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1018" r:id="rId2"/>
    <p:sldId id="946" r:id="rId3"/>
    <p:sldId id="992" r:id="rId4"/>
    <p:sldId id="1010" r:id="rId5"/>
    <p:sldId id="939" r:id="rId6"/>
    <p:sldId id="940" r:id="rId7"/>
    <p:sldId id="903" r:id="rId8"/>
    <p:sldId id="943" r:id="rId9"/>
    <p:sldId id="1022" r:id="rId10"/>
    <p:sldId id="991" r:id="rId11"/>
    <p:sldId id="973" r:id="rId12"/>
    <p:sldId id="957" r:id="rId13"/>
    <p:sldId id="996" r:id="rId14"/>
    <p:sldId id="975" r:id="rId15"/>
    <p:sldId id="997" r:id="rId16"/>
    <p:sldId id="998" r:id="rId17"/>
    <p:sldId id="1004" r:id="rId18"/>
    <p:sldId id="1000" r:id="rId19"/>
    <p:sldId id="1005" r:id="rId20"/>
    <p:sldId id="1001" r:id="rId21"/>
    <p:sldId id="1006" r:id="rId22"/>
    <p:sldId id="1003" r:id="rId23"/>
    <p:sldId id="1007" r:id="rId24"/>
    <p:sldId id="1002" r:id="rId25"/>
    <p:sldId id="1009" r:id="rId26"/>
    <p:sldId id="971" r:id="rId27"/>
    <p:sldId id="970" r:id="rId28"/>
    <p:sldId id="953" r:id="rId29"/>
    <p:sldId id="1011" r:id="rId30"/>
    <p:sldId id="1012" r:id="rId31"/>
    <p:sldId id="1013" r:id="rId32"/>
    <p:sldId id="955" r:id="rId33"/>
    <p:sldId id="1014" r:id="rId34"/>
    <p:sldId id="965" r:id="rId35"/>
    <p:sldId id="960" r:id="rId36"/>
    <p:sldId id="959" r:id="rId37"/>
    <p:sldId id="947" r:id="rId38"/>
    <p:sldId id="958" r:id="rId39"/>
    <p:sldId id="948" r:id="rId40"/>
    <p:sldId id="949" r:id="rId41"/>
    <p:sldId id="950" r:id="rId42"/>
    <p:sldId id="964" r:id="rId43"/>
    <p:sldId id="990" r:id="rId44"/>
    <p:sldId id="1021" r:id="rId45"/>
    <p:sldId id="963" r:id="rId46"/>
    <p:sldId id="967" r:id="rId47"/>
    <p:sldId id="1015" r:id="rId48"/>
    <p:sldId id="1019" r:id="rId49"/>
    <p:sldId id="968" r:id="rId50"/>
    <p:sldId id="1016" r:id="rId51"/>
    <p:sldId id="966" r:id="rId52"/>
    <p:sldId id="1020" r:id="rId53"/>
    <p:sldId id="976" r:id="rId54"/>
    <p:sldId id="99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1918"/>
  </p:normalViewPr>
  <p:slideViewPr>
    <p:cSldViewPr snapToGrid="0" snapToObjects="1">
      <p:cViewPr varScale="1">
        <p:scale>
          <a:sx n="103" d="100"/>
          <a:sy n="103" d="100"/>
        </p:scale>
        <p:origin x="4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23B65-8AC5-E74E-A0F6-A06B7A2700A3}" type="datetimeFigureOut">
              <a:rPr lang="en-US" smtClean="0"/>
              <a:t>10/21/25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FA9A7-5A28-3641-A15C-BBA28A381D22}" type="slidenum">
              <a:rPr lang="en-US" smtClean="0"/>
              <a:t>‹#›</a:t>
            </a:fld>
            <a:endParaRPr lang="en-US"/>
          </a:p>
        </p:txBody>
      </p:sp>
    </p:spTree>
    <p:extLst>
      <p:ext uri="{BB962C8B-B14F-4D97-AF65-F5344CB8AC3E}">
        <p14:creationId xmlns:p14="http://schemas.microsoft.com/office/powerpoint/2010/main" val="413267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Organic_chemistr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2</a:t>
            </a:fld>
            <a:endParaRPr lang="en-US"/>
          </a:p>
        </p:txBody>
      </p:sp>
    </p:spTree>
    <p:extLst>
      <p:ext uri="{BB962C8B-B14F-4D97-AF65-F5344CB8AC3E}">
        <p14:creationId xmlns:p14="http://schemas.microsoft.com/office/powerpoint/2010/main" val="963324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FD11-EE74-D3D4-C2A1-73243120D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93E80-38A3-01A7-DF7A-5E49C0F2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81F74-00B1-C97F-5CBE-C34376A22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8D3DB-E2B1-89E7-B0F5-D4569091F117}"/>
              </a:ext>
            </a:extLst>
          </p:cNvPr>
          <p:cNvSpPr>
            <a:spLocks noGrp="1"/>
          </p:cNvSpPr>
          <p:nvPr>
            <p:ph type="sldNum" sz="quarter" idx="5"/>
          </p:nvPr>
        </p:nvSpPr>
        <p:spPr/>
        <p:txBody>
          <a:bodyPr/>
          <a:lstStyle/>
          <a:p>
            <a:fld id="{889FA9A7-5A28-3641-A15C-BBA28A381D22}" type="slidenum">
              <a:rPr lang="en-US" smtClean="0"/>
              <a:t>13</a:t>
            </a:fld>
            <a:endParaRPr lang="en-US"/>
          </a:p>
        </p:txBody>
      </p:sp>
    </p:spTree>
    <p:extLst>
      <p:ext uri="{BB962C8B-B14F-4D97-AF65-F5344CB8AC3E}">
        <p14:creationId xmlns:p14="http://schemas.microsoft.com/office/powerpoint/2010/main" val="33848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67740-2D17-6B17-D7EB-6B9B05B86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28E3E-234C-CDE8-C52B-26085B6AB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8A3A9-A7DF-E08C-8BC8-183E35EFDC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6A6F43-FFE6-FC80-890C-D7FD54609D30}"/>
              </a:ext>
            </a:extLst>
          </p:cNvPr>
          <p:cNvSpPr>
            <a:spLocks noGrp="1"/>
          </p:cNvSpPr>
          <p:nvPr>
            <p:ph type="sldNum" sz="quarter" idx="5"/>
          </p:nvPr>
        </p:nvSpPr>
        <p:spPr/>
        <p:txBody>
          <a:bodyPr/>
          <a:lstStyle/>
          <a:p>
            <a:fld id="{889FA9A7-5A28-3641-A15C-BBA28A381D22}" type="slidenum">
              <a:rPr lang="en-US" smtClean="0"/>
              <a:t>14</a:t>
            </a:fld>
            <a:endParaRPr lang="en-US"/>
          </a:p>
        </p:txBody>
      </p:sp>
    </p:spTree>
    <p:extLst>
      <p:ext uri="{BB962C8B-B14F-4D97-AF65-F5344CB8AC3E}">
        <p14:creationId xmlns:p14="http://schemas.microsoft.com/office/powerpoint/2010/main" val="92217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FD11-EE74-D3D4-C2A1-73243120D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93E80-38A3-01A7-DF7A-5E49C0F2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81F74-00B1-C97F-5CBE-C34376A22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8D3DB-E2B1-89E7-B0F5-D4569091F117}"/>
              </a:ext>
            </a:extLst>
          </p:cNvPr>
          <p:cNvSpPr>
            <a:spLocks noGrp="1"/>
          </p:cNvSpPr>
          <p:nvPr>
            <p:ph type="sldNum" sz="quarter" idx="5"/>
          </p:nvPr>
        </p:nvSpPr>
        <p:spPr/>
        <p:txBody>
          <a:bodyPr/>
          <a:lstStyle/>
          <a:p>
            <a:fld id="{889FA9A7-5A28-3641-A15C-BBA28A381D22}" type="slidenum">
              <a:rPr lang="en-US" smtClean="0"/>
              <a:t>15</a:t>
            </a:fld>
            <a:endParaRPr lang="en-US"/>
          </a:p>
        </p:txBody>
      </p:sp>
    </p:spTree>
    <p:extLst>
      <p:ext uri="{BB962C8B-B14F-4D97-AF65-F5344CB8AC3E}">
        <p14:creationId xmlns:p14="http://schemas.microsoft.com/office/powerpoint/2010/main" val="199284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FD11-EE74-D3D4-C2A1-73243120D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93E80-38A3-01A7-DF7A-5E49C0F2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81F74-00B1-C97F-5CBE-C34376A22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8D3DB-E2B1-89E7-B0F5-D4569091F117}"/>
              </a:ext>
            </a:extLst>
          </p:cNvPr>
          <p:cNvSpPr>
            <a:spLocks noGrp="1"/>
          </p:cNvSpPr>
          <p:nvPr>
            <p:ph type="sldNum" sz="quarter" idx="5"/>
          </p:nvPr>
        </p:nvSpPr>
        <p:spPr/>
        <p:txBody>
          <a:bodyPr/>
          <a:lstStyle/>
          <a:p>
            <a:fld id="{889FA9A7-5A28-3641-A15C-BBA28A381D22}" type="slidenum">
              <a:rPr lang="en-US" smtClean="0"/>
              <a:t>17</a:t>
            </a:fld>
            <a:endParaRPr lang="en-US"/>
          </a:p>
        </p:txBody>
      </p:sp>
    </p:spTree>
    <p:extLst>
      <p:ext uri="{BB962C8B-B14F-4D97-AF65-F5344CB8AC3E}">
        <p14:creationId xmlns:p14="http://schemas.microsoft.com/office/powerpoint/2010/main" val="1632050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FD11-EE74-D3D4-C2A1-73243120D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93E80-38A3-01A7-DF7A-5E49C0F2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81F74-00B1-C97F-5CBE-C34376A22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8D3DB-E2B1-89E7-B0F5-D4569091F117}"/>
              </a:ext>
            </a:extLst>
          </p:cNvPr>
          <p:cNvSpPr>
            <a:spLocks noGrp="1"/>
          </p:cNvSpPr>
          <p:nvPr>
            <p:ph type="sldNum" sz="quarter" idx="5"/>
          </p:nvPr>
        </p:nvSpPr>
        <p:spPr/>
        <p:txBody>
          <a:bodyPr/>
          <a:lstStyle/>
          <a:p>
            <a:fld id="{889FA9A7-5A28-3641-A15C-BBA28A381D22}" type="slidenum">
              <a:rPr lang="en-US" smtClean="0"/>
              <a:t>19</a:t>
            </a:fld>
            <a:endParaRPr lang="en-US"/>
          </a:p>
        </p:txBody>
      </p:sp>
    </p:spTree>
    <p:extLst>
      <p:ext uri="{BB962C8B-B14F-4D97-AF65-F5344CB8AC3E}">
        <p14:creationId xmlns:p14="http://schemas.microsoft.com/office/powerpoint/2010/main" val="3547540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FD11-EE74-D3D4-C2A1-73243120D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93E80-38A3-01A7-DF7A-5E49C0F2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81F74-00B1-C97F-5CBE-C34376A22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8D3DB-E2B1-89E7-B0F5-D4569091F117}"/>
              </a:ext>
            </a:extLst>
          </p:cNvPr>
          <p:cNvSpPr>
            <a:spLocks noGrp="1"/>
          </p:cNvSpPr>
          <p:nvPr>
            <p:ph type="sldNum" sz="quarter" idx="5"/>
          </p:nvPr>
        </p:nvSpPr>
        <p:spPr/>
        <p:txBody>
          <a:bodyPr/>
          <a:lstStyle/>
          <a:p>
            <a:fld id="{889FA9A7-5A28-3641-A15C-BBA28A381D22}" type="slidenum">
              <a:rPr lang="en-US" smtClean="0"/>
              <a:t>21</a:t>
            </a:fld>
            <a:endParaRPr lang="en-US"/>
          </a:p>
        </p:txBody>
      </p:sp>
    </p:spTree>
    <p:extLst>
      <p:ext uri="{BB962C8B-B14F-4D97-AF65-F5344CB8AC3E}">
        <p14:creationId xmlns:p14="http://schemas.microsoft.com/office/powerpoint/2010/main" val="3529897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FD11-EE74-D3D4-C2A1-73243120D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93E80-38A3-01A7-DF7A-5E49C0F2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81F74-00B1-C97F-5CBE-C34376A22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8D3DB-E2B1-89E7-B0F5-D4569091F117}"/>
              </a:ext>
            </a:extLst>
          </p:cNvPr>
          <p:cNvSpPr>
            <a:spLocks noGrp="1"/>
          </p:cNvSpPr>
          <p:nvPr>
            <p:ph type="sldNum" sz="quarter" idx="5"/>
          </p:nvPr>
        </p:nvSpPr>
        <p:spPr/>
        <p:txBody>
          <a:bodyPr/>
          <a:lstStyle/>
          <a:p>
            <a:fld id="{889FA9A7-5A28-3641-A15C-BBA28A381D22}" type="slidenum">
              <a:rPr lang="en-US" smtClean="0"/>
              <a:t>23</a:t>
            </a:fld>
            <a:endParaRPr lang="en-US"/>
          </a:p>
        </p:txBody>
      </p:sp>
    </p:spTree>
    <p:extLst>
      <p:ext uri="{BB962C8B-B14F-4D97-AF65-F5344CB8AC3E}">
        <p14:creationId xmlns:p14="http://schemas.microsoft.com/office/powerpoint/2010/main" val="1466026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FD11-EE74-D3D4-C2A1-73243120D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93E80-38A3-01A7-DF7A-5E49C0F2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81F74-00B1-C97F-5CBE-C34376A22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8D3DB-E2B1-89E7-B0F5-D4569091F117}"/>
              </a:ext>
            </a:extLst>
          </p:cNvPr>
          <p:cNvSpPr>
            <a:spLocks noGrp="1"/>
          </p:cNvSpPr>
          <p:nvPr>
            <p:ph type="sldNum" sz="quarter" idx="5"/>
          </p:nvPr>
        </p:nvSpPr>
        <p:spPr/>
        <p:txBody>
          <a:bodyPr/>
          <a:lstStyle/>
          <a:p>
            <a:fld id="{889FA9A7-5A28-3641-A15C-BBA28A381D22}" type="slidenum">
              <a:rPr lang="en-US" smtClean="0"/>
              <a:t>25</a:t>
            </a:fld>
            <a:endParaRPr lang="en-US"/>
          </a:p>
        </p:txBody>
      </p:sp>
    </p:spTree>
    <p:extLst>
      <p:ext uri="{BB962C8B-B14F-4D97-AF65-F5344CB8AC3E}">
        <p14:creationId xmlns:p14="http://schemas.microsoft.com/office/powerpoint/2010/main" val="3226144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documentation, example papers, GUI, </a:t>
            </a:r>
            <a:r>
              <a:rPr lang="en-US" dirty="0" err="1"/>
              <a:t>HuggingFace</a:t>
            </a:r>
            <a:r>
              <a:rPr lang="en-US" dirty="0"/>
              <a:t> app, videos…</a:t>
            </a:r>
            <a:r>
              <a:rPr lang="en-US" dirty="0" err="1"/>
              <a:t>etc</a:t>
            </a:r>
            <a:r>
              <a:rPr lang="en-US" dirty="0"/>
              <a:t> check the website</a:t>
            </a:r>
          </a:p>
        </p:txBody>
      </p:sp>
      <p:sp>
        <p:nvSpPr>
          <p:cNvPr id="4" name="Slide Number Placeholder 3"/>
          <p:cNvSpPr>
            <a:spLocks noGrp="1"/>
          </p:cNvSpPr>
          <p:nvPr>
            <p:ph type="sldNum" sz="quarter" idx="5"/>
          </p:nvPr>
        </p:nvSpPr>
        <p:spPr/>
        <p:txBody>
          <a:bodyPr/>
          <a:lstStyle/>
          <a:p>
            <a:fld id="{889FA9A7-5A28-3641-A15C-BBA28A381D22}" type="slidenum">
              <a:rPr lang="en-US" smtClean="0"/>
              <a:t>26</a:t>
            </a:fld>
            <a:endParaRPr lang="en-US"/>
          </a:p>
        </p:txBody>
      </p:sp>
    </p:spTree>
    <p:extLst>
      <p:ext uri="{BB962C8B-B14F-4D97-AF65-F5344CB8AC3E}">
        <p14:creationId xmlns:p14="http://schemas.microsoft.com/office/powerpoint/2010/main" val="3061923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designed to replace humans, but to help us with the boring tasks so that we have more time to think deeply. </a:t>
            </a:r>
          </a:p>
          <a:p>
            <a:r>
              <a:rPr lang="en-US" dirty="0"/>
              <a:t>Suggesting directions for research</a:t>
            </a:r>
          </a:p>
          <a:p>
            <a:r>
              <a:rPr lang="en-US" dirty="0"/>
              <a:t>Danger: do not use this document as something to submit the journal</a:t>
            </a:r>
          </a:p>
          <a:p>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27</a:t>
            </a:fld>
            <a:endParaRPr lang="en-US"/>
          </a:p>
        </p:txBody>
      </p:sp>
    </p:spTree>
    <p:extLst>
      <p:ext uri="{BB962C8B-B14F-4D97-AF65-F5344CB8AC3E}">
        <p14:creationId xmlns:p14="http://schemas.microsoft.com/office/powerpoint/2010/main" val="316619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4</a:t>
            </a:fld>
            <a:endParaRPr lang="en-US"/>
          </a:p>
        </p:txBody>
      </p:sp>
    </p:spTree>
    <p:extLst>
      <p:ext uri="{BB962C8B-B14F-4D97-AF65-F5344CB8AC3E}">
        <p14:creationId xmlns:p14="http://schemas.microsoft.com/office/powerpoint/2010/main" val="1761911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review paper is very easy</a:t>
            </a:r>
          </a:p>
        </p:txBody>
      </p:sp>
      <p:sp>
        <p:nvSpPr>
          <p:cNvPr id="4" name="Slide Number Placeholder 3"/>
          <p:cNvSpPr>
            <a:spLocks noGrp="1"/>
          </p:cNvSpPr>
          <p:nvPr>
            <p:ph type="sldNum" sz="quarter" idx="5"/>
          </p:nvPr>
        </p:nvSpPr>
        <p:spPr/>
        <p:txBody>
          <a:bodyPr/>
          <a:lstStyle/>
          <a:p>
            <a:fld id="{889FA9A7-5A28-3641-A15C-BBA28A381D22}" type="slidenum">
              <a:rPr lang="en-US" smtClean="0"/>
              <a:t>29</a:t>
            </a:fld>
            <a:endParaRPr lang="en-US"/>
          </a:p>
        </p:txBody>
      </p:sp>
    </p:spTree>
    <p:extLst>
      <p:ext uri="{BB962C8B-B14F-4D97-AF65-F5344CB8AC3E}">
        <p14:creationId xmlns:p14="http://schemas.microsoft.com/office/powerpoint/2010/main" val="4170554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DENDRAL: </a:t>
            </a:r>
            <a:r>
              <a:rPr lang="en-US" sz="1200" b="0" i="0" kern="1200" dirty="0">
                <a:solidFill>
                  <a:schemeClr val="tx1"/>
                </a:solidFill>
                <a:effectLst/>
                <a:latin typeface="+mn-lt"/>
                <a:ea typeface="+mn-ea"/>
                <a:cs typeface="+mn-cs"/>
              </a:rPr>
              <a:t>helps </a:t>
            </a:r>
            <a:r>
              <a:rPr lang="en-US" sz="1200" b="0" i="0" u="none" strike="noStrike" kern="1200" dirty="0">
                <a:solidFill>
                  <a:schemeClr val="tx1"/>
                </a:solidFill>
                <a:effectLst/>
                <a:latin typeface="+mn-lt"/>
                <a:ea typeface="+mn-ea"/>
                <a:cs typeface="+mn-cs"/>
                <a:hlinkClick r:id="rId3" tooltip="Organic chemistry"/>
              </a:rPr>
              <a:t>organic chemists</a:t>
            </a:r>
            <a:r>
              <a:rPr lang="en-US" sz="1200" b="0" i="0" kern="1200" dirty="0">
                <a:solidFill>
                  <a:schemeClr val="tx1"/>
                </a:solidFill>
                <a:effectLst/>
                <a:latin typeface="+mn-lt"/>
                <a:ea typeface="+mn-ea"/>
                <a:cs typeface="+mn-cs"/>
              </a:rPr>
              <a:t> in identifying unknown organic molecules from mass spectra</a:t>
            </a:r>
          </a:p>
          <a:p>
            <a:r>
              <a:rPr lang="en-US" sz="1200" b="0" i="0" kern="1200" dirty="0">
                <a:solidFill>
                  <a:schemeClr val="tx1"/>
                </a:solidFill>
                <a:effectLst/>
                <a:latin typeface="+mn-lt"/>
                <a:ea typeface="+mn-ea"/>
                <a:cs typeface="+mn-cs"/>
              </a:rPr>
              <a:t>It is considered the first expert system because it automated the decision-making process and problem-solving behavior of organic chemists</a:t>
            </a:r>
            <a:endParaRPr lang="en-US" dirty="0"/>
          </a:p>
          <a:p>
            <a:r>
              <a:rPr lang="en-US" dirty="0"/>
              <a:t>The concept is well established</a:t>
            </a:r>
          </a:p>
          <a:p>
            <a:r>
              <a:rPr lang="en-US" dirty="0"/>
              <a:t>put video of robot scientist</a:t>
            </a:r>
          </a:p>
          <a:p>
            <a:r>
              <a:rPr lang="en-US" sz="1200" b="0" i="0" kern="1200" dirty="0">
                <a:solidFill>
                  <a:schemeClr val="tx1"/>
                </a:solidFill>
                <a:effectLst/>
                <a:latin typeface="+mn-lt"/>
                <a:ea typeface="+mn-ea"/>
                <a:cs typeface="+mn-cs"/>
              </a:rPr>
              <a:t>By 1970, </a:t>
            </a:r>
            <a:r>
              <a:rPr lang="en-US" sz="1200" b="0" i="0" kern="1200" dirty="0" err="1">
                <a:solidFill>
                  <a:schemeClr val="tx1"/>
                </a:solidFill>
                <a:effectLst/>
                <a:latin typeface="+mn-lt"/>
                <a:ea typeface="+mn-ea"/>
                <a:cs typeface="+mn-cs"/>
              </a:rPr>
              <a:t>Dendral</a:t>
            </a:r>
            <a:r>
              <a:rPr lang="en-US" sz="1200" b="0" i="0" kern="1200" dirty="0">
                <a:solidFill>
                  <a:schemeClr val="tx1"/>
                </a:solidFill>
                <a:effectLst/>
                <a:latin typeface="+mn-lt"/>
                <a:ea typeface="+mn-ea"/>
                <a:cs typeface="+mn-cs"/>
              </a:rPr>
              <a:t> was performing structural interpretation at post-doc level. </a:t>
            </a:r>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34</a:t>
            </a:fld>
            <a:endParaRPr lang="en-US"/>
          </a:p>
        </p:txBody>
      </p:sp>
    </p:spTree>
    <p:extLst>
      <p:ext uri="{BB962C8B-B14F-4D97-AF65-F5344CB8AC3E}">
        <p14:creationId xmlns:p14="http://schemas.microsoft.com/office/powerpoint/2010/main" val="3739035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35</a:t>
            </a:fld>
            <a:endParaRPr lang="en-US"/>
          </a:p>
        </p:txBody>
      </p:sp>
    </p:spTree>
    <p:extLst>
      <p:ext uri="{BB962C8B-B14F-4D97-AF65-F5344CB8AC3E}">
        <p14:creationId xmlns:p14="http://schemas.microsoft.com/office/powerpoint/2010/main" val="399673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impressive part of this research was the contextualization and characterization of the research question. DENARIO quantified the year-to-year variability in success and efficiency metrics of ART clinics, such as live birth rates per retrieval and average retrievals per live birth. There is a large literature discussing variability in outcomes among different clinics, populations,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but little to no attention has been given to year-to-year intra-clinic fluctuations in ART clinic performance (that is, how the outcomes of each clinic vary from year to year), particularly after a systemic shock like the COVID-19 pandemic. I think this was not a topic of research before because of the assumption that the performance does not change significantly from year-to-year, but what DENARIO found was that apparently high-volume clinics have some interesting year-to-year variation in their outcomes (although one would still need to see if it is clinically relevant,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DENARIO contextualized the research by not only identifying an overlooked topic in the literature, but also by recognizing the impact of the global pandemic on healthcare systems through disruptions such as clinic closures, supply chain issues, and shifts in patient behavior.</a:t>
            </a:r>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37</a:t>
            </a:fld>
            <a:endParaRPr lang="en-US"/>
          </a:p>
        </p:txBody>
      </p:sp>
    </p:spTree>
    <p:extLst>
      <p:ext uri="{BB962C8B-B14F-4D97-AF65-F5344CB8AC3E}">
        <p14:creationId xmlns:p14="http://schemas.microsoft.com/office/powerpoint/2010/main" val="1558984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collection of asteroids from different datasets.</a:t>
            </a:r>
          </a:p>
          <a:p>
            <a:r>
              <a:rPr lang="en-US" dirty="0"/>
              <a:t>Denario did dimensionality reduction and identified families of asteroids.</a:t>
            </a:r>
          </a:p>
          <a:p>
            <a:r>
              <a:rPr lang="en-US" dirty="0"/>
              <a:t>Patterns found were known. </a:t>
            </a:r>
          </a:p>
          <a:p>
            <a:r>
              <a:rPr lang="en-US" dirty="0"/>
              <a:t>It was able to reproduce well-known results, but not going beyond.</a:t>
            </a:r>
          </a:p>
          <a:p>
            <a:r>
              <a:rPr lang="en-US" dirty="0"/>
              <a:t>For other paper, it was able to find new families but its lack of domain expertise invalidated it to going further and explore it more or </a:t>
            </a:r>
            <a:r>
              <a:rPr lang="en-US"/>
              <a:t>highlight those.</a:t>
            </a:r>
          </a:p>
          <a:p>
            <a:endParaRPr lang="en-US"/>
          </a:p>
        </p:txBody>
      </p:sp>
      <p:sp>
        <p:nvSpPr>
          <p:cNvPr id="4" name="Slide Number Placeholder 3"/>
          <p:cNvSpPr>
            <a:spLocks noGrp="1"/>
          </p:cNvSpPr>
          <p:nvPr>
            <p:ph type="sldNum" sz="quarter" idx="5"/>
          </p:nvPr>
        </p:nvSpPr>
        <p:spPr/>
        <p:txBody>
          <a:bodyPr/>
          <a:lstStyle/>
          <a:p>
            <a:fld id="{889FA9A7-5A28-3641-A15C-BBA28A381D22}" type="slidenum">
              <a:rPr lang="en-US" smtClean="0"/>
              <a:t>38</a:t>
            </a:fld>
            <a:endParaRPr lang="en-US"/>
          </a:p>
        </p:txBody>
      </p:sp>
    </p:spTree>
    <p:extLst>
      <p:ext uri="{BB962C8B-B14F-4D97-AF65-F5344CB8AC3E}">
        <p14:creationId xmlns:p14="http://schemas.microsoft.com/office/powerpoint/2010/main" val="2254266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it performs global node normalization. 1000 simulations, each with 25 trees. It splits by simulations, not trees (very smart). </a:t>
            </a:r>
          </a:p>
          <a:p>
            <a:r>
              <a:rPr lang="en-US" dirty="0"/>
              <a:t>Multi-scale substructure identification (significant progenitor branch that merges into the main branch, or when substantial changes to the halo structure happen).</a:t>
            </a:r>
          </a:p>
          <a:p>
            <a:r>
              <a:rPr lang="en-US" dirty="0"/>
              <a:t>The statistics used to identify substructure were: mass accretion rate, significant property changes (things that deviate from smooth evolution). Each substructure is identified as a graph.</a:t>
            </a:r>
          </a:p>
          <a:p>
            <a:r>
              <a:rPr lang="en-US" dirty="0"/>
              <a:t>Each graph is assigned a feature vector, combining physical and topological structures.</a:t>
            </a:r>
          </a:p>
          <a:p>
            <a:r>
              <a:rPr lang="en-US" dirty="0"/>
              <a:t>Physical features (10 features): mass ratio, merger scale factor, property differences at merger, mean and std of substructure inside subgraph. </a:t>
            </a:r>
          </a:p>
          <a:p>
            <a:r>
              <a:rPr lang="en-US" dirty="0"/>
              <a:t>Topological features (64 features) learned via graph autoencoder using </a:t>
            </a:r>
            <a:r>
              <a:rPr lang="en-US" dirty="0" err="1"/>
              <a:t>GraphSAGE</a:t>
            </a:r>
            <a:r>
              <a:rPr lang="en-US" dirty="0"/>
              <a:t> as the architecture. </a:t>
            </a:r>
          </a:p>
          <a:p>
            <a:r>
              <a:rPr lang="en-US" dirty="0"/>
              <a:t>Thus, for each tree, there are (</a:t>
            </a:r>
            <a:r>
              <a:rPr lang="en-US" dirty="0" err="1"/>
              <a:t>Nsub</a:t>
            </a:r>
            <a:r>
              <a:rPr lang="en-US" dirty="0"/>
              <a:t>, 74) features, where </a:t>
            </a:r>
            <a:r>
              <a:rPr lang="en-US" dirty="0" err="1"/>
              <a:t>Nsub</a:t>
            </a:r>
            <a:r>
              <a:rPr lang="en-US" dirty="0"/>
              <a:t>=60. If a tree has less, it is padded with zeros.</a:t>
            </a:r>
          </a:p>
          <a:p>
            <a:r>
              <a:rPr lang="en-US" dirty="0"/>
              <a:t>The 4440 vector was then flattened and reshaped into a (2,2,2,3,5,37) tensor.</a:t>
            </a:r>
          </a:p>
          <a:p>
            <a:r>
              <a:rPr lang="en-US" dirty="0"/>
              <a:t>Tensor train decomposition was carried out with the </a:t>
            </a:r>
            <a:r>
              <a:rPr lang="en-US" dirty="0" err="1"/>
              <a:t>TensorLy</a:t>
            </a:r>
            <a:r>
              <a:rPr lang="en-US" dirty="0"/>
              <a:t> library to get the TT-ranks. The vector was then flattened. The dimensionality was reduced from 4440 to 202. </a:t>
            </a:r>
          </a:p>
          <a:p>
            <a:r>
              <a:rPr lang="en-US" dirty="0"/>
              <a:t>Several regression models were used: linear, random forest, and </a:t>
            </a:r>
            <a:r>
              <a:rPr lang="en-US" dirty="0" err="1"/>
              <a:t>XGBoost</a:t>
            </a:r>
            <a:r>
              <a:rPr lang="en-US" dirty="0"/>
              <a:t>.</a:t>
            </a:r>
          </a:p>
          <a:p>
            <a:r>
              <a:rPr lang="en-US" dirty="0"/>
              <a:t>Hyperparameter tuning, including TT-ranks, was carried out.</a:t>
            </a:r>
          </a:p>
          <a:p>
            <a:r>
              <a:rPr lang="en-US" dirty="0"/>
              <a:t>It compared the results against some baselines: Graphlets counts, aggregate graph-level features, physical features w/o topology…</a:t>
            </a:r>
            <a:r>
              <a:rPr lang="en-US" dirty="0" err="1"/>
              <a:t>etc</a:t>
            </a:r>
            <a:endParaRPr lang="en-US" dirty="0"/>
          </a:p>
          <a:p>
            <a:r>
              <a:rPr lang="en-US" dirty="0"/>
              <a:t>It studied topological features of subgraphs using t-</a:t>
            </a:r>
            <a:r>
              <a:rPr lang="en-US" dirty="0" err="1"/>
              <a:t>sne</a:t>
            </a:r>
            <a:endParaRPr lang="en-US" dirty="0"/>
          </a:p>
          <a:p>
            <a:r>
              <a:rPr lang="en-US" dirty="0"/>
              <a:t>QITT-features with linear regression yield R2=0.921, while just global features led to R2=0.970, </a:t>
            </a:r>
          </a:p>
          <a:p>
            <a:r>
              <a:rPr lang="en-US" dirty="0"/>
              <a:t>This paper was the base for another paper carried out by Jun-Young.</a:t>
            </a:r>
          </a:p>
          <a:p>
            <a:r>
              <a:rPr lang="en-US" dirty="0"/>
              <a:t>feedback </a:t>
            </a:r>
          </a:p>
        </p:txBody>
      </p:sp>
      <p:sp>
        <p:nvSpPr>
          <p:cNvPr id="4" name="Slide Number Placeholder 3"/>
          <p:cNvSpPr>
            <a:spLocks noGrp="1"/>
          </p:cNvSpPr>
          <p:nvPr>
            <p:ph type="sldNum" sz="quarter" idx="5"/>
          </p:nvPr>
        </p:nvSpPr>
        <p:spPr/>
        <p:txBody>
          <a:bodyPr/>
          <a:lstStyle/>
          <a:p>
            <a:fld id="{889FA9A7-5A28-3641-A15C-BBA28A381D22}" type="slidenum">
              <a:rPr lang="en-US" smtClean="0"/>
              <a:t>40</a:t>
            </a:fld>
            <a:endParaRPr lang="en-US"/>
          </a:p>
        </p:txBody>
      </p:sp>
    </p:spTree>
    <p:extLst>
      <p:ext uri="{BB962C8B-B14F-4D97-AF65-F5344CB8AC3E}">
        <p14:creationId xmlns:p14="http://schemas.microsoft.com/office/powerpoint/2010/main" val="1159549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final round, I provided it with a specific set of directions/hypotheses to explore. Importantly, I had only read about the methods I suggested at a surface level and I did not know how to do the analyses I suggested in python. Based on this prompt, </a:t>
            </a:r>
            <a:r>
              <a:rPr lang="en-US" sz="1200" b="0" i="0" u="none" strike="noStrike" kern="1200" dirty="0" err="1">
                <a:solidFill>
                  <a:schemeClr val="tx1"/>
                </a:solidFill>
                <a:effectLst/>
                <a:latin typeface="+mn-lt"/>
                <a:ea typeface="+mn-ea"/>
                <a:cs typeface="+mn-cs"/>
              </a:rPr>
              <a:t>Denario</a:t>
            </a:r>
            <a:r>
              <a:rPr lang="en-US" sz="1200" b="0" i="0" u="none" strike="noStrike" kern="1200" dirty="0">
                <a:solidFill>
                  <a:schemeClr val="tx1"/>
                </a:solidFill>
                <a:effectLst/>
                <a:latin typeface="+mn-lt"/>
                <a:ea typeface="+mn-ea"/>
                <a:cs typeface="+mn-cs"/>
              </a:rPr>
              <a:t> was able to develop a series of analyses applying graph theory to understand the peptide aggregation process, specifically quantifying the Fiedler value and the largest connected cluster and connecting these quantities to aggregate formation and stability. This was very useful because it helped us quickly explore how many different graph theoretical techniques could be applied to peptide aggregation and helped us determine which ones would be most effective for describing our process. In this way, even though we wouldn’t necessarily directly submit the produced paper, it significantly helped catalyze a research direction that we are now pursuing in a few different ways, which I expect will form more complete research stories.</a:t>
            </a:r>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41</a:t>
            </a:fld>
            <a:endParaRPr lang="en-US"/>
          </a:p>
        </p:txBody>
      </p:sp>
    </p:spTree>
    <p:extLst>
      <p:ext uri="{BB962C8B-B14F-4D97-AF65-F5344CB8AC3E}">
        <p14:creationId xmlns:p14="http://schemas.microsoft.com/office/powerpoint/2010/main" val="1975606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paper outlines the use of traditional peak detection models, as compared to deep learning models, to count steps from accelerometer data collected during free-living. This was compared across different device locations and sampling frequencies. The results show the best performance in the traditional peak detection algorithm deployed on a hip sensor, sampling at 100Hz, however, all deep learning models trained failed to appropriately produce accurate step estimations.</a:t>
            </a:r>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45</a:t>
            </a:fld>
            <a:endParaRPr lang="en-US"/>
          </a:p>
        </p:txBody>
      </p:sp>
    </p:spTree>
    <p:extLst>
      <p:ext uri="{BB962C8B-B14F-4D97-AF65-F5344CB8AC3E}">
        <p14:creationId xmlns:p14="http://schemas.microsoft.com/office/powerpoint/2010/main" val="926888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Papers are undergraduate / early graduate student level</a:t>
            </a:r>
          </a:p>
        </p:txBody>
      </p:sp>
      <p:sp>
        <p:nvSpPr>
          <p:cNvPr id="4" name="Slide Number Placeholder 3"/>
          <p:cNvSpPr>
            <a:spLocks noGrp="1"/>
          </p:cNvSpPr>
          <p:nvPr>
            <p:ph type="sldNum" sz="quarter" idx="5"/>
          </p:nvPr>
        </p:nvSpPr>
        <p:spPr/>
        <p:txBody>
          <a:bodyPr/>
          <a:lstStyle/>
          <a:p>
            <a:fld id="{889FA9A7-5A28-3641-A15C-BBA28A381D22}" type="slidenum">
              <a:rPr lang="en-US" smtClean="0"/>
              <a:t>46</a:t>
            </a:fld>
            <a:endParaRPr lang="en-US"/>
          </a:p>
        </p:txBody>
      </p:sp>
    </p:spTree>
    <p:extLst>
      <p:ext uri="{BB962C8B-B14F-4D97-AF65-F5344CB8AC3E}">
        <p14:creationId xmlns:p14="http://schemas.microsoft.com/office/powerpoint/2010/main" val="4106335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 in scientific discovery is rarely the result of a single "Eureka" moment, but is rather the product of hundreds of scientists incrementally working together toward a common goal.</a:t>
            </a:r>
          </a:p>
          <a:p>
            <a:endParaRPr lang="en-US" dirty="0"/>
          </a:p>
          <a:p>
            <a:r>
              <a:rPr lang="en-US" dirty="0"/>
              <a:t>Stochasticity</a:t>
            </a:r>
          </a:p>
          <a:p>
            <a:endParaRPr lang="en-US" dirty="0"/>
          </a:p>
          <a:p>
            <a:r>
              <a:rPr lang="en-US" dirty="0"/>
              <a:t>Human in the loop</a:t>
            </a:r>
          </a:p>
          <a:p>
            <a:endParaRPr lang="en-US" dirty="0"/>
          </a:p>
          <a:p>
            <a:r>
              <a:rPr lang="en-US" dirty="0" err="1"/>
              <a:t>misclasification</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48</a:t>
            </a:fld>
            <a:endParaRPr lang="en-US"/>
          </a:p>
        </p:txBody>
      </p:sp>
    </p:spTree>
    <p:extLst>
      <p:ext uri="{BB962C8B-B14F-4D97-AF65-F5344CB8AC3E}">
        <p14:creationId xmlns:p14="http://schemas.microsoft.com/office/powerpoint/2010/main" val="243359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this mode will not be able to solve complex tasks.</a:t>
            </a:r>
          </a:p>
        </p:txBody>
      </p:sp>
      <p:sp>
        <p:nvSpPr>
          <p:cNvPr id="4" name="Slide Number Placeholder 3"/>
          <p:cNvSpPr>
            <a:spLocks noGrp="1"/>
          </p:cNvSpPr>
          <p:nvPr>
            <p:ph type="sldNum" sz="quarter" idx="5"/>
          </p:nvPr>
        </p:nvSpPr>
        <p:spPr/>
        <p:txBody>
          <a:bodyPr/>
          <a:lstStyle/>
          <a:p>
            <a:fld id="{889FA9A7-5A28-3641-A15C-BBA28A381D22}" type="slidenum">
              <a:rPr lang="en-US" smtClean="0"/>
              <a:t>5</a:t>
            </a:fld>
            <a:endParaRPr lang="en-US"/>
          </a:p>
        </p:txBody>
      </p:sp>
    </p:spTree>
    <p:extLst>
      <p:ext uri="{BB962C8B-B14F-4D97-AF65-F5344CB8AC3E}">
        <p14:creationId xmlns:p14="http://schemas.microsoft.com/office/powerpoint/2010/main" val="3493730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a new way of doing science. Kind of brute force approach. Put the example of </a:t>
            </a:r>
            <a:r>
              <a:rPr lang="en-US" dirty="0" err="1"/>
              <a:t>AlphaTensor</a:t>
            </a:r>
            <a:endParaRPr lang="en-US" dirty="0"/>
          </a:p>
          <a:p>
            <a:r>
              <a:rPr lang="en-US" dirty="0"/>
              <a:t>Automation was a driving force for much of 19</a:t>
            </a:r>
            <a:r>
              <a:rPr lang="en-US" baseline="30000" dirty="0"/>
              <a:t>th</a:t>
            </a:r>
            <a:r>
              <a:rPr lang="en-US" dirty="0"/>
              <a:t> and 20</a:t>
            </a:r>
            <a:r>
              <a:rPr lang="en-US" baseline="30000" dirty="0"/>
              <a:t>th</a:t>
            </a:r>
            <a:r>
              <a:rPr lang="en-US" dirty="0"/>
              <a:t> centuries</a:t>
            </a:r>
          </a:p>
          <a:p>
            <a:r>
              <a:rPr lang="en-US" dirty="0"/>
              <a:t>Can we discover something new?</a:t>
            </a:r>
          </a:p>
          <a:p>
            <a:r>
              <a:rPr lang="en-US" dirty="0"/>
              <a:t>How far can we go?</a:t>
            </a:r>
          </a:p>
          <a:p>
            <a:r>
              <a:rPr lang="en-US" dirty="0"/>
              <a:t>Accuracy</a:t>
            </a:r>
          </a:p>
        </p:txBody>
      </p:sp>
      <p:sp>
        <p:nvSpPr>
          <p:cNvPr id="4" name="Slide Number Placeholder 3"/>
          <p:cNvSpPr>
            <a:spLocks noGrp="1"/>
          </p:cNvSpPr>
          <p:nvPr>
            <p:ph type="sldNum" sz="quarter" idx="5"/>
          </p:nvPr>
        </p:nvSpPr>
        <p:spPr/>
        <p:txBody>
          <a:bodyPr/>
          <a:lstStyle/>
          <a:p>
            <a:fld id="{889FA9A7-5A28-3641-A15C-BBA28A381D22}" type="slidenum">
              <a:rPr lang="en-US" smtClean="0"/>
              <a:t>49</a:t>
            </a:fld>
            <a:endParaRPr lang="en-US"/>
          </a:p>
        </p:txBody>
      </p:sp>
    </p:spTree>
    <p:extLst>
      <p:ext uri="{BB962C8B-B14F-4D97-AF65-F5344CB8AC3E}">
        <p14:creationId xmlns:p14="http://schemas.microsoft.com/office/powerpoint/2010/main" val="2032372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AgentRxiv</a:t>
            </a:r>
            <a:r>
              <a:rPr lang="en-US" dirty="0"/>
              <a:t> showed that Agents ca built on top of their own research</a:t>
            </a:r>
          </a:p>
        </p:txBody>
      </p:sp>
      <p:sp>
        <p:nvSpPr>
          <p:cNvPr id="4" name="Slide Number Placeholder 3"/>
          <p:cNvSpPr>
            <a:spLocks noGrp="1"/>
          </p:cNvSpPr>
          <p:nvPr>
            <p:ph type="sldNum" sz="quarter" idx="5"/>
          </p:nvPr>
        </p:nvSpPr>
        <p:spPr/>
        <p:txBody>
          <a:bodyPr/>
          <a:lstStyle/>
          <a:p>
            <a:fld id="{889FA9A7-5A28-3641-A15C-BBA28A381D22}" type="slidenum">
              <a:rPr lang="en-US" smtClean="0"/>
              <a:t>50</a:t>
            </a:fld>
            <a:endParaRPr lang="en-US"/>
          </a:p>
        </p:txBody>
      </p:sp>
    </p:spTree>
    <p:extLst>
      <p:ext uri="{BB962C8B-B14F-4D97-AF65-F5344CB8AC3E}">
        <p14:creationId xmlns:p14="http://schemas.microsoft.com/office/powerpoint/2010/main" val="3005557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find the root cause. A paper is still the fundamental unit we use to rank researchers</a:t>
            </a:r>
          </a:p>
          <a:p>
            <a:r>
              <a:rPr lang="en-US" dirty="0"/>
              <a:t>Training and education: are writing and creativity and data analysis be useful skill?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/abs/2502.16487 discussed many novel ideas being plagiarized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tools are here, and we need to think about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Problems beyond AI</a:t>
            </a:r>
          </a:p>
          <a:p>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51</a:t>
            </a:fld>
            <a:endParaRPr lang="en-US"/>
          </a:p>
        </p:txBody>
      </p:sp>
    </p:spTree>
    <p:extLst>
      <p:ext uri="{BB962C8B-B14F-4D97-AF65-F5344CB8AC3E}">
        <p14:creationId xmlns:p14="http://schemas.microsoft.com/office/powerpoint/2010/main" val="1805776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Progress needs to be done by AI-human collaboration. AI by itself can't </a:t>
            </a:r>
            <a:r>
              <a:rPr lang="en-US"/>
              <a:t>advance science</a:t>
            </a:r>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52</a:t>
            </a:fld>
            <a:endParaRPr lang="en-US"/>
          </a:p>
        </p:txBody>
      </p:sp>
    </p:spTree>
    <p:extLst>
      <p:ext uri="{BB962C8B-B14F-4D97-AF65-F5344CB8AC3E}">
        <p14:creationId xmlns:p14="http://schemas.microsoft.com/office/powerpoint/2010/main" val="2298389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54</a:t>
            </a:fld>
            <a:endParaRPr lang="en-US"/>
          </a:p>
        </p:txBody>
      </p:sp>
    </p:spTree>
    <p:extLst>
      <p:ext uri="{BB962C8B-B14F-4D97-AF65-F5344CB8AC3E}">
        <p14:creationId xmlns:p14="http://schemas.microsoft.com/office/powerpoint/2010/main" val="249140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equipped with the ability to use external tools and execute actions, these LLMs can function as autonomous agents</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capable of complex decision-making and task completion.</a:t>
            </a:r>
          </a:p>
          <a:p>
            <a:r>
              <a:rPr lang="en-US" sz="1200" b="0" i="0" kern="1200" dirty="0">
                <a:solidFill>
                  <a:schemeClr val="tx1"/>
                </a:solidFill>
                <a:effectLst/>
                <a:latin typeface="+mn-lt"/>
                <a:ea typeface="+mn-ea"/>
                <a:cs typeface="+mn-cs"/>
              </a:rPr>
              <a:t>Agents are good for complex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ReAct</a:t>
            </a:r>
            <a:r>
              <a:rPr lang="en-US" sz="1200" dirty="0"/>
              <a:t> (Reason + Act)</a:t>
            </a:r>
          </a:p>
          <a:p>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6</a:t>
            </a:fld>
            <a:endParaRPr lang="en-US"/>
          </a:p>
        </p:txBody>
      </p:sp>
    </p:spTree>
    <p:extLst>
      <p:ext uri="{BB962C8B-B14F-4D97-AF65-F5344CB8AC3E}">
        <p14:creationId xmlns:p14="http://schemas.microsoft.com/office/powerpoint/2010/main" val="311430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8</a:t>
            </a:fld>
            <a:endParaRPr lang="en-US"/>
          </a:p>
        </p:txBody>
      </p:sp>
    </p:spTree>
    <p:extLst>
      <p:ext uri="{BB962C8B-B14F-4D97-AF65-F5344CB8AC3E}">
        <p14:creationId xmlns:p14="http://schemas.microsoft.com/office/powerpoint/2010/main" val="873610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improvement after 56 years with the Strassen algorithm.</a:t>
            </a:r>
          </a:p>
          <a:p>
            <a:r>
              <a:rPr lang="en-US" dirty="0"/>
              <a:t>There was experimental validation</a:t>
            </a:r>
          </a:p>
          <a:p>
            <a:r>
              <a:rPr lang="en-US" dirty="0"/>
              <a:t>Most of these discoveries have been made in Mathematics and computer science</a:t>
            </a:r>
          </a:p>
          <a:p>
            <a:r>
              <a:rPr lang="en-US" dirty="0"/>
              <a:t>Bin packing is done by heuristics and depends on the problem. </a:t>
            </a:r>
            <a:r>
              <a:rPr lang="en-US" dirty="0" err="1"/>
              <a:t>FunSearch</a:t>
            </a:r>
            <a:r>
              <a:rPr lang="en-US" dirty="0"/>
              <a:t> found particular better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International Collegiate Programming Contest. It solved a problem that no human team solved</a:t>
            </a:r>
          </a:p>
        </p:txBody>
      </p:sp>
      <p:sp>
        <p:nvSpPr>
          <p:cNvPr id="4" name="Slide Number Placeholder 3"/>
          <p:cNvSpPr>
            <a:spLocks noGrp="1"/>
          </p:cNvSpPr>
          <p:nvPr>
            <p:ph type="sldNum" sz="quarter" idx="5"/>
          </p:nvPr>
        </p:nvSpPr>
        <p:spPr/>
        <p:txBody>
          <a:bodyPr/>
          <a:lstStyle/>
          <a:p>
            <a:fld id="{889FA9A7-5A28-3641-A15C-BBA28A381D22}" type="slidenum">
              <a:rPr lang="en-US" smtClean="0"/>
              <a:t>9</a:t>
            </a:fld>
            <a:endParaRPr lang="en-US"/>
          </a:p>
        </p:txBody>
      </p:sp>
    </p:spTree>
    <p:extLst>
      <p:ext uri="{BB962C8B-B14F-4D97-AF65-F5344CB8AC3E}">
        <p14:creationId xmlns:p14="http://schemas.microsoft.com/office/powerpoint/2010/main" val="313674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modules can:</a:t>
            </a:r>
          </a:p>
          <a:p>
            <a:pPr marL="171450" indent="-171450">
              <a:buFontTx/>
              <a:buChar char="-"/>
            </a:pPr>
            <a:r>
              <a:rPr lang="en-US" dirty="0"/>
              <a:t>Generate ideas</a:t>
            </a:r>
          </a:p>
          <a:p>
            <a:pPr marL="171450" indent="-171450">
              <a:buFontTx/>
              <a:buChar char="-"/>
            </a:pPr>
            <a:r>
              <a:rPr lang="en-US" dirty="0"/>
              <a:t>Check the literature</a:t>
            </a:r>
          </a:p>
          <a:p>
            <a:pPr marL="171450" indent="-171450">
              <a:buFontTx/>
              <a:buChar char="-"/>
            </a:pPr>
            <a:r>
              <a:rPr lang="en-US" dirty="0"/>
              <a:t>Develop methodology</a:t>
            </a:r>
          </a:p>
          <a:p>
            <a:pPr marL="171450" indent="-171450">
              <a:buFontTx/>
              <a:buChar char="-"/>
            </a:pPr>
            <a:r>
              <a:rPr lang="en-US" dirty="0"/>
              <a:t>Write and execute code</a:t>
            </a:r>
          </a:p>
          <a:p>
            <a:pPr marL="171450" indent="-171450">
              <a:buFontTx/>
              <a:buChar char="-"/>
            </a:pPr>
            <a:r>
              <a:rPr lang="en-US" dirty="0"/>
              <a:t>Write papers</a:t>
            </a:r>
          </a:p>
          <a:p>
            <a:pPr marL="171450" indent="-171450">
              <a:buFontTx/>
              <a:buChar char="-"/>
            </a:pPr>
            <a:r>
              <a:rPr lang="en-US" dirty="0"/>
              <a:t>Review papers</a:t>
            </a:r>
          </a:p>
        </p:txBody>
      </p:sp>
      <p:sp>
        <p:nvSpPr>
          <p:cNvPr id="4" name="Slide Number Placeholder 3"/>
          <p:cNvSpPr>
            <a:spLocks noGrp="1"/>
          </p:cNvSpPr>
          <p:nvPr>
            <p:ph type="sldNum" sz="quarter" idx="5"/>
          </p:nvPr>
        </p:nvSpPr>
        <p:spPr/>
        <p:txBody>
          <a:bodyPr/>
          <a:lstStyle/>
          <a:p>
            <a:fld id="{889FA9A7-5A28-3641-A15C-BBA28A381D22}" type="slidenum">
              <a:rPr lang="en-US" smtClean="0"/>
              <a:t>10</a:t>
            </a:fld>
            <a:endParaRPr lang="en-US"/>
          </a:p>
        </p:txBody>
      </p:sp>
    </p:spTree>
    <p:extLst>
      <p:ext uri="{BB962C8B-B14F-4D97-AF65-F5344CB8AC3E}">
        <p14:creationId xmlns:p14="http://schemas.microsoft.com/office/powerpoint/2010/main" val="385958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FD11-EE74-D3D4-C2A1-73243120D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93E80-38A3-01A7-DF7A-5E49C0F2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81F74-00B1-C97F-5CBE-C34376A22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8D3DB-E2B1-89E7-B0F5-D4569091F117}"/>
              </a:ext>
            </a:extLst>
          </p:cNvPr>
          <p:cNvSpPr>
            <a:spLocks noGrp="1"/>
          </p:cNvSpPr>
          <p:nvPr>
            <p:ph type="sldNum" sz="quarter" idx="5"/>
          </p:nvPr>
        </p:nvSpPr>
        <p:spPr/>
        <p:txBody>
          <a:bodyPr/>
          <a:lstStyle/>
          <a:p>
            <a:fld id="{889FA9A7-5A28-3641-A15C-BBA28A381D22}" type="slidenum">
              <a:rPr lang="en-US" smtClean="0"/>
              <a:t>11</a:t>
            </a:fld>
            <a:endParaRPr lang="en-US"/>
          </a:p>
        </p:txBody>
      </p:sp>
    </p:spTree>
    <p:extLst>
      <p:ext uri="{BB962C8B-B14F-4D97-AF65-F5344CB8AC3E}">
        <p14:creationId xmlns:p14="http://schemas.microsoft.com/office/powerpoint/2010/main" val="193759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Pablo </a:t>
            </a:r>
            <a:r>
              <a:rPr lang="en-US" sz="1200" b="0" i="0" kern="1200">
                <a:solidFill>
                  <a:schemeClr val="tx1"/>
                </a:solidFill>
                <a:effectLst/>
                <a:latin typeface="+mn-lt"/>
                <a:ea typeface="+mn-ea"/>
                <a:cs typeface="+mn-cs"/>
              </a:rPr>
              <a:t>is a Machine </a:t>
            </a:r>
            <a:r>
              <a:rPr lang="en-US" sz="1200" b="0" i="0" kern="1200" dirty="0">
                <a:solidFill>
                  <a:schemeClr val="tx1"/>
                </a:solidFill>
                <a:effectLst/>
                <a:latin typeface="+mn-lt"/>
                <a:ea typeface="+mn-ea"/>
                <a:cs typeface="+mn-cs"/>
              </a:rPr>
              <a:t>Learning scientist</a:t>
            </a:r>
            <a:endParaRPr lang="en-US" dirty="0"/>
          </a:p>
        </p:txBody>
      </p:sp>
      <p:sp>
        <p:nvSpPr>
          <p:cNvPr id="4" name="Slide Number Placeholder 3"/>
          <p:cNvSpPr>
            <a:spLocks noGrp="1"/>
          </p:cNvSpPr>
          <p:nvPr>
            <p:ph type="sldNum" sz="quarter" idx="5"/>
          </p:nvPr>
        </p:nvSpPr>
        <p:spPr/>
        <p:txBody>
          <a:bodyPr/>
          <a:lstStyle/>
          <a:p>
            <a:fld id="{889FA9A7-5A28-3641-A15C-BBA28A381D22}" type="slidenum">
              <a:rPr lang="en-US" smtClean="0"/>
              <a:t>12</a:t>
            </a:fld>
            <a:endParaRPr lang="en-US"/>
          </a:p>
        </p:txBody>
      </p:sp>
    </p:spTree>
    <p:extLst>
      <p:ext uri="{BB962C8B-B14F-4D97-AF65-F5344CB8AC3E}">
        <p14:creationId xmlns:p14="http://schemas.microsoft.com/office/powerpoint/2010/main" val="242133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8B75-C457-B645-9ADC-5572F794F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0DEB00-EE09-5245-A9B0-4D2BCDA51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88DBA5-0F51-5A43-9B4A-FF4525AD637A}"/>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5" name="Footer Placeholder 4">
            <a:extLst>
              <a:ext uri="{FF2B5EF4-FFF2-40B4-BE49-F238E27FC236}">
                <a16:creationId xmlns:a16="http://schemas.microsoft.com/office/drawing/2014/main" id="{9DE0308A-F894-8049-B128-1A36D9D16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3A384-1B0B-424A-9397-8EC279022180}"/>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185024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AEA7-EB1E-324E-B770-0E3665113A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45331B-1210-FB41-9ABE-E1741164A5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47E83-00A7-8F48-9B0B-028EE30FC198}"/>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5" name="Footer Placeholder 4">
            <a:extLst>
              <a:ext uri="{FF2B5EF4-FFF2-40B4-BE49-F238E27FC236}">
                <a16:creationId xmlns:a16="http://schemas.microsoft.com/office/drawing/2014/main" id="{781E13FC-C934-C94B-89E9-2D332552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151C7-A626-4A44-9486-F9671510021E}"/>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305560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F1B517-AA99-7D40-8286-15826D95D2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44BB30-E4F8-8749-A129-846AFAF495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51F4F-D86E-D848-B863-B97AAB392246}"/>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5" name="Footer Placeholder 4">
            <a:extLst>
              <a:ext uri="{FF2B5EF4-FFF2-40B4-BE49-F238E27FC236}">
                <a16:creationId xmlns:a16="http://schemas.microsoft.com/office/drawing/2014/main" id="{EC1BD7CD-93EB-1E46-BF5D-258AE0CDE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B1E27-F8A0-5241-ACF7-E5E040D9B025}"/>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318267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D7BF-9C00-054E-92CF-CEC74709B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8CFB2B-94DD-8F41-9944-C60C6265F4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23380-73E9-4E46-AA06-C11A588C7526}"/>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5" name="Footer Placeholder 4">
            <a:extLst>
              <a:ext uri="{FF2B5EF4-FFF2-40B4-BE49-F238E27FC236}">
                <a16:creationId xmlns:a16="http://schemas.microsoft.com/office/drawing/2014/main" id="{254ECD02-1405-3F49-A9BE-2781E0D3F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B6AC8-705B-7648-8D27-3B039C8B6CE3}"/>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1555678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A554-1C68-2A43-BE1A-F87DE18F57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0FC6B7-64C1-8445-881E-83501EFD12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8E11AC-A9A5-7E45-9E7C-B4F5E6EBA885}"/>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5" name="Footer Placeholder 4">
            <a:extLst>
              <a:ext uri="{FF2B5EF4-FFF2-40B4-BE49-F238E27FC236}">
                <a16:creationId xmlns:a16="http://schemas.microsoft.com/office/drawing/2014/main" id="{67103DF6-F51F-6142-924F-67E1C3CAC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8F1C9-242A-164A-9BCA-1B3EFA3FA812}"/>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356653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9879-E2CB-944F-AB0C-DECA8BAA8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998FE-0C83-7744-81C7-BE834E05CD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93FB38-EDBB-294C-80E3-AC35CE3032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D2A844-768A-AF49-B5D1-7DBDE0C41681}"/>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6" name="Footer Placeholder 5">
            <a:extLst>
              <a:ext uri="{FF2B5EF4-FFF2-40B4-BE49-F238E27FC236}">
                <a16:creationId xmlns:a16="http://schemas.microsoft.com/office/drawing/2014/main" id="{21CF579B-530E-0242-976F-38D1F3028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1C4C2-DF9C-9A4D-A212-5946455DACA9}"/>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105156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6A47-DA61-5044-9C3E-817374A80B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C475B6-BFD8-FF4D-91CE-FD655B3C4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19ECE7-B475-5447-8A94-8312E05548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0A694D-B6E7-5C45-975E-3D8472121E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81FB9-7858-6B47-A5F1-B559BA2AFE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054510-4CA2-5340-AA00-CFCE7122695B}"/>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8" name="Footer Placeholder 7">
            <a:extLst>
              <a:ext uri="{FF2B5EF4-FFF2-40B4-BE49-F238E27FC236}">
                <a16:creationId xmlns:a16="http://schemas.microsoft.com/office/drawing/2014/main" id="{2AD102E5-90D6-3D4C-9DDD-6013A5D4A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D0A138-8BF5-154B-BCBC-65F48B18FC97}"/>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108676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682F-B0F2-EB49-B6B2-9FD49C3008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98238-A3F1-D041-8198-3FA66288DF8E}"/>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4" name="Footer Placeholder 3">
            <a:extLst>
              <a:ext uri="{FF2B5EF4-FFF2-40B4-BE49-F238E27FC236}">
                <a16:creationId xmlns:a16="http://schemas.microsoft.com/office/drawing/2014/main" id="{7F53F17B-DC3C-6443-A777-1E84AEF2E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C9A7A7-8824-844B-AE5E-1838C3A9DD72}"/>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93307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32892E-4B2C-A44D-B997-F0E5BD917B97}"/>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3" name="Footer Placeholder 2">
            <a:extLst>
              <a:ext uri="{FF2B5EF4-FFF2-40B4-BE49-F238E27FC236}">
                <a16:creationId xmlns:a16="http://schemas.microsoft.com/office/drawing/2014/main" id="{D5702A06-7FE6-A246-9381-B2575DCAD8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E715A-5C88-B94D-860B-F11AA44EB84A}"/>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424342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2A14E-3B13-D940-9D39-B1E97FFB10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D523B-24CE-6646-8D1D-71DC6D8101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64B926-3936-E840-889D-9E8C892C7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D9219-D0F9-E947-8494-93E48DB462BF}"/>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6" name="Footer Placeholder 5">
            <a:extLst>
              <a:ext uri="{FF2B5EF4-FFF2-40B4-BE49-F238E27FC236}">
                <a16:creationId xmlns:a16="http://schemas.microsoft.com/office/drawing/2014/main" id="{B659B8E8-C6F0-DE41-8DBC-E4759E9198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1B439-A328-F249-A326-E1FA77F81927}"/>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1467328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61EBC-8F11-9C4F-92D9-FBFBE2644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04F936-AA22-724C-AC0E-249C215944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FCFA5-291A-6C45-8C0E-E541F8B89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A843B-A165-7147-8077-6AFB44BB62A0}"/>
              </a:ext>
            </a:extLst>
          </p:cNvPr>
          <p:cNvSpPr>
            <a:spLocks noGrp="1"/>
          </p:cNvSpPr>
          <p:nvPr>
            <p:ph type="dt" sz="half" idx="10"/>
          </p:nvPr>
        </p:nvSpPr>
        <p:spPr/>
        <p:txBody>
          <a:bodyPr/>
          <a:lstStyle/>
          <a:p>
            <a:fld id="{BAFED0C5-6E22-6A49-A676-0966AC1A95C6}" type="datetimeFigureOut">
              <a:rPr lang="en-US" smtClean="0"/>
              <a:t>10/21/25</a:t>
            </a:fld>
            <a:endParaRPr lang="en-US"/>
          </a:p>
        </p:txBody>
      </p:sp>
      <p:sp>
        <p:nvSpPr>
          <p:cNvPr id="6" name="Footer Placeholder 5">
            <a:extLst>
              <a:ext uri="{FF2B5EF4-FFF2-40B4-BE49-F238E27FC236}">
                <a16:creationId xmlns:a16="http://schemas.microsoft.com/office/drawing/2014/main" id="{430C3DEC-DD3C-B448-9E7C-909514CA8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69741-4B0E-134A-9599-1CC106A75C0E}"/>
              </a:ext>
            </a:extLst>
          </p:cNvPr>
          <p:cNvSpPr>
            <a:spLocks noGrp="1"/>
          </p:cNvSpPr>
          <p:nvPr>
            <p:ph type="sldNum" sz="quarter" idx="12"/>
          </p:nvPr>
        </p:nvSpPr>
        <p:spPr/>
        <p:txBody>
          <a:bodyPr/>
          <a:lstStyle/>
          <a:p>
            <a:fld id="{AF5DA70D-60D3-3D47-99D7-211F08B4BA74}" type="slidenum">
              <a:rPr lang="en-US" smtClean="0"/>
              <a:t>‹#›</a:t>
            </a:fld>
            <a:endParaRPr lang="en-US"/>
          </a:p>
        </p:txBody>
      </p:sp>
    </p:spTree>
    <p:extLst>
      <p:ext uri="{BB962C8B-B14F-4D97-AF65-F5344CB8AC3E}">
        <p14:creationId xmlns:p14="http://schemas.microsoft.com/office/powerpoint/2010/main" val="155173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C25A96-7CEF-2843-877B-730D184EB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7548BD-D615-D749-87F0-BCAD1FF7B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68FB7-88FB-AC4A-8071-895D21E99C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ED0C5-6E22-6A49-A676-0966AC1A95C6}" type="datetimeFigureOut">
              <a:rPr lang="en-US" smtClean="0"/>
              <a:t>10/21/25</a:t>
            </a:fld>
            <a:endParaRPr lang="en-US"/>
          </a:p>
        </p:txBody>
      </p:sp>
      <p:sp>
        <p:nvSpPr>
          <p:cNvPr id="5" name="Footer Placeholder 4">
            <a:extLst>
              <a:ext uri="{FF2B5EF4-FFF2-40B4-BE49-F238E27FC236}">
                <a16:creationId xmlns:a16="http://schemas.microsoft.com/office/drawing/2014/main" id="{C9D45A7B-EE9E-E043-8D2D-FC1E9D0C6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D8B1B2-9B87-C24E-81B6-18C19789B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DA70D-60D3-3D47-99D7-211F08B4BA74}" type="slidenum">
              <a:rPr lang="en-US" smtClean="0"/>
              <a:t>‹#›</a:t>
            </a:fld>
            <a:endParaRPr lang="en-US"/>
          </a:p>
        </p:txBody>
      </p:sp>
    </p:spTree>
    <p:extLst>
      <p:ext uri="{BB962C8B-B14F-4D97-AF65-F5344CB8AC3E}">
        <p14:creationId xmlns:p14="http://schemas.microsoft.com/office/powerpoint/2010/main" val="690396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33"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tiff"/><Relationship Id="rId8" Type="http://schemas.openxmlformats.org/officeDocument/2006/relationships/image" Target="../media/image11.jpe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33"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tiff"/><Relationship Id="rId8" Type="http://schemas.openxmlformats.org/officeDocument/2006/relationships/image" Target="../media/image11.jpeg"/><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8.jpeg"/><Relationship Id="rId10" Type="http://schemas.openxmlformats.org/officeDocument/2006/relationships/image" Target="../media/image35.png"/><Relationship Id="rId4" Type="http://schemas.openxmlformats.org/officeDocument/2006/relationships/image" Target="../media/image14.jpe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33" Type="http://schemas.openxmlformats.org/officeDocument/2006/relationships/image" Target="../media/image36.png"/><Relationship Id="rId2" Type="http://schemas.openxmlformats.org/officeDocument/2006/relationships/notesSlide" Target="../notesSlides/notesSlide12.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tiff"/><Relationship Id="rId8" Type="http://schemas.openxmlformats.org/officeDocument/2006/relationships/image" Target="../media/image11.jpeg"/><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33"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tiff"/><Relationship Id="rId8" Type="http://schemas.openxmlformats.org/officeDocument/2006/relationships/image" Target="../media/image11.jpeg"/><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33" Type="http://schemas.openxmlformats.org/officeDocument/2006/relationships/image" Target="../media/image36.png"/><Relationship Id="rId2" Type="http://schemas.openxmlformats.org/officeDocument/2006/relationships/notesSlide" Target="../notesSlides/notesSlide14.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tiff"/><Relationship Id="rId8" Type="http://schemas.openxmlformats.org/officeDocument/2006/relationships/image" Target="../media/image11.jpeg"/><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33" Type="http://schemas.openxmlformats.org/officeDocument/2006/relationships/image" Target="../media/image36.png"/><Relationship Id="rId2" Type="http://schemas.openxmlformats.org/officeDocument/2006/relationships/notesSlide" Target="../notesSlides/notesSlide15.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tiff"/><Relationship Id="rId8" Type="http://schemas.openxmlformats.org/officeDocument/2006/relationships/image" Target="../media/image11.jpeg"/><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33" Type="http://schemas.openxmlformats.org/officeDocument/2006/relationships/image" Target="../media/image36.png"/><Relationship Id="rId2" Type="http://schemas.openxmlformats.org/officeDocument/2006/relationships/notesSlide" Target="../notesSlides/notesSlide16.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tiff"/><Relationship Id="rId8" Type="http://schemas.openxmlformats.org/officeDocument/2006/relationships/image" Target="../media/image11.jpeg"/><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33" Type="http://schemas.openxmlformats.org/officeDocument/2006/relationships/image" Target="../media/image36.png"/><Relationship Id="rId2" Type="http://schemas.openxmlformats.org/officeDocument/2006/relationships/notesSlide" Target="../notesSlides/notesSlide17.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tiff"/><Relationship Id="rId8" Type="http://schemas.openxmlformats.org/officeDocument/2006/relationships/image" Target="../media/image11.jpeg"/><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AstroPilot-AI/Denari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huggingface.co/spaces/astropilot-ai/Denario"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40.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nario_intro.mp4" descr="Denario_intro.mp4">
            <a:hlinkClick r:id="" action="ppaction://media"/>
            <a:extLst>
              <a:ext uri="{FF2B5EF4-FFF2-40B4-BE49-F238E27FC236}">
                <a16:creationId xmlns:a16="http://schemas.microsoft.com/office/drawing/2014/main" id="{FA229ADB-09AC-7B4E-9416-010A20D2A7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16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528081-0CC7-4949-938D-608EA9D853E0}"/>
              </a:ext>
            </a:extLst>
          </p:cNvPr>
          <p:cNvPicPr>
            <a:picLocks noChangeAspect="1"/>
          </p:cNvPicPr>
          <p:nvPr/>
        </p:nvPicPr>
        <p:blipFill>
          <a:blip r:embed="rId3"/>
          <a:stretch>
            <a:fillRect/>
          </a:stretch>
        </p:blipFill>
        <p:spPr>
          <a:xfrm>
            <a:off x="645633" y="1182930"/>
            <a:ext cx="10900734" cy="5675070"/>
          </a:xfrm>
          <a:prstGeom prst="rect">
            <a:avLst/>
          </a:prstGeom>
        </p:spPr>
      </p:pic>
      <p:sp>
        <p:nvSpPr>
          <p:cNvPr id="5" name="TextBox 4">
            <a:extLst>
              <a:ext uri="{FF2B5EF4-FFF2-40B4-BE49-F238E27FC236}">
                <a16:creationId xmlns:a16="http://schemas.microsoft.com/office/drawing/2014/main" id="{6B2C4510-F570-814C-88D5-6B7B7E1FE2FC}"/>
              </a:ext>
            </a:extLst>
          </p:cNvPr>
          <p:cNvSpPr txBox="1"/>
          <p:nvPr/>
        </p:nvSpPr>
        <p:spPr>
          <a:xfrm>
            <a:off x="0" y="0"/>
            <a:ext cx="12192000" cy="1015663"/>
          </a:xfrm>
          <a:prstGeom prst="rect">
            <a:avLst/>
          </a:prstGeom>
          <a:noFill/>
        </p:spPr>
        <p:txBody>
          <a:bodyPr wrap="square" rtlCol="0">
            <a:spAutoFit/>
          </a:bodyPr>
          <a:lstStyle/>
          <a:p>
            <a:pPr algn="ctr"/>
            <a:r>
              <a:rPr lang="en-US" sz="6000" dirty="0" err="1"/>
              <a:t>Denario</a:t>
            </a:r>
            <a:r>
              <a:rPr lang="en-US" sz="6000" dirty="0"/>
              <a:t>: Architecture</a:t>
            </a:r>
          </a:p>
        </p:txBody>
      </p:sp>
      <p:sp>
        <p:nvSpPr>
          <p:cNvPr id="2" name="TextBox 1">
            <a:extLst>
              <a:ext uri="{FF2B5EF4-FFF2-40B4-BE49-F238E27FC236}">
                <a16:creationId xmlns:a16="http://schemas.microsoft.com/office/drawing/2014/main" id="{E698B86A-1D6E-A742-BB8E-CD9966D74077}"/>
              </a:ext>
            </a:extLst>
          </p:cNvPr>
          <p:cNvSpPr txBox="1"/>
          <p:nvPr/>
        </p:nvSpPr>
        <p:spPr>
          <a:xfrm>
            <a:off x="1" y="962658"/>
            <a:ext cx="4770782" cy="830997"/>
          </a:xfrm>
          <a:prstGeom prst="rect">
            <a:avLst/>
          </a:prstGeom>
          <a:noFill/>
        </p:spPr>
        <p:txBody>
          <a:bodyPr wrap="square" rtlCol="0">
            <a:spAutoFit/>
          </a:bodyPr>
          <a:lstStyle/>
          <a:p>
            <a:r>
              <a:rPr lang="en-US" sz="2400" strike="sngStrike" dirty="0">
                <a:solidFill>
                  <a:srgbClr val="FF0000"/>
                </a:solidFill>
              </a:rPr>
              <a:t>Goal: Automate science</a:t>
            </a:r>
          </a:p>
          <a:p>
            <a:r>
              <a:rPr lang="en-US" sz="2400" dirty="0">
                <a:solidFill>
                  <a:schemeClr val="accent6">
                    <a:lumMod val="75000"/>
                  </a:schemeClr>
                </a:solidFill>
              </a:rPr>
              <a:t>Goal: Accelerate scientific discovery</a:t>
            </a:r>
          </a:p>
        </p:txBody>
      </p:sp>
    </p:spTree>
    <p:extLst>
      <p:ext uri="{BB962C8B-B14F-4D97-AF65-F5344CB8AC3E}">
        <p14:creationId xmlns:p14="http://schemas.microsoft.com/office/powerpoint/2010/main" val="2510194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F2993-39DE-95B0-73F2-62B7465B06E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B4D1AB31-1B66-A2D8-E2D4-80433D6C3BA6}"/>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Denario team</a:t>
            </a:r>
          </a:p>
        </p:txBody>
      </p:sp>
      <p:graphicFrame>
        <p:nvGraphicFramePr>
          <p:cNvPr id="2" name="Table 1">
            <a:extLst>
              <a:ext uri="{FF2B5EF4-FFF2-40B4-BE49-F238E27FC236}">
                <a16:creationId xmlns:a16="http://schemas.microsoft.com/office/drawing/2014/main" id="{7CBC9141-E14D-E04D-9424-71D4F8D22C86}"/>
              </a:ext>
            </a:extLst>
          </p:cNvPr>
          <p:cNvGraphicFramePr>
            <a:graphicFrameLocks noGrp="1"/>
          </p:cNvGraphicFramePr>
          <p:nvPr>
            <p:extLst>
              <p:ext uri="{D42A27DB-BD31-4B8C-83A1-F6EECF244321}">
                <p14:modId xmlns:p14="http://schemas.microsoft.com/office/powerpoint/2010/main" val="130654694"/>
              </p:ext>
            </p:extLst>
          </p:nvPr>
        </p:nvGraphicFramePr>
        <p:xfrm>
          <a:off x="0" y="1055238"/>
          <a:ext cx="12189375" cy="5802764"/>
        </p:xfrm>
        <a:graphic>
          <a:graphicData uri="http://schemas.openxmlformats.org/drawingml/2006/table">
            <a:tbl>
              <a:tblPr firstRow="1" bandRow="1">
                <a:tableStyleId>{5940675A-B579-460E-94D1-54222C63F5DA}</a:tableStyleId>
              </a:tblPr>
              <a:tblGrid>
                <a:gridCol w="1354375">
                  <a:extLst>
                    <a:ext uri="{9D8B030D-6E8A-4147-A177-3AD203B41FA5}">
                      <a16:colId xmlns:a16="http://schemas.microsoft.com/office/drawing/2014/main" val="3914065686"/>
                    </a:ext>
                  </a:extLst>
                </a:gridCol>
                <a:gridCol w="1354375">
                  <a:extLst>
                    <a:ext uri="{9D8B030D-6E8A-4147-A177-3AD203B41FA5}">
                      <a16:colId xmlns:a16="http://schemas.microsoft.com/office/drawing/2014/main" val="181176499"/>
                    </a:ext>
                  </a:extLst>
                </a:gridCol>
                <a:gridCol w="1354375">
                  <a:extLst>
                    <a:ext uri="{9D8B030D-6E8A-4147-A177-3AD203B41FA5}">
                      <a16:colId xmlns:a16="http://schemas.microsoft.com/office/drawing/2014/main" val="2885568607"/>
                    </a:ext>
                  </a:extLst>
                </a:gridCol>
                <a:gridCol w="1354375">
                  <a:extLst>
                    <a:ext uri="{9D8B030D-6E8A-4147-A177-3AD203B41FA5}">
                      <a16:colId xmlns:a16="http://schemas.microsoft.com/office/drawing/2014/main" val="24136953"/>
                    </a:ext>
                  </a:extLst>
                </a:gridCol>
                <a:gridCol w="1354375">
                  <a:extLst>
                    <a:ext uri="{9D8B030D-6E8A-4147-A177-3AD203B41FA5}">
                      <a16:colId xmlns:a16="http://schemas.microsoft.com/office/drawing/2014/main" val="4171984867"/>
                    </a:ext>
                  </a:extLst>
                </a:gridCol>
                <a:gridCol w="1354375">
                  <a:extLst>
                    <a:ext uri="{9D8B030D-6E8A-4147-A177-3AD203B41FA5}">
                      <a16:colId xmlns:a16="http://schemas.microsoft.com/office/drawing/2014/main" val="2616079394"/>
                    </a:ext>
                  </a:extLst>
                </a:gridCol>
                <a:gridCol w="1354375">
                  <a:extLst>
                    <a:ext uri="{9D8B030D-6E8A-4147-A177-3AD203B41FA5}">
                      <a16:colId xmlns:a16="http://schemas.microsoft.com/office/drawing/2014/main" val="1483672282"/>
                    </a:ext>
                  </a:extLst>
                </a:gridCol>
                <a:gridCol w="1354375">
                  <a:extLst>
                    <a:ext uri="{9D8B030D-6E8A-4147-A177-3AD203B41FA5}">
                      <a16:colId xmlns:a16="http://schemas.microsoft.com/office/drawing/2014/main" val="148266644"/>
                    </a:ext>
                  </a:extLst>
                </a:gridCol>
                <a:gridCol w="1354375">
                  <a:extLst>
                    <a:ext uri="{9D8B030D-6E8A-4147-A177-3AD203B41FA5}">
                      <a16:colId xmlns:a16="http://schemas.microsoft.com/office/drawing/2014/main" val="2539281031"/>
                    </a:ext>
                  </a:extLst>
                </a:gridCol>
              </a:tblGrid>
              <a:tr h="14506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4747948"/>
                  </a:ext>
                </a:extLst>
              </a:tr>
              <a:tr h="1450691">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946401599"/>
                  </a:ext>
                </a:extLst>
              </a:tr>
              <a:tr h="14506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8769800"/>
                  </a:ext>
                </a:extLst>
              </a:tr>
              <a:tr h="1450691">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2197624"/>
                  </a:ext>
                </a:extLst>
              </a:tr>
            </a:tbl>
          </a:graphicData>
        </a:graphic>
      </p:graphicFrame>
      <p:pic>
        <p:nvPicPr>
          <p:cNvPr id="14" name="Picture 13">
            <a:extLst>
              <a:ext uri="{FF2B5EF4-FFF2-40B4-BE49-F238E27FC236}">
                <a16:creationId xmlns:a16="http://schemas.microsoft.com/office/drawing/2014/main" id="{840F67D2-3AB8-F745-8343-6A5E5453A2FC}"/>
              </a:ext>
            </a:extLst>
          </p:cNvPr>
          <p:cNvPicPr>
            <a:picLocks noChangeAspect="1"/>
          </p:cNvPicPr>
          <p:nvPr/>
        </p:nvPicPr>
        <p:blipFill rotWithShape="1">
          <a:blip r:embed="rId3"/>
          <a:srcRect l="18510" r="17395" b="16868"/>
          <a:stretch/>
        </p:blipFill>
        <p:spPr>
          <a:xfrm>
            <a:off x="159027" y="1094994"/>
            <a:ext cx="1057507" cy="1371600"/>
          </a:xfrm>
          <a:prstGeom prst="rect">
            <a:avLst/>
          </a:prstGeom>
        </p:spPr>
      </p:pic>
      <p:pic>
        <p:nvPicPr>
          <p:cNvPr id="16" name="Picture 6" descr="Adrian Bayer | Department of Astrophysical Sciences">
            <a:extLst>
              <a:ext uri="{FF2B5EF4-FFF2-40B4-BE49-F238E27FC236}">
                <a16:creationId xmlns:a16="http://schemas.microsoft.com/office/drawing/2014/main" id="{D6382ED1-005A-FC42-8FBD-4E471F86A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4" t="7706" r="15052" b="28372"/>
          <a:stretch>
            <a:fillRect/>
          </a:stretch>
        </p:blipFill>
        <p:spPr bwMode="auto">
          <a:xfrm>
            <a:off x="2828626" y="1094994"/>
            <a:ext cx="112171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217385-B52E-0849-B5A8-96145318822E}"/>
              </a:ext>
            </a:extLst>
          </p:cNvPr>
          <p:cNvPicPr>
            <a:picLocks noChangeAspect="1"/>
          </p:cNvPicPr>
          <p:nvPr/>
        </p:nvPicPr>
        <p:blipFill rotWithShape="1">
          <a:blip r:embed="rId5"/>
          <a:srcRect l="52806" t="24301" r="32662" b="50628"/>
          <a:stretch/>
        </p:blipFill>
        <p:spPr>
          <a:xfrm>
            <a:off x="4149124" y="1094994"/>
            <a:ext cx="1204623" cy="1371600"/>
          </a:xfrm>
          <a:prstGeom prst="rect">
            <a:avLst/>
          </a:prstGeom>
        </p:spPr>
      </p:pic>
      <p:pic>
        <p:nvPicPr>
          <p:cNvPr id="18"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7C9FB120-2506-F247-923B-652EFB2B0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70" r="10471" b="8927"/>
          <a:stretch>
            <a:fillRect/>
          </a:stretch>
        </p:blipFill>
        <p:spPr bwMode="auto">
          <a:xfrm>
            <a:off x="5489765" y="1094994"/>
            <a:ext cx="120723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BA48A57-57ED-6044-B758-3AB38E27A5DA}"/>
              </a:ext>
            </a:extLst>
          </p:cNvPr>
          <p:cNvPicPr>
            <a:picLocks noChangeAspect="1"/>
          </p:cNvPicPr>
          <p:nvPr/>
        </p:nvPicPr>
        <p:blipFill rotWithShape="1">
          <a:blip r:embed="rId7"/>
          <a:srcRect l="18265" t="3867" r="18265" b="20000"/>
          <a:stretch/>
        </p:blipFill>
        <p:spPr>
          <a:xfrm>
            <a:off x="6876557" y="1094994"/>
            <a:ext cx="1143463" cy="1371600"/>
          </a:xfrm>
          <a:prstGeom prst="rect">
            <a:avLst/>
          </a:prstGeom>
        </p:spPr>
      </p:pic>
      <p:pic>
        <p:nvPicPr>
          <p:cNvPr id="20" name="Picture 2" descr="borisbolliet (Boris Bolliet) · GitHub">
            <a:extLst>
              <a:ext uri="{FF2B5EF4-FFF2-40B4-BE49-F238E27FC236}">
                <a16:creationId xmlns:a16="http://schemas.microsoft.com/office/drawing/2014/main" id="{3C878572-020B-A44B-A557-01E234793C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04" t="8293" r="21511" b="15928"/>
          <a:stretch>
            <a:fillRect/>
          </a:stretch>
        </p:blipFill>
        <p:spPr bwMode="auto">
          <a:xfrm>
            <a:off x="8281227" y="1094994"/>
            <a:ext cx="10603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768F301-55D8-B54B-A5E8-22D2953BD64D}"/>
              </a:ext>
            </a:extLst>
          </p:cNvPr>
          <p:cNvPicPr>
            <a:picLocks noChangeAspect="1"/>
          </p:cNvPicPr>
          <p:nvPr/>
        </p:nvPicPr>
        <p:blipFill rotWithShape="1">
          <a:blip r:embed="rId9"/>
          <a:srcRect l="28677" t="14889" r="25954" b="31376"/>
          <a:stretch/>
        </p:blipFill>
        <p:spPr>
          <a:xfrm>
            <a:off x="10939818" y="1094994"/>
            <a:ext cx="1158057" cy="1371600"/>
          </a:xfrm>
          <a:prstGeom prst="rect">
            <a:avLst/>
          </a:prstGeom>
        </p:spPr>
      </p:pic>
      <p:pic>
        <p:nvPicPr>
          <p:cNvPr id="23" name="Picture 22">
            <a:extLst>
              <a:ext uri="{FF2B5EF4-FFF2-40B4-BE49-F238E27FC236}">
                <a16:creationId xmlns:a16="http://schemas.microsoft.com/office/drawing/2014/main" id="{072A8D38-9CE6-5B47-9A85-99DBF6DA12C4}"/>
              </a:ext>
            </a:extLst>
          </p:cNvPr>
          <p:cNvPicPr>
            <a:picLocks noChangeAspect="1"/>
          </p:cNvPicPr>
          <p:nvPr/>
        </p:nvPicPr>
        <p:blipFill rotWithShape="1">
          <a:blip r:embed="rId10"/>
          <a:srcRect l="20432" t="12425" r="35465" b="34540"/>
          <a:stretch/>
        </p:blipFill>
        <p:spPr>
          <a:xfrm>
            <a:off x="117484" y="2543471"/>
            <a:ext cx="1140592" cy="1371600"/>
          </a:xfrm>
          <a:prstGeom prst="rect">
            <a:avLst/>
          </a:prstGeom>
        </p:spPr>
      </p:pic>
      <p:pic>
        <p:nvPicPr>
          <p:cNvPr id="24" name="Picture 12" descr="changhoonhahn (ChangHoon Hahn) · GitHub">
            <a:extLst>
              <a:ext uri="{FF2B5EF4-FFF2-40B4-BE49-F238E27FC236}">
                <a16:creationId xmlns:a16="http://schemas.microsoft.com/office/drawing/2014/main" id="{2E4FA524-9BC0-DB4D-9E61-FA6CF828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340" r="46358" b="22098"/>
          <a:stretch>
            <a:fillRect/>
          </a:stretch>
        </p:blipFill>
        <p:spPr bwMode="auto">
          <a:xfrm>
            <a:off x="1486023" y="2543471"/>
            <a:ext cx="10731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FEB4F49-3219-0D4B-916F-D412BF4DCCE4}"/>
              </a:ext>
            </a:extLst>
          </p:cNvPr>
          <p:cNvPicPr>
            <a:picLocks noChangeAspect="1"/>
          </p:cNvPicPr>
          <p:nvPr/>
        </p:nvPicPr>
        <p:blipFill rotWithShape="1">
          <a:blip r:embed="rId12"/>
          <a:srcRect l="37375" t="18744" r="36087" b="32947"/>
          <a:stretch/>
        </p:blipFill>
        <p:spPr>
          <a:xfrm>
            <a:off x="2828626" y="2543471"/>
            <a:ext cx="1130199" cy="1371600"/>
          </a:xfrm>
          <a:prstGeom prst="rect">
            <a:avLst/>
          </a:prstGeom>
        </p:spPr>
      </p:pic>
      <p:pic>
        <p:nvPicPr>
          <p:cNvPr id="26" name="Picture 25">
            <a:extLst>
              <a:ext uri="{FF2B5EF4-FFF2-40B4-BE49-F238E27FC236}">
                <a16:creationId xmlns:a16="http://schemas.microsoft.com/office/drawing/2014/main" id="{5977DABC-4349-7C45-A027-C5A918480DF6}"/>
              </a:ext>
            </a:extLst>
          </p:cNvPr>
          <p:cNvPicPr>
            <a:picLocks noChangeAspect="1"/>
          </p:cNvPicPr>
          <p:nvPr/>
        </p:nvPicPr>
        <p:blipFill rotWithShape="1">
          <a:blip r:embed="rId13"/>
          <a:srcRect l="36738" t="12071" r="28898" b="19350"/>
          <a:stretch/>
        </p:blipFill>
        <p:spPr>
          <a:xfrm>
            <a:off x="4228315" y="2543471"/>
            <a:ext cx="1025803" cy="1371600"/>
          </a:xfrm>
          <a:prstGeom prst="rect">
            <a:avLst/>
          </a:prstGeom>
        </p:spPr>
      </p:pic>
      <p:pic>
        <p:nvPicPr>
          <p:cNvPr id="28" name="Picture 27">
            <a:extLst>
              <a:ext uri="{FF2B5EF4-FFF2-40B4-BE49-F238E27FC236}">
                <a16:creationId xmlns:a16="http://schemas.microsoft.com/office/drawing/2014/main" id="{A6480847-BD83-AD42-80CA-B76D076C4C0B}"/>
              </a:ext>
            </a:extLst>
          </p:cNvPr>
          <p:cNvPicPr>
            <a:picLocks noChangeAspect="1"/>
          </p:cNvPicPr>
          <p:nvPr/>
        </p:nvPicPr>
        <p:blipFill rotWithShape="1">
          <a:blip r:embed="rId14"/>
          <a:srcRect l="27383" t="8555" r="32581" b="57540"/>
          <a:stretch/>
        </p:blipFill>
        <p:spPr>
          <a:xfrm>
            <a:off x="6843379" y="2548476"/>
            <a:ext cx="1209817" cy="1371600"/>
          </a:xfrm>
          <a:prstGeom prst="rect">
            <a:avLst/>
          </a:prstGeom>
        </p:spPr>
      </p:pic>
      <p:pic>
        <p:nvPicPr>
          <p:cNvPr id="29" name="Picture 28">
            <a:extLst>
              <a:ext uri="{FF2B5EF4-FFF2-40B4-BE49-F238E27FC236}">
                <a16:creationId xmlns:a16="http://schemas.microsoft.com/office/drawing/2014/main" id="{EB36D1D1-51BD-E949-ABF1-64779648E95F}"/>
              </a:ext>
            </a:extLst>
          </p:cNvPr>
          <p:cNvPicPr>
            <a:picLocks noChangeAspect="1"/>
          </p:cNvPicPr>
          <p:nvPr/>
        </p:nvPicPr>
        <p:blipFill rotWithShape="1">
          <a:blip r:embed="rId15"/>
          <a:srcRect l="19820" t="5963" r="18128" b="14206"/>
          <a:stretch/>
        </p:blipFill>
        <p:spPr>
          <a:xfrm>
            <a:off x="8275469" y="2543471"/>
            <a:ext cx="1066133" cy="1371600"/>
          </a:xfrm>
          <a:prstGeom prst="rect">
            <a:avLst/>
          </a:prstGeom>
        </p:spPr>
      </p:pic>
      <p:pic>
        <p:nvPicPr>
          <p:cNvPr id="30" name="Picture 29">
            <a:extLst>
              <a:ext uri="{FF2B5EF4-FFF2-40B4-BE49-F238E27FC236}">
                <a16:creationId xmlns:a16="http://schemas.microsoft.com/office/drawing/2014/main" id="{6F9D5ED5-08A6-2749-9343-8B8B035A35C6}"/>
              </a:ext>
            </a:extLst>
          </p:cNvPr>
          <p:cNvPicPr>
            <a:picLocks noChangeAspect="1"/>
          </p:cNvPicPr>
          <p:nvPr/>
        </p:nvPicPr>
        <p:blipFill>
          <a:blip r:embed="rId16"/>
          <a:stretch>
            <a:fillRect/>
          </a:stretch>
        </p:blipFill>
        <p:spPr>
          <a:xfrm>
            <a:off x="9467821" y="2520527"/>
            <a:ext cx="1371600" cy="1371600"/>
          </a:xfrm>
          <a:prstGeom prst="rect">
            <a:avLst/>
          </a:prstGeom>
        </p:spPr>
      </p:pic>
      <p:pic>
        <p:nvPicPr>
          <p:cNvPr id="32" name="Picture 31">
            <a:extLst>
              <a:ext uri="{FF2B5EF4-FFF2-40B4-BE49-F238E27FC236}">
                <a16:creationId xmlns:a16="http://schemas.microsoft.com/office/drawing/2014/main" id="{F2087FD7-0BD6-0F42-9C8C-B5655502DEC4}"/>
              </a:ext>
            </a:extLst>
          </p:cNvPr>
          <p:cNvPicPr>
            <a:picLocks noChangeAspect="1"/>
          </p:cNvPicPr>
          <p:nvPr/>
        </p:nvPicPr>
        <p:blipFill rotWithShape="1">
          <a:blip r:embed="rId17"/>
          <a:srcRect l="16400" t="3768" r="17148" b="24504"/>
          <a:stretch/>
        </p:blipFill>
        <p:spPr>
          <a:xfrm>
            <a:off x="10883982" y="2543471"/>
            <a:ext cx="1270730" cy="1371600"/>
          </a:xfrm>
          <a:prstGeom prst="rect">
            <a:avLst/>
          </a:prstGeom>
        </p:spPr>
      </p:pic>
      <p:pic>
        <p:nvPicPr>
          <p:cNvPr id="33" name="Picture 32">
            <a:extLst>
              <a:ext uri="{FF2B5EF4-FFF2-40B4-BE49-F238E27FC236}">
                <a16:creationId xmlns:a16="http://schemas.microsoft.com/office/drawing/2014/main" id="{BD00012A-F676-0744-BB00-C5FC3F0771EF}"/>
              </a:ext>
            </a:extLst>
          </p:cNvPr>
          <p:cNvPicPr>
            <a:picLocks noChangeAspect="1"/>
          </p:cNvPicPr>
          <p:nvPr/>
        </p:nvPicPr>
        <p:blipFill rotWithShape="1">
          <a:blip r:embed="rId18"/>
          <a:srcRect l="20002" r="12995" b="23262"/>
          <a:stretch/>
        </p:blipFill>
        <p:spPr>
          <a:xfrm>
            <a:off x="60463" y="3991948"/>
            <a:ext cx="1197613" cy="1371600"/>
          </a:xfrm>
          <a:prstGeom prst="rect">
            <a:avLst/>
          </a:prstGeom>
        </p:spPr>
      </p:pic>
      <p:pic>
        <p:nvPicPr>
          <p:cNvPr id="37" name="Picture 36">
            <a:extLst>
              <a:ext uri="{FF2B5EF4-FFF2-40B4-BE49-F238E27FC236}">
                <a16:creationId xmlns:a16="http://schemas.microsoft.com/office/drawing/2014/main" id="{7D1C263B-6E17-0244-9592-728974475D07}"/>
              </a:ext>
            </a:extLst>
          </p:cNvPr>
          <p:cNvPicPr>
            <a:picLocks noChangeAspect="1"/>
          </p:cNvPicPr>
          <p:nvPr/>
        </p:nvPicPr>
        <p:blipFill rotWithShape="1">
          <a:blip r:embed="rId19"/>
          <a:srcRect l="12849" t="4698" r="4374" b="5814"/>
          <a:stretch/>
        </p:blipFill>
        <p:spPr>
          <a:xfrm>
            <a:off x="5489765" y="3991948"/>
            <a:ext cx="1200761" cy="1371600"/>
          </a:xfrm>
          <a:prstGeom prst="rect">
            <a:avLst/>
          </a:prstGeom>
        </p:spPr>
      </p:pic>
      <p:pic>
        <p:nvPicPr>
          <p:cNvPr id="3" name="Picture 2">
            <a:extLst>
              <a:ext uri="{FF2B5EF4-FFF2-40B4-BE49-F238E27FC236}">
                <a16:creationId xmlns:a16="http://schemas.microsoft.com/office/drawing/2014/main" id="{A7361B7A-20C4-6D41-B159-63A447B8848D}"/>
              </a:ext>
            </a:extLst>
          </p:cNvPr>
          <p:cNvPicPr>
            <a:picLocks noChangeAspect="1"/>
          </p:cNvPicPr>
          <p:nvPr/>
        </p:nvPicPr>
        <p:blipFill rotWithShape="1">
          <a:blip r:embed="rId20"/>
          <a:srcRect l="11249" t="3118" r="8817" b="7428"/>
          <a:stretch/>
        </p:blipFill>
        <p:spPr>
          <a:xfrm>
            <a:off x="6912762" y="3991948"/>
            <a:ext cx="1071050" cy="1371600"/>
          </a:xfrm>
          <a:prstGeom prst="rect">
            <a:avLst/>
          </a:prstGeom>
        </p:spPr>
      </p:pic>
      <p:pic>
        <p:nvPicPr>
          <p:cNvPr id="38" name="Picture 37">
            <a:extLst>
              <a:ext uri="{FF2B5EF4-FFF2-40B4-BE49-F238E27FC236}">
                <a16:creationId xmlns:a16="http://schemas.microsoft.com/office/drawing/2014/main" id="{A89E8ED8-08E7-284C-ACBD-ADBE30308BA5}"/>
              </a:ext>
            </a:extLst>
          </p:cNvPr>
          <p:cNvPicPr>
            <a:picLocks noChangeAspect="1"/>
          </p:cNvPicPr>
          <p:nvPr/>
        </p:nvPicPr>
        <p:blipFill rotWithShape="1">
          <a:blip r:embed="rId21"/>
          <a:srcRect l="13107" t="11719" r="37782" b="39971"/>
          <a:stretch/>
        </p:blipFill>
        <p:spPr>
          <a:xfrm>
            <a:off x="8155346" y="3991948"/>
            <a:ext cx="1275923" cy="1371600"/>
          </a:xfrm>
          <a:prstGeom prst="rect">
            <a:avLst/>
          </a:prstGeom>
        </p:spPr>
      </p:pic>
      <p:pic>
        <p:nvPicPr>
          <p:cNvPr id="39" name="Picture 38">
            <a:extLst>
              <a:ext uri="{FF2B5EF4-FFF2-40B4-BE49-F238E27FC236}">
                <a16:creationId xmlns:a16="http://schemas.microsoft.com/office/drawing/2014/main" id="{D03553F9-BD7D-B64F-8710-2B913D1F5352}"/>
              </a:ext>
            </a:extLst>
          </p:cNvPr>
          <p:cNvPicPr>
            <a:picLocks noChangeAspect="1"/>
          </p:cNvPicPr>
          <p:nvPr/>
        </p:nvPicPr>
        <p:blipFill rotWithShape="1">
          <a:blip r:embed="rId22"/>
          <a:srcRect l="26812" t="6927" r="27971" b="36956"/>
          <a:stretch/>
        </p:blipFill>
        <p:spPr>
          <a:xfrm>
            <a:off x="9602803" y="3991948"/>
            <a:ext cx="1105214" cy="1371600"/>
          </a:xfrm>
          <a:prstGeom prst="rect">
            <a:avLst/>
          </a:prstGeom>
        </p:spPr>
      </p:pic>
      <p:pic>
        <p:nvPicPr>
          <p:cNvPr id="40" name="Picture 39">
            <a:extLst>
              <a:ext uri="{FF2B5EF4-FFF2-40B4-BE49-F238E27FC236}">
                <a16:creationId xmlns:a16="http://schemas.microsoft.com/office/drawing/2014/main" id="{1FA9B400-38BA-B347-9D35-8DD1379B5233}"/>
              </a:ext>
            </a:extLst>
          </p:cNvPr>
          <p:cNvPicPr>
            <a:picLocks noChangeAspect="1"/>
          </p:cNvPicPr>
          <p:nvPr/>
        </p:nvPicPr>
        <p:blipFill rotWithShape="1">
          <a:blip r:embed="rId23"/>
          <a:srcRect l="8302" r="12189"/>
          <a:stretch/>
        </p:blipFill>
        <p:spPr>
          <a:xfrm>
            <a:off x="10943555" y="3991948"/>
            <a:ext cx="1150582" cy="1371600"/>
          </a:xfrm>
          <a:prstGeom prst="rect">
            <a:avLst/>
          </a:prstGeom>
        </p:spPr>
      </p:pic>
      <p:pic>
        <p:nvPicPr>
          <p:cNvPr id="41" name="Picture 40">
            <a:extLst>
              <a:ext uri="{FF2B5EF4-FFF2-40B4-BE49-F238E27FC236}">
                <a16:creationId xmlns:a16="http://schemas.microsoft.com/office/drawing/2014/main" id="{4CDE8AE8-A5C3-7042-95EC-D1C6513114CE}"/>
              </a:ext>
            </a:extLst>
          </p:cNvPr>
          <p:cNvPicPr>
            <a:picLocks noChangeAspect="1"/>
          </p:cNvPicPr>
          <p:nvPr/>
        </p:nvPicPr>
        <p:blipFill rotWithShape="1">
          <a:blip r:embed="rId24"/>
          <a:srcRect l="16957" r="23099" b="25700"/>
          <a:stretch/>
        </p:blipFill>
        <p:spPr>
          <a:xfrm>
            <a:off x="117484" y="5446825"/>
            <a:ext cx="1106611" cy="1371600"/>
          </a:xfrm>
          <a:prstGeom prst="rect">
            <a:avLst/>
          </a:prstGeom>
        </p:spPr>
      </p:pic>
      <p:pic>
        <p:nvPicPr>
          <p:cNvPr id="42" name="Picture 41" descr="Licong Xu - Cambridge, England, United ...">
            <a:extLst>
              <a:ext uri="{FF2B5EF4-FFF2-40B4-BE49-F238E27FC236}">
                <a16:creationId xmlns:a16="http://schemas.microsoft.com/office/drawing/2014/main" id="{C392CC97-3453-2C46-AFBF-B2FAC96FB97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571" r="14415" b="18171"/>
          <a:stretch>
            <a:fillRect/>
          </a:stretch>
        </p:blipFill>
        <p:spPr bwMode="auto">
          <a:xfrm>
            <a:off x="1452556" y="5446825"/>
            <a:ext cx="114004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39B248B-D0B1-0344-9C71-61B176D02371}"/>
              </a:ext>
            </a:extLst>
          </p:cNvPr>
          <p:cNvPicPr>
            <a:picLocks noChangeAspect="1"/>
          </p:cNvPicPr>
          <p:nvPr/>
        </p:nvPicPr>
        <p:blipFill rotWithShape="1">
          <a:blip r:embed="rId26"/>
          <a:srcRect l="22316" t="3244" r="19856" b="23950"/>
          <a:stretch/>
        </p:blipFill>
        <p:spPr>
          <a:xfrm>
            <a:off x="2844779" y="5446825"/>
            <a:ext cx="1089405" cy="1371600"/>
          </a:xfrm>
          <a:prstGeom prst="rect">
            <a:avLst/>
          </a:prstGeom>
        </p:spPr>
      </p:pic>
      <p:pic>
        <p:nvPicPr>
          <p:cNvPr id="44" name="Picture 43">
            <a:extLst>
              <a:ext uri="{FF2B5EF4-FFF2-40B4-BE49-F238E27FC236}">
                <a16:creationId xmlns:a16="http://schemas.microsoft.com/office/drawing/2014/main" id="{15442B2E-BDBE-6D4F-806F-4B3ECB428BFA}"/>
              </a:ext>
            </a:extLst>
          </p:cNvPr>
          <p:cNvPicPr>
            <a:picLocks noChangeAspect="1"/>
          </p:cNvPicPr>
          <p:nvPr/>
        </p:nvPicPr>
        <p:blipFill rotWithShape="1">
          <a:blip r:embed="rId27"/>
          <a:srcRect l="26550" t="12279" r="48455" b="49740"/>
          <a:stretch/>
        </p:blipFill>
        <p:spPr>
          <a:xfrm>
            <a:off x="4138904" y="5450714"/>
            <a:ext cx="1204623" cy="1371600"/>
          </a:xfrm>
          <a:prstGeom prst="rect">
            <a:avLst/>
          </a:prstGeom>
        </p:spPr>
      </p:pic>
      <p:pic>
        <p:nvPicPr>
          <p:cNvPr id="46" name="Picture 45">
            <a:extLst>
              <a:ext uri="{FF2B5EF4-FFF2-40B4-BE49-F238E27FC236}">
                <a16:creationId xmlns:a16="http://schemas.microsoft.com/office/drawing/2014/main" id="{BE0C61FE-093D-6043-A3B8-A5DB351FD157}"/>
              </a:ext>
            </a:extLst>
          </p:cNvPr>
          <p:cNvPicPr>
            <a:picLocks noChangeAspect="1"/>
          </p:cNvPicPr>
          <p:nvPr/>
        </p:nvPicPr>
        <p:blipFill rotWithShape="1">
          <a:blip r:embed="rId28"/>
          <a:srcRect l="31130" t="22448" r="28409" b="29020"/>
          <a:stretch/>
        </p:blipFill>
        <p:spPr>
          <a:xfrm>
            <a:off x="6876509" y="5446825"/>
            <a:ext cx="1143511" cy="1371600"/>
          </a:xfrm>
          <a:prstGeom prst="rect">
            <a:avLst/>
          </a:prstGeom>
        </p:spPr>
      </p:pic>
      <p:pic>
        <p:nvPicPr>
          <p:cNvPr id="47" name="Picture 46">
            <a:extLst>
              <a:ext uri="{FF2B5EF4-FFF2-40B4-BE49-F238E27FC236}">
                <a16:creationId xmlns:a16="http://schemas.microsoft.com/office/drawing/2014/main" id="{D0A0E271-9944-8841-8AB1-878EF841AF40}"/>
              </a:ext>
            </a:extLst>
          </p:cNvPr>
          <p:cNvPicPr>
            <a:picLocks noChangeAspect="1"/>
          </p:cNvPicPr>
          <p:nvPr/>
        </p:nvPicPr>
        <p:blipFill>
          <a:blip r:embed="rId29"/>
          <a:stretch>
            <a:fillRect/>
          </a:stretch>
        </p:blipFill>
        <p:spPr>
          <a:xfrm>
            <a:off x="8247574" y="5446747"/>
            <a:ext cx="1120140" cy="1371600"/>
          </a:xfrm>
          <a:prstGeom prst="rect">
            <a:avLst/>
          </a:prstGeom>
        </p:spPr>
      </p:pic>
      <p:pic>
        <p:nvPicPr>
          <p:cNvPr id="48" name="Picture 47">
            <a:extLst>
              <a:ext uri="{FF2B5EF4-FFF2-40B4-BE49-F238E27FC236}">
                <a16:creationId xmlns:a16="http://schemas.microsoft.com/office/drawing/2014/main" id="{9707D221-13B1-AB48-820B-2BC4F587D528}"/>
              </a:ext>
            </a:extLst>
          </p:cNvPr>
          <p:cNvPicPr>
            <a:picLocks noChangeAspect="1"/>
          </p:cNvPicPr>
          <p:nvPr/>
        </p:nvPicPr>
        <p:blipFill rotWithShape="1">
          <a:blip r:embed="rId30"/>
          <a:srcRect l="17013" t="5394" r="21220" b="23699"/>
          <a:stretch/>
        </p:blipFill>
        <p:spPr>
          <a:xfrm>
            <a:off x="9554196" y="5446747"/>
            <a:ext cx="1194800" cy="1371600"/>
          </a:xfrm>
          <a:prstGeom prst="rect">
            <a:avLst/>
          </a:prstGeom>
        </p:spPr>
      </p:pic>
      <p:pic>
        <p:nvPicPr>
          <p:cNvPr id="49" name="Picture 48">
            <a:extLst>
              <a:ext uri="{FF2B5EF4-FFF2-40B4-BE49-F238E27FC236}">
                <a16:creationId xmlns:a16="http://schemas.microsoft.com/office/drawing/2014/main" id="{983A1E80-D0E2-C741-AE0A-B99E3D3ED793}"/>
              </a:ext>
            </a:extLst>
          </p:cNvPr>
          <p:cNvPicPr>
            <a:picLocks noChangeAspect="1"/>
          </p:cNvPicPr>
          <p:nvPr/>
        </p:nvPicPr>
        <p:blipFill rotWithShape="1">
          <a:blip r:embed="rId31"/>
          <a:srcRect l="38960" t="35053" r="39081" b="38308"/>
          <a:stretch/>
        </p:blipFill>
        <p:spPr>
          <a:xfrm>
            <a:off x="2815635" y="3963298"/>
            <a:ext cx="1130643" cy="1371600"/>
          </a:xfrm>
          <a:prstGeom prst="rect">
            <a:avLst/>
          </a:prstGeom>
        </p:spPr>
      </p:pic>
      <p:pic>
        <p:nvPicPr>
          <p:cNvPr id="4" name="Picture 3">
            <a:extLst>
              <a:ext uri="{FF2B5EF4-FFF2-40B4-BE49-F238E27FC236}">
                <a16:creationId xmlns:a16="http://schemas.microsoft.com/office/drawing/2014/main" id="{132D0560-11D6-F048-97AF-D14E49970449}"/>
              </a:ext>
            </a:extLst>
          </p:cNvPr>
          <p:cNvPicPr>
            <a:picLocks noChangeAspect="1"/>
          </p:cNvPicPr>
          <p:nvPr/>
        </p:nvPicPr>
        <p:blipFill rotWithShape="1">
          <a:blip r:embed="rId32"/>
          <a:srcRect l="24035" t="7109" r="24949" b="41758"/>
          <a:stretch/>
        </p:blipFill>
        <p:spPr>
          <a:xfrm>
            <a:off x="5538504" y="2570348"/>
            <a:ext cx="1026384" cy="1371600"/>
          </a:xfrm>
          <a:prstGeom prst="rect">
            <a:avLst/>
          </a:prstGeom>
        </p:spPr>
      </p:pic>
      <p:pic>
        <p:nvPicPr>
          <p:cNvPr id="50" name="Picture 49">
            <a:extLst>
              <a:ext uri="{FF2B5EF4-FFF2-40B4-BE49-F238E27FC236}">
                <a16:creationId xmlns:a16="http://schemas.microsoft.com/office/drawing/2014/main" id="{E54F35F4-85B3-7E44-8B3A-4C24FF87F759}"/>
              </a:ext>
            </a:extLst>
          </p:cNvPr>
          <p:cNvPicPr>
            <a:picLocks noChangeAspect="1"/>
          </p:cNvPicPr>
          <p:nvPr/>
        </p:nvPicPr>
        <p:blipFill rotWithShape="1">
          <a:blip r:embed="rId33"/>
          <a:srcRect l="17809" t="7462" r="16871" b="20728"/>
          <a:stretch/>
        </p:blipFill>
        <p:spPr>
          <a:xfrm>
            <a:off x="9516880" y="1094994"/>
            <a:ext cx="1247659" cy="1371600"/>
          </a:xfrm>
          <a:prstGeom prst="rect">
            <a:avLst/>
          </a:prstGeom>
        </p:spPr>
      </p:pic>
      <p:pic>
        <p:nvPicPr>
          <p:cNvPr id="51" name="Picture 50">
            <a:extLst>
              <a:ext uri="{FF2B5EF4-FFF2-40B4-BE49-F238E27FC236}">
                <a16:creationId xmlns:a16="http://schemas.microsoft.com/office/drawing/2014/main" id="{C5F5E275-80BE-324E-8AE0-D239713FCB37}"/>
              </a:ext>
            </a:extLst>
          </p:cNvPr>
          <p:cNvPicPr>
            <a:picLocks noChangeAspect="1"/>
          </p:cNvPicPr>
          <p:nvPr/>
        </p:nvPicPr>
        <p:blipFill rotWithShape="1">
          <a:blip r:embed="rId34"/>
          <a:srcRect l="41489" t="29848" r="39909" b="47173"/>
          <a:stretch/>
        </p:blipFill>
        <p:spPr>
          <a:xfrm>
            <a:off x="1481684" y="3998348"/>
            <a:ext cx="1110342" cy="1371600"/>
          </a:xfrm>
          <a:prstGeom prst="rect">
            <a:avLst/>
          </a:prstGeom>
        </p:spPr>
      </p:pic>
      <p:pic>
        <p:nvPicPr>
          <p:cNvPr id="52" name="Picture 51">
            <a:extLst>
              <a:ext uri="{FF2B5EF4-FFF2-40B4-BE49-F238E27FC236}">
                <a16:creationId xmlns:a16="http://schemas.microsoft.com/office/drawing/2014/main" id="{574F284A-0053-A84F-AE98-26F9B77C2E16}"/>
              </a:ext>
            </a:extLst>
          </p:cNvPr>
          <p:cNvPicPr>
            <a:picLocks noChangeAspect="1"/>
          </p:cNvPicPr>
          <p:nvPr/>
        </p:nvPicPr>
        <p:blipFill rotWithShape="1">
          <a:blip r:embed="rId35"/>
          <a:srcRect l="27976" t="12566" r="42568" b="63418"/>
          <a:stretch/>
        </p:blipFill>
        <p:spPr>
          <a:xfrm>
            <a:off x="5548050" y="5446747"/>
            <a:ext cx="1100905" cy="1371600"/>
          </a:xfrm>
          <a:prstGeom prst="rect">
            <a:avLst/>
          </a:prstGeom>
        </p:spPr>
      </p:pic>
      <p:pic>
        <p:nvPicPr>
          <p:cNvPr id="5" name="Picture 4">
            <a:extLst>
              <a:ext uri="{FF2B5EF4-FFF2-40B4-BE49-F238E27FC236}">
                <a16:creationId xmlns:a16="http://schemas.microsoft.com/office/drawing/2014/main" id="{20AF909F-69EB-0B47-B778-36763144BF8D}"/>
              </a:ext>
            </a:extLst>
          </p:cNvPr>
          <p:cNvPicPr>
            <a:picLocks noChangeAspect="1"/>
          </p:cNvPicPr>
          <p:nvPr/>
        </p:nvPicPr>
        <p:blipFill rotWithShape="1">
          <a:blip r:embed="rId36"/>
          <a:srcRect l="23030" t="11685" r="23169" b="24665"/>
          <a:stretch/>
        </p:blipFill>
        <p:spPr>
          <a:xfrm>
            <a:off x="1446267" y="1094994"/>
            <a:ext cx="1159378" cy="1371600"/>
          </a:xfrm>
          <a:prstGeom prst="rect">
            <a:avLst/>
          </a:prstGeom>
        </p:spPr>
      </p:pic>
      <p:pic>
        <p:nvPicPr>
          <p:cNvPr id="8" name="Picture 7">
            <a:extLst>
              <a:ext uri="{FF2B5EF4-FFF2-40B4-BE49-F238E27FC236}">
                <a16:creationId xmlns:a16="http://schemas.microsoft.com/office/drawing/2014/main" id="{FC89A61E-9D35-5E0C-A626-6CED528BB8EE}"/>
              </a:ext>
            </a:extLst>
          </p:cNvPr>
          <p:cNvPicPr>
            <a:picLocks noChangeAspect="1"/>
          </p:cNvPicPr>
          <p:nvPr/>
        </p:nvPicPr>
        <p:blipFill>
          <a:blip r:embed="rId37"/>
          <a:srcRect l="36584" t="15477" r="28586" b="33914"/>
          <a:stretch>
            <a:fillRect/>
          </a:stretch>
        </p:blipFill>
        <p:spPr>
          <a:xfrm>
            <a:off x="4202556" y="3998348"/>
            <a:ext cx="1089961" cy="1371600"/>
          </a:xfrm>
          <a:prstGeom prst="rect">
            <a:avLst/>
          </a:prstGeom>
        </p:spPr>
      </p:pic>
    </p:spTree>
    <p:extLst>
      <p:ext uri="{BB962C8B-B14F-4D97-AF65-F5344CB8AC3E}">
        <p14:creationId xmlns:p14="http://schemas.microsoft.com/office/powerpoint/2010/main" val="2177234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2" descr="borisbolliet (Boris Bolliet) · GitHub">
            <a:extLst>
              <a:ext uri="{FF2B5EF4-FFF2-40B4-BE49-F238E27FC236}">
                <a16:creationId xmlns:a16="http://schemas.microsoft.com/office/drawing/2014/main" id="{A301E4ED-61FC-784A-A1C5-3BED20BC6E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04" t="8293" r="21511" b="15928"/>
          <a:stretch>
            <a:fillRect/>
          </a:stretch>
        </p:blipFill>
        <p:spPr bwMode="auto">
          <a:xfrm>
            <a:off x="3066487" y="2318197"/>
            <a:ext cx="1940823" cy="251046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1EB4BCC-1F63-3449-8711-29A4EEA2874F}"/>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Developers</a:t>
            </a:r>
          </a:p>
        </p:txBody>
      </p:sp>
      <p:sp>
        <p:nvSpPr>
          <p:cNvPr id="6" name="TextBox 5">
            <a:extLst>
              <a:ext uri="{FF2B5EF4-FFF2-40B4-BE49-F238E27FC236}">
                <a16:creationId xmlns:a16="http://schemas.microsoft.com/office/drawing/2014/main" id="{0752B26F-56FA-72F1-4586-00DF0EE94AFA}"/>
              </a:ext>
            </a:extLst>
          </p:cNvPr>
          <p:cNvSpPr txBox="1"/>
          <p:nvPr/>
        </p:nvSpPr>
        <p:spPr>
          <a:xfrm>
            <a:off x="2936383" y="4848259"/>
            <a:ext cx="2070927" cy="707886"/>
          </a:xfrm>
          <a:prstGeom prst="rect">
            <a:avLst/>
          </a:prstGeom>
          <a:noFill/>
        </p:spPr>
        <p:txBody>
          <a:bodyPr wrap="square" rtlCol="0">
            <a:spAutoFit/>
          </a:bodyPr>
          <a:lstStyle/>
          <a:p>
            <a:pPr algn="ctr"/>
            <a:r>
              <a:rPr lang="en-US" sz="2000" dirty="0">
                <a:solidFill>
                  <a:srgbClr val="FF0000"/>
                </a:solidFill>
              </a:rPr>
              <a:t>Boris </a:t>
            </a:r>
            <a:r>
              <a:rPr lang="en-US" sz="2000" dirty="0" err="1">
                <a:solidFill>
                  <a:srgbClr val="FF0000"/>
                </a:solidFill>
              </a:rPr>
              <a:t>Bolliet</a:t>
            </a:r>
            <a:endParaRPr lang="en-US" sz="2000" dirty="0">
              <a:solidFill>
                <a:srgbClr val="FF0000"/>
              </a:solidFill>
            </a:endParaRPr>
          </a:p>
          <a:p>
            <a:pPr algn="ctr"/>
            <a:r>
              <a:rPr lang="en-US" sz="2000" dirty="0">
                <a:solidFill>
                  <a:srgbClr val="FF0000"/>
                </a:solidFill>
              </a:rPr>
              <a:t>(Cambridge)</a:t>
            </a:r>
          </a:p>
        </p:txBody>
      </p:sp>
      <p:sp>
        <p:nvSpPr>
          <p:cNvPr id="7" name="TextBox 6">
            <a:extLst>
              <a:ext uri="{FF2B5EF4-FFF2-40B4-BE49-F238E27FC236}">
                <a16:creationId xmlns:a16="http://schemas.microsoft.com/office/drawing/2014/main" id="{8CBC78C9-871F-5900-B8C8-108DAB7F43B4}"/>
              </a:ext>
            </a:extLst>
          </p:cNvPr>
          <p:cNvSpPr txBox="1"/>
          <p:nvPr/>
        </p:nvSpPr>
        <p:spPr>
          <a:xfrm>
            <a:off x="6093380" y="4848259"/>
            <a:ext cx="3054440" cy="707886"/>
          </a:xfrm>
          <a:prstGeom prst="rect">
            <a:avLst/>
          </a:prstGeom>
          <a:noFill/>
        </p:spPr>
        <p:txBody>
          <a:bodyPr wrap="square" rtlCol="0">
            <a:spAutoFit/>
          </a:bodyPr>
          <a:lstStyle/>
          <a:p>
            <a:pPr algn="ctr"/>
            <a:r>
              <a:rPr lang="en-US" sz="2000" dirty="0">
                <a:solidFill>
                  <a:srgbClr val="FF0000"/>
                </a:solidFill>
              </a:rPr>
              <a:t>Pablo Villanueva-Domingo</a:t>
            </a:r>
          </a:p>
          <a:p>
            <a:pPr algn="ctr"/>
            <a:r>
              <a:rPr lang="en-US" sz="2000" dirty="0">
                <a:solidFill>
                  <a:srgbClr val="FF0000"/>
                </a:solidFill>
              </a:rPr>
              <a:t>(Barcelona)</a:t>
            </a:r>
          </a:p>
        </p:txBody>
      </p:sp>
      <p:pic>
        <p:nvPicPr>
          <p:cNvPr id="2" name="Picture 1">
            <a:extLst>
              <a:ext uri="{FF2B5EF4-FFF2-40B4-BE49-F238E27FC236}">
                <a16:creationId xmlns:a16="http://schemas.microsoft.com/office/drawing/2014/main" id="{C842F986-2EEA-F441-80C7-7562869459D1}"/>
              </a:ext>
            </a:extLst>
          </p:cNvPr>
          <p:cNvPicPr>
            <a:picLocks noChangeAspect="1"/>
          </p:cNvPicPr>
          <p:nvPr/>
        </p:nvPicPr>
        <p:blipFill rotWithShape="1">
          <a:blip r:embed="rId4"/>
          <a:srcRect l="16344" t="11719" r="42842" b="39971"/>
          <a:stretch/>
        </p:blipFill>
        <p:spPr>
          <a:xfrm>
            <a:off x="6650188" y="2337794"/>
            <a:ext cx="1940823" cy="2510465"/>
          </a:xfrm>
          <a:prstGeom prst="rect">
            <a:avLst/>
          </a:prstGeom>
        </p:spPr>
      </p:pic>
    </p:spTree>
    <p:extLst>
      <p:ext uri="{BB962C8B-B14F-4D97-AF65-F5344CB8AC3E}">
        <p14:creationId xmlns:p14="http://schemas.microsoft.com/office/powerpoint/2010/main" val="1190914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F2993-39DE-95B0-73F2-62B7465B06E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B4D1AB31-1B66-A2D8-E2D4-80433D6C3BA6}"/>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Denario team</a:t>
            </a:r>
          </a:p>
        </p:txBody>
      </p:sp>
      <p:graphicFrame>
        <p:nvGraphicFramePr>
          <p:cNvPr id="2" name="Table 1">
            <a:extLst>
              <a:ext uri="{FF2B5EF4-FFF2-40B4-BE49-F238E27FC236}">
                <a16:creationId xmlns:a16="http://schemas.microsoft.com/office/drawing/2014/main" id="{7CBC9141-E14D-E04D-9424-71D4F8D22C86}"/>
              </a:ext>
            </a:extLst>
          </p:cNvPr>
          <p:cNvGraphicFramePr>
            <a:graphicFrameLocks noGrp="1"/>
          </p:cNvGraphicFramePr>
          <p:nvPr/>
        </p:nvGraphicFramePr>
        <p:xfrm>
          <a:off x="0" y="1055238"/>
          <a:ext cx="12189375" cy="5802764"/>
        </p:xfrm>
        <a:graphic>
          <a:graphicData uri="http://schemas.openxmlformats.org/drawingml/2006/table">
            <a:tbl>
              <a:tblPr firstRow="1" bandRow="1">
                <a:tableStyleId>{5940675A-B579-460E-94D1-54222C63F5DA}</a:tableStyleId>
              </a:tblPr>
              <a:tblGrid>
                <a:gridCol w="1354375">
                  <a:extLst>
                    <a:ext uri="{9D8B030D-6E8A-4147-A177-3AD203B41FA5}">
                      <a16:colId xmlns:a16="http://schemas.microsoft.com/office/drawing/2014/main" val="3914065686"/>
                    </a:ext>
                  </a:extLst>
                </a:gridCol>
                <a:gridCol w="1354375">
                  <a:extLst>
                    <a:ext uri="{9D8B030D-6E8A-4147-A177-3AD203B41FA5}">
                      <a16:colId xmlns:a16="http://schemas.microsoft.com/office/drawing/2014/main" val="181176499"/>
                    </a:ext>
                  </a:extLst>
                </a:gridCol>
                <a:gridCol w="1354375">
                  <a:extLst>
                    <a:ext uri="{9D8B030D-6E8A-4147-A177-3AD203B41FA5}">
                      <a16:colId xmlns:a16="http://schemas.microsoft.com/office/drawing/2014/main" val="2885568607"/>
                    </a:ext>
                  </a:extLst>
                </a:gridCol>
                <a:gridCol w="1354375">
                  <a:extLst>
                    <a:ext uri="{9D8B030D-6E8A-4147-A177-3AD203B41FA5}">
                      <a16:colId xmlns:a16="http://schemas.microsoft.com/office/drawing/2014/main" val="24136953"/>
                    </a:ext>
                  </a:extLst>
                </a:gridCol>
                <a:gridCol w="1354375">
                  <a:extLst>
                    <a:ext uri="{9D8B030D-6E8A-4147-A177-3AD203B41FA5}">
                      <a16:colId xmlns:a16="http://schemas.microsoft.com/office/drawing/2014/main" val="4171984867"/>
                    </a:ext>
                  </a:extLst>
                </a:gridCol>
                <a:gridCol w="1354375">
                  <a:extLst>
                    <a:ext uri="{9D8B030D-6E8A-4147-A177-3AD203B41FA5}">
                      <a16:colId xmlns:a16="http://schemas.microsoft.com/office/drawing/2014/main" val="2616079394"/>
                    </a:ext>
                  </a:extLst>
                </a:gridCol>
                <a:gridCol w="1354375">
                  <a:extLst>
                    <a:ext uri="{9D8B030D-6E8A-4147-A177-3AD203B41FA5}">
                      <a16:colId xmlns:a16="http://schemas.microsoft.com/office/drawing/2014/main" val="1483672282"/>
                    </a:ext>
                  </a:extLst>
                </a:gridCol>
                <a:gridCol w="1354375">
                  <a:extLst>
                    <a:ext uri="{9D8B030D-6E8A-4147-A177-3AD203B41FA5}">
                      <a16:colId xmlns:a16="http://schemas.microsoft.com/office/drawing/2014/main" val="148266644"/>
                    </a:ext>
                  </a:extLst>
                </a:gridCol>
                <a:gridCol w="1354375">
                  <a:extLst>
                    <a:ext uri="{9D8B030D-6E8A-4147-A177-3AD203B41FA5}">
                      <a16:colId xmlns:a16="http://schemas.microsoft.com/office/drawing/2014/main" val="2539281031"/>
                    </a:ext>
                  </a:extLst>
                </a:gridCol>
              </a:tblGrid>
              <a:tr h="14506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4747948"/>
                  </a:ext>
                </a:extLst>
              </a:tr>
              <a:tr h="1450691">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946401599"/>
                  </a:ext>
                </a:extLst>
              </a:tr>
              <a:tr h="14506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8769800"/>
                  </a:ext>
                </a:extLst>
              </a:tr>
              <a:tr h="1450691">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2197624"/>
                  </a:ext>
                </a:extLst>
              </a:tr>
            </a:tbl>
          </a:graphicData>
        </a:graphic>
      </p:graphicFrame>
      <p:pic>
        <p:nvPicPr>
          <p:cNvPr id="14" name="Picture 13">
            <a:extLst>
              <a:ext uri="{FF2B5EF4-FFF2-40B4-BE49-F238E27FC236}">
                <a16:creationId xmlns:a16="http://schemas.microsoft.com/office/drawing/2014/main" id="{840F67D2-3AB8-F745-8343-6A5E5453A2FC}"/>
              </a:ext>
            </a:extLst>
          </p:cNvPr>
          <p:cNvPicPr>
            <a:picLocks noChangeAspect="1"/>
          </p:cNvPicPr>
          <p:nvPr/>
        </p:nvPicPr>
        <p:blipFill rotWithShape="1">
          <a:blip r:embed="rId3"/>
          <a:srcRect l="18510" r="17395" b="16868"/>
          <a:stretch/>
        </p:blipFill>
        <p:spPr>
          <a:xfrm>
            <a:off x="159027" y="1094994"/>
            <a:ext cx="1057507" cy="1371600"/>
          </a:xfrm>
          <a:prstGeom prst="rect">
            <a:avLst/>
          </a:prstGeom>
        </p:spPr>
      </p:pic>
      <p:pic>
        <p:nvPicPr>
          <p:cNvPr id="16" name="Picture 6" descr="Adrian Bayer | Department of Astrophysical Sciences">
            <a:extLst>
              <a:ext uri="{FF2B5EF4-FFF2-40B4-BE49-F238E27FC236}">
                <a16:creationId xmlns:a16="http://schemas.microsoft.com/office/drawing/2014/main" id="{D6382ED1-005A-FC42-8FBD-4E471F86A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4" t="7706" r="15052" b="28372"/>
          <a:stretch>
            <a:fillRect/>
          </a:stretch>
        </p:blipFill>
        <p:spPr bwMode="auto">
          <a:xfrm>
            <a:off x="2828626" y="1094994"/>
            <a:ext cx="112171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217385-B52E-0849-B5A8-96145318822E}"/>
              </a:ext>
            </a:extLst>
          </p:cNvPr>
          <p:cNvPicPr>
            <a:picLocks noChangeAspect="1"/>
          </p:cNvPicPr>
          <p:nvPr/>
        </p:nvPicPr>
        <p:blipFill rotWithShape="1">
          <a:blip r:embed="rId5"/>
          <a:srcRect l="52806" t="24301" r="32662" b="50628"/>
          <a:stretch/>
        </p:blipFill>
        <p:spPr>
          <a:xfrm>
            <a:off x="4149124" y="1094994"/>
            <a:ext cx="1204623" cy="1371600"/>
          </a:xfrm>
          <a:prstGeom prst="rect">
            <a:avLst/>
          </a:prstGeom>
        </p:spPr>
      </p:pic>
      <p:pic>
        <p:nvPicPr>
          <p:cNvPr id="18"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7C9FB120-2506-F247-923B-652EFB2B0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70" r="10471" b="8927"/>
          <a:stretch>
            <a:fillRect/>
          </a:stretch>
        </p:blipFill>
        <p:spPr bwMode="auto">
          <a:xfrm>
            <a:off x="5489765" y="1094994"/>
            <a:ext cx="120723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BA48A57-57ED-6044-B758-3AB38E27A5DA}"/>
              </a:ext>
            </a:extLst>
          </p:cNvPr>
          <p:cNvPicPr>
            <a:picLocks noChangeAspect="1"/>
          </p:cNvPicPr>
          <p:nvPr/>
        </p:nvPicPr>
        <p:blipFill rotWithShape="1">
          <a:blip r:embed="rId7"/>
          <a:srcRect l="18265" t="3867" r="18265" b="20000"/>
          <a:stretch/>
        </p:blipFill>
        <p:spPr>
          <a:xfrm>
            <a:off x="6876557" y="1094994"/>
            <a:ext cx="1143463" cy="1371600"/>
          </a:xfrm>
          <a:prstGeom prst="rect">
            <a:avLst/>
          </a:prstGeom>
        </p:spPr>
      </p:pic>
      <p:pic>
        <p:nvPicPr>
          <p:cNvPr id="20" name="Picture 2" descr="borisbolliet (Boris Bolliet) · GitHub">
            <a:extLst>
              <a:ext uri="{FF2B5EF4-FFF2-40B4-BE49-F238E27FC236}">
                <a16:creationId xmlns:a16="http://schemas.microsoft.com/office/drawing/2014/main" id="{3C878572-020B-A44B-A557-01E234793C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04" t="8293" r="21511" b="15928"/>
          <a:stretch>
            <a:fillRect/>
          </a:stretch>
        </p:blipFill>
        <p:spPr bwMode="auto">
          <a:xfrm>
            <a:off x="8281227" y="1094994"/>
            <a:ext cx="10603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768F301-55D8-B54B-A5E8-22D2953BD64D}"/>
              </a:ext>
            </a:extLst>
          </p:cNvPr>
          <p:cNvPicPr>
            <a:picLocks noChangeAspect="1"/>
          </p:cNvPicPr>
          <p:nvPr/>
        </p:nvPicPr>
        <p:blipFill rotWithShape="1">
          <a:blip r:embed="rId9"/>
          <a:srcRect l="28677" t="14889" r="25954" b="31376"/>
          <a:stretch/>
        </p:blipFill>
        <p:spPr>
          <a:xfrm>
            <a:off x="10939818" y="1094994"/>
            <a:ext cx="1158057" cy="1371600"/>
          </a:xfrm>
          <a:prstGeom prst="rect">
            <a:avLst/>
          </a:prstGeom>
        </p:spPr>
      </p:pic>
      <p:pic>
        <p:nvPicPr>
          <p:cNvPr id="23" name="Picture 22">
            <a:extLst>
              <a:ext uri="{FF2B5EF4-FFF2-40B4-BE49-F238E27FC236}">
                <a16:creationId xmlns:a16="http://schemas.microsoft.com/office/drawing/2014/main" id="{072A8D38-9CE6-5B47-9A85-99DBF6DA12C4}"/>
              </a:ext>
            </a:extLst>
          </p:cNvPr>
          <p:cNvPicPr>
            <a:picLocks noChangeAspect="1"/>
          </p:cNvPicPr>
          <p:nvPr/>
        </p:nvPicPr>
        <p:blipFill rotWithShape="1">
          <a:blip r:embed="rId10"/>
          <a:srcRect l="20432" t="12425" r="35465" b="34540"/>
          <a:stretch/>
        </p:blipFill>
        <p:spPr>
          <a:xfrm>
            <a:off x="117484" y="2543471"/>
            <a:ext cx="1140592" cy="1371600"/>
          </a:xfrm>
          <a:prstGeom prst="rect">
            <a:avLst/>
          </a:prstGeom>
        </p:spPr>
      </p:pic>
      <p:pic>
        <p:nvPicPr>
          <p:cNvPr id="24" name="Picture 12" descr="changhoonhahn (ChangHoon Hahn) · GitHub">
            <a:extLst>
              <a:ext uri="{FF2B5EF4-FFF2-40B4-BE49-F238E27FC236}">
                <a16:creationId xmlns:a16="http://schemas.microsoft.com/office/drawing/2014/main" id="{2E4FA524-9BC0-DB4D-9E61-FA6CF828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340" r="46358" b="22098"/>
          <a:stretch>
            <a:fillRect/>
          </a:stretch>
        </p:blipFill>
        <p:spPr bwMode="auto">
          <a:xfrm>
            <a:off x="1486023" y="2543471"/>
            <a:ext cx="10731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FEB4F49-3219-0D4B-916F-D412BF4DCCE4}"/>
              </a:ext>
            </a:extLst>
          </p:cNvPr>
          <p:cNvPicPr>
            <a:picLocks noChangeAspect="1"/>
          </p:cNvPicPr>
          <p:nvPr/>
        </p:nvPicPr>
        <p:blipFill rotWithShape="1">
          <a:blip r:embed="rId12"/>
          <a:srcRect l="37375" t="18744" r="36087" b="32947"/>
          <a:stretch/>
        </p:blipFill>
        <p:spPr>
          <a:xfrm>
            <a:off x="2828626" y="2543471"/>
            <a:ext cx="1130199" cy="1371600"/>
          </a:xfrm>
          <a:prstGeom prst="rect">
            <a:avLst/>
          </a:prstGeom>
        </p:spPr>
      </p:pic>
      <p:pic>
        <p:nvPicPr>
          <p:cNvPr id="26" name="Picture 25">
            <a:extLst>
              <a:ext uri="{FF2B5EF4-FFF2-40B4-BE49-F238E27FC236}">
                <a16:creationId xmlns:a16="http://schemas.microsoft.com/office/drawing/2014/main" id="{5977DABC-4349-7C45-A027-C5A918480DF6}"/>
              </a:ext>
            </a:extLst>
          </p:cNvPr>
          <p:cNvPicPr>
            <a:picLocks noChangeAspect="1"/>
          </p:cNvPicPr>
          <p:nvPr/>
        </p:nvPicPr>
        <p:blipFill rotWithShape="1">
          <a:blip r:embed="rId13"/>
          <a:srcRect l="36738" t="12071" r="28898" b="19350"/>
          <a:stretch/>
        </p:blipFill>
        <p:spPr>
          <a:xfrm>
            <a:off x="4228315" y="2543471"/>
            <a:ext cx="1025803" cy="1371600"/>
          </a:xfrm>
          <a:prstGeom prst="rect">
            <a:avLst/>
          </a:prstGeom>
        </p:spPr>
      </p:pic>
      <p:pic>
        <p:nvPicPr>
          <p:cNvPr id="28" name="Picture 27">
            <a:extLst>
              <a:ext uri="{FF2B5EF4-FFF2-40B4-BE49-F238E27FC236}">
                <a16:creationId xmlns:a16="http://schemas.microsoft.com/office/drawing/2014/main" id="{A6480847-BD83-AD42-80CA-B76D076C4C0B}"/>
              </a:ext>
            </a:extLst>
          </p:cNvPr>
          <p:cNvPicPr>
            <a:picLocks noChangeAspect="1"/>
          </p:cNvPicPr>
          <p:nvPr/>
        </p:nvPicPr>
        <p:blipFill rotWithShape="1">
          <a:blip r:embed="rId14"/>
          <a:srcRect l="27383" t="8555" r="32581" b="57540"/>
          <a:stretch/>
        </p:blipFill>
        <p:spPr>
          <a:xfrm>
            <a:off x="6843379" y="2548476"/>
            <a:ext cx="1209817" cy="1371600"/>
          </a:xfrm>
          <a:prstGeom prst="rect">
            <a:avLst/>
          </a:prstGeom>
        </p:spPr>
      </p:pic>
      <p:pic>
        <p:nvPicPr>
          <p:cNvPr id="29" name="Picture 28">
            <a:extLst>
              <a:ext uri="{FF2B5EF4-FFF2-40B4-BE49-F238E27FC236}">
                <a16:creationId xmlns:a16="http://schemas.microsoft.com/office/drawing/2014/main" id="{EB36D1D1-51BD-E949-ABF1-64779648E95F}"/>
              </a:ext>
            </a:extLst>
          </p:cNvPr>
          <p:cNvPicPr>
            <a:picLocks noChangeAspect="1"/>
          </p:cNvPicPr>
          <p:nvPr/>
        </p:nvPicPr>
        <p:blipFill rotWithShape="1">
          <a:blip r:embed="rId15"/>
          <a:srcRect l="19820" t="5963" r="18128" b="14206"/>
          <a:stretch/>
        </p:blipFill>
        <p:spPr>
          <a:xfrm>
            <a:off x="8275469" y="2543471"/>
            <a:ext cx="1066133" cy="1371600"/>
          </a:xfrm>
          <a:prstGeom prst="rect">
            <a:avLst/>
          </a:prstGeom>
        </p:spPr>
      </p:pic>
      <p:pic>
        <p:nvPicPr>
          <p:cNvPr id="30" name="Picture 29">
            <a:extLst>
              <a:ext uri="{FF2B5EF4-FFF2-40B4-BE49-F238E27FC236}">
                <a16:creationId xmlns:a16="http://schemas.microsoft.com/office/drawing/2014/main" id="{6F9D5ED5-08A6-2749-9343-8B8B035A35C6}"/>
              </a:ext>
            </a:extLst>
          </p:cNvPr>
          <p:cNvPicPr>
            <a:picLocks noChangeAspect="1"/>
          </p:cNvPicPr>
          <p:nvPr/>
        </p:nvPicPr>
        <p:blipFill>
          <a:blip r:embed="rId16"/>
          <a:stretch>
            <a:fillRect/>
          </a:stretch>
        </p:blipFill>
        <p:spPr>
          <a:xfrm>
            <a:off x="9467821" y="2520527"/>
            <a:ext cx="1371600" cy="1371600"/>
          </a:xfrm>
          <a:prstGeom prst="rect">
            <a:avLst/>
          </a:prstGeom>
        </p:spPr>
      </p:pic>
      <p:pic>
        <p:nvPicPr>
          <p:cNvPr id="32" name="Picture 31">
            <a:extLst>
              <a:ext uri="{FF2B5EF4-FFF2-40B4-BE49-F238E27FC236}">
                <a16:creationId xmlns:a16="http://schemas.microsoft.com/office/drawing/2014/main" id="{F2087FD7-0BD6-0F42-9C8C-B5655502DEC4}"/>
              </a:ext>
            </a:extLst>
          </p:cNvPr>
          <p:cNvPicPr>
            <a:picLocks noChangeAspect="1"/>
          </p:cNvPicPr>
          <p:nvPr/>
        </p:nvPicPr>
        <p:blipFill rotWithShape="1">
          <a:blip r:embed="rId17"/>
          <a:srcRect l="16400" t="3768" r="17148" b="24504"/>
          <a:stretch/>
        </p:blipFill>
        <p:spPr>
          <a:xfrm>
            <a:off x="10883982" y="2543471"/>
            <a:ext cx="1270730" cy="1371600"/>
          </a:xfrm>
          <a:prstGeom prst="rect">
            <a:avLst/>
          </a:prstGeom>
        </p:spPr>
      </p:pic>
      <p:pic>
        <p:nvPicPr>
          <p:cNvPr id="33" name="Picture 32">
            <a:extLst>
              <a:ext uri="{FF2B5EF4-FFF2-40B4-BE49-F238E27FC236}">
                <a16:creationId xmlns:a16="http://schemas.microsoft.com/office/drawing/2014/main" id="{BD00012A-F676-0744-BB00-C5FC3F0771EF}"/>
              </a:ext>
            </a:extLst>
          </p:cNvPr>
          <p:cNvPicPr>
            <a:picLocks noChangeAspect="1"/>
          </p:cNvPicPr>
          <p:nvPr/>
        </p:nvPicPr>
        <p:blipFill rotWithShape="1">
          <a:blip r:embed="rId18"/>
          <a:srcRect l="20002" r="12995" b="23262"/>
          <a:stretch/>
        </p:blipFill>
        <p:spPr>
          <a:xfrm>
            <a:off x="60463" y="3991948"/>
            <a:ext cx="1197613" cy="1371600"/>
          </a:xfrm>
          <a:prstGeom prst="rect">
            <a:avLst/>
          </a:prstGeom>
        </p:spPr>
      </p:pic>
      <p:pic>
        <p:nvPicPr>
          <p:cNvPr id="37" name="Picture 36">
            <a:extLst>
              <a:ext uri="{FF2B5EF4-FFF2-40B4-BE49-F238E27FC236}">
                <a16:creationId xmlns:a16="http://schemas.microsoft.com/office/drawing/2014/main" id="{7D1C263B-6E17-0244-9592-728974475D07}"/>
              </a:ext>
            </a:extLst>
          </p:cNvPr>
          <p:cNvPicPr>
            <a:picLocks noChangeAspect="1"/>
          </p:cNvPicPr>
          <p:nvPr/>
        </p:nvPicPr>
        <p:blipFill rotWithShape="1">
          <a:blip r:embed="rId19"/>
          <a:srcRect l="12849" t="4698" r="4374" b="5814"/>
          <a:stretch/>
        </p:blipFill>
        <p:spPr>
          <a:xfrm>
            <a:off x="5489765" y="3991948"/>
            <a:ext cx="1200761" cy="1371600"/>
          </a:xfrm>
          <a:prstGeom prst="rect">
            <a:avLst/>
          </a:prstGeom>
        </p:spPr>
      </p:pic>
      <p:pic>
        <p:nvPicPr>
          <p:cNvPr id="3" name="Picture 2">
            <a:extLst>
              <a:ext uri="{FF2B5EF4-FFF2-40B4-BE49-F238E27FC236}">
                <a16:creationId xmlns:a16="http://schemas.microsoft.com/office/drawing/2014/main" id="{A7361B7A-20C4-6D41-B159-63A447B8848D}"/>
              </a:ext>
            </a:extLst>
          </p:cNvPr>
          <p:cNvPicPr>
            <a:picLocks noChangeAspect="1"/>
          </p:cNvPicPr>
          <p:nvPr/>
        </p:nvPicPr>
        <p:blipFill rotWithShape="1">
          <a:blip r:embed="rId20"/>
          <a:srcRect l="11249" t="3118" r="8817" b="7428"/>
          <a:stretch/>
        </p:blipFill>
        <p:spPr>
          <a:xfrm>
            <a:off x="6912762" y="3991948"/>
            <a:ext cx="1071050" cy="1371600"/>
          </a:xfrm>
          <a:prstGeom prst="rect">
            <a:avLst/>
          </a:prstGeom>
        </p:spPr>
      </p:pic>
      <p:pic>
        <p:nvPicPr>
          <p:cNvPr id="38" name="Picture 37">
            <a:extLst>
              <a:ext uri="{FF2B5EF4-FFF2-40B4-BE49-F238E27FC236}">
                <a16:creationId xmlns:a16="http://schemas.microsoft.com/office/drawing/2014/main" id="{A89E8ED8-08E7-284C-ACBD-ADBE30308BA5}"/>
              </a:ext>
            </a:extLst>
          </p:cNvPr>
          <p:cNvPicPr>
            <a:picLocks noChangeAspect="1"/>
          </p:cNvPicPr>
          <p:nvPr/>
        </p:nvPicPr>
        <p:blipFill rotWithShape="1">
          <a:blip r:embed="rId21"/>
          <a:srcRect l="13107" t="11719" r="37782" b="39971"/>
          <a:stretch/>
        </p:blipFill>
        <p:spPr>
          <a:xfrm>
            <a:off x="8155346" y="3991948"/>
            <a:ext cx="1275923" cy="1371600"/>
          </a:xfrm>
          <a:prstGeom prst="rect">
            <a:avLst/>
          </a:prstGeom>
        </p:spPr>
      </p:pic>
      <p:pic>
        <p:nvPicPr>
          <p:cNvPr id="39" name="Picture 38">
            <a:extLst>
              <a:ext uri="{FF2B5EF4-FFF2-40B4-BE49-F238E27FC236}">
                <a16:creationId xmlns:a16="http://schemas.microsoft.com/office/drawing/2014/main" id="{D03553F9-BD7D-B64F-8710-2B913D1F5352}"/>
              </a:ext>
            </a:extLst>
          </p:cNvPr>
          <p:cNvPicPr>
            <a:picLocks noChangeAspect="1"/>
          </p:cNvPicPr>
          <p:nvPr/>
        </p:nvPicPr>
        <p:blipFill rotWithShape="1">
          <a:blip r:embed="rId22"/>
          <a:srcRect l="26812" t="6927" r="27971" b="36956"/>
          <a:stretch/>
        </p:blipFill>
        <p:spPr>
          <a:xfrm>
            <a:off x="9602803" y="3991948"/>
            <a:ext cx="1105214" cy="1371600"/>
          </a:xfrm>
          <a:prstGeom prst="rect">
            <a:avLst/>
          </a:prstGeom>
        </p:spPr>
      </p:pic>
      <p:pic>
        <p:nvPicPr>
          <p:cNvPr id="40" name="Picture 39">
            <a:extLst>
              <a:ext uri="{FF2B5EF4-FFF2-40B4-BE49-F238E27FC236}">
                <a16:creationId xmlns:a16="http://schemas.microsoft.com/office/drawing/2014/main" id="{1FA9B400-38BA-B347-9D35-8DD1379B5233}"/>
              </a:ext>
            </a:extLst>
          </p:cNvPr>
          <p:cNvPicPr>
            <a:picLocks noChangeAspect="1"/>
          </p:cNvPicPr>
          <p:nvPr/>
        </p:nvPicPr>
        <p:blipFill rotWithShape="1">
          <a:blip r:embed="rId23"/>
          <a:srcRect l="8302" r="12189"/>
          <a:stretch/>
        </p:blipFill>
        <p:spPr>
          <a:xfrm>
            <a:off x="10943555" y="3991948"/>
            <a:ext cx="1150582" cy="1371600"/>
          </a:xfrm>
          <a:prstGeom prst="rect">
            <a:avLst/>
          </a:prstGeom>
        </p:spPr>
      </p:pic>
      <p:pic>
        <p:nvPicPr>
          <p:cNvPr id="41" name="Picture 40">
            <a:extLst>
              <a:ext uri="{FF2B5EF4-FFF2-40B4-BE49-F238E27FC236}">
                <a16:creationId xmlns:a16="http://schemas.microsoft.com/office/drawing/2014/main" id="{4CDE8AE8-A5C3-7042-95EC-D1C6513114CE}"/>
              </a:ext>
            </a:extLst>
          </p:cNvPr>
          <p:cNvPicPr>
            <a:picLocks noChangeAspect="1"/>
          </p:cNvPicPr>
          <p:nvPr/>
        </p:nvPicPr>
        <p:blipFill rotWithShape="1">
          <a:blip r:embed="rId24"/>
          <a:srcRect l="16957" r="23099" b="25700"/>
          <a:stretch/>
        </p:blipFill>
        <p:spPr>
          <a:xfrm>
            <a:off x="117484" y="5446825"/>
            <a:ext cx="1106611" cy="1371600"/>
          </a:xfrm>
          <a:prstGeom prst="rect">
            <a:avLst/>
          </a:prstGeom>
        </p:spPr>
      </p:pic>
      <p:pic>
        <p:nvPicPr>
          <p:cNvPr id="42" name="Picture 41" descr="Licong Xu - Cambridge, England, United ...">
            <a:extLst>
              <a:ext uri="{FF2B5EF4-FFF2-40B4-BE49-F238E27FC236}">
                <a16:creationId xmlns:a16="http://schemas.microsoft.com/office/drawing/2014/main" id="{C392CC97-3453-2C46-AFBF-B2FAC96FB97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571" r="14415" b="18171"/>
          <a:stretch>
            <a:fillRect/>
          </a:stretch>
        </p:blipFill>
        <p:spPr bwMode="auto">
          <a:xfrm>
            <a:off x="1452556" y="5446825"/>
            <a:ext cx="114004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39B248B-D0B1-0344-9C71-61B176D02371}"/>
              </a:ext>
            </a:extLst>
          </p:cNvPr>
          <p:cNvPicPr>
            <a:picLocks noChangeAspect="1"/>
          </p:cNvPicPr>
          <p:nvPr/>
        </p:nvPicPr>
        <p:blipFill rotWithShape="1">
          <a:blip r:embed="rId26"/>
          <a:srcRect l="22316" t="3244" r="19856" b="23950"/>
          <a:stretch/>
        </p:blipFill>
        <p:spPr>
          <a:xfrm>
            <a:off x="2844779" y="5446825"/>
            <a:ext cx="1089405" cy="1371600"/>
          </a:xfrm>
          <a:prstGeom prst="rect">
            <a:avLst/>
          </a:prstGeom>
        </p:spPr>
      </p:pic>
      <p:pic>
        <p:nvPicPr>
          <p:cNvPr id="44" name="Picture 43">
            <a:extLst>
              <a:ext uri="{FF2B5EF4-FFF2-40B4-BE49-F238E27FC236}">
                <a16:creationId xmlns:a16="http://schemas.microsoft.com/office/drawing/2014/main" id="{15442B2E-BDBE-6D4F-806F-4B3ECB428BFA}"/>
              </a:ext>
            </a:extLst>
          </p:cNvPr>
          <p:cNvPicPr>
            <a:picLocks noChangeAspect="1"/>
          </p:cNvPicPr>
          <p:nvPr/>
        </p:nvPicPr>
        <p:blipFill rotWithShape="1">
          <a:blip r:embed="rId27"/>
          <a:srcRect l="26550" t="12279" r="48455" b="49740"/>
          <a:stretch/>
        </p:blipFill>
        <p:spPr>
          <a:xfrm>
            <a:off x="4138904" y="5450714"/>
            <a:ext cx="1204623" cy="1371600"/>
          </a:xfrm>
          <a:prstGeom prst="rect">
            <a:avLst/>
          </a:prstGeom>
        </p:spPr>
      </p:pic>
      <p:pic>
        <p:nvPicPr>
          <p:cNvPr id="46" name="Picture 45">
            <a:extLst>
              <a:ext uri="{FF2B5EF4-FFF2-40B4-BE49-F238E27FC236}">
                <a16:creationId xmlns:a16="http://schemas.microsoft.com/office/drawing/2014/main" id="{BE0C61FE-093D-6043-A3B8-A5DB351FD157}"/>
              </a:ext>
            </a:extLst>
          </p:cNvPr>
          <p:cNvPicPr>
            <a:picLocks noChangeAspect="1"/>
          </p:cNvPicPr>
          <p:nvPr/>
        </p:nvPicPr>
        <p:blipFill rotWithShape="1">
          <a:blip r:embed="rId28"/>
          <a:srcRect l="31130" t="22448" r="28409" b="29020"/>
          <a:stretch/>
        </p:blipFill>
        <p:spPr>
          <a:xfrm>
            <a:off x="6876509" y="5446825"/>
            <a:ext cx="1143511" cy="1371600"/>
          </a:xfrm>
          <a:prstGeom prst="rect">
            <a:avLst/>
          </a:prstGeom>
        </p:spPr>
      </p:pic>
      <p:pic>
        <p:nvPicPr>
          <p:cNvPr id="47" name="Picture 46">
            <a:extLst>
              <a:ext uri="{FF2B5EF4-FFF2-40B4-BE49-F238E27FC236}">
                <a16:creationId xmlns:a16="http://schemas.microsoft.com/office/drawing/2014/main" id="{D0A0E271-9944-8841-8AB1-878EF841AF40}"/>
              </a:ext>
            </a:extLst>
          </p:cNvPr>
          <p:cNvPicPr>
            <a:picLocks noChangeAspect="1"/>
          </p:cNvPicPr>
          <p:nvPr/>
        </p:nvPicPr>
        <p:blipFill>
          <a:blip r:embed="rId29"/>
          <a:stretch>
            <a:fillRect/>
          </a:stretch>
        </p:blipFill>
        <p:spPr>
          <a:xfrm>
            <a:off x="8247574" y="5446747"/>
            <a:ext cx="1120140" cy="1371600"/>
          </a:xfrm>
          <a:prstGeom prst="rect">
            <a:avLst/>
          </a:prstGeom>
        </p:spPr>
      </p:pic>
      <p:pic>
        <p:nvPicPr>
          <p:cNvPr id="48" name="Picture 47">
            <a:extLst>
              <a:ext uri="{FF2B5EF4-FFF2-40B4-BE49-F238E27FC236}">
                <a16:creationId xmlns:a16="http://schemas.microsoft.com/office/drawing/2014/main" id="{9707D221-13B1-AB48-820B-2BC4F587D528}"/>
              </a:ext>
            </a:extLst>
          </p:cNvPr>
          <p:cNvPicPr>
            <a:picLocks noChangeAspect="1"/>
          </p:cNvPicPr>
          <p:nvPr/>
        </p:nvPicPr>
        <p:blipFill rotWithShape="1">
          <a:blip r:embed="rId30"/>
          <a:srcRect l="17013" t="5394" r="21220" b="23699"/>
          <a:stretch/>
        </p:blipFill>
        <p:spPr>
          <a:xfrm>
            <a:off x="9554196" y="5446747"/>
            <a:ext cx="1194800" cy="1371600"/>
          </a:xfrm>
          <a:prstGeom prst="rect">
            <a:avLst/>
          </a:prstGeom>
        </p:spPr>
      </p:pic>
      <p:pic>
        <p:nvPicPr>
          <p:cNvPr id="49" name="Picture 48">
            <a:extLst>
              <a:ext uri="{FF2B5EF4-FFF2-40B4-BE49-F238E27FC236}">
                <a16:creationId xmlns:a16="http://schemas.microsoft.com/office/drawing/2014/main" id="{8CF81928-8134-F746-8B4E-AE24118C1A5D}"/>
              </a:ext>
            </a:extLst>
          </p:cNvPr>
          <p:cNvPicPr>
            <a:picLocks noChangeAspect="1"/>
          </p:cNvPicPr>
          <p:nvPr/>
        </p:nvPicPr>
        <p:blipFill rotWithShape="1">
          <a:blip r:embed="rId31"/>
          <a:srcRect l="38960" t="35053" r="39081" b="38308"/>
          <a:stretch/>
        </p:blipFill>
        <p:spPr>
          <a:xfrm>
            <a:off x="2815635" y="3963298"/>
            <a:ext cx="1130643" cy="1371600"/>
          </a:xfrm>
          <a:prstGeom prst="rect">
            <a:avLst/>
          </a:prstGeom>
        </p:spPr>
      </p:pic>
      <p:pic>
        <p:nvPicPr>
          <p:cNvPr id="50" name="Picture 49">
            <a:extLst>
              <a:ext uri="{FF2B5EF4-FFF2-40B4-BE49-F238E27FC236}">
                <a16:creationId xmlns:a16="http://schemas.microsoft.com/office/drawing/2014/main" id="{B8DE411E-D8E1-124D-9C89-BC7F6F9E8CA4}"/>
              </a:ext>
            </a:extLst>
          </p:cNvPr>
          <p:cNvPicPr>
            <a:picLocks noChangeAspect="1"/>
          </p:cNvPicPr>
          <p:nvPr/>
        </p:nvPicPr>
        <p:blipFill rotWithShape="1">
          <a:blip r:embed="rId32"/>
          <a:srcRect l="24035" t="7109" r="24949" b="41758"/>
          <a:stretch/>
        </p:blipFill>
        <p:spPr>
          <a:xfrm>
            <a:off x="5538504" y="2570348"/>
            <a:ext cx="1026384" cy="1371600"/>
          </a:xfrm>
          <a:prstGeom prst="rect">
            <a:avLst/>
          </a:prstGeom>
        </p:spPr>
      </p:pic>
      <p:pic>
        <p:nvPicPr>
          <p:cNvPr id="51" name="Picture 50">
            <a:extLst>
              <a:ext uri="{FF2B5EF4-FFF2-40B4-BE49-F238E27FC236}">
                <a16:creationId xmlns:a16="http://schemas.microsoft.com/office/drawing/2014/main" id="{716309AF-B880-0C4D-BAE3-9D51DC8B5DC5}"/>
              </a:ext>
            </a:extLst>
          </p:cNvPr>
          <p:cNvPicPr>
            <a:picLocks noChangeAspect="1"/>
          </p:cNvPicPr>
          <p:nvPr/>
        </p:nvPicPr>
        <p:blipFill rotWithShape="1">
          <a:blip r:embed="rId33"/>
          <a:srcRect l="17809" t="7462" r="16871" b="20728"/>
          <a:stretch/>
        </p:blipFill>
        <p:spPr>
          <a:xfrm>
            <a:off x="9516880" y="1094994"/>
            <a:ext cx="1247659" cy="1371600"/>
          </a:xfrm>
          <a:prstGeom prst="rect">
            <a:avLst/>
          </a:prstGeom>
        </p:spPr>
      </p:pic>
      <p:pic>
        <p:nvPicPr>
          <p:cNvPr id="52" name="Picture 51">
            <a:extLst>
              <a:ext uri="{FF2B5EF4-FFF2-40B4-BE49-F238E27FC236}">
                <a16:creationId xmlns:a16="http://schemas.microsoft.com/office/drawing/2014/main" id="{B0189757-4386-E441-B66C-B28A085C4274}"/>
              </a:ext>
            </a:extLst>
          </p:cNvPr>
          <p:cNvPicPr>
            <a:picLocks noChangeAspect="1"/>
          </p:cNvPicPr>
          <p:nvPr/>
        </p:nvPicPr>
        <p:blipFill rotWithShape="1">
          <a:blip r:embed="rId34"/>
          <a:srcRect l="41489" t="29848" r="39909" b="47173"/>
          <a:stretch/>
        </p:blipFill>
        <p:spPr>
          <a:xfrm>
            <a:off x="1481684" y="3998348"/>
            <a:ext cx="1110342" cy="1371600"/>
          </a:xfrm>
          <a:prstGeom prst="rect">
            <a:avLst/>
          </a:prstGeom>
        </p:spPr>
      </p:pic>
      <p:pic>
        <p:nvPicPr>
          <p:cNvPr id="53" name="Picture 52">
            <a:extLst>
              <a:ext uri="{FF2B5EF4-FFF2-40B4-BE49-F238E27FC236}">
                <a16:creationId xmlns:a16="http://schemas.microsoft.com/office/drawing/2014/main" id="{2B1728AF-66BB-F340-993E-768C2F5CFC92}"/>
              </a:ext>
            </a:extLst>
          </p:cNvPr>
          <p:cNvPicPr>
            <a:picLocks noChangeAspect="1"/>
          </p:cNvPicPr>
          <p:nvPr/>
        </p:nvPicPr>
        <p:blipFill rotWithShape="1">
          <a:blip r:embed="rId35"/>
          <a:srcRect l="27976" t="12566" r="42568" b="63418"/>
          <a:stretch/>
        </p:blipFill>
        <p:spPr>
          <a:xfrm>
            <a:off x="5548050" y="5446747"/>
            <a:ext cx="1100905" cy="1371600"/>
          </a:xfrm>
          <a:prstGeom prst="rect">
            <a:avLst/>
          </a:prstGeom>
        </p:spPr>
      </p:pic>
      <p:pic>
        <p:nvPicPr>
          <p:cNvPr id="45" name="Picture 44">
            <a:extLst>
              <a:ext uri="{FF2B5EF4-FFF2-40B4-BE49-F238E27FC236}">
                <a16:creationId xmlns:a16="http://schemas.microsoft.com/office/drawing/2014/main" id="{86CAB69B-DB70-8C46-8D91-BC7A0676B990}"/>
              </a:ext>
            </a:extLst>
          </p:cNvPr>
          <p:cNvPicPr>
            <a:picLocks noChangeAspect="1"/>
          </p:cNvPicPr>
          <p:nvPr/>
        </p:nvPicPr>
        <p:blipFill rotWithShape="1">
          <a:blip r:embed="rId36"/>
          <a:srcRect l="23030" t="11685" r="23169" b="24665"/>
          <a:stretch/>
        </p:blipFill>
        <p:spPr>
          <a:xfrm>
            <a:off x="1446267" y="1094994"/>
            <a:ext cx="1159378" cy="1371600"/>
          </a:xfrm>
          <a:prstGeom prst="rect">
            <a:avLst/>
          </a:prstGeom>
        </p:spPr>
      </p:pic>
      <p:pic>
        <p:nvPicPr>
          <p:cNvPr id="4" name="Picture 3">
            <a:extLst>
              <a:ext uri="{FF2B5EF4-FFF2-40B4-BE49-F238E27FC236}">
                <a16:creationId xmlns:a16="http://schemas.microsoft.com/office/drawing/2014/main" id="{B108CFC6-73A7-0B76-5ED9-222FAD495713}"/>
              </a:ext>
            </a:extLst>
          </p:cNvPr>
          <p:cNvPicPr>
            <a:picLocks noChangeAspect="1"/>
          </p:cNvPicPr>
          <p:nvPr/>
        </p:nvPicPr>
        <p:blipFill>
          <a:blip r:embed="rId37"/>
          <a:srcRect l="36584" t="15477" r="28586" b="33914"/>
          <a:stretch>
            <a:fillRect/>
          </a:stretch>
        </p:blipFill>
        <p:spPr>
          <a:xfrm>
            <a:off x="4202556" y="3998348"/>
            <a:ext cx="1089961" cy="1371600"/>
          </a:xfrm>
          <a:prstGeom prst="rect">
            <a:avLst/>
          </a:prstGeom>
        </p:spPr>
      </p:pic>
    </p:spTree>
    <p:extLst>
      <p:ext uri="{BB962C8B-B14F-4D97-AF65-F5344CB8AC3E}">
        <p14:creationId xmlns:p14="http://schemas.microsoft.com/office/powerpoint/2010/main" val="117250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150">
        <p159:morph option="byObject"/>
      </p:transition>
    </mc:Choice>
    <mc:Fallback xmlns="">
      <p:transition spd="slow" advClick="0" advTm="15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F4C0F0F-10DB-D840-2756-901D6ECFEE31}"/>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F28F52A4-3A65-99A4-BBE5-A076ED84AB78}"/>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Astrophysics</a:t>
            </a:r>
          </a:p>
        </p:txBody>
      </p:sp>
      <p:sp>
        <p:nvSpPr>
          <p:cNvPr id="6" name="TextBox 5">
            <a:extLst>
              <a:ext uri="{FF2B5EF4-FFF2-40B4-BE49-F238E27FC236}">
                <a16:creationId xmlns:a16="http://schemas.microsoft.com/office/drawing/2014/main" id="{3B75DFDB-89E4-0F17-08E7-3ED2243858AA}"/>
              </a:ext>
            </a:extLst>
          </p:cNvPr>
          <p:cNvSpPr txBox="1"/>
          <p:nvPr/>
        </p:nvSpPr>
        <p:spPr>
          <a:xfrm>
            <a:off x="790901" y="2986386"/>
            <a:ext cx="2070927" cy="707886"/>
          </a:xfrm>
          <a:prstGeom prst="rect">
            <a:avLst/>
          </a:prstGeom>
          <a:noFill/>
        </p:spPr>
        <p:txBody>
          <a:bodyPr wrap="square" rtlCol="0">
            <a:spAutoFit/>
          </a:bodyPr>
          <a:lstStyle/>
          <a:p>
            <a:pPr algn="ctr"/>
            <a:r>
              <a:rPr lang="en-US" sz="2000" dirty="0">
                <a:solidFill>
                  <a:schemeClr val="bg1"/>
                </a:solidFill>
              </a:rPr>
              <a:t>Adrian Bayer</a:t>
            </a:r>
          </a:p>
          <a:p>
            <a:pPr algn="ctr"/>
            <a:r>
              <a:rPr lang="en-US" sz="2000" dirty="0">
                <a:solidFill>
                  <a:schemeClr val="bg1"/>
                </a:solidFill>
              </a:rPr>
              <a:t>(CCA/Princeton)</a:t>
            </a:r>
          </a:p>
        </p:txBody>
      </p:sp>
      <p:pic>
        <p:nvPicPr>
          <p:cNvPr id="2" name="Picture 6" descr="Adrian Bayer | Department of Astrophysical Sciences">
            <a:extLst>
              <a:ext uri="{FF2B5EF4-FFF2-40B4-BE49-F238E27FC236}">
                <a16:creationId xmlns:a16="http://schemas.microsoft.com/office/drawing/2014/main" id="{E32A2095-DB74-29A1-1485-5161FF3A8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54" t="7706" r="15052" b="28372"/>
          <a:stretch>
            <a:fillRect/>
          </a:stretch>
        </p:blipFill>
        <p:spPr bwMode="auto">
          <a:xfrm>
            <a:off x="1160476" y="1342299"/>
            <a:ext cx="1344558" cy="1644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changhoonhahn (ChangHoon Hahn) · GitHub">
            <a:extLst>
              <a:ext uri="{FF2B5EF4-FFF2-40B4-BE49-F238E27FC236}">
                <a16:creationId xmlns:a16="http://schemas.microsoft.com/office/drawing/2014/main" id="{33EBCB51-4344-1381-0B90-92D2B1478E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40" r="46358" b="22098"/>
          <a:stretch>
            <a:fillRect/>
          </a:stretch>
        </p:blipFill>
        <p:spPr bwMode="auto">
          <a:xfrm>
            <a:off x="3251526" y="1327884"/>
            <a:ext cx="1286301" cy="1644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icong Xu - Cambridge, England, United ...">
            <a:extLst>
              <a:ext uri="{FF2B5EF4-FFF2-40B4-BE49-F238E27FC236}">
                <a16:creationId xmlns:a16="http://schemas.microsoft.com/office/drawing/2014/main" id="{39D1A904-E1DC-30DA-778D-BCBBA39D0E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71" r="14415" b="18171"/>
          <a:stretch>
            <a:fillRect/>
          </a:stretch>
        </p:blipFill>
        <p:spPr bwMode="auto">
          <a:xfrm>
            <a:off x="7410560" y="1313473"/>
            <a:ext cx="1378509" cy="1658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C19BAE6-1D19-F63E-E44B-D5BDA9BC8B2E}"/>
              </a:ext>
            </a:extLst>
          </p:cNvPr>
          <p:cNvPicPr>
            <a:picLocks noChangeAspect="1"/>
          </p:cNvPicPr>
          <p:nvPr/>
        </p:nvPicPr>
        <p:blipFill rotWithShape="1">
          <a:blip r:embed="rId6"/>
          <a:srcRect l="37375" t="18744" r="36087" b="32947"/>
          <a:stretch/>
        </p:blipFill>
        <p:spPr>
          <a:xfrm>
            <a:off x="9540791" y="1304638"/>
            <a:ext cx="1369288" cy="1661756"/>
          </a:xfrm>
          <a:prstGeom prst="rect">
            <a:avLst/>
          </a:prstGeom>
        </p:spPr>
      </p:pic>
      <p:pic>
        <p:nvPicPr>
          <p:cNvPr id="9" name="Picture 8">
            <a:extLst>
              <a:ext uri="{FF2B5EF4-FFF2-40B4-BE49-F238E27FC236}">
                <a16:creationId xmlns:a16="http://schemas.microsoft.com/office/drawing/2014/main" id="{B0550058-1050-2467-62BE-89E4083AB425}"/>
              </a:ext>
            </a:extLst>
          </p:cNvPr>
          <p:cNvPicPr>
            <a:picLocks noChangeAspect="1"/>
          </p:cNvPicPr>
          <p:nvPr/>
        </p:nvPicPr>
        <p:blipFill rotWithShape="1">
          <a:blip r:embed="rId7"/>
          <a:srcRect l="26812" t="6927" r="27971" b="36956"/>
          <a:stretch/>
        </p:blipFill>
        <p:spPr>
          <a:xfrm>
            <a:off x="3132265" y="4314002"/>
            <a:ext cx="1308671" cy="1624095"/>
          </a:xfrm>
          <a:prstGeom prst="rect">
            <a:avLst/>
          </a:prstGeom>
        </p:spPr>
      </p:pic>
      <p:pic>
        <p:nvPicPr>
          <p:cNvPr id="10" name="Picture 9">
            <a:extLst>
              <a:ext uri="{FF2B5EF4-FFF2-40B4-BE49-F238E27FC236}">
                <a16:creationId xmlns:a16="http://schemas.microsoft.com/office/drawing/2014/main" id="{64EF7D06-67AA-4941-4348-35F88F59B01A}"/>
              </a:ext>
            </a:extLst>
          </p:cNvPr>
          <p:cNvPicPr>
            <a:picLocks noChangeAspect="1"/>
          </p:cNvPicPr>
          <p:nvPr/>
        </p:nvPicPr>
        <p:blipFill rotWithShape="1">
          <a:blip r:embed="rId8"/>
          <a:srcRect l="12849" t="4698" r="4374" b="5814"/>
          <a:stretch/>
        </p:blipFill>
        <p:spPr>
          <a:xfrm>
            <a:off x="5323474" y="4311965"/>
            <a:ext cx="1423590" cy="1626132"/>
          </a:xfrm>
          <a:prstGeom prst="rect">
            <a:avLst/>
          </a:prstGeom>
        </p:spPr>
      </p:pic>
      <p:pic>
        <p:nvPicPr>
          <p:cNvPr id="11" name="Picture 10">
            <a:extLst>
              <a:ext uri="{FF2B5EF4-FFF2-40B4-BE49-F238E27FC236}">
                <a16:creationId xmlns:a16="http://schemas.microsoft.com/office/drawing/2014/main" id="{7B876281-FE48-6CAD-2E3C-758223DBED97}"/>
              </a:ext>
            </a:extLst>
          </p:cNvPr>
          <p:cNvPicPr>
            <a:picLocks noChangeAspect="1"/>
          </p:cNvPicPr>
          <p:nvPr/>
        </p:nvPicPr>
        <p:blipFill rotWithShape="1">
          <a:blip r:embed="rId9"/>
          <a:srcRect l="17013" t="5394" r="21220" b="23699"/>
          <a:stretch/>
        </p:blipFill>
        <p:spPr>
          <a:xfrm>
            <a:off x="7376571" y="4311965"/>
            <a:ext cx="1416524" cy="1626132"/>
          </a:xfrm>
          <a:prstGeom prst="rect">
            <a:avLst/>
          </a:prstGeom>
        </p:spPr>
      </p:pic>
      <p:sp>
        <p:nvSpPr>
          <p:cNvPr id="15" name="TextBox 14">
            <a:extLst>
              <a:ext uri="{FF2B5EF4-FFF2-40B4-BE49-F238E27FC236}">
                <a16:creationId xmlns:a16="http://schemas.microsoft.com/office/drawing/2014/main" id="{E43CE44F-57B1-7142-8EF0-16423F8343FD}"/>
              </a:ext>
            </a:extLst>
          </p:cNvPr>
          <p:cNvSpPr txBox="1"/>
          <p:nvPr/>
        </p:nvSpPr>
        <p:spPr>
          <a:xfrm>
            <a:off x="2836344" y="2994879"/>
            <a:ext cx="2070927" cy="707886"/>
          </a:xfrm>
          <a:prstGeom prst="rect">
            <a:avLst/>
          </a:prstGeom>
          <a:noFill/>
        </p:spPr>
        <p:txBody>
          <a:bodyPr wrap="square" rtlCol="0">
            <a:spAutoFit/>
          </a:bodyPr>
          <a:lstStyle/>
          <a:p>
            <a:pPr algn="ctr"/>
            <a:r>
              <a:rPr lang="en-US" sz="2000" dirty="0" err="1">
                <a:solidFill>
                  <a:schemeClr val="bg1"/>
                </a:solidFill>
              </a:rPr>
              <a:t>ChangHoon</a:t>
            </a:r>
            <a:r>
              <a:rPr lang="en-US" sz="2000" dirty="0">
                <a:solidFill>
                  <a:schemeClr val="bg1"/>
                </a:solidFill>
              </a:rPr>
              <a:t> Hahn</a:t>
            </a:r>
          </a:p>
          <a:p>
            <a:pPr algn="ctr"/>
            <a:r>
              <a:rPr lang="en-US" sz="2000" dirty="0">
                <a:solidFill>
                  <a:schemeClr val="bg1"/>
                </a:solidFill>
              </a:rPr>
              <a:t>(UT Austin)</a:t>
            </a:r>
          </a:p>
        </p:txBody>
      </p:sp>
      <p:sp>
        <p:nvSpPr>
          <p:cNvPr id="16" name="TextBox 15">
            <a:extLst>
              <a:ext uri="{FF2B5EF4-FFF2-40B4-BE49-F238E27FC236}">
                <a16:creationId xmlns:a16="http://schemas.microsoft.com/office/drawing/2014/main" id="{0D937734-D992-3D46-89D4-CF190F033602}"/>
              </a:ext>
            </a:extLst>
          </p:cNvPr>
          <p:cNvSpPr txBox="1"/>
          <p:nvPr/>
        </p:nvSpPr>
        <p:spPr>
          <a:xfrm>
            <a:off x="4938729" y="2986386"/>
            <a:ext cx="2070927" cy="707886"/>
          </a:xfrm>
          <a:prstGeom prst="rect">
            <a:avLst/>
          </a:prstGeom>
          <a:noFill/>
        </p:spPr>
        <p:txBody>
          <a:bodyPr wrap="square" rtlCol="0">
            <a:spAutoFit/>
          </a:bodyPr>
          <a:lstStyle/>
          <a:p>
            <a:pPr algn="ctr"/>
            <a:r>
              <a:rPr lang="en-US" sz="2000" dirty="0">
                <a:solidFill>
                  <a:schemeClr val="bg1"/>
                </a:solidFill>
              </a:rPr>
              <a:t>Jun-Young Lee</a:t>
            </a:r>
          </a:p>
          <a:p>
            <a:pPr algn="ctr"/>
            <a:r>
              <a:rPr lang="en-US" sz="2000" dirty="0">
                <a:solidFill>
                  <a:schemeClr val="bg1"/>
                </a:solidFill>
              </a:rPr>
              <a:t>(Princeton)</a:t>
            </a:r>
          </a:p>
        </p:txBody>
      </p:sp>
      <p:sp>
        <p:nvSpPr>
          <p:cNvPr id="17" name="TextBox 16">
            <a:extLst>
              <a:ext uri="{FF2B5EF4-FFF2-40B4-BE49-F238E27FC236}">
                <a16:creationId xmlns:a16="http://schemas.microsoft.com/office/drawing/2014/main" id="{C51971D0-36B3-454F-A0BA-EA7F5BCA3EA8}"/>
              </a:ext>
            </a:extLst>
          </p:cNvPr>
          <p:cNvSpPr txBox="1"/>
          <p:nvPr/>
        </p:nvSpPr>
        <p:spPr>
          <a:xfrm>
            <a:off x="7064350" y="2994879"/>
            <a:ext cx="2070927" cy="707886"/>
          </a:xfrm>
          <a:prstGeom prst="rect">
            <a:avLst/>
          </a:prstGeom>
          <a:noFill/>
        </p:spPr>
        <p:txBody>
          <a:bodyPr wrap="square" rtlCol="0">
            <a:spAutoFit/>
          </a:bodyPr>
          <a:lstStyle/>
          <a:p>
            <a:pPr algn="ctr"/>
            <a:r>
              <a:rPr lang="en-US" sz="2000" dirty="0" err="1">
                <a:solidFill>
                  <a:schemeClr val="bg1"/>
                </a:solidFill>
              </a:rPr>
              <a:t>Licong</a:t>
            </a:r>
            <a:r>
              <a:rPr lang="en-US" sz="2000" dirty="0">
                <a:solidFill>
                  <a:schemeClr val="bg1"/>
                </a:solidFill>
              </a:rPr>
              <a:t> Xu</a:t>
            </a:r>
          </a:p>
          <a:p>
            <a:pPr algn="ctr"/>
            <a:r>
              <a:rPr lang="en-US" sz="2000" dirty="0">
                <a:solidFill>
                  <a:schemeClr val="bg1"/>
                </a:solidFill>
              </a:rPr>
              <a:t>(Cambridge)</a:t>
            </a:r>
          </a:p>
        </p:txBody>
      </p:sp>
      <p:sp>
        <p:nvSpPr>
          <p:cNvPr id="18" name="TextBox 17">
            <a:extLst>
              <a:ext uri="{FF2B5EF4-FFF2-40B4-BE49-F238E27FC236}">
                <a16:creationId xmlns:a16="http://schemas.microsoft.com/office/drawing/2014/main" id="{F720E753-4DE0-AB46-9CF2-E241D72E07CC}"/>
              </a:ext>
            </a:extLst>
          </p:cNvPr>
          <p:cNvSpPr txBox="1"/>
          <p:nvPr/>
        </p:nvSpPr>
        <p:spPr>
          <a:xfrm>
            <a:off x="9189971" y="2986386"/>
            <a:ext cx="2070927" cy="707886"/>
          </a:xfrm>
          <a:prstGeom prst="rect">
            <a:avLst/>
          </a:prstGeom>
          <a:noFill/>
        </p:spPr>
        <p:txBody>
          <a:bodyPr wrap="square" rtlCol="0">
            <a:spAutoFit/>
          </a:bodyPr>
          <a:lstStyle/>
          <a:p>
            <a:pPr algn="ctr"/>
            <a:r>
              <a:rPr lang="en-US" sz="2000" dirty="0">
                <a:solidFill>
                  <a:schemeClr val="bg1"/>
                </a:solidFill>
              </a:rPr>
              <a:t>Yan-Fei Jiang</a:t>
            </a:r>
          </a:p>
          <a:p>
            <a:pPr algn="ctr"/>
            <a:r>
              <a:rPr lang="en-US" sz="2000" dirty="0">
                <a:solidFill>
                  <a:schemeClr val="bg1"/>
                </a:solidFill>
              </a:rPr>
              <a:t>(CCA)</a:t>
            </a:r>
          </a:p>
        </p:txBody>
      </p:sp>
      <p:sp>
        <p:nvSpPr>
          <p:cNvPr id="19" name="TextBox 18">
            <a:extLst>
              <a:ext uri="{FF2B5EF4-FFF2-40B4-BE49-F238E27FC236}">
                <a16:creationId xmlns:a16="http://schemas.microsoft.com/office/drawing/2014/main" id="{9F07CAB2-C0F7-E74A-AF97-461AF1DDA34C}"/>
              </a:ext>
            </a:extLst>
          </p:cNvPr>
          <p:cNvSpPr txBox="1"/>
          <p:nvPr/>
        </p:nvSpPr>
        <p:spPr>
          <a:xfrm>
            <a:off x="2774006" y="5938097"/>
            <a:ext cx="2070927" cy="707886"/>
          </a:xfrm>
          <a:prstGeom prst="rect">
            <a:avLst/>
          </a:prstGeom>
          <a:noFill/>
        </p:spPr>
        <p:txBody>
          <a:bodyPr wrap="square" rtlCol="0">
            <a:spAutoFit/>
          </a:bodyPr>
          <a:lstStyle/>
          <a:p>
            <a:pPr algn="ctr"/>
            <a:r>
              <a:rPr lang="en-US" sz="2000" dirty="0">
                <a:solidFill>
                  <a:schemeClr val="bg1"/>
                </a:solidFill>
              </a:rPr>
              <a:t>Jay </a:t>
            </a:r>
            <a:r>
              <a:rPr lang="en-US" sz="2000" dirty="0" err="1">
                <a:solidFill>
                  <a:schemeClr val="bg1"/>
                </a:solidFill>
              </a:rPr>
              <a:t>Wadekar</a:t>
            </a:r>
            <a:endParaRPr lang="en-US" sz="2000" dirty="0">
              <a:solidFill>
                <a:schemeClr val="bg1"/>
              </a:solidFill>
            </a:endParaRPr>
          </a:p>
          <a:p>
            <a:pPr algn="ctr"/>
            <a:r>
              <a:rPr lang="en-US" sz="2000" dirty="0">
                <a:solidFill>
                  <a:schemeClr val="bg1"/>
                </a:solidFill>
              </a:rPr>
              <a:t>(John Hopkins)</a:t>
            </a:r>
          </a:p>
        </p:txBody>
      </p:sp>
      <p:sp>
        <p:nvSpPr>
          <p:cNvPr id="20" name="TextBox 19">
            <a:extLst>
              <a:ext uri="{FF2B5EF4-FFF2-40B4-BE49-F238E27FC236}">
                <a16:creationId xmlns:a16="http://schemas.microsoft.com/office/drawing/2014/main" id="{7AE49546-222C-224F-B6CE-7F99FBEDF305}"/>
              </a:ext>
            </a:extLst>
          </p:cNvPr>
          <p:cNvSpPr txBox="1"/>
          <p:nvPr/>
        </p:nvSpPr>
        <p:spPr>
          <a:xfrm>
            <a:off x="4972710" y="5938097"/>
            <a:ext cx="2070927" cy="707886"/>
          </a:xfrm>
          <a:prstGeom prst="rect">
            <a:avLst/>
          </a:prstGeom>
          <a:noFill/>
        </p:spPr>
        <p:txBody>
          <a:bodyPr wrap="square" rtlCol="0">
            <a:spAutoFit/>
          </a:bodyPr>
          <a:lstStyle/>
          <a:p>
            <a:pPr algn="ctr"/>
            <a:r>
              <a:rPr lang="en-US" sz="2000" dirty="0">
                <a:solidFill>
                  <a:schemeClr val="bg1"/>
                </a:solidFill>
              </a:rPr>
              <a:t>Matteo </a:t>
            </a:r>
            <a:r>
              <a:rPr lang="en-US" sz="2000" dirty="0" err="1">
                <a:solidFill>
                  <a:schemeClr val="bg1"/>
                </a:solidFill>
              </a:rPr>
              <a:t>Viel</a:t>
            </a:r>
            <a:endParaRPr lang="en-US" sz="2000" dirty="0">
              <a:solidFill>
                <a:schemeClr val="bg1"/>
              </a:solidFill>
            </a:endParaRPr>
          </a:p>
          <a:p>
            <a:pPr algn="ctr"/>
            <a:r>
              <a:rPr lang="en-US" sz="2000" dirty="0">
                <a:solidFill>
                  <a:schemeClr val="bg1"/>
                </a:solidFill>
              </a:rPr>
              <a:t>(SISSA)</a:t>
            </a:r>
          </a:p>
        </p:txBody>
      </p:sp>
      <p:sp>
        <p:nvSpPr>
          <p:cNvPr id="21" name="TextBox 20">
            <a:extLst>
              <a:ext uri="{FF2B5EF4-FFF2-40B4-BE49-F238E27FC236}">
                <a16:creationId xmlns:a16="http://schemas.microsoft.com/office/drawing/2014/main" id="{1217AF3B-12FD-CC4A-A3DD-15F326ED5E02}"/>
              </a:ext>
            </a:extLst>
          </p:cNvPr>
          <p:cNvSpPr txBox="1"/>
          <p:nvPr/>
        </p:nvSpPr>
        <p:spPr>
          <a:xfrm>
            <a:off x="7049369" y="5938097"/>
            <a:ext cx="2070927" cy="707886"/>
          </a:xfrm>
          <a:prstGeom prst="rect">
            <a:avLst/>
          </a:prstGeom>
          <a:noFill/>
        </p:spPr>
        <p:txBody>
          <a:bodyPr wrap="square" rtlCol="0">
            <a:spAutoFit/>
          </a:bodyPr>
          <a:lstStyle/>
          <a:p>
            <a:pPr algn="ctr"/>
            <a:r>
              <a:rPr lang="en-US" sz="2000" dirty="0" err="1">
                <a:solidFill>
                  <a:schemeClr val="bg1"/>
                </a:solidFill>
              </a:rPr>
              <a:t>Iñigo</a:t>
            </a:r>
            <a:r>
              <a:rPr lang="en-US" sz="2000" dirty="0">
                <a:solidFill>
                  <a:schemeClr val="bg1"/>
                </a:solidFill>
              </a:rPr>
              <a:t> </a:t>
            </a:r>
            <a:r>
              <a:rPr lang="en-US" sz="2000" dirty="0" err="1">
                <a:solidFill>
                  <a:schemeClr val="bg1"/>
                </a:solidFill>
              </a:rPr>
              <a:t>Zubeldia</a:t>
            </a:r>
            <a:endParaRPr lang="en-US" sz="2000" dirty="0">
              <a:solidFill>
                <a:schemeClr val="bg1"/>
              </a:solidFill>
            </a:endParaRPr>
          </a:p>
          <a:p>
            <a:pPr algn="ctr"/>
            <a:r>
              <a:rPr lang="en-US" sz="2000" dirty="0">
                <a:solidFill>
                  <a:schemeClr val="bg1"/>
                </a:solidFill>
              </a:rPr>
              <a:t>(Cambridge)</a:t>
            </a:r>
          </a:p>
        </p:txBody>
      </p:sp>
      <p:pic>
        <p:nvPicPr>
          <p:cNvPr id="22" name="Picture 21">
            <a:extLst>
              <a:ext uri="{FF2B5EF4-FFF2-40B4-BE49-F238E27FC236}">
                <a16:creationId xmlns:a16="http://schemas.microsoft.com/office/drawing/2014/main" id="{18E2E975-989E-404A-9CAE-837CD6F5E24A}"/>
              </a:ext>
            </a:extLst>
          </p:cNvPr>
          <p:cNvPicPr>
            <a:picLocks noChangeAspect="1"/>
          </p:cNvPicPr>
          <p:nvPr/>
        </p:nvPicPr>
        <p:blipFill rotWithShape="1">
          <a:blip r:embed="rId10"/>
          <a:srcRect l="24035" t="7109" r="24949" b="41758"/>
          <a:stretch/>
        </p:blipFill>
        <p:spPr>
          <a:xfrm>
            <a:off x="5387626" y="1326967"/>
            <a:ext cx="1231662" cy="1645920"/>
          </a:xfrm>
          <a:prstGeom prst="rect">
            <a:avLst/>
          </a:prstGeom>
        </p:spPr>
      </p:pic>
    </p:spTree>
    <p:extLst>
      <p:ext uri="{BB962C8B-B14F-4D97-AF65-F5344CB8AC3E}">
        <p14:creationId xmlns:p14="http://schemas.microsoft.com/office/powerpoint/2010/main" val="976126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F2993-39DE-95B0-73F2-62B7465B06E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B4D1AB31-1B66-A2D8-E2D4-80433D6C3BA6}"/>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Denario team</a:t>
            </a:r>
          </a:p>
        </p:txBody>
      </p:sp>
      <p:graphicFrame>
        <p:nvGraphicFramePr>
          <p:cNvPr id="2" name="Table 1">
            <a:extLst>
              <a:ext uri="{FF2B5EF4-FFF2-40B4-BE49-F238E27FC236}">
                <a16:creationId xmlns:a16="http://schemas.microsoft.com/office/drawing/2014/main" id="{7CBC9141-E14D-E04D-9424-71D4F8D22C86}"/>
              </a:ext>
            </a:extLst>
          </p:cNvPr>
          <p:cNvGraphicFramePr>
            <a:graphicFrameLocks noGrp="1"/>
          </p:cNvGraphicFramePr>
          <p:nvPr/>
        </p:nvGraphicFramePr>
        <p:xfrm>
          <a:off x="0" y="1055238"/>
          <a:ext cx="12189375" cy="5802764"/>
        </p:xfrm>
        <a:graphic>
          <a:graphicData uri="http://schemas.openxmlformats.org/drawingml/2006/table">
            <a:tbl>
              <a:tblPr firstRow="1" bandRow="1">
                <a:tableStyleId>{5940675A-B579-460E-94D1-54222C63F5DA}</a:tableStyleId>
              </a:tblPr>
              <a:tblGrid>
                <a:gridCol w="1354375">
                  <a:extLst>
                    <a:ext uri="{9D8B030D-6E8A-4147-A177-3AD203B41FA5}">
                      <a16:colId xmlns:a16="http://schemas.microsoft.com/office/drawing/2014/main" val="3914065686"/>
                    </a:ext>
                  </a:extLst>
                </a:gridCol>
                <a:gridCol w="1354375">
                  <a:extLst>
                    <a:ext uri="{9D8B030D-6E8A-4147-A177-3AD203B41FA5}">
                      <a16:colId xmlns:a16="http://schemas.microsoft.com/office/drawing/2014/main" val="181176499"/>
                    </a:ext>
                  </a:extLst>
                </a:gridCol>
                <a:gridCol w="1354375">
                  <a:extLst>
                    <a:ext uri="{9D8B030D-6E8A-4147-A177-3AD203B41FA5}">
                      <a16:colId xmlns:a16="http://schemas.microsoft.com/office/drawing/2014/main" val="2885568607"/>
                    </a:ext>
                  </a:extLst>
                </a:gridCol>
                <a:gridCol w="1354375">
                  <a:extLst>
                    <a:ext uri="{9D8B030D-6E8A-4147-A177-3AD203B41FA5}">
                      <a16:colId xmlns:a16="http://schemas.microsoft.com/office/drawing/2014/main" val="24136953"/>
                    </a:ext>
                  </a:extLst>
                </a:gridCol>
                <a:gridCol w="1354375">
                  <a:extLst>
                    <a:ext uri="{9D8B030D-6E8A-4147-A177-3AD203B41FA5}">
                      <a16:colId xmlns:a16="http://schemas.microsoft.com/office/drawing/2014/main" val="4171984867"/>
                    </a:ext>
                  </a:extLst>
                </a:gridCol>
                <a:gridCol w="1354375">
                  <a:extLst>
                    <a:ext uri="{9D8B030D-6E8A-4147-A177-3AD203B41FA5}">
                      <a16:colId xmlns:a16="http://schemas.microsoft.com/office/drawing/2014/main" val="2616079394"/>
                    </a:ext>
                  </a:extLst>
                </a:gridCol>
                <a:gridCol w="1354375">
                  <a:extLst>
                    <a:ext uri="{9D8B030D-6E8A-4147-A177-3AD203B41FA5}">
                      <a16:colId xmlns:a16="http://schemas.microsoft.com/office/drawing/2014/main" val="1483672282"/>
                    </a:ext>
                  </a:extLst>
                </a:gridCol>
                <a:gridCol w="1354375">
                  <a:extLst>
                    <a:ext uri="{9D8B030D-6E8A-4147-A177-3AD203B41FA5}">
                      <a16:colId xmlns:a16="http://schemas.microsoft.com/office/drawing/2014/main" val="148266644"/>
                    </a:ext>
                  </a:extLst>
                </a:gridCol>
                <a:gridCol w="1354375">
                  <a:extLst>
                    <a:ext uri="{9D8B030D-6E8A-4147-A177-3AD203B41FA5}">
                      <a16:colId xmlns:a16="http://schemas.microsoft.com/office/drawing/2014/main" val="2539281031"/>
                    </a:ext>
                  </a:extLst>
                </a:gridCol>
              </a:tblGrid>
              <a:tr h="14506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4747948"/>
                  </a:ext>
                </a:extLst>
              </a:tr>
              <a:tr h="1450691">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946401599"/>
                  </a:ext>
                </a:extLst>
              </a:tr>
              <a:tr h="14506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8769800"/>
                  </a:ext>
                </a:extLst>
              </a:tr>
              <a:tr h="1450691">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2197624"/>
                  </a:ext>
                </a:extLst>
              </a:tr>
            </a:tbl>
          </a:graphicData>
        </a:graphic>
      </p:graphicFrame>
      <p:pic>
        <p:nvPicPr>
          <p:cNvPr id="14" name="Picture 13">
            <a:extLst>
              <a:ext uri="{FF2B5EF4-FFF2-40B4-BE49-F238E27FC236}">
                <a16:creationId xmlns:a16="http://schemas.microsoft.com/office/drawing/2014/main" id="{840F67D2-3AB8-F745-8343-6A5E5453A2FC}"/>
              </a:ext>
            </a:extLst>
          </p:cNvPr>
          <p:cNvPicPr>
            <a:picLocks noChangeAspect="1"/>
          </p:cNvPicPr>
          <p:nvPr/>
        </p:nvPicPr>
        <p:blipFill rotWithShape="1">
          <a:blip r:embed="rId3"/>
          <a:srcRect l="18510" r="17395" b="16868"/>
          <a:stretch/>
        </p:blipFill>
        <p:spPr>
          <a:xfrm>
            <a:off x="159027" y="1094994"/>
            <a:ext cx="1057507" cy="1371600"/>
          </a:xfrm>
          <a:prstGeom prst="rect">
            <a:avLst/>
          </a:prstGeom>
        </p:spPr>
      </p:pic>
      <p:pic>
        <p:nvPicPr>
          <p:cNvPr id="16" name="Picture 6" descr="Adrian Bayer | Department of Astrophysical Sciences">
            <a:extLst>
              <a:ext uri="{FF2B5EF4-FFF2-40B4-BE49-F238E27FC236}">
                <a16:creationId xmlns:a16="http://schemas.microsoft.com/office/drawing/2014/main" id="{D6382ED1-005A-FC42-8FBD-4E471F86A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4" t="7706" r="15052" b="28372"/>
          <a:stretch>
            <a:fillRect/>
          </a:stretch>
        </p:blipFill>
        <p:spPr bwMode="auto">
          <a:xfrm>
            <a:off x="2828626" y="1094994"/>
            <a:ext cx="112171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217385-B52E-0849-B5A8-96145318822E}"/>
              </a:ext>
            </a:extLst>
          </p:cNvPr>
          <p:cNvPicPr>
            <a:picLocks noChangeAspect="1"/>
          </p:cNvPicPr>
          <p:nvPr/>
        </p:nvPicPr>
        <p:blipFill rotWithShape="1">
          <a:blip r:embed="rId5"/>
          <a:srcRect l="52806" t="24301" r="32662" b="50628"/>
          <a:stretch/>
        </p:blipFill>
        <p:spPr>
          <a:xfrm>
            <a:off x="4149124" y="1094994"/>
            <a:ext cx="1204623" cy="1371600"/>
          </a:xfrm>
          <a:prstGeom prst="rect">
            <a:avLst/>
          </a:prstGeom>
        </p:spPr>
      </p:pic>
      <p:pic>
        <p:nvPicPr>
          <p:cNvPr id="18"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7C9FB120-2506-F247-923B-652EFB2B0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70" r="10471" b="8927"/>
          <a:stretch>
            <a:fillRect/>
          </a:stretch>
        </p:blipFill>
        <p:spPr bwMode="auto">
          <a:xfrm>
            <a:off x="5489765" y="1094994"/>
            <a:ext cx="120723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BA48A57-57ED-6044-B758-3AB38E27A5DA}"/>
              </a:ext>
            </a:extLst>
          </p:cNvPr>
          <p:cNvPicPr>
            <a:picLocks noChangeAspect="1"/>
          </p:cNvPicPr>
          <p:nvPr/>
        </p:nvPicPr>
        <p:blipFill rotWithShape="1">
          <a:blip r:embed="rId7"/>
          <a:srcRect l="18265" t="3867" r="18265" b="20000"/>
          <a:stretch/>
        </p:blipFill>
        <p:spPr>
          <a:xfrm>
            <a:off x="6876557" y="1094994"/>
            <a:ext cx="1143463" cy="1371600"/>
          </a:xfrm>
          <a:prstGeom prst="rect">
            <a:avLst/>
          </a:prstGeom>
        </p:spPr>
      </p:pic>
      <p:pic>
        <p:nvPicPr>
          <p:cNvPr id="20" name="Picture 2" descr="borisbolliet (Boris Bolliet) · GitHub">
            <a:extLst>
              <a:ext uri="{FF2B5EF4-FFF2-40B4-BE49-F238E27FC236}">
                <a16:creationId xmlns:a16="http://schemas.microsoft.com/office/drawing/2014/main" id="{3C878572-020B-A44B-A557-01E234793C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04" t="8293" r="21511" b="15928"/>
          <a:stretch>
            <a:fillRect/>
          </a:stretch>
        </p:blipFill>
        <p:spPr bwMode="auto">
          <a:xfrm>
            <a:off x="8281227" y="1094994"/>
            <a:ext cx="10603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768F301-55D8-B54B-A5E8-22D2953BD64D}"/>
              </a:ext>
            </a:extLst>
          </p:cNvPr>
          <p:cNvPicPr>
            <a:picLocks noChangeAspect="1"/>
          </p:cNvPicPr>
          <p:nvPr/>
        </p:nvPicPr>
        <p:blipFill rotWithShape="1">
          <a:blip r:embed="rId9"/>
          <a:srcRect l="28677" t="14889" r="25954" b="31376"/>
          <a:stretch/>
        </p:blipFill>
        <p:spPr>
          <a:xfrm>
            <a:off x="10939818" y="1094994"/>
            <a:ext cx="1158057" cy="1371600"/>
          </a:xfrm>
          <a:prstGeom prst="rect">
            <a:avLst/>
          </a:prstGeom>
        </p:spPr>
      </p:pic>
      <p:pic>
        <p:nvPicPr>
          <p:cNvPr id="23" name="Picture 22">
            <a:extLst>
              <a:ext uri="{FF2B5EF4-FFF2-40B4-BE49-F238E27FC236}">
                <a16:creationId xmlns:a16="http://schemas.microsoft.com/office/drawing/2014/main" id="{072A8D38-9CE6-5B47-9A85-99DBF6DA12C4}"/>
              </a:ext>
            </a:extLst>
          </p:cNvPr>
          <p:cNvPicPr>
            <a:picLocks noChangeAspect="1"/>
          </p:cNvPicPr>
          <p:nvPr/>
        </p:nvPicPr>
        <p:blipFill rotWithShape="1">
          <a:blip r:embed="rId10"/>
          <a:srcRect l="20432" t="12425" r="35465" b="34540"/>
          <a:stretch/>
        </p:blipFill>
        <p:spPr>
          <a:xfrm>
            <a:off x="117484" y="2543471"/>
            <a:ext cx="1140592" cy="1371600"/>
          </a:xfrm>
          <a:prstGeom prst="rect">
            <a:avLst/>
          </a:prstGeom>
        </p:spPr>
      </p:pic>
      <p:pic>
        <p:nvPicPr>
          <p:cNvPr id="24" name="Picture 12" descr="changhoonhahn (ChangHoon Hahn) · GitHub">
            <a:extLst>
              <a:ext uri="{FF2B5EF4-FFF2-40B4-BE49-F238E27FC236}">
                <a16:creationId xmlns:a16="http://schemas.microsoft.com/office/drawing/2014/main" id="{2E4FA524-9BC0-DB4D-9E61-FA6CF828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340" r="46358" b="22098"/>
          <a:stretch>
            <a:fillRect/>
          </a:stretch>
        </p:blipFill>
        <p:spPr bwMode="auto">
          <a:xfrm>
            <a:off x="1486023" y="2543471"/>
            <a:ext cx="10731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FEB4F49-3219-0D4B-916F-D412BF4DCCE4}"/>
              </a:ext>
            </a:extLst>
          </p:cNvPr>
          <p:cNvPicPr>
            <a:picLocks noChangeAspect="1"/>
          </p:cNvPicPr>
          <p:nvPr/>
        </p:nvPicPr>
        <p:blipFill rotWithShape="1">
          <a:blip r:embed="rId12"/>
          <a:srcRect l="37375" t="18744" r="36087" b="32947"/>
          <a:stretch/>
        </p:blipFill>
        <p:spPr>
          <a:xfrm>
            <a:off x="2828626" y="2543471"/>
            <a:ext cx="1130199" cy="1371600"/>
          </a:xfrm>
          <a:prstGeom prst="rect">
            <a:avLst/>
          </a:prstGeom>
        </p:spPr>
      </p:pic>
      <p:pic>
        <p:nvPicPr>
          <p:cNvPr id="26" name="Picture 25">
            <a:extLst>
              <a:ext uri="{FF2B5EF4-FFF2-40B4-BE49-F238E27FC236}">
                <a16:creationId xmlns:a16="http://schemas.microsoft.com/office/drawing/2014/main" id="{5977DABC-4349-7C45-A027-C5A918480DF6}"/>
              </a:ext>
            </a:extLst>
          </p:cNvPr>
          <p:cNvPicPr>
            <a:picLocks noChangeAspect="1"/>
          </p:cNvPicPr>
          <p:nvPr/>
        </p:nvPicPr>
        <p:blipFill rotWithShape="1">
          <a:blip r:embed="rId13"/>
          <a:srcRect l="36738" t="12071" r="28898" b="19350"/>
          <a:stretch/>
        </p:blipFill>
        <p:spPr>
          <a:xfrm>
            <a:off x="4228315" y="2543471"/>
            <a:ext cx="1025803" cy="1371600"/>
          </a:xfrm>
          <a:prstGeom prst="rect">
            <a:avLst/>
          </a:prstGeom>
        </p:spPr>
      </p:pic>
      <p:pic>
        <p:nvPicPr>
          <p:cNvPr id="28" name="Picture 27">
            <a:extLst>
              <a:ext uri="{FF2B5EF4-FFF2-40B4-BE49-F238E27FC236}">
                <a16:creationId xmlns:a16="http://schemas.microsoft.com/office/drawing/2014/main" id="{A6480847-BD83-AD42-80CA-B76D076C4C0B}"/>
              </a:ext>
            </a:extLst>
          </p:cNvPr>
          <p:cNvPicPr>
            <a:picLocks noChangeAspect="1"/>
          </p:cNvPicPr>
          <p:nvPr/>
        </p:nvPicPr>
        <p:blipFill rotWithShape="1">
          <a:blip r:embed="rId14"/>
          <a:srcRect l="27383" t="8555" r="32581" b="57540"/>
          <a:stretch/>
        </p:blipFill>
        <p:spPr>
          <a:xfrm>
            <a:off x="6843379" y="2548476"/>
            <a:ext cx="1209817" cy="1371600"/>
          </a:xfrm>
          <a:prstGeom prst="rect">
            <a:avLst/>
          </a:prstGeom>
        </p:spPr>
      </p:pic>
      <p:pic>
        <p:nvPicPr>
          <p:cNvPr id="29" name="Picture 28">
            <a:extLst>
              <a:ext uri="{FF2B5EF4-FFF2-40B4-BE49-F238E27FC236}">
                <a16:creationId xmlns:a16="http://schemas.microsoft.com/office/drawing/2014/main" id="{EB36D1D1-51BD-E949-ABF1-64779648E95F}"/>
              </a:ext>
            </a:extLst>
          </p:cNvPr>
          <p:cNvPicPr>
            <a:picLocks noChangeAspect="1"/>
          </p:cNvPicPr>
          <p:nvPr/>
        </p:nvPicPr>
        <p:blipFill rotWithShape="1">
          <a:blip r:embed="rId15"/>
          <a:srcRect l="19820" t="5963" r="18128" b="14206"/>
          <a:stretch/>
        </p:blipFill>
        <p:spPr>
          <a:xfrm>
            <a:off x="8275469" y="2543471"/>
            <a:ext cx="1066133" cy="1371600"/>
          </a:xfrm>
          <a:prstGeom prst="rect">
            <a:avLst/>
          </a:prstGeom>
        </p:spPr>
      </p:pic>
      <p:pic>
        <p:nvPicPr>
          <p:cNvPr id="30" name="Picture 29">
            <a:extLst>
              <a:ext uri="{FF2B5EF4-FFF2-40B4-BE49-F238E27FC236}">
                <a16:creationId xmlns:a16="http://schemas.microsoft.com/office/drawing/2014/main" id="{6F9D5ED5-08A6-2749-9343-8B8B035A35C6}"/>
              </a:ext>
            </a:extLst>
          </p:cNvPr>
          <p:cNvPicPr>
            <a:picLocks noChangeAspect="1"/>
          </p:cNvPicPr>
          <p:nvPr/>
        </p:nvPicPr>
        <p:blipFill>
          <a:blip r:embed="rId16"/>
          <a:stretch>
            <a:fillRect/>
          </a:stretch>
        </p:blipFill>
        <p:spPr>
          <a:xfrm>
            <a:off x="9467821" y="2520527"/>
            <a:ext cx="1371600" cy="1371600"/>
          </a:xfrm>
          <a:prstGeom prst="rect">
            <a:avLst/>
          </a:prstGeom>
        </p:spPr>
      </p:pic>
      <p:pic>
        <p:nvPicPr>
          <p:cNvPr id="32" name="Picture 31">
            <a:extLst>
              <a:ext uri="{FF2B5EF4-FFF2-40B4-BE49-F238E27FC236}">
                <a16:creationId xmlns:a16="http://schemas.microsoft.com/office/drawing/2014/main" id="{F2087FD7-0BD6-0F42-9C8C-B5655502DEC4}"/>
              </a:ext>
            </a:extLst>
          </p:cNvPr>
          <p:cNvPicPr>
            <a:picLocks noChangeAspect="1"/>
          </p:cNvPicPr>
          <p:nvPr/>
        </p:nvPicPr>
        <p:blipFill rotWithShape="1">
          <a:blip r:embed="rId17"/>
          <a:srcRect l="16400" t="3768" r="17148" b="24504"/>
          <a:stretch/>
        </p:blipFill>
        <p:spPr>
          <a:xfrm>
            <a:off x="10883982" y="2543471"/>
            <a:ext cx="1270730" cy="1371600"/>
          </a:xfrm>
          <a:prstGeom prst="rect">
            <a:avLst/>
          </a:prstGeom>
        </p:spPr>
      </p:pic>
      <p:pic>
        <p:nvPicPr>
          <p:cNvPr id="33" name="Picture 32">
            <a:extLst>
              <a:ext uri="{FF2B5EF4-FFF2-40B4-BE49-F238E27FC236}">
                <a16:creationId xmlns:a16="http://schemas.microsoft.com/office/drawing/2014/main" id="{BD00012A-F676-0744-BB00-C5FC3F0771EF}"/>
              </a:ext>
            </a:extLst>
          </p:cNvPr>
          <p:cNvPicPr>
            <a:picLocks noChangeAspect="1"/>
          </p:cNvPicPr>
          <p:nvPr/>
        </p:nvPicPr>
        <p:blipFill rotWithShape="1">
          <a:blip r:embed="rId18"/>
          <a:srcRect l="20002" r="12995" b="23262"/>
          <a:stretch/>
        </p:blipFill>
        <p:spPr>
          <a:xfrm>
            <a:off x="60463" y="3991948"/>
            <a:ext cx="1197613" cy="1371600"/>
          </a:xfrm>
          <a:prstGeom prst="rect">
            <a:avLst/>
          </a:prstGeom>
        </p:spPr>
      </p:pic>
      <p:pic>
        <p:nvPicPr>
          <p:cNvPr id="37" name="Picture 36">
            <a:extLst>
              <a:ext uri="{FF2B5EF4-FFF2-40B4-BE49-F238E27FC236}">
                <a16:creationId xmlns:a16="http://schemas.microsoft.com/office/drawing/2014/main" id="{7D1C263B-6E17-0244-9592-728974475D07}"/>
              </a:ext>
            </a:extLst>
          </p:cNvPr>
          <p:cNvPicPr>
            <a:picLocks noChangeAspect="1"/>
          </p:cNvPicPr>
          <p:nvPr/>
        </p:nvPicPr>
        <p:blipFill rotWithShape="1">
          <a:blip r:embed="rId19"/>
          <a:srcRect l="12849" t="4698" r="4374" b="5814"/>
          <a:stretch/>
        </p:blipFill>
        <p:spPr>
          <a:xfrm>
            <a:off x="5489765" y="3991948"/>
            <a:ext cx="1200761" cy="1371600"/>
          </a:xfrm>
          <a:prstGeom prst="rect">
            <a:avLst/>
          </a:prstGeom>
        </p:spPr>
      </p:pic>
      <p:pic>
        <p:nvPicPr>
          <p:cNvPr id="3" name="Picture 2">
            <a:extLst>
              <a:ext uri="{FF2B5EF4-FFF2-40B4-BE49-F238E27FC236}">
                <a16:creationId xmlns:a16="http://schemas.microsoft.com/office/drawing/2014/main" id="{A7361B7A-20C4-6D41-B159-63A447B8848D}"/>
              </a:ext>
            </a:extLst>
          </p:cNvPr>
          <p:cNvPicPr>
            <a:picLocks noChangeAspect="1"/>
          </p:cNvPicPr>
          <p:nvPr/>
        </p:nvPicPr>
        <p:blipFill rotWithShape="1">
          <a:blip r:embed="rId20"/>
          <a:srcRect l="11249" t="3118" r="8817" b="7428"/>
          <a:stretch/>
        </p:blipFill>
        <p:spPr>
          <a:xfrm>
            <a:off x="6912762" y="3991948"/>
            <a:ext cx="1071050" cy="1371600"/>
          </a:xfrm>
          <a:prstGeom prst="rect">
            <a:avLst/>
          </a:prstGeom>
        </p:spPr>
      </p:pic>
      <p:pic>
        <p:nvPicPr>
          <p:cNvPr id="38" name="Picture 37">
            <a:extLst>
              <a:ext uri="{FF2B5EF4-FFF2-40B4-BE49-F238E27FC236}">
                <a16:creationId xmlns:a16="http://schemas.microsoft.com/office/drawing/2014/main" id="{A89E8ED8-08E7-284C-ACBD-ADBE30308BA5}"/>
              </a:ext>
            </a:extLst>
          </p:cNvPr>
          <p:cNvPicPr>
            <a:picLocks noChangeAspect="1"/>
          </p:cNvPicPr>
          <p:nvPr/>
        </p:nvPicPr>
        <p:blipFill rotWithShape="1">
          <a:blip r:embed="rId21"/>
          <a:srcRect l="13107" t="11719" r="37782" b="39971"/>
          <a:stretch/>
        </p:blipFill>
        <p:spPr>
          <a:xfrm>
            <a:off x="8155346" y="3991948"/>
            <a:ext cx="1275923" cy="1371600"/>
          </a:xfrm>
          <a:prstGeom prst="rect">
            <a:avLst/>
          </a:prstGeom>
        </p:spPr>
      </p:pic>
      <p:pic>
        <p:nvPicPr>
          <p:cNvPr id="39" name="Picture 38">
            <a:extLst>
              <a:ext uri="{FF2B5EF4-FFF2-40B4-BE49-F238E27FC236}">
                <a16:creationId xmlns:a16="http://schemas.microsoft.com/office/drawing/2014/main" id="{D03553F9-BD7D-B64F-8710-2B913D1F5352}"/>
              </a:ext>
            </a:extLst>
          </p:cNvPr>
          <p:cNvPicPr>
            <a:picLocks noChangeAspect="1"/>
          </p:cNvPicPr>
          <p:nvPr/>
        </p:nvPicPr>
        <p:blipFill rotWithShape="1">
          <a:blip r:embed="rId22"/>
          <a:srcRect l="26812" t="6927" r="27971" b="36956"/>
          <a:stretch/>
        </p:blipFill>
        <p:spPr>
          <a:xfrm>
            <a:off x="9602803" y="3991948"/>
            <a:ext cx="1105214" cy="1371600"/>
          </a:xfrm>
          <a:prstGeom prst="rect">
            <a:avLst/>
          </a:prstGeom>
        </p:spPr>
      </p:pic>
      <p:pic>
        <p:nvPicPr>
          <p:cNvPr id="40" name="Picture 39">
            <a:extLst>
              <a:ext uri="{FF2B5EF4-FFF2-40B4-BE49-F238E27FC236}">
                <a16:creationId xmlns:a16="http://schemas.microsoft.com/office/drawing/2014/main" id="{1FA9B400-38BA-B347-9D35-8DD1379B5233}"/>
              </a:ext>
            </a:extLst>
          </p:cNvPr>
          <p:cNvPicPr>
            <a:picLocks noChangeAspect="1"/>
          </p:cNvPicPr>
          <p:nvPr/>
        </p:nvPicPr>
        <p:blipFill rotWithShape="1">
          <a:blip r:embed="rId23"/>
          <a:srcRect l="8302" r="12189"/>
          <a:stretch/>
        </p:blipFill>
        <p:spPr>
          <a:xfrm>
            <a:off x="10943555" y="3991948"/>
            <a:ext cx="1150582" cy="1371600"/>
          </a:xfrm>
          <a:prstGeom prst="rect">
            <a:avLst/>
          </a:prstGeom>
        </p:spPr>
      </p:pic>
      <p:pic>
        <p:nvPicPr>
          <p:cNvPr id="41" name="Picture 40">
            <a:extLst>
              <a:ext uri="{FF2B5EF4-FFF2-40B4-BE49-F238E27FC236}">
                <a16:creationId xmlns:a16="http://schemas.microsoft.com/office/drawing/2014/main" id="{4CDE8AE8-A5C3-7042-95EC-D1C6513114CE}"/>
              </a:ext>
            </a:extLst>
          </p:cNvPr>
          <p:cNvPicPr>
            <a:picLocks noChangeAspect="1"/>
          </p:cNvPicPr>
          <p:nvPr/>
        </p:nvPicPr>
        <p:blipFill rotWithShape="1">
          <a:blip r:embed="rId24"/>
          <a:srcRect l="16957" r="23099" b="25700"/>
          <a:stretch/>
        </p:blipFill>
        <p:spPr>
          <a:xfrm>
            <a:off x="117484" y="5446825"/>
            <a:ext cx="1106611" cy="1371600"/>
          </a:xfrm>
          <a:prstGeom prst="rect">
            <a:avLst/>
          </a:prstGeom>
        </p:spPr>
      </p:pic>
      <p:pic>
        <p:nvPicPr>
          <p:cNvPr id="42" name="Picture 41" descr="Licong Xu - Cambridge, England, United ...">
            <a:extLst>
              <a:ext uri="{FF2B5EF4-FFF2-40B4-BE49-F238E27FC236}">
                <a16:creationId xmlns:a16="http://schemas.microsoft.com/office/drawing/2014/main" id="{C392CC97-3453-2C46-AFBF-B2FAC96FB97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571" r="14415" b="18171"/>
          <a:stretch>
            <a:fillRect/>
          </a:stretch>
        </p:blipFill>
        <p:spPr bwMode="auto">
          <a:xfrm>
            <a:off x="1452556" y="5446825"/>
            <a:ext cx="114004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39B248B-D0B1-0344-9C71-61B176D02371}"/>
              </a:ext>
            </a:extLst>
          </p:cNvPr>
          <p:cNvPicPr>
            <a:picLocks noChangeAspect="1"/>
          </p:cNvPicPr>
          <p:nvPr/>
        </p:nvPicPr>
        <p:blipFill rotWithShape="1">
          <a:blip r:embed="rId26"/>
          <a:srcRect l="22316" t="3244" r="19856" b="23950"/>
          <a:stretch/>
        </p:blipFill>
        <p:spPr>
          <a:xfrm>
            <a:off x="2844779" y="5446825"/>
            <a:ext cx="1089405" cy="1371600"/>
          </a:xfrm>
          <a:prstGeom prst="rect">
            <a:avLst/>
          </a:prstGeom>
        </p:spPr>
      </p:pic>
      <p:pic>
        <p:nvPicPr>
          <p:cNvPr id="44" name="Picture 43">
            <a:extLst>
              <a:ext uri="{FF2B5EF4-FFF2-40B4-BE49-F238E27FC236}">
                <a16:creationId xmlns:a16="http://schemas.microsoft.com/office/drawing/2014/main" id="{15442B2E-BDBE-6D4F-806F-4B3ECB428BFA}"/>
              </a:ext>
            </a:extLst>
          </p:cNvPr>
          <p:cNvPicPr>
            <a:picLocks noChangeAspect="1"/>
          </p:cNvPicPr>
          <p:nvPr/>
        </p:nvPicPr>
        <p:blipFill rotWithShape="1">
          <a:blip r:embed="rId27"/>
          <a:srcRect l="26550" t="12279" r="48455" b="49740"/>
          <a:stretch/>
        </p:blipFill>
        <p:spPr>
          <a:xfrm>
            <a:off x="4138904" y="5450714"/>
            <a:ext cx="1204623" cy="1371600"/>
          </a:xfrm>
          <a:prstGeom prst="rect">
            <a:avLst/>
          </a:prstGeom>
        </p:spPr>
      </p:pic>
      <p:pic>
        <p:nvPicPr>
          <p:cNvPr id="46" name="Picture 45">
            <a:extLst>
              <a:ext uri="{FF2B5EF4-FFF2-40B4-BE49-F238E27FC236}">
                <a16:creationId xmlns:a16="http://schemas.microsoft.com/office/drawing/2014/main" id="{BE0C61FE-093D-6043-A3B8-A5DB351FD157}"/>
              </a:ext>
            </a:extLst>
          </p:cNvPr>
          <p:cNvPicPr>
            <a:picLocks noChangeAspect="1"/>
          </p:cNvPicPr>
          <p:nvPr/>
        </p:nvPicPr>
        <p:blipFill rotWithShape="1">
          <a:blip r:embed="rId28"/>
          <a:srcRect l="31130" t="22448" r="28409" b="29020"/>
          <a:stretch/>
        </p:blipFill>
        <p:spPr>
          <a:xfrm>
            <a:off x="6876509" y="5446825"/>
            <a:ext cx="1143511" cy="1371600"/>
          </a:xfrm>
          <a:prstGeom prst="rect">
            <a:avLst/>
          </a:prstGeom>
        </p:spPr>
      </p:pic>
      <p:pic>
        <p:nvPicPr>
          <p:cNvPr id="47" name="Picture 46">
            <a:extLst>
              <a:ext uri="{FF2B5EF4-FFF2-40B4-BE49-F238E27FC236}">
                <a16:creationId xmlns:a16="http://schemas.microsoft.com/office/drawing/2014/main" id="{D0A0E271-9944-8841-8AB1-878EF841AF40}"/>
              </a:ext>
            </a:extLst>
          </p:cNvPr>
          <p:cNvPicPr>
            <a:picLocks noChangeAspect="1"/>
          </p:cNvPicPr>
          <p:nvPr/>
        </p:nvPicPr>
        <p:blipFill>
          <a:blip r:embed="rId29"/>
          <a:stretch>
            <a:fillRect/>
          </a:stretch>
        </p:blipFill>
        <p:spPr>
          <a:xfrm>
            <a:off x="8247574" y="5446747"/>
            <a:ext cx="1120140" cy="1371600"/>
          </a:xfrm>
          <a:prstGeom prst="rect">
            <a:avLst/>
          </a:prstGeom>
        </p:spPr>
      </p:pic>
      <p:pic>
        <p:nvPicPr>
          <p:cNvPr id="48" name="Picture 47">
            <a:extLst>
              <a:ext uri="{FF2B5EF4-FFF2-40B4-BE49-F238E27FC236}">
                <a16:creationId xmlns:a16="http://schemas.microsoft.com/office/drawing/2014/main" id="{9707D221-13B1-AB48-820B-2BC4F587D528}"/>
              </a:ext>
            </a:extLst>
          </p:cNvPr>
          <p:cNvPicPr>
            <a:picLocks noChangeAspect="1"/>
          </p:cNvPicPr>
          <p:nvPr/>
        </p:nvPicPr>
        <p:blipFill rotWithShape="1">
          <a:blip r:embed="rId30"/>
          <a:srcRect l="17013" t="5394" r="21220" b="23699"/>
          <a:stretch/>
        </p:blipFill>
        <p:spPr>
          <a:xfrm>
            <a:off x="9554196" y="5446747"/>
            <a:ext cx="1194800" cy="1371600"/>
          </a:xfrm>
          <a:prstGeom prst="rect">
            <a:avLst/>
          </a:prstGeom>
        </p:spPr>
      </p:pic>
      <p:pic>
        <p:nvPicPr>
          <p:cNvPr id="49" name="Picture 48">
            <a:extLst>
              <a:ext uri="{FF2B5EF4-FFF2-40B4-BE49-F238E27FC236}">
                <a16:creationId xmlns:a16="http://schemas.microsoft.com/office/drawing/2014/main" id="{C9754782-A71B-6C45-899B-6EF24D500F2B}"/>
              </a:ext>
            </a:extLst>
          </p:cNvPr>
          <p:cNvPicPr>
            <a:picLocks noChangeAspect="1"/>
          </p:cNvPicPr>
          <p:nvPr/>
        </p:nvPicPr>
        <p:blipFill rotWithShape="1">
          <a:blip r:embed="rId31"/>
          <a:srcRect l="38960" t="35053" r="39081" b="38308"/>
          <a:stretch/>
        </p:blipFill>
        <p:spPr>
          <a:xfrm>
            <a:off x="2815635" y="3963298"/>
            <a:ext cx="1130643" cy="1371600"/>
          </a:xfrm>
          <a:prstGeom prst="rect">
            <a:avLst/>
          </a:prstGeom>
        </p:spPr>
      </p:pic>
      <p:pic>
        <p:nvPicPr>
          <p:cNvPr id="50" name="Picture 49">
            <a:extLst>
              <a:ext uri="{FF2B5EF4-FFF2-40B4-BE49-F238E27FC236}">
                <a16:creationId xmlns:a16="http://schemas.microsoft.com/office/drawing/2014/main" id="{B47F5833-F566-3245-80D4-1D68A18AC015}"/>
              </a:ext>
            </a:extLst>
          </p:cNvPr>
          <p:cNvPicPr>
            <a:picLocks noChangeAspect="1"/>
          </p:cNvPicPr>
          <p:nvPr/>
        </p:nvPicPr>
        <p:blipFill rotWithShape="1">
          <a:blip r:embed="rId32"/>
          <a:srcRect l="24035" t="7109" r="24949" b="41758"/>
          <a:stretch/>
        </p:blipFill>
        <p:spPr>
          <a:xfrm>
            <a:off x="5538504" y="2570348"/>
            <a:ext cx="1026384" cy="1371600"/>
          </a:xfrm>
          <a:prstGeom prst="rect">
            <a:avLst/>
          </a:prstGeom>
        </p:spPr>
      </p:pic>
      <p:pic>
        <p:nvPicPr>
          <p:cNvPr id="51" name="Picture 50">
            <a:extLst>
              <a:ext uri="{FF2B5EF4-FFF2-40B4-BE49-F238E27FC236}">
                <a16:creationId xmlns:a16="http://schemas.microsoft.com/office/drawing/2014/main" id="{5B470910-4743-5D45-8DD2-FC6CC32500B2}"/>
              </a:ext>
            </a:extLst>
          </p:cNvPr>
          <p:cNvPicPr>
            <a:picLocks noChangeAspect="1"/>
          </p:cNvPicPr>
          <p:nvPr/>
        </p:nvPicPr>
        <p:blipFill rotWithShape="1">
          <a:blip r:embed="rId33"/>
          <a:srcRect l="17809" t="7462" r="16871" b="20728"/>
          <a:stretch/>
        </p:blipFill>
        <p:spPr>
          <a:xfrm>
            <a:off x="9516880" y="1094994"/>
            <a:ext cx="1247659" cy="1371600"/>
          </a:xfrm>
          <a:prstGeom prst="rect">
            <a:avLst/>
          </a:prstGeom>
        </p:spPr>
      </p:pic>
      <p:pic>
        <p:nvPicPr>
          <p:cNvPr id="52" name="Picture 51">
            <a:extLst>
              <a:ext uri="{FF2B5EF4-FFF2-40B4-BE49-F238E27FC236}">
                <a16:creationId xmlns:a16="http://schemas.microsoft.com/office/drawing/2014/main" id="{FF72FA90-700C-F04F-AD7A-D3180F65294A}"/>
              </a:ext>
            </a:extLst>
          </p:cNvPr>
          <p:cNvPicPr>
            <a:picLocks noChangeAspect="1"/>
          </p:cNvPicPr>
          <p:nvPr/>
        </p:nvPicPr>
        <p:blipFill rotWithShape="1">
          <a:blip r:embed="rId34"/>
          <a:srcRect l="41489" t="29848" r="39909" b="47173"/>
          <a:stretch/>
        </p:blipFill>
        <p:spPr>
          <a:xfrm>
            <a:off x="1481684" y="3998348"/>
            <a:ext cx="1110342" cy="1371600"/>
          </a:xfrm>
          <a:prstGeom prst="rect">
            <a:avLst/>
          </a:prstGeom>
        </p:spPr>
      </p:pic>
      <p:pic>
        <p:nvPicPr>
          <p:cNvPr id="53" name="Picture 52">
            <a:extLst>
              <a:ext uri="{FF2B5EF4-FFF2-40B4-BE49-F238E27FC236}">
                <a16:creationId xmlns:a16="http://schemas.microsoft.com/office/drawing/2014/main" id="{B1532011-536F-3249-A27F-4B4267CDA898}"/>
              </a:ext>
            </a:extLst>
          </p:cNvPr>
          <p:cNvPicPr>
            <a:picLocks noChangeAspect="1"/>
          </p:cNvPicPr>
          <p:nvPr/>
        </p:nvPicPr>
        <p:blipFill rotWithShape="1">
          <a:blip r:embed="rId35"/>
          <a:srcRect l="27976" t="12566" r="42568" b="63418"/>
          <a:stretch/>
        </p:blipFill>
        <p:spPr>
          <a:xfrm>
            <a:off x="5548050" y="5446747"/>
            <a:ext cx="1100905" cy="1371600"/>
          </a:xfrm>
          <a:prstGeom prst="rect">
            <a:avLst/>
          </a:prstGeom>
        </p:spPr>
      </p:pic>
      <p:pic>
        <p:nvPicPr>
          <p:cNvPr id="45" name="Picture 44">
            <a:extLst>
              <a:ext uri="{FF2B5EF4-FFF2-40B4-BE49-F238E27FC236}">
                <a16:creationId xmlns:a16="http://schemas.microsoft.com/office/drawing/2014/main" id="{FD371A89-B3DA-124F-820A-A84B8AA96F72}"/>
              </a:ext>
            </a:extLst>
          </p:cNvPr>
          <p:cNvPicPr>
            <a:picLocks noChangeAspect="1"/>
          </p:cNvPicPr>
          <p:nvPr/>
        </p:nvPicPr>
        <p:blipFill rotWithShape="1">
          <a:blip r:embed="rId36"/>
          <a:srcRect l="23030" t="11685" r="23169" b="24665"/>
          <a:stretch/>
        </p:blipFill>
        <p:spPr>
          <a:xfrm>
            <a:off x="1446267" y="1094994"/>
            <a:ext cx="1159378" cy="1371600"/>
          </a:xfrm>
          <a:prstGeom prst="rect">
            <a:avLst/>
          </a:prstGeom>
        </p:spPr>
      </p:pic>
      <p:pic>
        <p:nvPicPr>
          <p:cNvPr id="4" name="Picture 3">
            <a:extLst>
              <a:ext uri="{FF2B5EF4-FFF2-40B4-BE49-F238E27FC236}">
                <a16:creationId xmlns:a16="http://schemas.microsoft.com/office/drawing/2014/main" id="{17BFFA99-A8CD-CECF-DD44-A46F5DE51720}"/>
              </a:ext>
            </a:extLst>
          </p:cNvPr>
          <p:cNvPicPr>
            <a:picLocks noChangeAspect="1"/>
          </p:cNvPicPr>
          <p:nvPr/>
        </p:nvPicPr>
        <p:blipFill>
          <a:blip r:embed="rId37"/>
          <a:srcRect l="36584" t="15477" r="28586" b="33914"/>
          <a:stretch>
            <a:fillRect/>
          </a:stretch>
        </p:blipFill>
        <p:spPr>
          <a:xfrm>
            <a:off x="4202556" y="3998348"/>
            <a:ext cx="1089961" cy="1371600"/>
          </a:xfrm>
          <a:prstGeom prst="rect">
            <a:avLst/>
          </a:prstGeom>
        </p:spPr>
      </p:pic>
    </p:spTree>
    <p:extLst>
      <p:ext uri="{BB962C8B-B14F-4D97-AF65-F5344CB8AC3E}">
        <p14:creationId xmlns:p14="http://schemas.microsoft.com/office/powerpoint/2010/main" val="413418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150">
        <p159:morph option="byObject"/>
      </p:transition>
    </mc:Choice>
    <mc:Fallback xmlns="">
      <p:transition spd="slow" advClick="0" advTm="15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5B2607-E88D-C04A-A08E-DF75A2D8BDC3}"/>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Biology</a:t>
            </a:r>
          </a:p>
        </p:txBody>
      </p:sp>
      <p:pic>
        <p:nvPicPr>
          <p:cNvPr id="5" name="Picture 4">
            <a:extLst>
              <a:ext uri="{FF2B5EF4-FFF2-40B4-BE49-F238E27FC236}">
                <a16:creationId xmlns:a16="http://schemas.microsoft.com/office/drawing/2014/main" id="{385A40D2-C029-AE40-AFA2-059E0A389D07}"/>
              </a:ext>
            </a:extLst>
          </p:cNvPr>
          <p:cNvPicPr>
            <a:picLocks noChangeAspect="1"/>
          </p:cNvPicPr>
          <p:nvPr/>
        </p:nvPicPr>
        <p:blipFill rotWithShape="1">
          <a:blip r:embed="rId2"/>
          <a:srcRect l="18510" r="17395" b="16868"/>
          <a:stretch/>
        </p:blipFill>
        <p:spPr>
          <a:xfrm>
            <a:off x="1581167" y="1173488"/>
            <a:ext cx="1269009" cy="1645920"/>
          </a:xfrm>
          <a:prstGeom prst="rect">
            <a:avLst/>
          </a:prstGeom>
        </p:spPr>
      </p:pic>
      <p:pic>
        <p:nvPicPr>
          <p:cNvPr id="7" name="Picture 6">
            <a:extLst>
              <a:ext uri="{FF2B5EF4-FFF2-40B4-BE49-F238E27FC236}">
                <a16:creationId xmlns:a16="http://schemas.microsoft.com/office/drawing/2014/main" id="{40916D89-9203-EA48-B9BC-BC240FF5CACC}"/>
              </a:ext>
            </a:extLst>
          </p:cNvPr>
          <p:cNvPicPr>
            <a:picLocks noChangeAspect="1"/>
          </p:cNvPicPr>
          <p:nvPr/>
        </p:nvPicPr>
        <p:blipFill rotWithShape="1">
          <a:blip r:embed="rId3"/>
          <a:srcRect l="31130" t="22448" r="28409" b="29020"/>
          <a:stretch/>
        </p:blipFill>
        <p:spPr>
          <a:xfrm>
            <a:off x="6707815" y="1173488"/>
            <a:ext cx="1372213" cy="1645920"/>
          </a:xfrm>
          <a:prstGeom prst="rect">
            <a:avLst/>
          </a:prstGeom>
        </p:spPr>
      </p:pic>
      <p:pic>
        <p:nvPicPr>
          <p:cNvPr id="8" name="Picture 7">
            <a:extLst>
              <a:ext uri="{FF2B5EF4-FFF2-40B4-BE49-F238E27FC236}">
                <a16:creationId xmlns:a16="http://schemas.microsoft.com/office/drawing/2014/main" id="{2461900C-0C5A-6742-8C69-C3BAF42274C7}"/>
              </a:ext>
            </a:extLst>
          </p:cNvPr>
          <p:cNvPicPr>
            <a:picLocks noChangeAspect="1"/>
          </p:cNvPicPr>
          <p:nvPr/>
        </p:nvPicPr>
        <p:blipFill rotWithShape="1">
          <a:blip r:embed="rId4"/>
          <a:srcRect l="16400" t="3768" r="17148" b="24504"/>
          <a:stretch/>
        </p:blipFill>
        <p:spPr>
          <a:xfrm>
            <a:off x="9226660" y="1173488"/>
            <a:ext cx="1524875" cy="1645920"/>
          </a:xfrm>
          <a:prstGeom prst="rect">
            <a:avLst/>
          </a:prstGeom>
        </p:spPr>
      </p:pic>
      <p:sp>
        <p:nvSpPr>
          <p:cNvPr id="10" name="TextBox 9">
            <a:extLst>
              <a:ext uri="{FF2B5EF4-FFF2-40B4-BE49-F238E27FC236}">
                <a16:creationId xmlns:a16="http://schemas.microsoft.com/office/drawing/2014/main" id="{79B66E90-5326-F044-89B5-58B249F7346E}"/>
              </a:ext>
            </a:extLst>
          </p:cNvPr>
          <p:cNvSpPr txBox="1"/>
          <p:nvPr/>
        </p:nvSpPr>
        <p:spPr>
          <a:xfrm>
            <a:off x="1180207" y="2819408"/>
            <a:ext cx="2070927" cy="707886"/>
          </a:xfrm>
          <a:prstGeom prst="rect">
            <a:avLst/>
          </a:prstGeom>
          <a:noFill/>
        </p:spPr>
        <p:txBody>
          <a:bodyPr wrap="square" rtlCol="0">
            <a:spAutoFit/>
          </a:bodyPr>
          <a:lstStyle/>
          <a:p>
            <a:pPr algn="ctr"/>
            <a:r>
              <a:rPr lang="en-US" sz="2000" dirty="0">
                <a:solidFill>
                  <a:schemeClr val="bg1"/>
                </a:solidFill>
              </a:rPr>
              <a:t>Aidan </a:t>
            </a:r>
            <a:r>
              <a:rPr lang="en-US" sz="2000" dirty="0" err="1">
                <a:solidFill>
                  <a:schemeClr val="bg1"/>
                </a:solidFill>
              </a:rPr>
              <a:t>Acqua</a:t>
            </a:r>
            <a:endParaRPr lang="en-US" sz="2000" dirty="0">
              <a:solidFill>
                <a:schemeClr val="bg1"/>
              </a:solidFill>
            </a:endParaRPr>
          </a:p>
          <a:p>
            <a:pPr algn="ctr"/>
            <a:r>
              <a:rPr lang="en-US" sz="2000" dirty="0">
                <a:solidFill>
                  <a:schemeClr val="bg1"/>
                </a:solidFill>
              </a:rPr>
              <a:t>(Oxford)</a:t>
            </a:r>
          </a:p>
        </p:txBody>
      </p:sp>
      <p:sp>
        <p:nvSpPr>
          <p:cNvPr id="11" name="TextBox 10">
            <a:extLst>
              <a:ext uri="{FF2B5EF4-FFF2-40B4-BE49-F238E27FC236}">
                <a16:creationId xmlns:a16="http://schemas.microsoft.com/office/drawing/2014/main" id="{966683B9-F06F-3945-9B21-87BFAE438A26}"/>
              </a:ext>
            </a:extLst>
          </p:cNvPr>
          <p:cNvSpPr txBox="1"/>
          <p:nvPr/>
        </p:nvSpPr>
        <p:spPr>
          <a:xfrm>
            <a:off x="3397834" y="2819408"/>
            <a:ext cx="2671287" cy="707886"/>
          </a:xfrm>
          <a:prstGeom prst="rect">
            <a:avLst/>
          </a:prstGeom>
          <a:noFill/>
        </p:spPr>
        <p:txBody>
          <a:bodyPr wrap="square" rtlCol="0">
            <a:spAutoFit/>
          </a:bodyPr>
          <a:lstStyle/>
          <a:p>
            <a:pPr algn="ctr"/>
            <a:r>
              <a:rPr lang="en-US" sz="2000" dirty="0">
                <a:solidFill>
                  <a:schemeClr val="bg1"/>
                </a:solidFill>
              </a:rPr>
              <a:t>Pablo Cardenas Ramirez</a:t>
            </a:r>
          </a:p>
          <a:p>
            <a:pPr algn="ctr"/>
            <a:r>
              <a:rPr lang="en-US" sz="2000" dirty="0">
                <a:solidFill>
                  <a:schemeClr val="bg1"/>
                </a:solidFill>
              </a:rPr>
              <a:t>(Cornell/MIT/Harvard)</a:t>
            </a:r>
          </a:p>
        </p:txBody>
      </p:sp>
      <p:sp>
        <p:nvSpPr>
          <p:cNvPr id="12" name="TextBox 11">
            <a:extLst>
              <a:ext uri="{FF2B5EF4-FFF2-40B4-BE49-F238E27FC236}">
                <a16:creationId xmlns:a16="http://schemas.microsoft.com/office/drawing/2014/main" id="{A5AD9E7B-222B-624F-A8DA-ACF775D2D977}"/>
              </a:ext>
            </a:extLst>
          </p:cNvPr>
          <p:cNvSpPr txBox="1"/>
          <p:nvPr/>
        </p:nvSpPr>
        <p:spPr>
          <a:xfrm>
            <a:off x="6510905" y="2819245"/>
            <a:ext cx="1766032" cy="707886"/>
          </a:xfrm>
          <a:prstGeom prst="rect">
            <a:avLst/>
          </a:prstGeom>
          <a:noFill/>
        </p:spPr>
        <p:txBody>
          <a:bodyPr wrap="square" rtlCol="0">
            <a:spAutoFit/>
          </a:bodyPr>
          <a:lstStyle/>
          <a:p>
            <a:pPr algn="ctr"/>
            <a:r>
              <a:rPr lang="en-US" sz="2000" dirty="0" err="1">
                <a:solidFill>
                  <a:schemeClr val="bg1"/>
                </a:solidFill>
              </a:rPr>
              <a:t>Qiyao</a:t>
            </a:r>
            <a:r>
              <a:rPr lang="en-US" sz="2000" dirty="0">
                <a:solidFill>
                  <a:schemeClr val="bg1"/>
                </a:solidFill>
              </a:rPr>
              <a:t> Zhu</a:t>
            </a:r>
          </a:p>
          <a:p>
            <a:pPr algn="ctr"/>
            <a:r>
              <a:rPr lang="en-US" sz="2000" dirty="0">
                <a:solidFill>
                  <a:schemeClr val="bg1"/>
                </a:solidFill>
              </a:rPr>
              <a:t>(CCB)</a:t>
            </a:r>
          </a:p>
        </p:txBody>
      </p:sp>
      <p:sp>
        <p:nvSpPr>
          <p:cNvPr id="13" name="Rectangle 12">
            <a:extLst>
              <a:ext uri="{FF2B5EF4-FFF2-40B4-BE49-F238E27FC236}">
                <a16:creationId xmlns:a16="http://schemas.microsoft.com/office/drawing/2014/main" id="{2D31865B-8010-6044-BD90-1FFC0C1AFBAE}"/>
              </a:ext>
            </a:extLst>
          </p:cNvPr>
          <p:cNvSpPr/>
          <p:nvPr/>
        </p:nvSpPr>
        <p:spPr>
          <a:xfrm>
            <a:off x="8815538" y="2788191"/>
            <a:ext cx="2347117" cy="707886"/>
          </a:xfrm>
          <a:prstGeom prst="rect">
            <a:avLst/>
          </a:prstGeom>
        </p:spPr>
        <p:txBody>
          <a:bodyPr wrap="none">
            <a:spAutoFit/>
          </a:bodyPr>
          <a:lstStyle/>
          <a:p>
            <a:pPr algn="ctr"/>
            <a:r>
              <a:rPr lang="en-US" sz="2000" dirty="0">
                <a:solidFill>
                  <a:schemeClr val="bg1"/>
                </a:solidFill>
              </a:rPr>
              <a:t>Anupam Anand Ojha</a:t>
            </a:r>
          </a:p>
          <a:p>
            <a:pPr algn="ctr"/>
            <a:r>
              <a:rPr lang="en-US" sz="2000" dirty="0">
                <a:solidFill>
                  <a:schemeClr val="bg1"/>
                </a:solidFill>
              </a:rPr>
              <a:t> (CCB/CCM)</a:t>
            </a:r>
          </a:p>
        </p:txBody>
      </p:sp>
      <p:pic>
        <p:nvPicPr>
          <p:cNvPr id="14" name="Picture 13">
            <a:extLst>
              <a:ext uri="{FF2B5EF4-FFF2-40B4-BE49-F238E27FC236}">
                <a16:creationId xmlns:a16="http://schemas.microsoft.com/office/drawing/2014/main" id="{301821B6-AB10-E945-B464-909AC6CBAB43}"/>
              </a:ext>
            </a:extLst>
          </p:cNvPr>
          <p:cNvPicPr>
            <a:picLocks noChangeAspect="1"/>
          </p:cNvPicPr>
          <p:nvPr/>
        </p:nvPicPr>
        <p:blipFill rotWithShape="1">
          <a:blip r:embed="rId5"/>
          <a:srcRect l="18265" t="3867" r="18265" b="20000"/>
          <a:stretch/>
        </p:blipFill>
        <p:spPr>
          <a:xfrm>
            <a:off x="2999669" y="4457828"/>
            <a:ext cx="1372156" cy="1645920"/>
          </a:xfrm>
          <a:prstGeom prst="rect">
            <a:avLst/>
          </a:prstGeom>
        </p:spPr>
      </p:pic>
      <p:sp>
        <p:nvSpPr>
          <p:cNvPr id="15" name="Rectangle 14">
            <a:extLst>
              <a:ext uri="{FF2B5EF4-FFF2-40B4-BE49-F238E27FC236}">
                <a16:creationId xmlns:a16="http://schemas.microsoft.com/office/drawing/2014/main" id="{B48B0914-CC63-F04D-93EE-429223136F2A}"/>
              </a:ext>
            </a:extLst>
          </p:cNvPr>
          <p:cNvSpPr/>
          <p:nvPr/>
        </p:nvSpPr>
        <p:spPr>
          <a:xfrm>
            <a:off x="2583088" y="6103748"/>
            <a:ext cx="2205318" cy="707886"/>
          </a:xfrm>
          <a:prstGeom prst="rect">
            <a:avLst/>
          </a:prstGeom>
        </p:spPr>
        <p:txBody>
          <a:bodyPr wrap="square">
            <a:spAutoFit/>
          </a:bodyPr>
          <a:lstStyle/>
          <a:p>
            <a:pPr algn="ctr"/>
            <a:r>
              <a:rPr lang="en-US" sz="2000" dirty="0">
                <a:solidFill>
                  <a:schemeClr val="bg1"/>
                </a:solidFill>
              </a:rPr>
              <a:t>Camille Bilodeau</a:t>
            </a:r>
          </a:p>
          <a:p>
            <a:pPr algn="ctr"/>
            <a:r>
              <a:rPr lang="en-US" sz="2000" dirty="0">
                <a:solidFill>
                  <a:schemeClr val="bg1"/>
                </a:solidFill>
              </a:rPr>
              <a:t>(Virginia)</a:t>
            </a:r>
          </a:p>
        </p:txBody>
      </p:sp>
      <p:sp>
        <p:nvSpPr>
          <p:cNvPr id="16" name="TextBox 15">
            <a:extLst>
              <a:ext uri="{FF2B5EF4-FFF2-40B4-BE49-F238E27FC236}">
                <a16:creationId xmlns:a16="http://schemas.microsoft.com/office/drawing/2014/main" id="{9E94C8E6-5605-DE4B-99C0-216DA8C5D43B}"/>
              </a:ext>
            </a:extLst>
          </p:cNvPr>
          <p:cNvSpPr txBox="1"/>
          <p:nvPr/>
        </p:nvSpPr>
        <p:spPr>
          <a:xfrm>
            <a:off x="26881" y="3559282"/>
            <a:ext cx="12192000" cy="1015663"/>
          </a:xfrm>
          <a:prstGeom prst="rect">
            <a:avLst/>
          </a:prstGeom>
          <a:noFill/>
        </p:spPr>
        <p:txBody>
          <a:bodyPr wrap="square" rtlCol="0">
            <a:spAutoFit/>
          </a:bodyPr>
          <a:lstStyle/>
          <a:p>
            <a:pPr algn="ctr"/>
            <a:r>
              <a:rPr lang="en-US" sz="6000" dirty="0">
                <a:solidFill>
                  <a:schemeClr val="bg1"/>
                </a:solidFill>
              </a:rPr>
              <a:t>Chemistry</a:t>
            </a:r>
          </a:p>
        </p:txBody>
      </p:sp>
      <p:sp>
        <p:nvSpPr>
          <p:cNvPr id="18" name="Rectangle 17">
            <a:extLst>
              <a:ext uri="{FF2B5EF4-FFF2-40B4-BE49-F238E27FC236}">
                <a16:creationId xmlns:a16="http://schemas.microsoft.com/office/drawing/2014/main" id="{2417A9AE-CDDF-714D-8925-D6FEA500BB93}"/>
              </a:ext>
            </a:extLst>
          </p:cNvPr>
          <p:cNvSpPr/>
          <p:nvPr/>
        </p:nvSpPr>
        <p:spPr>
          <a:xfrm>
            <a:off x="7473995" y="6103748"/>
            <a:ext cx="2205318" cy="707886"/>
          </a:xfrm>
          <a:prstGeom prst="rect">
            <a:avLst/>
          </a:prstGeom>
        </p:spPr>
        <p:txBody>
          <a:bodyPr wrap="square">
            <a:spAutoFit/>
          </a:bodyPr>
          <a:lstStyle/>
          <a:p>
            <a:pPr algn="ctr"/>
            <a:r>
              <a:rPr lang="en-US" sz="2000" dirty="0" err="1">
                <a:solidFill>
                  <a:schemeClr val="bg1"/>
                </a:solidFill>
              </a:rPr>
              <a:t>Shimanto</a:t>
            </a:r>
            <a:r>
              <a:rPr lang="en-US" sz="2000" dirty="0">
                <a:solidFill>
                  <a:schemeClr val="bg1"/>
                </a:solidFill>
              </a:rPr>
              <a:t> Roy</a:t>
            </a:r>
          </a:p>
          <a:p>
            <a:pPr algn="ctr"/>
            <a:r>
              <a:rPr lang="en-US" sz="2000" dirty="0">
                <a:solidFill>
                  <a:schemeClr val="bg1"/>
                </a:solidFill>
              </a:rPr>
              <a:t>(Virginia)</a:t>
            </a:r>
          </a:p>
        </p:txBody>
      </p:sp>
      <p:pic>
        <p:nvPicPr>
          <p:cNvPr id="19" name="Picture 18">
            <a:extLst>
              <a:ext uri="{FF2B5EF4-FFF2-40B4-BE49-F238E27FC236}">
                <a16:creationId xmlns:a16="http://schemas.microsoft.com/office/drawing/2014/main" id="{78CA1CE1-B9C1-F548-8F29-AA7234906363}"/>
              </a:ext>
            </a:extLst>
          </p:cNvPr>
          <p:cNvPicPr>
            <a:picLocks noChangeAspect="1"/>
          </p:cNvPicPr>
          <p:nvPr/>
        </p:nvPicPr>
        <p:blipFill rotWithShape="1">
          <a:blip r:embed="rId6"/>
          <a:srcRect l="41489" t="29848" r="39909" b="47173"/>
          <a:stretch/>
        </p:blipFill>
        <p:spPr>
          <a:xfrm>
            <a:off x="7894249" y="4465165"/>
            <a:ext cx="1332411" cy="1645920"/>
          </a:xfrm>
          <a:prstGeom prst="rect">
            <a:avLst/>
          </a:prstGeom>
        </p:spPr>
      </p:pic>
      <p:pic>
        <p:nvPicPr>
          <p:cNvPr id="20" name="Picture 19">
            <a:extLst>
              <a:ext uri="{FF2B5EF4-FFF2-40B4-BE49-F238E27FC236}">
                <a16:creationId xmlns:a16="http://schemas.microsoft.com/office/drawing/2014/main" id="{B34F7639-37F6-EC4E-8380-289B91CF97F0}"/>
              </a:ext>
            </a:extLst>
          </p:cNvPr>
          <p:cNvPicPr>
            <a:picLocks noChangeAspect="1"/>
          </p:cNvPicPr>
          <p:nvPr/>
        </p:nvPicPr>
        <p:blipFill rotWithShape="1">
          <a:blip r:embed="rId7"/>
          <a:srcRect l="17809" t="7462" r="16871" b="20728"/>
          <a:stretch/>
        </p:blipFill>
        <p:spPr>
          <a:xfrm>
            <a:off x="4030400" y="1232047"/>
            <a:ext cx="1497190" cy="1645920"/>
          </a:xfrm>
          <a:prstGeom prst="rect">
            <a:avLst/>
          </a:prstGeom>
        </p:spPr>
      </p:pic>
    </p:spTree>
    <p:extLst>
      <p:ext uri="{BB962C8B-B14F-4D97-AF65-F5344CB8AC3E}">
        <p14:creationId xmlns:p14="http://schemas.microsoft.com/office/powerpoint/2010/main" val="2027068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F2993-39DE-95B0-73F2-62B7465B06E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B4D1AB31-1B66-A2D8-E2D4-80433D6C3BA6}"/>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Denario team</a:t>
            </a:r>
          </a:p>
        </p:txBody>
      </p:sp>
      <p:graphicFrame>
        <p:nvGraphicFramePr>
          <p:cNvPr id="2" name="Table 1">
            <a:extLst>
              <a:ext uri="{FF2B5EF4-FFF2-40B4-BE49-F238E27FC236}">
                <a16:creationId xmlns:a16="http://schemas.microsoft.com/office/drawing/2014/main" id="{7CBC9141-E14D-E04D-9424-71D4F8D22C86}"/>
              </a:ext>
            </a:extLst>
          </p:cNvPr>
          <p:cNvGraphicFramePr>
            <a:graphicFrameLocks noGrp="1"/>
          </p:cNvGraphicFramePr>
          <p:nvPr/>
        </p:nvGraphicFramePr>
        <p:xfrm>
          <a:off x="0" y="1055238"/>
          <a:ext cx="12189375" cy="5802764"/>
        </p:xfrm>
        <a:graphic>
          <a:graphicData uri="http://schemas.openxmlformats.org/drawingml/2006/table">
            <a:tbl>
              <a:tblPr firstRow="1" bandRow="1">
                <a:tableStyleId>{5940675A-B579-460E-94D1-54222C63F5DA}</a:tableStyleId>
              </a:tblPr>
              <a:tblGrid>
                <a:gridCol w="1354375">
                  <a:extLst>
                    <a:ext uri="{9D8B030D-6E8A-4147-A177-3AD203B41FA5}">
                      <a16:colId xmlns:a16="http://schemas.microsoft.com/office/drawing/2014/main" val="3914065686"/>
                    </a:ext>
                  </a:extLst>
                </a:gridCol>
                <a:gridCol w="1354375">
                  <a:extLst>
                    <a:ext uri="{9D8B030D-6E8A-4147-A177-3AD203B41FA5}">
                      <a16:colId xmlns:a16="http://schemas.microsoft.com/office/drawing/2014/main" val="181176499"/>
                    </a:ext>
                  </a:extLst>
                </a:gridCol>
                <a:gridCol w="1354375">
                  <a:extLst>
                    <a:ext uri="{9D8B030D-6E8A-4147-A177-3AD203B41FA5}">
                      <a16:colId xmlns:a16="http://schemas.microsoft.com/office/drawing/2014/main" val="2885568607"/>
                    </a:ext>
                  </a:extLst>
                </a:gridCol>
                <a:gridCol w="1354375">
                  <a:extLst>
                    <a:ext uri="{9D8B030D-6E8A-4147-A177-3AD203B41FA5}">
                      <a16:colId xmlns:a16="http://schemas.microsoft.com/office/drawing/2014/main" val="24136953"/>
                    </a:ext>
                  </a:extLst>
                </a:gridCol>
                <a:gridCol w="1354375">
                  <a:extLst>
                    <a:ext uri="{9D8B030D-6E8A-4147-A177-3AD203B41FA5}">
                      <a16:colId xmlns:a16="http://schemas.microsoft.com/office/drawing/2014/main" val="4171984867"/>
                    </a:ext>
                  </a:extLst>
                </a:gridCol>
                <a:gridCol w="1354375">
                  <a:extLst>
                    <a:ext uri="{9D8B030D-6E8A-4147-A177-3AD203B41FA5}">
                      <a16:colId xmlns:a16="http://schemas.microsoft.com/office/drawing/2014/main" val="2616079394"/>
                    </a:ext>
                  </a:extLst>
                </a:gridCol>
                <a:gridCol w="1354375">
                  <a:extLst>
                    <a:ext uri="{9D8B030D-6E8A-4147-A177-3AD203B41FA5}">
                      <a16:colId xmlns:a16="http://schemas.microsoft.com/office/drawing/2014/main" val="1483672282"/>
                    </a:ext>
                  </a:extLst>
                </a:gridCol>
                <a:gridCol w="1354375">
                  <a:extLst>
                    <a:ext uri="{9D8B030D-6E8A-4147-A177-3AD203B41FA5}">
                      <a16:colId xmlns:a16="http://schemas.microsoft.com/office/drawing/2014/main" val="148266644"/>
                    </a:ext>
                  </a:extLst>
                </a:gridCol>
                <a:gridCol w="1354375">
                  <a:extLst>
                    <a:ext uri="{9D8B030D-6E8A-4147-A177-3AD203B41FA5}">
                      <a16:colId xmlns:a16="http://schemas.microsoft.com/office/drawing/2014/main" val="2539281031"/>
                    </a:ext>
                  </a:extLst>
                </a:gridCol>
              </a:tblGrid>
              <a:tr h="14506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4747948"/>
                  </a:ext>
                </a:extLst>
              </a:tr>
              <a:tr h="1450691">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946401599"/>
                  </a:ext>
                </a:extLst>
              </a:tr>
              <a:tr h="14506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8769800"/>
                  </a:ext>
                </a:extLst>
              </a:tr>
              <a:tr h="1450691">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2197624"/>
                  </a:ext>
                </a:extLst>
              </a:tr>
            </a:tbl>
          </a:graphicData>
        </a:graphic>
      </p:graphicFrame>
      <p:pic>
        <p:nvPicPr>
          <p:cNvPr id="14" name="Picture 13">
            <a:extLst>
              <a:ext uri="{FF2B5EF4-FFF2-40B4-BE49-F238E27FC236}">
                <a16:creationId xmlns:a16="http://schemas.microsoft.com/office/drawing/2014/main" id="{840F67D2-3AB8-F745-8343-6A5E5453A2FC}"/>
              </a:ext>
            </a:extLst>
          </p:cNvPr>
          <p:cNvPicPr>
            <a:picLocks noChangeAspect="1"/>
          </p:cNvPicPr>
          <p:nvPr/>
        </p:nvPicPr>
        <p:blipFill rotWithShape="1">
          <a:blip r:embed="rId3"/>
          <a:srcRect l="18510" r="17395" b="16868"/>
          <a:stretch/>
        </p:blipFill>
        <p:spPr>
          <a:xfrm>
            <a:off x="159027" y="1094994"/>
            <a:ext cx="1057507" cy="1371600"/>
          </a:xfrm>
          <a:prstGeom prst="rect">
            <a:avLst/>
          </a:prstGeom>
        </p:spPr>
      </p:pic>
      <p:pic>
        <p:nvPicPr>
          <p:cNvPr id="16" name="Picture 6" descr="Adrian Bayer | Department of Astrophysical Sciences">
            <a:extLst>
              <a:ext uri="{FF2B5EF4-FFF2-40B4-BE49-F238E27FC236}">
                <a16:creationId xmlns:a16="http://schemas.microsoft.com/office/drawing/2014/main" id="{D6382ED1-005A-FC42-8FBD-4E471F86A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4" t="7706" r="15052" b="28372"/>
          <a:stretch>
            <a:fillRect/>
          </a:stretch>
        </p:blipFill>
        <p:spPr bwMode="auto">
          <a:xfrm>
            <a:off x="2828626" y="1094994"/>
            <a:ext cx="112171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217385-B52E-0849-B5A8-96145318822E}"/>
              </a:ext>
            </a:extLst>
          </p:cNvPr>
          <p:cNvPicPr>
            <a:picLocks noChangeAspect="1"/>
          </p:cNvPicPr>
          <p:nvPr/>
        </p:nvPicPr>
        <p:blipFill rotWithShape="1">
          <a:blip r:embed="rId5"/>
          <a:srcRect l="52806" t="24301" r="32662" b="50628"/>
          <a:stretch/>
        </p:blipFill>
        <p:spPr>
          <a:xfrm>
            <a:off x="4149124" y="1094994"/>
            <a:ext cx="1204623" cy="1371600"/>
          </a:xfrm>
          <a:prstGeom prst="rect">
            <a:avLst/>
          </a:prstGeom>
        </p:spPr>
      </p:pic>
      <p:pic>
        <p:nvPicPr>
          <p:cNvPr id="18"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7C9FB120-2506-F247-923B-652EFB2B0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70" r="10471" b="8927"/>
          <a:stretch>
            <a:fillRect/>
          </a:stretch>
        </p:blipFill>
        <p:spPr bwMode="auto">
          <a:xfrm>
            <a:off x="5489765" y="1094994"/>
            <a:ext cx="120723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BA48A57-57ED-6044-B758-3AB38E27A5DA}"/>
              </a:ext>
            </a:extLst>
          </p:cNvPr>
          <p:cNvPicPr>
            <a:picLocks noChangeAspect="1"/>
          </p:cNvPicPr>
          <p:nvPr/>
        </p:nvPicPr>
        <p:blipFill rotWithShape="1">
          <a:blip r:embed="rId7"/>
          <a:srcRect l="18265" t="3867" r="18265" b="20000"/>
          <a:stretch/>
        </p:blipFill>
        <p:spPr>
          <a:xfrm>
            <a:off x="6876557" y="1094994"/>
            <a:ext cx="1143463" cy="1371600"/>
          </a:xfrm>
          <a:prstGeom prst="rect">
            <a:avLst/>
          </a:prstGeom>
        </p:spPr>
      </p:pic>
      <p:pic>
        <p:nvPicPr>
          <p:cNvPr id="20" name="Picture 2" descr="borisbolliet (Boris Bolliet) · GitHub">
            <a:extLst>
              <a:ext uri="{FF2B5EF4-FFF2-40B4-BE49-F238E27FC236}">
                <a16:creationId xmlns:a16="http://schemas.microsoft.com/office/drawing/2014/main" id="{3C878572-020B-A44B-A557-01E234793C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04" t="8293" r="21511" b="15928"/>
          <a:stretch>
            <a:fillRect/>
          </a:stretch>
        </p:blipFill>
        <p:spPr bwMode="auto">
          <a:xfrm>
            <a:off x="8281227" y="1094994"/>
            <a:ext cx="10603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768F301-55D8-B54B-A5E8-22D2953BD64D}"/>
              </a:ext>
            </a:extLst>
          </p:cNvPr>
          <p:cNvPicPr>
            <a:picLocks noChangeAspect="1"/>
          </p:cNvPicPr>
          <p:nvPr/>
        </p:nvPicPr>
        <p:blipFill rotWithShape="1">
          <a:blip r:embed="rId9"/>
          <a:srcRect l="28677" t="14889" r="25954" b="31376"/>
          <a:stretch/>
        </p:blipFill>
        <p:spPr>
          <a:xfrm>
            <a:off x="10939818" y="1094994"/>
            <a:ext cx="1158057" cy="1371600"/>
          </a:xfrm>
          <a:prstGeom prst="rect">
            <a:avLst/>
          </a:prstGeom>
        </p:spPr>
      </p:pic>
      <p:pic>
        <p:nvPicPr>
          <p:cNvPr id="23" name="Picture 22">
            <a:extLst>
              <a:ext uri="{FF2B5EF4-FFF2-40B4-BE49-F238E27FC236}">
                <a16:creationId xmlns:a16="http://schemas.microsoft.com/office/drawing/2014/main" id="{072A8D38-9CE6-5B47-9A85-99DBF6DA12C4}"/>
              </a:ext>
            </a:extLst>
          </p:cNvPr>
          <p:cNvPicPr>
            <a:picLocks noChangeAspect="1"/>
          </p:cNvPicPr>
          <p:nvPr/>
        </p:nvPicPr>
        <p:blipFill rotWithShape="1">
          <a:blip r:embed="rId10"/>
          <a:srcRect l="20432" t="12425" r="35465" b="34540"/>
          <a:stretch/>
        </p:blipFill>
        <p:spPr>
          <a:xfrm>
            <a:off x="117484" y="2543471"/>
            <a:ext cx="1140592" cy="1371600"/>
          </a:xfrm>
          <a:prstGeom prst="rect">
            <a:avLst/>
          </a:prstGeom>
        </p:spPr>
      </p:pic>
      <p:pic>
        <p:nvPicPr>
          <p:cNvPr id="24" name="Picture 12" descr="changhoonhahn (ChangHoon Hahn) · GitHub">
            <a:extLst>
              <a:ext uri="{FF2B5EF4-FFF2-40B4-BE49-F238E27FC236}">
                <a16:creationId xmlns:a16="http://schemas.microsoft.com/office/drawing/2014/main" id="{2E4FA524-9BC0-DB4D-9E61-FA6CF828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340" r="46358" b="22098"/>
          <a:stretch>
            <a:fillRect/>
          </a:stretch>
        </p:blipFill>
        <p:spPr bwMode="auto">
          <a:xfrm>
            <a:off x="1486023" y="2543471"/>
            <a:ext cx="10731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FEB4F49-3219-0D4B-916F-D412BF4DCCE4}"/>
              </a:ext>
            </a:extLst>
          </p:cNvPr>
          <p:cNvPicPr>
            <a:picLocks noChangeAspect="1"/>
          </p:cNvPicPr>
          <p:nvPr/>
        </p:nvPicPr>
        <p:blipFill rotWithShape="1">
          <a:blip r:embed="rId12"/>
          <a:srcRect l="37375" t="18744" r="36087" b="32947"/>
          <a:stretch/>
        </p:blipFill>
        <p:spPr>
          <a:xfrm>
            <a:off x="2828626" y="2543471"/>
            <a:ext cx="1130199" cy="1371600"/>
          </a:xfrm>
          <a:prstGeom prst="rect">
            <a:avLst/>
          </a:prstGeom>
        </p:spPr>
      </p:pic>
      <p:pic>
        <p:nvPicPr>
          <p:cNvPr id="26" name="Picture 25">
            <a:extLst>
              <a:ext uri="{FF2B5EF4-FFF2-40B4-BE49-F238E27FC236}">
                <a16:creationId xmlns:a16="http://schemas.microsoft.com/office/drawing/2014/main" id="{5977DABC-4349-7C45-A027-C5A918480DF6}"/>
              </a:ext>
            </a:extLst>
          </p:cNvPr>
          <p:cNvPicPr>
            <a:picLocks noChangeAspect="1"/>
          </p:cNvPicPr>
          <p:nvPr/>
        </p:nvPicPr>
        <p:blipFill rotWithShape="1">
          <a:blip r:embed="rId13"/>
          <a:srcRect l="36738" t="12071" r="28898" b="19350"/>
          <a:stretch/>
        </p:blipFill>
        <p:spPr>
          <a:xfrm>
            <a:off x="4228315" y="2543471"/>
            <a:ext cx="1025803" cy="1371600"/>
          </a:xfrm>
          <a:prstGeom prst="rect">
            <a:avLst/>
          </a:prstGeom>
        </p:spPr>
      </p:pic>
      <p:pic>
        <p:nvPicPr>
          <p:cNvPr id="28" name="Picture 27">
            <a:extLst>
              <a:ext uri="{FF2B5EF4-FFF2-40B4-BE49-F238E27FC236}">
                <a16:creationId xmlns:a16="http://schemas.microsoft.com/office/drawing/2014/main" id="{A6480847-BD83-AD42-80CA-B76D076C4C0B}"/>
              </a:ext>
            </a:extLst>
          </p:cNvPr>
          <p:cNvPicPr>
            <a:picLocks noChangeAspect="1"/>
          </p:cNvPicPr>
          <p:nvPr/>
        </p:nvPicPr>
        <p:blipFill rotWithShape="1">
          <a:blip r:embed="rId14"/>
          <a:srcRect l="27383" t="8555" r="32581" b="57540"/>
          <a:stretch/>
        </p:blipFill>
        <p:spPr>
          <a:xfrm>
            <a:off x="6843379" y="2548476"/>
            <a:ext cx="1209817" cy="1371600"/>
          </a:xfrm>
          <a:prstGeom prst="rect">
            <a:avLst/>
          </a:prstGeom>
        </p:spPr>
      </p:pic>
      <p:pic>
        <p:nvPicPr>
          <p:cNvPr id="29" name="Picture 28">
            <a:extLst>
              <a:ext uri="{FF2B5EF4-FFF2-40B4-BE49-F238E27FC236}">
                <a16:creationId xmlns:a16="http://schemas.microsoft.com/office/drawing/2014/main" id="{EB36D1D1-51BD-E949-ABF1-64779648E95F}"/>
              </a:ext>
            </a:extLst>
          </p:cNvPr>
          <p:cNvPicPr>
            <a:picLocks noChangeAspect="1"/>
          </p:cNvPicPr>
          <p:nvPr/>
        </p:nvPicPr>
        <p:blipFill rotWithShape="1">
          <a:blip r:embed="rId15"/>
          <a:srcRect l="19820" t="5963" r="18128" b="14206"/>
          <a:stretch/>
        </p:blipFill>
        <p:spPr>
          <a:xfrm>
            <a:off x="8275469" y="2543471"/>
            <a:ext cx="1066133" cy="1371600"/>
          </a:xfrm>
          <a:prstGeom prst="rect">
            <a:avLst/>
          </a:prstGeom>
        </p:spPr>
      </p:pic>
      <p:pic>
        <p:nvPicPr>
          <p:cNvPr id="30" name="Picture 29">
            <a:extLst>
              <a:ext uri="{FF2B5EF4-FFF2-40B4-BE49-F238E27FC236}">
                <a16:creationId xmlns:a16="http://schemas.microsoft.com/office/drawing/2014/main" id="{6F9D5ED5-08A6-2749-9343-8B8B035A35C6}"/>
              </a:ext>
            </a:extLst>
          </p:cNvPr>
          <p:cNvPicPr>
            <a:picLocks noChangeAspect="1"/>
          </p:cNvPicPr>
          <p:nvPr/>
        </p:nvPicPr>
        <p:blipFill>
          <a:blip r:embed="rId16"/>
          <a:stretch>
            <a:fillRect/>
          </a:stretch>
        </p:blipFill>
        <p:spPr>
          <a:xfrm>
            <a:off x="9467821" y="2520527"/>
            <a:ext cx="1371600" cy="1371600"/>
          </a:xfrm>
          <a:prstGeom prst="rect">
            <a:avLst/>
          </a:prstGeom>
        </p:spPr>
      </p:pic>
      <p:pic>
        <p:nvPicPr>
          <p:cNvPr id="32" name="Picture 31">
            <a:extLst>
              <a:ext uri="{FF2B5EF4-FFF2-40B4-BE49-F238E27FC236}">
                <a16:creationId xmlns:a16="http://schemas.microsoft.com/office/drawing/2014/main" id="{F2087FD7-0BD6-0F42-9C8C-B5655502DEC4}"/>
              </a:ext>
            </a:extLst>
          </p:cNvPr>
          <p:cNvPicPr>
            <a:picLocks noChangeAspect="1"/>
          </p:cNvPicPr>
          <p:nvPr/>
        </p:nvPicPr>
        <p:blipFill rotWithShape="1">
          <a:blip r:embed="rId17"/>
          <a:srcRect l="16400" t="3768" r="17148" b="24504"/>
          <a:stretch/>
        </p:blipFill>
        <p:spPr>
          <a:xfrm>
            <a:off x="10883982" y="2543471"/>
            <a:ext cx="1270730" cy="1371600"/>
          </a:xfrm>
          <a:prstGeom prst="rect">
            <a:avLst/>
          </a:prstGeom>
        </p:spPr>
      </p:pic>
      <p:pic>
        <p:nvPicPr>
          <p:cNvPr id="33" name="Picture 32">
            <a:extLst>
              <a:ext uri="{FF2B5EF4-FFF2-40B4-BE49-F238E27FC236}">
                <a16:creationId xmlns:a16="http://schemas.microsoft.com/office/drawing/2014/main" id="{BD00012A-F676-0744-BB00-C5FC3F0771EF}"/>
              </a:ext>
            </a:extLst>
          </p:cNvPr>
          <p:cNvPicPr>
            <a:picLocks noChangeAspect="1"/>
          </p:cNvPicPr>
          <p:nvPr/>
        </p:nvPicPr>
        <p:blipFill rotWithShape="1">
          <a:blip r:embed="rId18"/>
          <a:srcRect l="20002" r="12995" b="23262"/>
          <a:stretch/>
        </p:blipFill>
        <p:spPr>
          <a:xfrm>
            <a:off x="60463" y="3991948"/>
            <a:ext cx="1197613" cy="1371600"/>
          </a:xfrm>
          <a:prstGeom prst="rect">
            <a:avLst/>
          </a:prstGeom>
        </p:spPr>
      </p:pic>
      <p:pic>
        <p:nvPicPr>
          <p:cNvPr id="37" name="Picture 36">
            <a:extLst>
              <a:ext uri="{FF2B5EF4-FFF2-40B4-BE49-F238E27FC236}">
                <a16:creationId xmlns:a16="http://schemas.microsoft.com/office/drawing/2014/main" id="{7D1C263B-6E17-0244-9592-728974475D07}"/>
              </a:ext>
            </a:extLst>
          </p:cNvPr>
          <p:cNvPicPr>
            <a:picLocks noChangeAspect="1"/>
          </p:cNvPicPr>
          <p:nvPr/>
        </p:nvPicPr>
        <p:blipFill rotWithShape="1">
          <a:blip r:embed="rId19"/>
          <a:srcRect l="12849" t="4698" r="4374" b="5814"/>
          <a:stretch/>
        </p:blipFill>
        <p:spPr>
          <a:xfrm>
            <a:off x="5489765" y="3991948"/>
            <a:ext cx="1200761" cy="1371600"/>
          </a:xfrm>
          <a:prstGeom prst="rect">
            <a:avLst/>
          </a:prstGeom>
        </p:spPr>
      </p:pic>
      <p:pic>
        <p:nvPicPr>
          <p:cNvPr id="3" name="Picture 2">
            <a:extLst>
              <a:ext uri="{FF2B5EF4-FFF2-40B4-BE49-F238E27FC236}">
                <a16:creationId xmlns:a16="http://schemas.microsoft.com/office/drawing/2014/main" id="{A7361B7A-20C4-6D41-B159-63A447B8848D}"/>
              </a:ext>
            </a:extLst>
          </p:cNvPr>
          <p:cNvPicPr>
            <a:picLocks noChangeAspect="1"/>
          </p:cNvPicPr>
          <p:nvPr/>
        </p:nvPicPr>
        <p:blipFill rotWithShape="1">
          <a:blip r:embed="rId20"/>
          <a:srcRect l="11249" t="3118" r="8817" b="7428"/>
          <a:stretch/>
        </p:blipFill>
        <p:spPr>
          <a:xfrm>
            <a:off x="6912762" y="3991948"/>
            <a:ext cx="1071050" cy="1371600"/>
          </a:xfrm>
          <a:prstGeom prst="rect">
            <a:avLst/>
          </a:prstGeom>
        </p:spPr>
      </p:pic>
      <p:pic>
        <p:nvPicPr>
          <p:cNvPr id="38" name="Picture 37">
            <a:extLst>
              <a:ext uri="{FF2B5EF4-FFF2-40B4-BE49-F238E27FC236}">
                <a16:creationId xmlns:a16="http://schemas.microsoft.com/office/drawing/2014/main" id="{A89E8ED8-08E7-284C-ACBD-ADBE30308BA5}"/>
              </a:ext>
            </a:extLst>
          </p:cNvPr>
          <p:cNvPicPr>
            <a:picLocks noChangeAspect="1"/>
          </p:cNvPicPr>
          <p:nvPr/>
        </p:nvPicPr>
        <p:blipFill rotWithShape="1">
          <a:blip r:embed="rId21"/>
          <a:srcRect l="13107" t="11719" r="37782" b="39971"/>
          <a:stretch/>
        </p:blipFill>
        <p:spPr>
          <a:xfrm>
            <a:off x="8155346" y="3991948"/>
            <a:ext cx="1275923" cy="1371600"/>
          </a:xfrm>
          <a:prstGeom prst="rect">
            <a:avLst/>
          </a:prstGeom>
        </p:spPr>
      </p:pic>
      <p:pic>
        <p:nvPicPr>
          <p:cNvPr id="39" name="Picture 38">
            <a:extLst>
              <a:ext uri="{FF2B5EF4-FFF2-40B4-BE49-F238E27FC236}">
                <a16:creationId xmlns:a16="http://schemas.microsoft.com/office/drawing/2014/main" id="{D03553F9-BD7D-B64F-8710-2B913D1F5352}"/>
              </a:ext>
            </a:extLst>
          </p:cNvPr>
          <p:cNvPicPr>
            <a:picLocks noChangeAspect="1"/>
          </p:cNvPicPr>
          <p:nvPr/>
        </p:nvPicPr>
        <p:blipFill rotWithShape="1">
          <a:blip r:embed="rId22"/>
          <a:srcRect l="26812" t="6927" r="27971" b="36956"/>
          <a:stretch/>
        </p:blipFill>
        <p:spPr>
          <a:xfrm>
            <a:off x="9602803" y="3991948"/>
            <a:ext cx="1105214" cy="1371600"/>
          </a:xfrm>
          <a:prstGeom prst="rect">
            <a:avLst/>
          </a:prstGeom>
        </p:spPr>
      </p:pic>
      <p:pic>
        <p:nvPicPr>
          <p:cNvPr id="40" name="Picture 39">
            <a:extLst>
              <a:ext uri="{FF2B5EF4-FFF2-40B4-BE49-F238E27FC236}">
                <a16:creationId xmlns:a16="http://schemas.microsoft.com/office/drawing/2014/main" id="{1FA9B400-38BA-B347-9D35-8DD1379B5233}"/>
              </a:ext>
            </a:extLst>
          </p:cNvPr>
          <p:cNvPicPr>
            <a:picLocks noChangeAspect="1"/>
          </p:cNvPicPr>
          <p:nvPr/>
        </p:nvPicPr>
        <p:blipFill rotWithShape="1">
          <a:blip r:embed="rId23"/>
          <a:srcRect l="8302" r="12189"/>
          <a:stretch/>
        </p:blipFill>
        <p:spPr>
          <a:xfrm>
            <a:off x="10943555" y="3991948"/>
            <a:ext cx="1150582" cy="1371600"/>
          </a:xfrm>
          <a:prstGeom prst="rect">
            <a:avLst/>
          </a:prstGeom>
        </p:spPr>
      </p:pic>
      <p:pic>
        <p:nvPicPr>
          <p:cNvPr id="41" name="Picture 40">
            <a:extLst>
              <a:ext uri="{FF2B5EF4-FFF2-40B4-BE49-F238E27FC236}">
                <a16:creationId xmlns:a16="http://schemas.microsoft.com/office/drawing/2014/main" id="{4CDE8AE8-A5C3-7042-95EC-D1C6513114CE}"/>
              </a:ext>
            </a:extLst>
          </p:cNvPr>
          <p:cNvPicPr>
            <a:picLocks noChangeAspect="1"/>
          </p:cNvPicPr>
          <p:nvPr/>
        </p:nvPicPr>
        <p:blipFill rotWithShape="1">
          <a:blip r:embed="rId24"/>
          <a:srcRect l="16957" r="23099" b="25700"/>
          <a:stretch/>
        </p:blipFill>
        <p:spPr>
          <a:xfrm>
            <a:off x="117484" y="5446825"/>
            <a:ext cx="1106611" cy="1371600"/>
          </a:xfrm>
          <a:prstGeom prst="rect">
            <a:avLst/>
          </a:prstGeom>
        </p:spPr>
      </p:pic>
      <p:pic>
        <p:nvPicPr>
          <p:cNvPr id="42" name="Picture 41" descr="Licong Xu - Cambridge, England, United ...">
            <a:extLst>
              <a:ext uri="{FF2B5EF4-FFF2-40B4-BE49-F238E27FC236}">
                <a16:creationId xmlns:a16="http://schemas.microsoft.com/office/drawing/2014/main" id="{C392CC97-3453-2C46-AFBF-B2FAC96FB97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571" r="14415" b="18171"/>
          <a:stretch>
            <a:fillRect/>
          </a:stretch>
        </p:blipFill>
        <p:spPr bwMode="auto">
          <a:xfrm>
            <a:off x="1452556" y="5446825"/>
            <a:ext cx="114004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39B248B-D0B1-0344-9C71-61B176D02371}"/>
              </a:ext>
            </a:extLst>
          </p:cNvPr>
          <p:cNvPicPr>
            <a:picLocks noChangeAspect="1"/>
          </p:cNvPicPr>
          <p:nvPr/>
        </p:nvPicPr>
        <p:blipFill rotWithShape="1">
          <a:blip r:embed="rId26"/>
          <a:srcRect l="22316" t="3244" r="19856" b="23950"/>
          <a:stretch/>
        </p:blipFill>
        <p:spPr>
          <a:xfrm>
            <a:off x="2844779" y="5446825"/>
            <a:ext cx="1089405" cy="1371600"/>
          </a:xfrm>
          <a:prstGeom prst="rect">
            <a:avLst/>
          </a:prstGeom>
        </p:spPr>
      </p:pic>
      <p:pic>
        <p:nvPicPr>
          <p:cNvPr id="44" name="Picture 43">
            <a:extLst>
              <a:ext uri="{FF2B5EF4-FFF2-40B4-BE49-F238E27FC236}">
                <a16:creationId xmlns:a16="http://schemas.microsoft.com/office/drawing/2014/main" id="{15442B2E-BDBE-6D4F-806F-4B3ECB428BFA}"/>
              </a:ext>
            </a:extLst>
          </p:cNvPr>
          <p:cNvPicPr>
            <a:picLocks noChangeAspect="1"/>
          </p:cNvPicPr>
          <p:nvPr/>
        </p:nvPicPr>
        <p:blipFill rotWithShape="1">
          <a:blip r:embed="rId27"/>
          <a:srcRect l="26550" t="12279" r="48455" b="49740"/>
          <a:stretch/>
        </p:blipFill>
        <p:spPr>
          <a:xfrm>
            <a:off x="4138904" y="5450714"/>
            <a:ext cx="1204623" cy="1371600"/>
          </a:xfrm>
          <a:prstGeom prst="rect">
            <a:avLst/>
          </a:prstGeom>
        </p:spPr>
      </p:pic>
      <p:pic>
        <p:nvPicPr>
          <p:cNvPr id="46" name="Picture 45">
            <a:extLst>
              <a:ext uri="{FF2B5EF4-FFF2-40B4-BE49-F238E27FC236}">
                <a16:creationId xmlns:a16="http://schemas.microsoft.com/office/drawing/2014/main" id="{BE0C61FE-093D-6043-A3B8-A5DB351FD157}"/>
              </a:ext>
            </a:extLst>
          </p:cNvPr>
          <p:cNvPicPr>
            <a:picLocks noChangeAspect="1"/>
          </p:cNvPicPr>
          <p:nvPr/>
        </p:nvPicPr>
        <p:blipFill rotWithShape="1">
          <a:blip r:embed="rId28"/>
          <a:srcRect l="31130" t="22448" r="28409" b="29020"/>
          <a:stretch/>
        </p:blipFill>
        <p:spPr>
          <a:xfrm>
            <a:off x="6876509" y="5446825"/>
            <a:ext cx="1143511" cy="1371600"/>
          </a:xfrm>
          <a:prstGeom prst="rect">
            <a:avLst/>
          </a:prstGeom>
        </p:spPr>
      </p:pic>
      <p:pic>
        <p:nvPicPr>
          <p:cNvPr id="47" name="Picture 46">
            <a:extLst>
              <a:ext uri="{FF2B5EF4-FFF2-40B4-BE49-F238E27FC236}">
                <a16:creationId xmlns:a16="http://schemas.microsoft.com/office/drawing/2014/main" id="{D0A0E271-9944-8841-8AB1-878EF841AF40}"/>
              </a:ext>
            </a:extLst>
          </p:cNvPr>
          <p:cNvPicPr>
            <a:picLocks noChangeAspect="1"/>
          </p:cNvPicPr>
          <p:nvPr/>
        </p:nvPicPr>
        <p:blipFill>
          <a:blip r:embed="rId29"/>
          <a:stretch>
            <a:fillRect/>
          </a:stretch>
        </p:blipFill>
        <p:spPr>
          <a:xfrm>
            <a:off x="8247574" y="5446747"/>
            <a:ext cx="1120140" cy="1371600"/>
          </a:xfrm>
          <a:prstGeom prst="rect">
            <a:avLst/>
          </a:prstGeom>
        </p:spPr>
      </p:pic>
      <p:pic>
        <p:nvPicPr>
          <p:cNvPr id="48" name="Picture 47">
            <a:extLst>
              <a:ext uri="{FF2B5EF4-FFF2-40B4-BE49-F238E27FC236}">
                <a16:creationId xmlns:a16="http://schemas.microsoft.com/office/drawing/2014/main" id="{9707D221-13B1-AB48-820B-2BC4F587D528}"/>
              </a:ext>
            </a:extLst>
          </p:cNvPr>
          <p:cNvPicPr>
            <a:picLocks noChangeAspect="1"/>
          </p:cNvPicPr>
          <p:nvPr/>
        </p:nvPicPr>
        <p:blipFill rotWithShape="1">
          <a:blip r:embed="rId30"/>
          <a:srcRect l="17013" t="5394" r="21220" b="23699"/>
          <a:stretch/>
        </p:blipFill>
        <p:spPr>
          <a:xfrm>
            <a:off x="9554196" y="5446747"/>
            <a:ext cx="1194800" cy="1371600"/>
          </a:xfrm>
          <a:prstGeom prst="rect">
            <a:avLst/>
          </a:prstGeom>
        </p:spPr>
      </p:pic>
      <p:pic>
        <p:nvPicPr>
          <p:cNvPr id="49" name="Picture 48">
            <a:extLst>
              <a:ext uri="{FF2B5EF4-FFF2-40B4-BE49-F238E27FC236}">
                <a16:creationId xmlns:a16="http://schemas.microsoft.com/office/drawing/2014/main" id="{13D99174-9FF3-A64E-904D-8F0009A9BE46}"/>
              </a:ext>
            </a:extLst>
          </p:cNvPr>
          <p:cNvPicPr>
            <a:picLocks noChangeAspect="1"/>
          </p:cNvPicPr>
          <p:nvPr/>
        </p:nvPicPr>
        <p:blipFill rotWithShape="1">
          <a:blip r:embed="rId31"/>
          <a:srcRect l="38960" t="35053" r="39081" b="38308"/>
          <a:stretch/>
        </p:blipFill>
        <p:spPr>
          <a:xfrm>
            <a:off x="2815635" y="3963298"/>
            <a:ext cx="1130643" cy="1371600"/>
          </a:xfrm>
          <a:prstGeom prst="rect">
            <a:avLst/>
          </a:prstGeom>
        </p:spPr>
      </p:pic>
      <p:pic>
        <p:nvPicPr>
          <p:cNvPr id="50" name="Picture 49">
            <a:extLst>
              <a:ext uri="{FF2B5EF4-FFF2-40B4-BE49-F238E27FC236}">
                <a16:creationId xmlns:a16="http://schemas.microsoft.com/office/drawing/2014/main" id="{E202340B-95B9-6A42-97A2-BD85C28500B2}"/>
              </a:ext>
            </a:extLst>
          </p:cNvPr>
          <p:cNvPicPr>
            <a:picLocks noChangeAspect="1"/>
          </p:cNvPicPr>
          <p:nvPr/>
        </p:nvPicPr>
        <p:blipFill rotWithShape="1">
          <a:blip r:embed="rId32"/>
          <a:srcRect l="24035" t="7109" r="24949" b="41758"/>
          <a:stretch/>
        </p:blipFill>
        <p:spPr>
          <a:xfrm>
            <a:off x="5538504" y="2570348"/>
            <a:ext cx="1026384" cy="1371600"/>
          </a:xfrm>
          <a:prstGeom prst="rect">
            <a:avLst/>
          </a:prstGeom>
        </p:spPr>
      </p:pic>
      <p:pic>
        <p:nvPicPr>
          <p:cNvPr id="51" name="Picture 50">
            <a:extLst>
              <a:ext uri="{FF2B5EF4-FFF2-40B4-BE49-F238E27FC236}">
                <a16:creationId xmlns:a16="http://schemas.microsoft.com/office/drawing/2014/main" id="{51EACCD9-D191-024F-8F70-AF94C32866EB}"/>
              </a:ext>
            </a:extLst>
          </p:cNvPr>
          <p:cNvPicPr>
            <a:picLocks noChangeAspect="1"/>
          </p:cNvPicPr>
          <p:nvPr/>
        </p:nvPicPr>
        <p:blipFill rotWithShape="1">
          <a:blip r:embed="rId33"/>
          <a:srcRect l="17809" t="7462" r="16871" b="20728"/>
          <a:stretch/>
        </p:blipFill>
        <p:spPr>
          <a:xfrm>
            <a:off x="9516880" y="1094994"/>
            <a:ext cx="1247659" cy="1371600"/>
          </a:xfrm>
          <a:prstGeom prst="rect">
            <a:avLst/>
          </a:prstGeom>
        </p:spPr>
      </p:pic>
      <p:pic>
        <p:nvPicPr>
          <p:cNvPr id="52" name="Picture 51">
            <a:extLst>
              <a:ext uri="{FF2B5EF4-FFF2-40B4-BE49-F238E27FC236}">
                <a16:creationId xmlns:a16="http://schemas.microsoft.com/office/drawing/2014/main" id="{7320F182-B95E-8D45-9BE4-A818B83E4082}"/>
              </a:ext>
            </a:extLst>
          </p:cNvPr>
          <p:cNvPicPr>
            <a:picLocks noChangeAspect="1"/>
          </p:cNvPicPr>
          <p:nvPr/>
        </p:nvPicPr>
        <p:blipFill rotWithShape="1">
          <a:blip r:embed="rId34"/>
          <a:srcRect l="41489" t="29848" r="39909" b="47173"/>
          <a:stretch/>
        </p:blipFill>
        <p:spPr>
          <a:xfrm>
            <a:off x="1481684" y="3998348"/>
            <a:ext cx="1110342" cy="1371600"/>
          </a:xfrm>
          <a:prstGeom prst="rect">
            <a:avLst/>
          </a:prstGeom>
        </p:spPr>
      </p:pic>
      <p:pic>
        <p:nvPicPr>
          <p:cNvPr id="53" name="Picture 52">
            <a:extLst>
              <a:ext uri="{FF2B5EF4-FFF2-40B4-BE49-F238E27FC236}">
                <a16:creationId xmlns:a16="http://schemas.microsoft.com/office/drawing/2014/main" id="{00814C59-BFD5-0F49-8546-BA3935BBE31C}"/>
              </a:ext>
            </a:extLst>
          </p:cNvPr>
          <p:cNvPicPr>
            <a:picLocks noChangeAspect="1"/>
          </p:cNvPicPr>
          <p:nvPr/>
        </p:nvPicPr>
        <p:blipFill rotWithShape="1">
          <a:blip r:embed="rId35"/>
          <a:srcRect l="27976" t="12566" r="42568" b="63418"/>
          <a:stretch/>
        </p:blipFill>
        <p:spPr>
          <a:xfrm>
            <a:off x="5548050" y="5446747"/>
            <a:ext cx="1100905" cy="1371600"/>
          </a:xfrm>
          <a:prstGeom prst="rect">
            <a:avLst/>
          </a:prstGeom>
        </p:spPr>
      </p:pic>
      <p:pic>
        <p:nvPicPr>
          <p:cNvPr id="45" name="Picture 44">
            <a:extLst>
              <a:ext uri="{FF2B5EF4-FFF2-40B4-BE49-F238E27FC236}">
                <a16:creationId xmlns:a16="http://schemas.microsoft.com/office/drawing/2014/main" id="{06F593F1-B60A-924B-977D-CBE850CE1C36}"/>
              </a:ext>
            </a:extLst>
          </p:cNvPr>
          <p:cNvPicPr>
            <a:picLocks noChangeAspect="1"/>
          </p:cNvPicPr>
          <p:nvPr/>
        </p:nvPicPr>
        <p:blipFill rotWithShape="1">
          <a:blip r:embed="rId36"/>
          <a:srcRect l="23030" t="11685" r="23169" b="24665"/>
          <a:stretch/>
        </p:blipFill>
        <p:spPr>
          <a:xfrm>
            <a:off x="1446267" y="1094994"/>
            <a:ext cx="1159378" cy="1371600"/>
          </a:xfrm>
          <a:prstGeom prst="rect">
            <a:avLst/>
          </a:prstGeom>
        </p:spPr>
      </p:pic>
      <p:pic>
        <p:nvPicPr>
          <p:cNvPr id="4" name="Picture 3">
            <a:extLst>
              <a:ext uri="{FF2B5EF4-FFF2-40B4-BE49-F238E27FC236}">
                <a16:creationId xmlns:a16="http://schemas.microsoft.com/office/drawing/2014/main" id="{D98BA5E1-216D-D87F-BFCC-255F710E7388}"/>
              </a:ext>
            </a:extLst>
          </p:cNvPr>
          <p:cNvPicPr>
            <a:picLocks noChangeAspect="1"/>
          </p:cNvPicPr>
          <p:nvPr/>
        </p:nvPicPr>
        <p:blipFill>
          <a:blip r:embed="rId37"/>
          <a:srcRect l="36584" t="15477" r="28586" b="33914"/>
          <a:stretch>
            <a:fillRect/>
          </a:stretch>
        </p:blipFill>
        <p:spPr>
          <a:xfrm>
            <a:off x="4202556" y="3998348"/>
            <a:ext cx="1089961" cy="1371600"/>
          </a:xfrm>
          <a:prstGeom prst="rect">
            <a:avLst/>
          </a:prstGeom>
        </p:spPr>
      </p:pic>
    </p:spTree>
    <p:extLst>
      <p:ext uri="{BB962C8B-B14F-4D97-AF65-F5344CB8AC3E}">
        <p14:creationId xmlns:p14="http://schemas.microsoft.com/office/powerpoint/2010/main" val="1632327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300">
        <p159:morph option="byObject"/>
      </p:transition>
    </mc:Choice>
    <mc:Fallback xmlns="">
      <p:transition spd="slow" advClick="0" advTm="3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94DA61-18B2-3F4C-8C39-10182CBBE0D6}"/>
              </a:ext>
            </a:extLst>
          </p:cNvPr>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Neuroscience</a:t>
            </a:r>
          </a:p>
        </p:txBody>
      </p:sp>
      <p:pic>
        <p:nvPicPr>
          <p:cNvPr id="3" name="Picture 2">
            <a:extLst>
              <a:ext uri="{FF2B5EF4-FFF2-40B4-BE49-F238E27FC236}">
                <a16:creationId xmlns:a16="http://schemas.microsoft.com/office/drawing/2014/main" id="{B1936ABD-7826-CA40-99CE-9DDBEFFFEA6E}"/>
              </a:ext>
            </a:extLst>
          </p:cNvPr>
          <p:cNvPicPr>
            <a:picLocks noChangeAspect="1"/>
          </p:cNvPicPr>
          <p:nvPr/>
        </p:nvPicPr>
        <p:blipFill rotWithShape="1">
          <a:blip r:embed="rId2"/>
          <a:srcRect l="52806" t="24301" r="32662" b="50628"/>
          <a:stretch/>
        </p:blipFill>
        <p:spPr>
          <a:xfrm>
            <a:off x="5354785" y="1015663"/>
            <a:ext cx="1445547" cy="1645920"/>
          </a:xfrm>
          <a:prstGeom prst="rect">
            <a:avLst/>
          </a:prstGeom>
        </p:spPr>
      </p:pic>
      <p:pic>
        <p:nvPicPr>
          <p:cNvPr id="4" name="Picture 3">
            <a:extLst>
              <a:ext uri="{FF2B5EF4-FFF2-40B4-BE49-F238E27FC236}">
                <a16:creationId xmlns:a16="http://schemas.microsoft.com/office/drawing/2014/main" id="{C68BF96B-4950-8A4B-B973-8B70CFB4C8A3}"/>
              </a:ext>
            </a:extLst>
          </p:cNvPr>
          <p:cNvPicPr>
            <a:picLocks noChangeAspect="1"/>
          </p:cNvPicPr>
          <p:nvPr/>
        </p:nvPicPr>
        <p:blipFill rotWithShape="1">
          <a:blip r:embed="rId3"/>
          <a:srcRect l="22316" t="3244" r="19856" b="23950"/>
          <a:stretch/>
        </p:blipFill>
        <p:spPr>
          <a:xfrm>
            <a:off x="1643506" y="1015663"/>
            <a:ext cx="1307286" cy="1645920"/>
          </a:xfrm>
          <a:prstGeom prst="rect">
            <a:avLst/>
          </a:prstGeom>
        </p:spPr>
      </p:pic>
      <p:pic>
        <p:nvPicPr>
          <p:cNvPr id="5" name="Picture 4">
            <a:extLst>
              <a:ext uri="{FF2B5EF4-FFF2-40B4-BE49-F238E27FC236}">
                <a16:creationId xmlns:a16="http://schemas.microsoft.com/office/drawing/2014/main" id="{78AF7914-AA47-954B-A650-BF997055C79B}"/>
              </a:ext>
            </a:extLst>
          </p:cNvPr>
          <p:cNvPicPr>
            <a:picLocks noChangeAspect="1"/>
          </p:cNvPicPr>
          <p:nvPr/>
        </p:nvPicPr>
        <p:blipFill>
          <a:blip r:embed="rId4"/>
          <a:stretch>
            <a:fillRect/>
          </a:stretch>
        </p:blipFill>
        <p:spPr>
          <a:xfrm>
            <a:off x="9204325" y="1015663"/>
            <a:ext cx="1344168" cy="1645920"/>
          </a:xfrm>
          <a:prstGeom prst="rect">
            <a:avLst/>
          </a:prstGeom>
        </p:spPr>
      </p:pic>
      <p:sp>
        <p:nvSpPr>
          <p:cNvPr id="6" name="Rectangle 5">
            <a:extLst>
              <a:ext uri="{FF2B5EF4-FFF2-40B4-BE49-F238E27FC236}">
                <a16:creationId xmlns:a16="http://schemas.microsoft.com/office/drawing/2014/main" id="{A1A4E91D-FD29-A74F-9C1F-7FDF26094BA9}"/>
              </a:ext>
            </a:extLst>
          </p:cNvPr>
          <p:cNvSpPr/>
          <p:nvPr/>
        </p:nvSpPr>
        <p:spPr>
          <a:xfrm>
            <a:off x="1194490" y="2721114"/>
            <a:ext cx="2205318" cy="707886"/>
          </a:xfrm>
          <a:prstGeom prst="rect">
            <a:avLst/>
          </a:prstGeom>
        </p:spPr>
        <p:txBody>
          <a:bodyPr wrap="square">
            <a:spAutoFit/>
          </a:bodyPr>
          <a:lstStyle/>
          <a:p>
            <a:pPr algn="ctr"/>
            <a:r>
              <a:rPr lang="en-US" sz="2000" dirty="0">
                <a:solidFill>
                  <a:schemeClr val="bg1"/>
                </a:solidFill>
              </a:rPr>
              <a:t>Yossi </a:t>
            </a:r>
            <a:r>
              <a:rPr lang="en-US" sz="2000" dirty="0" err="1">
                <a:solidFill>
                  <a:schemeClr val="bg1"/>
                </a:solidFill>
              </a:rPr>
              <a:t>Yovel</a:t>
            </a:r>
            <a:endParaRPr lang="en-US" sz="2000" dirty="0">
              <a:solidFill>
                <a:schemeClr val="bg1"/>
              </a:solidFill>
            </a:endParaRPr>
          </a:p>
          <a:p>
            <a:pPr algn="ctr"/>
            <a:r>
              <a:rPr lang="en-US" sz="2000" dirty="0">
                <a:solidFill>
                  <a:schemeClr val="bg1"/>
                </a:solidFill>
              </a:rPr>
              <a:t>(Tel-Aviv)</a:t>
            </a:r>
          </a:p>
        </p:txBody>
      </p:sp>
      <p:sp>
        <p:nvSpPr>
          <p:cNvPr id="7" name="Rectangle 6">
            <a:extLst>
              <a:ext uri="{FF2B5EF4-FFF2-40B4-BE49-F238E27FC236}">
                <a16:creationId xmlns:a16="http://schemas.microsoft.com/office/drawing/2014/main" id="{09452ACE-B9E2-5844-97AF-5AC7A972F2D4}"/>
              </a:ext>
            </a:extLst>
          </p:cNvPr>
          <p:cNvSpPr/>
          <p:nvPr/>
        </p:nvSpPr>
        <p:spPr>
          <a:xfrm>
            <a:off x="4869564" y="2721114"/>
            <a:ext cx="2415988" cy="707886"/>
          </a:xfrm>
          <a:prstGeom prst="rect">
            <a:avLst/>
          </a:prstGeom>
        </p:spPr>
        <p:txBody>
          <a:bodyPr wrap="square">
            <a:spAutoFit/>
          </a:bodyPr>
          <a:lstStyle/>
          <a:p>
            <a:pPr algn="ctr"/>
            <a:r>
              <a:rPr lang="en-US" sz="2000" dirty="0" err="1">
                <a:solidFill>
                  <a:schemeClr val="bg1"/>
                </a:solidFill>
              </a:rPr>
              <a:t>Almog</a:t>
            </a:r>
            <a:r>
              <a:rPr lang="en-US" sz="2000" dirty="0">
                <a:solidFill>
                  <a:schemeClr val="bg1"/>
                </a:solidFill>
              </a:rPr>
              <a:t> </a:t>
            </a:r>
            <a:r>
              <a:rPr lang="en-US" sz="2000" dirty="0" err="1">
                <a:solidFill>
                  <a:schemeClr val="bg1"/>
                </a:solidFill>
              </a:rPr>
              <a:t>Barzilay</a:t>
            </a:r>
            <a:r>
              <a:rPr lang="en-US" sz="2000" dirty="0">
                <a:solidFill>
                  <a:schemeClr val="bg1"/>
                </a:solidFill>
              </a:rPr>
              <a:t>-Siegal</a:t>
            </a:r>
          </a:p>
          <a:p>
            <a:pPr algn="ctr"/>
            <a:r>
              <a:rPr lang="en-US" sz="2000" dirty="0">
                <a:solidFill>
                  <a:schemeClr val="bg1"/>
                </a:solidFill>
              </a:rPr>
              <a:t>(Tel-Aviv)</a:t>
            </a:r>
          </a:p>
        </p:txBody>
      </p:sp>
      <p:sp>
        <p:nvSpPr>
          <p:cNvPr id="8" name="Rectangle 7">
            <a:extLst>
              <a:ext uri="{FF2B5EF4-FFF2-40B4-BE49-F238E27FC236}">
                <a16:creationId xmlns:a16="http://schemas.microsoft.com/office/drawing/2014/main" id="{8EE17B75-DF11-5047-BF3B-E4A758C94160}"/>
              </a:ext>
            </a:extLst>
          </p:cNvPr>
          <p:cNvSpPr/>
          <p:nvPr/>
        </p:nvSpPr>
        <p:spPr>
          <a:xfrm>
            <a:off x="8668415" y="2721114"/>
            <a:ext cx="2415988" cy="707886"/>
          </a:xfrm>
          <a:prstGeom prst="rect">
            <a:avLst/>
          </a:prstGeom>
        </p:spPr>
        <p:txBody>
          <a:bodyPr wrap="square">
            <a:spAutoFit/>
          </a:bodyPr>
          <a:lstStyle/>
          <a:p>
            <a:pPr algn="ctr"/>
            <a:r>
              <a:rPr lang="en-US" sz="2000" dirty="0" err="1">
                <a:solidFill>
                  <a:schemeClr val="bg1"/>
                </a:solidFill>
              </a:rPr>
              <a:t>Jiajun</a:t>
            </a:r>
            <a:r>
              <a:rPr lang="en-US" sz="2000" dirty="0">
                <a:solidFill>
                  <a:schemeClr val="bg1"/>
                </a:solidFill>
              </a:rPr>
              <a:t> Zou</a:t>
            </a:r>
          </a:p>
          <a:p>
            <a:pPr algn="ctr"/>
            <a:r>
              <a:rPr lang="en-US" sz="2000" dirty="0">
                <a:solidFill>
                  <a:schemeClr val="bg1"/>
                </a:solidFill>
              </a:rPr>
              <a:t>(SISSA)</a:t>
            </a:r>
          </a:p>
        </p:txBody>
      </p:sp>
      <p:sp>
        <p:nvSpPr>
          <p:cNvPr id="9" name="TextBox 8">
            <a:extLst>
              <a:ext uri="{FF2B5EF4-FFF2-40B4-BE49-F238E27FC236}">
                <a16:creationId xmlns:a16="http://schemas.microsoft.com/office/drawing/2014/main" id="{94610D33-E51B-0947-85F7-1AB9E4B909F8}"/>
              </a:ext>
            </a:extLst>
          </p:cNvPr>
          <p:cNvSpPr txBox="1"/>
          <p:nvPr/>
        </p:nvSpPr>
        <p:spPr>
          <a:xfrm>
            <a:off x="0" y="3351371"/>
            <a:ext cx="12192000" cy="1015663"/>
          </a:xfrm>
          <a:prstGeom prst="rect">
            <a:avLst/>
          </a:prstGeom>
          <a:noFill/>
        </p:spPr>
        <p:txBody>
          <a:bodyPr wrap="square" rtlCol="0">
            <a:spAutoFit/>
          </a:bodyPr>
          <a:lstStyle/>
          <a:p>
            <a:pPr algn="ctr"/>
            <a:r>
              <a:rPr lang="en-US" sz="6000" dirty="0">
                <a:solidFill>
                  <a:schemeClr val="bg1"/>
                </a:solidFill>
              </a:rPr>
              <a:t>Material Science</a:t>
            </a:r>
          </a:p>
        </p:txBody>
      </p:sp>
      <p:pic>
        <p:nvPicPr>
          <p:cNvPr id="10" name="Picture 9">
            <a:extLst>
              <a:ext uri="{FF2B5EF4-FFF2-40B4-BE49-F238E27FC236}">
                <a16:creationId xmlns:a16="http://schemas.microsoft.com/office/drawing/2014/main" id="{0175DEAE-D621-CD42-BF5C-868CA1BC4C75}"/>
              </a:ext>
            </a:extLst>
          </p:cNvPr>
          <p:cNvPicPr>
            <a:picLocks noChangeAspect="1"/>
          </p:cNvPicPr>
          <p:nvPr/>
        </p:nvPicPr>
        <p:blipFill rotWithShape="1">
          <a:blip r:embed="rId5"/>
          <a:srcRect l="19820" t="5963" r="18128" b="14206"/>
          <a:stretch/>
        </p:blipFill>
        <p:spPr>
          <a:xfrm>
            <a:off x="3073923" y="4472856"/>
            <a:ext cx="1279361" cy="1645920"/>
          </a:xfrm>
          <a:prstGeom prst="rect">
            <a:avLst/>
          </a:prstGeom>
        </p:spPr>
      </p:pic>
      <p:pic>
        <p:nvPicPr>
          <p:cNvPr id="11" name="Picture 10">
            <a:extLst>
              <a:ext uri="{FF2B5EF4-FFF2-40B4-BE49-F238E27FC236}">
                <a16:creationId xmlns:a16="http://schemas.microsoft.com/office/drawing/2014/main" id="{391BC2DC-C57D-164A-B527-494BDC888E39}"/>
              </a:ext>
            </a:extLst>
          </p:cNvPr>
          <p:cNvPicPr>
            <a:picLocks noChangeAspect="1"/>
          </p:cNvPicPr>
          <p:nvPr/>
        </p:nvPicPr>
        <p:blipFill rotWithShape="1">
          <a:blip r:embed="rId6"/>
          <a:srcRect l="26550" t="12279" r="48455" b="49740"/>
          <a:stretch/>
        </p:blipFill>
        <p:spPr>
          <a:xfrm>
            <a:off x="8066103" y="4472856"/>
            <a:ext cx="1445547" cy="1645920"/>
          </a:xfrm>
          <a:prstGeom prst="rect">
            <a:avLst/>
          </a:prstGeom>
        </p:spPr>
      </p:pic>
      <p:sp>
        <p:nvSpPr>
          <p:cNvPr id="12" name="Rectangle 11">
            <a:extLst>
              <a:ext uri="{FF2B5EF4-FFF2-40B4-BE49-F238E27FC236}">
                <a16:creationId xmlns:a16="http://schemas.microsoft.com/office/drawing/2014/main" id="{EA8788C9-0A4F-1148-B4EC-AE9CE078D03E}"/>
              </a:ext>
            </a:extLst>
          </p:cNvPr>
          <p:cNvSpPr/>
          <p:nvPr/>
        </p:nvSpPr>
        <p:spPr>
          <a:xfrm>
            <a:off x="2505609" y="6072485"/>
            <a:ext cx="2415988" cy="707886"/>
          </a:xfrm>
          <a:prstGeom prst="rect">
            <a:avLst/>
          </a:prstGeom>
        </p:spPr>
        <p:txBody>
          <a:bodyPr wrap="square">
            <a:spAutoFit/>
          </a:bodyPr>
          <a:lstStyle/>
          <a:p>
            <a:pPr algn="ctr"/>
            <a:r>
              <a:rPr lang="en-US" sz="2000" dirty="0">
                <a:solidFill>
                  <a:schemeClr val="bg1"/>
                </a:solidFill>
              </a:rPr>
              <a:t>Osman Mamun</a:t>
            </a:r>
          </a:p>
          <a:p>
            <a:pPr algn="ctr"/>
            <a:r>
              <a:rPr lang="en-US" sz="2000" dirty="0">
                <a:solidFill>
                  <a:schemeClr val="bg1"/>
                </a:solidFill>
              </a:rPr>
              <a:t>(Cornell)</a:t>
            </a:r>
          </a:p>
        </p:txBody>
      </p:sp>
      <p:sp>
        <p:nvSpPr>
          <p:cNvPr id="13" name="Rectangle 12">
            <a:extLst>
              <a:ext uri="{FF2B5EF4-FFF2-40B4-BE49-F238E27FC236}">
                <a16:creationId xmlns:a16="http://schemas.microsoft.com/office/drawing/2014/main" id="{FA7D5175-6E14-1844-BA95-20FF41DD514E}"/>
              </a:ext>
            </a:extLst>
          </p:cNvPr>
          <p:cNvSpPr/>
          <p:nvPr/>
        </p:nvSpPr>
        <p:spPr>
          <a:xfrm>
            <a:off x="7580882" y="6118776"/>
            <a:ext cx="2415988" cy="707886"/>
          </a:xfrm>
          <a:prstGeom prst="rect">
            <a:avLst/>
          </a:prstGeom>
        </p:spPr>
        <p:txBody>
          <a:bodyPr wrap="square">
            <a:spAutoFit/>
          </a:bodyPr>
          <a:lstStyle/>
          <a:p>
            <a:pPr algn="ctr"/>
            <a:r>
              <a:rPr lang="en-US" sz="2000" dirty="0" err="1">
                <a:solidFill>
                  <a:schemeClr val="bg1"/>
                </a:solidFill>
              </a:rPr>
              <a:t>Shuwen</a:t>
            </a:r>
            <a:r>
              <a:rPr lang="en-US" sz="2000" dirty="0">
                <a:solidFill>
                  <a:schemeClr val="bg1"/>
                </a:solidFill>
              </a:rPr>
              <a:t> Yue</a:t>
            </a:r>
          </a:p>
          <a:p>
            <a:pPr algn="ctr"/>
            <a:r>
              <a:rPr lang="en-US" sz="2000" dirty="0">
                <a:solidFill>
                  <a:schemeClr val="bg1"/>
                </a:solidFill>
              </a:rPr>
              <a:t>(Cornell)</a:t>
            </a:r>
          </a:p>
        </p:txBody>
      </p:sp>
    </p:spTree>
    <p:extLst>
      <p:ext uri="{BB962C8B-B14F-4D97-AF65-F5344CB8AC3E}">
        <p14:creationId xmlns:p14="http://schemas.microsoft.com/office/powerpoint/2010/main" val="4217662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F2993-39DE-95B0-73F2-62B7465B06E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B4D1AB31-1B66-A2D8-E2D4-80433D6C3BA6}"/>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Denario team</a:t>
            </a:r>
          </a:p>
        </p:txBody>
      </p:sp>
      <p:graphicFrame>
        <p:nvGraphicFramePr>
          <p:cNvPr id="2" name="Table 1">
            <a:extLst>
              <a:ext uri="{FF2B5EF4-FFF2-40B4-BE49-F238E27FC236}">
                <a16:creationId xmlns:a16="http://schemas.microsoft.com/office/drawing/2014/main" id="{7CBC9141-E14D-E04D-9424-71D4F8D22C86}"/>
              </a:ext>
            </a:extLst>
          </p:cNvPr>
          <p:cNvGraphicFramePr>
            <a:graphicFrameLocks noGrp="1"/>
          </p:cNvGraphicFramePr>
          <p:nvPr/>
        </p:nvGraphicFramePr>
        <p:xfrm>
          <a:off x="0" y="1055238"/>
          <a:ext cx="12189375" cy="5802764"/>
        </p:xfrm>
        <a:graphic>
          <a:graphicData uri="http://schemas.openxmlformats.org/drawingml/2006/table">
            <a:tbl>
              <a:tblPr firstRow="1" bandRow="1">
                <a:tableStyleId>{5940675A-B579-460E-94D1-54222C63F5DA}</a:tableStyleId>
              </a:tblPr>
              <a:tblGrid>
                <a:gridCol w="1354375">
                  <a:extLst>
                    <a:ext uri="{9D8B030D-6E8A-4147-A177-3AD203B41FA5}">
                      <a16:colId xmlns:a16="http://schemas.microsoft.com/office/drawing/2014/main" val="3914065686"/>
                    </a:ext>
                  </a:extLst>
                </a:gridCol>
                <a:gridCol w="1354375">
                  <a:extLst>
                    <a:ext uri="{9D8B030D-6E8A-4147-A177-3AD203B41FA5}">
                      <a16:colId xmlns:a16="http://schemas.microsoft.com/office/drawing/2014/main" val="181176499"/>
                    </a:ext>
                  </a:extLst>
                </a:gridCol>
                <a:gridCol w="1354375">
                  <a:extLst>
                    <a:ext uri="{9D8B030D-6E8A-4147-A177-3AD203B41FA5}">
                      <a16:colId xmlns:a16="http://schemas.microsoft.com/office/drawing/2014/main" val="2885568607"/>
                    </a:ext>
                  </a:extLst>
                </a:gridCol>
                <a:gridCol w="1354375">
                  <a:extLst>
                    <a:ext uri="{9D8B030D-6E8A-4147-A177-3AD203B41FA5}">
                      <a16:colId xmlns:a16="http://schemas.microsoft.com/office/drawing/2014/main" val="24136953"/>
                    </a:ext>
                  </a:extLst>
                </a:gridCol>
                <a:gridCol w="1354375">
                  <a:extLst>
                    <a:ext uri="{9D8B030D-6E8A-4147-A177-3AD203B41FA5}">
                      <a16:colId xmlns:a16="http://schemas.microsoft.com/office/drawing/2014/main" val="4171984867"/>
                    </a:ext>
                  </a:extLst>
                </a:gridCol>
                <a:gridCol w="1354375">
                  <a:extLst>
                    <a:ext uri="{9D8B030D-6E8A-4147-A177-3AD203B41FA5}">
                      <a16:colId xmlns:a16="http://schemas.microsoft.com/office/drawing/2014/main" val="2616079394"/>
                    </a:ext>
                  </a:extLst>
                </a:gridCol>
                <a:gridCol w="1354375">
                  <a:extLst>
                    <a:ext uri="{9D8B030D-6E8A-4147-A177-3AD203B41FA5}">
                      <a16:colId xmlns:a16="http://schemas.microsoft.com/office/drawing/2014/main" val="1483672282"/>
                    </a:ext>
                  </a:extLst>
                </a:gridCol>
                <a:gridCol w="1354375">
                  <a:extLst>
                    <a:ext uri="{9D8B030D-6E8A-4147-A177-3AD203B41FA5}">
                      <a16:colId xmlns:a16="http://schemas.microsoft.com/office/drawing/2014/main" val="148266644"/>
                    </a:ext>
                  </a:extLst>
                </a:gridCol>
                <a:gridCol w="1354375">
                  <a:extLst>
                    <a:ext uri="{9D8B030D-6E8A-4147-A177-3AD203B41FA5}">
                      <a16:colId xmlns:a16="http://schemas.microsoft.com/office/drawing/2014/main" val="2539281031"/>
                    </a:ext>
                  </a:extLst>
                </a:gridCol>
              </a:tblGrid>
              <a:tr h="14506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4747948"/>
                  </a:ext>
                </a:extLst>
              </a:tr>
              <a:tr h="1450691">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946401599"/>
                  </a:ext>
                </a:extLst>
              </a:tr>
              <a:tr h="14506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8769800"/>
                  </a:ext>
                </a:extLst>
              </a:tr>
              <a:tr h="1450691">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2197624"/>
                  </a:ext>
                </a:extLst>
              </a:tr>
            </a:tbl>
          </a:graphicData>
        </a:graphic>
      </p:graphicFrame>
      <p:pic>
        <p:nvPicPr>
          <p:cNvPr id="14" name="Picture 13">
            <a:extLst>
              <a:ext uri="{FF2B5EF4-FFF2-40B4-BE49-F238E27FC236}">
                <a16:creationId xmlns:a16="http://schemas.microsoft.com/office/drawing/2014/main" id="{840F67D2-3AB8-F745-8343-6A5E5453A2FC}"/>
              </a:ext>
            </a:extLst>
          </p:cNvPr>
          <p:cNvPicPr>
            <a:picLocks noChangeAspect="1"/>
          </p:cNvPicPr>
          <p:nvPr/>
        </p:nvPicPr>
        <p:blipFill rotWithShape="1">
          <a:blip r:embed="rId3"/>
          <a:srcRect l="18510" r="17395" b="16868"/>
          <a:stretch/>
        </p:blipFill>
        <p:spPr>
          <a:xfrm>
            <a:off x="159027" y="1094994"/>
            <a:ext cx="1057507" cy="1371600"/>
          </a:xfrm>
          <a:prstGeom prst="rect">
            <a:avLst/>
          </a:prstGeom>
        </p:spPr>
      </p:pic>
      <p:pic>
        <p:nvPicPr>
          <p:cNvPr id="16" name="Picture 6" descr="Adrian Bayer | Department of Astrophysical Sciences">
            <a:extLst>
              <a:ext uri="{FF2B5EF4-FFF2-40B4-BE49-F238E27FC236}">
                <a16:creationId xmlns:a16="http://schemas.microsoft.com/office/drawing/2014/main" id="{D6382ED1-005A-FC42-8FBD-4E471F86A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4" t="7706" r="15052" b="28372"/>
          <a:stretch>
            <a:fillRect/>
          </a:stretch>
        </p:blipFill>
        <p:spPr bwMode="auto">
          <a:xfrm>
            <a:off x="2828626" y="1094994"/>
            <a:ext cx="112171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217385-B52E-0849-B5A8-96145318822E}"/>
              </a:ext>
            </a:extLst>
          </p:cNvPr>
          <p:cNvPicPr>
            <a:picLocks noChangeAspect="1"/>
          </p:cNvPicPr>
          <p:nvPr/>
        </p:nvPicPr>
        <p:blipFill rotWithShape="1">
          <a:blip r:embed="rId5"/>
          <a:srcRect l="52806" t="24301" r="32662" b="50628"/>
          <a:stretch/>
        </p:blipFill>
        <p:spPr>
          <a:xfrm>
            <a:off x="4149124" y="1094994"/>
            <a:ext cx="1204623" cy="1371600"/>
          </a:xfrm>
          <a:prstGeom prst="rect">
            <a:avLst/>
          </a:prstGeom>
        </p:spPr>
      </p:pic>
      <p:pic>
        <p:nvPicPr>
          <p:cNvPr id="18"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7C9FB120-2506-F247-923B-652EFB2B0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70" r="10471" b="8927"/>
          <a:stretch>
            <a:fillRect/>
          </a:stretch>
        </p:blipFill>
        <p:spPr bwMode="auto">
          <a:xfrm>
            <a:off x="5489765" y="1094994"/>
            <a:ext cx="120723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BA48A57-57ED-6044-B758-3AB38E27A5DA}"/>
              </a:ext>
            </a:extLst>
          </p:cNvPr>
          <p:cNvPicPr>
            <a:picLocks noChangeAspect="1"/>
          </p:cNvPicPr>
          <p:nvPr/>
        </p:nvPicPr>
        <p:blipFill rotWithShape="1">
          <a:blip r:embed="rId7"/>
          <a:srcRect l="18265" t="3867" r="18265" b="20000"/>
          <a:stretch/>
        </p:blipFill>
        <p:spPr>
          <a:xfrm>
            <a:off x="6876557" y="1094994"/>
            <a:ext cx="1143463" cy="1371600"/>
          </a:xfrm>
          <a:prstGeom prst="rect">
            <a:avLst/>
          </a:prstGeom>
        </p:spPr>
      </p:pic>
      <p:pic>
        <p:nvPicPr>
          <p:cNvPr id="20" name="Picture 2" descr="borisbolliet (Boris Bolliet) · GitHub">
            <a:extLst>
              <a:ext uri="{FF2B5EF4-FFF2-40B4-BE49-F238E27FC236}">
                <a16:creationId xmlns:a16="http://schemas.microsoft.com/office/drawing/2014/main" id="{3C878572-020B-A44B-A557-01E234793C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04" t="8293" r="21511" b="15928"/>
          <a:stretch>
            <a:fillRect/>
          </a:stretch>
        </p:blipFill>
        <p:spPr bwMode="auto">
          <a:xfrm>
            <a:off x="8281227" y="1094994"/>
            <a:ext cx="10603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768F301-55D8-B54B-A5E8-22D2953BD64D}"/>
              </a:ext>
            </a:extLst>
          </p:cNvPr>
          <p:cNvPicPr>
            <a:picLocks noChangeAspect="1"/>
          </p:cNvPicPr>
          <p:nvPr/>
        </p:nvPicPr>
        <p:blipFill rotWithShape="1">
          <a:blip r:embed="rId9"/>
          <a:srcRect l="28677" t="14889" r="25954" b="31376"/>
          <a:stretch/>
        </p:blipFill>
        <p:spPr>
          <a:xfrm>
            <a:off x="10939818" y="1094994"/>
            <a:ext cx="1158057" cy="1371600"/>
          </a:xfrm>
          <a:prstGeom prst="rect">
            <a:avLst/>
          </a:prstGeom>
        </p:spPr>
      </p:pic>
      <p:pic>
        <p:nvPicPr>
          <p:cNvPr id="23" name="Picture 22">
            <a:extLst>
              <a:ext uri="{FF2B5EF4-FFF2-40B4-BE49-F238E27FC236}">
                <a16:creationId xmlns:a16="http://schemas.microsoft.com/office/drawing/2014/main" id="{072A8D38-9CE6-5B47-9A85-99DBF6DA12C4}"/>
              </a:ext>
            </a:extLst>
          </p:cNvPr>
          <p:cNvPicPr>
            <a:picLocks noChangeAspect="1"/>
          </p:cNvPicPr>
          <p:nvPr/>
        </p:nvPicPr>
        <p:blipFill rotWithShape="1">
          <a:blip r:embed="rId10"/>
          <a:srcRect l="20432" t="12425" r="35465" b="34540"/>
          <a:stretch/>
        </p:blipFill>
        <p:spPr>
          <a:xfrm>
            <a:off x="117484" y="2543471"/>
            <a:ext cx="1140592" cy="1371600"/>
          </a:xfrm>
          <a:prstGeom prst="rect">
            <a:avLst/>
          </a:prstGeom>
        </p:spPr>
      </p:pic>
      <p:pic>
        <p:nvPicPr>
          <p:cNvPr id="24" name="Picture 12" descr="changhoonhahn (ChangHoon Hahn) · GitHub">
            <a:extLst>
              <a:ext uri="{FF2B5EF4-FFF2-40B4-BE49-F238E27FC236}">
                <a16:creationId xmlns:a16="http://schemas.microsoft.com/office/drawing/2014/main" id="{2E4FA524-9BC0-DB4D-9E61-FA6CF828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340" r="46358" b="22098"/>
          <a:stretch>
            <a:fillRect/>
          </a:stretch>
        </p:blipFill>
        <p:spPr bwMode="auto">
          <a:xfrm>
            <a:off x="1486023" y="2543471"/>
            <a:ext cx="10731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FEB4F49-3219-0D4B-916F-D412BF4DCCE4}"/>
              </a:ext>
            </a:extLst>
          </p:cNvPr>
          <p:cNvPicPr>
            <a:picLocks noChangeAspect="1"/>
          </p:cNvPicPr>
          <p:nvPr/>
        </p:nvPicPr>
        <p:blipFill rotWithShape="1">
          <a:blip r:embed="rId12"/>
          <a:srcRect l="37375" t="18744" r="36087" b="32947"/>
          <a:stretch/>
        </p:blipFill>
        <p:spPr>
          <a:xfrm>
            <a:off x="2828626" y="2543471"/>
            <a:ext cx="1130199" cy="1371600"/>
          </a:xfrm>
          <a:prstGeom prst="rect">
            <a:avLst/>
          </a:prstGeom>
        </p:spPr>
      </p:pic>
      <p:pic>
        <p:nvPicPr>
          <p:cNvPr id="26" name="Picture 25">
            <a:extLst>
              <a:ext uri="{FF2B5EF4-FFF2-40B4-BE49-F238E27FC236}">
                <a16:creationId xmlns:a16="http://schemas.microsoft.com/office/drawing/2014/main" id="{5977DABC-4349-7C45-A027-C5A918480DF6}"/>
              </a:ext>
            </a:extLst>
          </p:cNvPr>
          <p:cNvPicPr>
            <a:picLocks noChangeAspect="1"/>
          </p:cNvPicPr>
          <p:nvPr/>
        </p:nvPicPr>
        <p:blipFill rotWithShape="1">
          <a:blip r:embed="rId13"/>
          <a:srcRect l="36738" t="12071" r="28898" b="19350"/>
          <a:stretch/>
        </p:blipFill>
        <p:spPr>
          <a:xfrm>
            <a:off x="4228315" y="2543471"/>
            <a:ext cx="1025803" cy="1371600"/>
          </a:xfrm>
          <a:prstGeom prst="rect">
            <a:avLst/>
          </a:prstGeom>
        </p:spPr>
      </p:pic>
      <p:pic>
        <p:nvPicPr>
          <p:cNvPr id="28" name="Picture 27">
            <a:extLst>
              <a:ext uri="{FF2B5EF4-FFF2-40B4-BE49-F238E27FC236}">
                <a16:creationId xmlns:a16="http://schemas.microsoft.com/office/drawing/2014/main" id="{A6480847-BD83-AD42-80CA-B76D076C4C0B}"/>
              </a:ext>
            </a:extLst>
          </p:cNvPr>
          <p:cNvPicPr>
            <a:picLocks noChangeAspect="1"/>
          </p:cNvPicPr>
          <p:nvPr/>
        </p:nvPicPr>
        <p:blipFill rotWithShape="1">
          <a:blip r:embed="rId14"/>
          <a:srcRect l="27383" t="8555" r="32581" b="57540"/>
          <a:stretch/>
        </p:blipFill>
        <p:spPr>
          <a:xfrm>
            <a:off x="6843379" y="2548476"/>
            <a:ext cx="1209817" cy="1371600"/>
          </a:xfrm>
          <a:prstGeom prst="rect">
            <a:avLst/>
          </a:prstGeom>
        </p:spPr>
      </p:pic>
      <p:pic>
        <p:nvPicPr>
          <p:cNvPr id="29" name="Picture 28">
            <a:extLst>
              <a:ext uri="{FF2B5EF4-FFF2-40B4-BE49-F238E27FC236}">
                <a16:creationId xmlns:a16="http://schemas.microsoft.com/office/drawing/2014/main" id="{EB36D1D1-51BD-E949-ABF1-64779648E95F}"/>
              </a:ext>
            </a:extLst>
          </p:cNvPr>
          <p:cNvPicPr>
            <a:picLocks noChangeAspect="1"/>
          </p:cNvPicPr>
          <p:nvPr/>
        </p:nvPicPr>
        <p:blipFill rotWithShape="1">
          <a:blip r:embed="rId15"/>
          <a:srcRect l="19820" t="5963" r="18128" b="14206"/>
          <a:stretch/>
        </p:blipFill>
        <p:spPr>
          <a:xfrm>
            <a:off x="8275469" y="2543471"/>
            <a:ext cx="1066133" cy="1371600"/>
          </a:xfrm>
          <a:prstGeom prst="rect">
            <a:avLst/>
          </a:prstGeom>
        </p:spPr>
      </p:pic>
      <p:pic>
        <p:nvPicPr>
          <p:cNvPr id="30" name="Picture 29">
            <a:extLst>
              <a:ext uri="{FF2B5EF4-FFF2-40B4-BE49-F238E27FC236}">
                <a16:creationId xmlns:a16="http://schemas.microsoft.com/office/drawing/2014/main" id="{6F9D5ED5-08A6-2749-9343-8B8B035A35C6}"/>
              </a:ext>
            </a:extLst>
          </p:cNvPr>
          <p:cNvPicPr>
            <a:picLocks noChangeAspect="1"/>
          </p:cNvPicPr>
          <p:nvPr/>
        </p:nvPicPr>
        <p:blipFill>
          <a:blip r:embed="rId16"/>
          <a:stretch>
            <a:fillRect/>
          </a:stretch>
        </p:blipFill>
        <p:spPr>
          <a:xfrm>
            <a:off x="9467821" y="2520527"/>
            <a:ext cx="1371600" cy="1371600"/>
          </a:xfrm>
          <a:prstGeom prst="rect">
            <a:avLst/>
          </a:prstGeom>
        </p:spPr>
      </p:pic>
      <p:pic>
        <p:nvPicPr>
          <p:cNvPr id="32" name="Picture 31">
            <a:extLst>
              <a:ext uri="{FF2B5EF4-FFF2-40B4-BE49-F238E27FC236}">
                <a16:creationId xmlns:a16="http://schemas.microsoft.com/office/drawing/2014/main" id="{F2087FD7-0BD6-0F42-9C8C-B5655502DEC4}"/>
              </a:ext>
            </a:extLst>
          </p:cNvPr>
          <p:cNvPicPr>
            <a:picLocks noChangeAspect="1"/>
          </p:cNvPicPr>
          <p:nvPr/>
        </p:nvPicPr>
        <p:blipFill rotWithShape="1">
          <a:blip r:embed="rId17"/>
          <a:srcRect l="16400" t="3768" r="17148" b="24504"/>
          <a:stretch/>
        </p:blipFill>
        <p:spPr>
          <a:xfrm>
            <a:off x="10883982" y="2543471"/>
            <a:ext cx="1270730" cy="1371600"/>
          </a:xfrm>
          <a:prstGeom prst="rect">
            <a:avLst/>
          </a:prstGeom>
        </p:spPr>
      </p:pic>
      <p:pic>
        <p:nvPicPr>
          <p:cNvPr id="33" name="Picture 32">
            <a:extLst>
              <a:ext uri="{FF2B5EF4-FFF2-40B4-BE49-F238E27FC236}">
                <a16:creationId xmlns:a16="http://schemas.microsoft.com/office/drawing/2014/main" id="{BD00012A-F676-0744-BB00-C5FC3F0771EF}"/>
              </a:ext>
            </a:extLst>
          </p:cNvPr>
          <p:cNvPicPr>
            <a:picLocks noChangeAspect="1"/>
          </p:cNvPicPr>
          <p:nvPr/>
        </p:nvPicPr>
        <p:blipFill rotWithShape="1">
          <a:blip r:embed="rId18"/>
          <a:srcRect l="20002" r="12995" b="23262"/>
          <a:stretch/>
        </p:blipFill>
        <p:spPr>
          <a:xfrm>
            <a:off x="60463" y="3991948"/>
            <a:ext cx="1197613" cy="1371600"/>
          </a:xfrm>
          <a:prstGeom prst="rect">
            <a:avLst/>
          </a:prstGeom>
        </p:spPr>
      </p:pic>
      <p:pic>
        <p:nvPicPr>
          <p:cNvPr id="37" name="Picture 36">
            <a:extLst>
              <a:ext uri="{FF2B5EF4-FFF2-40B4-BE49-F238E27FC236}">
                <a16:creationId xmlns:a16="http://schemas.microsoft.com/office/drawing/2014/main" id="{7D1C263B-6E17-0244-9592-728974475D07}"/>
              </a:ext>
            </a:extLst>
          </p:cNvPr>
          <p:cNvPicPr>
            <a:picLocks noChangeAspect="1"/>
          </p:cNvPicPr>
          <p:nvPr/>
        </p:nvPicPr>
        <p:blipFill rotWithShape="1">
          <a:blip r:embed="rId19"/>
          <a:srcRect l="12849" t="4698" r="4374" b="5814"/>
          <a:stretch/>
        </p:blipFill>
        <p:spPr>
          <a:xfrm>
            <a:off x="5489765" y="3991948"/>
            <a:ext cx="1200761" cy="1371600"/>
          </a:xfrm>
          <a:prstGeom prst="rect">
            <a:avLst/>
          </a:prstGeom>
        </p:spPr>
      </p:pic>
      <p:pic>
        <p:nvPicPr>
          <p:cNvPr id="3" name="Picture 2">
            <a:extLst>
              <a:ext uri="{FF2B5EF4-FFF2-40B4-BE49-F238E27FC236}">
                <a16:creationId xmlns:a16="http://schemas.microsoft.com/office/drawing/2014/main" id="{A7361B7A-20C4-6D41-B159-63A447B8848D}"/>
              </a:ext>
            </a:extLst>
          </p:cNvPr>
          <p:cNvPicPr>
            <a:picLocks noChangeAspect="1"/>
          </p:cNvPicPr>
          <p:nvPr/>
        </p:nvPicPr>
        <p:blipFill rotWithShape="1">
          <a:blip r:embed="rId20"/>
          <a:srcRect l="11249" t="3118" r="8817" b="7428"/>
          <a:stretch/>
        </p:blipFill>
        <p:spPr>
          <a:xfrm>
            <a:off x="6912762" y="3991948"/>
            <a:ext cx="1071050" cy="1371600"/>
          </a:xfrm>
          <a:prstGeom prst="rect">
            <a:avLst/>
          </a:prstGeom>
        </p:spPr>
      </p:pic>
      <p:pic>
        <p:nvPicPr>
          <p:cNvPr id="38" name="Picture 37">
            <a:extLst>
              <a:ext uri="{FF2B5EF4-FFF2-40B4-BE49-F238E27FC236}">
                <a16:creationId xmlns:a16="http://schemas.microsoft.com/office/drawing/2014/main" id="{A89E8ED8-08E7-284C-ACBD-ADBE30308BA5}"/>
              </a:ext>
            </a:extLst>
          </p:cNvPr>
          <p:cNvPicPr>
            <a:picLocks noChangeAspect="1"/>
          </p:cNvPicPr>
          <p:nvPr/>
        </p:nvPicPr>
        <p:blipFill rotWithShape="1">
          <a:blip r:embed="rId21"/>
          <a:srcRect l="13107" t="11719" r="37782" b="39971"/>
          <a:stretch/>
        </p:blipFill>
        <p:spPr>
          <a:xfrm>
            <a:off x="8155346" y="3991948"/>
            <a:ext cx="1275923" cy="1371600"/>
          </a:xfrm>
          <a:prstGeom prst="rect">
            <a:avLst/>
          </a:prstGeom>
        </p:spPr>
      </p:pic>
      <p:pic>
        <p:nvPicPr>
          <p:cNvPr id="39" name="Picture 38">
            <a:extLst>
              <a:ext uri="{FF2B5EF4-FFF2-40B4-BE49-F238E27FC236}">
                <a16:creationId xmlns:a16="http://schemas.microsoft.com/office/drawing/2014/main" id="{D03553F9-BD7D-B64F-8710-2B913D1F5352}"/>
              </a:ext>
            </a:extLst>
          </p:cNvPr>
          <p:cNvPicPr>
            <a:picLocks noChangeAspect="1"/>
          </p:cNvPicPr>
          <p:nvPr/>
        </p:nvPicPr>
        <p:blipFill rotWithShape="1">
          <a:blip r:embed="rId22"/>
          <a:srcRect l="26812" t="6927" r="27971" b="36956"/>
          <a:stretch/>
        </p:blipFill>
        <p:spPr>
          <a:xfrm>
            <a:off x="9602803" y="3991948"/>
            <a:ext cx="1105214" cy="1371600"/>
          </a:xfrm>
          <a:prstGeom prst="rect">
            <a:avLst/>
          </a:prstGeom>
        </p:spPr>
      </p:pic>
      <p:pic>
        <p:nvPicPr>
          <p:cNvPr id="40" name="Picture 39">
            <a:extLst>
              <a:ext uri="{FF2B5EF4-FFF2-40B4-BE49-F238E27FC236}">
                <a16:creationId xmlns:a16="http://schemas.microsoft.com/office/drawing/2014/main" id="{1FA9B400-38BA-B347-9D35-8DD1379B5233}"/>
              </a:ext>
            </a:extLst>
          </p:cNvPr>
          <p:cNvPicPr>
            <a:picLocks noChangeAspect="1"/>
          </p:cNvPicPr>
          <p:nvPr/>
        </p:nvPicPr>
        <p:blipFill rotWithShape="1">
          <a:blip r:embed="rId23"/>
          <a:srcRect l="8302" r="12189"/>
          <a:stretch/>
        </p:blipFill>
        <p:spPr>
          <a:xfrm>
            <a:off x="10943555" y="3991948"/>
            <a:ext cx="1150582" cy="1371600"/>
          </a:xfrm>
          <a:prstGeom prst="rect">
            <a:avLst/>
          </a:prstGeom>
        </p:spPr>
      </p:pic>
      <p:pic>
        <p:nvPicPr>
          <p:cNvPr id="41" name="Picture 40">
            <a:extLst>
              <a:ext uri="{FF2B5EF4-FFF2-40B4-BE49-F238E27FC236}">
                <a16:creationId xmlns:a16="http://schemas.microsoft.com/office/drawing/2014/main" id="{4CDE8AE8-A5C3-7042-95EC-D1C6513114CE}"/>
              </a:ext>
            </a:extLst>
          </p:cNvPr>
          <p:cNvPicPr>
            <a:picLocks noChangeAspect="1"/>
          </p:cNvPicPr>
          <p:nvPr/>
        </p:nvPicPr>
        <p:blipFill rotWithShape="1">
          <a:blip r:embed="rId24"/>
          <a:srcRect l="16957" r="23099" b="25700"/>
          <a:stretch/>
        </p:blipFill>
        <p:spPr>
          <a:xfrm>
            <a:off x="117484" y="5446825"/>
            <a:ext cx="1106611" cy="1371600"/>
          </a:xfrm>
          <a:prstGeom prst="rect">
            <a:avLst/>
          </a:prstGeom>
        </p:spPr>
      </p:pic>
      <p:pic>
        <p:nvPicPr>
          <p:cNvPr id="42" name="Picture 41" descr="Licong Xu - Cambridge, England, United ...">
            <a:extLst>
              <a:ext uri="{FF2B5EF4-FFF2-40B4-BE49-F238E27FC236}">
                <a16:creationId xmlns:a16="http://schemas.microsoft.com/office/drawing/2014/main" id="{C392CC97-3453-2C46-AFBF-B2FAC96FB97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571" r="14415" b="18171"/>
          <a:stretch>
            <a:fillRect/>
          </a:stretch>
        </p:blipFill>
        <p:spPr bwMode="auto">
          <a:xfrm>
            <a:off x="1452556" y="5446825"/>
            <a:ext cx="114004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39B248B-D0B1-0344-9C71-61B176D02371}"/>
              </a:ext>
            </a:extLst>
          </p:cNvPr>
          <p:cNvPicPr>
            <a:picLocks noChangeAspect="1"/>
          </p:cNvPicPr>
          <p:nvPr/>
        </p:nvPicPr>
        <p:blipFill rotWithShape="1">
          <a:blip r:embed="rId26"/>
          <a:srcRect l="22316" t="3244" r="19856" b="23950"/>
          <a:stretch/>
        </p:blipFill>
        <p:spPr>
          <a:xfrm>
            <a:off x="2844779" y="5446825"/>
            <a:ext cx="1089405" cy="1371600"/>
          </a:xfrm>
          <a:prstGeom prst="rect">
            <a:avLst/>
          </a:prstGeom>
        </p:spPr>
      </p:pic>
      <p:pic>
        <p:nvPicPr>
          <p:cNvPr id="44" name="Picture 43">
            <a:extLst>
              <a:ext uri="{FF2B5EF4-FFF2-40B4-BE49-F238E27FC236}">
                <a16:creationId xmlns:a16="http://schemas.microsoft.com/office/drawing/2014/main" id="{15442B2E-BDBE-6D4F-806F-4B3ECB428BFA}"/>
              </a:ext>
            </a:extLst>
          </p:cNvPr>
          <p:cNvPicPr>
            <a:picLocks noChangeAspect="1"/>
          </p:cNvPicPr>
          <p:nvPr/>
        </p:nvPicPr>
        <p:blipFill rotWithShape="1">
          <a:blip r:embed="rId27"/>
          <a:srcRect l="26550" t="12279" r="48455" b="49740"/>
          <a:stretch/>
        </p:blipFill>
        <p:spPr>
          <a:xfrm>
            <a:off x="4138904" y="5450714"/>
            <a:ext cx="1204623" cy="1371600"/>
          </a:xfrm>
          <a:prstGeom prst="rect">
            <a:avLst/>
          </a:prstGeom>
        </p:spPr>
      </p:pic>
      <p:pic>
        <p:nvPicPr>
          <p:cNvPr id="46" name="Picture 45">
            <a:extLst>
              <a:ext uri="{FF2B5EF4-FFF2-40B4-BE49-F238E27FC236}">
                <a16:creationId xmlns:a16="http://schemas.microsoft.com/office/drawing/2014/main" id="{BE0C61FE-093D-6043-A3B8-A5DB351FD157}"/>
              </a:ext>
            </a:extLst>
          </p:cNvPr>
          <p:cNvPicPr>
            <a:picLocks noChangeAspect="1"/>
          </p:cNvPicPr>
          <p:nvPr/>
        </p:nvPicPr>
        <p:blipFill rotWithShape="1">
          <a:blip r:embed="rId28"/>
          <a:srcRect l="31130" t="22448" r="28409" b="29020"/>
          <a:stretch/>
        </p:blipFill>
        <p:spPr>
          <a:xfrm>
            <a:off x="6876509" y="5446825"/>
            <a:ext cx="1143511" cy="1371600"/>
          </a:xfrm>
          <a:prstGeom prst="rect">
            <a:avLst/>
          </a:prstGeom>
        </p:spPr>
      </p:pic>
      <p:pic>
        <p:nvPicPr>
          <p:cNvPr id="47" name="Picture 46">
            <a:extLst>
              <a:ext uri="{FF2B5EF4-FFF2-40B4-BE49-F238E27FC236}">
                <a16:creationId xmlns:a16="http://schemas.microsoft.com/office/drawing/2014/main" id="{D0A0E271-9944-8841-8AB1-878EF841AF40}"/>
              </a:ext>
            </a:extLst>
          </p:cNvPr>
          <p:cNvPicPr>
            <a:picLocks noChangeAspect="1"/>
          </p:cNvPicPr>
          <p:nvPr/>
        </p:nvPicPr>
        <p:blipFill>
          <a:blip r:embed="rId29"/>
          <a:stretch>
            <a:fillRect/>
          </a:stretch>
        </p:blipFill>
        <p:spPr>
          <a:xfrm>
            <a:off x="8247574" y="5446747"/>
            <a:ext cx="1120140" cy="1371600"/>
          </a:xfrm>
          <a:prstGeom prst="rect">
            <a:avLst/>
          </a:prstGeom>
        </p:spPr>
      </p:pic>
      <p:pic>
        <p:nvPicPr>
          <p:cNvPr id="48" name="Picture 47">
            <a:extLst>
              <a:ext uri="{FF2B5EF4-FFF2-40B4-BE49-F238E27FC236}">
                <a16:creationId xmlns:a16="http://schemas.microsoft.com/office/drawing/2014/main" id="{9707D221-13B1-AB48-820B-2BC4F587D528}"/>
              </a:ext>
            </a:extLst>
          </p:cNvPr>
          <p:cNvPicPr>
            <a:picLocks noChangeAspect="1"/>
          </p:cNvPicPr>
          <p:nvPr/>
        </p:nvPicPr>
        <p:blipFill rotWithShape="1">
          <a:blip r:embed="rId30"/>
          <a:srcRect l="17013" t="5394" r="21220" b="23699"/>
          <a:stretch/>
        </p:blipFill>
        <p:spPr>
          <a:xfrm>
            <a:off x="9554196" y="5446747"/>
            <a:ext cx="1194800" cy="1371600"/>
          </a:xfrm>
          <a:prstGeom prst="rect">
            <a:avLst/>
          </a:prstGeom>
        </p:spPr>
      </p:pic>
      <p:pic>
        <p:nvPicPr>
          <p:cNvPr id="49" name="Picture 48">
            <a:extLst>
              <a:ext uri="{FF2B5EF4-FFF2-40B4-BE49-F238E27FC236}">
                <a16:creationId xmlns:a16="http://schemas.microsoft.com/office/drawing/2014/main" id="{FFDBB4E4-299F-6B4E-B068-70637283BEE9}"/>
              </a:ext>
            </a:extLst>
          </p:cNvPr>
          <p:cNvPicPr>
            <a:picLocks noChangeAspect="1"/>
          </p:cNvPicPr>
          <p:nvPr/>
        </p:nvPicPr>
        <p:blipFill rotWithShape="1">
          <a:blip r:embed="rId31"/>
          <a:srcRect l="38960" t="35053" r="39081" b="38308"/>
          <a:stretch/>
        </p:blipFill>
        <p:spPr>
          <a:xfrm>
            <a:off x="2815635" y="3963298"/>
            <a:ext cx="1130643" cy="1371600"/>
          </a:xfrm>
          <a:prstGeom prst="rect">
            <a:avLst/>
          </a:prstGeom>
        </p:spPr>
      </p:pic>
      <p:pic>
        <p:nvPicPr>
          <p:cNvPr id="50" name="Picture 49">
            <a:extLst>
              <a:ext uri="{FF2B5EF4-FFF2-40B4-BE49-F238E27FC236}">
                <a16:creationId xmlns:a16="http://schemas.microsoft.com/office/drawing/2014/main" id="{95CBE88B-A2CC-F047-91D2-A3FA5310ED31}"/>
              </a:ext>
            </a:extLst>
          </p:cNvPr>
          <p:cNvPicPr>
            <a:picLocks noChangeAspect="1"/>
          </p:cNvPicPr>
          <p:nvPr/>
        </p:nvPicPr>
        <p:blipFill rotWithShape="1">
          <a:blip r:embed="rId32"/>
          <a:srcRect l="24035" t="7109" r="24949" b="41758"/>
          <a:stretch/>
        </p:blipFill>
        <p:spPr>
          <a:xfrm>
            <a:off x="5538504" y="2570348"/>
            <a:ext cx="1026384" cy="1371600"/>
          </a:xfrm>
          <a:prstGeom prst="rect">
            <a:avLst/>
          </a:prstGeom>
        </p:spPr>
      </p:pic>
      <p:pic>
        <p:nvPicPr>
          <p:cNvPr id="51" name="Picture 50">
            <a:extLst>
              <a:ext uri="{FF2B5EF4-FFF2-40B4-BE49-F238E27FC236}">
                <a16:creationId xmlns:a16="http://schemas.microsoft.com/office/drawing/2014/main" id="{3BCAC9C7-93C0-9547-B9EB-68F31A0AE9CD}"/>
              </a:ext>
            </a:extLst>
          </p:cNvPr>
          <p:cNvPicPr>
            <a:picLocks noChangeAspect="1"/>
          </p:cNvPicPr>
          <p:nvPr/>
        </p:nvPicPr>
        <p:blipFill rotWithShape="1">
          <a:blip r:embed="rId33"/>
          <a:srcRect l="17809" t="7462" r="16871" b="20728"/>
          <a:stretch/>
        </p:blipFill>
        <p:spPr>
          <a:xfrm>
            <a:off x="9516880" y="1094994"/>
            <a:ext cx="1247659" cy="1371600"/>
          </a:xfrm>
          <a:prstGeom prst="rect">
            <a:avLst/>
          </a:prstGeom>
        </p:spPr>
      </p:pic>
      <p:pic>
        <p:nvPicPr>
          <p:cNvPr id="52" name="Picture 51">
            <a:extLst>
              <a:ext uri="{FF2B5EF4-FFF2-40B4-BE49-F238E27FC236}">
                <a16:creationId xmlns:a16="http://schemas.microsoft.com/office/drawing/2014/main" id="{D58ECBBE-B42C-824E-B740-16196AAC572F}"/>
              </a:ext>
            </a:extLst>
          </p:cNvPr>
          <p:cNvPicPr>
            <a:picLocks noChangeAspect="1"/>
          </p:cNvPicPr>
          <p:nvPr/>
        </p:nvPicPr>
        <p:blipFill rotWithShape="1">
          <a:blip r:embed="rId34"/>
          <a:srcRect l="41489" t="29848" r="39909" b="47173"/>
          <a:stretch/>
        </p:blipFill>
        <p:spPr>
          <a:xfrm>
            <a:off x="1481684" y="3998348"/>
            <a:ext cx="1110342" cy="1371600"/>
          </a:xfrm>
          <a:prstGeom prst="rect">
            <a:avLst/>
          </a:prstGeom>
        </p:spPr>
      </p:pic>
      <p:pic>
        <p:nvPicPr>
          <p:cNvPr id="53" name="Picture 52">
            <a:extLst>
              <a:ext uri="{FF2B5EF4-FFF2-40B4-BE49-F238E27FC236}">
                <a16:creationId xmlns:a16="http://schemas.microsoft.com/office/drawing/2014/main" id="{69A57EA9-8DC4-9249-88D4-23009334BA21}"/>
              </a:ext>
            </a:extLst>
          </p:cNvPr>
          <p:cNvPicPr>
            <a:picLocks noChangeAspect="1"/>
          </p:cNvPicPr>
          <p:nvPr/>
        </p:nvPicPr>
        <p:blipFill rotWithShape="1">
          <a:blip r:embed="rId35"/>
          <a:srcRect l="27976" t="12566" r="42568" b="63418"/>
          <a:stretch/>
        </p:blipFill>
        <p:spPr>
          <a:xfrm>
            <a:off x="5548050" y="5446747"/>
            <a:ext cx="1100905" cy="1371600"/>
          </a:xfrm>
          <a:prstGeom prst="rect">
            <a:avLst/>
          </a:prstGeom>
        </p:spPr>
      </p:pic>
      <p:pic>
        <p:nvPicPr>
          <p:cNvPr id="45" name="Picture 44">
            <a:extLst>
              <a:ext uri="{FF2B5EF4-FFF2-40B4-BE49-F238E27FC236}">
                <a16:creationId xmlns:a16="http://schemas.microsoft.com/office/drawing/2014/main" id="{5DE676CB-C162-9646-9631-5A252B032B6A}"/>
              </a:ext>
            </a:extLst>
          </p:cNvPr>
          <p:cNvPicPr>
            <a:picLocks noChangeAspect="1"/>
          </p:cNvPicPr>
          <p:nvPr/>
        </p:nvPicPr>
        <p:blipFill rotWithShape="1">
          <a:blip r:embed="rId36"/>
          <a:srcRect l="23030" t="11685" r="23169" b="24665"/>
          <a:stretch/>
        </p:blipFill>
        <p:spPr>
          <a:xfrm>
            <a:off x="1446267" y="1094994"/>
            <a:ext cx="1159378" cy="1371600"/>
          </a:xfrm>
          <a:prstGeom prst="rect">
            <a:avLst/>
          </a:prstGeom>
        </p:spPr>
      </p:pic>
      <p:pic>
        <p:nvPicPr>
          <p:cNvPr id="4" name="Picture 3">
            <a:extLst>
              <a:ext uri="{FF2B5EF4-FFF2-40B4-BE49-F238E27FC236}">
                <a16:creationId xmlns:a16="http://schemas.microsoft.com/office/drawing/2014/main" id="{5C094152-D097-561A-9704-629099501579}"/>
              </a:ext>
            </a:extLst>
          </p:cNvPr>
          <p:cNvPicPr>
            <a:picLocks noChangeAspect="1"/>
          </p:cNvPicPr>
          <p:nvPr/>
        </p:nvPicPr>
        <p:blipFill>
          <a:blip r:embed="rId37"/>
          <a:srcRect l="36584" t="15477" r="28586" b="33914"/>
          <a:stretch>
            <a:fillRect/>
          </a:stretch>
        </p:blipFill>
        <p:spPr>
          <a:xfrm>
            <a:off x="4202556" y="3998348"/>
            <a:ext cx="1089961" cy="1371600"/>
          </a:xfrm>
          <a:prstGeom prst="rect">
            <a:avLst/>
          </a:prstGeom>
        </p:spPr>
      </p:pic>
    </p:spTree>
    <p:extLst>
      <p:ext uri="{BB962C8B-B14F-4D97-AF65-F5344CB8AC3E}">
        <p14:creationId xmlns:p14="http://schemas.microsoft.com/office/powerpoint/2010/main" val="3535208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150">
        <p159:morph option="byObject"/>
      </p:transition>
    </mc:Choice>
    <mc:Fallback xmlns="">
      <p:transition spd="slow" advClick="0" advTm="15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31A14F-8818-0A41-9DE1-D56E2F8A085A}"/>
              </a:ext>
            </a:extLst>
          </p:cNvPr>
          <p:cNvSpPr txBox="1"/>
          <p:nvPr/>
        </p:nvSpPr>
        <p:spPr>
          <a:xfrm>
            <a:off x="0" y="856530"/>
            <a:ext cx="12192000" cy="4708981"/>
          </a:xfrm>
          <a:prstGeom prst="rect">
            <a:avLst/>
          </a:prstGeom>
          <a:noFill/>
        </p:spPr>
        <p:txBody>
          <a:bodyPr wrap="square" rtlCol="0">
            <a:spAutoFit/>
          </a:bodyPr>
          <a:lstStyle/>
          <a:p>
            <a:pPr marL="857250" indent="-857250">
              <a:buFont typeface="Arial" panose="020B0604020202020204" pitchFamily="34" charset="0"/>
              <a:buChar char="•"/>
            </a:pPr>
            <a:r>
              <a:rPr lang="en-US" sz="6000" dirty="0">
                <a:solidFill>
                  <a:schemeClr val="bg1"/>
                </a:solidFill>
              </a:rPr>
              <a:t>AI agents can help us do faster and more creative science</a:t>
            </a:r>
          </a:p>
          <a:p>
            <a:pPr marL="857250" indent="-857250">
              <a:buFont typeface="Arial" panose="020B0604020202020204" pitchFamily="34" charset="0"/>
              <a:buChar char="•"/>
            </a:pPr>
            <a:endParaRPr lang="en-US" sz="6000" dirty="0">
              <a:solidFill>
                <a:schemeClr val="bg1"/>
              </a:solidFill>
            </a:endParaRPr>
          </a:p>
          <a:p>
            <a:pPr marL="857250" indent="-857250">
              <a:buFont typeface="Arial" panose="020B0604020202020204" pitchFamily="34" charset="0"/>
              <a:buChar char="•"/>
            </a:pPr>
            <a:r>
              <a:rPr lang="en-US" sz="6000" dirty="0">
                <a:solidFill>
                  <a:schemeClr val="bg1"/>
                </a:solidFill>
              </a:rPr>
              <a:t>It is important to discuss the potential impact of this technology</a:t>
            </a:r>
          </a:p>
        </p:txBody>
      </p:sp>
    </p:spTree>
    <p:extLst>
      <p:ext uri="{BB962C8B-B14F-4D97-AF65-F5344CB8AC3E}">
        <p14:creationId xmlns:p14="http://schemas.microsoft.com/office/powerpoint/2010/main" val="2868601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25D8C-5552-AF49-BEC2-37302F7761E9}"/>
              </a:ext>
            </a:extLst>
          </p:cNvPr>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Machine Learning</a:t>
            </a:r>
          </a:p>
        </p:txBody>
      </p:sp>
      <p:pic>
        <p:nvPicPr>
          <p:cNvPr id="3" name="Picture 2">
            <a:extLst>
              <a:ext uri="{FF2B5EF4-FFF2-40B4-BE49-F238E27FC236}">
                <a16:creationId xmlns:a16="http://schemas.microsoft.com/office/drawing/2014/main" id="{60841710-21CF-2B4D-809A-20F84A50E176}"/>
              </a:ext>
            </a:extLst>
          </p:cNvPr>
          <p:cNvPicPr>
            <a:picLocks noChangeAspect="1"/>
          </p:cNvPicPr>
          <p:nvPr/>
        </p:nvPicPr>
        <p:blipFill rotWithShape="1">
          <a:blip r:embed="rId2"/>
          <a:srcRect l="28677" t="14889" r="25954" b="31376"/>
          <a:stretch/>
        </p:blipFill>
        <p:spPr>
          <a:xfrm>
            <a:off x="8565950" y="1069845"/>
            <a:ext cx="1389669" cy="1645920"/>
          </a:xfrm>
          <a:prstGeom prst="rect">
            <a:avLst/>
          </a:prstGeom>
        </p:spPr>
      </p:pic>
      <p:pic>
        <p:nvPicPr>
          <p:cNvPr id="4" name="Picture 3">
            <a:extLst>
              <a:ext uri="{FF2B5EF4-FFF2-40B4-BE49-F238E27FC236}">
                <a16:creationId xmlns:a16="http://schemas.microsoft.com/office/drawing/2014/main" id="{7673D4AD-A26C-3247-BAF9-1A8DB213FFD1}"/>
              </a:ext>
            </a:extLst>
          </p:cNvPr>
          <p:cNvPicPr>
            <a:picLocks noChangeAspect="1"/>
          </p:cNvPicPr>
          <p:nvPr/>
        </p:nvPicPr>
        <p:blipFill rotWithShape="1">
          <a:blip r:embed="rId3"/>
          <a:srcRect l="20002" r="12995" b="23262"/>
          <a:stretch/>
        </p:blipFill>
        <p:spPr>
          <a:xfrm>
            <a:off x="5328200" y="1069845"/>
            <a:ext cx="1437136" cy="1645920"/>
          </a:xfrm>
          <a:prstGeom prst="rect">
            <a:avLst/>
          </a:prstGeom>
        </p:spPr>
      </p:pic>
      <p:pic>
        <p:nvPicPr>
          <p:cNvPr id="5" name="Picture 4">
            <a:extLst>
              <a:ext uri="{FF2B5EF4-FFF2-40B4-BE49-F238E27FC236}">
                <a16:creationId xmlns:a16="http://schemas.microsoft.com/office/drawing/2014/main" id="{F8607EDD-75F5-F344-8319-CC1AB0F276E9}"/>
              </a:ext>
            </a:extLst>
          </p:cNvPr>
          <p:cNvPicPr>
            <a:picLocks noChangeAspect="1"/>
          </p:cNvPicPr>
          <p:nvPr/>
        </p:nvPicPr>
        <p:blipFill rotWithShape="1">
          <a:blip r:embed="rId4"/>
          <a:srcRect l="8302" r="12189"/>
          <a:stretch/>
        </p:blipFill>
        <p:spPr>
          <a:xfrm>
            <a:off x="2137485" y="1069845"/>
            <a:ext cx="1380697" cy="1645920"/>
          </a:xfrm>
          <a:prstGeom prst="rect">
            <a:avLst/>
          </a:prstGeom>
        </p:spPr>
      </p:pic>
      <p:sp>
        <p:nvSpPr>
          <p:cNvPr id="23" name="Rectangle 22">
            <a:extLst>
              <a:ext uri="{FF2B5EF4-FFF2-40B4-BE49-F238E27FC236}">
                <a16:creationId xmlns:a16="http://schemas.microsoft.com/office/drawing/2014/main" id="{0DC5D177-864F-A84F-BC89-7D9DB85BC4CF}"/>
              </a:ext>
            </a:extLst>
          </p:cNvPr>
          <p:cNvSpPr/>
          <p:nvPr/>
        </p:nvSpPr>
        <p:spPr>
          <a:xfrm>
            <a:off x="1619839" y="2721114"/>
            <a:ext cx="2415988" cy="707886"/>
          </a:xfrm>
          <a:prstGeom prst="rect">
            <a:avLst/>
          </a:prstGeom>
        </p:spPr>
        <p:txBody>
          <a:bodyPr wrap="square">
            <a:spAutoFit/>
          </a:bodyPr>
          <a:lstStyle/>
          <a:p>
            <a:pPr algn="ctr"/>
            <a:r>
              <a:rPr lang="en-US" sz="2000" dirty="0">
                <a:solidFill>
                  <a:schemeClr val="bg1"/>
                </a:solidFill>
              </a:rPr>
              <a:t>Chi Wang</a:t>
            </a:r>
          </a:p>
          <a:p>
            <a:pPr algn="ctr"/>
            <a:r>
              <a:rPr lang="en-US" sz="2000" dirty="0">
                <a:solidFill>
                  <a:schemeClr val="bg1"/>
                </a:solidFill>
              </a:rPr>
              <a:t>(DeepMind)</a:t>
            </a:r>
          </a:p>
        </p:txBody>
      </p:sp>
      <p:sp>
        <p:nvSpPr>
          <p:cNvPr id="29" name="Rectangle 28">
            <a:extLst>
              <a:ext uri="{FF2B5EF4-FFF2-40B4-BE49-F238E27FC236}">
                <a16:creationId xmlns:a16="http://schemas.microsoft.com/office/drawing/2014/main" id="{EA75F0D2-21F4-2A45-9E14-F4A703DA2FF4}"/>
              </a:ext>
            </a:extLst>
          </p:cNvPr>
          <p:cNvSpPr/>
          <p:nvPr/>
        </p:nvSpPr>
        <p:spPr>
          <a:xfrm>
            <a:off x="4834072" y="2715765"/>
            <a:ext cx="2415988" cy="707886"/>
          </a:xfrm>
          <a:prstGeom prst="rect">
            <a:avLst/>
          </a:prstGeom>
        </p:spPr>
        <p:txBody>
          <a:bodyPr wrap="square">
            <a:spAutoFit/>
          </a:bodyPr>
          <a:lstStyle/>
          <a:p>
            <a:pPr algn="ctr"/>
            <a:r>
              <a:rPr lang="en-US" sz="2000" dirty="0" err="1">
                <a:solidFill>
                  <a:schemeClr val="bg1"/>
                </a:solidFill>
              </a:rPr>
              <a:t>Pavlos</a:t>
            </a:r>
            <a:r>
              <a:rPr lang="en-US" sz="2000" dirty="0">
                <a:solidFill>
                  <a:schemeClr val="bg1"/>
                </a:solidFill>
              </a:rPr>
              <a:t> </a:t>
            </a:r>
            <a:r>
              <a:rPr lang="en-US" sz="2000" dirty="0" err="1">
                <a:solidFill>
                  <a:schemeClr val="bg1"/>
                </a:solidFill>
              </a:rPr>
              <a:t>Protopapas</a:t>
            </a:r>
            <a:endParaRPr lang="en-US" sz="2000" dirty="0">
              <a:solidFill>
                <a:schemeClr val="bg1"/>
              </a:solidFill>
            </a:endParaRPr>
          </a:p>
          <a:p>
            <a:pPr algn="ctr"/>
            <a:r>
              <a:rPr lang="en-US" sz="2000" dirty="0">
                <a:solidFill>
                  <a:schemeClr val="bg1"/>
                </a:solidFill>
              </a:rPr>
              <a:t>(Harvard)</a:t>
            </a:r>
          </a:p>
        </p:txBody>
      </p:sp>
      <p:sp>
        <p:nvSpPr>
          <p:cNvPr id="30" name="Rectangle 29">
            <a:extLst>
              <a:ext uri="{FF2B5EF4-FFF2-40B4-BE49-F238E27FC236}">
                <a16:creationId xmlns:a16="http://schemas.microsoft.com/office/drawing/2014/main" id="{9055C73F-4035-DC49-B791-34521DC4591C}"/>
              </a:ext>
            </a:extLst>
          </p:cNvPr>
          <p:cNvSpPr/>
          <p:nvPr/>
        </p:nvSpPr>
        <p:spPr>
          <a:xfrm>
            <a:off x="8057709" y="2715765"/>
            <a:ext cx="2415988" cy="707886"/>
          </a:xfrm>
          <a:prstGeom prst="rect">
            <a:avLst/>
          </a:prstGeom>
        </p:spPr>
        <p:txBody>
          <a:bodyPr wrap="square">
            <a:spAutoFit/>
          </a:bodyPr>
          <a:lstStyle/>
          <a:p>
            <a:pPr algn="ctr"/>
            <a:r>
              <a:rPr lang="en-US" sz="2000" dirty="0">
                <a:solidFill>
                  <a:schemeClr val="bg1"/>
                </a:solidFill>
              </a:rPr>
              <a:t>Miles Cranmer</a:t>
            </a:r>
          </a:p>
          <a:p>
            <a:pPr algn="ctr"/>
            <a:r>
              <a:rPr lang="en-US" sz="2000" dirty="0">
                <a:solidFill>
                  <a:schemeClr val="bg1"/>
                </a:solidFill>
              </a:rPr>
              <a:t>(Cambridge)</a:t>
            </a:r>
          </a:p>
        </p:txBody>
      </p:sp>
      <p:sp>
        <p:nvSpPr>
          <p:cNvPr id="31" name="TextBox 30">
            <a:extLst>
              <a:ext uri="{FF2B5EF4-FFF2-40B4-BE49-F238E27FC236}">
                <a16:creationId xmlns:a16="http://schemas.microsoft.com/office/drawing/2014/main" id="{3FB3DDC5-BE75-E24C-89D3-61576A8D5C2D}"/>
              </a:ext>
            </a:extLst>
          </p:cNvPr>
          <p:cNvSpPr txBox="1"/>
          <p:nvPr/>
        </p:nvSpPr>
        <p:spPr>
          <a:xfrm>
            <a:off x="0" y="3434349"/>
            <a:ext cx="12192000" cy="1015663"/>
          </a:xfrm>
          <a:prstGeom prst="rect">
            <a:avLst/>
          </a:prstGeom>
          <a:noFill/>
        </p:spPr>
        <p:txBody>
          <a:bodyPr wrap="square" rtlCol="0">
            <a:spAutoFit/>
          </a:bodyPr>
          <a:lstStyle/>
          <a:p>
            <a:pPr algn="ctr"/>
            <a:r>
              <a:rPr lang="en-US" sz="6000" dirty="0">
                <a:solidFill>
                  <a:schemeClr val="bg1"/>
                </a:solidFill>
              </a:rPr>
              <a:t>Planetary Science</a:t>
            </a:r>
          </a:p>
        </p:txBody>
      </p:sp>
      <p:pic>
        <p:nvPicPr>
          <p:cNvPr id="32" name="Picture 31">
            <a:extLst>
              <a:ext uri="{FF2B5EF4-FFF2-40B4-BE49-F238E27FC236}">
                <a16:creationId xmlns:a16="http://schemas.microsoft.com/office/drawing/2014/main" id="{0C313C40-6A87-BD44-BFBC-608A4B3EA741}"/>
              </a:ext>
            </a:extLst>
          </p:cNvPr>
          <p:cNvPicPr>
            <a:picLocks noChangeAspect="1"/>
          </p:cNvPicPr>
          <p:nvPr/>
        </p:nvPicPr>
        <p:blipFill rotWithShape="1">
          <a:blip r:embed="rId5"/>
          <a:srcRect l="16957" r="23099" b="25700"/>
          <a:stretch/>
        </p:blipFill>
        <p:spPr>
          <a:xfrm>
            <a:off x="6586093" y="4415867"/>
            <a:ext cx="1327933" cy="1645920"/>
          </a:xfrm>
          <a:prstGeom prst="rect">
            <a:avLst/>
          </a:prstGeom>
        </p:spPr>
      </p:pic>
      <p:sp>
        <p:nvSpPr>
          <p:cNvPr id="34" name="Rectangle 33">
            <a:extLst>
              <a:ext uri="{FF2B5EF4-FFF2-40B4-BE49-F238E27FC236}">
                <a16:creationId xmlns:a16="http://schemas.microsoft.com/office/drawing/2014/main" id="{93EB48B3-C59F-7A40-ADB0-8EA6CEB26ED4}"/>
              </a:ext>
            </a:extLst>
          </p:cNvPr>
          <p:cNvSpPr/>
          <p:nvPr/>
        </p:nvSpPr>
        <p:spPr>
          <a:xfrm>
            <a:off x="3847342" y="6015109"/>
            <a:ext cx="2415988" cy="707886"/>
          </a:xfrm>
          <a:prstGeom prst="rect">
            <a:avLst/>
          </a:prstGeom>
        </p:spPr>
        <p:txBody>
          <a:bodyPr wrap="square">
            <a:spAutoFit/>
          </a:bodyPr>
          <a:lstStyle/>
          <a:p>
            <a:pPr algn="ctr"/>
            <a:r>
              <a:rPr lang="en-US" sz="2000" dirty="0" err="1">
                <a:solidFill>
                  <a:schemeClr val="bg1"/>
                </a:solidFill>
              </a:rPr>
              <a:t>Wenhan</a:t>
            </a:r>
            <a:r>
              <a:rPr lang="en-US" sz="2000" dirty="0">
                <a:solidFill>
                  <a:schemeClr val="bg1"/>
                </a:solidFill>
              </a:rPr>
              <a:t> Zhou</a:t>
            </a:r>
          </a:p>
          <a:p>
            <a:pPr algn="ctr"/>
            <a:r>
              <a:rPr lang="en-US" sz="2000" dirty="0">
                <a:solidFill>
                  <a:schemeClr val="bg1"/>
                </a:solidFill>
              </a:rPr>
              <a:t>(Tokyo)</a:t>
            </a:r>
          </a:p>
        </p:txBody>
      </p:sp>
      <p:sp>
        <p:nvSpPr>
          <p:cNvPr id="35" name="Rectangle 34">
            <a:extLst>
              <a:ext uri="{FF2B5EF4-FFF2-40B4-BE49-F238E27FC236}">
                <a16:creationId xmlns:a16="http://schemas.microsoft.com/office/drawing/2014/main" id="{0C1FB38D-DA06-2144-B311-CE2DB51ECA4A}"/>
              </a:ext>
            </a:extLst>
          </p:cNvPr>
          <p:cNvSpPr/>
          <p:nvPr/>
        </p:nvSpPr>
        <p:spPr>
          <a:xfrm>
            <a:off x="6096000" y="6061787"/>
            <a:ext cx="2415988" cy="707886"/>
          </a:xfrm>
          <a:prstGeom prst="rect">
            <a:avLst/>
          </a:prstGeom>
        </p:spPr>
        <p:txBody>
          <a:bodyPr wrap="square">
            <a:spAutoFit/>
          </a:bodyPr>
          <a:lstStyle/>
          <a:p>
            <a:pPr algn="ctr"/>
            <a:r>
              <a:rPr lang="en-US" sz="2000" dirty="0">
                <a:solidFill>
                  <a:schemeClr val="bg1"/>
                </a:solidFill>
              </a:rPr>
              <a:t>Bonny Wang</a:t>
            </a:r>
          </a:p>
          <a:p>
            <a:pPr algn="ctr"/>
            <a:r>
              <a:rPr lang="en-US" sz="2000" dirty="0">
                <a:solidFill>
                  <a:schemeClr val="bg1"/>
                </a:solidFill>
              </a:rPr>
              <a:t>(Chicago)</a:t>
            </a:r>
          </a:p>
        </p:txBody>
      </p:sp>
      <p:pic>
        <p:nvPicPr>
          <p:cNvPr id="14" name="Picture 13">
            <a:extLst>
              <a:ext uri="{FF2B5EF4-FFF2-40B4-BE49-F238E27FC236}">
                <a16:creationId xmlns:a16="http://schemas.microsoft.com/office/drawing/2014/main" id="{3640CD8D-E63C-B948-9709-FB231E3626D1}"/>
              </a:ext>
            </a:extLst>
          </p:cNvPr>
          <p:cNvPicPr>
            <a:picLocks noChangeAspect="1"/>
          </p:cNvPicPr>
          <p:nvPr/>
        </p:nvPicPr>
        <p:blipFill rotWithShape="1">
          <a:blip r:embed="rId6"/>
          <a:srcRect l="27976" t="12566" r="42568" b="63418"/>
          <a:stretch/>
        </p:blipFill>
        <p:spPr>
          <a:xfrm>
            <a:off x="4394792" y="4409601"/>
            <a:ext cx="1321087" cy="1645920"/>
          </a:xfrm>
          <a:prstGeom prst="rect">
            <a:avLst/>
          </a:prstGeom>
        </p:spPr>
      </p:pic>
    </p:spTree>
    <p:extLst>
      <p:ext uri="{BB962C8B-B14F-4D97-AF65-F5344CB8AC3E}">
        <p14:creationId xmlns:p14="http://schemas.microsoft.com/office/powerpoint/2010/main" val="2222987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F2993-39DE-95B0-73F2-62B7465B06E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B4D1AB31-1B66-A2D8-E2D4-80433D6C3BA6}"/>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Denario team</a:t>
            </a:r>
          </a:p>
        </p:txBody>
      </p:sp>
      <p:graphicFrame>
        <p:nvGraphicFramePr>
          <p:cNvPr id="2" name="Table 1">
            <a:extLst>
              <a:ext uri="{FF2B5EF4-FFF2-40B4-BE49-F238E27FC236}">
                <a16:creationId xmlns:a16="http://schemas.microsoft.com/office/drawing/2014/main" id="{7CBC9141-E14D-E04D-9424-71D4F8D22C86}"/>
              </a:ext>
            </a:extLst>
          </p:cNvPr>
          <p:cNvGraphicFramePr>
            <a:graphicFrameLocks noGrp="1"/>
          </p:cNvGraphicFramePr>
          <p:nvPr/>
        </p:nvGraphicFramePr>
        <p:xfrm>
          <a:off x="0" y="1055238"/>
          <a:ext cx="12189375" cy="5802764"/>
        </p:xfrm>
        <a:graphic>
          <a:graphicData uri="http://schemas.openxmlformats.org/drawingml/2006/table">
            <a:tbl>
              <a:tblPr firstRow="1" bandRow="1">
                <a:tableStyleId>{5940675A-B579-460E-94D1-54222C63F5DA}</a:tableStyleId>
              </a:tblPr>
              <a:tblGrid>
                <a:gridCol w="1354375">
                  <a:extLst>
                    <a:ext uri="{9D8B030D-6E8A-4147-A177-3AD203B41FA5}">
                      <a16:colId xmlns:a16="http://schemas.microsoft.com/office/drawing/2014/main" val="3914065686"/>
                    </a:ext>
                  </a:extLst>
                </a:gridCol>
                <a:gridCol w="1354375">
                  <a:extLst>
                    <a:ext uri="{9D8B030D-6E8A-4147-A177-3AD203B41FA5}">
                      <a16:colId xmlns:a16="http://schemas.microsoft.com/office/drawing/2014/main" val="181176499"/>
                    </a:ext>
                  </a:extLst>
                </a:gridCol>
                <a:gridCol w="1354375">
                  <a:extLst>
                    <a:ext uri="{9D8B030D-6E8A-4147-A177-3AD203B41FA5}">
                      <a16:colId xmlns:a16="http://schemas.microsoft.com/office/drawing/2014/main" val="2885568607"/>
                    </a:ext>
                  </a:extLst>
                </a:gridCol>
                <a:gridCol w="1354375">
                  <a:extLst>
                    <a:ext uri="{9D8B030D-6E8A-4147-A177-3AD203B41FA5}">
                      <a16:colId xmlns:a16="http://schemas.microsoft.com/office/drawing/2014/main" val="24136953"/>
                    </a:ext>
                  </a:extLst>
                </a:gridCol>
                <a:gridCol w="1354375">
                  <a:extLst>
                    <a:ext uri="{9D8B030D-6E8A-4147-A177-3AD203B41FA5}">
                      <a16:colId xmlns:a16="http://schemas.microsoft.com/office/drawing/2014/main" val="4171984867"/>
                    </a:ext>
                  </a:extLst>
                </a:gridCol>
                <a:gridCol w="1354375">
                  <a:extLst>
                    <a:ext uri="{9D8B030D-6E8A-4147-A177-3AD203B41FA5}">
                      <a16:colId xmlns:a16="http://schemas.microsoft.com/office/drawing/2014/main" val="2616079394"/>
                    </a:ext>
                  </a:extLst>
                </a:gridCol>
                <a:gridCol w="1354375">
                  <a:extLst>
                    <a:ext uri="{9D8B030D-6E8A-4147-A177-3AD203B41FA5}">
                      <a16:colId xmlns:a16="http://schemas.microsoft.com/office/drawing/2014/main" val="1483672282"/>
                    </a:ext>
                  </a:extLst>
                </a:gridCol>
                <a:gridCol w="1354375">
                  <a:extLst>
                    <a:ext uri="{9D8B030D-6E8A-4147-A177-3AD203B41FA5}">
                      <a16:colId xmlns:a16="http://schemas.microsoft.com/office/drawing/2014/main" val="148266644"/>
                    </a:ext>
                  </a:extLst>
                </a:gridCol>
                <a:gridCol w="1354375">
                  <a:extLst>
                    <a:ext uri="{9D8B030D-6E8A-4147-A177-3AD203B41FA5}">
                      <a16:colId xmlns:a16="http://schemas.microsoft.com/office/drawing/2014/main" val="2539281031"/>
                    </a:ext>
                  </a:extLst>
                </a:gridCol>
              </a:tblGrid>
              <a:tr h="14506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4747948"/>
                  </a:ext>
                </a:extLst>
              </a:tr>
              <a:tr h="1450691">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946401599"/>
                  </a:ext>
                </a:extLst>
              </a:tr>
              <a:tr h="14506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8769800"/>
                  </a:ext>
                </a:extLst>
              </a:tr>
              <a:tr h="1450691">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2197624"/>
                  </a:ext>
                </a:extLst>
              </a:tr>
            </a:tbl>
          </a:graphicData>
        </a:graphic>
      </p:graphicFrame>
      <p:pic>
        <p:nvPicPr>
          <p:cNvPr id="14" name="Picture 13">
            <a:extLst>
              <a:ext uri="{FF2B5EF4-FFF2-40B4-BE49-F238E27FC236}">
                <a16:creationId xmlns:a16="http://schemas.microsoft.com/office/drawing/2014/main" id="{840F67D2-3AB8-F745-8343-6A5E5453A2FC}"/>
              </a:ext>
            </a:extLst>
          </p:cNvPr>
          <p:cNvPicPr>
            <a:picLocks noChangeAspect="1"/>
          </p:cNvPicPr>
          <p:nvPr/>
        </p:nvPicPr>
        <p:blipFill rotWithShape="1">
          <a:blip r:embed="rId3"/>
          <a:srcRect l="18510" r="17395" b="16868"/>
          <a:stretch/>
        </p:blipFill>
        <p:spPr>
          <a:xfrm>
            <a:off x="159027" y="1094994"/>
            <a:ext cx="1057507" cy="1371600"/>
          </a:xfrm>
          <a:prstGeom prst="rect">
            <a:avLst/>
          </a:prstGeom>
        </p:spPr>
      </p:pic>
      <p:pic>
        <p:nvPicPr>
          <p:cNvPr id="16" name="Picture 6" descr="Adrian Bayer | Department of Astrophysical Sciences">
            <a:extLst>
              <a:ext uri="{FF2B5EF4-FFF2-40B4-BE49-F238E27FC236}">
                <a16:creationId xmlns:a16="http://schemas.microsoft.com/office/drawing/2014/main" id="{D6382ED1-005A-FC42-8FBD-4E471F86A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4" t="7706" r="15052" b="28372"/>
          <a:stretch>
            <a:fillRect/>
          </a:stretch>
        </p:blipFill>
        <p:spPr bwMode="auto">
          <a:xfrm>
            <a:off x="2828626" y="1094994"/>
            <a:ext cx="112171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217385-B52E-0849-B5A8-96145318822E}"/>
              </a:ext>
            </a:extLst>
          </p:cNvPr>
          <p:cNvPicPr>
            <a:picLocks noChangeAspect="1"/>
          </p:cNvPicPr>
          <p:nvPr/>
        </p:nvPicPr>
        <p:blipFill rotWithShape="1">
          <a:blip r:embed="rId5"/>
          <a:srcRect l="52806" t="24301" r="32662" b="50628"/>
          <a:stretch/>
        </p:blipFill>
        <p:spPr>
          <a:xfrm>
            <a:off x="4149124" y="1094994"/>
            <a:ext cx="1204623" cy="1371600"/>
          </a:xfrm>
          <a:prstGeom prst="rect">
            <a:avLst/>
          </a:prstGeom>
        </p:spPr>
      </p:pic>
      <p:pic>
        <p:nvPicPr>
          <p:cNvPr id="18"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7C9FB120-2506-F247-923B-652EFB2B0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70" r="10471" b="8927"/>
          <a:stretch>
            <a:fillRect/>
          </a:stretch>
        </p:blipFill>
        <p:spPr bwMode="auto">
          <a:xfrm>
            <a:off x="5489765" y="1094994"/>
            <a:ext cx="120723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BA48A57-57ED-6044-B758-3AB38E27A5DA}"/>
              </a:ext>
            </a:extLst>
          </p:cNvPr>
          <p:cNvPicPr>
            <a:picLocks noChangeAspect="1"/>
          </p:cNvPicPr>
          <p:nvPr/>
        </p:nvPicPr>
        <p:blipFill rotWithShape="1">
          <a:blip r:embed="rId7"/>
          <a:srcRect l="18265" t="3867" r="18265" b="20000"/>
          <a:stretch/>
        </p:blipFill>
        <p:spPr>
          <a:xfrm>
            <a:off x="6876557" y="1094994"/>
            <a:ext cx="1143463" cy="1371600"/>
          </a:xfrm>
          <a:prstGeom prst="rect">
            <a:avLst/>
          </a:prstGeom>
        </p:spPr>
      </p:pic>
      <p:pic>
        <p:nvPicPr>
          <p:cNvPr id="20" name="Picture 2" descr="borisbolliet (Boris Bolliet) · GitHub">
            <a:extLst>
              <a:ext uri="{FF2B5EF4-FFF2-40B4-BE49-F238E27FC236}">
                <a16:creationId xmlns:a16="http://schemas.microsoft.com/office/drawing/2014/main" id="{3C878572-020B-A44B-A557-01E234793C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04" t="8293" r="21511" b="15928"/>
          <a:stretch>
            <a:fillRect/>
          </a:stretch>
        </p:blipFill>
        <p:spPr bwMode="auto">
          <a:xfrm>
            <a:off x="8281227" y="1094994"/>
            <a:ext cx="10603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768F301-55D8-B54B-A5E8-22D2953BD64D}"/>
              </a:ext>
            </a:extLst>
          </p:cNvPr>
          <p:cNvPicPr>
            <a:picLocks noChangeAspect="1"/>
          </p:cNvPicPr>
          <p:nvPr/>
        </p:nvPicPr>
        <p:blipFill rotWithShape="1">
          <a:blip r:embed="rId9"/>
          <a:srcRect l="28677" t="14889" r="25954" b="31376"/>
          <a:stretch/>
        </p:blipFill>
        <p:spPr>
          <a:xfrm>
            <a:off x="10939818" y="1094994"/>
            <a:ext cx="1158057" cy="1371600"/>
          </a:xfrm>
          <a:prstGeom prst="rect">
            <a:avLst/>
          </a:prstGeom>
        </p:spPr>
      </p:pic>
      <p:pic>
        <p:nvPicPr>
          <p:cNvPr id="23" name="Picture 22">
            <a:extLst>
              <a:ext uri="{FF2B5EF4-FFF2-40B4-BE49-F238E27FC236}">
                <a16:creationId xmlns:a16="http://schemas.microsoft.com/office/drawing/2014/main" id="{072A8D38-9CE6-5B47-9A85-99DBF6DA12C4}"/>
              </a:ext>
            </a:extLst>
          </p:cNvPr>
          <p:cNvPicPr>
            <a:picLocks noChangeAspect="1"/>
          </p:cNvPicPr>
          <p:nvPr/>
        </p:nvPicPr>
        <p:blipFill rotWithShape="1">
          <a:blip r:embed="rId10"/>
          <a:srcRect l="20432" t="12425" r="35465" b="34540"/>
          <a:stretch/>
        </p:blipFill>
        <p:spPr>
          <a:xfrm>
            <a:off x="117484" y="2543471"/>
            <a:ext cx="1140592" cy="1371600"/>
          </a:xfrm>
          <a:prstGeom prst="rect">
            <a:avLst/>
          </a:prstGeom>
        </p:spPr>
      </p:pic>
      <p:pic>
        <p:nvPicPr>
          <p:cNvPr id="24" name="Picture 12" descr="changhoonhahn (ChangHoon Hahn) · GitHub">
            <a:extLst>
              <a:ext uri="{FF2B5EF4-FFF2-40B4-BE49-F238E27FC236}">
                <a16:creationId xmlns:a16="http://schemas.microsoft.com/office/drawing/2014/main" id="{2E4FA524-9BC0-DB4D-9E61-FA6CF828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340" r="46358" b="22098"/>
          <a:stretch>
            <a:fillRect/>
          </a:stretch>
        </p:blipFill>
        <p:spPr bwMode="auto">
          <a:xfrm>
            <a:off x="1486023" y="2543471"/>
            <a:ext cx="10731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FEB4F49-3219-0D4B-916F-D412BF4DCCE4}"/>
              </a:ext>
            </a:extLst>
          </p:cNvPr>
          <p:cNvPicPr>
            <a:picLocks noChangeAspect="1"/>
          </p:cNvPicPr>
          <p:nvPr/>
        </p:nvPicPr>
        <p:blipFill rotWithShape="1">
          <a:blip r:embed="rId12"/>
          <a:srcRect l="37375" t="18744" r="36087" b="32947"/>
          <a:stretch/>
        </p:blipFill>
        <p:spPr>
          <a:xfrm>
            <a:off x="2828626" y="2543471"/>
            <a:ext cx="1130199" cy="1371600"/>
          </a:xfrm>
          <a:prstGeom prst="rect">
            <a:avLst/>
          </a:prstGeom>
        </p:spPr>
      </p:pic>
      <p:pic>
        <p:nvPicPr>
          <p:cNvPr id="26" name="Picture 25">
            <a:extLst>
              <a:ext uri="{FF2B5EF4-FFF2-40B4-BE49-F238E27FC236}">
                <a16:creationId xmlns:a16="http://schemas.microsoft.com/office/drawing/2014/main" id="{5977DABC-4349-7C45-A027-C5A918480DF6}"/>
              </a:ext>
            </a:extLst>
          </p:cNvPr>
          <p:cNvPicPr>
            <a:picLocks noChangeAspect="1"/>
          </p:cNvPicPr>
          <p:nvPr/>
        </p:nvPicPr>
        <p:blipFill rotWithShape="1">
          <a:blip r:embed="rId13"/>
          <a:srcRect l="36738" t="12071" r="28898" b="19350"/>
          <a:stretch/>
        </p:blipFill>
        <p:spPr>
          <a:xfrm>
            <a:off x="4228315" y="2543471"/>
            <a:ext cx="1025803" cy="1371600"/>
          </a:xfrm>
          <a:prstGeom prst="rect">
            <a:avLst/>
          </a:prstGeom>
        </p:spPr>
      </p:pic>
      <p:pic>
        <p:nvPicPr>
          <p:cNvPr id="28" name="Picture 27">
            <a:extLst>
              <a:ext uri="{FF2B5EF4-FFF2-40B4-BE49-F238E27FC236}">
                <a16:creationId xmlns:a16="http://schemas.microsoft.com/office/drawing/2014/main" id="{A6480847-BD83-AD42-80CA-B76D076C4C0B}"/>
              </a:ext>
            </a:extLst>
          </p:cNvPr>
          <p:cNvPicPr>
            <a:picLocks noChangeAspect="1"/>
          </p:cNvPicPr>
          <p:nvPr/>
        </p:nvPicPr>
        <p:blipFill rotWithShape="1">
          <a:blip r:embed="rId14"/>
          <a:srcRect l="27383" t="8555" r="32581" b="57540"/>
          <a:stretch/>
        </p:blipFill>
        <p:spPr>
          <a:xfrm>
            <a:off x="6843379" y="2548476"/>
            <a:ext cx="1209817" cy="1371600"/>
          </a:xfrm>
          <a:prstGeom prst="rect">
            <a:avLst/>
          </a:prstGeom>
        </p:spPr>
      </p:pic>
      <p:pic>
        <p:nvPicPr>
          <p:cNvPr id="29" name="Picture 28">
            <a:extLst>
              <a:ext uri="{FF2B5EF4-FFF2-40B4-BE49-F238E27FC236}">
                <a16:creationId xmlns:a16="http://schemas.microsoft.com/office/drawing/2014/main" id="{EB36D1D1-51BD-E949-ABF1-64779648E95F}"/>
              </a:ext>
            </a:extLst>
          </p:cNvPr>
          <p:cNvPicPr>
            <a:picLocks noChangeAspect="1"/>
          </p:cNvPicPr>
          <p:nvPr/>
        </p:nvPicPr>
        <p:blipFill rotWithShape="1">
          <a:blip r:embed="rId15"/>
          <a:srcRect l="19820" t="5963" r="18128" b="14206"/>
          <a:stretch/>
        </p:blipFill>
        <p:spPr>
          <a:xfrm>
            <a:off x="8275469" y="2543471"/>
            <a:ext cx="1066133" cy="1371600"/>
          </a:xfrm>
          <a:prstGeom prst="rect">
            <a:avLst/>
          </a:prstGeom>
        </p:spPr>
      </p:pic>
      <p:pic>
        <p:nvPicPr>
          <p:cNvPr id="30" name="Picture 29">
            <a:extLst>
              <a:ext uri="{FF2B5EF4-FFF2-40B4-BE49-F238E27FC236}">
                <a16:creationId xmlns:a16="http://schemas.microsoft.com/office/drawing/2014/main" id="{6F9D5ED5-08A6-2749-9343-8B8B035A35C6}"/>
              </a:ext>
            </a:extLst>
          </p:cNvPr>
          <p:cNvPicPr>
            <a:picLocks noChangeAspect="1"/>
          </p:cNvPicPr>
          <p:nvPr/>
        </p:nvPicPr>
        <p:blipFill>
          <a:blip r:embed="rId16"/>
          <a:stretch>
            <a:fillRect/>
          </a:stretch>
        </p:blipFill>
        <p:spPr>
          <a:xfrm>
            <a:off x="9467821" y="2520527"/>
            <a:ext cx="1371600" cy="1371600"/>
          </a:xfrm>
          <a:prstGeom prst="rect">
            <a:avLst/>
          </a:prstGeom>
        </p:spPr>
      </p:pic>
      <p:pic>
        <p:nvPicPr>
          <p:cNvPr id="32" name="Picture 31">
            <a:extLst>
              <a:ext uri="{FF2B5EF4-FFF2-40B4-BE49-F238E27FC236}">
                <a16:creationId xmlns:a16="http://schemas.microsoft.com/office/drawing/2014/main" id="{F2087FD7-0BD6-0F42-9C8C-B5655502DEC4}"/>
              </a:ext>
            </a:extLst>
          </p:cNvPr>
          <p:cNvPicPr>
            <a:picLocks noChangeAspect="1"/>
          </p:cNvPicPr>
          <p:nvPr/>
        </p:nvPicPr>
        <p:blipFill rotWithShape="1">
          <a:blip r:embed="rId17"/>
          <a:srcRect l="16400" t="3768" r="17148" b="24504"/>
          <a:stretch/>
        </p:blipFill>
        <p:spPr>
          <a:xfrm>
            <a:off x="10883982" y="2543471"/>
            <a:ext cx="1270730" cy="1371600"/>
          </a:xfrm>
          <a:prstGeom prst="rect">
            <a:avLst/>
          </a:prstGeom>
        </p:spPr>
      </p:pic>
      <p:pic>
        <p:nvPicPr>
          <p:cNvPr id="33" name="Picture 32">
            <a:extLst>
              <a:ext uri="{FF2B5EF4-FFF2-40B4-BE49-F238E27FC236}">
                <a16:creationId xmlns:a16="http://schemas.microsoft.com/office/drawing/2014/main" id="{BD00012A-F676-0744-BB00-C5FC3F0771EF}"/>
              </a:ext>
            </a:extLst>
          </p:cNvPr>
          <p:cNvPicPr>
            <a:picLocks noChangeAspect="1"/>
          </p:cNvPicPr>
          <p:nvPr/>
        </p:nvPicPr>
        <p:blipFill rotWithShape="1">
          <a:blip r:embed="rId18"/>
          <a:srcRect l="20002" r="12995" b="23262"/>
          <a:stretch/>
        </p:blipFill>
        <p:spPr>
          <a:xfrm>
            <a:off x="60463" y="3991948"/>
            <a:ext cx="1197613" cy="1371600"/>
          </a:xfrm>
          <a:prstGeom prst="rect">
            <a:avLst/>
          </a:prstGeom>
        </p:spPr>
      </p:pic>
      <p:pic>
        <p:nvPicPr>
          <p:cNvPr id="37" name="Picture 36">
            <a:extLst>
              <a:ext uri="{FF2B5EF4-FFF2-40B4-BE49-F238E27FC236}">
                <a16:creationId xmlns:a16="http://schemas.microsoft.com/office/drawing/2014/main" id="{7D1C263B-6E17-0244-9592-728974475D07}"/>
              </a:ext>
            </a:extLst>
          </p:cNvPr>
          <p:cNvPicPr>
            <a:picLocks noChangeAspect="1"/>
          </p:cNvPicPr>
          <p:nvPr/>
        </p:nvPicPr>
        <p:blipFill rotWithShape="1">
          <a:blip r:embed="rId19"/>
          <a:srcRect l="12849" t="4698" r="4374" b="5814"/>
          <a:stretch/>
        </p:blipFill>
        <p:spPr>
          <a:xfrm>
            <a:off x="5489765" y="3991948"/>
            <a:ext cx="1200761" cy="1371600"/>
          </a:xfrm>
          <a:prstGeom prst="rect">
            <a:avLst/>
          </a:prstGeom>
        </p:spPr>
      </p:pic>
      <p:pic>
        <p:nvPicPr>
          <p:cNvPr id="3" name="Picture 2">
            <a:extLst>
              <a:ext uri="{FF2B5EF4-FFF2-40B4-BE49-F238E27FC236}">
                <a16:creationId xmlns:a16="http://schemas.microsoft.com/office/drawing/2014/main" id="{A7361B7A-20C4-6D41-B159-63A447B8848D}"/>
              </a:ext>
            </a:extLst>
          </p:cNvPr>
          <p:cNvPicPr>
            <a:picLocks noChangeAspect="1"/>
          </p:cNvPicPr>
          <p:nvPr/>
        </p:nvPicPr>
        <p:blipFill rotWithShape="1">
          <a:blip r:embed="rId20"/>
          <a:srcRect l="11249" t="3118" r="8817" b="7428"/>
          <a:stretch/>
        </p:blipFill>
        <p:spPr>
          <a:xfrm>
            <a:off x="6912762" y="3991948"/>
            <a:ext cx="1071050" cy="1371600"/>
          </a:xfrm>
          <a:prstGeom prst="rect">
            <a:avLst/>
          </a:prstGeom>
        </p:spPr>
      </p:pic>
      <p:pic>
        <p:nvPicPr>
          <p:cNvPr id="38" name="Picture 37">
            <a:extLst>
              <a:ext uri="{FF2B5EF4-FFF2-40B4-BE49-F238E27FC236}">
                <a16:creationId xmlns:a16="http://schemas.microsoft.com/office/drawing/2014/main" id="{A89E8ED8-08E7-284C-ACBD-ADBE30308BA5}"/>
              </a:ext>
            </a:extLst>
          </p:cNvPr>
          <p:cNvPicPr>
            <a:picLocks noChangeAspect="1"/>
          </p:cNvPicPr>
          <p:nvPr/>
        </p:nvPicPr>
        <p:blipFill rotWithShape="1">
          <a:blip r:embed="rId21"/>
          <a:srcRect l="13107" t="11719" r="37782" b="39971"/>
          <a:stretch/>
        </p:blipFill>
        <p:spPr>
          <a:xfrm>
            <a:off x="8155346" y="3991948"/>
            <a:ext cx="1275923" cy="1371600"/>
          </a:xfrm>
          <a:prstGeom prst="rect">
            <a:avLst/>
          </a:prstGeom>
        </p:spPr>
      </p:pic>
      <p:pic>
        <p:nvPicPr>
          <p:cNvPr id="39" name="Picture 38">
            <a:extLst>
              <a:ext uri="{FF2B5EF4-FFF2-40B4-BE49-F238E27FC236}">
                <a16:creationId xmlns:a16="http://schemas.microsoft.com/office/drawing/2014/main" id="{D03553F9-BD7D-B64F-8710-2B913D1F5352}"/>
              </a:ext>
            </a:extLst>
          </p:cNvPr>
          <p:cNvPicPr>
            <a:picLocks noChangeAspect="1"/>
          </p:cNvPicPr>
          <p:nvPr/>
        </p:nvPicPr>
        <p:blipFill rotWithShape="1">
          <a:blip r:embed="rId22"/>
          <a:srcRect l="26812" t="6927" r="27971" b="36956"/>
          <a:stretch/>
        </p:blipFill>
        <p:spPr>
          <a:xfrm>
            <a:off x="9602803" y="3991948"/>
            <a:ext cx="1105214" cy="1371600"/>
          </a:xfrm>
          <a:prstGeom prst="rect">
            <a:avLst/>
          </a:prstGeom>
        </p:spPr>
      </p:pic>
      <p:pic>
        <p:nvPicPr>
          <p:cNvPr id="40" name="Picture 39">
            <a:extLst>
              <a:ext uri="{FF2B5EF4-FFF2-40B4-BE49-F238E27FC236}">
                <a16:creationId xmlns:a16="http://schemas.microsoft.com/office/drawing/2014/main" id="{1FA9B400-38BA-B347-9D35-8DD1379B5233}"/>
              </a:ext>
            </a:extLst>
          </p:cNvPr>
          <p:cNvPicPr>
            <a:picLocks noChangeAspect="1"/>
          </p:cNvPicPr>
          <p:nvPr/>
        </p:nvPicPr>
        <p:blipFill rotWithShape="1">
          <a:blip r:embed="rId23"/>
          <a:srcRect l="8302" r="12189"/>
          <a:stretch/>
        </p:blipFill>
        <p:spPr>
          <a:xfrm>
            <a:off x="10943555" y="3991948"/>
            <a:ext cx="1150582" cy="1371600"/>
          </a:xfrm>
          <a:prstGeom prst="rect">
            <a:avLst/>
          </a:prstGeom>
        </p:spPr>
      </p:pic>
      <p:pic>
        <p:nvPicPr>
          <p:cNvPr id="41" name="Picture 40">
            <a:extLst>
              <a:ext uri="{FF2B5EF4-FFF2-40B4-BE49-F238E27FC236}">
                <a16:creationId xmlns:a16="http://schemas.microsoft.com/office/drawing/2014/main" id="{4CDE8AE8-A5C3-7042-95EC-D1C6513114CE}"/>
              </a:ext>
            </a:extLst>
          </p:cNvPr>
          <p:cNvPicPr>
            <a:picLocks noChangeAspect="1"/>
          </p:cNvPicPr>
          <p:nvPr/>
        </p:nvPicPr>
        <p:blipFill rotWithShape="1">
          <a:blip r:embed="rId24"/>
          <a:srcRect l="16957" r="23099" b="25700"/>
          <a:stretch/>
        </p:blipFill>
        <p:spPr>
          <a:xfrm>
            <a:off x="117484" y="5446825"/>
            <a:ext cx="1106611" cy="1371600"/>
          </a:xfrm>
          <a:prstGeom prst="rect">
            <a:avLst/>
          </a:prstGeom>
        </p:spPr>
      </p:pic>
      <p:pic>
        <p:nvPicPr>
          <p:cNvPr id="42" name="Picture 41" descr="Licong Xu - Cambridge, England, United ...">
            <a:extLst>
              <a:ext uri="{FF2B5EF4-FFF2-40B4-BE49-F238E27FC236}">
                <a16:creationId xmlns:a16="http://schemas.microsoft.com/office/drawing/2014/main" id="{C392CC97-3453-2C46-AFBF-B2FAC96FB97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571" r="14415" b="18171"/>
          <a:stretch>
            <a:fillRect/>
          </a:stretch>
        </p:blipFill>
        <p:spPr bwMode="auto">
          <a:xfrm>
            <a:off x="1452556" y="5446825"/>
            <a:ext cx="114004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39B248B-D0B1-0344-9C71-61B176D02371}"/>
              </a:ext>
            </a:extLst>
          </p:cNvPr>
          <p:cNvPicPr>
            <a:picLocks noChangeAspect="1"/>
          </p:cNvPicPr>
          <p:nvPr/>
        </p:nvPicPr>
        <p:blipFill rotWithShape="1">
          <a:blip r:embed="rId26"/>
          <a:srcRect l="22316" t="3244" r="19856" b="23950"/>
          <a:stretch/>
        </p:blipFill>
        <p:spPr>
          <a:xfrm>
            <a:off x="2844779" y="5446825"/>
            <a:ext cx="1089405" cy="1371600"/>
          </a:xfrm>
          <a:prstGeom prst="rect">
            <a:avLst/>
          </a:prstGeom>
        </p:spPr>
      </p:pic>
      <p:pic>
        <p:nvPicPr>
          <p:cNvPr id="44" name="Picture 43">
            <a:extLst>
              <a:ext uri="{FF2B5EF4-FFF2-40B4-BE49-F238E27FC236}">
                <a16:creationId xmlns:a16="http://schemas.microsoft.com/office/drawing/2014/main" id="{15442B2E-BDBE-6D4F-806F-4B3ECB428BFA}"/>
              </a:ext>
            </a:extLst>
          </p:cNvPr>
          <p:cNvPicPr>
            <a:picLocks noChangeAspect="1"/>
          </p:cNvPicPr>
          <p:nvPr/>
        </p:nvPicPr>
        <p:blipFill rotWithShape="1">
          <a:blip r:embed="rId27"/>
          <a:srcRect l="26550" t="12279" r="48455" b="49740"/>
          <a:stretch/>
        </p:blipFill>
        <p:spPr>
          <a:xfrm>
            <a:off x="4138904" y="5450714"/>
            <a:ext cx="1204623" cy="1371600"/>
          </a:xfrm>
          <a:prstGeom prst="rect">
            <a:avLst/>
          </a:prstGeom>
        </p:spPr>
      </p:pic>
      <p:pic>
        <p:nvPicPr>
          <p:cNvPr id="46" name="Picture 45">
            <a:extLst>
              <a:ext uri="{FF2B5EF4-FFF2-40B4-BE49-F238E27FC236}">
                <a16:creationId xmlns:a16="http://schemas.microsoft.com/office/drawing/2014/main" id="{BE0C61FE-093D-6043-A3B8-A5DB351FD157}"/>
              </a:ext>
            </a:extLst>
          </p:cNvPr>
          <p:cNvPicPr>
            <a:picLocks noChangeAspect="1"/>
          </p:cNvPicPr>
          <p:nvPr/>
        </p:nvPicPr>
        <p:blipFill rotWithShape="1">
          <a:blip r:embed="rId28"/>
          <a:srcRect l="31130" t="22448" r="28409" b="29020"/>
          <a:stretch/>
        </p:blipFill>
        <p:spPr>
          <a:xfrm>
            <a:off x="6876509" y="5446825"/>
            <a:ext cx="1143511" cy="1371600"/>
          </a:xfrm>
          <a:prstGeom prst="rect">
            <a:avLst/>
          </a:prstGeom>
        </p:spPr>
      </p:pic>
      <p:pic>
        <p:nvPicPr>
          <p:cNvPr id="47" name="Picture 46">
            <a:extLst>
              <a:ext uri="{FF2B5EF4-FFF2-40B4-BE49-F238E27FC236}">
                <a16:creationId xmlns:a16="http://schemas.microsoft.com/office/drawing/2014/main" id="{D0A0E271-9944-8841-8AB1-878EF841AF40}"/>
              </a:ext>
            </a:extLst>
          </p:cNvPr>
          <p:cNvPicPr>
            <a:picLocks noChangeAspect="1"/>
          </p:cNvPicPr>
          <p:nvPr/>
        </p:nvPicPr>
        <p:blipFill>
          <a:blip r:embed="rId29"/>
          <a:stretch>
            <a:fillRect/>
          </a:stretch>
        </p:blipFill>
        <p:spPr>
          <a:xfrm>
            <a:off x="8247574" y="5446747"/>
            <a:ext cx="1120140" cy="1371600"/>
          </a:xfrm>
          <a:prstGeom prst="rect">
            <a:avLst/>
          </a:prstGeom>
        </p:spPr>
      </p:pic>
      <p:pic>
        <p:nvPicPr>
          <p:cNvPr id="48" name="Picture 47">
            <a:extLst>
              <a:ext uri="{FF2B5EF4-FFF2-40B4-BE49-F238E27FC236}">
                <a16:creationId xmlns:a16="http://schemas.microsoft.com/office/drawing/2014/main" id="{9707D221-13B1-AB48-820B-2BC4F587D528}"/>
              </a:ext>
            </a:extLst>
          </p:cNvPr>
          <p:cNvPicPr>
            <a:picLocks noChangeAspect="1"/>
          </p:cNvPicPr>
          <p:nvPr/>
        </p:nvPicPr>
        <p:blipFill rotWithShape="1">
          <a:blip r:embed="rId30"/>
          <a:srcRect l="17013" t="5394" r="21220" b="23699"/>
          <a:stretch/>
        </p:blipFill>
        <p:spPr>
          <a:xfrm>
            <a:off x="9554196" y="5446747"/>
            <a:ext cx="1194800" cy="1371600"/>
          </a:xfrm>
          <a:prstGeom prst="rect">
            <a:avLst/>
          </a:prstGeom>
        </p:spPr>
      </p:pic>
      <p:pic>
        <p:nvPicPr>
          <p:cNvPr id="49" name="Picture 48">
            <a:extLst>
              <a:ext uri="{FF2B5EF4-FFF2-40B4-BE49-F238E27FC236}">
                <a16:creationId xmlns:a16="http://schemas.microsoft.com/office/drawing/2014/main" id="{78710F81-5404-854C-9908-83A3930C465E}"/>
              </a:ext>
            </a:extLst>
          </p:cNvPr>
          <p:cNvPicPr>
            <a:picLocks noChangeAspect="1"/>
          </p:cNvPicPr>
          <p:nvPr/>
        </p:nvPicPr>
        <p:blipFill rotWithShape="1">
          <a:blip r:embed="rId31"/>
          <a:srcRect l="38960" t="35053" r="39081" b="38308"/>
          <a:stretch/>
        </p:blipFill>
        <p:spPr>
          <a:xfrm>
            <a:off x="2815635" y="3963298"/>
            <a:ext cx="1130643" cy="1371600"/>
          </a:xfrm>
          <a:prstGeom prst="rect">
            <a:avLst/>
          </a:prstGeom>
        </p:spPr>
      </p:pic>
      <p:pic>
        <p:nvPicPr>
          <p:cNvPr id="50" name="Picture 49">
            <a:extLst>
              <a:ext uri="{FF2B5EF4-FFF2-40B4-BE49-F238E27FC236}">
                <a16:creationId xmlns:a16="http://schemas.microsoft.com/office/drawing/2014/main" id="{886DD6EB-F42A-D747-946B-2C9B19B7ED12}"/>
              </a:ext>
            </a:extLst>
          </p:cNvPr>
          <p:cNvPicPr>
            <a:picLocks noChangeAspect="1"/>
          </p:cNvPicPr>
          <p:nvPr/>
        </p:nvPicPr>
        <p:blipFill rotWithShape="1">
          <a:blip r:embed="rId32"/>
          <a:srcRect l="24035" t="7109" r="24949" b="41758"/>
          <a:stretch/>
        </p:blipFill>
        <p:spPr>
          <a:xfrm>
            <a:off x="5538504" y="2570348"/>
            <a:ext cx="1026384" cy="1371600"/>
          </a:xfrm>
          <a:prstGeom prst="rect">
            <a:avLst/>
          </a:prstGeom>
        </p:spPr>
      </p:pic>
      <p:pic>
        <p:nvPicPr>
          <p:cNvPr id="51" name="Picture 50">
            <a:extLst>
              <a:ext uri="{FF2B5EF4-FFF2-40B4-BE49-F238E27FC236}">
                <a16:creationId xmlns:a16="http://schemas.microsoft.com/office/drawing/2014/main" id="{CD83A110-4982-F648-98DC-BC961A117534}"/>
              </a:ext>
            </a:extLst>
          </p:cNvPr>
          <p:cNvPicPr>
            <a:picLocks noChangeAspect="1"/>
          </p:cNvPicPr>
          <p:nvPr/>
        </p:nvPicPr>
        <p:blipFill rotWithShape="1">
          <a:blip r:embed="rId33"/>
          <a:srcRect l="17809" t="7462" r="16871" b="20728"/>
          <a:stretch/>
        </p:blipFill>
        <p:spPr>
          <a:xfrm>
            <a:off x="9516880" y="1094994"/>
            <a:ext cx="1247659" cy="1371600"/>
          </a:xfrm>
          <a:prstGeom prst="rect">
            <a:avLst/>
          </a:prstGeom>
        </p:spPr>
      </p:pic>
      <p:pic>
        <p:nvPicPr>
          <p:cNvPr id="52" name="Picture 51">
            <a:extLst>
              <a:ext uri="{FF2B5EF4-FFF2-40B4-BE49-F238E27FC236}">
                <a16:creationId xmlns:a16="http://schemas.microsoft.com/office/drawing/2014/main" id="{69E8A7EE-A87B-8747-A338-19C445F84189}"/>
              </a:ext>
            </a:extLst>
          </p:cNvPr>
          <p:cNvPicPr>
            <a:picLocks noChangeAspect="1"/>
          </p:cNvPicPr>
          <p:nvPr/>
        </p:nvPicPr>
        <p:blipFill rotWithShape="1">
          <a:blip r:embed="rId34"/>
          <a:srcRect l="41489" t="29848" r="39909" b="47173"/>
          <a:stretch/>
        </p:blipFill>
        <p:spPr>
          <a:xfrm>
            <a:off x="1481684" y="3998348"/>
            <a:ext cx="1110342" cy="1371600"/>
          </a:xfrm>
          <a:prstGeom prst="rect">
            <a:avLst/>
          </a:prstGeom>
        </p:spPr>
      </p:pic>
      <p:pic>
        <p:nvPicPr>
          <p:cNvPr id="53" name="Picture 52">
            <a:extLst>
              <a:ext uri="{FF2B5EF4-FFF2-40B4-BE49-F238E27FC236}">
                <a16:creationId xmlns:a16="http://schemas.microsoft.com/office/drawing/2014/main" id="{E76A4263-B4E6-3045-8844-096EBAC3A50F}"/>
              </a:ext>
            </a:extLst>
          </p:cNvPr>
          <p:cNvPicPr>
            <a:picLocks noChangeAspect="1"/>
          </p:cNvPicPr>
          <p:nvPr/>
        </p:nvPicPr>
        <p:blipFill rotWithShape="1">
          <a:blip r:embed="rId35"/>
          <a:srcRect l="27976" t="12566" r="42568" b="63418"/>
          <a:stretch/>
        </p:blipFill>
        <p:spPr>
          <a:xfrm>
            <a:off x="5548050" y="5446747"/>
            <a:ext cx="1100905" cy="1371600"/>
          </a:xfrm>
          <a:prstGeom prst="rect">
            <a:avLst/>
          </a:prstGeom>
        </p:spPr>
      </p:pic>
      <p:pic>
        <p:nvPicPr>
          <p:cNvPr id="45" name="Picture 44">
            <a:extLst>
              <a:ext uri="{FF2B5EF4-FFF2-40B4-BE49-F238E27FC236}">
                <a16:creationId xmlns:a16="http://schemas.microsoft.com/office/drawing/2014/main" id="{CD5AAFA5-E8BF-2842-A666-62CD254D8B46}"/>
              </a:ext>
            </a:extLst>
          </p:cNvPr>
          <p:cNvPicPr>
            <a:picLocks noChangeAspect="1"/>
          </p:cNvPicPr>
          <p:nvPr/>
        </p:nvPicPr>
        <p:blipFill rotWithShape="1">
          <a:blip r:embed="rId36"/>
          <a:srcRect l="23030" t="11685" r="23169" b="24665"/>
          <a:stretch/>
        </p:blipFill>
        <p:spPr>
          <a:xfrm>
            <a:off x="1446267" y="1094994"/>
            <a:ext cx="1159378" cy="1371600"/>
          </a:xfrm>
          <a:prstGeom prst="rect">
            <a:avLst/>
          </a:prstGeom>
        </p:spPr>
      </p:pic>
      <p:pic>
        <p:nvPicPr>
          <p:cNvPr id="4" name="Picture 3">
            <a:extLst>
              <a:ext uri="{FF2B5EF4-FFF2-40B4-BE49-F238E27FC236}">
                <a16:creationId xmlns:a16="http://schemas.microsoft.com/office/drawing/2014/main" id="{BD970E6A-53DB-B172-C323-80A5038E2B0A}"/>
              </a:ext>
            </a:extLst>
          </p:cNvPr>
          <p:cNvPicPr>
            <a:picLocks noChangeAspect="1"/>
          </p:cNvPicPr>
          <p:nvPr/>
        </p:nvPicPr>
        <p:blipFill>
          <a:blip r:embed="rId37"/>
          <a:srcRect l="36584" t="15477" r="28586" b="33914"/>
          <a:stretch>
            <a:fillRect/>
          </a:stretch>
        </p:blipFill>
        <p:spPr>
          <a:xfrm>
            <a:off x="4202556" y="3998348"/>
            <a:ext cx="1089961" cy="1371600"/>
          </a:xfrm>
          <a:prstGeom prst="rect">
            <a:avLst/>
          </a:prstGeom>
        </p:spPr>
      </p:pic>
    </p:spTree>
    <p:extLst>
      <p:ext uri="{BB962C8B-B14F-4D97-AF65-F5344CB8AC3E}">
        <p14:creationId xmlns:p14="http://schemas.microsoft.com/office/powerpoint/2010/main" val="2261127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150">
        <p159:morph option="byObject"/>
      </p:transition>
    </mc:Choice>
    <mc:Fallback xmlns="">
      <p:transition spd="slow" advClick="0" advTm="15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B56F60-35A6-2E4B-BF57-372AAC24853B}"/>
              </a:ext>
            </a:extLst>
          </p:cNvPr>
          <p:cNvSpPr txBox="1"/>
          <p:nvPr/>
        </p:nvSpPr>
        <p:spPr>
          <a:xfrm>
            <a:off x="0" y="3544938"/>
            <a:ext cx="12192000" cy="1015663"/>
          </a:xfrm>
          <a:prstGeom prst="rect">
            <a:avLst/>
          </a:prstGeom>
          <a:noFill/>
        </p:spPr>
        <p:txBody>
          <a:bodyPr wrap="square" rtlCol="0">
            <a:spAutoFit/>
          </a:bodyPr>
          <a:lstStyle/>
          <a:p>
            <a:pPr algn="ctr"/>
            <a:r>
              <a:rPr lang="en-US" sz="6000" dirty="0">
                <a:solidFill>
                  <a:schemeClr val="bg1"/>
                </a:solidFill>
              </a:rPr>
              <a:t>Software engineering</a:t>
            </a:r>
          </a:p>
        </p:txBody>
      </p:sp>
      <p:sp>
        <p:nvSpPr>
          <p:cNvPr id="6" name="Rectangle 5">
            <a:extLst>
              <a:ext uri="{FF2B5EF4-FFF2-40B4-BE49-F238E27FC236}">
                <a16:creationId xmlns:a16="http://schemas.microsoft.com/office/drawing/2014/main" id="{FBDE0F31-A48A-5042-B794-D2C35BB02EBD}"/>
              </a:ext>
            </a:extLst>
          </p:cNvPr>
          <p:cNvSpPr/>
          <p:nvPr/>
        </p:nvSpPr>
        <p:spPr>
          <a:xfrm>
            <a:off x="2255839" y="6073061"/>
            <a:ext cx="2415988" cy="769441"/>
          </a:xfrm>
          <a:prstGeom prst="rect">
            <a:avLst/>
          </a:prstGeom>
        </p:spPr>
        <p:txBody>
          <a:bodyPr wrap="square">
            <a:spAutoFit/>
          </a:bodyPr>
          <a:lstStyle/>
          <a:p>
            <a:pPr algn="ctr"/>
            <a:r>
              <a:rPr lang="en-US" sz="2000" dirty="0">
                <a:solidFill>
                  <a:schemeClr val="bg1"/>
                </a:solidFill>
              </a:rPr>
              <a:t>Chetana </a:t>
            </a:r>
            <a:r>
              <a:rPr lang="en-US" sz="2000" dirty="0" err="1">
                <a:solidFill>
                  <a:schemeClr val="bg1"/>
                </a:solidFill>
              </a:rPr>
              <a:t>Amancharla</a:t>
            </a:r>
            <a:r>
              <a:rPr lang="en-US" sz="2000" dirty="0">
                <a:solidFill>
                  <a:schemeClr val="bg1"/>
                </a:solidFill>
              </a:rPr>
              <a:t> </a:t>
            </a:r>
            <a:r>
              <a:rPr lang="en-US" sz="2400" dirty="0">
                <a:solidFill>
                  <a:schemeClr val="bg1"/>
                </a:solidFill>
              </a:rPr>
              <a:t>(Infosys)</a:t>
            </a:r>
          </a:p>
        </p:txBody>
      </p:sp>
      <p:sp>
        <p:nvSpPr>
          <p:cNvPr id="7" name="Rectangle 6">
            <a:extLst>
              <a:ext uri="{FF2B5EF4-FFF2-40B4-BE49-F238E27FC236}">
                <a16:creationId xmlns:a16="http://schemas.microsoft.com/office/drawing/2014/main" id="{601F8F57-929D-5745-9C0A-932DC79A9E76}"/>
              </a:ext>
            </a:extLst>
          </p:cNvPr>
          <p:cNvSpPr/>
          <p:nvPr/>
        </p:nvSpPr>
        <p:spPr>
          <a:xfrm>
            <a:off x="7520173" y="6073060"/>
            <a:ext cx="2415988" cy="707886"/>
          </a:xfrm>
          <a:prstGeom prst="rect">
            <a:avLst/>
          </a:prstGeom>
        </p:spPr>
        <p:txBody>
          <a:bodyPr wrap="square">
            <a:spAutoFit/>
          </a:bodyPr>
          <a:lstStyle/>
          <a:p>
            <a:pPr algn="ctr"/>
            <a:r>
              <a:rPr lang="en-US" sz="2000" dirty="0">
                <a:solidFill>
                  <a:schemeClr val="bg1"/>
                </a:solidFill>
              </a:rPr>
              <a:t>Ujjwal Tiwari</a:t>
            </a:r>
          </a:p>
          <a:p>
            <a:pPr algn="ctr"/>
            <a:r>
              <a:rPr lang="en-US" sz="2000" dirty="0">
                <a:solidFill>
                  <a:schemeClr val="bg1"/>
                </a:solidFill>
              </a:rPr>
              <a:t>(Infosys)</a:t>
            </a:r>
          </a:p>
        </p:txBody>
      </p:sp>
      <p:sp>
        <p:nvSpPr>
          <p:cNvPr id="8" name="TextBox 7">
            <a:extLst>
              <a:ext uri="{FF2B5EF4-FFF2-40B4-BE49-F238E27FC236}">
                <a16:creationId xmlns:a16="http://schemas.microsoft.com/office/drawing/2014/main" id="{A41BDD90-3422-5548-BC12-5670B4084066}"/>
              </a:ext>
            </a:extLst>
          </p:cNvPr>
          <p:cNvSpPr txBox="1"/>
          <p:nvPr/>
        </p:nvSpPr>
        <p:spPr>
          <a:xfrm>
            <a:off x="0" y="15498"/>
            <a:ext cx="12192000" cy="1015663"/>
          </a:xfrm>
          <a:prstGeom prst="rect">
            <a:avLst/>
          </a:prstGeom>
          <a:noFill/>
        </p:spPr>
        <p:txBody>
          <a:bodyPr wrap="square" rtlCol="0">
            <a:spAutoFit/>
          </a:bodyPr>
          <a:lstStyle/>
          <a:p>
            <a:pPr algn="ctr"/>
            <a:r>
              <a:rPr lang="en-US" sz="6000" dirty="0">
                <a:solidFill>
                  <a:schemeClr val="bg1"/>
                </a:solidFill>
              </a:rPr>
              <a:t>Physics</a:t>
            </a:r>
          </a:p>
        </p:txBody>
      </p:sp>
      <p:pic>
        <p:nvPicPr>
          <p:cNvPr id="9" name="Picture 8">
            <a:extLst>
              <a:ext uri="{FF2B5EF4-FFF2-40B4-BE49-F238E27FC236}">
                <a16:creationId xmlns:a16="http://schemas.microsoft.com/office/drawing/2014/main" id="{B77E667F-E2F9-3544-813B-90EB64C87582}"/>
              </a:ext>
            </a:extLst>
          </p:cNvPr>
          <p:cNvPicPr>
            <a:picLocks noChangeAspect="1"/>
          </p:cNvPicPr>
          <p:nvPr/>
        </p:nvPicPr>
        <p:blipFill rotWithShape="1">
          <a:blip r:embed="rId2"/>
          <a:srcRect l="36738" t="12071" r="28898" b="19350"/>
          <a:stretch/>
        </p:blipFill>
        <p:spPr>
          <a:xfrm>
            <a:off x="3199560" y="824221"/>
            <a:ext cx="1230964" cy="1645920"/>
          </a:xfrm>
          <a:prstGeom prst="rect">
            <a:avLst/>
          </a:prstGeom>
        </p:spPr>
      </p:pic>
      <p:sp>
        <p:nvSpPr>
          <p:cNvPr id="11" name="Rectangle 10">
            <a:extLst>
              <a:ext uri="{FF2B5EF4-FFF2-40B4-BE49-F238E27FC236}">
                <a16:creationId xmlns:a16="http://schemas.microsoft.com/office/drawing/2014/main" id="{97F03510-3C77-CE44-B9A3-3F7A5B7E698D}"/>
              </a:ext>
            </a:extLst>
          </p:cNvPr>
          <p:cNvSpPr/>
          <p:nvPr/>
        </p:nvSpPr>
        <p:spPr>
          <a:xfrm>
            <a:off x="2735118" y="2399161"/>
            <a:ext cx="2415988" cy="707886"/>
          </a:xfrm>
          <a:prstGeom prst="rect">
            <a:avLst/>
          </a:prstGeom>
        </p:spPr>
        <p:txBody>
          <a:bodyPr wrap="square">
            <a:spAutoFit/>
          </a:bodyPr>
          <a:lstStyle/>
          <a:p>
            <a:pPr algn="ctr"/>
            <a:r>
              <a:rPr lang="en-US" sz="2000" dirty="0">
                <a:solidFill>
                  <a:schemeClr val="bg1"/>
                </a:solidFill>
              </a:rPr>
              <a:t>Raul Jimenez</a:t>
            </a:r>
          </a:p>
          <a:p>
            <a:pPr algn="ctr"/>
            <a:r>
              <a:rPr lang="en-US" sz="2000" dirty="0">
                <a:solidFill>
                  <a:schemeClr val="bg1"/>
                </a:solidFill>
              </a:rPr>
              <a:t>(Barcelona)</a:t>
            </a:r>
            <a:endParaRPr lang="en-US" sz="2400" dirty="0">
              <a:solidFill>
                <a:schemeClr val="bg1"/>
              </a:solidFill>
            </a:endParaRPr>
          </a:p>
        </p:txBody>
      </p:sp>
      <p:sp>
        <p:nvSpPr>
          <p:cNvPr id="12" name="Rectangle 11">
            <a:extLst>
              <a:ext uri="{FF2B5EF4-FFF2-40B4-BE49-F238E27FC236}">
                <a16:creationId xmlns:a16="http://schemas.microsoft.com/office/drawing/2014/main" id="{64491505-42D4-BB4C-A66F-3E2C785BAC4E}"/>
              </a:ext>
            </a:extLst>
          </p:cNvPr>
          <p:cNvSpPr/>
          <p:nvPr/>
        </p:nvSpPr>
        <p:spPr>
          <a:xfrm>
            <a:off x="7229345" y="2470523"/>
            <a:ext cx="2415988" cy="707886"/>
          </a:xfrm>
          <a:prstGeom prst="rect">
            <a:avLst/>
          </a:prstGeom>
        </p:spPr>
        <p:txBody>
          <a:bodyPr wrap="square">
            <a:spAutoFit/>
          </a:bodyPr>
          <a:lstStyle/>
          <a:p>
            <a:pPr algn="ctr"/>
            <a:r>
              <a:rPr lang="en-US" sz="2000" dirty="0">
                <a:solidFill>
                  <a:schemeClr val="bg1"/>
                </a:solidFill>
              </a:rPr>
              <a:t>Pedro </a:t>
            </a:r>
            <a:r>
              <a:rPr lang="en-US" sz="2000" dirty="0" err="1">
                <a:solidFill>
                  <a:schemeClr val="bg1"/>
                </a:solidFill>
              </a:rPr>
              <a:t>Tarancon</a:t>
            </a:r>
            <a:endParaRPr lang="en-US" sz="2000" dirty="0">
              <a:solidFill>
                <a:schemeClr val="bg1"/>
              </a:solidFill>
            </a:endParaRPr>
          </a:p>
          <a:p>
            <a:pPr algn="ctr"/>
            <a:r>
              <a:rPr lang="en-US" sz="2000" dirty="0">
                <a:solidFill>
                  <a:schemeClr val="bg1"/>
                </a:solidFill>
              </a:rPr>
              <a:t>(Barcelona)</a:t>
            </a:r>
            <a:endParaRPr lang="en-US" sz="2400" dirty="0">
              <a:solidFill>
                <a:schemeClr val="bg1"/>
              </a:solidFill>
            </a:endParaRPr>
          </a:p>
        </p:txBody>
      </p:sp>
      <p:pic>
        <p:nvPicPr>
          <p:cNvPr id="13" name="Picture 12">
            <a:extLst>
              <a:ext uri="{FF2B5EF4-FFF2-40B4-BE49-F238E27FC236}">
                <a16:creationId xmlns:a16="http://schemas.microsoft.com/office/drawing/2014/main" id="{8D048505-D89F-8E4D-9457-798A2A947BB2}"/>
              </a:ext>
            </a:extLst>
          </p:cNvPr>
          <p:cNvPicPr>
            <a:picLocks noChangeAspect="1"/>
          </p:cNvPicPr>
          <p:nvPr/>
        </p:nvPicPr>
        <p:blipFill rotWithShape="1">
          <a:blip r:embed="rId3"/>
          <a:srcRect l="38960" t="35053" r="39081" b="38308"/>
          <a:stretch/>
        </p:blipFill>
        <p:spPr>
          <a:xfrm>
            <a:off x="7761478" y="824221"/>
            <a:ext cx="1356771" cy="1645920"/>
          </a:xfrm>
          <a:prstGeom prst="rect">
            <a:avLst/>
          </a:prstGeom>
        </p:spPr>
      </p:pic>
      <p:pic>
        <p:nvPicPr>
          <p:cNvPr id="14" name="Picture 13">
            <a:extLst>
              <a:ext uri="{FF2B5EF4-FFF2-40B4-BE49-F238E27FC236}">
                <a16:creationId xmlns:a16="http://schemas.microsoft.com/office/drawing/2014/main" id="{02A18202-879E-FD41-A1F9-3B2047EF84EB}"/>
              </a:ext>
            </a:extLst>
          </p:cNvPr>
          <p:cNvPicPr>
            <a:picLocks noChangeAspect="1"/>
          </p:cNvPicPr>
          <p:nvPr/>
        </p:nvPicPr>
        <p:blipFill rotWithShape="1">
          <a:blip r:embed="rId4"/>
          <a:srcRect l="23030" t="11685" r="23169" b="24665"/>
          <a:stretch/>
        </p:blipFill>
        <p:spPr>
          <a:xfrm>
            <a:off x="2841471" y="4491145"/>
            <a:ext cx="1391254" cy="1645920"/>
          </a:xfrm>
          <a:prstGeom prst="rect">
            <a:avLst/>
          </a:prstGeom>
        </p:spPr>
      </p:pic>
      <p:pic>
        <p:nvPicPr>
          <p:cNvPr id="2" name="Picture 1">
            <a:extLst>
              <a:ext uri="{FF2B5EF4-FFF2-40B4-BE49-F238E27FC236}">
                <a16:creationId xmlns:a16="http://schemas.microsoft.com/office/drawing/2014/main" id="{B0B5381F-4EBB-4B7D-303D-ED66D4CE2561}"/>
              </a:ext>
            </a:extLst>
          </p:cNvPr>
          <p:cNvPicPr>
            <a:picLocks noChangeAspect="1"/>
          </p:cNvPicPr>
          <p:nvPr/>
        </p:nvPicPr>
        <p:blipFill>
          <a:blip r:embed="rId5"/>
          <a:srcRect l="36584" t="15477" r="28586" b="33914"/>
          <a:stretch>
            <a:fillRect/>
          </a:stretch>
        </p:blipFill>
        <p:spPr>
          <a:xfrm>
            <a:off x="8074190" y="4491145"/>
            <a:ext cx="1307953" cy="1645920"/>
          </a:xfrm>
          <a:prstGeom prst="rect">
            <a:avLst/>
          </a:prstGeom>
        </p:spPr>
      </p:pic>
    </p:spTree>
    <p:extLst>
      <p:ext uri="{BB962C8B-B14F-4D97-AF65-F5344CB8AC3E}">
        <p14:creationId xmlns:p14="http://schemas.microsoft.com/office/powerpoint/2010/main" val="134559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F2993-39DE-95B0-73F2-62B7465B06E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B4D1AB31-1B66-A2D8-E2D4-80433D6C3BA6}"/>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Denario team</a:t>
            </a:r>
          </a:p>
        </p:txBody>
      </p:sp>
      <p:graphicFrame>
        <p:nvGraphicFramePr>
          <p:cNvPr id="2" name="Table 1">
            <a:extLst>
              <a:ext uri="{FF2B5EF4-FFF2-40B4-BE49-F238E27FC236}">
                <a16:creationId xmlns:a16="http://schemas.microsoft.com/office/drawing/2014/main" id="{7CBC9141-E14D-E04D-9424-71D4F8D22C86}"/>
              </a:ext>
            </a:extLst>
          </p:cNvPr>
          <p:cNvGraphicFramePr>
            <a:graphicFrameLocks noGrp="1"/>
          </p:cNvGraphicFramePr>
          <p:nvPr/>
        </p:nvGraphicFramePr>
        <p:xfrm>
          <a:off x="0" y="1055238"/>
          <a:ext cx="12189375" cy="5802764"/>
        </p:xfrm>
        <a:graphic>
          <a:graphicData uri="http://schemas.openxmlformats.org/drawingml/2006/table">
            <a:tbl>
              <a:tblPr firstRow="1" bandRow="1">
                <a:tableStyleId>{5940675A-B579-460E-94D1-54222C63F5DA}</a:tableStyleId>
              </a:tblPr>
              <a:tblGrid>
                <a:gridCol w="1354375">
                  <a:extLst>
                    <a:ext uri="{9D8B030D-6E8A-4147-A177-3AD203B41FA5}">
                      <a16:colId xmlns:a16="http://schemas.microsoft.com/office/drawing/2014/main" val="3914065686"/>
                    </a:ext>
                  </a:extLst>
                </a:gridCol>
                <a:gridCol w="1354375">
                  <a:extLst>
                    <a:ext uri="{9D8B030D-6E8A-4147-A177-3AD203B41FA5}">
                      <a16:colId xmlns:a16="http://schemas.microsoft.com/office/drawing/2014/main" val="181176499"/>
                    </a:ext>
                  </a:extLst>
                </a:gridCol>
                <a:gridCol w="1354375">
                  <a:extLst>
                    <a:ext uri="{9D8B030D-6E8A-4147-A177-3AD203B41FA5}">
                      <a16:colId xmlns:a16="http://schemas.microsoft.com/office/drawing/2014/main" val="2885568607"/>
                    </a:ext>
                  </a:extLst>
                </a:gridCol>
                <a:gridCol w="1354375">
                  <a:extLst>
                    <a:ext uri="{9D8B030D-6E8A-4147-A177-3AD203B41FA5}">
                      <a16:colId xmlns:a16="http://schemas.microsoft.com/office/drawing/2014/main" val="24136953"/>
                    </a:ext>
                  </a:extLst>
                </a:gridCol>
                <a:gridCol w="1354375">
                  <a:extLst>
                    <a:ext uri="{9D8B030D-6E8A-4147-A177-3AD203B41FA5}">
                      <a16:colId xmlns:a16="http://schemas.microsoft.com/office/drawing/2014/main" val="4171984867"/>
                    </a:ext>
                  </a:extLst>
                </a:gridCol>
                <a:gridCol w="1354375">
                  <a:extLst>
                    <a:ext uri="{9D8B030D-6E8A-4147-A177-3AD203B41FA5}">
                      <a16:colId xmlns:a16="http://schemas.microsoft.com/office/drawing/2014/main" val="2616079394"/>
                    </a:ext>
                  </a:extLst>
                </a:gridCol>
                <a:gridCol w="1354375">
                  <a:extLst>
                    <a:ext uri="{9D8B030D-6E8A-4147-A177-3AD203B41FA5}">
                      <a16:colId xmlns:a16="http://schemas.microsoft.com/office/drawing/2014/main" val="1483672282"/>
                    </a:ext>
                  </a:extLst>
                </a:gridCol>
                <a:gridCol w="1354375">
                  <a:extLst>
                    <a:ext uri="{9D8B030D-6E8A-4147-A177-3AD203B41FA5}">
                      <a16:colId xmlns:a16="http://schemas.microsoft.com/office/drawing/2014/main" val="148266644"/>
                    </a:ext>
                  </a:extLst>
                </a:gridCol>
                <a:gridCol w="1354375">
                  <a:extLst>
                    <a:ext uri="{9D8B030D-6E8A-4147-A177-3AD203B41FA5}">
                      <a16:colId xmlns:a16="http://schemas.microsoft.com/office/drawing/2014/main" val="2539281031"/>
                    </a:ext>
                  </a:extLst>
                </a:gridCol>
              </a:tblGrid>
              <a:tr h="14506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4747948"/>
                  </a:ext>
                </a:extLst>
              </a:tr>
              <a:tr h="1450691">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946401599"/>
                  </a:ext>
                </a:extLst>
              </a:tr>
              <a:tr h="14506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8769800"/>
                  </a:ext>
                </a:extLst>
              </a:tr>
              <a:tr h="1450691">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2197624"/>
                  </a:ext>
                </a:extLst>
              </a:tr>
            </a:tbl>
          </a:graphicData>
        </a:graphic>
      </p:graphicFrame>
      <p:pic>
        <p:nvPicPr>
          <p:cNvPr id="14" name="Picture 13">
            <a:extLst>
              <a:ext uri="{FF2B5EF4-FFF2-40B4-BE49-F238E27FC236}">
                <a16:creationId xmlns:a16="http://schemas.microsoft.com/office/drawing/2014/main" id="{840F67D2-3AB8-F745-8343-6A5E5453A2FC}"/>
              </a:ext>
            </a:extLst>
          </p:cNvPr>
          <p:cNvPicPr>
            <a:picLocks noChangeAspect="1"/>
          </p:cNvPicPr>
          <p:nvPr/>
        </p:nvPicPr>
        <p:blipFill rotWithShape="1">
          <a:blip r:embed="rId3"/>
          <a:srcRect l="18510" r="17395" b="16868"/>
          <a:stretch/>
        </p:blipFill>
        <p:spPr>
          <a:xfrm>
            <a:off x="159027" y="1094994"/>
            <a:ext cx="1057507" cy="1371600"/>
          </a:xfrm>
          <a:prstGeom prst="rect">
            <a:avLst/>
          </a:prstGeom>
        </p:spPr>
      </p:pic>
      <p:pic>
        <p:nvPicPr>
          <p:cNvPr id="16" name="Picture 6" descr="Adrian Bayer | Department of Astrophysical Sciences">
            <a:extLst>
              <a:ext uri="{FF2B5EF4-FFF2-40B4-BE49-F238E27FC236}">
                <a16:creationId xmlns:a16="http://schemas.microsoft.com/office/drawing/2014/main" id="{D6382ED1-005A-FC42-8FBD-4E471F86A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4" t="7706" r="15052" b="28372"/>
          <a:stretch>
            <a:fillRect/>
          </a:stretch>
        </p:blipFill>
        <p:spPr bwMode="auto">
          <a:xfrm>
            <a:off x="2828626" y="1094994"/>
            <a:ext cx="112171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217385-B52E-0849-B5A8-96145318822E}"/>
              </a:ext>
            </a:extLst>
          </p:cNvPr>
          <p:cNvPicPr>
            <a:picLocks noChangeAspect="1"/>
          </p:cNvPicPr>
          <p:nvPr/>
        </p:nvPicPr>
        <p:blipFill rotWithShape="1">
          <a:blip r:embed="rId5"/>
          <a:srcRect l="52806" t="24301" r="32662" b="50628"/>
          <a:stretch/>
        </p:blipFill>
        <p:spPr>
          <a:xfrm>
            <a:off x="4149124" y="1094994"/>
            <a:ext cx="1204623" cy="1371600"/>
          </a:xfrm>
          <a:prstGeom prst="rect">
            <a:avLst/>
          </a:prstGeom>
        </p:spPr>
      </p:pic>
      <p:pic>
        <p:nvPicPr>
          <p:cNvPr id="18"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7C9FB120-2506-F247-923B-652EFB2B0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70" r="10471" b="8927"/>
          <a:stretch>
            <a:fillRect/>
          </a:stretch>
        </p:blipFill>
        <p:spPr bwMode="auto">
          <a:xfrm>
            <a:off x="5489765" y="1094994"/>
            <a:ext cx="120723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BA48A57-57ED-6044-B758-3AB38E27A5DA}"/>
              </a:ext>
            </a:extLst>
          </p:cNvPr>
          <p:cNvPicPr>
            <a:picLocks noChangeAspect="1"/>
          </p:cNvPicPr>
          <p:nvPr/>
        </p:nvPicPr>
        <p:blipFill rotWithShape="1">
          <a:blip r:embed="rId7"/>
          <a:srcRect l="18265" t="3867" r="18265" b="20000"/>
          <a:stretch/>
        </p:blipFill>
        <p:spPr>
          <a:xfrm>
            <a:off x="6876557" y="1094994"/>
            <a:ext cx="1143463" cy="1371600"/>
          </a:xfrm>
          <a:prstGeom prst="rect">
            <a:avLst/>
          </a:prstGeom>
        </p:spPr>
      </p:pic>
      <p:pic>
        <p:nvPicPr>
          <p:cNvPr id="20" name="Picture 2" descr="borisbolliet (Boris Bolliet) · GitHub">
            <a:extLst>
              <a:ext uri="{FF2B5EF4-FFF2-40B4-BE49-F238E27FC236}">
                <a16:creationId xmlns:a16="http://schemas.microsoft.com/office/drawing/2014/main" id="{3C878572-020B-A44B-A557-01E234793C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04" t="8293" r="21511" b="15928"/>
          <a:stretch>
            <a:fillRect/>
          </a:stretch>
        </p:blipFill>
        <p:spPr bwMode="auto">
          <a:xfrm>
            <a:off x="8281227" y="1094994"/>
            <a:ext cx="10603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768F301-55D8-B54B-A5E8-22D2953BD64D}"/>
              </a:ext>
            </a:extLst>
          </p:cNvPr>
          <p:cNvPicPr>
            <a:picLocks noChangeAspect="1"/>
          </p:cNvPicPr>
          <p:nvPr/>
        </p:nvPicPr>
        <p:blipFill rotWithShape="1">
          <a:blip r:embed="rId9"/>
          <a:srcRect l="28677" t="14889" r="25954" b="31376"/>
          <a:stretch/>
        </p:blipFill>
        <p:spPr>
          <a:xfrm>
            <a:off x="10939818" y="1094994"/>
            <a:ext cx="1158057" cy="1371600"/>
          </a:xfrm>
          <a:prstGeom prst="rect">
            <a:avLst/>
          </a:prstGeom>
        </p:spPr>
      </p:pic>
      <p:pic>
        <p:nvPicPr>
          <p:cNvPr id="23" name="Picture 22">
            <a:extLst>
              <a:ext uri="{FF2B5EF4-FFF2-40B4-BE49-F238E27FC236}">
                <a16:creationId xmlns:a16="http://schemas.microsoft.com/office/drawing/2014/main" id="{072A8D38-9CE6-5B47-9A85-99DBF6DA12C4}"/>
              </a:ext>
            </a:extLst>
          </p:cNvPr>
          <p:cNvPicPr>
            <a:picLocks noChangeAspect="1"/>
          </p:cNvPicPr>
          <p:nvPr/>
        </p:nvPicPr>
        <p:blipFill rotWithShape="1">
          <a:blip r:embed="rId10"/>
          <a:srcRect l="20432" t="12425" r="35465" b="34540"/>
          <a:stretch/>
        </p:blipFill>
        <p:spPr>
          <a:xfrm>
            <a:off x="117484" y="2543471"/>
            <a:ext cx="1140592" cy="1371600"/>
          </a:xfrm>
          <a:prstGeom prst="rect">
            <a:avLst/>
          </a:prstGeom>
        </p:spPr>
      </p:pic>
      <p:pic>
        <p:nvPicPr>
          <p:cNvPr id="24" name="Picture 12" descr="changhoonhahn (ChangHoon Hahn) · GitHub">
            <a:extLst>
              <a:ext uri="{FF2B5EF4-FFF2-40B4-BE49-F238E27FC236}">
                <a16:creationId xmlns:a16="http://schemas.microsoft.com/office/drawing/2014/main" id="{2E4FA524-9BC0-DB4D-9E61-FA6CF828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340" r="46358" b="22098"/>
          <a:stretch>
            <a:fillRect/>
          </a:stretch>
        </p:blipFill>
        <p:spPr bwMode="auto">
          <a:xfrm>
            <a:off x="1486023" y="2543471"/>
            <a:ext cx="10731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FEB4F49-3219-0D4B-916F-D412BF4DCCE4}"/>
              </a:ext>
            </a:extLst>
          </p:cNvPr>
          <p:cNvPicPr>
            <a:picLocks noChangeAspect="1"/>
          </p:cNvPicPr>
          <p:nvPr/>
        </p:nvPicPr>
        <p:blipFill rotWithShape="1">
          <a:blip r:embed="rId12"/>
          <a:srcRect l="37375" t="18744" r="36087" b="32947"/>
          <a:stretch/>
        </p:blipFill>
        <p:spPr>
          <a:xfrm>
            <a:off x="2828626" y="2543471"/>
            <a:ext cx="1130199" cy="1371600"/>
          </a:xfrm>
          <a:prstGeom prst="rect">
            <a:avLst/>
          </a:prstGeom>
        </p:spPr>
      </p:pic>
      <p:pic>
        <p:nvPicPr>
          <p:cNvPr id="26" name="Picture 25">
            <a:extLst>
              <a:ext uri="{FF2B5EF4-FFF2-40B4-BE49-F238E27FC236}">
                <a16:creationId xmlns:a16="http://schemas.microsoft.com/office/drawing/2014/main" id="{5977DABC-4349-7C45-A027-C5A918480DF6}"/>
              </a:ext>
            </a:extLst>
          </p:cNvPr>
          <p:cNvPicPr>
            <a:picLocks noChangeAspect="1"/>
          </p:cNvPicPr>
          <p:nvPr/>
        </p:nvPicPr>
        <p:blipFill rotWithShape="1">
          <a:blip r:embed="rId13"/>
          <a:srcRect l="36738" t="12071" r="28898" b="19350"/>
          <a:stretch/>
        </p:blipFill>
        <p:spPr>
          <a:xfrm>
            <a:off x="4228315" y="2543471"/>
            <a:ext cx="1025803" cy="1371600"/>
          </a:xfrm>
          <a:prstGeom prst="rect">
            <a:avLst/>
          </a:prstGeom>
        </p:spPr>
      </p:pic>
      <p:pic>
        <p:nvPicPr>
          <p:cNvPr id="28" name="Picture 27">
            <a:extLst>
              <a:ext uri="{FF2B5EF4-FFF2-40B4-BE49-F238E27FC236}">
                <a16:creationId xmlns:a16="http://schemas.microsoft.com/office/drawing/2014/main" id="{A6480847-BD83-AD42-80CA-B76D076C4C0B}"/>
              </a:ext>
            </a:extLst>
          </p:cNvPr>
          <p:cNvPicPr>
            <a:picLocks noChangeAspect="1"/>
          </p:cNvPicPr>
          <p:nvPr/>
        </p:nvPicPr>
        <p:blipFill rotWithShape="1">
          <a:blip r:embed="rId14"/>
          <a:srcRect l="27383" t="8555" r="32581" b="57540"/>
          <a:stretch/>
        </p:blipFill>
        <p:spPr>
          <a:xfrm>
            <a:off x="6843379" y="2548476"/>
            <a:ext cx="1209817" cy="1371600"/>
          </a:xfrm>
          <a:prstGeom prst="rect">
            <a:avLst/>
          </a:prstGeom>
        </p:spPr>
      </p:pic>
      <p:pic>
        <p:nvPicPr>
          <p:cNvPr id="29" name="Picture 28">
            <a:extLst>
              <a:ext uri="{FF2B5EF4-FFF2-40B4-BE49-F238E27FC236}">
                <a16:creationId xmlns:a16="http://schemas.microsoft.com/office/drawing/2014/main" id="{EB36D1D1-51BD-E949-ABF1-64779648E95F}"/>
              </a:ext>
            </a:extLst>
          </p:cNvPr>
          <p:cNvPicPr>
            <a:picLocks noChangeAspect="1"/>
          </p:cNvPicPr>
          <p:nvPr/>
        </p:nvPicPr>
        <p:blipFill rotWithShape="1">
          <a:blip r:embed="rId15"/>
          <a:srcRect l="19820" t="5963" r="18128" b="14206"/>
          <a:stretch/>
        </p:blipFill>
        <p:spPr>
          <a:xfrm>
            <a:off x="8275469" y="2543471"/>
            <a:ext cx="1066133" cy="1371600"/>
          </a:xfrm>
          <a:prstGeom prst="rect">
            <a:avLst/>
          </a:prstGeom>
        </p:spPr>
      </p:pic>
      <p:pic>
        <p:nvPicPr>
          <p:cNvPr id="30" name="Picture 29">
            <a:extLst>
              <a:ext uri="{FF2B5EF4-FFF2-40B4-BE49-F238E27FC236}">
                <a16:creationId xmlns:a16="http://schemas.microsoft.com/office/drawing/2014/main" id="{6F9D5ED5-08A6-2749-9343-8B8B035A35C6}"/>
              </a:ext>
            </a:extLst>
          </p:cNvPr>
          <p:cNvPicPr>
            <a:picLocks noChangeAspect="1"/>
          </p:cNvPicPr>
          <p:nvPr/>
        </p:nvPicPr>
        <p:blipFill>
          <a:blip r:embed="rId16"/>
          <a:stretch>
            <a:fillRect/>
          </a:stretch>
        </p:blipFill>
        <p:spPr>
          <a:xfrm>
            <a:off x="9467821" y="2520527"/>
            <a:ext cx="1371600" cy="1371600"/>
          </a:xfrm>
          <a:prstGeom prst="rect">
            <a:avLst/>
          </a:prstGeom>
        </p:spPr>
      </p:pic>
      <p:pic>
        <p:nvPicPr>
          <p:cNvPr id="32" name="Picture 31">
            <a:extLst>
              <a:ext uri="{FF2B5EF4-FFF2-40B4-BE49-F238E27FC236}">
                <a16:creationId xmlns:a16="http://schemas.microsoft.com/office/drawing/2014/main" id="{F2087FD7-0BD6-0F42-9C8C-B5655502DEC4}"/>
              </a:ext>
            </a:extLst>
          </p:cNvPr>
          <p:cNvPicPr>
            <a:picLocks noChangeAspect="1"/>
          </p:cNvPicPr>
          <p:nvPr/>
        </p:nvPicPr>
        <p:blipFill rotWithShape="1">
          <a:blip r:embed="rId17"/>
          <a:srcRect l="16400" t="3768" r="17148" b="24504"/>
          <a:stretch/>
        </p:blipFill>
        <p:spPr>
          <a:xfrm>
            <a:off x="10883982" y="2543471"/>
            <a:ext cx="1270730" cy="1371600"/>
          </a:xfrm>
          <a:prstGeom prst="rect">
            <a:avLst/>
          </a:prstGeom>
        </p:spPr>
      </p:pic>
      <p:pic>
        <p:nvPicPr>
          <p:cNvPr id="33" name="Picture 32">
            <a:extLst>
              <a:ext uri="{FF2B5EF4-FFF2-40B4-BE49-F238E27FC236}">
                <a16:creationId xmlns:a16="http://schemas.microsoft.com/office/drawing/2014/main" id="{BD00012A-F676-0744-BB00-C5FC3F0771EF}"/>
              </a:ext>
            </a:extLst>
          </p:cNvPr>
          <p:cNvPicPr>
            <a:picLocks noChangeAspect="1"/>
          </p:cNvPicPr>
          <p:nvPr/>
        </p:nvPicPr>
        <p:blipFill rotWithShape="1">
          <a:blip r:embed="rId18"/>
          <a:srcRect l="20002" r="12995" b="23262"/>
          <a:stretch/>
        </p:blipFill>
        <p:spPr>
          <a:xfrm>
            <a:off x="60463" y="3991948"/>
            <a:ext cx="1197613" cy="1371600"/>
          </a:xfrm>
          <a:prstGeom prst="rect">
            <a:avLst/>
          </a:prstGeom>
        </p:spPr>
      </p:pic>
      <p:pic>
        <p:nvPicPr>
          <p:cNvPr id="37" name="Picture 36">
            <a:extLst>
              <a:ext uri="{FF2B5EF4-FFF2-40B4-BE49-F238E27FC236}">
                <a16:creationId xmlns:a16="http://schemas.microsoft.com/office/drawing/2014/main" id="{7D1C263B-6E17-0244-9592-728974475D07}"/>
              </a:ext>
            </a:extLst>
          </p:cNvPr>
          <p:cNvPicPr>
            <a:picLocks noChangeAspect="1"/>
          </p:cNvPicPr>
          <p:nvPr/>
        </p:nvPicPr>
        <p:blipFill rotWithShape="1">
          <a:blip r:embed="rId19"/>
          <a:srcRect l="12849" t="4698" r="4374" b="5814"/>
          <a:stretch/>
        </p:blipFill>
        <p:spPr>
          <a:xfrm>
            <a:off x="5489765" y="3991948"/>
            <a:ext cx="1200761" cy="1371600"/>
          </a:xfrm>
          <a:prstGeom prst="rect">
            <a:avLst/>
          </a:prstGeom>
        </p:spPr>
      </p:pic>
      <p:pic>
        <p:nvPicPr>
          <p:cNvPr id="3" name="Picture 2">
            <a:extLst>
              <a:ext uri="{FF2B5EF4-FFF2-40B4-BE49-F238E27FC236}">
                <a16:creationId xmlns:a16="http://schemas.microsoft.com/office/drawing/2014/main" id="{A7361B7A-20C4-6D41-B159-63A447B8848D}"/>
              </a:ext>
            </a:extLst>
          </p:cNvPr>
          <p:cNvPicPr>
            <a:picLocks noChangeAspect="1"/>
          </p:cNvPicPr>
          <p:nvPr/>
        </p:nvPicPr>
        <p:blipFill rotWithShape="1">
          <a:blip r:embed="rId20"/>
          <a:srcRect l="11249" t="3118" r="8817" b="7428"/>
          <a:stretch/>
        </p:blipFill>
        <p:spPr>
          <a:xfrm>
            <a:off x="6912762" y="3991948"/>
            <a:ext cx="1071050" cy="1371600"/>
          </a:xfrm>
          <a:prstGeom prst="rect">
            <a:avLst/>
          </a:prstGeom>
        </p:spPr>
      </p:pic>
      <p:pic>
        <p:nvPicPr>
          <p:cNvPr id="38" name="Picture 37">
            <a:extLst>
              <a:ext uri="{FF2B5EF4-FFF2-40B4-BE49-F238E27FC236}">
                <a16:creationId xmlns:a16="http://schemas.microsoft.com/office/drawing/2014/main" id="{A89E8ED8-08E7-284C-ACBD-ADBE30308BA5}"/>
              </a:ext>
            </a:extLst>
          </p:cNvPr>
          <p:cNvPicPr>
            <a:picLocks noChangeAspect="1"/>
          </p:cNvPicPr>
          <p:nvPr/>
        </p:nvPicPr>
        <p:blipFill rotWithShape="1">
          <a:blip r:embed="rId21"/>
          <a:srcRect l="13107" t="11719" r="37782" b="39971"/>
          <a:stretch/>
        </p:blipFill>
        <p:spPr>
          <a:xfrm>
            <a:off x="8155346" y="3991948"/>
            <a:ext cx="1275923" cy="1371600"/>
          </a:xfrm>
          <a:prstGeom prst="rect">
            <a:avLst/>
          </a:prstGeom>
        </p:spPr>
      </p:pic>
      <p:pic>
        <p:nvPicPr>
          <p:cNvPr id="39" name="Picture 38">
            <a:extLst>
              <a:ext uri="{FF2B5EF4-FFF2-40B4-BE49-F238E27FC236}">
                <a16:creationId xmlns:a16="http://schemas.microsoft.com/office/drawing/2014/main" id="{D03553F9-BD7D-B64F-8710-2B913D1F5352}"/>
              </a:ext>
            </a:extLst>
          </p:cNvPr>
          <p:cNvPicPr>
            <a:picLocks noChangeAspect="1"/>
          </p:cNvPicPr>
          <p:nvPr/>
        </p:nvPicPr>
        <p:blipFill rotWithShape="1">
          <a:blip r:embed="rId22"/>
          <a:srcRect l="26812" t="6927" r="27971" b="36956"/>
          <a:stretch/>
        </p:blipFill>
        <p:spPr>
          <a:xfrm>
            <a:off x="9602803" y="3991948"/>
            <a:ext cx="1105214" cy="1371600"/>
          </a:xfrm>
          <a:prstGeom prst="rect">
            <a:avLst/>
          </a:prstGeom>
        </p:spPr>
      </p:pic>
      <p:pic>
        <p:nvPicPr>
          <p:cNvPr id="40" name="Picture 39">
            <a:extLst>
              <a:ext uri="{FF2B5EF4-FFF2-40B4-BE49-F238E27FC236}">
                <a16:creationId xmlns:a16="http://schemas.microsoft.com/office/drawing/2014/main" id="{1FA9B400-38BA-B347-9D35-8DD1379B5233}"/>
              </a:ext>
            </a:extLst>
          </p:cNvPr>
          <p:cNvPicPr>
            <a:picLocks noChangeAspect="1"/>
          </p:cNvPicPr>
          <p:nvPr/>
        </p:nvPicPr>
        <p:blipFill rotWithShape="1">
          <a:blip r:embed="rId23"/>
          <a:srcRect l="8302" r="12189"/>
          <a:stretch/>
        </p:blipFill>
        <p:spPr>
          <a:xfrm>
            <a:off x="10943555" y="3991948"/>
            <a:ext cx="1150582" cy="1371600"/>
          </a:xfrm>
          <a:prstGeom prst="rect">
            <a:avLst/>
          </a:prstGeom>
        </p:spPr>
      </p:pic>
      <p:pic>
        <p:nvPicPr>
          <p:cNvPr id="41" name="Picture 40">
            <a:extLst>
              <a:ext uri="{FF2B5EF4-FFF2-40B4-BE49-F238E27FC236}">
                <a16:creationId xmlns:a16="http://schemas.microsoft.com/office/drawing/2014/main" id="{4CDE8AE8-A5C3-7042-95EC-D1C6513114CE}"/>
              </a:ext>
            </a:extLst>
          </p:cNvPr>
          <p:cNvPicPr>
            <a:picLocks noChangeAspect="1"/>
          </p:cNvPicPr>
          <p:nvPr/>
        </p:nvPicPr>
        <p:blipFill rotWithShape="1">
          <a:blip r:embed="rId24"/>
          <a:srcRect l="16957" r="23099" b="25700"/>
          <a:stretch/>
        </p:blipFill>
        <p:spPr>
          <a:xfrm>
            <a:off x="117484" y="5446825"/>
            <a:ext cx="1106611" cy="1371600"/>
          </a:xfrm>
          <a:prstGeom prst="rect">
            <a:avLst/>
          </a:prstGeom>
        </p:spPr>
      </p:pic>
      <p:pic>
        <p:nvPicPr>
          <p:cNvPr id="42" name="Picture 41" descr="Licong Xu - Cambridge, England, United ...">
            <a:extLst>
              <a:ext uri="{FF2B5EF4-FFF2-40B4-BE49-F238E27FC236}">
                <a16:creationId xmlns:a16="http://schemas.microsoft.com/office/drawing/2014/main" id="{C392CC97-3453-2C46-AFBF-B2FAC96FB97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571" r="14415" b="18171"/>
          <a:stretch>
            <a:fillRect/>
          </a:stretch>
        </p:blipFill>
        <p:spPr bwMode="auto">
          <a:xfrm>
            <a:off x="1452556" y="5446825"/>
            <a:ext cx="114004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39B248B-D0B1-0344-9C71-61B176D02371}"/>
              </a:ext>
            </a:extLst>
          </p:cNvPr>
          <p:cNvPicPr>
            <a:picLocks noChangeAspect="1"/>
          </p:cNvPicPr>
          <p:nvPr/>
        </p:nvPicPr>
        <p:blipFill rotWithShape="1">
          <a:blip r:embed="rId26"/>
          <a:srcRect l="22316" t="3244" r="19856" b="23950"/>
          <a:stretch/>
        </p:blipFill>
        <p:spPr>
          <a:xfrm>
            <a:off x="2844779" y="5446825"/>
            <a:ext cx="1089405" cy="1371600"/>
          </a:xfrm>
          <a:prstGeom prst="rect">
            <a:avLst/>
          </a:prstGeom>
        </p:spPr>
      </p:pic>
      <p:pic>
        <p:nvPicPr>
          <p:cNvPr id="44" name="Picture 43">
            <a:extLst>
              <a:ext uri="{FF2B5EF4-FFF2-40B4-BE49-F238E27FC236}">
                <a16:creationId xmlns:a16="http://schemas.microsoft.com/office/drawing/2014/main" id="{15442B2E-BDBE-6D4F-806F-4B3ECB428BFA}"/>
              </a:ext>
            </a:extLst>
          </p:cNvPr>
          <p:cNvPicPr>
            <a:picLocks noChangeAspect="1"/>
          </p:cNvPicPr>
          <p:nvPr/>
        </p:nvPicPr>
        <p:blipFill rotWithShape="1">
          <a:blip r:embed="rId27"/>
          <a:srcRect l="26550" t="12279" r="48455" b="49740"/>
          <a:stretch/>
        </p:blipFill>
        <p:spPr>
          <a:xfrm>
            <a:off x="4138904" y="5450714"/>
            <a:ext cx="1204623" cy="1371600"/>
          </a:xfrm>
          <a:prstGeom prst="rect">
            <a:avLst/>
          </a:prstGeom>
        </p:spPr>
      </p:pic>
      <p:pic>
        <p:nvPicPr>
          <p:cNvPr id="46" name="Picture 45">
            <a:extLst>
              <a:ext uri="{FF2B5EF4-FFF2-40B4-BE49-F238E27FC236}">
                <a16:creationId xmlns:a16="http://schemas.microsoft.com/office/drawing/2014/main" id="{BE0C61FE-093D-6043-A3B8-A5DB351FD157}"/>
              </a:ext>
            </a:extLst>
          </p:cNvPr>
          <p:cNvPicPr>
            <a:picLocks noChangeAspect="1"/>
          </p:cNvPicPr>
          <p:nvPr/>
        </p:nvPicPr>
        <p:blipFill rotWithShape="1">
          <a:blip r:embed="rId28"/>
          <a:srcRect l="31130" t="22448" r="28409" b="29020"/>
          <a:stretch/>
        </p:blipFill>
        <p:spPr>
          <a:xfrm>
            <a:off x="6876509" y="5446825"/>
            <a:ext cx="1143511" cy="1371600"/>
          </a:xfrm>
          <a:prstGeom prst="rect">
            <a:avLst/>
          </a:prstGeom>
        </p:spPr>
      </p:pic>
      <p:pic>
        <p:nvPicPr>
          <p:cNvPr id="47" name="Picture 46">
            <a:extLst>
              <a:ext uri="{FF2B5EF4-FFF2-40B4-BE49-F238E27FC236}">
                <a16:creationId xmlns:a16="http://schemas.microsoft.com/office/drawing/2014/main" id="{D0A0E271-9944-8841-8AB1-878EF841AF40}"/>
              </a:ext>
            </a:extLst>
          </p:cNvPr>
          <p:cNvPicPr>
            <a:picLocks noChangeAspect="1"/>
          </p:cNvPicPr>
          <p:nvPr/>
        </p:nvPicPr>
        <p:blipFill>
          <a:blip r:embed="rId29"/>
          <a:stretch>
            <a:fillRect/>
          </a:stretch>
        </p:blipFill>
        <p:spPr>
          <a:xfrm>
            <a:off x="8247574" y="5446747"/>
            <a:ext cx="1120140" cy="1371600"/>
          </a:xfrm>
          <a:prstGeom prst="rect">
            <a:avLst/>
          </a:prstGeom>
        </p:spPr>
      </p:pic>
      <p:pic>
        <p:nvPicPr>
          <p:cNvPr id="48" name="Picture 47">
            <a:extLst>
              <a:ext uri="{FF2B5EF4-FFF2-40B4-BE49-F238E27FC236}">
                <a16:creationId xmlns:a16="http://schemas.microsoft.com/office/drawing/2014/main" id="{9707D221-13B1-AB48-820B-2BC4F587D528}"/>
              </a:ext>
            </a:extLst>
          </p:cNvPr>
          <p:cNvPicPr>
            <a:picLocks noChangeAspect="1"/>
          </p:cNvPicPr>
          <p:nvPr/>
        </p:nvPicPr>
        <p:blipFill rotWithShape="1">
          <a:blip r:embed="rId30"/>
          <a:srcRect l="17013" t="5394" r="21220" b="23699"/>
          <a:stretch/>
        </p:blipFill>
        <p:spPr>
          <a:xfrm>
            <a:off x="9554196" y="5446747"/>
            <a:ext cx="1194800" cy="1371600"/>
          </a:xfrm>
          <a:prstGeom prst="rect">
            <a:avLst/>
          </a:prstGeom>
        </p:spPr>
      </p:pic>
      <p:pic>
        <p:nvPicPr>
          <p:cNvPr id="49" name="Picture 48">
            <a:extLst>
              <a:ext uri="{FF2B5EF4-FFF2-40B4-BE49-F238E27FC236}">
                <a16:creationId xmlns:a16="http://schemas.microsoft.com/office/drawing/2014/main" id="{9BE166FB-9E07-F546-A79F-37B52F1AB646}"/>
              </a:ext>
            </a:extLst>
          </p:cNvPr>
          <p:cNvPicPr>
            <a:picLocks noChangeAspect="1"/>
          </p:cNvPicPr>
          <p:nvPr/>
        </p:nvPicPr>
        <p:blipFill rotWithShape="1">
          <a:blip r:embed="rId31"/>
          <a:srcRect l="38960" t="35053" r="39081" b="38308"/>
          <a:stretch/>
        </p:blipFill>
        <p:spPr>
          <a:xfrm>
            <a:off x="2815635" y="3963298"/>
            <a:ext cx="1130643" cy="1371600"/>
          </a:xfrm>
          <a:prstGeom prst="rect">
            <a:avLst/>
          </a:prstGeom>
        </p:spPr>
      </p:pic>
      <p:pic>
        <p:nvPicPr>
          <p:cNvPr id="50" name="Picture 49">
            <a:extLst>
              <a:ext uri="{FF2B5EF4-FFF2-40B4-BE49-F238E27FC236}">
                <a16:creationId xmlns:a16="http://schemas.microsoft.com/office/drawing/2014/main" id="{55D70C30-28CF-A349-8150-A1894DAA2FF9}"/>
              </a:ext>
            </a:extLst>
          </p:cNvPr>
          <p:cNvPicPr>
            <a:picLocks noChangeAspect="1"/>
          </p:cNvPicPr>
          <p:nvPr/>
        </p:nvPicPr>
        <p:blipFill rotWithShape="1">
          <a:blip r:embed="rId32"/>
          <a:srcRect l="24035" t="7109" r="24949" b="41758"/>
          <a:stretch/>
        </p:blipFill>
        <p:spPr>
          <a:xfrm>
            <a:off x="5538504" y="2570348"/>
            <a:ext cx="1026384" cy="1371600"/>
          </a:xfrm>
          <a:prstGeom prst="rect">
            <a:avLst/>
          </a:prstGeom>
        </p:spPr>
      </p:pic>
      <p:pic>
        <p:nvPicPr>
          <p:cNvPr id="51" name="Picture 50">
            <a:extLst>
              <a:ext uri="{FF2B5EF4-FFF2-40B4-BE49-F238E27FC236}">
                <a16:creationId xmlns:a16="http://schemas.microsoft.com/office/drawing/2014/main" id="{9611698B-449A-B143-9778-D86A32A387A7}"/>
              </a:ext>
            </a:extLst>
          </p:cNvPr>
          <p:cNvPicPr>
            <a:picLocks noChangeAspect="1"/>
          </p:cNvPicPr>
          <p:nvPr/>
        </p:nvPicPr>
        <p:blipFill rotWithShape="1">
          <a:blip r:embed="rId33"/>
          <a:srcRect l="17809" t="7462" r="16871" b="20728"/>
          <a:stretch/>
        </p:blipFill>
        <p:spPr>
          <a:xfrm>
            <a:off x="9516880" y="1094994"/>
            <a:ext cx="1247659" cy="1371600"/>
          </a:xfrm>
          <a:prstGeom prst="rect">
            <a:avLst/>
          </a:prstGeom>
        </p:spPr>
      </p:pic>
      <p:pic>
        <p:nvPicPr>
          <p:cNvPr id="52" name="Picture 51">
            <a:extLst>
              <a:ext uri="{FF2B5EF4-FFF2-40B4-BE49-F238E27FC236}">
                <a16:creationId xmlns:a16="http://schemas.microsoft.com/office/drawing/2014/main" id="{08ED9E50-33A3-6745-B534-29BC65953CDB}"/>
              </a:ext>
            </a:extLst>
          </p:cNvPr>
          <p:cNvPicPr>
            <a:picLocks noChangeAspect="1"/>
          </p:cNvPicPr>
          <p:nvPr/>
        </p:nvPicPr>
        <p:blipFill rotWithShape="1">
          <a:blip r:embed="rId34"/>
          <a:srcRect l="41489" t="29848" r="39909" b="47173"/>
          <a:stretch/>
        </p:blipFill>
        <p:spPr>
          <a:xfrm>
            <a:off x="1481684" y="3998348"/>
            <a:ext cx="1110342" cy="1371600"/>
          </a:xfrm>
          <a:prstGeom prst="rect">
            <a:avLst/>
          </a:prstGeom>
        </p:spPr>
      </p:pic>
      <p:pic>
        <p:nvPicPr>
          <p:cNvPr id="53" name="Picture 52">
            <a:extLst>
              <a:ext uri="{FF2B5EF4-FFF2-40B4-BE49-F238E27FC236}">
                <a16:creationId xmlns:a16="http://schemas.microsoft.com/office/drawing/2014/main" id="{DB0F7782-D8EA-614E-849A-CAFCE7CD462D}"/>
              </a:ext>
            </a:extLst>
          </p:cNvPr>
          <p:cNvPicPr>
            <a:picLocks noChangeAspect="1"/>
          </p:cNvPicPr>
          <p:nvPr/>
        </p:nvPicPr>
        <p:blipFill rotWithShape="1">
          <a:blip r:embed="rId35"/>
          <a:srcRect l="27976" t="12566" r="42568" b="63418"/>
          <a:stretch/>
        </p:blipFill>
        <p:spPr>
          <a:xfrm>
            <a:off x="5548050" y="5446747"/>
            <a:ext cx="1100905" cy="1371600"/>
          </a:xfrm>
          <a:prstGeom prst="rect">
            <a:avLst/>
          </a:prstGeom>
        </p:spPr>
      </p:pic>
      <p:pic>
        <p:nvPicPr>
          <p:cNvPr id="45" name="Picture 44">
            <a:extLst>
              <a:ext uri="{FF2B5EF4-FFF2-40B4-BE49-F238E27FC236}">
                <a16:creationId xmlns:a16="http://schemas.microsoft.com/office/drawing/2014/main" id="{899CA27E-C37A-1040-9273-7A068F33967D}"/>
              </a:ext>
            </a:extLst>
          </p:cNvPr>
          <p:cNvPicPr>
            <a:picLocks noChangeAspect="1"/>
          </p:cNvPicPr>
          <p:nvPr/>
        </p:nvPicPr>
        <p:blipFill rotWithShape="1">
          <a:blip r:embed="rId36"/>
          <a:srcRect l="23030" t="11685" r="23169" b="24665"/>
          <a:stretch/>
        </p:blipFill>
        <p:spPr>
          <a:xfrm>
            <a:off x="1446267" y="1094994"/>
            <a:ext cx="1159378" cy="1371600"/>
          </a:xfrm>
          <a:prstGeom prst="rect">
            <a:avLst/>
          </a:prstGeom>
        </p:spPr>
      </p:pic>
      <p:pic>
        <p:nvPicPr>
          <p:cNvPr id="4" name="Picture 3">
            <a:extLst>
              <a:ext uri="{FF2B5EF4-FFF2-40B4-BE49-F238E27FC236}">
                <a16:creationId xmlns:a16="http://schemas.microsoft.com/office/drawing/2014/main" id="{2561F0EF-C7E5-97B6-C33A-E6A21B453FB7}"/>
              </a:ext>
            </a:extLst>
          </p:cNvPr>
          <p:cNvPicPr>
            <a:picLocks noChangeAspect="1"/>
          </p:cNvPicPr>
          <p:nvPr/>
        </p:nvPicPr>
        <p:blipFill>
          <a:blip r:embed="rId37"/>
          <a:srcRect l="36584" t="15477" r="28586" b="33914"/>
          <a:stretch>
            <a:fillRect/>
          </a:stretch>
        </p:blipFill>
        <p:spPr>
          <a:xfrm>
            <a:off x="4202556" y="3998348"/>
            <a:ext cx="1089961" cy="1371600"/>
          </a:xfrm>
          <a:prstGeom prst="rect">
            <a:avLst/>
          </a:prstGeom>
        </p:spPr>
      </p:pic>
    </p:spTree>
    <p:extLst>
      <p:ext uri="{BB962C8B-B14F-4D97-AF65-F5344CB8AC3E}">
        <p14:creationId xmlns:p14="http://schemas.microsoft.com/office/powerpoint/2010/main" val="231264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150">
        <p159:morph option="byObject"/>
      </p:transition>
    </mc:Choice>
    <mc:Fallback xmlns="">
      <p:transition spd="slow" advClick="0" advTm="15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42E1C4-E6B8-D04F-A8DA-D8F7246B2E85}"/>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Quantum physics                     Medicine</a:t>
            </a:r>
          </a:p>
        </p:txBody>
      </p:sp>
      <p:sp>
        <p:nvSpPr>
          <p:cNvPr id="3" name="TextBox 2">
            <a:extLst>
              <a:ext uri="{FF2B5EF4-FFF2-40B4-BE49-F238E27FC236}">
                <a16:creationId xmlns:a16="http://schemas.microsoft.com/office/drawing/2014/main" id="{AAA74E7D-2020-A74F-9D30-1A5DF2EAFAE9}"/>
              </a:ext>
            </a:extLst>
          </p:cNvPr>
          <p:cNvSpPr txBox="1"/>
          <p:nvPr/>
        </p:nvSpPr>
        <p:spPr>
          <a:xfrm>
            <a:off x="-2620" y="3511646"/>
            <a:ext cx="12192000" cy="1015663"/>
          </a:xfrm>
          <a:prstGeom prst="rect">
            <a:avLst/>
          </a:prstGeom>
          <a:noFill/>
        </p:spPr>
        <p:txBody>
          <a:bodyPr wrap="square" rtlCol="0">
            <a:spAutoFit/>
          </a:bodyPr>
          <a:lstStyle/>
          <a:p>
            <a:pPr algn="ctr"/>
            <a:r>
              <a:rPr lang="en-US" sz="6000" dirty="0">
                <a:solidFill>
                  <a:schemeClr val="bg1"/>
                </a:solidFill>
              </a:rPr>
              <a:t>Mathematics                        Philosophy</a:t>
            </a:r>
          </a:p>
        </p:txBody>
      </p:sp>
      <p:pic>
        <p:nvPicPr>
          <p:cNvPr id="4"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62438797-6510-A649-82EB-5C7E10957B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70" r="10471" b="8927"/>
          <a:stretch>
            <a:fillRect/>
          </a:stretch>
        </p:blipFill>
        <p:spPr bwMode="auto">
          <a:xfrm>
            <a:off x="2128227" y="1084210"/>
            <a:ext cx="144867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3987F7B-11F1-9A45-9D64-DD4B464F40DB}"/>
              </a:ext>
            </a:extLst>
          </p:cNvPr>
          <p:cNvPicPr>
            <a:picLocks noChangeAspect="1"/>
          </p:cNvPicPr>
          <p:nvPr/>
        </p:nvPicPr>
        <p:blipFill rotWithShape="1">
          <a:blip r:embed="rId3"/>
          <a:srcRect l="20432" t="12425" r="35465" b="34540"/>
          <a:stretch/>
        </p:blipFill>
        <p:spPr>
          <a:xfrm>
            <a:off x="9971089" y="1055238"/>
            <a:ext cx="1368709" cy="1645920"/>
          </a:xfrm>
          <a:prstGeom prst="rect">
            <a:avLst/>
          </a:prstGeom>
        </p:spPr>
      </p:pic>
      <p:pic>
        <p:nvPicPr>
          <p:cNvPr id="6" name="Picture 5">
            <a:extLst>
              <a:ext uri="{FF2B5EF4-FFF2-40B4-BE49-F238E27FC236}">
                <a16:creationId xmlns:a16="http://schemas.microsoft.com/office/drawing/2014/main" id="{2FCD96F8-050C-484B-A78F-57255F4046EA}"/>
              </a:ext>
            </a:extLst>
          </p:cNvPr>
          <p:cNvPicPr>
            <a:picLocks noChangeAspect="1"/>
          </p:cNvPicPr>
          <p:nvPr/>
        </p:nvPicPr>
        <p:blipFill rotWithShape="1">
          <a:blip r:embed="rId4"/>
          <a:srcRect l="27383" t="8555" r="32581" b="57540"/>
          <a:stretch/>
        </p:blipFill>
        <p:spPr>
          <a:xfrm>
            <a:off x="1675032" y="4428217"/>
            <a:ext cx="1451779" cy="1645920"/>
          </a:xfrm>
          <a:prstGeom prst="rect">
            <a:avLst/>
          </a:prstGeom>
        </p:spPr>
      </p:pic>
      <p:pic>
        <p:nvPicPr>
          <p:cNvPr id="7" name="Picture 6">
            <a:extLst>
              <a:ext uri="{FF2B5EF4-FFF2-40B4-BE49-F238E27FC236}">
                <a16:creationId xmlns:a16="http://schemas.microsoft.com/office/drawing/2014/main" id="{6C5C96EC-9EE4-C74C-B80B-87E6B3108B6F}"/>
              </a:ext>
            </a:extLst>
          </p:cNvPr>
          <p:cNvPicPr>
            <a:picLocks noChangeAspect="1"/>
          </p:cNvPicPr>
          <p:nvPr/>
        </p:nvPicPr>
        <p:blipFill>
          <a:blip r:embed="rId5"/>
          <a:stretch>
            <a:fillRect/>
          </a:stretch>
        </p:blipFill>
        <p:spPr>
          <a:xfrm>
            <a:off x="9435590" y="4428217"/>
            <a:ext cx="1645920" cy="1645920"/>
          </a:xfrm>
          <a:prstGeom prst="rect">
            <a:avLst/>
          </a:prstGeom>
        </p:spPr>
      </p:pic>
      <p:sp>
        <p:nvSpPr>
          <p:cNvPr id="8" name="Rectangle 7">
            <a:extLst>
              <a:ext uri="{FF2B5EF4-FFF2-40B4-BE49-F238E27FC236}">
                <a16:creationId xmlns:a16="http://schemas.microsoft.com/office/drawing/2014/main" id="{5D506E0F-830F-B843-B657-293475BA94C9}"/>
              </a:ext>
            </a:extLst>
          </p:cNvPr>
          <p:cNvSpPr/>
          <p:nvPr/>
        </p:nvSpPr>
        <p:spPr>
          <a:xfrm>
            <a:off x="1644571" y="2716144"/>
            <a:ext cx="2415988" cy="707886"/>
          </a:xfrm>
          <a:prstGeom prst="rect">
            <a:avLst/>
          </a:prstGeom>
        </p:spPr>
        <p:txBody>
          <a:bodyPr wrap="square">
            <a:spAutoFit/>
          </a:bodyPr>
          <a:lstStyle/>
          <a:p>
            <a:pPr algn="ctr"/>
            <a:r>
              <a:rPr lang="en-US" sz="2000" dirty="0">
                <a:solidFill>
                  <a:schemeClr val="bg1"/>
                </a:solidFill>
              </a:rPr>
              <a:t>Pablo Bermejo</a:t>
            </a:r>
          </a:p>
          <a:p>
            <a:pPr algn="ctr"/>
            <a:r>
              <a:rPr lang="en-US" sz="2000" dirty="0">
                <a:solidFill>
                  <a:schemeClr val="bg1"/>
                </a:solidFill>
              </a:rPr>
              <a:t>(Google/DIPC/CCQ)</a:t>
            </a:r>
          </a:p>
        </p:txBody>
      </p:sp>
      <p:sp>
        <p:nvSpPr>
          <p:cNvPr id="9" name="Rectangle 8">
            <a:extLst>
              <a:ext uri="{FF2B5EF4-FFF2-40B4-BE49-F238E27FC236}">
                <a16:creationId xmlns:a16="http://schemas.microsoft.com/office/drawing/2014/main" id="{FB780556-E9DD-4843-A733-EBE947B77EA7}"/>
              </a:ext>
            </a:extLst>
          </p:cNvPr>
          <p:cNvSpPr/>
          <p:nvPr/>
        </p:nvSpPr>
        <p:spPr>
          <a:xfrm>
            <a:off x="9447449" y="2706628"/>
            <a:ext cx="2415988" cy="707886"/>
          </a:xfrm>
          <a:prstGeom prst="rect">
            <a:avLst/>
          </a:prstGeom>
        </p:spPr>
        <p:txBody>
          <a:bodyPr wrap="square">
            <a:spAutoFit/>
          </a:bodyPr>
          <a:lstStyle/>
          <a:p>
            <a:pPr algn="ctr"/>
            <a:r>
              <a:rPr lang="en-US" sz="2000" dirty="0" err="1">
                <a:solidFill>
                  <a:schemeClr val="bg1"/>
                </a:solidFill>
              </a:rPr>
              <a:t>Urbano</a:t>
            </a:r>
            <a:r>
              <a:rPr lang="en-US" sz="2000" dirty="0">
                <a:solidFill>
                  <a:schemeClr val="bg1"/>
                </a:solidFill>
              </a:rPr>
              <a:t> </a:t>
            </a:r>
            <a:r>
              <a:rPr lang="en-US" sz="2000" dirty="0" err="1">
                <a:solidFill>
                  <a:schemeClr val="bg1"/>
                </a:solidFill>
              </a:rPr>
              <a:t>França</a:t>
            </a:r>
            <a:endParaRPr lang="en-US" sz="2000" dirty="0">
              <a:solidFill>
                <a:schemeClr val="bg1"/>
              </a:solidFill>
            </a:endParaRPr>
          </a:p>
          <a:p>
            <a:pPr algn="ctr"/>
            <a:r>
              <a:rPr lang="en-US" sz="2000" dirty="0">
                <a:solidFill>
                  <a:schemeClr val="bg1"/>
                </a:solidFill>
              </a:rPr>
              <a:t>(Harvard)</a:t>
            </a:r>
          </a:p>
        </p:txBody>
      </p:sp>
      <p:sp>
        <p:nvSpPr>
          <p:cNvPr id="10" name="Rectangle 9">
            <a:extLst>
              <a:ext uri="{FF2B5EF4-FFF2-40B4-BE49-F238E27FC236}">
                <a16:creationId xmlns:a16="http://schemas.microsoft.com/office/drawing/2014/main" id="{594C3A10-80EF-9945-A0FA-84C6F38C2822}"/>
              </a:ext>
            </a:extLst>
          </p:cNvPr>
          <p:cNvSpPr/>
          <p:nvPr/>
        </p:nvSpPr>
        <p:spPr>
          <a:xfrm>
            <a:off x="1139853" y="6037090"/>
            <a:ext cx="2415988" cy="707886"/>
          </a:xfrm>
          <a:prstGeom prst="rect">
            <a:avLst/>
          </a:prstGeom>
        </p:spPr>
        <p:txBody>
          <a:bodyPr wrap="square">
            <a:spAutoFit/>
          </a:bodyPr>
          <a:lstStyle/>
          <a:p>
            <a:pPr algn="ctr"/>
            <a:r>
              <a:rPr lang="en-US" sz="2000" dirty="0">
                <a:solidFill>
                  <a:schemeClr val="bg1"/>
                </a:solidFill>
              </a:rPr>
              <a:t>Antonio </a:t>
            </a:r>
            <a:r>
              <a:rPr lang="en-US" sz="2000" dirty="0" err="1">
                <a:solidFill>
                  <a:schemeClr val="bg1"/>
                </a:solidFill>
              </a:rPr>
              <a:t>Lerario</a:t>
            </a:r>
            <a:endParaRPr lang="en-US" sz="2000" dirty="0">
              <a:solidFill>
                <a:schemeClr val="bg1"/>
              </a:solidFill>
            </a:endParaRPr>
          </a:p>
          <a:p>
            <a:pPr algn="ctr"/>
            <a:r>
              <a:rPr lang="en-US" sz="2000" dirty="0">
                <a:solidFill>
                  <a:schemeClr val="bg1"/>
                </a:solidFill>
              </a:rPr>
              <a:t>(SISSA)</a:t>
            </a:r>
          </a:p>
        </p:txBody>
      </p:sp>
      <p:sp>
        <p:nvSpPr>
          <p:cNvPr id="11" name="Rectangle 10">
            <a:extLst>
              <a:ext uri="{FF2B5EF4-FFF2-40B4-BE49-F238E27FC236}">
                <a16:creationId xmlns:a16="http://schemas.microsoft.com/office/drawing/2014/main" id="{0474157D-0869-5B4F-9A16-B973547B99A7}"/>
              </a:ext>
            </a:extLst>
          </p:cNvPr>
          <p:cNvSpPr/>
          <p:nvPr/>
        </p:nvSpPr>
        <p:spPr>
          <a:xfrm>
            <a:off x="9050556" y="6046069"/>
            <a:ext cx="2415988" cy="707886"/>
          </a:xfrm>
          <a:prstGeom prst="rect">
            <a:avLst/>
          </a:prstGeom>
        </p:spPr>
        <p:txBody>
          <a:bodyPr wrap="square">
            <a:spAutoFit/>
          </a:bodyPr>
          <a:lstStyle/>
          <a:p>
            <a:pPr algn="ctr"/>
            <a:r>
              <a:rPr lang="en-US" sz="2000" dirty="0">
                <a:solidFill>
                  <a:schemeClr val="bg1"/>
                </a:solidFill>
              </a:rPr>
              <a:t>Thomas Meier</a:t>
            </a:r>
          </a:p>
          <a:p>
            <a:pPr algn="ctr"/>
            <a:r>
              <a:rPr lang="en-US" sz="2000" dirty="0">
                <a:solidFill>
                  <a:schemeClr val="bg1"/>
                </a:solidFill>
              </a:rPr>
              <a:t>(Munich)</a:t>
            </a:r>
          </a:p>
        </p:txBody>
      </p:sp>
    </p:spTree>
    <p:extLst>
      <p:ext uri="{BB962C8B-B14F-4D97-AF65-F5344CB8AC3E}">
        <p14:creationId xmlns:p14="http://schemas.microsoft.com/office/powerpoint/2010/main" val="2645351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F2993-39DE-95B0-73F2-62B7465B06E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B4D1AB31-1B66-A2D8-E2D4-80433D6C3BA6}"/>
              </a:ext>
            </a:extLst>
          </p:cNvPr>
          <p:cNvSpPr txBox="1"/>
          <p:nvPr/>
        </p:nvSpPr>
        <p:spPr>
          <a:xfrm>
            <a:off x="-2620" y="39575"/>
            <a:ext cx="12192000" cy="1015663"/>
          </a:xfrm>
          <a:prstGeom prst="rect">
            <a:avLst/>
          </a:prstGeom>
          <a:noFill/>
        </p:spPr>
        <p:txBody>
          <a:bodyPr wrap="square" rtlCol="0">
            <a:spAutoFit/>
          </a:bodyPr>
          <a:lstStyle/>
          <a:p>
            <a:pPr algn="ctr"/>
            <a:r>
              <a:rPr lang="en-US" sz="6000" dirty="0">
                <a:solidFill>
                  <a:schemeClr val="bg1"/>
                </a:solidFill>
              </a:rPr>
              <a:t>Denario team</a:t>
            </a:r>
          </a:p>
        </p:txBody>
      </p:sp>
      <p:graphicFrame>
        <p:nvGraphicFramePr>
          <p:cNvPr id="2" name="Table 1">
            <a:extLst>
              <a:ext uri="{FF2B5EF4-FFF2-40B4-BE49-F238E27FC236}">
                <a16:creationId xmlns:a16="http://schemas.microsoft.com/office/drawing/2014/main" id="{7CBC9141-E14D-E04D-9424-71D4F8D22C86}"/>
              </a:ext>
            </a:extLst>
          </p:cNvPr>
          <p:cNvGraphicFramePr>
            <a:graphicFrameLocks noGrp="1"/>
          </p:cNvGraphicFramePr>
          <p:nvPr/>
        </p:nvGraphicFramePr>
        <p:xfrm>
          <a:off x="0" y="1055238"/>
          <a:ext cx="12189375" cy="5802764"/>
        </p:xfrm>
        <a:graphic>
          <a:graphicData uri="http://schemas.openxmlformats.org/drawingml/2006/table">
            <a:tbl>
              <a:tblPr firstRow="1" bandRow="1">
                <a:tableStyleId>{5940675A-B579-460E-94D1-54222C63F5DA}</a:tableStyleId>
              </a:tblPr>
              <a:tblGrid>
                <a:gridCol w="1354375">
                  <a:extLst>
                    <a:ext uri="{9D8B030D-6E8A-4147-A177-3AD203B41FA5}">
                      <a16:colId xmlns:a16="http://schemas.microsoft.com/office/drawing/2014/main" val="3914065686"/>
                    </a:ext>
                  </a:extLst>
                </a:gridCol>
                <a:gridCol w="1354375">
                  <a:extLst>
                    <a:ext uri="{9D8B030D-6E8A-4147-A177-3AD203B41FA5}">
                      <a16:colId xmlns:a16="http://schemas.microsoft.com/office/drawing/2014/main" val="181176499"/>
                    </a:ext>
                  </a:extLst>
                </a:gridCol>
                <a:gridCol w="1354375">
                  <a:extLst>
                    <a:ext uri="{9D8B030D-6E8A-4147-A177-3AD203B41FA5}">
                      <a16:colId xmlns:a16="http://schemas.microsoft.com/office/drawing/2014/main" val="2885568607"/>
                    </a:ext>
                  </a:extLst>
                </a:gridCol>
                <a:gridCol w="1354375">
                  <a:extLst>
                    <a:ext uri="{9D8B030D-6E8A-4147-A177-3AD203B41FA5}">
                      <a16:colId xmlns:a16="http://schemas.microsoft.com/office/drawing/2014/main" val="24136953"/>
                    </a:ext>
                  </a:extLst>
                </a:gridCol>
                <a:gridCol w="1354375">
                  <a:extLst>
                    <a:ext uri="{9D8B030D-6E8A-4147-A177-3AD203B41FA5}">
                      <a16:colId xmlns:a16="http://schemas.microsoft.com/office/drawing/2014/main" val="4171984867"/>
                    </a:ext>
                  </a:extLst>
                </a:gridCol>
                <a:gridCol w="1354375">
                  <a:extLst>
                    <a:ext uri="{9D8B030D-6E8A-4147-A177-3AD203B41FA5}">
                      <a16:colId xmlns:a16="http://schemas.microsoft.com/office/drawing/2014/main" val="2616079394"/>
                    </a:ext>
                  </a:extLst>
                </a:gridCol>
                <a:gridCol w="1354375">
                  <a:extLst>
                    <a:ext uri="{9D8B030D-6E8A-4147-A177-3AD203B41FA5}">
                      <a16:colId xmlns:a16="http://schemas.microsoft.com/office/drawing/2014/main" val="1483672282"/>
                    </a:ext>
                  </a:extLst>
                </a:gridCol>
                <a:gridCol w="1354375">
                  <a:extLst>
                    <a:ext uri="{9D8B030D-6E8A-4147-A177-3AD203B41FA5}">
                      <a16:colId xmlns:a16="http://schemas.microsoft.com/office/drawing/2014/main" val="148266644"/>
                    </a:ext>
                  </a:extLst>
                </a:gridCol>
                <a:gridCol w="1354375">
                  <a:extLst>
                    <a:ext uri="{9D8B030D-6E8A-4147-A177-3AD203B41FA5}">
                      <a16:colId xmlns:a16="http://schemas.microsoft.com/office/drawing/2014/main" val="2539281031"/>
                    </a:ext>
                  </a:extLst>
                </a:gridCol>
              </a:tblGrid>
              <a:tr h="14506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4747948"/>
                  </a:ext>
                </a:extLst>
              </a:tr>
              <a:tr h="1450691">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946401599"/>
                  </a:ext>
                </a:extLst>
              </a:tr>
              <a:tr h="14506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98769800"/>
                  </a:ext>
                </a:extLst>
              </a:tr>
              <a:tr h="1450691">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2197624"/>
                  </a:ext>
                </a:extLst>
              </a:tr>
            </a:tbl>
          </a:graphicData>
        </a:graphic>
      </p:graphicFrame>
      <p:pic>
        <p:nvPicPr>
          <p:cNvPr id="14" name="Picture 13">
            <a:extLst>
              <a:ext uri="{FF2B5EF4-FFF2-40B4-BE49-F238E27FC236}">
                <a16:creationId xmlns:a16="http://schemas.microsoft.com/office/drawing/2014/main" id="{840F67D2-3AB8-F745-8343-6A5E5453A2FC}"/>
              </a:ext>
            </a:extLst>
          </p:cNvPr>
          <p:cNvPicPr>
            <a:picLocks noChangeAspect="1"/>
          </p:cNvPicPr>
          <p:nvPr/>
        </p:nvPicPr>
        <p:blipFill rotWithShape="1">
          <a:blip r:embed="rId3"/>
          <a:srcRect l="18510" r="17395" b="16868"/>
          <a:stretch/>
        </p:blipFill>
        <p:spPr>
          <a:xfrm>
            <a:off x="159027" y="1094994"/>
            <a:ext cx="1057507" cy="1371600"/>
          </a:xfrm>
          <a:prstGeom prst="rect">
            <a:avLst/>
          </a:prstGeom>
        </p:spPr>
      </p:pic>
      <p:pic>
        <p:nvPicPr>
          <p:cNvPr id="16" name="Picture 6" descr="Adrian Bayer | Department of Astrophysical Sciences">
            <a:extLst>
              <a:ext uri="{FF2B5EF4-FFF2-40B4-BE49-F238E27FC236}">
                <a16:creationId xmlns:a16="http://schemas.microsoft.com/office/drawing/2014/main" id="{D6382ED1-005A-FC42-8FBD-4E471F86A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54" t="7706" r="15052" b="28372"/>
          <a:stretch>
            <a:fillRect/>
          </a:stretch>
        </p:blipFill>
        <p:spPr bwMode="auto">
          <a:xfrm>
            <a:off x="2828626" y="1094994"/>
            <a:ext cx="112171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217385-B52E-0849-B5A8-96145318822E}"/>
              </a:ext>
            </a:extLst>
          </p:cNvPr>
          <p:cNvPicPr>
            <a:picLocks noChangeAspect="1"/>
          </p:cNvPicPr>
          <p:nvPr/>
        </p:nvPicPr>
        <p:blipFill rotWithShape="1">
          <a:blip r:embed="rId5"/>
          <a:srcRect l="52806" t="24301" r="32662" b="50628"/>
          <a:stretch/>
        </p:blipFill>
        <p:spPr>
          <a:xfrm>
            <a:off x="4149124" y="1094994"/>
            <a:ext cx="1204623" cy="1371600"/>
          </a:xfrm>
          <a:prstGeom prst="rect">
            <a:avLst/>
          </a:prstGeom>
        </p:spPr>
      </p:pic>
      <p:pic>
        <p:nvPicPr>
          <p:cNvPr id="18"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7C9FB120-2506-F247-923B-652EFB2B08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70" r="10471" b="8927"/>
          <a:stretch>
            <a:fillRect/>
          </a:stretch>
        </p:blipFill>
        <p:spPr bwMode="auto">
          <a:xfrm>
            <a:off x="5489765" y="1094994"/>
            <a:ext cx="120723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BA48A57-57ED-6044-B758-3AB38E27A5DA}"/>
              </a:ext>
            </a:extLst>
          </p:cNvPr>
          <p:cNvPicPr>
            <a:picLocks noChangeAspect="1"/>
          </p:cNvPicPr>
          <p:nvPr/>
        </p:nvPicPr>
        <p:blipFill rotWithShape="1">
          <a:blip r:embed="rId7"/>
          <a:srcRect l="18265" t="3867" r="18265" b="20000"/>
          <a:stretch/>
        </p:blipFill>
        <p:spPr>
          <a:xfrm>
            <a:off x="6876557" y="1094994"/>
            <a:ext cx="1143463" cy="1371600"/>
          </a:xfrm>
          <a:prstGeom prst="rect">
            <a:avLst/>
          </a:prstGeom>
        </p:spPr>
      </p:pic>
      <p:pic>
        <p:nvPicPr>
          <p:cNvPr id="20" name="Picture 2" descr="borisbolliet (Boris Bolliet) · GitHub">
            <a:extLst>
              <a:ext uri="{FF2B5EF4-FFF2-40B4-BE49-F238E27FC236}">
                <a16:creationId xmlns:a16="http://schemas.microsoft.com/office/drawing/2014/main" id="{3C878572-020B-A44B-A557-01E234793C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04" t="8293" r="21511" b="15928"/>
          <a:stretch>
            <a:fillRect/>
          </a:stretch>
        </p:blipFill>
        <p:spPr bwMode="auto">
          <a:xfrm>
            <a:off x="8281227" y="1094994"/>
            <a:ext cx="10603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768F301-55D8-B54B-A5E8-22D2953BD64D}"/>
              </a:ext>
            </a:extLst>
          </p:cNvPr>
          <p:cNvPicPr>
            <a:picLocks noChangeAspect="1"/>
          </p:cNvPicPr>
          <p:nvPr/>
        </p:nvPicPr>
        <p:blipFill rotWithShape="1">
          <a:blip r:embed="rId9"/>
          <a:srcRect l="28677" t="14889" r="25954" b="31376"/>
          <a:stretch/>
        </p:blipFill>
        <p:spPr>
          <a:xfrm>
            <a:off x="10939818" y="1094994"/>
            <a:ext cx="1158057" cy="1371600"/>
          </a:xfrm>
          <a:prstGeom prst="rect">
            <a:avLst/>
          </a:prstGeom>
        </p:spPr>
      </p:pic>
      <p:pic>
        <p:nvPicPr>
          <p:cNvPr id="23" name="Picture 22">
            <a:extLst>
              <a:ext uri="{FF2B5EF4-FFF2-40B4-BE49-F238E27FC236}">
                <a16:creationId xmlns:a16="http://schemas.microsoft.com/office/drawing/2014/main" id="{072A8D38-9CE6-5B47-9A85-99DBF6DA12C4}"/>
              </a:ext>
            </a:extLst>
          </p:cNvPr>
          <p:cNvPicPr>
            <a:picLocks noChangeAspect="1"/>
          </p:cNvPicPr>
          <p:nvPr/>
        </p:nvPicPr>
        <p:blipFill rotWithShape="1">
          <a:blip r:embed="rId10"/>
          <a:srcRect l="20432" t="12425" r="35465" b="34540"/>
          <a:stretch/>
        </p:blipFill>
        <p:spPr>
          <a:xfrm>
            <a:off x="117484" y="2543471"/>
            <a:ext cx="1140592" cy="1371600"/>
          </a:xfrm>
          <a:prstGeom prst="rect">
            <a:avLst/>
          </a:prstGeom>
        </p:spPr>
      </p:pic>
      <p:pic>
        <p:nvPicPr>
          <p:cNvPr id="24" name="Picture 12" descr="changhoonhahn (ChangHoon Hahn) · GitHub">
            <a:extLst>
              <a:ext uri="{FF2B5EF4-FFF2-40B4-BE49-F238E27FC236}">
                <a16:creationId xmlns:a16="http://schemas.microsoft.com/office/drawing/2014/main" id="{2E4FA524-9BC0-DB4D-9E61-FA6CF828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340" r="46358" b="22098"/>
          <a:stretch>
            <a:fillRect/>
          </a:stretch>
        </p:blipFill>
        <p:spPr bwMode="auto">
          <a:xfrm>
            <a:off x="1486023" y="2543471"/>
            <a:ext cx="10731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FEB4F49-3219-0D4B-916F-D412BF4DCCE4}"/>
              </a:ext>
            </a:extLst>
          </p:cNvPr>
          <p:cNvPicPr>
            <a:picLocks noChangeAspect="1"/>
          </p:cNvPicPr>
          <p:nvPr/>
        </p:nvPicPr>
        <p:blipFill rotWithShape="1">
          <a:blip r:embed="rId12"/>
          <a:srcRect l="37375" t="18744" r="36087" b="32947"/>
          <a:stretch/>
        </p:blipFill>
        <p:spPr>
          <a:xfrm>
            <a:off x="2828626" y="2543471"/>
            <a:ext cx="1130199" cy="1371600"/>
          </a:xfrm>
          <a:prstGeom prst="rect">
            <a:avLst/>
          </a:prstGeom>
        </p:spPr>
      </p:pic>
      <p:pic>
        <p:nvPicPr>
          <p:cNvPr id="26" name="Picture 25">
            <a:extLst>
              <a:ext uri="{FF2B5EF4-FFF2-40B4-BE49-F238E27FC236}">
                <a16:creationId xmlns:a16="http://schemas.microsoft.com/office/drawing/2014/main" id="{5977DABC-4349-7C45-A027-C5A918480DF6}"/>
              </a:ext>
            </a:extLst>
          </p:cNvPr>
          <p:cNvPicPr>
            <a:picLocks noChangeAspect="1"/>
          </p:cNvPicPr>
          <p:nvPr/>
        </p:nvPicPr>
        <p:blipFill rotWithShape="1">
          <a:blip r:embed="rId13"/>
          <a:srcRect l="36738" t="12071" r="28898" b="19350"/>
          <a:stretch/>
        </p:blipFill>
        <p:spPr>
          <a:xfrm>
            <a:off x="4228315" y="2543471"/>
            <a:ext cx="1025803" cy="1371600"/>
          </a:xfrm>
          <a:prstGeom prst="rect">
            <a:avLst/>
          </a:prstGeom>
        </p:spPr>
      </p:pic>
      <p:pic>
        <p:nvPicPr>
          <p:cNvPr id="28" name="Picture 27">
            <a:extLst>
              <a:ext uri="{FF2B5EF4-FFF2-40B4-BE49-F238E27FC236}">
                <a16:creationId xmlns:a16="http://schemas.microsoft.com/office/drawing/2014/main" id="{A6480847-BD83-AD42-80CA-B76D076C4C0B}"/>
              </a:ext>
            </a:extLst>
          </p:cNvPr>
          <p:cNvPicPr>
            <a:picLocks noChangeAspect="1"/>
          </p:cNvPicPr>
          <p:nvPr/>
        </p:nvPicPr>
        <p:blipFill rotWithShape="1">
          <a:blip r:embed="rId14"/>
          <a:srcRect l="27383" t="8555" r="32581" b="57540"/>
          <a:stretch/>
        </p:blipFill>
        <p:spPr>
          <a:xfrm>
            <a:off x="6843379" y="2548476"/>
            <a:ext cx="1209817" cy="1371600"/>
          </a:xfrm>
          <a:prstGeom prst="rect">
            <a:avLst/>
          </a:prstGeom>
        </p:spPr>
      </p:pic>
      <p:pic>
        <p:nvPicPr>
          <p:cNvPr id="29" name="Picture 28">
            <a:extLst>
              <a:ext uri="{FF2B5EF4-FFF2-40B4-BE49-F238E27FC236}">
                <a16:creationId xmlns:a16="http://schemas.microsoft.com/office/drawing/2014/main" id="{EB36D1D1-51BD-E949-ABF1-64779648E95F}"/>
              </a:ext>
            </a:extLst>
          </p:cNvPr>
          <p:cNvPicPr>
            <a:picLocks noChangeAspect="1"/>
          </p:cNvPicPr>
          <p:nvPr/>
        </p:nvPicPr>
        <p:blipFill rotWithShape="1">
          <a:blip r:embed="rId15"/>
          <a:srcRect l="19820" t="5963" r="18128" b="14206"/>
          <a:stretch/>
        </p:blipFill>
        <p:spPr>
          <a:xfrm>
            <a:off x="8275469" y="2543471"/>
            <a:ext cx="1066133" cy="1371600"/>
          </a:xfrm>
          <a:prstGeom prst="rect">
            <a:avLst/>
          </a:prstGeom>
        </p:spPr>
      </p:pic>
      <p:pic>
        <p:nvPicPr>
          <p:cNvPr id="30" name="Picture 29">
            <a:extLst>
              <a:ext uri="{FF2B5EF4-FFF2-40B4-BE49-F238E27FC236}">
                <a16:creationId xmlns:a16="http://schemas.microsoft.com/office/drawing/2014/main" id="{6F9D5ED5-08A6-2749-9343-8B8B035A35C6}"/>
              </a:ext>
            </a:extLst>
          </p:cNvPr>
          <p:cNvPicPr>
            <a:picLocks noChangeAspect="1"/>
          </p:cNvPicPr>
          <p:nvPr/>
        </p:nvPicPr>
        <p:blipFill>
          <a:blip r:embed="rId16"/>
          <a:stretch>
            <a:fillRect/>
          </a:stretch>
        </p:blipFill>
        <p:spPr>
          <a:xfrm>
            <a:off x="9467821" y="2520527"/>
            <a:ext cx="1371600" cy="1371600"/>
          </a:xfrm>
          <a:prstGeom prst="rect">
            <a:avLst/>
          </a:prstGeom>
        </p:spPr>
      </p:pic>
      <p:pic>
        <p:nvPicPr>
          <p:cNvPr id="32" name="Picture 31">
            <a:extLst>
              <a:ext uri="{FF2B5EF4-FFF2-40B4-BE49-F238E27FC236}">
                <a16:creationId xmlns:a16="http://schemas.microsoft.com/office/drawing/2014/main" id="{F2087FD7-0BD6-0F42-9C8C-B5655502DEC4}"/>
              </a:ext>
            </a:extLst>
          </p:cNvPr>
          <p:cNvPicPr>
            <a:picLocks noChangeAspect="1"/>
          </p:cNvPicPr>
          <p:nvPr/>
        </p:nvPicPr>
        <p:blipFill rotWithShape="1">
          <a:blip r:embed="rId17"/>
          <a:srcRect l="16400" t="3768" r="17148" b="24504"/>
          <a:stretch/>
        </p:blipFill>
        <p:spPr>
          <a:xfrm>
            <a:off x="10883982" y="2543471"/>
            <a:ext cx="1270730" cy="1371600"/>
          </a:xfrm>
          <a:prstGeom prst="rect">
            <a:avLst/>
          </a:prstGeom>
        </p:spPr>
      </p:pic>
      <p:pic>
        <p:nvPicPr>
          <p:cNvPr id="33" name="Picture 32">
            <a:extLst>
              <a:ext uri="{FF2B5EF4-FFF2-40B4-BE49-F238E27FC236}">
                <a16:creationId xmlns:a16="http://schemas.microsoft.com/office/drawing/2014/main" id="{BD00012A-F676-0744-BB00-C5FC3F0771EF}"/>
              </a:ext>
            </a:extLst>
          </p:cNvPr>
          <p:cNvPicPr>
            <a:picLocks noChangeAspect="1"/>
          </p:cNvPicPr>
          <p:nvPr/>
        </p:nvPicPr>
        <p:blipFill rotWithShape="1">
          <a:blip r:embed="rId18"/>
          <a:srcRect l="20002" r="12995" b="23262"/>
          <a:stretch/>
        </p:blipFill>
        <p:spPr>
          <a:xfrm>
            <a:off x="60463" y="3991948"/>
            <a:ext cx="1197613" cy="1371600"/>
          </a:xfrm>
          <a:prstGeom prst="rect">
            <a:avLst/>
          </a:prstGeom>
        </p:spPr>
      </p:pic>
      <p:pic>
        <p:nvPicPr>
          <p:cNvPr id="37" name="Picture 36">
            <a:extLst>
              <a:ext uri="{FF2B5EF4-FFF2-40B4-BE49-F238E27FC236}">
                <a16:creationId xmlns:a16="http://schemas.microsoft.com/office/drawing/2014/main" id="{7D1C263B-6E17-0244-9592-728974475D07}"/>
              </a:ext>
            </a:extLst>
          </p:cNvPr>
          <p:cNvPicPr>
            <a:picLocks noChangeAspect="1"/>
          </p:cNvPicPr>
          <p:nvPr/>
        </p:nvPicPr>
        <p:blipFill rotWithShape="1">
          <a:blip r:embed="rId19"/>
          <a:srcRect l="12849" t="4698" r="4374" b="5814"/>
          <a:stretch/>
        </p:blipFill>
        <p:spPr>
          <a:xfrm>
            <a:off x="5489765" y="3991948"/>
            <a:ext cx="1200761" cy="1371600"/>
          </a:xfrm>
          <a:prstGeom prst="rect">
            <a:avLst/>
          </a:prstGeom>
        </p:spPr>
      </p:pic>
      <p:pic>
        <p:nvPicPr>
          <p:cNvPr id="3" name="Picture 2">
            <a:extLst>
              <a:ext uri="{FF2B5EF4-FFF2-40B4-BE49-F238E27FC236}">
                <a16:creationId xmlns:a16="http://schemas.microsoft.com/office/drawing/2014/main" id="{A7361B7A-20C4-6D41-B159-63A447B8848D}"/>
              </a:ext>
            </a:extLst>
          </p:cNvPr>
          <p:cNvPicPr>
            <a:picLocks noChangeAspect="1"/>
          </p:cNvPicPr>
          <p:nvPr/>
        </p:nvPicPr>
        <p:blipFill rotWithShape="1">
          <a:blip r:embed="rId20"/>
          <a:srcRect l="11249" t="3118" r="8817" b="7428"/>
          <a:stretch/>
        </p:blipFill>
        <p:spPr>
          <a:xfrm>
            <a:off x="6912762" y="3991948"/>
            <a:ext cx="1071050" cy="1371600"/>
          </a:xfrm>
          <a:prstGeom prst="rect">
            <a:avLst/>
          </a:prstGeom>
        </p:spPr>
      </p:pic>
      <p:pic>
        <p:nvPicPr>
          <p:cNvPr id="38" name="Picture 37">
            <a:extLst>
              <a:ext uri="{FF2B5EF4-FFF2-40B4-BE49-F238E27FC236}">
                <a16:creationId xmlns:a16="http://schemas.microsoft.com/office/drawing/2014/main" id="{A89E8ED8-08E7-284C-ACBD-ADBE30308BA5}"/>
              </a:ext>
            </a:extLst>
          </p:cNvPr>
          <p:cNvPicPr>
            <a:picLocks noChangeAspect="1"/>
          </p:cNvPicPr>
          <p:nvPr/>
        </p:nvPicPr>
        <p:blipFill rotWithShape="1">
          <a:blip r:embed="rId21"/>
          <a:srcRect l="13107" t="11719" r="37782" b="39971"/>
          <a:stretch/>
        </p:blipFill>
        <p:spPr>
          <a:xfrm>
            <a:off x="8155346" y="3991948"/>
            <a:ext cx="1275923" cy="1371600"/>
          </a:xfrm>
          <a:prstGeom prst="rect">
            <a:avLst/>
          </a:prstGeom>
        </p:spPr>
      </p:pic>
      <p:pic>
        <p:nvPicPr>
          <p:cNvPr id="39" name="Picture 38">
            <a:extLst>
              <a:ext uri="{FF2B5EF4-FFF2-40B4-BE49-F238E27FC236}">
                <a16:creationId xmlns:a16="http://schemas.microsoft.com/office/drawing/2014/main" id="{D03553F9-BD7D-B64F-8710-2B913D1F5352}"/>
              </a:ext>
            </a:extLst>
          </p:cNvPr>
          <p:cNvPicPr>
            <a:picLocks noChangeAspect="1"/>
          </p:cNvPicPr>
          <p:nvPr/>
        </p:nvPicPr>
        <p:blipFill rotWithShape="1">
          <a:blip r:embed="rId22"/>
          <a:srcRect l="26812" t="6927" r="27971" b="36956"/>
          <a:stretch/>
        </p:blipFill>
        <p:spPr>
          <a:xfrm>
            <a:off x="9602803" y="3991948"/>
            <a:ext cx="1105214" cy="1371600"/>
          </a:xfrm>
          <a:prstGeom prst="rect">
            <a:avLst/>
          </a:prstGeom>
        </p:spPr>
      </p:pic>
      <p:pic>
        <p:nvPicPr>
          <p:cNvPr id="40" name="Picture 39">
            <a:extLst>
              <a:ext uri="{FF2B5EF4-FFF2-40B4-BE49-F238E27FC236}">
                <a16:creationId xmlns:a16="http://schemas.microsoft.com/office/drawing/2014/main" id="{1FA9B400-38BA-B347-9D35-8DD1379B5233}"/>
              </a:ext>
            </a:extLst>
          </p:cNvPr>
          <p:cNvPicPr>
            <a:picLocks noChangeAspect="1"/>
          </p:cNvPicPr>
          <p:nvPr/>
        </p:nvPicPr>
        <p:blipFill rotWithShape="1">
          <a:blip r:embed="rId23"/>
          <a:srcRect l="8302" r="12189"/>
          <a:stretch/>
        </p:blipFill>
        <p:spPr>
          <a:xfrm>
            <a:off x="10943555" y="3991948"/>
            <a:ext cx="1150582" cy="1371600"/>
          </a:xfrm>
          <a:prstGeom prst="rect">
            <a:avLst/>
          </a:prstGeom>
        </p:spPr>
      </p:pic>
      <p:pic>
        <p:nvPicPr>
          <p:cNvPr id="41" name="Picture 40">
            <a:extLst>
              <a:ext uri="{FF2B5EF4-FFF2-40B4-BE49-F238E27FC236}">
                <a16:creationId xmlns:a16="http://schemas.microsoft.com/office/drawing/2014/main" id="{4CDE8AE8-A5C3-7042-95EC-D1C6513114CE}"/>
              </a:ext>
            </a:extLst>
          </p:cNvPr>
          <p:cNvPicPr>
            <a:picLocks noChangeAspect="1"/>
          </p:cNvPicPr>
          <p:nvPr/>
        </p:nvPicPr>
        <p:blipFill rotWithShape="1">
          <a:blip r:embed="rId24"/>
          <a:srcRect l="16957" r="23099" b="25700"/>
          <a:stretch/>
        </p:blipFill>
        <p:spPr>
          <a:xfrm>
            <a:off x="117484" y="5446825"/>
            <a:ext cx="1106611" cy="1371600"/>
          </a:xfrm>
          <a:prstGeom prst="rect">
            <a:avLst/>
          </a:prstGeom>
        </p:spPr>
      </p:pic>
      <p:pic>
        <p:nvPicPr>
          <p:cNvPr id="42" name="Picture 41" descr="Licong Xu - Cambridge, England, United ...">
            <a:extLst>
              <a:ext uri="{FF2B5EF4-FFF2-40B4-BE49-F238E27FC236}">
                <a16:creationId xmlns:a16="http://schemas.microsoft.com/office/drawing/2014/main" id="{C392CC97-3453-2C46-AFBF-B2FAC96FB97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571" r="14415" b="18171"/>
          <a:stretch>
            <a:fillRect/>
          </a:stretch>
        </p:blipFill>
        <p:spPr bwMode="auto">
          <a:xfrm>
            <a:off x="1452556" y="5446825"/>
            <a:ext cx="114004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39B248B-D0B1-0344-9C71-61B176D02371}"/>
              </a:ext>
            </a:extLst>
          </p:cNvPr>
          <p:cNvPicPr>
            <a:picLocks noChangeAspect="1"/>
          </p:cNvPicPr>
          <p:nvPr/>
        </p:nvPicPr>
        <p:blipFill rotWithShape="1">
          <a:blip r:embed="rId26"/>
          <a:srcRect l="22316" t="3244" r="19856" b="23950"/>
          <a:stretch/>
        </p:blipFill>
        <p:spPr>
          <a:xfrm>
            <a:off x="2844779" y="5446825"/>
            <a:ext cx="1089405" cy="1371600"/>
          </a:xfrm>
          <a:prstGeom prst="rect">
            <a:avLst/>
          </a:prstGeom>
        </p:spPr>
      </p:pic>
      <p:pic>
        <p:nvPicPr>
          <p:cNvPr id="44" name="Picture 43">
            <a:extLst>
              <a:ext uri="{FF2B5EF4-FFF2-40B4-BE49-F238E27FC236}">
                <a16:creationId xmlns:a16="http://schemas.microsoft.com/office/drawing/2014/main" id="{15442B2E-BDBE-6D4F-806F-4B3ECB428BFA}"/>
              </a:ext>
            </a:extLst>
          </p:cNvPr>
          <p:cNvPicPr>
            <a:picLocks noChangeAspect="1"/>
          </p:cNvPicPr>
          <p:nvPr/>
        </p:nvPicPr>
        <p:blipFill rotWithShape="1">
          <a:blip r:embed="rId27"/>
          <a:srcRect l="26550" t="12279" r="48455" b="49740"/>
          <a:stretch/>
        </p:blipFill>
        <p:spPr>
          <a:xfrm>
            <a:off x="4138904" y="5450714"/>
            <a:ext cx="1204623" cy="1371600"/>
          </a:xfrm>
          <a:prstGeom prst="rect">
            <a:avLst/>
          </a:prstGeom>
        </p:spPr>
      </p:pic>
      <p:pic>
        <p:nvPicPr>
          <p:cNvPr id="46" name="Picture 45">
            <a:extLst>
              <a:ext uri="{FF2B5EF4-FFF2-40B4-BE49-F238E27FC236}">
                <a16:creationId xmlns:a16="http://schemas.microsoft.com/office/drawing/2014/main" id="{BE0C61FE-093D-6043-A3B8-A5DB351FD157}"/>
              </a:ext>
            </a:extLst>
          </p:cNvPr>
          <p:cNvPicPr>
            <a:picLocks noChangeAspect="1"/>
          </p:cNvPicPr>
          <p:nvPr/>
        </p:nvPicPr>
        <p:blipFill rotWithShape="1">
          <a:blip r:embed="rId28"/>
          <a:srcRect l="31130" t="22448" r="28409" b="29020"/>
          <a:stretch/>
        </p:blipFill>
        <p:spPr>
          <a:xfrm>
            <a:off x="6876509" y="5446825"/>
            <a:ext cx="1143511" cy="1371600"/>
          </a:xfrm>
          <a:prstGeom prst="rect">
            <a:avLst/>
          </a:prstGeom>
        </p:spPr>
      </p:pic>
      <p:pic>
        <p:nvPicPr>
          <p:cNvPr id="47" name="Picture 46">
            <a:extLst>
              <a:ext uri="{FF2B5EF4-FFF2-40B4-BE49-F238E27FC236}">
                <a16:creationId xmlns:a16="http://schemas.microsoft.com/office/drawing/2014/main" id="{D0A0E271-9944-8841-8AB1-878EF841AF40}"/>
              </a:ext>
            </a:extLst>
          </p:cNvPr>
          <p:cNvPicPr>
            <a:picLocks noChangeAspect="1"/>
          </p:cNvPicPr>
          <p:nvPr/>
        </p:nvPicPr>
        <p:blipFill>
          <a:blip r:embed="rId29"/>
          <a:stretch>
            <a:fillRect/>
          </a:stretch>
        </p:blipFill>
        <p:spPr>
          <a:xfrm>
            <a:off x="8247574" y="5446747"/>
            <a:ext cx="1120140" cy="1371600"/>
          </a:xfrm>
          <a:prstGeom prst="rect">
            <a:avLst/>
          </a:prstGeom>
        </p:spPr>
      </p:pic>
      <p:pic>
        <p:nvPicPr>
          <p:cNvPr id="48" name="Picture 47">
            <a:extLst>
              <a:ext uri="{FF2B5EF4-FFF2-40B4-BE49-F238E27FC236}">
                <a16:creationId xmlns:a16="http://schemas.microsoft.com/office/drawing/2014/main" id="{9707D221-13B1-AB48-820B-2BC4F587D528}"/>
              </a:ext>
            </a:extLst>
          </p:cNvPr>
          <p:cNvPicPr>
            <a:picLocks noChangeAspect="1"/>
          </p:cNvPicPr>
          <p:nvPr/>
        </p:nvPicPr>
        <p:blipFill rotWithShape="1">
          <a:blip r:embed="rId30"/>
          <a:srcRect l="17013" t="5394" r="21220" b="23699"/>
          <a:stretch/>
        </p:blipFill>
        <p:spPr>
          <a:xfrm>
            <a:off x="9554196" y="5446747"/>
            <a:ext cx="1194800" cy="1371600"/>
          </a:xfrm>
          <a:prstGeom prst="rect">
            <a:avLst/>
          </a:prstGeom>
        </p:spPr>
      </p:pic>
      <p:pic>
        <p:nvPicPr>
          <p:cNvPr id="49" name="Picture 48">
            <a:extLst>
              <a:ext uri="{FF2B5EF4-FFF2-40B4-BE49-F238E27FC236}">
                <a16:creationId xmlns:a16="http://schemas.microsoft.com/office/drawing/2014/main" id="{62D4DFE0-62D8-FC4C-B2DE-20734D865C1B}"/>
              </a:ext>
            </a:extLst>
          </p:cNvPr>
          <p:cNvPicPr>
            <a:picLocks noChangeAspect="1"/>
          </p:cNvPicPr>
          <p:nvPr/>
        </p:nvPicPr>
        <p:blipFill rotWithShape="1">
          <a:blip r:embed="rId31"/>
          <a:srcRect l="38960" t="35053" r="39081" b="38308"/>
          <a:stretch/>
        </p:blipFill>
        <p:spPr>
          <a:xfrm>
            <a:off x="2815635" y="3963298"/>
            <a:ext cx="1130643" cy="1371600"/>
          </a:xfrm>
          <a:prstGeom prst="rect">
            <a:avLst/>
          </a:prstGeom>
        </p:spPr>
      </p:pic>
      <p:pic>
        <p:nvPicPr>
          <p:cNvPr id="50" name="Picture 49">
            <a:extLst>
              <a:ext uri="{FF2B5EF4-FFF2-40B4-BE49-F238E27FC236}">
                <a16:creationId xmlns:a16="http://schemas.microsoft.com/office/drawing/2014/main" id="{A767AE17-A1D4-3C4B-B899-FCAD07DBB06F}"/>
              </a:ext>
            </a:extLst>
          </p:cNvPr>
          <p:cNvPicPr>
            <a:picLocks noChangeAspect="1"/>
          </p:cNvPicPr>
          <p:nvPr/>
        </p:nvPicPr>
        <p:blipFill rotWithShape="1">
          <a:blip r:embed="rId32"/>
          <a:srcRect l="24035" t="7109" r="24949" b="41758"/>
          <a:stretch/>
        </p:blipFill>
        <p:spPr>
          <a:xfrm>
            <a:off x="5538504" y="2570348"/>
            <a:ext cx="1026384" cy="1371600"/>
          </a:xfrm>
          <a:prstGeom prst="rect">
            <a:avLst/>
          </a:prstGeom>
        </p:spPr>
      </p:pic>
      <p:pic>
        <p:nvPicPr>
          <p:cNvPr id="51" name="Picture 50">
            <a:extLst>
              <a:ext uri="{FF2B5EF4-FFF2-40B4-BE49-F238E27FC236}">
                <a16:creationId xmlns:a16="http://schemas.microsoft.com/office/drawing/2014/main" id="{EE3B6A26-2CE1-D34F-A52B-F704A3E4B8FC}"/>
              </a:ext>
            </a:extLst>
          </p:cNvPr>
          <p:cNvPicPr>
            <a:picLocks noChangeAspect="1"/>
          </p:cNvPicPr>
          <p:nvPr/>
        </p:nvPicPr>
        <p:blipFill rotWithShape="1">
          <a:blip r:embed="rId33"/>
          <a:srcRect l="17809" t="7462" r="16871" b="20728"/>
          <a:stretch/>
        </p:blipFill>
        <p:spPr>
          <a:xfrm>
            <a:off x="9516880" y="1094994"/>
            <a:ext cx="1247659" cy="1371600"/>
          </a:xfrm>
          <a:prstGeom prst="rect">
            <a:avLst/>
          </a:prstGeom>
        </p:spPr>
      </p:pic>
      <p:pic>
        <p:nvPicPr>
          <p:cNvPr id="52" name="Picture 51">
            <a:extLst>
              <a:ext uri="{FF2B5EF4-FFF2-40B4-BE49-F238E27FC236}">
                <a16:creationId xmlns:a16="http://schemas.microsoft.com/office/drawing/2014/main" id="{3F6B3172-3665-604A-B01A-516A9D27E1BA}"/>
              </a:ext>
            </a:extLst>
          </p:cNvPr>
          <p:cNvPicPr>
            <a:picLocks noChangeAspect="1"/>
          </p:cNvPicPr>
          <p:nvPr/>
        </p:nvPicPr>
        <p:blipFill rotWithShape="1">
          <a:blip r:embed="rId34"/>
          <a:srcRect l="41489" t="29848" r="39909" b="47173"/>
          <a:stretch/>
        </p:blipFill>
        <p:spPr>
          <a:xfrm>
            <a:off x="1481684" y="3998348"/>
            <a:ext cx="1110342" cy="1371600"/>
          </a:xfrm>
          <a:prstGeom prst="rect">
            <a:avLst/>
          </a:prstGeom>
        </p:spPr>
      </p:pic>
      <p:pic>
        <p:nvPicPr>
          <p:cNvPr id="53" name="Picture 52">
            <a:extLst>
              <a:ext uri="{FF2B5EF4-FFF2-40B4-BE49-F238E27FC236}">
                <a16:creationId xmlns:a16="http://schemas.microsoft.com/office/drawing/2014/main" id="{8E5D1F88-A935-644E-AEF2-EF8DA8A3E74A}"/>
              </a:ext>
            </a:extLst>
          </p:cNvPr>
          <p:cNvPicPr>
            <a:picLocks noChangeAspect="1"/>
          </p:cNvPicPr>
          <p:nvPr/>
        </p:nvPicPr>
        <p:blipFill rotWithShape="1">
          <a:blip r:embed="rId35"/>
          <a:srcRect l="27976" t="12566" r="42568" b="63418"/>
          <a:stretch/>
        </p:blipFill>
        <p:spPr>
          <a:xfrm>
            <a:off x="5548050" y="5446747"/>
            <a:ext cx="1100905" cy="1371600"/>
          </a:xfrm>
          <a:prstGeom prst="rect">
            <a:avLst/>
          </a:prstGeom>
        </p:spPr>
      </p:pic>
      <p:pic>
        <p:nvPicPr>
          <p:cNvPr id="45" name="Picture 44">
            <a:extLst>
              <a:ext uri="{FF2B5EF4-FFF2-40B4-BE49-F238E27FC236}">
                <a16:creationId xmlns:a16="http://schemas.microsoft.com/office/drawing/2014/main" id="{17931AB1-6E7F-CD41-99E1-053730E6A6A9}"/>
              </a:ext>
            </a:extLst>
          </p:cNvPr>
          <p:cNvPicPr>
            <a:picLocks noChangeAspect="1"/>
          </p:cNvPicPr>
          <p:nvPr/>
        </p:nvPicPr>
        <p:blipFill rotWithShape="1">
          <a:blip r:embed="rId36"/>
          <a:srcRect l="23030" t="11685" r="23169" b="24665"/>
          <a:stretch/>
        </p:blipFill>
        <p:spPr>
          <a:xfrm>
            <a:off x="1446267" y="1094994"/>
            <a:ext cx="1159378" cy="1371600"/>
          </a:xfrm>
          <a:prstGeom prst="rect">
            <a:avLst/>
          </a:prstGeom>
        </p:spPr>
      </p:pic>
      <p:pic>
        <p:nvPicPr>
          <p:cNvPr id="4" name="Picture 3">
            <a:extLst>
              <a:ext uri="{FF2B5EF4-FFF2-40B4-BE49-F238E27FC236}">
                <a16:creationId xmlns:a16="http://schemas.microsoft.com/office/drawing/2014/main" id="{3D1D3DB1-6AC5-BBCA-6707-D6E4DFADFF95}"/>
              </a:ext>
            </a:extLst>
          </p:cNvPr>
          <p:cNvPicPr>
            <a:picLocks noChangeAspect="1"/>
          </p:cNvPicPr>
          <p:nvPr/>
        </p:nvPicPr>
        <p:blipFill>
          <a:blip r:embed="rId37"/>
          <a:srcRect l="36584" t="15477" r="28586" b="33914"/>
          <a:stretch>
            <a:fillRect/>
          </a:stretch>
        </p:blipFill>
        <p:spPr>
          <a:xfrm>
            <a:off x="4202556" y="3998348"/>
            <a:ext cx="1089961" cy="1371600"/>
          </a:xfrm>
          <a:prstGeom prst="rect">
            <a:avLst/>
          </a:prstGeom>
        </p:spPr>
      </p:pic>
    </p:spTree>
    <p:extLst>
      <p:ext uri="{BB962C8B-B14F-4D97-AF65-F5344CB8AC3E}">
        <p14:creationId xmlns:p14="http://schemas.microsoft.com/office/powerpoint/2010/main" val="1955932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4157AB-C4C9-C646-92EF-B895F374AAFE}"/>
              </a:ext>
            </a:extLst>
          </p:cNvPr>
          <p:cNvSpPr/>
          <p:nvPr/>
        </p:nvSpPr>
        <p:spPr>
          <a:xfrm>
            <a:off x="19879" y="1170379"/>
            <a:ext cx="7280013" cy="5570756"/>
          </a:xfrm>
          <a:prstGeom prst="rect">
            <a:avLst/>
          </a:prstGeom>
        </p:spPr>
        <p:txBody>
          <a:bodyPr wrap="square">
            <a:spAutoFit/>
          </a:bodyPr>
          <a:lstStyle/>
          <a:p>
            <a:r>
              <a:rPr lang="en-US" sz="3000" u="sng" dirty="0"/>
              <a:t>GitHub repository:</a:t>
            </a:r>
          </a:p>
          <a:p>
            <a:r>
              <a:rPr lang="en-US" sz="3200" dirty="0">
                <a:hlinkClick r:id="rId3"/>
              </a:rPr>
              <a:t>https://github.com/AstroPilot-AI/Denario</a:t>
            </a:r>
            <a:endParaRPr lang="en-US" sz="3200" dirty="0"/>
          </a:p>
          <a:p>
            <a:endParaRPr lang="en-US" sz="5000" dirty="0"/>
          </a:p>
          <a:p>
            <a:r>
              <a:rPr lang="en-US" sz="3000" u="sng" dirty="0"/>
              <a:t>Installation:</a:t>
            </a:r>
          </a:p>
          <a:p>
            <a:r>
              <a:rPr lang="en-US" sz="3000" dirty="0"/>
              <a:t>&gt;&gt; pip install </a:t>
            </a:r>
            <a:r>
              <a:rPr lang="en-US" sz="3000" dirty="0" err="1"/>
              <a:t>denario</a:t>
            </a:r>
            <a:endParaRPr lang="en-US" sz="3000" dirty="0"/>
          </a:p>
          <a:p>
            <a:endParaRPr lang="en-US" sz="5000" dirty="0"/>
          </a:p>
          <a:p>
            <a:r>
              <a:rPr lang="en-US" sz="3000" u="sng" dirty="0" err="1"/>
              <a:t>HuggingFace</a:t>
            </a:r>
            <a:r>
              <a:rPr lang="en-US" sz="3000" u="sng" dirty="0"/>
              <a:t> app:</a:t>
            </a:r>
          </a:p>
          <a:p>
            <a:r>
              <a:rPr lang="en-US" sz="2600" dirty="0">
                <a:hlinkClick r:id="rId4"/>
              </a:rPr>
              <a:t>https://huggingface.co/spaces/astropilot-ai/Denario</a:t>
            </a:r>
            <a:endParaRPr lang="en-US" sz="2600" dirty="0"/>
          </a:p>
          <a:p>
            <a:endParaRPr lang="en-US" sz="2600" dirty="0"/>
          </a:p>
          <a:p>
            <a:endParaRPr lang="en-US" sz="2600" dirty="0"/>
          </a:p>
          <a:p>
            <a:r>
              <a:rPr lang="en-US" sz="2600" b="1" dirty="0">
                <a:solidFill>
                  <a:schemeClr val="accent6">
                    <a:lumMod val="75000"/>
                  </a:schemeClr>
                </a:solidFill>
                <a:latin typeface="Herculanum" panose="02000505000000020004" pitchFamily="2" charset="77"/>
                <a:cs typeface="Apple Chancery" panose="03020702040506060504" pitchFamily="66" charset="-79"/>
              </a:rPr>
              <a:t>Open invitation to everyone to join us!</a:t>
            </a:r>
            <a:endParaRPr lang="en-US" sz="2600" b="1" dirty="0">
              <a:solidFill>
                <a:schemeClr val="accent6">
                  <a:lumMod val="75000"/>
                </a:schemeClr>
              </a:solidFill>
              <a:latin typeface="Herculanum" panose="02000505000000020004" pitchFamily="2" charset="77"/>
              <a:cs typeface="Apple Chancery" panose="03020702040506060504" pitchFamily="66" charset="-79"/>
              <a:hlinkClick r:id="rId3">
                <a:extLst>
                  <a:ext uri="{A12FA001-AC4F-418D-AE19-62706E023703}">
                    <ahyp:hlinkClr xmlns:ahyp="http://schemas.microsoft.com/office/drawing/2018/hyperlinkcolor" val="tx"/>
                  </a:ext>
                </a:extLst>
              </a:hlinkClick>
            </a:endParaRPr>
          </a:p>
        </p:txBody>
      </p:sp>
      <p:pic>
        <p:nvPicPr>
          <p:cNvPr id="1026" name="Picture 2">
            <a:extLst>
              <a:ext uri="{FF2B5EF4-FFF2-40B4-BE49-F238E27FC236}">
                <a16:creationId xmlns:a16="http://schemas.microsoft.com/office/drawing/2014/main" id="{262FFADB-6BD6-1F4D-8F4B-17CBE5A97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892" y="458249"/>
            <a:ext cx="4751826" cy="59415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686F915-9DA7-554F-ABEA-B895481B1279}"/>
              </a:ext>
            </a:extLst>
          </p:cNvPr>
          <p:cNvSpPr txBox="1"/>
          <p:nvPr/>
        </p:nvSpPr>
        <p:spPr>
          <a:xfrm>
            <a:off x="0" y="0"/>
            <a:ext cx="12192000" cy="1092607"/>
          </a:xfrm>
          <a:prstGeom prst="rect">
            <a:avLst/>
          </a:prstGeom>
          <a:noFill/>
        </p:spPr>
        <p:txBody>
          <a:bodyPr wrap="square" rtlCol="0">
            <a:spAutoFit/>
          </a:bodyPr>
          <a:lstStyle/>
          <a:p>
            <a:r>
              <a:rPr lang="en-US" sz="6500" dirty="0"/>
              <a:t>                </a:t>
            </a:r>
            <a:r>
              <a:rPr lang="en-US" sz="6500" dirty="0" err="1"/>
              <a:t>Denario</a:t>
            </a:r>
            <a:endParaRPr lang="en-US" sz="6500" dirty="0"/>
          </a:p>
        </p:txBody>
      </p:sp>
      <p:pic>
        <p:nvPicPr>
          <p:cNvPr id="2" name="Picture 1">
            <a:extLst>
              <a:ext uri="{FF2B5EF4-FFF2-40B4-BE49-F238E27FC236}">
                <a16:creationId xmlns:a16="http://schemas.microsoft.com/office/drawing/2014/main" id="{9BB8976C-017D-5882-19FE-8D9131678C17}"/>
              </a:ext>
            </a:extLst>
          </p:cNvPr>
          <p:cNvPicPr>
            <a:picLocks noChangeAspect="1"/>
          </p:cNvPicPr>
          <p:nvPr/>
        </p:nvPicPr>
        <p:blipFill>
          <a:blip r:embed="rId6"/>
          <a:srcRect l="3490" t="58615" r="75166" b="22314"/>
          <a:stretch>
            <a:fillRect/>
          </a:stretch>
        </p:blipFill>
        <p:spPr>
          <a:xfrm>
            <a:off x="9086850" y="2247900"/>
            <a:ext cx="1184003" cy="1181100"/>
          </a:xfrm>
          <a:prstGeom prst="rect">
            <a:avLst/>
          </a:prstGeom>
        </p:spPr>
      </p:pic>
    </p:spTree>
    <p:extLst>
      <p:ext uri="{BB962C8B-B14F-4D97-AF65-F5344CB8AC3E}">
        <p14:creationId xmlns:p14="http://schemas.microsoft.com/office/powerpoint/2010/main" val="417186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1BBBE1-6F86-454D-BB30-135CDD7208D1}"/>
              </a:ext>
            </a:extLst>
          </p:cNvPr>
          <p:cNvSpPr txBox="1"/>
          <p:nvPr/>
        </p:nvSpPr>
        <p:spPr>
          <a:xfrm>
            <a:off x="0" y="0"/>
            <a:ext cx="12192000" cy="1092607"/>
          </a:xfrm>
          <a:prstGeom prst="rect">
            <a:avLst/>
          </a:prstGeom>
          <a:noFill/>
        </p:spPr>
        <p:txBody>
          <a:bodyPr wrap="square" rtlCol="0">
            <a:spAutoFit/>
          </a:bodyPr>
          <a:lstStyle/>
          <a:p>
            <a:pPr algn="ctr"/>
            <a:r>
              <a:rPr lang="en-US" sz="6500" dirty="0"/>
              <a:t>Scan to check </a:t>
            </a:r>
            <a:r>
              <a:rPr lang="en-US" sz="6500" dirty="0" err="1"/>
              <a:t>Denario</a:t>
            </a:r>
            <a:r>
              <a:rPr lang="en-US" sz="6500" dirty="0"/>
              <a:t> in action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5B4CED4-FBD0-6C45-AB60-5395A686F631}"/>
                  </a:ext>
                </a:extLst>
              </p:cNvPr>
              <p:cNvSpPr txBox="1"/>
              <p:nvPr/>
            </p:nvSpPr>
            <p:spPr>
              <a:xfrm>
                <a:off x="166786" y="1605531"/>
                <a:ext cx="3792513" cy="4462760"/>
              </a:xfrm>
              <a:prstGeom prst="rect">
                <a:avLst/>
              </a:prstGeom>
              <a:noFill/>
            </p:spPr>
            <p:txBody>
              <a:bodyPr wrap="none" lIns="0" tIns="0" rIns="0" bIns="0" rtlCol="0">
                <a:spAutoFit/>
              </a:bodyPr>
              <a:lstStyle/>
              <a:p>
                <a:r>
                  <a:rPr lang="en-US" sz="4000" dirty="0"/>
                  <a:t>End-to-end mode:</a:t>
                </a:r>
              </a:p>
              <a:p>
                <a:endParaRPr lang="en-US" sz="2500" dirty="0"/>
              </a:p>
              <a:p>
                <a:pPr marL="342900" indent="-342900">
                  <a:buFont typeface="Arial" panose="020B0604020202020204" pitchFamily="34" charset="0"/>
                  <a:buChar char="•"/>
                </a:pPr>
                <a:r>
                  <a:rPr lang="en-US" sz="2500" dirty="0"/>
                  <a:t>Generate idea</a:t>
                </a:r>
              </a:p>
              <a:p>
                <a:pPr marL="342900" indent="-342900">
                  <a:buFont typeface="Arial" panose="020B0604020202020204" pitchFamily="34" charset="0"/>
                  <a:buChar char="•"/>
                </a:pPr>
                <a:r>
                  <a:rPr lang="en-US" sz="2500" dirty="0"/>
                  <a:t>Check the literature</a:t>
                </a:r>
              </a:p>
              <a:p>
                <a:pPr marL="342900" indent="-342900">
                  <a:buFont typeface="Arial" panose="020B0604020202020204" pitchFamily="34" charset="0"/>
                  <a:buChar char="•"/>
                </a:pPr>
                <a:r>
                  <a:rPr lang="en-US" sz="2500" dirty="0"/>
                  <a:t>Develop research plan</a:t>
                </a:r>
              </a:p>
              <a:p>
                <a:pPr marL="342900" indent="-342900">
                  <a:buFont typeface="Arial" panose="020B0604020202020204" pitchFamily="34" charset="0"/>
                  <a:buChar char="•"/>
                </a:pPr>
                <a:r>
                  <a:rPr lang="en-US" sz="2500" dirty="0"/>
                  <a:t>Write and execute code</a:t>
                </a:r>
              </a:p>
              <a:p>
                <a:pPr marL="342900" indent="-342900">
                  <a:buFont typeface="Arial" panose="020B0604020202020204" pitchFamily="34" charset="0"/>
                  <a:buChar char="•"/>
                </a:pPr>
                <a:r>
                  <a:rPr lang="en-US" sz="2500" dirty="0"/>
                  <a:t>Write document</a:t>
                </a:r>
              </a:p>
              <a:p>
                <a:pPr marL="342900" indent="-342900">
                  <a:buFont typeface="Arial" panose="020B0604020202020204" pitchFamily="34" charset="0"/>
                  <a:buChar char="•"/>
                </a:pPr>
                <a:r>
                  <a:rPr lang="en-US" sz="2500" dirty="0"/>
                  <a:t>Review document</a:t>
                </a:r>
              </a:p>
              <a:p>
                <a:pPr marL="342900" indent="-342900">
                  <a:buFont typeface="Arial" panose="020B0604020202020204" pitchFamily="34" charset="0"/>
                  <a:buChar char="•"/>
                </a:pPr>
                <a:endParaRPr lang="en-US" sz="2500" dirty="0"/>
              </a:p>
              <a:p>
                <a:pPr marL="342900" indent="-342900">
                  <a:buFont typeface="Arial" panose="020B0604020202020204" pitchFamily="34" charset="0"/>
                  <a:buChar char="•"/>
                </a:pPr>
                <a14:m>
                  <m:oMath xmlns:m="http://schemas.openxmlformats.org/officeDocument/2006/math">
                    <m:r>
                      <m:rPr>
                        <m:sty m:val="p"/>
                      </m:rPr>
                      <a:rPr lang="en-US" sz="2500">
                        <a:latin typeface="Cambria Math" panose="02040503050406030204" pitchFamily="18" charset="0"/>
                      </a:rPr>
                      <m:t>Cost</m:t>
                    </m:r>
                    <m:r>
                      <a:rPr lang="en-US" sz="2500">
                        <a:latin typeface="Cambria Math" panose="02040503050406030204" pitchFamily="18" charset="0"/>
                      </a:rPr>
                      <m:t> </m:t>
                    </m:r>
                    <m:r>
                      <a:rPr lang="en-US" sz="2500" i="1">
                        <a:latin typeface="Cambria Math" panose="02040503050406030204" pitchFamily="18" charset="0"/>
                      </a:rPr>
                      <m:t>∼$4</m:t>
                    </m:r>
                  </m:oMath>
                </a14:m>
                <a:endParaRPr lang="en-US" sz="2500" i="1" dirty="0">
                  <a:latin typeface="Cambria Math" panose="02040503050406030204" pitchFamily="18" charset="0"/>
                </a:endParaRPr>
              </a:p>
              <a:p>
                <a:pPr marL="342900" indent="-342900">
                  <a:buFont typeface="Arial" panose="020B0604020202020204" pitchFamily="34" charset="0"/>
                  <a:buChar char="•"/>
                </a:pPr>
                <a14:m>
                  <m:oMath xmlns:m="http://schemas.openxmlformats.org/officeDocument/2006/math">
                    <m:r>
                      <a:rPr lang="en-US" sz="2500" i="1">
                        <a:latin typeface="Cambria Math" panose="02040503050406030204" pitchFamily="18" charset="0"/>
                      </a:rPr>
                      <m:t>𝑇𝑖𝑚𝑒</m:t>
                    </m:r>
                    <m:r>
                      <a:rPr lang="en-US" sz="2500" i="1">
                        <a:latin typeface="Cambria Math" panose="02040503050406030204" pitchFamily="18" charset="0"/>
                      </a:rPr>
                      <m:t> ~ 1 </m:t>
                    </m:r>
                    <m:r>
                      <a:rPr lang="en-US" sz="2500" i="1">
                        <a:latin typeface="Cambria Math" panose="02040503050406030204" pitchFamily="18" charset="0"/>
                      </a:rPr>
                      <m:t>h𝑜𝑢𝑟</m:t>
                    </m:r>
                  </m:oMath>
                </a14:m>
                <a:endParaRPr lang="en-US" sz="2500" dirty="0"/>
              </a:p>
            </p:txBody>
          </p:sp>
        </mc:Choice>
        <mc:Fallback xmlns="">
          <p:sp>
            <p:nvSpPr>
              <p:cNvPr id="4" name="TextBox 3">
                <a:extLst>
                  <a:ext uri="{FF2B5EF4-FFF2-40B4-BE49-F238E27FC236}">
                    <a16:creationId xmlns:a16="http://schemas.microsoft.com/office/drawing/2014/main" id="{05B4CED4-FBD0-6C45-AB60-5395A686F631}"/>
                  </a:ext>
                </a:extLst>
              </p:cNvPr>
              <p:cNvSpPr txBox="1">
                <a:spLocks noRot="1" noChangeAspect="1" noMove="1" noResize="1" noEditPoints="1" noAdjustHandles="1" noChangeArrowheads="1" noChangeShapeType="1" noTextEdit="1"/>
              </p:cNvSpPr>
              <p:nvPr/>
            </p:nvSpPr>
            <p:spPr>
              <a:xfrm>
                <a:off x="166786" y="1605531"/>
                <a:ext cx="3792513" cy="4462760"/>
              </a:xfrm>
              <a:prstGeom prst="rect">
                <a:avLst/>
              </a:prstGeom>
              <a:blipFill>
                <a:blip r:embed="rId4"/>
                <a:stretch>
                  <a:fillRect l="-7667" t="-3116" r="-7000" b="-226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6CC60FC-860C-854B-9654-A6B70A612B4A}"/>
              </a:ext>
            </a:extLst>
          </p:cNvPr>
          <p:cNvPicPr>
            <a:picLocks noChangeAspect="1"/>
          </p:cNvPicPr>
          <p:nvPr/>
        </p:nvPicPr>
        <p:blipFill>
          <a:blip r:embed="rId5"/>
          <a:stretch>
            <a:fillRect/>
          </a:stretch>
        </p:blipFill>
        <p:spPr>
          <a:xfrm>
            <a:off x="5294723" y="993217"/>
            <a:ext cx="6034984" cy="5755909"/>
          </a:xfrm>
          <a:prstGeom prst="rect">
            <a:avLst/>
          </a:prstGeom>
        </p:spPr>
      </p:pic>
    </p:spTree>
    <p:extLst>
      <p:ext uri="{BB962C8B-B14F-4D97-AF65-F5344CB8AC3E}">
        <p14:creationId xmlns:p14="http://schemas.microsoft.com/office/powerpoint/2010/main" val="366104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22C11E-C3B1-E14A-9DB2-E88778103B5A}"/>
              </a:ext>
            </a:extLst>
          </p:cNvPr>
          <p:cNvSpPr txBox="1"/>
          <p:nvPr/>
        </p:nvSpPr>
        <p:spPr>
          <a:xfrm>
            <a:off x="0" y="0"/>
            <a:ext cx="12192000" cy="1015663"/>
          </a:xfrm>
          <a:prstGeom prst="rect">
            <a:avLst/>
          </a:prstGeom>
          <a:noFill/>
        </p:spPr>
        <p:txBody>
          <a:bodyPr wrap="square" rtlCol="0">
            <a:spAutoFit/>
          </a:bodyPr>
          <a:lstStyle/>
          <a:p>
            <a:pPr algn="ctr"/>
            <a:r>
              <a:rPr lang="en-US" sz="6000" dirty="0"/>
              <a:t>Idea module</a:t>
            </a:r>
          </a:p>
        </p:txBody>
      </p:sp>
      <p:pic>
        <p:nvPicPr>
          <p:cNvPr id="2" name="Picture 1">
            <a:extLst>
              <a:ext uri="{FF2B5EF4-FFF2-40B4-BE49-F238E27FC236}">
                <a16:creationId xmlns:a16="http://schemas.microsoft.com/office/drawing/2014/main" id="{97B71868-9EEA-974F-8744-8FC914F4D39D}"/>
              </a:ext>
            </a:extLst>
          </p:cNvPr>
          <p:cNvPicPr>
            <a:picLocks noChangeAspect="1"/>
          </p:cNvPicPr>
          <p:nvPr/>
        </p:nvPicPr>
        <p:blipFill>
          <a:blip r:embed="rId2"/>
          <a:stretch>
            <a:fillRect/>
          </a:stretch>
        </p:blipFill>
        <p:spPr>
          <a:xfrm>
            <a:off x="0" y="1487921"/>
            <a:ext cx="12192000" cy="4398993"/>
          </a:xfrm>
          <a:prstGeom prst="rect">
            <a:avLst/>
          </a:prstGeom>
        </p:spPr>
      </p:pic>
    </p:spTree>
    <p:extLst>
      <p:ext uri="{BB962C8B-B14F-4D97-AF65-F5344CB8AC3E}">
        <p14:creationId xmlns:p14="http://schemas.microsoft.com/office/powerpoint/2010/main" val="1569076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72F9DF-FF2A-114C-AD53-CDA5DAED59AF}"/>
              </a:ext>
            </a:extLst>
          </p:cNvPr>
          <p:cNvPicPr>
            <a:picLocks noChangeAspect="1"/>
          </p:cNvPicPr>
          <p:nvPr/>
        </p:nvPicPr>
        <p:blipFill>
          <a:blip r:embed="rId3"/>
          <a:stretch>
            <a:fillRect/>
          </a:stretch>
        </p:blipFill>
        <p:spPr>
          <a:xfrm>
            <a:off x="3248177" y="1005449"/>
            <a:ext cx="5695646" cy="5852551"/>
          </a:xfrm>
          <a:prstGeom prst="rect">
            <a:avLst/>
          </a:prstGeom>
        </p:spPr>
      </p:pic>
      <p:sp>
        <p:nvSpPr>
          <p:cNvPr id="5" name="TextBox 4">
            <a:extLst>
              <a:ext uri="{FF2B5EF4-FFF2-40B4-BE49-F238E27FC236}">
                <a16:creationId xmlns:a16="http://schemas.microsoft.com/office/drawing/2014/main" id="{8AADD82C-610E-E649-80A0-958715B21F99}"/>
              </a:ext>
            </a:extLst>
          </p:cNvPr>
          <p:cNvSpPr txBox="1"/>
          <p:nvPr/>
        </p:nvSpPr>
        <p:spPr>
          <a:xfrm>
            <a:off x="0" y="0"/>
            <a:ext cx="12192000" cy="1015663"/>
          </a:xfrm>
          <a:prstGeom prst="rect">
            <a:avLst/>
          </a:prstGeom>
          <a:noFill/>
        </p:spPr>
        <p:txBody>
          <a:bodyPr wrap="square" rtlCol="0">
            <a:spAutoFit/>
          </a:bodyPr>
          <a:lstStyle/>
          <a:p>
            <a:pPr algn="ctr"/>
            <a:r>
              <a:rPr lang="en-US" sz="6000" dirty="0"/>
              <a:t>Literature module</a:t>
            </a:r>
          </a:p>
        </p:txBody>
      </p:sp>
    </p:spTree>
    <p:extLst>
      <p:ext uri="{BB962C8B-B14F-4D97-AF65-F5344CB8AC3E}">
        <p14:creationId xmlns:p14="http://schemas.microsoft.com/office/powerpoint/2010/main" val="2739374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AD5919-4D0F-3743-9262-31578549DB2B}"/>
              </a:ext>
            </a:extLst>
          </p:cNvPr>
          <p:cNvSpPr txBox="1"/>
          <p:nvPr/>
        </p:nvSpPr>
        <p:spPr>
          <a:xfrm>
            <a:off x="0" y="0"/>
            <a:ext cx="12192000" cy="1046440"/>
          </a:xfrm>
          <a:prstGeom prst="rect">
            <a:avLst/>
          </a:prstGeom>
          <a:noFill/>
        </p:spPr>
        <p:txBody>
          <a:bodyPr wrap="square" rtlCol="0">
            <a:spAutoFit/>
          </a:bodyPr>
          <a:lstStyle/>
          <a:p>
            <a:pPr algn="ctr"/>
            <a:r>
              <a:rPr lang="en-US" sz="6200" dirty="0"/>
              <a:t>Outline</a:t>
            </a:r>
          </a:p>
        </p:txBody>
      </p:sp>
      <p:sp>
        <p:nvSpPr>
          <p:cNvPr id="5" name="TextBox 4">
            <a:extLst>
              <a:ext uri="{FF2B5EF4-FFF2-40B4-BE49-F238E27FC236}">
                <a16:creationId xmlns:a16="http://schemas.microsoft.com/office/drawing/2014/main" id="{4E0F145E-FEFB-D64B-A04D-AB357AAD4486}"/>
              </a:ext>
            </a:extLst>
          </p:cNvPr>
          <p:cNvSpPr txBox="1"/>
          <p:nvPr/>
        </p:nvSpPr>
        <p:spPr>
          <a:xfrm>
            <a:off x="503581" y="1386077"/>
            <a:ext cx="10834979" cy="4401205"/>
          </a:xfrm>
          <a:prstGeom prst="rect">
            <a:avLst/>
          </a:prstGeom>
          <a:noFill/>
        </p:spPr>
        <p:txBody>
          <a:bodyPr wrap="square" rtlCol="0">
            <a:spAutoFit/>
          </a:bodyPr>
          <a:lstStyle/>
          <a:p>
            <a:pPr marL="742950" indent="-742950">
              <a:buFont typeface="+mj-lt"/>
              <a:buAutoNum type="arabicPeriod"/>
            </a:pPr>
            <a:r>
              <a:rPr lang="en-US" sz="4000" dirty="0"/>
              <a:t>LLMs &amp; AI agents</a:t>
            </a:r>
          </a:p>
          <a:p>
            <a:pPr marL="742950" indent="-742950">
              <a:buFont typeface="+mj-lt"/>
              <a:buAutoNum type="arabicPeriod"/>
            </a:pPr>
            <a:endParaRPr lang="en-US" sz="4000" dirty="0"/>
          </a:p>
          <a:p>
            <a:pPr marL="742950" indent="-742950">
              <a:buFont typeface="+mj-lt"/>
              <a:buAutoNum type="arabicPeriod"/>
            </a:pPr>
            <a:r>
              <a:rPr lang="en-US" sz="4000" dirty="0" err="1"/>
              <a:t>Denario</a:t>
            </a:r>
            <a:r>
              <a:rPr lang="en-US" sz="4000" dirty="0"/>
              <a:t>: presentation &amp; live demonstration</a:t>
            </a:r>
          </a:p>
          <a:p>
            <a:pPr marL="742950" indent="-742950">
              <a:buFont typeface="+mj-lt"/>
              <a:buAutoNum type="arabicPeriod"/>
            </a:pPr>
            <a:endParaRPr lang="en-US" sz="4000" dirty="0"/>
          </a:p>
          <a:p>
            <a:pPr marL="742950" indent="-742950">
              <a:buFont typeface="+mj-lt"/>
              <a:buAutoNum type="arabicPeriod"/>
            </a:pPr>
            <a:r>
              <a:rPr lang="en-US" sz="4000" dirty="0"/>
              <a:t>Capabilities &amp; Future</a:t>
            </a:r>
          </a:p>
          <a:p>
            <a:pPr marL="742950" indent="-742950">
              <a:buFont typeface="+mj-lt"/>
              <a:buAutoNum type="arabicPeriod"/>
            </a:pPr>
            <a:endParaRPr lang="en-US" sz="4000" dirty="0"/>
          </a:p>
          <a:p>
            <a:pPr marL="742950" indent="-742950">
              <a:buFont typeface="+mj-lt"/>
              <a:buAutoNum type="arabicPeriod"/>
            </a:pPr>
            <a:r>
              <a:rPr lang="en-US" sz="4000" dirty="0"/>
              <a:t>Ethics</a:t>
            </a:r>
          </a:p>
        </p:txBody>
      </p:sp>
    </p:spTree>
    <p:extLst>
      <p:ext uri="{BB962C8B-B14F-4D97-AF65-F5344CB8AC3E}">
        <p14:creationId xmlns:p14="http://schemas.microsoft.com/office/powerpoint/2010/main" val="205808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4B990A-F72E-AF46-9110-56F9B314F19A}"/>
              </a:ext>
            </a:extLst>
          </p:cNvPr>
          <p:cNvSpPr txBox="1"/>
          <p:nvPr/>
        </p:nvSpPr>
        <p:spPr>
          <a:xfrm>
            <a:off x="0" y="0"/>
            <a:ext cx="12192000" cy="1015663"/>
          </a:xfrm>
          <a:prstGeom prst="rect">
            <a:avLst/>
          </a:prstGeom>
          <a:noFill/>
        </p:spPr>
        <p:txBody>
          <a:bodyPr wrap="square" rtlCol="0">
            <a:spAutoFit/>
          </a:bodyPr>
          <a:lstStyle/>
          <a:p>
            <a:pPr algn="ctr"/>
            <a:r>
              <a:rPr lang="en-US" sz="6000" dirty="0"/>
              <a:t>Methods module</a:t>
            </a:r>
          </a:p>
        </p:txBody>
      </p:sp>
      <p:pic>
        <p:nvPicPr>
          <p:cNvPr id="5" name="Picture 4">
            <a:extLst>
              <a:ext uri="{FF2B5EF4-FFF2-40B4-BE49-F238E27FC236}">
                <a16:creationId xmlns:a16="http://schemas.microsoft.com/office/drawing/2014/main" id="{3E1EC918-53E4-1E48-ACCF-0C736C23D956}"/>
              </a:ext>
            </a:extLst>
          </p:cNvPr>
          <p:cNvPicPr>
            <a:picLocks noChangeAspect="1"/>
          </p:cNvPicPr>
          <p:nvPr/>
        </p:nvPicPr>
        <p:blipFill>
          <a:blip r:embed="rId2"/>
          <a:stretch>
            <a:fillRect/>
          </a:stretch>
        </p:blipFill>
        <p:spPr>
          <a:xfrm>
            <a:off x="1490868" y="1531628"/>
            <a:ext cx="9687339" cy="5171626"/>
          </a:xfrm>
          <a:prstGeom prst="rect">
            <a:avLst/>
          </a:prstGeom>
        </p:spPr>
      </p:pic>
    </p:spTree>
    <p:extLst>
      <p:ext uri="{BB962C8B-B14F-4D97-AF65-F5344CB8AC3E}">
        <p14:creationId xmlns:p14="http://schemas.microsoft.com/office/powerpoint/2010/main" val="1847028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1D8BD1-32E0-084C-8211-C65332DF5338}"/>
              </a:ext>
            </a:extLst>
          </p:cNvPr>
          <p:cNvSpPr txBox="1"/>
          <p:nvPr/>
        </p:nvSpPr>
        <p:spPr>
          <a:xfrm>
            <a:off x="0" y="0"/>
            <a:ext cx="12192000" cy="1015663"/>
          </a:xfrm>
          <a:prstGeom prst="rect">
            <a:avLst/>
          </a:prstGeom>
          <a:noFill/>
        </p:spPr>
        <p:txBody>
          <a:bodyPr wrap="square" rtlCol="0">
            <a:spAutoFit/>
          </a:bodyPr>
          <a:lstStyle/>
          <a:p>
            <a:pPr algn="ctr"/>
            <a:r>
              <a:rPr lang="en-US" sz="6000" dirty="0"/>
              <a:t>Deep Research module</a:t>
            </a:r>
          </a:p>
        </p:txBody>
      </p:sp>
      <p:pic>
        <p:nvPicPr>
          <p:cNvPr id="3" name="Picture 2">
            <a:extLst>
              <a:ext uri="{FF2B5EF4-FFF2-40B4-BE49-F238E27FC236}">
                <a16:creationId xmlns:a16="http://schemas.microsoft.com/office/drawing/2014/main" id="{8911877B-0976-2C49-8BD2-70373B40D276}"/>
              </a:ext>
            </a:extLst>
          </p:cNvPr>
          <p:cNvPicPr>
            <a:picLocks noChangeAspect="1"/>
          </p:cNvPicPr>
          <p:nvPr/>
        </p:nvPicPr>
        <p:blipFill>
          <a:blip r:embed="rId2"/>
          <a:stretch>
            <a:fillRect/>
          </a:stretch>
        </p:blipFill>
        <p:spPr>
          <a:xfrm>
            <a:off x="2482724" y="1015663"/>
            <a:ext cx="7226551" cy="5842337"/>
          </a:xfrm>
          <a:prstGeom prst="rect">
            <a:avLst/>
          </a:prstGeom>
        </p:spPr>
      </p:pic>
    </p:spTree>
    <p:extLst>
      <p:ext uri="{BB962C8B-B14F-4D97-AF65-F5344CB8AC3E}">
        <p14:creationId xmlns:p14="http://schemas.microsoft.com/office/powerpoint/2010/main" val="1488519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814AFE-3D4D-1C49-9BDB-50D735B961A3}"/>
              </a:ext>
            </a:extLst>
          </p:cNvPr>
          <p:cNvSpPr txBox="1"/>
          <p:nvPr/>
        </p:nvSpPr>
        <p:spPr>
          <a:xfrm>
            <a:off x="0" y="0"/>
            <a:ext cx="12192000" cy="1015663"/>
          </a:xfrm>
          <a:prstGeom prst="rect">
            <a:avLst/>
          </a:prstGeom>
          <a:noFill/>
        </p:spPr>
        <p:txBody>
          <a:bodyPr wrap="square" rtlCol="0">
            <a:spAutoFit/>
          </a:bodyPr>
          <a:lstStyle/>
          <a:p>
            <a:pPr algn="ctr"/>
            <a:r>
              <a:rPr lang="en-US" sz="6000" dirty="0"/>
              <a:t>Writing module</a:t>
            </a:r>
          </a:p>
        </p:txBody>
      </p:sp>
      <p:pic>
        <p:nvPicPr>
          <p:cNvPr id="2" name="Picture 1">
            <a:extLst>
              <a:ext uri="{FF2B5EF4-FFF2-40B4-BE49-F238E27FC236}">
                <a16:creationId xmlns:a16="http://schemas.microsoft.com/office/drawing/2014/main" id="{5553B956-EF79-9741-BC18-B7B1ADD3165D}"/>
              </a:ext>
            </a:extLst>
          </p:cNvPr>
          <p:cNvPicPr>
            <a:picLocks noChangeAspect="1"/>
          </p:cNvPicPr>
          <p:nvPr/>
        </p:nvPicPr>
        <p:blipFill>
          <a:blip r:embed="rId2"/>
          <a:stretch>
            <a:fillRect/>
          </a:stretch>
        </p:blipFill>
        <p:spPr>
          <a:xfrm>
            <a:off x="0" y="1892536"/>
            <a:ext cx="12192000" cy="3072928"/>
          </a:xfrm>
          <a:prstGeom prst="rect">
            <a:avLst/>
          </a:prstGeom>
        </p:spPr>
      </p:pic>
    </p:spTree>
    <p:extLst>
      <p:ext uri="{BB962C8B-B14F-4D97-AF65-F5344CB8AC3E}">
        <p14:creationId xmlns:p14="http://schemas.microsoft.com/office/powerpoint/2010/main" val="3547356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0C6C86-441F-0549-82E3-411BFB534CC6}"/>
              </a:ext>
            </a:extLst>
          </p:cNvPr>
          <p:cNvSpPr txBox="1"/>
          <p:nvPr/>
        </p:nvSpPr>
        <p:spPr>
          <a:xfrm>
            <a:off x="0" y="0"/>
            <a:ext cx="12192000" cy="1015663"/>
          </a:xfrm>
          <a:prstGeom prst="rect">
            <a:avLst/>
          </a:prstGeom>
          <a:noFill/>
        </p:spPr>
        <p:txBody>
          <a:bodyPr wrap="square" rtlCol="0">
            <a:spAutoFit/>
          </a:bodyPr>
          <a:lstStyle/>
          <a:p>
            <a:pPr algn="ctr"/>
            <a:r>
              <a:rPr lang="en-US" sz="6000" dirty="0"/>
              <a:t>Reviewer module</a:t>
            </a:r>
          </a:p>
        </p:txBody>
      </p:sp>
      <p:pic>
        <p:nvPicPr>
          <p:cNvPr id="5" name="Picture 4">
            <a:extLst>
              <a:ext uri="{FF2B5EF4-FFF2-40B4-BE49-F238E27FC236}">
                <a16:creationId xmlns:a16="http://schemas.microsoft.com/office/drawing/2014/main" id="{106EEC75-C575-AE48-A1C1-7EDDEF8676A1}"/>
              </a:ext>
            </a:extLst>
          </p:cNvPr>
          <p:cNvPicPr>
            <a:picLocks noChangeAspect="1"/>
          </p:cNvPicPr>
          <p:nvPr/>
        </p:nvPicPr>
        <p:blipFill>
          <a:blip r:embed="rId2"/>
          <a:stretch>
            <a:fillRect/>
          </a:stretch>
        </p:blipFill>
        <p:spPr>
          <a:xfrm>
            <a:off x="0" y="1845251"/>
            <a:ext cx="12192000" cy="4002384"/>
          </a:xfrm>
          <a:prstGeom prst="rect">
            <a:avLst/>
          </a:prstGeom>
        </p:spPr>
      </p:pic>
    </p:spTree>
    <p:extLst>
      <p:ext uri="{BB962C8B-B14F-4D97-AF65-F5344CB8AC3E}">
        <p14:creationId xmlns:p14="http://schemas.microsoft.com/office/powerpoint/2010/main" val="3030090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2106EF-CDF1-2F41-A53A-04ED8EE701DC}"/>
              </a:ext>
            </a:extLst>
          </p:cNvPr>
          <p:cNvPicPr>
            <a:picLocks noChangeAspect="1"/>
          </p:cNvPicPr>
          <p:nvPr/>
        </p:nvPicPr>
        <p:blipFill>
          <a:blip r:embed="rId3"/>
          <a:srcRect l="3609" t="18666" r="5509"/>
          <a:stretch>
            <a:fillRect/>
          </a:stretch>
        </p:blipFill>
        <p:spPr>
          <a:xfrm>
            <a:off x="33174" y="90391"/>
            <a:ext cx="7262859" cy="2093463"/>
          </a:xfrm>
          <a:prstGeom prst="rect">
            <a:avLst/>
          </a:prstGeom>
        </p:spPr>
      </p:pic>
      <p:pic>
        <p:nvPicPr>
          <p:cNvPr id="2" name="Picture 1">
            <a:extLst>
              <a:ext uri="{FF2B5EF4-FFF2-40B4-BE49-F238E27FC236}">
                <a16:creationId xmlns:a16="http://schemas.microsoft.com/office/drawing/2014/main" id="{040A137C-B860-60DE-E546-488B95C8FE35}"/>
              </a:ext>
            </a:extLst>
          </p:cNvPr>
          <p:cNvPicPr>
            <a:picLocks noChangeAspect="1"/>
          </p:cNvPicPr>
          <p:nvPr/>
        </p:nvPicPr>
        <p:blipFill>
          <a:blip r:embed="rId4"/>
          <a:stretch>
            <a:fillRect/>
          </a:stretch>
        </p:blipFill>
        <p:spPr>
          <a:xfrm>
            <a:off x="5858435" y="4551933"/>
            <a:ext cx="6333565" cy="2306067"/>
          </a:xfrm>
          <a:prstGeom prst="rect">
            <a:avLst/>
          </a:prstGeom>
        </p:spPr>
      </p:pic>
      <p:pic>
        <p:nvPicPr>
          <p:cNvPr id="5" name="Picture 4">
            <a:extLst>
              <a:ext uri="{FF2B5EF4-FFF2-40B4-BE49-F238E27FC236}">
                <a16:creationId xmlns:a16="http://schemas.microsoft.com/office/drawing/2014/main" id="{5396F775-2547-DD2C-03EE-D4188027EB86}"/>
              </a:ext>
            </a:extLst>
          </p:cNvPr>
          <p:cNvPicPr>
            <a:picLocks noChangeAspect="1"/>
          </p:cNvPicPr>
          <p:nvPr/>
        </p:nvPicPr>
        <p:blipFill>
          <a:blip r:embed="rId5"/>
          <a:stretch>
            <a:fillRect/>
          </a:stretch>
        </p:blipFill>
        <p:spPr>
          <a:xfrm>
            <a:off x="7059706" y="1300627"/>
            <a:ext cx="5132294" cy="2724129"/>
          </a:xfrm>
          <a:prstGeom prst="rect">
            <a:avLst/>
          </a:prstGeom>
        </p:spPr>
      </p:pic>
      <p:pic>
        <p:nvPicPr>
          <p:cNvPr id="6" name="Picture 5">
            <a:extLst>
              <a:ext uri="{FF2B5EF4-FFF2-40B4-BE49-F238E27FC236}">
                <a16:creationId xmlns:a16="http://schemas.microsoft.com/office/drawing/2014/main" id="{5B328323-73A1-7A47-A052-E2D303D32D61}"/>
              </a:ext>
            </a:extLst>
          </p:cNvPr>
          <p:cNvPicPr>
            <a:picLocks noChangeAspect="1"/>
          </p:cNvPicPr>
          <p:nvPr/>
        </p:nvPicPr>
        <p:blipFill>
          <a:blip r:embed="rId6"/>
          <a:stretch>
            <a:fillRect/>
          </a:stretch>
        </p:blipFill>
        <p:spPr>
          <a:xfrm>
            <a:off x="33173" y="2688390"/>
            <a:ext cx="6921297" cy="1828746"/>
          </a:xfrm>
          <a:prstGeom prst="rect">
            <a:avLst/>
          </a:prstGeom>
        </p:spPr>
      </p:pic>
      <p:sp>
        <p:nvSpPr>
          <p:cNvPr id="3" name="TextBox 2">
            <a:extLst>
              <a:ext uri="{FF2B5EF4-FFF2-40B4-BE49-F238E27FC236}">
                <a16:creationId xmlns:a16="http://schemas.microsoft.com/office/drawing/2014/main" id="{03D12F66-26AB-8F40-9BFC-E34DA37E9143}"/>
              </a:ext>
            </a:extLst>
          </p:cNvPr>
          <p:cNvSpPr txBox="1"/>
          <p:nvPr/>
        </p:nvSpPr>
        <p:spPr>
          <a:xfrm>
            <a:off x="989351" y="5981075"/>
            <a:ext cx="2398426" cy="369332"/>
          </a:xfrm>
          <a:prstGeom prst="rect">
            <a:avLst/>
          </a:prstGeom>
          <a:noFill/>
        </p:spPr>
        <p:txBody>
          <a:bodyPr wrap="square" rtlCol="0">
            <a:spAutoFit/>
          </a:bodyPr>
          <a:lstStyle/>
          <a:p>
            <a:r>
              <a:rPr lang="en-US" b="1" dirty="0"/>
              <a:t>DENDRAL (1960s)</a:t>
            </a:r>
          </a:p>
        </p:txBody>
      </p:sp>
    </p:spTree>
    <p:extLst>
      <p:ext uri="{BB962C8B-B14F-4D97-AF65-F5344CB8AC3E}">
        <p14:creationId xmlns:p14="http://schemas.microsoft.com/office/powerpoint/2010/main" val="354601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DB9463-9C9F-C848-9B60-FDACA39DDE49}"/>
              </a:ext>
            </a:extLst>
          </p:cNvPr>
          <p:cNvSpPr txBox="1"/>
          <p:nvPr/>
        </p:nvSpPr>
        <p:spPr>
          <a:xfrm>
            <a:off x="2082800" y="0"/>
            <a:ext cx="7670800" cy="861774"/>
          </a:xfrm>
          <a:prstGeom prst="rect">
            <a:avLst/>
          </a:prstGeom>
          <a:noFill/>
        </p:spPr>
        <p:txBody>
          <a:bodyPr wrap="square" rtlCol="0">
            <a:spAutoFit/>
          </a:bodyPr>
          <a:lstStyle/>
          <a:p>
            <a:pPr algn="ctr"/>
            <a:r>
              <a:rPr lang="en-US" sz="5000" dirty="0">
                <a:solidFill>
                  <a:srgbClr val="FF0000"/>
                </a:solidFill>
              </a:rPr>
              <a:t>Biology</a:t>
            </a:r>
          </a:p>
        </p:txBody>
      </p:sp>
      <p:sp>
        <p:nvSpPr>
          <p:cNvPr id="8" name="TextBox 7">
            <a:extLst>
              <a:ext uri="{FF2B5EF4-FFF2-40B4-BE49-F238E27FC236}">
                <a16:creationId xmlns:a16="http://schemas.microsoft.com/office/drawing/2014/main" id="{DF0F8F30-7135-5741-AA56-5EC81A34A03C}"/>
              </a:ext>
            </a:extLst>
          </p:cNvPr>
          <p:cNvSpPr txBox="1"/>
          <p:nvPr/>
        </p:nvSpPr>
        <p:spPr>
          <a:xfrm>
            <a:off x="26507" y="2703444"/>
            <a:ext cx="2186609" cy="584775"/>
          </a:xfrm>
          <a:prstGeom prst="rect">
            <a:avLst/>
          </a:prstGeom>
          <a:noFill/>
        </p:spPr>
        <p:txBody>
          <a:bodyPr wrap="square" rtlCol="0">
            <a:spAutoFit/>
          </a:bodyPr>
          <a:lstStyle/>
          <a:p>
            <a:pPr algn="ctr"/>
            <a:r>
              <a:rPr lang="en-US" sz="1600" dirty="0"/>
              <a:t>Pablo Cardenas-Ramirez</a:t>
            </a:r>
          </a:p>
          <a:p>
            <a:pPr algn="ctr"/>
            <a:r>
              <a:rPr lang="en-US" sz="1600" dirty="0"/>
              <a:t>(Cornell/MIT/Harvard)</a:t>
            </a:r>
          </a:p>
        </p:txBody>
      </p:sp>
      <p:pic>
        <p:nvPicPr>
          <p:cNvPr id="2" name="Picture 1">
            <a:extLst>
              <a:ext uri="{FF2B5EF4-FFF2-40B4-BE49-F238E27FC236}">
                <a16:creationId xmlns:a16="http://schemas.microsoft.com/office/drawing/2014/main" id="{2936818A-DF5E-6F4E-BC0C-1E62207A8A35}"/>
              </a:ext>
            </a:extLst>
          </p:cNvPr>
          <p:cNvPicPr>
            <a:picLocks noChangeAspect="1"/>
          </p:cNvPicPr>
          <p:nvPr/>
        </p:nvPicPr>
        <p:blipFill>
          <a:blip r:embed="rId3"/>
          <a:stretch>
            <a:fillRect/>
          </a:stretch>
        </p:blipFill>
        <p:spPr>
          <a:xfrm>
            <a:off x="2218376" y="1046921"/>
            <a:ext cx="8131736" cy="5811079"/>
          </a:xfrm>
          <a:prstGeom prst="rect">
            <a:avLst/>
          </a:prstGeom>
        </p:spPr>
      </p:pic>
      <p:pic>
        <p:nvPicPr>
          <p:cNvPr id="3" name="Picture 2">
            <a:extLst>
              <a:ext uri="{FF2B5EF4-FFF2-40B4-BE49-F238E27FC236}">
                <a16:creationId xmlns:a16="http://schemas.microsoft.com/office/drawing/2014/main" id="{A0AC8A6B-3EAF-2641-BCC8-212E770450DE}"/>
              </a:ext>
            </a:extLst>
          </p:cNvPr>
          <p:cNvPicPr>
            <a:picLocks noChangeAspect="1"/>
          </p:cNvPicPr>
          <p:nvPr/>
        </p:nvPicPr>
        <p:blipFill rotWithShape="1">
          <a:blip r:embed="rId4"/>
          <a:srcRect l="17809" t="7462" r="16871" b="20728"/>
          <a:stretch/>
        </p:blipFill>
        <p:spPr>
          <a:xfrm>
            <a:off x="352406" y="1031545"/>
            <a:ext cx="1534810" cy="1687276"/>
          </a:xfrm>
          <a:prstGeom prst="rect">
            <a:avLst/>
          </a:prstGeom>
        </p:spPr>
      </p:pic>
    </p:spTree>
    <p:extLst>
      <p:ext uri="{BB962C8B-B14F-4D97-AF65-F5344CB8AC3E}">
        <p14:creationId xmlns:p14="http://schemas.microsoft.com/office/powerpoint/2010/main" val="301672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814351-D78E-0747-B659-CF75FFDF1E31}"/>
              </a:ext>
            </a:extLst>
          </p:cNvPr>
          <p:cNvPicPr>
            <a:picLocks noChangeAspect="1"/>
          </p:cNvPicPr>
          <p:nvPr/>
        </p:nvPicPr>
        <p:blipFill>
          <a:blip r:embed="rId2"/>
          <a:stretch>
            <a:fillRect/>
          </a:stretch>
        </p:blipFill>
        <p:spPr>
          <a:xfrm>
            <a:off x="1635521" y="1249351"/>
            <a:ext cx="9547371" cy="5608649"/>
          </a:xfrm>
          <a:prstGeom prst="rect">
            <a:avLst/>
          </a:prstGeom>
        </p:spPr>
      </p:pic>
      <p:sp>
        <p:nvSpPr>
          <p:cNvPr id="5" name="TextBox 4">
            <a:extLst>
              <a:ext uri="{FF2B5EF4-FFF2-40B4-BE49-F238E27FC236}">
                <a16:creationId xmlns:a16="http://schemas.microsoft.com/office/drawing/2014/main" id="{658F177F-C606-F247-B3A5-931BC8E6F933}"/>
              </a:ext>
            </a:extLst>
          </p:cNvPr>
          <p:cNvSpPr txBox="1"/>
          <p:nvPr/>
        </p:nvSpPr>
        <p:spPr>
          <a:xfrm>
            <a:off x="2082800" y="0"/>
            <a:ext cx="7670800" cy="861774"/>
          </a:xfrm>
          <a:prstGeom prst="rect">
            <a:avLst/>
          </a:prstGeom>
          <a:noFill/>
        </p:spPr>
        <p:txBody>
          <a:bodyPr wrap="square" rtlCol="0">
            <a:spAutoFit/>
          </a:bodyPr>
          <a:lstStyle/>
          <a:p>
            <a:pPr algn="ctr"/>
            <a:r>
              <a:rPr lang="en-US" sz="5000" dirty="0">
                <a:solidFill>
                  <a:srgbClr val="FF0000"/>
                </a:solidFill>
              </a:rPr>
              <a:t>Biophysics</a:t>
            </a:r>
          </a:p>
        </p:txBody>
      </p:sp>
      <p:pic>
        <p:nvPicPr>
          <p:cNvPr id="9" name="Picture 8">
            <a:extLst>
              <a:ext uri="{FF2B5EF4-FFF2-40B4-BE49-F238E27FC236}">
                <a16:creationId xmlns:a16="http://schemas.microsoft.com/office/drawing/2014/main" id="{2B3AE113-962B-894E-B5AA-ED612662BE4C}"/>
              </a:ext>
            </a:extLst>
          </p:cNvPr>
          <p:cNvPicPr>
            <a:picLocks noChangeAspect="1"/>
          </p:cNvPicPr>
          <p:nvPr/>
        </p:nvPicPr>
        <p:blipFill rotWithShape="1">
          <a:blip r:embed="rId3"/>
          <a:srcRect l="10869" t="3768" r="11391" b="24504"/>
          <a:stretch/>
        </p:blipFill>
        <p:spPr>
          <a:xfrm>
            <a:off x="278271" y="845681"/>
            <a:ext cx="1357251" cy="1252287"/>
          </a:xfrm>
          <a:prstGeom prst="rect">
            <a:avLst/>
          </a:prstGeom>
        </p:spPr>
      </p:pic>
      <p:sp>
        <p:nvSpPr>
          <p:cNvPr id="10" name="Rectangle 9">
            <a:extLst>
              <a:ext uri="{FF2B5EF4-FFF2-40B4-BE49-F238E27FC236}">
                <a16:creationId xmlns:a16="http://schemas.microsoft.com/office/drawing/2014/main" id="{3EFEEC41-604F-8445-991B-23A970362785}"/>
              </a:ext>
            </a:extLst>
          </p:cNvPr>
          <p:cNvSpPr/>
          <p:nvPr/>
        </p:nvSpPr>
        <p:spPr>
          <a:xfrm>
            <a:off x="15835" y="2097968"/>
            <a:ext cx="1974201" cy="584775"/>
          </a:xfrm>
          <a:prstGeom prst="rect">
            <a:avLst/>
          </a:prstGeom>
        </p:spPr>
        <p:txBody>
          <a:bodyPr wrap="square">
            <a:spAutoFit/>
          </a:bodyPr>
          <a:lstStyle/>
          <a:p>
            <a:pPr algn="ctr"/>
            <a:r>
              <a:rPr lang="en-US" sz="1600" dirty="0"/>
              <a:t>Anupam Anand Ojha (CCB/CCM)</a:t>
            </a:r>
          </a:p>
        </p:txBody>
      </p:sp>
    </p:spTree>
    <p:extLst>
      <p:ext uri="{BB962C8B-B14F-4D97-AF65-F5344CB8AC3E}">
        <p14:creationId xmlns:p14="http://schemas.microsoft.com/office/powerpoint/2010/main" val="3651020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49D2B-281F-F840-82B8-D1B8D77CA53C}"/>
              </a:ext>
            </a:extLst>
          </p:cNvPr>
          <p:cNvPicPr>
            <a:picLocks noChangeAspect="1"/>
          </p:cNvPicPr>
          <p:nvPr/>
        </p:nvPicPr>
        <p:blipFill>
          <a:blip r:embed="rId3"/>
          <a:stretch>
            <a:fillRect/>
          </a:stretch>
        </p:blipFill>
        <p:spPr>
          <a:xfrm>
            <a:off x="1844476" y="964191"/>
            <a:ext cx="8503047" cy="5893809"/>
          </a:xfrm>
          <a:prstGeom prst="rect">
            <a:avLst/>
          </a:prstGeom>
        </p:spPr>
      </p:pic>
      <p:sp>
        <p:nvSpPr>
          <p:cNvPr id="5" name="TextBox 4">
            <a:extLst>
              <a:ext uri="{FF2B5EF4-FFF2-40B4-BE49-F238E27FC236}">
                <a16:creationId xmlns:a16="http://schemas.microsoft.com/office/drawing/2014/main" id="{4C97C38E-3433-0A47-9726-8DD9EF7F86FC}"/>
              </a:ext>
            </a:extLst>
          </p:cNvPr>
          <p:cNvSpPr txBox="1"/>
          <p:nvPr/>
        </p:nvSpPr>
        <p:spPr>
          <a:xfrm>
            <a:off x="2082800" y="0"/>
            <a:ext cx="7670800" cy="861774"/>
          </a:xfrm>
          <a:prstGeom prst="rect">
            <a:avLst/>
          </a:prstGeom>
          <a:noFill/>
        </p:spPr>
        <p:txBody>
          <a:bodyPr wrap="square" rtlCol="0">
            <a:spAutoFit/>
          </a:bodyPr>
          <a:lstStyle/>
          <a:p>
            <a:pPr algn="ctr"/>
            <a:r>
              <a:rPr lang="en-US" sz="5000" dirty="0">
                <a:solidFill>
                  <a:srgbClr val="FF0000"/>
                </a:solidFill>
              </a:rPr>
              <a:t>Medicine</a:t>
            </a:r>
          </a:p>
        </p:txBody>
      </p:sp>
      <p:pic>
        <p:nvPicPr>
          <p:cNvPr id="6" name="Picture 5">
            <a:extLst>
              <a:ext uri="{FF2B5EF4-FFF2-40B4-BE49-F238E27FC236}">
                <a16:creationId xmlns:a16="http://schemas.microsoft.com/office/drawing/2014/main" id="{D3FA4FAB-633B-7F43-B0BE-CF3703607D9A}"/>
              </a:ext>
            </a:extLst>
          </p:cNvPr>
          <p:cNvPicPr>
            <a:picLocks noChangeAspect="1"/>
          </p:cNvPicPr>
          <p:nvPr/>
        </p:nvPicPr>
        <p:blipFill rotWithShape="1">
          <a:blip r:embed="rId4"/>
          <a:srcRect l="20432" t="12425" r="35465" b="34540"/>
          <a:stretch/>
        </p:blipFill>
        <p:spPr>
          <a:xfrm>
            <a:off x="10446460" y="358062"/>
            <a:ext cx="1219306" cy="1466257"/>
          </a:xfrm>
          <a:prstGeom prst="rect">
            <a:avLst/>
          </a:prstGeom>
        </p:spPr>
      </p:pic>
      <p:sp>
        <p:nvSpPr>
          <p:cNvPr id="7" name="TextBox 6">
            <a:extLst>
              <a:ext uri="{FF2B5EF4-FFF2-40B4-BE49-F238E27FC236}">
                <a16:creationId xmlns:a16="http://schemas.microsoft.com/office/drawing/2014/main" id="{033E0667-D5EA-CE45-9143-F2D37C9FC6B2}"/>
              </a:ext>
            </a:extLst>
          </p:cNvPr>
          <p:cNvSpPr txBox="1"/>
          <p:nvPr/>
        </p:nvSpPr>
        <p:spPr>
          <a:xfrm>
            <a:off x="10007600" y="1854200"/>
            <a:ext cx="2184400" cy="553998"/>
          </a:xfrm>
          <a:prstGeom prst="rect">
            <a:avLst/>
          </a:prstGeom>
          <a:noFill/>
        </p:spPr>
        <p:txBody>
          <a:bodyPr wrap="square" rtlCol="0">
            <a:spAutoFit/>
          </a:bodyPr>
          <a:lstStyle/>
          <a:p>
            <a:pPr algn="ctr"/>
            <a:r>
              <a:rPr lang="en-US" sz="1500" dirty="0" err="1"/>
              <a:t>Urbano</a:t>
            </a:r>
            <a:r>
              <a:rPr lang="en-US" sz="1500" dirty="0"/>
              <a:t> Franca</a:t>
            </a:r>
          </a:p>
          <a:p>
            <a:pPr algn="ctr"/>
            <a:r>
              <a:rPr lang="en-US" sz="1500" dirty="0"/>
              <a:t>(Harvard Medical School)</a:t>
            </a:r>
          </a:p>
        </p:txBody>
      </p:sp>
    </p:spTree>
    <p:extLst>
      <p:ext uri="{BB962C8B-B14F-4D97-AF65-F5344CB8AC3E}">
        <p14:creationId xmlns:p14="http://schemas.microsoft.com/office/powerpoint/2010/main" val="2509898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202029-F35D-D74B-A56A-7CB69F203D69}"/>
              </a:ext>
            </a:extLst>
          </p:cNvPr>
          <p:cNvSpPr txBox="1"/>
          <p:nvPr/>
        </p:nvSpPr>
        <p:spPr>
          <a:xfrm>
            <a:off x="2082800" y="0"/>
            <a:ext cx="7670800" cy="861774"/>
          </a:xfrm>
          <a:prstGeom prst="rect">
            <a:avLst/>
          </a:prstGeom>
          <a:noFill/>
        </p:spPr>
        <p:txBody>
          <a:bodyPr wrap="square" rtlCol="0">
            <a:spAutoFit/>
          </a:bodyPr>
          <a:lstStyle/>
          <a:p>
            <a:pPr algn="ctr"/>
            <a:r>
              <a:rPr lang="en-US" sz="5000" dirty="0">
                <a:solidFill>
                  <a:srgbClr val="FF0000"/>
                </a:solidFill>
              </a:rPr>
              <a:t>Planetary science</a:t>
            </a:r>
          </a:p>
        </p:txBody>
      </p:sp>
      <p:pic>
        <p:nvPicPr>
          <p:cNvPr id="5" name="Picture 4">
            <a:extLst>
              <a:ext uri="{FF2B5EF4-FFF2-40B4-BE49-F238E27FC236}">
                <a16:creationId xmlns:a16="http://schemas.microsoft.com/office/drawing/2014/main" id="{35A555A3-04BF-4D4E-99C5-4B581C74CC83}"/>
              </a:ext>
            </a:extLst>
          </p:cNvPr>
          <p:cNvPicPr>
            <a:picLocks noChangeAspect="1"/>
          </p:cNvPicPr>
          <p:nvPr/>
        </p:nvPicPr>
        <p:blipFill>
          <a:blip r:embed="rId3"/>
          <a:stretch>
            <a:fillRect/>
          </a:stretch>
        </p:blipFill>
        <p:spPr>
          <a:xfrm>
            <a:off x="1658730" y="1140642"/>
            <a:ext cx="8874539" cy="5589253"/>
          </a:xfrm>
          <a:prstGeom prst="rect">
            <a:avLst/>
          </a:prstGeom>
        </p:spPr>
      </p:pic>
      <p:pic>
        <p:nvPicPr>
          <p:cNvPr id="8" name="Picture 7">
            <a:extLst>
              <a:ext uri="{FF2B5EF4-FFF2-40B4-BE49-F238E27FC236}">
                <a16:creationId xmlns:a16="http://schemas.microsoft.com/office/drawing/2014/main" id="{84A74C29-0AAC-3743-B4D5-B9374151386F}"/>
              </a:ext>
            </a:extLst>
          </p:cNvPr>
          <p:cNvPicPr>
            <a:picLocks noChangeAspect="1"/>
          </p:cNvPicPr>
          <p:nvPr/>
        </p:nvPicPr>
        <p:blipFill rotWithShape="1">
          <a:blip r:embed="rId4"/>
          <a:srcRect l="16957" r="23099" b="25700"/>
          <a:stretch/>
        </p:blipFill>
        <p:spPr>
          <a:xfrm>
            <a:off x="10795101" y="1043121"/>
            <a:ext cx="1106611" cy="1371600"/>
          </a:xfrm>
          <a:prstGeom prst="rect">
            <a:avLst/>
          </a:prstGeom>
        </p:spPr>
      </p:pic>
      <p:sp>
        <p:nvSpPr>
          <p:cNvPr id="9" name="Rectangle 8">
            <a:extLst>
              <a:ext uri="{FF2B5EF4-FFF2-40B4-BE49-F238E27FC236}">
                <a16:creationId xmlns:a16="http://schemas.microsoft.com/office/drawing/2014/main" id="{48FEA0E2-E736-FE40-93BB-CBD8A192C20D}"/>
              </a:ext>
            </a:extLst>
          </p:cNvPr>
          <p:cNvSpPr/>
          <p:nvPr/>
        </p:nvSpPr>
        <p:spPr>
          <a:xfrm>
            <a:off x="-2218635" y="2414721"/>
            <a:ext cx="6096000" cy="646331"/>
          </a:xfrm>
          <a:prstGeom prst="rect">
            <a:avLst/>
          </a:prstGeom>
        </p:spPr>
        <p:txBody>
          <a:bodyPr>
            <a:spAutoFit/>
          </a:bodyPr>
          <a:lstStyle/>
          <a:p>
            <a:pPr algn="ctr"/>
            <a:r>
              <a:rPr lang="en-US" dirty="0" err="1"/>
              <a:t>Wenhan</a:t>
            </a:r>
            <a:r>
              <a:rPr lang="en-US" dirty="0"/>
              <a:t> Zhou</a:t>
            </a:r>
          </a:p>
          <a:p>
            <a:pPr algn="ctr"/>
            <a:r>
              <a:rPr lang="en-US" dirty="0"/>
              <a:t>(Tokyo)</a:t>
            </a:r>
          </a:p>
        </p:txBody>
      </p:sp>
      <p:sp>
        <p:nvSpPr>
          <p:cNvPr id="10" name="Rectangle 9">
            <a:extLst>
              <a:ext uri="{FF2B5EF4-FFF2-40B4-BE49-F238E27FC236}">
                <a16:creationId xmlns:a16="http://schemas.microsoft.com/office/drawing/2014/main" id="{40738538-8FF9-D449-9A70-FCC7DCC6C3BC}"/>
              </a:ext>
            </a:extLst>
          </p:cNvPr>
          <p:cNvSpPr/>
          <p:nvPr/>
        </p:nvSpPr>
        <p:spPr>
          <a:xfrm>
            <a:off x="10665109" y="2414720"/>
            <a:ext cx="1366593" cy="646331"/>
          </a:xfrm>
          <a:prstGeom prst="rect">
            <a:avLst/>
          </a:prstGeom>
        </p:spPr>
        <p:txBody>
          <a:bodyPr wrap="none">
            <a:spAutoFit/>
          </a:bodyPr>
          <a:lstStyle/>
          <a:p>
            <a:pPr algn="ctr"/>
            <a:r>
              <a:rPr lang="en-US" dirty="0"/>
              <a:t>Bonny Wang</a:t>
            </a:r>
          </a:p>
          <a:p>
            <a:pPr algn="ctr"/>
            <a:r>
              <a:rPr lang="en-US" dirty="0"/>
              <a:t>(Chicago)</a:t>
            </a:r>
          </a:p>
        </p:txBody>
      </p:sp>
      <p:pic>
        <p:nvPicPr>
          <p:cNvPr id="2" name="Picture 1">
            <a:extLst>
              <a:ext uri="{FF2B5EF4-FFF2-40B4-BE49-F238E27FC236}">
                <a16:creationId xmlns:a16="http://schemas.microsoft.com/office/drawing/2014/main" id="{AD37EC0C-71A3-0340-B25B-E18B73F0DB19}"/>
              </a:ext>
            </a:extLst>
          </p:cNvPr>
          <p:cNvPicPr>
            <a:picLocks noChangeAspect="1"/>
          </p:cNvPicPr>
          <p:nvPr/>
        </p:nvPicPr>
        <p:blipFill rotWithShape="1">
          <a:blip r:embed="rId5"/>
          <a:srcRect l="27976" t="12566" r="42568" b="63418"/>
          <a:stretch/>
        </p:blipFill>
        <p:spPr>
          <a:xfrm>
            <a:off x="333517" y="1043121"/>
            <a:ext cx="1100905" cy="1371600"/>
          </a:xfrm>
          <a:prstGeom prst="rect">
            <a:avLst/>
          </a:prstGeom>
        </p:spPr>
      </p:pic>
    </p:spTree>
    <p:extLst>
      <p:ext uri="{BB962C8B-B14F-4D97-AF65-F5344CB8AC3E}">
        <p14:creationId xmlns:p14="http://schemas.microsoft.com/office/powerpoint/2010/main" val="2460854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80922-279B-9E47-9C46-C2500E54E9A4}"/>
              </a:ext>
            </a:extLst>
          </p:cNvPr>
          <p:cNvPicPr>
            <a:picLocks noChangeAspect="1"/>
          </p:cNvPicPr>
          <p:nvPr/>
        </p:nvPicPr>
        <p:blipFill>
          <a:blip r:embed="rId2"/>
          <a:stretch>
            <a:fillRect/>
          </a:stretch>
        </p:blipFill>
        <p:spPr>
          <a:xfrm>
            <a:off x="1590675" y="940558"/>
            <a:ext cx="9010650" cy="5917442"/>
          </a:xfrm>
          <a:prstGeom prst="rect">
            <a:avLst/>
          </a:prstGeom>
        </p:spPr>
      </p:pic>
      <p:sp>
        <p:nvSpPr>
          <p:cNvPr id="5" name="TextBox 4">
            <a:extLst>
              <a:ext uri="{FF2B5EF4-FFF2-40B4-BE49-F238E27FC236}">
                <a16:creationId xmlns:a16="http://schemas.microsoft.com/office/drawing/2014/main" id="{02DE06AB-08CE-4747-B115-44150691E2FE}"/>
              </a:ext>
            </a:extLst>
          </p:cNvPr>
          <p:cNvSpPr txBox="1"/>
          <p:nvPr/>
        </p:nvSpPr>
        <p:spPr>
          <a:xfrm>
            <a:off x="2082800" y="0"/>
            <a:ext cx="7670800" cy="861774"/>
          </a:xfrm>
          <a:prstGeom prst="rect">
            <a:avLst/>
          </a:prstGeom>
          <a:noFill/>
        </p:spPr>
        <p:txBody>
          <a:bodyPr wrap="square" rtlCol="0">
            <a:spAutoFit/>
          </a:bodyPr>
          <a:lstStyle/>
          <a:p>
            <a:pPr algn="ctr"/>
            <a:r>
              <a:rPr lang="en-US" sz="5000" dirty="0">
                <a:solidFill>
                  <a:srgbClr val="FF0000"/>
                </a:solidFill>
              </a:rPr>
              <a:t>Mathematical physics</a:t>
            </a:r>
          </a:p>
        </p:txBody>
      </p:sp>
      <p:pic>
        <p:nvPicPr>
          <p:cNvPr id="7" name="Picture 6">
            <a:extLst>
              <a:ext uri="{FF2B5EF4-FFF2-40B4-BE49-F238E27FC236}">
                <a16:creationId xmlns:a16="http://schemas.microsoft.com/office/drawing/2014/main" id="{72AF3D27-C5C3-A944-A7D3-14C9B1415972}"/>
              </a:ext>
            </a:extLst>
          </p:cNvPr>
          <p:cNvPicPr>
            <a:picLocks noChangeAspect="1"/>
          </p:cNvPicPr>
          <p:nvPr/>
        </p:nvPicPr>
        <p:blipFill rotWithShape="1">
          <a:blip r:embed="rId3"/>
          <a:srcRect l="36738" t="12071" r="28898" b="19350"/>
          <a:stretch/>
        </p:blipFill>
        <p:spPr>
          <a:xfrm>
            <a:off x="10809128" y="1499515"/>
            <a:ext cx="1043048" cy="1394658"/>
          </a:xfrm>
          <a:prstGeom prst="rect">
            <a:avLst/>
          </a:prstGeom>
        </p:spPr>
      </p:pic>
      <p:sp>
        <p:nvSpPr>
          <p:cNvPr id="3" name="TextBox 2">
            <a:extLst>
              <a:ext uri="{FF2B5EF4-FFF2-40B4-BE49-F238E27FC236}">
                <a16:creationId xmlns:a16="http://schemas.microsoft.com/office/drawing/2014/main" id="{5E16ADFD-D06C-8E48-9F86-4986578B50D8}"/>
              </a:ext>
            </a:extLst>
          </p:cNvPr>
          <p:cNvSpPr txBox="1"/>
          <p:nvPr/>
        </p:nvSpPr>
        <p:spPr>
          <a:xfrm>
            <a:off x="194940" y="2933700"/>
            <a:ext cx="1443359" cy="553998"/>
          </a:xfrm>
          <a:prstGeom prst="rect">
            <a:avLst/>
          </a:prstGeom>
          <a:noFill/>
        </p:spPr>
        <p:txBody>
          <a:bodyPr wrap="square" rtlCol="0">
            <a:spAutoFit/>
          </a:bodyPr>
          <a:lstStyle/>
          <a:p>
            <a:pPr algn="ctr"/>
            <a:r>
              <a:rPr lang="en-US" sz="1500" dirty="0"/>
              <a:t>Pedro </a:t>
            </a:r>
            <a:r>
              <a:rPr lang="en-US" sz="1500" dirty="0" err="1"/>
              <a:t>Tarancon</a:t>
            </a:r>
            <a:endParaRPr lang="en-US" sz="1500" dirty="0"/>
          </a:p>
          <a:p>
            <a:pPr algn="ctr"/>
            <a:r>
              <a:rPr lang="en-US" sz="1500" dirty="0"/>
              <a:t>(Barcelona)</a:t>
            </a:r>
          </a:p>
        </p:txBody>
      </p:sp>
      <p:sp>
        <p:nvSpPr>
          <p:cNvPr id="8" name="TextBox 7">
            <a:extLst>
              <a:ext uri="{FF2B5EF4-FFF2-40B4-BE49-F238E27FC236}">
                <a16:creationId xmlns:a16="http://schemas.microsoft.com/office/drawing/2014/main" id="{B548C1B4-E695-6542-B653-B627B5720034}"/>
              </a:ext>
            </a:extLst>
          </p:cNvPr>
          <p:cNvSpPr txBox="1"/>
          <p:nvPr/>
        </p:nvSpPr>
        <p:spPr>
          <a:xfrm>
            <a:off x="10608972" y="2919787"/>
            <a:ext cx="1443359" cy="553998"/>
          </a:xfrm>
          <a:prstGeom prst="rect">
            <a:avLst/>
          </a:prstGeom>
          <a:noFill/>
        </p:spPr>
        <p:txBody>
          <a:bodyPr wrap="square" rtlCol="0">
            <a:spAutoFit/>
          </a:bodyPr>
          <a:lstStyle/>
          <a:p>
            <a:pPr algn="ctr"/>
            <a:r>
              <a:rPr lang="en-US" sz="1500" dirty="0"/>
              <a:t>Raul Jimenez</a:t>
            </a:r>
          </a:p>
          <a:p>
            <a:pPr algn="ctr"/>
            <a:r>
              <a:rPr lang="en-US" sz="1500" dirty="0"/>
              <a:t>(Barcelona)</a:t>
            </a:r>
          </a:p>
        </p:txBody>
      </p:sp>
      <p:pic>
        <p:nvPicPr>
          <p:cNvPr id="9" name="Picture 8">
            <a:extLst>
              <a:ext uri="{FF2B5EF4-FFF2-40B4-BE49-F238E27FC236}">
                <a16:creationId xmlns:a16="http://schemas.microsoft.com/office/drawing/2014/main" id="{C4A543C7-0F91-7448-8E63-8D756E813495}"/>
              </a:ext>
            </a:extLst>
          </p:cNvPr>
          <p:cNvPicPr>
            <a:picLocks noChangeAspect="1"/>
          </p:cNvPicPr>
          <p:nvPr/>
        </p:nvPicPr>
        <p:blipFill rotWithShape="1">
          <a:blip r:embed="rId4"/>
          <a:srcRect l="38960" t="35053" r="39081" b="38308"/>
          <a:stretch/>
        </p:blipFill>
        <p:spPr>
          <a:xfrm>
            <a:off x="352635" y="1499515"/>
            <a:ext cx="1149650" cy="1394658"/>
          </a:xfrm>
          <a:prstGeom prst="rect">
            <a:avLst/>
          </a:prstGeom>
        </p:spPr>
      </p:pic>
    </p:spTree>
    <p:extLst>
      <p:ext uri="{BB962C8B-B14F-4D97-AF65-F5344CB8AC3E}">
        <p14:creationId xmlns:p14="http://schemas.microsoft.com/office/powerpoint/2010/main" val="401982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3FA4F-A760-9A6D-9EF7-B7C56C759D2E}"/>
              </a:ext>
            </a:extLst>
          </p:cNvPr>
          <p:cNvSpPr txBox="1"/>
          <p:nvPr/>
        </p:nvSpPr>
        <p:spPr>
          <a:xfrm>
            <a:off x="0" y="0"/>
            <a:ext cx="12192000" cy="1015663"/>
          </a:xfrm>
          <a:prstGeom prst="rect">
            <a:avLst/>
          </a:prstGeom>
          <a:noFill/>
        </p:spPr>
        <p:txBody>
          <a:bodyPr wrap="square" rtlCol="0">
            <a:spAutoFit/>
          </a:bodyPr>
          <a:lstStyle/>
          <a:p>
            <a:pPr algn="ctr"/>
            <a:r>
              <a:rPr lang="en-US" sz="6000"/>
              <a:t>Large Language Models (LLMs)</a:t>
            </a:r>
            <a:endParaRPr lang="en-US" sz="6000" dirty="0"/>
          </a:p>
        </p:txBody>
      </p:sp>
      <p:sp>
        <p:nvSpPr>
          <p:cNvPr id="2" name="TextBox 1">
            <a:extLst>
              <a:ext uri="{FF2B5EF4-FFF2-40B4-BE49-F238E27FC236}">
                <a16:creationId xmlns:a16="http://schemas.microsoft.com/office/drawing/2014/main" id="{FFA46F54-D910-BD4F-9F1B-23FBD240D821}"/>
              </a:ext>
            </a:extLst>
          </p:cNvPr>
          <p:cNvSpPr txBox="1"/>
          <p:nvPr/>
        </p:nvSpPr>
        <p:spPr>
          <a:xfrm>
            <a:off x="212035" y="3013500"/>
            <a:ext cx="2411895" cy="830997"/>
          </a:xfrm>
          <a:prstGeom prst="rect">
            <a:avLst/>
          </a:prstGeom>
          <a:noFill/>
        </p:spPr>
        <p:txBody>
          <a:bodyPr wrap="square" rtlCol="0">
            <a:spAutoFit/>
          </a:bodyPr>
          <a:lstStyle/>
          <a:p>
            <a:r>
              <a:rPr lang="en-US" sz="2400" dirty="0"/>
              <a:t>Billions to trillions of parameters</a:t>
            </a:r>
          </a:p>
        </p:txBody>
      </p:sp>
      <p:sp>
        <p:nvSpPr>
          <p:cNvPr id="5" name="TextBox 4">
            <a:extLst>
              <a:ext uri="{FF2B5EF4-FFF2-40B4-BE49-F238E27FC236}">
                <a16:creationId xmlns:a16="http://schemas.microsoft.com/office/drawing/2014/main" id="{57D55E54-DEE4-4145-87EF-90CAC61A23ED}"/>
              </a:ext>
            </a:extLst>
          </p:cNvPr>
          <p:cNvSpPr txBox="1"/>
          <p:nvPr/>
        </p:nvSpPr>
        <p:spPr>
          <a:xfrm>
            <a:off x="1417982" y="1273859"/>
            <a:ext cx="2067338" cy="830997"/>
          </a:xfrm>
          <a:prstGeom prst="rect">
            <a:avLst/>
          </a:prstGeom>
          <a:noFill/>
        </p:spPr>
        <p:txBody>
          <a:bodyPr wrap="square" rtlCol="0">
            <a:spAutoFit/>
          </a:bodyPr>
          <a:lstStyle/>
          <a:p>
            <a:r>
              <a:rPr lang="en-US" sz="2400" dirty="0"/>
              <a:t>Very large corpus of data</a:t>
            </a:r>
          </a:p>
        </p:txBody>
      </p:sp>
      <p:sp>
        <p:nvSpPr>
          <p:cNvPr id="6" name="TextBox 5">
            <a:extLst>
              <a:ext uri="{FF2B5EF4-FFF2-40B4-BE49-F238E27FC236}">
                <a16:creationId xmlns:a16="http://schemas.microsoft.com/office/drawing/2014/main" id="{860B2D8C-6670-7D44-9735-9591A7540C28}"/>
              </a:ext>
            </a:extLst>
          </p:cNvPr>
          <p:cNvSpPr txBox="1"/>
          <p:nvPr/>
        </p:nvSpPr>
        <p:spPr>
          <a:xfrm>
            <a:off x="1166192" y="5258917"/>
            <a:ext cx="2703443" cy="830997"/>
          </a:xfrm>
          <a:prstGeom prst="rect">
            <a:avLst/>
          </a:prstGeom>
          <a:noFill/>
        </p:spPr>
        <p:txBody>
          <a:bodyPr wrap="square" rtlCol="0">
            <a:spAutoFit/>
          </a:bodyPr>
          <a:lstStyle/>
          <a:p>
            <a:r>
              <a:rPr lang="en-US" sz="2400" dirty="0"/>
              <a:t>Trained used self-supervised learning</a:t>
            </a:r>
          </a:p>
        </p:txBody>
      </p:sp>
      <p:sp>
        <p:nvSpPr>
          <p:cNvPr id="7" name="TextBox 6">
            <a:extLst>
              <a:ext uri="{FF2B5EF4-FFF2-40B4-BE49-F238E27FC236}">
                <a16:creationId xmlns:a16="http://schemas.microsoft.com/office/drawing/2014/main" id="{365B53D3-645C-054D-950E-9D46998CF637}"/>
              </a:ext>
            </a:extLst>
          </p:cNvPr>
          <p:cNvSpPr txBox="1"/>
          <p:nvPr/>
        </p:nvSpPr>
        <p:spPr>
          <a:xfrm>
            <a:off x="8322366" y="1302851"/>
            <a:ext cx="2703443" cy="830997"/>
          </a:xfrm>
          <a:prstGeom prst="rect">
            <a:avLst/>
          </a:prstGeom>
          <a:noFill/>
        </p:spPr>
        <p:txBody>
          <a:bodyPr wrap="square" rtlCol="0">
            <a:spAutoFit/>
          </a:bodyPr>
          <a:lstStyle/>
          <a:p>
            <a:r>
              <a:rPr lang="en-US" sz="2400" dirty="0"/>
              <a:t>Designed for next token prediction</a:t>
            </a:r>
          </a:p>
        </p:txBody>
      </p:sp>
      <p:sp>
        <p:nvSpPr>
          <p:cNvPr id="8" name="Cloud 7">
            <a:extLst>
              <a:ext uri="{FF2B5EF4-FFF2-40B4-BE49-F238E27FC236}">
                <a16:creationId xmlns:a16="http://schemas.microsoft.com/office/drawing/2014/main" id="{C9691147-5267-8042-B1EA-BCC571EC58DF}"/>
              </a:ext>
            </a:extLst>
          </p:cNvPr>
          <p:cNvSpPr/>
          <p:nvPr/>
        </p:nvSpPr>
        <p:spPr>
          <a:xfrm>
            <a:off x="4321419" y="2428673"/>
            <a:ext cx="3549161" cy="2000650"/>
          </a:xfrm>
          <a:prstGeom prst="cloud">
            <a:avLst/>
          </a:prstGeom>
          <a:solidFill>
            <a:schemeClr val="accent1">
              <a:alpha val="5793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LLM</a:t>
            </a:r>
          </a:p>
        </p:txBody>
      </p:sp>
      <p:sp>
        <p:nvSpPr>
          <p:cNvPr id="9" name="TextBox 8">
            <a:extLst>
              <a:ext uri="{FF2B5EF4-FFF2-40B4-BE49-F238E27FC236}">
                <a16:creationId xmlns:a16="http://schemas.microsoft.com/office/drawing/2014/main" id="{45C3D1BF-4A5B-694B-B325-5C051DB858F2}"/>
              </a:ext>
            </a:extLst>
          </p:cNvPr>
          <p:cNvSpPr txBox="1"/>
          <p:nvPr/>
        </p:nvSpPr>
        <p:spPr>
          <a:xfrm>
            <a:off x="8322366" y="5258917"/>
            <a:ext cx="3180521" cy="830997"/>
          </a:xfrm>
          <a:prstGeom prst="rect">
            <a:avLst/>
          </a:prstGeom>
          <a:noFill/>
        </p:spPr>
        <p:txBody>
          <a:bodyPr wrap="square" rtlCol="0">
            <a:spAutoFit/>
          </a:bodyPr>
          <a:lstStyle/>
          <a:p>
            <a:r>
              <a:rPr lang="en-US" sz="2400" dirty="0"/>
              <a:t>Usually constructed with transformer layers</a:t>
            </a:r>
          </a:p>
        </p:txBody>
      </p:sp>
      <p:sp>
        <p:nvSpPr>
          <p:cNvPr id="10" name="TextBox 9">
            <a:extLst>
              <a:ext uri="{FF2B5EF4-FFF2-40B4-BE49-F238E27FC236}">
                <a16:creationId xmlns:a16="http://schemas.microsoft.com/office/drawing/2014/main" id="{4CE866E1-060B-584C-9024-DF4698C5A45F}"/>
              </a:ext>
            </a:extLst>
          </p:cNvPr>
          <p:cNvSpPr txBox="1"/>
          <p:nvPr/>
        </p:nvSpPr>
        <p:spPr>
          <a:xfrm>
            <a:off x="8642839" y="3013500"/>
            <a:ext cx="3549161" cy="830997"/>
          </a:xfrm>
          <a:prstGeom prst="rect">
            <a:avLst/>
          </a:prstGeom>
          <a:noFill/>
        </p:spPr>
        <p:txBody>
          <a:bodyPr wrap="square" rtlCol="0">
            <a:spAutoFit/>
          </a:bodyPr>
          <a:lstStyle/>
          <a:p>
            <a:r>
              <a:rPr lang="en-US" sz="2400" dirty="0" err="1">
                <a:solidFill>
                  <a:srgbClr val="FF0000"/>
                </a:solidFill>
              </a:rPr>
              <a:t>ChatGPT</a:t>
            </a:r>
            <a:r>
              <a:rPr lang="en-US" sz="2400" dirty="0">
                <a:solidFill>
                  <a:srgbClr val="FF0000"/>
                </a:solidFill>
              </a:rPr>
              <a:t>, Gemini, Claude,</a:t>
            </a:r>
          </a:p>
          <a:p>
            <a:r>
              <a:rPr lang="en-US" sz="2400" dirty="0" err="1">
                <a:solidFill>
                  <a:srgbClr val="FF0000"/>
                </a:solidFill>
              </a:rPr>
              <a:t>DeepSeek</a:t>
            </a:r>
            <a:r>
              <a:rPr lang="en-US" sz="2400" dirty="0">
                <a:solidFill>
                  <a:srgbClr val="FF0000"/>
                </a:solidFill>
              </a:rPr>
              <a:t>, Grok, </a:t>
            </a:r>
            <a:r>
              <a:rPr lang="en-US" sz="2400" dirty="0" err="1">
                <a:solidFill>
                  <a:srgbClr val="FF0000"/>
                </a:solidFill>
              </a:rPr>
              <a:t>Qwen</a:t>
            </a:r>
            <a:r>
              <a:rPr lang="en-US" sz="2400" dirty="0">
                <a:solidFill>
                  <a:srgbClr val="FF0000"/>
                </a:solidFill>
              </a:rPr>
              <a:t>…</a:t>
            </a:r>
          </a:p>
        </p:txBody>
      </p:sp>
      <p:cxnSp>
        <p:nvCxnSpPr>
          <p:cNvPr id="12" name="Curved Connector 11">
            <a:extLst>
              <a:ext uri="{FF2B5EF4-FFF2-40B4-BE49-F238E27FC236}">
                <a16:creationId xmlns:a16="http://schemas.microsoft.com/office/drawing/2014/main" id="{C87C8C0C-742D-5047-A564-D3DC84728D62}"/>
              </a:ext>
            </a:extLst>
          </p:cNvPr>
          <p:cNvCxnSpPr>
            <a:cxnSpLocks/>
            <a:stCxn id="5" idx="3"/>
            <a:endCxn id="8" idx="3"/>
          </p:cNvCxnSpPr>
          <p:nvPr/>
        </p:nvCxnSpPr>
        <p:spPr>
          <a:xfrm>
            <a:off x="3485320" y="1689358"/>
            <a:ext cx="2610680" cy="853704"/>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A753E9AF-D1B4-9D43-9E9D-2610E22AAAEF}"/>
              </a:ext>
            </a:extLst>
          </p:cNvPr>
          <p:cNvCxnSpPr>
            <a:cxnSpLocks/>
            <a:stCxn id="2" idx="3"/>
            <a:endCxn id="8" idx="2"/>
          </p:cNvCxnSpPr>
          <p:nvPr/>
        </p:nvCxnSpPr>
        <p:spPr>
          <a:xfrm flipV="1">
            <a:off x="2623930" y="3428998"/>
            <a:ext cx="1708498" cy="1"/>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F7C44A6C-23D8-6C48-90BE-91B9F1BD622D}"/>
              </a:ext>
            </a:extLst>
          </p:cNvPr>
          <p:cNvCxnSpPr>
            <a:cxnSpLocks/>
            <a:stCxn id="6" idx="3"/>
            <a:endCxn id="8" idx="1"/>
          </p:cNvCxnSpPr>
          <p:nvPr/>
        </p:nvCxnSpPr>
        <p:spPr>
          <a:xfrm flipV="1">
            <a:off x="3869635" y="4427193"/>
            <a:ext cx="2226365" cy="1247223"/>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F48C4879-1D9B-8C4E-B275-D11AA18FD44A}"/>
              </a:ext>
            </a:extLst>
          </p:cNvPr>
          <p:cNvCxnSpPr>
            <a:cxnSpLocks/>
            <a:stCxn id="7" idx="1"/>
            <a:endCxn id="8" idx="3"/>
          </p:cNvCxnSpPr>
          <p:nvPr/>
        </p:nvCxnSpPr>
        <p:spPr>
          <a:xfrm rot="10800000" flipV="1">
            <a:off x="6096000" y="1718350"/>
            <a:ext cx="2226366" cy="824712"/>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7784F71B-1E66-9645-BADB-19E8ACD45B54}"/>
              </a:ext>
            </a:extLst>
          </p:cNvPr>
          <p:cNvCxnSpPr>
            <a:cxnSpLocks/>
            <a:stCxn id="9" idx="1"/>
            <a:endCxn id="8" idx="1"/>
          </p:cNvCxnSpPr>
          <p:nvPr/>
        </p:nvCxnSpPr>
        <p:spPr>
          <a:xfrm rot="10800000">
            <a:off x="6096000" y="4427194"/>
            <a:ext cx="2226366" cy="1247223"/>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44EC33C0-2AF0-9843-8F0F-0A1F3FF33403}"/>
              </a:ext>
            </a:extLst>
          </p:cNvPr>
          <p:cNvCxnSpPr>
            <a:cxnSpLocks/>
            <a:stCxn id="8" idx="0"/>
            <a:endCxn id="10" idx="1"/>
          </p:cNvCxnSpPr>
          <p:nvPr/>
        </p:nvCxnSpPr>
        <p:spPr>
          <a:xfrm>
            <a:off x="7867622" y="3428998"/>
            <a:ext cx="775217" cy="1"/>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56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nodeType="afterEffect">
                                  <p:stCondLst>
                                    <p:cond delay="5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500"/>
                                  </p:stCondLst>
                                  <p:childTnLst>
                                    <p:set>
                                      <p:cBhvr>
                                        <p:cTn id="30" dur="1" fill="hold">
                                          <p:stCondLst>
                                            <p:cond delay="0"/>
                                          </p:stCondLst>
                                        </p:cTn>
                                        <p:tgtEl>
                                          <p:spTgt spid="7"/>
                                        </p:tgtEl>
                                        <p:attrNameLst>
                                          <p:attrName>style.visibility</p:attrName>
                                        </p:attrNameLst>
                                      </p:cBhvr>
                                      <p:to>
                                        <p:strVal val="visible"/>
                                      </p:to>
                                    </p:set>
                                  </p:childTnLst>
                                </p:cTn>
                              </p:par>
                            </p:childTnLst>
                          </p:cTn>
                        </p:par>
                        <p:par>
                          <p:cTn id="31" fill="hold">
                            <p:stCondLst>
                              <p:cond delay="5000"/>
                            </p:stCondLst>
                            <p:childTnLst>
                              <p:par>
                                <p:cTn id="32" presetID="1" presetClass="entr" presetSubtype="0" fill="hold" nodeType="afterEffect">
                                  <p:stCondLst>
                                    <p:cond delay="5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5500"/>
                            </p:stCondLst>
                            <p:childTnLst>
                              <p:par>
                                <p:cTn id="35" presetID="1" presetClass="entr" presetSubtype="0" fill="hold" nodeType="afterEffect">
                                  <p:stCondLst>
                                    <p:cond delay="200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200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E4A1B9-E4EB-B549-86B6-9222AEE7D0D4}"/>
              </a:ext>
            </a:extLst>
          </p:cNvPr>
          <p:cNvSpPr txBox="1"/>
          <p:nvPr/>
        </p:nvSpPr>
        <p:spPr>
          <a:xfrm>
            <a:off x="0" y="0"/>
            <a:ext cx="12192000" cy="784830"/>
          </a:xfrm>
          <a:prstGeom prst="rect">
            <a:avLst/>
          </a:prstGeom>
          <a:noFill/>
        </p:spPr>
        <p:txBody>
          <a:bodyPr wrap="square" rtlCol="0">
            <a:spAutoFit/>
          </a:bodyPr>
          <a:lstStyle/>
          <a:p>
            <a:pPr algn="ctr"/>
            <a:r>
              <a:rPr lang="en-US" sz="4500" dirty="0">
                <a:solidFill>
                  <a:srgbClr val="FF0000"/>
                </a:solidFill>
              </a:rPr>
              <a:t>Quantum physics + cosmology + machine learning</a:t>
            </a:r>
          </a:p>
        </p:txBody>
      </p:sp>
      <p:pic>
        <p:nvPicPr>
          <p:cNvPr id="6" name="Picture 10" descr="Pablo BERMEJO | PhD student | Donostia International Physics Center,  Donostia / San Sebastián | DIPC | Department of Theoretical Physics |  Research profile">
            <a:extLst>
              <a:ext uri="{FF2B5EF4-FFF2-40B4-BE49-F238E27FC236}">
                <a16:creationId xmlns:a16="http://schemas.microsoft.com/office/drawing/2014/main" id="{EDE5BC0D-ADC2-B34A-8A65-BAFC89D456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70" r="10471" b="8927"/>
          <a:stretch>
            <a:fillRect/>
          </a:stretch>
        </p:blipFill>
        <p:spPr bwMode="auto">
          <a:xfrm>
            <a:off x="361326" y="1220095"/>
            <a:ext cx="1082242" cy="12295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C7943F-F672-FE42-ADBE-A94346DFB96E}"/>
              </a:ext>
            </a:extLst>
          </p:cNvPr>
          <p:cNvSpPr txBox="1"/>
          <p:nvPr/>
        </p:nvSpPr>
        <p:spPr>
          <a:xfrm>
            <a:off x="50800" y="2438400"/>
            <a:ext cx="1713606" cy="553998"/>
          </a:xfrm>
          <a:prstGeom prst="rect">
            <a:avLst/>
          </a:prstGeom>
          <a:noFill/>
        </p:spPr>
        <p:txBody>
          <a:bodyPr wrap="square" rtlCol="0">
            <a:spAutoFit/>
          </a:bodyPr>
          <a:lstStyle/>
          <a:p>
            <a:pPr algn="ctr"/>
            <a:r>
              <a:rPr lang="en-US" sz="1500" dirty="0"/>
              <a:t>Pablo Bermejo</a:t>
            </a:r>
          </a:p>
          <a:p>
            <a:pPr algn="ctr"/>
            <a:r>
              <a:rPr lang="en-US" sz="1500" dirty="0"/>
              <a:t>(Google/DIPC/CCQ)</a:t>
            </a:r>
          </a:p>
        </p:txBody>
      </p:sp>
      <p:pic>
        <p:nvPicPr>
          <p:cNvPr id="4" name="Picture 3">
            <a:extLst>
              <a:ext uri="{FF2B5EF4-FFF2-40B4-BE49-F238E27FC236}">
                <a16:creationId xmlns:a16="http://schemas.microsoft.com/office/drawing/2014/main" id="{03F1C4BE-59D3-3152-7DA5-72ED482FE331}"/>
              </a:ext>
            </a:extLst>
          </p:cNvPr>
          <p:cNvPicPr>
            <a:picLocks noChangeAspect="1"/>
          </p:cNvPicPr>
          <p:nvPr/>
        </p:nvPicPr>
        <p:blipFill>
          <a:blip r:embed="rId4"/>
          <a:stretch>
            <a:fillRect/>
          </a:stretch>
        </p:blipFill>
        <p:spPr>
          <a:xfrm>
            <a:off x="1986029" y="890803"/>
            <a:ext cx="8349957" cy="5967197"/>
          </a:xfrm>
          <a:prstGeom prst="rect">
            <a:avLst/>
          </a:prstGeom>
        </p:spPr>
      </p:pic>
    </p:spTree>
    <p:extLst>
      <p:ext uri="{BB962C8B-B14F-4D97-AF65-F5344CB8AC3E}">
        <p14:creationId xmlns:p14="http://schemas.microsoft.com/office/powerpoint/2010/main" val="1303194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73733D-22FE-274F-A535-48BE602A4824}"/>
              </a:ext>
            </a:extLst>
          </p:cNvPr>
          <p:cNvPicPr>
            <a:picLocks noChangeAspect="1"/>
          </p:cNvPicPr>
          <p:nvPr/>
        </p:nvPicPr>
        <p:blipFill rotWithShape="1">
          <a:blip r:embed="rId3"/>
          <a:srcRect b="12618"/>
          <a:stretch/>
        </p:blipFill>
        <p:spPr>
          <a:xfrm>
            <a:off x="1001471" y="784830"/>
            <a:ext cx="10125707" cy="6073170"/>
          </a:xfrm>
          <a:prstGeom prst="rect">
            <a:avLst/>
          </a:prstGeom>
        </p:spPr>
      </p:pic>
      <p:sp>
        <p:nvSpPr>
          <p:cNvPr id="5" name="TextBox 4">
            <a:extLst>
              <a:ext uri="{FF2B5EF4-FFF2-40B4-BE49-F238E27FC236}">
                <a16:creationId xmlns:a16="http://schemas.microsoft.com/office/drawing/2014/main" id="{BCE5B00C-854E-FC43-B6EC-F896BD182BE6}"/>
              </a:ext>
            </a:extLst>
          </p:cNvPr>
          <p:cNvSpPr txBox="1"/>
          <p:nvPr/>
        </p:nvSpPr>
        <p:spPr>
          <a:xfrm>
            <a:off x="0" y="0"/>
            <a:ext cx="12192000" cy="784830"/>
          </a:xfrm>
          <a:prstGeom prst="rect">
            <a:avLst/>
          </a:prstGeom>
          <a:noFill/>
        </p:spPr>
        <p:txBody>
          <a:bodyPr wrap="square" rtlCol="0">
            <a:spAutoFit/>
          </a:bodyPr>
          <a:lstStyle/>
          <a:p>
            <a:pPr algn="ctr"/>
            <a:r>
              <a:rPr lang="en-US" sz="4500" dirty="0">
                <a:solidFill>
                  <a:srgbClr val="FF0000"/>
                </a:solidFill>
              </a:rPr>
              <a:t>Chemistry</a:t>
            </a:r>
          </a:p>
        </p:txBody>
      </p:sp>
      <p:sp>
        <p:nvSpPr>
          <p:cNvPr id="6" name="Rectangle 5">
            <a:extLst>
              <a:ext uri="{FF2B5EF4-FFF2-40B4-BE49-F238E27FC236}">
                <a16:creationId xmlns:a16="http://schemas.microsoft.com/office/drawing/2014/main" id="{225170CD-6E80-0F4A-9C23-EB2481C9BAF1}"/>
              </a:ext>
            </a:extLst>
          </p:cNvPr>
          <p:cNvSpPr/>
          <p:nvPr/>
        </p:nvSpPr>
        <p:spPr>
          <a:xfrm>
            <a:off x="20984" y="2127935"/>
            <a:ext cx="1828800" cy="553998"/>
          </a:xfrm>
          <a:prstGeom prst="rect">
            <a:avLst/>
          </a:prstGeom>
        </p:spPr>
        <p:txBody>
          <a:bodyPr wrap="square">
            <a:spAutoFit/>
          </a:bodyPr>
          <a:lstStyle/>
          <a:p>
            <a:pPr algn="ctr"/>
            <a:r>
              <a:rPr lang="en-US" sz="1500" dirty="0"/>
              <a:t>Camille Bilodeau</a:t>
            </a:r>
          </a:p>
          <a:p>
            <a:pPr algn="ctr"/>
            <a:r>
              <a:rPr lang="en-US" sz="1500" dirty="0"/>
              <a:t>(Virginia)</a:t>
            </a:r>
          </a:p>
        </p:txBody>
      </p:sp>
      <p:pic>
        <p:nvPicPr>
          <p:cNvPr id="7" name="Picture 6">
            <a:extLst>
              <a:ext uri="{FF2B5EF4-FFF2-40B4-BE49-F238E27FC236}">
                <a16:creationId xmlns:a16="http://schemas.microsoft.com/office/drawing/2014/main" id="{370E22A9-D4DA-D145-B2DD-ED2455ACD72A}"/>
              </a:ext>
            </a:extLst>
          </p:cNvPr>
          <p:cNvPicPr>
            <a:picLocks noChangeAspect="1"/>
          </p:cNvPicPr>
          <p:nvPr/>
        </p:nvPicPr>
        <p:blipFill rotWithShape="1">
          <a:blip r:embed="rId4"/>
          <a:srcRect l="18265" t="3867" r="18265" b="20000"/>
          <a:stretch/>
        </p:blipFill>
        <p:spPr>
          <a:xfrm>
            <a:off x="326195" y="666474"/>
            <a:ext cx="1218378" cy="1461461"/>
          </a:xfrm>
          <a:prstGeom prst="rect">
            <a:avLst/>
          </a:prstGeom>
        </p:spPr>
      </p:pic>
    </p:spTree>
    <p:extLst>
      <p:ext uri="{BB962C8B-B14F-4D97-AF65-F5344CB8AC3E}">
        <p14:creationId xmlns:p14="http://schemas.microsoft.com/office/powerpoint/2010/main" val="229684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C44E3A-67FE-8244-A941-D20EB1C5950F}"/>
              </a:ext>
            </a:extLst>
          </p:cNvPr>
          <p:cNvPicPr>
            <a:picLocks noChangeAspect="1"/>
          </p:cNvPicPr>
          <p:nvPr/>
        </p:nvPicPr>
        <p:blipFill>
          <a:blip r:embed="rId2"/>
          <a:stretch>
            <a:fillRect/>
          </a:stretch>
        </p:blipFill>
        <p:spPr>
          <a:xfrm>
            <a:off x="1328122" y="1003427"/>
            <a:ext cx="9180155" cy="5854573"/>
          </a:xfrm>
          <a:prstGeom prst="rect">
            <a:avLst/>
          </a:prstGeom>
        </p:spPr>
      </p:pic>
      <p:sp>
        <p:nvSpPr>
          <p:cNvPr id="5" name="TextBox 4">
            <a:extLst>
              <a:ext uri="{FF2B5EF4-FFF2-40B4-BE49-F238E27FC236}">
                <a16:creationId xmlns:a16="http://schemas.microsoft.com/office/drawing/2014/main" id="{66D86C33-24AC-2448-AB91-6ED62F279FD9}"/>
              </a:ext>
            </a:extLst>
          </p:cNvPr>
          <p:cNvSpPr txBox="1"/>
          <p:nvPr/>
        </p:nvSpPr>
        <p:spPr>
          <a:xfrm>
            <a:off x="2082800" y="0"/>
            <a:ext cx="7670800" cy="861774"/>
          </a:xfrm>
          <a:prstGeom prst="rect">
            <a:avLst/>
          </a:prstGeom>
          <a:noFill/>
        </p:spPr>
        <p:txBody>
          <a:bodyPr wrap="square" rtlCol="0">
            <a:spAutoFit/>
          </a:bodyPr>
          <a:lstStyle/>
          <a:p>
            <a:pPr algn="ctr"/>
            <a:r>
              <a:rPr lang="en-US" sz="5000" dirty="0">
                <a:solidFill>
                  <a:srgbClr val="FF0000"/>
                </a:solidFill>
              </a:rPr>
              <a:t>Neuroscience</a:t>
            </a:r>
          </a:p>
        </p:txBody>
      </p:sp>
      <p:pic>
        <p:nvPicPr>
          <p:cNvPr id="6" name="Picture 5">
            <a:extLst>
              <a:ext uri="{FF2B5EF4-FFF2-40B4-BE49-F238E27FC236}">
                <a16:creationId xmlns:a16="http://schemas.microsoft.com/office/drawing/2014/main" id="{BAAB852C-42CC-2B42-A019-1F31FE56B295}"/>
              </a:ext>
            </a:extLst>
          </p:cNvPr>
          <p:cNvPicPr>
            <a:picLocks noChangeAspect="1"/>
          </p:cNvPicPr>
          <p:nvPr/>
        </p:nvPicPr>
        <p:blipFill rotWithShape="1">
          <a:blip r:embed="rId3"/>
          <a:srcRect l="22316" t="3244" r="19856" b="23950"/>
          <a:stretch/>
        </p:blipFill>
        <p:spPr>
          <a:xfrm>
            <a:off x="10627611" y="868385"/>
            <a:ext cx="1073427" cy="1351483"/>
          </a:xfrm>
          <a:prstGeom prst="rect">
            <a:avLst/>
          </a:prstGeom>
        </p:spPr>
      </p:pic>
      <p:pic>
        <p:nvPicPr>
          <p:cNvPr id="7" name="Picture 6">
            <a:extLst>
              <a:ext uri="{FF2B5EF4-FFF2-40B4-BE49-F238E27FC236}">
                <a16:creationId xmlns:a16="http://schemas.microsoft.com/office/drawing/2014/main" id="{D3ABCB76-9AD8-6948-99C8-2B830916CD99}"/>
              </a:ext>
            </a:extLst>
          </p:cNvPr>
          <p:cNvPicPr>
            <a:picLocks noChangeAspect="1"/>
          </p:cNvPicPr>
          <p:nvPr/>
        </p:nvPicPr>
        <p:blipFill rotWithShape="1">
          <a:blip r:embed="rId4"/>
          <a:srcRect l="52806" t="24301" r="32662" b="50628"/>
          <a:stretch/>
        </p:blipFill>
        <p:spPr>
          <a:xfrm>
            <a:off x="194236" y="921393"/>
            <a:ext cx="1192761" cy="1358094"/>
          </a:xfrm>
          <a:prstGeom prst="rect">
            <a:avLst/>
          </a:prstGeom>
        </p:spPr>
      </p:pic>
      <p:sp>
        <p:nvSpPr>
          <p:cNvPr id="8" name="Rectangle 7">
            <a:extLst>
              <a:ext uri="{FF2B5EF4-FFF2-40B4-BE49-F238E27FC236}">
                <a16:creationId xmlns:a16="http://schemas.microsoft.com/office/drawing/2014/main" id="{9EEE9A49-43A1-DF45-8FC8-E9CA58A281CB}"/>
              </a:ext>
            </a:extLst>
          </p:cNvPr>
          <p:cNvSpPr/>
          <p:nvPr/>
        </p:nvSpPr>
        <p:spPr>
          <a:xfrm>
            <a:off x="10408949" y="2219502"/>
            <a:ext cx="1537253" cy="646331"/>
          </a:xfrm>
          <a:prstGeom prst="rect">
            <a:avLst/>
          </a:prstGeom>
        </p:spPr>
        <p:txBody>
          <a:bodyPr wrap="square">
            <a:spAutoFit/>
          </a:bodyPr>
          <a:lstStyle/>
          <a:p>
            <a:pPr algn="ctr"/>
            <a:r>
              <a:rPr lang="en-US" dirty="0"/>
              <a:t>Yossi </a:t>
            </a:r>
            <a:r>
              <a:rPr lang="en-US" dirty="0" err="1"/>
              <a:t>Yovel</a:t>
            </a:r>
            <a:endParaRPr lang="en-US" dirty="0"/>
          </a:p>
          <a:p>
            <a:pPr algn="ctr"/>
            <a:r>
              <a:rPr lang="en-US" dirty="0"/>
              <a:t>(Tel-Aviv)</a:t>
            </a:r>
          </a:p>
        </p:txBody>
      </p:sp>
      <p:sp>
        <p:nvSpPr>
          <p:cNvPr id="9" name="Rectangle 8">
            <a:extLst>
              <a:ext uri="{FF2B5EF4-FFF2-40B4-BE49-F238E27FC236}">
                <a16:creationId xmlns:a16="http://schemas.microsoft.com/office/drawing/2014/main" id="{EA11A086-CD65-624E-959F-E044FF432639}"/>
              </a:ext>
            </a:extLst>
          </p:cNvPr>
          <p:cNvSpPr/>
          <p:nvPr/>
        </p:nvSpPr>
        <p:spPr>
          <a:xfrm>
            <a:off x="12431" y="2226479"/>
            <a:ext cx="2213934" cy="646331"/>
          </a:xfrm>
          <a:prstGeom prst="rect">
            <a:avLst/>
          </a:prstGeom>
        </p:spPr>
        <p:txBody>
          <a:bodyPr wrap="square">
            <a:spAutoFit/>
          </a:bodyPr>
          <a:lstStyle/>
          <a:p>
            <a:pPr algn="ctr"/>
            <a:r>
              <a:rPr lang="en-US" dirty="0" err="1"/>
              <a:t>Almog</a:t>
            </a:r>
            <a:r>
              <a:rPr lang="en-US" dirty="0"/>
              <a:t> </a:t>
            </a:r>
            <a:r>
              <a:rPr lang="en-US" dirty="0" err="1"/>
              <a:t>Barzilay-Siegal</a:t>
            </a:r>
            <a:r>
              <a:rPr lang="en-US" dirty="0" err="1">
                <a:solidFill>
                  <a:schemeClr val="bg1"/>
                </a:solidFill>
              </a:rPr>
              <a:t>l</a:t>
            </a:r>
            <a:endParaRPr lang="en-US" dirty="0">
              <a:solidFill>
                <a:schemeClr val="bg1"/>
              </a:solidFill>
            </a:endParaRPr>
          </a:p>
          <a:p>
            <a:r>
              <a:rPr lang="en-US" dirty="0"/>
              <a:t>     (Tel-Aviv)</a:t>
            </a:r>
          </a:p>
        </p:txBody>
      </p:sp>
    </p:spTree>
    <p:extLst>
      <p:ext uri="{BB962C8B-B14F-4D97-AF65-F5344CB8AC3E}">
        <p14:creationId xmlns:p14="http://schemas.microsoft.com/office/powerpoint/2010/main" val="828529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C3F958-7800-A3C9-8640-595A3F1DF811}"/>
              </a:ext>
            </a:extLst>
          </p:cNvPr>
          <p:cNvSpPr txBox="1"/>
          <p:nvPr/>
        </p:nvSpPr>
        <p:spPr>
          <a:xfrm>
            <a:off x="2082800" y="0"/>
            <a:ext cx="7670800" cy="861774"/>
          </a:xfrm>
          <a:prstGeom prst="rect">
            <a:avLst/>
          </a:prstGeom>
          <a:noFill/>
        </p:spPr>
        <p:txBody>
          <a:bodyPr wrap="square" rtlCol="0">
            <a:spAutoFit/>
          </a:bodyPr>
          <a:lstStyle/>
          <a:p>
            <a:pPr algn="ctr"/>
            <a:r>
              <a:rPr lang="en-US" sz="5000" dirty="0">
                <a:solidFill>
                  <a:srgbClr val="FF0000"/>
                </a:solidFill>
              </a:rPr>
              <a:t>Material Science</a:t>
            </a:r>
          </a:p>
        </p:txBody>
      </p:sp>
      <p:pic>
        <p:nvPicPr>
          <p:cNvPr id="5" name="Picture 4">
            <a:extLst>
              <a:ext uri="{FF2B5EF4-FFF2-40B4-BE49-F238E27FC236}">
                <a16:creationId xmlns:a16="http://schemas.microsoft.com/office/drawing/2014/main" id="{8D38DC18-D4D2-058C-6BB8-A5166B1BCC37}"/>
              </a:ext>
            </a:extLst>
          </p:cNvPr>
          <p:cNvPicPr>
            <a:picLocks noChangeAspect="1"/>
          </p:cNvPicPr>
          <p:nvPr/>
        </p:nvPicPr>
        <p:blipFill>
          <a:blip r:embed="rId2"/>
          <a:stretch>
            <a:fillRect/>
          </a:stretch>
        </p:blipFill>
        <p:spPr>
          <a:xfrm>
            <a:off x="945537" y="1351627"/>
            <a:ext cx="10300926" cy="5506373"/>
          </a:xfrm>
          <a:prstGeom prst="rect">
            <a:avLst/>
          </a:prstGeom>
        </p:spPr>
      </p:pic>
      <p:pic>
        <p:nvPicPr>
          <p:cNvPr id="6" name="Picture 5">
            <a:extLst>
              <a:ext uri="{FF2B5EF4-FFF2-40B4-BE49-F238E27FC236}">
                <a16:creationId xmlns:a16="http://schemas.microsoft.com/office/drawing/2014/main" id="{B71AEE0A-178C-0A7B-D8CE-91A2252B6963}"/>
              </a:ext>
            </a:extLst>
          </p:cNvPr>
          <p:cNvPicPr>
            <a:picLocks noChangeAspect="1"/>
          </p:cNvPicPr>
          <p:nvPr/>
        </p:nvPicPr>
        <p:blipFill rotWithShape="1">
          <a:blip r:embed="rId3"/>
          <a:srcRect l="19820" t="5963" r="18128" b="14206"/>
          <a:stretch/>
        </p:blipFill>
        <p:spPr>
          <a:xfrm>
            <a:off x="269700" y="2296224"/>
            <a:ext cx="1073426" cy="1380982"/>
          </a:xfrm>
          <a:prstGeom prst="rect">
            <a:avLst/>
          </a:prstGeom>
        </p:spPr>
      </p:pic>
      <p:pic>
        <p:nvPicPr>
          <p:cNvPr id="7" name="Picture 6">
            <a:extLst>
              <a:ext uri="{FF2B5EF4-FFF2-40B4-BE49-F238E27FC236}">
                <a16:creationId xmlns:a16="http://schemas.microsoft.com/office/drawing/2014/main" id="{14432ECA-A5BF-8453-4C5C-F5B43CF72B10}"/>
              </a:ext>
            </a:extLst>
          </p:cNvPr>
          <p:cNvPicPr>
            <a:picLocks noChangeAspect="1"/>
          </p:cNvPicPr>
          <p:nvPr/>
        </p:nvPicPr>
        <p:blipFill rotWithShape="1">
          <a:blip r:embed="rId4"/>
          <a:srcRect l="24252" t="12279" r="45541" b="49740"/>
          <a:stretch/>
        </p:blipFill>
        <p:spPr>
          <a:xfrm>
            <a:off x="10570626" y="2155485"/>
            <a:ext cx="1351674" cy="1273515"/>
          </a:xfrm>
          <a:prstGeom prst="rect">
            <a:avLst/>
          </a:prstGeom>
        </p:spPr>
      </p:pic>
      <p:sp>
        <p:nvSpPr>
          <p:cNvPr id="8" name="Rectangle 7">
            <a:extLst>
              <a:ext uri="{FF2B5EF4-FFF2-40B4-BE49-F238E27FC236}">
                <a16:creationId xmlns:a16="http://schemas.microsoft.com/office/drawing/2014/main" id="{7A645112-6740-5BB2-C381-E860416DFBA7}"/>
              </a:ext>
            </a:extLst>
          </p:cNvPr>
          <p:cNvSpPr/>
          <p:nvPr/>
        </p:nvSpPr>
        <p:spPr>
          <a:xfrm>
            <a:off x="0" y="3651015"/>
            <a:ext cx="1616529" cy="646331"/>
          </a:xfrm>
          <a:prstGeom prst="rect">
            <a:avLst/>
          </a:prstGeom>
        </p:spPr>
        <p:txBody>
          <a:bodyPr wrap="square">
            <a:spAutoFit/>
          </a:bodyPr>
          <a:lstStyle/>
          <a:p>
            <a:pPr algn="ctr"/>
            <a:r>
              <a:rPr lang="en-US" dirty="0"/>
              <a:t>Osman Mamun</a:t>
            </a:r>
            <a:endParaRPr lang="en-US" dirty="0">
              <a:solidFill>
                <a:schemeClr val="bg1"/>
              </a:solidFill>
            </a:endParaRPr>
          </a:p>
          <a:p>
            <a:pPr algn="ctr"/>
            <a:r>
              <a:rPr lang="en-US" dirty="0"/>
              <a:t>(Cornell)</a:t>
            </a:r>
          </a:p>
        </p:txBody>
      </p:sp>
      <p:sp>
        <p:nvSpPr>
          <p:cNvPr id="9" name="Rectangle 8">
            <a:extLst>
              <a:ext uri="{FF2B5EF4-FFF2-40B4-BE49-F238E27FC236}">
                <a16:creationId xmlns:a16="http://schemas.microsoft.com/office/drawing/2014/main" id="{56444FA2-973F-DC43-A1E4-61A285572617}"/>
              </a:ext>
            </a:extLst>
          </p:cNvPr>
          <p:cNvSpPr/>
          <p:nvPr/>
        </p:nvSpPr>
        <p:spPr>
          <a:xfrm>
            <a:off x="10438198" y="3429000"/>
            <a:ext cx="1616529" cy="646331"/>
          </a:xfrm>
          <a:prstGeom prst="rect">
            <a:avLst/>
          </a:prstGeom>
        </p:spPr>
        <p:txBody>
          <a:bodyPr wrap="square">
            <a:spAutoFit/>
          </a:bodyPr>
          <a:lstStyle/>
          <a:p>
            <a:pPr algn="ctr"/>
            <a:r>
              <a:rPr lang="en-US" dirty="0" err="1"/>
              <a:t>Shuwen</a:t>
            </a:r>
            <a:r>
              <a:rPr lang="en-US" dirty="0"/>
              <a:t> Yue</a:t>
            </a:r>
            <a:endParaRPr lang="en-US" dirty="0">
              <a:solidFill>
                <a:schemeClr val="bg1"/>
              </a:solidFill>
            </a:endParaRPr>
          </a:p>
          <a:p>
            <a:pPr algn="ctr"/>
            <a:r>
              <a:rPr lang="en-US" dirty="0"/>
              <a:t>(Cornell)</a:t>
            </a:r>
          </a:p>
        </p:txBody>
      </p:sp>
    </p:spTree>
    <p:extLst>
      <p:ext uri="{BB962C8B-B14F-4D97-AF65-F5344CB8AC3E}">
        <p14:creationId xmlns:p14="http://schemas.microsoft.com/office/powerpoint/2010/main" val="84407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E2785-7B08-7046-97B3-6E0F7BD1F79D}"/>
              </a:ext>
            </a:extLst>
          </p:cNvPr>
          <p:cNvSpPr txBox="1"/>
          <p:nvPr/>
        </p:nvSpPr>
        <p:spPr>
          <a:xfrm>
            <a:off x="2082800" y="0"/>
            <a:ext cx="7670800" cy="861774"/>
          </a:xfrm>
          <a:prstGeom prst="rect">
            <a:avLst/>
          </a:prstGeom>
          <a:noFill/>
        </p:spPr>
        <p:txBody>
          <a:bodyPr wrap="square" rtlCol="0">
            <a:spAutoFit/>
          </a:bodyPr>
          <a:lstStyle/>
          <a:p>
            <a:pPr algn="ctr"/>
            <a:r>
              <a:rPr lang="en-US" sz="5000" dirty="0">
                <a:solidFill>
                  <a:srgbClr val="FF0000"/>
                </a:solidFill>
              </a:rPr>
              <a:t>Astrophysics</a:t>
            </a:r>
          </a:p>
        </p:txBody>
      </p:sp>
      <p:pic>
        <p:nvPicPr>
          <p:cNvPr id="5" name="Picture 4">
            <a:extLst>
              <a:ext uri="{FF2B5EF4-FFF2-40B4-BE49-F238E27FC236}">
                <a16:creationId xmlns:a16="http://schemas.microsoft.com/office/drawing/2014/main" id="{646E865B-803D-894B-9714-C36031E6EA22}"/>
              </a:ext>
            </a:extLst>
          </p:cNvPr>
          <p:cNvPicPr>
            <a:picLocks noChangeAspect="1"/>
          </p:cNvPicPr>
          <p:nvPr/>
        </p:nvPicPr>
        <p:blipFill>
          <a:blip r:embed="rId2"/>
          <a:stretch>
            <a:fillRect/>
          </a:stretch>
        </p:blipFill>
        <p:spPr>
          <a:xfrm>
            <a:off x="2218054" y="1202693"/>
            <a:ext cx="8319163" cy="5655307"/>
          </a:xfrm>
          <a:prstGeom prst="rect">
            <a:avLst/>
          </a:prstGeom>
        </p:spPr>
      </p:pic>
      <p:pic>
        <p:nvPicPr>
          <p:cNvPr id="6" name="Picture 5">
            <a:extLst>
              <a:ext uri="{FF2B5EF4-FFF2-40B4-BE49-F238E27FC236}">
                <a16:creationId xmlns:a16="http://schemas.microsoft.com/office/drawing/2014/main" id="{0A5E59AE-5015-894D-99A3-B66EA39D1735}"/>
              </a:ext>
            </a:extLst>
          </p:cNvPr>
          <p:cNvPicPr>
            <a:picLocks noChangeAspect="1"/>
          </p:cNvPicPr>
          <p:nvPr/>
        </p:nvPicPr>
        <p:blipFill rotWithShape="1">
          <a:blip r:embed="rId3"/>
          <a:srcRect l="37375" t="18744" r="36087" b="32947"/>
          <a:stretch/>
        </p:blipFill>
        <p:spPr>
          <a:xfrm>
            <a:off x="362693" y="1039366"/>
            <a:ext cx="1369288" cy="1661756"/>
          </a:xfrm>
          <a:prstGeom prst="rect">
            <a:avLst/>
          </a:prstGeom>
        </p:spPr>
      </p:pic>
      <p:sp>
        <p:nvSpPr>
          <p:cNvPr id="7" name="TextBox 6">
            <a:extLst>
              <a:ext uri="{FF2B5EF4-FFF2-40B4-BE49-F238E27FC236}">
                <a16:creationId xmlns:a16="http://schemas.microsoft.com/office/drawing/2014/main" id="{644D803F-92BB-5849-9129-5C752D0A2D5F}"/>
              </a:ext>
            </a:extLst>
          </p:cNvPr>
          <p:cNvSpPr txBox="1"/>
          <p:nvPr/>
        </p:nvSpPr>
        <p:spPr>
          <a:xfrm>
            <a:off x="11873" y="2721114"/>
            <a:ext cx="2070927" cy="707886"/>
          </a:xfrm>
          <a:prstGeom prst="rect">
            <a:avLst/>
          </a:prstGeom>
          <a:noFill/>
        </p:spPr>
        <p:txBody>
          <a:bodyPr wrap="square" rtlCol="0">
            <a:spAutoFit/>
          </a:bodyPr>
          <a:lstStyle/>
          <a:p>
            <a:pPr algn="ctr"/>
            <a:r>
              <a:rPr lang="en-US" sz="2000" dirty="0"/>
              <a:t>Yan-Fei Jiang</a:t>
            </a:r>
          </a:p>
          <a:p>
            <a:pPr algn="ctr"/>
            <a:r>
              <a:rPr lang="en-US" sz="2000" dirty="0"/>
              <a:t>(CCA)</a:t>
            </a:r>
          </a:p>
        </p:txBody>
      </p:sp>
    </p:spTree>
    <p:extLst>
      <p:ext uri="{BB962C8B-B14F-4D97-AF65-F5344CB8AC3E}">
        <p14:creationId xmlns:p14="http://schemas.microsoft.com/office/powerpoint/2010/main" val="215037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F6689F-8D8A-2D4E-BD94-01890AED6538}"/>
              </a:ext>
            </a:extLst>
          </p:cNvPr>
          <p:cNvSpPr txBox="1"/>
          <p:nvPr/>
        </p:nvSpPr>
        <p:spPr>
          <a:xfrm>
            <a:off x="2082800" y="0"/>
            <a:ext cx="7670800" cy="861774"/>
          </a:xfrm>
          <a:prstGeom prst="rect">
            <a:avLst/>
          </a:prstGeom>
          <a:noFill/>
        </p:spPr>
        <p:txBody>
          <a:bodyPr wrap="square" rtlCol="0">
            <a:spAutoFit/>
          </a:bodyPr>
          <a:lstStyle/>
          <a:p>
            <a:pPr algn="ctr"/>
            <a:r>
              <a:rPr lang="en-US" sz="5000" dirty="0">
                <a:solidFill>
                  <a:srgbClr val="FF0000"/>
                </a:solidFill>
              </a:rPr>
              <a:t>Biomedical informatics</a:t>
            </a:r>
          </a:p>
        </p:txBody>
      </p:sp>
      <p:pic>
        <p:nvPicPr>
          <p:cNvPr id="6" name="Picture 5">
            <a:extLst>
              <a:ext uri="{FF2B5EF4-FFF2-40B4-BE49-F238E27FC236}">
                <a16:creationId xmlns:a16="http://schemas.microsoft.com/office/drawing/2014/main" id="{78DF6146-1B99-CB4A-9894-FEA20F10EBF1}"/>
              </a:ext>
            </a:extLst>
          </p:cNvPr>
          <p:cNvPicPr>
            <a:picLocks noChangeAspect="1"/>
          </p:cNvPicPr>
          <p:nvPr/>
        </p:nvPicPr>
        <p:blipFill rotWithShape="1">
          <a:blip r:embed="rId3"/>
          <a:srcRect l="18510" r="17395" b="16868"/>
          <a:stretch/>
        </p:blipFill>
        <p:spPr>
          <a:xfrm>
            <a:off x="284922" y="677791"/>
            <a:ext cx="1073426" cy="1392246"/>
          </a:xfrm>
          <a:prstGeom prst="rect">
            <a:avLst/>
          </a:prstGeom>
        </p:spPr>
      </p:pic>
      <p:sp>
        <p:nvSpPr>
          <p:cNvPr id="7" name="TextBox 6">
            <a:extLst>
              <a:ext uri="{FF2B5EF4-FFF2-40B4-BE49-F238E27FC236}">
                <a16:creationId xmlns:a16="http://schemas.microsoft.com/office/drawing/2014/main" id="{92C57466-AB70-AE40-BBE8-9BE82680D62B}"/>
              </a:ext>
            </a:extLst>
          </p:cNvPr>
          <p:cNvSpPr txBox="1"/>
          <p:nvPr/>
        </p:nvSpPr>
        <p:spPr>
          <a:xfrm>
            <a:off x="142461" y="2070037"/>
            <a:ext cx="1358348" cy="553998"/>
          </a:xfrm>
          <a:prstGeom prst="rect">
            <a:avLst/>
          </a:prstGeom>
          <a:noFill/>
        </p:spPr>
        <p:txBody>
          <a:bodyPr wrap="square" rtlCol="0">
            <a:spAutoFit/>
          </a:bodyPr>
          <a:lstStyle/>
          <a:p>
            <a:pPr algn="ctr"/>
            <a:r>
              <a:rPr lang="en-US" sz="1500" dirty="0"/>
              <a:t>Aidan Acquah</a:t>
            </a:r>
          </a:p>
          <a:p>
            <a:pPr algn="ctr"/>
            <a:r>
              <a:rPr lang="en-US" sz="1500" dirty="0"/>
              <a:t>(Oxford)</a:t>
            </a:r>
          </a:p>
        </p:txBody>
      </p:sp>
      <p:pic>
        <p:nvPicPr>
          <p:cNvPr id="2" name="Picture 1">
            <a:extLst>
              <a:ext uri="{FF2B5EF4-FFF2-40B4-BE49-F238E27FC236}">
                <a16:creationId xmlns:a16="http://schemas.microsoft.com/office/drawing/2014/main" id="{CB18D661-76E8-B940-BE13-181E2FFB809F}"/>
              </a:ext>
            </a:extLst>
          </p:cNvPr>
          <p:cNvPicPr>
            <a:picLocks noChangeAspect="1"/>
          </p:cNvPicPr>
          <p:nvPr/>
        </p:nvPicPr>
        <p:blipFill>
          <a:blip r:embed="rId4"/>
          <a:stretch>
            <a:fillRect/>
          </a:stretch>
        </p:blipFill>
        <p:spPr>
          <a:xfrm>
            <a:off x="1878771" y="1080328"/>
            <a:ext cx="8541741" cy="5777672"/>
          </a:xfrm>
          <a:prstGeom prst="rect">
            <a:avLst/>
          </a:prstGeom>
        </p:spPr>
      </p:pic>
    </p:spTree>
    <p:extLst>
      <p:ext uri="{BB962C8B-B14F-4D97-AF65-F5344CB8AC3E}">
        <p14:creationId xmlns:p14="http://schemas.microsoft.com/office/powerpoint/2010/main" val="481122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629D72-F393-374B-BFE8-C56172CC49EA}"/>
              </a:ext>
            </a:extLst>
          </p:cNvPr>
          <p:cNvPicPr>
            <a:picLocks noChangeAspect="1"/>
          </p:cNvPicPr>
          <p:nvPr/>
        </p:nvPicPr>
        <p:blipFill>
          <a:blip r:embed="rId3"/>
          <a:stretch>
            <a:fillRect/>
          </a:stretch>
        </p:blipFill>
        <p:spPr>
          <a:xfrm>
            <a:off x="0" y="506790"/>
            <a:ext cx="12192000" cy="5844419"/>
          </a:xfrm>
          <a:prstGeom prst="rect">
            <a:avLst/>
          </a:prstGeom>
        </p:spPr>
      </p:pic>
      <p:sp>
        <p:nvSpPr>
          <p:cNvPr id="3" name="TextBox 2">
            <a:extLst>
              <a:ext uri="{FF2B5EF4-FFF2-40B4-BE49-F238E27FC236}">
                <a16:creationId xmlns:a16="http://schemas.microsoft.com/office/drawing/2014/main" id="{5DEA935B-99BF-A44F-A82F-D46A46299302}"/>
              </a:ext>
            </a:extLst>
          </p:cNvPr>
          <p:cNvSpPr txBox="1"/>
          <p:nvPr/>
        </p:nvSpPr>
        <p:spPr>
          <a:xfrm>
            <a:off x="483383" y="5853424"/>
            <a:ext cx="1683026" cy="892552"/>
          </a:xfrm>
          <a:prstGeom prst="rect">
            <a:avLst/>
          </a:prstGeom>
          <a:noFill/>
        </p:spPr>
        <p:txBody>
          <a:bodyPr wrap="square" rtlCol="0">
            <a:spAutoFit/>
          </a:bodyPr>
          <a:lstStyle/>
          <a:p>
            <a:pPr algn="ctr"/>
            <a:r>
              <a:rPr lang="en-US" sz="2600" b="1" dirty="0"/>
              <a:t>Really </a:t>
            </a:r>
          </a:p>
          <a:p>
            <a:pPr algn="ctr"/>
            <a:r>
              <a:rPr lang="en-US" sz="2600" b="1" dirty="0"/>
              <a:t>bad</a:t>
            </a:r>
          </a:p>
        </p:txBody>
      </p:sp>
      <p:sp>
        <p:nvSpPr>
          <p:cNvPr id="6" name="TextBox 5">
            <a:extLst>
              <a:ext uri="{FF2B5EF4-FFF2-40B4-BE49-F238E27FC236}">
                <a16:creationId xmlns:a16="http://schemas.microsoft.com/office/drawing/2014/main" id="{09140DD0-53E3-F24A-8E7A-1974114A7E91}"/>
              </a:ext>
            </a:extLst>
          </p:cNvPr>
          <p:cNvSpPr txBox="1"/>
          <p:nvPr/>
        </p:nvSpPr>
        <p:spPr>
          <a:xfrm>
            <a:off x="10939349" y="5904933"/>
            <a:ext cx="1252651" cy="892552"/>
          </a:xfrm>
          <a:prstGeom prst="rect">
            <a:avLst/>
          </a:prstGeom>
          <a:noFill/>
        </p:spPr>
        <p:txBody>
          <a:bodyPr wrap="square" rtlCol="0">
            <a:spAutoFit/>
          </a:bodyPr>
          <a:lstStyle/>
          <a:p>
            <a:pPr algn="ctr"/>
            <a:r>
              <a:rPr lang="en-US" sz="2600" b="1" dirty="0"/>
              <a:t>Really </a:t>
            </a:r>
          </a:p>
          <a:p>
            <a:pPr algn="ctr"/>
            <a:r>
              <a:rPr lang="en-US" sz="2600" b="1" dirty="0"/>
              <a:t>good</a:t>
            </a:r>
          </a:p>
        </p:txBody>
      </p:sp>
      <p:sp>
        <p:nvSpPr>
          <p:cNvPr id="4" name="TextBox 3">
            <a:extLst>
              <a:ext uri="{FF2B5EF4-FFF2-40B4-BE49-F238E27FC236}">
                <a16:creationId xmlns:a16="http://schemas.microsoft.com/office/drawing/2014/main" id="{2BB4BE0F-49EA-EE40-8CA9-88DFC3B4880C}"/>
              </a:ext>
            </a:extLst>
          </p:cNvPr>
          <p:cNvSpPr txBox="1"/>
          <p:nvPr/>
        </p:nvSpPr>
        <p:spPr>
          <a:xfrm>
            <a:off x="1484026" y="506790"/>
            <a:ext cx="1918741" cy="369332"/>
          </a:xfrm>
          <a:prstGeom prst="rect">
            <a:avLst/>
          </a:prstGeom>
          <a:noFill/>
        </p:spPr>
        <p:txBody>
          <a:bodyPr wrap="square" rtlCol="0">
            <a:spAutoFit/>
          </a:bodyPr>
          <a:lstStyle/>
          <a:p>
            <a:r>
              <a:rPr lang="en-US" dirty="0"/>
              <a:t>Research plan</a:t>
            </a:r>
          </a:p>
        </p:txBody>
      </p:sp>
    </p:spTree>
    <p:extLst>
      <p:ext uri="{BB962C8B-B14F-4D97-AF65-F5344CB8AC3E}">
        <p14:creationId xmlns:p14="http://schemas.microsoft.com/office/powerpoint/2010/main" val="2301111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472EEF-A40E-5D44-9B03-5D4A83EC5EA4}"/>
              </a:ext>
            </a:extLst>
          </p:cNvPr>
          <p:cNvSpPr txBox="1"/>
          <p:nvPr/>
        </p:nvSpPr>
        <p:spPr>
          <a:xfrm>
            <a:off x="0" y="0"/>
            <a:ext cx="12192000" cy="1015663"/>
          </a:xfrm>
          <a:prstGeom prst="rect">
            <a:avLst/>
          </a:prstGeom>
          <a:noFill/>
        </p:spPr>
        <p:txBody>
          <a:bodyPr wrap="square" rtlCol="0">
            <a:spAutoFit/>
          </a:bodyPr>
          <a:lstStyle/>
          <a:p>
            <a:pPr algn="ctr"/>
            <a:r>
              <a:rPr lang="en-US" sz="6000" dirty="0"/>
              <a:t>Failure modes</a:t>
            </a:r>
          </a:p>
        </p:txBody>
      </p:sp>
      <p:sp>
        <p:nvSpPr>
          <p:cNvPr id="5" name="TextBox 4">
            <a:extLst>
              <a:ext uri="{FF2B5EF4-FFF2-40B4-BE49-F238E27FC236}">
                <a16:creationId xmlns:a16="http://schemas.microsoft.com/office/drawing/2014/main" id="{57906301-9AB5-7844-B1DA-D8B20C5D8E1A}"/>
              </a:ext>
            </a:extLst>
          </p:cNvPr>
          <p:cNvSpPr txBox="1"/>
          <p:nvPr/>
        </p:nvSpPr>
        <p:spPr>
          <a:xfrm>
            <a:off x="397565" y="1843950"/>
            <a:ext cx="6612835" cy="3170099"/>
          </a:xfrm>
          <a:prstGeom prst="rect">
            <a:avLst/>
          </a:prstGeom>
          <a:noFill/>
        </p:spPr>
        <p:txBody>
          <a:bodyPr wrap="square" rtlCol="0">
            <a:spAutoFit/>
          </a:bodyPr>
          <a:lstStyle/>
          <a:p>
            <a:pPr marL="285750" indent="-285750">
              <a:buFont typeface="Arial" panose="020B0604020202020204" pitchFamily="34" charset="0"/>
              <a:buChar char="•"/>
            </a:pPr>
            <a:r>
              <a:rPr lang="en-US" sz="4000" dirty="0"/>
              <a:t>Peptide generation</a:t>
            </a:r>
          </a:p>
          <a:p>
            <a:endParaRPr lang="en-US" sz="4000" dirty="0"/>
          </a:p>
          <a:p>
            <a:endParaRPr lang="en-US" sz="4000" dirty="0"/>
          </a:p>
          <a:p>
            <a:endParaRPr lang="en-US" sz="4000" dirty="0"/>
          </a:p>
          <a:p>
            <a:pPr marL="285750" indent="-285750">
              <a:buFont typeface="Arial" panose="020B0604020202020204" pitchFamily="34" charset="0"/>
              <a:buChar char="•"/>
            </a:pPr>
            <a:r>
              <a:rPr lang="en-US" sz="4000" dirty="0"/>
              <a:t>Mathematics</a:t>
            </a:r>
          </a:p>
        </p:txBody>
      </p:sp>
      <p:pic>
        <p:nvPicPr>
          <p:cNvPr id="6" name="Picture 5">
            <a:extLst>
              <a:ext uri="{FF2B5EF4-FFF2-40B4-BE49-F238E27FC236}">
                <a16:creationId xmlns:a16="http://schemas.microsoft.com/office/drawing/2014/main" id="{E7C1CB79-F5FE-A144-9FE8-3A418DABD1C4}"/>
              </a:ext>
            </a:extLst>
          </p:cNvPr>
          <p:cNvPicPr>
            <a:picLocks noChangeAspect="1"/>
          </p:cNvPicPr>
          <p:nvPr/>
        </p:nvPicPr>
        <p:blipFill rotWithShape="1">
          <a:blip r:embed="rId2"/>
          <a:srcRect l="31130" t="22448" r="28409" b="29020"/>
          <a:stretch/>
        </p:blipFill>
        <p:spPr>
          <a:xfrm>
            <a:off x="6438644" y="1391660"/>
            <a:ext cx="1372213" cy="1645920"/>
          </a:xfrm>
          <a:prstGeom prst="rect">
            <a:avLst/>
          </a:prstGeom>
        </p:spPr>
      </p:pic>
      <p:pic>
        <p:nvPicPr>
          <p:cNvPr id="7" name="Picture 6">
            <a:extLst>
              <a:ext uri="{FF2B5EF4-FFF2-40B4-BE49-F238E27FC236}">
                <a16:creationId xmlns:a16="http://schemas.microsoft.com/office/drawing/2014/main" id="{95C5434D-3912-AA48-89BC-2ECE640606BD}"/>
              </a:ext>
            </a:extLst>
          </p:cNvPr>
          <p:cNvPicPr>
            <a:picLocks noChangeAspect="1"/>
          </p:cNvPicPr>
          <p:nvPr/>
        </p:nvPicPr>
        <p:blipFill rotWithShape="1">
          <a:blip r:embed="rId3"/>
          <a:srcRect l="27383" t="8555" r="32581" b="57540"/>
          <a:stretch/>
        </p:blipFill>
        <p:spPr>
          <a:xfrm>
            <a:off x="5800582" y="4094739"/>
            <a:ext cx="1451779" cy="1645920"/>
          </a:xfrm>
          <a:prstGeom prst="rect">
            <a:avLst/>
          </a:prstGeom>
        </p:spPr>
      </p:pic>
    </p:spTree>
    <p:extLst>
      <p:ext uri="{BB962C8B-B14F-4D97-AF65-F5344CB8AC3E}">
        <p14:creationId xmlns:p14="http://schemas.microsoft.com/office/powerpoint/2010/main" val="1521875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C05AB27-877A-994E-9A58-11ABE11219C6}"/>
              </a:ext>
            </a:extLst>
          </p:cNvPr>
          <p:cNvGraphicFramePr>
            <a:graphicFrameLocks noGrp="1"/>
          </p:cNvGraphicFramePr>
          <p:nvPr>
            <p:extLst>
              <p:ext uri="{D42A27DB-BD31-4B8C-83A1-F6EECF244321}">
                <p14:modId xmlns:p14="http://schemas.microsoft.com/office/powerpoint/2010/main" val="966299892"/>
              </p:ext>
            </p:extLst>
          </p:nvPr>
        </p:nvGraphicFramePr>
        <p:xfrm>
          <a:off x="274320" y="0"/>
          <a:ext cx="11743509" cy="6766518"/>
        </p:xfrm>
        <a:graphic>
          <a:graphicData uri="http://schemas.openxmlformats.org/drawingml/2006/table">
            <a:tbl>
              <a:tblPr firstRow="1" bandRow="1">
                <a:tableStyleId>{5940675A-B579-460E-94D1-54222C63F5DA}</a:tableStyleId>
              </a:tblPr>
              <a:tblGrid>
                <a:gridCol w="5821680">
                  <a:extLst>
                    <a:ext uri="{9D8B030D-6E8A-4147-A177-3AD203B41FA5}">
                      <a16:colId xmlns:a16="http://schemas.microsoft.com/office/drawing/2014/main" val="588440539"/>
                    </a:ext>
                  </a:extLst>
                </a:gridCol>
                <a:gridCol w="5921829">
                  <a:extLst>
                    <a:ext uri="{9D8B030D-6E8A-4147-A177-3AD203B41FA5}">
                      <a16:colId xmlns:a16="http://schemas.microsoft.com/office/drawing/2014/main" val="603132979"/>
                    </a:ext>
                  </a:extLst>
                </a:gridCol>
              </a:tblGrid>
              <a:tr h="1219200">
                <a:tc>
                  <a:txBody>
                    <a:bodyPr/>
                    <a:lstStyle/>
                    <a:p>
                      <a:pPr algn="ctr"/>
                      <a:r>
                        <a:rPr lang="en-US" sz="6000" b="1" u="sng" dirty="0"/>
                        <a:t>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u="sng" dirty="0"/>
                        <a:t>Limitations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4936025"/>
                  </a:ext>
                </a:extLst>
              </a:tr>
              <a:tr h="706113">
                <a:tc>
                  <a:txBody>
                    <a:bodyPr/>
                    <a:lstStyle/>
                    <a:p>
                      <a:endParaRPr lang="en-US" sz="4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4000" dirty="0"/>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36443897"/>
                  </a:ext>
                </a:extLst>
              </a:tr>
              <a:tr h="706113">
                <a:tc>
                  <a:txBody>
                    <a:bodyPr/>
                    <a:lstStyle/>
                    <a:p>
                      <a:r>
                        <a:rPr lang="en-US" sz="4000" dirty="0"/>
                        <a:t>New and broader ideas</a:t>
                      </a:r>
                    </a:p>
                  </a:txBody>
                  <a:tcPr>
                    <a:lnT w="12700" cap="flat" cmpd="sng" algn="ctr">
                      <a:solidFill>
                        <a:schemeClr val="tx1"/>
                      </a:solidFill>
                      <a:prstDash val="solid"/>
                      <a:round/>
                      <a:headEnd type="none" w="med" len="med"/>
                      <a:tailEnd type="none" w="med" len="med"/>
                    </a:lnT>
                  </a:tcPr>
                </a:tc>
                <a:tc>
                  <a:txBody>
                    <a:bodyPr/>
                    <a:lstStyle/>
                    <a:p>
                      <a:r>
                        <a:rPr lang="en-US" sz="4000" dirty="0"/>
                        <a:t>Citations</a:t>
                      </a:r>
                    </a:p>
                  </a:txBody>
                  <a:tcPr/>
                </a:tc>
                <a:extLst>
                  <a:ext uri="{0D108BD9-81ED-4DB2-BD59-A6C34878D82A}">
                    <a16:rowId xmlns:a16="http://schemas.microsoft.com/office/drawing/2014/main" val="3103866417"/>
                  </a:ext>
                </a:extLst>
              </a:tr>
              <a:tr h="706113">
                <a:tc>
                  <a:txBody>
                    <a:bodyPr/>
                    <a:lstStyle/>
                    <a:p>
                      <a:r>
                        <a:rPr lang="en-US" sz="4000" dirty="0"/>
                        <a:t>Fast research</a:t>
                      </a:r>
                    </a:p>
                  </a:txBody>
                  <a:tcPr/>
                </a:tc>
                <a:tc>
                  <a:txBody>
                    <a:bodyPr/>
                    <a:lstStyle/>
                    <a:p>
                      <a:r>
                        <a:rPr lang="en-US" sz="4000" dirty="0"/>
                        <a:t>Shallow research</a:t>
                      </a:r>
                    </a:p>
                  </a:txBody>
                  <a:tcPr/>
                </a:tc>
                <a:extLst>
                  <a:ext uri="{0D108BD9-81ED-4DB2-BD59-A6C34878D82A}">
                    <a16:rowId xmlns:a16="http://schemas.microsoft.com/office/drawing/2014/main" val="3009509077"/>
                  </a:ext>
                </a:extLst>
              </a:tr>
              <a:tr h="706113">
                <a:tc>
                  <a:txBody>
                    <a:bodyPr/>
                    <a:lstStyle/>
                    <a:p>
                      <a:r>
                        <a:rPr lang="en-US" sz="4000" dirty="0"/>
                        <a:t>Fully reproducible results</a:t>
                      </a:r>
                    </a:p>
                  </a:txBody>
                  <a:tcPr/>
                </a:tc>
                <a:tc>
                  <a:txBody>
                    <a:bodyPr/>
                    <a:lstStyle/>
                    <a:p>
                      <a:r>
                        <a:rPr lang="en-US" sz="4000" dirty="0"/>
                        <a:t>Connection with known knowledge</a:t>
                      </a:r>
                    </a:p>
                  </a:txBody>
                  <a:tcPr/>
                </a:tc>
                <a:extLst>
                  <a:ext uri="{0D108BD9-81ED-4DB2-BD59-A6C34878D82A}">
                    <a16:rowId xmlns:a16="http://schemas.microsoft.com/office/drawing/2014/main" val="4216535612"/>
                  </a:ext>
                </a:extLst>
              </a:tr>
              <a:tr h="706113">
                <a:tc>
                  <a:txBody>
                    <a:bodyPr/>
                    <a:lstStyle/>
                    <a:p>
                      <a:r>
                        <a:rPr lang="en-US" sz="4000" dirty="0"/>
                        <a:t>Interdisciplinary</a:t>
                      </a:r>
                    </a:p>
                  </a:txBody>
                  <a:tcPr/>
                </a:tc>
                <a:tc>
                  <a:txBody>
                    <a:bodyPr/>
                    <a:lstStyle/>
                    <a:p>
                      <a:r>
                        <a:rPr lang="en-US" sz="4000" dirty="0"/>
                        <a:t>Failure modes</a:t>
                      </a:r>
                    </a:p>
                  </a:txBody>
                  <a:tcPr/>
                </a:tc>
                <a:extLst>
                  <a:ext uri="{0D108BD9-81ED-4DB2-BD59-A6C34878D82A}">
                    <a16:rowId xmlns:a16="http://schemas.microsoft.com/office/drawing/2014/main" val="1308527698"/>
                  </a:ext>
                </a:extLst>
              </a:tr>
              <a:tr h="706113">
                <a:tc>
                  <a:txBody>
                    <a:bodyPr/>
                    <a:lstStyle/>
                    <a:p>
                      <a:r>
                        <a:rPr lang="en-US" sz="4000" dirty="0"/>
                        <a:t>Explore risky ideas</a:t>
                      </a:r>
                    </a:p>
                  </a:txBody>
                  <a:tcPr/>
                </a:tc>
                <a:tc>
                  <a:txBody>
                    <a:bodyPr/>
                    <a:lstStyle/>
                    <a:p>
                      <a:r>
                        <a:rPr lang="en-US" sz="4000" dirty="0"/>
                        <a:t>Hallucinations</a:t>
                      </a:r>
                    </a:p>
                  </a:txBody>
                  <a:tcPr/>
                </a:tc>
                <a:extLst>
                  <a:ext uri="{0D108BD9-81ED-4DB2-BD59-A6C34878D82A}">
                    <a16:rowId xmlns:a16="http://schemas.microsoft.com/office/drawing/2014/main" val="3617479570"/>
                  </a:ext>
                </a:extLst>
              </a:tr>
              <a:tr h="70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More time to think!</a:t>
                      </a:r>
                    </a:p>
                  </a:txBody>
                  <a:tcPr/>
                </a:tc>
                <a:tc>
                  <a:txBody>
                    <a:bodyPr/>
                    <a:lstStyle/>
                    <a:p>
                      <a:r>
                        <a:rPr lang="en-US" sz="4000" dirty="0"/>
                        <a:t>Can sidestep learning</a:t>
                      </a:r>
                    </a:p>
                  </a:txBody>
                  <a:tcPr/>
                </a:tc>
                <a:extLst>
                  <a:ext uri="{0D108BD9-81ED-4DB2-BD59-A6C34878D82A}">
                    <a16:rowId xmlns:a16="http://schemas.microsoft.com/office/drawing/2014/main" val="394655207"/>
                  </a:ext>
                </a:extLst>
              </a:tr>
            </a:tbl>
          </a:graphicData>
        </a:graphic>
      </p:graphicFrame>
    </p:spTree>
    <p:extLst>
      <p:ext uri="{BB962C8B-B14F-4D97-AF65-F5344CB8AC3E}">
        <p14:creationId xmlns:p14="http://schemas.microsoft.com/office/powerpoint/2010/main" val="325108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2B3F63-38D7-9C4E-B697-7285A1801FE0}"/>
              </a:ext>
            </a:extLst>
          </p:cNvPr>
          <p:cNvSpPr txBox="1"/>
          <p:nvPr/>
        </p:nvSpPr>
        <p:spPr>
          <a:xfrm>
            <a:off x="0" y="0"/>
            <a:ext cx="12192000" cy="1015663"/>
          </a:xfrm>
          <a:prstGeom prst="rect">
            <a:avLst/>
          </a:prstGeom>
          <a:noFill/>
        </p:spPr>
        <p:txBody>
          <a:bodyPr wrap="square" rtlCol="0">
            <a:spAutoFit/>
          </a:bodyPr>
          <a:lstStyle/>
          <a:p>
            <a:pPr algn="ctr"/>
            <a:r>
              <a:rPr lang="en-US" sz="6000" dirty="0"/>
              <a:t>Depth vs Breadth</a:t>
            </a:r>
          </a:p>
        </p:txBody>
      </p:sp>
      <p:cxnSp>
        <p:nvCxnSpPr>
          <p:cNvPr id="6" name="Straight Arrow Connector 5">
            <a:extLst>
              <a:ext uri="{FF2B5EF4-FFF2-40B4-BE49-F238E27FC236}">
                <a16:creationId xmlns:a16="http://schemas.microsoft.com/office/drawing/2014/main" id="{05E94099-2E6A-4442-A139-AA1264CE8FCD}"/>
              </a:ext>
            </a:extLst>
          </p:cNvPr>
          <p:cNvCxnSpPr/>
          <p:nvPr/>
        </p:nvCxnSpPr>
        <p:spPr>
          <a:xfrm>
            <a:off x="3309053" y="6270870"/>
            <a:ext cx="617551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DA07A5F-C82E-8E46-B183-F3B8720DF67E}"/>
              </a:ext>
            </a:extLst>
          </p:cNvPr>
          <p:cNvCxnSpPr>
            <a:cxnSpLocks/>
          </p:cNvCxnSpPr>
          <p:nvPr/>
        </p:nvCxnSpPr>
        <p:spPr>
          <a:xfrm flipH="1" flipV="1">
            <a:off x="3513530" y="1495701"/>
            <a:ext cx="7558" cy="498720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297A889-37F1-C240-9687-470A79F4E809}"/>
              </a:ext>
            </a:extLst>
          </p:cNvPr>
          <p:cNvSpPr txBox="1"/>
          <p:nvPr/>
        </p:nvSpPr>
        <p:spPr>
          <a:xfrm>
            <a:off x="8093095" y="6304002"/>
            <a:ext cx="1391472" cy="553998"/>
          </a:xfrm>
          <a:prstGeom prst="rect">
            <a:avLst/>
          </a:prstGeom>
          <a:noFill/>
        </p:spPr>
        <p:txBody>
          <a:bodyPr wrap="square" rtlCol="0">
            <a:spAutoFit/>
          </a:bodyPr>
          <a:lstStyle/>
          <a:p>
            <a:r>
              <a:rPr lang="en-US" sz="3000" dirty="0"/>
              <a:t>Depth</a:t>
            </a:r>
          </a:p>
        </p:txBody>
      </p:sp>
      <p:sp>
        <p:nvSpPr>
          <p:cNvPr id="10" name="TextBox 9">
            <a:extLst>
              <a:ext uri="{FF2B5EF4-FFF2-40B4-BE49-F238E27FC236}">
                <a16:creationId xmlns:a16="http://schemas.microsoft.com/office/drawing/2014/main" id="{490CBCC8-4A3E-F14C-9E30-4723D5BEB072}"/>
              </a:ext>
            </a:extLst>
          </p:cNvPr>
          <p:cNvSpPr txBox="1"/>
          <p:nvPr/>
        </p:nvSpPr>
        <p:spPr>
          <a:xfrm rot="16200000">
            <a:off x="2362824" y="2808592"/>
            <a:ext cx="1550497" cy="553998"/>
          </a:xfrm>
          <a:prstGeom prst="rect">
            <a:avLst/>
          </a:prstGeom>
          <a:noFill/>
        </p:spPr>
        <p:txBody>
          <a:bodyPr wrap="square" rtlCol="0">
            <a:spAutoFit/>
          </a:bodyPr>
          <a:lstStyle/>
          <a:p>
            <a:r>
              <a:rPr lang="en-US" sz="3000" dirty="0"/>
              <a:t>Breadth</a:t>
            </a:r>
          </a:p>
        </p:txBody>
      </p:sp>
      <p:sp>
        <p:nvSpPr>
          <p:cNvPr id="11" name="TextBox 10">
            <a:extLst>
              <a:ext uri="{FF2B5EF4-FFF2-40B4-BE49-F238E27FC236}">
                <a16:creationId xmlns:a16="http://schemas.microsoft.com/office/drawing/2014/main" id="{7051B305-6977-594C-A1BC-0EE1A7E67B89}"/>
              </a:ext>
            </a:extLst>
          </p:cNvPr>
          <p:cNvSpPr txBox="1"/>
          <p:nvPr/>
        </p:nvSpPr>
        <p:spPr>
          <a:xfrm>
            <a:off x="6025752" y="5357765"/>
            <a:ext cx="1769164" cy="553998"/>
          </a:xfrm>
          <a:prstGeom prst="rect">
            <a:avLst/>
          </a:prstGeom>
          <a:noFill/>
        </p:spPr>
        <p:txBody>
          <a:bodyPr wrap="square" rtlCol="0">
            <a:spAutoFit/>
          </a:bodyPr>
          <a:lstStyle/>
          <a:p>
            <a:r>
              <a:rPr lang="en-US" sz="3000" dirty="0">
                <a:solidFill>
                  <a:srgbClr val="FF0000"/>
                </a:solidFill>
              </a:rPr>
              <a:t>Humans</a:t>
            </a:r>
          </a:p>
        </p:txBody>
      </p:sp>
      <p:sp>
        <p:nvSpPr>
          <p:cNvPr id="12" name="TextBox 11">
            <a:extLst>
              <a:ext uri="{FF2B5EF4-FFF2-40B4-BE49-F238E27FC236}">
                <a16:creationId xmlns:a16="http://schemas.microsoft.com/office/drawing/2014/main" id="{3A37B5E7-D8D8-6047-964B-235FD6DDC117}"/>
              </a:ext>
            </a:extLst>
          </p:cNvPr>
          <p:cNvSpPr txBox="1"/>
          <p:nvPr/>
        </p:nvSpPr>
        <p:spPr>
          <a:xfrm rot="16200000">
            <a:off x="3092518" y="2740353"/>
            <a:ext cx="2296878" cy="1015663"/>
          </a:xfrm>
          <a:prstGeom prst="rect">
            <a:avLst/>
          </a:prstGeom>
          <a:noFill/>
        </p:spPr>
        <p:txBody>
          <a:bodyPr wrap="square" rtlCol="0">
            <a:spAutoFit/>
          </a:bodyPr>
          <a:lstStyle/>
          <a:p>
            <a:r>
              <a:rPr lang="en-US" sz="3000" dirty="0">
                <a:solidFill>
                  <a:srgbClr val="FF0000"/>
                </a:solidFill>
              </a:rPr>
              <a:t>AI research assistant</a:t>
            </a:r>
          </a:p>
        </p:txBody>
      </p:sp>
      <p:sp>
        <p:nvSpPr>
          <p:cNvPr id="13" name="Freeform 12">
            <a:extLst>
              <a:ext uri="{FF2B5EF4-FFF2-40B4-BE49-F238E27FC236}">
                <a16:creationId xmlns:a16="http://schemas.microsoft.com/office/drawing/2014/main" id="{91AC4383-2555-0F24-BC6F-7E7BFDAE97D2}"/>
              </a:ext>
            </a:extLst>
          </p:cNvPr>
          <p:cNvSpPr/>
          <p:nvPr/>
        </p:nvSpPr>
        <p:spPr>
          <a:xfrm>
            <a:off x="3513530" y="1869188"/>
            <a:ext cx="4480416" cy="4378817"/>
          </a:xfrm>
          <a:custGeom>
            <a:avLst/>
            <a:gdLst>
              <a:gd name="connsiteX0" fmla="*/ 4456090 w 4480416"/>
              <a:gd name="connsiteY0" fmla="*/ 4378817 h 4378817"/>
              <a:gd name="connsiteX1" fmla="*/ 4237149 w 4480416"/>
              <a:gd name="connsiteY1" fmla="*/ 3090930 h 4378817"/>
              <a:gd name="connsiteX2" fmla="*/ 2704564 w 4480416"/>
              <a:gd name="connsiteY2" fmla="*/ 1648496 h 4378817"/>
              <a:gd name="connsiteX3" fmla="*/ 1751527 w 4480416"/>
              <a:gd name="connsiteY3" fmla="*/ 721217 h 4378817"/>
              <a:gd name="connsiteX4" fmla="*/ 0 w 4480416"/>
              <a:gd name="connsiteY4" fmla="*/ 0 h 437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0416" h="4378817">
                <a:moveTo>
                  <a:pt x="4456090" y="4378817"/>
                </a:moveTo>
                <a:cubicBezTo>
                  <a:pt x="4492580" y="3962400"/>
                  <a:pt x="4529070" y="3545984"/>
                  <a:pt x="4237149" y="3090930"/>
                </a:cubicBezTo>
                <a:cubicBezTo>
                  <a:pt x="3945228" y="2635876"/>
                  <a:pt x="3118834" y="2043448"/>
                  <a:pt x="2704564" y="1648496"/>
                </a:cubicBezTo>
                <a:cubicBezTo>
                  <a:pt x="2290294" y="1253544"/>
                  <a:pt x="2202288" y="995966"/>
                  <a:pt x="1751527" y="721217"/>
                </a:cubicBezTo>
                <a:cubicBezTo>
                  <a:pt x="1300766" y="446468"/>
                  <a:pt x="133082" y="88006"/>
                  <a:pt x="0" y="0"/>
                </a:cubicBezTo>
              </a:path>
            </a:pathLst>
          </a:custGeom>
          <a:noFill/>
          <a:ln w="254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9624B8A-67DB-5072-3E81-7B260F87C7F2}"/>
              </a:ext>
            </a:extLst>
          </p:cNvPr>
          <p:cNvSpPr txBox="1"/>
          <p:nvPr/>
        </p:nvSpPr>
        <p:spPr>
          <a:xfrm>
            <a:off x="6910334" y="3068604"/>
            <a:ext cx="2073499" cy="1015663"/>
          </a:xfrm>
          <a:prstGeom prst="rect">
            <a:avLst/>
          </a:prstGeom>
          <a:noFill/>
        </p:spPr>
        <p:txBody>
          <a:bodyPr wrap="square" rtlCol="0">
            <a:spAutoFit/>
          </a:bodyPr>
          <a:lstStyle/>
          <a:p>
            <a:r>
              <a:rPr lang="en-US" sz="3000" b="1" dirty="0">
                <a:solidFill>
                  <a:srgbClr val="7030A0"/>
                </a:solidFill>
              </a:rPr>
              <a:t>Scientific</a:t>
            </a:r>
          </a:p>
          <a:p>
            <a:r>
              <a:rPr lang="en-US" sz="3000" b="1" dirty="0">
                <a:solidFill>
                  <a:srgbClr val="7030A0"/>
                </a:solidFill>
              </a:rPr>
              <a:t>discovery</a:t>
            </a:r>
          </a:p>
        </p:txBody>
      </p:sp>
      <p:pic>
        <p:nvPicPr>
          <p:cNvPr id="3" name="Picture 2">
            <a:extLst>
              <a:ext uri="{FF2B5EF4-FFF2-40B4-BE49-F238E27FC236}">
                <a16:creationId xmlns:a16="http://schemas.microsoft.com/office/drawing/2014/main" id="{D37B3EF9-1D04-190F-F775-CF8E7FB643DB}"/>
              </a:ext>
            </a:extLst>
          </p:cNvPr>
          <p:cNvPicPr>
            <a:picLocks noChangeAspect="1"/>
          </p:cNvPicPr>
          <p:nvPr/>
        </p:nvPicPr>
        <p:blipFill>
          <a:blip r:embed="rId3"/>
          <a:stretch>
            <a:fillRect/>
          </a:stretch>
        </p:blipFill>
        <p:spPr>
          <a:xfrm>
            <a:off x="1842559" y="994157"/>
            <a:ext cx="9108499" cy="5692812"/>
          </a:xfrm>
          <a:prstGeom prst="rect">
            <a:avLst/>
          </a:prstGeom>
        </p:spPr>
      </p:pic>
    </p:spTree>
    <p:extLst>
      <p:ext uri="{BB962C8B-B14F-4D97-AF65-F5344CB8AC3E}">
        <p14:creationId xmlns:p14="http://schemas.microsoft.com/office/powerpoint/2010/main" val="4092536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10"/>
                                        </p:tgtEl>
                                      </p:cBhvr>
                                    </p:animEffect>
                                    <p:anim calcmode="lin" valueType="num">
                                      <p:cBhvr>
                                        <p:cTn id="13" dur="1000"/>
                                        <p:tgtEl>
                                          <p:spTgt spid="10"/>
                                        </p:tgtEl>
                                        <p:attrNameLst>
                                          <p:attrName>ppt_x</p:attrName>
                                        </p:attrNameLst>
                                      </p:cBhvr>
                                      <p:tavLst>
                                        <p:tav tm="0">
                                          <p:val>
                                            <p:strVal val="ppt_x"/>
                                          </p:val>
                                        </p:tav>
                                        <p:tav tm="100000">
                                          <p:val>
                                            <p:strVal val="ppt_x"/>
                                          </p:val>
                                        </p:tav>
                                      </p:tavLst>
                                    </p:anim>
                                    <p:anim calcmode="lin" valueType="num">
                                      <p:cBhvr>
                                        <p:cTn id="14" dur="100" decel="100000"/>
                                        <p:tgtEl>
                                          <p:spTgt spid="10"/>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cTn>
                              </p:par>
                              <p:par>
                                <p:cTn id="17" presetID="37" presetClass="exit" presetSubtype="0" fill="hold" grpId="0" nodeType="withEffect">
                                  <p:stCondLst>
                                    <p:cond delay="0"/>
                                  </p:stCondLst>
                                  <p:childTnLst>
                                    <p:animEffect transition="out" filter="fade">
                                      <p:cBhvr>
                                        <p:cTn id="18" dur="1000"/>
                                        <p:tgtEl>
                                          <p:spTgt spid="11"/>
                                        </p:tgtEl>
                                      </p:cBhvr>
                                    </p:animEffect>
                                    <p:anim calcmode="lin" valueType="num">
                                      <p:cBhvr>
                                        <p:cTn id="19" dur="1000"/>
                                        <p:tgtEl>
                                          <p:spTgt spid="11"/>
                                        </p:tgtEl>
                                        <p:attrNameLst>
                                          <p:attrName>ppt_x</p:attrName>
                                        </p:attrNameLst>
                                      </p:cBhvr>
                                      <p:tavLst>
                                        <p:tav tm="0">
                                          <p:val>
                                            <p:strVal val="ppt_x"/>
                                          </p:val>
                                        </p:tav>
                                        <p:tav tm="100000">
                                          <p:val>
                                            <p:strVal val="ppt_x"/>
                                          </p:val>
                                        </p:tav>
                                      </p:tavLst>
                                    </p:anim>
                                    <p:anim calcmode="lin" valueType="num">
                                      <p:cBhvr>
                                        <p:cTn id="20" dur="100" decel="100000"/>
                                        <p:tgtEl>
                                          <p:spTgt spid="11"/>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11"/>
                                        </p:tgtEl>
                                        <p:attrNameLst>
                                          <p:attrName>ppt_y</p:attrName>
                                        </p:attrNameLst>
                                      </p:cBhvr>
                                      <p:tavLst>
                                        <p:tav tm="0">
                                          <p:val>
                                            <p:strVal val="ppt_y"/>
                                          </p:val>
                                        </p:tav>
                                        <p:tav tm="100000">
                                          <p:val>
                                            <p:strVal val="ppt_y+1"/>
                                          </p:val>
                                        </p:tav>
                                      </p:tavLst>
                                    </p:anim>
                                    <p:set>
                                      <p:cBhvr>
                                        <p:cTn id="22" dur="1" fill="hold">
                                          <p:stCondLst>
                                            <p:cond delay="999"/>
                                          </p:stCondLst>
                                        </p:cTn>
                                        <p:tgtEl>
                                          <p:spTgt spid="11"/>
                                        </p:tgtEl>
                                        <p:attrNameLst>
                                          <p:attrName>style.visibility</p:attrName>
                                        </p:attrNameLst>
                                      </p:cBhvr>
                                      <p:to>
                                        <p:strVal val="hidden"/>
                                      </p:to>
                                    </p:set>
                                  </p:childTnLst>
                                </p:cTn>
                              </p:par>
                              <p:par>
                                <p:cTn id="23" presetID="37" presetClass="exit" presetSubtype="0" fill="hold" grpId="0" nodeType="withEffect">
                                  <p:stCondLst>
                                    <p:cond delay="0"/>
                                  </p:stCondLst>
                                  <p:childTnLst>
                                    <p:animEffect transition="out" filter="fade">
                                      <p:cBhvr>
                                        <p:cTn id="24" dur="1000"/>
                                        <p:tgtEl>
                                          <p:spTgt spid="12"/>
                                        </p:tgtEl>
                                      </p:cBhvr>
                                    </p:animEffect>
                                    <p:anim calcmode="lin" valueType="num">
                                      <p:cBhvr>
                                        <p:cTn id="25" dur="1000"/>
                                        <p:tgtEl>
                                          <p:spTgt spid="12"/>
                                        </p:tgtEl>
                                        <p:attrNameLst>
                                          <p:attrName>ppt_x</p:attrName>
                                        </p:attrNameLst>
                                      </p:cBhvr>
                                      <p:tavLst>
                                        <p:tav tm="0">
                                          <p:val>
                                            <p:strVal val="ppt_x"/>
                                          </p:val>
                                        </p:tav>
                                        <p:tav tm="100000">
                                          <p:val>
                                            <p:strVal val="ppt_x"/>
                                          </p:val>
                                        </p:tav>
                                      </p:tavLst>
                                    </p:anim>
                                    <p:anim calcmode="lin" valueType="num">
                                      <p:cBhvr>
                                        <p:cTn id="26" dur="100" decel="100000"/>
                                        <p:tgtEl>
                                          <p:spTgt spid="12"/>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12"/>
                                        </p:tgtEl>
                                        <p:attrNameLst>
                                          <p:attrName>ppt_y</p:attrName>
                                        </p:attrNameLst>
                                      </p:cBhvr>
                                      <p:tavLst>
                                        <p:tav tm="0">
                                          <p:val>
                                            <p:strVal val="ppt_y"/>
                                          </p:val>
                                        </p:tav>
                                        <p:tav tm="100000">
                                          <p:val>
                                            <p:strVal val="ppt_y+1"/>
                                          </p:val>
                                        </p:tav>
                                      </p:tavLst>
                                    </p:anim>
                                    <p:set>
                                      <p:cBhvr>
                                        <p:cTn id="28" dur="1" fill="hold">
                                          <p:stCondLst>
                                            <p:cond delay="999"/>
                                          </p:stCondLst>
                                        </p:cTn>
                                        <p:tgtEl>
                                          <p:spTgt spid="12"/>
                                        </p:tgtEl>
                                        <p:attrNameLst>
                                          <p:attrName>style.visibility</p:attrName>
                                        </p:attrNameLst>
                                      </p:cBhvr>
                                      <p:to>
                                        <p:strVal val="hidden"/>
                                      </p:to>
                                    </p:set>
                                  </p:childTnLst>
                                </p:cTn>
                              </p:par>
                              <p:par>
                                <p:cTn id="29" presetID="37" presetClass="exit" presetSubtype="0" fill="hold" grpId="0" nodeType="with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 decel="100000"/>
                                        <p:tgtEl>
                                          <p:spTgt spid="13"/>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13"/>
                                        </p:tgtEl>
                                        <p:attrNameLst>
                                          <p:attrName>ppt_y</p:attrName>
                                        </p:attrNameLst>
                                      </p:cBhvr>
                                      <p:tavLst>
                                        <p:tav tm="0">
                                          <p:val>
                                            <p:strVal val="ppt_y"/>
                                          </p:val>
                                        </p:tav>
                                        <p:tav tm="100000">
                                          <p:val>
                                            <p:strVal val="ppt_y+1"/>
                                          </p:val>
                                        </p:tav>
                                      </p:tavLst>
                                    </p:anim>
                                    <p:set>
                                      <p:cBhvr>
                                        <p:cTn id="34" dur="1" fill="hold">
                                          <p:stCondLst>
                                            <p:cond delay="999"/>
                                          </p:stCondLst>
                                        </p:cTn>
                                        <p:tgtEl>
                                          <p:spTgt spid="13"/>
                                        </p:tgtEl>
                                        <p:attrNameLst>
                                          <p:attrName>style.visibility</p:attrName>
                                        </p:attrNameLst>
                                      </p:cBhvr>
                                      <p:to>
                                        <p:strVal val="hidden"/>
                                      </p:to>
                                    </p:set>
                                  </p:childTnLst>
                                </p:cTn>
                              </p:par>
                              <p:par>
                                <p:cTn id="35" presetID="37" presetClass="exit" presetSubtype="0" fill="hold" grpId="0" nodeType="withEffect">
                                  <p:stCondLst>
                                    <p:cond delay="0"/>
                                  </p:stCondLst>
                                  <p:childTnLst>
                                    <p:animEffect transition="out" filter="fade">
                                      <p:cBhvr>
                                        <p:cTn id="36" dur="1000"/>
                                        <p:tgtEl>
                                          <p:spTgt spid="14"/>
                                        </p:tgtEl>
                                      </p:cBhvr>
                                    </p:animEffect>
                                    <p:anim calcmode="lin" valueType="num">
                                      <p:cBhvr>
                                        <p:cTn id="37" dur="1000"/>
                                        <p:tgtEl>
                                          <p:spTgt spid="14"/>
                                        </p:tgtEl>
                                        <p:attrNameLst>
                                          <p:attrName>ppt_x</p:attrName>
                                        </p:attrNameLst>
                                      </p:cBhvr>
                                      <p:tavLst>
                                        <p:tav tm="0">
                                          <p:val>
                                            <p:strVal val="ppt_x"/>
                                          </p:val>
                                        </p:tav>
                                        <p:tav tm="100000">
                                          <p:val>
                                            <p:strVal val="ppt_x"/>
                                          </p:val>
                                        </p:tav>
                                      </p:tavLst>
                                    </p:anim>
                                    <p:anim calcmode="lin" valueType="num">
                                      <p:cBhvr>
                                        <p:cTn id="38" dur="100" decel="100000"/>
                                        <p:tgtEl>
                                          <p:spTgt spid="14"/>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14"/>
                                        </p:tgtEl>
                                        <p:attrNameLst>
                                          <p:attrName>ppt_y</p:attrName>
                                        </p:attrNameLst>
                                      </p:cBhvr>
                                      <p:tavLst>
                                        <p:tav tm="0">
                                          <p:val>
                                            <p:strVal val="ppt_y"/>
                                          </p:val>
                                        </p:tav>
                                        <p:tav tm="100000">
                                          <p:val>
                                            <p:strVal val="ppt_y+1"/>
                                          </p:val>
                                        </p:tav>
                                      </p:tavLst>
                                    </p:anim>
                                    <p:set>
                                      <p:cBhvr>
                                        <p:cTn id="40" dur="1" fill="hold">
                                          <p:stCondLst>
                                            <p:cond delay="999"/>
                                          </p:stCondLst>
                                        </p:cTn>
                                        <p:tgtEl>
                                          <p:spTgt spid="14"/>
                                        </p:tgtEl>
                                        <p:attrNameLst>
                                          <p:attrName>style.visibility</p:attrName>
                                        </p:attrNameLst>
                                      </p:cBhvr>
                                      <p:to>
                                        <p:strVal val="hidden"/>
                                      </p:to>
                                    </p:set>
                                  </p:childTnLst>
                                </p:cTn>
                              </p:par>
                              <p:par>
                                <p:cTn id="41" presetID="37" presetClass="exit" presetSubtype="0" fill="hold" grpId="0" nodeType="withEffect">
                                  <p:stCondLst>
                                    <p:cond delay="0"/>
                                  </p:stCondLst>
                                  <p:childTnLst>
                                    <p:animEffect transition="out" filter="fade">
                                      <p:cBhvr>
                                        <p:cTn id="42" dur="1000"/>
                                        <p:tgtEl>
                                          <p:spTgt spid="9"/>
                                        </p:tgtEl>
                                      </p:cBhvr>
                                    </p:animEffect>
                                    <p:anim calcmode="lin" valueType="num">
                                      <p:cBhvr>
                                        <p:cTn id="43" dur="1000"/>
                                        <p:tgtEl>
                                          <p:spTgt spid="9"/>
                                        </p:tgtEl>
                                        <p:attrNameLst>
                                          <p:attrName>ppt_x</p:attrName>
                                        </p:attrNameLst>
                                      </p:cBhvr>
                                      <p:tavLst>
                                        <p:tav tm="0">
                                          <p:val>
                                            <p:strVal val="ppt_x"/>
                                          </p:val>
                                        </p:tav>
                                        <p:tav tm="100000">
                                          <p:val>
                                            <p:strVal val="ppt_x"/>
                                          </p:val>
                                        </p:tav>
                                      </p:tavLst>
                                    </p:anim>
                                    <p:anim calcmode="lin" valueType="num">
                                      <p:cBhvr>
                                        <p:cTn id="44" dur="100" decel="100000"/>
                                        <p:tgtEl>
                                          <p:spTgt spid="9"/>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cTn>
                              </p:par>
                              <p:par>
                                <p:cTn id="47" presetID="37" presetClass="exit" presetSubtype="0" fill="hold" nodeType="withEffect">
                                  <p:stCondLst>
                                    <p:cond delay="0"/>
                                  </p:stCondLst>
                                  <p:childTnLst>
                                    <p:animEffect transition="out" filter="fade">
                                      <p:cBhvr>
                                        <p:cTn id="48" dur="1000"/>
                                        <p:tgtEl>
                                          <p:spTgt spid="6"/>
                                        </p:tgtEl>
                                      </p:cBhvr>
                                    </p:animEffect>
                                    <p:anim calcmode="lin" valueType="num">
                                      <p:cBhvr>
                                        <p:cTn id="49" dur="1000"/>
                                        <p:tgtEl>
                                          <p:spTgt spid="6"/>
                                        </p:tgtEl>
                                        <p:attrNameLst>
                                          <p:attrName>ppt_x</p:attrName>
                                        </p:attrNameLst>
                                      </p:cBhvr>
                                      <p:tavLst>
                                        <p:tav tm="0">
                                          <p:val>
                                            <p:strVal val="ppt_x"/>
                                          </p:val>
                                        </p:tav>
                                        <p:tav tm="100000">
                                          <p:val>
                                            <p:strVal val="ppt_x"/>
                                          </p:val>
                                        </p:tav>
                                      </p:tavLst>
                                    </p:anim>
                                    <p:anim calcmode="lin" valueType="num">
                                      <p:cBhvr>
                                        <p:cTn id="50" dur="100" decel="100000"/>
                                        <p:tgtEl>
                                          <p:spTgt spid="6"/>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6"/>
                                        </p:tgtEl>
                                        <p:attrNameLst>
                                          <p:attrName>ppt_y</p:attrName>
                                        </p:attrNameLst>
                                      </p:cBhvr>
                                      <p:tavLst>
                                        <p:tav tm="0">
                                          <p:val>
                                            <p:strVal val="ppt_y"/>
                                          </p:val>
                                        </p:tav>
                                        <p:tav tm="100000">
                                          <p:val>
                                            <p:strVal val="ppt_y+1"/>
                                          </p:val>
                                        </p:tav>
                                      </p:tavLst>
                                    </p:anim>
                                    <p:set>
                                      <p:cBhvr>
                                        <p:cTn id="52" dur="1" fill="hold">
                                          <p:stCondLst>
                                            <p:cond delay="999"/>
                                          </p:stCondLst>
                                        </p:cTn>
                                        <p:tgtEl>
                                          <p:spTgt spid="6"/>
                                        </p:tgtEl>
                                        <p:attrNameLst>
                                          <p:attrName>style.visibility</p:attrName>
                                        </p:attrNameLst>
                                      </p:cBhvr>
                                      <p:to>
                                        <p:strVal val="hidden"/>
                                      </p:to>
                                    </p:set>
                                  </p:childTnLst>
                                </p:cTn>
                              </p:par>
                            </p:childTnLst>
                          </p:cTn>
                        </p:par>
                        <p:par>
                          <p:cTn id="53" fill="hold">
                            <p:stCondLst>
                              <p:cond delay="1000"/>
                            </p:stCondLst>
                            <p:childTnLst>
                              <p:par>
                                <p:cTn id="54" presetID="37" presetClass="entr" presetSubtype="0"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anim calcmode="lin" valueType="num">
                                      <p:cBhvr>
                                        <p:cTn id="57" dur="1000" fill="hold"/>
                                        <p:tgtEl>
                                          <p:spTgt spid="3"/>
                                        </p:tgtEl>
                                        <p:attrNameLst>
                                          <p:attrName>ppt_x</p:attrName>
                                        </p:attrNameLst>
                                      </p:cBhvr>
                                      <p:tavLst>
                                        <p:tav tm="0">
                                          <p:val>
                                            <p:strVal val="#ppt_x"/>
                                          </p:val>
                                        </p:tav>
                                        <p:tav tm="100000">
                                          <p:val>
                                            <p:strVal val="#ppt_x"/>
                                          </p:val>
                                        </p:tav>
                                      </p:tavLst>
                                    </p:anim>
                                    <p:anim calcmode="lin" valueType="num">
                                      <p:cBhvr>
                                        <p:cTn id="58" dur="900" decel="100000" fill="hold"/>
                                        <p:tgtEl>
                                          <p:spTgt spid="3"/>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4A1D84-D6CD-3436-5D21-860E2F79BCED}"/>
              </a:ext>
            </a:extLst>
          </p:cNvPr>
          <p:cNvPicPr>
            <a:picLocks noChangeAspect="1"/>
          </p:cNvPicPr>
          <p:nvPr/>
        </p:nvPicPr>
        <p:blipFill>
          <a:blip r:embed="rId3"/>
          <a:stretch>
            <a:fillRect/>
          </a:stretch>
        </p:blipFill>
        <p:spPr>
          <a:xfrm>
            <a:off x="3558475" y="2369422"/>
            <a:ext cx="1018989" cy="1059578"/>
          </a:xfrm>
          <a:prstGeom prst="rect">
            <a:avLst/>
          </a:prstGeom>
        </p:spPr>
      </p:pic>
      <p:sp>
        <p:nvSpPr>
          <p:cNvPr id="5" name="Cloud 4">
            <a:extLst>
              <a:ext uri="{FF2B5EF4-FFF2-40B4-BE49-F238E27FC236}">
                <a16:creationId xmlns:a16="http://schemas.microsoft.com/office/drawing/2014/main" id="{F5907435-B321-D59C-54FE-CA657F4F6A96}"/>
              </a:ext>
            </a:extLst>
          </p:cNvPr>
          <p:cNvSpPr/>
          <p:nvPr/>
        </p:nvSpPr>
        <p:spPr>
          <a:xfrm>
            <a:off x="5435813" y="3429000"/>
            <a:ext cx="1403349" cy="692247"/>
          </a:xfrm>
          <a:prstGeom prst="cloud">
            <a:avLst/>
          </a:prstGeom>
          <a:solidFill>
            <a:schemeClr val="accent1">
              <a:alpha val="5793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LLM</a:t>
            </a:r>
          </a:p>
        </p:txBody>
      </p:sp>
      <p:sp>
        <p:nvSpPr>
          <p:cNvPr id="6" name="Rounded Rectangle 5">
            <a:extLst>
              <a:ext uri="{FF2B5EF4-FFF2-40B4-BE49-F238E27FC236}">
                <a16:creationId xmlns:a16="http://schemas.microsoft.com/office/drawing/2014/main" id="{540C1268-6574-973B-43CF-B0F470315478}"/>
              </a:ext>
            </a:extLst>
          </p:cNvPr>
          <p:cNvSpPr/>
          <p:nvPr/>
        </p:nvSpPr>
        <p:spPr>
          <a:xfrm>
            <a:off x="7588995" y="3568339"/>
            <a:ext cx="1301676" cy="344245"/>
          </a:xfrm>
          <a:prstGeom prst="roundRect">
            <a:avLst/>
          </a:prstGeom>
          <a:solidFill>
            <a:schemeClr val="accent2">
              <a:alpha val="530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Output</a:t>
            </a:r>
          </a:p>
        </p:txBody>
      </p:sp>
      <p:sp>
        <p:nvSpPr>
          <p:cNvPr id="7" name="Rounded Rectangle 6">
            <a:extLst>
              <a:ext uri="{FF2B5EF4-FFF2-40B4-BE49-F238E27FC236}">
                <a16:creationId xmlns:a16="http://schemas.microsoft.com/office/drawing/2014/main" id="{484068D7-5D6D-A1D5-BD73-DA8018D75F4C}"/>
              </a:ext>
            </a:extLst>
          </p:cNvPr>
          <p:cNvSpPr/>
          <p:nvPr/>
        </p:nvSpPr>
        <p:spPr>
          <a:xfrm>
            <a:off x="3384304" y="3603000"/>
            <a:ext cx="1301676" cy="344245"/>
          </a:xfrm>
          <a:prstGeom prst="roundRect">
            <a:avLst/>
          </a:prstGeom>
          <a:solidFill>
            <a:srgbClr val="FF0000">
              <a:alpha val="530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Query</a:t>
            </a:r>
          </a:p>
        </p:txBody>
      </p:sp>
      <p:cxnSp>
        <p:nvCxnSpPr>
          <p:cNvPr id="9" name="Straight Arrow Connector 8">
            <a:extLst>
              <a:ext uri="{FF2B5EF4-FFF2-40B4-BE49-F238E27FC236}">
                <a16:creationId xmlns:a16="http://schemas.microsoft.com/office/drawing/2014/main" id="{095DE8C4-F8CD-B208-4D83-141B56A01A77}"/>
              </a:ext>
            </a:extLst>
          </p:cNvPr>
          <p:cNvCxnSpPr>
            <a:cxnSpLocks/>
            <a:stCxn id="7" idx="3"/>
            <a:endCxn id="5" idx="2"/>
          </p:cNvCxnSpPr>
          <p:nvPr/>
        </p:nvCxnSpPr>
        <p:spPr>
          <a:xfrm>
            <a:off x="4685980" y="3775123"/>
            <a:ext cx="754186"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0A3A6B-669E-E187-11AD-4A92301D3F67}"/>
              </a:ext>
            </a:extLst>
          </p:cNvPr>
          <p:cNvCxnSpPr>
            <a:cxnSpLocks/>
          </p:cNvCxnSpPr>
          <p:nvPr/>
        </p:nvCxnSpPr>
        <p:spPr>
          <a:xfrm>
            <a:off x="6836986" y="3740460"/>
            <a:ext cx="754186"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2484CF0-252A-76C3-4D1B-9A7EA03892E1}"/>
              </a:ext>
            </a:extLst>
          </p:cNvPr>
          <p:cNvSpPr txBox="1"/>
          <p:nvPr/>
        </p:nvSpPr>
        <p:spPr>
          <a:xfrm>
            <a:off x="0" y="0"/>
            <a:ext cx="12192000" cy="1015663"/>
          </a:xfrm>
          <a:prstGeom prst="rect">
            <a:avLst/>
          </a:prstGeom>
          <a:noFill/>
        </p:spPr>
        <p:txBody>
          <a:bodyPr wrap="square" rtlCol="0">
            <a:spAutoFit/>
          </a:bodyPr>
          <a:lstStyle/>
          <a:p>
            <a:pPr algn="ctr"/>
            <a:r>
              <a:rPr lang="en-US" sz="6000" dirty="0"/>
              <a:t>Large Language Models (LLMs)</a:t>
            </a:r>
          </a:p>
        </p:txBody>
      </p:sp>
    </p:spTree>
    <p:extLst>
      <p:ext uri="{BB962C8B-B14F-4D97-AF65-F5344CB8AC3E}">
        <p14:creationId xmlns:p14="http://schemas.microsoft.com/office/powerpoint/2010/main" val="391037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6CBC15-6771-9745-8DF0-8F7DE8F54A2B}"/>
              </a:ext>
            </a:extLst>
          </p:cNvPr>
          <p:cNvSpPr txBox="1"/>
          <p:nvPr/>
        </p:nvSpPr>
        <p:spPr>
          <a:xfrm>
            <a:off x="0" y="0"/>
            <a:ext cx="12192000" cy="1015663"/>
          </a:xfrm>
          <a:prstGeom prst="rect">
            <a:avLst/>
          </a:prstGeom>
          <a:noFill/>
        </p:spPr>
        <p:txBody>
          <a:bodyPr wrap="square" rtlCol="0">
            <a:spAutoFit/>
          </a:bodyPr>
          <a:lstStyle/>
          <a:p>
            <a:pPr algn="ctr"/>
            <a:r>
              <a:rPr lang="en-US" sz="6000" dirty="0"/>
              <a:t>Future</a:t>
            </a:r>
          </a:p>
        </p:txBody>
      </p:sp>
      <p:sp>
        <p:nvSpPr>
          <p:cNvPr id="5" name="TextBox 4">
            <a:extLst>
              <a:ext uri="{FF2B5EF4-FFF2-40B4-BE49-F238E27FC236}">
                <a16:creationId xmlns:a16="http://schemas.microsoft.com/office/drawing/2014/main" id="{097F1167-A767-F44D-A960-C95A9A62000D}"/>
              </a:ext>
            </a:extLst>
          </p:cNvPr>
          <p:cNvSpPr txBox="1"/>
          <p:nvPr/>
        </p:nvSpPr>
        <p:spPr>
          <a:xfrm>
            <a:off x="503583" y="1431235"/>
            <a:ext cx="8746434" cy="5016758"/>
          </a:xfrm>
          <a:prstGeom prst="rect">
            <a:avLst/>
          </a:prstGeom>
          <a:noFill/>
        </p:spPr>
        <p:txBody>
          <a:bodyPr wrap="square" rtlCol="0">
            <a:spAutoFit/>
          </a:bodyPr>
          <a:lstStyle/>
          <a:p>
            <a:pPr marL="457200" indent="-457200">
              <a:buFont typeface="Arial" panose="020B0604020202020204" pitchFamily="34" charset="0"/>
              <a:buChar char="•"/>
            </a:pPr>
            <a:r>
              <a:rPr lang="en-US" sz="4000" dirty="0"/>
              <a:t>Self-improvement</a:t>
            </a:r>
          </a:p>
          <a:p>
            <a:pPr marL="457200" indent="-457200">
              <a:buFont typeface="Arial" panose="020B0604020202020204" pitchFamily="34" charset="0"/>
              <a:buChar char="•"/>
            </a:pPr>
            <a:endParaRPr lang="en-US" sz="4000" dirty="0"/>
          </a:p>
          <a:p>
            <a:pPr marL="457200" indent="-457200">
              <a:buFont typeface="Arial" panose="020B0604020202020204" pitchFamily="34" charset="0"/>
              <a:buChar char="•"/>
            </a:pPr>
            <a:r>
              <a:rPr lang="en-US" sz="4000" dirty="0"/>
              <a:t>Learn from previous experiments</a:t>
            </a:r>
          </a:p>
          <a:p>
            <a:pPr marL="457200" indent="-457200">
              <a:buFont typeface="Arial" panose="020B0604020202020204" pitchFamily="34" charset="0"/>
              <a:buChar char="•"/>
            </a:pPr>
            <a:endParaRPr lang="en-US" sz="4000" dirty="0"/>
          </a:p>
          <a:p>
            <a:pPr marL="457200" indent="-457200">
              <a:buFont typeface="Arial" panose="020B0604020202020204" pitchFamily="34" charset="0"/>
              <a:buChar char="•"/>
            </a:pPr>
            <a:r>
              <a:rPr lang="en-US" sz="4000" dirty="0"/>
              <a:t>Hierarchical learning</a:t>
            </a:r>
          </a:p>
          <a:p>
            <a:pPr marL="457200" indent="-457200">
              <a:buFont typeface="Arial" panose="020B0604020202020204" pitchFamily="34" charset="0"/>
              <a:buChar char="•"/>
            </a:pPr>
            <a:endParaRPr lang="en-US" sz="4000" dirty="0"/>
          </a:p>
          <a:p>
            <a:pPr marL="457200" indent="-457200">
              <a:buFont typeface="Arial" panose="020B0604020202020204" pitchFamily="34" charset="0"/>
              <a:buChar char="•"/>
            </a:pPr>
            <a:r>
              <a:rPr lang="en-US" sz="4000" dirty="0"/>
              <a:t>Efficiency</a:t>
            </a:r>
          </a:p>
          <a:p>
            <a:pPr marL="457200" indent="-457200">
              <a:buFont typeface="Arial" panose="020B0604020202020204" pitchFamily="34" charset="0"/>
              <a:buChar char="•"/>
            </a:pPr>
            <a:endParaRPr lang="en-US" sz="4000" dirty="0"/>
          </a:p>
        </p:txBody>
      </p:sp>
    </p:spTree>
    <p:extLst>
      <p:ext uri="{BB962C8B-B14F-4D97-AF65-F5344CB8AC3E}">
        <p14:creationId xmlns:p14="http://schemas.microsoft.com/office/powerpoint/2010/main" val="364991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E52D2F-55CA-4F4B-A7BA-0F09662BB4F5}"/>
              </a:ext>
            </a:extLst>
          </p:cNvPr>
          <p:cNvSpPr txBox="1"/>
          <p:nvPr/>
        </p:nvSpPr>
        <p:spPr>
          <a:xfrm>
            <a:off x="0" y="0"/>
            <a:ext cx="12192000" cy="1015663"/>
          </a:xfrm>
          <a:prstGeom prst="rect">
            <a:avLst/>
          </a:prstGeom>
          <a:noFill/>
        </p:spPr>
        <p:txBody>
          <a:bodyPr wrap="square" rtlCol="0">
            <a:spAutoFit/>
          </a:bodyPr>
          <a:lstStyle/>
          <a:p>
            <a:pPr algn="ctr"/>
            <a:r>
              <a:rPr lang="en-US" sz="6000" dirty="0"/>
              <a:t>Ethics </a:t>
            </a:r>
            <a:r>
              <a:rPr lang="en-US" sz="6000"/>
              <a:t>/ Concerns</a:t>
            </a:r>
            <a:endParaRPr lang="en-US" sz="6000" dirty="0"/>
          </a:p>
        </p:txBody>
      </p:sp>
      <p:graphicFrame>
        <p:nvGraphicFramePr>
          <p:cNvPr id="2" name="Table 1">
            <a:extLst>
              <a:ext uri="{FF2B5EF4-FFF2-40B4-BE49-F238E27FC236}">
                <a16:creationId xmlns:a16="http://schemas.microsoft.com/office/drawing/2014/main" id="{77FD3835-CD8B-9743-8318-E28A34345D8A}"/>
              </a:ext>
            </a:extLst>
          </p:cNvPr>
          <p:cNvGraphicFramePr>
            <a:graphicFrameLocks noGrp="1"/>
          </p:cNvGraphicFramePr>
          <p:nvPr>
            <p:extLst>
              <p:ext uri="{D42A27DB-BD31-4B8C-83A1-F6EECF244321}">
                <p14:modId xmlns:p14="http://schemas.microsoft.com/office/powerpoint/2010/main" val="382005137"/>
              </p:ext>
            </p:extLst>
          </p:nvPr>
        </p:nvGraphicFramePr>
        <p:xfrm>
          <a:off x="352696" y="1181531"/>
          <a:ext cx="11443064" cy="5496815"/>
        </p:xfrm>
        <a:graphic>
          <a:graphicData uri="http://schemas.openxmlformats.org/drawingml/2006/table">
            <a:tbl>
              <a:tblPr firstRow="1" bandRow="1">
                <a:tableStyleId>{5940675A-B579-460E-94D1-54222C63F5DA}</a:tableStyleId>
              </a:tblPr>
              <a:tblGrid>
                <a:gridCol w="5721532">
                  <a:extLst>
                    <a:ext uri="{9D8B030D-6E8A-4147-A177-3AD203B41FA5}">
                      <a16:colId xmlns:a16="http://schemas.microsoft.com/office/drawing/2014/main" val="2723463786"/>
                    </a:ext>
                  </a:extLst>
                </a:gridCol>
                <a:gridCol w="5721532">
                  <a:extLst>
                    <a:ext uri="{9D8B030D-6E8A-4147-A177-3AD203B41FA5}">
                      <a16:colId xmlns:a16="http://schemas.microsoft.com/office/drawing/2014/main" val="3756980418"/>
                    </a:ext>
                  </a:extLst>
                </a:gridCol>
              </a:tblGrid>
              <a:tr h="837235">
                <a:tc>
                  <a:txBody>
                    <a:bodyPr/>
                    <a:lstStyle/>
                    <a:p>
                      <a:r>
                        <a:rPr lang="en-US" sz="4000" dirty="0"/>
                        <a:t>Low-quality papers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4000" dirty="0"/>
                        <a:t>Break the system (</a:t>
                      </a:r>
                      <a:r>
                        <a:rPr lang="en-US" sz="4000" dirty="0" err="1"/>
                        <a:t>arXiv</a:t>
                      </a:r>
                      <a:r>
                        <a:rPr lang="en-US" sz="4000" dirty="0"/>
                        <a:t> and Journals)</a:t>
                      </a:r>
                    </a:p>
                  </a:txBody>
                  <a:tcPr>
                    <a:lnL w="12700" cmpd="sng">
                      <a:noFill/>
                    </a:lnL>
                  </a:tcPr>
                </a:tc>
                <a:extLst>
                  <a:ext uri="{0D108BD9-81ED-4DB2-BD59-A6C34878D82A}">
                    <a16:rowId xmlns:a16="http://schemas.microsoft.com/office/drawing/2014/main" val="1830528440"/>
                  </a:ext>
                </a:extLst>
              </a:tr>
              <a:tr h="837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Inflate citations</a:t>
                      </a:r>
                    </a:p>
                  </a:txBody>
                  <a:tcPr>
                    <a:lnT w="12700" cap="flat" cmpd="sng" algn="ctr">
                      <a:solidFill>
                        <a:schemeClr val="tx1"/>
                      </a:solidFill>
                      <a:prstDash val="solid"/>
                      <a:round/>
                      <a:headEnd type="none" w="med" len="med"/>
                      <a:tailEnd type="none" w="med" len="med"/>
                    </a:lnT>
                  </a:tcPr>
                </a:tc>
                <a:tc>
                  <a:txBody>
                    <a:bodyPr/>
                    <a:lstStyle/>
                    <a:p>
                      <a:r>
                        <a:rPr lang="en-US" sz="4000" dirty="0"/>
                        <a:t>Validation*</a:t>
                      </a:r>
                    </a:p>
                  </a:txBody>
                  <a:tcPr/>
                </a:tc>
                <a:extLst>
                  <a:ext uri="{0D108BD9-81ED-4DB2-BD59-A6C34878D82A}">
                    <a16:rowId xmlns:a16="http://schemas.microsoft.com/office/drawing/2014/main" val="1844418535"/>
                  </a:ext>
                </a:extLst>
              </a:tr>
              <a:tr h="837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Malicious usage*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Training and education*</a:t>
                      </a:r>
                    </a:p>
                  </a:txBody>
                  <a:tcPr/>
                </a:tc>
                <a:extLst>
                  <a:ext uri="{0D108BD9-81ED-4DB2-BD59-A6C34878D82A}">
                    <a16:rowId xmlns:a16="http://schemas.microsoft.com/office/drawing/2014/main" val="3338110481"/>
                  </a:ext>
                </a:extLst>
              </a:tr>
              <a:tr h="837235">
                <a:tc>
                  <a:txBody>
                    <a:bodyPr/>
                    <a:lstStyle/>
                    <a:p>
                      <a:r>
                        <a:rPr lang="en-US" sz="4000" dirty="0"/>
                        <a:t>Authorship</a:t>
                      </a:r>
                    </a:p>
                  </a:txBody>
                  <a:tcPr/>
                </a:tc>
                <a:tc>
                  <a:txBody>
                    <a:bodyPr/>
                    <a:lstStyle/>
                    <a:p>
                      <a:r>
                        <a:rPr lang="en-US" sz="4000" dirty="0"/>
                        <a:t>Homogenization</a:t>
                      </a:r>
                    </a:p>
                  </a:txBody>
                  <a:tcPr/>
                </a:tc>
                <a:extLst>
                  <a:ext uri="{0D108BD9-81ED-4DB2-BD59-A6C34878D82A}">
                    <a16:rowId xmlns:a16="http://schemas.microsoft.com/office/drawing/2014/main" val="3436719224"/>
                  </a:ext>
                </a:extLst>
              </a:tr>
              <a:tr h="837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Access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Environmental issues*</a:t>
                      </a:r>
                    </a:p>
                  </a:txBody>
                  <a:tcPr/>
                </a:tc>
                <a:extLst>
                  <a:ext uri="{0D108BD9-81ED-4DB2-BD59-A6C34878D82A}">
                    <a16:rowId xmlns:a16="http://schemas.microsoft.com/office/drawing/2014/main" val="391325611"/>
                  </a:ext>
                </a:extLst>
              </a:tr>
              <a:tr h="837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Plagiarism*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txBody>
                  <a:tcPr/>
                </a:tc>
                <a:extLst>
                  <a:ext uri="{0D108BD9-81ED-4DB2-BD59-A6C34878D82A}">
                    <a16:rowId xmlns:a16="http://schemas.microsoft.com/office/drawing/2014/main" val="2767574020"/>
                  </a:ext>
                </a:extLst>
              </a:tr>
            </a:tbl>
          </a:graphicData>
        </a:graphic>
      </p:graphicFrame>
    </p:spTree>
    <p:extLst>
      <p:ext uri="{BB962C8B-B14F-4D97-AF65-F5344CB8AC3E}">
        <p14:creationId xmlns:p14="http://schemas.microsoft.com/office/powerpoint/2010/main" val="19648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635A23-DE0A-DE4D-9368-EC2E58BDA631}"/>
              </a:ext>
            </a:extLst>
          </p:cNvPr>
          <p:cNvSpPr txBox="1"/>
          <p:nvPr/>
        </p:nvSpPr>
        <p:spPr>
          <a:xfrm>
            <a:off x="0" y="0"/>
            <a:ext cx="12192000" cy="1015663"/>
          </a:xfrm>
          <a:prstGeom prst="rect">
            <a:avLst/>
          </a:prstGeom>
          <a:noFill/>
        </p:spPr>
        <p:txBody>
          <a:bodyPr wrap="square" rtlCol="0">
            <a:spAutoFit/>
          </a:bodyPr>
          <a:lstStyle/>
          <a:p>
            <a:pPr algn="ctr"/>
            <a:r>
              <a:rPr lang="en-US" sz="6000" dirty="0"/>
              <a:t>Conclusions</a:t>
            </a:r>
          </a:p>
        </p:txBody>
      </p:sp>
      <p:sp>
        <p:nvSpPr>
          <p:cNvPr id="5" name="TextBox 4">
            <a:extLst>
              <a:ext uri="{FF2B5EF4-FFF2-40B4-BE49-F238E27FC236}">
                <a16:creationId xmlns:a16="http://schemas.microsoft.com/office/drawing/2014/main" id="{8ACE0218-198D-8849-B4B3-DBF4627A32AF}"/>
              </a:ext>
            </a:extLst>
          </p:cNvPr>
          <p:cNvSpPr txBox="1"/>
          <p:nvPr/>
        </p:nvSpPr>
        <p:spPr>
          <a:xfrm>
            <a:off x="274321" y="1209685"/>
            <a:ext cx="11691256" cy="5632311"/>
          </a:xfrm>
          <a:prstGeom prst="rect">
            <a:avLst/>
          </a:prstGeom>
          <a:noFill/>
        </p:spPr>
        <p:txBody>
          <a:bodyPr wrap="square" rtlCol="0">
            <a:spAutoFit/>
          </a:bodyPr>
          <a:lstStyle/>
          <a:p>
            <a:pPr marL="571500" indent="-571500">
              <a:buFont typeface="Arial" panose="020B0604020202020204" pitchFamily="34" charset="0"/>
              <a:buChar char="•"/>
            </a:pPr>
            <a:r>
              <a:rPr lang="en-US" sz="4000" dirty="0"/>
              <a:t>Denario can be a useful research assistant. </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r>
              <a:rPr lang="en-US" sz="4000" dirty="0"/>
              <a:t>Primitive version of </a:t>
            </a:r>
            <a:r>
              <a:rPr lang="en-US" sz="4000" dirty="0" err="1"/>
              <a:t>AlphaEvolve</a:t>
            </a:r>
            <a:r>
              <a:rPr lang="en-US" sz="4000" dirty="0"/>
              <a:t> for scientific ideas.</a:t>
            </a:r>
          </a:p>
          <a:p>
            <a:endParaRPr lang="en-US" sz="4000" dirty="0"/>
          </a:p>
          <a:p>
            <a:pPr marL="571500" indent="-571500">
              <a:buFont typeface="Arial" panose="020B0604020202020204" pitchFamily="34" charset="0"/>
              <a:buChar char="•"/>
            </a:pPr>
            <a:r>
              <a:rPr lang="en-US" sz="4000" dirty="0"/>
              <a:t>The AI-human collaboration could accelerate scientific discovery</a:t>
            </a:r>
          </a:p>
          <a:p>
            <a:endParaRPr lang="en-US" sz="4000" dirty="0"/>
          </a:p>
          <a:p>
            <a:pPr marL="571500" indent="-571500">
              <a:buFont typeface="Arial" panose="020B0604020202020204" pitchFamily="34" charset="0"/>
              <a:buChar char="•"/>
            </a:pPr>
            <a:r>
              <a:rPr lang="en-US" sz="4000" dirty="0"/>
              <a:t>This technology may change the way we approach science </a:t>
            </a:r>
          </a:p>
        </p:txBody>
      </p:sp>
    </p:spTree>
    <p:extLst>
      <p:ext uri="{BB962C8B-B14F-4D97-AF65-F5344CB8AC3E}">
        <p14:creationId xmlns:p14="http://schemas.microsoft.com/office/powerpoint/2010/main" val="207225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DFCB62-B64E-AC41-BC25-81014E2D043F}"/>
              </a:ext>
            </a:extLst>
          </p:cNvPr>
          <p:cNvSpPr txBox="1"/>
          <p:nvPr/>
        </p:nvSpPr>
        <p:spPr>
          <a:xfrm>
            <a:off x="0" y="0"/>
            <a:ext cx="12192000" cy="1015663"/>
          </a:xfrm>
          <a:prstGeom prst="rect">
            <a:avLst/>
          </a:prstGeom>
          <a:noFill/>
        </p:spPr>
        <p:txBody>
          <a:bodyPr wrap="square" rtlCol="0">
            <a:spAutoFit/>
          </a:bodyPr>
          <a:lstStyle/>
          <a:p>
            <a:pPr algn="ctr"/>
            <a:r>
              <a:rPr lang="en-US" sz="6000" dirty="0"/>
              <a:t>Philosophy of Science</a:t>
            </a:r>
          </a:p>
        </p:txBody>
      </p:sp>
      <p:sp>
        <p:nvSpPr>
          <p:cNvPr id="4" name="TextBox 3">
            <a:extLst>
              <a:ext uri="{FF2B5EF4-FFF2-40B4-BE49-F238E27FC236}">
                <a16:creationId xmlns:a16="http://schemas.microsoft.com/office/drawing/2014/main" id="{7F8AC16E-087A-3342-B606-E95DDD1990A8}"/>
              </a:ext>
            </a:extLst>
          </p:cNvPr>
          <p:cNvSpPr txBox="1"/>
          <p:nvPr/>
        </p:nvSpPr>
        <p:spPr>
          <a:xfrm>
            <a:off x="382621" y="4641146"/>
            <a:ext cx="2491835" cy="553998"/>
          </a:xfrm>
          <a:prstGeom prst="rect">
            <a:avLst/>
          </a:prstGeom>
          <a:noFill/>
        </p:spPr>
        <p:txBody>
          <a:bodyPr wrap="square" rtlCol="0">
            <a:spAutoFit/>
          </a:bodyPr>
          <a:lstStyle/>
          <a:p>
            <a:pPr algn="ctr"/>
            <a:r>
              <a:rPr lang="en-US" sz="3000" dirty="0"/>
              <a:t>Thomas Kuhn</a:t>
            </a:r>
          </a:p>
        </p:txBody>
      </p:sp>
      <p:sp>
        <p:nvSpPr>
          <p:cNvPr id="5" name="Rectangle 4">
            <a:extLst>
              <a:ext uri="{FF2B5EF4-FFF2-40B4-BE49-F238E27FC236}">
                <a16:creationId xmlns:a16="http://schemas.microsoft.com/office/drawing/2014/main" id="{1C0B15EB-DC0D-A84B-8D16-BA7EE5E12335}"/>
              </a:ext>
            </a:extLst>
          </p:cNvPr>
          <p:cNvSpPr/>
          <p:nvPr/>
        </p:nvSpPr>
        <p:spPr>
          <a:xfrm>
            <a:off x="3787301" y="1733210"/>
            <a:ext cx="8022075" cy="2400657"/>
          </a:xfrm>
          <a:prstGeom prst="rect">
            <a:avLst/>
          </a:prstGeom>
        </p:spPr>
        <p:txBody>
          <a:bodyPr wrap="square">
            <a:spAutoFit/>
          </a:bodyPr>
          <a:lstStyle/>
          <a:p>
            <a:pPr algn="just"/>
            <a:r>
              <a:rPr lang="en-US" sz="3000" dirty="0"/>
              <a:t>Science develops through periods of “normal science” in which knowledge is incorporated into existing theoretical frameworks, alternated with “paradigm shifts” during which those frameworks are overhauled.</a:t>
            </a:r>
          </a:p>
        </p:txBody>
      </p:sp>
      <p:pic>
        <p:nvPicPr>
          <p:cNvPr id="6" name="Picture 5">
            <a:extLst>
              <a:ext uri="{FF2B5EF4-FFF2-40B4-BE49-F238E27FC236}">
                <a16:creationId xmlns:a16="http://schemas.microsoft.com/office/drawing/2014/main" id="{FD0FF3E2-E221-694D-97B4-36080B003E62}"/>
              </a:ext>
            </a:extLst>
          </p:cNvPr>
          <p:cNvPicPr>
            <a:picLocks noChangeAspect="1"/>
          </p:cNvPicPr>
          <p:nvPr/>
        </p:nvPicPr>
        <p:blipFill>
          <a:blip r:embed="rId2"/>
          <a:stretch>
            <a:fillRect/>
          </a:stretch>
        </p:blipFill>
        <p:spPr>
          <a:xfrm>
            <a:off x="382623" y="1523702"/>
            <a:ext cx="2491834" cy="3071830"/>
          </a:xfrm>
          <a:prstGeom prst="rect">
            <a:avLst/>
          </a:prstGeom>
        </p:spPr>
      </p:pic>
    </p:spTree>
    <p:extLst>
      <p:ext uri="{BB962C8B-B14F-4D97-AF65-F5344CB8AC3E}">
        <p14:creationId xmlns:p14="http://schemas.microsoft.com/office/powerpoint/2010/main" val="2491125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men standing on a balcony with a city in the background&#10;&#10;Description automatically generated">
            <a:extLst>
              <a:ext uri="{FF2B5EF4-FFF2-40B4-BE49-F238E27FC236}">
                <a16:creationId xmlns:a16="http://schemas.microsoft.com/office/drawing/2014/main" id="{9E197889-D7D4-9443-806F-6CA680D95376}"/>
              </a:ext>
            </a:extLst>
          </p:cNvPr>
          <p:cNvPicPr>
            <a:picLocks noChangeAspect="1"/>
          </p:cNvPicPr>
          <p:nvPr/>
        </p:nvPicPr>
        <p:blipFill>
          <a:blip r:embed="rId3"/>
          <a:stretch>
            <a:fillRect/>
          </a:stretch>
        </p:blipFill>
        <p:spPr>
          <a:xfrm>
            <a:off x="369780" y="0"/>
            <a:ext cx="11452439" cy="6858000"/>
          </a:xfrm>
          <a:prstGeom prst="rect">
            <a:avLst/>
          </a:prstGeom>
        </p:spPr>
      </p:pic>
    </p:spTree>
    <p:extLst>
      <p:ext uri="{BB962C8B-B14F-4D97-AF65-F5344CB8AC3E}">
        <p14:creationId xmlns:p14="http://schemas.microsoft.com/office/powerpoint/2010/main" val="3096985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34877D-7884-CC1F-3241-BA26B612ED82}"/>
              </a:ext>
            </a:extLst>
          </p:cNvPr>
          <p:cNvSpPr txBox="1"/>
          <p:nvPr/>
        </p:nvSpPr>
        <p:spPr>
          <a:xfrm>
            <a:off x="0" y="0"/>
            <a:ext cx="12192000" cy="1015663"/>
          </a:xfrm>
          <a:prstGeom prst="rect">
            <a:avLst/>
          </a:prstGeom>
          <a:noFill/>
        </p:spPr>
        <p:txBody>
          <a:bodyPr wrap="square" rtlCol="0">
            <a:spAutoFit/>
          </a:bodyPr>
          <a:lstStyle/>
          <a:p>
            <a:pPr algn="ctr"/>
            <a:r>
              <a:rPr lang="en-US" sz="6000" dirty="0"/>
              <a:t>AI Agents</a:t>
            </a:r>
          </a:p>
        </p:txBody>
      </p:sp>
      <p:sp>
        <p:nvSpPr>
          <p:cNvPr id="6" name="TextBox 5">
            <a:extLst>
              <a:ext uri="{FF2B5EF4-FFF2-40B4-BE49-F238E27FC236}">
                <a16:creationId xmlns:a16="http://schemas.microsoft.com/office/drawing/2014/main" id="{EB7B9965-A677-800F-9747-76EAC3F71D06}"/>
              </a:ext>
            </a:extLst>
          </p:cNvPr>
          <p:cNvSpPr txBox="1"/>
          <p:nvPr/>
        </p:nvSpPr>
        <p:spPr>
          <a:xfrm>
            <a:off x="384313" y="1242955"/>
            <a:ext cx="11595652" cy="830997"/>
          </a:xfrm>
          <a:prstGeom prst="rect">
            <a:avLst/>
          </a:prstGeom>
          <a:noFill/>
          <a:ln>
            <a:solidFill>
              <a:schemeClr val="tx1"/>
            </a:solidFill>
          </a:ln>
        </p:spPr>
        <p:txBody>
          <a:bodyPr wrap="square">
            <a:spAutoFit/>
          </a:bodyPr>
          <a:lstStyle/>
          <a:p>
            <a:pPr algn="just"/>
            <a:r>
              <a:rPr lang="en-US" sz="2400" dirty="0"/>
              <a:t>AI agents are autonomous or semi-autonomous computational entities designed to perceive their environment, process information, and take actions toward achieving specific goals. </a:t>
            </a:r>
          </a:p>
        </p:txBody>
      </p:sp>
      <p:pic>
        <p:nvPicPr>
          <p:cNvPr id="7" name="Picture 6">
            <a:extLst>
              <a:ext uri="{FF2B5EF4-FFF2-40B4-BE49-F238E27FC236}">
                <a16:creationId xmlns:a16="http://schemas.microsoft.com/office/drawing/2014/main" id="{1BD07936-4348-6423-0A93-44F304EF78C2}"/>
              </a:ext>
            </a:extLst>
          </p:cNvPr>
          <p:cNvPicPr>
            <a:picLocks noChangeAspect="1"/>
          </p:cNvPicPr>
          <p:nvPr/>
        </p:nvPicPr>
        <p:blipFill>
          <a:blip r:embed="rId3"/>
          <a:stretch>
            <a:fillRect/>
          </a:stretch>
        </p:blipFill>
        <p:spPr>
          <a:xfrm>
            <a:off x="2872290" y="3763004"/>
            <a:ext cx="1018989" cy="1059578"/>
          </a:xfrm>
          <a:prstGeom prst="rect">
            <a:avLst/>
          </a:prstGeom>
        </p:spPr>
      </p:pic>
      <p:sp>
        <p:nvSpPr>
          <p:cNvPr id="8" name="Cloud 7">
            <a:extLst>
              <a:ext uri="{FF2B5EF4-FFF2-40B4-BE49-F238E27FC236}">
                <a16:creationId xmlns:a16="http://schemas.microsoft.com/office/drawing/2014/main" id="{F3CCC3FE-5483-69C9-5525-A7A468CD4B1B}"/>
              </a:ext>
            </a:extLst>
          </p:cNvPr>
          <p:cNvSpPr/>
          <p:nvPr/>
        </p:nvSpPr>
        <p:spPr>
          <a:xfrm>
            <a:off x="5285206" y="4822582"/>
            <a:ext cx="1403349" cy="692247"/>
          </a:xfrm>
          <a:prstGeom prst="cloud">
            <a:avLst/>
          </a:prstGeom>
          <a:solidFill>
            <a:schemeClr val="accent1">
              <a:alpha val="5793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LLM</a:t>
            </a:r>
          </a:p>
        </p:txBody>
      </p:sp>
      <p:sp>
        <p:nvSpPr>
          <p:cNvPr id="9" name="Rounded Rectangle 8">
            <a:extLst>
              <a:ext uri="{FF2B5EF4-FFF2-40B4-BE49-F238E27FC236}">
                <a16:creationId xmlns:a16="http://schemas.microsoft.com/office/drawing/2014/main" id="{10684569-5441-E40A-3BD1-EDC061E229DA}"/>
              </a:ext>
            </a:extLst>
          </p:cNvPr>
          <p:cNvSpPr/>
          <p:nvPr/>
        </p:nvSpPr>
        <p:spPr>
          <a:xfrm>
            <a:off x="8300723" y="5951236"/>
            <a:ext cx="1301676" cy="344245"/>
          </a:xfrm>
          <a:prstGeom prst="roundRect">
            <a:avLst/>
          </a:prstGeom>
          <a:solidFill>
            <a:schemeClr val="accent2">
              <a:alpha val="530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Output</a:t>
            </a:r>
          </a:p>
        </p:txBody>
      </p:sp>
      <p:sp>
        <p:nvSpPr>
          <p:cNvPr id="10" name="Rounded Rectangle 9">
            <a:extLst>
              <a:ext uri="{FF2B5EF4-FFF2-40B4-BE49-F238E27FC236}">
                <a16:creationId xmlns:a16="http://schemas.microsoft.com/office/drawing/2014/main" id="{9DB3E157-491D-9905-C52B-90F3C9F24980}"/>
              </a:ext>
            </a:extLst>
          </p:cNvPr>
          <p:cNvSpPr/>
          <p:nvPr/>
        </p:nvSpPr>
        <p:spPr>
          <a:xfrm>
            <a:off x="2698119" y="4996582"/>
            <a:ext cx="1301676" cy="344245"/>
          </a:xfrm>
          <a:prstGeom prst="roundRect">
            <a:avLst/>
          </a:prstGeom>
          <a:solidFill>
            <a:srgbClr val="FF0000">
              <a:alpha val="530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Query</a:t>
            </a:r>
          </a:p>
        </p:txBody>
      </p:sp>
      <p:cxnSp>
        <p:nvCxnSpPr>
          <p:cNvPr id="11" name="Straight Arrow Connector 10">
            <a:extLst>
              <a:ext uri="{FF2B5EF4-FFF2-40B4-BE49-F238E27FC236}">
                <a16:creationId xmlns:a16="http://schemas.microsoft.com/office/drawing/2014/main" id="{42167510-38DB-3B4A-66DA-9F01181A0DFF}"/>
              </a:ext>
            </a:extLst>
          </p:cNvPr>
          <p:cNvCxnSpPr>
            <a:cxnSpLocks/>
            <a:stCxn id="10" idx="3"/>
            <a:endCxn id="8" idx="2"/>
          </p:cNvCxnSpPr>
          <p:nvPr/>
        </p:nvCxnSpPr>
        <p:spPr>
          <a:xfrm>
            <a:off x="3999795" y="5168705"/>
            <a:ext cx="1289764"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5F008D5C-188C-8F89-D45A-A3E96F9AA9F4}"/>
              </a:ext>
            </a:extLst>
          </p:cNvPr>
          <p:cNvSpPr/>
          <p:nvPr/>
        </p:nvSpPr>
        <p:spPr>
          <a:xfrm>
            <a:off x="8300723" y="3948548"/>
            <a:ext cx="1301676" cy="344245"/>
          </a:xfrm>
          <a:prstGeom prst="roundRect">
            <a:avLst/>
          </a:prstGeom>
          <a:solidFill>
            <a:schemeClr val="accent6">
              <a:alpha val="3207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Tool</a:t>
            </a:r>
          </a:p>
        </p:txBody>
      </p:sp>
      <p:cxnSp>
        <p:nvCxnSpPr>
          <p:cNvPr id="15" name="Curved Connector 14">
            <a:extLst>
              <a:ext uri="{FF2B5EF4-FFF2-40B4-BE49-F238E27FC236}">
                <a16:creationId xmlns:a16="http://schemas.microsoft.com/office/drawing/2014/main" id="{F4E2778F-B2EA-2D4F-CB14-8CB993ED4A9E}"/>
              </a:ext>
            </a:extLst>
          </p:cNvPr>
          <p:cNvCxnSpPr>
            <a:stCxn id="8" idx="0"/>
            <a:endCxn id="13" idx="1"/>
          </p:cNvCxnSpPr>
          <p:nvPr/>
        </p:nvCxnSpPr>
        <p:spPr>
          <a:xfrm flipV="1">
            <a:off x="6687386" y="4120671"/>
            <a:ext cx="1613337" cy="1048035"/>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2C56D130-CFD4-2642-B8AE-C6465F504159}"/>
              </a:ext>
            </a:extLst>
          </p:cNvPr>
          <p:cNvCxnSpPr>
            <a:cxnSpLocks/>
            <a:stCxn id="13" idx="2"/>
            <a:endCxn id="8" idx="0"/>
          </p:cNvCxnSpPr>
          <p:nvPr/>
        </p:nvCxnSpPr>
        <p:spPr>
          <a:xfrm rot="5400000">
            <a:off x="7381518" y="3598662"/>
            <a:ext cx="875913" cy="2264175"/>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6E17D9F9-B017-0322-BDE0-EA795AFF9D26}"/>
              </a:ext>
            </a:extLst>
          </p:cNvPr>
          <p:cNvCxnSpPr>
            <a:cxnSpLocks/>
            <a:stCxn id="8" idx="0"/>
            <a:endCxn id="9" idx="1"/>
          </p:cNvCxnSpPr>
          <p:nvPr/>
        </p:nvCxnSpPr>
        <p:spPr>
          <a:xfrm>
            <a:off x="6687386" y="5168706"/>
            <a:ext cx="1613337" cy="954653"/>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682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CAE8112-5F41-D543-8EAC-B279C020A77B}"/>
              </a:ext>
            </a:extLst>
          </p:cNvPr>
          <p:cNvPicPr>
            <a:picLocks noChangeAspect="1"/>
          </p:cNvPicPr>
          <p:nvPr/>
        </p:nvPicPr>
        <p:blipFill>
          <a:blip r:embed="rId2"/>
          <a:srcRect t="5730" r="1" b="36459"/>
          <a:stretch>
            <a:fillRect/>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3445158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A4D08-E797-6DD3-DEE7-A5331767AA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675E35-6656-7034-73A6-D45A75CB6C6E}"/>
              </a:ext>
            </a:extLst>
          </p:cNvPr>
          <p:cNvSpPr txBox="1"/>
          <p:nvPr/>
        </p:nvSpPr>
        <p:spPr>
          <a:xfrm>
            <a:off x="0" y="0"/>
            <a:ext cx="12192000" cy="1015663"/>
          </a:xfrm>
          <a:prstGeom prst="rect">
            <a:avLst/>
          </a:prstGeom>
          <a:noFill/>
        </p:spPr>
        <p:txBody>
          <a:bodyPr wrap="square" rtlCol="0">
            <a:spAutoFit/>
          </a:bodyPr>
          <a:lstStyle/>
          <a:p>
            <a:pPr algn="ctr"/>
            <a:r>
              <a:rPr lang="en-US" sz="6000" dirty="0"/>
              <a:t>AI-agents for science</a:t>
            </a:r>
          </a:p>
        </p:txBody>
      </p:sp>
      <p:sp>
        <p:nvSpPr>
          <p:cNvPr id="3" name="TextBox 2">
            <a:extLst>
              <a:ext uri="{FF2B5EF4-FFF2-40B4-BE49-F238E27FC236}">
                <a16:creationId xmlns:a16="http://schemas.microsoft.com/office/drawing/2014/main" id="{0E30DC3B-A142-F6A4-427A-7C959DB00F50}"/>
              </a:ext>
            </a:extLst>
          </p:cNvPr>
          <p:cNvSpPr txBox="1"/>
          <p:nvPr/>
        </p:nvSpPr>
        <p:spPr>
          <a:xfrm>
            <a:off x="691375" y="1159727"/>
            <a:ext cx="7225991" cy="51961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Literature search and summarization</a:t>
            </a:r>
          </a:p>
          <a:p>
            <a:pPr marL="285750" indent="-285750">
              <a:lnSpc>
                <a:spcPct val="150000"/>
              </a:lnSpc>
              <a:buFont typeface="Arial" panose="020B0604020202020204" pitchFamily="34" charset="0"/>
              <a:buChar char="•"/>
            </a:pPr>
            <a:r>
              <a:rPr lang="en-US" sz="2800" dirty="0"/>
              <a:t>Generate hypothesis</a:t>
            </a:r>
          </a:p>
          <a:p>
            <a:pPr marL="285750" indent="-285750">
              <a:lnSpc>
                <a:spcPct val="150000"/>
              </a:lnSpc>
              <a:buFont typeface="Arial" panose="020B0604020202020204" pitchFamily="34" charset="0"/>
              <a:buChar char="•"/>
            </a:pPr>
            <a:r>
              <a:rPr lang="en-US" sz="2800" dirty="0"/>
              <a:t>Experiment design</a:t>
            </a:r>
          </a:p>
          <a:p>
            <a:pPr marL="285750" indent="-285750">
              <a:lnSpc>
                <a:spcPct val="150000"/>
              </a:lnSpc>
              <a:buFont typeface="Arial" panose="020B0604020202020204" pitchFamily="34" charset="0"/>
              <a:buChar char="•"/>
            </a:pPr>
            <a:r>
              <a:rPr lang="en-US" sz="2800" dirty="0"/>
              <a:t>Data analysis and interpretation</a:t>
            </a:r>
          </a:p>
          <a:p>
            <a:pPr marL="285750" indent="-285750">
              <a:lnSpc>
                <a:spcPct val="150000"/>
              </a:lnSpc>
              <a:buFont typeface="Arial" panose="020B0604020202020204" pitchFamily="34" charset="0"/>
              <a:buChar char="•"/>
            </a:pPr>
            <a:r>
              <a:rPr lang="en-US" sz="2800" dirty="0"/>
              <a:t>Code generation</a:t>
            </a:r>
          </a:p>
          <a:p>
            <a:pPr marL="285750" indent="-285750">
              <a:lnSpc>
                <a:spcPct val="150000"/>
              </a:lnSpc>
              <a:buFont typeface="Arial" panose="020B0604020202020204" pitchFamily="34" charset="0"/>
              <a:buChar char="•"/>
            </a:pPr>
            <a:r>
              <a:rPr lang="en-US" sz="2800" dirty="0"/>
              <a:t>Cross-domain reasoning and integration</a:t>
            </a:r>
          </a:p>
          <a:p>
            <a:pPr marL="285750" indent="-285750">
              <a:lnSpc>
                <a:spcPct val="150000"/>
              </a:lnSpc>
              <a:buFont typeface="Arial" panose="020B0604020202020204" pitchFamily="34" charset="0"/>
              <a:buChar char="•"/>
            </a:pPr>
            <a:r>
              <a:rPr lang="en-US" sz="2800" dirty="0"/>
              <a:t>Writing documents</a:t>
            </a:r>
          </a:p>
          <a:p>
            <a:pPr marL="285750" indent="-285750">
              <a:lnSpc>
                <a:spcPct val="150000"/>
              </a:lnSpc>
              <a:buFont typeface="Arial" panose="020B0604020202020204" pitchFamily="34" charset="0"/>
              <a:buChar char="•"/>
            </a:pPr>
            <a:r>
              <a:rPr lang="en-US" sz="2800" dirty="0"/>
              <a:t>Critique and refinement</a:t>
            </a:r>
          </a:p>
        </p:txBody>
      </p:sp>
    </p:spTree>
    <p:extLst>
      <p:ext uri="{BB962C8B-B14F-4D97-AF65-F5344CB8AC3E}">
        <p14:creationId xmlns:p14="http://schemas.microsoft.com/office/powerpoint/2010/main" val="177878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314B79-9F16-414D-AB8A-7D6F6C04AFF4}"/>
              </a:ext>
            </a:extLst>
          </p:cNvPr>
          <p:cNvSpPr txBox="1"/>
          <p:nvPr/>
        </p:nvSpPr>
        <p:spPr>
          <a:xfrm>
            <a:off x="0" y="0"/>
            <a:ext cx="12192000" cy="1015663"/>
          </a:xfrm>
          <a:prstGeom prst="rect">
            <a:avLst/>
          </a:prstGeom>
          <a:noFill/>
        </p:spPr>
        <p:txBody>
          <a:bodyPr wrap="square" rtlCol="0">
            <a:spAutoFit/>
          </a:bodyPr>
          <a:lstStyle/>
          <a:p>
            <a:pPr algn="ctr"/>
            <a:r>
              <a:rPr lang="en-US" sz="6000" dirty="0"/>
              <a:t>AI-agents achievements</a:t>
            </a:r>
          </a:p>
        </p:txBody>
      </p:sp>
      <p:sp>
        <p:nvSpPr>
          <p:cNvPr id="5" name="TextBox 4">
            <a:extLst>
              <a:ext uri="{FF2B5EF4-FFF2-40B4-BE49-F238E27FC236}">
                <a16:creationId xmlns:a16="http://schemas.microsoft.com/office/drawing/2014/main" id="{69AFD9A6-02E4-8247-B846-F196DD6CD4A8}"/>
              </a:ext>
            </a:extLst>
          </p:cNvPr>
          <p:cNvSpPr txBox="1"/>
          <p:nvPr/>
        </p:nvSpPr>
        <p:spPr>
          <a:xfrm>
            <a:off x="172278" y="2264770"/>
            <a:ext cx="1895061" cy="461665"/>
          </a:xfrm>
          <a:prstGeom prst="rect">
            <a:avLst/>
          </a:prstGeom>
          <a:noFill/>
        </p:spPr>
        <p:txBody>
          <a:bodyPr wrap="square" rtlCol="0">
            <a:spAutoFit/>
          </a:bodyPr>
          <a:lstStyle/>
          <a:p>
            <a:r>
              <a:rPr lang="en-US" sz="2400" b="1" dirty="0" err="1"/>
              <a:t>AlphaEvolve</a:t>
            </a:r>
            <a:r>
              <a:rPr lang="en-US" sz="2400" b="1" dirty="0"/>
              <a:t>:</a:t>
            </a:r>
          </a:p>
        </p:txBody>
      </p:sp>
      <p:sp>
        <p:nvSpPr>
          <p:cNvPr id="6" name="TextBox 5">
            <a:extLst>
              <a:ext uri="{FF2B5EF4-FFF2-40B4-BE49-F238E27FC236}">
                <a16:creationId xmlns:a16="http://schemas.microsoft.com/office/drawing/2014/main" id="{9422A645-E1F6-6B45-9E8A-392302AFF4B5}"/>
              </a:ext>
            </a:extLst>
          </p:cNvPr>
          <p:cNvSpPr txBox="1"/>
          <p:nvPr/>
        </p:nvSpPr>
        <p:spPr>
          <a:xfrm>
            <a:off x="2186607" y="1933900"/>
            <a:ext cx="9329889" cy="1200329"/>
          </a:xfrm>
          <a:prstGeom prst="rect">
            <a:avLst/>
          </a:prstGeom>
          <a:noFill/>
        </p:spPr>
        <p:txBody>
          <a:bodyPr wrap="square" rtlCol="0">
            <a:spAutoFit/>
          </a:bodyPr>
          <a:lstStyle/>
          <a:p>
            <a:r>
              <a:rPr lang="en-US" sz="2400" dirty="0"/>
              <a:t>better algorithm to multiply 4x4 matrices with 48 multiplications</a:t>
            </a:r>
          </a:p>
          <a:p>
            <a:r>
              <a:rPr lang="en-US" sz="2400" dirty="0"/>
              <a:t>Develop a more efficient scheduling algorithm for data centers</a:t>
            </a:r>
          </a:p>
          <a:p>
            <a:r>
              <a:rPr lang="en-US" sz="2400" dirty="0"/>
              <a:t>Simplified hardware design </a:t>
            </a:r>
          </a:p>
        </p:txBody>
      </p:sp>
      <p:sp>
        <p:nvSpPr>
          <p:cNvPr id="7" name="Left Brace 6">
            <a:extLst>
              <a:ext uri="{FF2B5EF4-FFF2-40B4-BE49-F238E27FC236}">
                <a16:creationId xmlns:a16="http://schemas.microsoft.com/office/drawing/2014/main" id="{FF0E7A52-23FA-844D-A7EE-AC6000B5A7A0}"/>
              </a:ext>
            </a:extLst>
          </p:cNvPr>
          <p:cNvSpPr/>
          <p:nvPr/>
        </p:nvSpPr>
        <p:spPr>
          <a:xfrm>
            <a:off x="1961322" y="2066421"/>
            <a:ext cx="225286" cy="9233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6B50E39F-3D21-A844-B5D0-D528427A4369}"/>
              </a:ext>
            </a:extLst>
          </p:cNvPr>
          <p:cNvPicPr>
            <a:picLocks noChangeAspect="1"/>
          </p:cNvPicPr>
          <p:nvPr/>
        </p:nvPicPr>
        <p:blipFill rotWithShape="1">
          <a:blip r:embed="rId3"/>
          <a:srcRect l="975" t="2341" r="1451" b="3510"/>
          <a:stretch/>
        </p:blipFill>
        <p:spPr>
          <a:xfrm>
            <a:off x="4890051" y="3046645"/>
            <a:ext cx="7129671" cy="2769705"/>
          </a:xfrm>
          <a:prstGeom prst="rect">
            <a:avLst/>
          </a:prstGeom>
        </p:spPr>
      </p:pic>
      <p:sp>
        <p:nvSpPr>
          <p:cNvPr id="9" name="TextBox 8">
            <a:extLst>
              <a:ext uri="{FF2B5EF4-FFF2-40B4-BE49-F238E27FC236}">
                <a16:creationId xmlns:a16="http://schemas.microsoft.com/office/drawing/2014/main" id="{9F439EBA-6461-6543-8CA9-34BF4C623D29}"/>
              </a:ext>
            </a:extLst>
          </p:cNvPr>
          <p:cNvSpPr txBox="1"/>
          <p:nvPr/>
        </p:nvSpPr>
        <p:spPr>
          <a:xfrm>
            <a:off x="172277" y="3525799"/>
            <a:ext cx="4717774" cy="830997"/>
          </a:xfrm>
          <a:prstGeom prst="rect">
            <a:avLst/>
          </a:prstGeom>
          <a:noFill/>
        </p:spPr>
        <p:txBody>
          <a:bodyPr wrap="square" rtlCol="0">
            <a:spAutoFit/>
          </a:bodyPr>
          <a:lstStyle/>
          <a:p>
            <a:r>
              <a:rPr lang="en-US" sz="2400" b="1" dirty="0"/>
              <a:t>Virtual Lab: </a:t>
            </a:r>
            <a:r>
              <a:rPr lang="en-US" sz="2400" dirty="0"/>
              <a:t>AI agents design new COVID nanobodies</a:t>
            </a:r>
            <a:endParaRPr lang="en-US" sz="2400" b="1" dirty="0"/>
          </a:p>
        </p:txBody>
      </p:sp>
      <p:sp>
        <p:nvSpPr>
          <p:cNvPr id="10" name="TextBox 9">
            <a:extLst>
              <a:ext uri="{FF2B5EF4-FFF2-40B4-BE49-F238E27FC236}">
                <a16:creationId xmlns:a16="http://schemas.microsoft.com/office/drawing/2014/main" id="{0B7584AC-4AAC-9E4B-ADE2-9631B85EF67C}"/>
              </a:ext>
            </a:extLst>
          </p:cNvPr>
          <p:cNvSpPr txBox="1"/>
          <p:nvPr/>
        </p:nvSpPr>
        <p:spPr>
          <a:xfrm>
            <a:off x="172277" y="1257518"/>
            <a:ext cx="1895061" cy="461665"/>
          </a:xfrm>
          <a:prstGeom prst="rect">
            <a:avLst/>
          </a:prstGeom>
          <a:noFill/>
        </p:spPr>
        <p:txBody>
          <a:bodyPr wrap="square" rtlCol="0">
            <a:spAutoFit/>
          </a:bodyPr>
          <a:lstStyle/>
          <a:p>
            <a:r>
              <a:rPr lang="en-US" sz="2400" b="1" dirty="0" err="1"/>
              <a:t>FunSearch</a:t>
            </a:r>
            <a:r>
              <a:rPr lang="en-US" sz="2400" b="1" dirty="0"/>
              <a:t>: </a:t>
            </a:r>
          </a:p>
        </p:txBody>
      </p:sp>
      <p:sp>
        <p:nvSpPr>
          <p:cNvPr id="11" name="Left Brace 10">
            <a:extLst>
              <a:ext uri="{FF2B5EF4-FFF2-40B4-BE49-F238E27FC236}">
                <a16:creationId xmlns:a16="http://schemas.microsoft.com/office/drawing/2014/main" id="{C4F5E3D6-FEE3-C347-8D67-98088BB4AAD3}"/>
              </a:ext>
            </a:extLst>
          </p:cNvPr>
          <p:cNvSpPr/>
          <p:nvPr/>
        </p:nvSpPr>
        <p:spPr>
          <a:xfrm>
            <a:off x="1749287" y="1050169"/>
            <a:ext cx="225286" cy="9233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CD2552AC-56A5-CF44-BC73-DAA6AF195262}"/>
              </a:ext>
            </a:extLst>
          </p:cNvPr>
          <p:cNvSpPr txBox="1"/>
          <p:nvPr/>
        </p:nvSpPr>
        <p:spPr>
          <a:xfrm>
            <a:off x="1961322" y="1050169"/>
            <a:ext cx="6626087" cy="830997"/>
          </a:xfrm>
          <a:prstGeom prst="rect">
            <a:avLst/>
          </a:prstGeom>
          <a:noFill/>
        </p:spPr>
        <p:txBody>
          <a:bodyPr wrap="square" rtlCol="0">
            <a:spAutoFit/>
          </a:bodyPr>
          <a:lstStyle/>
          <a:p>
            <a:r>
              <a:rPr lang="en-US" sz="2400" dirty="0"/>
              <a:t>New solutions for the cap set problem</a:t>
            </a:r>
          </a:p>
          <a:p>
            <a:r>
              <a:rPr lang="en-US" sz="2400" dirty="0"/>
              <a:t>Bin packing problem</a:t>
            </a:r>
          </a:p>
        </p:txBody>
      </p:sp>
      <p:sp>
        <p:nvSpPr>
          <p:cNvPr id="13" name="TextBox 12">
            <a:extLst>
              <a:ext uri="{FF2B5EF4-FFF2-40B4-BE49-F238E27FC236}">
                <a16:creationId xmlns:a16="http://schemas.microsoft.com/office/drawing/2014/main" id="{280EB1ED-C0A9-1041-A407-7C5FCE482015}"/>
              </a:ext>
            </a:extLst>
          </p:cNvPr>
          <p:cNvSpPr txBox="1"/>
          <p:nvPr/>
        </p:nvSpPr>
        <p:spPr>
          <a:xfrm>
            <a:off x="172277" y="5842276"/>
            <a:ext cx="5808798" cy="830997"/>
          </a:xfrm>
          <a:prstGeom prst="rect">
            <a:avLst/>
          </a:prstGeom>
          <a:noFill/>
        </p:spPr>
        <p:txBody>
          <a:bodyPr wrap="square" rtlCol="0">
            <a:spAutoFit/>
          </a:bodyPr>
          <a:lstStyle/>
          <a:p>
            <a:r>
              <a:rPr lang="en-US" sz="2400" b="1" dirty="0"/>
              <a:t>Gemini &amp; </a:t>
            </a:r>
            <a:r>
              <a:rPr lang="en-US" sz="2400" b="1" dirty="0" err="1"/>
              <a:t>OpenAI</a:t>
            </a:r>
            <a:r>
              <a:rPr lang="en-US" sz="2400" b="1" dirty="0"/>
              <a:t>: </a:t>
            </a:r>
            <a:r>
              <a:rPr lang="en-US" sz="2400" dirty="0"/>
              <a:t>Gold medal at IMO 2025</a:t>
            </a:r>
          </a:p>
          <a:p>
            <a:r>
              <a:rPr lang="en-US" sz="2400" b="1" dirty="0"/>
              <a:t>Gemini:                    </a:t>
            </a:r>
            <a:r>
              <a:rPr lang="en-US" sz="2400" dirty="0"/>
              <a:t>Gold medal at ICPC 2025</a:t>
            </a:r>
            <a:endParaRPr lang="en-US" sz="2400" b="1" dirty="0"/>
          </a:p>
        </p:txBody>
      </p:sp>
    </p:spTree>
    <p:extLst>
      <p:ext uri="{BB962C8B-B14F-4D97-AF65-F5344CB8AC3E}">
        <p14:creationId xmlns:p14="http://schemas.microsoft.com/office/powerpoint/2010/main" val="162457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1565</TotalTime>
  <Words>2103</Words>
  <Application>Microsoft Macintosh PowerPoint</Application>
  <PresentationFormat>Widescreen</PresentationFormat>
  <Paragraphs>382</Paragraphs>
  <Slides>54</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Cambria Math</vt:lpstr>
      <vt:lpstr>Herculanum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Francisco Villaescusa-Navarro</dc:creator>
  <cp:lastModifiedBy>Francisco Villaescusa-Navarro</cp:lastModifiedBy>
  <cp:revision>43</cp:revision>
  <dcterms:created xsi:type="dcterms:W3CDTF">2025-10-19T13:15:48Z</dcterms:created>
  <dcterms:modified xsi:type="dcterms:W3CDTF">2025-10-21T12:29:48Z</dcterms:modified>
</cp:coreProperties>
</file>