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4">
  <p:sldMasterIdLst>
    <p:sldMasterId id="2147483648" r:id="rId1"/>
  </p:sldMasterIdLst>
  <p:sldIdLst>
    <p:sldId id="258" r:id="rId2"/>
    <p:sldId id="378" r:id="rId3"/>
    <p:sldId id="379" r:id="rId4"/>
    <p:sldId id="380" r:id="rId5"/>
    <p:sldId id="383" r:id="rId6"/>
    <p:sldId id="259" r:id="rId7"/>
    <p:sldId id="270" r:id="rId8"/>
    <p:sldId id="271" r:id="rId9"/>
    <p:sldId id="275" r:id="rId10"/>
    <p:sldId id="260" r:id="rId11"/>
    <p:sldId id="261" r:id="rId12"/>
    <p:sldId id="373" r:id="rId13"/>
    <p:sldId id="374" r:id="rId14"/>
    <p:sldId id="288" r:id="rId15"/>
    <p:sldId id="301" r:id="rId16"/>
    <p:sldId id="305" r:id="rId17"/>
    <p:sldId id="315" r:id="rId18"/>
    <p:sldId id="316" r:id="rId19"/>
    <p:sldId id="322" r:id="rId20"/>
    <p:sldId id="323" r:id="rId21"/>
    <p:sldId id="375" r:id="rId22"/>
    <p:sldId id="331" r:id="rId23"/>
    <p:sldId id="332" r:id="rId24"/>
    <p:sldId id="267" r:id="rId25"/>
    <p:sldId id="338" r:id="rId26"/>
    <p:sldId id="346" r:id="rId27"/>
    <p:sldId id="347" r:id="rId28"/>
    <p:sldId id="348" r:id="rId29"/>
    <p:sldId id="376" r:id="rId30"/>
    <p:sldId id="377" r:id="rId31"/>
    <p:sldId id="349" r:id="rId32"/>
    <p:sldId id="351" r:id="rId33"/>
    <p:sldId id="353" r:id="rId34"/>
    <p:sldId id="354" r:id="rId35"/>
    <p:sldId id="355" r:id="rId36"/>
    <p:sldId id="385"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2776"/>
    <a:srgbClr val="CC0099"/>
    <a:srgbClr val="FF00FF"/>
    <a:srgbClr val="CC3399"/>
    <a:srgbClr val="FF3399"/>
    <a:srgbClr val="FFCC66"/>
    <a:srgbClr val="66FF66"/>
    <a:srgbClr val="FFCC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Stile scuro 2 - Colore 3/Color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Stile 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471" autoAdjust="0"/>
    <p:restoredTop sz="94095" autoAdjust="0"/>
  </p:normalViewPr>
  <p:slideViewPr>
    <p:cSldViewPr snapToGrid="0">
      <p:cViewPr varScale="1">
        <p:scale>
          <a:sx n="66" d="100"/>
          <a:sy n="66" d="100"/>
        </p:scale>
        <p:origin x="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C61382-DCAF-9EA3-A38B-0C07B860909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55029F1-DF3E-B540-4F6C-41759EB17D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A36502C-B482-A0A6-6400-25843EFD9AFE}"/>
              </a:ext>
            </a:extLst>
          </p:cNvPr>
          <p:cNvSpPr>
            <a:spLocks noGrp="1"/>
          </p:cNvSpPr>
          <p:nvPr>
            <p:ph type="dt" sz="half" idx="10"/>
          </p:nvPr>
        </p:nvSpPr>
        <p:spPr/>
        <p:txBody>
          <a:bodyPr/>
          <a:lstStyle/>
          <a:p>
            <a:fld id="{453C9DF1-58AA-495A-B761-4F8C502036E3}" type="datetimeFigureOut">
              <a:rPr lang="it-IT" smtClean="0"/>
              <a:t>22/05/2025</a:t>
            </a:fld>
            <a:endParaRPr lang="it-IT"/>
          </a:p>
        </p:txBody>
      </p:sp>
      <p:sp>
        <p:nvSpPr>
          <p:cNvPr id="5" name="Segnaposto piè di pagina 4">
            <a:extLst>
              <a:ext uri="{FF2B5EF4-FFF2-40B4-BE49-F238E27FC236}">
                <a16:creationId xmlns:a16="http://schemas.microsoft.com/office/drawing/2014/main" id="{AABF3FF2-A74D-5C41-C2ED-FE9A46273BC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FDFE164-4A2D-A513-13EA-30998E6D5FCB}"/>
              </a:ext>
            </a:extLst>
          </p:cNvPr>
          <p:cNvSpPr>
            <a:spLocks noGrp="1"/>
          </p:cNvSpPr>
          <p:nvPr>
            <p:ph type="sldNum" sz="quarter" idx="12"/>
          </p:nvPr>
        </p:nvSpPr>
        <p:spPr/>
        <p:txBody>
          <a:bodyPr/>
          <a:lstStyle/>
          <a:p>
            <a:fld id="{71698FE4-DBA1-4D83-86C2-B8D089F6E3E4}" type="slidenum">
              <a:rPr lang="it-IT" smtClean="0"/>
              <a:t>‹N›</a:t>
            </a:fld>
            <a:endParaRPr lang="it-IT"/>
          </a:p>
        </p:txBody>
      </p:sp>
    </p:spTree>
    <p:extLst>
      <p:ext uri="{BB962C8B-B14F-4D97-AF65-F5344CB8AC3E}">
        <p14:creationId xmlns:p14="http://schemas.microsoft.com/office/powerpoint/2010/main" val="207595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865428-F88C-3231-E254-0F0A66A1716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F6DA03D-12A9-2509-4258-3A4CEAEDF82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C05D2C-FCF1-8D8D-DBF0-CBE78BF8411A}"/>
              </a:ext>
            </a:extLst>
          </p:cNvPr>
          <p:cNvSpPr>
            <a:spLocks noGrp="1"/>
          </p:cNvSpPr>
          <p:nvPr>
            <p:ph type="dt" sz="half" idx="10"/>
          </p:nvPr>
        </p:nvSpPr>
        <p:spPr/>
        <p:txBody>
          <a:bodyPr/>
          <a:lstStyle/>
          <a:p>
            <a:fld id="{453C9DF1-58AA-495A-B761-4F8C502036E3}" type="datetimeFigureOut">
              <a:rPr lang="it-IT" smtClean="0"/>
              <a:t>22/05/2025</a:t>
            </a:fld>
            <a:endParaRPr lang="it-IT"/>
          </a:p>
        </p:txBody>
      </p:sp>
      <p:sp>
        <p:nvSpPr>
          <p:cNvPr id="5" name="Segnaposto piè di pagina 4">
            <a:extLst>
              <a:ext uri="{FF2B5EF4-FFF2-40B4-BE49-F238E27FC236}">
                <a16:creationId xmlns:a16="http://schemas.microsoft.com/office/drawing/2014/main" id="{585928FF-B568-4644-3ADD-DA73640F9DD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E4E486-D364-33F5-B1F3-1B83DAF322D6}"/>
              </a:ext>
            </a:extLst>
          </p:cNvPr>
          <p:cNvSpPr>
            <a:spLocks noGrp="1"/>
          </p:cNvSpPr>
          <p:nvPr>
            <p:ph type="sldNum" sz="quarter" idx="12"/>
          </p:nvPr>
        </p:nvSpPr>
        <p:spPr/>
        <p:txBody>
          <a:bodyPr/>
          <a:lstStyle/>
          <a:p>
            <a:fld id="{71698FE4-DBA1-4D83-86C2-B8D089F6E3E4}" type="slidenum">
              <a:rPr lang="it-IT" smtClean="0"/>
              <a:t>‹N›</a:t>
            </a:fld>
            <a:endParaRPr lang="it-IT"/>
          </a:p>
        </p:txBody>
      </p:sp>
    </p:spTree>
    <p:extLst>
      <p:ext uri="{BB962C8B-B14F-4D97-AF65-F5344CB8AC3E}">
        <p14:creationId xmlns:p14="http://schemas.microsoft.com/office/powerpoint/2010/main" val="2126434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4CB1A3B-9594-E3DA-284E-BA8537EFDE7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8E42E20-3797-7D25-B42F-EF63D95264F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551E306-96BA-6552-6342-1BB2B91AEC42}"/>
              </a:ext>
            </a:extLst>
          </p:cNvPr>
          <p:cNvSpPr>
            <a:spLocks noGrp="1"/>
          </p:cNvSpPr>
          <p:nvPr>
            <p:ph type="dt" sz="half" idx="10"/>
          </p:nvPr>
        </p:nvSpPr>
        <p:spPr/>
        <p:txBody>
          <a:bodyPr/>
          <a:lstStyle/>
          <a:p>
            <a:fld id="{453C9DF1-58AA-495A-B761-4F8C502036E3}" type="datetimeFigureOut">
              <a:rPr lang="it-IT" smtClean="0"/>
              <a:t>22/05/2025</a:t>
            </a:fld>
            <a:endParaRPr lang="it-IT"/>
          </a:p>
        </p:txBody>
      </p:sp>
      <p:sp>
        <p:nvSpPr>
          <p:cNvPr id="5" name="Segnaposto piè di pagina 4">
            <a:extLst>
              <a:ext uri="{FF2B5EF4-FFF2-40B4-BE49-F238E27FC236}">
                <a16:creationId xmlns:a16="http://schemas.microsoft.com/office/drawing/2014/main" id="{D35C386F-065E-7358-BC3B-8F9F5A8C169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60C626C-8B7F-740C-8901-D478F95052D0}"/>
              </a:ext>
            </a:extLst>
          </p:cNvPr>
          <p:cNvSpPr>
            <a:spLocks noGrp="1"/>
          </p:cNvSpPr>
          <p:nvPr>
            <p:ph type="sldNum" sz="quarter" idx="12"/>
          </p:nvPr>
        </p:nvSpPr>
        <p:spPr/>
        <p:txBody>
          <a:bodyPr/>
          <a:lstStyle/>
          <a:p>
            <a:fld id="{71698FE4-DBA1-4D83-86C2-B8D089F6E3E4}" type="slidenum">
              <a:rPr lang="it-IT" smtClean="0"/>
              <a:t>‹N›</a:t>
            </a:fld>
            <a:endParaRPr lang="it-IT"/>
          </a:p>
        </p:txBody>
      </p:sp>
    </p:spTree>
    <p:extLst>
      <p:ext uri="{BB962C8B-B14F-4D97-AF65-F5344CB8AC3E}">
        <p14:creationId xmlns:p14="http://schemas.microsoft.com/office/powerpoint/2010/main" val="2694953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8567B6-4BE2-53D4-1959-44DDD6DA42F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E3ECED0-2570-4517-7F6A-5DFC0AE88A8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F950620-EBA9-36E3-6603-0AD64AE34ADE}"/>
              </a:ext>
            </a:extLst>
          </p:cNvPr>
          <p:cNvSpPr>
            <a:spLocks noGrp="1"/>
          </p:cNvSpPr>
          <p:nvPr>
            <p:ph type="dt" sz="half" idx="10"/>
          </p:nvPr>
        </p:nvSpPr>
        <p:spPr/>
        <p:txBody>
          <a:bodyPr/>
          <a:lstStyle/>
          <a:p>
            <a:fld id="{453C9DF1-58AA-495A-B761-4F8C502036E3}" type="datetimeFigureOut">
              <a:rPr lang="it-IT" smtClean="0"/>
              <a:t>22/05/2025</a:t>
            </a:fld>
            <a:endParaRPr lang="it-IT"/>
          </a:p>
        </p:txBody>
      </p:sp>
      <p:sp>
        <p:nvSpPr>
          <p:cNvPr id="5" name="Segnaposto piè di pagina 4">
            <a:extLst>
              <a:ext uri="{FF2B5EF4-FFF2-40B4-BE49-F238E27FC236}">
                <a16:creationId xmlns:a16="http://schemas.microsoft.com/office/drawing/2014/main" id="{4A4B2B35-8778-6FE9-3DD6-151FD6E6398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5FDB782-4A6E-9880-0642-7F6FAE80CB97}"/>
              </a:ext>
            </a:extLst>
          </p:cNvPr>
          <p:cNvSpPr>
            <a:spLocks noGrp="1"/>
          </p:cNvSpPr>
          <p:nvPr>
            <p:ph type="sldNum" sz="quarter" idx="12"/>
          </p:nvPr>
        </p:nvSpPr>
        <p:spPr/>
        <p:txBody>
          <a:bodyPr/>
          <a:lstStyle/>
          <a:p>
            <a:fld id="{71698FE4-DBA1-4D83-86C2-B8D089F6E3E4}" type="slidenum">
              <a:rPr lang="it-IT" smtClean="0"/>
              <a:t>‹N›</a:t>
            </a:fld>
            <a:endParaRPr lang="it-IT"/>
          </a:p>
        </p:txBody>
      </p:sp>
    </p:spTree>
    <p:extLst>
      <p:ext uri="{BB962C8B-B14F-4D97-AF65-F5344CB8AC3E}">
        <p14:creationId xmlns:p14="http://schemas.microsoft.com/office/powerpoint/2010/main" val="3183046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629083-3468-3966-3400-B1879FF627C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0AB1FB5E-B370-A456-A517-7EA31949D2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DDC3A8D-FE12-860B-98E3-13EBBAE05FC2}"/>
              </a:ext>
            </a:extLst>
          </p:cNvPr>
          <p:cNvSpPr>
            <a:spLocks noGrp="1"/>
          </p:cNvSpPr>
          <p:nvPr>
            <p:ph type="dt" sz="half" idx="10"/>
          </p:nvPr>
        </p:nvSpPr>
        <p:spPr/>
        <p:txBody>
          <a:bodyPr/>
          <a:lstStyle/>
          <a:p>
            <a:fld id="{453C9DF1-58AA-495A-B761-4F8C502036E3}" type="datetimeFigureOut">
              <a:rPr lang="it-IT" smtClean="0"/>
              <a:t>22/05/2025</a:t>
            </a:fld>
            <a:endParaRPr lang="it-IT"/>
          </a:p>
        </p:txBody>
      </p:sp>
      <p:sp>
        <p:nvSpPr>
          <p:cNvPr id="5" name="Segnaposto piè di pagina 4">
            <a:extLst>
              <a:ext uri="{FF2B5EF4-FFF2-40B4-BE49-F238E27FC236}">
                <a16:creationId xmlns:a16="http://schemas.microsoft.com/office/drawing/2014/main" id="{49EA42A3-7371-8609-D49D-01872473B06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03B10C3-72B1-0802-C4E8-13FF86BA7631}"/>
              </a:ext>
            </a:extLst>
          </p:cNvPr>
          <p:cNvSpPr>
            <a:spLocks noGrp="1"/>
          </p:cNvSpPr>
          <p:nvPr>
            <p:ph type="sldNum" sz="quarter" idx="12"/>
          </p:nvPr>
        </p:nvSpPr>
        <p:spPr/>
        <p:txBody>
          <a:bodyPr/>
          <a:lstStyle/>
          <a:p>
            <a:fld id="{71698FE4-DBA1-4D83-86C2-B8D089F6E3E4}" type="slidenum">
              <a:rPr lang="it-IT" smtClean="0"/>
              <a:t>‹N›</a:t>
            </a:fld>
            <a:endParaRPr lang="it-IT"/>
          </a:p>
        </p:txBody>
      </p:sp>
    </p:spTree>
    <p:extLst>
      <p:ext uri="{BB962C8B-B14F-4D97-AF65-F5344CB8AC3E}">
        <p14:creationId xmlns:p14="http://schemas.microsoft.com/office/powerpoint/2010/main" val="3511794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71BBFA-0380-CEB1-79D0-DCED658BA7F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13E8CD8-8FE6-C4D8-9CEC-73863DDC49D9}"/>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F1C077B-048C-F20B-5522-2EF7A7B2E06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3F0D142-9739-B24C-70BA-BF85ECA9E881}"/>
              </a:ext>
            </a:extLst>
          </p:cNvPr>
          <p:cNvSpPr>
            <a:spLocks noGrp="1"/>
          </p:cNvSpPr>
          <p:nvPr>
            <p:ph type="dt" sz="half" idx="10"/>
          </p:nvPr>
        </p:nvSpPr>
        <p:spPr/>
        <p:txBody>
          <a:bodyPr/>
          <a:lstStyle/>
          <a:p>
            <a:fld id="{453C9DF1-58AA-495A-B761-4F8C502036E3}" type="datetimeFigureOut">
              <a:rPr lang="it-IT" smtClean="0"/>
              <a:t>22/05/2025</a:t>
            </a:fld>
            <a:endParaRPr lang="it-IT"/>
          </a:p>
        </p:txBody>
      </p:sp>
      <p:sp>
        <p:nvSpPr>
          <p:cNvPr id="6" name="Segnaposto piè di pagina 5">
            <a:extLst>
              <a:ext uri="{FF2B5EF4-FFF2-40B4-BE49-F238E27FC236}">
                <a16:creationId xmlns:a16="http://schemas.microsoft.com/office/drawing/2014/main" id="{E396F11D-B2DE-858D-9B29-E28B28A42E7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95DFB67-B282-3D8F-2ED8-0AB296767040}"/>
              </a:ext>
            </a:extLst>
          </p:cNvPr>
          <p:cNvSpPr>
            <a:spLocks noGrp="1"/>
          </p:cNvSpPr>
          <p:nvPr>
            <p:ph type="sldNum" sz="quarter" idx="12"/>
          </p:nvPr>
        </p:nvSpPr>
        <p:spPr/>
        <p:txBody>
          <a:bodyPr/>
          <a:lstStyle/>
          <a:p>
            <a:fld id="{71698FE4-DBA1-4D83-86C2-B8D089F6E3E4}" type="slidenum">
              <a:rPr lang="it-IT" smtClean="0"/>
              <a:t>‹N›</a:t>
            </a:fld>
            <a:endParaRPr lang="it-IT"/>
          </a:p>
        </p:txBody>
      </p:sp>
    </p:spTree>
    <p:extLst>
      <p:ext uri="{BB962C8B-B14F-4D97-AF65-F5344CB8AC3E}">
        <p14:creationId xmlns:p14="http://schemas.microsoft.com/office/powerpoint/2010/main" val="272060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CFE848-54B8-4FBF-B44A-BED2AB672F6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293D27C-1BFA-B33F-4F40-F9C95A5D2F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76ABFD7-C964-5DBB-CBA2-C3009626A2A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746C96C8-EDEF-6F49-6E4F-3CFC2B58B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6DB3B31-9C2B-D841-7AEC-7FECFA0F25F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7AB9ABE-5385-D144-5258-54890FFA4239}"/>
              </a:ext>
            </a:extLst>
          </p:cNvPr>
          <p:cNvSpPr>
            <a:spLocks noGrp="1"/>
          </p:cNvSpPr>
          <p:nvPr>
            <p:ph type="dt" sz="half" idx="10"/>
          </p:nvPr>
        </p:nvSpPr>
        <p:spPr/>
        <p:txBody>
          <a:bodyPr/>
          <a:lstStyle/>
          <a:p>
            <a:fld id="{453C9DF1-58AA-495A-B761-4F8C502036E3}" type="datetimeFigureOut">
              <a:rPr lang="it-IT" smtClean="0"/>
              <a:t>22/05/2025</a:t>
            </a:fld>
            <a:endParaRPr lang="it-IT"/>
          </a:p>
        </p:txBody>
      </p:sp>
      <p:sp>
        <p:nvSpPr>
          <p:cNvPr id="8" name="Segnaposto piè di pagina 7">
            <a:extLst>
              <a:ext uri="{FF2B5EF4-FFF2-40B4-BE49-F238E27FC236}">
                <a16:creationId xmlns:a16="http://schemas.microsoft.com/office/drawing/2014/main" id="{B6A5732B-12D9-4044-6053-EF6F369773A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C1F5D5EA-70E5-FF86-3730-B5565D845E11}"/>
              </a:ext>
            </a:extLst>
          </p:cNvPr>
          <p:cNvSpPr>
            <a:spLocks noGrp="1"/>
          </p:cNvSpPr>
          <p:nvPr>
            <p:ph type="sldNum" sz="quarter" idx="12"/>
          </p:nvPr>
        </p:nvSpPr>
        <p:spPr/>
        <p:txBody>
          <a:bodyPr/>
          <a:lstStyle/>
          <a:p>
            <a:fld id="{71698FE4-DBA1-4D83-86C2-B8D089F6E3E4}" type="slidenum">
              <a:rPr lang="it-IT" smtClean="0"/>
              <a:t>‹N›</a:t>
            </a:fld>
            <a:endParaRPr lang="it-IT"/>
          </a:p>
        </p:txBody>
      </p:sp>
    </p:spTree>
    <p:extLst>
      <p:ext uri="{BB962C8B-B14F-4D97-AF65-F5344CB8AC3E}">
        <p14:creationId xmlns:p14="http://schemas.microsoft.com/office/powerpoint/2010/main" val="127231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5C488A-D4A7-6FAD-ACB1-A34E1FAB0D2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1CF6200-AA9C-C462-BDAA-3839A4034F8B}"/>
              </a:ext>
            </a:extLst>
          </p:cNvPr>
          <p:cNvSpPr>
            <a:spLocks noGrp="1"/>
          </p:cNvSpPr>
          <p:nvPr>
            <p:ph type="dt" sz="half" idx="10"/>
          </p:nvPr>
        </p:nvSpPr>
        <p:spPr/>
        <p:txBody>
          <a:bodyPr/>
          <a:lstStyle/>
          <a:p>
            <a:fld id="{453C9DF1-58AA-495A-B761-4F8C502036E3}" type="datetimeFigureOut">
              <a:rPr lang="it-IT" smtClean="0"/>
              <a:t>22/05/2025</a:t>
            </a:fld>
            <a:endParaRPr lang="it-IT"/>
          </a:p>
        </p:txBody>
      </p:sp>
      <p:sp>
        <p:nvSpPr>
          <p:cNvPr id="4" name="Segnaposto piè di pagina 3">
            <a:extLst>
              <a:ext uri="{FF2B5EF4-FFF2-40B4-BE49-F238E27FC236}">
                <a16:creationId xmlns:a16="http://schemas.microsoft.com/office/drawing/2014/main" id="{6CE44718-D428-5D40-2EED-D2BBDFB41A7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5113C53-F947-5990-143A-46EE1DDFDF1D}"/>
              </a:ext>
            </a:extLst>
          </p:cNvPr>
          <p:cNvSpPr>
            <a:spLocks noGrp="1"/>
          </p:cNvSpPr>
          <p:nvPr>
            <p:ph type="sldNum" sz="quarter" idx="12"/>
          </p:nvPr>
        </p:nvSpPr>
        <p:spPr/>
        <p:txBody>
          <a:bodyPr/>
          <a:lstStyle/>
          <a:p>
            <a:fld id="{71698FE4-DBA1-4D83-86C2-B8D089F6E3E4}" type="slidenum">
              <a:rPr lang="it-IT" smtClean="0"/>
              <a:t>‹N›</a:t>
            </a:fld>
            <a:endParaRPr lang="it-IT"/>
          </a:p>
        </p:txBody>
      </p:sp>
    </p:spTree>
    <p:extLst>
      <p:ext uri="{BB962C8B-B14F-4D97-AF65-F5344CB8AC3E}">
        <p14:creationId xmlns:p14="http://schemas.microsoft.com/office/powerpoint/2010/main" val="2903315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009727E-AECF-DB01-E5F5-B9C058932EF2}"/>
              </a:ext>
            </a:extLst>
          </p:cNvPr>
          <p:cNvSpPr>
            <a:spLocks noGrp="1"/>
          </p:cNvSpPr>
          <p:nvPr>
            <p:ph type="dt" sz="half" idx="10"/>
          </p:nvPr>
        </p:nvSpPr>
        <p:spPr/>
        <p:txBody>
          <a:bodyPr/>
          <a:lstStyle/>
          <a:p>
            <a:fld id="{453C9DF1-58AA-495A-B761-4F8C502036E3}" type="datetimeFigureOut">
              <a:rPr lang="it-IT" smtClean="0"/>
              <a:t>22/05/2025</a:t>
            </a:fld>
            <a:endParaRPr lang="it-IT"/>
          </a:p>
        </p:txBody>
      </p:sp>
      <p:sp>
        <p:nvSpPr>
          <p:cNvPr id="3" name="Segnaposto piè di pagina 2">
            <a:extLst>
              <a:ext uri="{FF2B5EF4-FFF2-40B4-BE49-F238E27FC236}">
                <a16:creationId xmlns:a16="http://schemas.microsoft.com/office/drawing/2014/main" id="{7D86F43C-F037-426A-2F59-BF7E78A0482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5D892FE-160F-5554-DADE-55FC43FE6EDF}"/>
              </a:ext>
            </a:extLst>
          </p:cNvPr>
          <p:cNvSpPr>
            <a:spLocks noGrp="1"/>
          </p:cNvSpPr>
          <p:nvPr>
            <p:ph type="sldNum" sz="quarter" idx="12"/>
          </p:nvPr>
        </p:nvSpPr>
        <p:spPr/>
        <p:txBody>
          <a:bodyPr/>
          <a:lstStyle/>
          <a:p>
            <a:fld id="{71698FE4-DBA1-4D83-86C2-B8D089F6E3E4}" type="slidenum">
              <a:rPr lang="it-IT" smtClean="0"/>
              <a:t>‹N›</a:t>
            </a:fld>
            <a:endParaRPr lang="it-IT"/>
          </a:p>
        </p:txBody>
      </p:sp>
    </p:spTree>
    <p:extLst>
      <p:ext uri="{BB962C8B-B14F-4D97-AF65-F5344CB8AC3E}">
        <p14:creationId xmlns:p14="http://schemas.microsoft.com/office/powerpoint/2010/main" val="2514177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1CF6FF-14B7-1478-5A8B-CACEF293242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D8FCDD7-524F-A2FE-6FCE-8DB17BB6B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16E6CBB-EB1D-3377-D4E8-83DB76123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78275DC-C75A-5EF3-58B1-69837B002245}"/>
              </a:ext>
            </a:extLst>
          </p:cNvPr>
          <p:cNvSpPr>
            <a:spLocks noGrp="1"/>
          </p:cNvSpPr>
          <p:nvPr>
            <p:ph type="dt" sz="half" idx="10"/>
          </p:nvPr>
        </p:nvSpPr>
        <p:spPr/>
        <p:txBody>
          <a:bodyPr/>
          <a:lstStyle/>
          <a:p>
            <a:fld id="{453C9DF1-58AA-495A-B761-4F8C502036E3}" type="datetimeFigureOut">
              <a:rPr lang="it-IT" smtClean="0"/>
              <a:t>22/05/2025</a:t>
            </a:fld>
            <a:endParaRPr lang="it-IT"/>
          </a:p>
        </p:txBody>
      </p:sp>
      <p:sp>
        <p:nvSpPr>
          <p:cNvPr id="6" name="Segnaposto piè di pagina 5">
            <a:extLst>
              <a:ext uri="{FF2B5EF4-FFF2-40B4-BE49-F238E27FC236}">
                <a16:creationId xmlns:a16="http://schemas.microsoft.com/office/drawing/2014/main" id="{6AE125F9-33DF-B9F3-3F2B-9A0D3AB52EA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C86C3B0-6FC5-EA6A-87BC-07D9E3FCDA01}"/>
              </a:ext>
            </a:extLst>
          </p:cNvPr>
          <p:cNvSpPr>
            <a:spLocks noGrp="1"/>
          </p:cNvSpPr>
          <p:nvPr>
            <p:ph type="sldNum" sz="quarter" idx="12"/>
          </p:nvPr>
        </p:nvSpPr>
        <p:spPr/>
        <p:txBody>
          <a:bodyPr/>
          <a:lstStyle/>
          <a:p>
            <a:fld id="{71698FE4-DBA1-4D83-86C2-B8D089F6E3E4}" type="slidenum">
              <a:rPr lang="it-IT" smtClean="0"/>
              <a:t>‹N›</a:t>
            </a:fld>
            <a:endParaRPr lang="it-IT"/>
          </a:p>
        </p:txBody>
      </p:sp>
    </p:spTree>
    <p:extLst>
      <p:ext uri="{BB962C8B-B14F-4D97-AF65-F5344CB8AC3E}">
        <p14:creationId xmlns:p14="http://schemas.microsoft.com/office/powerpoint/2010/main" val="23058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3FB09E-1265-3746-643B-89AE39DC9B4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73D3D5F-29DB-021D-06D7-A58B71BB54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08DE5F74-136B-F058-34AA-5E17B602F6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2EB12BB-C896-5464-160C-88C41E39A67E}"/>
              </a:ext>
            </a:extLst>
          </p:cNvPr>
          <p:cNvSpPr>
            <a:spLocks noGrp="1"/>
          </p:cNvSpPr>
          <p:nvPr>
            <p:ph type="dt" sz="half" idx="10"/>
          </p:nvPr>
        </p:nvSpPr>
        <p:spPr/>
        <p:txBody>
          <a:bodyPr/>
          <a:lstStyle/>
          <a:p>
            <a:fld id="{453C9DF1-58AA-495A-B761-4F8C502036E3}" type="datetimeFigureOut">
              <a:rPr lang="it-IT" smtClean="0"/>
              <a:t>22/05/2025</a:t>
            </a:fld>
            <a:endParaRPr lang="it-IT"/>
          </a:p>
        </p:txBody>
      </p:sp>
      <p:sp>
        <p:nvSpPr>
          <p:cNvPr id="6" name="Segnaposto piè di pagina 5">
            <a:extLst>
              <a:ext uri="{FF2B5EF4-FFF2-40B4-BE49-F238E27FC236}">
                <a16:creationId xmlns:a16="http://schemas.microsoft.com/office/drawing/2014/main" id="{86EDF511-CB39-97B8-BD7D-0CBBCE17FB7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7ECD4AF-EE17-EE60-2EEA-C43DA1042C4C}"/>
              </a:ext>
            </a:extLst>
          </p:cNvPr>
          <p:cNvSpPr>
            <a:spLocks noGrp="1"/>
          </p:cNvSpPr>
          <p:nvPr>
            <p:ph type="sldNum" sz="quarter" idx="12"/>
          </p:nvPr>
        </p:nvSpPr>
        <p:spPr/>
        <p:txBody>
          <a:bodyPr/>
          <a:lstStyle/>
          <a:p>
            <a:fld id="{71698FE4-DBA1-4D83-86C2-B8D089F6E3E4}" type="slidenum">
              <a:rPr lang="it-IT" smtClean="0"/>
              <a:t>‹N›</a:t>
            </a:fld>
            <a:endParaRPr lang="it-IT"/>
          </a:p>
        </p:txBody>
      </p:sp>
    </p:spTree>
    <p:extLst>
      <p:ext uri="{BB962C8B-B14F-4D97-AF65-F5344CB8AC3E}">
        <p14:creationId xmlns:p14="http://schemas.microsoft.com/office/powerpoint/2010/main" val="3566649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590377FD-91E5-053D-5FCD-3C7E5BB762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E908FB06-438F-B006-555D-6AA5ED3E01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F565ABF-1B1C-8397-3DA1-15000B9E18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C9DF1-58AA-495A-B761-4F8C502036E3}" type="datetimeFigureOut">
              <a:rPr lang="it-IT" smtClean="0"/>
              <a:t>22/05/2025</a:t>
            </a:fld>
            <a:endParaRPr lang="it-IT"/>
          </a:p>
        </p:txBody>
      </p:sp>
      <p:sp>
        <p:nvSpPr>
          <p:cNvPr id="5" name="Segnaposto piè di pagina 4">
            <a:extLst>
              <a:ext uri="{FF2B5EF4-FFF2-40B4-BE49-F238E27FC236}">
                <a16:creationId xmlns:a16="http://schemas.microsoft.com/office/drawing/2014/main" id="{35DD83AD-9DAA-2EDD-D5E6-DDBF23D308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5DC1C425-C035-D49D-CAEC-DB200BBDB3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98FE4-DBA1-4D83-86C2-B8D089F6E3E4}" type="slidenum">
              <a:rPr lang="it-IT" smtClean="0"/>
              <a:t>‹N›</a:t>
            </a:fld>
            <a:endParaRPr lang="it-IT"/>
          </a:p>
        </p:txBody>
      </p:sp>
    </p:spTree>
    <p:extLst>
      <p:ext uri="{BB962C8B-B14F-4D97-AF65-F5344CB8AC3E}">
        <p14:creationId xmlns:p14="http://schemas.microsoft.com/office/powerpoint/2010/main" val="3849683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4.wdp"/><Relationship Id="rId3" Type="http://schemas.openxmlformats.org/officeDocument/2006/relationships/image" Target="../media/image40.jpg"/><Relationship Id="rId7" Type="http://schemas.openxmlformats.org/officeDocument/2006/relationships/image" Target="../media/image43.jpg"/><Relationship Id="rId12" Type="http://schemas.openxmlformats.org/officeDocument/2006/relationships/image" Target="../media/image46.png"/><Relationship Id="rId17" Type="http://schemas.microsoft.com/office/2007/relationships/hdphoto" Target="../media/hdphoto6.wdp"/><Relationship Id="rId2" Type="http://schemas.openxmlformats.org/officeDocument/2006/relationships/image" Target="../media/image39.jpg"/><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42.jpg"/><Relationship Id="rId11" Type="http://schemas.microsoft.com/office/2007/relationships/hdphoto" Target="../media/hdphoto3.wdp"/><Relationship Id="rId5" Type="http://schemas.microsoft.com/office/2007/relationships/hdphoto" Target="../media/hdphoto1.wdp"/><Relationship Id="rId15" Type="http://schemas.microsoft.com/office/2007/relationships/hdphoto" Target="../media/hdphoto5.wdp"/><Relationship Id="rId10" Type="http://schemas.openxmlformats.org/officeDocument/2006/relationships/image" Target="../media/image45.png"/><Relationship Id="rId4" Type="http://schemas.openxmlformats.org/officeDocument/2006/relationships/image" Target="../media/image41.png"/><Relationship Id="rId9" Type="http://schemas.microsoft.com/office/2007/relationships/hdphoto" Target="../media/hdphoto2.wdp"/><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1.png"/><Relationship Id="rId7" Type="http://schemas.openxmlformats.org/officeDocument/2006/relationships/image" Target="../media/image54.jpg"/><Relationship Id="rId2" Type="http://schemas.openxmlformats.org/officeDocument/2006/relationships/image" Target="../media/image50.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53.png"/><Relationship Id="rId10" Type="http://schemas.openxmlformats.org/officeDocument/2006/relationships/image" Target="../media/image57.jpg"/><Relationship Id="rId4" Type="http://schemas.openxmlformats.org/officeDocument/2006/relationships/image" Target="../media/image52.jpeg"/><Relationship Id="rId9" Type="http://schemas.openxmlformats.org/officeDocument/2006/relationships/image" Target="../media/image56.jpeg"/></Relationships>
</file>

<file path=ppt/slides/_rels/slide1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g"/></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8.wmf"/><Relationship Id="rId3" Type="http://schemas.openxmlformats.org/officeDocument/2006/relationships/image" Target="../media/image3.wmf"/><Relationship Id="rId7" Type="http://schemas.openxmlformats.org/officeDocument/2006/relationships/image" Target="../media/image5.wmf"/><Relationship Id="rId12" Type="http://schemas.openxmlformats.org/officeDocument/2006/relationships/oleObject" Target="../embeddings/oleObject6.bin"/><Relationship Id="rId2"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oleObject" Target="../embeddings/oleObject3.bin"/><Relationship Id="rId11" Type="http://schemas.openxmlformats.org/officeDocument/2006/relationships/image" Target="../media/image7.wmf"/><Relationship Id="rId5" Type="http://schemas.openxmlformats.org/officeDocument/2006/relationships/image" Target="../media/image4.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6.wmf"/></Relationships>
</file>

<file path=ppt/slides/_rels/slide20.xml.rels><?xml version="1.0" encoding="UTF-8" standalone="yes"?>
<Relationships xmlns="http://schemas.openxmlformats.org/package/2006/relationships"><Relationship Id="rId3" Type="http://schemas.openxmlformats.org/officeDocument/2006/relationships/image" Target="../media/image570.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png"/></Relationships>
</file>

<file path=ppt/slides/_rels/slide2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g"/><Relationship Id="rId7" Type="http://schemas.openxmlformats.org/officeDocument/2006/relationships/image" Target="../media/image81.png"/><Relationship Id="rId2" Type="http://schemas.openxmlformats.org/officeDocument/2006/relationships/image" Target="../media/image76.jpg"/><Relationship Id="rId1" Type="http://schemas.openxmlformats.org/officeDocument/2006/relationships/slideLayout" Target="../slideLayouts/slideLayout1.xml"/><Relationship Id="rId6" Type="http://schemas.openxmlformats.org/officeDocument/2006/relationships/image" Target="../media/image80.jpg"/><Relationship Id="rId5" Type="http://schemas.openxmlformats.org/officeDocument/2006/relationships/image" Target="../media/image79.png"/><Relationship Id="rId4" Type="http://schemas.openxmlformats.org/officeDocument/2006/relationships/image" Target="../media/image78.jpg"/></Relationships>
</file>

<file path=ppt/slides/_rels/slide2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4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9.wmf"/><Relationship Id="rId7" Type="http://schemas.openxmlformats.org/officeDocument/2006/relationships/image" Target="../media/image11.wmf"/><Relationship Id="rId2" Type="http://schemas.openxmlformats.org/officeDocument/2006/relationships/oleObject" Target="../embeddings/oleObject7.bin"/><Relationship Id="rId1" Type="http://schemas.openxmlformats.org/officeDocument/2006/relationships/slideLayout" Target="../slideLayouts/slideLayout1.xml"/><Relationship Id="rId6" Type="http://schemas.openxmlformats.org/officeDocument/2006/relationships/oleObject" Target="../embeddings/oleObject9.bin"/><Relationship Id="rId11" Type="http://schemas.openxmlformats.org/officeDocument/2006/relationships/image" Target="../media/image13.wmf"/><Relationship Id="rId5" Type="http://schemas.openxmlformats.org/officeDocument/2006/relationships/image" Target="../media/image10.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12.wmf"/></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16.wmf"/><Relationship Id="rId2" Type="http://schemas.openxmlformats.org/officeDocument/2006/relationships/oleObject" Target="../embeddings/oleObject12.bin"/><Relationship Id="rId1" Type="http://schemas.openxmlformats.org/officeDocument/2006/relationships/slideLayout" Target="../slideLayouts/slideLayout1.xml"/><Relationship Id="rId6" Type="http://schemas.openxmlformats.org/officeDocument/2006/relationships/oleObject" Target="../embeddings/oleObject14.bin"/><Relationship Id="rId5" Type="http://schemas.openxmlformats.org/officeDocument/2006/relationships/image" Target="../media/image15.wmf"/><Relationship Id="rId4" Type="http://schemas.openxmlformats.org/officeDocument/2006/relationships/oleObject" Target="../embeddings/oleObject13.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8.bin"/><Relationship Id="rId13" Type="http://schemas.openxmlformats.org/officeDocument/2006/relationships/image" Target="../media/image22.wmf"/><Relationship Id="rId3" Type="http://schemas.openxmlformats.org/officeDocument/2006/relationships/image" Target="../media/image17.wmf"/><Relationship Id="rId7" Type="http://schemas.openxmlformats.org/officeDocument/2006/relationships/image" Target="../media/image19.wmf"/><Relationship Id="rId12" Type="http://schemas.openxmlformats.org/officeDocument/2006/relationships/oleObject" Target="../embeddings/oleObject20.bin"/><Relationship Id="rId2" Type="http://schemas.openxmlformats.org/officeDocument/2006/relationships/oleObject" Target="../embeddings/oleObject15.bin"/><Relationship Id="rId1" Type="http://schemas.openxmlformats.org/officeDocument/2006/relationships/slideLayout" Target="../slideLayouts/slideLayout1.xml"/><Relationship Id="rId6" Type="http://schemas.openxmlformats.org/officeDocument/2006/relationships/oleObject" Target="../embeddings/oleObject17.bin"/><Relationship Id="rId11" Type="http://schemas.openxmlformats.org/officeDocument/2006/relationships/image" Target="../media/image21.wmf"/><Relationship Id="rId5" Type="http://schemas.openxmlformats.org/officeDocument/2006/relationships/image" Target="../media/image18.wmf"/><Relationship Id="rId15" Type="http://schemas.openxmlformats.org/officeDocument/2006/relationships/image" Target="../media/image23.wmf"/><Relationship Id="rId10" Type="http://schemas.openxmlformats.org/officeDocument/2006/relationships/oleObject" Target="../embeddings/oleObject19.bin"/><Relationship Id="rId4" Type="http://schemas.openxmlformats.org/officeDocument/2006/relationships/oleObject" Target="../embeddings/oleObject16.bin"/><Relationship Id="rId9" Type="http://schemas.openxmlformats.org/officeDocument/2006/relationships/image" Target="../media/image20.wmf"/><Relationship Id="rId14" Type="http://schemas.openxmlformats.org/officeDocument/2006/relationships/oleObject" Target="../embeddings/oleObject21.bin"/></Relationships>
</file>

<file path=ppt/slides/_rels/slide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Immagine 5" descr="Immagine che contiene cerchio, vortice, Universo, spazio&#10;&#10;Il contenuto generato dall'IA potrebbe non essere corretto.">
            <a:extLst>
              <a:ext uri="{FF2B5EF4-FFF2-40B4-BE49-F238E27FC236}">
                <a16:creationId xmlns:a16="http://schemas.microsoft.com/office/drawing/2014/main" id="{8F9A4222-2707-F163-C77D-20F58B71E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24"/>
            <a:ext cx="8414541" cy="6568150"/>
          </a:xfrm>
          <a:prstGeom prst="rect">
            <a:avLst/>
          </a:prstGeom>
        </p:spPr>
      </p:pic>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6670624" y="339195"/>
            <a:ext cx="5375282" cy="6151546"/>
          </a:xfrm>
        </p:spPr>
        <p:txBody>
          <a:bodyPr>
            <a:noAutofit/>
          </a:bodyPr>
          <a:lstStyle/>
          <a:p>
            <a:pPr>
              <a:lnSpc>
                <a:spcPts val="9000"/>
              </a:lnSpc>
              <a:spcBef>
                <a:spcPts val="0"/>
              </a:spcBef>
            </a:pPr>
            <a:r>
              <a:rPr lang="it-IT" sz="9600" b="1" dirty="0">
                <a:solidFill>
                  <a:srgbClr val="CCCCFF"/>
                </a:solidFill>
              </a:rPr>
              <a:t>LA GALASSIA VIVENTE</a:t>
            </a:r>
          </a:p>
          <a:p>
            <a:pPr>
              <a:lnSpc>
                <a:spcPct val="100000"/>
              </a:lnSpc>
              <a:spcBef>
                <a:spcPts val="0"/>
              </a:spcBef>
            </a:pPr>
            <a:endParaRPr lang="it-IT" sz="4000" b="1" dirty="0">
              <a:solidFill>
                <a:schemeClr val="bg1"/>
              </a:solidFill>
            </a:endParaRPr>
          </a:p>
          <a:p>
            <a:pPr>
              <a:lnSpc>
                <a:spcPct val="100000"/>
              </a:lnSpc>
              <a:spcBef>
                <a:spcPts val="0"/>
              </a:spcBef>
            </a:pPr>
            <a:endParaRPr lang="it-IT" sz="4000" b="1" dirty="0">
              <a:solidFill>
                <a:schemeClr val="bg1"/>
              </a:solidFill>
            </a:endParaRPr>
          </a:p>
          <a:p>
            <a:pPr algn="just">
              <a:lnSpc>
                <a:spcPct val="100000"/>
              </a:lnSpc>
              <a:spcBef>
                <a:spcPts val="0"/>
              </a:spcBef>
            </a:pPr>
            <a:r>
              <a:rPr lang="it-IT" sz="2800" b="1" dirty="0">
                <a:solidFill>
                  <a:schemeClr val="bg1"/>
                </a:solidFill>
              </a:rPr>
              <a:t>                                                  E. Mieli</a:t>
            </a:r>
          </a:p>
          <a:p>
            <a:pPr algn="just">
              <a:lnSpc>
                <a:spcPct val="100000"/>
              </a:lnSpc>
              <a:spcBef>
                <a:spcPts val="0"/>
              </a:spcBef>
            </a:pPr>
            <a:r>
              <a:rPr lang="it-IT" sz="2800" b="1" dirty="0">
                <a:solidFill>
                  <a:schemeClr val="bg1"/>
                </a:solidFill>
              </a:rPr>
              <a:t>                                         A. M. F. Valli</a:t>
            </a:r>
          </a:p>
          <a:p>
            <a:pPr algn="just">
              <a:lnSpc>
                <a:spcPct val="100000"/>
              </a:lnSpc>
              <a:spcBef>
                <a:spcPts val="0"/>
              </a:spcBef>
            </a:pPr>
            <a:r>
              <a:rPr lang="it-IT" sz="2800" b="1" dirty="0">
                <a:solidFill>
                  <a:schemeClr val="bg1"/>
                </a:solidFill>
              </a:rPr>
              <a:t>                                           C. </a:t>
            </a:r>
            <a:r>
              <a:rPr lang="it-IT" sz="2800" b="1" dirty="0" err="1">
                <a:solidFill>
                  <a:schemeClr val="bg1"/>
                </a:solidFill>
              </a:rPr>
              <a:t>Maccone</a:t>
            </a:r>
            <a:endParaRPr lang="it-IT" sz="2800" b="1" dirty="0">
              <a:solidFill>
                <a:schemeClr val="bg1"/>
              </a:solidFill>
            </a:endParaRPr>
          </a:p>
        </p:txBody>
      </p:sp>
    </p:spTree>
    <p:extLst>
      <p:ext uri="{BB962C8B-B14F-4D97-AF65-F5344CB8AC3E}">
        <p14:creationId xmlns:p14="http://schemas.microsoft.com/office/powerpoint/2010/main" val="2294076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8120418" y="1363992"/>
            <a:ext cx="3944204" cy="5062929"/>
          </a:xfrm>
        </p:spPr>
        <p:txBody>
          <a:bodyPr>
            <a:normAutofit fontScale="92500" lnSpcReduction="10000"/>
          </a:bodyPr>
          <a:lstStyle/>
          <a:p>
            <a:r>
              <a:rPr lang="en-US" sz="4300" b="1" dirty="0">
                <a:effectLst/>
                <a:ea typeface="Calibri" panose="020F0502020204030204" pitchFamily="34" charset="0"/>
                <a:cs typeface="Calibri" panose="020F0502020204030204" pitchFamily="34" charset="0"/>
              </a:rPr>
              <a:t>STIMA </a:t>
            </a:r>
            <a:r>
              <a:rPr lang="en-US" sz="4300" b="1" dirty="0" err="1">
                <a:effectLst/>
                <a:ea typeface="Calibri" panose="020F0502020204030204" pitchFamily="34" charset="0"/>
                <a:cs typeface="Calibri" panose="020F0502020204030204" pitchFamily="34" charset="0"/>
              </a:rPr>
              <a:t>DIRETTA</a:t>
            </a:r>
            <a:endParaRPr lang="en-US" sz="4300" b="1" dirty="0">
              <a:effectLst/>
              <a:ea typeface="Calibri" panose="020F0502020204030204" pitchFamily="34" charset="0"/>
              <a:cs typeface="Calibri" panose="020F0502020204030204" pitchFamily="34" charset="0"/>
            </a:endParaRPr>
          </a:p>
          <a:p>
            <a:pPr algn="just"/>
            <a:r>
              <a:rPr lang="it-IT" sz="3800" dirty="0">
                <a:effectLst/>
                <a:ea typeface="Calibri" panose="020F0502020204030204" pitchFamily="34" charset="0"/>
                <a:cs typeface="Calibri" panose="020F0502020204030204" pitchFamily="34" charset="0"/>
              </a:rPr>
              <a:t>Per ragioni di stabilità stellare, siamo interessati solo alle stelle di classe </a:t>
            </a:r>
            <a:r>
              <a:rPr lang="it-IT" sz="3800" b="1" dirty="0">
                <a:solidFill>
                  <a:srgbClr val="FF0000"/>
                </a:solidFill>
                <a:effectLst/>
                <a:ea typeface="Calibri" panose="020F0502020204030204" pitchFamily="34" charset="0"/>
                <a:cs typeface="Calibri" panose="020F0502020204030204" pitchFamily="34" charset="0"/>
              </a:rPr>
              <a:t>F</a:t>
            </a:r>
            <a:r>
              <a:rPr lang="it-IT" sz="3800" dirty="0">
                <a:effectLst/>
                <a:ea typeface="Calibri" panose="020F0502020204030204" pitchFamily="34" charset="0"/>
                <a:cs typeface="Calibri" panose="020F0502020204030204" pitchFamily="34" charset="0"/>
              </a:rPr>
              <a:t>, </a:t>
            </a:r>
            <a:r>
              <a:rPr lang="it-IT" sz="3800" b="1" dirty="0">
                <a:solidFill>
                  <a:srgbClr val="FF0000"/>
                </a:solidFill>
                <a:cs typeface="Calibri" panose="020F0502020204030204" pitchFamily="34" charset="0"/>
              </a:rPr>
              <a:t>G</a:t>
            </a:r>
            <a:r>
              <a:rPr lang="it-IT" sz="3800" dirty="0">
                <a:effectLst/>
                <a:ea typeface="Calibri" panose="020F0502020204030204" pitchFamily="34" charset="0"/>
                <a:cs typeface="Calibri" panose="020F0502020204030204" pitchFamily="34" charset="0"/>
              </a:rPr>
              <a:t> e </a:t>
            </a:r>
            <a:r>
              <a:rPr lang="it-IT" sz="3800" b="1" dirty="0">
                <a:solidFill>
                  <a:srgbClr val="FF0000"/>
                </a:solidFill>
                <a:cs typeface="Calibri" panose="020F0502020204030204" pitchFamily="34" charset="0"/>
              </a:rPr>
              <a:t>K </a:t>
            </a:r>
            <a:r>
              <a:rPr lang="it-IT" sz="3800" dirty="0">
                <a:effectLst/>
                <a:ea typeface="Calibri" panose="020F0502020204030204" pitchFamily="34" charset="0"/>
                <a:cs typeface="Calibri" panose="020F0502020204030204" pitchFamily="34" charset="0"/>
              </a:rPr>
              <a:t>appartenenti al disco galattico: la somma di questi tre insiemi è uguale a </a:t>
            </a:r>
            <a:r>
              <a:rPr lang="en-GB" sz="3800" b="1" dirty="0">
                <a:solidFill>
                  <a:srgbClr val="FF0000"/>
                </a:solidFill>
                <a:effectLst/>
                <a:highlight>
                  <a:srgbClr val="FFFF00"/>
                </a:highlight>
                <a:ea typeface="Calibri" panose="020F0502020204030204" pitchFamily="34" charset="0"/>
                <a:cs typeface="Calibri" panose="020F0502020204030204" pitchFamily="34" charset="0"/>
              </a:rPr>
              <a:t>1,10</a:t>
            </a:r>
            <a:r>
              <a:rPr lang="it-IT" sz="3800" b="1" dirty="0">
                <a:solidFill>
                  <a:srgbClr val="FF0000"/>
                </a:solidFill>
                <a:effectLst/>
                <a:highlight>
                  <a:srgbClr val="FFFF00"/>
                </a:highlight>
                <a:ea typeface="Calibri" panose="020F0502020204030204" pitchFamily="34" charset="0"/>
                <a:cs typeface="Calibri" panose="020F0502020204030204" pitchFamily="34" charset="0"/>
              </a:rPr>
              <a:t>·</a:t>
            </a:r>
            <a:r>
              <a:rPr lang="en-GB" sz="3800" b="1" dirty="0">
                <a:solidFill>
                  <a:srgbClr val="FF0000"/>
                </a:solidFill>
                <a:effectLst/>
                <a:highlight>
                  <a:srgbClr val="FFFF00"/>
                </a:highlight>
                <a:ea typeface="Calibri" panose="020F0502020204030204" pitchFamily="34" charset="0"/>
                <a:cs typeface="Calibri" panose="020F0502020204030204" pitchFamily="34" charset="0"/>
              </a:rPr>
              <a:t>10</a:t>
            </a:r>
            <a:r>
              <a:rPr lang="en-GB" sz="3800" b="1" baseline="30000" dirty="0">
                <a:solidFill>
                  <a:srgbClr val="FF0000"/>
                </a:solidFill>
                <a:effectLst/>
                <a:highlight>
                  <a:srgbClr val="FFFF00"/>
                </a:highlight>
                <a:ea typeface="Calibri" panose="020F0502020204030204" pitchFamily="34" charset="0"/>
                <a:cs typeface="Calibri" panose="020F0502020204030204" pitchFamily="34" charset="0"/>
              </a:rPr>
              <a:t>10</a:t>
            </a:r>
            <a:r>
              <a:rPr lang="en-GB" sz="3800" dirty="0">
                <a:cs typeface="Calibri" panose="020F0502020204030204" pitchFamily="34" charset="0"/>
              </a:rPr>
              <a:t> </a:t>
            </a:r>
            <a:r>
              <a:rPr lang="en-GB" sz="3800" dirty="0" err="1">
                <a:effectLst/>
                <a:ea typeface="Calibri" panose="020F0502020204030204" pitchFamily="34" charset="0"/>
                <a:cs typeface="Calibri" panose="020F0502020204030204" pitchFamily="34" charset="0"/>
              </a:rPr>
              <a:t>stelle</a:t>
            </a:r>
            <a:endParaRPr lang="it-IT" sz="3800" dirty="0"/>
          </a:p>
        </p:txBody>
      </p:sp>
      <p:sp>
        <p:nvSpPr>
          <p:cNvPr id="4" name="Rettangolo con angoli arrotondati 3">
            <a:extLst>
              <a:ext uri="{FF2B5EF4-FFF2-40B4-BE49-F238E27FC236}">
                <a16:creationId xmlns:a16="http://schemas.microsoft.com/office/drawing/2014/main" id="{7345DAB2-E491-99B5-A3E7-D30D7C236EFE}"/>
              </a:ext>
            </a:extLst>
          </p:cNvPr>
          <p:cNvSpPr/>
          <p:nvPr/>
        </p:nvSpPr>
        <p:spPr>
          <a:xfrm>
            <a:off x="241109" y="265428"/>
            <a:ext cx="9048034" cy="990165"/>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t>Il 1° parametro di Drake </a:t>
            </a:r>
            <a:r>
              <a:rPr lang="it-IT" sz="3200" b="1" dirty="0">
                <a:latin typeface="+mn-lt"/>
              </a:rPr>
              <a:t>:             </a:t>
            </a:r>
            <a:r>
              <a:rPr lang="it-IT" sz="3200" b="1" dirty="0">
                <a:solidFill>
                  <a:schemeClr val="tx1"/>
                </a:solidFill>
                <a:latin typeface="+mn-lt"/>
              </a:rPr>
              <a:t>NUMERO DI STELLE</a:t>
            </a:r>
            <a:br>
              <a:rPr lang="it-IT" sz="3200" b="1" dirty="0">
                <a:latin typeface="+mn-lt"/>
              </a:rPr>
            </a:br>
            <a:r>
              <a:rPr lang="it-IT" sz="3200" b="1" dirty="0">
                <a:latin typeface="+mn-lt"/>
              </a:rPr>
              <a:t>                                                           </a:t>
            </a:r>
            <a:r>
              <a:rPr lang="it-IT" sz="3200" b="1" dirty="0">
                <a:solidFill>
                  <a:schemeClr val="tx1"/>
                </a:solidFill>
                <a:effectLst/>
                <a:latin typeface="+mn-lt"/>
                <a:ea typeface="Calibri" panose="020F0502020204030204" pitchFamily="34" charset="0"/>
                <a:cs typeface="Calibri" panose="020F0502020204030204" pitchFamily="34" charset="0"/>
              </a:rPr>
              <a:t>1,0·10</a:t>
            </a:r>
            <a:r>
              <a:rPr lang="it-IT" sz="3200" b="1" baseline="30000" dirty="0">
                <a:solidFill>
                  <a:schemeClr val="tx1"/>
                </a:solidFill>
                <a:effectLst/>
                <a:latin typeface="+mn-lt"/>
                <a:ea typeface="Calibri" panose="020F0502020204030204" pitchFamily="34" charset="0"/>
                <a:cs typeface="Calibri" panose="020F0502020204030204" pitchFamily="34" charset="0"/>
              </a:rPr>
              <a:t>10</a:t>
            </a:r>
            <a:r>
              <a:rPr lang="it-IT" sz="3200" b="1" dirty="0">
                <a:solidFill>
                  <a:schemeClr val="tx1"/>
                </a:solidFill>
              </a:rPr>
              <a:t> - </a:t>
            </a:r>
            <a:r>
              <a:rPr lang="it-IT" sz="3200" b="1" dirty="0">
                <a:solidFill>
                  <a:schemeClr val="tx1"/>
                </a:solidFill>
                <a:effectLst/>
                <a:latin typeface="+mn-lt"/>
                <a:ea typeface="Calibri" panose="020F0502020204030204" pitchFamily="34" charset="0"/>
                <a:cs typeface="Calibri" panose="020F0502020204030204" pitchFamily="34" charset="0"/>
              </a:rPr>
              <a:t>1,2·10</a:t>
            </a:r>
            <a:r>
              <a:rPr lang="it-IT" sz="3200" b="1" baseline="30000" dirty="0">
                <a:solidFill>
                  <a:schemeClr val="tx1"/>
                </a:solidFill>
                <a:effectLst/>
                <a:latin typeface="+mn-lt"/>
                <a:ea typeface="Calibri" panose="020F0502020204030204" pitchFamily="34" charset="0"/>
                <a:cs typeface="Calibri" panose="020F0502020204030204" pitchFamily="34" charset="0"/>
              </a:rPr>
              <a:t>10</a:t>
            </a:r>
            <a:endParaRPr lang="it-IT" sz="3200" dirty="0">
              <a:solidFill>
                <a:schemeClr val="tx1"/>
              </a:solidFill>
            </a:endParaRPr>
          </a:p>
        </p:txBody>
      </p:sp>
      <p:graphicFrame>
        <p:nvGraphicFramePr>
          <p:cNvPr id="2" name="Tabella 1">
            <a:extLst>
              <a:ext uri="{FF2B5EF4-FFF2-40B4-BE49-F238E27FC236}">
                <a16:creationId xmlns:a16="http://schemas.microsoft.com/office/drawing/2014/main" id="{55B316F9-8256-14CA-664D-286B40793548}"/>
              </a:ext>
            </a:extLst>
          </p:cNvPr>
          <p:cNvGraphicFramePr>
            <a:graphicFrameLocks noGrp="1"/>
          </p:cNvGraphicFramePr>
          <p:nvPr>
            <p:extLst>
              <p:ext uri="{D42A27DB-BD31-4B8C-83A1-F6EECF244321}">
                <p14:modId xmlns:p14="http://schemas.microsoft.com/office/powerpoint/2010/main" val="2146474461"/>
              </p:ext>
            </p:extLst>
          </p:nvPr>
        </p:nvGraphicFramePr>
        <p:xfrm>
          <a:off x="241110" y="1363992"/>
          <a:ext cx="7879308" cy="5093928"/>
        </p:xfrm>
        <a:graphic>
          <a:graphicData uri="http://schemas.openxmlformats.org/drawingml/2006/table">
            <a:tbl>
              <a:tblPr>
                <a:tableStyleId>{5C22544A-7EE6-4342-B048-85BDC9FD1C3A}</a:tableStyleId>
              </a:tblPr>
              <a:tblGrid>
                <a:gridCol w="713207">
                  <a:extLst>
                    <a:ext uri="{9D8B030D-6E8A-4147-A177-3AD203B41FA5}">
                      <a16:colId xmlns:a16="http://schemas.microsoft.com/office/drawing/2014/main" val="1060500146"/>
                    </a:ext>
                  </a:extLst>
                </a:gridCol>
                <a:gridCol w="1103083">
                  <a:extLst>
                    <a:ext uri="{9D8B030D-6E8A-4147-A177-3AD203B41FA5}">
                      <a16:colId xmlns:a16="http://schemas.microsoft.com/office/drawing/2014/main" val="564753318"/>
                    </a:ext>
                  </a:extLst>
                </a:gridCol>
                <a:gridCol w="971550">
                  <a:extLst>
                    <a:ext uri="{9D8B030D-6E8A-4147-A177-3AD203B41FA5}">
                      <a16:colId xmlns:a16="http://schemas.microsoft.com/office/drawing/2014/main" val="1801130864"/>
                    </a:ext>
                  </a:extLst>
                </a:gridCol>
                <a:gridCol w="1171575">
                  <a:extLst>
                    <a:ext uri="{9D8B030D-6E8A-4147-A177-3AD203B41FA5}">
                      <a16:colId xmlns:a16="http://schemas.microsoft.com/office/drawing/2014/main" val="2227472540"/>
                    </a:ext>
                  </a:extLst>
                </a:gridCol>
                <a:gridCol w="1185863">
                  <a:extLst>
                    <a:ext uri="{9D8B030D-6E8A-4147-A177-3AD203B41FA5}">
                      <a16:colId xmlns:a16="http://schemas.microsoft.com/office/drawing/2014/main" val="1870722421"/>
                    </a:ext>
                  </a:extLst>
                </a:gridCol>
                <a:gridCol w="1505731">
                  <a:extLst>
                    <a:ext uri="{9D8B030D-6E8A-4147-A177-3AD203B41FA5}">
                      <a16:colId xmlns:a16="http://schemas.microsoft.com/office/drawing/2014/main" val="1144155951"/>
                    </a:ext>
                  </a:extLst>
                </a:gridCol>
                <a:gridCol w="1228299">
                  <a:extLst>
                    <a:ext uri="{9D8B030D-6E8A-4147-A177-3AD203B41FA5}">
                      <a16:colId xmlns:a16="http://schemas.microsoft.com/office/drawing/2014/main" val="2649489769"/>
                    </a:ext>
                  </a:extLst>
                </a:gridCol>
              </a:tblGrid>
              <a:tr h="505538">
                <a:tc>
                  <a:txBody>
                    <a:bodyPr/>
                    <a:lstStyle/>
                    <a:p>
                      <a:pPr algn="ctr" fontAlgn="ctr"/>
                      <a:r>
                        <a:rPr lang="it-IT" sz="1400" b="1" i="0" u="none" strike="noStrike" dirty="0">
                          <a:solidFill>
                            <a:srgbClr val="FFFFFF"/>
                          </a:solidFill>
                          <a:effectLst/>
                          <a:latin typeface="Calibri" panose="020F0502020204030204" pitchFamily="34" charset="0"/>
                        </a:rPr>
                        <a:t>Classe spettrale</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fontAlgn="ctr"/>
                      <a:r>
                        <a:rPr lang="it-IT" sz="1400" b="1" i="0" u="none" strike="noStrike" dirty="0">
                          <a:solidFill>
                            <a:srgbClr val="FFFFFF"/>
                          </a:solidFill>
                          <a:effectLst/>
                          <a:latin typeface="Calibri" panose="020F0502020204030204" pitchFamily="34" charset="0"/>
                        </a:rPr>
                        <a:t>Intervallo di massa </a:t>
                      </a:r>
                      <a:r>
                        <a:rPr lang="it-IT" sz="1400" b="0" i="0" u="none" strike="noStrike" dirty="0">
                          <a:solidFill>
                            <a:srgbClr val="FFFFFF"/>
                          </a:solidFill>
                          <a:effectLst/>
                          <a:latin typeface="Calibri" panose="020F0502020204030204" pitchFamily="34" charset="0"/>
                        </a:rPr>
                        <a:t>(M</a:t>
                      </a:r>
                      <a:r>
                        <a:rPr lang="it-IT" sz="1400" b="0" i="0" u="none" strike="noStrike" baseline="-25000" dirty="0">
                          <a:solidFill>
                            <a:srgbClr val="FFFFFF"/>
                          </a:solidFill>
                          <a:effectLst/>
                          <a:latin typeface="Calibri" panose="020F0502020204030204" pitchFamily="34" charset="0"/>
                        </a:rPr>
                        <a:t>☉</a:t>
                      </a:r>
                      <a:r>
                        <a:rPr lang="it-IT" sz="1400" b="0" i="0" u="none" strike="noStrike" dirty="0">
                          <a:solidFill>
                            <a:srgbClr val="FFFFFF"/>
                          </a:solidFill>
                          <a:effectLst/>
                          <a:latin typeface="Calibri" panose="020F0502020204030204" pitchFamily="34" charset="0"/>
                        </a:rPr>
                        <a:t>)</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fontAlgn="ctr"/>
                      <a:r>
                        <a:rPr lang="en-US" sz="1400" b="1" i="0" u="none" strike="noStrike" dirty="0">
                          <a:solidFill>
                            <a:srgbClr val="FFFFFF"/>
                          </a:solidFill>
                          <a:effectLst/>
                          <a:latin typeface="Calibri" panose="020F0502020204030204" pitchFamily="34" charset="0"/>
                        </a:rPr>
                        <a:t>% di </a:t>
                      </a:r>
                      <a:r>
                        <a:rPr lang="en-US" sz="1400" b="1" i="0" u="none" strike="noStrike" dirty="0" err="1">
                          <a:solidFill>
                            <a:srgbClr val="FFFFFF"/>
                          </a:solidFill>
                          <a:effectLst/>
                          <a:latin typeface="Calibri" panose="020F0502020204030204" pitchFamily="34" charset="0"/>
                        </a:rPr>
                        <a:t>stelle</a:t>
                      </a:r>
                      <a:endParaRPr lang="en-US" sz="1400" b="1" i="0" u="none" strike="noStrike" dirty="0">
                        <a:solidFill>
                          <a:srgbClr val="FFFFFF"/>
                        </a:solidFill>
                        <a:effectLst/>
                        <a:latin typeface="Calibri" panose="020F0502020204030204" pitchFamily="34" charset="0"/>
                      </a:endParaRPr>
                    </a:p>
                    <a:p>
                      <a:pPr algn="ctr" fontAlgn="ctr"/>
                      <a:r>
                        <a:rPr lang="en-US" sz="1400" b="1" i="0" u="none" strike="noStrike" dirty="0" err="1">
                          <a:solidFill>
                            <a:srgbClr val="FFFFFF"/>
                          </a:solidFill>
                          <a:effectLst/>
                          <a:latin typeface="Calibri" panose="020F0502020204030204" pitchFamily="34" charset="0"/>
                        </a:rPr>
                        <a:t>nel</a:t>
                      </a:r>
                      <a:r>
                        <a:rPr lang="en-US" sz="1400" b="1" i="0" u="none" strike="noStrike" dirty="0">
                          <a:solidFill>
                            <a:srgbClr val="FFFFFF"/>
                          </a:solidFill>
                          <a:effectLst/>
                          <a:latin typeface="Calibri" panose="020F0502020204030204" pitchFamily="34" charset="0"/>
                        </a:rPr>
                        <a:t> disco</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fontAlgn="ctr"/>
                      <a:r>
                        <a:rPr lang="it-IT" sz="1400" b="1" i="0" u="none" strike="noStrike" dirty="0">
                          <a:solidFill>
                            <a:srgbClr val="FFFFFF"/>
                          </a:solidFill>
                          <a:effectLst/>
                          <a:latin typeface="Calibri" panose="020F0502020204030204" pitchFamily="34" charset="0"/>
                        </a:rPr>
                        <a:t>Stelle nucleo</a:t>
                      </a:r>
                    </a:p>
                    <a:p>
                      <a:pPr algn="ctr" fontAlgn="ctr"/>
                      <a:r>
                        <a:rPr lang="it-IT" sz="1400" b="0" i="0" u="none" strike="noStrike" dirty="0">
                          <a:solidFill>
                            <a:srgbClr val="FFFFFF"/>
                          </a:solidFill>
                          <a:effectLst/>
                          <a:latin typeface="Calibri" panose="020F0502020204030204" pitchFamily="34" charset="0"/>
                        </a:rPr>
                        <a:t>(2,40·10</a:t>
                      </a:r>
                      <a:r>
                        <a:rPr lang="it-IT" sz="1400" b="0" i="0" u="none" strike="noStrike" baseline="30000" dirty="0">
                          <a:solidFill>
                            <a:srgbClr val="FFFFFF"/>
                          </a:solidFill>
                          <a:effectLst/>
                          <a:latin typeface="Calibri" panose="020F0502020204030204" pitchFamily="34" charset="0"/>
                        </a:rPr>
                        <a:t>10</a:t>
                      </a:r>
                      <a:r>
                        <a:rPr lang="it-IT" sz="1400" b="0" i="0" u="none" strike="noStrike" dirty="0">
                          <a:solidFill>
                            <a:srgbClr val="FFFFFF"/>
                          </a:solidFill>
                          <a:effectLst/>
                          <a:latin typeface="Calibri" panose="020F0502020204030204" pitchFamily="34" charset="0"/>
                        </a:rPr>
                        <a:t> M</a:t>
                      </a:r>
                      <a:r>
                        <a:rPr lang="it-IT" sz="1400" b="0" i="0" u="none" strike="noStrike" baseline="-25000" dirty="0">
                          <a:solidFill>
                            <a:srgbClr val="FFFFFF"/>
                          </a:solidFill>
                          <a:effectLst/>
                          <a:latin typeface="Calibri" panose="020F0502020204030204" pitchFamily="34" charset="0"/>
                        </a:rPr>
                        <a:t>☉</a:t>
                      </a:r>
                      <a:r>
                        <a:rPr lang="it-IT" sz="1400" b="0" i="0" u="none" strike="noStrike" dirty="0">
                          <a:solidFill>
                            <a:srgbClr val="FFFFFF"/>
                          </a:solidFill>
                          <a:effectLst/>
                          <a:latin typeface="Calibri" panose="020F0502020204030204" pitchFamily="34" charset="0"/>
                        </a:rPr>
                        <a:t>)</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fontAlgn="ctr"/>
                      <a:r>
                        <a:rPr lang="it-IT" sz="1400" b="1" i="0" u="none" strike="noStrike" dirty="0">
                          <a:solidFill>
                            <a:srgbClr val="FFFFFF"/>
                          </a:solidFill>
                          <a:effectLst/>
                          <a:latin typeface="Calibri" panose="020F0502020204030204" pitchFamily="34" charset="0"/>
                        </a:rPr>
                        <a:t>Stelle disco</a:t>
                      </a:r>
                    </a:p>
                    <a:p>
                      <a:pPr algn="ctr" fontAlgn="ctr"/>
                      <a:r>
                        <a:rPr lang="it-IT" sz="1400" b="0" i="0" u="none" strike="noStrike" dirty="0">
                          <a:solidFill>
                            <a:srgbClr val="FFFFFF"/>
                          </a:solidFill>
                          <a:effectLst/>
                          <a:latin typeface="Calibri" panose="020F0502020204030204" pitchFamily="34" charset="0"/>
                        </a:rPr>
                        <a:t>(3,79·10</a:t>
                      </a:r>
                      <a:r>
                        <a:rPr lang="it-IT" sz="1400" b="0" i="0" u="none" strike="noStrike" baseline="30000" dirty="0">
                          <a:solidFill>
                            <a:srgbClr val="FFFFFF"/>
                          </a:solidFill>
                          <a:effectLst/>
                          <a:latin typeface="Calibri" panose="020F0502020204030204" pitchFamily="34" charset="0"/>
                        </a:rPr>
                        <a:t>10 </a:t>
                      </a:r>
                      <a:r>
                        <a:rPr lang="it-IT" sz="1400" b="0" i="0" u="none" strike="noStrike" dirty="0">
                          <a:solidFill>
                            <a:srgbClr val="FFFFFF"/>
                          </a:solidFill>
                          <a:effectLst/>
                          <a:latin typeface="Calibri" panose="020F0502020204030204" pitchFamily="34" charset="0"/>
                        </a:rPr>
                        <a:t>M</a:t>
                      </a:r>
                      <a:r>
                        <a:rPr lang="it-IT" sz="1400" b="0" i="0" u="none" strike="noStrike" baseline="-25000" dirty="0">
                          <a:solidFill>
                            <a:srgbClr val="FFFFFF"/>
                          </a:solidFill>
                          <a:effectLst/>
                          <a:latin typeface="Calibri" panose="020F0502020204030204" pitchFamily="34" charset="0"/>
                        </a:rPr>
                        <a:t>☉</a:t>
                      </a:r>
                      <a:r>
                        <a:rPr lang="it-IT" sz="1400" b="0" i="0" u="none" strike="noStrike" dirty="0">
                          <a:solidFill>
                            <a:srgbClr val="FFFFFF"/>
                          </a:solidFill>
                          <a:effectLst/>
                          <a:latin typeface="Calibri" panose="020F0502020204030204" pitchFamily="34" charset="0"/>
                        </a:rPr>
                        <a:t>)</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fontAlgn="ctr"/>
                      <a:r>
                        <a:rPr lang="it-IT" sz="1400" b="1" i="0" u="none" strike="noStrike" dirty="0">
                          <a:solidFill>
                            <a:srgbClr val="FFFFFF"/>
                          </a:solidFill>
                          <a:effectLst/>
                          <a:latin typeface="Calibri" panose="020F0502020204030204" pitchFamily="34" charset="0"/>
                        </a:rPr>
                        <a:t>Stelle alone</a:t>
                      </a:r>
                      <a:br>
                        <a:rPr lang="it-IT" sz="1400" b="1" i="0" u="none" strike="noStrike" dirty="0">
                          <a:solidFill>
                            <a:srgbClr val="FFFFFF"/>
                          </a:solidFill>
                          <a:effectLst/>
                          <a:latin typeface="Calibri" panose="020F0502020204030204" pitchFamily="34" charset="0"/>
                        </a:rPr>
                      </a:br>
                      <a:r>
                        <a:rPr lang="it-IT" sz="1400" b="0" i="0" u="none" strike="noStrike" dirty="0">
                          <a:solidFill>
                            <a:srgbClr val="FFFFFF"/>
                          </a:solidFill>
                          <a:effectLst/>
                          <a:latin typeface="Calibri" panose="020F0502020204030204" pitchFamily="34" charset="0"/>
                        </a:rPr>
                        <a:t>(2,40·108 M☉)</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tc>
                  <a:txBody>
                    <a:bodyPr/>
                    <a:lstStyle/>
                    <a:p>
                      <a:pPr algn="ctr" fontAlgn="ctr"/>
                      <a:r>
                        <a:rPr lang="en-US" sz="1400" b="1" i="0" u="none" strike="noStrike" dirty="0">
                          <a:solidFill>
                            <a:srgbClr val="FFFFFF"/>
                          </a:solidFill>
                          <a:effectLst/>
                          <a:latin typeface="Calibri" panose="020F0502020204030204" pitchFamily="34" charset="0"/>
                        </a:rPr>
                        <a:t>Stelle seq. pr.</a:t>
                      </a:r>
                    </a:p>
                    <a:p>
                      <a:pPr algn="ctr" fontAlgn="ctr"/>
                      <a:r>
                        <a:rPr lang="en-US" sz="1400" b="0" i="0" u="none" strike="noStrike" dirty="0">
                          <a:solidFill>
                            <a:srgbClr val="FFFFFF"/>
                          </a:solidFill>
                          <a:effectLst/>
                          <a:latin typeface="Calibri" panose="020F0502020204030204" pitchFamily="34" charset="0"/>
                        </a:rPr>
                        <a:t>(6,43·10</a:t>
                      </a:r>
                      <a:r>
                        <a:rPr lang="en-US" sz="1400" b="0" i="0" u="none" strike="noStrike" baseline="30000" dirty="0">
                          <a:solidFill>
                            <a:srgbClr val="FFFFFF"/>
                          </a:solidFill>
                          <a:effectLst/>
                          <a:latin typeface="Calibri" panose="020F0502020204030204" pitchFamily="34" charset="0"/>
                        </a:rPr>
                        <a:t>10</a:t>
                      </a:r>
                      <a:r>
                        <a:rPr lang="en-US" sz="1400" b="0" i="0" u="none" strike="noStrike" dirty="0">
                          <a:solidFill>
                            <a:srgbClr val="FFFFFF"/>
                          </a:solidFill>
                          <a:effectLst/>
                          <a:latin typeface="Calibri" panose="020F0502020204030204" pitchFamily="34" charset="0"/>
                        </a:rPr>
                        <a:t> M</a:t>
                      </a:r>
                      <a:r>
                        <a:rPr lang="en-US" sz="1400" b="0" i="0" u="none" strike="noStrike" baseline="-25000" dirty="0">
                          <a:solidFill>
                            <a:srgbClr val="FFFFFF"/>
                          </a:solidFill>
                          <a:effectLst/>
                          <a:latin typeface="Calibri" panose="020F0502020204030204" pitchFamily="34" charset="0"/>
                        </a:rPr>
                        <a:t>☉</a:t>
                      </a:r>
                      <a:r>
                        <a:rPr lang="en-US" sz="1400" b="0" i="0" u="none" strike="noStrike" dirty="0">
                          <a:solidFill>
                            <a:srgbClr val="FFFFFF"/>
                          </a:solidFill>
                          <a:effectLst/>
                          <a:latin typeface="Calibri" panose="020F0502020204030204" pitchFamily="34" charset="0"/>
                        </a:rPr>
                        <a:t>)</a:t>
                      </a: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2760310949"/>
                  </a:ext>
                </a:extLst>
              </a:tr>
              <a:tr h="519222">
                <a:tc>
                  <a:txBody>
                    <a:bodyPr/>
                    <a:lstStyle/>
                    <a:p>
                      <a:pPr algn="ctr" fontAlgn="ctr"/>
                      <a:r>
                        <a:rPr lang="it-IT" sz="1600" b="1" u="none" strike="noStrike" dirty="0">
                          <a:effectLst/>
                        </a:rPr>
                        <a:t>O</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dirty="0">
                          <a:effectLst/>
                        </a:rPr>
                        <a:t>≥16</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0, </a:t>
                      </a:r>
                      <a:r>
                        <a:rPr lang="it-IT" sz="1600" b="1" u="none" strike="noStrike" dirty="0">
                          <a:effectLst/>
                        </a:rPr>
                        <a:t>00001%</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8,57·10</a:t>
                      </a:r>
                      <a:r>
                        <a:rPr lang="it-IT" sz="1600" b="1" u="none" strike="noStrike" baseline="30000">
                          <a:effectLst/>
                        </a:rPr>
                        <a:t>1</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1,35·10</a:t>
                      </a:r>
                      <a:r>
                        <a:rPr lang="it-IT" sz="1600" b="1" u="none" strike="noStrike" baseline="30000">
                          <a:effectLst/>
                        </a:rPr>
                        <a:t>2</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rowSpan="5">
                  <a:txBody>
                    <a:bodyPr/>
                    <a:lstStyle/>
                    <a:p>
                      <a:pPr algn="just" fontAlgn="ctr"/>
                      <a:r>
                        <a:rPr lang="it-IT" sz="1500" b="1" u="none" strike="noStrike" dirty="0">
                          <a:effectLst/>
                        </a:rPr>
                        <a:t>La produzione di nuove stelle nell'alone è cessata 10 miliardi di anni fa e solo una piccola parte della popolazione II è ancora nella sequenza principale, Le altre si sono estinte</a:t>
                      </a:r>
                      <a:endParaRPr lang="en-US" sz="1500" b="1" i="0" u="none" strike="noStrike" dirty="0">
                        <a:solidFill>
                          <a:srgbClr val="000000"/>
                        </a:solidFill>
                        <a:effectLst/>
                        <a:latin typeface="Calibri" panose="020F0502020204030204" pitchFamily="34" charset="0"/>
                      </a:endParaRPr>
                    </a:p>
                  </a:txBody>
                  <a:tcPr marL="45720" marR="4572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2,21·10</a:t>
                      </a:r>
                      <a:r>
                        <a:rPr lang="it-IT" sz="1600" b="1" u="none" strike="noStrike" baseline="30000">
                          <a:effectLst/>
                        </a:rPr>
                        <a:t>2</a:t>
                      </a:r>
                      <a:r>
                        <a:rPr lang="it-IT" sz="1600" b="1" u="none" strike="noStrike">
                          <a:effectLst/>
                        </a:rPr>
                        <a:t> </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45409665"/>
                  </a:ext>
                </a:extLst>
              </a:tr>
              <a:tr h="503487">
                <a:tc>
                  <a:txBody>
                    <a:bodyPr/>
                    <a:lstStyle/>
                    <a:p>
                      <a:pPr algn="ctr" fontAlgn="ctr"/>
                      <a:r>
                        <a:rPr lang="it-IT" sz="1600" b="1" u="none" strike="noStrike" dirty="0">
                          <a:effectLst/>
                        </a:rPr>
                        <a:t>B</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effectLst/>
                        </a:rPr>
                        <a:t>2,1 </a:t>
                      </a:r>
                      <a:r>
                        <a:rPr lang="it-IT" sz="1600" b="1" u="none" strike="noStrike" dirty="0">
                          <a:effectLst/>
                        </a:rPr>
                        <a:t>- 16</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effectLst/>
                        </a:rPr>
                        <a:t>0,13</a:t>
                      </a:r>
                      <a:r>
                        <a:rPr lang="it-IT" sz="1600" b="1" u="none" strike="noStrike" dirty="0">
                          <a:effectLst/>
                        </a:rPr>
                        <a:t>%</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effectLst/>
                        </a:rPr>
                        <a:t>2,99·10</a:t>
                      </a:r>
                      <a:r>
                        <a:rPr lang="it-IT" sz="1600" b="1" u="none" strike="noStrike" baseline="30000">
                          <a:effectLst/>
                        </a:rPr>
                        <a:t>6</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effectLst/>
                        </a:rPr>
                        <a:t>4,71·10</a:t>
                      </a:r>
                      <a:r>
                        <a:rPr lang="it-IT" sz="1600" b="1" u="none" strike="noStrike" baseline="30000">
                          <a:effectLst/>
                        </a:rPr>
                        <a:t>6</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vMerge="1">
                  <a:txBody>
                    <a:bodyPr/>
                    <a:lstStyle/>
                    <a:p>
                      <a:endParaRPr lang="it-IT"/>
                    </a:p>
                  </a:txBody>
                  <a:tcPr/>
                </a:tc>
                <a:tc>
                  <a:txBody>
                    <a:bodyPr/>
                    <a:lstStyle/>
                    <a:p>
                      <a:pPr algn="ctr" fontAlgn="ctr"/>
                      <a:r>
                        <a:rPr lang="it-IT" sz="1600" b="1" u="none" strike="noStrike">
                          <a:effectLst/>
                        </a:rPr>
                        <a:t>7,70·10</a:t>
                      </a:r>
                      <a:r>
                        <a:rPr lang="it-IT" sz="1600" b="1" u="none" strike="noStrike" baseline="30000">
                          <a:effectLst/>
                        </a:rPr>
                        <a:t>6</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6052425"/>
                  </a:ext>
                </a:extLst>
              </a:tr>
              <a:tr h="503487">
                <a:tc>
                  <a:txBody>
                    <a:bodyPr/>
                    <a:lstStyle/>
                    <a:p>
                      <a:pPr algn="ctr" fontAlgn="ctr"/>
                      <a:r>
                        <a:rPr lang="it-IT" sz="1600" b="1" u="none" strike="noStrike" dirty="0">
                          <a:effectLst/>
                        </a:rPr>
                        <a:t>A</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1,4 - 2,1</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0,60</a:t>
                      </a:r>
                      <a:r>
                        <a:rPr lang="it-IT" sz="1600" b="1" u="none" strike="noStrike" dirty="0">
                          <a:effectLst/>
                        </a:rPr>
                        <a:t>%</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6,40·10</a:t>
                      </a:r>
                      <a:r>
                        <a:rPr lang="it-IT" sz="1600" b="1" u="none" strike="noStrike" baseline="30000">
                          <a:effectLst/>
                        </a:rPr>
                        <a:t>7</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1,01·10</a:t>
                      </a:r>
                      <a:r>
                        <a:rPr lang="it-IT" sz="1600" b="1" u="none" strike="noStrike" baseline="30000">
                          <a:effectLst/>
                        </a:rPr>
                        <a:t>8</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vMerge="1">
                  <a:txBody>
                    <a:bodyPr/>
                    <a:lstStyle/>
                    <a:p>
                      <a:endParaRPr lang="it-IT"/>
                    </a:p>
                  </a:txBody>
                  <a:tcPr/>
                </a:tc>
                <a:tc>
                  <a:txBody>
                    <a:bodyPr/>
                    <a:lstStyle/>
                    <a:p>
                      <a:pPr algn="ctr" fontAlgn="ctr"/>
                      <a:r>
                        <a:rPr lang="it-IT" sz="1600" b="1" u="none" strike="noStrike">
                          <a:effectLst/>
                        </a:rPr>
                        <a:t>1,65·10</a:t>
                      </a:r>
                      <a:r>
                        <a:rPr lang="it-IT" sz="1600" b="1" u="none" strike="noStrike" baseline="30000">
                          <a:effectLst/>
                        </a:rPr>
                        <a:t>8</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81329517"/>
                  </a:ext>
                </a:extLst>
              </a:tr>
              <a:tr h="503487">
                <a:tc>
                  <a:txBody>
                    <a:bodyPr/>
                    <a:lstStyle/>
                    <a:p>
                      <a:pPr algn="ctr" fontAlgn="ctr"/>
                      <a:r>
                        <a:rPr lang="it-IT" sz="1600" b="1" u="none" strike="noStrike" dirty="0">
                          <a:solidFill>
                            <a:srgbClr val="FF0000"/>
                          </a:solidFill>
                          <a:effectLst/>
                        </a:rPr>
                        <a:t>F</a:t>
                      </a:r>
                      <a:endParaRPr lang="it-IT" sz="1600" b="1" i="0" u="none" strike="noStrike" dirty="0">
                        <a:solidFill>
                          <a:srgbClr val="FF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effectLst/>
                        </a:rPr>
                        <a:t>1,04 - 1,4</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effectLst/>
                        </a:rPr>
                        <a:t>3,00</a:t>
                      </a:r>
                      <a:r>
                        <a:rPr lang="it-IT" sz="1600" b="1" u="none" strike="noStrike" dirty="0">
                          <a:effectLst/>
                        </a:rPr>
                        <a:t>%</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effectLst/>
                        </a:rPr>
                        <a:t>5,43·10</a:t>
                      </a:r>
                      <a:r>
                        <a:rPr lang="it-IT" sz="1600" b="1" u="none" strike="noStrike" baseline="30000">
                          <a:effectLst/>
                        </a:rPr>
                        <a:t>8</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solidFill>
                            <a:srgbClr val="FF0000"/>
                          </a:solidFill>
                          <a:effectLst/>
                        </a:rPr>
                        <a:t>8,58·10</a:t>
                      </a:r>
                      <a:r>
                        <a:rPr lang="it-IT" sz="1600" b="1" u="none" strike="noStrike" baseline="30000">
                          <a:solidFill>
                            <a:srgbClr val="FF0000"/>
                          </a:solidFill>
                          <a:effectLst/>
                        </a:rPr>
                        <a:t>8</a:t>
                      </a:r>
                      <a:endParaRPr lang="it-IT" sz="1600" b="1" i="0" u="none" strike="noStrike" dirty="0">
                        <a:solidFill>
                          <a:srgbClr val="FF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00"/>
                    </a:solidFill>
                  </a:tcPr>
                </a:tc>
                <a:tc vMerge="1">
                  <a:txBody>
                    <a:bodyPr/>
                    <a:lstStyle/>
                    <a:p>
                      <a:endParaRPr lang="it-IT"/>
                    </a:p>
                  </a:txBody>
                  <a:tcPr/>
                </a:tc>
                <a:tc>
                  <a:txBody>
                    <a:bodyPr/>
                    <a:lstStyle/>
                    <a:p>
                      <a:pPr algn="ctr" fontAlgn="ctr"/>
                      <a:r>
                        <a:rPr lang="it-IT" sz="1600" b="1" u="none" strike="noStrike">
                          <a:effectLst/>
                        </a:rPr>
                        <a:t>14,00·10</a:t>
                      </a:r>
                      <a:r>
                        <a:rPr lang="it-IT" sz="1600" b="1" u="none" strike="noStrike" baseline="30000">
                          <a:effectLst/>
                        </a:rPr>
                        <a:t>9</a:t>
                      </a:r>
                      <a:r>
                        <a:rPr lang="it-IT" sz="1600" b="1" u="none" strike="noStrike">
                          <a:effectLst/>
                        </a:rPr>
                        <a:t> </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65031368"/>
                  </a:ext>
                </a:extLst>
              </a:tr>
              <a:tr h="948356">
                <a:tc>
                  <a:txBody>
                    <a:bodyPr/>
                    <a:lstStyle/>
                    <a:p>
                      <a:pPr algn="ctr" fontAlgn="ctr"/>
                      <a:r>
                        <a:rPr lang="it-IT" sz="1600" b="1" u="none" strike="noStrike" dirty="0">
                          <a:solidFill>
                            <a:srgbClr val="FF0000"/>
                          </a:solidFill>
                          <a:effectLst/>
                        </a:rPr>
                        <a:t>G</a:t>
                      </a:r>
                      <a:endParaRPr lang="it-IT" sz="1600" b="1" i="0" u="none" strike="noStrike" dirty="0">
                        <a:solidFill>
                          <a:srgbClr val="FF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0,8 - 1,04</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7,60</a:t>
                      </a:r>
                      <a:r>
                        <a:rPr lang="it-IT" sz="1600" b="1" u="none" strike="noStrike" dirty="0">
                          <a:effectLst/>
                        </a:rPr>
                        <a:t>%</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1,97·10</a:t>
                      </a:r>
                      <a:r>
                        <a:rPr lang="it-IT" sz="1600" b="1" u="none" strike="noStrike" baseline="30000">
                          <a:effectLst/>
                        </a:rPr>
                        <a:t>9</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solidFill>
                            <a:srgbClr val="FF0000"/>
                          </a:solidFill>
                          <a:effectLst/>
                        </a:rPr>
                        <a:t>3,11·10</a:t>
                      </a:r>
                      <a:r>
                        <a:rPr lang="it-IT" sz="1600" b="1" u="none" strike="noStrike" baseline="30000">
                          <a:solidFill>
                            <a:srgbClr val="FF0000"/>
                          </a:solidFill>
                          <a:effectLst/>
                        </a:rPr>
                        <a:t>9</a:t>
                      </a:r>
                      <a:endParaRPr lang="it-IT" sz="1600" b="1" i="0" u="none" strike="noStrike" dirty="0">
                        <a:solidFill>
                          <a:srgbClr val="FF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00"/>
                    </a:solidFill>
                  </a:tcPr>
                </a:tc>
                <a:tc vMerge="1">
                  <a:txBody>
                    <a:bodyPr/>
                    <a:lstStyle/>
                    <a:p>
                      <a:endParaRPr lang="it-IT"/>
                    </a:p>
                  </a:txBody>
                  <a:tcPr/>
                </a:tc>
                <a:tc>
                  <a:txBody>
                    <a:bodyPr/>
                    <a:lstStyle/>
                    <a:p>
                      <a:pPr algn="ctr" fontAlgn="ctr"/>
                      <a:r>
                        <a:rPr lang="it-IT" sz="1600" b="1" u="none" strike="noStrike">
                          <a:effectLst/>
                        </a:rPr>
                        <a:t>5,09·10</a:t>
                      </a:r>
                      <a:r>
                        <a:rPr lang="it-IT" sz="1600" b="1" u="none" strike="noStrike" baseline="30000">
                          <a:effectLst/>
                        </a:rPr>
                        <a:t>9</a:t>
                      </a:r>
                      <a:r>
                        <a:rPr lang="it-IT" sz="1600" b="1" u="none" strike="noStrike">
                          <a:effectLst/>
                        </a:rPr>
                        <a:t> </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4998024"/>
                  </a:ext>
                </a:extLst>
              </a:tr>
              <a:tr h="503487">
                <a:tc>
                  <a:txBody>
                    <a:bodyPr/>
                    <a:lstStyle/>
                    <a:p>
                      <a:pPr algn="ctr" fontAlgn="ctr"/>
                      <a:r>
                        <a:rPr lang="it-IT" sz="1600" b="1" u="none" strike="noStrike" dirty="0">
                          <a:solidFill>
                            <a:srgbClr val="FF0000"/>
                          </a:solidFill>
                          <a:effectLst/>
                        </a:rPr>
                        <a:t>K</a:t>
                      </a:r>
                      <a:endParaRPr lang="it-IT" sz="1600" b="1" i="0" u="none" strike="noStrike" dirty="0">
                        <a:solidFill>
                          <a:srgbClr val="FF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effectLst/>
                        </a:rPr>
                        <a:t>0,45 - 0,8</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effectLst/>
                        </a:rPr>
                        <a:t>12,10</a:t>
                      </a:r>
                      <a:r>
                        <a:rPr lang="it-IT" sz="1600" b="1" u="none" strike="noStrike" dirty="0">
                          <a:effectLst/>
                        </a:rPr>
                        <a:t>%</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effectLst/>
                        </a:rPr>
                        <a:t>4,47·10</a:t>
                      </a:r>
                      <a:r>
                        <a:rPr lang="it-IT" sz="1600" b="1" u="none" strike="noStrike" baseline="30000">
                          <a:effectLst/>
                        </a:rPr>
                        <a:t>9</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solidFill>
                            <a:srgbClr val="FF0000"/>
                          </a:solidFill>
                          <a:effectLst/>
                        </a:rPr>
                        <a:t>7,06·10</a:t>
                      </a:r>
                      <a:r>
                        <a:rPr lang="it-IT" sz="1600" b="1" u="none" strike="noStrike" baseline="30000">
                          <a:solidFill>
                            <a:srgbClr val="FF0000"/>
                          </a:solidFill>
                          <a:effectLst/>
                        </a:rPr>
                        <a:t>9</a:t>
                      </a:r>
                      <a:endParaRPr lang="it-IT" sz="1600" b="1" i="0" u="none" strike="noStrike" dirty="0">
                        <a:solidFill>
                          <a:srgbClr val="FF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FF00"/>
                    </a:solidFill>
                  </a:tcPr>
                </a:tc>
                <a:tc>
                  <a:txBody>
                    <a:bodyPr/>
                    <a:lstStyle/>
                    <a:p>
                      <a:pPr algn="ctr" fontAlgn="ctr"/>
                      <a:r>
                        <a:rPr lang="it-IT" sz="1600" b="1" u="none" strike="noStrike">
                          <a:effectLst/>
                        </a:rPr>
                        <a:t>1,71·10</a:t>
                      </a:r>
                      <a:r>
                        <a:rPr lang="it-IT" sz="1600" b="1" u="none" strike="noStrike" baseline="30000">
                          <a:effectLst/>
                        </a:rPr>
                        <a:t>9</a:t>
                      </a:r>
                      <a:r>
                        <a:rPr lang="it-IT" sz="1600" b="1" u="none" strike="noStrike">
                          <a:effectLst/>
                        </a:rPr>
                        <a:t> </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fontAlgn="ctr"/>
                      <a:r>
                        <a:rPr lang="it-IT" sz="1600" b="1" u="none" strike="noStrike">
                          <a:effectLst/>
                        </a:rPr>
                        <a:t>1,32·10</a:t>
                      </a:r>
                      <a:r>
                        <a:rPr lang="it-IT" sz="1600" b="1" u="none" strike="noStrike" baseline="30000">
                          <a:effectLst/>
                        </a:rPr>
                        <a:t>10</a:t>
                      </a:r>
                      <a:r>
                        <a:rPr lang="it-IT" sz="1600" b="1" u="none" strike="noStrike">
                          <a:effectLst/>
                        </a:rPr>
                        <a:t> </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40727098"/>
                  </a:ext>
                </a:extLst>
              </a:tr>
              <a:tr h="503487">
                <a:tc>
                  <a:txBody>
                    <a:bodyPr/>
                    <a:lstStyle/>
                    <a:p>
                      <a:pPr algn="ctr" fontAlgn="ctr"/>
                      <a:r>
                        <a:rPr lang="it-IT" sz="1600" b="1" u="none" strike="noStrike">
                          <a:effectLst/>
                        </a:rPr>
                        <a:t>M</a:t>
                      </a:r>
                      <a:endParaRPr lang="it-IT" sz="1600" b="1" i="0" u="none" strike="noStrike">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0,08 - 0,45</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76,45</a:t>
                      </a:r>
                      <a:r>
                        <a:rPr lang="it-IT" sz="1600" b="1" u="none" strike="noStrike" dirty="0">
                          <a:effectLst/>
                        </a:rPr>
                        <a:t>%</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6,44·10</a:t>
                      </a:r>
                      <a:r>
                        <a:rPr lang="it-IT" sz="1600" b="1" u="none" strike="noStrike" baseline="30000">
                          <a:effectLst/>
                        </a:rPr>
                        <a:t>10</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1,02·10</a:t>
                      </a:r>
                      <a:r>
                        <a:rPr lang="it-IT" sz="1600" b="1" u="none" strike="noStrike" baseline="30000">
                          <a:effectLst/>
                        </a:rPr>
                        <a:t>11</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2,27·10</a:t>
                      </a:r>
                      <a:r>
                        <a:rPr lang="it-IT" sz="1600" b="1" u="none" strike="noStrike" baseline="30000">
                          <a:effectLst/>
                        </a:rPr>
                        <a:t>9</a:t>
                      </a:r>
                      <a:r>
                        <a:rPr lang="it-IT" sz="1600" b="1" u="none" strike="noStrike">
                          <a:effectLst/>
                        </a:rPr>
                        <a:t> </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fontAlgn="ctr"/>
                      <a:r>
                        <a:rPr lang="it-IT" sz="1600" b="1" u="none" strike="noStrike">
                          <a:effectLst/>
                        </a:rPr>
                        <a:t>1,68·10</a:t>
                      </a:r>
                      <a:r>
                        <a:rPr lang="it-IT" sz="1600" b="1" u="none" strike="noStrike" baseline="30000">
                          <a:effectLst/>
                        </a:rPr>
                        <a:t>11</a:t>
                      </a:r>
                      <a:endParaRPr lang="it-IT" sz="16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91061867"/>
                  </a:ext>
                </a:extLst>
              </a:tr>
              <a:tr h="518176">
                <a:tc gridSpan="3">
                  <a:txBody>
                    <a:bodyPr/>
                    <a:lstStyle/>
                    <a:p>
                      <a:pPr algn="ctr" fontAlgn="ctr"/>
                      <a:r>
                        <a:rPr lang="en-US" sz="1600" b="1" u="none" strike="noStrike" dirty="0">
                          <a:solidFill>
                            <a:schemeClr val="bg1"/>
                          </a:solidFill>
                          <a:effectLst/>
                        </a:rPr>
                        <a:t>Total stars present</a:t>
                      </a:r>
                    </a:p>
                    <a:p>
                      <a:pPr algn="ctr" fontAlgn="ctr"/>
                      <a:r>
                        <a:rPr lang="en-US" sz="1600" b="1" u="none" strike="noStrike" dirty="0">
                          <a:solidFill>
                            <a:schemeClr val="bg1"/>
                          </a:solidFill>
                          <a:effectLst/>
                        </a:rPr>
                        <a:t>in the Milky Way</a:t>
                      </a:r>
                      <a:endParaRPr lang="en-US" sz="16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50000"/>
                      </a:schemeClr>
                    </a:solidFill>
                  </a:tcPr>
                </a:tc>
                <a:tc hMerge="1">
                  <a:txBody>
                    <a:bodyPr/>
                    <a:lstStyle/>
                    <a:p>
                      <a:endParaRPr lang="it-IT"/>
                    </a:p>
                  </a:txBody>
                  <a:tcPr/>
                </a:tc>
                <a:tc hMerge="1">
                  <a:txBody>
                    <a:bodyPr/>
                    <a:lstStyle/>
                    <a:p>
                      <a:endParaRPr lang="it-IT"/>
                    </a:p>
                  </a:txBody>
                  <a:tcPr/>
                </a:tc>
                <a:tc>
                  <a:txBody>
                    <a:bodyPr/>
                    <a:lstStyle/>
                    <a:p>
                      <a:pPr algn="ctr" fontAlgn="ctr"/>
                      <a:r>
                        <a:rPr lang="it-IT" sz="1600" b="1" u="none" strike="noStrike">
                          <a:solidFill>
                            <a:schemeClr val="bg1"/>
                          </a:solidFill>
                          <a:effectLst/>
                        </a:rPr>
                        <a:t>7,14·10</a:t>
                      </a:r>
                      <a:r>
                        <a:rPr lang="it-IT" sz="1600" b="1" u="none" strike="noStrike" baseline="30000">
                          <a:solidFill>
                            <a:schemeClr val="bg1"/>
                          </a:solidFill>
                          <a:effectLst/>
                        </a:rPr>
                        <a:t>10</a:t>
                      </a:r>
                      <a:endParaRPr lang="it-IT" sz="16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ctr"/>
                      <a:r>
                        <a:rPr lang="it-IT" sz="1600" b="1" u="none" strike="noStrike">
                          <a:solidFill>
                            <a:schemeClr val="bg1"/>
                          </a:solidFill>
                          <a:effectLst/>
                        </a:rPr>
                        <a:t>1,13·10</a:t>
                      </a:r>
                      <a:r>
                        <a:rPr lang="it-IT" sz="1600" b="1" u="none" strike="noStrike" baseline="30000">
                          <a:solidFill>
                            <a:schemeClr val="bg1"/>
                          </a:solidFill>
                          <a:effectLst/>
                        </a:rPr>
                        <a:t>11</a:t>
                      </a:r>
                      <a:endParaRPr lang="it-IT" sz="16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ctr"/>
                      <a:r>
                        <a:rPr lang="it-IT" sz="1600" b="1" u="none" strike="noStrike">
                          <a:solidFill>
                            <a:schemeClr val="bg1"/>
                          </a:solidFill>
                          <a:effectLst/>
                        </a:rPr>
                        <a:t>3,97·10</a:t>
                      </a:r>
                      <a:r>
                        <a:rPr lang="it-IT" sz="1600" b="1" u="none" strike="noStrike" baseline="30000">
                          <a:solidFill>
                            <a:schemeClr val="bg1"/>
                          </a:solidFill>
                          <a:effectLst/>
                        </a:rPr>
                        <a:t>9</a:t>
                      </a:r>
                      <a:r>
                        <a:rPr lang="it-IT" sz="1600" b="1" u="none" strike="noStrike">
                          <a:solidFill>
                            <a:schemeClr val="bg1"/>
                          </a:solidFill>
                          <a:effectLst/>
                        </a:rPr>
                        <a:t> </a:t>
                      </a:r>
                      <a:endParaRPr lang="it-IT" sz="16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fontAlgn="ctr"/>
                      <a:r>
                        <a:rPr lang="it-IT" sz="1600" b="1" u="none" strike="noStrike" dirty="0">
                          <a:solidFill>
                            <a:schemeClr val="bg1"/>
                          </a:solidFill>
                          <a:effectLst/>
                        </a:rPr>
                        <a:t>1,88·10</a:t>
                      </a:r>
                      <a:r>
                        <a:rPr lang="it-IT" sz="1600" b="1" u="none" strike="noStrike" baseline="30000" dirty="0">
                          <a:solidFill>
                            <a:schemeClr val="bg1"/>
                          </a:solidFill>
                          <a:effectLst/>
                        </a:rPr>
                        <a:t>11</a:t>
                      </a:r>
                      <a:endParaRPr lang="it-IT" sz="16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273803535"/>
                  </a:ext>
                </a:extLst>
              </a:tr>
            </a:tbl>
          </a:graphicData>
        </a:graphic>
      </p:graphicFrame>
    </p:spTree>
    <p:extLst>
      <p:ext uri="{BB962C8B-B14F-4D97-AF65-F5344CB8AC3E}">
        <p14:creationId xmlns:p14="http://schemas.microsoft.com/office/powerpoint/2010/main" val="3838707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7518099" y="1351128"/>
            <a:ext cx="4432792" cy="5217021"/>
          </a:xfrm>
        </p:spPr>
        <p:txBody>
          <a:bodyPr>
            <a:normAutofit lnSpcReduction="10000"/>
          </a:bodyPr>
          <a:lstStyle/>
          <a:p>
            <a:r>
              <a:rPr lang="en-US" sz="4400" b="1" dirty="0">
                <a:effectLst/>
                <a:ea typeface="Calibri" panose="020F0502020204030204" pitchFamily="34" charset="0"/>
                <a:cs typeface="Calibri" panose="020F0502020204030204" pitchFamily="34" charset="0"/>
              </a:rPr>
              <a:t>STIMA </a:t>
            </a:r>
            <a:r>
              <a:rPr lang="en-US" sz="4400" b="1" dirty="0" err="1">
                <a:effectLst/>
                <a:ea typeface="Calibri" panose="020F0502020204030204" pitchFamily="34" charset="0"/>
                <a:cs typeface="Calibri" panose="020F0502020204030204" pitchFamily="34" charset="0"/>
              </a:rPr>
              <a:t>DIRETTA</a:t>
            </a:r>
            <a:endParaRPr lang="en-US" sz="4400" b="1" dirty="0">
              <a:effectLst/>
              <a:ea typeface="Calibri" panose="020F0502020204030204" pitchFamily="34" charset="0"/>
              <a:cs typeface="Calibri" panose="020F0502020204030204" pitchFamily="34" charset="0"/>
            </a:endParaRPr>
          </a:p>
          <a:p>
            <a:pPr algn="just"/>
            <a:r>
              <a:rPr lang="en-GB" sz="3600" dirty="0">
                <a:effectLst/>
                <a:ea typeface="Calibri" panose="020F0502020204030204" pitchFamily="34" charset="0"/>
                <a:cs typeface="Calibri" panose="020F0502020204030204" pitchFamily="34" charset="0"/>
              </a:rPr>
              <a:t>Per </a:t>
            </a:r>
            <a:r>
              <a:rPr lang="en-GB" sz="3600" dirty="0" err="1">
                <a:effectLst/>
                <a:ea typeface="Calibri" panose="020F0502020204030204" pitchFamily="34" charset="0"/>
                <a:cs typeface="Calibri" panose="020F0502020204030204" pitchFamily="34" charset="0"/>
              </a:rPr>
              <a:t>pianeti</a:t>
            </a:r>
            <a:r>
              <a:rPr lang="en-GB" sz="3600" dirty="0">
                <a:effectLst/>
                <a:ea typeface="Calibri" panose="020F0502020204030204" pitchFamily="34" charset="0"/>
                <a:cs typeface="Calibri" panose="020F0502020204030204" pitchFamily="34" charset="0"/>
              </a:rPr>
              <a:t> di </a:t>
            </a:r>
            <a:r>
              <a:rPr lang="en-GB" sz="3600" err="1">
                <a:effectLst/>
                <a:ea typeface="Calibri" panose="020F0502020204030204" pitchFamily="34" charset="0"/>
                <a:cs typeface="Calibri" panose="020F0502020204030204" pitchFamily="34" charset="0"/>
              </a:rPr>
              <a:t>dimensioni</a:t>
            </a:r>
            <a:r>
              <a:rPr lang="en-GB" sz="3600">
                <a:effectLst/>
                <a:ea typeface="Calibri" panose="020F0502020204030204" pitchFamily="34" charset="0"/>
                <a:cs typeface="Calibri" panose="020F0502020204030204" pitchFamily="34" charset="0"/>
              </a:rPr>
              <a:t> </a:t>
            </a:r>
            <a:r>
              <a:rPr lang="en-GB" sz="3600" b="1">
                <a:effectLst/>
                <a:ea typeface="Calibri" panose="020F0502020204030204" pitchFamily="34" charset="0"/>
                <a:cs typeface="Calibri" panose="020F0502020204030204" pitchFamily="34" charset="0"/>
              </a:rPr>
              <a:t>0,75-1,5 R</a:t>
            </a:r>
            <a:r>
              <a:rPr lang="en-GB" sz="3600" b="1" baseline="-25000">
                <a:effectLst/>
                <a:ea typeface="Calibri" panose="020F0502020204030204" pitchFamily="34" charset="0"/>
                <a:cs typeface="Cambria Math" panose="02040503050406030204" pitchFamily="18" charset="0"/>
              </a:rPr>
              <a:t>⊕</a:t>
            </a:r>
            <a:r>
              <a:rPr lang="en-GB" sz="3600">
                <a:effectLst/>
                <a:ea typeface="Calibri" panose="020F0502020204030204" pitchFamily="34" charset="0"/>
                <a:cs typeface="Calibri" panose="020F0502020204030204" pitchFamily="34" charset="0"/>
              </a:rPr>
              <a:t>, </a:t>
            </a:r>
            <a:r>
              <a:rPr lang="it-IT" sz="3600">
                <a:effectLst/>
                <a:ea typeface="Calibri" panose="020F0502020204030204" pitchFamily="34" charset="0"/>
                <a:cs typeface="Calibri" panose="020F0502020204030204" pitchFamily="34" charset="0"/>
              </a:rPr>
              <a:t>masse terrestri, </a:t>
            </a:r>
            <a:r>
              <a:rPr lang="it-IT" sz="3600" dirty="0">
                <a:effectLst/>
                <a:ea typeface="Calibri" panose="020F0502020204030204" pitchFamily="34" charset="0"/>
                <a:cs typeface="Calibri" panose="020F0502020204030204" pitchFamily="34" charset="0"/>
              </a:rPr>
              <a:t>orbitanti in un'area abitabile stabile </a:t>
            </a:r>
            <a:r>
              <a:rPr lang="en-GB" sz="3600">
                <a:effectLst/>
                <a:ea typeface="Calibri" panose="020F0502020204030204" pitchFamily="34" charset="0"/>
                <a:cs typeface="Calibri" panose="020F0502020204030204" pitchFamily="34" charset="0"/>
              </a:rPr>
              <a:t>(</a:t>
            </a:r>
            <a:r>
              <a:rPr lang="en-GB" sz="3600" b="1">
                <a:effectLst/>
                <a:ea typeface="Calibri" panose="020F0502020204030204" pitchFamily="34" charset="0"/>
                <a:cs typeface="Calibri" panose="020F0502020204030204" pitchFamily="34" charset="0"/>
              </a:rPr>
              <a:t>0,99-1,70 </a:t>
            </a:r>
            <a:r>
              <a:rPr lang="en-GB" sz="3600" b="1" dirty="0">
                <a:effectLst/>
                <a:ea typeface="Calibri" panose="020F0502020204030204" pitchFamily="34" charset="0"/>
                <a:cs typeface="Calibri" panose="020F0502020204030204" pitchFamily="34" charset="0"/>
              </a:rPr>
              <a:t>UA</a:t>
            </a:r>
            <a:r>
              <a:rPr lang="en-GB" sz="3600" dirty="0">
                <a:effectLst/>
                <a:ea typeface="Calibri" panose="020F0502020204030204" pitchFamily="34" charset="0"/>
                <a:cs typeface="Calibri" panose="020F0502020204030204" pitchFamily="34" charset="0"/>
              </a:rPr>
              <a:t>) </a:t>
            </a:r>
            <a:r>
              <a:rPr lang="it-IT" sz="3600" dirty="0">
                <a:effectLst/>
                <a:ea typeface="Calibri" panose="020F0502020204030204" pitchFamily="34" charset="0"/>
                <a:cs typeface="Calibri" panose="020F0502020204030204" pitchFamily="34" charset="0"/>
              </a:rPr>
              <a:t>attorno alle stelle di </a:t>
            </a:r>
            <a:r>
              <a:rPr lang="it-IT" sz="3600">
                <a:effectLst/>
                <a:ea typeface="Calibri" panose="020F0502020204030204" pitchFamily="34" charset="0"/>
                <a:cs typeface="Calibri" panose="020F0502020204030204" pitchFamily="34" charset="0"/>
              </a:rPr>
              <a:t>tipo G, </a:t>
            </a:r>
            <a:r>
              <a:rPr lang="it-IT" sz="3600" i="1" dirty="0" err="1">
                <a:effectLst/>
                <a:ea typeface="Calibri" panose="020F0502020204030204" pitchFamily="34" charset="0"/>
                <a:cs typeface="Calibri" panose="020F0502020204030204" pitchFamily="34" charset="0"/>
              </a:rPr>
              <a:t>Kunimoto</a:t>
            </a:r>
            <a:r>
              <a:rPr lang="it-IT" sz="3600" i="1" dirty="0">
                <a:effectLst/>
                <a:ea typeface="Calibri" panose="020F0502020204030204" pitchFamily="34" charset="0"/>
                <a:cs typeface="Calibri" panose="020F0502020204030204" pitchFamily="34" charset="0"/>
              </a:rPr>
              <a:t> (2020) </a:t>
            </a:r>
            <a:r>
              <a:rPr lang="it-IT" sz="3600" dirty="0">
                <a:effectLst/>
                <a:ea typeface="Calibri" panose="020F0502020204030204" pitchFamily="34" charset="0"/>
                <a:cs typeface="Calibri" panose="020F0502020204030204" pitchFamily="34" charset="0"/>
              </a:rPr>
              <a:t>definisce un valore medio </a:t>
            </a:r>
            <a:r>
              <a:rPr lang="it-IT" sz="3600">
                <a:effectLst/>
                <a:ea typeface="Calibri" panose="020F0502020204030204" pitchFamily="34" charset="0"/>
                <a:cs typeface="Calibri" panose="020F0502020204030204" pitchFamily="34" charset="0"/>
              </a:rPr>
              <a:t>di </a:t>
            </a:r>
            <a:r>
              <a:rPr lang="en-GB" sz="3600" b="1">
                <a:effectLst/>
                <a:highlight>
                  <a:srgbClr val="FFFF00"/>
                </a:highlight>
                <a:ea typeface="Calibri" panose="020F0502020204030204" pitchFamily="34" charset="0"/>
                <a:cs typeface="Calibri" panose="020F0502020204030204" pitchFamily="34" charset="0"/>
              </a:rPr>
              <a:t>0,18</a:t>
            </a:r>
            <a:r>
              <a:rPr lang="en-GB" sz="3600">
                <a:effectLst/>
                <a:ea typeface="Calibri" panose="020F0502020204030204" pitchFamily="34" charset="0"/>
                <a:cs typeface="Calibri" panose="020F0502020204030204" pitchFamily="34" charset="0"/>
              </a:rPr>
              <a:t> </a:t>
            </a:r>
            <a:r>
              <a:rPr lang="en-GB" sz="3600" dirty="0" err="1">
                <a:effectLst/>
                <a:ea typeface="Calibri" panose="020F0502020204030204" pitchFamily="34" charset="0"/>
                <a:cs typeface="Calibri" panose="020F0502020204030204" pitchFamily="34" charset="0"/>
              </a:rPr>
              <a:t>pianeti</a:t>
            </a:r>
            <a:endParaRPr lang="it-IT" sz="3600" dirty="0"/>
          </a:p>
          <a:p>
            <a:pPr algn="just"/>
            <a:endParaRPr lang="it-IT" sz="3600" dirty="0"/>
          </a:p>
          <a:p>
            <a:pPr algn="just"/>
            <a:endParaRPr lang="it-IT" dirty="0"/>
          </a:p>
        </p:txBody>
      </p:sp>
      <p:sp>
        <p:nvSpPr>
          <p:cNvPr id="2" name="Rettangolo con angoli arrotondati 1">
            <a:extLst>
              <a:ext uri="{FF2B5EF4-FFF2-40B4-BE49-F238E27FC236}">
                <a16:creationId xmlns:a16="http://schemas.microsoft.com/office/drawing/2014/main" id="{29DEB9E7-612F-6499-ED12-F32CA682C092}"/>
              </a:ext>
            </a:extLst>
          </p:cNvPr>
          <p:cNvSpPr/>
          <p:nvPr/>
        </p:nvSpPr>
        <p:spPr>
          <a:xfrm>
            <a:off x="241109" y="289851"/>
            <a:ext cx="8801292" cy="965743"/>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t>Il 2° parametro di Drake </a:t>
            </a:r>
            <a:r>
              <a:rPr lang="it-IT" sz="3200" b="1" dirty="0">
                <a:latin typeface="+mn-lt"/>
              </a:rPr>
              <a:t>:                 </a:t>
            </a:r>
            <a:r>
              <a:rPr lang="en-GB" sz="3200" b="1" dirty="0" err="1">
                <a:solidFill>
                  <a:schemeClr val="tx1"/>
                </a:solidFill>
                <a:effectLst/>
                <a:latin typeface="+mn-lt"/>
                <a:ea typeface="Calibri" panose="020F0502020204030204" pitchFamily="34" charset="0"/>
                <a:cs typeface="Calibri" panose="020F0502020204030204" pitchFamily="34" charset="0"/>
              </a:rPr>
              <a:t>PIANETI</a:t>
            </a:r>
            <a:r>
              <a:rPr lang="en-GB" sz="3200" b="1" dirty="0">
                <a:solidFill>
                  <a:schemeClr val="tx1"/>
                </a:solidFill>
                <a:effectLst/>
                <a:latin typeface="+mn-lt"/>
                <a:ea typeface="Calibri" panose="020F0502020204030204" pitchFamily="34" charset="0"/>
                <a:cs typeface="Calibri" panose="020F0502020204030204" pitchFamily="34" charset="0"/>
              </a:rPr>
              <a:t> </a:t>
            </a:r>
            <a:r>
              <a:rPr lang="en-GB" sz="3200" b="1" dirty="0" err="1">
                <a:solidFill>
                  <a:schemeClr val="tx1"/>
                </a:solidFill>
                <a:effectLst/>
                <a:latin typeface="+mn-lt"/>
                <a:ea typeface="Calibri" panose="020F0502020204030204" pitchFamily="34" charset="0"/>
                <a:cs typeface="Calibri" panose="020F0502020204030204" pitchFamily="34" charset="0"/>
              </a:rPr>
              <a:t>ADATTI</a:t>
            </a:r>
            <a:br>
              <a:rPr lang="it-IT" sz="3200" b="1" dirty="0">
                <a:latin typeface="+mn-lt"/>
              </a:rPr>
            </a:br>
            <a:r>
              <a:rPr lang="it-IT" sz="3200" b="1" dirty="0">
                <a:latin typeface="+mn-lt"/>
              </a:rPr>
              <a:t>                                                               </a:t>
            </a:r>
            <a:r>
              <a:rPr lang="it-IT" sz="3200" b="1" dirty="0">
                <a:solidFill>
                  <a:schemeClr val="tx1"/>
                </a:solidFill>
                <a:effectLst/>
                <a:latin typeface="+mn-lt"/>
                <a:ea typeface="Calibri" panose="020F0502020204030204" pitchFamily="34" charset="0"/>
                <a:cs typeface="Calibri" panose="020F0502020204030204" pitchFamily="34" charset="0"/>
              </a:rPr>
              <a:t>0,16</a:t>
            </a:r>
            <a:r>
              <a:rPr lang="it-IT" sz="3200" b="1" dirty="0">
                <a:solidFill>
                  <a:schemeClr val="tx1"/>
                </a:solidFill>
              </a:rPr>
              <a:t> - </a:t>
            </a:r>
            <a:r>
              <a:rPr lang="it-IT" sz="3200" b="1" dirty="0">
                <a:solidFill>
                  <a:schemeClr val="tx1"/>
                </a:solidFill>
                <a:effectLst/>
                <a:latin typeface="+mn-lt"/>
                <a:ea typeface="Calibri" panose="020F0502020204030204" pitchFamily="34" charset="0"/>
                <a:cs typeface="Calibri" panose="020F0502020204030204" pitchFamily="34" charset="0"/>
              </a:rPr>
              <a:t>0,20</a:t>
            </a:r>
            <a:endParaRPr lang="it-IT" sz="3200" dirty="0">
              <a:solidFill>
                <a:schemeClr val="tx1"/>
              </a:solidFill>
            </a:endParaRPr>
          </a:p>
        </p:txBody>
      </p:sp>
      <p:pic>
        <p:nvPicPr>
          <p:cNvPr id="5" name="Immagine 4" descr="Immagine che contiene palla, cerchio, schermata, Giochi&#10;&#10;Descrizione generata automaticamente">
            <a:extLst>
              <a:ext uri="{FF2B5EF4-FFF2-40B4-BE49-F238E27FC236}">
                <a16:creationId xmlns:a16="http://schemas.microsoft.com/office/drawing/2014/main" id="{C0816324-9616-367A-4464-27248772F5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09" y="2159921"/>
            <a:ext cx="7224862" cy="4408227"/>
          </a:xfrm>
          <a:prstGeom prst="rect">
            <a:avLst/>
          </a:prstGeom>
        </p:spPr>
      </p:pic>
    </p:spTree>
    <p:extLst>
      <p:ext uri="{BB962C8B-B14F-4D97-AF65-F5344CB8AC3E}">
        <p14:creationId xmlns:p14="http://schemas.microsoft.com/office/powerpoint/2010/main" val="850304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46A30010-CDFE-0F11-0A6C-3893E32D07F0}"/>
              </a:ext>
            </a:extLst>
          </p:cNvPr>
          <p:cNvSpPr/>
          <p:nvPr/>
        </p:nvSpPr>
        <p:spPr>
          <a:xfrm>
            <a:off x="200166" y="202764"/>
            <a:ext cx="8135687" cy="590969"/>
          </a:xfrm>
          <a:prstGeom prst="roundRect">
            <a:avLst/>
          </a:prstGeom>
          <a:gradFill flip="none" rotWithShape="1">
            <a:gsLst>
              <a:gs pos="0">
                <a:srgbClr val="002060"/>
              </a:gs>
              <a:gs pos="84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t>Il 3° parametro di Drake </a:t>
            </a:r>
            <a:r>
              <a:rPr lang="it-IT" sz="2800" b="1" dirty="0">
                <a:latin typeface="+mn-lt"/>
              </a:rPr>
              <a:t>:                       </a:t>
            </a:r>
            <a:r>
              <a:rPr lang="it-IT" sz="2800" b="1" dirty="0">
                <a:solidFill>
                  <a:schemeClr val="tx1"/>
                </a:solidFill>
                <a:latin typeface="+mn-lt"/>
              </a:rPr>
              <a:t>PIANETI STABILI</a:t>
            </a:r>
            <a:endParaRPr lang="it-IT" sz="3000" dirty="0">
              <a:solidFill>
                <a:schemeClr val="tx1"/>
              </a:solidFill>
            </a:endParaRPr>
          </a:p>
        </p:txBody>
      </p:sp>
      <p:sp>
        <p:nvSpPr>
          <p:cNvPr id="10" name="CasellaDiTesto 9">
            <a:extLst>
              <a:ext uri="{FF2B5EF4-FFF2-40B4-BE49-F238E27FC236}">
                <a16:creationId xmlns:a16="http://schemas.microsoft.com/office/drawing/2014/main" id="{185B5E92-74BE-E858-BA34-121B6CE5DD1D}"/>
              </a:ext>
            </a:extLst>
          </p:cNvPr>
          <p:cNvSpPr txBox="1"/>
          <p:nvPr/>
        </p:nvSpPr>
        <p:spPr>
          <a:xfrm>
            <a:off x="200165" y="900393"/>
            <a:ext cx="11791668" cy="5812104"/>
          </a:xfrm>
          <a:prstGeom prst="rect">
            <a:avLst/>
          </a:prstGeom>
          <a:noFill/>
        </p:spPr>
        <p:txBody>
          <a:bodyPr wrap="square">
            <a:spAutoFit/>
          </a:bodyPr>
          <a:lstStyle/>
          <a:p>
            <a:pPr algn="r">
              <a:lnSpc>
                <a:spcPct val="106000"/>
              </a:lnSpc>
              <a:buClr>
                <a:srgbClr val="C00000"/>
              </a:buClr>
              <a:tabLst>
                <a:tab pos="131445" algn="l"/>
              </a:tabLst>
            </a:pPr>
            <a:r>
              <a:rPr lang="it-IT" sz="3200" dirty="0">
                <a:ea typeface="Calibri" panose="020F0502020204030204" pitchFamily="34" charset="0"/>
                <a:cs typeface="Times New Roman" panose="02020603050405020304" pitchFamily="18" charset="0"/>
              </a:rPr>
              <a:t>           sistemi stellari multipli</a:t>
            </a:r>
            <a:r>
              <a:rPr lang="it-IT" sz="3200" dirty="0">
                <a:effectLst/>
                <a:ea typeface="Calibri" panose="020F0502020204030204" pitchFamily="34" charset="0"/>
                <a:cs typeface="Calibri" panose="020F0502020204030204" pitchFamily="34" charset="0"/>
              </a:rPr>
              <a:t>                                       probabilità </a:t>
            </a:r>
            <a:r>
              <a:rPr lang="it-IT" sz="3200" b="1" dirty="0">
                <a:effectLst/>
                <a:ea typeface="Calibri" panose="020F0502020204030204" pitchFamily="34" charset="0"/>
                <a:cs typeface="Calibri" panose="020F0502020204030204" pitchFamily="34" charset="0"/>
              </a:rPr>
              <a:t>0,7 - 0,9</a:t>
            </a:r>
          </a:p>
          <a:p>
            <a:pPr algn="r">
              <a:lnSpc>
                <a:spcPct val="106000"/>
              </a:lnSpc>
              <a:buClr>
                <a:srgbClr val="C00000"/>
              </a:buClr>
              <a:tabLst>
                <a:tab pos="131445" algn="l"/>
              </a:tabLst>
            </a:pPr>
            <a:endParaRPr lang="it-IT" sz="800" dirty="0">
              <a:ea typeface="Calibri" panose="020F0502020204030204" pitchFamily="34" charset="0"/>
              <a:cs typeface="Times New Roman" panose="02020603050405020304" pitchFamily="18" charset="0"/>
            </a:endParaRPr>
          </a:p>
          <a:p>
            <a:pPr algn="r">
              <a:lnSpc>
                <a:spcPct val="106000"/>
              </a:lnSpc>
              <a:buClr>
                <a:srgbClr val="C00000"/>
              </a:buClr>
              <a:tabLst>
                <a:tab pos="131445" algn="l"/>
              </a:tabLst>
            </a:pPr>
            <a:r>
              <a:rPr lang="it-IT" sz="3200" dirty="0">
                <a:effectLst/>
                <a:ea typeface="Calibri" panose="020F0502020204030204" pitchFamily="34" charset="0"/>
                <a:cs typeface="Calibri" panose="020F0502020204030204" pitchFamily="34" charset="0"/>
              </a:rPr>
              <a:t>supernove a meno di 40 anni luce </a:t>
            </a:r>
            <a:r>
              <a:rPr lang="en-GB" sz="3200" dirty="0">
                <a:effectLst/>
                <a:ea typeface="Calibri" panose="020F0502020204030204" pitchFamily="34" charset="0"/>
                <a:cs typeface="Calibri" panose="020F0502020204030204" pitchFamily="34" charset="0"/>
              </a:rPr>
              <a:t>                  </a:t>
            </a:r>
            <a:r>
              <a:rPr lang="it-IT" sz="3200" dirty="0">
                <a:effectLst/>
                <a:ea typeface="Calibri" panose="020F0502020204030204" pitchFamily="34" charset="0"/>
                <a:cs typeface="Calibri" panose="020F0502020204030204" pitchFamily="34" charset="0"/>
              </a:rPr>
              <a:t>probabilità </a:t>
            </a:r>
            <a:r>
              <a:rPr lang="it-IT" sz="3200" b="1" dirty="0">
                <a:effectLst/>
                <a:ea typeface="Calibri" panose="020F0502020204030204" pitchFamily="34" charset="0"/>
                <a:cs typeface="Calibri" panose="020F0502020204030204" pitchFamily="34" charset="0"/>
              </a:rPr>
              <a:t>0,6 - 0,8</a:t>
            </a:r>
          </a:p>
          <a:p>
            <a:pPr algn="r">
              <a:lnSpc>
                <a:spcPct val="106000"/>
              </a:lnSpc>
              <a:buClr>
                <a:srgbClr val="C00000"/>
              </a:buClr>
              <a:tabLst>
                <a:tab pos="131445" algn="l"/>
              </a:tabLst>
            </a:pPr>
            <a:endParaRPr lang="it-IT" sz="800" dirty="0">
              <a:ea typeface="Calibri" panose="020F0502020204030204" pitchFamily="34" charset="0"/>
              <a:cs typeface="Times New Roman" panose="02020603050405020304" pitchFamily="18" charset="0"/>
            </a:endParaRPr>
          </a:p>
          <a:p>
            <a:pPr algn="r">
              <a:lnSpc>
                <a:spcPct val="106000"/>
              </a:lnSpc>
              <a:buClr>
                <a:srgbClr val="C00000"/>
              </a:buClr>
              <a:tabLst>
                <a:tab pos="131445" algn="l"/>
              </a:tabLst>
            </a:pPr>
            <a:r>
              <a:rPr lang="it-IT" sz="3200" dirty="0">
                <a:effectLst/>
                <a:ea typeface="Calibri" panose="020F0502020204030204" pitchFamily="34" charset="0"/>
                <a:cs typeface="Calibri" panose="020F0502020204030204" pitchFamily="34" charset="0"/>
              </a:rPr>
              <a:t>lampi gamma a meno di 5.000 anni luce   </a:t>
            </a:r>
            <a:r>
              <a:rPr lang="en-GB" sz="3200" dirty="0">
                <a:effectLst/>
                <a:ea typeface="Calibri" panose="020F0502020204030204" pitchFamily="34" charset="0"/>
                <a:cs typeface="Calibri" panose="020F0502020204030204" pitchFamily="34" charset="0"/>
              </a:rPr>
              <a:t>     </a:t>
            </a:r>
            <a:r>
              <a:rPr lang="it-IT" sz="3200" dirty="0">
                <a:effectLst/>
                <a:ea typeface="Calibri" panose="020F0502020204030204" pitchFamily="34" charset="0"/>
                <a:cs typeface="Calibri" panose="020F0502020204030204" pitchFamily="34" charset="0"/>
              </a:rPr>
              <a:t>probabilità </a:t>
            </a:r>
            <a:r>
              <a:rPr lang="it-IT" sz="3200" b="1" dirty="0">
                <a:effectLst/>
                <a:ea typeface="Calibri" panose="020F0502020204030204" pitchFamily="34" charset="0"/>
                <a:cs typeface="Calibri" panose="020F0502020204030204" pitchFamily="34" charset="0"/>
              </a:rPr>
              <a:t>0,9 - 1,0</a:t>
            </a:r>
          </a:p>
          <a:p>
            <a:pPr algn="r">
              <a:lnSpc>
                <a:spcPct val="106000"/>
              </a:lnSpc>
              <a:buClr>
                <a:srgbClr val="C00000"/>
              </a:buClr>
              <a:tabLst>
                <a:tab pos="131445" algn="l"/>
              </a:tabLst>
            </a:pPr>
            <a:endParaRPr lang="it-IT" sz="800" dirty="0">
              <a:ea typeface="Calibri" panose="020F0502020204030204" pitchFamily="34" charset="0"/>
              <a:cs typeface="Times New Roman" panose="02020603050405020304" pitchFamily="18" charset="0"/>
            </a:endParaRPr>
          </a:p>
          <a:p>
            <a:pPr algn="r">
              <a:lnSpc>
                <a:spcPct val="106000"/>
              </a:lnSpc>
              <a:buClr>
                <a:srgbClr val="C00000"/>
              </a:buClr>
              <a:tabLst>
                <a:tab pos="131445" algn="l"/>
              </a:tabLst>
            </a:pPr>
            <a:r>
              <a:rPr lang="en-GB" sz="3200" dirty="0">
                <a:effectLst/>
                <a:ea typeface="Calibri" panose="020F0502020204030204" pitchFamily="34" charset="0"/>
                <a:cs typeface="Calibri" panose="020F0502020204030204" pitchFamily="34" charset="0"/>
              </a:rPr>
              <a:t>super-</a:t>
            </a:r>
            <a:r>
              <a:rPr lang="en-GB" sz="3200" dirty="0" err="1">
                <a:effectLst/>
                <a:ea typeface="Calibri" panose="020F0502020204030204" pitchFamily="34" charset="0"/>
                <a:cs typeface="Calibri" panose="020F0502020204030204" pitchFamily="34" charset="0"/>
              </a:rPr>
              <a:t>brillamenti</a:t>
            </a:r>
            <a:r>
              <a:rPr lang="en-GB" sz="3200" dirty="0">
                <a:effectLst/>
                <a:ea typeface="Calibri" panose="020F0502020204030204" pitchFamily="34" charset="0"/>
                <a:cs typeface="Calibri" panose="020F0502020204030204" pitchFamily="34" charset="0"/>
              </a:rPr>
              <a:t> </a:t>
            </a:r>
            <a:r>
              <a:rPr lang="en-GB" sz="3200" dirty="0" err="1">
                <a:effectLst/>
                <a:ea typeface="Calibri" panose="020F0502020204030204" pitchFamily="34" charset="0"/>
                <a:cs typeface="Calibri" panose="020F0502020204030204" pitchFamily="34" charset="0"/>
              </a:rPr>
              <a:t>della</a:t>
            </a:r>
            <a:r>
              <a:rPr lang="en-GB" sz="3200" dirty="0">
                <a:effectLst/>
                <a:ea typeface="Calibri" panose="020F0502020204030204" pitchFamily="34" charset="0"/>
                <a:cs typeface="Calibri" panose="020F0502020204030204" pitchFamily="34" charset="0"/>
              </a:rPr>
              <a:t> propria stella               </a:t>
            </a:r>
            <a:r>
              <a:rPr lang="it-IT" sz="3200" dirty="0">
                <a:effectLst/>
                <a:ea typeface="Calibri" panose="020F0502020204030204" pitchFamily="34" charset="0"/>
                <a:cs typeface="Calibri" panose="020F0502020204030204" pitchFamily="34" charset="0"/>
              </a:rPr>
              <a:t>probabilità </a:t>
            </a:r>
            <a:r>
              <a:rPr lang="it-IT" sz="3200" b="1" dirty="0">
                <a:effectLst/>
                <a:ea typeface="Calibri" panose="020F0502020204030204" pitchFamily="34" charset="0"/>
                <a:cs typeface="Calibri" panose="020F0502020204030204" pitchFamily="34" charset="0"/>
              </a:rPr>
              <a:t>0,5 - 0,7</a:t>
            </a:r>
          </a:p>
          <a:p>
            <a:pPr algn="r">
              <a:lnSpc>
                <a:spcPct val="106000"/>
              </a:lnSpc>
              <a:buClr>
                <a:srgbClr val="C00000"/>
              </a:buClr>
              <a:tabLst>
                <a:tab pos="131445" algn="l"/>
              </a:tabLst>
            </a:pPr>
            <a:endParaRPr lang="it-IT" sz="800" dirty="0">
              <a:ea typeface="Calibri" panose="020F0502020204030204" pitchFamily="34" charset="0"/>
              <a:cs typeface="Times New Roman" panose="02020603050405020304" pitchFamily="18" charset="0"/>
            </a:endParaRPr>
          </a:p>
          <a:p>
            <a:pPr algn="r">
              <a:lnSpc>
                <a:spcPct val="106000"/>
              </a:lnSpc>
              <a:buClr>
                <a:srgbClr val="C00000"/>
              </a:buClr>
              <a:tabLst>
                <a:tab pos="131445" algn="l"/>
              </a:tabLst>
            </a:pPr>
            <a:r>
              <a:rPr lang="it-IT" sz="3200" dirty="0">
                <a:effectLst/>
                <a:ea typeface="Calibri" panose="020F0502020204030204" pitchFamily="34" charset="0"/>
                <a:cs typeface="Calibri" panose="020F0502020204030204" pitchFamily="34" charset="0"/>
              </a:rPr>
              <a:t>transito dei giganti gassosi su orbite interne</a:t>
            </a:r>
            <a:r>
              <a:rPr lang="en-GB" sz="3200" dirty="0">
                <a:effectLst/>
                <a:ea typeface="Calibri" panose="020F0502020204030204" pitchFamily="34" charset="0"/>
                <a:cs typeface="Calibri" panose="020F0502020204030204" pitchFamily="34" charset="0"/>
              </a:rPr>
              <a:t>  </a:t>
            </a:r>
            <a:r>
              <a:rPr lang="it-IT" sz="3200" dirty="0">
                <a:effectLst/>
                <a:ea typeface="Calibri" panose="020F0502020204030204" pitchFamily="34" charset="0"/>
                <a:cs typeface="Calibri" panose="020F0502020204030204" pitchFamily="34" charset="0"/>
              </a:rPr>
              <a:t>probabilità </a:t>
            </a:r>
            <a:r>
              <a:rPr lang="it-IT" sz="3200" b="1" dirty="0">
                <a:effectLst/>
                <a:ea typeface="Calibri" panose="020F0502020204030204" pitchFamily="34" charset="0"/>
                <a:cs typeface="Calibri" panose="020F0502020204030204" pitchFamily="34" charset="0"/>
              </a:rPr>
              <a:t>0,7 - 0,9</a:t>
            </a:r>
            <a:endParaRPr lang="it-IT" sz="800" b="1" dirty="0">
              <a:ea typeface="Calibri" panose="020F0502020204030204" pitchFamily="34" charset="0"/>
              <a:cs typeface="Times New Roman" panose="02020603050405020304" pitchFamily="18" charset="0"/>
            </a:endParaRPr>
          </a:p>
          <a:p>
            <a:pPr algn="r">
              <a:lnSpc>
                <a:spcPct val="106000"/>
              </a:lnSpc>
              <a:buClr>
                <a:srgbClr val="C00000"/>
              </a:buClr>
              <a:tabLst>
                <a:tab pos="131445" algn="l"/>
              </a:tabLst>
            </a:pPr>
            <a:endParaRPr lang="it-IT" sz="800" b="1" dirty="0">
              <a:cs typeface="Times New Roman" panose="02020603050405020304" pitchFamily="18" charset="0"/>
            </a:endParaRPr>
          </a:p>
          <a:p>
            <a:pPr algn="r">
              <a:lnSpc>
                <a:spcPct val="106000"/>
              </a:lnSpc>
              <a:buClr>
                <a:srgbClr val="C00000"/>
              </a:buClr>
              <a:tabLst>
                <a:tab pos="131445" algn="l"/>
              </a:tabLst>
            </a:pPr>
            <a:r>
              <a:rPr lang="it-IT" sz="3200" dirty="0">
                <a:cs typeface="Calibri" panose="020F0502020204030204" pitchFamily="34" charset="0"/>
              </a:rPr>
              <a:t>bombardamento meteorico prolungato          </a:t>
            </a:r>
            <a:r>
              <a:rPr lang="it-IT" sz="3200" dirty="0">
                <a:effectLst/>
                <a:ea typeface="Calibri" panose="020F0502020204030204" pitchFamily="34" charset="0"/>
                <a:cs typeface="Calibri" panose="020F0502020204030204" pitchFamily="34" charset="0"/>
              </a:rPr>
              <a:t>probabilità</a:t>
            </a:r>
            <a:r>
              <a:rPr lang="it-IT" sz="3200" dirty="0">
                <a:cs typeface="Calibri" panose="020F0502020204030204" pitchFamily="34" charset="0"/>
              </a:rPr>
              <a:t> </a:t>
            </a:r>
            <a:r>
              <a:rPr lang="it-IT" sz="3200" b="1" dirty="0">
                <a:effectLst/>
                <a:ea typeface="Calibri" panose="020F0502020204030204" pitchFamily="34" charset="0"/>
                <a:cs typeface="Calibri" panose="020F0502020204030204" pitchFamily="34" charset="0"/>
              </a:rPr>
              <a:t>0,8 - 1,0</a:t>
            </a:r>
          </a:p>
          <a:p>
            <a:pPr algn="r">
              <a:lnSpc>
                <a:spcPct val="106000"/>
              </a:lnSpc>
              <a:buClr>
                <a:srgbClr val="C00000"/>
              </a:buClr>
              <a:tabLst>
                <a:tab pos="131445" algn="l"/>
              </a:tabLst>
            </a:pPr>
            <a:endParaRPr lang="it-IT" sz="800" b="1" dirty="0">
              <a:cs typeface="Calibri" panose="020F0502020204030204" pitchFamily="34" charset="0"/>
            </a:endParaRPr>
          </a:p>
          <a:p>
            <a:pPr algn="r">
              <a:lnSpc>
                <a:spcPct val="106000"/>
              </a:lnSpc>
              <a:buClr>
                <a:srgbClr val="C00000"/>
              </a:buClr>
              <a:tabLst>
                <a:tab pos="131445" algn="l"/>
              </a:tabLst>
            </a:pPr>
            <a:r>
              <a:rPr lang="en-GB" sz="3200" dirty="0" err="1">
                <a:cs typeface="Calibri" panose="020F0502020204030204" pitchFamily="34" charset="0"/>
              </a:rPr>
              <a:t>instabilità</a:t>
            </a:r>
            <a:r>
              <a:rPr lang="en-GB" sz="3200" dirty="0">
                <a:cs typeface="Calibri" panose="020F0502020204030204" pitchFamily="34" charset="0"/>
              </a:rPr>
              <a:t> </a:t>
            </a:r>
            <a:r>
              <a:rPr lang="en-GB" sz="3200" dirty="0" err="1">
                <a:cs typeface="Calibri" panose="020F0502020204030204" pitchFamily="34" charset="0"/>
              </a:rPr>
              <a:t>dell'asse</a:t>
            </a:r>
            <a:r>
              <a:rPr lang="en-GB" sz="3200" dirty="0">
                <a:cs typeface="Calibri" panose="020F0502020204030204" pitchFamily="34" charset="0"/>
              </a:rPr>
              <a:t> di </a:t>
            </a:r>
            <a:r>
              <a:rPr lang="en-GB" sz="3200" dirty="0" err="1">
                <a:cs typeface="Calibri" panose="020F0502020204030204" pitchFamily="34" charset="0"/>
              </a:rPr>
              <a:t>rotazione</a:t>
            </a:r>
            <a:r>
              <a:rPr lang="it-IT" sz="3200" dirty="0">
                <a:cs typeface="Calibri" panose="020F0502020204030204" pitchFamily="34" charset="0"/>
              </a:rPr>
              <a:t>                        </a:t>
            </a:r>
            <a:r>
              <a:rPr lang="it-IT" sz="3200" dirty="0">
                <a:effectLst/>
                <a:ea typeface="Calibri" panose="020F0502020204030204" pitchFamily="34" charset="0"/>
                <a:cs typeface="Calibri" panose="020F0502020204030204" pitchFamily="34" charset="0"/>
              </a:rPr>
              <a:t>probabilità</a:t>
            </a:r>
            <a:r>
              <a:rPr lang="it-IT" sz="3200" dirty="0">
                <a:cs typeface="Calibri" panose="020F0502020204030204" pitchFamily="34" charset="0"/>
              </a:rPr>
              <a:t> </a:t>
            </a:r>
            <a:r>
              <a:rPr lang="it-IT" sz="3200" b="1" dirty="0">
                <a:cs typeface="Calibri" panose="020F0502020204030204" pitchFamily="34" charset="0"/>
              </a:rPr>
              <a:t>0,1 - 0,3</a:t>
            </a:r>
          </a:p>
          <a:p>
            <a:pPr algn="r">
              <a:lnSpc>
                <a:spcPct val="106000"/>
              </a:lnSpc>
              <a:buClr>
                <a:srgbClr val="C00000"/>
              </a:buClr>
              <a:tabLst>
                <a:tab pos="131445" algn="l"/>
              </a:tabLst>
            </a:pPr>
            <a:endParaRPr lang="it-IT" sz="800" b="1" dirty="0">
              <a:cs typeface="Calibri" panose="020F0502020204030204" pitchFamily="34" charset="0"/>
            </a:endParaRPr>
          </a:p>
          <a:p>
            <a:pPr algn="r">
              <a:lnSpc>
                <a:spcPct val="106000"/>
              </a:lnSpc>
              <a:buClr>
                <a:srgbClr val="C00000"/>
              </a:buClr>
              <a:tabLst>
                <a:tab pos="131445" algn="l"/>
              </a:tabLst>
            </a:pPr>
            <a:r>
              <a:rPr lang="it-IT" sz="3200" dirty="0">
                <a:cs typeface="Calibri" panose="020F0502020204030204" pitchFamily="34" charset="0"/>
              </a:rPr>
              <a:t>assenza del ciclo del carbonio</a:t>
            </a:r>
            <a:r>
              <a:rPr lang="en-GB" sz="3200" dirty="0">
                <a:cs typeface="Calibri" panose="020F0502020204030204" pitchFamily="34" charset="0"/>
              </a:rPr>
              <a:t>                           </a:t>
            </a:r>
            <a:r>
              <a:rPr lang="it-IT" sz="3200" dirty="0">
                <a:effectLst/>
                <a:ea typeface="Calibri" panose="020F0502020204030204" pitchFamily="34" charset="0"/>
                <a:cs typeface="Calibri" panose="020F0502020204030204" pitchFamily="34" charset="0"/>
              </a:rPr>
              <a:t>probabilità</a:t>
            </a:r>
            <a:r>
              <a:rPr lang="it-IT" sz="3200" dirty="0">
                <a:cs typeface="Calibri" panose="020F0502020204030204" pitchFamily="34" charset="0"/>
              </a:rPr>
              <a:t> </a:t>
            </a:r>
            <a:r>
              <a:rPr lang="it-IT" sz="3200" b="1" dirty="0">
                <a:cs typeface="Calibri" panose="020F0502020204030204" pitchFamily="34" charset="0"/>
              </a:rPr>
              <a:t>0,7 - 0,9</a:t>
            </a:r>
            <a:endParaRPr lang="it-IT" sz="3200" dirty="0">
              <a:effectLst/>
              <a:ea typeface="Calibri" panose="020F0502020204030204" pitchFamily="34" charset="0"/>
              <a:cs typeface="Times New Roman" panose="02020603050405020304" pitchFamily="18" charset="0"/>
            </a:endParaRPr>
          </a:p>
          <a:p>
            <a:pPr algn="r">
              <a:lnSpc>
                <a:spcPct val="106000"/>
              </a:lnSpc>
              <a:buClr>
                <a:srgbClr val="C00000"/>
              </a:buClr>
              <a:tabLst>
                <a:tab pos="131445" algn="l"/>
              </a:tabLst>
            </a:pPr>
            <a:endParaRPr lang="it-IT" sz="800" dirty="0">
              <a:cs typeface="Times New Roman" panose="02020603050405020304" pitchFamily="18" charset="0"/>
            </a:endParaRPr>
          </a:p>
          <a:p>
            <a:pPr algn="r">
              <a:lnSpc>
                <a:spcPct val="106000"/>
              </a:lnSpc>
              <a:buClr>
                <a:srgbClr val="C00000"/>
              </a:buClr>
              <a:tabLst>
                <a:tab pos="131445" algn="l"/>
              </a:tabLst>
            </a:pPr>
            <a:r>
              <a:rPr lang="en-GB" sz="3200" dirty="0" err="1">
                <a:cs typeface="Calibri" panose="020F0502020204030204" pitchFamily="34" charset="0"/>
              </a:rPr>
              <a:t>assenza</a:t>
            </a:r>
            <a:r>
              <a:rPr lang="en-GB" sz="3200" dirty="0">
                <a:cs typeface="Calibri" panose="020F0502020204030204" pitchFamily="34" charset="0"/>
              </a:rPr>
              <a:t> di campo </a:t>
            </a:r>
            <a:r>
              <a:rPr lang="en-GB" sz="3200" dirty="0" err="1">
                <a:cs typeface="Calibri" panose="020F0502020204030204" pitchFamily="34" charset="0"/>
              </a:rPr>
              <a:t>magnetico</a:t>
            </a:r>
            <a:r>
              <a:rPr lang="en-GB" sz="3200" dirty="0">
                <a:cs typeface="Calibri" panose="020F0502020204030204" pitchFamily="34" charset="0"/>
              </a:rPr>
              <a:t>                             </a:t>
            </a:r>
            <a:r>
              <a:rPr lang="it-IT" sz="3200" dirty="0">
                <a:effectLst/>
                <a:ea typeface="Calibri" panose="020F0502020204030204" pitchFamily="34" charset="0"/>
                <a:cs typeface="Calibri" panose="020F0502020204030204" pitchFamily="34" charset="0"/>
              </a:rPr>
              <a:t>probabilità</a:t>
            </a:r>
            <a:r>
              <a:rPr lang="it-IT" sz="3200" dirty="0">
                <a:cs typeface="Calibri" panose="020F0502020204030204" pitchFamily="34" charset="0"/>
              </a:rPr>
              <a:t> </a:t>
            </a:r>
            <a:r>
              <a:rPr lang="it-IT" sz="3200" b="1" dirty="0">
                <a:cs typeface="Calibri" panose="020F0502020204030204" pitchFamily="34" charset="0"/>
              </a:rPr>
              <a:t>0,4 - 0,6</a:t>
            </a:r>
            <a:endParaRPr lang="it-IT" sz="3200" dirty="0">
              <a:effectLst/>
              <a:ea typeface="Calibri" panose="020F0502020204030204" pitchFamily="34" charset="0"/>
              <a:cs typeface="Times New Roman" panose="02020603050405020304" pitchFamily="18" charset="0"/>
            </a:endParaRPr>
          </a:p>
        </p:txBody>
      </p:sp>
      <p:pic>
        <p:nvPicPr>
          <p:cNvPr id="12" name="Immagine 11" descr="Immagine che contiene cerchio, Oggetto astronomico, spazio, Spazio esterno&#10;&#10;Descrizione generata automaticamente">
            <a:extLst>
              <a:ext uri="{FF2B5EF4-FFF2-40B4-BE49-F238E27FC236}">
                <a16:creationId xmlns:a16="http://schemas.microsoft.com/office/drawing/2014/main" id="{F8DE432D-AD82-E602-C503-AC40368486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65" y="978399"/>
            <a:ext cx="945597" cy="607950"/>
          </a:xfrm>
          <a:prstGeom prst="rect">
            <a:avLst/>
          </a:prstGeom>
        </p:spPr>
      </p:pic>
      <p:pic>
        <p:nvPicPr>
          <p:cNvPr id="14" name="Immagine 13" descr="Immagine che contiene Universo, spazio, Spazio esterno, Oggetto astronomico&#10;&#10;Descrizione generata automaticamente">
            <a:extLst>
              <a:ext uri="{FF2B5EF4-FFF2-40B4-BE49-F238E27FC236}">
                <a16:creationId xmlns:a16="http://schemas.microsoft.com/office/drawing/2014/main" id="{9993CAF0-0624-4374-AE66-3CE05BACAA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0162" y="1611843"/>
            <a:ext cx="945596" cy="626708"/>
          </a:xfrm>
          <a:prstGeom prst="rect">
            <a:avLst/>
          </a:prstGeom>
        </p:spPr>
      </p:pic>
      <p:pic>
        <p:nvPicPr>
          <p:cNvPr id="17" name="Immagine 16" descr="Immagine che contiene spazio, Universo, Oggetto astronomico, Spazio esterno&#10;&#10;Descrizione generata automaticamente">
            <a:extLst>
              <a:ext uri="{FF2B5EF4-FFF2-40B4-BE49-F238E27FC236}">
                <a16:creationId xmlns:a16="http://schemas.microsoft.com/office/drawing/2014/main" id="{8450400C-A5F1-A7A0-31E8-5D6F48405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164" y="2285819"/>
            <a:ext cx="945594" cy="528917"/>
          </a:xfrm>
          <a:prstGeom prst="rect">
            <a:avLst/>
          </a:prstGeom>
        </p:spPr>
      </p:pic>
      <p:pic>
        <p:nvPicPr>
          <p:cNvPr id="18" name="Immagine 17" descr="Immagine che contiene stella, oggetto da esterni&#10;&#10;Descrizione generata automaticamente">
            <a:extLst>
              <a:ext uri="{FF2B5EF4-FFF2-40B4-BE49-F238E27FC236}">
                <a16:creationId xmlns:a16="http://schemas.microsoft.com/office/drawing/2014/main" id="{017022A6-D9B1-6A42-B154-A73EBA062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163" y="3492631"/>
            <a:ext cx="945593" cy="531899"/>
          </a:xfrm>
          <a:prstGeom prst="rect">
            <a:avLst/>
          </a:prstGeom>
        </p:spPr>
      </p:pic>
      <p:pic>
        <p:nvPicPr>
          <p:cNvPr id="19" name="Immagine 18" descr="Superflare stellari forse non così pericolosi per la vita, almeno quelli  delle nane rosse – Notizie scientifiche.it">
            <a:extLst>
              <a:ext uri="{FF2B5EF4-FFF2-40B4-BE49-F238E27FC236}">
                <a16:creationId xmlns:a16="http://schemas.microsoft.com/office/drawing/2014/main" id="{7EC00017-E9E6-1876-DBB2-D33F5504CE9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flipV="1">
            <a:off x="200164" y="2865724"/>
            <a:ext cx="945752" cy="531900"/>
          </a:xfrm>
          <a:prstGeom prst="rect">
            <a:avLst/>
          </a:prstGeom>
          <a:noFill/>
          <a:ln>
            <a:noFill/>
          </a:ln>
        </p:spPr>
      </p:pic>
      <p:pic>
        <p:nvPicPr>
          <p:cNvPr id="20" name="Immagine 19" descr="Immagine che contiene stella, oggetto da esterni, sfocato&#10;&#10;Descrizione generata automaticamente">
            <a:extLst>
              <a:ext uri="{FF2B5EF4-FFF2-40B4-BE49-F238E27FC236}">
                <a16:creationId xmlns:a16="http://schemas.microsoft.com/office/drawing/2014/main" id="{DA8F0011-9EE4-0418-4A93-EBECED10B3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163" y="4109370"/>
            <a:ext cx="945599" cy="531900"/>
          </a:xfrm>
          <a:prstGeom prst="rect">
            <a:avLst/>
          </a:prstGeom>
        </p:spPr>
      </p:pic>
      <p:pic>
        <p:nvPicPr>
          <p:cNvPr id="21" name="Immagine 20" descr="Immagine che contiene interni, nero, parecchi&#10;&#10;Descrizione generata automaticamente">
            <a:extLst>
              <a:ext uri="{FF2B5EF4-FFF2-40B4-BE49-F238E27FC236}">
                <a16:creationId xmlns:a16="http://schemas.microsoft.com/office/drawing/2014/main" id="{3ABFF233-5E36-EB0E-F786-6392B59C7C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163" y="4742813"/>
            <a:ext cx="945592" cy="618352"/>
          </a:xfrm>
          <a:prstGeom prst="rect">
            <a:avLst/>
          </a:prstGeom>
        </p:spPr>
      </p:pic>
      <p:pic>
        <p:nvPicPr>
          <p:cNvPr id="22" name="Immagine 21">
            <a:extLst>
              <a:ext uri="{FF2B5EF4-FFF2-40B4-BE49-F238E27FC236}">
                <a16:creationId xmlns:a16="http://schemas.microsoft.com/office/drawing/2014/main" id="{1DCFDD99-55C4-8909-74DB-402E0E4EE8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0003" y="5489815"/>
            <a:ext cx="945592" cy="618352"/>
          </a:xfrm>
          <a:prstGeom prst="rect">
            <a:avLst/>
          </a:prstGeom>
        </p:spPr>
      </p:pic>
      <p:pic>
        <p:nvPicPr>
          <p:cNvPr id="23" name="Immagine 22">
            <a:extLst>
              <a:ext uri="{FF2B5EF4-FFF2-40B4-BE49-F238E27FC236}">
                <a16:creationId xmlns:a16="http://schemas.microsoft.com/office/drawing/2014/main" id="{D14D4BCA-F250-6BBF-8764-A3EEBCACF1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0003" y="6108167"/>
            <a:ext cx="945752" cy="604330"/>
          </a:xfrm>
          <a:prstGeom prst="rect">
            <a:avLst/>
          </a:prstGeom>
        </p:spPr>
      </p:pic>
      <p:sp>
        <p:nvSpPr>
          <p:cNvPr id="2" name="CasellaDiTesto 1">
            <a:extLst>
              <a:ext uri="{FF2B5EF4-FFF2-40B4-BE49-F238E27FC236}">
                <a16:creationId xmlns:a16="http://schemas.microsoft.com/office/drawing/2014/main" id="{6240917C-1B08-C32C-CEFD-12E18753FA10}"/>
              </a:ext>
            </a:extLst>
          </p:cNvPr>
          <p:cNvSpPr txBox="1"/>
          <p:nvPr/>
        </p:nvSpPr>
        <p:spPr>
          <a:xfrm>
            <a:off x="8335854" y="213799"/>
            <a:ext cx="3655979" cy="646331"/>
          </a:xfrm>
          <a:prstGeom prst="rect">
            <a:avLst/>
          </a:prstGeom>
          <a:noFill/>
        </p:spPr>
        <p:txBody>
          <a:bodyPr wrap="square">
            <a:spAutoFit/>
          </a:bodyPr>
          <a:lstStyle/>
          <a:p>
            <a:pPr algn="ctr">
              <a:buClr>
                <a:srgbClr val="002060"/>
              </a:buClr>
            </a:pPr>
            <a:r>
              <a:rPr lang="en-GB" sz="3600" b="1" dirty="0">
                <a:solidFill>
                  <a:srgbClr val="C00000"/>
                </a:solidFill>
                <a:effectLst/>
                <a:ea typeface="Calibri" panose="020F0502020204030204" pitchFamily="34" charset="0"/>
                <a:cs typeface="Calibri" panose="020F0502020204030204" pitchFamily="34" charset="0"/>
              </a:rPr>
              <a:t>LE NOVE </a:t>
            </a:r>
            <a:r>
              <a:rPr lang="en-GB" sz="3600" b="1" dirty="0" err="1">
                <a:solidFill>
                  <a:srgbClr val="C00000"/>
                </a:solidFill>
                <a:effectLst/>
                <a:ea typeface="Calibri" panose="020F0502020204030204" pitchFamily="34" charset="0"/>
                <a:cs typeface="Calibri" panose="020F0502020204030204" pitchFamily="34" charset="0"/>
              </a:rPr>
              <a:t>SFIDE</a:t>
            </a:r>
            <a:endParaRPr lang="en-GB" sz="3600" b="1" dirty="0">
              <a:solidFill>
                <a:srgbClr val="C00000"/>
              </a:solidFill>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4712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8263719" y="232997"/>
            <a:ext cx="3928281" cy="6109800"/>
          </a:xfrm>
        </p:spPr>
        <p:txBody>
          <a:bodyPr>
            <a:normAutofit lnSpcReduction="10000"/>
          </a:bodyPr>
          <a:lstStyle/>
          <a:p>
            <a:pPr>
              <a:lnSpc>
                <a:spcPct val="100000"/>
              </a:lnSpc>
              <a:spcBef>
                <a:spcPts val="0"/>
              </a:spcBef>
              <a:buClr>
                <a:srgbClr val="002060"/>
              </a:buClr>
            </a:pPr>
            <a:r>
              <a:rPr lang="it-IT" sz="3200" b="1" dirty="0">
                <a:solidFill>
                  <a:srgbClr val="C00000"/>
                </a:solidFill>
                <a:effectLst/>
                <a:ea typeface="Calibri" panose="020F0502020204030204" pitchFamily="34" charset="0"/>
                <a:cs typeface="Calibri" panose="020F0502020204030204" pitchFamily="34" charset="0"/>
              </a:rPr>
              <a:t>LA STIMA CALCOLATA DALLE NOVE SFIDE</a:t>
            </a:r>
          </a:p>
          <a:p>
            <a:pPr algn="just">
              <a:lnSpc>
                <a:spcPct val="100000"/>
              </a:lnSpc>
              <a:spcBef>
                <a:spcPts val="0"/>
              </a:spcBef>
              <a:buClr>
                <a:srgbClr val="002060"/>
              </a:buClr>
            </a:pPr>
            <a:r>
              <a:rPr lang="it-IT" sz="3600" dirty="0">
                <a:effectLst/>
                <a:ea typeface="Calibri" panose="020F0502020204030204" pitchFamily="34" charset="0"/>
                <a:cs typeface="Calibri" panose="020F0502020204030204" pitchFamily="34" charset="0"/>
              </a:rPr>
              <a:t>La composizione delle nove probabilità stimate per il 3° parametro dà origine ad una probabilità composta, ottenuta con la distribuzione </a:t>
            </a:r>
            <a:r>
              <a:rPr lang="it-IT" sz="3600" dirty="0" err="1">
                <a:effectLst/>
                <a:ea typeface="Calibri" panose="020F0502020204030204" pitchFamily="34" charset="0"/>
                <a:cs typeface="Calibri" panose="020F0502020204030204" pitchFamily="34" charset="0"/>
              </a:rPr>
              <a:t>lognormale</a:t>
            </a:r>
            <a:r>
              <a:rPr lang="it-IT" sz="3600" dirty="0">
                <a:effectLst/>
                <a:ea typeface="Calibri" panose="020F0502020204030204" pitchFamily="34" charset="0"/>
                <a:cs typeface="Calibri" panose="020F0502020204030204" pitchFamily="34" charset="0"/>
              </a:rPr>
              <a:t>, di</a:t>
            </a:r>
          </a:p>
          <a:p>
            <a:pPr>
              <a:lnSpc>
                <a:spcPct val="100000"/>
              </a:lnSpc>
              <a:spcBef>
                <a:spcPts val="0"/>
              </a:spcBef>
              <a:buClr>
                <a:srgbClr val="002060"/>
              </a:buClr>
            </a:pPr>
            <a:r>
              <a:rPr lang="it-IT" sz="3600" b="1" dirty="0">
                <a:effectLst/>
                <a:highlight>
                  <a:srgbClr val="FFFF00"/>
                </a:highlight>
                <a:latin typeface="+mn-lt"/>
                <a:ea typeface="Calibri" panose="020F0502020204030204" pitchFamily="34" charset="0"/>
                <a:cs typeface="Calibri" panose="020F0502020204030204" pitchFamily="34" charset="0"/>
              </a:rPr>
              <a:t>1,9·10</a:t>
            </a:r>
            <a:r>
              <a:rPr lang="it-IT" sz="3600" b="1" baseline="30000" dirty="0">
                <a:effectLst/>
                <a:highlight>
                  <a:srgbClr val="FFFF00"/>
                </a:highlight>
                <a:latin typeface="+mn-lt"/>
                <a:ea typeface="Calibri" panose="020F0502020204030204" pitchFamily="34" charset="0"/>
                <a:cs typeface="Calibri" panose="020F0502020204030204" pitchFamily="34" charset="0"/>
              </a:rPr>
              <a:t>-2</a:t>
            </a:r>
            <a:endParaRPr lang="en-US" sz="3600" b="1" dirty="0">
              <a:effectLst/>
              <a:highlight>
                <a:srgbClr val="FFFF00"/>
              </a:highlight>
              <a:ea typeface="Calibri" panose="020F0502020204030204" pitchFamily="34" charset="0"/>
              <a:cs typeface="Calibri" panose="020F0502020204030204" pitchFamily="34" charset="0"/>
            </a:endParaRPr>
          </a:p>
          <a:p>
            <a:pPr algn="l">
              <a:buClr>
                <a:srgbClr val="002060"/>
              </a:buClr>
            </a:pPr>
            <a:endParaRPr lang="en-GB" sz="2000" b="1" dirty="0">
              <a:solidFill>
                <a:srgbClr val="C00000"/>
              </a:solidFill>
              <a:effectLst/>
              <a:ea typeface="Calibri" panose="020F0502020204030204" pitchFamily="34" charset="0"/>
              <a:cs typeface="Calibri" panose="020F0502020204030204" pitchFamily="34" charset="0"/>
            </a:endParaRPr>
          </a:p>
          <a:p>
            <a:pPr algn="l">
              <a:buClr>
                <a:srgbClr val="002060"/>
              </a:buClr>
            </a:pPr>
            <a:endParaRPr lang="en-GB" sz="4000" b="1" dirty="0">
              <a:solidFill>
                <a:srgbClr val="C00000"/>
              </a:solidFill>
              <a:effectLst/>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3ED0AFDD-CA9F-E9D4-76C0-CC1FFD1B69A3}"/>
              </a:ext>
            </a:extLst>
          </p:cNvPr>
          <p:cNvPicPr>
            <a:picLocks noChangeAspect="1"/>
          </p:cNvPicPr>
          <p:nvPr/>
        </p:nvPicPr>
        <p:blipFill>
          <a:blip r:embed="rId2">
            <a:alphaModFix amt="70000"/>
          </a:blip>
          <a:stretch>
            <a:fillRect/>
          </a:stretch>
        </p:blipFill>
        <p:spPr>
          <a:xfrm>
            <a:off x="269432" y="1286839"/>
            <a:ext cx="7994287" cy="5055958"/>
          </a:xfrm>
          <a:prstGeom prst="rect">
            <a:avLst/>
          </a:prstGeom>
          <a:noFill/>
          <a:ln>
            <a:noFill/>
          </a:ln>
        </p:spPr>
      </p:pic>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6" y="232997"/>
            <a:ext cx="7994287" cy="965743"/>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t>Il 3° parametro di Drake </a:t>
            </a:r>
            <a:r>
              <a:rPr lang="it-IT" sz="3200" b="1" dirty="0">
                <a:latin typeface="+mn-lt"/>
              </a:rPr>
              <a:t>:       </a:t>
            </a:r>
            <a:r>
              <a:rPr lang="it-IT" sz="3200" b="1" dirty="0">
                <a:solidFill>
                  <a:schemeClr val="tx1"/>
                </a:solidFill>
                <a:latin typeface="+mn-lt"/>
              </a:rPr>
              <a:t>PIANETI STABILI</a:t>
            </a:r>
            <a:br>
              <a:rPr lang="it-IT" sz="3200" b="1" dirty="0">
                <a:latin typeface="+mn-lt"/>
              </a:rPr>
            </a:br>
            <a:r>
              <a:rPr lang="it-IT" sz="3200" b="1" dirty="0">
                <a:latin typeface="+mn-lt"/>
              </a:rPr>
              <a:t>                                                     </a:t>
            </a:r>
            <a:r>
              <a:rPr lang="it-IT" sz="3200" b="1" dirty="0">
                <a:solidFill>
                  <a:schemeClr val="tx1"/>
                </a:solidFill>
                <a:effectLst/>
                <a:latin typeface="+mn-lt"/>
                <a:ea typeface="Calibri" panose="020F0502020204030204" pitchFamily="34" charset="0"/>
                <a:cs typeface="Calibri" panose="020F0502020204030204" pitchFamily="34" charset="0"/>
              </a:rPr>
              <a:t>5,8·10</a:t>
            </a:r>
            <a:r>
              <a:rPr lang="it-IT" sz="3200" b="1" baseline="30000" dirty="0">
                <a:solidFill>
                  <a:schemeClr val="tx1"/>
                </a:solidFill>
                <a:effectLst/>
                <a:latin typeface="+mn-lt"/>
                <a:ea typeface="Calibri" panose="020F0502020204030204" pitchFamily="34" charset="0"/>
                <a:cs typeface="Calibri" panose="020F0502020204030204" pitchFamily="34" charset="0"/>
              </a:rPr>
              <a:t>-3</a:t>
            </a:r>
            <a:r>
              <a:rPr lang="it-IT" sz="3200" b="1" dirty="0">
                <a:solidFill>
                  <a:schemeClr val="tx1"/>
                </a:solidFill>
                <a:latin typeface="+mn-lt"/>
              </a:rPr>
              <a:t> - </a:t>
            </a:r>
            <a:r>
              <a:rPr lang="it-IT" sz="3200" b="1" dirty="0">
                <a:solidFill>
                  <a:schemeClr val="tx1"/>
                </a:solidFill>
                <a:effectLst/>
                <a:latin typeface="+mn-lt"/>
                <a:ea typeface="Calibri" panose="020F0502020204030204" pitchFamily="34" charset="0"/>
                <a:cs typeface="Calibri" panose="020F0502020204030204" pitchFamily="34" charset="0"/>
              </a:rPr>
              <a:t>3,1·10</a:t>
            </a:r>
            <a:r>
              <a:rPr lang="it-IT" sz="3200" b="1" baseline="30000" dirty="0">
                <a:solidFill>
                  <a:schemeClr val="tx1"/>
                </a:solidFill>
                <a:effectLst/>
                <a:latin typeface="+mn-lt"/>
                <a:ea typeface="Calibri" panose="020F0502020204030204" pitchFamily="34" charset="0"/>
                <a:cs typeface="Calibri" panose="020F0502020204030204" pitchFamily="34" charset="0"/>
              </a:rPr>
              <a:t>-2</a:t>
            </a:r>
            <a:endParaRPr lang="it-IT" sz="3200" dirty="0">
              <a:solidFill>
                <a:schemeClr val="tx1"/>
              </a:solidFill>
            </a:endParaRPr>
          </a:p>
        </p:txBody>
      </p:sp>
    </p:spTree>
    <p:extLst>
      <p:ext uri="{BB962C8B-B14F-4D97-AF65-F5344CB8AC3E}">
        <p14:creationId xmlns:p14="http://schemas.microsoft.com/office/powerpoint/2010/main" val="59538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46A30010-CDFE-0F11-0A6C-3893E32D07F0}"/>
              </a:ext>
            </a:extLst>
          </p:cNvPr>
          <p:cNvSpPr/>
          <p:nvPr/>
        </p:nvSpPr>
        <p:spPr>
          <a:xfrm>
            <a:off x="200167" y="202764"/>
            <a:ext cx="7992890" cy="573439"/>
          </a:xfrm>
          <a:prstGeom prst="roundRect">
            <a:avLst/>
          </a:prstGeom>
          <a:gradFill flip="none" rotWithShape="1">
            <a:gsLst>
              <a:gs pos="0">
                <a:srgbClr val="002060"/>
              </a:gs>
              <a:gs pos="84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700" b="1" dirty="0"/>
              <a:t>Il 4° parametro di Drake </a:t>
            </a:r>
            <a:r>
              <a:rPr lang="it-IT" sz="2700" b="1" dirty="0">
                <a:latin typeface="+mn-lt"/>
              </a:rPr>
              <a:t>:          </a:t>
            </a:r>
            <a:r>
              <a:rPr lang="fr-FR" sz="2700" b="1" dirty="0">
                <a:solidFill>
                  <a:schemeClr val="tx1"/>
                </a:solidFill>
                <a:cs typeface="Calibri" panose="020F0502020204030204" pitchFamily="34" charset="0"/>
              </a:rPr>
              <a:t>LA </a:t>
            </a:r>
            <a:r>
              <a:rPr lang="fr-FR" sz="2700" b="1" dirty="0" err="1">
                <a:solidFill>
                  <a:schemeClr val="tx1"/>
                </a:solidFill>
                <a:cs typeface="Calibri" panose="020F0502020204030204" pitchFamily="34" charset="0"/>
              </a:rPr>
              <a:t>NASCITA</a:t>
            </a:r>
            <a:r>
              <a:rPr lang="fr-FR" sz="2700" b="1" dirty="0">
                <a:solidFill>
                  <a:schemeClr val="tx1"/>
                </a:solidFill>
                <a:cs typeface="Calibri" panose="020F0502020204030204" pitchFamily="34" charset="0"/>
              </a:rPr>
              <a:t> DELLA VITA</a:t>
            </a:r>
            <a:endParaRPr lang="it-IT" sz="2700" dirty="0">
              <a:solidFill>
                <a:schemeClr val="tx1"/>
              </a:solidFill>
            </a:endParaRPr>
          </a:p>
        </p:txBody>
      </p:sp>
      <p:sp>
        <p:nvSpPr>
          <p:cNvPr id="4" name="CasellaDiTesto 3">
            <a:extLst>
              <a:ext uri="{FF2B5EF4-FFF2-40B4-BE49-F238E27FC236}">
                <a16:creationId xmlns:a16="http://schemas.microsoft.com/office/drawing/2014/main" id="{AF20E504-8739-EAB9-4C45-5EA7742D8112}"/>
              </a:ext>
            </a:extLst>
          </p:cNvPr>
          <p:cNvSpPr txBox="1"/>
          <p:nvPr/>
        </p:nvSpPr>
        <p:spPr>
          <a:xfrm>
            <a:off x="1246564" y="1182071"/>
            <a:ext cx="7022310" cy="5401350"/>
          </a:xfrm>
          <a:prstGeom prst="rect">
            <a:avLst/>
          </a:prstGeom>
          <a:noFill/>
        </p:spPr>
        <p:txBody>
          <a:bodyPr wrap="square">
            <a:spAutoFit/>
          </a:bodyPr>
          <a:lstStyle/>
          <a:p>
            <a:pPr lvl="0">
              <a:lnSpc>
                <a:spcPct val="106000"/>
              </a:lnSpc>
              <a:spcAft>
                <a:spcPts val="800"/>
              </a:spcAft>
              <a:buClr>
                <a:srgbClr val="C00000"/>
              </a:buClr>
            </a:pPr>
            <a:r>
              <a:rPr lang="it-IT" sz="2700" b="1" dirty="0">
                <a:solidFill>
                  <a:srgbClr val="000000"/>
                </a:solidFill>
                <a:effectLst/>
                <a:ea typeface="Times New Roman" panose="02020603050405020304" pitchFamily="18" charset="0"/>
                <a:cs typeface="Calibri" panose="020F0502020204030204" pitchFamily="34" charset="0"/>
              </a:rPr>
              <a:t>la sintesi abiologica di molecole biologiche ……..</a:t>
            </a:r>
          </a:p>
          <a:p>
            <a:pPr lvl="0">
              <a:lnSpc>
                <a:spcPct val="106000"/>
              </a:lnSpc>
              <a:spcAft>
                <a:spcPts val="800"/>
              </a:spcAft>
              <a:buClr>
                <a:srgbClr val="C00000"/>
              </a:buClr>
            </a:pPr>
            <a:r>
              <a:rPr lang="it-IT" sz="2700" b="1" dirty="0">
                <a:solidFill>
                  <a:srgbClr val="000000"/>
                </a:solidFill>
                <a:effectLst/>
                <a:ea typeface="Times New Roman" panose="02020603050405020304" pitchFamily="18" charset="0"/>
                <a:cs typeface="Calibri" panose="020F0502020204030204" pitchFamily="34" charset="0"/>
              </a:rPr>
              <a:t>la concentrazione del brodo primordiale………….</a:t>
            </a:r>
          </a:p>
          <a:p>
            <a:pPr lvl="0">
              <a:lnSpc>
                <a:spcPct val="106000"/>
              </a:lnSpc>
              <a:spcAft>
                <a:spcPts val="800"/>
              </a:spcAft>
              <a:buClr>
                <a:srgbClr val="C00000"/>
              </a:buClr>
            </a:pPr>
            <a:r>
              <a:rPr lang="it-IT" sz="2700" b="1" dirty="0">
                <a:solidFill>
                  <a:srgbClr val="000000"/>
                </a:solidFill>
                <a:effectLst/>
                <a:ea typeface="Times New Roman" panose="02020603050405020304" pitchFamily="18" charset="0"/>
                <a:cs typeface="Calibri" panose="020F0502020204030204" pitchFamily="34" charset="0"/>
              </a:rPr>
              <a:t>la formazione di sacche lipidiche………………………</a:t>
            </a:r>
          </a:p>
          <a:p>
            <a:pPr lvl="0">
              <a:lnSpc>
                <a:spcPct val="106000"/>
              </a:lnSpc>
              <a:spcAft>
                <a:spcPts val="800"/>
              </a:spcAft>
              <a:buClr>
                <a:srgbClr val="C00000"/>
              </a:buClr>
            </a:pPr>
            <a:r>
              <a:rPr lang="it-IT" sz="2700" b="1" dirty="0">
                <a:solidFill>
                  <a:srgbClr val="000000"/>
                </a:solidFill>
                <a:effectLst/>
                <a:ea typeface="Times New Roman" panose="02020603050405020304" pitchFamily="18" charset="0"/>
                <a:cs typeface="Calibri" panose="020F0502020204030204" pitchFamily="34" charset="0"/>
              </a:rPr>
              <a:t>l'inclusione della clorofilla nelle membrane  ……</a:t>
            </a:r>
          </a:p>
          <a:p>
            <a:pPr lvl="0">
              <a:lnSpc>
                <a:spcPct val="106000"/>
              </a:lnSpc>
              <a:spcAft>
                <a:spcPts val="800"/>
              </a:spcAft>
              <a:buClr>
                <a:srgbClr val="C00000"/>
              </a:buClr>
            </a:pPr>
            <a:r>
              <a:rPr lang="it-IT" sz="2700" b="1" dirty="0">
                <a:solidFill>
                  <a:srgbClr val="000000"/>
                </a:solidFill>
                <a:effectLst/>
                <a:ea typeface="Times New Roman" panose="02020603050405020304" pitchFamily="18" charset="0"/>
                <a:cs typeface="Calibri" panose="020F0502020204030204" pitchFamily="34" charset="0"/>
              </a:rPr>
              <a:t>la "</a:t>
            </a:r>
            <a:r>
              <a:rPr lang="it-IT" sz="2700" b="1" dirty="0" err="1">
                <a:solidFill>
                  <a:srgbClr val="000000"/>
                </a:solidFill>
                <a:effectLst/>
                <a:ea typeface="Times New Roman" panose="02020603050405020304" pitchFamily="18" charset="0"/>
                <a:cs typeface="Calibri" panose="020F0502020204030204" pitchFamily="34" charset="0"/>
              </a:rPr>
              <a:t>fotopompa</a:t>
            </a:r>
            <a:r>
              <a:rPr lang="it-IT" sz="2700" b="1" dirty="0">
                <a:solidFill>
                  <a:srgbClr val="000000"/>
                </a:solidFill>
                <a:effectLst/>
                <a:ea typeface="Times New Roman" panose="02020603050405020304" pitchFamily="18" charset="0"/>
                <a:cs typeface="Calibri" panose="020F0502020204030204" pitchFamily="34" charset="0"/>
              </a:rPr>
              <a:t> protonica"……………………………..…</a:t>
            </a:r>
          </a:p>
          <a:p>
            <a:pPr lvl="0">
              <a:lnSpc>
                <a:spcPct val="106000"/>
              </a:lnSpc>
              <a:spcAft>
                <a:spcPts val="800"/>
              </a:spcAft>
              <a:buClr>
                <a:srgbClr val="C00000"/>
              </a:buClr>
            </a:pPr>
            <a:r>
              <a:rPr lang="it-IT" sz="2700" b="1" dirty="0">
                <a:solidFill>
                  <a:srgbClr val="000000"/>
                </a:solidFill>
                <a:effectLst/>
                <a:ea typeface="Times New Roman" panose="02020603050405020304" pitchFamily="18" charset="0"/>
                <a:cs typeface="Calibri" panose="020F0502020204030204" pitchFamily="34" charset="0"/>
              </a:rPr>
              <a:t>la formazione di filamenti di acido nucleico………</a:t>
            </a:r>
          </a:p>
          <a:p>
            <a:pPr lvl="0">
              <a:lnSpc>
                <a:spcPct val="106000"/>
              </a:lnSpc>
              <a:spcAft>
                <a:spcPts val="800"/>
              </a:spcAft>
              <a:buClr>
                <a:srgbClr val="C00000"/>
              </a:buClr>
            </a:pPr>
            <a:r>
              <a:rPr lang="it-IT" sz="2700" b="1" dirty="0">
                <a:solidFill>
                  <a:srgbClr val="000000"/>
                </a:solidFill>
                <a:effectLst/>
                <a:ea typeface="Times New Roman" panose="02020603050405020304" pitchFamily="18" charset="0"/>
                <a:cs typeface="Calibri" panose="020F0502020204030204" pitchFamily="34" charset="0"/>
              </a:rPr>
              <a:t>il ruolo catalitico dell'RNA……………………………..…</a:t>
            </a:r>
          </a:p>
          <a:p>
            <a:pPr lvl="0">
              <a:lnSpc>
                <a:spcPct val="106000"/>
              </a:lnSpc>
              <a:spcAft>
                <a:spcPts val="800"/>
              </a:spcAft>
              <a:buClr>
                <a:srgbClr val="C00000"/>
              </a:buClr>
            </a:pPr>
            <a:r>
              <a:rPr lang="it-IT" sz="2700" b="1" dirty="0">
                <a:solidFill>
                  <a:srgbClr val="000000"/>
                </a:solidFill>
                <a:effectLst/>
                <a:ea typeface="Times New Roman" panose="02020603050405020304" pitchFamily="18" charset="0"/>
                <a:cs typeface="Calibri" panose="020F0502020204030204" pitchFamily="34" charset="0"/>
              </a:rPr>
              <a:t>la determinazione dei ruoli………………………………</a:t>
            </a:r>
          </a:p>
          <a:p>
            <a:pPr lvl="0">
              <a:lnSpc>
                <a:spcPct val="106000"/>
              </a:lnSpc>
              <a:spcAft>
                <a:spcPts val="800"/>
              </a:spcAft>
              <a:buClr>
                <a:srgbClr val="C00000"/>
              </a:buClr>
            </a:pPr>
            <a:r>
              <a:rPr lang="it-IT" sz="2700" b="1" dirty="0">
                <a:solidFill>
                  <a:srgbClr val="000000"/>
                </a:solidFill>
                <a:effectLst/>
                <a:ea typeface="Times New Roman" panose="02020603050405020304" pitchFamily="18" charset="0"/>
                <a:cs typeface="Calibri" panose="020F0502020204030204" pitchFamily="34" charset="0"/>
              </a:rPr>
              <a:t>la formazione della membrana cellulare…………..</a:t>
            </a:r>
          </a:p>
          <a:p>
            <a:pPr lvl="0">
              <a:lnSpc>
                <a:spcPct val="106000"/>
              </a:lnSpc>
              <a:spcAft>
                <a:spcPts val="800"/>
              </a:spcAft>
              <a:buClr>
                <a:srgbClr val="C00000"/>
              </a:buClr>
            </a:pPr>
            <a:r>
              <a:rPr lang="it-IT" sz="2700" b="1" dirty="0">
                <a:solidFill>
                  <a:srgbClr val="000000"/>
                </a:solidFill>
                <a:effectLst/>
                <a:ea typeface="Times New Roman" panose="02020603050405020304" pitchFamily="18" charset="0"/>
                <a:cs typeface="Calibri" panose="020F0502020204030204" pitchFamily="34" charset="0"/>
              </a:rPr>
              <a:t>l'emergere del codice genetico…………………………</a:t>
            </a:r>
            <a:endParaRPr lang="it-IT" sz="2700" b="1" dirty="0">
              <a:effectLst/>
              <a:ea typeface="Calibri" panose="020F0502020204030204" pitchFamily="34" charset="0"/>
              <a:cs typeface="Times New Roman" panose="02020603050405020304" pitchFamily="18" charset="0"/>
            </a:endParaRPr>
          </a:p>
        </p:txBody>
      </p:sp>
      <p:pic>
        <p:nvPicPr>
          <p:cNvPr id="10" name="Immagine 9" descr="Immagine che contiene testo&#10;&#10;Descrizione generata automaticamente">
            <a:extLst>
              <a:ext uri="{FF2B5EF4-FFF2-40B4-BE49-F238E27FC236}">
                <a16:creationId xmlns:a16="http://schemas.microsoft.com/office/drawing/2014/main" id="{90F6E643-C08F-2D40-559A-093FA07F2F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357" y="1182071"/>
            <a:ext cx="800275" cy="476353"/>
          </a:xfrm>
          <a:prstGeom prst="rect">
            <a:avLst/>
          </a:prstGeom>
        </p:spPr>
      </p:pic>
      <p:pic>
        <p:nvPicPr>
          <p:cNvPr id="11" name="Immagine 10" descr="Immagine che contiene parecchi&#10;&#10;Descrizione generata automaticamente">
            <a:extLst>
              <a:ext uri="{FF2B5EF4-FFF2-40B4-BE49-F238E27FC236}">
                <a16:creationId xmlns:a16="http://schemas.microsoft.com/office/drawing/2014/main" id="{F0B7B227-2E77-51CE-6971-00DD5BFD5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58" y="1809648"/>
            <a:ext cx="800274" cy="476352"/>
          </a:xfrm>
          <a:prstGeom prst="rect">
            <a:avLst/>
          </a:prstGeom>
        </p:spPr>
      </p:pic>
      <p:pic>
        <p:nvPicPr>
          <p:cNvPr id="12" name="Immagine 11">
            <a:extLst>
              <a:ext uri="{FF2B5EF4-FFF2-40B4-BE49-F238E27FC236}">
                <a16:creationId xmlns:a16="http://schemas.microsoft.com/office/drawing/2014/main" id="{D400CF33-F677-927F-EE79-796236CFF7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79" b="90789" l="9955" r="89593">
                        <a14:foregroundMark x1="40724" y1="91228" x2="40724" y2="91228"/>
                        <a14:foregroundMark x1="59729" y1="6579" x2="59729" y2="6579"/>
                      </a14:backgroundRemoval>
                    </a14:imgEffect>
                  </a14:imgLayer>
                </a14:imgProps>
              </a:ext>
              <a:ext uri="{28A0092B-C50C-407E-A947-70E740481C1C}">
                <a14:useLocalDpi xmlns:a14="http://schemas.microsoft.com/office/drawing/2010/main" val="0"/>
              </a:ext>
            </a:extLst>
          </a:blip>
          <a:stretch>
            <a:fillRect/>
          </a:stretch>
        </p:blipFill>
        <p:spPr>
          <a:xfrm>
            <a:off x="410115" y="2354618"/>
            <a:ext cx="532757" cy="549632"/>
          </a:xfrm>
          <a:prstGeom prst="rect">
            <a:avLst/>
          </a:prstGeom>
        </p:spPr>
      </p:pic>
      <p:pic>
        <p:nvPicPr>
          <p:cNvPr id="13" name="Immagine 12">
            <a:extLst>
              <a:ext uri="{FF2B5EF4-FFF2-40B4-BE49-F238E27FC236}">
                <a16:creationId xmlns:a16="http://schemas.microsoft.com/office/drawing/2014/main" id="{59695AE8-C5F6-C20F-ED22-7B03BB07A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357" y="2982194"/>
            <a:ext cx="800274" cy="384334"/>
          </a:xfrm>
          <a:prstGeom prst="rect">
            <a:avLst/>
          </a:prstGeom>
        </p:spPr>
      </p:pic>
      <p:pic>
        <p:nvPicPr>
          <p:cNvPr id="14" name="Immagine 13">
            <a:extLst>
              <a:ext uri="{FF2B5EF4-FFF2-40B4-BE49-F238E27FC236}">
                <a16:creationId xmlns:a16="http://schemas.microsoft.com/office/drawing/2014/main" id="{8098A1B8-B9D2-2BA0-F23A-35AA87580AB6}"/>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276357" y="3491474"/>
            <a:ext cx="800274" cy="384334"/>
          </a:xfrm>
          <a:prstGeom prst="rect">
            <a:avLst/>
          </a:prstGeom>
        </p:spPr>
      </p:pic>
      <p:pic>
        <p:nvPicPr>
          <p:cNvPr id="15" name="Immagine 14" descr="Immagine che contiene interni, accessorio, collana&#10;&#10;Descrizione generata automaticamente">
            <a:extLst>
              <a:ext uri="{FF2B5EF4-FFF2-40B4-BE49-F238E27FC236}">
                <a16:creationId xmlns:a16="http://schemas.microsoft.com/office/drawing/2014/main" id="{07B1899D-9D16-1446-9923-EF55146DBD7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6358" y="3960701"/>
            <a:ext cx="800274" cy="435705"/>
          </a:xfrm>
          <a:prstGeom prst="rect">
            <a:avLst/>
          </a:prstGeom>
        </p:spPr>
      </p:pic>
      <p:pic>
        <p:nvPicPr>
          <p:cNvPr id="16" name="Immagine 15">
            <a:extLst>
              <a:ext uri="{FF2B5EF4-FFF2-40B4-BE49-F238E27FC236}">
                <a16:creationId xmlns:a16="http://schemas.microsoft.com/office/drawing/2014/main" id="{C20EED6E-4061-0257-B0BF-01843532AB2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16" b="94479" l="2557" r="97727">
                        <a14:foregroundMark x1="7102" y1="26994" x2="7102" y2="26994"/>
                        <a14:foregroundMark x1="2557" y1="31902" x2="2557" y2="31902"/>
                        <a14:foregroundMark x1="91761" y1="80368" x2="91761" y2="80368"/>
                        <a14:foregroundMark x1="93466" y1="65951" x2="93466" y2="65951"/>
                        <a14:foregroundMark x1="28409" y1="94479" x2="28409" y2="94479"/>
                        <a14:foregroundMark x1="97727" y1="64110" x2="97727" y2="64110"/>
                        <a14:foregroundMark x1="4545" y1="24847" x2="4545" y2="24847"/>
                      </a14:backgroundRemoval>
                    </a14:imgEffect>
                  </a14:imgLayer>
                </a14:imgProps>
              </a:ext>
              <a:ext uri="{28A0092B-C50C-407E-A947-70E740481C1C}">
                <a14:useLocalDpi xmlns:a14="http://schemas.microsoft.com/office/drawing/2010/main" val="0"/>
              </a:ext>
            </a:extLst>
          </a:blip>
          <a:stretch>
            <a:fillRect/>
          </a:stretch>
        </p:blipFill>
        <p:spPr>
          <a:xfrm>
            <a:off x="276357" y="4373296"/>
            <a:ext cx="800274" cy="617283"/>
          </a:xfrm>
          <a:prstGeom prst="rect">
            <a:avLst/>
          </a:prstGeom>
        </p:spPr>
      </p:pic>
      <p:pic>
        <p:nvPicPr>
          <p:cNvPr id="17" name="Immagine 16" descr="Immagine che contiene verdura&#10;&#10;Descrizione generata automaticamente">
            <a:extLst>
              <a:ext uri="{FF2B5EF4-FFF2-40B4-BE49-F238E27FC236}">
                <a16:creationId xmlns:a16="http://schemas.microsoft.com/office/drawing/2014/main" id="{7062753A-09E0-9037-8336-F5AB9B9F9B6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098" b="91220" l="7556" r="92667">
                        <a14:foregroundMark x1="66667" y1="91707" x2="66667" y2="91707"/>
                        <a14:foregroundMark x1="7556" y1="59024" x2="7556" y2="59024"/>
                        <a14:foregroundMark x1="92667" y1="39756" x2="92667" y2="39756"/>
                        <a14:foregroundMark x1="30222" y1="6098" x2="30222" y2="6098"/>
                        <a14:foregroundMark x1="42667" y1="28780" x2="42667" y2="28780"/>
                        <a14:foregroundMark x1="32889" y1="78293" x2="32889" y2="78293"/>
                        <a14:foregroundMark x1="32889" y1="79756" x2="32889" y2="79756"/>
                        <a14:foregroundMark x1="33778" y1="80976" x2="33778" y2="80976"/>
                        <a14:foregroundMark x1="34444" y1="81220" x2="34444" y2="81220"/>
                        <a14:backgroundMark x1="46667" y1="30000" x2="46667" y2="30000"/>
                        <a14:backgroundMark x1="36889" y1="33659" x2="36889" y2="33659"/>
                        <a14:backgroundMark x1="40222" y1="27561" x2="40222" y2="27561"/>
                        <a14:backgroundMark x1="37111" y1="29268" x2="37111" y2="29268"/>
                        <a14:backgroundMark x1="36889" y1="78780" x2="36889" y2="78780"/>
                        <a14:backgroundMark x1="62222" y1="70732" x2="62222" y2="70732"/>
                        <a14:backgroundMark x1="59556" y1="70488" x2="59556" y2="70488"/>
                        <a14:backgroundMark x1="84222" y1="79268" x2="84222" y2="79268"/>
                        <a14:backgroundMark x1="79556" y1="85854" x2="79556" y2="85854"/>
                        <a14:backgroundMark x1="37333" y1="83902" x2="37333" y2="83902"/>
                        <a14:backgroundMark x1="18667" y1="53171" x2="18667" y2="53171"/>
                        <a14:backgroundMark x1="36222" y1="67317" x2="36222" y2="67317"/>
                        <a14:backgroundMark x1="59556" y1="33659" x2="59556" y2="33659"/>
                        <a14:backgroundMark x1="49111" y1="28780" x2="49111" y2="28780"/>
                        <a14:backgroundMark x1="70000" y1="38049" x2="70000" y2="38049"/>
                        <a14:backgroundMark x1="73778" y1="35366" x2="73778" y2="35366"/>
                        <a14:backgroundMark x1="79556" y1="16829" x2="79556" y2="16829"/>
                        <a14:backgroundMark x1="74000" y1="10976" x2="74000" y2="10976"/>
                        <a14:backgroundMark x1="72000" y1="21463" x2="72000" y2="21463"/>
                        <a14:backgroundMark x1="76222" y1="20244" x2="76222" y2="20244"/>
                        <a14:backgroundMark x1="76000" y1="19268" x2="76000" y2="19268"/>
                        <a14:backgroundMark x1="25111" y1="24634" x2="25111" y2="24634"/>
                        <a14:backgroundMark x1="14444" y1="29756" x2="14444" y2="29756"/>
                        <a14:backgroundMark x1="27778" y1="37317" x2="27778" y2="37317"/>
                        <a14:backgroundMark x1="34667" y1="40732" x2="34667" y2="40732"/>
                        <a14:backgroundMark x1="23556" y1="80000" x2="23556" y2="80000"/>
                        <a14:backgroundMark x1="65111" y1="49268" x2="65111" y2="49268"/>
                        <a14:backgroundMark x1="66000" y1="59268" x2="66000" y2="59268"/>
                      </a14:backgroundRemoval>
                    </a14:imgEffect>
                  </a14:imgLayer>
                </a14:imgProps>
              </a:ext>
              <a:ext uri="{28A0092B-C50C-407E-A947-70E740481C1C}">
                <a14:useLocalDpi xmlns:a14="http://schemas.microsoft.com/office/drawing/2010/main" val="0"/>
              </a:ext>
            </a:extLst>
          </a:blip>
          <a:stretch>
            <a:fillRect/>
          </a:stretch>
        </p:blipFill>
        <p:spPr>
          <a:xfrm>
            <a:off x="334298" y="5017891"/>
            <a:ext cx="666515" cy="619057"/>
          </a:xfrm>
          <a:prstGeom prst="rect">
            <a:avLst/>
          </a:prstGeom>
        </p:spPr>
      </p:pic>
      <p:pic>
        <p:nvPicPr>
          <p:cNvPr id="18" name="Immagine 17">
            <a:extLst>
              <a:ext uri="{FF2B5EF4-FFF2-40B4-BE49-F238E27FC236}">
                <a16:creationId xmlns:a16="http://schemas.microsoft.com/office/drawing/2014/main" id="{BFBE5F7F-F324-3C41-5B7D-14CDBDB8223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267" r="99467">
                        <a14:foregroundMark x1="6667" y1="73929" x2="6667" y2="73929"/>
                        <a14:foregroundMark x1="6133" y1="32857" x2="6133" y2="32857"/>
                        <a14:foregroundMark x1="7467" y1="45357" x2="7467" y2="45357"/>
                        <a14:foregroundMark x1="2933" y1="30357" x2="2933" y2="30357"/>
                        <a14:foregroundMark x1="3467" y1="35357" x2="3467" y2="35357"/>
                        <a14:foregroundMark x1="93333" y1="22857" x2="93333" y2="22857"/>
                        <a14:foregroundMark x1="10667" y1="41786" x2="10667" y2="41786"/>
                        <a14:foregroundMark x1="1600" y1="36071" x2="1600" y2="36071"/>
                        <a14:foregroundMark x1="18400" y1="65357" x2="18400" y2="65357"/>
                        <a14:foregroundMark x1="16533" y1="65714" x2="16533" y2="65714"/>
                        <a14:foregroundMark x1="12800" y1="60357" x2="12800" y2="60357"/>
                        <a14:foregroundMark x1="18400" y1="61429" x2="18400" y2="61429"/>
                        <a14:foregroundMark x1="18400" y1="59286" x2="18400" y2="59286"/>
                        <a14:foregroundMark x1="18933" y1="69286" x2="18933" y2="69286"/>
                        <a14:foregroundMark x1="25600" y1="65714" x2="25600" y2="65714"/>
                        <a14:foregroundMark x1="30400" y1="86071" x2="30400" y2="86071"/>
                        <a14:foregroundMark x1="32800" y1="77857" x2="32800" y2="77857"/>
                        <a14:foregroundMark x1="5600" y1="77857" x2="5600" y2="77857"/>
                        <a14:foregroundMark x1="95467" y1="60357" x2="95467" y2="60357"/>
                        <a14:foregroundMark x1="80533" y1="70000" x2="80533" y2="70000"/>
                        <a14:foregroundMark x1="60800" y1="69286" x2="60800" y2="69286"/>
                        <a14:foregroundMark x1="30133" y1="78571" x2="30133" y2="78571"/>
                        <a14:foregroundMark x1="1333" y1="29643" x2="1333" y2="29643"/>
                        <a14:foregroundMark x1="533" y1="63571" x2="533" y2="63571"/>
                        <a14:foregroundMark x1="98933" y1="60000" x2="98933" y2="60000"/>
                        <a14:foregroundMark x1="99467" y1="25000" x2="99467" y2="25000"/>
                      </a14:backgroundRemoval>
                    </a14:imgEffect>
                  </a14:imgLayer>
                </a14:imgProps>
              </a:ext>
              <a:ext uri="{28A0092B-C50C-407E-A947-70E740481C1C}">
                <a14:useLocalDpi xmlns:a14="http://schemas.microsoft.com/office/drawing/2010/main" val="0"/>
              </a:ext>
            </a:extLst>
          </a:blip>
          <a:stretch>
            <a:fillRect/>
          </a:stretch>
        </p:blipFill>
        <p:spPr>
          <a:xfrm>
            <a:off x="331880" y="5656545"/>
            <a:ext cx="744752" cy="573439"/>
          </a:xfrm>
          <a:prstGeom prst="rect">
            <a:avLst/>
          </a:prstGeom>
        </p:spPr>
      </p:pic>
      <p:pic>
        <p:nvPicPr>
          <p:cNvPr id="19" name="Immagine 18">
            <a:extLst>
              <a:ext uri="{FF2B5EF4-FFF2-40B4-BE49-F238E27FC236}">
                <a16:creationId xmlns:a16="http://schemas.microsoft.com/office/drawing/2014/main" id="{D1755BA2-C8A7-3108-88A8-B59DC7F1034C}"/>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90" b="98465" l="4031" r="98273">
                        <a14:foregroundMark x1="15355" y1="14640" x2="15355" y2="14640"/>
                        <a14:foregroundMark x1="18042" y1="7438" x2="18042" y2="7438"/>
                        <a14:foregroundMark x1="17466" y1="7792" x2="17466" y2="7792"/>
                        <a14:foregroundMark x1="16315" y1="6966" x2="16315" y2="6966"/>
                        <a14:foregroundMark x1="17850" y1="5313" x2="17850" y2="5313"/>
                        <a14:foregroundMark x1="22457" y1="1653" x2="22457" y2="1653"/>
                        <a14:foregroundMark x1="21689" y1="21724" x2="21689" y2="21724"/>
                        <a14:foregroundMark x1="48560" y1="9563" x2="48560" y2="9563"/>
                        <a14:foregroundMark x1="48560" y1="10153" x2="48560" y2="10153"/>
                        <a14:foregroundMark x1="87140" y1="5431" x2="87140" y2="5431"/>
                        <a14:foregroundMark x1="89251" y1="12987" x2="89251" y2="12987"/>
                        <a14:foregroundMark x1="95393" y1="12397" x2="95393" y2="12397"/>
                        <a14:foregroundMark x1="95010" y1="11924" x2="95010" y2="11924"/>
                        <a14:foregroundMark x1="96161" y1="11806" x2="96161" y2="11806"/>
                        <a14:foregroundMark x1="97313" y1="11806" x2="97313" y2="11806"/>
                        <a14:foregroundMark x1="87908" y1="24203" x2="87908" y2="24203"/>
                        <a14:foregroundMark x1="97121" y1="20071" x2="97121" y2="20071"/>
                        <a14:foregroundMark x1="94818" y1="20189" x2="94818" y2="20189"/>
                        <a14:foregroundMark x1="98081" y1="19835" x2="98081" y2="19835"/>
                        <a14:foregroundMark x1="19194" y1="23140" x2="19194" y2="23140"/>
                        <a14:foregroundMark x1="21881" y1="16765" x2="21881" y2="16765"/>
                        <a14:foregroundMark x1="38388" y1="19244" x2="38388" y2="19244"/>
                        <a14:foregroundMark x1="47025" y1="9917" x2="47025" y2="9917"/>
                        <a14:foregroundMark x1="55854" y1="28571" x2="55854" y2="28571"/>
                        <a14:foregroundMark x1="57390" y1="29516" x2="57390" y2="29516"/>
                        <a14:foregroundMark x1="52207" y1="31051" x2="52207" y2="31051"/>
                        <a14:foregroundMark x1="54894" y1="31405" x2="54894" y2="31405"/>
                        <a14:foregroundMark x1="31094" y1="25738" x2="31094" y2="25738"/>
                        <a14:foregroundMark x1="38196" y1="33294" x2="38196" y2="33294"/>
                        <a14:foregroundMark x1="38964" y1="31405" x2="38964" y2="31405"/>
                        <a14:foregroundMark x1="39155" y1="35537" x2="39155" y2="35537"/>
                        <a14:foregroundMark x1="39731" y1="36954" x2="39731" y2="36954"/>
                        <a14:foregroundMark x1="41075" y1="37898" x2="41075" y2="37898"/>
                        <a14:foregroundMark x1="38964" y1="40732" x2="38964" y2="40732"/>
                        <a14:foregroundMark x1="38196" y1="41440" x2="38196" y2="41440"/>
                        <a14:foregroundMark x1="37620" y1="42149" x2="37620" y2="42149"/>
                        <a14:foregroundMark x1="45298" y1="38961" x2="45298" y2="38961"/>
                        <a14:foregroundMark x1="47985" y1="39551" x2="47985" y2="39551"/>
                        <a14:foregroundMark x1="51248" y1="40614" x2="51248" y2="40614"/>
                        <a14:foregroundMark x1="53935" y1="40850" x2="53935" y2="40850"/>
                        <a14:foregroundMark x1="53935" y1="42267" x2="53935" y2="42267"/>
                        <a14:foregroundMark x1="54702" y1="31877" x2="54702" y2="31877"/>
                        <a14:foregroundMark x1="20729" y1="52184" x2="20729" y2="52184"/>
                        <a14:foregroundMark x1="4031" y1="67414" x2="4031" y2="67414"/>
                        <a14:foregroundMark x1="4031" y1="67060" x2="4031" y2="67060"/>
                        <a14:foregroundMark x1="4223" y1="67651" x2="4223" y2="67651"/>
                        <a14:foregroundMark x1="21113" y1="74026" x2="21113" y2="74026"/>
                        <a14:foregroundMark x1="21113" y1="74262" x2="21113" y2="74262"/>
                        <a14:foregroundMark x1="20921" y1="74262" x2="20921" y2="74262"/>
                        <a14:foregroundMark x1="20345" y1="74616" x2="20345" y2="74616"/>
                        <a14:foregroundMark x1="22073" y1="74144" x2="22073" y2="74144"/>
                        <a14:foregroundMark x1="19962" y1="74970" x2="19962" y2="74970"/>
                        <a14:foregroundMark x1="19962" y1="75325" x2="19962" y2="75325"/>
                        <a14:foregroundMark x1="18618" y1="75207" x2="18618" y2="75207"/>
                        <a14:foregroundMark x1="37044" y1="81228" x2="37044" y2="81228"/>
                        <a14:foregroundMark x1="36276" y1="81228" x2="36276" y2="81228"/>
                        <a14:foregroundMark x1="34933" y1="81228" x2="34933" y2="81228"/>
                        <a14:foregroundMark x1="58349" y1="80519" x2="58349" y2="80519"/>
                        <a14:foregroundMark x1="58349" y1="80519" x2="58349" y2="80519"/>
                        <a14:foregroundMark x1="57774" y1="80519" x2="57774" y2="80519"/>
                        <a14:foregroundMark x1="57390" y1="80401" x2="57390" y2="80401"/>
                        <a14:foregroundMark x1="56622" y1="80047" x2="56622" y2="80047"/>
                        <a14:foregroundMark x1="56622" y1="79693" x2="56622" y2="79693"/>
                        <a14:foregroundMark x1="55854" y1="79575" x2="55854" y2="79575"/>
                        <a14:foregroundMark x1="57582" y1="81110" x2="57582" y2="81110"/>
                        <a14:foregroundMark x1="56238" y1="78985" x2="56238" y2="78985"/>
                        <a14:foregroundMark x1="50672" y1="74262" x2="50672" y2="74262"/>
                        <a14:foregroundMark x1="58349" y1="76623" x2="58349" y2="76623"/>
                        <a14:foregroundMark x1="57390" y1="76269" x2="57390" y2="76269"/>
                        <a14:foregroundMark x1="84837" y1="77450" x2="84837" y2="77450"/>
                        <a14:foregroundMark x1="94434" y1="73672" x2="94434" y2="73672"/>
                        <a14:foregroundMark x1="94434" y1="73436" x2="94434" y2="73436"/>
                        <a14:foregroundMark x1="93666" y1="73554" x2="93666" y2="73554"/>
                        <a14:foregroundMark x1="95969" y1="73554" x2="95969" y2="73554"/>
                        <a14:foregroundMark x1="95777" y1="73318" x2="95777" y2="73318"/>
                        <a14:foregroundMark x1="96161" y1="72609" x2="96161" y2="72609"/>
                        <a14:foregroundMark x1="97121" y1="65053" x2="97121" y2="65053"/>
                        <a14:foregroundMark x1="98464" y1="65053" x2="98464" y2="65053"/>
                        <a14:foregroundMark x1="98656" y1="64463" x2="98656" y2="64463"/>
                        <a14:foregroundMark x1="96545" y1="64935" x2="96545" y2="64935"/>
                        <a14:foregroundMark x1="99616" y1="65053" x2="99616" y2="65053"/>
                        <a14:foregroundMark x1="61036" y1="62338" x2="61036" y2="62338"/>
                        <a14:foregroundMark x1="59309" y1="61983" x2="59309" y2="61983"/>
                        <a14:foregroundMark x1="47025" y1="91617" x2="47025" y2="91617"/>
                        <a14:foregroundMark x1="47025" y1="91617" x2="47025" y2="91617"/>
                        <a14:foregroundMark x1="47601" y1="92090" x2="47601" y2="92090"/>
                        <a14:foregroundMark x1="48369" y1="93152" x2="48369" y2="93152"/>
                        <a14:foregroundMark x1="48369" y1="93152" x2="48369" y2="93152"/>
                        <a14:foregroundMark x1="48369" y1="93743" x2="48369" y2="93743"/>
                        <a14:foregroundMark x1="45298" y1="96812" x2="45298" y2="96812"/>
                        <a14:foregroundMark x1="44146" y1="97757" x2="44146" y2="97757"/>
                        <a14:foregroundMark x1="54319" y1="93506" x2="54319" y2="93506"/>
                        <a14:foregroundMark x1="53167" y1="93506" x2="53167" y2="93506"/>
                        <a14:foregroundMark x1="56622" y1="93034" x2="56622" y2="93034"/>
                        <a14:foregroundMark x1="58541" y1="93034" x2="58541" y2="93034"/>
                        <a14:foregroundMark x1="60269" y1="93034" x2="60269" y2="93034"/>
                        <a14:foregroundMark x1="61996" y1="93034" x2="61996" y2="93034"/>
                        <a14:foregroundMark x1="16699" y1="57497" x2="16699" y2="57497"/>
                        <a14:foregroundMark x1="17274" y1="55844" x2="17274" y2="55844"/>
                        <a14:foregroundMark x1="18618" y1="54073" x2="18618" y2="54073"/>
                        <a14:foregroundMark x1="21497" y1="51122" x2="21497" y2="51122"/>
                        <a14:foregroundMark x1="37044" y1="42975" x2="37044" y2="42975"/>
                        <a14:foregroundMark x1="35893" y1="43802" x2="35509" y2="43920"/>
                        <a14:foregroundMark x1="34165" y1="45218" x2="34165" y2="45218"/>
                        <a14:foregroundMark x1="55086" y1="43329" x2="55086" y2="43329"/>
                        <a14:foregroundMark x1="41651" y1="36836" x2="41651" y2="36836"/>
                        <a14:foregroundMark x1="42226" y1="34002" x2="42226" y2="34002"/>
                        <a14:foregroundMark x1="44722" y1="28099" x2="44722" y2="28099"/>
                        <a14:foregroundMark x1="54894" y1="30933" x2="54894" y2="30933"/>
                        <a14:foregroundMark x1="18618" y1="23259" x2="18618" y2="23259"/>
                        <a14:foregroundMark x1="21497" y1="16175" x2="21497" y2="16175"/>
                        <a14:foregroundMark x1="50480" y1="9681" x2="50480" y2="9681"/>
                        <a14:foregroundMark x1="19194" y1="4368" x2="19194" y2="4368"/>
                        <a14:foregroundMark x1="21113" y1="2597" x2="21113" y2="2597"/>
                        <a14:foregroundMark x1="96545" y1="20189" x2="96545" y2="20189"/>
                        <a14:foregroundMark x1="98848" y1="19362" x2="98848" y2="19362"/>
                        <a14:foregroundMark x1="21113" y1="2243" x2="21113" y2="2243"/>
                        <a14:foregroundMark x1="22649" y1="1181" x2="22649" y2="1181"/>
                        <a14:foregroundMark x1="23225" y1="708" x2="23225" y2="708"/>
                        <a14:foregroundMark x1="46449" y1="9799" x2="46449" y2="9799"/>
                        <a14:foregroundMark x1="55854" y1="31405" x2="55854" y2="31405"/>
                        <a14:foregroundMark x1="45873" y1="39551" x2="45873" y2="39551"/>
                        <a14:foregroundMark x1="19002" y1="64581" x2="19002" y2="64581"/>
                        <a14:foregroundMark x1="85605" y1="76623" x2="85605" y2="76623"/>
                        <a14:foregroundMark x1="42802" y1="98465" x2="42802" y2="98465"/>
                        <a14:foregroundMark x1="62380" y1="92562" x2="62380" y2="92562"/>
                        <a14:foregroundMark x1="62380" y1="92562" x2="62380" y2="92562"/>
                        <a14:foregroundMark x1="4415" y1="67060" x2="4415" y2="67060"/>
                        <a14:foregroundMark x1="4031" y1="67178" x2="4031" y2="67178"/>
                      </a14:backgroundRemoval>
                    </a14:imgEffect>
                  </a14:imgLayer>
                </a14:imgProps>
              </a:ext>
              <a:ext uri="{28A0092B-C50C-407E-A947-70E740481C1C}">
                <a14:useLocalDpi xmlns:a14="http://schemas.microsoft.com/office/drawing/2010/main" val="0"/>
              </a:ext>
            </a:extLst>
          </a:blip>
          <a:stretch>
            <a:fillRect/>
          </a:stretch>
        </p:blipFill>
        <p:spPr>
          <a:xfrm rot="5400000">
            <a:off x="465506" y="6060432"/>
            <a:ext cx="421976" cy="800274"/>
          </a:xfrm>
          <a:prstGeom prst="rect">
            <a:avLst/>
          </a:prstGeom>
        </p:spPr>
      </p:pic>
      <p:graphicFrame>
        <p:nvGraphicFramePr>
          <p:cNvPr id="20" name="Tabella 19">
            <a:extLst>
              <a:ext uri="{FF2B5EF4-FFF2-40B4-BE49-F238E27FC236}">
                <a16:creationId xmlns:a16="http://schemas.microsoft.com/office/drawing/2014/main" id="{8AD92488-CA8E-7DDF-1909-946CA2BA8B1B}"/>
              </a:ext>
            </a:extLst>
          </p:cNvPr>
          <p:cNvGraphicFramePr>
            <a:graphicFrameLocks noGrp="1"/>
          </p:cNvGraphicFramePr>
          <p:nvPr>
            <p:extLst>
              <p:ext uri="{D42A27DB-BD31-4B8C-83A1-F6EECF244321}">
                <p14:modId xmlns:p14="http://schemas.microsoft.com/office/powerpoint/2010/main" val="135047256"/>
              </p:ext>
            </p:extLst>
          </p:nvPr>
        </p:nvGraphicFramePr>
        <p:xfrm>
          <a:off x="8193056" y="663680"/>
          <a:ext cx="3834578" cy="5991556"/>
        </p:xfrm>
        <a:graphic>
          <a:graphicData uri="http://schemas.openxmlformats.org/drawingml/2006/table">
            <a:tbl>
              <a:tblPr firstRow="1" firstCol="1" bandRow="1">
                <a:tableStyleId>{5202B0CA-FC54-4496-8BCA-5EF66A818D29}</a:tableStyleId>
              </a:tblPr>
              <a:tblGrid>
                <a:gridCol w="1127925">
                  <a:extLst>
                    <a:ext uri="{9D8B030D-6E8A-4147-A177-3AD203B41FA5}">
                      <a16:colId xmlns:a16="http://schemas.microsoft.com/office/drawing/2014/main" val="1847957886"/>
                    </a:ext>
                  </a:extLst>
                </a:gridCol>
                <a:gridCol w="855406">
                  <a:extLst>
                    <a:ext uri="{9D8B030D-6E8A-4147-A177-3AD203B41FA5}">
                      <a16:colId xmlns:a16="http://schemas.microsoft.com/office/drawing/2014/main" val="2958054265"/>
                    </a:ext>
                  </a:extLst>
                </a:gridCol>
                <a:gridCol w="958645">
                  <a:extLst>
                    <a:ext uri="{9D8B030D-6E8A-4147-A177-3AD203B41FA5}">
                      <a16:colId xmlns:a16="http://schemas.microsoft.com/office/drawing/2014/main" val="2325204952"/>
                    </a:ext>
                  </a:extLst>
                </a:gridCol>
                <a:gridCol w="892602">
                  <a:extLst>
                    <a:ext uri="{9D8B030D-6E8A-4147-A177-3AD203B41FA5}">
                      <a16:colId xmlns:a16="http://schemas.microsoft.com/office/drawing/2014/main" val="763847971"/>
                    </a:ext>
                  </a:extLst>
                </a:gridCol>
              </a:tblGrid>
              <a:tr h="516086">
                <a:tc>
                  <a:txBody>
                    <a:bodyPr/>
                    <a:lstStyle/>
                    <a:p>
                      <a:pPr algn="ctr">
                        <a:lnSpc>
                          <a:spcPct val="100000"/>
                        </a:lnSpc>
                        <a:spcAft>
                          <a:spcPts val="0"/>
                        </a:spcAft>
                      </a:pPr>
                      <a:r>
                        <a:rPr lang="it-IT" sz="2700" dirty="0" err="1">
                          <a:solidFill>
                            <a:schemeClr val="bg1"/>
                          </a:solidFill>
                          <a:effectLst/>
                        </a:rPr>
                        <a:t>a</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rPr>
                        <a:t>b</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latin typeface="Symbol" panose="05050102010706020507" pitchFamily="18" charset="2"/>
                        </a:rPr>
                        <a:t>D</a:t>
                      </a:r>
                      <a:r>
                        <a:rPr lang="it-IT" sz="2700" dirty="0" err="1">
                          <a:solidFill>
                            <a:schemeClr val="bg1"/>
                          </a:solidFill>
                          <a:effectLst/>
                        </a:rPr>
                        <a:t>T</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latin typeface="Symbol" panose="05050102010706020507" pitchFamily="18" charset="2"/>
                        </a:rPr>
                        <a:t>D</a:t>
                      </a:r>
                      <a:r>
                        <a:rPr lang="it-IT" sz="2700" dirty="0" err="1">
                          <a:solidFill>
                            <a:schemeClr val="bg1"/>
                          </a:solidFill>
                          <a:effectLst/>
                        </a:rPr>
                        <a:t>T</a:t>
                      </a:r>
                      <a:r>
                        <a:rPr lang="it-IT" sz="2700" baseline="-25000" dirty="0" err="1">
                          <a:solidFill>
                            <a:schemeClr val="bg1"/>
                          </a:solidFill>
                          <a:effectLst/>
                        </a:rPr>
                        <a:t>0J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extLst>
                  <a:ext uri="{0D108BD9-81ED-4DB2-BD59-A6C34878D82A}">
                    <a16:rowId xmlns:a16="http://schemas.microsoft.com/office/drawing/2014/main" val="3964328323"/>
                  </a:ext>
                </a:extLst>
              </a:tr>
              <a:tr h="547547">
                <a:tc>
                  <a:txBody>
                    <a:bodyPr/>
                    <a:lstStyle/>
                    <a:p>
                      <a:pPr algn="ctr">
                        <a:lnSpc>
                          <a:spcPct val="100000"/>
                        </a:lnSpc>
                        <a:spcAft>
                          <a:spcPts val="0"/>
                        </a:spcAft>
                      </a:pPr>
                      <a:r>
                        <a:rPr lang="it-IT" sz="2700" b="0" dirty="0">
                          <a:solidFill>
                            <a:schemeClr val="tx1"/>
                          </a:solidFill>
                          <a:effectLst/>
                        </a:rPr>
                        <a:t>0,90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1,00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6</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6</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9817103"/>
                  </a:ext>
                </a:extLst>
              </a:tr>
              <a:tr h="547547">
                <a:tc>
                  <a:txBody>
                    <a:bodyPr/>
                    <a:lstStyle/>
                    <a:p>
                      <a:pPr algn="ct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0,05</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0,15</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2</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4</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3809734"/>
                  </a:ext>
                </a:extLst>
              </a:tr>
              <a:tr h="547547">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0,1</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6161588"/>
                  </a:ext>
                </a:extLst>
              </a:tr>
              <a:tr h="547547">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0,10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0,20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600555"/>
                  </a:ext>
                </a:extLst>
              </a:tr>
              <a:tr h="547547">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0,10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0,20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0,01</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143154"/>
                  </a:ext>
                </a:extLst>
              </a:tr>
              <a:tr h="547547">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0,02</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0,03</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0,01</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7746910"/>
                  </a:ext>
                </a:extLst>
              </a:tr>
              <a:tr h="547547">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0,90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0,1</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3248751"/>
                  </a:ext>
                </a:extLst>
              </a:tr>
              <a:tr h="547547">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0,20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0,30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000875"/>
                  </a:ext>
                </a:extLst>
              </a:tr>
              <a:tr h="547547">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0,01</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0,02</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latinLnBrk="0" hangingPunct="1">
                        <a:lnSpc>
                          <a:spcPct val="100000"/>
                        </a:lnSpc>
                        <a:spcAft>
                          <a:spcPts val="0"/>
                        </a:spcAft>
                      </a:pPr>
                      <a:r>
                        <a:rPr lang="it-IT" sz="2700" b="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0,01</a:t>
                      </a:r>
                      <a:endParaRPr lang="it-IT" sz="27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802519"/>
                  </a:ext>
                </a:extLst>
              </a:tr>
              <a:tr h="547547">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0,01</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0,02</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latinLnBrk="0" hangingPunct="1">
                        <a:lnSpc>
                          <a:spcPct val="100000"/>
                        </a:lnSpc>
                        <a:spcAft>
                          <a:spcPts val="0"/>
                        </a:spcAft>
                      </a:pPr>
                      <a:r>
                        <a:rPr lang="it-IT" sz="2700" b="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7175009"/>
                  </a:ext>
                </a:extLst>
              </a:tr>
            </a:tbl>
          </a:graphicData>
        </a:graphic>
      </p:graphicFrame>
      <p:sp>
        <p:nvSpPr>
          <p:cNvPr id="2" name="CasellaDiTesto 1">
            <a:extLst>
              <a:ext uri="{FF2B5EF4-FFF2-40B4-BE49-F238E27FC236}">
                <a16:creationId xmlns:a16="http://schemas.microsoft.com/office/drawing/2014/main" id="{716C1AB2-305E-8FFF-D73F-45F9F49BDC21}"/>
              </a:ext>
            </a:extLst>
          </p:cNvPr>
          <p:cNvSpPr txBox="1"/>
          <p:nvPr/>
        </p:nvSpPr>
        <p:spPr>
          <a:xfrm>
            <a:off x="8335854" y="28384"/>
            <a:ext cx="3655979" cy="646331"/>
          </a:xfrm>
          <a:prstGeom prst="rect">
            <a:avLst/>
          </a:prstGeom>
          <a:noFill/>
        </p:spPr>
        <p:txBody>
          <a:bodyPr wrap="square">
            <a:spAutoFit/>
          </a:bodyPr>
          <a:lstStyle/>
          <a:p>
            <a:pPr algn="ctr">
              <a:buClr>
                <a:srgbClr val="002060"/>
              </a:buClr>
            </a:pPr>
            <a:r>
              <a:rPr lang="en-GB" sz="3600" b="1" dirty="0">
                <a:solidFill>
                  <a:srgbClr val="C00000"/>
                </a:solidFill>
                <a:effectLst/>
                <a:ea typeface="Calibri" panose="020F0502020204030204" pitchFamily="34" charset="0"/>
                <a:cs typeface="Calibri" panose="020F0502020204030204" pitchFamily="34" charset="0"/>
              </a:rPr>
              <a:t>LE </a:t>
            </a:r>
            <a:r>
              <a:rPr lang="en-GB" sz="3600" b="1" dirty="0" err="1">
                <a:solidFill>
                  <a:srgbClr val="C00000"/>
                </a:solidFill>
                <a:effectLst/>
                <a:ea typeface="Calibri" panose="020F0502020204030204" pitchFamily="34" charset="0"/>
                <a:cs typeface="Calibri" panose="020F0502020204030204" pitchFamily="34" charset="0"/>
              </a:rPr>
              <a:t>DIECI</a:t>
            </a:r>
            <a:r>
              <a:rPr lang="en-GB" sz="3600" b="1" dirty="0">
                <a:solidFill>
                  <a:srgbClr val="C00000"/>
                </a:solidFill>
                <a:effectLst/>
                <a:ea typeface="Calibri" panose="020F0502020204030204" pitchFamily="34" charset="0"/>
                <a:cs typeface="Calibri" panose="020F0502020204030204" pitchFamily="34" charset="0"/>
              </a:rPr>
              <a:t> FASI</a:t>
            </a:r>
          </a:p>
        </p:txBody>
      </p:sp>
    </p:spTree>
    <p:extLst>
      <p:ext uri="{BB962C8B-B14F-4D97-AF65-F5344CB8AC3E}">
        <p14:creationId xmlns:p14="http://schemas.microsoft.com/office/powerpoint/2010/main" val="584650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7241458" y="1962511"/>
            <a:ext cx="4709435" cy="4649408"/>
          </a:xfrm>
        </p:spPr>
        <p:txBody>
          <a:bodyPr>
            <a:noAutofit/>
          </a:bodyPr>
          <a:lstStyle/>
          <a:p>
            <a:pPr algn="just">
              <a:lnSpc>
                <a:spcPct val="100000"/>
              </a:lnSpc>
              <a:spcBef>
                <a:spcPts val="0"/>
              </a:spcBef>
              <a:buClr>
                <a:srgbClr val="002060"/>
              </a:buClr>
            </a:pPr>
            <a:r>
              <a:rPr lang="en-GB" sz="3000" dirty="0">
                <a:ea typeface="Calibri" panose="020F0502020204030204" pitchFamily="34" charset="0"/>
                <a:cs typeface="Times New Roman" panose="02020603050405020304" pitchFamily="18" charset="0"/>
              </a:rPr>
              <a:t>Nel medio </a:t>
            </a:r>
            <a:r>
              <a:rPr lang="en-GB" sz="3000" dirty="0" err="1">
                <a:ea typeface="Calibri" panose="020F0502020204030204" pitchFamily="34" charset="0"/>
                <a:cs typeface="Times New Roman" panose="02020603050405020304" pitchFamily="18" charset="0"/>
              </a:rPr>
              <a:t>periodo</a:t>
            </a:r>
            <a:r>
              <a:rPr lang="en-GB" sz="3000" dirty="0">
                <a:ea typeface="Calibri" panose="020F0502020204030204" pitchFamily="34" charset="0"/>
                <a:cs typeface="Times New Roman" panose="02020603050405020304" pitchFamily="18" charset="0"/>
              </a:rPr>
              <a:t> </a:t>
            </a:r>
            <a:r>
              <a:rPr lang="it-IT" sz="3000" b="1" i="1" dirty="0">
                <a:effectLst/>
                <a:latin typeface="Symbol" panose="05050102010706020507" pitchFamily="18" charset="2"/>
                <a:ea typeface="Calibri" panose="020F0502020204030204" pitchFamily="34" charset="0"/>
                <a:cs typeface="Times New Roman" panose="02020603050405020304" pitchFamily="18" charset="0"/>
              </a:rPr>
              <a:t>D</a:t>
            </a:r>
            <a:r>
              <a:rPr lang="it-IT" sz="3000" b="1" i="1" dirty="0">
                <a:effectLst/>
                <a:ea typeface="Calibri" panose="020F0502020204030204" pitchFamily="34" charset="0"/>
                <a:cs typeface="Times New Roman" panose="02020603050405020304" pitchFamily="18" charset="0"/>
              </a:rPr>
              <a:t>T</a:t>
            </a:r>
            <a:r>
              <a:rPr lang="en-GB" sz="3000" b="1" i="1" baseline="-25000" dirty="0">
                <a:effectLst/>
                <a:ea typeface="Calibri" panose="020F0502020204030204" pitchFamily="34" charset="0"/>
                <a:cs typeface="Times New Roman" panose="02020603050405020304" pitchFamily="18" charset="0"/>
              </a:rPr>
              <a:t>0</a:t>
            </a:r>
            <a:r>
              <a:rPr lang="en-GB" sz="3000" dirty="0">
                <a:effectLst/>
                <a:ea typeface="Calibri" panose="020F0502020204030204" pitchFamily="34" charset="0"/>
                <a:cs typeface="Times New Roman" panose="02020603050405020304" pitchFamily="18" charset="0"/>
              </a:rPr>
              <a:t> (</a:t>
            </a:r>
            <a:r>
              <a:rPr lang="it-IT" sz="3000" dirty="0">
                <a:effectLst/>
                <a:ea typeface="Calibri" panose="020F0502020204030204" pitchFamily="34" charset="0"/>
                <a:cs typeface="Times New Roman" panose="02020603050405020304" pitchFamily="18" charset="0"/>
              </a:rPr>
              <a:t>somma dei tempi di micro-catastrofe</a:t>
            </a:r>
            <a:r>
              <a:rPr lang="en-US" sz="3000" dirty="0">
                <a:cs typeface="Times New Roman" panose="02020603050405020304" pitchFamily="18" charset="0"/>
              </a:rPr>
              <a:t> </a:t>
            </a:r>
            <a:r>
              <a:rPr lang="it-IT" sz="3000" b="1" i="1" dirty="0">
                <a:effectLst/>
                <a:latin typeface="Symbol" panose="05050102010706020507" pitchFamily="18" charset="2"/>
                <a:ea typeface="Calibri" panose="020F0502020204030204" pitchFamily="34" charset="0"/>
                <a:cs typeface="Times New Roman" panose="02020603050405020304" pitchFamily="18" charset="0"/>
              </a:rPr>
              <a:t>D</a:t>
            </a:r>
            <a:r>
              <a:rPr lang="it-IT" sz="3000" b="1" i="1" dirty="0">
                <a:effectLst/>
                <a:ea typeface="Calibri" panose="020F0502020204030204" pitchFamily="34" charset="0"/>
                <a:cs typeface="Times New Roman" panose="02020603050405020304" pitchFamily="18" charset="0"/>
              </a:rPr>
              <a:t>T</a:t>
            </a:r>
            <a:r>
              <a:rPr lang="en-GB" sz="3000" b="1" i="1" baseline="-25000" dirty="0" err="1">
                <a:effectLst/>
                <a:ea typeface="Calibri" panose="020F0502020204030204" pitchFamily="34" charset="0"/>
                <a:cs typeface="Times New Roman" panose="02020603050405020304" pitchFamily="18" charset="0"/>
              </a:rPr>
              <a:t>0j</a:t>
            </a:r>
            <a:r>
              <a:rPr lang="en-GB" sz="3000" dirty="0">
                <a:effectLst/>
                <a:ea typeface="Calibri" panose="020F0502020204030204" pitchFamily="34" charset="0"/>
                <a:cs typeface="Times New Roman" panose="02020603050405020304" pitchFamily="18" charset="0"/>
              </a:rPr>
              <a:t>) </a:t>
            </a:r>
            <a:r>
              <a:rPr lang="en-GB" sz="3000" dirty="0">
                <a:ea typeface="Calibri" panose="020F0502020204030204" pitchFamily="34" charset="0"/>
                <a:cs typeface="Times New Roman" panose="02020603050405020304" pitchFamily="18" charset="0"/>
              </a:rPr>
              <a:t>il </a:t>
            </a:r>
            <a:r>
              <a:rPr lang="en-GB" sz="3000" dirty="0" err="1">
                <a:ea typeface="Calibri" panose="020F0502020204030204" pitchFamily="34" charset="0"/>
                <a:cs typeface="Times New Roman" panose="02020603050405020304" pitchFamily="18" charset="0"/>
              </a:rPr>
              <a:t>val</a:t>
            </a:r>
            <a:r>
              <a:rPr lang="en-GB" sz="3000" dirty="0">
                <a:ea typeface="Calibri" panose="020F0502020204030204" pitchFamily="34" charset="0"/>
                <a:cs typeface="Times New Roman" panose="02020603050405020304" pitchFamily="18" charset="0"/>
              </a:rPr>
              <a:t> medio </a:t>
            </a:r>
            <a:r>
              <a:rPr lang="en-GB" sz="3000" dirty="0" err="1">
                <a:ea typeface="Calibri" panose="020F0502020204030204" pitchFamily="34" charset="0"/>
                <a:cs typeface="Times New Roman" panose="02020603050405020304" pitchFamily="18" charset="0"/>
              </a:rPr>
              <a:t>della</a:t>
            </a:r>
            <a:r>
              <a:rPr lang="en-GB" sz="3000" dirty="0">
                <a:ea typeface="Calibri" panose="020F0502020204030204" pitchFamily="34" charset="0"/>
                <a:cs typeface="Times New Roman" panose="02020603050405020304" pitchFamily="18" charset="0"/>
              </a:rPr>
              <a:t> </a:t>
            </a:r>
            <a:r>
              <a:rPr lang="en-GB" sz="3000" dirty="0" err="1">
                <a:ea typeface="Calibri" panose="020F0502020204030204" pitchFamily="34" charset="0"/>
                <a:cs typeface="Times New Roman" panose="02020603050405020304" pitchFamily="18" charset="0"/>
              </a:rPr>
              <a:t>probabilità</a:t>
            </a:r>
            <a:r>
              <a:rPr lang="en-GB" sz="3000" dirty="0">
                <a:ea typeface="Calibri" panose="020F0502020204030204" pitchFamily="34" charset="0"/>
                <a:cs typeface="Times New Roman" panose="02020603050405020304" pitchFamily="18" charset="0"/>
              </a:rPr>
              <a:t> è</a:t>
            </a:r>
            <a:r>
              <a:rPr lang="en-GB" sz="3000" dirty="0">
                <a:effectLst/>
                <a:ea typeface="Calibri" panose="020F0502020204030204" pitchFamily="34" charset="0"/>
                <a:cs typeface="Times New Roman" panose="02020603050405020304" pitchFamily="18" charset="0"/>
              </a:rPr>
              <a:t> </a:t>
            </a:r>
            <a:r>
              <a:rPr lang="en-GB" sz="3000" b="1" dirty="0">
                <a:effectLst/>
                <a:ea typeface="Calibri" panose="020F0502020204030204" pitchFamily="34" charset="0"/>
                <a:cs typeface="Times New Roman" panose="02020603050405020304" pitchFamily="18" charset="0"/>
              </a:rPr>
              <a:t>7,31</a:t>
            </a:r>
            <a:r>
              <a:rPr lang="it-IT" sz="3000" b="1" dirty="0">
                <a:effectLst/>
                <a:ea typeface="Calibri" panose="020F0502020204030204" pitchFamily="34" charset="0"/>
                <a:cs typeface="Times New Roman" panose="02020603050405020304" pitchFamily="18" charset="0"/>
              </a:rPr>
              <a:t>·</a:t>
            </a:r>
            <a:r>
              <a:rPr lang="en-GB" sz="3000" b="1" dirty="0">
                <a:effectLst/>
                <a:ea typeface="Calibri" panose="020F0502020204030204" pitchFamily="34" charset="0"/>
                <a:cs typeface="Times New Roman" panose="02020603050405020304" pitchFamily="18" charset="0"/>
              </a:rPr>
              <a:t>10</a:t>
            </a:r>
            <a:r>
              <a:rPr lang="en-GB" sz="3000" b="1" baseline="30000" dirty="0">
                <a:effectLst/>
                <a:ea typeface="Calibri" panose="020F0502020204030204" pitchFamily="34" charset="0"/>
                <a:cs typeface="Times New Roman" panose="02020603050405020304" pitchFamily="18" charset="0"/>
              </a:rPr>
              <a:t>-3</a:t>
            </a:r>
          </a:p>
          <a:p>
            <a:pPr algn="just">
              <a:lnSpc>
                <a:spcPct val="100000"/>
              </a:lnSpc>
              <a:spcBef>
                <a:spcPts val="0"/>
              </a:spcBef>
              <a:buClr>
                <a:srgbClr val="002060"/>
              </a:buClr>
            </a:pPr>
            <a:r>
              <a:rPr lang="en-US" sz="3000" dirty="0">
                <a:cs typeface="Times New Roman" panose="02020603050405020304" pitchFamily="18" charset="0"/>
              </a:rPr>
              <a:t>Nel </a:t>
            </a:r>
            <a:r>
              <a:rPr lang="en-US" sz="3000" dirty="0" err="1">
                <a:cs typeface="Times New Roman" panose="02020603050405020304" pitchFamily="18" charset="0"/>
              </a:rPr>
              <a:t>lungo</a:t>
            </a:r>
            <a:r>
              <a:rPr lang="en-US" sz="3000" dirty="0">
                <a:cs typeface="Times New Roman" panose="02020603050405020304" pitchFamily="18" charset="0"/>
              </a:rPr>
              <a:t> period di </a:t>
            </a:r>
            <a:r>
              <a:rPr lang="en-GB" sz="3000" b="1" dirty="0">
                <a:effectLst/>
                <a:ea typeface="Calibri" panose="020F0502020204030204" pitchFamily="34" charset="0"/>
                <a:cs typeface="Times New Roman" panose="02020603050405020304" pitchFamily="18" charset="0"/>
              </a:rPr>
              <a:t>10</a:t>
            </a:r>
            <a:r>
              <a:rPr lang="en-GB" sz="3000" b="1" baseline="30000" dirty="0">
                <a:ea typeface="Calibri" panose="020F0502020204030204" pitchFamily="34" charset="0"/>
                <a:cs typeface="Times New Roman" panose="02020603050405020304" pitchFamily="18" charset="0"/>
              </a:rPr>
              <a:t>6</a:t>
            </a:r>
            <a:r>
              <a:rPr lang="en-US" sz="3000" dirty="0">
                <a:cs typeface="Times New Roman" panose="02020603050405020304" pitchFamily="18" charset="0"/>
              </a:rPr>
              <a:t> anni </a:t>
            </a:r>
            <a:r>
              <a:rPr lang="en-US" sz="3000" dirty="0" err="1">
                <a:cs typeface="Times New Roman" panose="02020603050405020304" pitchFamily="18" charset="0"/>
              </a:rPr>
              <a:t>troviamo</a:t>
            </a:r>
            <a:r>
              <a:rPr lang="en-US" sz="3000" dirty="0">
                <a:cs typeface="Times New Roman" panose="02020603050405020304" pitchFamily="18" charset="0"/>
              </a:rPr>
              <a:t> </a:t>
            </a:r>
            <a:r>
              <a:rPr lang="en-US" sz="3000" dirty="0" err="1">
                <a:cs typeface="Times New Roman" panose="02020603050405020304" pitchFamily="18" charset="0"/>
              </a:rPr>
              <a:t>una</a:t>
            </a:r>
            <a:r>
              <a:rPr lang="en-US" sz="3000" dirty="0">
                <a:cs typeface="Times New Roman" panose="02020603050405020304" pitchFamily="18" charset="0"/>
              </a:rPr>
              <a:t> </a:t>
            </a:r>
            <a:r>
              <a:rPr lang="en-US" sz="3000" dirty="0" err="1">
                <a:cs typeface="Times New Roman" panose="02020603050405020304" pitchFamily="18" charset="0"/>
              </a:rPr>
              <a:t>probabilità</a:t>
            </a:r>
            <a:r>
              <a:rPr lang="en-US" sz="3000" dirty="0">
                <a:cs typeface="Times New Roman" panose="02020603050405020304" pitchFamily="18" charset="0"/>
              </a:rPr>
              <a:t> media di </a:t>
            </a:r>
            <a:r>
              <a:rPr lang="en-US" sz="3000" b="1" dirty="0">
                <a:highlight>
                  <a:srgbClr val="FFFF00"/>
                </a:highlight>
                <a:cs typeface="Times New Roman" panose="02020603050405020304" pitchFamily="18" charset="0"/>
              </a:rPr>
              <a:t>5,2</a:t>
            </a:r>
            <a:r>
              <a:rPr lang="it-IT" sz="3000" b="1" dirty="0">
                <a:effectLst/>
                <a:highlight>
                  <a:srgbClr val="FFFF00"/>
                </a:highlight>
                <a:ea typeface="Calibri" panose="020F0502020204030204" pitchFamily="34" charset="0"/>
                <a:cs typeface="Times New Roman" panose="02020603050405020304" pitchFamily="18" charset="0"/>
              </a:rPr>
              <a:t>·</a:t>
            </a:r>
            <a:r>
              <a:rPr lang="en-GB" sz="3000" b="1" dirty="0">
                <a:effectLst/>
                <a:highlight>
                  <a:srgbClr val="FFFF00"/>
                </a:highlight>
                <a:ea typeface="Calibri" panose="020F0502020204030204" pitchFamily="34" charset="0"/>
                <a:cs typeface="Times New Roman" panose="02020603050405020304" pitchFamily="18" charset="0"/>
              </a:rPr>
              <a:t>10</a:t>
            </a:r>
            <a:r>
              <a:rPr lang="en-GB" sz="3000" b="1" baseline="30000" dirty="0">
                <a:effectLst/>
                <a:highlight>
                  <a:srgbClr val="FFFF00"/>
                </a:highlight>
                <a:ea typeface="Calibri" panose="020F0502020204030204" pitchFamily="34" charset="0"/>
                <a:cs typeface="Times New Roman" panose="02020603050405020304" pitchFamily="18" charset="0"/>
              </a:rPr>
              <a:t>-1</a:t>
            </a:r>
            <a:r>
              <a:rPr lang="en-GB" sz="3000" dirty="0">
                <a:cs typeface="Times New Roman" panose="02020603050405020304" pitchFamily="18" charset="0"/>
              </a:rPr>
              <a:t> </a:t>
            </a:r>
            <a:r>
              <a:rPr lang="en-GB" sz="3000" dirty="0" err="1">
                <a:cs typeface="Times New Roman" panose="02020603050405020304" pitchFamily="18" charset="0"/>
              </a:rPr>
              <a:t>che</a:t>
            </a:r>
            <a:r>
              <a:rPr lang="en-GB" sz="3000" dirty="0">
                <a:cs typeface="Times New Roman" panose="02020603050405020304" pitchFamily="18" charset="0"/>
              </a:rPr>
              <a:t>, rispetto a </a:t>
            </a:r>
            <a:r>
              <a:rPr lang="en-GB" sz="3000" dirty="0" err="1">
                <a:cs typeface="Times New Roman" panose="02020603050405020304" pitchFamily="18" charset="0"/>
              </a:rPr>
              <a:t>quanto</a:t>
            </a:r>
            <a:r>
              <a:rPr lang="en-GB" sz="3000" dirty="0">
                <a:cs typeface="Times New Roman" panose="02020603050405020304" pitchFamily="18" charset="0"/>
              </a:rPr>
              <a:t> ci </a:t>
            </a:r>
            <a:r>
              <a:rPr lang="en-GB" sz="3000" dirty="0" err="1">
                <a:cs typeface="Times New Roman" panose="02020603050405020304" pitchFamily="18" charset="0"/>
              </a:rPr>
              <a:t>aspettavamo</a:t>
            </a:r>
            <a:r>
              <a:rPr lang="en-GB" sz="3000" dirty="0">
                <a:cs typeface="Times New Roman" panose="02020603050405020304" pitchFamily="18" charset="0"/>
              </a:rPr>
              <a:t>, è </a:t>
            </a:r>
            <a:r>
              <a:rPr lang="en-GB" sz="3000" dirty="0" err="1">
                <a:cs typeface="Times New Roman" panose="02020603050405020304" pitchFamily="18" charset="0"/>
              </a:rPr>
              <a:t>decisamente</a:t>
            </a:r>
            <a:r>
              <a:rPr lang="en-GB" sz="3000" dirty="0">
                <a:cs typeface="Times New Roman" panose="02020603050405020304" pitchFamily="18" charset="0"/>
              </a:rPr>
              <a:t> </a:t>
            </a:r>
            <a:r>
              <a:rPr lang="en-GB" sz="3000" dirty="0" err="1">
                <a:cs typeface="Times New Roman" panose="02020603050405020304" pitchFamily="18" charset="0"/>
              </a:rPr>
              <a:t>alta</a:t>
            </a:r>
            <a:endParaRPr lang="en-US" sz="3000" dirty="0">
              <a:cs typeface="Times New Roman" panose="02020603050405020304" pitchFamily="18" charset="0"/>
            </a:endParaRPr>
          </a:p>
        </p:txBody>
      </p:sp>
      <p:sp>
        <p:nvSpPr>
          <p:cNvPr id="7" name="Rettangolo con angoli arrotondati 6">
            <a:extLst>
              <a:ext uri="{FF2B5EF4-FFF2-40B4-BE49-F238E27FC236}">
                <a16:creationId xmlns:a16="http://schemas.microsoft.com/office/drawing/2014/main" id="{C904B587-0462-BE9B-4E7E-7830166CDCE0}"/>
              </a:ext>
            </a:extLst>
          </p:cNvPr>
          <p:cNvSpPr/>
          <p:nvPr/>
        </p:nvSpPr>
        <p:spPr>
          <a:xfrm>
            <a:off x="241106" y="211536"/>
            <a:ext cx="8960043" cy="965743"/>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t>Il 4° parametro di Drake</a:t>
            </a:r>
            <a:r>
              <a:rPr lang="it-IT" sz="2800" b="1" dirty="0">
                <a:latin typeface="+mn-lt"/>
              </a:rPr>
              <a:t>:                  </a:t>
            </a:r>
            <a:r>
              <a:rPr lang="fr-FR" sz="2800" b="1" dirty="0">
                <a:solidFill>
                  <a:schemeClr val="tx1"/>
                </a:solidFill>
                <a:cs typeface="Calibri" panose="020F0502020204030204" pitchFamily="34" charset="0"/>
              </a:rPr>
              <a:t>LA </a:t>
            </a:r>
            <a:r>
              <a:rPr lang="fr-FR" sz="2800" b="1" dirty="0" err="1">
                <a:solidFill>
                  <a:schemeClr val="tx1"/>
                </a:solidFill>
                <a:cs typeface="Calibri" panose="020F0502020204030204" pitchFamily="34" charset="0"/>
              </a:rPr>
              <a:t>NASCITA</a:t>
            </a:r>
            <a:r>
              <a:rPr lang="fr-FR" sz="2800" b="1" dirty="0">
                <a:solidFill>
                  <a:schemeClr val="tx1"/>
                </a:solidFill>
                <a:cs typeface="Calibri" panose="020F0502020204030204" pitchFamily="34" charset="0"/>
              </a:rPr>
              <a:t> DELLA VITA</a:t>
            </a:r>
            <a:br>
              <a:rPr lang="it-IT" sz="2800" b="1" dirty="0">
                <a:latin typeface="+mn-lt"/>
              </a:rPr>
            </a:br>
            <a:r>
              <a:rPr lang="it-IT" sz="2800" b="1" dirty="0">
                <a:latin typeface="+mn-lt"/>
              </a:rPr>
              <a:t>                                                               </a:t>
            </a:r>
            <a:r>
              <a:rPr lang="it-IT" sz="2800" b="1" dirty="0">
                <a:solidFill>
                  <a:schemeClr val="tx1"/>
                </a:solidFill>
                <a:effectLst/>
                <a:latin typeface="+mn-lt"/>
                <a:ea typeface="Calibri" panose="020F0502020204030204" pitchFamily="34" charset="0"/>
                <a:cs typeface="Calibri" panose="020F0502020204030204" pitchFamily="34" charset="0"/>
              </a:rPr>
              <a:t>3,2·10</a:t>
            </a:r>
            <a:r>
              <a:rPr lang="it-IT" sz="2800" b="1" baseline="30000" dirty="0">
                <a:solidFill>
                  <a:schemeClr val="tx1"/>
                </a:solidFill>
                <a:effectLst/>
                <a:latin typeface="+mn-lt"/>
                <a:ea typeface="Calibri" panose="020F0502020204030204" pitchFamily="34" charset="0"/>
                <a:cs typeface="Calibri" panose="020F0502020204030204" pitchFamily="34" charset="0"/>
              </a:rPr>
              <a:t>-1</a:t>
            </a:r>
            <a:r>
              <a:rPr lang="it-IT" sz="2800" b="1" dirty="0">
                <a:solidFill>
                  <a:schemeClr val="tx1"/>
                </a:solidFill>
                <a:latin typeface="+mn-lt"/>
              </a:rPr>
              <a:t> - </a:t>
            </a:r>
            <a:r>
              <a:rPr lang="it-IT" sz="2800" b="1" dirty="0">
                <a:solidFill>
                  <a:schemeClr val="tx1"/>
                </a:solidFill>
                <a:effectLst/>
                <a:latin typeface="+mn-lt"/>
                <a:ea typeface="Calibri" panose="020F0502020204030204" pitchFamily="34" charset="0"/>
                <a:cs typeface="Calibri" panose="020F0502020204030204" pitchFamily="34" charset="0"/>
              </a:rPr>
              <a:t>6,6·10</a:t>
            </a:r>
            <a:r>
              <a:rPr lang="it-IT" sz="2800" b="1" baseline="30000" dirty="0">
                <a:solidFill>
                  <a:schemeClr val="tx1"/>
                </a:solidFill>
                <a:effectLst/>
                <a:latin typeface="+mn-lt"/>
                <a:ea typeface="Calibri" panose="020F0502020204030204" pitchFamily="34" charset="0"/>
                <a:cs typeface="Calibri" panose="020F0502020204030204" pitchFamily="34" charset="0"/>
              </a:rPr>
              <a:t>-1</a:t>
            </a:r>
            <a:endParaRPr lang="it-IT" sz="2800" dirty="0">
              <a:solidFill>
                <a:schemeClr val="tx1"/>
              </a:solidFill>
            </a:endParaRPr>
          </a:p>
        </p:txBody>
      </p:sp>
      <p:pic>
        <p:nvPicPr>
          <p:cNvPr id="6" name="Immagine 5" descr="Immagine che contiene testo, Diagramma, linea, diagramma&#10;&#10;Descrizione generata automaticamente">
            <a:extLst>
              <a:ext uri="{FF2B5EF4-FFF2-40B4-BE49-F238E27FC236}">
                <a16:creationId xmlns:a16="http://schemas.microsoft.com/office/drawing/2014/main" id="{F95DABCB-A67F-9565-1989-67B2BE2FB638}"/>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241107" y="1349506"/>
            <a:ext cx="6905166" cy="5106711"/>
          </a:xfrm>
          <a:prstGeom prst="rect">
            <a:avLst/>
          </a:prstGeom>
          <a:noFill/>
          <a:ln>
            <a:noFill/>
          </a:ln>
        </p:spPr>
      </p:pic>
      <p:sp>
        <p:nvSpPr>
          <p:cNvPr id="9" name="CasellaDiTesto 8">
            <a:extLst>
              <a:ext uri="{FF2B5EF4-FFF2-40B4-BE49-F238E27FC236}">
                <a16:creationId xmlns:a16="http://schemas.microsoft.com/office/drawing/2014/main" id="{69A05ACA-E8C8-93C8-ED49-EC53A9749951}"/>
              </a:ext>
            </a:extLst>
          </p:cNvPr>
          <p:cNvSpPr txBox="1"/>
          <p:nvPr/>
        </p:nvSpPr>
        <p:spPr>
          <a:xfrm>
            <a:off x="7378893" y="1062064"/>
            <a:ext cx="4572000" cy="1015663"/>
          </a:xfrm>
          <a:prstGeom prst="rect">
            <a:avLst/>
          </a:prstGeom>
          <a:noFill/>
        </p:spPr>
        <p:txBody>
          <a:bodyPr wrap="square">
            <a:spAutoFit/>
          </a:bodyPr>
          <a:lstStyle/>
          <a:p>
            <a:pPr algn="ctr">
              <a:lnSpc>
                <a:spcPct val="100000"/>
              </a:lnSpc>
              <a:spcBef>
                <a:spcPts val="0"/>
              </a:spcBef>
              <a:buClr>
                <a:srgbClr val="002060"/>
              </a:buClr>
            </a:pPr>
            <a:r>
              <a:rPr lang="it-IT" sz="3000" b="1" dirty="0">
                <a:solidFill>
                  <a:srgbClr val="C00000"/>
                </a:solidFill>
                <a:effectLst/>
                <a:ea typeface="Calibri" panose="020F0502020204030204" pitchFamily="34" charset="0"/>
                <a:cs typeface="Calibri" panose="020F0502020204030204" pitchFamily="34" charset="0"/>
              </a:rPr>
              <a:t>LA STIMA CALCOLATA</a:t>
            </a:r>
          </a:p>
          <a:p>
            <a:pPr algn="ctr">
              <a:lnSpc>
                <a:spcPct val="100000"/>
              </a:lnSpc>
              <a:spcBef>
                <a:spcPts val="0"/>
              </a:spcBef>
              <a:buClr>
                <a:srgbClr val="002060"/>
              </a:buClr>
            </a:pPr>
            <a:r>
              <a:rPr lang="it-IT" sz="3000" b="1" dirty="0">
                <a:solidFill>
                  <a:srgbClr val="C00000"/>
                </a:solidFill>
                <a:effectLst/>
                <a:ea typeface="Calibri" panose="020F0502020204030204" pitchFamily="34" charset="0"/>
                <a:cs typeface="Calibri" panose="020F0502020204030204" pitchFamily="34" charset="0"/>
              </a:rPr>
              <a:t> DALLE DIECI probabilità</a:t>
            </a:r>
            <a:endParaRPr lang="en-US" sz="3000" b="1" dirty="0">
              <a:solidFill>
                <a:srgbClr val="C00000"/>
              </a:solidFill>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2453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46A30010-CDFE-0F11-0A6C-3893E32D07F0}"/>
              </a:ext>
            </a:extLst>
          </p:cNvPr>
          <p:cNvSpPr/>
          <p:nvPr/>
        </p:nvSpPr>
        <p:spPr>
          <a:xfrm>
            <a:off x="200167" y="279625"/>
            <a:ext cx="6773839" cy="514108"/>
          </a:xfrm>
          <a:prstGeom prst="roundRect">
            <a:avLst/>
          </a:prstGeom>
          <a:gradFill flip="none" rotWithShape="1">
            <a:gsLst>
              <a:gs pos="0">
                <a:srgbClr val="002060"/>
              </a:gs>
              <a:gs pos="84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3000" b="1" dirty="0">
                <a:solidFill>
                  <a:schemeClr val="bg1"/>
                </a:solidFill>
              </a:rPr>
              <a:t> Il 5° parametro (A) - </a:t>
            </a:r>
            <a:r>
              <a:rPr lang="it-IT" sz="3000" b="1" dirty="0">
                <a:solidFill>
                  <a:schemeClr val="tx1"/>
                </a:solidFill>
              </a:rPr>
              <a:t>la cellula eucariotica</a:t>
            </a:r>
          </a:p>
        </p:txBody>
      </p:sp>
      <p:sp>
        <p:nvSpPr>
          <p:cNvPr id="16" name="CasellaDiTesto 15">
            <a:extLst>
              <a:ext uri="{FF2B5EF4-FFF2-40B4-BE49-F238E27FC236}">
                <a16:creationId xmlns:a16="http://schemas.microsoft.com/office/drawing/2014/main" id="{EADBABB3-00BD-8C89-DBA2-4F5A72B63159}"/>
              </a:ext>
            </a:extLst>
          </p:cNvPr>
          <p:cNvSpPr txBox="1"/>
          <p:nvPr/>
        </p:nvSpPr>
        <p:spPr>
          <a:xfrm>
            <a:off x="8298023" y="220826"/>
            <a:ext cx="3729609" cy="553998"/>
          </a:xfrm>
          <a:prstGeom prst="rect">
            <a:avLst/>
          </a:prstGeom>
          <a:noFill/>
        </p:spPr>
        <p:txBody>
          <a:bodyPr wrap="square">
            <a:spAutoFit/>
          </a:bodyPr>
          <a:lstStyle/>
          <a:p>
            <a:pPr algn="ctr">
              <a:buClr>
                <a:srgbClr val="002060"/>
              </a:buClr>
            </a:pPr>
            <a:r>
              <a:rPr lang="en-GB" sz="3000" b="1" dirty="0">
                <a:solidFill>
                  <a:srgbClr val="C00000"/>
                </a:solidFill>
                <a:effectLst/>
                <a:ea typeface="Calibri" panose="020F0502020204030204" pitchFamily="34" charset="0"/>
                <a:cs typeface="Calibri" panose="020F0502020204030204" pitchFamily="34" charset="0"/>
              </a:rPr>
              <a:t>LE OTTO FASI (A)</a:t>
            </a:r>
          </a:p>
        </p:txBody>
      </p:sp>
      <p:graphicFrame>
        <p:nvGraphicFramePr>
          <p:cNvPr id="4" name="Tabella 3">
            <a:extLst>
              <a:ext uri="{FF2B5EF4-FFF2-40B4-BE49-F238E27FC236}">
                <a16:creationId xmlns:a16="http://schemas.microsoft.com/office/drawing/2014/main" id="{3A1F8F1D-8096-F5FC-8C5B-DCDA46E7F847}"/>
              </a:ext>
            </a:extLst>
          </p:cNvPr>
          <p:cNvGraphicFramePr>
            <a:graphicFrameLocks noGrp="1"/>
          </p:cNvGraphicFramePr>
          <p:nvPr>
            <p:extLst>
              <p:ext uri="{D42A27DB-BD31-4B8C-83A1-F6EECF244321}">
                <p14:modId xmlns:p14="http://schemas.microsoft.com/office/powerpoint/2010/main" val="1220849246"/>
              </p:ext>
            </p:extLst>
          </p:nvPr>
        </p:nvGraphicFramePr>
        <p:xfrm>
          <a:off x="1445342" y="825568"/>
          <a:ext cx="10582290" cy="5752807"/>
        </p:xfrm>
        <a:graphic>
          <a:graphicData uri="http://schemas.openxmlformats.org/drawingml/2006/table">
            <a:tbl>
              <a:tblPr firstRow="1" firstCol="1" bandRow="1">
                <a:tableStyleId>{5202B0CA-FC54-4496-8BCA-5EF66A818D29}</a:tableStyleId>
              </a:tblPr>
              <a:tblGrid>
                <a:gridCol w="6548284">
                  <a:extLst>
                    <a:ext uri="{9D8B030D-6E8A-4147-A177-3AD203B41FA5}">
                      <a16:colId xmlns:a16="http://schemas.microsoft.com/office/drawing/2014/main" val="3232082305"/>
                    </a:ext>
                  </a:extLst>
                </a:gridCol>
                <a:gridCol w="884903">
                  <a:extLst>
                    <a:ext uri="{9D8B030D-6E8A-4147-A177-3AD203B41FA5}">
                      <a16:colId xmlns:a16="http://schemas.microsoft.com/office/drawing/2014/main" val="1847957886"/>
                    </a:ext>
                  </a:extLst>
                </a:gridCol>
                <a:gridCol w="1253613">
                  <a:extLst>
                    <a:ext uri="{9D8B030D-6E8A-4147-A177-3AD203B41FA5}">
                      <a16:colId xmlns:a16="http://schemas.microsoft.com/office/drawing/2014/main" val="2958054265"/>
                    </a:ext>
                  </a:extLst>
                </a:gridCol>
                <a:gridCol w="899652">
                  <a:extLst>
                    <a:ext uri="{9D8B030D-6E8A-4147-A177-3AD203B41FA5}">
                      <a16:colId xmlns:a16="http://schemas.microsoft.com/office/drawing/2014/main" val="2325204952"/>
                    </a:ext>
                  </a:extLst>
                </a:gridCol>
                <a:gridCol w="995838">
                  <a:extLst>
                    <a:ext uri="{9D8B030D-6E8A-4147-A177-3AD203B41FA5}">
                      <a16:colId xmlns:a16="http://schemas.microsoft.com/office/drawing/2014/main" val="763847971"/>
                    </a:ext>
                  </a:extLst>
                </a:gridCol>
              </a:tblGrid>
              <a:tr h="516535">
                <a:tc>
                  <a:txBody>
                    <a:bodyPr/>
                    <a:lstStyle/>
                    <a:p>
                      <a:pPr algn="ctr">
                        <a:lnSpc>
                          <a:spcPct val="100000"/>
                        </a:lnSpc>
                        <a:spcAft>
                          <a:spcPts val="0"/>
                        </a:spcAft>
                      </a:pP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dirty="0" err="1">
                          <a:solidFill>
                            <a:schemeClr val="bg1"/>
                          </a:solidFill>
                          <a:effectLst/>
                        </a:rPr>
                        <a:t>a</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rPr>
                        <a:t>b</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latin typeface="Symbol" panose="05050102010706020507" pitchFamily="18" charset="2"/>
                        </a:rPr>
                        <a:t>D</a:t>
                      </a:r>
                      <a:r>
                        <a:rPr lang="it-IT" sz="2700" dirty="0" err="1">
                          <a:solidFill>
                            <a:schemeClr val="bg1"/>
                          </a:solidFill>
                          <a:effectLst/>
                        </a:rPr>
                        <a:t>T</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latin typeface="Symbol" panose="05050102010706020507" pitchFamily="18" charset="2"/>
                        </a:rPr>
                        <a:t>D</a:t>
                      </a:r>
                      <a:r>
                        <a:rPr lang="it-IT" sz="2700" dirty="0" err="1">
                          <a:solidFill>
                            <a:schemeClr val="bg1"/>
                          </a:solidFill>
                          <a:effectLst/>
                        </a:rPr>
                        <a:t>T</a:t>
                      </a:r>
                      <a:r>
                        <a:rPr lang="it-IT" sz="2700" baseline="-25000" dirty="0" err="1">
                          <a:solidFill>
                            <a:schemeClr val="bg1"/>
                          </a:solidFill>
                          <a:effectLst/>
                        </a:rPr>
                        <a:t>0J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extLst>
                  <a:ext uri="{0D108BD9-81ED-4DB2-BD59-A6C34878D82A}">
                    <a16:rowId xmlns:a16="http://schemas.microsoft.com/office/drawing/2014/main" val="3964328323"/>
                  </a:ext>
                </a:extLst>
              </a:tr>
              <a:tr h="65453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it-IT" sz="2700" b="1" dirty="0">
                          <a:effectLst/>
                          <a:latin typeface="Calibri" panose="020F0502020204030204" pitchFamily="34" charset="0"/>
                          <a:ea typeface="Calibri" panose="020F0502020204030204" pitchFamily="34" charset="0"/>
                          <a:cs typeface="Calibri" panose="020F0502020204030204" pitchFamily="34" charset="0"/>
                        </a:rPr>
                        <a:t>l'evoluzione di un batterio aerobico</a:t>
                      </a:r>
                      <a:endParaRPr lang="it-IT" sz="27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dirty="0">
                          <a:solidFill>
                            <a:schemeClr val="tx1"/>
                          </a:solidFill>
                          <a:effectLst/>
                        </a:rPr>
                        <a:t>0,400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dirty="0">
                          <a:solidFill>
                            <a:schemeClr val="tx1"/>
                          </a:solidFill>
                          <a:effectLst/>
                        </a:rPr>
                        <a:t>0,600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err="1">
                          <a:solidFill>
                            <a:schemeClr val="dk1"/>
                          </a:solidFill>
                          <a:effectLst/>
                          <a:latin typeface="+mn-lt"/>
                          <a:ea typeface="+mn-ea"/>
                          <a:cs typeface="+mn-cs"/>
                        </a:rPr>
                        <a:t>2x10</a:t>
                      </a:r>
                      <a:r>
                        <a:rPr lang="it-IT" sz="2700" b="0" kern="1200" baseline="30000" dirty="0" err="1">
                          <a:solidFill>
                            <a:schemeClr val="dk1"/>
                          </a:solidFill>
                          <a:effectLst/>
                          <a:latin typeface="+mn-lt"/>
                          <a:ea typeface="+mn-ea"/>
                          <a:cs typeface="+mn-cs"/>
                        </a:rPr>
                        <a:t>3</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5</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9817103"/>
                  </a:ext>
                </a:extLst>
              </a:tr>
              <a:tr h="654534">
                <a:tc>
                  <a:txBody>
                    <a:bodyPr/>
                    <a:lstStyle/>
                    <a:p>
                      <a:pPr algn="just">
                        <a:lnSpc>
                          <a:spcPct val="100000"/>
                        </a:lnSpc>
                        <a:spcAft>
                          <a:spcPts val="0"/>
                        </a:spcAft>
                      </a:pPr>
                      <a:r>
                        <a:rPr lang="it-IT" sz="2700" b="1" dirty="0">
                          <a:effectLst/>
                          <a:latin typeface="Calibri" panose="020F0502020204030204" pitchFamily="34" charset="0"/>
                          <a:ea typeface="Calibri" panose="020F0502020204030204" pitchFamily="34" charset="0"/>
                          <a:cs typeface="Calibri" panose="020F0502020204030204" pitchFamily="34" charset="0"/>
                        </a:rPr>
                        <a:t>l'incontro ospite-simbionte</a:t>
                      </a:r>
                      <a:endParaRPr lang="it-IT" sz="2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0,020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dirty="0">
                          <a:solidFill>
                            <a:schemeClr val="tx1"/>
                          </a:solidFill>
                          <a:effectLst/>
                        </a:rPr>
                        <a:t>0,030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4</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5</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3809734"/>
                  </a:ext>
                </a:extLst>
              </a:tr>
              <a:tr h="654534">
                <a:tc>
                  <a:txBody>
                    <a:bodyPr/>
                    <a:lstStyle/>
                    <a:p>
                      <a:pPr algn="just">
                        <a:lnSpc>
                          <a:spcPct val="100000"/>
                        </a:lnSpc>
                        <a:spcAft>
                          <a:spcPts val="0"/>
                        </a:spcAft>
                      </a:pPr>
                      <a:r>
                        <a:rPr lang="en-GB" sz="2700" b="1" dirty="0" err="1">
                          <a:effectLst/>
                          <a:latin typeface="Calibri" panose="020F0502020204030204" pitchFamily="34" charset="0"/>
                          <a:ea typeface="Calibri" panose="020F0502020204030204" pitchFamily="34" charset="0"/>
                          <a:cs typeface="Calibri" panose="020F0502020204030204" pitchFamily="34" charset="0"/>
                        </a:rPr>
                        <a:t>l'estrusione</a:t>
                      </a:r>
                      <a:r>
                        <a:rPr lang="en-GB" sz="2700" b="1" dirty="0">
                          <a:effectLst/>
                          <a:latin typeface="Calibri" panose="020F0502020204030204" pitchFamily="34" charset="0"/>
                          <a:ea typeface="Calibri" panose="020F0502020204030204" pitchFamily="34" charset="0"/>
                          <a:cs typeface="Calibri" panose="020F0502020204030204" pitchFamily="34" charset="0"/>
                        </a:rPr>
                        <a:t> di </a:t>
                      </a:r>
                      <a:r>
                        <a:rPr lang="en-GB" sz="2700" b="1" dirty="0" err="1">
                          <a:effectLst/>
                          <a:latin typeface="Calibri" panose="020F0502020204030204" pitchFamily="34" charset="0"/>
                          <a:ea typeface="Calibri" panose="020F0502020204030204" pitchFamily="34" charset="0"/>
                          <a:cs typeface="Calibri" panose="020F0502020204030204" pitchFamily="34" charset="0"/>
                        </a:rPr>
                        <a:t>estensioni</a:t>
                      </a:r>
                      <a:r>
                        <a:rPr lang="en-GB" sz="2700" b="1" dirty="0">
                          <a:effectLst/>
                          <a:latin typeface="Calibri" panose="020F0502020204030204" pitchFamily="34" charset="0"/>
                          <a:ea typeface="Calibri" panose="020F0502020204030204" pitchFamily="34" charset="0"/>
                          <a:cs typeface="Calibri" panose="020F0502020204030204" pitchFamily="34" charset="0"/>
                        </a:rPr>
                        <a:t> </a:t>
                      </a:r>
                      <a:r>
                        <a:rPr lang="en-GB" sz="2700" b="1" dirty="0" err="1">
                          <a:effectLst/>
                          <a:latin typeface="Calibri" panose="020F0502020204030204" pitchFamily="34" charset="0"/>
                          <a:ea typeface="Calibri" panose="020F0502020204030204" pitchFamily="34" charset="0"/>
                          <a:cs typeface="Calibri" panose="020F0502020204030204" pitchFamily="34" charset="0"/>
                        </a:rPr>
                        <a:t>citoplasmatiche</a:t>
                      </a:r>
                      <a:endParaRPr lang="it-IT" sz="2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0,040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0,060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err="1">
                          <a:solidFill>
                            <a:schemeClr val="dk1"/>
                          </a:solidFill>
                          <a:effectLst/>
                          <a:latin typeface="+mn-lt"/>
                          <a:ea typeface="+mn-ea"/>
                          <a:cs typeface="+mn-cs"/>
                        </a:rPr>
                        <a:t>5x10</a:t>
                      </a:r>
                      <a:r>
                        <a:rPr lang="it-IT" sz="2700" b="0" kern="1200" baseline="30000" dirty="0" err="1">
                          <a:solidFill>
                            <a:schemeClr val="dk1"/>
                          </a:solidFill>
                          <a:effectLst/>
                          <a:latin typeface="+mn-lt"/>
                          <a:ea typeface="+mn-ea"/>
                          <a:cs typeface="+mn-cs"/>
                        </a:rPr>
                        <a:t>3</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5</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6161588"/>
                  </a:ext>
                </a:extLst>
              </a:tr>
              <a:tr h="654534">
                <a:tc>
                  <a:txBody>
                    <a:bodyPr/>
                    <a:lstStyle/>
                    <a:p>
                      <a:pPr algn="just">
                        <a:lnSpc>
                          <a:spcPct val="100000"/>
                        </a:lnSpc>
                        <a:spcAft>
                          <a:spcPts val="0"/>
                        </a:spcAft>
                      </a:pPr>
                      <a:r>
                        <a:rPr lang="en-GB" sz="2700" b="1" dirty="0">
                          <a:effectLst/>
                          <a:latin typeface="Calibri" panose="020F0502020204030204" pitchFamily="34" charset="0"/>
                          <a:ea typeface="Calibri" panose="020F0502020204030204" pitchFamily="34" charset="0"/>
                          <a:cs typeface="Calibri" panose="020F0502020204030204" pitchFamily="34" charset="0"/>
                        </a:rPr>
                        <a:t>l'"</a:t>
                      </a:r>
                      <a:r>
                        <a:rPr lang="en-GB" sz="2700" b="1" dirty="0" err="1">
                          <a:effectLst/>
                          <a:latin typeface="Calibri" panose="020F0502020204030204" pitchFamily="34" charset="0"/>
                          <a:ea typeface="Calibri" panose="020F0502020204030204" pitchFamily="34" charset="0"/>
                          <a:cs typeface="Calibri" panose="020F0502020204030204" pitchFamily="34" charset="0"/>
                        </a:rPr>
                        <a:t>avvolgimento</a:t>
                      </a:r>
                      <a:r>
                        <a:rPr lang="en-GB" sz="2700" b="1" dirty="0">
                          <a:effectLst/>
                          <a:latin typeface="Calibri" panose="020F0502020204030204" pitchFamily="34" charset="0"/>
                          <a:ea typeface="Calibri" panose="020F0502020204030204" pitchFamily="34" charset="0"/>
                          <a:cs typeface="Calibri" panose="020F0502020204030204" pitchFamily="34" charset="0"/>
                        </a:rPr>
                        <a:t>" </a:t>
                      </a:r>
                      <a:r>
                        <a:rPr lang="en-GB" sz="2700" b="1" dirty="0" err="1">
                          <a:effectLst/>
                          <a:latin typeface="Calibri" panose="020F0502020204030204" pitchFamily="34" charset="0"/>
                          <a:ea typeface="Calibri" panose="020F0502020204030204" pitchFamily="34" charset="0"/>
                          <a:cs typeface="Calibri" panose="020F0502020204030204" pitchFamily="34" charset="0"/>
                        </a:rPr>
                        <a:t>dei</a:t>
                      </a:r>
                      <a:r>
                        <a:rPr lang="en-GB" sz="2700" b="1" dirty="0">
                          <a:effectLst/>
                          <a:latin typeface="Calibri" panose="020F0502020204030204" pitchFamily="34" charset="0"/>
                          <a:ea typeface="Calibri" panose="020F0502020204030204" pitchFamily="34" charset="0"/>
                          <a:cs typeface="Calibri" panose="020F0502020204030204" pitchFamily="34" charset="0"/>
                        </a:rPr>
                        <a:t> </a:t>
                      </a:r>
                      <a:r>
                        <a:rPr lang="en-GB" sz="2700" b="1" dirty="0" err="1">
                          <a:effectLst/>
                          <a:latin typeface="Calibri" panose="020F0502020204030204" pitchFamily="34" charset="0"/>
                          <a:ea typeface="Calibri" panose="020F0502020204030204" pitchFamily="34" charset="0"/>
                          <a:cs typeface="Calibri" panose="020F0502020204030204" pitchFamily="34" charset="0"/>
                        </a:rPr>
                        <a:t>simbionti</a:t>
                      </a:r>
                      <a:endParaRPr lang="it-IT" sz="2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0,010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0,020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err="1">
                          <a:solidFill>
                            <a:schemeClr val="dk1"/>
                          </a:solidFill>
                          <a:effectLst/>
                          <a:latin typeface="+mn-lt"/>
                          <a:ea typeface="+mn-ea"/>
                          <a:cs typeface="+mn-cs"/>
                        </a:rPr>
                        <a:t>2x10</a:t>
                      </a:r>
                      <a:r>
                        <a:rPr lang="it-IT" sz="2700" b="0" kern="1200" baseline="30000" dirty="0" err="1">
                          <a:solidFill>
                            <a:schemeClr val="dk1"/>
                          </a:solidFill>
                          <a:effectLst/>
                          <a:latin typeface="+mn-lt"/>
                          <a:ea typeface="+mn-ea"/>
                          <a:cs typeface="+mn-cs"/>
                        </a:rPr>
                        <a:t>3</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5</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600555"/>
                  </a:ext>
                </a:extLst>
              </a:tr>
              <a:tr h="65453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2700" b="1" dirty="0">
                          <a:effectLst/>
                          <a:latin typeface="Calibri" panose="020F0502020204030204" pitchFamily="34" charset="0"/>
                          <a:ea typeface="Calibri" panose="020F0502020204030204" pitchFamily="34" charset="0"/>
                          <a:cs typeface="Calibri" panose="020F0502020204030204" pitchFamily="34" charset="0"/>
                        </a:rPr>
                        <a:t>la "</a:t>
                      </a:r>
                      <a:r>
                        <a:rPr lang="en-GB" sz="2700" b="1" dirty="0" err="1">
                          <a:effectLst/>
                          <a:latin typeface="Calibri" panose="020F0502020204030204" pitchFamily="34" charset="0"/>
                          <a:ea typeface="Calibri" panose="020F0502020204030204" pitchFamily="34" charset="0"/>
                          <a:cs typeface="Calibri" panose="020F0502020204030204" pitchFamily="34" charset="0"/>
                        </a:rPr>
                        <a:t>penetrazione</a:t>
                      </a:r>
                      <a:r>
                        <a:rPr lang="en-GB" sz="2700" b="1" dirty="0">
                          <a:effectLst/>
                          <a:latin typeface="Calibri" panose="020F0502020204030204" pitchFamily="34" charset="0"/>
                          <a:ea typeface="Calibri" panose="020F0502020204030204" pitchFamily="34" charset="0"/>
                          <a:cs typeface="Calibri" panose="020F0502020204030204" pitchFamily="34" charset="0"/>
                        </a:rPr>
                        <a:t>" </a:t>
                      </a:r>
                      <a:r>
                        <a:rPr lang="en-GB" sz="2700" b="1" dirty="0" err="1">
                          <a:effectLst/>
                          <a:latin typeface="Calibri" panose="020F0502020204030204" pitchFamily="34" charset="0"/>
                          <a:ea typeface="Calibri" panose="020F0502020204030204" pitchFamily="34" charset="0"/>
                          <a:cs typeface="Calibri" panose="020F0502020204030204" pitchFamily="34" charset="0"/>
                        </a:rPr>
                        <a:t>nel</a:t>
                      </a:r>
                      <a:r>
                        <a:rPr lang="en-GB" sz="2700" b="1" dirty="0">
                          <a:effectLst/>
                          <a:latin typeface="Calibri" panose="020F0502020204030204" pitchFamily="34" charset="0"/>
                          <a:ea typeface="Calibri" panose="020F0502020204030204" pitchFamily="34" charset="0"/>
                          <a:cs typeface="Calibri" panose="020F0502020204030204" pitchFamily="34" charset="0"/>
                        </a:rPr>
                        <a:t> </a:t>
                      </a:r>
                      <a:r>
                        <a:rPr lang="en-GB" sz="2700" b="1" dirty="0" err="1">
                          <a:effectLst/>
                          <a:latin typeface="Calibri" panose="020F0502020204030204" pitchFamily="34" charset="0"/>
                          <a:ea typeface="Calibri" panose="020F0502020204030204" pitchFamily="34" charset="0"/>
                          <a:cs typeface="Calibri" panose="020F0502020204030204" pitchFamily="34" charset="0"/>
                        </a:rPr>
                        <a:t>citoplasma</a:t>
                      </a:r>
                      <a:endParaRPr lang="it-IT" sz="27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0,100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0,200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err="1">
                          <a:solidFill>
                            <a:schemeClr val="dk1"/>
                          </a:solidFill>
                          <a:effectLst/>
                          <a:latin typeface="+mn-lt"/>
                          <a:ea typeface="+mn-ea"/>
                          <a:cs typeface="+mn-cs"/>
                        </a:rPr>
                        <a:t>5x10</a:t>
                      </a:r>
                      <a:r>
                        <a:rPr lang="it-IT" sz="2700" b="0" kern="1200" baseline="30000" dirty="0" err="1">
                          <a:solidFill>
                            <a:schemeClr val="dk1"/>
                          </a:solidFill>
                          <a:effectLst/>
                          <a:latin typeface="+mn-lt"/>
                          <a:ea typeface="+mn-ea"/>
                          <a:cs typeface="+mn-cs"/>
                        </a:rPr>
                        <a:t>3</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5</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143154"/>
                  </a:ext>
                </a:extLst>
              </a:tr>
              <a:tr h="654534">
                <a:tc>
                  <a:txBody>
                    <a:bodyPr/>
                    <a:lstStyle/>
                    <a:p>
                      <a:pPr algn="just">
                        <a:lnSpc>
                          <a:spcPct val="100000"/>
                        </a:lnSpc>
                        <a:spcAft>
                          <a:spcPts val="0"/>
                        </a:spcAft>
                      </a:pPr>
                      <a:r>
                        <a:rPr lang="en-GB" sz="2700" b="1" dirty="0">
                          <a:effectLst/>
                          <a:latin typeface="Calibri" panose="020F0502020204030204" pitchFamily="34" charset="0"/>
                          <a:ea typeface="Calibri" panose="020F0502020204030204" pitchFamily="34" charset="0"/>
                          <a:cs typeface="Calibri" panose="020F0502020204030204" pitchFamily="34" charset="0"/>
                        </a:rPr>
                        <a:t>la </a:t>
                      </a:r>
                      <a:r>
                        <a:rPr lang="en-GB" sz="2700" b="1" dirty="0" err="1">
                          <a:effectLst/>
                          <a:latin typeface="Calibri" panose="020F0502020204030204" pitchFamily="34" charset="0"/>
                          <a:ea typeface="Calibri" panose="020F0502020204030204" pitchFamily="34" charset="0"/>
                          <a:cs typeface="Calibri" panose="020F0502020204030204" pitchFamily="34" charset="0"/>
                        </a:rPr>
                        <a:t>migrazione</a:t>
                      </a:r>
                      <a:r>
                        <a:rPr lang="en-GB" sz="2700" b="1" dirty="0">
                          <a:effectLst/>
                          <a:latin typeface="Calibri" panose="020F0502020204030204" pitchFamily="34" charset="0"/>
                          <a:ea typeface="Calibri" panose="020F0502020204030204" pitchFamily="34" charset="0"/>
                          <a:cs typeface="Calibri" panose="020F0502020204030204" pitchFamily="34" charset="0"/>
                        </a:rPr>
                        <a:t> del DNA</a:t>
                      </a:r>
                      <a:endParaRPr lang="it-IT" sz="2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0,500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0,700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4</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5</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7746910"/>
                  </a:ext>
                </a:extLst>
              </a:tr>
              <a:tr h="654534">
                <a:tc>
                  <a:txBody>
                    <a:bodyPr/>
                    <a:lstStyle/>
                    <a:p>
                      <a:pPr algn="just">
                        <a:lnSpc>
                          <a:spcPct val="100000"/>
                        </a:lnSpc>
                        <a:spcAft>
                          <a:spcPts val="0"/>
                        </a:spcAft>
                      </a:pPr>
                      <a:r>
                        <a:rPr lang="en-GB" sz="2700" b="1" dirty="0" err="1">
                          <a:effectLst/>
                          <a:latin typeface="Calibri" panose="020F0502020204030204" pitchFamily="34" charset="0"/>
                          <a:ea typeface="Calibri" panose="020F0502020204030204" pitchFamily="34" charset="0"/>
                          <a:cs typeface="Calibri" panose="020F0502020204030204" pitchFamily="34" charset="0"/>
                        </a:rPr>
                        <a:t>l'acquisizione</a:t>
                      </a:r>
                      <a:r>
                        <a:rPr lang="en-GB" sz="2700" b="1" dirty="0">
                          <a:effectLst/>
                          <a:latin typeface="Calibri" panose="020F0502020204030204" pitchFamily="34" charset="0"/>
                          <a:ea typeface="Calibri" panose="020F0502020204030204" pitchFamily="34" charset="0"/>
                          <a:cs typeface="Calibri" panose="020F0502020204030204" pitchFamily="34" charset="0"/>
                        </a:rPr>
                        <a:t> </a:t>
                      </a:r>
                      <a:r>
                        <a:rPr lang="en-GB" sz="2700" b="1" dirty="0" err="1">
                          <a:effectLst/>
                          <a:latin typeface="Calibri" panose="020F0502020204030204" pitchFamily="34" charset="0"/>
                          <a:ea typeface="Calibri" panose="020F0502020204030204" pitchFamily="34" charset="0"/>
                          <a:cs typeface="Calibri" panose="020F0502020204030204" pitchFamily="34" charset="0"/>
                        </a:rPr>
                        <a:t>della</a:t>
                      </a:r>
                      <a:r>
                        <a:rPr lang="en-GB" sz="2700" b="1" dirty="0">
                          <a:effectLst/>
                          <a:latin typeface="Calibri" panose="020F0502020204030204" pitchFamily="34" charset="0"/>
                          <a:ea typeface="Calibri" panose="020F0502020204030204" pitchFamily="34" charset="0"/>
                          <a:cs typeface="Calibri" panose="020F0502020204030204" pitchFamily="34" charset="0"/>
                        </a:rPr>
                        <a:t> membrana </a:t>
                      </a:r>
                      <a:r>
                        <a:rPr lang="en-GB" sz="2700" b="1" dirty="0" err="1">
                          <a:effectLst/>
                          <a:latin typeface="Calibri" panose="020F0502020204030204" pitchFamily="34" charset="0"/>
                          <a:ea typeface="Calibri" panose="020F0502020204030204" pitchFamily="34" charset="0"/>
                          <a:cs typeface="Calibri" panose="020F0502020204030204" pitchFamily="34" charset="0"/>
                        </a:rPr>
                        <a:t>citoplasmatica</a:t>
                      </a:r>
                      <a:endParaRPr lang="it-IT" sz="2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0,001</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0,002</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err="1">
                          <a:solidFill>
                            <a:schemeClr val="dk1"/>
                          </a:solidFill>
                          <a:effectLst/>
                          <a:latin typeface="+mn-lt"/>
                          <a:ea typeface="+mn-ea"/>
                          <a:cs typeface="+mn-cs"/>
                        </a:rPr>
                        <a:t>2x10</a:t>
                      </a:r>
                      <a:r>
                        <a:rPr lang="it-IT" sz="2700" b="0" kern="1200" baseline="30000" dirty="0" err="1">
                          <a:solidFill>
                            <a:schemeClr val="dk1"/>
                          </a:solidFill>
                          <a:effectLst/>
                          <a:latin typeface="+mn-lt"/>
                          <a:ea typeface="+mn-ea"/>
                          <a:cs typeface="+mn-cs"/>
                        </a:rPr>
                        <a:t>3</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5</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3248751"/>
                  </a:ext>
                </a:extLst>
              </a:tr>
              <a:tr h="654534">
                <a:tc>
                  <a:txBody>
                    <a:bodyPr/>
                    <a:lstStyle/>
                    <a:p>
                      <a:pPr algn="just">
                        <a:lnSpc>
                          <a:spcPct val="100000"/>
                        </a:lnSpc>
                        <a:spcAft>
                          <a:spcPts val="0"/>
                        </a:spcAft>
                      </a:pPr>
                      <a:r>
                        <a:rPr lang="it-IT" sz="2700" b="1" dirty="0">
                          <a:latin typeface="Calibri" panose="020F0502020204030204" pitchFamily="34" charset="0"/>
                          <a:ea typeface="Calibri" panose="020F0502020204030204" pitchFamily="34" charset="0"/>
                        </a:rPr>
                        <a:t>l'incorporazione in un unico rivestimento</a:t>
                      </a:r>
                      <a:endParaRPr lang="it-IT" sz="2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0,010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0,020</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err="1">
                          <a:solidFill>
                            <a:schemeClr val="dk1"/>
                          </a:solidFill>
                          <a:effectLst/>
                          <a:latin typeface="+mn-lt"/>
                          <a:ea typeface="+mn-ea"/>
                          <a:cs typeface="+mn-cs"/>
                        </a:rPr>
                        <a:t>5x10</a:t>
                      </a:r>
                      <a:r>
                        <a:rPr lang="it-IT" sz="2700" b="0" kern="1200" baseline="30000" dirty="0" err="1">
                          <a:solidFill>
                            <a:schemeClr val="dk1"/>
                          </a:solidFill>
                          <a:effectLst/>
                          <a:latin typeface="+mn-lt"/>
                          <a:ea typeface="+mn-ea"/>
                          <a:cs typeface="+mn-cs"/>
                        </a:rPr>
                        <a:t>3</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5</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000875"/>
                  </a:ext>
                </a:extLst>
              </a:tr>
            </a:tbl>
          </a:graphicData>
        </a:graphic>
      </p:graphicFrame>
      <p:pic>
        <p:nvPicPr>
          <p:cNvPr id="5" name="Immagine 4">
            <a:extLst>
              <a:ext uri="{FF2B5EF4-FFF2-40B4-BE49-F238E27FC236}">
                <a16:creationId xmlns:a16="http://schemas.microsoft.com/office/drawing/2014/main" id="{94B730F6-FF3A-E81C-194F-002901A4E8A6}"/>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64369" y="1305980"/>
            <a:ext cx="1211574" cy="685537"/>
          </a:xfrm>
          <a:prstGeom prst="rect">
            <a:avLst/>
          </a:prstGeom>
          <a:ln>
            <a:solidFill>
              <a:schemeClr val="bg1">
                <a:lumMod val="50000"/>
              </a:schemeClr>
            </a:solidFill>
          </a:ln>
        </p:spPr>
      </p:pic>
      <p:pic>
        <p:nvPicPr>
          <p:cNvPr id="9" name="Immagine 8">
            <a:extLst>
              <a:ext uri="{FF2B5EF4-FFF2-40B4-BE49-F238E27FC236}">
                <a16:creationId xmlns:a16="http://schemas.microsoft.com/office/drawing/2014/main" id="{3019239B-8B61-88E5-4895-E4588D8976E8}"/>
              </a:ext>
            </a:extLst>
          </p:cNvPr>
          <p:cNvPicPr>
            <a:picLocks noChangeAspect="1"/>
          </p:cNvPicPr>
          <p:nvPr/>
        </p:nvPicPr>
        <p:blipFill>
          <a:blip r:embed="rId3">
            <a:alphaModFix amt="70000"/>
          </a:blip>
          <a:stretch>
            <a:fillRect/>
          </a:stretch>
        </p:blipFill>
        <p:spPr>
          <a:xfrm>
            <a:off x="164371" y="2672554"/>
            <a:ext cx="1209600" cy="619960"/>
          </a:xfrm>
          <a:prstGeom prst="rect">
            <a:avLst/>
          </a:prstGeom>
          <a:ln>
            <a:solidFill>
              <a:schemeClr val="bg1">
                <a:lumMod val="50000"/>
              </a:schemeClr>
            </a:solidFill>
          </a:ln>
        </p:spPr>
      </p:pic>
      <p:pic>
        <p:nvPicPr>
          <p:cNvPr id="10" name="Immagine 9" descr="Immagine che contiene Organismo, arte&#10;&#10;Descrizione generata automaticamente">
            <a:extLst>
              <a:ext uri="{FF2B5EF4-FFF2-40B4-BE49-F238E27FC236}">
                <a16:creationId xmlns:a16="http://schemas.microsoft.com/office/drawing/2014/main" id="{FEE62E12-53BB-0247-3E85-E68A464D17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082" y="2011673"/>
            <a:ext cx="1207861" cy="635001"/>
          </a:xfrm>
          <a:prstGeom prst="rect">
            <a:avLst/>
          </a:prstGeom>
          <a:noFill/>
          <a:ln>
            <a:solidFill>
              <a:schemeClr val="bg1">
                <a:lumMod val="50000"/>
              </a:schemeClr>
            </a:solidFill>
          </a:ln>
        </p:spPr>
      </p:pic>
      <p:pic>
        <p:nvPicPr>
          <p:cNvPr id="12" name="Immagine 11">
            <a:extLst>
              <a:ext uri="{FF2B5EF4-FFF2-40B4-BE49-F238E27FC236}">
                <a16:creationId xmlns:a16="http://schemas.microsoft.com/office/drawing/2014/main" id="{8BEA231D-FECE-507F-E169-1DA2379F3A3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072" b="90717" l="4403" r="98847">
                        <a14:foregroundMark x1="25052" y1="55907" x2="25052" y2="55907"/>
                        <a14:foregroundMark x1="11950" y1="41772" x2="11950" y2="41772"/>
                        <a14:foregroundMark x1="11216" y1="68143" x2="11216" y2="68143"/>
                        <a14:foregroundMark x1="12579" y1="65401" x2="12579" y2="65401"/>
                        <a14:foregroundMark x1="4403" y1="62869" x2="4403" y2="62869"/>
                        <a14:foregroundMark x1="4403" y1="62869" x2="4403" y2="62869"/>
                        <a14:foregroundMark x1="7652" y1="53165" x2="7652" y2="53165"/>
                        <a14:foregroundMark x1="62893" y1="44937" x2="62893" y2="44937"/>
                        <a14:foregroundMark x1="48113" y1="47468" x2="48113" y2="47468"/>
                        <a14:foregroundMark x1="48742" y1="47468" x2="48742" y2="47468"/>
                        <a14:foregroundMark x1="46646" y1="48312" x2="46646" y2="48312"/>
                        <a14:foregroundMark x1="37107" y1="45570" x2="37107" y2="45570"/>
                        <a14:foregroundMark x1="30713" y1="25738" x2="30713" y2="25738"/>
                        <a14:foregroundMark x1="86164" y1="18565" x2="86164" y2="18565"/>
                        <a14:foregroundMark x1="93606" y1="35021" x2="93606" y2="35021"/>
                        <a14:foregroundMark x1="98847" y1="69620" x2="98847" y2="69620"/>
                        <a14:foregroundMark x1="81027" y1="78059" x2="81027" y2="78059"/>
                        <a14:foregroundMark x1="71384" y1="90928" x2="71384" y2="90928"/>
                        <a14:foregroundMark x1="80713" y1="9072" x2="80713" y2="9072"/>
                        <a14:foregroundMark x1="82914" y1="19831" x2="82914" y2="19831"/>
                        <a14:foregroundMark x1="63103" y1="45570" x2="63103" y2="45570"/>
                        <a14:foregroundMark x1="32390" y1="34177" x2="32390" y2="34177"/>
                        <a14:foregroundMark x1="25786" y1="25527" x2="25786" y2="25527"/>
                        <a14:foregroundMark x1="32809" y1="25738" x2="32809" y2="25738"/>
                        <a14:foregroundMark x1="37107" y1="72996" x2="37107" y2="72996"/>
                        <a14:foregroundMark x1="25262" y1="78692" x2="25262" y2="78692"/>
                        <a14:foregroundMark x1="20860" y1="78059" x2="20860" y2="78059"/>
                        <a14:foregroundMark x1="19706" y1="76160" x2="19706" y2="76160"/>
                        <a14:foregroundMark x1="22432" y1="78692" x2="22432" y2="78692"/>
                        <a14:foregroundMark x1="31656" y1="75316" x2="31656" y2="75316"/>
                        <a14:foregroundMark x1="30294" y1="75316" x2="30294" y2="75316"/>
                        <a14:foregroundMark x1="30294" y1="75738" x2="30294" y2="75738"/>
                        <a14:foregroundMark x1="35115" y1="65401" x2="35115" y2="65401"/>
                        <a14:foregroundMark x1="35430" y1="62447" x2="35430" y2="62447"/>
                        <a14:foregroundMark x1="22432" y1="38397" x2="22432" y2="38397"/>
                        <a14:foregroundMark x1="18553" y1="41139" x2="18553" y2="41139"/>
                        <a14:foregroundMark x1="5136" y1="52110" x2="5136" y2="52110"/>
                        <a14:foregroundMark x1="8386" y1="59705" x2="8386" y2="59705"/>
                        <a14:foregroundMark x1="35430" y1="58650" x2="35430" y2="58650"/>
                        <a14:foregroundMark x1="35430" y1="54008" x2="35430" y2="54008"/>
                        <a14:foregroundMark x1="14780" y1="52954" x2="14780" y2="52954"/>
                        <a14:foregroundMark x1="45912" y1="44093" x2="45912" y2="44093"/>
                        <a14:foregroundMark x1="46331" y1="51266" x2="46331" y2="51266"/>
                        <a14:foregroundMark x1="49686" y1="52321" x2="49686" y2="52321"/>
                        <a14:foregroundMark x1="49476" y1="53376" x2="49476" y2="53376"/>
                        <a14:foregroundMark x1="49266" y1="54219" x2="49266" y2="54219"/>
                        <a14:foregroundMark x1="49581" y1="54008" x2="49581" y2="54008"/>
                        <a14:foregroundMark x1="49476" y1="54008" x2="49476" y2="54008"/>
                        <a14:foregroundMark x1="49266" y1="41350" x2="49266" y2="41350"/>
                        <a14:foregroundMark x1="49266" y1="41350" x2="49266" y2="41350"/>
                        <a14:foregroundMark x1="49266" y1="40506" x2="49266" y2="40506"/>
                        <a14:foregroundMark x1="49266" y1="54641" x2="49266" y2="54641"/>
                        <a14:foregroundMark x1="49371" y1="54430" x2="49371" y2="54430"/>
                        <a14:backgroundMark x1="13522" y1="55485" x2="13522" y2="55485"/>
                        <a14:backgroundMark x1="13627" y1="57384" x2="13627" y2="57384"/>
                        <a14:backgroundMark x1="68553" y1="53165" x2="68553" y2="53165"/>
                        <a14:backgroundMark x1="57757" y1="39873" x2="57757" y2="39873"/>
                        <a14:backgroundMark x1="36059" y1="53165" x2="36059" y2="53165"/>
                        <a14:backgroundMark x1="22746" y1="36920" x2="22746" y2="36920"/>
                        <a14:backgroundMark x1="31132" y1="39241" x2="31132" y2="39241"/>
                        <a14:backgroundMark x1="6289" y1="59705" x2="6289" y2="59705"/>
                        <a14:backgroundMark x1="82914" y1="31224" x2="82914" y2="31224"/>
                      </a14:backgroundRemoval>
                    </a14:imgEffect>
                  </a14:imgLayer>
                </a14:imgProps>
              </a:ext>
              <a:ext uri="{28A0092B-C50C-407E-A947-70E740481C1C}">
                <a14:useLocalDpi xmlns:a14="http://schemas.microsoft.com/office/drawing/2010/main" val="0"/>
              </a:ext>
            </a:extLst>
          </a:blip>
          <a:stretch>
            <a:fillRect/>
          </a:stretch>
        </p:blipFill>
        <p:spPr>
          <a:xfrm>
            <a:off x="170279" y="3318395"/>
            <a:ext cx="1211574" cy="635000"/>
          </a:xfrm>
          <a:prstGeom prst="rect">
            <a:avLst/>
          </a:prstGeom>
          <a:ln>
            <a:solidFill>
              <a:schemeClr val="bg1">
                <a:lumMod val="50000"/>
              </a:schemeClr>
            </a:solidFill>
          </a:ln>
        </p:spPr>
      </p:pic>
      <p:pic>
        <p:nvPicPr>
          <p:cNvPr id="13" name="Immagine 12">
            <a:extLst>
              <a:ext uri="{FF2B5EF4-FFF2-40B4-BE49-F238E27FC236}">
                <a16:creationId xmlns:a16="http://schemas.microsoft.com/office/drawing/2014/main" id="{42783B55-DE16-72FC-3898-7081C1E5788F}"/>
              </a:ext>
            </a:extLst>
          </p:cNvPr>
          <p:cNvPicPr>
            <a:picLocks noChangeAspect="1"/>
          </p:cNvPicPr>
          <p:nvPr/>
        </p:nvPicPr>
        <p:blipFill>
          <a:blip r:embed="rId7">
            <a:alphaModFix amt="70000"/>
            <a:extLst>
              <a:ext uri="{28A0092B-C50C-407E-A947-70E740481C1C}">
                <a14:useLocalDpi xmlns:a14="http://schemas.microsoft.com/office/drawing/2010/main" val="0"/>
              </a:ext>
            </a:extLst>
          </a:blip>
          <a:stretch>
            <a:fillRect/>
          </a:stretch>
        </p:blipFill>
        <p:spPr>
          <a:xfrm>
            <a:off x="164366" y="3973551"/>
            <a:ext cx="1217487" cy="635000"/>
          </a:xfrm>
          <a:prstGeom prst="rect">
            <a:avLst/>
          </a:prstGeom>
          <a:ln>
            <a:solidFill>
              <a:schemeClr val="bg1">
                <a:lumMod val="50000"/>
              </a:schemeClr>
            </a:solidFill>
          </a:ln>
        </p:spPr>
      </p:pic>
      <p:pic>
        <p:nvPicPr>
          <p:cNvPr id="14" name="Immagine 13">
            <a:extLst>
              <a:ext uri="{FF2B5EF4-FFF2-40B4-BE49-F238E27FC236}">
                <a16:creationId xmlns:a16="http://schemas.microsoft.com/office/drawing/2014/main" id="{81F7ADF3-09FF-363A-45AD-4415879A6531}"/>
              </a:ext>
            </a:extLst>
          </p:cNvPr>
          <p:cNvPicPr>
            <a:picLocks noChangeAspect="1"/>
          </p:cNvPicPr>
          <p:nvPr/>
        </p:nvPicPr>
        <p:blipFill>
          <a:blip r:embed="rId8">
            <a:alphaModFix amt="70000"/>
            <a:extLst>
              <a:ext uri="{28A0092B-C50C-407E-A947-70E740481C1C}">
                <a14:useLocalDpi xmlns:a14="http://schemas.microsoft.com/office/drawing/2010/main" val="0"/>
              </a:ext>
            </a:extLst>
          </a:blip>
          <a:stretch>
            <a:fillRect/>
          </a:stretch>
        </p:blipFill>
        <p:spPr>
          <a:xfrm rot="5400000">
            <a:off x="455609" y="4337727"/>
            <a:ext cx="635002" cy="1217485"/>
          </a:xfrm>
          <a:prstGeom prst="rect">
            <a:avLst/>
          </a:prstGeom>
          <a:ln>
            <a:solidFill>
              <a:schemeClr val="bg1">
                <a:lumMod val="50000"/>
              </a:schemeClr>
            </a:solidFill>
          </a:ln>
        </p:spPr>
      </p:pic>
      <p:pic>
        <p:nvPicPr>
          <p:cNvPr id="15" name="Immagine 14" descr="Immagine che contiene testo, schermata&#10;&#10;Descrizione generata automaticamente">
            <a:extLst>
              <a:ext uri="{FF2B5EF4-FFF2-40B4-BE49-F238E27FC236}">
                <a16:creationId xmlns:a16="http://schemas.microsoft.com/office/drawing/2014/main" id="{BD7A5549-C007-3498-9F11-00D154E04AC6}"/>
              </a:ext>
            </a:extLst>
          </p:cNvPr>
          <p:cNvPicPr>
            <a:picLocks noChangeAspect="1"/>
          </p:cNvPicPr>
          <p:nvPr/>
        </p:nvPicPr>
        <p:blipFill>
          <a:blip r:embed="rId9">
            <a:alphaModFix amt="70000"/>
            <a:extLst>
              <a:ext uri="{28A0092B-C50C-407E-A947-70E740481C1C}">
                <a14:useLocalDpi xmlns:a14="http://schemas.microsoft.com/office/drawing/2010/main" val="0"/>
              </a:ext>
            </a:extLst>
          </a:blip>
          <a:srcRect/>
          <a:stretch>
            <a:fillRect/>
          </a:stretch>
        </p:blipFill>
        <p:spPr bwMode="auto">
          <a:xfrm>
            <a:off x="164365" y="5284389"/>
            <a:ext cx="1221198" cy="635000"/>
          </a:xfrm>
          <a:prstGeom prst="rect">
            <a:avLst/>
          </a:prstGeom>
          <a:noFill/>
          <a:ln>
            <a:solidFill>
              <a:schemeClr val="bg1">
                <a:lumMod val="50000"/>
              </a:schemeClr>
            </a:solidFill>
          </a:ln>
        </p:spPr>
      </p:pic>
      <p:pic>
        <p:nvPicPr>
          <p:cNvPr id="17" name="Immagine 16">
            <a:extLst>
              <a:ext uri="{FF2B5EF4-FFF2-40B4-BE49-F238E27FC236}">
                <a16:creationId xmlns:a16="http://schemas.microsoft.com/office/drawing/2014/main" id="{F56AF815-0FCD-94E1-7E73-0030379C3534}"/>
              </a:ext>
            </a:extLst>
          </p:cNvPr>
          <p:cNvPicPr>
            <a:picLocks noChangeAspect="1"/>
          </p:cNvPicPr>
          <p:nvPr/>
        </p:nvPicPr>
        <p:blipFill>
          <a:blip r:embed="rId10">
            <a:alphaModFix amt="70000"/>
            <a:extLst>
              <a:ext uri="{28A0092B-C50C-407E-A947-70E740481C1C}">
                <a14:useLocalDpi xmlns:a14="http://schemas.microsoft.com/office/drawing/2010/main" val="0"/>
              </a:ext>
            </a:extLst>
          </a:blip>
          <a:stretch>
            <a:fillRect/>
          </a:stretch>
        </p:blipFill>
        <p:spPr>
          <a:xfrm>
            <a:off x="164365" y="5939545"/>
            <a:ext cx="1224916" cy="645841"/>
          </a:xfrm>
          <a:prstGeom prst="rect">
            <a:avLst/>
          </a:prstGeom>
          <a:ln>
            <a:solidFill>
              <a:schemeClr val="bg1">
                <a:lumMod val="50000"/>
              </a:schemeClr>
            </a:solidFill>
          </a:ln>
        </p:spPr>
      </p:pic>
    </p:spTree>
    <p:extLst>
      <p:ext uri="{BB962C8B-B14F-4D97-AF65-F5344CB8AC3E}">
        <p14:creationId xmlns:p14="http://schemas.microsoft.com/office/powerpoint/2010/main" val="880983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8147713" y="232997"/>
            <a:ext cx="3944203" cy="6332725"/>
          </a:xfrm>
        </p:spPr>
        <p:txBody>
          <a:bodyPr>
            <a:normAutofit fontScale="92500"/>
          </a:bodyPr>
          <a:lstStyle/>
          <a:p>
            <a:pPr>
              <a:lnSpc>
                <a:spcPct val="100000"/>
              </a:lnSpc>
              <a:spcBef>
                <a:spcPts val="0"/>
              </a:spcBef>
              <a:buClr>
                <a:srgbClr val="002060"/>
              </a:buClr>
            </a:pPr>
            <a:r>
              <a:rPr lang="it-IT" sz="3500" b="1" dirty="0">
                <a:solidFill>
                  <a:srgbClr val="C00000"/>
                </a:solidFill>
                <a:effectLst/>
                <a:ea typeface="Calibri" panose="020F0502020204030204" pitchFamily="34" charset="0"/>
                <a:cs typeface="Calibri" panose="020F0502020204030204" pitchFamily="34" charset="0"/>
              </a:rPr>
              <a:t>LA STIMA CALCOLATA DALLE NOVE probabilità</a:t>
            </a:r>
          </a:p>
          <a:p>
            <a:pPr algn="just">
              <a:lnSpc>
                <a:spcPct val="100000"/>
              </a:lnSpc>
              <a:spcBef>
                <a:spcPts val="0"/>
              </a:spcBef>
              <a:buClr>
                <a:srgbClr val="002060"/>
              </a:buClr>
            </a:pPr>
            <a:r>
              <a:rPr lang="it-IT" sz="3500" dirty="0">
                <a:effectLst/>
                <a:ea typeface="Calibri" panose="020F0502020204030204" pitchFamily="34" charset="0"/>
                <a:cs typeface="Calibri" panose="020F0502020204030204" pitchFamily="34" charset="0"/>
              </a:rPr>
              <a:t>La composizione delle otto probabilità stimate per il </a:t>
            </a:r>
            <a:r>
              <a:rPr lang="it-IT" sz="3500" dirty="0" err="1">
                <a:effectLst/>
                <a:ea typeface="Calibri" panose="020F0502020204030204" pitchFamily="34" charset="0"/>
                <a:cs typeface="Calibri" panose="020F0502020204030204" pitchFamily="34" charset="0"/>
              </a:rPr>
              <a:t>macrointervallo</a:t>
            </a:r>
            <a:r>
              <a:rPr lang="it-IT" sz="3500" dirty="0">
                <a:effectLst/>
                <a:ea typeface="Calibri" panose="020F0502020204030204" pitchFamily="34" charset="0"/>
                <a:cs typeface="Calibri" panose="020F0502020204030204" pitchFamily="34" charset="0"/>
              </a:rPr>
              <a:t> A (eucarioti) dà origine a una probabilità composta ottenuta con la distribuzione </a:t>
            </a:r>
            <a:r>
              <a:rPr lang="it-IT" sz="3500" dirty="0" err="1">
                <a:effectLst/>
                <a:ea typeface="Calibri" panose="020F0502020204030204" pitchFamily="34" charset="0"/>
                <a:cs typeface="Calibri" panose="020F0502020204030204" pitchFamily="34" charset="0"/>
              </a:rPr>
              <a:t>lognormale</a:t>
            </a:r>
            <a:r>
              <a:rPr lang="it-IT" sz="3500" dirty="0">
                <a:effectLst/>
                <a:ea typeface="Calibri" panose="020F0502020204030204" pitchFamily="34" charset="0"/>
                <a:cs typeface="Calibri" panose="020F0502020204030204" pitchFamily="34" charset="0"/>
              </a:rPr>
              <a:t> di </a:t>
            </a:r>
            <a:r>
              <a:rPr lang="it-IT" sz="3500" b="1" dirty="0">
                <a:effectLst/>
                <a:highlight>
                  <a:srgbClr val="FFFF00"/>
                </a:highlight>
                <a:latin typeface="+mn-lt"/>
                <a:ea typeface="Calibri" panose="020F0502020204030204" pitchFamily="34" charset="0"/>
                <a:cs typeface="Calibri" panose="020F0502020204030204" pitchFamily="34" charset="0"/>
              </a:rPr>
              <a:t>5,4·10</a:t>
            </a:r>
            <a:r>
              <a:rPr lang="it-IT" sz="3500" b="1" baseline="30000" dirty="0">
                <a:effectLst/>
                <a:highlight>
                  <a:srgbClr val="FFFF00"/>
                </a:highlight>
                <a:latin typeface="+mn-lt"/>
                <a:ea typeface="Calibri" panose="020F0502020204030204" pitchFamily="34" charset="0"/>
                <a:cs typeface="Calibri" panose="020F0502020204030204" pitchFamily="34" charset="0"/>
              </a:rPr>
              <a:t>-1</a:t>
            </a:r>
            <a:endParaRPr lang="en-GB" sz="2000" b="1" dirty="0">
              <a:solidFill>
                <a:srgbClr val="C00000"/>
              </a:solidFill>
              <a:effectLst/>
              <a:ea typeface="Calibri" panose="020F0502020204030204" pitchFamily="34" charset="0"/>
              <a:cs typeface="Calibri" panose="020F0502020204030204" pitchFamily="34" charset="0"/>
            </a:endParaRPr>
          </a:p>
          <a:p>
            <a:pPr algn="l">
              <a:buClr>
                <a:srgbClr val="002060"/>
              </a:buClr>
            </a:pPr>
            <a:endParaRPr lang="en-GB" sz="4000" b="1" dirty="0">
              <a:solidFill>
                <a:srgbClr val="C00000"/>
              </a:solidFill>
              <a:effectLst/>
              <a:ea typeface="Calibri" panose="020F0502020204030204" pitchFamily="34" charset="0"/>
              <a:cs typeface="Calibri" panose="020F0502020204030204" pitchFamily="34" charset="0"/>
            </a:endParaRPr>
          </a:p>
        </p:txBody>
      </p:sp>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6" y="232997"/>
            <a:ext cx="7947547" cy="965743"/>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solidFill>
                  <a:schemeClr val="bg1"/>
                </a:solidFill>
              </a:rPr>
              <a:t>  il 5° parametro (A) –            </a:t>
            </a:r>
            <a:r>
              <a:rPr lang="fr-FR" sz="3200" b="1" dirty="0" err="1">
                <a:solidFill>
                  <a:schemeClr val="tx1"/>
                </a:solidFill>
                <a:cs typeface="Calibri" panose="020F0502020204030204" pitchFamily="34" charset="0"/>
              </a:rPr>
              <a:t>GLI</a:t>
            </a:r>
            <a:r>
              <a:rPr lang="fr-FR" sz="3200" b="1" dirty="0">
                <a:solidFill>
                  <a:schemeClr val="tx1"/>
                </a:solidFill>
                <a:cs typeface="Calibri" panose="020F0502020204030204" pitchFamily="34" charset="0"/>
              </a:rPr>
              <a:t> </a:t>
            </a:r>
            <a:r>
              <a:rPr lang="fr-FR" sz="3200" b="1" dirty="0" err="1">
                <a:solidFill>
                  <a:schemeClr val="tx1"/>
                </a:solidFill>
                <a:cs typeface="Calibri" panose="020F0502020204030204" pitchFamily="34" charset="0"/>
              </a:rPr>
              <a:t>EUCARIOTI</a:t>
            </a:r>
            <a:br>
              <a:rPr lang="it-IT" sz="3200" b="1" dirty="0">
                <a:latin typeface="+mn-lt"/>
              </a:rPr>
            </a:br>
            <a:r>
              <a:rPr lang="it-IT" sz="3200" b="1" dirty="0">
                <a:latin typeface="+mn-lt"/>
              </a:rPr>
              <a:t>                                                   </a:t>
            </a:r>
            <a:r>
              <a:rPr lang="it-IT" sz="3200" b="1" dirty="0">
                <a:solidFill>
                  <a:schemeClr val="tx1"/>
                </a:solidFill>
                <a:effectLst/>
                <a:latin typeface="+mn-lt"/>
                <a:ea typeface="Calibri" panose="020F0502020204030204" pitchFamily="34" charset="0"/>
                <a:cs typeface="Calibri" panose="020F0502020204030204" pitchFamily="34" charset="0"/>
              </a:rPr>
              <a:t>2,9·10</a:t>
            </a:r>
            <a:r>
              <a:rPr lang="it-IT" sz="3200" b="1" baseline="30000" dirty="0">
                <a:solidFill>
                  <a:schemeClr val="tx1"/>
                </a:solidFill>
                <a:effectLst/>
                <a:latin typeface="+mn-lt"/>
                <a:ea typeface="Calibri" panose="020F0502020204030204" pitchFamily="34" charset="0"/>
                <a:cs typeface="Calibri" panose="020F0502020204030204" pitchFamily="34" charset="0"/>
              </a:rPr>
              <a:t>-1</a:t>
            </a:r>
            <a:r>
              <a:rPr lang="it-IT" sz="3200" b="1" dirty="0">
                <a:solidFill>
                  <a:schemeClr val="tx1"/>
                </a:solidFill>
                <a:latin typeface="+mn-lt"/>
              </a:rPr>
              <a:t> - </a:t>
            </a:r>
            <a:r>
              <a:rPr lang="it-IT" sz="3200" b="1" dirty="0">
                <a:solidFill>
                  <a:schemeClr val="tx1"/>
                </a:solidFill>
                <a:effectLst/>
                <a:latin typeface="+mn-lt"/>
                <a:ea typeface="Calibri" panose="020F0502020204030204" pitchFamily="34" charset="0"/>
                <a:cs typeface="Calibri" panose="020F0502020204030204" pitchFamily="34" charset="0"/>
              </a:rPr>
              <a:t>7,1·10</a:t>
            </a:r>
            <a:r>
              <a:rPr lang="it-IT" sz="3200" b="1" baseline="30000" dirty="0">
                <a:solidFill>
                  <a:schemeClr val="tx1"/>
                </a:solidFill>
                <a:effectLst/>
                <a:latin typeface="+mn-lt"/>
                <a:ea typeface="Calibri" panose="020F0502020204030204" pitchFamily="34" charset="0"/>
                <a:cs typeface="Calibri" panose="020F0502020204030204" pitchFamily="34" charset="0"/>
              </a:rPr>
              <a:t>-1</a:t>
            </a:r>
            <a:endParaRPr lang="it-IT" sz="3200" dirty="0">
              <a:solidFill>
                <a:schemeClr val="tx1"/>
              </a:solidFill>
            </a:endParaRPr>
          </a:p>
        </p:txBody>
      </p:sp>
      <p:pic>
        <p:nvPicPr>
          <p:cNvPr id="7" name="Immagine 6">
            <a:extLst>
              <a:ext uri="{FF2B5EF4-FFF2-40B4-BE49-F238E27FC236}">
                <a16:creationId xmlns:a16="http://schemas.microsoft.com/office/drawing/2014/main" id="{6F4F0C0C-C91F-17C7-1787-E12E8478909E}"/>
              </a:ext>
            </a:extLst>
          </p:cNvPr>
          <p:cNvPicPr>
            <a:picLocks noChangeAspect="1"/>
          </p:cNvPicPr>
          <p:nvPr/>
        </p:nvPicPr>
        <p:blipFill>
          <a:blip r:embed="rId2">
            <a:alphaModFix amt="70000"/>
          </a:blip>
          <a:stretch>
            <a:fillRect/>
          </a:stretch>
        </p:blipFill>
        <p:spPr>
          <a:xfrm>
            <a:off x="200166" y="1433015"/>
            <a:ext cx="7947547" cy="4909781"/>
          </a:xfrm>
          <a:prstGeom prst="rect">
            <a:avLst/>
          </a:prstGeom>
          <a:noFill/>
          <a:ln>
            <a:noFill/>
          </a:ln>
        </p:spPr>
      </p:pic>
    </p:spTree>
    <p:extLst>
      <p:ext uri="{BB962C8B-B14F-4D97-AF65-F5344CB8AC3E}">
        <p14:creationId xmlns:p14="http://schemas.microsoft.com/office/powerpoint/2010/main" val="2007515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con angoli arrotondati 1">
            <a:extLst>
              <a:ext uri="{FF2B5EF4-FFF2-40B4-BE49-F238E27FC236}">
                <a16:creationId xmlns:a16="http://schemas.microsoft.com/office/drawing/2014/main" id="{6AC43E78-7BF1-5660-8AD6-7F92E43FBF6F}"/>
              </a:ext>
            </a:extLst>
          </p:cNvPr>
          <p:cNvSpPr/>
          <p:nvPr/>
        </p:nvSpPr>
        <p:spPr>
          <a:xfrm>
            <a:off x="200167" y="202764"/>
            <a:ext cx="7629383" cy="590969"/>
          </a:xfrm>
          <a:prstGeom prst="roundRect">
            <a:avLst/>
          </a:prstGeom>
          <a:gradFill flip="none" rotWithShape="1">
            <a:gsLst>
              <a:gs pos="0">
                <a:srgbClr val="002060"/>
              </a:gs>
              <a:gs pos="84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2800" b="1" dirty="0">
                <a:solidFill>
                  <a:schemeClr val="bg1"/>
                </a:solidFill>
              </a:rPr>
              <a:t>Il 5° parametro (B) – </a:t>
            </a:r>
            <a:r>
              <a:rPr lang="it-IT" sz="3000" b="1" dirty="0">
                <a:solidFill>
                  <a:schemeClr val="tx1"/>
                </a:solidFill>
              </a:rPr>
              <a:t>                               I METAZOI</a:t>
            </a:r>
          </a:p>
        </p:txBody>
      </p:sp>
      <p:graphicFrame>
        <p:nvGraphicFramePr>
          <p:cNvPr id="4" name="Tabella 3">
            <a:extLst>
              <a:ext uri="{FF2B5EF4-FFF2-40B4-BE49-F238E27FC236}">
                <a16:creationId xmlns:a16="http://schemas.microsoft.com/office/drawing/2014/main" id="{E6772372-1808-0CCA-8926-DA321C9D0C4B}"/>
              </a:ext>
            </a:extLst>
          </p:cNvPr>
          <p:cNvGraphicFramePr>
            <a:graphicFrameLocks noGrp="1"/>
          </p:cNvGraphicFramePr>
          <p:nvPr>
            <p:extLst>
              <p:ext uri="{D42A27DB-BD31-4B8C-83A1-F6EECF244321}">
                <p14:modId xmlns:p14="http://schemas.microsoft.com/office/powerpoint/2010/main" val="709534808"/>
              </p:ext>
            </p:extLst>
          </p:nvPr>
        </p:nvGraphicFramePr>
        <p:xfrm>
          <a:off x="2433484" y="825568"/>
          <a:ext cx="9594145" cy="5660686"/>
        </p:xfrm>
        <a:graphic>
          <a:graphicData uri="http://schemas.openxmlformats.org/drawingml/2006/table">
            <a:tbl>
              <a:tblPr firstRow="1" firstCol="1" bandRow="1">
                <a:tableStyleId>{5202B0CA-FC54-4496-8BCA-5EF66A818D29}</a:tableStyleId>
              </a:tblPr>
              <a:tblGrid>
                <a:gridCol w="5530645">
                  <a:extLst>
                    <a:ext uri="{9D8B030D-6E8A-4147-A177-3AD203B41FA5}">
                      <a16:colId xmlns:a16="http://schemas.microsoft.com/office/drawing/2014/main" val="3232082305"/>
                    </a:ext>
                  </a:extLst>
                </a:gridCol>
                <a:gridCol w="1032387">
                  <a:extLst>
                    <a:ext uri="{9D8B030D-6E8A-4147-A177-3AD203B41FA5}">
                      <a16:colId xmlns:a16="http://schemas.microsoft.com/office/drawing/2014/main" val="1847957886"/>
                    </a:ext>
                  </a:extLst>
                </a:gridCol>
                <a:gridCol w="929149">
                  <a:extLst>
                    <a:ext uri="{9D8B030D-6E8A-4147-A177-3AD203B41FA5}">
                      <a16:colId xmlns:a16="http://schemas.microsoft.com/office/drawing/2014/main" val="2958054265"/>
                    </a:ext>
                  </a:extLst>
                </a:gridCol>
                <a:gridCol w="1253612">
                  <a:extLst>
                    <a:ext uri="{9D8B030D-6E8A-4147-A177-3AD203B41FA5}">
                      <a16:colId xmlns:a16="http://schemas.microsoft.com/office/drawing/2014/main" val="2325204952"/>
                    </a:ext>
                  </a:extLst>
                </a:gridCol>
                <a:gridCol w="848352">
                  <a:extLst>
                    <a:ext uri="{9D8B030D-6E8A-4147-A177-3AD203B41FA5}">
                      <a16:colId xmlns:a16="http://schemas.microsoft.com/office/drawing/2014/main" val="763847971"/>
                    </a:ext>
                  </a:extLst>
                </a:gridCol>
              </a:tblGrid>
              <a:tr h="614982">
                <a:tc>
                  <a:txBody>
                    <a:bodyPr/>
                    <a:lstStyle/>
                    <a:p>
                      <a:pPr algn="ctr">
                        <a:lnSpc>
                          <a:spcPct val="100000"/>
                        </a:lnSpc>
                        <a:spcAft>
                          <a:spcPts val="0"/>
                        </a:spcAft>
                      </a:pP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dirty="0" err="1">
                          <a:solidFill>
                            <a:schemeClr val="bg1"/>
                          </a:solidFill>
                          <a:effectLst/>
                        </a:rPr>
                        <a:t>a</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rPr>
                        <a:t>b</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latin typeface="Symbol" panose="05050102010706020507" pitchFamily="18" charset="2"/>
                        </a:rPr>
                        <a:t>D</a:t>
                      </a:r>
                      <a:r>
                        <a:rPr lang="it-IT" sz="2700" dirty="0" err="1">
                          <a:solidFill>
                            <a:schemeClr val="bg1"/>
                          </a:solidFill>
                          <a:effectLst/>
                        </a:rPr>
                        <a:t>T</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latin typeface="Symbol" panose="05050102010706020507" pitchFamily="18" charset="2"/>
                        </a:rPr>
                        <a:t>D</a:t>
                      </a:r>
                      <a:r>
                        <a:rPr lang="it-IT" sz="2700" dirty="0" err="1">
                          <a:solidFill>
                            <a:schemeClr val="bg1"/>
                          </a:solidFill>
                          <a:effectLst/>
                        </a:rPr>
                        <a:t>T</a:t>
                      </a:r>
                      <a:r>
                        <a:rPr lang="it-IT" sz="2700" baseline="-25000" dirty="0" err="1">
                          <a:solidFill>
                            <a:schemeClr val="bg1"/>
                          </a:solidFill>
                          <a:effectLst/>
                        </a:rPr>
                        <a:t>0j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extLst>
                  <a:ext uri="{0D108BD9-81ED-4DB2-BD59-A6C34878D82A}">
                    <a16:rowId xmlns:a16="http://schemas.microsoft.com/office/drawing/2014/main" val="3964328323"/>
                  </a:ext>
                </a:extLst>
              </a:tr>
              <a:tr h="1303671">
                <a:tc>
                  <a:txBody>
                    <a:bodyPr/>
                    <a:lstStyle/>
                    <a:p>
                      <a:pPr>
                        <a:lnSpc>
                          <a:spcPct val="115000"/>
                        </a:lnSpc>
                        <a:spcAft>
                          <a:spcPts val="800"/>
                        </a:spcAft>
                        <a:buNone/>
                      </a:pPr>
                      <a:r>
                        <a:rPr lang="it-IT" sz="2900" kern="100">
                          <a:effectLst/>
                          <a:latin typeface="Aptos" panose="020B0004020202020204" pitchFamily="34" charset="0"/>
                          <a:ea typeface="Aptos" panose="020B0004020202020204" pitchFamily="34" charset="0"/>
                          <a:cs typeface="Times New Roman" panose="02020603050405020304" pitchFamily="18" charset="0"/>
                        </a:rPr>
                        <a:t>l'acquisizione di un ciclo vitale complesso</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dirty="0">
                          <a:solidFill>
                            <a:schemeClr val="tx1"/>
                          </a:solidFill>
                          <a:effectLst/>
                        </a:rPr>
                        <a:t>0,01</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dirty="0">
                          <a:solidFill>
                            <a:schemeClr val="tx1"/>
                          </a:solidFill>
                          <a:effectLst/>
                        </a:rPr>
                        <a:t>0,02</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err="1">
                          <a:solidFill>
                            <a:schemeClr val="dk1"/>
                          </a:solidFill>
                          <a:effectLst/>
                          <a:latin typeface="+mn-lt"/>
                          <a:ea typeface="+mn-ea"/>
                          <a:cs typeface="+mn-cs"/>
                        </a:rPr>
                        <a:t>2x10</a:t>
                      </a:r>
                      <a:r>
                        <a:rPr lang="it-IT" sz="2700" b="0" kern="1200" baseline="30000" dirty="0" err="1">
                          <a:solidFill>
                            <a:schemeClr val="dk1"/>
                          </a:solidFill>
                          <a:effectLst/>
                          <a:latin typeface="+mn-lt"/>
                          <a:ea typeface="+mn-ea"/>
                          <a:cs typeface="+mn-cs"/>
                        </a:rPr>
                        <a:t>4</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6</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9817103"/>
                  </a:ext>
                </a:extLst>
              </a:tr>
              <a:tr h="1303671">
                <a:tc>
                  <a:txBody>
                    <a:bodyPr/>
                    <a:lstStyle/>
                    <a:p>
                      <a:pPr>
                        <a:lnSpc>
                          <a:spcPct val="115000"/>
                        </a:lnSpc>
                        <a:spcAft>
                          <a:spcPts val="800"/>
                        </a:spcAft>
                        <a:buNone/>
                      </a:pPr>
                      <a:r>
                        <a:rPr lang="it-IT" sz="2900" kern="100">
                          <a:effectLst/>
                          <a:latin typeface="Aptos" panose="020B0004020202020204" pitchFamily="34" charset="0"/>
                          <a:ea typeface="Aptos" panose="020B0004020202020204" pitchFamily="34" charset="0"/>
                          <a:cs typeface="Times New Roman" panose="02020603050405020304" pitchFamily="18" charset="0"/>
                        </a:rPr>
                        <a:t>l'aggregazione delle zoospore e la formazione della sinzospora</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0,02</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0,03</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err="1">
                          <a:solidFill>
                            <a:schemeClr val="dk1"/>
                          </a:solidFill>
                          <a:effectLst/>
                          <a:latin typeface="+mn-lt"/>
                          <a:ea typeface="+mn-ea"/>
                          <a:cs typeface="+mn-cs"/>
                        </a:rPr>
                        <a:t>1,5x10</a:t>
                      </a:r>
                      <a:r>
                        <a:rPr lang="it-IT" sz="2700" b="0" kern="1200" baseline="30000" dirty="0" err="1">
                          <a:solidFill>
                            <a:schemeClr val="dk1"/>
                          </a:solidFill>
                          <a:effectLst/>
                          <a:latin typeface="+mn-lt"/>
                          <a:ea typeface="+mn-ea"/>
                          <a:cs typeface="+mn-cs"/>
                        </a:rPr>
                        <a:t>4</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it-IT" sz="2700" b="0" i="0" u="none" strike="noStrike" kern="1200" cap="none" spc="0" normalizeH="0" baseline="30000" noProof="0" dirty="0">
                          <a:ln>
                            <a:noFill/>
                          </a:ln>
                          <a:solidFill>
                            <a:prstClr val="black"/>
                          </a:solidFill>
                          <a:effectLst/>
                          <a:uLnTx/>
                          <a:uFillTx/>
                          <a:latin typeface="Calibri" panose="020F0502020204030204"/>
                          <a:ea typeface="+mn-ea"/>
                          <a:cs typeface="+mn-cs"/>
                        </a:rPr>
                        <a:t>6</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3809734"/>
                  </a:ext>
                </a:extLst>
              </a:tr>
              <a:tr h="1303671">
                <a:tc>
                  <a:txBody>
                    <a:bodyPr/>
                    <a:lstStyle/>
                    <a:p>
                      <a:pPr>
                        <a:lnSpc>
                          <a:spcPct val="115000"/>
                        </a:lnSpc>
                        <a:spcAft>
                          <a:spcPts val="800"/>
                        </a:spcAft>
                        <a:buNone/>
                      </a:pPr>
                      <a:r>
                        <a:rPr lang="it-IT" sz="2900" kern="100">
                          <a:effectLst/>
                          <a:latin typeface="Aptos" panose="020B0004020202020204" pitchFamily="34" charset="0"/>
                          <a:ea typeface="Aptos" panose="020B0004020202020204" pitchFamily="34" charset="0"/>
                          <a:cs typeface="Times New Roman" panose="02020603050405020304" pitchFamily="18" charset="0"/>
                        </a:rPr>
                        <a:t>la colonia sedentaria composta da cellule differenziate</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0,02</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0,04</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err="1">
                          <a:solidFill>
                            <a:schemeClr val="dk1"/>
                          </a:solidFill>
                          <a:effectLst/>
                          <a:latin typeface="+mn-lt"/>
                          <a:ea typeface="+mn-ea"/>
                          <a:cs typeface="+mn-cs"/>
                        </a:rPr>
                        <a:t>2x10</a:t>
                      </a:r>
                      <a:r>
                        <a:rPr lang="it-IT" sz="2700" b="0" kern="1200" baseline="30000" dirty="0" err="1">
                          <a:solidFill>
                            <a:schemeClr val="dk1"/>
                          </a:solidFill>
                          <a:effectLst/>
                          <a:latin typeface="+mn-lt"/>
                          <a:ea typeface="+mn-ea"/>
                          <a:cs typeface="+mn-cs"/>
                        </a:rPr>
                        <a:t>5</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it-IT" sz="2700" b="0" i="0" u="none" strike="noStrike" kern="1200" cap="none" spc="0" normalizeH="0" baseline="30000" noProof="0" dirty="0">
                          <a:ln>
                            <a:noFill/>
                          </a:ln>
                          <a:solidFill>
                            <a:prstClr val="black"/>
                          </a:solidFill>
                          <a:effectLst/>
                          <a:uLnTx/>
                          <a:uFillTx/>
                          <a:latin typeface="Calibri" panose="020F0502020204030204"/>
                          <a:ea typeface="+mn-ea"/>
                          <a:cs typeface="+mn-cs"/>
                        </a:rPr>
                        <a:t>6</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6161588"/>
                  </a:ext>
                </a:extLst>
              </a:tr>
              <a:tr h="1134691">
                <a:tc>
                  <a:txBody>
                    <a:bodyPr/>
                    <a:lstStyle/>
                    <a:p>
                      <a:pPr>
                        <a:lnSpc>
                          <a:spcPct val="115000"/>
                        </a:lnSpc>
                        <a:spcAft>
                          <a:spcPts val="800"/>
                        </a:spcAft>
                        <a:buNone/>
                      </a:pPr>
                      <a:r>
                        <a:rPr lang="it-IT" sz="2900" kern="100" dirty="0">
                          <a:effectLst/>
                          <a:latin typeface="Aptos" panose="020B0004020202020204" pitchFamily="34" charset="0"/>
                          <a:ea typeface="Aptos" panose="020B0004020202020204" pitchFamily="34" charset="0"/>
                          <a:cs typeface="Times New Roman" panose="02020603050405020304" pitchFamily="18" charset="0"/>
                        </a:rPr>
                        <a:t>la produzione di collagene</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0,01</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a:solidFill>
                            <a:schemeClr val="tx1"/>
                          </a:solidFill>
                          <a:effectLst/>
                        </a:rPr>
                        <a:t>0,02</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kern="1200" dirty="0" err="1">
                          <a:solidFill>
                            <a:schemeClr val="dk1"/>
                          </a:solidFill>
                          <a:effectLst/>
                          <a:latin typeface="+mn-lt"/>
                          <a:ea typeface="+mn-ea"/>
                          <a:cs typeface="+mn-cs"/>
                        </a:rPr>
                        <a:t>5x10</a:t>
                      </a:r>
                      <a:r>
                        <a:rPr lang="it-IT" sz="2700" b="0" kern="1200" baseline="30000" dirty="0" err="1">
                          <a:solidFill>
                            <a:schemeClr val="dk1"/>
                          </a:solidFill>
                          <a:effectLst/>
                          <a:latin typeface="+mn-lt"/>
                          <a:ea typeface="+mn-ea"/>
                          <a:cs typeface="+mn-cs"/>
                        </a:rPr>
                        <a:t>4</a:t>
                      </a:r>
                      <a:endPar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it-IT" sz="2700" b="0" i="0" u="none" strike="noStrike" kern="1200" cap="none" spc="0" normalizeH="0" baseline="30000" noProof="0" dirty="0">
                          <a:ln>
                            <a:noFill/>
                          </a:ln>
                          <a:solidFill>
                            <a:prstClr val="black"/>
                          </a:solidFill>
                          <a:effectLst/>
                          <a:uLnTx/>
                          <a:uFillTx/>
                          <a:latin typeface="Calibri" panose="020F0502020204030204"/>
                          <a:ea typeface="+mn-ea"/>
                          <a:cs typeface="+mn-cs"/>
                        </a:rPr>
                        <a:t>6</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600555"/>
                  </a:ext>
                </a:extLst>
              </a:tr>
            </a:tbl>
          </a:graphicData>
        </a:graphic>
      </p:graphicFrame>
      <p:sp>
        <p:nvSpPr>
          <p:cNvPr id="17" name="CasellaDiTesto 16">
            <a:extLst>
              <a:ext uri="{FF2B5EF4-FFF2-40B4-BE49-F238E27FC236}">
                <a16:creationId xmlns:a16="http://schemas.microsoft.com/office/drawing/2014/main" id="{E871D324-EF35-C1DA-1447-3977EE687428}"/>
              </a:ext>
            </a:extLst>
          </p:cNvPr>
          <p:cNvSpPr txBox="1"/>
          <p:nvPr/>
        </p:nvSpPr>
        <p:spPr>
          <a:xfrm>
            <a:off x="8348969" y="224952"/>
            <a:ext cx="3678660" cy="553998"/>
          </a:xfrm>
          <a:prstGeom prst="rect">
            <a:avLst/>
          </a:prstGeom>
          <a:noFill/>
        </p:spPr>
        <p:txBody>
          <a:bodyPr wrap="square">
            <a:spAutoFit/>
          </a:bodyPr>
          <a:lstStyle/>
          <a:p>
            <a:pPr algn="l">
              <a:buClr>
                <a:srgbClr val="002060"/>
              </a:buClr>
            </a:pPr>
            <a:r>
              <a:rPr lang="en-GB" sz="3000" b="1" dirty="0">
                <a:solidFill>
                  <a:srgbClr val="C00000"/>
                </a:solidFill>
                <a:effectLst/>
                <a:ea typeface="Calibri" panose="020F0502020204030204" pitchFamily="34" charset="0"/>
                <a:cs typeface="Calibri" panose="020F0502020204030204" pitchFamily="34" charset="0"/>
              </a:rPr>
              <a:t>LE QUATTRO FASI (B)</a:t>
            </a:r>
          </a:p>
        </p:txBody>
      </p:sp>
      <p:pic>
        <p:nvPicPr>
          <p:cNvPr id="18" name="Immagine 17">
            <a:extLst>
              <a:ext uri="{FF2B5EF4-FFF2-40B4-BE49-F238E27FC236}">
                <a16:creationId xmlns:a16="http://schemas.microsoft.com/office/drawing/2014/main" id="{38D4BF19-8827-BC92-A5A2-D81F493E0C5E}"/>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465639" y="1450262"/>
            <a:ext cx="1790864" cy="1181572"/>
          </a:xfrm>
          <a:prstGeom prst="rect">
            <a:avLst/>
          </a:prstGeom>
          <a:ln>
            <a:solidFill>
              <a:schemeClr val="bg1">
                <a:lumMod val="50000"/>
              </a:schemeClr>
            </a:solidFill>
          </a:ln>
        </p:spPr>
      </p:pic>
      <p:pic>
        <p:nvPicPr>
          <p:cNvPr id="19" name="Immagine 18">
            <a:extLst>
              <a:ext uri="{FF2B5EF4-FFF2-40B4-BE49-F238E27FC236}">
                <a16:creationId xmlns:a16="http://schemas.microsoft.com/office/drawing/2014/main" id="{4456DC92-3B72-8E3E-0944-92D0F48E7C6B}"/>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465639" y="2712350"/>
            <a:ext cx="1790864" cy="1320417"/>
          </a:xfrm>
          <a:prstGeom prst="rect">
            <a:avLst/>
          </a:prstGeom>
          <a:ln>
            <a:solidFill>
              <a:schemeClr val="bg1">
                <a:lumMod val="50000"/>
              </a:schemeClr>
            </a:solidFill>
          </a:ln>
        </p:spPr>
      </p:pic>
      <p:pic>
        <p:nvPicPr>
          <p:cNvPr id="20" name="Immagine 19">
            <a:extLst>
              <a:ext uri="{FF2B5EF4-FFF2-40B4-BE49-F238E27FC236}">
                <a16:creationId xmlns:a16="http://schemas.microsoft.com/office/drawing/2014/main" id="{4D7E908E-BB27-324E-B6AA-BBFD0406863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465639" y="4113284"/>
            <a:ext cx="1790864" cy="1179152"/>
          </a:xfrm>
          <a:prstGeom prst="rect">
            <a:avLst/>
          </a:prstGeom>
          <a:ln>
            <a:solidFill>
              <a:schemeClr val="bg1">
                <a:lumMod val="50000"/>
              </a:schemeClr>
            </a:solidFill>
          </a:ln>
        </p:spPr>
      </p:pic>
      <p:pic>
        <p:nvPicPr>
          <p:cNvPr id="21" name="Immagine 20" descr="Immagine che contiene contenitore, scatola&#10;&#10;Descrizione generata automaticamente">
            <a:extLst>
              <a:ext uri="{FF2B5EF4-FFF2-40B4-BE49-F238E27FC236}">
                <a16:creationId xmlns:a16="http://schemas.microsoft.com/office/drawing/2014/main" id="{9964CD2F-CECE-CB69-F5E3-624F3B8F9DF4}"/>
              </a:ext>
            </a:extLst>
          </p:cNvPr>
          <p:cNvPicPr>
            <a:picLocks noChangeAspect="1"/>
          </p:cNvPicPr>
          <p:nvPr/>
        </p:nvPicPr>
        <p:blipFill>
          <a:blip r:embed="rId5">
            <a:alphaModFix amt="70000"/>
            <a:extLst>
              <a:ext uri="{28A0092B-C50C-407E-A947-70E740481C1C}">
                <a14:useLocalDpi xmlns:a14="http://schemas.microsoft.com/office/drawing/2010/main" val="0"/>
              </a:ext>
            </a:extLst>
          </a:blip>
          <a:srcRect/>
          <a:stretch>
            <a:fillRect/>
          </a:stretch>
        </p:blipFill>
        <p:spPr bwMode="auto">
          <a:xfrm>
            <a:off x="465640" y="5372954"/>
            <a:ext cx="1790864" cy="1065076"/>
          </a:xfrm>
          <a:prstGeom prst="rect">
            <a:avLst/>
          </a:prstGeom>
          <a:noFill/>
          <a:ln>
            <a:solidFill>
              <a:schemeClr val="bg1">
                <a:lumMod val="50000"/>
              </a:schemeClr>
            </a:solidFill>
          </a:ln>
        </p:spPr>
      </p:pic>
    </p:spTree>
    <p:extLst>
      <p:ext uri="{BB962C8B-B14F-4D97-AF65-F5344CB8AC3E}">
        <p14:creationId xmlns:p14="http://schemas.microsoft.com/office/powerpoint/2010/main" val="2458761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7642747" y="1405182"/>
            <a:ext cx="4349087" cy="5219822"/>
          </a:xfrm>
        </p:spPr>
        <p:txBody>
          <a:bodyPr>
            <a:normAutofit/>
          </a:bodyPr>
          <a:lstStyle/>
          <a:p>
            <a:pPr algn="just">
              <a:lnSpc>
                <a:spcPct val="100000"/>
              </a:lnSpc>
              <a:spcBef>
                <a:spcPts val="0"/>
              </a:spcBef>
              <a:buClr>
                <a:srgbClr val="002060"/>
              </a:buClr>
            </a:pPr>
            <a:r>
              <a:rPr lang="it-IT" sz="3600" dirty="0">
                <a:effectLst/>
                <a:ea typeface="Calibri" panose="020F0502020204030204" pitchFamily="34" charset="0"/>
                <a:cs typeface="Calibri" panose="020F0502020204030204" pitchFamily="34" charset="0"/>
              </a:rPr>
              <a:t>La composizione delle quattro probabilità stimate per il </a:t>
            </a:r>
            <a:r>
              <a:rPr lang="it-IT" sz="3600" dirty="0" err="1">
                <a:effectLst/>
                <a:ea typeface="Calibri" panose="020F0502020204030204" pitchFamily="34" charset="0"/>
                <a:cs typeface="Calibri" panose="020F0502020204030204" pitchFamily="34" charset="0"/>
              </a:rPr>
              <a:t>macrointervallo</a:t>
            </a:r>
            <a:r>
              <a:rPr lang="it-IT" sz="3600" dirty="0">
                <a:effectLst/>
                <a:ea typeface="Calibri" panose="020F0502020204030204" pitchFamily="34" charset="0"/>
                <a:cs typeface="Calibri" panose="020F0502020204030204" pitchFamily="34" charset="0"/>
              </a:rPr>
              <a:t> </a:t>
            </a:r>
            <a:r>
              <a:rPr lang="it-IT" sz="3600" b="1" dirty="0">
                <a:effectLst/>
                <a:ea typeface="Calibri" panose="020F0502020204030204" pitchFamily="34" charset="0"/>
                <a:cs typeface="Calibri" panose="020F0502020204030204" pitchFamily="34" charset="0"/>
              </a:rPr>
              <a:t>B</a:t>
            </a:r>
            <a:r>
              <a:rPr lang="it-IT" sz="3600" dirty="0">
                <a:effectLst/>
                <a:ea typeface="Calibri" panose="020F0502020204030204" pitchFamily="34" charset="0"/>
                <a:cs typeface="Calibri" panose="020F0502020204030204" pitchFamily="34" charset="0"/>
              </a:rPr>
              <a:t> (metazoi) dà origine ad una probabilità composta ottenuta con la distribuzione </a:t>
            </a:r>
            <a:r>
              <a:rPr lang="it-IT" sz="3600" dirty="0" err="1">
                <a:effectLst/>
                <a:ea typeface="Calibri" panose="020F0502020204030204" pitchFamily="34" charset="0"/>
                <a:cs typeface="Calibri" panose="020F0502020204030204" pitchFamily="34" charset="0"/>
              </a:rPr>
              <a:t>lognormale</a:t>
            </a:r>
            <a:r>
              <a:rPr lang="it-IT" sz="3600" dirty="0">
                <a:effectLst/>
                <a:ea typeface="Calibri" panose="020F0502020204030204" pitchFamily="34" charset="0"/>
                <a:cs typeface="Calibri" panose="020F0502020204030204" pitchFamily="34" charset="0"/>
              </a:rPr>
              <a:t> di </a:t>
            </a:r>
            <a:r>
              <a:rPr lang="it-IT" sz="3600" b="1" dirty="0">
                <a:effectLst/>
                <a:highlight>
                  <a:srgbClr val="FFFF00"/>
                </a:highlight>
                <a:latin typeface="+mn-lt"/>
                <a:ea typeface="Calibri" panose="020F0502020204030204" pitchFamily="34" charset="0"/>
                <a:cs typeface="Calibri" panose="020F0502020204030204" pitchFamily="34" charset="0"/>
              </a:rPr>
              <a:t>8,5·10</a:t>
            </a:r>
            <a:r>
              <a:rPr lang="it-IT" sz="3600" b="1" baseline="30000" dirty="0">
                <a:effectLst/>
                <a:highlight>
                  <a:srgbClr val="FFFF00"/>
                </a:highlight>
                <a:latin typeface="+mn-lt"/>
                <a:ea typeface="Calibri" panose="020F0502020204030204" pitchFamily="34" charset="0"/>
                <a:cs typeface="Calibri" panose="020F0502020204030204" pitchFamily="34" charset="0"/>
              </a:rPr>
              <a:t>-1</a:t>
            </a:r>
            <a:endParaRPr lang="en-US" sz="3600" b="1" dirty="0">
              <a:effectLst/>
              <a:highlight>
                <a:srgbClr val="FFFF00"/>
              </a:highlight>
              <a:ea typeface="Calibri" panose="020F0502020204030204" pitchFamily="34" charset="0"/>
              <a:cs typeface="Calibri" panose="020F0502020204030204" pitchFamily="34" charset="0"/>
            </a:endParaRPr>
          </a:p>
          <a:p>
            <a:pPr algn="just">
              <a:buClr>
                <a:srgbClr val="002060"/>
              </a:buClr>
            </a:pPr>
            <a:endParaRPr lang="en-GB" sz="3800" b="1" dirty="0">
              <a:solidFill>
                <a:srgbClr val="C00000"/>
              </a:solidFill>
              <a:effectLst/>
              <a:ea typeface="Calibri" panose="020F0502020204030204" pitchFamily="34" charset="0"/>
              <a:cs typeface="Calibri" panose="020F0502020204030204" pitchFamily="34" charset="0"/>
            </a:endParaRPr>
          </a:p>
          <a:p>
            <a:pPr algn="just">
              <a:buClr>
                <a:srgbClr val="002060"/>
              </a:buClr>
            </a:pPr>
            <a:endParaRPr lang="en-GB" sz="4000" b="1" dirty="0">
              <a:solidFill>
                <a:srgbClr val="C00000"/>
              </a:solidFill>
              <a:effectLst/>
              <a:ea typeface="Calibri" panose="020F0502020204030204" pitchFamily="34" charset="0"/>
              <a:cs typeface="Calibri" panose="020F0502020204030204" pitchFamily="34" charset="0"/>
            </a:endParaRPr>
          </a:p>
        </p:txBody>
      </p:sp>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7" y="232997"/>
            <a:ext cx="7442580" cy="965743"/>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solidFill>
                  <a:schemeClr val="bg1"/>
                </a:solidFill>
              </a:rPr>
              <a:t>Il 5° parametro (B) – </a:t>
            </a:r>
            <a:r>
              <a:rPr lang="it-IT" sz="3200" b="1" dirty="0">
                <a:solidFill>
                  <a:schemeClr val="tx1"/>
                </a:solidFill>
              </a:rPr>
              <a:t>                    I METAZOI</a:t>
            </a:r>
            <a:br>
              <a:rPr lang="it-IT" sz="3200" b="1" dirty="0">
                <a:latin typeface="+mn-lt"/>
              </a:rPr>
            </a:br>
            <a:r>
              <a:rPr lang="it-IT" sz="3200" b="1" dirty="0">
                <a:latin typeface="+mn-lt"/>
              </a:rPr>
              <a:t>                                                          </a:t>
            </a:r>
            <a:r>
              <a:rPr lang="it-IT" sz="3200" b="1" dirty="0">
                <a:solidFill>
                  <a:schemeClr val="tx1"/>
                </a:solidFill>
                <a:effectLst/>
                <a:latin typeface="+mn-lt"/>
                <a:ea typeface="Calibri" panose="020F0502020204030204" pitchFamily="34" charset="0"/>
                <a:cs typeface="Calibri" panose="020F0502020204030204" pitchFamily="34" charset="0"/>
              </a:rPr>
              <a:t>0,60</a:t>
            </a:r>
            <a:r>
              <a:rPr lang="it-IT" sz="3200" b="1" dirty="0">
                <a:solidFill>
                  <a:schemeClr val="tx1"/>
                </a:solidFill>
                <a:latin typeface="+mn-lt"/>
              </a:rPr>
              <a:t> - </a:t>
            </a:r>
            <a:r>
              <a:rPr lang="it-IT" sz="3200" b="1" dirty="0">
                <a:solidFill>
                  <a:schemeClr val="tx1"/>
                </a:solidFill>
                <a:effectLst/>
                <a:latin typeface="+mn-lt"/>
                <a:ea typeface="Calibri" panose="020F0502020204030204" pitchFamily="34" charset="0"/>
                <a:cs typeface="Calibri" panose="020F0502020204030204" pitchFamily="34" charset="0"/>
              </a:rPr>
              <a:t>0,94</a:t>
            </a:r>
            <a:endParaRPr lang="it-IT" sz="3200" dirty="0">
              <a:solidFill>
                <a:schemeClr val="tx1"/>
              </a:solidFill>
            </a:endParaRPr>
          </a:p>
        </p:txBody>
      </p:sp>
      <p:pic>
        <p:nvPicPr>
          <p:cNvPr id="5" name="Immagine 4">
            <a:extLst>
              <a:ext uri="{FF2B5EF4-FFF2-40B4-BE49-F238E27FC236}">
                <a16:creationId xmlns:a16="http://schemas.microsoft.com/office/drawing/2014/main" id="{9926C173-2C21-9472-0F31-52A9F44F1736}"/>
              </a:ext>
            </a:extLst>
          </p:cNvPr>
          <p:cNvPicPr>
            <a:picLocks noChangeAspect="1"/>
          </p:cNvPicPr>
          <p:nvPr/>
        </p:nvPicPr>
        <p:blipFill>
          <a:blip r:embed="rId2">
            <a:alphaModFix amt="70000"/>
          </a:blip>
          <a:stretch>
            <a:fillRect/>
          </a:stretch>
        </p:blipFill>
        <p:spPr>
          <a:xfrm>
            <a:off x="200166" y="1405182"/>
            <a:ext cx="7442580" cy="5219821"/>
          </a:xfrm>
          <a:prstGeom prst="rect">
            <a:avLst/>
          </a:prstGeom>
          <a:noFill/>
          <a:ln>
            <a:noFill/>
          </a:ln>
        </p:spPr>
      </p:pic>
      <p:sp>
        <p:nvSpPr>
          <p:cNvPr id="9" name="CasellaDiTesto 8">
            <a:extLst>
              <a:ext uri="{FF2B5EF4-FFF2-40B4-BE49-F238E27FC236}">
                <a16:creationId xmlns:a16="http://schemas.microsoft.com/office/drawing/2014/main" id="{9F5652BD-DC3E-7700-1065-3D0B0C2BA491}"/>
              </a:ext>
            </a:extLst>
          </p:cNvPr>
          <p:cNvSpPr txBox="1"/>
          <p:nvPr/>
        </p:nvSpPr>
        <p:spPr>
          <a:xfrm>
            <a:off x="7642748" y="232997"/>
            <a:ext cx="4549252" cy="954107"/>
          </a:xfrm>
          <a:prstGeom prst="rect">
            <a:avLst/>
          </a:prstGeom>
          <a:noFill/>
        </p:spPr>
        <p:txBody>
          <a:bodyPr wrap="square">
            <a:spAutoFit/>
          </a:bodyPr>
          <a:lstStyle/>
          <a:p>
            <a:pPr algn="ctr">
              <a:lnSpc>
                <a:spcPct val="100000"/>
              </a:lnSpc>
              <a:spcBef>
                <a:spcPts val="0"/>
              </a:spcBef>
              <a:buClr>
                <a:srgbClr val="002060"/>
              </a:buClr>
            </a:pPr>
            <a:r>
              <a:rPr lang="it-IT" sz="2800" b="1" dirty="0">
                <a:solidFill>
                  <a:srgbClr val="C00000"/>
                </a:solidFill>
                <a:effectLst/>
                <a:ea typeface="Calibri" panose="020F0502020204030204" pitchFamily="34" charset="0"/>
                <a:cs typeface="Calibri" panose="020F0502020204030204" pitchFamily="34" charset="0"/>
              </a:rPr>
              <a:t>LA STIMA CALCOLATA DALLE QUATTRO probabilità</a:t>
            </a:r>
            <a:endParaRPr lang="en-US" sz="2800" b="1" dirty="0">
              <a:solidFill>
                <a:srgbClr val="C00000"/>
              </a:solidFill>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1433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con angoli arrotondati 5">
            <a:extLst>
              <a:ext uri="{FF2B5EF4-FFF2-40B4-BE49-F238E27FC236}">
                <a16:creationId xmlns:a16="http://schemas.microsoft.com/office/drawing/2014/main" id="{A08925A4-03F5-3EBC-F263-40F8119A1A3A}"/>
              </a:ext>
            </a:extLst>
          </p:cNvPr>
          <p:cNvSpPr/>
          <p:nvPr/>
        </p:nvSpPr>
        <p:spPr>
          <a:xfrm>
            <a:off x="259410" y="202764"/>
            <a:ext cx="11613936" cy="590969"/>
          </a:xfrm>
          <a:prstGeom prst="roundRect">
            <a:avLst/>
          </a:prstGeom>
          <a:gradFill flip="none" rotWithShape="1">
            <a:gsLst>
              <a:gs pos="0">
                <a:srgbClr val="002060"/>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Introduzione: </a:t>
            </a:r>
            <a:r>
              <a:rPr kumimoji="0" lang="it-IT" sz="2800" b="1" i="0" u="none" strike="noStrike" kern="1200" cap="none" spc="0" normalizeH="0" baseline="0" noProof="0" dirty="0">
                <a:ln>
                  <a:noFill/>
                </a:ln>
                <a:solidFill>
                  <a:schemeClr val="bg1"/>
                </a:solidFill>
                <a:effectLst/>
                <a:uLnTx/>
                <a:uFillTx/>
                <a:latin typeface="Calibri" panose="020F0502020204030204"/>
                <a:ea typeface="+mn-ea"/>
                <a:cs typeface="+mn-cs"/>
              </a:rPr>
              <a:t>utilizzo dei logaritmi </a:t>
            </a:r>
            <a:r>
              <a:rPr kumimoji="0" lang="it-IT" sz="2800" b="1" i="0" u="none" strike="noStrike" kern="1200" cap="none" spc="0" normalizeH="0" baseline="0" noProof="0" dirty="0">
                <a:ln>
                  <a:noFill/>
                </a:ln>
                <a:solidFill>
                  <a:schemeClr val="tx1"/>
                </a:solidFill>
                <a:effectLst/>
                <a:uLnTx/>
                <a:uFillTx/>
                <a:latin typeface="Calibri" panose="020F0502020204030204"/>
                <a:ea typeface="+mn-ea"/>
                <a:cs typeface="+mn-cs"/>
              </a:rPr>
              <a:t>per trasformare il prodotto in una somma</a:t>
            </a:r>
          </a:p>
        </p:txBody>
      </p:sp>
      <p:sp>
        <p:nvSpPr>
          <p:cNvPr id="66" name="Rectangle 61">
            <a:extLst>
              <a:ext uri="{FF2B5EF4-FFF2-40B4-BE49-F238E27FC236}">
                <a16:creationId xmlns:a16="http://schemas.microsoft.com/office/drawing/2014/main" id="{60F4DD67-DC7E-CB56-4307-9FE4149F0D9A}"/>
              </a:ext>
            </a:extLst>
          </p:cNvPr>
          <p:cNvSpPr>
            <a:spLocks noChangeArrowheads="1"/>
          </p:cNvSpPr>
          <p:nvPr/>
        </p:nvSpPr>
        <p:spPr bwMode="auto">
          <a:xfrm>
            <a:off x="1614809" y="56011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7" name="Oggetto 16">
            <a:extLst>
              <a:ext uri="{FF2B5EF4-FFF2-40B4-BE49-F238E27FC236}">
                <a16:creationId xmlns:a16="http://schemas.microsoft.com/office/drawing/2014/main" id="{B466F73F-B8F0-BE46-8376-596E7CD49E6E}"/>
              </a:ext>
            </a:extLst>
          </p:cNvPr>
          <p:cNvGraphicFramePr>
            <a:graphicFrameLocks noChangeAspect="1"/>
          </p:cNvGraphicFramePr>
          <p:nvPr/>
        </p:nvGraphicFramePr>
        <p:xfrm>
          <a:off x="318654" y="2340530"/>
          <a:ext cx="1500188" cy="4078636"/>
        </p:xfrm>
        <a:graphic>
          <a:graphicData uri="http://schemas.openxmlformats.org/presentationml/2006/ole">
            <mc:AlternateContent xmlns:mc="http://schemas.openxmlformats.org/markup-compatibility/2006">
              <mc:Choice xmlns:v="urn:schemas-microsoft-com:vml" Requires="v">
                <p:oleObj r:id="rId2" imgW="609600" imgH="1651000" progId="Equation.DSMT4">
                  <p:embed/>
                </p:oleObj>
              </mc:Choice>
              <mc:Fallback>
                <p:oleObj r:id="rId2" imgW="609600" imgH="1651000" progId="Equation.DSMT4">
                  <p:embed/>
                  <p:pic>
                    <p:nvPicPr>
                      <p:cNvPr id="17" name="Oggetto 16">
                        <a:extLst>
                          <a:ext uri="{FF2B5EF4-FFF2-40B4-BE49-F238E27FC236}">
                            <a16:creationId xmlns:a16="http://schemas.microsoft.com/office/drawing/2014/main" id="{B466F73F-B8F0-BE46-8376-596E7CD49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54" y="2340530"/>
                        <a:ext cx="1500188" cy="4078636"/>
                      </a:xfrm>
                      <a:prstGeom prst="rect">
                        <a:avLst/>
                      </a:prstGeom>
                      <a:noFill/>
                    </p:spPr>
                  </p:pic>
                </p:oleObj>
              </mc:Fallback>
            </mc:AlternateContent>
          </a:graphicData>
        </a:graphic>
      </p:graphicFrame>
      <p:graphicFrame>
        <p:nvGraphicFramePr>
          <p:cNvPr id="19" name="Oggetto 18">
            <a:extLst>
              <a:ext uri="{FF2B5EF4-FFF2-40B4-BE49-F238E27FC236}">
                <a16:creationId xmlns:a16="http://schemas.microsoft.com/office/drawing/2014/main" id="{F435DEB0-BDD0-F4F2-4CE4-DE1BA69F6202}"/>
              </a:ext>
            </a:extLst>
          </p:cNvPr>
          <p:cNvGraphicFramePr>
            <a:graphicFrameLocks noChangeAspect="1"/>
          </p:cNvGraphicFramePr>
          <p:nvPr/>
        </p:nvGraphicFramePr>
        <p:xfrm>
          <a:off x="2156056" y="2340530"/>
          <a:ext cx="1858831" cy="1229386"/>
        </p:xfrm>
        <a:graphic>
          <a:graphicData uri="http://schemas.openxmlformats.org/presentationml/2006/ole">
            <mc:AlternateContent xmlns:mc="http://schemas.openxmlformats.org/markup-compatibility/2006">
              <mc:Choice xmlns:v="urn:schemas-microsoft-com:vml" Requires="v">
                <p:oleObj r:id="rId4" imgW="698500" imgH="457200" progId="Equation.DSMT4">
                  <p:embed/>
                </p:oleObj>
              </mc:Choice>
              <mc:Fallback>
                <p:oleObj r:id="rId4" imgW="698500" imgH="457200" progId="Equation.DSMT4">
                  <p:embed/>
                  <p:pic>
                    <p:nvPicPr>
                      <p:cNvPr id="19" name="Oggetto 18">
                        <a:extLst>
                          <a:ext uri="{FF2B5EF4-FFF2-40B4-BE49-F238E27FC236}">
                            <a16:creationId xmlns:a16="http://schemas.microsoft.com/office/drawing/2014/main" id="{F435DEB0-BDD0-F4F2-4CE4-DE1BA69F62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6056" y="2340530"/>
                        <a:ext cx="1858831" cy="1229386"/>
                      </a:xfrm>
                      <a:prstGeom prst="rect">
                        <a:avLst/>
                      </a:prstGeom>
                      <a:noFill/>
                    </p:spPr>
                  </p:pic>
                </p:oleObj>
              </mc:Fallback>
            </mc:AlternateContent>
          </a:graphicData>
        </a:graphic>
      </p:graphicFrame>
      <p:graphicFrame>
        <p:nvGraphicFramePr>
          <p:cNvPr id="21" name="Oggetto 20">
            <a:extLst>
              <a:ext uri="{FF2B5EF4-FFF2-40B4-BE49-F238E27FC236}">
                <a16:creationId xmlns:a16="http://schemas.microsoft.com/office/drawing/2014/main" id="{EEA2BF54-BFFE-622D-CD4F-EBF68BD10321}"/>
              </a:ext>
            </a:extLst>
          </p:cNvPr>
          <p:cNvGraphicFramePr>
            <a:graphicFrameLocks noChangeAspect="1"/>
          </p:cNvGraphicFramePr>
          <p:nvPr/>
        </p:nvGraphicFramePr>
        <p:xfrm>
          <a:off x="2156056" y="3569916"/>
          <a:ext cx="4662391" cy="1229387"/>
        </p:xfrm>
        <a:graphic>
          <a:graphicData uri="http://schemas.openxmlformats.org/presentationml/2006/ole">
            <mc:AlternateContent xmlns:mc="http://schemas.openxmlformats.org/markup-compatibility/2006">
              <mc:Choice xmlns:v="urn:schemas-microsoft-com:vml" Requires="v">
                <p:oleObj r:id="rId6" imgW="1917700" imgH="508000" progId="Equation.DSMT4">
                  <p:embed/>
                </p:oleObj>
              </mc:Choice>
              <mc:Fallback>
                <p:oleObj r:id="rId6" imgW="1917700" imgH="508000" progId="Equation.DSMT4">
                  <p:embed/>
                  <p:pic>
                    <p:nvPicPr>
                      <p:cNvPr id="21" name="Oggetto 20">
                        <a:extLst>
                          <a:ext uri="{FF2B5EF4-FFF2-40B4-BE49-F238E27FC236}">
                            <a16:creationId xmlns:a16="http://schemas.microsoft.com/office/drawing/2014/main" id="{EEA2BF54-BFFE-622D-CD4F-EBF68BD103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6056" y="3569916"/>
                        <a:ext cx="4662391" cy="1229387"/>
                      </a:xfrm>
                      <a:prstGeom prst="rect">
                        <a:avLst/>
                      </a:prstGeom>
                      <a:noFill/>
                    </p:spPr>
                  </p:pic>
                </p:oleObj>
              </mc:Fallback>
            </mc:AlternateContent>
          </a:graphicData>
        </a:graphic>
      </p:graphicFrame>
      <p:graphicFrame>
        <p:nvGraphicFramePr>
          <p:cNvPr id="23" name="Oggetto 22">
            <a:extLst>
              <a:ext uri="{FF2B5EF4-FFF2-40B4-BE49-F238E27FC236}">
                <a16:creationId xmlns:a16="http://schemas.microsoft.com/office/drawing/2014/main" id="{49406036-28B8-2453-CF2C-583DFB6FFB22}"/>
              </a:ext>
            </a:extLst>
          </p:cNvPr>
          <p:cNvGraphicFramePr>
            <a:graphicFrameLocks noChangeAspect="1"/>
          </p:cNvGraphicFramePr>
          <p:nvPr/>
        </p:nvGraphicFramePr>
        <p:xfrm>
          <a:off x="2156057" y="5151059"/>
          <a:ext cx="3736373" cy="1229387"/>
        </p:xfrm>
        <a:graphic>
          <a:graphicData uri="http://schemas.openxmlformats.org/presentationml/2006/ole">
            <mc:AlternateContent xmlns:mc="http://schemas.openxmlformats.org/markup-compatibility/2006">
              <mc:Choice xmlns:v="urn:schemas-microsoft-com:vml" Requires="v">
                <p:oleObj r:id="rId8" imgW="1473200" imgH="482600" progId="Equation.DSMT4">
                  <p:embed/>
                </p:oleObj>
              </mc:Choice>
              <mc:Fallback>
                <p:oleObj r:id="rId8" imgW="1473200" imgH="482600" progId="Equation.DSMT4">
                  <p:embed/>
                  <p:pic>
                    <p:nvPicPr>
                      <p:cNvPr id="23" name="Oggetto 22">
                        <a:extLst>
                          <a:ext uri="{FF2B5EF4-FFF2-40B4-BE49-F238E27FC236}">
                            <a16:creationId xmlns:a16="http://schemas.microsoft.com/office/drawing/2014/main" id="{49406036-28B8-2453-CF2C-583DFB6FFB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6057" y="5151059"/>
                        <a:ext cx="3736373" cy="1229387"/>
                      </a:xfrm>
                      <a:prstGeom prst="rect">
                        <a:avLst/>
                      </a:prstGeom>
                      <a:noFill/>
                    </p:spPr>
                  </p:pic>
                </p:oleObj>
              </mc:Fallback>
            </mc:AlternateContent>
          </a:graphicData>
        </a:graphic>
      </p:graphicFrame>
      <p:graphicFrame>
        <p:nvGraphicFramePr>
          <p:cNvPr id="25" name="Oggetto 24">
            <a:extLst>
              <a:ext uri="{FF2B5EF4-FFF2-40B4-BE49-F238E27FC236}">
                <a16:creationId xmlns:a16="http://schemas.microsoft.com/office/drawing/2014/main" id="{8DDB56FD-3985-8864-3AF9-180EBF551C09}"/>
              </a:ext>
            </a:extLst>
          </p:cNvPr>
          <p:cNvGraphicFramePr>
            <a:graphicFrameLocks noChangeAspect="1"/>
          </p:cNvGraphicFramePr>
          <p:nvPr/>
        </p:nvGraphicFramePr>
        <p:xfrm>
          <a:off x="4405654" y="5151059"/>
          <a:ext cx="1486776" cy="590637"/>
        </p:xfrm>
        <a:graphic>
          <a:graphicData uri="http://schemas.openxmlformats.org/presentationml/2006/ole">
            <mc:AlternateContent xmlns:mc="http://schemas.openxmlformats.org/markup-compatibility/2006">
              <mc:Choice xmlns:v="urn:schemas-microsoft-com:vml" Requires="v">
                <p:oleObj r:id="rId10" imgW="494870" imgH="203024" progId="Equation.DSMT4">
                  <p:embed/>
                </p:oleObj>
              </mc:Choice>
              <mc:Fallback>
                <p:oleObj r:id="rId10" imgW="494870" imgH="203024" progId="Equation.DSMT4">
                  <p:embed/>
                  <p:pic>
                    <p:nvPicPr>
                      <p:cNvPr id="25" name="Oggetto 24">
                        <a:extLst>
                          <a:ext uri="{FF2B5EF4-FFF2-40B4-BE49-F238E27FC236}">
                            <a16:creationId xmlns:a16="http://schemas.microsoft.com/office/drawing/2014/main" id="{8DDB56FD-3985-8864-3AF9-180EBF551C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5654" y="5151059"/>
                        <a:ext cx="1486776" cy="590637"/>
                      </a:xfrm>
                      <a:prstGeom prst="rect">
                        <a:avLst/>
                      </a:prstGeom>
                      <a:noFill/>
                    </p:spPr>
                  </p:pic>
                </p:oleObj>
              </mc:Fallback>
            </mc:AlternateContent>
          </a:graphicData>
        </a:graphic>
      </p:graphicFrame>
      <p:sp>
        <p:nvSpPr>
          <p:cNvPr id="26" name="Sottotitolo 2">
            <a:extLst>
              <a:ext uri="{FF2B5EF4-FFF2-40B4-BE49-F238E27FC236}">
                <a16:creationId xmlns:a16="http://schemas.microsoft.com/office/drawing/2014/main" id="{51CB3084-2E83-B21D-8B68-195AD997A4CC}"/>
              </a:ext>
            </a:extLst>
          </p:cNvPr>
          <p:cNvSpPr>
            <a:spLocks noGrp="1"/>
          </p:cNvSpPr>
          <p:nvPr>
            <p:ph type="subTitle" idx="1"/>
          </p:nvPr>
        </p:nvSpPr>
        <p:spPr>
          <a:xfrm>
            <a:off x="7301346" y="983673"/>
            <a:ext cx="4572000" cy="5671563"/>
          </a:xfrm>
          <a:ln w="28575">
            <a:solidFill>
              <a:srgbClr val="0070C0"/>
            </a:solidFill>
          </a:ln>
        </p:spPr>
        <p:txBody>
          <a:bodyPr>
            <a:normAutofit/>
          </a:bodyPr>
          <a:lstStyle/>
          <a:p>
            <a:pPr algn="just"/>
            <a:r>
              <a:rPr lang="it-IT" sz="4000" b="1" dirty="0"/>
              <a:t>I prodotti di variabili casuali non sono facili da gestire nella teoria delle probabilità, In realtà, è molto più facile gestire le somme di variabili casuali, piuttosto che i prodotti</a:t>
            </a:r>
            <a:endParaRPr lang="en-US" sz="4000" b="1" dirty="0"/>
          </a:p>
        </p:txBody>
      </p:sp>
      <p:graphicFrame>
        <p:nvGraphicFramePr>
          <p:cNvPr id="3" name="Oggetto 2">
            <a:extLst>
              <a:ext uri="{FF2B5EF4-FFF2-40B4-BE49-F238E27FC236}">
                <a16:creationId xmlns:a16="http://schemas.microsoft.com/office/drawing/2014/main" id="{18B693E8-DF41-F607-36BF-AA592E36E56A}"/>
              </a:ext>
            </a:extLst>
          </p:cNvPr>
          <p:cNvGraphicFramePr>
            <a:graphicFrameLocks noChangeAspect="1"/>
          </p:cNvGraphicFramePr>
          <p:nvPr/>
        </p:nvGraphicFramePr>
        <p:xfrm>
          <a:off x="318654" y="1321128"/>
          <a:ext cx="4914069" cy="548912"/>
        </p:xfrm>
        <a:graphic>
          <a:graphicData uri="http://schemas.openxmlformats.org/presentationml/2006/ole">
            <mc:AlternateContent xmlns:mc="http://schemas.openxmlformats.org/markup-compatibility/2006">
              <mc:Choice xmlns:v="urn:schemas-microsoft-com:vml" Requires="v">
                <p:oleObj r:id="rId12" imgW="1790700" imgH="203200" progId="Equation.DSMT4">
                  <p:embed/>
                </p:oleObj>
              </mc:Choice>
              <mc:Fallback>
                <p:oleObj r:id="rId12" imgW="1790700" imgH="203200" progId="Equation.DSMT4">
                  <p:embed/>
                  <p:pic>
                    <p:nvPicPr>
                      <p:cNvPr id="3" name="Oggetto 2">
                        <a:extLst>
                          <a:ext uri="{FF2B5EF4-FFF2-40B4-BE49-F238E27FC236}">
                            <a16:creationId xmlns:a16="http://schemas.microsoft.com/office/drawing/2014/main" id="{18B693E8-DF41-F607-36BF-AA592E36E5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654" y="1321128"/>
                        <a:ext cx="4914069" cy="548912"/>
                      </a:xfrm>
                      <a:prstGeom prst="rect">
                        <a:avLst/>
                      </a:prstGeom>
                      <a:noFill/>
                    </p:spPr>
                  </p:pic>
                </p:oleObj>
              </mc:Fallback>
            </mc:AlternateContent>
          </a:graphicData>
        </a:graphic>
      </p:graphicFrame>
    </p:spTree>
    <p:extLst>
      <p:ext uri="{BB962C8B-B14F-4D97-AF65-F5344CB8AC3E}">
        <p14:creationId xmlns:p14="http://schemas.microsoft.com/office/powerpoint/2010/main" val="2506623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46A30010-CDFE-0F11-0A6C-3893E32D07F0}"/>
              </a:ext>
            </a:extLst>
          </p:cNvPr>
          <p:cNvSpPr/>
          <p:nvPr/>
        </p:nvSpPr>
        <p:spPr>
          <a:xfrm>
            <a:off x="259308" y="128958"/>
            <a:ext cx="7057883" cy="590969"/>
          </a:xfrm>
          <a:prstGeom prst="roundRect">
            <a:avLst/>
          </a:prstGeom>
          <a:gradFill flip="none" rotWithShape="1">
            <a:gsLst>
              <a:gs pos="0">
                <a:srgbClr val="002060"/>
              </a:gs>
              <a:gs pos="84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2800" b="1" dirty="0">
                <a:solidFill>
                  <a:schemeClr val="bg1"/>
                </a:solidFill>
              </a:rPr>
              <a:t>Il 5° parametro (C) – </a:t>
            </a:r>
            <a:r>
              <a:rPr lang="fr-FR" sz="3000" b="1" dirty="0">
                <a:solidFill>
                  <a:schemeClr val="tx1"/>
                </a:solidFill>
              </a:rPr>
              <a:t>La </a:t>
            </a:r>
            <a:r>
              <a:rPr lang="fr-FR" sz="3000" b="1" dirty="0" err="1">
                <a:solidFill>
                  <a:srgbClr val="0033CC"/>
                </a:solidFill>
              </a:rPr>
              <a:t>C</a:t>
            </a:r>
            <a:r>
              <a:rPr lang="fr-FR" sz="3000" b="1" dirty="0" err="1">
                <a:solidFill>
                  <a:schemeClr val="tx1"/>
                </a:solidFill>
              </a:rPr>
              <a:t>iviltà</a:t>
            </a:r>
            <a:r>
              <a:rPr lang="fr-FR" sz="3000" b="1" dirty="0">
                <a:solidFill>
                  <a:schemeClr val="tx1"/>
                </a:solidFill>
              </a:rPr>
              <a:t> </a:t>
            </a:r>
            <a:r>
              <a:rPr lang="fr-FR" sz="3000" b="1" dirty="0" err="1">
                <a:solidFill>
                  <a:srgbClr val="0033CC"/>
                </a:solidFill>
              </a:rPr>
              <a:t>E</a:t>
            </a:r>
            <a:r>
              <a:rPr lang="fr-FR" sz="3000" b="1" dirty="0" err="1">
                <a:solidFill>
                  <a:schemeClr val="tx1"/>
                </a:solidFill>
              </a:rPr>
              <a:t>xtra</a:t>
            </a:r>
            <a:r>
              <a:rPr lang="fr-FR" sz="3000" b="1" dirty="0" err="1">
                <a:solidFill>
                  <a:srgbClr val="0033CC"/>
                </a:solidFill>
              </a:rPr>
              <a:t>T</a:t>
            </a:r>
            <a:r>
              <a:rPr lang="fr-FR" sz="3000" b="1" dirty="0" err="1">
                <a:solidFill>
                  <a:schemeClr val="tx1"/>
                </a:solidFill>
              </a:rPr>
              <a:t>errestre</a:t>
            </a:r>
            <a:endParaRPr lang="it-IT" sz="3000" dirty="0">
              <a:solidFill>
                <a:schemeClr val="tx1"/>
              </a:solidFill>
            </a:endParaRPr>
          </a:p>
        </p:txBody>
      </p:sp>
      <p:sp>
        <p:nvSpPr>
          <p:cNvPr id="3" name="CasellaDiTesto 2">
            <a:extLst>
              <a:ext uri="{FF2B5EF4-FFF2-40B4-BE49-F238E27FC236}">
                <a16:creationId xmlns:a16="http://schemas.microsoft.com/office/drawing/2014/main" id="{C04AD4DF-EEEB-51BC-56BB-3F7428984BC5}"/>
              </a:ext>
            </a:extLst>
          </p:cNvPr>
          <p:cNvSpPr txBox="1"/>
          <p:nvPr/>
        </p:nvSpPr>
        <p:spPr>
          <a:xfrm>
            <a:off x="6737445" y="1349782"/>
            <a:ext cx="5195247" cy="5170646"/>
          </a:xfrm>
          <a:prstGeom prst="rect">
            <a:avLst/>
          </a:prstGeom>
          <a:noFill/>
        </p:spPr>
        <p:txBody>
          <a:bodyPr wrap="square">
            <a:spAutoFit/>
          </a:bodyPr>
          <a:lstStyle/>
          <a:p>
            <a:pPr algn="just"/>
            <a:r>
              <a:rPr lang="it-IT" sz="2200" dirty="0">
                <a:effectLst/>
                <a:ea typeface="Calibri" panose="020F0502020204030204" pitchFamily="34" charset="0"/>
                <a:cs typeface="Calibri" panose="020F0502020204030204" pitchFamily="34" charset="0"/>
              </a:rPr>
              <a:t>La potenza, espressa per chilogrammi di massa corporea, che una specie può gestire è quella che possiamo misurare in termini di energia. Gli animali, sviluppano una potenza chimico-metabolica media di circa </a:t>
            </a:r>
            <a:r>
              <a:rPr lang="it-IT" sz="2200" b="1" dirty="0">
                <a:effectLst/>
                <a:ea typeface="Calibri" panose="020F0502020204030204" pitchFamily="34" charset="0"/>
                <a:cs typeface="Calibri" panose="020F0502020204030204" pitchFamily="34" charset="0"/>
              </a:rPr>
              <a:t>1 W/kg</a:t>
            </a:r>
            <a:r>
              <a:rPr lang="it-IT" sz="2200" dirty="0">
                <a:effectLst/>
                <a:ea typeface="Calibri" panose="020F0502020204030204" pitchFamily="34" charset="0"/>
                <a:cs typeface="Calibri" panose="020F0502020204030204" pitchFamily="34" charset="0"/>
              </a:rPr>
              <a:t>. Tuttavia, l'attuale civiltà umana ha una potenza stimata in </a:t>
            </a:r>
            <a:r>
              <a:rPr lang="it-IT" sz="2200" b="1" dirty="0">
                <a:effectLst/>
                <a:ea typeface="Calibri" panose="020F0502020204030204" pitchFamily="34" charset="0"/>
                <a:cs typeface="Calibri" panose="020F0502020204030204" pitchFamily="34" charset="0"/>
              </a:rPr>
              <a:t>10 W/kg</a:t>
            </a:r>
            <a:r>
              <a:rPr lang="it-IT" sz="2200" dirty="0">
                <a:effectLst/>
                <a:ea typeface="Calibri" panose="020F0502020204030204" pitchFamily="34" charset="0"/>
                <a:cs typeface="Calibri" panose="020F0502020204030204" pitchFamily="34" charset="0"/>
              </a:rPr>
              <a:t> grazie alla tecnologia. L'attuale civiltà umana di circa </a:t>
            </a:r>
            <a:r>
              <a:rPr lang="it-IT" sz="2200" b="1" dirty="0">
                <a:effectLst/>
                <a:ea typeface="Calibri" panose="020F0502020204030204" pitchFamily="34" charset="0"/>
                <a:cs typeface="Calibri" panose="020F0502020204030204" pitchFamily="34" charset="0"/>
              </a:rPr>
              <a:t>10.000.000.000</a:t>
            </a:r>
            <a:r>
              <a:rPr lang="it-IT" sz="2200" dirty="0">
                <a:effectLst/>
                <a:ea typeface="Calibri" panose="020F0502020204030204" pitchFamily="34" charset="0"/>
                <a:cs typeface="Calibri" panose="020F0502020204030204" pitchFamily="34" charset="0"/>
              </a:rPr>
              <a:t> di individui di </a:t>
            </a:r>
            <a:r>
              <a:rPr lang="it-IT" sz="2200" b="1" dirty="0">
                <a:effectLst/>
                <a:ea typeface="Calibri" panose="020F0502020204030204" pitchFamily="34" charset="0"/>
                <a:cs typeface="Calibri" panose="020F0502020204030204" pitchFamily="34" charset="0"/>
              </a:rPr>
              <a:t>100 kg </a:t>
            </a:r>
            <a:r>
              <a:rPr lang="it-IT" sz="2200" dirty="0">
                <a:effectLst/>
                <a:ea typeface="Calibri" panose="020F0502020204030204" pitchFamily="34" charset="0"/>
                <a:cs typeface="Calibri" panose="020F0502020204030204" pitchFamily="34" charset="0"/>
              </a:rPr>
              <a:t>ciascuno con una potenza di circa </a:t>
            </a:r>
            <a:r>
              <a:rPr lang="it-IT" sz="2200" b="1" dirty="0">
                <a:effectLst/>
                <a:ea typeface="Calibri" panose="020F0502020204030204" pitchFamily="34" charset="0"/>
                <a:cs typeface="Calibri" panose="020F0502020204030204" pitchFamily="34" charset="0"/>
              </a:rPr>
              <a:t>10 W/kg</a:t>
            </a:r>
            <a:r>
              <a:rPr lang="it-IT" sz="2200" dirty="0">
                <a:effectLst/>
                <a:ea typeface="Calibri" panose="020F0502020204030204" pitchFamily="34" charset="0"/>
                <a:cs typeface="Calibri" panose="020F0502020204030204" pitchFamily="34" charset="0"/>
              </a:rPr>
              <a:t>, ha una potenza totale di </a:t>
            </a:r>
            <a:r>
              <a:rPr lang="it-IT" sz="2200" b="1" dirty="0">
                <a:effectLst/>
                <a:ea typeface="Calibri" panose="020F0502020204030204" pitchFamily="34" charset="0"/>
                <a:cs typeface="Calibri" panose="020F0502020204030204" pitchFamily="34" charset="0"/>
              </a:rPr>
              <a:t>10</a:t>
            </a:r>
            <a:r>
              <a:rPr lang="it-IT" sz="2200" b="1" baseline="30000" dirty="0">
                <a:effectLst/>
                <a:ea typeface="Calibri" panose="020F0502020204030204" pitchFamily="34" charset="0"/>
                <a:cs typeface="Calibri" panose="020F0502020204030204" pitchFamily="34" charset="0"/>
              </a:rPr>
              <a:t>13</a:t>
            </a:r>
            <a:r>
              <a:rPr lang="it-IT" sz="2200" b="1" dirty="0">
                <a:effectLst/>
                <a:ea typeface="Calibri" panose="020F0502020204030204" pitchFamily="34" charset="0"/>
                <a:cs typeface="Calibri" panose="020F0502020204030204" pitchFamily="34" charset="0"/>
              </a:rPr>
              <a:t> Watt </a:t>
            </a:r>
            <a:r>
              <a:rPr lang="it-IT" sz="2200" dirty="0">
                <a:effectLst/>
                <a:ea typeface="Calibri" panose="020F0502020204030204" pitchFamily="34" charset="0"/>
                <a:cs typeface="Calibri" panose="020F0502020204030204" pitchFamily="34" charset="0"/>
              </a:rPr>
              <a:t>che, nella scala di </a:t>
            </a:r>
            <a:r>
              <a:rPr lang="it-IT" sz="2200" dirty="0" err="1">
                <a:effectLst/>
                <a:ea typeface="Calibri" panose="020F0502020204030204" pitchFamily="34" charset="0"/>
                <a:cs typeface="Calibri" panose="020F0502020204030204" pitchFamily="34" charset="0"/>
              </a:rPr>
              <a:t>KARDASHEV</a:t>
            </a:r>
            <a:r>
              <a:rPr lang="it-IT" sz="2200" dirty="0">
                <a:effectLst/>
                <a:ea typeface="Calibri" panose="020F0502020204030204" pitchFamily="34" charset="0"/>
                <a:cs typeface="Calibri" panose="020F0502020204030204" pitchFamily="34" charset="0"/>
              </a:rPr>
              <a:t>, equivalgono ad una </a:t>
            </a:r>
            <a:r>
              <a:rPr lang="it-IT" sz="2200" b="1" dirty="0" err="1">
                <a:effectLst/>
                <a:ea typeface="Calibri" panose="020F0502020204030204" pitchFamily="34" charset="0"/>
                <a:cs typeface="Calibri" panose="020F0502020204030204" pitchFamily="34" charset="0"/>
              </a:rPr>
              <a:t>K</a:t>
            </a:r>
            <a:r>
              <a:rPr lang="it-IT" sz="2200" b="1" baseline="-25000" dirty="0" err="1">
                <a:effectLst/>
                <a:ea typeface="Calibri" panose="020F0502020204030204" pitchFamily="34" charset="0"/>
                <a:cs typeface="Calibri" panose="020F0502020204030204" pitchFamily="34" charset="0"/>
              </a:rPr>
              <a:t>umanità</a:t>
            </a:r>
            <a:r>
              <a:rPr lang="it-IT" sz="2200" dirty="0">
                <a:effectLst/>
                <a:ea typeface="Calibri" panose="020F0502020204030204" pitchFamily="34" charset="0"/>
                <a:cs typeface="Calibri" panose="020F0502020204030204" pitchFamily="34" charset="0"/>
              </a:rPr>
              <a:t> pari a circa </a:t>
            </a:r>
            <a:r>
              <a:rPr lang="it-IT" sz="2200" b="1" dirty="0">
                <a:solidFill>
                  <a:srgbClr val="C00000"/>
                </a:solidFill>
                <a:effectLst/>
                <a:ea typeface="Calibri" panose="020F0502020204030204" pitchFamily="34" charset="0"/>
                <a:cs typeface="Calibri" panose="020F0502020204030204" pitchFamily="34" charset="0"/>
              </a:rPr>
              <a:t>0,7</a:t>
            </a:r>
            <a:r>
              <a:rPr lang="it-IT" sz="2200" dirty="0">
                <a:effectLst/>
                <a:ea typeface="Calibri" panose="020F0502020204030204" pitchFamily="34" charset="0"/>
                <a:cs typeface="Calibri" panose="020F0502020204030204" pitchFamily="34" charset="0"/>
              </a:rPr>
              <a:t>: </a:t>
            </a:r>
            <a:r>
              <a:rPr lang="it-IT" sz="2200" b="1" dirty="0">
                <a:effectLst/>
                <a:ea typeface="Calibri" panose="020F0502020204030204" pitchFamily="34" charset="0"/>
                <a:cs typeface="Calibri" panose="020F0502020204030204" pitchFamily="34" charset="0"/>
              </a:rPr>
              <a:t>QUESTO È NOSTRO  VALORE MINIMO ACCETTABILE PER LA DEFINIZIONE DI INTELLIGENZA</a:t>
            </a:r>
            <a:endParaRPr lang="it-IT" sz="2200" b="1" dirty="0">
              <a:effectLst/>
              <a:ea typeface="Calibri" panose="020F0502020204030204" pitchFamily="34" charset="0"/>
              <a:cs typeface="Times New Roman" panose="02020603050405020304" pitchFamily="18" charset="0"/>
            </a:endParaRPr>
          </a:p>
        </p:txBody>
      </p:sp>
      <p:graphicFrame>
        <p:nvGraphicFramePr>
          <p:cNvPr id="2" name="Tabella 1">
            <a:extLst>
              <a:ext uri="{FF2B5EF4-FFF2-40B4-BE49-F238E27FC236}">
                <a16:creationId xmlns:a16="http://schemas.microsoft.com/office/drawing/2014/main" id="{0E1FDD02-E660-D90A-D4C3-74848939DB8D}"/>
              </a:ext>
            </a:extLst>
          </p:cNvPr>
          <p:cNvGraphicFramePr>
            <a:graphicFrameLocks noGrp="1"/>
          </p:cNvGraphicFramePr>
          <p:nvPr>
            <p:extLst>
              <p:ext uri="{D42A27DB-BD31-4B8C-83A1-F6EECF244321}">
                <p14:modId xmlns:p14="http://schemas.microsoft.com/office/powerpoint/2010/main" val="3536911207"/>
              </p:ext>
            </p:extLst>
          </p:nvPr>
        </p:nvGraphicFramePr>
        <p:xfrm>
          <a:off x="259308" y="971817"/>
          <a:ext cx="6174477" cy="3960643"/>
        </p:xfrm>
        <a:graphic>
          <a:graphicData uri="http://schemas.openxmlformats.org/drawingml/2006/table">
            <a:tbl>
              <a:tblPr>
                <a:tableStyleId>{5C22544A-7EE6-4342-B048-85BDC9FD1C3A}</a:tableStyleId>
              </a:tblPr>
              <a:tblGrid>
                <a:gridCol w="2171712">
                  <a:extLst>
                    <a:ext uri="{9D8B030D-6E8A-4147-A177-3AD203B41FA5}">
                      <a16:colId xmlns:a16="http://schemas.microsoft.com/office/drawing/2014/main" val="605399993"/>
                    </a:ext>
                  </a:extLst>
                </a:gridCol>
                <a:gridCol w="4002765">
                  <a:extLst>
                    <a:ext uri="{9D8B030D-6E8A-4147-A177-3AD203B41FA5}">
                      <a16:colId xmlns:a16="http://schemas.microsoft.com/office/drawing/2014/main" val="3279038504"/>
                    </a:ext>
                  </a:extLst>
                </a:gridCol>
              </a:tblGrid>
              <a:tr h="1250605">
                <a:tc>
                  <a:txBody>
                    <a:bodyPr/>
                    <a:lstStyle/>
                    <a:p>
                      <a:pPr algn="l" fontAlgn="ctr"/>
                      <a:r>
                        <a:rPr lang="en-GB" sz="2400" b="1" u="none" strike="noStrike" dirty="0" err="1">
                          <a:solidFill>
                            <a:schemeClr val="accent2">
                              <a:lumMod val="50000"/>
                            </a:schemeClr>
                          </a:solidFill>
                          <a:effectLst/>
                        </a:rPr>
                        <a:t>W</a:t>
                      </a:r>
                      <a:r>
                        <a:rPr lang="en-GB" sz="2400" b="1" u="none" strike="noStrike" baseline="-25000" dirty="0" err="1">
                          <a:solidFill>
                            <a:schemeClr val="accent2">
                              <a:lumMod val="50000"/>
                            </a:schemeClr>
                          </a:solidFill>
                          <a:effectLst/>
                        </a:rPr>
                        <a:t>1</a:t>
                      </a:r>
                      <a:r>
                        <a:rPr lang="en-GB" sz="2400" b="1" u="none" strike="noStrike" dirty="0">
                          <a:effectLst/>
                        </a:rPr>
                        <a:t> = 10</a:t>
                      </a:r>
                      <a:r>
                        <a:rPr lang="en-GB" sz="2400" b="1" u="none" strike="noStrike" baseline="30000" dirty="0">
                          <a:effectLst/>
                        </a:rPr>
                        <a:t>16</a:t>
                      </a:r>
                      <a:r>
                        <a:rPr lang="en-GB" sz="2400" b="1" u="none" strike="noStrike" dirty="0">
                          <a:effectLst/>
                        </a:rPr>
                        <a:t> </a:t>
                      </a:r>
                      <a:r>
                        <a:rPr lang="en-GB" sz="2400" b="0" u="none" strike="noStrike" dirty="0">
                          <a:effectLst/>
                        </a:rPr>
                        <a:t>(Watt)</a:t>
                      </a:r>
                      <a:endParaRPr lang="it-IT" sz="24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just" fontAlgn="ctr"/>
                      <a:r>
                        <a:rPr lang="it-IT" sz="2400" b="1" u="none" strike="noStrike" dirty="0">
                          <a:effectLst/>
                        </a:rPr>
                        <a:t>si tratta di tutta l'energia solare che un </a:t>
                      </a:r>
                      <a:r>
                        <a:rPr lang="it-IT" sz="2400" b="1" u="none" strike="noStrike" dirty="0">
                          <a:solidFill>
                            <a:schemeClr val="bg1"/>
                          </a:solidFill>
                          <a:effectLst/>
                          <a:highlight>
                            <a:srgbClr val="800000"/>
                          </a:highlight>
                        </a:rPr>
                        <a:t>pianeta</a:t>
                      </a:r>
                      <a:r>
                        <a:rPr lang="it-IT" sz="2400" b="1" u="none" strike="noStrike" dirty="0">
                          <a:effectLst/>
                        </a:rPr>
                        <a:t> roccioso riceve  orbitando nella zona abitabile</a:t>
                      </a:r>
                      <a:endParaRPr lang="it-IT" sz="24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18794449"/>
                  </a:ext>
                </a:extLst>
              </a:tr>
              <a:tr h="903346">
                <a:tc>
                  <a:txBody>
                    <a:bodyPr/>
                    <a:lstStyle/>
                    <a:p>
                      <a:pPr algn="l" fontAlgn="ctr"/>
                      <a:r>
                        <a:rPr lang="en-GB" sz="2400" b="1" u="none" strike="noStrike" dirty="0" err="1">
                          <a:solidFill>
                            <a:srgbClr val="FFC000"/>
                          </a:solidFill>
                          <a:effectLst/>
                        </a:rPr>
                        <a:t>W</a:t>
                      </a:r>
                      <a:r>
                        <a:rPr lang="en-GB" sz="2400" b="1" u="none" strike="noStrike" baseline="-25000" dirty="0" err="1">
                          <a:solidFill>
                            <a:srgbClr val="FFC000"/>
                          </a:solidFill>
                          <a:effectLst/>
                        </a:rPr>
                        <a:t>2</a:t>
                      </a:r>
                      <a:r>
                        <a:rPr lang="en-GB" sz="2400" b="1" u="none" strike="noStrike" dirty="0">
                          <a:effectLst/>
                        </a:rPr>
                        <a:t> = </a:t>
                      </a:r>
                      <a:r>
                        <a:rPr lang="en-GB" sz="2400" b="1" u="none" strike="noStrike" dirty="0" err="1">
                          <a:effectLst/>
                        </a:rPr>
                        <a:t>10</a:t>
                      </a:r>
                      <a:r>
                        <a:rPr lang="en-GB" sz="2400" b="1" u="none" strike="noStrike" baseline="30000" dirty="0" err="1">
                          <a:effectLst/>
                        </a:rPr>
                        <a:t>11</a:t>
                      </a:r>
                      <a:r>
                        <a:rPr lang="en-GB" sz="2400" b="1" u="none" strike="noStrike" dirty="0" err="1">
                          <a:effectLst/>
                        </a:rPr>
                        <a:t>·</a:t>
                      </a:r>
                      <a:r>
                        <a:rPr lang="en-GB" sz="2400" b="1" u="none" strike="noStrike" dirty="0" err="1">
                          <a:solidFill>
                            <a:schemeClr val="accent2">
                              <a:lumMod val="50000"/>
                            </a:schemeClr>
                          </a:solidFill>
                          <a:effectLst/>
                        </a:rPr>
                        <a:t>W</a:t>
                      </a:r>
                      <a:r>
                        <a:rPr lang="en-GB" sz="2400" b="1" u="none" strike="noStrike" baseline="-25000" dirty="0" err="1">
                          <a:solidFill>
                            <a:schemeClr val="accent2">
                              <a:lumMod val="50000"/>
                            </a:schemeClr>
                          </a:solidFill>
                          <a:effectLst/>
                        </a:rPr>
                        <a:t>1</a:t>
                      </a:r>
                      <a:r>
                        <a:rPr lang="en-GB" sz="2400" b="1" u="none" strike="noStrike" dirty="0">
                          <a:effectLst/>
                        </a:rPr>
                        <a:t> </a:t>
                      </a:r>
                      <a:endParaRPr lang="it-IT" sz="2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just" fontAlgn="ctr"/>
                      <a:r>
                        <a:rPr lang="it-IT" sz="2400" b="1" u="none" strike="noStrike" dirty="0">
                          <a:effectLst/>
                        </a:rPr>
                        <a:t>è tutta la potenza irradiata dalla </a:t>
                      </a:r>
                      <a:r>
                        <a:rPr lang="it-IT" sz="2400" b="1" u="none" strike="noStrike" dirty="0">
                          <a:effectLst/>
                          <a:highlight>
                            <a:srgbClr val="FFFF00"/>
                          </a:highlight>
                        </a:rPr>
                        <a:t>stella</a:t>
                      </a:r>
                      <a:endParaRPr lang="it-IT" sz="2400" b="1" i="0" u="none" strike="noStrike" dirty="0">
                        <a:solidFill>
                          <a:srgbClr val="000000"/>
                        </a:solidFill>
                        <a:effectLst/>
                        <a:highlight>
                          <a:srgbClr val="FFFF00"/>
                        </a:highlight>
                        <a:latin typeface="Calibri" panose="020F0502020204030204" pitchFamily="34" charset="0"/>
                      </a:endParaRPr>
                    </a:p>
                  </a:txBody>
                  <a:tcPr marL="9525" marR="9525" marT="9525" marB="0" anchor="ctr">
                    <a:solidFill>
                      <a:schemeClr val="bg1"/>
                    </a:solidFill>
                  </a:tcPr>
                </a:tc>
                <a:extLst>
                  <a:ext uri="{0D108BD9-81ED-4DB2-BD59-A6C34878D82A}">
                    <a16:rowId xmlns:a16="http://schemas.microsoft.com/office/drawing/2014/main" val="2285060007"/>
                  </a:ext>
                </a:extLst>
              </a:tr>
              <a:tr h="903346">
                <a:tc>
                  <a:txBody>
                    <a:bodyPr/>
                    <a:lstStyle/>
                    <a:p>
                      <a:pPr algn="l" fontAlgn="ctr"/>
                      <a:r>
                        <a:rPr lang="en-GB" sz="2400" b="1" u="none" strike="noStrike" dirty="0" err="1">
                          <a:solidFill>
                            <a:srgbClr val="0033CC"/>
                          </a:solidFill>
                          <a:effectLst/>
                        </a:rPr>
                        <a:t>W</a:t>
                      </a:r>
                      <a:r>
                        <a:rPr lang="en-GB" sz="2400" b="1" u="none" strike="noStrike" baseline="-25000" dirty="0" err="1">
                          <a:solidFill>
                            <a:srgbClr val="0033CC"/>
                          </a:solidFill>
                          <a:effectLst/>
                        </a:rPr>
                        <a:t>3</a:t>
                      </a:r>
                      <a:r>
                        <a:rPr lang="en-GB" sz="2400" b="1" u="none" strike="noStrike" dirty="0">
                          <a:effectLst/>
                        </a:rPr>
                        <a:t> = </a:t>
                      </a:r>
                      <a:r>
                        <a:rPr lang="en-GB" sz="2400" b="1" u="none" strike="noStrike" dirty="0" err="1">
                          <a:effectLst/>
                        </a:rPr>
                        <a:t>10</a:t>
                      </a:r>
                      <a:r>
                        <a:rPr lang="en-GB" sz="2400" b="1" u="none" strike="noStrike" baseline="30000" dirty="0" err="1">
                          <a:effectLst/>
                        </a:rPr>
                        <a:t>11</a:t>
                      </a:r>
                      <a:r>
                        <a:rPr lang="en-GB" sz="2400" b="1" u="none" strike="noStrike" dirty="0" err="1">
                          <a:effectLst/>
                        </a:rPr>
                        <a:t>·</a:t>
                      </a:r>
                      <a:r>
                        <a:rPr lang="en-GB" sz="2400" b="1" u="none" strike="noStrike" dirty="0" err="1">
                          <a:solidFill>
                            <a:srgbClr val="FFC000"/>
                          </a:solidFill>
                          <a:effectLst/>
                        </a:rPr>
                        <a:t>W</a:t>
                      </a:r>
                      <a:r>
                        <a:rPr lang="en-GB" sz="2400" b="1" u="none" strike="noStrike" baseline="-25000" dirty="0" err="1">
                          <a:solidFill>
                            <a:srgbClr val="FFC000"/>
                          </a:solidFill>
                          <a:effectLst/>
                        </a:rPr>
                        <a:t>2</a:t>
                      </a:r>
                      <a:r>
                        <a:rPr lang="en-GB" sz="2400" b="1" u="none" strike="noStrike" dirty="0">
                          <a:effectLst/>
                        </a:rPr>
                        <a:t> </a:t>
                      </a:r>
                      <a:endParaRPr lang="it-IT" sz="24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just" fontAlgn="ctr"/>
                      <a:r>
                        <a:rPr lang="it-IT" sz="2400" b="1" u="none" strike="noStrike" dirty="0">
                          <a:effectLst/>
                        </a:rPr>
                        <a:t>è tutta la potenza irradiata dalla  </a:t>
                      </a:r>
                      <a:r>
                        <a:rPr lang="it-IT" sz="2400" b="1" u="none" strike="noStrike" dirty="0">
                          <a:solidFill>
                            <a:schemeClr val="bg1"/>
                          </a:solidFill>
                          <a:effectLst/>
                          <a:highlight>
                            <a:srgbClr val="0000FF"/>
                          </a:highlight>
                        </a:rPr>
                        <a:t>galassia</a:t>
                      </a:r>
                      <a:endParaRPr lang="it-IT" sz="2400" b="1" i="0" u="none" strike="noStrike" dirty="0">
                        <a:solidFill>
                          <a:schemeClr val="bg1"/>
                        </a:solidFill>
                        <a:effectLst/>
                        <a:highlight>
                          <a:srgbClr val="0000FF"/>
                        </a:highlight>
                        <a:latin typeface="Calibri" panose="020F0502020204030204" pitchFamily="34" charset="0"/>
                      </a:endParaRPr>
                    </a:p>
                  </a:txBody>
                  <a:tcPr marL="9525" marR="9525" marT="9525" marB="0" anchor="ctr"/>
                </a:tc>
                <a:extLst>
                  <a:ext uri="{0D108BD9-81ED-4DB2-BD59-A6C34878D82A}">
                    <a16:rowId xmlns:a16="http://schemas.microsoft.com/office/drawing/2014/main" val="2482945419"/>
                  </a:ext>
                </a:extLst>
              </a:tr>
              <a:tr h="903346">
                <a:tc>
                  <a:txBody>
                    <a:bodyPr/>
                    <a:lstStyle/>
                    <a:p>
                      <a:pPr algn="l" fontAlgn="ctr"/>
                      <a:r>
                        <a:rPr lang="en-GB" sz="2400" b="1" u="none" strike="noStrike" dirty="0" err="1">
                          <a:solidFill>
                            <a:srgbClr val="FF0000"/>
                          </a:solidFill>
                          <a:effectLst/>
                        </a:rPr>
                        <a:t>W</a:t>
                      </a:r>
                      <a:r>
                        <a:rPr lang="en-GB" sz="2400" b="1" u="none" strike="noStrike" baseline="-25000" dirty="0" err="1">
                          <a:solidFill>
                            <a:srgbClr val="FF0000"/>
                          </a:solidFill>
                          <a:effectLst/>
                        </a:rPr>
                        <a:t>4</a:t>
                      </a:r>
                      <a:r>
                        <a:rPr lang="en-GB" sz="2400" b="1" u="none" strike="noStrike" dirty="0">
                          <a:effectLst/>
                        </a:rPr>
                        <a:t> = </a:t>
                      </a:r>
                      <a:r>
                        <a:rPr lang="en-GB" sz="2400" b="1" u="none" strike="noStrike" dirty="0" err="1">
                          <a:effectLst/>
                        </a:rPr>
                        <a:t>10</a:t>
                      </a:r>
                      <a:r>
                        <a:rPr lang="en-GB" sz="2400" b="1" u="none" strike="noStrike" baseline="30000" dirty="0" err="1">
                          <a:effectLst/>
                        </a:rPr>
                        <a:t>11</a:t>
                      </a:r>
                      <a:r>
                        <a:rPr lang="en-GB" sz="2400" b="1" u="none" strike="noStrike" dirty="0" err="1">
                          <a:effectLst/>
                        </a:rPr>
                        <a:t>·</a:t>
                      </a:r>
                      <a:r>
                        <a:rPr lang="en-GB" sz="2400" b="1" u="none" strike="noStrike" dirty="0" err="1">
                          <a:solidFill>
                            <a:srgbClr val="0033CC"/>
                          </a:solidFill>
                          <a:effectLst/>
                        </a:rPr>
                        <a:t>W</a:t>
                      </a:r>
                      <a:r>
                        <a:rPr lang="en-GB" sz="2400" b="1" u="none" strike="noStrike" baseline="-25000" dirty="0" err="1">
                          <a:solidFill>
                            <a:srgbClr val="0033CC"/>
                          </a:solidFill>
                          <a:effectLst/>
                        </a:rPr>
                        <a:t>3</a:t>
                      </a:r>
                      <a:r>
                        <a:rPr lang="en-GB" sz="2400" b="1" u="none" strike="noStrike" dirty="0">
                          <a:effectLst/>
                        </a:rPr>
                        <a:t> </a:t>
                      </a:r>
                      <a:endParaRPr lang="it-IT" sz="2400" b="1" i="0" u="none" strike="noStrike" dirty="0">
                        <a:solidFill>
                          <a:srgbClr val="000000"/>
                        </a:solidFill>
                        <a:effectLst/>
                        <a:latin typeface="Calibri" panose="020F0502020204030204" pitchFamily="34" charset="0"/>
                      </a:endParaRPr>
                    </a:p>
                  </a:txBody>
                  <a:tcPr marL="9525" marR="9525" marT="9525" marB="0" anchor="ctr">
                    <a:solidFill>
                      <a:schemeClr val="bg1"/>
                    </a:solidFill>
                  </a:tcPr>
                </a:tc>
                <a:tc>
                  <a:txBody>
                    <a:bodyPr/>
                    <a:lstStyle/>
                    <a:p>
                      <a:pPr algn="just" fontAlgn="ctr"/>
                      <a:r>
                        <a:rPr lang="it-IT" sz="2400" b="1" u="none" strike="noStrike" dirty="0">
                          <a:effectLst/>
                        </a:rPr>
                        <a:t>è tutta la potenza irradiata dall’</a:t>
                      </a:r>
                      <a:r>
                        <a:rPr lang="it-IT" sz="2400" b="1" u="none" strike="noStrike" dirty="0">
                          <a:solidFill>
                            <a:schemeClr val="bg1"/>
                          </a:solidFill>
                          <a:effectLst/>
                          <a:highlight>
                            <a:srgbClr val="FF0000"/>
                          </a:highlight>
                        </a:rPr>
                        <a:t>universo</a:t>
                      </a:r>
                      <a:r>
                        <a:rPr lang="it-IT" sz="2400" b="1" u="none" strike="noStrike" kern="1200" dirty="0">
                          <a:solidFill>
                            <a:schemeClr val="bg1"/>
                          </a:solidFill>
                          <a:effectLst/>
                          <a:highlight>
                            <a:srgbClr val="FF0000"/>
                          </a:highlight>
                          <a:latin typeface="+mn-lt"/>
                          <a:ea typeface="+mn-ea"/>
                          <a:cs typeface="+mn-cs"/>
                        </a:rPr>
                        <a:t> osservabile</a:t>
                      </a:r>
                    </a:p>
                  </a:txBody>
                  <a:tcPr marL="9525" marR="9525" marT="9525" marB="0" anchor="ctr">
                    <a:solidFill>
                      <a:schemeClr val="bg1"/>
                    </a:solidFill>
                  </a:tcPr>
                </a:tc>
                <a:extLst>
                  <a:ext uri="{0D108BD9-81ED-4DB2-BD59-A6C34878D82A}">
                    <a16:rowId xmlns:a16="http://schemas.microsoft.com/office/drawing/2014/main" val="3025128199"/>
                  </a:ext>
                </a:extLst>
              </a:tr>
            </a:tbl>
          </a:graphicData>
        </a:graphic>
      </p:graphicFrame>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E71767C4-5B83-5257-9269-1E1F7C201E63}"/>
                  </a:ext>
                </a:extLst>
              </p:cNvPr>
              <p:cNvSpPr txBox="1"/>
              <p:nvPr/>
            </p:nvSpPr>
            <p:spPr>
              <a:xfrm>
                <a:off x="1384675" y="4967645"/>
                <a:ext cx="3923731" cy="809068"/>
              </a:xfrm>
              <a:prstGeom prst="rect">
                <a:avLst/>
              </a:prstGeom>
              <a:noFill/>
              <a:ln w="28575">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it-IT" sz="2400" b="1" i="1" smtClean="0">
                          <a:latin typeface="Cambria Math" panose="02040503050406030204" pitchFamily="18" charset="0"/>
                        </a:rPr>
                        <m:t>𝑲</m:t>
                      </m:r>
                      <m:r>
                        <a:rPr lang="it-IT" sz="2400" b="1" i="0">
                          <a:latin typeface="Cambria Math" panose="02040503050406030204" pitchFamily="18" charset="0"/>
                        </a:rPr>
                        <m:t>=</m:t>
                      </m:r>
                      <m:f>
                        <m:fPr>
                          <m:ctrlPr>
                            <a:rPr lang="it-IT" sz="2400" b="1" i="1">
                              <a:solidFill>
                                <a:srgbClr val="836967"/>
                              </a:solidFill>
                              <a:latin typeface="Cambria Math" panose="02040503050406030204" pitchFamily="18" charset="0"/>
                            </a:rPr>
                          </m:ctrlPr>
                        </m:fPr>
                        <m:num>
                          <m:sSub>
                            <m:sSubPr>
                              <m:ctrlPr>
                                <a:rPr lang="it-IT" sz="2400" b="1" i="1">
                                  <a:solidFill>
                                    <a:srgbClr val="836967"/>
                                  </a:solidFill>
                                  <a:latin typeface="Cambria Math" panose="02040503050406030204" pitchFamily="18" charset="0"/>
                                </a:rPr>
                              </m:ctrlPr>
                            </m:sSubPr>
                            <m:e>
                              <m:r>
                                <a:rPr lang="it-IT" sz="2400" b="1" i="1">
                                  <a:latin typeface="Cambria Math" panose="02040503050406030204" pitchFamily="18" charset="0"/>
                                </a:rPr>
                                <m:t>𝒍𝒐𝒈</m:t>
                              </m:r>
                            </m:e>
                            <m:sub>
                              <m:r>
                                <a:rPr lang="it-IT" sz="2400" b="1" i="0">
                                  <a:latin typeface="Cambria Math" panose="02040503050406030204" pitchFamily="18" charset="0"/>
                                </a:rPr>
                                <m:t>𝟏𝟎</m:t>
                              </m:r>
                            </m:sub>
                          </m:sSub>
                          <m:d>
                            <m:dPr>
                              <m:ctrlPr>
                                <a:rPr lang="it-IT" sz="2400" b="1" i="1">
                                  <a:latin typeface="Cambria Math" panose="02040503050406030204" pitchFamily="18" charset="0"/>
                                </a:rPr>
                              </m:ctrlPr>
                            </m:dPr>
                            <m:e>
                              <m:sSub>
                                <m:sSubPr>
                                  <m:ctrlPr>
                                    <a:rPr lang="it-IT" sz="2400" b="1" i="1">
                                      <a:solidFill>
                                        <a:srgbClr val="836967"/>
                                      </a:solidFill>
                                      <a:latin typeface="Cambria Math" panose="02040503050406030204" pitchFamily="18" charset="0"/>
                                    </a:rPr>
                                  </m:ctrlPr>
                                </m:sSubPr>
                                <m:e>
                                  <m:r>
                                    <a:rPr lang="it-IT" sz="2400" b="1" i="1">
                                      <a:latin typeface="Cambria Math" panose="02040503050406030204" pitchFamily="18" charset="0"/>
                                    </a:rPr>
                                    <m:t>𝑾</m:t>
                                  </m:r>
                                </m:e>
                                <m:sub>
                                  <m:r>
                                    <a:rPr lang="it-IT" sz="2400" b="1" i="1">
                                      <a:latin typeface="Cambria Math" panose="02040503050406030204" pitchFamily="18" charset="0"/>
                                    </a:rPr>
                                    <m:t>𝑬𝑻𝑪</m:t>
                                  </m:r>
                                </m:sub>
                              </m:sSub>
                            </m:e>
                          </m:d>
                          <m:r>
                            <a:rPr lang="it-IT" sz="2400" b="1" i="0">
                              <a:latin typeface="Cambria Math" panose="02040503050406030204" pitchFamily="18" charset="0"/>
                            </a:rPr>
                            <m:t>−</m:t>
                          </m:r>
                          <m:r>
                            <a:rPr lang="it-IT" sz="2400" b="1" i="0" smtClean="0">
                              <a:latin typeface="Cambria Math" panose="02040503050406030204" pitchFamily="18" charset="0"/>
                            </a:rPr>
                            <m:t>𝟓</m:t>
                          </m:r>
                        </m:num>
                        <m:den>
                          <m:r>
                            <a:rPr lang="it-IT" sz="2400" b="1" i="0">
                              <a:latin typeface="Cambria Math" panose="02040503050406030204" pitchFamily="18" charset="0"/>
                            </a:rPr>
                            <m:t>𝟏</m:t>
                          </m:r>
                          <m:r>
                            <a:rPr lang="it-IT" sz="2400" b="1" i="1" smtClean="0">
                              <a:latin typeface="Cambria Math" panose="02040503050406030204" pitchFamily="18" charset="0"/>
                            </a:rPr>
                            <m:t>𝟏</m:t>
                          </m:r>
                        </m:den>
                      </m:f>
                    </m:oMath>
                  </m:oMathPara>
                </a14:m>
                <a:endParaRPr lang="it-IT" sz="2400" b="1" dirty="0"/>
              </a:p>
            </p:txBody>
          </p:sp>
        </mc:Choice>
        <mc:Fallback xmlns="">
          <p:sp>
            <p:nvSpPr>
              <p:cNvPr id="6" name="CasellaDiTesto 5">
                <a:extLst>
                  <a:ext uri="{FF2B5EF4-FFF2-40B4-BE49-F238E27FC236}">
                    <a16:creationId xmlns:a16="http://schemas.microsoft.com/office/drawing/2014/main" id="{E71767C4-5B83-5257-9269-1E1F7C201E63}"/>
                  </a:ext>
                </a:extLst>
              </p:cNvPr>
              <p:cNvSpPr txBox="1">
                <a:spLocks noRot="1" noChangeAspect="1" noMove="1" noResize="1" noEditPoints="1" noAdjustHandles="1" noChangeArrowheads="1" noChangeShapeType="1" noTextEdit="1"/>
              </p:cNvSpPr>
              <p:nvPr/>
            </p:nvSpPr>
            <p:spPr>
              <a:xfrm>
                <a:off x="1384675" y="4967645"/>
                <a:ext cx="3923731" cy="809068"/>
              </a:xfrm>
              <a:prstGeom prst="rect">
                <a:avLst/>
              </a:prstGeom>
              <a:blipFill>
                <a:blip r:embed="rId3"/>
                <a:stretch>
                  <a:fillRect/>
                </a:stretch>
              </a:blipFill>
              <a:ln w="28575">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924D51CB-6055-7198-BF05-F26ECF4C17CC}"/>
                  </a:ext>
                </a:extLst>
              </p:cNvPr>
              <p:cNvSpPr txBox="1"/>
              <p:nvPr/>
            </p:nvSpPr>
            <p:spPr>
              <a:xfrm>
                <a:off x="816445" y="5886183"/>
                <a:ext cx="5060189" cy="842859"/>
              </a:xfrm>
              <a:prstGeom prst="rect">
                <a:avLst/>
              </a:prstGeom>
              <a:noFill/>
              <a:ln w="28575">
                <a:solidFill>
                  <a:srgbClr val="FF0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1" i="1" smtClean="0">
                              <a:solidFill>
                                <a:srgbClr val="C00000"/>
                              </a:solidFill>
                              <a:effectLst/>
                              <a:latin typeface="Cambria Math" panose="02040503050406030204" pitchFamily="18" charset="0"/>
                              <a:ea typeface="Calibri" panose="020F0502020204030204" pitchFamily="34" charset="0"/>
                              <a:cs typeface="Calibri" panose="020F0502020204030204" pitchFamily="34" charset="0"/>
                            </a:rPr>
                          </m:ctrlPr>
                        </m:sSubPr>
                        <m:e>
                          <m:r>
                            <a:rPr lang="fr-FR" sz="2400" b="1" i="1">
                              <a:solidFill>
                                <a:srgbClr val="C00000"/>
                              </a:solidFill>
                              <a:effectLst/>
                              <a:latin typeface="Cambria Math" panose="02040503050406030204" pitchFamily="18" charset="0"/>
                              <a:ea typeface="Calibri" panose="020F0502020204030204" pitchFamily="34" charset="0"/>
                              <a:cs typeface="Calibri" panose="020F0502020204030204" pitchFamily="34" charset="0"/>
                            </a:rPr>
                            <m:t>𝑲</m:t>
                          </m:r>
                        </m:e>
                        <m:sub>
                          <m:r>
                            <a:rPr lang="en-GB" sz="2400" b="0" i="1">
                              <a:solidFill>
                                <a:srgbClr val="C00000"/>
                              </a:solidFill>
                              <a:effectLst/>
                              <a:latin typeface="Cambria Math" panose="02040503050406030204" pitchFamily="18" charset="0"/>
                              <a:ea typeface="Cambria Math" panose="02040503050406030204" pitchFamily="18" charset="0"/>
                              <a:cs typeface="Calibri" panose="020F0502020204030204" pitchFamily="34" charset="0"/>
                            </a:rPr>
                            <m:t>𝑢𝑚𝑎𝑛𝑖𝑡</m:t>
                          </m:r>
                          <m:r>
                            <a:rPr lang="it-IT" sz="2400" b="0" i="1" smtClean="0">
                              <a:solidFill>
                                <a:srgbClr val="C00000"/>
                              </a:solidFill>
                              <a:effectLst/>
                              <a:latin typeface="Cambria Math" panose="02040503050406030204" pitchFamily="18" charset="0"/>
                              <a:ea typeface="Cambria Math" panose="02040503050406030204" pitchFamily="18" charset="0"/>
                              <a:cs typeface="Calibri" panose="020F0502020204030204" pitchFamily="34" charset="0"/>
                            </a:rPr>
                            <m:t>à</m:t>
                          </m:r>
                        </m:sub>
                      </m:sSub>
                      <m:r>
                        <a:rPr lang="fr-FR" sz="2400" b="1" i="1">
                          <a:effectLst/>
                          <a:latin typeface="Cambria Math" panose="02040503050406030204" pitchFamily="18" charset="0"/>
                          <a:ea typeface="Calibri" panose="020F0502020204030204" pitchFamily="34" charset="0"/>
                          <a:cs typeface="Calibri" panose="020F0502020204030204" pitchFamily="34" charset="0"/>
                        </a:rPr>
                        <m:t>=</m:t>
                      </m:r>
                      <m:f>
                        <m:fPr>
                          <m:ctrlPr>
                            <a:rPr lang="it-IT" sz="2400" b="1" i="1">
                              <a:effectLst/>
                              <a:latin typeface="Cambria Math" panose="02040503050406030204" pitchFamily="18" charset="0"/>
                              <a:ea typeface="Calibri" panose="020F0502020204030204" pitchFamily="34" charset="0"/>
                              <a:cs typeface="Calibri" panose="020F0502020204030204" pitchFamily="34" charset="0"/>
                            </a:rPr>
                          </m:ctrlPr>
                        </m:fPr>
                        <m:num>
                          <m:sSub>
                            <m:sSubPr>
                              <m:ctrlPr>
                                <a:rPr lang="it-IT" sz="2400" b="1" i="1">
                                  <a:effectLst/>
                                  <a:latin typeface="Cambria Math" panose="02040503050406030204" pitchFamily="18" charset="0"/>
                                  <a:ea typeface="Calibri" panose="020F0502020204030204" pitchFamily="34" charset="0"/>
                                  <a:cs typeface="Calibri" panose="020F0502020204030204" pitchFamily="34" charset="0"/>
                                </a:rPr>
                              </m:ctrlPr>
                            </m:sSubPr>
                            <m:e>
                              <m:r>
                                <a:rPr lang="fr-FR" sz="2400" b="1" i="1">
                                  <a:effectLst/>
                                  <a:latin typeface="Cambria Math" panose="02040503050406030204" pitchFamily="18" charset="0"/>
                                  <a:ea typeface="Calibri" panose="020F0502020204030204" pitchFamily="34" charset="0"/>
                                  <a:cs typeface="Calibri" panose="020F0502020204030204" pitchFamily="34" charset="0"/>
                                </a:rPr>
                                <m:t>𝒍𝒐𝒈</m:t>
                              </m:r>
                            </m:e>
                            <m:sub>
                              <m:r>
                                <a:rPr lang="fr-FR" sz="2400" b="1" i="1">
                                  <a:effectLst/>
                                  <a:latin typeface="Cambria Math" panose="02040503050406030204" pitchFamily="18" charset="0"/>
                                  <a:ea typeface="Calibri" panose="020F0502020204030204" pitchFamily="34" charset="0"/>
                                  <a:cs typeface="Calibri" panose="020F0502020204030204" pitchFamily="34" charset="0"/>
                                </a:rPr>
                                <m:t>𝟏𝟎</m:t>
                              </m:r>
                            </m:sub>
                          </m:sSub>
                          <m:r>
                            <a:rPr lang="fr-FR" sz="2400" b="1" i="1">
                              <a:effectLst/>
                              <a:latin typeface="Cambria Math" panose="02040503050406030204" pitchFamily="18" charset="0"/>
                              <a:ea typeface="Calibri" panose="020F0502020204030204" pitchFamily="34" charset="0"/>
                              <a:cs typeface="Calibri" panose="020F0502020204030204" pitchFamily="34" charset="0"/>
                            </a:rPr>
                            <m:t>(</m:t>
                          </m:r>
                          <m:sSup>
                            <m:sSupPr>
                              <m:ctrlPr>
                                <a:rPr lang="it-IT" sz="2400" b="1" i="1">
                                  <a:effectLst/>
                                  <a:latin typeface="Cambria Math" panose="02040503050406030204" pitchFamily="18" charset="0"/>
                                  <a:ea typeface="Calibri" panose="020F0502020204030204" pitchFamily="34" charset="0"/>
                                  <a:cs typeface="Calibri" panose="020F0502020204030204" pitchFamily="34" charset="0"/>
                                </a:rPr>
                              </m:ctrlPr>
                            </m:sSupPr>
                            <m:e>
                              <m:r>
                                <a:rPr lang="fr-FR" sz="2400" b="1" i="1">
                                  <a:effectLst/>
                                  <a:latin typeface="Cambria Math" panose="02040503050406030204" pitchFamily="18" charset="0"/>
                                  <a:ea typeface="Calibri" panose="020F0502020204030204" pitchFamily="34" charset="0"/>
                                  <a:cs typeface="Calibri" panose="020F0502020204030204" pitchFamily="34" charset="0"/>
                                </a:rPr>
                                <m:t>𝟏𝟎</m:t>
                              </m:r>
                            </m:e>
                            <m:sup>
                              <m:r>
                                <a:rPr lang="fr-FR" sz="2400" b="1" i="1">
                                  <a:effectLst/>
                                  <a:latin typeface="Cambria Math" panose="02040503050406030204" pitchFamily="18" charset="0"/>
                                  <a:ea typeface="Calibri" panose="020F0502020204030204" pitchFamily="34" charset="0"/>
                                  <a:cs typeface="Calibri" panose="020F0502020204030204" pitchFamily="34" charset="0"/>
                                </a:rPr>
                                <m:t>𝟏𝟑</m:t>
                              </m:r>
                            </m:sup>
                          </m:sSup>
                          <m:r>
                            <a:rPr lang="fr-FR" sz="2400" b="1" i="1">
                              <a:effectLst/>
                              <a:latin typeface="Cambria Math" panose="02040503050406030204" pitchFamily="18" charset="0"/>
                              <a:ea typeface="Calibri" panose="020F0502020204030204" pitchFamily="34" charset="0"/>
                              <a:cs typeface="Calibri" panose="020F0502020204030204" pitchFamily="34" charset="0"/>
                            </a:rPr>
                            <m:t>)−</m:t>
                          </m:r>
                          <m:r>
                            <a:rPr lang="it-IT" sz="2400" b="1" i="1" smtClean="0">
                              <a:effectLst/>
                              <a:latin typeface="Cambria Math" panose="02040503050406030204" pitchFamily="18" charset="0"/>
                              <a:ea typeface="Calibri" panose="020F0502020204030204" pitchFamily="34" charset="0"/>
                              <a:cs typeface="Calibri" panose="020F0502020204030204" pitchFamily="34" charset="0"/>
                            </a:rPr>
                            <m:t>𝟓</m:t>
                          </m:r>
                        </m:num>
                        <m:den>
                          <m:r>
                            <a:rPr lang="fr-FR" sz="2400" b="1" i="1">
                              <a:effectLst/>
                              <a:latin typeface="Cambria Math" panose="02040503050406030204" pitchFamily="18" charset="0"/>
                              <a:ea typeface="Calibri" panose="020F0502020204030204" pitchFamily="34" charset="0"/>
                              <a:cs typeface="Calibri" panose="020F0502020204030204" pitchFamily="34" charset="0"/>
                            </a:rPr>
                            <m:t>𝟏</m:t>
                          </m:r>
                          <m:r>
                            <a:rPr lang="it-IT" sz="2400" b="1" i="1" smtClean="0">
                              <a:effectLst/>
                              <a:latin typeface="Cambria Math" panose="02040503050406030204" pitchFamily="18" charset="0"/>
                              <a:ea typeface="Calibri" panose="020F0502020204030204" pitchFamily="34" charset="0"/>
                              <a:cs typeface="Calibri" panose="020F0502020204030204" pitchFamily="34" charset="0"/>
                            </a:rPr>
                            <m:t>𝟏</m:t>
                          </m:r>
                        </m:den>
                      </m:f>
                      <m:r>
                        <a:rPr lang="fr-FR" sz="2400" b="1" i="1" smtClean="0">
                          <a:effectLst/>
                          <a:latin typeface="Cambria Math" panose="02040503050406030204" pitchFamily="18" charset="0"/>
                          <a:ea typeface="Calibri" panose="020F0502020204030204" pitchFamily="34" charset="0"/>
                          <a:cs typeface="Calibri" panose="020F0502020204030204" pitchFamily="34" charset="0"/>
                        </a:rPr>
                        <m:t>≃</m:t>
                      </m:r>
                      <m:r>
                        <a:rPr lang="fr-FR" sz="2400" b="1" i="1" smtClean="0">
                          <a:solidFill>
                            <a:srgbClr val="C00000"/>
                          </a:solidFill>
                          <a:effectLst/>
                          <a:latin typeface="Cambria Math" panose="02040503050406030204" pitchFamily="18" charset="0"/>
                          <a:ea typeface="Calibri" panose="020F0502020204030204" pitchFamily="34" charset="0"/>
                          <a:cs typeface="Calibri" panose="020F0502020204030204" pitchFamily="34" charset="0"/>
                        </a:rPr>
                        <m:t>𝟎</m:t>
                      </m:r>
                      <m:r>
                        <a:rPr lang="it-IT" sz="2400" b="1" i="1" smtClean="0">
                          <a:solidFill>
                            <a:srgbClr val="C00000"/>
                          </a:solidFill>
                          <a:effectLst/>
                          <a:latin typeface="Cambria Math" panose="02040503050406030204" pitchFamily="18" charset="0"/>
                          <a:ea typeface="Calibri" panose="020F0502020204030204" pitchFamily="34" charset="0"/>
                          <a:cs typeface="Calibri" panose="020F0502020204030204" pitchFamily="34" charset="0"/>
                        </a:rPr>
                        <m:t>,</m:t>
                      </m:r>
                      <m:r>
                        <a:rPr lang="fr-FR" sz="2400" b="1" i="1">
                          <a:solidFill>
                            <a:srgbClr val="C00000"/>
                          </a:solidFill>
                          <a:effectLst/>
                          <a:latin typeface="Cambria Math" panose="02040503050406030204" pitchFamily="18" charset="0"/>
                          <a:ea typeface="Calibri" panose="020F0502020204030204" pitchFamily="34" charset="0"/>
                          <a:cs typeface="Calibri" panose="020F0502020204030204" pitchFamily="34" charset="0"/>
                        </a:rPr>
                        <m:t>𝟕</m:t>
                      </m:r>
                    </m:oMath>
                  </m:oMathPara>
                </a14:m>
                <a:endParaRPr lang="it-IT" sz="2400" dirty="0"/>
              </a:p>
            </p:txBody>
          </p:sp>
        </mc:Choice>
        <mc:Fallback xmlns="">
          <p:sp>
            <p:nvSpPr>
              <p:cNvPr id="5" name="CasellaDiTesto 4">
                <a:extLst>
                  <a:ext uri="{FF2B5EF4-FFF2-40B4-BE49-F238E27FC236}">
                    <a16:creationId xmlns:a16="http://schemas.microsoft.com/office/drawing/2014/main" id="{924D51CB-6055-7198-BF05-F26ECF4C17CC}"/>
                  </a:ext>
                </a:extLst>
              </p:cNvPr>
              <p:cNvSpPr txBox="1">
                <a:spLocks noRot="1" noChangeAspect="1" noMove="1" noResize="1" noEditPoints="1" noAdjustHandles="1" noChangeArrowheads="1" noChangeShapeType="1" noTextEdit="1"/>
              </p:cNvSpPr>
              <p:nvPr/>
            </p:nvSpPr>
            <p:spPr>
              <a:xfrm>
                <a:off x="816445" y="5886183"/>
                <a:ext cx="5060189" cy="842859"/>
              </a:xfrm>
              <a:prstGeom prst="rect">
                <a:avLst/>
              </a:prstGeom>
              <a:blipFill>
                <a:blip r:embed="rId4"/>
                <a:stretch>
                  <a:fillRect/>
                </a:stretch>
              </a:blipFill>
              <a:ln w="28575">
                <a:solidFill>
                  <a:srgbClr val="FF0000"/>
                </a:solidFill>
              </a:ln>
            </p:spPr>
            <p:txBody>
              <a:bodyPr/>
              <a:lstStyle/>
              <a:p>
                <a:r>
                  <a:rPr lang="it-IT">
                    <a:noFill/>
                  </a:rPr>
                  <a:t> </a:t>
                </a:r>
              </a:p>
            </p:txBody>
          </p:sp>
        </mc:Fallback>
      </mc:AlternateContent>
      <p:sp>
        <p:nvSpPr>
          <p:cNvPr id="4" name="CasellaDiTesto 3">
            <a:extLst>
              <a:ext uri="{FF2B5EF4-FFF2-40B4-BE49-F238E27FC236}">
                <a16:creationId xmlns:a16="http://schemas.microsoft.com/office/drawing/2014/main" id="{67409ED9-E18B-FFC2-26BF-55D8AC00439B}"/>
              </a:ext>
            </a:extLst>
          </p:cNvPr>
          <p:cNvSpPr txBox="1"/>
          <p:nvPr/>
        </p:nvSpPr>
        <p:spPr>
          <a:xfrm>
            <a:off x="6737445" y="128958"/>
            <a:ext cx="5454555" cy="1118255"/>
          </a:xfrm>
          <a:prstGeom prst="rect">
            <a:avLst/>
          </a:prstGeom>
          <a:noFill/>
        </p:spPr>
        <p:txBody>
          <a:bodyPr wrap="square">
            <a:spAutoFit/>
          </a:bodyPr>
          <a:lstStyle/>
          <a:p>
            <a:pPr algn="ctr">
              <a:lnSpc>
                <a:spcPts val="4000"/>
              </a:lnSpc>
            </a:pPr>
            <a:r>
              <a:rPr lang="it-IT" sz="3600" b="1" dirty="0">
                <a:solidFill>
                  <a:schemeClr val="accent4">
                    <a:lumMod val="75000"/>
                  </a:schemeClr>
                </a:solidFill>
                <a:cs typeface="Calibri" panose="020F0502020204030204" pitchFamily="34" charset="0"/>
              </a:rPr>
              <a:t>L'INTELLIGENZA (</a:t>
            </a:r>
            <a:r>
              <a:rPr lang="it-IT" sz="3600" b="1" i="1" dirty="0">
                <a:solidFill>
                  <a:schemeClr val="accent4">
                    <a:lumMod val="75000"/>
                  </a:schemeClr>
                </a:solidFill>
                <a:cs typeface="Calibri" panose="020F0502020204030204" pitchFamily="34" charset="0"/>
              </a:rPr>
              <a:t>SEGUENDO</a:t>
            </a:r>
            <a:r>
              <a:rPr lang="it-IT" sz="3600" b="1" dirty="0">
                <a:solidFill>
                  <a:schemeClr val="accent4">
                    <a:lumMod val="75000"/>
                  </a:schemeClr>
                </a:solidFill>
                <a:cs typeface="Calibri" panose="020F0502020204030204" pitchFamily="34" charset="0"/>
              </a:rPr>
              <a:t> </a:t>
            </a:r>
            <a:r>
              <a:rPr lang="it-IT" sz="3600" b="1" dirty="0" err="1">
                <a:solidFill>
                  <a:schemeClr val="accent4">
                    <a:lumMod val="75000"/>
                  </a:schemeClr>
                </a:solidFill>
                <a:cs typeface="Calibri" panose="020F0502020204030204" pitchFamily="34" charset="0"/>
              </a:rPr>
              <a:t>KARDASHEV</a:t>
            </a:r>
            <a:r>
              <a:rPr lang="it-IT" sz="3600" b="1" dirty="0">
                <a:solidFill>
                  <a:schemeClr val="accent4">
                    <a:lumMod val="75000"/>
                  </a:schemeClr>
                </a:solidFill>
                <a:cs typeface="Calibri" panose="020F0502020204030204" pitchFamily="34" charset="0"/>
              </a:rPr>
              <a:t>)</a:t>
            </a:r>
            <a:endParaRPr lang="en-GB" sz="3600" b="1" dirty="0">
              <a:solidFill>
                <a:schemeClr val="accent4">
                  <a:lumMod val="75000"/>
                </a:schemeClr>
              </a:solidFill>
              <a:cs typeface="Calibri" panose="020F0502020204030204" pitchFamily="34" charset="0"/>
            </a:endParaRPr>
          </a:p>
        </p:txBody>
      </p:sp>
    </p:spTree>
    <p:extLst>
      <p:ext uri="{BB962C8B-B14F-4D97-AF65-F5344CB8AC3E}">
        <p14:creationId xmlns:p14="http://schemas.microsoft.com/office/powerpoint/2010/main" val="30857487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46A30010-CDFE-0F11-0A6C-3893E32D07F0}"/>
              </a:ext>
            </a:extLst>
          </p:cNvPr>
          <p:cNvSpPr/>
          <p:nvPr/>
        </p:nvSpPr>
        <p:spPr>
          <a:xfrm>
            <a:off x="200167" y="202764"/>
            <a:ext cx="7649871" cy="590969"/>
          </a:xfrm>
          <a:prstGeom prst="roundRect">
            <a:avLst/>
          </a:prstGeom>
          <a:gradFill flip="none" rotWithShape="1">
            <a:gsLst>
              <a:gs pos="0">
                <a:srgbClr val="002060"/>
              </a:gs>
              <a:gs pos="84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3000" b="1" dirty="0">
                <a:solidFill>
                  <a:schemeClr val="bg1"/>
                </a:solidFill>
              </a:rPr>
              <a:t> Il </a:t>
            </a:r>
            <a:r>
              <a:rPr lang="it-IT" sz="2800" b="1" dirty="0">
                <a:solidFill>
                  <a:schemeClr val="bg1"/>
                </a:solidFill>
              </a:rPr>
              <a:t>5° parametro (C) –       </a:t>
            </a:r>
            <a:r>
              <a:rPr lang="fr-FR" sz="3000" b="1" dirty="0">
                <a:solidFill>
                  <a:schemeClr val="tx1"/>
                </a:solidFill>
              </a:rPr>
              <a:t>La </a:t>
            </a:r>
            <a:r>
              <a:rPr lang="fr-FR" sz="3000" b="1" dirty="0" err="1">
                <a:solidFill>
                  <a:srgbClr val="0033CC"/>
                </a:solidFill>
              </a:rPr>
              <a:t>C</a:t>
            </a:r>
            <a:r>
              <a:rPr lang="fr-FR" sz="3000" b="1" dirty="0" err="1">
                <a:solidFill>
                  <a:schemeClr val="tx1"/>
                </a:solidFill>
              </a:rPr>
              <a:t>iviltà</a:t>
            </a:r>
            <a:r>
              <a:rPr lang="fr-FR" sz="3000" b="1" dirty="0">
                <a:solidFill>
                  <a:schemeClr val="tx1"/>
                </a:solidFill>
              </a:rPr>
              <a:t> </a:t>
            </a:r>
            <a:r>
              <a:rPr lang="fr-FR" sz="3000" b="1" dirty="0" err="1">
                <a:solidFill>
                  <a:srgbClr val="0033CC"/>
                </a:solidFill>
              </a:rPr>
              <a:t>E</a:t>
            </a:r>
            <a:r>
              <a:rPr lang="fr-FR" sz="3000" b="1" dirty="0" err="1">
                <a:solidFill>
                  <a:schemeClr val="tx1"/>
                </a:solidFill>
              </a:rPr>
              <a:t>xtra</a:t>
            </a:r>
            <a:r>
              <a:rPr lang="fr-FR" sz="3000" b="1" dirty="0" err="1">
                <a:solidFill>
                  <a:srgbClr val="0033CC"/>
                </a:solidFill>
              </a:rPr>
              <a:t>T</a:t>
            </a:r>
            <a:r>
              <a:rPr lang="fr-FR" sz="3000" b="1" dirty="0" err="1">
                <a:solidFill>
                  <a:schemeClr val="tx1"/>
                </a:solidFill>
              </a:rPr>
              <a:t>errestre</a:t>
            </a:r>
            <a:endParaRPr lang="it-IT" sz="3000" dirty="0">
              <a:solidFill>
                <a:schemeClr val="tx1"/>
              </a:solidFill>
            </a:endParaRPr>
          </a:p>
        </p:txBody>
      </p:sp>
      <p:sp>
        <p:nvSpPr>
          <p:cNvPr id="16" name="CasellaDiTesto 15">
            <a:extLst>
              <a:ext uri="{FF2B5EF4-FFF2-40B4-BE49-F238E27FC236}">
                <a16:creationId xmlns:a16="http://schemas.microsoft.com/office/drawing/2014/main" id="{EADBABB3-00BD-8C89-DBA2-4F5A72B63159}"/>
              </a:ext>
            </a:extLst>
          </p:cNvPr>
          <p:cNvSpPr txBox="1"/>
          <p:nvPr/>
        </p:nvSpPr>
        <p:spPr>
          <a:xfrm>
            <a:off x="7988060" y="221249"/>
            <a:ext cx="4003773" cy="553998"/>
          </a:xfrm>
          <a:prstGeom prst="rect">
            <a:avLst/>
          </a:prstGeom>
          <a:noFill/>
        </p:spPr>
        <p:txBody>
          <a:bodyPr wrap="square">
            <a:spAutoFit/>
          </a:bodyPr>
          <a:lstStyle/>
          <a:p>
            <a:pPr algn="ctr">
              <a:buClr>
                <a:srgbClr val="002060"/>
              </a:buClr>
            </a:pPr>
            <a:r>
              <a:rPr lang="en-GB" sz="3000" b="1" dirty="0">
                <a:solidFill>
                  <a:srgbClr val="C00000"/>
                </a:solidFill>
                <a:effectLst/>
                <a:ea typeface="Calibri" panose="020F0502020204030204" pitchFamily="34" charset="0"/>
                <a:cs typeface="Calibri" panose="020F0502020204030204" pitchFamily="34" charset="0"/>
              </a:rPr>
              <a:t>LE NOVE FASI (C)</a:t>
            </a:r>
          </a:p>
        </p:txBody>
      </p:sp>
      <p:graphicFrame>
        <p:nvGraphicFramePr>
          <p:cNvPr id="4" name="Tabella 3">
            <a:extLst>
              <a:ext uri="{FF2B5EF4-FFF2-40B4-BE49-F238E27FC236}">
                <a16:creationId xmlns:a16="http://schemas.microsoft.com/office/drawing/2014/main" id="{3A1F8F1D-8096-F5FC-8C5B-DCDA46E7F847}"/>
              </a:ext>
            </a:extLst>
          </p:cNvPr>
          <p:cNvGraphicFramePr>
            <a:graphicFrameLocks noGrp="1"/>
          </p:cNvGraphicFramePr>
          <p:nvPr>
            <p:extLst>
              <p:ext uri="{D42A27DB-BD31-4B8C-83A1-F6EECF244321}">
                <p14:modId xmlns:p14="http://schemas.microsoft.com/office/powerpoint/2010/main" val="2177627022"/>
              </p:ext>
            </p:extLst>
          </p:nvPr>
        </p:nvGraphicFramePr>
        <p:xfrm>
          <a:off x="1290424" y="825569"/>
          <a:ext cx="10737208" cy="5829663"/>
        </p:xfrm>
        <a:graphic>
          <a:graphicData uri="http://schemas.openxmlformats.org/drawingml/2006/table">
            <a:tbl>
              <a:tblPr firstRow="1" firstCol="1" bandRow="1">
                <a:tableStyleId>{5202B0CA-FC54-4496-8BCA-5EF66A818D29}</a:tableStyleId>
              </a:tblPr>
              <a:tblGrid>
                <a:gridCol w="6644147">
                  <a:extLst>
                    <a:ext uri="{9D8B030D-6E8A-4147-A177-3AD203B41FA5}">
                      <a16:colId xmlns:a16="http://schemas.microsoft.com/office/drawing/2014/main" val="3232082305"/>
                    </a:ext>
                  </a:extLst>
                </a:gridCol>
                <a:gridCol w="897857">
                  <a:extLst>
                    <a:ext uri="{9D8B030D-6E8A-4147-A177-3AD203B41FA5}">
                      <a16:colId xmlns:a16="http://schemas.microsoft.com/office/drawing/2014/main" val="1847957886"/>
                    </a:ext>
                  </a:extLst>
                </a:gridCol>
                <a:gridCol w="1271965">
                  <a:extLst>
                    <a:ext uri="{9D8B030D-6E8A-4147-A177-3AD203B41FA5}">
                      <a16:colId xmlns:a16="http://schemas.microsoft.com/office/drawing/2014/main" val="2958054265"/>
                    </a:ext>
                  </a:extLst>
                </a:gridCol>
                <a:gridCol w="972679">
                  <a:extLst>
                    <a:ext uri="{9D8B030D-6E8A-4147-A177-3AD203B41FA5}">
                      <a16:colId xmlns:a16="http://schemas.microsoft.com/office/drawing/2014/main" val="2325204952"/>
                    </a:ext>
                  </a:extLst>
                </a:gridCol>
                <a:gridCol w="950560">
                  <a:extLst>
                    <a:ext uri="{9D8B030D-6E8A-4147-A177-3AD203B41FA5}">
                      <a16:colId xmlns:a16="http://schemas.microsoft.com/office/drawing/2014/main" val="763847971"/>
                    </a:ext>
                  </a:extLst>
                </a:gridCol>
              </a:tblGrid>
              <a:tr h="469965">
                <a:tc>
                  <a:txBody>
                    <a:bodyPr/>
                    <a:lstStyle/>
                    <a:p>
                      <a:pPr algn="ctr">
                        <a:lnSpc>
                          <a:spcPct val="100000"/>
                        </a:lnSpc>
                        <a:spcAft>
                          <a:spcPts val="0"/>
                        </a:spcAft>
                      </a:pP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dirty="0" err="1">
                          <a:solidFill>
                            <a:schemeClr val="bg1"/>
                          </a:solidFill>
                          <a:effectLst/>
                        </a:rPr>
                        <a:t>a</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rPr>
                        <a:t>b</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latin typeface="Symbol" panose="05050102010706020507" pitchFamily="18" charset="2"/>
                        </a:rPr>
                        <a:t>D</a:t>
                      </a:r>
                      <a:r>
                        <a:rPr lang="it-IT" sz="2700" dirty="0" err="1">
                          <a:solidFill>
                            <a:schemeClr val="bg1"/>
                          </a:solidFill>
                          <a:effectLst/>
                        </a:rPr>
                        <a:t>T</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latin typeface="Symbol" panose="05050102010706020507" pitchFamily="18" charset="2"/>
                        </a:rPr>
                        <a:t>D</a:t>
                      </a:r>
                      <a:r>
                        <a:rPr lang="it-IT" sz="2700" dirty="0" err="1">
                          <a:solidFill>
                            <a:schemeClr val="bg1"/>
                          </a:solidFill>
                          <a:effectLst/>
                        </a:rPr>
                        <a:t>T</a:t>
                      </a:r>
                      <a:r>
                        <a:rPr lang="it-IT" sz="2700" baseline="-25000" dirty="0" err="1">
                          <a:solidFill>
                            <a:schemeClr val="bg1"/>
                          </a:solidFill>
                          <a:effectLst/>
                        </a:rPr>
                        <a:t>0j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extLst>
                  <a:ext uri="{0D108BD9-81ED-4DB2-BD59-A6C34878D82A}">
                    <a16:rowId xmlns:a16="http://schemas.microsoft.com/office/drawing/2014/main" val="3964328323"/>
                  </a:ext>
                </a:extLst>
              </a:tr>
              <a:tr h="595522">
                <a:tc>
                  <a:txBody>
                    <a:bodyPr/>
                    <a:lstStyle/>
                    <a:p>
                      <a:pPr>
                        <a:lnSpc>
                          <a:spcPct val="115000"/>
                        </a:lnSpc>
                        <a:spcAft>
                          <a:spcPts val="800"/>
                        </a:spcAft>
                        <a:buNone/>
                      </a:pPr>
                      <a:r>
                        <a:rPr lang="it-IT" sz="2200" kern="100">
                          <a:effectLst/>
                          <a:latin typeface="Aptos" panose="020B0004020202020204" pitchFamily="34" charset="0"/>
                          <a:ea typeface="Aptos" panose="020B0004020202020204" pitchFamily="34" charset="0"/>
                          <a:cs typeface="Times New Roman" panose="02020603050405020304" pitchFamily="18" charset="0"/>
                        </a:rPr>
                        <a:t>L'aumento delle dimensioni dei metazoi</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dirty="0">
                          <a:solidFill>
                            <a:schemeClr val="tx1"/>
                          </a:solidFill>
                          <a:effectLst/>
                        </a:rPr>
                        <a:t>0,020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0,040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5x10</a:t>
                      </a:r>
                      <a:r>
                        <a:rPr kumimoji="0" lang="it-IT" sz="2400" b="0" i="0" u="none" strike="noStrike" kern="1200" cap="none" spc="0" normalizeH="0" baseline="30000" noProof="0">
                          <a:ln>
                            <a:noFill/>
                          </a:ln>
                          <a:solidFill>
                            <a:prstClr val="black"/>
                          </a:solidFill>
                          <a:effectLst/>
                          <a:uLnTx/>
                          <a:uFillTx/>
                          <a:latin typeface="Calibri" panose="020F0502020204030204"/>
                          <a:ea typeface="+mn-ea"/>
                          <a:cs typeface="+mn-cs"/>
                        </a:rPr>
                        <a:t>5</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kern="1200" dirty="0">
                          <a:solidFill>
                            <a:schemeClr val="dk1"/>
                          </a:solidFill>
                          <a:effectLst/>
                          <a:latin typeface="+mn-lt"/>
                          <a:ea typeface="+mn-ea"/>
                          <a:cs typeface="+mn-cs"/>
                        </a:rPr>
                        <a:t>10</a:t>
                      </a:r>
                      <a:r>
                        <a:rPr lang="it-IT" sz="2400" b="0" kern="1200" baseline="30000" dirty="0">
                          <a:solidFill>
                            <a:schemeClr val="dk1"/>
                          </a:solidFill>
                          <a:effectLst/>
                          <a:latin typeface="+mn-lt"/>
                          <a:ea typeface="+mn-ea"/>
                          <a:cs typeface="+mn-cs"/>
                        </a:rPr>
                        <a:t>7</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9817103"/>
                  </a:ext>
                </a:extLst>
              </a:tr>
              <a:tr h="595522">
                <a:tc>
                  <a:txBody>
                    <a:bodyPr/>
                    <a:lstStyle/>
                    <a:p>
                      <a:pPr>
                        <a:lnSpc>
                          <a:spcPct val="115000"/>
                        </a:lnSpc>
                        <a:spcAft>
                          <a:spcPts val="800"/>
                        </a:spcAft>
                        <a:buNone/>
                      </a:pPr>
                      <a:r>
                        <a:rPr lang="it-IT" sz="2200" kern="100">
                          <a:effectLst/>
                          <a:latin typeface="Aptos" panose="020B0004020202020204" pitchFamily="34" charset="0"/>
                          <a:ea typeface="Aptos" panose="020B0004020202020204" pitchFamily="34" charset="0"/>
                          <a:cs typeface="Times New Roman" panose="02020603050405020304" pitchFamily="18" charset="0"/>
                        </a:rPr>
                        <a:t>Lo sviluppo degli arti</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dirty="0">
                          <a:solidFill>
                            <a:schemeClr val="tx1"/>
                          </a:solidFill>
                          <a:effectLst/>
                        </a:rPr>
                        <a:t>0,010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dirty="0">
                          <a:solidFill>
                            <a:schemeClr val="tx1"/>
                          </a:solidFill>
                          <a:effectLst/>
                        </a:rPr>
                        <a:t>0,020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5x10</a:t>
                      </a:r>
                      <a:r>
                        <a:rPr kumimoji="0" lang="it-IT" sz="2400" b="0" i="0" u="none" strike="noStrike" kern="1200" cap="none" spc="0" normalizeH="0" baseline="30000" noProof="0">
                          <a:ln>
                            <a:noFill/>
                          </a:ln>
                          <a:solidFill>
                            <a:prstClr val="black"/>
                          </a:solidFill>
                          <a:effectLst/>
                          <a:uLnTx/>
                          <a:uFillTx/>
                          <a:latin typeface="Calibri" panose="020F0502020204030204"/>
                          <a:ea typeface="+mn-ea"/>
                          <a:cs typeface="+mn-cs"/>
                        </a:rPr>
                        <a:t>5</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10</a:t>
                      </a:r>
                      <a:r>
                        <a:rPr kumimoji="0" lang="it-IT" sz="2400" b="0" i="0" u="none" strike="noStrike" kern="1200" cap="none" spc="0" normalizeH="0" baseline="30000" noProof="0">
                          <a:ln>
                            <a:noFill/>
                          </a:ln>
                          <a:solidFill>
                            <a:prstClr val="black"/>
                          </a:solidFill>
                          <a:effectLst/>
                          <a:uLnTx/>
                          <a:uFillTx/>
                          <a:latin typeface="Calibri" panose="020F0502020204030204"/>
                          <a:ea typeface="+mn-ea"/>
                          <a:cs typeface="+mn-cs"/>
                        </a:rPr>
                        <a:t>7</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3809734"/>
                  </a:ext>
                </a:extLst>
              </a:tr>
              <a:tr h="595522">
                <a:tc>
                  <a:txBody>
                    <a:bodyPr/>
                    <a:lstStyle/>
                    <a:p>
                      <a:pPr>
                        <a:lnSpc>
                          <a:spcPct val="115000"/>
                        </a:lnSpc>
                        <a:spcAft>
                          <a:spcPts val="800"/>
                        </a:spcAft>
                        <a:buNone/>
                      </a:pPr>
                      <a:r>
                        <a:rPr lang="it-IT" sz="2200" kern="100">
                          <a:effectLst/>
                          <a:latin typeface="Aptos" panose="020B0004020202020204" pitchFamily="34" charset="0"/>
                          <a:ea typeface="Aptos" panose="020B0004020202020204" pitchFamily="34" charset="0"/>
                          <a:cs typeface="Times New Roman" panose="02020603050405020304" pitchFamily="18" charset="0"/>
                        </a:rPr>
                        <a:t>La conquista della terraferma</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0,020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dirty="0">
                          <a:solidFill>
                            <a:schemeClr val="tx1"/>
                          </a:solidFill>
                          <a:effectLst/>
                        </a:rPr>
                        <a:t>0,050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5x10</a:t>
                      </a:r>
                      <a:r>
                        <a:rPr kumimoji="0" lang="it-IT" sz="2400" b="0" i="0" u="none" strike="noStrike" kern="1200" cap="none" spc="0" normalizeH="0" baseline="30000" noProof="0">
                          <a:ln>
                            <a:noFill/>
                          </a:ln>
                          <a:solidFill>
                            <a:prstClr val="black"/>
                          </a:solidFill>
                          <a:effectLst/>
                          <a:uLnTx/>
                          <a:uFillTx/>
                          <a:latin typeface="Calibri" panose="020F0502020204030204"/>
                          <a:ea typeface="+mn-ea"/>
                          <a:cs typeface="+mn-cs"/>
                        </a:rPr>
                        <a:t>5</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10</a:t>
                      </a:r>
                      <a:r>
                        <a:rPr kumimoji="0" lang="it-IT" sz="2400" b="0" i="0" u="none" strike="noStrike" kern="1200" cap="none" spc="0" normalizeH="0" baseline="30000" noProof="0">
                          <a:ln>
                            <a:noFill/>
                          </a:ln>
                          <a:solidFill>
                            <a:prstClr val="black"/>
                          </a:solidFill>
                          <a:effectLst/>
                          <a:uLnTx/>
                          <a:uFillTx/>
                          <a:latin typeface="Calibri" panose="020F0502020204030204"/>
                          <a:ea typeface="+mn-ea"/>
                          <a:cs typeface="+mn-cs"/>
                        </a:rPr>
                        <a:t>7</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6161588"/>
                  </a:ext>
                </a:extLst>
              </a:tr>
              <a:tr h="595522">
                <a:tc>
                  <a:txBody>
                    <a:bodyPr/>
                    <a:lstStyle/>
                    <a:p>
                      <a:pPr>
                        <a:lnSpc>
                          <a:spcPct val="115000"/>
                        </a:lnSpc>
                        <a:spcAft>
                          <a:spcPts val="800"/>
                        </a:spcAft>
                        <a:buNone/>
                      </a:pPr>
                      <a:r>
                        <a:rPr lang="it-IT" sz="2200" kern="100">
                          <a:effectLst/>
                          <a:latin typeface="Aptos" panose="020B0004020202020204" pitchFamily="34" charset="0"/>
                          <a:ea typeface="Aptos" panose="020B0004020202020204" pitchFamily="34" charset="0"/>
                          <a:cs typeface="Times New Roman" panose="02020603050405020304" pitchFamily="18" charset="0"/>
                        </a:rPr>
                        <a:t>La differenziazione degli animali terrestri</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0,500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dirty="0">
                          <a:solidFill>
                            <a:schemeClr val="tx1"/>
                          </a:solidFill>
                          <a:effectLst/>
                        </a:rPr>
                        <a:t>1,000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5x10</a:t>
                      </a:r>
                      <a:r>
                        <a:rPr kumimoji="0" lang="it-IT" sz="2400" b="0" i="0" u="none" strike="noStrike" kern="1200" cap="none" spc="0" normalizeH="0" baseline="30000" noProof="0" dirty="0" err="1">
                          <a:ln>
                            <a:noFill/>
                          </a:ln>
                          <a:solidFill>
                            <a:prstClr val="black"/>
                          </a:solidFill>
                          <a:effectLst/>
                          <a:uLnTx/>
                          <a:uFillTx/>
                          <a:latin typeface="Calibri" panose="020F0502020204030204"/>
                          <a:ea typeface="+mn-ea"/>
                          <a:cs typeface="+mn-cs"/>
                        </a:rPr>
                        <a:t>5</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it-IT" sz="2400" b="0" i="0" u="none" strike="noStrike" kern="1200" cap="none" spc="0" normalizeH="0" baseline="30000" noProof="0" dirty="0">
                          <a:ln>
                            <a:noFill/>
                          </a:ln>
                          <a:solidFill>
                            <a:prstClr val="black"/>
                          </a:solidFill>
                          <a:effectLst/>
                          <a:uLnTx/>
                          <a:uFillTx/>
                          <a:latin typeface="Calibri" panose="020F0502020204030204"/>
                          <a:ea typeface="+mn-ea"/>
                          <a:cs typeface="+mn-cs"/>
                        </a:rPr>
                        <a:t>7</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600555"/>
                  </a:ext>
                </a:extLst>
              </a:tr>
              <a:tr h="595522">
                <a:tc>
                  <a:txBody>
                    <a:bodyPr/>
                    <a:lstStyle/>
                    <a:p>
                      <a:pPr>
                        <a:lnSpc>
                          <a:spcPct val="115000"/>
                        </a:lnSpc>
                        <a:spcAft>
                          <a:spcPts val="800"/>
                        </a:spcAft>
                        <a:buNone/>
                      </a:pPr>
                      <a:r>
                        <a:rPr lang="it-IT" sz="2200" kern="100">
                          <a:effectLst/>
                          <a:latin typeface="Aptos" panose="020B0004020202020204" pitchFamily="34" charset="0"/>
                          <a:ea typeface="Aptos" panose="020B0004020202020204" pitchFamily="34" charset="0"/>
                          <a:cs typeface="Times New Roman" panose="02020603050405020304" pitchFamily="18" charset="0"/>
                        </a:rPr>
                        <a:t>L'acquisizione della socialità</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0,400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0,800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5x10</a:t>
                      </a:r>
                      <a:r>
                        <a:rPr kumimoji="0" lang="it-IT" sz="2400" b="0" i="0" u="none" strike="noStrike" kern="1200" cap="none" spc="0" normalizeH="0" baseline="30000" noProof="0" dirty="0" err="1">
                          <a:ln>
                            <a:noFill/>
                          </a:ln>
                          <a:solidFill>
                            <a:prstClr val="black"/>
                          </a:solidFill>
                          <a:effectLst/>
                          <a:uLnTx/>
                          <a:uFillTx/>
                          <a:latin typeface="Calibri" panose="020F0502020204030204"/>
                          <a:ea typeface="+mn-ea"/>
                          <a:cs typeface="+mn-cs"/>
                        </a:rPr>
                        <a:t>5</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10</a:t>
                      </a:r>
                      <a:r>
                        <a:rPr kumimoji="0" lang="it-IT" sz="2400" b="0" i="0" u="none" strike="noStrike" kern="1200" cap="none" spc="0" normalizeH="0" baseline="30000" noProof="0">
                          <a:ln>
                            <a:noFill/>
                          </a:ln>
                          <a:solidFill>
                            <a:prstClr val="black"/>
                          </a:solidFill>
                          <a:effectLst/>
                          <a:uLnTx/>
                          <a:uFillTx/>
                          <a:latin typeface="Calibri" panose="020F0502020204030204"/>
                          <a:ea typeface="+mn-ea"/>
                          <a:cs typeface="+mn-cs"/>
                        </a:rPr>
                        <a:t>7</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143154"/>
                  </a:ext>
                </a:extLst>
              </a:tr>
              <a:tr h="595522">
                <a:tc>
                  <a:txBody>
                    <a:bodyPr/>
                    <a:lstStyle/>
                    <a:p>
                      <a:pPr>
                        <a:lnSpc>
                          <a:spcPct val="115000"/>
                        </a:lnSpc>
                        <a:spcAft>
                          <a:spcPts val="800"/>
                        </a:spcAft>
                        <a:buNone/>
                      </a:pPr>
                      <a:r>
                        <a:rPr lang="it-IT" sz="2200" kern="100" dirty="0">
                          <a:effectLst/>
                          <a:latin typeface="Aptos" panose="020B0004020202020204" pitchFamily="34" charset="0"/>
                          <a:ea typeface="Aptos" panose="020B0004020202020204" pitchFamily="34" charset="0"/>
                          <a:cs typeface="Times New Roman" panose="02020603050405020304" pitchFamily="18" charset="0"/>
                        </a:rPr>
                        <a:t>La posizione eretta e la manualità</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0,005</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0,010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5x10</a:t>
                      </a:r>
                      <a:r>
                        <a:rPr kumimoji="0" lang="it-IT" sz="2400" b="0" i="0" u="none" strike="noStrike" kern="1200" cap="none" spc="0" normalizeH="0" baseline="30000" noProof="0" dirty="0" err="1">
                          <a:ln>
                            <a:noFill/>
                          </a:ln>
                          <a:solidFill>
                            <a:prstClr val="black"/>
                          </a:solidFill>
                          <a:effectLst/>
                          <a:uLnTx/>
                          <a:uFillTx/>
                          <a:latin typeface="Calibri" panose="020F0502020204030204"/>
                          <a:ea typeface="+mn-ea"/>
                          <a:cs typeface="+mn-cs"/>
                        </a:rPr>
                        <a:t>5</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10</a:t>
                      </a:r>
                      <a:r>
                        <a:rPr kumimoji="0" lang="it-IT" sz="2400" b="0" i="0" u="none" strike="noStrike" kern="1200" cap="none" spc="0" normalizeH="0" baseline="30000" noProof="0">
                          <a:ln>
                            <a:noFill/>
                          </a:ln>
                          <a:solidFill>
                            <a:prstClr val="black"/>
                          </a:solidFill>
                          <a:effectLst/>
                          <a:uLnTx/>
                          <a:uFillTx/>
                          <a:latin typeface="Calibri" panose="020F0502020204030204"/>
                          <a:ea typeface="+mn-ea"/>
                          <a:cs typeface="+mn-cs"/>
                        </a:rPr>
                        <a:t>7</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7746910"/>
                  </a:ext>
                </a:extLst>
              </a:tr>
              <a:tr h="595522">
                <a:tc>
                  <a:txBody>
                    <a:bodyPr/>
                    <a:lstStyle/>
                    <a:p>
                      <a:pPr>
                        <a:lnSpc>
                          <a:spcPct val="115000"/>
                        </a:lnSpc>
                        <a:spcAft>
                          <a:spcPts val="800"/>
                        </a:spcAft>
                        <a:buNone/>
                      </a:pPr>
                      <a:r>
                        <a:rPr lang="it-IT" sz="2200" kern="100">
                          <a:effectLst/>
                          <a:latin typeface="Aptos" panose="020B0004020202020204" pitchFamily="34" charset="0"/>
                          <a:ea typeface="Aptos" panose="020B0004020202020204" pitchFamily="34" charset="0"/>
                          <a:cs typeface="Times New Roman" panose="02020603050405020304" pitchFamily="18" charset="0"/>
                        </a:rPr>
                        <a:t>Il cambiamento della dieta e la crescita del cervello</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0,050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0,100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5x10</a:t>
                      </a:r>
                      <a:r>
                        <a:rPr kumimoji="0" lang="it-IT" sz="2400" b="0" i="0" u="none" strike="noStrike" kern="1200" cap="none" spc="0" normalizeH="0" baseline="30000" noProof="0" dirty="0" err="1">
                          <a:ln>
                            <a:noFill/>
                          </a:ln>
                          <a:solidFill>
                            <a:prstClr val="black"/>
                          </a:solidFill>
                          <a:effectLst/>
                          <a:uLnTx/>
                          <a:uFillTx/>
                          <a:latin typeface="Calibri" panose="020F0502020204030204"/>
                          <a:ea typeface="+mn-ea"/>
                          <a:cs typeface="+mn-cs"/>
                        </a:rPr>
                        <a:t>5</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it-IT" sz="2400" b="0" i="0" u="none" strike="noStrike" kern="1200" cap="none" spc="0" normalizeH="0" baseline="30000" noProof="0" dirty="0">
                          <a:ln>
                            <a:noFill/>
                          </a:ln>
                          <a:solidFill>
                            <a:prstClr val="black"/>
                          </a:solidFill>
                          <a:effectLst/>
                          <a:uLnTx/>
                          <a:uFillTx/>
                          <a:latin typeface="Calibri" panose="020F0502020204030204"/>
                          <a:ea typeface="+mn-ea"/>
                          <a:cs typeface="+mn-cs"/>
                        </a:rPr>
                        <a:t>7</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3248751"/>
                  </a:ext>
                </a:extLst>
              </a:tr>
              <a:tr h="595522">
                <a:tc>
                  <a:txBody>
                    <a:bodyPr/>
                    <a:lstStyle/>
                    <a:p>
                      <a:pPr>
                        <a:lnSpc>
                          <a:spcPct val="115000"/>
                        </a:lnSpc>
                        <a:spcAft>
                          <a:spcPts val="800"/>
                        </a:spcAft>
                        <a:buNone/>
                      </a:pPr>
                      <a:r>
                        <a:rPr lang="it-IT" sz="2200" kern="100">
                          <a:effectLst/>
                          <a:latin typeface="Aptos" panose="020B0004020202020204" pitchFamily="34" charset="0"/>
                          <a:ea typeface="Aptos" panose="020B0004020202020204" pitchFamily="34" charset="0"/>
                          <a:cs typeface="Times New Roman" panose="02020603050405020304" pitchFamily="18" charset="0"/>
                        </a:rPr>
                        <a:t>L'organizzazione del pensiero astratto</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0,500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0,900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a:ln>
                            <a:noFill/>
                          </a:ln>
                          <a:solidFill>
                            <a:prstClr val="black"/>
                          </a:solidFill>
                          <a:effectLst/>
                          <a:uLnTx/>
                          <a:uFillTx/>
                          <a:latin typeface="Calibri" panose="020F0502020204030204"/>
                          <a:ea typeface="+mn-ea"/>
                          <a:cs typeface="+mn-cs"/>
                        </a:rPr>
                        <a:t>5x10</a:t>
                      </a:r>
                      <a:r>
                        <a:rPr kumimoji="0" lang="it-IT" sz="2400" b="0" i="0" u="none" strike="noStrike" kern="1200" cap="none" spc="0" normalizeH="0" baseline="30000" noProof="0">
                          <a:ln>
                            <a:noFill/>
                          </a:ln>
                          <a:solidFill>
                            <a:prstClr val="black"/>
                          </a:solidFill>
                          <a:effectLst/>
                          <a:uLnTx/>
                          <a:uFillTx/>
                          <a:latin typeface="Calibri" panose="020F0502020204030204"/>
                          <a:ea typeface="+mn-ea"/>
                          <a:cs typeface="+mn-cs"/>
                        </a:rPr>
                        <a:t>5</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it-IT" sz="2400" b="0" i="0" u="none" strike="noStrike" kern="1200" cap="none" spc="0" normalizeH="0" baseline="30000" noProof="0" dirty="0">
                          <a:ln>
                            <a:noFill/>
                          </a:ln>
                          <a:solidFill>
                            <a:prstClr val="black"/>
                          </a:solidFill>
                          <a:effectLst/>
                          <a:uLnTx/>
                          <a:uFillTx/>
                          <a:latin typeface="Calibri" panose="020F0502020204030204"/>
                          <a:ea typeface="+mn-ea"/>
                          <a:cs typeface="+mn-cs"/>
                        </a:rPr>
                        <a:t>7</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5000875"/>
                  </a:ext>
                </a:extLst>
              </a:tr>
              <a:tr h="595522">
                <a:tc>
                  <a:txBody>
                    <a:bodyPr/>
                    <a:lstStyle/>
                    <a:p>
                      <a:pPr>
                        <a:lnSpc>
                          <a:spcPct val="115000"/>
                        </a:lnSpc>
                        <a:spcAft>
                          <a:spcPts val="800"/>
                        </a:spcAft>
                        <a:buNone/>
                      </a:pPr>
                      <a:r>
                        <a:rPr lang="it-IT" sz="2200" kern="100" dirty="0">
                          <a:effectLst/>
                          <a:latin typeface="Aptos" panose="020B0004020202020204" pitchFamily="34" charset="0"/>
                          <a:ea typeface="Aptos" panose="020B0004020202020204" pitchFamily="34" charset="0"/>
                          <a:cs typeface="Times New Roman" panose="02020603050405020304" pitchFamily="18" charset="0"/>
                        </a:rPr>
                        <a:t>Il linguaggio articolato e la tecnica</a:t>
                      </a: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0,400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400" b="0">
                          <a:solidFill>
                            <a:schemeClr val="tx1"/>
                          </a:solidFill>
                          <a:effectLst/>
                        </a:rPr>
                        <a:t>0,800</a:t>
                      </a:r>
                      <a:endParaRPr lang="it-IT"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5x10</a:t>
                      </a:r>
                      <a:r>
                        <a:rPr kumimoji="0" lang="it-IT" sz="2400" b="0" i="0" u="none" strike="noStrike" kern="1200" cap="none" spc="0" normalizeH="0" baseline="30000" noProof="0" dirty="0" err="1">
                          <a:ln>
                            <a:noFill/>
                          </a:ln>
                          <a:solidFill>
                            <a:prstClr val="black"/>
                          </a:solidFill>
                          <a:effectLst/>
                          <a:uLnTx/>
                          <a:uFillTx/>
                          <a:latin typeface="Calibri" panose="020F0502020204030204"/>
                          <a:ea typeface="+mn-ea"/>
                          <a:cs typeface="+mn-cs"/>
                        </a:rPr>
                        <a:t>5</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10</a:t>
                      </a:r>
                      <a:r>
                        <a:rPr kumimoji="0" lang="it-IT" sz="2400" b="0" i="0" u="none" strike="noStrike" kern="1200" cap="none" spc="0" normalizeH="0" baseline="30000" noProof="0" dirty="0">
                          <a:ln>
                            <a:noFill/>
                          </a:ln>
                          <a:solidFill>
                            <a:prstClr val="black"/>
                          </a:solidFill>
                          <a:effectLst/>
                          <a:uLnTx/>
                          <a:uFillTx/>
                          <a:latin typeface="Calibri" panose="020F0502020204030204"/>
                          <a:ea typeface="+mn-ea"/>
                          <a:cs typeface="+mn-cs"/>
                        </a:rPr>
                        <a:t>7</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4874304"/>
                  </a:ext>
                </a:extLst>
              </a:tr>
            </a:tbl>
          </a:graphicData>
        </a:graphic>
      </p:graphicFrame>
      <p:pic>
        <p:nvPicPr>
          <p:cNvPr id="2" name="Immagine 1">
            <a:extLst>
              <a:ext uri="{FF2B5EF4-FFF2-40B4-BE49-F238E27FC236}">
                <a16:creationId xmlns:a16="http://schemas.microsoft.com/office/drawing/2014/main" id="{6B730986-4948-0889-10F8-30A99D18EFB2}"/>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200168" y="1193424"/>
            <a:ext cx="840439" cy="610479"/>
          </a:xfrm>
          <a:prstGeom prst="rect">
            <a:avLst/>
          </a:prstGeom>
        </p:spPr>
      </p:pic>
      <p:pic>
        <p:nvPicPr>
          <p:cNvPr id="3" name="Immagine 2" descr="Immagine che contiene schizzo, clipart, cartone animato, illustrazione&#10;&#10;Descrizione generata automaticamente">
            <a:extLst>
              <a:ext uri="{FF2B5EF4-FFF2-40B4-BE49-F238E27FC236}">
                <a16:creationId xmlns:a16="http://schemas.microsoft.com/office/drawing/2014/main" id="{824D9FF9-8FB8-7995-03D4-93A4E8F40F5A}"/>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rcRect/>
          <a:stretch>
            <a:fillRect/>
          </a:stretch>
        </p:blipFill>
        <p:spPr bwMode="auto">
          <a:xfrm>
            <a:off x="200168" y="1822849"/>
            <a:ext cx="840439" cy="590968"/>
          </a:xfrm>
          <a:prstGeom prst="rect">
            <a:avLst/>
          </a:prstGeom>
          <a:noFill/>
          <a:ln>
            <a:noFill/>
          </a:ln>
        </p:spPr>
      </p:pic>
      <p:pic>
        <p:nvPicPr>
          <p:cNvPr id="6" name="Immagine 5" descr="Immagine che contiene schizzo, Line art, pianta, Arte bambini&#10;&#10;Descrizione generata automaticamente">
            <a:extLst>
              <a:ext uri="{FF2B5EF4-FFF2-40B4-BE49-F238E27FC236}">
                <a16:creationId xmlns:a16="http://schemas.microsoft.com/office/drawing/2014/main" id="{BDFF8516-8B73-A482-9758-DB706E8D9406}"/>
              </a:ext>
            </a:extLst>
          </p:cNvPr>
          <p:cNvPicPr>
            <a:picLocks noChangeAspect="1"/>
          </p:cNvPicPr>
          <p:nvPr/>
        </p:nvPicPr>
        <p:blipFill>
          <a:blip r:embed="rId4" cstate="print">
            <a:alphaModFix amt="70000"/>
            <a:extLst>
              <a:ext uri="{28A0092B-C50C-407E-A947-70E740481C1C}">
                <a14:useLocalDpi xmlns:a14="http://schemas.microsoft.com/office/drawing/2010/main" val="0"/>
              </a:ext>
            </a:extLst>
          </a:blip>
          <a:srcRect/>
          <a:stretch>
            <a:fillRect/>
          </a:stretch>
        </p:blipFill>
        <p:spPr bwMode="auto">
          <a:xfrm>
            <a:off x="200167" y="2432762"/>
            <a:ext cx="840437" cy="583903"/>
          </a:xfrm>
          <a:prstGeom prst="rect">
            <a:avLst/>
          </a:prstGeom>
          <a:noFill/>
          <a:ln>
            <a:noFill/>
          </a:ln>
        </p:spPr>
      </p:pic>
      <p:pic>
        <p:nvPicPr>
          <p:cNvPr id="8" name="Immagine 7">
            <a:extLst>
              <a:ext uri="{FF2B5EF4-FFF2-40B4-BE49-F238E27FC236}">
                <a16:creationId xmlns:a16="http://schemas.microsoft.com/office/drawing/2014/main" id="{0A4E5775-2024-6F9D-300C-17186E246F35}"/>
              </a:ext>
            </a:extLst>
          </p:cNvPr>
          <p:cNvPicPr>
            <a:picLocks noChangeAspect="1"/>
          </p:cNvPicPr>
          <p:nvPr/>
        </p:nvPicPr>
        <p:blipFill>
          <a:blip r:embed="rId5">
            <a:alphaModFix amt="70000"/>
            <a:extLst>
              <a:ext uri="{28A0092B-C50C-407E-A947-70E740481C1C}">
                <a14:useLocalDpi xmlns:a14="http://schemas.microsoft.com/office/drawing/2010/main" val="0"/>
              </a:ext>
            </a:extLst>
          </a:blip>
          <a:stretch>
            <a:fillRect/>
          </a:stretch>
        </p:blipFill>
        <p:spPr>
          <a:xfrm>
            <a:off x="200167" y="3042677"/>
            <a:ext cx="670732" cy="614668"/>
          </a:xfrm>
          <a:prstGeom prst="rect">
            <a:avLst/>
          </a:prstGeom>
        </p:spPr>
      </p:pic>
      <p:pic>
        <p:nvPicPr>
          <p:cNvPr id="19" name="Immagine 18" descr="Immagine che contiene schizzo, arte, Line art, illustrazione&#10;&#10;Descrizione generata automaticamente">
            <a:extLst>
              <a:ext uri="{FF2B5EF4-FFF2-40B4-BE49-F238E27FC236}">
                <a16:creationId xmlns:a16="http://schemas.microsoft.com/office/drawing/2014/main" id="{498FD761-616E-3ACD-F71B-B04C81FFEEBC}"/>
              </a:ext>
            </a:extLst>
          </p:cNvPr>
          <p:cNvPicPr>
            <a:picLocks noChangeAspect="1"/>
          </p:cNvPicPr>
          <p:nvPr/>
        </p:nvPicPr>
        <p:blipFill>
          <a:blip r:embed="rId6" cstate="print">
            <a:alphaModFix amt="70000"/>
            <a:extLst>
              <a:ext uri="{28A0092B-C50C-407E-A947-70E740481C1C}">
                <a14:useLocalDpi xmlns:a14="http://schemas.microsoft.com/office/drawing/2010/main" val="0"/>
              </a:ext>
            </a:extLst>
          </a:blip>
          <a:srcRect/>
          <a:stretch>
            <a:fillRect/>
          </a:stretch>
        </p:blipFill>
        <p:spPr bwMode="auto">
          <a:xfrm>
            <a:off x="212715" y="4270915"/>
            <a:ext cx="827890" cy="601698"/>
          </a:xfrm>
          <a:prstGeom prst="rect">
            <a:avLst/>
          </a:prstGeom>
          <a:noFill/>
          <a:ln>
            <a:noFill/>
          </a:ln>
        </p:spPr>
      </p:pic>
      <p:pic>
        <p:nvPicPr>
          <p:cNvPr id="20" name="Immagine 19" descr="Immagine che contiene Viso umano, persona, uomo, Human&#10;&#10;Descrizione generata automaticamente">
            <a:extLst>
              <a:ext uri="{FF2B5EF4-FFF2-40B4-BE49-F238E27FC236}">
                <a16:creationId xmlns:a16="http://schemas.microsoft.com/office/drawing/2014/main" id="{5C0B54EC-9C61-D259-90C3-1715A7DE539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V="1">
            <a:off x="212715" y="4896119"/>
            <a:ext cx="670730" cy="602188"/>
          </a:xfrm>
          <a:prstGeom prst="rect">
            <a:avLst/>
          </a:prstGeom>
          <a:noFill/>
          <a:ln>
            <a:noFill/>
          </a:ln>
        </p:spPr>
      </p:pic>
      <p:pic>
        <p:nvPicPr>
          <p:cNvPr id="21" name="Immagine 20" descr="Immagine che contiene mappa, testo, diagramma&#10;&#10;Descrizione generata automaticamente">
            <a:extLst>
              <a:ext uri="{FF2B5EF4-FFF2-40B4-BE49-F238E27FC236}">
                <a16:creationId xmlns:a16="http://schemas.microsoft.com/office/drawing/2014/main" id="{0A08543F-C31F-7948-1541-692C021EBF34}"/>
              </a:ext>
            </a:extLst>
          </p:cNvPr>
          <p:cNvPicPr>
            <a:picLocks noChangeAspect="1"/>
          </p:cNvPicPr>
          <p:nvPr/>
        </p:nvPicPr>
        <p:blipFill>
          <a:blip r:embed="rId8">
            <a:alphaModFix amt="70000"/>
            <a:extLst>
              <a:ext uri="{28A0092B-C50C-407E-A947-70E740481C1C}">
                <a14:useLocalDpi xmlns:a14="http://schemas.microsoft.com/office/drawing/2010/main" val="0"/>
              </a:ext>
            </a:extLst>
          </a:blip>
          <a:srcRect/>
          <a:stretch>
            <a:fillRect/>
          </a:stretch>
        </p:blipFill>
        <p:spPr bwMode="auto">
          <a:xfrm>
            <a:off x="212714" y="5519664"/>
            <a:ext cx="989384" cy="534869"/>
          </a:xfrm>
          <a:prstGeom prst="rect">
            <a:avLst/>
          </a:prstGeom>
          <a:noFill/>
          <a:ln>
            <a:noFill/>
          </a:ln>
        </p:spPr>
      </p:pic>
      <p:pic>
        <p:nvPicPr>
          <p:cNvPr id="24" name="Immagine 23">
            <a:extLst>
              <a:ext uri="{FF2B5EF4-FFF2-40B4-BE49-F238E27FC236}">
                <a16:creationId xmlns:a16="http://schemas.microsoft.com/office/drawing/2014/main" id="{40BE44C6-1DE4-1395-86B1-A6E0672BD868}"/>
              </a:ext>
            </a:extLst>
          </p:cNvPr>
          <p:cNvPicPr>
            <a:picLocks noChangeAspect="1"/>
          </p:cNvPicPr>
          <p:nvPr/>
        </p:nvPicPr>
        <p:blipFill>
          <a:blip r:embed="rId9"/>
          <a:stretch>
            <a:fillRect/>
          </a:stretch>
        </p:blipFill>
        <p:spPr>
          <a:xfrm>
            <a:off x="200167" y="3672820"/>
            <a:ext cx="670732" cy="582619"/>
          </a:xfrm>
          <a:prstGeom prst="rect">
            <a:avLst/>
          </a:prstGeom>
        </p:spPr>
      </p:pic>
      <p:pic>
        <p:nvPicPr>
          <p:cNvPr id="26" name="Immagine 25">
            <a:extLst>
              <a:ext uri="{FF2B5EF4-FFF2-40B4-BE49-F238E27FC236}">
                <a16:creationId xmlns:a16="http://schemas.microsoft.com/office/drawing/2014/main" id="{2451DC74-E0BF-7E03-E6F9-1D064C20B615}"/>
              </a:ext>
            </a:extLst>
          </p:cNvPr>
          <p:cNvPicPr>
            <a:picLocks noChangeAspect="1"/>
          </p:cNvPicPr>
          <p:nvPr/>
        </p:nvPicPr>
        <p:blipFill>
          <a:blip r:embed="rId10"/>
          <a:stretch>
            <a:fillRect/>
          </a:stretch>
        </p:blipFill>
        <p:spPr>
          <a:xfrm>
            <a:off x="212714" y="6122512"/>
            <a:ext cx="833411" cy="532720"/>
          </a:xfrm>
          <a:prstGeom prst="rect">
            <a:avLst/>
          </a:prstGeom>
        </p:spPr>
      </p:pic>
    </p:spTree>
    <p:extLst>
      <p:ext uri="{BB962C8B-B14F-4D97-AF65-F5344CB8AC3E}">
        <p14:creationId xmlns:p14="http://schemas.microsoft.com/office/powerpoint/2010/main" val="2925841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7103262" y="1518502"/>
            <a:ext cx="4888572" cy="5106501"/>
          </a:xfrm>
        </p:spPr>
        <p:txBody>
          <a:bodyPr>
            <a:normAutofit lnSpcReduction="10000"/>
          </a:bodyPr>
          <a:lstStyle/>
          <a:p>
            <a:pPr algn="just">
              <a:lnSpc>
                <a:spcPct val="100000"/>
              </a:lnSpc>
              <a:spcBef>
                <a:spcPts val="0"/>
              </a:spcBef>
              <a:buClr>
                <a:srgbClr val="002060"/>
              </a:buClr>
            </a:pPr>
            <a:r>
              <a:rPr lang="it-IT" sz="4000" dirty="0">
                <a:effectLst/>
                <a:ea typeface="Calibri" panose="020F0502020204030204" pitchFamily="34" charset="0"/>
                <a:cs typeface="Calibri" panose="020F0502020204030204" pitchFamily="34" charset="0"/>
              </a:rPr>
              <a:t>La composizione delle otto probabilità stimate per il </a:t>
            </a:r>
            <a:r>
              <a:rPr lang="it-IT" sz="4000" dirty="0" err="1">
                <a:effectLst/>
                <a:ea typeface="Calibri" panose="020F0502020204030204" pitchFamily="34" charset="0"/>
                <a:cs typeface="Calibri" panose="020F0502020204030204" pitchFamily="34" charset="0"/>
              </a:rPr>
              <a:t>macrointervallo</a:t>
            </a:r>
            <a:r>
              <a:rPr lang="it-IT" sz="4000" dirty="0">
                <a:effectLst/>
                <a:ea typeface="Calibri" panose="020F0502020204030204" pitchFamily="34" charset="0"/>
                <a:cs typeface="Calibri" panose="020F0502020204030204" pitchFamily="34" charset="0"/>
              </a:rPr>
              <a:t> </a:t>
            </a:r>
            <a:r>
              <a:rPr lang="it-IT" sz="4000" b="1" dirty="0">
                <a:effectLst/>
                <a:ea typeface="Calibri" panose="020F0502020204030204" pitchFamily="34" charset="0"/>
                <a:cs typeface="Calibri" panose="020F0502020204030204" pitchFamily="34" charset="0"/>
              </a:rPr>
              <a:t>C</a:t>
            </a:r>
            <a:r>
              <a:rPr lang="it-IT" sz="4000" dirty="0">
                <a:effectLst/>
                <a:ea typeface="Calibri" panose="020F0502020204030204" pitchFamily="34" charset="0"/>
                <a:cs typeface="Calibri" panose="020F0502020204030204" pitchFamily="34" charset="0"/>
              </a:rPr>
              <a:t> (CET) dà origine ad una probabilità composta ottenuta con la distribuzione </a:t>
            </a:r>
            <a:r>
              <a:rPr lang="it-IT" sz="4000" dirty="0" err="1">
                <a:effectLst/>
                <a:ea typeface="Calibri" panose="020F0502020204030204" pitchFamily="34" charset="0"/>
                <a:cs typeface="Calibri" panose="020F0502020204030204" pitchFamily="34" charset="0"/>
              </a:rPr>
              <a:t>lognormale</a:t>
            </a:r>
            <a:r>
              <a:rPr lang="it-IT" sz="4000" dirty="0">
                <a:effectLst/>
                <a:ea typeface="Calibri" panose="020F0502020204030204" pitchFamily="34" charset="0"/>
                <a:cs typeface="Calibri" panose="020F0502020204030204" pitchFamily="34" charset="0"/>
              </a:rPr>
              <a:t> di </a:t>
            </a:r>
            <a:r>
              <a:rPr lang="it-IT" sz="4000" b="1" dirty="0">
                <a:effectLst/>
                <a:highlight>
                  <a:srgbClr val="FFFF00"/>
                </a:highlight>
                <a:latin typeface="+mn-lt"/>
                <a:ea typeface="Calibri" panose="020F0502020204030204" pitchFamily="34" charset="0"/>
                <a:cs typeface="Calibri" panose="020F0502020204030204" pitchFamily="34" charset="0"/>
              </a:rPr>
              <a:t>3,5·10</a:t>
            </a:r>
            <a:r>
              <a:rPr lang="it-IT" sz="4000" b="1" baseline="30000" dirty="0">
                <a:effectLst/>
                <a:highlight>
                  <a:srgbClr val="FFFF00"/>
                </a:highlight>
                <a:latin typeface="+mn-lt"/>
                <a:ea typeface="Calibri" panose="020F0502020204030204" pitchFamily="34" charset="0"/>
                <a:cs typeface="Calibri" panose="020F0502020204030204" pitchFamily="34" charset="0"/>
              </a:rPr>
              <a:t>-2</a:t>
            </a:r>
            <a:endParaRPr lang="en-US" sz="4000" b="1" dirty="0">
              <a:effectLst/>
              <a:highlight>
                <a:srgbClr val="FFFF00"/>
              </a:highlight>
              <a:ea typeface="Calibri" panose="020F0502020204030204" pitchFamily="34" charset="0"/>
              <a:cs typeface="Calibri" panose="020F0502020204030204" pitchFamily="34" charset="0"/>
            </a:endParaRPr>
          </a:p>
          <a:p>
            <a:pPr algn="just">
              <a:buClr>
                <a:srgbClr val="002060"/>
              </a:buClr>
            </a:pPr>
            <a:endParaRPr lang="en-GB" sz="3800" b="1" dirty="0">
              <a:solidFill>
                <a:srgbClr val="C00000"/>
              </a:solidFill>
              <a:effectLst/>
              <a:ea typeface="Calibri" panose="020F0502020204030204" pitchFamily="34" charset="0"/>
              <a:cs typeface="Calibri" panose="020F0502020204030204" pitchFamily="34" charset="0"/>
            </a:endParaRPr>
          </a:p>
          <a:p>
            <a:pPr algn="just">
              <a:buClr>
                <a:srgbClr val="002060"/>
              </a:buClr>
            </a:pPr>
            <a:endParaRPr lang="en-GB" sz="4000" b="1" dirty="0">
              <a:solidFill>
                <a:srgbClr val="C00000"/>
              </a:solidFill>
              <a:effectLst/>
              <a:ea typeface="Calibri" panose="020F0502020204030204" pitchFamily="34" charset="0"/>
              <a:cs typeface="Calibri" panose="020F0502020204030204" pitchFamily="34" charset="0"/>
            </a:endParaRPr>
          </a:p>
        </p:txBody>
      </p:sp>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7" y="232997"/>
            <a:ext cx="6727106" cy="965743"/>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3200" b="1" dirty="0">
                <a:solidFill>
                  <a:schemeClr val="bg1"/>
                </a:solidFill>
              </a:rPr>
              <a:t>Il 5° parametro (C) –                    </a:t>
            </a:r>
            <a:r>
              <a:rPr lang="fr-FR" sz="3600" b="1" dirty="0">
                <a:solidFill>
                  <a:schemeClr val="tx1"/>
                </a:solidFill>
              </a:rPr>
              <a:t>La </a:t>
            </a:r>
            <a:r>
              <a:rPr lang="fr-FR" sz="3600" b="1" dirty="0">
                <a:solidFill>
                  <a:srgbClr val="0033CC"/>
                </a:solidFill>
              </a:rPr>
              <a:t>CET</a:t>
            </a:r>
            <a:br>
              <a:rPr lang="it-IT" sz="3200" b="1" dirty="0">
                <a:latin typeface="+mn-lt"/>
              </a:rPr>
            </a:br>
            <a:r>
              <a:rPr lang="it-IT" sz="3200" b="1" dirty="0">
                <a:latin typeface="+mn-lt"/>
              </a:rPr>
              <a:t>                           </a:t>
            </a:r>
            <a:r>
              <a:rPr lang="it-IT" sz="3200" b="1" dirty="0">
                <a:solidFill>
                  <a:schemeClr val="tx1"/>
                </a:solidFill>
                <a:effectLst/>
                <a:latin typeface="+mn-lt"/>
                <a:ea typeface="Calibri" panose="020F0502020204030204" pitchFamily="34" charset="0"/>
                <a:cs typeface="Calibri" panose="020F0502020204030204" pitchFamily="34" charset="0"/>
              </a:rPr>
              <a:t>1,3·10</a:t>
            </a:r>
            <a:r>
              <a:rPr lang="it-IT" sz="3200" b="1" baseline="30000" dirty="0">
                <a:solidFill>
                  <a:schemeClr val="tx1"/>
                </a:solidFill>
                <a:effectLst/>
                <a:latin typeface="+mn-lt"/>
                <a:ea typeface="Calibri" panose="020F0502020204030204" pitchFamily="34" charset="0"/>
                <a:cs typeface="Calibri" panose="020F0502020204030204" pitchFamily="34" charset="0"/>
              </a:rPr>
              <a:t>-2</a:t>
            </a:r>
            <a:r>
              <a:rPr lang="it-IT" sz="3200" b="1" dirty="0">
                <a:solidFill>
                  <a:schemeClr val="tx1"/>
                </a:solidFill>
                <a:latin typeface="+mn-lt"/>
              </a:rPr>
              <a:t> - </a:t>
            </a:r>
            <a:r>
              <a:rPr lang="it-IT" sz="3200" b="1" dirty="0">
                <a:solidFill>
                  <a:schemeClr val="tx1"/>
                </a:solidFill>
                <a:effectLst/>
                <a:latin typeface="+mn-lt"/>
                <a:ea typeface="Calibri" panose="020F0502020204030204" pitchFamily="34" charset="0"/>
                <a:cs typeface="Calibri" panose="020F0502020204030204" pitchFamily="34" charset="0"/>
              </a:rPr>
              <a:t>5,7·10</a:t>
            </a:r>
            <a:r>
              <a:rPr lang="it-IT" sz="3200" b="1" baseline="30000" dirty="0">
                <a:solidFill>
                  <a:schemeClr val="tx1"/>
                </a:solidFill>
                <a:effectLst/>
                <a:latin typeface="+mn-lt"/>
                <a:ea typeface="Calibri" panose="020F0502020204030204" pitchFamily="34" charset="0"/>
                <a:cs typeface="Calibri" panose="020F0502020204030204" pitchFamily="34" charset="0"/>
              </a:rPr>
              <a:t>-2</a:t>
            </a:r>
            <a:endParaRPr lang="it-IT" sz="3200" dirty="0">
              <a:solidFill>
                <a:schemeClr val="tx1"/>
              </a:solidFill>
            </a:endParaRPr>
          </a:p>
        </p:txBody>
      </p:sp>
      <p:pic>
        <p:nvPicPr>
          <p:cNvPr id="7" name="Immagine 6">
            <a:extLst>
              <a:ext uri="{FF2B5EF4-FFF2-40B4-BE49-F238E27FC236}">
                <a16:creationId xmlns:a16="http://schemas.microsoft.com/office/drawing/2014/main" id="{8360F1DB-F728-16EC-773B-947033835949}"/>
              </a:ext>
            </a:extLst>
          </p:cNvPr>
          <p:cNvPicPr>
            <a:picLocks noChangeAspect="1"/>
          </p:cNvPicPr>
          <p:nvPr/>
        </p:nvPicPr>
        <p:blipFill>
          <a:blip r:embed="rId2">
            <a:alphaModFix amt="70000"/>
          </a:blip>
          <a:stretch>
            <a:fillRect/>
          </a:stretch>
        </p:blipFill>
        <p:spPr>
          <a:xfrm>
            <a:off x="117904" y="1468582"/>
            <a:ext cx="6985358" cy="5155907"/>
          </a:xfrm>
          <a:prstGeom prst="rect">
            <a:avLst/>
          </a:prstGeom>
          <a:noFill/>
          <a:ln>
            <a:noFill/>
          </a:ln>
        </p:spPr>
      </p:pic>
      <p:sp>
        <p:nvSpPr>
          <p:cNvPr id="9" name="CasellaDiTesto 8">
            <a:extLst>
              <a:ext uri="{FF2B5EF4-FFF2-40B4-BE49-F238E27FC236}">
                <a16:creationId xmlns:a16="http://schemas.microsoft.com/office/drawing/2014/main" id="{6779929C-8FFD-093F-721D-43EDF6590B75}"/>
              </a:ext>
            </a:extLst>
          </p:cNvPr>
          <p:cNvSpPr txBox="1"/>
          <p:nvPr/>
        </p:nvSpPr>
        <p:spPr>
          <a:xfrm>
            <a:off x="7103262" y="232997"/>
            <a:ext cx="4787470" cy="1015663"/>
          </a:xfrm>
          <a:prstGeom prst="rect">
            <a:avLst/>
          </a:prstGeom>
          <a:noFill/>
        </p:spPr>
        <p:txBody>
          <a:bodyPr wrap="square">
            <a:spAutoFit/>
          </a:bodyPr>
          <a:lstStyle/>
          <a:p>
            <a:pPr algn="ctr">
              <a:lnSpc>
                <a:spcPct val="100000"/>
              </a:lnSpc>
              <a:spcBef>
                <a:spcPts val="0"/>
              </a:spcBef>
              <a:buClr>
                <a:srgbClr val="002060"/>
              </a:buClr>
            </a:pPr>
            <a:r>
              <a:rPr lang="it-IT" sz="3000" b="1" dirty="0">
                <a:solidFill>
                  <a:srgbClr val="C00000"/>
                </a:solidFill>
                <a:effectLst/>
                <a:ea typeface="Calibri" panose="020F0502020204030204" pitchFamily="34" charset="0"/>
                <a:cs typeface="Calibri" panose="020F0502020204030204" pitchFamily="34" charset="0"/>
              </a:rPr>
              <a:t>LA STIMA CALCOLATA DALLE NOVE probabilità</a:t>
            </a:r>
            <a:endParaRPr lang="en-US" sz="3000" b="1" dirty="0">
              <a:solidFill>
                <a:srgbClr val="C00000"/>
              </a:solidFill>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0225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7103261" y="1111161"/>
            <a:ext cx="4888572" cy="5483593"/>
          </a:xfrm>
        </p:spPr>
        <p:txBody>
          <a:bodyPr>
            <a:normAutofit fontScale="92500"/>
          </a:bodyPr>
          <a:lstStyle/>
          <a:p>
            <a:pPr algn="just">
              <a:lnSpc>
                <a:spcPct val="100000"/>
              </a:lnSpc>
              <a:spcBef>
                <a:spcPts val="0"/>
              </a:spcBef>
              <a:buClr>
                <a:srgbClr val="002060"/>
              </a:buClr>
            </a:pPr>
            <a:r>
              <a:rPr lang="it-IT" sz="4200" dirty="0">
                <a:effectLst/>
                <a:ea typeface="Calibri" panose="020F0502020204030204" pitchFamily="34" charset="0"/>
                <a:cs typeface="Calibri" panose="020F0502020204030204" pitchFamily="34" charset="0"/>
              </a:rPr>
              <a:t>La composizione totale delle tre probabilità stimate per il </a:t>
            </a:r>
            <a:r>
              <a:rPr lang="it-IT" sz="4200" dirty="0" err="1">
                <a:effectLst/>
                <a:ea typeface="Calibri" panose="020F0502020204030204" pitchFamily="34" charset="0"/>
                <a:cs typeface="Calibri" panose="020F0502020204030204" pitchFamily="34" charset="0"/>
              </a:rPr>
              <a:t>macrointervallo</a:t>
            </a:r>
            <a:r>
              <a:rPr lang="it-IT" sz="4200" dirty="0">
                <a:effectLst/>
                <a:ea typeface="Calibri" panose="020F0502020204030204" pitchFamily="34" charset="0"/>
                <a:cs typeface="Calibri" panose="020F0502020204030204" pitchFamily="34" charset="0"/>
              </a:rPr>
              <a:t> </a:t>
            </a:r>
            <a:r>
              <a:rPr lang="it-IT" sz="4200" b="1" dirty="0">
                <a:effectLst/>
                <a:ea typeface="Calibri" panose="020F0502020204030204" pitchFamily="34" charset="0"/>
                <a:cs typeface="Calibri" panose="020F0502020204030204" pitchFamily="34" charset="0"/>
              </a:rPr>
              <a:t>A</a:t>
            </a:r>
            <a:r>
              <a:rPr lang="it-IT" sz="4200" dirty="0">
                <a:effectLst/>
                <a:ea typeface="Calibri" panose="020F0502020204030204" pitchFamily="34" charset="0"/>
                <a:cs typeface="Calibri" panose="020F0502020204030204" pitchFamily="34" charset="0"/>
              </a:rPr>
              <a:t>, </a:t>
            </a:r>
            <a:r>
              <a:rPr lang="it-IT" sz="4200" b="1" dirty="0">
                <a:effectLst/>
                <a:ea typeface="Calibri" panose="020F0502020204030204" pitchFamily="34" charset="0"/>
                <a:cs typeface="Calibri" panose="020F0502020204030204" pitchFamily="34" charset="0"/>
              </a:rPr>
              <a:t>B</a:t>
            </a:r>
            <a:r>
              <a:rPr lang="it-IT" sz="4200" dirty="0">
                <a:effectLst/>
                <a:ea typeface="Calibri" panose="020F0502020204030204" pitchFamily="34" charset="0"/>
                <a:cs typeface="Calibri" panose="020F0502020204030204" pitchFamily="34" charset="0"/>
              </a:rPr>
              <a:t> e </a:t>
            </a:r>
            <a:r>
              <a:rPr lang="it-IT" sz="4200" b="1" dirty="0">
                <a:effectLst/>
                <a:ea typeface="Calibri" panose="020F0502020204030204" pitchFamily="34" charset="0"/>
                <a:cs typeface="Calibri" panose="020F0502020204030204" pitchFamily="34" charset="0"/>
              </a:rPr>
              <a:t>C</a:t>
            </a:r>
            <a:r>
              <a:rPr lang="it-IT" sz="4200" dirty="0">
                <a:effectLst/>
                <a:ea typeface="Calibri" panose="020F0502020204030204" pitchFamily="34" charset="0"/>
                <a:cs typeface="Calibri" panose="020F0502020204030204" pitchFamily="34" charset="0"/>
              </a:rPr>
              <a:t> dà origine ad una probabilità composta ottenuta con la distribuzione </a:t>
            </a:r>
            <a:r>
              <a:rPr lang="it-IT" sz="4200" dirty="0" err="1">
                <a:effectLst/>
                <a:ea typeface="Calibri" panose="020F0502020204030204" pitchFamily="34" charset="0"/>
                <a:cs typeface="Calibri" panose="020F0502020204030204" pitchFamily="34" charset="0"/>
              </a:rPr>
              <a:t>lognormale</a:t>
            </a:r>
            <a:r>
              <a:rPr lang="it-IT" sz="4200" dirty="0">
                <a:effectLst/>
                <a:ea typeface="Calibri" panose="020F0502020204030204" pitchFamily="34" charset="0"/>
                <a:cs typeface="Calibri" panose="020F0502020204030204" pitchFamily="34" charset="0"/>
              </a:rPr>
              <a:t> di </a:t>
            </a:r>
            <a:r>
              <a:rPr lang="it-IT" sz="4200" b="1" dirty="0">
                <a:effectLst/>
                <a:highlight>
                  <a:srgbClr val="FFFF00"/>
                </a:highlight>
                <a:latin typeface="+mn-lt"/>
                <a:ea typeface="Calibri" panose="020F0502020204030204" pitchFamily="34" charset="0"/>
                <a:cs typeface="Calibri" panose="020F0502020204030204" pitchFamily="34" charset="0"/>
              </a:rPr>
              <a:t>1,3·10</a:t>
            </a:r>
            <a:r>
              <a:rPr lang="it-IT" sz="4200" b="1" baseline="30000" dirty="0">
                <a:effectLst/>
                <a:highlight>
                  <a:srgbClr val="FFFF00"/>
                </a:highlight>
                <a:latin typeface="+mn-lt"/>
                <a:ea typeface="Calibri" panose="020F0502020204030204" pitchFamily="34" charset="0"/>
                <a:cs typeface="Calibri" panose="020F0502020204030204" pitchFamily="34" charset="0"/>
              </a:rPr>
              <a:t>-2</a:t>
            </a:r>
            <a:endParaRPr lang="en-US" sz="4200" b="1" dirty="0">
              <a:effectLst/>
              <a:highlight>
                <a:srgbClr val="FFFF00"/>
              </a:highlight>
              <a:ea typeface="Calibri" panose="020F0502020204030204" pitchFamily="34" charset="0"/>
              <a:cs typeface="Calibri" panose="020F0502020204030204" pitchFamily="34" charset="0"/>
            </a:endParaRPr>
          </a:p>
          <a:p>
            <a:pPr algn="just">
              <a:buClr>
                <a:srgbClr val="002060"/>
              </a:buClr>
            </a:pPr>
            <a:endParaRPr lang="en-GB" sz="3800" b="1" dirty="0">
              <a:solidFill>
                <a:srgbClr val="C00000"/>
              </a:solidFill>
              <a:effectLst/>
              <a:ea typeface="Calibri" panose="020F0502020204030204" pitchFamily="34" charset="0"/>
              <a:cs typeface="Calibri" panose="020F0502020204030204" pitchFamily="34" charset="0"/>
            </a:endParaRPr>
          </a:p>
          <a:p>
            <a:pPr algn="just">
              <a:buClr>
                <a:srgbClr val="002060"/>
              </a:buClr>
            </a:pPr>
            <a:endParaRPr lang="en-GB" sz="4000" b="1" dirty="0">
              <a:solidFill>
                <a:srgbClr val="C00000"/>
              </a:solidFill>
              <a:effectLst/>
              <a:ea typeface="Calibri" panose="020F0502020204030204" pitchFamily="34" charset="0"/>
              <a:cs typeface="Calibri" panose="020F0502020204030204" pitchFamily="34" charset="0"/>
            </a:endParaRPr>
          </a:p>
        </p:txBody>
      </p:sp>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5" y="232998"/>
            <a:ext cx="11658459" cy="533918"/>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t>5° parametro di Drake (TOTALE delle </a:t>
            </a:r>
            <a:r>
              <a:rPr lang="it-IT" sz="3200" b="1"/>
              <a:t>fasi A, </a:t>
            </a:r>
            <a:r>
              <a:rPr lang="it-IT" sz="3200" b="1" dirty="0"/>
              <a:t>B e C</a:t>
            </a:r>
            <a:r>
              <a:rPr lang="it-IT" sz="3200" b="1"/>
              <a:t>): </a:t>
            </a:r>
            <a:r>
              <a:rPr lang="it-IT" sz="3200" b="1">
                <a:solidFill>
                  <a:schemeClr val="tx1"/>
                </a:solidFill>
                <a:effectLst/>
                <a:latin typeface="+mn-lt"/>
                <a:ea typeface="Calibri" panose="020F0502020204030204" pitchFamily="34" charset="0"/>
                <a:cs typeface="Calibri" panose="020F0502020204030204" pitchFamily="34" charset="0"/>
              </a:rPr>
              <a:t>0,6·10</a:t>
            </a:r>
            <a:r>
              <a:rPr lang="it-IT" sz="3200" b="1" baseline="30000">
                <a:solidFill>
                  <a:schemeClr val="tx1"/>
                </a:solidFill>
                <a:effectLst/>
                <a:latin typeface="+mn-lt"/>
                <a:ea typeface="Calibri" panose="020F0502020204030204" pitchFamily="34" charset="0"/>
                <a:cs typeface="Calibri" panose="020F0502020204030204" pitchFamily="34" charset="0"/>
              </a:rPr>
              <a:t>-2</a:t>
            </a:r>
            <a:r>
              <a:rPr lang="it-IT" sz="3200" b="1">
                <a:solidFill>
                  <a:schemeClr val="tx1"/>
                </a:solidFill>
                <a:latin typeface="+mn-lt"/>
              </a:rPr>
              <a:t> - </a:t>
            </a:r>
            <a:r>
              <a:rPr lang="it-IT" sz="3200" b="1">
                <a:solidFill>
                  <a:schemeClr val="tx1"/>
                </a:solidFill>
                <a:effectLst/>
                <a:latin typeface="+mn-lt"/>
                <a:ea typeface="Calibri" panose="020F0502020204030204" pitchFamily="34" charset="0"/>
                <a:cs typeface="Calibri" panose="020F0502020204030204" pitchFamily="34" charset="0"/>
              </a:rPr>
              <a:t>2,1·10</a:t>
            </a:r>
            <a:r>
              <a:rPr lang="it-IT" sz="3200" b="1" baseline="30000">
                <a:solidFill>
                  <a:schemeClr val="tx1"/>
                </a:solidFill>
                <a:effectLst/>
                <a:latin typeface="+mn-lt"/>
                <a:ea typeface="Calibri" panose="020F0502020204030204" pitchFamily="34" charset="0"/>
                <a:cs typeface="Calibri" panose="020F0502020204030204" pitchFamily="34" charset="0"/>
              </a:rPr>
              <a:t>-2</a:t>
            </a:r>
            <a:endParaRPr lang="it-IT" sz="3200" dirty="0">
              <a:solidFill>
                <a:schemeClr val="tx1"/>
              </a:solidFill>
            </a:endParaRPr>
          </a:p>
        </p:txBody>
      </p:sp>
      <p:pic>
        <p:nvPicPr>
          <p:cNvPr id="5" name="Immagine 4">
            <a:extLst>
              <a:ext uri="{FF2B5EF4-FFF2-40B4-BE49-F238E27FC236}">
                <a16:creationId xmlns:a16="http://schemas.microsoft.com/office/drawing/2014/main" id="{6D958F77-7A1B-19CA-6EAB-BF7900AFF3DA}"/>
              </a:ext>
            </a:extLst>
          </p:cNvPr>
          <p:cNvPicPr>
            <a:picLocks noChangeAspect="1"/>
          </p:cNvPicPr>
          <p:nvPr/>
        </p:nvPicPr>
        <p:blipFill>
          <a:blip r:embed="rId2">
            <a:alphaModFix amt="70000"/>
          </a:blip>
          <a:stretch>
            <a:fillRect/>
          </a:stretch>
        </p:blipFill>
        <p:spPr>
          <a:xfrm>
            <a:off x="200166" y="1111161"/>
            <a:ext cx="6866388" cy="5483592"/>
          </a:xfrm>
          <a:prstGeom prst="rect">
            <a:avLst/>
          </a:prstGeom>
          <a:noFill/>
          <a:ln>
            <a:noFill/>
          </a:ln>
        </p:spPr>
      </p:pic>
    </p:spTree>
    <p:extLst>
      <p:ext uri="{BB962C8B-B14F-4D97-AF65-F5344CB8AC3E}">
        <p14:creationId xmlns:p14="http://schemas.microsoft.com/office/powerpoint/2010/main" val="914464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6234547" y="1063499"/>
            <a:ext cx="5757287" cy="5561504"/>
          </a:xfrm>
        </p:spPr>
        <p:txBody>
          <a:bodyPr>
            <a:noAutofit/>
          </a:bodyPr>
          <a:lstStyle/>
          <a:p>
            <a:pPr algn="just"/>
            <a:r>
              <a:rPr lang="it-IT" sz="3000" b="1" dirty="0">
                <a:solidFill>
                  <a:srgbClr val="C00000"/>
                </a:solidFill>
                <a:cs typeface="Calibri" panose="020F0502020204030204" pitchFamily="34" charset="0"/>
              </a:rPr>
              <a:t>SIAMO SICURI CHE GLI ALIENI VOGLIONO COMUNICARE?</a:t>
            </a:r>
          </a:p>
          <a:p>
            <a:pPr algn="just"/>
            <a:r>
              <a:rPr lang="it-IT" sz="3200" dirty="0">
                <a:cs typeface="Calibri" panose="020F0502020204030204" pitchFamily="34" charset="0"/>
              </a:rPr>
              <a:t>Il sesto parametro è la </a:t>
            </a:r>
            <a:r>
              <a:rPr lang="it-IT" sz="3200" b="1" dirty="0">
                <a:cs typeface="Calibri" panose="020F0502020204030204" pitchFamily="34" charset="0"/>
              </a:rPr>
              <a:t>DELIBERATA</a:t>
            </a:r>
            <a:r>
              <a:rPr lang="it-IT" sz="3200" dirty="0">
                <a:cs typeface="Calibri" panose="020F0502020204030204" pitchFamily="34" charset="0"/>
              </a:rPr>
              <a:t> scelta sociale della civiltà galattica di </a:t>
            </a:r>
            <a:r>
              <a:rPr lang="it-IT" sz="3200" b="1" dirty="0">
                <a:cs typeface="Calibri" panose="020F0502020204030204" pitchFamily="34" charset="0"/>
              </a:rPr>
              <a:t>NON COMUNICARE</a:t>
            </a:r>
            <a:r>
              <a:rPr lang="it-IT" sz="3200" dirty="0">
                <a:cs typeface="Calibri" panose="020F0502020204030204" pitchFamily="34" charset="0"/>
              </a:rPr>
              <a:t> fin dall'inizio della sua storia. Su un argomento così sfuggente non ci sentiamo in grado di esprimere opinioni scientifiche e stabiliamo una probabilità media del </a:t>
            </a:r>
            <a:r>
              <a:rPr lang="it-IT" sz="3200" b="1" dirty="0">
                <a:cs typeface="Calibri" panose="020F0502020204030204" pitchFamily="34" charset="0"/>
              </a:rPr>
              <a:t>50%</a:t>
            </a:r>
            <a:r>
              <a:rPr lang="it-IT" sz="3200" dirty="0">
                <a:cs typeface="Calibri" panose="020F0502020204030204" pitchFamily="34" charset="0"/>
              </a:rPr>
              <a:t> con una deviazione del </a:t>
            </a:r>
            <a:r>
              <a:rPr lang="it-IT" sz="3200" b="1" dirty="0">
                <a:cs typeface="Calibri" panose="020F0502020204030204" pitchFamily="34" charset="0"/>
              </a:rPr>
              <a:t>10%</a:t>
            </a:r>
            <a:r>
              <a:rPr lang="it-IT" sz="3200" dirty="0">
                <a:cs typeface="Calibri" panose="020F0502020204030204" pitchFamily="34" charset="0"/>
              </a:rPr>
              <a:t>.</a:t>
            </a:r>
            <a:endParaRPr lang="it-IT" sz="3200" dirty="0"/>
          </a:p>
        </p:txBody>
      </p:sp>
      <p:sp>
        <p:nvSpPr>
          <p:cNvPr id="6" name="Rettangolo con angoli arrotondati 5">
            <a:extLst>
              <a:ext uri="{FF2B5EF4-FFF2-40B4-BE49-F238E27FC236}">
                <a16:creationId xmlns:a16="http://schemas.microsoft.com/office/drawing/2014/main" id="{9B66F352-A7E9-8176-78D6-15BE28631731}"/>
              </a:ext>
            </a:extLst>
          </p:cNvPr>
          <p:cNvSpPr/>
          <p:nvPr/>
        </p:nvSpPr>
        <p:spPr>
          <a:xfrm>
            <a:off x="200166" y="232998"/>
            <a:ext cx="11791668" cy="474926"/>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t>6° parametro di Drake: l’intenzione </a:t>
            </a:r>
            <a:r>
              <a:rPr lang="it-IT" sz="3200" b="1" dirty="0">
                <a:solidFill>
                  <a:schemeClr val="tx1"/>
                </a:solidFill>
              </a:rPr>
              <a:t>di </a:t>
            </a:r>
            <a:r>
              <a:rPr lang="it-IT" sz="3200" b="1">
                <a:solidFill>
                  <a:schemeClr val="tx1"/>
                </a:solidFill>
              </a:rPr>
              <a:t>comunicare   </a:t>
            </a:r>
            <a:r>
              <a:rPr lang="it-IT" sz="3200" b="1"/>
              <a:t>                </a:t>
            </a:r>
            <a:r>
              <a:rPr lang="it-IT" sz="3200" b="1">
                <a:solidFill>
                  <a:schemeClr val="tx1"/>
                </a:solidFill>
                <a:effectLst/>
                <a:latin typeface="+mn-lt"/>
                <a:ea typeface="Calibri" panose="020F0502020204030204" pitchFamily="34" charset="0"/>
                <a:cs typeface="Calibri" panose="020F0502020204030204" pitchFamily="34" charset="0"/>
              </a:rPr>
              <a:t>0,4</a:t>
            </a:r>
            <a:r>
              <a:rPr lang="it-IT" sz="3200" b="1">
                <a:solidFill>
                  <a:schemeClr val="tx1"/>
                </a:solidFill>
                <a:latin typeface="+mn-lt"/>
              </a:rPr>
              <a:t> - </a:t>
            </a:r>
            <a:r>
              <a:rPr lang="it-IT" sz="3200" b="1">
                <a:solidFill>
                  <a:schemeClr val="tx1"/>
                </a:solidFill>
                <a:effectLst/>
                <a:latin typeface="+mn-lt"/>
                <a:ea typeface="Calibri" panose="020F0502020204030204" pitchFamily="34" charset="0"/>
                <a:cs typeface="Calibri" panose="020F0502020204030204" pitchFamily="34" charset="0"/>
              </a:rPr>
              <a:t>0,6</a:t>
            </a:r>
            <a:endParaRPr lang="it-IT" sz="3200" dirty="0">
              <a:solidFill>
                <a:schemeClr val="tx1"/>
              </a:solidFill>
            </a:endParaRPr>
          </a:p>
        </p:txBody>
      </p:sp>
      <p:pic>
        <p:nvPicPr>
          <p:cNvPr id="4" name="Immagine 3" descr="Immagine che contiene calzature, Danza, eretto, bianco e nero&#10;&#10;Descrizione generata automaticamente">
            <a:extLst>
              <a:ext uri="{FF2B5EF4-FFF2-40B4-BE49-F238E27FC236}">
                <a16:creationId xmlns:a16="http://schemas.microsoft.com/office/drawing/2014/main" id="{13FF03A2-9F4E-7C56-772A-BFDF1FB0578B}"/>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395951" y="1063499"/>
            <a:ext cx="5561504" cy="5561504"/>
          </a:xfrm>
          <a:prstGeom prst="rect">
            <a:avLst/>
          </a:prstGeom>
          <a:noFill/>
          <a:ln>
            <a:noFill/>
          </a:ln>
        </p:spPr>
      </p:pic>
    </p:spTree>
    <p:extLst>
      <p:ext uri="{BB962C8B-B14F-4D97-AF65-F5344CB8AC3E}">
        <p14:creationId xmlns:p14="http://schemas.microsoft.com/office/powerpoint/2010/main" val="1618705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con angoli arrotondati 6">
            <a:extLst>
              <a:ext uri="{FF2B5EF4-FFF2-40B4-BE49-F238E27FC236}">
                <a16:creationId xmlns:a16="http://schemas.microsoft.com/office/drawing/2014/main" id="{46A30010-CDFE-0F11-0A6C-3893E32D07F0}"/>
              </a:ext>
            </a:extLst>
          </p:cNvPr>
          <p:cNvSpPr/>
          <p:nvPr/>
        </p:nvSpPr>
        <p:spPr>
          <a:xfrm>
            <a:off x="200168" y="231527"/>
            <a:ext cx="8208699" cy="590969"/>
          </a:xfrm>
          <a:prstGeom prst="roundRect">
            <a:avLst/>
          </a:prstGeom>
          <a:gradFill flip="none" rotWithShape="1">
            <a:gsLst>
              <a:gs pos="0">
                <a:srgbClr val="002060"/>
              </a:gs>
              <a:gs pos="84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3000" b="1" dirty="0">
                <a:solidFill>
                  <a:schemeClr val="bg1"/>
                </a:solidFill>
              </a:rPr>
              <a:t>7° parametro</a:t>
            </a:r>
            <a:r>
              <a:rPr lang="it-IT" sz="2800" b="1" dirty="0"/>
              <a:t> di Drake</a:t>
            </a:r>
            <a:r>
              <a:rPr lang="it-IT" sz="3000" b="1" dirty="0">
                <a:solidFill>
                  <a:schemeClr val="bg1"/>
                </a:solidFill>
              </a:rPr>
              <a:t>: </a:t>
            </a:r>
            <a:r>
              <a:rPr lang="it-IT" sz="3000" b="1" dirty="0">
                <a:solidFill>
                  <a:schemeClr val="tx1"/>
                </a:solidFill>
              </a:rPr>
              <a:t>LA DURATA DI UNA CIVILTÀ</a:t>
            </a:r>
          </a:p>
        </p:txBody>
      </p:sp>
      <p:sp>
        <p:nvSpPr>
          <p:cNvPr id="2" name="CasellaDiTesto 1">
            <a:extLst>
              <a:ext uri="{FF2B5EF4-FFF2-40B4-BE49-F238E27FC236}">
                <a16:creationId xmlns:a16="http://schemas.microsoft.com/office/drawing/2014/main" id="{FACB613A-B90F-3D06-5A3B-F6E392A5D950}"/>
              </a:ext>
            </a:extLst>
          </p:cNvPr>
          <p:cNvSpPr txBox="1"/>
          <p:nvPr/>
        </p:nvSpPr>
        <p:spPr>
          <a:xfrm>
            <a:off x="8465128" y="278352"/>
            <a:ext cx="3297382" cy="646331"/>
          </a:xfrm>
          <a:prstGeom prst="rect">
            <a:avLst/>
          </a:prstGeom>
          <a:noFill/>
        </p:spPr>
        <p:txBody>
          <a:bodyPr wrap="square">
            <a:spAutoFit/>
          </a:bodyPr>
          <a:lstStyle/>
          <a:p>
            <a:pPr algn="ctr">
              <a:buClr>
                <a:srgbClr val="002060"/>
              </a:buClr>
            </a:pPr>
            <a:r>
              <a:rPr lang="en-GB" sz="3600" b="1" dirty="0">
                <a:solidFill>
                  <a:srgbClr val="C00000"/>
                </a:solidFill>
                <a:effectLst/>
                <a:ea typeface="Calibri" panose="020F0502020204030204" pitchFamily="34" charset="0"/>
                <a:cs typeface="Calibri" panose="020F0502020204030204" pitchFamily="34" charset="0"/>
              </a:rPr>
              <a:t>LE SETTE </a:t>
            </a:r>
            <a:r>
              <a:rPr lang="en-GB" sz="3600" b="1" dirty="0" err="1">
                <a:solidFill>
                  <a:srgbClr val="C00000"/>
                </a:solidFill>
                <a:effectLst/>
                <a:ea typeface="Calibri" panose="020F0502020204030204" pitchFamily="34" charset="0"/>
                <a:cs typeface="Calibri" panose="020F0502020204030204" pitchFamily="34" charset="0"/>
              </a:rPr>
              <a:t>SFIDE</a:t>
            </a:r>
            <a:endParaRPr lang="en-GB" sz="3600" b="1" dirty="0">
              <a:solidFill>
                <a:srgbClr val="C00000"/>
              </a:solidFill>
              <a:effectLst/>
              <a:ea typeface="Calibri" panose="020F0502020204030204" pitchFamily="34" charset="0"/>
              <a:cs typeface="Calibri" panose="020F0502020204030204" pitchFamily="34" charset="0"/>
            </a:endParaRPr>
          </a:p>
        </p:txBody>
      </p:sp>
      <p:graphicFrame>
        <p:nvGraphicFramePr>
          <p:cNvPr id="3" name="Tabella 2">
            <a:extLst>
              <a:ext uri="{FF2B5EF4-FFF2-40B4-BE49-F238E27FC236}">
                <a16:creationId xmlns:a16="http://schemas.microsoft.com/office/drawing/2014/main" id="{CF4400CB-E930-7CD2-74CF-6034BDC8850D}"/>
              </a:ext>
            </a:extLst>
          </p:cNvPr>
          <p:cNvGraphicFramePr>
            <a:graphicFrameLocks noGrp="1"/>
          </p:cNvGraphicFramePr>
          <p:nvPr>
            <p:extLst>
              <p:ext uri="{D42A27DB-BD31-4B8C-83A1-F6EECF244321}">
                <p14:modId xmlns:p14="http://schemas.microsoft.com/office/powerpoint/2010/main" val="1741864087"/>
              </p:ext>
            </p:extLst>
          </p:nvPr>
        </p:nvGraphicFramePr>
        <p:xfrm>
          <a:off x="1244567" y="942298"/>
          <a:ext cx="10566108" cy="5821210"/>
        </p:xfrm>
        <a:graphic>
          <a:graphicData uri="http://schemas.openxmlformats.org/drawingml/2006/table">
            <a:tbl>
              <a:tblPr firstRow="1" firstCol="1" bandRow="1">
                <a:tableStyleId>{5202B0CA-FC54-4496-8BCA-5EF66A818D29}</a:tableStyleId>
              </a:tblPr>
              <a:tblGrid>
                <a:gridCol w="6272966">
                  <a:extLst>
                    <a:ext uri="{9D8B030D-6E8A-4147-A177-3AD203B41FA5}">
                      <a16:colId xmlns:a16="http://schemas.microsoft.com/office/drawing/2014/main" val="3232082305"/>
                    </a:ext>
                  </a:extLst>
                </a:gridCol>
                <a:gridCol w="1020402">
                  <a:extLst>
                    <a:ext uri="{9D8B030D-6E8A-4147-A177-3AD203B41FA5}">
                      <a16:colId xmlns:a16="http://schemas.microsoft.com/office/drawing/2014/main" val="1847957886"/>
                    </a:ext>
                  </a:extLst>
                </a:gridCol>
                <a:gridCol w="1037131">
                  <a:extLst>
                    <a:ext uri="{9D8B030D-6E8A-4147-A177-3AD203B41FA5}">
                      <a16:colId xmlns:a16="http://schemas.microsoft.com/office/drawing/2014/main" val="2958054265"/>
                    </a:ext>
                  </a:extLst>
                </a:gridCol>
                <a:gridCol w="1170953">
                  <a:extLst>
                    <a:ext uri="{9D8B030D-6E8A-4147-A177-3AD203B41FA5}">
                      <a16:colId xmlns:a16="http://schemas.microsoft.com/office/drawing/2014/main" val="763847971"/>
                    </a:ext>
                  </a:extLst>
                </a:gridCol>
                <a:gridCol w="1064656">
                  <a:extLst>
                    <a:ext uri="{9D8B030D-6E8A-4147-A177-3AD203B41FA5}">
                      <a16:colId xmlns:a16="http://schemas.microsoft.com/office/drawing/2014/main" val="3739020701"/>
                    </a:ext>
                  </a:extLst>
                </a:gridCol>
              </a:tblGrid>
              <a:tr h="545490">
                <a:tc>
                  <a:txBody>
                    <a:bodyPr/>
                    <a:lstStyle/>
                    <a:p>
                      <a:pPr algn="ctr">
                        <a:lnSpc>
                          <a:spcPct val="100000"/>
                        </a:lnSpc>
                        <a:spcAft>
                          <a:spcPts val="0"/>
                        </a:spcAft>
                      </a:pP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dirty="0">
                          <a:solidFill>
                            <a:schemeClr val="bg1"/>
                          </a:solidFill>
                          <a:effectLst/>
                        </a:rPr>
                        <a:t>A</a:t>
                      </a:r>
                      <a:r>
                        <a:rPr lang="it-IT" sz="2700" baseline="-25000" dirty="0">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rPr>
                        <a:t>B</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latin typeface="Symbol" panose="05050102010706020507" pitchFamily="18" charset="2"/>
                        </a:rPr>
                        <a:t>D</a:t>
                      </a:r>
                      <a:r>
                        <a:rPr lang="it-IT" sz="2700" dirty="0" err="1">
                          <a:solidFill>
                            <a:schemeClr val="bg1"/>
                          </a:solidFill>
                          <a:effectLst/>
                        </a:rPr>
                        <a:t>T</a:t>
                      </a:r>
                      <a:r>
                        <a:rPr lang="it-IT" sz="2700" baseline="-25000" dirty="0" err="1">
                          <a:solidFill>
                            <a:schemeClr val="bg1"/>
                          </a:solidFill>
                          <a:effectLst/>
                        </a:rPr>
                        <a:t>0J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tc>
                  <a:txBody>
                    <a:bodyPr/>
                    <a:lstStyle/>
                    <a:p>
                      <a:pPr algn="ctr">
                        <a:lnSpc>
                          <a:spcPct val="100000"/>
                        </a:lnSpc>
                        <a:spcAft>
                          <a:spcPts val="0"/>
                        </a:spcAft>
                      </a:pPr>
                      <a:r>
                        <a:rPr lang="it-IT" sz="2700" dirty="0" err="1">
                          <a:solidFill>
                            <a:schemeClr val="bg1"/>
                          </a:solidFill>
                          <a:effectLst/>
                          <a:latin typeface="Symbol" panose="05050102010706020507" pitchFamily="18" charset="2"/>
                          <a:ea typeface="Calibri" panose="020F0502020204030204" pitchFamily="34" charset="0"/>
                          <a:cs typeface="Times New Roman" panose="02020603050405020304" pitchFamily="18" charset="0"/>
                        </a:rPr>
                        <a:t>p</a:t>
                      </a:r>
                      <a:r>
                        <a:rPr lang="it-IT" sz="2700" baseline="-25000" dirty="0" err="1">
                          <a:solidFill>
                            <a:schemeClr val="bg1"/>
                          </a:solidFill>
                          <a:effectLst/>
                        </a:rPr>
                        <a:t>J</a:t>
                      </a:r>
                      <a:endParaRPr lang="it-IT" sz="27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CC99FF"/>
                    </a:solidFill>
                  </a:tcPr>
                </a:tc>
                <a:extLst>
                  <a:ext uri="{0D108BD9-81ED-4DB2-BD59-A6C34878D82A}">
                    <a16:rowId xmlns:a16="http://schemas.microsoft.com/office/drawing/2014/main" val="3964328323"/>
                  </a:ext>
                </a:extLst>
              </a:tr>
              <a:tr h="800512">
                <a:tc>
                  <a:txBody>
                    <a:bodyPr/>
                    <a:lstStyle/>
                    <a:p>
                      <a:pPr>
                        <a:lnSpc>
                          <a:spcPct val="115000"/>
                        </a:lnSpc>
                        <a:spcAft>
                          <a:spcPts val="800"/>
                        </a:spcAft>
                        <a:buNone/>
                      </a:pPr>
                      <a:r>
                        <a:rPr lang="it-IT" sz="2300" b="1" kern="100">
                          <a:effectLst/>
                          <a:latin typeface="Aptos" panose="020B0004020202020204" pitchFamily="34" charset="0"/>
                          <a:ea typeface="Aptos" panose="020B0004020202020204" pitchFamily="34" charset="0"/>
                          <a:cs typeface="Times New Roman" panose="02020603050405020304" pitchFamily="18" charset="0"/>
                        </a:rPr>
                        <a:t>Autodistruzione dovuta a insufficienza evolutiva</a:t>
                      </a:r>
                      <a:endParaRPr lang="it-IT" sz="23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0,05</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0,15</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5</a:t>
                      </a:r>
                      <a:endParaRPr lang="it-IT" sz="2700" b="0" kern="1200" dirty="0">
                        <a:solidFill>
                          <a:schemeClr val="dk1"/>
                        </a:solidFill>
                        <a:effectLst/>
                        <a:latin typeface="+mn-lt"/>
                        <a:ea typeface="+mn-ea"/>
                        <a:cs typeface="+mn-cs"/>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it-IT" sz="27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9817103"/>
                  </a:ext>
                </a:extLst>
              </a:tr>
              <a:tr h="691224">
                <a:tc>
                  <a:txBody>
                    <a:bodyPr/>
                    <a:lstStyle/>
                    <a:p>
                      <a:pPr>
                        <a:lnSpc>
                          <a:spcPct val="115000"/>
                        </a:lnSpc>
                        <a:spcAft>
                          <a:spcPts val="800"/>
                        </a:spcAft>
                        <a:buNone/>
                      </a:pPr>
                      <a:r>
                        <a:rPr lang="it-IT" sz="2300" b="1" kern="100">
                          <a:effectLst/>
                          <a:latin typeface="Aptos" panose="020B0004020202020204" pitchFamily="34" charset="0"/>
                          <a:ea typeface="Aptos" panose="020B0004020202020204" pitchFamily="34" charset="0"/>
                          <a:cs typeface="Times New Roman" panose="02020603050405020304" pitchFamily="18" charset="0"/>
                        </a:rPr>
                        <a:t>Errore tecnologico involontario</a:t>
                      </a:r>
                      <a:endParaRPr lang="it-IT" sz="23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0,10</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0,30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err="1">
                          <a:ln>
                            <a:noFill/>
                          </a:ln>
                          <a:solidFill>
                            <a:prstClr val="black"/>
                          </a:solidFill>
                          <a:effectLst/>
                          <a:uLnTx/>
                          <a:uFillTx/>
                          <a:latin typeface="Calibri" panose="020F0502020204030204"/>
                          <a:ea typeface="+mn-ea"/>
                          <a:cs typeface="+mn-cs"/>
                        </a:rPr>
                        <a:t>5x10</a:t>
                      </a:r>
                      <a:r>
                        <a:rPr kumimoji="0" lang="it-IT" sz="2700" b="0" i="0" u="none" strike="noStrike" kern="1200" cap="none" spc="0" normalizeH="0" baseline="30000" noProof="0" dirty="0" err="1">
                          <a:ln>
                            <a:noFill/>
                          </a:ln>
                          <a:solidFill>
                            <a:prstClr val="black"/>
                          </a:solidFill>
                          <a:effectLst/>
                          <a:uLnTx/>
                          <a:uFillTx/>
                          <a:latin typeface="Calibri" panose="020F0502020204030204"/>
                          <a:ea typeface="+mn-ea"/>
                          <a:cs typeface="+mn-cs"/>
                        </a:rPr>
                        <a:t>4</a:t>
                      </a:r>
                      <a:endPar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3809734"/>
                  </a:ext>
                </a:extLst>
              </a:tr>
              <a:tr h="800512">
                <a:tc>
                  <a:txBody>
                    <a:bodyPr/>
                    <a:lstStyle/>
                    <a:p>
                      <a:pPr>
                        <a:lnSpc>
                          <a:spcPct val="115000"/>
                        </a:lnSpc>
                        <a:spcAft>
                          <a:spcPts val="800"/>
                        </a:spcAft>
                        <a:buNone/>
                      </a:pPr>
                      <a:r>
                        <a:rPr lang="it-IT" sz="2300" b="1" kern="100">
                          <a:effectLst/>
                          <a:latin typeface="Aptos" panose="020B0004020202020204" pitchFamily="34" charset="0"/>
                          <a:ea typeface="Aptos" panose="020B0004020202020204" pitchFamily="34" charset="0"/>
                          <a:cs typeface="Times New Roman" panose="02020603050405020304" pitchFamily="18" charset="0"/>
                        </a:rPr>
                        <a:t>Insufficienza tecnologica per affrontare i cambiamenti planetari</a:t>
                      </a:r>
                      <a:endParaRPr lang="it-IT" sz="23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0,40</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0,60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err="1">
                          <a:ln>
                            <a:noFill/>
                          </a:ln>
                          <a:solidFill>
                            <a:prstClr val="black"/>
                          </a:solidFill>
                          <a:effectLst/>
                          <a:uLnTx/>
                          <a:uFillTx/>
                          <a:latin typeface="Calibri" panose="020F0502020204030204"/>
                          <a:ea typeface="+mn-ea"/>
                          <a:cs typeface="+mn-cs"/>
                        </a:rPr>
                        <a:t>2x10</a:t>
                      </a:r>
                      <a:r>
                        <a:rPr kumimoji="0" lang="it-IT" sz="2700" b="0" i="0" u="none" strike="noStrike" kern="1200" cap="none" spc="0" normalizeH="0" baseline="30000" noProof="0" dirty="0" err="1">
                          <a:ln>
                            <a:noFill/>
                          </a:ln>
                          <a:solidFill>
                            <a:prstClr val="black"/>
                          </a:solidFill>
                          <a:effectLst/>
                          <a:uLnTx/>
                          <a:uFillTx/>
                          <a:latin typeface="Calibri" panose="020F0502020204030204"/>
                          <a:ea typeface="+mn-ea"/>
                          <a:cs typeface="+mn-cs"/>
                        </a:rPr>
                        <a:t>4</a:t>
                      </a:r>
                      <a:endPar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86161588"/>
                  </a:ext>
                </a:extLst>
              </a:tr>
              <a:tr h="691224">
                <a:tc>
                  <a:txBody>
                    <a:bodyPr/>
                    <a:lstStyle/>
                    <a:p>
                      <a:pPr>
                        <a:lnSpc>
                          <a:spcPct val="115000"/>
                        </a:lnSpc>
                        <a:spcAft>
                          <a:spcPts val="800"/>
                        </a:spcAft>
                        <a:buNone/>
                      </a:pPr>
                      <a:r>
                        <a:rPr lang="it-IT" sz="2300" b="1" kern="100">
                          <a:effectLst/>
                          <a:latin typeface="Aptos" panose="020B0004020202020204" pitchFamily="34" charset="0"/>
                          <a:ea typeface="Aptos" panose="020B0004020202020204" pitchFamily="34" charset="0"/>
                          <a:cs typeface="Times New Roman" panose="02020603050405020304" pitchFamily="18" charset="0"/>
                        </a:rPr>
                        <a:t>Involuzione spontanea</a:t>
                      </a:r>
                      <a:endParaRPr lang="it-IT" sz="23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0,70</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0,90</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err="1">
                          <a:ln>
                            <a:noFill/>
                          </a:ln>
                          <a:solidFill>
                            <a:prstClr val="black"/>
                          </a:solidFill>
                          <a:effectLst/>
                          <a:uLnTx/>
                          <a:uFillTx/>
                          <a:latin typeface="Calibri" panose="020F0502020204030204"/>
                          <a:ea typeface="+mn-ea"/>
                          <a:cs typeface="+mn-cs"/>
                        </a:rPr>
                        <a:t>3x10</a:t>
                      </a:r>
                      <a:r>
                        <a:rPr kumimoji="0" lang="it-IT" sz="2700" b="0" i="0" u="none" strike="noStrike" kern="1200" cap="none" spc="0" normalizeH="0" baseline="30000" noProof="0" dirty="0" err="1">
                          <a:ln>
                            <a:noFill/>
                          </a:ln>
                          <a:solidFill>
                            <a:prstClr val="black"/>
                          </a:solidFill>
                          <a:effectLst/>
                          <a:uLnTx/>
                          <a:uFillTx/>
                          <a:latin typeface="Calibri" panose="020F0502020204030204"/>
                          <a:ea typeface="+mn-ea"/>
                          <a:cs typeface="+mn-cs"/>
                        </a:rPr>
                        <a:t>4</a:t>
                      </a:r>
                      <a:endPar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10%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5600555"/>
                  </a:ext>
                </a:extLst>
              </a:tr>
              <a:tr h="800512">
                <a:tc>
                  <a:txBody>
                    <a:bodyPr/>
                    <a:lstStyle/>
                    <a:p>
                      <a:pPr>
                        <a:lnSpc>
                          <a:spcPct val="115000"/>
                        </a:lnSpc>
                        <a:spcAft>
                          <a:spcPts val="800"/>
                        </a:spcAft>
                        <a:buNone/>
                      </a:pPr>
                      <a:r>
                        <a:rPr lang="it-IT" sz="2300" b="1" kern="100">
                          <a:effectLst/>
                          <a:latin typeface="Aptos" panose="020B0004020202020204" pitchFamily="34" charset="0"/>
                          <a:ea typeface="Aptos" panose="020B0004020202020204" pitchFamily="34" charset="0"/>
                          <a:cs typeface="Times New Roman" panose="02020603050405020304" pitchFamily="18" charset="0"/>
                        </a:rPr>
                        <a:t>Transizione genetica conclusa su un binario morto</a:t>
                      </a:r>
                      <a:endParaRPr lang="it-IT" sz="23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0,50</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0,80</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err="1">
                          <a:ln>
                            <a:noFill/>
                          </a:ln>
                          <a:solidFill>
                            <a:prstClr val="black"/>
                          </a:solidFill>
                          <a:effectLst/>
                          <a:uLnTx/>
                          <a:uFillTx/>
                          <a:latin typeface="Calibri" panose="020F0502020204030204"/>
                          <a:ea typeface="+mn-ea"/>
                          <a:cs typeface="+mn-cs"/>
                        </a:rPr>
                        <a:t>5x10</a:t>
                      </a:r>
                      <a:r>
                        <a:rPr kumimoji="0" lang="it-IT" sz="2700" b="0" i="0" u="none" strike="noStrike" kern="1200" cap="none" spc="0" normalizeH="0" baseline="30000" noProof="0" dirty="0" err="1">
                          <a:ln>
                            <a:noFill/>
                          </a:ln>
                          <a:solidFill>
                            <a:prstClr val="black"/>
                          </a:solidFill>
                          <a:effectLst/>
                          <a:uLnTx/>
                          <a:uFillTx/>
                          <a:latin typeface="Calibri" panose="020F0502020204030204"/>
                          <a:ea typeface="+mn-ea"/>
                          <a:cs typeface="+mn-cs"/>
                        </a:rPr>
                        <a:t>4</a:t>
                      </a:r>
                      <a:endPar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20%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143154"/>
                  </a:ext>
                </a:extLst>
              </a:tr>
              <a:tr h="800512">
                <a:tc>
                  <a:txBody>
                    <a:bodyPr/>
                    <a:lstStyle/>
                    <a:p>
                      <a:pPr>
                        <a:lnSpc>
                          <a:spcPct val="115000"/>
                        </a:lnSpc>
                        <a:spcAft>
                          <a:spcPts val="800"/>
                        </a:spcAft>
                        <a:buNone/>
                      </a:pPr>
                      <a:r>
                        <a:rPr lang="it-IT" sz="2300" b="1" kern="100">
                          <a:effectLst/>
                          <a:latin typeface="Aptos" panose="020B0004020202020204" pitchFamily="34" charset="0"/>
                          <a:ea typeface="Aptos" panose="020B0004020202020204" pitchFamily="34" charset="0"/>
                          <a:cs typeface="Times New Roman" panose="02020603050405020304" pitchFamily="18" charset="0"/>
                        </a:rPr>
                        <a:t>Transizione dell'intelligenza artificiale conclusa su un binario morto</a:t>
                      </a:r>
                      <a:endParaRPr lang="it-IT" sz="2300" kern="10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0,50</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0,80</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err="1">
                          <a:ln>
                            <a:noFill/>
                          </a:ln>
                          <a:solidFill>
                            <a:prstClr val="black"/>
                          </a:solidFill>
                          <a:effectLst/>
                          <a:uLnTx/>
                          <a:uFillTx/>
                          <a:latin typeface="Calibri" panose="020F0502020204030204"/>
                          <a:ea typeface="+mn-ea"/>
                          <a:cs typeface="+mn-cs"/>
                        </a:rPr>
                        <a:t>5x10</a:t>
                      </a:r>
                      <a:r>
                        <a:rPr kumimoji="0" lang="it-IT" sz="2700" b="0" i="0" u="none" strike="noStrike" kern="1200" cap="none" spc="0" normalizeH="0" baseline="30000" noProof="0" dirty="0" err="1">
                          <a:ln>
                            <a:noFill/>
                          </a:ln>
                          <a:solidFill>
                            <a:prstClr val="black"/>
                          </a:solidFill>
                          <a:effectLst/>
                          <a:uLnTx/>
                          <a:uFillTx/>
                          <a:latin typeface="Calibri" panose="020F0502020204030204"/>
                          <a:ea typeface="+mn-ea"/>
                          <a:cs typeface="+mn-cs"/>
                        </a:rPr>
                        <a:t>4</a:t>
                      </a:r>
                      <a:endPar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30%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7746910"/>
                  </a:ext>
                </a:extLst>
              </a:tr>
              <a:tr h="691224">
                <a:tc>
                  <a:txBody>
                    <a:bodyPr/>
                    <a:lstStyle/>
                    <a:p>
                      <a:pPr>
                        <a:lnSpc>
                          <a:spcPct val="115000"/>
                        </a:lnSpc>
                        <a:spcAft>
                          <a:spcPts val="800"/>
                        </a:spcAft>
                        <a:buNone/>
                      </a:pPr>
                      <a:r>
                        <a:rPr lang="it-IT" sz="2300" b="1" kern="100" dirty="0">
                          <a:effectLst/>
                          <a:latin typeface="Aptos" panose="020B0004020202020204" pitchFamily="34" charset="0"/>
                          <a:ea typeface="Aptos" panose="020B0004020202020204" pitchFamily="34" charset="0"/>
                          <a:cs typeface="Times New Roman" panose="02020603050405020304" pitchFamily="18" charset="0"/>
                        </a:rPr>
                        <a:t>Raggiungimento del punto Ω</a:t>
                      </a:r>
                      <a:endParaRPr lang="it-IT" sz="23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4450" marR="44450" marT="9525"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0,50</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0,90</a:t>
                      </a:r>
                      <a:endPar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it-IT" sz="2700" b="0" kern="1200" dirty="0">
                          <a:solidFill>
                            <a:schemeClr val="dk1"/>
                          </a:solidFill>
                          <a:effectLst/>
                          <a:latin typeface="+mn-lt"/>
                          <a:ea typeface="+mn-ea"/>
                          <a:cs typeface="+mn-cs"/>
                        </a:rPr>
                        <a:t>10</a:t>
                      </a:r>
                      <a:r>
                        <a:rPr lang="it-IT" sz="2700" b="0" kern="1200" baseline="30000" dirty="0">
                          <a:solidFill>
                            <a:schemeClr val="dk1"/>
                          </a:solidFill>
                          <a:effectLst/>
                          <a:latin typeface="+mn-lt"/>
                          <a:ea typeface="+mn-ea"/>
                          <a:cs typeface="+mn-cs"/>
                        </a:rPr>
                        <a:t>5</a:t>
                      </a:r>
                      <a:endParaRPr lang="it-IT" sz="2700" b="0" kern="1200" dirty="0">
                        <a:solidFill>
                          <a:schemeClr val="dk1"/>
                        </a:solidFill>
                        <a:effectLst/>
                        <a:latin typeface="+mn-lt"/>
                        <a:ea typeface="+mn-ea"/>
                        <a:cs typeface="+mn-cs"/>
                      </a:endParaRP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50%</a:t>
                      </a:r>
                    </a:p>
                  </a:txBody>
                  <a:tcPr marL="44450" marR="44450"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3248751"/>
                  </a:ext>
                </a:extLst>
              </a:tr>
            </a:tbl>
          </a:graphicData>
        </a:graphic>
      </p:graphicFrame>
      <p:pic>
        <p:nvPicPr>
          <p:cNvPr id="4" name="Immagine 3">
            <a:extLst>
              <a:ext uri="{FF2B5EF4-FFF2-40B4-BE49-F238E27FC236}">
                <a16:creationId xmlns:a16="http://schemas.microsoft.com/office/drawing/2014/main" id="{CAECED3B-00C0-D9B2-A811-2319C8765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168" y="1462306"/>
            <a:ext cx="1044403" cy="798308"/>
          </a:xfrm>
          <a:prstGeom prst="rect">
            <a:avLst/>
          </a:prstGeom>
        </p:spPr>
      </p:pic>
      <p:pic>
        <p:nvPicPr>
          <p:cNvPr id="5" name="Immagine 4" descr="Immagine che contiene terreno, aria aperta, natura, tramonto&#10;&#10;Descrizione generata automaticamente">
            <a:extLst>
              <a:ext uri="{FF2B5EF4-FFF2-40B4-BE49-F238E27FC236}">
                <a16:creationId xmlns:a16="http://schemas.microsoft.com/office/drawing/2014/main" id="{FD2F3D73-7516-9898-688E-6E1F0C8FB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998" y="2301160"/>
            <a:ext cx="1030573" cy="671941"/>
          </a:xfrm>
          <a:prstGeom prst="rect">
            <a:avLst/>
          </a:prstGeom>
        </p:spPr>
      </p:pic>
      <p:pic>
        <p:nvPicPr>
          <p:cNvPr id="6" name="Immagine 5" descr="Immagine che contiene cielo, aria aperta, erba, campo&#10;&#10;Descrizione generata automaticamente">
            <a:extLst>
              <a:ext uri="{FF2B5EF4-FFF2-40B4-BE49-F238E27FC236}">
                <a16:creationId xmlns:a16="http://schemas.microsoft.com/office/drawing/2014/main" id="{C2E0FC09-130A-87E4-15B6-6B141D654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998" y="3012970"/>
            <a:ext cx="1030573" cy="758439"/>
          </a:xfrm>
          <a:prstGeom prst="rect">
            <a:avLst/>
          </a:prstGeom>
        </p:spPr>
      </p:pic>
      <p:pic>
        <p:nvPicPr>
          <p:cNvPr id="8" name="Immagine 7">
            <a:extLst>
              <a:ext uri="{FF2B5EF4-FFF2-40B4-BE49-F238E27FC236}">
                <a16:creationId xmlns:a16="http://schemas.microsoft.com/office/drawing/2014/main" id="{6DB71202-A4F9-A2A2-1B96-E92EAC7006D3}"/>
              </a:ext>
            </a:extLst>
          </p:cNvPr>
          <p:cNvPicPr>
            <a:picLocks noChangeAspect="1"/>
          </p:cNvPicPr>
          <p:nvPr/>
        </p:nvPicPr>
        <p:blipFill>
          <a:blip r:embed="rId5"/>
          <a:stretch>
            <a:fillRect/>
          </a:stretch>
        </p:blipFill>
        <p:spPr>
          <a:xfrm>
            <a:off x="213998" y="3811278"/>
            <a:ext cx="1030573" cy="672617"/>
          </a:xfrm>
          <a:prstGeom prst="rect">
            <a:avLst/>
          </a:prstGeom>
        </p:spPr>
      </p:pic>
      <p:pic>
        <p:nvPicPr>
          <p:cNvPr id="10" name="Immagine 9" descr="Immagine che contiene mappa&#10;&#10;Descrizione generata automaticamente">
            <a:extLst>
              <a:ext uri="{FF2B5EF4-FFF2-40B4-BE49-F238E27FC236}">
                <a16:creationId xmlns:a16="http://schemas.microsoft.com/office/drawing/2014/main" id="{BE43F36B-7E7B-2984-8E9A-0E7677EE7A5F}"/>
              </a:ext>
            </a:extLst>
          </p:cNvPr>
          <p:cNvPicPr>
            <a:picLocks noChangeAspect="1"/>
          </p:cNvPicPr>
          <p:nvPr/>
        </p:nvPicPr>
        <p:blipFill>
          <a:blip r:embed="rId6">
            <a:alphaModFix amt="85000"/>
            <a:extLst>
              <a:ext uri="{28A0092B-C50C-407E-A947-70E740481C1C}">
                <a14:useLocalDpi xmlns:a14="http://schemas.microsoft.com/office/drawing/2010/main" val="0"/>
              </a:ext>
            </a:extLst>
          </a:blip>
          <a:stretch>
            <a:fillRect/>
          </a:stretch>
        </p:blipFill>
        <p:spPr>
          <a:xfrm>
            <a:off x="213996" y="4523765"/>
            <a:ext cx="1030573" cy="758440"/>
          </a:xfrm>
          <a:prstGeom prst="rect">
            <a:avLst/>
          </a:prstGeom>
        </p:spPr>
      </p:pic>
      <p:pic>
        <p:nvPicPr>
          <p:cNvPr id="13" name="Immagine 12">
            <a:extLst>
              <a:ext uri="{FF2B5EF4-FFF2-40B4-BE49-F238E27FC236}">
                <a16:creationId xmlns:a16="http://schemas.microsoft.com/office/drawing/2014/main" id="{FE911BE8-AB3E-5D28-0CAE-1C76878F9CC0}"/>
              </a:ext>
            </a:extLst>
          </p:cNvPr>
          <p:cNvPicPr>
            <a:picLocks noChangeAspect="1"/>
          </p:cNvPicPr>
          <p:nvPr/>
        </p:nvPicPr>
        <p:blipFill>
          <a:blip r:embed="rId7"/>
          <a:stretch>
            <a:fillRect/>
          </a:stretch>
        </p:blipFill>
        <p:spPr>
          <a:xfrm>
            <a:off x="213997" y="5331835"/>
            <a:ext cx="1030571" cy="702724"/>
          </a:xfrm>
          <a:prstGeom prst="rect">
            <a:avLst/>
          </a:prstGeom>
        </p:spPr>
      </p:pic>
      <p:pic>
        <p:nvPicPr>
          <p:cNvPr id="14" name="Immagine 13" descr="Immagine che contiene elmetto&#10;&#10;Descrizione generata automaticamente">
            <a:extLst>
              <a:ext uri="{FF2B5EF4-FFF2-40B4-BE49-F238E27FC236}">
                <a16:creationId xmlns:a16="http://schemas.microsoft.com/office/drawing/2014/main" id="{2E64B0FF-5ED8-9C6D-9F5A-CEF40585CE1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3997" y="6078399"/>
            <a:ext cx="1030570" cy="702724"/>
          </a:xfrm>
          <a:prstGeom prst="rect">
            <a:avLst/>
          </a:prstGeom>
          <a:noFill/>
          <a:ln>
            <a:noFill/>
          </a:ln>
        </p:spPr>
      </p:pic>
    </p:spTree>
    <p:extLst>
      <p:ext uri="{BB962C8B-B14F-4D97-AF65-F5344CB8AC3E}">
        <p14:creationId xmlns:p14="http://schemas.microsoft.com/office/powerpoint/2010/main" val="3826815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7829550" y="318546"/>
            <a:ext cx="4362450" cy="6220907"/>
          </a:xfrm>
        </p:spPr>
        <p:txBody>
          <a:bodyPr>
            <a:normAutofit fontScale="70000" lnSpcReduction="20000"/>
          </a:bodyPr>
          <a:lstStyle/>
          <a:p>
            <a:pPr>
              <a:lnSpc>
                <a:spcPct val="100000"/>
              </a:lnSpc>
              <a:spcBef>
                <a:spcPts val="0"/>
              </a:spcBef>
              <a:buClr>
                <a:srgbClr val="002060"/>
              </a:buClr>
            </a:pPr>
            <a:r>
              <a:rPr lang="it-IT" sz="4000" b="1" dirty="0">
                <a:solidFill>
                  <a:srgbClr val="C00000"/>
                </a:solidFill>
                <a:effectLst/>
                <a:ea typeface="Calibri" panose="020F0502020204030204" pitchFamily="34" charset="0"/>
                <a:cs typeface="Calibri" panose="020F0502020204030204" pitchFamily="34" charset="0"/>
              </a:rPr>
              <a:t>LA STIMA DEL TEMPO CALCOLATA DALLE SETTE PROBABILITÀ</a:t>
            </a:r>
          </a:p>
          <a:p>
            <a:pPr algn="just">
              <a:lnSpc>
                <a:spcPct val="100000"/>
              </a:lnSpc>
              <a:spcBef>
                <a:spcPts val="0"/>
              </a:spcBef>
              <a:buClr>
                <a:srgbClr val="002060"/>
              </a:buClr>
            </a:pPr>
            <a:r>
              <a:rPr lang="it-IT" sz="4900" dirty="0">
                <a:effectLst/>
                <a:ea typeface="Calibri" panose="020F0502020204030204" pitchFamily="34" charset="0"/>
                <a:cs typeface="Calibri" panose="020F0502020204030204" pitchFamily="34" charset="0"/>
              </a:rPr>
              <a:t>La composizione totale delle sette probabilità stimate per il 7° parametro dà origine a una probabilità composta ottenuta con distribuzione </a:t>
            </a:r>
            <a:r>
              <a:rPr lang="it-IT" sz="4900" dirty="0" err="1">
                <a:effectLst/>
                <a:ea typeface="Calibri" panose="020F0502020204030204" pitchFamily="34" charset="0"/>
                <a:cs typeface="Calibri" panose="020F0502020204030204" pitchFamily="34" charset="0"/>
              </a:rPr>
              <a:t>lognormale</a:t>
            </a:r>
            <a:r>
              <a:rPr lang="it-IT" sz="4900" dirty="0">
                <a:effectLst/>
                <a:ea typeface="Calibri" panose="020F0502020204030204" pitchFamily="34" charset="0"/>
                <a:cs typeface="Calibri" panose="020F0502020204030204" pitchFamily="34" charset="0"/>
              </a:rPr>
              <a:t> di </a:t>
            </a:r>
            <a:r>
              <a:rPr lang="it-IT" sz="4900" b="1" dirty="0">
                <a:effectLst/>
                <a:highlight>
                  <a:srgbClr val="FFFF00"/>
                </a:highlight>
                <a:ea typeface="Calibri" panose="020F0502020204030204" pitchFamily="34" charset="0"/>
                <a:cs typeface="Calibri" panose="020F0502020204030204" pitchFamily="34" charset="0"/>
              </a:rPr>
              <a:t>7,3·10</a:t>
            </a:r>
            <a:r>
              <a:rPr lang="it-IT" sz="4900" b="1" baseline="30000" dirty="0">
                <a:effectLst/>
                <a:highlight>
                  <a:srgbClr val="FFFF00"/>
                </a:highlight>
                <a:ea typeface="Calibri" panose="020F0502020204030204" pitchFamily="34" charset="0"/>
                <a:cs typeface="Calibri" panose="020F0502020204030204" pitchFamily="34" charset="0"/>
              </a:rPr>
              <a:t>-6</a:t>
            </a:r>
            <a:r>
              <a:rPr lang="it-IT" sz="4900" dirty="0">
                <a:effectLst/>
                <a:ea typeface="Calibri" panose="020F0502020204030204" pitchFamily="34" charset="0"/>
                <a:cs typeface="Calibri" panose="020F0502020204030204" pitchFamily="34" charset="0"/>
              </a:rPr>
              <a:t> (valore atteso </a:t>
            </a:r>
            <a:r>
              <a:rPr lang="it-IT" sz="4900" b="1" dirty="0">
                <a:effectLst/>
                <a:ea typeface="Calibri" panose="020F0502020204030204" pitchFamily="34" charset="0"/>
                <a:cs typeface="Calibri" panose="020F0502020204030204" pitchFamily="34" charset="0"/>
              </a:rPr>
              <a:t>p=50%</a:t>
            </a:r>
            <a:r>
              <a:rPr lang="it-IT" sz="4900" dirty="0">
                <a:effectLst/>
                <a:ea typeface="Calibri" panose="020F0502020204030204" pitchFamily="34" charset="0"/>
                <a:cs typeface="Calibri" panose="020F0502020204030204" pitchFamily="34" charset="0"/>
              </a:rPr>
              <a:t>) corrispondente a una durata media della vita di circa </a:t>
            </a:r>
            <a:r>
              <a:rPr lang="it-IT" sz="4900" b="1" dirty="0">
                <a:effectLst/>
                <a:highlight>
                  <a:srgbClr val="FFFF00"/>
                </a:highlight>
                <a:ea typeface="Calibri" panose="020F0502020204030204" pitchFamily="34" charset="0"/>
                <a:cs typeface="Calibri" panose="020F0502020204030204" pitchFamily="34" charset="0"/>
              </a:rPr>
              <a:t>50.000 anni</a:t>
            </a:r>
            <a:r>
              <a:rPr lang="it-IT" sz="4900" dirty="0">
                <a:effectLst/>
                <a:ea typeface="Calibri" panose="020F0502020204030204" pitchFamily="34" charset="0"/>
                <a:cs typeface="Calibri" panose="020F0502020204030204" pitchFamily="34" charset="0"/>
              </a:rPr>
              <a:t>.</a:t>
            </a:r>
            <a:endParaRPr lang="en-GB" sz="4900" dirty="0">
              <a:effectLst/>
              <a:ea typeface="Calibri" panose="020F0502020204030204" pitchFamily="34" charset="0"/>
              <a:cs typeface="Calibri" panose="020F0502020204030204" pitchFamily="34" charset="0"/>
            </a:endParaRPr>
          </a:p>
        </p:txBody>
      </p:sp>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7" y="232997"/>
            <a:ext cx="7629383" cy="878164"/>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solidFill>
                  <a:schemeClr val="bg1"/>
                </a:solidFill>
              </a:rPr>
              <a:t>7° parametro</a:t>
            </a:r>
            <a:r>
              <a:rPr lang="it-IT" sz="3200" b="1" dirty="0"/>
              <a:t> di Drake</a:t>
            </a:r>
            <a:r>
              <a:rPr lang="it-IT" sz="3200" b="1"/>
              <a:t>:       </a:t>
            </a:r>
            <a:r>
              <a:rPr lang="it-IT" sz="3200" b="1">
                <a:solidFill>
                  <a:schemeClr val="tx1"/>
                </a:solidFill>
                <a:effectLst/>
                <a:latin typeface="+mn-lt"/>
                <a:ea typeface="Calibri" panose="020F0502020204030204" pitchFamily="34" charset="0"/>
                <a:cs typeface="Calibri" panose="020F0502020204030204" pitchFamily="34" charset="0"/>
              </a:rPr>
              <a:t>6,3·10</a:t>
            </a:r>
            <a:r>
              <a:rPr lang="it-IT" sz="3200" b="1" baseline="30000">
                <a:solidFill>
                  <a:schemeClr val="tx1"/>
                </a:solidFill>
                <a:effectLst/>
                <a:latin typeface="+mn-lt"/>
                <a:ea typeface="Calibri" panose="020F0502020204030204" pitchFamily="34" charset="0"/>
                <a:cs typeface="Calibri" panose="020F0502020204030204" pitchFamily="34" charset="0"/>
              </a:rPr>
              <a:t>-6</a:t>
            </a:r>
            <a:r>
              <a:rPr lang="it-IT" sz="3200" b="1">
                <a:solidFill>
                  <a:schemeClr val="tx1"/>
                </a:solidFill>
                <a:latin typeface="+mn-lt"/>
              </a:rPr>
              <a:t> - </a:t>
            </a:r>
            <a:r>
              <a:rPr lang="it-IT" sz="3200" b="1">
                <a:solidFill>
                  <a:schemeClr val="tx1"/>
                </a:solidFill>
                <a:effectLst/>
                <a:latin typeface="+mn-lt"/>
                <a:ea typeface="Calibri" panose="020F0502020204030204" pitchFamily="34" charset="0"/>
                <a:cs typeface="Calibri" panose="020F0502020204030204" pitchFamily="34" charset="0"/>
              </a:rPr>
              <a:t>8,3·10</a:t>
            </a:r>
            <a:r>
              <a:rPr lang="it-IT" sz="3200" b="1" baseline="30000">
                <a:solidFill>
                  <a:schemeClr val="tx1"/>
                </a:solidFill>
                <a:effectLst/>
                <a:latin typeface="+mn-lt"/>
                <a:ea typeface="Calibri" panose="020F0502020204030204" pitchFamily="34" charset="0"/>
                <a:cs typeface="Calibri" panose="020F0502020204030204" pitchFamily="34" charset="0"/>
              </a:rPr>
              <a:t>-6</a:t>
            </a:r>
            <a:endParaRPr lang="it-IT" sz="3200" b="1" baseline="30000" dirty="0">
              <a:solidFill>
                <a:schemeClr val="tx1"/>
              </a:solidFill>
              <a:effectLst/>
              <a:latin typeface="+mn-lt"/>
              <a:ea typeface="Calibri" panose="020F0502020204030204" pitchFamily="34" charset="0"/>
              <a:cs typeface="Calibri" panose="020F0502020204030204" pitchFamily="34" charset="0"/>
            </a:endParaRPr>
          </a:p>
          <a:p>
            <a:r>
              <a:rPr lang="it-IT" sz="3200" b="1" dirty="0"/>
              <a:t>CIVILTÀ STATICA (K</a:t>
            </a:r>
            <a:r>
              <a:rPr lang="it-IT" sz="3200" b="1"/>
              <a:t>&lt;1,4</a:t>
            </a:r>
            <a:r>
              <a:rPr lang="it-IT" sz="3200" b="1" dirty="0"/>
              <a:t>)</a:t>
            </a:r>
            <a:endParaRPr lang="it-IT" sz="3200" dirty="0">
              <a:solidFill>
                <a:schemeClr val="tx1"/>
              </a:solidFill>
            </a:endParaRPr>
          </a:p>
        </p:txBody>
      </p:sp>
      <p:pic>
        <p:nvPicPr>
          <p:cNvPr id="10" name="Immagine 9">
            <a:extLst>
              <a:ext uri="{FF2B5EF4-FFF2-40B4-BE49-F238E27FC236}">
                <a16:creationId xmlns:a16="http://schemas.microsoft.com/office/drawing/2014/main" id="{62ED9C32-8831-3646-3323-8D870A3BA46E}"/>
              </a:ext>
            </a:extLst>
          </p:cNvPr>
          <p:cNvPicPr>
            <a:picLocks noChangeAspect="1"/>
          </p:cNvPicPr>
          <p:nvPr/>
        </p:nvPicPr>
        <p:blipFill>
          <a:blip r:embed="rId2">
            <a:alphaModFix amt="70000"/>
          </a:blip>
          <a:stretch>
            <a:fillRect/>
          </a:stretch>
        </p:blipFill>
        <p:spPr>
          <a:xfrm>
            <a:off x="200166" y="1166043"/>
            <a:ext cx="7629384" cy="5567266"/>
          </a:xfrm>
          <a:prstGeom prst="rect">
            <a:avLst/>
          </a:prstGeom>
          <a:noFill/>
          <a:ln>
            <a:noFill/>
          </a:ln>
        </p:spPr>
      </p:pic>
    </p:spTree>
    <p:extLst>
      <p:ext uri="{BB962C8B-B14F-4D97-AF65-F5344CB8AC3E}">
        <p14:creationId xmlns:p14="http://schemas.microsoft.com/office/powerpoint/2010/main" val="3542920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6277971" y="1224502"/>
            <a:ext cx="5723964" cy="5370478"/>
          </a:xfrm>
        </p:spPr>
        <p:txBody>
          <a:bodyPr>
            <a:noAutofit/>
          </a:bodyPr>
          <a:lstStyle/>
          <a:p>
            <a:pPr algn="just">
              <a:lnSpc>
                <a:spcPts val="2900"/>
              </a:lnSpc>
              <a:spcBef>
                <a:spcPts val="0"/>
              </a:spcBef>
            </a:pPr>
            <a:r>
              <a:rPr lang="it-IT" sz="2700" dirty="0">
                <a:effectLst/>
                <a:latin typeface="Calibri" panose="020F0502020204030204" pitchFamily="34" charset="0"/>
                <a:ea typeface="Calibri" panose="020F0502020204030204" pitchFamily="34" charset="0"/>
                <a:cs typeface="Calibri" panose="020F0502020204030204" pitchFamily="34" charset="0"/>
              </a:rPr>
              <a:t>Una civiltà in grado di colonizzare la galassia è una civiltà di tipo </a:t>
            </a:r>
            <a:r>
              <a:rPr lang="it-IT" sz="2700" b="1" dirty="0">
                <a:effectLst/>
                <a:latin typeface="Calibri" panose="020F0502020204030204" pitchFamily="34" charset="0"/>
                <a:ea typeface="Calibri" panose="020F0502020204030204" pitchFamily="34" charset="0"/>
                <a:cs typeface="Calibri" panose="020F0502020204030204" pitchFamily="34" charset="0"/>
              </a:rPr>
              <a:t>K2</a:t>
            </a:r>
            <a:r>
              <a:rPr lang="it-IT" sz="2700" dirty="0">
                <a:effectLst/>
                <a:latin typeface="Calibri" panose="020F0502020204030204" pitchFamily="34" charset="0"/>
                <a:ea typeface="Calibri" panose="020F0502020204030204" pitchFamily="34" charset="0"/>
                <a:cs typeface="Calibri" panose="020F0502020204030204" pitchFamily="34" charset="0"/>
              </a:rPr>
              <a:t> (circa </a:t>
            </a:r>
            <a:r>
              <a:rPr lang="it-IT" sz="2700" b="1" dirty="0">
                <a:effectLst/>
                <a:latin typeface="Calibri" panose="020F0502020204030204" pitchFamily="34" charset="0"/>
                <a:ea typeface="Calibri" panose="020F0502020204030204" pitchFamily="34" charset="0"/>
                <a:cs typeface="Calibri" panose="020F0502020204030204" pitchFamily="34" charset="0"/>
              </a:rPr>
              <a:t>K</a:t>
            </a:r>
            <a:r>
              <a:rPr lang="it-IT" sz="2700" b="1">
                <a:effectLst/>
                <a:latin typeface="Calibri" panose="020F0502020204030204" pitchFamily="34" charset="0"/>
                <a:ea typeface="Calibri" panose="020F0502020204030204" pitchFamily="34" charset="0"/>
                <a:cs typeface="Calibri" panose="020F0502020204030204" pitchFamily="34" charset="0"/>
              </a:rPr>
              <a:t>&gt;1,4</a:t>
            </a:r>
            <a:r>
              <a:rPr lang="it-IT" sz="2700" dirty="0">
                <a:effectLst/>
                <a:latin typeface="Calibri" panose="020F0502020204030204" pitchFamily="34" charset="0"/>
                <a:ea typeface="Calibri" panose="020F0502020204030204" pitchFamily="34" charset="0"/>
                <a:cs typeface="Calibri" panose="020F0502020204030204" pitchFamily="34" charset="0"/>
              </a:rPr>
              <a:t>) che ha già superato </a:t>
            </a:r>
            <a:r>
              <a:rPr lang="it-IT" sz="2700" b="1" dirty="0">
                <a:effectLst/>
                <a:latin typeface="Calibri" panose="020F0502020204030204" pitchFamily="34" charset="0"/>
                <a:ea typeface="Calibri" panose="020F0502020204030204" pitchFamily="34" charset="0"/>
                <a:cs typeface="Calibri" panose="020F0502020204030204" pitchFamily="34" charset="0"/>
              </a:rPr>
              <a:t>TUTTE E SETTE LE SFIDE</a:t>
            </a:r>
            <a:r>
              <a:rPr lang="it-IT" sz="2700" dirty="0">
                <a:effectLst/>
                <a:latin typeface="Calibri" panose="020F0502020204030204" pitchFamily="34" charset="0"/>
                <a:ea typeface="Calibri" panose="020F0502020204030204" pitchFamily="34" charset="0"/>
                <a:cs typeface="Calibri" panose="020F0502020204030204" pitchFamily="34" charset="0"/>
              </a:rPr>
              <a:t> dopo </a:t>
            </a:r>
            <a:r>
              <a:rPr lang="it-IT" sz="2700" b="1" dirty="0">
                <a:effectLst/>
                <a:latin typeface="Calibri" panose="020F0502020204030204" pitchFamily="34" charset="0"/>
                <a:ea typeface="Calibri" panose="020F0502020204030204" pitchFamily="34" charset="0"/>
                <a:cs typeface="Calibri" panose="020F0502020204030204" pitchFamily="34" charset="0"/>
              </a:rPr>
              <a:t>400.000 anni</a:t>
            </a:r>
            <a:r>
              <a:rPr lang="it-IT" sz="2700">
                <a:effectLst/>
                <a:latin typeface="Calibri" panose="020F0502020204030204" pitchFamily="34" charset="0"/>
                <a:ea typeface="Calibri" panose="020F0502020204030204" pitchFamily="34" charset="0"/>
                <a:cs typeface="Calibri" panose="020F0502020204030204" pitchFamily="34" charset="0"/>
              </a:rPr>
              <a:t>; ma, </a:t>
            </a:r>
            <a:r>
              <a:rPr lang="it-IT" sz="2700" dirty="0">
                <a:effectLst/>
                <a:latin typeface="Calibri" panose="020F0502020204030204" pitchFamily="34" charset="0"/>
                <a:ea typeface="Calibri" panose="020F0502020204030204" pitchFamily="34" charset="0"/>
                <a:cs typeface="Calibri" panose="020F0502020204030204" pitchFamily="34" charset="0"/>
              </a:rPr>
              <a:t>se </a:t>
            </a:r>
            <a:r>
              <a:rPr lang="it-IT" sz="2700">
                <a:effectLst/>
                <a:latin typeface="Calibri" panose="020F0502020204030204" pitchFamily="34" charset="0"/>
                <a:ea typeface="Calibri" panose="020F0502020204030204" pitchFamily="34" charset="0"/>
                <a:cs typeface="Calibri" panose="020F0502020204030204" pitchFamily="34" charset="0"/>
              </a:rPr>
              <a:t>ciò accadesse, </a:t>
            </a:r>
            <a:r>
              <a:rPr lang="it-IT" sz="2700" dirty="0">
                <a:effectLst/>
                <a:latin typeface="Calibri" panose="020F0502020204030204" pitchFamily="34" charset="0"/>
                <a:ea typeface="Calibri" panose="020F0502020204030204" pitchFamily="34" charset="0"/>
                <a:cs typeface="Calibri" panose="020F0502020204030204" pitchFamily="34" charset="0"/>
              </a:rPr>
              <a:t>la civiltà in questione </a:t>
            </a:r>
            <a:r>
              <a:rPr lang="it-IT" sz="2700" b="1" dirty="0">
                <a:effectLst/>
                <a:latin typeface="Calibri" panose="020F0502020204030204" pitchFamily="34" charset="0"/>
                <a:ea typeface="Calibri" panose="020F0502020204030204" pitchFamily="34" charset="0"/>
                <a:cs typeface="Calibri" panose="020F0502020204030204" pitchFamily="34" charset="0"/>
              </a:rPr>
              <a:t>NON SAREBBE PIÙ ESTINTA</a:t>
            </a:r>
            <a:r>
              <a:rPr lang="it-IT" sz="2700">
                <a:effectLst/>
                <a:latin typeface="Calibri" panose="020F0502020204030204" pitchFamily="34" charset="0"/>
                <a:ea typeface="Calibri" panose="020F0502020204030204" pitchFamily="34" charset="0"/>
                <a:cs typeface="Calibri" panose="020F0502020204030204" pitchFamily="34" charset="0"/>
              </a:rPr>
              <a:t>; quindi, </a:t>
            </a:r>
            <a:r>
              <a:rPr lang="it-IT" sz="2700" dirty="0">
                <a:effectLst/>
                <a:latin typeface="Calibri" panose="020F0502020204030204" pitchFamily="34" charset="0"/>
                <a:ea typeface="Calibri" panose="020F0502020204030204" pitchFamily="34" charset="0"/>
                <a:cs typeface="Calibri" panose="020F0502020204030204" pitchFamily="34" charset="0"/>
              </a:rPr>
              <a:t>il valore che dovremmo prendere in considerazione nella nostra formula non è </a:t>
            </a:r>
            <a:r>
              <a:rPr lang="it-IT" sz="2700" b="1" dirty="0">
                <a:effectLst/>
                <a:latin typeface="Calibri" panose="020F0502020204030204" pitchFamily="34" charset="0"/>
                <a:ea typeface="Calibri" panose="020F0502020204030204" pitchFamily="34" charset="0"/>
                <a:cs typeface="Calibri" panose="020F0502020204030204" pitchFamily="34" charset="0"/>
              </a:rPr>
              <a:t>50.000 anni </a:t>
            </a:r>
            <a:r>
              <a:rPr lang="it-IT" sz="2700" dirty="0">
                <a:effectLst/>
                <a:latin typeface="Calibri" panose="020F0502020204030204" pitchFamily="34" charset="0"/>
                <a:ea typeface="Calibri" panose="020F0502020204030204" pitchFamily="34" charset="0"/>
                <a:cs typeface="Calibri" panose="020F0502020204030204" pitchFamily="34" charset="0"/>
              </a:rPr>
              <a:t>e una frazione percentuale </a:t>
            </a:r>
            <a:r>
              <a:rPr lang="it-IT" sz="2700">
                <a:effectLst/>
                <a:latin typeface="Calibri" panose="020F0502020204030204" pitchFamily="34" charset="0"/>
                <a:ea typeface="Calibri" panose="020F0502020204030204" pitchFamily="34" charset="0"/>
                <a:cs typeface="Calibri" panose="020F0502020204030204" pitchFamily="34" charset="0"/>
              </a:rPr>
              <a:t>di </a:t>
            </a:r>
            <a:r>
              <a:rPr lang="it-IT" sz="2700" b="1">
                <a:effectLst/>
                <a:latin typeface="Calibri" panose="020F0502020204030204" pitchFamily="34" charset="0"/>
                <a:ea typeface="Calibri" panose="020F0502020204030204" pitchFamily="34" charset="0"/>
                <a:cs typeface="Calibri" panose="020F0502020204030204" pitchFamily="34" charset="0"/>
              </a:rPr>
              <a:t>7·10</a:t>
            </a:r>
            <a:r>
              <a:rPr lang="it-IT" sz="2700" b="1" baseline="30000">
                <a:effectLst/>
                <a:latin typeface="Calibri" panose="020F0502020204030204" pitchFamily="34" charset="0"/>
                <a:ea typeface="Calibri" panose="020F0502020204030204" pitchFamily="34" charset="0"/>
                <a:cs typeface="Calibri" panose="020F0502020204030204" pitchFamily="34" charset="0"/>
              </a:rPr>
              <a:t>-6</a:t>
            </a:r>
            <a:r>
              <a:rPr lang="it-IT" sz="2700">
                <a:effectLst/>
                <a:latin typeface="Calibri" panose="020F0502020204030204" pitchFamily="34" charset="0"/>
                <a:ea typeface="Calibri" panose="020F0502020204030204" pitchFamily="34" charset="0"/>
                <a:cs typeface="Calibri" panose="020F0502020204030204" pitchFamily="34" charset="0"/>
              </a:rPr>
              <a:t>, </a:t>
            </a:r>
            <a:r>
              <a:rPr lang="it-IT" sz="2700" dirty="0">
                <a:effectLst/>
                <a:latin typeface="Calibri" panose="020F0502020204030204" pitchFamily="34" charset="0"/>
                <a:ea typeface="Calibri" panose="020F0502020204030204" pitchFamily="34" charset="0"/>
                <a:cs typeface="Calibri" panose="020F0502020204030204" pitchFamily="34" charset="0"/>
              </a:rPr>
              <a:t>ma direttamente dal valore fornito dalla formula di </a:t>
            </a:r>
            <a:r>
              <a:rPr lang="it-IT" sz="2700" dirty="0" err="1">
                <a:effectLst/>
                <a:latin typeface="Calibri" panose="020F0502020204030204" pitchFamily="34" charset="0"/>
                <a:ea typeface="Calibri" panose="020F0502020204030204" pitchFamily="34" charset="0"/>
                <a:cs typeface="Calibri" panose="020F0502020204030204" pitchFamily="34" charset="0"/>
              </a:rPr>
              <a:t>Maccone</a:t>
            </a:r>
            <a:r>
              <a:rPr lang="it-IT" sz="2700" dirty="0">
                <a:effectLst/>
                <a:latin typeface="Calibri" panose="020F0502020204030204" pitchFamily="34" charset="0"/>
                <a:ea typeface="Calibri" panose="020F0502020204030204" pitchFamily="34" charset="0"/>
                <a:cs typeface="Calibri" panose="020F0502020204030204" pitchFamily="34" charset="0"/>
              </a:rPr>
              <a:t> per superare tutte e sette le sfide in </a:t>
            </a:r>
            <a:r>
              <a:rPr lang="it-IT" sz="2700" b="1">
                <a:effectLst/>
                <a:highlight>
                  <a:srgbClr val="FFFF00"/>
                </a:highlight>
                <a:latin typeface="Calibri" panose="020F0502020204030204" pitchFamily="34" charset="0"/>
                <a:ea typeface="Calibri" panose="020F0502020204030204" pitchFamily="34" charset="0"/>
                <a:cs typeface="Calibri" panose="020F0502020204030204" pitchFamily="34" charset="0"/>
              </a:rPr>
              <a:t>400.000 anni</a:t>
            </a:r>
            <a:r>
              <a:rPr lang="it-IT" sz="2700">
                <a:effectLst/>
                <a:latin typeface="Calibri" panose="020F0502020204030204" pitchFamily="34" charset="0"/>
                <a:ea typeface="Calibri" panose="020F0502020204030204" pitchFamily="34" charset="0"/>
                <a:cs typeface="Calibri" panose="020F0502020204030204" pitchFamily="34" charset="0"/>
              </a:rPr>
              <a:t>, </a:t>
            </a:r>
            <a:r>
              <a:rPr lang="it-IT" sz="2700" dirty="0">
                <a:effectLst/>
                <a:latin typeface="Calibri" panose="020F0502020204030204" pitchFamily="34" charset="0"/>
                <a:ea typeface="Calibri" panose="020F0502020204030204" pitchFamily="34" charset="0"/>
                <a:cs typeface="Calibri" panose="020F0502020204030204" pitchFamily="34" charset="0"/>
              </a:rPr>
              <a:t>che </a:t>
            </a:r>
            <a:r>
              <a:rPr lang="it-IT" sz="2700">
                <a:effectLst/>
                <a:latin typeface="Calibri" panose="020F0502020204030204" pitchFamily="34" charset="0"/>
                <a:ea typeface="Calibri" panose="020F0502020204030204" pitchFamily="34" charset="0"/>
                <a:cs typeface="Calibri" panose="020F0502020204030204" pitchFamily="34" charset="0"/>
              </a:rPr>
              <a:t>è maggiore, </a:t>
            </a:r>
            <a:r>
              <a:rPr lang="it-IT" sz="2700" dirty="0">
                <a:effectLst/>
                <a:latin typeface="Calibri" panose="020F0502020204030204" pitchFamily="34" charset="0"/>
                <a:ea typeface="Calibri" panose="020F0502020204030204" pitchFamily="34" charset="0"/>
                <a:cs typeface="Calibri" panose="020F0502020204030204" pitchFamily="34" charset="0"/>
              </a:rPr>
              <a:t>cioè </a:t>
            </a:r>
            <a:r>
              <a:rPr lang="it-IT" sz="27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5·10</a:t>
            </a:r>
            <a:r>
              <a:rPr lang="it-IT" sz="2700" b="1" baseline="30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-3</a:t>
            </a:r>
            <a:endParaRPr lang="it-IT" sz="2700" b="1" baseline="30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7" y="232997"/>
            <a:ext cx="7170451" cy="878164"/>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solidFill>
                  <a:schemeClr val="bg1"/>
                </a:solidFill>
              </a:rPr>
              <a:t>7° parametro</a:t>
            </a:r>
            <a:r>
              <a:rPr lang="it-IT" sz="3200" b="1" dirty="0"/>
              <a:t> di Drake</a:t>
            </a:r>
            <a:r>
              <a:rPr lang="it-IT" sz="3200" b="1"/>
              <a:t>: </a:t>
            </a:r>
            <a:r>
              <a:rPr lang="it-IT" sz="3200" b="1">
                <a:solidFill>
                  <a:schemeClr val="tx1"/>
                </a:solidFill>
                <a:effectLst/>
                <a:latin typeface="+mn-lt"/>
                <a:ea typeface="Calibri" panose="020F0502020204030204" pitchFamily="34" charset="0"/>
                <a:cs typeface="Calibri" panose="020F0502020204030204" pitchFamily="34" charset="0"/>
              </a:rPr>
              <a:t>1,0·10</a:t>
            </a:r>
            <a:r>
              <a:rPr lang="it-IT" sz="3200" b="1" baseline="30000">
                <a:solidFill>
                  <a:schemeClr val="tx1"/>
                </a:solidFill>
                <a:effectLst/>
                <a:latin typeface="+mn-lt"/>
                <a:ea typeface="Calibri" panose="020F0502020204030204" pitchFamily="34" charset="0"/>
                <a:cs typeface="Calibri" panose="020F0502020204030204" pitchFamily="34" charset="0"/>
              </a:rPr>
              <a:t>-3</a:t>
            </a:r>
            <a:r>
              <a:rPr lang="it-IT" sz="3200" b="1">
                <a:solidFill>
                  <a:schemeClr val="tx1"/>
                </a:solidFill>
                <a:latin typeface="+mn-lt"/>
              </a:rPr>
              <a:t> - </a:t>
            </a:r>
            <a:r>
              <a:rPr lang="it-IT" sz="3200" b="1">
                <a:solidFill>
                  <a:schemeClr val="tx1"/>
                </a:solidFill>
                <a:effectLst/>
                <a:latin typeface="+mn-lt"/>
                <a:ea typeface="Calibri" panose="020F0502020204030204" pitchFamily="34" charset="0"/>
                <a:cs typeface="Calibri" panose="020F0502020204030204" pitchFamily="34" charset="0"/>
              </a:rPr>
              <a:t>8,3·10</a:t>
            </a:r>
            <a:r>
              <a:rPr lang="it-IT" sz="3200" b="1" baseline="30000">
                <a:solidFill>
                  <a:schemeClr val="tx1"/>
                </a:solidFill>
                <a:effectLst/>
                <a:latin typeface="+mn-lt"/>
                <a:ea typeface="Calibri" panose="020F0502020204030204" pitchFamily="34" charset="0"/>
                <a:cs typeface="Calibri" panose="020F0502020204030204" pitchFamily="34" charset="0"/>
              </a:rPr>
              <a:t>-3</a:t>
            </a:r>
            <a:endParaRPr lang="it-IT" sz="3200" b="1" baseline="30000" dirty="0">
              <a:solidFill>
                <a:schemeClr val="tx1"/>
              </a:solidFill>
              <a:effectLst/>
              <a:latin typeface="+mn-lt"/>
              <a:ea typeface="Calibri" panose="020F0502020204030204" pitchFamily="34" charset="0"/>
              <a:cs typeface="Calibri" panose="020F0502020204030204" pitchFamily="34" charset="0"/>
            </a:endParaRPr>
          </a:p>
          <a:p>
            <a:r>
              <a:rPr lang="it-IT" sz="3200" b="1" dirty="0"/>
              <a:t>CIVILTÀ DINAMICA (K</a:t>
            </a:r>
            <a:r>
              <a:rPr lang="it-IT" sz="3200" b="1"/>
              <a:t>&gt;1,4</a:t>
            </a:r>
            <a:r>
              <a:rPr lang="it-IT" sz="3200" b="1" dirty="0"/>
              <a:t>)</a:t>
            </a:r>
            <a:endParaRPr lang="it-IT" sz="3200" dirty="0">
              <a:solidFill>
                <a:schemeClr val="tx1"/>
              </a:solidFill>
            </a:endParaRPr>
          </a:p>
        </p:txBody>
      </p:sp>
      <p:pic>
        <p:nvPicPr>
          <p:cNvPr id="2" name="Immagine 1">
            <a:extLst>
              <a:ext uri="{FF2B5EF4-FFF2-40B4-BE49-F238E27FC236}">
                <a16:creationId xmlns:a16="http://schemas.microsoft.com/office/drawing/2014/main" id="{EE2B1F48-FE6F-F670-A6D0-92255C761AF6}"/>
              </a:ext>
            </a:extLst>
          </p:cNvPr>
          <p:cNvPicPr>
            <a:picLocks noChangeAspect="1"/>
          </p:cNvPicPr>
          <p:nvPr/>
        </p:nvPicPr>
        <p:blipFill>
          <a:blip r:embed="rId2">
            <a:alphaModFix amt="70000"/>
          </a:blip>
          <a:stretch>
            <a:fillRect/>
          </a:stretch>
        </p:blipFill>
        <p:spPr>
          <a:xfrm>
            <a:off x="190066" y="1224502"/>
            <a:ext cx="6087905" cy="5370478"/>
          </a:xfrm>
          <a:prstGeom prst="rect">
            <a:avLst/>
          </a:prstGeom>
          <a:noFill/>
          <a:ln>
            <a:noFill/>
          </a:ln>
        </p:spPr>
      </p:pic>
      <p:sp>
        <p:nvSpPr>
          <p:cNvPr id="6" name="CasellaDiTesto 5">
            <a:extLst>
              <a:ext uri="{FF2B5EF4-FFF2-40B4-BE49-F238E27FC236}">
                <a16:creationId xmlns:a16="http://schemas.microsoft.com/office/drawing/2014/main" id="{FD6AEDCA-8098-0E2E-0115-95720B87FBA0}"/>
              </a:ext>
            </a:extLst>
          </p:cNvPr>
          <p:cNvSpPr txBox="1"/>
          <p:nvPr/>
        </p:nvSpPr>
        <p:spPr>
          <a:xfrm>
            <a:off x="8314998" y="123250"/>
            <a:ext cx="3527231" cy="1044581"/>
          </a:xfrm>
          <a:prstGeom prst="rect">
            <a:avLst/>
          </a:prstGeom>
          <a:noFill/>
        </p:spPr>
        <p:txBody>
          <a:bodyPr wrap="square">
            <a:spAutoFit/>
          </a:bodyPr>
          <a:lstStyle/>
          <a:p>
            <a:pPr algn="l">
              <a:lnSpc>
                <a:spcPts val="3700"/>
              </a:lnSpc>
              <a:spcBef>
                <a:spcPts val="0"/>
              </a:spcBef>
              <a:buClr>
                <a:srgbClr val="002060"/>
              </a:buClr>
            </a:pPr>
            <a:r>
              <a:rPr lang="en-GB" sz="3600" b="1" dirty="0">
                <a:solidFill>
                  <a:srgbClr val="C00000"/>
                </a:solidFill>
                <a:cs typeface="Calibri" panose="020F0502020204030204" pitchFamily="34" charset="0"/>
              </a:rPr>
              <a:t>LO SCENARIO DI TIPLER AND BRIN </a:t>
            </a:r>
          </a:p>
        </p:txBody>
      </p:sp>
    </p:spTree>
    <p:extLst>
      <p:ext uri="{BB962C8B-B14F-4D97-AF65-F5344CB8AC3E}">
        <p14:creationId xmlns:p14="http://schemas.microsoft.com/office/powerpoint/2010/main" val="386335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6305266" y="232997"/>
            <a:ext cx="5696669" cy="6361983"/>
          </a:xfrm>
        </p:spPr>
        <p:txBody>
          <a:bodyPr>
            <a:noAutofit/>
          </a:bodyPr>
          <a:lstStyle/>
          <a:p>
            <a:pPr>
              <a:lnSpc>
                <a:spcPts val="3700"/>
              </a:lnSpc>
              <a:spcBef>
                <a:spcPts val="0"/>
              </a:spcBef>
              <a:buClr>
                <a:srgbClr val="002060"/>
              </a:buClr>
            </a:pPr>
            <a:r>
              <a:rPr lang="it-IT" sz="4200" b="1" dirty="0">
                <a:solidFill>
                  <a:srgbClr val="C00000"/>
                </a:solidFill>
                <a:cs typeface="Calibri" panose="020F0502020204030204" pitchFamily="34" charset="0"/>
              </a:rPr>
              <a:t>CET STATICHE vs</a:t>
            </a:r>
          </a:p>
          <a:p>
            <a:pPr>
              <a:lnSpc>
                <a:spcPts val="3700"/>
              </a:lnSpc>
              <a:spcBef>
                <a:spcPts val="0"/>
              </a:spcBef>
              <a:buClr>
                <a:srgbClr val="002060"/>
              </a:buClr>
            </a:pPr>
            <a:r>
              <a:rPr lang="it-IT" sz="4200" b="1" dirty="0">
                <a:solidFill>
                  <a:srgbClr val="C00000"/>
                </a:solidFill>
                <a:cs typeface="Calibri" panose="020F0502020204030204" pitchFamily="34" charset="0"/>
              </a:rPr>
              <a:t>CET DINAMICHE</a:t>
            </a:r>
          </a:p>
          <a:p>
            <a:pPr algn="just">
              <a:lnSpc>
                <a:spcPct val="100000"/>
              </a:lnSpc>
              <a:spcBef>
                <a:spcPts val="0"/>
              </a:spcBef>
              <a:buClr>
                <a:srgbClr val="002060"/>
              </a:buClr>
            </a:pPr>
            <a:r>
              <a:rPr lang="it-IT" sz="2700" dirty="0">
                <a:cs typeface="Calibri" panose="020F0502020204030204" pitchFamily="34" charset="0"/>
              </a:rPr>
              <a:t>Le civiltà tecnologiche intelligenti possono essere di due tipi: </a:t>
            </a:r>
            <a:r>
              <a:rPr lang="it-IT" sz="2700" b="1" i="1" dirty="0">
                <a:cs typeface="Calibri" panose="020F0502020204030204" pitchFamily="34" charset="0"/>
              </a:rPr>
              <a:t>statiche</a:t>
            </a:r>
            <a:r>
              <a:rPr lang="it-IT" sz="2700" dirty="0">
                <a:cs typeface="Calibri" panose="020F0502020204030204" pitchFamily="34" charset="0"/>
              </a:rPr>
              <a:t> (</a:t>
            </a:r>
            <a:r>
              <a:rPr lang="it-IT" sz="2700" b="1" dirty="0">
                <a:cs typeface="Calibri" panose="020F0502020204030204" pitchFamily="34" charset="0"/>
              </a:rPr>
              <a:t>K</a:t>
            </a:r>
            <a:r>
              <a:rPr lang="it-IT" sz="2700" b="1">
                <a:cs typeface="Calibri" panose="020F0502020204030204" pitchFamily="34" charset="0"/>
              </a:rPr>
              <a:t>&lt;1,4</a:t>
            </a:r>
            <a:r>
              <a:rPr lang="it-IT" sz="2700" dirty="0">
                <a:cs typeface="Calibri" panose="020F0502020204030204" pitchFamily="34" charset="0"/>
              </a:rPr>
              <a:t>) o </a:t>
            </a:r>
            <a:r>
              <a:rPr lang="it-IT" sz="2700" b="1" i="1" dirty="0">
                <a:cs typeface="Calibri" panose="020F0502020204030204" pitchFamily="34" charset="0"/>
              </a:rPr>
              <a:t>dinamiche</a:t>
            </a:r>
            <a:r>
              <a:rPr lang="it-IT" sz="2700" dirty="0">
                <a:cs typeface="Calibri" panose="020F0502020204030204" pitchFamily="34" charset="0"/>
              </a:rPr>
              <a:t> (</a:t>
            </a:r>
            <a:r>
              <a:rPr lang="it-IT" sz="2700" b="1" dirty="0">
                <a:cs typeface="Calibri" panose="020F0502020204030204" pitchFamily="34" charset="0"/>
              </a:rPr>
              <a:t>K</a:t>
            </a:r>
            <a:r>
              <a:rPr lang="it-IT" sz="2700" b="1">
                <a:cs typeface="Calibri" panose="020F0502020204030204" pitchFamily="34" charset="0"/>
              </a:rPr>
              <a:t>&gt;1,4</a:t>
            </a:r>
            <a:r>
              <a:rPr lang="it-IT" sz="2700" dirty="0">
                <a:cs typeface="Calibri" panose="020F0502020204030204" pitchFamily="34" charset="0"/>
              </a:rPr>
              <a:t>).</a:t>
            </a:r>
          </a:p>
          <a:p>
            <a:pPr algn="just">
              <a:lnSpc>
                <a:spcPct val="100000"/>
              </a:lnSpc>
              <a:spcBef>
                <a:spcPts val="0"/>
              </a:spcBef>
              <a:buClr>
                <a:srgbClr val="002060"/>
              </a:buClr>
            </a:pPr>
            <a:r>
              <a:rPr lang="it-IT" sz="2700" dirty="0">
                <a:cs typeface="Calibri" panose="020F0502020204030204" pitchFamily="34" charset="0"/>
              </a:rPr>
              <a:t>Le prime sono quelle che non </a:t>
            </a:r>
            <a:r>
              <a:rPr lang="it-IT" sz="2700">
                <a:cs typeface="Calibri" panose="020F0502020204030204" pitchFamily="34" charset="0"/>
              </a:rPr>
              <a:t>hanno avuto, quasi certamente, </a:t>
            </a:r>
            <a:r>
              <a:rPr lang="it-IT" sz="2700" dirty="0">
                <a:cs typeface="Calibri" panose="020F0502020204030204" pitchFamily="34" charset="0"/>
              </a:rPr>
              <a:t>la possibilità tecnologica di colonizzare altri pianeti; le seconde si sono diffuse oltre il loro sistema planetario di origine. </a:t>
            </a:r>
            <a:r>
              <a:rPr lang="it-IT" sz="2700">
                <a:cs typeface="Calibri" panose="020F0502020204030204" pitchFamily="34" charset="0"/>
              </a:rPr>
              <a:t>È immediato, </a:t>
            </a:r>
            <a:r>
              <a:rPr lang="it-IT" sz="2700" dirty="0">
                <a:cs typeface="Calibri" panose="020F0502020204030204" pitchFamily="34" charset="0"/>
              </a:rPr>
              <a:t>da semplici calcoli energetici relativi al costo in termini di potenza di </a:t>
            </a:r>
            <a:r>
              <a:rPr lang="it-IT" sz="2700">
                <a:cs typeface="Calibri" panose="020F0502020204030204" pitchFamily="34" charset="0"/>
              </a:rPr>
              <a:t>un'astronave interstellare, </a:t>
            </a:r>
            <a:r>
              <a:rPr lang="it-IT" sz="2700" dirty="0">
                <a:cs typeface="Calibri" panose="020F0502020204030204" pitchFamily="34" charset="0"/>
              </a:rPr>
              <a:t>capire perché fissiamo questo valore limite a circa </a:t>
            </a:r>
            <a:r>
              <a:rPr lang="it-IT" sz="2700" b="1" dirty="0" err="1">
                <a:solidFill>
                  <a:srgbClr val="0033CC"/>
                </a:solidFill>
                <a:cs typeface="Calibri" panose="020F0502020204030204" pitchFamily="34" charset="0"/>
              </a:rPr>
              <a:t>K</a:t>
            </a:r>
            <a:r>
              <a:rPr lang="it-IT" sz="2700" b="1" err="1">
                <a:solidFill>
                  <a:srgbClr val="0033CC"/>
                </a:solidFill>
                <a:cs typeface="Calibri" panose="020F0502020204030204" pitchFamily="34" charset="0"/>
              </a:rPr>
              <a:t>≃</a:t>
            </a:r>
            <a:r>
              <a:rPr lang="it-IT" sz="2700" b="1">
                <a:solidFill>
                  <a:srgbClr val="0033CC"/>
                </a:solidFill>
                <a:cs typeface="Calibri" panose="020F0502020204030204" pitchFamily="34" charset="0"/>
              </a:rPr>
              <a:t>1,4</a:t>
            </a:r>
            <a:r>
              <a:rPr lang="it-IT" sz="2700" dirty="0">
                <a:cs typeface="Calibri" panose="020F0502020204030204" pitchFamily="34" charset="0"/>
              </a:rPr>
              <a:t>.</a:t>
            </a:r>
            <a:endParaRPr lang="en-GB" sz="2700" dirty="0">
              <a:cs typeface="Calibri" panose="020F0502020204030204" pitchFamily="34" charset="0"/>
            </a:endParaRPr>
          </a:p>
        </p:txBody>
      </p:sp>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7" y="232997"/>
            <a:ext cx="5895834" cy="476687"/>
          </a:xfrm>
          <a:prstGeom prst="roundRect">
            <a:avLst/>
          </a:prstGeom>
          <a:gradFill flip="none" rotWithShape="1">
            <a:gsLst>
              <a:gs pos="0">
                <a:srgbClr val="002060"/>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t>L'equazione completa </a:t>
            </a:r>
            <a:r>
              <a:rPr lang="it-IT" sz="3200" b="1" dirty="0">
                <a:solidFill>
                  <a:schemeClr val="tx1"/>
                </a:solidFill>
              </a:rPr>
              <a:t>di Drake</a:t>
            </a:r>
            <a:endParaRPr lang="it-IT" sz="3200" b="1" baseline="30000" dirty="0">
              <a:solidFill>
                <a:schemeClr val="tx1"/>
              </a:solidFill>
              <a:effectLst/>
              <a:latin typeface="+mn-lt"/>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graphicFrame>
            <p:nvGraphicFramePr>
              <p:cNvPr id="2" name="Tabella 1">
                <a:extLst>
                  <a:ext uri="{FF2B5EF4-FFF2-40B4-BE49-F238E27FC236}">
                    <a16:creationId xmlns:a16="http://schemas.microsoft.com/office/drawing/2014/main" id="{2ED41239-0CF9-42CC-517B-210CEFF935DF}"/>
                  </a:ext>
                </a:extLst>
              </p:cNvPr>
              <p:cNvGraphicFramePr>
                <a:graphicFrameLocks noGrp="1"/>
              </p:cNvGraphicFramePr>
              <p:nvPr>
                <p:extLst>
                  <p:ext uri="{D42A27DB-BD31-4B8C-83A1-F6EECF244321}">
                    <p14:modId xmlns:p14="http://schemas.microsoft.com/office/powerpoint/2010/main" val="3305598060"/>
                  </p:ext>
                </p:extLst>
              </p:nvPr>
            </p:nvGraphicFramePr>
            <p:xfrm>
              <a:off x="190065" y="1289670"/>
              <a:ext cx="5905935" cy="5306652"/>
            </p:xfrm>
            <a:graphic>
              <a:graphicData uri="http://schemas.openxmlformats.org/drawingml/2006/table">
                <a:tbl>
                  <a:tblPr firstRow="1" firstCol="1" bandRow="1">
                    <a:tableStyleId>{5C22544A-7EE6-4342-B048-85BDC9FD1C3A}</a:tableStyleId>
                  </a:tblPr>
                  <a:tblGrid>
                    <a:gridCol w="3936326">
                      <a:extLst>
                        <a:ext uri="{9D8B030D-6E8A-4147-A177-3AD203B41FA5}">
                          <a16:colId xmlns:a16="http://schemas.microsoft.com/office/drawing/2014/main" val="4108727958"/>
                        </a:ext>
                      </a:extLst>
                    </a:gridCol>
                    <a:gridCol w="1969609">
                      <a:extLst>
                        <a:ext uri="{9D8B030D-6E8A-4147-A177-3AD203B41FA5}">
                          <a16:colId xmlns:a16="http://schemas.microsoft.com/office/drawing/2014/main" val="525669529"/>
                        </a:ext>
                      </a:extLst>
                    </a:gridCol>
                  </a:tblGrid>
                  <a:tr h="706576">
                    <a:tc>
                      <a:txBody>
                        <a:bodyPr/>
                        <a:lstStyle/>
                        <a:p>
                          <a:pPr>
                            <a:lnSpc>
                              <a:spcPct val="100000"/>
                            </a:lnSpc>
                            <a:spcAft>
                              <a:spcPts val="800"/>
                            </a:spcAft>
                            <a:buNone/>
                          </a:pPr>
                          <a:r>
                            <a:rPr lang="it-IT" sz="2600" b="1" kern="100" dirty="0">
                              <a:solidFill>
                                <a:srgbClr val="0033CC"/>
                              </a:solidFill>
                              <a:effectLst/>
                              <a:latin typeface="Aptos" panose="020B0004020202020204" pitchFamily="34" charset="0"/>
                              <a:ea typeface="Aptos" panose="020B0004020202020204" pitchFamily="34" charset="0"/>
                              <a:cs typeface="Times New Roman" panose="02020603050405020304" pitchFamily="18" charset="0"/>
                            </a:rPr>
                            <a:t>Massa dell'astronave:</a:t>
                          </a:r>
                          <a:endParaRPr lang="it-IT" sz="2600" kern="100" dirty="0">
                            <a:solidFill>
                              <a:srgbClr val="0033CC"/>
                            </a:solidFill>
                            <a:effectLst/>
                            <a:latin typeface="Aptos" panose="020B0004020202020204" pitchFamily="34" charset="0"/>
                            <a:ea typeface="Aptos" panose="020B0004020202020204" pitchFamily="34" charset="0"/>
                            <a:cs typeface="Times New Roman" panose="02020603050405020304" pitchFamily="18" charset="0"/>
                          </a:endParaRPr>
                        </a:p>
                      </a:txBody>
                      <a:tcPr marL="60325" marR="603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nSpc>
                              <a:spcPct val="107000"/>
                            </a:lnSpc>
                            <a:spcAft>
                              <a:spcPts val="800"/>
                            </a:spcAft>
                          </a:pPr>
                          <a:r>
                            <a:rPr lang="en-GB" sz="2800" b="1" kern="1200" dirty="0">
                              <a:solidFill>
                                <a:schemeClr val="tx1"/>
                              </a:solidFill>
                              <a:effectLst/>
                            </a:rPr>
                            <a:t>10</a:t>
                          </a:r>
                          <a:r>
                            <a:rPr lang="en-GB" sz="2800" b="1" kern="1200" baseline="30000" dirty="0">
                              <a:solidFill>
                                <a:schemeClr val="tx1"/>
                              </a:solidFill>
                              <a:effectLst/>
                            </a:rPr>
                            <a:t>9</a:t>
                          </a:r>
                          <a:r>
                            <a:rPr lang="en-GB" sz="2800" b="1" kern="1200" dirty="0">
                              <a:solidFill>
                                <a:schemeClr val="tx1"/>
                              </a:solidFill>
                              <a:effectLst/>
                            </a:rPr>
                            <a:t> kg</a:t>
                          </a:r>
                          <a:endParaRPr lang="it-IT"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26160036"/>
                      </a:ext>
                    </a:extLst>
                  </a:tr>
                  <a:tr h="647246">
                    <a:tc>
                      <a:txBody>
                        <a:bodyPr/>
                        <a:lstStyle/>
                        <a:p>
                          <a:pPr>
                            <a:lnSpc>
                              <a:spcPct val="100000"/>
                            </a:lnSpc>
                            <a:spcAft>
                              <a:spcPts val="800"/>
                            </a:spcAft>
                            <a:buNone/>
                          </a:pPr>
                          <a:r>
                            <a:rPr lang="it-IT" sz="2600" b="1" kern="100">
                              <a:solidFill>
                                <a:srgbClr val="0033CC"/>
                              </a:solidFill>
                              <a:effectLst/>
                              <a:latin typeface="Aptos" panose="020B0004020202020204" pitchFamily="34" charset="0"/>
                              <a:ea typeface="Aptos" panose="020B0004020202020204" pitchFamily="34" charset="0"/>
                              <a:cs typeface="Times New Roman" panose="02020603050405020304" pitchFamily="18" charset="0"/>
                            </a:rPr>
                            <a:t>Velocità massima (c/2):</a:t>
                          </a:r>
                          <a:endParaRPr lang="it-IT" sz="2600" kern="100">
                            <a:solidFill>
                              <a:srgbClr val="0033CC"/>
                            </a:solidFill>
                            <a:effectLst/>
                            <a:latin typeface="Aptos" panose="020B0004020202020204" pitchFamily="34" charset="0"/>
                            <a:ea typeface="Aptos" panose="020B0004020202020204" pitchFamily="34" charset="0"/>
                            <a:cs typeface="Times New Roman" panose="02020603050405020304" pitchFamily="18" charset="0"/>
                          </a:endParaRPr>
                        </a:p>
                      </a:txBody>
                      <a:tcPr marL="60325" marR="603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nSpc>
                              <a:spcPct val="107000"/>
                            </a:lnSpc>
                            <a:spcAft>
                              <a:spcPts val="800"/>
                            </a:spcAft>
                          </a:pPr>
                          <a:r>
                            <a:rPr lang="en-GB" sz="2800" b="1" kern="1200">
                              <a:solidFill>
                                <a:schemeClr val="tx1"/>
                              </a:solidFill>
                              <a:effectLst/>
                            </a:rPr>
                            <a:t>1,5</a:t>
                          </a:r>
                          <a:r>
                            <a:rPr lang="it-IT" sz="2800" b="1" kern="1200" dirty="0">
                              <a:solidFill>
                                <a:schemeClr val="tx1"/>
                              </a:solidFill>
                              <a:effectLst/>
                            </a:rPr>
                            <a:t>·</a:t>
                          </a:r>
                          <a:r>
                            <a:rPr lang="en-GB" sz="2800" b="1" kern="1200" dirty="0">
                              <a:solidFill>
                                <a:schemeClr val="tx1"/>
                              </a:solidFill>
                              <a:effectLst/>
                            </a:rPr>
                            <a:t>10</a:t>
                          </a:r>
                          <a:r>
                            <a:rPr lang="en-GB" sz="2800" b="1" kern="1200" baseline="30000" dirty="0">
                              <a:solidFill>
                                <a:schemeClr val="tx1"/>
                              </a:solidFill>
                              <a:effectLst/>
                            </a:rPr>
                            <a:t>8</a:t>
                          </a:r>
                          <a:r>
                            <a:rPr lang="en-GB" sz="2800" b="1" kern="1200" dirty="0">
                              <a:solidFill>
                                <a:schemeClr val="tx1"/>
                              </a:solidFill>
                              <a:effectLst/>
                            </a:rPr>
                            <a:t> m/s</a:t>
                          </a:r>
                          <a:endParaRPr lang="it-IT"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42490843"/>
                      </a:ext>
                    </a:extLst>
                  </a:tr>
                  <a:tr h="902263">
                    <a:tc>
                      <a:txBody>
                        <a:bodyPr/>
                        <a:lstStyle/>
                        <a:p>
                          <a:pPr>
                            <a:lnSpc>
                              <a:spcPct val="100000"/>
                            </a:lnSpc>
                            <a:spcAft>
                              <a:spcPts val="800"/>
                            </a:spcAft>
                            <a:buNone/>
                          </a:pPr>
                          <a:r>
                            <a:rPr lang="it-IT" sz="2600" b="1" kern="100" dirty="0">
                              <a:solidFill>
                                <a:srgbClr val="0033CC"/>
                              </a:solidFill>
                              <a:effectLst/>
                              <a:latin typeface="Aptos" panose="020B0004020202020204" pitchFamily="34" charset="0"/>
                              <a:ea typeface="Aptos" panose="020B0004020202020204" pitchFamily="34" charset="0"/>
                              <a:cs typeface="Times New Roman" panose="02020603050405020304" pitchFamily="18" charset="0"/>
                            </a:rPr>
                            <a:t>Tempo di accelerazione:</a:t>
                          </a:r>
                        </a:p>
                        <a:p>
                          <a:pPr>
                            <a:lnSpc>
                              <a:spcPct val="100000"/>
                            </a:lnSpc>
                            <a:spcAft>
                              <a:spcPts val="800"/>
                            </a:spcAft>
                            <a:buNone/>
                          </a:pPr>
                          <a:r>
                            <a:rPr lang="it-IT" sz="2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(circa tre mesi)</a:t>
                          </a:r>
                        </a:p>
                      </a:txBody>
                      <a:tcPr marL="60325" marR="603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nSpc>
                              <a:spcPct val="107000"/>
                            </a:lnSpc>
                            <a:spcAft>
                              <a:spcPts val="800"/>
                            </a:spcAft>
                          </a:pPr>
                          <a:r>
                            <a:rPr lang="en-GB" sz="2800" b="1" kern="1200" dirty="0">
                              <a:solidFill>
                                <a:schemeClr val="tx1"/>
                              </a:solidFill>
                              <a:effectLst/>
                            </a:rPr>
                            <a:t>10</a:t>
                          </a:r>
                          <a:r>
                            <a:rPr lang="en-GB" sz="2800" b="1" kern="1200" baseline="30000" dirty="0">
                              <a:solidFill>
                                <a:schemeClr val="tx1"/>
                              </a:solidFill>
                              <a:effectLst/>
                            </a:rPr>
                            <a:t>7</a:t>
                          </a:r>
                          <a:r>
                            <a:rPr lang="en-GB" sz="2800" b="1" kern="1200" dirty="0">
                              <a:solidFill>
                                <a:schemeClr val="tx1"/>
                              </a:solidFill>
                              <a:effectLst/>
                            </a:rPr>
                            <a:t> s</a:t>
                          </a:r>
                          <a:endParaRPr lang="it-IT"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13464744"/>
                      </a:ext>
                    </a:extLst>
                  </a:tr>
                  <a:tr h="920546">
                    <a:tc>
                      <a:txBody>
                        <a:bodyPr/>
                        <a:lstStyle/>
                        <a:p>
                          <a:pPr>
                            <a:lnSpc>
                              <a:spcPct val="100000"/>
                            </a:lnSpc>
                            <a:spcAft>
                              <a:spcPts val="800"/>
                            </a:spcAft>
                            <a:buNone/>
                          </a:pPr>
                          <a:r>
                            <a:rPr lang="it-IT" sz="2600" b="1" kern="100">
                              <a:solidFill>
                                <a:srgbClr val="0033CC"/>
                              </a:solidFill>
                              <a:effectLst/>
                              <a:latin typeface="Aptos" panose="020B0004020202020204" pitchFamily="34" charset="0"/>
                              <a:ea typeface="Aptos" panose="020B0004020202020204" pitchFamily="34" charset="0"/>
                              <a:cs typeface="Times New Roman" panose="02020603050405020304" pitchFamily="18" charset="0"/>
                            </a:rPr>
                            <a:t>Potenza dell'astronave:</a:t>
                          </a:r>
                          <a:endParaRPr lang="it-IT" sz="2600" kern="100">
                            <a:solidFill>
                              <a:srgbClr val="0033CC"/>
                            </a:solidFill>
                            <a:effectLst/>
                            <a:latin typeface="Aptos" panose="020B0004020202020204" pitchFamily="34" charset="0"/>
                            <a:ea typeface="Aptos" panose="020B0004020202020204" pitchFamily="34" charset="0"/>
                            <a:cs typeface="Times New Roman" panose="02020603050405020304" pitchFamily="18" charset="0"/>
                          </a:endParaRPr>
                        </a:p>
                      </a:txBody>
                      <a:tcPr marL="60325" marR="603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nSpc>
                              <a:spcPct val="107000"/>
                            </a:lnSpc>
                            <a:spcAft>
                              <a:spcPts val="800"/>
                            </a:spcAft>
                          </a:pPr>
                          <a:r>
                            <a:rPr lang="en-GB" sz="2800" b="1" kern="1200" dirty="0">
                              <a:solidFill>
                                <a:schemeClr val="tx1"/>
                              </a:solidFill>
                              <a:effectLst/>
                            </a:rPr>
                            <a:t>10</a:t>
                          </a:r>
                          <a:r>
                            <a:rPr lang="en-GB" sz="2800" b="1" kern="1200" baseline="30000" dirty="0">
                              <a:solidFill>
                                <a:schemeClr val="tx1"/>
                              </a:solidFill>
                              <a:effectLst/>
                            </a:rPr>
                            <a:t>18</a:t>
                          </a:r>
                          <a:r>
                            <a:rPr lang="en-GB" sz="2800" b="1" kern="1200" dirty="0">
                              <a:solidFill>
                                <a:schemeClr val="tx1"/>
                              </a:solidFill>
                              <a:effectLst/>
                            </a:rPr>
                            <a:t> W</a:t>
                          </a:r>
                          <a:endParaRPr lang="it-IT"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29968841"/>
                      </a:ext>
                    </a:extLst>
                  </a:tr>
                  <a:tr h="659430">
                    <a:tc>
                      <a:txBody>
                        <a:bodyPr/>
                        <a:lstStyle/>
                        <a:p>
                          <a:pPr marL="0" algn="l" defTabSz="914400" rtl="0" eaLnBrk="1" latinLnBrk="0" hangingPunct="1">
                            <a:lnSpc>
                              <a:spcPct val="100000"/>
                            </a:lnSpc>
                            <a:spcAft>
                              <a:spcPts val="800"/>
                            </a:spcAft>
                            <a:buNone/>
                          </a:pPr>
                          <a:r>
                            <a:rPr lang="it-IT" sz="2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 della potenza totale)</a:t>
                          </a:r>
                        </a:p>
                      </a:txBody>
                      <a:tcPr marL="60325" marR="603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nSpc>
                              <a:spcPct val="107000"/>
                            </a:lnSpc>
                            <a:spcAft>
                              <a:spcPts val="800"/>
                            </a:spcAft>
                          </a:pPr>
                          <a:r>
                            <a:rPr lang="en-GB" sz="2800" b="1" kern="1200" dirty="0">
                              <a:solidFill>
                                <a:schemeClr val="tx1"/>
                              </a:solidFill>
                              <a:effectLst/>
                            </a:rPr>
                            <a:t>10</a:t>
                          </a:r>
                          <a:r>
                            <a:rPr lang="en-GB" sz="2800" b="1" kern="1200" baseline="30000" dirty="0">
                              <a:solidFill>
                                <a:schemeClr val="tx1"/>
                              </a:solidFill>
                              <a:effectLst/>
                            </a:rPr>
                            <a:t>20</a:t>
                          </a:r>
                          <a:r>
                            <a:rPr lang="en-GB" sz="2800" b="1" kern="1200" dirty="0">
                              <a:solidFill>
                                <a:schemeClr val="tx1"/>
                              </a:solidFill>
                              <a:effectLst/>
                            </a:rPr>
                            <a:t> W</a:t>
                          </a:r>
                          <a:endParaRPr lang="it-IT"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55229031"/>
                      </a:ext>
                    </a:extLst>
                  </a:tr>
                  <a:tr h="1469249">
                    <a:tc gridSpan="2">
                      <a:txBody>
                        <a:bodyPr/>
                        <a:lstStyle/>
                        <a:p>
                          <a:pPr algn="ctr">
                            <a:lnSpc>
                              <a:spcPct val="107000"/>
                            </a:lnSpc>
                            <a:spcAft>
                              <a:spcPts val="800"/>
                            </a:spcAft>
                          </a:pPr>
                          <a14:m>
                            <m:oMathPara xmlns:m="http://schemas.openxmlformats.org/officeDocument/2006/math">
                              <m:oMathParaPr>
                                <m:jc m:val="centerGroup"/>
                              </m:oMathParaPr>
                              <m:oMath xmlns:m="http://schemas.openxmlformats.org/officeDocument/2006/math">
                                <m:r>
                                  <a:rPr lang="it-IT" sz="2800" kern="1200" smtClean="0">
                                    <a:solidFill>
                                      <a:srgbClr val="002060"/>
                                    </a:solidFill>
                                    <a:effectLst/>
                                    <a:latin typeface="Cambria Math" panose="02040503050406030204" pitchFamily="18" charset="0"/>
                                  </a:rPr>
                                  <m:t>𝑲</m:t>
                                </m:r>
                                <m:r>
                                  <a:rPr lang="it-IT" sz="2800" kern="1200" smtClean="0">
                                    <a:solidFill>
                                      <a:schemeClr val="tx1"/>
                                    </a:solidFill>
                                    <a:effectLst/>
                                    <a:latin typeface="Cambria Math" panose="02040503050406030204" pitchFamily="18" charset="0"/>
                                  </a:rPr>
                                  <m:t>=</m:t>
                                </m:r>
                                <m:f>
                                  <m:fPr>
                                    <m:ctrlPr>
                                      <a:rPr lang="it-IT" sz="2800" b="0" i="1" kern="1200">
                                        <a:solidFill>
                                          <a:schemeClr val="tx1"/>
                                        </a:solidFill>
                                        <a:effectLst/>
                                        <a:latin typeface="Cambria Math" panose="02040503050406030204" pitchFamily="18" charset="0"/>
                                      </a:rPr>
                                    </m:ctrlPr>
                                  </m:fPr>
                                  <m:num>
                                    <m:func>
                                      <m:funcPr>
                                        <m:ctrlPr>
                                          <a:rPr lang="it-IT" sz="2800" b="0" i="1" kern="1200">
                                            <a:solidFill>
                                              <a:schemeClr val="tx1"/>
                                            </a:solidFill>
                                            <a:effectLst/>
                                            <a:latin typeface="Cambria Math" panose="02040503050406030204" pitchFamily="18" charset="0"/>
                                          </a:rPr>
                                        </m:ctrlPr>
                                      </m:funcPr>
                                      <m:fName>
                                        <m:sSub>
                                          <m:sSubPr>
                                            <m:ctrlPr>
                                              <a:rPr lang="it-IT" sz="2800" b="0" i="1" kern="1200">
                                                <a:solidFill>
                                                  <a:schemeClr val="tx1"/>
                                                </a:solidFill>
                                                <a:effectLst/>
                                                <a:latin typeface="Cambria Math" panose="02040503050406030204" pitchFamily="18" charset="0"/>
                                              </a:rPr>
                                            </m:ctrlPr>
                                          </m:sSubPr>
                                          <m:e>
                                            <m:r>
                                              <m:rPr>
                                                <m:sty m:val="p"/>
                                              </m:rPr>
                                              <a:rPr lang="fr-FR" sz="2800" b="0" i="1" kern="1200">
                                                <a:solidFill>
                                                  <a:schemeClr val="tx1"/>
                                                </a:solidFill>
                                                <a:effectLst/>
                                                <a:latin typeface="Cambria Math" panose="02040503050406030204" pitchFamily="18" charset="0"/>
                                              </a:rPr>
                                              <m:t>log</m:t>
                                            </m:r>
                                          </m:e>
                                          <m:sub>
                                            <m:r>
                                              <a:rPr lang="it-IT" sz="2800" b="0" i="1" kern="1200">
                                                <a:solidFill>
                                                  <a:schemeClr val="tx1"/>
                                                </a:solidFill>
                                                <a:effectLst/>
                                                <a:latin typeface="Cambria Math" panose="02040503050406030204" pitchFamily="18" charset="0"/>
                                              </a:rPr>
                                              <m:t>10</m:t>
                                            </m:r>
                                          </m:sub>
                                        </m:sSub>
                                      </m:fName>
                                      <m:e>
                                        <m:sSup>
                                          <m:sSupPr>
                                            <m:ctrlPr>
                                              <a:rPr lang="it-IT" sz="2800" b="0" i="1" kern="1200">
                                                <a:solidFill>
                                                  <a:schemeClr val="tx1"/>
                                                </a:solidFill>
                                                <a:effectLst/>
                                                <a:latin typeface="Cambria Math" panose="02040503050406030204" pitchFamily="18" charset="0"/>
                                              </a:rPr>
                                            </m:ctrlPr>
                                          </m:sSupPr>
                                          <m:e>
                                            <m:r>
                                              <a:rPr lang="it-IT" sz="2800" b="0" i="1" kern="1200">
                                                <a:solidFill>
                                                  <a:schemeClr val="tx1"/>
                                                </a:solidFill>
                                                <a:effectLst/>
                                                <a:latin typeface="Cambria Math" panose="02040503050406030204" pitchFamily="18" charset="0"/>
                                              </a:rPr>
                                              <m:t>10</m:t>
                                            </m:r>
                                          </m:e>
                                          <m:sup>
                                            <m:r>
                                              <a:rPr lang="it-IT" sz="2800" b="0" i="1" kern="1200">
                                                <a:solidFill>
                                                  <a:schemeClr val="tx1"/>
                                                </a:solidFill>
                                                <a:effectLst/>
                                                <a:latin typeface="Cambria Math" panose="02040503050406030204" pitchFamily="18" charset="0"/>
                                              </a:rPr>
                                              <m:t>20</m:t>
                                            </m:r>
                                          </m:sup>
                                        </m:sSup>
                                        <m:r>
                                          <a:rPr lang="it-IT" sz="2800" b="0" kern="1200">
                                            <a:solidFill>
                                              <a:schemeClr val="tx1"/>
                                            </a:solidFill>
                                            <a:effectLst/>
                                            <a:latin typeface="Cambria Math" panose="02040503050406030204" pitchFamily="18" charset="0"/>
                                          </a:rPr>
                                          <m:t>−5</m:t>
                                        </m:r>
                                      </m:e>
                                    </m:func>
                                  </m:num>
                                  <m:den>
                                    <m:r>
                                      <a:rPr lang="it-IT" sz="2800" b="0" i="1" kern="1200">
                                        <a:solidFill>
                                          <a:schemeClr val="tx1"/>
                                        </a:solidFill>
                                        <a:effectLst/>
                                        <a:latin typeface="Cambria Math" panose="02040503050406030204" pitchFamily="18" charset="0"/>
                                      </a:rPr>
                                      <m:t>11</m:t>
                                    </m:r>
                                  </m:den>
                                </m:f>
                                <m:r>
                                  <a:rPr lang="fr-FR" sz="2800" kern="1200">
                                    <a:solidFill>
                                      <a:schemeClr val="tx1"/>
                                    </a:solidFill>
                                    <a:effectLst/>
                                    <a:latin typeface="Cambria Math" panose="02040503050406030204" pitchFamily="18" charset="0"/>
                                  </a:rPr>
                                  <m:t>≃</m:t>
                                </m:r>
                                <m:r>
                                  <a:rPr lang="it-IT" sz="2800" kern="1200" smtClean="0">
                                    <a:solidFill>
                                      <a:srgbClr val="0033CC"/>
                                    </a:solidFill>
                                    <a:effectLst/>
                                    <a:latin typeface="Cambria Math" panose="02040503050406030204" pitchFamily="18" charset="0"/>
                                  </a:rPr>
                                  <m:t>𝟏</m:t>
                                </m:r>
                                <m:r>
                                  <a:rPr lang="it-IT" sz="2800" i="1" kern="1200" smtClean="0">
                                    <a:solidFill>
                                      <a:srgbClr val="0033CC"/>
                                    </a:solidFill>
                                    <a:effectLst/>
                                    <a:latin typeface="Cambria Math" panose="02040503050406030204" pitchFamily="18" charset="0"/>
                                  </a:rPr>
                                  <m:t>,</m:t>
                                </m:r>
                                <m:r>
                                  <a:rPr lang="it-IT" sz="2800" kern="1200" smtClean="0">
                                    <a:solidFill>
                                      <a:srgbClr val="0033CC"/>
                                    </a:solidFill>
                                    <a:effectLst/>
                                    <a:latin typeface="Cambria Math" panose="02040503050406030204" pitchFamily="18" charset="0"/>
                                  </a:rPr>
                                  <m:t>𝟒</m:t>
                                </m:r>
                              </m:oMath>
                            </m:oMathPara>
                          </a14:m>
                          <a:endParaRPr lang="it-IT" sz="1000" dirty="0">
                            <a:solidFill>
                              <a:srgbClr val="002060"/>
                            </a:solidFill>
                            <a:effectLst/>
                          </a:endParaRPr>
                        </a:p>
                        <a:p>
                          <a:pPr>
                            <a:lnSpc>
                              <a:spcPct val="107000"/>
                            </a:lnSpc>
                            <a:spcAft>
                              <a:spcPts val="800"/>
                            </a:spcAft>
                          </a:pPr>
                          <a:r>
                            <a:rPr lang="en-GB" sz="1000" dirty="0">
                              <a:solidFill>
                                <a:srgbClr val="002060"/>
                              </a:solidFill>
                              <a:effectLst/>
                            </a:rPr>
                            <a:t> </a:t>
                          </a:r>
                          <a:endParaRPr lang="it-IT" sz="1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hMerge="1">
                      <a:txBody>
                        <a:bodyPr/>
                        <a:lstStyle/>
                        <a:p>
                          <a:endParaRPr lang="it-IT"/>
                        </a:p>
                      </a:txBody>
                      <a:tcPr/>
                    </a:tc>
                    <a:extLst>
                      <a:ext uri="{0D108BD9-81ED-4DB2-BD59-A6C34878D82A}">
                        <a16:rowId xmlns:a16="http://schemas.microsoft.com/office/drawing/2014/main" val="1309273345"/>
                      </a:ext>
                    </a:extLst>
                  </a:tr>
                </a:tbl>
              </a:graphicData>
            </a:graphic>
          </p:graphicFrame>
        </mc:Choice>
        <mc:Fallback xmlns="">
          <p:graphicFrame>
            <p:nvGraphicFramePr>
              <p:cNvPr id="2" name="Tabella 1">
                <a:extLst>
                  <a:ext uri="{FF2B5EF4-FFF2-40B4-BE49-F238E27FC236}">
                    <a16:creationId xmlns:a16="http://schemas.microsoft.com/office/drawing/2014/main" id="{2ED41239-0CF9-42CC-517B-210CEFF935DF}"/>
                  </a:ext>
                </a:extLst>
              </p:cNvPr>
              <p:cNvGraphicFramePr>
                <a:graphicFrameLocks noGrp="1"/>
              </p:cNvGraphicFramePr>
              <p:nvPr>
                <p:extLst>
                  <p:ext uri="{D42A27DB-BD31-4B8C-83A1-F6EECF244321}">
                    <p14:modId xmlns:p14="http://schemas.microsoft.com/office/powerpoint/2010/main" val="3305598060"/>
                  </p:ext>
                </p:extLst>
              </p:nvPr>
            </p:nvGraphicFramePr>
            <p:xfrm>
              <a:off x="190065" y="1289670"/>
              <a:ext cx="5905935" cy="5306652"/>
            </p:xfrm>
            <a:graphic>
              <a:graphicData uri="http://schemas.openxmlformats.org/drawingml/2006/table">
                <a:tbl>
                  <a:tblPr firstRow="1" firstCol="1" bandRow="1">
                    <a:tableStyleId>{5C22544A-7EE6-4342-B048-85BDC9FD1C3A}</a:tableStyleId>
                  </a:tblPr>
                  <a:tblGrid>
                    <a:gridCol w="3936326">
                      <a:extLst>
                        <a:ext uri="{9D8B030D-6E8A-4147-A177-3AD203B41FA5}">
                          <a16:colId xmlns:a16="http://schemas.microsoft.com/office/drawing/2014/main" val="4108727958"/>
                        </a:ext>
                      </a:extLst>
                    </a:gridCol>
                    <a:gridCol w="1969609">
                      <a:extLst>
                        <a:ext uri="{9D8B030D-6E8A-4147-A177-3AD203B41FA5}">
                          <a16:colId xmlns:a16="http://schemas.microsoft.com/office/drawing/2014/main" val="525669529"/>
                        </a:ext>
                      </a:extLst>
                    </a:gridCol>
                  </a:tblGrid>
                  <a:tr h="706576">
                    <a:tc>
                      <a:txBody>
                        <a:bodyPr/>
                        <a:lstStyle/>
                        <a:p>
                          <a:pPr>
                            <a:lnSpc>
                              <a:spcPct val="100000"/>
                            </a:lnSpc>
                            <a:spcAft>
                              <a:spcPts val="800"/>
                            </a:spcAft>
                            <a:buNone/>
                          </a:pPr>
                          <a:r>
                            <a:rPr lang="it-IT" sz="2600" b="1" kern="100" dirty="0">
                              <a:solidFill>
                                <a:srgbClr val="0033CC"/>
                              </a:solidFill>
                              <a:effectLst/>
                              <a:latin typeface="Aptos" panose="020B0004020202020204" pitchFamily="34" charset="0"/>
                              <a:ea typeface="Aptos" panose="020B0004020202020204" pitchFamily="34" charset="0"/>
                              <a:cs typeface="Times New Roman" panose="02020603050405020304" pitchFamily="18" charset="0"/>
                            </a:rPr>
                            <a:t>Massa dell'astronave:</a:t>
                          </a:r>
                          <a:endParaRPr lang="it-IT" sz="2600" kern="100" dirty="0">
                            <a:solidFill>
                              <a:srgbClr val="0033CC"/>
                            </a:solidFill>
                            <a:effectLst/>
                            <a:latin typeface="Aptos" panose="020B0004020202020204" pitchFamily="34" charset="0"/>
                            <a:ea typeface="Aptos" panose="020B0004020202020204" pitchFamily="34" charset="0"/>
                            <a:cs typeface="Times New Roman" panose="02020603050405020304" pitchFamily="18" charset="0"/>
                          </a:endParaRPr>
                        </a:p>
                      </a:txBody>
                      <a:tcPr marL="60325" marR="603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nSpc>
                              <a:spcPct val="107000"/>
                            </a:lnSpc>
                            <a:spcAft>
                              <a:spcPts val="800"/>
                            </a:spcAft>
                          </a:pPr>
                          <a:r>
                            <a:rPr lang="en-GB" sz="2800" b="1" kern="1200" dirty="0">
                              <a:solidFill>
                                <a:schemeClr val="tx1"/>
                              </a:solidFill>
                              <a:effectLst/>
                            </a:rPr>
                            <a:t>10</a:t>
                          </a:r>
                          <a:r>
                            <a:rPr lang="en-GB" sz="2800" b="1" kern="1200" baseline="30000" dirty="0">
                              <a:solidFill>
                                <a:schemeClr val="tx1"/>
                              </a:solidFill>
                              <a:effectLst/>
                            </a:rPr>
                            <a:t>9</a:t>
                          </a:r>
                          <a:r>
                            <a:rPr lang="en-GB" sz="2800" b="1" kern="1200" dirty="0">
                              <a:solidFill>
                                <a:schemeClr val="tx1"/>
                              </a:solidFill>
                              <a:effectLst/>
                            </a:rPr>
                            <a:t> kg</a:t>
                          </a:r>
                          <a:endParaRPr lang="it-IT"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26160036"/>
                      </a:ext>
                    </a:extLst>
                  </a:tr>
                  <a:tr h="647246">
                    <a:tc>
                      <a:txBody>
                        <a:bodyPr/>
                        <a:lstStyle/>
                        <a:p>
                          <a:pPr>
                            <a:lnSpc>
                              <a:spcPct val="100000"/>
                            </a:lnSpc>
                            <a:spcAft>
                              <a:spcPts val="800"/>
                            </a:spcAft>
                            <a:buNone/>
                          </a:pPr>
                          <a:r>
                            <a:rPr lang="it-IT" sz="2600" b="1" kern="100">
                              <a:solidFill>
                                <a:srgbClr val="0033CC"/>
                              </a:solidFill>
                              <a:effectLst/>
                              <a:latin typeface="Aptos" panose="020B0004020202020204" pitchFamily="34" charset="0"/>
                              <a:ea typeface="Aptos" panose="020B0004020202020204" pitchFamily="34" charset="0"/>
                              <a:cs typeface="Times New Roman" panose="02020603050405020304" pitchFamily="18" charset="0"/>
                            </a:rPr>
                            <a:t>Velocità massima (c/2):</a:t>
                          </a:r>
                          <a:endParaRPr lang="it-IT" sz="2600" kern="100">
                            <a:solidFill>
                              <a:srgbClr val="0033CC"/>
                            </a:solidFill>
                            <a:effectLst/>
                            <a:latin typeface="Aptos" panose="020B0004020202020204" pitchFamily="34" charset="0"/>
                            <a:ea typeface="Aptos" panose="020B0004020202020204" pitchFamily="34" charset="0"/>
                            <a:cs typeface="Times New Roman" panose="02020603050405020304" pitchFamily="18" charset="0"/>
                          </a:endParaRPr>
                        </a:p>
                      </a:txBody>
                      <a:tcPr marL="60325" marR="603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nSpc>
                              <a:spcPct val="107000"/>
                            </a:lnSpc>
                            <a:spcAft>
                              <a:spcPts val="800"/>
                            </a:spcAft>
                          </a:pPr>
                          <a:r>
                            <a:rPr lang="en-GB" sz="2800" b="1" kern="1200">
                              <a:solidFill>
                                <a:schemeClr val="tx1"/>
                              </a:solidFill>
                              <a:effectLst/>
                            </a:rPr>
                            <a:t>1,5</a:t>
                          </a:r>
                          <a:r>
                            <a:rPr lang="it-IT" sz="2800" b="1" kern="1200" dirty="0">
                              <a:solidFill>
                                <a:schemeClr val="tx1"/>
                              </a:solidFill>
                              <a:effectLst/>
                            </a:rPr>
                            <a:t>·</a:t>
                          </a:r>
                          <a:r>
                            <a:rPr lang="en-GB" sz="2800" b="1" kern="1200" dirty="0">
                              <a:solidFill>
                                <a:schemeClr val="tx1"/>
                              </a:solidFill>
                              <a:effectLst/>
                            </a:rPr>
                            <a:t>10</a:t>
                          </a:r>
                          <a:r>
                            <a:rPr lang="en-GB" sz="2800" b="1" kern="1200" baseline="30000" dirty="0">
                              <a:solidFill>
                                <a:schemeClr val="tx1"/>
                              </a:solidFill>
                              <a:effectLst/>
                            </a:rPr>
                            <a:t>8</a:t>
                          </a:r>
                          <a:r>
                            <a:rPr lang="en-GB" sz="2800" b="1" kern="1200" dirty="0">
                              <a:solidFill>
                                <a:schemeClr val="tx1"/>
                              </a:solidFill>
                              <a:effectLst/>
                            </a:rPr>
                            <a:t> m/s</a:t>
                          </a:r>
                          <a:endParaRPr lang="it-IT"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42490843"/>
                      </a:ext>
                    </a:extLst>
                  </a:tr>
                  <a:tr h="903605">
                    <a:tc>
                      <a:txBody>
                        <a:bodyPr/>
                        <a:lstStyle/>
                        <a:p>
                          <a:pPr>
                            <a:lnSpc>
                              <a:spcPct val="100000"/>
                            </a:lnSpc>
                            <a:spcAft>
                              <a:spcPts val="800"/>
                            </a:spcAft>
                            <a:buNone/>
                          </a:pPr>
                          <a:r>
                            <a:rPr lang="it-IT" sz="2600" b="1" kern="100" dirty="0">
                              <a:solidFill>
                                <a:srgbClr val="0033CC"/>
                              </a:solidFill>
                              <a:effectLst/>
                              <a:latin typeface="Aptos" panose="020B0004020202020204" pitchFamily="34" charset="0"/>
                              <a:ea typeface="Aptos" panose="020B0004020202020204" pitchFamily="34" charset="0"/>
                              <a:cs typeface="Times New Roman" panose="02020603050405020304" pitchFamily="18" charset="0"/>
                            </a:rPr>
                            <a:t>Tempo di accelerazione:</a:t>
                          </a:r>
                        </a:p>
                        <a:p>
                          <a:pPr>
                            <a:lnSpc>
                              <a:spcPct val="100000"/>
                            </a:lnSpc>
                            <a:spcAft>
                              <a:spcPts val="800"/>
                            </a:spcAft>
                            <a:buNone/>
                          </a:pPr>
                          <a:r>
                            <a:rPr lang="it-IT" sz="2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(circa tre mesi)</a:t>
                          </a:r>
                        </a:p>
                      </a:txBody>
                      <a:tcPr marL="60325" marR="603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nSpc>
                              <a:spcPct val="107000"/>
                            </a:lnSpc>
                            <a:spcAft>
                              <a:spcPts val="800"/>
                            </a:spcAft>
                          </a:pPr>
                          <a:r>
                            <a:rPr lang="en-GB" sz="2800" b="1" kern="1200" dirty="0">
                              <a:solidFill>
                                <a:schemeClr val="tx1"/>
                              </a:solidFill>
                              <a:effectLst/>
                            </a:rPr>
                            <a:t>10</a:t>
                          </a:r>
                          <a:r>
                            <a:rPr lang="en-GB" sz="2800" b="1" kern="1200" baseline="30000" dirty="0">
                              <a:solidFill>
                                <a:schemeClr val="tx1"/>
                              </a:solidFill>
                              <a:effectLst/>
                            </a:rPr>
                            <a:t>7</a:t>
                          </a:r>
                          <a:r>
                            <a:rPr lang="en-GB" sz="2800" b="1" kern="1200" dirty="0">
                              <a:solidFill>
                                <a:schemeClr val="tx1"/>
                              </a:solidFill>
                              <a:effectLst/>
                            </a:rPr>
                            <a:t> s</a:t>
                          </a:r>
                          <a:endParaRPr lang="it-IT"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13464744"/>
                      </a:ext>
                    </a:extLst>
                  </a:tr>
                  <a:tr h="920546">
                    <a:tc>
                      <a:txBody>
                        <a:bodyPr/>
                        <a:lstStyle/>
                        <a:p>
                          <a:pPr>
                            <a:lnSpc>
                              <a:spcPct val="100000"/>
                            </a:lnSpc>
                            <a:spcAft>
                              <a:spcPts val="800"/>
                            </a:spcAft>
                            <a:buNone/>
                          </a:pPr>
                          <a:r>
                            <a:rPr lang="it-IT" sz="2600" b="1" kern="100">
                              <a:solidFill>
                                <a:srgbClr val="0033CC"/>
                              </a:solidFill>
                              <a:effectLst/>
                              <a:latin typeface="Aptos" panose="020B0004020202020204" pitchFamily="34" charset="0"/>
                              <a:ea typeface="Aptos" panose="020B0004020202020204" pitchFamily="34" charset="0"/>
                              <a:cs typeface="Times New Roman" panose="02020603050405020304" pitchFamily="18" charset="0"/>
                            </a:rPr>
                            <a:t>Potenza dell'astronave:</a:t>
                          </a:r>
                          <a:endParaRPr lang="it-IT" sz="2600" kern="100">
                            <a:solidFill>
                              <a:srgbClr val="0033CC"/>
                            </a:solidFill>
                            <a:effectLst/>
                            <a:latin typeface="Aptos" panose="020B0004020202020204" pitchFamily="34" charset="0"/>
                            <a:ea typeface="Aptos" panose="020B0004020202020204" pitchFamily="34" charset="0"/>
                            <a:cs typeface="Times New Roman" panose="02020603050405020304" pitchFamily="18" charset="0"/>
                          </a:endParaRPr>
                        </a:p>
                      </a:txBody>
                      <a:tcPr marL="60325" marR="603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nSpc>
                              <a:spcPct val="107000"/>
                            </a:lnSpc>
                            <a:spcAft>
                              <a:spcPts val="800"/>
                            </a:spcAft>
                          </a:pPr>
                          <a:r>
                            <a:rPr lang="en-GB" sz="2800" b="1" kern="1200" dirty="0">
                              <a:solidFill>
                                <a:schemeClr val="tx1"/>
                              </a:solidFill>
                              <a:effectLst/>
                            </a:rPr>
                            <a:t>10</a:t>
                          </a:r>
                          <a:r>
                            <a:rPr lang="en-GB" sz="2800" b="1" kern="1200" baseline="30000" dirty="0">
                              <a:solidFill>
                                <a:schemeClr val="tx1"/>
                              </a:solidFill>
                              <a:effectLst/>
                            </a:rPr>
                            <a:t>18</a:t>
                          </a:r>
                          <a:r>
                            <a:rPr lang="en-GB" sz="2800" b="1" kern="1200" dirty="0">
                              <a:solidFill>
                                <a:schemeClr val="tx1"/>
                              </a:solidFill>
                              <a:effectLst/>
                            </a:rPr>
                            <a:t> W</a:t>
                          </a:r>
                          <a:endParaRPr lang="it-IT"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29968841"/>
                      </a:ext>
                    </a:extLst>
                  </a:tr>
                  <a:tr h="659430">
                    <a:tc>
                      <a:txBody>
                        <a:bodyPr/>
                        <a:lstStyle/>
                        <a:p>
                          <a:pPr marL="0" algn="l" defTabSz="914400" rtl="0" eaLnBrk="1" latinLnBrk="0" hangingPunct="1">
                            <a:lnSpc>
                              <a:spcPct val="100000"/>
                            </a:lnSpc>
                            <a:spcAft>
                              <a:spcPts val="800"/>
                            </a:spcAft>
                            <a:buNone/>
                          </a:pPr>
                          <a:r>
                            <a:rPr lang="it-IT" sz="2600" b="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 della potenza totale)</a:t>
                          </a:r>
                        </a:p>
                      </a:txBody>
                      <a:tcPr marL="60325" marR="603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nSpc>
                              <a:spcPct val="107000"/>
                            </a:lnSpc>
                            <a:spcAft>
                              <a:spcPts val="800"/>
                            </a:spcAft>
                          </a:pPr>
                          <a:r>
                            <a:rPr lang="en-GB" sz="2800" b="1" kern="1200" dirty="0">
                              <a:solidFill>
                                <a:schemeClr val="tx1"/>
                              </a:solidFill>
                              <a:effectLst/>
                            </a:rPr>
                            <a:t>10</a:t>
                          </a:r>
                          <a:r>
                            <a:rPr lang="en-GB" sz="2800" b="1" kern="1200" baseline="30000" dirty="0">
                              <a:solidFill>
                                <a:schemeClr val="tx1"/>
                              </a:solidFill>
                              <a:effectLst/>
                            </a:rPr>
                            <a:t>20</a:t>
                          </a:r>
                          <a:r>
                            <a:rPr lang="en-GB" sz="2800" b="1" kern="1200" dirty="0">
                              <a:solidFill>
                                <a:schemeClr val="tx1"/>
                              </a:solidFill>
                              <a:effectLst/>
                            </a:rPr>
                            <a:t> W</a:t>
                          </a:r>
                          <a:endParaRPr lang="it-IT" sz="1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55229031"/>
                      </a:ext>
                    </a:extLst>
                  </a:tr>
                  <a:tr h="1469249">
                    <a:tc gridSpan="2">
                      <a:txBody>
                        <a:bodyPr/>
                        <a:lstStyle/>
                        <a:p>
                          <a:endParaRPr lang="it-IT"/>
                        </a:p>
                      </a:txBody>
                      <a:tcPr marL="60055" marR="60055" marT="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blipFill>
                          <a:blip r:embed="rId2"/>
                          <a:stretch>
                            <a:fillRect l="-310" t="-263071" r="-722" b="-2490"/>
                          </a:stretch>
                        </a:blipFill>
                      </a:tcPr>
                    </a:tc>
                    <a:tc hMerge="1">
                      <a:txBody>
                        <a:bodyPr/>
                        <a:lstStyle/>
                        <a:p>
                          <a:endParaRPr lang="it-IT"/>
                        </a:p>
                      </a:txBody>
                      <a:tcPr/>
                    </a:tc>
                    <a:extLst>
                      <a:ext uri="{0D108BD9-81ED-4DB2-BD59-A6C34878D82A}">
                        <a16:rowId xmlns:a16="http://schemas.microsoft.com/office/drawing/2014/main" val="1309273345"/>
                      </a:ext>
                    </a:extLst>
                  </a:tr>
                </a:tbl>
              </a:graphicData>
            </a:graphic>
          </p:graphicFrame>
        </mc:Fallback>
      </mc:AlternateContent>
    </p:spTree>
    <p:extLst>
      <p:ext uri="{BB962C8B-B14F-4D97-AF65-F5344CB8AC3E}">
        <p14:creationId xmlns:p14="http://schemas.microsoft.com/office/powerpoint/2010/main" val="737901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5785060" y="961482"/>
            <a:ext cx="6242604" cy="5896518"/>
          </a:xfrm>
        </p:spPr>
        <p:txBody>
          <a:bodyPr>
            <a:noAutofit/>
          </a:bodyPr>
          <a:lstStyle/>
          <a:p>
            <a:pPr>
              <a:lnSpc>
                <a:spcPct val="100000"/>
              </a:lnSpc>
              <a:spcBef>
                <a:spcPts val="0"/>
              </a:spcBef>
              <a:buClr>
                <a:srgbClr val="002060"/>
              </a:buClr>
            </a:pPr>
            <a:r>
              <a:rPr lang="it-IT" sz="4200" b="1" dirty="0">
                <a:solidFill>
                  <a:srgbClr val="C00000"/>
                </a:solidFill>
                <a:cs typeface="Calibri" panose="020F0502020204030204" pitchFamily="34" charset="0"/>
              </a:rPr>
              <a:t>CET DINAMICHE</a:t>
            </a:r>
          </a:p>
          <a:p>
            <a:pPr>
              <a:lnSpc>
                <a:spcPct val="100000"/>
              </a:lnSpc>
              <a:spcBef>
                <a:spcPts val="0"/>
              </a:spcBef>
              <a:buClr>
                <a:srgbClr val="002060"/>
              </a:buClr>
            </a:pPr>
            <a:r>
              <a:rPr lang="it-IT" sz="4200" b="1" dirty="0">
                <a:solidFill>
                  <a:srgbClr val="C00000"/>
                </a:solidFill>
                <a:cs typeface="Calibri" panose="020F0502020204030204" pitchFamily="34" charset="0"/>
              </a:rPr>
              <a:t>Identikit dell'</a:t>
            </a:r>
            <a:r>
              <a:rPr lang="it-IT" sz="4200" b="1" dirty="0" err="1">
                <a:solidFill>
                  <a:srgbClr val="C00000"/>
                </a:solidFill>
                <a:cs typeface="Calibri" panose="020F0502020204030204" pitchFamily="34" charset="0"/>
              </a:rPr>
              <a:t>Artropoide</a:t>
            </a:r>
            <a:endParaRPr lang="it-IT" sz="4200" b="1" dirty="0">
              <a:solidFill>
                <a:srgbClr val="C00000"/>
              </a:solidFill>
              <a:cs typeface="Calibri" panose="020F0502020204030204" pitchFamily="34" charset="0"/>
            </a:endParaRPr>
          </a:p>
          <a:p>
            <a:pPr algn="just">
              <a:lnSpc>
                <a:spcPct val="100000"/>
              </a:lnSpc>
              <a:spcBef>
                <a:spcPts val="0"/>
              </a:spcBef>
              <a:buClr>
                <a:srgbClr val="002060"/>
              </a:buClr>
            </a:pPr>
            <a:r>
              <a:rPr lang="it-IT" sz="3300" dirty="0">
                <a:cs typeface="Calibri" panose="020F0502020204030204" pitchFamily="34" charset="0"/>
              </a:rPr>
              <a:t>Esaminiamo ora il possibile ritratto di due specie che sono diventate intelligenti secondo gli standard presentati in precedenza. La prima si è evoluta da un piano anatomico sul tipo degli artropodi terrestri (</a:t>
            </a:r>
            <a:r>
              <a:rPr lang="it-IT" sz="3300" b="1" dirty="0" err="1">
                <a:cs typeface="Calibri" panose="020F0502020204030204" pitchFamily="34" charset="0"/>
              </a:rPr>
              <a:t>artropoide</a:t>
            </a:r>
            <a:r>
              <a:rPr lang="it-IT" sz="3300" dirty="0">
                <a:cs typeface="Calibri" panose="020F0502020204030204" pitchFamily="34" charset="0"/>
              </a:rPr>
              <a:t>). Questa scelta può facilitare la comprensione del lettore.</a:t>
            </a:r>
            <a:endParaRPr lang="it-IT" sz="3300" dirty="0">
              <a:latin typeface="Calibri" panose="020F0502020204030204" pitchFamily="34" charset="0"/>
              <a:cs typeface="Calibri" panose="020F0502020204030204" pitchFamily="34" charset="0"/>
            </a:endParaRPr>
          </a:p>
        </p:txBody>
      </p:sp>
      <p:pic>
        <p:nvPicPr>
          <p:cNvPr id="8" name="Immagine 7" descr="Immagine che contiene schizzo, disegno, Line art, illustrazione&#10;&#10;Descrizione generata automaticamente">
            <a:extLst>
              <a:ext uri="{FF2B5EF4-FFF2-40B4-BE49-F238E27FC236}">
                <a16:creationId xmlns:a16="http://schemas.microsoft.com/office/drawing/2014/main" id="{D71F708F-8F91-18E6-C63B-C4B25E07CF19}"/>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64336" y="961482"/>
            <a:ext cx="4049099" cy="5633498"/>
          </a:xfrm>
          <a:prstGeom prst="rect">
            <a:avLst/>
          </a:prstGeom>
          <a:noFill/>
          <a:ln>
            <a:noFill/>
          </a:ln>
        </p:spPr>
      </p:pic>
      <p:pic>
        <p:nvPicPr>
          <p:cNvPr id="9" name="Immagine 8" descr="Immagine che contiene schizzo, disegno, arte, illustrazione&#10;&#10;Descrizione generata automaticamente">
            <a:extLst>
              <a:ext uri="{FF2B5EF4-FFF2-40B4-BE49-F238E27FC236}">
                <a16:creationId xmlns:a16="http://schemas.microsoft.com/office/drawing/2014/main" id="{957B2855-2069-3992-1A6B-797A0B72EE28}"/>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rcRect/>
          <a:stretch>
            <a:fillRect/>
          </a:stretch>
        </p:blipFill>
        <p:spPr bwMode="auto">
          <a:xfrm>
            <a:off x="4213435" y="4618225"/>
            <a:ext cx="1571625" cy="1976755"/>
          </a:xfrm>
          <a:prstGeom prst="rect">
            <a:avLst/>
          </a:prstGeom>
          <a:noFill/>
          <a:ln>
            <a:noFill/>
          </a:ln>
        </p:spPr>
      </p:pic>
      <p:sp>
        <p:nvSpPr>
          <p:cNvPr id="10" name="Rettangolo con angoli arrotondati 9">
            <a:extLst>
              <a:ext uri="{FF2B5EF4-FFF2-40B4-BE49-F238E27FC236}">
                <a16:creationId xmlns:a16="http://schemas.microsoft.com/office/drawing/2014/main" id="{6CB20F75-3CC4-C4B8-6BAE-0D19ECB275DD}"/>
              </a:ext>
            </a:extLst>
          </p:cNvPr>
          <p:cNvSpPr/>
          <p:nvPr/>
        </p:nvSpPr>
        <p:spPr>
          <a:xfrm>
            <a:off x="263378" y="291758"/>
            <a:ext cx="11764286" cy="669723"/>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t>VINCITORI E </a:t>
            </a:r>
            <a:r>
              <a:rPr lang="it-IT" sz="3200" b="1" dirty="0">
                <a:solidFill>
                  <a:schemeClr val="bg1"/>
                </a:solidFill>
              </a:rPr>
              <a:t>VINCITORI NELLA VIA LATTEA -                       </a:t>
            </a:r>
            <a:r>
              <a:rPr lang="it-IT" sz="3200" b="1" dirty="0">
                <a:solidFill>
                  <a:schemeClr val="tx1"/>
                </a:solidFill>
              </a:rPr>
              <a:t>l'</a:t>
            </a:r>
            <a:r>
              <a:rPr lang="it-IT" sz="3200" b="1" dirty="0" err="1">
                <a:solidFill>
                  <a:schemeClr val="tx1"/>
                </a:solidFill>
              </a:rPr>
              <a:t>Artropoide</a:t>
            </a:r>
            <a:endParaRPr lang="it-IT" sz="3200" b="1" dirty="0">
              <a:solidFill>
                <a:schemeClr val="tx1"/>
              </a:solidFill>
            </a:endParaRPr>
          </a:p>
        </p:txBody>
      </p:sp>
    </p:spTree>
    <p:extLst>
      <p:ext uri="{BB962C8B-B14F-4D97-AF65-F5344CB8AC3E}">
        <p14:creationId xmlns:p14="http://schemas.microsoft.com/office/powerpoint/2010/main" val="1526818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con angoli arrotondati 5">
            <a:extLst>
              <a:ext uri="{FF2B5EF4-FFF2-40B4-BE49-F238E27FC236}">
                <a16:creationId xmlns:a16="http://schemas.microsoft.com/office/drawing/2014/main" id="{A08925A4-03F5-3EBC-F263-40F8119A1A3A}"/>
              </a:ext>
            </a:extLst>
          </p:cNvPr>
          <p:cNvSpPr/>
          <p:nvPr/>
        </p:nvSpPr>
        <p:spPr>
          <a:xfrm>
            <a:off x="200167" y="202764"/>
            <a:ext cx="11673178" cy="590969"/>
          </a:xfrm>
          <a:prstGeom prst="roundRect">
            <a:avLst/>
          </a:prstGeom>
          <a:gradFill flip="none" rotWithShape="1">
            <a:gsLst>
              <a:gs pos="0">
                <a:srgbClr val="002060"/>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alibri" panose="020F0502020204030204"/>
                <a:ea typeface="+mn-ea"/>
                <a:cs typeface="+mn-cs"/>
              </a:rPr>
              <a:t>Introduzione: </a:t>
            </a:r>
            <a:r>
              <a:rPr kumimoji="0" lang="it-IT" sz="2800" b="1" i="0" u="none" strike="noStrike" kern="1200" cap="none" spc="0" normalizeH="0" baseline="0" noProof="0" dirty="0">
                <a:ln>
                  <a:noFill/>
                </a:ln>
                <a:solidFill>
                  <a:schemeClr val="bg1"/>
                </a:solidFill>
                <a:effectLst/>
                <a:uLnTx/>
                <a:uFillTx/>
                <a:latin typeface="Calibri" panose="020F0502020204030204"/>
                <a:ea typeface="+mn-ea"/>
                <a:cs typeface="+mn-cs"/>
              </a:rPr>
              <a:t>la pdf uniforme e la legge </a:t>
            </a:r>
            <a:r>
              <a:rPr kumimoji="0" lang="it-IT" sz="2800" b="1" i="0" u="none" strike="noStrike" kern="1200" cap="none" spc="0" normalizeH="0" baseline="0" noProof="0" dirty="0">
                <a:ln>
                  <a:noFill/>
                </a:ln>
                <a:solidFill>
                  <a:prstClr val="black"/>
                </a:solidFill>
                <a:effectLst/>
                <a:uLnTx/>
                <a:uFillTx/>
                <a:latin typeface="Calibri" panose="020F0502020204030204"/>
                <a:ea typeface="+mn-ea"/>
                <a:cs typeface="+mn-cs"/>
              </a:rPr>
              <a:t>generale di trasformazione della pdf</a:t>
            </a:r>
          </a:p>
        </p:txBody>
      </p:sp>
      <p:sp>
        <p:nvSpPr>
          <p:cNvPr id="60" name="Rectangle 55">
            <a:extLst>
              <a:ext uri="{FF2B5EF4-FFF2-40B4-BE49-F238E27FC236}">
                <a16:creationId xmlns:a16="http://schemas.microsoft.com/office/drawing/2014/main" id="{F8D85041-27B2-538F-6618-4A97391BC7E8}"/>
              </a:ext>
            </a:extLst>
          </p:cNvPr>
          <p:cNvSpPr>
            <a:spLocks noChangeArrowheads="1"/>
          </p:cNvSpPr>
          <p:nvPr/>
        </p:nvSpPr>
        <p:spPr bwMode="auto">
          <a:xfrm>
            <a:off x="2867546" y="2643182"/>
            <a:ext cx="5797805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Rectangle 61">
            <a:extLst>
              <a:ext uri="{FF2B5EF4-FFF2-40B4-BE49-F238E27FC236}">
                <a16:creationId xmlns:a16="http://schemas.microsoft.com/office/drawing/2014/main" id="{60F4DD67-DC7E-CB56-4307-9FE4149F0D9A}"/>
              </a:ext>
            </a:extLst>
          </p:cNvPr>
          <p:cNvSpPr>
            <a:spLocks noChangeArrowheads="1"/>
          </p:cNvSpPr>
          <p:nvPr/>
        </p:nvSpPr>
        <p:spPr bwMode="auto">
          <a:xfrm>
            <a:off x="1614809" y="56011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 name="Oggetto 1">
            <a:extLst>
              <a:ext uri="{FF2B5EF4-FFF2-40B4-BE49-F238E27FC236}">
                <a16:creationId xmlns:a16="http://schemas.microsoft.com/office/drawing/2014/main" id="{7B4FC1E0-F8D4-1DBD-4FFB-0911D7E324B1}"/>
              </a:ext>
            </a:extLst>
          </p:cNvPr>
          <p:cNvGraphicFramePr>
            <a:graphicFrameLocks noChangeAspect="1"/>
          </p:cNvGraphicFramePr>
          <p:nvPr/>
        </p:nvGraphicFramePr>
        <p:xfrm>
          <a:off x="303525" y="1383972"/>
          <a:ext cx="2856345" cy="545302"/>
        </p:xfrm>
        <a:graphic>
          <a:graphicData uri="http://schemas.openxmlformats.org/presentationml/2006/ole">
            <mc:AlternateContent xmlns:mc="http://schemas.openxmlformats.org/markup-compatibility/2006">
              <mc:Choice xmlns:v="urn:schemas-microsoft-com:vml" Requires="v">
                <p:oleObj r:id="rId2" imgW="1054100" imgH="203200" progId="Equation.DSMT4">
                  <p:embed/>
                </p:oleObj>
              </mc:Choice>
              <mc:Fallback>
                <p:oleObj r:id="rId2" imgW="1054100" imgH="203200" progId="Equation.DSMT4">
                  <p:embed/>
                  <p:pic>
                    <p:nvPicPr>
                      <p:cNvPr id="2" name="Oggetto 1">
                        <a:extLst>
                          <a:ext uri="{FF2B5EF4-FFF2-40B4-BE49-F238E27FC236}">
                            <a16:creationId xmlns:a16="http://schemas.microsoft.com/office/drawing/2014/main" id="{7B4FC1E0-F8D4-1DBD-4FFB-0911D7E324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525" y="1383972"/>
                        <a:ext cx="2856345" cy="545302"/>
                      </a:xfrm>
                      <a:prstGeom prst="rect">
                        <a:avLst/>
                      </a:prstGeom>
                      <a:noFill/>
                    </p:spPr>
                  </p:pic>
                </p:oleObj>
              </mc:Fallback>
            </mc:AlternateContent>
          </a:graphicData>
        </a:graphic>
      </p:graphicFrame>
      <p:graphicFrame>
        <p:nvGraphicFramePr>
          <p:cNvPr id="4" name="Oggetto 3">
            <a:extLst>
              <a:ext uri="{FF2B5EF4-FFF2-40B4-BE49-F238E27FC236}">
                <a16:creationId xmlns:a16="http://schemas.microsoft.com/office/drawing/2014/main" id="{F89C850B-49D5-2D7E-DCFF-3E0267A7AE66}"/>
              </a:ext>
            </a:extLst>
          </p:cNvPr>
          <p:cNvGraphicFramePr>
            <a:graphicFrameLocks noChangeAspect="1"/>
          </p:cNvGraphicFramePr>
          <p:nvPr/>
        </p:nvGraphicFramePr>
        <p:xfrm>
          <a:off x="3486877" y="1336474"/>
          <a:ext cx="2856345" cy="590968"/>
        </p:xfrm>
        <a:graphic>
          <a:graphicData uri="http://schemas.openxmlformats.org/presentationml/2006/ole">
            <mc:AlternateContent xmlns:mc="http://schemas.openxmlformats.org/markup-compatibility/2006">
              <mc:Choice xmlns:v="urn:schemas-microsoft-com:vml" Requires="v">
                <p:oleObj r:id="rId4" imgW="1104900" imgH="228600" progId="Equation.DSMT4">
                  <p:embed/>
                </p:oleObj>
              </mc:Choice>
              <mc:Fallback>
                <p:oleObj r:id="rId4" imgW="1104900" imgH="228600" progId="Equation.DSMT4">
                  <p:embed/>
                  <p:pic>
                    <p:nvPicPr>
                      <p:cNvPr id="4" name="Oggetto 3">
                        <a:extLst>
                          <a:ext uri="{FF2B5EF4-FFF2-40B4-BE49-F238E27FC236}">
                            <a16:creationId xmlns:a16="http://schemas.microsoft.com/office/drawing/2014/main" id="{F89C850B-49D5-2D7E-DCFF-3E0267A7A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6877" y="1336474"/>
                        <a:ext cx="2856345" cy="590968"/>
                      </a:xfrm>
                      <a:prstGeom prst="rect">
                        <a:avLst/>
                      </a:prstGeom>
                      <a:noFill/>
                    </p:spPr>
                  </p:pic>
                </p:oleObj>
              </mc:Fallback>
            </mc:AlternateContent>
          </a:graphicData>
        </a:graphic>
      </p:graphicFrame>
      <p:graphicFrame>
        <p:nvGraphicFramePr>
          <p:cNvPr id="5" name="Oggetto 4">
            <a:extLst>
              <a:ext uri="{FF2B5EF4-FFF2-40B4-BE49-F238E27FC236}">
                <a16:creationId xmlns:a16="http://schemas.microsoft.com/office/drawing/2014/main" id="{55000283-24A0-17A1-D2A1-2D1546208BF3}"/>
              </a:ext>
            </a:extLst>
          </p:cNvPr>
          <p:cNvGraphicFramePr>
            <a:graphicFrameLocks noChangeAspect="1"/>
          </p:cNvGraphicFramePr>
          <p:nvPr/>
        </p:nvGraphicFramePr>
        <p:xfrm>
          <a:off x="303523" y="2393950"/>
          <a:ext cx="5917095" cy="1065077"/>
        </p:xfrm>
        <a:graphic>
          <a:graphicData uri="http://schemas.openxmlformats.org/presentationml/2006/ole">
            <mc:AlternateContent xmlns:mc="http://schemas.openxmlformats.org/markup-compatibility/2006">
              <mc:Choice xmlns:v="urn:schemas-microsoft-com:vml" Requires="v">
                <p:oleObj r:id="rId6" imgW="2374900" imgH="431800" progId="Equation.DSMT4">
                  <p:embed/>
                </p:oleObj>
              </mc:Choice>
              <mc:Fallback>
                <p:oleObj r:id="rId6" imgW="2374900" imgH="431800" progId="Equation.DSMT4">
                  <p:embed/>
                  <p:pic>
                    <p:nvPicPr>
                      <p:cNvPr id="5" name="Oggetto 4">
                        <a:extLst>
                          <a:ext uri="{FF2B5EF4-FFF2-40B4-BE49-F238E27FC236}">
                            <a16:creationId xmlns:a16="http://schemas.microsoft.com/office/drawing/2014/main" id="{55000283-24A0-17A1-D2A1-2D1546208B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523" y="2393950"/>
                        <a:ext cx="5917095" cy="1065077"/>
                      </a:xfrm>
                      <a:prstGeom prst="rect">
                        <a:avLst/>
                      </a:prstGeom>
                      <a:noFill/>
                    </p:spPr>
                  </p:pic>
                </p:oleObj>
              </mc:Fallback>
            </mc:AlternateContent>
          </a:graphicData>
        </a:graphic>
      </p:graphicFrame>
      <p:graphicFrame>
        <p:nvGraphicFramePr>
          <p:cNvPr id="8" name="Oggetto 7">
            <a:extLst>
              <a:ext uri="{FF2B5EF4-FFF2-40B4-BE49-F238E27FC236}">
                <a16:creationId xmlns:a16="http://schemas.microsoft.com/office/drawing/2014/main" id="{3FC9697C-BEFC-F715-C98F-17AC1D9B954F}"/>
              </a:ext>
            </a:extLst>
          </p:cNvPr>
          <p:cNvGraphicFramePr>
            <a:graphicFrameLocks noChangeAspect="1"/>
          </p:cNvGraphicFramePr>
          <p:nvPr/>
        </p:nvGraphicFramePr>
        <p:xfrm>
          <a:off x="240735" y="3841134"/>
          <a:ext cx="6713140" cy="1218110"/>
        </p:xfrm>
        <a:graphic>
          <a:graphicData uri="http://schemas.openxmlformats.org/presentationml/2006/ole">
            <mc:AlternateContent xmlns:mc="http://schemas.openxmlformats.org/markup-compatibility/2006">
              <mc:Choice xmlns:v="urn:schemas-microsoft-com:vml" Requires="v">
                <p:oleObj r:id="rId8" imgW="2362200" imgH="431800" progId="Equation.DSMT4">
                  <p:embed/>
                </p:oleObj>
              </mc:Choice>
              <mc:Fallback>
                <p:oleObj r:id="rId8" imgW="2362200" imgH="431800" progId="Equation.DSMT4">
                  <p:embed/>
                  <p:pic>
                    <p:nvPicPr>
                      <p:cNvPr id="8" name="Oggetto 7">
                        <a:extLst>
                          <a:ext uri="{FF2B5EF4-FFF2-40B4-BE49-F238E27FC236}">
                            <a16:creationId xmlns:a16="http://schemas.microsoft.com/office/drawing/2014/main" id="{3FC9697C-BEFC-F715-C98F-17AC1D9B95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735" y="3841134"/>
                        <a:ext cx="6713140" cy="1218110"/>
                      </a:xfrm>
                      <a:prstGeom prst="rect">
                        <a:avLst/>
                      </a:prstGeom>
                      <a:noFill/>
                    </p:spPr>
                  </p:pic>
                </p:oleObj>
              </mc:Fallback>
            </mc:AlternateContent>
          </a:graphicData>
        </a:graphic>
      </p:graphicFrame>
      <p:graphicFrame>
        <p:nvGraphicFramePr>
          <p:cNvPr id="10" name="Oggetto 9">
            <a:extLst>
              <a:ext uri="{FF2B5EF4-FFF2-40B4-BE49-F238E27FC236}">
                <a16:creationId xmlns:a16="http://schemas.microsoft.com/office/drawing/2014/main" id="{C4A2964E-E449-189E-4A6F-B0C7FC1FF66E}"/>
              </a:ext>
            </a:extLst>
          </p:cNvPr>
          <p:cNvGraphicFramePr>
            <a:graphicFrameLocks noChangeAspect="1"/>
          </p:cNvGraphicFramePr>
          <p:nvPr/>
        </p:nvGraphicFramePr>
        <p:xfrm>
          <a:off x="303524" y="5418724"/>
          <a:ext cx="6688120" cy="1218111"/>
        </p:xfrm>
        <a:graphic>
          <a:graphicData uri="http://schemas.openxmlformats.org/presentationml/2006/ole">
            <mc:AlternateContent xmlns:mc="http://schemas.openxmlformats.org/markup-compatibility/2006">
              <mc:Choice xmlns:v="urn:schemas-microsoft-com:vml" Requires="v">
                <p:oleObj r:id="rId10" imgW="2768600" imgH="508000" progId="Equation.DSMT4">
                  <p:embed/>
                </p:oleObj>
              </mc:Choice>
              <mc:Fallback>
                <p:oleObj r:id="rId10" imgW="2768600" imgH="508000" progId="Equation.DSMT4">
                  <p:embed/>
                  <p:pic>
                    <p:nvPicPr>
                      <p:cNvPr id="10" name="Oggetto 9">
                        <a:extLst>
                          <a:ext uri="{FF2B5EF4-FFF2-40B4-BE49-F238E27FC236}">
                            <a16:creationId xmlns:a16="http://schemas.microsoft.com/office/drawing/2014/main" id="{C4A2964E-E449-189E-4A6F-B0C7FC1FF66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3524" y="5418724"/>
                        <a:ext cx="6688120" cy="1218111"/>
                      </a:xfrm>
                      <a:prstGeom prst="rect">
                        <a:avLst/>
                      </a:prstGeom>
                      <a:noFill/>
                    </p:spPr>
                  </p:pic>
                </p:oleObj>
              </mc:Fallback>
            </mc:AlternateContent>
          </a:graphicData>
        </a:graphic>
      </p:graphicFrame>
      <p:sp>
        <p:nvSpPr>
          <p:cNvPr id="22" name="Sottotitolo 2">
            <a:extLst>
              <a:ext uri="{FF2B5EF4-FFF2-40B4-BE49-F238E27FC236}">
                <a16:creationId xmlns:a16="http://schemas.microsoft.com/office/drawing/2014/main" id="{038031B0-5605-FB4C-6090-C35C04826CF5}"/>
              </a:ext>
            </a:extLst>
          </p:cNvPr>
          <p:cNvSpPr>
            <a:spLocks noGrp="1"/>
          </p:cNvSpPr>
          <p:nvPr>
            <p:ph type="subTitle" idx="1"/>
          </p:nvPr>
        </p:nvSpPr>
        <p:spPr>
          <a:xfrm>
            <a:off x="6917720" y="885169"/>
            <a:ext cx="5200356" cy="5770067"/>
          </a:xfrm>
          <a:ln w="28575">
            <a:solidFill>
              <a:srgbClr val="0070C0"/>
            </a:solidFill>
          </a:ln>
        </p:spPr>
        <p:txBody>
          <a:bodyPr>
            <a:noAutofit/>
          </a:bodyPr>
          <a:lstStyle/>
          <a:p>
            <a:pPr algn="just"/>
            <a:r>
              <a:rPr lang="it-IT" sz="3600" b="1" dirty="0"/>
              <a:t>Ricorriamo alla legge di trasformazione generale per le variabili aleatorie. In virtù della funzione di densità di probabilità (pdf) uniforme, otteniamo la pdf dei logaritmi naturali di tutte le variabili aleatorie di Drake uniformemente distribuite </a:t>
            </a:r>
            <a:r>
              <a:rPr lang="it-IT" sz="3600" b="1" i="1" dirty="0"/>
              <a:t>D</a:t>
            </a:r>
            <a:r>
              <a:rPr lang="it-IT" sz="2800" b="1" i="1" dirty="0"/>
              <a:t>i</a:t>
            </a:r>
            <a:endParaRPr lang="en-US" sz="3600" b="1" i="1" dirty="0"/>
          </a:p>
        </p:txBody>
      </p:sp>
    </p:spTree>
    <p:extLst>
      <p:ext uri="{BB962C8B-B14F-4D97-AF65-F5344CB8AC3E}">
        <p14:creationId xmlns:p14="http://schemas.microsoft.com/office/powerpoint/2010/main" val="2762772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7143749" y="1012228"/>
            <a:ext cx="4883915" cy="5582751"/>
          </a:xfrm>
        </p:spPr>
        <p:txBody>
          <a:bodyPr>
            <a:noAutofit/>
          </a:bodyPr>
          <a:lstStyle/>
          <a:p>
            <a:pPr algn="just">
              <a:lnSpc>
                <a:spcPct val="100000"/>
              </a:lnSpc>
              <a:spcBef>
                <a:spcPts val="0"/>
              </a:spcBef>
              <a:buClr>
                <a:srgbClr val="002060"/>
              </a:buClr>
            </a:pPr>
            <a:r>
              <a:rPr lang="it-IT" sz="3400" b="1" dirty="0">
                <a:solidFill>
                  <a:srgbClr val="C00000"/>
                </a:solidFill>
                <a:cs typeface="Calibri" panose="020F0502020204030204" pitchFamily="34" charset="0"/>
              </a:rPr>
              <a:t>CET DINAMICHE</a:t>
            </a:r>
          </a:p>
          <a:p>
            <a:pPr algn="just">
              <a:lnSpc>
                <a:spcPct val="100000"/>
              </a:lnSpc>
              <a:spcBef>
                <a:spcPts val="0"/>
              </a:spcBef>
              <a:buClr>
                <a:srgbClr val="002060"/>
              </a:buClr>
            </a:pPr>
            <a:r>
              <a:rPr lang="it-IT" sz="3400" b="1" dirty="0">
                <a:solidFill>
                  <a:srgbClr val="C00000"/>
                </a:solidFill>
                <a:cs typeface="Calibri" panose="020F0502020204030204" pitchFamily="34" charset="0"/>
              </a:rPr>
              <a:t>Identikit del </a:t>
            </a:r>
            <a:r>
              <a:rPr lang="it-IT" sz="3400" b="1" dirty="0" err="1">
                <a:solidFill>
                  <a:srgbClr val="C00000"/>
                </a:solidFill>
                <a:cs typeface="Calibri" panose="020F0502020204030204" pitchFamily="34" charset="0"/>
              </a:rPr>
              <a:t>Cefalopoide</a:t>
            </a:r>
            <a:endParaRPr lang="it-IT" sz="3400" b="1" dirty="0">
              <a:solidFill>
                <a:srgbClr val="C00000"/>
              </a:solidFill>
              <a:cs typeface="Calibri" panose="020F0502020204030204" pitchFamily="34" charset="0"/>
            </a:endParaRPr>
          </a:p>
          <a:p>
            <a:pPr algn="just">
              <a:lnSpc>
                <a:spcPct val="100000"/>
              </a:lnSpc>
              <a:spcBef>
                <a:spcPts val="0"/>
              </a:spcBef>
              <a:buClr>
                <a:srgbClr val="002060"/>
              </a:buClr>
            </a:pPr>
            <a:r>
              <a:rPr lang="it-IT" sz="3400" dirty="0">
                <a:cs typeface="Calibri" panose="020F0502020204030204" pitchFamily="34" charset="0"/>
              </a:rPr>
              <a:t>L'altra specie si è evoluta dal piano di crescita  tipico dei molluschi e la chiameremo </a:t>
            </a:r>
            <a:r>
              <a:rPr lang="it-IT" sz="3400" b="1" dirty="0" err="1">
                <a:cs typeface="Calibri" panose="020F0502020204030204" pitchFamily="34" charset="0"/>
              </a:rPr>
              <a:t>cefalopoide</a:t>
            </a:r>
            <a:r>
              <a:rPr lang="it-IT" sz="3400" dirty="0">
                <a:cs typeface="Calibri" panose="020F0502020204030204" pitchFamily="34" charset="0"/>
              </a:rPr>
              <a:t>. Il destino di queste due super civiltà è legato alla loro capacità di superare le 7 sfide del 7° parametro</a:t>
            </a:r>
            <a:endParaRPr lang="it-IT" sz="3400" dirty="0">
              <a:latin typeface="Calibri" panose="020F0502020204030204" pitchFamily="34" charset="0"/>
              <a:cs typeface="Calibri" panose="020F0502020204030204" pitchFamily="34" charset="0"/>
            </a:endParaRPr>
          </a:p>
        </p:txBody>
      </p:sp>
      <p:sp>
        <p:nvSpPr>
          <p:cNvPr id="4" name="Rettangolo con angoli arrotondati 3">
            <a:extLst>
              <a:ext uri="{FF2B5EF4-FFF2-40B4-BE49-F238E27FC236}">
                <a16:creationId xmlns:a16="http://schemas.microsoft.com/office/drawing/2014/main" id="{188A5025-5394-6EC2-8847-6FC9124E72CD}"/>
              </a:ext>
            </a:extLst>
          </p:cNvPr>
          <p:cNvSpPr/>
          <p:nvPr/>
        </p:nvSpPr>
        <p:spPr>
          <a:xfrm>
            <a:off x="263378" y="291759"/>
            <a:ext cx="11764285" cy="542858"/>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t>VINCITORI E VINCITORI NELLA VIA LATTEA -                     </a:t>
            </a:r>
            <a:r>
              <a:rPr lang="it-IT" sz="3200" b="1" dirty="0">
                <a:solidFill>
                  <a:schemeClr val="tx1"/>
                </a:solidFill>
              </a:rPr>
              <a:t>il </a:t>
            </a:r>
            <a:r>
              <a:rPr lang="it-IT" sz="3200" b="1" dirty="0" err="1">
                <a:solidFill>
                  <a:schemeClr val="tx1"/>
                </a:solidFill>
              </a:rPr>
              <a:t>Cefalopoide</a:t>
            </a:r>
            <a:endParaRPr lang="it-IT" sz="3200" b="1" dirty="0">
              <a:solidFill>
                <a:schemeClr val="tx1"/>
              </a:solidFill>
            </a:endParaRPr>
          </a:p>
        </p:txBody>
      </p:sp>
      <p:pic>
        <p:nvPicPr>
          <p:cNvPr id="2" name="Immagine 1" descr="Immagine che contiene schizzo, disegno, Line art, illustrazione&#10;&#10;Descrizione generata automaticamente">
            <a:extLst>
              <a:ext uri="{FF2B5EF4-FFF2-40B4-BE49-F238E27FC236}">
                <a16:creationId xmlns:a16="http://schemas.microsoft.com/office/drawing/2014/main" id="{B085EBA0-3CB4-2A2E-0E62-A55B41BD2948}"/>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263379" y="1012228"/>
            <a:ext cx="5168157" cy="5554013"/>
          </a:xfrm>
          <a:prstGeom prst="rect">
            <a:avLst/>
          </a:prstGeom>
          <a:noFill/>
          <a:ln>
            <a:noFill/>
          </a:ln>
        </p:spPr>
      </p:pic>
      <p:pic>
        <p:nvPicPr>
          <p:cNvPr id="5" name="Immagine 4" descr="Immagine che contiene schizzo, disegno, arte, illustrazione&#10;&#10;Descrizione generata automaticamente">
            <a:extLst>
              <a:ext uri="{FF2B5EF4-FFF2-40B4-BE49-F238E27FC236}">
                <a16:creationId xmlns:a16="http://schemas.microsoft.com/office/drawing/2014/main" id="{D443119B-3647-8F2F-023C-999F9DADB955}"/>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rcRect/>
          <a:stretch>
            <a:fillRect/>
          </a:stretch>
        </p:blipFill>
        <p:spPr bwMode="auto">
          <a:xfrm>
            <a:off x="5431536" y="4708514"/>
            <a:ext cx="1679069" cy="1857727"/>
          </a:xfrm>
          <a:prstGeom prst="rect">
            <a:avLst/>
          </a:prstGeom>
          <a:noFill/>
          <a:ln>
            <a:noFill/>
          </a:ln>
        </p:spPr>
      </p:pic>
    </p:spTree>
    <p:extLst>
      <p:ext uri="{BB962C8B-B14F-4D97-AF65-F5344CB8AC3E}">
        <p14:creationId xmlns:p14="http://schemas.microsoft.com/office/powerpoint/2010/main" val="3599942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6590674" y="232997"/>
            <a:ext cx="5411260" cy="6361981"/>
          </a:xfrm>
        </p:spPr>
        <p:txBody>
          <a:bodyPr>
            <a:noAutofit/>
          </a:bodyPr>
          <a:lstStyle/>
          <a:p>
            <a:pPr>
              <a:lnSpc>
                <a:spcPct val="100000"/>
              </a:lnSpc>
              <a:spcBef>
                <a:spcPts val="0"/>
              </a:spcBef>
              <a:buClr>
                <a:srgbClr val="002060"/>
              </a:buClr>
            </a:pPr>
            <a:r>
              <a:rPr lang="it-IT" sz="4000" b="1" dirty="0">
                <a:solidFill>
                  <a:srgbClr val="C00000"/>
                </a:solidFill>
                <a:cs typeface="Calibri" panose="020F0502020204030204" pitchFamily="34" charset="0"/>
              </a:rPr>
              <a:t>IL NUMERO DELLE</a:t>
            </a:r>
          </a:p>
          <a:p>
            <a:pPr>
              <a:lnSpc>
                <a:spcPct val="100000"/>
              </a:lnSpc>
              <a:spcBef>
                <a:spcPts val="0"/>
              </a:spcBef>
              <a:buClr>
                <a:srgbClr val="002060"/>
              </a:buClr>
            </a:pPr>
            <a:r>
              <a:rPr lang="it-IT" sz="4000" b="1" dirty="0">
                <a:solidFill>
                  <a:srgbClr val="C00000"/>
                </a:solidFill>
                <a:cs typeface="Calibri" panose="020F0502020204030204" pitchFamily="34" charset="0"/>
              </a:rPr>
              <a:t>CIVILTÀ GALATTICHE</a:t>
            </a:r>
          </a:p>
          <a:p>
            <a:pPr algn="just">
              <a:lnSpc>
                <a:spcPct val="100000"/>
              </a:lnSpc>
              <a:spcBef>
                <a:spcPts val="0"/>
              </a:spcBef>
              <a:buClr>
                <a:srgbClr val="002060"/>
              </a:buClr>
            </a:pPr>
            <a:r>
              <a:rPr lang="it-IT" sz="2700" dirty="0">
                <a:cs typeface="Calibri" panose="020F0502020204030204" pitchFamily="34" charset="0"/>
              </a:rPr>
              <a:t>Il risultato ottenuto per le civiltà statiche e dinamiche mostra che ora </a:t>
            </a:r>
            <a:r>
              <a:rPr lang="it-IT" sz="2700" b="1" dirty="0">
                <a:cs typeface="Calibri" panose="020F0502020204030204" pitchFamily="34" charset="0"/>
              </a:rPr>
              <a:t>siamo soli </a:t>
            </a:r>
            <a:r>
              <a:rPr lang="it-IT" sz="2700" dirty="0">
                <a:cs typeface="Calibri" panose="020F0502020204030204" pitchFamily="34" charset="0"/>
              </a:rPr>
              <a:t>(o quasi) come </a:t>
            </a:r>
            <a:r>
              <a:rPr lang="it-IT" sz="2700">
                <a:cs typeface="Calibri" panose="020F0502020204030204" pitchFamily="34" charset="0"/>
              </a:rPr>
              <a:t>civiltà statica, </a:t>
            </a:r>
            <a:r>
              <a:rPr lang="it-IT" sz="2700" dirty="0">
                <a:cs typeface="Calibri" panose="020F0502020204030204" pitchFamily="34" charset="0"/>
              </a:rPr>
              <a:t>ma ci sono circa </a:t>
            </a:r>
            <a:r>
              <a:rPr lang="it-IT" sz="2700" b="1" dirty="0">
                <a:cs typeface="Calibri" panose="020F0502020204030204" pitchFamily="34" charset="0"/>
              </a:rPr>
              <a:t>2.000 civiltà dinamiche</a:t>
            </a:r>
            <a:r>
              <a:rPr lang="it-IT" sz="2700" dirty="0">
                <a:cs typeface="Calibri" panose="020F0502020204030204" pitchFamily="34" charset="0"/>
              </a:rPr>
              <a:t> molto più avanzate di noi nella galassia</a:t>
            </a:r>
            <a:endParaRPr lang="en-GB" sz="2700" dirty="0">
              <a:cs typeface="Calibri" panose="020F0502020204030204" pitchFamily="34" charset="0"/>
            </a:endParaRPr>
          </a:p>
        </p:txBody>
      </p:sp>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6" y="232997"/>
            <a:ext cx="6282521" cy="476687"/>
          </a:xfrm>
          <a:prstGeom prst="roundRect">
            <a:avLst/>
          </a:prstGeom>
          <a:gradFill flip="none" rotWithShape="1">
            <a:gsLst>
              <a:gs pos="0">
                <a:srgbClr val="002060"/>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t>L'EQUAZIONE COMPLETA DI </a:t>
            </a:r>
            <a:r>
              <a:rPr lang="it-IT" sz="3200" b="1" dirty="0">
                <a:solidFill>
                  <a:schemeClr val="tx1"/>
                </a:solidFill>
              </a:rPr>
              <a:t>DRAKE</a:t>
            </a:r>
            <a:endParaRPr lang="it-IT" sz="3200" b="1" baseline="30000" dirty="0">
              <a:solidFill>
                <a:schemeClr val="tx1"/>
              </a:solidFill>
              <a:effectLst/>
              <a:latin typeface="+mn-lt"/>
              <a:ea typeface="Calibri" panose="020F0502020204030204" pitchFamily="34" charset="0"/>
              <a:cs typeface="Calibri" panose="020F0502020204030204" pitchFamily="34" charset="0"/>
            </a:endParaRPr>
          </a:p>
        </p:txBody>
      </p:sp>
      <p:graphicFrame>
        <p:nvGraphicFramePr>
          <p:cNvPr id="5" name="Tabella 4">
            <a:extLst>
              <a:ext uri="{FF2B5EF4-FFF2-40B4-BE49-F238E27FC236}">
                <a16:creationId xmlns:a16="http://schemas.microsoft.com/office/drawing/2014/main" id="{D70F3770-DDEB-A46F-7974-40C8EA30F960}"/>
              </a:ext>
            </a:extLst>
          </p:cNvPr>
          <p:cNvGraphicFramePr>
            <a:graphicFrameLocks noGrp="1"/>
          </p:cNvGraphicFramePr>
          <p:nvPr>
            <p:extLst>
              <p:ext uri="{D42A27DB-BD31-4B8C-83A1-F6EECF244321}">
                <p14:modId xmlns:p14="http://schemas.microsoft.com/office/powerpoint/2010/main" val="250009133"/>
              </p:ext>
            </p:extLst>
          </p:nvPr>
        </p:nvGraphicFramePr>
        <p:xfrm>
          <a:off x="6698660" y="3971499"/>
          <a:ext cx="5303274" cy="2641877"/>
        </p:xfrm>
        <a:graphic>
          <a:graphicData uri="http://schemas.openxmlformats.org/drawingml/2006/table">
            <a:tbl>
              <a:tblPr firstRow="1" firstCol="1" bandRow="1">
                <a:tableStyleId>{5C22544A-7EE6-4342-B048-85BDC9FD1C3A}</a:tableStyleId>
              </a:tblPr>
              <a:tblGrid>
                <a:gridCol w="1643252">
                  <a:extLst>
                    <a:ext uri="{9D8B030D-6E8A-4147-A177-3AD203B41FA5}">
                      <a16:colId xmlns:a16="http://schemas.microsoft.com/office/drawing/2014/main" val="1091580042"/>
                    </a:ext>
                  </a:extLst>
                </a:gridCol>
                <a:gridCol w="1763921">
                  <a:extLst>
                    <a:ext uri="{9D8B030D-6E8A-4147-A177-3AD203B41FA5}">
                      <a16:colId xmlns:a16="http://schemas.microsoft.com/office/drawing/2014/main" val="3711214616"/>
                    </a:ext>
                  </a:extLst>
                </a:gridCol>
                <a:gridCol w="1896101">
                  <a:extLst>
                    <a:ext uri="{9D8B030D-6E8A-4147-A177-3AD203B41FA5}">
                      <a16:colId xmlns:a16="http://schemas.microsoft.com/office/drawing/2014/main" val="1869735096"/>
                    </a:ext>
                  </a:extLst>
                </a:gridCol>
              </a:tblGrid>
              <a:tr h="749013">
                <a:tc>
                  <a:txBody>
                    <a:bodyPr/>
                    <a:lstStyle/>
                    <a:p>
                      <a:pPr algn="ctr">
                        <a:lnSpc>
                          <a:spcPct val="106000"/>
                        </a:lnSpc>
                        <a:spcAft>
                          <a:spcPts val="800"/>
                        </a:spcAft>
                      </a:pPr>
                      <a:r>
                        <a:rPr lang="it-IT" sz="2200" dirty="0">
                          <a:solidFill>
                            <a:schemeClr val="bg1"/>
                          </a:solidFill>
                          <a:effectLst/>
                          <a:latin typeface="+mn-lt"/>
                        </a:rPr>
                        <a:t>Media Numero CET</a:t>
                      </a:r>
                      <a:endParaRPr lang="it-IT" sz="2200" dirty="0">
                        <a:solidFill>
                          <a:schemeClr val="bg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lnSpc>
                          <a:spcPct val="106000"/>
                        </a:lnSpc>
                        <a:spcAft>
                          <a:spcPts val="800"/>
                        </a:spcAft>
                      </a:pPr>
                      <a:r>
                        <a:rPr lang="it-IT" sz="2200" dirty="0" err="1">
                          <a:solidFill>
                            <a:schemeClr val="bg1"/>
                          </a:solidFill>
                          <a:effectLst/>
                          <a:latin typeface="+mn-lt"/>
                        </a:rPr>
                        <a:t>Deviation</a:t>
                      </a:r>
                      <a:r>
                        <a:rPr lang="it-IT" sz="2200" dirty="0">
                          <a:solidFill>
                            <a:schemeClr val="bg1"/>
                          </a:solidFill>
                          <a:effectLst/>
                          <a:latin typeface="+mn-lt"/>
                        </a:rPr>
                        <a:t> Numero CET</a:t>
                      </a:r>
                      <a:endParaRPr lang="it-IT" sz="2200" dirty="0">
                        <a:solidFill>
                          <a:schemeClr val="bg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nSpc>
                          <a:spcPct val="107000"/>
                        </a:lnSpc>
                      </a:pPr>
                      <a:endParaRPr lang="it-IT" sz="2200" dirty="0">
                        <a:solidFill>
                          <a:schemeClr val="tx1"/>
                        </a:solidFill>
                        <a:effectLst/>
                        <a:latin typeface="+mn-lt"/>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5790219"/>
                  </a:ext>
                </a:extLst>
              </a:tr>
              <a:tr h="476650">
                <a:tc>
                  <a:txBody>
                    <a:bodyPr/>
                    <a:lstStyle/>
                    <a:p>
                      <a:pPr algn="ctr">
                        <a:lnSpc>
                          <a:spcPct val="106000"/>
                        </a:lnSpc>
                        <a:spcAft>
                          <a:spcPts val="800"/>
                        </a:spcAft>
                      </a:pPr>
                      <a:r>
                        <a:rPr lang="it-IT" sz="3200" dirty="0">
                          <a:solidFill>
                            <a:schemeClr val="tx1"/>
                          </a:solidFill>
                          <a:effectLst/>
                          <a:latin typeface="+mn-lt"/>
                        </a:rPr>
                        <a:t>&lt;N&gt;</a:t>
                      </a:r>
                      <a:endParaRPr lang="it-IT" sz="3200"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6000"/>
                        </a:lnSpc>
                        <a:spcAft>
                          <a:spcPts val="800"/>
                        </a:spcAft>
                      </a:pPr>
                      <a:r>
                        <a:rPr lang="it-IT" sz="3200" b="1" dirty="0">
                          <a:solidFill>
                            <a:schemeClr val="tx1"/>
                          </a:solidFill>
                          <a:effectLst/>
                          <a:latin typeface="Symbol" panose="05050102010706020507" pitchFamily="18" charset="2"/>
                        </a:rPr>
                        <a:t>s</a:t>
                      </a:r>
                      <a:r>
                        <a:rPr lang="it-IT" sz="3200" b="1" dirty="0">
                          <a:solidFill>
                            <a:schemeClr val="tx1"/>
                          </a:solidFill>
                          <a:effectLst/>
                          <a:latin typeface="+mn-lt"/>
                        </a:rPr>
                        <a:t>(N)</a:t>
                      </a:r>
                      <a:endParaRPr lang="it-IT" sz="3200" b="1" dirty="0">
                        <a:solidFill>
                          <a:schemeClr val="tx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pPr>
                      <a:endParaRPr lang="it-IT" sz="2200" dirty="0">
                        <a:solidFill>
                          <a:schemeClr val="tx1"/>
                        </a:solidFill>
                        <a:effectLst/>
                        <a:latin typeface="+mn-lt"/>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9140645"/>
                  </a:ext>
                </a:extLst>
              </a:tr>
              <a:tr h="698909">
                <a:tc>
                  <a:txBody>
                    <a:bodyPr/>
                    <a:lstStyle/>
                    <a:p>
                      <a:pPr algn="ctr">
                        <a:lnSpc>
                          <a:spcPct val="106000"/>
                        </a:lnSpc>
                        <a:spcAft>
                          <a:spcPts val="800"/>
                        </a:spcAft>
                      </a:pPr>
                      <a:r>
                        <a:rPr lang="fr-FR" sz="3200" b="1" dirty="0">
                          <a:solidFill>
                            <a:schemeClr val="tx1">
                              <a:lumMod val="50000"/>
                              <a:lumOff val="50000"/>
                            </a:schemeClr>
                          </a:solidFill>
                          <a:effectLst/>
                          <a:latin typeface="+mn-lt"/>
                        </a:rPr>
                        <a:t>3</a:t>
                      </a:r>
                      <a:endParaRPr lang="it-IT" sz="3200" b="1" dirty="0">
                        <a:solidFill>
                          <a:schemeClr val="tx1">
                            <a:lumMod val="50000"/>
                            <a:lumOff val="50000"/>
                          </a:schemeClr>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6000"/>
                        </a:lnSpc>
                        <a:spcAft>
                          <a:spcPts val="800"/>
                        </a:spcAft>
                      </a:pPr>
                      <a:r>
                        <a:rPr lang="fr-FR" sz="3200" b="1" dirty="0">
                          <a:solidFill>
                            <a:schemeClr val="tx1">
                              <a:lumMod val="50000"/>
                              <a:lumOff val="50000"/>
                            </a:schemeClr>
                          </a:solidFill>
                          <a:effectLst/>
                          <a:latin typeface="+mn-lt"/>
                        </a:rPr>
                        <a:t>2</a:t>
                      </a:r>
                      <a:endParaRPr lang="it-IT" sz="3200" b="1" dirty="0">
                        <a:solidFill>
                          <a:schemeClr val="tx1">
                            <a:lumMod val="50000"/>
                            <a:lumOff val="50000"/>
                          </a:schemeClr>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6000"/>
                        </a:lnSpc>
                        <a:spcAft>
                          <a:spcPts val="800"/>
                        </a:spcAft>
                      </a:pPr>
                      <a:r>
                        <a:rPr lang="it-IT" sz="2200" b="1" dirty="0">
                          <a:solidFill>
                            <a:schemeClr val="bg1"/>
                          </a:solidFill>
                          <a:effectLst/>
                          <a:latin typeface="+mn-lt"/>
                        </a:rPr>
                        <a:t>Civiltà (K</a:t>
                      </a:r>
                      <a:r>
                        <a:rPr lang="it-IT" sz="2200" b="1">
                          <a:solidFill>
                            <a:schemeClr val="bg1"/>
                          </a:solidFill>
                          <a:effectLst/>
                          <a:latin typeface="+mn-lt"/>
                        </a:rPr>
                        <a:t>&lt;1,4</a:t>
                      </a:r>
                      <a:r>
                        <a:rPr lang="it-IT" sz="2200" b="1" dirty="0">
                          <a:solidFill>
                            <a:schemeClr val="bg1"/>
                          </a:solidFill>
                          <a:effectLst/>
                          <a:latin typeface="+mn-lt"/>
                        </a:rPr>
                        <a:t>) statiche</a:t>
                      </a:r>
                      <a:endParaRPr lang="it-IT" sz="2200" b="1" dirty="0">
                        <a:solidFill>
                          <a:schemeClr val="bg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588087734"/>
                  </a:ext>
                </a:extLst>
              </a:tr>
              <a:tr h="698909">
                <a:tc>
                  <a:txBody>
                    <a:bodyPr/>
                    <a:lstStyle/>
                    <a:p>
                      <a:pPr algn="ctr">
                        <a:lnSpc>
                          <a:spcPct val="106000"/>
                        </a:lnSpc>
                        <a:spcAft>
                          <a:spcPts val="800"/>
                        </a:spcAft>
                      </a:pPr>
                      <a:r>
                        <a:rPr lang="fr-FR" sz="3200" b="1" dirty="0">
                          <a:solidFill>
                            <a:srgbClr val="0033CC"/>
                          </a:solidFill>
                          <a:effectLst/>
                          <a:latin typeface="+mn-lt"/>
                        </a:rPr>
                        <a:t>2.214</a:t>
                      </a:r>
                      <a:endParaRPr lang="it-IT" sz="3200" b="1" dirty="0">
                        <a:solidFill>
                          <a:srgbClr val="0033CC"/>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6000"/>
                        </a:lnSpc>
                        <a:spcAft>
                          <a:spcPts val="800"/>
                        </a:spcAft>
                      </a:pPr>
                      <a:r>
                        <a:rPr lang="fr-FR" sz="3200" b="1" dirty="0">
                          <a:solidFill>
                            <a:srgbClr val="0033CC"/>
                          </a:solidFill>
                          <a:effectLst/>
                          <a:latin typeface="+mn-lt"/>
                        </a:rPr>
                        <a:t>2.224</a:t>
                      </a:r>
                      <a:endParaRPr lang="it-IT" sz="3200" b="1" dirty="0">
                        <a:solidFill>
                          <a:srgbClr val="0033CC"/>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6000"/>
                        </a:lnSpc>
                        <a:spcAft>
                          <a:spcPts val="800"/>
                        </a:spcAft>
                      </a:pPr>
                      <a:r>
                        <a:rPr lang="it-IT" sz="2200" b="1" dirty="0">
                          <a:solidFill>
                            <a:schemeClr val="bg1"/>
                          </a:solidFill>
                          <a:effectLst/>
                          <a:latin typeface="+mn-lt"/>
                        </a:rPr>
                        <a:t>Civiltà (K</a:t>
                      </a:r>
                      <a:r>
                        <a:rPr lang="it-IT" sz="2200" b="1">
                          <a:solidFill>
                            <a:schemeClr val="bg1"/>
                          </a:solidFill>
                          <a:effectLst/>
                          <a:latin typeface="+mn-lt"/>
                        </a:rPr>
                        <a:t>&gt;1,4</a:t>
                      </a:r>
                      <a:r>
                        <a:rPr lang="it-IT" sz="2200" b="1" dirty="0">
                          <a:solidFill>
                            <a:schemeClr val="bg1"/>
                          </a:solidFill>
                          <a:effectLst/>
                          <a:latin typeface="+mn-lt"/>
                        </a:rPr>
                        <a:t>)  dinamiche</a:t>
                      </a:r>
                      <a:endParaRPr lang="it-IT" sz="2200" b="1" dirty="0">
                        <a:solidFill>
                          <a:schemeClr val="bg1"/>
                        </a:solidFill>
                        <a:effectLst/>
                        <a:latin typeface="+mn-lt"/>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33CC"/>
                    </a:solidFill>
                  </a:tcPr>
                </a:tc>
                <a:extLst>
                  <a:ext uri="{0D108BD9-81ED-4DB2-BD59-A6C34878D82A}">
                    <a16:rowId xmlns:a16="http://schemas.microsoft.com/office/drawing/2014/main" val="2351325855"/>
                  </a:ext>
                </a:extLst>
              </a:tr>
            </a:tbl>
          </a:graphicData>
        </a:graphic>
      </p:graphicFrame>
      <p:graphicFrame>
        <p:nvGraphicFramePr>
          <p:cNvPr id="7" name="Tabella 6">
            <a:extLst>
              <a:ext uri="{FF2B5EF4-FFF2-40B4-BE49-F238E27FC236}">
                <a16:creationId xmlns:a16="http://schemas.microsoft.com/office/drawing/2014/main" id="{9ACC6BF7-A654-EDE9-06F9-15DA5EA3AACC}"/>
              </a:ext>
            </a:extLst>
          </p:cNvPr>
          <p:cNvGraphicFramePr>
            <a:graphicFrameLocks noGrp="1"/>
          </p:cNvGraphicFramePr>
          <p:nvPr>
            <p:extLst>
              <p:ext uri="{D42A27DB-BD31-4B8C-83A1-F6EECF244321}">
                <p14:modId xmlns:p14="http://schemas.microsoft.com/office/powerpoint/2010/main" val="223191171"/>
              </p:ext>
            </p:extLst>
          </p:nvPr>
        </p:nvGraphicFramePr>
        <p:xfrm>
          <a:off x="200166" y="879184"/>
          <a:ext cx="6390508" cy="5745819"/>
        </p:xfrm>
        <a:graphic>
          <a:graphicData uri="http://schemas.openxmlformats.org/drawingml/2006/table">
            <a:tbl>
              <a:tblPr>
                <a:tableStyleId>{5C22544A-7EE6-4342-B048-85BDC9FD1C3A}</a:tableStyleId>
              </a:tblPr>
              <a:tblGrid>
                <a:gridCol w="427631">
                  <a:extLst>
                    <a:ext uri="{9D8B030D-6E8A-4147-A177-3AD203B41FA5}">
                      <a16:colId xmlns:a16="http://schemas.microsoft.com/office/drawing/2014/main" val="2078330655"/>
                    </a:ext>
                  </a:extLst>
                </a:gridCol>
                <a:gridCol w="4067033">
                  <a:extLst>
                    <a:ext uri="{9D8B030D-6E8A-4147-A177-3AD203B41FA5}">
                      <a16:colId xmlns:a16="http://schemas.microsoft.com/office/drawing/2014/main" val="1689639357"/>
                    </a:ext>
                  </a:extLst>
                </a:gridCol>
                <a:gridCol w="941695">
                  <a:extLst>
                    <a:ext uri="{9D8B030D-6E8A-4147-A177-3AD203B41FA5}">
                      <a16:colId xmlns:a16="http://schemas.microsoft.com/office/drawing/2014/main" val="1441151714"/>
                    </a:ext>
                  </a:extLst>
                </a:gridCol>
                <a:gridCol w="954149">
                  <a:extLst>
                    <a:ext uri="{9D8B030D-6E8A-4147-A177-3AD203B41FA5}">
                      <a16:colId xmlns:a16="http://schemas.microsoft.com/office/drawing/2014/main" val="3179597002"/>
                    </a:ext>
                  </a:extLst>
                </a:gridCol>
              </a:tblGrid>
              <a:tr h="392289">
                <a:tc>
                  <a:txBody>
                    <a:bodyPr/>
                    <a:lstStyle/>
                    <a:p>
                      <a:pPr algn="l" fontAlgn="ctr"/>
                      <a:r>
                        <a:rPr lang="it-IT" sz="1800" b="1" u="none" strike="noStrike" dirty="0">
                          <a:effectLst/>
                        </a:rPr>
                        <a:t> </a:t>
                      </a:r>
                      <a:endParaRPr lang="it-IT" sz="1800" b="1" i="0" u="none" strike="noStrike" dirty="0">
                        <a:solidFill>
                          <a:srgbClr val="000000"/>
                        </a:solidFill>
                        <a:effectLst/>
                        <a:latin typeface="Arial" panose="020B0604020202020204" pitchFamily="34" charset="0"/>
                      </a:endParaRPr>
                    </a:p>
                  </a:txBody>
                  <a:tcPr marL="6380" marR="6380" marT="6380" marB="0" anchor="ctr">
                    <a:lnL w="12700" cmpd="sng">
                      <a:noFill/>
                    </a:lnL>
                    <a:lnR w="38100" cap="flat" cmpd="sng" algn="ctr">
                      <a:noFill/>
                      <a:prstDash val="solid"/>
                      <a:round/>
                      <a:headEnd type="none" w="med" len="med"/>
                      <a:tailEnd type="none" w="med" len="med"/>
                    </a:lnR>
                    <a:lnT w="127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it-IT" sz="1800" b="1" u="none" strike="noStrike" dirty="0">
                          <a:effectLst/>
                        </a:rPr>
                        <a:t> </a:t>
                      </a:r>
                      <a:endParaRPr lang="it-IT" sz="1800" b="1" i="0" u="none" strike="noStrike" dirty="0">
                        <a:solidFill>
                          <a:srgbClr val="000000"/>
                        </a:solidFill>
                        <a:effectLst/>
                        <a:latin typeface="Arial" panose="020B0604020202020204" pitchFamily="34" charset="0"/>
                      </a:endParaRPr>
                    </a:p>
                  </a:txBody>
                  <a:tcPr marL="6380" marR="6380" marT="6380" marB="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it-IT" sz="1800" b="1" u="none" strike="noStrike" dirty="0" err="1">
                          <a:solidFill>
                            <a:schemeClr val="bg1"/>
                          </a:solidFill>
                          <a:effectLst/>
                        </a:rPr>
                        <a:t>pmin</a:t>
                      </a:r>
                      <a:r>
                        <a:rPr lang="it-IT" sz="1800" b="1" u="none" strike="noStrike" baseline="-25000" dirty="0" err="1">
                          <a:solidFill>
                            <a:schemeClr val="bg1"/>
                          </a:solidFill>
                          <a:effectLst/>
                        </a:rPr>
                        <a:t>j</a:t>
                      </a:r>
                      <a:endParaRPr lang="it-IT" sz="1800" b="1" i="0" u="none" strike="noStrike" dirty="0">
                        <a:solidFill>
                          <a:schemeClr val="bg1"/>
                        </a:solidFill>
                        <a:effectLst/>
                        <a:latin typeface="Calibri" panose="020F0502020204030204" pitchFamily="34" charset="0"/>
                      </a:endParaRPr>
                    </a:p>
                  </a:txBody>
                  <a:tcPr marL="6380" marR="6380" marT="638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rtl="0" fontAlgn="ctr"/>
                      <a:r>
                        <a:rPr lang="it-IT" sz="1800" b="1" u="none" strike="noStrike" dirty="0" err="1">
                          <a:solidFill>
                            <a:schemeClr val="bg1"/>
                          </a:solidFill>
                          <a:effectLst/>
                        </a:rPr>
                        <a:t>pmax</a:t>
                      </a:r>
                      <a:r>
                        <a:rPr lang="it-IT" sz="1800" b="1" u="none" strike="noStrike" baseline="-25000" dirty="0" err="1">
                          <a:solidFill>
                            <a:schemeClr val="bg1"/>
                          </a:solidFill>
                          <a:effectLst/>
                        </a:rPr>
                        <a:t>j</a:t>
                      </a:r>
                      <a:endParaRPr lang="it-IT" sz="1800" b="1" i="0" u="none" strike="noStrike" dirty="0">
                        <a:solidFill>
                          <a:schemeClr val="bg1"/>
                        </a:solidFill>
                        <a:effectLst/>
                        <a:latin typeface="Calibri" panose="020F0502020204030204" pitchFamily="34" charset="0"/>
                      </a:endParaRPr>
                    </a:p>
                  </a:txBody>
                  <a:tcPr marL="6380" marR="6380" marT="638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291220346"/>
                  </a:ext>
                </a:extLst>
              </a:tr>
              <a:tr h="640776">
                <a:tc>
                  <a:txBody>
                    <a:bodyPr/>
                    <a:lstStyle/>
                    <a:p>
                      <a:pPr algn="ctr" rtl="0" fontAlgn="ctr"/>
                      <a:r>
                        <a:rPr lang="it-IT" sz="1800" b="1" u="none" strike="noStrike" dirty="0">
                          <a:solidFill>
                            <a:schemeClr val="bg1"/>
                          </a:solidFill>
                          <a:effectLst/>
                        </a:rPr>
                        <a:t>1</a:t>
                      </a:r>
                      <a:endParaRPr lang="it-IT" sz="1800" b="1" i="0" u="none" strike="noStrike" dirty="0">
                        <a:solidFill>
                          <a:schemeClr val="bg1"/>
                        </a:solidFill>
                        <a:effectLst/>
                        <a:latin typeface="Calibri" panose="020F0502020204030204" pitchFamily="34" charset="0"/>
                      </a:endParaRPr>
                    </a:p>
                  </a:txBody>
                  <a:tcPr marL="6380" marR="6380" marT="638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nSpc>
                          <a:spcPct val="115000"/>
                        </a:lnSpc>
                        <a:spcAft>
                          <a:spcPts val="800"/>
                        </a:spcAft>
                        <a:buNone/>
                      </a:pPr>
                      <a:r>
                        <a:rPr lang="it-IT"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Numero di stelle della galassia adatte alla vita (di classe </a:t>
                      </a:r>
                      <a:r>
                        <a:rPr lang="it-IT" sz="1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spettrale F, </a:t>
                      </a:r>
                      <a:r>
                        <a:rPr lang="it-IT"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G e K)</a:t>
                      </a:r>
                      <a:endParaRPr lang="it-IT"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+10</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1,2</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+10</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03274209"/>
                  </a:ext>
                </a:extLst>
              </a:tr>
              <a:tr h="640776">
                <a:tc>
                  <a:txBody>
                    <a:bodyPr/>
                    <a:lstStyle/>
                    <a:p>
                      <a:pPr algn="ctr" rtl="0" fontAlgn="ctr"/>
                      <a:r>
                        <a:rPr lang="it-IT" sz="1800" b="1" u="none" strike="noStrike" dirty="0">
                          <a:solidFill>
                            <a:schemeClr val="bg1"/>
                          </a:solidFill>
                          <a:effectLst/>
                        </a:rPr>
                        <a:t>2</a:t>
                      </a:r>
                      <a:endParaRPr lang="it-IT" sz="1800" b="1" i="0" u="none" strike="noStrike" dirty="0">
                        <a:solidFill>
                          <a:schemeClr val="bg1"/>
                        </a:solidFill>
                        <a:effectLst/>
                        <a:latin typeface="Calibri" panose="020F0502020204030204" pitchFamily="34" charset="0"/>
                      </a:endParaRPr>
                    </a:p>
                  </a:txBody>
                  <a:tcPr marL="6380" marR="6380" marT="638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nSpc>
                          <a:spcPct val="115000"/>
                        </a:lnSpc>
                        <a:spcAft>
                          <a:spcPts val="800"/>
                        </a:spcAft>
                        <a:buNone/>
                      </a:pPr>
                      <a:r>
                        <a:rPr lang="it-IT" sz="1800" b="1" kern="100" dirty="0">
                          <a:effectLst/>
                          <a:latin typeface="Aptos" panose="020B0004020202020204" pitchFamily="34" charset="0"/>
                          <a:ea typeface="Aptos" panose="020B0004020202020204" pitchFamily="34" charset="0"/>
                          <a:cs typeface="Times New Roman" panose="02020603050405020304" pitchFamily="18" charset="0"/>
                        </a:rPr>
                        <a:t>Numero di pianeti adatti alla vita (di classe </a:t>
                      </a:r>
                      <a:r>
                        <a:rPr lang="it-IT" sz="1800" b="1" kern="100">
                          <a:effectLst/>
                          <a:latin typeface="Aptos" panose="020B0004020202020204" pitchFamily="34" charset="0"/>
                          <a:ea typeface="Aptos" panose="020B0004020202020204" pitchFamily="34" charset="0"/>
                          <a:cs typeface="Times New Roman" panose="02020603050405020304" pitchFamily="18" charset="0"/>
                        </a:rPr>
                        <a:t>spettrale F, </a:t>
                      </a:r>
                      <a:r>
                        <a:rPr lang="it-IT" sz="1800" b="1" kern="100" dirty="0">
                          <a:effectLst/>
                          <a:latin typeface="Aptos" panose="020B0004020202020204" pitchFamily="34" charset="0"/>
                          <a:ea typeface="Aptos" panose="020B0004020202020204" pitchFamily="34" charset="0"/>
                          <a:cs typeface="Times New Roman" panose="02020603050405020304" pitchFamily="18" charset="0"/>
                        </a:rPr>
                        <a:t>G e K)</a:t>
                      </a: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800" b="1" kern="100">
                          <a:effectLst/>
                          <a:latin typeface="+mn-lt"/>
                          <a:ea typeface="Aptos" panose="020B0004020202020204" pitchFamily="34" charset="0"/>
                          <a:cs typeface="Times New Roman" panose="02020603050405020304" pitchFamily="18" charset="0"/>
                        </a:rPr>
                        <a:t>1,6</a:t>
                      </a:r>
                      <a:r>
                        <a:rPr lang="it-IT" sz="1800" kern="100">
                          <a:effectLst/>
                          <a:latin typeface="+mn-lt"/>
                          <a:ea typeface="Aptos" panose="020B0004020202020204" pitchFamily="34" charset="0"/>
                          <a:cs typeface="Times New Roman" panose="02020603050405020304" pitchFamily="18" charset="0"/>
                        </a:rPr>
                        <a:t>x</a:t>
                      </a:r>
                      <a:r>
                        <a:rPr lang="it-IT" sz="1800" b="1" kern="100">
                          <a:effectLst/>
                          <a:latin typeface="+mn-lt"/>
                          <a:ea typeface="Aptos" panose="020B0004020202020204" pitchFamily="34" charset="0"/>
                          <a:cs typeface="Times New Roman" panose="02020603050405020304" pitchFamily="18" charset="0"/>
                        </a:rPr>
                        <a:t>10</a:t>
                      </a:r>
                      <a:r>
                        <a:rPr lang="it-IT" sz="1800" b="1" kern="100" baseline="30000">
                          <a:effectLst/>
                          <a:latin typeface="+mn-lt"/>
                          <a:ea typeface="Aptos" panose="020B0004020202020204" pitchFamily="34" charset="0"/>
                          <a:cs typeface="Times New Roman" panose="02020603050405020304" pitchFamily="18" charset="0"/>
                        </a:rPr>
                        <a:t>-01</a:t>
                      </a:r>
                      <a:endParaRPr lang="it-IT" sz="1800" kern="100" dirty="0">
                        <a:effectLs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800" b="1" kern="100">
                          <a:effectLst/>
                          <a:latin typeface="+mn-lt"/>
                          <a:ea typeface="Aptos" panose="020B0004020202020204" pitchFamily="34" charset="0"/>
                          <a:cs typeface="Times New Roman" panose="02020603050405020304" pitchFamily="18" charset="0"/>
                        </a:rPr>
                        <a:t>2,0</a:t>
                      </a:r>
                      <a:r>
                        <a:rPr lang="it-IT" sz="1800" kern="100">
                          <a:effectLst/>
                          <a:latin typeface="+mn-lt"/>
                          <a:ea typeface="Aptos" panose="020B0004020202020204" pitchFamily="34" charset="0"/>
                          <a:cs typeface="Times New Roman" panose="02020603050405020304" pitchFamily="18" charset="0"/>
                        </a:rPr>
                        <a:t>x</a:t>
                      </a:r>
                      <a:r>
                        <a:rPr lang="it-IT" sz="1800" b="1" kern="100">
                          <a:effectLst/>
                          <a:latin typeface="+mn-lt"/>
                          <a:ea typeface="Aptos" panose="020B0004020202020204" pitchFamily="34" charset="0"/>
                          <a:cs typeface="Times New Roman" panose="02020603050405020304" pitchFamily="18" charset="0"/>
                        </a:rPr>
                        <a:t>10</a:t>
                      </a:r>
                      <a:r>
                        <a:rPr lang="it-IT" sz="1800" b="1" kern="100" baseline="30000">
                          <a:effectLst/>
                          <a:latin typeface="+mn-lt"/>
                          <a:ea typeface="Aptos" panose="020B0004020202020204" pitchFamily="34" charset="0"/>
                          <a:cs typeface="Times New Roman" panose="02020603050405020304" pitchFamily="18" charset="0"/>
                        </a:rPr>
                        <a:t>-01</a:t>
                      </a:r>
                      <a:endParaRPr lang="it-IT" sz="1800" kern="100" dirty="0">
                        <a:effectLs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961629"/>
                  </a:ext>
                </a:extLst>
              </a:tr>
              <a:tr h="429930">
                <a:tc>
                  <a:txBody>
                    <a:bodyPr/>
                    <a:lstStyle/>
                    <a:p>
                      <a:pPr algn="ctr" rtl="0" fontAlgn="ctr"/>
                      <a:r>
                        <a:rPr lang="it-IT" sz="1800" b="1" u="none" strike="noStrike" dirty="0">
                          <a:solidFill>
                            <a:schemeClr val="bg1"/>
                          </a:solidFill>
                          <a:effectLst/>
                        </a:rPr>
                        <a:t>3</a:t>
                      </a:r>
                      <a:endParaRPr lang="it-IT" sz="1800" b="1" i="0" u="none" strike="noStrike" dirty="0">
                        <a:solidFill>
                          <a:schemeClr val="bg1"/>
                        </a:solidFill>
                        <a:effectLst/>
                        <a:latin typeface="Calibri" panose="020F0502020204030204" pitchFamily="34" charset="0"/>
                      </a:endParaRPr>
                    </a:p>
                  </a:txBody>
                  <a:tcPr marL="6380" marR="6380" marT="638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nSpc>
                          <a:spcPct val="115000"/>
                        </a:lnSpc>
                        <a:spcAft>
                          <a:spcPts val="800"/>
                        </a:spcAft>
                        <a:buNone/>
                      </a:pPr>
                      <a:r>
                        <a:rPr lang="it-IT" sz="18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Frazione di pianeti stabili per 7 </a:t>
                      </a:r>
                      <a:r>
                        <a:rPr lang="it-IT" sz="1800" b="1"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ga</a:t>
                      </a:r>
                      <a:endParaRPr lang="it-IT" sz="1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3,7</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-02</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1,1</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-01</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28354046"/>
                  </a:ext>
                </a:extLst>
              </a:tr>
              <a:tr h="429930">
                <a:tc>
                  <a:txBody>
                    <a:bodyPr/>
                    <a:lstStyle/>
                    <a:p>
                      <a:pPr algn="ctr" rtl="0" fontAlgn="ctr"/>
                      <a:r>
                        <a:rPr lang="it-IT" sz="1800" b="1" u="none" strike="noStrike" dirty="0">
                          <a:solidFill>
                            <a:schemeClr val="bg1"/>
                          </a:solidFill>
                          <a:effectLst/>
                        </a:rPr>
                        <a:t>4</a:t>
                      </a:r>
                      <a:endParaRPr lang="it-IT" sz="1800" b="1" i="0" u="none" strike="noStrike" dirty="0">
                        <a:solidFill>
                          <a:schemeClr val="bg1"/>
                        </a:solidFill>
                        <a:effectLst/>
                        <a:latin typeface="Calibri" panose="020F0502020204030204" pitchFamily="34" charset="0"/>
                      </a:endParaRPr>
                    </a:p>
                  </a:txBody>
                  <a:tcPr marL="6380" marR="6380" marT="638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nSpc>
                          <a:spcPct val="115000"/>
                        </a:lnSpc>
                        <a:spcAft>
                          <a:spcPts val="800"/>
                        </a:spcAft>
                        <a:buNone/>
                      </a:pPr>
                      <a:r>
                        <a:rPr lang="it-IT" sz="1800" b="1" kern="100">
                          <a:effectLst/>
                          <a:latin typeface="Aptos" panose="020B0004020202020204" pitchFamily="34" charset="0"/>
                          <a:ea typeface="Aptos" panose="020B0004020202020204" pitchFamily="34" charset="0"/>
                          <a:cs typeface="Times New Roman" panose="02020603050405020304" pitchFamily="18" charset="0"/>
                        </a:rPr>
                        <a:t>Frazione di pianeti dove nasce la vita</a:t>
                      </a: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800" b="1" kern="100">
                          <a:effectLst/>
                          <a:latin typeface="+mn-lt"/>
                          <a:ea typeface="Aptos" panose="020B0004020202020204" pitchFamily="34" charset="0"/>
                          <a:cs typeface="Times New Roman" panose="02020603050405020304" pitchFamily="18" charset="0"/>
                        </a:rPr>
                        <a:t>3,2</a:t>
                      </a:r>
                      <a:r>
                        <a:rPr lang="it-IT" sz="1800" kern="100">
                          <a:effectLst/>
                          <a:latin typeface="+mn-lt"/>
                          <a:ea typeface="Aptos" panose="020B0004020202020204" pitchFamily="34" charset="0"/>
                          <a:cs typeface="Times New Roman" panose="02020603050405020304" pitchFamily="18" charset="0"/>
                        </a:rPr>
                        <a:t>x</a:t>
                      </a:r>
                      <a:r>
                        <a:rPr lang="it-IT" sz="1800" b="1" kern="100">
                          <a:effectLst/>
                          <a:latin typeface="+mn-lt"/>
                          <a:ea typeface="Aptos" panose="020B0004020202020204" pitchFamily="34" charset="0"/>
                          <a:cs typeface="Times New Roman" panose="02020603050405020304" pitchFamily="18" charset="0"/>
                        </a:rPr>
                        <a:t>10</a:t>
                      </a:r>
                      <a:r>
                        <a:rPr lang="it-IT" sz="1800" b="1" kern="100" baseline="30000">
                          <a:effectLst/>
                          <a:latin typeface="+mn-lt"/>
                          <a:ea typeface="Aptos" panose="020B0004020202020204" pitchFamily="34" charset="0"/>
                          <a:cs typeface="Times New Roman" panose="02020603050405020304" pitchFamily="18" charset="0"/>
                        </a:rPr>
                        <a:t>-01</a:t>
                      </a:r>
                      <a:endParaRPr lang="it-IT" sz="1800" kern="100" dirty="0">
                        <a:effectLs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800" b="1" kern="100">
                          <a:effectLst/>
                          <a:latin typeface="+mn-lt"/>
                          <a:ea typeface="Aptos" panose="020B0004020202020204" pitchFamily="34" charset="0"/>
                          <a:cs typeface="Times New Roman" panose="02020603050405020304" pitchFamily="18" charset="0"/>
                        </a:rPr>
                        <a:t>6,6</a:t>
                      </a:r>
                      <a:r>
                        <a:rPr lang="it-IT" sz="1800" kern="100">
                          <a:effectLst/>
                          <a:latin typeface="+mn-lt"/>
                          <a:ea typeface="Aptos" panose="020B0004020202020204" pitchFamily="34" charset="0"/>
                          <a:cs typeface="Times New Roman" panose="02020603050405020304" pitchFamily="18" charset="0"/>
                        </a:rPr>
                        <a:t>x</a:t>
                      </a:r>
                      <a:r>
                        <a:rPr lang="it-IT" sz="1800" b="1" kern="100">
                          <a:effectLst/>
                          <a:latin typeface="+mn-lt"/>
                          <a:ea typeface="Aptos" panose="020B0004020202020204" pitchFamily="34" charset="0"/>
                          <a:cs typeface="Times New Roman" panose="02020603050405020304" pitchFamily="18" charset="0"/>
                        </a:rPr>
                        <a:t>10</a:t>
                      </a:r>
                      <a:r>
                        <a:rPr lang="it-IT" sz="1800" b="1" kern="100" baseline="30000">
                          <a:effectLst/>
                          <a:latin typeface="+mn-lt"/>
                          <a:ea typeface="Aptos" panose="020B0004020202020204" pitchFamily="34" charset="0"/>
                          <a:cs typeface="Times New Roman" panose="02020603050405020304" pitchFamily="18" charset="0"/>
                        </a:rPr>
                        <a:t>-01</a:t>
                      </a:r>
                      <a:endParaRPr lang="it-IT" sz="1800" kern="100" dirty="0">
                        <a:effectLs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9351500"/>
                  </a:ext>
                </a:extLst>
              </a:tr>
              <a:tr h="429930">
                <a:tc rowSpan="3">
                  <a:txBody>
                    <a:bodyPr/>
                    <a:lstStyle/>
                    <a:p>
                      <a:pPr algn="ctr" rtl="0" fontAlgn="ctr"/>
                      <a:r>
                        <a:rPr lang="it-IT" sz="1800" b="1" u="none" strike="noStrike" dirty="0">
                          <a:solidFill>
                            <a:schemeClr val="bg1"/>
                          </a:solidFill>
                          <a:effectLst/>
                        </a:rPr>
                        <a:t>5</a:t>
                      </a:r>
                      <a:endParaRPr lang="it-IT" sz="1800" b="1" i="0" u="none" strike="noStrike" dirty="0">
                        <a:solidFill>
                          <a:schemeClr val="bg1"/>
                        </a:solidFill>
                        <a:effectLst/>
                        <a:latin typeface="Calibri" panose="020F0502020204030204" pitchFamily="34" charset="0"/>
                      </a:endParaRPr>
                    </a:p>
                  </a:txBody>
                  <a:tcPr marL="6380" marR="6380" marT="638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nSpc>
                          <a:spcPct val="115000"/>
                        </a:lnSpc>
                        <a:spcAft>
                          <a:spcPts val="800"/>
                        </a:spcAft>
                        <a:buNone/>
                      </a:pPr>
                      <a:r>
                        <a:rPr lang="it-IT" sz="1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Eucarioti</a:t>
                      </a:r>
                      <a:endParaRPr lang="it-IT"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2,9</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-01</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7,1</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-01</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84315550"/>
                  </a:ext>
                </a:extLst>
              </a:tr>
              <a:tr h="429930">
                <a:tc vMerge="1">
                  <a:txBody>
                    <a:bodyPr/>
                    <a:lstStyle/>
                    <a:p>
                      <a:endParaRPr lang="it-IT"/>
                    </a:p>
                  </a:txBody>
                  <a:tcPr/>
                </a:tc>
                <a:tc>
                  <a:txBody>
                    <a:bodyPr/>
                    <a:lstStyle/>
                    <a:p>
                      <a:pPr>
                        <a:lnSpc>
                          <a:spcPct val="115000"/>
                        </a:lnSpc>
                        <a:spcAft>
                          <a:spcPts val="800"/>
                        </a:spcAft>
                        <a:buNone/>
                      </a:pPr>
                      <a:r>
                        <a:rPr lang="it-IT" sz="1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Metzoi</a:t>
                      </a:r>
                      <a:endParaRPr lang="it-IT"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6,0</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-01</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9,4</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-01</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68990820"/>
                  </a:ext>
                </a:extLst>
              </a:tr>
              <a:tr h="429930">
                <a:tc vMerge="1">
                  <a:txBody>
                    <a:bodyPr/>
                    <a:lstStyle/>
                    <a:p>
                      <a:endParaRPr lang="it-IT"/>
                    </a:p>
                  </a:txBody>
                  <a:tcPr/>
                </a:tc>
                <a:tc>
                  <a:txBody>
                    <a:bodyPr/>
                    <a:lstStyle/>
                    <a:p>
                      <a:pPr>
                        <a:lnSpc>
                          <a:spcPct val="115000"/>
                        </a:lnSpc>
                        <a:spcAft>
                          <a:spcPts val="800"/>
                        </a:spcAft>
                        <a:buNone/>
                      </a:pPr>
                      <a:r>
                        <a:rPr lang="it-IT" sz="1800" b="1" kern="100">
                          <a:solidFill>
                            <a:srgbClr val="000000"/>
                          </a:solidFill>
                          <a:effectLst/>
                          <a:latin typeface="Aptos" panose="020B0004020202020204" pitchFamily="34" charset="0"/>
                          <a:ea typeface="Aptos" panose="020B0004020202020204" pitchFamily="34" charset="0"/>
                          <a:cs typeface="Times New Roman" panose="02020603050405020304" pitchFamily="18" charset="0"/>
                        </a:rPr>
                        <a:t>Civiltà tecnologica intelligente</a:t>
                      </a:r>
                      <a:endParaRPr lang="it-IT" sz="1800" b="1" kern="100">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1,3</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-02</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5,7</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-02</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0128030"/>
                  </a:ext>
                </a:extLst>
              </a:tr>
              <a:tr h="640776">
                <a:tc>
                  <a:txBody>
                    <a:bodyPr/>
                    <a:lstStyle/>
                    <a:p>
                      <a:pPr algn="ctr" rtl="0" fontAlgn="ctr"/>
                      <a:r>
                        <a:rPr lang="it-IT" sz="1800" b="1" u="none" strike="noStrike" dirty="0">
                          <a:solidFill>
                            <a:schemeClr val="bg1"/>
                          </a:solidFill>
                          <a:effectLst/>
                        </a:rPr>
                        <a:t>6</a:t>
                      </a:r>
                      <a:endParaRPr lang="it-IT" sz="1800" b="1" i="0" u="none" strike="noStrike" dirty="0">
                        <a:solidFill>
                          <a:schemeClr val="bg1"/>
                        </a:solidFill>
                        <a:effectLst/>
                        <a:latin typeface="Calibri" panose="020F0502020204030204" pitchFamily="34" charset="0"/>
                      </a:endParaRPr>
                    </a:p>
                  </a:txBody>
                  <a:tcPr marL="6380" marR="6380" marT="638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nSpc>
                          <a:spcPct val="115000"/>
                        </a:lnSpc>
                        <a:spcAft>
                          <a:spcPts val="800"/>
                        </a:spcAft>
                        <a:buNone/>
                      </a:pPr>
                      <a:r>
                        <a:rPr lang="it-IT" sz="1800" b="1" kern="100">
                          <a:effectLst/>
                          <a:latin typeface="Aptos" panose="020B0004020202020204" pitchFamily="34" charset="0"/>
                          <a:ea typeface="Aptos" panose="020B0004020202020204" pitchFamily="34" charset="0"/>
                          <a:cs typeface="Times New Roman" panose="02020603050405020304" pitchFamily="18" charset="0"/>
                        </a:rPr>
                        <a:t>Frazione di pianeti dove la vita decide di comunicare</a:t>
                      </a: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800" b="1" kern="100">
                          <a:effectLst/>
                          <a:latin typeface="+mn-lt"/>
                          <a:ea typeface="Aptos" panose="020B0004020202020204" pitchFamily="34" charset="0"/>
                          <a:cs typeface="Times New Roman" panose="02020603050405020304" pitchFamily="18" charset="0"/>
                        </a:rPr>
                        <a:t>4,0</a:t>
                      </a:r>
                      <a:r>
                        <a:rPr lang="it-IT" sz="1800" kern="100">
                          <a:effectLst/>
                          <a:latin typeface="+mn-lt"/>
                          <a:ea typeface="Aptos" panose="020B0004020202020204" pitchFamily="34" charset="0"/>
                          <a:cs typeface="Times New Roman" panose="02020603050405020304" pitchFamily="18" charset="0"/>
                        </a:rPr>
                        <a:t>x</a:t>
                      </a:r>
                      <a:r>
                        <a:rPr lang="it-IT" sz="1800" b="1" kern="100">
                          <a:effectLst/>
                          <a:latin typeface="+mn-lt"/>
                          <a:ea typeface="Aptos" panose="020B0004020202020204" pitchFamily="34" charset="0"/>
                          <a:cs typeface="Times New Roman" panose="02020603050405020304" pitchFamily="18" charset="0"/>
                        </a:rPr>
                        <a:t>10</a:t>
                      </a:r>
                      <a:r>
                        <a:rPr lang="it-IT" sz="1800" b="1" kern="100" baseline="30000">
                          <a:effectLst/>
                          <a:latin typeface="+mn-lt"/>
                          <a:ea typeface="Aptos" panose="020B0004020202020204" pitchFamily="34" charset="0"/>
                          <a:cs typeface="Times New Roman" panose="02020603050405020304" pitchFamily="18" charset="0"/>
                        </a:rPr>
                        <a:t>-01</a:t>
                      </a:r>
                      <a:endParaRPr lang="it-IT" sz="1800" kern="100" dirty="0">
                        <a:effectLs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800" b="1" kern="100">
                          <a:effectLst/>
                          <a:latin typeface="+mn-lt"/>
                          <a:ea typeface="Aptos" panose="020B0004020202020204" pitchFamily="34" charset="0"/>
                          <a:cs typeface="Times New Roman" panose="02020603050405020304" pitchFamily="18" charset="0"/>
                        </a:rPr>
                        <a:t>6,0</a:t>
                      </a:r>
                      <a:r>
                        <a:rPr lang="it-IT" sz="1800" kern="100">
                          <a:effectLst/>
                          <a:latin typeface="+mn-lt"/>
                          <a:ea typeface="Aptos" panose="020B0004020202020204" pitchFamily="34" charset="0"/>
                          <a:cs typeface="Times New Roman" panose="02020603050405020304" pitchFamily="18" charset="0"/>
                        </a:rPr>
                        <a:t>x</a:t>
                      </a:r>
                      <a:r>
                        <a:rPr lang="it-IT" sz="1800" b="1" kern="100">
                          <a:effectLst/>
                          <a:latin typeface="+mn-lt"/>
                          <a:ea typeface="Aptos" panose="020B0004020202020204" pitchFamily="34" charset="0"/>
                          <a:cs typeface="Times New Roman" panose="02020603050405020304" pitchFamily="18" charset="0"/>
                        </a:rPr>
                        <a:t>10</a:t>
                      </a:r>
                      <a:r>
                        <a:rPr lang="it-IT" sz="1800" b="1" kern="100" baseline="30000">
                          <a:effectLst/>
                          <a:latin typeface="+mn-lt"/>
                          <a:ea typeface="Aptos" panose="020B0004020202020204" pitchFamily="34" charset="0"/>
                          <a:cs typeface="Times New Roman" panose="02020603050405020304" pitchFamily="18" charset="0"/>
                        </a:rPr>
                        <a:t>-01</a:t>
                      </a:r>
                      <a:endParaRPr lang="it-IT" sz="1800" kern="100" dirty="0">
                        <a:effectLs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4510130"/>
                  </a:ext>
                </a:extLst>
              </a:tr>
              <a:tr h="640776">
                <a:tc>
                  <a:txBody>
                    <a:bodyPr/>
                    <a:lstStyle/>
                    <a:p>
                      <a:pPr algn="ctr" rtl="0" fontAlgn="ctr"/>
                      <a:r>
                        <a:rPr lang="it-IT" sz="1800" b="1" u="none" strike="noStrike" dirty="0">
                          <a:solidFill>
                            <a:schemeClr val="bg1"/>
                          </a:solidFill>
                          <a:effectLst/>
                        </a:rPr>
                        <a:t>7</a:t>
                      </a:r>
                      <a:endParaRPr lang="it-IT" sz="1800" b="1" i="0" u="none" strike="noStrike" dirty="0">
                        <a:solidFill>
                          <a:schemeClr val="bg1"/>
                        </a:solidFill>
                        <a:effectLst/>
                        <a:latin typeface="Calibri" panose="020F0502020204030204" pitchFamily="34" charset="0"/>
                      </a:endParaRPr>
                    </a:p>
                  </a:txBody>
                  <a:tcPr marL="6380" marR="6380" marT="638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nSpc>
                          <a:spcPct val="115000"/>
                        </a:lnSpc>
                        <a:spcAft>
                          <a:spcPts val="800"/>
                        </a:spcAft>
                        <a:buNone/>
                      </a:pPr>
                      <a:r>
                        <a:rPr lang="it-IT" sz="1800" b="1" kern="100" dirty="0">
                          <a:solidFill>
                            <a:schemeClr val="tx1">
                              <a:lumMod val="50000"/>
                              <a:lumOff val="50000"/>
                            </a:schemeClr>
                          </a:solidFill>
                          <a:effectLst/>
                          <a:latin typeface="Aptos" panose="020B0004020202020204" pitchFamily="34" charset="0"/>
                          <a:ea typeface="Aptos" panose="020B0004020202020204" pitchFamily="34" charset="0"/>
                          <a:cs typeface="Times New Roman" panose="02020603050405020304" pitchFamily="18" charset="0"/>
                        </a:rPr>
                        <a:t>Frazione temporale di una civiltà statica di tipo </a:t>
                      </a:r>
                      <a:r>
                        <a:rPr lang="it-IT" sz="1800" b="1" kern="100" dirty="0" err="1">
                          <a:solidFill>
                            <a:schemeClr val="tx1">
                              <a:lumMod val="50000"/>
                              <a:lumOff val="50000"/>
                            </a:schemeClr>
                          </a:solidFill>
                          <a:effectLst/>
                          <a:latin typeface="Aptos" panose="020B0004020202020204" pitchFamily="34" charset="0"/>
                          <a:ea typeface="Aptos" panose="020B0004020202020204" pitchFamily="34" charset="0"/>
                          <a:cs typeface="Times New Roman" panose="02020603050405020304" pitchFamily="18" charset="0"/>
                        </a:rPr>
                        <a:t>K1</a:t>
                      </a:r>
                      <a:endParaRPr lang="it-IT" sz="1800" b="1" kern="100" dirty="0">
                        <a:solidFill>
                          <a:schemeClr val="tx1">
                            <a:lumMod val="50000"/>
                            <a:lumOff val="50000"/>
                          </a:schemeClr>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6,3</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-06</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ct val="107000"/>
                        </a:lnSpc>
                        <a:spcAft>
                          <a:spcPts val="800"/>
                        </a:spcAft>
                      </a:pP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8,3</a:t>
                      </a:r>
                      <a:r>
                        <a:rPr lang="it-IT" sz="1800" kern="100">
                          <a:solidFill>
                            <a:srgbClr val="000000"/>
                          </a:solidFill>
                          <a:effectLst/>
                          <a:highlight>
                            <a:srgbClr val="F2F2F2"/>
                          </a:highlight>
                          <a:latin typeface="+mn-lt"/>
                          <a:ea typeface="Aptos" panose="020B0004020202020204" pitchFamily="34" charset="0"/>
                          <a:cs typeface="Times New Roman" panose="02020603050405020304" pitchFamily="18" charset="0"/>
                        </a:rPr>
                        <a:t>x</a:t>
                      </a:r>
                      <a:r>
                        <a:rPr lang="it-IT" sz="1800" b="1" kern="100">
                          <a:solidFill>
                            <a:srgbClr val="000000"/>
                          </a:solidFill>
                          <a:effectLst/>
                          <a:highlight>
                            <a:srgbClr val="F2F2F2"/>
                          </a:highlight>
                          <a:latin typeface="+mn-lt"/>
                          <a:ea typeface="Aptos" panose="020B0004020202020204" pitchFamily="34" charset="0"/>
                          <a:cs typeface="Times New Roman" panose="02020603050405020304" pitchFamily="18" charset="0"/>
                        </a:rPr>
                        <a:t>10</a:t>
                      </a:r>
                      <a:r>
                        <a:rPr lang="it-IT" sz="1800" b="1" kern="100" baseline="30000">
                          <a:solidFill>
                            <a:srgbClr val="000000"/>
                          </a:solidFill>
                          <a:effectLst/>
                          <a:highlight>
                            <a:srgbClr val="F2F2F2"/>
                          </a:highlight>
                          <a:latin typeface="+mn-lt"/>
                          <a:ea typeface="Aptos" panose="020B0004020202020204" pitchFamily="34" charset="0"/>
                          <a:cs typeface="Times New Roman" panose="02020603050405020304" pitchFamily="18" charset="0"/>
                        </a:rPr>
                        <a:t>-06</a:t>
                      </a:r>
                      <a:endParaRPr lang="it-IT" sz="1800" kern="100" dirty="0">
                        <a:effectLst/>
                        <a:highlight>
                          <a:srgbClr val="F2F2F2"/>
                        </a:highligh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96260221"/>
                  </a:ext>
                </a:extLst>
              </a:tr>
              <a:tr h="640776">
                <a:tc>
                  <a:txBody>
                    <a:bodyPr/>
                    <a:lstStyle/>
                    <a:p>
                      <a:pPr algn="ctr" rtl="0" fontAlgn="ctr"/>
                      <a:r>
                        <a:rPr lang="it-IT" sz="1800" b="1" u="none" strike="noStrike" dirty="0" err="1">
                          <a:solidFill>
                            <a:schemeClr val="bg1"/>
                          </a:solidFill>
                          <a:effectLst/>
                        </a:rPr>
                        <a:t>7B</a:t>
                      </a:r>
                      <a:endParaRPr lang="it-IT" sz="1800" b="1" i="0" u="none" strike="noStrike" dirty="0">
                        <a:solidFill>
                          <a:schemeClr val="bg1"/>
                        </a:solidFill>
                        <a:effectLst/>
                        <a:latin typeface="Calibri" panose="020F0502020204030204" pitchFamily="34" charset="0"/>
                      </a:endParaRPr>
                    </a:p>
                  </a:txBody>
                  <a:tcPr marL="6380" marR="6380" marT="638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nSpc>
                          <a:spcPct val="115000"/>
                        </a:lnSpc>
                        <a:spcAft>
                          <a:spcPts val="800"/>
                        </a:spcAft>
                        <a:buNone/>
                      </a:pPr>
                      <a:r>
                        <a:rPr lang="it-IT" sz="1800" b="1" kern="100" dirty="0">
                          <a:solidFill>
                            <a:srgbClr val="0033CC"/>
                          </a:solidFill>
                          <a:effectLst/>
                          <a:latin typeface="Aptos" panose="020B0004020202020204" pitchFamily="34" charset="0"/>
                          <a:ea typeface="Aptos" panose="020B0004020202020204" pitchFamily="34" charset="0"/>
                          <a:cs typeface="Times New Roman" panose="02020603050405020304" pitchFamily="18" charset="0"/>
                        </a:rPr>
                        <a:t>Frazione di pianeti dove la vita diventa una civiltà dinamica K2</a:t>
                      </a: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800" b="1" kern="100">
                          <a:effectLst/>
                          <a:latin typeface="+mn-lt"/>
                          <a:ea typeface="Aptos" panose="020B0004020202020204" pitchFamily="34" charset="0"/>
                          <a:cs typeface="Times New Roman" panose="02020603050405020304" pitchFamily="18" charset="0"/>
                        </a:rPr>
                        <a:t>1,0</a:t>
                      </a:r>
                      <a:r>
                        <a:rPr lang="it-IT" sz="1800" kern="100">
                          <a:effectLst/>
                          <a:latin typeface="+mn-lt"/>
                          <a:ea typeface="Aptos" panose="020B0004020202020204" pitchFamily="34" charset="0"/>
                          <a:cs typeface="Times New Roman" panose="02020603050405020304" pitchFamily="18" charset="0"/>
                        </a:rPr>
                        <a:t>x</a:t>
                      </a:r>
                      <a:r>
                        <a:rPr lang="it-IT" sz="1800" b="1" kern="100">
                          <a:effectLst/>
                          <a:latin typeface="+mn-lt"/>
                          <a:ea typeface="Aptos" panose="020B0004020202020204" pitchFamily="34" charset="0"/>
                          <a:cs typeface="Times New Roman" panose="02020603050405020304" pitchFamily="18" charset="0"/>
                        </a:rPr>
                        <a:t>10</a:t>
                      </a:r>
                      <a:r>
                        <a:rPr lang="it-IT" sz="1800" b="1" kern="100" baseline="30000">
                          <a:effectLst/>
                          <a:latin typeface="+mn-lt"/>
                          <a:ea typeface="Aptos" panose="020B0004020202020204" pitchFamily="34" charset="0"/>
                          <a:cs typeface="Times New Roman" panose="02020603050405020304" pitchFamily="18" charset="0"/>
                        </a:rPr>
                        <a:t>-03</a:t>
                      </a:r>
                      <a:endParaRPr lang="it-IT" sz="1800" kern="100" dirty="0">
                        <a:effectLs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7000"/>
                        </a:lnSpc>
                        <a:spcAft>
                          <a:spcPts val="800"/>
                        </a:spcAft>
                      </a:pPr>
                      <a:r>
                        <a:rPr lang="it-IT" sz="1800" b="1" kern="100">
                          <a:effectLst/>
                          <a:latin typeface="+mn-lt"/>
                          <a:ea typeface="Aptos" panose="020B0004020202020204" pitchFamily="34" charset="0"/>
                          <a:cs typeface="Times New Roman" panose="02020603050405020304" pitchFamily="18" charset="0"/>
                        </a:rPr>
                        <a:t>8,3</a:t>
                      </a:r>
                      <a:r>
                        <a:rPr lang="it-IT" sz="1800" kern="100">
                          <a:effectLst/>
                          <a:latin typeface="+mn-lt"/>
                          <a:ea typeface="Aptos" panose="020B0004020202020204" pitchFamily="34" charset="0"/>
                          <a:cs typeface="Times New Roman" panose="02020603050405020304" pitchFamily="18" charset="0"/>
                        </a:rPr>
                        <a:t>x</a:t>
                      </a:r>
                      <a:r>
                        <a:rPr lang="it-IT" sz="1800" b="1" kern="100">
                          <a:effectLst/>
                          <a:latin typeface="+mn-lt"/>
                          <a:ea typeface="Aptos" panose="020B0004020202020204" pitchFamily="34" charset="0"/>
                          <a:cs typeface="Times New Roman" panose="02020603050405020304" pitchFamily="18" charset="0"/>
                        </a:rPr>
                        <a:t>10</a:t>
                      </a:r>
                      <a:r>
                        <a:rPr lang="it-IT" sz="1800" b="1" kern="100" baseline="30000">
                          <a:effectLst/>
                          <a:latin typeface="+mn-lt"/>
                          <a:ea typeface="Aptos" panose="020B0004020202020204" pitchFamily="34" charset="0"/>
                          <a:cs typeface="Times New Roman" panose="02020603050405020304" pitchFamily="18" charset="0"/>
                        </a:rPr>
                        <a:t>-03</a:t>
                      </a:r>
                      <a:endParaRPr lang="it-IT" sz="1800" kern="100" dirty="0">
                        <a:effectLst/>
                        <a:latin typeface="+mn-lt"/>
                        <a:ea typeface="Aptos" panose="020B0004020202020204" pitchFamily="34" charset="0"/>
                        <a:cs typeface="Times New Roman" panose="02020603050405020304" pitchFamily="18" charset="0"/>
                      </a:endParaRPr>
                    </a:p>
                  </a:txBody>
                  <a:tcPr marL="6350" marR="6350" marT="6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9738039"/>
                  </a:ext>
                </a:extLst>
              </a:tr>
            </a:tbl>
          </a:graphicData>
        </a:graphic>
      </p:graphicFrame>
    </p:spTree>
    <p:extLst>
      <p:ext uri="{BB962C8B-B14F-4D97-AF65-F5344CB8AC3E}">
        <p14:creationId xmlns:p14="http://schemas.microsoft.com/office/powerpoint/2010/main" val="3817722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5540991" y="1500996"/>
            <a:ext cx="6460943" cy="5093982"/>
          </a:xfrm>
        </p:spPr>
        <p:txBody>
          <a:bodyPr>
            <a:noAutofit/>
          </a:bodyPr>
          <a:lstStyle/>
          <a:p>
            <a:pPr algn="just">
              <a:lnSpc>
                <a:spcPct val="100000"/>
              </a:lnSpc>
              <a:spcBef>
                <a:spcPts val="0"/>
              </a:spcBef>
              <a:buClr>
                <a:srgbClr val="002060"/>
              </a:buClr>
            </a:pPr>
            <a:r>
              <a:rPr lang="it-IT" sz="2900" dirty="0">
                <a:cs typeface="Calibri" panose="020F0502020204030204" pitchFamily="34" charset="0"/>
              </a:rPr>
              <a:t>Il </a:t>
            </a:r>
            <a:r>
              <a:rPr lang="it-IT" sz="2900" b="1">
                <a:cs typeface="Calibri" panose="020F0502020204030204" pitchFamily="34" charset="0"/>
              </a:rPr>
              <a:t>terzo parametro</a:t>
            </a:r>
            <a:r>
              <a:rPr lang="it-IT" sz="2900">
                <a:cs typeface="Calibri" panose="020F0502020204030204" pitchFamily="34" charset="0"/>
              </a:rPr>
              <a:t>, </a:t>
            </a:r>
            <a:r>
              <a:rPr lang="it-IT" sz="2900" dirty="0">
                <a:cs typeface="Calibri" panose="020F0502020204030204" pitchFamily="34" charset="0"/>
              </a:rPr>
              <a:t>come </a:t>
            </a:r>
            <a:r>
              <a:rPr lang="it-IT" sz="2900">
                <a:cs typeface="Calibri" panose="020F0502020204030204" pitchFamily="34" charset="0"/>
              </a:rPr>
              <a:t>abbiamo visto, </a:t>
            </a:r>
            <a:r>
              <a:rPr lang="it-IT" sz="2900" dirty="0">
                <a:cs typeface="Calibri" panose="020F0502020204030204" pitchFamily="34" charset="0"/>
              </a:rPr>
              <a:t>ci ha fornito il numero di pianeti stabili in funzione del tempo variabile </a:t>
            </a:r>
            <a:r>
              <a:rPr lang="it-IT" sz="2900" b="1" dirty="0">
                <a:latin typeface="Symbol" panose="05050102010706020507" pitchFamily="18" charset="2"/>
                <a:cs typeface="Calibri" panose="020F0502020204030204" pitchFamily="34" charset="0"/>
              </a:rPr>
              <a:t>D</a:t>
            </a:r>
            <a:r>
              <a:rPr lang="it-IT" sz="2900" b="1" dirty="0">
                <a:cs typeface="Calibri" panose="020F0502020204030204" pitchFamily="34" charset="0"/>
              </a:rPr>
              <a:t>T</a:t>
            </a:r>
            <a:r>
              <a:rPr lang="it-IT" sz="2900" dirty="0">
                <a:cs typeface="Calibri" panose="020F0502020204030204" pitchFamily="34" charset="0"/>
              </a:rPr>
              <a:t>. Conoscendo la durata di tutti i processi evolutivi </a:t>
            </a:r>
            <a:r>
              <a:rPr lang="it-IT" sz="2900">
                <a:cs typeface="Calibri" panose="020F0502020204030204" pitchFamily="34" charset="0"/>
              </a:rPr>
              <a:t>della vita, </a:t>
            </a:r>
            <a:r>
              <a:rPr lang="it-IT" sz="2900" dirty="0">
                <a:cs typeface="Calibri" panose="020F0502020204030204" pitchFamily="34" charset="0"/>
              </a:rPr>
              <a:t>dal livello procariotico alla </a:t>
            </a:r>
            <a:r>
              <a:rPr lang="it-IT" sz="2900">
                <a:cs typeface="Calibri" panose="020F0502020204030204" pitchFamily="34" charset="0"/>
              </a:rPr>
              <a:t>civiltà </a:t>
            </a:r>
            <a:r>
              <a:rPr lang="it-IT" sz="2900" b="1">
                <a:cs typeface="Calibri" panose="020F0502020204030204" pitchFamily="34" charset="0"/>
              </a:rPr>
              <a:t>K2</a:t>
            </a:r>
            <a:r>
              <a:rPr lang="it-IT" sz="2900">
                <a:cs typeface="Calibri" panose="020F0502020204030204" pitchFamily="34" charset="0"/>
              </a:rPr>
              <a:t>, </a:t>
            </a:r>
            <a:r>
              <a:rPr lang="it-IT" sz="2900" dirty="0">
                <a:cs typeface="Calibri" panose="020F0502020204030204" pitchFamily="34" charset="0"/>
              </a:rPr>
              <a:t>possiamo contare:</a:t>
            </a:r>
          </a:p>
          <a:p>
            <a:pPr marL="571500" indent="-571500" algn="just">
              <a:lnSpc>
                <a:spcPct val="100000"/>
              </a:lnSpc>
              <a:spcBef>
                <a:spcPts val="0"/>
              </a:spcBef>
              <a:buClr>
                <a:schemeClr val="tx1"/>
              </a:buClr>
              <a:buFont typeface="Wingdings" panose="05000000000000000000" pitchFamily="2" charset="2"/>
              <a:buChar char="q"/>
            </a:pPr>
            <a:r>
              <a:rPr lang="it-IT" sz="2900" dirty="0">
                <a:cs typeface="Calibri" panose="020F0502020204030204" pitchFamily="34" charset="0"/>
              </a:rPr>
              <a:t>quanti sono i pianeti adatti</a:t>
            </a:r>
            <a:endParaRPr lang="it-IT" sz="2900" b="1" dirty="0">
              <a:cs typeface="Calibri" panose="020F0502020204030204" pitchFamily="34" charset="0"/>
            </a:endParaRPr>
          </a:p>
          <a:p>
            <a:pPr algn="just">
              <a:lnSpc>
                <a:spcPct val="100000"/>
              </a:lnSpc>
              <a:spcBef>
                <a:spcPts val="0"/>
              </a:spcBef>
              <a:buClr>
                <a:schemeClr val="tx1"/>
              </a:buClr>
            </a:pPr>
            <a:r>
              <a:rPr lang="it-IT" sz="2900" dirty="0">
                <a:cs typeface="Calibri" panose="020F0502020204030204" pitchFamily="34" charset="0"/>
              </a:rPr>
              <a:t>       (per ogni livello di sviluppo)</a:t>
            </a:r>
          </a:p>
          <a:p>
            <a:pPr marL="571500" indent="-571500" algn="just">
              <a:lnSpc>
                <a:spcPct val="100000"/>
              </a:lnSpc>
              <a:spcBef>
                <a:spcPts val="0"/>
              </a:spcBef>
              <a:buClr>
                <a:schemeClr val="tx1"/>
              </a:buClr>
              <a:buFont typeface="Wingdings" panose="05000000000000000000" pitchFamily="2" charset="2"/>
              <a:buChar char="q"/>
            </a:pPr>
            <a:r>
              <a:rPr lang="it-IT" sz="2900" dirty="0">
                <a:cs typeface="Calibri" panose="020F0502020204030204" pitchFamily="34" charset="0"/>
              </a:rPr>
              <a:t>quanti di questi hanno ospitato la vita</a:t>
            </a:r>
          </a:p>
          <a:p>
            <a:pPr marL="571500" indent="-571500" algn="just">
              <a:lnSpc>
                <a:spcPct val="100000"/>
              </a:lnSpc>
              <a:spcBef>
                <a:spcPts val="0"/>
              </a:spcBef>
              <a:buClr>
                <a:schemeClr val="tx1"/>
              </a:buClr>
              <a:buFont typeface="Wingdings" panose="05000000000000000000" pitchFamily="2" charset="2"/>
              <a:buChar char="q"/>
            </a:pPr>
            <a:r>
              <a:rPr lang="it-IT" sz="2900" dirty="0">
                <a:cs typeface="Calibri" panose="020F0502020204030204" pitchFamily="34" charset="0"/>
              </a:rPr>
              <a:t>quanti di questi ospitano la vita attuale</a:t>
            </a:r>
            <a:endParaRPr lang="en-GB" sz="2900" dirty="0">
              <a:cs typeface="Calibri" panose="020F0502020204030204" pitchFamily="34" charset="0"/>
            </a:endParaRPr>
          </a:p>
        </p:txBody>
      </p:sp>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6" y="232997"/>
            <a:ext cx="6282521" cy="476687"/>
          </a:xfrm>
          <a:prstGeom prst="roundRect">
            <a:avLst/>
          </a:prstGeom>
          <a:gradFill flip="none" rotWithShape="1">
            <a:gsLst>
              <a:gs pos="0">
                <a:srgbClr val="002060"/>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t>L'EQUAZIONE COMPLETA DI </a:t>
            </a:r>
            <a:r>
              <a:rPr lang="it-IT" sz="3200" b="1" dirty="0">
                <a:solidFill>
                  <a:schemeClr val="tx1"/>
                </a:solidFill>
              </a:rPr>
              <a:t>DRAKE</a:t>
            </a:r>
            <a:endParaRPr lang="it-IT" sz="3200" b="1" baseline="30000" dirty="0">
              <a:solidFill>
                <a:schemeClr val="tx1"/>
              </a:solidFill>
              <a:effectLst/>
              <a:latin typeface="+mn-lt"/>
              <a:ea typeface="Calibri" panose="020F0502020204030204" pitchFamily="34" charset="0"/>
              <a:cs typeface="Calibri" panose="020F0502020204030204" pitchFamily="34" charset="0"/>
            </a:endParaRPr>
          </a:p>
        </p:txBody>
      </p:sp>
      <p:graphicFrame>
        <p:nvGraphicFramePr>
          <p:cNvPr id="2" name="Tabella 1">
            <a:extLst>
              <a:ext uri="{FF2B5EF4-FFF2-40B4-BE49-F238E27FC236}">
                <a16:creationId xmlns:a16="http://schemas.microsoft.com/office/drawing/2014/main" id="{AC6A2D9D-7A3A-6A7F-3D98-9E7D99C032BD}"/>
              </a:ext>
            </a:extLst>
          </p:cNvPr>
          <p:cNvGraphicFramePr>
            <a:graphicFrameLocks noGrp="1"/>
          </p:cNvGraphicFramePr>
          <p:nvPr>
            <p:extLst>
              <p:ext uri="{D42A27DB-BD31-4B8C-83A1-F6EECF244321}">
                <p14:modId xmlns:p14="http://schemas.microsoft.com/office/powerpoint/2010/main" val="2332377710"/>
              </p:ext>
            </p:extLst>
          </p:nvPr>
        </p:nvGraphicFramePr>
        <p:xfrm>
          <a:off x="200165" y="831785"/>
          <a:ext cx="5340826" cy="5763192"/>
        </p:xfrm>
        <a:graphic>
          <a:graphicData uri="http://schemas.openxmlformats.org/drawingml/2006/table">
            <a:tbl>
              <a:tblPr>
                <a:tableStyleId>{5C22544A-7EE6-4342-B048-85BDC9FD1C3A}</a:tableStyleId>
              </a:tblPr>
              <a:tblGrid>
                <a:gridCol w="2672379">
                  <a:extLst>
                    <a:ext uri="{9D8B030D-6E8A-4147-A177-3AD203B41FA5}">
                      <a16:colId xmlns:a16="http://schemas.microsoft.com/office/drawing/2014/main" val="270383631"/>
                    </a:ext>
                  </a:extLst>
                </a:gridCol>
                <a:gridCol w="1147550">
                  <a:extLst>
                    <a:ext uri="{9D8B030D-6E8A-4147-A177-3AD203B41FA5}">
                      <a16:colId xmlns:a16="http://schemas.microsoft.com/office/drawing/2014/main" val="2640015453"/>
                    </a:ext>
                  </a:extLst>
                </a:gridCol>
                <a:gridCol w="1000480">
                  <a:extLst>
                    <a:ext uri="{9D8B030D-6E8A-4147-A177-3AD203B41FA5}">
                      <a16:colId xmlns:a16="http://schemas.microsoft.com/office/drawing/2014/main" val="829311114"/>
                    </a:ext>
                  </a:extLst>
                </a:gridCol>
                <a:gridCol w="520417">
                  <a:extLst>
                    <a:ext uri="{9D8B030D-6E8A-4147-A177-3AD203B41FA5}">
                      <a16:colId xmlns:a16="http://schemas.microsoft.com/office/drawing/2014/main" val="1196984048"/>
                    </a:ext>
                  </a:extLst>
                </a:gridCol>
              </a:tblGrid>
              <a:tr h="623265">
                <a:tc>
                  <a:txBody>
                    <a:bodyPr/>
                    <a:lstStyle/>
                    <a:p>
                      <a:pPr algn="ctr" fontAlgn="ctr"/>
                      <a:r>
                        <a:rPr lang="it-IT" sz="2000" b="1" u="none" strike="noStrike" dirty="0">
                          <a:solidFill>
                            <a:schemeClr val="bg1"/>
                          </a:solidFill>
                          <a:effectLst/>
                        </a:rPr>
                        <a:t>Livello di sviluppo</a:t>
                      </a:r>
                      <a:endParaRPr lang="it-IT" sz="20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fontAlgn="ctr"/>
                      <a:r>
                        <a:rPr lang="it-IT" sz="2000" b="1" u="none" strike="noStrike" dirty="0">
                          <a:solidFill>
                            <a:schemeClr val="bg1"/>
                          </a:solidFill>
                          <a:effectLst/>
                        </a:rPr>
                        <a:t>durata</a:t>
                      </a:r>
                      <a:endParaRPr lang="it-IT" sz="20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gridSpan="2">
                  <a:txBody>
                    <a:bodyPr/>
                    <a:lstStyle/>
                    <a:p>
                      <a:pPr algn="ctr" fontAlgn="ctr"/>
                      <a:r>
                        <a:rPr lang="it-IT" sz="2000" b="1" u="none" strike="noStrike" dirty="0" err="1">
                          <a:solidFill>
                            <a:schemeClr val="bg1"/>
                          </a:solidFill>
                          <a:effectLst/>
                        </a:rPr>
                        <a:t>chronoloGa</a:t>
                      </a:r>
                      <a:endParaRPr lang="it-IT" sz="20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hMerge="1">
                  <a:txBody>
                    <a:bodyPr/>
                    <a:lstStyle/>
                    <a:p>
                      <a:endParaRPr lang="it-IT"/>
                    </a:p>
                  </a:txBody>
                  <a:tcPr/>
                </a:tc>
                <a:extLst>
                  <a:ext uri="{0D108BD9-81ED-4DB2-BD59-A6C34878D82A}">
                    <a16:rowId xmlns:a16="http://schemas.microsoft.com/office/drawing/2014/main" val="1708432606"/>
                  </a:ext>
                </a:extLst>
              </a:tr>
              <a:tr h="571103">
                <a:tc>
                  <a:txBody>
                    <a:bodyPr/>
                    <a:lstStyle/>
                    <a:p>
                      <a:pPr algn="l" fontAlgn="ctr"/>
                      <a:r>
                        <a:rPr lang="it-IT" sz="2000" b="0" u="none" strike="noStrike" dirty="0">
                          <a:effectLst/>
                        </a:rPr>
                        <a:t> 1 - </a:t>
                      </a:r>
                      <a:r>
                        <a:rPr lang="it-IT" sz="2000" b="0" u="none" strike="noStrike" dirty="0" err="1">
                          <a:effectLst/>
                        </a:rPr>
                        <a:t>ADEANO</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it-IT" sz="2000" b="0" u="none" strike="noStrike">
                          <a:effectLst/>
                        </a:rPr>
                        <a:t>0,80</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r" fontAlgn="ctr"/>
                      <a:r>
                        <a:rPr lang="it-IT" sz="2000" b="0" u="none" strike="noStrike">
                          <a:effectLst/>
                        </a:rPr>
                        <a:t>0,80</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it-IT" sz="2000" b="0" u="none" strike="noStrike" dirty="0">
                          <a:effectLst/>
                        </a:rPr>
                        <a:t>Ga</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906875825"/>
                  </a:ext>
                </a:extLst>
              </a:tr>
              <a:tr h="571103">
                <a:tc>
                  <a:txBody>
                    <a:bodyPr/>
                    <a:lstStyle/>
                    <a:p>
                      <a:pPr algn="l" fontAlgn="ctr"/>
                      <a:r>
                        <a:rPr lang="it-IT" sz="2000" b="1" u="none" strike="noStrike" dirty="0">
                          <a:effectLst/>
                        </a:rPr>
                        <a:t> 2 - procarioti</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r>
                        <a:rPr lang="it-IT" sz="2000" b="1" u="none" strike="noStrike">
                          <a:effectLst/>
                        </a:rPr>
                        <a:t>0,10</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r" fontAlgn="ctr"/>
                      <a:r>
                        <a:rPr lang="it-IT" sz="2000" b="1" u="none" strike="noStrike">
                          <a:effectLst/>
                        </a:rPr>
                        <a:t>0,90</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2000" b="1" u="none" strike="noStrike" dirty="0">
                          <a:effectLst/>
                        </a:rPr>
                        <a:t>Ga</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4738121"/>
                  </a:ext>
                </a:extLst>
              </a:tr>
              <a:tr h="571103">
                <a:tc>
                  <a:txBody>
                    <a:bodyPr/>
                    <a:lstStyle/>
                    <a:p>
                      <a:pPr algn="l" fontAlgn="ctr"/>
                      <a:r>
                        <a:rPr lang="it-IT" sz="2000" b="0" u="none" strike="noStrike" dirty="0">
                          <a:effectLst/>
                        </a:rPr>
                        <a:t> 3 - GOE</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it-IT" sz="2000" b="0" u="none" strike="noStrike">
                          <a:effectLst/>
                        </a:rPr>
                        <a:t>1,60</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r" fontAlgn="ctr"/>
                      <a:r>
                        <a:rPr lang="it-IT" sz="2000" b="0" u="none" strike="noStrike">
                          <a:effectLst/>
                        </a:rPr>
                        <a:t>2,50</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it-IT" sz="2000" b="0" u="none" strike="noStrike" dirty="0">
                          <a:effectLst/>
                        </a:rPr>
                        <a:t>Ga</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96224537"/>
                  </a:ext>
                </a:extLst>
              </a:tr>
              <a:tr h="571103">
                <a:tc>
                  <a:txBody>
                    <a:bodyPr/>
                    <a:lstStyle/>
                    <a:p>
                      <a:pPr algn="l" fontAlgn="ctr"/>
                      <a:r>
                        <a:rPr lang="it-IT" sz="2000" b="1" u="none" strike="noStrike" dirty="0">
                          <a:effectLst/>
                        </a:rPr>
                        <a:t> 4 - eucarioti</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r>
                        <a:rPr lang="it-IT" sz="2000" b="1" u="none" strike="noStrike">
                          <a:effectLst/>
                        </a:rPr>
                        <a:t>0,50</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r" fontAlgn="ctr"/>
                      <a:r>
                        <a:rPr lang="it-IT" sz="2000" b="1" u="none" strike="noStrike">
                          <a:effectLst/>
                        </a:rPr>
                        <a:t>3,00</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2000" b="1" u="none" strike="noStrike" dirty="0">
                          <a:effectLst/>
                        </a:rPr>
                        <a:t>Ga</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08249274"/>
                  </a:ext>
                </a:extLst>
              </a:tr>
              <a:tr h="571103">
                <a:tc>
                  <a:txBody>
                    <a:bodyPr/>
                    <a:lstStyle/>
                    <a:p>
                      <a:pPr algn="l" fontAlgn="ctr"/>
                      <a:r>
                        <a:rPr lang="it-IT" sz="2000" b="0" u="none" strike="noStrike" dirty="0">
                          <a:effectLst/>
                        </a:rPr>
                        <a:t> 5 - </a:t>
                      </a:r>
                      <a:r>
                        <a:rPr lang="it-IT" sz="2000" b="0" u="none" strike="noStrike" dirty="0" err="1">
                          <a:effectLst/>
                        </a:rPr>
                        <a:t>NOE</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ctr" fontAlgn="ctr"/>
                      <a:r>
                        <a:rPr lang="it-IT" sz="2000" b="0" u="none" strike="noStrike">
                          <a:effectLst/>
                        </a:rPr>
                        <a:t>0,50</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lumMod val="20000"/>
                        <a:lumOff val="80000"/>
                      </a:schemeClr>
                    </a:solidFill>
                  </a:tcPr>
                </a:tc>
                <a:tc>
                  <a:txBody>
                    <a:bodyPr/>
                    <a:lstStyle/>
                    <a:p>
                      <a:pPr algn="r" fontAlgn="ctr"/>
                      <a:r>
                        <a:rPr lang="it-IT" sz="2000" b="0" u="none" strike="noStrike">
                          <a:effectLst/>
                        </a:rPr>
                        <a:t>3,50</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ctr"/>
                      <a:r>
                        <a:rPr lang="it-IT" sz="2000" b="0" u="none" strike="noStrike" dirty="0">
                          <a:effectLst/>
                        </a:rPr>
                        <a:t>Ga</a:t>
                      </a:r>
                      <a:endParaRPr lang="it-IT" sz="2000" b="0" i="0" u="none" strike="noStrike" dirty="0">
                        <a:solidFill>
                          <a:srgbClr val="000000"/>
                        </a:solidFill>
                        <a:effectLst/>
                        <a:latin typeface="Calibri" panose="020F0502020204030204" pitchFamily="34" charset="0"/>
                      </a:endParaRPr>
                    </a:p>
                  </a:txBody>
                  <a:tcPr marL="9525" marR="9525" marT="9525" marB="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314016108"/>
                  </a:ext>
                </a:extLst>
              </a:tr>
              <a:tr h="571103">
                <a:tc>
                  <a:txBody>
                    <a:bodyPr/>
                    <a:lstStyle/>
                    <a:p>
                      <a:pPr algn="l" fontAlgn="ctr"/>
                      <a:r>
                        <a:rPr lang="it-IT" sz="2000" b="1" u="none" strike="noStrike" dirty="0">
                          <a:effectLst/>
                        </a:rPr>
                        <a:t> 6 - metazoi</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r>
                        <a:rPr lang="it-IT" sz="2000" b="1" u="none" strike="noStrike">
                          <a:effectLst/>
                        </a:rPr>
                        <a:t>0,50</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r" fontAlgn="ctr"/>
                      <a:r>
                        <a:rPr lang="it-IT" sz="2000" b="1" u="none" strike="noStrike">
                          <a:effectLst/>
                        </a:rPr>
                        <a:t>4,00</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2000" b="1" u="none" strike="noStrike" dirty="0">
                          <a:effectLst/>
                        </a:rPr>
                        <a:t>Ga</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61060286"/>
                  </a:ext>
                </a:extLst>
              </a:tr>
              <a:tr h="571103">
                <a:tc>
                  <a:txBody>
                    <a:bodyPr/>
                    <a:lstStyle/>
                    <a:p>
                      <a:pPr algn="l" fontAlgn="ctr"/>
                      <a:r>
                        <a:rPr lang="it-IT" sz="2000" b="1" u="none" strike="noStrike" dirty="0">
                          <a:effectLst/>
                        </a:rPr>
                        <a:t> 7 - CET statiche passate</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r>
                        <a:rPr lang="it-IT" sz="2000" b="1" u="none" strike="noStrike">
                          <a:effectLst/>
                        </a:rPr>
                        <a:t>0,50</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r" fontAlgn="ctr"/>
                      <a:r>
                        <a:rPr lang="it-IT" sz="2000" b="1" u="none" strike="noStrike">
                          <a:effectLst/>
                        </a:rPr>
                        <a:t>4,50</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2000" b="1" u="none" strike="noStrike" dirty="0">
                          <a:effectLst/>
                        </a:rPr>
                        <a:t>Ga</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9888326"/>
                  </a:ext>
                </a:extLst>
              </a:tr>
              <a:tr h="571103">
                <a:tc>
                  <a:txBody>
                    <a:bodyPr/>
                    <a:lstStyle/>
                    <a:p>
                      <a:pPr algn="l" fontAlgn="ctr"/>
                      <a:r>
                        <a:rPr lang="it-IT" sz="2000" b="1" u="none" strike="noStrike" dirty="0">
                          <a:effectLst/>
                        </a:rPr>
                        <a:t> 8 - CET statiche presenti</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r>
                        <a:rPr lang="it-IT" sz="2000" b="1" u="none" strike="noStrike">
                          <a:effectLst/>
                        </a:rPr>
                        <a:t>0,05</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r" fontAlgn="ctr"/>
                      <a:r>
                        <a:rPr lang="it-IT" sz="2000" b="1" u="none" strike="noStrike">
                          <a:effectLst/>
                        </a:rPr>
                        <a:t>4,55</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2000" b="1" u="none" strike="noStrike" dirty="0">
                          <a:effectLst/>
                        </a:rPr>
                        <a:t>Ga</a:t>
                      </a:r>
                      <a:endParaRPr lang="it-IT" sz="2000" b="1" i="0" u="none" strike="noStrike" dirty="0">
                        <a:solidFill>
                          <a:srgbClr val="000000"/>
                        </a:solidFill>
                        <a:effectLst/>
                        <a:latin typeface="Calibri" panose="020F0502020204030204" pitchFamily="34" charset="0"/>
                      </a:endParaRPr>
                    </a:p>
                  </a:txBody>
                  <a:tcPr marL="9525" marR="9525" marT="9525" marB="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651388"/>
                  </a:ext>
                </a:extLst>
              </a:tr>
              <a:tr h="571103">
                <a:tc>
                  <a:txBody>
                    <a:bodyPr/>
                    <a:lstStyle/>
                    <a:p>
                      <a:pPr algn="l" fontAlgn="ctr"/>
                      <a:r>
                        <a:rPr lang="it-IT" sz="2000" b="1" u="none" strike="noStrike" dirty="0">
                          <a:solidFill>
                            <a:srgbClr val="FF0000"/>
                          </a:solidFill>
                          <a:effectLst/>
                        </a:rPr>
                        <a:t> 9 - CET dinamiche</a:t>
                      </a:r>
                      <a:endParaRPr lang="it-IT" sz="2000" b="1" i="0" u="none" strike="noStrike" dirty="0">
                        <a:solidFill>
                          <a:srgbClr val="FF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r>
                        <a:rPr lang="it-IT" sz="2000" b="1" u="none" strike="noStrike">
                          <a:solidFill>
                            <a:srgbClr val="FF0000"/>
                          </a:solidFill>
                          <a:effectLst/>
                        </a:rPr>
                        <a:t>0,40</a:t>
                      </a:r>
                      <a:endParaRPr lang="it-IT" sz="2000" b="1" i="0" u="none" strike="noStrike" dirty="0">
                        <a:solidFill>
                          <a:srgbClr val="FF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r" fontAlgn="ctr"/>
                      <a:r>
                        <a:rPr lang="it-IT" sz="2000" b="1" u="none" strike="noStrike">
                          <a:solidFill>
                            <a:srgbClr val="FF0000"/>
                          </a:solidFill>
                          <a:effectLst/>
                        </a:rPr>
                        <a:t>4,95</a:t>
                      </a:r>
                      <a:endParaRPr lang="it-IT" sz="2000" b="1" i="0" u="none" strike="noStrike" dirty="0">
                        <a:solidFill>
                          <a:srgbClr val="FF0000"/>
                        </a:solidFill>
                        <a:effectLst/>
                        <a:latin typeface="Calibri" panose="020F0502020204030204" pitchFamily="34" charset="0"/>
                      </a:endParaRPr>
                    </a:p>
                  </a:txBody>
                  <a:tcPr marL="9525" marR="9525" marT="9525" marB="0" anchor="ct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it-IT" sz="2000" b="1" u="none" strike="noStrike" dirty="0">
                          <a:solidFill>
                            <a:srgbClr val="FF0000"/>
                          </a:solidFill>
                          <a:effectLst/>
                        </a:rPr>
                        <a:t>Ga</a:t>
                      </a:r>
                      <a:endParaRPr lang="it-IT" sz="2000" b="1" i="0" u="none" strike="noStrike" dirty="0">
                        <a:solidFill>
                          <a:srgbClr val="FF0000"/>
                        </a:solidFill>
                        <a:effectLst/>
                        <a:latin typeface="Calibri" panose="020F0502020204030204" pitchFamily="34" charset="0"/>
                      </a:endParaRPr>
                    </a:p>
                  </a:txBody>
                  <a:tcPr marL="9525" marR="9525" marT="9525" marB="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207107"/>
                  </a:ext>
                </a:extLst>
              </a:tr>
            </a:tbl>
          </a:graphicData>
        </a:graphic>
      </p:graphicFrame>
      <p:sp>
        <p:nvSpPr>
          <p:cNvPr id="6" name="CasellaDiTesto 5">
            <a:extLst>
              <a:ext uri="{FF2B5EF4-FFF2-40B4-BE49-F238E27FC236}">
                <a16:creationId xmlns:a16="http://schemas.microsoft.com/office/drawing/2014/main" id="{1B9BA0F5-38D3-81C5-100D-BC8A73154421}"/>
              </a:ext>
            </a:extLst>
          </p:cNvPr>
          <p:cNvSpPr txBox="1"/>
          <p:nvPr/>
        </p:nvSpPr>
        <p:spPr>
          <a:xfrm>
            <a:off x="6482687" y="108510"/>
            <a:ext cx="5350923" cy="1446550"/>
          </a:xfrm>
          <a:prstGeom prst="rect">
            <a:avLst/>
          </a:prstGeom>
          <a:noFill/>
        </p:spPr>
        <p:txBody>
          <a:bodyPr wrap="square">
            <a:spAutoFit/>
          </a:bodyPr>
          <a:lstStyle/>
          <a:p>
            <a:pPr algn="r">
              <a:lnSpc>
                <a:spcPct val="100000"/>
              </a:lnSpc>
              <a:spcBef>
                <a:spcPts val="0"/>
              </a:spcBef>
              <a:buClr>
                <a:srgbClr val="002060"/>
              </a:buClr>
            </a:pPr>
            <a:r>
              <a:rPr lang="it-IT" sz="4400" b="1" dirty="0">
                <a:solidFill>
                  <a:srgbClr val="C00000"/>
                </a:solidFill>
                <a:cs typeface="Calibri" panose="020F0502020204030204" pitchFamily="34" charset="0"/>
              </a:rPr>
              <a:t>LA CRONOLOGIA</a:t>
            </a:r>
          </a:p>
          <a:p>
            <a:pPr algn="r">
              <a:lnSpc>
                <a:spcPct val="100000"/>
              </a:lnSpc>
              <a:spcBef>
                <a:spcPts val="0"/>
              </a:spcBef>
              <a:buClr>
                <a:srgbClr val="002060"/>
              </a:buClr>
            </a:pPr>
            <a:r>
              <a:rPr lang="it-IT" sz="4400" b="1" dirty="0">
                <a:solidFill>
                  <a:srgbClr val="C00000"/>
                </a:solidFill>
                <a:cs typeface="Calibri" panose="020F0502020204030204" pitchFamily="34" charset="0"/>
              </a:rPr>
              <a:t>DELLE FORME DI VITA</a:t>
            </a:r>
          </a:p>
        </p:txBody>
      </p:sp>
    </p:spTree>
    <p:extLst>
      <p:ext uri="{BB962C8B-B14F-4D97-AF65-F5344CB8AC3E}">
        <p14:creationId xmlns:p14="http://schemas.microsoft.com/office/powerpoint/2010/main" val="3948417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200166" y="677496"/>
            <a:ext cx="11811866" cy="2051417"/>
          </a:xfrm>
        </p:spPr>
        <p:txBody>
          <a:bodyPr>
            <a:noAutofit/>
          </a:bodyPr>
          <a:lstStyle/>
          <a:p>
            <a:pPr>
              <a:lnSpc>
                <a:spcPct val="100000"/>
              </a:lnSpc>
              <a:spcBef>
                <a:spcPts val="0"/>
              </a:spcBef>
              <a:buClr>
                <a:srgbClr val="002060"/>
              </a:buClr>
            </a:pPr>
            <a:r>
              <a:rPr lang="it-IT" sz="3600" b="1" dirty="0">
                <a:solidFill>
                  <a:srgbClr val="C00000"/>
                </a:solidFill>
                <a:cs typeface="Calibri" panose="020F0502020204030204" pitchFamily="34" charset="0"/>
              </a:rPr>
              <a:t>IL NUMERO DI FORME DI VITA NEL PASSATO E NEL PRESENTE</a:t>
            </a:r>
          </a:p>
          <a:p>
            <a:pPr algn="just">
              <a:lnSpc>
                <a:spcPts val="2800"/>
              </a:lnSpc>
              <a:spcBef>
                <a:spcPts val="0"/>
              </a:spcBef>
              <a:buClr>
                <a:srgbClr val="002060"/>
              </a:buClr>
            </a:pPr>
            <a:r>
              <a:rPr lang="it-IT" sz="2800" dirty="0">
                <a:cs typeface="Calibri" panose="020F0502020204030204" pitchFamily="34" charset="0"/>
              </a:rPr>
              <a:t>La tabella mostra la popolazione della vita galattica e le relative distanze da noi dei pianeti adatti e dei pianeti adatti e popolati nel passato e nel presente. Si è ipotizzato un volume medio del disco galattico di </a:t>
            </a:r>
            <a:r>
              <a:rPr lang="it-IT" sz="2800" b="1" dirty="0">
                <a:cs typeface="Calibri" panose="020F0502020204030204" pitchFamily="34" charset="0"/>
              </a:rPr>
              <a:t>1,53·10</a:t>
            </a:r>
            <a:r>
              <a:rPr lang="it-IT" sz="2800" b="1" baseline="30000" dirty="0">
                <a:cs typeface="Calibri" panose="020F0502020204030204" pitchFamily="34" charset="0"/>
              </a:rPr>
              <a:t>13</a:t>
            </a:r>
            <a:r>
              <a:rPr lang="it-IT" sz="2800" b="1" dirty="0">
                <a:cs typeface="Calibri" panose="020F0502020204030204" pitchFamily="34" charset="0"/>
              </a:rPr>
              <a:t> al³</a:t>
            </a:r>
            <a:r>
              <a:rPr lang="it-IT" sz="2800" dirty="0">
                <a:cs typeface="Calibri" panose="020F0502020204030204" pitchFamily="34" charset="0"/>
              </a:rPr>
              <a:t>, un numero medio di stelle del disco di </a:t>
            </a:r>
            <a:r>
              <a:rPr lang="it-IT" sz="2800" b="1" dirty="0">
                <a:cs typeface="Calibri" panose="020F0502020204030204" pitchFamily="34" charset="0"/>
              </a:rPr>
              <a:t>1,13·10</a:t>
            </a:r>
            <a:r>
              <a:rPr lang="it-IT" sz="2800" b="1" baseline="30000" dirty="0">
                <a:cs typeface="Calibri" panose="020F0502020204030204" pitchFamily="34" charset="0"/>
              </a:rPr>
              <a:t>11</a:t>
            </a:r>
            <a:r>
              <a:rPr lang="it-IT" sz="2800" b="1" dirty="0">
                <a:cs typeface="Calibri" panose="020F0502020204030204" pitchFamily="34" charset="0"/>
              </a:rPr>
              <a:t> </a:t>
            </a:r>
            <a:r>
              <a:rPr lang="it-IT" sz="2800" dirty="0">
                <a:cs typeface="Calibri" panose="020F0502020204030204" pitchFamily="34" charset="0"/>
              </a:rPr>
              <a:t>e una distanza media tra le stelle di </a:t>
            </a:r>
            <a:r>
              <a:rPr lang="it-IT" sz="2800" b="1" dirty="0">
                <a:cs typeface="Calibri" panose="020F0502020204030204" pitchFamily="34" charset="0"/>
              </a:rPr>
              <a:t>5 al</a:t>
            </a:r>
            <a:r>
              <a:rPr lang="it-IT" sz="2800" dirty="0">
                <a:cs typeface="Calibri" panose="020F0502020204030204" pitchFamily="34" charset="0"/>
              </a:rPr>
              <a:t>.</a:t>
            </a:r>
            <a:endParaRPr lang="en-US" sz="2800" dirty="0">
              <a:cs typeface="Calibri" panose="020F0502020204030204" pitchFamily="34" charset="0"/>
            </a:endParaRPr>
          </a:p>
        </p:txBody>
      </p:sp>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6" y="232997"/>
            <a:ext cx="8097673" cy="476687"/>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200" b="1" dirty="0"/>
              <a:t>La distribuzione della vita nel </a:t>
            </a:r>
            <a:r>
              <a:rPr lang="it-IT" sz="3200" b="1" dirty="0">
                <a:solidFill>
                  <a:schemeClr val="tx1"/>
                </a:solidFill>
              </a:rPr>
              <a:t>Disco Galattico</a:t>
            </a:r>
            <a:endParaRPr lang="it-IT" sz="3200" b="1" baseline="30000" dirty="0">
              <a:solidFill>
                <a:schemeClr val="tx1"/>
              </a:solidFill>
              <a:effectLst/>
              <a:latin typeface="+mn-lt"/>
              <a:ea typeface="Calibri" panose="020F0502020204030204" pitchFamily="34" charset="0"/>
              <a:cs typeface="Calibri" panose="020F0502020204030204" pitchFamily="34" charset="0"/>
            </a:endParaRPr>
          </a:p>
        </p:txBody>
      </p:sp>
      <p:graphicFrame>
        <p:nvGraphicFramePr>
          <p:cNvPr id="6" name="Tabella 5">
            <a:extLst>
              <a:ext uri="{FF2B5EF4-FFF2-40B4-BE49-F238E27FC236}">
                <a16:creationId xmlns:a16="http://schemas.microsoft.com/office/drawing/2014/main" id="{DEAF23A1-814D-3258-D9C7-1FD396211787}"/>
              </a:ext>
            </a:extLst>
          </p:cNvPr>
          <p:cNvGraphicFramePr>
            <a:graphicFrameLocks noGrp="1"/>
          </p:cNvGraphicFramePr>
          <p:nvPr>
            <p:extLst>
              <p:ext uri="{D42A27DB-BD31-4B8C-83A1-F6EECF244321}">
                <p14:modId xmlns:p14="http://schemas.microsoft.com/office/powerpoint/2010/main" val="1965333328"/>
              </p:ext>
            </p:extLst>
          </p:nvPr>
        </p:nvGraphicFramePr>
        <p:xfrm>
          <a:off x="200166" y="2743426"/>
          <a:ext cx="11811866" cy="4000271"/>
        </p:xfrm>
        <a:graphic>
          <a:graphicData uri="http://schemas.openxmlformats.org/drawingml/2006/table">
            <a:tbl>
              <a:tblPr>
                <a:tableStyleId>{5C22544A-7EE6-4342-B048-85BDC9FD1C3A}</a:tableStyleId>
              </a:tblPr>
              <a:tblGrid>
                <a:gridCol w="1221632">
                  <a:extLst>
                    <a:ext uri="{9D8B030D-6E8A-4147-A177-3AD203B41FA5}">
                      <a16:colId xmlns:a16="http://schemas.microsoft.com/office/drawing/2014/main" val="1630571715"/>
                    </a:ext>
                  </a:extLst>
                </a:gridCol>
                <a:gridCol w="6766859">
                  <a:extLst>
                    <a:ext uri="{9D8B030D-6E8A-4147-A177-3AD203B41FA5}">
                      <a16:colId xmlns:a16="http://schemas.microsoft.com/office/drawing/2014/main" val="1504880298"/>
                    </a:ext>
                  </a:extLst>
                </a:gridCol>
                <a:gridCol w="1038932">
                  <a:extLst>
                    <a:ext uri="{9D8B030D-6E8A-4147-A177-3AD203B41FA5}">
                      <a16:colId xmlns:a16="http://schemas.microsoft.com/office/drawing/2014/main" val="1786600793"/>
                    </a:ext>
                  </a:extLst>
                </a:gridCol>
                <a:gridCol w="1738901">
                  <a:extLst>
                    <a:ext uri="{9D8B030D-6E8A-4147-A177-3AD203B41FA5}">
                      <a16:colId xmlns:a16="http://schemas.microsoft.com/office/drawing/2014/main" val="3816227395"/>
                    </a:ext>
                  </a:extLst>
                </a:gridCol>
                <a:gridCol w="1045542">
                  <a:extLst>
                    <a:ext uri="{9D8B030D-6E8A-4147-A177-3AD203B41FA5}">
                      <a16:colId xmlns:a16="http://schemas.microsoft.com/office/drawing/2014/main" val="1755241121"/>
                    </a:ext>
                  </a:extLst>
                </a:gridCol>
              </a:tblGrid>
              <a:tr h="684338">
                <a:tc>
                  <a:txBody>
                    <a:bodyPr/>
                    <a:lstStyle/>
                    <a:p>
                      <a:pPr algn="ctr" fontAlgn="ctr"/>
                      <a:r>
                        <a:rPr lang="it-IT" sz="2000" b="1" u="none" strike="noStrike" dirty="0">
                          <a:solidFill>
                            <a:schemeClr val="bg1"/>
                          </a:solidFill>
                          <a:effectLst/>
                        </a:rPr>
                        <a:t>Età pianeta (Ga)</a:t>
                      </a:r>
                      <a:endParaRPr lang="it-IT" sz="2000" b="1" i="0" u="none" strike="noStrike" dirty="0">
                        <a:solidFill>
                          <a:schemeClr val="bg1"/>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fontAlgn="ctr"/>
                      <a:r>
                        <a:rPr lang="it-IT" sz="2000" b="1" u="none" strike="noStrike" dirty="0">
                          <a:solidFill>
                            <a:schemeClr val="bg1"/>
                          </a:solidFill>
                          <a:effectLst/>
                        </a:rPr>
                        <a:t> numero di pianeti che</a:t>
                      </a:r>
                    </a:p>
                    <a:p>
                      <a:pPr algn="ctr" fontAlgn="ctr"/>
                      <a:r>
                        <a:rPr lang="it-IT" sz="2000" b="1" u="none" strike="noStrike" dirty="0">
                          <a:solidFill>
                            <a:schemeClr val="bg1"/>
                          </a:solidFill>
                          <a:effectLst/>
                        </a:rPr>
                        <a:t>hanno ospitato o ospitano la vita</a:t>
                      </a:r>
                      <a:endParaRPr lang="it-IT" sz="2000" b="1" i="0" u="none" strike="noStrike" dirty="0">
                        <a:solidFill>
                          <a:schemeClr val="bg1"/>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fontAlgn="ctr"/>
                      <a:r>
                        <a:rPr lang="it-IT" sz="2000" b="1" u="none" strike="noStrike" dirty="0">
                          <a:solidFill>
                            <a:schemeClr val="bg1"/>
                          </a:solidFill>
                          <a:effectLst/>
                        </a:rPr>
                        <a:t>distanza</a:t>
                      </a:r>
                    </a:p>
                    <a:p>
                      <a:pPr algn="ctr" fontAlgn="ctr"/>
                      <a:r>
                        <a:rPr lang="it-IT" sz="2000" b="1" u="none" strike="noStrike" dirty="0">
                          <a:solidFill>
                            <a:schemeClr val="bg1"/>
                          </a:solidFill>
                          <a:effectLst/>
                        </a:rPr>
                        <a:t>(al)</a:t>
                      </a:r>
                      <a:endParaRPr lang="it-IT" sz="2000" b="1" i="0" u="none" strike="noStrike" dirty="0">
                        <a:solidFill>
                          <a:schemeClr val="bg1"/>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fontAlgn="ctr"/>
                      <a:r>
                        <a:rPr lang="it-IT" sz="2000" b="1" u="none" strike="noStrike" dirty="0">
                          <a:solidFill>
                            <a:schemeClr val="bg1"/>
                          </a:solidFill>
                          <a:effectLst/>
                        </a:rPr>
                        <a:t>Totale dei pianeti adatti</a:t>
                      </a:r>
                      <a:endParaRPr lang="it-IT" sz="2000" b="1" i="0" u="none" strike="noStrike" dirty="0">
                        <a:solidFill>
                          <a:schemeClr val="bg1"/>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tc>
                  <a:txBody>
                    <a:bodyPr/>
                    <a:lstStyle/>
                    <a:p>
                      <a:pPr algn="ctr" fontAlgn="ctr"/>
                      <a:r>
                        <a:rPr lang="it-IT" sz="2000" b="1" u="none" strike="noStrike" dirty="0">
                          <a:solidFill>
                            <a:schemeClr val="bg1"/>
                          </a:solidFill>
                          <a:effectLst/>
                        </a:rPr>
                        <a:t>distanza</a:t>
                      </a:r>
                    </a:p>
                    <a:p>
                      <a:pPr algn="ctr" fontAlgn="ctr"/>
                      <a:r>
                        <a:rPr lang="it-IT" sz="2000" b="1" u="none" strike="noStrike" dirty="0">
                          <a:solidFill>
                            <a:schemeClr val="bg1"/>
                          </a:solidFill>
                          <a:effectLst/>
                        </a:rPr>
                        <a:t>(al)</a:t>
                      </a:r>
                      <a:endParaRPr lang="it-IT" sz="2000" b="1" i="0" u="none" strike="noStrike" dirty="0">
                        <a:solidFill>
                          <a:schemeClr val="bg1"/>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1513893011"/>
                  </a:ext>
                </a:extLst>
              </a:tr>
              <a:tr h="368437">
                <a:tc rowSpan="2">
                  <a:txBody>
                    <a:bodyPr/>
                    <a:lstStyle/>
                    <a:p>
                      <a:pPr algn="ctr" fontAlgn="ctr"/>
                      <a:r>
                        <a:rPr lang="it-IT" sz="2000" b="1" u="none" strike="noStrike">
                          <a:effectLst/>
                        </a:rPr>
                        <a:t>0,90</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0C1FF"/>
                    </a:solidFill>
                  </a:tcPr>
                </a:tc>
                <a:tc>
                  <a:txBody>
                    <a:bodyPr/>
                    <a:lstStyle/>
                    <a:p>
                      <a:pPr>
                        <a:lnSpc>
                          <a:spcPct val="115000"/>
                        </a:lnSpc>
                        <a:spcAft>
                          <a:spcPts val="800"/>
                        </a:spcAft>
                        <a:buNone/>
                      </a:pPr>
                      <a:r>
                        <a:rPr lang="it-IT" sz="2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710.000.000</a:t>
                      </a:r>
                      <a:r>
                        <a:rPr lang="it-IT" sz="2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pianeti in cui sono nati procarioti in passato</a:t>
                      </a:r>
                      <a:endParaRPr lang="it-IT"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0C1FF"/>
                    </a:solidFill>
                  </a:tcPr>
                </a:tc>
                <a:tc>
                  <a:txBody>
                    <a:bodyPr/>
                    <a:lstStyle/>
                    <a:p>
                      <a:pPr algn="ctr" fontAlgn="ctr"/>
                      <a:r>
                        <a:rPr lang="it-IT" sz="2000" b="1" u="none" strike="noStrike" dirty="0">
                          <a:solidFill>
                            <a:schemeClr val="tx1">
                              <a:lumMod val="50000"/>
                              <a:lumOff val="50000"/>
                            </a:schemeClr>
                          </a:solidFill>
                          <a:effectLst/>
                        </a:rPr>
                        <a:t>32</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0C1FF"/>
                    </a:solidFill>
                  </a:tcPr>
                </a:tc>
                <a:tc>
                  <a:txBody>
                    <a:bodyPr/>
                    <a:lstStyle/>
                    <a:p>
                      <a:pPr algn="r" fontAlgn="ctr"/>
                      <a:r>
                        <a:rPr lang="it-IT" sz="2000" b="1" u="none" strike="noStrike" dirty="0">
                          <a:solidFill>
                            <a:schemeClr val="tx1">
                              <a:lumMod val="50000"/>
                              <a:lumOff val="50000"/>
                            </a:schemeClr>
                          </a:solidFill>
                          <a:effectLst/>
                        </a:rPr>
                        <a:t>1.500.000.000</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0C1FF"/>
                    </a:solidFill>
                  </a:tcPr>
                </a:tc>
                <a:tc>
                  <a:txBody>
                    <a:bodyPr/>
                    <a:lstStyle/>
                    <a:p>
                      <a:pPr algn="ctr" fontAlgn="ctr"/>
                      <a:r>
                        <a:rPr lang="it-IT" sz="2000" b="1" u="none" strike="noStrike" dirty="0">
                          <a:solidFill>
                            <a:schemeClr val="tx1">
                              <a:lumMod val="50000"/>
                              <a:lumOff val="50000"/>
                            </a:schemeClr>
                          </a:solidFill>
                          <a:effectLst/>
                        </a:rPr>
                        <a:t>25</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0C1FF"/>
                    </a:solidFill>
                  </a:tcPr>
                </a:tc>
                <a:extLst>
                  <a:ext uri="{0D108BD9-81ED-4DB2-BD59-A6C34878D82A}">
                    <a16:rowId xmlns:a16="http://schemas.microsoft.com/office/drawing/2014/main" val="1843745101"/>
                  </a:ext>
                </a:extLst>
              </a:tr>
              <a:tr h="368437">
                <a:tc vMerge="1">
                  <a:txBody>
                    <a:bodyPr/>
                    <a:lstStyle/>
                    <a:p>
                      <a:endParaRPr lang="it-IT"/>
                    </a:p>
                  </a:txBody>
                  <a:tcPr/>
                </a:tc>
                <a:tc>
                  <a:txBody>
                    <a:bodyPr/>
                    <a:lstStyle/>
                    <a:p>
                      <a:pPr>
                        <a:lnSpc>
                          <a:spcPct val="115000"/>
                        </a:lnSpc>
                        <a:spcAft>
                          <a:spcPts val="800"/>
                        </a:spcAft>
                        <a:buNone/>
                      </a:pPr>
                      <a:r>
                        <a:rPr lang="it-IT" sz="2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92.000.000</a:t>
                      </a:r>
                      <a:r>
                        <a:rPr lang="it-IT" sz="2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pianeti in cui sono presenti procarioti oggi</a:t>
                      </a:r>
                      <a:endParaRPr lang="it-IT"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0C1FF"/>
                    </a:solidFill>
                  </a:tcPr>
                </a:tc>
                <a:tc>
                  <a:txBody>
                    <a:bodyPr/>
                    <a:lstStyle/>
                    <a:p>
                      <a:pPr algn="ctr" fontAlgn="ctr"/>
                      <a:r>
                        <a:rPr lang="it-IT" sz="2000" b="1" u="none" strike="noStrike" dirty="0">
                          <a:effectLst/>
                        </a:rPr>
                        <a:t>62</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0C1FF"/>
                    </a:solidFill>
                  </a:tcPr>
                </a:tc>
                <a:tc>
                  <a:txBody>
                    <a:bodyPr/>
                    <a:lstStyle/>
                    <a:p>
                      <a:pPr algn="r" fontAlgn="ctr"/>
                      <a:r>
                        <a:rPr lang="it-IT" sz="2000" b="1" u="none" strike="noStrike" dirty="0">
                          <a:effectLst/>
                        </a:rPr>
                        <a:t>190.000.000</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0C1FF"/>
                    </a:solidFill>
                  </a:tcPr>
                </a:tc>
                <a:tc>
                  <a:txBody>
                    <a:bodyPr/>
                    <a:lstStyle/>
                    <a:p>
                      <a:pPr algn="ctr" fontAlgn="ctr"/>
                      <a:r>
                        <a:rPr lang="it-IT" sz="2000" b="1" u="none" strike="noStrike" dirty="0">
                          <a:effectLst/>
                        </a:rPr>
                        <a:t>49</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0C1FF"/>
                    </a:solidFill>
                  </a:tcPr>
                </a:tc>
                <a:extLst>
                  <a:ext uri="{0D108BD9-81ED-4DB2-BD59-A6C34878D82A}">
                    <a16:rowId xmlns:a16="http://schemas.microsoft.com/office/drawing/2014/main" val="3042916525"/>
                  </a:ext>
                </a:extLst>
              </a:tr>
              <a:tr h="368437">
                <a:tc rowSpan="2">
                  <a:txBody>
                    <a:bodyPr/>
                    <a:lstStyle/>
                    <a:p>
                      <a:pPr algn="ctr" fontAlgn="ctr"/>
                      <a:r>
                        <a:rPr lang="it-IT" sz="2000" b="1" u="none" strike="noStrike">
                          <a:effectLst/>
                        </a:rPr>
                        <a:t>3,00</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800"/>
                        </a:spcAft>
                        <a:buNone/>
                      </a:pPr>
                      <a:r>
                        <a:rPr lang="it-IT" sz="2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81.000.000</a:t>
                      </a:r>
                      <a:r>
                        <a:rPr lang="it-IT" sz="2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pianeti in cui sono nati eucarioti in passato</a:t>
                      </a:r>
                      <a:endParaRPr lang="it-IT"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ctr"/>
                      <a:r>
                        <a:rPr lang="it-IT" sz="2000" b="1" u="none" strike="noStrike" dirty="0">
                          <a:solidFill>
                            <a:schemeClr val="tx1">
                              <a:lumMod val="50000"/>
                              <a:lumOff val="50000"/>
                            </a:schemeClr>
                          </a:solidFill>
                          <a:effectLst/>
                        </a:rPr>
                        <a:t>65</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r" fontAlgn="ctr"/>
                      <a:r>
                        <a:rPr lang="it-IT" sz="2000" b="1" u="none" strike="noStrike" dirty="0">
                          <a:solidFill>
                            <a:schemeClr val="tx1">
                              <a:lumMod val="50000"/>
                              <a:lumOff val="50000"/>
                            </a:schemeClr>
                          </a:solidFill>
                          <a:effectLst/>
                        </a:rPr>
                        <a:t>330.000.000</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ctr"/>
                      <a:r>
                        <a:rPr lang="it-IT" sz="2000" b="1" u="none" strike="noStrike" dirty="0">
                          <a:solidFill>
                            <a:schemeClr val="tx1">
                              <a:lumMod val="50000"/>
                              <a:lumOff val="50000"/>
                            </a:schemeClr>
                          </a:solidFill>
                          <a:effectLst/>
                        </a:rPr>
                        <a:t>41</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315638070"/>
                  </a:ext>
                </a:extLst>
              </a:tr>
              <a:tr h="368437">
                <a:tc vMerge="1">
                  <a:txBody>
                    <a:bodyPr/>
                    <a:lstStyle/>
                    <a:p>
                      <a:endParaRPr lang="it-IT"/>
                    </a:p>
                  </a:txBody>
                  <a:tcPr/>
                </a:tc>
                <a:tc>
                  <a:txBody>
                    <a:bodyPr/>
                    <a:lstStyle/>
                    <a:p>
                      <a:pPr>
                        <a:lnSpc>
                          <a:spcPct val="115000"/>
                        </a:lnSpc>
                        <a:spcAft>
                          <a:spcPts val="800"/>
                        </a:spcAft>
                        <a:buNone/>
                      </a:pPr>
                      <a:r>
                        <a:rPr lang="it-IT" sz="2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35.000.000</a:t>
                      </a:r>
                      <a:r>
                        <a:rPr lang="it-IT" sz="2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pianeti in cui sono presenti eucarioti oggi</a:t>
                      </a:r>
                      <a:endParaRPr lang="it-IT"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ctr"/>
                      <a:r>
                        <a:rPr lang="it-IT" sz="2000" b="1" u="none" strike="noStrike" dirty="0">
                          <a:effectLst/>
                        </a:rPr>
                        <a:t>86</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r" fontAlgn="ctr"/>
                      <a:r>
                        <a:rPr lang="it-IT" sz="2000" b="1" u="none" strike="noStrike" dirty="0">
                          <a:effectLst/>
                        </a:rPr>
                        <a:t>140.000.000</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tc>
                  <a:txBody>
                    <a:bodyPr/>
                    <a:lstStyle/>
                    <a:p>
                      <a:pPr algn="ctr" fontAlgn="ctr"/>
                      <a:r>
                        <a:rPr lang="it-IT" sz="2000" b="1" u="none" strike="noStrike" dirty="0">
                          <a:effectLst/>
                        </a:rPr>
                        <a:t>54</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589911674"/>
                  </a:ext>
                </a:extLst>
              </a:tr>
              <a:tr h="368437">
                <a:tc rowSpan="2">
                  <a:txBody>
                    <a:bodyPr/>
                    <a:lstStyle/>
                    <a:p>
                      <a:pPr algn="ctr" fontAlgn="ctr"/>
                      <a:r>
                        <a:rPr lang="it-IT" sz="2000" b="1" u="none" strike="noStrike">
                          <a:effectLst/>
                        </a:rPr>
                        <a:t>4,00</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1FF"/>
                    </a:solidFill>
                  </a:tcPr>
                </a:tc>
                <a:tc>
                  <a:txBody>
                    <a:bodyPr/>
                    <a:lstStyle/>
                    <a:p>
                      <a:pPr>
                        <a:lnSpc>
                          <a:spcPct val="115000"/>
                        </a:lnSpc>
                        <a:spcAft>
                          <a:spcPts val="800"/>
                        </a:spcAft>
                        <a:buNone/>
                      </a:pPr>
                      <a:r>
                        <a:rPr lang="it-IT" sz="2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35.000.000</a:t>
                      </a:r>
                      <a:r>
                        <a:rPr lang="it-IT" sz="2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pianeti in cui sono nati metazoi in passato</a:t>
                      </a:r>
                      <a:endParaRPr lang="it-IT"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1FF"/>
                    </a:solidFill>
                  </a:tcPr>
                </a:tc>
                <a:tc>
                  <a:txBody>
                    <a:bodyPr/>
                    <a:lstStyle/>
                    <a:p>
                      <a:pPr algn="ctr" fontAlgn="ctr"/>
                      <a:r>
                        <a:rPr lang="it-IT" sz="2000" b="1" u="none" strike="noStrike" dirty="0">
                          <a:solidFill>
                            <a:schemeClr val="tx1">
                              <a:lumMod val="50000"/>
                              <a:lumOff val="50000"/>
                            </a:schemeClr>
                          </a:solidFill>
                          <a:effectLst/>
                        </a:rPr>
                        <a:t>86</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1FF"/>
                    </a:solidFill>
                  </a:tcPr>
                </a:tc>
                <a:tc>
                  <a:txBody>
                    <a:bodyPr/>
                    <a:lstStyle/>
                    <a:p>
                      <a:pPr algn="r" fontAlgn="ctr"/>
                      <a:r>
                        <a:rPr lang="it-IT" sz="2000" b="1" u="none" strike="noStrike" dirty="0">
                          <a:solidFill>
                            <a:schemeClr val="tx1">
                              <a:lumMod val="50000"/>
                              <a:lumOff val="50000"/>
                            </a:schemeClr>
                          </a:solidFill>
                          <a:effectLst/>
                        </a:rPr>
                        <a:t>190.000.000</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1FF"/>
                    </a:solidFill>
                  </a:tcPr>
                </a:tc>
                <a:tc>
                  <a:txBody>
                    <a:bodyPr/>
                    <a:lstStyle/>
                    <a:p>
                      <a:pPr algn="ctr" fontAlgn="ctr"/>
                      <a:r>
                        <a:rPr lang="it-IT" sz="2000" b="1" u="none" strike="noStrike" dirty="0">
                          <a:solidFill>
                            <a:schemeClr val="tx1">
                              <a:lumMod val="50000"/>
                              <a:lumOff val="50000"/>
                            </a:schemeClr>
                          </a:solidFill>
                          <a:effectLst/>
                        </a:rPr>
                        <a:t>49</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1FF"/>
                    </a:solidFill>
                  </a:tcPr>
                </a:tc>
                <a:extLst>
                  <a:ext uri="{0D108BD9-81ED-4DB2-BD59-A6C34878D82A}">
                    <a16:rowId xmlns:a16="http://schemas.microsoft.com/office/drawing/2014/main" val="396884377"/>
                  </a:ext>
                </a:extLst>
              </a:tr>
              <a:tr h="368437">
                <a:tc vMerge="1">
                  <a:txBody>
                    <a:bodyPr/>
                    <a:lstStyle/>
                    <a:p>
                      <a:endParaRPr lang="it-IT"/>
                    </a:p>
                  </a:txBody>
                  <a:tcPr/>
                </a:tc>
                <a:tc>
                  <a:txBody>
                    <a:bodyPr/>
                    <a:lstStyle/>
                    <a:p>
                      <a:pPr>
                        <a:lnSpc>
                          <a:spcPct val="115000"/>
                        </a:lnSpc>
                        <a:spcAft>
                          <a:spcPts val="800"/>
                        </a:spcAft>
                        <a:buNone/>
                      </a:pPr>
                      <a:r>
                        <a:rPr lang="it-IT" sz="2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20.000.000</a:t>
                      </a:r>
                      <a:r>
                        <a:rPr lang="it-IT" sz="2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pianeti in cui sono presenti metazoi oggi</a:t>
                      </a:r>
                      <a:endParaRPr lang="it-IT"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1FF"/>
                    </a:solidFill>
                  </a:tcPr>
                </a:tc>
                <a:tc>
                  <a:txBody>
                    <a:bodyPr/>
                    <a:lstStyle/>
                    <a:p>
                      <a:pPr algn="ctr" fontAlgn="ctr"/>
                      <a:r>
                        <a:rPr lang="it-IT" sz="2000" b="1" u="none" strike="noStrike" dirty="0">
                          <a:effectLst/>
                        </a:rPr>
                        <a:t>104</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1FF"/>
                    </a:solidFill>
                  </a:tcPr>
                </a:tc>
                <a:tc>
                  <a:txBody>
                    <a:bodyPr/>
                    <a:lstStyle/>
                    <a:p>
                      <a:pPr algn="r" fontAlgn="ctr"/>
                      <a:r>
                        <a:rPr lang="it-IT" sz="2000" b="1" u="none" strike="noStrike" dirty="0">
                          <a:effectLst/>
                        </a:rPr>
                        <a:t>110.000.000</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1FF"/>
                    </a:solidFill>
                  </a:tcPr>
                </a:tc>
                <a:tc>
                  <a:txBody>
                    <a:bodyPr/>
                    <a:lstStyle/>
                    <a:p>
                      <a:pPr algn="ctr" fontAlgn="ctr"/>
                      <a:r>
                        <a:rPr lang="it-IT" sz="2000" b="1" u="none" strike="noStrike" dirty="0">
                          <a:effectLst/>
                        </a:rPr>
                        <a:t>59</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E1FF"/>
                    </a:solidFill>
                  </a:tcPr>
                </a:tc>
                <a:extLst>
                  <a:ext uri="{0D108BD9-81ED-4DB2-BD59-A6C34878D82A}">
                    <a16:rowId xmlns:a16="http://schemas.microsoft.com/office/drawing/2014/main" val="3045203387"/>
                  </a:ext>
                </a:extLst>
              </a:tr>
              <a:tr h="368437">
                <a:tc rowSpan="2">
                  <a:txBody>
                    <a:bodyPr/>
                    <a:lstStyle/>
                    <a:p>
                      <a:pPr algn="ctr" fontAlgn="ctr"/>
                      <a:r>
                        <a:rPr lang="it-IT" sz="2000" b="1" u="none" strike="noStrike">
                          <a:effectLst/>
                        </a:rPr>
                        <a:t>4,50</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nSpc>
                          <a:spcPct val="115000"/>
                        </a:lnSpc>
                        <a:spcAft>
                          <a:spcPts val="800"/>
                        </a:spcAft>
                        <a:buNone/>
                      </a:pPr>
                      <a:r>
                        <a:rPr lang="it-IT" sz="2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470.000</a:t>
                      </a:r>
                      <a:r>
                        <a:rPr lang="it-IT" sz="2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pianeti in cui sono nati ETC </a:t>
                      </a:r>
                      <a:r>
                        <a:rPr lang="it-IT" sz="21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K1</a:t>
                      </a:r>
                      <a:r>
                        <a:rPr lang="it-IT" sz="2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statici in passato</a:t>
                      </a:r>
                      <a:endParaRPr lang="it-IT"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fontAlgn="ctr"/>
                      <a:r>
                        <a:rPr lang="it-IT" sz="2000" b="1" u="none" strike="noStrike" dirty="0">
                          <a:solidFill>
                            <a:schemeClr val="tx1">
                              <a:lumMod val="50000"/>
                              <a:lumOff val="50000"/>
                            </a:schemeClr>
                          </a:solidFill>
                          <a:effectLst/>
                        </a:rPr>
                        <a:t>361</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r" fontAlgn="ctr"/>
                      <a:r>
                        <a:rPr lang="it-IT" sz="2000" b="1" u="none" strike="noStrike" dirty="0">
                          <a:solidFill>
                            <a:schemeClr val="tx1">
                              <a:lumMod val="50000"/>
                              <a:lumOff val="50000"/>
                            </a:schemeClr>
                          </a:solidFill>
                          <a:effectLst/>
                        </a:rPr>
                        <a:t>140.000.000</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fontAlgn="ctr"/>
                      <a:r>
                        <a:rPr lang="it-IT" sz="2000" b="1" u="none" strike="noStrike" dirty="0">
                          <a:solidFill>
                            <a:schemeClr val="tx1">
                              <a:lumMod val="50000"/>
                              <a:lumOff val="50000"/>
                            </a:schemeClr>
                          </a:solidFill>
                          <a:effectLst/>
                        </a:rPr>
                        <a:t>54</a:t>
                      </a:r>
                      <a:endParaRPr lang="it-IT" sz="2000" b="1" i="0" u="none" strike="noStrike" dirty="0">
                        <a:solidFill>
                          <a:schemeClr val="tx1">
                            <a:lumMod val="50000"/>
                            <a:lumOff val="50000"/>
                          </a:schemeClr>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736095116"/>
                  </a:ext>
                </a:extLst>
              </a:tr>
              <a:tr h="368437">
                <a:tc vMerge="1">
                  <a:txBody>
                    <a:bodyPr/>
                    <a:lstStyle/>
                    <a:p>
                      <a:endParaRPr lang="it-IT"/>
                    </a:p>
                  </a:txBody>
                  <a:tcPr/>
                </a:tc>
                <a:tc>
                  <a:txBody>
                    <a:bodyPr/>
                    <a:lstStyle/>
                    <a:p>
                      <a:pPr>
                        <a:lnSpc>
                          <a:spcPct val="115000"/>
                        </a:lnSpc>
                        <a:spcAft>
                          <a:spcPts val="800"/>
                        </a:spcAft>
                        <a:buNone/>
                      </a:pPr>
                      <a:r>
                        <a:rPr lang="it-IT" sz="2100" b="1"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3</a:t>
                      </a:r>
                      <a:r>
                        <a:rPr lang="it-IT" sz="2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pianeti in cui sono presenti ETC </a:t>
                      </a:r>
                      <a:r>
                        <a:rPr lang="it-IT" sz="2100" kern="100" dirty="0" err="1">
                          <a:solidFill>
                            <a:srgbClr val="000000"/>
                          </a:solidFill>
                          <a:effectLst/>
                          <a:latin typeface="Aptos" panose="020B0004020202020204" pitchFamily="34" charset="0"/>
                          <a:ea typeface="Aptos" panose="020B0004020202020204" pitchFamily="34" charset="0"/>
                          <a:cs typeface="Times New Roman" panose="02020603050405020304" pitchFamily="18" charset="0"/>
                        </a:rPr>
                        <a:t>K1</a:t>
                      </a:r>
                      <a:r>
                        <a:rPr lang="it-IT" sz="21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statici oggi</a:t>
                      </a:r>
                      <a:endParaRPr lang="it-IT" sz="2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fontAlgn="ctr"/>
                      <a:r>
                        <a:rPr lang="it-IT" sz="2000" b="1" u="none" strike="noStrike" dirty="0">
                          <a:effectLst/>
                        </a:rPr>
                        <a:t>18.689</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r" fontAlgn="ctr"/>
                      <a:r>
                        <a:rPr lang="it-IT" sz="2000" b="1" u="none" strike="noStrike" dirty="0">
                          <a:effectLst/>
                        </a:rPr>
                        <a:t>92.000.000</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fontAlgn="ctr"/>
                      <a:r>
                        <a:rPr lang="it-IT" sz="2000" b="1" u="none" strike="noStrike" dirty="0">
                          <a:effectLst/>
                        </a:rPr>
                        <a:t>54</a:t>
                      </a:r>
                      <a:endParaRPr lang="it-IT" sz="2000" b="1" i="0" u="none" strike="noStrike" dirty="0">
                        <a:solidFill>
                          <a:srgbClr val="000000"/>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770991167"/>
                  </a:ext>
                </a:extLst>
              </a:tr>
              <a:tr h="368437">
                <a:tc>
                  <a:txBody>
                    <a:bodyPr/>
                    <a:lstStyle/>
                    <a:p>
                      <a:pPr algn="ctr" fontAlgn="ctr"/>
                      <a:r>
                        <a:rPr lang="it-IT" sz="2000" b="1" u="none" strike="noStrike">
                          <a:solidFill>
                            <a:srgbClr val="0033CC"/>
                          </a:solidFill>
                          <a:effectLst/>
                        </a:rPr>
                        <a:t>4,95</a:t>
                      </a:r>
                      <a:endParaRPr lang="it-IT" sz="2000" b="1" i="0" u="none" strike="noStrike" dirty="0">
                        <a:solidFill>
                          <a:srgbClr val="0033CC"/>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nSpc>
                          <a:spcPct val="115000"/>
                        </a:lnSpc>
                        <a:spcAft>
                          <a:spcPts val="800"/>
                        </a:spcAft>
                        <a:buNone/>
                      </a:pPr>
                      <a:r>
                        <a:rPr lang="it-IT" sz="2100" kern="100" dirty="0">
                          <a:effectLst/>
                          <a:latin typeface="Aptos" panose="020B0004020202020204" pitchFamily="34" charset="0"/>
                          <a:ea typeface="Aptos" panose="020B0004020202020204" pitchFamily="34" charset="0"/>
                          <a:cs typeface="Times New Roman" panose="02020603050405020304" pitchFamily="18" charset="0"/>
                        </a:rPr>
                        <a:t>2.200            pianeti attuali con dinamica ETC K2 (eterna)</a:t>
                      </a:r>
                    </a:p>
                  </a:txBody>
                  <a:tcPr marL="7620" marR="7620" marT="762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r>
                        <a:rPr lang="it-IT" sz="2000" b="1" u="none" strike="noStrike" dirty="0">
                          <a:solidFill>
                            <a:srgbClr val="0033CC"/>
                          </a:solidFill>
                          <a:effectLst/>
                        </a:rPr>
                        <a:t>2.161</a:t>
                      </a:r>
                      <a:endParaRPr lang="it-IT" sz="2000" b="1" i="0" u="none" strike="noStrike" dirty="0">
                        <a:solidFill>
                          <a:srgbClr val="0033CC"/>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r" fontAlgn="ctr"/>
                      <a:r>
                        <a:rPr lang="it-IT" sz="2000" b="1" u="none" strike="noStrike" dirty="0">
                          <a:solidFill>
                            <a:srgbClr val="0033CC"/>
                          </a:solidFill>
                          <a:effectLst/>
                        </a:rPr>
                        <a:t>92.000.000</a:t>
                      </a:r>
                      <a:endParaRPr lang="it-IT" sz="2000" b="1" i="0" u="none" strike="noStrike" dirty="0">
                        <a:solidFill>
                          <a:srgbClr val="0033CC"/>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pPr algn="ctr" fontAlgn="ctr"/>
                      <a:r>
                        <a:rPr lang="it-IT" sz="2000" b="1" u="none" strike="noStrike" dirty="0">
                          <a:solidFill>
                            <a:srgbClr val="0033CC"/>
                          </a:solidFill>
                          <a:effectLst/>
                        </a:rPr>
                        <a:t>54</a:t>
                      </a:r>
                      <a:endParaRPr lang="it-IT" sz="2000" b="1" i="0" u="none" strike="noStrike" dirty="0">
                        <a:solidFill>
                          <a:srgbClr val="0033CC"/>
                        </a:solidFill>
                        <a:effectLst/>
                        <a:latin typeface="Calibri" panose="020F0502020204030204" pitchFamily="34" charset="0"/>
                      </a:endParaRPr>
                    </a:p>
                  </a:txBody>
                  <a:tcPr marL="7350" marR="7350" marT="7350" marB="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74280016"/>
                  </a:ext>
                </a:extLst>
              </a:tr>
            </a:tbl>
          </a:graphicData>
        </a:graphic>
      </p:graphicFrame>
    </p:spTree>
    <p:extLst>
      <p:ext uri="{BB962C8B-B14F-4D97-AF65-F5344CB8AC3E}">
        <p14:creationId xmlns:p14="http://schemas.microsoft.com/office/powerpoint/2010/main" val="223398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7" y="232997"/>
            <a:ext cx="7157896" cy="476687"/>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00000"/>
              </a:lnSpc>
              <a:spcBef>
                <a:spcPts val="0"/>
              </a:spcBef>
              <a:buClr>
                <a:srgbClr val="002060"/>
              </a:buClr>
            </a:pPr>
            <a:r>
              <a:rPr lang="it-IT" sz="3200" b="1" dirty="0">
                <a:cs typeface="Calibri" panose="020F0502020204030204" pitchFamily="34" charset="0"/>
              </a:rPr>
              <a:t>DESCRIZIONE DEL PARADOSSO </a:t>
            </a:r>
            <a:r>
              <a:rPr lang="it-IT" sz="3200" b="1" dirty="0">
                <a:solidFill>
                  <a:schemeClr val="tx1"/>
                </a:solidFill>
                <a:cs typeface="Calibri" panose="020F0502020204030204" pitchFamily="34" charset="0"/>
              </a:rPr>
              <a:t>DI FERMI</a:t>
            </a:r>
            <a:endParaRPr lang="en-GB" sz="3200" b="1" dirty="0">
              <a:solidFill>
                <a:schemeClr val="tx1"/>
              </a:solidFill>
              <a:cs typeface="Calibri" panose="020F0502020204030204" pitchFamily="34" charset="0"/>
            </a:endParaRPr>
          </a:p>
        </p:txBody>
      </p:sp>
      <p:graphicFrame>
        <p:nvGraphicFramePr>
          <p:cNvPr id="6" name="Tabella 5">
            <a:extLst>
              <a:ext uri="{FF2B5EF4-FFF2-40B4-BE49-F238E27FC236}">
                <a16:creationId xmlns:a16="http://schemas.microsoft.com/office/drawing/2014/main" id="{DF73295B-B529-F616-6041-D363FB823041}"/>
              </a:ext>
            </a:extLst>
          </p:cNvPr>
          <p:cNvGraphicFramePr>
            <a:graphicFrameLocks noGrp="1"/>
          </p:cNvGraphicFramePr>
          <p:nvPr>
            <p:extLst>
              <p:ext uri="{D42A27DB-BD31-4B8C-83A1-F6EECF244321}">
                <p14:modId xmlns:p14="http://schemas.microsoft.com/office/powerpoint/2010/main" val="3755403812"/>
              </p:ext>
            </p:extLst>
          </p:nvPr>
        </p:nvGraphicFramePr>
        <p:xfrm>
          <a:off x="200166" y="928255"/>
          <a:ext cx="11714330" cy="5696746"/>
        </p:xfrm>
        <a:graphic>
          <a:graphicData uri="http://schemas.openxmlformats.org/drawingml/2006/table">
            <a:tbl>
              <a:tblPr>
                <a:tableStyleId>{5C22544A-7EE6-4342-B048-85BDC9FD1C3A}</a:tableStyleId>
              </a:tblPr>
              <a:tblGrid>
                <a:gridCol w="784915">
                  <a:extLst>
                    <a:ext uri="{9D8B030D-6E8A-4147-A177-3AD203B41FA5}">
                      <a16:colId xmlns:a16="http://schemas.microsoft.com/office/drawing/2014/main" val="626550818"/>
                    </a:ext>
                  </a:extLst>
                </a:gridCol>
                <a:gridCol w="10929415">
                  <a:extLst>
                    <a:ext uri="{9D8B030D-6E8A-4147-A177-3AD203B41FA5}">
                      <a16:colId xmlns:a16="http://schemas.microsoft.com/office/drawing/2014/main" val="1211902689"/>
                    </a:ext>
                  </a:extLst>
                </a:gridCol>
              </a:tblGrid>
              <a:tr h="813821">
                <a:tc>
                  <a:txBody>
                    <a:bodyPr/>
                    <a:lstStyle/>
                    <a:p>
                      <a:pPr algn="ctr" fontAlgn="ctr"/>
                      <a:r>
                        <a:rPr lang="it-IT" sz="2400" b="1" u="none" strike="noStrike" dirty="0">
                          <a:solidFill>
                            <a:schemeClr val="tx1"/>
                          </a:solidFill>
                          <a:effectLst/>
                        </a:rPr>
                        <a:t>A</a:t>
                      </a:r>
                      <a:endParaRPr lang="it-IT" sz="2400" b="1" i="0" u="none" strike="noStrike" dirty="0">
                        <a:solidFill>
                          <a:schemeClr val="tx1"/>
                        </a:solidFill>
                        <a:effectLst/>
                        <a:latin typeface="Calibri" panose="020F0502020204030204" pitchFamily="34" charset="0"/>
                      </a:endParaRP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4">
                        <a:lumMod val="60000"/>
                        <a:lumOff val="40000"/>
                      </a:schemeClr>
                    </a:solidFill>
                  </a:tcPr>
                </a:tc>
                <a:tc>
                  <a:txBody>
                    <a:bodyPr/>
                    <a:lstStyle/>
                    <a:p>
                      <a:pPr algn="just">
                        <a:lnSpc>
                          <a:spcPct val="115000"/>
                        </a:lnSpc>
                        <a:spcAft>
                          <a:spcPts val="800"/>
                        </a:spcAft>
                        <a:buNone/>
                      </a:pPr>
                      <a:r>
                        <a:rPr lang="it-IT" sz="2000"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Nella galassia, come </a:t>
                      </a:r>
                      <a:r>
                        <a:rPr lang="it-IT" sz="2000" b="1"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civiltà primitiva </a:t>
                      </a:r>
                      <a:r>
                        <a:rPr lang="it-IT" sz="2000" b="1" kern="100" dirty="0" err="1">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K1</a:t>
                      </a:r>
                      <a:r>
                        <a:rPr lang="it-IT" sz="2000" b="1"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it-IT" sz="2000"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(in realtà inferiore a </a:t>
                      </a:r>
                      <a:r>
                        <a:rPr lang="it-IT" sz="2000" kern="100" dirty="0" err="1">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K1</a:t>
                      </a:r>
                      <a:r>
                        <a:rPr lang="it-IT" sz="2000"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 siamo quasi soli, essendo presenti al momento circa </a:t>
                      </a:r>
                      <a:r>
                        <a:rPr lang="it-IT" sz="2000" b="1"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3 CET</a:t>
                      </a:r>
                      <a:r>
                        <a:rPr lang="it-IT" sz="2000"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 noi compresi.</a:t>
                      </a: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32214207"/>
                  </a:ext>
                </a:extLst>
              </a:tr>
              <a:tr h="813821">
                <a:tc>
                  <a:txBody>
                    <a:bodyPr/>
                    <a:lstStyle/>
                    <a:p>
                      <a:pPr algn="ctr" fontAlgn="ctr"/>
                      <a:r>
                        <a:rPr lang="it-IT" sz="2400" b="1" u="none" strike="noStrike" dirty="0">
                          <a:solidFill>
                            <a:schemeClr val="bg1"/>
                          </a:solidFill>
                          <a:effectLst/>
                        </a:rPr>
                        <a:t>B</a:t>
                      </a:r>
                      <a:endParaRPr lang="it-IT" sz="2400" b="1" i="0" u="none" strike="noStrike" dirty="0">
                        <a:solidFill>
                          <a:schemeClr val="bg1"/>
                        </a:solidFill>
                        <a:effectLst/>
                        <a:latin typeface="Calibri" panose="020F0502020204030204" pitchFamily="34" charset="0"/>
                      </a:endParaRP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4">
                        <a:lumMod val="75000"/>
                      </a:schemeClr>
                    </a:solidFill>
                  </a:tcPr>
                </a:tc>
                <a:tc>
                  <a:txBody>
                    <a:bodyPr/>
                    <a:lstStyle/>
                    <a:p>
                      <a:pPr algn="just">
                        <a:lnSpc>
                          <a:spcPct val="115000"/>
                        </a:lnSpc>
                        <a:spcAft>
                          <a:spcPts val="800"/>
                        </a:spcAft>
                        <a:buNone/>
                      </a:pPr>
                      <a:r>
                        <a:rPr lang="it-IT" sz="2000"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Si forma circa una civiltà come la nostra </a:t>
                      </a:r>
                      <a:r>
                        <a:rPr lang="it-IT" sz="2000" b="1"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ogni 20.000 anni </a:t>
                      </a:r>
                      <a:r>
                        <a:rPr lang="it-IT" sz="2000"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e ha una probabilità di NON estinguersi di poco superiore allo </a:t>
                      </a:r>
                      <a:r>
                        <a:rPr lang="it-IT" sz="2000" b="1"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0,4% (1 su 250)</a:t>
                      </a:r>
                      <a:r>
                        <a:rPr lang="it-IT" sz="2000" kern="100" dirty="0">
                          <a:solidFill>
                            <a:schemeClr val="accent4">
                              <a:lumMod val="75000"/>
                            </a:schemeClr>
                          </a:solidFill>
                          <a:effectLst/>
                          <a:latin typeface="Aptos" panose="020B0004020202020204" pitchFamily="34" charset="0"/>
                          <a:ea typeface="Aptos" panose="020B0004020202020204" pitchFamily="34" charset="0"/>
                          <a:cs typeface="Times New Roman" panose="02020603050405020304" pitchFamily="18" charset="0"/>
                        </a:rPr>
                        <a:t>.</a:t>
                      </a: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261151049"/>
                  </a:ext>
                </a:extLst>
              </a:tr>
              <a:tr h="813821">
                <a:tc>
                  <a:txBody>
                    <a:bodyPr/>
                    <a:lstStyle/>
                    <a:p>
                      <a:pPr algn="ctr" fontAlgn="ctr"/>
                      <a:r>
                        <a:rPr lang="it-IT" sz="2400" b="1" u="none" strike="noStrike" dirty="0">
                          <a:solidFill>
                            <a:schemeClr val="bg1"/>
                          </a:solidFill>
                          <a:effectLst/>
                        </a:rPr>
                        <a:t>C</a:t>
                      </a:r>
                      <a:endParaRPr lang="it-IT" sz="2400" b="1" i="0" u="none" strike="noStrike" dirty="0">
                        <a:solidFill>
                          <a:schemeClr val="bg1"/>
                        </a:solidFill>
                        <a:effectLst/>
                        <a:latin typeface="Calibri" panose="020F0502020204030204" pitchFamily="34" charset="0"/>
                      </a:endParaRP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chemeClr val="accent4">
                        <a:lumMod val="50000"/>
                      </a:schemeClr>
                    </a:solidFill>
                  </a:tcPr>
                </a:tc>
                <a:tc>
                  <a:txBody>
                    <a:bodyPr/>
                    <a:lstStyle/>
                    <a:p>
                      <a:pPr algn="just">
                        <a:lnSpc>
                          <a:spcPct val="115000"/>
                        </a:lnSpc>
                        <a:spcAft>
                          <a:spcPts val="800"/>
                        </a:spcAft>
                        <a:buNone/>
                      </a:pPr>
                      <a:r>
                        <a:rPr lang="it-IT" sz="2000"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Ci sono quasi </a:t>
                      </a:r>
                      <a:r>
                        <a:rPr lang="it-IT" sz="2000" b="1"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mezzo milione </a:t>
                      </a:r>
                      <a:r>
                        <a:rPr lang="it-IT" sz="2000"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di civiltà come queste </a:t>
                      </a:r>
                      <a:r>
                        <a:rPr lang="it-IT" sz="2000" b="1"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già estinte </a:t>
                      </a:r>
                      <a:r>
                        <a:rPr lang="it-IT" sz="2000" kern="100" dirty="0">
                          <a:solidFill>
                            <a:schemeClr val="accent4">
                              <a:lumMod val="50000"/>
                            </a:schemeClr>
                          </a:solidFill>
                          <a:effectLst/>
                          <a:latin typeface="Aptos" panose="020B0004020202020204" pitchFamily="34" charset="0"/>
                          <a:ea typeface="Aptos" panose="020B0004020202020204" pitchFamily="34" charset="0"/>
                          <a:cs typeface="Times New Roman" panose="02020603050405020304" pitchFamily="18" charset="0"/>
                        </a:rPr>
                        <a:t>nella galassia.</a:t>
                      </a: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61075529"/>
                  </a:ext>
                </a:extLst>
              </a:tr>
              <a:tr h="1220731">
                <a:tc>
                  <a:txBody>
                    <a:bodyPr/>
                    <a:lstStyle/>
                    <a:p>
                      <a:pPr algn="ctr" fontAlgn="ctr"/>
                      <a:r>
                        <a:rPr lang="it-IT" sz="2400" b="1" u="none" strike="noStrike" dirty="0">
                          <a:solidFill>
                            <a:schemeClr val="bg1"/>
                          </a:solidFill>
                          <a:effectLst/>
                        </a:rPr>
                        <a:t>D</a:t>
                      </a:r>
                      <a:endParaRPr lang="it-IT" sz="2400" b="1" i="0" u="none" strike="noStrike" dirty="0">
                        <a:solidFill>
                          <a:schemeClr val="bg1"/>
                        </a:solidFill>
                        <a:effectLst/>
                        <a:latin typeface="Calibri" panose="020F0502020204030204" pitchFamily="34" charset="0"/>
                      </a:endParaRP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rgbClr val="FF0000"/>
                    </a:solidFill>
                  </a:tcPr>
                </a:tc>
                <a:tc>
                  <a:txBody>
                    <a:bodyPr/>
                    <a:lstStyle/>
                    <a:p>
                      <a:pPr algn="just">
                        <a:lnSpc>
                          <a:spcPct val="115000"/>
                        </a:lnSpc>
                        <a:spcAft>
                          <a:spcPts val="800"/>
                        </a:spcAft>
                        <a:buNone/>
                      </a:pPr>
                      <a:r>
                        <a:rPr lang="it-IT"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Al contrario, nella galassia, </a:t>
                      </a:r>
                      <a:r>
                        <a:rPr lang="it-IT"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se superassero le sette sfide del 7° parametro</a:t>
                      </a:r>
                      <a:r>
                        <a:rPr lang="it-IT"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potrebbero esistere circa </a:t>
                      </a:r>
                      <a:r>
                        <a:rPr lang="it-IT"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2.000 super-civiltà di livello K2</a:t>
                      </a:r>
                      <a:r>
                        <a:rPr lang="it-IT"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o quasi, che se ne formerebbero una </a:t>
                      </a:r>
                      <a:r>
                        <a:rPr lang="it-IT" sz="20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ogni 5 milioni di anni</a:t>
                      </a:r>
                      <a:r>
                        <a:rPr lang="it-IT" sz="2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t>
                      </a: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15780840"/>
                  </a:ext>
                </a:extLst>
              </a:tr>
              <a:tr h="1220731">
                <a:tc>
                  <a:txBody>
                    <a:bodyPr/>
                    <a:lstStyle/>
                    <a:p>
                      <a:pPr algn="ctr" fontAlgn="ctr"/>
                      <a:r>
                        <a:rPr lang="it-IT" sz="2400" b="1" u="none" strike="noStrike" dirty="0">
                          <a:solidFill>
                            <a:schemeClr val="bg1"/>
                          </a:solidFill>
                          <a:effectLst/>
                        </a:rPr>
                        <a:t>E</a:t>
                      </a:r>
                      <a:endParaRPr lang="it-IT" sz="2400" b="1" i="0" u="none" strike="noStrike" dirty="0">
                        <a:solidFill>
                          <a:schemeClr val="bg1"/>
                        </a:solidFill>
                        <a:effectLst/>
                        <a:latin typeface="Calibri" panose="020F0502020204030204" pitchFamily="34" charset="0"/>
                      </a:endParaRP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rgbClr val="C00000"/>
                    </a:solidFill>
                  </a:tcPr>
                </a:tc>
                <a:tc>
                  <a:txBody>
                    <a:bodyPr/>
                    <a:lstStyle/>
                    <a:p>
                      <a:pPr algn="just">
                        <a:lnSpc>
                          <a:spcPct val="115000"/>
                        </a:lnSpc>
                        <a:spcAft>
                          <a:spcPts val="800"/>
                        </a:spcAft>
                        <a:buNone/>
                      </a:pPr>
                      <a:r>
                        <a:rPr lang="it-IT" sz="2000"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In questo caso, queste super-civiltà sarebbero ora libere di muoversi tra i sistemi planetari e dovrebbero probabilmente trovarsi entro </a:t>
                      </a:r>
                      <a:r>
                        <a:rPr lang="it-IT" sz="2000" b="1"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50 anni luce da noi </a:t>
                      </a:r>
                      <a:r>
                        <a:rPr lang="it-IT" sz="2000" b="0"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(distanza primi pianeti abitabili). </a:t>
                      </a:r>
                      <a:r>
                        <a:rPr lang="it-IT" sz="2000" kern="100" dirty="0">
                          <a:solidFill>
                            <a:srgbClr val="C00000"/>
                          </a:solidFill>
                          <a:effectLst/>
                          <a:latin typeface="Aptos" panose="020B0004020202020204" pitchFamily="34" charset="0"/>
                          <a:ea typeface="Aptos" panose="020B0004020202020204" pitchFamily="34" charset="0"/>
                          <a:cs typeface="Times New Roman" panose="02020603050405020304" pitchFamily="18" charset="0"/>
                        </a:rPr>
                        <a:t>L'organizzazione e le intenzioni di queste super-civiltà sono al momento sconosciute.</a:t>
                      </a: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885894533"/>
                  </a:ext>
                </a:extLst>
              </a:tr>
              <a:tr h="813821">
                <a:tc>
                  <a:txBody>
                    <a:bodyPr/>
                    <a:lstStyle/>
                    <a:p>
                      <a:pPr algn="ctr" fontAlgn="ctr"/>
                      <a:r>
                        <a:rPr lang="it-IT" sz="2400" b="1" u="none" strike="noStrike" dirty="0">
                          <a:solidFill>
                            <a:schemeClr val="bg1"/>
                          </a:solidFill>
                          <a:effectLst/>
                        </a:rPr>
                        <a:t>F</a:t>
                      </a:r>
                      <a:endParaRPr lang="it-IT" sz="2400" b="1" i="0" u="none" strike="noStrike" dirty="0">
                        <a:solidFill>
                          <a:schemeClr val="bg1"/>
                        </a:solidFill>
                        <a:effectLst/>
                        <a:latin typeface="Calibri" panose="020F0502020204030204" pitchFamily="34" charset="0"/>
                      </a:endParaRP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solidFill>
                      <a:srgbClr val="00B050"/>
                    </a:solidFill>
                  </a:tcPr>
                </a:tc>
                <a:tc>
                  <a:txBody>
                    <a:bodyPr/>
                    <a:lstStyle/>
                    <a:p>
                      <a:pPr algn="just">
                        <a:lnSpc>
                          <a:spcPct val="115000"/>
                        </a:lnSpc>
                        <a:spcAft>
                          <a:spcPts val="800"/>
                        </a:spcAft>
                        <a:buNone/>
                      </a:pPr>
                      <a:r>
                        <a:rPr lang="it-IT" sz="2000" kern="100" dirty="0">
                          <a:solidFill>
                            <a:schemeClr val="accent6">
                              <a:lumMod val="50000"/>
                            </a:schemeClr>
                          </a:solidFill>
                          <a:effectLst/>
                          <a:latin typeface="Aptos" panose="020B0004020202020204" pitchFamily="34" charset="0"/>
                          <a:ea typeface="Aptos" panose="020B0004020202020204" pitchFamily="34" charset="0"/>
                          <a:cs typeface="Times New Roman" panose="02020603050405020304" pitchFamily="18" charset="0"/>
                        </a:rPr>
                        <a:t>Il resto della galassia è una giungla di forme di vita a vari livelli di sviluppo.</a:t>
                      </a:r>
                    </a:p>
                  </a:txBody>
                  <a:tcPr marL="9525" marR="9525" marT="9525" marB="0" anchor="ctr">
                    <a:lnL w="28575" cap="flat" cmpd="sng" algn="ctr">
                      <a:solidFill>
                        <a:schemeClr val="bg1">
                          <a:lumMod val="75000"/>
                        </a:schemeClr>
                      </a:solidFill>
                      <a:prstDash val="solid"/>
                      <a:round/>
                      <a:headEnd type="none" w="med" len="med"/>
                      <a:tailEnd type="none" w="med" len="med"/>
                    </a:lnL>
                    <a:lnR w="28575" cap="flat" cmpd="sng" algn="ctr">
                      <a:solidFill>
                        <a:schemeClr val="bg1">
                          <a:lumMod val="75000"/>
                        </a:schemeClr>
                      </a:solidFill>
                      <a:prstDash val="solid"/>
                      <a:round/>
                      <a:headEnd type="none" w="med" len="med"/>
                      <a:tailEnd type="none" w="med" len="med"/>
                    </a:lnR>
                    <a:lnT w="28575" cap="flat" cmpd="sng" algn="ctr">
                      <a:solidFill>
                        <a:schemeClr val="bg1">
                          <a:lumMod val="75000"/>
                        </a:schemeClr>
                      </a:solidFill>
                      <a:prstDash val="solid"/>
                      <a:round/>
                      <a:headEnd type="none" w="med" len="med"/>
                      <a:tailEnd type="none" w="med" len="med"/>
                    </a:lnT>
                    <a:lnB w="28575"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103935375"/>
                  </a:ext>
                </a:extLst>
              </a:tr>
            </a:tbl>
          </a:graphicData>
        </a:graphic>
      </p:graphicFrame>
    </p:spTree>
    <p:extLst>
      <p:ext uri="{BB962C8B-B14F-4D97-AF65-F5344CB8AC3E}">
        <p14:creationId xmlns:p14="http://schemas.microsoft.com/office/powerpoint/2010/main" val="1111353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3">
            <a:extLst>
              <a:ext uri="{FF2B5EF4-FFF2-40B4-BE49-F238E27FC236}">
                <a16:creationId xmlns:a16="http://schemas.microsoft.com/office/drawing/2014/main" id="{188A5025-5394-6EC2-8847-6FC9124E72CD}"/>
              </a:ext>
            </a:extLst>
          </p:cNvPr>
          <p:cNvSpPr/>
          <p:nvPr/>
        </p:nvSpPr>
        <p:spPr>
          <a:xfrm>
            <a:off x="200166" y="232997"/>
            <a:ext cx="7686534" cy="476687"/>
          </a:xfrm>
          <a:prstGeom prst="roundRect">
            <a:avLst/>
          </a:prstGeom>
          <a:gradFill flip="none" rotWithShape="1">
            <a:gsLst>
              <a:gs pos="0">
                <a:schemeClr val="tx1"/>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00000"/>
              </a:lnSpc>
              <a:spcBef>
                <a:spcPts val="0"/>
              </a:spcBef>
              <a:buClr>
                <a:srgbClr val="002060"/>
              </a:buClr>
            </a:pPr>
            <a:r>
              <a:rPr lang="it-IT" sz="3200" b="1" dirty="0">
                <a:cs typeface="Calibri" panose="020F0502020204030204" pitchFamily="34" charset="0"/>
              </a:rPr>
              <a:t>LE CONCLUSIONI SUL PARADOSSO </a:t>
            </a:r>
            <a:r>
              <a:rPr lang="it-IT" sz="3200" b="1" dirty="0">
                <a:solidFill>
                  <a:schemeClr val="tx1"/>
                </a:solidFill>
                <a:cs typeface="Calibri" panose="020F0502020204030204" pitchFamily="34" charset="0"/>
              </a:rPr>
              <a:t>DI FERMI</a:t>
            </a:r>
            <a:endParaRPr lang="en-GB" sz="3200" b="1" dirty="0">
              <a:solidFill>
                <a:schemeClr val="tx1"/>
              </a:solidFill>
              <a:cs typeface="Calibri" panose="020F0502020204030204" pitchFamily="34" charset="0"/>
            </a:endParaRPr>
          </a:p>
        </p:txBody>
      </p:sp>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5729513" y="993310"/>
            <a:ext cx="6282521" cy="5520808"/>
          </a:xfrm>
        </p:spPr>
        <p:txBody>
          <a:bodyPr>
            <a:noAutofit/>
          </a:bodyPr>
          <a:lstStyle/>
          <a:p>
            <a:pPr algn="just">
              <a:lnSpc>
                <a:spcPct val="100000"/>
              </a:lnSpc>
              <a:spcBef>
                <a:spcPts val="0"/>
              </a:spcBef>
              <a:buClr>
                <a:srgbClr val="002060"/>
              </a:buClr>
            </a:pPr>
            <a:r>
              <a:rPr lang="it-IT" sz="3000" dirty="0">
                <a:effectLst/>
                <a:ea typeface="Calibri" panose="020F0502020204030204" pitchFamily="34" charset="0"/>
                <a:cs typeface="Calibri" panose="020F0502020204030204" pitchFamily="34" charset="0"/>
              </a:rPr>
              <a:t>Il paradosso di Fermi si ripropone in un'altra forma: le civiltà come la nostra sono residuali, ma le super-civiltà, quelle ipotizzate da </a:t>
            </a:r>
            <a:r>
              <a:rPr lang="it-IT" sz="3000" dirty="0" err="1">
                <a:effectLst/>
                <a:ea typeface="Calibri" panose="020F0502020204030204" pitchFamily="34" charset="0"/>
                <a:cs typeface="Calibri" panose="020F0502020204030204" pitchFamily="34" charset="0"/>
              </a:rPr>
              <a:t>Kardashev</a:t>
            </a:r>
            <a:r>
              <a:rPr lang="it-IT" sz="3000" dirty="0">
                <a:effectLst/>
                <a:ea typeface="Calibri" panose="020F0502020204030204" pitchFamily="34" charset="0"/>
                <a:cs typeface="Calibri" panose="020F0502020204030204" pitchFamily="34" charset="0"/>
              </a:rPr>
              <a:t>, no. Queste civiltà si muovono tra una stella e l'altra e sarebbe molto più facile per loro trovarci piuttosto che il contrario. Quindi, </a:t>
            </a:r>
            <a:r>
              <a:rPr lang="it-IT" sz="3000" b="1" dirty="0">
                <a:effectLst/>
                <a:ea typeface="Calibri" panose="020F0502020204030204" pitchFamily="34" charset="0"/>
                <a:cs typeface="Calibri" panose="020F0502020204030204" pitchFamily="34" charset="0"/>
              </a:rPr>
              <a:t>se fossimo una super-civiltà in grado di muoversi nella galassia, DOVE SCEGLIEREMMO DI ANDARE? SISTEMI SOLARI COME IL NOSTRO SAREBBERO INTERESSANTI PER QUESTE CIVILTÀ?</a:t>
            </a:r>
            <a:endParaRPr lang="en-GB" sz="3000" b="1" dirty="0">
              <a:cs typeface="Calibri" panose="020F0502020204030204" pitchFamily="34" charset="0"/>
            </a:endParaRPr>
          </a:p>
        </p:txBody>
      </p:sp>
      <p:pic>
        <p:nvPicPr>
          <p:cNvPr id="6" name="Immagine 5">
            <a:extLst>
              <a:ext uri="{FF2B5EF4-FFF2-40B4-BE49-F238E27FC236}">
                <a16:creationId xmlns:a16="http://schemas.microsoft.com/office/drawing/2014/main" id="{D48037C0-1A3D-FD92-3DD4-77A1E69222AF}"/>
              </a:ext>
            </a:extLst>
          </p:cNvPr>
          <p:cNvPicPr>
            <a:picLocks noChangeAspect="1"/>
          </p:cNvPicPr>
          <p:nvPr/>
        </p:nvPicPr>
        <p:blipFill>
          <a:blip r:embed="rId2">
            <a:alphaModFix/>
          </a:blip>
          <a:stretch>
            <a:fillRect/>
          </a:stretch>
        </p:blipFill>
        <p:spPr>
          <a:xfrm>
            <a:off x="200166" y="993310"/>
            <a:ext cx="5519247" cy="5631693"/>
          </a:xfrm>
          <a:prstGeom prst="rect">
            <a:avLst/>
          </a:prstGeom>
        </p:spPr>
      </p:pic>
      <p:sp>
        <p:nvSpPr>
          <p:cNvPr id="8" name="CasellaDiTesto 7">
            <a:extLst>
              <a:ext uri="{FF2B5EF4-FFF2-40B4-BE49-F238E27FC236}">
                <a16:creationId xmlns:a16="http://schemas.microsoft.com/office/drawing/2014/main" id="{03905353-3A7C-3A90-4089-E14F8E967CC0}"/>
              </a:ext>
            </a:extLst>
          </p:cNvPr>
          <p:cNvSpPr txBox="1"/>
          <p:nvPr/>
        </p:nvSpPr>
        <p:spPr>
          <a:xfrm>
            <a:off x="190066" y="6255671"/>
            <a:ext cx="2225588" cy="369332"/>
          </a:xfrm>
          <a:prstGeom prst="rect">
            <a:avLst/>
          </a:prstGeom>
          <a:noFill/>
        </p:spPr>
        <p:txBody>
          <a:bodyPr wrap="square">
            <a:spAutoFit/>
          </a:bodyPr>
          <a:lstStyle/>
          <a:p>
            <a:pPr algn="l"/>
            <a:r>
              <a:rPr lang="en-US" b="1" i="0" dirty="0">
                <a:solidFill>
                  <a:schemeClr val="bg1"/>
                </a:solidFill>
                <a:effectLst/>
                <a:latin typeface="Noto Sans HK"/>
              </a:rPr>
              <a:t>Dyson sphere (1960)</a:t>
            </a:r>
          </a:p>
        </p:txBody>
      </p:sp>
    </p:spTree>
    <p:extLst>
      <p:ext uri="{BB962C8B-B14F-4D97-AF65-F5344CB8AC3E}">
        <p14:creationId xmlns:p14="http://schemas.microsoft.com/office/powerpoint/2010/main" val="1401733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 libro, Copertina del libro&#10;&#10;Descrizione generata automaticamente">
            <a:extLst>
              <a:ext uri="{FF2B5EF4-FFF2-40B4-BE49-F238E27FC236}">
                <a16:creationId xmlns:a16="http://schemas.microsoft.com/office/drawing/2014/main" id="{B5BDAEA5-6195-80D1-D226-D8B2324ABD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078" y="772463"/>
            <a:ext cx="4104322" cy="5780893"/>
          </a:xfrm>
          <a:prstGeom prst="rect">
            <a:avLst/>
          </a:prstGeom>
        </p:spPr>
      </p:pic>
      <p:pic>
        <p:nvPicPr>
          <p:cNvPr id="3" name="Immagine 2" descr="Immagine che contiene testo, libro, Copertina del libro, cerchio&#10;&#10;Descrizione generata automaticamente">
            <a:extLst>
              <a:ext uri="{FF2B5EF4-FFF2-40B4-BE49-F238E27FC236}">
                <a16:creationId xmlns:a16="http://schemas.microsoft.com/office/drawing/2014/main" id="{E8BB9D44-E55C-0A81-E33E-86A821BD65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5971" y="739717"/>
            <a:ext cx="4168429" cy="5813638"/>
          </a:xfrm>
          <a:prstGeom prst="rect">
            <a:avLst/>
          </a:prstGeom>
        </p:spPr>
      </p:pic>
      <p:sp>
        <p:nvSpPr>
          <p:cNvPr id="5" name="CasellaDiTesto 4">
            <a:extLst>
              <a:ext uri="{FF2B5EF4-FFF2-40B4-BE49-F238E27FC236}">
                <a16:creationId xmlns:a16="http://schemas.microsoft.com/office/drawing/2014/main" id="{AEAA8451-0C26-9062-2EF5-94C3842CD399}"/>
              </a:ext>
            </a:extLst>
          </p:cNvPr>
          <p:cNvSpPr txBox="1"/>
          <p:nvPr/>
        </p:nvSpPr>
        <p:spPr>
          <a:xfrm>
            <a:off x="6458859" y="25995"/>
            <a:ext cx="4876798" cy="71372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8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ALL INSIGHTS AND </a:t>
            </a:r>
            <a:r>
              <a:rPr kumimoji="0" lang="en-GB" sz="1800" b="1"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MATHEMATICAL PROOFS ARE TO BE FOUND IN THIS BOOK</a:t>
            </a:r>
            <a:endParaRPr kumimoji="0" lang="it-IT" sz="18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41294EA6-ECEC-0076-92DB-F871D2E17594}"/>
              </a:ext>
            </a:extLst>
          </p:cNvPr>
          <p:cNvSpPr txBox="1"/>
          <p:nvPr/>
        </p:nvSpPr>
        <p:spPr>
          <a:xfrm>
            <a:off x="420914" y="25995"/>
            <a:ext cx="53122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TUTTI GLI APPROFONDIMENTI E LE DIMOSTRAZIONI MATEMATICHE SI TROVANO IN QUESTO LIBRO</a:t>
            </a:r>
          </a:p>
        </p:txBody>
      </p:sp>
    </p:spTree>
    <p:extLst>
      <p:ext uri="{BB962C8B-B14F-4D97-AF65-F5344CB8AC3E}">
        <p14:creationId xmlns:p14="http://schemas.microsoft.com/office/powerpoint/2010/main" val="3094597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con angoli arrotondati 5">
            <a:extLst>
              <a:ext uri="{FF2B5EF4-FFF2-40B4-BE49-F238E27FC236}">
                <a16:creationId xmlns:a16="http://schemas.microsoft.com/office/drawing/2014/main" id="{A08925A4-03F5-3EBC-F263-40F8119A1A3A}"/>
              </a:ext>
            </a:extLst>
          </p:cNvPr>
          <p:cNvSpPr/>
          <p:nvPr/>
        </p:nvSpPr>
        <p:spPr>
          <a:xfrm>
            <a:off x="200167" y="202764"/>
            <a:ext cx="9026960" cy="590969"/>
          </a:xfrm>
          <a:prstGeom prst="roundRect">
            <a:avLst/>
          </a:prstGeom>
          <a:gradFill flip="none" rotWithShape="1">
            <a:gsLst>
              <a:gs pos="0">
                <a:srgbClr val="002060"/>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3000" b="1" i="0" u="none" strike="noStrike" kern="1200" cap="none" spc="0" normalizeH="0" baseline="0" noProof="0" dirty="0">
                <a:ln>
                  <a:noFill/>
                </a:ln>
                <a:solidFill>
                  <a:prstClr val="white"/>
                </a:solidFill>
                <a:effectLst/>
                <a:uLnTx/>
                <a:uFillTx/>
                <a:latin typeface="Calibri" panose="020F0502020204030204"/>
                <a:ea typeface="+mn-ea"/>
                <a:cs typeface="+mn-cs"/>
              </a:rPr>
              <a:t>Introduzione: </a:t>
            </a:r>
            <a:r>
              <a:rPr kumimoji="0" lang="it-IT" sz="3000" b="1" i="0" u="none" strike="noStrike" kern="1200" cap="none" spc="0" normalizeH="0" baseline="0" noProof="0" dirty="0">
                <a:ln>
                  <a:noFill/>
                </a:ln>
                <a:solidFill>
                  <a:prstClr val="black"/>
                </a:solidFill>
                <a:effectLst/>
                <a:uLnTx/>
                <a:uFillTx/>
                <a:latin typeface="Calibri" panose="020F0502020204030204"/>
                <a:ea typeface="+mn-ea"/>
                <a:cs typeface="+mn-cs"/>
              </a:rPr>
              <a:t>il valore medio e la varianza di </a:t>
            </a: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 = ln(D</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i</a:t>
            </a:r>
            <a:r>
              <a:rPr kumimoji="0" lang="en-US" sz="3000" b="1" i="1"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it-IT" sz="30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Rectangle 61">
            <a:extLst>
              <a:ext uri="{FF2B5EF4-FFF2-40B4-BE49-F238E27FC236}">
                <a16:creationId xmlns:a16="http://schemas.microsoft.com/office/drawing/2014/main" id="{60F4DD67-DC7E-CB56-4307-9FE4149F0D9A}"/>
              </a:ext>
            </a:extLst>
          </p:cNvPr>
          <p:cNvSpPr>
            <a:spLocks noChangeArrowheads="1"/>
          </p:cNvSpPr>
          <p:nvPr/>
        </p:nvSpPr>
        <p:spPr bwMode="auto">
          <a:xfrm>
            <a:off x="1614809" y="56011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Rectangle 63">
            <a:extLst>
              <a:ext uri="{FF2B5EF4-FFF2-40B4-BE49-F238E27FC236}">
                <a16:creationId xmlns:a16="http://schemas.microsoft.com/office/drawing/2014/main" id="{DF76948B-5D77-6E12-F5AA-E5723546D6DE}"/>
              </a:ext>
            </a:extLst>
          </p:cNvPr>
          <p:cNvSpPr>
            <a:spLocks noChangeArrowheads="1"/>
          </p:cNvSpPr>
          <p:nvPr/>
        </p:nvSpPr>
        <p:spPr bwMode="auto">
          <a:xfrm>
            <a:off x="5654948" y="59397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Oggetto 6">
            <a:extLst>
              <a:ext uri="{FF2B5EF4-FFF2-40B4-BE49-F238E27FC236}">
                <a16:creationId xmlns:a16="http://schemas.microsoft.com/office/drawing/2014/main" id="{2504EEC6-6B70-B2A6-2BAA-057F0A022981}"/>
              </a:ext>
            </a:extLst>
          </p:cNvPr>
          <p:cNvGraphicFramePr>
            <a:graphicFrameLocks noChangeAspect="1"/>
          </p:cNvGraphicFramePr>
          <p:nvPr/>
        </p:nvGraphicFramePr>
        <p:xfrm>
          <a:off x="200167" y="1100444"/>
          <a:ext cx="6209486" cy="2328557"/>
        </p:xfrm>
        <a:graphic>
          <a:graphicData uri="http://schemas.openxmlformats.org/presentationml/2006/ole">
            <mc:AlternateContent xmlns:mc="http://schemas.openxmlformats.org/markup-compatibility/2006">
              <mc:Choice xmlns:v="urn:schemas-microsoft-com:vml" Requires="v">
                <p:oleObj r:id="rId2" imgW="2362200" imgH="889000" progId="Equation.DSMT4">
                  <p:embed/>
                </p:oleObj>
              </mc:Choice>
              <mc:Fallback>
                <p:oleObj r:id="rId2" imgW="2362200" imgH="889000" progId="Equation.DSMT4">
                  <p:embed/>
                  <p:pic>
                    <p:nvPicPr>
                      <p:cNvPr id="7" name="Oggetto 6">
                        <a:extLst>
                          <a:ext uri="{FF2B5EF4-FFF2-40B4-BE49-F238E27FC236}">
                            <a16:creationId xmlns:a16="http://schemas.microsoft.com/office/drawing/2014/main" id="{2504EEC6-6B70-B2A6-2BAA-057F0A022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167" y="1100444"/>
                        <a:ext cx="6209486" cy="2328557"/>
                      </a:xfrm>
                      <a:prstGeom prst="rect">
                        <a:avLst/>
                      </a:prstGeom>
                      <a:noFill/>
                    </p:spPr>
                  </p:pic>
                </p:oleObj>
              </mc:Fallback>
            </mc:AlternateContent>
          </a:graphicData>
        </a:graphic>
      </p:graphicFrame>
      <p:sp>
        <p:nvSpPr>
          <p:cNvPr id="18" name="Sottotitolo 2">
            <a:extLst>
              <a:ext uri="{FF2B5EF4-FFF2-40B4-BE49-F238E27FC236}">
                <a16:creationId xmlns:a16="http://schemas.microsoft.com/office/drawing/2014/main" id="{8A954E95-7119-B4C1-7298-AB0FC9268DE2}"/>
              </a:ext>
            </a:extLst>
          </p:cNvPr>
          <p:cNvSpPr>
            <a:spLocks noGrp="1"/>
          </p:cNvSpPr>
          <p:nvPr>
            <p:ph type="subTitle" idx="1"/>
          </p:nvPr>
        </p:nvSpPr>
        <p:spPr>
          <a:xfrm>
            <a:off x="6409653" y="2022765"/>
            <a:ext cx="5582180" cy="3239746"/>
          </a:xfrm>
          <a:ln w="28575">
            <a:solidFill>
              <a:srgbClr val="0070C0"/>
            </a:solidFill>
          </a:ln>
        </p:spPr>
        <p:txBody>
          <a:bodyPr>
            <a:noAutofit/>
          </a:bodyPr>
          <a:lstStyle/>
          <a:p>
            <a:pPr algn="just"/>
            <a:r>
              <a:rPr lang="it-IT" sz="4400" b="1" dirty="0"/>
              <a:t>Troviamo l'espressione matematica del valore medio e della deviazione standard di </a:t>
            </a:r>
            <a:r>
              <a:rPr lang="it-IT" sz="4400" b="1" i="1" dirty="0" err="1"/>
              <a:t>Y</a:t>
            </a:r>
            <a:r>
              <a:rPr lang="it-IT" sz="3600" b="1" i="1" dirty="0" err="1"/>
              <a:t>i</a:t>
            </a:r>
            <a:endParaRPr lang="en-US" sz="4400" b="1" i="1" dirty="0"/>
          </a:p>
        </p:txBody>
      </p:sp>
      <p:graphicFrame>
        <p:nvGraphicFramePr>
          <p:cNvPr id="2" name="Oggetto 1">
            <a:extLst>
              <a:ext uri="{FF2B5EF4-FFF2-40B4-BE49-F238E27FC236}">
                <a16:creationId xmlns:a16="http://schemas.microsoft.com/office/drawing/2014/main" id="{C704C5F0-96F6-DCF4-8964-760948378EB9}"/>
              </a:ext>
            </a:extLst>
          </p:cNvPr>
          <p:cNvGraphicFramePr>
            <a:graphicFrameLocks noChangeAspect="1"/>
          </p:cNvGraphicFramePr>
          <p:nvPr/>
        </p:nvGraphicFramePr>
        <p:xfrm>
          <a:off x="318655" y="3735710"/>
          <a:ext cx="5423700" cy="1182947"/>
        </p:xfrm>
        <a:graphic>
          <a:graphicData uri="http://schemas.openxmlformats.org/presentationml/2006/ole">
            <mc:AlternateContent xmlns:mc="http://schemas.openxmlformats.org/markup-compatibility/2006">
              <mc:Choice xmlns:v="urn:schemas-microsoft-com:vml" Requires="v">
                <p:oleObj r:id="rId4" imgW="2311400" imgH="495300" progId="Equation.DSMT4">
                  <p:embed/>
                </p:oleObj>
              </mc:Choice>
              <mc:Fallback>
                <p:oleObj r:id="rId4" imgW="2311400" imgH="495300" progId="Equation.DSMT4">
                  <p:embed/>
                  <p:pic>
                    <p:nvPicPr>
                      <p:cNvPr id="2" name="Oggetto 1">
                        <a:extLst>
                          <a:ext uri="{FF2B5EF4-FFF2-40B4-BE49-F238E27FC236}">
                            <a16:creationId xmlns:a16="http://schemas.microsoft.com/office/drawing/2014/main" id="{C704C5F0-96F6-DCF4-8964-760948378E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655" y="3735710"/>
                        <a:ext cx="5423700" cy="1182947"/>
                      </a:xfrm>
                      <a:prstGeom prst="rect">
                        <a:avLst/>
                      </a:prstGeom>
                      <a:noFill/>
                    </p:spPr>
                  </p:pic>
                </p:oleObj>
              </mc:Fallback>
            </mc:AlternateContent>
          </a:graphicData>
        </a:graphic>
      </p:graphicFrame>
      <p:graphicFrame>
        <p:nvGraphicFramePr>
          <p:cNvPr id="3" name="Oggetto 2">
            <a:extLst>
              <a:ext uri="{FF2B5EF4-FFF2-40B4-BE49-F238E27FC236}">
                <a16:creationId xmlns:a16="http://schemas.microsoft.com/office/drawing/2014/main" id="{1E06ECF2-F094-45FF-3A3B-5CB192133518}"/>
              </a:ext>
            </a:extLst>
          </p:cNvPr>
          <p:cNvGraphicFramePr>
            <a:graphicFrameLocks noChangeAspect="1"/>
          </p:cNvGraphicFramePr>
          <p:nvPr/>
        </p:nvGraphicFramePr>
        <p:xfrm>
          <a:off x="396940" y="5399746"/>
          <a:ext cx="5267130" cy="1112183"/>
        </p:xfrm>
        <a:graphic>
          <a:graphicData uri="http://schemas.openxmlformats.org/presentationml/2006/ole">
            <mc:AlternateContent xmlns:mc="http://schemas.openxmlformats.org/markup-compatibility/2006">
              <mc:Choice xmlns:v="urn:schemas-microsoft-com:vml" Requires="v">
                <p:oleObj r:id="rId6" imgW="2387600" imgH="495300" progId="Equation.DSMT4">
                  <p:embed/>
                </p:oleObj>
              </mc:Choice>
              <mc:Fallback>
                <p:oleObj r:id="rId6" imgW="2387600" imgH="495300" progId="Equation.DSMT4">
                  <p:embed/>
                  <p:pic>
                    <p:nvPicPr>
                      <p:cNvPr id="3" name="Oggetto 2">
                        <a:extLst>
                          <a:ext uri="{FF2B5EF4-FFF2-40B4-BE49-F238E27FC236}">
                            <a16:creationId xmlns:a16="http://schemas.microsoft.com/office/drawing/2014/main" id="{1E06ECF2-F094-45FF-3A3B-5CB1921335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940" y="5399746"/>
                        <a:ext cx="5267130" cy="1112183"/>
                      </a:xfrm>
                      <a:prstGeom prst="rect">
                        <a:avLst/>
                      </a:prstGeom>
                      <a:noFill/>
                    </p:spPr>
                  </p:pic>
                </p:oleObj>
              </mc:Fallback>
            </mc:AlternateContent>
          </a:graphicData>
        </a:graphic>
      </p:graphicFrame>
    </p:spTree>
    <p:extLst>
      <p:ext uri="{BB962C8B-B14F-4D97-AF65-F5344CB8AC3E}">
        <p14:creationId xmlns:p14="http://schemas.microsoft.com/office/powerpoint/2010/main" val="3397474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con angoli arrotondati 5">
            <a:extLst>
              <a:ext uri="{FF2B5EF4-FFF2-40B4-BE49-F238E27FC236}">
                <a16:creationId xmlns:a16="http://schemas.microsoft.com/office/drawing/2014/main" id="{A08925A4-03F5-3EBC-F263-40F8119A1A3A}"/>
              </a:ext>
            </a:extLst>
          </p:cNvPr>
          <p:cNvSpPr/>
          <p:nvPr/>
        </p:nvSpPr>
        <p:spPr>
          <a:xfrm>
            <a:off x="200166" y="202764"/>
            <a:ext cx="11680830" cy="590969"/>
          </a:xfrm>
          <a:prstGeom prst="roundRect">
            <a:avLst/>
          </a:prstGeom>
          <a:gradFill flip="none" rotWithShape="1">
            <a:gsLst>
              <a:gs pos="0">
                <a:srgbClr val="002060"/>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900" b="1" i="0" u="none" strike="noStrike" kern="1200" cap="none" spc="0" normalizeH="0" baseline="0" noProof="0" dirty="0">
                <a:ln>
                  <a:noFill/>
                </a:ln>
                <a:solidFill>
                  <a:prstClr val="white"/>
                </a:solidFill>
                <a:effectLst/>
                <a:uLnTx/>
                <a:uFillTx/>
                <a:latin typeface="Calibri" panose="020F0502020204030204"/>
                <a:ea typeface="+mn-ea"/>
                <a:cs typeface="+mn-cs"/>
              </a:rPr>
              <a:t>Introduzione: </a:t>
            </a:r>
            <a:r>
              <a:rPr kumimoji="0" lang="it-IT" sz="2900" b="1" i="0" u="none" strike="noStrike" kern="1200" cap="none" spc="0" normalizeH="0" baseline="0" noProof="0" dirty="0">
                <a:ln>
                  <a:noFill/>
                </a:ln>
                <a:solidFill>
                  <a:schemeClr val="bg1"/>
                </a:solidFill>
                <a:effectLst/>
                <a:uLnTx/>
                <a:uFillTx/>
                <a:latin typeface="Calibri" panose="020F0502020204030204"/>
                <a:ea typeface="+mn-ea"/>
                <a:cs typeface="+mn-cs"/>
              </a:rPr>
              <a:t>Il teorema del limite centrale </a:t>
            </a:r>
            <a:r>
              <a:rPr kumimoji="0" lang="it-IT" sz="29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900" b="1" i="0" u="none" strike="noStrike" kern="1200" cap="none" spc="0" normalizeH="0" baseline="0" noProof="0" dirty="0" err="1">
                <a:ln>
                  <a:noFill/>
                </a:ln>
                <a:solidFill>
                  <a:prstClr val="black"/>
                </a:solidFill>
                <a:effectLst/>
                <a:uLnTx/>
                <a:uFillTx/>
                <a:latin typeface="Calibri" panose="020F0502020204030204"/>
                <a:ea typeface="+mn-ea"/>
                <a:cs typeface="+mn-cs"/>
              </a:rPr>
              <a:t>CLT</a:t>
            </a:r>
            <a:r>
              <a:rPr kumimoji="0" lang="it-IT" sz="2900" b="1" i="0" u="none" strike="noStrike" kern="1200" cap="none" spc="0" normalizeH="0" baseline="0" noProof="0" dirty="0">
                <a:ln>
                  <a:noFill/>
                </a:ln>
                <a:solidFill>
                  <a:prstClr val="black"/>
                </a:solidFill>
                <a:effectLst/>
                <a:uLnTx/>
                <a:uFillTx/>
                <a:latin typeface="Calibri" panose="020F0502020204030204"/>
                <a:ea typeface="+mn-ea"/>
                <a:cs typeface="+mn-cs"/>
              </a:rPr>
              <a:t>) e la pdf </a:t>
            </a:r>
            <a:r>
              <a:rPr kumimoji="0" lang="it-IT" sz="2900" b="1" i="0" u="none" strike="noStrike" kern="1200" cap="none" spc="0" normalizeH="0" baseline="0" noProof="0" dirty="0" err="1">
                <a:ln>
                  <a:noFill/>
                </a:ln>
                <a:solidFill>
                  <a:prstClr val="black"/>
                </a:solidFill>
                <a:effectLst/>
                <a:uLnTx/>
                <a:uFillTx/>
                <a:latin typeface="Calibri" panose="020F0502020204030204"/>
                <a:ea typeface="+mn-ea"/>
                <a:cs typeface="+mn-cs"/>
              </a:rPr>
              <a:t>lognormale</a:t>
            </a:r>
            <a:endParaRPr kumimoji="0" lang="it-IT" sz="29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2">
            <a:extLst>
              <a:ext uri="{FF2B5EF4-FFF2-40B4-BE49-F238E27FC236}">
                <a16:creationId xmlns:a16="http://schemas.microsoft.com/office/drawing/2014/main" id="{2B55BB63-7510-4BE0-BDAC-95CCE59A8AC2}"/>
              </a:ext>
            </a:extLst>
          </p:cNvPr>
          <p:cNvSpPr>
            <a:spLocks noChangeArrowheads="1"/>
          </p:cNvSpPr>
          <p:nvPr/>
        </p:nvSpPr>
        <p:spPr bwMode="auto">
          <a:xfrm>
            <a:off x="591071" y="18748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8" name="Oggetto 7">
            <a:extLst>
              <a:ext uri="{FF2B5EF4-FFF2-40B4-BE49-F238E27FC236}">
                <a16:creationId xmlns:a16="http://schemas.microsoft.com/office/drawing/2014/main" id="{921E612D-9A16-28B2-0EA5-1FA36C047832}"/>
              </a:ext>
            </a:extLst>
          </p:cNvPr>
          <p:cNvGraphicFramePr>
            <a:graphicFrameLocks noChangeAspect="1"/>
          </p:cNvGraphicFramePr>
          <p:nvPr/>
        </p:nvGraphicFramePr>
        <p:xfrm>
          <a:off x="140034" y="3209144"/>
          <a:ext cx="1907011" cy="3055319"/>
        </p:xfrm>
        <a:graphic>
          <a:graphicData uri="http://schemas.openxmlformats.org/presentationml/2006/ole">
            <mc:AlternateContent xmlns:mc="http://schemas.openxmlformats.org/markup-compatibility/2006">
              <mc:Choice xmlns:v="urn:schemas-microsoft-com:vml" Requires="v">
                <p:oleObj r:id="rId2" imgW="889000" imgH="1422400" progId="Equation.DSMT4">
                  <p:embed/>
                </p:oleObj>
              </mc:Choice>
              <mc:Fallback>
                <p:oleObj r:id="rId2" imgW="889000" imgH="1422400" progId="Equation.DSMT4">
                  <p:embed/>
                  <p:pic>
                    <p:nvPicPr>
                      <p:cNvPr id="8" name="Oggetto 7">
                        <a:extLst>
                          <a:ext uri="{FF2B5EF4-FFF2-40B4-BE49-F238E27FC236}">
                            <a16:creationId xmlns:a16="http://schemas.microsoft.com/office/drawing/2014/main" id="{921E612D-9A16-28B2-0EA5-1FA36C047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34" y="3209144"/>
                        <a:ext cx="1907011" cy="3055319"/>
                      </a:xfrm>
                      <a:prstGeom prst="rect">
                        <a:avLst/>
                      </a:prstGeom>
                      <a:noFill/>
                    </p:spPr>
                  </p:pic>
                </p:oleObj>
              </mc:Fallback>
            </mc:AlternateContent>
          </a:graphicData>
        </a:graphic>
      </p:graphicFrame>
      <p:graphicFrame>
        <p:nvGraphicFramePr>
          <p:cNvPr id="18" name="Tabella 17">
            <a:extLst>
              <a:ext uri="{FF2B5EF4-FFF2-40B4-BE49-F238E27FC236}">
                <a16:creationId xmlns:a16="http://schemas.microsoft.com/office/drawing/2014/main" id="{7FABCCE1-EB4E-53C3-BA95-8C6AD4C581A8}"/>
              </a:ext>
            </a:extLst>
          </p:cNvPr>
          <p:cNvGraphicFramePr>
            <a:graphicFrameLocks noGrp="1"/>
          </p:cNvGraphicFramePr>
          <p:nvPr>
            <p:extLst>
              <p:ext uri="{D42A27DB-BD31-4B8C-83A1-F6EECF244321}">
                <p14:modId xmlns:p14="http://schemas.microsoft.com/office/powerpoint/2010/main" val="4053777963"/>
              </p:ext>
            </p:extLst>
          </p:nvPr>
        </p:nvGraphicFramePr>
        <p:xfrm>
          <a:off x="2535381" y="996497"/>
          <a:ext cx="9345615" cy="578593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129648">
                  <a:extLst>
                    <a:ext uri="{9D8B030D-6E8A-4147-A177-3AD203B41FA5}">
                      <a16:colId xmlns:a16="http://schemas.microsoft.com/office/drawing/2014/main" val="1861129496"/>
                    </a:ext>
                  </a:extLst>
                </a:gridCol>
                <a:gridCol w="3215967">
                  <a:extLst>
                    <a:ext uri="{9D8B030D-6E8A-4147-A177-3AD203B41FA5}">
                      <a16:colId xmlns:a16="http://schemas.microsoft.com/office/drawing/2014/main" val="2373716439"/>
                    </a:ext>
                  </a:extLst>
                </a:gridCol>
              </a:tblGrid>
              <a:tr h="943124">
                <a:tc>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sz="2800" b="1" kern="1200" dirty="0">
                          <a:solidFill>
                            <a:schemeClr val="tx1"/>
                          </a:solidFill>
                          <a:effectLst/>
                          <a:latin typeface="+mn-lt"/>
                          <a:ea typeface="+mn-ea"/>
                          <a:cs typeface="+mn-cs"/>
                        </a:rPr>
                        <a:t>Funzione di densità di probabilità</a:t>
                      </a:r>
                      <a:endParaRPr lang="it-IT"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1520122"/>
                  </a:ext>
                </a:extLst>
              </a:tr>
              <a:tr h="943124">
                <a:tc>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kern="1200" dirty="0">
                          <a:solidFill>
                            <a:schemeClr val="dk1"/>
                          </a:solidFill>
                          <a:effectLst/>
                          <a:latin typeface="+mn-lt"/>
                          <a:ea typeface="+mn-ea"/>
                          <a:cs typeface="+mn-cs"/>
                        </a:rPr>
                        <a:t>Valore medio</a:t>
                      </a:r>
                      <a:endParaRPr lang="it-IT"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3337376"/>
                  </a:ext>
                </a:extLst>
              </a:tr>
              <a:tr h="943124">
                <a:tc>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kern="1200" dirty="0" err="1">
                          <a:solidFill>
                            <a:schemeClr val="dk1"/>
                          </a:solidFill>
                          <a:effectLst/>
                          <a:latin typeface="+mn-lt"/>
                          <a:ea typeface="+mn-ea"/>
                          <a:cs typeface="+mn-cs"/>
                        </a:rPr>
                        <a:t>Varianza</a:t>
                      </a:r>
                      <a:endParaRPr lang="it-IT"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8559204"/>
                  </a:ext>
                </a:extLst>
              </a:tr>
              <a:tr h="943124">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b="1" kern="1200" dirty="0" err="1">
                          <a:solidFill>
                            <a:schemeClr val="dk1"/>
                          </a:solidFill>
                          <a:effectLst/>
                          <a:latin typeface="+mn-lt"/>
                          <a:ea typeface="+mn-ea"/>
                          <a:cs typeface="+mn-cs"/>
                        </a:rPr>
                        <a:t>Deviazione</a:t>
                      </a:r>
                      <a:r>
                        <a:rPr lang="en-US" sz="2800" b="1" kern="1200" dirty="0">
                          <a:solidFill>
                            <a:schemeClr val="dk1"/>
                          </a:solidFill>
                          <a:effectLst/>
                          <a:latin typeface="+mn-lt"/>
                          <a:ea typeface="+mn-ea"/>
                          <a:cs typeface="+mn-cs"/>
                        </a:rPr>
                        <a:t> standard</a:t>
                      </a:r>
                      <a:endParaRPr lang="it-IT" sz="28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61703026"/>
                  </a:ext>
                </a:extLst>
              </a:tr>
              <a:tr h="943124">
                <a:tc>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000" b="1" kern="1200" dirty="0">
                          <a:solidFill>
                            <a:schemeClr val="dk1"/>
                          </a:solidFill>
                          <a:effectLst/>
                          <a:latin typeface="+mn-lt"/>
                          <a:ea typeface="+mn-ea"/>
                          <a:cs typeface="+mn-cs"/>
                        </a:rPr>
                        <a:t>Espressione di μ in termini di limiti inferiore (a</a:t>
                      </a:r>
                      <a:r>
                        <a:rPr lang="it-IT" sz="2000" b="1" kern="1200" baseline="-25000" dirty="0">
                          <a:solidFill>
                            <a:schemeClr val="dk1"/>
                          </a:solidFill>
                          <a:effectLst/>
                          <a:latin typeface="+mn-lt"/>
                          <a:ea typeface="+mn-ea"/>
                          <a:cs typeface="+mn-cs"/>
                        </a:rPr>
                        <a:t>i</a:t>
                      </a:r>
                      <a:r>
                        <a:rPr lang="it-IT" sz="2000" b="1" kern="1200" dirty="0">
                          <a:solidFill>
                            <a:schemeClr val="dk1"/>
                          </a:solidFill>
                          <a:effectLst/>
                          <a:latin typeface="+mn-lt"/>
                          <a:ea typeface="+mn-ea"/>
                          <a:cs typeface="+mn-cs"/>
                        </a:rPr>
                        <a:t>) e superiore (b</a:t>
                      </a:r>
                      <a:r>
                        <a:rPr lang="it-IT" sz="2000" b="1" kern="1200" baseline="-25000" dirty="0">
                          <a:solidFill>
                            <a:schemeClr val="dk1"/>
                          </a:solidFill>
                          <a:effectLst/>
                          <a:latin typeface="+mn-lt"/>
                          <a:ea typeface="+mn-ea"/>
                          <a:cs typeface="+mn-cs"/>
                        </a:rPr>
                        <a:t>i</a:t>
                      </a:r>
                      <a:r>
                        <a:rPr lang="it-IT" sz="2000" b="1" kern="1200" dirty="0">
                          <a:solidFill>
                            <a:schemeClr val="dk1"/>
                          </a:solidFill>
                          <a:effectLst/>
                          <a:latin typeface="+mn-lt"/>
                          <a:ea typeface="+mn-ea"/>
                          <a:cs typeface="+mn-cs"/>
                        </a:rPr>
                        <a:t>)</a:t>
                      </a:r>
                      <a:endParaRPr lang="it-IT"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082319"/>
                  </a:ext>
                </a:extLst>
              </a:tr>
              <a:tr h="943124">
                <a:tc>
                  <a:txBody>
                    <a:bodyPr/>
                    <a:lstStyle/>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it-IT" sz="2000" b="1" kern="1200" dirty="0">
                          <a:solidFill>
                            <a:schemeClr val="dk1"/>
                          </a:solidFill>
                          <a:effectLst/>
                          <a:latin typeface="+mn-lt"/>
                          <a:ea typeface="+mn-ea"/>
                          <a:cs typeface="+mn-cs"/>
                        </a:rPr>
                        <a:t>Espressione di </a:t>
                      </a:r>
                      <a:r>
                        <a:rPr lang="it-IT" sz="2000" b="1" kern="1200" dirty="0" err="1">
                          <a:solidFill>
                            <a:schemeClr val="dk1"/>
                          </a:solidFill>
                          <a:effectLst/>
                          <a:latin typeface="+mn-lt"/>
                          <a:ea typeface="+mn-ea"/>
                          <a:cs typeface="+mn-cs"/>
                        </a:rPr>
                        <a:t>σ</a:t>
                      </a:r>
                      <a:r>
                        <a:rPr lang="it-IT" sz="2000" b="1" kern="1200" baseline="30000" dirty="0" err="1">
                          <a:solidFill>
                            <a:schemeClr val="dk1"/>
                          </a:solidFill>
                          <a:effectLst/>
                          <a:latin typeface="+mn-lt"/>
                          <a:ea typeface="+mn-ea"/>
                          <a:cs typeface="+mn-cs"/>
                        </a:rPr>
                        <a:t>2</a:t>
                      </a:r>
                      <a:r>
                        <a:rPr lang="it-IT" sz="2000" b="1" kern="1200" dirty="0">
                          <a:solidFill>
                            <a:schemeClr val="dk1"/>
                          </a:solidFill>
                          <a:effectLst/>
                          <a:latin typeface="+mn-lt"/>
                          <a:ea typeface="+mn-ea"/>
                          <a:cs typeface="+mn-cs"/>
                        </a:rPr>
                        <a:t> in termini di limiti inferiore (a</a:t>
                      </a:r>
                      <a:r>
                        <a:rPr lang="it-IT" sz="2000" b="1" kern="1200" baseline="-25000" dirty="0">
                          <a:solidFill>
                            <a:schemeClr val="dk1"/>
                          </a:solidFill>
                          <a:effectLst/>
                          <a:latin typeface="+mn-lt"/>
                          <a:ea typeface="+mn-ea"/>
                          <a:cs typeface="+mn-cs"/>
                        </a:rPr>
                        <a:t>i</a:t>
                      </a:r>
                      <a:r>
                        <a:rPr lang="it-IT" sz="2000" b="1" kern="1200" dirty="0">
                          <a:solidFill>
                            <a:schemeClr val="dk1"/>
                          </a:solidFill>
                          <a:effectLst/>
                          <a:latin typeface="+mn-lt"/>
                          <a:ea typeface="+mn-ea"/>
                          <a:cs typeface="+mn-cs"/>
                        </a:rPr>
                        <a:t>) e superiore (b</a:t>
                      </a:r>
                      <a:r>
                        <a:rPr lang="it-IT" sz="2000" b="1" kern="1200" baseline="-25000" dirty="0">
                          <a:solidFill>
                            <a:schemeClr val="dk1"/>
                          </a:solidFill>
                          <a:effectLst/>
                          <a:latin typeface="+mn-lt"/>
                          <a:ea typeface="+mn-ea"/>
                          <a:cs typeface="+mn-cs"/>
                        </a:rPr>
                        <a:t>i</a:t>
                      </a:r>
                      <a:r>
                        <a:rPr lang="it-IT" sz="2000" b="1" kern="1200" dirty="0">
                          <a:solidFill>
                            <a:schemeClr val="dk1"/>
                          </a:solidFill>
                          <a:effectLst/>
                          <a:latin typeface="+mn-lt"/>
                          <a:ea typeface="+mn-ea"/>
                          <a:cs typeface="+mn-cs"/>
                        </a:rPr>
                        <a:t>)</a:t>
                      </a:r>
                      <a:endParaRPr lang="it-IT" sz="20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9882648"/>
                  </a:ext>
                </a:extLst>
              </a:tr>
            </a:tbl>
          </a:graphicData>
        </a:graphic>
      </p:graphicFrame>
      <p:graphicFrame>
        <p:nvGraphicFramePr>
          <p:cNvPr id="22" name="Oggetto 21">
            <a:extLst>
              <a:ext uri="{FF2B5EF4-FFF2-40B4-BE49-F238E27FC236}">
                <a16:creationId xmlns:a16="http://schemas.microsoft.com/office/drawing/2014/main" id="{7B1B2C40-826E-63FB-6564-1FA6EABB734D}"/>
              </a:ext>
            </a:extLst>
          </p:cNvPr>
          <p:cNvGraphicFramePr>
            <a:graphicFrameLocks noChangeAspect="1"/>
          </p:cNvGraphicFramePr>
          <p:nvPr/>
        </p:nvGraphicFramePr>
        <p:xfrm>
          <a:off x="2638425" y="996496"/>
          <a:ext cx="5957456" cy="905196"/>
        </p:xfrm>
        <a:graphic>
          <a:graphicData uri="http://schemas.openxmlformats.org/presentationml/2006/ole">
            <mc:AlternateContent xmlns:mc="http://schemas.openxmlformats.org/markup-compatibility/2006">
              <mc:Choice xmlns:v="urn:schemas-microsoft-com:vml" Requires="v">
                <p:oleObj r:id="rId4" imgW="2692400" imgH="419100" progId="Equation.DSMT4">
                  <p:embed/>
                </p:oleObj>
              </mc:Choice>
              <mc:Fallback>
                <p:oleObj r:id="rId4" imgW="2692400" imgH="419100" progId="Equation.DSMT4">
                  <p:embed/>
                  <p:pic>
                    <p:nvPicPr>
                      <p:cNvPr id="22" name="Oggetto 21">
                        <a:extLst>
                          <a:ext uri="{FF2B5EF4-FFF2-40B4-BE49-F238E27FC236}">
                            <a16:creationId xmlns:a16="http://schemas.microsoft.com/office/drawing/2014/main" id="{7B1B2C40-826E-63FB-6564-1FA6EABB7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425" y="996496"/>
                        <a:ext cx="5957456" cy="905196"/>
                      </a:xfrm>
                      <a:prstGeom prst="rect">
                        <a:avLst/>
                      </a:prstGeom>
                      <a:noFill/>
                    </p:spPr>
                  </p:pic>
                </p:oleObj>
              </mc:Fallback>
            </mc:AlternateContent>
          </a:graphicData>
        </a:graphic>
      </p:graphicFrame>
      <p:graphicFrame>
        <p:nvGraphicFramePr>
          <p:cNvPr id="25" name="Oggetto 24">
            <a:extLst>
              <a:ext uri="{FF2B5EF4-FFF2-40B4-BE49-F238E27FC236}">
                <a16:creationId xmlns:a16="http://schemas.microsoft.com/office/drawing/2014/main" id="{10A5964C-A244-8086-9FD9-0D251D24A94E}"/>
              </a:ext>
            </a:extLst>
          </p:cNvPr>
          <p:cNvGraphicFramePr>
            <a:graphicFrameLocks noChangeAspect="1"/>
          </p:cNvGraphicFramePr>
          <p:nvPr/>
        </p:nvGraphicFramePr>
        <p:xfrm>
          <a:off x="3551959" y="1960076"/>
          <a:ext cx="1801957" cy="878454"/>
        </p:xfrm>
        <a:graphic>
          <a:graphicData uri="http://schemas.openxmlformats.org/presentationml/2006/ole">
            <mc:AlternateContent xmlns:mc="http://schemas.openxmlformats.org/markup-compatibility/2006">
              <mc:Choice xmlns:v="urn:schemas-microsoft-com:vml" Requires="v">
                <p:oleObj r:id="rId6" imgW="761669" imgH="380835" progId="Equation.DSMT4">
                  <p:embed/>
                </p:oleObj>
              </mc:Choice>
              <mc:Fallback>
                <p:oleObj r:id="rId6" imgW="761669" imgH="380835" progId="Equation.DSMT4">
                  <p:embed/>
                  <p:pic>
                    <p:nvPicPr>
                      <p:cNvPr id="25" name="Oggetto 24">
                        <a:extLst>
                          <a:ext uri="{FF2B5EF4-FFF2-40B4-BE49-F238E27FC236}">
                            <a16:creationId xmlns:a16="http://schemas.microsoft.com/office/drawing/2014/main" id="{10A5964C-A244-8086-9FD9-0D251D24A9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959" y="1960076"/>
                        <a:ext cx="1801957" cy="878454"/>
                      </a:xfrm>
                      <a:prstGeom prst="rect">
                        <a:avLst/>
                      </a:prstGeom>
                      <a:noFill/>
                    </p:spPr>
                  </p:pic>
                </p:oleObj>
              </mc:Fallback>
            </mc:AlternateContent>
          </a:graphicData>
        </a:graphic>
      </p:graphicFrame>
      <p:graphicFrame>
        <p:nvGraphicFramePr>
          <p:cNvPr id="27" name="Oggetto 26">
            <a:extLst>
              <a:ext uri="{FF2B5EF4-FFF2-40B4-BE49-F238E27FC236}">
                <a16:creationId xmlns:a16="http://schemas.microsoft.com/office/drawing/2014/main" id="{97DD7777-B585-F37E-AD3F-AB3D97B16AA4}"/>
              </a:ext>
            </a:extLst>
          </p:cNvPr>
          <p:cNvGraphicFramePr>
            <a:graphicFrameLocks noChangeAspect="1"/>
          </p:cNvGraphicFramePr>
          <p:nvPr/>
        </p:nvGraphicFramePr>
        <p:xfrm>
          <a:off x="3727688" y="3041294"/>
          <a:ext cx="2952791" cy="754849"/>
        </p:xfrm>
        <a:graphic>
          <a:graphicData uri="http://schemas.openxmlformats.org/presentationml/2006/ole">
            <mc:AlternateContent xmlns:mc="http://schemas.openxmlformats.org/markup-compatibility/2006">
              <mc:Choice xmlns:v="urn:schemas-microsoft-com:vml" Requires="v">
                <p:oleObj r:id="rId8" imgW="1269449" imgH="330057" progId="Equation.DSMT4">
                  <p:embed/>
                </p:oleObj>
              </mc:Choice>
              <mc:Fallback>
                <p:oleObj r:id="rId8" imgW="1269449" imgH="330057" progId="Equation.DSMT4">
                  <p:embed/>
                  <p:pic>
                    <p:nvPicPr>
                      <p:cNvPr id="27" name="Oggetto 26">
                        <a:extLst>
                          <a:ext uri="{FF2B5EF4-FFF2-40B4-BE49-F238E27FC236}">
                            <a16:creationId xmlns:a16="http://schemas.microsoft.com/office/drawing/2014/main" id="{97DD7777-B585-F37E-AD3F-AB3D97B16A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27688" y="3041294"/>
                        <a:ext cx="2952791" cy="754849"/>
                      </a:xfrm>
                      <a:prstGeom prst="rect">
                        <a:avLst/>
                      </a:prstGeom>
                      <a:noFill/>
                    </p:spPr>
                  </p:pic>
                </p:oleObj>
              </mc:Fallback>
            </mc:AlternateContent>
          </a:graphicData>
        </a:graphic>
      </p:graphicFrame>
      <p:graphicFrame>
        <p:nvGraphicFramePr>
          <p:cNvPr id="29" name="Oggetto 28">
            <a:extLst>
              <a:ext uri="{FF2B5EF4-FFF2-40B4-BE49-F238E27FC236}">
                <a16:creationId xmlns:a16="http://schemas.microsoft.com/office/drawing/2014/main" id="{3F3AAAED-6AF9-AA58-1061-CB49D8F90232}"/>
              </a:ext>
            </a:extLst>
          </p:cNvPr>
          <p:cNvGraphicFramePr>
            <a:graphicFrameLocks noChangeAspect="1"/>
          </p:cNvGraphicFramePr>
          <p:nvPr/>
        </p:nvGraphicFramePr>
        <p:xfrm>
          <a:off x="3715864" y="3844858"/>
          <a:ext cx="2964615" cy="887050"/>
        </p:xfrm>
        <a:graphic>
          <a:graphicData uri="http://schemas.openxmlformats.org/presentationml/2006/ole">
            <mc:AlternateContent xmlns:mc="http://schemas.openxmlformats.org/markup-compatibility/2006">
              <mc:Choice xmlns:v="urn:schemas-microsoft-com:vml" Requires="v">
                <p:oleObj r:id="rId10" imgW="1219200" imgH="368300" progId="Equation.DSMT4">
                  <p:embed/>
                </p:oleObj>
              </mc:Choice>
              <mc:Fallback>
                <p:oleObj r:id="rId10" imgW="1219200" imgH="368300" progId="Equation.DSMT4">
                  <p:embed/>
                  <p:pic>
                    <p:nvPicPr>
                      <p:cNvPr id="29" name="Oggetto 28">
                        <a:extLst>
                          <a:ext uri="{FF2B5EF4-FFF2-40B4-BE49-F238E27FC236}">
                            <a16:creationId xmlns:a16="http://schemas.microsoft.com/office/drawing/2014/main" id="{3F3AAAED-6AF9-AA58-1061-CB49D8F902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15864" y="3844858"/>
                        <a:ext cx="2964615" cy="887050"/>
                      </a:xfrm>
                      <a:prstGeom prst="rect">
                        <a:avLst/>
                      </a:prstGeom>
                      <a:noFill/>
                    </p:spPr>
                  </p:pic>
                </p:oleObj>
              </mc:Fallback>
            </mc:AlternateContent>
          </a:graphicData>
        </a:graphic>
      </p:graphicFrame>
      <p:graphicFrame>
        <p:nvGraphicFramePr>
          <p:cNvPr id="31" name="Oggetto 30">
            <a:extLst>
              <a:ext uri="{FF2B5EF4-FFF2-40B4-BE49-F238E27FC236}">
                <a16:creationId xmlns:a16="http://schemas.microsoft.com/office/drawing/2014/main" id="{E0AB8927-ABD6-4AE4-B4CA-B041C620CA7B}"/>
              </a:ext>
            </a:extLst>
          </p:cNvPr>
          <p:cNvGraphicFramePr>
            <a:graphicFrameLocks noChangeAspect="1"/>
          </p:cNvGraphicFramePr>
          <p:nvPr/>
        </p:nvGraphicFramePr>
        <p:xfrm>
          <a:off x="2679806" y="4731908"/>
          <a:ext cx="5781453" cy="1006328"/>
        </p:xfrm>
        <a:graphic>
          <a:graphicData uri="http://schemas.openxmlformats.org/presentationml/2006/ole">
            <mc:AlternateContent xmlns:mc="http://schemas.openxmlformats.org/markup-compatibility/2006">
              <mc:Choice xmlns:v="urn:schemas-microsoft-com:vml" Requires="v">
                <p:oleObj r:id="rId12" imgW="2794000" imgH="482600" progId="Equation.DSMT4">
                  <p:embed/>
                </p:oleObj>
              </mc:Choice>
              <mc:Fallback>
                <p:oleObj r:id="rId12" imgW="2794000" imgH="482600" progId="Equation.DSMT4">
                  <p:embed/>
                  <p:pic>
                    <p:nvPicPr>
                      <p:cNvPr id="31" name="Oggetto 30">
                        <a:extLst>
                          <a:ext uri="{FF2B5EF4-FFF2-40B4-BE49-F238E27FC236}">
                            <a16:creationId xmlns:a16="http://schemas.microsoft.com/office/drawing/2014/main" id="{E0AB8927-ABD6-4AE4-B4CA-B041C620CA7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79806" y="4731908"/>
                        <a:ext cx="5781453" cy="1006328"/>
                      </a:xfrm>
                      <a:prstGeom prst="rect">
                        <a:avLst/>
                      </a:prstGeom>
                      <a:noFill/>
                    </p:spPr>
                  </p:pic>
                </p:oleObj>
              </mc:Fallback>
            </mc:AlternateContent>
          </a:graphicData>
        </a:graphic>
      </p:graphicFrame>
      <p:graphicFrame>
        <p:nvGraphicFramePr>
          <p:cNvPr id="33" name="Oggetto 32">
            <a:extLst>
              <a:ext uri="{FF2B5EF4-FFF2-40B4-BE49-F238E27FC236}">
                <a16:creationId xmlns:a16="http://schemas.microsoft.com/office/drawing/2014/main" id="{FC92FA2B-58B8-7425-241A-72E2CC1E754C}"/>
              </a:ext>
            </a:extLst>
          </p:cNvPr>
          <p:cNvGraphicFramePr>
            <a:graphicFrameLocks noChangeAspect="1"/>
          </p:cNvGraphicFramePr>
          <p:nvPr/>
        </p:nvGraphicFramePr>
        <p:xfrm>
          <a:off x="2638425" y="5710809"/>
          <a:ext cx="5231455" cy="963192"/>
        </p:xfrm>
        <a:graphic>
          <a:graphicData uri="http://schemas.openxmlformats.org/presentationml/2006/ole">
            <mc:AlternateContent xmlns:mc="http://schemas.openxmlformats.org/markup-compatibility/2006">
              <mc:Choice xmlns:v="urn:schemas-microsoft-com:vml" Requires="v">
                <p:oleObj r:id="rId14" imgW="2641600" imgH="482600" progId="Equation.DSMT4">
                  <p:embed/>
                </p:oleObj>
              </mc:Choice>
              <mc:Fallback>
                <p:oleObj r:id="rId14" imgW="2641600" imgH="482600" progId="Equation.DSMT4">
                  <p:embed/>
                  <p:pic>
                    <p:nvPicPr>
                      <p:cNvPr id="33" name="Oggetto 32">
                        <a:extLst>
                          <a:ext uri="{FF2B5EF4-FFF2-40B4-BE49-F238E27FC236}">
                            <a16:creationId xmlns:a16="http://schemas.microsoft.com/office/drawing/2014/main" id="{FC92FA2B-58B8-7425-241A-72E2CC1E754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38425" y="5710809"/>
                        <a:ext cx="5231455" cy="963192"/>
                      </a:xfrm>
                      <a:prstGeom prst="rect">
                        <a:avLst/>
                      </a:prstGeom>
                      <a:noFill/>
                    </p:spPr>
                  </p:pic>
                </p:oleObj>
              </mc:Fallback>
            </mc:AlternateContent>
          </a:graphicData>
        </a:graphic>
      </p:graphicFrame>
      <p:graphicFrame>
        <p:nvGraphicFramePr>
          <p:cNvPr id="36" name="Tabella 35">
            <a:extLst>
              <a:ext uri="{FF2B5EF4-FFF2-40B4-BE49-F238E27FC236}">
                <a16:creationId xmlns:a16="http://schemas.microsoft.com/office/drawing/2014/main" id="{B78FDF05-2C9E-32BC-7766-CA2F06BB13F5}"/>
              </a:ext>
            </a:extLst>
          </p:cNvPr>
          <p:cNvGraphicFramePr>
            <a:graphicFrameLocks noGrp="1"/>
          </p:cNvGraphicFramePr>
          <p:nvPr>
            <p:extLst>
              <p:ext uri="{D42A27DB-BD31-4B8C-83A1-F6EECF244321}">
                <p14:modId xmlns:p14="http://schemas.microsoft.com/office/powerpoint/2010/main" val="1785191004"/>
              </p:ext>
            </p:extLst>
          </p:nvPr>
        </p:nvGraphicFramePr>
        <p:xfrm>
          <a:off x="140034" y="996496"/>
          <a:ext cx="2062839" cy="565874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62839">
                  <a:extLst>
                    <a:ext uri="{9D8B030D-6E8A-4147-A177-3AD203B41FA5}">
                      <a16:colId xmlns:a16="http://schemas.microsoft.com/office/drawing/2014/main" val="2597271908"/>
                    </a:ext>
                  </a:extLst>
                </a:gridCol>
              </a:tblGrid>
              <a:tr h="56587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err="1">
                          <a:solidFill>
                            <a:schemeClr val="tx1"/>
                          </a:solidFill>
                          <a:effectLst/>
                          <a:latin typeface="Times New Roman" panose="02020603050405020304" pitchFamily="18" charset="0"/>
                          <a:ea typeface="Calibri" panose="020F0502020204030204" pitchFamily="34" charset="0"/>
                        </a:rPr>
                        <a:t>Teorema</a:t>
                      </a:r>
                      <a:r>
                        <a:rPr lang="en-US" sz="3200" kern="0" dirty="0">
                          <a:solidFill>
                            <a:schemeClr val="tx1"/>
                          </a:solidFill>
                          <a:effectLst/>
                          <a:latin typeface="Times New Roman" panose="02020603050405020304" pitchFamily="18" charset="0"/>
                          <a:ea typeface="Calibri" panose="020F0502020204030204" pitchFamily="34" charset="0"/>
                        </a:rPr>
                        <a:t> del </a:t>
                      </a:r>
                      <a:r>
                        <a:rPr lang="en-US" sz="3200" kern="0" dirty="0" err="1">
                          <a:solidFill>
                            <a:schemeClr val="tx1"/>
                          </a:solidFill>
                          <a:effectLst/>
                          <a:latin typeface="Times New Roman" panose="02020603050405020304" pitchFamily="18" charset="0"/>
                          <a:ea typeface="Calibri" panose="020F0502020204030204" pitchFamily="34" charset="0"/>
                        </a:rPr>
                        <a:t>limite</a:t>
                      </a:r>
                      <a:r>
                        <a:rPr lang="en-US" sz="3200" kern="0" dirty="0">
                          <a:solidFill>
                            <a:schemeClr val="tx1"/>
                          </a:solidFill>
                          <a:effectLst/>
                          <a:latin typeface="Times New Roman" panose="02020603050405020304" pitchFamily="18" charset="0"/>
                          <a:ea typeface="Calibri" panose="020F0502020204030204" pitchFamily="34" charset="0"/>
                        </a:rPr>
                        <a:t> centrale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0" dirty="0">
                          <a:solidFill>
                            <a:schemeClr val="tx1"/>
                          </a:solidFill>
                          <a:effectLst/>
                          <a:latin typeface="Times New Roman" panose="02020603050405020304" pitchFamily="18" charset="0"/>
                          <a:ea typeface="Calibri" panose="020F0502020204030204" pitchFamily="34" charset="0"/>
                        </a:rPr>
                        <a:t>(</a:t>
                      </a:r>
                      <a:r>
                        <a:rPr lang="en-US" sz="3200" kern="0" dirty="0" err="1">
                          <a:solidFill>
                            <a:schemeClr val="tx1"/>
                          </a:solidFill>
                          <a:effectLst/>
                          <a:latin typeface="Times New Roman" panose="02020603050405020304" pitchFamily="18" charset="0"/>
                          <a:ea typeface="Calibri" panose="020F0502020204030204" pitchFamily="34" charset="0"/>
                        </a:rPr>
                        <a:t>CLT</a:t>
                      </a:r>
                      <a:r>
                        <a:rPr lang="en-US" sz="3200" kern="0" dirty="0">
                          <a:solidFill>
                            <a:schemeClr val="tx1"/>
                          </a:solidFill>
                          <a:effectLst/>
                          <a:latin typeface="Times New Roman" panose="02020603050405020304" pitchFamily="18" charset="0"/>
                          <a:ea typeface="Calibri" panose="020F0502020204030204" pitchFamily="34" charset="0"/>
                        </a:rPr>
                        <a:t>)</a:t>
                      </a:r>
                    </a:p>
                    <a:p>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0665952"/>
                  </a:ext>
                </a:extLst>
              </a:tr>
            </a:tbl>
          </a:graphicData>
        </a:graphic>
      </p:graphicFrame>
    </p:spTree>
    <p:extLst>
      <p:ext uri="{BB962C8B-B14F-4D97-AF65-F5344CB8AC3E}">
        <p14:creationId xmlns:p14="http://schemas.microsoft.com/office/powerpoint/2010/main" val="1453614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5867696" y="953390"/>
            <a:ext cx="6096000" cy="5904610"/>
          </a:xfrm>
        </p:spPr>
        <p:txBody>
          <a:bodyPr>
            <a:noAutofit/>
          </a:bodyPr>
          <a:lstStyle/>
          <a:p>
            <a:pPr algn="just"/>
            <a:r>
              <a:rPr lang="it-IT" sz="3300" dirty="0"/>
              <a:t>A lato si può vedere la distribuzione </a:t>
            </a:r>
            <a:r>
              <a:rPr lang="it-IT" sz="3300" dirty="0" err="1"/>
              <a:t>lognormale</a:t>
            </a:r>
            <a:r>
              <a:rPr lang="it-IT" sz="3300" dirty="0"/>
              <a:t> della variabile prodotto </a:t>
            </a:r>
            <a:r>
              <a:rPr lang="it-IT" sz="3300" b="1" dirty="0" err="1"/>
              <a:t>X</a:t>
            </a:r>
            <a:r>
              <a:rPr lang="it-IT" sz="3300" b="1" baseline="-25000" dirty="0" err="1"/>
              <a:t>0</a:t>
            </a:r>
            <a:endParaRPr lang="it-IT" sz="3300" dirty="0"/>
          </a:p>
          <a:p>
            <a:pPr algn="just"/>
            <a:r>
              <a:rPr lang="it-IT" sz="3300" dirty="0"/>
              <a:t>Il metodo di </a:t>
            </a:r>
            <a:r>
              <a:rPr lang="it-IT" sz="3300" dirty="0" err="1"/>
              <a:t>Maccone</a:t>
            </a:r>
            <a:r>
              <a:rPr lang="it-IT" sz="3300" dirty="0"/>
              <a:t> per la distribuzione </a:t>
            </a:r>
            <a:r>
              <a:rPr lang="it-IT" sz="3300" dirty="0" err="1"/>
              <a:t>lognormale</a:t>
            </a:r>
            <a:r>
              <a:rPr lang="it-IT" sz="3300" dirty="0"/>
              <a:t> può essere utilizzato anche per un approccio analitico al problema della vita nella galassia</a:t>
            </a:r>
          </a:p>
          <a:p>
            <a:pPr algn="just"/>
            <a:r>
              <a:rPr lang="it-IT" sz="3300" dirty="0"/>
              <a:t>Il Teorema del Limite Centrale, applicato alla distribuzione </a:t>
            </a:r>
            <a:r>
              <a:rPr lang="it-IT" sz="3300" dirty="0" err="1"/>
              <a:t>lognormale</a:t>
            </a:r>
            <a:r>
              <a:rPr lang="it-IT" sz="3300" dirty="0"/>
              <a:t>, ci permette di </a:t>
            </a:r>
            <a:r>
              <a:rPr lang="it-IT" sz="3300" b="1" dirty="0"/>
              <a:t>fattorizzare l'equazione di Drake…</a:t>
            </a:r>
          </a:p>
        </p:txBody>
      </p:sp>
      <p:sp>
        <p:nvSpPr>
          <p:cNvPr id="6" name="Rettangolo con angoli arrotondati 5">
            <a:extLst>
              <a:ext uri="{FF2B5EF4-FFF2-40B4-BE49-F238E27FC236}">
                <a16:creationId xmlns:a16="http://schemas.microsoft.com/office/drawing/2014/main" id="{A08925A4-03F5-3EBC-F263-40F8119A1A3A}"/>
              </a:ext>
            </a:extLst>
          </p:cNvPr>
          <p:cNvSpPr/>
          <p:nvPr/>
        </p:nvSpPr>
        <p:spPr>
          <a:xfrm>
            <a:off x="200167" y="202764"/>
            <a:ext cx="11763529" cy="590969"/>
          </a:xfrm>
          <a:prstGeom prst="roundRect">
            <a:avLst/>
          </a:prstGeom>
          <a:gradFill flip="none" rotWithShape="1">
            <a:gsLst>
              <a:gs pos="0">
                <a:srgbClr val="002060"/>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3000" b="1" dirty="0">
                <a:solidFill>
                  <a:schemeClr val="bg1"/>
                </a:solidFill>
              </a:rPr>
              <a:t>Introduzione:                                                </a:t>
            </a:r>
            <a:r>
              <a:rPr lang="it-IT" sz="3200" b="1" dirty="0">
                <a:solidFill>
                  <a:schemeClr val="tx1"/>
                </a:solidFill>
              </a:rPr>
              <a:t>UN APPROCCIO ANALITICO</a:t>
            </a:r>
            <a:endParaRPr lang="it-IT" sz="3000" dirty="0">
              <a:solidFill>
                <a:schemeClr val="tx1"/>
              </a:solidFill>
            </a:endParaRPr>
          </a:p>
        </p:txBody>
      </p:sp>
      <p:pic>
        <p:nvPicPr>
          <p:cNvPr id="10" name="Immagine 9">
            <a:extLst>
              <a:ext uri="{FF2B5EF4-FFF2-40B4-BE49-F238E27FC236}">
                <a16:creationId xmlns:a16="http://schemas.microsoft.com/office/drawing/2014/main" id="{8CD32201-733B-3FA0-5508-02239F9A01FC}"/>
              </a:ext>
            </a:extLst>
          </p:cNvPr>
          <p:cNvPicPr>
            <a:picLocks noChangeAspect="1"/>
          </p:cNvPicPr>
          <p:nvPr/>
        </p:nvPicPr>
        <p:blipFill>
          <a:blip r:embed="rId2"/>
          <a:stretch>
            <a:fillRect/>
          </a:stretch>
        </p:blipFill>
        <p:spPr>
          <a:xfrm>
            <a:off x="-2434591" y="876328"/>
            <a:ext cx="10569809" cy="5653206"/>
          </a:xfrm>
          <a:prstGeom prst="rect">
            <a:avLst/>
          </a:prstGeom>
        </p:spPr>
      </p:pic>
    </p:spTree>
    <p:extLst>
      <p:ext uri="{BB962C8B-B14F-4D97-AF65-F5344CB8AC3E}">
        <p14:creationId xmlns:p14="http://schemas.microsoft.com/office/powerpoint/2010/main" val="816922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8128000" y="1787142"/>
            <a:ext cx="3863832" cy="4354287"/>
          </a:xfrm>
        </p:spPr>
        <p:txBody>
          <a:bodyPr>
            <a:normAutofit fontScale="92500" lnSpcReduction="20000"/>
          </a:bodyPr>
          <a:lstStyle/>
          <a:p>
            <a:endParaRPr lang="en-US" sz="4000" dirty="0"/>
          </a:p>
          <a:p>
            <a:pPr>
              <a:lnSpc>
                <a:spcPct val="100000"/>
              </a:lnSpc>
              <a:spcBef>
                <a:spcPts val="0"/>
              </a:spcBef>
            </a:pPr>
            <a:r>
              <a:rPr lang="en-US" sz="8000" b="1" dirty="0"/>
              <a:t>DA </a:t>
            </a:r>
            <a:r>
              <a:rPr lang="en-US" sz="8000" b="1" dirty="0" err="1"/>
              <a:t>QUESTI</a:t>
            </a:r>
            <a:r>
              <a:rPr lang="en-US" sz="8000" b="1" dirty="0"/>
              <a:t> </a:t>
            </a:r>
            <a:r>
              <a:rPr lang="en-US" sz="8000" b="1" dirty="0">
                <a:solidFill>
                  <a:srgbClr val="0070C0"/>
                </a:solidFill>
              </a:rPr>
              <a:t>SETTE</a:t>
            </a:r>
            <a:r>
              <a:rPr lang="en-US" sz="8000" b="1" dirty="0"/>
              <a:t> FATTORI</a:t>
            </a:r>
            <a:endParaRPr lang="it-IT" sz="8000" b="1" dirty="0"/>
          </a:p>
        </p:txBody>
      </p:sp>
      <p:sp>
        <p:nvSpPr>
          <p:cNvPr id="6" name="CasellaDiTesto 5">
            <a:extLst>
              <a:ext uri="{FF2B5EF4-FFF2-40B4-BE49-F238E27FC236}">
                <a16:creationId xmlns:a16="http://schemas.microsoft.com/office/drawing/2014/main" id="{70FAAED5-3906-EB77-499F-E33FA46EB365}"/>
              </a:ext>
            </a:extLst>
          </p:cNvPr>
          <p:cNvSpPr txBox="1"/>
          <p:nvPr/>
        </p:nvSpPr>
        <p:spPr>
          <a:xfrm>
            <a:off x="0" y="936495"/>
            <a:ext cx="7886890" cy="707886"/>
          </a:xfrm>
          <a:prstGeom prst="rect">
            <a:avLst/>
          </a:prstGeom>
          <a:noFill/>
        </p:spPr>
        <p:txBody>
          <a:bodyPr wrap="square">
            <a:spAutoFit/>
          </a:bodyPr>
          <a:lstStyle/>
          <a:p>
            <a:pPr algn="ctr"/>
            <a:r>
              <a:rPr lang="en-GB" sz="4000" b="1" dirty="0">
                <a:solidFill>
                  <a:srgbClr val="002060"/>
                </a:solidFill>
                <a:effectLst/>
                <a:ea typeface="Calibri" panose="020F0502020204030204" pitchFamily="34" charset="0"/>
                <a:cs typeface="Calibri" panose="020F0502020204030204" pitchFamily="34" charset="0"/>
              </a:rPr>
              <a:t>N = </a:t>
            </a:r>
            <a:r>
              <a:rPr lang="en-GB" sz="4000" b="1" dirty="0">
                <a:effectLst/>
                <a:ea typeface="Calibri" panose="020F0502020204030204" pitchFamily="34" charset="0"/>
                <a:cs typeface="Calibri" panose="020F0502020204030204" pitchFamily="34" charset="0"/>
              </a:rPr>
              <a:t>N</a:t>
            </a:r>
            <a:r>
              <a:rPr lang="en-GB" sz="4000" b="1" baseline="-25000" dirty="0">
                <a:effectLst/>
                <a:ea typeface="Calibri" panose="020F0502020204030204" pitchFamily="34" charset="0"/>
                <a:cs typeface="Calibri" panose="020F0502020204030204" pitchFamily="34" charset="0"/>
              </a:rPr>
              <a:t>s</a:t>
            </a:r>
            <a:r>
              <a:rPr lang="en-GB" sz="4000" dirty="0">
                <a:solidFill>
                  <a:srgbClr val="002060"/>
                </a:solidFill>
                <a:effectLst/>
                <a:ea typeface="Calibri" panose="020F0502020204030204" pitchFamily="34" charset="0"/>
                <a:cs typeface="Calibri" panose="020F0502020204030204" pitchFamily="34" charset="0"/>
              </a:rPr>
              <a:t> </a:t>
            </a:r>
            <a:r>
              <a:rPr lang="it-IT" sz="4000" dirty="0">
                <a:solidFill>
                  <a:srgbClr val="002060"/>
                </a:solidFill>
                <a:effectLst/>
                <a:ea typeface="Calibri" panose="020F0502020204030204" pitchFamily="34" charset="0"/>
                <a:cs typeface="Calibri" panose="020F0502020204030204" pitchFamily="34" charset="0"/>
              </a:rPr>
              <a:t>· </a:t>
            </a:r>
            <a:r>
              <a:rPr lang="en-GB" sz="4000" b="1" dirty="0">
                <a:solidFill>
                  <a:schemeClr val="tx1">
                    <a:lumMod val="65000"/>
                    <a:lumOff val="35000"/>
                  </a:schemeClr>
                </a:solidFill>
                <a:effectLst/>
                <a:ea typeface="Calibri" panose="020F0502020204030204" pitchFamily="34" charset="0"/>
                <a:cs typeface="Calibri" panose="020F0502020204030204" pitchFamily="34" charset="0"/>
              </a:rPr>
              <a:t>n</a:t>
            </a:r>
            <a:r>
              <a:rPr lang="en-GB" sz="4000" b="1" baseline="-25000" dirty="0">
                <a:solidFill>
                  <a:schemeClr val="tx1">
                    <a:lumMod val="65000"/>
                    <a:lumOff val="35000"/>
                  </a:schemeClr>
                </a:solidFill>
                <a:effectLst/>
                <a:ea typeface="Calibri" panose="020F0502020204030204" pitchFamily="34" charset="0"/>
                <a:cs typeface="Calibri" panose="020F0502020204030204" pitchFamily="34" charset="0"/>
              </a:rPr>
              <a:t>p</a:t>
            </a:r>
            <a:r>
              <a:rPr lang="en-GB" sz="4000" dirty="0">
                <a:solidFill>
                  <a:srgbClr val="002060"/>
                </a:solidFill>
                <a:effectLst/>
                <a:ea typeface="Calibri" panose="020F0502020204030204" pitchFamily="34" charset="0"/>
                <a:cs typeface="Calibri" panose="020F0502020204030204" pitchFamily="34" charset="0"/>
              </a:rPr>
              <a:t> </a:t>
            </a:r>
            <a:r>
              <a:rPr lang="it-IT" sz="4000" dirty="0">
                <a:solidFill>
                  <a:srgbClr val="002060"/>
                </a:solidFill>
                <a:effectLst/>
                <a:ea typeface="Calibri" panose="020F0502020204030204" pitchFamily="34" charset="0"/>
                <a:cs typeface="Calibri" panose="020F0502020204030204" pitchFamily="34" charset="0"/>
              </a:rPr>
              <a:t>·</a:t>
            </a:r>
            <a:r>
              <a:rPr lang="en-GB" sz="4000" b="1" dirty="0">
                <a:solidFill>
                  <a:srgbClr val="002060"/>
                </a:solidFill>
                <a:effectLst/>
                <a:ea typeface="Calibri" panose="020F0502020204030204" pitchFamily="34" charset="0"/>
                <a:cs typeface="Calibri" panose="020F0502020204030204" pitchFamily="34" charset="0"/>
              </a:rPr>
              <a:t> </a:t>
            </a:r>
            <a:r>
              <a:rPr lang="en-GB" sz="4000" b="1" dirty="0">
                <a:solidFill>
                  <a:srgbClr val="C00000"/>
                </a:solidFill>
                <a:effectLst/>
                <a:ea typeface="Calibri" panose="020F0502020204030204" pitchFamily="34" charset="0"/>
                <a:cs typeface="Calibri" panose="020F0502020204030204" pitchFamily="34" charset="0"/>
              </a:rPr>
              <a:t>f</a:t>
            </a:r>
            <a:r>
              <a:rPr lang="en-GB" sz="4000" b="1" baseline="-25000" dirty="0">
                <a:solidFill>
                  <a:srgbClr val="C00000"/>
                </a:solidFill>
                <a:effectLst/>
                <a:ea typeface="Calibri" panose="020F0502020204030204" pitchFamily="34" charset="0"/>
                <a:cs typeface="Calibri" panose="020F0502020204030204" pitchFamily="34" charset="0"/>
              </a:rPr>
              <a:t>s</a:t>
            </a:r>
            <a:r>
              <a:rPr lang="en-GB" sz="4000" b="1" dirty="0">
                <a:solidFill>
                  <a:srgbClr val="002060"/>
                </a:solidFill>
                <a:effectLst/>
                <a:ea typeface="Calibri" panose="020F0502020204030204" pitchFamily="34" charset="0"/>
                <a:cs typeface="Calibri" panose="020F0502020204030204" pitchFamily="34" charset="0"/>
              </a:rPr>
              <a:t> </a:t>
            </a:r>
            <a:r>
              <a:rPr lang="it-IT" sz="4000" dirty="0">
                <a:solidFill>
                  <a:srgbClr val="002060"/>
                </a:solidFill>
                <a:effectLst/>
                <a:ea typeface="Calibri" panose="020F0502020204030204" pitchFamily="34" charset="0"/>
                <a:cs typeface="Calibri" panose="020F0502020204030204" pitchFamily="34" charset="0"/>
              </a:rPr>
              <a:t>· </a:t>
            </a:r>
            <a:r>
              <a:rPr lang="en-GB" sz="4000" b="1" dirty="0" err="1">
                <a:solidFill>
                  <a:schemeClr val="accent4">
                    <a:lumMod val="75000"/>
                  </a:schemeClr>
                </a:solidFill>
                <a:effectLst/>
                <a:ea typeface="Calibri" panose="020F0502020204030204" pitchFamily="34" charset="0"/>
                <a:cs typeface="Calibri" panose="020F0502020204030204" pitchFamily="34" charset="0"/>
              </a:rPr>
              <a:t>f</a:t>
            </a:r>
            <a:r>
              <a:rPr lang="en-GB" sz="4000" b="1" baseline="-25000" dirty="0" err="1">
                <a:solidFill>
                  <a:schemeClr val="accent4">
                    <a:lumMod val="75000"/>
                  </a:schemeClr>
                </a:solidFill>
                <a:effectLst/>
                <a:ea typeface="Calibri" panose="020F0502020204030204" pitchFamily="34" charset="0"/>
                <a:cs typeface="Calibri" panose="020F0502020204030204" pitchFamily="34" charset="0"/>
              </a:rPr>
              <a:t>l</a:t>
            </a:r>
            <a:r>
              <a:rPr lang="en-GB" sz="4000" b="1" dirty="0">
                <a:solidFill>
                  <a:srgbClr val="002060"/>
                </a:solidFill>
                <a:effectLst/>
                <a:ea typeface="Calibri" panose="020F0502020204030204" pitchFamily="34" charset="0"/>
                <a:cs typeface="Calibri" panose="020F0502020204030204" pitchFamily="34" charset="0"/>
              </a:rPr>
              <a:t> </a:t>
            </a:r>
            <a:r>
              <a:rPr lang="it-IT" sz="4000" dirty="0">
                <a:solidFill>
                  <a:srgbClr val="002060"/>
                </a:solidFill>
                <a:effectLst/>
                <a:ea typeface="Calibri" panose="020F0502020204030204" pitchFamily="34" charset="0"/>
                <a:cs typeface="Calibri" panose="020F0502020204030204" pitchFamily="34" charset="0"/>
              </a:rPr>
              <a:t>· </a:t>
            </a:r>
            <a:r>
              <a:rPr lang="en-GB" sz="4000" b="1" dirty="0">
                <a:solidFill>
                  <a:srgbClr val="7030A0"/>
                </a:solidFill>
                <a:effectLst/>
                <a:ea typeface="Calibri" panose="020F0502020204030204" pitchFamily="34" charset="0"/>
                <a:cs typeface="Calibri" panose="020F0502020204030204" pitchFamily="34" charset="0"/>
              </a:rPr>
              <a:t>f</a:t>
            </a:r>
            <a:r>
              <a:rPr lang="en-GB" sz="4000" b="1" baseline="-25000" dirty="0">
                <a:solidFill>
                  <a:srgbClr val="7030A0"/>
                </a:solidFill>
                <a:effectLst/>
                <a:ea typeface="Calibri" panose="020F0502020204030204" pitchFamily="34" charset="0"/>
                <a:cs typeface="Calibri" panose="020F0502020204030204" pitchFamily="34" charset="0"/>
              </a:rPr>
              <a:t>i</a:t>
            </a:r>
            <a:r>
              <a:rPr lang="en-GB" sz="4000" b="1" dirty="0">
                <a:solidFill>
                  <a:srgbClr val="002060"/>
                </a:solidFill>
                <a:effectLst/>
                <a:ea typeface="Calibri" panose="020F0502020204030204" pitchFamily="34" charset="0"/>
                <a:cs typeface="Calibri" panose="020F0502020204030204" pitchFamily="34" charset="0"/>
              </a:rPr>
              <a:t> </a:t>
            </a:r>
            <a:r>
              <a:rPr lang="it-IT" sz="4000" dirty="0">
                <a:solidFill>
                  <a:srgbClr val="002060"/>
                </a:solidFill>
                <a:effectLst/>
                <a:ea typeface="Calibri" panose="020F0502020204030204" pitchFamily="34" charset="0"/>
                <a:cs typeface="Calibri" panose="020F0502020204030204" pitchFamily="34" charset="0"/>
              </a:rPr>
              <a:t>· </a:t>
            </a:r>
            <a:r>
              <a:rPr lang="en-GB" sz="4000" b="1" dirty="0">
                <a:solidFill>
                  <a:srgbClr val="82623E"/>
                </a:solidFill>
                <a:effectLst/>
                <a:ea typeface="Calibri" panose="020F0502020204030204" pitchFamily="34" charset="0"/>
                <a:cs typeface="Calibri" panose="020F0502020204030204" pitchFamily="34" charset="0"/>
              </a:rPr>
              <a:t>f</a:t>
            </a:r>
            <a:r>
              <a:rPr lang="en-GB" sz="4000" b="1" baseline="-25000" dirty="0">
                <a:solidFill>
                  <a:srgbClr val="82623E"/>
                </a:solidFill>
                <a:effectLst/>
                <a:ea typeface="Calibri" panose="020F0502020204030204" pitchFamily="34" charset="0"/>
                <a:cs typeface="Calibri" panose="020F0502020204030204" pitchFamily="34" charset="0"/>
              </a:rPr>
              <a:t>c</a:t>
            </a:r>
            <a:r>
              <a:rPr lang="en-GB" sz="4000" b="1" dirty="0">
                <a:solidFill>
                  <a:srgbClr val="002060"/>
                </a:solidFill>
                <a:effectLst/>
                <a:ea typeface="Calibri" panose="020F0502020204030204" pitchFamily="34" charset="0"/>
                <a:cs typeface="Calibri" panose="020F0502020204030204" pitchFamily="34" charset="0"/>
              </a:rPr>
              <a:t> </a:t>
            </a:r>
            <a:r>
              <a:rPr lang="it-IT" sz="4000" dirty="0">
                <a:solidFill>
                  <a:srgbClr val="002060"/>
                </a:solidFill>
                <a:effectLst/>
                <a:ea typeface="Calibri" panose="020F0502020204030204" pitchFamily="34" charset="0"/>
                <a:cs typeface="Calibri" panose="020F0502020204030204" pitchFamily="34" charset="0"/>
              </a:rPr>
              <a:t>· </a:t>
            </a:r>
            <a:r>
              <a:rPr lang="en-GB" sz="4000" b="1" dirty="0" err="1">
                <a:solidFill>
                  <a:srgbClr val="0070C0"/>
                </a:solidFill>
                <a:effectLst/>
                <a:ea typeface="Calibri" panose="020F0502020204030204" pitchFamily="34" charset="0"/>
                <a:cs typeface="Calibri" panose="020F0502020204030204" pitchFamily="34" charset="0"/>
              </a:rPr>
              <a:t>f</a:t>
            </a:r>
            <a:r>
              <a:rPr lang="en-GB" sz="4000" b="1" baseline="-25000" dirty="0" err="1">
                <a:solidFill>
                  <a:srgbClr val="0070C0"/>
                </a:solidFill>
                <a:effectLst/>
                <a:ea typeface="Calibri" panose="020F0502020204030204" pitchFamily="34" charset="0"/>
                <a:cs typeface="Calibri" panose="020F0502020204030204" pitchFamily="34" charset="0"/>
              </a:rPr>
              <a:t>L</a:t>
            </a:r>
            <a:endParaRPr lang="en-GB" sz="4000" b="1" baseline="-25000" dirty="0">
              <a:solidFill>
                <a:srgbClr val="0070C0"/>
              </a:solidFill>
              <a:effectLst/>
              <a:ea typeface="Calibri" panose="020F0502020204030204" pitchFamily="34" charset="0"/>
              <a:cs typeface="Calibri" panose="020F0502020204030204" pitchFamily="34" charset="0"/>
            </a:endParaRPr>
          </a:p>
        </p:txBody>
      </p:sp>
      <p:sp>
        <p:nvSpPr>
          <p:cNvPr id="14" name="Rettangolo con angoli arrotondati 13">
            <a:extLst>
              <a:ext uri="{FF2B5EF4-FFF2-40B4-BE49-F238E27FC236}">
                <a16:creationId xmlns:a16="http://schemas.microsoft.com/office/drawing/2014/main" id="{80C4D4F9-0747-1673-D747-5CFFE9841197}"/>
              </a:ext>
            </a:extLst>
          </p:cNvPr>
          <p:cNvSpPr/>
          <p:nvPr/>
        </p:nvSpPr>
        <p:spPr>
          <a:xfrm>
            <a:off x="200168" y="202764"/>
            <a:ext cx="11483832" cy="590969"/>
          </a:xfrm>
          <a:prstGeom prst="roundRect">
            <a:avLst/>
          </a:prstGeom>
          <a:gradFill flip="none" rotWithShape="1">
            <a:gsLst>
              <a:gs pos="0">
                <a:srgbClr val="002060"/>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3000" b="1" dirty="0">
                <a:solidFill>
                  <a:schemeClr val="bg1"/>
                </a:solidFill>
              </a:rPr>
              <a:t>Introduzione:                                                </a:t>
            </a:r>
            <a:r>
              <a:rPr lang="it-IT" sz="3200" b="1" dirty="0">
                <a:solidFill>
                  <a:schemeClr val="tx1"/>
                </a:solidFill>
              </a:rPr>
              <a:t>UN APPROCCIO ANALITICO</a:t>
            </a:r>
            <a:endParaRPr lang="it-IT" sz="3000" dirty="0">
              <a:solidFill>
                <a:schemeClr val="tx1"/>
              </a:solidFill>
            </a:endParaRPr>
          </a:p>
        </p:txBody>
      </p:sp>
      <p:graphicFrame>
        <p:nvGraphicFramePr>
          <p:cNvPr id="4" name="Tabella 3">
            <a:extLst>
              <a:ext uri="{FF2B5EF4-FFF2-40B4-BE49-F238E27FC236}">
                <a16:creationId xmlns:a16="http://schemas.microsoft.com/office/drawing/2014/main" id="{4EE524F4-A26C-DB63-D436-95714566C4C4}"/>
              </a:ext>
            </a:extLst>
          </p:cNvPr>
          <p:cNvGraphicFramePr>
            <a:graphicFrameLocks noGrp="1"/>
          </p:cNvGraphicFramePr>
          <p:nvPr>
            <p:extLst>
              <p:ext uri="{D42A27DB-BD31-4B8C-83A1-F6EECF244321}">
                <p14:modId xmlns:p14="http://schemas.microsoft.com/office/powerpoint/2010/main" val="101822667"/>
              </p:ext>
            </p:extLst>
          </p:nvPr>
        </p:nvGraphicFramePr>
        <p:xfrm>
          <a:off x="200168" y="1671348"/>
          <a:ext cx="7886891" cy="4924108"/>
        </p:xfrm>
        <a:graphic>
          <a:graphicData uri="http://schemas.openxmlformats.org/drawingml/2006/table">
            <a:tbl>
              <a:tblPr>
                <a:tableStyleId>{5C22544A-7EE6-4342-B048-85BDC9FD1C3A}</a:tableStyleId>
              </a:tblPr>
              <a:tblGrid>
                <a:gridCol w="556722">
                  <a:extLst>
                    <a:ext uri="{9D8B030D-6E8A-4147-A177-3AD203B41FA5}">
                      <a16:colId xmlns:a16="http://schemas.microsoft.com/office/drawing/2014/main" val="494306452"/>
                    </a:ext>
                  </a:extLst>
                </a:gridCol>
                <a:gridCol w="726831">
                  <a:extLst>
                    <a:ext uri="{9D8B030D-6E8A-4147-A177-3AD203B41FA5}">
                      <a16:colId xmlns:a16="http://schemas.microsoft.com/office/drawing/2014/main" val="2928752936"/>
                    </a:ext>
                  </a:extLst>
                </a:gridCol>
                <a:gridCol w="6603338">
                  <a:extLst>
                    <a:ext uri="{9D8B030D-6E8A-4147-A177-3AD203B41FA5}">
                      <a16:colId xmlns:a16="http://schemas.microsoft.com/office/drawing/2014/main" val="524409499"/>
                    </a:ext>
                  </a:extLst>
                </a:gridCol>
              </a:tblGrid>
              <a:tr h="654528">
                <a:tc>
                  <a:txBody>
                    <a:bodyPr/>
                    <a:lstStyle/>
                    <a:p>
                      <a:pPr algn="ctr" fontAlgn="ctr"/>
                      <a:r>
                        <a:rPr lang="it-IT" sz="2000" b="1" u="none" strike="noStrike" dirty="0">
                          <a:solidFill>
                            <a:schemeClr val="bg1"/>
                          </a:solidFill>
                          <a:effectLst/>
                        </a:rPr>
                        <a:t>1</a:t>
                      </a:r>
                      <a:endParaRPr lang="it-IT" sz="2000" b="1" i="0" u="none" strike="noStrike" dirty="0">
                        <a:solidFill>
                          <a:schemeClr val="bg1"/>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solidFill>
                  </a:tcPr>
                </a:tc>
                <a:tc>
                  <a:txBody>
                    <a:bodyPr/>
                    <a:lstStyle/>
                    <a:p>
                      <a:pPr algn="ctr" fontAlgn="t"/>
                      <a:r>
                        <a:rPr lang="en-GB" sz="2800" b="1" dirty="0">
                          <a:effectLst/>
                          <a:ea typeface="Calibri" panose="020F0502020204030204" pitchFamily="34" charset="0"/>
                          <a:cs typeface="Calibri" panose="020F0502020204030204" pitchFamily="34" charset="0"/>
                        </a:rPr>
                        <a:t>N</a:t>
                      </a:r>
                      <a:r>
                        <a:rPr lang="en-GB" sz="2800" b="1" baseline="-25000" dirty="0">
                          <a:effectLst/>
                          <a:ea typeface="Calibri" panose="020F0502020204030204" pitchFamily="34" charset="0"/>
                          <a:cs typeface="Calibri" panose="020F0502020204030204" pitchFamily="34" charset="0"/>
                        </a:rPr>
                        <a:t>s</a:t>
                      </a:r>
                      <a:endParaRPr lang="it-IT" sz="2800" b="1" i="0" u="none" strike="noStrike" dirty="0">
                        <a:solidFill>
                          <a:srgbClr val="000000"/>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nSpc>
                          <a:spcPct val="115000"/>
                        </a:lnSpc>
                        <a:spcAft>
                          <a:spcPts val="800"/>
                        </a:spcAft>
                        <a:buNone/>
                      </a:pPr>
                      <a:r>
                        <a:rPr lang="it-IT" sz="2000" b="1" kern="100" dirty="0">
                          <a:effectLst/>
                          <a:latin typeface="+mn-lt"/>
                          <a:ea typeface="Aptos" panose="020B0004020202020204" pitchFamily="34" charset="0"/>
                          <a:cs typeface="Times New Roman" panose="02020603050405020304" pitchFamily="18" charset="0"/>
                        </a:rPr>
                        <a:t>NUMERO DI STELLE DELLA GALASSIA ADATTE ALLA VITA (DI CLASSE </a:t>
                      </a:r>
                      <a:r>
                        <a:rPr lang="it-IT" sz="2000" b="1" kern="100">
                          <a:effectLst/>
                          <a:latin typeface="+mn-lt"/>
                          <a:ea typeface="Aptos" panose="020B0004020202020204" pitchFamily="34" charset="0"/>
                          <a:cs typeface="Times New Roman" panose="02020603050405020304" pitchFamily="18" charset="0"/>
                        </a:rPr>
                        <a:t>SPETTRALE </a:t>
                      </a:r>
                      <a:r>
                        <a:rPr lang="it-IT" sz="2000" b="1" kern="100">
                          <a:solidFill>
                            <a:srgbClr val="FF0000"/>
                          </a:solidFill>
                          <a:effectLst/>
                          <a:latin typeface="+mn-lt"/>
                          <a:ea typeface="Aptos" panose="020B0004020202020204" pitchFamily="34" charset="0"/>
                          <a:cs typeface="Times New Roman" panose="02020603050405020304" pitchFamily="18" charset="0"/>
                        </a:rPr>
                        <a:t>K</a:t>
                      </a:r>
                      <a:r>
                        <a:rPr lang="it-IT" sz="2000" b="1" kern="100">
                          <a:effectLst/>
                          <a:latin typeface="+mn-lt"/>
                          <a:ea typeface="Aptos" panose="020B0004020202020204" pitchFamily="34" charset="0"/>
                          <a:cs typeface="Times New Roman" panose="02020603050405020304" pitchFamily="18" charset="0"/>
                        </a:rPr>
                        <a:t>, </a:t>
                      </a:r>
                      <a:r>
                        <a:rPr lang="it-IT" sz="2000" b="1" kern="100" dirty="0">
                          <a:solidFill>
                            <a:srgbClr val="FF0000"/>
                          </a:solidFill>
                          <a:effectLst/>
                          <a:latin typeface="+mn-lt"/>
                          <a:ea typeface="Aptos" panose="020B0004020202020204" pitchFamily="34" charset="0"/>
                          <a:cs typeface="Times New Roman" panose="02020603050405020304" pitchFamily="18" charset="0"/>
                        </a:rPr>
                        <a:t>G</a:t>
                      </a:r>
                      <a:r>
                        <a:rPr lang="it-IT" sz="2000" b="1" kern="100" dirty="0">
                          <a:effectLst/>
                          <a:latin typeface="+mn-lt"/>
                          <a:ea typeface="Aptos" panose="020B0004020202020204" pitchFamily="34" charset="0"/>
                          <a:cs typeface="Times New Roman" panose="02020603050405020304" pitchFamily="18" charset="0"/>
                        </a:rPr>
                        <a:t> ED </a:t>
                      </a:r>
                      <a:r>
                        <a:rPr lang="it-IT" sz="2000" b="1" kern="100" dirty="0">
                          <a:solidFill>
                            <a:srgbClr val="FF0000"/>
                          </a:solidFill>
                          <a:effectLst/>
                          <a:latin typeface="+mn-lt"/>
                          <a:ea typeface="Aptos" panose="020B0004020202020204" pitchFamily="34" charset="0"/>
                          <a:cs typeface="Times New Roman" panose="02020603050405020304" pitchFamily="18" charset="0"/>
                        </a:rPr>
                        <a:t>F</a:t>
                      </a:r>
                      <a:r>
                        <a:rPr lang="it-IT" sz="2000" b="1" kern="100" dirty="0">
                          <a:effectLst/>
                          <a:latin typeface="+mn-lt"/>
                          <a:ea typeface="Aptos" panose="020B0004020202020204" pitchFamily="34" charset="0"/>
                          <a:cs typeface="Times New Roman" panose="02020603050405020304" pitchFamily="18" charset="0"/>
                        </a:rPr>
                        <a:t>)</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46586755"/>
                  </a:ext>
                </a:extLst>
              </a:tr>
              <a:tr h="654528">
                <a:tc>
                  <a:txBody>
                    <a:bodyPr/>
                    <a:lstStyle/>
                    <a:p>
                      <a:pPr algn="ctr" fontAlgn="ctr"/>
                      <a:r>
                        <a:rPr lang="it-IT" sz="2000" b="1" u="none" strike="noStrike" dirty="0">
                          <a:solidFill>
                            <a:schemeClr val="bg1"/>
                          </a:solidFill>
                          <a:effectLst/>
                        </a:rPr>
                        <a:t>2</a:t>
                      </a:r>
                      <a:endParaRPr lang="it-IT" sz="2000" b="1" i="0" u="none" strike="noStrike" dirty="0">
                        <a:solidFill>
                          <a:schemeClr val="bg1"/>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ctr" fontAlgn="t"/>
                      <a:r>
                        <a:rPr lang="en-GB" sz="2800" b="1" dirty="0">
                          <a:solidFill>
                            <a:schemeClr val="tx1">
                              <a:lumMod val="65000"/>
                              <a:lumOff val="35000"/>
                            </a:schemeClr>
                          </a:solidFill>
                          <a:effectLst/>
                          <a:ea typeface="Calibri" panose="020F0502020204030204" pitchFamily="34" charset="0"/>
                          <a:cs typeface="Calibri" panose="020F0502020204030204" pitchFamily="34" charset="0"/>
                        </a:rPr>
                        <a:t>n</a:t>
                      </a:r>
                      <a:r>
                        <a:rPr lang="en-GB" sz="2800" b="1" baseline="-25000" dirty="0">
                          <a:solidFill>
                            <a:schemeClr val="tx1">
                              <a:lumMod val="65000"/>
                              <a:lumOff val="35000"/>
                            </a:schemeClr>
                          </a:solidFill>
                          <a:effectLst/>
                          <a:ea typeface="Calibri" panose="020F0502020204030204" pitchFamily="34" charset="0"/>
                          <a:cs typeface="Calibri" panose="020F0502020204030204" pitchFamily="34" charset="0"/>
                        </a:rPr>
                        <a:t>p</a:t>
                      </a:r>
                      <a:endParaRPr lang="it-IT" sz="2800" b="1" i="0" u="none" strike="noStrike" dirty="0">
                        <a:solidFill>
                          <a:srgbClr val="000000"/>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nSpc>
                          <a:spcPct val="115000"/>
                        </a:lnSpc>
                        <a:spcAft>
                          <a:spcPts val="800"/>
                        </a:spcAft>
                        <a:buNone/>
                      </a:pPr>
                      <a:r>
                        <a:rPr lang="it-IT" sz="2000" b="1" kern="100" dirty="0">
                          <a:effectLst/>
                          <a:latin typeface="+mn-lt"/>
                          <a:ea typeface="Aptos" panose="020B0004020202020204" pitchFamily="34" charset="0"/>
                          <a:cs typeface="Times New Roman" panose="02020603050405020304" pitchFamily="18" charset="0"/>
                        </a:rPr>
                        <a:t>NUMERO DI PIANETI PER STELLA NELL'AREA ABITABILE (DI CLASSE </a:t>
                      </a:r>
                      <a:r>
                        <a:rPr lang="it-IT" sz="2000" b="1" kern="100">
                          <a:effectLst/>
                          <a:latin typeface="+mn-lt"/>
                          <a:ea typeface="Aptos" panose="020B0004020202020204" pitchFamily="34" charset="0"/>
                          <a:cs typeface="Times New Roman" panose="02020603050405020304" pitchFamily="18" charset="0"/>
                        </a:rPr>
                        <a:t>SPETTRALE </a:t>
                      </a:r>
                      <a:r>
                        <a:rPr lang="it-IT" sz="2000" b="1" kern="100">
                          <a:solidFill>
                            <a:srgbClr val="FF0000"/>
                          </a:solidFill>
                          <a:effectLst/>
                          <a:latin typeface="+mn-lt"/>
                          <a:ea typeface="Aptos" panose="020B0004020202020204" pitchFamily="34" charset="0"/>
                          <a:cs typeface="Times New Roman" panose="02020603050405020304" pitchFamily="18" charset="0"/>
                        </a:rPr>
                        <a:t>K</a:t>
                      </a:r>
                      <a:r>
                        <a:rPr lang="it-IT" sz="2000" b="1" kern="100">
                          <a:effectLst/>
                          <a:latin typeface="+mn-lt"/>
                          <a:ea typeface="Aptos" panose="020B0004020202020204" pitchFamily="34" charset="0"/>
                          <a:cs typeface="Times New Roman" panose="02020603050405020304" pitchFamily="18" charset="0"/>
                        </a:rPr>
                        <a:t>, </a:t>
                      </a:r>
                      <a:r>
                        <a:rPr lang="it-IT" sz="2000" b="1" kern="100" dirty="0">
                          <a:solidFill>
                            <a:srgbClr val="FF0000"/>
                          </a:solidFill>
                          <a:effectLst/>
                          <a:latin typeface="+mn-lt"/>
                          <a:ea typeface="Aptos" panose="020B0004020202020204" pitchFamily="34" charset="0"/>
                          <a:cs typeface="Times New Roman" panose="02020603050405020304" pitchFamily="18" charset="0"/>
                        </a:rPr>
                        <a:t>G</a:t>
                      </a:r>
                      <a:r>
                        <a:rPr lang="it-IT" sz="2000" b="1" kern="100" dirty="0">
                          <a:effectLst/>
                          <a:latin typeface="+mn-lt"/>
                          <a:ea typeface="Aptos" panose="020B0004020202020204" pitchFamily="34" charset="0"/>
                          <a:cs typeface="Times New Roman" panose="02020603050405020304" pitchFamily="18" charset="0"/>
                        </a:rPr>
                        <a:t> ED </a:t>
                      </a:r>
                      <a:r>
                        <a:rPr lang="it-IT" sz="2000" b="1" kern="100" dirty="0">
                          <a:solidFill>
                            <a:srgbClr val="FF0000"/>
                          </a:solidFill>
                          <a:effectLst/>
                          <a:latin typeface="+mn-lt"/>
                          <a:ea typeface="Aptos" panose="020B0004020202020204" pitchFamily="34" charset="0"/>
                          <a:cs typeface="Times New Roman" panose="02020603050405020304" pitchFamily="18" charset="0"/>
                        </a:rPr>
                        <a:t>F</a:t>
                      </a:r>
                      <a:r>
                        <a:rPr lang="it-IT" sz="2000" b="1" kern="100" dirty="0">
                          <a:effectLst/>
                          <a:latin typeface="+mn-lt"/>
                          <a:ea typeface="Aptos" panose="020B0004020202020204" pitchFamily="34" charset="0"/>
                          <a:cs typeface="Times New Roman" panose="02020603050405020304" pitchFamily="18" charset="0"/>
                        </a:rPr>
                        <a:t>)</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17260030"/>
                  </a:ext>
                </a:extLst>
              </a:tr>
              <a:tr h="654528">
                <a:tc>
                  <a:txBody>
                    <a:bodyPr/>
                    <a:lstStyle/>
                    <a:p>
                      <a:pPr algn="ctr" fontAlgn="ctr"/>
                      <a:r>
                        <a:rPr lang="it-IT" sz="2000" b="1" u="none" strike="noStrike" dirty="0">
                          <a:solidFill>
                            <a:schemeClr val="bg1"/>
                          </a:solidFill>
                          <a:effectLst/>
                        </a:rPr>
                        <a:t>3</a:t>
                      </a:r>
                      <a:endParaRPr lang="it-IT" sz="2000" b="1" i="0" u="none" strike="noStrike" dirty="0">
                        <a:solidFill>
                          <a:schemeClr val="bg1"/>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00000"/>
                    </a:solidFill>
                  </a:tcPr>
                </a:tc>
                <a:tc>
                  <a:txBody>
                    <a:bodyPr/>
                    <a:lstStyle/>
                    <a:p>
                      <a:pPr algn="ctr" fontAlgn="t"/>
                      <a:r>
                        <a:rPr lang="en-GB" sz="2800" b="1" dirty="0">
                          <a:solidFill>
                            <a:srgbClr val="C00000"/>
                          </a:solidFill>
                          <a:effectLst/>
                          <a:ea typeface="Calibri" panose="020F0502020204030204" pitchFamily="34" charset="0"/>
                          <a:cs typeface="Calibri" panose="020F0502020204030204" pitchFamily="34" charset="0"/>
                        </a:rPr>
                        <a:t>f</a:t>
                      </a:r>
                      <a:r>
                        <a:rPr lang="en-GB" sz="2800" b="1" baseline="-25000" dirty="0">
                          <a:solidFill>
                            <a:srgbClr val="C00000"/>
                          </a:solidFill>
                          <a:effectLst/>
                          <a:ea typeface="Calibri" panose="020F0502020204030204" pitchFamily="34" charset="0"/>
                          <a:cs typeface="Calibri" panose="020F0502020204030204" pitchFamily="34" charset="0"/>
                        </a:rPr>
                        <a:t>s</a:t>
                      </a:r>
                      <a:endParaRPr lang="it-IT" sz="2800" b="1" i="0" u="none" strike="noStrike" dirty="0">
                        <a:solidFill>
                          <a:srgbClr val="000000"/>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nSpc>
                          <a:spcPct val="115000"/>
                        </a:lnSpc>
                        <a:spcAft>
                          <a:spcPts val="800"/>
                        </a:spcAft>
                        <a:buNone/>
                      </a:pPr>
                      <a:r>
                        <a:rPr lang="it-IT" sz="2000" b="1" kern="100" dirty="0">
                          <a:effectLst/>
                          <a:latin typeface="+mn-lt"/>
                          <a:ea typeface="Aptos" panose="020B0004020202020204" pitchFamily="34" charset="0"/>
                          <a:cs typeface="Times New Roman" panose="02020603050405020304" pitchFamily="18" charset="0"/>
                        </a:rPr>
                        <a:t>FRAZIONE DI PIANETI STABILI NELL'AREA ABITABILE (FUNZIONE DELLA DURATA </a:t>
                      </a:r>
                      <a:r>
                        <a:rPr lang="it-IT" sz="2000" b="1" kern="100" dirty="0">
                          <a:effectLst/>
                          <a:latin typeface="Symbol" panose="05050102010706020507" pitchFamily="18" charset="2"/>
                          <a:ea typeface="Aptos" panose="020B0004020202020204" pitchFamily="34" charset="0"/>
                          <a:cs typeface="Times New Roman" panose="02020603050405020304" pitchFamily="18" charset="0"/>
                        </a:rPr>
                        <a:t>D</a:t>
                      </a:r>
                      <a:r>
                        <a:rPr lang="it-IT" sz="2000" b="1" kern="100" dirty="0">
                          <a:effectLst/>
                          <a:latin typeface="+mn-lt"/>
                          <a:ea typeface="Aptos" panose="020B0004020202020204" pitchFamily="34" charset="0"/>
                          <a:cs typeface="Times New Roman" panose="02020603050405020304" pitchFamily="18" charset="0"/>
                        </a:rPr>
                        <a:t>T)</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5257696"/>
                  </a:ext>
                </a:extLst>
              </a:tr>
              <a:tr h="654528">
                <a:tc>
                  <a:txBody>
                    <a:bodyPr/>
                    <a:lstStyle/>
                    <a:p>
                      <a:pPr algn="ctr" fontAlgn="ctr"/>
                      <a:r>
                        <a:rPr lang="it-IT" sz="2000" b="1" u="none" strike="noStrike" dirty="0">
                          <a:solidFill>
                            <a:schemeClr val="tx1"/>
                          </a:solidFill>
                          <a:effectLst/>
                        </a:rPr>
                        <a:t>4</a:t>
                      </a:r>
                      <a:endParaRPr lang="it-IT" sz="2000" b="1" i="0" u="none" strike="noStrike" dirty="0">
                        <a:solidFill>
                          <a:schemeClr val="tx1"/>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60000"/>
                        <a:lumOff val="40000"/>
                      </a:schemeClr>
                    </a:solidFill>
                  </a:tcPr>
                </a:tc>
                <a:tc>
                  <a:txBody>
                    <a:bodyPr/>
                    <a:lstStyle/>
                    <a:p>
                      <a:pPr algn="ctr" fontAlgn="t"/>
                      <a:r>
                        <a:rPr lang="en-GB" sz="2800" b="1" dirty="0" err="1">
                          <a:solidFill>
                            <a:schemeClr val="accent4">
                              <a:lumMod val="75000"/>
                            </a:schemeClr>
                          </a:solidFill>
                          <a:effectLst/>
                          <a:ea typeface="Calibri" panose="020F0502020204030204" pitchFamily="34" charset="0"/>
                          <a:cs typeface="Calibri" panose="020F0502020204030204" pitchFamily="34" charset="0"/>
                        </a:rPr>
                        <a:t>f</a:t>
                      </a:r>
                      <a:r>
                        <a:rPr lang="en-GB" sz="2800" b="1" baseline="-25000" dirty="0" err="1">
                          <a:solidFill>
                            <a:schemeClr val="accent4">
                              <a:lumMod val="75000"/>
                            </a:schemeClr>
                          </a:solidFill>
                          <a:effectLst/>
                          <a:ea typeface="Calibri" panose="020F0502020204030204" pitchFamily="34" charset="0"/>
                          <a:cs typeface="Calibri" panose="020F0502020204030204" pitchFamily="34" charset="0"/>
                        </a:rPr>
                        <a:t>l</a:t>
                      </a:r>
                      <a:endParaRPr lang="it-IT" sz="2800" b="1" i="0" u="none" strike="noStrike" dirty="0">
                        <a:solidFill>
                          <a:srgbClr val="000000"/>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nSpc>
                          <a:spcPct val="115000"/>
                        </a:lnSpc>
                        <a:spcAft>
                          <a:spcPts val="800"/>
                        </a:spcAft>
                        <a:buNone/>
                      </a:pPr>
                      <a:r>
                        <a:rPr lang="it-IT" sz="2000" b="1" kern="100">
                          <a:effectLst/>
                          <a:latin typeface="+mn-lt"/>
                          <a:ea typeface="Aptos" panose="020B0004020202020204" pitchFamily="34" charset="0"/>
                          <a:cs typeface="Times New Roman" panose="02020603050405020304" pitchFamily="18" charset="0"/>
                        </a:rPr>
                        <a:t>FRAZIONE DI PIANETI ADATTE DOVE SI SVILUPPA EFFETTIVAMENTE LA VITA</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69457970"/>
                  </a:ext>
                </a:extLst>
              </a:tr>
              <a:tr h="383576">
                <a:tc>
                  <a:txBody>
                    <a:bodyPr/>
                    <a:lstStyle/>
                    <a:p>
                      <a:pPr algn="ctr" fontAlgn="ctr"/>
                      <a:r>
                        <a:rPr lang="it-IT" sz="2000" b="1" u="none" strike="noStrike" dirty="0">
                          <a:solidFill>
                            <a:schemeClr val="tx1"/>
                          </a:solidFill>
                          <a:effectLst/>
                        </a:rPr>
                        <a:t>5</a:t>
                      </a:r>
                      <a:endParaRPr lang="it-IT" sz="2000" b="1" i="0" u="none" strike="noStrike" dirty="0">
                        <a:solidFill>
                          <a:schemeClr val="tx1"/>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CC99FF"/>
                    </a:solidFill>
                  </a:tcPr>
                </a:tc>
                <a:tc>
                  <a:txBody>
                    <a:bodyPr/>
                    <a:lstStyle/>
                    <a:p>
                      <a:pPr algn="ctr" fontAlgn="t"/>
                      <a:r>
                        <a:rPr lang="en-GB" sz="2800" b="1" dirty="0">
                          <a:solidFill>
                            <a:srgbClr val="7030A0"/>
                          </a:solidFill>
                          <a:effectLst/>
                          <a:ea typeface="Calibri" panose="020F0502020204030204" pitchFamily="34" charset="0"/>
                          <a:cs typeface="Calibri" panose="020F0502020204030204" pitchFamily="34" charset="0"/>
                        </a:rPr>
                        <a:t>f</a:t>
                      </a:r>
                      <a:r>
                        <a:rPr lang="en-GB" sz="2800" b="1" baseline="-25000" dirty="0">
                          <a:solidFill>
                            <a:srgbClr val="7030A0"/>
                          </a:solidFill>
                          <a:effectLst/>
                          <a:ea typeface="Calibri" panose="020F0502020204030204" pitchFamily="34" charset="0"/>
                          <a:cs typeface="Calibri" panose="020F0502020204030204" pitchFamily="34" charset="0"/>
                        </a:rPr>
                        <a:t>i</a:t>
                      </a:r>
                      <a:endParaRPr lang="it-IT" sz="2800" b="1" i="0" u="none" strike="noStrike" dirty="0">
                        <a:solidFill>
                          <a:srgbClr val="000000"/>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nSpc>
                          <a:spcPct val="115000"/>
                        </a:lnSpc>
                        <a:spcAft>
                          <a:spcPts val="800"/>
                        </a:spcAft>
                        <a:buNone/>
                      </a:pPr>
                      <a:r>
                        <a:rPr lang="it-IT" sz="2000" b="1" kern="100">
                          <a:effectLst/>
                          <a:latin typeface="+mn-lt"/>
                          <a:ea typeface="Aptos" panose="020B0004020202020204" pitchFamily="34" charset="0"/>
                          <a:cs typeface="Times New Roman" panose="02020603050405020304" pitchFamily="18" charset="0"/>
                        </a:rPr>
                        <a:t>FRAZIONE DI PIANETI ABITATI DA VITA INTELLIGENTE</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60246940"/>
                  </a:ext>
                </a:extLst>
              </a:tr>
              <a:tr h="654528">
                <a:tc>
                  <a:txBody>
                    <a:bodyPr/>
                    <a:lstStyle/>
                    <a:p>
                      <a:pPr algn="ctr" fontAlgn="ctr"/>
                      <a:r>
                        <a:rPr lang="it-IT" sz="2000" b="1" u="none" strike="noStrike" dirty="0">
                          <a:solidFill>
                            <a:schemeClr val="bg1"/>
                          </a:solidFill>
                          <a:effectLst/>
                        </a:rPr>
                        <a:t>6</a:t>
                      </a:r>
                      <a:endParaRPr lang="it-IT" sz="2000" b="1" i="0" u="none" strike="noStrike" dirty="0">
                        <a:solidFill>
                          <a:schemeClr val="bg1"/>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4">
                        <a:lumMod val="75000"/>
                      </a:schemeClr>
                    </a:solidFill>
                  </a:tcPr>
                </a:tc>
                <a:tc>
                  <a:txBody>
                    <a:bodyPr/>
                    <a:lstStyle/>
                    <a:p>
                      <a:pPr algn="ctr" fontAlgn="t"/>
                      <a:r>
                        <a:rPr lang="en-GB" sz="2800" b="1" dirty="0">
                          <a:solidFill>
                            <a:srgbClr val="82623E"/>
                          </a:solidFill>
                          <a:effectLst/>
                          <a:ea typeface="Calibri" panose="020F0502020204030204" pitchFamily="34" charset="0"/>
                          <a:cs typeface="Calibri" panose="020F0502020204030204" pitchFamily="34" charset="0"/>
                        </a:rPr>
                        <a:t>f</a:t>
                      </a:r>
                      <a:r>
                        <a:rPr lang="en-GB" sz="2800" b="1" baseline="-25000" dirty="0">
                          <a:solidFill>
                            <a:srgbClr val="82623E"/>
                          </a:solidFill>
                          <a:effectLst/>
                          <a:ea typeface="Calibri" panose="020F0502020204030204" pitchFamily="34" charset="0"/>
                          <a:cs typeface="Calibri" panose="020F0502020204030204" pitchFamily="34" charset="0"/>
                        </a:rPr>
                        <a:t>c</a:t>
                      </a:r>
                      <a:endParaRPr lang="it-IT" sz="2800" b="1" i="0" u="none" strike="noStrike" dirty="0">
                        <a:solidFill>
                          <a:srgbClr val="000000"/>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nSpc>
                          <a:spcPct val="115000"/>
                        </a:lnSpc>
                        <a:spcAft>
                          <a:spcPts val="800"/>
                        </a:spcAft>
                        <a:buNone/>
                      </a:pPr>
                      <a:r>
                        <a:rPr lang="it-IT" sz="2000" b="1" kern="100" dirty="0">
                          <a:effectLst/>
                          <a:latin typeface="+mn-lt"/>
                          <a:ea typeface="Aptos" panose="020B0004020202020204" pitchFamily="34" charset="0"/>
                          <a:cs typeface="Times New Roman" panose="02020603050405020304" pitchFamily="18" charset="0"/>
                        </a:rPr>
                        <a:t>FRAZIONE DI PIANETI DOVE LA VITA INTELLIGENTE DECIDE DI COMUNICARE</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38637614"/>
                  </a:ext>
                </a:extLst>
              </a:tr>
              <a:tr h="940927">
                <a:tc>
                  <a:txBody>
                    <a:bodyPr/>
                    <a:lstStyle/>
                    <a:p>
                      <a:pPr algn="ctr" fontAlgn="ctr"/>
                      <a:r>
                        <a:rPr lang="it-IT" sz="2000" b="1" u="none" strike="noStrike" dirty="0">
                          <a:solidFill>
                            <a:schemeClr val="bg1"/>
                          </a:solidFill>
                          <a:effectLst/>
                        </a:rPr>
                        <a:t>7</a:t>
                      </a:r>
                      <a:endParaRPr lang="it-IT" sz="2000" b="1" i="0" u="none" strike="noStrike" dirty="0">
                        <a:solidFill>
                          <a:schemeClr val="bg1"/>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0070C0"/>
                    </a:solidFill>
                  </a:tcPr>
                </a:tc>
                <a:tc>
                  <a:txBody>
                    <a:bodyPr/>
                    <a:lstStyle/>
                    <a:p>
                      <a:pPr algn="ctr" fontAlgn="t"/>
                      <a:r>
                        <a:rPr lang="en-GB" sz="2800" b="1" dirty="0" err="1">
                          <a:solidFill>
                            <a:srgbClr val="0070C0"/>
                          </a:solidFill>
                          <a:effectLst/>
                          <a:ea typeface="Calibri" panose="020F0502020204030204" pitchFamily="34" charset="0"/>
                          <a:cs typeface="Calibri" panose="020F0502020204030204" pitchFamily="34" charset="0"/>
                        </a:rPr>
                        <a:t>f</a:t>
                      </a:r>
                      <a:r>
                        <a:rPr lang="en-GB" sz="2800" b="1" baseline="-25000" dirty="0" err="1">
                          <a:solidFill>
                            <a:srgbClr val="0070C0"/>
                          </a:solidFill>
                          <a:effectLst/>
                          <a:ea typeface="Calibri" panose="020F0502020204030204" pitchFamily="34" charset="0"/>
                          <a:cs typeface="Calibri" panose="020F0502020204030204" pitchFamily="34" charset="0"/>
                        </a:rPr>
                        <a:t>L</a:t>
                      </a:r>
                      <a:endParaRPr lang="it-IT" sz="2800" b="1" i="0" u="none" strike="noStrike" dirty="0">
                        <a:solidFill>
                          <a:srgbClr val="000000"/>
                        </a:solidFill>
                        <a:effectLst/>
                        <a:latin typeface="Calibri" panose="020F0502020204030204" pitchFamily="34" charset="0"/>
                      </a:endParaRP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pPr>
                        <a:lnSpc>
                          <a:spcPct val="115000"/>
                        </a:lnSpc>
                        <a:spcAft>
                          <a:spcPts val="800"/>
                        </a:spcAft>
                        <a:buNone/>
                      </a:pPr>
                      <a:r>
                        <a:rPr lang="it-IT" sz="2000" b="1" kern="100" dirty="0">
                          <a:effectLst/>
                          <a:latin typeface="+mn-lt"/>
                          <a:ea typeface="Aptos" panose="020B0004020202020204" pitchFamily="34" charset="0"/>
                          <a:cs typeface="Times New Roman" panose="02020603050405020304" pitchFamily="18" charset="0"/>
                        </a:rPr>
                        <a:t>FRAZIONE DELLA DURATA DELLA VITA DEL PIANETA IN CUI LA VITA INTELLIGENTE PERSISTE RISPETTO ALLA POPOLAZIONE STELLARE I (7 Ga)</a:t>
                      </a:r>
                    </a:p>
                  </a:txBody>
                  <a:tcPr marL="9525" marR="9525" marT="9525"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20068012"/>
                  </a:ext>
                </a:extLst>
              </a:tr>
            </a:tbl>
          </a:graphicData>
        </a:graphic>
      </p:graphicFrame>
    </p:spTree>
    <p:extLst>
      <p:ext uri="{BB962C8B-B14F-4D97-AF65-F5344CB8AC3E}">
        <p14:creationId xmlns:p14="http://schemas.microsoft.com/office/powerpoint/2010/main" val="899348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8328168" y="2397765"/>
            <a:ext cx="3863832" cy="2714625"/>
          </a:xfrm>
        </p:spPr>
        <p:txBody>
          <a:bodyPr>
            <a:normAutofit fontScale="85000" lnSpcReduction="20000"/>
          </a:bodyPr>
          <a:lstStyle/>
          <a:p>
            <a:r>
              <a:rPr lang="en-US" sz="8700" b="1" dirty="0"/>
              <a:t>A </a:t>
            </a:r>
            <a:r>
              <a:rPr lang="en-US" sz="8700" b="1" dirty="0" err="1"/>
              <a:t>QUESTI</a:t>
            </a:r>
            <a:endParaRPr lang="en-US" sz="8700" b="1" dirty="0"/>
          </a:p>
          <a:p>
            <a:r>
              <a:rPr lang="en-US" sz="6400" b="1" dirty="0" err="1">
                <a:solidFill>
                  <a:srgbClr val="0070C0"/>
                </a:solidFill>
              </a:rPr>
              <a:t>CINQUANTA</a:t>
            </a:r>
            <a:endParaRPr lang="en-US" sz="6400" b="1" dirty="0">
              <a:solidFill>
                <a:srgbClr val="0070C0"/>
              </a:solidFill>
            </a:endParaRPr>
          </a:p>
          <a:p>
            <a:r>
              <a:rPr lang="en-US" sz="8700" b="1" dirty="0"/>
              <a:t>FATTORI</a:t>
            </a:r>
            <a:endParaRPr lang="it-IT" sz="8700" b="1" dirty="0"/>
          </a:p>
        </p:txBody>
      </p:sp>
      <p:pic>
        <p:nvPicPr>
          <p:cNvPr id="5" name="Immagine 4">
            <a:extLst>
              <a:ext uri="{FF2B5EF4-FFF2-40B4-BE49-F238E27FC236}">
                <a16:creationId xmlns:a16="http://schemas.microsoft.com/office/drawing/2014/main" id="{3F3B76E8-E927-4358-3730-593967742826}"/>
              </a:ext>
            </a:extLst>
          </p:cNvPr>
          <p:cNvPicPr>
            <a:picLocks noChangeAspect="1"/>
          </p:cNvPicPr>
          <p:nvPr/>
        </p:nvPicPr>
        <p:blipFill>
          <a:blip r:embed="rId2"/>
          <a:stretch>
            <a:fillRect/>
          </a:stretch>
        </p:blipFill>
        <p:spPr>
          <a:xfrm>
            <a:off x="200167" y="854921"/>
            <a:ext cx="8112702" cy="5800315"/>
          </a:xfrm>
          <a:prstGeom prst="rect">
            <a:avLst/>
          </a:prstGeom>
        </p:spPr>
      </p:pic>
      <p:sp>
        <p:nvSpPr>
          <p:cNvPr id="2" name="Rettangolo con angoli arrotondati 1">
            <a:extLst>
              <a:ext uri="{FF2B5EF4-FFF2-40B4-BE49-F238E27FC236}">
                <a16:creationId xmlns:a16="http://schemas.microsoft.com/office/drawing/2014/main" id="{AA91BBFC-EF62-AC46-C958-71A465AD354D}"/>
              </a:ext>
            </a:extLst>
          </p:cNvPr>
          <p:cNvSpPr/>
          <p:nvPr/>
        </p:nvSpPr>
        <p:spPr>
          <a:xfrm>
            <a:off x="200168" y="202764"/>
            <a:ext cx="11483832" cy="590969"/>
          </a:xfrm>
          <a:prstGeom prst="roundRect">
            <a:avLst/>
          </a:prstGeom>
          <a:gradFill flip="none" rotWithShape="1">
            <a:gsLst>
              <a:gs pos="0">
                <a:srgbClr val="002060"/>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it-IT" sz="3000" b="1" dirty="0">
                <a:solidFill>
                  <a:schemeClr val="bg1"/>
                </a:solidFill>
              </a:rPr>
              <a:t>Introduzione:                                                </a:t>
            </a:r>
            <a:r>
              <a:rPr lang="it-IT" sz="3200" b="1" dirty="0">
                <a:solidFill>
                  <a:schemeClr val="tx1"/>
                </a:solidFill>
              </a:rPr>
              <a:t>UN APPROCCIO ANALITICO</a:t>
            </a:r>
            <a:endParaRPr lang="it-IT" sz="3000" dirty="0">
              <a:solidFill>
                <a:schemeClr val="tx1"/>
              </a:solidFill>
            </a:endParaRPr>
          </a:p>
        </p:txBody>
      </p:sp>
    </p:spTree>
    <p:extLst>
      <p:ext uri="{BB962C8B-B14F-4D97-AF65-F5344CB8AC3E}">
        <p14:creationId xmlns:p14="http://schemas.microsoft.com/office/powerpoint/2010/main" val="2652207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82183ADD-9A79-AAAA-4B84-2143C60B4049}"/>
              </a:ext>
            </a:extLst>
          </p:cNvPr>
          <p:cNvSpPr>
            <a:spLocks noGrp="1"/>
          </p:cNvSpPr>
          <p:nvPr>
            <p:ph type="subTitle" idx="1"/>
          </p:nvPr>
        </p:nvSpPr>
        <p:spPr>
          <a:xfrm>
            <a:off x="6133855" y="202764"/>
            <a:ext cx="5857977" cy="6472188"/>
          </a:xfrm>
        </p:spPr>
        <p:txBody>
          <a:bodyPr>
            <a:normAutofit/>
          </a:bodyPr>
          <a:lstStyle/>
          <a:p>
            <a:pPr algn="l">
              <a:buClr>
                <a:srgbClr val="002060"/>
              </a:buClr>
            </a:pPr>
            <a:r>
              <a:rPr lang="it-IT" sz="4400" b="1" dirty="0">
                <a:solidFill>
                  <a:srgbClr val="002060"/>
                </a:solidFill>
              </a:rPr>
              <a:t>COMPORTAMENTO DELLA PROBABILITÀ DEL PASSO RISPETTO AL TEMPO</a:t>
            </a:r>
            <a:endParaRPr lang="en-US" sz="1600" b="1" dirty="0"/>
          </a:p>
          <a:p>
            <a:pPr algn="l">
              <a:buClr>
                <a:srgbClr val="002060"/>
              </a:buClr>
            </a:pPr>
            <a:r>
              <a:rPr lang="it-IT" sz="4000" b="1" dirty="0"/>
              <a:t>Chiameremo </a:t>
            </a:r>
            <a:r>
              <a:rPr lang="it-IT" sz="4000" b="1" dirty="0">
                <a:solidFill>
                  <a:srgbClr val="00B050"/>
                </a:solidFill>
              </a:rPr>
              <a:t>FASI</a:t>
            </a:r>
            <a:r>
              <a:rPr lang="it-IT" sz="4000" b="1" dirty="0"/>
              <a:t> i passi di tipo </a:t>
            </a:r>
            <a:r>
              <a:rPr lang="it-IT" sz="4000" b="1" dirty="0">
                <a:solidFill>
                  <a:srgbClr val="00B050"/>
                </a:solidFill>
              </a:rPr>
              <a:t>A</a:t>
            </a:r>
            <a:r>
              <a:rPr lang="it-IT" sz="4000" b="1" dirty="0"/>
              <a:t> (probabilità crescente nel tempo)</a:t>
            </a:r>
            <a:endParaRPr lang="en-US" sz="4000" b="1" dirty="0"/>
          </a:p>
          <a:p>
            <a:pPr algn="l">
              <a:buClr>
                <a:srgbClr val="002060"/>
              </a:buClr>
            </a:pPr>
            <a:r>
              <a:rPr lang="it-IT" sz="4000" b="1" dirty="0"/>
              <a:t>Chiameremo </a:t>
            </a:r>
            <a:r>
              <a:rPr lang="it-IT" sz="4000" b="1" dirty="0">
                <a:solidFill>
                  <a:srgbClr val="FF0000"/>
                </a:solidFill>
              </a:rPr>
              <a:t>SFIDE</a:t>
            </a:r>
            <a:r>
              <a:rPr lang="it-IT" sz="4000" b="1" dirty="0"/>
              <a:t> i passi di tipo </a:t>
            </a:r>
            <a:r>
              <a:rPr lang="it-IT" sz="4000" b="1" dirty="0">
                <a:solidFill>
                  <a:srgbClr val="FF0000"/>
                </a:solidFill>
              </a:rPr>
              <a:t>B</a:t>
            </a:r>
            <a:r>
              <a:rPr lang="it-IT" sz="4000" b="1" dirty="0"/>
              <a:t> (probabilità decrescente nel tempo)</a:t>
            </a:r>
            <a:endParaRPr lang="en-US" sz="4000" b="1" dirty="0"/>
          </a:p>
        </p:txBody>
      </p:sp>
      <p:sp>
        <p:nvSpPr>
          <p:cNvPr id="7" name="Rettangolo con angoli arrotondati 6">
            <a:extLst>
              <a:ext uri="{FF2B5EF4-FFF2-40B4-BE49-F238E27FC236}">
                <a16:creationId xmlns:a16="http://schemas.microsoft.com/office/drawing/2014/main" id="{46A30010-CDFE-0F11-0A6C-3893E32D07F0}"/>
              </a:ext>
            </a:extLst>
          </p:cNvPr>
          <p:cNvSpPr/>
          <p:nvPr/>
        </p:nvSpPr>
        <p:spPr>
          <a:xfrm>
            <a:off x="200168" y="202764"/>
            <a:ext cx="5933687" cy="590969"/>
          </a:xfrm>
          <a:prstGeom prst="roundRect">
            <a:avLst/>
          </a:prstGeom>
          <a:gradFill flip="none" rotWithShape="1">
            <a:gsLst>
              <a:gs pos="0">
                <a:srgbClr val="002060"/>
              </a:gs>
              <a:gs pos="77000">
                <a:srgbClr val="002060">
                  <a:tint val="44500"/>
                  <a:satMod val="160000"/>
                </a:srgbClr>
              </a:gs>
              <a:gs pos="100000">
                <a:srgbClr val="002060">
                  <a:tint val="23500"/>
                  <a:satMod val="160000"/>
                </a:srgbClr>
              </a:gs>
            </a:gsLst>
            <a:lin ang="0" scaled="1"/>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3000" b="1" dirty="0">
                <a:solidFill>
                  <a:schemeClr val="bg1"/>
                </a:solidFill>
              </a:rPr>
              <a:t>Introduzione:              </a:t>
            </a:r>
            <a:r>
              <a:rPr lang="it-IT" sz="3000" b="1" dirty="0">
                <a:solidFill>
                  <a:schemeClr val="tx1"/>
                </a:solidFill>
              </a:rPr>
              <a:t>LE FASI E SFIDE</a:t>
            </a:r>
            <a:endParaRPr lang="it-IT" sz="3000" dirty="0">
              <a:solidFill>
                <a:schemeClr val="tx1"/>
              </a:solidFill>
            </a:endParaRPr>
          </a:p>
        </p:txBody>
      </p:sp>
      <p:pic>
        <p:nvPicPr>
          <p:cNvPr id="6" name="Immagine 5">
            <a:extLst>
              <a:ext uri="{FF2B5EF4-FFF2-40B4-BE49-F238E27FC236}">
                <a16:creationId xmlns:a16="http://schemas.microsoft.com/office/drawing/2014/main" id="{AEDEBC4A-89E8-0B3E-AF0E-ED9004944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405" y="977376"/>
            <a:ext cx="1988457" cy="1809155"/>
          </a:xfrm>
          <a:prstGeom prst="rect">
            <a:avLst/>
          </a:prstGeom>
        </p:spPr>
      </p:pic>
      <p:pic>
        <p:nvPicPr>
          <p:cNvPr id="16" name="Immagine 15">
            <a:extLst>
              <a:ext uri="{FF2B5EF4-FFF2-40B4-BE49-F238E27FC236}">
                <a16:creationId xmlns:a16="http://schemas.microsoft.com/office/drawing/2014/main" id="{8A2EAA7C-BE0B-27E0-31B6-62E536543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439" y="1014724"/>
            <a:ext cx="1988458" cy="1734457"/>
          </a:xfrm>
          <a:prstGeom prst="rect">
            <a:avLst/>
          </a:prstGeom>
        </p:spPr>
      </p:pic>
      <p:sp>
        <p:nvSpPr>
          <p:cNvPr id="26" name="CasellaDiTesto 25">
            <a:extLst>
              <a:ext uri="{FF2B5EF4-FFF2-40B4-BE49-F238E27FC236}">
                <a16:creationId xmlns:a16="http://schemas.microsoft.com/office/drawing/2014/main" id="{4EDAB44E-381D-53D3-5943-90021BF9F791}"/>
              </a:ext>
            </a:extLst>
          </p:cNvPr>
          <p:cNvSpPr txBox="1"/>
          <p:nvPr/>
        </p:nvSpPr>
        <p:spPr>
          <a:xfrm>
            <a:off x="200168" y="2930994"/>
            <a:ext cx="2922136" cy="3570208"/>
          </a:xfrm>
          <a:prstGeom prst="rect">
            <a:avLst/>
          </a:prstGeom>
          <a:noFill/>
        </p:spPr>
        <p:txBody>
          <a:bodyPr wrap="square">
            <a:spAutoFit/>
          </a:bodyPr>
          <a:lstStyle/>
          <a:p>
            <a:r>
              <a:rPr lang="en-US" sz="2400" b="1" dirty="0">
                <a:solidFill>
                  <a:srgbClr val="00B050"/>
                </a:solidFill>
              </a:rPr>
              <a:t>A: </a:t>
            </a:r>
            <a:r>
              <a:rPr lang="en-US" sz="2400" b="1" dirty="0" err="1">
                <a:solidFill>
                  <a:srgbClr val="00B050"/>
                </a:solidFill>
              </a:rPr>
              <a:t>LABIRINTO</a:t>
            </a:r>
            <a:endParaRPr lang="en-US" sz="2400" b="1" dirty="0">
              <a:solidFill>
                <a:srgbClr val="00B050"/>
              </a:solidFill>
            </a:endParaRPr>
          </a:p>
          <a:p>
            <a:endParaRPr lang="en-US" sz="1200" b="1" dirty="0">
              <a:solidFill>
                <a:srgbClr val="00B050"/>
              </a:solidFill>
            </a:endParaRPr>
          </a:p>
          <a:p>
            <a:r>
              <a:rPr lang="en-GB" sz="2400" b="1" dirty="0" err="1">
                <a:effectLst/>
                <a:ea typeface="Calibri" panose="020F0502020204030204" pitchFamily="34" charset="0"/>
                <a:cs typeface="Calibri" panose="020F0502020204030204" pitchFamily="34" charset="0"/>
              </a:rPr>
              <a:t>p</a:t>
            </a:r>
            <a:r>
              <a:rPr lang="en-GB" sz="2400" b="1" baseline="-25000" dirty="0" err="1">
                <a:effectLst/>
                <a:ea typeface="Calibri" panose="020F0502020204030204" pitchFamily="34" charset="0"/>
                <a:cs typeface="Calibri" panose="020F0502020204030204" pitchFamily="34" charset="0"/>
              </a:rPr>
              <a:t>A</a:t>
            </a:r>
            <a:r>
              <a:rPr lang="en-GB" sz="2400" b="1" baseline="-25000" dirty="0">
                <a:effectLst/>
                <a:ea typeface="Calibri" panose="020F0502020204030204" pitchFamily="34" charset="0"/>
                <a:cs typeface="Calibri" panose="020F0502020204030204" pitchFamily="34" charset="0"/>
              </a:rPr>
              <a:t> </a:t>
            </a:r>
            <a:r>
              <a:rPr lang="en-US" sz="2400" dirty="0"/>
              <a:t>= </a:t>
            </a:r>
            <a:r>
              <a:rPr lang="it-IT" sz="2400" dirty="0"/>
              <a:t>probabilità di superare il passo </a:t>
            </a:r>
            <a:r>
              <a:rPr lang="it-IT" sz="2400" b="1" dirty="0"/>
              <a:t>A</a:t>
            </a:r>
          </a:p>
          <a:p>
            <a:endParaRPr lang="en-US" sz="1200" dirty="0"/>
          </a:p>
          <a:p>
            <a:r>
              <a:rPr lang="it-IT" sz="2400" dirty="0"/>
              <a:t>Per una durata </a:t>
            </a:r>
            <a:r>
              <a:rPr lang="it-IT" sz="2400" b="1" dirty="0"/>
              <a:t>n</a:t>
            </a:r>
            <a:r>
              <a:rPr lang="it-IT" sz="2400" dirty="0"/>
              <a:t> volte maggiore, abbiamo</a:t>
            </a:r>
            <a:r>
              <a:rPr lang="en-US" sz="2400" dirty="0"/>
              <a:t>:</a:t>
            </a:r>
          </a:p>
          <a:p>
            <a:endParaRPr lang="en-US" sz="600" dirty="0"/>
          </a:p>
          <a:p>
            <a:r>
              <a:rPr lang="en-GB" sz="2400" b="1" dirty="0" err="1">
                <a:solidFill>
                  <a:srgbClr val="00B050"/>
                </a:solidFill>
                <a:effectLst/>
                <a:ea typeface="Calibri" panose="020F0502020204030204" pitchFamily="34" charset="0"/>
                <a:cs typeface="Calibri" panose="020F0502020204030204" pitchFamily="34" charset="0"/>
              </a:rPr>
              <a:t>p</a:t>
            </a:r>
            <a:r>
              <a:rPr lang="en-GB" sz="2400" b="1" baseline="-25000" dirty="0" err="1">
                <a:solidFill>
                  <a:srgbClr val="00B050"/>
                </a:solidFill>
                <a:effectLst/>
                <a:ea typeface="Calibri" panose="020F0502020204030204" pitchFamily="34" charset="0"/>
                <a:cs typeface="Calibri" panose="020F0502020204030204" pitchFamily="34" charset="0"/>
              </a:rPr>
              <a:t>A</a:t>
            </a:r>
            <a:r>
              <a:rPr lang="en-GB" sz="2400" b="1" dirty="0">
                <a:solidFill>
                  <a:srgbClr val="00B050"/>
                </a:solidFill>
                <a:effectLst/>
                <a:ea typeface="Calibri" panose="020F0502020204030204" pitchFamily="34" charset="0"/>
                <a:cs typeface="Calibri" panose="020F0502020204030204" pitchFamily="34" charset="0"/>
              </a:rPr>
              <a:t> =</a:t>
            </a:r>
            <a:r>
              <a:rPr lang="en-GB" sz="2400" b="1" baseline="-25000" dirty="0">
                <a:solidFill>
                  <a:srgbClr val="00B050"/>
                </a:solidFill>
                <a:effectLst/>
                <a:ea typeface="Calibri" panose="020F0502020204030204" pitchFamily="34" charset="0"/>
                <a:cs typeface="Calibri" panose="020F0502020204030204" pitchFamily="34" charset="0"/>
              </a:rPr>
              <a:t> </a:t>
            </a:r>
            <a:r>
              <a:rPr lang="en-GB" sz="2400" b="1" dirty="0">
                <a:solidFill>
                  <a:srgbClr val="00B050"/>
                </a:solidFill>
                <a:effectLst/>
                <a:ea typeface="Calibri" panose="020F0502020204030204" pitchFamily="34" charset="0"/>
                <a:cs typeface="Calibri" panose="020F0502020204030204" pitchFamily="34" charset="0"/>
              </a:rPr>
              <a:t>1-(1- </a:t>
            </a:r>
            <a:r>
              <a:rPr lang="en-GB" sz="2400" b="1" dirty="0" err="1">
                <a:solidFill>
                  <a:srgbClr val="00B050"/>
                </a:solidFill>
                <a:effectLst/>
                <a:ea typeface="Calibri" panose="020F0502020204030204" pitchFamily="34" charset="0"/>
                <a:cs typeface="Calibri" panose="020F0502020204030204" pitchFamily="34" charset="0"/>
              </a:rPr>
              <a:t>p</a:t>
            </a:r>
            <a:r>
              <a:rPr lang="en-GB" sz="2400" b="1" baseline="-25000" dirty="0" err="1">
                <a:solidFill>
                  <a:srgbClr val="00B050"/>
                </a:solidFill>
                <a:effectLst/>
                <a:ea typeface="Calibri" panose="020F0502020204030204" pitchFamily="34" charset="0"/>
                <a:cs typeface="Calibri" panose="020F0502020204030204" pitchFamily="34" charset="0"/>
              </a:rPr>
              <a:t>A0</a:t>
            </a:r>
            <a:r>
              <a:rPr lang="en-GB" sz="2400" b="1" dirty="0">
                <a:solidFill>
                  <a:srgbClr val="00B050"/>
                </a:solidFill>
                <a:effectLst/>
                <a:ea typeface="Calibri" panose="020F0502020204030204" pitchFamily="34" charset="0"/>
                <a:cs typeface="Calibri" panose="020F0502020204030204" pitchFamily="34" charset="0"/>
              </a:rPr>
              <a:t>)</a:t>
            </a:r>
            <a:r>
              <a:rPr lang="en-GB" sz="2400" b="1" baseline="30000" dirty="0">
                <a:solidFill>
                  <a:srgbClr val="00B050"/>
                </a:solidFill>
                <a:effectLst/>
                <a:ea typeface="Calibri" panose="020F0502020204030204" pitchFamily="34" charset="0"/>
                <a:cs typeface="Calibri" panose="020F0502020204030204" pitchFamily="34" charset="0"/>
              </a:rPr>
              <a:t>n</a:t>
            </a:r>
          </a:p>
          <a:p>
            <a:endParaRPr lang="en-GB" sz="600" b="1" baseline="30000" dirty="0">
              <a:solidFill>
                <a:srgbClr val="00B050"/>
              </a:solidFill>
              <a:ea typeface="Calibri" panose="020F0502020204030204" pitchFamily="34" charset="0"/>
              <a:cs typeface="Calibri" panose="020F0502020204030204" pitchFamily="34" charset="0"/>
            </a:endParaRPr>
          </a:p>
          <a:p>
            <a:r>
              <a:rPr lang="en-GB" sz="2400" dirty="0" err="1">
                <a:effectLst/>
                <a:ea typeface="Calibri" panose="020F0502020204030204" pitchFamily="34" charset="0"/>
                <a:cs typeface="Calibri" panose="020F0502020204030204" pitchFamily="34" charset="0"/>
              </a:rPr>
              <a:t>crescente</a:t>
            </a:r>
            <a:r>
              <a:rPr lang="en-GB" sz="2400" dirty="0">
                <a:effectLst/>
                <a:ea typeface="Calibri" panose="020F0502020204030204" pitchFamily="34" charset="0"/>
                <a:cs typeface="Calibri" panose="020F0502020204030204" pitchFamily="34" charset="0"/>
              </a:rPr>
              <a:t> con </a:t>
            </a:r>
            <a:r>
              <a:rPr lang="en-GB" sz="2400" b="1" dirty="0">
                <a:effectLst/>
                <a:ea typeface="Calibri" panose="020F0502020204030204" pitchFamily="34" charset="0"/>
                <a:cs typeface="Calibri" panose="020F0502020204030204" pitchFamily="34" charset="0"/>
              </a:rPr>
              <a:t>n </a:t>
            </a:r>
            <a:r>
              <a:rPr lang="en-GB" sz="2400" dirty="0">
                <a:cs typeface="Calibri" panose="020F0502020204030204" pitchFamily="34" charset="0"/>
              </a:rPr>
              <a:t>e </a:t>
            </a:r>
            <a:r>
              <a:rPr lang="en-GB" sz="2400" dirty="0" err="1">
                <a:cs typeface="Calibri" panose="020F0502020204030204" pitchFamily="34" charset="0"/>
              </a:rPr>
              <a:t>tendente</a:t>
            </a:r>
            <a:r>
              <a:rPr lang="en-GB" sz="2400" dirty="0">
                <a:cs typeface="Calibri" panose="020F0502020204030204" pitchFamily="34" charset="0"/>
              </a:rPr>
              <a:t> a </a:t>
            </a:r>
            <a:r>
              <a:rPr lang="en-GB" sz="2400" b="1" dirty="0">
                <a:solidFill>
                  <a:srgbClr val="00B050"/>
                </a:solidFill>
                <a:cs typeface="Calibri" panose="020F0502020204030204" pitchFamily="34" charset="0"/>
              </a:rPr>
              <a:t>1</a:t>
            </a:r>
            <a:endParaRPr lang="it-IT" sz="2400" b="1" dirty="0">
              <a:solidFill>
                <a:srgbClr val="00B050"/>
              </a:solidFill>
            </a:endParaRPr>
          </a:p>
        </p:txBody>
      </p:sp>
      <p:sp>
        <p:nvSpPr>
          <p:cNvPr id="28" name="CasellaDiTesto 27">
            <a:extLst>
              <a:ext uri="{FF2B5EF4-FFF2-40B4-BE49-F238E27FC236}">
                <a16:creationId xmlns:a16="http://schemas.microsoft.com/office/drawing/2014/main" id="{6CE148CE-0335-A23C-FB97-2316729E51CE}"/>
              </a:ext>
            </a:extLst>
          </p:cNvPr>
          <p:cNvSpPr txBox="1"/>
          <p:nvPr/>
        </p:nvSpPr>
        <p:spPr>
          <a:xfrm>
            <a:off x="3122304" y="2930994"/>
            <a:ext cx="2922137" cy="3570208"/>
          </a:xfrm>
          <a:prstGeom prst="rect">
            <a:avLst/>
          </a:prstGeom>
          <a:noFill/>
        </p:spPr>
        <p:txBody>
          <a:bodyPr wrap="square">
            <a:spAutoFit/>
          </a:bodyPr>
          <a:lstStyle/>
          <a:p>
            <a:r>
              <a:rPr lang="en-US" sz="2400" b="1" dirty="0">
                <a:solidFill>
                  <a:srgbClr val="FF0000"/>
                </a:solidFill>
              </a:rPr>
              <a:t>B: PONTE </a:t>
            </a:r>
            <a:r>
              <a:rPr lang="en-US" sz="2400" b="1" dirty="0" err="1">
                <a:solidFill>
                  <a:srgbClr val="FF0000"/>
                </a:solidFill>
              </a:rPr>
              <a:t>TIBETANO</a:t>
            </a:r>
            <a:endParaRPr lang="en-US" sz="2400" b="1" dirty="0">
              <a:solidFill>
                <a:srgbClr val="FF0000"/>
              </a:solidFill>
            </a:endParaRPr>
          </a:p>
          <a:p>
            <a:endParaRPr lang="en-US" sz="1200" b="1" dirty="0">
              <a:solidFill>
                <a:srgbClr val="FF0000"/>
              </a:solidFill>
            </a:endParaRPr>
          </a:p>
          <a:p>
            <a:r>
              <a:rPr lang="en-GB" sz="2400" b="1" dirty="0" err="1">
                <a:effectLst/>
                <a:ea typeface="Calibri" panose="020F0502020204030204" pitchFamily="34" charset="0"/>
                <a:cs typeface="Calibri" panose="020F0502020204030204" pitchFamily="34" charset="0"/>
              </a:rPr>
              <a:t>p</a:t>
            </a:r>
            <a:r>
              <a:rPr lang="en-GB" sz="2400" b="1" baseline="-25000" dirty="0" err="1">
                <a:effectLst/>
                <a:ea typeface="Calibri" panose="020F0502020204030204" pitchFamily="34" charset="0"/>
                <a:cs typeface="Calibri" panose="020F0502020204030204" pitchFamily="34" charset="0"/>
              </a:rPr>
              <a:t>B</a:t>
            </a:r>
            <a:r>
              <a:rPr lang="en-GB" sz="2400" b="1" baseline="-25000" dirty="0">
                <a:effectLst/>
                <a:ea typeface="Calibri" panose="020F0502020204030204" pitchFamily="34" charset="0"/>
                <a:cs typeface="Calibri" panose="020F0502020204030204" pitchFamily="34" charset="0"/>
              </a:rPr>
              <a:t> </a:t>
            </a:r>
            <a:r>
              <a:rPr lang="en-US" sz="2400" dirty="0"/>
              <a:t>= </a:t>
            </a:r>
            <a:r>
              <a:rPr lang="it-IT" sz="2400" dirty="0"/>
              <a:t>probabilità di superare il passo </a:t>
            </a:r>
            <a:r>
              <a:rPr lang="it-IT" sz="2400" b="1" dirty="0"/>
              <a:t>B</a:t>
            </a:r>
            <a:endParaRPr lang="en-US" sz="2400" b="1" dirty="0"/>
          </a:p>
          <a:p>
            <a:endParaRPr lang="en-US" sz="1200" dirty="0"/>
          </a:p>
          <a:p>
            <a:r>
              <a:rPr lang="it-IT" sz="2400" dirty="0"/>
              <a:t>Per una durata </a:t>
            </a:r>
            <a:r>
              <a:rPr lang="it-IT" sz="2400" b="1" dirty="0"/>
              <a:t>n</a:t>
            </a:r>
            <a:r>
              <a:rPr lang="it-IT" sz="2400" dirty="0"/>
              <a:t> volte maggiore, abbiamo</a:t>
            </a:r>
            <a:r>
              <a:rPr lang="en-US" sz="2400" dirty="0"/>
              <a:t>:</a:t>
            </a:r>
          </a:p>
          <a:p>
            <a:endParaRPr lang="en-US" sz="600" dirty="0"/>
          </a:p>
          <a:p>
            <a:r>
              <a:rPr lang="en-GB" sz="2400" b="1" dirty="0" err="1">
                <a:solidFill>
                  <a:srgbClr val="FF0000"/>
                </a:solidFill>
                <a:effectLst/>
                <a:ea typeface="Calibri" panose="020F0502020204030204" pitchFamily="34" charset="0"/>
                <a:cs typeface="Calibri" panose="020F0502020204030204" pitchFamily="34" charset="0"/>
              </a:rPr>
              <a:t>p</a:t>
            </a:r>
            <a:r>
              <a:rPr lang="en-GB" sz="2400" b="1" baseline="-25000" dirty="0" err="1">
                <a:solidFill>
                  <a:srgbClr val="FF0000"/>
                </a:solidFill>
                <a:effectLst/>
                <a:ea typeface="Calibri" panose="020F0502020204030204" pitchFamily="34" charset="0"/>
                <a:cs typeface="Calibri" panose="020F0502020204030204" pitchFamily="34" charset="0"/>
              </a:rPr>
              <a:t>B</a:t>
            </a:r>
            <a:r>
              <a:rPr lang="en-GB" sz="2400" b="1" dirty="0">
                <a:solidFill>
                  <a:srgbClr val="FF0000"/>
                </a:solidFill>
                <a:effectLst/>
                <a:ea typeface="Calibri" panose="020F0502020204030204" pitchFamily="34" charset="0"/>
                <a:cs typeface="Calibri" panose="020F0502020204030204" pitchFamily="34" charset="0"/>
              </a:rPr>
              <a:t> =</a:t>
            </a:r>
            <a:r>
              <a:rPr lang="en-GB" sz="2400" b="1" baseline="-25000" dirty="0">
                <a:solidFill>
                  <a:srgbClr val="FF0000"/>
                </a:solidFill>
                <a:effectLst/>
                <a:ea typeface="Calibri" panose="020F0502020204030204" pitchFamily="34" charset="0"/>
                <a:cs typeface="Calibri" panose="020F0502020204030204" pitchFamily="34" charset="0"/>
              </a:rPr>
              <a:t> </a:t>
            </a:r>
            <a:r>
              <a:rPr lang="en-GB" sz="2400" b="1" dirty="0">
                <a:solidFill>
                  <a:srgbClr val="FF0000"/>
                </a:solidFill>
                <a:effectLst/>
                <a:ea typeface="Calibri" panose="020F0502020204030204" pitchFamily="34" charset="0"/>
                <a:cs typeface="Calibri" panose="020F0502020204030204" pitchFamily="34" charset="0"/>
              </a:rPr>
              <a:t>(</a:t>
            </a:r>
            <a:r>
              <a:rPr lang="en-GB" sz="2400" b="1" dirty="0" err="1">
                <a:solidFill>
                  <a:srgbClr val="FF0000"/>
                </a:solidFill>
                <a:effectLst/>
                <a:ea typeface="Calibri" panose="020F0502020204030204" pitchFamily="34" charset="0"/>
                <a:cs typeface="Calibri" panose="020F0502020204030204" pitchFamily="34" charset="0"/>
              </a:rPr>
              <a:t>p</a:t>
            </a:r>
            <a:r>
              <a:rPr lang="en-GB" sz="2400" b="1" baseline="-25000" dirty="0" err="1">
                <a:solidFill>
                  <a:srgbClr val="FF0000"/>
                </a:solidFill>
                <a:effectLst/>
                <a:ea typeface="Calibri" panose="020F0502020204030204" pitchFamily="34" charset="0"/>
                <a:cs typeface="Calibri" panose="020F0502020204030204" pitchFamily="34" charset="0"/>
              </a:rPr>
              <a:t>B0</a:t>
            </a:r>
            <a:r>
              <a:rPr lang="en-GB" sz="2400" b="1" dirty="0">
                <a:solidFill>
                  <a:srgbClr val="FF0000"/>
                </a:solidFill>
                <a:effectLst/>
                <a:ea typeface="Calibri" panose="020F0502020204030204" pitchFamily="34" charset="0"/>
                <a:cs typeface="Calibri" panose="020F0502020204030204" pitchFamily="34" charset="0"/>
              </a:rPr>
              <a:t>)</a:t>
            </a:r>
            <a:r>
              <a:rPr lang="en-GB" sz="2400" b="1" baseline="30000" dirty="0">
                <a:solidFill>
                  <a:srgbClr val="FF0000"/>
                </a:solidFill>
                <a:effectLst/>
                <a:ea typeface="Calibri" panose="020F0502020204030204" pitchFamily="34" charset="0"/>
                <a:cs typeface="Calibri" panose="020F0502020204030204" pitchFamily="34" charset="0"/>
              </a:rPr>
              <a:t>n</a:t>
            </a:r>
          </a:p>
          <a:p>
            <a:endParaRPr lang="en-GB" sz="600" b="1" baseline="30000" dirty="0">
              <a:solidFill>
                <a:srgbClr val="FF0000"/>
              </a:solidFill>
              <a:ea typeface="Calibri" panose="020F0502020204030204" pitchFamily="34" charset="0"/>
              <a:cs typeface="Calibri" panose="020F0502020204030204" pitchFamily="34" charset="0"/>
            </a:endParaRPr>
          </a:p>
          <a:p>
            <a:r>
              <a:rPr lang="en-GB" sz="2400" dirty="0" err="1">
                <a:effectLst/>
                <a:ea typeface="Calibri" panose="020F0502020204030204" pitchFamily="34" charset="0"/>
                <a:cs typeface="Calibri" panose="020F0502020204030204" pitchFamily="34" charset="0"/>
              </a:rPr>
              <a:t>decrescente</a:t>
            </a:r>
            <a:r>
              <a:rPr lang="en-GB" sz="2400" dirty="0">
                <a:effectLst/>
                <a:ea typeface="Calibri" panose="020F0502020204030204" pitchFamily="34" charset="0"/>
                <a:cs typeface="Calibri" panose="020F0502020204030204" pitchFamily="34" charset="0"/>
              </a:rPr>
              <a:t> con </a:t>
            </a:r>
            <a:r>
              <a:rPr lang="en-GB" sz="2400" b="1" dirty="0">
                <a:effectLst/>
                <a:ea typeface="Calibri" panose="020F0502020204030204" pitchFamily="34" charset="0"/>
                <a:cs typeface="Calibri" panose="020F0502020204030204" pitchFamily="34" charset="0"/>
              </a:rPr>
              <a:t>n </a:t>
            </a:r>
            <a:r>
              <a:rPr lang="en-GB" sz="2400" dirty="0">
                <a:cs typeface="Calibri" panose="020F0502020204030204" pitchFamily="34" charset="0"/>
              </a:rPr>
              <a:t>e </a:t>
            </a:r>
            <a:r>
              <a:rPr lang="en-GB" sz="2400" dirty="0" err="1">
                <a:cs typeface="Calibri" panose="020F0502020204030204" pitchFamily="34" charset="0"/>
              </a:rPr>
              <a:t>tendente</a:t>
            </a:r>
            <a:r>
              <a:rPr lang="en-GB" sz="2400" dirty="0">
                <a:cs typeface="Calibri" panose="020F0502020204030204" pitchFamily="34" charset="0"/>
              </a:rPr>
              <a:t> a </a:t>
            </a:r>
            <a:r>
              <a:rPr lang="en-GB" sz="2400" b="1" dirty="0">
                <a:solidFill>
                  <a:srgbClr val="FF0000"/>
                </a:solidFill>
                <a:cs typeface="Calibri" panose="020F0502020204030204" pitchFamily="34" charset="0"/>
              </a:rPr>
              <a:t>0</a:t>
            </a:r>
            <a:endParaRPr lang="it-IT" sz="2400" b="1" dirty="0">
              <a:solidFill>
                <a:srgbClr val="FF0000"/>
              </a:solidFill>
            </a:endParaRPr>
          </a:p>
        </p:txBody>
      </p:sp>
    </p:spTree>
    <p:extLst>
      <p:ext uri="{BB962C8B-B14F-4D97-AF65-F5344CB8AC3E}">
        <p14:creationId xmlns:p14="http://schemas.microsoft.com/office/powerpoint/2010/main" val="218560359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23736</TotalTime>
  <Words>3208</Words>
  <Application>Microsoft Office PowerPoint</Application>
  <PresentationFormat>Widescreen</PresentationFormat>
  <Paragraphs>626</Paragraphs>
  <Slides>36</Slides>
  <Notes>0</Notes>
  <HiddenSlides>0</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1</vt:i4>
      </vt:variant>
      <vt:variant>
        <vt:lpstr>Titoli diapositive</vt:lpstr>
      </vt:variant>
      <vt:variant>
        <vt:i4>36</vt:i4>
      </vt:variant>
    </vt:vector>
  </HeadingPairs>
  <TitlesOfParts>
    <vt:vector size="47" baseType="lpstr">
      <vt:lpstr>Aptos</vt:lpstr>
      <vt:lpstr>Arial</vt:lpstr>
      <vt:lpstr>Calibri</vt:lpstr>
      <vt:lpstr>Calibri Light</vt:lpstr>
      <vt:lpstr>Cambria Math</vt:lpstr>
      <vt:lpstr>Noto Sans HK</vt:lpstr>
      <vt:lpstr>Symbol</vt:lpstr>
      <vt:lpstr>Times New Roman</vt:lpstr>
      <vt:lpstr>Wingdings</vt:lpstr>
      <vt:lpstr>Tema di Office</vt:lpstr>
      <vt:lpstr>Equation.DSMT4</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Eugenio MIELI Andrea Valli Claudio Maccone</dc:title>
  <dc:creator>Eugenio Mieli</dc:creator>
  <cp:lastModifiedBy>Eugenio Mieli</cp:lastModifiedBy>
  <cp:revision>345</cp:revision>
  <dcterms:created xsi:type="dcterms:W3CDTF">2023-03-03T10:49:44Z</dcterms:created>
  <dcterms:modified xsi:type="dcterms:W3CDTF">2025-05-22T14:28:12Z</dcterms:modified>
</cp:coreProperties>
</file>