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7" r:id="rId7"/>
    <p:sldId id="262" r:id="rId8"/>
    <p:sldId id="263" r:id="rId9"/>
    <p:sldId id="260" r:id="rId10"/>
    <p:sldId id="269" r:id="rId11"/>
    <p:sldId id="268" r:id="rId12"/>
    <p:sldId id="270" r:id="rId13"/>
    <p:sldId id="272" r:id="rId14"/>
    <p:sldId id="264" r:id="rId15"/>
    <p:sldId id="258" r:id="rId16"/>
    <p:sldId id="265" r:id="rId17"/>
    <p:sldId id="266" r:id="rId18"/>
    <p:sldId id="27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60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335636"/>
            <a:ext cx="3974137" cy="2093364"/>
          </a:xfrm>
        </p:spPr>
        <p:txBody>
          <a:bodyPr>
            <a:noAutofit/>
          </a:bodyPr>
          <a:lstStyle/>
          <a:p>
            <a:r>
              <a:rPr lang="en-US" sz="3200" dirty="0"/>
              <a:t>Writing Software Pipelines The Northern Cross Case</a:t>
            </a:r>
            <a:endParaRPr lang="it-IT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4" y="3705226"/>
            <a:ext cx="3795445" cy="165576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5B6D85"/>
                </a:solidFill>
              </a:rPr>
              <a:t>Training Meeting</a:t>
            </a:r>
          </a:p>
          <a:p>
            <a:r>
              <a:rPr lang="it-IT" sz="2800" b="1" dirty="0">
                <a:solidFill>
                  <a:srgbClr val="5B6D85"/>
                </a:solidFill>
              </a:rPr>
              <a:t>NG-Croce</a:t>
            </a:r>
          </a:p>
          <a:p>
            <a:endParaRPr lang="it-IT" sz="1400" b="1" dirty="0">
              <a:solidFill>
                <a:srgbClr val="7196BE"/>
              </a:solidFill>
            </a:endParaRPr>
          </a:p>
          <a:p>
            <a:r>
              <a:rPr lang="it-IT" sz="1400" b="1" dirty="0">
                <a:solidFill>
                  <a:srgbClr val="7196BE"/>
                </a:solidFill>
              </a:rPr>
              <a:t>Lunedì 12 Maggio - Giovedì 15 Maggio</a:t>
            </a: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190CF29E-E057-1299-60A8-F13548116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775" y="5681663"/>
            <a:ext cx="3795444" cy="482600"/>
          </a:xfrm>
        </p:spPr>
        <p:txBody>
          <a:bodyPr>
            <a:normAutofit fontScale="62500" lnSpcReduction="20000"/>
          </a:bodyPr>
          <a:lstStyle/>
          <a:p>
            <a:r>
              <a:rPr lang="it-IT" sz="1800" b="1" i="1" dirty="0">
                <a:solidFill>
                  <a:srgbClr val="2A65AF"/>
                </a:solidFill>
              </a:rPr>
              <a:t>Radiotelescopi di Medicina</a:t>
            </a:r>
          </a:p>
          <a:p>
            <a:r>
              <a:rPr lang="it-IT" sz="1800" b="1" i="1" dirty="0">
                <a:solidFill>
                  <a:srgbClr val="2A65AF"/>
                </a:solidFill>
              </a:rPr>
              <a:t>IRA - Bologna</a:t>
            </a:r>
          </a:p>
          <a:p>
            <a:endParaRPr lang="it-I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3823163" y="6375400"/>
            <a:ext cx="4545673" cy="48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Alessio Magro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D0964-C162-9075-71DD-04B6DD9F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758EB7-010E-D06D-2B33-92FABAA5691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20E4FF-7BE2-0279-387E-F1076B517FB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FF13EB7-005D-2B57-F2AC-B4B7497A3DC7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A00EA6F-FE75-E629-B2AF-E34C69BB6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pic>
        <p:nvPicPr>
          <p:cNvPr id="11" name="Picture 10" descr="A colorful dots on a white background&#10;&#10;AI-generated content may be incorrect.">
            <a:extLst>
              <a:ext uri="{FF2B5EF4-FFF2-40B4-BE49-F238E27FC236}">
                <a16:creationId xmlns:a16="http://schemas.microsoft.com/office/drawing/2014/main" id="{91A3CBF8-843A-F4DA-A4B8-FE26CAB9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1361"/>
          <a:stretch/>
        </p:blipFill>
        <p:spPr>
          <a:xfrm>
            <a:off x="6096000" y="1662545"/>
            <a:ext cx="5933972" cy="4224830"/>
          </a:xfrm>
          <a:prstGeom prst="rect">
            <a:avLst/>
          </a:prstGeom>
        </p:spPr>
      </p:pic>
      <p:pic>
        <p:nvPicPr>
          <p:cNvPr id="14" name="Picture 13" descr="A diagram of a brain&#10;&#10;AI-generated content may be incorrect.">
            <a:extLst>
              <a:ext uri="{FF2B5EF4-FFF2-40B4-BE49-F238E27FC236}">
                <a16:creationId xmlns:a16="http://schemas.microsoft.com/office/drawing/2014/main" id="{31813514-E25D-1196-FB95-0BAC961A9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7717" r="7794"/>
          <a:stretch/>
        </p:blipFill>
        <p:spPr>
          <a:xfrm>
            <a:off x="0" y="1596044"/>
            <a:ext cx="6096000" cy="44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CCF4-2DAE-51F4-4029-C7C27625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F11109-AC03-A0C9-195D-3514A7E6592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FF99A7-3EF6-C558-030D-7A7F7D790ACA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02F6BE5-7C9A-1C1B-4FC6-0FC5460E575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9AFAD94-0B4D-086C-E53C-48D6E259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906E8-B36C-FC91-FB2B-EF488ADF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BIRALES Update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25AA81-31DE-A3D4-4927-90E1F971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982498" cy="41705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Updated TPM firmware to use DDC</a:t>
            </a:r>
          </a:p>
          <a:p>
            <a:r>
              <a:rPr lang="en-US" dirty="0" err="1"/>
              <a:t>PyBIRALES</a:t>
            </a:r>
            <a:r>
              <a:rPr lang="en-US" dirty="0"/>
              <a:t> extended to support 256 antennas, 256 beams and allows for sub-array configurations.</a:t>
            </a:r>
          </a:p>
          <a:p>
            <a:r>
              <a:rPr lang="en-US" dirty="0"/>
              <a:t>All primary signal-processing blocks extended to support offload to GPU for processing (beamformer, channelizer, correlator)</a:t>
            </a:r>
          </a:p>
          <a:p>
            <a:r>
              <a:rPr lang="en-US" dirty="0"/>
              <a:t>Standardized output file format for all modes (using HDF5)</a:t>
            </a:r>
          </a:p>
          <a:p>
            <a:r>
              <a:rPr lang="en-US" dirty="0"/>
              <a:t>Updated User Interface</a:t>
            </a:r>
          </a:p>
          <a:p>
            <a:r>
              <a:rPr lang="en-US" dirty="0"/>
              <a:t>Preliminary commissioning performed earlier this year</a:t>
            </a:r>
          </a:p>
          <a:p>
            <a:r>
              <a:rPr lang="en-US" dirty="0"/>
              <a:t>In theory, only changes to the channelizer required to support PNRR FW</a:t>
            </a:r>
          </a:p>
        </p:txBody>
      </p:sp>
    </p:spTree>
    <p:extLst>
      <p:ext uri="{BB962C8B-B14F-4D97-AF65-F5344CB8AC3E}">
        <p14:creationId xmlns:p14="http://schemas.microsoft.com/office/powerpoint/2010/main" val="138651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821D-AE8A-9732-47B5-F38C4E0E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6F6597-F461-A41E-B417-3896B346635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D3028E-DFDB-11E7-F28C-314BDB09744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FC4FAC-3CEB-611B-25A6-6DF6983EBD9F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16B0CEF-97EF-DA64-206A-96B21BD0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909FC-647A-0AEE-AF68-D5C89B4F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Signal Simulator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88CDB-057D-773B-63B5-B533BF7F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950146" cy="4201298"/>
          </a:xfrm>
        </p:spPr>
        <p:txBody>
          <a:bodyPr>
            <a:normAutofit/>
          </a:bodyPr>
          <a:lstStyle/>
          <a:p>
            <a:r>
              <a:rPr lang="en-US" dirty="0"/>
              <a:t>A physics-based simulator that mimics raw radar antenna signals from orbiting LEO objects</a:t>
            </a:r>
          </a:p>
          <a:p>
            <a:pPr lvl="1"/>
            <a:r>
              <a:rPr lang="en-US" dirty="0"/>
              <a:t>Signal generation based on realistic orbital dynamics using TLE data</a:t>
            </a:r>
          </a:p>
          <a:p>
            <a:pPr lvl="1"/>
            <a:r>
              <a:rPr lang="en-US" dirty="0"/>
              <a:t>Emulates raw I/Q data as received by a radar antenna</a:t>
            </a:r>
          </a:p>
          <a:p>
            <a:pPr lvl="1"/>
            <a:r>
              <a:rPr lang="en-US" dirty="0"/>
              <a:t>Compatible and integrated with </a:t>
            </a:r>
            <a:r>
              <a:rPr lang="en-US" dirty="0" err="1"/>
              <a:t>PyBIRALES</a:t>
            </a:r>
            <a:r>
              <a:rPr lang="en-US" dirty="0"/>
              <a:t> pipeline</a:t>
            </a:r>
          </a:p>
          <a:p>
            <a:r>
              <a:rPr lang="en-US" dirty="0"/>
              <a:t>Build from first principles. Implements signal propagation, Doppler effects, and realistic noise</a:t>
            </a:r>
          </a:p>
          <a:p>
            <a:r>
              <a:rPr lang="en-US" dirty="0"/>
              <a:t>Ground truth embedded for ML training/labelling</a:t>
            </a:r>
          </a:p>
          <a:p>
            <a:r>
              <a:rPr lang="en-US" dirty="0"/>
              <a:t>Useful for labelled dataset generation, regression testing, benchmarking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06643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B20E-E1B8-227F-CF2A-6B1596F0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BF4720-FBC0-1B23-3600-4AFB42218BCA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3F3FD7-41C2-0B51-5D2E-CEFF7D08470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8400BCC-2270-E008-01B1-14B078F4F71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B41694C-41A5-C7CE-6DB7-86CCCC22E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BF46E-636C-2F24-EFE7-918996B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Signal Simulator</a:t>
            </a:r>
            <a:endParaRPr lang="en-MT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863F1FD-4D9F-F90B-D0A4-F8FB18BF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1" y="1756255"/>
            <a:ext cx="4821761" cy="43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3F0CD7DE-80BF-6B79-F7D9-5C932780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4" y="1880170"/>
            <a:ext cx="6780930" cy="41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4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CC774-CE96-667B-7407-CF7E92A6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C2DD68-5914-5A5F-73C6-3CC78E779D9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B55C7B-8FCF-8E1C-D2D5-51781306B76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698C416-7445-DED2-D542-9F8993AC9A5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C427318-87AC-EAAC-5DBA-A5269A9D8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FD996-4A64-85C6-AD97-635B4645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Signal Simulator</a:t>
            </a:r>
            <a:endParaRPr lang="en-MT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36C5D84-2410-8EC1-977A-DE09D10C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728478"/>
            <a:ext cx="9156700" cy="45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4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9DE8A-E702-5771-A8C9-A1BB72888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428BF2-BFF4-44A5-BB66-54EBCAA3DC3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5EFCEF-C0F4-B666-4312-2C8DD76A004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7331A5B-7E21-EDDD-432A-E64FD55B1BF2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19E1252-AC6E-24AB-77FD-444C6B97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5F85C-C2AC-7425-78C2-4F052B15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Infrastructure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EB4964-E315-B6C9-BD97-8DC6E19E0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515600" cy="3941805"/>
          </a:xfrm>
        </p:spPr>
        <p:txBody>
          <a:bodyPr/>
          <a:lstStyle/>
          <a:p>
            <a:r>
              <a:rPr lang="en-US" dirty="0"/>
              <a:t>The NCR will be a sophisticated observatory, leveraging advanced software frameworks and methodologies</a:t>
            </a:r>
          </a:p>
          <a:p>
            <a:r>
              <a:rPr lang="en-US" dirty="0"/>
              <a:t>We need to specify parameters for scalability, extensibility and interoperability</a:t>
            </a:r>
          </a:p>
          <a:p>
            <a:r>
              <a:rPr lang="en-US" dirty="0"/>
              <a:t>A solid automated testing framework needs to be developed</a:t>
            </a:r>
          </a:p>
          <a:p>
            <a:r>
              <a:rPr lang="en-US" dirty="0"/>
              <a:t>Ideally, a policy for development environments, tooling specifications, version control and coding standard is put into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9467EB-504A-8E94-4BD7-4D21A1822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3552"/>
          <a:stretch/>
        </p:blipFill>
        <p:spPr bwMode="auto">
          <a:xfrm>
            <a:off x="1654625" y="1230750"/>
            <a:ext cx="8882749" cy="5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0A20D-D711-07BB-8910-02DA0A1F5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E67EA2-8A1F-3858-E69E-7B209F2C169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0EA843-D4E6-74F6-80B0-37315696A76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E603C71-8487-C87F-3162-C348CA1C5B2C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933861C-78A9-7DE0-0527-03FB1D7F0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34FEFE6-4AC4-B209-A973-D3529B140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4630" r="8243" b="1806"/>
          <a:stretch/>
        </p:blipFill>
        <p:spPr bwMode="auto">
          <a:xfrm>
            <a:off x="6162572" y="1233608"/>
            <a:ext cx="5867400" cy="50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154F7-5969-4263-385F-3FEAF9DD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Channelized Data Stream from TPMs</a:t>
            </a:r>
            <a:endParaRPr lang="en-MT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E100C8-48E8-1475-D60F-0FE35ADA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5257800" cy="42438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stream goes to the beamformer/correlator nodes</a:t>
            </a:r>
          </a:p>
          <a:p>
            <a:r>
              <a:rPr lang="en-US" dirty="0"/>
              <a:t>Ingested using an optimized version of the SKA DAQ software</a:t>
            </a:r>
          </a:p>
          <a:p>
            <a:pPr lvl="1"/>
            <a:r>
              <a:rPr lang="en-US" dirty="0"/>
              <a:t>Support for multiple producers and consumer</a:t>
            </a:r>
          </a:p>
          <a:p>
            <a:pPr lvl="1"/>
            <a:r>
              <a:rPr lang="en-US" dirty="0"/>
              <a:t>Optimization to ring buffer locking mechanism</a:t>
            </a:r>
          </a:p>
          <a:p>
            <a:pPr lvl="1"/>
            <a:r>
              <a:rPr lang="en-US" dirty="0"/>
              <a:t>Optimizations to channelized data consumer</a:t>
            </a:r>
          </a:p>
          <a:p>
            <a:pPr lvl="1"/>
            <a:r>
              <a:rPr lang="en-US" dirty="0"/>
              <a:t>Concurrent multi-container support for consumer processing</a:t>
            </a:r>
          </a:p>
        </p:txBody>
      </p:sp>
    </p:spTree>
    <p:extLst>
      <p:ext uri="{BB962C8B-B14F-4D97-AF65-F5344CB8AC3E}">
        <p14:creationId xmlns:p14="http://schemas.microsoft.com/office/powerpoint/2010/main" val="361730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E08DC-DED3-7522-5B72-0B5CD1EA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ED973B-842B-83E5-08C1-BB6440E14AD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756FB5-81E6-0757-547E-82BE5E8F78E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447BB3E-16B3-2FAA-F8D5-A6D27CD937EC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4ED5F9DB-DF61-DAF3-62A0-3035949B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28D03-089E-A38C-634E-2B0338D6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Channelized Data Stream from TPMs</a:t>
            </a:r>
            <a:endParaRPr lang="en-M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AC3C99-00D5-1127-2C42-DFE4C531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44" y="1765565"/>
            <a:ext cx="7301663" cy="44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F2B4F8B-47DA-8D3E-70A4-20E70EFD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4343399"/>
            <a:ext cx="2209800" cy="191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8 producers</a:t>
            </a:r>
            <a:br>
              <a:rPr lang="en-US" sz="1600" dirty="0"/>
            </a:br>
            <a:r>
              <a:rPr lang="en-US" sz="1600" dirty="0"/>
              <a:t>8 consumer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SL: Spinlock</a:t>
            </a:r>
          </a:p>
          <a:p>
            <a:pPr marL="0" indent="0">
              <a:buNone/>
            </a:pPr>
            <a:r>
              <a:rPr lang="en-US" sz="1600" dirty="0"/>
              <a:t>MCS: Mellor </a:t>
            </a:r>
            <a:r>
              <a:rPr lang="en-US" sz="1600" dirty="0" err="1"/>
              <a:t>Crumney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         Scott lock</a:t>
            </a:r>
          </a:p>
        </p:txBody>
      </p:sp>
    </p:spTree>
    <p:extLst>
      <p:ext uri="{BB962C8B-B14F-4D97-AF65-F5344CB8AC3E}">
        <p14:creationId xmlns:p14="http://schemas.microsoft.com/office/powerpoint/2010/main" val="71261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57056-99BA-4CCD-0D3E-C6A20508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C4EAA2-D0B9-6214-5DF0-DD364431C29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5457C5-7F6A-1329-BA90-3F963EAA2EF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CE43CDB-F79D-FD44-1262-472A116F63A9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88FE522-8E43-4B99-4D7C-355B64B8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E91A7-232E-94BE-67FC-F1750F7E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Channelized Data Simulator</a:t>
            </a:r>
            <a:endParaRPr lang="en-MT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8321B-1BA4-0A27-6932-3D6D0E92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12" y="1288012"/>
            <a:ext cx="3762900" cy="4915586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6B417A3-356A-D772-B0C8-70E966ED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6798276" cy="3941805"/>
          </a:xfrm>
        </p:spPr>
        <p:txBody>
          <a:bodyPr>
            <a:normAutofit/>
          </a:bodyPr>
          <a:lstStyle/>
          <a:p>
            <a:r>
              <a:rPr lang="en-US" dirty="0"/>
              <a:t>A packet simulator was implemented to aid development and benchmarking</a:t>
            </a:r>
          </a:p>
          <a:p>
            <a:r>
              <a:rPr lang="en-US" dirty="0"/>
              <a:t>Accepts JSON for packet and tile config</a:t>
            </a:r>
          </a:p>
          <a:p>
            <a:r>
              <a:rPr lang="en-US" dirty="0"/>
              <a:t>Two threads per tile, one updating packet metadata and the other transmitting the packets</a:t>
            </a:r>
          </a:p>
          <a:p>
            <a:r>
              <a:rPr lang="en-US" dirty="0"/>
              <a:t>Simulator set up to match a particular data rate</a:t>
            </a:r>
          </a:p>
        </p:txBody>
      </p:sp>
    </p:spTree>
    <p:extLst>
      <p:ext uri="{BB962C8B-B14F-4D97-AF65-F5344CB8AC3E}">
        <p14:creationId xmlns:p14="http://schemas.microsoft.com/office/powerpoint/2010/main" val="244463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C901-1099-97DC-EEEF-B1F3DBD6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89AEAC-5DE1-099E-6A76-7A976DDC8A8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9B1F97-4FAB-4BAE-8808-75246720B62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589B3B-5503-6FD4-ED1E-CFB4EF424985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812639C-4E88-0554-F236-2BDF31EC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245B1-9B9B-7020-0B8F-699203EC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Beamformer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47DFB6-BF74-DB69-3117-3BA3842D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515600" cy="3941805"/>
          </a:xfrm>
        </p:spPr>
        <p:txBody>
          <a:bodyPr/>
          <a:lstStyle/>
          <a:p>
            <a:r>
              <a:rPr lang="en-US" dirty="0"/>
              <a:t>Data stream goes to the beamformer/correlator nodes</a:t>
            </a:r>
          </a:p>
          <a:p>
            <a:r>
              <a:rPr lang="en-US" dirty="0"/>
              <a:t>Beamformer implemented on GPU within a Bifrost pipeline</a:t>
            </a:r>
          </a:p>
          <a:p>
            <a:r>
              <a:rPr lang="en-US" dirty="0"/>
              <a:t>Various versions of the beamforming kernel implemented and benchmarked</a:t>
            </a:r>
          </a:p>
          <a:p>
            <a:r>
              <a:rPr lang="en-US" dirty="0"/>
              <a:t>Top performing on RTX ADA 6000, with 256 antennas, 512 channels, 64 beams gives 2x real-time</a:t>
            </a:r>
          </a:p>
          <a:p>
            <a:r>
              <a:rPr lang="en-US" dirty="0"/>
              <a:t>Further profiling and optimization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277301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642A5-E622-11B1-BCF2-11BDF5088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E0F060-B131-109D-3817-5E35386EEFC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2FF658-89F4-0470-0D88-D1394759757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A04E46E-CA5E-525A-8482-6B48B8B5D47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D1AC59E-5CB0-2E55-A1B1-CE747C99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9BD626-1836-06F8-3591-AC99BECE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Correlator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1BD2D7-3365-FC48-E2C2-BB516F68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515600" cy="3941805"/>
          </a:xfrm>
        </p:spPr>
        <p:txBody>
          <a:bodyPr/>
          <a:lstStyle/>
          <a:p>
            <a:r>
              <a:rPr lang="en-US" dirty="0"/>
              <a:t>New CUDA kernel developed based on </a:t>
            </a:r>
            <a:r>
              <a:rPr lang="en-US" dirty="0" err="1"/>
              <a:t>xGPU</a:t>
            </a:r>
            <a:endParaRPr lang="en-US" dirty="0"/>
          </a:p>
          <a:p>
            <a:r>
              <a:rPr lang="en-US" dirty="0"/>
              <a:t>Several variations of the kernel implemented and benchmarked</a:t>
            </a:r>
          </a:p>
          <a:p>
            <a:r>
              <a:rPr lang="en-US" dirty="0"/>
              <a:t>For 256 antennas, hardware managed caching delivers best performance</a:t>
            </a:r>
          </a:p>
          <a:p>
            <a:r>
              <a:rPr lang="en-US" dirty="0"/>
              <a:t>Top performing on RTX ADA 6000, with 256 antennas and 512 channels, gives 10x real-time</a:t>
            </a:r>
          </a:p>
          <a:p>
            <a:r>
              <a:rPr lang="en-US" dirty="0"/>
              <a:t>Further profiling and optimization is possible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1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5E61-9392-2283-6637-04ACF318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DC44BC-3D75-6FA1-8B2E-B168F1BA65A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4ACCD6-942F-AA36-7643-4F729527E71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FB95A9F-A424-2EE5-82AD-97432CA656E5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4613D96-2905-93C5-1874-48C17C31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CF16-5E8C-E40B-F392-C2664E7B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Beamformed/Correlated Data Stream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D8CBF-9687-648D-D858-8AB3D93E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515600" cy="3941805"/>
          </a:xfrm>
        </p:spPr>
        <p:txBody>
          <a:bodyPr/>
          <a:lstStyle/>
          <a:p>
            <a:r>
              <a:rPr lang="en-US" dirty="0"/>
              <a:t>Beamformer and correlated data needs to be streamed to FRB/SD nodes for processing</a:t>
            </a:r>
          </a:p>
          <a:p>
            <a:r>
              <a:rPr lang="en-US" dirty="0"/>
              <a:t>Currently investigating possible protocols and frameworks suitable for this, such as Open Fabrics Interfaces</a:t>
            </a:r>
          </a:p>
          <a:p>
            <a:r>
              <a:rPr lang="en-US" dirty="0"/>
              <a:t>Implemented basic workflows to support RMA and RDMA, and to simulate the orchestration between the components using containers</a:t>
            </a:r>
          </a:p>
          <a:p>
            <a:r>
              <a:rPr lang="en-US" dirty="0"/>
              <a:t>RDMA operations needs to be synchronized </a:t>
            </a:r>
          </a:p>
        </p:txBody>
      </p:sp>
    </p:spTree>
    <p:extLst>
      <p:ext uri="{BB962C8B-B14F-4D97-AF65-F5344CB8AC3E}">
        <p14:creationId xmlns:p14="http://schemas.microsoft.com/office/powerpoint/2010/main" val="61620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98233-2C22-1927-33C8-186FBA1C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F41606-2A14-9C43-2CFE-4C983CAD63A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7C4228-3731-5957-B09A-C01C19AA888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90EF30B-EF8E-BBBF-0F2E-B243984DDFC3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AA0D5B8-9BB1-AB13-F232-71A04ECFB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C4AB3-F24A-5D50-34F8-60288271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FRB Pipeline</a:t>
            </a:r>
            <a:endParaRPr lang="en-M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55D4D4-A89A-E3E8-ADC3-D3532E34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1"/>
            <a:ext cx="10515600" cy="3941805"/>
          </a:xfrm>
        </p:spPr>
        <p:txBody>
          <a:bodyPr/>
          <a:lstStyle/>
          <a:p>
            <a:r>
              <a:rPr lang="en-US" dirty="0"/>
              <a:t>Heimdall benchmarked to determine a good performance to sensitivity ratio</a:t>
            </a:r>
          </a:p>
          <a:p>
            <a:r>
              <a:rPr lang="en-US" dirty="0"/>
              <a:t>Simulated dataset generated by Andrea </a:t>
            </a:r>
            <a:r>
              <a:rPr lang="en-US" dirty="0" err="1"/>
              <a:t>Geminardi</a:t>
            </a:r>
            <a:r>
              <a:rPr lang="en-US" dirty="0"/>
              <a:t> used to cover the FRB search space</a:t>
            </a:r>
          </a:p>
          <a:p>
            <a:r>
              <a:rPr lang="en-US" dirty="0"/>
              <a:t>Each file ran through 25 parameters combination in Heimdall (boxcar 21-512, DM tolerance 1.001-1.2), with their detection values and running times extracted</a:t>
            </a:r>
          </a:p>
          <a:p>
            <a:r>
              <a:rPr lang="en-US" dirty="0"/>
              <a:t>T-SNE and Friedman tests run on the resulting timings and detection values to narrow down selection of optimal parameter combinations</a:t>
            </a:r>
          </a:p>
        </p:txBody>
      </p:sp>
    </p:spTree>
    <p:extLst>
      <p:ext uri="{BB962C8B-B14F-4D97-AF65-F5344CB8AC3E}">
        <p14:creationId xmlns:p14="http://schemas.microsoft.com/office/powerpoint/2010/main" val="3386642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1491</TotalTime>
  <Words>751</Words>
  <Application>Microsoft Office PowerPoint</Application>
  <PresentationFormat>Widescreen</PresentationFormat>
  <Paragraphs>100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Titillium</vt:lpstr>
      <vt:lpstr>Titillium Bd</vt:lpstr>
      <vt:lpstr>Tema di Office</vt:lpstr>
      <vt:lpstr>Writing Software Pipelines The Northern Cross Case</vt:lpstr>
      <vt:lpstr>Presentazione standard di PowerPoint</vt:lpstr>
      <vt:lpstr>Channelized Data Stream from TPMs</vt:lpstr>
      <vt:lpstr>Channelized Data Stream from TPMs</vt:lpstr>
      <vt:lpstr>Channelized Data Simulator</vt:lpstr>
      <vt:lpstr>Beamformer</vt:lpstr>
      <vt:lpstr>Correlator</vt:lpstr>
      <vt:lpstr>Beamformed/Correlated Data Stream</vt:lpstr>
      <vt:lpstr>FRB Pipeline</vt:lpstr>
      <vt:lpstr>Presentazione standard di PowerPoint</vt:lpstr>
      <vt:lpstr>BIRALES Update</vt:lpstr>
      <vt:lpstr>Radar Signal Simulator</vt:lpstr>
      <vt:lpstr>Radar Signal Simulator</vt:lpstr>
      <vt:lpstr>Radar Signal Simulator</vt:lpstr>
      <vt:lpstr>Software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Michela Zardi</cp:lastModifiedBy>
  <cp:revision>23</cp:revision>
  <dcterms:created xsi:type="dcterms:W3CDTF">2022-10-26T09:11:02Z</dcterms:created>
  <dcterms:modified xsi:type="dcterms:W3CDTF">2025-05-14T06:54:09Z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