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6" r:id="rId5"/>
    <p:sldId id="285" r:id="rId6"/>
    <p:sldId id="267" r:id="rId7"/>
    <p:sldId id="281" r:id="rId8"/>
    <p:sldId id="274" r:id="rId9"/>
    <p:sldId id="275" r:id="rId10"/>
    <p:sldId id="273" r:id="rId11"/>
    <p:sldId id="269" r:id="rId12"/>
    <p:sldId id="258" r:id="rId13"/>
    <p:sldId id="279" r:id="rId14"/>
    <p:sldId id="280" r:id="rId15"/>
    <p:sldId id="284" r:id="rId16"/>
    <p:sldId id="272" r:id="rId17"/>
    <p:sldId id="276" r:id="rId18"/>
    <p:sldId id="282" r:id="rId19"/>
    <p:sldId id="270" r:id="rId20"/>
    <p:sldId id="271" r:id="rId21"/>
    <p:sldId id="262" r:id="rId22"/>
    <p:sldId id="259" r:id="rId23"/>
    <p:sldId id="260" r:id="rId24"/>
    <p:sldId id="263" r:id="rId25"/>
    <p:sldId id="277" r:id="rId26"/>
    <p:sldId id="265" r:id="rId27"/>
    <p:sldId id="264" r:id="rId28"/>
    <p:sldId id="283"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CFC7"/>
    <a:srgbClr val="2A65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211" autoAdjust="0"/>
  </p:normalViewPr>
  <p:slideViewPr>
    <p:cSldViewPr snapToGrid="0">
      <p:cViewPr varScale="1">
        <p:scale>
          <a:sx n="72" d="100"/>
          <a:sy n="72" d="100"/>
        </p:scale>
        <p:origin x="107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A19FA-41AE-4F2A-8228-3399FEB02D4B}" type="datetimeFigureOut">
              <a:rPr lang="it-IT" smtClean="0"/>
              <a:t>13/05/2025</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F2187-BD6B-4CD4-8DF4-F350925E52CA}" type="slidenum">
              <a:rPr lang="it-IT" smtClean="0"/>
              <a:t>‹N›</a:t>
            </a:fld>
            <a:endParaRPr lang="it-IT"/>
          </a:p>
        </p:txBody>
      </p:sp>
    </p:spTree>
    <p:extLst>
      <p:ext uri="{BB962C8B-B14F-4D97-AF65-F5344CB8AC3E}">
        <p14:creationId xmlns:p14="http://schemas.microsoft.com/office/powerpoint/2010/main" val="308472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400" dirty="0" smtClean="0">
                <a:latin typeface="Arial" panose="020B0604020202020204" pitchFamily="34" charset="0"/>
              </a:rPr>
              <a:t>La Stazione </a:t>
            </a:r>
            <a:r>
              <a:rPr lang="it-IT" sz="1400" dirty="0" err="1" smtClean="0">
                <a:latin typeface="Arial" panose="020B0604020202020204" pitchFamily="34" charset="0"/>
              </a:rPr>
              <a:t>Radiastronomica</a:t>
            </a:r>
            <a:r>
              <a:rPr lang="it-IT" sz="1400" dirty="0" smtClean="0">
                <a:latin typeface="Arial" panose="020B0604020202020204" pitchFamily="34" charset="0"/>
              </a:rPr>
              <a:t> di Noto è ubicata in Contrada Renna Bassa del Comune di Noto (SR), </a:t>
            </a:r>
            <a:r>
              <a:rPr lang="it-IT" sz="1400" dirty="0" err="1" smtClean="0">
                <a:latin typeface="Arial" panose="020B0604020202020204" pitchFamily="34" charset="0"/>
              </a:rPr>
              <a:t>Loc</a:t>
            </a:r>
            <a:r>
              <a:rPr lang="it-IT" sz="1400" dirty="0" smtClean="0">
                <a:latin typeface="Arial" panose="020B0604020202020204" pitchFamily="34" charset="0"/>
              </a:rPr>
              <a:t>. Case di Mezzo, in area pianeggiante e ventilata, caratterizzata dal contesto agricolo</a:t>
            </a:r>
          </a:p>
          <a:p>
            <a:r>
              <a:rPr lang="it-IT" sz="1400" dirty="0" smtClean="0">
                <a:latin typeface="Arial" panose="020B0604020202020204" pitchFamily="34" charset="0"/>
              </a:rPr>
              <a:t>della coltura di aranceti, vigneti ed uliveti, ed è posta a circa 15 Km dal centro storico di Noto.</a:t>
            </a:r>
          </a:p>
          <a:p>
            <a:r>
              <a:rPr lang="it-IT" sz="1400" dirty="0" smtClean="0">
                <a:latin typeface="Arial" panose="020B0604020202020204" pitchFamily="34" charset="0"/>
              </a:rPr>
              <a:t>L’immobile è identificato al Catasto Fabbricati della Provincia di Siracusa al mappale 398 del</a:t>
            </a:r>
          </a:p>
          <a:p>
            <a:r>
              <a:rPr lang="it-IT" sz="1400" dirty="0" smtClean="0">
                <a:latin typeface="Arial" panose="020B0604020202020204" pitchFamily="34" charset="0"/>
              </a:rPr>
              <a:t>Foglio 264 e presenta una estensione territoriale di 19.946 mq.</a:t>
            </a:r>
            <a:endParaRPr lang="it-IT" sz="1400" dirty="0" smtClean="0"/>
          </a:p>
          <a:p>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3</a:t>
            </a:fld>
            <a:endParaRPr lang="it-IT"/>
          </a:p>
        </p:txBody>
      </p:sp>
    </p:spTree>
    <p:extLst>
      <p:ext uri="{BB962C8B-B14F-4D97-AF65-F5344CB8AC3E}">
        <p14:creationId xmlns:p14="http://schemas.microsoft.com/office/powerpoint/2010/main" val="1852983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Come già detto la foresteria (10x16</a:t>
            </a:r>
            <a:r>
              <a:rPr lang="it-IT" baseline="0" dirty="0" smtClean="0"/>
              <a:t> m circa) </a:t>
            </a:r>
            <a:r>
              <a:rPr lang="it-IT" dirty="0" smtClean="0"/>
              <a:t>ha subito, a causa di importanti infiltrazioni</a:t>
            </a:r>
            <a:r>
              <a:rPr lang="it-IT" baseline="0" dirty="0" smtClean="0"/>
              <a:t> dal coperto, un forte degrado interno con presenza eccessiva di umidità che ha comportato la effettiva inagibilità dei locali interni, per fortuna non delle strutture.</a:t>
            </a:r>
          </a:p>
          <a:p>
            <a:r>
              <a:rPr lang="it-IT" baseline="0" dirty="0" smtClean="0"/>
              <a:t>La guardiania invece (11x3,48 m circa) , oltre ad importanti infiltrazioni di acqua, analoghe a quelle della foresteria, ha subito negli anni anche un degrado delle strutture portanti perimetrali, con problematiche di tipo strutturale, comportando pertanto una necessita di un cospicuo intervento di riabilitazione oppure di semplice demolizione, per il quale si è optato, rimandando la decisione di una eventuale ricostruzione della stessa.</a:t>
            </a:r>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12</a:t>
            </a:fld>
            <a:endParaRPr lang="it-IT"/>
          </a:p>
        </p:txBody>
      </p:sp>
    </p:spTree>
    <p:extLst>
      <p:ext uri="{BB962C8B-B14F-4D97-AF65-F5344CB8AC3E}">
        <p14:creationId xmlns:p14="http://schemas.microsoft.com/office/powerpoint/2010/main" val="1420037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Grazie alla grande opportunità dei fondi del PNRR sono stati programmati, a seguito di tutti i fabbisogni</a:t>
            </a:r>
            <a:r>
              <a:rPr lang="it-IT" baseline="0" dirty="0" smtClean="0"/>
              <a:t> riscontrati,</a:t>
            </a:r>
            <a:r>
              <a:rPr lang="it-IT" dirty="0" smtClean="0"/>
              <a:t> diversi interventi di miglioramento ed adeguamento civile ed impiantistico al fine di sopperire alla vetustà di elementi ed impianti che compongono la Stazione, </a:t>
            </a:r>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13</a:t>
            </a:fld>
            <a:endParaRPr lang="it-IT"/>
          </a:p>
        </p:txBody>
      </p:sp>
    </p:spTree>
    <p:extLst>
      <p:ext uri="{BB962C8B-B14F-4D97-AF65-F5344CB8AC3E}">
        <p14:creationId xmlns:p14="http://schemas.microsoft.com/office/powerpoint/2010/main" val="1513576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200" dirty="0" smtClean="0">
                <a:latin typeface="Titilium"/>
              </a:rPr>
              <a:t>Al fine della realizzare dei </a:t>
            </a:r>
            <a:r>
              <a:rPr lang="it-IT" sz="1200" b="1" dirty="0" smtClean="0">
                <a:latin typeface="Titilium"/>
              </a:rPr>
              <a:t>nuovi interventi</a:t>
            </a:r>
            <a:r>
              <a:rPr lang="it-IT" sz="1200" dirty="0" smtClean="0">
                <a:latin typeface="Titilium"/>
              </a:rPr>
              <a:t> e del </a:t>
            </a:r>
            <a:r>
              <a:rPr lang="it-IT" sz="1200" b="1" dirty="0" smtClean="0">
                <a:latin typeface="Titilium"/>
              </a:rPr>
              <a:t>passaggio di proprietà </a:t>
            </a:r>
            <a:r>
              <a:rPr lang="it-IT" sz="1200" dirty="0" smtClean="0">
                <a:latin typeface="Titilium"/>
              </a:rPr>
              <a:t>degli immobili dal C.N.R. all’INAF, è stata presentata la </a:t>
            </a:r>
            <a:r>
              <a:rPr lang="it-IT" sz="1200" b="1" dirty="0" smtClean="0">
                <a:latin typeface="Titilium"/>
              </a:rPr>
              <a:t>S.C.I.A. </a:t>
            </a:r>
            <a:r>
              <a:rPr lang="it-IT" sz="1200" dirty="0" smtClean="0">
                <a:latin typeface="Titilium"/>
              </a:rPr>
              <a:t>(art. 37 del DPR 380/2001) </a:t>
            </a:r>
            <a:r>
              <a:rPr lang="it-IT" sz="1200" dirty="0" err="1" smtClean="0">
                <a:latin typeface="Titilium"/>
              </a:rPr>
              <a:t>prot</a:t>
            </a:r>
            <a:r>
              <a:rPr lang="it-IT" sz="1200" dirty="0" smtClean="0">
                <a:latin typeface="Titilium"/>
              </a:rPr>
              <a:t>. n. 41145 del 19/07/2024 per </a:t>
            </a:r>
            <a:r>
              <a:rPr lang="it-IT" sz="1200" b="1" i="1" dirty="0" smtClean="0">
                <a:latin typeface="Titilium"/>
              </a:rPr>
              <a:t>la regolarizzazione degli spazi esterni:</a:t>
            </a:r>
          </a:p>
          <a:p>
            <a:pPr algn="just"/>
            <a:r>
              <a:rPr lang="it-IT" sz="1200" b="1" i="1" dirty="0" smtClean="0">
                <a:latin typeface="Titilium"/>
              </a:rPr>
              <a:t> fra cui la mancata realizzazione di una tettoia di collegamento fra l’edificio principale e la foresteria e per la realizzazione di tutti gli interventi di cui al PNRR richiamati, oltre che per la demolizione della guardiania, la rimozione di tutti gli impianti obsoleti presenti sui coperti e per la nuova realizzazione di una centrale termica esterna all’edificio. </a:t>
            </a:r>
          </a:p>
          <a:p>
            <a:pPr algn="just"/>
            <a:r>
              <a:rPr lang="it-IT" sz="1200" i="1" dirty="0" smtClean="0">
                <a:latin typeface="Titilium"/>
              </a:rPr>
              <a:t>E’ stato necessario il reperimento del parere della competente Soprintendenza regionale per i beni architettonici e paesaggistici</a:t>
            </a:r>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14</a:t>
            </a:fld>
            <a:endParaRPr lang="it-IT"/>
          </a:p>
        </p:txBody>
      </p:sp>
    </p:spTree>
    <p:extLst>
      <p:ext uri="{BB962C8B-B14F-4D97-AF65-F5344CB8AC3E}">
        <p14:creationId xmlns:p14="http://schemas.microsoft.com/office/powerpoint/2010/main" val="3595387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15</a:t>
            </a:fld>
            <a:endParaRPr lang="it-IT"/>
          </a:p>
        </p:txBody>
      </p:sp>
    </p:spTree>
    <p:extLst>
      <p:ext uri="{BB962C8B-B14F-4D97-AF65-F5344CB8AC3E}">
        <p14:creationId xmlns:p14="http://schemas.microsoft.com/office/powerpoint/2010/main" val="2080200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dirty="0" smtClean="0"/>
              <a:t>Intervento iniziato il</a:t>
            </a:r>
            <a:r>
              <a:rPr lang="it-IT" sz="1200" i="1" baseline="0" dirty="0" smtClean="0"/>
              <a:t> 9/12/</a:t>
            </a:r>
            <a:r>
              <a:rPr lang="it-IT" sz="1200" i="1" dirty="0" smtClean="0"/>
              <a:t>2025 e tuttora in corso anche se in fase</a:t>
            </a:r>
            <a:r>
              <a:rPr lang="it-IT" sz="1200" i="1" baseline="0" dirty="0" smtClean="0"/>
              <a:t> terminale (90% lavori eseguiti); Interventi realizzati:</a:t>
            </a:r>
          </a:p>
          <a:p>
            <a:r>
              <a:rPr lang="it-IT" sz="1200" b="1" i="1" dirty="0" smtClean="0"/>
              <a:t>parapetto metallico lungo tutto il perimetro degli edifici;</a:t>
            </a:r>
            <a:endParaRPr lang="it-IT" sz="1200" dirty="0" smtClean="0"/>
          </a:p>
          <a:p>
            <a:r>
              <a:rPr lang="it-IT" sz="1200" b="1" i="1" dirty="0" smtClean="0"/>
              <a:t>rimozione pavimentazioni flottanti presenti </a:t>
            </a:r>
            <a:r>
              <a:rPr lang="it-IT" sz="1200" b="0" i="1" dirty="0" smtClean="0"/>
              <a:t>sul corpo principale ed ala nuova;</a:t>
            </a:r>
          </a:p>
          <a:p>
            <a:r>
              <a:rPr lang="it-IT" sz="1200" b="1" i="0" u="none" strike="noStrike" kern="1200" baseline="0" dirty="0" smtClean="0">
                <a:solidFill>
                  <a:schemeClr val="tx1"/>
                </a:solidFill>
                <a:latin typeface="+mn-lt"/>
                <a:ea typeface="+mn-ea"/>
                <a:cs typeface="+mn-cs"/>
              </a:rPr>
              <a:t>smontaggio delle strutture in acciaio su tutte le coperture e tiro in basso;</a:t>
            </a:r>
            <a:endParaRPr lang="it-IT" sz="1200" b="1" i="1" dirty="0" smtClean="0"/>
          </a:p>
          <a:p>
            <a:r>
              <a:rPr lang="it-IT" sz="1200" b="1" i="1" dirty="0" smtClean="0"/>
              <a:t>rimozione guaina </a:t>
            </a:r>
            <a:r>
              <a:rPr lang="it-IT" sz="1200" b="1" i="1" dirty="0" err="1" smtClean="0"/>
              <a:t>ardesiata</a:t>
            </a:r>
            <a:r>
              <a:rPr lang="it-IT" sz="1200" b="1" i="1" dirty="0" smtClean="0"/>
              <a:t> ed altri materiali isolanti su tutti gli edifici;</a:t>
            </a:r>
          </a:p>
          <a:p>
            <a:r>
              <a:rPr lang="it-IT" sz="1200" b="1" i="1" dirty="0" smtClean="0"/>
              <a:t>adeguamento impianto di videosorveglianza;</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1" i="1" dirty="0" smtClean="0"/>
              <a:t>nuovo massetto delle pendenze su foresteria ed edificio principale;</a:t>
            </a:r>
          </a:p>
          <a:p>
            <a:r>
              <a:rPr lang="it-IT" sz="1200" b="1" i="0" u="none" strike="noStrike" kern="1200" baseline="0" dirty="0" smtClean="0">
                <a:solidFill>
                  <a:schemeClr val="tx1"/>
                </a:solidFill>
                <a:latin typeface="+mn-lt"/>
                <a:ea typeface="+mn-ea"/>
                <a:cs typeface="+mn-cs"/>
              </a:rPr>
              <a:t>Sostituzione delle scossaline;</a:t>
            </a:r>
          </a:p>
          <a:p>
            <a:r>
              <a:rPr lang="it-IT" sz="1200" b="1" i="1" dirty="0" smtClean="0"/>
              <a:t>Posa della nuova guaina </a:t>
            </a:r>
            <a:r>
              <a:rPr lang="it-IT" sz="1200" b="1" i="1" dirty="0" err="1" smtClean="0"/>
              <a:t>Membrapol</a:t>
            </a:r>
            <a:r>
              <a:rPr lang="it-IT" sz="1200" b="1" i="1" dirty="0" smtClean="0"/>
              <a:t>:</a:t>
            </a:r>
            <a:r>
              <a:rPr lang="it-IT" sz="1200" b="1" i="1" baseline="0" dirty="0" smtClean="0"/>
              <a:t> i</a:t>
            </a:r>
            <a:r>
              <a:rPr lang="it-IT" sz="1200" b="0" i="0" u="none" strike="noStrike" kern="1200" baseline="0" dirty="0" smtClean="0">
                <a:solidFill>
                  <a:schemeClr val="tx1"/>
                </a:solidFill>
                <a:latin typeface="+mn-lt"/>
                <a:ea typeface="+mn-ea"/>
                <a:cs typeface="+mn-cs"/>
              </a:rPr>
              <a:t>mpermeabilizzazione su più strati con finitura poliuretanica alifatica bicomponente di colore grigio chiaro a faccia vista, completamente resistente al fuoco e compatibile con la successiva posa in opera dell’impianto fotovoltaico, stesa a pennello e rullo;</a:t>
            </a:r>
          </a:p>
          <a:p>
            <a:r>
              <a:rPr lang="it-IT" dirty="0" smtClean="0"/>
              <a:t>(Per l’ulteriore stabilità di colore ai raggi UV e durabilità nel tempo, applicare su MEMBRAPOL 250 uno o due strati di finitura poliuretanica della gamma MEMBRAPOL 400 E </a:t>
            </a:r>
            <a:r>
              <a:rPr lang="it-IT" dirty="0" err="1" smtClean="0"/>
              <a:t>e</a:t>
            </a:r>
            <a:r>
              <a:rPr lang="it-IT" dirty="0" smtClean="0"/>
              <a:t> MEMBRAPOL 400 OP/ANTISKID, disponibili in tutte le colorazioni</a:t>
            </a:r>
            <a:r>
              <a:rPr lang="it-IT" baseline="0" dirty="0" smtClean="0"/>
              <a:t> RAL).</a:t>
            </a:r>
            <a:endParaRPr lang="it-IT" sz="1200" b="1"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b="1" i="1" dirty="0" smtClean="0"/>
          </a:p>
          <a:p>
            <a:r>
              <a:rPr lang="it-IT" sz="1200" b="0" i="0" u="none" strike="noStrike" kern="1200" baseline="0" dirty="0" smtClean="0">
                <a:solidFill>
                  <a:schemeClr val="tx1"/>
                </a:solidFill>
                <a:latin typeface="+mn-lt"/>
                <a:ea typeface="+mn-ea"/>
                <a:cs typeface="+mn-cs"/>
              </a:rPr>
              <a:t>FORESTERIA: </a:t>
            </a:r>
            <a:r>
              <a:rPr lang="it-IT" sz="1200" b="1" i="0" u="none" strike="noStrike" kern="1200" baseline="0" dirty="0" smtClean="0">
                <a:solidFill>
                  <a:schemeClr val="tx1"/>
                </a:solidFill>
                <a:latin typeface="+mn-lt"/>
                <a:ea typeface="+mn-ea"/>
                <a:cs typeface="+mn-cs"/>
              </a:rPr>
              <a:t>lavori conclusi. </a:t>
            </a:r>
            <a:r>
              <a:rPr lang="it-IT" sz="1200" b="0" i="0" u="none" strike="noStrike" kern="1200" baseline="0" dirty="0" smtClean="0">
                <a:solidFill>
                  <a:schemeClr val="tx1"/>
                </a:solidFill>
                <a:latin typeface="+mn-lt"/>
                <a:ea typeface="+mn-ea"/>
                <a:cs typeface="+mn-cs"/>
              </a:rPr>
              <a:t>posa in opera dei vari strati di impermeabilizzazione, posa parapetto completo di </a:t>
            </a:r>
            <a:r>
              <a:rPr lang="it-IT" sz="1200" b="0" i="0" u="none" strike="noStrike" kern="1200" baseline="0" dirty="0" err="1" smtClean="0">
                <a:solidFill>
                  <a:schemeClr val="tx1"/>
                </a:solidFill>
                <a:latin typeface="+mn-lt"/>
                <a:ea typeface="+mn-ea"/>
                <a:cs typeface="+mn-cs"/>
              </a:rPr>
              <a:t>parapiedi</a:t>
            </a:r>
            <a:r>
              <a:rPr lang="it-IT" sz="1200" b="0" i="0" u="none" strike="noStrike" kern="1200" baseline="0" dirty="0" smtClean="0">
                <a:solidFill>
                  <a:schemeClr val="tx1"/>
                </a:solidFill>
                <a:latin typeface="+mn-lt"/>
                <a:ea typeface="+mn-ea"/>
                <a:cs typeface="+mn-cs"/>
              </a:rPr>
              <a:t>, pulizia dei pluviali e smontaggio del castelletto; </a:t>
            </a:r>
          </a:p>
          <a:p>
            <a:r>
              <a:rPr lang="it-IT" sz="1200" b="0" i="0" u="none" strike="noStrike" kern="1200" baseline="0" dirty="0" smtClean="0">
                <a:solidFill>
                  <a:schemeClr val="tx1"/>
                </a:solidFill>
                <a:latin typeface="+mn-lt"/>
                <a:ea typeface="+mn-ea"/>
                <a:cs typeface="+mn-cs"/>
              </a:rPr>
              <a:t>PADIGLIONE SERVIZI: </a:t>
            </a:r>
            <a:r>
              <a:rPr lang="it-IT" sz="1200" b="1" i="0" u="none" strike="noStrike" kern="1200" baseline="0" dirty="0" smtClean="0">
                <a:solidFill>
                  <a:schemeClr val="tx1"/>
                </a:solidFill>
                <a:latin typeface="+mn-lt"/>
                <a:ea typeface="+mn-ea"/>
                <a:cs typeface="+mn-cs"/>
              </a:rPr>
              <a:t>lavori conclusi</a:t>
            </a:r>
            <a:r>
              <a:rPr lang="it-IT" sz="1200" b="0" i="0" u="none" strike="noStrike" kern="1200" baseline="0" dirty="0" smtClean="0">
                <a:solidFill>
                  <a:schemeClr val="tx1"/>
                </a:solidFill>
                <a:latin typeface="+mn-lt"/>
                <a:ea typeface="+mn-ea"/>
                <a:cs typeface="+mn-cs"/>
              </a:rPr>
              <a:t>: rimozione telo in PVC, regolarizzazione del massetto presente, sistemazione dei bocchettoni per lo smaltimento delle acque piovane, posa in opera dei vari strati di impermeabilizzazione, la posa del parapetto completo di </a:t>
            </a:r>
            <a:r>
              <a:rPr lang="it-IT" sz="1200" b="0" i="0" u="none" strike="noStrike" kern="1200" baseline="0" dirty="0" err="1" smtClean="0">
                <a:solidFill>
                  <a:schemeClr val="tx1"/>
                </a:solidFill>
                <a:latin typeface="+mn-lt"/>
                <a:ea typeface="+mn-ea"/>
                <a:cs typeface="+mn-cs"/>
              </a:rPr>
              <a:t>parapiedi</a:t>
            </a:r>
            <a:r>
              <a:rPr lang="it-IT" sz="1200" b="0" i="0" u="none" strike="noStrike" kern="1200" baseline="0" dirty="0" smtClean="0">
                <a:solidFill>
                  <a:schemeClr val="tx1"/>
                </a:solidFill>
                <a:latin typeface="+mn-lt"/>
                <a:ea typeface="+mn-ea"/>
                <a:cs typeface="+mn-cs"/>
              </a:rPr>
              <a:t>, pulizia dei pluviali; </a:t>
            </a:r>
          </a:p>
          <a:p>
            <a:r>
              <a:rPr lang="it-IT" sz="1200" b="0" i="0" u="none" strike="noStrike" kern="1200" baseline="0" dirty="0" smtClean="0">
                <a:solidFill>
                  <a:schemeClr val="tx1"/>
                </a:solidFill>
                <a:latin typeface="+mn-lt"/>
                <a:ea typeface="+mn-ea"/>
                <a:cs typeface="+mn-cs"/>
              </a:rPr>
              <a:t>PADIGLIONE UFFICI: il </a:t>
            </a:r>
            <a:r>
              <a:rPr lang="it-IT" sz="1200" b="1" i="0" u="none" strike="noStrike" kern="1200" baseline="0" dirty="0" smtClean="0">
                <a:solidFill>
                  <a:schemeClr val="tx1"/>
                </a:solidFill>
                <a:latin typeface="+mn-lt"/>
                <a:ea typeface="+mn-ea"/>
                <a:cs typeface="+mn-cs"/>
              </a:rPr>
              <a:t>massetto presente risultava incoerente </a:t>
            </a:r>
            <a:r>
              <a:rPr lang="it-IT" sz="1200" b="0" i="0" u="none" strike="noStrike" kern="1200" baseline="0" dirty="0" smtClean="0">
                <a:solidFill>
                  <a:schemeClr val="tx1"/>
                </a:solidFill>
                <a:latin typeface="+mn-lt"/>
                <a:ea typeface="+mn-ea"/>
                <a:cs typeface="+mn-cs"/>
              </a:rPr>
              <a:t>ed umido a causa della sovrapposizione di ulteriore strato di malta e da rete (tipo quella porta intonaco) che trattengono l’umidità. La scelta è stata quella di eliminare tali strati e far asciugare il massetto sottostante in modo da far espellere l’umidità. Tutto questo al fine di far aderire per bene la nuova impermeabilizzazione in modo che non si creino bolle d’aria dovute all’umidità che potrebbero comportare il distacco dello strato impermeabile dal supporto. </a:t>
            </a:r>
          </a:p>
          <a:p>
            <a:r>
              <a:rPr lang="it-IT" sz="1200" b="0" i="0" u="none" strike="noStrike" kern="1200" baseline="0" dirty="0" smtClean="0">
                <a:solidFill>
                  <a:schemeClr val="tx1"/>
                </a:solidFill>
                <a:latin typeface="+mn-lt"/>
                <a:ea typeface="+mn-ea"/>
                <a:cs typeface="+mn-cs"/>
              </a:rPr>
              <a:t>Tali operazioni non previste hanno comportato un prolungamento dei tempi di consegna in aggiunta a quello causato dalla condizioni metereologiche.</a:t>
            </a:r>
          </a:p>
          <a:p>
            <a:r>
              <a:rPr lang="it-IT" sz="1200" b="0" i="0" u="none" strike="noStrike" kern="1200" baseline="0" dirty="0" smtClean="0">
                <a:solidFill>
                  <a:schemeClr val="tx1"/>
                </a:solidFill>
                <a:latin typeface="+mn-lt"/>
                <a:ea typeface="+mn-ea"/>
                <a:cs typeface="+mn-cs"/>
              </a:rPr>
              <a:t>A tal proposito si è scelto anche di </a:t>
            </a:r>
            <a:r>
              <a:rPr lang="it-IT" sz="1200" b="1" i="0" u="none" strike="noStrike" kern="1200" baseline="0" dirty="0" smtClean="0">
                <a:solidFill>
                  <a:schemeClr val="tx1"/>
                </a:solidFill>
                <a:latin typeface="+mn-lt"/>
                <a:ea typeface="+mn-ea"/>
                <a:cs typeface="+mn-cs"/>
              </a:rPr>
              <a:t>impermeabilizzare con guaina bituminosa, quasi tutto il perimetro sotto le scossaline </a:t>
            </a:r>
            <a:r>
              <a:rPr lang="it-IT" sz="1200" b="0" i="0" u="none" strike="noStrike" kern="1200" baseline="0" dirty="0" smtClean="0">
                <a:solidFill>
                  <a:schemeClr val="tx1"/>
                </a:solidFill>
                <a:latin typeface="+mn-lt"/>
                <a:ea typeface="+mn-ea"/>
                <a:cs typeface="+mn-cs"/>
              </a:rPr>
              <a:t>in modo da sigillare tali punti critici in assenza della nuova impermeabilizzazione.  </a:t>
            </a:r>
            <a:endParaRPr lang="it-IT" sz="1200" i="1" baseline="0" dirty="0" smtClean="0"/>
          </a:p>
          <a:p>
            <a:r>
              <a:rPr lang="it-IT" sz="1200" b="0" i="0" u="none" strike="noStrike" kern="1200" baseline="0" dirty="0" smtClean="0">
                <a:solidFill>
                  <a:schemeClr val="tx1"/>
                </a:solidFill>
                <a:latin typeface="+mn-lt"/>
                <a:ea typeface="+mn-ea"/>
                <a:cs typeface="+mn-cs"/>
              </a:rPr>
              <a:t>PADIGLIONE UFFICI (ALA NUOVA): il </a:t>
            </a:r>
            <a:r>
              <a:rPr lang="it-IT" sz="1200" b="1" i="0" u="none" strike="noStrike" kern="1200" baseline="0" dirty="0" smtClean="0">
                <a:solidFill>
                  <a:schemeClr val="tx1"/>
                </a:solidFill>
                <a:latin typeface="+mn-lt"/>
                <a:ea typeface="+mn-ea"/>
                <a:cs typeface="+mn-cs"/>
              </a:rPr>
              <a:t>lavoro è subordinato alla rimozione del casotto pompe e della chiusura del pozzetto all’interno dello stesso a cura dell’impresa che si occuperà del rifacimento energetico degli impianti meccanici</a:t>
            </a:r>
            <a:r>
              <a:rPr lang="it-IT" sz="1200" b="0" i="0" u="none" strike="noStrike" kern="1200" baseline="0" dirty="0" smtClean="0">
                <a:solidFill>
                  <a:schemeClr val="tx1"/>
                </a:solidFill>
                <a:latin typeface="+mn-lt"/>
                <a:ea typeface="+mn-ea"/>
                <a:cs typeface="+mn-cs"/>
              </a:rPr>
              <a:t>, idro-termo-sanitari, di climatizzazione e ventilazione; </a:t>
            </a:r>
          </a:p>
          <a:p>
            <a:r>
              <a:rPr lang="it-IT" sz="1200" b="0" i="0" u="none" strike="noStrike" kern="1200" baseline="0" dirty="0" smtClean="0">
                <a:solidFill>
                  <a:schemeClr val="tx1"/>
                </a:solidFill>
                <a:latin typeface="+mn-lt"/>
                <a:ea typeface="+mn-ea"/>
                <a:cs typeface="+mn-cs"/>
              </a:rPr>
              <a:t>PLATEA E COPERTURA ESTERNA: lavoro concluso in tutte le sue parti. </a:t>
            </a:r>
          </a:p>
          <a:p>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16</a:t>
            </a:fld>
            <a:endParaRPr lang="it-IT"/>
          </a:p>
        </p:txBody>
      </p:sp>
    </p:spTree>
    <p:extLst>
      <p:ext uri="{BB962C8B-B14F-4D97-AF65-F5344CB8AC3E}">
        <p14:creationId xmlns:p14="http://schemas.microsoft.com/office/powerpoint/2010/main" val="3551211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dirty="0" smtClean="0">
                <a:latin typeface="Swiss721BT-LightExtended"/>
              </a:rPr>
              <a:t>CENTRO DI CALCOLO E SALA UPS</a:t>
            </a:r>
          </a:p>
          <a:p>
            <a:r>
              <a:rPr lang="it-IT" sz="1200" dirty="0" smtClean="0">
                <a:latin typeface="Swiss721BT-LightExtended"/>
              </a:rPr>
              <a:t>In tali locali si prevede un sistema di raffrescamento autonomo, ad espansione diretta con unità</a:t>
            </a:r>
          </a:p>
          <a:p>
            <a:r>
              <a:rPr lang="it-IT" sz="1200" dirty="0" smtClean="0">
                <a:latin typeface="Swiss721BT-LightExtended"/>
              </a:rPr>
              <a:t>interne a cassetta ed unità </a:t>
            </a:r>
            <a:r>
              <a:rPr lang="it-IT" sz="1200" dirty="0" err="1" smtClean="0">
                <a:latin typeface="Swiss721BT-LightExtended"/>
              </a:rPr>
              <a:t>motocondensante</a:t>
            </a:r>
            <a:r>
              <a:rPr lang="it-IT" sz="1200" dirty="0" smtClean="0">
                <a:latin typeface="Swiss721BT-LightExtended"/>
              </a:rPr>
              <a:t> esterna (alta a parete), per abbattere i carichi termici</a:t>
            </a:r>
          </a:p>
          <a:p>
            <a:r>
              <a:rPr lang="it-IT" sz="1200" dirty="0" smtClean="0">
                <a:latin typeface="Swiss721BT-LightExtended"/>
              </a:rPr>
              <a:t>delle macchine e potere funzionare in raffrescamento anche nella fase invernale.</a:t>
            </a:r>
            <a:endParaRPr lang="it-IT" sz="1200" dirty="0" smtClean="0"/>
          </a:p>
          <a:p>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17</a:t>
            </a:fld>
            <a:endParaRPr lang="it-IT"/>
          </a:p>
        </p:txBody>
      </p:sp>
    </p:spTree>
    <p:extLst>
      <p:ext uri="{BB962C8B-B14F-4D97-AF65-F5344CB8AC3E}">
        <p14:creationId xmlns:p14="http://schemas.microsoft.com/office/powerpoint/2010/main" val="2147482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r>
              <a:rPr lang="it-IT" sz="1000" dirty="0" smtClean="0">
                <a:effectLst>
                  <a:outerShdw blurRad="38100" dist="38100" dir="2700000" algn="tl">
                    <a:srgbClr val="000000">
                      <a:alpha val="43137"/>
                    </a:srgbClr>
                  </a:outerShdw>
                </a:effectLst>
              </a:rPr>
              <a:t>Acqua sanitaria da pozzo di 92 m che tramite pompa immette l’acqua in una cisterna interrata di capacità pari a 20 mc. Dalla cisterna, l’acqua viene raccolta in due serbatoi da 2000 litri ciascuno, ad uso del fabbricato. Mediante autoclave viene portata alle varie utenze</a:t>
            </a:r>
            <a:r>
              <a:rPr lang="it-IT" sz="1000" dirty="0" smtClean="0"/>
              <a:t>.</a:t>
            </a:r>
          </a:p>
          <a:p>
            <a:pPr marL="0" indent="0">
              <a:buNone/>
            </a:pPr>
            <a:r>
              <a:rPr lang="it-IT" sz="1000" dirty="0" smtClean="0">
                <a:effectLst>
                  <a:outerShdw blurRad="38100" dist="38100" dir="2700000" algn="tl">
                    <a:srgbClr val="000000">
                      <a:alpha val="43137"/>
                    </a:srgbClr>
                  </a:outerShdw>
                </a:effectLst>
              </a:rPr>
              <a:t>Sistema di trattamento dell’acqua inadeguato; Addolcitore non funzionante come pure un sistema di filtraggio;</a:t>
            </a:r>
          </a:p>
          <a:p>
            <a:pPr marL="0" indent="0">
              <a:lnSpc>
                <a:spcPct val="100000"/>
              </a:lnSpc>
              <a:buNone/>
            </a:pPr>
            <a:r>
              <a:rPr lang="it-IT" sz="1000" b="1" dirty="0" smtClean="0">
                <a:effectLst>
                  <a:outerShdw blurRad="38100" dist="38100" dir="2700000" algn="tl">
                    <a:srgbClr val="000000">
                      <a:alpha val="43137"/>
                    </a:srgbClr>
                  </a:outerShdw>
                </a:effectLst>
              </a:rPr>
              <a:t>Pompa di calore aria-acqua AERMEC potenza termica nominale 118,9 kW e frigorifera 101,6 kW</a:t>
            </a:r>
          </a:p>
          <a:p>
            <a:pPr marL="0" indent="0">
              <a:buNone/>
            </a:pPr>
            <a:r>
              <a:rPr lang="it-IT" sz="1000" b="1" dirty="0" smtClean="0">
                <a:effectLst>
                  <a:outerShdw blurRad="38100" dist="38100" dir="2700000" algn="tl">
                    <a:srgbClr val="000000">
                      <a:alpha val="43137"/>
                    </a:srgbClr>
                  </a:outerShdw>
                </a:effectLst>
              </a:rPr>
              <a:t>L’impianto di climatizzazione prevede un sistema con fan coil ed aria primaria di ricambio</a:t>
            </a:r>
            <a:r>
              <a:rPr lang="it-IT" sz="1000" dirty="0" smtClean="0">
                <a:effectLst>
                  <a:outerShdw blurRad="38100" dist="38100" dir="2700000" algn="tl">
                    <a:srgbClr val="000000">
                      <a:alpha val="43137"/>
                    </a:srgbClr>
                  </a:outerShdw>
                </a:effectLst>
              </a:rPr>
              <a:t>. </a:t>
            </a:r>
            <a:r>
              <a:rPr lang="it-IT" sz="1000" b="1" dirty="0" smtClean="0">
                <a:effectLst>
                  <a:outerShdw blurRad="38100" dist="38100" dir="2700000" algn="tl">
                    <a:srgbClr val="000000">
                      <a:alpha val="43137"/>
                    </a:srgbClr>
                  </a:outerShdw>
                </a:effectLst>
              </a:rPr>
              <a:t>I servizi igienici </a:t>
            </a:r>
            <a:r>
              <a:rPr lang="it-IT" sz="1000" dirty="0" smtClean="0">
                <a:effectLst>
                  <a:outerShdw blurRad="38100" dist="38100" dir="2700000" algn="tl">
                    <a:srgbClr val="000000">
                      <a:alpha val="43137"/>
                    </a:srgbClr>
                  </a:outerShdw>
                </a:effectLst>
              </a:rPr>
              <a:t>saranno serviti da </a:t>
            </a:r>
            <a:r>
              <a:rPr lang="it-IT" sz="1000" b="1" dirty="0" err="1" smtClean="0">
                <a:effectLst>
                  <a:outerShdw blurRad="38100" dist="38100" dir="2700000" algn="tl">
                    <a:srgbClr val="000000">
                      <a:alpha val="43137"/>
                    </a:srgbClr>
                  </a:outerShdw>
                </a:effectLst>
              </a:rPr>
              <a:t>termoarredi</a:t>
            </a:r>
            <a:r>
              <a:rPr lang="it-IT" sz="1000" b="1" dirty="0" smtClean="0">
                <a:effectLst>
                  <a:outerShdw blurRad="38100" dist="38100" dir="2700000" algn="tl">
                    <a:srgbClr val="000000">
                      <a:alpha val="43137"/>
                    </a:srgbClr>
                  </a:outerShdw>
                </a:effectLst>
              </a:rPr>
              <a:t> elettrici.</a:t>
            </a:r>
          </a:p>
          <a:p>
            <a:pPr marL="0" indent="0">
              <a:buNone/>
            </a:pPr>
            <a:r>
              <a:rPr lang="it-IT" sz="1000" dirty="0" smtClean="0">
                <a:effectLst>
                  <a:outerShdw blurRad="38100" dist="38100" dir="2700000" algn="tl">
                    <a:srgbClr val="000000">
                      <a:alpha val="43137"/>
                    </a:srgbClr>
                  </a:outerShdw>
                </a:effectLst>
              </a:rPr>
              <a:t>L’intervento consiste essenzialmente nella </a:t>
            </a:r>
            <a:r>
              <a:rPr lang="it-IT" sz="1000" b="1" dirty="0" smtClean="0">
                <a:effectLst>
                  <a:outerShdw blurRad="38100" dist="38100" dir="2700000" algn="tl">
                    <a:srgbClr val="000000">
                      <a:alpha val="43137"/>
                    </a:srgbClr>
                  </a:outerShdw>
                </a:effectLst>
              </a:rPr>
              <a:t>rimozione delle dorsali principali e la posa di quelle nuove</a:t>
            </a:r>
            <a:r>
              <a:rPr lang="it-IT" sz="1000" dirty="0" smtClean="0">
                <a:effectLst>
                  <a:outerShdw blurRad="38100" dist="38100" dir="2700000" algn="tl">
                    <a:srgbClr val="000000">
                      <a:alpha val="43137"/>
                    </a:srgbClr>
                  </a:outerShdw>
                </a:effectLst>
              </a:rPr>
              <a:t>. A queste si allacceranno i nuovi terminali afferenti ai vari ambienti</a:t>
            </a:r>
          </a:p>
          <a:p>
            <a:pPr marL="0" indent="0">
              <a:lnSpc>
                <a:spcPct val="100000"/>
              </a:lnSpc>
              <a:buNone/>
            </a:pPr>
            <a:r>
              <a:rPr lang="it-IT" sz="1000" dirty="0" smtClean="0">
                <a:effectLst>
                  <a:outerShdw blurRad="38100" dist="38100" dir="2700000" algn="tl">
                    <a:srgbClr val="000000">
                      <a:alpha val="43137"/>
                    </a:srgbClr>
                  </a:outerShdw>
                </a:effectLst>
              </a:rPr>
              <a:t>Le </a:t>
            </a:r>
            <a:r>
              <a:rPr lang="it-IT" sz="1000" b="1" dirty="0" smtClean="0">
                <a:effectLst>
                  <a:outerShdw blurRad="38100" dist="38100" dir="2700000" algn="tl">
                    <a:srgbClr val="000000">
                      <a:alpha val="43137"/>
                    </a:srgbClr>
                  </a:outerShdw>
                </a:effectLst>
              </a:rPr>
              <a:t>dorsali verranno distribuite sotto il pavimento galleggiante </a:t>
            </a:r>
            <a:r>
              <a:rPr lang="it-IT" sz="1000" dirty="0" smtClean="0">
                <a:effectLst>
                  <a:outerShdw blurRad="38100" dist="38100" dir="2700000" algn="tl">
                    <a:srgbClr val="000000">
                      <a:alpha val="43137"/>
                    </a:srgbClr>
                  </a:outerShdw>
                </a:effectLst>
              </a:rPr>
              <a:t>e i </a:t>
            </a:r>
            <a:r>
              <a:rPr lang="it-IT" sz="1000" b="1" dirty="0" smtClean="0">
                <a:effectLst>
                  <a:outerShdw blurRad="38100" dist="38100" dir="2700000" algn="tl">
                    <a:srgbClr val="000000">
                      <a:alpha val="43137"/>
                    </a:srgbClr>
                  </a:outerShdw>
                </a:effectLst>
              </a:rPr>
              <a:t>ventilconvettori a inverter saranno a parete ed a cassetta nei locali privi di pavimento flottante</a:t>
            </a:r>
            <a:r>
              <a:rPr lang="it-IT" sz="1000" dirty="0" smtClean="0">
                <a:effectLst>
                  <a:outerShdw blurRad="38100" dist="38100" dir="2700000" algn="tl">
                    <a:srgbClr val="000000">
                      <a:alpha val="43137"/>
                    </a:srgbClr>
                  </a:outerShdw>
                </a:effectLst>
              </a:rPr>
              <a:t>, in commutazione stagionale. </a:t>
            </a:r>
          </a:p>
          <a:p>
            <a:r>
              <a:rPr lang="it-IT" sz="1000" kern="1200" dirty="0" smtClean="0">
                <a:solidFill>
                  <a:schemeClr val="tx1"/>
                </a:solidFill>
                <a:effectLst>
                  <a:outerShdw blurRad="38100" dist="38100" dir="2700000" algn="tl">
                    <a:srgbClr val="000000">
                      <a:alpha val="43137"/>
                    </a:srgbClr>
                  </a:outerShdw>
                </a:effectLst>
                <a:latin typeface="Titillium" pitchFamily="2" charset="77"/>
                <a:ea typeface="+mn-ea"/>
                <a:cs typeface="+mn-cs"/>
              </a:rPr>
              <a:t>Ogni fan coil sarà dotato di valvola di regolazione </a:t>
            </a:r>
            <a:r>
              <a:rPr lang="it-IT" sz="1000" kern="1200" dirty="0" err="1" smtClean="0">
                <a:solidFill>
                  <a:schemeClr val="tx1"/>
                </a:solidFill>
                <a:effectLst>
                  <a:outerShdw blurRad="38100" dist="38100" dir="2700000" algn="tl">
                    <a:srgbClr val="000000">
                      <a:alpha val="43137"/>
                    </a:srgbClr>
                  </a:outerShdw>
                </a:effectLst>
                <a:latin typeface="Titillium" pitchFamily="2" charset="77"/>
                <a:ea typeface="+mn-ea"/>
                <a:cs typeface="+mn-cs"/>
              </a:rPr>
              <a:t>servocomandata</a:t>
            </a:r>
            <a:r>
              <a:rPr lang="it-IT" sz="1000" kern="1200" dirty="0" smtClean="0">
                <a:solidFill>
                  <a:schemeClr val="tx1"/>
                </a:solidFill>
                <a:effectLst>
                  <a:outerShdw blurRad="38100" dist="38100" dir="2700000" algn="tl">
                    <a:srgbClr val="000000">
                      <a:alpha val="43137"/>
                    </a:srgbClr>
                  </a:outerShdw>
                </a:effectLst>
                <a:latin typeface="Titillium" pitchFamily="2" charset="77"/>
                <a:ea typeface="+mn-ea"/>
                <a:cs typeface="+mn-cs"/>
              </a:rPr>
              <a:t> a due vie 24 V, interfacciata ad un regolatore ambiente che ne gestisce apertura/chiusura, velocità del ventilatore (e quindi la</a:t>
            </a:r>
          </a:p>
          <a:p>
            <a:pPr algn="just"/>
            <a:r>
              <a:rPr lang="it-IT" sz="1000" kern="1200" dirty="0" smtClean="0">
                <a:solidFill>
                  <a:schemeClr val="tx1"/>
                </a:solidFill>
                <a:effectLst>
                  <a:outerShdw blurRad="38100" dist="38100" dir="2700000" algn="tl">
                    <a:srgbClr val="000000">
                      <a:alpha val="43137"/>
                    </a:srgbClr>
                  </a:outerShdw>
                </a:effectLst>
                <a:latin typeface="Titillium" pitchFamily="2" charset="77"/>
                <a:ea typeface="+mn-ea"/>
                <a:cs typeface="+mn-cs"/>
              </a:rPr>
              <a:t>temperatura). </a:t>
            </a:r>
            <a:r>
              <a:rPr lang="it-IT" sz="1000" dirty="0" smtClean="0">
                <a:effectLst>
                  <a:outerShdw blurRad="38100" dist="38100" dir="2700000" algn="tl">
                    <a:srgbClr val="000000">
                      <a:alpha val="43137"/>
                    </a:srgbClr>
                  </a:outerShdw>
                </a:effectLst>
                <a:latin typeface="Titillium" pitchFamily="2" charset="77"/>
              </a:rPr>
              <a:t>Gli ambienti sono gestibili localmente dal regolatore consentendo di forzare le temperature di set </a:t>
            </a:r>
            <a:r>
              <a:rPr lang="it-IT" sz="1000" dirty="0" err="1" smtClean="0">
                <a:effectLst>
                  <a:outerShdw blurRad="38100" dist="38100" dir="2700000" algn="tl">
                    <a:srgbClr val="000000">
                      <a:alpha val="43137"/>
                    </a:srgbClr>
                  </a:outerShdw>
                </a:effectLst>
                <a:latin typeface="Titillium" pitchFamily="2" charset="77"/>
              </a:rPr>
              <a:t>point</a:t>
            </a:r>
            <a:r>
              <a:rPr lang="it-IT" sz="1000" dirty="0" smtClean="0">
                <a:effectLst>
                  <a:outerShdw blurRad="38100" dist="38100" dir="2700000" algn="tl">
                    <a:srgbClr val="000000">
                      <a:alpha val="43137"/>
                    </a:srgbClr>
                  </a:outerShdw>
                </a:effectLst>
                <a:latin typeface="Titillium" pitchFamily="2" charset="77"/>
              </a:rPr>
              <a:t> +/- 2°C.</a:t>
            </a:r>
          </a:p>
          <a:p>
            <a:pPr marL="0" indent="0">
              <a:lnSpc>
                <a:spcPct val="100000"/>
              </a:lnSpc>
              <a:buNone/>
            </a:pPr>
            <a:endParaRPr lang="it-IT" sz="1000" dirty="0" smtClean="0">
              <a:effectLst>
                <a:outerShdw blurRad="38100" dist="38100" dir="2700000" algn="tl">
                  <a:srgbClr val="000000">
                    <a:alpha val="43137"/>
                  </a:srgbClr>
                </a:outerShdw>
              </a:effectLst>
            </a:endParaRPr>
          </a:p>
          <a:p>
            <a:endParaRPr lang="it-IT" sz="1000" kern="1200" dirty="0" smtClean="0">
              <a:solidFill>
                <a:schemeClr val="tx1"/>
              </a:solidFill>
              <a:effectLst>
                <a:outerShdw blurRad="38100" dist="38100" dir="2700000" algn="tl">
                  <a:srgbClr val="000000">
                    <a:alpha val="43137"/>
                  </a:srgbClr>
                </a:outerShdw>
              </a:effectLst>
              <a:latin typeface="Titillium" pitchFamily="2" charset="77"/>
              <a:ea typeface="+mn-ea"/>
              <a:cs typeface="+mn-cs"/>
            </a:endParaRPr>
          </a:p>
        </p:txBody>
      </p:sp>
      <p:sp>
        <p:nvSpPr>
          <p:cNvPr id="4" name="Segnaposto numero diapositiva 3"/>
          <p:cNvSpPr>
            <a:spLocks noGrp="1"/>
          </p:cNvSpPr>
          <p:nvPr>
            <p:ph type="sldNum" sz="quarter" idx="10"/>
          </p:nvPr>
        </p:nvSpPr>
        <p:spPr/>
        <p:txBody>
          <a:bodyPr/>
          <a:lstStyle/>
          <a:p>
            <a:fld id="{0D1F2187-BD6B-4CD4-8DF4-F350925E52CA}" type="slidenum">
              <a:rPr lang="it-IT" smtClean="0"/>
              <a:t>18</a:t>
            </a:fld>
            <a:endParaRPr lang="it-IT"/>
          </a:p>
        </p:txBody>
      </p:sp>
    </p:spTree>
    <p:extLst>
      <p:ext uri="{BB962C8B-B14F-4D97-AF65-F5344CB8AC3E}">
        <p14:creationId xmlns:p14="http://schemas.microsoft.com/office/powerpoint/2010/main" val="2652559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dirty="0" smtClean="0">
                <a:latin typeface="Titilium"/>
              </a:rPr>
              <a:t>L’impianto di ventilazione </a:t>
            </a:r>
            <a:r>
              <a:rPr lang="it-IT" sz="1200" dirty="0" smtClean="0">
                <a:latin typeface="Titilium"/>
              </a:rPr>
              <a:t>è necessario per </a:t>
            </a:r>
            <a:r>
              <a:rPr lang="it-IT" sz="1200" b="1" dirty="0" smtClean="0">
                <a:latin typeface="Titilium"/>
              </a:rPr>
              <a:t>migliorare le condizioni indoor di benessere ambientale</a:t>
            </a:r>
            <a:r>
              <a:rPr lang="it-IT" sz="1200" dirty="0" smtClean="0">
                <a:latin typeface="Titilium"/>
              </a:rPr>
              <a:t>.</a:t>
            </a:r>
          </a:p>
          <a:p>
            <a:r>
              <a:rPr lang="it-IT" sz="1200" dirty="0" smtClean="0">
                <a:latin typeface="Titilium"/>
              </a:rPr>
              <a:t>Il sistema di ventilazione</a:t>
            </a:r>
            <a:r>
              <a:rPr lang="it-IT" sz="1200" baseline="0" dirty="0" smtClean="0">
                <a:latin typeface="Titilium"/>
              </a:rPr>
              <a:t> forzata dell’</a:t>
            </a:r>
            <a:r>
              <a:rPr lang="it-IT" sz="1200" dirty="0" smtClean="0">
                <a:latin typeface="Titilium"/>
              </a:rPr>
              <a:t>aria primaria di ricambio avviene mediante </a:t>
            </a:r>
            <a:r>
              <a:rPr lang="it-IT" sz="1200" b="1" dirty="0" smtClean="0">
                <a:latin typeface="Titilium"/>
              </a:rPr>
              <a:t>ventilatore con sistema di recupero</a:t>
            </a:r>
            <a:r>
              <a:rPr lang="it-IT" sz="1200" dirty="0" smtClean="0">
                <a:latin typeface="Titilium"/>
              </a:rPr>
              <a:t>, nelle seguenti zone:</a:t>
            </a:r>
          </a:p>
          <a:p>
            <a:r>
              <a:rPr lang="it-IT" sz="1200" dirty="0" smtClean="0">
                <a:latin typeface="Titilium"/>
              </a:rPr>
              <a:t>- </a:t>
            </a:r>
            <a:r>
              <a:rPr lang="it-IT" sz="1200" b="1" dirty="0" smtClean="0">
                <a:latin typeface="Titilium"/>
              </a:rPr>
              <a:t>Sala riunioni;</a:t>
            </a:r>
          </a:p>
          <a:p>
            <a:r>
              <a:rPr lang="it-IT" sz="1200" b="1" dirty="0" smtClean="0">
                <a:latin typeface="Titilium"/>
              </a:rPr>
              <a:t>- Uffici e locali edificio esistente;</a:t>
            </a:r>
          </a:p>
          <a:p>
            <a:r>
              <a:rPr lang="it-IT" sz="1200" b="1" dirty="0" smtClean="0">
                <a:latin typeface="Titilium"/>
              </a:rPr>
              <a:t>- Uffici e locali ampliamento.</a:t>
            </a:r>
          </a:p>
          <a:p>
            <a:r>
              <a:rPr lang="it-IT" sz="1200" dirty="0" smtClean="0">
                <a:latin typeface="Titilium"/>
              </a:rPr>
              <a:t>Gli impianti suddetti consentiranno un ricambio continuo dell’aria di rinnovo migliorando il comfort interno dei locali.</a:t>
            </a:r>
          </a:p>
          <a:p>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19</a:t>
            </a:fld>
            <a:endParaRPr lang="it-IT"/>
          </a:p>
        </p:txBody>
      </p:sp>
    </p:spTree>
    <p:extLst>
      <p:ext uri="{BB962C8B-B14F-4D97-AF65-F5344CB8AC3E}">
        <p14:creationId xmlns:p14="http://schemas.microsoft.com/office/powerpoint/2010/main" val="1649514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200" dirty="0" smtClean="0">
                <a:latin typeface="Titilium"/>
              </a:rPr>
              <a:t>Previsto il </a:t>
            </a:r>
            <a:r>
              <a:rPr lang="it-IT" sz="1200" b="1" dirty="0" smtClean="0">
                <a:latin typeface="Titilium"/>
              </a:rPr>
              <a:t>rifacimento delle linee oltre che dei sistemi di produzione dell’acqua calda sanitaria</a:t>
            </a:r>
            <a:r>
              <a:rPr lang="it-IT" sz="1200" dirty="0" smtClean="0">
                <a:latin typeface="Titilium"/>
              </a:rPr>
              <a:t>. </a:t>
            </a:r>
          </a:p>
          <a:p>
            <a:pPr algn="just"/>
            <a:r>
              <a:rPr lang="it-IT" sz="1200" dirty="0" smtClean="0">
                <a:latin typeface="Titilium"/>
              </a:rPr>
              <a:t>Nella centrale, si installerà il </a:t>
            </a:r>
            <a:r>
              <a:rPr lang="it-IT" sz="1200" b="1" dirty="0" smtClean="0">
                <a:latin typeface="Titilium"/>
              </a:rPr>
              <a:t>nuovo sistema di trattamento dell’acqua con filtrazione, addolcimento </a:t>
            </a:r>
            <a:r>
              <a:rPr lang="it-IT" sz="1200" dirty="0" smtClean="0">
                <a:latin typeface="Titilium"/>
              </a:rPr>
              <a:t>e punti di dosaggio dei prodotti.</a:t>
            </a:r>
          </a:p>
          <a:p>
            <a:pPr algn="just"/>
            <a:r>
              <a:rPr lang="it-IT" sz="1200" dirty="0" smtClean="0">
                <a:latin typeface="Titilium"/>
              </a:rPr>
              <a:t>Quindi </a:t>
            </a:r>
            <a:r>
              <a:rPr lang="it-IT" sz="1200" b="1" dirty="0" smtClean="0">
                <a:latin typeface="Titilium"/>
              </a:rPr>
              <a:t>nell’edificio servizi vi sarà il primo trattamento, con filtrazione ed addolcimento, da qui partirà la linea AFS che alimenterà le utenze interne ed andrà fino alla nuova centrale</a:t>
            </a:r>
            <a:r>
              <a:rPr lang="it-IT" sz="1200" dirty="0" smtClean="0">
                <a:latin typeface="Titilium"/>
              </a:rPr>
              <a:t>.</a:t>
            </a:r>
          </a:p>
          <a:p>
            <a:pPr algn="just"/>
            <a:r>
              <a:rPr lang="it-IT" sz="1200" b="1" dirty="0" smtClean="0">
                <a:latin typeface="Titilium"/>
              </a:rPr>
              <a:t>In centrale termo-frigorifera</a:t>
            </a:r>
            <a:r>
              <a:rPr lang="it-IT" sz="1200" dirty="0" smtClean="0">
                <a:latin typeface="Titilium"/>
              </a:rPr>
              <a:t> è previsto:</a:t>
            </a:r>
          </a:p>
          <a:p>
            <a:pPr algn="just"/>
            <a:r>
              <a:rPr lang="it-IT" sz="1200" dirty="0" smtClean="0">
                <a:latin typeface="Titilium"/>
              </a:rPr>
              <a:t>•Realizzazione di </a:t>
            </a:r>
            <a:r>
              <a:rPr lang="it-IT" sz="1200" b="1" dirty="0" smtClean="0">
                <a:latin typeface="Titilium"/>
              </a:rPr>
              <a:t>predisposizione per la foresteria</a:t>
            </a:r>
            <a:r>
              <a:rPr lang="it-IT" sz="1200" dirty="0" smtClean="0">
                <a:latin typeface="Titilium"/>
              </a:rPr>
              <a:t>;</a:t>
            </a:r>
          </a:p>
          <a:p>
            <a:pPr algn="just"/>
            <a:r>
              <a:rPr lang="it-IT" sz="1200" dirty="0" smtClean="0">
                <a:latin typeface="Titilium"/>
              </a:rPr>
              <a:t>•Linea </a:t>
            </a:r>
            <a:r>
              <a:rPr lang="it-IT" sz="1200" b="1" dirty="0" smtClean="0">
                <a:latin typeface="Titilium"/>
              </a:rPr>
              <a:t>riempimento serbatoio </a:t>
            </a:r>
            <a:r>
              <a:rPr lang="it-IT" sz="1200" dirty="0" smtClean="0">
                <a:latin typeface="Titilium"/>
              </a:rPr>
              <a:t>da 300 litri dotato di scambiatore interno per </a:t>
            </a:r>
            <a:r>
              <a:rPr lang="it-IT" sz="1200" b="1" dirty="0" smtClean="0">
                <a:latin typeface="Titilium"/>
              </a:rPr>
              <a:t>ACS, con trattamento mediante dosaggio polifosfato ed </a:t>
            </a:r>
            <a:r>
              <a:rPr lang="it-IT" sz="1200" b="1" dirty="0" err="1" smtClean="0">
                <a:latin typeface="Titilium"/>
              </a:rPr>
              <a:t>antilegionella</a:t>
            </a:r>
            <a:endParaRPr lang="it-IT" sz="1200" b="1" dirty="0" smtClean="0">
              <a:latin typeface="Titilium"/>
            </a:endParaRPr>
          </a:p>
          <a:p>
            <a:pPr algn="just"/>
            <a:r>
              <a:rPr lang="it-IT" sz="1200" dirty="0" smtClean="0">
                <a:latin typeface="Titilium"/>
              </a:rPr>
              <a:t>• </a:t>
            </a:r>
            <a:r>
              <a:rPr lang="it-IT" sz="1200" b="1" dirty="0" smtClean="0">
                <a:latin typeface="Titilium"/>
              </a:rPr>
              <a:t>Riempimento impianti della centrale termo-frigorifera;</a:t>
            </a:r>
            <a:endParaRPr lang="it-IT" sz="1200" dirty="0" smtClean="0">
              <a:latin typeface="Titilium"/>
            </a:endParaRPr>
          </a:p>
          <a:p>
            <a:pPr algn="just"/>
            <a:r>
              <a:rPr lang="it-IT" sz="1200" dirty="0" smtClean="0">
                <a:latin typeface="Titilium"/>
              </a:rPr>
              <a:t>Sarà alimentato dalla PDC secondo le seguenti modalità:</a:t>
            </a:r>
          </a:p>
          <a:p>
            <a:pPr algn="just"/>
            <a:r>
              <a:rPr lang="it-IT" sz="1200" dirty="0" smtClean="0">
                <a:latin typeface="Titilium"/>
              </a:rPr>
              <a:t>• riscaldamento invernale, con il medesimo fluido termovettore usato per il riscaldamento</a:t>
            </a:r>
          </a:p>
          <a:p>
            <a:pPr algn="just"/>
            <a:r>
              <a:rPr lang="it-IT" sz="1200" dirty="0" smtClean="0">
                <a:latin typeface="Titilium"/>
              </a:rPr>
              <a:t>degli ambienti</a:t>
            </a:r>
          </a:p>
          <a:p>
            <a:pPr algn="just"/>
            <a:r>
              <a:rPr lang="it-IT" sz="1200" dirty="0" smtClean="0">
                <a:latin typeface="Titilium"/>
              </a:rPr>
              <a:t>• raffrescamento estivo, l’ACS viene prodotta direttamente dal </a:t>
            </a:r>
            <a:r>
              <a:rPr lang="it-IT" sz="1200" dirty="0" err="1" smtClean="0">
                <a:latin typeface="Titilium"/>
              </a:rPr>
              <a:t>desurriscaldatore</a:t>
            </a:r>
            <a:r>
              <a:rPr lang="it-IT" sz="1200" dirty="0" smtClean="0">
                <a:latin typeface="Titilium"/>
              </a:rPr>
              <a:t> della </a:t>
            </a:r>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20</a:t>
            </a:fld>
            <a:endParaRPr lang="it-IT"/>
          </a:p>
        </p:txBody>
      </p:sp>
    </p:spTree>
    <p:extLst>
      <p:ext uri="{BB962C8B-B14F-4D97-AF65-F5344CB8AC3E}">
        <p14:creationId xmlns:p14="http://schemas.microsoft.com/office/powerpoint/2010/main" val="3004940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dirty="0" smtClean="0">
                <a:latin typeface="Titilium"/>
              </a:rPr>
              <a:t>Attualmente i sistemi di regolazione sono estremamente limitati e malfunzionanti</a:t>
            </a:r>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21</a:t>
            </a:fld>
            <a:endParaRPr lang="it-IT"/>
          </a:p>
        </p:txBody>
      </p:sp>
    </p:spTree>
    <p:extLst>
      <p:ext uri="{BB962C8B-B14F-4D97-AF65-F5344CB8AC3E}">
        <p14:creationId xmlns:p14="http://schemas.microsoft.com/office/powerpoint/2010/main" val="318017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occasione dei</a:t>
            </a:r>
            <a:r>
              <a:rPr lang="it-IT" baseline="0" dirty="0" smtClean="0"/>
              <a:t> documenti preparatori al passaggio di proprietà in corso da CNR  a INAF, è stata regolarizzata e dichiarata la conformità catastale …</a:t>
            </a:r>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4</a:t>
            </a:fld>
            <a:endParaRPr lang="it-IT"/>
          </a:p>
        </p:txBody>
      </p:sp>
    </p:spTree>
    <p:extLst>
      <p:ext uri="{BB962C8B-B14F-4D97-AF65-F5344CB8AC3E}">
        <p14:creationId xmlns:p14="http://schemas.microsoft.com/office/powerpoint/2010/main" val="988652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latin typeface="Calibri" panose="020F0502020204030204" pitchFamily="34" charset="0"/>
              </a:rPr>
              <a:t>L’impianto elettrico è </a:t>
            </a:r>
            <a:r>
              <a:rPr lang="it-IT" sz="1200" b="1" dirty="0" smtClean="0">
                <a:latin typeface="Calibri" panose="020F0502020204030204" pitchFamily="34" charset="0"/>
              </a:rPr>
              <a:t>alimentato da propria cabina di trasformazione e distribuzione MT/BT composta da un trasformatore da 250kVA </a:t>
            </a:r>
            <a:r>
              <a:rPr lang="it-IT" sz="1200" dirty="0" smtClean="0">
                <a:latin typeface="Calibri" panose="020F0502020204030204" pitchFamily="34" charset="0"/>
              </a:rPr>
              <a:t>protetto sul lato di media da proprio interruttore. L’impianto in BT trae origina da un </a:t>
            </a:r>
            <a:r>
              <a:rPr lang="it-IT" sz="1200" b="1" dirty="0" smtClean="0">
                <a:latin typeface="Calibri" panose="020F0502020204030204" pitchFamily="34" charset="0"/>
              </a:rPr>
              <a:t>doppio quadro generale uno abbastanza datato che alimenta l’ala vecchia e uno di più recente costruzione che alimenta l’ampliamento ed alcune nuove utenze a servizio del radiotelescopio</a:t>
            </a:r>
            <a:r>
              <a:rPr lang="it-IT" sz="1200" dirty="0" smtClean="0">
                <a:latin typeface="Calibri" panose="020F0502020204030204" pitchFamily="34" charset="0"/>
              </a:rPr>
              <a:t>. Da questi quadri si diramano i </a:t>
            </a:r>
            <a:r>
              <a:rPr lang="it-IT" sz="1200" b="1" dirty="0" err="1" smtClean="0">
                <a:latin typeface="Calibri" panose="020F0502020204030204" pitchFamily="34" charset="0"/>
              </a:rPr>
              <a:t>sottoquadri</a:t>
            </a:r>
            <a:r>
              <a:rPr lang="it-IT" sz="1200" b="1" dirty="0" smtClean="0">
                <a:latin typeface="Calibri" panose="020F0502020204030204" pitchFamily="34" charset="0"/>
              </a:rPr>
              <a:t> che proteggono e sezionano i vari ambienti </a:t>
            </a:r>
            <a:r>
              <a:rPr lang="it-IT" sz="1200" dirty="0" smtClean="0">
                <a:latin typeface="Calibri" panose="020F0502020204030204" pitchFamily="34" charset="0"/>
              </a:rPr>
              <a:t>della struttura. I quadri elettrici di sezionamento e comando secondari sono stati modificati nel tempo con l’introduzione di nuove linee e di interruttori con caratteristiche diverse da quelle originarie.</a:t>
            </a:r>
          </a:p>
          <a:p>
            <a:r>
              <a:rPr lang="it-IT" sz="1200" b="0" i="0" u="none" strike="noStrike" kern="1200" baseline="0" dirty="0" smtClean="0">
                <a:solidFill>
                  <a:schemeClr val="tx1"/>
                </a:solidFill>
                <a:latin typeface="+mn-lt"/>
                <a:ea typeface="+mn-ea"/>
                <a:cs typeface="+mn-cs"/>
              </a:rPr>
              <a:t>A seguito del verificarsi dell’</a:t>
            </a:r>
            <a:r>
              <a:rPr lang="it-IT" sz="1200" b="1" i="0" u="none" strike="noStrike" kern="1200" baseline="0" dirty="0" smtClean="0">
                <a:solidFill>
                  <a:schemeClr val="tx1"/>
                </a:solidFill>
                <a:latin typeface="+mn-lt"/>
                <a:ea typeface="+mn-ea"/>
                <a:cs typeface="+mn-cs"/>
              </a:rPr>
              <a:t>incendio</a:t>
            </a:r>
            <a:r>
              <a:rPr lang="it-IT" sz="1200" b="0" i="0" u="none" strike="noStrike" kern="1200" baseline="0" dirty="0" smtClean="0">
                <a:solidFill>
                  <a:schemeClr val="tx1"/>
                </a:solidFill>
                <a:latin typeface="+mn-lt"/>
                <a:ea typeface="+mn-ea"/>
                <a:cs typeface="+mn-cs"/>
              </a:rPr>
              <a:t> nel mese di marzo che ha coinvolto parte della </a:t>
            </a:r>
            <a:r>
              <a:rPr lang="it-IT" sz="1200" b="1" i="0" u="none" strike="noStrike" kern="1200" baseline="0" dirty="0" smtClean="0">
                <a:solidFill>
                  <a:schemeClr val="tx1"/>
                </a:solidFill>
                <a:latin typeface="+mn-lt"/>
                <a:ea typeface="+mn-ea"/>
                <a:cs typeface="+mn-cs"/>
              </a:rPr>
              <a:t>cabina MT/BT</a:t>
            </a:r>
            <a:r>
              <a:rPr lang="it-IT" sz="1200" b="0" i="0" u="none" strike="noStrike" kern="1200" baseline="0" dirty="0" smtClean="0">
                <a:solidFill>
                  <a:schemeClr val="tx1"/>
                </a:solidFill>
                <a:latin typeface="+mn-lt"/>
                <a:ea typeface="+mn-ea"/>
                <a:cs typeface="+mn-cs"/>
              </a:rPr>
              <a:t>, al fine di garantire la continuità dell’attività ed il funzionamento</a:t>
            </a:r>
          </a:p>
          <a:p>
            <a:r>
              <a:rPr lang="it-IT" sz="1200" b="0" i="0" u="none" strike="noStrike" kern="1200" baseline="0" dirty="0" smtClean="0">
                <a:solidFill>
                  <a:schemeClr val="tx1"/>
                </a:solidFill>
                <a:latin typeface="+mn-lt"/>
                <a:ea typeface="+mn-ea"/>
                <a:cs typeface="+mn-cs"/>
              </a:rPr>
              <a:t>della Stazione Radioastronomica di Noto, sono state attivate le procedure di </a:t>
            </a:r>
            <a:r>
              <a:rPr lang="it-IT" sz="1200" b="1" i="0" u="none" strike="noStrike" kern="1200" baseline="0" dirty="0" smtClean="0">
                <a:solidFill>
                  <a:schemeClr val="tx1"/>
                </a:solidFill>
                <a:latin typeface="+mn-lt"/>
                <a:ea typeface="+mn-ea"/>
                <a:cs typeface="+mn-cs"/>
              </a:rPr>
              <a:t>affidamento diretto per il ripristino delle normali funzionalità della centrale elettrica </a:t>
            </a:r>
            <a:r>
              <a:rPr lang="it-IT" sz="1200" b="0" i="0" u="none" strike="noStrike" kern="1200" baseline="0" dirty="0" smtClean="0">
                <a:solidFill>
                  <a:schemeClr val="tx1"/>
                </a:solidFill>
                <a:latin typeface="+mn-lt"/>
                <a:ea typeface="+mn-ea"/>
                <a:cs typeface="+mn-cs"/>
              </a:rPr>
              <a:t>della Stazione, compresa la sostituzione del QG, in coerenza con il progetto esecutivo validato di cui sopra - nell’ottica di accelerare le procedure di aggiudicazione della procedura di cui in oggetto, nel rispetto dei principi di cui all’art. 1 del </a:t>
            </a:r>
            <a:r>
              <a:rPr lang="it-IT" sz="1200" b="0" i="0" u="none" strike="noStrike" kern="1200" baseline="0" dirty="0" err="1" smtClean="0">
                <a:solidFill>
                  <a:schemeClr val="tx1"/>
                </a:solidFill>
                <a:latin typeface="+mn-lt"/>
                <a:ea typeface="+mn-ea"/>
                <a:cs typeface="+mn-cs"/>
              </a:rPr>
              <a:t>D.Lgs.</a:t>
            </a:r>
            <a:r>
              <a:rPr lang="it-IT" sz="1200" b="0" i="0" u="none" strike="noStrike" kern="1200" baseline="0" dirty="0" smtClean="0">
                <a:solidFill>
                  <a:schemeClr val="tx1"/>
                </a:solidFill>
                <a:latin typeface="+mn-lt"/>
                <a:ea typeface="+mn-ea"/>
                <a:cs typeface="+mn-cs"/>
              </a:rPr>
              <a:t> 36/2023, tenuto conto che un/a nuova modifica del progetto avrebbe comportato  ritardi incompatibili con le stringenti tempistiche dettate dal PNRR. </a:t>
            </a:r>
          </a:p>
          <a:p>
            <a:r>
              <a:rPr lang="it-IT" sz="1200" b="0" i="0" u="none" strike="noStrike" kern="1200" baseline="0" dirty="0" smtClean="0">
                <a:solidFill>
                  <a:schemeClr val="tx1"/>
                </a:solidFill>
                <a:latin typeface="+mn-lt"/>
                <a:ea typeface="+mn-ea"/>
                <a:cs typeface="+mn-cs"/>
              </a:rPr>
              <a:t>Per questo </a:t>
            </a:r>
            <a:r>
              <a:rPr lang="it-IT" sz="1200" b="1" i="0" u="none" strike="noStrike" kern="1200" baseline="0" dirty="0" smtClean="0">
                <a:solidFill>
                  <a:schemeClr val="tx1"/>
                </a:solidFill>
                <a:latin typeface="+mn-lt"/>
                <a:ea typeface="+mn-ea"/>
                <a:cs typeface="+mn-cs"/>
              </a:rPr>
              <a:t>con Verbale di verifica e validazione integrativo è stato rimodulato l’importo a base di gara di cui al Progetto esecutivo</a:t>
            </a:r>
            <a:r>
              <a:rPr lang="it-IT" sz="1200" b="0" i="0" u="none" strike="noStrike" kern="1200" baseline="0" dirty="0" smtClean="0">
                <a:solidFill>
                  <a:schemeClr val="tx1"/>
                </a:solidFill>
                <a:latin typeface="+mn-lt"/>
                <a:ea typeface="+mn-ea"/>
                <a:cs typeface="+mn-cs"/>
              </a:rPr>
              <a:t>, scorporando dallo stesso gli importi delle lavorazioni in corso.</a:t>
            </a:r>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22</a:t>
            </a:fld>
            <a:endParaRPr lang="it-IT"/>
          </a:p>
        </p:txBody>
      </p:sp>
    </p:spTree>
    <p:extLst>
      <p:ext uri="{BB962C8B-B14F-4D97-AF65-F5344CB8AC3E}">
        <p14:creationId xmlns:p14="http://schemas.microsoft.com/office/powerpoint/2010/main" val="3045511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 typeface="Symbol" panose="05050102010706020507" pitchFamily="18" charset="2"/>
              <a:buChar char="·"/>
            </a:pPr>
            <a:r>
              <a:rPr lang="it-IT" sz="1200" dirty="0" smtClean="0">
                <a:latin typeface="Calibri" panose="020F0502020204030204" pitchFamily="34" charset="0"/>
              </a:rPr>
              <a:t>La rimozione dell’impianto elettrico esistente </a:t>
            </a:r>
          </a:p>
          <a:p>
            <a:r>
              <a:rPr lang="it-IT" sz="1200" dirty="0" smtClean="0">
                <a:latin typeface="Symbol" panose="05050102010706020507" pitchFamily="18" charset="2"/>
              </a:rPr>
              <a:t> </a:t>
            </a:r>
            <a:r>
              <a:rPr lang="it-IT" sz="1200" dirty="0" smtClean="0">
                <a:latin typeface="Calibri" panose="020F0502020204030204" pitchFamily="34" charset="0"/>
              </a:rPr>
              <a:t>La sostituzione del quadro generale</a:t>
            </a:r>
          </a:p>
          <a:p>
            <a:r>
              <a:rPr lang="it-IT" sz="1200" dirty="0" smtClean="0">
                <a:latin typeface="Calibri" panose="020F0502020204030204" pitchFamily="34" charset="0"/>
              </a:rPr>
              <a:t> in cabina</a:t>
            </a:r>
          </a:p>
          <a:p>
            <a:r>
              <a:rPr lang="it-IT" sz="1200" dirty="0" smtClean="0">
                <a:latin typeface="Symbol" panose="05050102010706020507" pitchFamily="18" charset="2"/>
              </a:rPr>
              <a:t> </a:t>
            </a:r>
            <a:r>
              <a:rPr lang="it-IT" sz="1200" dirty="0" smtClean="0">
                <a:latin typeface="Calibri" panose="020F0502020204030204" pitchFamily="34" charset="0"/>
              </a:rPr>
              <a:t>La sostituzione del quadro Q1</a:t>
            </a:r>
          </a:p>
          <a:p>
            <a:r>
              <a:rPr lang="it-IT" sz="1200" dirty="0" smtClean="0">
                <a:latin typeface="Symbol" panose="05050102010706020507" pitchFamily="18" charset="2"/>
              </a:rPr>
              <a:t> </a:t>
            </a:r>
            <a:r>
              <a:rPr lang="it-IT" sz="1200" dirty="0" smtClean="0">
                <a:latin typeface="Calibri" panose="020F0502020204030204" pitchFamily="34" charset="0"/>
              </a:rPr>
              <a:t>La creazione di quadri nei singoli ambienti (ala vecchia)</a:t>
            </a:r>
          </a:p>
          <a:p>
            <a:pPr marL="285750" indent="-285750">
              <a:buFont typeface="Symbol" panose="05050102010706020507" pitchFamily="18" charset="2"/>
              <a:buChar char="·"/>
            </a:pPr>
            <a:r>
              <a:rPr lang="it-IT" sz="1200" dirty="0" smtClean="0">
                <a:latin typeface="Calibri" panose="020F0502020204030204" pitchFamily="34" charset="0"/>
              </a:rPr>
              <a:t>La sostituzione dei cavi </a:t>
            </a:r>
          </a:p>
          <a:p>
            <a:r>
              <a:rPr lang="it-IT" sz="1200" dirty="0" smtClean="0">
                <a:latin typeface="Symbol" panose="05050102010706020507" pitchFamily="18" charset="2"/>
              </a:rPr>
              <a:t> </a:t>
            </a:r>
            <a:r>
              <a:rPr lang="it-IT" sz="1200" dirty="0" smtClean="0">
                <a:latin typeface="Calibri" panose="020F0502020204030204" pitchFamily="34" charset="0"/>
              </a:rPr>
              <a:t>La sostituzione dell’impianto di illuminazione</a:t>
            </a:r>
          </a:p>
          <a:p>
            <a:r>
              <a:rPr lang="it-IT" sz="1200" dirty="0" smtClean="0">
                <a:latin typeface="Symbol" panose="05050102010706020507" pitchFamily="18" charset="2"/>
              </a:rPr>
              <a:t> </a:t>
            </a:r>
            <a:r>
              <a:rPr lang="it-IT" sz="1200" dirty="0" smtClean="0">
                <a:latin typeface="Calibri" panose="020F0502020204030204" pitchFamily="34" charset="0"/>
              </a:rPr>
              <a:t>La creazione nei vari ambienti di adeguati sistemi di distribuzione a torrette</a:t>
            </a:r>
          </a:p>
          <a:p>
            <a:r>
              <a:rPr lang="it-IT" sz="1200" dirty="0" smtClean="0">
                <a:latin typeface="Symbol" panose="05050102010706020507" pitchFamily="18" charset="2"/>
              </a:rPr>
              <a:t> </a:t>
            </a:r>
            <a:r>
              <a:rPr lang="it-IT" sz="1200" dirty="0" smtClean="0">
                <a:latin typeface="Calibri" panose="020F0502020204030204" pitchFamily="34" charset="0"/>
              </a:rPr>
              <a:t>Alimentazione delle nuove utenze termiche</a:t>
            </a:r>
          </a:p>
          <a:p>
            <a:r>
              <a:rPr lang="it-IT" sz="1200" dirty="0" smtClean="0">
                <a:latin typeface="Symbol" panose="05050102010706020507" pitchFamily="18" charset="2"/>
              </a:rPr>
              <a:t> </a:t>
            </a:r>
            <a:r>
              <a:rPr lang="it-IT" sz="1200" dirty="0" smtClean="0">
                <a:latin typeface="Calibri" panose="020F0502020204030204" pitchFamily="34" charset="0"/>
              </a:rPr>
              <a:t>Alimentazione dell’impianto fotovoltaico</a:t>
            </a:r>
            <a:endParaRPr lang="it-IT" sz="1200" dirty="0" smtClean="0"/>
          </a:p>
          <a:p>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23</a:t>
            </a:fld>
            <a:endParaRPr lang="it-IT"/>
          </a:p>
        </p:txBody>
      </p:sp>
    </p:spTree>
    <p:extLst>
      <p:ext uri="{BB962C8B-B14F-4D97-AF65-F5344CB8AC3E}">
        <p14:creationId xmlns:p14="http://schemas.microsoft.com/office/powerpoint/2010/main" val="399260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gn="l">
              <a:lnSpc>
                <a:spcPct val="110000"/>
              </a:lnSpc>
              <a:buNone/>
            </a:pPr>
            <a:r>
              <a:rPr lang="it-IT" sz="1200" dirty="0" smtClean="0">
                <a:solidFill>
                  <a:srgbClr val="0070C0"/>
                </a:solidFill>
              </a:rPr>
              <a:t>GRAZIE AL PNRR SONO IN CORSO DIVERSI INTERVENTI PER L’AMMODERNAMENTO ED ADEGUAMENTO OLTRE CHE L’EFFICIENTAMENTO ENERGETICO</a:t>
            </a:r>
            <a:r>
              <a:rPr lang="it-IT" sz="1200" baseline="0" dirty="0" smtClean="0">
                <a:solidFill>
                  <a:srgbClr val="0070C0"/>
                </a:solidFill>
              </a:rPr>
              <a:t> </a:t>
            </a:r>
            <a:r>
              <a:rPr lang="it-IT" sz="1200" dirty="0" smtClean="0">
                <a:solidFill>
                  <a:srgbClr val="0070C0"/>
                </a:solidFill>
              </a:rPr>
              <a:t>DELLA STAZIONE DI NOTO, COME ANCHE PER QUELLA DI MEDICINA INTERVENTI INDISPENSABILI  DA EFFETTUARE A INTERVALLI LUNGHI DI TEMPO</a:t>
            </a:r>
          </a:p>
          <a:p>
            <a:pPr marL="0" indent="0" algn="l">
              <a:lnSpc>
                <a:spcPct val="110000"/>
              </a:lnSpc>
              <a:buNone/>
            </a:pPr>
            <a:r>
              <a:rPr lang="it-IT" sz="1200" dirty="0" smtClean="0">
                <a:solidFill>
                  <a:srgbClr val="0070C0"/>
                </a:solidFill>
              </a:rPr>
              <a:t>FORSE IN PARTE POTREBBERO</a:t>
            </a:r>
            <a:r>
              <a:rPr lang="it-IT" sz="1200" baseline="0" dirty="0" smtClean="0">
                <a:solidFill>
                  <a:srgbClr val="0070C0"/>
                </a:solidFill>
              </a:rPr>
              <a:t> ESSERE DI </a:t>
            </a:r>
            <a:r>
              <a:rPr lang="it-IT" sz="1200" dirty="0" smtClean="0">
                <a:solidFill>
                  <a:srgbClr val="0070C0"/>
                </a:solidFill>
              </a:rPr>
              <a:t>MINOR IMPATTO SE FOSSE MESSA IN CAMPO ANCHE UNA ADEGUATA E CORRETTA MANUTENZIONE E PULIZIA DI IMPIANTI ED ELEMENTI EDILIZI, PER ESEMPIO DELLE COPERTURE DA VEGETAZIONE E SPORCIZIA, SCHERMATURE SOLARI,</a:t>
            </a:r>
            <a:r>
              <a:rPr lang="it-IT" sz="1200" baseline="0" dirty="0" smtClean="0">
                <a:solidFill>
                  <a:srgbClr val="0070C0"/>
                </a:solidFill>
              </a:rPr>
              <a:t> ECC.</a:t>
            </a:r>
            <a:endParaRPr lang="it-IT" sz="1200" dirty="0" smtClean="0">
              <a:solidFill>
                <a:srgbClr val="0070C0"/>
              </a:solidFill>
            </a:endParaRPr>
          </a:p>
          <a:p>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25</a:t>
            </a:fld>
            <a:endParaRPr lang="it-IT"/>
          </a:p>
        </p:txBody>
      </p:sp>
    </p:spTree>
    <p:extLst>
      <p:ext uri="{BB962C8B-B14F-4D97-AF65-F5344CB8AC3E}">
        <p14:creationId xmlns:p14="http://schemas.microsoft.com/office/powerpoint/2010/main" val="2949648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gn="just">
              <a:lnSpc>
                <a:spcPct val="110000"/>
              </a:lnSpc>
              <a:buNone/>
            </a:pPr>
            <a:r>
              <a:rPr lang="it-IT" dirty="0" smtClean="0"/>
              <a:t>L’area ricade in “zona E” a destinazione agricola, volta all’esercizio dell’agricoltura, alla salvaguardia del sistema idrogeologico, del paesaggio agrario e dell’equilibrio ecologico e naturale secondo le disposizioni del P.R.G. Comunale Vigente; </a:t>
            </a:r>
          </a:p>
          <a:p>
            <a:pPr marL="0" indent="0" algn="just">
              <a:lnSpc>
                <a:spcPct val="110000"/>
              </a:lnSpc>
              <a:buNone/>
            </a:pPr>
            <a:r>
              <a:rPr lang="it-IT" dirty="0" smtClean="0"/>
              <a:t>in queste zone sono consentite costruzioni adibite alla civile abitazione ed attrezzature necessarie alle attività agricole, nonché impianti o manufatti edilizi destinati alla lavorazione e trasformazione dei prodotti agricoli e zootecnici, deposito attrezzature ed agriturismi/attrezzature per il turismo rurale.</a:t>
            </a:r>
          </a:p>
          <a:p>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5</a:t>
            </a:fld>
            <a:endParaRPr lang="it-IT"/>
          </a:p>
        </p:txBody>
      </p:sp>
    </p:spTree>
    <p:extLst>
      <p:ext uri="{BB962C8B-B14F-4D97-AF65-F5344CB8AC3E}">
        <p14:creationId xmlns:p14="http://schemas.microsoft.com/office/powerpoint/2010/main" val="1692886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gn="just">
              <a:buNone/>
            </a:pPr>
            <a:r>
              <a:rPr lang="it-IT" sz="1200" dirty="0" smtClean="0"/>
              <a:t>«Immobili ed aree di notevole interesse pubblico sottoposte a vincolo paesaggistico ex art. 136» del </a:t>
            </a:r>
            <a:r>
              <a:rPr lang="it-IT" sz="1200" dirty="0" err="1" smtClean="0"/>
              <a:t>D.Lgs.</a:t>
            </a:r>
            <a:r>
              <a:rPr lang="it-IT" sz="1200" baseline="0" dirty="0" smtClean="0"/>
              <a:t> 42/2004 </a:t>
            </a:r>
            <a:r>
              <a:rPr lang="it-IT" sz="1200" dirty="0" smtClean="0"/>
              <a:t>Codice dei Beni Culturali e del Paesaggio </a:t>
            </a:r>
            <a:r>
              <a:rPr lang="it-IT" sz="1200" baseline="0" dirty="0" smtClean="0"/>
              <a:t>(</a:t>
            </a:r>
            <a:r>
              <a:rPr lang="it-IT" sz="1200" dirty="0" smtClean="0"/>
              <a:t> ex L. 1497/1939)</a:t>
            </a:r>
          </a:p>
          <a:p>
            <a:pPr marL="0" indent="0" algn="just">
              <a:buNone/>
            </a:pPr>
            <a:r>
              <a:rPr lang="it-IT" sz="1200" dirty="0" smtClean="0"/>
              <a:t>La stessa infatti è inserita nelle “Aree con livello di tutela 2 - art. 20 delle N.d.A.” dal Piano Paesaggistico dell’Ambito 16 e 17 della Provincia di Siracusa, approvato con D.A.5040 del 20/10/2017.</a:t>
            </a:r>
          </a:p>
          <a:p>
            <a:pPr marL="0" indent="0" algn="just">
              <a:buNone/>
            </a:pPr>
            <a:r>
              <a:rPr lang="it-IT" sz="1200" dirty="0" smtClean="0"/>
              <a:t>Tutti gli interventi che alterano lo stato dei luoghi devono</a:t>
            </a:r>
            <a:r>
              <a:rPr lang="it-IT" sz="1200" baseline="0" dirty="0" smtClean="0"/>
              <a:t> essere sottoposti al parere vincolante della Soprintendenza per i Beni Architettonici e Paesaggistici.</a:t>
            </a:r>
          </a:p>
          <a:p>
            <a:pPr marL="0" indent="0" algn="just">
              <a:buNone/>
            </a:pPr>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6</a:t>
            </a:fld>
            <a:endParaRPr lang="it-IT"/>
          </a:p>
        </p:txBody>
      </p:sp>
    </p:spTree>
    <p:extLst>
      <p:ext uri="{BB962C8B-B14F-4D97-AF65-F5344CB8AC3E}">
        <p14:creationId xmlns:p14="http://schemas.microsoft.com/office/powerpoint/2010/main" val="1503471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200" dirty="0" smtClean="0">
                <a:solidFill>
                  <a:schemeClr val="bg1"/>
                </a:solidFill>
                <a:latin typeface="Arial" panose="020B0604020202020204" pitchFamily="34" charset="0"/>
              </a:rPr>
              <a:t>Ente proponente: input</a:t>
            </a:r>
          </a:p>
          <a:p>
            <a:pPr algn="just"/>
            <a:r>
              <a:rPr lang="it-IT" sz="1200" dirty="0" smtClean="0">
                <a:solidFill>
                  <a:schemeClr val="bg1"/>
                </a:solidFill>
                <a:latin typeface="Arial" panose="020B0604020202020204" pitchFamily="34" charset="0"/>
              </a:rPr>
              <a:t>Comune: analisi progetto</a:t>
            </a:r>
            <a:r>
              <a:rPr lang="it-IT" sz="1200" baseline="0" dirty="0" smtClean="0">
                <a:solidFill>
                  <a:schemeClr val="bg1"/>
                </a:solidFill>
                <a:latin typeface="Arial" panose="020B0604020202020204" pitchFamily="34" charset="0"/>
              </a:rPr>
              <a:t> ed interesse pubblico dell’opera proposta;</a:t>
            </a:r>
          </a:p>
          <a:p>
            <a:pPr algn="just"/>
            <a:r>
              <a:rPr lang="it-IT" sz="1200" baseline="0" dirty="0" smtClean="0">
                <a:solidFill>
                  <a:schemeClr val="bg1"/>
                </a:solidFill>
                <a:latin typeface="Arial" panose="020B0604020202020204" pitchFamily="34" charset="0"/>
              </a:rPr>
              <a:t>Regione: Approvazione deroga agli strumenti urbanistici - </a:t>
            </a:r>
            <a:r>
              <a:rPr lang="it-IT" sz="1200" dirty="0" smtClean="0">
                <a:solidFill>
                  <a:schemeClr val="bg1"/>
                </a:solidFill>
                <a:latin typeface="Arial" panose="020B0604020202020204" pitchFamily="34" charset="0"/>
              </a:rPr>
              <a:t>DA 566/87 del 30/03/1987: Vista la richiesta del CNR, LA DCC 377/87 del Comune di Noto di approvazione del progetto in deroga agli indici di PRG ed alla destinazione d’uso, «Considerato che l’intervento previsto assume rilevante</a:t>
            </a:r>
            <a:r>
              <a:rPr lang="it-IT" sz="1200" baseline="0" dirty="0" smtClean="0">
                <a:solidFill>
                  <a:schemeClr val="bg1"/>
                </a:solidFill>
                <a:latin typeface="Arial" panose="020B0604020202020204" pitchFamily="34" charset="0"/>
              </a:rPr>
              <a:t> interesse pubblico in quanto l’installazione della Stazione Radioastronomica consentirà di imprimere un notevole impulso agli studi astrofisici a livello internazionale»</a:t>
            </a:r>
          </a:p>
          <a:p>
            <a:pPr algn="just"/>
            <a:r>
              <a:rPr lang="it-IT" sz="1200" dirty="0" smtClean="0">
                <a:solidFill>
                  <a:schemeClr val="bg1"/>
                </a:solidFill>
                <a:latin typeface="Arial" panose="020B0604020202020204" pitchFamily="34" charset="0"/>
              </a:rPr>
              <a:t>C.E. 66/1986</a:t>
            </a:r>
            <a:r>
              <a:rPr lang="it-IT" sz="1200" baseline="0" dirty="0" smtClean="0">
                <a:solidFill>
                  <a:schemeClr val="bg1"/>
                </a:solidFill>
                <a:latin typeface="Arial" panose="020B0604020202020204" pitchFamily="34" charset="0"/>
              </a:rPr>
              <a:t> per la realizzazione di una «stazione astronomica VLBI» e variante con CE 89/88 del 04/01/1989: </a:t>
            </a:r>
            <a:r>
              <a:rPr lang="it-IT" sz="1200" dirty="0" smtClean="0">
                <a:solidFill>
                  <a:schemeClr val="bg1"/>
                </a:solidFill>
                <a:latin typeface="Arial" panose="020B0604020202020204" pitchFamily="34" charset="0"/>
              </a:rPr>
              <a:t> un corpo di fabbrica destinato a laboratori per la ricerca scientifica, con adiacente capannone adibito ad autorimessa e centrali tecnologiche, da un corpo di fabbrica adibito a foresteria, da un piccolo corpo di fabbrica, situato vicino all’ingresso, adibito a guardiania e magazzini e da una centrale elettrica, oltre che </a:t>
            </a:r>
            <a:r>
              <a:rPr lang="it-IT" sz="1200" b="1" dirty="0" smtClean="0">
                <a:solidFill>
                  <a:schemeClr val="bg1"/>
                </a:solidFill>
                <a:latin typeface="Arial" panose="020B0604020202020204" pitchFamily="34" charset="0"/>
              </a:rPr>
              <a:t>dall’antenna V.L.B.I., una parabola del diametro di 32 m </a:t>
            </a:r>
            <a:r>
              <a:rPr lang="it-IT" sz="1200" dirty="0" smtClean="0">
                <a:solidFill>
                  <a:schemeClr val="bg1"/>
                </a:solidFill>
                <a:latin typeface="Arial" panose="020B0604020202020204" pitchFamily="34" charset="0"/>
              </a:rPr>
              <a:t>su apposito basamento in c.a., inaugurata nel 1988.</a:t>
            </a:r>
          </a:p>
        </p:txBody>
      </p:sp>
      <p:sp>
        <p:nvSpPr>
          <p:cNvPr id="4" name="Segnaposto numero diapositiva 3"/>
          <p:cNvSpPr>
            <a:spLocks noGrp="1"/>
          </p:cNvSpPr>
          <p:nvPr>
            <p:ph type="sldNum" sz="quarter" idx="10"/>
          </p:nvPr>
        </p:nvSpPr>
        <p:spPr/>
        <p:txBody>
          <a:bodyPr/>
          <a:lstStyle/>
          <a:p>
            <a:fld id="{0D1F2187-BD6B-4CD4-8DF4-F350925E52CA}" type="slidenum">
              <a:rPr lang="it-IT" smtClean="0"/>
              <a:t>7</a:t>
            </a:fld>
            <a:endParaRPr lang="it-IT"/>
          </a:p>
        </p:txBody>
      </p:sp>
    </p:spTree>
    <p:extLst>
      <p:ext uri="{BB962C8B-B14F-4D97-AF65-F5344CB8AC3E}">
        <p14:creationId xmlns:p14="http://schemas.microsoft.com/office/powerpoint/2010/main" val="2830966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latin typeface="Titilium"/>
              </a:rPr>
              <a:t>mediante la realizzazione di un struttura di circa</a:t>
            </a:r>
            <a:r>
              <a:rPr lang="it-IT" sz="1200" baseline="0" dirty="0" smtClean="0">
                <a:latin typeface="Titilium"/>
              </a:rPr>
              <a:t> 14x16 m </a:t>
            </a:r>
            <a:r>
              <a:rPr lang="it-IT" sz="1200" dirty="0" smtClean="0">
                <a:latin typeface="Titilium"/>
              </a:rPr>
              <a:t>in aderenza e continuità architettonica e funzionale con quello precedentemente realizzato, adibito a laboratori per la ricerca scientifica, comprendente anche una foresteria aggiuntiva, poi stralciata dal progetto con la variante del 2006</a:t>
            </a:r>
          </a:p>
          <a:p>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8</a:t>
            </a:fld>
            <a:endParaRPr lang="it-IT"/>
          </a:p>
        </p:txBody>
      </p:sp>
    </p:spTree>
    <p:extLst>
      <p:ext uri="{BB962C8B-B14F-4D97-AF65-F5344CB8AC3E}">
        <p14:creationId xmlns:p14="http://schemas.microsoft.com/office/powerpoint/2010/main" val="3379055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9</a:t>
            </a:fld>
            <a:endParaRPr lang="it-IT"/>
          </a:p>
        </p:txBody>
      </p:sp>
    </p:spTree>
    <p:extLst>
      <p:ext uri="{BB962C8B-B14F-4D97-AF65-F5344CB8AC3E}">
        <p14:creationId xmlns:p14="http://schemas.microsoft.com/office/powerpoint/2010/main" val="3099560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Dal 2006 al 2023 non</a:t>
            </a:r>
            <a:r>
              <a:rPr lang="it-IT" baseline="0" dirty="0" smtClean="0"/>
              <a:t> sono stati fatti importanti interventi di MS, comportando pertanto un degrado e deterioramento dei materiali di finitura, soprattutto quelli esterni, anche a causa della forte esposizione solare ed agli agenti atmosferici, oltre che degli </a:t>
            </a:r>
            <a:r>
              <a:rPr lang="it-IT" dirty="0" smtClean="0"/>
              <a:t>impianti, causando importanti</a:t>
            </a:r>
            <a:r>
              <a:rPr lang="it-IT" baseline="0" dirty="0" smtClean="0"/>
              <a:t> infiltrazioni di acqua ed umidità dalle coperture, soprattutto nella foresteria ed inadeguatezza del confort e benessere termico e per la sicurezza sanitaria, visto l’utilizzo dell’acqua del pozzo.</a:t>
            </a:r>
            <a:endParaRPr lang="it-IT" dirty="0" smtClean="0"/>
          </a:p>
          <a:p>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10</a:t>
            </a:fld>
            <a:endParaRPr lang="it-IT"/>
          </a:p>
        </p:txBody>
      </p:sp>
    </p:spTree>
    <p:extLst>
      <p:ext uri="{BB962C8B-B14F-4D97-AF65-F5344CB8AC3E}">
        <p14:creationId xmlns:p14="http://schemas.microsoft.com/office/powerpoint/2010/main" val="650301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r>
              <a:rPr lang="it-IT" baseline="0" dirty="0" smtClean="0"/>
              <a:t>L’approvvigionamento idrico della Stazione infatti proviene dal pozzo artesiano di 92 m rappresentato - </a:t>
            </a:r>
            <a:r>
              <a:rPr lang="it-IT" sz="1200" dirty="0" smtClean="0">
                <a:effectLst>
                  <a:outerShdw blurRad="38100" dist="38100" dir="2700000" algn="tl">
                    <a:srgbClr val="000000">
                      <a:alpha val="43137"/>
                    </a:srgbClr>
                  </a:outerShdw>
                </a:effectLst>
              </a:rPr>
              <a:t>Sistema di trattamento dell’acqua inadeguato</a:t>
            </a:r>
          </a:p>
          <a:p>
            <a:pPr marL="0" indent="0">
              <a:buNone/>
            </a:pPr>
            <a:r>
              <a:rPr lang="it-IT" sz="1200" dirty="0" smtClean="0">
                <a:effectLst>
                  <a:outerShdw blurRad="38100" dist="38100" dir="2700000" algn="tl">
                    <a:srgbClr val="000000">
                      <a:alpha val="43137"/>
                    </a:srgbClr>
                  </a:outerShdw>
                </a:effectLst>
              </a:rPr>
              <a:t>Addolcitore non funzionante come pure un sistema di filtraggio:</a:t>
            </a:r>
          </a:p>
          <a:p>
            <a:r>
              <a:rPr lang="it-IT" baseline="0" dirty="0" smtClean="0"/>
              <a:t>necessità di un nuovo impianto di trattamento delle acque ed addolcitore, anche solo ai fini di utilizzo dell’acqua ad uso sanitario non potabile.</a:t>
            </a:r>
          </a:p>
          <a:p>
            <a:r>
              <a:rPr lang="it-IT" baseline="0" dirty="0" smtClean="0"/>
              <a:t>Anche la centrale termica e di pompaggio presenta necessità di intervento a causa delle numerose perdite dall’impianto con infiltrazione nei locali sottostanti.</a:t>
            </a:r>
          </a:p>
          <a:p>
            <a:endParaRPr lang="it-IT" dirty="0"/>
          </a:p>
        </p:txBody>
      </p:sp>
      <p:sp>
        <p:nvSpPr>
          <p:cNvPr id="4" name="Segnaposto numero diapositiva 3"/>
          <p:cNvSpPr>
            <a:spLocks noGrp="1"/>
          </p:cNvSpPr>
          <p:nvPr>
            <p:ph type="sldNum" sz="quarter" idx="10"/>
          </p:nvPr>
        </p:nvSpPr>
        <p:spPr/>
        <p:txBody>
          <a:bodyPr/>
          <a:lstStyle/>
          <a:p>
            <a:fld id="{0D1F2187-BD6B-4CD4-8DF4-F350925E52CA}" type="slidenum">
              <a:rPr lang="it-IT" smtClean="0"/>
              <a:t>11</a:t>
            </a:fld>
            <a:endParaRPr lang="it-IT"/>
          </a:p>
        </p:txBody>
      </p:sp>
    </p:spTree>
    <p:extLst>
      <p:ext uri="{BB962C8B-B14F-4D97-AF65-F5344CB8AC3E}">
        <p14:creationId xmlns:p14="http://schemas.microsoft.com/office/powerpoint/2010/main" val="886794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a:t>Nome beneficiario</a:t>
            </a:r>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11" name="Picture Placeholder 11">
            <a:extLst>
              <a:ext uri="{FF2B5EF4-FFF2-40B4-BE49-F238E27FC236}">
                <a16:creationId xmlns:a16="http://schemas.microsoft.com/office/drawing/2014/main" id="{6EDCB0A2-728A-49A8-AB77-143BA4F3D5D7}"/>
              </a:ext>
            </a:extLst>
          </p:cNvPr>
          <p:cNvSpPr txBox="1">
            <a:spLocks/>
          </p:cNvSpPr>
          <p:nvPr userDrawn="1"/>
        </p:nvSpPr>
        <p:spPr>
          <a:xfrm>
            <a:off x="9821594" y="195173"/>
            <a:ext cx="1870075" cy="730250"/>
          </a:xfrm>
          <a:prstGeom prst="rect">
            <a:avLst/>
          </a:prstGeom>
          <a:ln>
            <a:solidFill>
              <a:schemeClr val="bg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a:t>Logo ente beneficiario</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a:t>Click to </a:t>
            </a:r>
            <a:r>
              <a:rPr lang="it-IT" err="1"/>
              <a:t>edit</a:t>
            </a:r>
            <a:r>
              <a:rPr lang="it-IT"/>
              <a:t> date</a:t>
            </a:r>
          </a:p>
        </p:txBody>
      </p:sp>
    </p:spTree>
    <p:extLst>
      <p:ext uri="{BB962C8B-B14F-4D97-AF65-F5344CB8AC3E}">
        <p14:creationId xmlns:p14="http://schemas.microsoft.com/office/powerpoint/2010/main" val="66852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13/05/2025</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7" name="Picture Placeholder 11">
            <a:extLst>
              <a:ext uri="{FF2B5EF4-FFF2-40B4-BE49-F238E27FC236}">
                <a16:creationId xmlns:a16="http://schemas.microsoft.com/office/drawing/2014/main" id="{B0E018EA-3E2C-4221-8F2D-FEADDDF2C9FC}"/>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3297685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13/05/2025</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7" name="Picture Placeholder 11">
            <a:extLst>
              <a:ext uri="{FF2B5EF4-FFF2-40B4-BE49-F238E27FC236}">
                <a16:creationId xmlns:a16="http://schemas.microsoft.com/office/drawing/2014/main" id="{335E7CDD-E29C-417A-9EB6-CD2357295E23}"/>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64661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6F965-22BB-5CB6-312C-62EDB1057A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40986D-B2E6-E64A-9F09-D13E9F372CD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F22038-E401-9B59-43A1-1AFFB7DF452F}"/>
              </a:ext>
            </a:extLst>
          </p:cNvPr>
          <p:cNvSpPr>
            <a:spLocks noGrp="1"/>
          </p:cNvSpPr>
          <p:nvPr>
            <p:ph type="dt" sz="half" idx="10"/>
          </p:nvPr>
        </p:nvSpPr>
        <p:spPr/>
        <p:txBody>
          <a:bodyPr/>
          <a:lstStyle/>
          <a:p>
            <a:fld id="{0CECE968-9458-1846-8B1A-FEE51423D98D}" type="datetimeFigureOut">
              <a:rPr lang="it-IT" smtClean="0"/>
              <a:t>13/05/2025</a:t>
            </a:fld>
            <a:endParaRPr lang="it-IT"/>
          </a:p>
        </p:txBody>
      </p:sp>
      <p:sp>
        <p:nvSpPr>
          <p:cNvPr id="5" name="Segnaposto piè di pagina 4">
            <a:extLst>
              <a:ext uri="{FF2B5EF4-FFF2-40B4-BE49-F238E27FC236}">
                <a16:creationId xmlns:a16="http://schemas.microsoft.com/office/drawing/2014/main" id="{0F960FDE-D97A-7471-78F1-CE28AF30207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7E22B4-7DF0-794F-F8A7-5684B7EAD564}"/>
              </a:ext>
            </a:extLst>
          </p:cNvPr>
          <p:cNvSpPr>
            <a:spLocks noGrp="1"/>
          </p:cNvSpPr>
          <p:nvPr>
            <p:ph type="sldNum" sz="quarter" idx="12"/>
          </p:nvPr>
        </p:nvSpPr>
        <p:spPr/>
        <p:txBody>
          <a:bodyPr/>
          <a:lstStyle/>
          <a:p>
            <a:fld id="{E46192B8-55D9-4942-9C82-0B9DDA21D461}" type="slidenum">
              <a:rPr lang="it-IT" smtClean="0"/>
              <a:t>‹N›</a:t>
            </a:fld>
            <a:endParaRPr lang="it-IT"/>
          </a:p>
        </p:txBody>
      </p:sp>
      <p:sp>
        <p:nvSpPr>
          <p:cNvPr id="7" name="Picture Placeholder 11">
            <a:extLst>
              <a:ext uri="{FF2B5EF4-FFF2-40B4-BE49-F238E27FC236}">
                <a16:creationId xmlns:a16="http://schemas.microsoft.com/office/drawing/2014/main" id="{FC9E42A7-6B34-1F97-76DA-EBB8E18730D0}"/>
              </a:ext>
            </a:extLst>
          </p:cNvPr>
          <p:cNvSpPr txBox="1">
            <a:spLocks/>
          </p:cNvSpPr>
          <p:nvPr userDrawn="1"/>
        </p:nvSpPr>
        <p:spPr>
          <a:xfrm>
            <a:off x="9821594" y="195173"/>
            <a:ext cx="1870075" cy="730250"/>
          </a:xfrm>
          <a:prstGeom prst="rect">
            <a:avLst/>
          </a:prstGeom>
          <a:ln>
            <a:solidFill>
              <a:schemeClr val="bg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a:t>Logo ente beneficiario</a:t>
            </a:r>
          </a:p>
        </p:txBody>
      </p:sp>
    </p:spTree>
    <p:extLst>
      <p:ext uri="{BB962C8B-B14F-4D97-AF65-F5344CB8AC3E}">
        <p14:creationId xmlns:p14="http://schemas.microsoft.com/office/powerpoint/2010/main" val="2825917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13/05/2025</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a:t>Click to edit Master sub-title styles</a:t>
            </a:r>
            <a:endParaRPr lang="it-IT"/>
          </a:p>
        </p:txBody>
      </p:sp>
      <p:sp>
        <p:nvSpPr>
          <p:cNvPr id="7" name="Picture Placeholder 11">
            <a:extLst>
              <a:ext uri="{FF2B5EF4-FFF2-40B4-BE49-F238E27FC236}">
                <a16:creationId xmlns:a16="http://schemas.microsoft.com/office/drawing/2014/main" id="{FBEC598D-3278-1A0C-1A08-CE187DED5E0F}"/>
              </a:ext>
            </a:extLst>
          </p:cNvPr>
          <p:cNvSpPr txBox="1">
            <a:spLocks/>
          </p:cNvSpPr>
          <p:nvPr userDrawn="1"/>
        </p:nvSpPr>
        <p:spPr>
          <a:xfrm>
            <a:off x="9821594" y="195173"/>
            <a:ext cx="1870075" cy="730250"/>
          </a:xfrm>
          <a:prstGeom prst="rect">
            <a:avLst/>
          </a:prstGeom>
          <a:ln>
            <a:solidFill>
              <a:schemeClr val="bg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a:t>Logo ente beneficiario</a:t>
            </a:r>
          </a:p>
        </p:txBody>
      </p:sp>
    </p:spTree>
    <p:extLst>
      <p:ext uri="{BB962C8B-B14F-4D97-AF65-F5344CB8AC3E}">
        <p14:creationId xmlns:p14="http://schemas.microsoft.com/office/powerpoint/2010/main" val="277897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13/05/2025</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11" name="Picture Placeholder 11">
            <a:extLst>
              <a:ext uri="{FF2B5EF4-FFF2-40B4-BE49-F238E27FC236}">
                <a16:creationId xmlns:a16="http://schemas.microsoft.com/office/drawing/2014/main" id="{A34C89DB-F94E-416B-B427-5896895C74C7}"/>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303844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13/05/2025</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Picture Placeholder 11">
            <a:extLst>
              <a:ext uri="{FF2B5EF4-FFF2-40B4-BE49-F238E27FC236}">
                <a16:creationId xmlns:a16="http://schemas.microsoft.com/office/drawing/2014/main" id="{98F001A2-F3A9-48F9-9076-4BED0F384D6A}"/>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122205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13/05/2025</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a:t>Click to edit Master sub-title styles</a:t>
            </a:r>
            <a:endParaRPr lang="it-IT"/>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4" name="Picture Placeholder 11">
            <a:extLst>
              <a:ext uri="{FF2B5EF4-FFF2-40B4-BE49-F238E27FC236}">
                <a16:creationId xmlns:a16="http://schemas.microsoft.com/office/drawing/2014/main" id="{69B21D3C-ED42-40F8-9DE1-D9D7ADC643C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13409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13/05/2025</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6" name="Picture Placeholder 11">
            <a:extLst>
              <a:ext uri="{FF2B5EF4-FFF2-40B4-BE49-F238E27FC236}">
                <a16:creationId xmlns:a16="http://schemas.microsoft.com/office/drawing/2014/main" id="{D2282136-A6F6-4DE9-B674-70AB2DBAADA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189087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13/05/2025</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72398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13/05/2025</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9" name="Picture Placeholder 11">
            <a:extLst>
              <a:ext uri="{FF2B5EF4-FFF2-40B4-BE49-F238E27FC236}">
                <a16:creationId xmlns:a16="http://schemas.microsoft.com/office/drawing/2014/main" id="{F76D1A69-D327-43C4-90DC-9A69E27F3DAE}"/>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375611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13/05/2025</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10" name="Picture Placeholder 11">
            <a:extLst>
              <a:ext uri="{FF2B5EF4-FFF2-40B4-BE49-F238E27FC236}">
                <a16:creationId xmlns:a16="http://schemas.microsoft.com/office/drawing/2014/main" id="{DC7008B9-D8E1-48AB-8B5F-71A812399F4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110849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4"/>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5"/>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a:t>Nome beneficiario</a:t>
            </a:r>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Missione 4 • Istruzione e Ricerca </a:t>
            </a:r>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‹N›</a:t>
            </a:fld>
            <a:endParaRPr lang="it-IT"/>
          </a:p>
        </p:txBody>
      </p:sp>
    </p:spTree>
    <p:extLst>
      <p:ext uri="{BB962C8B-B14F-4D97-AF65-F5344CB8AC3E}">
        <p14:creationId xmlns:p14="http://schemas.microsoft.com/office/powerpoint/2010/main" val="3591437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9.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png"/><Relationship Id="rId2" Type="http://schemas.openxmlformats.org/officeDocument/2006/relationships/notesSlide" Target="../notesSlides/notesSlide14.xml"/><Relationship Id="rId16" Type="http://schemas.openxmlformats.org/officeDocument/2006/relationships/image" Target="../media/image80.png"/><Relationship Id="rId1" Type="http://schemas.openxmlformats.org/officeDocument/2006/relationships/slideLayout" Target="../slideLayouts/slideLayout12.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5" Type="http://schemas.openxmlformats.org/officeDocument/2006/relationships/image" Target="../media/image79.pn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8.jpg"/></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3.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6.pn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9.png"/><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97.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CC7D-5E06-47A8-A7BC-3298CBC83031}"/>
              </a:ext>
            </a:extLst>
          </p:cNvPr>
          <p:cNvSpPr>
            <a:spLocks noGrp="1"/>
          </p:cNvSpPr>
          <p:nvPr>
            <p:ph type="ctrTitle"/>
          </p:nvPr>
        </p:nvSpPr>
        <p:spPr>
          <a:xfrm>
            <a:off x="485773" y="1888087"/>
            <a:ext cx="3795445" cy="1817139"/>
          </a:xfrm>
        </p:spPr>
        <p:txBody>
          <a:bodyPr>
            <a:noAutofit/>
          </a:bodyPr>
          <a:lstStyle/>
          <a:p>
            <a:r>
              <a:rPr lang="it-IT" sz="2400" dirty="0"/>
              <a:t>Interventi di riqualificazione civile ed impiantistica per gli Enti di Ricerca. Il caso di studio della Stazione Radioastronomica di Noto</a:t>
            </a:r>
          </a:p>
        </p:txBody>
      </p:sp>
      <p:sp>
        <p:nvSpPr>
          <p:cNvPr id="3" name="Subtitle 2">
            <a:extLst>
              <a:ext uri="{FF2B5EF4-FFF2-40B4-BE49-F238E27FC236}">
                <a16:creationId xmlns:a16="http://schemas.microsoft.com/office/drawing/2014/main" id="{350F7673-4CDE-4739-943F-69412A824714}"/>
              </a:ext>
            </a:extLst>
          </p:cNvPr>
          <p:cNvSpPr>
            <a:spLocks noGrp="1"/>
          </p:cNvSpPr>
          <p:nvPr>
            <p:ph type="subTitle" idx="1"/>
          </p:nvPr>
        </p:nvSpPr>
        <p:spPr>
          <a:xfrm>
            <a:off x="485774" y="3705226"/>
            <a:ext cx="3795445" cy="1655762"/>
          </a:xfrm>
        </p:spPr>
        <p:txBody>
          <a:bodyPr>
            <a:normAutofit/>
          </a:bodyPr>
          <a:lstStyle/>
          <a:p>
            <a:r>
              <a:rPr lang="it-IT" sz="2800" b="1" dirty="0">
                <a:solidFill>
                  <a:srgbClr val="5B6D85"/>
                </a:solidFill>
              </a:rPr>
              <a:t>Training Meeting</a:t>
            </a:r>
          </a:p>
          <a:p>
            <a:r>
              <a:rPr lang="it-IT" sz="2800" b="1" dirty="0">
                <a:solidFill>
                  <a:srgbClr val="5B6D85"/>
                </a:solidFill>
              </a:rPr>
              <a:t>NG-Croce</a:t>
            </a:r>
          </a:p>
          <a:p>
            <a:endParaRPr lang="it-IT" sz="1400" b="1" dirty="0">
              <a:solidFill>
                <a:srgbClr val="7196BE"/>
              </a:solidFill>
            </a:endParaRPr>
          </a:p>
          <a:p>
            <a:r>
              <a:rPr lang="it-IT" sz="1400" b="1" dirty="0">
                <a:solidFill>
                  <a:srgbClr val="7196BE"/>
                </a:solidFill>
              </a:rPr>
              <a:t>Lunedì 12 Maggio - Giovedì 15 Maggio</a:t>
            </a:r>
          </a:p>
          <a:p>
            <a:endParaRPr lang="it-IT" dirty="0"/>
          </a:p>
        </p:txBody>
      </p:sp>
      <p:pic>
        <p:nvPicPr>
          <p:cNvPr id="7" name="Segnaposto immagine 6" descr="Immagine che contiene simbolo, Elementi grafici, bianco, logo&#10;&#10;Descrizione generata automaticamente">
            <a:extLst>
              <a:ext uri="{FF2B5EF4-FFF2-40B4-BE49-F238E27FC236}">
                <a16:creationId xmlns:a16="http://schemas.microsoft.com/office/drawing/2014/main" id="{E0DA5E35-8F4C-5FBF-76C8-701E5741AFD6}"/>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t="3421" b="-102"/>
          <a:stretch/>
        </p:blipFill>
        <p:spPr>
          <a:xfrm>
            <a:off x="6096000" y="1671004"/>
            <a:ext cx="4225900" cy="4251959"/>
          </a:xfrm>
        </p:spPr>
      </p:pic>
      <p:sp>
        <p:nvSpPr>
          <p:cNvPr id="11" name="CasellaDiTesto 10">
            <a:extLst>
              <a:ext uri="{FF2B5EF4-FFF2-40B4-BE49-F238E27FC236}">
                <a16:creationId xmlns:a16="http://schemas.microsoft.com/office/drawing/2014/main" id="{50230911-BBD2-F50C-97D4-E1B7FEA8CEB4}"/>
              </a:ext>
            </a:extLst>
          </p:cNvPr>
          <p:cNvSpPr txBox="1"/>
          <p:nvPr/>
        </p:nvSpPr>
        <p:spPr>
          <a:xfrm>
            <a:off x="9722498" y="186612"/>
            <a:ext cx="2043403" cy="748425"/>
          </a:xfrm>
          <a:prstGeom prst="rect">
            <a:avLst/>
          </a:prstGeom>
          <a:solidFill>
            <a:srgbClr val="2A65AF"/>
          </a:solidFill>
          <a:ln>
            <a:solidFill>
              <a:srgbClr val="2A65AF"/>
            </a:solidFill>
          </a:ln>
        </p:spPr>
        <p:txBody>
          <a:bodyPr wrap="square" rtlCol="0">
            <a:spAutoFit/>
          </a:bodyPr>
          <a:lstStyle/>
          <a:p>
            <a:endParaRPr lang="it-IT" dirty="0"/>
          </a:p>
        </p:txBody>
      </p:sp>
      <p:pic>
        <p:nvPicPr>
          <p:cNvPr id="19" name="Segnaposto contenuto 17" descr="Immagine che contiene testo, Carattere, schermata, Elementi grafici&#10;&#10;Descrizione generata automaticamente">
            <a:extLst>
              <a:ext uri="{FF2B5EF4-FFF2-40B4-BE49-F238E27FC236}">
                <a16:creationId xmlns:a16="http://schemas.microsoft.com/office/drawing/2014/main" id="{ED1A063E-5590-9030-CE9D-3ACA37F24AD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18398" y="186612"/>
            <a:ext cx="1651602" cy="778125"/>
          </a:xfrm>
          <a:prstGeom prst="rect">
            <a:avLst/>
          </a:prstGeom>
        </p:spPr>
      </p:pic>
      <p:sp>
        <p:nvSpPr>
          <p:cNvPr id="21" name="Segnaposto contenuto 20">
            <a:extLst>
              <a:ext uri="{FF2B5EF4-FFF2-40B4-BE49-F238E27FC236}">
                <a16:creationId xmlns:a16="http://schemas.microsoft.com/office/drawing/2014/main" id="{190CF29E-E057-1299-60A8-F13548116E84}"/>
              </a:ext>
            </a:extLst>
          </p:cNvPr>
          <p:cNvSpPr>
            <a:spLocks noGrp="1"/>
          </p:cNvSpPr>
          <p:nvPr>
            <p:ph sz="quarter" idx="14"/>
          </p:nvPr>
        </p:nvSpPr>
        <p:spPr>
          <a:xfrm>
            <a:off x="485775" y="5681663"/>
            <a:ext cx="3795444" cy="482600"/>
          </a:xfrm>
        </p:spPr>
        <p:txBody>
          <a:bodyPr>
            <a:normAutofit fontScale="62500" lnSpcReduction="20000"/>
          </a:bodyPr>
          <a:lstStyle/>
          <a:p>
            <a:r>
              <a:rPr lang="it-IT" sz="1800" b="1" i="1" dirty="0">
                <a:solidFill>
                  <a:srgbClr val="2A65AF"/>
                </a:solidFill>
              </a:rPr>
              <a:t>Radiotelescopi di Medicina</a:t>
            </a:r>
          </a:p>
          <a:p>
            <a:r>
              <a:rPr lang="it-IT" sz="1800" b="1" i="1" dirty="0">
                <a:solidFill>
                  <a:srgbClr val="2A65AF"/>
                </a:solidFill>
              </a:rPr>
              <a:t>IRA - Bologna</a:t>
            </a:r>
          </a:p>
          <a:p>
            <a:endParaRPr lang="it-IT" dirty="0"/>
          </a:p>
        </p:txBody>
      </p:sp>
      <p:sp>
        <p:nvSpPr>
          <p:cNvPr id="12" name="Subtitle 2">
            <a:extLst>
              <a:ext uri="{FF2B5EF4-FFF2-40B4-BE49-F238E27FC236}">
                <a16:creationId xmlns:a16="http://schemas.microsoft.com/office/drawing/2014/main" id="{C83E8FDF-9B7B-4F6C-BE93-C25DBC1F7AD7}"/>
              </a:ext>
            </a:extLst>
          </p:cNvPr>
          <p:cNvSpPr txBox="1">
            <a:spLocks/>
          </p:cNvSpPr>
          <p:nvPr/>
        </p:nvSpPr>
        <p:spPr>
          <a:xfrm>
            <a:off x="3823163" y="6375400"/>
            <a:ext cx="4545673" cy="482600"/>
          </a:xfrm>
          <a:prstGeom prst="rect">
            <a:avLst/>
          </a:prstGeom>
        </p:spPr>
        <p:txBody>
          <a:bodyPr vert="horz" lIns="91440" tIns="45720" rIns="91440" bIns="45720" rtlCol="0">
            <a:normAutofit fontScale="77500" lnSpcReduction="20000"/>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sz="1200" dirty="0"/>
          </a:p>
          <a:p>
            <a:pPr algn="ctr"/>
            <a:r>
              <a:rPr lang="it-IT" sz="2800" b="1" dirty="0" smtClean="0">
                <a:solidFill>
                  <a:schemeClr val="bg1"/>
                </a:solidFill>
              </a:rPr>
              <a:t>Manuela Naldi Relatore</a:t>
            </a:r>
            <a:endParaRPr lang="it-IT" sz="2800" b="1" dirty="0">
              <a:solidFill>
                <a:schemeClr val="bg1"/>
              </a:solidFill>
            </a:endParaRPr>
          </a:p>
        </p:txBody>
      </p:sp>
    </p:spTree>
    <p:extLst>
      <p:ext uri="{BB962C8B-B14F-4D97-AF65-F5344CB8AC3E}">
        <p14:creationId xmlns:p14="http://schemas.microsoft.com/office/powerpoint/2010/main" val="24168926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rotWithShape="1">
          <a:blip r:embed="rId3"/>
          <a:srcRect l="5413" t="13437" r="6315"/>
          <a:stretch/>
        </p:blipFill>
        <p:spPr>
          <a:xfrm>
            <a:off x="96897" y="1209675"/>
            <a:ext cx="5838828" cy="2694490"/>
          </a:xfrm>
          <a:prstGeom prst="rect">
            <a:avLst/>
          </a:prstGeom>
        </p:spPr>
      </p:pic>
      <p:pic>
        <p:nvPicPr>
          <p:cNvPr id="5" name="Immagine 4"/>
          <p:cNvPicPr>
            <a:picLocks noChangeAspect="1"/>
          </p:cNvPicPr>
          <p:nvPr/>
        </p:nvPicPr>
        <p:blipFill>
          <a:blip r:embed="rId4"/>
          <a:stretch>
            <a:fillRect/>
          </a:stretch>
        </p:blipFill>
        <p:spPr>
          <a:xfrm>
            <a:off x="6040572" y="1209675"/>
            <a:ext cx="4882195" cy="2243448"/>
          </a:xfrm>
          <a:prstGeom prst="rect">
            <a:avLst/>
          </a:prstGeom>
        </p:spPr>
      </p:pic>
      <p:pic>
        <p:nvPicPr>
          <p:cNvPr id="6" name="Immagine 5"/>
          <p:cNvPicPr>
            <a:picLocks noChangeAspect="1"/>
          </p:cNvPicPr>
          <p:nvPr/>
        </p:nvPicPr>
        <p:blipFill>
          <a:blip r:embed="rId5"/>
          <a:stretch>
            <a:fillRect/>
          </a:stretch>
        </p:blipFill>
        <p:spPr>
          <a:xfrm>
            <a:off x="6116236" y="3579084"/>
            <a:ext cx="5730556" cy="2616254"/>
          </a:xfrm>
          <a:prstGeom prst="rect">
            <a:avLst/>
          </a:prstGeom>
        </p:spPr>
      </p:pic>
      <p:pic>
        <p:nvPicPr>
          <p:cNvPr id="7" name="Immagine 6"/>
          <p:cNvPicPr>
            <a:picLocks noChangeAspect="1"/>
          </p:cNvPicPr>
          <p:nvPr/>
        </p:nvPicPr>
        <p:blipFill>
          <a:blip r:embed="rId6"/>
          <a:stretch>
            <a:fillRect/>
          </a:stretch>
        </p:blipFill>
        <p:spPr>
          <a:xfrm>
            <a:off x="561537" y="3982898"/>
            <a:ext cx="5066907" cy="2317215"/>
          </a:xfrm>
          <a:prstGeom prst="rect">
            <a:avLst/>
          </a:prstGeom>
        </p:spPr>
      </p:pic>
      <p:sp>
        <p:nvSpPr>
          <p:cNvPr id="9" name="Segnaposto contenuto 2"/>
          <p:cNvSpPr txBox="1">
            <a:spLocks/>
          </p:cNvSpPr>
          <p:nvPr/>
        </p:nvSpPr>
        <p:spPr>
          <a:xfrm>
            <a:off x="1113304" y="5780532"/>
            <a:ext cx="3963371" cy="4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000" dirty="0" smtClean="0">
                <a:effectLst>
                  <a:outerShdw blurRad="38100" dist="38100" dir="2700000" algn="tl">
                    <a:srgbClr val="000000">
                      <a:alpha val="43137"/>
                    </a:srgbClr>
                  </a:outerShdw>
                </a:effectLst>
              </a:rPr>
              <a:t>Impianto non più funzionante</a:t>
            </a:r>
            <a:endParaRPr lang="it-IT" sz="2000" dirty="0">
              <a:effectLst>
                <a:outerShdw blurRad="38100" dist="38100" dir="2700000" algn="tl">
                  <a:srgbClr val="000000">
                    <a:alpha val="43137"/>
                  </a:srgbClr>
                </a:outerShdw>
              </a:effectLst>
            </a:endParaRPr>
          </a:p>
        </p:txBody>
      </p:sp>
      <p:sp>
        <p:nvSpPr>
          <p:cNvPr id="10" name="Segnaposto contenuto 2"/>
          <p:cNvSpPr txBox="1">
            <a:spLocks/>
          </p:cNvSpPr>
          <p:nvPr/>
        </p:nvSpPr>
        <p:spPr>
          <a:xfrm>
            <a:off x="6923554" y="5780532"/>
            <a:ext cx="4992221" cy="4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000" dirty="0" smtClean="0">
                <a:effectLst>
                  <a:outerShdw blurRad="38100" dist="38100" dir="2700000" algn="tl">
                    <a:srgbClr val="000000">
                      <a:alpha val="43137"/>
                    </a:srgbClr>
                  </a:outerShdw>
                </a:effectLst>
              </a:rPr>
              <a:t>Necessità di manutenzione dei coperti</a:t>
            </a:r>
            <a:endParaRPr lang="it-IT" sz="2000" dirty="0">
              <a:effectLst>
                <a:outerShdw blurRad="38100" dist="38100" dir="2700000" algn="tl">
                  <a:srgbClr val="000000">
                    <a:alpha val="43137"/>
                  </a:srgbClr>
                </a:outerShdw>
              </a:effectLst>
            </a:endParaRPr>
          </a:p>
        </p:txBody>
      </p:sp>
      <p:sp>
        <p:nvSpPr>
          <p:cNvPr id="11" name="Segnaposto contenuto 2"/>
          <p:cNvSpPr txBox="1">
            <a:spLocks/>
          </p:cNvSpPr>
          <p:nvPr/>
        </p:nvSpPr>
        <p:spPr>
          <a:xfrm>
            <a:off x="5982301" y="3108526"/>
            <a:ext cx="4992221" cy="4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000" dirty="0" smtClean="0">
                <a:effectLst>
                  <a:outerShdw blurRad="38100" dist="38100" dir="2700000" algn="tl">
                    <a:srgbClr val="000000">
                      <a:alpha val="43137"/>
                    </a:srgbClr>
                  </a:outerShdw>
                </a:effectLst>
              </a:rPr>
              <a:t>Perdite di acqua dalle tubazioni</a:t>
            </a:r>
            <a:endParaRPr lang="it-IT" sz="2000" dirty="0">
              <a:effectLst>
                <a:outerShdw blurRad="38100" dist="38100" dir="2700000" algn="tl">
                  <a:srgbClr val="000000">
                    <a:alpha val="43137"/>
                  </a:srgbClr>
                </a:outerShdw>
              </a:effectLst>
            </a:endParaRPr>
          </a:p>
        </p:txBody>
      </p:sp>
      <p:pic>
        <p:nvPicPr>
          <p:cNvPr id="12" name="Immagine 11"/>
          <p:cNvPicPr>
            <a:picLocks noChangeAspect="1"/>
          </p:cNvPicPr>
          <p:nvPr/>
        </p:nvPicPr>
        <p:blipFill>
          <a:blip r:embed="rId7"/>
          <a:stretch>
            <a:fillRect/>
          </a:stretch>
        </p:blipFill>
        <p:spPr>
          <a:xfrm>
            <a:off x="10659052" y="1344900"/>
            <a:ext cx="1389495" cy="3032138"/>
          </a:xfrm>
          <a:prstGeom prst="rect">
            <a:avLst/>
          </a:prstGeom>
        </p:spPr>
      </p:pic>
    </p:spTree>
    <p:extLst>
      <p:ext uri="{BB962C8B-B14F-4D97-AF65-F5344CB8AC3E}">
        <p14:creationId xmlns:p14="http://schemas.microsoft.com/office/powerpoint/2010/main" val="254294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1000"/>
                                        <p:tgtEl>
                                          <p:spTgt spid="11">
                                            <p:txEl>
                                              <p:pRg st="0" end="0"/>
                                            </p:txEl>
                                          </p:spTgt>
                                        </p:tgtEl>
                                      </p:cBhvr>
                                    </p:animEffect>
                                    <p:anim calcmode="lin" valueType="num">
                                      <p:cBhvr>
                                        <p:cTn id="1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6162675" y="1152525"/>
            <a:ext cx="5630841" cy="2571750"/>
          </a:xfrm>
          <a:prstGeom prst="rect">
            <a:avLst/>
          </a:prstGeom>
        </p:spPr>
      </p:pic>
      <p:sp>
        <p:nvSpPr>
          <p:cNvPr id="2" name="Titolo 1"/>
          <p:cNvSpPr>
            <a:spLocks noGrp="1"/>
          </p:cNvSpPr>
          <p:nvPr>
            <p:ph type="title"/>
          </p:nvPr>
        </p:nvSpPr>
        <p:spPr/>
        <p:txBody>
          <a:bodyPr/>
          <a:lstStyle/>
          <a:p>
            <a:endParaRPr lang="it-IT" dirty="0"/>
          </a:p>
        </p:txBody>
      </p:sp>
      <p:pic>
        <p:nvPicPr>
          <p:cNvPr id="7" name="Segnaposto contenuto 6"/>
          <p:cNvPicPr>
            <a:picLocks noGrp="1" noChangeAspect="1"/>
          </p:cNvPicPr>
          <p:nvPr>
            <p:ph idx="1"/>
          </p:nvPr>
        </p:nvPicPr>
        <p:blipFill>
          <a:blip r:embed="rId4"/>
          <a:stretch>
            <a:fillRect/>
          </a:stretch>
        </p:blipFill>
        <p:spPr>
          <a:xfrm>
            <a:off x="6636668" y="3792369"/>
            <a:ext cx="5355308" cy="2459641"/>
          </a:xfrm>
          <a:prstGeom prst="rect">
            <a:avLst/>
          </a:prstGeom>
        </p:spPr>
      </p:pic>
      <p:pic>
        <p:nvPicPr>
          <p:cNvPr id="4" name="Immagine 3"/>
          <p:cNvPicPr>
            <a:picLocks noChangeAspect="1"/>
          </p:cNvPicPr>
          <p:nvPr/>
        </p:nvPicPr>
        <p:blipFill>
          <a:blip r:embed="rId5"/>
          <a:stretch>
            <a:fillRect/>
          </a:stretch>
        </p:blipFill>
        <p:spPr>
          <a:xfrm>
            <a:off x="246404" y="1152525"/>
            <a:ext cx="5620996" cy="2562513"/>
          </a:xfrm>
          <a:prstGeom prst="rect">
            <a:avLst/>
          </a:prstGeom>
        </p:spPr>
      </p:pic>
      <p:pic>
        <p:nvPicPr>
          <p:cNvPr id="8" name="Immagine 7"/>
          <p:cNvPicPr>
            <a:picLocks noChangeAspect="1"/>
          </p:cNvPicPr>
          <p:nvPr/>
        </p:nvPicPr>
        <p:blipFill rotWithShape="1">
          <a:blip r:embed="rId6"/>
          <a:srcRect r="12187"/>
          <a:stretch/>
        </p:blipFill>
        <p:spPr>
          <a:xfrm>
            <a:off x="2336312" y="3801434"/>
            <a:ext cx="4093063" cy="2450576"/>
          </a:xfrm>
          <a:prstGeom prst="rect">
            <a:avLst/>
          </a:prstGeom>
        </p:spPr>
      </p:pic>
      <p:pic>
        <p:nvPicPr>
          <p:cNvPr id="9" name="Immagine 8"/>
          <p:cNvPicPr>
            <a:picLocks noChangeAspect="1"/>
          </p:cNvPicPr>
          <p:nvPr/>
        </p:nvPicPr>
        <p:blipFill>
          <a:blip r:embed="rId7"/>
          <a:stretch>
            <a:fillRect/>
          </a:stretch>
        </p:blipFill>
        <p:spPr>
          <a:xfrm>
            <a:off x="1050513" y="3792369"/>
            <a:ext cx="1158340" cy="2505673"/>
          </a:xfrm>
          <a:prstGeom prst="rect">
            <a:avLst/>
          </a:prstGeom>
        </p:spPr>
      </p:pic>
      <p:sp>
        <p:nvSpPr>
          <p:cNvPr id="11" name="Segnaposto contenuto 2"/>
          <p:cNvSpPr txBox="1">
            <a:spLocks/>
          </p:cNvSpPr>
          <p:nvPr/>
        </p:nvSpPr>
        <p:spPr>
          <a:xfrm>
            <a:off x="6096000" y="3151487"/>
            <a:ext cx="4992221" cy="4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000" dirty="0" smtClean="0">
                <a:effectLst>
                  <a:outerShdw blurRad="38100" dist="38100" dir="2700000" algn="tl">
                    <a:srgbClr val="000000">
                      <a:alpha val="43137"/>
                    </a:srgbClr>
                  </a:outerShdw>
                </a:effectLst>
              </a:rPr>
              <a:t>Centrale idrica-trattamento acqua inefficiente</a:t>
            </a:r>
            <a:endParaRPr lang="it-IT" sz="2000" dirty="0">
              <a:effectLst>
                <a:outerShdw blurRad="38100" dist="38100" dir="2700000" algn="tl">
                  <a:srgbClr val="000000">
                    <a:alpha val="43137"/>
                  </a:srgbClr>
                </a:outerShdw>
              </a:effectLst>
            </a:endParaRPr>
          </a:p>
        </p:txBody>
      </p:sp>
      <p:sp>
        <p:nvSpPr>
          <p:cNvPr id="13" name="Segnaposto contenuto 2"/>
          <p:cNvSpPr txBox="1">
            <a:spLocks/>
          </p:cNvSpPr>
          <p:nvPr/>
        </p:nvSpPr>
        <p:spPr>
          <a:xfrm>
            <a:off x="398484" y="2038481"/>
            <a:ext cx="4992221" cy="4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000" dirty="0" smtClean="0">
                <a:effectLst>
                  <a:outerShdw blurRad="38100" dist="38100" dir="2700000" algn="tl">
                    <a:srgbClr val="000000">
                      <a:alpha val="43137"/>
                    </a:srgbClr>
                  </a:outerShdw>
                </a:effectLst>
              </a:rPr>
              <a:t>Centrale prelievo acqua da pozzo per acqua sanitaria</a:t>
            </a:r>
            <a:endParaRPr lang="it-IT" sz="2000" dirty="0">
              <a:effectLst>
                <a:outerShdw blurRad="38100" dist="38100" dir="2700000" algn="tl">
                  <a:srgbClr val="000000">
                    <a:alpha val="43137"/>
                  </a:srgbClr>
                </a:outerShdw>
              </a:effectLst>
            </a:endParaRPr>
          </a:p>
        </p:txBody>
      </p:sp>
      <p:sp>
        <p:nvSpPr>
          <p:cNvPr id="14" name="Segnaposto contenuto 2"/>
          <p:cNvSpPr txBox="1">
            <a:spLocks/>
          </p:cNvSpPr>
          <p:nvPr/>
        </p:nvSpPr>
        <p:spPr>
          <a:xfrm rot="16200000">
            <a:off x="-1107443" y="4877594"/>
            <a:ext cx="2563037" cy="41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000" dirty="0" smtClean="0">
                <a:effectLst>
                  <a:outerShdw blurRad="38100" dist="38100" dir="2700000" algn="tl">
                    <a:srgbClr val="000000">
                      <a:alpha val="43137"/>
                    </a:srgbClr>
                  </a:outerShdw>
                </a:effectLst>
              </a:rPr>
              <a:t>Centrale termica sul coperto  con perdite di acqua</a:t>
            </a:r>
            <a:endParaRPr lang="it-IT" sz="2000" dirty="0">
              <a:effectLst>
                <a:outerShdw blurRad="38100" dist="38100" dir="2700000" algn="tl">
                  <a:srgbClr val="000000">
                    <a:alpha val="43137"/>
                  </a:srgbClr>
                </a:outerShdw>
              </a:effectLst>
            </a:endParaRPr>
          </a:p>
        </p:txBody>
      </p:sp>
      <p:pic>
        <p:nvPicPr>
          <p:cNvPr id="3" name="Immagine 2"/>
          <p:cNvPicPr>
            <a:picLocks noChangeAspect="1"/>
          </p:cNvPicPr>
          <p:nvPr/>
        </p:nvPicPr>
        <p:blipFill>
          <a:blip r:embed="rId8"/>
          <a:stretch>
            <a:fillRect/>
          </a:stretch>
        </p:blipFill>
        <p:spPr>
          <a:xfrm>
            <a:off x="9604862" y="116788"/>
            <a:ext cx="2188654" cy="981541"/>
          </a:xfrm>
          <a:prstGeom prst="rect">
            <a:avLst/>
          </a:prstGeom>
        </p:spPr>
      </p:pic>
    </p:spTree>
    <p:extLst>
      <p:ext uri="{BB962C8B-B14F-4D97-AF65-F5344CB8AC3E}">
        <p14:creationId xmlns:p14="http://schemas.microsoft.com/office/powerpoint/2010/main" val="241721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1000"/>
                                        <p:tgtEl>
                                          <p:spTgt spid="13">
                                            <p:txEl>
                                              <p:pRg st="0" end="0"/>
                                            </p:txEl>
                                          </p:spTgt>
                                        </p:tgtEl>
                                      </p:cBhvr>
                                    </p:animEffect>
                                    <p:anim calcmode="lin" valueType="num">
                                      <p:cBhvr>
                                        <p:cTn id="1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1000"/>
                                        <p:tgtEl>
                                          <p:spTgt spid="14">
                                            <p:txEl>
                                              <p:pRg st="0" end="0"/>
                                            </p:txEl>
                                          </p:spTgt>
                                        </p:tgtEl>
                                      </p:cBhvr>
                                    </p:animEffect>
                                    <p:anim calcmode="lin" valueType="num">
                                      <p:cBhvr>
                                        <p:cTn id="1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build="p"/>
      <p:bldP spid="1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182" y="1158304"/>
            <a:ext cx="4945380" cy="317904"/>
          </a:xfrm>
        </p:spPr>
        <p:txBody>
          <a:bodyPr>
            <a:normAutofit fontScale="90000"/>
          </a:bodyPr>
          <a:lstStyle/>
          <a:p>
            <a:r>
              <a:rPr lang="it-IT" dirty="0" smtClean="0"/>
              <a:t>Foresteria e Guardiania</a:t>
            </a:r>
            <a:endParaRPr lang="it-IT" dirty="0"/>
          </a:p>
        </p:txBody>
      </p:sp>
      <p:pic>
        <p:nvPicPr>
          <p:cNvPr id="6" name="Immagine 5"/>
          <p:cNvPicPr>
            <a:picLocks noChangeAspect="1"/>
          </p:cNvPicPr>
          <p:nvPr/>
        </p:nvPicPr>
        <p:blipFill rotWithShape="1">
          <a:blip r:embed="rId3" cstate="hqprint">
            <a:extLst>
              <a:ext uri="{28A0092B-C50C-407E-A947-70E740481C1C}">
                <a14:useLocalDpi xmlns:a14="http://schemas.microsoft.com/office/drawing/2010/main" val="0"/>
              </a:ext>
            </a:extLst>
          </a:blip>
          <a:srcRect l="43750" b="20879"/>
          <a:stretch/>
        </p:blipFill>
        <p:spPr>
          <a:xfrm>
            <a:off x="53340" y="1561406"/>
            <a:ext cx="2994660" cy="2046656"/>
          </a:xfrm>
          <a:prstGeom prst="rect">
            <a:avLst/>
          </a:prstGeom>
        </p:spPr>
      </p:pic>
      <p:pic>
        <p:nvPicPr>
          <p:cNvPr id="7" name="Immagin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4432628" y="4225548"/>
            <a:ext cx="2833210" cy="1376588"/>
          </a:xfrm>
          <a:prstGeom prst="rect">
            <a:avLst/>
          </a:prstGeom>
        </p:spPr>
      </p:pic>
      <p:pic>
        <p:nvPicPr>
          <p:cNvPr id="8" name="Immagin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545542" y="4611511"/>
            <a:ext cx="3533128" cy="1718936"/>
          </a:xfrm>
          <a:prstGeom prst="rect">
            <a:avLst/>
          </a:prstGeom>
        </p:spPr>
      </p:pic>
      <p:pic>
        <p:nvPicPr>
          <p:cNvPr id="9" name="Immagine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400000" flipV="1">
            <a:off x="9018024" y="3236686"/>
            <a:ext cx="4162422" cy="2025100"/>
          </a:xfrm>
          <a:prstGeom prst="rect">
            <a:avLst/>
          </a:prstGeom>
        </p:spPr>
      </p:pic>
      <p:pic>
        <p:nvPicPr>
          <p:cNvPr id="11" name="Immagine 1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3340" y="3637848"/>
            <a:ext cx="5053064" cy="2455161"/>
          </a:xfrm>
          <a:prstGeom prst="rect">
            <a:avLst/>
          </a:prstGeom>
        </p:spPr>
      </p:pic>
      <p:pic>
        <p:nvPicPr>
          <p:cNvPr id="13" name="Immagine 12"/>
          <p:cNvPicPr>
            <a:picLocks noChangeAspect="1"/>
          </p:cNvPicPr>
          <p:nvPr/>
        </p:nvPicPr>
        <p:blipFill rotWithShape="1">
          <a:blip r:embed="rId8" cstate="hqprint">
            <a:extLst>
              <a:ext uri="{28A0092B-C50C-407E-A947-70E740481C1C}">
                <a14:useLocalDpi xmlns:a14="http://schemas.microsoft.com/office/drawing/2010/main" val="0"/>
              </a:ext>
            </a:extLst>
          </a:blip>
          <a:srcRect l="16624"/>
          <a:stretch/>
        </p:blipFill>
        <p:spPr>
          <a:xfrm>
            <a:off x="6235287" y="1158304"/>
            <a:ext cx="2432897" cy="1417767"/>
          </a:xfrm>
          <a:prstGeom prst="rect">
            <a:avLst/>
          </a:prstGeom>
        </p:spPr>
      </p:pic>
      <p:pic>
        <p:nvPicPr>
          <p:cNvPr id="14" name="Immagine 13"/>
          <p:cNvPicPr>
            <a:picLocks noChangeAspect="1"/>
          </p:cNvPicPr>
          <p:nvPr/>
        </p:nvPicPr>
        <p:blipFill>
          <a:blip r:embed="rId9"/>
          <a:stretch>
            <a:fillRect/>
          </a:stretch>
        </p:blipFill>
        <p:spPr>
          <a:xfrm>
            <a:off x="3077286" y="1567880"/>
            <a:ext cx="3009190" cy="2045559"/>
          </a:xfrm>
          <a:prstGeom prst="rect">
            <a:avLst/>
          </a:prstGeom>
        </p:spPr>
      </p:pic>
      <p:pic>
        <p:nvPicPr>
          <p:cNvPr id="15" name="Immagine 14"/>
          <p:cNvPicPr>
            <a:picLocks noChangeAspect="1"/>
          </p:cNvPicPr>
          <p:nvPr/>
        </p:nvPicPr>
        <p:blipFill rotWithShape="1">
          <a:blip r:embed="rId10"/>
          <a:srcRect l="8544" t="26732" r="15546" b="8429"/>
          <a:stretch/>
        </p:blipFill>
        <p:spPr>
          <a:xfrm>
            <a:off x="6628890" y="2637555"/>
            <a:ext cx="3366431" cy="1850699"/>
          </a:xfrm>
          <a:prstGeom prst="rect">
            <a:avLst/>
          </a:prstGeom>
        </p:spPr>
      </p:pic>
      <p:pic>
        <p:nvPicPr>
          <p:cNvPr id="16" name="Immagine 15"/>
          <p:cNvPicPr>
            <a:picLocks noChangeAspect="1"/>
          </p:cNvPicPr>
          <p:nvPr/>
        </p:nvPicPr>
        <p:blipFill>
          <a:blip r:embed="rId11"/>
          <a:stretch>
            <a:fillRect/>
          </a:stretch>
        </p:blipFill>
        <p:spPr>
          <a:xfrm rot="5400000">
            <a:off x="9709257" y="166656"/>
            <a:ext cx="1361455" cy="3344751"/>
          </a:xfrm>
          <a:prstGeom prst="rect">
            <a:avLst/>
          </a:prstGeom>
          <a:ln>
            <a:solidFill>
              <a:schemeClr val="tx1"/>
            </a:solidFill>
          </a:ln>
        </p:spPr>
      </p:pic>
    </p:spTree>
    <p:extLst>
      <p:ext uri="{BB962C8B-B14F-4D97-AF65-F5344CB8AC3E}">
        <p14:creationId xmlns:p14="http://schemas.microsoft.com/office/powerpoint/2010/main" val="42111783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52850" y="1217512"/>
            <a:ext cx="6263217" cy="442364"/>
          </a:xfrm>
        </p:spPr>
        <p:txBody>
          <a:bodyPr>
            <a:normAutofit fontScale="90000"/>
          </a:bodyPr>
          <a:lstStyle/>
          <a:p>
            <a:r>
              <a:rPr lang="it-IT" dirty="0" smtClean="0"/>
              <a:t>Necessità e previsioni </a:t>
            </a:r>
            <a:r>
              <a:rPr lang="it-IT" dirty="0"/>
              <a:t>di sviluppo </a:t>
            </a:r>
            <a:r>
              <a:rPr lang="it-IT" dirty="0" smtClean="0"/>
              <a:t>future</a:t>
            </a:r>
            <a:r>
              <a:rPr lang="it-IT" dirty="0"/>
              <a:t/>
            </a:r>
            <a:br>
              <a:rPr lang="it-IT" dirty="0"/>
            </a:br>
            <a:endParaRPr lang="it-IT" dirty="0"/>
          </a:p>
        </p:txBody>
      </p:sp>
      <p:sp>
        <p:nvSpPr>
          <p:cNvPr id="3" name="Segnaposto contenuto 2"/>
          <p:cNvSpPr>
            <a:spLocks noGrp="1"/>
          </p:cNvSpPr>
          <p:nvPr>
            <p:ph sz="half" idx="1"/>
          </p:nvPr>
        </p:nvSpPr>
        <p:spPr>
          <a:xfrm>
            <a:off x="4483309" y="5028248"/>
            <a:ext cx="3751343" cy="713811"/>
          </a:xfrm>
        </p:spPr>
        <p:txBody>
          <a:bodyPr>
            <a:normAutofit fontScale="55000" lnSpcReduction="20000"/>
          </a:bodyPr>
          <a:lstStyle/>
          <a:p>
            <a:pPr marL="0" indent="0" algn="ctr">
              <a:lnSpc>
                <a:spcPct val="120000"/>
              </a:lnSpc>
              <a:buNone/>
            </a:pPr>
            <a:r>
              <a:rPr lang="it-IT" sz="3300" dirty="0">
                <a:effectLst>
                  <a:outerShdw blurRad="38100" dist="38100" dir="2700000" algn="tl">
                    <a:srgbClr val="000000">
                      <a:alpha val="43137"/>
                    </a:srgbClr>
                  </a:outerShdw>
                </a:effectLst>
              </a:rPr>
              <a:t>R</a:t>
            </a:r>
            <a:r>
              <a:rPr lang="it-IT" sz="3300" dirty="0" smtClean="0">
                <a:effectLst>
                  <a:outerShdw blurRad="38100" dist="38100" dir="2700000" algn="tl">
                    <a:srgbClr val="000000">
                      <a:alpha val="43137"/>
                    </a:srgbClr>
                  </a:outerShdw>
                </a:effectLst>
              </a:rPr>
              <a:t>ifacimento del manto di copertura degli edifici esistenti</a:t>
            </a:r>
            <a:endParaRPr lang="it-IT" sz="3300" dirty="0">
              <a:effectLst>
                <a:outerShdw blurRad="38100" dist="38100" dir="2700000" algn="tl">
                  <a:srgbClr val="000000">
                    <a:alpha val="43137"/>
                  </a:srgbClr>
                </a:outerShdw>
              </a:effectLst>
            </a:endParaRPr>
          </a:p>
          <a:p>
            <a:endParaRPr lang="it-IT" sz="3600" b="1" dirty="0">
              <a:solidFill>
                <a:schemeClr val="accent6">
                  <a:lumMod val="50000"/>
                </a:schemeClr>
              </a:solidFill>
              <a:latin typeface="Titillium Bd" pitchFamily="2" charset="77"/>
            </a:endParaRPr>
          </a:p>
        </p:txBody>
      </p:sp>
      <p:sp>
        <p:nvSpPr>
          <p:cNvPr id="9" name="Rettangolo 8"/>
          <p:cNvSpPr/>
          <p:nvPr/>
        </p:nvSpPr>
        <p:spPr>
          <a:xfrm>
            <a:off x="4522786" y="3057526"/>
            <a:ext cx="3143250" cy="10895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pic>
        <p:nvPicPr>
          <p:cNvPr id="4" name="Immagine 3"/>
          <p:cNvPicPr>
            <a:picLocks noChangeAspect="1"/>
          </p:cNvPicPr>
          <p:nvPr/>
        </p:nvPicPr>
        <p:blipFill>
          <a:blip r:embed="rId3"/>
          <a:stretch>
            <a:fillRect/>
          </a:stretch>
        </p:blipFill>
        <p:spPr>
          <a:xfrm>
            <a:off x="9863121" y="135044"/>
            <a:ext cx="2191056" cy="981212"/>
          </a:xfrm>
          <a:prstGeom prst="rect">
            <a:avLst/>
          </a:prstGeom>
        </p:spPr>
      </p:pic>
      <p:sp>
        <p:nvSpPr>
          <p:cNvPr id="5" name="Rettangolo 4"/>
          <p:cNvSpPr/>
          <p:nvPr/>
        </p:nvSpPr>
        <p:spPr>
          <a:xfrm>
            <a:off x="4352850" y="3152500"/>
            <a:ext cx="3483122" cy="861774"/>
          </a:xfrm>
          <a:prstGeom prst="rect">
            <a:avLst/>
          </a:prstGeom>
        </p:spPr>
        <p:txBody>
          <a:bodyPr wrap="square">
            <a:spAutoFit/>
          </a:bodyPr>
          <a:lstStyle/>
          <a:p>
            <a:pPr algn="ctr"/>
            <a:r>
              <a:rPr lang="it-IT" sz="2500" b="1" dirty="0">
                <a:solidFill>
                  <a:srgbClr val="B27F47"/>
                </a:solidFill>
                <a:latin typeface="Titillium Bd" pitchFamily="2" charset="77"/>
              </a:rPr>
              <a:t>OPPORTUNITA’ </a:t>
            </a:r>
            <a:endParaRPr lang="it-IT" sz="2500" b="1" dirty="0" smtClean="0">
              <a:solidFill>
                <a:srgbClr val="B27F47"/>
              </a:solidFill>
              <a:latin typeface="Titillium Bd" pitchFamily="2" charset="77"/>
            </a:endParaRPr>
          </a:p>
          <a:p>
            <a:pPr algn="ctr"/>
            <a:r>
              <a:rPr lang="it-IT" sz="2500" b="1" dirty="0" smtClean="0">
                <a:solidFill>
                  <a:srgbClr val="B27F47"/>
                </a:solidFill>
                <a:latin typeface="Titillium Bd" pitchFamily="2" charset="77"/>
              </a:rPr>
              <a:t>PNRR </a:t>
            </a:r>
            <a:r>
              <a:rPr lang="it-IT" sz="2500" b="1" dirty="0">
                <a:solidFill>
                  <a:srgbClr val="B27F47"/>
                </a:solidFill>
                <a:latin typeface="Titillium Bd" pitchFamily="2" charset="77"/>
              </a:rPr>
              <a:t>– NG CROCE</a:t>
            </a:r>
          </a:p>
        </p:txBody>
      </p:sp>
      <p:sp>
        <p:nvSpPr>
          <p:cNvPr id="18" name="Rettangolo arrotondato 17"/>
          <p:cNvSpPr/>
          <p:nvPr/>
        </p:nvSpPr>
        <p:spPr>
          <a:xfrm>
            <a:off x="198892" y="4737768"/>
            <a:ext cx="3720043" cy="771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0" name="Rettangolo arrotondato 9"/>
          <p:cNvSpPr/>
          <p:nvPr/>
        </p:nvSpPr>
        <p:spPr>
          <a:xfrm>
            <a:off x="364351" y="1408621"/>
            <a:ext cx="3648076" cy="142192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6" name="Rettangolo 5"/>
          <p:cNvSpPr/>
          <p:nvPr/>
        </p:nvSpPr>
        <p:spPr>
          <a:xfrm>
            <a:off x="468743" y="1421692"/>
            <a:ext cx="3559322" cy="1421928"/>
          </a:xfrm>
          <a:prstGeom prst="rect">
            <a:avLst/>
          </a:prstGeom>
        </p:spPr>
        <p:txBody>
          <a:bodyPr wrap="square">
            <a:spAutoFit/>
          </a:bodyPr>
          <a:lstStyle/>
          <a:p>
            <a:pPr algn="ctr">
              <a:lnSpc>
                <a:spcPct val="120000"/>
              </a:lnSpc>
            </a:pPr>
            <a:r>
              <a:rPr lang="it-IT" dirty="0">
                <a:effectLst>
                  <a:outerShdw blurRad="38100" dist="38100" dir="2700000" algn="tl">
                    <a:srgbClr val="000000">
                      <a:alpha val="43137"/>
                    </a:srgbClr>
                  </a:outerShdw>
                </a:effectLst>
              </a:rPr>
              <a:t>A</a:t>
            </a:r>
            <a:r>
              <a:rPr lang="it-IT" dirty="0" smtClean="0">
                <a:effectLst>
                  <a:outerShdw blurRad="38100" dist="38100" dir="2700000" algn="tl">
                    <a:srgbClr val="000000">
                      <a:alpha val="43137"/>
                    </a:srgbClr>
                  </a:outerShdw>
                </a:effectLst>
              </a:rPr>
              <a:t>deguamento </a:t>
            </a:r>
            <a:r>
              <a:rPr lang="it-IT" dirty="0">
                <a:effectLst>
                  <a:outerShdw blurRad="38100" dist="38100" dir="2700000" algn="tl">
                    <a:srgbClr val="000000">
                      <a:alpha val="43137"/>
                    </a:srgbClr>
                  </a:outerShdw>
                </a:effectLst>
              </a:rPr>
              <a:t>ed </a:t>
            </a:r>
            <a:r>
              <a:rPr lang="it-IT" dirty="0" err="1">
                <a:effectLst>
                  <a:outerShdw blurRad="38100" dist="38100" dir="2700000" algn="tl">
                    <a:srgbClr val="000000">
                      <a:alpha val="43137"/>
                    </a:srgbClr>
                  </a:outerShdw>
                </a:effectLst>
              </a:rPr>
              <a:t>efficientamento</a:t>
            </a:r>
            <a:r>
              <a:rPr lang="it-IT" dirty="0">
                <a:effectLst>
                  <a:outerShdw blurRad="38100" dist="38100" dir="2700000" algn="tl">
                    <a:srgbClr val="000000">
                      <a:alpha val="43137"/>
                    </a:srgbClr>
                  </a:outerShdw>
                </a:effectLst>
              </a:rPr>
              <a:t> energetico degli impianti meccanici, di climatizzazione, idro-termo-sanitari e di ventilazione;</a:t>
            </a:r>
          </a:p>
        </p:txBody>
      </p:sp>
      <p:sp>
        <p:nvSpPr>
          <p:cNvPr id="7" name="Rettangolo 6"/>
          <p:cNvSpPr/>
          <p:nvPr/>
        </p:nvSpPr>
        <p:spPr>
          <a:xfrm>
            <a:off x="198893" y="4737768"/>
            <a:ext cx="3720043" cy="757130"/>
          </a:xfrm>
          <a:prstGeom prst="rect">
            <a:avLst/>
          </a:prstGeom>
        </p:spPr>
        <p:txBody>
          <a:bodyPr wrap="square">
            <a:spAutoFit/>
          </a:bodyPr>
          <a:lstStyle/>
          <a:p>
            <a:pPr>
              <a:lnSpc>
                <a:spcPct val="120000"/>
              </a:lnSpc>
            </a:pPr>
            <a:r>
              <a:rPr lang="it-IT" dirty="0" smtClean="0">
                <a:effectLst>
                  <a:outerShdw blurRad="38100" dist="38100" dir="2700000" algn="tl">
                    <a:srgbClr val="000000">
                      <a:alpha val="43137"/>
                    </a:srgbClr>
                  </a:outerShdw>
                </a:effectLst>
              </a:rPr>
              <a:t>Impianto </a:t>
            </a:r>
            <a:r>
              <a:rPr lang="it-IT" dirty="0">
                <a:effectLst>
                  <a:outerShdw blurRad="38100" dist="38100" dir="2700000" algn="tl">
                    <a:srgbClr val="000000">
                      <a:alpha val="43137"/>
                    </a:srgbClr>
                  </a:outerShdw>
                </a:effectLst>
              </a:rPr>
              <a:t>fotovoltaico </a:t>
            </a:r>
            <a:r>
              <a:rPr lang="it-IT" dirty="0" smtClean="0">
                <a:effectLst>
                  <a:outerShdw blurRad="38100" dist="38100" dir="2700000" algn="tl">
                    <a:srgbClr val="000000">
                      <a:alpha val="43137"/>
                    </a:srgbClr>
                  </a:outerShdw>
                </a:effectLst>
              </a:rPr>
              <a:t>da 73 kW sulla </a:t>
            </a:r>
            <a:r>
              <a:rPr lang="it-IT" dirty="0">
                <a:effectLst>
                  <a:outerShdw blurRad="38100" dist="38100" dir="2700000" algn="tl">
                    <a:srgbClr val="000000">
                      <a:alpha val="43137"/>
                    </a:srgbClr>
                  </a:outerShdw>
                </a:effectLst>
              </a:rPr>
              <a:t>copertura </a:t>
            </a:r>
            <a:r>
              <a:rPr lang="it-IT" dirty="0" smtClean="0">
                <a:effectLst>
                  <a:outerShdw blurRad="38100" dist="38100" dir="2700000" algn="tl">
                    <a:srgbClr val="000000">
                      <a:alpha val="43137"/>
                    </a:srgbClr>
                  </a:outerShdw>
                </a:effectLst>
              </a:rPr>
              <a:t>dell’edificio </a:t>
            </a:r>
            <a:endParaRPr lang="it-IT" dirty="0">
              <a:effectLst>
                <a:outerShdw blurRad="38100" dist="38100" dir="2700000" algn="tl">
                  <a:srgbClr val="000000">
                    <a:alpha val="43137"/>
                  </a:srgbClr>
                </a:outerShdw>
              </a:effectLst>
            </a:endParaRPr>
          </a:p>
        </p:txBody>
      </p:sp>
      <p:sp>
        <p:nvSpPr>
          <p:cNvPr id="11" name="Rettangolo arrotondato 10"/>
          <p:cNvSpPr/>
          <p:nvPr/>
        </p:nvSpPr>
        <p:spPr>
          <a:xfrm>
            <a:off x="8129877" y="1866151"/>
            <a:ext cx="3557298" cy="8484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a:solidFill>
                <a:srgbClr val="00B0F0"/>
              </a:solidFill>
            </a:endParaRPr>
          </a:p>
        </p:txBody>
      </p:sp>
      <p:sp>
        <p:nvSpPr>
          <p:cNvPr id="8" name="Rettangolo 7"/>
          <p:cNvSpPr/>
          <p:nvPr/>
        </p:nvSpPr>
        <p:spPr>
          <a:xfrm>
            <a:off x="8234652" y="1884452"/>
            <a:ext cx="4067175" cy="757130"/>
          </a:xfrm>
          <a:prstGeom prst="rect">
            <a:avLst/>
          </a:prstGeom>
        </p:spPr>
        <p:txBody>
          <a:bodyPr wrap="square">
            <a:spAutoFit/>
          </a:bodyPr>
          <a:lstStyle/>
          <a:p>
            <a:pPr>
              <a:lnSpc>
                <a:spcPct val="120000"/>
              </a:lnSpc>
            </a:pPr>
            <a:r>
              <a:rPr lang="it-IT" dirty="0">
                <a:effectLst>
                  <a:outerShdw blurRad="38100" dist="38100" dir="2700000" algn="tl">
                    <a:srgbClr val="000000">
                      <a:alpha val="43137"/>
                    </a:srgbClr>
                  </a:outerShdw>
                </a:effectLst>
              </a:rPr>
              <a:t>MS per adeguamento degli impianti elettrici e </a:t>
            </a:r>
            <a:r>
              <a:rPr lang="it-IT" dirty="0" err="1">
                <a:effectLst>
                  <a:outerShdw blurRad="38100" dist="38100" dir="2700000" algn="tl">
                    <a:srgbClr val="000000">
                      <a:alpha val="43137"/>
                    </a:srgbClr>
                  </a:outerShdw>
                </a:effectLst>
              </a:rPr>
              <a:t>relamping</a:t>
            </a:r>
            <a:r>
              <a:rPr lang="it-IT" dirty="0">
                <a:effectLst>
                  <a:outerShdw blurRad="38100" dist="38100" dir="2700000" algn="tl">
                    <a:srgbClr val="000000">
                      <a:alpha val="43137"/>
                    </a:srgbClr>
                  </a:outerShdw>
                </a:effectLst>
              </a:rPr>
              <a:t> dell’edificio;</a:t>
            </a:r>
          </a:p>
        </p:txBody>
      </p:sp>
      <p:cxnSp>
        <p:nvCxnSpPr>
          <p:cNvPr id="13" name="Connettore 2 12"/>
          <p:cNvCxnSpPr/>
          <p:nvPr/>
        </p:nvCxnSpPr>
        <p:spPr>
          <a:xfrm flipH="1" flipV="1">
            <a:off x="3991555" y="2842364"/>
            <a:ext cx="531231" cy="215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V="1">
            <a:off x="7666036" y="2714626"/>
            <a:ext cx="463841" cy="342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flipH="1">
            <a:off x="3955114" y="4164695"/>
            <a:ext cx="567672" cy="573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ttangolo 25"/>
          <p:cNvSpPr/>
          <p:nvPr/>
        </p:nvSpPr>
        <p:spPr>
          <a:xfrm>
            <a:off x="468743" y="2976206"/>
            <a:ext cx="3483122" cy="707886"/>
          </a:xfrm>
          <a:prstGeom prst="rect">
            <a:avLst/>
          </a:prstGeom>
        </p:spPr>
        <p:txBody>
          <a:bodyPr wrap="square">
            <a:spAutoFit/>
          </a:bodyPr>
          <a:lstStyle/>
          <a:p>
            <a:pPr algn="ctr"/>
            <a:r>
              <a:rPr lang="it-IT" sz="2000" b="1" dirty="0" smtClean="0">
                <a:solidFill>
                  <a:srgbClr val="FFC000"/>
                </a:solidFill>
                <a:latin typeface="Titillium Bd" pitchFamily="2" charset="77"/>
              </a:rPr>
              <a:t>Costo complessivo</a:t>
            </a:r>
          </a:p>
          <a:p>
            <a:pPr algn="ctr"/>
            <a:r>
              <a:rPr lang="it-IT" sz="2000" b="1" dirty="0" smtClean="0">
                <a:solidFill>
                  <a:srgbClr val="FFC000"/>
                </a:solidFill>
                <a:latin typeface="Titillium Bd" pitchFamily="2" charset="77"/>
              </a:rPr>
              <a:t>561 K€</a:t>
            </a:r>
          </a:p>
        </p:txBody>
      </p:sp>
      <p:sp>
        <p:nvSpPr>
          <p:cNvPr id="27" name="Rettangolo 26"/>
          <p:cNvSpPr/>
          <p:nvPr/>
        </p:nvSpPr>
        <p:spPr>
          <a:xfrm>
            <a:off x="198892" y="5602501"/>
            <a:ext cx="3483122" cy="707886"/>
          </a:xfrm>
          <a:prstGeom prst="rect">
            <a:avLst/>
          </a:prstGeom>
        </p:spPr>
        <p:txBody>
          <a:bodyPr wrap="square">
            <a:spAutoFit/>
          </a:bodyPr>
          <a:lstStyle/>
          <a:p>
            <a:pPr algn="ctr"/>
            <a:r>
              <a:rPr lang="it-IT" sz="2000" b="1" dirty="0" smtClean="0">
                <a:solidFill>
                  <a:srgbClr val="92D050"/>
                </a:solidFill>
                <a:latin typeface="Titillium Bd" pitchFamily="2" charset="77"/>
              </a:rPr>
              <a:t>Costo complessivo</a:t>
            </a:r>
          </a:p>
          <a:p>
            <a:pPr algn="ctr"/>
            <a:r>
              <a:rPr lang="it-IT" sz="2000" b="1" dirty="0" smtClean="0">
                <a:solidFill>
                  <a:srgbClr val="92D050"/>
                </a:solidFill>
                <a:latin typeface="Titillium Bd" pitchFamily="2" charset="77"/>
              </a:rPr>
              <a:t>162 K€</a:t>
            </a:r>
          </a:p>
        </p:txBody>
      </p:sp>
      <p:sp>
        <p:nvSpPr>
          <p:cNvPr id="34" name="Ovale 33"/>
          <p:cNvSpPr/>
          <p:nvPr/>
        </p:nvSpPr>
        <p:spPr>
          <a:xfrm>
            <a:off x="8096897" y="3522827"/>
            <a:ext cx="3221763" cy="163473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28" name="Rettangolo 27"/>
          <p:cNvSpPr/>
          <p:nvPr/>
        </p:nvSpPr>
        <p:spPr>
          <a:xfrm>
            <a:off x="8275780" y="2776746"/>
            <a:ext cx="3483122" cy="707886"/>
          </a:xfrm>
          <a:prstGeom prst="rect">
            <a:avLst/>
          </a:prstGeom>
        </p:spPr>
        <p:txBody>
          <a:bodyPr wrap="square">
            <a:spAutoFit/>
          </a:bodyPr>
          <a:lstStyle/>
          <a:p>
            <a:pPr algn="ctr"/>
            <a:r>
              <a:rPr lang="it-IT" sz="2000" b="1" dirty="0" smtClean="0">
                <a:solidFill>
                  <a:srgbClr val="00B0F0"/>
                </a:solidFill>
                <a:latin typeface="Titillium Bd" pitchFamily="2" charset="77"/>
              </a:rPr>
              <a:t>Costo complessivo</a:t>
            </a:r>
          </a:p>
          <a:p>
            <a:pPr algn="ctr"/>
            <a:r>
              <a:rPr lang="it-IT" sz="2000" b="1" dirty="0" smtClean="0">
                <a:solidFill>
                  <a:srgbClr val="00B0F0"/>
                </a:solidFill>
                <a:latin typeface="Titillium Bd" pitchFamily="2" charset="77"/>
              </a:rPr>
              <a:t>266 K€</a:t>
            </a:r>
          </a:p>
        </p:txBody>
      </p:sp>
      <p:sp>
        <p:nvSpPr>
          <p:cNvPr id="29" name="Rettangolo 28"/>
          <p:cNvSpPr/>
          <p:nvPr/>
        </p:nvSpPr>
        <p:spPr>
          <a:xfrm>
            <a:off x="8266833" y="4009964"/>
            <a:ext cx="2863998" cy="861774"/>
          </a:xfrm>
          <a:prstGeom prst="rect">
            <a:avLst/>
          </a:prstGeom>
        </p:spPr>
        <p:txBody>
          <a:bodyPr wrap="square">
            <a:spAutoFit/>
          </a:bodyPr>
          <a:lstStyle/>
          <a:p>
            <a:pPr algn="ctr"/>
            <a:r>
              <a:rPr lang="it-IT" sz="2500" b="1" dirty="0" smtClean="0">
                <a:solidFill>
                  <a:srgbClr val="B27F47"/>
                </a:solidFill>
                <a:latin typeface="Titillium Bd" pitchFamily="2" charset="77"/>
              </a:rPr>
              <a:t>FINANZIAMENTO INAF</a:t>
            </a:r>
            <a:endParaRPr lang="it-IT" sz="2500" b="1" dirty="0">
              <a:solidFill>
                <a:srgbClr val="B27F47"/>
              </a:solidFill>
              <a:latin typeface="Titillium Bd" pitchFamily="2" charset="77"/>
            </a:endParaRPr>
          </a:p>
        </p:txBody>
      </p:sp>
      <p:sp>
        <p:nvSpPr>
          <p:cNvPr id="35" name="Segnaposto contenuto 2"/>
          <p:cNvSpPr>
            <a:spLocks noGrp="1"/>
          </p:cNvSpPr>
          <p:nvPr>
            <p:ph sz="half" idx="1"/>
          </p:nvPr>
        </p:nvSpPr>
        <p:spPr>
          <a:xfrm>
            <a:off x="8647279" y="5451917"/>
            <a:ext cx="2925102" cy="498643"/>
          </a:xfrm>
        </p:spPr>
        <p:txBody>
          <a:bodyPr>
            <a:normAutofit/>
          </a:bodyPr>
          <a:lstStyle/>
          <a:p>
            <a:pPr marL="0" indent="0">
              <a:lnSpc>
                <a:spcPct val="120000"/>
              </a:lnSpc>
              <a:buNone/>
            </a:pPr>
            <a:r>
              <a:rPr lang="it-IT" sz="2000" dirty="0" smtClean="0">
                <a:effectLst>
                  <a:outerShdw blurRad="38100" dist="38100" dir="2700000" algn="tl">
                    <a:srgbClr val="000000">
                      <a:alpha val="43137"/>
                    </a:srgbClr>
                  </a:outerShdw>
                </a:effectLst>
              </a:rPr>
              <a:t>Demolizione Guardiania</a:t>
            </a:r>
            <a:endParaRPr lang="it-IT" sz="2000" dirty="0">
              <a:effectLst>
                <a:outerShdw blurRad="38100" dist="38100" dir="2700000" algn="tl">
                  <a:srgbClr val="000000">
                    <a:alpha val="43137"/>
                  </a:srgbClr>
                </a:outerShdw>
              </a:effectLst>
            </a:endParaRPr>
          </a:p>
          <a:p>
            <a:endParaRPr lang="it-IT" dirty="0" smtClean="0">
              <a:effectLst>
                <a:outerShdw blurRad="38100" dist="38100" dir="2700000" algn="tl">
                  <a:srgbClr val="000000">
                    <a:alpha val="43137"/>
                  </a:srgbClr>
                </a:outerShdw>
              </a:effectLst>
            </a:endParaRPr>
          </a:p>
        </p:txBody>
      </p:sp>
      <p:cxnSp>
        <p:nvCxnSpPr>
          <p:cNvPr id="41" name="Connettore 2 40"/>
          <p:cNvCxnSpPr/>
          <p:nvPr/>
        </p:nvCxnSpPr>
        <p:spPr>
          <a:xfrm flipH="1">
            <a:off x="7439026" y="4612425"/>
            <a:ext cx="731431" cy="3749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Connettore 2 42"/>
          <p:cNvCxnSpPr/>
          <p:nvPr/>
        </p:nvCxnSpPr>
        <p:spPr>
          <a:xfrm>
            <a:off x="9863121" y="5157565"/>
            <a:ext cx="0" cy="4585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Rettangolo 47"/>
          <p:cNvSpPr/>
          <p:nvPr/>
        </p:nvSpPr>
        <p:spPr>
          <a:xfrm>
            <a:off x="8833997" y="5742059"/>
            <a:ext cx="2551666" cy="646331"/>
          </a:xfrm>
          <a:prstGeom prst="rect">
            <a:avLst/>
          </a:prstGeom>
        </p:spPr>
        <p:txBody>
          <a:bodyPr wrap="square">
            <a:spAutoFit/>
          </a:bodyPr>
          <a:lstStyle/>
          <a:p>
            <a:pPr algn="ctr"/>
            <a:r>
              <a:rPr lang="it-IT" b="1" dirty="0" smtClean="0">
                <a:solidFill>
                  <a:schemeClr val="accent2">
                    <a:lumMod val="75000"/>
                  </a:schemeClr>
                </a:solidFill>
                <a:latin typeface="Titillium Bd" pitchFamily="2" charset="77"/>
              </a:rPr>
              <a:t>Costo complessivo</a:t>
            </a:r>
          </a:p>
          <a:p>
            <a:pPr algn="ctr"/>
            <a:r>
              <a:rPr lang="it-IT" b="1" dirty="0" smtClean="0">
                <a:solidFill>
                  <a:schemeClr val="accent2">
                    <a:lumMod val="75000"/>
                  </a:schemeClr>
                </a:solidFill>
                <a:latin typeface="Titillium Bd" pitchFamily="2" charset="77"/>
              </a:rPr>
              <a:t>27 K€</a:t>
            </a:r>
          </a:p>
        </p:txBody>
      </p:sp>
      <p:sp>
        <p:nvSpPr>
          <p:cNvPr id="49" name="Rettangolo 48"/>
          <p:cNvSpPr/>
          <p:nvPr/>
        </p:nvSpPr>
        <p:spPr>
          <a:xfrm>
            <a:off x="4613775" y="5622866"/>
            <a:ext cx="3483122" cy="707886"/>
          </a:xfrm>
          <a:prstGeom prst="rect">
            <a:avLst/>
          </a:prstGeom>
        </p:spPr>
        <p:txBody>
          <a:bodyPr wrap="square">
            <a:spAutoFit/>
          </a:bodyPr>
          <a:lstStyle/>
          <a:p>
            <a:pPr algn="ctr"/>
            <a:r>
              <a:rPr lang="it-IT" sz="2000" b="1" dirty="0">
                <a:solidFill>
                  <a:schemeClr val="accent6">
                    <a:lumMod val="50000"/>
                  </a:schemeClr>
                </a:solidFill>
                <a:latin typeface="Titillium Bd" pitchFamily="2" charset="77"/>
              </a:rPr>
              <a:t>Costo</a:t>
            </a:r>
            <a:r>
              <a:rPr lang="it-IT" sz="2000" b="1" dirty="0" smtClean="0">
                <a:solidFill>
                  <a:schemeClr val="bg1">
                    <a:lumMod val="65000"/>
                  </a:schemeClr>
                </a:solidFill>
                <a:latin typeface="Titillium Bd" pitchFamily="2" charset="77"/>
              </a:rPr>
              <a:t> </a:t>
            </a:r>
            <a:r>
              <a:rPr lang="it-IT" sz="2000" b="1" dirty="0" smtClean="0">
                <a:solidFill>
                  <a:schemeClr val="accent6">
                    <a:lumMod val="50000"/>
                  </a:schemeClr>
                </a:solidFill>
                <a:latin typeface="Titillium Bd" pitchFamily="2" charset="77"/>
              </a:rPr>
              <a:t>complessivo</a:t>
            </a:r>
          </a:p>
          <a:p>
            <a:pPr algn="ctr"/>
            <a:r>
              <a:rPr lang="it-IT" sz="2000" b="1" dirty="0" smtClean="0">
                <a:solidFill>
                  <a:schemeClr val="accent6">
                    <a:lumMod val="50000"/>
                  </a:schemeClr>
                </a:solidFill>
                <a:latin typeface="Titillium Bd" pitchFamily="2" charset="77"/>
              </a:rPr>
              <a:t>192 K€</a:t>
            </a:r>
          </a:p>
        </p:txBody>
      </p:sp>
    </p:spTree>
    <p:extLst>
      <p:ext uri="{BB962C8B-B14F-4D97-AF65-F5344CB8AC3E}">
        <p14:creationId xmlns:p14="http://schemas.microsoft.com/office/powerpoint/2010/main" val="412355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 calcmode="lin" valueType="num">
                                      <p:cBhvr additive="base">
                                        <p:cTn id="23" dur="500" fill="hold"/>
                                        <p:tgtEl>
                                          <p:spTgt spid="49"/>
                                        </p:tgtEl>
                                        <p:attrNameLst>
                                          <p:attrName>ppt_x</p:attrName>
                                        </p:attrNameLst>
                                      </p:cBhvr>
                                      <p:tavLst>
                                        <p:tav tm="0">
                                          <p:val>
                                            <p:strVal val="#ppt_x"/>
                                          </p:val>
                                        </p:tav>
                                        <p:tav tm="100000">
                                          <p:val>
                                            <p:strVal val="#ppt_x"/>
                                          </p:val>
                                        </p:tav>
                                      </p:tavLst>
                                    </p:anim>
                                    <p:anim calcmode="lin" valueType="num">
                                      <p:cBhvr additive="base">
                                        <p:cTn id="2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48"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1143311"/>
            <a:ext cx="11115675" cy="552430"/>
          </a:xfrm>
        </p:spPr>
        <p:txBody>
          <a:bodyPr>
            <a:normAutofit fontScale="90000"/>
          </a:bodyPr>
          <a:lstStyle/>
          <a:p>
            <a:r>
              <a:rPr lang="it-IT" dirty="0" smtClean="0"/>
              <a:t>Regolarizzazione edilizia per difformità fra stato attuale e legittimo</a:t>
            </a:r>
            <a:endParaRPr lang="it-IT" dirty="0"/>
          </a:p>
        </p:txBody>
      </p:sp>
      <p:pic>
        <p:nvPicPr>
          <p:cNvPr id="7" name="Immagine 6"/>
          <p:cNvPicPr>
            <a:picLocks noChangeAspect="1"/>
          </p:cNvPicPr>
          <p:nvPr/>
        </p:nvPicPr>
        <p:blipFill>
          <a:blip r:embed="rId3"/>
          <a:stretch>
            <a:fillRect/>
          </a:stretch>
        </p:blipFill>
        <p:spPr>
          <a:xfrm>
            <a:off x="4380175" y="1497154"/>
            <a:ext cx="7596939" cy="4779954"/>
          </a:xfrm>
          <a:prstGeom prst="rect">
            <a:avLst/>
          </a:prstGeom>
          <a:ln>
            <a:solidFill>
              <a:schemeClr val="tx1"/>
            </a:solidFill>
          </a:ln>
        </p:spPr>
      </p:pic>
      <p:pic>
        <p:nvPicPr>
          <p:cNvPr id="8" name="Immagine 7"/>
          <p:cNvPicPr>
            <a:picLocks noChangeAspect="1"/>
          </p:cNvPicPr>
          <p:nvPr/>
        </p:nvPicPr>
        <p:blipFill>
          <a:blip r:embed="rId4"/>
          <a:stretch>
            <a:fillRect/>
          </a:stretch>
        </p:blipFill>
        <p:spPr>
          <a:xfrm>
            <a:off x="-1694849" y="4916082"/>
            <a:ext cx="1339747" cy="8244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magine 9"/>
          <p:cNvPicPr>
            <a:picLocks noChangeAspect="1"/>
          </p:cNvPicPr>
          <p:nvPr/>
        </p:nvPicPr>
        <p:blipFill>
          <a:blip r:embed="rId5"/>
          <a:stretch>
            <a:fillRect/>
          </a:stretch>
        </p:blipFill>
        <p:spPr>
          <a:xfrm rot="10800000">
            <a:off x="5118189" y="4835915"/>
            <a:ext cx="650486" cy="650486"/>
          </a:xfrm>
          <a:prstGeom prst="rect">
            <a:avLst/>
          </a:prstGeom>
        </p:spPr>
      </p:pic>
      <p:pic>
        <p:nvPicPr>
          <p:cNvPr id="11" name="Immagine 10"/>
          <p:cNvPicPr>
            <a:picLocks noChangeAspect="1"/>
          </p:cNvPicPr>
          <p:nvPr/>
        </p:nvPicPr>
        <p:blipFill rotWithShape="1">
          <a:blip r:embed="rId6"/>
          <a:srcRect b="19887"/>
          <a:stretch/>
        </p:blipFill>
        <p:spPr>
          <a:xfrm>
            <a:off x="9584965" y="5740542"/>
            <a:ext cx="2408129" cy="10256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magine 11"/>
          <p:cNvPicPr>
            <a:picLocks noChangeAspect="1"/>
          </p:cNvPicPr>
          <p:nvPr/>
        </p:nvPicPr>
        <p:blipFill rotWithShape="1">
          <a:blip r:embed="rId7"/>
          <a:srcRect l="39008" b="9827"/>
          <a:stretch/>
        </p:blipFill>
        <p:spPr>
          <a:xfrm>
            <a:off x="6875896" y="1701800"/>
            <a:ext cx="1468759" cy="11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magine 12"/>
          <p:cNvPicPr>
            <a:picLocks noChangeAspect="1"/>
          </p:cNvPicPr>
          <p:nvPr/>
        </p:nvPicPr>
        <p:blipFill rotWithShape="1">
          <a:blip r:embed="rId8"/>
          <a:srcRect l="25482"/>
          <a:stretch/>
        </p:blipFill>
        <p:spPr>
          <a:xfrm>
            <a:off x="10267447" y="1701800"/>
            <a:ext cx="1725647" cy="12949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magine 13"/>
          <p:cNvPicPr>
            <a:picLocks noChangeAspect="1"/>
          </p:cNvPicPr>
          <p:nvPr/>
        </p:nvPicPr>
        <p:blipFill>
          <a:blip r:embed="rId9"/>
          <a:stretch>
            <a:fillRect/>
          </a:stretch>
        </p:blipFill>
        <p:spPr>
          <a:xfrm>
            <a:off x="5035713" y="1701800"/>
            <a:ext cx="977288" cy="1508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8" name="Connettore 4 17"/>
          <p:cNvCxnSpPr/>
          <p:nvPr/>
        </p:nvCxnSpPr>
        <p:spPr>
          <a:xfrm rot="5400000">
            <a:off x="7500514" y="2959599"/>
            <a:ext cx="909322" cy="50072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ttore 4 19"/>
          <p:cNvCxnSpPr/>
          <p:nvPr/>
        </p:nvCxnSpPr>
        <p:spPr>
          <a:xfrm rot="10800000" flipV="1">
            <a:off x="9496926" y="3056021"/>
            <a:ext cx="1034716" cy="72483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4 21"/>
          <p:cNvCxnSpPr/>
          <p:nvPr/>
        </p:nvCxnSpPr>
        <p:spPr>
          <a:xfrm rot="16200000" flipV="1">
            <a:off x="9436671" y="4962403"/>
            <a:ext cx="938463" cy="61781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Immagine 3"/>
          <p:cNvPicPr>
            <a:picLocks noChangeAspect="1"/>
          </p:cNvPicPr>
          <p:nvPr/>
        </p:nvPicPr>
        <p:blipFill>
          <a:blip r:embed="rId10"/>
          <a:stretch>
            <a:fillRect/>
          </a:stretch>
        </p:blipFill>
        <p:spPr>
          <a:xfrm>
            <a:off x="47014" y="3287900"/>
            <a:ext cx="4656716" cy="2965471"/>
          </a:xfrm>
          <a:prstGeom prst="rect">
            <a:avLst/>
          </a:prstGeom>
        </p:spPr>
      </p:pic>
      <p:cxnSp>
        <p:nvCxnSpPr>
          <p:cNvPr id="24" name="Connettore 4 23"/>
          <p:cNvCxnSpPr/>
          <p:nvPr/>
        </p:nvCxnSpPr>
        <p:spPr>
          <a:xfrm rot="16200000" flipH="1">
            <a:off x="5259500" y="3295355"/>
            <a:ext cx="1089324" cy="78606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Immagine 2"/>
          <p:cNvPicPr>
            <a:picLocks noChangeAspect="1"/>
          </p:cNvPicPr>
          <p:nvPr/>
        </p:nvPicPr>
        <p:blipFill>
          <a:blip r:embed="rId11"/>
          <a:stretch>
            <a:fillRect/>
          </a:stretch>
        </p:blipFill>
        <p:spPr>
          <a:xfrm>
            <a:off x="9693501" y="145934"/>
            <a:ext cx="2191056" cy="981212"/>
          </a:xfrm>
          <a:prstGeom prst="rect">
            <a:avLst/>
          </a:prstGeom>
        </p:spPr>
      </p:pic>
      <p:sp>
        <p:nvSpPr>
          <p:cNvPr id="9" name="Rettangolo 8"/>
          <p:cNvSpPr/>
          <p:nvPr/>
        </p:nvSpPr>
        <p:spPr>
          <a:xfrm>
            <a:off x="532" y="1525255"/>
            <a:ext cx="4379643" cy="2800767"/>
          </a:xfrm>
          <a:prstGeom prst="rect">
            <a:avLst/>
          </a:prstGeom>
        </p:spPr>
        <p:txBody>
          <a:bodyPr wrap="square">
            <a:spAutoFit/>
          </a:bodyPr>
          <a:lstStyle/>
          <a:p>
            <a:pPr algn="just"/>
            <a:r>
              <a:rPr lang="it-IT" sz="1600" b="1" dirty="0">
                <a:latin typeface="Titilium"/>
              </a:rPr>
              <a:t>S.C.I.A. </a:t>
            </a:r>
            <a:r>
              <a:rPr lang="it-IT" sz="1600" dirty="0">
                <a:latin typeface="Titilium"/>
              </a:rPr>
              <a:t>(art. 37 del DPR 380/2001) </a:t>
            </a:r>
            <a:r>
              <a:rPr lang="it-IT" sz="1600" dirty="0" err="1">
                <a:latin typeface="Titilium"/>
              </a:rPr>
              <a:t>prot</a:t>
            </a:r>
            <a:r>
              <a:rPr lang="it-IT" sz="1600" dirty="0">
                <a:latin typeface="Titilium"/>
              </a:rPr>
              <a:t>. n. 41145 del 19/07/2024 per </a:t>
            </a:r>
            <a:r>
              <a:rPr lang="it-IT" sz="1600" b="1" i="1" dirty="0">
                <a:latin typeface="Titilium"/>
              </a:rPr>
              <a:t>la regolarizzazione degli spazi </a:t>
            </a:r>
            <a:r>
              <a:rPr lang="it-IT" sz="1600" b="1" i="1" dirty="0" smtClean="0">
                <a:latin typeface="Titilium"/>
              </a:rPr>
              <a:t>esterni-mancata realizzazione di tettoia </a:t>
            </a:r>
            <a:r>
              <a:rPr lang="it-IT" sz="1600" b="1" i="1" dirty="0">
                <a:latin typeface="Titilium"/>
              </a:rPr>
              <a:t>di collegamento fra </a:t>
            </a:r>
            <a:r>
              <a:rPr lang="it-IT" sz="1600" b="1" i="1" dirty="0" smtClean="0">
                <a:latin typeface="Titilium"/>
              </a:rPr>
              <a:t>edificio </a:t>
            </a:r>
            <a:r>
              <a:rPr lang="it-IT" sz="1600" b="1" i="1" dirty="0">
                <a:latin typeface="Titilium"/>
              </a:rPr>
              <a:t>principale e </a:t>
            </a:r>
            <a:r>
              <a:rPr lang="it-IT" sz="1600" b="1" i="1" dirty="0" smtClean="0">
                <a:latin typeface="Titilium"/>
              </a:rPr>
              <a:t>foresteria - sistemazione </a:t>
            </a:r>
            <a:r>
              <a:rPr lang="it-IT" sz="1600" b="1" i="1" dirty="0">
                <a:latin typeface="Titilium"/>
              </a:rPr>
              <a:t>di </a:t>
            </a:r>
            <a:r>
              <a:rPr lang="it-IT" sz="1600" b="1" i="1" dirty="0" smtClean="0">
                <a:latin typeface="Titilium"/>
              </a:rPr>
              <a:t>spazi interni – interventi di M.S. per adeguamento impianti e N.C. di impianto fotovoltaico da realizzare con finanziamento PNRR – demolizione guardiania, rifacimento manto di copertura e realizzazione di </a:t>
            </a:r>
            <a:r>
              <a:rPr lang="it-IT" sz="1600" b="1" i="1" dirty="0">
                <a:latin typeface="Titilium"/>
              </a:rPr>
              <a:t>centrale termica </a:t>
            </a:r>
            <a:r>
              <a:rPr lang="it-IT" sz="1600" b="1" i="1" dirty="0" smtClean="0">
                <a:latin typeface="Titilium"/>
              </a:rPr>
              <a:t>esterna </a:t>
            </a:r>
            <a:endParaRPr lang="it-IT" sz="1600" b="1" i="1" dirty="0">
              <a:latin typeface="Titilium"/>
            </a:endParaRPr>
          </a:p>
        </p:txBody>
      </p:sp>
    </p:spTree>
    <p:extLst>
      <p:ext uri="{BB962C8B-B14F-4D97-AF65-F5344CB8AC3E}">
        <p14:creationId xmlns:p14="http://schemas.microsoft.com/office/powerpoint/2010/main" val="984719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221336"/>
            <a:ext cx="10515600" cy="455064"/>
          </a:xfrm>
        </p:spPr>
        <p:txBody>
          <a:bodyPr>
            <a:normAutofit fontScale="90000"/>
          </a:bodyPr>
          <a:lstStyle/>
          <a:p>
            <a:r>
              <a:rPr lang="it-IT" dirty="0" smtClean="0"/>
              <a:t>CRONOPROGRAMMA DEI LAVORI E TEMPI</a:t>
            </a:r>
            <a:endParaRPr lang="it-IT" dirty="0"/>
          </a:p>
        </p:txBody>
      </p:sp>
      <p:sp>
        <p:nvSpPr>
          <p:cNvPr id="6" name="Segnaposto contenuto 5"/>
          <p:cNvSpPr>
            <a:spLocks noGrp="1"/>
          </p:cNvSpPr>
          <p:nvPr>
            <p:ph idx="1"/>
          </p:nvPr>
        </p:nvSpPr>
        <p:spPr>
          <a:xfrm>
            <a:off x="550743" y="4486275"/>
            <a:ext cx="11081887" cy="1657350"/>
          </a:xfrm>
          <a:solidFill>
            <a:schemeClr val="accent6">
              <a:lumMod val="20000"/>
              <a:lumOff val="80000"/>
            </a:schemeClr>
          </a:solidFill>
        </p:spPr>
        <p:txBody>
          <a:bodyPr>
            <a:normAutofit fontScale="55000" lnSpcReduction="20000"/>
          </a:bodyPr>
          <a:lstStyle/>
          <a:p>
            <a:pPr marL="0" indent="0">
              <a:buNone/>
            </a:pPr>
            <a:r>
              <a:rPr lang="it-IT" sz="2000" dirty="0" smtClean="0"/>
              <a:t>		        </a:t>
            </a:r>
            <a:r>
              <a:rPr lang="it-IT" sz="2000" b="1" dirty="0" smtClean="0"/>
              <a:t>DA CRONOPROGRAMMA	</a:t>
            </a:r>
            <a:r>
              <a:rPr lang="it-IT" sz="2000" b="1" dirty="0"/>
              <a:t> </a:t>
            </a:r>
            <a:r>
              <a:rPr lang="it-IT" sz="2000" b="1" dirty="0" smtClean="0"/>
              <a:t>EFFETTIVI		INIZIO LAVORI PREVISTA	INIZIO LAVORI EFFETTIVA</a:t>
            </a:r>
            <a:r>
              <a:rPr lang="it-IT" sz="2000" dirty="0" smtClean="0"/>
              <a:t>	</a:t>
            </a:r>
          </a:p>
          <a:p>
            <a:pPr marL="0" indent="0">
              <a:buNone/>
            </a:pPr>
            <a:r>
              <a:rPr lang="it-IT" sz="2000" b="1" dirty="0" smtClean="0"/>
              <a:t>MS COPERTURE</a:t>
            </a:r>
            <a:r>
              <a:rPr lang="it-IT" sz="2000" dirty="0" smtClean="0"/>
              <a:t>		</a:t>
            </a:r>
            <a:r>
              <a:rPr lang="it-IT" sz="2000" b="1" dirty="0" smtClean="0">
                <a:solidFill>
                  <a:schemeClr val="accent1">
                    <a:lumMod val="60000"/>
                    <a:lumOff val="40000"/>
                  </a:schemeClr>
                </a:solidFill>
              </a:rPr>
              <a:t>124 giorni		117 giorni		         17/06/2024	               09/12/2024</a:t>
            </a:r>
          </a:p>
          <a:p>
            <a:pPr marL="0" indent="0">
              <a:buNone/>
            </a:pPr>
            <a:r>
              <a:rPr lang="it-IT" sz="2000" b="1" dirty="0" smtClean="0"/>
              <a:t>DEMOLIZIONE GUARDIANIA</a:t>
            </a:r>
            <a:r>
              <a:rPr lang="it-IT" sz="2000" dirty="0" smtClean="0"/>
              <a:t>	  </a:t>
            </a:r>
            <a:r>
              <a:rPr lang="it-IT" sz="2000" b="1" dirty="0" smtClean="0">
                <a:solidFill>
                  <a:srgbClr val="FF0000"/>
                </a:solidFill>
              </a:rPr>
              <a:t>30 giorni		         /		                  /			/</a:t>
            </a:r>
          </a:p>
          <a:p>
            <a:pPr marL="0" indent="0">
              <a:buNone/>
            </a:pPr>
            <a:r>
              <a:rPr lang="it-IT" sz="2000" b="1" dirty="0" smtClean="0"/>
              <a:t>MS IMPIANTI MECCANICI</a:t>
            </a:r>
            <a:r>
              <a:rPr lang="it-IT" sz="2000" dirty="0" smtClean="0"/>
              <a:t>		</a:t>
            </a:r>
            <a:r>
              <a:rPr lang="it-IT" sz="2000" b="1" dirty="0" smtClean="0">
                <a:solidFill>
                  <a:schemeClr val="accent2">
                    <a:lumMod val="60000"/>
                    <a:lumOff val="40000"/>
                  </a:schemeClr>
                </a:solidFill>
              </a:rPr>
              <a:t>151 giorni		137 giorni		                  /		              09/05/2025</a:t>
            </a:r>
          </a:p>
          <a:p>
            <a:pPr marL="0" indent="0">
              <a:buNone/>
            </a:pPr>
            <a:r>
              <a:rPr lang="it-IT" sz="2000" b="1" dirty="0" smtClean="0"/>
              <a:t>IMPIANTO FOTOVOLTAICO </a:t>
            </a:r>
            <a:r>
              <a:rPr lang="it-IT" sz="2000" dirty="0" smtClean="0"/>
              <a:t>	</a:t>
            </a:r>
            <a:r>
              <a:rPr lang="it-IT" sz="2000" b="1" dirty="0" smtClean="0">
                <a:solidFill>
                  <a:srgbClr val="92D050"/>
                </a:solidFill>
              </a:rPr>
              <a:t> 70 giorni		         /				              10/04/2025</a:t>
            </a:r>
          </a:p>
          <a:p>
            <a:pPr marL="0" indent="0">
              <a:buNone/>
            </a:pPr>
            <a:r>
              <a:rPr lang="it-IT" sz="2000" b="1" dirty="0" smtClean="0"/>
              <a:t>MS IMPIANTI ELETTRICI	</a:t>
            </a:r>
            <a:r>
              <a:rPr lang="it-IT" sz="2000" dirty="0" smtClean="0"/>
              <a:t>	</a:t>
            </a:r>
            <a:r>
              <a:rPr lang="it-IT" sz="2000" b="1" dirty="0" smtClean="0">
                <a:solidFill>
                  <a:srgbClr val="00B0F0"/>
                </a:solidFill>
              </a:rPr>
              <a:t>150 giorni 		          /		         16/06/2025 (procedura negoziata in corso)</a:t>
            </a:r>
          </a:p>
          <a:p>
            <a:pPr marL="0" indent="0">
              <a:buNone/>
            </a:pPr>
            <a:endParaRPr lang="it-IT" sz="2000" b="1" dirty="0" smtClean="0">
              <a:solidFill>
                <a:srgbClr val="00B0F0"/>
              </a:solidFill>
            </a:endParaRPr>
          </a:p>
          <a:p>
            <a:pPr marL="0" indent="0">
              <a:buNone/>
            </a:pPr>
            <a:endParaRPr lang="it-IT" sz="2000" dirty="0"/>
          </a:p>
        </p:txBody>
      </p:sp>
      <p:pic>
        <p:nvPicPr>
          <p:cNvPr id="3" name="Immagine 2"/>
          <p:cNvPicPr>
            <a:picLocks noChangeAspect="1"/>
          </p:cNvPicPr>
          <p:nvPr/>
        </p:nvPicPr>
        <p:blipFill rotWithShape="1">
          <a:blip r:embed="rId3"/>
          <a:srcRect r="7385"/>
          <a:stretch/>
        </p:blipFill>
        <p:spPr>
          <a:xfrm>
            <a:off x="0" y="1783418"/>
            <a:ext cx="12175067" cy="2366119"/>
          </a:xfrm>
          <a:prstGeom prst="rect">
            <a:avLst/>
          </a:prstGeom>
        </p:spPr>
      </p:pic>
      <p:cxnSp>
        <p:nvCxnSpPr>
          <p:cNvPr id="7" name="Connettore diritto 6"/>
          <p:cNvCxnSpPr/>
          <p:nvPr/>
        </p:nvCxnSpPr>
        <p:spPr>
          <a:xfrm>
            <a:off x="6858001" y="1676400"/>
            <a:ext cx="8466" cy="2517649"/>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12629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21" y="1140955"/>
            <a:ext cx="5038725" cy="565110"/>
          </a:xfrm>
        </p:spPr>
        <p:txBody>
          <a:bodyPr>
            <a:normAutofit fontScale="90000"/>
          </a:bodyPr>
          <a:lstStyle/>
          <a:p>
            <a:r>
              <a:rPr lang="it-IT" dirty="0" smtClean="0"/>
              <a:t>Rifacimento manto di copertura</a:t>
            </a:r>
            <a:endParaRPr lang="it-IT" dirty="0"/>
          </a:p>
        </p:txBody>
      </p:sp>
      <p:pic>
        <p:nvPicPr>
          <p:cNvPr id="17" name="Immagine 1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542" y="1545899"/>
            <a:ext cx="3317537" cy="1491920"/>
          </a:xfrm>
          <a:prstGeom prst="rect">
            <a:avLst/>
          </a:prstGeom>
        </p:spPr>
      </p:pic>
      <p:pic>
        <p:nvPicPr>
          <p:cNvPr id="19" name="Immagine 1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323694" y="1269234"/>
            <a:ext cx="3048441" cy="1370906"/>
          </a:xfrm>
          <a:prstGeom prst="rect">
            <a:avLst/>
          </a:prstGeom>
        </p:spPr>
      </p:pic>
      <p:pic>
        <p:nvPicPr>
          <p:cNvPr id="22" name="Immagine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22363" y="5184297"/>
            <a:ext cx="2492474" cy="1120882"/>
          </a:xfrm>
          <a:prstGeom prst="rect">
            <a:avLst/>
          </a:prstGeom>
        </p:spPr>
      </p:pic>
      <p:pic>
        <p:nvPicPr>
          <p:cNvPr id="23" name="Immagine 22"/>
          <p:cNvPicPr>
            <a:picLocks noChangeAspect="1"/>
          </p:cNvPicPr>
          <p:nvPr/>
        </p:nvPicPr>
        <p:blipFill rotWithShape="1">
          <a:blip r:embed="rId6" cstate="hqprint">
            <a:extLst>
              <a:ext uri="{28A0092B-C50C-407E-A947-70E740481C1C}">
                <a14:useLocalDpi xmlns:a14="http://schemas.microsoft.com/office/drawing/2010/main" val="0"/>
              </a:ext>
            </a:extLst>
          </a:blip>
          <a:srcRect l="-1777" r="13979"/>
          <a:stretch/>
        </p:blipFill>
        <p:spPr>
          <a:xfrm>
            <a:off x="3381079" y="1523899"/>
            <a:ext cx="1898704" cy="972524"/>
          </a:xfrm>
          <a:prstGeom prst="rect">
            <a:avLst/>
          </a:prstGeom>
        </p:spPr>
      </p:pic>
      <p:pic>
        <p:nvPicPr>
          <p:cNvPr id="24" name="Immagine 23"/>
          <p:cNvPicPr>
            <a:picLocks noChangeAspect="1"/>
          </p:cNvPicPr>
          <p:nvPr/>
        </p:nvPicPr>
        <p:blipFill rotWithShape="1">
          <a:blip r:embed="rId7" cstate="hqprint">
            <a:extLst>
              <a:ext uri="{28A0092B-C50C-407E-A947-70E740481C1C}">
                <a14:useLocalDpi xmlns:a14="http://schemas.microsoft.com/office/drawing/2010/main" val="0"/>
              </a:ext>
            </a:extLst>
          </a:blip>
          <a:srcRect r="21526"/>
          <a:stretch/>
        </p:blipFill>
        <p:spPr>
          <a:xfrm>
            <a:off x="10222506" y="5175742"/>
            <a:ext cx="1956599" cy="1121253"/>
          </a:xfrm>
          <a:prstGeom prst="rect">
            <a:avLst/>
          </a:prstGeom>
        </p:spPr>
      </p:pic>
      <p:pic>
        <p:nvPicPr>
          <p:cNvPr id="25" name="Immagine 24"/>
          <p:cNvPicPr>
            <a:picLocks noChangeAspect="1"/>
          </p:cNvPicPr>
          <p:nvPr/>
        </p:nvPicPr>
        <p:blipFill rotWithShape="1">
          <a:blip r:embed="rId8" cstate="hqprint">
            <a:extLst>
              <a:ext uri="{28A0092B-C50C-407E-A947-70E740481C1C}">
                <a14:useLocalDpi xmlns:a14="http://schemas.microsoft.com/office/drawing/2010/main" val="0"/>
              </a:ext>
            </a:extLst>
          </a:blip>
          <a:srcRect l="52467"/>
          <a:stretch/>
        </p:blipFill>
        <p:spPr>
          <a:xfrm>
            <a:off x="6029677" y="5072705"/>
            <a:ext cx="1651631" cy="1563579"/>
          </a:xfrm>
          <a:prstGeom prst="rect">
            <a:avLst/>
          </a:prstGeom>
        </p:spPr>
      </p:pic>
      <p:pic>
        <p:nvPicPr>
          <p:cNvPr id="26" name="Immagine 25"/>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418827" y="1269234"/>
            <a:ext cx="1839195" cy="1379396"/>
          </a:xfrm>
          <a:prstGeom prst="rect">
            <a:avLst/>
          </a:prstGeom>
        </p:spPr>
      </p:pic>
      <p:pic>
        <p:nvPicPr>
          <p:cNvPr id="27" name="Immagine 26"/>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9351" y="3268215"/>
            <a:ext cx="2925951" cy="1649505"/>
          </a:xfrm>
          <a:prstGeom prst="rect">
            <a:avLst/>
          </a:prstGeom>
        </p:spPr>
      </p:pic>
      <p:pic>
        <p:nvPicPr>
          <p:cNvPr id="28" name="Immagine 27"/>
          <p:cNvPicPr>
            <a:picLocks noChangeAspect="1"/>
          </p:cNvPicPr>
          <p:nvPr/>
        </p:nvPicPr>
        <p:blipFill rotWithShape="1">
          <a:blip r:embed="rId11" cstate="hqprint">
            <a:extLst>
              <a:ext uri="{28A0092B-C50C-407E-A947-70E740481C1C}">
                <a14:useLocalDpi xmlns:a14="http://schemas.microsoft.com/office/drawing/2010/main" val="0"/>
              </a:ext>
            </a:extLst>
          </a:blip>
          <a:srcRect l="5091" r="19212"/>
          <a:stretch/>
        </p:blipFill>
        <p:spPr>
          <a:xfrm>
            <a:off x="10314750" y="1269234"/>
            <a:ext cx="1839957" cy="1370906"/>
          </a:xfrm>
          <a:prstGeom prst="rect">
            <a:avLst/>
          </a:prstGeom>
        </p:spPr>
      </p:pic>
      <p:pic>
        <p:nvPicPr>
          <p:cNvPr id="29" name="Immagine 28"/>
          <p:cNvPicPr>
            <a:picLocks noChangeAspect="1"/>
          </p:cNvPicPr>
          <p:nvPr/>
        </p:nvPicPr>
        <p:blipFill rotWithShape="1">
          <a:blip r:embed="rId12"/>
          <a:srcRect r="11024" b="8173"/>
          <a:stretch/>
        </p:blipFill>
        <p:spPr>
          <a:xfrm rot="5400000">
            <a:off x="-2860824" y="4884993"/>
            <a:ext cx="1495546" cy="988522"/>
          </a:xfrm>
          <a:prstGeom prst="rect">
            <a:avLst/>
          </a:prstGeom>
        </p:spPr>
      </p:pic>
      <p:pic>
        <p:nvPicPr>
          <p:cNvPr id="4" name="Immagine 3"/>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061227" y="4983106"/>
            <a:ext cx="2940571" cy="1323257"/>
          </a:xfrm>
          <a:prstGeom prst="rect">
            <a:avLst/>
          </a:prstGeom>
        </p:spPr>
      </p:pic>
      <p:pic>
        <p:nvPicPr>
          <p:cNvPr id="6" name="Immagine 5"/>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250569" y="2936208"/>
            <a:ext cx="3928536" cy="1767841"/>
          </a:xfrm>
          <a:prstGeom prst="rect">
            <a:avLst/>
          </a:prstGeom>
        </p:spPr>
      </p:pic>
      <p:sp>
        <p:nvSpPr>
          <p:cNvPr id="21" name="Segnaposto contenuto 2"/>
          <p:cNvSpPr txBox="1">
            <a:spLocks/>
          </p:cNvSpPr>
          <p:nvPr/>
        </p:nvSpPr>
        <p:spPr>
          <a:xfrm>
            <a:off x="-11421" y="2999128"/>
            <a:ext cx="3167497" cy="2189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400" dirty="0" smtClean="0">
                <a:effectLst>
                  <a:outerShdw blurRad="38100" dist="38100" dir="2700000" algn="tl">
                    <a:srgbClr val="000000">
                      <a:alpha val="43137"/>
                    </a:srgbClr>
                  </a:outerShdw>
                </a:effectLst>
              </a:rPr>
              <a:t>Rimozione pavimenti ed. principale e  </a:t>
            </a:r>
            <a:endParaRPr lang="it-IT" sz="1400" dirty="0">
              <a:effectLst>
                <a:outerShdw blurRad="38100" dist="38100" dir="2700000" algn="tl">
                  <a:srgbClr val="000000">
                    <a:alpha val="43137"/>
                  </a:srgbClr>
                </a:outerShdw>
              </a:effectLst>
            </a:endParaRPr>
          </a:p>
        </p:txBody>
      </p:sp>
      <p:sp>
        <p:nvSpPr>
          <p:cNvPr id="30" name="Segnaposto contenuto 2"/>
          <p:cNvSpPr txBox="1">
            <a:spLocks/>
          </p:cNvSpPr>
          <p:nvPr/>
        </p:nvSpPr>
        <p:spPr>
          <a:xfrm>
            <a:off x="3329341" y="2518423"/>
            <a:ext cx="3167497" cy="2189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400" dirty="0" smtClean="0">
                <a:effectLst>
                  <a:outerShdw blurRad="38100" dist="38100" dir="2700000" algn="tl">
                    <a:srgbClr val="000000">
                      <a:alpha val="43137"/>
                    </a:srgbClr>
                  </a:outerShdw>
                </a:effectLst>
              </a:rPr>
              <a:t>Ala Nuova</a:t>
            </a:r>
            <a:endParaRPr lang="it-IT" sz="1400" dirty="0">
              <a:effectLst>
                <a:outerShdw blurRad="38100" dist="38100" dir="2700000" algn="tl">
                  <a:srgbClr val="000000">
                    <a:alpha val="43137"/>
                  </a:srgbClr>
                </a:outerShdw>
              </a:effectLst>
            </a:endParaRPr>
          </a:p>
        </p:txBody>
      </p:sp>
      <p:sp>
        <p:nvSpPr>
          <p:cNvPr id="31" name="Segnaposto contenuto 2"/>
          <p:cNvSpPr txBox="1">
            <a:spLocks/>
          </p:cNvSpPr>
          <p:nvPr/>
        </p:nvSpPr>
        <p:spPr>
          <a:xfrm>
            <a:off x="5235195" y="2623790"/>
            <a:ext cx="3167497" cy="2189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400" dirty="0" smtClean="0">
                <a:effectLst>
                  <a:outerShdw blurRad="38100" dist="38100" dir="2700000" algn="tl">
                    <a:srgbClr val="000000">
                      <a:alpha val="43137"/>
                    </a:srgbClr>
                  </a:outerShdw>
                </a:effectLst>
              </a:rPr>
              <a:t>Rimozione pavimenti ed. principale e installazione parapetto  </a:t>
            </a:r>
            <a:endParaRPr lang="it-IT" sz="1400" dirty="0">
              <a:effectLst>
                <a:outerShdw blurRad="38100" dist="38100" dir="2700000" algn="tl">
                  <a:srgbClr val="000000">
                    <a:alpha val="43137"/>
                  </a:srgbClr>
                </a:outerShdw>
              </a:effectLst>
            </a:endParaRPr>
          </a:p>
        </p:txBody>
      </p:sp>
      <p:sp>
        <p:nvSpPr>
          <p:cNvPr id="32" name="Segnaposto contenuto 2"/>
          <p:cNvSpPr txBox="1">
            <a:spLocks/>
          </p:cNvSpPr>
          <p:nvPr/>
        </p:nvSpPr>
        <p:spPr>
          <a:xfrm>
            <a:off x="8372135" y="2651487"/>
            <a:ext cx="3613099" cy="281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400" dirty="0" smtClean="0">
                <a:effectLst>
                  <a:outerShdw blurRad="38100" dist="38100" dir="2700000" algn="tl">
                    <a:srgbClr val="000000">
                      <a:alpha val="43137"/>
                    </a:srgbClr>
                  </a:outerShdw>
                </a:effectLst>
              </a:rPr>
              <a:t>Realizzazione della nuova centrale termica</a:t>
            </a:r>
            <a:endParaRPr lang="it-IT" sz="1400" dirty="0">
              <a:effectLst>
                <a:outerShdw blurRad="38100" dist="38100" dir="2700000" algn="tl">
                  <a:srgbClr val="000000">
                    <a:alpha val="43137"/>
                  </a:srgbClr>
                </a:outerShdw>
              </a:effectLst>
            </a:endParaRPr>
          </a:p>
        </p:txBody>
      </p:sp>
      <p:sp>
        <p:nvSpPr>
          <p:cNvPr id="33" name="Segnaposto contenuto 2"/>
          <p:cNvSpPr txBox="1">
            <a:spLocks/>
          </p:cNvSpPr>
          <p:nvPr/>
        </p:nvSpPr>
        <p:spPr>
          <a:xfrm>
            <a:off x="7609801" y="6431043"/>
            <a:ext cx="3167497" cy="2189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400" dirty="0" smtClean="0">
                <a:effectLst>
                  <a:outerShdw blurRad="38100" dist="38100" dir="2700000" algn="tl">
                    <a:srgbClr val="000000">
                      <a:alpha val="43137"/>
                    </a:srgbClr>
                  </a:outerShdw>
                </a:effectLst>
              </a:rPr>
              <a:t>Nuovo parapetto installato</a:t>
            </a:r>
            <a:endParaRPr lang="it-IT" sz="1400" dirty="0">
              <a:effectLst>
                <a:outerShdw blurRad="38100" dist="38100" dir="2700000" algn="tl">
                  <a:srgbClr val="000000">
                    <a:alpha val="43137"/>
                  </a:srgbClr>
                </a:outerShdw>
              </a:effectLst>
            </a:endParaRPr>
          </a:p>
        </p:txBody>
      </p:sp>
      <p:sp>
        <p:nvSpPr>
          <p:cNvPr id="34" name="Segnaposto contenuto 2"/>
          <p:cNvSpPr txBox="1">
            <a:spLocks/>
          </p:cNvSpPr>
          <p:nvPr/>
        </p:nvSpPr>
        <p:spPr>
          <a:xfrm>
            <a:off x="21294" y="4878907"/>
            <a:ext cx="3167497" cy="2189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400" dirty="0" smtClean="0">
                <a:effectLst>
                  <a:outerShdw blurRad="38100" dist="38100" dir="2700000" algn="tl">
                    <a:srgbClr val="000000">
                      <a:alpha val="43137"/>
                    </a:srgbClr>
                  </a:outerShdw>
                </a:effectLst>
              </a:rPr>
              <a:t>Posa della nuova guaina </a:t>
            </a:r>
            <a:r>
              <a:rPr lang="it-IT" sz="1400" dirty="0" err="1" smtClean="0">
                <a:effectLst>
                  <a:outerShdw blurRad="38100" dist="38100" dir="2700000" algn="tl">
                    <a:srgbClr val="000000">
                      <a:alpha val="43137"/>
                    </a:srgbClr>
                  </a:outerShdw>
                </a:effectLst>
              </a:rPr>
              <a:t>Membrapol</a:t>
            </a:r>
            <a:endParaRPr lang="it-IT" sz="1400" dirty="0">
              <a:effectLst>
                <a:outerShdw blurRad="38100" dist="38100" dir="2700000" algn="tl">
                  <a:srgbClr val="000000">
                    <a:alpha val="43137"/>
                  </a:srgbClr>
                </a:outerShdw>
              </a:effectLst>
            </a:endParaRPr>
          </a:p>
        </p:txBody>
      </p:sp>
      <p:sp>
        <p:nvSpPr>
          <p:cNvPr id="35" name="Segnaposto contenuto 2"/>
          <p:cNvSpPr txBox="1">
            <a:spLocks/>
          </p:cNvSpPr>
          <p:nvPr/>
        </p:nvSpPr>
        <p:spPr>
          <a:xfrm>
            <a:off x="2950590" y="6296996"/>
            <a:ext cx="3167497" cy="2189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400" dirty="0" smtClean="0">
                <a:effectLst>
                  <a:outerShdw blurRad="38100" dist="38100" dir="2700000" algn="tl">
                    <a:srgbClr val="000000">
                      <a:alpha val="43137"/>
                    </a:srgbClr>
                  </a:outerShdw>
                </a:effectLst>
              </a:rPr>
              <a:t>Realizzazione nuovo massetto delle pendenze sull’Ala Nuova</a:t>
            </a:r>
            <a:endParaRPr lang="it-IT" sz="1400" dirty="0">
              <a:effectLst>
                <a:outerShdw blurRad="38100" dist="38100" dir="2700000" algn="tl">
                  <a:srgbClr val="000000">
                    <a:alpha val="43137"/>
                  </a:srgbClr>
                </a:outerShdw>
              </a:effectLst>
            </a:endParaRPr>
          </a:p>
        </p:txBody>
      </p:sp>
      <p:sp>
        <p:nvSpPr>
          <p:cNvPr id="36" name="Segnaposto contenuto 2"/>
          <p:cNvSpPr txBox="1">
            <a:spLocks/>
          </p:cNvSpPr>
          <p:nvPr/>
        </p:nvSpPr>
        <p:spPr>
          <a:xfrm>
            <a:off x="8162674" y="4695459"/>
            <a:ext cx="4016431" cy="2189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400" dirty="0" smtClean="0">
                <a:effectLst>
                  <a:outerShdw blurRad="38100" dist="38100" dir="2700000" algn="tl">
                    <a:srgbClr val="000000">
                      <a:alpha val="43137"/>
                    </a:srgbClr>
                  </a:outerShdw>
                </a:effectLst>
              </a:rPr>
              <a:t>Posa della nuova guaina impermeabilizzante </a:t>
            </a:r>
            <a:r>
              <a:rPr lang="it-IT" sz="1400" dirty="0" err="1" smtClean="0">
                <a:effectLst>
                  <a:outerShdw blurRad="38100" dist="38100" dir="2700000" algn="tl">
                    <a:srgbClr val="000000">
                      <a:alpha val="43137"/>
                    </a:srgbClr>
                  </a:outerShdw>
                </a:effectLst>
              </a:rPr>
              <a:t>Membrapol</a:t>
            </a:r>
            <a:endParaRPr lang="it-IT" sz="1400" dirty="0">
              <a:effectLst>
                <a:outerShdw blurRad="38100" dist="38100" dir="2700000" algn="tl">
                  <a:srgbClr val="000000">
                    <a:alpha val="43137"/>
                  </a:srgbClr>
                </a:outerShdw>
              </a:effectLst>
            </a:endParaRPr>
          </a:p>
        </p:txBody>
      </p:sp>
      <p:pic>
        <p:nvPicPr>
          <p:cNvPr id="7" name="Immagine 6"/>
          <p:cNvPicPr>
            <a:picLocks noChangeAspect="1"/>
          </p:cNvPicPr>
          <p:nvPr/>
        </p:nvPicPr>
        <p:blipFill rotWithShape="1">
          <a:blip r:embed="rId15"/>
          <a:srcRect t="31778"/>
          <a:stretch/>
        </p:blipFill>
        <p:spPr>
          <a:xfrm>
            <a:off x="3063181" y="3059819"/>
            <a:ext cx="5192388" cy="2011543"/>
          </a:xfrm>
          <a:prstGeom prst="rect">
            <a:avLst/>
          </a:prstGeom>
        </p:spPr>
      </p:pic>
      <p:sp>
        <p:nvSpPr>
          <p:cNvPr id="37" name="Segnaposto contenuto 2"/>
          <p:cNvSpPr txBox="1">
            <a:spLocks/>
          </p:cNvSpPr>
          <p:nvPr/>
        </p:nvSpPr>
        <p:spPr>
          <a:xfrm>
            <a:off x="0" y="6311005"/>
            <a:ext cx="3167497" cy="2189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400" dirty="0" smtClean="0">
                <a:effectLst>
                  <a:outerShdw blurRad="38100" dist="38100" dir="2700000" algn="tl">
                    <a:srgbClr val="000000">
                      <a:alpha val="43137"/>
                    </a:srgbClr>
                  </a:outerShdw>
                </a:effectLst>
              </a:rPr>
              <a:t>Strutture metalliche ed impianti da rimuovere sul corpo servizi</a:t>
            </a:r>
            <a:endParaRPr lang="it-IT" sz="1400" dirty="0">
              <a:effectLst>
                <a:outerShdw blurRad="38100" dist="38100" dir="2700000" algn="tl">
                  <a:srgbClr val="000000">
                    <a:alpha val="43137"/>
                  </a:srgbClr>
                </a:outerShdw>
              </a:effectLst>
            </a:endParaRPr>
          </a:p>
        </p:txBody>
      </p:sp>
      <p:pic>
        <p:nvPicPr>
          <p:cNvPr id="9" name="Immagine 8"/>
          <p:cNvPicPr>
            <a:picLocks noChangeAspect="1"/>
          </p:cNvPicPr>
          <p:nvPr/>
        </p:nvPicPr>
        <p:blipFill rotWithShape="1">
          <a:blip r:embed="rId16"/>
          <a:srcRect b="14580"/>
          <a:stretch/>
        </p:blipFill>
        <p:spPr>
          <a:xfrm>
            <a:off x="99757" y="5175743"/>
            <a:ext cx="2883008" cy="1121253"/>
          </a:xfrm>
          <a:prstGeom prst="rect">
            <a:avLst/>
          </a:prstGeom>
        </p:spPr>
      </p:pic>
    </p:spTree>
    <p:extLst>
      <p:ext uri="{BB962C8B-B14F-4D97-AF65-F5344CB8AC3E}">
        <p14:creationId xmlns:p14="http://schemas.microsoft.com/office/powerpoint/2010/main" val="262214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1000"/>
                                        <p:tgtEl>
                                          <p:spTgt spid="30">
                                            <p:txEl>
                                              <p:pRg st="0" end="0"/>
                                            </p:txEl>
                                          </p:spTgt>
                                        </p:tgtEl>
                                      </p:cBhvr>
                                    </p:animEffect>
                                    <p:anim calcmode="lin" valueType="num">
                                      <p:cBhvr>
                                        <p:cTn id="13"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0">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xEl>
                                              <p:pRg st="0" end="0"/>
                                            </p:txEl>
                                          </p:spTgt>
                                        </p:tgtEl>
                                        <p:attrNameLst>
                                          <p:attrName>style.visibility</p:attrName>
                                        </p:attrNameLst>
                                      </p:cBhvr>
                                      <p:to>
                                        <p:strVal val="visible"/>
                                      </p:to>
                                    </p:set>
                                    <p:animEffect transition="in" filter="fade">
                                      <p:cBhvr>
                                        <p:cTn id="17" dur="1000"/>
                                        <p:tgtEl>
                                          <p:spTgt spid="31">
                                            <p:txEl>
                                              <p:pRg st="0" end="0"/>
                                            </p:txEl>
                                          </p:spTgt>
                                        </p:tgtEl>
                                      </p:cBhvr>
                                    </p:animEffect>
                                    <p:anim calcmode="lin" valueType="num">
                                      <p:cBhvr>
                                        <p:cTn id="18"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1">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2">
                                            <p:txEl>
                                              <p:pRg st="0" end="0"/>
                                            </p:txEl>
                                          </p:spTgt>
                                        </p:tgtEl>
                                        <p:attrNameLst>
                                          <p:attrName>style.visibility</p:attrName>
                                        </p:attrNameLst>
                                      </p:cBhvr>
                                      <p:to>
                                        <p:strVal val="visible"/>
                                      </p:to>
                                    </p:set>
                                    <p:animEffect transition="in" filter="fade">
                                      <p:cBhvr>
                                        <p:cTn id="22" dur="1000"/>
                                        <p:tgtEl>
                                          <p:spTgt spid="32">
                                            <p:txEl>
                                              <p:pRg st="0" end="0"/>
                                            </p:txEl>
                                          </p:spTgt>
                                        </p:tgtEl>
                                      </p:cBhvr>
                                    </p:animEffect>
                                    <p:anim calcmode="lin" valueType="num">
                                      <p:cBhvr>
                                        <p:cTn id="23"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2">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xEl>
                                              <p:pRg st="0" end="0"/>
                                            </p:txEl>
                                          </p:spTgt>
                                        </p:tgtEl>
                                        <p:attrNameLst>
                                          <p:attrName>style.visibility</p:attrName>
                                        </p:attrNameLst>
                                      </p:cBhvr>
                                      <p:to>
                                        <p:strVal val="visible"/>
                                      </p:to>
                                    </p:set>
                                    <p:animEffect transition="in" filter="fade">
                                      <p:cBhvr>
                                        <p:cTn id="27" dur="1000"/>
                                        <p:tgtEl>
                                          <p:spTgt spid="33">
                                            <p:txEl>
                                              <p:pRg st="0" end="0"/>
                                            </p:txEl>
                                          </p:spTgt>
                                        </p:tgtEl>
                                      </p:cBhvr>
                                    </p:animEffect>
                                    <p:anim calcmode="lin" valueType="num">
                                      <p:cBhvr>
                                        <p:cTn id="28"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3">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fade">
                                      <p:cBhvr>
                                        <p:cTn id="32" dur="1000"/>
                                        <p:tgtEl>
                                          <p:spTgt spid="34">
                                            <p:txEl>
                                              <p:pRg st="0" end="0"/>
                                            </p:txEl>
                                          </p:spTgt>
                                        </p:tgtEl>
                                      </p:cBhvr>
                                    </p:animEffect>
                                    <p:anim calcmode="lin" valueType="num">
                                      <p:cBhvr>
                                        <p:cTn id="33"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34">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5">
                                            <p:txEl>
                                              <p:pRg st="0" end="0"/>
                                            </p:txEl>
                                          </p:spTgt>
                                        </p:tgtEl>
                                        <p:attrNameLst>
                                          <p:attrName>style.visibility</p:attrName>
                                        </p:attrNameLst>
                                      </p:cBhvr>
                                      <p:to>
                                        <p:strVal val="visible"/>
                                      </p:to>
                                    </p:set>
                                    <p:animEffect transition="in" filter="fade">
                                      <p:cBhvr>
                                        <p:cTn id="37" dur="1000"/>
                                        <p:tgtEl>
                                          <p:spTgt spid="35">
                                            <p:txEl>
                                              <p:pRg st="0" end="0"/>
                                            </p:txEl>
                                          </p:spTgt>
                                        </p:tgtEl>
                                      </p:cBhvr>
                                    </p:animEffect>
                                    <p:anim calcmode="lin" valueType="num">
                                      <p:cBhvr>
                                        <p:cTn id="38"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35">
                                            <p:txEl>
                                              <p:pRg st="0" end="0"/>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6">
                                            <p:txEl>
                                              <p:pRg st="0" end="0"/>
                                            </p:txEl>
                                          </p:spTgt>
                                        </p:tgtEl>
                                        <p:attrNameLst>
                                          <p:attrName>style.visibility</p:attrName>
                                        </p:attrNameLst>
                                      </p:cBhvr>
                                      <p:to>
                                        <p:strVal val="visible"/>
                                      </p:to>
                                    </p:set>
                                    <p:animEffect transition="in" filter="fade">
                                      <p:cBhvr>
                                        <p:cTn id="42" dur="1000"/>
                                        <p:tgtEl>
                                          <p:spTgt spid="36">
                                            <p:txEl>
                                              <p:pRg st="0" end="0"/>
                                            </p:txEl>
                                          </p:spTgt>
                                        </p:tgtEl>
                                      </p:cBhvr>
                                    </p:animEffect>
                                    <p:anim calcmode="lin" valueType="num">
                                      <p:cBhvr>
                                        <p:cTn id="43"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36">
                                            <p:txEl>
                                              <p:pRg st="0" end="0"/>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7">
                                            <p:txEl>
                                              <p:pRg st="0" end="0"/>
                                            </p:txEl>
                                          </p:spTgt>
                                        </p:tgtEl>
                                        <p:attrNameLst>
                                          <p:attrName>style.visibility</p:attrName>
                                        </p:attrNameLst>
                                      </p:cBhvr>
                                      <p:to>
                                        <p:strVal val="visible"/>
                                      </p:to>
                                    </p:set>
                                    <p:animEffect transition="in" filter="fade">
                                      <p:cBhvr>
                                        <p:cTn id="47" dur="1000"/>
                                        <p:tgtEl>
                                          <p:spTgt spid="37">
                                            <p:txEl>
                                              <p:pRg st="0" end="0"/>
                                            </p:txEl>
                                          </p:spTgt>
                                        </p:tgtEl>
                                      </p:cBhvr>
                                    </p:animEffect>
                                    <p:anim calcmode="lin" valueType="num">
                                      <p:cBhvr>
                                        <p:cTn id="48"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30" grpId="0" build="p"/>
      <p:bldP spid="31" grpId="0" build="p"/>
      <p:bldP spid="32" grpId="0" build="p"/>
      <p:bldP spid="33" grpId="0" build="p"/>
      <p:bldP spid="34" grpId="0" build="p"/>
      <p:bldP spid="35" grpId="0" build="p"/>
      <p:bldP spid="36" grpId="0" build="p"/>
      <p:bldP spid="3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sz="half" idx="1"/>
          </p:nvPr>
        </p:nvPicPr>
        <p:blipFill rotWithShape="1">
          <a:blip r:embed="rId3"/>
          <a:srcRect r="2421"/>
          <a:stretch/>
        </p:blipFill>
        <p:spPr>
          <a:xfrm>
            <a:off x="21771" y="1243310"/>
            <a:ext cx="12170229" cy="5089449"/>
          </a:xfrm>
          <a:prstGeom prst="rect">
            <a:avLst/>
          </a:prstGeom>
          <a:ln>
            <a:solidFill>
              <a:schemeClr val="bg1"/>
            </a:solidFill>
          </a:ln>
        </p:spPr>
      </p:pic>
      <p:pic>
        <p:nvPicPr>
          <p:cNvPr id="7" name="Immagine 6"/>
          <p:cNvPicPr>
            <a:picLocks noChangeAspect="1"/>
          </p:cNvPicPr>
          <p:nvPr/>
        </p:nvPicPr>
        <p:blipFill rotWithShape="1">
          <a:blip r:embed="rId4"/>
          <a:srcRect t="2819" b="1577"/>
          <a:stretch/>
        </p:blipFill>
        <p:spPr>
          <a:xfrm>
            <a:off x="10145671" y="5652661"/>
            <a:ext cx="1970340" cy="1113789"/>
          </a:xfrm>
          <a:prstGeom prst="rect">
            <a:avLst/>
          </a:prstGeom>
          <a:ln>
            <a:solidFill>
              <a:schemeClr val="tx1"/>
            </a:solidFill>
          </a:ln>
        </p:spPr>
      </p:pic>
      <p:pic>
        <p:nvPicPr>
          <p:cNvPr id="8" name="Immagine 7"/>
          <p:cNvPicPr>
            <a:picLocks noChangeAspect="1"/>
          </p:cNvPicPr>
          <p:nvPr/>
        </p:nvPicPr>
        <p:blipFill rotWithShape="1">
          <a:blip r:embed="rId5"/>
          <a:srcRect t="42048" b="3109"/>
          <a:stretch/>
        </p:blipFill>
        <p:spPr>
          <a:xfrm>
            <a:off x="8376350" y="5885309"/>
            <a:ext cx="1693333" cy="881141"/>
          </a:xfrm>
          <a:prstGeom prst="rect">
            <a:avLst/>
          </a:prstGeom>
          <a:ln>
            <a:solidFill>
              <a:schemeClr val="tx1"/>
            </a:solidFill>
          </a:ln>
        </p:spPr>
      </p:pic>
      <p:sp>
        <p:nvSpPr>
          <p:cNvPr id="10" name="Segnaposto contenuto 10"/>
          <p:cNvSpPr txBox="1">
            <a:spLocks/>
          </p:cNvSpPr>
          <p:nvPr/>
        </p:nvSpPr>
        <p:spPr>
          <a:xfrm>
            <a:off x="-69230" y="6444783"/>
            <a:ext cx="10229915" cy="3216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it-IT" sz="1600" dirty="0" smtClean="0">
                <a:effectLst>
                  <a:outerShdw blurRad="38100" dist="38100" dir="2700000" algn="tl">
                    <a:srgbClr val="000000">
                      <a:alpha val="43137"/>
                    </a:srgbClr>
                  </a:outerShdw>
                </a:effectLst>
              </a:rPr>
              <a:t>Importo a base gara: 425 K€         Importo aggiudicato: 303k€ - Importo complessivo: 561 K€</a:t>
            </a:r>
            <a:endParaRPr lang="it-IT" sz="1600" dirty="0">
              <a:effectLst>
                <a:outerShdw blurRad="38100" dist="38100" dir="2700000" algn="tl">
                  <a:srgbClr val="000000">
                    <a:alpha val="43137"/>
                  </a:srgbClr>
                </a:outerShdw>
              </a:effectLst>
            </a:endParaRPr>
          </a:p>
        </p:txBody>
      </p:sp>
      <p:sp>
        <p:nvSpPr>
          <p:cNvPr id="4" name="Freccia a destra 3"/>
          <p:cNvSpPr/>
          <p:nvPr/>
        </p:nvSpPr>
        <p:spPr>
          <a:xfrm>
            <a:off x="2590312" y="6508266"/>
            <a:ext cx="406400" cy="194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p:cNvPicPr>
            <a:picLocks noChangeAspect="1"/>
          </p:cNvPicPr>
          <p:nvPr/>
        </p:nvPicPr>
        <p:blipFill>
          <a:blip r:embed="rId6"/>
          <a:stretch>
            <a:fillRect/>
          </a:stretch>
        </p:blipFill>
        <p:spPr>
          <a:xfrm>
            <a:off x="9848967" y="45849"/>
            <a:ext cx="2191056" cy="981212"/>
          </a:xfrm>
          <a:prstGeom prst="rect">
            <a:avLst/>
          </a:prstGeom>
        </p:spPr>
      </p:pic>
      <p:sp>
        <p:nvSpPr>
          <p:cNvPr id="2" name="Titolo 1"/>
          <p:cNvSpPr>
            <a:spLocks noGrp="1"/>
          </p:cNvSpPr>
          <p:nvPr>
            <p:ph type="title"/>
          </p:nvPr>
        </p:nvSpPr>
        <p:spPr>
          <a:xfrm>
            <a:off x="3681663" y="1194405"/>
            <a:ext cx="11472612" cy="780114"/>
          </a:xfrm>
        </p:spPr>
        <p:txBody>
          <a:bodyPr>
            <a:noAutofit/>
          </a:bodyPr>
          <a:lstStyle/>
          <a:p>
            <a:r>
              <a:rPr lang="it-IT" sz="1800" dirty="0"/>
              <a:t>RIFACIMENTO ED EFFICIENTAMENTO ENERGETICO </a:t>
            </a:r>
            <a:br>
              <a:rPr lang="it-IT" sz="1800" dirty="0"/>
            </a:br>
            <a:r>
              <a:rPr lang="it-IT" sz="1800" dirty="0"/>
              <a:t>DEGLI IMPIANTI MECCANICI, IDRO-TERMO-SANITARI, </a:t>
            </a:r>
            <a:br>
              <a:rPr lang="it-IT" sz="1800" dirty="0"/>
            </a:br>
            <a:r>
              <a:rPr lang="it-IT" sz="1800" dirty="0"/>
              <a:t>DI CLIMATIZZAZIONE E VENTILAZIONE: </a:t>
            </a:r>
            <a:r>
              <a:rPr lang="it-IT" sz="1800" dirty="0" smtClean="0"/>
              <a:t>IMPIANTO </a:t>
            </a:r>
            <a:r>
              <a:rPr lang="it-IT" sz="1800" dirty="0"/>
              <a:t>DI CLIMATIZZAZIONE</a:t>
            </a:r>
          </a:p>
        </p:txBody>
      </p:sp>
    </p:spTree>
    <p:extLst>
      <p:ext uri="{BB962C8B-B14F-4D97-AF65-F5344CB8AC3E}">
        <p14:creationId xmlns:p14="http://schemas.microsoft.com/office/powerpoint/2010/main" val="2599112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70426" y="1076033"/>
            <a:ext cx="3860898" cy="509076"/>
          </a:xfrm>
        </p:spPr>
        <p:txBody>
          <a:bodyPr/>
          <a:lstStyle/>
          <a:p>
            <a:r>
              <a:rPr lang="it-IT" dirty="0" smtClean="0"/>
              <a:t>Centrale termica</a:t>
            </a:r>
            <a:endParaRPr lang="it-IT" dirty="0"/>
          </a:p>
        </p:txBody>
      </p:sp>
      <p:pic>
        <p:nvPicPr>
          <p:cNvPr id="4" name="Segnaposto contenuto 3"/>
          <p:cNvPicPr>
            <a:picLocks noGrp="1" noChangeAspect="1"/>
          </p:cNvPicPr>
          <p:nvPr>
            <p:ph idx="1"/>
          </p:nvPr>
        </p:nvPicPr>
        <p:blipFill rotWithShape="1">
          <a:blip r:embed="rId3"/>
          <a:srcRect l="2063" t="9246" r="2561" b="4262"/>
          <a:stretch/>
        </p:blipFill>
        <p:spPr>
          <a:xfrm>
            <a:off x="395877" y="2872605"/>
            <a:ext cx="3335374" cy="3448292"/>
          </a:xfrm>
          <a:prstGeom prst="rect">
            <a:avLst/>
          </a:prstGeom>
          <a:ln>
            <a:solidFill>
              <a:schemeClr val="tx1"/>
            </a:solidFill>
          </a:ln>
        </p:spPr>
      </p:pic>
      <p:pic>
        <p:nvPicPr>
          <p:cNvPr id="5" name="Immagine 4"/>
          <p:cNvPicPr>
            <a:picLocks noChangeAspect="1"/>
          </p:cNvPicPr>
          <p:nvPr/>
        </p:nvPicPr>
        <p:blipFill rotWithShape="1">
          <a:blip r:embed="rId4"/>
          <a:srcRect t="6232"/>
          <a:stretch/>
        </p:blipFill>
        <p:spPr>
          <a:xfrm>
            <a:off x="4182036" y="1480250"/>
            <a:ext cx="7824180" cy="4840647"/>
          </a:xfrm>
          <a:prstGeom prst="rect">
            <a:avLst/>
          </a:prstGeom>
          <a:ln>
            <a:solidFill>
              <a:schemeClr val="tx1"/>
            </a:solidFill>
          </a:ln>
        </p:spPr>
      </p:pic>
      <p:pic>
        <p:nvPicPr>
          <p:cNvPr id="7" name="Immagine 6"/>
          <p:cNvPicPr>
            <a:picLocks noChangeAspect="1"/>
          </p:cNvPicPr>
          <p:nvPr/>
        </p:nvPicPr>
        <p:blipFill>
          <a:blip r:embed="rId5"/>
          <a:stretch>
            <a:fillRect/>
          </a:stretch>
        </p:blipFill>
        <p:spPr>
          <a:xfrm>
            <a:off x="707440" y="1180892"/>
            <a:ext cx="2699747" cy="1666725"/>
          </a:xfrm>
          <a:prstGeom prst="rect">
            <a:avLst/>
          </a:prstGeom>
        </p:spPr>
      </p:pic>
      <p:sp>
        <p:nvSpPr>
          <p:cNvPr id="6" name="Segnaposto contenuto 10"/>
          <p:cNvSpPr txBox="1">
            <a:spLocks/>
          </p:cNvSpPr>
          <p:nvPr/>
        </p:nvSpPr>
        <p:spPr>
          <a:xfrm>
            <a:off x="9931323" y="1180892"/>
            <a:ext cx="2217420" cy="55592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it-IT" sz="1000" dirty="0">
              <a:effectLst>
                <a:outerShdw blurRad="38100" dist="38100" dir="2700000" algn="tl">
                  <a:srgbClr val="000000">
                    <a:alpha val="43137"/>
                  </a:srgbClr>
                </a:outerShdw>
              </a:effectLst>
            </a:endParaRPr>
          </a:p>
        </p:txBody>
      </p:sp>
      <p:sp>
        <p:nvSpPr>
          <p:cNvPr id="3" name="Rettangolo 2"/>
          <p:cNvSpPr/>
          <p:nvPr/>
        </p:nvSpPr>
        <p:spPr>
          <a:xfrm>
            <a:off x="6507223" y="1585109"/>
            <a:ext cx="2670611" cy="1477328"/>
          </a:xfrm>
          <a:prstGeom prst="rect">
            <a:avLst/>
          </a:prstGeom>
        </p:spPr>
        <p:txBody>
          <a:bodyPr wrap="square">
            <a:spAutoFit/>
          </a:bodyPr>
          <a:lstStyle/>
          <a:p>
            <a:pPr algn="just"/>
            <a:r>
              <a:rPr lang="it-IT" sz="1000" dirty="0" smtClean="0">
                <a:effectLst>
                  <a:outerShdw blurRad="38100" dist="38100" dir="2700000" algn="tl">
                    <a:srgbClr val="000000">
                      <a:alpha val="43137"/>
                    </a:srgbClr>
                  </a:outerShdw>
                </a:effectLst>
                <a:latin typeface="Titillium" pitchFamily="2" charset="77"/>
              </a:rPr>
              <a:t>Fan coil dotati </a:t>
            </a:r>
            <a:r>
              <a:rPr lang="it-IT" sz="1000" dirty="0">
                <a:effectLst>
                  <a:outerShdw blurRad="38100" dist="38100" dir="2700000" algn="tl">
                    <a:srgbClr val="000000">
                      <a:alpha val="43137"/>
                    </a:srgbClr>
                  </a:outerShdw>
                </a:effectLst>
                <a:latin typeface="Titillium" pitchFamily="2" charset="77"/>
              </a:rPr>
              <a:t>di valvola di regolazione </a:t>
            </a:r>
            <a:r>
              <a:rPr lang="it-IT" sz="1000" dirty="0" err="1">
                <a:effectLst>
                  <a:outerShdw blurRad="38100" dist="38100" dir="2700000" algn="tl">
                    <a:srgbClr val="000000">
                      <a:alpha val="43137"/>
                    </a:srgbClr>
                  </a:outerShdw>
                </a:effectLst>
                <a:latin typeface="Titillium" pitchFamily="2" charset="77"/>
              </a:rPr>
              <a:t>servocomandata</a:t>
            </a:r>
            <a:r>
              <a:rPr lang="it-IT" sz="1000" dirty="0">
                <a:effectLst>
                  <a:outerShdw blurRad="38100" dist="38100" dir="2700000" algn="tl">
                    <a:srgbClr val="000000">
                      <a:alpha val="43137"/>
                    </a:srgbClr>
                  </a:outerShdw>
                </a:effectLst>
                <a:latin typeface="Titillium" pitchFamily="2" charset="77"/>
              </a:rPr>
              <a:t> a due vie 24 V, </a:t>
            </a:r>
            <a:r>
              <a:rPr lang="it-IT" sz="1000" dirty="0" smtClean="0">
                <a:effectLst>
                  <a:outerShdw blurRad="38100" dist="38100" dir="2700000" algn="tl">
                    <a:srgbClr val="000000">
                      <a:alpha val="43137"/>
                    </a:srgbClr>
                  </a:outerShdw>
                </a:effectLst>
                <a:latin typeface="Titillium" pitchFamily="2" charset="77"/>
              </a:rPr>
              <a:t>interfacciata ad </a:t>
            </a:r>
            <a:r>
              <a:rPr lang="it-IT" sz="1000" dirty="0">
                <a:effectLst>
                  <a:outerShdw blurRad="38100" dist="38100" dir="2700000" algn="tl">
                    <a:srgbClr val="000000">
                      <a:alpha val="43137"/>
                    </a:srgbClr>
                  </a:outerShdw>
                </a:effectLst>
                <a:latin typeface="Titillium" pitchFamily="2" charset="77"/>
              </a:rPr>
              <a:t>un regolatore ambiente che ne gestisce apertura/chiusura, velocità del ventilatore (e quindi </a:t>
            </a:r>
            <a:r>
              <a:rPr lang="it-IT" sz="1000" dirty="0" smtClean="0">
                <a:effectLst>
                  <a:outerShdw blurRad="38100" dist="38100" dir="2700000" algn="tl">
                    <a:srgbClr val="000000">
                      <a:alpha val="43137"/>
                    </a:srgbClr>
                  </a:outerShdw>
                </a:effectLst>
                <a:latin typeface="Titillium" pitchFamily="2" charset="77"/>
              </a:rPr>
              <a:t>la temperatura). </a:t>
            </a:r>
            <a:r>
              <a:rPr lang="it-IT" sz="1000" dirty="0">
                <a:effectLst>
                  <a:outerShdw blurRad="38100" dist="38100" dir="2700000" algn="tl">
                    <a:srgbClr val="000000">
                      <a:alpha val="43137"/>
                    </a:srgbClr>
                  </a:outerShdw>
                </a:effectLst>
                <a:latin typeface="Titillium" pitchFamily="2" charset="77"/>
              </a:rPr>
              <a:t>Gli ambienti sono gestibili localmente dal regolatore consentendo di forzare le temperature di set</a:t>
            </a:r>
          </a:p>
          <a:p>
            <a:pPr algn="just"/>
            <a:r>
              <a:rPr lang="it-IT" sz="1000" dirty="0" err="1">
                <a:effectLst>
                  <a:outerShdw blurRad="38100" dist="38100" dir="2700000" algn="tl">
                    <a:srgbClr val="000000">
                      <a:alpha val="43137"/>
                    </a:srgbClr>
                  </a:outerShdw>
                </a:effectLst>
                <a:latin typeface="Titillium" pitchFamily="2" charset="77"/>
              </a:rPr>
              <a:t>point</a:t>
            </a:r>
            <a:r>
              <a:rPr lang="it-IT" sz="1000" dirty="0">
                <a:effectLst>
                  <a:outerShdw blurRad="38100" dist="38100" dir="2700000" algn="tl">
                    <a:srgbClr val="000000">
                      <a:alpha val="43137"/>
                    </a:srgbClr>
                  </a:outerShdw>
                </a:effectLst>
                <a:latin typeface="Titillium" pitchFamily="2" charset="77"/>
              </a:rPr>
              <a:t> +/- </a:t>
            </a:r>
            <a:r>
              <a:rPr lang="it-IT" sz="1000" dirty="0" smtClean="0">
                <a:effectLst>
                  <a:outerShdw blurRad="38100" dist="38100" dir="2700000" algn="tl">
                    <a:srgbClr val="000000">
                      <a:alpha val="43137"/>
                    </a:srgbClr>
                  </a:outerShdw>
                </a:effectLst>
                <a:latin typeface="Titillium" pitchFamily="2" charset="77"/>
              </a:rPr>
              <a:t>2°C.</a:t>
            </a:r>
            <a:endParaRPr lang="it-IT" sz="1000" dirty="0">
              <a:effectLst>
                <a:outerShdw blurRad="38100" dist="38100" dir="2700000" algn="tl">
                  <a:srgbClr val="000000">
                    <a:alpha val="43137"/>
                  </a:srgbClr>
                </a:outerShdw>
              </a:effectLst>
              <a:latin typeface="Titillium" pitchFamily="2" charset="77"/>
            </a:endParaRPr>
          </a:p>
        </p:txBody>
      </p:sp>
      <p:pic>
        <p:nvPicPr>
          <p:cNvPr id="8" name="Immagine 7"/>
          <p:cNvPicPr>
            <a:picLocks noChangeAspect="1"/>
          </p:cNvPicPr>
          <p:nvPr/>
        </p:nvPicPr>
        <p:blipFill>
          <a:blip r:embed="rId6"/>
          <a:stretch>
            <a:fillRect/>
          </a:stretch>
        </p:blipFill>
        <p:spPr>
          <a:xfrm>
            <a:off x="9699472" y="68194"/>
            <a:ext cx="2191056" cy="981212"/>
          </a:xfrm>
          <a:prstGeom prst="rect">
            <a:avLst/>
          </a:prstGeom>
        </p:spPr>
      </p:pic>
    </p:spTree>
    <p:extLst>
      <p:ext uri="{BB962C8B-B14F-4D97-AF65-F5344CB8AC3E}">
        <p14:creationId xmlns:p14="http://schemas.microsoft.com/office/powerpoint/2010/main" val="19499341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153674"/>
            <a:ext cx="10515600" cy="780114"/>
          </a:xfrm>
        </p:spPr>
        <p:txBody>
          <a:bodyPr>
            <a:noAutofit/>
          </a:bodyPr>
          <a:lstStyle/>
          <a:p>
            <a:r>
              <a:rPr lang="it-IT" sz="1800" dirty="0"/>
              <a:t>RIFACIMENTO ED EFFICIENTAMENTO ENERGETICO </a:t>
            </a:r>
            <a:br>
              <a:rPr lang="it-IT" sz="1800" dirty="0"/>
            </a:br>
            <a:r>
              <a:rPr lang="it-IT" sz="1800" dirty="0"/>
              <a:t>DEGLI IMPIANTI MECCANICI, IDRO-TERMO-SANITARI, </a:t>
            </a:r>
            <a:br>
              <a:rPr lang="it-IT" sz="1800" dirty="0"/>
            </a:br>
            <a:r>
              <a:rPr lang="it-IT" sz="1800" dirty="0"/>
              <a:t>DI CLIMATIZZAZIONE E VENTILAZIONE: </a:t>
            </a:r>
            <a:br>
              <a:rPr lang="it-IT" sz="1800" dirty="0"/>
            </a:br>
            <a:r>
              <a:rPr lang="it-IT" sz="1800" dirty="0"/>
              <a:t>IMPIANTO DI VENTILAZIONE FORZATA - DISTRIBUZIONE</a:t>
            </a:r>
          </a:p>
        </p:txBody>
      </p:sp>
      <p:pic>
        <p:nvPicPr>
          <p:cNvPr id="4" name="Segnaposto contenuto 3"/>
          <p:cNvPicPr>
            <a:picLocks noGrp="1" noChangeAspect="1"/>
          </p:cNvPicPr>
          <p:nvPr>
            <p:ph idx="1"/>
          </p:nvPr>
        </p:nvPicPr>
        <p:blipFill rotWithShape="1">
          <a:blip r:embed="rId3"/>
          <a:srcRect t="24627" b="9414"/>
          <a:stretch/>
        </p:blipFill>
        <p:spPr>
          <a:xfrm>
            <a:off x="23812" y="3086212"/>
            <a:ext cx="12017559" cy="3179607"/>
          </a:xfrm>
          <a:prstGeom prst="rect">
            <a:avLst/>
          </a:prstGeom>
        </p:spPr>
      </p:pic>
      <p:pic>
        <p:nvPicPr>
          <p:cNvPr id="6" name="Immagine 5"/>
          <p:cNvPicPr>
            <a:picLocks noChangeAspect="1"/>
          </p:cNvPicPr>
          <p:nvPr/>
        </p:nvPicPr>
        <p:blipFill>
          <a:blip r:embed="rId4"/>
          <a:stretch>
            <a:fillRect/>
          </a:stretch>
        </p:blipFill>
        <p:spPr>
          <a:xfrm>
            <a:off x="10344496" y="1151224"/>
            <a:ext cx="1696875" cy="1312250"/>
          </a:xfrm>
          <a:prstGeom prst="rect">
            <a:avLst/>
          </a:prstGeom>
        </p:spPr>
      </p:pic>
      <p:pic>
        <p:nvPicPr>
          <p:cNvPr id="7" name="Immagine 6"/>
          <p:cNvPicPr>
            <a:picLocks noChangeAspect="1"/>
          </p:cNvPicPr>
          <p:nvPr/>
        </p:nvPicPr>
        <p:blipFill>
          <a:blip r:embed="rId5"/>
          <a:stretch>
            <a:fillRect/>
          </a:stretch>
        </p:blipFill>
        <p:spPr>
          <a:xfrm>
            <a:off x="8557506" y="1151225"/>
            <a:ext cx="1663199" cy="1312249"/>
          </a:xfrm>
          <a:prstGeom prst="rect">
            <a:avLst/>
          </a:prstGeom>
        </p:spPr>
      </p:pic>
      <p:sp>
        <p:nvSpPr>
          <p:cNvPr id="8" name="Rettangolo 7"/>
          <p:cNvSpPr/>
          <p:nvPr/>
        </p:nvSpPr>
        <p:spPr>
          <a:xfrm>
            <a:off x="3788834" y="2197817"/>
            <a:ext cx="4557275"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it-IT" sz="1200" dirty="0">
                <a:latin typeface="Arial" panose="020B0604020202020204" pitchFamily="34" charset="0"/>
              </a:rPr>
              <a:t>Pannello acustico in lana di legno di </a:t>
            </a:r>
            <a:r>
              <a:rPr lang="it-IT" sz="1200" dirty="0" smtClean="0">
                <a:latin typeface="Arial" panose="020B0604020202020204" pitchFamily="34" charset="0"/>
              </a:rPr>
              <a:t>abete rosso </a:t>
            </a:r>
            <a:r>
              <a:rPr lang="it-IT" sz="1200" dirty="0">
                <a:latin typeface="Arial" panose="020B0604020202020204" pitchFamily="34" charset="0"/>
              </a:rPr>
              <a:t>mineralizzata </a:t>
            </a:r>
            <a:endParaRPr lang="it-IT" sz="1200" dirty="0" smtClean="0">
              <a:latin typeface="Arial" panose="020B0604020202020204" pitchFamily="34" charset="0"/>
            </a:endParaRPr>
          </a:p>
          <a:p>
            <a:r>
              <a:rPr lang="it-IT" sz="1200" dirty="0" smtClean="0">
                <a:latin typeface="Arial" panose="020B0604020202020204" pitchFamily="34" charset="0"/>
              </a:rPr>
              <a:t>e </a:t>
            </a:r>
            <a:r>
              <a:rPr lang="it-IT" sz="1200" dirty="0">
                <a:latin typeface="Arial" panose="020B0604020202020204" pitchFamily="34" charset="0"/>
              </a:rPr>
              <a:t>legata con </a:t>
            </a:r>
            <a:r>
              <a:rPr lang="it-IT" sz="1200" dirty="0" smtClean="0">
                <a:latin typeface="Arial" panose="020B0604020202020204" pitchFamily="34" charset="0"/>
              </a:rPr>
              <a:t>cemento con </a:t>
            </a:r>
            <a:r>
              <a:rPr lang="it-IT" sz="1200" dirty="0">
                <a:latin typeface="Arial" panose="020B0604020202020204" pitchFamily="34" charset="0"/>
              </a:rPr>
              <a:t>interposti due strati di lana di roccia di</a:t>
            </a:r>
          </a:p>
          <a:p>
            <a:r>
              <a:rPr lang="it-IT" sz="1200" dirty="0">
                <a:latin typeface="Arial" panose="020B0604020202020204" pitchFamily="34" charset="0"/>
              </a:rPr>
              <a:t>sp.5 cm e finitura con lastra </a:t>
            </a:r>
            <a:r>
              <a:rPr lang="it-IT" sz="1200" dirty="0" smtClean="0">
                <a:latin typeface="Arial" panose="020B0604020202020204" pitchFamily="34" charset="0"/>
              </a:rPr>
              <a:t>cartongesso sp.15 </a:t>
            </a:r>
            <a:r>
              <a:rPr lang="it-IT" sz="1200" dirty="0">
                <a:latin typeface="Arial" panose="020B0604020202020204" pitchFamily="34" charset="0"/>
              </a:rPr>
              <a:t>mm </a:t>
            </a:r>
            <a:endParaRPr lang="it-IT" sz="1200" dirty="0" smtClean="0">
              <a:latin typeface="Arial" panose="020B0604020202020204" pitchFamily="34" charset="0"/>
            </a:endParaRPr>
          </a:p>
          <a:p>
            <a:r>
              <a:rPr lang="it-IT" sz="1200" dirty="0" smtClean="0">
                <a:latin typeface="Arial" panose="020B0604020202020204" pitchFamily="34" charset="0"/>
              </a:rPr>
              <a:t>apribile/smontabile </a:t>
            </a:r>
            <a:r>
              <a:rPr lang="it-IT" sz="1200" dirty="0">
                <a:latin typeface="Arial" panose="020B0604020202020204" pitchFamily="34" charset="0"/>
              </a:rPr>
              <a:t>per </a:t>
            </a:r>
            <a:r>
              <a:rPr lang="it-IT" sz="1200" dirty="0" smtClean="0">
                <a:latin typeface="Arial" panose="020B0604020202020204" pitchFamily="34" charset="0"/>
              </a:rPr>
              <a:t>le manutenzioni (A10.025.005.e</a:t>
            </a:r>
            <a:r>
              <a:rPr lang="it-IT" sz="1200" dirty="0">
                <a:latin typeface="Arial" panose="020B0604020202020204" pitchFamily="34" charset="0"/>
              </a:rPr>
              <a:t>)</a:t>
            </a:r>
            <a:endParaRPr lang="it-IT" sz="1200" dirty="0"/>
          </a:p>
        </p:txBody>
      </p:sp>
      <p:cxnSp>
        <p:nvCxnSpPr>
          <p:cNvPr id="10" name="Connettore 2 9"/>
          <p:cNvCxnSpPr/>
          <p:nvPr/>
        </p:nvCxnSpPr>
        <p:spPr>
          <a:xfrm flipV="1">
            <a:off x="8529638" y="5681663"/>
            <a:ext cx="257175" cy="247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Immagine 2"/>
          <p:cNvPicPr>
            <a:picLocks noChangeAspect="1"/>
          </p:cNvPicPr>
          <p:nvPr/>
        </p:nvPicPr>
        <p:blipFill>
          <a:blip r:embed="rId6"/>
          <a:stretch>
            <a:fillRect/>
          </a:stretch>
        </p:blipFill>
        <p:spPr>
          <a:xfrm>
            <a:off x="9688132" y="139188"/>
            <a:ext cx="2191056" cy="981212"/>
          </a:xfrm>
          <a:prstGeom prst="rect">
            <a:avLst/>
          </a:prstGeom>
        </p:spPr>
      </p:pic>
      <p:cxnSp>
        <p:nvCxnSpPr>
          <p:cNvPr id="12" name="Connettore 2 11"/>
          <p:cNvCxnSpPr/>
          <p:nvPr/>
        </p:nvCxnSpPr>
        <p:spPr>
          <a:xfrm>
            <a:off x="5945751" y="3387523"/>
            <a:ext cx="661878" cy="74904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 name="Connettore 2 13"/>
          <p:cNvCxnSpPr>
            <a:stCxn id="8" idx="2"/>
          </p:cNvCxnSpPr>
          <p:nvPr/>
        </p:nvCxnSpPr>
        <p:spPr>
          <a:xfrm>
            <a:off x="6067472" y="3028814"/>
            <a:ext cx="4905328" cy="265284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Connettore 2 15"/>
          <p:cNvCxnSpPr>
            <a:stCxn id="8" idx="1"/>
          </p:cNvCxnSpPr>
          <p:nvPr/>
        </p:nvCxnSpPr>
        <p:spPr>
          <a:xfrm flipH="1">
            <a:off x="1295400" y="2613316"/>
            <a:ext cx="2493434" cy="156792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9" name="Immagine 18"/>
          <p:cNvPicPr>
            <a:picLocks noChangeAspect="1"/>
          </p:cNvPicPr>
          <p:nvPr/>
        </p:nvPicPr>
        <p:blipFill>
          <a:blip r:embed="rId7"/>
          <a:stretch>
            <a:fillRect/>
          </a:stretch>
        </p:blipFill>
        <p:spPr>
          <a:xfrm>
            <a:off x="140595" y="2197817"/>
            <a:ext cx="2485245" cy="1464010"/>
          </a:xfrm>
          <a:prstGeom prst="rect">
            <a:avLst/>
          </a:prstGeom>
        </p:spPr>
      </p:pic>
    </p:spTree>
    <p:extLst>
      <p:ext uri="{BB962C8B-B14F-4D97-AF65-F5344CB8AC3E}">
        <p14:creationId xmlns:p14="http://schemas.microsoft.com/office/powerpoint/2010/main" val="1591320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rot="16200000">
            <a:off x="-554666" y="4886909"/>
            <a:ext cx="2011326" cy="544535"/>
          </a:xfrm>
        </p:spPr>
        <p:txBody>
          <a:bodyPr>
            <a:normAutofit fontScale="90000"/>
          </a:bodyPr>
          <a:lstStyle/>
          <a:p>
            <a:r>
              <a:rPr lang="it-IT" dirty="0" smtClean="0"/>
              <a:t>Sommario</a:t>
            </a:r>
            <a:br>
              <a:rPr lang="it-IT" dirty="0" smtClean="0"/>
            </a:br>
            <a:endParaRPr lang="it-IT" dirty="0"/>
          </a:p>
        </p:txBody>
      </p:sp>
      <p:sp>
        <p:nvSpPr>
          <p:cNvPr id="3" name="Segnaposto contenuto 2"/>
          <p:cNvSpPr>
            <a:spLocks noGrp="1"/>
          </p:cNvSpPr>
          <p:nvPr>
            <p:ph idx="1"/>
          </p:nvPr>
        </p:nvSpPr>
        <p:spPr>
          <a:xfrm>
            <a:off x="976424" y="1359175"/>
            <a:ext cx="10166498" cy="3680343"/>
          </a:xfrm>
        </p:spPr>
        <p:txBody>
          <a:bodyPr>
            <a:normAutofit fontScale="25000" lnSpcReduction="20000"/>
          </a:bodyPr>
          <a:lstStyle/>
          <a:p>
            <a:pPr marL="0" indent="0">
              <a:buNone/>
            </a:pPr>
            <a:r>
              <a:rPr lang="it-IT" sz="10000" dirty="0">
                <a:solidFill>
                  <a:srgbClr val="B27F47"/>
                </a:solidFill>
                <a:latin typeface="Titillium Bd" pitchFamily="2" charset="77"/>
              </a:rPr>
              <a:t>Breve introduzione sulla Stazione Radioastronomica di Noto: </a:t>
            </a:r>
          </a:p>
          <a:p>
            <a:pPr marL="0" indent="0">
              <a:buNone/>
            </a:pPr>
            <a:r>
              <a:rPr lang="it-IT" sz="8000" dirty="0" smtClean="0"/>
              <a:t>Contestualizzazione del sito</a:t>
            </a:r>
          </a:p>
          <a:p>
            <a:pPr marL="0" indent="0">
              <a:buNone/>
            </a:pPr>
            <a:r>
              <a:rPr lang="it-IT" sz="8000" dirty="0" smtClean="0"/>
              <a:t>Situazione catastale</a:t>
            </a:r>
          </a:p>
          <a:p>
            <a:pPr marL="0" indent="0">
              <a:buNone/>
            </a:pPr>
            <a:r>
              <a:rPr lang="it-IT" sz="8000" dirty="0" smtClean="0"/>
              <a:t>Situazione urbanistica</a:t>
            </a:r>
          </a:p>
          <a:p>
            <a:pPr marL="0" indent="0">
              <a:buNone/>
            </a:pPr>
            <a:r>
              <a:rPr lang="it-IT" sz="8000" dirty="0" smtClean="0"/>
              <a:t>Presenza di Vincoli</a:t>
            </a:r>
          </a:p>
          <a:p>
            <a:pPr marL="0" indent="0">
              <a:buNone/>
            </a:pPr>
            <a:r>
              <a:rPr lang="it-IT" sz="10000" dirty="0">
                <a:solidFill>
                  <a:srgbClr val="B27F47"/>
                </a:solidFill>
                <a:latin typeface="Titillium Bd" pitchFamily="2" charset="77"/>
              </a:rPr>
              <a:t>Nascita ed evoluzione della Stazione</a:t>
            </a:r>
          </a:p>
          <a:p>
            <a:pPr marL="0" indent="0">
              <a:buNone/>
            </a:pPr>
            <a:r>
              <a:rPr lang="it-IT" sz="8000" dirty="0" smtClean="0"/>
              <a:t>Ampliamento</a:t>
            </a:r>
          </a:p>
          <a:p>
            <a:pPr marL="0" indent="0">
              <a:buNone/>
            </a:pPr>
            <a:r>
              <a:rPr lang="it-IT" sz="10000" dirty="0">
                <a:solidFill>
                  <a:srgbClr val="B27F47"/>
                </a:solidFill>
                <a:latin typeface="Titillium Bd" pitchFamily="2" charset="77"/>
              </a:rPr>
              <a:t>Un complesso da mantenere in efficienza</a:t>
            </a:r>
          </a:p>
          <a:p>
            <a:pPr marL="0" indent="0">
              <a:buNone/>
            </a:pPr>
            <a:r>
              <a:rPr lang="it-IT" sz="10000" dirty="0">
                <a:solidFill>
                  <a:srgbClr val="B27F47"/>
                </a:solidFill>
                <a:latin typeface="Titillium Bd" pitchFamily="2" charset="77"/>
              </a:rPr>
              <a:t>Opportunità PNRR – NG CROCE</a:t>
            </a:r>
          </a:p>
          <a:p>
            <a:pPr marL="0" indent="0">
              <a:buNone/>
            </a:pPr>
            <a:r>
              <a:rPr lang="it-IT" sz="10000" dirty="0">
                <a:solidFill>
                  <a:srgbClr val="B27F47"/>
                </a:solidFill>
                <a:latin typeface="Titillium Bd" pitchFamily="2" charset="77"/>
              </a:rPr>
              <a:t>Regolarizzazione edilizia</a:t>
            </a:r>
          </a:p>
          <a:p>
            <a:pPr marL="0" indent="0">
              <a:buNone/>
            </a:pPr>
            <a:r>
              <a:rPr lang="it-IT" sz="10000" dirty="0">
                <a:solidFill>
                  <a:srgbClr val="B27F47"/>
                </a:solidFill>
                <a:latin typeface="Titillium Bd" pitchFamily="2" charset="77"/>
              </a:rPr>
              <a:t>Cronoprogramma degli </a:t>
            </a:r>
            <a:r>
              <a:rPr lang="it-IT" sz="10000" dirty="0" smtClean="0">
                <a:solidFill>
                  <a:srgbClr val="B27F47"/>
                </a:solidFill>
                <a:latin typeface="Titillium Bd" pitchFamily="2" charset="77"/>
              </a:rPr>
              <a:t>interventi </a:t>
            </a:r>
            <a:r>
              <a:rPr lang="it-IT" sz="10000" smtClean="0">
                <a:solidFill>
                  <a:srgbClr val="B27F47"/>
                </a:solidFill>
                <a:latin typeface="Titillium Bd" pitchFamily="2" charset="77"/>
              </a:rPr>
              <a:t>in corso</a:t>
            </a:r>
            <a:endParaRPr lang="it-IT" sz="10000" dirty="0">
              <a:solidFill>
                <a:srgbClr val="B27F47"/>
              </a:solidFill>
              <a:latin typeface="Titillium Bd" pitchFamily="2" charset="77"/>
            </a:endParaRPr>
          </a:p>
          <a:p>
            <a:pPr marL="0" indent="0">
              <a:buNone/>
            </a:pPr>
            <a:r>
              <a:rPr lang="it-IT" sz="10000" dirty="0">
                <a:solidFill>
                  <a:srgbClr val="B27F47"/>
                </a:solidFill>
                <a:latin typeface="Titillium Bd" pitchFamily="2" charset="77"/>
              </a:rPr>
              <a:t>Descrizione degli interventi in corso</a:t>
            </a:r>
          </a:p>
          <a:p>
            <a:pPr marL="0" indent="0">
              <a:buNone/>
            </a:pPr>
            <a:r>
              <a:rPr lang="it-IT" sz="10000" dirty="0">
                <a:solidFill>
                  <a:srgbClr val="B27F47"/>
                </a:solidFill>
                <a:latin typeface="Titillium Bd" pitchFamily="2" charset="77"/>
              </a:rPr>
              <a:t>Conclusioni</a:t>
            </a:r>
          </a:p>
          <a:p>
            <a:pPr marL="0" indent="0">
              <a:buNone/>
            </a:pPr>
            <a:endParaRPr lang="it-IT" sz="8000" dirty="0" smtClean="0"/>
          </a:p>
          <a:p>
            <a:pPr marL="0" indent="0">
              <a:buNone/>
            </a:pPr>
            <a:endParaRPr lang="it-IT" dirty="0" smtClean="0"/>
          </a:p>
          <a:p>
            <a:pPr marL="0" indent="0">
              <a:buNone/>
            </a:pPr>
            <a:endParaRPr lang="it-IT" dirty="0" smtClean="0"/>
          </a:p>
          <a:p>
            <a:pPr marL="0" indent="0">
              <a:buNone/>
            </a:pPr>
            <a:r>
              <a:rPr lang="it-IT" dirty="0" smtClean="0"/>
              <a:t> </a:t>
            </a:r>
          </a:p>
          <a:p>
            <a:pPr marL="0" indent="0">
              <a:buNone/>
            </a:pPr>
            <a:endParaRPr lang="it-IT" dirty="0" smtClean="0"/>
          </a:p>
          <a:p>
            <a:pPr marL="0" indent="0">
              <a:buNone/>
            </a:pPr>
            <a:endParaRPr lang="it-IT" dirty="0" smtClean="0"/>
          </a:p>
          <a:p>
            <a:pPr marL="0" indent="0">
              <a:buNone/>
            </a:pPr>
            <a:endParaRPr lang="it-IT" dirty="0" smtClean="0"/>
          </a:p>
          <a:p>
            <a:pPr marL="0" indent="0">
              <a:buNone/>
            </a:pPr>
            <a:endParaRPr lang="it-IT" dirty="0" smtClean="0"/>
          </a:p>
          <a:p>
            <a:pPr marL="0" indent="0">
              <a:buNone/>
            </a:pPr>
            <a:endParaRPr lang="it-IT" dirty="0" smtClean="0"/>
          </a:p>
          <a:p>
            <a:pPr marL="0" indent="0">
              <a:buNone/>
            </a:pPr>
            <a:endParaRPr lang="it-IT" dirty="0" smtClean="0"/>
          </a:p>
          <a:p>
            <a:pPr marL="0" indent="0">
              <a:buNone/>
            </a:pPr>
            <a:endParaRPr lang="it-IT" dirty="0"/>
          </a:p>
        </p:txBody>
      </p:sp>
      <p:pic>
        <p:nvPicPr>
          <p:cNvPr id="6" name="Immagine 5"/>
          <p:cNvPicPr>
            <a:picLocks noChangeAspect="1"/>
          </p:cNvPicPr>
          <p:nvPr/>
        </p:nvPicPr>
        <p:blipFill>
          <a:blip r:embed="rId2"/>
          <a:stretch>
            <a:fillRect/>
          </a:stretch>
        </p:blipFill>
        <p:spPr>
          <a:xfrm>
            <a:off x="9645053" y="78071"/>
            <a:ext cx="2194750" cy="981541"/>
          </a:xfrm>
          <a:prstGeom prst="rect">
            <a:avLst/>
          </a:prstGeom>
        </p:spPr>
      </p:pic>
    </p:spTree>
    <p:extLst>
      <p:ext uri="{BB962C8B-B14F-4D97-AF65-F5344CB8AC3E}">
        <p14:creationId xmlns:p14="http://schemas.microsoft.com/office/powerpoint/2010/main" val="2116330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157564"/>
            <a:ext cx="11971867" cy="780114"/>
          </a:xfrm>
        </p:spPr>
        <p:txBody>
          <a:bodyPr>
            <a:noAutofit/>
          </a:bodyPr>
          <a:lstStyle/>
          <a:p>
            <a:r>
              <a:rPr lang="it-IT" sz="1800" dirty="0"/>
              <a:t>RIFACIMENTO ED EFFICIENTAMENTO </a:t>
            </a:r>
            <a:r>
              <a:rPr lang="it-IT" sz="1800" dirty="0" smtClean="0"/>
              <a:t>ENERGETICO DEGLI </a:t>
            </a:r>
            <a:r>
              <a:rPr lang="it-IT" sz="1800" dirty="0"/>
              <a:t>IMPIANTI MECCANICI, </a:t>
            </a:r>
            <a:r>
              <a:rPr lang="it-IT" sz="1800" dirty="0" smtClean="0"/>
              <a:t/>
            </a:r>
            <a:br>
              <a:rPr lang="it-IT" sz="1800" dirty="0" smtClean="0"/>
            </a:br>
            <a:r>
              <a:rPr lang="it-IT" sz="1800" dirty="0" smtClean="0"/>
              <a:t>IDRO-TERMO-SANITARI</a:t>
            </a:r>
            <a:r>
              <a:rPr lang="it-IT" sz="1800" dirty="0"/>
              <a:t>, </a:t>
            </a:r>
            <a:r>
              <a:rPr lang="it-IT" sz="1800" dirty="0" smtClean="0"/>
              <a:t>DI </a:t>
            </a:r>
            <a:r>
              <a:rPr lang="it-IT" sz="1800" dirty="0"/>
              <a:t>CLIMATIZZAZIONE E VENTILAZIONE</a:t>
            </a:r>
            <a:r>
              <a:rPr lang="it-IT" sz="1800" dirty="0" smtClean="0"/>
              <a:t>:</a:t>
            </a:r>
            <a:br>
              <a:rPr lang="it-IT" sz="1800" dirty="0" smtClean="0"/>
            </a:br>
            <a:r>
              <a:rPr lang="it-IT" sz="1800" dirty="0" smtClean="0"/>
              <a:t>IMPIANTO </a:t>
            </a:r>
            <a:r>
              <a:rPr lang="it-IT" sz="1800" dirty="0"/>
              <a:t>MECCANICO-IDRICO SANITARIO</a:t>
            </a:r>
          </a:p>
        </p:txBody>
      </p:sp>
      <p:pic>
        <p:nvPicPr>
          <p:cNvPr id="4" name="Segnaposto contenuto 3"/>
          <p:cNvPicPr>
            <a:picLocks noGrp="1" noChangeAspect="1"/>
          </p:cNvPicPr>
          <p:nvPr>
            <p:ph idx="1"/>
          </p:nvPr>
        </p:nvPicPr>
        <p:blipFill rotWithShape="1">
          <a:blip r:embed="rId3"/>
          <a:srcRect l="768" t="4738" r="15207" b="42242"/>
          <a:stretch/>
        </p:blipFill>
        <p:spPr>
          <a:xfrm>
            <a:off x="76112" y="1937678"/>
            <a:ext cx="9535553" cy="4330327"/>
          </a:xfrm>
          <a:prstGeom prst="rect">
            <a:avLst/>
          </a:prstGeom>
          <a:ln>
            <a:solidFill>
              <a:schemeClr val="tx1"/>
            </a:solidFill>
          </a:ln>
        </p:spPr>
      </p:pic>
      <p:pic>
        <p:nvPicPr>
          <p:cNvPr id="5" name="Immagine 4"/>
          <p:cNvPicPr>
            <a:picLocks noChangeAspect="1"/>
          </p:cNvPicPr>
          <p:nvPr/>
        </p:nvPicPr>
        <p:blipFill>
          <a:blip r:embed="rId4"/>
          <a:stretch>
            <a:fillRect/>
          </a:stretch>
        </p:blipFill>
        <p:spPr>
          <a:xfrm>
            <a:off x="9611665" y="3200180"/>
            <a:ext cx="2466517" cy="1420211"/>
          </a:xfrm>
          <a:prstGeom prst="rect">
            <a:avLst/>
          </a:prstGeom>
        </p:spPr>
      </p:pic>
      <p:pic>
        <p:nvPicPr>
          <p:cNvPr id="6" name="Immagine 5"/>
          <p:cNvPicPr>
            <a:picLocks noChangeAspect="1"/>
          </p:cNvPicPr>
          <p:nvPr/>
        </p:nvPicPr>
        <p:blipFill>
          <a:blip r:embed="rId5"/>
          <a:stretch>
            <a:fillRect/>
          </a:stretch>
        </p:blipFill>
        <p:spPr>
          <a:xfrm>
            <a:off x="9505350" y="4730002"/>
            <a:ext cx="2648945" cy="1519942"/>
          </a:xfrm>
          <a:prstGeom prst="rect">
            <a:avLst/>
          </a:prstGeom>
        </p:spPr>
      </p:pic>
      <p:pic>
        <p:nvPicPr>
          <p:cNvPr id="7" name="Immagine 6"/>
          <p:cNvPicPr>
            <a:picLocks noChangeAspect="1"/>
          </p:cNvPicPr>
          <p:nvPr/>
        </p:nvPicPr>
        <p:blipFill>
          <a:blip r:embed="rId6"/>
          <a:stretch>
            <a:fillRect/>
          </a:stretch>
        </p:blipFill>
        <p:spPr>
          <a:xfrm>
            <a:off x="5124374" y="1777697"/>
            <a:ext cx="3877340" cy="1303885"/>
          </a:xfrm>
          <a:prstGeom prst="rect">
            <a:avLst/>
          </a:prstGeom>
        </p:spPr>
      </p:pic>
      <p:sp>
        <p:nvSpPr>
          <p:cNvPr id="3" name="Rettangolo 2"/>
          <p:cNvSpPr/>
          <p:nvPr/>
        </p:nvSpPr>
        <p:spPr>
          <a:xfrm>
            <a:off x="9595285" y="1358995"/>
            <a:ext cx="2469074" cy="2092881"/>
          </a:xfrm>
          <a:prstGeom prst="rect">
            <a:avLst/>
          </a:prstGeom>
        </p:spPr>
        <p:txBody>
          <a:bodyPr wrap="square">
            <a:spAutoFit/>
          </a:bodyPr>
          <a:lstStyle/>
          <a:p>
            <a:pPr algn="just"/>
            <a:r>
              <a:rPr lang="it-IT" sz="1000" b="1" dirty="0">
                <a:latin typeface="Titilium"/>
              </a:rPr>
              <a:t>rifacimento delle linee </a:t>
            </a:r>
            <a:r>
              <a:rPr lang="it-IT" sz="1000" b="1" dirty="0" smtClean="0">
                <a:latin typeface="Titilium"/>
              </a:rPr>
              <a:t>e sistemi </a:t>
            </a:r>
            <a:r>
              <a:rPr lang="it-IT" sz="1000" b="1" dirty="0">
                <a:latin typeface="Titilium"/>
              </a:rPr>
              <a:t>di produzione dell’acqua calda </a:t>
            </a:r>
            <a:r>
              <a:rPr lang="it-IT" sz="1000" b="1" dirty="0" smtClean="0">
                <a:latin typeface="Titilium"/>
              </a:rPr>
              <a:t>sanitaria</a:t>
            </a:r>
          </a:p>
          <a:p>
            <a:pPr algn="just"/>
            <a:endParaRPr lang="it-IT" sz="1000" b="1" dirty="0" smtClean="0">
              <a:latin typeface="Titilium"/>
            </a:endParaRPr>
          </a:p>
          <a:p>
            <a:pPr algn="just"/>
            <a:r>
              <a:rPr lang="it-IT" sz="1000" b="1" dirty="0" smtClean="0">
                <a:latin typeface="Titilium"/>
              </a:rPr>
              <a:t>nuovo </a:t>
            </a:r>
            <a:r>
              <a:rPr lang="it-IT" sz="1000" b="1" dirty="0">
                <a:latin typeface="Titilium"/>
              </a:rPr>
              <a:t>sistema di trattamento dell’acqua con filtrazione, addolcimento </a:t>
            </a:r>
            <a:endParaRPr lang="it-IT" sz="1000" b="1" dirty="0" smtClean="0">
              <a:latin typeface="Titilium"/>
            </a:endParaRPr>
          </a:p>
          <a:p>
            <a:pPr algn="just"/>
            <a:endParaRPr lang="it-IT" sz="1000" b="1" dirty="0" smtClean="0">
              <a:latin typeface="Titilium"/>
            </a:endParaRPr>
          </a:p>
          <a:p>
            <a:pPr algn="just"/>
            <a:r>
              <a:rPr lang="it-IT" sz="1000" b="1" dirty="0">
                <a:latin typeface="Titilium"/>
              </a:rPr>
              <a:t>centrale </a:t>
            </a:r>
            <a:r>
              <a:rPr lang="it-IT" sz="1000" b="1" dirty="0" smtClean="0">
                <a:latin typeface="Titilium"/>
              </a:rPr>
              <a:t>termo-frigorifera</a:t>
            </a:r>
            <a:r>
              <a:rPr lang="it-IT" sz="1000" dirty="0" smtClean="0">
                <a:latin typeface="Titilium"/>
              </a:rPr>
              <a:t>:</a:t>
            </a:r>
          </a:p>
          <a:p>
            <a:pPr algn="just"/>
            <a:r>
              <a:rPr lang="it-IT" sz="1000" b="1" dirty="0">
                <a:latin typeface="Titilium"/>
              </a:rPr>
              <a:t>predisposizione per la </a:t>
            </a:r>
            <a:r>
              <a:rPr lang="it-IT" sz="1000" b="1" dirty="0" smtClean="0">
                <a:latin typeface="Titilium"/>
              </a:rPr>
              <a:t>foresteria</a:t>
            </a:r>
          </a:p>
          <a:p>
            <a:pPr algn="just"/>
            <a:endParaRPr lang="it-IT" sz="1000" b="1" dirty="0" smtClean="0">
              <a:latin typeface="Titilium"/>
            </a:endParaRPr>
          </a:p>
          <a:p>
            <a:pPr algn="just"/>
            <a:endParaRPr lang="it-IT" sz="1000" b="1" dirty="0" smtClean="0">
              <a:latin typeface="Titilium"/>
            </a:endParaRPr>
          </a:p>
          <a:p>
            <a:pPr algn="just"/>
            <a:endParaRPr lang="it-IT" sz="1000" b="1" dirty="0" smtClean="0">
              <a:latin typeface="Titilium"/>
            </a:endParaRPr>
          </a:p>
          <a:p>
            <a:pPr algn="just"/>
            <a:endParaRPr lang="it-IT" sz="1000" dirty="0">
              <a:latin typeface="Titilium"/>
            </a:endParaRPr>
          </a:p>
        </p:txBody>
      </p:sp>
      <p:pic>
        <p:nvPicPr>
          <p:cNvPr id="8" name="Immagine 7"/>
          <p:cNvPicPr>
            <a:picLocks noChangeAspect="1"/>
          </p:cNvPicPr>
          <p:nvPr/>
        </p:nvPicPr>
        <p:blipFill>
          <a:blip r:embed="rId7"/>
          <a:stretch>
            <a:fillRect/>
          </a:stretch>
        </p:blipFill>
        <p:spPr>
          <a:xfrm>
            <a:off x="9780811" y="99880"/>
            <a:ext cx="2191056" cy="981212"/>
          </a:xfrm>
          <a:prstGeom prst="rect">
            <a:avLst/>
          </a:prstGeom>
        </p:spPr>
      </p:pic>
    </p:spTree>
    <p:extLst>
      <p:ext uri="{BB962C8B-B14F-4D97-AF65-F5344CB8AC3E}">
        <p14:creationId xmlns:p14="http://schemas.microsoft.com/office/powerpoint/2010/main" val="260928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208636"/>
            <a:ext cx="3945467" cy="780114"/>
          </a:xfrm>
        </p:spPr>
        <p:txBody>
          <a:bodyPr>
            <a:normAutofit/>
          </a:bodyPr>
          <a:lstStyle/>
          <a:p>
            <a:r>
              <a:rPr lang="it-IT" sz="2000" dirty="0"/>
              <a:t>IMPIANTI MECCANICI</a:t>
            </a:r>
            <a:br>
              <a:rPr lang="it-IT" sz="2000" dirty="0"/>
            </a:br>
            <a:r>
              <a:rPr lang="it-IT" sz="2000" dirty="0"/>
              <a:t>SEZIONI IMPIANTISTICHE</a:t>
            </a:r>
          </a:p>
        </p:txBody>
      </p:sp>
      <p:pic>
        <p:nvPicPr>
          <p:cNvPr id="4" name="Segnaposto contenuto 3"/>
          <p:cNvPicPr>
            <a:picLocks noGrp="1" noChangeAspect="1"/>
          </p:cNvPicPr>
          <p:nvPr>
            <p:ph idx="1"/>
          </p:nvPr>
        </p:nvPicPr>
        <p:blipFill rotWithShape="1">
          <a:blip r:embed="rId3"/>
          <a:srcRect l="2038" t="7698" r="1577"/>
          <a:stretch/>
        </p:blipFill>
        <p:spPr>
          <a:xfrm>
            <a:off x="76200" y="2853258"/>
            <a:ext cx="12059968" cy="3451391"/>
          </a:xfrm>
          <a:prstGeom prst="rect">
            <a:avLst/>
          </a:prstGeom>
        </p:spPr>
      </p:pic>
      <p:sp>
        <p:nvSpPr>
          <p:cNvPr id="3" name="Rettangolo 2"/>
          <p:cNvSpPr/>
          <p:nvPr/>
        </p:nvSpPr>
        <p:spPr>
          <a:xfrm>
            <a:off x="5759558" y="1208636"/>
            <a:ext cx="6376610" cy="101566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it-IT" sz="1200" dirty="0" smtClean="0">
                <a:latin typeface="Titilium"/>
              </a:rPr>
              <a:t>Previsto un sistema </a:t>
            </a:r>
            <a:r>
              <a:rPr lang="it-IT" sz="1200" dirty="0">
                <a:latin typeface="Titilium"/>
              </a:rPr>
              <a:t>di regolazione </a:t>
            </a:r>
            <a:r>
              <a:rPr lang="it-IT" sz="1200" dirty="0" smtClean="0">
                <a:latin typeface="Titilium"/>
              </a:rPr>
              <a:t>generale </a:t>
            </a:r>
            <a:r>
              <a:rPr lang="it-IT" sz="1200" dirty="0">
                <a:latin typeface="Titilium"/>
              </a:rPr>
              <a:t>in grado di gestire </a:t>
            </a:r>
            <a:r>
              <a:rPr lang="it-IT" sz="1200" dirty="0" smtClean="0">
                <a:latin typeface="Titilium"/>
              </a:rPr>
              <a:t>elettronicamente:</a:t>
            </a:r>
            <a:endParaRPr lang="it-IT" sz="1200" dirty="0">
              <a:latin typeface="Titilium"/>
            </a:endParaRPr>
          </a:p>
          <a:p>
            <a:pPr algn="just"/>
            <a:r>
              <a:rPr lang="it-IT" sz="1200" dirty="0">
                <a:latin typeface="Titilium"/>
              </a:rPr>
              <a:t>• </a:t>
            </a:r>
            <a:r>
              <a:rPr lang="it-IT" sz="1200" b="1" dirty="0">
                <a:latin typeface="Titilium"/>
              </a:rPr>
              <a:t>Parametri di funzionamento </a:t>
            </a:r>
            <a:r>
              <a:rPr lang="it-IT" sz="1200" dirty="0">
                <a:latin typeface="Titilium"/>
              </a:rPr>
              <a:t>come temperatura, accensioni, spegnimenti </a:t>
            </a:r>
            <a:r>
              <a:rPr lang="it-IT" sz="1200" dirty="0" err="1">
                <a:latin typeface="Titilium"/>
              </a:rPr>
              <a:t>etc</a:t>
            </a:r>
            <a:r>
              <a:rPr lang="it-IT" sz="1200" dirty="0">
                <a:latin typeface="Titilium"/>
              </a:rPr>
              <a:t>;</a:t>
            </a:r>
          </a:p>
          <a:p>
            <a:pPr algn="just"/>
            <a:r>
              <a:rPr lang="it-IT" sz="1200" dirty="0">
                <a:latin typeface="Titilium"/>
              </a:rPr>
              <a:t>• </a:t>
            </a:r>
            <a:r>
              <a:rPr lang="it-IT" sz="1200" b="1" dirty="0">
                <a:latin typeface="Titilium"/>
              </a:rPr>
              <a:t>Gestione dei “fuori orario” </a:t>
            </a:r>
            <a:r>
              <a:rPr lang="it-IT" sz="1200" dirty="0">
                <a:latin typeface="Titilium"/>
              </a:rPr>
              <a:t>nei casi di funzionamenti diversi rispetto al punto precedente;</a:t>
            </a:r>
          </a:p>
          <a:p>
            <a:pPr algn="just"/>
            <a:r>
              <a:rPr lang="it-IT" sz="1200" dirty="0">
                <a:latin typeface="Titilium"/>
              </a:rPr>
              <a:t>• </a:t>
            </a:r>
            <a:r>
              <a:rPr lang="it-IT" sz="1200" b="1" dirty="0">
                <a:latin typeface="Titilium"/>
              </a:rPr>
              <a:t>Gestione dei ventilconvettori e dei recuperatori</a:t>
            </a:r>
            <a:r>
              <a:rPr lang="it-IT" sz="1200" dirty="0">
                <a:latin typeface="Titilium"/>
              </a:rPr>
              <a:t>;</a:t>
            </a:r>
          </a:p>
          <a:p>
            <a:pPr algn="just"/>
            <a:r>
              <a:rPr lang="it-IT" sz="1200" dirty="0">
                <a:latin typeface="Titilium"/>
              </a:rPr>
              <a:t>• </a:t>
            </a:r>
            <a:r>
              <a:rPr lang="it-IT" sz="1200" b="1" dirty="0">
                <a:latin typeface="Titilium"/>
              </a:rPr>
              <a:t>Gestione della centrale termo-frigorifera</a:t>
            </a:r>
            <a:r>
              <a:rPr lang="it-IT" sz="1200" dirty="0" smtClean="0">
                <a:latin typeface="Titilium"/>
              </a:rPr>
              <a:t>.</a:t>
            </a:r>
            <a:endParaRPr lang="it-IT" sz="1200" dirty="0">
              <a:latin typeface="Titilium"/>
            </a:endParaRPr>
          </a:p>
        </p:txBody>
      </p:sp>
      <p:pic>
        <p:nvPicPr>
          <p:cNvPr id="5" name="Immagine 4"/>
          <p:cNvPicPr>
            <a:picLocks noChangeAspect="1"/>
          </p:cNvPicPr>
          <p:nvPr/>
        </p:nvPicPr>
        <p:blipFill>
          <a:blip r:embed="rId4"/>
          <a:stretch>
            <a:fillRect/>
          </a:stretch>
        </p:blipFill>
        <p:spPr>
          <a:xfrm>
            <a:off x="9657139" y="143029"/>
            <a:ext cx="2191056" cy="981212"/>
          </a:xfrm>
          <a:prstGeom prst="rect">
            <a:avLst/>
          </a:prstGeom>
        </p:spPr>
      </p:pic>
    </p:spTree>
    <p:extLst>
      <p:ext uri="{BB962C8B-B14F-4D97-AF65-F5344CB8AC3E}">
        <p14:creationId xmlns:p14="http://schemas.microsoft.com/office/powerpoint/2010/main" val="21973044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195936"/>
            <a:ext cx="10515600" cy="780114"/>
          </a:xfrm>
        </p:spPr>
        <p:txBody>
          <a:bodyPr>
            <a:normAutofit fontScale="90000"/>
          </a:bodyPr>
          <a:lstStyle/>
          <a:p>
            <a:r>
              <a:rPr lang="it-IT" dirty="0"/>
              <a:t>RIFACIMENTO E AMMODERNAMENTO DELL’IMPIANTO ELETTRICO </a:t>
            </a:r>
            <a:br>
              <a:rPr lang="it-IT" dirty="0"/>
            </a:br>
            <a:r>
              <a:rPr lang="it-IT" dirty="0"/>
              <a:t>DELL’”ALA VECCHIA”: IMPIANTO </a:t>
            </a:r>
            <a:r>
              <a:rPr lang="it-IT" dirty="0" smtClean="0"/>
              <a:t>ELETTRICO </a:t>
            </a:r>
            <a:r>
              <a:rPr lang="it-IT" dirty="0"/>
              <a:t>CLIMATIZZAZIONE</a:t>
            </a:r>
          </a:p>
        </p:txBody>
      </p:sp>
      <p:pic>
        <p:nvPicPr>
          <p:cNvPr id="4" name="Segnaposto contenuto 3"/>
          <p:cNvPicPr>
            <a:picLocks noGrp="1" noChangeAspect="1"/>
          </p:cNvPicPr>
          <p:nvPr>
            <p:ph idx="1"/>
          </p:nvPr>
        </p:nvPicPr>
        <p:blipFill>
          <a:blip r:embed="rId3"/>
          <a:stretch>
            <a:fillRect/>
          </a:stretch>
        </p:blipFill>
        <p:spPr>
          <a:xfrm>
            <a:off x="85856" y="1924731"/>
            <a:ext cx="11964460" cy="3598447"/>
          </a:xfrm>
          <a:prstGeom prst="rect">
            <a:avLst/>
          </a:prstGeom>
        </p:spPr>
      </p:pic>
      <p:sp>
        <p:nvSpPr>
          <p:cNvPr id="5" name="Rettangolo 4"/>
          <p:cNvSpPr/>
          <p:nvPr/>
        </p:nvSpPr>
        <p:spPr>
          <a:xfrm>
            <a:off x="3255168" y="6453576"/>
            <a:ext cx="5757863" cy="369332"/>
          </a:xfrm>
          <a:prstGeom prst="rect">
            <a:avLst/>
          </a:prstGeom>
        </p:spPr>
        <p:txBody>
          <a:bodyPr wrap="square">
            <a:spAutoFit/>
          </a:bodyPr>
          <a:lstStyle/>
          <a:p>
            <a:r>
              <a:rPr lang="it-IT" dirty="0" smtClean="0">
                <a:latin typeface="Calibri" panose="020F0502020204030204" pitchFamily="34" charset="0"/>
              </a:rPr>
              <a:t>IMPORTO A BASE DI GARA 224 K€            202 K€</a:t>
            </a:r>
            <a:endParaRPr lang="it-IT" dirty="0"/>
          </a:p>
        </p:txBody>
      </p:sp>
      <p:pic>
        <p:nvPicPr>
          <p:cNvPr id="7" name="Immagine 6"/>
          <p:cNvPicPr>
            <a:picLocks noChangeAspect="1"/>
          </p:cNvPicPr>
          <p:nvPr/>
        </p:nvPicPr>
        <p:blipFill>
          <a:blip r:embed="rId4"/>
          <a:stretch>
            <a:fillRect/>
          </a:stretch>
        </p:blipFill>
        <p:spPr>
          <a:xfrm>
            <a:off x="524855" y="5589201"/>
            <a:ext cx="2279119" cy="654192"/>
          </a:xfrm>
          <a:prstGeom prst="rect">
            <a:avLst/>
          </a:prstGeom>
        </p:spPr>
      </p:pic>
      <p:sp>
        <p:nvSpPr>
          <p:cNvPr id="8" name="Rettangolo 7"/>
          <p:cNvSpPr/>
          <p:nvPr/>
        </p:nvSpPr>
        <p:spPr>
          <a:xfrm>
            <a:off x="4938929" y="5500799"/>
            <a:ext cx="7111387" cy="830997"/>
          </a:xfrm>
          <a:prstGeom prst="rect">
            <a:avLst/>
          </a:prstGeom>
        </p:spPr>
        <p:txBody>
          <a:bodyPr wrap="square">
            <a:spAutoFit/>
          </a:bodyPr>
          <a:lstStyle/>
          <a:p>
            <a:r>
              <a:rPr lang="it-IT" sz="1600" dirty="0" smtClean="0">
                <a:latin typeface="Calibri" panose="020F0502020204030204" pitchFamily="34" charset="0"/>
              </a:rPr>
              <a:t>nuovo </a:t>
            </a:r>
            <a:r>
              <a:rPr lang="it-IT" sz="1600" dirty="0">
                <a:latin typeface="Calibri" panose="020F0502020204030204" pitchFamily="34" charset="0"/>
              </a:rPr>
              <a:t>impianto </a:t>
            </a:r>
            <a:r>
              <a:rPr lang="it-IT" sz="1600" dirty="0" smtClean="0">
                <a:latin typeface="Calibri" panose="020F0502020204030204" pitchFamily="34" charset="0"/>
              </a:rPr>
              <a:t>elettrico da realizzare </a:t>
            </a:r>
            <a:r>
              <a:rPr lang="it-IT" sz="1600" dirty="0">
                <a:latin typeface="Calibri" panose="020F0502020204030204" pitchFamily="34" charset="0"/>
              </a:rPr>
              <a:t>in</a:t>
            </a:r>
          </a:p>
          <a:p>
            <a:r>
              <a:rPr lang="it-IT" sz="1600" dirty="0">
                <a:latin typeface="Calibri" panose="020F0502020204030204" pitchFamily="34" charset="0"/>
              </a:rPr>
              <a:t>contemporanea con il mantenimento in esercizio del </a:t>
            </a:r>
            <a:r>
              <a:rPr lang="it-IT" sz="1600" dirty="0" smtClean="0">
                <a:latin typeface="Calibri" panose="020F0502020204030204" pitchFamily="34" charset="0"/>
              </a:rPr>
              <a:t>vecchio impianto per</a:t>
            </a:r>
            <a:endParaRPr lang="it-IT" sz="1600" dirty="0">
              <a:latin typeface="Calibri" panose="020F0502020204030204" pitchFamily="34" charset="0"/>
            </a:endParaRPr>
          </a:p>
          <a:p>
            <a:r>
              <a:rPr lang="it-IT" sz="1600" dirty="0">
                <a:latin typeface="Calibri" panose="020F0502020204030204" pitchFamily="34" charset="0"/>
              </a:rPr>
              <a:t>garantita la continuità di </a:t>
            </a:r>
            <a:r>
              <a:rPr lang="it-IT" sz="1600" dirty="0" smtClean="0">
                <a:latin typeface="Calibri" panose="020F0502020204030204" pitchFamily="34" charset="0"/>
              </a:rPr>
              <a:t>esercizio</a:t>
            </a:r>
            <a:endParaRPr lang="it-IT" sz="1600" dirty="0"/>
          </a:p>
        </p:txBody>
      </p:sp>
      <p:sp>
        <p:nvSpPr>
          <p:cNvPr id="9" name="Freccia a destra 8"/>
          <p:cNvSpPr/>
          <p:nvPr/>
        </p:nvSpPr>
        <p:spPr>
          <a:xfrm>
            <a:off x="6587067" y="6571567"/>
            <a:ext cx="457200" cy="133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a:blip r:embed="rId5"/>
          <a:stretch>
            <a:fillRect/>
          </a:stretch>
        </p:blipFill>
        <p:spPr>
          <a:xfrm>
            <a:off x="9812844" y="157671"/>
            <a:ext cx="2191056" cy="981212"/>
          </a:xfrm>
          <a:prstGeom prst="rect">
            <a:avLst/>
          </a:prstGeom>
        </p:spPr>
      </p:pic>
    </p:spTree>
    <p:extLst>
      <p:ext uri="{BB962C8B-B14F-4D97-AF65-F5344CB8AC3E}">
        <p14:creationId xmlns:p14="http://schemas.microsoft.com/office/powerpoint/2010/main" val="650862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128808"/>
            <a:ext cx="10515600" cy="780114"/>
          </a:xfrm>
        </p:spPr>
        <p:txBody>
          <a:bodyPr>
            <a:normAutofit fontScale="90000"/>
          </a:bodyPr>
          <a:lstStyle/>
          <a:p>
            <a:r>
              <a:rPr lang="it-IT" dirty="0"/>
              <a:t>RIFACIMENTO E AMMODERNAMENTO DELL’IMPIANTO ELETTRICO </a:t>
            </a:r>
            <a:br>
              <a:rPr lang="it-IT" dirty="0"/>
            </a:br>
            <a:r>
              <a:rPr lang="it-IT" dirty="0"/>
              <a:t>DELL’”ALA VECCHIA”: </a:t>
            </a:r>
            <a:r>
              <a:rPr lang="it-IT" dirty="0" smtClean="0"/>
              <a:t>IMPIANTO PRESE E SPECIALI</a:t>
            </a:r>
            <a:endParaRPr lang="it-IT" dirty="0"/>
          </a:p>
        </p:txBody>
      </p:sp>
      <p:pic>
        <p:nvPicPr>
          <p:cNvPr id="4" name="Segnaposto contenuto 3"/>
          <p:cNvPicPr>
            <a:picLocks noGrp="1" noChangeAspect="1"/>
          </p:cNvPicPr>
          <p:nvPr>
            <p:ph idx="1"/>
          </p:nvPr>
        </p:nvPicPr>
        <p:blipFill>
          <a:blip r:embed="rId3"/>
          <a:stretch>
            <a:fillRect/>
          </a:stretch>
        </p:blipFill>
        <p:spPr>
          <a:xfrm>
            <a:off x="192417" y="4726671"/>
            <a:ext cx="6209859" cy="1877872"/>
          </a:xfrm>
          <a:prstGeom prst="rect">
            <a:avLst/>
          </a:prstGeom>
        </p:spPr>
      </p:pic>
      <p:pic>
        <p:nvPicPr>
          <p:cNvPr id="6" name="Immagine 5"/>
          <p:cNvPicPr>
            <a:picLocks noChangeAspect="1"/>
          </p:cNvPicPr>
          <p:nvPr/>
        </p:nvPicPr>
        <p:blipFill rotWithShape="1">
          <a:blip r:embed="rId4"/>
          <a:srcRect r="10130"/>
          <a:stretch/>
        </p:blipFill>
        <p:spPr>
          <a:xfrm>
            <a:off x="-1" y="1908510"/>
            <a:ext cx="9271591" cy="2741288"/>
          </a:xfrm>
          <a:prstGeom prst="rect">
            <a:avLst/>
          </a:prstGeom>
        </p:spPr>
      </p:pic>
      <p:sp>
        <p:nvSpPr>
          <p:cNvPr id="3" name="Rettangolo 2"/>
          <p:cNvSpPr/>
          <p:nvPr/>
        </p:nvSpPr>
        <p:spPr>
          <a:xfrm>
            <a:off x="9271590" y="2110020"/>
            <a:ext cx="3051545" cy="4278094"/>
          </a:xfrm>
          <a:prstGeom prst="rect">
            <a:avLst/>
          </a:prstGeom>
        </p:spPr>
        <p:txBody>
          <a:bodyPr wrap="square">
            <a:spAutoFit/>
          </a:bodyPr>
          <a:lstStyle/>
          <a:p>
            <a:r>
              <a:rPr lang="it-IT" sz="1600" dirty="0" smtClean="0">
                <a:latin typeface="Calibri" panose="020F0502020204030204" pitchFamily="34" charset="0"/>
              </a:rPr>
              <a:t>La rimozione dell’impianto elettrico esistente </a:t>
            </a:r>
          </a:p>
          <a:p>
            <a:r>
              <a:rPr lang="it-IT" sz="1600" dirty="0" smtClean="0">
                <a:latin typeface="Calibri" panose="020F0502020204030204" pitchFamily="34" charset="0"/>
              </a:rPr>
              <a:t>La sostituzione del quadro generale</a:t>
            </a:r>
          </a:p>
          <a:p>
            <a:r>
              <a:rPr lang="it-IT" sz="1600" dirty="0" smtClean="0">
                <a:latin typeface="Calibri" panose="020F0502020204030204" pitchFamily="34" charset="0"/>
              </a:rPr>
              <a:t> in cabina</a:t>
            </a:r>
          </a:p>
          <a:p>
            <a:r>
              <a:rPr lang="it-IT" sz="1600" dirty="0" smtClean="0">
                <a:latin typeface="Calibri" panose="020F0502020204030204" pitchFamily="34" charset="0"/>
              </a:rPr>
              <a:t>La sostituzione del quadro Q1</a:t>
            </a:r>
          </a:p>
          <a:p>
            <a:r>
              <a:rPr lang="it-IT" sz="1600" dirty="0" smtClean="0">
                <a:latin typeface="Calibri" panose="020F0502020204030204" pitchFamily="34" charset="0"/>
              </a:rPr>
              <a:t>La creazione di quadri nei singoli ambienti (ala vecchia)</a:t>
            </a:r>
          </a:p>
          <a:p>
            <a:r>
              <a:rPr lang="it-IT" sz="1600" dirty="0" smtClean="0">
                <a:latin typeface="Calibri" panose="020F0502020204030204" pitchFamily="34" charset="0"/>
              </a:rPr>
              <a:t>La sostituzione dei cavi </a:t>
            </a:r>
          </a:p>
          <a:p>
            <a:r>
              <a:rPr lang="it-IT" sz="1600" dirty="0" smtClean="0">
                <a:latin typeface="Calibri" panose="020F0502020204030204" pitchFamily="34" charset="0"/>
              </a:rPr>
              <a:t>La sostituzione dell’impianto di illuminazione</a:t>
            </a:r>
          </a:p>
          <a:p>
            <a:r>
              <a:rPr lang="it-IT" sz="1600" dirty="0" smtClean="0">
                <a:latin typeface="Calibri" panose="020F0502020204030204" pitchFamily="34" charset="0"/>
              </a:rPr>
              <a:t>Creazione sistemi di distribuzione a torretta</a:t>
            </a:r>
          </a:p>
          <a:p>
            <a:r>
              <a:rPr lang="it-IT" sz="1600" dirty="0" smtClean="0">
                <a:latin typeface="Calibri" panose="020F0502020204030204" pitchFamily="34" charset="0"/>
              </a:rPr>
              <a:t>Alimentazione delle nuove utenze termiche</a:t>
            </a:r>
          </a:p>
          <a:p>
            <a:r>
              <a:rPr lang="it-IT" sz="1600" dirty="0" smtClean="0">
                <a:latin typeface="Calibri" panose="020F0502020204030204" pitchFamily="34" charset="0"/>
              </a:rPr>
              <a:t>Alimentazione dell’impianto fotovoltaico</a:t>
            </a:r>
            <a:endParaRPr lang="it-IT" sz="1600" dirty="0"/>
          </a:p>
        </p:txBody>
      </p:sp>
      <p:pic>
        <p:nvPicPr>
          <p:cNvPr id="5" name="Immagine 4"/>
          <p:cNvPicPr>
            <a:picLocks noChangeAspect="1"/>
          </p:cNvPicPr>
          <p:nvPr/>
        </p:nvPicPr>
        <p:blipFill>
          <a:blip r:embed="rId5"/>
          <a:stretch>
            <a:fillRect/>
          </a:stretch>
        </p:blipFill>
        <p:spPr>
          <a:xfrm>
            <a:off x="6578736" y="5547705"/>
            <a:ext cx="2264978" cy="650133"/>
          </a:xfrm>
          <a:prstGeom prst="rect">
            <a:avLst/>
          </a:prstGeom>
        </p:spPr>
      </p:pic>
      <p:sp>
        <p:nvSpPr>
          <p:cNvPr id="9" name="Rettangolo 8"/>
          <p:cNvSpPr/>
          <p:nvPr/>
        </p:nvSpPr>
        <p:spPr>
          <a:xfrm>
            <a:off x="6666688" y="5178373"/>
            <a:ext cx="1885950" cy="369332"/>
          </a:xfrm>
          <a:prstGeom prst="rect">
            <a:avLst/>
          </a:prstGeom>
        </p:spPr>
        <p:txBody>
          <a:bodyPr wrap="square">
            <a:spAutoFit/>
          </a:bodyPr>
          <a:lstStyle/>
          <a:p>
            <a:r>
              <a:rPr lang="it-IT" dirty="0">
                <a:latin typeface="Calibri" panose="020F0502020204030204" pitchFamily="34" charset="0"/>
              </a:rPr>
              <a:t>Q1 </a:t>
            </a:r>
            <a:r>
              <a:rPr lang="it-IT" dirty="0" smtClean="0">
                <a:latin typeface="Calibri" panose="020F0502020204030204" pitchFamily="34" charset="0"/>
              </a:rPr>
              <a:t>«Ala Vecchia»</a:t>
            </a:r>
            <a:endParaRPr lang="it-IT" dirty="0">
              <a:latin typeface="Calibri" panose="020F0502020204030204" pitchFamily="34" charset="0"/>
            </a:endParaRPr>
          </a:p>
        </p:txBody>
      </p:sp>
      <p:pic>
        <p:nvPicPr>
          <p:cNvPr id="7" name="Immagine 6"/>
          <p:cNvPicPr>
            <a:picLocks noChangeAspect="1"/>
          </p:cNvPicPr>
          <p:nvPr/>
        </p:nvPicPr>
        <p:blipFill>
          <a:blip r:embed="rId6"/>
          <a:stretch>
            <a:fillRect/>
          </a:stretch>
        </p:blipFill>
        <p:spPr>
          <a:xfrm>
            <a:off x="9672681" y="147596"/>
            <a:ext cx="2191056" cy="981212"/>
          </a:xfrm>
          <a:prstGeom prst="rect">
            <a:avLst/>
          </a:prstGeom>
        </p:spPr>
      </p:pic>
    </p:spTree>
    <p:extLst>
      <p:ext uri="{BB962C8B-B14F-4D97-AF65-F5344CB8AC3E}">
        <p14:creationId xmlns:p14="http://schemas.microsoft.com/office/powerpoint/2010/main" val="13098789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791" y="1104485"/>
            <a:ext cx="10515600" cy="780114"/>
          </a:xfrm>
        </p:spPr>
        <p:txBody>
          <a:bodyPr>
            <a:normAutofit fontScale="90000"/>
          </a:bodyPr>
          <a:lstStyle/>
          <a:p>
            <a:r>
              <a:rPr lang="it-IT" sz="2200" dirty="0"/>
              <a:t>RIFACIMENTO E AMMODERNAMENTO DELL’IMPIANTO ELETTRICO </a:t>
            </a:r>
            <a:r>
              <a:rPr lang="it-IT" sz="2200" dirty="0" smtClean="0"/>
              <a:t/>
            </a:r>
            <a:br>
              <a:rPr lang="it-IT" sz="2200" dirty="0" smtClean="0"/>
            </a:br>
            <a:r>
              <a:rPr lang="it-IT" sz="2200" dirty="0" smtClean="0"/>
              <a:t>DELL</a:t>
            </a:r>
            <a:r>
              <a:rPr lang="it-IT" sz="2200" dirty="0"/>
              <a:t>’”ALA VECCHIA</a:t>
            </a:r>
            <a:r>
              <a:rPr lang="it-IT" sz="2200" dirty="0" smtClean="0"/>
              <a:t>”: RELAMPING</a:t>
            </a:r>
            <a:r>
              <a:rPr lang="it-IT" dirty="0"/>
              <a:t/>
            </a:r>
            <a:br>
              <a:rPr lang="it-IT" dirty="0"/>
            </a:br>
            <a:endParaRPr lang="it-IT" dirty="0"/>
          </a:p>
        </p:txBody>
      </p:sp>
      <p:pic>
        <p:nvPicPr>
          <p:cNvPr id="6" name="Immagine 5"/>
          <p:cNvPicPr>
            <a:picLocks noChangeAspect="1"/>
          </p:cNvPicPr>
          <p:nvPr/>
        </p:nvPicPr>
        <p:blipFill rotWithShape="1">
          <a:blip r:embed="rId2"/>
          <a:srcRect r="13169" b="50353"/>
          <a:stretch/>
        </p:blipFill>
        <p:spPr>
          <a:xfrm>
            <a:off x="71792" y="4426458"/>
            <a:ext cx="6725248" cy="1895988"/>
          </a:xfrm>
          <a:prstGeom prst="rect">
            <a:avLst/>
          </a:prstGeom>
        </p:spPr>
      </p:pic>
      <p:pic>
        <p:nvPicPr>
          <p:cNvPr id="7" name="Immagine 6"/>
          <p:cNvPicPr>
            <a:picLocks noChangeAspect="1"/>
          </p:cNvPicPr>
          <p:nvPr/>
        </p:nvPicPr>
        <p:blipFill rotWithShape="1">
          <a:blip r:embed="rId3"/>
          <a:srcRect b="3317"/>
          <a:stretch/>
        </p:blipFill>
        <p:spPr>
          <a:xfrm>
            <a:off x="0" y="1650964"/>
            <a:ext cx="9072462" cy="2508744"/>
          </a:xfrm>
          <a:prstGeom prst="rect">
            <a:avLst/>
          </a:prstGeom>
        </p:spPr>
      </p:pic>
      <p:pic>
        <p:nvPicPr>
          <p:cNvPr id="10" name="Immagine 9"/>
          <p:cNvPicPr>
            <a:picLocks noChangeAspect="1"/>
          </p:cNvPicPr>
          <p:nvPr/>
        </p:nvPicPr>
        <p:blipFill rotWithShape="1">
          <a:blip r:embed="rId4"/>
          <a:srcRect t="19997" b="10030"/>
          <a:stretch/>
        </p:blipFill>
        <p:spPr>
          <a:xfrm>
            <a:off x="5415316" y="1427737"/>
            <a:ext cx="2877212" cy="238126"/>
          </a:xfrm>
          <a:prstGeom prst="rect">
            <a:avLst/>
          </a:prstGeom>
        </p:spPr>
      </p:pic>
      <p:sp>
        <p:nvSpPr>
          <p:cNvPr id="11" name="Segnaposto contenuto 10"/>
          <p:cNvSpPr>
            <a:spLocks noGrp="1"/>
          </p:cNvSpPr>
          <p:nvPr>
            <p:ph idx="1"/>
          </p:nvPr>
        </p:nvSpPr>
        <p:spPr>
          <a:xfrm>
            <a:off x="71791" y="6364225"/>
            <a:ext cx="2217420" cy="224971"/>
          </a:xfrm>
        </p:spPr>
        <p:txBody>
          <a:bodyPr>
            <a:normAutofit lnSpcReduction="10000"/>
          </a:bodyPr>
          <a:lstStyle/>
          <a:p>
            <a:pPr marL="0" indent="0">
              <a:buNone/>
            </a:pPr>
            <a:r>
              <a:rPr lang="it-IT" sz="1000" dirty="0" smtClean="0"/>
              <a:t>Stato di fatto</a:t>
            </a:r>
            <a:endParaRPr lang="it-IT" sz="1000" dirty="0"/>
          </a:p>
        </p:txBody>
      </p:sp>
      <p:pic>
        <p:nvPicPr>
          <p:cNvPr id="12" name="Immagine 11"/>
          <p:cNvPicPr>
            <a:picLocks noChangeAspect="1"/>
          </p:cNvPicPr>
          <p:nvPr/>
        </p:nvPicPr>
        <p:blipFill>
          <a:blip r:embed="rId5"/>
          <a:stretch>
            <a:fillRect/>
          </a:stretch>
        </p:blipFill>
        <p:spPr>
          <a:xfrm>
            <a:off x="9029743" y="5946710"/>
            <a:ext cx="1315077" cy="375736"/>
          </a:xfrm>
          <a:prstGeom prst="rect">
            <a:avLst/>
          </a:prstGeom>
        </p:spPr>
      </p:pic>
      <p:pic>
        <p:nvPicPr>
          <p:cNvPr id="13" name="Immagine 12"/>
          <p:cNvPicPr>
            <a:picLocks noChangeAspect="1"/>
          </p:cNvPicPr>
          <p:nvPr/>
        </p:nvPicPr>
        <p:blipFill rotWithShape="1">
          <a:blip r:embed="rId6"/>
          <a:srcRect r="4205"/>
          <a:stretch/>
        </p:blipFill>
        <p:spPr>
          <a:xfrm>
            <a:off x="9086274" y="4648079"/>
            <a:ext cx="2991469" cy="1340260"/>
          </a:xfrm>
          <a:prstGeom prst="rect">
            <a:avLst/>
          </a:prstGeom>
        </p:spPr>
      </p:pic>
      <p:sp>
        <p:nvSpPr>
          <p:cNvPr id="17" name="Segnaposto contenuto 10"/>
          <p:cNvSpPr txBox="1">
            <a:spLocks/>
          </p:cNvSpPr>
          <p:nvPr/>
        </p:nvSpPr>
        <p:spPr>
          <a:xfrm>
            <a:off x="78812" y="4263872"/>
            <a:ext cx="2217420" cy="22497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000" dirty="0" smtClean="0"/>
              <a:t>progetto</a:t>
            </a:r>
            <a:endParaRPr lang="it-IT" sz="1000" dirty="0"/>
          </a:p>
        </p:txBody>
      </p:sp>
      <p:sp>
        <p:nvSpPr>
          <p:cNvPr id="3" name="Rettangolo 2"/>
          <p:cNvSpPr/>
          <p:nvPr/>
        </p:nvSpPr>
        <p:spPr>
          <a:xfrm>
            <a:off x="9029743" y="1180355"/>
            <a:ext cx="3324182" cy="3539430"/>
          </a:xfrm>
          <a:prstGeom prst="rect">
            <a:avLst/>
          </a:prstGeom>
        </p:spPr>
        <p:txBody>
          <a:bodyPr wrap="square">
            <a:spAutoFit/>
          </a:bodyPr>
          <a:lstStyle/>
          <a:p>
            <a:r>
              <a:rPr lang="it-IT" sz="1600" dirty="0" smtClean="0">
                <a:latin typeface="Calibri" panose="020F0502020204030204" pitchFamily="34" charset="0"/>
              </a:rPr>
              <a:t>QUADRO GENERALE IN C.E.</a:t>
            </a:r>
          </a:p>
          <a:p>
            <a:r>
              <a:rPr lang="it-IT" sz="1600" dirty="0" smtClean="0">
                <a:latin typeface="Calibri" panose="020F0502020204030204" pitchFamily="34" charset="0"/>
              </a:rPr>
              <a:t>Q1 </a:t>
            </a:r>
            <a:r>
              <a:rPr lang="it-IT" sz="1600" dirty="0">
                <a:latin typeface="Calibri" panose="020F0502020204030204" pitchFamily="34" charset="0"/>
              </a:rPr>
              <a:t>Centro Operativo</a:t>
            </a:r>
          </a:p>
          <a:p>
            <a:r>
              <a:rPr lang="it-IT" sz="1600" dirty="0">
                <a:latin typeface="Calibri" panose="020F0502020204030204" pitchFamily="34" charset="0"/>
              </a:rPr>
              <a:t>Quadro </a:t>
            </a:r>
            <a:r>
              <a:rPr lang="it-IT" sz="1600" dirty="0" err="1">
                <a:latin typeface="Calibri" panose="020F0502020204030204" pitchFamily="34" charset="0"/>
              </a:rPr>
              <a:t>Parabolide</a:t>
            </a:r>
            <a:endParaRPr lang="it-IT" sz="1600" dirty="0">
              <a:latin typeface="Calibri" panose="020F0502020204030204" pitchFamily="34" charset="0"/>
            </a:endParaRPr>
          </a:p>
          <a:p>
            <a:r>
              <a:rPr lang="it-IT" sz="1600" dirty="0">
                <a:latin typeface="Calibri" panose="020F0502020204030204" pitchFamily="34" charset="0"/>
              </a:rPr>
              <a:t>Quadro Deposito Macchine</a:t>
            </a:r>
          </a:p>
          <a:p>
            <a:r>
              <a:rPr lang="it-IT" sz="1600" dirty="0">
                <a:latin typeface="Calibri" panose="020F0502020204030204" pitchFamily="34" charset="0"/>
              </a:rPr>
              <a:t>Generale Quadro Uffici (oggetto DIRI)</a:t>
            </a:r>
          </a:p>
          <a:p>
            <a:r>
              <a:rPr lang="it-IT" sz="1600" dirty="0">
                <a:latin typeface="Calibri" panose="020F0502020204030204" pitchFamily="34" charset="0"/>
              </a:rPr>
              <a:t>Generale UPS (oggetto DIRI)</a:t>
            </a:r>
          </a:p>
          <a:p>
            <a:r>
              <a:rPr lang="it-IT" sz="1600" dirty="0">
                <a:latin typeface="Calibri" panose="020F0502020204030204" pitchFamily="34" charset="0"/>
              </a:rPr>
              <a:t>QE Foresteria</a:t>
            </a:r>
          </a:p>
          <a:p>
            <a:r>
              <a:rPr lang="it-IT" sz="1600" dirty="0">
                <a:latin typeface="Calibri" panose="020F0502020204030204" pitchFamily="34" charset="0"/>
              </a:rPr>
              <a:t>QE Macchina Termica</a:t>
            </a:r>
          </a:p>
          <a:p>
            <a:r>
              <a:rPr lang="it-IT" sz="1600" dirty="0">
                <a:latin typeface="Calibri" panose="020F0502020204030204" pitchFamily="34" charset="0"/>
              </a:rPr>
              <a:t>Cancello</a:t>
            </a:r>
          </a:p>
          <a:p>
            <a:r>
              <a:rPr lang="it-IT" sz="1600" dirty="0">
                <a:latin typeface="Calibri" panose="020F0502020204030204" pitchFamily="34" charset="0"/>
              </a:rPr>
              <a:t>Illuminazione Portineria</a:t>
            </a:r>
          </a:p>
          <a:p>
            <a:r>
              <a:rPr lang="it-IT" sz="1600" dirty="0">
                <a:latin typeface="Calibri" panose="020F0502020204030204" pitchFamily="34" charset="0"/>
              </a:rPr>
              <a:t>Quadro Trattamento Acqua</a:t>
            </a:r>
          </a:p>
          <a:p>
            <a:r>
              <a:rPr lang="it-IT" sz="1600" dirty="0">
                <a:latin typeface="Calibri" panose="020F0502020204030204" pitchFamily="34" charset="0"/>
              </a:rPr>
              <a:t>Illuminazione </a:t>
            </a:r>
            <a:r>
              <a:rPr lang="it-IT" sz="1600" dirty="0" err="1">
                <a:latin typeface="Calibri" panose="020F0502020204030204" pitchFamily="34" charset="0"/>
              </a:rPr>
              <a:t>Dep</a:t>
            </a:r>
            <a:r>
              <a:rPr lang="it-IT" sz="1600" dirty="0">
                <a:latin typeface="Calibri" panose="020F0502020204030204" pitchFamily="34" charset="0"/>
              </a:rPr>
              <a:t> Macchine</a:t>
            </a:r>
          </a:p>
          <a:p>
            <a:r>
              <a:rPr lang="it-IT" sz="1600" dirty="0">
                <a:latin typeface="Calibri" panose="020F0502020204030204" pitchFamily="34" charset="0"/>
              </a:rPr>
              <a:t>Illuminazione Q4</a:t>
            </a:r>
          </a:p>
          <a:p>
            <a:r>
              <a:rPr lang="it-IT" sz="1600" dirty="0">
                <a:latin typeface="Calibri" panose="020F0502020204030204" pitchFamily="34" charset="0"/>
              </a:rPr>
              <a:t>Generale Luce Esterna</a:t>
            </a:r>
            <a:endParaRPr lang="it-IT" sz="1600" dirty="0"/>
          </a:p>
        </p:txBody>
      </p:sp>
      <p:pic>
        <p:nvPicPr>
          <p:cNvPr id="4" name="Immagine 3"/>
          <p:cNvPicPr>
            <a:picLocks noChangeAspect="1"/>
          </p:cNvPicPr>
          <p:nvPr/>
        </p:nvPicPr>
        <p:blipFill>
          <a:blip r:embed="rId7"/>
          <a:stretch>
            <a:fillRect/>
          </a:stretch>
        </p:blipFill>
        <p:spPr>
          <a:xfrm>
            <a:off x="6789080" y="4768878"/>
            <a:ext cx="2240663" cy="1413388"/>
          </a:xfrm>
          <a:prstGeom prst="rect">
            <a:avLst/>
          </a:prstGeom>
        </p:spPr>
      </p:pic>
      <p:pic>
        <p:nvPicPr>
          <p:cNvPr id="5" name="Immagine 4"/>
          <p:cNvPicPr>
            <a:picLocks noChangeAspect="1"/>
          </p:cNvPicPr>
          <p:nvPr/>
        </p:nvPicPr>
        <p:blipFill>
          <a:blip r:embed="rId8"/>
          <a:stretch>
            <a:fillRect/>
          </a:stretch>
        </p:blipFill>
        <p:spPr>
          <a:xfrm>
            <a:off x="9687281" y="100833"/>
            <a:ext cx="2191056" cy="981212"/>
          </a:xfrm>
          <a:prstGeom prst="rect">
            <a:avLst/>
          </a:prstGeom>
        </p:spPr>
      </p:pic>
    </p:spTree>
    <p:extLst>
      <p:ext uri="{BB962C8B-B14F-4D97-AF65-F5344CB8AC3E}">
        <p14:creationId xmlns:p14="http://schemas.microsoft.com/office/powerpoint/2010/main" val="11065202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6184" y="1241748"/>
            <a:ext cx="10515600" cy="780114"/>
          </a:xfrm>
        </p:spPr>
        <p:txBody>
          <a:bodyPr/>
          <a:lstStyle/>
          <a:p>
            <a:pPr algn="ctr"/>
            <a:r>
              <a:rPr lang="it-IT" dirty="0" smtClean="0"/>
              <a:t>Conclusioni</a:t>
            </a:r>
            <a:endParaRPr lang="it-IT" dirty="0"/>
          </a:p>
        </p:txBody>
      </p:sp>
      <p:pic>
        <p:nvPicPr>
          <p:cNvPr id="4" name="Immagine 3"/>
          <p:cNvPicPr>
            <a:picLocks noChangeAspect="1"/>
          </p:cNvPicPr>
          <p:nvPr/>
        </p:nvPicPr>
        <p:blipFill>
          <a:blip r:embed="rId3"/>
          <a:stretch>
            <a:fillRect/>
          </a:stretch>
        </p:blipFill>
        <p:spPr>
          <a:xfrm>
            <a:off x="9755682" y="38715"/>
            <a:ext cx="2194750" cy="981541"/>
          </a:xfrm>
          <a:prstGeom prst="rect">
            <a:avLst/>
          </a:prstGeom>
        </p:spPr>
      </p:pic>
      <p:sp>
        <p:nvSpPr>
          <p:cNvPr id="6" name="Segnaposto contenuto 5"/>
          <p:cNvSpPr>
            <a:spLocks noGrp="1"/>
          </p:cNvSpPr>
          <p:nvPr>
            <p:ph idx="1"/>
          </p:nvPr>
        </p:nvSpPr>
        <p:spPr>
          <a:xfrm>
            <a:off x="5187042" y="2428344"/>
            <a:ext cx="1153886" cy="702434"/>
          </a:xfrm>
        </p:spPr>
        <p:txBody>
          <a:bodyPr/>
          <a:lstStyle/>
          <a:p>
            <a:pPr marL="0" indent="0">
              <a:buNone/>
            </a:pPr>
            <a:r>
              <a:rPr lang="it-IT" dirty="0">
                <a:solidFill>
                  <a:srgbClr val="0070C0"/>
                </a:solidFill>
              </a:rPr>
              <a:t>PNRR</a:t>
            </a:r>
            <a:endParaRPr lang="it-IT" dirty="0"/>
          </a:p>
        </p:txBody>
      </p:sp>
      <p:sp>
        <p:nvSpPr>
          <p:cNvPr id="7" name="Segnaposto contenuto 5"/>
          <p:cNvSpPr txBox="1">
            <a:spLocks/>
          </p:cNvSpPr>
          <p:nvPr/>
        </p:nvSpPr>
        <p:spPr>
          <a:xfrm>
            <a:off x="0" y="1599064"/>
            <a:ext cx="4735286" cy="1120441"/>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it-IT" dirty="0" smtClean="0">
                <a:solidFill>
                  <a:srgbClr val="0070C0"/>
                </a:solidFill>
              </a:rPr>
              <a:t>4 INTERVENTI EDILI NELLA STAZIONE DI NOTO E ALTRI INTERVENTI EDILI EXTRA PNRR MA STRATEGICAMENTE PROPEDEUTICI ALLE PROCEDURE IN CORSO NELLA STAZIONE DI NOTO </a:t>
            </a:r>
            <a:endParaRPr lang="it-IT" dirty="0" smtClean="0"/>
          </a:p>
          <a:p>
            <a:pPr marL="0" indent="0">
              <a:buFont typeface="Arial" panose="020B0604020202020204" pitchFamily="34" charset="0"/>
              <a:buNone/>
            </a:pPr>
            <a:endParaRPr lang="it-IT" dirty="0"/>
          </a:p>
        </p:txBody>
      </p:sp>
      <p:sp>
        <p:nvSpPr>
          <p:cNvPr id="9" name="Triangolo isoscele 8"/>
          <p:cNvSpPr/>
          <p:nvPr/>
        </p:nvSpPr>
        <p:spPr>
          <a:xfrm rot="10800000">
            <a:off x="4576524" y="2028383"/>
            <a:ext cx="2569029" cy="2097722"/>
          </a:xfrm>
          <a:prstGeom prst="triangle">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contenuto 5"/>
          <p:cNvSpPr txBox="1">
            <a:spLocks/>
          </p:cNvSpPr>
          <p:nvPr/>
        </p:nvSpPr>
        <p:spPr>
          <a:xfrm>
            <a:off x="7461698" y="1545037"/>
            <a:ext cx="4414156" cy="1146731"/>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dirty="0">
                <a:solidFill>
                  <a:srgbClr val="0070C0"/>
                </a:solidFill>
              </a:rPr>
              <a:t>6</a:t>
            </a:r>
            <a:r>
              <a:rPr lang="it-IT" dirty="0" smtClean="0">
                <a:solidFill>
                  <a:srgbClr val="0070C0"/>
                </a:solidFill>
              </a:rPr>
              <a:t> INTERVENTI EDILI NELLA STAZIONE DI MEDICINA </a:t>
            </a:r>
            <a:r>
              <a:rPr lang="it-IT" dirty="0">
                <a:solidFill>
                  <a:srgbClr val="0070C0"/>
                </a:solidFill>
              </a:rPr>
              <a:t> E ALTRI INTERVENTI EDILI EXTRA PNRR MA STRATEGICAMENTE PROPEDEUTICI ALLE PROCEDURE IN CORSO NELLA STAZIONE DI NOTO </a:t>
            </a:r>
            <a:endParaRPr lang="it-IT" dirty="0"/>
          </a:p>
          <a:p>
            <a:pPr marL="0" indent="0">
              <a:buFont typeface="Arial" panose="020B0604020202020204" pitchFamily="34" charset="0"/>
              <a:buNone/>
            </a:pPr>
            <a:endParaRPr lang="it-IT" dirty="0"/>
          </a:p>
        </p:txBody>
      </p:sp>
      <p:sp>
        <p:nvSpPr>
          <p:cNvPr id="10" name="Segnaposto contenuto 5"/>
          <p:cNvSpPr txBox="1">
            <a:spLocks/>
          </p:cNvSpPr>
          <p:nvPr/>
        </p:nvSpPr>
        <p:spPr>
          <a:xfrm>
            <a:off x="43542" y="2597321"/>
            <a:ext cx="4735286" cy="702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it-IT" dirty="0"/>
          </a:p>
        </p:txBody>
      </p:sp>
      <p:sp>
        <p:nvSpPr>
          <p:cNvPr id="12" name="Segnaposto contenuto 5"/>
          <p:cNvSpPr txBox="1">
            <a:spLocks/>
          </p:cNvSpPr>
          <p:nvPr/>
        </p:nvSpPr>
        <p:spPr>
          <a:xfrm>
            <a:off x="43542" y="3692150"/>
            <a:ext cx="5548679" cy="10261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it-IT" sz="1800" dirty="0" smtClean="0">
                <a:solidFill>
                  <a:srgbClr val="00B050"/>
                </a:solidFill>
              </a:rPr>
              <a:t>I VANTAGGI NON POSSONO CHE ESSERE POSITIVI PER L’AMMODERNAMENTO DEL PATRIMONIO IMMOBILIARE E STRUMENTALE DELL’INAF</a:t>
            </a:r>
            <a:endParaRPr lang="it-IT" sz="1800" dirty="0">
              <a:solidFill>
                <a:srgbClr val="00B050"/>
              </a:solidFill>
            </a:endParaRPr>
          </a:p>
        </p:txBody>
      </p:sp>
      <p:sp>
        <p:nvSpPr>
          <p:cNvPr id="13" name="Segnaposto contenuto 5"/>
          <p:cNvSpPr txBox="1">
            <a:spLocks/>
          </p:cNvSpPr>
          <p:nvPr/>
        </p:nvSpPr>
        <p:spPr>
          <a:xfrm>
            <a:off x="6749142" y="3006013"/>
            <a:ext cx="5660569" cy="2416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it-IT" sz="1600" dirty="0" smtClean="0">
                <a:solidFill>
                  <a:srgbClr val="C00000"/>
                </a:solidFill>
              </a:rPr>
              <a:t>FORTE RITARDO NELLA FORNITUTA DEI TEMPLATE</a:t>
            </a:r>
          </a:p>
          <a:p>
            <a:pPr marL="0" indent="0" algn="ctr">
              <a:lnSpc>
                <a:spcPct val="100000"/>
              </a:lnSpc>
              <a:buFont typeface="Arial" panose="020B0604020202020204" pitchFamily="34" charset="0"/>
              <a:buNone/>
            </a:pPr>
            <a:r>
              <a:rPr lang="it-IT" sz="1600" dirty="0" smtClean="0">
                <a:solidFill>
                  <a:srgbClr val="C00000"/>
                </a:solidFill>
              </a:rPr>
              <a:t>RITARDI PER ACCORDI CON CENTRALI DI COMMITTENZA ESTERNE A CAUSA DELLA MANCATA ABILITAZIONE DI INAF PER LAVORI&gt;500K</a:t>
            </a:r>
          </a:p>
          <a:p>
            <a:pPr marL="0" indent="0" algn="ctr">
              <a:lnSpc>
                <a:spcPct val="100000"/>
              </a:lnSpc>
              <a:buFont typeface="Arial" panose="020B0604020202020204" pitchFamily="34" charset="0"/>
              <a:buNone/>
            </a:pPr>
            <a:r>
              <a:rPr lang="it-IT" sz="1600" dirty="0" smtClean="0">
                <a:solidFill>
                  <a:srgbClr val="C00000"/>
                </a:solidFill>
              </a:rPr>
              <a:t>RITARDI PER ARRUOLAMENTO PERSONALE IDONEO E FORMAZIONE</a:t>
            </a:r>
          </a:p>
          <a:p>
            <a:pPr marL="0" indent="0" algn="ctr">
              <a:lnSpc>
                <a:spcPct val="100000"/>
              </a:lnSpc>
              <a:buFont typeface="Arial" panose="020B0604020202020204" pitchFamily="34" charset="0"/>
              <a:buNone/>
            </a:pPr>
            <a:r>
              <a:rPr lang="it-IT" sz="1600" dirty="0" smtClean="0">
                <a:solidFill>
                  <a:srgbClr val="C00000"/>
                </a:solidFill>
              </a:rPr>
              <a:t>TEMPISTICHE LUNGHE PER PROCEDURE DI ACQUISIZIONE (PROGETTAZIONE E ESECUZIONE)</a:t>
            </a:r>
            <a:endParaRPr lang="it-IT" sz="1600" dirty="0">
              <a:solidFill>
                <a:srgbClr val="C00000"/>
              </a:solidFill>
            </a:endParaRPr>
          </a:p>
        </p:txBody>
      </p:sp>
      <p:sp>
        <p:nvSpPr>
          <p:cNvPr id="14" name="Segnaposto contenuto 5"/>
          <p:cNvSpPr txBox="1">
            <a:spLocks/>
          </p:cNvSpPr>
          <p:nvPr/>
        </p:nvSpPr>
        <p:spPr>
          <a:xfrm>
            <a:off x="43542" y="5319889"/>
            <a:ext cx="12148458" cy="10261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it-IT" sz="1800" b="1" dirty="0" smtClean="0">
                <a:solidFill>
                  <a:schemeClr val="accent2">
                    <a:lumMod val="60000"/>
                    <a:lumOff val="40000"/>
                  </a:schemeClr>
                </a:solidFill>
                <a:effectLst>
                  <a:outerShdw blurRad="38100" dist="38100" dir="2700000" algn="tl">
                    <a:srgbClr val="000000">
                      <a:alpha val="43137"/>
                    </a:srgbClr>
                  </a:outerShdw>
                </a:effectLst>
              </a:rPr>
              <a:t>A MACCHINA RODATA LE VALUTAZIONI SULLA GRANDE OPPORTUNITA’ CHE IL PNRR HA DATO NON POSSONO CHE ESSERE POSITIVE, E’ NECESSARIO PERO’ UNA ANALISI DELLE CRITICITA’ PER MIGLIORARE LA PROGRAMMAZIONE ED ESSERE PIU’ AL PROSSIMO…INTANTO PERO’ ATTENDIAMO LA FINE CORRENDO…</a:t>
            </a:r>
            <a:endParaRPr lang="it-IT" sz="1800" dirty="0"/>
          </a:p>
        </p:txBody>
      </p:sp>
      <p:sp>
        <p:nvSpPr>
          <p:cNvPr id="15" name="Segnaposto contenuto 5"/>
          <p:cNvSpPr txBox="1">
            <a:spLocks/>
          </p:cNvSpPr>
          <p:nvPr/>
        </p:nvSpPr>
        <p:spPr>
          <a:xfrm>
            <a:off x="5814237" y="5319889"/>
            <a:ext cx="4735286" cy="10261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endParaRPr lang="it-IT" sz="1800" dirty="0"/>
          </a:p>
        </p:txBody>
      </p:sp>
      <p:sp>
        <p:nvSpPr>
          <p:cNvPr id="17" name="Segnaposto contenuto 5"/>
          <p:cNvSpPr txBox="1">
            <a:spLocks/>
          </p:cNvSpPr>
          <p:nvPr/>
        </p:nvSpPr>
        <p:spPr>
          <a:xfrm>
            <a:off x="7456714" y="2624338"/>
            <a:ext cx="4735286" cy="45290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dirty="0" smtClean="0">
                <a:solidFill>
                  <a:srgbClr val="0070C0"/>
                </a:solidFill>
              </a:rPr>
              <a:t>CONS</a:t>
            </a:r>
            <a:endParaRPr lang="it-IT" dirty="0"/>
          </a:p>
        </p:txBody>
      </p:sp>
      <p:sp>
        <p:nvSpPr>
          <p:cNvPr id="18" name="Segnaposto contenuto 5"/>
          <p:cNvSpPr txBox="1">
            <a:spLocks/>
          </p:cNvSpPr>
          <p:nvPr/>
        </p:nvSpPr>
        <p:spPr>
          <a:xfrm>
            <a:off x="-57610" y="2779561"/>
            <a:ext cx="4735286" cy="45290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dirty="0" smtClean="0">
                <a:solidFill>
                  <a:srgbClr val="0070C0"/>
                </a:solidFill>
              </a:rPr>
              <a:t>PRO</a:t>
            </a:r>
            <a:endParaRPr lang="it-IT" dirty="0"/>
          </a:p>
        </p:txBody>
      </p:sp>
    </p:spTree>
    <p:extLst>
      <p:ext uri="{BB962C8B-B14F-4D97-AF65-F5344CB8AC3E}">
        <p14:creationId xmlns:p14="http://schemas.microsoft.com/office/powerpoint/2010/main" val="11806517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p:cNvPicPr>
            <a:picLocks noChangeAspect="1"/>
          </p:cNvPicPr>
          <p:nvPr/>
        </p:nvPicPr>
        <p:blipFill rotWithShape="1">
          <a:blip r:embed="rId3"/>
          <a:srcRect l="62" t="-412" r="1041" b="5834"/>
          <a:stretch/>
        </p:blipFill>
        <p:spPr>
          <a:xfrm>
            <a:off x="1" y="1102549"/>
            <a:ext cx="12176760" cy="5237292"/>
          </a:xfrm>
          <a:prstGeom prst="rect">
            <a:avLst/>
          </a:prstGeom>
        </p:spPr>
      </p:pic>
      <p:sp>
        <p:nvSpPr>
          <p:cNvPr id="2" name="Titolo 1"/>
          <p:cNvSpPr>
            <a:spLocks noGrp="1"/>
          </p:cNvSpPr>
          <p:nvPr>
            <p:ph type="title"/>
          </p:nvPr>
        </p:nvSpPr>
        <p:spPr>
          <a:xfrm>
            <a:off x="128201" y="1102548"/>
            <a:ext cx="10515600" cy="544535"/>
          </a:xfrm>
        </p:spPr>
        <p:txBody>
          <a:bodyPr/>
          <a:lstStyle/>
          <a:p>
            <a:r>
              <a:rPr lang="it-IT" dirty="0" smtClean="0"/>
              <a:t>Contestualizzazione del sito</a:t>
            </a:r>
            <a:endParaRPr lang="it-IT" dirty="0"/>
          </a:p>
        </p:txBody>
      </p:sp>
      <p:sp>
        <p:nvSpPr>
          <p:cNvPr id="4" name="Segnaposto testo 3"/>
          <p:cNvSpPr>
            <a:spLocks noGrp="1"/>
          </p:cNvSpPr>
          <p:nvPr>
            <p:ph type="body" sz="quarter" idx="13"/>
          </p:nvPr>
        </p:nvSpPr>
        <p:spPr>
          <a:xfrm>
            <a:off x="5042999" y="6352706"/>
            <a:ext cx="2581275" cy="208247"/>
          </a:xfrm>
        </p:spPr>
        <p:txBody>
          <a:bodyPr>
            <a:normAutofit/>
          </a:bodyPr>
          <a:lstStyle/>
          <a:p>
            <a:pPr marL="0" indent="0">
              <a:buNone/>
            </a:pPr>
            <a:r>
              <a:rPr lang="it-IT" sz="800" dirty="0" smtClean="0">
                <a:solidFill>
                  <a:schemeClr val="tx1"/>
                </a:solidFill>
              </a:rPr>
              <a:t>Stralcio di PRG</a:t>
            </a:r>
            <a:endParaRPr lang="it-IT" sz="800" dirty="0">
              <a:solidFill>
                <a:schemeClr val="tx1"/>
              </a:solidFill>
            </a:endParaRPr>
          </a:p>
        </p:txBody>
      </p:sp>
      <p:pic>
        <p:nvPicPr>
          <p:cNvPr id="3" name="Immagine 2"/>
          <p:cNvPicPr>
            <a:picLocks noChangeAspect="1"/>
          </p:cNvPicPr>
          <p:nvPr/>
        </p:nvPicPr>
        <p:blipFill rotWithShape="1">
          <a:blip r:embed="rId4" cstate="hqprint">
            <a:extLst>
              <a:ext uri="{28A0092B-C50C-407E-A947-70E740481C1C}">
                <a14:useLocalDpi xmlns:a14="http://schemas.microsoft.com/office/drawing/2010/main" val="0"/>
              </a:ext>
            </a:extLst>
          </a:blip>
          <a:srcRect l="1418" r="1192"/>
          <a:stretch/>
        </p:blipFill>
        <p:spPr>
          <a:xfrm>
            <a:off x="4004758" y="1647083"/>
            <a:ext cx="4741925" cy="2738832"/>
          </a:xfrm>
          <a:prstGeom prst="rect">
            <a:avLst/>
          </a:prstGeom>
          <a:ln>
            <a:solidFill>
              <a:schemeClr val="tx1"/>
            </a:solidFill>
          </a:ln>
        </p:spPr>
      </p:pic>
      <p:sp>
        <p:nvSpPr>
          <p:cNvPr id="9" name="Segnaposto testo 3"/>
          <p:cNvSpPr txBox="1">
            <a:spLocks/>
          </p:cNvSpPr>
          <p:nvPr/>
        </p:nvSpPr>
        <p:spPr>
          <a:xfrm>
            <a:off x="9610725" y="6308004"/>
            <a:ext cx="2581275" cy="2593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b="1" kern="1200" dirty="0">
                <a:solidFill>
                  <a:srgbClr val="B27F47"/>
                </a:solidFill>
                <a:effectLst/>
                <a:latin typeface="Titillium B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800" dirty="0" smtClean="0">
                <a:solidFill>
                  <a:schemeClr val="tx1"/>
                </a:solidFill>
              </a:rPr>
              <a:t>Estratto di mappa catastale</a:t>
            </a:r>
            <a:endParaRPr lang="it-IT" sz="800" dirty="0">
              <a:solidFill>
                <a:schemeClr val="tx1"/>
              </a:solidFill>
            </a:endParaRPr>
          </a:p>
        </p:txBody>
      </p:sp>
      <p:sp>
        <p:nvSpPr>
          <p:cNvPr id="11" name="Segnaposto testo 3"/>
          <p:cNvSpPr txBox="1">
            <a:spLocks/>
          </p:cNvSpPr>
          <p:nvPr/>
        </p:nvSpPr>
        <p:spPr>
          <a:xfrm>
            <a:off x="0" y="6356947"/>
            <a:ext cx="2581275" cy="2593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b="1" kern="1200" dirty="0">
                <a:solidFill>
                  <a:srgbClr val="B27F47"/>
                </a:solidFill>
                <a:effectLst/>
                <a:latin typeface="Titillium B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800" dirty="0" smtClean="0">
                <a:solidFill>
                  <a:schemeClr val="tx1"/>
                </a:solidFill>
              </a:rPr>
              <a:t>STRALCIO CARTOGRAFICO I.G.M.</a:t>
            </a:r>
            <a:endParaRPr lang="it-IT" sz="800" dirty="0">
              <a:solidFill>
                <a:schemeClr val="tx1"/>
              </a:solidFill>
            </a:endParaRPr>
          </a:p>
        </p:txBody>
      </p:sp>
      <p:pic>
        <p:nvPicPr>
          <p:cNvPr id="13" name="Immagine 12"/>
          <p:cNvPicPr>
            <a:picLocks noChangeAspect="1"/>
          </p:cNvPicPr>
          <p:nvPr/>
        </p:nvPicPr>
        <p:blipFill>
          <a:blip r:embed="rId5"/>
          <a:stretch>
            <a:fillRect/>
          </a:stretch>
        </p:blipFill>
        <p:spPr>
          <a:xfrm>
            <a:off x="9682472" y="121336"/>
            <a:ext cx="2191056" cy="981212"/>
          </a:xfrm>
          <a:prstGeom prst="rect">
            <a:avLst/>
          </a:prstGeom>
        </p:spPr>
      </p:pic>
      <p:pic>
        <p:nvPicPr>
          <p:cNvPr id="12" name="Immagine 11"/>
          <p:cNvPicPr>
            <a:picLocks noChangeAspect="1"/>
          </p:cNvPicPr>
          <p:nvPr/>
        </p:nvPicPr>
        <p:blipFill>
          <a:blip r:embed="rId6"/>
          <a:stretch>
            <a:fillRect/>
          </a:stretch>
        </p:blipFill>
        <p:spPr>
          <a:xfrm>
            <a:off x="9253374" y="4506773"/>
            <a:ext cx="2444456" cy="1378035"/>
          </a:xfrm>
          <a:prstGeom prst="rect">
            <a:avLst/>
          </a:prstGeom>
        </p:spPr>
      </p:pic>
      <p:cxnSp>
        <p:nvCxnSpPr>
          <p:cNvPr id="19" name="Connettore 2 18"/>
          <p:cNvCxnSpPr/>
          <p:nvPr/>
        </p:nvCxnSpPr>
        <p:spPr>
          <a:xfrm flipH="1">
            <a:off x="3233057" y="2924583"/>
            <a:ext cx="643501" cy="35201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83336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rotWithShape="1">
          <a:blip r:embed="rId3"/>
          <a:srcRect t="22796"/>
          <a:stretch/>
        </p:blipFill>
        <p:spPr>
          <a:xfrm>
            <a:off x="2806849" y="1220833"/>
            <a:ext cx="9308951" cy="5152081"/>
          </a:xfrm>
          <a:prstGeom prst="rect">
            <a:avLst/>
          </a:prstGeom>
        </p:spPr>
      </p:pic>
      <p:pic>
        <p:nvPicPr>
          <p:cNvPr id="6" name="Immagine 5"/>
          <p:cNvPicPr>
            <a:picLocks noChangeAspect="1"/>
          </p:cNvPicPr>
          <p:nvPr/>
        </p:nvPicPr>
        <p:blipFill rotWithShape="1">
          <a:blip r:embed="rId3"/>
          <a:srcRect t="22796"/>
          <a:stretch/>
        </p:blipFill>
        <p:spPr>
          <a:xfrm>
            <a:off x="2883049" y="1196351"/>
            <a:ext cx="9308951" cy="5152081"/>
          </a:xfrm>
          <a:prstGeom prst="rect">
            <a:avLst/>
          </a:prstGeom>
        </p:spPr>
      </p:pic>
      <p:sp>
        <p:nvSpPr>
          <p:cNvPr id="2" name="Titolo 1"/>
          <p:cNvSpPr>
            <a:spLocks noGrp="1"/>
          </p:cNvSpPr>
          <p:nvPr>
            <p:ph type="title"/>
          </p:nvPr>
        </p:nvSpPr>
        <p:spPr>
          <a:xfrm>
            <a:off x="6331148" y="1239946"/>
            <a:ext cx="3206605" cy="544535"/>
          </a:xfrm>
        </p:spPr>
        <p:txBody>
          <a:bodyPr>
            <a:normAutofit fontScale="90000"/>
          </a:bodyPr>
          <a:lstStyle/>
          <a:p>
            <a:r>
              <a:rPr lang="it-IT" dirty="0" smtClean="0"/>
              <a:t>Situazione catastale</a:t>
            </a:r>
            <a:endParaRPr lang="it-IT" dirty="0"/>
          </a:p>
        </p:txBody>
      </p:sp>
      <p:sp>
        <p:nvSpPr>
          <p:cNvPr id="8" name="Segnaposto contenuto 7"/>
          <p:cNvSpPr>
            <a:spLocks noGrp="1"/>
          </p:cNvSpPr>
          <p:nvPr>
            <p:ph idx="1"/>
          </p:nvPr>
        </p:nvSpPr>
        <p:spPr>
          <a:xfrm>
            <a:off x="4863663" y="2729526"/>
            <a:ext cx="1675891" cy="608372"/>
          </a:xfrm>
          <a:prstGeom prst="rect">
            <a:avLst/>
          </a:prstGeom>
        </p:spPr>
        <p:txBody>
          <a:bodyPr wrap="square">
            <a:spAutoFit/>
          </a:bodyPr>
          <a:lstStyle/>
          <a:p>
            <a:pPr marL="0" indent="0">
              <a:buNone/>
            </a:pPr>
            <a:r>
              <a:rPr lang="it-IT" sz="1400" dirty="0" smtClean="0">
                <a:latin typeface="Arial" panose="020B0604020202020204" pitchFamily="34" charset="0"/>
              </a:rPr>
              <a:t>St lotto 19.946 mq</a:t>
            </a:r>
          </a:p>
          <a:p>
            <a:endParaRPr lang="it-IT" sz="1400" dirty="0"/>
          </a:p>
        </p:txBody>
      </p:sp>
      <p:pic>
        <p:nvPicPr>
          <p:cNvPr id="3" name="Immagine 2"/>
          <p:cNvPicPr>
            <a:picLocks noChangeAspect="1"/>
          </p:cNvPicPr>
          <p:nvPr/>
        </p:nvPicPr>
        <p:blipFill>
          <a:blip r:embed="rId4"/>
          <a:stretch>
            <a:fillRect/>
          </a:stretch>
        </p:blipFill>
        <p:spPr>
          <a:xfrm>
            <a:off x="9001259" y="1924764"/>
            <a:ext cx="536494" cy="536494"/>
          </a:xfrm>
          <a:prstGeom prst="rect">
            <a:avLst/>
          </a:prstGeom>
        </p:spPr>
      </p:pic>
      <p:pic>
        <p:nvPicPr>
          <p:cNvPr id="9" name="Immagine 8"/>
          <p:cNvPicPr>
            <a:picLocks noChangeAspect="1"/>
          </p:cNvPicPr>
          <p:nvPr/>
        </p:nvPicPr>
        <p:blipFill rotWithShape="1">
          <a:blip r:embed="rId5"/>
          <a:srcRect r="3174"/>
          <a:stretch/>
        </p:blipFill>
        <p:spPr>
          <a:xfrm rot="10800000">
            <a:off x="112212" y="1188217"/>
            <a:ext cx="3878876" cy="2673777"/>
          </a:xfrm>
          <a:prstGeom prst="rect">
            <a:avLst/>
          </a:prstGeom>
          <a:ln>
            <a:solidFill>
              <a:schemeClr val="tx1"/>
            </a:solidFill>
          </a:ln>
        </p:spPr>
      </p:pic>
      <p:sp>
        <p:nvSpPr>
          <p:cNvPr id="11" name="Segnaposto testo 3"/>
          <p:cNvSpPr txBox="1">
            <a:spLocks/>
          </p:cNvSpPr>
          <p:nvPr/>
        </p:nvSpPr>
        <p:spPr>
          <a:xfrm>
            <a:off x="10693101" y="6352499"/>
            <a:ext cx="2581275" cy="2593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b="1" kern="1200" dirty="0">
                <a:solidFill>
                  <a:srgbClr val="B27F47"/>
                </a:solidFill>
                <a:effectLst/>
                <a:latin typeface="Titillium B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800" dirty="0" smtClean="0">
                <a:solidFill>
                  <a:schemeClr val="tx1"/>
                </a:solidFill>
              </a:rPr>
              <a:t>Estratto di mappa catastale</a:t>
            </a:r>
            <a:endParaRPr lang="it-IT" sz="800" dirty="0">
              <a:solidFill>
                <a:schemeClr val="tx1"/>
              </a:solidFill>
            </a:endParaRPr>
          </a:p>
        </p:txBody>
      </p:sp>
      <p:pic>
        <p:nvPicPr>
          <p:cNvPr id="5" name="Immagine 4"/>
          <p:cNvPicPr>
            <a:picLocks noChangeAspect="1"/>
          </p:cNvPicPr>
          <p:nvPr/>
        </p:nvPicPr>
        <p:blipFill>
          <a:blip r:embed="rId6"/>
          <a:stretch>
            <a:fillRect/>
          </a:stretch>
        </p:blipFill>
        <p:spPr>
          <a:xfrm>
            <a:off x="112211" y="3941631"/>
            <a:ext cx="3893841" cy="2854383"/>
          </a:xfrm>
          <a:prstGeom prst="rect">
            <a:avLst/>
          </a:prstGeom>
          <a:ln>
            <a:solidFill>
              <a:schemeClr val="tx1"/>
            </a:solidFill>
          </a:ln>
        </p:spPr>
      </p:pic>
      <p:sp>
        <p:nvSpPr>
          <p:cNvPr id="12" name="Segnaposto testo 3"/>
          <p:cNvSpPr txBox="1">
            <a:spLocks/>
          </p:cNvSpPr>
          <p:nvPr/>
        </p:nvSpPr>
        <p:spPr>
          <a:xfrm>
            <a:off x="4006052" y="1196351"/>
            <a:ext cx="2581275" cy="2593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b="1" kern="1200" dirty="0">
                <a:solidFill>
                  <a:srgbClr val="B27F47"/>
                </a:solidFill>
                <a:effectLst/>
                <a:latin typeface="Titillium B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800" dirty="0" smtClean="0">
                <a:solidFill>
                  <a:schemeClr val="tx1"/>
                </a:solidFill>
              </a:rPr>
              <a:t>Elaborato Planimetrico primo impianto</a:t>
            </a:r>
            <a:endParaRPr lang="it-IT" sz="800" dirty="0">
              <a:solidFill>
                <a:schemeClr val="tx1"/>
              </a:solidFill>
            </a:endParaRPr>
          </a:p>
        </p:txBody>
      </p:sp>
      <p:sp>
        <p:nvSpPr>
          <p:cNvPr id="13" name="Segnaposto testo 3"/>
          <p:cNvSpPr txBox="1">
            <a:spLocks/>
          </p:cNvSpPr>
          <p:nvPr/>
        </p:nvSpPr>
        <p:spPr>
          <a:xfrm>
            <a:off x="3936780" y="6666320"/>
            <a:ext cx="2581275" cy="2593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b="1" kern="1200" dirty="0">
                <a:solidFill>
                  <a:srgbClr val="B27F47"/>
                </a:solidFill>
                <a:effectLst/>
                <a:latin typeface="Titillium B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800" dirty="0" smtClean="0">
                <a:solidFill>
                  <a:schemeClr val="tx1"/>
                </a:solidFill>
              </a:rPr>
              <a:t>Elaborato Planimetrico aggiornato al 2023</a:t>
            </a:r>
            <a:endParaRPr lang="it-IT" sz="800" dirty="0">
              <a:solidFill>
                <a:schemeClr val="tx1"/>
              </a:solidFill>
            </a:endParaRPr>
          </a:p>
        </p:txBody>
      </p:sp>
      <p:pic>
        <p:nvPicPr>
          <p:cNvPr id="7" name="Immagine 6"/>
          <p:cNvPicPr>
            <a:picLocks noChangeAspect="1"/>
          </p:cNvPicPr>
          <p:nvPr/>
        </p:nvPicPr>
        <p:blipFill>
          <a:blip r:embed="rId7"/>
          <a:stretch>
            <a:fillRect/>
          </a:stretch>
        </p:blipFill>
        <p:spPr>
          <a:xfrm>
            <a:off x="8327571" y="5348856"/>
            <a:ext cx="3656167" cy="841452"/>
          </a:xfrm>
          <a:prstGeom prst="rect">
            <a:avLst/>
          </a:prstGeom>
        </p:spPr>
      </p:pic>
      <p:sp>
        <p:nvSpPr>
          <p:cNvPr id="14" name="Figura a mano libera 13"/>
          <p:cNvSpPr/>
          <p:nvPr/>
        </p:nvSpPr>
        <p:spPr>
          <a:xfrm>
            <a:off x="6543675" y="2238375"/>
            <a:ext cx="1800225" cy="1590675"/>
          </a:xfrm>
          <a:custGeom>
            <a:avLst/>
            <a:gdLst>
              <a:gd name="connsiteX0" fmla="*/ 209550 w 1800225"/>
              <a:gd name="connsiteY0" fmla="*/ 0 h 1590675"/>
              <a:gd name="connsiteX1" fmla="*/ 0 w 1800225"/>
              <a:gd name="connsiteY1" fmla="*/ 1238250 h 1590675"/>
              <a:gd name="connsiteX2" fmla="*/ 1676400 w 1800225"/>
              <a:gd name="connsiteY2" fmla="*/ 1590675 h 1590675"/>
              <a:gd name="connsiteX3" fmla="*/ 1800225 w 1800225"/>
              <a:gd name="connsiteY3" fmla="*/ 800100 h 1590675"/>
              <a:gd name="connsiteX4" fmla="*/ 742950 w 1800225"/>
              <a:gd name="connsiteY4" fmla="*/ 485775 h 1590675"/>
              <a:gd name="connsiteX5" fmla="*/ 742950 w 1800225"/>
              <a:gd name="connsiteY5" fmla="*/ 485775 h 1590675"/>
              <a:gd name="connsiteX6" fmla="*/ 704850 w 1800225"/>
              <a:gd name="connsiteY6" fmla="*/ 609600 h 1590675"/>
              <a:gd name="connsiteX7" fmla="*/ 390525 w 1800225"/>
              <a:gd name="connsiteY7" fmla="*/ 123825 h 1590675"/>
              <a:gd name="connsiteX8" fmla="*/ 209550 w 1800225"/>
              <a:gd name="connsiteY8" fmla="*/ 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590675">
                <a:moveTo>
                  <a:pt x="209550" y="0"/>
                </a:moveTo>
                <a:lnTo>
                  <a:pt x="0" y="1238250"/>
                </a:lnTo>
                <a:lnTo>
                  <a:pt x="1676400" y="1590675"/>
                </a:lnTo>
                <a:lnTo>
                  <a:pt x="1800225" y="800100"/>
                </a:lnTo>
                <a:lnTo>
                  <a:pt x="742950" y="485775"/>
                </a:lnTo>
                <a:lnTo>
                  <a:pt x="742950" y="485775"/>
                </a:lnTo>
                <a:lnTo>
                  <a:pt x="704850" y="609600"/>
                </a:lnTo>
                <a:lnTo>
                  <a:pt x="390525" y="123825"/>
                </a:lnTo>
                <a:lnTo>
                  <a:pt x="209550" y="0"/>
                </a:lnTo>
                <a:close/>
              </a:path>
            </a:pathLst>
          </a:custGeom>
          <a:solidFill>
            <a:srgbClr val="FFFF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2 14"/>
          <p:cNvCxnSpPr/>
          <p:nvPr/>
        </p:nvCxnSpPr>
        <p:spPr>
          <a:xfrm>
            <a:off x="6467475" y="2929787"/>
            <a:ext cx="528748" cy="332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Immagine 3"/>
          <p:cNvPicPr>
            <a:picLocks noChangeAspect="1"/>
          </p:cNvPicPr>
          <p:nvPr/>
        </p:nvPicPr>
        <p:blipFill>
          <a:blip r:embed="rId8"/>
          <a:stretch>
            <a:fillRect/>
          </a:stretch>
        </p:blipFill>
        <p:spPr>
          <a:xfrm>
            <a:off x="9595726" y="56686"/>
            <a:ext cx="2194750" cy="981541"/>
          </a:xfrm>
          <a:prstGeom prst="rect">
            <a:avLst/>
          </a:prstGeom>
        </p:spPr>
      </p:pic>
    </p:spTree>
    <p:extLst>
      <p:ext uri="{BB962C8B-B14F-4D97-AF65-F5344CB8AC3E}">
        <p14:creationId xmlns:p14="http://schemas.microsoft.com/office/powerpoint/2010/main" val="7754622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1227030"/>
            <a:ext cx="10573407" cy="544535"/>
          </a:xfrm>
        </p:spPr>
        <p:txBody>
          <a:bodyPr>
            <a:normAutofit fontScale="90000"/>
          </a:bodyPr>
          <a:lstStyle/>
          <a:p>
            <a:r>
              <a:rPr lang="it-IT" dirty="0" smtClean="0"/>
              <a:t>Inquadramento urbanistico: zona E - Agricola del P.R.G. vigente</a:t>
            </a:r>
            <a:endParaRPr lang="it-IT" dirty="0"/>
          </a:p>
        </p:txBody>
      </p:sp>
      <p:sp>
        <p:nvSpPr>
          <p:cNvPr id="3" name="Segnaposto contenuto 2"/>
          <p:cNvSpPr>
            <a:spLocks noGrp="1"/>
          </p:cNvSpPr>
          <p:nvPr>
            <p:ph idx="1"/>
          </p:nvPr>
        </p:nvSpPr>
        <p:spPr>
          <a:xfrm>
            <a:off x="309262" y="1832545"/>
            <a:ext cx="5072363" cy="4344417"/>
          </a:xfrm>
        </p:spPr>
        <p:txBody>
          <a:bodyPr>
            <a:normAutofit/>
          </a:bodyPr>
          <a:lstStyle/>
          <a:p>
            <a:pPr marL="0" indent="0" algn="just">
              <a:lnSpc>
                <a:spcPct val="110000"/>
              </a:lnSpc>
              <a:buNone/>
            </a:pPr>
            <a:endParaRPr lang="it-IT" dirty="0"/>
          </a:p>
        </p:txBody>
      </p:sp>
      <p:pic>
        <p:nvPicPr>
          <p:cNvPr id="5" name="Immagine 4"/>
          <p:cNvPicPr>
            <a:picLocks noChangeAspect="1"/>
          </p:cNvPicPr>
          <p:nvPr/>
        </p:nvPicPr>
        <p:blipFill rotWithShape="1">
          <a:blip r:embed="rId3"/>
          <a:srcRect l="4564" r="3631"/>
          <a:stretch/>
        </p:blipFill>
        <p:spPr>
          <a:xfrm>
            <a:off x="36786" y="1678753"/>
            <a:ext cx="5728138" cy="4651999"/>
          </a:xfrm>
          <a:prstGeom prst="rect">
            <a:avLst/>
          </a:prstGeom>
        </p:spPr>
      </p:pic>
      <p:sp>
        <p:nvSpPr>
          <p:cNvPr id="6" name="Segnaposto testo 3"/>
          <p:cNvSpPr>
            <a:spLocks noGrp="1"/>
          </p:cNvSpPr>
          <p:nvPr>
            <p:ph type="body" sz="quarter" idx="13"/>
          </p:nvPr>
        </p:nvSpPr>
        <p:spPr>
          <a:xfrm>
            <a:off x="-1" y="6391732"/>
            <a:ext cx="2581275" cy="208247"/>
          </a:xfrm>
        </p:spPr>
        <p:txBody>
          <a:bodyPr>
            <a:normAutofit/>
          </a:bodyPr>
          <a:lstStyle/>
          <a:p>
            <a:pPr marL="0" indent="0">
              <a:buNone/>
            </a:pPr>
            <a:r>
              <a:rPr lang="it-IT" sz="800" dirty="0" smtClean="0">
                <a:solidFill>
                  <a:schemeClr val="tx1"/>
                </a:solidFill>
              </a:rPr>
              <a:t>Stralcio di PRG 1:5000</a:t>
            </a:r>
            <a:endParaRPr lang="it-IT" sz="800" dirty="0">
              <a:solidFill>
                <a:schemeClr val="tx1"/>
              </a:solidFill>
            </a:endParaRPr>
          </a:p>
        </p:txBody>
      </p:sp>
      <p:pic>
        <p:nvPicPr>
          <p:cNvPr id="4" name="Immagine 3"/>
          <p:cNvPicPr>
            <a:picLocks noChangeAspect="1"/>
          </p:cNvPicPr>
          <p:nvPr/>
        </p:nvPicPr>
        <p:blipFill>
          <a:blip r:embed="rId4"/>
          <a:stretch>
            <a:fillRect/>
          </a:stretch>
        </p:blipFill>
        <p:spPr>
          <a:xfrm>
            <a:off x="9800919" y="135927"/>
            <a:ext cx="2191056" cy="981212"/>
          </a:xfrm>
          <a:prstGeom prst="rect">
            <a:avLst/>
          </a:prstGeom>
        </p:spPr>
      </p:pic>
      <p:pic>
        <p:nvPicPr>
          <p:cNvPr id="7" name="Immagine 6"/>
          <p:cNvPicPr>
            <a:picLocks noChangeAspect="1"/>
          </p:cNvPicPr>
          <p:nvPr/>
        </p:nvPicPr>
        <p:blipFill rotWithShape="1">
          <a:blip r:embed="rId5"/>
          <a:srcRect l="6663" t="1162" r="7483" b="803"/>
          <a:stretch/>
        </p:blipFill>
        <p:spPr>
          <a:xfrm>
            <a:off x="5764924" y="1702676"/>
            <a:ext cx="6390290" cy="4628076"/>
          </a:xfrm>
          <a:prstGeom prst="rect">
            <a:avLst/>
          </a:prstGeom>
        </p:spPr>
      </p:pic>
      <p:sp>
        <p:nvSpPr>
          <p:cNvPr id="9" name="Segnaposto testo 3"/>
          <p:cNvSpPr txBox="1">
            <a:spLocks/>
          </p:cNvSpPr>
          <p:nvPr/>
        </p:nvSpPr>
        <p:spPr>
          <a:xfrm>
            <a:off x="5764924" y="6410529"/>
            <a:ext cx="2581275" cy="2082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b="1" kern="1200" dirty="0">
                <a:solidFill>
                  <a:srgbClr val="B27F47"/>
                </a:solidFill>
                <a:effectLst/>
                <a:latin typeface="Titillium B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800" dirty="0" smtClean="0">
                <a:solidFill>
                  <a:schemeClr val="tx1"/>
                </a:solidFill>
              </a:rPr>
              <a:t>Stralcio di PRG 1:2000</a:t>
            </a:r>
            <a:endParaRPr lang="it-IT" sz="800" dirty="0">
              <a:solidFill>
                <a:schemeClr val="tx1"/>
              </a:solidFill>
            </a:endParaRPr>
          </a:p>
        </p:txBody>
      </p:sp>
    </p:spTree>
    <p:extLst>
      <p:ext uri="{BB962C8B-B14F-4D97-AF65-F5344CB8AC3E}">
        <p14:creationId xmlns:p14="http://schemas.microsoft.com/office/powerpoint/2010/main" val="2585999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988" y="1168393"/>
            <a:ext cx="10515600" cy="391465"/>
          </a:xfrm>
        </p:spPr>
        <p:txBody>
          <a:bodyPr>
            <a:noAutofit/>
          </a:bodyPr>
          <a:lstStyle/>
          <a:p>
            <a:r>
              <a:rPr lang="it-IT" sz="2000" dirty="0" smtClean="0"/>
              <a:t>Vincolo paesaggistico art. 134 </a:t>
            </a:r>
            <a:r>
              <a:rPr lang="it-IT" sz="2000" dirty="0" err="1" smtClean="0"/>
              <a:t>lett</a:t>
            </a:r>
            <a:r>
              <a:rPr lang="it-IT" sz="2000" dirty="0" smtClean="0"/>
              <a:t> a) </a:t>
            </a:r>
            <a:r>
              <a:rPr lang="it-IT" sz="2000" dirty="0" err="1" smtClean="0"/>
              <a:t>D.Lgs.</a:t>
            </a:r>
            <a:r>
              <a:rPr lang="it-IT" sz="2000" dirty="0" smtClean="0"/>
              <a:t> 42/2004</a:t>
            </a:r>
            <a:endParaRPr lang="it-IT" sz="2000" dirty="0"/>
          </a:p>
        </p:txBody>
      </p:sp>
      <p:sp>
        <p:nvSpPr>
          <p:cNvPr id="3" name="Segnaposto contenuto 2"/>
          <p:cNvSpPr>
            <a:spLocks noGrp="1"/>
          </p:cNvSpPr>
          <p:nvPr>
            <p:ph idx="1"/>
          </p:nvPr>
        </p:nvSpPr>
        <p:spPr>
          <a:xfrm>
            <a:off x="0" y="1507391"/>
            <a:ext cx="7090941" cy="2167956"/>
          </a:xfrm>
        </p:spPr>
        <p:txBody>
          <a:bodyPr>
            <a:normAutofit/>
          </a:bodyPr>
          <a:lstStyle/>
          <a:p>
            <a:pPr marL="0" indent="0" algn="just">
              <a:buNone/>
            </a:pPr>
            <a:r>
              <a:rPr lang="it-IT" sz="1800" dirty="0" smtClean="0"/>
              <a:t>.</a:t>
            </a:r>
            <a:endParaRPr lang="it-IT" sz="1800" dirty="0"/>
          </a:p>
        </p:txBody>
      </p:sp>
      <p:sp>
        <p:nvSpPr>
          <p:cNvPr id="7" name="Rettangolo 6"/>
          <p:cNvSpPr/>
          <p:nvPr/>
        </p:nvSpPr>
        <p:spPr>
          <a:xfrm>
            <a:off x="0" y="6163778"/>
            <a:ext cx="4536819" cy="246221"/>
          </a:xfrm>
          <a:prstGeom prst="rect">
            <a:avLst/>
          </a:prstGeom>
        </p:spPr>
        <p:txBody>
          <a:bodyPr wrap="none">
            <a:spAutoFit/>
          </a:bodyPr>
          <a:lstStyle/>
          <a:p>
            <a:r>
              <a:rPr lang="it-IT" sz="1000" dirty="0" smtClean="0">
                <a:latin typeface="Arial" panose="020B0604020202020204" pitchFamily="34" charset="0"/>
              </a:rPr>
              <a:t>Estratto Piano Paesaggistico Regione Sicilia TAV 2 - Analisi sistema naturale</a:t>
            </a:r>
            <a:endParaRPr lang="it-IT" sz="1000" dirty="0"/>
          </a:p>
        </p:txBody>
      </p:sp>
      <p:pic>
        <p:nvPicPr>
          <p:cNvPr id="4" name="Immagine 3"/>
          <p:cNvPicPr>
            <a:picLocks noChangeAspect="1"/>
          </p:cNvPicPr>
          <p:nvPr/>
        </p:nvPicPr>
        <p:blipFill rotWithShape="1">
          <a:blip r:embed="rId3"/>
          <a:srcRect l="3939" t="14265" r="17050"/>
          <a:stretch/>
        </p:blipFill>
        <p:spPr>
          <a:xfrm>
            <a:off x="-21988" y="2294248"/>
            <a:ext cx="6941820" cy="3911278"/>
          </a:xfrm>
          <a:prstGeom prst="rect">
            <a:avLst/>
          </a:prstGeom>
        </p:spPr>
      </p:pic>
      <p:pic>
        <p:nvPicPr>
          <p:cNvPr id="8" name="Immagine 7"/>
          <p:cNvPicPr>
            <a:picLocks noChangeAspect="1"/>
          </p:cNvPicPr>
          <p:nvPr/>
        </p:nvPicPr>
        <p:blipFill rotWithShape="1">
          <a:blip r:embed="rId4"/>
          <a:srcRect b="56300"/>
          <a:stretch/>
        </p:blipFill>
        <p:spPr>
          <a:xfrm>
            <a:off x="4963030" y="4824427"/>
            <a:ext cx="1857148" cy="1257705"/>
          </a:xfrm>
          <a:prstGeom prst="rect">
            <a:avLst/>
          </a:prstGeom>
        </p:spPr>
      </p:pic>
      <p:sp>
        <p:nvSpPr>
          <p:cNvPr id="9" name="Rettangolo 8"/>
          <p:cNvSpPr/>
          <p:nvPr/>
        </p:nvSpPr>
        <p:spPr>
          <a:xfrm>
            <a:off x="6888709" y="6160856"/>
            <a:ext cx="4243469" cy="246221"/>
          </a:xfrm>
          <a:prstGeom prst="rect">
            <a:avLst/>
          </a:prstGeom>
        </p:spPr>
        <p:txBody>
          <a:bodyPr wrap="none">
            <a:spAutoFit/>
          </a:bodyPr>
          <a:lstStyle/>
          <a:p>
            <a:r>
              <a:rPr lang="it-IT" sz="1000" dirty="0" smtClean="0">
                <a:latin typeface="Arial" panose="020B0604020202020204" pitchFamily="34" charset="0"/>
              </a:rPr>
              <a:t>Estratto Piano Paesaggistico Regionale Tavola 28.5 - Beni Paesaggistici</a:t>
            </a:r>
            <a:endParaRPr lang="it-IT" sz="1000" dirty="0"/>
          </a:p>
        </p:txBody>
      </p:sp>
      <p:pic>
        <p:nvPicPr>
          <p:cNvPr id="10" name="Immagine 9"/>
          <p:cNvPicPr>
            <a:picLocks noChangeAspect="1"/>
          </p:cNvPicPr>
          <p:nvPr/>
        </p:nvPicPr>
        <p:blipFill rotWithShape="1">
          <a:blip r:embed="rId5"/>
          <a:srcRect t="4554" r="26377"/>
          <a:stretch/>
        </p:blipFill>
        <p:spPr>
          <a:xfrm>
            <a:off x="6950954" y="2295525"/>
            <a:ext cx="5219275" cy="3910001"/>
          </a:xfrm>
          <a:prstGeom prst="rect">
            <a:avLst/>
          </a:prstGeom>
        </p:spPr>
      </p:pic>
      <p:pic>
        <p:nvPicPr>
          <p:cNvPr id="11" name="Immagine 10"/>
          <p:cNvPicPr>
            <a:picLocks noChangeAspect="1"/>
          </p:cNvPicPr>
          <p:nvPr/>
        </p:nvPicPr>
        <p:blipFill rotWithShape="1">
          <a:blip r:embed="rId6"/>
          <a:srcRect b="227"/>
          <a:stretch/>
        </p:blipFill>
        <p:spPr>
          <a:xfrm>
            <a:off x="9973162" y="3210631"/>
            <a:ext cx="2131737" cy="2871501"/>
          </a:xfrm>
          <a:prstGeom prst="rect">
            <a:avLst/>
          </a:prstGeom>
        </p:spPr>
      </p:pic>
      <p:pic>
        <p:nvPicPr>
          <p:cNvPr id="12" name="Immagine 11"/>
          <p:cNvPicPr>
            <a:picLocks noChangeAspect="1"/>
          </p:cNvPicPr>
          <p:nvPr/>
        </p:nvPicPr>
        <p:blipFill rotWithShape="1">
          <a:blip r:embed="rId7" cstate="hqprint">
            <a:extLst>
              <a:ext uri="{28A0092B-C50C-407E-A947-70E740481C1C}">
                <a14:useLocalDpi xmlns:a14="http://schemas.microsoft.com/office/drawing/2010/main" val="0"/>
              </a:ext>
            </a:extLst>
          </a:blip>
          <a:srcRect b="18846"/>
          <a:stretch/>
        </p:blipFill>
        <p:spPr>
          <a:xfrm>
            <a:off x="9329744" y="1195245"/>
            <a:ext cx="2775155" cy="1014368"/>
          </a:xfrm>
          <a:prstGeom prst="rect">
            <a:avLst/>
          </a:prstGeom>
        </p:spPr>
      </p:pic>
      <p:pic>
        <p:nvPicPr>
          <p:cNvPr id="13" name="Immagine 12"/>
          <p:cNvPicPr>
            <a:picLocks noChangeAspect="1"/>
          </p:cNvPicPr>
          <p:nvPr/>
        </p:nvPicPr>
        <p:blipFill>
          <a:blip r:embed="rId8"/>
          <a:stretch>
            <a:fillRect/>
          </a:stretch>
        </p:blipFill>
        <p:spPr>
          <a:xfrm>
            <a:off x="9758739" y="108457"/>
            <a:ext cx="2191056" cy="981212"/>
          </a:xfrm>
          <a:prstGeom prst="rect">
            <a:avLst/>
          </a:prstGeom>
        </p:spPr>
      </p:pic>
      <p:sp>
        <p:nvSpPr>
          <p:cNvPr id="5" name="Rettangolo 4"/>
          <p:cNvSpPr/>
          <p:nvPr/>
        </p:nvSpPr>
        <p:spPr>
          <a:xfrm>
            <a:off x="-102434" y="1452506"/>
            <a:ext cx="9497508" cy="923330"/>
          </a:xfrm>
          <a:prstGeom prst="rect">
            <a:avLst/>
          </a:prstGeom>
        </p:spPr>
        <p:txBody>
          <a:bodyPr wrap="square">
            <a:spAutoFit/>
          </a:bodyPr>
          <a:lstStyle/>
          <a:p>
            <a:pPr algn="just"/>
            <a:r>
              <a:rPr lang="it-IT" dirty="0" smtClean="0"/>
              <a:t>«Immobili ed aree di notevole interesse pubblico sottoposte a vincolo paesaggistico ex art. 136»  Codice dei Beni Culturali e del Paesaggio ( </a:t>
            </a:r>
            <a:r>
              <a:rPr lang="it-IT" dirty="0"/>
              <a:t>ex L. 1497/1939)</a:t>
            </a:r>
          </a:p>
          <a:p>
            <a:pPr algn="just"/>
            <a:r>
              <a:rPr lang="it-IT" dirty="0" smtClean="0"/>
              <a:t>“Aree </a:t>
            </a:r>
            <a:r>
              <a:rPr lang="it-IT" dirty="0"/>
              <a:t>con livello di tutela 2 - art. 20 delle N.d.A.” dal Piano </a:t>
            </a:r>
            <a:r>
              <a:rPr lang="it-IT" dirty="0" smtClean="0"/>
              <a:t>Paesaggistico</a:t>
            </a:r>
            <a:endParaRPr lang="it-IT" dirty="0"/>
          </a:p>
        </p:txBody>
      </p:sp>
    </p:spTree>
    <p:extLst>
      <p:ext uri="{BB962C8B-B14F-4D97-AF65-F5344CB8AC3E}">
        <p14:creationId xmlns:p14="http://schemas.microsoft.com/office/powerpoint/2010/main" val="39243511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3"/>
          <a:stretch>
            <a:fillRect/>
          </a:stretch>
        </p:blipFill>
        <p:spPr>
          <a:xfrm>
            <a:off x="65726" y="1165262"/>
            <a:ext cx="11984607" cy="5186094"/>
          </a:xfrm>
          <a:prstGeom prst="rect">
            <a:avLst/>
          </a:prstGeom>
        </p:spPr>
      </p:pic>
      <p:sp>
        <p:nvSpPr>
          <p:cNvPr id="2" name="Titolo 1"/>
          <p:cNvSpPr>
            <a:spLocks noGrp="1"/>
          </p:cNvSpPr>
          <p:nvPr>
            <p:ph type="title"/>
          </p:nvPr>
        </p:nvSpPr>
        <p:spPr>
          <a:xfrm>
            <a:off x="5081844" y="2664699"/>
            <a:ext cx="3490656" cy="544535"/>
          </a:xfrm>
        </p:spPr>
        <p:txBody>
          <a:bodyPr>
            <a:normAutofit fontScale="90000"/>
          </a:bodyPr>
          <a:lstStyle/>
          <a:p>
            <a:r>
              <a:rPr lang="it-IT" dirty="0" smtClean="0">
                <a:solidFill>
                  <a:schemeClr val="bg1"/>
                </a:solidFill>
              </a:rPr>
              <a:t>Come è stato possibile costruire il Radiotelescopio?</a:t>
            </a:r>
            <a:endParaRPr lang="it-IT" dirty="0">
              <a:solidFill>
                <a:schemeClr val="bg1"/>
              </a:solidFill>
            </a:endParaRPr>
          </a:p>
        </p:txBody>
      </p:sp>
      <p:pic>
        <p:nvPicPr>
          <p:cNvPr id="5" name="Segnaposto contenuto 4"/>
          <p:cNvPicPr>
            <a:picLocks noGrp="1" noChangeAspect="1"/>
          </p:cNvPicPr>
          <p:nvPr>
            <p:ph idx="1"/>
          </p:nvPr>
        </p:nvPicPr>
        <p:blipFill rotWithShape="1">
          <a:blip r:embed="rId4"/>
          <a:srcRect l="5200" t="3205" r="4161" b="-409"/>
          <a:stretch/>
        </p:blipFill>
        <p:spPr>
          <a:xfrm>
            <a:off x="1083123" y="1633596"/>
            <a:ext cx="1832705" cy="2991532"/>
          </a:xfrm>
          <a:prstGeom prst="rect">
            <a:avLst/>
          </a:prstGeom>
        </p:spPr>
      </p:pic>
      <p:sp>
        <p:nvSpPr>
          <p:cNvPr id="7" name="Segnaposto contenuto 2"/>
          <p:cNvSpPr txBox="1">
            <a:spLocks/>
          </p:cNvSpPr>
          <p:nvPr/>
        </p:nvSpPr>
        <p:spPr>
          <a:xfrm>
            <a:off x="128227" y="5771015"/>
            <a:ext cx="4266347" cy="6060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400" dirty="0" smtClean="0">
                <a:solidFill>
                  <a:schemeClr val="bg1"/>
                </a:solidFill>
              </a:rPr>
              <a:t>C.E. 66 del 6/12/1986 per la nuova costruzione di una stazione radioastronomica VLBI e Variante C.E. 89/88 del 4/01/1989 </a:t>
            </a:r>
            <a:endParaRPr lang="it-IT" sz="1400" dirty="0">
              <a:solidFill>
                <a:schemeClr val="bg1"/>
              </a:solidFill>
            </a:endParaRPr>
          </a:p>
        </p:txBody>
      </p:sp>
      <p:sp>
        <p:nvSpPr>
          <p:cNvPr id="8" name="Segnaposto contenuto 2"/>
          <p:cNvSpPr txBox="1">
            <a:spLocks/>
          </p:cNvSpPr>
          <p:nvPr/>
        </p:nvSpPr>
        <p:spPr>
          <a:xfrm>
            <a:off x="4390068" y="5433869"/>
            <a:ext cx="4289361" cy="6962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400" dirty="0" smtClean="0">
                <a:solidFill>
                  <a:schemeClr val="bg1"/>
                </a:solidFill>
                <a:latin typeface="Titilium"/>
              </a:rPr>
              <a:t>C.E. 285 del 18/10/2001per ampliamento ed </a:t>
            </a:r>
            <a:r>
              <a:rPr lang="it-IT" sz="1400" dirty="0">
                <a:solidFill>
                  <a:schemeClr val="bg1"/>
                </a:solidFill>
                <a:latin typeface="Titilium"/>
              </a:rPr>
              <a:t>adeguamento</a:t>
            </a:r>
            <a:r>
              <a:rPr lang="it-IT" sz="1400" dirty="0" smtClean="0">
                <a:solidFill>
                  <a:schemeClr val="bg1"/>
                </a:solidFill>
                <a:latin typeface="Titilium"/>
              </a:rPr>
              <a:t> civile ed impiantistico della stazione radioastronomica di Noto ad uso radio telescopio e Variante C.E. 138 del 30/03/2006</a:t>
            </a:r>
            <a:endParaRPr lang="it-IT" sz="1400" dirty="0">
              <a:solidFill>
                <a:schemeClr val="bg1"/>
              </a:solidFill>
              <a:latin typeface="Titilium"/>
            </a:endParaRPr>
          </a:p>
        </p:txBody>
      </p:sp>
      <p:pic>
        <p:nvPicPr>
          <p:cNvPr id="9" name="Immagine 8"/>
          <p:cNvPicPr>
            <a:picLocks noChangeAspect="1"/>
          </p:cNvPicPr>
          <p:nvPr/>
        </p:nvPicPr>
        <p:blipFill>
          <a:blip r:embed="rId5"/>
          <a:stretch>
            <a:fillRect/>
          </a:stretch>
        </p:blipFill>
        <p:spPr>
          <a:xfrm>
            <a:off x="9071128" y="1940029"/>
            <a:ext cx="2776096" cy="4248501"/>
          </a:xfrm>
          <a:prstGeom prst="rect">
            <a:avLst/>
          </a:prstGeom>
        </p:spPr>
      </p:pic>
      <p:pic>
        <p:nvPicPr>
          <p:cNvPr id="10" name="Immagine 9"/>
          <p:cNvPicPr>
            <a:picLocks noChangeAspect="1"/>
          </p:cNvPicPr>
          <p:nvPr/>
        </p:nvPicPr>
        <p:blipFill rotWithShape="1">
          <a:blip r:embed="rId6"/>
          <a:srcRect t="7615" r="1074"/>
          <a:stretch/>
        </p:blipFill>
        <p:spPr>
          <a:xfrm>
            <a:off x="9080566" y="4904411"/>
            <a:ext cx="2766658" cy="1274534"/>
          </a:xfrm>
          <a:prstGeom prst="rect">
            <a:avLst/>
          </a:prstGeom>
        </p:spPr>
      </p:pic>
      <p:pic>
        <p:nvPicPr>
          <p:cNvPr id="4" name="Immagine 3"/>
          <p:cNvPicPr>
            <a:picLocks noChangeAspect="1"/>
          </p:cNvPicPr>
          <p:nvPr/>
        </p:nvPicPr>
        <p:blipFill>
          <a:blip r:embed="rId7"/>
          <a:stretch>
            <a:fillRect/>
          </a:stretch>
        </p:blipFill>
        <p:spPr>
          <a:xfrm>
            <a:off x="9665606" y="141389"/>
            <a:ext cx="2191056" cy="981212"/>
          </a:xfrm>
          <a:prstGeom prst="rect">
            <a:avLst/>
          </a:prstGeom>
        </p:spPr>
      </p:pic>
      <p:sp>
        <p:nvSpPr>
          <p:cNvPr id="3" name="Rettangolo 2"/>
          <p:cNvSpPr/>
          <p:nvPr/>
        </p:nvSpPr>
        <p:spPr>
          <a:xfrm>
            <a:off x="380753" y="1156543"/>
            <a:ext cx="6096000" cy="477054"/>
          </a:xfrm>
          <a:prstGeom prst="rect">
            <a:avLst/>
          </a:prstGeom>
        </p:spPr>
        <p:txBody>
          <a:bodyPr>
            <a:spAutoFit/>
          </a:bodyPr>
          <a:lstStyle/>
          <a:p>
            <a:pPr algn="just"/>
            <a:r>
              <a:rPr lang="it-IT" sz="2500" b="1" dirty="0">
                <a:solidFill>
                  <a:schemeClr val="bg1"/>
                </a:solidFill>
                <a:latin typeface="Titillium Bd" pitchFamily="2" charset="77"/>
              </a:rPr>
              <a:t>Ente proponente: CNR/IRA</a:t>
            </a:r>
          </a:p>
        </p:txBody>
      </p:sp>
      <p:sp>
        <p:nvSpPr>
          <p:cNvPr id="14" name="Rettangolo 13"/>
          <p:cNvSpPr/>
          <p:nvPr/>
        </p:nvSpPr>
        <p:spPr>
          <a:xfrm>
            <a:off x="1281056" y="4567944"/>
            <a:ext cx="1511945" cy="477054"/>
          </a:xfrm>
          <a:prstGeom prst="rect">
            <a:avLst/>
          </a:prstGeom>
        </p:spPr>
        <p:txBody>
          <a:bodyPr wrap="square">
            <a:spAutoFit/>
          </a:bodyPr>
          <a:lstStyle/>
          <a:p>
            <a:pPr algn="just"/>
            <a:r>
              <a:rPr lang="it-IT" sz="2500" b="1" dirty="0" smtClean="0">
                <a:solidFill>
                  <a:schemeClr val="bg1"/>
                </a:solidFill>
                <a:latin typeface="Titillium Bd" pitchFamily="2" charset="77"/>
              </a:rPr>
              <a:t>Comune</a:t>
            </a:r>
          </a:p>
        </p:txBody>
      </p:sp>
      <p:sp>
        <p:nvSpPr>
          <p:cNvPr id="15" name="Rettangolo 14"/>
          <p:cNvSpPr/>
          <p:nvPr/>
        </p:nvSpPr>
        <p:spPr>
          <a:xfrm>
            <a:off x="9313289" y="1254244"/>
            <a:ext cx="1704975" cy="723275"/>
          </a:xfrm>
          <a:prstGeom prst="rect">
            <a:avLst/>
          </a:prstGeom>
        </p:spPr>
        <p:txBody>
          <a:bodyPr wrap="square">
            <a:spAutoFit/>
          </a:bodyPr>
          <a:lstStyle/>
          <a:p>
            <a:pPr algn="just"/>
            <a:r>
              <a:rPr lang="it-IT" sz="2500" b="1" dirty="0" smtClean="0">
                <a:solidFill>
                  <a:schemeClr val="bg1"/>
                </a:solidFill>
                <a:latin typeface="Titillium Bd" pitchFamily="2" charset="77"/>
              </a:rPr>
              <a:t>Regione</a:t>
            </a:r>
          </a:p>
          <a:p>
            <a:pPr algn="just"/>
            <a:r>
              <a:rPr lang="it-IT" sz="1600" b="1" dirty="0" smtClean="0">
                <a:solidFill>
                  <a:schemeClr val="bg1"/>
                </a:solidFill>
                <a:latin typeface="Titillium Bd" pitchFamily="2" charset="77"/>
              </a:rPr>
              <a:t>DA 566/87</a:t>
            </a:r>
            <a:endParaRPr lang="it-IT" sz="1600" b="1" dirty="0">
              <a:solidFill>
                <a:schemeClr val="bg1"/>
              </a:solidFill>
              <a:latin typeface="Titillium Bd" pitchFamily="2" charset="77"/>
            </a:endParaRPr>
          </a:p>
        </p:txBody>
      </p:sp>
      <p:cxnSp>
        <p:nvCxnSpPr>
          <p:cNvPr id="18" name="Connettore 4 17"/>
          <p:cNvCxnSpPr/>
          <p:nvPr/>
        </p:nvCxnSpPr>
        <p:spPr>
          <a:xfrm rot="10800000" flipV="1">
            <a:off x="2793002" y="3758309"/>
            <a:ext cx="2288843" cy="1048162"/>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Connettore 4 19"/>
          <p:cNvCxnSpPr/>
          <p:nvPr/>
        </p:nvCxnSpPr>
        <p:spPr>
          <a:xfrm rot="16200000" flipV="1">
            <a:off x="4127691" y="1789046"/>
            <a:ext cx="1109603" cy="798705"/>
          </a:xfrm>
          <a:prstGeom prst="bent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Connettore 4 21"/>
          <p:cNvCxnSpPr/>
          <p:nvPr/>
        </p:nvCxnSpPr>
        <p:spPr>
          <a:xfrm flipV="1">
            <a:off x="7525535" y="1642316"/>
            <a:ext cx="1582525" cy="1286654"/>
          </a:xfrm>
          <a:prstGeom prst="bentConnector3">
            <a:avLst/>
          </a:prstGeom>
          <a:ln>
            <a:tailEnd type="triangle"/>
          </a:ln>
        </p:spPr>
        <p:style>
          <a:lnRef idx="3">
            <a:schemeClr val="accent4"/>
          </a:lnRef>
          <a:fillRef idx="0">
            <a:schemeClr val="accent4"/>
          </a:fillRef>
          <a:effectRef idx="2">
            <a:schemeClr val="accent4"/>
          </a:effectRef>
          <a:fontRef idx="minor">
            <a:schemeClr val="tx1"/>
          </a:fontRef>
        </p:style>
      </p:cxnSp>
      <p:sp>
        <p:nvSpPr>
          <p:cNvPr id="24" name="Segnaposto contenuto 2"/>
          <p:cNvSpPr txBox="1">
            <a:spLocks/>
          </p:cNvSpPr>
          <p:nvPr/>
        </p:nvSpPr>
        <p:spPr>
          <a:xfrm>
            <a:off x="128227" y="4991212"/>
            <a:ext cx="4278860" cy="6060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sz="1400" dirty="0">
                <a:solidFill>
                  <a:schemeClr val="bg1"/>
                </a:solidFill>
                <a:latin typeface="Titilium"/>
              </a:rPr>
              <a:t>D.CC 337/86 del </a:t>
            </a:r>
            <a:r>
              <a:rPr lang="it-IT" sz="1400" dirty="0" smtClean="0">
                <a:solidFill>
                  <a:schemeClr val="bg1"/>
                </a:solidFill>
                <a:latin typeface="Titilium"/>
              </a:rPr>
              <a:t>25/11/86 approvazione </a:t>
            </a:r>
            <a:r>
              <a:rPr lang="it-IT" sz="1400" dirty="0">
                <a:solidFill>
                  <a:schemeClr val="bg1"/>
                </a:solidFill>
                <a:latin typeface="Titilium"/>
              </a:rPr>
              <a:t>del progetto in deroga alla destinazione d’uso agricola ed all’indice di edificabilità fondiaria della zona di PRG</a:t>
            </a:r>
            <a:r>
              <a:rPr lang="it-IT" sz="1400" dirty="0" smtClean="0">
                <a:solidFill>
                  <a:schemeClr val="bg1"/>
                </a:solidFill>
                <a:latin typeface="Titilium"/>
              </a:rPr>
              <a:t>  </a:t>
            </a:r>
            <a:endParaRPr lang="it-IT" sz="1400" dirty="0">
              <a:solidFill>
                <a:schemeClr val="bg1"/>
              </a:solidFill>
              <a:latin typeface="Titilium"/>
            </a:endParaRPr>
          </a:p>
        </p:txBody>
      </p:sp>
      <p:pic>
        <p:nvPicPr>
          <p:cNvPr id="26" name="Immagine 25"/>
          <p:cNvPicPr>
            <a:picLocks noChangeAspect="1"/>
          </p:cNvPicPr>
          <p:nvPr/>
        </p:nvPicPr>
        <p:blipFill>
          <a:blip r:embed="rId8"/>
          <a:stretch>
            <a:fillRect/>
          </a:stretch>
        </p:blipFill>
        <p:spPr>
          <a:xfrm>
            <a:off x="6438268" y="4428407"/>
            <a:ext cx="2441730" cy="937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Segnaposto contenuto 2"/>
          <p:cNvSpPr txBox="1">
            <a:spLocks/>
          </p:cNvSpPr>
          <p:nvPr/>
        </p:nvSpPr>
        <p:spPr>
          <a:xfrm>
            <a:off x="3704009" y="4363864"/>
            <a:ext cx="2604304" cy="6060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sz="1400" dirty="0" smtClean="0">
                <a:solidFill>
                  <a:schemeClr val="bg1"/>
                </a:solidFill>
                <a:latin typeface="Titilium"/>
              </a:rPr>
              <a:t>Valutazione estimativa dell’area e di congruità del prezzo nella compravendita</a:t>
            </a:r>
            <a:endParaRPr lang="it-IT" sz="1400" dirty="0">
              <a:solidFill>
                <a:schemeClr val="bg1"/>
              </a:solidFill>
              <a:latin typeface="Titilium"/>
            </a:endParaRPr>
          </a:p>
        </p:txBody>
      </p:sp>
    </p:spTree>
    <p:extLst>
      <p:ext uri="{BB962C8B-B14F-4D97-AF65-F5344CB8AC3E}">
        <p14:creationId xmlns:p14="http://schemas.microsoft.com/office/powerpoint/2010/main" val="176102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150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2250"/>
                                        <p:tgtEl>
                                          <p:spTgt spid="27"/>
                                        </p:tgtEl>
                                      </p:cBhvr>
                                    </p:animEffect>
                                    <p:anim calcmode="lin" valueType="num">
                                      <p:cBhvr>
                                        <p:cTn id="15" dur="2250" fill="hold"/>
                                        <p:tgtEl>
                                          <p:spTgt spid="27"/>
                                        </p:tgtEl>
                                        <p:attrNameLst>
                                          <p:attrName>ppt_x</p:attrName>
                                        </p:attrNameLst>
                                      </p:cBhvr>
                                      <p:tavLst>
                                        <p:tav tm="0">
                                          <p:val>
                                            <p:strVal val="#ppt_x"/>
                                          </p:val>
                                        </p:tav>
                                        <p:tav tm="100000">
                                          <p:val>
                                            <p:strVal val="#ppt_x"/>
                                          </p:val>
                                        </p:tav>
                                      </p:tavLst>
                                    </p:anim>
                                    <p:anim calcmode="lin" valueType="num">
                                      <p:cBhvr>
                                        <p:cTn id="16" dur="225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1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250"/>
                                        <p:tgtEl>
                                          <p:spTgt spid="7"/>
                                        </p:tgtEl>
                                      </p:cBhvr>
                                    </p:animEffect>
                                    <p:anim calcmode="lin" valueType="num">
                                      <p:cBhvr>
                                        <p:cTn id="22" dur="2250" fill="hold"/>
                                        <p:tgtEl>
                                          <p:spTgt spid="7"/>
                                        </p:tgtEl>
                                        <p:attrNameLst>
                                          <p:attrName>ppt_x</p:attrName>
                                        </p:attrNameLst>
                                      </p:cBhvr>
                                      <p:tavLst>
                                        <p:tav tm="0">
                                          <p:val>
                                            <p:strVal val="#ppt_x"/>
                                          </p:val>
                                        </p:tav>
                                        <p:tav tm="100000">
                                          <p:val>
                                            <p:strVal val="#ppt_x"/>
                                          </p:val>
                                        </p:tav>
                                      </p:tavLst>
                                    </p:anim>
                                    <p:anim calcmode="lin" valueType="num">
                                      <p:cBhvr>
                                        <p:cTn id="23" dur="2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15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2250"/>
                                        <p:tgtEl>
                                          <p:spTgt spid="24"/>
                                        </p:tgtEl>
                                      </p:cBhvr>
                                    </p:animEffect>
                                    <p:anim calcmode="lin" valueType="num">
                                      <p:cBhvr>
                                        <p:cTn id="29" dur="2250" fill="hold"/>
                                        <p:tgtEl>
                                          <p:spTgt spid="24"/>
                                        </p:tgtEl>
                                        <p:attrNameLst>
                                          <p:attrName>ppt_x</p:attrName>
                                        </p:attrNameLst>
                                      </p:cBhvr>
                                      <p:tavLst>
                                        <p:tav tm="0">
                                          <p:val>
                                            <p:strVal val="#ppt_x"/>
                                          </p:val>
                                        </p:tav>
                                        <p:tav tm="100000">
                                          <p:val>
                                            <p:strVal val="#ppt_x"/>
                                          </p:val>
                                        </p:tav>
                                      </p:tavLst>
                                    </p:anim>
                                    <p:anim calcmode="lin" valueType="num">
                                      <p:cBhvr>
                                        <p:cTn id="30" dur="22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125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000"/>
                                        <p:tgtEl>
                                          <p:spTgt spid="9"/>
                                        </p:tgtEl>
                                      </p:cBhvr>
                                    </p:animEffect>
                                    <p:anim calcmode="lin" valueType="num">
                                      <p:cBhvr>
                                        <p:cTn id="36" dur="2000" fill="hold"/>
                                        <p:tgtEl>
                                          <p:spTgt spid="9"/>
                                        </p:tgtEl>
                                        <p:attrNameLst>
                                          <p:attrName>ppt_x</p:attrName>
                                        </p:attrNameLst>
                                      </p:cBhvr>
                                      <p:tavLst>
                                        <p:tav tm="0">
                                          <p:val>
                                            <p:strVal val="#ppt_x"/>
                                          </p:val>
                                        </p:tav>
                                        <p:tav tm="100000">
                                          <p:val>
                                            <p:strVal val="#ppt_x"/>
                                          </p:val>
                                        </p:tav>
                                      </p:tavLst>
                                    </p:anim>
                                    <p:anim calcmode="lin" valueType="num">
                                      <p:cBhvr>
                                        <p:cTn id="37" dur="2000" fill="hold"/>
                                        <p:tgtEl>
                                          <p:spTgt spid="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200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2000"/>
                                        <p:tgtEl>
                                          <p:spTgt spid="8"/>
                                        </p:tgtEl>
                                      </p:cBhvr>
                                    </p:animEffect>
                                    <p:anim calcmode="lin" valueType="num">
                                      <p:cBhvr>
                                        <p:cTn id="48" dur="2000" fill="hold"/>
                                        <p:tgtEl>
                                          <p:spTgt spid="8"/>
                                        </p:tgtEl>
                                        <p:attrNameLst>
                                          <p:attrName>ppt_x</p:attrName>
                                        </p:attrNameLst>
                                      </p:cBhvr>
                                      <p:tavLst>
                                        <p:tav tm="0">
                                          <p:val>
                                            <p:strVal val="#ppt_x"/>
                                          </p:val>
                                        </p:tav>
                                        <p:tav tm="100000">
                                          <p:val>
                                            <p:strVal val="#ppt_x"/>
                                          </p:val>
                                        </p:tav>
                                      </p:tavLst>
                                    </p:anim>
                                    <p:anim calcmode="lin" valueType="num">
                                      <p:cBhvr>
                                        <p:cTn id="4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4"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632" y="1137801"/>
            <a:ext cx="11772900" cy="780114"/>
          </a:xfrm>
        </p:spPr>
        <p:txBody>
          <a:bodyPr>
            <a:normAutofit/>
          </a:bodyPr>
          <a:lstStyle/>
          <a:p>
            <a:r>
              <a:rPr lang="it-IT" sz="2000" dirty="0" smtClean="0"/>
              <a:t>Ampliamento ed Adeguamento Civile ed Impiantistico della Stazione Radioastronomica di Noto: CE 2001/285 del 18/10/2001 e </a:t>
            </a:r>
            <a:r>
              <a:rPr lang="it-IT" sz="2000" dirty="0" err="1" smtClean="0"/>
              <a:t>var</a:t>
            </a:r>
            <a:r>
              <a:rPr lang="it-IT" sz="2000" dirty="0" smtClean="0"/>
              <a:t>. CE 138/2006 del 30/03/2006</a:t>
            </a:r>
            <a:endParaRPr lang="it-IT" sz="2000" dirty="0"/>
          </a:p>
        </p:txBody>
      </p:sp>
      <p:pic>
        <p:nvPicPr>
          <p:cNvPr id="4" name="Segnaposto contenuto 3"/>
          <p:cNvPicPr>
            <a:picLocks noGrp="1" noChangeAspect="1"/>
          </p:cNvPicPr>
          <p:nvPr>
            <p:ph idx="1"/>
          </p:nvPr>
        </p:nvPicPr>
        <p:blipFill rotWithShape="1">
          <a:blip r:embed="rId3"/>
          <a:srcRect l="1541" t="9223" r="13144" b="5502"/>
          <a:stretch/>
        </p:blipFill>
        <p:spPr>
          <a:xfrm>
            <a:off x="315156" y="1679944"/>
            <a:ext cx="9022119" cy="3296093"/>
          </a:xfrm>
          <a:prstGeom prst="rect">
            <a:avLst/>
          </a:prstGeom>
        </p:spPr>
      </p:pic>
      <p:sp>
        <p:nvSpPr>
          <p:cNvPr id="5" name="Titolo 1"/>
          <p:cNvSpPr txBox="1">
            <a:spLocks/>
          </p:cNvSpPr>
          <p:nvPr/>
        </p:nvSpPr>
        <p:spPr>
          <a:xfrm>
            <a:off x="9159409" y="4342806"/>
            <a:ext cx="3032591" cy="2063428"/>
          </a:xfrm>
          <a:prstGeom prst="rect">
            <a:avLst/>
          </a:prstGeom>
        </p:spPr>
        <p:txBody>
          <a:bodyPr vert="horz" lIns="91440" tIns="45720" rIns="91440" bIns="45720" rtlCol="0" anchor="t">
            <a:noAutofit/>
          </a:bodyPr>
          <a:lst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a:lstStyle>
          <a:p>
            <a:pPr>
              <a:lnSpc>
                <a:spcPct val="120000"/>
              </a:lnSpc>
            </a:pPr>
            <a:r>
              <a:rPr lang="it-IT" sz="1000" dirty="0" smtClean="0">
                <a:solidFill>
                  <a:schemeClr val="tx1"/>
                </a:solidFill>
                <a:latin typeface="Titillium"/>
              </a:rPr>
              <a:t>Schema strutturale: telaio a  pilastri e travi in acciaio</a:t>
            </a:r>
          </a:p>
          <a:p>
            <a:pPr>
              <a:lnSpc>
                <a:spcPct val="120000"/>
              </a:lnSpc>
            </a:pPr>
            <a:r>
              <a:rPr lang="it-IT" sz="1000" dirty="0">
                <a:solidFill>
                  <a:schemeClr val="tx1"/>
                </a:solidFill>
                <a:latin typeface="Titillium"/>
              </a:rPr>
              <a:t>S</a:t>
            </a:r>
            <a:r>
              <a:rPr lang="it-IT" sz="1000" dirty="0" smtClean="0">
                <a:solidFill>
                  <a:schemeClr val="tx1"/>
                </a:solidFill>
                <a:latin typeface="Titillium"/>
              </a:rPr>
              <a:t>olai in latero-cemento</a:t>
            </a:r>
          </a:p>
          <a:p>
            <a:pPr>
              <a:lnSpc>
                <a:spcPct val="120000"/>
              </a:lnSpc>
            </a:pPr>
            <a:r>
              <a:rPr lang="it-IT" sz="1000" dirty="0">
                <a:solidFill>
                  <a:schemeClr val="tx1"/>
                </a:solidFill>
                <a:latin typeface="Titillium"/>
              </a:rPr>
              <a:t>F</a:t>
            </a:r>
            <a:r>
              <a:rPr lang="it-IT" sz="1000" dirty="0" smtClean="0">
                <a:solidFill>
                  <a:schemeClr val="tx1"/>
                </a:solidFill>
                <a:latin typeface="Titillium"/>
              </a:rPr>
              <a:t>ondazioni in c.a. </a:t>
            </a:r>
          </a:p>
          <a:p>
            <a:pPr>
              <a:lnSpc>
                <a:spcPct val="120000"/>
              </a:lnSpc>
            </a:pPr>
            <a:r>
              <a:rPr lang="it-IT" sz="1000" dirty="0" smtClean="0">
                <a:solidFill>
                  <a:schemeClr val="tx1"/>
                </a:solidFill>
                <a:latin typeface="Titillium"/>
              </a:rPr>
              <a:t>Tamponature esterne: mattone forato-camera d’aria</a:t>
            </a:r>
            <a:r>
              <a:rPr lang="it-IT" sz="1000" dirty="0">
                <a:solidFill>
                  <a:schemeClr val="tx1"/>
                </a:solidFill>
                <a:latin typeface="Titillium"/>
              </a:rPr>
              <a:t>-</a:t>
            </a:r>
            <a:r>
              <a:rPr lang="it-IT" sz="1000" dirty="0" smtClean="0">
                <a:solidFill>
                  <a:schemeClr val="tx1"/>
                </a:solidFill>
                <a:latin typeface="Titillium"/>
              </a:rPr>
              <a:t> isolante termico-mattone alveolato-malta-rivestimento in gres</a:t>
            </a:r>
          </a:p>
          <a:p>
            <a:pPr>
              <a:lnSpc>
                <a:spcPct val="120000"/>
              </a:lnSpc>
            </a:pPr>
            <a:r>
              <a:rPr lang="it-IT" sz="1000" dirty="0" smtClean="0">
                <a:solidFill>
                  <a:schemeClr val="tx1"/>
                </a:solidFill>
                <a:latin typeface="Titillium"/>
              </a:rPr>
              <a:t>Solaio copertura: lamiera grecata-massetto delle pendenze-barriera al vapore-isolante termico-</a:t>
            </a:r>
            <a:r>
              <a:rPr lang="it-IT" sz="1000" dirty="0" err="1" smtClean="0">
                <a:solidFill>
                  <a:schemeClr val="tx1"/>
                </a:solidFill>
                <a:latin typeface="Titillium"/>
              </a:rPr>
              <a:t>imperm</a:t>
            </a:r>
            <a:r>
              <a:rPr lang="it-IT" sz="1000" dirty="0" smtClean="0">
                <a:solidFill>
                  <a:schemeClr val="tx1"/>
                </a:solidFill>
                <a:latin typeface="Titillium"/>
              </a:rPr>
              <a:t>.-allettamento-Pavimentazione</a:t>
            </a:r>
            <a:endParaRPr lang="it-IT" sz="1000" dirty="0">
              <a:solidFill>
                <a:schemeClr val="tx1"/>
              </a:solidFill>
              <a:latin typeface="Titillium"/>
            </a:endParaRPr>
          </a:p>
        </p:txBody>
      </p:sp>
      <p:pic>
        <p:nvPicPr>
          <p:cNvPr id="7" name="Immagine 6"/>
          <p:cNvPicPr>
            <a:picLocks noChangeAspect="1"/>
          </p:cNvPicPr>
          <p:nvPr/>
        </p:nvPicPr>
        <p:blipFill rotWithShape="1">
          <a:blip r:embed="rId4"/>
          <a:srcRect t="2355"/>
          <a:stretch/>
        </p:blipFill>
        <p:spPr>
          <a:xfrm>
            <a:off x="738066" y="4836453"/>
            <a:ext cx="2784389" cy="1950636"/>
          </a:xfrm>
          <a:prstGeom prst="rect">
            <a:avLst/>
          </a:prstGeom>
        </p:spPr>
      </p:pic>
      <p:pic>
        <p:nvPicPr>
          <p:cNvPr id="3" name="Immagine 2"/>
          <p:cNvPicPr>
            <a:picLocks noChangeAspect="1"/>
          </p:cNvPicPr>
          <p:nvPr/>
        </p:nvPicPr>
        <p:blipFill>
          <a:blip r:embed="rId5"/>
          <a:stretch>
            <a:fillRect/>
          </a:stretch>
        </p:blipFill>
        <p:spPr>
          <a:xfrm>
            <a:off x="9669266" y="68381"/>
            <a:ext cx="2191056" cy="981212"/>
          </a:xfrm>
          <a:prstGeom prst="rect">
            <a:avLst/>
          </a:prstGeom>
        </p:spPr>
      </p:pic>
      <p:pic>
        <p:nvPicPr>
          <p:cNvPr id="8" name="Immagine 7"/>
          <p:cNvPicPr>
            <a:picLocks noChangeAspect="1"/>
          </p:cNvPicPr>
          <p:nvPr/>
        </p:nvPicPr>
        <p:blipFill>
          <a:blip r:embed="rId6"/>
          <a:stretch>
            <a:fillRect/>
          </a:stretch>
        </p:blipFill>
        <p:spPr>
          <a:xfrm>
            <a:off x="9290875" y="1917915"/>
            <a:ext cx="2769657" cy="1683951"/>
          </a:xfrm>
          <a:prstGeom prst="rect">
            <a:avLst/>
          </a:prstGeom>
          <a:ln>
            <a:solidFill>
              <a:schemeClr val="tx1"/>
            </a:solidFill>
          </a:ln>
        </p:spPr>
      </p:pic>
      <p:pic>
        <p:nvPicPr>
          <p:cNvPr id="11" name="Immagine 10"/>
          <p:cNvPicPr>
            <a:picLocks noChangeAspect="1"/>
          </p:cNvPicPr>
          <p:nvPr/>
        </p:nvPicPr>
        <p:blipFill rotWithShape="1">
          <a:blip r:embed="rId7"/>
          <a:srcRect l="12973" t="39001" r="32888" b="19477"/>
          <a:stretch/>
        </p:blipFill>
        <p:spPr>
          <a:xfrm>
            <a:off x="3945365" y="5016256"/>
            <a:ext cx="4165693" cy="1770833"/>
          </a:xfrm>
          <a:prstGeom prst="rect">
            <a:avLst/>
          </a:prstGeom>
          <a:ln>
            <a:solidFill>
              <a:schemeClr val="tx1"/>
            </a:solidFill>
          </a:ln>
        </p:spPr>
      </p:pic>
    </p:spTree>
    <p:extLst>
      <p:ext uri="{BB962C8B-B14F-4D97-AF65-F5344CB8AC3E}">
        <p14:creationId xmlns:p14="http://schemas.microsoft.com/office/powerpoint/2010/main" val="406046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a:blip r:embed="rId3"/>
          <a:stretch>
            <a:fillRect/>
          </a:stretch>
        </p:blipFill>
        <p:spPr>
          <a:xfrm>
            <a:off x="3732991" y="1611678"/>
            <a:ext cx="7096359" cy="3889585"/>
          </a:xfrm>
          <a:prstGeom prst="rect">
            <a:avLst/>
          </a:prstGeom>
        </p:spPr>
      </p:pic>
      <p:sp>
        <p:nvSpPr>
          <p:cNvPr id="2" name="Titolo 1"/>
          <p:cNvSpPr>
            <a:spLocks noGrp="1"/>
          </p:cNvSpPr>
          <p:nvPr>
            <p:ph type="title"/>
          </p:nvPr>
        </p:nvSpPr>
        <p:spPr>
          <a:xfrm>
            <a:off x="-1" y="1129060"/>
            <a:ext cx="12083963" cy="780114"/>
          </a:xfrm>
        </p:spPr>
        <p:txBody>
          <a:bodyPr>
            <a:normAutofit fontScale="90000"/>
          </a:bodyPr>
          <a:lstStyle/>
          <a:p>
            <a:r>
              <a:rPr lang="it-IT" dirty="0" smtClean="0"/>
              <a:t>La Stazione Radioastronomica: un complesso da mantenere in efficienza</a:t>
            </a:r>
            <a:endParaRPr lang="it-IT" dirty="0"/>
          </a:p>
        </p:txBody>
      </p:sp>
      <p:sp>
        <p:nvSpPr>
          <p:cNvPr id="3" name="Segnaposto contenuto 2"/>
          <p:cNvSpPr>
            <a:spLocks noGrp="1"/>
          </p:cNvSpPr>
          <p:nvPr>
            <p:ph idx="1"/>
          </p:nvPr>
        </p:nvSpPr>
        <p:spPr>
          <a:xfrm>
            <a:off x="6822799" y="5501263"/>
            <a:ext cx="3963371" cy="833906"/>
          </a:xfrm>
        </p:spPr>
        <p:txBody>
          <a:bodyPr>
            <a:noAutofit/>
          </a:bodyPr>
          <a:lstStyle/>
          <a:p>
            <a:pPr marL="0" indent="0">
              <a:buNone/>
            </a:pPr>
            <a:r>
              <a:rPr lang="it-IT" sz="2000" dirty="0" smtClean="0"/>
              <a:t>Edificio principale ad uso uffici, laboratori, sala ricevitore e servizi-magazzino – anno 1987</a:t>
            </a:r>
            <a:endParaRPr lang="it-IT" sz="2000" dirty="0"/>
          </a:p>
        </p:txBody>
      </p:sp>
      <p:sp>
        <p:nvSpPr>
          <p:cNvPr id="5" name="Segnaposto contenuto 2"/>
          <p:cNvSpPr txBox="1">
            <a:spLocks/>
          </p:cNvSpPr>
          <p:nvPr/>
        </p:nvSpPr>
        <p:spPr>
          <a:xfrm>
            <a:off x="10099958" y="3843881"/>
            <a:ext cx="2137159" cy="60434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000" dirty="0" smtClean="0"/>
              <a:t>Antenna Parabolica VLBI diametro 32 anno 1987 inaugurata nel 1988</a:t>
            </a:r>
            <a:endParaRPr lang="it-IT" sz="2000" dirty="0"/>
          </a:p>
        </p:txBody>
      </p:sp>
      <p:sp>
        <p:nvSpPr>
          <p:cNvPr id="6" name="Freccia in giù 5"/>
          <p:cNvSpPr/>
          <p:nvPr/>
        </p:nvSpPr>
        <p:spPr>
          <a:xfrm rot="5400000">
            <a:off x="9381079" y="2210066"/>
            <a:ext cx="279919" cy="907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in giù 6"/>
          <p:cNvSpPr/>
          <p:nvPr/>
        </p:nvSpPr>
        <p:spPr>
          <a:xfrm rot="10800000">
            <a:off x="7001252" y="4316825"/>
            <a:ext cx="279919" cy="11260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contenuto 2"/>
          <p:cNvSpPr txBox="1">
            <a:spLocks/>
          </p:cNvSpPr>
          <p:nvPr/>
        </p:nvSpPr>
        <p:spPr>
          <a:xfrm>
            <a:off x="0" y="1528817"/>
            <a:ext cx="4051349" cy="988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it-IT" sz="2000" dirty="0" smtClean="0"/>
              <a:t>Ampliamento dell’«Ala Nuova»  uffici, laboratori e officina –</a:t>
            </a:r>
          </a:p>
          <a:p>
            <a:pPr marL="0" indent="0">
              <a:lnSpc>
                <a:spcPct val="100000"/>
              </a:lnSpc>
              <a:spcBef>
                <a:spcPts val="0"/>
              </a:spcBef>
              <a:buNone/>
            </a:pPr>
            <a:r>
              <a:rPr lang="it-IT" sz="2000" dirty="0" smtClean="0"/>
              <a:t>anno 2006</a:t>
            </a:r>
            <a:endParaRPr lang="it-IT" sz="2000" dirty="0"/>
          </a:p>
        </p:txBody>
      </p:sp>
      <p:sp>
        <p:nvSpPr>
          <p:cNvPr id="9" name="Segnaposto contenuto 2"/>
          <p:cNvSpPr txBox="1">
            <a:spLocks/>
          </p:cNvSpPr>
          <p:nvPr/>
        </p:nvSpPr>
        <p:spPr>
          <a:xfrm>
            <a:off x="487188" y="4252322"/>
            <a:ext cx="2975378" cy="4356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000" dirty="0" smtClean="0"/>
              <a:t>Foresteria – anno 1987</a:t>
            </a:r>
            <a:endParaRPr lang="it-IT" sz="2000" dirty="0"/>
          </a:p>
        </p:txBody>
      </p:sp>
      <p:sp>
        <p:nvSpPr>
          <p:cNvPr id="10" name="Freccia in giù 9"/>
          <p:cNvSpPr/>
          <p:nvPr/>
        </p:nvSpPr>
        <p:spPr>
          <a:xfrm rot="15163959">
            <a:off x="4232695" y="3867953"/>
            <a:ext cx="279919" cy="1126059"/>
          </a:xfrm>
          <a:prstGeom prst="downArrow">
            <a:avLst>
              <a:gd name="adj1" fmla="val 6361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in giù 10"/>
          <p:cNvSpPr/>
          <p:nvPr/>
        </p:nvSpPr>
        <p:spPr>
          <a:xfrm rot="17402979">
            <a:off x="4596782" y="1934736"/>
            <a:ext cx="279919" cy="21244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egnaposto contenuto 2"/>
          <p:cNvSpPr txBox="1">
            <a:spLocks/>
          </p:cNvSpPr>
          <p:nvPr/>
        </p:nvSpPr>
        <p:spPr>
          <a:xfrm>
            <a:off x="10699152" y="4795736"/>
            <a:ext cx="1895607" cy="3389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000" dirty="0" smtClean="0"/>
              <a:t>Guardiania-anno 1987</a:t>
            </a:r>
            <a:endParaRPr lang="it-IT" sz="2000" dirty="0"/>
          </a:p>
        </p:txBody>
      </p:sp>
      <p:sp>
        <p:nvSpPr>
          <p:cNvPr id="13" name="Freccia in giù 12"/>
          <p:cNvSpPr/>
          <p:nvPr/>
        </p:nvSpPr>
        <p:spPr>
          <a:xfrm rot="5994655">
            <a:off x="9998656" y="4872379"/>
            <a:ext cx="202604" cy="529347"/>
          </a:xfrm>
          <a:prstGeom prst="downArrow">
            <a:avLst>
              <a:gd name="adj1" fmla="val 5680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p:cNvPicPr>
            <a:picLocks noChangeAspect="1"/>
          </p:cNvPicPr>
          <p:nvPr/>
        </p:nvPicPr>
        <p:blipFill rotWithShape="1">
          <a:blip r:embed="rId4" cstate="hqprint">
            <a:extLst>
              <a:ext uri="{28A0092B-C50C-407E-A947-70E740481C1C}">
                <a14:useLocalDpi xmlns:a14="http://schemas.microsoft.com/office/drawing/2010/main" val="0"/>
              </a:ext>
            </a:extLst>
          </a:blip>
          <a:srcRect l="4886" r="20023" b="30986"/>
          <a:stretch/>
        </p:blipFill>
        <p:spPr>
          <a:xfrm>
            <a:off x="10424496" y="5477271"/>
            <a:ext cx="1659467" cy="8578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magine 16"/>
          <p:cNvPicPr>
            <a:picLocks noChangeAspect="1"/>
          </p:cNvPicPr>
          <p:nvPr/>
        </p:nvPicPr>
        <p:blipFill rotWithShape="1">
          <a:blip r:embed="rId5" cstate="hqprint">
            <a:extLst>
              <a:ext uri="{28A0092B-C50C-407E-A947-70E740481C1C}">
                <a14:useLocalDpi xmlns:a14="http://schemas.microsoft.com/office/drawing/2010/main" val="0"/>
              </a:ext>
            </a:extLst>
          </a:blip>
          <a:srcRect l="5566" r="4295" b="28502"/>
          <a:stretch/>
        </p:blipFill>
        <p:spPr>
          <a:xfrm>
            <a:off x="95170" y="4624721"/>
            <a:ext cx="3667564" cy="1636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magine 17"/>
          <p:cNvPicPr>
            <a:picLocks noChangeAspect="1"/>
          </p:cNvPicPr>
          <p:nvPr/>
        </p:nvPicPr>
        <p:blipFill rotWithShape="1">
          <a:blip r:embed="rId6" cstate="hqprint">
            <a:extLst>
              <a:ext uri="{28A0092B-C50C-407E-A947-70E740481C1C}">
                <a14:useLocalDpi xmlns:a14="http://schemas.microsoft.com/office/drawing/2010/main" val="0"/>
              </a:ext>
            </a:extLst>
          </a:blip>
          <a:srcRect l="5366" r="3889" b="14289"/>
          <a:stretch/>
        </p:blipFill>
        <p:spPr>
          <a:xfrm>
            <a:off x="318275" y="2547876"/>
            <a:ext cx="3178744" cy="1688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magine 19"/>
          <p:cNvPicPr>
            <a:picLocks noChangeAspect="1"/>
          </p:cNvPicPr>
          <p:nvPr/>
        </p:nvPicPr>
        <p:blipFill rotWithShape="1">
          <a:blip r:embed="rId7" cstate="hqprint">
            <a:extLst>
              <a:ext uri="{28A0092B-C50C-407E-A947-70E740481C1C}">
                <a14:useLocalDpi xmlns:a14="http://schemas.microsoft.com/office/drawing/2010/main" val="0"/>
              </a:ext>
            </a:extLst>
          </a:blip>
          <a:srcRect l="2943" r="16859" b="14584"/>
          <a:stretch/>
        </p:blipFill>
        <p:spPr>
          <a:xfrm>
            <a:off x="4008962" y="4776583"/>
            <a:ext cx="2695851" cy="1615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magine 20"/>
          <p:cNvPicPr>
            <a:picLocks noChangeAspect="1"/>
          </p:cNvPicPr>
          <p:nvPr/>
        </p:nvPicPr>
        <p:blipFill>
          <a:blip r:embed="rId8"/>
          <a:stretch>
            <a:fillRect/>
          </a:stretch>
        </p:blipFill>
        <p:spPr>
          <a:xfrm>
            <a:off x="10066051" y="1522029"/>
            <a:ext cx="1998541" cy="2247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magine 3"/>
          <p:cNvPicPr>
            <a:picLocks noChangeAspect="1"/>
          </p:cNvPicPr>
          <p:nvPr/>
        </p:nvPicPr>
        <p:blipFill>
          <a:blip r:embed="rId9"/>
          <a:stretch>
            <a:fillRect/>
          </a:stretch>
        </p:blipFill>
        <p:spPr>
          <a:xfrm>
            <a:off x="9733822" y="143735"/>
            <a:ext cx="2191056" cy="981212"/>
          </a:xfrm>
          <a:prstGeom prst="rect">
            <a:avLst/>
          </a:prstGeom>
        </p:spPr>
      </p:pic>
    </p:spTree>
    <p:extLst>
      <p:ext uri="{BB962C8B-B14F-4D97-AF65-F5344CB8AC3E}">
        <p14:creationId xmlns:p14="http://schemas.microsoft.com/office/powerpoint/2010/main" val="341922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
                                            <p:txEl>
                                              <p:pRg st="0" end="0"/>
                                            </p:txEl>
                                          </p:spTgt>
                                        </p:tgtEl>
                                        <p:attrNameLst>
                                          <p:attrName>style.visibility</p:attrName>
                                        </p:attrNameLst>
                                      </p:cBhvr>
                                      <p:to>
                                        <p:strVal val="visible"/>
                                      </p:to>
                                    </p:set>
                                    <p:animEffect transition="in" filter="fade">
                                      <p:cBhvr>
                                        <p:cTn id="62" dur="1000"/>
                                        <p:tgtEl>
                                          <p:spTgt spid="3">
                                            <p:txEl>
                                              <p:pRg st="0" end="0"/>
                                            </p:txEl>
                                          </p:spTgt>
                                        </p:tgtEl>
                                      </p:cBhvr>
                                    </p:animEffect>
                                    <p:anim calcmode="lin" valueType="num">
                                      <p:cBhvr>
                                        <p:cTn id="6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1000"/>
                                        <p:tgtEl>
                                          <p:spTgt spid="9"/>
                                        </p:tgtEl>
                                      </p:cBhvr>
                                    </p:animEffect>
                                    <p:anim calcmode="lin" valueType="num">
                                      <p:cBhvr>
                                        <p:cTn id="73" dur="1000" fill="hold"/>
                                        <p:tgtEl>
                                          <p:spTgt spid="9"/>
                                        </p:tgtEl>
                                        <p:attrNameLst>
                                          <p:attrName>ppt_x</p:attrName>
                                        </p:attrNameLst>
                                      </p:cBhvr>
                                      <p:tavLst>
                                        <p:tav tm="0">
                                          <p:val>
                                            <p:strVal val="#ppt_x"/>
                                          </p:val>
                                        </p:tav>
                                        <p:tav tm="100000">
                                          <p:val>
                                            <p:strVal val="#ppt_x"/>
                                          </p:val>
                                        </p:tav>
                                      </p:tavLst>
                                    </p:anim>
                                    <p:anim calcmode="lin" valueType="num">
                                      <p:cBhvr>
                                        <p:cTn id="7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50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1000"/>
                                        <p:tgtEl>
                                          <p:spTgt spid="8"/>
                                        </p:tgtEl>
                                      </p:cBhvr>
                                    </p:animEffect>
                                    <p:anim calcmode="lin" valueType="num">
                                      <p:cBhvr>
                                        <p:cTn id="87" dur="1000" fill="hold"/>
                                        <p:tgtEl>
                                          <p:spTgt spid="8"/>
                                        </p:tgtEl>
                                        <p:attrNameLst>
                                          <p:attrName>ppt_x</p:attrName>
                                        </p:attrNameLst>
                                      </p:cBhvr>
                                      <p:tavLst>
                                        <p:tav tm="0">
                                          <p:val>
                                            <p:strVal val="#ppt_x"/>
                                          </p:val>
                                        </p:tav>
                                        <p:tav tm="100000">
                                          <p:val>
                                            <p:strVal val="#ppt_x"/>
                                          </p:val>
                                        </p:tav>
                                      </p:tavLst>
                                    </p:anim>
                                    <p:anim calcmode="lin" valueType="num">
                                      <p:cBhvr>
                                        <p:cTn id="8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animBg="1"/>
      <p:bldP spid="7" grpId="0" animBg="1"/>
      <p:bldP spid="8" grpId="0"/>
      <p:bldP spid="9" grpId="0"/>
      <p:bldP spid="10" grpId="0" animBg="1"/>
      <p:bldP spid="11" grpId="0" animBg="1"/>
      <p:bldP spid="12"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777A26F539967D4F98503910BA4FFFD8" ma:contentTypeVersion="15" ma:contentTypeDescription="Creare un nuovo documento." ma:contentTypeScope="" ma:versionID="63b9c261a55c251c9d1e50215d3749c4">
  <xsd:schema xmlns:xsd="http://www.w3.org/2001/XMLSchema" xmlns:xs="http://www.w3.org/2001/XMLSchema" xmlns:p="http://schemas.microsoft.com/office/2006/metadata/properties" xmlns:ns2="33de9cbb-7065-497c-aaf6-21859a933a93" xmlns:ns3="a398c2fc-ef96-41f5-a6be-4e19eee013d8" targetNamespace="http://schemas.microsoft.com/office/2006/metadata/properties" ma:root="true" ma:fieldsID="a66aada771cda6968eaf211002d80a89" ns2:_="" ns3:_="">
    <xsd:import namespace="33de9cbb-7065-497c-aaf6-21859a933a93"/>
    <xsd:import namespace="a398c2fc-ef96-41f5-a6be-4e19eee013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de9cbb-7065-497c-aaf6-21859a933a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Tag immagine" ma:readOnly="false" ma:fieldId="{5cf76f15-5ced-4ddc-b409-7134ff3c332f}" ma:taxonomyMulti="true" ma:sspId="6d165d17-9b79-46c3-82b9-c927e733c429"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98c2fc-ef96-41f5-a6be-4e19eee013d8" elementFormDefault="qualified">
    <xsd:import namespace="http://schemas.microsoft.com/office/2006/documentManagement/types"/>
    <xsd:import namespace="http://schemas.microsoft.com/office/infopath/2007/PartnerControls"/>
    <xsd:element name="SharedWithUsers" ma:index="16"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Condiviso con dettagli" ma:internalName="SharedWithDetails" ma:readOnly="true">
      <xsd:simpleType>
        <xsd:restriction base="dms:Note">
          <xsd:maxLength value="255"/>
        </xsd:restriction>
      </xsd:simpleType>
    </xsd:element>
    <xsd:element name="TaxCatchAll" ma:index="21" nillable="true" ma:displayName="Taxonomy Catch All Column" ma:hidden="true" ma:list="{71b5f323-8b4a-4b41-bb8e-fb1b53a1f540}" ma:internalName="TaxCatchAll" ma:showField="CatchAllData" ma:web="a398c2fc-ef96-41f5-a6be-4e19eee013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398c2fc-ef96-41f5-a6be-4e19eee013d8" xsi:nil="true"/>
    <lcf76f155ced4ddcb4097134ff3c332f xmlns="33de9cbb-7065-497c-aaf6-21859a933a9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0BE24F4-7EB1-434B-8205-B2D5D6584867}">
  <ds:schemaRefs>
    <ds:schemaRef ds:uri="http://schemas.microsoft.com/sharepoint/v3/contenttype/forms"/>
  </ds:schemaRefs>
</ds:datastoreItem>
</file>

<file path=customXml/itemProps2.xml><?xml version="1.0" encoding="utf-8"?>
<ds:datastoreItem xmlns:ds="http://schemas.openxmlformats.org/officeDocument/2006/customXml" ds:itemID="{FF8A19A0-51A2-4533-A590-3477DED3BD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de9cbb-7065-497c-aaf6-21859a933a93"/>
    <ds:schemaRef ds:uri="a398c2fc-ef96-41f5-a6be-4e19eee013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467FBC-AEAE-4EC2-BF36-9EF027E22BDD}">
  <ds:schemaRefs>
    <ds:schemaRef ds:uri="http://purl.org/dc/terms/"/>
    <ds:schemaRef ds:uri="http://schemas.microsoft.com/office/2006/metadata/properties"/>
    <ds:schemaRef ds:uri="http://purl.org/dc/elements/1.1/"/>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a398c2fc-ef96-41f5-a6be-4e19eee013d8"/>
    <ds:schemaRef ds:uri="33de9cbb-7065-497c-aaf6-21859a933a9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Template MUR_SoggAttuatori</Template>
  <TotalTime>3278</TotalTime>
  <Words>3518</Words>
  <Application>Microsoft Office PowerPoint</Application>
  <PresentationFormat>Widescreen</PresentationFormat>
  <Paragraphs>300</Paragraphs>
  <Slides>25</Slides>
  <Notes>22</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25</vt:i4>
      </vt:variant>
    </vt:vector>
  </HeadingPairs>
  <TitlesOfParts>
    <vt:vector size="33" baseType="lpstr">
      <vt:lpstr>Arial</vt:lpstr>
      <vt:lpstr>Calibri</vt:lpstr>
      <vt:lpstr>Swiss721BT-LightExtended</vt:lpstr>
      <vt:lpstr>Symbol</vt:lpstr>
      <vt:lpstr>Titilium</vt:lpstr>
      <vt:lpstr>Titillium</vt:lpstr>
      <vt:lpstr>Titillium Bd</vt:lpstr>
      <vt:lpstr>Tema di Office</vt:lpstr>
      <vt:lpstr>Interventi di riqualificazione civile ed impiantistica per gli Enti di Ricerca. Il caso di studio della Stazione Radioastronomica di Noto</vt:lpstr>
      <vt:lpstr>Sommario </vt:lpstr>
      <vt:lpstr>Contestualizzazione del sito</vt:lpstr>
      <vt:lpstr>Situazione catastale</vt:lpstr>
      <vt:lpstr>Inquadramento urbanistico: zona E - Agricola del P.R.G. vigente</vt:lpstr>
      <vt:lpstr>Vincolo paesaggistico art. 134 lett a) D.Lgs. 42/2004</vt:lpstr>
      <vt:lpstr>Come è stato possibile costruire il Radiotelescopio?</vt:lpstr>
      <vt:lpstr>Ampliamento ed Adeguamento Civile ed Impiantistico della Stazione Radioastronomica di Noto: CE 2001/285 del 18/10/2001 e var. CE 138/2006 del 30/03/2006</vt:lpstr>
      <vt:lpstr>La Stazione Radioastronomica: un complesso da mantenere in efficienza</vt:lpstr>
      <vt:lpstr>Presentazione standard di PowerPoint</vt:lpstr>
      <vt:lpstr>Presentazione standard di PowerPoint</vt:lpstr>
      <vt:lpstr>Foresteria e Guardiania</vt:lpstr>
      <vt:lpstr>Necessità e previsioni di sviluppo future </vt:lpstr>
      <vt:lpstr>Regolarizzazione edilizia per difformità fra stato attuale e legittimo</vt:lpstr>
      <vt:lpstr>CRONOPROGRAMMA DEI LAVORI E TEMPI</vt:lpstr>
      <vt:lpstr>Rifacimento manto di copertura</vt:lpstr>
      <vt:lpstr>RIFACIMENTO ED EFFICIENTAMENTO ENERGETICO  DEGLI IMPIANTI MECCANICI, IDRO-TERMO-SANITARI,  DI CLIMATIZZAZIONE E VENTILAZIONE: IMPIANTO DI CLIMATIZZAZIONE</vt:lpstr>
      <vt:lpstr>Centrale termica</vt:lpstr>
      <vt:lpstr>RIFACIMENTO ED EFFICIENTAMENTO ENERGETICO  DEGLI IMPIANTI MECCANICI, IDRO-TERMO-SANITARI,  DI CLIMATIZZAZIONE E VENTILAZIONE:  IMPIANTO DI VENTILAZIONE FORZATA - DISTRIBUZIONE</vt:lpstr>
      <vt:lpstr>RIFACIMENTO ED EFFICIENTAMENTO ENERGETICO DEGLI IMPIANTI MECCANICI,  IDRO-TERMO-SANITARI, DI CLIMATIZZAZIONE E VENTILAZIONE: IMPIANTO MECCANICO-IDRICO SANITARIO</vt:lpstr>
      <vt:lpstr>IMPIANTI MECCANICI SEZIONI IMPIANTISTICHE</vt:lpstr>
      <vt:lpstr>RIFACIMENTO E AMMODERNAMENTO DELL’IMPIANTO ELETTRICO  DELL’”ALA VECCHIA”: IMPIANTO ELETTRICO CLIMATIZZAZIONE</vt:lpstr>
      <vt:lpstr>RIFACIMENTO E AMMODERNAMENTO DELL’IMPIANTO ELETTRICO  DELL’”ALA VECCHIA”: IMPIANTO PRESE E SPECIALI</vt:lpstr>
      <vt:lpstr>RIFACIMENTO E AMMODERNAMENTO DELL’IMPIANTO ELETTRICO  DELL’”ALA VECCHIA”: RELAMPING </vt:lpstr>
      <vt:lpstr>Conclusioni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manu940593@gmail.com</cp:lastModifiedBy>
  <cp:revision>228</cp:revision>
  <dcterms:created xsi:type="dcterms:W3CDTF">2022-10-26T09:11:02Z</dcterms:created>
  <dcterms:modified xsi:type="dcterms:W3CDTF">2025-05-13T08:48:38Z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0x010100777A26F539967D4F98503910BA4FFFD8</vt:lpwstr>
  </property>
</Properties>
</file>