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343" r:id="rId6"/>
    <p:sldId id="357" r:id="rId7"/>
    <p:sldId id="257" r:id="rId8"/>
    <p:sldId id="315" r:id="rId9"/>
    <p:sldId id="314" r:id="rId10"/>
    <p:sldId id="339" r:id="rId11"/>
    <p:sldId id="326" r:id="rId12"/>
    <p:sldId id="331" r:id="rId13"/>
    <p:sldId id="330" r:id="rId14"/>
    <p:sldId id="334" r:id="rId15"/>
    <p:sldId id="327" r:id="rId16"/>
    <p:sldId id="332" r:id="rId17"/>
    <p:sldId id="333" r:id="rId18"/>
    <p:sldId id="336" r:id="rId19"/>
    <p:sldId id="341" r:id="rId20"/>
    <p:sldId id="317" r:id="rId21"/>
    <p:sldId id="319" r:id="rId22"/>
    <p:sldId id="320" r:id="rId23"/>
    <p:sldId id="329" r:id="rId24"/>
    <p:sldId id="325" r:id="rId25"/>
    <p:sldId id="267" r:id="rId26"/>
    <p:sldId id="345" r:id="rId27"/>
    <p:sldId id="321" r:id="rId28"/>
    <p:sldId id="355" r:id="rId29"/>
    <p:sldId id="310" r:id="rId30"/>
    <p:sldId id="356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tro bolli" initials="pb" lastIdx="1" clrIdx="0">
    <p:extLst>
      <p:ext uri="{19B8F6BF-5375-455C-9EA6-DF929625EA0E}">
        <p15:presenceInfo xmlns:p15="http://schemas.microsoft.com/office/powerpoint/2012/main" userId="df2f58d26c8363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Angoli in declinazione (zenith=44,52°)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/>
              <a:t>Intermediate array </a:t>
            </a:r>
            <a:r>
              <a:rPr lang="it-IT" b="1" dirty="0" err="1"/>
              <a:t>beam</a:t>
            </a:r>
            <a:r>
              <a:rPr lang="it-IT" b="1" dirty="0"/>
              <a:t> e Array </a:t>
            </a:r>
            <a:r>
              <a:rPr lang="it-IT" b="1" dirty="0" err="1"/>
              <a:t>beam</a:t>
            </a:r>
            <a:endParaRPr lang="it-IT" b="1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753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Titillium"/>
                <a:ea typeface="Times New Roman" panose="02020603050405020304" pitchFamily="18" charset="0"/>
              </a:rPr>
              <a:t>Field of View  - Maximum angle where the peak directivity decreases by 3 dB with respect to the directivity with uniform phase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6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Significant limitation in the tracking of the celestial objects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609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093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800" dirty="0">
                <a:effectLst/>
                <a:latin typeface="Calibri" panose="020F0502020204030204" pitchFamily="34" charset="0"/>
              </a:rPr>
              <a:t>Vecchio </a:t>
            </a:r>
            <a:r>
              <a:rPr lang="it-IT" sz="1800" dirty="0">
                <a:effectLst/>
                <a:latin typeface="Wingdings" panose="05000000000000000000" pitchFamily="2" charset="2"/>
              </a:rPr>
              <a:t>à</a:t>
            </a:r>
            <a:r>
              <a:rPr lang="it-IT" sz="1800" dirty="0">
                <a:effectLst/>
                <a:latin typeface="Calibri" panose="020F0502020204030204" pitchFamily="34" charset="0"/>
              </a:rPr>
              <a:t> max. = 13.41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dBi</a:t>
            </a:r>
            <a:r>
              <a:rPr lang="it-IT" sz="1800" dirty="0">
                <a:effectLst/>
                <a:latin typeface="Calibri" panose="020F0502020204030204" pitchFamily="34" charset="0"/>
              </a:rPr>
              <a:t>, @38° = -9.05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dBi</a:t>
            </a:r>
            <a:r>
              <a:rPr lang="it-IT" sz="1800" dirty="0">
                <a:effectLst/>
                <a:latin typeface="Calibri" panose="020F0502020204030204" pitchFamily="34" charset="0"/>
              </a:rPr>
              <a:t>, @-38° = -9.12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dBi</a:t>
            </a:r>
            <a:r>
              <a:rPr lang="it-IT" dirty="0"/>
              <a:t> </a:t>
            </a:r>
            <a:r>
              <a:rPr lang="it-IT" sz="1800" dirty="0">
                <a:effectLst/>
                <a:latin typeface="Calibri" panose="020F0502020204030204" pitchFamily="34" charset="0"/>
              </a:rPr>
              <a:t>Nuovo </a:t>
            </a:r>
            <a:r>
              <a:rPr lang="it-IT" sz="1800" dirty="0">
                <a:effectLst/>
                <a:latin typeface="Wingdings" panose="05000000000000000000" pitchFamily="2" charset="2"/>
              </a:rPr>
              <a:t>à</a:t>
            </a:r>
            <a:r>
              <a:rPr lang="it-IT" sz="1800" dirty="0">
                <a:effectLst/>
                <a:latin typeface="Calibri" panose="020F0502020204030204" pitchFamily="34" charset="0"/>
              </a:rPr>
              <a:t> max. = 13.79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dBi</a:t>
            </a:r>
            <a:r>
              <a:rPr lang="it-IT" sz="1800" dirty="0">
                <a:effectLst/>
                <a:latin typeface="Calibri" panose="020F0502020204030204" pitchFamily="34" charset="0"/>
              </a:rPr>
              <a:t>, @38° = -6.02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dBi</a:t>
            </a:r>
            <a:r>
              <a:rPr lang="it-IT" sz="1800" dirty="0">
                <a:effectLst/>
                <a:latin typeface="Calibri" panose="020F0502020204030204" pitchFamily="34" charset="0"/>
              </a:rPr>
              <a:t>, @-38° = -6.03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dBi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245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riducendo la lunghezza del corner </a:t>
            </a:r>
            <a:r>
              <a:rPr lang="it-IT" sz="1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reflector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14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EDCB0A2-728A-49A8-AB77-143BA4F3D5D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B0E018EA-3E2C-4221-8F2D-FEADDDF2C9FC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335E7CDD-E29C-417A-9EB6-CD2357295E23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E968-9458-1846-8B1A-FEE51423D98D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FC9E42A7-6B34-1F97-76DA-EBB8E18730D0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FBEC598D-3278-1A0C-1A08-CE187DED5E0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A34C89DB-F94E-416B-B427-5896895C74C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98F001A2-F3A9-48F9-9076-4BED0F384D6A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9B21D3C-ED42-40F8-9DE1-D9D7ADC643C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2282136-A6F6-4DE9-B674-70AB2DBAADA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76D1A69-D327-43C4-90DC-9A69E27F3DAE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12/05/2025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C7008B9-D8E1-48AB-8B5F-71A812399F4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1335636"/>
            <a:ext cx="3795445" cy="1817139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/>
              <a:t>Ottimizzazione EM Nuova Linea focale </a:t>
            </a:r>
            <a:r>
              <a:rPr lang="it-IT" dirty="0" err="1"/>
              <a:t>Yagi</a:t>
            </a:r>
            <a:r>
              <a:rPr lang="it-IT" dirty="0"/>
              <a:t> E/W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F7673-4CDE-4739-943F-69412A824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774" y="3705226"/>
            <a:ext cx="3795445" cy="1655762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5B6D85"/>
                </a:solidFill>
              </a:rPr>
              <a:t>Training Meeting</a:t>
            </a:r>
          </a:p>
          <a:p>
            <a:r>
              <a:rPr lang="it-IT" sz="2800" b="1" dirty="0">
                <a:solidFill>
                  <a:srgbClr val="5B6D85"/>
                </a:solidFill>
              </a:rPr>
              <a:t>NG-Croce</a:t>
            </a:r>
          </a:p>
          <a:p>
            <a:endParaRPr lang="it-IT" sz="1400" b="1" dirty="0">
              <a:solidFill>
                <a:srgbClr val="7196BE"/>
              </a:solidFill>
            </a:endParaRPr>
          </a:p>
          <a:p>
            <a:r>
              <a:rPr lang="it-IT" sz="1400" b="1" dirty="0">
                <a:solidFill>
                  <a:srgbClr val="7196BE"/>
                </a:solidFill>
              </a:rPr>
              <a:t>Lunedì 12 Maggio - Giovedì 15 Maggio</a:t>
            </a:r>
          </a:p>
          <a:p>
            <a:endParaRPr lang="it-IT" dirty="0"/>
          </a:p>
        </p:txBody>
      </p:sp>
      <p:pic>
        <p:nvPicPr>
          <p:cNvPr id="7" name="Segnaposto immagine 6" descr="Immagine che contiene simbolo, Elementi grafici, bianco, logo&#10;&#10;Descrizione generata automaticamente">
            <a:extLst>
              <a:ext uri="{FF2B5EF4-FFF2-40B4-BE49-F238E27FC236}">
                <a16:creationId xmlns:a16="http://schemas.microsoft.com/office/drawing/2014/main" id="{E0DA5E35-8F4C-5FBF-76C8-701E5741AFD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" b="-102"/>
          <a:stretch/>
        </p:blipFill>
        <p:spPr>
          <a:xfrm>
            <a:off x="6096000" y="1671004"/>
            <a:ext cx="4225900" cy="4251959"/>
          </a:xfr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0230911-BBD2-F50C-97D4-E1B7FEA8CEB4}"/>
              </a:ext>
            </a:extLst>
          </p:cNvPr>
          <p:cNvSpPr txBox="1"/>
          <p:nvPr/>
        </p:nvSpPr>
        <p:spPr>
          <a:xfrm>
            <a:off x="9722498" y="186612"/>
            <a:ext cx="2043403" cy="74842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ED1A063E-5590-9030-CE9D-3ACA37F24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398" y="186612"/>
            <a:ext cx="1651602" cy="778125"/>
          </a:xfrm>
          <a:prstGeom prst="rect">
            <a:avLst/>
          </a:prstGeom>
        </p:spPr>
      </p:pic>
      <p:sp>
        <p:nvSpPr>
          <p:cNvPr id="21" name="Segnaposto contenuto 20">
            <a:extLst>
              <a:ext uri="{FF2B5EF4-FFF2-40B4-BE49-F238E27FC236}">
                <a16:creationId xmlns:a16="http://schemas.microsoft.com/office/drawing/2014/main" id="{190CF29E-E057-1299-60A8-F13548116E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5775" y="5681663"/>
            <a:ext cx="3795444" cy="482600"/>
          </a:xfrm>
        </p:spPr>
        <p:txBody>
          <a:bodyPr>
            <a:normAutofit fontScale="62500" lnSpcReduction="20000"/>
          </a:bodyPr>
          <a:lstStyle/>
          <a:p>
            <a:r>
              <a:rPr lang="it-IT" sz="1800" b="1" i="1" dirty="0">
                <a:solidFill>
                  <a:srgbClr val="2A65AF"/>
                </a:solidFill>
              </a:rPr>
              <a:t>Radiotelescopi di Medicina</a:t>
            </a:r>
          </a:p>
          <a:p>
            <a:r>
              <a:rPr lang="it-IT" sz="1800" b="1" i="1" dirty="0">
                <a:solidFill>
                  <a:srgbClr val="2A65AF"/>
                </a:solidFill>
              </a:rPr>
              <a:t>IRA - Bologna</a:t>
            </a:r>
          </a:p>
          <a:p>
            <a:endParaRPr lang="it-IT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83E8FDF-9B7B-4F6C-BE93-C25DBC1F7AD7}"/>
              </a:ext>
            </a:extLst>
          </p:cNvPr>
          <p:cNvSpPr txBox="1">
            <a:spLocks/>
          </p:cNvSpPr>
          <p:nvPr/>
        </p:nvSpPr>
        <p:spPr>
          <a:xfrm>
            <a:off x="3823163" y="6375400"/>
            <a:ext cx="4545673" cy="48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200" dirty="0"/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Pietro Bolli</a:t>
            </a:r>
          </a:p>
        </p:txBody>
      </p:sp>
    </p:spTree>
    <p:extLst>
      <p:ext uri="{BB962C8B-B14F-4D97-AF65-F5344CB8AC3E}">
        <p14:creationId xmlns:p14="http://schemas.microsoft.com/office/powerpoint/2010/main" val="2416892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D2C6F3-B2D1-4519-9D70-FF95564D0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E-</a:t>
            </a:r>
            <a:r>
              <a:rPr lang="it-IT" dirty="0" err="1"/>
              <a:t>plane</a:t>
            </a:r>
            <a:r>
              <a:rPr lang="it-IT" dirty="0"/>
              <a:t>: </a:t>
            </a:r>
            <a:r>
              <a:rPr lang="it-IT" dirty="0" err="1"/>
              <a:t>existing</a:t>
            </a:r>
            <a:r>
              <a:rPr lang="it-IT" dirty="0"/>
              <a:t> </a:t>
            </a:r>
            <a:r>
              <a:rPr lang="it-IT" dirty="0" err="1"/>
              <a:t>configuration</a:t>
            </a:r>
            <a:endParaRPr lang="it-IT" dirty="0"/>
          </a:p>
        </p:txBody>
      </p:sp>
      <p:sp>
        <p:nvSpPr>
          <p:cNvPr id="12" name="Ovale 3">
            <a:extLst>
              <a:ext uri="{FF2B5EF4-FFF2-40B4-BE49-F238E27FC236}">
                <a16:creationId xmlns:a16="http://schemas.microsoft.com/office/drawing/2014/main" id="{8D15D710-A0AE-4F9E-8609-CFCE9DE175A1}"/>
              </a:ext>
            </a:extLst>
          </p:cNvPr>
          <p:cNvSpPr/>
          <p:nvPr/>
        </p:nvSpPr>
        <p:spPr>
          <a:xfrm rot="305116">
            <a:off x="6021642" y="2485992"/>
            <a:ext cx="171595" cy="3329123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3">
            <a:extLst>
              <a:ext uri="{FF2B5EF4-FFF2-40B4-BE49-F238E27FC236}">
                <a16:creationId xmlns:a16="http://schemas.microsoft.com/office/drawing/2014/main" id="{7DE3F192-A1F7-4AD4-B0E4-235DDE394CF4}"/>
              </a:ext>
            </a:extLst>
          </p:cNvPr>
          <p:cNvSpPr/>
          <p:nvPr/>
        </p:nvSpPr>
        <p:spPr>
          <a:xfrm>
            <a:off x="5496162" y="2254032"/>
            <a:ext cx="897276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 descr="Immagine che contiene righello, linea, metro&#10;&#10;Descrizione generata automaticamente">
            <a:extLst>
              <a:ext uri="{FF2B5EF4-FFF2-40B4-BE49-F238E27FC236}">
                <a16:creationId xmlns:a16="http://schemas.microsoft.com/office/drawing/2014/main" id="{A2376D37-E061-4F85-B7F4-E546A9AB5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6" b="42269"/>
          <a:stretch/>
        </p:blipFill>
        <p:spPr>
          <a:xfrm>
            <a:off x="1218022" y="5520551"/>
            <a:ext cx="9755957" cy="8368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28FE39-DACE-4843-82D5-68331C025325}"/>
              </a:ext>
            </a:extLst>
          </p:cNvPr>
          <p:cNvSpPr txBox="1"/>
          <p:nvPr/>
        </p:nvSpPr>
        <p:spPr>
          <a:xfrm>
            <a:off x="6027865" y="2803178"/>
            <a:ext cx="2418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800" kern="1200" dirty="0" err="1">
                <a:solidFill>
                  <a:schemeClr val="dk1"/>
                </a:solidFill>
                <a:effectLst/>
                <a:latin typeface="Titillium"/>
                <a:ea typeface="+mn-ea"/>
                <a:cs typeface="+mn-cs"/>
              </a:rPr>
              <a:t>FoV</a:t>
            </a:r>
            <a:r>
              <a:rPr lang="en-US" sz="1800" kern="1200" dirty="0">
                <a:solidFill>
                  <a:schemeClr val="dk1"/>
                </a:solidFill>
                <a:effectLst/>
                <a:latin typeface="Titillium"/>
                <a:ea typeface="+mn-ea"/>
                <a:cs typeface="+mn-cs"/>
              </a:rPr>
              <a:t>=0.4 deg</a:t>
            </a:r>
            <a:endParaRPr lang="it-IT" sz="1800" kern="1200" dirty="0">
              <a:solidFill>
                <a:schemeClr val="dk1"/>
              </a:solidFill>
              <a:effectLst/>
              <a:latin typeface="Titillium"/>
              <a:ea typeface="+mn-ea"/>
              <a:cs typeface="+mn-cs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F7BAD89-C0B2-450B-ABE9-9D0C9F88C0A0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D44881B6-0F73-492D-9849-1D010E2B9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4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D2C6F3-B2D1-4519-9D70-FF95564D0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E-</a:t>
            </a:r>
            <a:r>
              <a:rPr lang="it-IT" dirty="0" err="1"/>
              <a:t>plane</a:t>
            </a:r>
            <a:r>
              <a:rPr lang="it-IT" dirty="0"/>
              <a:t>: </a:t>
            </a:r>
            <a:r>
              <a:rPr lang="it-IT" dirty="0" err="1"/>
              <a:t>existing</a:t>
            </a:r>
            <a:r>
              <a:rPr lang="it-IT" dirty="0"/>
              <a:t> </a:t>
            </a:r>
            <a:r>
              <a:rPr lang="it-IT" dirty="0" err="1"/>
              <a:t>configuration</a:t>
            </a:r>
            <a:endParaRPr lang="it-IT" dirty="0"/>
          </a:p>
        </p:txBody>
      </p:sp>
      <p:sp>
        <p:nvSpPr>
          <p:cNvPr id="14" name="Ovale 3">
            <a:extLst>
              <a:ext uri="{FF2B5EF4-FFF2-40B4-BE49-F238E27FC236}">
                <a16:creationId xmlns:a16="http://schemas.microsoft.com/office/drawing/2014/main" id="{7DE3F192-A1F7-4AD4-B0E4-235DDE394CF4}"/>
              </a:ext>
            </a:extLst>
          </p:cNvPr>
          <p:cNvSpPr/>
          <p:nvPr/>
        </p:nvSpPr>
        <p:spPr>
          <a:xfrm>
            <a:off x="5496162" y="2254032"/>
            <a:ext cx="897276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3">
            <a:extLst>
              <a:ext uri="{FF2B5EF4-FFF2-40B4-BE49-F238E27FC236}">
                <a16:creationId xmlns:a16="http://schemas.microsoft.com/office/drawing/2014/main" id="{D87BDFC1-77B7-4E20-A687-ABA9D296518A}"/>
              </a:ext>
            </a:extLst>
          </p:cNvPr>
          <p:cNvSpPr/>
          <p:nvPr/>
        </p:nvSpPr>
        <p:spPr>
          <a:xfrm rot="21238314">
            <a:off x="5760885" y="2487240"/>
            <a:ext cx="171595" cy="3329123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 descr="Immagine che contiene righello, linea, metro&#10;&#10;Descrizione generata automaticamente">
            <a:extLst>
              <a:ext uri="{FF2B5EF4-FFF2-40B4-BE49-F238E27FC236}">
                <a16:creationId xmlns:a16="http://schemas.microsoft.com/office/drawing/2014/main" id="{A2376D37-E061-4F85-B7F4-E546A9AB5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6" b="42269"/>
          <a:stretch/>
        </p:blipFill>
        <p:spPr>
          <a:xfrm>
            <a:off x="1218022" y="5520551"/>
            <a:ext cx="9755957" cy="8368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393EDA2-CBA0-4E53-973A-EDF6F35A71BA}"/>
              </a:ext>
            </a:extLst>
          </p:cNvPr>
          <p:cNvSpPr txBox="1"/>
          <p:nvPr/>
        </p:nvSpPr>
        <p:spPr>
          <a:xfrm>
            <a:off x="6027865" y="2803178"/>
            <a:ext cx="2418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800" kern="1200" dirty="0" err="1">
                <a:solidFill>
                  <a:schemeClr val="dk1"/>
                </a:solidFill>
                <a:effectLst/>
                <a:latin typeface="Titillium"/>
                <a:ea typeface="+mn-ea"/>
                <a:cs typeface="+mn-cs"/>
              </a:rPr>
              <a:t>FoV</a:t>
            </a:r>
            <a:r>
              <a:rPr lang="en-US" sz="1800" kern="1200" dirty="0">
                <a:solidFill>
                  <a:schemeClr val="dk1"/>
                </a:solidFill>
                <a:effectLst/>
                <a:latin typeface="Titillium"/>
                <a:ea typeface="+mn-ea"/>
                <a:cs typeface="+mn-cs"/>
              </a:rPr>
              <a:t>=0.4 deg</a:t>
            </a:r>
            <a:endParaRPr lang="it-IT" sz="1800" kern="1200" dirty="0">
              <a:solidFill>
                <a:schemeClr val="dk1"/>
              </a:solidFill>
              <a:effectLst/>
              <a:latin typeface="Titillium"/>
              <a:ea typeface="+mn-ea"/>
              <a:cs typeface="+mn-cs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6CC027F-9669-4975-88B3-288C34655B82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B4A72373-7AEF-411B-B91D-8273D27D5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61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6F4FF8-1D7B-49FD-9CA8-26206F5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E-</a:t>
            </a:r>
            <a:r>
              <a:rPr lang="it-IT" dirty="0" err="1"/>
              <a:t>plane</a:t>
            </a:r>
            <a:r>
              <a:rPr lang="it-IT" dirty="0"/>
              <a:t>: </a:t>
            </a:r>
            <a:r>
              <a:rPr lang="it-IT" dirty="0" err="1"/>
              <a:t>desired</a:t>
            </a:r>
            <a:r>
              <a:rPr lang="it-IT" dirty="0"/>
              <a:t> </a:t>
            </a:r>
            <a:r>
              <a:rPr lang="it-IT" dirty="0" err="1"/>
              <a:t>configuration</a:t>
            </a:r>
            <a:endParaRPr lang="it-IT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3B14EF53-F988-4E70-AF57-9C3A9477866A}"/>
              </a:ext>
            </a:extLst>
          </p:cNvPr>
          <p:cNvSpPr/>
          <p:nvPr/>
        </p:nvSpPr>
        <p:spPr>
          <a:xfrm>
            <a:off x="-161369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3">
            <a:extLst>
              <a:ext uri="{FF2B5EF4-FFF2-40B4-BE49-F238E27FC236}">
                <a16:creationId xmlns:a16="http://schemas.microsoft.com/office/drawing/2014/main" id="{3F577A2D-E560-48BB-81B7-5879B6DAB18E}"/>
              </a:ext>
            </a:extLst>
          </p:cNvPr>
          <p:cNvSpPr/>
          <p:nvPr/>
        </p:nvSpPr>
        <p:spPr>
          <a:xfrm>
            <a:off x="-46081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3">
            <a:extLst>
              <a:ext uri="{FF2B5EF4-FFF2-40B4-BE49-F238E27FC236}">
                <a16:creationId xmlns:a16="http://schemas.microsoft.com/office/drawing/2014/main" id="{A6FF1531-F04D-4417-9EB8-D4D848099155}"/>
              </a:ext>
            </a:extLst>
          </p:cNvPr>
          <p:cNvSpPr/>
          <p:nvPr/>
        </p:nvSpPr>
        <p:spPr>
          <a:xfrm>
            <a:off x="530359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3">
            <a:extLst>
              <a:ext uri="{FF2B5EF4-FFF2-40B4-BE49-F238E27FC236}">
                <a16:creationId xmlns:a16="http://schemas.microsoft.com/office/drawing/2014/main" id="{32791075-DEC1-4ADE-942C-2316EE08F144}"/>
              </a:ext>
            </a:extLst>
          </p:cNvPr>
          <p:cNvSpPr/>
          <p:nvPr/>
        </p:nvSpPr>
        <p:spPr>
          <a:xfrm>
            <a:off x="1106799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3">
            <a:extLst>
              <a:ext uri="{FF2B5EF4-FFF2-40B4-BE49-F238E27FC236}">
                <a16:creationId xmlns:a16="http://schemas.microsoft.com/office/drawing/2014/main" id="{B9A67FBE-9532-41AA-B445-27F5FFD0ABF0}"/>
              </a:ext>
            </a:extLst>
          </p:cNvPr>
          <p:cNvSpPr/>
          <p:nvPr/>
        </p:nvSpPr>
        <p:spPr>
          <a:xfrm>
            <a:off x="69207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3">
            <a:extLst>
              <a:ext uri="{FF2B5EF4-FFF2-40B4-BE49-F238E27FC236}">
                <a16:creationId xmlns:a16="http://schemas.microsoft.com/office/drawing/2014/main" id="{F1AAAF60-D442-4318-B3C1-0A4C07F67F35}"/>
              </a:ext>
            </a:extLst>
          </p:cNvPr>
          <p:cNvSpPr/>
          <p:nvPr/>
        </p:nvSpPr>
        <p:spPr>
          <a:xfrm>
            <a:off x="1567951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3">
            <a:extLst>
              <a:ext uri="{FF2B5EF4-FFF2-40B4-BE49-F238E27FC236}">
                <a16:creationId xmlns:a16="http://schemas.microsoft.com/office/drawing/2014/main" id="{D25251CB-186D-4289-905E-67E6A52276B6}"/>
              </a:ext>
            </a:extLst>
          </p:cNvPr>
          <p:cNvSpPr/>
          <p:nvPr/>
        </p:nvSpPr>
        <p:spPr>
          <a:xfrm>
            <a:off x="2144391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3">
            <a:extLst>
              <a:ext uri="{FF2B5EF4-FFF2-40B4-BE49-F238E27FC236}">
                <a16:creationId xmlns:a16="http://schemas.microsoft.com/office/drawing/2014/main" id="{7EAEC384-CC52-4972-9BEA-185A3718D6AC}"/>
              </a:ext>
            </a:extLst>
          </p:cNvPr>
          <p:cNvSpPr/>
          <p:nvPr/>
        </p:nvSpPr>
        <p:spPr>
          <a:xfrm>
            <a:off x="2836119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3">
            <a:extLst>
              <a:ext uri="{FF2B5EF4-FFF2-40B4-BE49-F238E27FC236}">
                <a16:creationId xmlns:a16="http://schemas.microsoft.com/office/drawing/2014/main" id="{A2C019E3-4798-413F-A734-8BF279180A06}"/>
              </a:ext>
            </a:extLst>
          </p:cNvPr>
          <p:cNvSpPr/>
          <p:nvPr/>
        </p:nvSpPr>
        <p:spPr>
          <a:xfrm>
            <a:off x="3412559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3">
            <a:extLst>
              <a:ext uri="{FF2B5EF4-FFF2-40B4-BE49-F238E27FC236}">
                <a16:creationId xmlns:a16="http://schemas.microsoft.com/office/drawing/2014/main" id="{14CC266C-10D2-4811-B821-D0832535D210}"/>
              </a:ext>
            </a:extLst>
          </p:cNvPr>
          <p:cNvSpPr/>
          <p:nvPr/>
        </p:nvSpPr>
        <p:spPr>
          <a:xfrm>
            <a:off x="3643135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3">
            <a:extLst>
              <a:ext uri="{FF2B5EF4-FFF2-40B4-BE49-F238E27FC236}">
                <a16:creationId xmlns:a16="http://schemas.microsoft.com/office/drawing/2014/main" id="{44B097BC-89E0-48E4-93B0-DABEA50BBC47}"/>
              </a:ext>
            </a:extLst>
          </p:cNvPr>
          <p:cNvSpPr/>
          <p:nvPr/>
        </p:nvSpPr>
        <p:spPr>
          <a:xfrm>
            <a:off x="184495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3">
            <a:extLst>
              <a:ext uri="{FF2B5EF4-FFF2-40B4-BE49-F238E27FC236}">
                <a16:creationId xmlns:a16="http://schemas.microsoft.com/office/drawing/2014/main" id="{4EFC0AA3-E109-44B1-B339-F2E849793261}"/>
              </a:ext>
            </a:extLst>
          </p:cNvPr>
          <p:cNvSpPr/>
          <p:nvPr/>
        </p:nvSpPr>
        <p:spPr>
          <a:xfrm>
            <a:off x="299783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3">
            <a:extLst>
              <a:ext uri="{FF2B5EF4-FFF2-40B4-BE49-F238E27FC236}">
                <a16:creationId xmlns:a16="http://schemas.microsoft.com/office/drawing/2014/main" id="{BB6B985D-06D5-4949-9FD6-945E911E3A2C}"/>
              </a:ext>
            </a:extLst>
          </p:cNvPr>
          <p:cNvSpPr/>
          <p:nvPr/>
        </p:nvSpPr>
        <p:spPr>
          <a:xfrm>
            <a:off x="876223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3">
            <a:extLst>
              <a:ext uri="{FF2B5EF4-FFF2-40B4-BE49-F238E27FC236}">
                <a16:creationId xmlns:a16="http://schemas.microsoft.com/office/drawing/2014/main" id="{F6A8E469-74CC-4F14-AFCC-0BDEBCA2D761}"/>
              </a:ext>
            </a:extLst>
          </p:cNvPr>
          <p:cNvSpPr/>
          <p:nvPr/>
        </p:nvSpPr>
        <p:spPr>
          <a:xfrm>
            <a:off x="4334863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3">
            <a:extLst>
              <a:ext uri="{FF2B5EF4-FFF2-40B4-BE49-F238E27FC236}">
                <a16:creationId xmlns:a16="http://schemas.microsoft.com/office/drawing/2014/main" id="{050D7887-E868-401D-B05C-EB9F61F1328C}"/>
              </a:ext>
            </a:extLst>
          </p:cNvPr>
          <p:cNvSpPr/>
          <p:nvPr/>
        </p:nvSpPr>
        <p:spPr>
          <a:xfrm>
            <a:off x="5026591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3">
            <a:extLst>
              <a:ext uri="{FF2B5EF4-FFF2-40B4-BE49-F238E27FC236}">
                <a16:creationId xmlns:a16="http://schemas.microsoft.com/office/drawing/2014/main" id="{12B1C414-9034-40DF-970E-27158891C7DC}"/>
              </a:ext>
            </a:extLst>
          </p:cNvPr>
          <p:cNvSpPr/>
          <p:nvPr/>
        </p:nvSpPr>
        <p:spPr>
          <a:xfrm>
            <a:off x="5718319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3">
            <a:extLst>
              <a:ext uri="{FF2B5EF4-FFF2-40B4-BE49-F238E27FC236}">
                <a16:creationId xmlns:a16="http://schemas.microsoft.com/office/drawing/2014/main" id="{20DCE0B3-2765-4F6E-818D-9571112A9A25}"/>
              </a:ext>
            </a:extLst>
          </p:cNvPr>
          <p:cNvSpPr/>
          <p:nvPr/>
        </p:nvSpPr>
        <p:spPr>
          <a:xfrm>
            <a:off x="6179471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3">
            <a:extLst>
              <a:ext uri="{FF2B5EF4-FFF2-40B4-BE49-F238E27FC236}">
                <a16:creationId xmlns:a16="http://schemas.microsoft.com/office/drawing/2014/main" id="{12E0AEED-33D6-47D0-859B-12D8C2F5CC56}"/>
              </a:ext>
            </a:extLst>
          </p:cNvPr>
          <p:cNvSpPr/>
          <p:nvPr/>
        </p:nvSpPr>
        <p:spPr>
          <a:xfrm>
            <a:off x="6755911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3">
            <a:extLst>
              <a:ext uri="{FF2B5EF4-FFF2-40B4-BE49-F238E27FC236}">
                <a16:creationId xmlns:a16="http://schemas.microsoft.com/office/drawing/2014/main" id="{09A12026-597E-4BE9-A6F7-8409D1CDF4E7}"/>
              </a:ext>
            </a:extLst>
          </p:cNvPr>
          <p:cNvSpPr/>
          <p:nvPr/>
        </p:nvSpPr>
        <p:spPr>
          <a:xfrm>
            <a:off x="7447639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3">
            <a:extLst>
              <a:ext uri="{FF2B5EF4-FFF2-40B4-BE49-F238E27FC236}">
                <a16:creationId xmlns:a16="http://schemas.microsoft.com/office/drawing/2014/main" id="{2B7D6A99-598D-48B5-ADBF-71FF7C8A357D}"/>
              </a:ext>
            </a:extLst>
          </p:cNvPr>
          <p:cNvSpPr/>
          <p:nvPr/>
        </p:nvSpPr>
        <p:spPr>
          <a:xfrm>
            <a:off x="8024079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3">
            <a:extLst>
              <a:ext uri="{FF2B5EF4-FFF2-40B4-BE49-F238E27FC236}">
                <a16:creationId xmlns:a16="http://schemas.microsoft.com/office/drawing/2014/main" id="{EFE75E85-0D17-4763-8F84-FEC4A5DAE03A}"/>
              </a:ext>
            </a:extLst>
          </p:cNvPr>
          <p:cNvSpPr/>
          <p:nvPr/>
        </p:nvSpPr>
        <p:spPr>
          <a:xfrm>
            <a:off x="1452663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3">
            <a:extLst>
              <a:ext uri="{FF2B5EF4-FFF2-40B4-BE49-F238E27FC236}">
                <a16:creationId xmlns:a16="http://schemas.microsoft.com/office/drawing/2014/main" id="{43EB2A6F-4260-4C15-8648-6E0032FD3482}"/>
              </a:ext>
            </a:extLst>
          </p:cNvPr>
          <p:cNvSpPr/>
          <p:nvPr/>
        </p:nvSpPr>
        <p:spPr>
          <a:xfrm>
            <a:off x="1913815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3">
            <a:extLst>
              <a:ext uri="{FF2B5EF4-FFF2-40B4-BE49-F238E27FC236}">
                <a16:creationId xmlns:a16="http://schemas.microsoft.com/office/drawing/2014/main" id="{EA4883EE-2F9F-459F-94A8-9C44CB081B32}"/>
              </a:ext>
            </a:extLst>
          </p:cNvPr>
          <p:cNvSpPr/>
          <p:nvPr/>
        </p:nvSpPr>
        <p:spPr>
          <a:xfrm>
            <a:off x="2490255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3">
            <a:extLst>
              <a:ext uri="{FF2B5EF4-FFF2-40B4-BE49-F238E27FC236}">
                <a16:creationId xmlns:a16="http://schemas.microsoft.com/office/drawing/2014/main" id="{89792C8D-CCA7-4FC7-A893-C115390834C3}"/>
              </a:ext>
            </a:extLst>
          </p:cNvPr>
          <p:cNvSpPr/>
          <p:nvPr/>
        </p:nvSpPr>
        <p:spPr>
          <a:xfrm>
            <a:off x="3181983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3">
            <a:extLst>
              <a:ext uri="{FF2B5EF4-FFF2-40B4-BE49-F238E27FC236}">
                <a16:creationId xmlns:a16="http://schemas.microsoft.com/office/drawing/2014/main" id="{A7314811-2C41-449B-9FAB-F052BD64C4E9}"/>
              </a:ext>
            </a:extLst>
          </p:cNvPr>
          <p:cNvSpPr/>
          <p:nvPr/>
        </p:nvSpPr>
        <p:spPr>
          <a:xfrm>
            <a:off x="3873711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3">
            <a:extLst>
              <a:ext uri="{FF2B5EF4-FFF2-40B4-BE49-F238E27FC236}">
                <a16:creationId xmlns:a16="http://schemas.microsoft.com/office/drawing/2014/main" id="{58FE9D7A-82A1-4596-AE09-9AB229074E30}"/>
              </a:ext>
            </a:extLst>
          </p:cNvPr>
          <p:cNvSpPr/>
          <p:nvPr/>
        </p:nvSpPr>
        <p:spPr>
          <a:xfrm>
            <a:off x="4104287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3">
            <a:extLst>
              <a:ext uri="{FF2B5EF4-FFF2-40B4-BE49-F238E27FC236}">
                <a16:creationId xmlns:a16="http://schemas.microsoft.com/office/drawing/2014/main" id="{C5E6E78A-D481-4078-8F08-11D7B7624DB2}"/>
              </a:ext>
            </a:extLst>
          </p:cNvPr>
          <p:cNvSpPr/>
          <p:nvPr/>
        </p:nvSpPr>
        <p:spPr>
          <a:xfrm>
            <a:off x="645647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">
            <a:extLst>
              <a:ext uri="{FF2B5EF4-FFF2-40B4-BE49-F238E27FC236}">
                <a16:creationId xmlns:a16="http://schemas.microsoft.com/office/drawing/2014/main" id="{D9B6E719-4159-46A6-AB57-9AE93613D4C1}"/>
              </a:ext>
            </a:extLst>
          </p:cNvPr>
          <p:cNvSpPr/>
          <p:nvPr/>
        </p:nvSpPr>
        <p:spPr>
          <a:xfrm>
            <a:off x="4796015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">
            <a:extLst>
              <a:ext uri="{FF2B5EF4-FFF2-40B4-BE49-F238E27FC236}">
                <a16:creationId xmlns:a16="http://schemas.microsoft.com/office/drawing/2014/main" id="{33439E79-3BA7-497A-92FD-AF7FA46D54BB}"/>
              </a:ext>
            </a:extLst>
          </p:cNvPr>
          <p:cNvSpPr/>
          <p:nvPr/>
        </p:nvSpPr>
        <p:spPr>
          <a:xfrm>
            <a:off x="5487743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">
            <a:extLst>
              <a:ext uri="{FF2B5EF4-FFF2-40B4-BE49-F238E27FC236}">
                <a16:creationId xmlns:a16="http://schemas.microsoft.com/office/drawing/2014/main" id="{E97CCD00-20F4-4612-8A94-AF4820E968D4}"/>
              </a:ext>
            </a:extLst>
          </p:cNvPr>
          <p:cNvSpPr/>
          <p:nvPr/>
        </p:nvSpPr>
        <p:spPr>
          <a:xfrm>
            <a:off x="6064183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">
            <a:extLst>
              <a:ext uri="{FF2B5EF4-FFF2-40B4-BE49-F238E27FC236}">
                <a16:creationId xmlns:a16="http://schemas.microsoft.com/office/drawing/2014/main" id="{EF3B6FDE-85E1-453C-8DD9-F18306D0AD29}"/>
              </a:ext>
            </a:extLst>
          </p:cNvPr>
          <p:cNvSpPr/>
          <p:nvPr/>
        </p:nvSpPr>
        <p:spPr>
          <a:xfrm>
            <a:off x="6525335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">
            <a:extLst>
              <a:ext uri="{FF2B5EF4-FFF2-40B4-BE49-F238E27FC236}">
                <a16:creationId xmlns:a16="http://schemas.microsoft.com/office/drawing/2014/main" id="{07A70709-D889-48AE-A4AC-6DC4A6394B70}"/>
              </a:ext>
            </a:extLst>
          </p:cNvPr>
          <p:cNvSpPr/>
          <p:nvPr/>
        </p:nvSpPr>
        <p:spPr>
          <a:xfrm>
            <a:off x="7101775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">
            <a:extLst>
              <a:ext uri="{FF2B5EF4-FFF2-40B4-BE49-F238E27FC236}">
                <a16:creationId xmlns:a16="http://schemas.microsoft.com/office/drawing/2014/main" id="{A2F9BCD8-E853-4DBD-B88C-008F649EED29}"/>
              </a:ext>
            </a:extLst>
          </p:cNvPr>
          <p:cNvSpPr/>
          <p:nvPr/>
        </p:nvSpPr>
        <p:spPr>
          <a:xfrm>
            <a:off x="7793503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">
            <a:extLst>
              <a:ext uri="{FF2B5EF4-FFF2-40B4-BE49-F238E27FC236}">
                <a16:creationId xmlns:a16="http://schemas.microsoft.com/office/drawing/2014/main" id="{74FB62F0-EBF9-4B59-8152-9C8B42C4F0A6}"/>
              </a:ext>
            </a:extLst>
          </p:cNvPr>
          <p:cNvSpPr/>
          <p:nvPr/>
        </p:nvSpPr>
        <p:spPr>
          <a:xfrm>
            <a:off x="8369943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">
            <a:extLst>
              <a:ext uri="{FF2B5EF4-FFF2-40B4-BE49-F238E27FC236}">
                <a16:creationId xmlns:a16="http://schemas.microsoft.com/office/drawing/2014/main" id="{E6625187-DD7D-4B10-90CA-F0950F797A66}"/>
              </a:ext>
            </a:extLst>
          </p:cNvPr>
          <p:cNvSpPr/>
          <p:nvPr/>
        </p:nvSpPr>
        <p:spPr>
          <a:xfrm>
            <a:off x="1222087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">
            <a:extLst>
              <a:ext uri="{FF2B5EF4-FFF2-40B4-BE49-F238E27FC236}">
                <a16:creationId xmlns:a16="http://schemas.microsoft.com/office/drawing/2014/main" id="{E87D2B08-F146-4758-84C4-2D488D17B9F3}"/>
              </a:ext>
            </a:extLst>
          </p:cNvPr>
          <p:cNvSpPr/>
          <p:nvPr/>
        </p:nvSpPr>
        <p:spPr>
          <a:xfrm>
            <a:off x="1798527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">
            <a:extLst>
              <a:ext uri="{FF2B5EF4-FFF2-40B4-BE49-F238E27FC236}">
                <a16:creationId xmlns:a16="http://schemas.microsoft.com/office/drawing/2014/main" id="{170256AB-21C3-48C2-AB7A-21396E213641}"/>
              </a:ext>
            </a:extLst>
          </p:cNvPr>
          <p:cNvSpPr/>
          <p:nvPr/>
        </p:nvSpPr>
        <p:spPr>
          <a:xfrm>
            <a:off x="2374967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3">
            <a:extLst>
              <a:ext uri="{FF2B5EF4-FFF2-40B4-BE49-F238E27FC236}">
                <a16:creationId xmlns:a16="http://schemas.microsoft.com/office/drawing/2014/main" id="{7E13C5E3-F58C-4A69-996C-D335884608E6}"/>
              </a:ext>
            </a:extLst>
          </p:cNvPr>
          <p:cNvSpPr/>
          <p:nvPr/>
        </p:nvSpPr>
        <p:spPr>
          <a:xfrm>
            <a:off x="2951407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e 3">
            <a:extLst>
              <a:ext uri="{FF2B5EF4-FFF2-40B4-BE49-F238E27FC236}">
                <a16:creationId xmlns:a16="http://schemas.microsoft.com/office/drawing/2014/main" id="{54227FAD-B1FB-4EC2-9776-647C886FEF4F}"/>
              </a:ext>
            </a:extLst>
          </p:cNvPr>
          <p:cNvSpPr/>
          <p:nvPr/>
        </p:nvSpPr>
        <p:spPr>
          <a:xfrm>
            <a:off x="3527847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3">
            <a:extLst>
              <a:ext uri="{FF2B5EF4-FFF2-40B4-BE49-F238E27FC236}">
                <a16:creationId xmlns:a16="http://schemas.microsoft.com/office/drawing/2014/main" id="{1411021B-7372-4C03-AF32-46048F3A9576}"/>
              </a:ext>
            </a:extLst>
          </p:cNvPr>
          <p:cNvSpPr/>
          <p:nvPr/>
        </p:nvSpPr>
        <p:spPr>
          <a:xfrm>
            <a:off x="4219575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3">
            <a:extLst>
              <a:ext uri="{FF2B5EF4-FFF2-40B4-BE49-F238E27FC236}">
                <a16:creationId xmlns:a16="http://schemas.microsoft.com/office/drawing/2014/main" id="{129E2BA5-15BF-412C-87AA-7FA62858D5FA}"/>
              </a:ext>
            </a:extLst>
          </p:cNvPr>
          <p:cNvSpPr/>
          <p:nvPr/>
        </p:nvSpPr>
        <p:spPr>
          <a:xfrm>
            <a:off x="4565439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3">
            <a:extLst>
              <a:ext uri="{FF2B5EF4-FFF2-40B4-BE49-F238E27FC236}">
                <a16:creationId xmlns:a16="http://schemas.microsoft.com/office/drawing/2014/main" id="{DEEE88C5-4E00-40D4-8FD4-51AF155A1B74}"/>
              </a:ext>
            </a:extLst>
          </p:cNvPr>
          <p:cNvSpPr/>
          <p:nvPr/>
        </p:nvSpPr>
        <p:spPr>
          <a:xfrm>
            <a:off x="415071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3">
            <a:extLst>
              <a:ext uri="{FF2B5EF4-FFF2-40B4-BE49-F238E27FC236}">
                <a16:creationId xmlns:a16="http://schemas.microsoft.com/office/drawing/2014/main" id="{D042168D-7D50-4E4E-9F37-10FFFCA21D8B}"/>
              </a:ext>
            </a:extLst>
          </p:cNvPr>
          <p:cNvSpPr/>
          <p:nvPr/>
        </p:nvSpPr>
        <p:spPr>
          <a:xfrm>
            <a:off x="991511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3">
            <a:extLst>
              <a:ext uri="{FF2B5EF4-FFF2-40B4-BE49-F238E27FC236}">
                <a16:creationId xmlns:a16="http://schemas.microsoft.com/office/drawing/2014/main" id="{281B215B-200B-4CDE-B50A-982D24E6F6B0}"/>
              </a:ext>
            </a:extLst>
          </p:cNvPr>
          <p:cNvSpPr/>
          <p:nvPr/>
        </p:nvSpPr>
        <p:spPr>
          <a:xfrm>
            <a:off x="5257167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3">
            <a:extLst>
              <a:ext uri="{FF2B5EF4-FFF2-40B4-BE49-F238E27FC236}">
                <a16:creationId xmlns:a16="http://schemas.microsoft.com/office/drawing/2014/main" id="{C96C00B6-F485-46DA-91A2-2595FA3BE10B}"/>
              </a:ext>
            </a:extLst>
          </p:cNvPr>
          <p:cNvSpPr/>
          <p:nvPr/>
        </p:nvSpPr>
        <p:spPr>
          <a:xfrm>
            <a:off x="5833607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3">
            <a:extLst>
              <a:ext uri="{FF2B5EF4-FFF2-40B4-BE49-F238E27FC236}">
                <a16:creationId xmlns:a16="http://schemas.microsoft.com/office/drawing/2014/main" id="{22A3BA9C-B233-4F00-AC2F-DC30215105C4}"/>
              </a:ext>
            </a:extLst>
          </p:cNvPr>
          <p:cNvSpPr/>
          <p:nvPr/>
        </p:nvSpPr>
        <p:spPr>
          <a:xfrm>
            <a:off x="6410047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3">
            <a:extLst>
              <a:ext uri="{FF2B5EF4-FFF2-40B4-BE49-F238E27FC236}">
                <a16:creationId xmlns:a16="http://schemas.microsoft.com/office/drawing/2014/main" id="{F3DADF22-7855-4F29-A251-F39A71420568}"/>
              </a:ext>
            </a:extLst>
          </p:cNvPr>
          <p:cNvSpPr/>
          <p:nvPr/>
        </p:nvSpPr>
        <p:spPr>
          <a:xfrm>
            <a:off x="6986487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3">
            <a:extLst>
              <a:ext uri="{FF2B5EF4-FFF2-40B4-BE49-F238E27FC236}">
                <a16:creationId xmlns:a16="http://schemas.microsoft.com/office/drawing/2014/main" id="{98FC6888-35A8-4D39-BBAA-975F8B747B8E}"/>
              </a:ext>
            </a:extLst>
          </p:cNvPr>
          <p:cNvSpPr/>
          <p:nvPr/>
        </p:nvSpPr>
        <p:spPr>
          <a:xfrm>
            <a:off x="7562927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3">
            <a:extLst>
              <a:ext uri="{FF2B5EF4-FFF2-40B4-BE49-F238E27FC236}">
                <a16:creationId xmlns:a16="http://schemas.microsoft.com/office/drawing/2014/main" id="{F976CDD1-DB56-4B12-8B7B-2732B30CAF3A}"/>
              </a:ext>
            </a:extLst>
          </p:cNvPr>
          <p:cNvSpPr/>
          <p:nvPr/>
        </p:nvSpPr>
        <p:spPr>
          <a:xfrm>
            <a:off x="8139367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Ovale 3">
            <a:extLst>
              <a:ext uri="{FF2B5EF4-FFF2-40B4-BE49-F238E27FC236}">
                <a16:creationId xmlns:a16="http://schemas.microsoft.com/office/drawing/2014/main" id="{211288B4-6639-4A9E-AEAB-F9F94C665C7E}"/>
              </a:ext>
            </a:extLst>
          </p:cNvPr>
          <p:cNvSpPr/>
          <p:nvPr/>
        </p:nvSpPr>
        <p:spPr>
          <a:xfrm>
            <a:off x="8600519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3">
            <a:extLst>
              <a:ext uri="{FF2B5EF4-FFF2-40B4-BE49-F238E27FC236}">
                <a16:creationId xmlns:a16="http://schemas.microsoft.com/office/drawing/2014/main" id="{FB97DF2C-6569-40E6-BBF4-04F10B45B1B3}"/>
              </a:ext>
            </a:extLst>
          </p:cNvPr>
          <p:cNvSpPr/>
          <p:nvPr/>
        </p:nvSpPr>
        <p:spPr>
          <a:xfrm>
            <a:off x="1683239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Ovale 3">
            <a:extLst>
              <a:ext uri="{FF2B5EF4-FFF2-40B4-BE49-F238E27FC236}">
                <a16:creationId xmlns:a16="http://schemas.microsoft.com/office/drawing/2014/main" id="{4157B2B6-74F9-49AD-9A18-C8F0C1D3D787}"/>
              </a:ext>
            </a:extLst>
          </p:cNvPr>
          <p:cNvSpPr/>
          <p:nvPr/>
        </p:nvSpPr>
        <p:spPr>
          <a:xfrm>
            <a:off x="2259679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Ovale 3">
            <a:extLst>
              <a:ext uri="{FF2B5EF4-FFF2-40B4-BE49-F238E27FC236}">
                <a16:creationId xmlns:a16="http://schemas.microsoft.com/office/drawing/2014/main" id="{30CECE14-7D9F-425C-8AB1-4B069722DBB8}"/>
              </a:ext>
            </a:extLst>
          </p:cNvPr>
          <p:cNvSpPr/>
          <p:nvPr/>
        </p:nvSpPr>
        <p:spPr>
          <a:xfrm>
            <a:off x="2720831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Ovale 3">
            <a:extLst>
              <a:ext uri="{FF2B5EF4-FFF2-40B4-BE49-F238E27FC236}">
                <a16:creationId xmlns:a16="http://schemas.microsoft.com/office/drawing/2014/main" id="{0FF0AD67-E5D1-4117-AAEB-DDBF5698DCF4}"/>
              </a:ext>
            </a:extLst>
          </p:cNvPr>
          <p:cNvSpPr/>
          <p:nvPr/>
        </p:nvSpPr>
        <p:spPr>
          <a:xfrm>
            <a:off x="3297271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Ovale 3">
            <a:extLst>
              <a:ext uri="{FF2B5EF4-FFF2-40B4-BE49-F238E27FC236}">
                <a16:creationId xmlns:a16="http://schemas.microsoft.com/office/drawing/2014/main" id="{73DEDD8E-6D34-4DD0-9470-5443ED5011B5}"/>
              </a:ext>
            </a:extLst>
          </p:cNvPr>
          <p:cNvSpPr/>
          <p:nvPr/>
        </p:nvSpPr>
        <p:spPr>
          <a:xfrm>
            <a:off x="3988999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Ovale 3">
            <a:extLst>
              <a:ext uri="{FF2B5EF4-FFF2-40B4-BE49-F238E27FC236}">
                <a16:creationId xmlns:a16="http://schemas.microsoft.com/office/drawing/2014/main" id="{7325F577-84C1-481B-B8F1-BA51886ECBE9}"/>
              </a:ext>
            </a:extLst>
          </p:cNvPr>
          <p:cNvSpPr/>
          <p:nvPr/>
        </p:nvSpPr>
        <p:spPr>
          <a:xfrm>
            <a:off x="4680727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Ovale 3">
            <a:extLst>
              <a:ext uri="{FF2B5EF4-FFF2-40B4-BE49-F238E27FC236}">
                <a16:creationId xmlns:a16="http://schemas.microsoft.com/office/drawing/2014/main" id="{26F66682-44A0-4637-B39B-57324E9BB062}"/>
              </a:ext>
            </a:extLst>
          </p:cNvPr>
          <p:cNvSpPr/>
          <p:nvPr/>
        </p:nvSpPr>
        <p:spPr>
          <a:xfrm>
            <a:off x="4911303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Ovale 3">
            <a:extLst>
              <a:ext uri="{FF2B5EF4-FFF2-40B4-BE49-F238E27FC236}">
                <a16:creationId xmlns:a16="http://schemas.microsoft.com/office/drawing/2014/main" id="{48EFBC4B-6000-4982-835F-9C184F94A4C7}"/>
              </a:ext>
            </a:extLst>
          </p:cNvPr>
          <p:cNvSpPr/>
          <p:nvPr/>
        </p:nvSpPr>
        <p:spPr>
          <a:xfrm>
            <a:off x="760935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Ovale 3">
            <a:extLst>
              <a:ext uri="{FF2B5EF4-FFF2-40B4-BE49-F238E27FC236}">
                <a16:creationId xmlns:a16="http://schemas.microsoft.com/office/drawing/2014/main" id="{3CC9B339-3E99-4F67-A86D-5813B6AEE672}"/>
              </a:ext>
            </a:extLst>
          </p:cNvPr>
          <p:cNvSpPr/>
          <p:nvPr/>
        </p:nvSpPr>
        <p:spPr>
          <a:xfrm>
            <a:off x="5603031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e 3">
            <a:extLst>
              <a:ext uri="{FF2B5EF4-FFF2-40B4-BE49-F238E27FC236}">
                <a16:creationId xmlns:a16="http://schemas.microsoft.com/office/drawing/2014/main" id="{D429EC6A-C647-4579-86EB-6842EC766254}"/>
              </a:ext>
            </a:extLst>
          </p:cNvPr>
          <p:cNvSpPr/>
          <p:nvPr/>
        </p:nvSpPr>
        <p:spPr>
          <a:xfrm>
            <a:off x="6294759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Ovale 3">
            <a:extLst>
              <a:ext uri="{FF2B5EF4-FFF2-40B4-BE49-F238E27FC236}">
                <a16:creationId xmlns:a16="http://schemas.microsoft.com/office/drawing/2014/main" id="{8FC8CE26-F721-445F-BD56-ACF7F54081FC}"/>
              </a:ext>
            </a:extLst>
          </p:cNvPr>
          <p:cNvSpPr/>
          <p:nvPr/>
        </p:nvSpPr>
        <p:spPr>
          <a:xfrm>
            <a:off x="6871199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Ovale 3">
            <a:extLst>
              <a:ext uri="{FF2B5EF4-FFF2-40B4-BE49-F238E27FC236}">
                <a16:creationId xmlns:a16="http://schemas.microsoft.com/office/drawing/2014/main" id="{2AEDEB92-6728-46F9-A829-11C65625612B}"/>
              </a:ext>
            </a:extLst>
          </p:cNvPr>
          <p:cNvSpPr/>
          <p:nvPr/>
        </p:nvSpPr>
        <p:spPr>
          <a:xfrm>
            <a:off x="7332351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Ovale 3">
            <a:extLst>
              <a:ext uri="{FF2B5EF4-FFF2-40B4-BE49-F238E27FC236}">
                <a16:creationId xmlns:a16="http://schemas.microsoft.com/office/drawing/2014/main" id="{7A6C6322-4CCD-4883-9EF7-23C386E9DE72}"/>
              </a:ext>
            </a:extLst>
          </p:cNvPr>
          <p:cNvSpPr/>
          <p:nvPr/>
        </p:nvSpPr>
        <p:spPr>
          <a:xfrm>
            <a:off x="7908791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Ovale 3">
            <a:extLst>
              <a:ext uri="{FF2B5EF4-FFF2-40B4-BE49-F238E27FC236}">
                <a16:creationId xmlns:a16="http://schemas.microsoft.com/office/drawing/2014/main" id="{C4C3EABF-66D4-4C9E-AFF8-B8CDA4E13C46}"/>
              </a:ext>
            </a:extLst>
          </p:cNvPr>
          <p:cNvSpPr/>
          <p:nvPr/>
        </p:nvSpPr>
        <p:spPr>
          <a:xfrm>
            <a:off x="8485231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Ovale 3">
            <a:extLst>
              <a:ext uri="{FF2B5EF4-FFF2-40B4-BE49-F238E27FC236}">
                <a16:creationId xmlns:a16="http://schemas.microsoft.com/office/drawing/2014/main" id="{9449E672-491C-4384-A0A5-8201E5612A6C}"/>
              </a:ext>
            </a:extLst>
          </p:cNvPr>
          <p:cNvSpPr/>
          <p:nvPr/>
        </p:nvSpPr>
        <p:spPr>
          <a:xfrm>
            <a:off x="8831095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Ovale 3">
            <a:extLst>
              <a:ext uri="{FF2B5EF4-FFF2-40B4-BE49-F238E27FC236}">
                <a16:creationId xmlns:a16="http://schemas.microsoft.com/office/drawing/2014/main" id="{98B2EA45-2778-473E-B3B2-7CD52971919B}"/>
              </a:ext>
            </a:extLst>
          </p:cNvPr>
          <p:cNvSpPr/>
          <p:nvPr/>
        </p:nvSpPr>
        <p:spPr>
          <a:xfrm>
            <a:off x="1337375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Ovale 3">
            <a:extLst>
              <a:ext uri="{FF2B5EF4-FFF2-40B4-BE49-F238E27FC236}">
                <a16:creationId xmlns:a16="http://schemas.microsoft.com/office/drawing/2014/main" id="{3B5DDC43-8C64-41C1-B4F8-FDFDC1DB5093}"/>
              </a:ext>
            </a:extLst>
          </p:cNvPr>
          <p:cNvSpPr/>
          <p:nvPr/>
        </p:nvSpPr>
        <p:spPr>
          <a:xfrm>
            <a:off x="2029103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Ovale 3">
            <a:extLst>
              <a:ext uri="{FF2B5EF4-FFF2-40B4-BE49-F238E27FC236}">
                <a16:creationId xmlns:a16="http://schemas.microsoft.com/office/drawing/2014/main" id="{30CC60A1-B322-4BEE-82C5-D0852C9D3AF3}"/>
              </a:ext>
            </a:extLst>
          </p:cNvPr>
          <p:cNvSpPr/>
          <p:nvPr/>
        </p:nvSpPr>
        <p:spPr>
          <a:xfrm>
            <a:off x="2605543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" name="Ovale 3">
            <a:extLst>
              <a:ext uri="{FF2B5EF4-FFF2-40B4-BE49-F238E27FC236}">
                <a16:creationId xmlns:a16="http://schemas.microsoft.com/office/drawing/2014/main" id="{BB173622-2293-4723-A4D2-C90997472075}"/>
              </a:ext>
            </a:extLst>
          </p:cNvPr>
          <p:cNvSpPr/>
          <p:nvPr/>
        </p:nvSpPr>
        <p:spPr>
          <a:xfrm>
            <a:off x="3066695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Ovale 3">
            <a:extLst>
              <a:ext uri="{FF2B5EF4-FFF2-40B4-BE49-F238E27FC236}">
                <a16:creationId xmlns:a16="http://schemas.microsoft.com/office/drawing/2014/main" id="{DDA91E5E-4EB9-46E9-ACA8-4EC405F306B5}"/>
              </a:ext>
            </a:extLst>
          </p:cNvPr>
          <p:cNvSpPr/>
          <p:nvPr/>
        </p:nvSpPr>
        <p:spPr>
          <a:xfrm>
            <a:off x="3758423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Ovale 3">
            <a:extLst>
              <a:ext uri="{FF2B5EF4-FFF2-40B4-BE49-F238E27FC236}">
                <a16:creationId xmlns:a16="http://schemas.microsoft.com/office/drawing/2014/main" id="{DF7F13CF-47E9-44DB-81F8-FFEBDDABD4D9}"/>
              </a:ext>
            </a:extLst>
          </p:cNvPr>
          <p:cNvSpPr/>
          <p:nvPr/>
        </p:nvSpPr>
        <p:spPr>
          <a:xfrm>
            <a:off x="4450151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Ovale 3">
            <a:extLst>
              <a:ext uri="{FF2B5EF4-FFF2-40B4-BE49-F238E27FC236}">
                <a16:creationId xmlns:a16="http://schemas.microsoft.com/office/drawing/2014/main" id="{0EFAE59A-F4F6-4275-8523-185C1F3F0561}"/>
              </a:ext>
            </a:extLst>
          </p:cNvPr>
          <p:cNvSpPr/>
          <p:nvPr/>
        </p:nvSpPr>
        <p:spPr>
          <a:xfrm>
            <a:off x="5141879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Ovale 3">
            <a:extLst>
              <a:ext uri="{FF2B5EF4-FFF2-40B4-BE49-F238E27FC236}">
                <a16:creationId xmlns:a16="http://schemas.microsoft.com/office/drawing/2014/main" id="{3D8F2BBB-AE26-49FB-87B7-696E1A0EF693}"/>
              </a:ext>
            </a:extLst>
          </p:cNvPr>
          <p:cNvSpPr/>
          <p:nvPr/>
        </p:nvSpPr>
        <p:spPr>
          <a:xfrm>
            <a:off x="5372455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Ovale 3">
            <a:extLst>
              <a:ext uri="{FF2B5EF4-FFF2-40B4-BE49-F238E27FC236}">
                <a16:creationId xmlns:a16="http://schemas.microsoft.com/office/drawing/2014/main" id="{A9EB4ED1-E794-4655-AD71-CB72BD3EE6B0}"/>
              </a:ext>
            </a:extLst>
          </p:cNvPr>
          <p:cNvSpPr/>
          <p:nvPr/>
        </p:nvSpPr>
        <p:spPr>
          <a:xfrm>
            <a:off x="5948895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Ovale 3">
            <a:extLst>
              <a:ext uri="{FF2B5EF4-FFF2-40B4-BE49-F238E27FC236}">
                <a16:creationId xmlns:a16="http://schemas.microsoft.com/office/drawing/2014/main" id="{7A1EF1F0-39AA-45E5-A6AE-C726EBA623E6}"/>
              </a:ext>
            </a:extLst>
          </p:cNvPr>
          <p:cNvSpPr/>
          <p:nvPr/>
        </p:nvSpPr>
        <p:spPr>
          <a:xfrm>
            <a:off x="6640623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Ovale 3">
            <a:extLst>
              <a:ext uri="{FF2B5EF4-FFF2-40B4-BE49-F238E27FC236}">
                <a16:creationId xmlns:a16="http://schemas.microsoft.com/office/drawing/2014/main" id="{281608D8-FAD0-45D3-B594-96BB9130B364}"/>
              </a:ext>
            </a:extLst>
          </p:cNvPr>
          <p:cNvSpPr/>
          <p:nvPr/>
        </p:nvSpPr>
        <p:spPr>
          <a:xfrm>
            <a:off x="7217063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Ovale 3">
            <a:extLst>
              <a:ext uri="{FF2B5EF4-FFF2-40B4-BE49-F238E27FC236}">
                <a16:creationId xmlns:a16="http://schemas.microsoft.com/office/drawing/2014/main" id="{A49A7BDC-021C-499C-AD02-0C2838973DC0}"/>
              </a:ext>
            </a:extLst>
          </p:cNvPr>
          <p:cNvSpPr/>
          <p:nvPr/>
        </p:nvSpPr>
        <p:spPr>
          <a:xfrm>
            <a:off x="7678215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Ovale 3">
            <a:extLst>
              <a:ext uri="{FF2B5EF4-FFF2-40B4-BE49-F238E27FC236}">
                <a16:creationId xmlns:a16="http://schemas.microsoft.com/office/drawing/2014/main" id="{C420CA29-633A-4B48-944E-42EEE6C22C9B}"/>
              </a:ext>
            </a:extLst>
          </p:cNvPr>
          <p:cNvSpPr/>
          <p:nvPr/>
        </p:nvSpPr>
        <p:spPr>
          <a:xfrm>
            <a:off x="8254655" y="3898501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2" name="Ovale 3">
            <a:extLst>
              <a:ext uri="{FF2B5EF4-FFF2-40B4-BE49-F238E27FC236}">
                <a16:creationId xmlns:a16="http://schemas.microsoft.com/office/drawing/2014/main" id="{AB63FC7B-92FB-4933-A40B-EB1F2A123C46}"/>
              </a:ext>
            </a:extLst>
          </p:cNvPr>
          <p:cNvSpPr/>
          <p:nvPr/>
        </p:nvSpPr>
        <p:spPr>
          <a:xfrm>
            <a:off x="8715807" y="3906967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Ovale 3">
            <a:extLst>
              <a:ext uri="{FF2B5EF4-FFF2-40B4-BE49-F238E27FC236}">
                <a16:creationId xmlns:a16="http://schemas.microsoft.com/office/drawing/2014/main" id="{5F22A5E0-3DBE-4A32-8DED-39D876FC2607}"/>
              </a:ext>
            </a:extLst>
          </p:cNvPr>
          <p:cNvSpPr/>
          <p:nvPr/>
        </p:nvSpPr>
        <p:spPr>
          <a:xfrm>
            <a:off x="8954832" y="3919666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9" name="Immagine 88" descr="Immagine che contiene righello, linea, metro&#10;&#10;Descrizione generata automaticamente">
            <a:extLst>
              <a:ext uri="{FF2B5EF4-FFF2-40B4-BE49-F238E27FC236}">
                <a16:creationId xmlns:a16="http://schemas.microsoft.com/office/drawing/2014/main" id="{B0899746-BAEF-47B2-B838-19D75DE251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6" b="42269"/>
          <a:stretch/>
        </p:blipFill>
        <p:spPr>
          <a:xfrm>
            <a:off x="1218022" y="5511125"/>
            <a:ext cx="9755957" cy="836800"/>
          </a:xfrm>
          <a:prstGeom prst="rect">
            <a:avLst/>
          </a:prstGeom>
          <a:noFill/>
        </p:spPr>
      </p:pic>
      <p:sp>
        <p:nvSpPr>
          <p:cNvPr id="86" name="Rettangolo 85">
            <a:extLst>
              <a:ext uri="{FF2B5EF4-FFF2-40B4-BE49-F238E27FC236}">
                <a16:creationId xmlns:a16="http://schemas.microsoft.com/office/drawing/2014/main" id="{EFFE5298-94A7-4088-8963-EDEEE65FA8D1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7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2CA48185-B8CB-49AB-B732-65AC38D31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49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6F4FF8-1D7B-49FD-9CA8-26206F5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E-</a:t>
            </a:r>
            <a:r>
              <a:rPr lang="it-IT" dirty="0" err="1"/>
              <a:t>plane</a:t>
            </a:r>
            <a:r>
              <a:rPr lang="it-IT" dirty="0"/>
              <a:t>: </a:t>
            </a:r>
            <a:r>
              <a:rPr lang="it-IT" dirty="0" err="1"/>
              <a:t>desired</a:t>
            </a:r>
            <a:r>
              <a:rPr lang="it-IT" dirty="0"/>
              <a:t> </a:t>
            </a:r>
            <a:r>
              <a:rPr lang="it-IT" dirty="0" err="1"/>
              <a:t>configuration</a:t>
            </a:r>
            <a:endParaRPr lang="it-IT" dirty="0"/>
          </a:p>
        </p:txBody>
      </p:sp>
      <p:sp>
        <p:nvSpPr>
          <p:cNvPr id="85" name="Ovale 3">
            <a:extLst>
              <a:ext uri="{FF2B5EF4-FFF2-40B4-BE49-F238E27FC236}">
                <a16:creationId xmlns:a16="http://schemas.microsoft.com/office/drawing/2014/main" id="{61C459F5-A837-4E76-8613-CAE4E84690BF}"/>
              </a:ext>
            </a:extLst>
          </p:cNvPr>
          <p:cNvSpPr/>
          <p:nvPr/>
        </p:nvSpPr>
        <p:spPr>
          <a:xfrm>
            <a:off x="4196050" y="2334297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Ovale 3">
            <a:extLst>
              <a:ext uri="{FF2B5EF4-FFF2-40B4-BE49-F238E27FC236}">
                <a16:creationId xmlns:a16="http://schemas.microsoft.com/office/drawing/2014/main" id="{ABAB6A58-48F8-4E0C-AE29-737115F82D95}"/>
              </a:ext>
            </a:extLst>
          </p:cNvPr>
          <p:cNvSpPr/>
          <p:nvPr/>
        </p:nvSpPr>
        <p:spPr>
          <a:xfrm>
            <a:off x="5890260" y="2425282"/>
            <a:ext cx="153429" cy="3405881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9" name="Immagine 88" descr="Immagine che contiene righello, linea, metro&#10;&#10;Descrizione generata automaticamente">
            <a:extLst>
              <a:ext uri="{FF2B5EF4-FFF2-40B4-BE49-F238E27FC236}">
                <a16:creationId xmlns:a16="http://schemas.microsoft.com/office/drawing/2014/main" id="{B0899746-BAEF-47B2-B838-19D75DE25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6" b="42269"/>
          <a:stretch/>
        </p:blipFill>
        <p:spPr>
          <a:xfrm>
            <a:off x="1218022" y="5511125"/>
            <a:ext cx="9755957" cy="836800"/>
          </a:xfrm>
          <a:prstGeom prst="rect">
            <a:avLst/>
          </a:prstGeom>
          <a:noFill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50CD998-BEDB-455A-8E8C-C6C8277B11CB}"/>
              </a:ext>
            </a:extLst>
          </p:cNvPr>
          <p:cNvSpPr txBox="1"/>
          <p:nvPr/>
        </p:nvSpPr>
        <p:spPr>
          <a:xfrm>
            <a:off x="7417278" y="2731926"/>
            <a:ext cx="2418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800" kern="1200" dirty="0" err="1">
                <a:solidFill>
                  <a:schemeClr val="dk1"/>
                </a:solidFill>
                <a:effectLst/>
                <a:latin typeface="Titillium"/>
                <a:ea typeface="+mn-ea"/>
                <a:cs typeface="+mn-cs"/>
              </a:rPr>
              <a:t>FoV</a:t>
            </a:r>
            <a:r>
              <a:rPr lang="en-US" sz="1800" kern="1200" dirty="0">
                <a:solidFill>
                  <a:schemeClr val="dk1"/>
                </a:solidFill>
                <a:effectLst/>
                <a:latin typeface="Titillium"/>
                <a:ea typeface="+mn-ea"/>
                <a:cs typeface="+mn-cs"/>
              </a:rPr>
              <a:t>=27 deg</a:t>
            </a:r>
            <a:endParaRPr lang="it-IT" sz="1800" kern="1200" dirty="0">
              <a:solidFill>
                <a:schemeClr val="dk1"/>
              </a:solidFill>
              <a:effectLst/>
              <a:latin typeface="Titillium"/>
              <a:ea typeface="+mn-ea"/>
              <a:cs typeface="+mn-cs"/>
            </a:endParaRPr>
          </a:p>
        </p:txBody>
      </p:sp>
      <p:sp>
        <p:nvSpPr>
          <p:cNvPr id="7" name="Arco 6">
            <a:extLst>
              <a:ext uri="{FF2B5EF4-FFF2-40B4-BE49-F238E27FC236}">
                <a16:creationId xmlns:a16="http://schemas.microsoft.com/office/drawing/2014/main" id="{FAC56F16-F8D0-4C24-B01F-67A13E9B3EDD}"/>
              </a:ext>
            </a:extLst>
          </p:cNvPr>
          <p:cNvSpPr/>
          <p:nvPr/>
        </p:nvSpPr>
        <p:spPr>
          <a:xfrm rot="19064122">
            <a:off x="3876244" y="2744329"/>
            <a:ext cx="3806376" cy="3371470"/>
          </a:xfrm>
          <a:prstGeom prst="arc">
            <a:avLst>
              <a:gd name="adj1" fmla="val 15757636"/>
              <a:gd name="adj2" fmla="val 490507"/>
            </a:avLst>
          </a:prstGeom>
          <a:ln w="28575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3028948C-AE17-4057-B794-3E9405C6C790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E161DCFB-83DA-4E34-9C41-FBA5E0E27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18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6F4FF8-1D7B-49FD-9CA8-26206F5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E-</a:t>
            </a:r>
            <a:r>
              <a:rPr lang="it-IT" dirty="0" err="1"/>
              <a:t>plane</a:t>
            </a:r>
            <a:r>
              <a:rPr lang="it-IT" dirty="0"/>
              <a:t>: </a:t>
            </a:r>
            <a:r>
              <a:rPr lang="it-IT" dirty="0" err="1"/>
              <a:t>desired</a:t>
            </a:r>
            <a:r>
              <a:rPr lang="it-IT" dirty="0"/>
              <a:t> </a:t>
            </a:r>
            <a:r>
              <a:rPr lang="it-IT" dirty="0" err="1"/>
              <a:t>configuration</a:t>
            </a:r>
            <a:endParaRPr lang="it-IT" dirty="0"/>
          </a:p>
        </p:txBody>
      </p:sp>
      <p:sp>
        <p:nvSpPr>
          <p:cNvPr id="85" name="Ovale 3">
            <a:extLst>
              <a:ext uri="{FF2B5EF4-FFF2-40B4-BE49-F238E27FC236}">
                <a16:creationId xmlns:a16="http://schemas.microsoft.com/office/drawing/2014/main" id="{61C459F5-A837-4E76-8613-CAE4E84690BF}"/>
              </a:ext>
            </a:extLst>
          </p:cNvPr>
          <p:cNvSpPr/>
          <p:nvPr/>
        </p:nvSpPr>
        <p:spPr>
          <a:xfrm>
            <a:off x="4196050" y="2334297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Ovale 3">
            <a:extLst>
              <a:ext uri="{FF2B5EF4-FFF2-40B4-BE49-F238E27FC236}">
                <a16:creationId xmlns:a16="http://schemas.microsoft.com/office/drawing/2014/main" id="{80DAFC45-B29D-4BF1-A764-B8591F557DDF}"/>
              </a:ext>
            </a:extLst>
          </p:cNvPr>
          <p:cNvSpPr/>
          <p:nvPr/>
        </p:nvSpPr>
        <p:spPr>
          <a:xfrm rot="1405563">
            <a:off x="6536687" y="2618831"/>
            <a:ext cx="171595" cy="3329123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9" name="Immagine 88" descr="Immagine che contiene righello, linea, metro&#10;&#10;Descrizione generata automaticamente">
            <a:extLst>
              <a:ext uri="{FF2B5EF4-FFF2-40B4-BE49-F238E27FC236}">
                <a16:creationId xmlns:a16="http://schemas.microsoft.com/office/drawing/2014/main" id="{B0899746-BAEF-47B2-B838-19D75DE25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6" b="42269"/>
          <a:stretch/>
        </p:blipFill>
        <p:spPr>
          <a:xfrm>
            <a:off x="1218022" y="5511125"/>
            <a:ext cx="9755957" cy="836800"/>
          </a:xfrm>
          <a:prstGeom prst="rect">
            <a:avLst/>
          </a:prstGeom>
          <a:noFill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17957F-1631-437F-AE53-1808E9B43903}"/>
              </a:ext>
            </a:extLst>
          </p:cNvPr>
          <p:cNvSpPr txBox="1"/>
          <p:nvPr/>
        </p:nvSpPr>
        <p:spPr>
          <a:xfrm>
            <a:off x="7417278" y="2731926"/>
            <a:ext cx="2418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800" kern="1200" dirty="0" err="1">
                <a:solidFill>
                  <a:schemeClr val="dk1"/>
                </a:solidFill>
                <a:effectLst/>
                <a:latin typeface="Titillium"/>
                <a:ea typeface="+mn-ea"/>
                <a:cs typeface="+mn-cs"/>
              </a:rPr>
              <a:t>FoV</a:t>
            </a:r>
            <a:r>
              <a:rPr lang="en-US" sz="1800" kern="1200" dirty="0">
                <a:solidFill>
                  <a:schemeClr val="dk1"/>
                </a:solidFill>
                <a:effectLst/>
                <a:latin typeface="Titillium"/>
                <a:ea typeface="+mn-ea"/>
                <a:cs typeface="+mn-cs"/>
              </a:rPr>
              <a:t>=27 deg</a:t>
            </a:r>
            <a:endParaRPr lang="it-IT" sz="1800" kern="1200" dirty="0">
              <a:solidFill>
                <a:schemeClr val="dk1"/>
              </a:solidFill>
              <a:effectLst/>
              <a:latin typeface="Titillium"/>
              <a:ea typeface="+mn-ea"/>
              <a:cs typeface="+mn-cs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DCA13EB-75CA-4E6D-8545-A4E31066C940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9E0D7AD6-723B-48EF-831A-FB379B5D7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02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6F4FF8-1D7B-49FD-9CA8-26206F5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E-</a:t>
            </a:r>
            <a:r>
              <a:rPr lang="it-IT" dirty="0" err="1"/>
              <a:t>plane</a:t>
            </a:r>
            <a:r>
              <a:rPr lang="it-IT" dirty="0"/>
              <a:t>: </a:t>
            </a:r>
            <a:r>
              <a:rPr lang="it-IT" dirty="0" err="1"/>
              <a:t>desired</a:t>
            </a:r>
            <a:r>
              <a:rPr lang="it-IT" dirty="0"/>
              <a:t> </a:t>
            </a:r>
            <a:r>
              <a:rPr lang="it-IT" dirty="0" err="1"/>
              <a:t>configuration</a:t>
            </a:r>
            <a:endParaRPr lang="it-IT" dirty="0"/>
          </a:p>
        </p:txBody>
      </p:sp>
      <p:sp>
        <p:nvSpPr>
          <p:cNvPr id="85" name="Ovale 3">
            <a:extLst>
              <a:ext uri="{FF2B5EF4-FFF2-40B4-BE49-F238E27FC236}">
                <a16:creationId xmlns:a16="http://schemas.microsoft.com/office/drawing/2014/main" id="{61C459F5-A837-4E76-8613-CAE4E84690BF}"/>
              </a:ext>
            </a:extLst>
          </p:cNvPr>
          <p:cNvSpPr/>
          <p:nvPr/>
        </p:nvSpPr>
        <p:spPr>
          <a:xfrm>
            <a:off x="4196050" y="2334297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3">
            <a:extLst>
              <a:ext uri="{FF2B5EF4-FFF2-40B4-BE49-F238E27FC236}">
                <a16:creationId xmlns:a16="http://schemas.microsoft.com/office/drawing/2014/main" id="{A735655C-438B-42EE-90E9-9486E3ABFCB6}"/>
              </a:ext>
            </a:extLst>
          </p:cNvPr>
          <p:cNvSpPr/>
          <p:nvPr/>
        </p:nvSpPr>
        <p:spPr>
          <a:xfrm rot="20158126">
            <a:off x="5465622" y="2573557"/>
            <a:ext cx="171595" cy="3329123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9" name="Immagine 88" descr="Immagine che contiene righello, linea, metro&#10;&#10;Descrizione generata automaticamente">
            <a:extLst>
              <a:ext uri="{FF2B5EF4-FFF2-40B4-BE49-F238E27FC236}">
                <a16:creationId xmlns:a16="http://schemas.microsoft.com/office/drawing/2014/main" id="{B0899746-BAEF-47B2-B838-19D75DE25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6" b="42269"/>
          <a:stretch/>
        </p:blipFill>
        <p:spPr>
          <a:xfrm>
            <a:off x="1218022" y="5511125"/>
            <a:ext cx="9755957" cy="836800"/>
          </a:xfrm>
          <a:prstGeom prst="rect">
            <a:avLst/>
          </a:prstGeom>
          <a:noFill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8D21A7-573B-403F-818D-BFB3FC80477D}"/>
              </a:ext>
            </a:extLst>
          </p:cNvPr>
          <p:cNvSpPr txBox="1"/>
          <p:nvPr/>
        </p:nvSpPr>
        <p:spPr>
          <a:xfrm>
            <a:off x="7417278" y="2731926"/>
            <a:ext cx="2418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800" kern="1200" dirty="0" err="1">
                <a:solidFill>
                  <a:schemeClr val="dk1"/>
                </a:solidFill>
                <a:effectLst/>
                <a:latin typeface="Titillium"/>
                <a:ea typeface="+mn-ea"/>
                <a:cs typeface="+mn-cs"/>
              </a:rPr>
              <a:t>FoV</a:t>
            </a:r>
            <a:r>
              <a:rPr lang="en-US" sz="1800" kern="1200" dirty="0">
                <a:solidFill>
                  <a:schemeClr val="dk1"/>
                </a:solidFill>
                <a:effectLst/>
                <a:latin typeface="Titillium"/>
                <a:ea typeface="+mn-ea"/>
                <a:cs typeface="+mn-cs"/>
              </a:rPr>
              <a:t>=27 deg</a:t>
            </a:r>
            <a:endParaRPr lang="it-IT" sz="1800" kern="1200" dirty="0">
              <a:solidFill>
                <a:schemeClr val="dk1"/>
              </a:solidFill>
              <a:effectLst/>
              <a:latin typeface="Titillium"/>
              <a:ea typeface="+mn-ea"/>
              <a:cs typeface="+mn-cs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003FEF3-9624-4F11-83E3-27F7358C44BC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434905E3-A578-4E91-A018-80AF69694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4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vale 3">
            <a:extLst>
              <a:ext uri="{FF2B5EF4-FFF2-40B4-BE49-F238E27FC236}">
                <a16:creationId xmlns:a16="http://schemas.microsoft.com/office/drawing/2014/main" id="{61C459F5-A837-4E76-8613-CAE4E84690BF}"/>
              </a:ext>
            </a:extLst>
          </p:cNvPr>
          <p:cNvSpPr/>
          <p:nvPr/>
        </p:nvSpPr>
        <p:spPr>
          <a:xfrm>
            <a:off x="4196050" y="2334297"/>
            <a:ext cx="3497500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3">
            <a:extLst>
              <a:ext uri="{FF2B5EF4-FFF2-40B4-BE49-F238E27FC236}">
                <a16:creationId xmlns:a16="http://schemas.microsoft.com/office/drawing/2014/main" id="{93EE96A7-3DBE-4657-B9AE-3FBCB57BA977}"/>
              </a:ext>
            </a:extLst>
          </p:cNvPr>
          <p:cNvSpPr/>
          <p:nvPr/>
        </p:nvSpPr>
        <p:spPr>
          <a:xfrm rot="668252">
            <a:off x="6165394" y="2585851"/>
            <a:ext cx="171595" cy="3329123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E6F4FF8-1D7B-49FD-9CA8-26206F5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E-</a:t>
            </a:r>
            <a:r>
              <a:rPr lang="it-IT" dirty="0" err="1"/>
              <a:t>plane</a:t>
            </a:r>
            <a:r>
              <a:rPr lang="it-IT" dirty="0"/>
              <a:t>: </a:t>
            </a:r>
            <a:r>
              <a:rPr lang="it-IT" dirty="0" err="1"/>
              <a:t>desired</a:t>
            </a:r>
            <a:r>
              <a:rPr lang="it-IT" dirty="0"/>
              <a:t> </a:t>
            </a:r>
            <a:r>
              <a:rPr lang="it-IT" dirty="0" err="1"/>
              <a:t>configuration</a:t>
            </a:r>
            <a:endParaRPr lang="it-IT" dirty="0"/>
          </a:p>
        </p:txBody>
      </p:sp>
      <p:sp>
        <p:nvSpPr>
          <p:cNvPr id="7" name="Ovale 3">
            <a:extLst>
              <a:ext uri="{FF2B5EF4-FFF2-40B4-BE49-F238E27FC236}">
                <a16:creationId xmlns:a16="http://schemas.microsoft.com/office/drawing/2014/main" id="{A735655C-438B-42EE-90E9-9486E3ABFCB6}"/>
              </a:ext>
            </a:extLst>
          </p:cNvPr>
          <p:cNvSpPr/>
          <p:nvPr/>
        </p:nvSpPr>
        <p:spPr>
          <a:xfrm rot="20158126">
            <a:off x="5366819" y="2712946"/>
            <a:ext cx="171595" cy="3329123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B8D21A7-573B-403F-818D-BFB3FC80477D}"/>
              </a:ext>
            </a:extLst>
          </p:cNvPr>
          <p:cNvSpPr txBox="1"/>
          <p:nvPr/>
        </p:nvSpPr>
        <p:spPr>
          <a:xfrm>
            <a:off x="7417278" y="2731926"/>
            <a:ext cx="2418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800" kern="1200" dirty="0" err="1">
                <a:solidFill>
                  <a:schemeClr val="dk1"/>
                </a:solidFill>
                <a:effectLst/>
                <a:latin typeface="Titillium"/>
                <a:ea typeface="+mn-ea"/>
                <a:cs typeface="+mn-cs"/>
              </a:rPr>
              <a:t>FoV</a:t>
            </a:r>
            <a:r>
              <a:rPr lang="en-US" sz="1800" kern="1200" dirty="0">
                <a:solidFill>
                  <a:schemeClr val="dk1"/>
                </a:solidFill>
                <a:effectLst/>
                <a:latin typeface="Titillium"/>
                <a:ea typeface="+mn-ea"/>
                <a:cs typeface="+mn-cs"/>
              </a:rPr>
              <a:t>=27 deg</a:t>
            </a:r>
            <a:endParaRPr lang="it-IT" sz="1800" kern="1200" dirty="0">
              <a:solidFill>
                <a:schemeClr val="dk1"/>
              </a:solidFill>
              <a:effectLst/>
              <a:latin typeface="Titillium"/>
              <a:ea typeface="+mn-ea"/>
              <a:cs typeface="+mn-cs"/>
            </a:endParaRPr>
          </a:p>
        </p:txBody>
      </p:sp>
      <p:sp>
        <p:nvSpPr>
          <p:cNvPr id="9" name="Ovale 3">
            <a:extLst>
              <a:ext uri="{FF2B5EF4-FFF2-40B4-BE49-F238E27FC236}">
                <a16:creationId xmlns:a16="http://schemas.microsoft.com/office/drawing/2014/main" id="{DFA47BD2-230B-4002-BA9A-A58AE69FED26}"/>
              </a:ext>
            </a:extLst>
          </p:cNvPr>
          <p:cNvSpPr/>
          <p:nvPr/>
        </p:nvSpPr>
        <p:spPr>
          <a:xfrm rot="1405563">
            <a:off x="6407321" y="2727970"/>
            <a:ext cx="171595" cy="3329123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3">
            <a:extLst>
              <a:ext uri="{FF2B5EF4-FFF2-40B4-BE49-F238E27FC236}">
                <a16:creationId xmlns:a16="http://schemas.microsoft.com/office/drawing/2014/main" id="{90B71C76-9CA7-4E18-BC99-0BB1E980868D}"/>
              </a:ext>
            </a:extLst>
          </p:cNvPr>
          <p:cNvSpPr/>
          <p:nvPr/>
        </p:nvSpPr>
        <p:spPr>
          <a:xfrm rot="20860955">
            <a:off x="5623597" y="2522054"/>
            <a:ext cx="171595" cy="3329123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8BA0B7C-DD7C-4F3A-BEB6-3CD29D3F3A29}"/>
              </a:ext>
            </a:extLst>
          </p:cNvPr>
          <p:cNvSpPr txBox="1"/>
          <p:nvPr/>
        </p:nvSpPr>
        <p:spPr>
          <a:xfrm>
            <a:off x="263657" y="3890693"/>
            <a:ext cx="43174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 err="1">
                <a:latin typeface="Titillium"/>
              </a:rPr>
              <a:t>Flexible</a:t>
            </a:r>
            <a:r>
              <a:rPr lang="it-IT" sz="2400" dirty="0">
                <a:latin typeface="Titillium"/>
              </a:rPr>
              <a:t> and </a:t>
            </a:r>
            <a:r>
              <a:rPr lang="it-IT" sz="2400" dirty="0" err="1">
                <a:latin typeface="Titillium"/>
              </a:rPr>
              <a:t>programmable</a:t>
            </a:r>
            <a:r>
              <a:rPr lang="it-IT" sz="2400" dirty="0">
                <a:latin typeface="Titillium"/>
              </a:rPr>
              <a:t> multi-</a:t>
            </a:r>
            <a:r>
              <a:rPr lang="it-IT" sz="2400" dirty="0" err="1">
                <a:latin typeface="Titillium"/>
              </a:rPr>
              <a:t>beam</a:t>
            </a:r>
            <a:r>
              <a:rPr lang="it-IT" sz="2400" dirty="0">
                <a:latin typeface="Titillium"/>
              </a:rPr>
              <a:t> software capability!</a:t>
            </a:r>
          </a:p>
        </p:txBody>
      </p:sp>
      <p:sp>
        <p:nvSpPr>
          <p:cNvPr id="12" name="Ovale 3">
            <a:extLst>
              <a:ext uri="{FF2B5EF4-FFF2-40B4-BE49-F238E27FC236}">
                <a16:creationId xmlns:a16="http://schemas.microsoft.com/office/drawing/2014/main" id="{5BE6083A-5B27-4BC9-A887-05D57DB07B10}"/>
              </a:ext>
            </a:extLst>
          </p:cNvPr>
          <p:cNvSpPr/>
          <p:nvPr/>
        </p:nvSpPr>
        <p:spPr>
          <a:xfrm rot="20507856">
            <a:off x="5475014" y="2544131"/>
            <a:ext cx="171595" cy="3329123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3">
            <a:extLst>
              <a:ext uri="{FF2B5EF4-FFF2-40B4-BE49-F238E27FC236}">
                <a16:creationId xmlns:a16="http://schemas.microsoft.com/office/drawing/2014/main" id="{9B82ED62-DF64-408D-A988-B509F2191333}"/>
              </a:ext>
            </a:extLst>
          </p:cNvPr>
          <p:cNvSpPr/>
          <p:nvPr/>
        </p:nvSpPr>
        <p:spPr>
          <a:xfrm rot="1049794">
            <a:off x="6275095" y="2676093"/>
            <a:ext cx="171595" cy="3329123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3">
            <a:extLst>
              <a:ext uri="{FF2B5EF4-FFF2-40B4-BE49-F238E27FC236}">
                <a16:creationId xmlns:a16="http://schemas.microsoft.com/office/drawing/2014/main" id="{156CE288-8ADB-4698-B97B-4FD50C448C67}"/>
              </a:ext>
            </a:extLst>
          </p:cNvPr>
          <p:cNvSpPr/>
          <p:nvPr/>
        </p:nvSpPr>
        <p:spPr>
          <a:xfrm rot="399957">
            <a:off x="6022706" y="2503334"/>
            <a:ext cx="171595" cy="3329123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3">
            <a:extLst>
              <a:ext uri="{FF2B5EF4-FFF2-40B4-BE49-F238E27FC236}">
                <a16:creationId xmlns:a16="http://schemas.microsoft.com/office/drawing/2014/main" id="{27AD1041-436E-40F5-98EC-CD50D3A98F3B}"/>
              </a:ext>
            </a:extLst>
          </p:cNvPr>
          <p:cNvSpPr/>
          <p:nvPr/>
        </p:nvSpPr>
        <p:spPr>
          <a:xfrm rot="21252396">
            <a:off x="5759676" y="2479602"/>
            <a:ext cx="171595" cy="3329123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3">
            <a:extLst>
              <a:ext uri="{FF2B5EF4-FFF2-40B4-BE49-F238E27FC236}">
                <a16:creationId xmlns:a16="http://schemas.microsoft.com/office/drawing/2014/main" id="{C64A37DD-BB51-4FE7-8131-BA03236691AA}"/>
              </a:ext>
            </a:extLst>
          </p:cNvPr>
          <p:cNvSpPr/>
          <p:nvPr/>
        </p:nvSpPr>
        <p:spPr>
          <a:xfrm>
            <a:off x="5902960" y="2425282"/>
            <a:ext cx="153429" cy="3405881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9" name="Immagine 88" descr="Immagine che contiene righello, linea, metro&#10;&#10;Descrizione generata automaticamente">
            <a:extLst>
              <a:ext uri="{FF2B5EF4-FFF2-40B4-BE49-F238E27FC236}">
                <a16:creationId xmlns:a16="http://schemas.microsoft.com/office/drawing/2014/main" id="{B0899746-BAEF-47B2-B838-19D75DE25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6" b="42269"/>
          <a:stretch/>
        </p:blipFill>
        <p:spPr>
          <a:xfrm>
            <a:off x="1218022" y="5511125"/>
            <a:ext cx="9755957" cy="836800"/>
          </a:xfrm>
          <a:prstGeom prst="rect">
            <a:avLst/>
          </a:prstGeom>
          <a:noFill/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C0C9DB9E-2C82-4D29-B738-9366D6CCC3DE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83A58FA0-0746-4B9F-991F-FC1F0A21E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07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AA8DAA-9397-4676-A764-3035E149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Selected</a:t>
            </a:r>
            <a:r>
              <a:rPr lang="it-IT" dirty="0"/>
              <a:t> antenna: </a:t>
            </a:r>
            <a:r>
              <a:rPr lang="it-IT" dirty="0" err="1"/>
              <a:t>Yagi</a:t>
            </a:r>
            <a:r>
              <a:rPr lang="it-IT" dirty="0"/>
              <a:t>-Uda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07CA2DE-84BA-43AB-A3F8-67E7DEE1A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25" y="21034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34E450E4-2253-41C5-9BC0-A2D96C579A7F}"/>
              </a:ext>
            </a:extLst>
          </p:cNvPr>
          <p:cNvGraphicFramePr>
            <a:graphicFrameLocks noGrp="1"/>
          </p:cNvGraphicFramePr>
          <p:nvPr/>
        </p:nvGraphicFramePr>
        <p:xfrm>
          <a:off x="160041" y="1843464"/>
          <a:ext cx="7713424" cy="3886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87896">
                  <a:extLst>
                    <a:ext uri="{9D8B030D-6E8A-4147-A177-3AD203B41FA5}">
                      <a16:colId xmlns:a16="http://schemas.microsoft.com/office/drawing/2014/main" val="2881193964"/>
                    </a:ext>
                  </a:extLst>
                </a:gridCol>
                <a:gridCol w="3525528">
                  <a:extLst>
                    <a:ext uri="{9D8B030D-6E8A-4147-A177-3AD203B41FA5}">
                      <a16:colId xmlns:a16="http://schemas.microsoft.com/office/drawing/2014/main" val="2563005999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  <a:latin typeface="Titillium"/>
                        </a:rPr>
                        <a:t>Parameter</a:t>
                      </a:r>
                      <a:endParaRPr lang="it-IT" sz="2000" b="1" i="1" dirty="0">
                        <a:effectLst/>
                        <a:latin typeface="Titilli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  <a:latin typeface="Titillium"/>
                        </a:rPr>
                        <a:t>Value</a:t>
                      </a:r>
                      <a:endParaRPr lang="it-IT" sz="2000" b="1" i="1" dirty="0">
                        <a:effectLst/>
                        <a:latin typeface="Titilli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02386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tillium"/>
                        </a:rPr>
                        <a:t>Nominal Directivity</a:t>
                      </a:r>
                      <a:endParaRPr lang="it-IT" sz="2000">
                        <a:effectLst/>
                        <a:latin typeface="Titilli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tillium"/>
                        </a:rPr>
                        <a:t>≥ 14 dBi</a:t>
                      </a:r>
                      <a:endParaRPr lang="it-IT" sz="2000" b="1" i="1">
                        <a:effectLst/>
                        <a:latin typeface="Titilli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007193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tillium"/>
                        </a:rPr>
                        <a:t>Bandwidth </a:t>
                      </a:r>
                      <a:endParaRPr lang="it-IT" sz="2000">
                        <a:effectLst/>
                        <a:latin typeface="Titilli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tillium"/>
                        </a:rPr>
                        <a:t>400-416 MHz</a:t>
                      </a:r>
                      <a:endParaRPr lang="it-IT" sz="2000" b="1" i="1">
                        <a:effectLst/>
                        <a:latin typeface="Titilli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863261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itillium"/>
                        </a:rPr>
                        <a:t>Voltage Standing Wave Ratio</a:t>
                      </a:r>
                      <a:endParaRPr lang="it-IT" sz="2000" dirty="0">
                        <a:effectLst/>
                        <a:latin typeface="Titilli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itillium"/>
                        </a:rPr>
                        <a:t>≤ 1.5:1 (RL &gt; 14 dB)</a:t>
                      </a:r>
                      <a:endParaRPr lang="it-IT" sz="2000" b="1" i="1" dirty="0">
                        <a:effectLst/>
                        <a:latin typeface="Titilli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607914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itillium"/>
                        </a:rPr>
                        <a:t>HPBW E-plane</a:t>
                      </a:r>
                      <a:endParaRPr lang="it-IT" sz="2000" dirty="0">
                        <a:effectLst/>
                        <a:latin typeface="Titilli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itillium"/>
                        </a:rPr>
                        <a:t>36±1 deg @ 408 MHz</a:t>
                      </a:r>
                      <a:endParaRPr lang="it-IT" sz="2000" dirty="0">
                        <a:effectLst/>
                        <a:latin typeface="Titillium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itillium"/>
                        </a:rPr>
                        <a:t>36±3 deg @ other frequencies</a:t>
                      </a:r>
                      <a:endParaRPr lang="it-IT" sz="2000" b="1" i="1" dirty="0">
                        <a:effectLst/>
                        <a:latin typeface="Titilli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97236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itillium"/>
                        </a:rPr>
                        <a:t>HPBW H-plane</a:t>
                      </a:r>
                      <a:endParaRPr lang="it-IT" sz="2000" dirty="0">
                        <a:effectLst/>
                        <a:latin typeface="Titilli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itillium"/>
                        </a:rPr>
                        <a:t>39±1 deg @ 408 MHz</a:t>
                      </a:r>
                      <a:endParaRPr lang="it-IT" sz="2000" dirty="0">
                        <a:effectLst/>
                        <a:latin typeface="Titillium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itillium"/>
                        </a:rPr>
                        <a:t>39±3 deg @ other frequencies</a:t>
                      </a:r>
                      <a:endParaRPr lang="it-IT" sz="2000" b="1" i="1" dirty="0">
                        <a:effectLst/>
                        <a:latin typeface="Titilli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10349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tillium"/>
                        </a:rPr>
                        <a:t>Front/Back Ratio </a:t>
                      </a:r>
                      <a:endParaRPr lang="it-IT" sz="2000">
                        <a:effectLst/>
                        <a:latin typeface="Titilli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itillium"/>
                        </a:rPr>
                        <a:t>≥ 25 dB @ 408 MHz</a:t>
                      </a:r>
                      <a:endParaRPr lang="it-IT" sz="2000" dirty="0">
                        <a:effectLst/>
                        <a:latin typeface="Titillium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itillium"/>
                        </a:rPr>
                        <a:t>≥ 15 dB @ other frequencies</a:t>
                      </a:r>
                      <a:endParaRPr lang="it-IT" sz="2000" b="1" i="1" dirty="0">
                        <a:effectLst/>
                        <a:latin typeface="Titilli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049509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Titillium"/>
                        </a:rPr>
                        <a:t>Insertion loss (including the RF connector and the pigtail cable if any)</a:t>
                      </a:r>
                      <a:endParaRPr lang="it-IT" sz="2000">
                        <a:effectLst/>
                        <a:latin typeface="Titilli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Titillium"/>
                        </a:rPr>
                        <a:t>≤ 0.25 dB</a:t>
                      </a:r>
                      <a:endParaRPr lang="it-IT" sz="2000" b="1" i="1" dirty="0">
                        <a:effectLst/>
                        <a:latin typeface="Titilli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7703032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A8CD4C28-FA01-4494-BF2A-85AAA812F85E}"/>
              </a:ext>
            </a:extLst>
          </p:cNvPr>
          <p:cNvSpPr txBox="1"/>
          <p:nvPr/>
        </p:nvSpPr>
        <p:spPr>
          <a:xfrm>
            <a:off x="7924267" y="1649010"/>
            <a:ext cx="4171121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900" dirty="0">
                <a:latin typeface="Titillium"/>
              </a:rPr>
              <a:t>Simple structure with well-established technology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900" dirty="0">
                <a:latin typeface="Titillium"/>
              </a:rPr>
              <a:t>Mechanically robust, reduced weight, resistant to atmospheric agents and to aging in general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900" u="sng" dirty="0">
                <a:latin typeface="Titillium"/>
              </a:rPr>
              <a:t>Corner reflector not needed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900" kern="1200" dirty="0">
                <a:solidFill>
                  <a:schemeClr val="dk1"/>
                </a:solidFill>
                <a:effectLst/>
                <a:latin typeface="Titillium"/>
              </a:rPr>
              <a:t>Easy installation, operation and maintenance </a:t>
            </a:r>
            <a:endParaRPr lang="it-IT" sz="1900" dirty="0">
              <a:latin typeface="Titillium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900" dirty="0">
                <a:latin typeface="Titillium"/>
              </a:rPr>
              <a:t>Equipped with balun, while </a:t>
            </a:r>
            <a:r>
              <a:rPr lang="en-US" sz="1900" u="sng" dirty="0">
                <a:latin typeface="Titillium"/>
              </a:rPr>
              <a:t>low noise amplifier </a:t>
            </a:r>
            <a:r>
              <a:rPr lang="en-US" sz="1900" dirty="0">
                <a:latin typeface="Titillium"/>
              </a:rPr>
              <a:t>and optical fiber transmitter supported by the antenna boom</a:t>
            </a:r>
            <a:endParaRPr lang="it-IT" sz="1900" dirty="0">
              <a:latin typeface="Titillium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9019438-DD1B-41FC-86A5-6CF3CC2E7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64" r="19921" b="31286"/>
          <a:stretch/>
        </p:blipFill>
        <p:spPr>
          <a:xfrm>
            <a:off x="6872434" y="5329214"/>
            <a:ext cx="5172152" cy="938131"/>
          </a:xfrm>
          <a:prstGeom prst="rect">
            <a:avLst/>
          </a:prstGeom>
          <a:ln w="38100">
            <a:solidFill>
              <a:srgbClr val="2A65AF"/>
            </a:solidFill>
          </a:ln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0AAE3AA0-14E5-44A8-AEB3-254A1F325229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9DB23672-AE45-40F7-95E5-5C2522A25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83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30A23B8-E963-4E1D-B3DF-601BF9C54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58" t="74057" r="8744"/>
          <a:stretch/>
        </p:blipFill>
        <p:spPr>
          <a:xfrm rot="16200000">
            <a:off x="6248677" y="3527620"/>
            <a:ext cx="4535777" cy="82557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DAA8DAA-9397-4676-A764-3035E149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100" dirty="0"/>
              <a:t>Future </a:t>
            </a:r>
            <a:r>
              <a:rPr lang="it-IT" sz="3100" dirty="0" err="1"/>
              <a:t>configuration</a:t>
            </a:r>
            <a:r>
              <a:rPr lang="it-IT" sz="3100" dirty="0"/>
              <a:t>: </a:t>
            </a:r>
            <a:r>
              <a:rPr lang="en-US" sz="3100" dirty="0"/>
              <a:t>416 uniformly distributed Yagi-</a:t>
            </a:r>
            <a:r>
              <a:rPr lang="en-US" sz="3100" dirty="0" err="1"/>
              <a:t>Uda</a:t>
            </a:r>
            <a:r>
              <a:rPr lang="en-US" sz="3100" dirty="0"/>
              <a:t> antennas with an inter-element spacing of 1.36 m</a:t>
            </a:r>
            <a:br>
              <a:rPr lang="en-US" sz="2800" dirty="0">
                <a:effectLst/>
                <a:latin typeface="Titillium"/>
                <a:ea typeface="Times New Roman" panose="02020603050405020304" pitchFamily="18" charset="0"/>
              </a:rPr>
            </a:b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BB1170E-6FF7-44D4-B495-76F26F74BAB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3"/>
          <a:stretch/>
        </p:blipFill>
        <p:spPr bwMode="auto">
          <a:xfrm>
            <a:off x="100733" y="2039059"/>
            <a:ext cx="7426339" cy="40721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FC014B-FA0F-479E-A476-55E5152D9C16}"/>
              </a:ext>
            </a:extLst>
          </p:cNvPr>
          <p:cNvSpPr txBox="1"/>
          <p:nvPr/>
        </p:nvSpPr>
        <p:spPr>
          <a:xfrm>
            <a:off x="9469446" y="3355814"/>
            <a:ext cx="236962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200" b="1" i="0" u="none" strike="noStrike" baseline="0" dirty="0" err="1">
                <a:solidFill>
                  <a:srgbClr val="133660"/>
                </a:solidFill>
                <a:latin typeface="Titillium"/>
              </a:rPr>
              <a:t>Customized</a:t>
            </a:r>
            <a:r>
              <a:rPr lang="it-IT" sz="2200" b="1" i="0" u="none" strike="noStrike" baseline="0" dirty="0">
                <a:solidFill>
                  <a:srgbClr val="133660"/>
                </a:solidFill>
                <a:latin typeface="Titillium"/>
              </a:rPr>
              <a:t> </a:t>
            </a:r>
            <a:r>
              <a:rPr lang="it-IT" sz="2200" b="1" i="0" u="none" strike="noStrike" baseline="0" dirty="0" err="1">
                <a:solidFill>
                  <a:srgbClr val="133660"/>
                </a:solidFill>
                <a:latin typeface="Titillium"/>
              </a:rPr>
              <a:t>version</a:t>
            </a:r>
            <a:r>
              <a:rPr lang="it-IT" sz="2200" b="1" i="0" u="none" strike="noStrike" baseline="0" dirty="0">
                <a:solidFill>
                  <a:srgbClr val="133660"/>
                </a:solidFill>
                <a:latin typeface="Titillium"/>
              </a:rPr>
              <a:t> of the antenna model WY380-10N for the supply of 450 </a:t>
            </a:r>
            <a:r>
              <a:rPr lang="it-IT" sz="2200" b="1" i="0" u="none" strike="noStrike" baseline="0" dirty="0" err="1">
                <a:solidFill>
                  <a:srgbClr val="133660"/>
                </a:solidFill>
                <a:latin typeface="Titillium"/>
              </a:rPr>
              <a:t>antennas</a:t>
            </a:r>
            <a:endParaRPr lang="it-IT" sz="2200" dirty="0">
              <a:latin typeface="Titillium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DA8793A-7914-4FD4-A45F-1A5692C68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1791" y="1855398"/>
            <a:ext cx="2850168" cy="742481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97B618CB-48F8-4172-AC1B-A75C5C875BEA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1F9213EE-572C-43D2-9A9B-E31711E71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91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AA8DAA-9397-4676-A764-3035E149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Array </a:t>
            </a:r>
            <a:r>
              <a:rPr lang="it-IT" dirty="0" err="1"/>
              <a:t>beam</a:t>
            </a:r>
            <a:r>
              <a:rPr lang="it-IT" dirty="0"/>
              <a:t> (E-</a:t>
            </a:r>
            <a:r>
              <a:rPr lang="it-IT" dirty="0" err="1"/>
              <a:t>plane</a:t>
            </a:r>
            <a:r>
              <a:rPr lang="it-IT" dirty="0"/>
              <a:t>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457CFE9-1951-4E19-B62A-273789921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95" y="2145546"/>
            <a:ext cx="5326015" cy="382380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190EF3F-BB07-486A-8E99-05D2C60CC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713" y="2145547"/>
            <a:ext cx="5326014" cy="3823806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55BC21AB-251A-4A97-B497-E3D2C94B1EA2}"/>
              </a:ext>
            </a:extLst>
          </p:cNvPr>
          <p:cNvGrpSpPr/>
          <p:nvPr/>
        </p:nvGrpSpPr>
        <p:grpSpPr>
          <a:xfrm>
            <a:off x="2985960" y="4825440"/>
            <a:ext cx="3582229" cy="1506672"/>
            <a:chOff x="1218022" y="1377341"/>
            <a:chExt cx="9755957" cy="4103319"/>
          </a:xfrm>
        </p:grpSpPr>
        <p:sp>
          <p:nvSpPr>
            <p:cNvPr id="10" name="Ovale 3">
              <a:extLst>
                <a:ext uri="{FF2B5EF4-FFF2-40B4-BE49-F238E27FC236}">
                  <a16:creationId xmlns:a16="http://schemas.microsoft.com/office/drawing/2014/main" id="{AE4FFCB2-7788-4BAD-B2AA-B7073978A642}"/>
                </a:ext>
              </a:extLst>
            </p:cNvPr>
            <p:cNvSpPr/>
            <p:nvPr/>
          </p:nvSpPr>
          <p:spPr>
            <a:xfrm>
              <a:off x="5874436" y="1533596"/>
              <a:ext cx="153429" cy="3405881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3">
              <a:extLst>
                <a:ext uri="{FF2B5EF4-FFF2-40B4-BE49-F238E27FC236}">
                  <a16:creationId xmlns:a16="http://schemas.microsoft.com/office/drawing/2014/main" id="{DB5E5CD0-0163-429D-8194-2BDC2CF2458E}"/>
                </a:ext>
              </a:extLst>
            </p:cNvPr>
            <p:cNvSpPr/>
            <p:nvPr/>
          </p:nvSpPr>
          <p:spPr>
            <a:xfrm rot="305116">
              <a:off x="6021642" y="1609301"/>
              <a:ext cx="171595" cy="3329123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e 3">
              <a:extLst>
                <a:ext uri="{FF2B5EF4-FFF2-40B4-BE49-F238E27FC236}">
                  <a16:creationId xmlns:a16="http://schemas.microsoft.com/office/drawing/2014/main" id="{2E06CE3C-8F87-4E99-A3CB-27DC858AB72A}"/>
                </a:ext>
              </a:extLst>
            </p:cNvPr>
            <p:cNvSpPr/>
            <p:nvPr/>
          </p:nvSpPr>
          <p:spPr>
            <a:xfrm rot="21294884" flipH="1">
              <a:off x="5735642" y="1609300"/>
              <a:ext cx="171595" cy="3329123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3">
              <a:extLst>
                <a:ext uri="{FF2B5EF4-FFF2-40B4-BE49-F238E27FC236}">
                  <a16:creationId xmlns:a16="http://schemas.microsoft.com/office/drawing/2014/main" id="{E494792D-0788-42BF-BC0D-6E0F340E0E3D}"/>
                </a:ext>
              </a:extLst>
            </p:cNvPr>
            <p:cNvSpPr/>
            <p:nvPr/>
          </p:nvSpPr>
          <p:spPr>
            <a:xfrm>
              <a:off x="5496162" y="1377341"/>
              <a:ext cx="897276" cy="2062537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4" name="Immagine 13" descr="Immagine che contiene righello, linea, metro&#10;&#10;Descrizione generata automaticamente">
              <a:extLst>
                <a:ext uri="{FF2B5EF4-FFF2-40B4-BE49-F238E27FC236}">
                  <a16:creationId xmlns:a16="http://schemas.microsoft.com/office/drawing/2014/main" id="{A420669B-DE45-4064-8BB6-C1145C5DF9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36" b="42269"/>
            <a:stretch/>
          </p:blipFill>
          <p:spPr>
            <a:xfrm>
              <a:off x="1218022" y="4643860"/>
              <a:ext cx="9755957" cy="836800"/>
            </a:xfrm>
            <a:prstGeom prst="rect">
              <a:avLst/>
            </a:prstGeom>
          </p:spPr>
        </p:pic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AB61BCC8-D6DC-48F0-A75D-6253E9510D1C}"/>
              </a:ext>
            </a:extLst>
          </p:cNvPr>
          <p:cNvGrpSpPr/>
          <p:nvPr/>
        </p:nvGrpSpPr>
        <p:grpSpPr>
          <a:xfrm>
            <a:off x="8497077" y="4858373"/>
            <a:ext cx="3582229" cy="1473739"/>
            <a:chOff x="1218022" y="1467032"/>
            <a:chExt cx="9755957" cy="4013628"/>
          </a:xfrm>
        </p:grpSpPr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0CEDBA08-A0BD-4770-8E55-BDE3DC35CF8C}"/>
                </a:ext>
              </a:extLst>
            </p:cNvPr>
            <p:cNvGrpSpPr/>
            <p:nvPr/>
          </p:nvGrpSpPr>
          <p:grpSpPr>
            <a:xfrm>
              <a:off x="4196050" y="1467032"/>
              <a:ext cx="3497500" cy="3613657"/>
              <a:chOff x="6416964" y="614307"/>
              <a:chExt cx="3497500" cy="3613657"/>
            </a:xfrm>
          </p:grpSpPr>
          <p:sp>
            <p:nvSpPr>
              <p:cNvPr id="18" name="Ovale 3">
                <a:extLst>
                  <a:ext uri="{FF2B5EF4-FFF2-40B4-BE49-F238E27FC236}">
                    <a16:creationId xmlns:a16="http://schemas.microsoft.com/office/drawing/2014/main" id="{007E9334-224F-4465-B58B-87863A3A57F5}"/>
                  </a:ext>
                </a:extLst>
              </p:cNvPr>
              <p:cNvSpPr/>
              <p:nvPr/>
            </p:nvSpPr>
            <p:spPr>
              <a:xfrm>
                <a:off x="6416964" y="614307"/>
                <a:ext cx="3497500" cy="2062537"/>
              </a:xfrm>
              <a:custGeom>
                <a:avLst/>
                <a:gdLst>
                  <a:gd name="connsiteX0" fmla="*/ 0 w 883578"/>
                  <a:gd name="connsiteY0" fmla="*/ 1351052 h 2702103"/>
                  <a:gd name="connsiteX1" fmla="*/ 441789 w 883578"/>
                  <a:gd name="connsiteY1" fmla="*/ 0 h 2702103"/>
                  <a:gd name="connsiteX2" fmla="*/ 883578 w 883578"/>
                  <a:gd name="connsiteY2" fmla="*/ 1351052 h 2702103"/>
                  <a:gd name="connsiteX3" fmla="*/ 441789 w 883578"/>
                  <a:gd name="connsiteY3" fmla="*/ 2702104 h 2702103"/>
                  <a:gd name="connsiteX4" fmla="*/ 0 w 883578"/>
                  <a:gd name="connsiteY4" fmla="*/ 1351052 h 2702103"/>
                  <a:gd name="connsiteX0" fmla="*/ 95 w 883673"/>
                  <a:gd name="connsiteY0" fmla="*/ 1351052 h 5845996"/>
                  <a:gd name="connsiteX1" fmla="*/ 441884 w 883673"/>
                  <a:gd name="connsiteY1" fmla="*/ 0 h 5845996"/>
                  <a:gd name="connsiteX2" fmla="*/ 883673 w 883673"/>
                  <a:gd name="connsiteY2" fmla="*/ 1351052 h 5845996"/>
                  <a:gd name="connsiteX3" fmla="*/ 472706 w 883673"/>
                  <a:gd name="connsiteY3" fmla="*/ 5845996 h 5845996"/>
                  <a:gd name="connsiteX4" fmla="*/ 95 w 883673"/>
                  <a:gd name="connsiteY4" fmla="*/ 1351052 h 5845996"/>
                  <a:gd name="connsiteX0" fmla="*/ 95 w 883673"/>
                  <a:gd name="connsiteY0" fmla="*/ 1351052 h 5845996"/>
                  <a:gd name="connsiteX1" fmla="*/ 441884 w 883673"/>
                  <a:gd name="connsiteY1" fmla="*/ 0 h 5845996"/>
                  <a:gd name="connsiteX2" fmla="*/ 883673 w 883673"/>
                  <a:gd name="connsiteY2" fmla="*/ 1351052 h 5845996"/>
                  <a:gd name="connsiteX3" fmla="*/ 472706 w 883673"/>
                  <a:gd name="connsiteY3" fmla="*/ 5845996 h 5845996"/>
                  <a:gd name="connsiteX4" fmla="*/ 95 w 883673"/>
                  <a:gd name="connsiteY4" fmla="*/ 1351052 h 5845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673" h="5845996">
                    <a:moveTo>
                      <a:pt x="95" y="1351052"/>
                    </a:moveTo>
                    <a:cubicBezTo>
                      <a:pt x="-5042" y="376719"/>
                      <a:pt x="197891" y="0"/>
                      <a:pt x="441884" y="0"/>
                    </a:cubicBezTo>
                    <a:cubicBezTo>
                      <a:pt x="685877" y="0"/>
                      <a:pt x="883673" y="604887"/>
                      <a:pt x="883673" y="1351052"/>
                    </a:cubicBezTo>
                    <a:cubicBezTo>
                      <a:pt x="883673" y="2097217"/>
                      <a:pt x="613957" y="5845996"/>
                      <a:pt x="472706" y="5845996"/>
                    </a:cubicBezTo>
                    <a:cubicBezTo>
                      <a:pt x="331455" y="5845996"/>
                      <a:pt x="5232" y="2325385"/>
                      <a:pt x="95" y="1351052"/>
                    </a:cubicBezTo>
                    <a:close/>
                  </a:path>
                </a:pathLst>
              </a:cu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9" name="Ovale 3">
                <a:extLst>
                  <a:ext uri="{FF2B5EF4-FFF2-40B4-BE49-F238E27FC236}">
                    <a16:creationId xmlns:a16="http://schemas.microsoft.com/office/drawing/2014/main" id="{237746BD-E501-4AFB-B615-60232E199DF6}"/>
                  </a:ext>
                </a:extLst>
              </p:cNvPr>
              <p:cNvSpPr/>
              <p:nvPr/>
            </p:nvSpPr>
            <p:spPr>
              <a:xfrm>
                <a:off x="8111174" y="705292"/>
                <a:ext cx="153429" cy="3405881"/>
              </a:xfrm>
              <a:custGeom>
                <a:avLst/>
                <a:gdLst>
                  <a:gd name="connsiteX0" fmla="*/ 0 w 883578"/>
                  <a:gd name="connsiteY0" fmla="*/ 1351052 h 2702103"/>
                  <a:gd name="connsiteX1" fmla="*/ 441789 w 883578"/>
                  <a:gd name="connsiteY1" fmla="*/ 0 h 2702103"/>
                  <a:gd name="connsiteX2" fmla="*/ 883578 w 883578"/>
                  <a:gd name="connsiteY2" fmla="*/ 1351052 h 2702103"/>
                  <a:gd name="connsiteX3" fmla="*/ 441789 w 883578"/>
                  <a:gd name="connsiteY3" fmla="*/ 2702104 h 2702103"/>
                  <a:gd name="connsiteX4" fmla="*/ 0 w 883578"/>
                  <a:gd name="connsiteY4" fmla="*/ 1351052 h 2702103"/>
                  <a:gd name="connsiteX0" fmla="*/ 95 w 883673"/>
                  <a:gd name="connsiteY0" fmla="*/ 1351052 h 5845996"/>
                  <a:gd name="connsiteX1" fmla="*/ 441884 w 883673"/>
                  <a:gd name="connsiteY1" fmla="*/ 0 h 5845996"/>
                  <a:gd name="connsiteX2" fmla="*/ 883673 w 883673"/>
                  <a:gd name="connsiteY2" fmla="*/ 1351052 h 5845996"/>
                  <a:gd name="connsiteX3" fmla="*/ 472706 w 883673"/>
                  <a:gd name="connsiteY3" fmla="*/ 5845996 h 5845996"/>
                  <a:gd name="connsiteX4" fmla="*/ 95 w 883673"/>
                  <a:gd name="connsiteY4" fmla="*/ 1351052 h 5845996"/>
                  <a:gd name="connsiteX0" fmla="*/ 95 w 883673"/>
                  <a:gd name="connsiteY0" fmla="*/ 1351052 h 5845996"/>
                  <a:gd name="connsiteX1" fmla="*/ 441884 w 883673"/>
                  <a:gd name="connsiteY1" fmla="*/ 0 h 5845996"/>
                  <a:gd name="connsiteX2" fmla="*/ 883673 w 883673"/>
                  <a:gd name="connsiteY2" fmla="*/ 1351052 h 5845996"/>
                  <a:gd name="connsiteX3" fmla="*/ 472706 w 883673"/>
                  <a:gd name="connsiteY3" fmla="*/ 5845996 h 5845996"/>
                  <a:gd name="connsiteX4" fmla="*/ 95 w 883673"/>
                  <a:gd name="connsiteY4" fmla="*/ 1351052 h 5845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673" h="5845996">
                    <a:moveTo>
                      <a:pt x="95" y="1351052"/>
                    </a:moveTo>
                    <a:cubicBezTo>
                      <a:pt x="-5042" y="376719"/>
                      <a:pt x="197891" y="0"/>
                      <a:pt x="441884" y="0"/>
                    </a:cubicBezTo>
                    <a:cubicBezTo>
                      <a:pt x="685877" y="0"/>
                      <a:pt x="883673" y="604887"/>
                      <a:pt x="883673" y="1351052"/>
                    </a:cubicBezTo>
                    <a:cubicBezTo>
                      <a:pt x="883673" y="2097217"/>
                      <a:pt x="613957" y="5845996"/>
                      <a:pt x="472706" y="5845996"/>
                    </a:cubicBezTo>
                    <a:cubicBezTo>
                      <a:pt x="331455" y="5845996"/>
                      <a:pt x="5232" y="2325385"/>
                      <a:pt x="95" y="135105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0" name="Ovale 3">
                <a:extLst>
                  <a:ext uri="{FF2B5EF4-FFF2-40B4-BE49-F238E27FC236}">
                    <a16:creationId xmlns:a16="http://schemas.microsoft.com/office/drawing/2014/main" id="{EE3A6E3E-12F7-45A3-AC5F-0F41EAB4CB9F}"/>
                  </a:ext>
                </a:extLst>
              </p:cNvPr>
              <p:cNvSpPr/>
              <p:nvPr/>
            </p:nvSpPr>
            <p:spPr>
              <a:xfrm rot="20194437" flipH="1">
                <a:off x="7457998" y="898841"/>
                <a:ext cx="171595" cy="3329123"/>
              </a:xfrm>
              <a:custGeom>
                <a:avLst/>
                <a:gdLst>
                  <a:gd name="connsiteX0" fmla="*/ 0 w 883578"/>
                  <a:gd name="connsiteY0" fmla="*/ 1351052 h 2702103"/>
                  <a:gd name="connsiteX1" fmla="*/ 441789 w 883578"/>
                  <a:gd name="connsiteY1" fmla="*/ 0 h 2702103"/>
                  <a:gd name="connsiteX2" fmla="*/ 883578 w 883578"/>
                  <a:gd name="connsiteY2" fmla="*/ 1351052 h 2702103"/>
                  <a:gd name="connsiteX3" fmla="*/ 441789 w 883578"/>
                  <a:gd name="connsiteY3" fmla="*/ 2702104 h 2702103"/>
                  <a:gd name="connsiteX4" fmla="*/ 0 w 883578"/>
                  <a:gd name="connsiteY4" fmla="*/ 1351052 h 2702103"/>
                  <a:gd name="connsiteX0" fmla="*/ 95 w 883673"/>
                  <a:gd name="connsiteY0" fmla="*/ 1351052 h 5845996"/>
                  <a:gd name="connsiteX1" fmla="*/ 441884 w 883673"/>
                  <a:gd name="connsiteY1" fmla="*/ 0 h 5845996"/>
                  <a:gd name="connsiteX2" fmla="*/ 883673 w 883673"/>
                  <a:gd name="connsiteY2" fmla="*/ 1351052 h 5845996"/>
                  <a:gd name="connsiteX3" fmla="*/ 472706 w 883673"/>
                  <a:gd name="connsiteY3" fmla="*/ 5845996 h 5845996"/>
                  <a:gd name="connsiteX4" fmla="*/ 95 w 883673"/>
                  <a:gd name="connsiteY4" fmla="*/ 1351052 h 5845996"/>
                  <a:gd name="connsiteX0" fmla="*/ 95 w 883673"/>
                  <a:gd name="connsiteY0" fmla="*/ 1351052 h 5845996"/>
                  <a:gd name="connsiteX1" fmla="*/ 441884 w 883673"/>
                  <a:gd name="connsiteY1" fmla="*/ 0 h 5845996"/>
                  <a:gd name="connsiteX2" fmla="*/ 883673 w 883673"/>
                  <a:gd name="connsiteY2" fmla="*/ 1351052 h 5845996"/>
                  <a:gd name="connsiteX3" fmla="*/ 472706 w 883673"/>
                  <a:gd name="connsiteY3" fmla="*/ 5845996 h 5845996"/>
                  <a:gd name="connsiteX4" fmla="*/ 95 w 883673"/>
                  <a:gd name="connsiteY4" fmla="*/ 1351052 h 5845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673" h="5845996">
                    <a:moveTo>
                      <a:pt x="95" y="1351052"/>
                    </a:moveTo>
                    <a:cubicBezTo>
                      <a:pt x="-5042" y="376719"/>
                      <a:pt x="197891" y="0"/>
                      <a:pt x="441884" y="0"/>
                    </a:cubicBezTo>
                    <a:cubicBezTo>
                      <a:pt x="685877" y="0"/>
                      <a:pt x="883673" y="604887"/>
                      <a:pt x="883673" y="1351052"/>
                    </a:cubicBezTo>
                    <a:cubicBezTo>
                      <a:pt x="883673" y="2097217"/>
                      <a:pt x="613957" y="5845996"/>
                      <a:pt x="472706" y="5845996"/>
                    </a:cubicBezTo>
                    <a:cubicBezTo>
                      <a:pt x="331455" y="5845996"/>
                      <a:pt x="5232" y="2325385"/>
                      <a:pt x="95" y="13510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Ovale 3">
                <a:extLst>
                  <a:ext uri="{FF2B5EF4-FFF2-40B4-BE49-F238E27FC236}">
                    <a16:creationId xmlns:a16="http://schemas.microsoft.com/office/drawing/2014/main" id="{E0089479-F423-48BC-832A-76CF490E903E}"/>
                  </a:ext>
                </a:extLst>
              </p:cNvPr>
              <p:cNvSpPr/>
              <p:nvPr/>
            </p:nvSpPr>
            <p:spPr>
              <a:xfrm rot="1405563">
                <a:off x="8757601" y="898841"/>
                <a:ext cx="171595" cy="3329123"/>
              </a:xfrm>
              <a:custGeom>
                <a:avLst/>
                <a:gdLst>
                  <a:gd name="connsiteX0" fmla="*/ 0 w 883578"/>
                  <a:gd name="connsiteY0" fmla="*/ 1351052 h 2702103"/>
                  <a:gd name="connsiteX1" fmla="*/ 441789 w 883578"/>
                  <a:gd name="connsiteY1" fmla="*/ 0 h 2702103"/>
                  <a:gd name="connsiteX2" fmla="*/ 883578 w 883578"/>
                  <a:gd name="connsiteY2" fmla="*/ 1351052 h 2702103"/>
                  <a:gd name="connsiteX3" fmla="*/ 441789 w 883578"/>
                  <a:gd name="connsiteY3" fmla="*/ 2702104 h 2702103"/>
                  <a:gd name="connsiteX4" fmla="*/ 0 w 883578"/>
                  <a:gd name="connsiteY4" fmla="*/ 1351052 h 2702103"/>
                  <a:gd name="connsiteX0" fmla="*/ 95 w 883673"/>
                  <a:gd name="connsiteY0" fmla="*/ 1351052 h 5845996"/>
                  <a:gd name="connsiteX1" fmla="*/ 441884 w 883673"/>
                  <a:gd name="connsiteY1" fmla="*/ 0 h 5845996"/>
                  <a:gd name="connsiteX2" fmla="*/ 883673 w 883673"/>
                  <a:gd name="connsiteY2" fmla="*/ 1351052 h 5845996"/>
                  <a:gd name="connsiteX3" fmla="*/ 472706 w 883673"/>
                  <a:gd name="connsiteY3" fmla="*/ 5845996 h 5845996"/>
                  <a:gd name="connsiteX4" fmla="*/ 95 w 883673"/>
                  <a:gd name="connsiteY4" fmla="*/ 1351052 h 5845996"/>
                  <a:gd name="connsiteX0" fmla="*/ 95 w 883673"/>
                  <a:gd name="connsiteY0" fmla="*/ 1351052 h 5845996"/>
                  <a:gd name="connsiteX1" fmla="*/ 441884 w 883673"/>
                  <a:gd name="connsiteY1" fmla="*/ 0 h 5845996"/>
                  <a:gd name="connsiteX2" fmla="*/ 883673 w 883673"/>
                  <a:gd name="connsiteY2" fmla="*/ 1351052 h 5845996"/>
                  <a:gd name="connsiteX3" fmla="*/ 472706 w 883673"/>
                  <a:gd name="connsiteY3" fmla="*/ 5845996 h 5845996"/>
                  <a:gd name="connsiteX4" fmla="*/ 95 w 883673"/>
                  <a:gd name="connsiteY4" fmla="*/ 1351052 h 5845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673" h="5845996">
                    <a:moveTo>
                      <a:pt x="95" y="1351052"/>
                    </a:moveTo>
                    <a:cubicBezTo>
                      <a:pt x="-5042" y="376719"/>
                      <a:pt x="197891" y="0"/>
                      <a:pt x="441884" y="0"/>
                    </a:cubicBezTo>
                    <a:cubicBezTo>
                      <a:pt x="685877" y="0"/>
                      <a:pt x="883673" y="604887"/>
                      <a:pt x="883673" y="1351052"/>
                    </a:cubicBezTo>
                    <a:cubicBezTo>
                      <a:pt x="883673" y="2097217"/>
                      <a:pt x="613957" y="5845996"/>
                      <a:pt x="472706" y="5845996"/>
                    </a:cubicBezTo>
                    <a:cubicBezTo>
                      <a:pt x="331455" y="5845996"/>
                      <a:pt x="5232" y="2325385"/>
                      <a:pt x="95" y="13510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17" name="Immagine 16" descr="Immagine che contiene righello, linea, metro&#10;&#10;Descrizione generata automaticamente">
              <a:extLst>
                <a:ext uri="{FF2B5EF4-FFF2-40B4-BE49-F238E27FC236}">
                  <a16:creationId xmlns:a16="http://schemas.microsoft.com/office/drawing/2014/main" id="{454DF0D4-95F1-4302-9A57-B16321FA51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36" b="42269"/>
            <a:stretch/>
          </p:blipFill>
          <p:spPr>
            <a:xfrm>
              <a:off x="1218022" y="4643860"/>
              <a:ext cx="9755957" cy="836800"/>
            </a:xfrm>
            <a:prstGeom prst="rect">
              <a:avLst/>
            </a:prstGeom>
            <a:noFill/>
          </p:spPr>
        </p:pic>
      </p:grpSp>
      <p:sp>
        <p:nvSpPr>
          <p:cNvPr id="22" name="Rettangolo 21">
            <a:extLst>
              <a:ext uri="{FF2B5EF4-FFF2-40B4-BE49-F238E27FC236}">
                <a16:creationId xmlns:a16="http://schemas.microsoft.com/office/drawing/2014/main" id="{C4B6F4AA-792B-4E29-B439-27735117A891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E9E1995E-B8CE-4458-92E5-197FD0DAE2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29F11EE-A5FB-48F5-A0D5-816D7D2EC3C5}"/>
              </a:ext>
            </a:extLst>
          </p:cNvPr>
          <p:cNvSpPr txBox="1"/>
          <p:nvPr/>
        </p:nvSpPr>
        <p:spPr>
          <a:xfrm>
            <a:off x="1011815" y="1778560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/>
              <a:t>Existing</a:t>
            </a:r>
            <a:r>
              <a:rPr lang="it-IT" b="1" dirty="0"/>
              <a:t> (</a:t>
            </a:r>
            <a:r>
              <a:rPr lang="it-IT" b="1" dirty="0" err="1"/>
              <a:t>dipole</a:t>
            </a:r>
            <a:r>
              <a:rPr lang="it-IT" b="1" dirty="0"/>
              <a:t>) </a:t>
            </a:r>
            <a:r>
              <a:rPr lang="it-IT" b="1" dirty="0" err="1"/>
              <a:t>configuration</a:t>
            </a:r>
            <a:endParaRPr lang="it-IT" b="1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4119700-CFF2-478E-9D23-FACDD1958131}"/>
              </a:ext>
            </a:extLst>
          </p:cNvPr>
          <p:cNvSpPr txBox="1"/>
          <p:nvPr/>
        </p:nvSpPr>
        <p:spPr>
          <a:xfrm>
            <a:off x="6337830" y="1806310"/>
            <a:ext cx="3785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New (</a:t>
            </a:r>
            <a:r>
              <a:rPr lang="it-IT" b="1" dirty="0" err="1"/>
              <a:t>Yagi</a:t>
            </a:r>
            <a:r>
              <a:rPr lang="it-IT" b="1" dirty="0"/>
              <a:t>-Uda) </a:t>
            </a:r>
            <a:r>
              <a:rPr lang="it-IT" b="1" dirty="0" err="1"/>
              <a:t>configuration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658587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894B629-86A9-4FEC-96E5-C5105FB8E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9788" y="1387751"/>
            <a:ext cx="4855099" cy="38858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200" b="0" i="0" u="none" strike="noStrike" baseline="0" dirty="0">
                <a:solidFill>
                  <a:srgbClr val="000000"/>
                </a:solidFill>
                <a:latin typeface="Titillium Web" panose="00000500000000000000" pitchFamily="2" charset="0"/>
              </a:rPr>
              <a:t>Studio EM e progettazione meccanica:</a:t>
            </a:r>
          </a:p>
          <a:p>
            <a:pPr algn="just"/>
            <a:r>
              <a:rPr lang="it-IT" sz="2200" b="0" i="0" u="none" strike="noStrike" baseline="0" dirty="0">
                <a:solidFill>
                  <a:srgbClr val="000000"/>
                </a:solidFill>
                <a:latin typeface="Titillium Web" panose="00000500000000000000" pitchFamily="2" charset="0"/>
              </a:rPr>
              <a:t>rete di adattamento e sintesi dei segnali con definizione di un nuovo sezionamento di un ricevitore per ogni 8 (TBD) dipoli per aumentare il numero di fasci indipendenti</a:t>
            </a:r>
            <a:endParaRPr lang="it-IT" sz="2200" dirty="0">
              <a:solidFill>
                <a:srgbClr val="000000"/>
              </a:solidFill>
              <a:latin typeface="Titillium Web" panose="00000500000000000000" pitchFamily="2" charset="0"/>
            </a:endParaRPr>
          </a:p>
          <a:p>
            <a:pPr algn="just"/>
            <a:r>
              <a:rPr lang="it-IT" sz="2200" dirty="0">
                <a:solidFill>
                  <a:srgbClr val="000000"/>
                </a:solidFill>
                <a:latin typeface="Titillium Web" panose="00000500000000000000" pitchFamily="2" charset="0"/>
              </a:rPr>
              <a:t>linea focale attraverso soluzioni migliorative rispetto alle prestazioni attuali in termini principalmente di efficienza di apertura con rivisitazione del corner </a:t>
            </a:r>
            <a:r>
              <a:rPr lang="it-IT" sz="2200" dirty="0" err="1">
                <a:solidFill>
                  <a:srgbClr val="000000"/>
                </a:solidFill>
                <a:latin typeface="Titillium Web" panose="00000500000000000000" pitchFamily="2" charset="0"/>
              </a:rPr>
              <a:t>reflector</a:t>
            </a:r>
            <a:r>
              <a:rPr lang="it-IT" sz="2200" dirty="0">
                <a:solidFill>
                  <a:srgbClr val="000000"/>
                </a:solidFill>
                <a:latin typeface="Titillium Web" panose="00000500000000000000" pitchFamily="2" charset="0"/>
              </a:rPr>
              <a:t> o adozione di patch panel o array co-lineari.</a:t>
            </a:r>
          </a:p>
          <a:p>
            <a:pPr marL="0" indent="0" algn="just">
              <a:buNone/>
            </a:pPr>
            <a:r>
              <a:rPr lang="it-IT" sz="2200" b="1" dirty="0">
                <a:solidFill>
                  <a:srgbClr val="000000"/>
                </a:solidFill>
                <a:latin typeface="Titillium Web" panose="00000500000000000000" pitchFamily="2" charset="0"/>
              </a:rPr>
              <a:t>Attività affidata a IDS - Ingegneria dei Sistemi (febbraio – settembre 2024)</a:t>
            </a:r>
          </a:p>
          <a:p>
            <a:pPr marL="0" indent="0" algn="just">
              <a:buNone/>
            </a:pPr>
            <a:endParaRPr lang="it-IT" sz="2200" b="0" i="0" u="none" strike="noStrike" baseline="0" dirty="0">
              <a:solidFill>
                <a:srgbClr val="000000"/>
              </a:solidFill>
              <a:latin typeface="Titillium Web" panose="00000500000000000000" pitchFamily="2" charset="0"/>
            </a:endParaRPr>
          </a:p>
          <a:p>
            <a:pPr algn="just"/>
            <a:endParaRPr lang="it-IT" sz="2200" dirty="0"/>
          </a:p>
        </p:txBody>
      </p:sp>
      <p:pic>
        <p:nvPicPr>
          <p:cNvPr id="11" name="Picture 4" descr="https://www.ira.inaf.it/Medicinaweb/Nc/Immagini%20sito/ESPLORA%20ALLINEAMENTO%20LINEA%20FOCALE.JPG">
            <a:extLst>
              <a:ext uri="{FF2B5EF4-FFF2-40B4-BE49-F238E27FC236}">
                <a16:creationId xmlns:a16="http://schemas.microsoft.com/office/drawing/2014/main" id="{AF6EF236-ACDC-4010-A548-EDD45544C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" y="1161344"/>
            <a:ext cx="6918036" cy="518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32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AA8DAA-9397-4676-A764-3035E149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Secondary</a:t>
            </a:r>
            <a:r>
              <a:rPr lang="it-IT" dirty="0"/>
              <a:t> </a:t>
            </a:r>
            <a:r>
              <a:rPr lang="it-IT" dirty="0" err="1"/>
              <a:t>beam</a:t>
            </a:r>
            <a:endParaRPr lang="it-IT" dirty="0"/>
          </a:p>
        </p:txBody>
      </p:sp>
      <p:sp>
        <p:nvSpPr>
          <p:cNvPr id="3" name="Ovale 3">
            <a:extLst>
              <a:ext uri="{FF2B5EF4-FFF2-40B4-BE49-F238E27FC236}">
                <a16:creationId xmlns:a16="http://schemas.microsoft.com/office/drawing/2014/main" id="{661766CA-4F2C-4F2E-BFA8-BBC96E594024}"/>
              </a:ext>
            </a:extLst>
          </p:cNvPr>
          <p:cNvSpPr/>
          <p:nvPr/>
        </p:nvSpPr>
        <p:spPr>
          <a:xfrm>
            <a:off x="5674521" y="4936067"/>
            <a:ext cx="2031894" cy="1198244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</a:t>
            </a:r>
          </a:p>
        </p:txBody>
      </p:sp>
      <p:sp>
        <p:nvSpPr>
          <p:cNvPr id="52" name="Ovale 3">
            <a:extLst>
              <a:ext uri="{FF2B5EF4-FFF2-40B4-BE49-F238E27FC236}">
                <a16:creationId xmlns:a16="http://schemas.microsoft.com/office/drawing/2014/main" id="{E63D0C7D-6167-4C33-AF53-D14CFBA844D0}"/>
              </a:ext>
            </a:extLst>
          </p:cNvPr>
          <p:cNvSpPr/>
          <p:nvPr/>
        </p:nvSpPr>
        <p:spPr>
          <a:xfrm>
            <a:off x="8322578" y="4936067"/>
            <a:ext cx="2031894" cy="1198244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208</a:t>
            </a:r>
          </a:p>
        </p:txBody>
      </p:sp>
      <p:pic>
        <p:nvPicPr>
          <p:cNvPr id="83" name="Immagine 82" descr="Immagine che contiene righello, linea, metro&#10;&#10;Descrizione generata automaticamente">
            <a:extLst>
              <a:ext uri="{FF2B5EF4-FFF2-40B4-BE49-F238E27FC236}">
                <a16:creationId xmlns:a16="http://schemas.microsoft.com/office/drawing/2014/main" id="{E5244609-D64E-4227-9C6A-FDD1722610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6" b="42269"/>
          <a:stretch/>
        </p:blipFill>
        <p:spPr>
          <a:xfrm>
            <a:off x="6475887" y="5872932"/>
            <a:ext cx="5667783" cy="486144"/>
          </a:xfrm>
          <a:prstGeom prst="rect">
            <a:avLst/>
          </a:prstGeom>
          <a:noFill/>
        </p:spPr>
      </p:pic>
      <p:sp>
        <p:nvSpPr>
          <p:cNvPr id="90" name="Ovale 3">
            <a:extLst>
              <a:ext uri="{FF2B5EF4-FFF2-40B4-BE49-F238E27FC236}">
                <a16:creationId xmlns:a16="http://schemas.microsoft.com/office/drawing/2014/main" id="{1211C9D3-7E7B-41B9-BCFC-793BED1F99BF}"/>
              </a:ext>
            </a:extLst>
          </p:cNvPr>
          <p:cNvSpPr/>
          <p:nvPr/>
        </p:nvSpPr>
        <p:spPr>
          <a:xfrm>
            <a:off x="4111002" y="1828297"/>
            <a:ext cx="1191660" cy="702742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E-</a:t>
            </a:r>
            <a:r>
              <a:rPr lang="it-IT" dirty="0" err="1"/>
              <a:t>plane</a:t>
            </a:r>
            <a:endParaRPr lang="it-IT" dirty="0"/>
          </a:p>
        </p:txBody>
      </p:sp>
      <p:sp>
        <p:nvSpPr>
          <p:cNvPr id="91" name="Ovale 3">
            <a:extLst>
              <a:ext uri="{FF2B5EF4-FFF2-40B4-BE49-F238E27FC236}">
                <a16:creationId xmlns:a16="http://schemas.microsoft.com/office/drawing/2014/main" id="{C0479A6E-FDA4-40B8-912F-2A8336E00710}"/>
              </a:ext>
            </a:extLst>
          </p:cNvPr>
          <p:cNvSpPr/>
          <p:nvPr/>
        </p:nvSpPr>
        <p:spPr>
          <a:xfrm>
            <a:off x="10184136" y="1828297"/>
            <a:ext cx="1191660" cy="702742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H-</a:t>
            </a:r>
            <a:r>
              <a:rPr lang="it-IT" dirty="0" err="1"/>
              <a:t>plane</a:t>
            </a:r>
            <a:endParaRPr lang="it-IT" dirty="0"/>
          </a:p>
        </p:txBody>
      </p:sp>
      <p:sp>
        <p:nvSpPr>
          <p:cNvPr id="92" name="Ovale 3">
            <a:extLst>
              <a:ext uri="{FF2B5EF4-FFF2-40B4-BE49-F238E27FC236}">
                <a16:creationId xmlns:a16="http://schemas.microsoft.com/office/drawing/2014/main" id="{39A84A94-74A5-499F-B991-5158597159D4}"/>
              </a:ext>
            </a:extLst>
          </p:cNvPr>
          <p:cNvSpPr/>
          <p:nvPr/>
        </p:nvSpPr>
        <p:spPr>
          <a:xfrm>
            <a:off x="1087137" y="1828297"/>
            <a:ext cx="1191660" cy="702742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E-</a:t>
            </a:r>
            <a:r>
              <a:rPr lang="it-IT" dirty="0" err="1"/>
              <a:t>plane</a:t>
            </a:r>
            <a:endParaRPr lang="it-IT" dirty="0"/>
          </a:p>
        </p:txBody>
      </p:sp>
      <p:sp>
        <p:nvSpPr>
          <p:cNvPr id="93" name="Ovale 3">
            <a:extLst>
              <a:ext uri="{FF2B5EF4-FFF2-40B4-BE49-F238E27FC236}">
                <a16:creationId xmlns:a16="http://schemas.microsoft.com/office/drawing/2014/main" id="{67721E42-11D2-48E9-9462-DF1AB1A7357B}"/>
              </a:ext>
            </a:extLst>
          </p:cNvPr>
          <p:cNvSpPr/>
          <p:nvPr/>
        </p:nvSpPr>
        <p:spPr>
          <a:xfrm>
            <a:off x="7101005" y="1760217"/>
            <a:ext cx="1191660" cy="702742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H-</a:t>
            </a:r>
            <a:r>
              <a:rPr lang="it-IT" dirty="0" err="1"/>
              <a:t>plane</a:t>
            </a:r>
            <a:endParaRPr lang="it-IT" dirty="0"/>
          </a:p>
        </p:txBody>
      </p:sp>
      <p:pic>
        <p:nvPicPr>
          <p:cNvPr id="87" name="Immagine 86">
            <a:extLst>
              <a:ext uri="{FF2B5EF4-FFF2-40B4-BE49-F238E27FC236}">
                <a16:creationId xmlns:a16="http://schemas.microsoft.com/office/drawing/2014/main" id="{18DA10CD-3CA4-4EC2-B4FB-99915420B5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233"/>
          <a:stretch/>
        </p:blipFill>
        <p:spPr>
          <a:xfrm>
            <a:off x="3029804" y="2466988"/>
            <a:ext cx="3076668" cy="2328031"/>
          </a:xfrm>
          <a:prstGeom prst="rect">
            <a:avLst/>
          </a:prstGeom>
        </p:spPr>
      </p:pic>
      <p:pic>
        <p:nvPicPr>
          <p:cNvPr id="89" name="Immagine 88">
            <a:extLst>
              <a:ext uri="{FF2B5EF4-FFF2-40B4-BE49-F238E27FC236}">
                <a16:creationId xmlns:a16="http://schemas.microsoft.com/office/drawing/2014/main" id="{A571C35B-3C1D-49ED-82B4-5EBC23CF4F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0"/>
          <a:stretch/>
        </p:blipFill>
        <p:spPr>
          <a:xfrm>
            <a:off x="9115332" y="2466989"/>
            <a:ext cx="3076668" cy="234051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19965EC-B1CE-4A10-B6C1-7343CEDE16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0183"/>
            <a:ext cx="3069712" cy="227483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CA8D524-E8D3-408E-B03F-35CE4817D3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564" y="2507704"/>
            <a:ext cx="3088677" cy="2299794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5FF7CFB1-0CC0-4219-BD0A-D18C71BFC0E2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E5F753F0-8328-4C3F-8E37-92F29D52CB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8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2" grpId="0" animBg="1"/>
      <p:bldP spid="9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o 32">
            <a:extLst>
              <a:ext uri="{FF2B5EF4-FFF2-40B4-BE49-F238E27FC236}">
                <a16:creationId xmlns:a16="http://schemas.microsoft.com/office/drawing/2014/main" id="{94B833B5-45D7-4041-8FF5-F21272469C0D}"/>
              </a:ext>
            </a:extLst>
          </p:cNvPr>
          <p:cNvGrpSpPr/>
          <p:nvPr/>
        </p:nvGrpSpPr>
        <p:grpSpPr>
          <a:xfrm>
            <a:off x="3277993" y="1536151"/>
            <a:ext cx="8914007" cy="4827703"/>
            <a:chOff x="82515" y="628436"/>
            <a:chExt cx="9848850" cy="5334000"/>
          </a:xfrm>
        </p:grpSpPr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F3B135C4-FB8B-477D-8A95-EE57AD141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15" y="628436"/>
              <a:ext cx="9848850" cy="5334000"/>
            </a:xfrm>
            <a:prstGeom prst="rect">
              <a:avLst/>
            </a:prstGeom>
          </p:spPr>
        </p:pic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62AC9256-FE91-4886-9FE5-A7B75B65D7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05935" y="1543362"/>
              <a:ext cx="0" cy="436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3C5362B8-44AA-4AEC-B809-82A0132D5A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2935" y="1543362"/>
              <a:ext cx="0" cy="436880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diritto 36">
              <a:extLst>
                <a:ext uri="{FF2B5EF4-FFF2-40B4-BE49-F238E27FC236}">
                  <a16:creationId xmlns:a16="http://schemas.microsoft.com/office/drawing/2014/main" id="{E436AE7F-F2DA-4C43-A998-27173D0CDA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1685" y="1543362"/>
              <a:ext cx="0" cy="436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diritto 37">
              <a:extLst>
                <a:ext uri="{FF2B5EF4-FFF2-40B4-BE49-F238E27FC236}">
                  <a16:creationId xmlns:a16="http://schemas.microsoft.com/office/drawing/2014/main" id="{63285941-7BA5-4845-A9A2-9751E918A9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4560" y="1543362"/>
              <a:ext cx="0" cy="436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diritto 38">
              <a:extLst>
                <a:ext uri="{FF2B5EF4-FFF2-40B4-BE49-F238E27FC236}">
                  <a16:creationId xmlns:a16="http://schemas.microsoft.com/office/drawing/2014/main" id="{119CF5A2-10D7-4300-9087-445276A6B5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1185" y="1543362"/>
              <a:ext cx="0" cy="436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diritto 39">
              <a:extLst>
                <a:ext uri="{FF2B5EF4-FFF2-40B4-BE49-F238E27FC236}">
                  <a16:creationId xmlns:a16="http://schemas.microsoft.com/office/drawing/2014/main" id="{E36EC00A-7918-487A-BAD8-2AA9FC6DCB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4060" y="1543362"/>
              <a:ext cx="0" cy="436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10A5D03E-663E-4917-8BAF-C4012FBECA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6935" y="1543362"/>
              <a:ext cx="0" cy="436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diritto 41">
              <a:extLst>
                <a:ext uri="{FF2B5EF4-FFF2-40B4-BE49-F238E27FC236}">
                  <a16:creationId xmlns:a16="http://schemas.microsoft.com/office/drawing/2014/main" id="{36053581-B43A-490C-8DC6-F54CC320F6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3560" y="1543362"/>
              <a:ext cx="0" cy="436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diritto 42">
              <a:extLst>
                <a:ext uri="{FF2B5EF4-FFF2-40B4-BE49-F238E27FC236}">
                  <a16:creationId xmlns:a16="http://schemas.microsoft.com/office/drawing/2014/main" id="{67FCE052-BDCC-43C6-84EC-A0E5EB716A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6435" y="1543362"/>
              <a:ext cx="0" cy="436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diritto 43">
              <a:extLst>
                <a:ext uri="{FF2B5EF4-FFF2-40B4-BE49-F238E27FC236}">
                  <a16:creationId xmlns:a16="http://schemas.microsoft.com/office/drawing/2014/main" id="{8BFE5C3A-AABD-43E6-84E7-43651884B7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9310" y="1543362"/>
              <a:ext cx="0" cy="436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diritto 44">
              <a:extLst>
                <a:ext uri="{FF2B5EF4-FFF2-40B4-BE49-F238E27FC236}">
                  <a16:creationId xmlns:a16="http://schemas.microsoft.com/office/drawing/2014/main" id="{CCB7132A-DA2A-4424-BC44-B3A84EEA7F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82185" y="1543362"/>
              <a:ext cx="0" cy="436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diritto 45">
              <a:extLst>
                <a:ext uri="{FF2B5EF4-FFF2-40B4-BE49-F238E27FC236}">
                  <a16:creationId xmlns:a16="http://schemas.microsoft.com/office/drawing/2014/main" id="{0A5F92A8-B6A7-42C2-959C-B2C3FB17FD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8810" y="1543362"/>
              <a:ext cx="0" cy="43688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diritto 46">
              <a:extLst>
                <a:ext uri="{FF2B5EF4-FFF2-40B4-BE49-F238E27FC236}">
                  <a16:creationId xmlns:a16="http://schemas.microsoft.com/office/drawing/2014/main" id="{CDB92ABA-98D1-47AA-A3C2-4765AB18D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7060" y="1543362"/>
              <a:ext cx="0" cy="43688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02ACE983-95A7-4781-AB78-1E60B3052117}"/>
              </a:ext>
            </a:extLst>
          </p:cNvPr>
          <p:cNvGrpSpPr/>
          <p:nvPr/>
        </p:nvGrpSpPr>
        <p:grpSpPr>
          <a:xfrm>
            <a:off x="10183041" y="4670925"/>
            <a:ext cx="1967844" cy="1742037"/>
            <a:chOff x="15360" y="1629482"/>
            <a:chExt cx="5484096" cy="4854806"/>
          </a:xfrm>
        </p:grpSpPr>
        <p:pic>
          <p:nvPicPr>
            <p:cNvPr id="5" name="Immagine 4" descr="Immagine che contiene schizzo, disegno, bianco e nero, arte&#10;&#10;Descrizione generata automaticamente">
              <a:extLst>
                <a:ext uri="{FF2B5EF4-FFF2-40B4-BE49-F238E27FC236}">
                  <a16:creationId xmlns:a16="http://schemas.microsoft.com/office/drawing/2014/main" id="{C397440F-E7F2-4FFC-8ACB-67DA1639C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84" t="26801" r="14222" b="20533"/>
            <a:stretch/>
          </p:blipFill>
          <p:spPr>
            <a:xfrm>
              <a:off x="15360" y="1629482"/>
              <a:ext cx="5484096" cy="4854806"/>
            </a:xfrm>
            <a:prstGeom prst="rect">
              <a:avLst/>
            </a:prstGeom>
          </p:spPr>
        </p:pic>
        <p:sp>
          <p:nvSpPr>
            <p:cNvPr id="6" name="Ovale 3">
              <a:extLst>
                <a:ext uri="{FF2B5EF4-FFF2-40B4-BE49-F238E27FC236}">
                  <a16:creationId xmlns:a16="http://schemas.microsoft.com/office/drawing/2014/main" id="{8224C310-AAB0-4897-A37C-CFBB7D8AE5FB}"/>
                </a:ext>
              </a:extLst>
            </p:cNvPr>
            <p:cNvSpPr/>
            <p:nvPr/>
          </p:nvSpPr>
          <p:spPr>
            <a:xfrm rot="16486160">
              <a:off x="2706152" y="3236904"/>
              <a:ext cx="2037568" cy="127963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it-IT" dirty="0">
                <a:latin typeface="Bradley Hand ITC" panose="03070402050302030203" pitchFamily="66" charset="0"/>
              </a:endParaRPr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53E3302-616D-426A-B0AA-BAAF4F213F46}"/>
                </a:ext>
              </a:extLst>
            </p:cNvPr>
            <p:cNvSpPr/>
            <p:nvPr/>
          </p:nvSpPr>
          <p:spPr>
            <a:xfrm>
              <a:off x="15360" y="5711554"/>
              <a:ext cx="5484096" cy="620746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Ground</a:t>
              </a: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FDAA8DAA-9397-4676-A764-3035E149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Primary</a:t>
            </a:r>
            <a:r>
              <a:rPr lang="it-IT" dirty="0"/>
              <a:t> </a:t>
            </a:r>
            <a:r>
              <a:rPr lang="it-IT" dirty="0" err="1"/>
              <a:t>beam</a:t>
            </a:r>
            <a:r>
              <a:rPr lang="it-IT" dirty="0"/>
              <a:t> (H-</a:t>
            </a:r>
            <a:r>
              <a:rPr lang="it-IT" dirty="0" err="1"/>
              <a:t>plane</a:t>
            </a:r>
            <a:r>
              <a:rPr lang="it-IT" dirty="0"/>
              <a:t>)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F14FD2B3-8C5C-4CA8-BB25-239E734EB986}"/>
              </a:ext>
            </a:extLst>
          </p:cNvPr>
          <p:cNvCxnSpPr>
            <a:cxnSpLocks/>
          </p:cNvCxnSpPr>
          <p:nvPr/>
        </p:nvCxnSpPr>
        <p:spPr>
          <a:xfrm flipV="1">
            <a:off x="6129949" y="1962150"/>
            <a:ext cx="0" cy="3899561"/>
          </a:xfrm>
          <a:prstGeom prst="line">
            <a:avLst/>
          </a:prstGeom>
          <a:ln w="28575">
            <a:solidFill>
              <a:srgbClr val="0D0D0D">
                <a:alpha val="50196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B0CC2802-576B-4CBB-87BE-1E03D3B49265}"/>
              </a:ext>
            </a:extLst>
          </p:cNvPr>
          <p:cNvCxnSpPr>
            <a:cxnSpLocks/>
          </p:cNvCxnSpPr>
          <p:nvPr/>
        </p:nvCxnSpPr>
        <p:spPr>
          <a:xfrm flipV="1">
            <a:off x="7188281" y="1962150"/>
            <a:ext cx="0" cy="3899561"/>
          </a:xfrm>
          <a:prstGeom prst="line">
            <a:avLst/>
          </a:prstGeom>
          <a:ln w="28575">
            <a:solidFill>
              <a:srgbClr val="0D0D0D">
                <a:alpha val="50196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>
            <a:extLst>
              <a:ext uri="{FF2B5EF4-FFF2-40B4-BE49-F238E27FC236}">
                <a16:creationId xmlns:a16="http://schemas.microsoft.com/office/drawing/2014/main" id="{E26B01E0-4A45-4C5E-965C-08ED25BB4107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F1B23C33-AF25-4534-88E5-607CBAB52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51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F7E205FC-FDBB-45DE-8EA6-8409715B0B92}"/>
              </a:ext>
            </a:extLst>
          </p:cNvPr>
          <p:cNvGrpSpPr/>
          <p:nvPr/>
        </p:nvGrpSpPr>
        <p:grpSpPr>
          <a:xfrm>
            <a:off x="251188" y="1351975"/>
            <a:ext cx="5203404" cy="4842588"/>
            <a:chOff x="0" y="327258"/>
            <a:chExt cx="6774291" cy="6304548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4E279994-B749-4331-885E-E09059F28DD4}"/>
                </a:ext>
              </a:extLst>
            </p:cNvPr>
            <p:cNvSpPr txBox="1"/>
            <p:nvPr/>
          </p:nvSpPr>
          <p:spPr>
            <a:xfrm>
              <a:off x="5417711" y="3355323"/>
              <a:ext cx="96693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000" dirty="0"/>
                <a:t>0 </a:t>
              </a:r>
              <a:r>
                <a:rPr lang="it-IT" sz="3000" dirty="0" err="1"/>
                <a:t>dBi</a:t>
              </a:r>
              <a:endParaRPr lang="it-IT" sz="3000" dirty="0"/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D8FBA33E-736D-4064-8C63-D59B860826D9}"/>
                </a:ext>
              </a:extLst>
            </p:cNvPr>
            <p:cNvSpPr txBox="1"/>
            <p:nvPr/>
          </p:nvSpPr>
          <p:spPr>
            <a:xfrm>
              <a:off x="5494774" y="5287617"/>
              <a:ext cx="127951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000" dirty="0"/>
                <a:t>-10 </a:t>
              </a:r>
              <a:r>
                <a:rPr lang="it-IT" sz="3000" dirty="0" err="1"/>
                <a:t>dBi</a:t>
              </a:r>
              <a:endParaRPr lang="it-IT" sz="3000" dirty="0"/>
            </a:p>
          </p:txBody>
        </p:sp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F724EA52-4F3A-4B5A-9E30-3DCC2DE999E8}"/>
                </a:ext>
              </a:extLst>
            </p:cNvPr>
            <p:cNvGrpSpPr/>
            <p:nvPr/>
          </p:nvGrpSpPr>
          <p:grpSpPr>
            <a:xfrm>
              <a:off x="0" y="327258"/>
              <a:ext cx="5417711" cy="6304548"/>
              <a:chOff x="0" y="327258"/>
              <a:chExt cx="5417711" cy="6304548"/>
            </a:xfrm>
          </p:grpSpPr>
          <p:pic>
            <p:nvPicPr>
              <p:cNvPr id="26" name="Immagine 25">
                <a:extLst>
                  <a:ext uri="{FF2B5EF4-FFF2-40B4-BE49-F238E27FC236}">
                    <a16:creationId xmlns:a16="http://schemas.microsoft.com/office/drawing/2014/main" id="{EE4A2F8A-E6E4-45D5-9D27-A35296375E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6959" t="10983" r="51598" b="64452"/>
              <a:stretch/>
            </p:blipFill>
            <p:spPr>
              <a:xfrm>
                <a:off x="0" y="327258"/>
                <a:ext cx="5417711" cy="6304548"/>
              </a:xfrm>
              <a:prstGeom prst="rect">
                <a:avLst/>
              </a:prstGeom>
            </p:spPr>
          </p:pic>
          <p:cxnSp>
            <p:nvCxnSpPr>
              <p:cNvPr id="29" name="Connettore 2 28">
                <a:extLst>
                  <a:ext uri="{FF2B5EF4-FFF2-40B4-BE49-F238E27FC236}">
                    <a16:creationId xmlns:a16="http://schemas.microsoft.com/office/drawing/2014/main" id="{20F75E1A-6FF2-4185-ACB9-0894C28F4F0C}"/>
                  </a:ext>
                </a:extLst>
              </p:cNvPr>
              <p:cNvCxnSpPr/>
              <p:nvPr/>
            </p:nvCxnSpPr>
            <p:spPr>
              <a:xfrm flipV="1">
                <a:off x="3405739" y="1345934"/>
                <a:ext cx="0" cy="76039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48352A2E-D5EC-468D-B94D-421C5B791DBF}"/>
                  </a:ext>
                </a:extLst>
              </p:cNvPr>
              <p:cNvSpPr txBox="1"/>
              <p:nvPr/>
            </p:nvSpPr>
            <p:spPr>
              <a:xfrm>
                <a:off x="3067541" y="791936"/>
                <a:ext cx="70564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3000" dirty="0"/>
                  <a:t>38°</a:t>
                </a:r>
              </a:p>
            </p:txBody>
          </p:sp>
        </p:grpSp>
      </p:grpSp>
      <p:graphicFrame>
        <p:nvGraphicFramePr>
          <p:cNvPr id="31" name="Tabella 30">
            <a:extLst>
              <a:ext uri="{FF2B5EF4-FFF2-40B4-BE49-F238E27FC236}">
                <a16:creationId xmlns:a16="http://schemas.microsoft.com/office/drawing/2014/main" id="{CC2AA0A7-E06E-400C-B98D-4BD59C53D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772173"/>
              </p:ext>
            </p:extLst>
          </p:nvPr>
        </p:nvGraphicFramePr>
        <p:xfrm>
          <a:off x="6095999" y="1300423"/>
          <a:ext cx="5661891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2107">
                  <a:extLst>
                    <a:ext uri="{9D8B030D-6E8A-4147-A177-3AD203B41FA5}">
                      <a16:colId xmlns:a16="http://schemas.microsoft.com/office/drawing/2014/main" val="2881193964"/>
                    </a:ext>
                  </a:extLst>
                </a:gridCol>
                <a:gridCol w="1939784">
                  <a:extLst>
                    <a:ext uri="{9D8B030D-6E8A-4147-A177-3AD203B41FA5}">
                      <a16:colId xmlns:a16="http://schemas.microsoft.com/office/drawing/2014/main" val="2563005999"/>
                    </a:ext>
                  </a:extLst>
                </a:gridCol>
              </a:tblGrid>
              <a:tr h="152400"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400" b="1" i="1" dirty="0" err="1">
                          <a:solidFill>
                            <a:schemeClr val="bg1"/>
                          </a:solidFill>
                          <a:effectLst/>
                          <a:latin typeface="Titillium"/>
                          <a:cs typeface="Times New Roman" panose="02020603050405020304" pitchFamily="18" charset="0"/>
                        </a:rPr>
                        <a:t>Existing</a:t>
                      </a:r>
                      <a:r>
                        <a:rPr lang="it-IT" sz="2400" b="1" i="1" dirty="0">
                          <a:solidFill>
                            <a:schemeClr val="bg1"/>
                          </a:solidFill>
                          <a:effectLst/>
                          <a:latin typeface="Titillium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400" b="1" i="1" dirty="0" err="1">
                          <a:solidFill>
                            <a:schemeClr val="bg1"/>
                          </a:solidFill>
                          <a:effectLst/>
                          <a:latin typeface="Titillium"/>
                          <a:cs typeface="Times New Roman" panose="02020603050405020304" pitchFamily="18" charset="0"/>
                        </a:rPr>
                        <a:t>configuration</a:t>
                      </a:r>
                      <a:r>
                        <a:rPr lang="it-IT" sz="2400" b="1" i="1" dirty="0">
                          <a:solidFill>
                            <a:schemeClr val="bg1"/>
                          </a:solidFill>
                          <a:effectLst/>
                          <a:latin typeface="Titillium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400" b="1" i="1" kern="1200" dirty="0">
                          <a:solidFill>
                            <a:schemeClr val="bg1"/>
                          </a:solidFill>
                          <a:effectLst/>
                          <a:latin typeface="Titillium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2400" b="1" i="1" kern="1200" dirty="0" err="1">
                          <a:solidFill>
                            <a:schemeClr val="bg1"/>
                          </a:solidFill>
                          <a:effectLst/>
                          <a:latin typeface="Titillium"/>
                          <a:ea typeface="+mn-ea"/>
                          <a:cs typeface="Times New Roman" panose="02020603050405020304" pitchFamily="18" charset="0"/>
                        </a:rPr>
                        <a:t>dashed</a:t>
                      </a:r>
                      <a:r>
                        <a:rPr lang="it-IT" sz="2400" b="1" i="1" kern="1200" dirty="0">
                          <a:solidFill>
                            <a:schemeClr val="bg1"/>
                          </a:solidFill>
                          <a:effectLst/>
                          <a:latin typeface="Titillium"/>
                          <a:ea typeface="+mn-ea"/>
                          <a:cs typeface="Times New Roman" panose="02020603050405020304" pitchFamily="18" charset="0"/>
                        </a:rPr>
                        <a:t> light blue)</a:t>
                      </a:r>
                      <a:endParaRPr lang="it-IT" sz="2400" b="1" i="1" dirty="0">
                        <a:solidFill>
                          <a:schemeClr val="bg1"/>
                        </a:solidFill>
                        <a:effectLst/>
                        <a:latin typeface="Titillium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/>
                          <a:latin typeface="Titillium"/>
                        </a:rPr>
                        <a:t>Value</a:t>
                      </a:r>
                      <a:endParaRPr lang="it-IT" sz="2000" b="1" i="1" dirty="0">
                        <a:effectLst/>
                        <a:latin typeface="Titilli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02386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Titillium"/>
                        </a:rPr>
                        <a:t>Peak</a:t>
                      </a:r>
                      <a:endParaRPr lang="it-IT" sz="2400" dirty="0">
                        <a:effectLst/>
                        <a:latin typeface="Titilli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400" dirty="0">
                          <a:effectLst/>
                          <a:latin typeface="Calibri" panose="020F0502020204030204" pitchFamily="34" charset="0"/>
                        </a:rPr>
                        <a:t>13.4</a:t>
                      </a:r>
                      <a:r>
                        <a:rPr lang="en-US" sz="2400" dirty="0">
                          <a:effectLst/>
                          <a:latin typeface="Titillium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tillium"/>
                        </a:rPr>
                        <a:t>dBi</a:t>
                      </a:r>
                      <a:endParaRPr lang="it-IT" sz="2400" b="1" i="1" dirty="0">
                        <a:effectLst/>
                        <a:latin typeface="Titilli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007193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HPBW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30°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863261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Relative taper at 38° (*)</a:t>
                      </a:r>
                      <a:endParaRPr lang="it-IT" sz="2400" kern="1200" dirty="0">
                        <a:solidFill>
                          <a:schemeClr val="dk1"/>
                        </a:solidFill>
                        <a:effectLst/>
                        <a:latin typeface="Titillium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-21.5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 dB</a:t>
                      </a:r>
                      <a:endParaRPr lang="it-IT" sz="2400" kern="1200" dirty="0">
                        <a:solidFill>
                          <a:schemeClr val="dk1"/>
                        </a:solidFill>
                        <a:effectLst/>
                        <a:latin typeface="Titillium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714338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i="1" kern="1200" dirty="0">
                          <a:solidFill>
                            <a:schemeClr val="bg1"/>
                          </a:solidFill>
                          <a:effectLst/>
                          <a:latin typeface="Titillium"/>
                          <a:ea typeface="+mn-ea"/>
                          <a:cs typeface="Times New Roman" panose="02020603050405020304" pitchFamily="18" charset="0"/>
                        </a:rPr>
                        <a:t>CNR </a:t>
                      </a:r>
                      <a:r>
                        <a:rPr lang="it-IT" sz="2400" b="1" i="1" kern="1200" dirty="0" err="1">
                          <a:solidFill>
                            <a:schemeClr val="bg1"/>
                          </a:solidFill>
                          <a:effectLst/>
                          <a:latin typeface="Titillium"/>
                          <a:ea typeface="+mn-ea"/>
                          <a:cs typeface="Times New Roman" panose="02020603050405020304" pitchFamily="18" charset="0"/>
                        </a:rPr>
                        <a:t>configuration</a:t>
                      </a:r>
                      <a:r>
                        <a:rPr lang="it-IT" sz="2400" b="1" i="1" kern="1200" dirty="0">
                          <a:solidFill>
                            <a:schemeClr val="bg1"/>
                          </a:solidFill>
                          <a:effectLst/>
                          <a:latin typeface="Titillium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it-IT" sz="2400" b="1" i="1" kern="1200" dirty="0" err="1">
                          <a:solidFill>
                            <a:schemeClr val="bg1"/>
                          </a:solidFill>
                          <a:effectLst/>
                          <a:latin typeface="Titillium"/>
                          <a:ea typeface="+mn-ea"/>
                          <a:cs typeface="Times New Roman" panose="02020603050405020304" pitchFamily="18" charset="0"/>
                        </a:rPr>
                        <a:t>dashed</a:t>
                      </a:r>
                      <a:r>
                        <a:rPr lang="it-IT" sz="2400" b="1" i="1" kern="1200" dirty="0">
                          <a:solidFill>
                            <a:schemeClr val="bg1"/>
                          </a:solidFill>
                          <a:effectLst/>
                          <a:latin typeface="Titillium"/>
                          <a:ea typeface="+mn-ea"/>
                          <a:cs typeface="Times New Roman" panose="02020603050405020304" pitchFamily="18" charset="0"/>
                        </a:rPr>
                        <a:t> green)</a:t>
                      </a:r>
                      <a:endParaRPr lang="it-IT" sz="2400" b="1" i="1" dirty="0">
                        <a:solidFill>
                          <a:schemeClr val="bg1"/>
                        </a:solidFill>
                        <a:effectLst/>
                        <a:latin typeface="Titillium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1600" b="1" i="1" dirty="0">
                        <a:effectLst/>
                        <a:latin typeface="Titilli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091152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Peak</a:t>
                      </a:r>
                      <a:endParaRPr lang="it-IT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12.3 </a:t>
                      </a:r>
                      <a:r>
                        <a:rPr lang="it-IT" sz="2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dBi</a:t>
                      </a:r>
                      <a:endParaRPr lang="it-IT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055926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HPBW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40°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361277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Relative taper at 38° (*)</a:t>
                      </a:r>
                      <a:endParaRPr lang="it-IT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-10.8 dB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9659721"/>
                  </a:ext>
                </a:extLst>
              </a:tr>
              <a:tr h="203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i="1" kern="1200" dirty="0">
                          <a:solidFill>
                            <a:schemeClr val="bg1"/>
                          </a:solidFill>
                          <a:effectLst/>
                          <a:latin typeface="Titillium"/>
                          <a:ea typeface="+mn-ea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it-IT" sz="2400" b="1" i="1" dirty="0">
                          <a:solidFill>
                            <a:schemeClr val="bg1"/>
                          </a:solidFill>
                          <a:effectLst/>
                          <a:latin typeface="Titillium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400" b="1" i="1" dirty="0" err="1">
                          <a:solidFill>
                            <a:schemeClr val="bg1"/>
                          </a:solidFill>
                          <a:effectLst/>
                          <a:latin typeface="Titillium"/>
                          <a:cs typeface="Times New Roman" panose="02020603050405020304" pitchFamily="18" charset="0"/>
                        </a:rPr>
                        <a:t>configuration</a:t>
                      </a:r>
                      <a:r>
                        <a:rPr lang="it-IT" sz="2400" b="1" i="1" dirty="0">
                          <a:solidFill>
                            <a:schemeClr val="bg1"/>
                          </a:solidFill>
                          <a:effectLst/>
                          <a:latin typeface="Titillium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400" b="1" i="1" kern="1200" dirty="0">
                          <a:solidFill>
                            <a:schemeClr val="bg1"/>
                          </a:solidFill>
                          <a:effectLst/>
                          <a:latin typeface="Titillium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it-IT" sz="2400" b="1" i="1" kern="1200" dirty="0" err="1">
                          <a:solidFill>
                            <a:schemeClr val="bg1"/>
                          </a:solidFill>
                          <a:effectLst/>
                          <a:latin typeface="Titillium"/>
                          <a:ea typeface="+mn-ea"/>
                          <a:cs typeface="Times New Roman" panose="02020603050405020304" pitchFamily="18" charset="0"/>
                        </a:rPr>
                        <a:t>continuos</a:t>
                      </a:r>
                      <a:r>
                        <a:rPr lang="it-IT" sz="2400" b="1" i="1" kern="1200" dirty="0">
                          <a:solidFill>
                            <a:schemeClr val="bg1"/>
                          </a:solidFill>
                          <a:effectLst/>
                          <a:latin typeface="Titillium"/>
                          <a:ea typeface="+mn-ea"/>
                          <a:cs typeface="Times New Roman" panose="02020603050405020304" pitchFamily="18" charset="0"/>
                        </a:rPr>
                        <a:t> blue)</a:t>
                      </a:r>
                      <a:endParaRPr lang="it-IT" sz="2400" b="1" i="1" dirty="0">
                        <a:solidFill>
                          <a:schemeClr val="bg1"/>
                        </a:solidFill>
                        <a:effectLst/>
                        <a:latin typeface="Titillium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1600" b="1" i="1" dirty="0">
                        <a:effectLst/>
                        <a:latin typeface="Titilli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58367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Titillium"/>
                        </a:rPr>
                        <a:t>Peak</a:t>
                      </a:r>
                      <a:endParaRPr lang="it-IT" sz="2400" dirty="0">
                        <a:effectLst/>
                        <a:latin typeface="Titilli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13.8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dBi</a:t>
                      </a:r>
                      <a:endParaRPr lang="it-IT" sz="2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07272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HPBW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39-43°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23646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Titillium"/>
                        </a:rPr>
                        <a:t>Relative taper at 38° (*)</a:t>
                      </a:r>
                      <a:endParaRPr lang="it-IT" sz="2400" dirty="0">
                        <a:effectLst/>
                        <a:latin typeface="Titilli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-19.8 dB</a:t>
                      </a:r>
                      <a:endParaRPr lang="it-IT" sz="2400" b="1" i="1" dirty="0">
                        <a:effectLst/>
                        <a:latin typeface="Titilli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3087870"/>
                  </a:ext>
                </a:extLst>
              </a:tr>
            </a:tbl>
          </a:graphicData>
        </a:graphic>
      </p:graphicFrame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5A4B0D76-7562-4BE8-9358-AD63A8CC28CB}"/>
              </a:ext>
            </a:extLst>
          </p:cNvPr>
          <p:cNvSpPr txBox="1"/>
          <p:nvPr/>
        </p:nvSpPr>
        <p:spPr>
          <a:xfrm>
            <a:off x="6095999" y="5763154"/>
            <a:ext cx="4161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/>
              <a:t>* w/o FSPL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2A2DD38-3EF0-44A9-9D67-EF20AE2BB74A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E65F5611-8E11-4249-A111-B26A71E0F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3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A67C4932-414E-4B74-BAC9-528AF1AA1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50" y="0"/>
            <a:ext cx="10153301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B207FD2-F490-429F-87BD-32E51EB73829}"/>
              </a:ext>
            </a:extLst>
          </p:cNvPr>
          <p:cNvSpPr txBox="1"/>
          <p:nvPr/>
        </p:nvSpPr>
        <p:spPr>
          <a:xfrm>
            <a:off x="1255207" y="336278"/>
            <a:ext cx="2521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B27F47"/>
                </a:solidFill>
                <a:latin typeface="Titillium Bd" pitchFamily="2" charset="77"/>
              </a:rPr>
              <a:t>ZENITH (44,52°)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2939CFC1-2ECC-44FA-B8A5-D6D81E7C3B15}"/>
              </a:ext>
            </a:extLst>
          </p:cNvPr>
          <p:cNvCxnSpPr>
            <a:cxnSpLocks/>
          </p:cNvCxnSpPr>
          <p:nvPr/>
        </p:nvCxnSpPr>
        <p:spPr>
          <a:xfrm>
            <a:off x="3142969" y="2032656"/>
            <a:ext cx="2028143" cy="1116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855CDF89-ADC2-4A6A-B0B4-24DA0F924320}"/>
              </a:ext>
            </a:extLst>
          </p:cNvPr>
          <p:cNvCxnSpPr>
            <a:cxnSpLocks/>
          </p:cNvCxnSpPr>
          <p:nvPr/>
        </p:nvCxnSpPr>
        <p:spPr>
          <a:xfrm flipV="1">
            <a:off x="3107394" y="1751291"/>
            <a:ext cx="7512709" cy="241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E1C69C4A-4CC0-4AD3-A0D6-8F87F9E69733}"/>
              </a:ext>
            </a:extLst>
          </p:cNvPr>
          <p:cNvCxnSpPr>
            <a:cxnSpLocks/>
          </p:cNvCxnSpPr>
          <p:nvPr/>
        </p:nvCxnSpPr>
        <p:spPr>
          <a:xfrm>
            <a:off x="3107395" y="1992405"/>
            <a:ext cx="1200280" cy="3958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erchio parziale 7">
            <a:extLst>
              <a:ext uri="{FF2B5EF4-FFF2-40B4-BE49-F238E27FC236}">
                <a16:creationId xmlns:a16="http://schemas.microsoft.com/office/drawing/2014/main" id="{0D18D0B6-0522-4296-8964-D5367E06D5FE}"/>
              </a:ext>
            </a:extLst>
          </p:cNvPr>
          <p:cNvSpPr/>
          <p:nvPr/>
        </p:nvSpPr>
        <p:spPr>
          <a:xfrm>
            <a:off x="2545691" y="1409995"/>
            <a:ext cx="1123406" cy="1219195"/>
          </a:xfrm>
          <a:prstGeom prst="pie">
            <a:avLst>
              <a:gd name="adj1" fmla="val 4399676"/>
              <a:gd name="adj2" fmla="val 10854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93DBA08-8620-4734-BF9D-4CECC6B2540F}"/>
              </a:ext>
            </a:extLst>
          </p:cNvPr>
          <p:cNvSpPr txBox="1"/>
          <p:nvPr/>
        </p:nvSpPr>
        <p:spPr>
          <a:xfrm>
            <a:off x="4510748" y="2612396"/>
            <a:ext cx="613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ym typeface="Symbol" panose="05050102010706020507" pitchFamily="18" charset="2"/>
              </a:rPr>
              <a:t>=0°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B0C739F-D3B3-4941-85F1-227549330467}"/>
              </a:ext>
            </a:extLst>
          </p:cNvPr>
          <p:cNvSpPr txBox="1"/>
          <p:nvPr/>
        </p:nvSpPr>
        <p:spPr>
          <a:xfrm>
            <a:off x="9773545" y="1354771"/>
            <a:ext cx="1145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ym typeface="Symbol" panose="05050102010706020507" pitchFamily="18" charset="2"/>
              </a:rPr>
              <a:t>=-37.5°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B956DC7-7E54-44AC-A9B1-E2EE39797778}"/>
              </a:ext>
            </a:extLst>
          </p:cNvPr>
          <p:cNvSpPr txBox="1"/>
          <p:nvPr/>
        </p:nvSpPr>
        <p:spPr>
          <a:xfrm>
            <a:off x="734931" y="1623073"/>
            <a:ext cx="1174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ym typeface="Symbol" panose="05050102010706020507" pitchFamily="18" charset="2"/>
              </a:rPr>
              <a:t>=145.5°</a:t>
            </a:r>
            <a:endParaRPr lang="it-IT" dirty="0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A02883A9-BB32-4216-9D99-2BD00844C2BA}"/>
              </a:ext>
            </a:extLst>
          </p:cNvPr>
          <p:cNvCxnSpPr>
            <a:cxnSpLocks/>
          </p:cNvCxnSpPr>
          <p:nvPr/>
        </p:nvCxnSpPr>
        <p:spPr>
          <a:xfrm flipH="1">
            <a:off x="174171" y="2019593"/>
            <a:ext cx="29687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79414CB-F17C-4518-A7BE-78393472FA99}"/>
              </a:ext>
            </a:extLst>
          </p:cNvPr>
          <p:cNvSpPr txBox="1"/>
          <p:nvPr/>
        </p:nvSpPr>
        <p:spPr>
          <a:xfrm>
            <a:off x="3428437" y="5850322"/>
            <a:ext cx="960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ym typeface="Symbol" panose="05050102010706020507" pitchFamily="18" charset="2"/>
              </a:rPr>
              <a:t>=37.5°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B19D286-8D4F-679A-BF72-9C490D2904F8}"/>
              </a:ext>
            </a:extLst>
          </p:cNvPr>
          <p:cNvSpPr txBox="1"/>
          <p:nvPr/>
        </p:nvSpPr>
        <p:spPr>
          <a:xfrm>
            <a:off x="2147273" y="2441324"/>
            <a:ext cx="960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ym typeface="Symbol" panose="05050102010706020507" pitchFamily="18" charset="2"/>
              </a:rPr>
              <a:t>=108°</a:t>
            </a:r>
            <a:endParaRPr lang="it-IT" dirty="0"/>
          </a:p>
        </p:txBody>
      </p:sp>
      <p:sp>
        <p:nvSpPr>
          <p:cNvPr id="15" name="Ovale 3">
            <a:extLst>
              <a:ext uri="{FF2B5EF4-FFF2-40B4-BE49-F238E27FC236}">
                <a16:creationId xmlns:a16="http://schemas.microsoft.com/office/drawing/2014/main" id="{25468F4E-733B-4DA2-97E9-9E89FD9BBD1F}"/>
              </a:ext>
            </a:extLst>
          </p:cNvPr>
          <p:cNvSpPr/>
          <p:nvPr/>
        </p:nvSpPr>
        <p:spPr>
          <a:xfrm rot="7026956">
            <a:off x="2592117" y="1603382"/>
            <a:ext cx="2544798" cy="1598182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it-IT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58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AA8DAA-9397-4676-A764-3035E149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Performance </a:t>
            </a:r>
            <a:r>
              <a:rPr lang="it-IT" dirty="0" err="1"/>
              <a:t>comparison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5631505-2098-44EA-B2C2-E03B8BD73743}"/>
              </a:ext>
            </a:extLst>
          </p:cNvPr>
          <p:cNvSpPr txBox="1"/>
          <p:nvPr/>
        </p:nvSpPr>
        <p:spPr>
          <a:xfrm>
            <a:off x="88136" y="5838411"/>
            <a:ext cx="9146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*</a:t>
            </a:r>
            <a:r>
              <a:rPr lang="it-IT" dirty="0" err="1"/>
              <a:t>T_sky</a:t>
            </a:r>
            <a:r>
              <a:rPr lang="it-IT" dirty="0"/>
              <a:t>=25 k, </a:t>
            </a:r>
            <a:r>
              <a:rPr lang="it-IT" dirty="0" err="1"/>
              <a:t>T_ground</a:t>
            </a:r>
            <a:r>
              <a:rPr lang="it-IT" dirty="0"/>
              <a:t>=12.5 k, T_BFN=17 k, T_LNA/</a:t>
            </a:r>
            <a:r>
              <a:rPr lang="it-IT" dirty="0" err="1"/>
              <a:t>Loss_BFN</a:t>
            </a:r>
            <a:r>
              <a:rPr lang="it-IT" dirty="0"/>
              <a:t>=37.1 k </a:t>
            </a:r>
            <a:r>
              <a:rPr lang="it-IT" dirty="0">
                <a:sym typeface="Wingdings" panose="05000000000000000000" pitchFamily="2" charset="2"/>
              </a:rPr>
              <a:t></a:t>
            </a:r>
            <a:r>
              <a:rPr lang="it-IT" dirty="0"/>
              <a:t> </a:t>
            </a:r>
            <a:r>
              <a:rPr lang="it-IT" dirty="0" err="1"/>
              <a:t>T_sys</a:t>
            </a:r>
            <a:r>
              <a:rPr lang="it-IT" dirty="0"/>
              <a:t>=91.6 k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8046616-3CBF-4A51-87D9-55419CB7FA06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CED69D4F-39AF-4A21-99C8-5930F44B2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6061267A-9596-4182-AD59-C5775DB72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77936"/>
              </p:ext>
            </p:extLst>
          </p:nvPr>
        </p:nvGraphicFramePr>
        <p:xfrm>
          <a:off x="172314" y="2065375"/>
          <a:ext cx="9019417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0253">
                  <a:extLst>
                    <a:ext uri="{9D8B030D-6E8A-4147-A177-3AD203B41FA5}">
                      <a16:colId xmlns:a16="http://schemas.microsoft.com/office/drawing/2014/main" val="2881193964"/>
                    </a:ext>
                  </a:extLst>
                </a:gridCol>
                <a:gridCol w="2644582">
                  <a:extLst>
                    <a:ext uri="{9D8B030D-6E8A-4147-A177-3AD203B41FA5}">
                      <a16:colId xmlns:a16="http://schemas.microsoft.com/office/drawing/2014/main" val="2563005999"/>
                    </a:ext>
                  </a:extLst>
                </a:gridCol>
                <a:gridCol w="2644582">
                  <a:extLst>
                    <a:ext uri="{9D8B030D-6E8A-4147-A177-3AD203B41FA5}">
                      <a16:colId xmlns:a16="http://schemas.microsoft.com/office/drawing/2014/main" val="4049138982"/>
                    </a:ext>
                  </a:extLst>
                </a:gridCol>
              </a:tblGrid>
              <a:tr h="84175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tillium"/>
                        </a:rPr>
                        <a:t>Parameter</a:t>
                      </a:r>
                      <a:endParaRPr lang="it-IT" sz="2400" b="1" i="1" dirty="0">
                        <a:solidFill>
                          <a:schemeClr val="bg1"/>
                        </a:solidFill>
                        <a:effectLst/>
                        <a:latin typeface="Titilli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tillium"/>
                        </a:rPr>
                        <a:t>Existing (dipole) configuration</a:t>
                      </a:r>
                      <a:endParaRPr lang="it-IT" sz="2400" b="1" i="1" dirty="0">
                        <a:solidFill>
                          <a:schemeClr val="bg1"/>
                        </a:solidFill>
                        <a:effectLst/>
                        <a:latin typeface="Titilli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New (Yagi-</a:t>
                      </a:r>
                      <a:r>
                        <a:rPr lang="en-US" sz="2400" b="1" kern="1200" dirty="0" err="1">
                          <a:solidFill>
                            <a:schemeClr val="bg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Uda</a:t>
                      </a: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) configuration</a:t>
                      </a:r>
                      <a:endParaRPr lang="it-IT" sz="2400" b="1" kern="1200" dirty="0">
                        <a:solidFill>
                          <a:schemeClr val="bg1"/>
                        </a:solidFill>
                        <a:effectLst/>
                        <a:latin typeface="Titillium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023866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Max directivity (boresight pointing) / aperture efficiency</a:t>
                      </a:r>
                      <a:endParaRPr lang="it-IT" sz="2400" kern="1200" dirty="0">
                        <a:solidFill>
                          <a:schemeClr val="tx1"/>
                        </a:solidFill>
                        <a:effectLst/>
                        <a:latin typeface="Titillium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kern="1200" dirty="0">
                          <a:solidFill>
                            <a:srgbClr val="00B050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54.46 </a:t>
                      </a:r>
                      <a:r>
                        <a:rPr lang="en-US" sz="2400" kern="1200" dirty="0" err="1">
                          <a:solidFill>
                            <a:srgbClr val="00B050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dBi</a:t>
                      </a:r>
                      <a:r>
                        <a:rPr lang="en-US" sz="2400" kern="1200" dirty="0">
                          <a:solidFill>
                            <a:srgbClr val="00B050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  / 70%</a:t>
                      </a:r>
                      <a:endParaRPr lang="it-IT" sz="2400" kern="1200" dirty="0">
                        <a:solidFill>
                          <a:srgbClr val="00B050"/>
                        </a:solidFill>
                        <a:effectLst/>
                        <a:latin typeface="Titillium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54.14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dBi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 / 65%</a:t>
                      </a:r>
                      <a:endParaRPr lang="it-IT" sz="2400" kern="1200" dirty="0">
                        <a:solidFill>
                          <a:schemeClr val="tx1"/>
                        </a:solidFill>
                        <a:effectLst/>
                        <a:latin typeface="Titillium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007193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400" kern="1200" dirty="0" err="1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Taper</a:t>
                      </a:r>
                      <a:r>
                        <a:rPr lang="it-IT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400" kern="1200" dirty="0" err="1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efficiency</a:t>
                      </a:r>
                      <a:r>
                        <a:rPr lang="it-IT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 H-</a:t>
                      </a:r>
                      <a:r>
                        <a:rPr lang="it-IT" sz="2400" kern="1200" dirty="0" err="1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plane</a:t>
                      </a:r>
                      <a:endParaRPr lang="it-IT" sz="2400" kern="1200" dirty="0">
                        <a:solidFill>
                          <a:schemeClr val="tx1"/>
                        </a:solidFill>
                        <a:effectLst/>
                        <a:latin typeface="Titillium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7258435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Spillover efficiency </a:t>
                      </a:r>
                      <a:r>
                        <a:rPr lang="it-IT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H-</a:t>
                      </a:r>
                      <a:r>
                        <a:rPr lang="it-IT" sz="2400" kern="1200" dirty="0" err="1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plane</a:t>
                      </a:r>
                      <a:endParaRPr lang="it-IT" sz="2400" kern="1200" dirty="0">
                        <a:solidFill>
                          <a:schemeClr val="tx1"/>
                        </a:solidFill>
                        <a:effectLst/>
                        <a:latin typeface="Titillium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99%</a:t>
                      </a:r>
                      <a:endParaRPr lang="it-IT" sz="2400" kern="1200" dirty="0">
                        <a:solidFill>
                          <a:schemeClr val="tx1"/>
                        </a:solidFill>
                        <a:effectLst/>
                        <a:latin typeface="Titillium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238237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400" kern="1200" dirty="0" err="1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Noise</a:t>
                      </a:r>
                      <a:r>
                        <a:rPr lang="it-IT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 from ground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i="0" kern="1200" dirty="0">
                          <a:solidFill>
                            <a:srgbClr val="00B050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1.2 – 2.3 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i="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8.5 – 12.5 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10629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System noise temperature</a:t>
                      </a:r>
                      <a:endParaRPr lang="it-IT" sz="2400" kern="1200" dirty="0">
                        <a:solidFill>
                          <a:schemeClr val="tx1"/>
                        </a:solidFill>
                        <a:effectLst/>
                        <a:latin typeface="Titillium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400" b="0" i="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160-170 k (</a:t>
                      </a:r>
                      <a:r>
                        <a:rPr lang="it-IT" sz="2400" b="0" i="0" kern="1200" dirty="0" err="1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meas</a:t>
                      </a:r>
                      <a:r>
                        <a:rPr lang="it-IT" sz="2400" b="0" i="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400" b="0" i="0" dirty="0">
                          <a:solidFill>
                            <a:srgbClr val="00B050"/>
                          </a:solidFill>
                          <a:effectLst/>
                          <a:latin typeface="Titillium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 k (est.*)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00061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Sensitivity</a:t>
                      </a:r>
                      <a:endParaRPr lang="it-IT" sz="2400" kern="1200" dirty="0">
                        <a:solidFill>
                          <a:schemeClr val="tx1"/>
                        </a:solidFill>
                        <a:effectLst/>
                        <a:latin typeface="Titillium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72 </a:t>
                      </a:r>
                      <a:r>
                        <a:rPr lang="it-IT" sz="2400" b="0" i="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m</a:t>
                      </a:r>
                      <a:r>
                        <a:rPr lang="it-IT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/k</a:t>
                      </a:r>
                      <a:endParaRPr lang="it-IT" sz="2400" b="0" i="0" kern="1200" dirty="0">
                        <a:solidFill>
                          <a:schemeClr val="tx1"/>
                        </a:solidFill>
                        <a:effectLst/>
                        <a:latin typeface="Titillium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400" b="0" i="0" dirty="0">
                          <a:solidFill>
                            <a:srgbClr val="00B050"/>
                          </a:solidFill>
                          <a:effectLst/>
                          <a:latin typeface="Titillium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 </a:t>
                      </a:r>
                      <a:r>
                        <a:rPr lang="it-IT" sz="2400" b="0" i="0" kern="1200" dirty="0">
                          <a:solidFill>
                            <a:srgbClr val="00B050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m</a:t>
                      </a:r>
                      <a:r>
                        <a:rPr lang="it-IT" sz="2400" b="0" i="0" kern="1200" baseline="30000" dirty="0">
                          <a:solidFill>
                            <a:srgbClr val="00B050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2400" b="0" i="0" dirty="0">
                          <a:solidFill>
                            <a:srgbClr val="00B050"/>
                          </a:solidFill>
                          <a:effectLst/>
                          <a:latin typeface="Titillium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1716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540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AA8DAA-9397-4676-A764-3035E149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Performance </a:t>
            </a:r>
            <a:r>
              <a:rPr lang="it-IT" dirty="0" err="1"/>
              <a:t>comparison</a:t>
            </a:r>
            <a:endParaRPr lang="it-IT"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B074B130-50E0-491F-9100-0B9E74B8E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141070"/>
              </p:ext>
            </p:extLst>
          </p:nvPr>
        </p:nvGraphicFramePr>
        <p:xfrm>
          <a:off x="160041" y="2065375"/>
          <a:ext cx="11663999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0253">
                  <a:extLst>
                    <a:ext uri="{9D8B030D-6E8A-4147-A177-3AD203B41FA5}">
                      <a16:colId xmlns:a16="http://schemas.microsoft.com/office/drawing/2014/main" val="2881193964"/>
                    </a:ext>
                  </a:extLst>
                </a:gridCol>
                <a:gridCol w="2644582">
                  <a:extLst>
                    <a:ext uri="{9D8B030D-6E8A-4147-A177-3AD203B41FA5}">
                      <a16:colId xmlns:a16="http://schemas.microsoft.com/office/drawing/2014/main" val="2563005999"/>
                    </a:ext>
                  </a:extLst>
                </a:gridCol>
                <a:gridCol w="2644582">
                  <a:extLst>
                    <a:ext uri="{9D8B030D-6E8A-4147-A177-3AD203B41FA5}">
                      <a16:colId xmlns:a16="http://schemas.microsoft.com/office/drawing/2014/main" val="4049138982"/>
                    </a:ext>
                  </a:extLst>
                </a:gridCol>
                <a:gridCol w="2644582">
                  <a:extLst>
                    <a:ext uri="{9D8B030D-6E8A-4147-A177-3AD203B41FA5}">
                      <a16:colId xmlns:a16="http://schemas.microsoft.com/office/drawing/2014/main" val="790063295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tillium"/>
                        </a:rPr>
                        <a:t>Parameter</a:t>
                      </a:r>
                      <a:endParaRPr lang="it-IT" sz="2400" b="1" i="1" dirty="0">
                        <a:solidFill>
                          <a:schemeClr val="bg1"/>
                        </a:solidFill>
                        <a:effectLst/>
                        <a:latin typeface="Titilli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tillium"/>
                        </a:rPr>
                        <a:t>Existing (dipole) configuration</a:t>
                      </a:r>
                      <a:endParaRPr lang="it-IT" sz="2400" b="1" i="1" dirty="0">
                        <a:solidFill>
                          <a:schemeClr val="bg1"/>
                        </a:solidFill>
                        <a:effectLst/>
                        <a:latin typeface="Titillium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New (Yagi-</a:t>
                      </a:r>
                      <a:r>
                        <a:rPr lang="en-US" sz="2400" b="1" kern="1200" dirty="0" err="1">
                          <a:solidFill>
                            <a:schemeClr val="bg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Uda</a:t>
                      </a: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) configuration</a:t>
                      </a:r>
                      <a:endParaRPr lang="it-IT" sz="2400" b="1" kern="1200" dirty="0">
                        <a:solidFill>
                          <a:schemeClr val="bg1"/>
                        </a:solidFill>
                        <a:effectLst/>
                        <a:latin typeface="Titillium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400" b="1" kern="1200" dirty="0">
                          <a:solidFill>
                            <a:schemeClr val="bg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CNR (</a:t>
                      </a:r>
                      <a:r>
                        <a:rPr lang="it-IT" sz="2400" b="1" kern="1200" dirty="0" err="1">
                          <a:solidFill>
                            <a:schemeClr val="bg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dipole</a:t>
                      </a:r>
                      <a:r>
                        <a:rPr lang="it-IT" sz="2400" b="1" kern="1200" dirty="0">
                          <a:solidFill>
                            <a:schemeClr val="bg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) </a:t>
                      </a:r>
                      <a:r>
                        <a:rPr lang="it-IT" sz="2400" b="1" kern="1200" dirty="0" err="1">
                          <a:solidFill>
                            <a:schemeClr val="bg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configuration</a:t>
                      </a:r>
                      <a:endParaRPr lang="it-IT" sz="2400" b="1" kern="1200" dirty="0">
                        <a:solidFill>
                          <a:schemeClr val="bg1"/>
                        </a:solidFill>
                        <a:effectLst/>
                        <a:latin typeface="Titillium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023866"/>
                  </a:ext>
                </a:extLst>
              </a:tr>
              <a:tr h="2397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Max directivity (boresight pointing) / aperture efficiency</a:t>
                      </a:r>
                      <a:endParaRPr lang="it-IT" sz="2400" kern="1200" dirty="0">
                        <a:solidFill>
                          <a:schemeClr val="tx1"/>
                        </a:solidFill>
                        <a:effectLst/>
                        <a:latin typeface="Titillium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54.46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dBi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  / 70%</a:t>
                      </a:r>
                      <a:endParaRPr lang="it-IT" sz="2400" kern="1200" dirty="0">
                        <a:solidFill>
                          <a:schemeClr val="tx1"/>
                        </a:solidFill>
                        <a:effectLst/>
                        <a:latin typeface="Titillium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54.14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dBi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 / 65%</a:t>
                      </a:r>
                      <a:endParaRPr lang="it-IT" sz="2400" kern="1200" dirty="0">
                        <a:solidFill>
                          <a:schemeClr val="tx1"/>
                        </a:solidFill>
                        <a:effectLst/>
                        <a:latin typeface="Titillium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rgbClr val="00B050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54.87 </a:t>
                      </a:r>
                      <a:r>
                        <a:rPr lang="en-US" sz="2400" kern="1200" dirty="0" err="1">
                          <a:solidFill>
                            <a:srgbClr val="00B050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dBi</a:t>
                      </a:r>
                      <a:r>
                        <a:rPr lang="en-US" sz="2400" kern="1200" dirty="0">
                          <a:solidFill>
                            <a:srgbClr val="00B050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 / 78%</a:t>
                      </a:r>
                      <a:endParaRPr lang="it-IT" sz="2400" kern="1200" dirty="0">
                        <a:solidFill>
                          <a:srgbClr val="00B050"/>
                        </a:solidFill>
                        <a:effectLst/>
                        <a:latin typeface="Titillium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007193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400" kern="1200" dirty="0" err="1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Taper</a:t>
                      </a:r>
                      <a:r>
                        <a:rPr lang="it-IT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400" kern="1200" dirty="0" err="1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efficiency</a:t>
                      </a:r>
                      <a:r>
                        <a:rPr lang="it-IT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 H-</a:t>
                      </a:r>
                      <a:r>
                        <a:rPr lang="it-IT" sz="2400" kern="1200" dirty="0" err="1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plane</a:t>
                      </a:r>
                      <a:endParaRPr lang="it-IT" sz="2400" kern="1200" dirty="0">
                        <a:solidFill>
                          <a:schemeClr val="tx1"/>
                        </a:solidFill>
                        <a:effectLst/>
                        <a:latin typeface="Titillium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87%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7258435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Spillover efficiency </a:t>
                      </a:r>
                      <a:r>
                        <a:rPr lang="it-IT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H-</a:t>
                      </a:r>
                      <a:r>
                        <a:rPr lang="it-IT" sz="2400" kern="1200" dirty="0" err="1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plane</a:t>
                      </a:r>
                      <a:endParaRPr lang="it-IT" sz="2400" kern="1200" dirty="0">
                        <a:solidFill>
                          <a:schemeClr val="tx1"/>
                        </a:solidFill>
                        <a:effectLst/>
                        <a:latin typeface="Titillium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99%</a:t>
                      </a:r>
                      <a:endParaRPr lang="it-IT" sz="2400" kern="1200" dirty="0">
                        <a:solidFill>
                          <a:schemeClr val="tx1"/>
                        </a:solidFill>
                        <a:effectLst/>
                        <a:latin typeface="Titillium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97%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238237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400" kern="1200" dirty="0" err="1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Noise</a:t>
                      </a:r>
                      <a:r>
                        <a:rPr lang="it-IT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 from ground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i="0" kern="1200" dirty="0">
                          <a:solidFill>
                            <a:srgbClr val="00B050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1.2 – 2.3 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i="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8.5 – 12.5 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i="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4.2 – 8.3 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10629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System noise temperature</a:t>
                      </a:r>
                      <a:endParaRPr lang="it-IT" sz="2400" kern="1200" dirty="0">
                        <a:solidFill>
                          <a:schemeClr val="tx1"/>
                        </a:solidFill>
                        <a:effectLst/>
                        <a:latin typeface="Titillium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400" b="0" i="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160-170 k (</a:t>
                      </a:r>
                      <a:r>
                        <a:rPr lang="it-IT" sz="2400" b="0" i="0" kern="1200" dirty="0" err="1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meas</a:t>
                      </a:r>
                      <a:r>
                        <a:rPr lang="it-IT" sz="2400" b="0" i="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400" b="0" i="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 k (est.*)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400" b="0" i="0" dirty="0">
                          <a:solidFill>
                            <a:srgbClr val="00B050"/>
                          </a:solidFill>
                          <a:effectLst/>
                          <a:latin typeface="Titillium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 k (est.)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00061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Sensitivity</a:t>
                      </a:r>
                      <a:endParaRPr lang="it-IT" sz="2400" kern="1200" dirty="0">
                        <a:solidFill>
                          <a:schemeClr val="tx1"/>
                        </a:solidFill>
                        <a:effectLst/>
                        <a:latin typeface="Titillium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72 </a:t>
                      </a:r>
                      <a:r>
                        <a:rPr lang="it-IT" sz="2400" b="0" i="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m</a:t>
                      </a:r>
                      <a:r>
                        <a:rPr lang="it-IT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/k</a:t>
                      </a:r>
                      <a:endParaRPr lang="it-IT" sz="2400" b="0" i="0" kern="1200" dirty="0">
                        <a:solidFill>
                          <a:schemeClr val="tx1"/>
                        </a:solidFill>
                        <a:effectLst/>
                        <a:latin typeface="Titillium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400" b="0" i="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 </a:t>
                      </a:r>
                      <a:r>
                        <a:rPr lang="it-IT" sz="2400" b="0" i="0" kern="12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m</a:t>
                      </a:r>
                      <a:r>
                        <a:rPr lang="it-IT" sz="2400" b="0" i="0" kern="1200" baseline="3000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2400" b="0" i="0" dirty="0">
                          <a:solidFill>
                            <a:schemeClr val="tx1"/>
                          </a:solidFill>
                          <a:effectLst/>
                          <a:latin typeface="Titillium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i="0" dirty="0">
                          <a:solidFill>
                            <a:srgbClr val="00B050"/>
                          </a:solidFill>
                          <a:effectLst/>
                          <a:latin typeface="Titillium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 </a:t>
                      </a:r>
                      <a:r>
                        <a:rPr lang="it-IT" sz="2400" b="0" i="0" kern="1200" dirty="0">
                          <a:solidFill>
                            <a:srgbClr val="00B050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m</a:t>
                      </a:r>
                      <a:r>
                        <a:rPr lang="it-IT" sz="2400" b="0" i="0" kern="1200" baseline="30000" dirty="0">
                          <a:solidFill>
                            <a:srgbClr val="00B050"/>
                          </a:solidFill>
                          <a:effectLst/>
                          <a:latin typeface="Titillium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2400" b="0" i="0" dirty="0">
                          <a:solidFill>
                            <a:srgbClr val="00B050"/>
                          </a:solidFill>
                          <a:effectLst/>
                          <a:latin typeface="Titillium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1716627"/>
                  </a:ext>
                </a:extLst>
              </a:tr>
            </a:tbl>
          </a:graphicData>
        </a:graphic>
      </p:graphicFrame>
      <p:sp>
        <p:nvSpPr>
          <p:cNvPr id="9" name="Rettangolo 8">
            <a:extLst>
              <a:ext uri="{FF2B5EF4-FFF2-40B4-BE49-F238E27FC236}">
                <a16:creationId xmlns:a16="http://schemas.microsoft.com/office/drawing/2014/main" id="{9893CE93-F8A8-4871-B1DC-B3B82236A011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6C0A25F8-CB50-4870-9B23-2C166B0B2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4D85717-3782-48E4-96E4-4C7F50C7D7D4}"/>
              </a:ext>
            </a:extLst>
          </p:cNvPr>
          <p:cNvSpPr txBox="1"/>
          <p:nvPr/>
        </p:nvSpPr>
        <p:spPr>
          <a:xfrm>
            <a:off x="88136" y="5838411"/>
            <a:ext cx="91467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*</a:t>
            </a:r>
            <a:r>
              <a:rPr lang="it-IT" dirty="0" err="1"/>
              <a:t>T_sky</a:t>
            </a:r>
            <a:r>
              <a:rPr lang="it-IT" dirty="0"/>
              <a:t>=25 k, </a:t>
            </a:r>
            <a:r>
              <a:rPr lang="it-IT" dirty="0" err="1"/>
              <a:t>T_ground</a:t>
            </a:r>
            <a:r>
              <a:rPr lang="it-IT" dirty="0"/>
              <a:t>=12.5 k, T_BFN=17 k, T_LNA/</a:t>
            </a:r>
            <a:r>
              <a:rPr lang="it-IT" dirty="0" err="1"/>
              <a:t>Loss_BFN</a:t>
            </a:r>
            <a:r>
              <a:rPr lang="it-IT" dirty="0"/>
              <a:t>=37.1 k </a:t>
            </a:r>
            <a:r>
              <a:rPr lang="it-IT" dirty="0">
                <a:sym typeface="Wingdings" panose="05000000000000000000" pitchFamily="2" charset="2"/>
              </a:rPr>
              <a:t></a:t>
            </a:r>
            <a:r>
              <a:rPr lang="it-IT" dirty="0"/>
              <a:t> </a:t>
            </a:r>
            <a:r>
              <a:rPr lang="it-IT" dirty="0" err="1"/>
              <a:t>T_sys</a:t>
            </a:r>
            <a:r>
              <a:rPr lang="it-IT" dirty="0"/>
              <a:t>=91.6 k</a:t>
            </a:r>
          </a:p>
        </p:txBody>
      </p:sp>
    </p:spTree>
    <p:extLst>
      <p:ext uri="{BB962C8B-B14F-4D97-AF65-F5344CB8AC3E}">
        <p14:creationId xmlns:p14="http://schemas.microsoft.com/office/powerpoint/2010/main" val="3009690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90996854-8AAD-4322-B27F-BF908D1C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What’s</a:t>
            </a:r>
            <a:r>
              <a:rPr lang="it-IT" dirty="0"/>
              <a:t> </a:t>
            </a:r>
            <a:r>
              <a:rPr lang="it-IT" dirty="0" err="1"/>
              <a:t>next</a:t>
            </a:r>
            <a:r>
              <a:rPr lang="it-IT" dirty="0"/>
              <a:t>?</a:t>
            </a:r>
          </a:p>
        </p:txBody>
      </p:sp>
      <p:sp>
        <p:nvSpPr>
          <p:cNvPr id="13" name="Segnaposto contenuto 5">
            <a:extLst>
              <a:ext uri="{FF2B5EF4-FFF2-40B4-BE49-F238E27FC236}">
                <a16:creationId xmlns:a16="http://schemas.microsoft.com/office/drawing/2014/main" id="{DCD4F308-3504-4455-95B9-1906E9B74AC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7693" y="1874757"/>
            <a:ext cx="11423573" cy="143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200" dirty="0">
                <a:latin typeface="Titillium"/>
              </a:rPr>
              <a:t>The contract for the supply of 450 Yagi-</a:t>
            </a:r>
            <a:r>
              <a:rPr lang="en-US" sz="2200" dirty="0" err="1">
                <a:latin typeface="Titillium"/>
              </a:rPr>
              <a:t>Uda</a:t>
            </a:r>
            <a:r>
              <a:rPr lang="en-US" sz="2200" dirty="0">
                <a:latin typeface="Titillium"/>
              </a:rPr>
              <a:t> antennas has been signed in March 2025 with </a:t>
            </a:r>
            <a:r>
              <a:rPr lang="en-US" sz="2200" dirty="0" err="1">
                <a:latin typeface="Titillium"/>
              </a:rPr>
              <a:t>Sirio</a:t>
            </a:r>
            <a:r>
              <a:rPr lang="en-US" sz="2200" dirty="0">
                <a:latin typeface="Titillium"/>
              </a:rPr>
              <a:t> </a:t>
            </a:r>
            <a:r>
              <a:rPr lang="en-US" sz="2200" dirty="0" err="1">
                <a:latin typeface="Titillium"/>
              </a:rPr>
              <a:t>Antenne</a:t>
            </a:r>
            <a:r>
              <a:rPr lang="en-US" sz="2200" dirty="0">
                <a:latin typeface="Titillium"/>
              </a:rPr>
              <a:t> and kicked off in April (delivery time 5 months). </a:t>
            </a:r>
          </a:p>
          <a:p>
            <a:pPr marL="0" indent="0" algn="just">
              <a:buNone/>
            </a:pPr>
            <a:r>
              <a:rPr lang="en-US" sz="2200" dirty="0">
                <a:latin typeface="Titillium"/>
              </a:rPr>
              <a:t>Initially, </a:t>
            </a:r>
            <a:r>
              <a:rPr lang="en-US" sz="2200" dirty="0" err="1">
                <a:latin typeface="Titillium"/>
              </a:rPr>
              <a:t>Sirio</a:t>
            </a:r>
            <a:r>
              <a:rPr lang="en-US" sz="2200" dirty="0">
                <a:latin typeface="Titillium"/>
              </a:rPr>
              <a:t> </a:t>
            </a:r>
            <a:r>
              <a:rPr lang="en-US" sz="2200" dirty="0" err="1">
                <a:latin typeface="Titillium"/>
              </a:rPr>
              <a:t>Antenne</a:t>
            </a:r>
            <a:r>
              <a:rPr lang="en-US" sz="2200" dirty="0">
                <a:latin typeface="Titillium"/>
              </a:rPr>
              <a:t> will study a modified Yagi-</a:t>
            </a:r>
            <a:r>
              <a:rPr lang="en-US" sz="2200" dirty="0" err="1">
                <a:latin typeface="Titillium"/>
              </a:rPr>
              <a:t>Uda</a:t>
            </a:r>
            <a:r>
              <a:rPr lang="en-US" sz="2200" dirty="0">
                <a:latin typeface="Titillium"/>
              </a:rPr>
              <a:t> illuminator to optimize the secondary lobes. A hybrid solution Yagi-</a:t>
            </a:r>
            <a:r>
              <a:rPr lang="en-US" sz="2200" dirty="0" err="1">
                <a:latin typeface="Titillium"/>
              </a:rPr>
              <a:t>Uda</a:t>
            </a:r>
            <a:r>
              <a:rPr lang="en-US" sz="2200" dirty="0">
                <a:latin typeface="Titillium"/>
              </a:rPr>
              <a:t> with 3-4 elements plus a reduced corner reflector seems promising.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F2B6A8F-7DA1-4F3F-A555-9888E93AA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6" y="3274596"/>
            <a:ext cx="7293166" cy="322256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F94CFAC-1678-4529-BD7F-90261387FA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2" r="22658"/>
          <a:stretch/>
        </p:blipFill>
        <p:spPr>
          <a:xfrm>
            <a:off x="7905395" y="3479978"/>
            <a:ext cx="4091973" cy="281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05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13" name="Segnaposto contenuto 5">
            <a:extLst>
              <a:ext uri="{FF2B5EF4-FFF2-40B4-BE49-F238E27FC236}">
                <a16:creationId xmlns:a16="http://schemas.microsoft.com/office/drawing/2014/main" id="{DCD4F308-3504-4455-95B9-1906E9B74AC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291137"/>
            <a:ext cx="10515600" cy="169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B27F47"/>
                </a:solidFill>
                <a:latin typeface="Titillium Bd" pitchFamily="2" charset="77"/>
              </a:rPr>
              <a:t>Acknowledgment</a:t>
            </a:r>
            <a:r>
              <a:rPr lang="en-US" sz="2200" b="0" i="0" u="none" strike="noStrike" baseline="0" dirty="0">
                <a:latin typeface="Titillium"/>
              </a:rPr>
              <a:t>: The research activities described in this paper were carried out with contribution of the </a:t>
            </a:r>
            <a:r>
              <a:rPr lang="en-US" sz="2200" b="0" i="0" u="none" strike="noStrike" baseline="0" dirty="0" err="1">
                <a:latin typeface="Titillium"/>
              </a:rPr>
              <a:t>NextGenerationEU</a:t>
            </a:r>
            <a:r>
              <a:rPr lang="en-US" sz="2200" b="0" i="0" u="none" strike="noStrike" baseline="0" dirty="0">
                <a:latin typeface="Titillium"/>
              </a:rPr>
              <a:t> funds within the National Recovery and Resilience Plan (PNRR), Mission 4 - Education and Research, Component 2 - From Research to Business (M4C2), Investment Line 3.1 - Strengthening and creation of Research Infrastructures, Project IR0000026 – Next </a:t>
            </a:r>
            <a:r>
              <a:rPr lang="it-IT" sz="2200" b="0" i="0" u="none" strike="noStrike" baseline="0" dirty="0">
                <a:latin typeface="Titillium"/>
              </a:rPr>
              <a:t>Generation Croce del Nord.</a:t>
            </a:r>
            <a:endParaRPr lang="it-IT" sz="2200" dirty="0">
              <a:latin typeface="Titillium"/>
            </a:endParaRPr>
          </a:p>
        </p:txBody>
      </p:sp>
    </p:spTree>
    <p:extLst>
      <p:ext uri="{BB962C8B-B14F-4D97-AF65-F5344CB8AC3E}">
        <p14:creationId xmlns:p14="http://schemas.microsoft.com/office/powerpoint/2010/main" val="339361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27591DB-57F7-4106-833C-0A555A052566}"/>
              </a:ext>
            </a:extLst>
          </p:cNvPr>
          <p:cNvSpPr txBox="1"/>
          <p:nvPr/>
        </p:nvSpPr>
        <p:spPr>
          <a:xfrm>
            <a:off x="105385" y="1241154"/>
            <a:ext cx="10899800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3600" kern="1200" dirty="0">
                <a:solidFill>
                  <a:schemeClr val="dk1"/>
                </a:solidFill>
                <a:effectLst/>
                <a:latin typeface="Titillium"/>
                <a:cs typeface="Times New Roman" panose="02020603050405020304" pitchFamily="18" charset="0"/>
              </a:rPr>
              <a:t>Field of View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3600" kern="1200" dirty="0">
              <a:solidFill>
                <a:schemeClr val="dk1"/>
              </a:solidFill>
              <a:effectLst/>
              <a:latin typeface="Titillium"/>
              <a:cs typeface="Times New Roman" panose="02020603050405020304" pitchFamily="18" charset="0"/>
            </a:endParaRPr>
          </a:p>
          <a:p>
            <a:pPr marL="0" marR="0" indent="0" rtl="0" eaLnBrk="1" fontAlgn="auto" latinLnBrk="0" hangingPunct="1">
              <a:spcBef>
                <a:spcPts val="300"/>
              </a:spcBef>
              <a:spcAft>
                <a:spcPts val="300"/>
              </a:spcAft>
            </a:pPr>
            <a:endParaRPr lang="it-IT" sz="3600" b="0" i="0" u="none" strike="noStrike" kern="1200" dirty="0">
              <a:solidFill>
                <a:srgbClr val="000000"/>
              </a:solidFill>
              <a:effectLst/>
              <a:latin typeface="Titillium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rtl="0" eaLnBrk="1" fontAlgn="auto" latinLnBrk="0" hangingPunct="1">
              <a:spcBef>
                <a:spcPts val="300"/>
              </a:spcBef>
              <a:spcAft>
                <a:spcPts val="300"/>
              </a:spcAft>
            </a:pPr>
            <a:r>
              <a:rPr lang="it-IT" sz="3600" b="0" i="0" u="none" strike="noStrike" kern="1200" dirty="0" err="1">
                <a:solidFill>
                  <a:srgbClr val="000000"/>
                </a:solidFill>
                <a:effectLst/>
                <a:latin typeface="Titillium"/>
                <a:ea typeface="Times New Roman" panose="02020603050405020304" pitchFamily="18" charset="0"/>
                <a:cs typeface="Times New Roman" panose="02020603050405020304" pitchFamily="18" charset="0"/>
              </a:rPr>
              <a:t>Sensitivity</a:t>
            </a:r>
            <a:endParaRPr lang="it-IT" sz="3600" b="0" i="0" u="none" strike="noStrike" kern="1200" dirty="0">
              <a:solidFill>
                <a:srgbClr val="000000"/>
              </a:solidFill>
              <a:effectLst/>
              <a:latin typeface="Titillium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rtl="0" eaLnBrk="1" fontAlgn="auto" latinLnBrk="0" hangingPunct="1">
              <a:spcBef>
                <a:spcPts val="300"/>
              </a:spcBef>
              <a:spcAft>
                <a:spcPts val="300"/>
              </a:spcAft>
            </a:pPr>
            <a:endParaRPr lang="it-IT" sz="3600" b="0" i="0" u="none" strike="noStrike" kern="1200" dirty="0">
              <a:solidFill>
                <a:srgbClr val="000000"/>
              </a:solidFill>
              <a:effectLst/>
              <a:latin typeface="Titillium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rtl="0" eaLnBrk="1" fontAlgn="ctr" latinLnBrk="0" hangingPunct="1">
              <a:spcBef>
                <a:spcPts val="300"/>
              </a:spcBef>
              <a:spcAft>
                <a:spcPts val="300"/>
              </a:spcAft>
            </a:pPr>
            <a:endParaRPr lang="en-US" sz="3600" b="0" i="0" u="none" strike="noStrike" kern="1200" dirty="0">
              <a:solidFill>
                <a:srgbClr val="000000"/>
              </a:solidFill>
              <a:effectLst/>
              <a:latin typeface="Titillium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rtl="0" eaLnBrk="1" fontAlgn="ctr" latinLnBrk="0" hangingPunct="1">
              <a:spcBef>
                <a:spcPts val="300"/>
              </a:spcBef>
              <a:spcAft>
                <a:spcPts val="300"/>
              </a:spcAft>
            </a:pPr>
            <a:r>
              <a:rPr lang="en-US" sz="3600" b="0" i="0" u="none" strike="noStrike" kern="1200" dirty="0">
                <a:solidFill>
                  <a:srgbClr val="000000"/>
                </a:solidFill>
                <a:effectLst/>
                <a:latin typeface="Titillium"/>
                <a:ea typeface="Times New Roman" panose="02020603050405020304" pitchFamily="18" charset="0"/>
                <a:cs typeface="Times New Roman" panose="02020603050405020304" pitchFamily="18" charset="0"/>
              </a:rPr>
              <a:t>Robustness, </a:t>
            </a:r>
          </a:p>
          <a:p>
            <a:pPr marL="0" rtl="0" eaLnBrk="1" fontAlgn="ctr" latinLnBrk="0" hangingPunct="1">
              <a:spcBef>
                <a:spcPts val="300"/>
              </a:spcBef>
              <a:spcAft>
                <a:spcPts val="300"/>
              </a:spcAft>
            </a:pPr>
            <a:r>
              <a:rPr lang="en-US" sz="3600" b="0" i="0" u="none" strike="noStrike" kern="1200" dirty="0">
                <a:solidFill>
                  <a:srgbClr val="000000"/>
                </a:solidFill>
                <a:effectLst/>
                <a:latin typeface="Titillium"/>
                <a:ea typeface="Times New Roman" panose="02020603050405020304" pitchFamily="18" charset="0"/>
                <a:cs typeface="Times New Roman" panose="02020603050405020304" pitchFamily="18" charset="0"/>
              </a:rPr>
              <a:t>maintenance …</a:t>
            </a:r>
            <a:endParaRPr lang="it-IT" sz="3600" b="0" i="0" u="none" strike="noStrike" dirty="0">
              <a:effectLst/>
              <a:latin typeface="Titillium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5BA16A3-F357-4CAF-9BDC-2C11ED8D726F}"/>
              </a:ext>
            </a:extLst>
          </p:cNvPr>
          <p:cNvSpPr txBox="1"/>
          <p:nvPr/>
        </p:nvSpPr>
        <p:spPr>
          <a:xfrm>
            <a:off x="5510181" y="2101775"/>
            <a:ext cx="5208560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rtl="0" eaLnBrk="1" fontAlgn="auto" latinLnBrk="0" hangingPunct="1">
              <a:spcBef>
                <a:spcPts val="300"/>
              </a:spcBef>
              <a:spcAft>
                <a:spcPts val="300"/>
              </a:spcAft>
            </a:pPr>
            <a:r>
              <a:rPr lang="en-US" sz="3600" b="0" i="0" u="none" strike="noStrike" kern="1200" dirty="0">
                <a:solidFill>
                  <a:srgbClr val="000000"/>
                </a:solidFill>
                <a:effectLst/>
                <a:latin typeface="Titillium"/>
                <a:ea typeface="Times New Roman" panose="02020603050405020304" pitchFamily="18" charset="0"/>
                <a:cs typeface="Times New Roman" panose="02020603050405020304" pitchFamily="18" charset="0"/>
              </a:rPr>
              <a:t>Effective area</a:t>
            </a:r>
          </a:p>
          <a:p>
            <a:pPr marL="0" marR="0" indent="0" rtl="0" eaLnBrk="1" fontAlgn="auto" latinLnBrk="0" hangingPunct="1">
              <a:spcBef>
                <a:spcPts val="300"/>
              </a:spcBef>
              <a:spcAft>
                <a:spcPts val="300"/>
              </a:spcAft>
            </a:pPr>
            <a:endParaRPr lang="it-IT" sz="3600" b="0" i="0" u="none" strike="noStrike" dirty="0">
              <a:effectLst/>
              <a:latin typeface="Titillium"/>
            </a:endParaRPr>
          </a:p>
          <a:p>
            <a:pPr marL="0" marR="0" indent="0" rtl="0" eaLnBrk="1" fontAlgn="auto" latinLnBrk="0" hangingPunct="1">
              <a:spcBef>
                <a:spcPts val="300"/>
              </a:spcBef>
              <a:spcAft>
                <a:spcPts val="300"/>
              </a:spcAft>
            </a:pPr>
            <a:endParaRPr lang="it-IT" sz="3600" b="0" i="0" u="none" strike="noStrike" dirty="0">
              <a:effectLst/>
              <a:latin typeface="Titillium"/>
            </a:endParaRPr>
          </a:p>
          <a:p>
            <a:pPr marL="0" marR="0" indent="0" rtl="0" eaLnBrk="1" fontAlgn="auto" latinLnBrk="0" hangingPunct="1">
              <a:spcBef>
                <a:spcPts val="300"/>
              </a:spcBef>
              <a:spcAft>
                <a:spcPts val="300"/>
              </a:spcAft>
            </a:pPr>
            <a:r>
              <a:rPr lang="en-US" sz="3600" b="0" i="0" u="none" strike="noStrike" kern="1200" dirty="0">
                <a:solidFill>
                  <a:srgbClr val="000000"/>
                </a:solidFill>
                <a:effectLst/>
                <a:latin typeface="Titillium"/>
                <a:cs typeface="Times New Roman" panose="02020603050405020304" pitchFamily="18" charset="0"/>
              </a:rPr>
              <a:t>Noise Temperature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07CA2DE-84BA-43AB-A3F8-67E7DEE1A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25" y="21034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AAE3AA0-14E5-44A8-AEB3-254A1F325229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9DB23672-AE45-40F7-95E5-5C2522A25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pic>
        <p:nvPicPr>
          <p:cNvPr id="1028" name="Picture 4" descr="283+ Thousand Correct Icon Royalty-Free Images, Stock Photos &amp; Pictures |  Shutterstock">
            <a:extLst>
              <a:ext uri="{FF2B5EF4-FFF2-40B4-BE49-F238E27FC236}">
                <a16:creationId xmlns:a16="http://schemas.microsoft.com/office/drawing/2014/main" id="{C616E353-8F1F-4DE1-BA13-1AA8414E7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28004" r="50000" b="33580"/>
          <a:stretch/>
        </p:blipFill>
        <p:spPr bwMode="auto">
          <a:xfrm>
            <a:off x="9408763" y="3897494"/>
            <a:ext cx="740179" cy="78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283+ Thousand Correct Icon Royalty-Free Images, Stock Photos &amp; Pictures |  Shutterstock">
            <a:extLst>
              <a:ext uri="{FF2B5EF4-FFF2-40B4-BE49-F238E27FC236}">
                <a16:creationId xmlns:a16="http://schemas.microsoft.com/office/drawing/2014/main" id="{804DF770-1F56-45AF-B9E8-B04C80702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1" t="28004" r="10422" b="33580"/>
          <a:stretch/>
        </p:blipFill>
        <p:spPr bwMode="auto">
          <a:xfrm>
            <a:off x="9408764" y="2046289"/>
            <a:ext cx="740179" cy="78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283+ Thousand Correct Icon Royalty-Free Images, Stock Photos &amp; Pictures |  Shutterstock">
            <a:extLst>
              <a:ext uri="{FF2B5EF4-FFF2-40B4-BE49-F238E27FC236}">
                <a16:creationId xmlns:a16="http://schemas.microsoft.com/office/drawing/2014/main" id="{0DDB01E5-923D-4DF5-B454-5798F2CC04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28004" r="50000" b="33580"/>
          <a:stretch/>
        </p:blipFill>
        <p:spPr bwMode="auto">
          <a:xfrm>
            <a:off x="3820619" y="3070329"/>
            <a:ext cx="740179" cy="78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283+ Thousand Correct Icon Royalty-Free Images, Stock Photos &amp; Pictures |  Shutterstock">
            <a:extLst>
              <a:ext uri="{FF2B5EF4-FFF2-40B4-BE49-F238E27FC236}">
                <a16:creationId xmlns:a16="http://schemas.microsoft.com/office/drawing/2014/main" id="{EA6D67D7-9FD1-44BE-B715-CA9981CAB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28004" r="50000" b="33580"/>
          <a:stretch/>
        </p:blipFill>
        <p:spPr bwMode="auto">
          <a:xfrm>
            <a:off x="3820619" y="5336902"/>
            <a:ext cx="740179" cy="78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283+ Thousand Correct Icon Royalty-Free Images, Stock Photos &amp; Pictures |  Shutterstock">
            <a:extLst>
              <a:ext uri="{FF2B5EF4-FFF2-40B4-BE49-F238E27FC236}">
                <a16:creationId xmlns:a16="http://schemas.microsoft.com/office/drawing/2014/main" id="{52027F90-148D-4887-BB22-6F57AF1E3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28004" r="50000" b="33580"/>
          <a:stretch/>
        </p:blipFill>
        <p:spPr bwMode="auto">
          <a:xfrm>
            <a:off x="3820620" y="1138284"/>
            <a:ext cx="740179" cy="78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arentesi graffa aperta 20">
            <a:extLst>
              <a:ext uri="{FF2B5EF4-FFF2-40B4-BE49-F238E27FC236}">
                <a16:creationId xmlns:a16="http://schemas.microsoft.com/office/drawing/2014/main" id="{F1D17D78-73DE-4D4C-9FE2-B732A8A84ED4}"/>
              </a:ext>
            </a:extLst>
          </p:cNvPr>
          <p:cNvSpPr/>
          <p:nvPr/>
        </p:nvSpPr>
        <p:spPr>
          <a:xfrm>
            <a:off x="4866653" y="1840548"/>
            <a:ext cx="740179" cy="3103608"/>
          </a:xfrm>
          <a:prstGeom prst="leftBrace">
            <a:avLst>
              <a:gd name="adj1" fmla="val 62381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53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6551B96-21C5-456C-A117-991C59A2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Optimization</a:t>
            </a:r>
            <a:r>
              <a:rPr lang="it-IT" dirty="0"/>
              <a:t> of the </a:t>
            </a:r>
            <a:r>
              <a:rPr lang="it-IT" dirty="0" err="1"/>
              <a:t>focal</a:t>
            </a:r>
            <a:r>
              <a:rPr lang="it-IT" dirty="0"/>
              <a:t> line</a:t>
            </a:r>
          </a:p>
        </p:txBody>
      </p:sp>
      <p:pic>
        <p:nvPicPr>
          <p:cNvPr id="7" name="Immagine 6" descr="Immagine che contiene schizzo, disegno, edificio, arte&#10;&#10;Descrizione generata automaticamente">
            <a:extLst>
              <a:ext uri="{FF2B5EF4-FFF2-40B4-BE49-F238E27FC236}">
                <a16:creationId xmlns:a16="http://schemas.microsoft.com/office/drawing/2014/main" id="{C61D0997-842D-4CEB-992C-29122B9E5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5636"/>
            <a:ext cx="8997315" cy="496240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E39D5FF-93A9-4355-B796-4225BB134E9C}"/>
              </a:ext>
            </a:extLst>
          </p:cNvPr>
          <p:cNvSpPr txBox="1"/>
          <p:nvPr/>
        </p:nvSpPr>
        <p:spPr>
          <a:xfrm flipH="1">
            <a:off x="9166348" y="1537636"/>
            <a:ext cx="133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Titillium"/>
              </a:rPr>
              <a:t>Dipoles</a:t>
            </a:r>
            <a:endParaRPr lang="it-IT" dirty="0">
              <a:latin typeface="Titillium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DC8A859-57D5-4C00-B17F-55C4895A8204}"/>
              </a:ext>
            </a:extLst>
          </p:cNvPr>
          <p:cNvSpPr txBox="1"/>
          <p:nvPr/>
        </p:nvSpPr>
        <p:spPr>
          <a:xfrm rot="1639059" flipH="1">
            <a:off x="750412" y="4213037"/>
            <a:ext cx="270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Titillium"/>
              </a:rPr>
              <a:t>Corner </a:t>
            </a:r>
            <a:r>
              <a:rPr lang="it-IT" dirty="0" err="1">
                <a:latin typeface="Titillium"/>
              </a:rPr>
              <a:t>reflector</a:t>
            </a:r>
            <a:endParaRPr lang="it-IT" dirty="0">
              <a:latin typeface="Titillium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484827E-C394-4AB3-8964-B13A5B47AF6B}"/>
              </a:ext>
            </a:extLst>
          </p:cNvPr>
          <p:cNvSpPr txBox="1"/>
          <p:nvPr/>
        </p:nvSpPr>
        <p:spPr>
          <a:xfrm flipH="1">
            <a:off x="9357346" y="3173465"/>
            <a:ext cx="186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Titillium"/>
              </a:rPr>
              <a:t>Symmetrization</a:t>
            </a:r>
            <a:r>
              <a:rPr lang="it-IT" dirty="0">
                <a:latin typeface="Titillium"/>
              </a:rPr>
              <a:t> </a:t>
            </a:r>
            <a:r>
              <a:rPr lang="it-IT" dirty="0" err="1">
                <a:latin typeface="Titillium"/>
              </a:rPr>
              <a:t>element</a:t>
            </a:r>
            <a:endParaRPr lang="it-IT" dirty="0">
              <a:latin typeface="Titillium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FF14BE1-B550-4C61-98AD-842B76FDE411}"/>
              </a:ext>
            </a:extLst>
          </p:cNvPr>
          <p:cNvSpPr txBox="1"/>
          <p:nvPr/>
        </p:nvSpPr>
        <p:spPr>
          <a:xfrm flipH="1">
            <a:off x="8797034" y="5295760"/>
            <a:ext cx="1338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latin typeface="Titillium"/>
              </a:rPr>
              <a:t>Metallic</a:t>
            </a:r>
            <a:r>
              <a:rPr lang="it-IT" dirty="0">
                <a:latin typeface="Titillium"/>
              </a:rPr>
              <a:t> </a:t>
            </a:r>
            <a:r>
              <a:rPr lang="it-IT" dirty="0" err="1">
                <a:latin typeface="Titillium"/>
              </a:rPr>
              <a:t>cavities</a:t>
            </a:r>
            <a:endParaRPr lang="it-IT" dirty="0">
              <a:latin typeface="Titillium"/>
            </a:endParaRP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D0166C64-3B74-4E5F-9980-CB335982F195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5022925" y="1722302"/>
            <a:ext cx="4143423" cy="10971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22150614-7C5F-47DA-B7F3-C2B99F22DDCA}"/>
              </a:ext>
            </a:extLst>
          </p:cNvPr>
          <p:cNvCxnSpPr>
            <a:cxnSpLocks/>
          </p:cNvCxnSpPr>
          <p:nvPr/>
        </p:nvCxnSpPr>
        <p:spPr>
          <a:xfrm flipH="1" flipV="1">
            <a:off x="6685368" y="3998871"/>
            <a:ext cx="2219591" cy="133483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427E1E8B-C8CD-4A49-80B7-546FEF8378BB}"/>
              </a:ext>
            </a:extLst>
          </p:cNvPr>
          <p:cNvCxnSpPr>
            <a:cxnSpLocks/>
          </p:cNvCxnSpPr>
          <p:nvPr/>
        </p:nvCxnSpPr>
        <p:spPr>
          <a:xfrm flipH="1">
            <a:off x="7116417" y="3428242"/>
            <a:ext cx="2074581" cy="79971"/>
          </a:xfrm>
          <a:prstGeom prst="straightConnector1">
            <a:avLst/>
          </a:prstGeom>
          <a:ln w="38100">
            <a:solidFill>
              <a:srgbClr val="F2168E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7909F0E-8619-4A4F-B52F-5596E187D552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3537450" y="1722302"/>
            <a:ext cx="5628898" cy="3099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0AA423AE-C340-43CB-887A-CC37A33C207F}"/>
              </a:ext>
            </a:extLst>
          </p:cNvPr>
          <p:cNvCxnSpPr>
            <a:cxnSpLocks/>
          </p:cNvCxnSpPr>
          <p:nvPr/>
        </p:nvCxnSpPr>
        <p:spPr>
          <a:xfrm flipH="1" flipV="1">
            <a:off x="2762450" y="1560725"/>
            <a:ext cx="6403898" cy="1615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29391D42-C463-4CE6-817B-FD0EE815ED0A}"/>
              </a:ext>
            </a:extLst>
          </p:cNvPr>
          <p:cNvCxnSpPr>
            <a:cxnSpLocks/>
          </p:cNvCxnSpPr>
          <p:nvPr/>
        </p:nvCxnSpPr>
        <p:spPr>
          <a:xfrm flipH="1">
            <a:off x="4280188" y="1720795"/>
            <a:ext cx="4847591" cy="7280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6F4A5F65-2839-4CEB-9FD4-FDAEC42F4BAB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5774084" y="1722302"/>
            <a:ext cx="3392264" cy="14131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7B59FE29-B9A1-4CD6-A4E7-18317A6A98F9}"/>
              </a:ext>
            </a:extLst>
          </p:cNvPr>
          <p:cNvCxnSpPr>
            <a:cxnSpLocks/>
            <a:stCxn id="8" idx="3"/>
          </p:cNvCxnSpPr>
          <p:nvPr/>
        </p:nvCxnSpPr>
        <p:spPr>
          <a:xfrm flipH="1">
            <a:off x="6490252" y="1722302"/>
            <a:ext cx="2676096" cy="17859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4C02E491-07E4-4494-9A18-D0A6F6C866A6}"/>
              </a:ext>
            </a:extLst>
          </p:cNvPr>
          <p:cNvSpPr/>
          <p:nvPr/>
        </p:nvSpPr>
        <p:spPr>
          <a:xfrm>
            <a:off x="844826" y="1262270"/>
            <a:ext cx="6133179" cy="3806687"/>
          </a:xfrm>
          <a:custGeom>
            <a:avLst/>
            <a:gdLst>
              <a:gd name="connsiteX0" fmla="*/ 0 w 5794513"/>
              <a:gd name="connsiteY0" fmla="*/ 2206487 h 3578087"/>
              <a:gd name="connsiteX1" fmla="*/ 0 w 5794513"/>
              <a:gd name="connsiteY1" fmla="*/ 0 h 3578087"/>
              <a:gd name="connsiteX2" fmla="*/ 5794513 w 5794513"/>
              <a:gd name="connsiteY2" fmla="*/ 2991678 h 3578087"/>
              <a:gd name="connsiteX3" fmla="*/ 2623931 w 5794513"/>
              <a:gd name="connsiteY3" fmla="*/ 3578087 h 3578087"/>
              <a:gd name="connsiteX4" fmla="*/ 0 w 5794513"/>
              <a:gd name="connsiteY4" fmla="*/ 2206487 h 3578087"/>
              <a:gd name="connsiteX0" fmla="*/ 0 w 5794513"/>
              <a:gd name="connsiteY0" fmla="*/ 2206487 h 3806687"/>
              <a:gd name="connsiteX1" fmla="*/ 0 w 5794513"/>
              <a:gd name="connsiteY1" fmla="*/ 0 h 3806687"/>
              <a:gd name="connsiteX2" fmla="*/ 5794513 w 5794513"/>
              <a:gd name="connsiteY2" fmla="*/ 2991678 h 3806687"/>
              <a:gd name="connsiteX3" fmla="*/ 2996464 w 5794513"/>
              <a:gd name="connsiteY3" fmla="*/ 3806687 h 3806687"/>
              <a:gd name="connsiteX4" fmla="*/ 0 w 5794513"/>
              <a:gd name="connsiteY4" fmla="*/ 2206487 h 3806687"/>
              <a:gd name="connsiteX0" fmla="*/ 0 w 6133179"/>
              <a:gd name="connsiteY0" fmla="*/ 2206487 h 3806687"/>
              <a:gd name="connsiteX1" fmla="*/ 0 w 6133179"/>
              <a:gd name="connsiteY1" fmla="*/ 0 h 3806687"/>
              <a:gd name="connsiteX2" fmla="*/ 6133179 w 6133179"/>
              <a:gd name="connsiteY2" fmla="*/ 3203344 h 3806687"/>
              <a:gd name="connsiteX3" fmla="*/ 2996464 w 6133179"/>
              <a:gd name="connsiteY3" fmla="*/ 3806687 h 3806687"/>
              <a:gd name="connsiteX4" fmla="*/ 0 w 6133179"/>
              <a:gd name="connsiteY4" fmla="*/ 2206487 h 380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3179" h="3806687">
                <a:moveTo>
                  <a:pt x="0" y="2206487"/>
                </a:moveTo>
                <a:lnTo>
                  <a:pt x="0" y="0"/>
                </a:lnTo>
                <a:lnTo>
                  <a:pt x="6133179" y="3203344"/>
                </a:lnTo>
                <a:lnTo>
                  <a:pt x="2996464" y="3806687"/>
                </a:lnTo>
                <a:lnTo>
                  <a:pt x="0" y="2206487"/>
                </a:lnTo>
                <a:close/>
              </a:path>
            </a:pathLst>
          </a:custGeom>
          <a:solidFill>
            <a:srgbClr val="4472C4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C5044153-16E6-41D2-AD68-F9916DEE8CD5}"/>
              </a:ext>
            </a:extLst>
          </p:cNvPr>
          <p:cNvSpPr/>
          <p:nvPr/>
        </p:nvSpPr>
        <p:spPr>
          <a:xfrm>
            <a:off x="3113892" y="1321904"/>
            <a:ext cx="4380212" cy="2312029"/>
          </a:xfrm>
          <a:custGeom>
            <a:avLst/>
            <a:gdLst>
              <a:gd name="connsiteX0" fmla="*/ 2991678 w 4870174"/>
              <a:gd name="connsiteY0" fmla="*/ 9939 h 2266122"/>
              <a:gd name="connsiteX1" fmla="*/ 0 w 4870174"/>
              <a:gd name="connsiteY1" fmla="*/ 0 h 2266122"/>
              <a:gd name="connsiteX2" fmla="*/ 4363278 w 4870174"/>
              <a:gd name="connsiteY2" fmla="*/ 2266122 h 2266122"/>
              <a:gd name="connsiteX3" fmla="*/ 4870174 w 4870174"/>
              <a:gd name="connsiteY3" fmla="*/ 924339 h 2266122"/>
              <a:gd name="connsiteX4" fmla="*/ 2991678 w 4870174"/>
              <a:gd name="connsiteY4" fmla="*/ 9939 h 2266122"/>
              <a:gd name="connsiteX0" fmla="*/ 2991678 w 4363278"/>
              <a:gd name="connsiteY0" fmla="*/ 9939 h 2266122"/>
              <a:gd name="connsiteX1" fmla="*/ 0 w 4363278"/>
              <a:gd name="connsiteY1" fmla="*/ 0 h 2266122"/>
              <a:gd name="connsiteX2" fmla="*/ 4363278 w 4363278"/>
              <a:gd name="connsiteY2" fmla="*/ 2266122 h 2266122"/>
              <a:gd name="connsiteX3" fmla="*/ 3811395 w 4363278"/>
              <a:gd name="connsiteY3" fmla="*/ 1617358 h 2266122"/>
              <a:gd name="connsiteX4" fmla="*/ 2991678 w 4363278"/>
              <a:gd name="connsiteY4" fmla="*/ 9939 h 2266122"/>
              <a:gd name="connsiteX0" fmla="*/ 2991678 w 4803545"/>
              <a:gd name="connsiteY0" fmla="*/ 9939 h 2511655"/>
              <a:gd name="connsiteX1" fmla="*/ 0 w 4803545"/>
              <a:gd name="connsiteY1" fmla="*/ 0 h 2511655"/>
              <a:gd name="connsiteX2" fmla="*/ 4803545 w 4803545"/>
              <a:gd name="connsiteY2" fmla="*/ 2511655 h 2511655"/>
              <a:gd name="connsiteX3" fmla="*/ 3811395 w 4803545"/>
              <a:gd name="connsiteY3" fmla="*/ 1617358 h 2511655"/>
              <a:gd name="connsiteX4" fmla="*/ 2991678 w 4803545"/>
              <a:gd name="connsiteY4" fmla="*/ 9939 h 2511655"/>
              <a:gd name="connsiteX0" fmla="*/ 2991678 w 4803545"/>
              <a:gd name="connsiteY0" fmla="*/ 9939 h 2511655"/>
              <a:gd name="connsiteX1" fmla="*/ 0 w 4803545"/>
              <a:gd name="connsiteY1" fmla="*/ 0 h 2511655"/>
              <a:gd name="connsiteX2" fmla="*/ 4803545 w 4803545"/>
              <a:gd name="connsiteY2" fmla="*/ 2511655 h 2511655"/>
              <a:gd name="connsiteX3" fmla="*/ 4801995 w 4803545"/>
              <a:gd name="connsiteY3" fmla="*/ 2303158 h 2511655"/>
              <a:gd name="connsiteX4" fmla="*/ 2991678 w 4803545"/>
              <a:gd name="connsiteY4" fmla="*/ 9939 h 2511655"/>
              <a:gd name="connsiteX0" fmla="*/ 2991678 w 4802006"/>
              <a:gd name="connsiteY0" fmla="*/ 9939 h 2460855"/>
              <a:gd name="connsiteX1" fmla="*/ 0 w 4802006"/>
              <a:gd name="connsiteY1" fmla="*/ 0 h 2460855"/>
              <a:gd name="connsiteX2" fmla="*/ 4786611 w 4802006"/>
              <a:gd name="connsiteY2" fmla="*/ 2460855 h 2460855"/>
              <a:gd name="connsiteX3" fmla="*/ 4801995 w 4802006"/>
              <a:gd name="connsiteY3" fmla="*/ 2303158 h 2460855"/>
              <a:gd name="connsiteX4" fmla="*/ 2991678 w 4802006"/>
              <a:gd name="connsiteY4" fmla="*/ 9939 h 2460855"/>
              <a:gd name="connsiteX0" fmla="*/ 2991678 w 4801998"/>
              <a:gd name="connsiteY0" fmla="*/ 9939 h 2460855"/>
              <a:gd name="connsiteX1" fmla="*/ 0 w 4801998"/>
              <a:gd name="connsiteY1" fmla="*/ 0 h 2460855"/>
              <a:gd name="connsiteX2" fmla="*/ 4744278 w 4801998"/>
              <a:gd name="connsiteY2" fmla="*/ 2460855 h 2460855"/>
              <a:gd name="connsiteX3" fmla="*/ 4801995 w 4801998"/>
              <a:gd name="connsiteY3" fmla="*/ 2303158 h 2460855"/>
              <a:gd name="connsiteX4" fmla="*/ 2991678 w 4801998"/>
              <a:gd name="connsiteY4" fmla="*/ 9939 h 2460855"/>
              <a:gd name="connsiteX0" fmla="*/ 2991678 w 4820478"/>
              <a:gd name="connsiteY0" fmla="*/ 9939 h 2321968"/>
              <a:gd name="connsiteX1" fmla="*/ 0 w 4820478"/>
              <a:gd name="connsiteY1" fmla="*/ 0 h 2321968"/>
              <a:gd name="connsiteX2" fmla="*/ 4820478 w 4820478"/>
              <a:gd name="connsiteY2" fmla="*/ 2291521 h 2321968"/>
              <a:gd name="connsiteX3" fmla="*/ 4801995 w 4820478"/>
              <a:gd name="connsiteY3" fmla="*/ 2303158 h 2321968"/>
              <a:gd name="connsiteX4" fmla="*/ 2991678 w 4820478"/>
              <a:gd name="connsiteY4" fmla="*/ 9939 h 2321968"/>
              <a:gd name="connsiteX0" fmla="*/ 2551412 w 4380212"/>
              <a:gd name="connsiteY0" fmla="*/ 0 h 2312029"/>
              <a:gd name="connsiteX1" fmla="*/ 0 w 4380212"/>
              <a:gd name="connsiteY1" fmla="*/ 15461 h 2312029"/>
              <a:gd name="connsiteX2" fmla="*/ 4380212 w 4380212"/>
              <a:gd name="connsiteY2" fmla="*/ 2281582 h 2312029"/>
              <a:gd name="connsiteX3" fmla="*/ 4361729 w 4380212"/>
              <a:gd name="connsiteY3" fmla="*/ 2293219 h 2312029"/>
              <a:gd name="connsiteX4" fmla="*/ 2551412 w 4380212"/>
              <a:gd name="connsiteY4" fmla="*/ 0 h 231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0212" h="2312029">
                <a:moveTo>
                  <a:pt x="2551412" y="0"/>
                </a:moveTo>
                <a:lnTo>
                  <a:pt x="0" y="15461"/>
                </a:lnTo>
                <a:lnTo>
                  <a:pt x="4380212" y="2281582"/>
                </a:lnTo>
                <a:cubicBezTo>
                  <a:pt x="4379695" y="2212083"/>
                  <a:pt x="4362246" y="2362718"/>
                  <a:pt x="4361729" y="2293219"/>
                </a:cubicBezTo>
                <a:lnTo>
                  <a:pt x="2551412" y="0"/>
                </a:lnTo>
                <a:close/>
              </a:path>
            </a:pathLst>
          </a:custGeom>
          <a:solidFill>
            <a:srgbClr val="4472C4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B9889FD7-1FAD-4C72-8821-F38EA55C0B07}"/>
              </a:ext>
            </a:extLst>
          </p:cNvPr>
          <p:cNvSpPr/>
          <p:nvPr/>
        </p:nvSpPr>
        <p:spPr>
          <a:xfrm>
            <a:off x="1074779" y="1332078"/>
            <a:ext cx="5852795" cy="2911932"/>
          </a:xfrm>
          <a:custGeom>
            <a:avLst/>
            <a:gdLst>
              <a:gd name="connsiteX0" fmla="*/ 0 w 5844209"/>
              <a:gd name="connsiteY0" fmla="*/ 49696 h 2991679"/>
              <a:gd name="connsiteX1" fmla="*/ 576470 w 5844209"/>
              <a:gd name="connsiteY1" fmla="*/ 0 h 2991679"/>
              <a:gd name="connsiteX2" fmla="*/ 5844209 w 5844209"/>
              <a:gd name="connsiteY2" fmla="*/ 2613992 h 2991679"/>
              <a:gd name="connsiteX3" fmla="*/ 5635487 w 5844209"/>
              <a:gd name="connsiteY3" fmla="*/ 2991679 h 2991679"/>
              <a:gd name="connsiteX4" fmla="*/ 0 w 5844209"/>
              <a:gd name="connsiteY4" fmla="*/ 49696 h 2991679"/>
              <a:gd name="connsiteX0" fmla="*/ 0 w 5844209"/>
              <a:gd name="connsiteY0" fmla="*/ 0 h 2941983"/>
              <a:gd name="connsiteX1" fmla="*/ 885563 w 5844209"/>
              <a:gd name="connsiteY1" fmla="*/ 44749 h 2941983"/>
              <a:gd name="connsiteX2" fmla="*/ 5844209 w 5844209"/>
              <a:gd name="connsiteY2" fmla="*/ 2564296 h 2941983"/>
              <a:gd name="connsiteX3" fmla="*/ 5635487 w 5844209"/>
              <a:gd name="connsiteY3" fmla="*/ 2941983 h 2941983"/>
              <a:gd name="connsiteX4" fmla="*/ 0 w 5844209"/>
              <a:gd name="connsiteY4" fmla="*/ 0 h 2941983"/>
              <a:gd name="connsiteX0" fmla="*/ 0 w 5852795"/>
              <a:gd name="connsiteY0" fmla="*/ 0 h 2911932"/>
              <a:gd name="connsiteX1" fmla="*/ 894149 w 5852795"/>
              <a:gd name="connsiteY1" fmla="*/ 14698 h 2911932"/>
              <a:gd name="connsiteX2" fmla="*/ 5852795 w 5852795"/>
              <a:gd name="connsiteY2" fmla="*/ 2534245 h 2911932"/>
              <a:gd name="connsiteX3" fmla="*/ 5644073 w 5852795"/>
              <a:gd name="connsiteY3" fmla="*/ 2911932 h 2911932"/>
              <a:gd name="connsiteX4" fmla="*/ 0 w 5852795"/>
              <a:gd name="connsiteY4" fmla="*/ 0 h 2911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2795" h="2911932">
                <a:moveTo>
                  <a:pt x="0" y="0"/>
                </a:moveTo>
                <a:lnTo>
                  <a:pt x="894149" y="14698"/>
                </a:lnTo>
                <a:lnTo>
                  <a:pt x="5852795" y="2534245"/>
                </a:lnTo>
                <a:lnTo>
                  <a:pt x="5644073" y="2911932"/>
                </a:lnTo>
                <a:lnTo>
                  <a:pt x="0" y="0"/>
                </a:lnTo>
                <a:close/>
              </a:path>
            </a:pathLst>
          </a:custGeom>
          <a:solidFill>
            <a:srgbClr val="2BE62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9CF0BA28-A9C3-4C81-80E1-1804C98361C1}"/>
              </a:ext>
            </a:extLst>
          </p:cNvPr>
          <p:cNvSpPr/>
          <p:nvPr/>
        </p:nvSpPr>
        <p:spPr>
          <a:xfrm>
            <a:off x="1948070" y="1321904"/>
            <a:ext cx="5168347" cy="2494722"/>
          </a:xfrm>
          <a:custGeom>
            <a:avLst/>
            <a:gdLst>
              <a:gd name="connsiteX0" fmla="*/ 5009322 w 5178287"/>
              <a:gd name="connsiteY0" fmla="*/ 2534478 h 2534478"/>
              <a:gd name="connsiteX1" fmla="*/ 5178287 w 5178287"/>
              <a:gd name="connsiteY1" fmla="*/ 2136913 h 2534478"/>
              <a:gd name="connsiteX2" fmla="*/ 894522 w 5178287"/>
              <a:gd name="connsiteY2" fmla="*/ 0 h 2534478"/>
              <a:gd name="connsiteX3" fmla="*/ 0 w 5178287"/>
              <a:gd name="connsiteY3" fmla="*/ 19878 h 2534478"/>
              <a:gd name="connsiteX4" fmla="*/ 5009322 w 5178287"/>
              <a:gd name="connsiteY4" fmla="*/ 2534478 h 2534478"/>
              <a:gd name="connsiteX0" fmla="*/ 5009322 w 5178287"/>
              <a:gd name="connsiteY0" fmla="*/ 2514600 h 2514600"/>
              <a:gd name="connsiteX1" fmla="*/ 5178287 w 5178287"/>
              <a:gd name="connsiteY1" fmla="*/ 2117035 h 2514600"/>
              <a:gd name="connsiteX2" fmla="*/ 1162879 w 5178287"/>
              <a:gd name="connsiteY2" fmla="*/ 19878 h 2514600"/>
              <a:gd name="connsiteX3" fmla="*/ 0 w 5178287"/>
              <a:gd name="connsiteY3" fmla="*/ 0 h 2514600"/>
              <a:gd name="connsiteX4" fmla="*/ 5009322 w 5178287"/>
              <a:gd name="connsiteY4" fmla="*/ 2514600 h 2514600"/>
              <a:gd name="connsiteX0" fmla="*/ 4999382 w 5168347"/>
              <a:gd name="connsiteY0" fmla="*/ 2494722 h 2494722"/>
              <a:gd name="connsiteX1" fmla="*/ 5168347 w 5168347"/>
              <a:gd name="connsiteY1" fmla="*/ 2097157 h 2494722"/>
              <a:gd name="connsiteX2" fmla="*/ 1152939 w 5168347"/>
              <a:gd name="connsiteY2" fmla="*/ 0 h 2494722"/>
              <a:gd name="connsiteX3" fmla="*/ 0 w 5168347"/>
              <a:gd name="connsiteY3" fmla="*/ 19878 h 2494722"/>
              <a:gd name="connsiteX4" fmla="*/ 4999382 w 5168347"/>
              <a:gd name="connsiteY4" fmla="*/ 2494722 h 249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8347" h="2494722">
                <a:moveTo>
                  <a:pt x="4999382" y="2494722"/>
                </a:moveTo>
                <a:lnTo>
                  <a:pt x="5168347" y="2097157"/>
                </a:lnTo>
                <a:lnTo>
                  <a:pt x="1152939" y="0"/>
                </a:lnTo>
                <a:lnTo>
                  <a:pt x="0" y="19878"/>
                </a:lnTo>
                <a:lnTo>
                  <a:pt x="4999382" y="2494722"/>
                </a:lnTo>
                <a:close/>
              </a:path>
            </a:pathLst>
          </a:custGeom>
          <a:solidFill>
            <a:srgbClr val="F2168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37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4" grpId="0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AA8DAA-9397-4676-A764-3035E149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Existing</a:t>
            </a:r>
            <a:r>
              <a:rPr lang="it-IT" dirty="0"/>
              <a:t> </a:t>
            </a:r>
            <a:r>
              <a:rPr lang="it-IT" dirty="0" err="1"/>
              <a:t>focal</a:t>
            </a:r>
            <a:r>
              <a:rPr lang="it-IT" dirty="0"/>
              <a:t> line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22CD209-EEB0-400E-9763-AB1C350015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3026" y="2651534"/>
            <a:ext cx="8238703" cy="331524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0BC167B-ED93-4DA3-A4B3-8C36B25A0C4E}"/>
              </a:ext>
            </a:extLst>
          </p:cNvPr>
          <p:cNvSpPr txBox="1"/>
          <p:nvPr/>
        </p:nvSpPr>
        <p:spPr>
          <a:xfrm>
            <a:off x="129855" y="1908940"/>
            <a:ext cx="384986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sz="1700" spc="-5" dirty="0">
                <a:effectLst/>
                <a:latin typeface="Titillium"/>
                <a:ea typeface="MS Mincho" panose="02020609040205080304" pitchFamily="49" charset="-128"/>
              </a:rPr>
              <a:t>Corporate Beam Forming Network: combines the signal received by the 1488 dipoles into 6 sections having 248 dipoles each.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sz="1700" spc="-5" dirty="0">
                <a:effectLst/>
                <a:latin typeface="Titillium"/>
                <a:ea typeface="MS Mincho" panose="02020609040205080304" pitchFamily="49" charset="-128"/>
              </a:rPr>
              <a:t>For each section</a:t>
            </a:r>
            <a:r>
              <a:rPr lang="en-US" sz="1700" spc="-5" dirty="0">
                <a:latin typeface="Titillium"/>
                <a:ea typeface="MS Mincho" panose="02020609040205080304" pitchFamily="49" charset="-128"/>
              </a:rPr>
              <a:t> </a:t>
            </a:r>
            <a:r>
              <a:rPr lang="en-US" sz="1700" spc="-5" dirty="0">
                <a:effectLst/>
                <a:latin typeface="Titillium"/>
                <a:ea typeface="MS Mincho" panose="02020609040205080304" pitchFamily="49" charset="-128"/>
              </a:rPr>
              <a:t>a sequential sum of the signals is performed to form a single sub-array beam</a:t>
            </a:r>
            <a:r>
              <a:rPr lang="it-IT" sz="1700" dirty="0">
                <a:latin typeface="Titillium"/>
              </a:rPr>
              <a:t> </a:t>
            </a:r>
            <a:r>
              <a:rPr lang="en-US" sz="1700" spc="-5" dirty="0">
                <a:effectLst/>
                <a:latin typeface="Titillium"/>
                <a:ea typeface="MS Mincho" panose="02020609040205080304" pitchFamily="49" charset="-128"/>
              </a:rPr>
              <a:t>by:</a:t>
            </a:r>
          </a:p>
          <a:p>
            <a:pPr marL="631825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sz="1700" spc="-5" dirty="0">
                <a:effectLst/>
                <a:latin typeface="Titillium"/>
                <a:ea typeface="MS Mincho" panose="02020609040205080304" pitchFamily="49" charset="-128"/>
              </a:rPr>
              <a:t>cascade of metallic cavities to subgroup 62 dipoles </a:t>
            </a:r>
          </a:p>
          <a:p>
            <a:pPr marL="631825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sz="1700" spc="-5" dirty="0">
                <a:effectLst/>
                <a:latin typeface="Titillium"/>
                <a:ea typeface="MS Mincho" panose="02020609040205080304" pitchFamily="49" charset="-128"/>
              </a:rPr>
              <a:t>3 coaxial couplers to combine the subgroups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sz="1700" spc="-5" dirty="0">
                <a:latin typeface="Titillium"/>
                <a:ea typeface="MS Mincho" panose="02020609040205080304" pitchFamily="49" charset="-128"/>
              </a:rPr>
              <a:t>Insertion loss = 0.8 dB (60 Kelvin) up to the pre-amplifiers.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</a:pPr>
            <a:r>
              <a:rPr lang="en-US" sz="1700" spc="-5" dirty="0">
                <a:latin typeface="Titillium"/>
                <a:ea typeface="MS Mincho" panose="02020609040205080304" pitchFamily="49" charset="-128"/>
              </a:rPr>
              <a:t>The 6 </a:t>
            </a:r>
            <a:r>
              <a:rPr lang="en-US" sz="1700" spc="-5" dirty="0">
                <a:effectLst/>
                <a:latin typeface="Titillium"/>
                <a:ea typeface="MS Mincho" panose="02020609040205080304" pitchFamily="49" charset="-128"/>
              </a:rPr>
              <a:t>sub-array </a:t>
            </a:r>
            <a:r>
              <a:rPr lang="en-US" sz="1700" spc="-5" dirty="0">
                <a:latin typeface="Titillium"/>
                <a:ea typeface="MS Mincho" panose="02020609040205080304" pitchFamily="49" charset="-128"/>
              </a:rPr>
              <a:t>beams are finally combined to form the array beam.</a:t>
            </a:r>
          </a:p>
        </p:txBody>
      </p:sp>
      <p:sp>
        <p:nvSpPr>
          <p:cNvPr id="4" name="Triangolo isoscele 3">
            <a:extLst>
              <a:ext uri="{FF2B5EF4-FFF2-40B4-BE49-F238E27FC236}">
                <a16:creationId xmlns:a16="http://schemas.microsoft.com/office/drawing/2014/main" id="{97194624-C9F3-4264-B4CF-529013E188C1}"/>
              </a:ext>
            </a:extLst>
          </p:cNvPr>
          <p:cNvSpPr/>
          <p:nvPr/>
        </p:nvSpPr>
        <p:spPr>
          <a:xfrm rot="5400000">
            <a:off x="6055887" y="5060976"/>
            <a:ext cx="133815" cy="16726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riangolo isoscele 11">
            <a:extLst>
              <a:ext uri="{FF2B5EF4-FFF2-40B4-BE49-F238E27FC236}">
                <a16:creationId xmlns:a16="http://schemas.microsoft.com/office/drawing/2014/main" id="{A32E2839-CE5E-400C-B261-8003CE92FB0A}"/>
              </a:ext>
            </a:extLst>
          </p:cNvPr>
          <p:cNvSpPr/>
          <p:nvPr/>
        </p:nvSpPr>
        <p:spPr>
          <a:xfrm rot="16200000">
            <a:off x="6335288" y="5060975"/>
            <a:ext cx="133815" cy="16726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riangolo isoscele 15">
            <a:extLst>
              <a:ext uri="{FF2B5EF4-FFF2-40B4-BE49-F238E27FC236}">
                <a16:creationId xmlns:a16="http://schemas.microsoft.com/office/drawing/2014/main" id="{B7CD6427-1D92-4806-9FD3-E1C28E8926CE}"/>
              </a:ext>
            </a:extLst>
          </p:cNvPr>
          <p:cNvSpPr/>
          <p:nvPr/>
        </p:nvSpPr>
        <p:spPr>
          <a:xfrm rot="5400000">
            <a:off x="7173488" y="5054625"/>
            <a:ext cx="133815" cy="16726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riangolo isoscele 16">
            <a:extLst>
              <a:ext uri="{FF2B5EF4-FFF2-40B4-BE49-F238E27FC236}">
                <a16:creationId xmlns:a16="http://schemas.microsoft.com/office/drawing/2014/main" id="{DC8637D3-D0E0-45E5-87D9-7039C356580A}"/>
              </a:ext>
            </a:extLst>
          </p:cNvPr>
          <p:cNvSpPr/>
          <p:nvPr/>
        </p:nvSpPr>
        <p:spPr>
          <a:xfrm rot="16200000">
            <a:off x="7452889" y="5054624"/>
            <a:ext cx="133815" cy="16726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riangolo isoscele 17">
            <a:extLst>
              <a:ext uri="{FF2B5EF4-FFF2-40B4-BE49-F238E27FC236}">
                <a16:creationId xmlns:a16="http://schemas.microsoft.com/office/drawing/2014/main" id="{5F87FF29-6FE3-4C4A-9F73-8D3ED28A5C0F}"/>
              </a:ext>
            </a:extLst>
          </p:cNvPr>
          <p:cNvSpPr/>
          <p:nvPr/>
        </p:nvSpPr>
        <p:spPr>
          <a:xfrm rot="5400000">
            <a:off x="8317320" y="5048273"/>
            <a:ext cx="133815" cy="16726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riangolo isoscele 18">
            <a:extLst>
              <a:ext uri="{FF2B5EF4-FFF2-40B4-BE49-F238E27FC236}">
                <a16:creationId xmlns:a16="http://schemas.microsoft.com/office/drawing/2014/main" id="{01339359-6D55-4745-BD17-0C3B4C84B9C0}"/>
              </a:ext>
            </a:extLst>
          </p:cNvPr>
          <p:cNvSpPr/>
          <p:nvPr/>
        </p:nvSpPr>
        <p:spPr>
          <a:xfrm rot="16200000">
            <a:off x="8596721" y="5048272"/>
            <a:ext cx="133815" cy="16726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Triangolo isoscele 19">
            <a:extLst>
              <a:ext uri="{FF2B5EF4-FFF2-40B4-BE49-F238E27FC236}">
                <a16:creationId xmlns:a16="http://schemas.microsoft.com/office/drawing/2014/main" id="{39B8C0AB-1DE4-448C-A217-0BFAD96495FD}"/>
              </a:ext>
            </a:extLst>
          </p:cNvPr>
          <p:cNvSpPr/>
          <p:nvPr/>
        </p:nvSpPr>
        <p:spPr>
          <a:xfrm rot="5400000">
            <a:off x="9931743" y="5041921"/>
            <a:ext cx="133815" cy="16726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riangolo isoscele 20">
            <a:extLst>
              <a:ext uri="{FF2B5EF4-FFF2-40B4-BE49-F238E27FC236}">
                <a16:creationId xmlns:a16="http://schemas.microsoft.com/office/drawing/2014/main" id="{8B8B0209-6C3F-40B1-906A-AF7B7D0B7FFF}"/>
              </a:ext>
            </a:extLst>
          </p:cNvPr>
          <p:cNvSpPr/>
          <p:nvPr/>
        </p:nvSpPr>
        <p:spPr>
          <a:xfrm rot="16200000">
            <a:off x="10211144" y="5041920"/>
            <a:ext cx="133815" cy="16726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 14">
            <a:extLst>
              <a:ext uri="{FF2B5EF4-FFF2-40B4-BE49-F238E27FC236}">
                <a16:creationId xmlns:a16="http://schemas.microsoft.com/office/drawing/2014/main" id="{960019A4-CAB2-4728-815A-7FEB843B6A9A}"/>
              </a:ext>
            </a:extLst>
          </p:cNvPr>
          <p:cNvSpPr/>
          <p:nvPr/>
        </p:nvSpPr>
        <p:spPr>
          <a:xfrm>
            <a:off x="8388890" y="5906804"/>
            <a:ext cx="300450" cy="273422"/>
          </a:xfrm>
          <a:prstGeom prst="flowChartOr">
            <a:avLst/>
          </a:prstGeom>
          <a:solidFill>
            <a:srgbClr val="00B05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DFE974E0-A541-4EAA-9EE8-0C088014504D}"/>
              </a:ext>
            </a:extLst>
          </p:cNvPr>
          <p:cNvCxnSpPr>
            <a:cxnSpLocks/>
          </p:cNvCxnSpPr>
          <p:nvPr/>
        </p:nvCxnSpPr>
        <p:spPr>
          <a:xfrm>
            <a:off x="8539115" y="5734598"/>
            <a:ext cx="4471" cy="601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F9A3C58B-F22C-4175-B36F-18BFF052185A}"/>
              </a:ext>
            </a:extLst>
          </p:cNvPr>
          <p:cNvCxnSpPr>
            <a:cxnSpLocks/>
          </p:cNvCxnSpPr>
          <p:nvPr/>
        </p:nvCxnSpPr>
        <p:spPr>
          <a:xfrm>
            <a:off x="8532765" y="6161178"/>
            <a:ext cx="0" cy="1792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F3F1650C-5B77-458D-9F84-476F0CF76077}"/>
              </a:ext>
            </a:extLst>
          </p:cNvPr>
          <p:cNvSpPr txBox="1"/>
          <p:nvPr/>
        </p:nvSpPr>
        <p:spPr>
          <a:xfrm>
            <a:off x="8569366" y="6038919"/>
            <a:ext cx="26331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5" dirty="0">
                <a:effectLst/>
                <a:latin typeface="Titillium"/>
                <a:ea typeface="MS Mincho" panose="02020609040205080304" pitchFamily="49" charset="-128"/>
              </a:rPr>
              <a:t>Array beam</a:t>
            </a:r>
            <a:endParaRPr lang="it-IT" dirty="0"/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46BE3C83-F452-464C-B5B0-9CBF0048550D}"/>
              </a:ext>
            </a:extLst>
          </p:cNvPr>
          <p:cNvSpPr txBox="1"/>
          <p:nvPr/>
        </p:nvSpPr>
        <p:spPr>
          <a:xfrm>
            <a:off x="10539994" y="5480609"/>
            <a:ext cx="16801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pc="-5" dirty="0">
                <a:effectLst/>
                <a:latin typeface="Titillium"/>
                <a:ea typeface="MS Mincho" panose="02020609040205080304" pitchFamily="49" charset="-128"/>
              </a:rPr>
              <a:t>Sub-array beam</a:t>
            </a:r>
            <a:endParaRPr lang="it-IT" dirty="0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ED1270A4-D4A2-4083-9F49-D6E8B134E6C2}"/>
              </a:ext>
            </a:extLst>
          </p:cNvPr>
          <p:cNvSpPr/>
          <p:nvPr/>
        </p:nvSpPr>
        <p:spPr>
          <a:xfrm>
            <a:off x="5973481" y="5478601"/>
            <a:ext cx="4537750" cy="319936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169818F-F8B1-43CE-B400-7C2555527820}"/>
              </a:ext>
            </a:extLst>
          </p:cNvPr>
          <p:cNvSpPr txBox="1"/>
          <p:nvPr/>
        </p:nvSpPr>
        <p:spPr>
          <a:xfrm>
            <a:off x="4203700" y="313163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3C118D0-E3D2-4BD4-A7B8-52D14B3DD4EA}"/>
              </a:ext>
            </a:extLst>
          </p:cNvPr>
          <p:cNvSpPr txBox="1"/>
          <p:nvPr/>
        </p:nvSpPr>
        <p:spPr>
          <a:xfrm>
            <a:off x="11623098" y="309188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97F9932D-932B-4FBC-B990-C3EF24585ABF}"/>
              </a:ext>
            </a:extLst>
          </p:cNvPr>
          <p:cNvSpPr/>
          <p:nvPr/>
        </p:nvSpPr>
        <p:spPr>
          <a:xfrm>
            <a:off x="6123304" y="5272646"/>
            <a:ext cx="279401" cy="1338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2FFEEFA7-9BBE-490D-80C8-202628148434}"/>
              </a:ext>
            </a:extLst>
          </p:cNvPr>
          <p:cNvSpPr/>
          <p:nvPr/>
        </p:nvSpPr>
        <p:spPr>
          <a:xfrm>
            <a:off x="7249864" y="5260734"/>
            <a:ext cx="279401" cy="1338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0022712A-8F47-4DEF-B045-B854A00CC9DB}"/>
              </a:ext>
            </a:extLst>
          </p:cNvPr>
          <p:cNvSpPr/>
          <p:nvPr/>
        </p:nvSpPr>
        <p:spPr>
          <a:xfrm>
            <a:off x="8386189" y="5272646"/>
            <a:ext cx="279401" cy="1338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5D87815B-D31C-405D-8A60-38ED2DCDC787}"/>
              </a:ext>
            </a:extLst>
          </p:cNvPr>
          <p:cNvSpPr/>
          <p:nvPr/>
        </p:nvSpPr>
        <p:spPr>
          <a:xfrm>
            <a:off x="9993069" y="5272645"/>
            <a:ext cx="279401" cy="1338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AC698FAD-888D-41C0-8F27-FD0DDF109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571" y="1159876"/>
            <a:ext cx="8097584" cy="155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54E07A9F-5B3E-4D6C-81C0-5C41F2F52625}"/>
              </a:ext>
            </a:extLst>
          </p:cNvPr>
          <p:cNvCxnSpPr>
            <a:cxnSpLocks/>
          </p:cNvCxnSpPr>
          <p:nvPr/>
        </p:nvCxnSpPr>
        <p:spPr>
          <a:xfrm>
            <a:off x="8877300" y="6045200"/>
            <a:ext cx="1317117" cy="95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6D129007-9D26-422D-8B19-B85AE0263631}"/>
              </a:ext>
            </a:extLst>
          </p:cNvPr>
          <p:cNvCxnSpPr>
            <a:cxnSpLocks/>
          </p:cNvCxnSpPr>
          <p:nvPr/>
        </p:nvCxnSpPr>
        <p:spPr>
          <a:xfrm>
            <a:off x="6263004" y="6038919"/>
            <a:ext cx="1896735" cy="1579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65CC440E-A29C-44CB-83CB-6DD9E6FE500A}"/>
              </a:ext>
            </a:extLst>
          </p:cNvPr>
          <p:cNvCxnSpPr>
            <a:cxnSpLocks/>
          </p:cNvCxnSpPr>
          <p:nvPr/>
        </p:nvCxnSpPr>
        <p:spPr>
          <a:xfrm flipV="1">
            <a:off x="6264908" y="5951840"/>
            <a:ext cx="0" cy="988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F1BBFB8D-89DD-4076-B567-DA6D6BEE086B}"/>
              </a:ext>
            </a:extLst>
          </p:cNvPr>
          <p:cNvCxnSpPr>
            <a:cxnSpLocks/>
          </p:cNvCxnSpPr>
          <p:nvPr/>
        </p:nvCxnSpPr>
        <p:spPr>
          <a:xfrm flipV="1">
            <a:off x="7388858" y="5951840"/>
            <a:ext cx="0" cy="988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675DBF85-24AE-4EE5-AE6F-3B7D5FEDFED5}"/>
              </a:ext>
            </a:extLst>
          </p:cNvPr>
          <p:cNvCxnSpPr>
            <a:cxnSpLocks/>
          </p:cNvCxnSpPr>
          <p:nvPr/>
        </p:nvCxnSpPr>
        <p:spPr>
          <a:xfrm flipV="1">
            <a:off x="10187378" y="5951840"/>
            <a:ext cx="0" cy="988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8D855C47-4AAA-4595-987A-F1CF1310650F}"/>
              </a:ext>
            </a:extLst>
          </p:cNvPr>
          <p:cNvCxnSpPr>
            <a:cxnSpLocks/>
          </p:cNvCxnSpPr>
          <p:nvPr/>
        </p:nvCxnSpPr>
        <p:spPr>
          <a:xfrm flipV="1">
            <a:off x="9685728" y="5951840"/>
            <a:ext cx="0" cy="988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501F391D-CE9B-4273-AE3A-9EF3AC1255B3}"/>
              </a:ext>
            </a:extLst>
          </p:cNvPr>
          <p:cNvCxnSpPr>
            <a:cxnSpLocks/>
          </p:cNvCxnSpPr>
          <p:nvPr/>
        </p:nvCxnSpPr>
        <p:spPr>
          <a:xfrm flipV="1">
            <a:off x="9209478" y="5951840"/>
            <a:ext cx="0" cy="988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40">
            <a:extLst>
              <a:ext uri="{FF2B5EF4-FFF2-40B4-BE49-F238E27FC236}">
                <a16:creationId xmlns:a16="http://schemas.microsoft.com/office/drawing/2014/main" id="{FBBDD155-A453-43C8-A594-8FE7EADAA8EF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2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79DCD70C-CCBB-46D1-B835-ADA25BDB3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58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 descr="Immagine che contiene schizzo, disegno, bianco e nero, arte&#10;&#10;Descrizione generata automaticamente">
            <a:extLst>
              <a:ext uri="{FF2B5EF4-FFF2-40B4-BE49-F238E27FC236}">
                <a16:creationId xmlns:a16="http://schemas.microsoft.com/office/drawing/2014/main" id="{EFAA749C-60DD-4FFC-93FB-8A210D0B3B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4" t="26801" r="14222" b="20533"/>
          <a:stretch/>
        </p:blipFill>
        <p:spPr>
          <a:xfrm>
            <a:off x="15360" y="1660627"/>
            <a:ext cx="5484096" cy="4854806"/>
          </a:xfrm>
          <a:prstGeom prst="rect">
            <a:avLst/>
          </a:prstGeom>
        </p:spPr>
      </p:pic>
      <p:pic>
        <p:nvPicPr>
          <p:cNvPr id="3" name="Immagine 2" descr="Immagine che contiene schizzo, antenna, bianco e nero&#10;&#10;Descrizione generata automaticamente">
            <a:extLst>
              <a:ext uri="{FF2B5EF4-FFF2-40B4-BE49-F238E27FC236}">
                <a16:creationId xmlns:a16="http://schemas.microsoft.com/office/drawing/2014/main" id="{AFB502C8-BE79-4824-826B-CB6CAA6CF7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8" t="26801" r="14222" b="20533"/>
          <a:stretch/>
        </p:blipFill>
        <p:spPr>
          <a:xfrm>
            <a:off x="5905500" y="1629482"/>
            <a:ext cx="5788896" cy="4854806"/>
          </a:xfrm>
          <a:prstGeom prst="rect">
            <a:avLst/>
          </a:prstGeom>
        </p:spPr>
      </p:pic>
      <p:pic>
        <p:nvPicPr>
          <p:cNvPr id="4" name="Immagine 3" descr="Immagine che contiene schizzo, disegno, bianco e nero&#10;&#10;Descrizione generata automaticamente">
            <a:extLst>
              <a:ext uri="{FF2B5EF4-FFF2-40B4-BE49-F238E27FC236}">
                <a16:creationId xmlns:a16="http://schemas.microsoft.com/office/drawing/2014/main" id="{0D2DB76D-5E25-4385-BCF8-F92D73C330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4" t="26800" r="14222" b="24154"/>
          <a:stretch/>
        </p:blipFill>
        <p:spPr>
          <a:xfrm>
            <a:off x="6210300" y="1629482"/>
            <a:ext cx="5484096" cy="4521061"/>
          </a:xfrm>
          <a:prstGeom prst="rect">
            <a:avLst/>
          </a:prstGeom>
        </p:spPr>
      </p:pic>
      <p:pic>
        <p:nvPicPr>
          <p:cNvPr id="5" name="Immagine 4" descr="Immagine che contiene schizzo, disegno, bianco e nero, arte&#10;&#10;Descrizione generata automaticamente">
            <a:extLst>
              <a:ext uri="{FF2B5EF4-FFF2-40B4-BE49-F238E27FC236}">
                <a16:creationId xmlns:a16="http://schemas.microsoft.com/office/drawing/2014/main" id="{745AF24D-DF24-4F11-B8EA-267EEF7CA0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4" t="26801" r="14222" b="25302"/>
          <a:stretch/>
        </p:blipFill>
        <p:spPr>
          <a:xfrm>
            <a:off x="6210300" y="1629482"/>
            <a:ext cx="5484096" cy="4415183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FC7DDA8C-5CC4-44C1-97DF-C849C1CD9D8E}"/>
              </a:ext>
            </a:extLst>
          </p:cNvPr>
          <p:cNvSpPr/>
          <p:nvPr/>
        </p:nvSpPr>
        <p:spPr>
          <a:xfrm>
            <a:off x="6210300" y="5745237"/>
            <a:ext cx="5484096" cy="62074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Ground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1F70E8E7-D96B-4EAE-91CD-113CF813CC8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480310" y="1706602"/>
            <a:ext cx="1944847" cy="3358852"/>
          </a:xfrm>
          <a:prstGeom prst="rect">
            <a:avLst/>
          </a:prstGeom>
        </p:spPr>
      </p:pic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C9FE5357-9136-48E2-A50F-1101CE5CCACA}"/>
              </a:ext>
            </a:extLst>
          </p:cNvPr>
          <p:cNvCxnSpPr>
            <a:cxnSpLocks/>
          </p:cNvCxnSpPr>
          <p:nvPr/>
        </p:nvCxnSpPr>
        <p:spPr>
          <a:xfrm flipH="1" flipV="1">
            <a:off x="1722683" y="1833519"/>
            <a:ext cx="2712788" cy="211066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5CCA2693-CC77-4CD7-9CDE-57E2AC4AE3CB}"/>
              </a:ext>
            </a:extLst>
          </p:cNvPr>
          <p:cNvCxnSpPr>
            <a:cxnSpLocks/>
          </p:cNvCxnSpPr>
          <p:nvPr/>
        </p:nvCxnSpPr>
        <p:spPr>
          <a:xfrm flipH="1">
            <a:off x="3180044" y="3962792"/>
            <a:ext cx="1264871" cy="10555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0B8D8F9B-906E-4784-ACC5-3A24F86E1448}"/>
              </a:ext>
            </a:extLst>
          </p:cNvPr>
          <p:cNvCxnSpPr>
            <a:cxnSpLocks/>
          </p:cNvCxnSpPr>
          <p:nvPr/>
        </p:nvCxnSpPr>
        <p:spPr>
          <a:xfrm>
            <a:off x="3417215" y="3962792"/>
            <a:ext cx="1329878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o 6">
            <a:extLst>
              <a:ext uri="{FF2B5EF4-FFF2-40B4-BE49-F238E27FC236}">
                <a16:creationId xmlns:a16="http://schemas.microsoft.com/office/drawing/2014/main" id="{53AA598E-1FCF-4602-9DDF-AF6481F6CC63}"/>
              </a:ext>
            </a:extLst>
          </p:cNvPr>
          <p:cNvSpPr/>
          <p:nvPr/>
        </p:nvSpPr>
        <p:spPr>
          <a:xfrm>
            <a:off x="3937360" y="3420303"/>
            <a:ext cx="1015999" cy="1015999"/>
          </a:xfrm>
          <a:prstGeom prst="arc">
            <a:avLst>
              <a:gd name="adj1" fmla="val 8434678"/>
              <a:gd name="adj2" fmla="val 13045983"/>
            </a:avLst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48841D0-A2B0-4A95-8AE2-62A9E642D05C}"/>
              </a:ext>
            </a:extLst>
          </p:cNvPr>
          <p:cNvSpPr txBox="1"/>
          <p:nvPr/>
        </p:nvSpPr>
        <p:spPr>
          <a:xfrm>
            <a:off x="3492198" y="3599055"/>
            <a:ext cx="497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Titillium"/>
              </a:rPr>
              <a:t>38°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CC40A0F-8812-42B3-9D84-2756825A24D1}"/>
              </a:ext>
            </a:extLst>
          </p:cNvPr>
          <p:cNvSpPr txBox="1"/>
          <p:nvPr/>
        </p:nvSpPr>
        <p:spPr>
          <a:xfrm>
            <a:off x="3489711" y="3958890"/>
            <a:ext cx="497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Titillium"/>
              </a:rPr>
              <a:t>38°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385A9E79-90E3-439E-B5BB-977648D173AF}"/>
              </a:ext>
            </a:extLst>
          </p:cNvPr>
          <p:cNvCxnSpPr>
            <a:cxnSpLocks/>
          </p:cNvCxnSpPr>
          <p:nvPr/>
        </p:nvCxnSpPr>
        <p:spPr>
          <a:xfrm flipH="1" flipV="1">
            <a:off x="4463577" y="4027303"/>
            <a:ext cx="327917" cy="5070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F15BE96-D2A4-46EF-A583-0C54A405B484}"/>
              </a:ext>
            </a:extLst>
          </p:cNvPr>
          <p:cNvSpPr txBox="1"/>
          <p:nvPr/>
        </p:nvSpPr>
        <p:spPr>
          <a:xfrm>
            <a:off x="4581461" y="4472187"/>
            <a:ext cx="723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Titillium"/>
              </a:rPr>
              <a:t>Focus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243531A-4844-495A-9A2B-F69FD1AC39EC}"/>
              </a:ext>
            </a:extLst>
          </p:cNvPr>
          <p:cNvSpPr txBox="1"/>
          <p:nvPr/>
        </p:nvSpPr>
        <p:spPr>
          <a:xfrm>
            <a:off x="9979048" y="2001097"/>
            <a:ext cx="2059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Titillium"/>
              </a:rPr>
              <a:t>Zenith angle range: from 68 </a:t>
            </a:r>
            <a:r>
              <a:rPr lang="it-IT" dirty="0" err="1">
                <a:latin typeface="Titillium"/>
              </a:rPr>
              <a:t>deg</a:t>
            </a:r>
            <a:r>
              <a:rPr lang="it-IT" dirty="0">
                <a:latin typeface="Titillium"/>
              </a:rPr>
              <a:t> North to 73 </a:t>
            </a:r>
            <a:r>
              <a:rPr lang="it-IT" dirty="0" err="1">
                <a:latin typeface="Titillium"/>
              </a:rPr>
              <a:t>deg</a:t>
            </a:r>
            <a:r>
              <a:rPr lang="it-IT" dirty="0">
                <a:latin typeface="Titillium"/>
              </a:rPr>
              <a:t> South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87D56E4-311B-4C3E-B347-3A22FE985EEE}"/>
              </a:ext>
            </a:extLst>
          </p:cNvPr>
          <p:cNvSpPr txBox="1"/>
          <p:nvPr/>
        </p:nvSpPr>
        <p:spPr>
          <a:xfrm>
            <a:off x="6210300" y="5346896"/>
            <a:ext cx="1100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Titillium"/>
              </a:rPr>
              <a:t>North</a:t>
            </a:r>
            <a:endParaRPr lang="it-IT" dirty="0">
              <a:latin typeface="Titillium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CB651B9-4EDE-4F3F-A104-3652029EB38D}"/>
              </a:ext>
            </a:extLst>
          </p:cNvPr>
          <p:cNvSpPr txBox="1"/>
          <p:nvPr/>
        </p:nvSpPr>
        <p:spPr>
          <a:xfrm>
            <a:off x="10969715" y="5376465"/>
            <a:ext cx="1100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Titillium"/>
              </a:rPr>
              <a:t>South</a:t>
            </a:r>
            <a:endParaRPr lang="it-IT" dirty="0">
              <a:latin typeface="Titillium"/>
            </a:endParaRPr>
          </a:p>
        </p:txBody>
      </p:sp>
      <p:sp>
        <p:nvSpPr>
          <p:cNvPr id="29" name="Ovale 3">
            <a:extLst>
              <a:ext uri="{FF2B5EF4-FFF2-40B4-BE49-F238E27FC236}">
                <a16:creationId xmlns:a16="http://schemas.microsoft.com/office/drawing/2014/main" id="{9BD37749-B7AC-4548-A001-96B568EFF2B7}"/>
              </a:ext>
            </a:extLst>
          </p:cNvPr>
          <p:cNvSpPr/>
          <p:nvPr/>
        </p:nvSpPr>
        <p:spPr>
          <a:xfrm rot="2068102">
            <a:off x="2631884" y="-291658"/>
            <a:ext cx="2444420" cy="5033212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it-IT" dirty="0"/>
          </a:p>
        </p:txBody>
      </p:sp>
      <p:sp>
        <p:nvSpPr>
          <p:cNvPr id="30" name="Ovale 3">
            <a:extLst>
              <a:ext uri="{FF2B5EF4-FFF2-40B4-BE49-F238E27FC236}">
                <a16:creationId xmlns:a16="http://schemas.microsoft.com/office/drawing/2014/main" id="{5A27046C-0CC7-4A98-B694-2A271920D509}"/>
              </a:ext>
            </a:extLst>
          </p:cNvPr>
          <p:cNvSpPr/>
          <p:nvPr/>
        </p:nvSpPr>
        <p:spPr>
          <a:xfrm rot="2068102">
            <a:off x="2659747" y="778602"/>
            <a:ext cx="1632358" cy="4030189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dirty="0"/>
              <a:t>6</a:t>
            </a:r>
          </a:p>
        </p:txBody>
      </p:sp>
      <p:sp>
        <p:nvSpPr>
          <p:cNvPr id="31" name="Ovale 3">
            <a:extLst>
              <a:ext uri="{FF2B5EF4-FFF2-40B4-BE49-F238E27FC236}">
                <a16:creationId xmlns:a16="http://schemas.microsoft.com/office/drawing/2014/main" id="{3DE2FA07-FC4C-495E-A55F-F17E75BFABB5}"/>
              </a:ext>
            </a:extLst>
          </p:cNvPr>
          <p:cNvSpPr/>
          <p:nvPr/>
        </p:nvSpPr>
        <p:spPr>
          <a:xfrm rot="16356560">
            <a:off x="3189242" y="3557887"/>
            <a:ext cx="1284341" cy="891186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it-IT" dirty="0">
              <a:latin typeface="Bradley Hand ITC" panose="03070402050302030203" pitchFamily="66" charset="0"/>
            </a:endParaRPr>
          </a:p>
        </p:txBody>
      </p:sp>
      <p:sp>
        <p:nvSpPr>
          <p:cNvPr id="32" name="Ovale 3">
            <a:extLst>
              <a:ext uri="{FF2B5EF4-FFF2-40B4-BE49-F238E27FC236}">
                <a16:creationId xmlns:a16="http://schemas.microsoft.com/office/drawing/2014/main" id="{33681F9F-79CA-4191-AD4F-2CB7A5872195}"/>
              </a:ext>
            </a:extLst>
          </p:cNvPr>
          <p:cNvSpPr/>
          <p:nvPr/>
        </p:nvSpPr>
        <p:spPr>
          <a:xfrm rot="2068102">
            <a:off x="2560174" y="2398299"/>
            <a:ext cx="1020380" cy="2101026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rgbClr val="99DFB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endParaRPr lang="it-IT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7824E5A2-AB34-41C7-989D-CF1938C73062}"/>
              </a:ext>
            </a:extLst>
          </p:cNvPr>
          <p:cNvSpPr/>
          <p:nvPr/>
        </p:nvSpPr>
        <p:spPr>
          <a:xfrm>
            <a:off x="15360" y="5742699"/>
            <a:ext cx="5484096" cy="62074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Ground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D4DDF5F-E332-4B6E-8E9D-F56654E4FA4A}"/>
              </a:ext>
            </a:extLst>
          </p:cNvPr>
          <p:cNvSpPr txBox="1"/>
          <p:nvPr/>
        </p:nvSpPr>
        <p:spPr>
          <a:xfrm>
            <a:off x="3317392" y="3647677"/>
            <a:ext cx="106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Bradley Hand ITC" panose="03070402050302030203" pitchFamily="66" charset="0"/>
              </a:rPr>
              <a:t>Primary</a:t>
            </a:r>
            <a:r>
              <a:rPr lang="it-IT" dirty="0">
                <a:latin typeface="Bradley Hand ITC" panose="03070402050302030203" pitchFamily="66" charset="0"/>
              </a:rPr>
              <a:t> </a:t>
            </a:r>
            <a:r>
              <a:rPr lang="it-IT" dirty="0" err="1">
                <a:latin typeface="Bradley Hand ITC" panose="03070402050302030203" pitchFamily="66" charset="0"/>
              </a:rPr>
              <a:t>beam</a:t>
            </a:r>
            <a:endParaRPr lang="it-IT" dirty="0">
              <a:latin typeface="Bradley Hand ITC" panose="03070402050302030203" pitchFamily="66" charset="0"/>
            </a:endParaRPr>
          </a:p>
        </p:txBody>
      </p:sp>
      <p:sp>
        <p:nvSpPr>
          <p:cNvPr id="40" name="Titolo 1">
            <a:extLst>
              <a:ext uri="{FF2B5EF4-FFF2-40B4-BE49-F238E27FC236}">
                <a16:creationId xmlns:a16="http://schemas.microsoft.com/office/drawing/2014/main" id="{EBD38C4F-69C0-46AB-89DE-A0E4A1456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H-</a:t>
            </a:r>
            <a:r>
              <a:rPr lang="it-IT" dirty="0" err="1"/>
              <a:t>plane</a:t>
            </a:r>
            <a:r>
              <a:rPr lang="it-IT" dirty="0"/>
              <a:t>: </a:t>
            </a:r>
            <a:r>
              <a:rPr lang="it-IT" dirty="0" err="1"/>
              <a:t>mechanical</a:t>
            </a:r>
            <a:r>
              <a:rPr lang="it-IT" dirty="0"/>
              <a:t> </a:t>
            </a:r>
            <a:r>
              <a:rPr lang="it-IT" dirty="0" err="1"/>
              <a:t>pointing</a:t>
            </a:r>
            <a:endParaRPr lang="it-IT" dirty="0"/>
          </a:p>
        </p:txBody>
      </p:sp>
      <p:sp>
        <p:nvSpPr>
          <p:cNvPr id="9" name="Arco 8">
            <a:extLst>
              <a:ext uri="{FF2B5EF4-FFF2-40B4-BE49-F238E27FC236}">
                <a16:creationId xmlns:a16="http://schemas.microsoft.com/office/drawing/2014/main" id="{11DCCEC3-AEE3-4378-BD8D-8512F8CAA006}"/>
              </a:ext>
            </a:extLst>
          </p:cNvPr>
          <p:cNvSpPr/>
          <p:nvPr/>
        </p:nvSpPr>
        <p:spPr>
          <a:xfrm>
            <a:off x="1983375" y="755171"/>
            <a:ext cx="3420653" cy="3174053"/>
          </a:xfrm>
          <a:prstGeom prst="arc">
            <a:avLst>
              <a:gd name="adj1" fmla="val 15599687"/>
              <a:gd name="adj2" fmla="val 21027255"/>
            </a:avLst>
          </a:prstGeom>
          <a:ln w="28575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36A461E6-00A9-4091-B0F6-870039FCCBF7}"/>
              </a:ext>
            </a:extLst>
          </p:cNvPr>
          <p:cNvSpPr txBox="1"/>
          <p:nvPr/>
        </p:nvSpPr>
        <p:spPr>
          <a:xfrm>
            <a:off x="4512783" y="2019406"/>
            <a:ext cx="2418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800" kern="1200" dirty="0">
                <a:solidFill>
                  <a:schemeClr val="dk1"/>
                </a:solidFill>
                <a:effectLst/>
                <a:latin typeface="Titillium"/>
                <a:ea typeface="+mn-ea"/>
                <a:cs typeface="+mn-cs"/>
              </a:rPr>
              <a:t>HPBW=1.8 deg</a:t>
            </a:r>
            <a:endParaRPr lang="it-IT" sz="1800" kern="1200" dirty="0">
              <a:solidFill>
                <a:schemeClr val="dk1"/>
              </a:solidFill>
              <a:effectLst/>
              <a:latin typeface="Titillium"/>
              <a:ea typeface="+mn-ea"/>
              <a:cs typeface="+mn-cs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42B5A6AB-6694-452C-8A42-ADA46744BA27}"/>
              </a:ext>
            </a:extLst>
          </p:cNvPr>
          <p:cNvSpPr txBox="1"/>
          <p:nvPr/>
        </p:nvSpPr>
        <p:spPr>
          <a:xfrm rot="525241">
            <a:off x="2814523" y="2684453"/>
            <a:ext cx="1520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Bradley Hand ITC" panose="03070402050302030203" pitchFamily="66" charset="0"/>
              </a:rPr>
              <a:t>Secondary</a:t>
            </a:r>
            <a:endParaRPr lang="it-IT" dirty="0">
              <a:latin typeface="Bradley Hand ITC" panose="03070402050302030203" pitchFamily="66" charset="0"/>
            </a:endParaRPr>
          </a:p>
          <a:p>
            <a:r>
              <a:rPr lang="it-IT" dirty="0">
                <a:latin typeface="Bradley Hand ITC" panose="03070402050302030203" pitchFamily="66" charset="0"/>
              </a:rPr>
              <a:t> </a:t>
            </a:r>
            <a:r>
              <a:rPr lang="it-IT" dirty="0" err="1">
                <a:latin typeface="Bradley Hand ITC" panose="03070402050302030203" pitchFamily="66" charset="0"/>
              </a:rPr>
              <a:t>beam</a:t>
            </a:r>
            <a:endParaRPr lang="it-IT" dirty="0">
              <a:latin typeface="Bradley Hand ITC" panose="03070402050302030203" pitchFamily="66" charset="0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481C71CA-CB14-4236-857E-4E95E6A45C3D}"/>
              </a:ext>
            </a:extLst>
          </p:cNvPr>
          <p:cNvSpPr txBox="1"/>
          <p:nvPr/>
        </p:nvSpPr>
        <p:spPr>
          <a:xfrm rot="525241">
            <a:off x="3513409" y="1818541"/>
            <a:ext cx="1520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Bradley Hand ITC" panose="03070402050302030203" pitchFamily="66" charset="0"/>
              </a:rPr>
              <a:t>Sub-array</a:t>
            </a:r>
          </a:p>
          <a:p>
            <a:r>
              <a:rPr lang="it-IT" dirty="0">
                <a:latin typeface="Bradley Hand ITC" panose="03070402050302030203" pitchFamily="66" charset="0"/>
              </a:rPr>
              <a:t> </a:t>
            </a:r>
            <a:r>
              <a:rPr lang="it-IT" dirty="0" err="1">
                <a:latin typeface="Bradley Hand ITC" panose="03070402050302030203" pitchFamily="66" charset="0"/>
              </a:rPr>
              <a:t>beam</a:t>
            </a:r>
            <a:endParaRPr lang="it-IT" dirty="0">
              <a:latin typeface="Bradley Hand ITC" panose="03070402050302030203" pitchFamily="66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698E1FAB-E464-4CC6-80A8-E92AFCC960D9}"/>
              </a:ext>
            </a:extLst>
          </p:cNvPr>
          <p:cNvSpPr txBox="1"/>
          <p:nvPr/>
        </p:nvSpPr>
        <p:spPr>
          <a:xfrm rot="525241">
            <a:off x="4935381" y="1136466"/>
            <a:ext cx="240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Bradley Hand ITC" panose="03070402050302030203" pitchFamily="66" charset="0"/>
              </a:rPr>
              <a:t>Array </a:t>
            </a:r>
            <a:r>
              <a:rPr lang="it-IT" dirty="0" err="1">
                <a:latin typeface="Bradley Hand ITC" panose="03070402050302030203" pitchFamily="66" charset="0"/>
              </a:rPr>
              <a:t>beam</a:t>
            </a:r>
            <a:endParaRPr lang="it-IT" dirty="0">
              <a:latin typeface="Bradley Hand ITC" panose="03070402050302030203" pitchFamily="66" charset="0"/>
            </a:endParaRPr>
          </a:p>
        </p:txBody>
      </p:sp>
      <p:sp>
        <p:nvSpPr>
          <p:cNvPr id="38" name="Ovale 3">
            <a:extLst>
              <a:ext uri="{FF2B5EF4-FFF2-40B4-BE49-F238E27FC236}">
                <a16:creationId xmlns:a16="http://schemas.microsoft.com/office/drawing/2014/main" id="{28E5BC2B-A253-46DC-A230-76B333CEA634}"/>
              </a:ext>
            </a:extLst>
          </p:cNvPr>
          <p:cNvSpPr/>
          <p:nvPr/>
        </p:nvSpPr>
        <p:spPr>
          <a:xfrm rot="3839921">
            <a:off x="9747505" y="628769"/>
            <a:ext cx="2444420" cy="5033212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it-IT" dirty="0"/>
          </a:p>
        </p:txBody>
      </p:sp>
      <p:sp>
        <p:nvSpPr>
          <p:cNvPr id="44" name="Ovale 3">
            <a:extLst>
              <a:ext uri="{FF2B5EF4-FFF2-40B4-BE49-F238E27FC236}">
                <a16:creationId xmlns:a16="http://schemas.microsoft.com/office/drawing/2014/main" id="{E7B812F1-240A-4DDA-A45D-A8A1B3077C7D}"/>
              </a:ext>
            </a:extLst>
          </p:cNvPr>
          <p:cNvSpPr/>
          <p:nvPr/>
        </p:nvSpPr>
        <p:spPr>
          <a:xfrm rot="17686752">
            <a:off x="5191891" y="756094"/>
            <a:ext cx="2444420" cy="5033212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it-IT" dirty="0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B10D849E-91D4-4D02-8C78-814643261745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6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DFC06564-263F-4A49-9C9B-5A3991DC9D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6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18" grpId="0"/>
      <p:bldP spid="19" grpId="0"/>
      <p:bldP spid="16" grpId="0"/>
      <p:bldP spid="21" grpId="0"/>
      <p:bldP spid="23" grpId="0"/>
      <p:bldP spid="29" grpId="0" animBg="1"/>
      <p:bldP spid="30" grpId="0" animBg="1"/>
      <p:bldP spid="31" grpId="0" animBg="1"/>
      <p:bldP spid="32" grpId="0" animBg="1"/>
      <p:bldP spid="2" grpId="0"/>
      <p:bldP spid="9" grpId="0" animBg="1"/>
      <p:bldP spid="39" grpId="0"/>
      <p:bldP spid="41" grpId="0"/>
      <p:bldP spid="42" grpId="0"/>
      <p:bldP spid="43" grpId="0"/>
      <p:bldP spid="38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hizzo, disegno, arte, bianco e nero&#10;&#10;Descrizione generata automaticamente">
            <a:extLst>
              <a:ext uri="{FF2B5EF4-FFF2-40B4-BE49-F238E27FC236}">
                <a16:creationId xmlns:a16="http://schemas.microsoft.com/office/drawing/2014/main" id="{E81C8713-38A2-48DE-B522-09C8569785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9" b="3398"/>
          <a:stretch/>
        </p:blipFill>
        <p:spPr>
          <a:xfrm>
            <a:off x="1894252" y="3236816"/>
            <a:ext cx="6836967" cy="3134125"/>
          </a:xfrm>
          <a:prstGeom prst="rect">
            <a:avLst/>
          </a:prstGeom>
        </p:spPr>
      </p:pic>
      <p:grpSp>
        <p:nvGrpSpPr>
          <p:cNvPr id="42" name="Gruppo 41">
            <a:extLst>
              <a:ext uri="{FF2B5EF4-FFF2-40B4-BE49-F238E27FC236}">
                <a16:creationId xmlns:a16="http://schemas.microsoft.com/office/drawing/2014/main" id="{7A383BEB-FDB0-469E-84A4-987F4C2919C7}"/>
              </a:ext>
            </a:extLst>
          </p:cNvPr>
          <p:cNvGrpSpPr/>
          <p:nvPr/>
        </p:nvGrpSpPr>
        <p:grpSpPr>
          <a:xfrm>
            <a:off x="1820119" y="2778077"/>
            <a:ext cx="6872176" cy="993038"/>
            <a:chOff x="299326" y="2634195"/>
            <a:chExt cx="6872176" cy="993038"/>
          </a:xfrm>
          <a:solidFill>
            <a:srgbClr val="99DFB9">
              <a:alpha val="60000"/>
            </a:srgbClr>
          </a:solidFill>
        </p:grpSpPr>
        <p:sp>
          <p:nvSpPr>
            <p:cNvPr id="25" name="Ovale 3">
              <a:extLst>
                <a:ext uri="{FF2B5EF4-FFF2-40B4-BE49-F238E27FC236}">
                  <a16:creationId xmlns:a16="http://schemas.microsoft.com/office/drawing/2014/main" id="{E2C0ABB3-0B21-4CCC-8F58-671A01D134F5}"/>
                </a:ext>
              </a:extLst>
            </p:cNvPr>
            <p:cNvSpPr/>
            <p:nvPr/>
          </p:nvSpPr>
          <p:spPr>
            <a:xfrm rot="913009">
              <a:off x="6636351" y="3016851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3">
              <a:extLst>
                <a:ext uri="{FF2B5EF4-FFF2-40B4-BE49-F238E27FC236}">
                  <a16:creationId xmlns:a16="http://schemas.microsoft.com/office/drawing/2014/main" id="{E4AF074D-F6E1-46AF-B948-E8D781666B6C}"/>
                </a:ext>
              </a:extLst>
            </p:cNvPr>
            <p:cNvSpPr/>
            <p:nvPr/>
          </p:nvSpPr>
          <p:spPr>
            <a:xfrm rot="913009">
              <a:off x="6183707" y="2991829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e 3">
              <a:extLst>
                <a:ext uri="{FF2B5EF4-FFF2-40B4-BE49-F238E27FC236}">
                  <a16:creationId xmlns:a16="http://schemas.microsoft.com/office/drawing/2014/main" id="{A8E6FCA9-E10E-4189-AA16-BDF77FB306B6}"/>
                </a:ext>
              </a:extLst>
            </p:cNvPr>
            <p:cNvSpPr/>
            <p:nvPr/>
          </p:nvSpPr>
          <p:spPr>
            <a:xfrm rot="913009">
              <a:off x="5731062" y="2963436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3">
              <a:extLst>
                <a:ext uri="{FF2B5EF4-FFF2-40B4-BE49-F238E27FC236}">
                  <a16:creationId xmlns:a16="http://schemas.microsoft.com/office/drawing/2014/main" id="{C9BE82CD-5225-4623-BB14-658F7D310FFF}"/>
                </a:ext>
              </a:extLst>
            </p:cNvPr>
            <p:cNvSpPr/>
            <p:nvPr/>
          </p:nvSpPr>
          <p:spPr>
            <a:xfrm rot="913009">
              <a:off x="5278418" y="2931160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3">
              <a:extLst>
                <a:ext uri="{FF2B5EF4-FFF2-40B4-BE49-F238E27FC236}">
                  <a16:creationId xmlns:a16="http://schemas.microsoft.com/office/drawing/2014/main" id="{74CEE50E-2D46-4A38-B303-D76C159C117D}"/>
                </a:ext>
              </a:extLst>
            </p:cNvPr>
            <p:cNvSpPr/>
            <p:nvPr/>
          </p:nvSpPr>
          <p:spPr>
            <a:xfrm rot="913009">
              <a:off x="4825773" y="2903545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Ovale 3">
              <a:extLst>
                <a:ext uri="{FF2B5EF4-FFF2-40B4-BE49-F238E27FC236}">
                  <a16:creationId xmlns:a16="http://schemas.microsoft.com/office/drawing/2014/main" id="{589DAA81-F8A2-405A-ABF5-C672E6108708}"/>
                </a:ext>
              </a:extLst>
            </p:cNvPr>
            <p:cNvSpPr/>
            <p:nvPr/>
          </p:nvSpPr>
          <p:spPr>
            <a:xfrm rot="913009">
              <a:off x="4373128" y="2879781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Ovale 3">
              <a:extLst>
                <a:ext uri="{FF2B5EF4-FFF2-40B4-BE49-F238E27FC236}">
                  <a16:creationId xmlns:a16="http://schemas.microsoft.com/office/drawing/2014/main" id="{E0CD8886-9BB1-4A7A-B036-A0316120E4DB}"/>
                </a:ext>
              </a:extLst>
            </p:cNvPr>
            <p:cNvSpPr/>
            <p:nvPr/>
          </p:nvSpPr>
          <p:spPr>
            <a:xfrm rot="913009">
              <a:off x="3920484" y="2851008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Ovale 3">
              <a:extLst>
                <a:ext uri="{FF2B5EF4-FFF2-40B4-BE49-F238E27FC236}">
                  <a16:creationId xmlns:a16="http://schemas.microsoft.com/office/drawing/2014/main" id="{A8D1A5FE-B6DA-4DF4-A9A5-FE7FFD007A68}"/>
                </a:ext>
              </a:extLst>
            </p:cNvPr>
            <p:cNvSpPr/>
            <p:nvPr/>
          </p:nvSpPr>
          <p:spPr>
            <a:xfrm rot="913009">
              <a:off x="3467839" y="2824119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Ovale 3">
              <a:extLst>
                <a:ext uri="{FF2B5EF4-FFF2-40B4-BE49-F238E27FC236}">
                  <a16:creationId xmlns:a16="http://schemas.microsoft.com/office/drawing/2014/main" id="{41936C81-0B54-4C2F-B38B-BBD304EDC274}"/>
                </a:ext>
              </a:extLst>
            </p:cNvPr>
            <p:cNvSpPr/>
            <p:nvPr/>
          </p:nvSpPr>
          <p:spPr>
            <a:xfrm rot="913009">
              <a:off x="3015194" y="2797758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Ovale 3">
              <a:extLst>
                <a:ext uri="{FF2B5EF4-FFF2-40B4-BE49-F238E27FC236}">
                  <a16:creationId xmlns:a16="http://schemas.microsoft.com/office/drawing/2014/main" id="{44DFA28A-5549-40B6-9AD6-F2CFA2B778E8}"/>
                </a:ext>
              </a:extLst>
            </p:cNvPr>
            <p:cNvSpPr/>
            <p:nvPr/>
          </p:nvSpPr>
          <p:spPr>
            <a:xfrm rot="913009">
              <a:off x="2562550" y="2772322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Ovale 3">
              <a:extLst>
                <a:ext uri="{FF2B5EF4-FFF2-40B4-BE49-F238E27FC236}">
                  <a16:creationId xmlns:a16="http://schemas.microsoft.com/office/drawing/2014/main" id="{437E68CC-9119-42BB-BE2D-87130E8E1F3A}"/>
                </a:ext>
              </a:extLst>
            </p:cNvPr>
            <p:cNvSpPr/>
            <p:nvPr/>
          </p:nvSpPr>
          <p:spPr>
            <a:xfrm rot="913009">
              <a:off x="2109905" y="2733559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Ovale 3">
              <a:extLst>
                <a:ext uri="{FF2B5EF4-FFF2-40B4-BE49-F238E27FC236}">
                  <a16:creationId xmlns:a16="http://schemas.microsoft.com/office/drawing/2014/main" id="{5D342325-7F9F-43E0-A872-DD38323D3531}"/>
                </a:ext>
              </a:extLst>
            </p:cNvPr>
            <p:cNvSpPr/>
            <p:nvPr/>
          </p:nvSpPr>
          <p:spPr>
            <a:xfrm rot="913009">
              <a:off x="1657260" y="2717291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Ovale 3">
              <a:extLst>
                <a:ext uri="{FF2B5EF4-FFF2-40B4-BE49-F238E27FC236}">
                  <a16:creationId xmlns:a16="http://schemas.microsoft.com/office/drawing/2014/main" id="{5468A17F-F33E-4EDC-90B1-7D2E29983FF4}"/>
                </a:ext>
              </a:extLst>
            </p:cNvPr>
            <p:cNvSpPr/>
            <p:nvPr/>
          </p:nvSpPr>
          <p:spPr>
            <a:xfrm rot="913009">
              <a:off x="1204615" y="2689675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Ovale 3">
              <a:extLst>
                <a:ext uri="{FF2B5EF4-FFF2-40B4-BE49-F238E27FC236}">
                  <a16:creationId xmlns:a16="http://schemas.microsoft.com/office/drawing/2014/main" id="{654DB830-5776-4578-BDAF-B4B3E4053A55}"/>
                </a:ext>
              </a:extLst>
            </p:cNvPr>
            <p:cNvSpPr/>
            <p:nvPr/>
          </p:nvSpPr>
          <p:spPr>
            <a:xfrm rot="913009">
              <a:off x="751971" y="2664767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39" name="Ovale 3">
              <a:extLst>
                <a:ext uri="{FF2B5EF4-FFF2-40B4-BE49-F238E27FC236}">
                  <a16:creationId xmlns:a16="http://schemas.microsoft.com/office/drawing/2014/main" id="{7B9FFBF6-AD6D-4914-8623-AC970331EB09}"/>
                </a:ext>
              </a:extLst>
            </p:cNvPr>
            <p:cNvSpPr/>
            <p:nvPr/>
          </p:nvSpPr>
          <p:spPr>
            <a:xfrm rot="913009">
              <a:off x="299326" y="2634195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40FDFC47-7A5E-43DB-A6BE-DD4A13D2F31C}"/>
              </a:ext>
            </a:extLst>
          </p:cNvPr>
          <p:cNvGrpSpPr/>
          <p:nvPr/>
        </p:nvGrpSpPr>
        <p:grpSpPr>
          <a:xfrm rot="10800000">
            <a:off x="1749396" y="3510442"/>
            <a:ext cx="6872176" cy="993038"/>
            <a:chOff x="299326" y="2634195"/>
            <a:chExt cx="6872176" cy="993038"/>
          </a:xfrm>
          <a:solidFill>
            <a:srgbClr val="FF0000">
              <a:alpha val="60000"/>
            </a:srgbClr>
          </a:solidFill>
        </p:grpSpPr>
        <p:sp>
          <p:nvSpPr>
            <p:cNvPr id="44" name="Ovale 3">
              <a:extLst>
                <a:ext uri="{FF2B5EF4-FFF2-40B4-BE49-F238E27FC236}">
                  <a16:creationId xmlns:a16="http://schemas.microsoft.com/office/drawing/2014/main" id="{78063319-E754-448A-BC78-7CDB8F39C12F}"/>
                </a:ext>
              </a:extLst>
            </p:cNvPr>
            <p:cNvSpPr/>
            <p:nvPr/>
          </p:nvSpPr>
          <p:spPr>
            <a:xfrm rot="913009">
              <a:off x="6636351" y="3016851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Ovale 3">
              <a:extLst>
                <a:ext uri="{FF2B5EF4-FFF2-40B4-BE49-F238E27FC236}">
                  <a16:creationId xmlns:a16="http://schemas.microsoft.com/office/drawing/2014/main" id="{C02E2FBE-5281-4A3E-B706-A0505A4494B9}"/>
                </a:ext>
              </a:extLst>
            </p:cNvPr>
            <p:cNvSpPr/>
            <p:nvPr/>
          </p:nvSpPr>
          <p:spPr>
            <a:xfrm rot="913009">
              <a:off x="6183707" y="2991829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Ovale 3">
              <a:extLst>
                <a:ext uri="{FF2B5EF4-FFF2-40B4-BE49-F238E27FC236}">
                  <a16:creationId xmlns:a16="http://schemas.microsoft.com/office/drawing/2014/main" id="{E786E109-9B1A-4320-86A9-2933E3B353F8}"/>
                </a:ext>
              </a:extLst>
            </p:cNvPr>
            <p:cNvSpPr/>
            <p:nvPr/>
          </p:nvSpPr>
          <p:spPr>
            <a:xfrm rot="913009">
              <a:off x="5731062" y="2963436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Ovale 3">
              <a:extLst>
                <a:ext uri="{FF2B5EF4-FFF2-40B4-BE49-F238E27FC236}">
                  <a16:creationId xmlns:a16="http://schemas.microsoft.com/office/drawing/2014/main" id="{A7BFA8F1-154E-4DF3-9AC0-E5DACCD85B6D}"/>
                </a:ext>
              </a:extLst>
            </p:cNvPr>
            <p:cNvSpPr/>
            <p:nvPr/>
          </p:nvSpPr>
          <p:spPr>
            <a:xfrm rot="913009">
              <a:off x="5278418" y="2931160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Ovale 3">
              <a:extLst>
                <a:ext uri="{FF2B5EF4-FFF2-40B4-BE49-F238E27FC236}">
                  <a16:creationId xmlns:a16="http://schemas.microsoft.com/office/drawing/2014/main" id="{CD3615DB-55D5-42CF-9FA6-CF50C4B2B197}"/>
                </a:ext>
              </a:extLst>
            </p:cNvPr>
            <p:cNvSpPr/>
            <p:nvPr/>
          </p:nvSpPr>
          <p:spPr>
            <a:xfrm rot="913009">
              <a:off x="4825773" y="2903545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Ovale 3">
              <a:extLst>
                <a:ext uri="{FF2B5EF4-FFF2-40B4-BE49-F238E27FC236}">
                  <a16:creationId xmlns:a16="http://schemas.microsoft.com/office/drawing/2014/main" id="{49E83E5E-0E81-4E35-A0CB-6D54A1DEC13C}"/>
                </a:ext>
              </a:extLst>
            </p:cNvPr>
            <p:cNvSpPr/>
            <p:nvPr/>
          </p:nvSpPr>
          <p:spPr>
            <a:xfrm rot="913009">
              <a:off x="4373128" y="2879781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Ovale 3">
              <a:extLst>
                <a:ext uri="{FF2B5EF4-FFF2-40B4-BE49-F238E27FC236}">
                  <a16:creationId xmlns:a16="http://schemas.microsoft.com/office/drawing/2014/main" id="{C69630E9-88D7-47F6-9FCB-506EB43B33D6}"/>
                </a:ext>
              </a:extLst>
            </p:cNvPr>
            <p:cNvSpPr/>
            <p:nvPr/>
          </p:nvSpPr>
          <p:spPr>
            <a:xfrm rot="913009">
              <a:off x="3920484" y="2851008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Ovale 3">
              <a:extLst>
                <a:ext uri="{FF2B5EF4-FFF2-40B4-BE49-F238E27FC236}">
                  <a16:creationId xmlns:a16="http://schemas.microsoft.com/office/drawing/2014/main" id="{151ADAD5-532C-44A1-8941-24EC760E229D}"/>
                </a:ext>
              </a:extLst>
            </p:cNvPr>
            <p:cNvSpPr/>
            <p:nvPr/>
          </p:nvSpPr>
          <p:spPr>
            <a:xfrm rot="913009">
              <a:off x="3467839" y="2824119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Ovale 3">
              <a:extLst>
                <a:ext uri="{FF2B5EF4-FFF2-40B4-BE49-F238E27FC236}">
                  <a16:creationId xmlns:a16="http://schemas.microsoft.com/office/drawing/2014/main" id="{1A754085-CD1B-44E1-BE93-1FB8A46F38B5}"/>
                </a:ext>
              </a:extLst>
            </p:cNvPr>
            <p:cNvSpPr/>
            <p:nvPr/>
          </p:nvSpPr>
          <p:spPr>
            <a:xfrm rot="913009">
              <a:off x="3015194" y="2797758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Ovale 3">
              <a:extLst>
                <a:ext uri="{FF2B5EF4-FFF2-40B4-BE49-F238E27FC236}">
                  <a16:creationId xmlns:a16="http://schemas.microsoft.com/office/drawing/2014/main" id="{0D493AB9-53F4-4E75-8505-FF52E9CF5B23}"/>
                </a:ext>
              </a:extLst>
            </p:cNvPr>
            <p:cNvSpPr/>
            <p:nvPr/>
          </p:nvSpPr>
          <p:spPr>
            <a:xfrm rot="913009">
              <a:off x="2562550" y="2772322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Ovale 3">
              <a:extLst>
                <a:ext uri="{FF2B5EF4-FFF2-40B4-BE49-F238E27FC236}">
                  <a16:creationId xmlns:a16="http://schemas.microsoft.com/office/drawing/2014/main" id="{80CF2A91-A2B5-4CB3-8B31-BA9428E2EB82}"/>
                </a:ext>
              </a:extLst>
            </p:cNvPr>
            <p:cNvSpPr/>
            <p:nvPr/>
          </p:nvSpPr>
          <p:spPr>
            <a:xfrm rot="913009">
              <a:off x="2109905" y="2733559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Ovale 3">
              <a:extLst>
                <a:ext uri="{FF2B5EF4-FFF2-40B4-BE49-F238E27FC236}">
                  <a16:creationId xmlns:a16="http://schemas.microsoft.com/office/drawing/2014/main" id="{5759A3D0-5900-4A74-A599-2DE63BDE8E5B}"/>
                </a:ext>
              </a:extLst>
            </p:cNvPr>
            <p:cNvSpPr/>
            <p:nvPr/>
          </p:nvSpPr>
          <p:spPr>
            <a:xfrm rot="913009">
              <a:off x="1657260" y="2717291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Ovale 3">
              <a:extLst>
                <a:ext uri="{FF2B5EF4-FFF2-40B4-BE49-F238E27FC236}">
                  <a16:creationId xmlns:a16="http://schemas.microsoft.com/office/drawing/2014/main" id="{CBC6A620-C531-448A-803E-096A17F3699D}"/>
                </a:ext>
              </a:extLst>
            </p:cNvPr>
            <p:cNvSpPr/>
            <p:nvPr/>
          </p:nvSpPr>
          <p:spPr>
            <a:xfrm rot="913009">
              <a:off x="1204615" y="2689675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Ovale 3">
              <a:extLst>
                <a:ext uri="{FF2B5EF4-FFF2-40B4-BE49-F238E27FC236}">
                  <a16:creationId xmlns:a16="http://schemas.microsoft.com/office/drawing/2014/main" id="{510A5B3B-2E3F-4732-AD4E-6A2337819C42}"/>
                </a:ext>
              </a:extLst>
            </p:cNvPr>
            <p:cNvSpPr/>
            <p:nvPr/>
          </p:nvSpPr>
          <p:spPr>
            <a:xfrm rot="913009">
              <a:off x="751971" y="2664767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58" name="Ovale 3">
              <a:extLst>
                <a:ext uri="{FF2B5EF4-FFF2-40B4-BE49-F238E27FC236}">
                  <a16:creationId xmlns:a16="http://schemas.microsoft.com/office/drawing/2014/main" id="{7B233CF0-6010-40C7-A7AE-D310640CD8AB}"/>
                </a:ext>
              </a:extLst>
            </p:cNvPr>
            <p:cNvSpPr/>
            <p:nvPr/>
          </p:nvSpPr>
          <p:spPr>
            <a:xfrm rot="913009">
              <a:off x="299326" y="2634195"/>
              <a:ext cx="535151" cy="610382"/>
            </a:xfrm>
            <a:custGeom>
              <a:avLst/>
              <a:gdLst>
                <a:gd name="connsiteX0" fmla="*/ 0 w 883578"/>
                <a:gd name="connsiteY0" fmla="*/ 1351052 h 2702103"/>
                <a:gd name="connsiteX1" fmla="*/ 441789 w 883578"/>
                <a:gd name="connsiteY1" fmla="*/ 0 h 2702103"/>
                <a:gd name="connsiteX2" fmla="*/ 883578 w 883578"/>
                <a:gd name="connsiteY2" fmla="*/ 1351052 h 2702103"/>
                <a:gd name="connsiteX3" fmla="*/ 441789 w 883578"/>
                <a:gd name="connsiteY3" fmla="*/ 2702104 h 2702103"/>
                <a:gd name="connsiteX4" fmla="*/ 0 w 883578"/>
                <a:gd name="connsiteY4" fmla="*/ 1351052 h 2702103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  <a:gd name="connsiteX0" fmla="*/ 95 w 883673"/>
                <a:gd name="connsiteY0" fmla="*/ 1351052 h 5845996"/>
                <a:gd name="connsiteX1" fmla="*/ 441884 w 883673"/>
                <a:gd name="connsiteY1" fmla="*/ 0 h 5845996"/>
                <a:gd name="connsiteX2" fmla="*/ 883673 w 883673"/>
                <a:gd name="connsiteY2" fmla="*/ 1351052 h 5845996"/>
                <a:gd name="connsiteX3" fmla="*/ 472706 w 883673"/>
                <a:gd name="connsiteY3" fmla="*/ 5845996 h 5845996"/>
                <a:gd name="connsiteX4" fmla="*/ 95 w 883673"/>
                <a:gd name="connsiteY4" fmla="*/ 1351052 h 584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673" h="5845996">
                  <a:moveTo>
                    <a:pt x="95" y="1351052"/>
                  </a:moveTo>
                  <a:cubicBezTo>
                    <a:pt x="-5042" y="376719"/>
                    <a:pt x="197891" y="0"/>
                    <a:pt x="441884" y="0"/>
                  </a:cubicBezTo>
                  <a:cubicBezTo>
                    <a:pt x="685877" y="0"/>
                    <a:pt x="883673" y="604887"/>
                    <a:pt x="883673" y="1351052"/>
                  </a:cubicBezTo>
                  <a:cubicBezTo>
                    <a:pt x="883673" y="2097217"/>
                    <a:pt x="613957" y="5845996"/>
                    <a:pt x="472706" y="5845996"/>
                  </a:cubicBezTo>
                  <a:cubicBezTo>
                    <a:pt x="331455" y="5845996"/>
                    <a:pt x="5232" y="2325385"/>
                    <a:pt x="95" y="13510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0" name="Titolo 1">
            <a:extLst>
              <a:ext uri="{FF2B5EF4-FFF2-40B4-BE49-F238E27FC236}">
                <a16:creationId xmlns:a16="http://schemas.microsoft.com/office/drawing/2014/main" id="{14D82DDD-2690-4CCD-BB0B-009572F3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E-</a:t>
            </a:r>
            <a:r>
              <a:rPr lang="it-IT" dirty="0" err="1"/>
              <a:t>plane</a:t>
            </a:r>
            <a:r>
              <a:rPr lang="it-IT" dirty="0"/>
              <a:t>: </a:t>
            </a:r>
            <a:r>
              <a:rPr lang="it-IT" dirty="0" err="1"/>
              <a:t>electronic</a:t>
            </a:r>
            <a:r>
              <a:rPr lang="it-IT" dirty="0"/>
              <a:t> </a:t>
            </a:r>
            <a:r>
              <a:rPr lang="it-IT" dirty="0" err="1"/>
              <a:t>pointing</a:t>
            </a:r>
            <a:r>
              <a:rPr lang="it-IT" dirty="0"/>
              <a:t> 					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8680E7B8-617F-4CF8-AD7E-E2068D810906}"/>
              </a:ext>
            </a:extLst>
          </p:cNvPr>
          <p:cNvSpPr txBox="1"/>
          <p:nvPr/>
        </p:nvSpPr>
        <p:spPr>
          <a:xfrm rot="191531">
            <a:off x="8973925" y="4144154"/>
            <a:ext cx="199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Bradley Hand ITC" panose="03070402050302030203" pitchFamily="66" charset="0"/>
              </a:rPr>
              <a:t>Primary</a:t>
            </a:r>
            <a:r>
              <a:rPr lang="it-IT" dirty="0">
                <a:latin typeface="Bradley Hand ITC" panose="03070402050302030203" pitchFamily="66" charset="0"/>
              </a:rPr>
              <a:t> </a:t>
            </a:r>
            <a:r>
              <a:rPr lang="it-IT" dirty="0" err="1">
                <a:latin typeface="Bradley Hand ITC" panose="03070402050302030203" pitchFamily="66" charset="0"/>
              </a:rPr>
              <a:t>beam</a:t>
            </a:r>
            <a:endParaRPr lang="it-IT" dirty="0">
              <a:latin typeface="Bradley Hand ITC" panose="03070402050302030203" pitchFamily="66" charset="0"/>
            </a:endParaRP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2B5A2A25-C548-4791-AF21-C6F8ADBE8612}"/>
              </a:ext>
            </a:extLst>
          </p:cNvPr>
          <p:cNvSpPr txBox="1"/>
          <p:nvPr/>
        </p:nvSpPr>
        <p:spPr>
          <a:xfrm rot="191531">
            <a:off x="8920952" y="3346420"/>
            <a:ext cx="199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Bradley Hand ITC" panose="03070402050302030203" pitchFamily="66" charset="0"/>
              </a:rPr>
              <a:t>Secondary</a:t>
            </a:r>
            <a:r>
              <a:rPr lang="it-IT" dirty="0">
                <a:latin typeface="Bradley Hand ITC" panose="03070402050302030203" pitchFamily="66" charset="0"/>
              </a:rPr>
              <a:t> </a:t>
            </a:r>
            <a:r>
              <a:rPr lang="it-IT" dirty="0" err="1">
                <a:latin typeface="Bradley Hand ITC" panose="03070402050302030203" pitchFamily="66" charset="0"/>
              </a:rPr>
              <a:t>beam</a:t>
            </a:r>
            <a:endParaRPr lang="it-IT" dirty="0">
              <a:latin typeface="Bradley Hand ITC" panose="03070402050302030203" pitchFamily="66" charset="0"/>
            </a:endParaRP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45458E04-8DCD-4559-91E2-70127E3CFB09}"/>
              </a:ext>
            </a:extLst>
          </p:cNvPr>
          <p:cNvSpPr/>
          <p:nvPr/>
        </p:nvSpPr>
        <p:spPr>
          <a:xfrm rot="237215">
            <a:off x="158038" y="2610077"/>
            <a:ext cx="8766584" cy="1070827"/>
          </a:xfrm>
          <a:prstGeom prst="ellipse">
            <a:avLst/>
          </a:prstGeom>
          <a:noFill/>
          <a:ln w="76200">
            <a:solidFill>
              <a:srgbClr val="99D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Ovale 3">
            <a:extLst>
              <a:ext uri="{FF2B5EF4-FFF2-40B4-BE49-F238E27FC236}">
                <a16:creationId xmlns:a16="http://schemas.microsoft.com/office/drawing/2014/main" id="{0B3A0445-C53A-4AA3-B6B4-7C1928DC652D}"/>
              </a:ext>
            </a:extLst>
          </p:cNvPr>
          <p:cNvSpPr/>
          <p:nvPr/>
        </p:nvSpPr>
        <p:spPr>
          <a:xfrm rot="913009">
            <a:off x="4674271" y="741800"/>
            <a:ext cx="481236" cy="2151888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CFE162E-C5E4-4254-817B-1F7BE2859C61}"/>
              </a:ext>
            </a:extLst>
          </p:cNvPr>
          <p:cNvCxnSpPr>
            <a:cxnSpLocks/>
          </p:cNvCxnSpPr>
          <p:nvPr/>
        </p:nvCxnSpPr>
        <p:spPr>
          <a:xfrm>
            <a:off x="317637" y="2837159"/>
            <a:ext cx="1451966" cy="159958"/>
          </a:xfrm>
          <a:prstGeom prst="line">
            <a:avLst/>
          </a:prstGeom>
          <a:ln w="76200">
            <a:solidFill>
              <a:srgbClr val="99DFB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862E31EF-03EC-4F76-AD66-0483E68E115C}"/>
              </a:ext>
            </a:extLst>
          </p:cNvPr>
          <p:cNvSpPr txBox="1"/>
          <p:nvPr/>
        </p:nvSpPr>
        <p:spPr>
          <a:xfrm rot="191531">
            <a:off x="5070298" y="1763382"/>
            <a:ext cx="270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Bradley Hand ITC" panose="03070402050302030203" pitchFamily="66" charset="0"/>
              </a:rPr>
              <a:t>Sub-array </a:t>
            </a:r>
            <a:r>
              <a:rPr lang="it-IT" dirty="0" err="1">
                <a:latin typeface="Bradley Hand ITC" panose="03070402050302030203" pitchFamily="66" charset="0"/>
              </a:rPr>
              <a:t>beam</a:t>
            </a:r>
            <a:endParaRPr lang="it-IT" dirty="0">
              <a:latin typeface="Bradley Hand ITC" panose="03070402050302030203" pitchFamily="66" charset="0"/>
            </a:endParaRPr>
          </a:p>
        </p:txBody>
      </p:sp>
      <p:sp>
        <p:nvSpPr>
          <p:cNvPr id="59" name="Ovale 3">
            <a:extLst>
              <a:ext uri="{FF2B5EF4-FFF2-40B4-BE49-F238E27FC236}">
                <a16:creationId xmlns:a16="http://schemas.microsoft.com/office/drawing/2014/main" id="{A980973F-1BE3-4D44-9482-F785BB78B554}"/>
              </a:ext>
            </a:extLst>
          </p:cNvPr>
          <p:cNvSpPr/>
          <p:nvPr/>
        </p:nvSpPr>
        <p:spPr>
          <a:xfrm rot="910199">
            <a:off x="4900728" y="-157270"/>
            <a:ext cx="153429" cy="3405881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521FD5CB-83DC-4D56-B34C-A88B911FEFBF}"/>
              </a:ext>
            </a:extLst>
          </p:cNvPr>
          <p:cNvSpPr txBox="1"/>
          <p:nvPr/>
        </p:nvSpPr>
        <p:spPr>
          <a:xfrm>
            <a:off x="5045520" y="-31694"/>
            <a:ext cx="2418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800" kern="1200" dirty="0">
                <a:solidFill>
                  <a:schemeClr val="bg1"/>
                </a:solidFill>
                <a:effectLst/>
                <a:highlight>
                  <a:srgbClr val="FFC000"/>
                </a:highlight>
                <a:latin typeface="Titillium"/>
                <a:ea typeface="+mn-ea"/>
                <a:cs typeface="+mn-cs"/>
              </a:rPr>
              <a:t>HPBW=</a:t>
            </a:r>
            <a:r>
              <a:rPr lang="en-US" dirty="0">
                <a:solidFill>
                  <a:schemeClr val="bg1"/>
                </a:solidFill>
                <a:highlight>
                  <a:srgbClr val="FFC000"/>
                </a:highlight>
                <a:latin typeface="Titillium"/>
              </a:rPr>
              <a:t>0.07 deg        </a:t>
            </a:r>
            <a:endParaRPr lang="it-IT" dirty="0">
              <a:solidFill>
                <a:schemeClr val="bg1"/>
              </a:solidFill>
              <a:highlight>
                <a:srgbClr val="FFC000"/>
              </a:highlight>
              <a:latin typeface="Titillium"/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D8CD715F-C4DF-4004-BB83-E677200F9655}"/>
              </a:ext>
            </a:extLst>
          </p:cNvPr>
          <p:cNvSpPr txBox="1"/>
          <p:nvPr/>
        </p:nvSpPr>
        <p:spPr>
          <a:xfrm rot="191531">
            <a:off x="5082757" y="1118694"/>
            <a:ext cx="270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Bradley Hand ITC" panose="03070402050302030203" pitchFamily="66" charset="0"/>
              </a:rPr>
              <a:t>Array </a:t>
            </a:r>
            <a:r>
              <a:rPr lang="it-IT" dirty="0" err="1">
                <a:latin typeface="Bradley Hand ITC" panose="03070402050302030203" pitchFamily="66" charset="0"/>
              </a:rPr>
              <a:t>beam</a:t>
            </a:r>
            <a:endParaRPr lang="it-IT" dirty="0">
              <a:latin typeface="Bradley Hand ITC" panose="03070402050302030203" pitchFamily="66" charset="0"/>
            </a:endParaRPr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403F6E06-89D6-46B2-AEF1-3AD484A18B52}"/>
              </a:ext>
            </a:extLst>
          </p:cNvPr>
          <p:cNvSpPr/>
          <p:nvPr/>
        </p:nvSpPr>
        <p:spPr>
          <a:xfrm rot="237215">
            <a:off x="136953" y="3439171"/>
            <a:ext cx="8766584" cy="1070827"/>
          </a:xfrm>
          <a:prstGeom prst="ellipse">
            <a:avLst/>
          </a:prstGeom>
          <a:noFill/>
          <a:ln w="76200">
            <a:solidFill>
              <a:srgbClr val="FF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643BFD8F-4F62-4AC6-8549-F7868AF23846}"/>
              </a:ext>
            </a:extLst>
          </p:cNvPr>
          <p:cNvCxnSpPr>
            <a:cxnSpLocks/>
          </p:cNvCxnSpPr>
          <p:nvPr/>
        </p:nvCxnSpPr>
        <p:spPr>
          <a:xfrm>
            <a:off x="191345" y="3647873"/>
            <a:ext cx="1451966" cy="159958"/>
          </a:xfrm>
          <a:prstGeom prst="line">
            <a:avLst/>
          </a:prstGeom>
          <a:ln w="76200">
            <a:solidFill>
              <a:srgbClr val="FF666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tangolo 64">
            <a:extLst>
              <a:ext uri="{FF2B5EF4-FFF2-40B4-BE49-F238E27FC236}">
                <a16:creationId xmlns:a16="http://schemas.microsoft.com/office/drawing/2014/main" id="{7BE51419-EA12-4239-A6B3-C23A5FBAD9A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6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512C4255-2C51-479F-9247-7840EB726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5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3" grpId="0" animBg="1"/>
      <p:bldP spid="73" grpId="0" animBg="1"/>
      <p:bldP spid="41" grpId="0"/>
      <p:bldP spid="59" grpId="0" animBg="1"/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D2C6F3-B2D1-4519-9D70-FF95564D0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E-</a:t>
            </a:r>
            <a:r>
              <a:rPr lang="it-IT" dirty="0" err="1"/>
              <a:t>plane</a:t>
            </a:r>
            <a:r>
              <a:rPr lang="it-IT" dirty="0"/>
              <a:t>: </a:t>
            </a:r>
            <a:r>
              <a:rPr lang="it-IT" dirty="0" err="1"/>
              <a:t>existing</a:t>
            </a:r>
            <a:r>
              <a:rPr lang="it-IT" dirty="0"/>
              <a:t> </a:t>
            </a:r>
            <a:r>
              <a:rPr lang="it-IT" dirty="0" err="1"/>
              <a:t>configuration</a:t>
            </a:r>
            <a:endParaRPr lang="it-IT" dirty="0"/>
          </a:p>
        </p:txBody>
      </p:sp>
      <p:sp>
        <p:nvSpPr>
          <p:cNvPr id="5" name="Ovale 3">
            <a:extLst>
              <a:ext uri="{FF2B5EF4-FFF2-40B4-BE49-F238E27FC236}">
                <a16:creationId xmlns:a16="http://schemas.microsoft.com/office/drawing/2014/main" id="{90231FCE-D46B-4F43-A7B9-A46CB79617DB}"/>
              </a:ext>
            </a:extLst>
          </p:cNvPr>
          <p:cNvSpPr/>
          <p:nvPr/>
        </p:nvSpPr>
        <p:spPr>
          <a:xfrm>
            <a:off x="1445359" y="3747326"/>
            <a:ext cx="897276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3">
            <a:extLst>
              <a:ext uri="{FF2B5EF4-FFF2-40B4-BE49-F238E27FC236}">
                <a16:creationId xmlns:a16="http://schemas.microsoft.com/office/drawing/2014/main" id="{AAD68990-8049-42E0-BDD7-43D1C8A0D130}"/>
              </a:ext>
            </a:extLst>
          </p:cNvPr>
          <p:cNvSpPr/>
          <p:nvPr/>
        </p:nvSpPr>
        <p:spPr>
          <a:xfrm>
            <a:off x="3072728" y="3747326"/>
            <a:ext cx="897276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3">
            <a:extLst>
              <a:ext uri="{FF2B5EF4-FFF2-40B4-BE49-F238E27FC236}">
                <a16:creationId xmlns:a16="http://schemas.microsoft.com/office/drawing/2014/main" id="{F4090BD5-A89E-470E-8443-5E92277B3057}"/>
              </a:ext>
            </a:extLst>
          </p:cNvPr>
          <p:cNvSpPr/>
          <p:nvPr/>
        </p:nvSpPr>
        <p:spPr>
          <a:xfrm>
            <a:off x="4700097" y="3747326"/>
            <a:ext cx="897276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3">
            <a:extLst>
              <a:ext uri="{FF2B5EF4-FFF2-40B4-BE49-F238E27FC236}">
                <a16:creationId xmlns:a16="http://schemas.microsoft.com/office/drawing/2014/main" id="{F57B8521-9F43-47F2-9533-F8FB82376293}"/>
              </a:ext>
            </a:extLst>
          </p:cNvPr>
          <p:cNvSpPr/>
          <p:nvPr/>
        </p:nvSpPr>
        <p:spPr>
          <a:xfrm>
            <a:off x="6327466" y="3747326"/>
            <a:ext cx="897276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3">
            <a:extLst>
              <a:ext uri="{FF2B5EF4-FFF2-40B4-BE49-F238E27FC236}">
                <a16:creationId xmlns:a16="http://schemas.microsoft.com/office/drawing/2014/main" id="{92A7BF2C-9285-4CBB-ACB7-E2E9AEE7011C}"/>
              </a:ext>
            </a:extLst>
          </p:cNvPr>
          <p:cNvSpPr/>
          <p:nvPr/>
        </p:nvSpPr>
        <p:spPr>
          <a:xfrm>
            <a:off x="7954835" y="3747326"/>
            <a:ext cx="897276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3">
            <a:extLst>
              <a:ext uri="{FF2B5EF4-FFF2-40B4-BE49-F238E27FC236}">
                <a16:creationId xmlns:a16="http://schemas.microsoft.com/office/drawing/2014/main" id="{6CB3B289-818B-44B5-95B4-C3DEE11443D8}"/>
              </a:ext>
            </a:extLst>
          </p:cNvPr>
          <p:cNvSpPr/>
          <p:nvPr/>
        </p:nvSpPr>
        <p:spPr>
          <a:xfrm>
            <a:off x="9582204" y="3749001"/>
            <a:ext cx="897276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 descr="Immagine che contiene righello, linea, metro&#10;&#10;Descrizione generata automaticamente">
            <a:extLst>
              <a:ext uri="{FF2B5EF4-FFF2-40B4-BE49-F238E27FC236}">
                <a16:creationId xmlns:a16="http://schemas.microsoft.com/office/drawing/2014/main" id="{A2376D37-E061-4F85-B7F4-E546A9AB5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6" b="42269"/>
          <a:stretch/>
        </p:blipFill>
        <p:spPr>
          <a:xfrm>
            <a:off x="1218022" y="5520551"/>
            <a:ext cx="9755957" cy="83680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0874CCF5-F60E-4E07-A1F0-C640504154E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F9744149-5151-4229-A5B6-C35126FF4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34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D2C6F3-B2D1-4519-9D70-FF95564D0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E-</a:t>
            </a:r>
            <a:r>
              <a:rPr lang="it-IT" dirty="0" err="1"/>
              <a:t>plane</a:t>
            </a:r>
            <a:r>
              <a:rPr lang="it-IT" dirty="0"/>
              <a:t>: </a:t>
            </a:r>
            <a:r>
              <a:rPr lang="it-IT" dirty="0" err="1"/>
              <a:t>existing</a:t>
            </a:r>
            <a:r>
              <a:rPr lang="it-IT" dirty="0"/>
              <a:t> </a:t>
            </a:r>
            <a:r>
              <a:rPr lang="it-IT" dirty="0" err="1"/>
              <a:t>configuration</a:t>
            </a:r>
            <a:endParaRPr lang="it-IT" dirty="0"/>
          </a:p>
        </p:txBody>
      </p:sp>
      <p:sp>
        <p:nvSpPr>
          <p:cNvPr id="11" name="Ovale 3">
            <a:extLst>
              <a:ext uri="{FF2B5EF4-FFF2-40B4-BE49-F238E27FC236}">
                <a16:creationId xmlns:a16="http://schemas.microsoft.com/office/drawing/2014/main" id="{59D7D24C-93F7-4EAE-B814-486F8C97BD3C}"/>
              </a:ext>
            </a:extLst>
          </p:cNvPr>
          <p:cNvSpPr/>
          <p:nvPr/>
        </p:nvSpPr>
        <p:spPr>
          <a:xfrm>
            <a:off x="5874436" y="2410287"/>
            <a:ext cx="153429" cy="3405881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3">
            <a:extLst>
              <a:ext uri="{FF2B5EF4-FFF2-40B4-BE49-F238E27FC236}">
                <a16:creationId xmlns:a16="http://schemas.microsoft.com/office/drawing/2014/main" id="{7DE3F192-A1F7-4AD4-B0E4-235DDE394CF4}"/>
              </a:ext>
            </a:extLst>
          </p:cNvPr>
          <p:cNvSpPr/>
          <p:nvPr/>
        </p:nvSpPr>
        <p:spPr>
          <a:xfrm>
            <a:off x="5496162" y="2254032"/>
            <a:ext cx="897276" cy="2062537"/>
          </a:xfrm>
          <a:custGeom>
            <a:avLst/>
            <a:gdLst>
              <a:gd name="connsiteX0" fmla="*/ 0 w 883578"/>
              <a:gd name="connsiteY0" fmla="*/ 1351052 h 2702103"/>
              <a:gd name="connsiteX1" fmla="*/ 441789 w 883578"/>
              <a:gd name="connsiteY1" fmla="*/ 0 h 2702103"/>
              <a:gd name="connsiteX2" fmla="*/ 883578 w 883578"/>
              <a:gd name="connsiteY2" fmla="*/ 1351052 h 2702103"/>
              <a:gd name="connsiteX3" fmla="*/ 441789 w 883578"/>
              <a:gd name="connsiteY3" fmla="*/ 2702104 h 2702103"/>
              <a:gd name="connsiteX4" fmla="*/ 0 w 883578"/>
              <a:gd name="connsiteY4" fmla="*/ 1351052 h 2702103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  <a:gd name="connsiteX0" fmla="*/ 95 w 883673"/>
              <a:gd name="connsiteY0" fmla="*/ 1351052 h 5845996"/>
              <a:gd name="connsiteX1" fmla="*/ 441884 w 883673"/>
              <a:gd name="connsiteY1" fmla="*/ 0 h 5845996"/>
              <a:gd name="connsiteX2" fmla="*/ 883673 w 883673"/>
              <a:gd name="connsiteY2" fmla="*/ 1351052 h 5845996"/>
              <a:gd name="connsiteX3" fmla="*/ 472706 w 883673"/>
              <a:gd name="connsiteY3" fmla="*/ 5845996 h 5845996"/>
              <a:gd name="connsiteX4" fmla="*/ 95 w 883673"/>
              <a:gd name="connsiteY4" fmla="*/ 1351052 h 584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673" h="5845996">
                <a:moveTo>
                  <a:pt x="95" y="1351052"/>
                </a:moveTo>
                <a:cubicBezTo>
                  <a:pt x="-5042" y="376719"/>
                  <a:pt x="197891" y="0"/>
                  <a:pt x="441884" y="0"/>
                </a:cubicBezTo>
                <a:cubicBezTo>
                  <a:pt x="685877" y="0"/>
                  <a:pt x="883673" y="604887"/>
                  <a:pt x="883673" y="1351052"/>
                </a:cubicBezTo>
                <a:cubicBezTo>
                  <a:pt x="883673" y="2097217"/>
                  <a:pt x="613957" y="5845996"/>
                  <a:pt x="472706" y="5845996"/>
                </a:cubicBezTo>
                <a:cubicBezTo>
                  <a:pt x="331455" y="5845996"/>
                  <a:pt x="5232" y="2325385"/>
                  <a:pt x="95" y="1351052"/>
                </a:cubicBez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 descr="Immagine che contiene righello, linea, metro&#10;&#10;Descrizione generata automaticamente">
            <a:extLst>
              <a:ext uri="{FF2B5EF4-FFF2-40B4-BE49-F238E27FC236}">
                <a16:creationId xmlns:a16="http://schemas.microsoft.com/office/drawing/2014/main" id="{A2376D37-E061-4F85-B7F4-E546A9AB5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6" b="42269"/>
          <a:stretch/>
        </p:blipFill>
        <p:spPr>
          <a:xfrm>
            <a:off x="1218022" y="5520551"/>
            <a:ext cx="9755957" cy="836800"/>
          </a:xfrm>
          <a:prstGeom prst="rect">
            <a:avLst/>
          </a:prstGeom>
        </p:spPr>
      </p:pic>
      <p:sp>
        <p:nvSpPr>
          <p:cNvPr id="6" name="Arco 5">
            <a:extLst>
              <a:ext uri="{FF2B5EF4-FFF2-40B4-BE49-F238E27FC236}">
                <a16:creationId xmlns:a16="http://schemas.microsoft.com/office/drawing/2014/main" id="{F551BE05-987D-48D9-8552-47232753CB83}"/>
              </a:ext>
            </a:extLst>
          </p:cNvPr>
          <p:cNvSpPr/>
          <p:nvPr/>
        </p:nvSpPr>
        <p:spPr>
          <a:xfrm rot="19596363">
            <a:off x="5365759" y="2860150"/>
            <a:ext cx="1112354" cy="1032164"/>
          </a:xfrm>
          <a:prstGeom prst="arc">
            <a:avLst>
              <a:gd name="adj1" fmla="val 15599687"/>
              <a:gd name="adj2" fmla="val 21027255"/>
            </a:avLst>
          </a:prstGeom>
          <a:ln w="28575">
            <a:solidFill>
              <a:schemeClr val="tx1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DE52EAB-215E-4804-89A1-4154FB095E48}"/>
              </a:ext>
            </a:extLst>
          </p:cNvPr>
          <p:cNvSpPr txBox="1"/>
          <p:nvPr/>
        </p:nvSpPr>
        <p:spPr>
          <a:xfrm>
            <a:off x="6027865" y="2803178"/>
            <a:ext cx="2418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800" kern="1200" dirty="0" err="1">
                <a:solidFill>
                  <a:schemeClr val="dk1"/>
                </a:solidFill>
                <a:effectLst/>
                <a:latin typeface="Titillium"/>
                <a:ea typeface="+mn-ea"/>
                <a:cs typeface="+mn-cs"/>
              </a:rPr>
              <a:t>FoV</a:t>
            </a:r>
            <a:r>
              <a:rPr lang="en-US" sz="1800" kern="1200" dirty="0">
                <a:solidFill>
                  <a:schemeClr val="dk1"/>
                </a:solidFill>
                <a:effectLst/>
                <a:latin typeface="Titillium"/>
                <a:ea typeface="+mn-ea"/>
                <a:cs typeface="+mn-cs"/>
              </a:rPr>
              <a:t>=0.4 deg</a:t>
            </a:r>
            <a:endParaRPr lang="it-IT" sz="1800" kern="1200" dirty="0">
              <a:solidFill>
                <a:schemeClr val="dk1"/>
              </a:solidFill>
              <a:effectLst/>
              <a:latin typeface="Titillium"/>
              <a:ea typeface="+mn-ea"/>
              <a:cs typeface="+mn-cs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786405E-883F-439E-B439-EF640D9BD98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191370DF-18F9-4202-819C-A3B4B1B2F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67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 xsi:nil="true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8A19A0-51A2-4533-A590-3477DED3B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9cbb-7065-497c-aaf6-21859a933a93"/>
    <ds:schemaRef ds:uri="a398c2fc-ef96-41f5-a6be-4e19eee01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467FBC-AEAE-4EC2-BF36-9EF027E22BDD}">
  <ds:schemaRefs>
    <ds:schemaRef ds:uri="33de9cbb-7065-497c-aaf6-21859a933a93"/>
    <ds:schemaRef ds:uri="a398c2fc-ef96-41f5-a6be-4e19eee013d8"/>
    <ds:schemaRef ds:uri="d2b3df68-07b5-4773-aba1-bd9b51ecb5e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622</TotalTime>
  <Words>1163</Words>
  <Application>Microsoft Office PowerPoint</Application>
  <PresentationFormat>Widescreen</PresentationFormat>
  <Paragraphs>226</Paragraphs>
  <Slides>27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6" baseType="lpstr">
      <vt:lpstr>Arial</vt:lpstr>
      <vt:lpstr>Bradley Hand ITC</vt:lpstr>
      <vt:lpstr>Calibri</vt:lpstr>
      <vt:lpstr>Times New Roman</vt:lpstr>
      <vt:lpstr>Titillium</vt:lpstr>
      <vt:lpstr>Titillium Bd</vt:lpstr>
      <vt:lpstr>Titillium Web</vt:lpstr>
      <vt:lpstr>Wingdings</vt:lpstr>
      <vt:lpstr>Tema di Office</vt:lpstr>
      <vt:lpstr> Ottimizzazione EM Nuova Linea focale Yagi E/W </vt:lpstr>
      <vt:lpstr>Presentazione standard di PowerPoint</vt:lpstr>
      <vt:lpstr>Presentazione standard di PowerPoint</vt:lpstr>
      <vt:lpstr>Optimization of the focal line</vt:lpstr>
      <vt:lpstr>Existing focal line</vt:lpstr>
      <vt:lpstr>H-plane: mechanical pointing</vt:lpstr>
      <vt:lpstr>E-plane: electronic pointing      </vt:lpstr>
      <vt:lpstr>E-plane: existing configuration</vt:lpstr>
      <vt:lpstr>E-plane: existing configuration</vt:lpstr>
      <vt:lpstr>E-plane: existing configuration</vt:lpstr>
      <vt:lpstr>E-plane: existing configuration</vt:lpstr>
      <vt:lpstr>E-plane: desired configuration</vt:lpstr>
      <vt:lpstr>E-plane: desired configuration</vt:lpstr>
      <vt:lpstr>E-plane: desired configuration</vt:lpstr>
      <vt:lpstr>E-plane: desired configuration</vt:lpstr>
      <vt:lpstr>E-plane: desired configuration</vt:lpstr>
      <vt:lpstr>Selected antenna: Yagi-Uda</vt:lpstr>
      <vt:lpstr>Future configuration: 416 uniformly distributed Yagi-Uda antennas with an inter-element spacing of 1.36 m </vt:lpstr>
      <vt:lpstr>Array beam (E-plane)</vt:lpstr>
      <vt:lpstr>Secondary beam</vt:lpstr>
      <vt:lpstr>Primary beam (H-plane)</vt:lpstr>
      <vt:lpstr>Presentazione standard di PowerPoint</vt:lpstr>
      <vt:lpstr>Presentazione standard di PowerPoint</vt:lpstr>
      <vt:lpstr>Performance comparison</vt:lpstr>
      <vt:lpstr>Performance comparison</vt:lpstr>
      <vt:lpstr>What’s next?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pietro bolli</cp:lastModifiedBy>
  <cp:revision>23</cp:revision>
  <dcterms:created xsi:type="dcterms:W3CDTF">2022-10-26T09:11:02Z</dcterms:created>
  <dcterms:modified xsi:type="dcterms:W3CDTF">2025-05-12T06:34:34Z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0x010100777A26F539967D4F98503910BA4FFFD8</vt:lpwstr>
  </property>
</Properties>
</file>