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83" r:id="rId6"/>
    <p:sldId id="259" r:id="rId7"/>
    <p:sldId id="260" r:id="rId8"/>
    <p:sldId id="284" r:id="rId9"/>
    <p:sldId id="268" r:id="rId10"/>
    <p:sldId id="257" r:id="rId11"/>
    <p:sldId id="266" r:id="rId12"/>
    <p:sldId id="279" r:id="rId13"/>
    <p:sldId id="267" r:id="rId14"/>
    <p:sldId id="280" r:id="rId15"/>
    <p:sldId id="258" r:id="rId16"/>
    <p:sldId id="265" r:id="rId17"/>
    <p:sldId id="269" r:id="rId18"/>
    <p:sldId id="264" r:id="rId19"/>
    <p:sldId id="270" r:id="rId20"/>
    <p:sldId id="272" r:id="rId21"/>
    <p:sldId id="273" r:id="rId22"/>
    <p:sldId id="263" r:id="rId23"/>
    <p:sldId id="274" r:id="rId24"/>
    <p:sldId id="271" r:id="rId25"/>
    <p:sldId id="275" r:id="rId26"/>
    <p:sldId id="282" r:id="rId27"/>
    <p:sldId id="278" r:id="rId28"/>
    <p:sldId id="276" r:id="rId29"/>
    <p:sldId id="281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366"/>
    <a:srgbClr val="9CABBB"/>
    <a:srgbClr val="C48E48"/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D1FF6-8D07-4DA5-82BD-3B78224192D7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5AB5AD3-6F9F-40A7-82B9-EB0CE15A7999}">
      <dgm:prSet phldrT="[Text]" custT="1"/>
      <dgm:spPr/>
      <dgm:t>
        <a:bodyPr/>
        <a:lstStyle/>
        <a:p>
          <a:r>
            <a:rPr lang="it-IT" sz="1400" b="1" dirty="0">
              <a:solidFill>
                <a:schemeClr val="tx1"/>
              </a:solidFill>
            </a:rPr>
            <a:t>Matteo Bertoneri</a:t>
          </a:r>
        </a:p>
        <a:p>
          <a:r>
            <a:rPr lang="it-IT" sz="1400" dirty="0">
              <a:solidFill>
                <a:schemeClr val="tx1"/>
              </a:solidFill>
            </a:rPr>
            <a:t>Chief Executive Officer</a:t>
          </a:r>
          <a:endParaRPr lang="en-US" sz="1400" dirty="0">
            <a:solidFill>
              <a:schemeClr val="tx1"/>
            </a:solidFill>
          </a:endParaRPr>
        </a:p>
      </dgm:t>
    </dgm:pt>
    <dgm:pt modelId="{AD55AF70-B08B-4B23-A857-B51274016515}" type="parTrans" cxnId="{F7F33906-093F-41E1-8172-9017AD867FD1}">
      <dgm:prSet/>
      <dgm:spPr/>
      <dgm:t>
        <a:bodyPr/>
        <a:lstStyle/>
        <a:p>
          <a:endParaRPr lang="en-US"/>
        </a:p>
      </dgm:t>
    </dgm:pt>
    <dgm:pt modelId="{CDF2F02C-87AD-44F3-994D-00E8B050A414}" type="sibTrans" cxnId="{F7F33906-093F-41E1-8172-9017AD867FD1}">
      <dgm:prSet/>
      <dgm:spPr/>
      <dgm:t>
        <a:bodyPr/>
        <a:lstStyle/>
        <a:p>
          <a:endParaRPr lang="en-US"/>
        </a:p>
      </dgm:t>
    </dgm:pt>
    <dgm:pt modelId="{C65701E1-AFD6-4C3E-BB95-37454D99D59E}">
      <dgm:prSet phldrT="[Text]" custT="1"/>
      <dgm:spPr/>
      <dgm:t>
        <a:bodyPr/>
        <a:lstStyle/>
        <a:p>
          <a:r>
            <a:rPr lang="it-IT" sz="1300" b="1" dirty="0">
              <a:solidFill>
                <a:schemeClr val="tx1"/>
              </a:solidFill>
            </a:rPr>
            <a:t>Federico Bonessio</a:t>
          </a:r>
        </a:p>
        <a:p>
          <a:r>
            <a:rPr lang="it-IT" sz="1400" dirty="0">
              <a:solidFill>
                <a:schemeClr val="tx1"/>
              </a:solidFill>
            </a:rPr>
            <a:t>Chief Financial Officer</a:t>
          </a:r>
          <a:endParaRPr lang="en-US" sz="1400" dirty="0"/>
        </a:p>
      </dgm:t>
    </dgm:pt>
    <dgm:pt modelId="{91E8C33A-BA77-45F6-B76F-51A601C309A9}" type="parTrans" cxnId="{6BF702F7-8C54-4BE9-9725-F733678D8F08}">
      <dgm:prSet/>
      <dgm:spPr/>
      <dgm:t>
        <a:bodyPr/>
        <a:lstStyle/>
        <a:p>
          <a:endParaRPr lang="en-US"/>
        </a:p>
      </dgm:t>
    </dgm:pt>
    <dgm:pt modelId="{B78C097F-1CCD-4338-BE11-9EEB6E1BBFC8}" type="sibTrans" cxnId="{6BF702F7-8C54-4BE9-9725-F733678D8F08}">
      <dgm:prSet/>
      <dgm:spPr/>
      <dgm:t>
        <a:bodyPr/>
        <a:lstStyle/>
        <a:p>
          <a:endParaRPr lang="en-US"/>
        </a:p>
      </dgm:t>
    </dgm:pt>
    <dgm:pt modelId="{9586D33F-CDD5-4C38-8230-CDF4D1E429E6}">
      <dgm:prSet phldrT="[Text]" custT="1"/>
      <dgm:spPr/>
      <dgm:t>
        <a:bodyPr/>
        <a:lstStyle/>
        <a:p>
          <a:r>
            <a:rPr lang="it-IT" sz="1300" b="1" dirty="0">
              <a:solidFill>
                <a:schemeClr val="tx1"/>
              </a:solidFill>
            </a:rPr>
            <a:t>Guido Nenna</a:t>
          </a:r>
        </a:p>
        <a:p>
          <a:r>
            <a:rPr lang="it-IT" sz="1400" dirty="0">
              <a:solidFill>
                <a:schemeClr val="tx1"/>
              </a:solidFill>
            </a:rPr>
            <a:t>Chief Technical Officer</a:t>
          </a:r>
          <a:endParaRPr lang="en-US" sz="1400" dirty="0"/>
        </a:p>
      </dgm:t>
    </dgm:pt>
    <dgm:pt modelId="{FB6A1D13-82CD-409E-89DC-21E26EEC5341}" type="parTrans" cxnId="{A069F46B-013B-4BBE-B195-099436E98971}">
      <dgm:prSet/>
      <dgm:spPr/>
      <dgm:t>
        <a:bodyPr/>
        <a:lstStyle/>
        <a:p>
          <a:endParaRPr lang="en-US"/>
        </a:p>
      </dgm:t>
    </dgm:pt>
    <dgm:pt modelId="{115DEAFB-DF42-4EB1-965F-170B9EE31B71}" type="sibTrans" cxnId="{A069F46B-013B-4BBE-B195-099436E98971}">
      <dgm:prSet/>
      <dgm:spPr/>
      <dgm:t>
        <a:bodyPr/>
        <a:lstStyle/>
        <a:p>
          <a:endParaRPr lang="en-US"/>
        </a:p>
      </dgm:t>
    </dgm:pt>
    <dgm:pt modelId="{56D15757-2725-488F-A03D-B568B5379F8B}">
      <dgm:prSet phldrT="[Text]" custT="1"/>
      <dgm:spPr/>
      <dgm:t>
        <a:bodyPr/>
        <a:lstStyle/>
        <a:p>
          <a:r>
            <a:rPr lang="it-IT" sz="1300" b="1" dirty="0">
              <a:solidFill>
                <a:schemeClr val="tx1"/>
              </a:solidFill>
            </a:rPr>
            <a:t>Alessandro Corucci</a:t>
          </a:r>
        </a:p>
        <a:p>
          <a:r>
            <a:rPr lang="it-IT" sz="1400" dirty="0">
              <a:solidFill>
                <a:schemeClr val="tx1"/>
              </a:solidFill>
            </a:rPr>
            <a:t>Chief Information Officer</a:t>
          </a:r>
          <a:endParaRPr lang="en-US" sz="1400" dirty="0"/>
        </a:p>
      </dgm:t>
    </dgm:pt>
    <dgm:pt modelId="{A26F2B1A-64F9-45DB-A3AB-9D33F89193DC}" type="parTrans" cxnId="{0E52D2CC-EB11-4FAB-8EED-40A13CF4B6CC}">
      <dgm:prSet/>
      <dgm:spPr/>
      <dgm:t>
        <a:bodyPr/>
        <a:lstStyle/>
        <a:p>
          <a:endParaRPr lang="en-US"/>
        </a:p>
      </dgm:t>
    </dgm:pt>
    <dgm:pt modelId="{FC3626BB-5DE3-4C0D-BC58-34C59B9C9CFB}" type="sibTrans" cxnId="{0E52D2CC-EB11-4FAB-8EED-40A13CF4B6CC}">
      <dgm:prSet/>
      <dgm:spPr/>
      <dgm:t>
        <a:bodyPr/>
        <a:lstStyle/>
        <a:p>
          <a:endParaRPr lang="en-US"/>
        </a:p>
      </dgm:t>
    </dgm:pt>
    <dgm:pt modelId="{089ADB30-DDF8-4E65-9DAE-CE89DAB8AB72}" type="pres">
      <dgm:prSet presAssocID="{D81D1FF6-8D07-4DA5-82BD-3B78224192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35DF028-4903-4861-8024-BF24237B844C}" type="pres">
      <dgm:prSet presAssocID="{45AB5AD3-6F9F-40A7-82B9-EB0CE15A7999}" presName="hierRoot1" presStyleCnt="0">
        <dgm:presLayoutVars>
          <dgm:hierBranch val="init"/>
        </dgm:presLayoutVars>
      </dgm:prSet>
      <dgm:spPr/>
    </dgm:pt>
    <dgm:pt modelId="{2241FD22-0438-4402-B682-0821C9ECC258}" type="pres">
      <dgm:prSet presAssocID="{45AB5AD3-6F9F-40A7-82B9-EB0CE15A7999}" presName="rootComposite1" presStyleCnt="0"/>
      <dgm:spPr/>
    </dgm:pt>
    <dgm:pt modelId="{5CB73F83-3567-46BC-8261-897B45C3AB0C}" type="pres">
      <dgm:prSet presAssocID="{45AB5AD3-6F9F-40A7-82B9-EB0CE15A7999}" presName="rootText1" presStyleLbl="node0" presStyleIdx="0" presStyleCnt="1">
        <dgm:presLayoutVars>
          <dgm:chPref val="3"/>
        </dgm:presLayoutVars>
      </dgm:prSet>
      <dgm:spPr/>
    </dgm:pt>
    <dgm:pt modelId="{C522D096-A567-4766-AC36-52F82E59D560}" type="pres">
      <dgm:prSet presAssocID="{45AB5AD3-6F9F-40A7-82B9-EB0CE15A7999}" presName="rootPict1" presStyleLbl="alignImgPlace1" presStyleIdx="0" presStyleCnt="4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5974CCCC-7EBE-44D9-860F-CDCF1659232D}" type="pres">
      <dgm:prSet presAssocID="{45AB5AD3-6F9F-40A7-82B9-EB0CE15A7999}" presName="rootConnector1" presStyleLbl="node1" presStyleIdx="0" presStyleCnt="0"/>
      <dgm:spPr/>
    </dgm:pt>
    <dgm:pt modelId="{9C201769-B24A-48DB-8156-C7361DF5DB63}" type="pres">
      <dgm:prSet presAssocID="{45AB5AD3-6F9F-40A7-82B9-EB0CE15A7999}" presName="hierChild2" presStyleCnt="0"/>
      <dgm:spPr/>
    </dgm:pt>
    <dgm:pt modelId="{79C77846-90D4-4472-8E48-524059B6C913}" type="pres">
      <dgm:prSet presAssocID="{91E8C33A-BA77-45F6-B76F-51A601C309A9}" presName="Name37" presStyleLbl="parChTrans1D2" presStyleIdx="0" presStyleCnt="3"/>
      <dgm:spPr/>
    </dgm:pt>
    <dgm:pt modelId="{C1B99BF3-3B75-4EF0-A0BE-D49F4798A1A4}" type="pres">
      <dgm:prSet presAssocID="{C65701E1-AFD6-4C3E-BB95-37454D99D59E}" presName="hierRoot2" presStyleCnt="0">
        <dgm:presLayoutVars>
          <dgm:hierBranch val="init"/>
        </dgm:presLayoutVars>
      </dgm:prSet>
      <dgm:spPr/>
    </dgm:pt>
    <dgm:pt modelId="{A5AC1CEC-CBC1-427E-8BC2-D12FFE754212}" type="pres">
      <dgm:prSet presAssocID="{C65701E1-AFD6-4C3E-BB95-37454D99D59E}" presName="rootComposite" presStyleCnt="0"/>
      <dgm:spPr/>
    </dgm:pt>
    <dgm:pt modelId="{A6F75ADE-7BF3-4261-8120-E4FA9DC26A02}" type="pres">
      <dgm:prSet presAssocID="{C65701E1-AFD6-4C3E-BB95-37454D99D59E}" presName="rootText" presStyleLbl="node2" presStyleIdx="0" presStyleCnt="3">
        <dgm:presLayoutVars>
          <dgm:chPref val="3"/>
        </dgm:presLayoutVars>
      </dgm:prSet>
      <dgm:spPr/>
    </dgm:pt>
    <dgm:pt modelId="{85846165-204A-464A-8D62-9B8D4122D334}" type="pres">
      <dgm:prSet presAssocID="{C65701E1-AFD6-4C3E-BB95-37454D99D59E}" presName="rootPict" presStyleLbl="align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4426B5B9-2826-4F70-A60A-2AF82CD350B7}" type="pres">
      <dgm:prSet presAssocID="{C65701E1-AFD6-4C3E-BB95-37454D99D59E}" presName="rootConnector" presStyleLbl="node2" presStyleIdx="0" presStyleCnt="3"/>
      <dgm:spPr/>
    </dgm:pt>
    <dgm:pt modelId="{240EB84F-41BF-4713-9CB5-C56C43A33AC7}" type="pres">
      <dgm:prSet presAssocID="{C65701E1-AFD6-4C3E-BB95-37454D99D59E}" presName="hierChild4" presStyleCnt="0"/>
      <dgm:spPr/>
    </dgm:pt>
    <dgm:pt modelId="{C1C9BA6E-CC2D-476D-89E1-609F036EBBC0}" type="pres">
      <dgm:prSet presAssocID="{C65701E1-AFD6-4C3E-BB95-37454D99D59E}" presName="hierChild5" presStyleCnt="0"/>
      <dgm:spPr/>
    </dgm:pt>
    <dgm:pt modelId="{9B271A2A-186A-443E-B6B5-7AE457F6AC6A}" type="pres">
      <dgm:prSet presAssocID="{FB6A1D13-82CD-409E-89DC-21E26EEC5341}" presName="Name37" presStyleLbl="parChTrans1D2" presStyleIdx="1" presStyleCnt="3"/>
      <dgm:spPr/>
    </dgm:pt>
    <dgm:pt modelId="{7E84AD24-A18C-49C6-96FF-F9B910680FBD}" type="pres">
      <dgm:prSet presAssocID="{9586D33F-CDD5-4C38-8230-CDF4D1E429E6}" presName="hierRoot2" presStyleCnt="0">
        <dgm:presLayoutVars>
          <dgm:hierBranch val="init"/>
        </dgm:presLayoutVars>
      </dgm:prSet>
      <dgm:spPr/>
    </dgm:pt>
    <dgm:pt modelId="{B7ED3E98-85E5-4C25-9642-7165B907F225}" type="pres">
      <dgm:prSet presAssocID="{9586D33F-CDD5-4C38-8230-CDF4D1E429E6}" presName="rootComposite" presStyleCnt="0"/>
      <dgm:spPr/>
    </dgm:pt>
    <dgm:pt modelId="{6FBE01D3-B580-4BF3-ABBF-4F6A7F93C71F}" type="pres">
      <dgm:prSet presAssocID="{9586D33F-CDD5-4C38-8230-CDF4D1E429E6}" presName="rootText" presStyleLbl="node2" presStyleIdx="1" presStyleCnt="3">
        <dgm:presLayoutVars>
          <dgm:chPref val="3"/>
        </dgm:presLayoutVars>
      </dgm:prSet>
      <dgm:spPr/>
    </dgm:pt>
    <dgm:pt modelId="{E0E04817-BC90-49E0-A548-950059E0B64E}" type="pres">
      <dgm:prSet presAssocID="{9586D33F-CDD5-4C38-8230-CDF4D1E429E6}" presName="rootPict" presStyleLbl="align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1000" r="-31000"/>
          </a:stretch>
        </a:blipFill>
      </dgm:spPr>
    </dgm:pt>
    <dgm:pt modelId="{8D71B951-567C-4061-97BB-1FE08E93D06A}" type="pres">
      <dgm:prSet presAssocID="{9586D33F-CDD5-4C38-8230-CDF4D1E429E6}" presName="rootConnector" presStyleLbl="node2" presStyleIdx="1" presStyleCnt="3"/>
      <dgm:spPr/>
    </dgm:pt>
    <dgm:pt modelId="{E751FD55-8E4F-45C9-B5D5-4D2A09A789A9}" type="pres">
      <dgm:prSet presAssocID="{9586D33F-CDD5-4C38-8230-CDF4D1E429E6}" presName="hierChild4" presStyleCnt="0"/>
      <dgm:spPr/>
    </dgm:pt>
    <dgm:pt modelId="{BD6E0364-D00D-4B38-B276-25C786504222}" type="pres">
      <dgm:prSet presAssocID="{9586D33F-CDD5-4C38-8230-CDF4D1E429E6}" presName="hierChild5" presStyleCnt="0"/>
      <dgm:spPr/>
    </dgm:pt>
    <dgm:pt modelId="{86225499-48F5-48AE-B212-9A778AC06768}" type="pres">
      <dgm:prSet presAssocID="{A26F2B1A-64F9-45DB-A3AB-9D33F89193DC}" presName="Name37" presStyleLbl="parChTrans1D2" presStyleIdx="2" presStyleCnt="3"/>
      <dgm:spPr/>
    </dgm:pt>
    <dgm:pt modelId="{06A367A7-CB21-4906-AFA6-B81F600154DD}" type="pres">
      <dgm:prSet presAssocID="{56D15757-2725-488F-A03D-B568B5379F8B}" presName="hierRoot2" presStyleCnt="0">
        <dgm:presLayoutVars>
          <dgm:hierBranch val="init"/>
        </dgm:presLayoutVars>
      </dgm:prSet>
      <dgm:spPr/>
    </dgm:pt>
    <dgm:pt modelId="{31648018-A405-4820-8473-2562F3EFCC53}" type="pres">
      <dgm:prSet presAssocID="{56D15757-2725-488F-A03D-B568B5379F8B}" presName="rootComposite" presStyleCnt="0"/>
      <dgm:spPr/>
    </dgm:pt>
    <dgm:pt modelId="{D78BF73D-9712-4AC9-BBF3-3A32F059C874}" type="pres">
      <dgm:prSet presAssocID="{56D15757-2725-488F-A03D-B568B5379F8B}" presName="rootText" presStyleLbl="node2" presStyleIdx="2" presStyleCnt="3" custScaleX="115125">
        <dgm:presLayoutVars>
          <dgm:chPref val="3"/>
        </dgm:presLayoutVars>
      </dgm:prSet>
      <dgm:spPr/>
    </dgm:pt>
    <dgm:pt modelId="{B431333D-EE0F-412D-9BEB-8A8CAD491A3E}" type="pres">
      <dgm:prSet presAssocID="{56D15757-2725-488F-A03D-B568B5379F8B}" presName="rootPict" presStyleLbl="alignImgPlace1" presStyleIdx="3" presStyleCnt="4" custLinFactNeighborX="-24370" custLinFactNeighborY="2728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3000" r="-13000"/>
          </a:stretch>
        </a:blipFill>
      </dgm:spPr>
    </dgm:pt>
    <dgm:pt modelId="{CCB14599-E111-4C4B-B9DC-3FACF2DCB736}" type="pres">
      <dgm:prSet presAssocID="{56D15757-2725-488F-A03D-B568B5379F8B}" presName="rootConnector" presStyleLbl="node2" presStyleIdx="2" presStyleCnt="3"/>
      <dgm:spPr/>
    </dgm:pt>
    <dgm:pt modelId="{38CC4EBE-AD75-4EDC-AE6F-C14B49B686BA}" type="pres">
      <dgm:prSet presAssocID="{56D15757-2725-488F-A03D-B568B5379F8B}" presName="hierChild4" presStyleCnt="0"/>
      <dgm:spPr/>
    </dgm:pt>
    <dgm:pt modelId="{5A60EEE2-70B1-4D6F-B81B-0ED0509C5CC8}" type="pres">
      <dgm:prSet presAssocID="{56D15757-2725-488F-A03D-B568B5379F8B}" presName="hierChild5" presStyleCnt="0"/>
      <dgm:spPr/>
    </dgm:pt>
    <dgm:pt modelId="{7874AD0E-E01F-40D7-9529-FCA979DFBA3F}" type="pres">
      <dgm:prSet presAssocID="{45AB5AD3-6F9F-40A7-82B9-EB0CE15A7999}" presName="hierChild3" presStyleCnt="0"/>
      <dgm:spPr/>
    </dgm:pt>
  </dgm:ptLst>
  <dgm:cxnLst>
    <dgm:cxn modelId="{F7F33906-093F-41E1-8172-9017AD867FD1}" srcId="{D81D1FF6-8D07-4DA5-82BD-3B78224192D7}" destId="{45AB5AD3-6F9F-40A7-82B9-EB0CE15A7999}" srcOrd="0" destOrd="0" parTransId="{AD55AF70-B08B-4B23-A857-B51274016515}" sibTransId="{CDF2F02C-87AD-44F3-994D-00E8B050A414}"/>
    <dgm:cxn modelId="{98012D12-7A93-4009-8695-FDE66A7F49D5}" type="presOf" srcId="{C65701E1-AFD6-4C3E-BB95-37454D99D59E}" destId="{A6F75ADE-7BF3-4261-8120-E4FA9DC26A02}" srcOrd="0" destOrd="0" presId="urn:microsoft.com/office/officeart/2005/8/layout/pictureOrgChart+Icon"/>
    <dgm:cxn modelId="{72FEF961-6F1A-4D7D-BD08-49DA0930345D}" type="presOf" srcId="{9586D33F-CDD5-4C38-8230-CDF4D1E429E6}" destId="{8D71B951-567C-4061-97BB-1FE08E93D06A}" srcOrd="1" destOrd="0" presId="urn:microsoft.com/office/officeart/2005/8/layout/pictureOrgChart+Icon"/>
    <dgm:cxn modelId="{A069F46B-013B-4BBE-B195-099436E98971}" srcId="{45AB5AD3-6F9F-40A7-82B9-EB0CE15A7999}" destId="{9586D33F-CDD5-4C38-8230-CDF4D1E429E6}" srcOrd="1" destOrd="0" parTransId="{FB6A1D13-82CD-409E-89DC-21E26EEC5341}" sibTransId="{115DEAFB-DF42-4EB1-965F-170B9EE31B71}"/>
    <dgm:cxn modelId="{6E2CB175-359D-49E1-860A-597F3E8C97F8}" type="presOf" srcId="{D81D1FF6-8D07-4DA5-82BD-3B78224192D7}" destId="{089ADB30-DDF8-4E65-9DAE-CE89DAB8AB72}" srcOrd="0" destOrd="0" presId="urn:microsoft.com/office/officeart/2005/8/layout/pictureOrgChart+Icon"/>
    <dgm:cxn modelId="{C04A565A-056C-4C33-BA6F-6F82C58D81EF}" type="presOf" srcId="{A26F2B1A-64F9-45DB-A3AB-9D33F89193DC}" destId="{86225499-48F5-48AE-B212-9A778AC06768}" srcOrd="0" destOrd="0" presId="urn:microsoft.com/office/officeart/2005/8/layout/pictureOrgChart+Icon"/>
    <dgm:cxn modelId="{A3982E87-C8BF-48FD-92C1-2CEABCB1A9D7}" type="presOf" srcId="{9586D33F-CDD5-4C38-8230-CDF4D1E429E6}" destId="{6FBE01D3-B580-4BF3-ABBF-4F6A7F93C71F}" srcOrd="0" destOrd="0" presId="urn:microsoft.com/office/officeart/2005/8/layout/pictureOrgChart+Icon"/>
    <dgm:cxn modelId="{7131C097-78D4-43A8-B550-98B7D990DD84}" type="presOf" srcId="{45AB5AD3-6F9F-40A7-82B9-EB0CE15A7999}" destId="{5CB73F83-3567-46BC-8261-897B45C3AB0C}" srcOrd="0" destOrd="0" presId="urn:microsoft.com/office/officeart/2005/8/layout/pictureOrgChart+Icon"/>
    <dgm:cxn modelId="{9B4753A5-65AF-4D09-A005-E909E89095C0}" type="presOf" srcId="{56D15757-2725-488F-A03D-B568B5379F8B}" destId="{D78BF73D-9712-4AC9-BBF3-3A32F059C874}" srcOrd="0" destOrd="0" presId="urn:microsoft.com/office/officeart/2005/8/layout/pictureOrgChart+Icon"/>
    <dgm:cxn modelId="{251C70C1-5DDC-43F3-89C4-B12EB2C54331}" type="presOf" srcId="{56D15757-2725-488F-A03D-B568B5379F8B}" destId="{CCB14599-E111-4C4B-B9DC-3FACF2DCB736}" srcOrd="1" destOrd="0" presId="urn:microsoft.com/office/officeart/2005/8/layout/pictureOrgChart+Icon"/>
    <dgm:cxn modelId="{088841C8-2CAD-4C95-B175-A199C8200047}" type="presOf" srcId="{C65701E1-AFD6-4C3E-BB95-37454D99D59E}" destId="{4426B5B9-2826-4F70-A60A-2AF82CD350B7}" srcOrd="1" destOrd="0" presId="urn:microsoft.com/office/officeart/2005/8/layout/pictureOrgChart+Icon"/>
    <dgm:cxn modelId="{0E52D2CC-EB11-4FAB-8EED-40A13CF4B6CC}" srcId="{45AB5AD3-6F9F-40A7-82B9-EB0CE15A7999}" destId="{56D15757-2725-488F-A03D-B568B5379F8B}" srcOrd="2" destOrd="0" parTransId="{A26F2B1A-64F9-45DB-A3AB-9D33F89193DC}" sibTransId="{FC3626BB-5DE3-4C0D-BC58-34C59B9C9CFB}"/>
    <dgm:cxn modelId="{367E53D6-0B39-41A7-BA27-22888543EA55}" type="presOf" srcId="{91E8C33A-BA77-45F6-B76F-51A601C309A9}" destId="{79C77846-90D4-4472-8E48-524059B6C913}" srcOrd="0" destOrd="0" presId="urn:microsoft.com/office/officeart/2005/8/layout/pictureOrgChart+Icon"/>
    <dgm:cxn modelId="{E13BA9DA-4183-48AE-8B04-2DAE04DF0E92}" type="presOf" srcId="{FB6A1D13-82CD-409E-89DC-21E26EEC5341}" destId="{9B271A2A-186A-443E-B6B5-7AE457F6AC6A}" srcOrd="0" destOrd="0" presId="urn:microsoft.com/office/officeart/2005/8/layout/pictureOrgChart+Icon"/>
    <dgm:cxn modelId="{7F0F40E3-A71C-4D12-96E4-5DC089E23A9B}" type="presOf" srcId="{45AB5AD3-6F9F-40A7-82B9-EB0CE15A7999}" destId="{5974CCCC-7EBE-44D9-860F-CDCF1659232D}" srcOrd="1" destOrd="0" presId="urn:microsoft.com/office/officeart/2005/8/layout/pictureOrgChart+Icon"/>
    <dgm:cxn modelId="{6BF702F7-8C54-4BE9-9725-F733678D8F08}" srcId="{45AB5AD3-6F9F-40A7-82B9-EB0CE15A7999}" destId="{C65701E1-AFD6-4C3E-BB95-37454D99D59E}" srcOrd="0" destOrd="0" parTransId="{91E8C33A-BA77-45F6-B76F-51A601C309A9}" sibTransId="{B78C097F-1CCD-4338-BE11-9EEB6E1BBFC8}"/>
    <dgm:cxn modelId="{DCB9E6FD-FCD9-4768-8164-F94B100585BD}" type="presParOf" srcId="{089ADB30-DDF8-4E65-9DAE-CE89DAB8AB72}" destId="{235DF028-4903-4861-8024-BF24237B844C}" srcOrd="0" destOrd="0" presId="urn:microsoft.com/office/officeart/2005/8/layout/pictureOrgChart+Icon"/>
    <dgm:cxn modelId="{4ABE560F-08A3-4885-8CBF-64D5AB61D5B1}" type="presParOf" srcId="{235DF028-4903-4861-8024-BF24237B844C}" destId="{2241FD22-0438-4402-B682-0821C9ECC258}" srcOrd="0" destOrd="0" presId="urn:microsoft.com/office/officeart/2005/8/layout/pictureOrgChart+Icon"/>
    <dgm:cxn modelId="{4091DE66-EAEA-4A42-82CF-C9F64A83B78B}" type="presParOf" srcId="{2241FD22-0438-4402-B682-0821C9ECC258}" destId="{5CB73F83-3567-46BC-8261-897B45C3AB0C}" srcOrd="0" destOrd="0" presId="urn:microsoft.com/office/officeart/2005/8/layout/pictureOrgChart+Icon"/>
    <dgm:cxn modelId="{3337CD4D-918D-4EFC-ADCE-A5905F5FB706}" type="presParOf" srcId="{2241FD22-0438-4402-B682-0821C9ECC258}" destId="{C522D096-A567-4766-AC36-52F82E59D560}" srcOrd="1" destOrd="0" presId="urn:microsoft.com/office/officeart/2005/8/layout/pictureOrgChart+Icon"/>
    <dgm:cxn modelId="{32F63A41-17DE-400D-B494-9D3F72D0B674}" type="presParOf" srcId="{2241FD22-0438-4402-B682-0821C9ECC258}" destId="{5974CCCC-7EBE-44D9-860F-CDCF1659232D}" srcOrd="2" destOrd="0" presId="urn:microsoft.com/office/officeart/2005/8/layout/pictureOrgChart+Icon"/>
    <dgm:cxn modelId="{0441D588-F4D7-4EB3-AC13-2868BF7EE754}" type="presParOf" srcId="{235DF028-4903-4861-8024-BF24237B844C}" destId="{9C201769-B24A-48DB-8156-C7361DF5DB63}" srcOrd="1" destOrd="0" presId="urn:microsoft.com/office/officeart/2005/8/layout/pictureOrgChart+Icon"/>
    <dgm:cxn modelId="{88DCFB97-83B6-47B3-AB63-FC71DC01D6F9}" type="presParOf" srcId="{9C201769-B24A-48DB-8156-C7361DF5DB63}" destId="{79C77846-90D4-4472-8E48-524059B6C913}" srcOrd="0" destOrd="0" presId="urn:microsoft.com/office/officeart/2005/8/layout/pictureOrgChart+Icon"/>
    <dgm:cxn modelId="{F42D258D-F4CF-4EB3-82AF-2C494277D99C}" type="presParOf" srcId="{9C201769-B24A-48DB-8156-C7361DF5DB63}" destId="{C1B99BF3-3B75-4EF0-A0BE-D49F4798A1A4}" srcOrd="1" destOrd="0" presId="urn:microsoft.com/office/officeart/2005/8/layout/pictureOrgChart+Icon"/>
    <dgm:cxn modelId="{D4DB160B-B077-4C79-BC4A-FE494B801477}" type="presParOf" srcId="{C1B99BF3-3B75-4EF0-A0BE-D49F4798A1A4}" destId="{A5AC1CEC-CBC1-427E-8BC2-D12FFE754212}" srcOrd="0" destOrd="0" presId="urn:microsoft.com/office/officeart/2005/8/layout/pictureOrgChart+Icon"/>
    <dgm:cxn modelId="{C7FE6C27-65D2-47FB-BA15-7505F22D70BA}" type="presParOf" srcId="{A5AC1CEC-CBC1-427E-8BC2-D12FFE754212}" destId="{A6F75ADE-7BF3-4261-8120-E4FA9DC26A02}" srcOrd="0" destOrd="0" presId="urn:microsoft.com/office/officeart/2005/8/layout/pictureOrgChart+Icon"/>
    <dgm:cxn modelId="{D5705777-9984-4C0E-934F-5FE88B360420}" type="presParOf" srcId="{A5AC1CEC-CBC1-427E-8BC2-D12FFE754212}" destId="{85846165-204A-464A-8D62-9B8D4122D334}" srcOrd="1" destOrd="0" presId="urn:microsoft.com/office/officeart/2005/8/layout/pictureOrgChart+Icon"/>
    <dgm:cxn modelId="{651DCF7A-CFD6-4B3F-B362-9C184E9420FD}" type="presParOf" srcId="{A5AC1CEC-CBC1-427E-8BC2-D12FFE754212}" destId="{4426B5B9-2826-4F70-A60A-2AF82CD350B7}" srcOrd="2" destOrd="0" presId="urn:microsoft.com/office/officeart/2005/8/layout/pictureOrgChart+Icon"/>
    <dgm:cxn modelId="{4269C092-D7C2-46FD-B989-B0982EB18B9C}" type="presParOf" srcId="{C1B99BF3-3B75-4EF0-A0BE-D49F4798A1A4}" destId="{240EB84F-41BF-4713-9CB5-C56C43A33AC7}" srcOrd="1" destOrd="0" presId="urn:microsoft.com/office/officeart/2005/8/layout/pictureOrgChart+Icon"/>
    <dgm:cxn modelId="{5BFD5304-2BE9-4BCD-8D87-16F8E09B14F4}" type="presParOf" srcId="{C1B99BF3-3B75-4EF0-A0BE-D49F4798A1A4}" destId="{C1C9BA6E-CC2D-476D-89E1-609F036EBBC0}" srcOrd="2" destOrd="0" presId="urn:microsoft.com/office/officeart/2005/8/layout/pictureOrgChart+Icon"/>
    <dgm:cxn modelId="{8E21ABA2-F5DD-4B02-86FD-7CDC13F13432}" type="presParOf" srcId="{9C201769-B24A-48DB-8156-C7361DF5DB63}" destId="{9B271A2A-186A-443E-B6B5-7AE457F6AC6A}" srcOrd="2" destOrd="0" presId="urn:microsoft.com/office/officeart/2005/8/layout/pictureOrgChart+Icon"/>
    <dgm:cxn modelId="{3F349FA5-7369-44B3-AB4F-56373AD28DCC}" type="presParOf" srcId="{9C201769-B24A-48DB-8156-C7361DF5DB63}" destId="{7E84AD24-A18C-49C6-96FF-F9B910680FBD}" srcOrd="3" destOrd="0" presId="urn:microsoft.com/office/officeart/2005/8/layout/pictureOrgChart+Icon"/>
    <dgm:cxn modelId="{951BFA2D-77C0-4A9D-8966-28BEDAB74B33}" type="presParOf" srcId="{7E84AD24-A18C-49C6-96FF-F9B910680FBD}" destId="{B7ED3E98-85E5-4C25-9642-7165B907F225}" srcOrd="0" destOrd="0" presId="urn:microsoft.com/office/officeart/2005/8/layout/pictureOrgChart+Icon"/>
    <dgm:cxn modelId="{CD596C3B-678F-45EE-B584-15ECE4F7126B}" type="presParOf" srcId="{B7ED3E98-85E5-4C25-9642-7165B907F225}" destId="{6FBE01D3-B580-4BF3-ABBF-4F6A7F93C71F}" srcOrd="0" destOrd="0" presId="urn:microsoft.com/office/officeart/2005/8/layout/pictureOrgChart+Icon"/>
    <dgm:cxn modelId="{B9D218E0-6483-49D6-8882-684389EBD783}" type="presParOf" srcId="{B7ED3E98-85E5-4C25-9642-7165B907F225}" destId="{E0E04817-BC90-49E0-A548-950059E0B64E}" srcOrd="1" destOrd="0" presId="urn:microsoft.com/office/officeart/2005/8/layout/pictureOrgChart+Icon"/>
    <dgm:cxn modelId="{FA93CDA3-5482-4D42-B1F9-9084D9075C79}" type="presParOf" srcId="{B7ED3E98-85E5-4C25-9642-7165B907F225}" destId="{8D71B951-567C-4061-97BB-1FE08E93D06A}" srcOrd="2" destOrd="0" presId="urn:microsoft.com/office/officeart/2005/8/layout/pictureOrgChart+Icon"/>
    <dgm:cxn modelId="{F6CE53D7-117A-4CE9-9B80-4A75CE48B4CB}" type="presParOf" srcId="{7E84AD24-A18C-49C6-96FF-F9B910680FBD}" destId="{E751FD55-8E4F-45C9-B5D5-4D2A09A789A9}" srcOrd="1" destOrd="0" presId="urn:microsoft.com/office/officeart/2005/8/layout/pictureOrgChart+Icon"/>
    <dgm:cxn modelId="{B2927F91-FF9E-41C3-A450-DC793809BA95}" type="presParOf" srcId="{7E84AD24-A18C-49C6-96FF-F9B910680FBD}" destId="{BD6E0364-D00D-4B38-B276-25C786504222}" srcOrd="2" destOrd="0" presId="urn:microsoft.com/office/officeart/2005/8/layout/pictureOrgChart+Icon"/>
    <dgm:cxn modelId="{A727C87C-425B-47BB-9A83-99D39E0ADE58}" type="presParOf" srcId="{9C201769-B24A-48DB-8156-C7361DF5DB63}" destId="{86225499-48F5-48AE-B212-9A778AC06768}" srcOrd="4" destOrd="0" presId="urn:microsoft.com/office/officeart/2005/8/layout/pictureOrgChart+Icon"/>
    <dgm:cxn modelId="{EF1B8946-45C4-43AB-8F78-B4422C236825}" type="presParOf" srcId="{9C201769-B24A-48DB-8156-C7361DF5DB63}" destId="{06A367A7-CB21-4906-AFA6-B81F600154DD}" srcOrd="5" destOrd="0" presId="urn:microsoft.com/office/officeart/2005/8/layout/pictureOrgChart+Icon"/>
    <dgm:cxn modelId="{9C2AFA5A-1CC2-45E0-BF8E-E09A202482E4}" type="presParOf" srcId="{06A367A7-CB21-4906-AFA6-B81F600154DD}" destId="{31648018-A405-4820-8473-2562F3EFCC53}" srcOrd="0" destOrd="0" presId="urn:microsoft.com/office/officeart/2005/8/layout/pictureOrgChart+Icon"/>
    <dgm:cxn modelId="{2B47228B-03C6-4FAA-887D-E33FE7AFC54E}" type="presParOf" srcId="{31648018-A405-4820-8473-2562F3EFCC53}" destId="{D78BF73D-9712-4AC9-BBF3-3A32F059C874}" srcOrd="0" destOrd="0" presId="urn:microsoft.com/office/officeart/2005/8/layout/pictureOrgChart+Icon"/>
    <dgm:cxn modelId="{6195773F-E07D-4FDF-91EE-5670756F308E}" type="presParOf" srcId="{31648018-A405-4820-8473-2562F3EFCC53}" destId="{B431333D-EE0F-412D-9BEB-8A8CAD491A3E}" srcOrd="1" destOrd="0" presId="urn:microsoft.com/office/officeart/2005/8/layout/pictureOrgChart+Icon"/>
    <dgm:cxn modelId="{AA69BE08-CD07-4A3D-9197-31B18B5A043A}" type="presParOf" srcId="{31648018-A405-4820-8473-2562F3EFCC53}" destId="{CCB14599-E111-4C4B-B9DC-3FACF2DCB736}" srcOrd="2" destOrd="0" presId="urn:microsoft.com/office/officeart/2005/8/layout/pictureOrgChart+Icon"/>
    <dgm:cxn modelId="{9D29515C-30F3-4EBC-A755-8701D072DD66}" type="presParOf" srcId="{06A367A7-CB21-4906-AFA6-B81F600154DD}" destId="{38CC4EBE-AD75-4EDC-AE6F-C14B49B686BA}" srcOrd="1" destOrd="0" presId="urn:microsoft.com/office/officeart/2005/8/layout/pictureOrgChart+Icon"/>
    <dgm:cxn modelId="{4DE905D0-8C3E-4632-B897-A44620C75128}" type="presParOf" srcId="{06A367A7-CB21-4906-AFA6-B81F600154DD}" destId="{5A60EEE2-70B1-4D6F-B81B-0ED0509C5CC8}" srcOrd="2" destOrd="0" presId="urn:microsoft.com/office/officeart/2005/8/layout/pictureOrgChart+Icon"/>
    <dgm:cxn modelId="{BBFD0238-6119-4BBE-A85C-3190DA37B5A8}" type="presParOf" srcId="{235DF028-4903-4861-8024-BF24237B844C}" destId="{7874AD0E-E01F-40D7-9529-FCA979DFBA3F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25499-48F5-48AE-B212-9A778AC06768}">
      <dsp:nvSpPr>
        <dsp:cNvPr id="0" name=""/>
        <dsp:cNvSpPr/>
      </dsp:nvSpPr>
      <dsp:spPr>
        <a:xfrm>
          <a:off x="3285153" y="1788906"/>
          <a:ext cx="2224796" cy="38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60"/>
              </a:lnTo>
              <a:lnTo>
                <a:pt x="2224796" y="193060"/>
              </a:lnTo>
              <a:lnTo>
                <a:pt x="2224796" y="3861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271A2A-186A-443E-B6B5-7AE457F6AC6A}">
      <dsp:nvSpPr>
        <dsp:cNvPr id="0" name=""/>
        <dsp:cNvSpPr/>
      </dsp:nvSpPr>
      <dsp:spPr>
        <a:xfrm>
          <a:off x="3146103" y="1788906"/>
          <a:ext cx="139049" cy="386121"/>
        </a:xfrm>
        <a:custGeom>
          <a:avLst/>
          <a:gdLst/>
          <a:ahLst/>
          <a:cxnLst/>
          <a:rect l="0" t="0" r="0" b="0"/>
          <a:pathLst>
            <a:path>
              <a:moveTo>
                <a:pt x="139049" y="0"/>
              </a:moveTo>
              <a:lnTo>
                <a:pt x="139049" y="193060"/>
              </a:lnTo>
              <a:lnTo>
                <a:pt x="0" y="193060"/>
              </a:lnTo>
              <a:lnTo>
                <a:pt x="0" y="3861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77846-90D4-4472-8E48-524059B6C913}">
      <dsp:nvSpPr>
        <dsp:cNvPr id="0" name=""/>
        <dsp:cNvSpPr/>
      </dsp:nvSpPr>
      <dsp:spPr>
        <a:xfrm>
          <a:off x="921306" y="1788906"/>
          <a:ext cx="2363846" cy="386121"/>
        </a:xfrm>
        <a:custGeom>
          <a:avLst/>
          <a:gdLst/>
          <a:ahLst/>
          <a:cxnLst/>
          <a:rect l="0" t="0" r="0" b="0"/>
          <a:pathLst>
            <a:path>
              <a:moveTo>
                <a:pt x="2363846" y="0"/>
              </a:moveTo>
              <a:lnTo>
                <a:pt x="2363846" y="193060"/>
              </a:lnTo>
              <a:lnTo>
                <a:pt x="0" y="193060"/>
              </a:lnTo>
              <a:lnTo>
                <a:pt x="0" y="3861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73F83-3567-46BC-8261-897B45C3AB0C}">
      <dsp:nvSpPr>
        <dsp:cNvPr id="0" name=""/>
        <dsp:cNvSpPr/>
      </dsp:nvSpPr>
      <dsp:spPr>
        <a:xfrm>
          <a:off x="2365815" y="869569"/>
          <a:ext cx="1838675" cy="9193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1076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tx1"/>
              </a:solidFill>
            </a:rPr>
            <a:t>Matteo Bertoneri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Chief Executive Officer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365815" y="869569"/>
        <a:ext cx="1838675" cy="919337"/>
      </dsp:txXfrm>
    </dsp:sp>
    <dsp:sp modelId="{C522D096-A567-4766-AC36-52F82E59D560}">
      <dsp:nvSpPr>
        <dsp:cNvPr id="0" name=""/>
        <dsp:cNvSpPr/>
      </dsp:nvSpPr>
      <dsp:spPr>
        <a:xfrm>
          <a:off x="2457749" y="961502"/>
          <a:ext cx="551602" cy="735470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75ADE-7BF3-4261-8120-E4FA9DC26A02}">
      <dsp:nvSpPr>
        <dsp:cNvPr id="0" name=""/>
        <dsp:cNvSpPr/>
      </dsp:nvSpPr>
      <dsp:spPr>
        <a:xfrm>
          <a:off x="1968" y="2175028"/>
          <a:ext cx="1838675" cy="9193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1076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>
              <a:solidFill>
                <a:schemeClr val="tx1"/>
              </a:solidFill>
            </a:rPr>
            <a:t>Federico Bonessio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Chief Financial Officer</a:t>
          </a:r>
          <a:endParaRPr lang="en-US" sz="1400" kern="1200" dirty="0"/>
        </a:p>
      </dsp:txBody>
      <dsp:txXfrm>
        <a:off x="1968" y="2175028"/>
        <a:ext cx="1838675" cy="919337"/>
      </dsp:txXfrm>
    </dsp:sp>
    <dsp:sp modelId="{85846165-204A-464A-8D62-9B8D4122D334}">
      <dsp:nvSpPr>
        <dsp:cNvPr id="0" name=""/>
        <dsp:cNvSpPr/>
      </dsp:nvSpPr>
      <dsp:spPr>
        <a:xfrm>
          <a:off x="93902" y="2266962"/>
          <a:ext cx="551602" cy="73547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E01D3-B580-4BF3-ABBF-4F6A7F93C71F}">
      <dsp:nvSpPr>
        <dsp:cNvPr id="0" name=""/>
        <dsp:cNvSpPr/>
      </dsp:nvSpPr>
      <dsp:spPr>
        <a:xfrm>
          <a:off x="2226765" y="2175028"/>
          <a:ext cx="1838675" cy="9193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1076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>
              <a:solidFill>
                <a:schemeClr val="tx1"/>
              </a:solidFill>
            </a:rPr>
            <a:t>Guido Nenna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Chief Technical Officer</a:t>
          </a:r>
          <a:endParaRPr lang="en-US" sz="1400" kern="1200" dirty="0"/>
        </a:p>
      </dsp:txBody>
      <dsp:txXfrm>
        <a:off x="2226765" y="2175028"/>
        <a:ext cx="1838675" cy="919337"/>
      </dsp:txXfrm>
    </dsp:sp>
    <dsp:sp modelId="{E0E04817-BC90-49E0-A548-950059E0B64E}">
      <dsp:nvSpPr>
        <dsp:cNvPr id="0" name=""/>
        <dsp:cNvSpPr/>
      </dsp:nvSpPr>
      <dsp:spPr>
        <a:xfrm>
          <a:off x="2318699" y="2266962"/>
          <a:ext cx="551602" cy="735470"/>
        </a:xfrm>
        <a:prstGeom prst="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BF73D-9712-4AC9-BBF3-3A32F059C874}">
      <dsp:nvSpPr>
        <dsp:cNvPr id="0" name=""/>
        <dsp:cNvSpPr/>
      </dsp:nvSpPr>
      <dsp:spPr>
        <a:xfrm>
          <a:off x="4451562" y="2175028"/>
          <a:ext cx="2116774" cy="9193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1076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>
              <a:solidFill>
                <a:schemeClr val="tx1"/>
              </a:solidFill>
            </a:rPr>
            <a:t>Alessandro Corucci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Chief Information Officer</a:t>
          </a:r>
          <a:endParaRPr lang="en-US" sz="1400" kern="1200" dirty="0"/>
        </a:p>
      </dsp:txBody>
      <dsp:txXfrm>
        <a:off x="4451562" y="2175028"/>
        <a:ext cx="2116774" cy="919337"/>
      </dsp:txXfrm>
    </dsp:sp>
    <dsp:sp modelId="{B431333D-EE0F-412D-9BEB-8A8CAD491A3E}">
      <dsp:nvSpPr>
        <dsp:cNvPr id="0" name=""/>
        <dsp:cNvSpPr/>
      </dsp:nvSpPr>
      <dsp:spPr>
        <a:xfrm>
          <a:off x="4548120" y="2287025"/>
          <a:ext cx="551602" cy="735470"/>
        </a:xfrm>
        <a:prstGeom prst="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12/05/2025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5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3.png"/><Relationship Id="rId7" Type="http://schemas.openxmlformats.org/officeDocument/2006/relationships/image" Target="../media/image6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64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6.tmp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6.tmp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6.tm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3705226"/>
            <a:ext cx="3795445" cy="1655762"/>
          </a:xfrm>
        </p:spPr>
        <p:txBody>
          <a:bodyPr>
            <a:normAutofit fontScale="55000" lnSpcReduction="20000"/>
          </a:bodyPr>
          <a:lstStyle/>
          <a:p>
            <a:r>
              <a:rPr lang="it-IT" sz="4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Free Space Srl</a:t>
            </a:r>
          </a:p>
          <a:p>
            <a:endParaRPr lang="it-IT" sz="2800" b="1" dirty="0">
              <a:solidFill>
                <a:srgbClr val="5B6D85"/>
              </a:solidFill>
            </a:endParaRPr>
          </a:p>
          <a:p>
            <a:r>
              <a:rPr lang="it-IT" sz="2900" b="1" dirty="0">
                <a:solidFill>
                  <a:srgbClr val="5B6D85"/>
                </a:solidFill>
              </a:rPr>
              <a:t>Relatori: Chiara Scarselli - Stefania Diana</a:t>
            </a:r>
          </a:p>
          <a:p>
            <a:endParaRPr lang="it-IT" sz="1400" b="1" dirty="0">
              <a:solidFill>
                <a:srgbClr val="7196BE"/>
              </a:solidFill>
            </a:endParaRPr>
          </a:p>
          <a:p>
            <a:r>
              <a:rPr lang="it-IT" sz="2500" b="1" dirty="0">
                <a:solidFill>
                  <a:srgbClr val="7196BE"/>
                </a:solidFill>
              </a:rPr>
              <a:t>Lunedì 12 Maggio</a:t>
            </a:r>
            <a:endParaRPr lang="it-IT" sz="2500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22848" y="1616235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5775" y="5681663"/>
            <a:ext cx="3795444" cy="482600"/>
          </a:xfrm>
        </p:spPr>
        <p:txBody>
          <a:bodyPr>
            <a:normAutofit fontScale="62500" lnSpcReduction="20000"/>
          </a:bodyPr>
          <a:lstStyle/>
          <a:p>
            <a:r>
              <a:rPr lang="it-IT" sz="1800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800" b="1" i="1" dirty="0">
                <a:solidFill>
                  <a:srgbClr val="2A65AF"/>
                </a:solidFill>
              </a:rPr>
              <a:t>IRA - Bologna</a:t>
            </a:r>
          </a:p>
          <a:p>
            <a:endParaRPr lang="it-IT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21" y="1105789"/>
            <a:ext cx="4448024" cy="2278762"/>
          </a:xfrm>
        </p:spPr>
        <p:txBody>
          <a:bodyPr>
            <a:noAutofit/>
          </a:bodyPr>
          <a:lstStyle/>
          <a:p>
            <a:pPr algn="ctr"/>
            <a:r>
              <a:rPr lang="it-IT" sz="3200" dirty="0"/>
              <a:t>Studio dell'antenna del radar Birales ai fini delle prestazioni radiative e della compatibilità EM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B9088-CC18-55B5-E5FE-50F4231C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8674223-52EF-D186-A54C-CE0B833FD62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1AB15C-65F2-8355-5013-DD97B8DC655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67B38BA-E186-7F56-EFAA-0865D404CBA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786FC16-5B65-572B-20E0-51C0C06DE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BAC46A3-131D-0204-18B1-A2C820BC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337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 1: Modellazione antenna TX del radar BIRALES</a:t>
            </a:r>
          </a:p>
        </p:txBody>
      </p:sp>
      <p:sp>
        <p:nvSpPr>
          <p:cNvPr id="29" name="CasellaDiTesto 2">
            <a:extLst>
              <a:ext uri="{FF2B5EF4-FFF2-40B4-BE49-F238E27FC236}">
                <a16:creationId xmlns:a16="http://schemas.microsoft.com/office/drawing/2014/main" id="{FEC03072-5CFC-AD23-236A-C6EF358F1852}"/>
              </a:ext>
            </a:extLst>
          </p:cNvPr>
          <p:cNvSpPr txBox="1"/>
          <p:nvPr/>
        </p:nvSpPr>
        <p:spPr>
          <a:xfrm>
            <a:off x="335179" y="155033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/>
              <a:t>PANNELLO WIDE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C4AEB3C1-C019-1D3E-D6EB-786F6BD971B2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pic>
        <p:nvPicPr>
          <p:cNvPr id="37" name="Immagine 1" descr="Immagine che contiene schermata, cartone animato, design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AA1F5E94-B968-E049-80E1-B287802A1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6" t="14061" r="1639" b="10872"/>
          <a:stretch/>
        </p:blipFill>
        <p:spPr bwMode="auto">
          <a:xfrm>
            <a:off x="225460" y="2391005"/>
            <a:ext cx="3672704" cy="1880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magine 1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223C4983-88B2-65DE-D196-B3FC385A2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350" y="3522662"/>
            <a:ext cx="4134571" cy="2335291"/>
          </a:xfrm>
          <a:prstGeom prst="rect">
            <a:avLst/>
          </a:prstGeom>
        </p:spPr>
      </p:pic>
      <p:pic>
        <p:nvPicPr>
          <p:cNvPr id="39" name="Immagine 1" descr="Immagine che contiene Diagramma, testo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82E086ED-3BBA-4EE7-367B-7B1228F6D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4"/>
          <a:stretch/>
        </p:blipFill>
        <p:spPr bwMode="auto">
          <a:xfrm>
            <a:off x="7661176" y="3533801"/>
            <a:ext cx="4134571" cy="2324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8023094-3E3D-1E81-8456-FCA9F75902BF}"/>
              </a:ext>
            </a:extLst>
          </p:cNvPr>
          <p:cNvSpPr txBox="1"/>
          <p:nvPr/>
        </p:nvSpPr>
        <p:spPr>
          <a:xfrm>
            <a:off x="4778828" y="5971547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Phi=0°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9279AE-C9A0-E10A-B1D9-2DDFC0DC59DF}"/>
              </a:ext>
            </a:extLst>
          </p:cNvPr>
          <p:cNvSpPr txBox="1"/>
          <p:nvPr/>
        </p:nvSpPr>
        <p:spPr>
          <a:xfrm>
            <a:off x="8937122" y="5966833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Phi=90°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AD5027-6331-3EA9-66F3-831400ED868F}"/>
              </a:ext>
            </a:extLst>
          </p:cNvPr>
          <p:cNvSpPr txBox="1"/>
          <p:nvPr/>
        </p:nvSpPr>
        <p:spPr>
          <a:xfrm>
            <a:off x="313407" y="1910306"/>
            <a:ext cx="1148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pannello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stato modellato considerando due dipoli posizionati ad una distanza di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λ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 a 412.5 MHz tra loro e collegati ad un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 plane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finito PEC di dimensioni 640 mm x 1440 mm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B519FE89-957F-479B-1BCC-D7F698E90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95938"/>
              </p:ext>
            </p:extLst>
          </p:nvPr>
        </p:nvGraphicFramePr>
        <p:xfrm>
          <a:off x="7482921" y="2303427"/>
          <a:ext cx="4558981" cy="102768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686776">
                  <a:extLst>
                    <a:ext uri="{9D8B030D-6E8A-4147-A177-3AD203B41FA5}">
                      <a16:colId xmlns:a16="http://schemas.microsoft.com/office/drawing/2014/main" val="926741587"/>
                    </a:ext>
                  </a:extLst>
                </a:gridCol>
                <a:gridCol w="1872205">
                  <a:extLst>
                    <a:ext uri="{9D8B030D-6E8A-4147-A177-3AD203B41FA5}">
                      <a16:colId xmlns:a16="http://schemas.microsoft.com/office/drawing/2014/main" val="1164358603"/>
                    </a:ext>
                  </a:extLst>
                </a:gridCol>
              </a:tblGrid>
              <a:tr h="30251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PARAMETRO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>
                          <a:effectLst/>
                        </a:rPr>
                        <a:t>VALORE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454181"/>
                  </a:ext>
                </a:extLst>
              </a:tr>
              <a:tr h="42265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HPBW [°]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63.3 (H), 46.4 (V)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234473"/>
                  </a:ext>
                </a:extLst>
              </a:tr>
              <a:tr h="30251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>
                          <a:effectLst/>
                        </a:rPr>
                        <a:t>Guadagno (max) [dBi]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10.9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1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00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A6C9-9FD1-F14A-864C-F6B38DFF6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A90E06-4493-DC76-8D92-0E1745F3297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D15111-5E2A-79F0-C8F3-5AA56EA69AF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D6BD5-C809-01CC-269B-0FEEAFDFFD8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E96AD0F-3852-84DA-BF44-F7C107F6D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E478A99-2DA7-D50F-27A9-2EFE7322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337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 1: Modellazione antenna TX del radar BIRALES</a:t>
            </a:r>
          </a:p>
        </p:txBody>
      </p:sp>
      <p:sp>
        <p:nvSpPr>
          <p:cNvPr id="29" name="CasellaDiTesto 2">
            <a:extLst>
              <a:ext uri="{FF2B5EF4-FFF2-40B4-BE49-F238E27FC236}">
                <a16:creationId xmlns:a16="http://schemas.microsoft.com/office/drawing/2014/main" id="{CD7300C3-A309-BE7E-9D8F-0331AA5858FC}"/>
              </a:ext>
            </a:extLst>
          </p:cNvPr>
          <p:cNvSpPr txBox="1"/>
          <p:nvPr/>
        </p:nvSpPr>
        <p:spPr>
          <a:xfrm>
            <a:off x="335179" y="1550330"/>
            <a:ext cx="28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/>
              <a:t>PANNELLO NARROW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93030EE4-7DDC-59E9-BBE1-8D0D0564D35A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2A2D6C-4705-B0DB-3BCB-7E14783C675B}"/>
              </a:ext>
            </a:extLst>
          </p:cNvPr>
          <p:cNvSpPr txBox="1"/>
          <p:nvPr/>
        </p:nvSpPr>
        <p:spPr>
          <a:xfrm>
            <a:off x="5203373" y="5971547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Phi=0°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2614F8-F6B3-B930-5F46-C6C9E097C9B9}"/>
              </a:ext>
            </a:extLst>
          </p:cNvPr>
          <p:cNvSpPr txBox="1"/>
          <p:nvPr/>
        </p:nvSpPr>
        <p:spPr>
          <a:xfrm>
            <a:off x="9361667" y="5966833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Phi=90°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4427D7-5AA9-2F79-7ACC-7B318BFCC3EA}"/>
              </a:ext>
            </a:extLst>
          </p:cNvPr>
          <p:cNvSpPr txBox="1"/>
          <p:nvPr/>
        </p:nvSpPr>
        <p:spPr>
          <a:xfrm>
            <a:off x="313407" y="1910306"/>
            <a:ext cx="1148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pannello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stato modellato considerando due dipoli posizionati ad una distanza di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λ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 a 412.5 MHz tra loro e collegati ad un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 plane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finito PEC di dimensioni 640 mm x 1440 mm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860A253-EA7F-BDD5-FF57-BDC84B870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92760"/>
              </p:ext>
            </p:extLst>
          </p:nvPr>
        </p:nvGraphicFramePr>
        <p:xfrm>
          <a:off x="7482921" y="2303427"/>
          <a:ext cx="4558981" cy="102768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686776">
                  <a:extLst>
                    <a:ext uri="{9D8B030D-6E8A-4147-A177-3AD203B41FA5}">
                      <a16:colId xmlns:a16="http://schemas.microsoft.com/office/drawing/2014/main" val="926741587"/>
                    </a:ext>
                  </a:extLst>
                </a:gridCol>
                <a:gridCol w="1872205">
                  <a:extLst>
                    <a:ext uri="{9D8B030D-6E8A-4147-A177-3AD203B41FA5}">
                      <a16:colId xmlns:a16="http://schemas.microsoft.com/office/drawing/2014/main" val="1164358603"/>
                    </a:ext>
                  </a:extLst>
                </a:gridCol>
              </a:tblGrid>
              <a:tr h="30251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PARAMETRO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>
                          <a:effectLst/>
                        </a:rPr>
                        <a:t>VALORE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454181"/>
                  </a:ext>
                </a:extLst>
              </a:tr>
              <a:tr h="42265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HPBW [°]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63.6 (H), 25.7 (V)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234473"/>
                  </a:ext>
                </a:extLst>
              </a:tr>
              <a:tr h="30251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>
                          <a:effectLst/>
                        </a:rPr>
                        <a:t>Guadagno (max) [dBi]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it-IT" sz="1400" dirty="0">
                          <a:effectLst/>
                        </a:rPr>
                        <a:t>13.4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11921"/>
                  </a:ext>
                </a:extLst>
              </a:tr>
            </a:tbl>
          </a:graphicData>
        </a:graphic>
      </p:graphicFrame>
      <p:pic>
        <p:nvPicPr>
          <p:cNvPr id="2" name="Immagine 1" descr="Immagine che contiene diagramma, design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9E302EDE-1259-8C61-1A6F-5DA467108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6" t="10169"/>
          <a:stretch/>
        </p:blipFill>
        <p:spPr bwMode="auto">
          <a:xfrm>
            <a:off x="313407" y="2690420"/>
            <a:ext cx="3800484" cy="2556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1" descr="Immagine che contiene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1DF8EE54-5E95-097F-31E2-16F8036D8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770" y="3561706"/>
            <a:ext cx="4052933" cy="2286000"/>
          </a:xfrm>
          <a:prstGeom prst="rect">
            <a:avLst/>
          </a:prstGeom>
        </p:spPr>
      </p:pic>
      <p:pic>
        <p:nvPicPr>
          <p:cNvPr id="11" name="Immagine 1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97F9F02-79FD-700B-7E75-6D5772D53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204" y="3590616"/>
            <a:ext cx="397769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24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5D51-71B0-D624-D8FB-0DA631E75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0E8BB8E-2BF7-B994-6C2E-8032AABD52D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D925E7-1186-539D-FA33-1F767D2C845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1F6F46A-E428-8B28-2703-39EB717A69A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FE41937-17D9-388B-3CA0-AC01A5F1C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testo, line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B1540B4B-21D6-96F0-128F-33ECA92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97" y="3048006"/>
            <a:ext cx="4806760" cy="2731055"/>
          </a:xfrm>
          <a:prstGeom prst="rect">
            <a:avLst/>
          </a:prstGeom>
        </p:spPr>
      </p:pic>
      <p:pic>
        <p:nvPicPr>
          <p:cNvPr id="5" name="Immagine 4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B55A1CA0-DAA6-55B2-E4A7-5B24D1F5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35" y="3038768"/>
            <a:ext cx="4823512" cy="27310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05C296-84AB-18BC-6575-A1D74A961D74}"/>
              </a:ext>
            </a:extLst>
          </p:cNvPr>
          <p:cNvSpPr txBox="1"/>
          <p:nvPr/>
        </p:nvSpPr>
        <p:spPr>
          <a:xfrm>
            <a:off x="705612" y="1748142"/>
            <a:ext cx="10880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Diagrammi di irradiazione in campo lontano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dell’antenna trasmittente Birales in configurazione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stand-alone.</a:t>
            </a:r>
            <a:endParaRPr lang="it-IT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F355D861-535C-E088-1522-B44715D25FFF}"/>
              </a:ext>
            </a:extLst>
          </p:cNvPr>
          <p:cNvSpPr txBox="1">
            <a:spLocks/>
          </p:cNvSpPr>
          <p:nvPr/>
        </p:nvSpPr>
        <p:spPr>
          <a:xfrm>
            <a:off x="0" y="1170878"/>
            <a:ext cx="121920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 1: Diagramma di irradiazione in ambiente anecoico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6D7BA4-48CF-75C6-11FE-023DE1AE9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27" y="2536537"/>
            <a:ext cx="1582677" cy="1121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C44E90F-AB99-6216-DC24-67CFC7ECC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26" y="3164431"/>
            <a:ext cx="450237" cy="47859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2D45D40-DD8D-C722-B8EB-2893F32A09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295"/>
          <a:stretch/>
        </p:blipFill>
        <p:spPr>
          <a:xfrm>
            <a:off x="7003082" y="2470670"/>
            <a:ext cx="1569500" cy="1121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699626A-8C8F-73D3-7A7D-78ABD468A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508" y="2571583"/>
            <a:ext cx="450237" cy="478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E85F7-8D7D-C14A-04C4-D7D5BD4EA622}"/>
              </a:ext>
            </a:extLst>
          </p:cNvPr>
          <p:cNvSpPr txBox="1"/>
          <p:nvPr/>
        </p:nvSpPr>
        <p:spPr>
          <a:xfrm>
            <a:off x="2394857" y="5781487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Phi=0°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E8721-D664-6B37-95E3-03938D257906}"/>
              </a:ext>
            </a:extLst>
          </p:cNvPr>
          <p:cNvSpPr txBox="1"/>
          <p:nvPr/>
        </p:nvSpPr>
        <p:spPr>
          <a:xfrm>
            <a:off x="8464842" y="5781487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Phi=90°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36F2F70-63EC-B32B-19F1-402E41C64045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6F0411-99DB-81A6-31E0-BE032BA9B172}"/>
              </a:ext>
            </a:extLst>
          </p:cNvPr>
          <p:cNvSpPr txBox="1"/>
          <p:nvPr/>
        </p:nvSpPr>
        <p:spPr>
          <a:xfrm>
            <a:off x="3659436" y="2798530"/>
            <a:ext cx="2060788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C48E4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HPBW:6.7°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SLL:-13.4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Gain: 20.1 dBi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493850-DF97-B099-2E52-6D5B4BE29006}"/>
              </a:ext>
            </a:extLst>
          </p:cNvPr>
          <p:cNvSpPr txBox="1"/>
          <p:nvPr/>
        </p:nvSpPr>
        <p:spPr>
          <a:xfrm>
            <a:off x="9919045" y="2859719"/>
            <a:ext cx="2060788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C48E4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HPBW:45°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SLL:&lt;-20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Gain: 20.1 dBi</a:t>
            </a:r>
            <a:endParaRPr lang="en-US" dirty="0"/>
          </a:p>
        </p:txBody>
      </p:sp>
      <p:sp>
        <p:nvSpPr>
          <p:cNvPr id="21" name="CasellaDiTesto 7">
            <a:extLst>
              <a:ext uri="{FF2B5EF4-FFF2-40B4-BE49-F238E27FC236}">
                <a16:creationId xmlns:a16="http://schemas.microsoft.com/office/drawing/2014/main" id="{0174D73B-FCE2-4E2E-6DDD-6191E2D8539E}"/>
              </a:ext>
            </a:extLst>
          </p:cNvPr>
          <p:cNvSpPr txBox="1"/>
          <p:nvPr/>
        </p:nvSpPr>
        <p:spPr>
          <a:xfrm>
            <a:off x="5030619" y="2105230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/>
              <a:t>ANTENNA  WIDE</a:t>
            </a:r>
          </a:p>
        </p:txBody>
      </p:sp>
    </p:spTree>
    <p:extLst>
      <p:ext uri="{BB962C8B-B14F-4D97-AF65-F5344CB8AC3E}">
        <p14:creationId xmlns:p14="http://schemas.microsoft.com/office/powerpoint/2010/main" val="166925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D2040-77AE-357D-B1F0-151E1FB50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CC0F74-D93D-41FB-2CCC-17C3D991E5C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DBEA84-6DB2-35EF-4236-B8501EF4534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846FFB2-2B7C-64BE-9DEC-45896B548C9C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203454B-5AB5-3CC1-828A-C0AFDCEE9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6" name="Immagine 5" descr="Immagine che contiene testo, line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5DFADD28-3061-A26B-8857-BB6AE3B3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54" y="3015339"/>
            <a:ext cx="4889233" cy="2754062"/>
          </a:xfrm>
          <a:prstGeom prst="rect">
            <a:avLst/>
          </a:prstGeom>
        </p:spPr>
      </p:pic>
      <p:pic>
        <p:nvPicPr>
          <p:cNvPr id="11" name="Immagine 10" descr="Immagine che contiene testo, Diagramm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FD0E3DEE-247F-C945-F1B6-1023741E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402" y="2984606"/>
            <a:ext cx="4978060" cy="28402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02AF38E-155B-6E37-3C7B-4A40869013F4}"/>
              </a:ext>
            </a:extLst>
          </p:cNvPr>
          <p:cNvSpPr txBox="1">
            <a:spLocks/>
          </p:cNvSpPr>
          <p:nvPr/>
        </p:nvSpPr>
        <p:spPr>
          <a:xfrm>
            <a:off x="0" y="1170878"/>
            <a:ext cx="121920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 1: Diagramma di irradiazione in ambiente anecoico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E9BCF7-8A5C-0C99-6C56-91CB823C2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819" y="2511400"/>
            <a:ext cx="1525999" cy="1131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CAD8A3-2323-2304-80F3-99502B037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19" y="2619128"/>
            <a:ext cx="450237" cy="47859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196BCC4-0DCB-4E64-5000-02DCA3497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144" y="2565833"/>
            <a:ext cx="1578883" cy="11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495C0F0-3519-E000-9F4D-4037CA424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745" y="2673561"/>
            <a:ext cx="450237" cy="478597"/>
          </a:xfrm>
          <a:prstGeom prst="rect">
            <a:avLst/>
          </a:prstGeom>
        </p:spPr>
      </p:pic>
      <p:sp>
        <p:nvSpPr>
          <p:cNvPr id="4" name="CasellaDiTesto 6">
            <a:extLst>
              <a:ext uri="{FF2B5EF4-FFF2-40B4-BE49-F238E27FC236}">
                <a16:creationId xmlns:a16="http://schemas.microsoft.com/office/drawing/2014/main" id="{8AA03EC9-68ED-E60E-1421-BFA53479A37E}"/>
              </a:ext>
            </a:extLst>
          </p:cNvPr>
          <p:cNvSpPr txBox="1"/>
          <p:nvPr/>
        </p:nvSpPr>
        <p:spPr>
          <a:xfrm>
            <a:off x="705612" y="1748142"/>
            <a:ext cx="10880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Diagrammi di irradiazione in campo lontano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dell’antenna trasmittente Birales in configurazione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stand-alone.</a:t>
            </a:r>
            <a:endParaRPr lang="it-IT" dirty="0"/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4AF9C3E2-DA60-1609-CC43-7CCF737113E0}"/>
              </a:ext>
            </a:extLst>
          </p:cNvPr>
          <p:cNvSpPr txBox="1"/>
          <p:nvPr/>
        </p:nvSpPr>
        <p:spPr>
          <a:xfrm>
            <a:off x="5157778" y="2170974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/>
              <a:t>ANTENNA  NARROW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2EC2AA-B0C2-5935-7B96-D42937BAC88D}"/>
              </a:ext>
            </a:extLst>
          </p:cNvPr>
          <p:cNvSpPr txBox="1"/>
          <p:nvPr/>
        </p:nvSpPr>
        <p:spPr>
          <a:xfrm>
            <a:off x="2394857" y="5781487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Phi=0°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3D050-D5FB-2A50-AC36-04E07124AEB3}"/>
              </a:ext>
            </a:extLst>
          </p:cNvPr>
          <p:cNvSpPr txBox="1"/>
          <p:nvPr/>
        </p:nvSpPr>
        <p:spPr>
          <a:xfrm>
            <a:off x="8464842" y="5781487"/>
            <a:ext cx="158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Phi=90°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D8DD95C-580C-9D93-DC1F-FF6C4BC5891C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0A2A02-0102-ECD5-1C6A-183F14212671}"/>
              </a:ext>
            </a:extLst>
          </p:cNvPr>
          <p:cNvSpPr txBox="1"/>
          <p:nvPr/>
        </p:nvSpPr>
        <p:spPr>
          <a:xfrm>
            <a:off x="3659436" y="2798530"/>
            <a:ext cx="2060788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C48E4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HPBW:6.8°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SLL:-13.4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Gain: 28.6 dBi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EE1DBB-D003-E1F1-6FC5-CF6769A488FE}"/>
              </a:ext>
            </a:extLst>
          </p:cNvPr>
          <p:cNvSpPr txBox="1"/>
          <p:nvPr/>
        </p:nvSpPr>
        <p:spPr>
          <a:xfrm>
            <a:off x="9919045" y="2859719"/>
            <a:ext cx="2060788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C48E4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HPBW:6.2°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SLL:-13.6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Gain: 28.6 dBi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28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8B738-D00B-32E8-1640-C9AB92D63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553A241-8042-DAB2-C90E-A1231F767A4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6005A9-ADA8-0457-8C71-155FC1AE20C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AD75559-F580-ECD8-9DFF-B72A7FAD4A2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43AABED-47AB-88B6-D8BA-EB4712C9E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C18C36C-A711-E02E-15A8-87A69638E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70" y="2720725"/>
            <a:ext cx="6094378" cy="3484356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74058004-8A78-3D39-F123-20F0F13B7C7D}"/>
              </a:ext>
            </a:extLst>
          </p:cNvPr>
          <p:cNvSpPr txBox="1">
            <a:spLocks/>
          </p:cNvSpPr>
          <p:nvPr/>
        </p:nvSpPr>
        <p:spPr>
          <a:xfrm>
            <a:off x="0" y="1237324"/>
            <a:ext cx="121920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1: Valutazione del campo elettrico in zona di campo vicino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24F46B6-1087-BDAE-E359-E322F75951B3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3EAA61-A665-6B75-0D9A-606AD7066D60}"/>
              </a:ext>
            </a:extLst>
          </p:cNvPr>
          <p:cNvSpPr txBox="1"/>
          <p:nvPr/>
        </p:nvSpPr>
        <p:spPr>
          <a:xfrm>
            <a:off x="369651" y="2918298"/>
            <a:ext cx="199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Freq</a:t>
            </a:r>
            <a:r>
              <a:rPr lang="it-IT" dirty="0"/>
              <a:t>=412.5 MHz</a:t>
            </a:r>
          </a:p>
          <a:p>
            <a:r>
              <a:rPr lang="it-IT" dirty="0"/>
              <a:t>Potenza=10kW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51A429-9B8D-233A-081C-6B06CD8B46A7}"/>
              </a:ext>
            </a:extLst>
          </p:cNvPr>
          <p:cNvSpPr txBox="1"/>
          <p:nvPr/>
        </p:nvSpPr>
        <p:spPr>
          <a:xfrm>
            <a:off x="167802" y="1904076"/>
            <a:ext cx="1174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struttura di movimentazione AZ-EL dell’antenna potenzialmente può ruotare in azimut da 0° a 360° rispetto al Nord geografico e in elevazione da 30° a 150° rispetto all’orizzonte (elevazione meccanica massima).</a:t>
            </a:r>
          </a:p>
        </p:txBody>
      </p:sp>
    </p:spTree>
    <p:extLst>
      <p:ext uri="{BB962C8B-B14F-4D97-AF65-F5344CB8AC3E}">
        <p14:creationId xmlns:p14="http://schemas.microsoft.com/office/powerpoint/2010/main" val="107926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7B932-1DB6-ABFE-39B7-A456C4D78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072"/>
            <a:ext cx="11960352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1: Puntamenti più utilizzati Wide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725560-877E-4D7C-5B59-17DB115C9147}"/>
              </a:ext>
            </a:extLst>
          </p:cNvPr>
          <p:cNvSpPr txBox="1"/>
          <p:nvPr/>
        </p:nvSpPr>
        <p:spPr>
          <a:xfrm>
            <a:off x="2378152" y="1502061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=90°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07BA6C-A878-3860-5DF9-8ECF935B6AE2}"/>
              </a:ext>
            </a:extLst>
          </p:cNvPr>
          <p:cNvSpPr txBox="1"/>
          <p:nvPr/>
        </p:nvSpPr>
        <p:spPr>
          <a:xfrm>
            <a:off x="5869686" y="1474875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=70°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A6FAEE-688C-21D1-F4DE-0536E658607D}"/>
              </a:ext>
            </a:extLst>
          </p:cNvPr>
          <p:cNvSpPr txBox="1"/>
          <p:nvPr/>
        </p:nvSpPr>
        <p:spPr>
          <a:xfrm>
            <a:off x="9452660" y="1459411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=110°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58E769D-3BC3-CF38-5DCE-25AEEC754647}"/>
              </a:ext>
            </a:extLst>
          </p:cNvPr>
          <p:cNvSpPr txBox="1"/>
          <p:nvPr/>
        </p:nvSpPr>
        <p:spPr>
          <a:xfrm>
            <a:off x="46181" y="1707242"/>
            <a:ext cx="12848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Lavoratori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lgsl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 159</a:t>
            </a:r>
            <a:endParaRPr lang="it-IT" sz="1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F7113B-51E0-F75D-0432-65B8F14AF2A1}"/>
              </a:ext>
            </a:extLst>
          </p:cNvPr>
          <p:cNvSpPr txBox="1"/>
          <p:nvPr/>
        </p:nvSpPr>
        <p:spPr>
          <a:xfrm>
            <a:off x="0" y="4035384"/>
            <a:ext cx="13310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Popolazione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Gazzetta Uff 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n° 303</a:t>
            </a:r>
            <a:endParaRPr lang="it-IT" sz="14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D25ABA8-413A-87DB-2787-F4A373C2EC7E}"/>
              </a:ext>
            </a:extLst>
          </p:cNvPr>
          <p:cNvSpPr/>
          <p:nvPr/>
        </p:nvSpPr>
        <p:spPr>
          <a:xfrm>
            <a:off x="1331004" y="4107748"/>
            <a:ext cx="9916115" cy="22462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Immagine che contiene testo, schermata, schermo, software&#10;&#10;Il contenuto generato dall'IA potrebbe non essere corretto.">
            <a:extLst>
              <a:ext uri="{FF2B5EF4-FFF2-40B4-BE49-F238E27FC236}">
                <a16:creationId xmlns:a16="http://schemas.microsoft.com/office/drawing/2014/main" id="{7211F794-F11E-B42C-22D5-08E5D59821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3" t="4000" r="85396" b="71979"/>
          <a:stretch/>
        </p:blipFill>
        <p:spPr>
          <a:xfrm>
            <a:off x="134283" y="2626288"/>
            <a:ext cx="904782" cy="13670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F2699DB3-7526-F787-3ADC-98F572170A5F}"/>
              </a:ext>
            </a:extLst>
          </p:cNvPr>
          <p:cNvGrpSpPr/>
          <p:nvPr/>
        </p:nvGrpSpPr>
        <p:grpSpPr>
          <a:xfrm>
            <a:off x="1331005" y="1787626"/>
            <a:ext cx="9916115" cy="2279537"/>
            <a:chOff x="1331005" y="1787626"/>
            <a:chExt cx="9916115" cy="2279537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C54C0157-6863-5765-094F-2AA8DAF733A0}"/>
                </a:ext>
              </a:extLst>
            </p:cNvPr>
            <p:cNvGrpSpPr/>
            <p:nvPr/>
          </p:nvGrpSpPr>
          <p:grpSpPr>
            <a:xfrm>
              <a:off x="5087324" y="1820930"/>
              <a:ext cx="2539688" cy="2246233"/>
              <a:chOff x="5087324" y="1820930"/>
              <a:chExt cx="2539688" cy="2246233"/>
            </a:xfrm>
          </p:grpSpPr>
          <p:pic>
            <p:nvPicPr>
              <p:cNvPr id="8" name="Immagine 7" descr="Immagine che contiene testo, schermata, schermo, software&#10;&#10;Il contenuto generato dall'IA potrebbe non essere corretto.">
                <a:extLst>
                  <a:ext uri="{FF2B5EF4-FFF2-40B4-BE49-F238E27FC236}">
                    <a16:creationId xmlns:a16="http://schemas.microsoft.com/office/drawing/2014/main" id="{B050FC55-4F9D-3504-8577-A98682ACC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5107013" y="1820930"/>
                <a:ext cx="2519999" cy="2246233"/>
              </a:xfrm>
              <a:prstGeom prst="rect">
                <a:avLst/>
              </a:prstGeom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4E7B32E3-E906-1ABF-36C5-C4D4B90E5C71}"/>
                  </a:ext>
                </a:extLst>
              </p:cNvPr>
              <p:cNvSpPr/>
              <p:nvPr/>
            </p:nvSpPr>
            <p:spPr>
              <a:xfrm>
                <a:off x="5087324" y="1891908"/>
                <a:ext cx="326253" cy="877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C7BE572-6BB4-07D2-EB5B-B0BD92EC063F}"/>
                </a:ext>
              </a:extLst>
            </p:cNvPr>
            <p:cNvGrpSpPr/>
            <p:nvPr/>
          </p:nvGrpSpPr>
          <p:grpSpPr>
            <a:xfrm>
              <a:off x="8506950" y="1855857"/>
              <a:ext cx="2520000" cy="2211306"/>
              <a:chOff x="8506950" y="1855857"/>
              <a:chExt cx="2520000" cy="2211306"/>
            </a:xfrm>
          </p:grpSpPr>
          <p:pic>
            <p:nvPicPr>
              <p:cNvPr id="9" name="Immagine 8" descr="Immagine che contiene testo, schermata, schermo, software&#10;&#10;Il contenuto generato dall'IA potrebbe non essere corretto.">
                <a:extLst>
                  <a:ext uri="{FF2B5EF4-FFF2-40B4-BE49-F238E27FC236}">
                    <a16:creationId xmlns:a16="http://schemas.microsoft.com/office/drawing/2014/main" id="{648799B7-EDE9-9DCA-ABB6-723ACF047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06950" y="1855857"/>
                <a:ext cx="2520000" cy="2211306"/>
              </a:xfrm>
              <a:prstGeom prst="rect">
                <a:avLst/>
              </a:prstGeom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E50786AB-5988-8D9E-88DE-24C2BB0E59DA}"/>
                  </a:ext>
                </a:extLst>
              </p:cNvPr>
              <p:cNvSpPr/>
              <p:nvPr/>
            </p:nvSpPr>
            <p:spPr>
              <a:xfrm>
                <a:off x="8506950" y="1942626"/>
                <a:ext cx="326253" cy="877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A0740DAB-0CDD-DB80-F8FD-05FDA2733CA8}"/>
                </a:ext>
              </a:extLst>
            </p:cNvPr>
            <p:cNvGrpSpPr/>
            <p:nvPr/>
          </p:nvGrpSpPr>
          <p:grpSpPr>
            <a:xfrm>
              <a:off x="1392941" y="1851858"/>
              <a:ext cx="2520000" cy="2141452"/>
              <a:chOff x="1392941" y="1851858"/>
              <a:chExt cx="2520000" cy="2141452"/>
            </a:xfrm>
          </p:grpSpPr>
          <p:pic>
            <p:nvPicPr>
              <p:cNvPr id="5" name="Immagine 4" descr="Immagine che contiene testo, schermata, schermo, software&#10;&#10;Il contenuto generato dall'IA potrebbe non essere corretto.">
                <a:extLst>
                  <a:ext uri="{FF2B5EF4-FFF2-40B4-BE49-F238E27FC236}">
                    <a16:creationId xmlns:a16="http://schemas.microsoft.com/office/drawing/2014/main" id="{FECA1497-7A8A-7836-FFDA-7FCD02971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2941" y="1851858"/>
                <a:ext cx="2520000" cy="2141452"/>
              </a:xfrm>
              <a:prstGeom prst="rect">
                <a:avLst/>
              </a:prstGeom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58841960-3ADF-F2C9-9853-4CD9D5663255}"/>
                  </a:ext>
                </a:extLst>
              </p:cNvPr>
              <p:cNvSpPr/>
              <p:nvPr/>
            </p:nvSpPr>
            <p:spPr>
              <a:xfrm>
                <a:off x="1397303" y="1945281"/>
                <a:ext cx="326253" cy="877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78CB839-4A2F-A8BE-58BF-29275F86F278}"/>
                </a:ext>
              </a:extLst>
            </p:cNvPr>
            <p:cNvSpPr/>
            <p:nvPr/>
          </p:nvSpPr>
          <p:spPr>
            <a:xfrm>
              <a:off x="1331005" y="1787626"/>
              <a:ext cx="9916115" cy="227660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915AF900-D6AE-9C0D-6404-61F41FDDAF3A}"/>
              </a:ext>
            </a:extLst>
          </p:cNvPr>
          <p:cNvGrpSpPr/>
          <p:nvPr/>
        </p:nvGrpSpPr>
        <p:grpSpPr>
          <a:xfrm>
            <a:off x="1384739" y="4162613"/>
            <a:ext cx="2520001" cy="2179555"/>
            <a:chOff x="1384739" y="4162613"/>
            <a:chExt cx="2520001" cy="2179555"/>
          </a:xfrm>
        </p:grpSpPr>
        <p:pic>
          <p:nvPicPr>
            <p:cNvPr id="13" name="Immagine 12" descr="Immagine che contiene testo, schermo, schermata, software&#10;&#10;Il contenuto generato dall'IA potrebbe non essere corretto.">
              <a:extLst>
                <a:ext uri="{FF2B5EF4-FFF2-40B4-BE49-F238E27FC236}">
                  <a16:creationId xmlns:a16="http://schemas.microsoft.com/office/drawing/2014/main" id="{726B45E7-68AB-F08C-97C6-846C6F5B7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4740" y="4162613"/>
              <a:ext cx="2520000" cy="2179555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5D14987-BA42-708D-B6CF-F467DD0F713D}"/>
                </a:ext>
              </a:extLst>
            </p:cNvPr>
            <p:cNvSpPr/>
            <p:nvPr/>
          </p:nvSpPr>
          <p:spPr>
            <a:xfrm>
              <a:off x="1384739" y="4250022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474CABCA-E80D-338F-597F-57FB9632B2A6}"/>
              </a:ext>
            </a:extLst>
          </p:cNvPr>
          <p:cNvGrpSpPr/>
          <p:nvPr/>
        </p:nvGrpSpPr>
        <p:grpSpPr>
          <a:xfrm>
            <a:off x="5092217" y="4176775"/>
            <a:ext cx="2520000" cy="2133691"/>
            <a:chOff x="5092217" y="4176775"/>
            <a:chExt cx="2520000" cy="2133691"/>
          </a:xfrm>
        </p:grpSpPr>
        <p:pic>
          <p:nvPicPr>
            <p:cNvPr id="14" name="Immagine 13" descr="Immagine che contiene testo, schermata, schermo, software&#10;&#10;Il contenuto generato dall'IA potrebbe non essere corretto.">
              <a:extLst>
                <a:ext uri="{FF2B5EF4-FFF2-40B4-BE49-F238E27FC236}">
                  <a16:creationId xmlns:a16="http://schemas.microsoft.com/office/drawing/2014/main" id="{F4FF00BC-AE5F-1BBA-3D3C-69FADE94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2217" y="4176775"/>
              <a:ext cx="2520000" cy="2133691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FAE5702F-A164-3B5B-680B-87C8DB1DEA55}"/>
                </a:ext>
              </a:extLst>
            </p:cNvPr>
            <p:cNvSpPr/>
            <p:nvPr/>
          </p:nvSpPr>
          <p:spPr>
            <a:xfrm>
              <a:off x="5118514" y="4270661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BB7BBA6-C544-46F6-3E99-16C2C8D5B83F}"/>
              </a:ext>
            </a:extLst>
          </p:cNvPr>
          <p:cNvGrpSpPr/>
          <p:nvPr/>
        </p:nvGrpSpPr>
        <p:grpSpPr>
          <a:xfrm>
            <a:off x="8598390" y="4183125"/>
            <a:ext cx="2520000" cy="2130164"/>
            <a:chOff x="8598390" y="4183125"/>
            <a:chExt cx="2520000" cy="2130164"/>
          </a:xfrm>
        </p:grpSpPr>
        <p:pic>
          <p:nvPicPr>
            <p:cNvPr id="15" name="Immagine 14" descr="Immagine che contiene testo, schermata, schermo, Policromia&#10;&#10;Il contenuto generato dall'IA potrebbe non essere corretto.">
              <a:extLst>
                <a:ext uri="{FF2B5EF4-FFF2-40B4-BE49-F238E27FC236}">
                  <a16:creationId xmlns:a16="http://schemas.microsoft.com/office/drawing/2014/main" id="{F108A4BB-2B38-013E-174F-58B53E20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8390" y="4183125"/>
              <a:ext cx="2520000" cy="2130164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02AA9DA6-C171-25FA-29B4-27635CE1C205}"/>
                </a:ext>
              </a:extLst>
            </p:cNvPr>
            <p:cNvSpPr/>
            <p:nvPr/>
          </p:nvSpPr>
          <p:spPr>
            <a:xfrm>
              <a:off x="8620250" y="4250022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C0D64886-2A2A-B8F7-03F2-C6DF937D4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25" y="4776200"/>
            <a:ext cx="1012299" cy="1534266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49752C2C-8BBA-6900-F90A-C15703967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565AFB7D-8629-C123-884A-74F9779012D5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2DB127C-531F-9112-E0CF-D8EF27F96AD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7546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6" grpId="0"/>
      <p:bldP spid="17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485E-57E3-AA87-A1F8-0BFC2A2C8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AE59CA-A301-9513-1137-67D0EC9A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072"/>
            <a:ext cx="11960352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1: Puntamenti più utilizzati Narrow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DCB9DA-9EC9-69DC-EE94-C9AE00DF8644}"/>
              </a:ext>
            </a:extLst>
          </p:cNvPr>
          <p:cNvSpPr txBox="1"/>
          <p:nvPr/>
        </p:nvSpPr>
        <p:spPr>
          <a:xfrm>
            <a:off x="2149552" y="1455601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=90°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651C85-ACAF-0D3C-FFAC-E6B34C460F16}"/>
              </a:ext>
            </a:extLst>
          </p:cNvPr>
          <p:cNvSpPr txBox="1"/>
          <p:nvPr/>
        </p:nvSpPr>
        <p:spPr>
          <a:xfrm>
            <a:off x="5732526" y="1465363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=70°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E78C0A-3A0D-2D82-659F-57E7D913C32F}"/>
              </a:ext>
            </a:extLst>
          </p:cNvPr>
          <p:cNvSpPr txBox="1"/>
          <p:nvPr/>
        </p:nvSpPr>
        <p:spPr>
          <a:xfrm>
            <a:off x="9315500" y="1449899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=110°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EA6341-2D41-81FE-6BA2-083A9B9016AB}"/>
              </a:ext>
            </a:extLst>
          </p:cNvPr>
          <p:cNvSpPr txBox="1"/>
          <p:nvPr/>
        </p:nvSpPr>
        <p:spPr>
          <a:xfrm>
            <a:off x="0" y="1760339"/>
            <a:ext cx="1126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Lavoratori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lgsl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 159</a:t>
            </a:r>
            <a:endParaRPr lang="it-IT" sz="1400" dirty="0"/>
          </a:p>
          <a:p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697429B-7E85-78E2-E615-0F1EFB567DA0}"/>
              </a:ext>
            </a:extLst>
          </p:cNvPr>
          <p:cNvSpPr txBox="1"/>
          <p:nvPr/>
        </p:nvSpPr>
        <p:spPr>
          <a:xfrm>
            <a:off x="22091" y="3992108"/>
            <a:ext cx="13310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Popolazione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Gazzetta Uff 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n° 303</a:t>
            </a:r>
            <a:endParaRPr lang="it-IT" sz="1400" dirty="0"/>
          </a:p>
          <a:p>
            <a:endParaRPr lang="it-IT" dirty="0"/>
          </a:p>
        </p:txBody>
      </p:sp>
      <p:pic>
        <p:nvPicPr>
          <p:cNvPr id="5" name="Immagine 4" descr="Immagine che contiene testo, schermata, schermo, software&#10;&#10;Il contenuto generato dall'IA potrebbe non essere corretto.">
            <a:extLst>
              <a:ext uri="{FF2B5EF4-FFF2-40B4-BE49-F238E27FC236}">
                <a16:creationId xmlns:a16="http://schemas.microsoft.com/office/drawing/2014/main" id="{A57DDBB8-FD30-EB74-9DD0-B4920A08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3" t="4000" r="85396" b="71979"/>
          <a:stretch/>
        </p:blipFill>
        <p:spPr>
          <a:xfrm>
            <a:off x="144264" y="2615317"/>
            <a:ext cx="904782" cy="1367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E26E6A-09C1-28A9-BF67-A45699AC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" y="4757278"/>
            <a:ext cx="1012299" cy="1534266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BD4E9261-5666-AEAA-372A-C80662E124B8}"/>
              </a:ext>
            </a:extLst>
          </p:cNvPr>
          <p:cNvGrpSpPr/>
          <p:nvPr/>
        </p:nvGrpSpPr>
        <p:grpSpPr>
          <a:xfrm>
            <a:off x="1206489" y="1847115"/>
            <a:ext cx="2529663" cy="2152390"/>
            <a:chOff x="1206489" y="1847115"/>
            <a:chExt cx="2529663" cy="2152390"/>
          </a:xfrm>
        </p:grpSpPr>
        <p:pic>
          <p:nvPicPr>
            <p:cNvPr id="3" name="Immagine 2" descr="Immagine che contiene testo, schermata, schermo, Software multimediale&#10;&#10;Il contenuto generato dall'IA potrebbe non essere corretto.">
              <a:extLst>
                <a:ext uri="{FF2B5EF4-FFF2-40B4-BE49-F238E27FC236}">
                  <a16:creationId xmlns:a16="http://schemas.microsoft.com/office/drawing/2014/main" id="{689DAFB8-BA10-AAFF-5E59-66F7FECB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6152" y="1847115"/>
              <a:ext cx="2520000" cy="2152390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2AB0F813-ED18-D703-062D-E3B988AC1097}"/>
                </a:ext>
              </a:extLst>
            </p:cNvPr>
            <p:cNvSpPr/>
            <p:nvPr/>
          </p:nvSpPr>
          <p:spPr>
            <a:xfrm>
              <a:off x="1206489" y="1915047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4D3EC3AB-55B7-410D-029B-B142BDE9C227}"/>
              </a:ext>
            </a:extLst>
          </p:cNvPr>
          <p:cNvGrpSpPr/>
          <p:nvPr/>
        </p:nvGrpSpPr>
        <p:grpSpPr>
          <a:xfrm>
            <a:off x="4791360" y="1847115"/>
            <a:ext cx="2520000" cy="2179202"/>
            <a:chOff x="4791360" y="1847115"/>
            <a:chExt cx="2520000" cy="2179202"/>
          </a:xfrm>
        </p:grpSpPr>
        <p:pic>
          <p:nvPicPr>
            <p:cNvPr id="4" name="Immagine 3" descr="Immagine che contiene testo, schermata, schermo, Policromia&#10;&#10;Il contenuto generato dall'IA potrebbe non essere corretto.">
              <a:extLst>
                <a:ext uri="{FF2B5EF4-FFF2-40B4-BE49-F238E27FC236}">
                  <a16:creationId xmlns:a16="http://schemas.microsoft.com/office/drawing/2014/main" id="{BBDDDFF1-9468-0797-D10B-337DA96F0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1360" y="1847115"/>
              <a:ext cx="2520000" cy="2179202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9C0DB85-0B6A-8BDA-5F5E-AF4A6179D74F}"/>
                </a:ext>
              </a:extLst>
            </p:cNvPr>
            <p:cNvSpPr/>
            <p:nvPr/>
          </p:nvSpPr>
          <p:spPr>
            <a:xfrm>
              <a:off x="4838453" y="1942626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45E3816-5FAC-8C31-F4AB-595BC5F9FD7A}"/>
              </a:ext>
            </a:extLst>
          </p:cNvPr>
          <p:cNvGrpSpPr/>
          <p:nvPr/>
        </p:nvGrpSpPr>
        <p:grpSpPr>
          <a:xfrm>
            <a:off x="1353096" y="4153949"/>
            <a:ext cx="2520000" cy="2200017"/>
            <a:chOff x="1353096" y="4089297"/>
            <a:chExt cx="2520000" cy="2200017"/>
          </a:xfrm>
        </p:grpSpPr>
        <p:pic>
          <p:nvPicPr>
            <p:cNvPr id="12" name="Immagine 11" descr="Immagine che contiene testo, schermata, Policromia, Software multimediale&#10;&#10;Il contenuto generato dall'IA potrebbe non essere corretto.">
              <a:extLst>
                <a:ext uri="{FF2B5EF4-FFF2-40B4-BE49-F238E27FC236}">
                  <a16:creationId xmlns:a16="http://schemas.microsoft.com/office/drawing/2014/main" id="{30323D53-D82F-64CD-A5EB-598A22A2A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3096" y="4089297"/>
              <a:ext cx="2520000" cy="2200017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B635A54B-ED56-893D-EAFC-29B3E4F0F806}"/>
                </a:ext>
              </a:extLst>
            </p:cNvPr>
            <p:cNvSpPr/>
            <p:nvPr/>
          </p:nvSpPr>
          <p:spPr>
            <a:xfrm>
              <a:off x="1368230" y="4160585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2558723B-B104-7E76-B200-D622E17E1D28}"/>
              </a:ext>
            </a:extLst>
          </p:cNvPr>
          <p:cNvGrpSpPr/>
          <p:nvPr/>
        </p:nvGrpSpPr>
        <p:grpSpPr>
          <a:xfrm>
            <a:off x="8680513" y="1783108"/>
            <a:ext cx="2520000" cy="2187317"/>
            <a:chOff x="8680513" y="1783108"/>
            <a:chExt cx="2520000" cy="2187317"/>
          </a:xfrm>
        </p:grpSpPr>
        <p:pic>
          <p:nvPicPr>
            <p:cNvPr id="6" name="Immagine 5" descr="Immagine che contiene testo, schermata, schermo, software&#10;&#10;Il contenuto generato dall'IA potrebbe non essere corretto.">
              <a:extLst>
                <a:ext uri="{FF2B5EF4-FFF2-40B4-BE49-F238E27FC236}">
                  <a16:creationId xmlns:a16="http://schemas.microsoft.com/office/drawing/2014/main" id="{3994803D-E8BD-5BEB-5674-25CA6871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0513" y="1783108"/>
              <a:ext cx="2520000" cy="2187317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3B9D2580-3FC0-0FFC-E552-58BD90AFCC5A}"/>
                </a:ext>
              </a:extLst>
            </p:cNvPr>
            <p:cNvSpPr/>
            <p:nvPr/>
          </p:nvSpPr>
          <p:spPr>
            <a:xfrm>
              <a:off x="8680513" y="1884806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B38B9213-5199-4EC5-B599-91E3E2282262}"/>
              </a:ext>
            </a:extLst>
          </p:cNvPr>
          <p:cNvGrpSpPr/>
          <p:nvPr/>
        </p:nvGrpSpPr>
        <p:grpSpPr>
          <a:xfrm>
            <a:off x="4777350" y="4125786"/>
            <a:ext cx="2520000" cy="2204956"/>
            <a:chOff x="5010816" y="4061134"/>
            <a:chExt cx="2520000" cy="2204956"/>
          </a:xfrm>
        </p:grpSpPr>
        <p:pic>
          <p:nvPicPr>
            <p:cNvPr id="16" name="Immagine 15" descr="Immagine che contiene testo, schermata, Policromia&#10;&#10;Il contenuto generato dall'IA potrebbe non essere corretto.">
              <a:extLst>
                <a:ext uri="{FF2B5EF4-FFF2-40B4-BE49-F238E27FC236}">
                  <a16:creationId xmlns:a16="http://schemas.microsoft.com/office/drawing/2014/main" id="{F45A4D25-E2D4-93CA-5980-6FABC7506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0816" y="4061134"/>
              <a:ext cx="2520000" cy="2204956"/>
            </a:xfrm>
            <a:prstGeom prst="rect">
              <a:avLst/>
            </a:prstGeom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16E5FA1B-2B5F-2393-34DC-3FD4E9E9995E}"/>
                </a:ext>
              </a:extLst>
            </p:cNvPr>
            <p:cNvSpPr/>
            <p:nvPr/>
          </p:nvSpPr>
          <p:spPr>
            <a:xfrm>
              <a:off x="5018882" y="4190712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65566FD-4A83-A85F-B443-44C348C4C588}"/>
              </a:ext>
            </a:extLst>
          </p:cNvPr>
          <p:cNvGrpSpPr/>
          <p:nvPr/>
        </p:nvGrpSpPr>
        <p:grpSpPr>
          <a:xfrm>
            <a:off x="8662225" y="4117281"/>
            <a:ext cx="2520000" cy="2174263"/>
            <a:chOff x="8662225" y="4061865"/>
            <a:chExt cx="2520000" cy="2174263"/>
          </a:xfrm>
        </p:grpSpPr>
        <p:pic>
          <p:nvPicPr>
            <p:cNvPr id="17" name="Immagine 16" descr="Immagine che contiene testo, schermata, schermo, Software multimediale&#10;&#10;Il contenuto generato dall'IA potrebbe non essere corretto.">
              <a:extLst>
                <a:ext uri="{FF2B5EF4-FFF2-40B4-BE49-F238E27FC236}">
                  <a16:creationId xmlns:a16="http://schemas.microsoft.com/office/drawing/2014/main" id="{DC26F525-F78D-7B56-988B-E95028396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62225" y="4061865"/>
              <a:ext cx="2520000" cy="2174263"/>
            </a:xfrm>
            <a:prstGeom prst="rect">
              <a:avLst/>
            </a:prstGeom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B515A18-42F2-8389-3E4A-C972D6AD9979}"/>
                </a:ext>
              </a:extLst>
            </p:cNvPr>
            <p:cNvSpPr/>
            <p:nvPr/>
          </p:nvSpPr>
          <p:spPr>
            <a:xfrm>
              <a:off x="8662225" y="4160585"/>
              <a:ext cx="326253" cy="87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Rettangolo 22">
            <a:extLst>
              <a:ext uri="{FF2B5EF4-FFF2-40B4-BE49-F238E27FC236}">
                <a16:creationId xmlns:a16="http://schemas.microsoft.com/office/drawing/2014/main" id="{2183424F-CD15-1634-4094-763359F6E8A1}"/>
              </a:ext>
            </a:extLst>
          </p:cNvPr>
          <p:cNvSpPr/>
          <p:nvPr/>
        </p:nvSpPr>
        <p:spPr>
          <a:xfrm>
            <a:off x="1331004" y="4098512"/>
            <a:ext cx="9916115" cy="22462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BE72B86-F4A4-5283-8DAD-504ED88F0EAB}"/>
              </a:ext>
            </a:extLst>
          </p:cNvPr>
          <p:cNvSpPr/>
          <p:nvPr/>
        </p:nvSpPr>
        <p:spPr>
          <a:xfrm>
            <a:off x="1331005" y="1769155"/>
            <a:ext cx="9916115" cy="22071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0BAC82F-078A-97DF-E3AD-08D4E8180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5D700BE3-75D4-1E6B-02E4-67018268819B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23D56DC-053C-FECA-DA49-54818540259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532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20" grpId="0"/>
      <p:bldP spid="21" grpId="0"/>
      <p:bldP spid="23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218EB-8D0C-EA13-DB0E-838B393B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1AF44D-BEAA-1CAB-3461-84EB32A47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072"/>
            <a:ext cx="11960352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1: Puntamenti estremi Wide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F591F2-7789-9602-62ED-733B233CF1BE}"/>
              </a:ext>
            </a:extLst>
          </p:cNvPr>
          <p:cNvSpPr txBox="1"/>
          <p:nvPr/>
        </p:nvSpPr>
        <p:spPr>
          <a:xfrm>
            <a:off x="1682885" y="1562236"/>
            <a:ext cx="3459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Lavoratori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lgsl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n° 159</a:t>
            </a:r>
            <a:endParaRPr lang="it-IT" sz="1400" dirty="0"/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87ED07E-E108-4608-074D-30C5CD87F333}"/>
              </a:ext>
            </a:extLst>
          </p:cNvPr>
          <p:cNvSpPr txBox="1"/>
          <p:nvPr/>
        </p:nvSpPr>
        <p:spPr>
          <a:xfrm>
            <a:off x="8238928" y="1527004"/>
            <a:ext cx="2786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Popolazione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Gazzetta Uff n° 303</a:t>
            </a:r>
            <a:endParaRPr lang="it-IT" sz="1400" dirty="0"/>
          </a:p>
          <a:p>
            <a:r>
              <a:rPr lang="it-IT" dirty="0"/>
              <a:t> 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5ABDB68-AED3-B115-C17D-97DFA0AF679E}"/>
              </a:ext>
            </a:extLst>
          </p:cNvPr>
          <p:cNvGrpSpPr/>
          <p:nvPr/>
        </p:nvGrpSpPr>
        <p:grpSpPr>
          <a:xfrm>
            <a:off x="144737" y="1961401"/>
            <a:ext cx="5469918" cy="4274972"/>
            <a:chOff x="144737" y="1961401"/>
            <a:chExt cx="5469918" cy="4274972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992DDEE-2942-71CF-94B0-A73FFD8030C2}"/>
                </a:ext>
              </a:extLst>
            </p:cNvPr>
            <p:cNvSpPr txBox="1"/>
            <p:nvPr/>
          </p:nvSpPr>
          <p:spPr>
            <a:xfrm>
              <a:off x="1042882" y="1988812"/>
              <a:ext cx="8572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β</a:t>
              </a:r>
              <a:r>
                <a:rPr lang="it-IT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=50°</a:t>
              </a:r>
              <a:endParaRPr lang="it-IT" dirty="0"/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E08B247-8693-1215-E136-E5296042D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64" y="2777715"/>
              <a:ext cx="2520000" cy="2236002"/>
            </a:xfrm>
            <a:prstGeom prst="rect">
              <a:avLst/>
            </a:prstGeom>
            <a:noFill/>
          </p:spPr>
        </p:pic>
        <p:pic>
          <p:nvPicPr>
            <p:cNvPr id="4" name="Immagine 3" descr="Immagine che contiene testo, schermata, Policromia&#10;&#10;Il contenuto generato dall'IA potrebbe non essere corretto.">
              <a:extLst>
                <a:ext uri="{FF2B5EF4-FFF2-40B4-BE49-F238E27FC236}">
                  <a16:creationId xmlns:a16="http://schemas.microsoft.com/office/drawing/2014/main" id="{A804AE88-C5CE-D928-2DF9-12FFE2773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1599" y="2002215"/>
              <a:ext cx="2613056" cy="3938947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4AFB5706-E2CD-AD64-015F-BCEB78060EF6}"/>
                </a:ext>
              </a:extLst>
            </p:cNvPr>
            <p:cNvSpPr/>
            <p:nvPr/>
          </p:nvSpPr>
          <p:spPr>
            <a:xfrm>
              <a:off x="144737" y="2002215"/>
              <a:ext cx="5469918" cy="42341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AB6C2F9-B5D1-E86D-E707-7CDEC4371F14}"/>
                </a:ext>
              </a:extLst>
            </p:cNvPr>
            <p:cNvSpPr txBox="1"/>
            <p:nvPr/>
          </p:nvSpPr>
          <p:spPr>
            <a:xfrm>
              <a:off x="4165049" y="1961401"/>
              <a:ext cx="8572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β</a:t>
              </a:r>
              <a:r>
                <a:rPr lang="it-IT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=150°</a:t>
              </a:r>
              <a:endParaRPr lang="it-IT" dirty="0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66A19AD7-DD80-64FF-AF19-FAE356609420}"/>
              </a:ext>
            </a:extLst>
          </p:cNvPr>
          <p:cNvGrpSpPr/>
          <p:nvPr/>
        </p:nvGrpSpPr>
        <p:grpSpPr>
          <a:xfrm>
            <a:off x="6220082" y="1969663"/>
            <a:ext cx="5368699" cy="4266710"/>
            <a:chOff x="5780419" y="2074114"/>
            <a:chExt cx="5368699" cy="4266710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96D73833-EFC6-6BF5-3061-41C9E149B496}"/>
                </a:ext>
              </a:extLst>
            </p:cNvPr>
            <p:cNvGrpSpPr/>
            <p:nvPr/>
          </p:nvGrpSpPr>
          <p:grpSpPr>
            <a:xfrm>
              <a:off x="5974033" y="2146067"/>
              <a:ext cx="4981469" cy="4194757"/>
              <a:chOff x="6096000" y="2041616"/>
              <a:chExt cx="4981469" cy="4194757"/>
            </a:xfrm>
          </p:grpSpPr>
          <p:pic>
            <p:nvPicPr>
              <p:cNvPr id="16" name="Immagine 15" descr="Immagine che contiene testo, schermata, Policromia&#10;&#10;Il contenuto generato dall'IA potrebbe non essere corretto.">
                <a:extLst>
                  <a:ext uri="{FF2B5EF4-FFF2-40B4-BE49-F238E27FC236}">
                    <a16:creationId xmlns:a16="http://schemas.microsoft.com/office/drawing/2014/main" id="{CC60B6C7-71CC-0DC3-D0CB-98746CDD1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2092402"/>
                <a:ext cx="2668270" cy="3990975"/>
              </a:xfrm>
              <a:prstGeom prst="rect">
                <a:avLst/>
              </a:prstGeom>
            </p:spPr>
          </p:pic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1CC9DC8-4985-BA07-6BA7-C69B5468D4A2}"/>
                  </a:ext>
                </a:extLst>
              </p:cNvPr>
              <p:cNvSpPr txBox="1"/>
              <p:nvPr/>
            </p:nvSpPr>
            <p:spPr>
              <a:xfrm>
                <a:off x="7215470" y="2041616"/>
                <a:ext cx="8572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β</a:t>
                </a:r>
                <a:r>
                  <a:rPr lang="it-IT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=130°</a:t>
                </a:r>
                <a:endParaRPr lang="it-IT" dirty="0"/>
              </a:p>
            </p:txBody>
          </p:sp>
          <p:pic>
            <p:nvPicPr>
              <p:cNvPr id="18" name="Immagine 17" descr="Immagine che contiene schermata, testo, Policromi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3F5E4BA7-12C1-33F5-1468-B7C4938D28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755"/>
              <a:stretch/>
            </p:blipFill>
            <p:spPr bwMode="auto">
              <a:xfrm>
                <a:off x="8835919" y="2294928"/>
                <a:ext cx="2241550" cy="39414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E59206A-6E39-E542-9D02-12902370FF60}"/>
                  </a:ext>
                </a:extLst>
              </p:cNvPr>
              <p:cNvSpPr txBox="1"/>
              <p:nvPr/>
            </p:nvSpPr>
            <p:spPr>
              <a:xfrm>
                <a:off x="9770696" y="2055826"/>
                <a:ext cx="8572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β</a:t>
                </a:r>
                <a:r>
                  <a:rPr lang="it-IT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=150°</a:t>
                </a:r>
                <a:endParaRPr lang="it-IT" dirty="0"/>
              </a:p>
            </p:txBody>
          </p:sp>
        </p:grp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A2F55C7C-3D2A-BE9B-8FA6-0AAA83805DF8}"/>
                </a:ext>
              </a:extLst>
            </p:cNvPr>
            <p:cNvSpPr/>
            <p:nvPr/>
          </p:nvSpPr>
          <p:spPr>
            <a:xfrm>
              <a:off x="5780419" y="2074114"/>
              <a:ext cx="5368699" cy="42369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 descr="Immagine che contiene testo, schermata, schermo, software&#10;&#10;Il contenuto generato dall'IA potrebbe non essere corretto.">
            <a:extLst>
              <a:ext uri="{FF2B5EF4-FFF2-40B4-BE49-F238E27FC236}">
                <a16:creationId xmlns:a16="http://schemas.microsoft.com/office/drawing/2014/main" id="{20751FAD-F9A3-CD81-73A8-4849CDCA7D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3" t="4000" r="85396" b="71979"/>
          <a:stretch/>
        </p:blipFill>
        <p:spPr>
          <a:xfrm>
            <a:off x="2746191" y="2294928"/>
            <a:ext cx="904782" cy="1367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6B905DF-2800-6F07-4A8C-50361A267C4A}"/>
              </a:ext>
            </a:extLst>
          </p:cNvPr>
          <p:cNvSpPr/>
          <p:nvPr/>
        </p:nvSpPr>
        <p:spPr>
          <a:xfrm>
            <a:off x="203936" y="2849150"/>
            <a:ext cx="271769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3D01916-9B28-66D0-F8AE-16193D6B7F2A}"/>
              </a:ext>
            </a:extLst>
          </p:cNvPr>
          <p:cNvSpPr/>
          <p:nvPr/>
        </p:nvSpPr>
        <p:spPr>
          <a:xfrm>
            <a:off x="6371950" y="2425157"/>
            <a:ext cx="730814" cy="116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2877494-CB08-21EF-ED42-0C9264E3E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093" y="2553623"/>
            <a:ext cx="1012299" cy="153426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229A552-3D43-5935-35F5-1718F0563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E792325-165A-1A41-BE62-C7E7858E259D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B45E08E-8656-B7B3-CCBC-B9310F71C16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2155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9B0C5-8730-BC00-4446-A1AC8AA74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38E78-706A-22EC-4058-C42127B3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072"/>
            <a:ext cx="11960352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1: Puntamenti estremi Narrow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9AF64B-A0AB-8892-0068-896014354589}"/>
              </a:ext>
            </a:extLst>
          </p:cNvPr>
          <p:cNvSpPr txBox="1"/>
          <p:nvPr/>
        </p:nvSpPr>
        <p:spPr>
          <a:xfrm>
            <a:off x="2058772" y="1562236"/>
            <a:ext cx="254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Lavoratori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lgsl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n° 159</a:t>
            </a:r>
            <a:endParaRPr lang="it-IT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93673D-4554-C0D2-FC51-846CA1519588}"/>
              </a:ext>
            </a:extLst>
          </p:cNvPr>
          <p:cNvSpPr txBox="1"/>
          <p:nvPr/>
        </p:nvSpPr>
        <p:spPr>
          <a:xfrm>
            <a:off x="8238928" y="1527004"/>
            <a:ext cx="278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Popolazione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Gazzetta Uff n° 303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9F7C68-C79A-D82C-0B87-DFADEBCA18B1}"/>
              </a:ext>
            </a:extLst>
          </p:cNvPr>
          <p:cNvSpPr txBox="1"/>
          <p:nvPr/>
        </p:nvSpPr>
        <p:spPr>
          <a:xfrm>
            <a:off x="1201522" y="2043513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=50°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2A8B77F-C191-8BF6-B6AC-CC25C08C56D1}"/>
              </a:ext>
            </a:extLst>
          </p:cNvPr>
          <p:cNvSpPr txBox="1"/>
          <p:nvPr/>
        </p:nvSpPr>
        <p:spPr>
          <a:xfrm>
            <a:off x="3834893" y="2032048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0°</a:t>
            </a:r>
            <a:endParaRPr lang="it-IT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22CCF41-0454-AD94-7F5C-38F19D190D3A}"/>
              </a:ext>
            </a:extLst>
          </p:cNvPr>
          <p:cNvSpPr/>
          <p:nvPr/>
        </p:nvSpPr>
        <p:spPr>
          <a:xfrm>
            <a:off x="6220082" y="1969663"/>
            <a:ext cx="5368699" cy="42369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testo, schermata, Policromia, diagramma&#10;&#10;Il contenuto generato dall'IA potrebbe non essere corretto.">
            <a:extLst>
              <a:ext uri="{FF2B5EF4-FFF2-40B4-BE49-F238E27FC236}">
                <a16:creationId xmlns:a16="http://schemas.microsoft.com/office/drawing/2014/main" id="{45447221-0529-AEDB-BD74-280C79A91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422" y="2121407"/>
            <a:ext cx="2550051" cy="384037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B4CE8D-A697-A4F4-B262-2FCC173FA7E0}"/>
              </a:ext>
            </a:extLst>
          </p:cNvPr>
          <p:cNvSpPr txBox="1"/>
          <p:nvPr/>
        </p:nvSpPr>
        <p:spPr>
          <a:xfrm>
            <a:off x="9968441" y="1988812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=150°</a:t>
            </a:r>
            <a:endParaRPr lang="it-IT" dirty="0"/>
          </a:p>
        </p:txBody>
      </p:sp>
      <p:pic>
        <p:nvPicPr>
          <p:cNvPr id="9" name="Immagine 8" descr="Immagine che contiene testo, schermata, schermo, Policromia&#10;&#10;Il contenuto generato dall'IA potrebbe non essere corretto.">
            <a:extLst>
              <a:ext uri="{FF2B5EF4-FFF2-40B4-BE49-F238E27FC236}">
                <a16:creationId xmlns:a16="http://schemas.microsoft.com/office/drawing/2014/main" id="{13991478-E38A-2414-83FA-AFE4B7C3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968" y="2807940"/>
            <a:ext cx="2520000" cy="2186611"/>
          </a:xfrm>
          <a:prstGeom prst="rect">
            <a:avLst/>
          </a:prstGeom>
        </p:spPr>
      </p:pic>
      <p:pic>
        <p:nvPicPr>
          <p:cNvPr id="11" name="Immagine 10" descr="Immagine che contiene testo,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79D5759B-01FB-9286-BE24-253B4009E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60" y="2121406"/>
            <a:ext cx="2607480" cy="38403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3AE0ED3-060A-9AC6-0E84-0DCC7F712F4F}"/>
              </a:ext>
            </a:extLst>
          </p:cNvPr>
          <p:cNvSpPr txBox="1"/>
          <p:nvPr/>
        </p:nvSpPr>
        <p:spPr>
          <a:xfrm>
            <a:off x="7154627" y="2002215"/>
            <a:ext cx="85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=130°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D0BFF6-0CE8-9FFE-DAC4-E793B9B8F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114" y="2401380"/>
            <a:ext cx="803237" cy="1217406"/>
          </a:xfrm>
          <a:prstGeom prst="rect">
            <a:avLst/>
          </a:prstGeom>
        </p:spPr>
      </p:pic>
      <p:pic>
        <p:nvPicPr>
          <p:cNvPr id="4" name="Immagine 3" descr="Immagine che contiene testo, schermata, schermo, software&#10;&#10;Il contenuto generato dall'IA potrebbe non essere corretto.">
            <a:extLst>
              <a:ext uri="{FF2B5EF4-FFF2-40B4-BE49-F238E27FC236}">
                <a16:creationId xmlns:a16="http://schemas.microsoft.com/office/drawing/2014/main" id="{0BB8414F-C0E0-0D14-3F8C-83E87C3FCA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3" t="4000" r="85396" b="71979"/>
          <a:stretch/>
        </p:blipFill>
        <p:spPr>
          <a:xfrm>
            <a:off x="2521603" y="2338128"/>
            <a:ext cx="822113" cy="12421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7DB37C85-D891-CABB-FCD6-3BA0C6AB98E8}"/>
              </a:ext>
            </a:extLst>
          </p:cNvPr>
          <p:cNvGrpSpPr/>
          <p:nvPr/>
        </p:nvGrpSpPr>
        <p:grpSpPr>
          <a:xfrm>
            <a:off x="11107" y="2764292"/>
            <a:ext cx="2437657" cy="2230259"/>
            <a:chOff x="293849" y="2733964"/>
            <a:chExt cx="2437657" cy="2230259"/>
          </a:xfrm>
        </p:grpSpPr>
        <p:pic>
          <p:nvPicPr>
            <p:cNvPr id="14" name="Immagine 13" descr="Immagine che contiene schermata, testo, Policromia, schermo&#10;&#10;Il contenuto generato dall'IA potrebbe non essere corretto.">
              <a:extLst>
                <a:ext uri="{FF2B5EF4-FFF2-40B4-BE49-F238E27FC236}">
                  <a16:creationId xmlns:a16="http://schemas.microsoft.com/office/drawing/2014/main" id="{F2A89DC0-9948-FC74-9EEA-D1F51F3B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501"/>
            <a:stretch/>
          </p:blipFill>
          <p:spPr>
            <a:xfrm>
              <a:off x="375331" y="2823475"/>
              <a:ext cx="2356175" cy="2140748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E5DDB566-5A93-E7A0-8EB7-266614E67380}"/>
                </a:ext>
              </a:extLst>
            </p:cNvPr>
            <p:cNvSpPr/>
            <p:nvPr/>
          </p:nvSpPr>
          <p:spPr>
            <a:xfrm>
              <a:off x="293849" y="2733964"/>
              <a:ext cx="241860" cy="7363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C8480E7B-EB6C-3F53-612E-91DC1E1AF380}"/>
              </a:ext>
            </a:extLst>
          </p:cNvPr>
          <p:cNvSpPr/>
          <p:nvPr/>
        </p:nvSpPr>
        <p:spPr>
          <a:xfrm>
            <a:off x="92589" y="2002215"/>
            <a:ext cx="5522066" cy="42341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9AA7422-C52D-28A4-80EB-5AF01D6153C5}"/>
              </a:ext>
            </a:extLst>
          </p:cNvPr>
          <p:cNvSpPr/>
          <p:nvPr/>
        </p:nvSpPr>
        <p:spPr>
          <a:xfrm>
            <a:off x="6257460" y="2412845"/>
            <a:ext cx="651340" cy="1205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2D5AFFC-9CB8-2BDD-08E2-6ADB245A6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8D9C0B8C-4413-ED6C-2575-379E9E55D0DE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32EA96A-6E15-DC34-AD64-61D87CBC2A6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8240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7" grpId="0"/>
      <p:bldP spid="10" grpId="0"/>
      <p:bldP spid="21" grpId="0" animBg="1"/>
      <p:bldP spid="8" grpId="0"/>
      <p:bldP spid="13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2AE9F1-038F-3349-CE23-AF14F2B3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1044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1: Risultati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E5A7AB-3BBD-E331-95AC-F0BABFC461D6}"/>
              </a:ext>
            </a:extLst>
          </p:cNvPr>
          <p:cNvSpPr txBox="1"/>
          <p:nvPr/>
        </p:nvSpPr>
        <p:spPr>
          <a:xfrm>
            <a:off x="162406" y="1635998"/>
            <a:ext cx="1113739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Per i </a:t>
            </a:r>
            <a:r>
              <a:rPr lang="it-IT" b="1" dirty="0"/>
              <a:t>puntamenti più utilizzati </a:t>
            </a:r>
            <a:r>
              <a:rPr lang="it-IT" dirty="0"/>
              <a:t>(±20° attorno allo zenith):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u="sng" dirty="0"/>
              <a:t>Lavoratori</a:t>
            </a:r>
            <a:r>
              <a:rPr lang="it-IT" dirty="0"/>
              <a:t>: il limite di esposizione non è superato.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u="sng" dirty="0"/>
              <a:t>Popolazione</a:t>
            </a:r>
            <a:r>
              <a:rPr lang="it-IT" dirty="0"/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per l’</a:t>
            </a:r>
            <a:r>
              <a:rPr lang="it-IT" b="1" dirty="0"/>
              <a:t>antenna Wide </a:t>
            </a:r>
            <a:r>
              <a:rPr lang="it-IT" dirty="0"/>
              <a:t>la </a:t>
            </a:r>
            <a:r>
              <a:rPr lang="it-IT" b="1" dirty="0"/>
              <a:t>zona di interdizione </a:t>
            </a:r>
            <a:r>
              <a:rPr lang="it-IT" dirty="0"/>
              <a:t>è di r≈</a:t>
            </a:r>
            <a:r>
              <a:rPr lang="it-IT" b="1" dirty="0"/>
              <a:t>20 m.</a:t>
            </a:r>
            <a:r>
              <a:rPr lang="it-IT" dirty="0"/>
              <a:t>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per l’</a:t>
            </a:r>
            <a:r>
              <a:rPr lang="it-IT" b="1" dirty="0"/>
              <a:t>antenna Narrow</a:t>
            </a:r>
            <a:r>
              <a:rPr lang="it-IT" dirty="0"/>
              <a:t> la </a:t>
            </a:r>
            <a:r>
              <a:rPr lang="it-IT" b="1" dirty="0"/>
              <a:t>zona di interdizione </a:t>
            </a:r>
            <a:r>
              <a:rPr lang="it-IT" dirty="0"/>
              <a:t>è di r≈ </a:t>
            </a:r>
            <a:r>
              <a:rPr lang="it-IT" b="1" dirty="0"/>
              <a:t>30 m</a:t>
            </a:r>
            <a:r>
              <a:rPr lang="it-IT" dirty="0"/>
              <a:t>.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Per i </a:t>
            </a:r>
            <a:r>
              <a:rPr lang="it-IT" b="1" dirty="0"/>
              <a:t>puntamenti più estremi </a:t>
            </a:r>
            <a:r>
              <a:rPr lang="it-IT" dirty="0"/>
              <a:t>(±40° e ±60° attorno allo zenith):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u="sng" dirty="0"/>
              <a:t>Lavoratori</a:t>
            </a:r>
            <a:r>
              <a:rPr lang="it-IT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per l’</a:t>
            </a:r>
            <a:r>
              <a:rPr lang="it-IT" b="1" dirty="0"/>
              <a:t>antenna Wide </a:t>
            </a:r>
            <a:r>
              <a:rPr lang="it-IT" dirty="0"/>
              <a:t>per ±40° il limite di esposizione non è superato.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per l’</a:t>
            </a:r>
            <a:r>
              <a:rPr lang="it-IT" b="1" dirty="0"/>
              <a:t>antenna Wide </a:t>
            </a:r>
            <a:r>
              <a:rPr lang="it-IT" dirty="0"/>
              <a:t>per ±60° la </a:t>
            </a:r>
            <a:r>
              <a:rPr lang="it-IT" b="1" dirty="0"/>
              <a:t>zona di interdizione </a:t>
            </a:r>
            <a:r>
              <a:rPr lang="it-IT" dirty="0"/>
              <a:t>è di r≈ </a:t>
            </a:r>
            <a:r>
              <a:rPr lang="it-IT" b="1" dirty="0"/>
              <a:t>65 m</a:t>
            </a:r>
            <a:r>
              <a:rPr lang="it-IT" dirty="0"/>
              <a:t>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per l’</a:t>
            </a:r>
            <a:r>
              <a:rPr lang="it-IT" b="1" dirty="0"/>
              <a:t>antenna Narrow </a:t>
            </a:r>
            <a:r>
              <a:rPr lang="it-IT" dirty="0"/>
              <a:t>la </a:t>
            </a:r>
            <a:r>
              <a:rPr lang="it-IT" b="1" dirty="0"/>
              <a:t>zona di interdizione</a:t>
            </a:r>
            <a:r>
              <a:rPr lang="it-IT" dirty="0"/>
              <a:t> è di</a:t>
            </a:r>
            <a:r>
              <a:rPr lang="it-IT" b="1" dirty="0"/>
              <a:t> </a:t>
            </a:r>
            <a:r>
              <a:rPr lang="it-IT" dirty="0"/>
              <a:t>r≈ </a:t>
            </a:r>
            <a:r>
              <a:rPr lang="it-IT" b="1" dirty="0"/>
              <a:t>5 m</a:t>
            </a:r>
            <a:r>
              <a:rPr lang="it-IT" dirty="0"/>
              <a:t> (±40°) e </a:t>
            </a:r>
            <a:r>
              <a:rPr lang="it-IT" b="1" dirty="0"/>
              <a:t>15 m</a:t>
            </a:r>
            <a:r>
              <a:rPr lang="it-IT" dirty="0"/>
              <a:t> (±60°).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u="sng" dirty="0"/>
              <a:t>Popolazione</a:t>
            </a:r>
            <a:r>
              <a:rPr lang="it-IT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per l’</a:t>
            </a:r>
            <a:r>
              <a:rPr lang="it-IT" b="1" dirty="0"/>
              <a:t>antenna Wide </a:t>
            </a:r>
            <a:r>
              <a:rPr lang="it-IT" dirty="0"/>
              <a:t> la </a:t>
            </a:r>
            <a:r>
              <a:rPr lang="it-IT" b="1" dirty="0"/>
              <a:t>zona di interdizione </a:t>
            </a:r>
            <a:r>
              <a:rPr lang="it-IT" dirty="0"/>
              <a:t>è di r≈ </a:t>
            </a:r>
            <a:r>
              <a:rPr lang="it-IT" b="1" dirty="0"/>
              <a:t>80 m</a:t>
            </a:r>
            <a:r>
              <a:rPr lang="it-IT" dirty="0"/>
              <a:t> (±40°) e </a:t>
            </a:r>
            <a:r>
              <a:rPr lang="it-IT" b="1" dirty="0"/>
              <a:t>260 m</a:t>
            </a:r>
            <a:r>
              <a:rPr lang="it-IT" dirty="0"/>
              <a:t> (±60°)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dirty="0"/>
              <a:t>per l’</a:t>
            </a:r>
            <a:r>
              <a:rPr lang="it-IT" b="1" dirty="0"/>
              <a:t>antenna Narrow </a:t>
            </a:r>
            <a:r>
              <a:rPr lang="it-IT" dirty="0"/>
              <a:t>la </a:t>
            </a:r>
            <a:r>
              <a:rPr lang="it-IT" b="1" dirty="0"/>
              <a:t>zona di interdizione </a:t>
            </a:r>
            <a:r>
              <a:rPr lang="it-IT" dirty="0"/>
              <a:t>è di r≈</a:t>
            </a:r>
            <a:r>
              <a:rPr lang="it-IT" b="1" dirty="0"/>
              <a:t> </a:t>
            </a:r>
            <a:r>
              <a:rPr lang="it-IT" dirty="0"/>
              <a:t> </a:t>
            </a:r>
            <a:r>
              <a:rPr lang="it-IT" b="1" dirty="0"/>
              <a:t>55 m</a:t>
            </a:r>
            <a:r>
              <a:rPr lang="it-IT" dirty="0"/>
              <a:t> (±40°) e </a:t>
            </a:r>
            <a:r>
              <a:rPr lang="it-IT" b="1" dirty="0"/>
              <a:t>85 m</a:t>
            </a:r>
            <a:r>
              <a:rPr lang="it-IT" dirty="0"/>
              <a:t> (±60°).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8D8E19-7522-C9C2-797C-F500EE043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FEF9DE7-8ED1-DC69-88B3-926224B1D3C0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9DECB3-85C9-5635-2FF6-F4D48480FD4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7038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0F1B2CD9-78E2-16D3-9B1B-ACC8B9100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4731" b="2114"/>
          <a:stretch/>
        </p:blipFill>
        <p:spPr>
          <a:xfrm>
            <a:off x="4946200" y="1161749"/>
            <a:ext cx="3303246" cy="79478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9CD732F-C608-9A0B-72DC-49792623A4D9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0F493460-6C33-FE95-72D9-85BA44DBE2F0}"/>
              </a:ext>
            </a:extLst>
          </p:cNvPr>
          <p:cNvSpPr txBox="1"/>
          <p:nvPr/>
        </p:nvSpPr>
        <p:spPr>
          <a:xfrm>
            <a:off x="229225" y="1780959"/>
            <a:ext cx="6313089" cy="457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224366"/>
                </a:solidFill>
                <a:latin typeface="Gotham" panose="02000504050000020004"/>
              </a:rPr>
              <a:t>Free Space </a:t>
            </a:r>
            <a:r>
              <a:rPr lang="en-US" b="1" dirty="0" err="1">
                <a:solidFill>
                  <a:srgbClr val="224366"/>
                </a:solidFill>
                <a:latin typeface="Gotham" panose="02000504050000020004"/>
              </a:rPr>
              <a:t>srl</a:t>
            </a:r>
            <a:r>
              <a:rPr lang="en-US" b="1" dirty="0">
                <a:solidFill>
                  <a:srgbClr val="224366"/>
                </a:solidFill>
                <a:latin typeface="Gotham" panose="02000504050000020004"/>
              </a:rPr>
              <a:t> 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è </a:t>
            </a:r>
            <a:r>
              <a:rPr lang="en-US" dirty="0" err="1">
                <a:solidFill>
                  <a:srgbClr val="224366"/>
                </a:solidFill>
                <a:latin typeface="Gotham" panose="02000504050000020004"/>
              </a:rPr>
              <a:t>una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 spin-off </a:t>
            </a:r>
            <a:r>
              <a:rPr lang="en-US" dirty="0" err="1">
                <a:solidFill>
                  <a:srgbClr val="224366"/>
                </a:solidFill>
                <a:latin typeface="Gotham" panose="02000504050000020004"/>
              </a:rPr>
              <a:t>dell’Università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 di Pisa.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È </a:t>
            </a:r>
            <a:r>
              <a:rPr lang="en-US" dirty="0" err="1">
                <a:solidFill>
                  <a:srgbClr val="224366"/>
                </a:solidFill>
                <a:latin typeface="Gotham" panose="02000504050000020004"/>
              </a:rPr>
              <a:t>stata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 </a:t>
            </a:r>
            <a:r>
              <a:rPr lang="en-US" dirty="0" err="1">
                <a:solidFill>
                  <a:srgbClr val="224366"/>
                </a:solidFill>
                <a:latin typeface="Gotham" panose="02000504050000020004"/>
              </a:rPr>
              <a:t>fondata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 </a:t>
            </a:r>
            <a:r>
              <a:rPr lang="en-US" dirty="0" err="1">
                <a:solidFill>
                  <a:srgbClr val="224366"/>
                </a:solidFill>
                <a:latin typeface="Gotham" panose="02000504050000020004"/>
              </a:rPr>
              <a:t>nel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 2017 da un </a:t>
            </a:r>
            <a:r>
              <a:rPr lang="en-US" dirty="0" err="1">
                <a:solidFill>
                  <a:srgbClr val="224366"/>
                </a:solidFill>
                <a:latin typeface="Gotham" panose="02000504050000020004"/>
              </a:rPr>
              <a:t>gruppo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 di </a:t>
            </a:r>
            <a:r>
              <a:rPr lang="en-US" dirty="0" err="1">
                <a:solidFill>
                  <a:srgbClr val="224366"/>
                </a:solidFill>
                <a:latin typeface="Gotham" panose="02000504050000020004"/>
              </a:rPr>
              <a:t>ricercatori</a:t>
            </a:r>
            <a:r>
              <a:rPr lang="en-US" dirty="0">
                <a:solidFill>
                  <a:srgbClr val="224366"/>
                </a:solidFill>
                <a:latin typeface="Gotham" panose="02000504050000020004"/>
              </a:rPr>
              <a:t> </a:t>
            </a:r>
            <a:r>
              <a:rPr lang="it-IT" dirty="0">
                <a:solidFill>
                  <a:srgbClr val="224366"/>
                </a:solidFill>
                <a:latin typeface="Gotham" panose="02000504050000020004"/>
              </a:rPr>
              <a:t>e ingegneri con elevata competenza nell'elettromagnetismo applicato, provenienti dal laboratorio di Microonde e Radiazione del Dipartimento di Ingegneria dell'Informazione dell'Università di Pisa, da centri di ricerca (CNIT) e dal settore industriale.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224366"/>
              </a:solidFill>
              <a:latin typeface="Gotham" panose="02000504050000020004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224366"/>
                </a:solidFill>
                <a:latin typeface="Gotham" panose="02000504050000020004"/>
              </a:rPr>
              <a:t>I soci fondatori (10) sono professionisti altamente specializzati, la maggior parte dei quali con un dottorato di ricerca in elettromagnetismo applicato. Free Space ha la sua sede principale a Pisa (Italia) e una sede distaccata a Carrara (Italia).</a:t>
            </a:r>
            <a:endParaRPr lang="en-US" dirty="0">
              <a:solidFill>
                <a:srgbClr val="224366"/>
              </a:solidFill>
            </a:endParaRPr>
          </a:p>
        </p:txBody>
      </p:sp>
      <p:grpSp>
        <p:nvGrpSpPr>
          <p:cNvPr id="7" name="Gruppo 8">
            <a:extLst>
              <a:ext uri="{FF2B5EF4-FFF2-40B4-BE49-F238E27FC236}">
                <a16:creationId xmlns:a16="http://schemas.microsoft.com/office/drawing/2014/main" id="{D59762C9-0668-14BA-008C-1EFA3109A000}"/>
              </a:ext>
            </a:extLst>
          </p:cNvPr>
          <p:cNvGrpSpPr/>
          <p:nvPr/>
        </p:nvGrpSpPr>
        <p:grpSpPr>
          <a:xfrm>
            <a:off x="7172261" y="1255054"/>
            <a:ext cx="5112401" cy="5120346"/>
            <a:chOff x="6894517" y="922618"/>
            <a:chExt cx="5112401" cy="5120346"/>
          </a:xfrm>
        </p:grpSpPr>
        <p:pic>
          <p:nvPicPr>
            <p:cNvPr id="8" name="Immagine 1">
              <a:extLst>
                <a:ext uri="{FF2B5EF4-FFF2-40B4-BE49-F238E27FC236}">
                  <a16:creationId xmlns:a16="http://schemas.microsoft.com/office/drawing/2014/main" id="{F91ADA32-BCDE-69BF-0901-1B7997614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rgbClr val="0B539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01" b="91502" l="10000" r="90000">
                          <a14:foregroundMark x1="30615" y1="62789" x2="33538" y2="72525"/>
                          <a14:foregroundMark x1="60846" y1="88201" x2="63000" y2="91584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0321" r="16539"/>
            <a:stretch/>
          </p:blipFill>
          <p:spPr>
            <a:xfrm>
              <a:off x="6894517" y="922618"/>
              <a:ext cx="5112401" cy="5120346"/>
            </a:xfrm>
            <a:prstGeom prst="rect">
              <a:avLst/>
            </a:prstGeom>
          </p:spPr>
        </p:pic>
        <p:sp>
          <p:nvSpPr>
            <p:cNvPr id="11" name="Ovale 3">
              <a:extLst>
                <a:ext uri="{FF2B5EF4-FFF2-40B4-BE49-F238E27FC236}">
                  <a16:creationId xmlns:a16="http://schemas.microsoft.com/office/drawing/2014/main" id="{28661BA3-5D66-1F23-BBA6-8D2D4ED43402}"/>
                </a:ext>
              </a:extLst>
            </p:cNvPr>
            <p:cNvSpPr/>
            <p:nvPr/>
          </p:nvSpPr>
          <p:spPr>
            <a:xfrm>
              <a:off x="9230928" y="2568637"/>
              <a:ext cx="152164" cy="1512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9156F528-009A-7A6E-C48D-A4EB8849AC6C}"/>
              </a:ext>
            </a:extLst>
          </p:cNvPr>
          <p:cNvSpPr txBox="1"/>
          <p:nvPr/>
        </p:nvSpPr>
        <p:spPr>
          <a:xfrm>
            <a:off x="352728" y="1193920"/>
            <a:ext cx="511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13A67"/>
                </a:solidFill>
                <a:latin typeface="Montserrat Bold" panose="00000800000000000000" pitchFamily="2" charset="0"/>
              </a:rPr>
              <a:t>CHI SIAMO</a:t>
            </a:r>
          </a:p>
        </p:txBody>
      </p:sp>
      <p:pic>
        <p:nvPicPr>
          <p:cNvPr id="17" name="Immagine 4">
            <a:extLst>
              <a:ext uri="{FF2B5EF4-FFF2-40B4-BE49-F238E27FC236}">
                <a16:creationId xmlns:a16="http://schemas.microsoft.com/office/drawing/2014/main" id="{4002A10F-2722-B7DA-F2A5-8E3C45D68F01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4326" y="4412898"/>
            <a:ext cx="3280218" cy="158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AutoShape 18">
            <a:extLst>
              <a:ext uri="{FF2B5EF4-FFF2-40B4-BE49-F238E27FC236}">
                <a16:creationId xmlns:a16="http://schemas.microsoft.com/office/drawing/2014/main" id="{087884C6-5A22-C31E-9971-65AC33D744DF}"/>
              </a:ext>
            </a:extLst>
          </p:cNvPr>
          <p:cNvSpPr/>
          <p:nvPr/>
        </p:nvSpPr>
        <p:spPr>
          <a:xfrm>
            <a:off x="413655" y="1689405"/>
            <a:ext cx="1270000" cy="0"/>
          </a:xfrm>
          <a:prstGeom prst="line">
            <a:avLst/>
          </a:prstGeom>
          <a:ln w="95250" cap="flat">
            <a:solidFill>
              <a:srgbClr val="8F94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214656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5F9ABA9-BA12-CF03-F4FC-07E5B626D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3" y="3062115"/>
            <a:ext cx="7679449" cy="28875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4BE4B5-E1A6-94A3-499C-675C011C1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42395" r="6944" b="33529"/>
          <a:stretch/>
        </p:blipFill>
        <p:spPr bwMode="auto">
          <a:xfrm>
            <a:off x="8298950" y="1674674"/>
            <a:ext cx="3500938" cy="2887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B5EBB9E-2903-CB8E-F510-F2F6FA3A4DCD}"/>
              </a:ext>
            </a:extLst>
          </p:cNvPr>
          <p:cNvSpPr txBox="1">
            <a:spLocks/>
          </p:cNvSpPr>
          <p:nvPr/>
        </p:nvSpPr>
        <p:spPr>
          <a:xfrm>
            <a:off x="0" y="1171371"/>
            <a:ext cx="121920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2: Analisi nel sito operativo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C70B5D-3B9F-85CE-C7A9-93CF79B2CB90}"/>
              </a:ext>
            </a:extLst>
          </p:cNvPr>
          <p:cNvSpPr txBox="1"/>
          <p:nvPr/>
        </p:nvSpPr>
        <p:spPr>
          <a:xfrm>
            <a:off x="262343" y="1561428"/>
            <a:ext cx="7822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Lo scopo è stato quello di analizzare, mediante simulazione elettromagnetica, il </a:t>
            </a:r>
            <a:r>
              <a:rPr lang="it-IT" u="sng" dirty="0"/>
              <a:t>diagramma di irradiazione</a:t>
            </a:r>
            <a:r>
              <a:rPr lang="it-IT" dirty="0"/>
              <a:t> dell’antenna trasmittente del radar Birales nel sito operativo e i </a:t>
            </a:r>
            <a:r>
              <a:rPr lang="it-IT" u="sng" dirty="0"/>
              <a:t>livelli del campo elettrico</a:t>
            </a:r>
            <a:r>
              <a:rPr lang="it-IT" dirty="0"/>
              <a:t>, in </a:t>
            </a:r>
            <a:r>
              <a:rPr lang="it-IT" i="1" dirty="0"/>
              <a:t>zona di campo vicino</a:t>
            </a:r>
            <a:r>
              <a:rPr lang="it-IT" dirty="0"/>
              <a:t>, ai fini della valutazione dell’esposizione del personale lavoratore (problematica </a:t>
            </a:r>
            <a:r>
              <a:rPr lang="it-IT" i="1" dirty="0"/>
              <a:t>HERP</a:t>
            </a:r>
            <a:r>
              <a:rPr lang="it-IT" dirty="0"/>
              <a:t>) e della popolazione.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176D86-2A18-D253-E66D-F0370A14FCB2}"/>
              </a:ext>
            </a:extLst>
          </p:cNvPr>
          <p:cNvSpPr txBox="1"/>
          <p:nvPr/>
        </p:nvSpPr>
        <p:spPr>
          <a:xfrm>
            <a:off x="8069288" y="4944607"/>
            <a:ext cx="3808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L’attenzione è stata rivolta </a:t>
            </a:r>
            <a:r>
              <a:rPr lang="it-IT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all’effetto dell’elettrodotto</a:t>
            </a:r>
            <a:r>
              <a:rPr lang="it-IT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essendo questo l’unico </a:t>
            </a:r>
            <a:r>
              <a:rPr lang="it-IT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ostacolo</a:t>
            </a:r>
            <a:r>
              <a:rPr lang="it-IT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presente nelle vicinanze dell’antenna.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F3A8F2-935B-CF18-8F52-E716795353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15" t="1542" r="28070"/>
          <a:stretch/>
        </p:blipFill>
        <p:spPr>
          <a:xfrm>
            <a:off x="8069288" y="3267897"/>
            <a:ext cx="1677020" cy="1632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51868C2-8B1B-5330-1B64-88D935CC7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F5CEAB9-54E2-2E70-BEA2-3CC9579CF40A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48269C-797E-2594-D152-FB437516FD1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8583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8DCDB22-5254-2A3C-D982-916DC887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96" y="1544369"/>
            <a:ext cx="5339664" cy="2884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1EA10CF-B637-F223-AD7E-E7293D9B3855}"/>
              </a:ext>
            </a:extLst>
          </p:cNvPr>
          <p:cNvSpPr txBox="1">
            <a:spLocks/>
          </p:cNvSpPr>
          <p:nvPr/>
        </p:nvSpPr>
        <p:spPr>
          <a:xfrm>
            <a:off x="0" y="1091375"/>
            <a:ext cx="121920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2: Diagramma di irradiazione nel sito operativo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C4F0F6-56B4-B1AF-6569-FD14D46D8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652" y="1656565"/>
            <a:ext cx="4187825" cy="23446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4B6BD9-1069-B86B-6624-620787136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787" y="3968940"/>
            <a:ext cx="4187825" cy="23446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294D2F-5587-EFF1-E743-5233ED3D2F05}"/>
              </a:ext>
            </a:extLst>
          </p:cNvPr>
          <p:cNvSpPr txBox="1"/>
          <p:nvPr/>
        </p:nvSpPr>
        <p:spPr>
          <a:xfrm>
            <a:off x="54865" y="4528601"/>
            <a:ext cx="76967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•</a:t>
            </a:r>
            <a:r>
              <a:rPr lang="it-IT" sz="1600" b="1" dirty="0"/>
              <a:t>Antenna Narrow</a:t>
            </a:r>
            <a:r>
              <a:rPr lang="it-IT" sz="1600" dirty="0"/>
              <a:t>: </a:t>
            </a:r>
            <a:r>
              <a:rPr lang="it-IT" sz="1600" u="sng" dirty="0"/>
              <a:t>non è influenzata dallo scattering delle strutture metalliche dell’elettrodotto</a:t>
            </a:r>
            <a:r>
              <a:rPr lang="it-IT" sz="1600" dirty="0"/>
              <a:t>; </a:t>
            </a:r>
          </a:p>
          <a:p>
            <a:pPr algn="just"/>
            <a:r>
              <a:rPr lang="it-IT" sz="1600" dirty="0"/>
              <a:t>•</a:t>
            </a:r>
            <a:r>
              <a:rPr lang="it-IT" sz="1600" b="1" dirty="0"/>
              <a:t>Antenna Wide</a:t>
            </a:r>
            <a:r>
              <a:rPr lang="it-IT" sz="1600" dirty="0"/>
              <a:t>: il diagramma di irradiazione sul piano E (stretto) risulta sostanzialmente inalterato; il diagramma di irradiazione </a:t>
            </a:r>
            <a:r>
              <a:rPr lang="it-IT" sz="1600" u="sng" dirty="0"/>
              <a:t>sul piano H </a:t>
            </a:r>
            <a:r>
              <a:rPr lang="it-IT" sz="1600" dirty="0"/>
              <a:t>(largo) presenta delle </a:t>
            </a:r>
            <a:r>
              <a:rPr lang="it-IT" sz="1600" u="sng" dirty="0"/>
              <a:t>alterazioni sui lobi laterali per il puntamento di 40° rispetto allo zenith. </a:t>
            </a:r>
          </a:p>
          <a:p>
            <a:pPr algn="just"/>
            <a:r>
              <a:rPr lang="it-IT" sz="1600" dirty="0"/>
              <a:t>Tuttavia tali alterazioni risultano </a:t>
            </a:r>
            <a:r>
              <a:rPr lang="it-IT" sz="1600" u="sng" dirty="0"/>
              <a:t>inferiori ai 30 dB </a:t>
            </a:r>
            <a:r>
              <a:rPr lang="it-IT" sz="1600" dirty="0"/>
              <a:t>rispetto al massimo e pertanto risultano trascurabili.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B99113-04CA-33C9-E114-1BAD1050F188}"/>
              </a:ext>
            </a:extLst>
          </p:cNvPr>
          <p:cNvSpPr txBox="1"/>
          <p:nvPr/>
        </p:nvSpPr>
        <p:spPr>
          <a:xfrm>
            <a:off x="7992967" y="1398615"/>
            <a:ext cx="368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Puntamento +40° rispetto allo zenith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B37B449-F7DA-E53E-A72C-CE001E87B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E2E6BFC-B1E6-4ECE-21F3-09C3A11E11C5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8A8841-0F8A-63A3-FA31-39B9CD0CE56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3441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DEFCC9-95C3-1CCE-EDFD-9471CD3A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2035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2: Valutazione del campo elettrico nel sito operativo ai fini HERP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403EBC-9075-2D4B-D98F-4DD7798A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7" t="3826"/>
          <a:stretch/>
        </p:blipFill>
        <p:spPr>
          <a:xfrm>
            <a:off x="98235" y="3642552"/>
            <a:ext cx="4490191" cy="2657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99CC47-B2A8-FD75-6A1C-B2A7A4F5E76C}"/>
              </a:ext>
            </a:extLst>
          </p:cNvPr>
          <p:cNvSpPr txBox="1"/>
          <p:nvPr/>
        </p:nvSpPr>
        <p:spPr>
          <a:xfrm>
            <a:off x="98235" y="1688935"/>
            <a:ext cx="88540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Per lo studio del campo elettrico nel sito operativo: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 è stato implementato lo scenario mediante </a:t>
            </a:r>
            <a:r>
              <a:rPr lang="it-IT" sz="1600" b="1" dirty="0"/>
              <a:t>l’importazione dell’orografia</a:t>
            </a:r>
            <a:r>
              <a:rPr lang="it-IT" sz="16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implementato un </a:t>
            </a:r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modello sintetico dell’antenna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basato su una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Equivalent </a:t>
            </a:r>
            <a:r>
              <a:rPr lang="it-IT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Field Source.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stata costruita una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griglia di osservazione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la valutazione del campo elettrico ad altezza uomo.</a:t>
            </a:r>
            <a:endParaRPr lang="it-IT" sz="1600" dirty="0"/>
          </a:p>
          <a:p>
            <a:pPr algn="just"/>
            <a:r>
              <a:rPr lang="it-IT" sz="1600" dirty="0"/>
              <a:t>Le antenne Wide e Narrow sono state rivolte verso Sud con il puntamento di 60° rispetto allo zenith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Per i lavoratori il valore limite di riferimento a 412.5 MHz di 61 V/m.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popolazione il valore limite per il campo elettrico è di 15 V/m.</a:t>
            </a:r>
            <a:endParaRPr lang="it-IT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A62531-4365-CB2A-B642-79BE00DCC5A8}"/>
              </a:ext>
            </a:extLst>
          </p:cNvPr>
          <p:cNvSpPr txBox="1"/>
          <p:nvPr/>
        </p:nvSpPr>
        <p:spPr>
          <a:xfrm>
            <a:off x="1578441" y="3651498"/>
            <a:ext cx="152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Antenna Wide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F866C5-43E0-7BE7-7D2D-6BBBE09B7278}"/>
              </a:ext>
            </a:extLst>
          </p:cNvPr>
          <p:cNvSpPr txBox="1"/>
          <p:nvPr/>
        </p:nvSpPr>
        <p:spPr>
          <a:xfrm>
            <a:off x="2418686" y="5280801"/>
            <a:ext cx="695319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4V/m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5468202-D244-98D6-E484-A965321BFA76}"/>
              </a:ext>
            </a:extLst>
          </p:cNvPr>
          <p:cNvCxnSpPr>
            <a:cxnSpLocks/>
          </p:cNvCxnSpPr>
          <p:nvPr/>
        </p:nvCxnSpPr>
        <p:spPr>
          <a:xfrm>
            <a:off x="3155618" y="5557800"/>
            <a:ext cx="527435" cy="1846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C8DA02A-B813-706D-27A3-484B2372D5D0}"/>
              </a:ext>
            </a:extLst>
          </p:cNvPr>
          <p:cNvGrpSpPr/>
          <p:nvPr/>
        </p:nvGrpSpPr>
        <p:grpSpPr>
          <a:xfrm>
            <a:off x="4630040" y="3642553"/>
            <a:ext cx="3994522" cy="2657618"/>
            <a:chOff x="7560378" y="3917623"/>
            <a:chExt cx="3541503" cy="2394513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3F724624-F3E6-182B-7E1E-FF67943D2957}"/>
                </a:ext>
              </a:extLst>
            </p:cNvPr>
            <p:cNvGrpSpPr/>
            <p:nvPr/>
          </p:nvGrpSpPr>
          <p:grpSpPr>
            <a:xfrm>
              <a:off x="7560378" y="3917623"/>
              <a:ext cx="3541503" cy="2394513"/>
              <a:chOff x="7560378" y="3917623"/>
              <a:chExt cx="3541503" cy="2394513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B1CEE8B4-B959-DC83-7775-85D0FCC13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60378" y="3917623"/>
                <a:ext cx="3541503" cy="23945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2FC9C1A-FDEF-EEC7-A0C0-78FB1707D057}"/>
                  </a:ext>
                </a:extLst>
              </p:cNvPr>
              <p:cNvSpPr txBox="1"/>
              <p:nvPr/>
            </p:nvSpPr>
            <p:spPr>
              <a:xfrm>
                <a:off x="8633018" y="3917623"/>
                <a:ext cx="17367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Antenna Narrow</a:t>
                </a:r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608E7F6-3DC3-5A27-814C-D6C07DAAB8F9}"/>
                </a:ext>
              </a:extLst>
            </p:cNvPr>
            <p:cNvSpPr txBox="1"/>
            <p:nvPr/>
          </p:nvSpPr>
          <p:spPr>
            <a:xfrm>
              <a:off x="8806078" y="5362755"/>
              <a:ext cx="695319" cy="36933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B050"/>
                  </a:solidFill>
                </a:rPr>
                <a:t>1V/m</a:t>
              </a:r>
            </a:p>
          </p:txBody>
        </p:sp>
      </p:grp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4C34DF4-CA0C-ABBC-902B-F89499D36F86}"/>
              </a:ext>
            </a:extLst>
          </p:cNvPr>
          <p:cNvCxnSpPr>
            <a:cxnSpLocks/>
          </p:cNvCxnSpPr>
          <p:nvPr/>
        </p:nvCxnSpPr>
        <p:spPr>
          <a:xfrm>
            <a:off x="6860962" y="5480480"/>
            <a:ext cx="527435" cy="1846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081CDB3A-1401-1A2D-20AC-990538CD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5"/>
          <a:stretch/>
        </p:blipFill>
        <p:spPr>
          <a:xfrm>
            <a:off x="8708189" y="1805940"/>
            <a:ext cx="3406848" cy="347331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F76E54F-F991-3426-C11F-BE8673ACD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31067846-D955-CEB5-6142-7A0DB6DE3262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695189-8769-DAFB-DF67-108A304A84D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5901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DF33B70-E0A3-250A-E767-358AD94A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19" y="1921425"/>
            <a:ext cx="5662594" cy="2531884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A15E2217-1918-658E-82E2-8A58237A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2035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2: Analisi effetto recinzione metallica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EB6E91-F16D-8977-57B5-F9AE07C0FBE7}"/>
              </a:ext>
            </a:extLst>
          </p:cNvPr>
          <p:cNvSpPr txBox="1"/>
          <p:nvPr/>
        </p:nvSpPr>
        <p:spPr>
          <a:xfrm>
            <a:off x="105194" y="1552092"/>
            <a:ext cx="11796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ridurre i valori di C.E. nei dintorni dell’antenna BIRALES è stato analizzato l’effetto schermante di una recinzione metallica. 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72FEBD-0600-CD3C-686F-0D455C9ACC4B}"/>
              </a:ext>
            </a:extLst>
          </p:cNvPr>
          <p:cNvSpPr txBox="1"/>
          <p:nvPr/>
        </p:nvSpPr>
        <p:spPr>
          <a:xfrm>
            <a:off x="249677" y="4407584"/>
            <a:ext cx="6642378" cy="191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la distanza fra l’antenna e la recinzione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valori massimi di C.E. possono risultare superiori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quelli del caso di assenza di recinzione.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le distanze oltre la recinzione: </a:t>
            </a:r>
            <a:r>
              <a:rPr lang="it-IT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C.E attenuato di circa 6 dB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rispetto al caso senza recinzione.</a:t>
            </a: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 piano H si hanno alterazioni sui lobi laterali ma </a:t>
            </a:r>
            <a:r>
              <a:rPr lang="it-IT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fascio principale non viene perturbato.</a:t>
            </a:r>
            <a:endParaRPr lang="it-IT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FC67284-3ABC-3BF3-39D7-C34E20FF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927" y="4276774"/>
            <a:ext cx="4075892" cy="20722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9BE44C1-930A-A4BE-558E-A0084D05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926" y="2189809"/>
            <a:ext cx="4173169" cy="213363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307D52F-1A3D-F30E-74F3-BD1202E90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573BF6-4C1A-089E-3C18-95EE3A790E0B}"/>
              </a:ext>
            </a:extLst>
          </p:cNvPr>
          <p:cNvSpPr txBox="1"/>
          <p:nvPr/>
        </p:nvSpPr>
        <p:spPr>
          <a:xfrm>
            <a:off x="8315075" y="1590013"/>
            <a:ext cx="182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dirty="0"/>
              <a:t>Puntamento +20°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280142-453B-8734-4ADC-10B049FFFB3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10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13289-009B-3B11-1C3B-41831AA0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6EF6B1-0D35-CC9A-154B-3D81DEFA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0909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3: Analisi RADHAZ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FEC80-6CEC-66EA-7A70-A3EB27473495}"/>
              </a:ext>
            </a:extLst>
          </p:cNvPr>
          <p:cNvSpPr txBox="1"/>
          <p:nvPr/>
        </p:nvSpPr>
        <p:spPr>
          <a:xfrm>
            <a:off x="87746" y="1715814"/>
            <a:ext cx="119274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Lo scopo è quello di valutare, mediante simulazione elettromagnetica, i livelli del campo elettromagnetico generati dall’antenna trasmittente del radar Birales nel sito operativo ai fini della verifica dei RADHAZ (</a:t>
            </a:r>
            <a:r>
              <a:rPr lang="it-IT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Electromagnetic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Radiation Hazards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it-IT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cioè</a:t>
            </a:r>
            <a:r>
              <a:rPr lang="it-IT" sz="1600" dirty="0"/>
              <a:t> attraverso il c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alcolo del campo elettrico, prodotto da una sorgente (antenna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tx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che incide su una vittima.</a:t>
            </a:r>
            <a:endParaRPr lang="it-IT" sz="1600" dirty="0"/>
          </a:p>
          <a:p>
            <a:pPr algn="just"/>
            <a:endParaRPr lang="it-IT" sz="1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4CA5A4-3584-A9D1-AF99-1984A0A83083}"/>
              </a:ext>
            </a:extLst>
          </p:cNvPr>
          <p:cNvSpPr txBox="1"/>
          <p:nvPr/>
        </p:nvSpPr>
        <p:spPr>
          <a:xfrm>
            <a:off x="1069849" y="2648962"/>
            <a:ext cx="400507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HERO</a:t>
            </a:r>
          </a:p>
          <a:p>
            <a:pPr algn="ctr"/>
            <a:r>
              <a:rPr lang="it-IT" sz="1400" i="1" dirty="0"/>
              <a:t>(Hazards of </a:t>
            </a:r>
            <a:r>
              <a:rPr lang="it-IT" sz="1400" i="1" dirty="0" err="1"/>
              <a:t>Electromagnetic</a:t>
            </a:r>
            <a:r>
              <a:rPr lang="it-IT" sz="1400" i="1" dirty="0"/>
              <a:t> Radiation to </a:t>
            </a:r>
            <a:r>
              <a:rPr lang="it-IT" sz="1400" i="1" dirty="0" err="1"/>
              <a:t>Ordnance</a:t>
            </a:r>
            <a:r>
              <a:rPr lang="it-IT" sz="1400" i="1" dirty="0"/>
              <a:t>): </a:t>
            </a:r>
          </a:p>
          <a:p>
            <a:pPr algn="just"/>
            <a:r>
              <a:rPr lang="it-IT" sz="1400" dirty="0"/>
              <a:t>relativo ai sistema d’arma o ad un’area adibita al transito o allo stoccaggio di munizioni.</a:t>
            </a:r>
          </a:p>
          <a:p>
            <a:pPr algn="just"/>
            <a:r>
              <a:rPr lang="it-IT" sz="1400" dirty="0"/>
              <a:t>- </a:t>
            </a:r>
            <a:r>
              <a:rPr lang="it-I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MIL-STD-464D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1645B5-B179-DACB-8E72-C5D19F46A24F}"/>
              </a:ext>
            </a:extLst>
          </p:cNvPr>
          <p:cNvSpPr txBox="1"/>
          <p:nvPr/>
        </p:nvSpPr>
        <p:spPr>
          <a:xfrm>
            <a:off x="6640830" y="2689558"/>
            <a:ext cx="52560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</a:p>
          <a:p>
            <a:pPr algn="ctr"/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Hazards of Electromagnetic Radiation to Equipment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</a:p>
          <a:p>
            <a:pPr algn="just"/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relativo agli apparati elettrici ed elettronici.</a:t>
            </a:r>
          </a:p>
          <a:p>
            <a:pPr algn="just"/>
            <a:r>
              <a:rPr lang="it-IT" sz="1400" b="1" dirty="0">
                <a:latin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400" b="1" dirty="0"/>
              <a:t>MIL-STD-461G , </a:t>
            </a:r>
            <a:r>
              <a:rPr lang="it-IT" sz="1400" b="1" dirty="0"/>
              <a:t>IEC 61000-6 ,</a:t>
            </a:r>
            <a:r>
              <a:rPr lang="it-IT" sz="1400" dirty="0"/>
              <a:t> </a:t>
            </a:r>
            <a:r>
              <a:rPr lang="it-IT" sz="1400" b="1" dirty="0"/>
              <a:t>EN ISO 11452-2, EN 61000-4-3 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9EA59F-443C-2B30-E025-078F1B1ADB38}"/>
              </a:ext>
            </a:extLst>
          </p:cNvPr>
          <p:cNvSpPr txBox="1"/>
          <p:nvPr/>
        </p:nvSpPr>
        <p:spPr>
          <a:xfrm>
            <a:off x="1133856" y="4382564"/>
            <a:ext cx="3816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HERF</a:t>
            </a:r>
          </a:p>
          <a:p>
            <a:pPr algn="ctr"/>
            <a:r>
              <a:rPr lang="it-IT" sz="1400" dirty="0"/>
              <a:t>(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Hazards of Electromagnetic Radiation to Fuel): </a:t>
            </a:r>
          </a:p>
          <a:p>
            <a:pPr algn="just"/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relativo a liquidi infiammabili e a carburanti</a:t>
            </a:r>
          </a:p>
          <a:p>
            <a:pPr algn="just"/>
            <a:r>
              <a:rPr lang="it-I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MIL-STD-464D 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it-IT" sz="1400" dirty="0"/>
              <a:t> </a:t>
            </a:r>
            <a:r>
              <a:rPr lang="it-IT" sz="1400" b="1" dirty="0"/>
              <a:t>NAVSEA OP 3565 </a:t>
            </a:r>
            <a:endParaRPr lang="it-IT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655065A-1665-BA7E-E750-88C0EAFE6162}"/>
              </a:ext>
            </a:extLst>
          </p:cNvPr>
          <p:cNvSpPr txBox="1"/>
          <p:nvPr/>
        </p:nvSpPr>
        <p:spPr>
          <a:xfrm>
            <a:off x="6777990" y="4382564"/>
            <a:ext cx="353644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HIRF</a:t>
            </a:r>
            <a:r>
              <a:rPr lang="it-IT" sz="1800" dirty="0"/>
              <a:t> </a:t>
            </a:r>
          </a:p>
          <a:p>
            <a:pPr algn="ctr"/>
            <a:r>
              <a:rPr lang="it-IT" sz="1400" dirty="0"/>
              <a:t>(</a:t>
            </a:r>
            <a:r>
              <a:rPr lang="it-IT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Intensity Radiated Field)</a:t>
            </a:r>
            <a:r>
              <a:rPr lang="it-IT" sz="1400" dirty="0"/>
              <a:t>:</a:t>
            </a:r>
            <a:r>
              <a:rPr lang="it-IT" sz="1800" dirty="0"/>
              <a:t> </a:t>
            </a:r>
          </a:p>
          <a:p>
            <a:pPr algn="just"/>
            <a:r>
              <a:rPr lang="it-IT" sz="1400" dirty="0"/>
              <a:t>relativo ad 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aerei, droni, elicotteri ecc.</a:t>
            </a:r>
          </a:p>
          <a:p>
            <a:pPr algn="just"/>
            <a:r>
              <a:rPr lang="it-I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Regolamento (CE) N. 216/2008 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Parlamento Europeo e del Consiglio del 20 Febbraio 2008.</a:t>
            </a:r>
            <a:endParaRPr lang="it-IT" sz="1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5D1B64-F7BD-CC46-85B5-57BF0C879991}"/>
              </a:ext>
            </a:extLst>
          </p:cNvPr>
          <p:cNvSpPr txBox="1"/>
          <p:nvPr/>
        </p:nvSpPr>
        <p:spPr>
          <a:xfrm>
            <a:off x="3074671" y="3607552"/>
            <a:ext cx="6542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C48E48"/>
                </a:solidFill>
              </a:rPr>
              <a:t>WORK IN PROGRESS…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E4F3F6-3453-ADA0-EE4A-728D82A71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8E69BC7-FCCF-0698-5BE9-18A7819240ED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42EB56-6AF4-F6AC-FA9D-FDC4DE78D5F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1575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9" grpId="0"/>
      <p:bldP spid="11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891742-AC90-849E-A355-19B1C73A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1900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C15DCF-5A67-E5B2-57D1-A0CE0C7D5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24519"/>
            <a:ext cx="12081753" cy="466927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it-IT" sz="1800" dirty="0">
                <a:latin typeface="+mn-lt"/>
              </a:rPr>
              <a:t>Sono stati valutati i </a:t>
            </a:r>
            <a:r>
              <a:rPr lang="it-IT" sz="1800" b="1" dirty="0">
                <a:latin typeface="+mn-lt"/>
              </a:rPr>
              <a:t>diagrammi di irradiazione </a:t>
            </a:r>
            <a:r>
              <a:rPr lang="it-IT" sz="1800" dirty="0">
                <a:latin typeface="+mn-lt"/>
              </a:rPr>
              <a:t>delle due antenne nella situazione realistica di una antenna in presenza dell’altra; questa analisi ha sostanzialmente confermato i valori dei parametri radiativi caratteristici.</a:t>
            </a:r>
          </a:p>
          <a:p>
            <a:pPr algn="just">
              <a:lnSpc>
                <a:spcPct val="100000"/>
              </a:lnSpc>
            </a:pPr>
            <a:r>
              <a:rPr lang="it-IT" sz="1800" dirty="0">
                <a:latin typeface="+mn-lt"/>
              </a:rPr>
              <a:t>Sono stati valutati </a:t>
            </a:r>
            <a:r>
              <a:rPr lang="it-IT" sz="1800" b="1" dirty="0">
                <a:latin typeface="+mn-lt"/>
              </a:rPr>
              <a:t>i livelli di campo elettrico</a:t>
            </a:r>
            <a:r>
              <a:rPr lang="it-IT" sz="1800" dirty="0">
                <a:latin typeface="+mn-lt"/>
              </a:rPr>
              <a:t>, in zona di campo vicino all’antenna, determinando le </a:t>
            </a:r>
            <a:r>
              <a:rPr lang="it-IT" sz="1800" b="1" dirty="0">
                <a:latin typeface="+mn-lt"/>
              </a:rPr>
              <a:t>zone di interdizione preliminari per i lavoratori e per la popolazione</a:t>
            </a:r>
            <a:r>
              <a:rPr lang="it-IT" sz="1800" dirty="0">
                <a:latin typeface="+mn-lt"/>
              </a:rPr>
              <a:t>: si suggerisce di dotare l’antenna di un sistema automatico di spegnimento in corrispondenza degli angoli di elevazione più bassi.</a:t>
            </a:r>
          </a:p>
          <a:p>
            <a:pPr algn="just">
              <a:lnSpc>
                <a:spcPct val="100000"/>
              </a:lnSpc>
            </a:pPr>
            <a:r>
              <a:rPr lang="it-IT" sz="1800" dirty="0">
                <a:latin typeface="+mn-lt"/>
              </a:rPr>
              <a:t>Sono stati valutati i </a:t>
            </a:r>
            <a:r>
              <a:rPr lang="it-IT" sz="1800" b="1" dirty="0">
                <a:latin typeface="+mn-lt"/>
              </a:rPr>
              <a:t>diagrammi di irradiazione</a:t>
            </a:r>
            <a:r>
              <a:rPr lang="it-IT" sz="1800" dirty="0">
                <a:latin typeface="+mn-lt"/>
              </a:rPr>
              <a:t> delle antenne </a:t>
            </a:r>
            <a:r>
              <a:rPr lang="it-IT" sz="1800" b="1" dirty="0">
                <a:latin typeface="+mn-lt"/>
              </a:rPr>
              <a:t>nel sito operativo</a:t>
            </a:r>
            <a:r>
              <a:rPr lang="it-IT" sz="1800" i="1" dirty="0">
                <a:latin typeface="+mn-lt"/>
              </a:rPr>
              <a:t>:</a:t>
            </a:r>
            <a:r>
              <a:rPr lang="it-IT" sz="1800" dirty="0">
                <a:latin typeface="+mn-lt"/>
              </a:rPr>
              <a:t> l’unico ostacolo presente nel sito rappresentato da un </a:t>
            </a:r>
            <a:r>
              <a:rPr lang="it-IT" sz="1800" b="1" dirty="0">
                <a:latin typeface="+mn-lt"/>
              </a:rPr>
              <a:t>elettrodotto </a:t>
            </a:r>
            <a:r>
              <a:rPr lang="it-IT" sz="1800" dirty="0">
                <a:latin typeface="+mn-lt"/>
              </a:rPr>
              <a:t>dell’alta tensione, non ne altera sostanzialmente le caratteristiche rispetto a quelle dei diagrammi dell’antenna </a:t>
            </a:r>
            <a:r>
              <a:rPr lang="it-IT" sz="1800" i="1" dirty="0">
                <a:latin typeface="+mn-lt"/>
              </a:rPr>
              <a:t>standalone</a:t>
            </a:r>
            <a:r>
              <a:rPr lang="it-IT" sz="1800" dirty="0">
                <a:latin typeface="+mn-lt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it-IT" sz="1800" b="1" dirty="0">
                <a:latin typeface="+mn-lt"/>
              </a:rPr>
              <a:t>I livelli di campo elettrico </a:t>
            </a:r>
            <a:r>
              <a:rPr lang="it-IT" sz="1800" dirty="0">
                <a:latin typeface="+mn-lt"/>
              </a:rPr>
              <a:t>nei pressi del “Quarto”, il caseggiato militare più vicino all’antenna, sono risultati </a:t>
            </a:r>
            <a:r>
              <a:rPr lang="it-IT" sz="1800" b="1" dirty="0">
                <a:latin typeface="+mn-lt"/>
              </a:rPr>
              <a:t>inferiori </a:t>
            </a:r>
            <a:r>
              <a:rPr lang="it-IT" sz="1800" dirty="0">
                <a:latin typeface="+mn-lt"/>
              </a:rPr>
              <a:t>di 15 volte e di 4 volte rispetto </a:t>
            </a:r>
            <a:r>
              <a:rPr lang="it-IT" sz="1800" b="1" dirty="0">
                <a:latin typeface="+mn-lt"/>
              </a:rPr>
              <a:t>ai valori limite </a:t>
            </a:r>
            <a:r>
              <a:rPr lang="it-IT" sz="1800" dirty="0">
                <a:latin typeface="+mn-lt"/>
              </a:rPr>
              <a:t>per il personale lavoratore e della popolazione rispettivamente</a:t>
            </a:r>
          </a:p>
          <a:p>
            <a:pPr algn="just">
              <a:lnSpc>
                <a:spcPct val="100000"/>
              </a:lnSpc>
            </a:pPr>
            <a:r>
              <a:rPr lang="it-IT" sz="1800" dirty="0">
                <a:latin typeface="+mn-lt"/>
              </a:rPr>
              <a:t>E’ stato analizzato </a:t>
            </a:r>
            <a:r>
              <a:rPr lang="it-IT" sz="1800" b="1" dirty="0">
                <a:latin typeface="+mn-lt"/>
              </a:rPr>
              <a:t>l’effetto di attenuazione sui livelli di campo elettrico </a:t>
            </a:r>
            <a:r>
              <a:rPr lang="it-IT" sz="1800" dirty="0">
                <a:latin typeface="+mn-lt"/>
              </a:rPr>
              <a:t>di una </a:t>
            </a:r>
            <a:r>
              <a:rPr lang="it-IT" sz="1800" b="1" dirty="0">
                <a:latin typeface="+mn-lt"/>
              </a:rPr>
              <a:t>recinzione metallica </a:t>
            </a:r>
            <a:r>
              <a:rPr lang="it-IT" sz="1800" dirty="0">
                <a:latin typeface="+mn-lt"/>
              </a:rPr>
              <a:t>che può essere sfruttato per ridurre l’estensione delle aree di interdizione: </a:t>
            </a:r>
            <a:r>
              <a:rPr lang="it-IT" sz="1800" dirty="0"/>
              <a:t>: l’effetto della recinzione è complessivamente </a:t>
            </a:r>
            <a:r>
              <a:rPr lang="it-IT" sz="1800" b="1" dirty="0"/>
              <a:t>trascurabile</a:t>
            </a:r>
            <a:r>
              <a:rPr lang="it-IT" sz="1800" dirty="0"/>
              <a:t>.</a:t>
            </a:r>
            <a:endParaRPr lang="it-IT" sz="1800" dirty="0">
              <a:latin typeface="+mn-lt"/>
            </a:endParaRPr>
          </a:p>
          <a:p>
            <a:pPr algn="just">
              <a:lnSpc>
                <a:spcPct val="100000"/>
              </a:lnSpc>
            </a:pPr>
            <a:r>
              <a:rPr lang="it-IT" sz="1800" dirty="0">
                <a:latin typeface="+mn-lt"/>
              </a:rPr>
              <a:t>In autunno sarà condotta una </a:t>
            </a:r>
            <a:r>
              <a:rPr lang="it-IT" sz="1800" b="1" dirty="0">
                <a:latin typeface="+mn-lt"/>
              </a:rPr>
              <a:t>campagna di misura</a:t>
            </a:r>
            <a:r>
              <a:rPr lang="it-IT" sz="1800" dirty="0">
                <a:latin typeface="+mn-lt"/>
              </a:rPr>
              <a:t> presso il sito in cui verrà installata l’antenna </a:t>
            </a:r>
            <a:r>
              <a:rPr lang="it-IT" sz="1800" dirty="0" err="1">
                <a:latin typeface="+mn-lt"/>
              </a:rPr>
              <a:t>tx</a:t>
            </a:r>
            <a:r>
              <a:rPr lang="it-IT" sz="1800" dirty="0">
                <a:latin typeface="+mn-lt"/>
              </a:rPr>
              <a:t> del radar </a:t>
            </a:r>
            <a:r>
              <a:rPr lang="it-IT" sz="1800" dirty="0" err="1">
                <a:latin typeface="+mn-lt"/>
              </a:rPr>
              <a:t>Birales</a:t>
            </a:r>
            <a:r>
              <a:rPr lang="it-IT" sz="1800" dirty="0">
                <a:latin typeface="+mn-lt"/>
              </a:rPr>
              <a:t> (attività 4).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38F159-5006-B4ED-0EE0-2B0C5DAFD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73135F5-3D55-A57A-27E6-599F8295E183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EC75FF-D9EB-9E3E-0AA1-AC0635DEF5D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5054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D96DD-E38C-CB91-1E47-33CBCB326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841333-FA29-5218-7972-22F93181E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376" y="107007"/>
            <a:ext cx="2381250" cy="96202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9FC68D9-C905-AD70-F8F1-4160D385B6AB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4B11A3-4187-29A4-1761-D591618B5621}"/>
              </a:ext>
            </a:extLst>
          </p:cNvPr>
          <p:cNvSpPr txBox="1"/>
          <p:nvPr/>
        </p:nvSpPr>
        <p:spPr>
          <a:xfrm>
            <a:off x="2700283" y="3013501"/>
            <a:ext cx="6895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C48E48"/>
                </a:solidFill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925776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035BA-BA2B-470F-9814-4DEF17BCA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4698CA-E3B9-B899-3325-3674E092B1C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C02547-9309-F193-7D00-F312340EE2A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797CE7C-C4D7-E6DC-E9AA-11374AC7D138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D83D659-32D6-6D2B-4507-1BEEDED60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DF32C11-02FA-DDBB-534D-282B41FF78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840726"/>
              </p:ext>
            </p:extLst>
          </p:nvPr>
        </p:nvGraphicFramePr>
        <p:xfrm>
          <a:off x="2853410" y="470885"/>
          <a:ext cx="6570306" cy="396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DBD28391-4722-49C5-5605-D690E5A1A088}"/>
              </a:ext>
            </a:extLst>
          </p:cNvPr>
          <p:cNvGrpSpPr/>
          <p:nvPr/>
        </p:nvGrpSpPr>
        <p:grpSpPr>
          <a:xfrm>
            <a:off x="2832879" y="3816921"/>
            <a:ext cx="1920884" cy="960442"/>
            <a:chOff x="441" y="2183660"/>
            <a:chExt cx="1920884" cy="9604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444FE6-B381-9D07-F4F9-69554F23B569}"/>
                </a:ext>
              </a:extLst>
            </p:cNvPr>
            <p:cNvSpPr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8B71E6-D481-82AA-C616-48D25BC52B4B}"/>
                </a:ext>
              </a:extLst>
            </p:cNvPr>
            <p:cNvSpPr txBox="1"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Erica Calosci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Administration</a:t>
              </a:r>
              <a:endParaRPr lang="en-US" sz="1500" kern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3D09E7-24AB-86AA-60B4-2195A9AE548F}"/>
              </a:ext>
            </a:extLst>
          </p:cNvPr>
          <p:cNvGrpSpPr/>
          <p:nvPr/>
        </p:nvGrpSpPr>
        <p:grpSpPr>
          <a:xfrm>
            <a:off x="2871051" y="5015323"/>
            <a:ext cx="1920884" cy="960442"/>
            <a:chOff x="441" y="2183660"/>
            <a:chExt cx="1920884" cy="96044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0024D0-10CC-4F47-C3CA-783CD8453A9D}"/>
                </a:ext>
              </a:extLst>
            </p:cNvPr>
            <p:cNvSpPr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84F288-7D21-733C-2C53-C9B5ED534F5D}"/>
                </a:ext>
              </a:extLst>
            </p:cNvPr>
            <p:cNvSpPr txBox="1"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Chiara Scarselli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Antenna Engineer</a:t>
              </a:r>
              <a:endParaRPr lang="en-US" sz="1500" kern="12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5F194D-E37D-33B9-D0C9-6A8ACDB0C6AD}"/>
              </a:ext>
            </a:extLst>
          </p:cNvPr>
          <p:cNvGrpSpPr/>
          <p:nvPr/>
        </p:nvGrpSpPr>
        <p:grpSpPr>
          <a:xfrm>
            <a:off x="5175899" y="5015323"/>
            <a:ext cx="1920884" cy="960442"/>
            <a:chOff x="441" y="2183660"/>
            <a:chExt cx="1920884" cy="96044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0F9DC92-A542-C48B-5E51-1CD70DABB015}"/>
                </a:ext>
              </a:extLst>
            </p:cNvPr>
            <p:cNvSpPr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DE7941-4ADD-CE87-E7A9-45154525FEBB}"/>
                </a:ext>
              </a:extLst>
            </p:cNvPr>
            <p:cNvSpPr txBox="1"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Stefania Diana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EMC Developer</a:t>
              </a:r>
              <a:endParaRPr lang="en-US" sz="1500" kern="1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652F27-8229-F430-C751-2991C5863F6A}"/>
              </a:ext>
            </a:extLst>
          </p:cNvPr>
          <p:cNvGrpSpPr/>
          <p:nvPr/>
        </p:nvGrpSpPr>
        <p:grpSpPr>
          <a:xfrm>
            <a:off x="7500089" y="5019042"/>
            <a:ext cx="1920884" cy="960442"/>
            <a:chOff x="441" y="2183660"/>
            <a:chExt cx="1920884" cy="96044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EC043F-9AD9-F0DB-5205-26DFC7FBEB04}"/>
                </a:ext>
              </a:extLst>
            </p:cNvPr>
            <p:cNvSpPr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7A6EC7-BCDA-680E-CD12-BEFC96E7A4CC}"/>
                </a:ext>
              </a:extLst>
            </p:cNvPr>
            <p:cNvSpPr txBox="1"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Martina Falchi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RF Materials Engineer</a:t>
              </a:r>
              <a:endParaRPr lang="en-US" sz="1500" kern="12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F63AA6-6502-86B1-8CE1-886B1C2A08FE}"/>
              </a:ext>
            </a:extLst>
          </p:cNvPr>
          <p:cNvGrpSpPr/>
          <p:nvPr/>
        </p:nvGrpSpPr>
        <p:grpSpPr>
          <a:xfrm>
            <a:off x="9692498" y="5015323"/>
            <a:ext cx="1920884" cy="960442"/>
            <a:chOff x="441" y="2183660"/>
            <a:chExt cx="1920884" cy="96044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06417A-BD9A-2523-F726-F2760C0E4FC9}"/>
                </a:ext>
              </a:extLst>
            </p:cNvPr>
            <p:cNvSpPr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AB15B4-F570-4544-AA7F-6FFFB540B63B}"/>
                </a:ext>
              </a:extLst>
            </p:cNvPr>
            <p:cNvSpPr txBox="1"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Valeria Lazzoni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RF Material Engineer</a:t>
              </a:r>
              <a:endParaRPr lang="en-US" sz="1500" kern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C2E0CE5-E9EA-8EDC-9A46-ED502BE0AE38}"/>
              </a:ext>
            </a:extLst>
          </p:cNvPr>
          <p:cNvGrpSpPr/>
          <p:nvPr/>
        </p:nvGrpSpPr>
        <p:grpSpPr>
          <a:xfrm>
            <a:off x="652524" y="5015323"/>
            <a:ext cx="1920884" cy="960442"/>
            <a:chOff x="441" y="2183660"/>
            <a:chExt cx="1920884" cy="96044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32EF0F4-C5BA-1F69-4D99-9FC1252280C3}"/>
                </a:ext>
              </a:extLst>
            </p:cNvPr>
            <p:cNvSpPr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3347B4-5F42-6353-DD88-79124232CF5A}"/>
                </a:ext>
              </a:extLst>
            </p:cNvPr>
            <p:cNvSpPr txBox="1"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Chiara Ciampalini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Antenna Specialist</a:t>
              </a:r>
              <a:endParaRPr lang="en-US" sz="1500" kern="12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72B082-A53D-62B9-39ED-7C201836FDBA}"/>
              </a:ext>
            </a:extLst>
          </p:cNvPr>
          <p:cNvGrpSpPr/>
          <p:nvPr/>
        </p:nvGrpSpPr>
        <p:grpSpPr>
          <a:xfrm>
            <a:off x="4943399" y="3818707"/>
            <a:ext cx="2237330" cy="960442"/>
            <a:chOff x="-93689" y="2183660"/>
            <a:chExt cx="2237330" cy="96044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7CA7B39-279B-182B-4121-C008329B790E}"/>
                </a:ext>
              </a:extLst>
            </p:cNvPr>
            <p:cNvSpPr/>
            <p:nvPr/>
          </p:nvSpPr>
          <p:spPr>
            <a:xfrm>
              <a:off x="440" y="2183660"/>
              <a:ext cx="2143201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F27BA0-006B-E3E4-2A37-475F750EDBBB}"/>
                </a:ext>
              </a:extLst>
            </p:cNvPr>
            <p:cNvSpPr txBox="1"/>
            <p:nvPr/>
          </p:nvSpPr>
          <p:spPr>
            <a:xfrm>
              <a:off x="-93689" y="2183660"/>
              <a:ext cx="2143201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Eliana Canicattì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Project &amp; Proposal Specialist</a:t>
              </a:r>
              <a:endParaRPr lang="en-US" sz="1500" kern="12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FDBB8-A012-6CC9-8E98-858A02DF09A1}"/>
              </a:ext>
            </a:extLst>
          </p:cNvPr>
          <p:cNvGrpSpPr/>
          <p:nvPr/>
        </p:nvGrpSpPr>
        <p:grpSpPr>
          <a:xfrm>
            <a:off x="7510419" y="3818707"/>
            <a:ext cx="2530492" cy="960442"/>
            <a:chOff x="441" y="2183660"/>
            <a:chExt cx="1920884" cy="96044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25440BC-697B-31A2-A699-8005DEB10436}"/>
                </a:ext>
              </a:extLst>
            </p:cNvPr>
            <p:cNvSpPr/>
            <p:nvPr/>
          </p:nvSpPr>
          <p:spPr>
            <a:xfrm>
              <a:off x="441" y="2183660"/>
              <a:ext cx="1840142" cy="960442"/>
            </a:xfrm>
            <a:prstGeom prst="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1BB5E43-F61F-2450-1CCF-78F5021A3593}"/>
                </a:ext>
              </a:extLst>
            </p:cNvPr>
            <p:cNvSpPr txBox="1"/>
            <p:nvPr/>
          </p:nvSpPr>
          <p:spPr>
            <a:xfrm>
              <a:off x="441" y="2183660"/>
              <a:ext cx="1920884" cy="960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527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1" kern="1200" dirty="0">
                  <a:solidFill>
                    <a:schemeClr val="tx1"/>
                  </a:solidFill>
                </a:rPr>
                <a:t>Giuseppe Novellis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kern="1200" dirty="0">
                  <a:solidFill>
                    <a:schemeClr val="tx1"/>
                  </a:solidFill>
                </a:rPr>
                <a:t>Quality Assurance Engineer</a:t>
              </a:r>
              <a:endParaRPr lang="en-US" sz="1500" kern="1200" dirty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A04ECB02-97BB-B359-C691-030C0ADF041F}"/>
              </a:ext>
            </a:extLst>
          </p:cNvPr>
          <p:cNvSpPr/>
          <p:nvPr/>
        </p:nvSpPr>
        <p:spPr>
          <a:xfrm>
            <a:off x="2953913" y="3926592"/>
            <a:ext cx="576000" cy="766800"/>
          </a:xfrm>
          <a:prstGeom prst="rect">
            <a:avLst/>
          </a:prstGeom>
          <a:blipFill rotWithShape="1">
            <a:blip r:embed="rId8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D15BF51-053E-51E0-F698-E1596D1FD001}"/>
              </a:ext>
            </a:extLst>
          </p:cNvPr>
          <p:cNvSpPr/>
          <p:nvPr/>
        </p:nvSpPr>
        <p:spPr>
          <a:xfrm>
            <a:off x="5070503" y="3913145"/>
            <a:ext cx="576000" cy="766800"/>
          </a:xfrm>
          <a:prstGeom prst="rect">
            <a:avLst/>
          </a:prstGeom>
          <a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4000" b="-3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01BDD9B-4A37-212E-ECE2-4572CAE5C094}"/>
              </a:ext>
            </a:extLst>
          </p:cNvPr>
          <p:cNvSpPr/>
          <p:nvPr/>
        </p:nvSpPr>
        <p:spPr>
          <a:xfrm>
            <a:off x="7612777" y="3886605"/>
            <a:ext cx="576000" cy="766800"/>
          </a:xfrm>
          <a:prstGeom prst="rect">
            <a:avLst/>
          </a:prstGeom>
          <a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83F4C2-DB27-870A-9D9F-6FFD8E0CF656}"/>
              </a:ext>
            </a:extLst>
          </p:cNvPr>
          <p:cNvSpPr/>
          <p:nvPr/>
        </p:nvSpPr>
        <p:spPr>
          <a:xfrm>
            <a:off x="791477" y="5107180"/>
            <a:ext cx="576000" cy="766800"/>
          </a:xfrm>
          <a:prstGeom prst="rect">
            <a:avLst/>
          </a:prstGeom>
          <a:blipFill rotWithShape="1">
            <a:blip r:embed="rId11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C843681-B1BB-8109-08F3-C5DE7A9C0A2B}"/>
              </a:ext>
            </a:extLst>
          </p:cNvPr>
          <p:cNvSpPr/>
          <p:nvPr/>
        </p:nvSpPr>
        <p:spPr>
          <a:xfrm>
            <a:off x="2953913" y="5127079"/>
            <a:ext cx="576000" cy="766800"/>
          </a:xfrm>
          <a:prstGeom prst="rect">
            <a:avLst/>
          </a:prstGeom>
          <a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DC16A58-5617-B12C-8F59-34716C69D99F}"/>
              </a:ext>
            </a:extLst>
          </p:cNvPr>
          <p:cNvSpPr/>
          <p:nvPr/>
        </p:nvSpPr>
        <p:spPr>
          <a:xfrm>
            <a:off x="5232516" y="5107180"/>
            <a:ext cx="576000" cy="766800"/>
          </a:xfrm>
          <a:prstGeom prst="rect">
            <a:avLst/>
          </a:prstGeom>
          <a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4C371CB-0291-0968-3D59-258B9CE0610A}"/>
              </a:ext>
            </a:extLst>
          </p:cNvPr>
          <p:cNvSpPr/>
          <p:nvPr/>
        </p:nvSpPr>
        <p:spPr>
          <a:xfrm>
            <a:off x="7612777" y="5117351"/>
            <a:ext cx="576000" cy="766800"/>
          </a:xfrm>
          <a:prstGeom prst="rect">
            <a:avLst/>
          </a:prstGeom>
          <a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37E5D65-2D0A-B22B-0D71-1393E36FA5EB}"/>
              </a:ext>
            </a:extLst>
          </p:cNvPr>
          <p:cNvSpPr/>
          <p:nvPr/>
        </p:nvSpPr>
        <p:spPr>
          <a:xfrm>
            <a:off x="9783938" y="5107180"/>
            <a:ext cx="576000" cy="766800"/>
          </a:xfrm>
          <a:prstGeom prst="rect">
            <a:avLst/>
          </a:prstGeom>
          <a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13141974-D368-6D99-1B85-180ABDF2FC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/>
          <a:stretch/>
        </p:blipFill>
        <p:spPr>
          <a:xfrm>
            <a:off x="158411" y="1279302"/>
            <a:ext cx="3474720" cy="81195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9C331AC-632B-40CF-4E3F-9CBB83BBF549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</p:spTree>
    <p:extLst>
      <p:ext uri="{BB962C8B-B14F-4D97-AF65-F5344CB8AC3E}">
        <p14:creationId xmlns:p14="http://schemas.microsoft.com/office/powerpoint/2010/main" val="218304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05725-4039-E216-C868-20B7D15C6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iagram of a design&#10;&#10;AI-generated content may be incorrect.">
            <a:extLst>
              <a:ext uri="{FF2B5EF4-FFF2-40B4-BE49-F238E27FC236}">
                <a16:creationId xmlns:a16="http://schemas.microsoft.com/office/drawing/2014/main" id="{693FC9B4-EF93-614D-F241-F4AC77A0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1"/>
          <a:stretch/>
        </p:blipFill>
        <p:spPr>
          <a:xfrm>
            <a:off x="8254823" y="2779923"/>
            <a:ext cx="3878809" cy="220251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E83FD4-643E-FD87-4323-66D6FCD904A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578892-EE2E-8E7D-9725-EED998E03C5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882A9C3-BC7F-F8F6-6915-2E06FEBC7BB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650FDD2-76FE-12B8-61AD-5E685D4FF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468F5228-3DF2-F745-E579-7B4E25359DCC}"/>
              </a:ext>
            </a:extLst>
          </p:cNvPr>
          <p:cNvSpPr txBox="1"/>
          <p:nvPr/>
        </p:nvSpPr>
        <p:spPr>
          <a:xfrm>
            <a:off x="178661" y="1791024"/>
            <a:ext cx="81901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224366"/>
                </a:solidFill>
                <a:latin typeface="Gotham"/>
              </a:rPr>
              <a:t>Siamo specializzati nella progettazione RF e a microonde e nella produzione di antenne, sensori e metamateriali.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224366"/>
                </a:solidFill>
                <a:latin typeface="Gotham"/>
              </a:rPr>
              <a:t>Siamo esperti nella progettazione di metodi numerici per la simulazione elettromagnetica in ambienti complessi.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224366"/>
                </a:solidFill>
                <a:latin typeface="Gotham"/>
              </a:rPr>
              <a:t>Siamo in grado di analizzare, prevedere e testare scenari elettromagnetici complessi e sfidanti.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endParaRPr lang="it-IT" dirty="0">
              <a:solidFill>
                <a:srgbClr val="224366"/>
              </a:solidFill>
              <a:latin typeface="Gotham"/>
            </a:endParaRPr>
          </a:p>
          <a:p>
            <a:pPr algn="just"/>
            <a:r>
              <a:rPr lang="it-IT" dirty="0">
                <a:solidFill>
                  <a:srgbClr val="224366"/>
                </a:solidFill>
                <a:latin typeface="Gotham"/>
              </a:rPr>
              <a:t>In questi ambiti di competenza offriamo:</a:t>
            </a:r>
          </a:p>
          <a:p>
            <a:pPr marL="428625" indent="-428625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4366"/>
                </a:solidFill>
                <a:latin typeface="Gotham"/>
              </a:rPr>
              <a:t>Consulenza ingegneristica</a:t>
            </a:r>
          </a:p>
          <a:p>
            <a:pPr marL="428625" indent="-428625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4366"/>
                </a:solidFill>
                <a:latin typeface="Gotham"/>
              </a:rPr>
              <a:t>Progettazione di prodotti RF</a:t>
            </a:r>
          </a:p>
          <a:p>
            <a:pPr marL="428625" indent="-428625"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4366"/>
                </a:solidFill>
                <a:latin typeface="Gotham"/>
              </a:rPr>
              <a:t>Metodi per l’elettromagnetismo</a:t>
            </a:r>
            <a:endParaRPr lang="en-US" dirty="0">
              <a:solidFill>
                <a:srgbClr val="224366"/>
              </a:solidFill>
              <a:latin typeface="Gotham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2059869-703C-C9B0-67C3-66576114861F}"/>
              </a:ext>
            </a:extLst>
          </p:cNvPr>
          <p:cNvSpPr txBox="1"/>
          <p:nvPr/>
        </p:nvSpPr>
        <p:spPr>
          <a:xfrm>
            <a:off x="316006" y="1046146"/>
            <a:ext cx="11100547" cy="1374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2800" b="1" dirty="0">
                <a:solidFill>
                  <a:srgbClr val="112A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COSA FACCIAMO</a:t>
            </a:r>
          </a:p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112A4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D6EF6362-D07F-37CE-E1C3-45881957447B}"/>
              </a:ext>
            </a:extLst>
          </p:cNvPr>
          <p:cNvSpPr/>
          <p:nvPr/>
        </p:nvSpPr>
        <p:spPr>
          <a:xfrm flipV="1">
            <a:off x="316005" y="1770527"/>
            <a:ext cx="2682689" cy="6525"/>
          </a:xfrm>
          <a:prstGeom prst="line">
            <a:avLst/>
          </a:prstGeom>
          <a:ln w="95250" cap="flat">
            <a:solidFill>
              <a:srgbClr val="8F94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5AFA1373-D1C4-D379-29AD-02DADFC42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4731" b="2114"/>
          <a:stretch/>
        </p:blipFill>
        <p:spPr>
          <a:xfrm>
            <a:off x="9242777" y="1215240"/>
            <a:ext cx="2835160" cy="68216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905EFAD-2A51-BA6F-C9CE-F540CC33539F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EB55CF-2756-98A9-4BCD-70AF03B4B8A3}"/>
              </a:ext>
            </a:extLst>
          </p:cNvPr>
          <p:cNvSpPr txBox="1"/>
          <p:nvPr/>
        </p:nvSpPr>
        <p:spPr>
          <a:xfrm>
            <a:off x="178661" y="5203561"/>
            <a:ext cx="116973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224366"/>
                </a:solidFill>
                <a:latin typeface="Gotham" panose="02000504050000020004"/>
              </a:rPr>
              <a:t>La nostra missione è migliorare la qualità della vita e le prestazioni dei sistemi attraverso lo sviluppo e l’integrazione di tecnologie elettromagnetiche avanzate. Offriamo soluzioni su misura, costruite in stretta collaborazione con i nostri partner, per raggiungere obiettivi specifici in ogni fase del ciclo di vita del prodotto, garantendo risultati di successo e la piena soddisfazione del cliente.</a:t>
            </a:r>
            <a:endParaRPr lang="en-US" dirty="0">
              <a:solidFill>
                <a:srgbClr val="224366"/>
              </a:solidFill>
              <a:latin typeface="Gotham" panose="02000504050000020004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8355017-5392-FDC4-1B4E-C1AEA873BD72}"/>
              </a:ext>
            </a:extLst>
          </p:cNvPr>
          <p:cNvSpPr txBox="1"/>
          <p:nvPr/>
        </p:nvSpPr>
        <p:spPr>
          <a:xfrm>
            <a:off x="316005" y="4783978"/>
            <a:ext cx="5028140" cy="4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2000" b="1" spc="159" dirty="0" err="1">
                <a:solidFill>
                  <a:srgbClr val="112A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Missione</a:t>
            </a:r>
            <a:r>
              <a:rPr lang="en-US" sz="2000" b="1" spc="159" dirty="0">
                <a:solidFill>
                  <a:srgbClr val="112A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e </a:t>
            </a:r>
            <a:r>
              <a:rPr lang="en-US" sz="2000" b="1" spc="159" dirty="0" err="1">
                <a:solidFill>
                  <a:srgbClr val="112A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Visione</a:t>
            </a:r>
            <a:endParaRPr lang="en-US" sz="2000" b="1" spc="159" dirty="0">
              <a:solidFill>
                <a:srgbClr val="112A4C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70320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F0813-4D75-F01C-DA9A-CC8E0F943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8B13242-B65B-5F9A-8690-F3E6A301485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7C22EA-156E-37F3-AB6C-DF33381FF5D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D3FD070-195E-C363-92C4-9CE5E495599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DB9FCE5-0FC5-B853-3BCD-4B59E982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FAD4628-2196-2873-4844-66BF7E0DB83A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46F6BD-F416-9468-CC3E-FB334D3AAAD3}"/>
              </a:ext>
            </a:extLst>
          </p:cNvPr>
          <p:cNvGrpSpPr/>
          <p:nvPr/>
        </p:nvGrpSpPr>
        <p:grpSpPr>
          <a:xfrm>
            <a:off x="154654" y="2174963"/>
            <a:ext cx="3387691" cy="2351281"/>
            <a:chOff x="44568" y="29572"/>
            <a:chExt cx="4901917" cy="3302590"/>
          </a:xfrm>
        </p:grpSpPr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551FD869-F978-02CD-99C8-B90468AAD4AA}"/>
                </a:ext>
              </a:extLst>
            </p:cNvPr>
            <p:cNvSpPr/>
            <p:nvPr/>
          </p:nvSpPr>
          <p:spPr>
            <a:xfrm>
              <a:off x="44568" y="29572"/>
              <a:ext cx="4901917" cy="2407424"/>
            </a:xfrm>
            <a:custGeom>
              <a:avLst/>
              <a:gdLst/>
              <a:ahLst/>
              <a:cxnLst/>
              <a:rect l="l" t="t" r="r" b="b"/>
              <a:pathLst>
                <a:path w="17852864" h="8767874">
                  <a:moveTo>
                    <a:pt x="0" y="8041894"/>
                  </a:moveTo>
                  <a:lnTo>
                    <a:pt x="0" y="725980"/>
                  </a:lnTo>
                  <a:cubicBezTo>
                    <a:pt x="0" y="324411"/>
                    <a:pt x="371600" y="0"/>
                    <a:pt x="831580" y="0"/>
                  </a:cubicBezTo>
                  <a:lnTo>
                    <a:pt x="17021284" y="0"/>
                  </a:lnTo>
                  <a:cubicBezTo>
                    <a:pt x="17481263" y="0"/>
                    <a:pt x="17852864" y="324411"/>
                    <a:pt x="17852864" y="725980"/>
                  </a:cubicBezTo>
                  <a:lnTo>
                    <a:pt x="17852864" y="8040140"/>
                  </a:lnTo>
                  <a:cubicBezTo>
                    <a:pt x="17852864" y="8441709"/>
                    <a:pt x="17481263" y="8766121"/>
                    <a:pt x="17021284" y="8766121"/>
                  </a:cubicBezTo>
                  <a:lnTo>
                    <a:pt x="831580" y="8766121"/>
                  </a:lnTo>
                  <a:cubicBezTo>
                    <a:pt x="373609" y="8767874"/>
                    <a:pt x="0" y="8443463"/>
                    <a:pt x="0" y="8041894"/>
                  </a:cubicBezTo>
                  <a:lnTo>
                    <a:pt x="0" y="0"/>
                  </a:lnTo>
                  <a:cubicBezTo>
                    <a:pt x="0" y="0"/>
                    <a:pt x="0" y="8041894"/>
                    <a:pt x="0" y="8041894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12913" r="-11360" b="-12913"/>
              </a:stretch>
            </a:blipFill>
            <a:ln w="38100" cap="sq">
              <a:solidFill>
                <a:srgbClr val="193961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C3D318D-5AF2-DE17-CF75-76DAE8AED132}"/>
                </a:ext>
              </a:extLst>
            </p:cNvPr>
            <p:cNvGrpSpPr/>
            <p:nvPr/>
          </p:nvGrpSpPr>
          <p:grpSpPr>
            <a:xfrm>
              <a:off x="361105" y="2318202"/>
              <a:ext cx="4059095" cy="1013960"/>
              <a:chOff x="-77424" y="-34246"/>
              <a:chExt cx="628108" cy="156902"/>
            </a:xfrm>
          </p:grpSpPr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3EFD1CF1-0809-C1AF-A81C-DA5B03C88A8B}"/>
                  </a:ext>
                </a:extLst>
              </p:cNvPr>
              <p:cNvSpPr/>
              <p:nvPr/>
            </p:nvSpPr>
            <p:spPr>
              <a:xfrm>
                <a:off x="-22583" y="-4246"/>
                <a:ext cx="534269" cy="105820"/>
              </a:xfrm>
              <a:custGeom>
                <a:avLst/>
                <a:gdLst/>
                <a:ahLst/>
                <a:cxnLst/>
                <a:rect l="l" t="t" r="r" b="b"/>
                <a:pathLst>
                  <a:path w="475118" h="68500">
                    <a:moveTo>
                      <a:pt x="10088" y="0"/>
                    </a:moveTo>
                    <a:lnTo>
                      <a:pt x="465030" y="0"/>
                    </a:lnTo>
                    <a:cubicBezTo>
                      <a:pt x="470601" y="0"/>
                      <a:pt x="475118" y="4516"/>
                      <a:pt x="475118" y="10088"/>
                    </a:cubicBezTo>
                    <a:lnTo>
                      <a:pt x="475118" y="58412"/>
                    </a:lnTo>
                    <a:cubicBezTo>
                      <a:pt x="475118" y="63983"/>
                      <a:pt x="470601" y="68500"/>
                      <a:pt x="465030" y="68500"/>
                    </a:cubicBezTo>
                    <a:lnTo>
                      <a:pt x="10088" y="68500"/>
                    </a:lnTo>
                    <a:cubicBezTo>
                      <a:pt x="4516" y="68500"/>
                      <a:pt x="0" y="63983"/>
                      <a:pt x="0" y="58412"/>
                    </a:cubicBezTo>
                    <a:lnTo>
                      <a:pt x="0" y="10088"/>
                    </a:lnTo>
                    <a:cubicBezTo>
                      <a:pt x="0" y="4516"/>
                      <a:pt x="4516" y="0"/>
                      <a:pt x="10088" y="0"/>
                    </a:cubicBezTo>
                    <a:close/>
                  </a:path>
                </a:pathLst>
              </a:custGeom>
              <a:solidFill>
                <a:srgbClr val="1D3B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251D9CE3-BD21-5CD8-D3F5-EC050C18ED11}"/>
                  </a:ext>
                </a:extLst>
              </p:cNvPr>
              <p:cNvSpPr txBox="1"/>
              <p:nvPr/>
            </p:nvSpPr>
            <p:spPr>
              <a:xfrm>
                <a:off x="-77424" y="-34246"/>
                <a:ext cx="628108" cy="156902"/>
              </a:xfrm>
              <a:prstGeom prst="rect">
                <a:avLst/>
              </a:prstGeom>
            </p:spPr>
            <p:txBody>
              <a:bodyPr lIns="68580" tIns="68580" rIns="68580" bIns="6858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34440">
                  <a:lnSpc>
                    <a:spcPts val="2267"/>
                  </a:lnSpc>
                </a:pPr>
                <a:r>
                  <a:rPr lang="en-US" sz="1619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    </a:t>
                </a:r>
                <a:r>
                  <a:rPr lang="en-US" sz="1600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EME NAVAL SERVICE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1EDCAF-D2A8-5731-1B36-8D21F8A32402}"/>
              </a:ext>
            </a:extLst>
          </p:cNvPr>
          <p:cNvGrpSpPr/>
          <p:nvPr/>
        </p:nvGrpSpPr>
        <p:grpSpPr>
          <a:xfrm>
            <a:off x="10233021" y="2240239"/>
            <a:ext cx="1744938" cy="1606999"/>
            <a:chOff x="669573" y="85051"/>
            <a:chExt cx="300813" cy="131447"/>
          </a:xfrm>
        </p:grpSpPr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C709C613-2E38-CCCE-1641-0A52EB99E4DE}"/>
                </a:ext>
              </a:extLst>
            </p:cNvPr>
            <p:cNvSpPr/>
            <p:nvPr/>
          </p:nvSpPr>
          <p:spPr>
            <a:xfrm>
              <a:off x="693584" y="116999"/>
              <a:ext cx="275379" cy="71335"/>
            </a:xfrm>
            <a:custGeom>
              <a:avLst/>
              <a:gdLst/>
              <a:ahLst/>
              <a:cxnLst/>
              <a:rect l="l" t="t" r="r" b="b"/>
              <a:pathLst>
                <a:path w="503316" h="70370">
                  <a:moveTo>
                    <a:pt x="10260" y="0"/>
                  </a:moveTo>
                  <a:lnTo>
                    <a:pt x="493056" y="0"/>
                  </a:lnTo>
                  <a:cubicBezTo>
                    <a:pt x="498722" y="0"/>
                    <a:pt x="503316" y="4594"/>
                    <a:pt x="503316" y="10260"/>
                  </a:cubicBezTo>
                  <a:lnTo>
                    <a:pt x="503316" y="60110"/>
                  </a:lnTo>
                  <a:cubicBezTo>
                    <a:pt x="503316" y="62831"/>
                    <a:pt x="502235" y="65441"/>
                    <a:pt x="500311" y="67365"/>
                  </a:cubicBezTo>
                  <a:cubicBezTo>
                    <a:pt x="498387" y="69289"/>
                    <a:pt x="495777" y="70370"/>
                    <a:pt x="493056" y="70370"/>
                  </a:cubicBezTo>
                  <a:lnTo>
                    <a:pt x="10260" y="70370"/>
                  </a:lnTo>
                  <a:cubicBezTo>
                    <a:pt x="4594" y="70370"/>
                    <a:pt x="0" y="65776"/>
                    <a:pt x="0" y="60110"/>
                  </a:cubicBezTo>
                  <a:lnTo>
                    <a:pt x="0" y="10260"/>
                  </a:lnTo>
                  <a:cubicBezTo>
                    <a:pt x="0" y="4594"/>
                    <a:pt x="4594" y="0"/>
                    <a:pt x="10260" y="0"/>
                  </a:cubicBezTo>
                  <a:close/>
                </a:path>
              </a:pathLst>
            </a:custGeom>
            <a:solidFill>
              <a:srgbClr val="1D3B63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TextBox 13">
              <a:extLst>
                <a:ext uri="{FF2B5EF4-FFF2-40B4-BE49-F238E27FC236}">
                  <a16:creationId xmlns:a16="http://schemas.microsoft.com/office/drawing/2014/main" id="{563E0D8A-A59A-A1F9-E95C-6C9F024A727D}"/>
                </a:ext>
              </a:extLst>
            </p:cNvPr>
            <p:cNvSpPr txBox="1"/>
            <p:nvPr/>
          </p:nvSpPr>
          <p:spPr>
            <a:xfrm>
              <a:off x="669573" y="85051"/>
              <a:ext cx="300813" cy="131447"/>
            </a:xfrm>
            <a:prstGeom prst="rect">
              <a:avLst/>
            </a:prstGeom>
          </p:spPr>
          <p:txBody>
            <a:bodyPr lIns="63647" tIns="63647" rIns="63647" bIns="6364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34440">
                <a:lnSpc>
                  <a:spcPts val="2268"/>
                </a:lnSpc>
              </a:pPr>
              <a:r>
                <a:rPr lang="en-US" sz="162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INNOVATIVE ANTENNAS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F980D3B-BB19-C75B-27B0-7F2714176803}"/>
              </a:ext>
            </a:extLst>
          </p:cNvPr>
          <p:cNvGrpSpPr/>
          <p:nvPr/>
        </p:nvGrpSpPr>
        <p:grpSpPr>
          <a:xfrm>
            <a:off x="7668177" y="2087071"/>
            <a:ext cx="2615152" cy="1458830"/>
            <a:chOff x="3268585" y="-4039734"/>
            <a:chExt cx="11287760" cy="7215120"/>
          </a:xfrm>
        </p:grpSpPr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E1B959B9-404B-4F37-174F-8AAD05250D20}"/>
                </a:ext>
              </a:extLst>
            </p:cNvPr>
            <p:cNvSpPr/>
            <p:nvPr/>
          </p:nvSpPr>
          <p:spPr>
            <a:xfrm>
              <a:off x="3268585" y="-4039734"/>
              <a:ext cx="11287760" cy="7215120"/>
            </a:xfrm>
            <a:custGeom>
              <a:avLst/>
              <a:gdLst/>
              <a:ahLst/>
              <a:cxnLst/>
              <a:rect l="l" t="t" r="r" b="b"/>
              <a:pathLst>
                <a:path w="11287760" h="7215120">
                  <a:moveTo>
                    <a:pt x="0" y="6617708"/>
                  </a:moveTo>
                  <a:lnTo>
                    <a:pt x="0" y="597412"/>
                  </a:lnTo>
                  <a:cubicBezTo>
                    <a:pt x="0" y="266959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66959"/>
                    <a:pt x="11287760" y="597412"/>
                  </a:cubicBezTo>
                  <a:lnTo>
                    <a:pt x="11287760" y="6616265"/>
                  </a:lnTo>
                  <a:cubicBezTo>
                    <a:pt x="11287760" y="6946718"/>
                    <a:pt x="11052810" y="7213678"/>
                    <a:pt x="10761980" y="7213678"/>
                  </a:cubicBezTo>
                  <a:lnTo>
                    <a:pt x="525780" y="7213678"/>
                  </a:lnTo>
                  <a:cubicBezTo>
                    <a:pt x="236220" y="7215120"/>
                    <a:pt x="0" y="6948160"/>
                    <a:pt x="0" y="6617708"/>
                  </a:cubicBezTo>
                  <a:lnTo>
                    <a:pt x="0" y="0"/>
                  </a:lnTo>
                  <a:cubicBezTo>
                    <a:pt x="0" y="0"/>
                    <a:pt x="0" y="6617708"/>
                    <a:pt x="0" y="6617708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8678" b="-8678"/>
              </a:stretch>
            </a:blipFill>
            <a:ln w="38100" cap="sq">
              <a:solidFill>
                <a:srgbClr val="193961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B533200-5929-9142-D955-CED1DA00DC9B}"/>
              </a:ext>
            </a:extLst>
          </p:cNvPr>
          <p:cNvGrpSpPr/>
          <p:nvPr/>
        </p:nvGrpSpPr>
        <p:grpSpPr>
          <a:xfrm>
            <a:off x="9294653" y="1200944"/>
            <a:ext cx="2475697" cy="1378614"/>
            <a:chOff x="0" y="0"/>
            <a:chExt cx="11287760" cy="7215120"/>
          </a:xfrm>
        </p:grpSpPr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0B061ED0-DBF5-7830-C7BA-904ADD3740D8}"/>
                </a:ext>
              </a:extLst>
            </p:cNvPr>
            <p:cNvSpPr/>
            <p:nvPr/>
          </p:nvSpPr>
          <p:spPr>
            <a:xfrm>
              <a:off x="0" y="0"/>
              <a:ext cx="11287760" cy="7215120"/>
            </a:xfrm>
            <a:custGeom>
              <a:avLst/>
              <a:gdLst/>
              <a:ahLst/>
              <a:cxnLst/>
              <a:rect l="l" t="t" r="r" b="b"/>
              <a:pathLst>
                <a:path w="11287760" h="7215120">
                  <a:moveTo>
                    <a:pt x="0" y="6617708"/>
                  </a:moveTo>
                  <a:lnTo>
                    <a:pt x="0" y="597412"/>
                  </a:lnTo>
                  <a:cubicBezTo>
                    <a:pt x="0" y="266959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66959"/>
                    <a:pt x="11287760" y="597412"/>
                  </a:cubicBezTo>
                  <a:lnTo>
                    <a:pt x="11287760" y="6616265"/>
                  </a:lnTo>
                  <a:cubicBezTo>
                    <a:pt x="11287760" y="6946718"/>
                    <a:pt x="11052810" y="7213678"/>
                    <a:pt x="10761980" y="7213678"/>
                  </a:cubicBezTo>
                  <a:lnTo>
                    <a:pt x="525780" y="7213678"/>
                  </a:lnTo>
                  <a:cubicBezTo>
                    <a:pt x="236220" y="7215120"/>
                    <a:pt x="0" y="6948160"/>
                    <a:pt x="0" y="6617708"/>
                  </a:cubicBezTo>
                  <a:lnTo>
                    <a:pt x="0" y="0"/>
                  </a:lnTo>
                  <a:cubicBezTo>
                    <a:pt x="0" y="0"/>
                    <a:pt x="0" y="6617708"/>
                    <a:pt x="0" y="6617708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-17357"/>
              </a:stretch>
            </a:blipFill>
            <a:ln w="38100" cap="sq">
              <a:solidFill>
                <a:srgbClr val="19396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4FDB932-8745-88EF-6C2E-43AD20BF8D2C}"/>
              </a:ext>
            </a:extLst>
          </p:cNvPr>
          <p:cNvGrpSpPr/>
          <p:nvPr/>
        </p:nvGrpSpPr>
        <p:grpSpPr>
          <a:xfrm>
            <a:off x="247257" y="4524729"/>
            <a:ext cx="3850686" cy="1769919"/>
            <a:chOff x="-151042" y="233845"/>
            <a:chExt cx="6166986" cy="300864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EB56DD0-F7B8-84E7-AC5A-4CEFC4E1A3CC}"/>
                </a:ext>
              </a:extLst>
            </p:cNvPr>
            <p:cNvGrpSpPr/>
            <p:nvPr/>
          </p:nvGrpSpPr>
          <p:grpSpPr>
            <a:xfrm>
              <a:off x="2720544" y="233845"/>
              <a:ext cx="3175237" cy="1868915"/>
              <a:chOff x="-2637642" y="805033"/>
              <a:chExt cx="10931047" cy="6433916"/>
            </a:xfrm>
          </p:grpSpPr>
          <p:sp>
            <p:nvSpPr>
              <p:cNvPr id="73" name="Freeform 34">
                <a:extLst>
                  <a:ext uri="{FF2B5EF4-FFF2-40B4-BE49-F238E27FC236}">
                    <a16:creationId xmlns:a16="http://schemas.microsoft.com/office/drawing/2014/main" id="{6029FEA7-715F-9B6B-17B4-695B0C0CBE2E}"/>
                  </a:ext>
                </a:extLst>
              </p:cNvPr>
              <p:cNvSpPr/>
              <p:nvPr/>
            </p:nvSpPr>
            <p:spPr>
              <a:xfrm>
                <a:off x="-2637642" y="805033"/>
                <a:ext cx="10931047" cy="6433916"/>
              </a:xfrm>
              <a:custGeom>
                <a:avLst/>
                <a:gdLst/>
                <a:ahLst/>
                <a:cxnLst/>
                <a:rect l="l" t="t" r="r" b="b"/>
                <a:pathLst>
                  <a:path w="11287760" h="7215120">
                    <a:moveTo>
                      <a:pt x="0" y="6617708"/>
                    </a:moveTo>
                    <a:lnTo>
                      <a:pt x="0" y="597412"/>
                    </a:lnTo>
                    <a:cubicBezTo>
                      <a:pt x="0" y="266959"/>
                      <a:pt x="234950" y="0"/>
                      <a:pt x="525780" y="0"/>
                    </a:cubicBezTo>
                    <a:lnTo>
                      <a:pt x="10761980" y="0"/>
                    </a:lnTo>
                    <a:cubicBezTo>
                      <a:pt x="11052810" y="0"/>
                      <a:pt x="11287760" y="266959"/>
                      <a:pt x="11287760" y="597412"/>
                    </a:cubicBezTo>
                    <a:lnTo>
                      <a:pt x="11287760" y="6616265"/>
                    </a:lnTo>
                    <a:cubicBezTo>
                      <a:pt x="11287760" y="6946718"/>
                      <a:pt x="11052810" y="7213678"/>
                      <a:pt x="10761980" y="7213678"/>
                    </a:cubicBezTo>
                    <a:lnTo>
                      <a:pt x="525780" y="7213678"/>
                    </a:lnTo>
                    <a:cubicBezTo>
                      <a:pt x="236220" y="7215120"/>
                      <a:pt x="0" y="6948160"/>
                      <a:pt x="0" y="6617708"/>
                    </a:cubicBezTo>
                    <a:lnTo>
                      <a:pt x="0" y="0"/>
                    </a:lnTo>
                    <a:cubicBezTo>
                      <a:pt x="0" y="0"/>
                      <a:pt x="0" y="6617708"/>
                      <a:pt x="0" y="6617708"/>
                    </a:cubicBezTo>
                    <a:close/>
                  </a:path>
                </a:pathLst>
              </a:custGeom>
              <a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t="-54318" b="-54318"/>
                </a:stretch>
              </a:blipFill>
              <a:ln w="38100" cap="sq">
                <a:solidFill>
                  <a:srgbClr val="19396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81B978B-55D7-6BD1-1DD8-8B56F4174DB8}"/>
                </a:ext>
              </a:extLst>
            </p:cNvPr>
            <p:cNvGrpSpPr/>
            <p:nvPr/>
          </p:nvGrpSpPr>
          <p:grpSpPr>
            <a:xfrm>
              <a:off x="-151042" y="918238"/>
              <a:ext cx="2738263" cy="1909794"/>
              <a:chOff x="-529527" y="-1045326"/>
              <a:chExt cx="9599917" cy="6695440"/>
            </a:xfrm>
          </p:grpSpPr>
          <p:sp>
            <p:nvSpPr>
              <p:cNvPr id="72" name="Freeform 36">
                <a:extLst>
                  <a:ext uri="{FF2B5EF4-FFF2-40B4-BE49-F238E27FC236}">
                    <a16:creationId xmlns:a16="http://schemas.microsoft.com/office/drawing/2014/main" id="{C50CE037-74C8-933D-D969-70A75D4CD977}"/>
                  </a:ext>
                </a:extLst>
              </p:cNvPr>
              <p:cNvSpPr/>
              <p:nvPr/>
            </p:nvSpPr>
            <p:spPr>
              <a:xfrm>
                <a:off x="-529527" y="-1045326"/>
                <a:ext cx="9599917" cy="6695440"/>
              </a:xfrm>
              <a:custGeom>
                <a:avLst/>
                <a:gdLst/>
                <a:ahLst/>
                <a:cxnLst/>
                <a:rect l="l" t="t" r="r" b="b"/>
                <a:pathLst>
                  <a:path w="11287760" h="7215120">
                    <a:moveTo>
                      <a:pt x="0" y="6617708"/>
                    </a:moveTo>
                    <a:lnTo>
                      <a:pt x="0" y="597412"/>
                    </a:lnTo>
                    <a:cubicBezTo>
                      <a:pt x="0" y="266959"/>
                      <a:pt x="234950" y="0"/>
                      <a:pt x="525780" y="0"/>
                    </a:cubicBezTo>
                    <a:lnTo>
                      <a:pt x="10761980" y="0"/>
                    </a:lnTo>
                    <a:cubicBezTo>
                      <a:pt x="11052810" y="0"/>
                      <a:pt x="11287760" y="266959"/>
                      <a:pt x="11287760" y="597412"/>
                    </a:cubicBezTo>
                    <a:lnTo>
                      <a:pt x="11287760" y="6616265"/>
                    </a:lnTo>
                    <a:cubicBezTo>
                      <a:pt x="11287760" y="6946718"/>
                      <a:pt x="11052810" y="7213678"/>
                      <a:pt x="10761980" y="7213678"/>
                    </a:cubicBezTo>
                    <a:lnTo>
                      <a:pt x="525780" y="7213678"/>
                    </a:lnTo>
                    <a:cubicBezTo>
                      <a:pt x="236220" y="7215120"/>
                      <a:pt x="0" y="6948160"/>
                      <a:pt x="0" y="6617708"/>
                    </a:cubicBezTo>
                    <a:lnTo>
                      <a:pt x="0" y="0"/>
                    </a:lnTo>
                    <a:cubicBezTo>
                      <a:pt x="0" y="0"/>
                      <a:pt x="0" y="6617708"/>
                      <a:pt x="0" y="6617708"/>
                    </a:cubicBezTo>
                    <a:close/>
                  </a:path>
                </a:pathLst>
              </a:custGeom>
              <a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t="-27064" b="-27064"/>
                </a:stretch>
              </a:blipFill>
              <a:ln w="38100" cap="sq">
                <a:solidFill>
                  <a:srgbClr val="19396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3734DFB-E760-A07B-6E20-BF56DCA974B7}"/>
                </a:ext>
              </a:extLst>
            </p:cNvPr>
            <p:cNvGrpSpPr/>
            <p:nvPr/>
          </p:nvGrpSpPr>
          <p:grpSpPr>
            <a:xfrm>
              <a:off x="2704688" y="2213473"/>
              <a:ext cx="3311256" cy="1029013"/>
              <a:chOff x="-121034" y="-4944"/>
              <a:chExt cx="512474" cy="159258"/>
            </a:xfrm>
          </p:grpSpPr>
          <p:sp>
            <p:nvSpPr>
              <p:cNvPr id="70" name="Freeform 38">
                <a:extLst>
                  <a:ext uri="{FF2B5EF4-FFF2-40B4-BE49-F238E27FC236}">
                    <a16:creationId xmlns:a16="http://schemas.microsoft.com/office/drawing/2014/main" id="{B26B797E-BADE-8B97-B096-F218D1CC6741}"/>
                  </a:ext>
                </a:extLst>
              </p:cNvPr>
              <p:cNvSpPr/>
              <p:nvPr/>
            </p:nvSpPr>
            <p:spPr>
              <a:xfrm>
                <a:off x="-121034" y="-4944"/>
                <a:ext cx="507459" cy="159258"/>
              </a:xfrm>
              <a:custGeom>
                <a:avLst/>
                <a:gdLst/>
                <a:ahLst/>
                <a:cxnLst/>
                <a:rect l="l" t="t" r="r" b="b"/>
                <a:pathLst>
                  <a:path w="408334" h="107838">
                    <a:moveTo>
                      <a:pt x="11737" y="0"/>
                    </a:moveTo>
                    <a:lnTo>
                      <a:pt x="396596" y="0"/>
                    </a:lnTo>
                    <a:cubicBezTo>
                      <a:pt x="399709" y="0"/>
                      <a:pt x="402695" y="1237"/>
                      <a:pt x="404896" y="3438"/>
                    </a:cubicBezTo>
                    <a:cubicBezTo>
                      <a:pt x="407097" y="5639"/>
                      <a:pt x="408334" y="8624"/>
                      <a:pt x="408334" y="11737"/>
                    </a:cubicBezTo>
                    <a:lnTo>
                      <a:pt x="408334" y="96100"/>
                    </a:lnTo>
                    <a:cubicBezTo>
                      <a:pt x="408334" y="99213"/>
                      <a:pt x="407097" y="102199"/>
                      <a:pt x="404896" y="104400"/>
                    </a:cubicBezTo>
                    <a:cubicBezTo>
                      <a:pt x="402695" y="106601"/>
                      <a:pt x="399709" y="107838"/>
                      <a:pt x="396596" y="107838"/>
                    </a:cubicBezTo>
                    <a:lnTo>
                      <a:pt x="11737" y="107838"/>
                    </a:lnTo>
                    <a:cubicBezTo>
                      <a:pt x="8624" y="107838"/>
                      <a:pt x="5639" y="106601"/>
                      <a:pt x="3438" y="104400"/>
                    </a:cubicBezTo>
                    <a:cubicBezTo>
                      <a:pt x="1237" y="102199"/>
                      <a:pt x="0" y="99213"/>
                      <a:pt x="0" y="96100"/>
                    </a:cubicBezTo>
                    <a:lnTo>
                      <a:pt x="0" y="11737"/>
                    </a:lnTo>
                    <a:cubicBezTo>
                      <a:pt x="0" y="8624"/>
                      <a:pt x="1237" y="5639"/>
                      <a:pt x="3438" y="3438"/>
                    </a:cubicBezTo>
                    <a:cubicBezTo>
                      <a:pt x="5639" y="1237"/>
                      <a:pt x="8624" y="0"/>
                      <a:pt x="11737" y="0"/>
                    </a:cubicBezTo>
                    <a:close/>
                  </a:path>
                </a:pathLst>
              </a:custGeom>
              <a:solidFill>
                <a:srgbClr val="19396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39">
                <a:extLst>
                  <a:ext uri="{FF2B5EF4-FFF2-40B4-BE49-F238E27FC236}">
                    <a16:creationId xmlns:a16="http://schemas.microsoft.com/office/drawing/2014/main" id="{73ACBB2A-460C-1821-CC21-8745E3B0C8B3}"/>
                  </a:ext>
                </a:extLst>
              </p:cNvPr>
              <p:cNvSpPr txBox="1"/>
              <p:nvPr/>
            </p:nvSpPr>
            <p:spPr>
              <a:xfrm>
                <a:off x="-116019" y="8626"/>
                <a:ext cx="507459" cy="126888"/>
              </a:xfrm>
              <a:prstGeom prst="rect">
                <a:avLst/>
              </a:prstGeom>
            </p:spPr>
            <p:txBody>
              <a:bodyPr lIns="68580" tIns="68580" rIns="68580" bIns="6858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34440">
                  <a:lnSpc>
                    <a:spcPts val="2267"/>
                  </a:lnSpc>
                </a:pPr>
                <a:r>
                  <a:rPr lang="en-US" sz="1620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METAMATERIALS &amp; ABSORBERS</a:t>
                </a: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37295B-DD15-655B-2BCD-EDF3DA70DFCF}"/>
              </a:ext>
            </a:extLst>
          </p:cNvPr>
          <p:cNvGrpSpPr/>
          <p:nvPr/>
        </p:nvGrpSpPr>
        <p:grpSpPr>
          <a:xfrm>
            <a:off x="9348791" y="3976046"/>
            <a:ext cx="2595952" cy="2191127"/>
            <a:chOff x="0" y="0"/>
            <a:chExt cx="3836657" cy="316252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2DB0C13-EE22-3295-F640-555EE2891147}"/>
                </a:ext>
              </a:extLst>
            </p:cNvPr>
            <p:cNvGrpSpPr/>
            <p:nvPr/>
          </p:nvGrpSpPr>
          <p:grpSpPr>
            <a:xfrm>
              <a:off x="0" y="0"/>
              <a:ext cx="3836657" cy="2456073"/>
              <a:chOff x="0" y="0"/>
              <a:chExt cx="10128052" cy="6483571"/>
            </a:xfrm>
          </p:grpSpPr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2751348A-A6D4-DFB5-55FB-0DA4DB130D0C}"/>
                  </a:ext>
                </a:extLst>
              </p:cNvPr>
              <p:cNvSpPr/>
              <p:nvPr/>
            </p:nvSpPr>
            <p:spPr>
              <a:xfrm>
                <a:off x="0" y="0"/>
                <a:ext cx="10128052" cy="6483571"/>
              </a:xfrm>
              <a:custGeom>
                <a:avLst/>
                <a:gdLst/>
                <a:ahLst/>
                <a:cxnLst/>
                <a:rect l="l" t="t" r="r" b="b"/>
                <a:pathLst>
                  <a:path w="10128052" h="6483571">
                    <a:moveTo>
                      <a:pt x="0" y="5946732"/>
                    </a:moveTo>
                    <a:lnTo>
                      <a:pt x="0" y="536840"/>
                    </a:lnTo>
                    <a:cubicBezTo>
                      <a:pt x="0" y="239892"/>
                      <a:pt x="210811" y="0"/>
                      <a:pt x="471761" y="0"/>
                    </a:cubicBezTo>
                    <a:lnTo>
                      <a:pt x="9656292" y="0"/>
                    </a:lnTo>
                    <a:cubicBezTo>
                      <a:pt x="9917241" y="0"/>
                      <a:pt x="10128052" y="239892"/>
                      <a:pt x="10128052" y="536840"/>
                    </a:cubicBezTo>
                    <a:lnTo>
                      <a:pt x="10128052" y="5945435"/>
                    </a:lnTo>
                    <a:cubicBezTo>
                      <a:pt x="10128052" y="6242382"/>
                      <a:pt x="9917241" y="6482274"/>
                      <a:pt x="9656292" y="6482274"/>
                    </a:cubicBezTo>
                    <a:lnTo>
                      <a:pt x="471761" y="6482274"/>
                    </a:lnTo>
                    <a:cubicBezTo>
                      <a:pt x="211951" y="6483571"/>
                      <a:pt x="0" y="6243679"/>
                      <a:pt x="0" y="5946732"/>
                    </a:cubicBezTo>
                    <a:lnTo>
                      <a:pt x="0" y="0"/>
                    </a:lnTo>
                    <a:cubicBezTo>
                      <a:pt x="0" y="0"/>
                      <a:pt x="0" y="5946732"/>
                      <a:pt x="0" y="5946732"/>
                    </a:cubicBezTo>
                    <a:close/>
                  </a:path>
                </a:pathLst>
              </a:custGeom>
              <a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t="-17569" b="-27931"/>
                </a:stretch>
              </a:blipFill>
              <a:ln w="38100" cap="sq">
                <a:solidFill>
                  <a:srgbClr val="19396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19C5004-D4C9-4B08-5438-32EA83A8D959}"/>
                </a:ext>
              </a:extLst>
            </p:cNvPr>
            <p:cNvGrpSpPr/>
            <p:nvPr/>
          </p:nvGrpSpPr>
          <p:grpSpPr>
            <a:xfrm>
              <a:off x="603682" y="2512442"/>
              <a:ext cx="2828041" cy="650087"/>
              <a:chOff x="-58619" y="-5734"/>
              <a:chExt cx="409395" cy="94109"/>
            </a:xfrm>
          </p:grpSpPr>
          <p:sp>
            <p:nvSpPr>
              <p:cNvPr id="77" name="Freeform 24">
                <a:extLst>
                  <a:ext uri="{FF2B5EF4-FFF2-40B4-BE49-F238E27FC236}">
                    <a16:creationId xmlns:a16="http://schemas.microsoft.com/office/drawing/2014/main" id="{F4B17429-0F77-4757-C7D1-B96AEC420A69}"/>
                  </a:ext>
                </a:extLst>
              </p:cNvPr>
              <p:cNvSpPr/>
              <p:nvPr/>
            </p:nvSpPr>
            <p:spPr>
              <a:xfrm>
                <a:off x="0" y="0"/>
                <a:ext cx="317071" cy="87799"/>
              </a:xfrm>
              <a:custGeom>
                <a:avLst/>
                <a:gdLst/>
                <a:ahLst/>
                <a:cxnLst/>
                <a:rect l="l" t="t" r="r" b="b"/>
                <a:pathLst>
                  <a:path w="274280" h="61508">
                    <a:moveTo>
                      <a:pt x="16373" y="0"/>
                    </a:moveTo>
                    <a:lnTo>
                      <a:pt x="257907" y="0"/>
                    </a:lnTo>
                    <a:cubicBezTo>
                      <a:pt x="266949" y="0"/>
                      <a:pt x="274280" y="7331"/>
                      <a:pt x="274280" y="16373"/>
                    </a:cubicBezTo>
                    <a:lnTo>
                      <a:pt x="274280" y="45134"/>
                    </a:lnTo>
                    <a:cubicBezTo>
                      <a:pt x="274280" y="54177"/>
                      <a:pt x="266949" y="61508"/>
                      <a:pt x="257907" y="61508"/>
                    </a:cubicBezTo>
                    <a:lnTo>
                      <a:pt x="16373" y="61508"/>
                    </a:lnTo>
                    <a:cubicBezTo>
                      <a:pt x="7331" y="61508"/>
                      <a:pt x="0" y="54177"/>
                      <a:pt x="0" y="45134"/>
                    </a:cubicBezTo>
                    <a:lnTo>
                      <a:pt x="0" y="16373"/>
                    </a:lnTo>
                    <a:cubicBezTo>
                      <a:pt x="0" y="7331"/>
                      <a:pt x="7331" y="0"/>
                      <a:pt x="16373" y="0"/>
                    </a:cubicBezTo>
                    <a:close/>
                  </a:path>
                </a:pathLst>
              </a:custGeom>
              <a:solidFill>
                <a:srgbClr val="193961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8" name="TextBox 25">
                <a:extLst>
                  <a:ext uri="{FF2B5EF4-FFF2-40B4-BE49-F238E27FC236}">
                    <a16:creationId xmlns:a16="http://schemas.microsoft.com/office/drawing/2014/main" id="{F39BF28F-7F1C-804B-F35C-D5AF035EE290}"/>
                  </a:ext>
                </a:extLst>
              </p:cNvPr>
              <p:cNvSpPr txBox="1"/>
              <p:nvPr/>
            </p:nvSpPr>
            <p:spPr>
              <a:xfrm>
                <a:off x="-58619" y="-5734"/>
                <a:ext cx="409395" cy="94109"/>
              </a:xfrm>
              <a:prstGeom prst="rect">
                <a:avLst/>
              </a:prstGeom>
            </p:spPr>
            <p:txBody>
              <a:bodyPr lIns="73190" tIns="73190" rIns="73190" bIns="7319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34440">
                  <a:lnSpc>
                    <a:spcPts val="2268"/>
                  </a:lnSpc>
                </a:pPr>
                <a:r>
                  <a:rPr lang="en-US" sz="1620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 EM SENSORS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4A26B0-4064-3F52-AB55-52257A366361}"/>
              </a:ext>
            </a:extLst>
          </p:cNvPr>
          <p:cNvGrpSpPr/>
          <p:nvPr/>
        </p:nvGrpSpPr>
        <p:grpSpPr>
          <a:xfrm>
            <a:off x="4106161" y="3718955"/>
            <a:ext cx="5156446" cy="2165119"/>
            <a:chOff x="1090008" y="-528446"/>
            <a:chExt cx="6356371" cy="251478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0A603C0-91FA-E696-70C9-AFF98221C320}"/>
                </a:ext>
              </a:extLst>
            </p:cNvPr>
            <p:cNvGrpSpPr/>
            <p:nvPr/>
          </p:nvGrpSpPr>
          <p:grpSpPr>
            <a:xfrm>
              <a:off x="1090008" y="-528446"/>
              <a:ext cx="6356371" cy="1976486"/>
              <a:chOff x="2564810" y="-1243445"/>
              <a:chExt cx="14956666" cy="4650710"/>
            </a:xfrm>
          </p:grpSpPr>
          <p:sp>
            <p:nvSpPr>
              <p:cNvPr id="56" name="Freeform 28">
                <a:extLst>
                  <a:ext uri="{FF2B5EF4-FFF2-40B4-BE49-F238E27FC236}">
                    <a16:creationId xmlns:a16="http://schemas.microsoft.com/office/drawing/2014/main" id="{5C34A069-843B-426C-0CAD-EBB654E6299E}"/>
                  </a:ext>
                </a:extLst>
              </p:cNvPr>
              <p:cNvSpPr/>
              <p:nvPr/>
            </p:nvSpPr>
            <p:spPr>
              <a:xfrm>
                <a:off x="2564810" y="-1243445"/>
                <a:ext cx="14956666" cy="4650710"/>
              </a:xfrm>
              <a:custGeom>
                <a:avLst/>
                <a:gdLst/>
                <a:ahLst/>
                <a:cxnLst/>
                <a:rect l="l" t="t" r="r" b="b"/>
                <a:pathLst>
                  <a:path w="15708757" h="4443172">
                    <a:moveTo>
                      <a:pt x="0" y="4075278"/>
                    </a:moveTo>
                    <a:lnTo>
                      <a:pt x="0" y="367895"/>
                    </a:lnTo>
                    <a:cubicBezTo>
                      <a:pt x="0" y="164397"/>
                      <a:pt x="326971" y="0"/>
                      <a:pt x="731709" y="0"/>
                    </a:cubicBezTo>
                    <a:lnTo>
                      <a:pt x="14977050" y="0"/>
                    </a:lnTo>
                    <a:cubicBezTo>
                      <a:pt x="15381787" y="0"/>
                      <a:pt x="15708757" y="164397"/>
                      <a:pt x="15708757" y="367895"/>
                    </a:cubicBezTo>
                    <a:lnTo>
                      <a:pt x="15708757" y="4074389"/>
                    </a:lnTo>
                    <a:cubicBezTo>
                      <a:pt x="15708757" y="4277886"/>
                      <a:pt x="15381787" y="4442284"/>
                      <a:pt x="14977050" y="4442284"/>
                    </a:cubicBezTo>
                    <a:lnTo>
                      <a:pt x="731709" y="4442284"/>
                    </a:lnTo>
                    <a:cubicBezTo>
                      <a:pt x="328739" y="4443172"/>
                      <a:pt x="0" y="4278775"/>
                      <a:pt x="0" y="4075278"/>
                    </a:cubicBezTo>
                    <a:lnTo>
                      <a:pt x="0" y="0"/>
                    </a:lnTo>
                    <a:cubicBezTo>
                      <a:pt x="0" y="0"/>
                      <a:pt x="0" y="4075278"/>
                      <a:pt x="0" y="4075278"/>
                    </a:cubicBezTo>
                    <a:close/>
                  </a:path>
                </a:pathLst>
              </a:custGeom>
              <a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t="-62564" b="-62796"/>
                </a:stretch>
              </a:blipFill>
              <a:ln w="38100" cap="sq">
                <a:solidFill>
                  <a:srgbClr val="1F3E6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AE24F63-A3E6-CD97-FA43-E83189B87DCE}"/>
                </a:ext>
              </a:extLst>
            </p:cNvPr>
            <p:cNvGrpSpPr/>
            <p:nvPr/>
          </p:nvGrpSpPr>
          <p:grpSpPr>
            <a:xfrm>
              <a:off x="1622985" y="1425787"/>
              <a:ext cx="5219468" cy="560553"/>
              <a:chOff x="137019" y="-82762"/>
              <a:chExt cx="799659" cy="85880"/>
            </a:xfrm>
          </p:grpSpPr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7B17E095-6A97-41DA-29AD-01ADA1A5DE48}"/>
                  </a:ext>
                </a:extLst>
              </p:cNvPr>
              <p:cNvSpPr/>
              <p:nvPr/>
            </p:nvSpPr>
            <p:spPr>
              <a:xfrm>
                <a:off x="196648" y="-67169"/>
                <a:ext cx="680962" cy="60823"/>
              </a:xfrm>
              <a:custGeom>
                <a:avLst/>
                <a:gdLst/>
                <a:ahLst/>
                <a:cxnLst/>
                <a:rect l="l" t="t" r="r" b="b"/>
                <a:pathLst>
                  <a:path w="799659" h="66830">
                    <a:moveTo>
                      <a:pt x="5994" y="0"/>
                    </a:moveTo>
                    <a:lnTo>
                      <a:pt x="793666" y="0"/>
                    </a:lnTo>
                    <a:cubicBezTo>
                      <a:pt x="796976" y="0"/>
                      <a:pt x="799659" y="2683"/>
                      <a:pt x="799659" y="5994"/>
                    </a:cubicBezTo>
                    <a:lnTo>
                      <a:pt x="799659" y="60837"/>
                    </a:lnTo>
                    <a:cubicBezTo>
                      <a:pt x="799659" y="64147"/>
                      <a:pt x="796976" y="66830"/>
                      <a:pt x="793666" y="66830"/>
                    </a:cubicBezTo>
                    <a:lnTo>
                      <a:pt x="5994" y="66830"/>
                    </a:lnTo>
                    <a:cubicBezTo>
                      <a:pt x="2683" y="66830"/>
                      <a:pt x="0" y="64147"/>
                      <a:pt x="0" y="60837"/>
                    </a:cubicBezTo>
                    <a:lnTo>
                      <a:pt x="0" y="5994"/>
                    </a:lnTo>
                    <a:cubicBezTo>
                      <a:pt x="0" y="2683"/>
                      <a:pt x="2683" y="0"/>
                      <a:pt x="5994" y="0"/>
                    </a:cubicBezTo>
                    <a:close/>
                  </a:path>
                </a:pathLst>
              </a:custGeom>
              <a:solidFill>
                <a:srgbClr val="193961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TextBox 31">
                <a:extLst>
                  <a:ext uri="{FF2B5EF4-FFF2-40B4-BE49-F238E27FC236}">
                    <a16:creationId xmlns:a16="http://schemas.microsoft.com/office/drawing/2014/main" id="{C92369E4-30C1-60D0-DA73-93C85555DAE7}"/>
                  </a:ext>
                </a:extLst>
              </p:cNvPr>
              <p:cNvSpPr txBox="1"/>
              <p:nvPr/>
            </p:nvSpPr>
            <p:spPr>
              <a:xfrm>
                <a:off x="137019" y="-82762"/>
                <a:ext cx="799659" cy="85880"/>
              </a:xfrm>
              <a:prstGeom prst="rect">
                <a:avLst/>
              </a:prstGeom>
            </p:spPr>
            <p:txBody>
              <a:bodyPr lIns="68580" tIns="68580" rIns="68580" bIns="6858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34440">
                  <a:lnSpc>
                    <a:spcPts val="2268"/>
                  </a:lnSpc>
                </a:pPr>
                <a:r>
                  <a:rPr lang="en-US" sz="1620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EMC STUDY &amp; RADIO PLANNING</a:t>
                </a:r>
              </a:p>
            </p:txBody>
          </p:sp>
        </p:grpSp>
      </p:grpSp>
      <p:sp>
        <p:nvSpPr>
          <p:cNvPr id="80" name="TextBox 3">
            <a:extLst>
              <a:ext uri="{FF2B5EF4-FFF2-40B4-BE49-F238E27FC236}">
                <a16:creationId xmlns:a16="http://schemas.microsoft.com/office/drawing/2014/main" id="{1E673758-F05D-DEE7-8710-37A9E197ECD0}"/>
              </a:ext>
            </a:extLst>
          </p:cNvPr>
          <p:cNvSpPr txBox="1"/>
          <p:nvPr/>
        </p:nvSpPr>
        <p:spPr>
          <a:xfrm>
            <a:off x="316006" y="1198548"/>
            <a:ext cx="11100547" cy="1374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2800" b="1" dirty="0">
                <a:solidFill>
                  <a:srgbClr val="112A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 NOSTRO PORTFOLIO</a:t>
            </a:r>
          </a:p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112A4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1" name="AutoShape 8">
            <a:extLst>
              <a:ext uri="{FF2B5EF4-FFF2-40B4-BE49-F238E27FC236}">
                <a16:creationId xmlns:a16="http://schemas.microsoft.com/office/drawing/2014/main" id="{C9EECD60-E381-5906-A3AB-4E40505E0CD2}"/>
              </a:ext>
            </a:extLst>
          </p:cNvPr>
          <p:cNvSpPr/>
          <p:nvPr/>
        </p:nvSpPr>
        <p:spPr>
          <a:xfrm flipV="1">
            <a:off x="316005" y="1922929"/>
            <a:ext cx="2682689" cy="6525"/>
          </a:xfrm>
          <a:prstGeom prst="line">
            <a:avLst/>
          </a:prstGeom>
          <a:ln w="95250" cap="flat">
            <a:solidFill>
              <a:srgbClr val="8F94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F4263A-D1F8-6B5A-1595-2E71BA38BE1F}"/>
              </a:ext>
            </a:extLst>
          </p:cNvPr>
          <p:cNvGrpSpPr/>
          <p:nvPr/>
        </p:nvGrpSpPr>
        <p:grpSpPr>
          <a:xfrm>
            <a:off x="4839812" y="2064614"/>
            <a:ext cx="2682688" cy="1484412"/>
            <a:chOff x="0" y="0"/>
            <a:chExt cx="11004593" cy="7215120"/>
          </a:xfrm>
        </p:grpSpPr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F940F631-8A23-68B6-D344-322C93E8458E}"/>
                </a:ext>
              </a:extLst>
            </p:cNvPr>
            <p:cNvSpPr/>
            <p:nvPr/>
          </p:nvSpPr>
          <p:spPr>
            <a:xfrm>
              <a:off x="0" y="0"/>
              <a:ext cx="11004593" cy="7215120"/>
            </a:xfrm>
            <a:custGeom>
              <a:avLst/>
              <a:gdLst/>
              <a:ahLst/>
              <a:cxnLst/>
              <a:rect l="l" t="t" r="r" b="b"/>
              <a:pathLst>
                <a:path w="11004593" h="7215120">
                  <a:moveTo>
                    <a:pt x="0" y="6617708"/>
                  </a:moveTo>
                  <a:lnTo>
                    <a:pt x="0" y="597412"/>
                  </a:lnTo>
                  <a:cubicBezTo>
                    <a:pt x="0" y="266959"/>
                    <a:pt x="229056" y="0"/>
                    <a:pt x="512590" y="0"/>
                  </a:cubicBezTo>
                  <a:lnTo>
                    <a:pt x="10492003" y="0"/>
                  </a:lnTo>
                  <a:cubicBezTo>
                    <a:pt x="10775537" y="0"/>
                    <a:pt x="11004593" y="266959"/>
                    <a:pt x="11004593" y="597412"/>
                  </a:cubicBezTo>
                  <a:lnTo>
                    <a:pt x="11004593" y="6616265"/>
                  </a:lnTo>
                  <a:cubicBezTo>
                    <a:pt x="11004593" y="6946718"/>
                    <a:pt x="10775537" y="7213678"/>
                    <a:pt x="10492003" y="7213678"/>
                  </a:cubicBezTo>
                  <a:lnTo>
                    <a:pt x="512590" y="7213678"/>
                  </a:lnTo>
                  <a:cubicBezTo>
                    <a:pt x="230294" y="7215120"/>
                    <a:pt x="0" y="6948160"/>
                    <a:pt x="0" y="6617708"/>
                  </a:cubicBezTo>
                  <a:lnTo>
                    <a:pt x="0" y="0"/>
                  </a:lnTo>
                  <a:cubicBezTo>
                    <a:pt x="0" y="0"/>
                    <a:pt x="0" y="6617708"/>
                    <a:pt x="0" y="6617708"/>
                  </a:cubicBez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2741" r="-2250"/>
              </a:stretch>
            </a:blipFill>
            <a:ln w="38100" cap="sq">
              <a:solidFill>
                <a:srgbClr val="19396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2" name="Picture 81" descr="A close up of a logo&#10;&#10;AI-generated content may be incorrect.">
            <a:extLst>
              <a:ext uri="{FF2B5EF4-FFF2-40B4-BE49-F238E27FC236}">
                <a16:creationId xmlns:a16="http://schemas.microsoft.com/office/drawing/2014/main" id="{D7D3C8A3-5E93-CCF9-D29E-F26272BBFE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4731" b="2114"/>
          <a:stretch/>
        </p:blipFill>
        <p:spPr>
          <a:xfrm>
            <a:off x="5508449" y="1210592"/>
            <a:ext cx="2524136" cy="6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0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CA4AD-ACC0-B825-5DA4-FBEEFE737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6CB368-8293-1CF0-819B-0F03E41810F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347BBA-E0F3-FB73-BEA5-807F86FA463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64C081C-15DC-2132-3F04-2710A45270E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13317C9-98C9-CEEE-9FB9-E171F41B4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8" name="Picture 7" descr="A group of hexagon shaped objects&#10;&#10;Description automatically generated">
            <a:extLst>
              <a:ext uri="{FF2B5EF4-FFF2-40B4-BE49-F238E27FC236}">
                <a16:creationId xmlns:a16="http://schemas.microsoft.com/office/drawing/2014/main" id="{E4444BA5-6C76-574E-16DA-014A8D2B04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21" y="4077085"/>
            <a:ext cx="4588953" cy="2210386"/>
          </a:xfrm>
          <a:prstGeom prst="rect">
            <a:avLst/>
          </a:prstGeom>
        </p:spPr>
      </p:pic>
      <p:sp>
        <p:nvSpPr>
          <p:cNvPr id="30" name="CasellaDiTesto 42">
            <a:extLst>
              <a:ext uri="{FF2B5EF4-FFF2-40B4-BE49-F238E27FC236}">
                <a16:creationId xmlns:a16="http://schemas.microsoft.com/office/drawing/2014/main" id="{2A8C2EF6-D5EF-0117-32A2-1B6CDA07BA08}"/>
              </a:ext>
            </a:extLst>
          </p:cNvPr>
          <p:cNvSpPr txBox="1"/>
          <p:nvPr/>
        </p:nvSpPr>
        <p:spPr>
          <a:xfrm>
            <a:off x="96827" y="1084736"/>
            <a:ext cx="8273441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C48E48"/>
                </a:solidFill>
                <a:latin typeface="Titillium"/>
              </a:rPr>
              <a:t>RICEVITORE RADAR BIRALES – ARRAY SAURON </a:t>
            </a:r>
          </a:p>
          <a:p>
            <a:pPr algn="just">
              <a:spcBef>
                <a:spcPts val="900"/>
              </a:spcBef>
            </a:pPr>
            <a:r>
              <a:rPr lang="en-US" sz="2000" i="1" dirty="0">
                <a:solidFill>
                  <a:srgbClr val="003764"/>
                </a:solidFill>
                <a:latin typeface="Gotham" panose="02000504050000020004" pitchFamily="2" charset="0"/>
              </a:rPr>
              <a:t>SAURON (Sensors for Advanced Usage &amp; Reconnaissance of </a:t>
            </a:r>
            <a:r>
              <a:rPr lang="en-US" sz="2000" i="1" dirty="0" err="1">
                <a:solidFill>
                  <a:srgbClr val="003764"/>
                </a:solidFill>
                <a:latin typeface="Gotham" panose="02000504050000020004" pitchFamily="2" charset="0"/>
              </a:rPr>
              <a:t>Outerspace</a:t>
            </a:r>
            <a:r>
              <a:rPr lang="en-US" sz="2000" i="1" dirty="0">
                <a:solidFill>
                  <a:srgbClr val="003764"/>
                </a:solidFill>
                <a:latin typeface="Gotham" panose="02000504050000020004" pitchFamily="2" charset="0"/>
              </a:rPr>
              <a:t> situation)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38A077-4976-8CE6-D7D8-8D041726E24E}"/>
              </a:ext>
            </a:extLst>
          </p:cNvPr>
          <p:cNvGrpSpPr/>
          <p:nvPr/>
        </p:nvGrpSpPr>
        <p:grpSpPr>
          <a:xfrm>
            <a:off x="6977925" y="3138900"/>
            <a:ext cx="2784687" cy="2918504"/>
            <a:chOff x="7554867" y="3077081"/>
            <a:chExt cx="2784687" cy="2918504"/>
          </a:xfrm>
        </p:grpSpPr>
        <p:pic>
          <p:nvPicPr>
            <p:cNvPr id="27" name="Immagine 10">
              <a:extLst>
                <a:ext uri="{FF2B5EF4-FFF2-40B4-BE49-F238E27FC236}">
                  <a16:creationId xmlns:a16="http://schemas.microsoft.com/office/drawing/2014/main" id="{A95869A3-13EC-F448-1FE1-642835B3B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996"/>
            <a:stretch/>
          </p:blipFill>
          <p:spPr>
            <a:xfrm>
              <a:off x="7554867" y="3077081"/>
              <a:ext cx="2784687" cy="291850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E927DD3-4F45-7BAB-2334-FA2B8E8E89A0}"/>
                </a:ext>
              </a:extLst>
            </p:cNvPr>
            <p:cNvSpPr/>
            <p:nvPr/>
          </p:nvSpPr>
          <p:spPr>
            <a:xfrm>
              <a:off x="9728462" y="3265714"/>
              <a:ext cx="558538" cy="2061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9E66A6-25AE-87DA-5D17-730945D6C6AE}"/>
                </a:ext>
              </a:extLst>
            </p:cNvPr>
            <p:cNvSpPr/>
            <p:nvPr/>
          </p:nvSpPr>
          <p:spPr>
            <a:xfrm>
              <a:off x="7859486" y="5187953"/>
              <a:ext cx="2075058" cy="485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8937B1FD-9246-4686-881D-6757E275E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4731" b="2114"/>
          <a:stretch/>
        </p:blipFill>
        <p:spPr>
          <a:xfrm>
            <a:off x="5748031" y="5437030"/>
            <a:ext cx="3303246" cy="794789"/>
          </a:xfrm>
          <a:prstGeom prst="rect">
            <a:avLst/>
          </a:prstGeom>
        </p:spPr>
      </p:pic>
      <p:pic>
        <p:nvPicPr>
          <p:cNvPr id="28" name="Immagine 11">
            <a:extLst>
              <a:ext uri="{FF2B5EF4-FFF2-40B4-BE49-F238E27FC236}">
                <a16:creationId xmlns:a16="http://schemas.microsoft.com/office/drawing/2014/main" id="{AA407584-6E7A-9594-97E7-6EFB247B0C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979" y="1648402"/>
            <a:ext cx="2680072" cy="17509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5F5308A-6A3A-C00A-2CE4-E2D32819ACAD}"/>
              </a:ext>
            </a:extLst>
          </p:cNvPr>
          <p:cNvSpPr txBox="1"/>
          <p:nvPr/>
        </p:nvSpPr>
        <p:spPr>
          <a:xfrm>
            <a:off x="9276677" y="1284350"/>
            <a:ext cx="256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Rete di Beamforming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1BF982-E987-107E-C7B1-3CD50AF8DDC8}"/>
              </a:ext>
            </a:extLst>
          </p:cNvPr>
          <p:cNvSpPr txBox="1"/>
          <p:nvPr/>
        </p:nvSpPr>
        <p:spPr>
          <a:xfrm>
            <a:off x="6870789" y="2919248"/>
            <a:ext cx="256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Sub-array</a:t>
            </a:r>
            <a:endParaRPr lang="en-US" b="1" dirty="0"/>
          </a:p>
        </p:txBody>
      </p:sp>
      <p:pic>
        <p:nvPicPr>
          <p:cNvPr id="40" name="Picture 3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D50762-CE88-FE41-3439-7798A44C4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9" t="9666" r="34690" b="22663"/>
          <a:stretch/>
        </p:blipFill>
        <p:spPr>
          <a:xfrm>
            <a:off x="9751646" y="4131725"/>
            <a:ext cx="1827388" cy="21557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B2C8D27-79E9-0138-9FE3-7113140ADF01}"/>
              </a:ext>
            </a:extLst>
          </p:cNvPr>
          <p:cNvSpPr txBox="1"/>
          <p:nvPr/>
        </p:nvSpPr>
        <p:spPr>
          <a:xfrm>
            <a:off x="9341792" y="3482338"/>
            <a:ext cx="2561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Singolo elemento del Sub-array</a:t>
            </a:r>
            <a:endParaRPr lang="en-US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B65ECD-FDE9-4050-B44F-820D1CF6D4BF}"/>
              </a:ext>
            </a:extLst>
          </p:cNvPr>
          <p:cNvSpPr txBox="1"/>
          <p:nvPr/>
        </p:nvSpPr>
        <p:spPr>
          <a:xfrm>
            <a:off x="151257" y="2317060"/>
            <a:ext cx="6994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L’array ricevente SAURON opera alla frequenza di 412.5 MHz ed è composto da circa un centinaio di sub-arrays, ciascuno dei quali integra 19 elementi radianti circolari. Ogni elemento lavora in doppia polarizzazione circolare, supportando sia la polarizzazione destrorsa (RHCP) che sinistrorsa (LHCP). Il guadagno di un singolo sub-array è di circa 17 dBi.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12EF636D-8CDC-20F4-A254-C2FACDCC1B80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</p:spTree>
    <p:extLst>
      <p:ext uri="{BB962C8B-B14F-4D97-AF65-F5344CB8AC3E}">
        <p14:creationId xmlns:p14="http://schemas.microsoft.com/office/powerpoint/2010/main" val="385450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CE32700-4DF6-CA3F-D7C4-773518B7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107"/>
          <a:stretch/>
        </p:blipFill>
        <p:spPr>
          <a:xfrm>
            <a:off x="7259679" y="3676853"/>
            <a:ext cx="4937566" cy="24904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725342-0130-7F06-776E-917B4EA589E7}"/>
              </a:ext>
            </a:extLst>
          </p:cNvPr>
          <p:cNvSpPr txBox="1"/>
          <p:nvPr/>
        </p:nvSpPr>
        <p:spPr>
          <a:xfrm>
            <a:off x="206014" y="1663423"/>
            <a:ext cx="117298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Lo scopo dello studio elettromagnetico (EM) dell’antenna trasmittente del radar bistatico Birales è verificare la </a:t>
            </a:r>
            <a:r>
              <a:rPr lang="it-IT" b="1" dirty="0"/>
              <a:t>compatibilità elettromagnetica </a:t>
            </a:r>
            <a:r>
              <a:rPr lang="it-IT" dirty="0"/>
              <a:t>(</a:t>
            </a:r>
            <a:r>
              <a:rPr lang="it-IT" i="1" dirty="0"/>
              <a:t>EMC</a:t>
            </a:r>
            <a:r>
              <a:rPr lang="it-IT" dirty="0"/>
              <a:t>) fra l’</a:t>
            </a:r>
            <a:r>
              <a:rPr lang="it-IT" b="1" dirty="0"/>
              <a:t>antenna</a:t>
            </a:r>
            <a:r>
              <a:rPr lang="it-IT" dirty="0"/>
              <a:t> e il </a:t>
            </a:r>
            <a:r>
              <a:rPr lang="it-IT" b="1" dirty="0"/>
              <a:t>sito</a:t>
            </a:r>
            <a:r>
              <a:rPr lang="it-IT" dirty="0"/>
              <a:t> in cui verrà installata, presumibilmente identificato in un terreno di pertinenza del Ministero della Difesa, denominato </a:t>
            </a:r>
            <a:r>
              <a:rPr lang="it-IT" b="1" dirty="0"/>
              <a:t>La Farnesiana</a:t>
            </a:r>
            <a:r>
              <a:rPr lang="it-IT" dirty="0"/>
              <a:t>, e situato nel Comune di Civitavecchia.</a:t>
            </a:r>
          </a:p>
          <a:p>
            <a:pPr algn="just"/>
            <a:r>
              <a:rPr lang="it-IT" dirty="0"/>
              <a:t>Verranno valutati i diagrammi di radiazione e i potenziali rischi (</a:t>
            </a:r>
            <a:r>
              <a:rPr lang="it-IT" i="1" dirty="0"/>
              <a:t>Radiation Hazard - RADHAZ</a:t>
            </a:r>
            <a:r>
              <a:rPr lang="it-IT" dirty="0"/>
              <a:t>) dovuti all’esposizione al campo EM irradiato dall’antenna, in relazione alla sua installazione e alla sua movimentazione, verificandone la conformità alle normative vigenti e agli standard di sicurezza.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1AD335A-0602-934B-EBEC-098D23EA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2792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Scopo dello studio dell’antenna trasmittente BIRALES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CB41EE-989E-0AE6-9AA9-6B93B5543D99}"/>
              </a:ext>
            </a:extLst>
          </p:cNvPr>
          <p:cNvSpPr txBox="1"/>
          <p:nvPr/>
        </p:nvSpPr>
        <p:spPr>
          <a:xfrm>
            <a:off x="0" y="3575461"/>
            <a:ext cx="7443216" cy="2836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it-IT" sz="1800" u="sng" dirty="0"/>
              <a:t>ATTIVITÀ 1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Valutazione dei pattern copolari di antenna posizionata in ambiente anecoico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analisi delle distribuzioni spaziali del campo EM in zona di campo vicino ai fini HERP (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Hazards of Electromagnetic Radiation to personnel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it-IT" sz="1800" u="sng" dirty="0"/>
              <a:t>ATTIVITÀ 2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Valutazione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sito operativo;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it-IT" sz="1800" u="sng" dirty="0"/>
              <a:t>ATTIVITÀ 3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Valutazione dell’impatto della radiazione EM emessa dall’antenna TX per i rischi RADHAZ (eccetto HERP);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it-IT" sz="1800" u="sng" dirty="0"/>
              <a:t>ATTIVITÀ 4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Campagna di misure.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161290F-6647-1732-47F6-EB96DC7CA289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DF93D-C6E0-E162-0DEA-DD420701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F71AF5-5B7E-55BC-5F81-1F146559C83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C93D91-2957-D717-5F95-E3BF0BA7DAD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1D6B743-7354-7C5C-EC18-5CAF78C0D50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11024DA-B3C8-7287-584D-B521E71A7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6071729-64C4-470A-CA3C-52453831055F}"/>
              </a:ext>
            </a:extLst>
          </p:cNvPr>
          <p:cNvSpPr/>
          <p:nvPr/>
        </p:nvSpPr>
        <p:spPr>
          <a:xfrm>
            <a:off x="6731977" y="4452736"/>
            <a:ext cx="719542" cy="2209582"/>
          </a:xfrm>
          <a:custGeom>
            <a:avLst/>
            <a:gdLst>
              <a:gd name="connsiteX0" fmla="*/ 0 w 719542"/>
              <a:gd name="connsiteY0" fmla="*/ 0 h 2209582"/>
              <a:gd name="connsiteX1" fmla="*/ 719542 w 719542"/>
              <a:gd name="connsiteY1" fmla="*/ 0 h 2209582"/>
              <a:gd name="connsiteX2" fmla="*/ 719542 w 719542"/>
              <a:gd name="connsiteY2" fmla="*/ 2209582 h 2209582"/>
              <a:gd name="connsiteX3" fmla="*/ 0 w 719542"/>
              <a:gd name="connsiteY3" fmla="*/ 2209582 h 2209582"/>
              <a:gd name="connsiteX4" fmla="*/ 0 w 719542"/>
              <a:gd name="connsiteY4" fmla="*/ 0 h 220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542" h="2209582">
                <a:moveTo>
                  <a:pt x="0" y="0"/>
                </a:moveTo>
                <a:lnTo>
                  <a:pt x="719542" y="0"/>
                </a:lnTo>
                <a:lnTo>
                  <a:pt x="719542" y="2209582"/>
                </a:lnTo>
                <a:lnTo>
                  <a:pt x="0" y="22095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2280" tIns="462280" rIns="462280" bIns="462280" numCol="1" spcCol="1270" anchor="t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B49986E-121D-4B1F-68CE-6C12B1737B49}"/>
              </a:ext>
            </a:extLst>
          </p:cNvPr>
          <p:cNvGrpSpPr/>
          <p:nvPr/>
        </p:nvGrpSpPr>
        <p:grpSpPr>
          <a:xfrm>
            <a:off x="1276519" y="1416646"/>
            <a:ext cx="10738745" cy="3855747"/>
            <a:chOff x="709764" y="1465529"/>
            <a:chExt cx="10738745" cy="385574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EBD19FC-D387-AB3B-6139-2793C48915EC}"/>
                </a:ext>
              </a:extLst>
            </p:cNvPr>
            <p:cNvGrpSpPr/>
            <p:nvPr/>
          </p:nvGrpSpPr>
          <p:grpSpPr>
            <a:xfrm>
              <a:off x="1736303" y="2428852"/>
              <a:ext cx="9303533" cy="2337991"/>
              <a:chOff x="1736303" y="2428852"/>
              <a:chExt cx="9303533" cy="2337991"/>
            </a:xfrm>
          </p:grpSpPr>
          <p:sp>
            <p:nvSpPr>
              <p:cNvPr id="26" name="L-Shape 25">
                <a:extLst>
                  <a:ext uri="{FF2B5EF4-FFF2-40B4-BE49-F238E27FC236}">
                    <a16:creationId xmlns:a16="http://schemas.microsoft.com/office/drawing/2014/main" id="{48D8B764-9FA4-940D-670C-C03251E4F9A3}"/>
                  </a:ext>
                </a:extLst>
              </p:cNvPr>
              <p:cNvSpPr/>
              <p:nvPr/>
            </p:nvSpPr>
            <p:spPr>
              <a:xfrm rot="5400000">
                <a:off x="2126568" y="3533324"/>
                <a:ext cx="821151" cy="1601681"/>
              </a:xfrm>
              <a:prstGeom prst="corner">
                <a:avLst>
                  <a:gd name="adj1" fmla="val 16120"/>
                  <a:gd name="adj2" fmla="val 16110"/>
                </a:avLst>
              </a:prstGeom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67648BD3-2BD4-CB15-F3C0-2C72E331138D}"/>
                  </a:ext>
                </a:extLst>
              </p:cNvPr>
              <p:cNvSpPr/>
              <p:nvPr/>
            </p:nvSpPr>
            <p:spPr>
              <a:xfrm>
                <a:off x="2990321" y="3550382"/>
                <a:ext cx="232749" cy="232749"/>
              </a:xfrm>
              <a:prstGeom prst="triangle">
                <a:avLst>
                  <a:gd name="adj" fmla="val 100000"/>
                </a:avLst>
              </a:prstGeom>
            </p:spPr>
            <p:style>
              <a:lnRef idx="2">
                <a:schemeClr val="accent3">
                  <a:hueOff val="338825"/>
                  <a:satOff val="12500"/>
                  <a:lumOff val="-1838"/>
                  <a:alphaOff val="0"/>
                </a:schemeClr>
              </a:lnRef>
              <a:fillRef idx="1">
                <a:schemeClr val="accent3">
                  <a:hueOff val="338825"/>
                  <a:satOff val="12500"/>
                  <a:lumOff val="-1838"/>
                  <a:alphaOff val="0"/>
                </a:schemeClr>
              </a:fillRef>
              <a:effectRef idx="0">
                <a:schemeClr val="accent3">
                  <a:hueOff val="338825"/>
                  <a:satOff val="12500"/>
                  <a:lumOff val="-183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-Shape 28">
                <a:extLst>
                  <a:ext uri="{FF2B5EF4-FFF2-40B4-BE49-F238E27FC236}">
                    <a16:creationId xmlns:a16="http://schemas.microsoft.com/office/drawing/2014/main" id="{B7A9E7DD-0FBA-E5B8-863B-DB8D82CB7DFA}"/>
                  </a:ext>
                </a:extLst>
              </p:cNvPr>
              <p:cNvSpPr/>
              <p:nvPr/>
            </p:nvSpPr>
            <p:spPr>
              <a:xfrm rot="5400000">
                <a:off x="3795692" y="3277292"/>
                <a:ext cx="821151" cy="1366377"/>
              </a:xfrm>
              <a:prstGeom prst="corner">
                <a:avLst>
                  <a:gd name="adj1" fmla="val 16120"/>
                  <a:gd name="adj2" fmla="val 16110"/>
                </a:avLst>
              </a:prstGeom>
            </p:spPr>
            <p:style>
              <a:lnRef idx="2">
                <a:schemeClr val="accent3">
                  <a:hueOff val="677650"/>
                  <a:satOff val="25000"/>
                  <a:lumOff val="-3676"/>
                  <a:alphaOff val="0"/>
                </a:schemeClr>
              </a:lnRef>
              <a:fillRef idx="1">
                <a:schemeClr val="accent3">
                  <a:hueOff val="677650"/>
                  <a:satOff val="25000"/>
                  <a:lumOff val="-3676"/>
                  <a:alphaOff val="0"/>
                </a:schemeClr>
              </a:fillRef>
              <a:effectRef idx="0">
                <a:schemeClr val="accent3">
                  <a:hueOff val="677650"/>
                  <a:satOff val="25000"/>
                  <a:lumOff val="-367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7982843-8762-811A-73D7-6EF74B5BB8E0}"/>
                  </a:ext>
                </a:extLst>
              </p:cNvPr>
              <p:cNvSpPr/>
              <p:nvPr/>
            </p:nvSpPr>
            <p:spPr>
              <a:xfrm>
                <a:off x="3658621" y="3685544"/>
                <a:ext cx="1233573" cy="1081299"/>
              </a:xfrm>
              <a:custGeom>
                <a:avLst/>
                <a:gdLst>
                  <a:gd name="connsiteX0" fmla="*/ 0 w 1233573"/>
                  <a:gd name="connsiteY0" fmla="*/ 0 h 1081299"/>
                  <a:gd name="connsiteX1" fmla="*/ 1233573 w 1233573"/>
                  <a:gd name="connsiteY1" fmla="*/ 0 h 1081299"/>
                  <a:gd name="connsiteX2" fmla="*/ 1233573 w 1233573"/>
                  <a:gd name="connsiteY2" fmla="*/ 1081299 h 1081299"/>
                  <a:gd name="connsiteX3" fmla="*/ 0 w 1233573"/>
                  <a:gd name="connsiteY3" fmla="*/ 1081299 h 1081299"/>
                  <a:gd name="connsiteX4" fmla="*/ 0 w 1233573"/>
                  <a:gd name="connsiteY4" fmla="*/ 0 h 108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573" h="1081299">
                    <a:moveTo>
                      <a:pt x="0" y="0"/>
                    </a:moveTo>
                    <a:lnTo>
                      <a:pt x="1233573" y="0"/>
                    </a:lnTo>
                    <a:lnTo>
                      <a:pt x="1233573" y="1081299"/>
                    </a:lnTo>
                    <a:lnTo>
                      <a:pt x="0" y="10812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400" kern="1200" dirty="0"/>
                  <a:t>T0 + 2 mesi</a:t>
                </a:r>
                <a:endParaRPr lang="en-US" sz="2400" kern="1200" dirty="0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A1F2FAD5-6ED9-34B9-2053-3832BD46571B}"/>
                  </a:ext>
                </a:extLst>
              </p:cNvPr>
              <p:cNvSpPr/>
              <p:nvPr/>
            </p:nvSpPr>
            <p:spPr>
              <a:xfrm>
                <a:off x="4659445" y="3176698"/>
                <a:ext cx="232749" cy="232749"/>
              </a:xfrm>
              <a:prstGeom prst="triangle">
                <a:avLst>
                  <a:gd name="adj" fmla="val 100000"/>
                </a:avLst>
              </a:prstGeom>
            </p:spPr>
            <p:style>
              <a:lnRef idx="2">
                <a:schemeClr val="accent3">
                  <a:hueOff val="1016475"/>
                  <a:satOff val="37500"/>
                  <a:lumOff val="-5515"/>
                  <a:alphaOff val="0"/>
                </a:schemeClr>
              </a:lnRef>
              <a:fillRef idx="1">
                <a:schemeClr val="accent3">
                  <a:hueOff val="1016475"/>
                  <a:satOff val="37500"/>
                  <a:lumOff val="-5515"/>
                  <a:alphaOff val="0"/>
                </a:schemeClr>
              </a:fillRef>
              <a:effectRef idx="0">
                <a:schemeClr val="accent3">
                  <a:hueOff val="1016475"/>
                  <a:satOff val="37500"/>
                  <a:lumOff val="-551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C99D101F-BA20-B98E-B82C-0B0E6490E4FF}"/>
                  </a:ext>
                </a:extLst>
              </p:cNvPr>
              <p:cNvSpPr/>
              <p:nvPr/>
            </p:nvSpPr>
            <p:spPr>
              <a:xfrm rot="5400000">
                <a:off x="5582467" y="2903608"/>
                <a:ext cx="821151" cy="1366377"/>
              </a:xfrm>
              <a:prstGeom prst="corner">
                <a:avLst>
                  <a:gd name="adj1" fmla="val 16120"/>
                  <a:gd name="adj2" fmla="val 16110"/>
                </a:avLst>
              </a:prstGeom>
            </p:spPr>
            <p:style>
              <a:lnRef idx="2">
                <a:schemeClr val="accent3">
                  <a:hueOff val="1355300"/>
                  <a:satOff val="50000"/>
                  <a:lumOff val="-7353"/>
                  <a:alphaOff val="0"/>
                </a:schemeClr>
              </a:lnRef>
              <a:fillRef idx="1">
                <a:schemeClr val="accent3">
                  <a:hueOff val="1355300"/>
                  <a:satOff val="50000"/>
                  <a:lumOff val="-7353"/>
                  <a:alphaOff val="0"/>
                </a:schemeClr>
              </a:fillRef>
              <a:effectRef idx="0">
                <a:schemeClr val="accent3">
                  <a:hueOff val="1355300"/>
                  <a:satOff val="50000"/>
                  <a:lumOff val="-735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1FA6CB7-464E-7F69-6425-231A12775F3B}"/>
                  </a:ext>
                </a:extLst>
              </p:cNvPr>
              <p:cNvSpPr/>
              <p:nvPr/>
            </p:nvSpPr>
            <p:spPr>
              <a:xfrm>
                <a:off x="5445397" y="3311860"/>
                <a:ext cx="1233573" cy="1081299"/>
              </a:xfrm>
              <a:custGeom>
                <a:avLst/>
                <a:gdLst>
                  <a:gd name="connsiteX0" fmla="*/ 0 w 1233573"/>
                  <a:gd name="connsiteY0" fmla="*/ 0 h 1081299"/>
                  <a:gd name="connsiteX1" fmla="*/ 1233573 w 1233573"/>
                  <a:gd name="connsiteY1" fmla="*/ 0 h 1081299"/>
                  <a:gd name="connsiteX2" fmla="*/ 1233573 w 1233573"/>
                  <a:gd name="connsiteY2" fmla="*/ 1081299 h 1081299"/>
                  <a:gd name="connsiteX3" fmla="*/ 0 w 1233573"/>
                  <a:gd name="connsiteY3" fmla="*/ 1081299 h 1081299"/>
                  <a:gd name="connsiteX4" fmla="*/ 0 w 1233573"/>
                  <a:gd name="connsiteY4" fmla="*/ 0 h 108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573" h="1081299">
                    <a:moveTo>
                      <a:pt x="0" y="0"/>
                    </a:moveTo>
                    <a:lnTo>
                      <a:pt x="1233573" y="0"/>
                    </a:lnTo>
                    <a:lnTo>
                      <a:pt x="1233573" y="1081299"/>
                    </a:lnTo>
                    <a:lnTo>
                      <a:pt x="0" y="10812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400" kern="1200" dirty="0"/>
                  <a:t>T0 + 3 mesi</a:t>
                </a:r>
                <a:endParaRPr lang="en-US" sz="2400" kern="1200" dirty="0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A7A35016-C300-9860-EC4A-926E43A19B36}"/>
                  </a:ext>
                </a:extLst>
              </p:cNvPr>
              <p:cNvSpPr/>
              <p:nvPr/>
            </p:nvSpPr>
            <p:spPr>
              <a:xfrm>
                <a:off x="6446220" y="2803013"/>
                <a:ext cx="232749" cy="232749"/>
              </a:xfrm>
              <a:prstGeom prst="triangle">
                <a:avLst>
                  <a:gd name="adj" fmla="val 100000"/>
                </a:avLst>
              </a:prstGeom>
            </p:spPr>
            <p:style>
              <a:lnRef idx="2">
                <a:schemeClr val="accent3">
                  <a:hueOff val="1694124"/>
                  <a:satOff val="62500"/>
                  <a:lumOff val="-9191"/>
                  <a:alphaOff val="0"/>
                </a:schemeClr>
              </a:lnRef>
              <a:fillRef idx="1">
                <a:schemeClr val="accent3">
                  <a:hueOff val="1694124"/>
                  <a:satOff val="62500"/>
                  <a:lumOff val="-9191"/>
                  <a:alphaOff val="0"/>
                </a:schemeClr>
              </a:fillRef>
              <a:effectRef idx="0">
                <a:schemeClr val="accent3">
                  <a:hueOff val="1694124"/>
                  <a:satOff val="62500"/>
                  <a:lumOff val="-919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-Shape 37">
                <a:extLst>
                  <a:ext uri="{FF2B5EF4-FFF2-40B4-BE49-F238E27FC236}">
                    <a16:creationId xmlns:a16="http://schemas.microsoft.com/office/drawing/2014/main" id="{E94BF3AC-700B-148D-0A22-24EDC1C001F6}"/>
                  </a:ext>
                </a:extLst>
              </p:cNvPr>
              <p:cNvSpPr/>
              <p:nvPr/>
            </p:nvSpPr>
            <p:spPr>
              <a:xfrm rot="5400000">
                <a:off x="7378732" y="2444463"/>
                <a:ext cx="821151" cy="1537297"/>
              </a:xfrm>
              <a:prstGeom prst="corner">
                <a:avLst>
                  <a:gd name="adj1" fmla="val 16120"/>
                  <a:gd name="adj2" fmla="val 16110"/>
                </a:avLst>
              </a:prstGeom>
            </p:spPr>
            <p:style>
              <a:lnRef idx="2">
                <a:schemeClr val="accent3">
                  <a:hueOff val="2032949"/>
                  <a:satOff val="75000"/>
                  <a:lumOff val="-11029"/>
                  <a:alphaOff val="0"/>
                </a:schemeClr>
              </a:lnRef>
              <a:fillRef idx="1">
                <a:schemeClr val="accent3">
                  <a:hueOff val="2032949"/>
                  <a:satOff val="75000"/>
                  <a:lumOff val="-11029"/>
                  <a:alphaOff val="0"/>
                </a:schemeClr>
              </a:fillRef>
              <a:effectRef idx="0">
                <a:schemeClr val="accent3">
                  <a:hueOff val="2032949"/>
                  <a:satOff val="75000"/>
                  <a:lumOff val="-1102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D23783E-D84E-2827-7B8A-B9CD2FAACD06}"/>
                  </a:ext>
                </a:extLst>
              </p:cNvPr>
              <p:cNvSpPr/>
              <p:nvPr/>
            </p:nvSpPr>
            <p:spPr>
              <a:xfrm>
                <a:off x="7317632" y="2938176"/>
                <a:ext cx="1233573" cy="1081299"/>
              </a:xfrm>
              <a:custGeom>
                <a:avLst/>
                <a:gdLst>
                  <a:gd name="connsiteX0" fmla="*/ 0 w 1233573"/>
                  <a:gd name="connsiteY0" fmla="*/ 0 h 1081299"/>
                  <a:gd name="connsiteX1" fmla="*/ 1233573 w 1233573"/>
                  <a:gd name="connsiteY1" fmla="*/ 0 h 1081299"/>
                  <a:gd name="connsiteX2" fmla="*/ 1233573 w 1233573"/>
                  <a:gd name="connsiteY2" fmla="*/ 1081299 h 1081299"/>
                  <a:gd name="connsiteX3" fmla="*/ 0 w 1233573"/>
                  <a:gd name="connsiteY3" fmla="*/ 1081299 h 1081299"/>
                  <a:gd name="connsiteX4" fmla="*/ 0 w 1233573"/>
                  <a:gd name="connsiteY4" fmla="*/ 0 h 108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573" h="1081299">
                    <a:moveTo>
                      <a:pt x="0" y="0"/>
                    </a:moveTo>
                    <a:lnTo>
                      <a:pt x="1233573" y="0"/>
                    </a:lnTo>
                    <a:lnTo>
                      <a:pt x="1233573" y="1081299"/>
                    </a:lnTo>
                    <a:lnTo>
                      <a:pt x="0" y="10812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0" tIns="190500" rIns="190500" bIns="190500" numCol="1" spcCol="1270" anchor="t" anchorCtr="0">
                <a:noAutofit/>
              </a:bodyPr>
              <a:lstStyle/>
              <a:p>
                <a:pPr marL="0" lvl="0" indent="0" algn="l" defTabSz="2222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0" kern="1200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F91BD729-ADBD-DB01-B2B9-86CFA73C08E8}"/>
                  </a:ext>
                </a:extLst>
              </p:cNvPr>
              <p:cNvSpPr/>
              <p:nvPr/>
            </p:nvSpPr>
            <p:spPr>
              <a:xfrm>
                <a:off x="8299471" y="2429329"/>
                <a:ext cx="232749" cy="232749"/>
              </a:xfrm>
              <a:prstGeom prst="triangle">
                <a:avLst>
                  <a:gd name="adj" fmla="val 100000"/>
                </a:avLst>
              </a:prstGeom>
            </p:spPr>
            <p:style>
              <a:lnRef idx="2">
                <a:schemeClr val="accent3">
                  <a:hueOff val="2371774"/>
                  <a:satOff val="87500"/>
                  <a:lumOff val="-12868"/>
                  <a:alphaOff val="0"/>
                </a:schemeClr>
              </a:lnRef>
              <a:fillRef idx="1">
                <a:schemeClr val="accent3">
                  <a:hueOff val="2371774"/>
                  <a:satOff val="87500"/>
                  <a:lumOff val="-12868"/>
                  <a:alphaOff val="0"/>
                </a:schemeClr>
              </a:fillRef>
              <a:effectRef idx="0">
                <a:schemeClr val="accent3">
                  <a:hueOff val="2371774"/>
                  <a:satOff val="87500"/>
                  <a:lumOff val="-1286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-Shape 40">
                <a:extLst>
                  <a:ext uri="{FF2B5EF4-FFF2-40B4-BE49-F238E27FC236}">
                    <a16:creationId xmlns:a16="http://schemas.microsoft.com/office/drawing/2014/main" id="{8B9C5966-4E77-BC92-1A5B-1F66D683ACD1}"/>
                  </a:ext>
                </a:extLst>
              </p:cNvPr>
              <p:cNvSpPr/>
              <p:nvPr/>
            </p:nvSpPr>
            <p:spPr>
              <a:xfrm rot="5400000">
                <a:off x="9539786" y="1749954"/>
                <a:ext cx="821151" cy="2178948"/>
              </a:xfrm>
              <a:prstGeom prst="corner">
                <a:avLst>
                  <a:gd name="adj1" fmla="val 16120"/>
                  <a:gd name="adj2" fmla="val 16110"/>
                </a:avLst>
              </a:prstGeom>
            </p:spPr>
            <p:style>
              <a:lnRef idx="2">
                <a:schemeClr val="accent3">
                  <a:hueOff val="2710599"/>
                  <a:satOff val="100000"/>
                  <a:lumOff val="-14706"/>
                  <a:alphaOff val="0"/>
                </a:schemeClr>
              </a:lnRef>
              <a:fillRef idx="1">
                <a:schemeClr val="accent3">
                  <a:hueOff val="2710599"/>
                  <a:satOff val="100000"/>
                  <a:lumOff val="-14706"/>
                  <a:alphaOff val="0"/>
                </a:schemeClr>
              </a:fillRef>
              <a:effectRef idx="0">
                <a:schemeClr val="accent3">
                  <a:hueOff val="2710599"/>
                  <a:satOff val="100000"/>
                  <a:lumOff val="-1470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F28D05D-4C80-B092-C745-8D73CD0B7F7C}"/>
                  </a:ext>
                </a:extLst>
              </p:cNvPr>
              <p:cNvSpPr/>
              <p:nvPr/>
            </p:nvSpPr>
            <p:spPr>
              <a:xfrm>
                <a:off x="9425233" y="2564492"/>
                <a:ext cx="1233573" cy="1081299"/>
              </a:xfrm>
              <a:custGeom>
                <a:avLst/>
                <a:gdLst>
                  <a:gd name="connsiteX0" fmla="*/ 0 w 1233573"/>
                  <a:gd name="connsiteY0" fmla="*/ 0 h 1081299"/>
                  <a:gd name="connsiteX1" fmla="*/ 1233573 w 1233573"/>
                  <a:gd name="connsiteY1" fmla="*/ 0 h 1081299"/>
                  <a:gd name="connsiteX2" fmla="*/ 1233573 w 1233573"/>
                  <a:gd name="connsiteY2" fmla="*/ 1081299 h 1081299"/>
                  <a:gd name="connsiteX3" fmla="*/ 0 w 1233573"/>
                  <a:gd name="connsiteY3" fmla="*/ 1081299 h 1081299"/>
                  <a:gd name="connsiteX4" fmla="*/ 0 w 1233573"/>
                  <a:gd name="connsiteY4" fmla="*/ 0 h 108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573" h="1081299">
                    <a:moveTo>
                      <a:pt x="0" y="0"/>
                    </a:moveTo>
                    <a:lnTo>
                      <a:pt x="1233573" y="0"/>
                    </a:lnTo>
                    <a:lnTo>
                      <a:pt x="1233573" y="1081299"/>
                    </a:lnTo>
                    <a:lnTo>
                      <a:pt x="0" y="108129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0" tIns="190500" rIns="190500" bIns="190500" numCol="1" spcCol="1270" anchor="t" anchorCtr="0">
                <a:noAutofit/>
              </a:bodyPr>
              <a:lstStyle/>
              <a:p>
                <a:pPr marL="0" lvl="0" indent="0" algn="l" defTabSz="2222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0" kern="1200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AFFA102-90A0-296A-A865-C8294D048F96}"/>
                </a:ext>
              </a:extLst>
            </p:cNvPr>
            <p:cNvSpPr/>
            <p:nvPr/>
          </p:nvSpPr>
          <p:spPr>
            <a:xfrm>
              <a:off x="6865146" y="2858702"/>
              <a:ext cx="2066383" cy="2209582"/>
            </a:xfrm>
            <a:custGeom>
              <a:avLst/>
              <a:gdLst>
                <a:gd name="connsiteX0" fmla="*/ 0 w 2066383"/>
                <a:gd name="connsiteY0" fmla="*/ 0 h 2209582"/>
                <a:gd name="connsiteX1" fmla="*/ 2066383 w 2066383"/>
                <a:gd name="connsiteY1" fmla="*/ 0 h 2209582"/>
                <a:gd name="connsiteX2" fmla="*/ 2066383 w 2066383"/>
                <a:gd name="connsiteY2" fmla="*/ 2209582 h 2209582"/>
                <a:gd name="connsiteX3" fmla="*/ 0 w 2066383"/>
                <a:gd name="connsiteY3" fmla="*/ 2209582 h 2209582"/>
                <a:gd name="connsiteX4" fmla="*/ 0 w 2066383"/>
                <a:gd name="connsiteY4" fmla="*/ 0 h 220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383" h="2209582">
                  <a:moveTo>
                    <a:pt x="0" y="0"/>
                  </a:moveTo>
                  <a:lnTo>
                    <a:pt x="2066383" y="0"/>
                  </a:lnTo>
                  <a:lnTo>
                    <a:pt x="2066383" y="2209582"/>
                  </a:lnTo>
                  <a:lnTo>
                    <a:pt x="0" y="22095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kern="1200" dirty="0"/>
                <a:t>T0 + 4 mesi</a:t>
              </a:r>
              <a:endParaRPr lang="en-US" sz="2400" kern="12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8E55E92-1E94-F6C9-E885-42FF4849F33C}"/>
                </a:ext>
              </a:extLst>
            </p:cNvPr>
            <p:cNvGrpSpPr/>
            <p:nvPr/>
          </p:nvGrpSpPr>
          <p:grpSpPr>
            <a:xfrm>
              <a:off x="8994727" y="2451738"/>
              <a:ext cx="2453782" cy="1345541"/>
              <a:chOff x="-463972" y="3024070"/>
              <a:chExt cx="2453782" cy="134554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B2EE808-96FB-6D6D-5DCB-30567CBFB41D}"/>
                  </a:ext>
                </a:extLst>
              </p:cNvPr>
              <p:cNvSpPr/>
              <p:nvPr/>
            </p:nvSpPr>
            <p:spPr>
              <a:xfrm>
                <a:off x="211077" y="3024070"/>
                <a:ext cx="1778733" cy="1239625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2AB5EF-575B-F83A-C884-B434714E5C1E}"/>
                  </a:ext>
                </a:extLst>
              </p:cNvPr>
              <p:cNvSpPr txBox="1"/>
              <p:nvPr/>
            </p:nvSpPr>
            <p:spPr>
              <a:xfrm>
                <a:off x="-463972" y="3129986"/>
                <a:ext cx="2301510" cy="12396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400" dirty="0"/>
                  <a:t>Termine progetto</a:t>
                </a:r>
                <a:endParaRPr lang="it-IT" sz="2400" kern="1200" dirty="0"/>
              </a:p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2400" kern="1200" dirty="0"/>
                  <a:t>Autunno 2025</a:t>
                </a:r>
                <a:endParaRPr lang="en-US" sz="2400" kern="120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22707D-8BF7-A084-9B8E-323FA73DB495}"/>
                </a:ext>
              </a:extLst>
            </p:cNvPr>
            <p:cNvSpPr txBox="1"/>
            <p:nvPr/>
          </p:nvSpPr>
          <p:spPr>
            <a:xfrm>
              <a:off x="1893673" y="4081651"/>
              <a:ext cx="2301510" cy="123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dirty="0"/>
                <a:t>T0</a:t>
              </a:r>
              <a:endParaRPr lang="it-IT" sz="2400" kern="1200" dirty="0"/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dirty="0"/>
                <a:t>7 Feb. 2025</a:t>
              </a:r>
              <a:endParaRPr lang="en-US" sz="2400" kern="1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A792B1-B9AD-9AAF-8EB7-E41D3074D37F}"/>
                </a:ext>
              </a:extLst>
            </p:cNvPr>
            <p:cNvSpPr txBox="1"/>
            <p:nvPr/>
          </p:nvSpPr>
          <p:spPr>
            <a:xfrm>
              <a:off x="3345069" y="2650485"/>
              <a:ext cx="1668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/>
                <a:t>ATTIVITÀ 1</a:t>
              </a:r>
              <a:endParaRPr lang="en-US" sz="24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FC32B4-22BD-F66C-9CE3-FA3D4447190E}"/>
                </a:ext>
              </a:extLst>
            </p:cNvPr>
            <p:cNvSpPr txBox="1"/>
            <p:nvPr/>
          </p:nvSpPr>
          <p:spPr>
            <a:xfrm>
              <a:off x="5129922" y="2302381"/>
              <a:ext cx="1668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/>
                <a:t>ATTIVITÀ 2</a:t>
              </a:r>
              <a:endParaRPr lang="en-US" sz="24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E2A5AF-0CEB-925D-7594-BC46CC0B1B5E}"/>
                </a:ext>
              </a:extLst>
            </p:cNvPr>
            <p:cNvSpPr txBox="1"/>
            <p:nvPr/>
          </p:nvSpPr>
          <p:spPr>
            <a:xfrm>
              <a:off x="6990977" y="1959707"/>
              <a:ext cx="1668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/>
                <a:t>ATTIVITÀ 3</a:t>
              </a:r>
              <a:endParaRPr lang="en-US" sz="24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9387E4-5919-74EE-8D3D-B94F4DF0AEE9}"/>
                </a:ext>
              </a:extLst>
            </p:cNvPr>
            <p:cNvSpPr txBox="1"/>
            <p:nvPr/>
          </p:nvSpPr>
          <p:spPr>
            <a:xfrm>
              <a:off x="9091705" y="1738941"/>
              <a:ext cx="1668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/>
                <a:t>ATTIVITÀ 4</a:t>
              </a:r>
              <a:endParaRPr lang="en-US" sz="24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1C0DC7-DE17-4CC3-7E58-51BBCB8E1052}"/>
                </a:ext>
              </a:extLst>
            </p:cNvPr>
            <p:cNvSpPr txBox="1"/>
            <p:nvPr/>
          </p:nvSpPr>
          <p:spPr>
            <a:xfrm>
              <a:off x="709764" y="1465529"/>
              <a:ext cx="3124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C48E48"/>
                  </a:solidFill>
                </a:rPr>
                <a:t>GANTT PROGETTO </a:t>
              </a:r>
              <a:endParaRPr lang="en-US" sz="2400" b="1" dirty="0">
                <a:solidFill>
                  <a:srgbClr val="C48E48"/>
                </a:solidFill>
              </a:endParaRPr>
            </a:p>
          </p:txBody>
        </p:sp>
      </p:grpSp>
      <p:pic>
        <p:nvPicPr>
          <p:cNvPr id="44" name="Picture 43" descr="A close up of a logo&#10;&#10;AI-generated content may be incorrect.">
            <a:extLst>
              <a:ext uri="{FF2B5EF4-FFF2-40B4-BE49-F238E27FC236}">
                <a16:creationId xmlns:a16="http://schemas.microsoft.com/office/drawing/2014/main" id="{924B7E3C-886A-1492-DC40-E8D217E2D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4731" b="2114"/>
          <a:stretch/>
        </p:blipFill>
        <p:spPr>
          <a:xfrm>
            <a:off x="8712018" y="5428376"/>
            <a:ext cx="3303246" cy="794789"/>
          </a:xfrm>
          <a:prstGeom prst="rect">
            <a:avLst/>
          </a:prstGeom>
        </p:spPr>
      </p:pic>
      <p:sp>
        <p:nvSpPr>
          <p:cNvPr id="45" name="Freeform 2">
            <a:extLst>
              <a:ext uri="{FF2B5EF4-FFF2-40B4-BE49-F238E27FC236}">
                <a16:creationId xmlns:a16="http://schemas.microsoft.com/office/drawing/2014/main" id="{DEAEFAB4-E5D2-06A3-1804-06FEFAD42514}"/>
              </a:ext>
            </a:extLst>
          </p:cNvPr>
          <p:cNvSpPr/>
          <p:nvPr/>
        </p:nvSpPr>
        <p:spPr>
          <a:xfrm>
            <a:off x="12769" y="875030"/>
            <a:ext cx="6156814" cy="5506756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494" b="-22546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601CE5B8-C392-1AA8-5868-9B014900B731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</p:spTree>
    <p:extLst>
      <p:ext uri="{BB962C8B-B14F-4D97-AF65-F5344CB8AC3E}">
        <p14:creationId xmlns:p14="http://schemas.microsoft.com/office/powerpoint/2010/main" val="264868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0634-4841-08C3-680A-6D46A77E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72315E-1845-BF26-2556-59F7D081251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56C8D4-20FD-EDAA-85FE-A37590B339C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EBD42A4-FEAF-5533-8DB5-4ED450A8AD9F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5A287D1-01F1-8F52-C1B1-718AD341F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857E3B1-B7DC-5327-6E61-BB480741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337"/>
            <a:ext cx="12192000" cy="780114"/>
          </a:xfrm>
        </p:spPr>
        <p:txBody>
          <a:bodyPr/>
          <a:lstStyle/>
          <a:p>
            <a:pPr algn="ctr"/>
            <a:r>
              <a:rPr lang="it-IT" dirty="0"/>
              <a:t>ATTIVIT</a:t>
            </a:r>
            <a:r>
              <a:rPr lang="it-IT" sz="2800" dirty="0"/>
              <a:t>À </a:t>
            </a:r>
            <a:r>
              <a:rPr lang="it-IT" dirty="0"/>
              <a:t> 1: Modellazione antenna TX del radar BIRALES</a:t>
            </a:r>
          </a:p>
        </p:txBody>
      </p:sp>
      <p:pic>
        <p:nvPicPr>
          <p:cNvPr id="11" name="Immagine 3" descr="Immagine che contiene schermata, cartone animato, design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DD1D03D4-84DA-6526-70B8-27B80830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8" t="14061" r="1639" b="10872"/>
          <a:stretch/>
        </p:blipFill>
        <p:spPr bwMode="auto">
          <a:xfrm>
            <a:off x="54424" y="2672184"/>
            <a:ext cx="2379213" cy="1141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4" descr="Immagine che contiene metro&#10;&#10;Il contenuto generato dall'IA potrebbe non essere corretto.">
            <a:extLst>
              <a:ext uri="{FF2B5EF4-FFF2-40B4-BE49-F238E27FC236}">
                <a16:creationId xmlns:a16="http://schemas.microsoft.com/office/drawing/2014/main" id="{56D5969E-16B0-FEC0-A8A2-29C916A49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6" b="7229"/>
          <a:stretch/>
        </p:blipFill>
        <p:spPr bwMode="auto">
          <a:xfrm>
            <a:off x="3436593" y="2663814"/>
            <a:ext cx="3312741" cy="1417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magine 5" descr="Immagine che contiene diagramma, design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FAF6666C-FA23-B351-0343-507785368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69"/>
          <a:stretch/>
        </p:blipFill>
        <p:spPr bwMode="auto">
          <a:xfrm>
            <a:off x="54424" y="4636008"/>
            <a:ext cx="2636788" cy="1657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magine 6" descr="Immagine che contiene Rettangolo,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A1CD29FD-1269-D3C1-4DB1-0DFBCEF683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6855"/>
          <a:stretch/>
        </p:blipFill>
        <p:spPr>
          <a:xfrm>
            <a:off x="8009442" y="3392444"/>
            <a:ext cx="2372095" cy="1164107"/>
          </a:xfrm>
          <a:prstGeom prst="rect">
            <a:avLst/>
          </a:prstGeom>
        </p:spPr>
      </p:pic>
      <p:pic>
        <p:nvPicPr>
          <p:cNvPr id="20" name="Immagine 7">
            <a:extLst>
              <a:ext uri="{FF2B5EF4-FFF2-40B4-BE49-F238E27FC236}">
                <a16:creationId xmlns:a16="http://schemas.microsoft.com/office/drawing/2014/main" id="{B5A05678-CD69-DB0F-FA71-FA67218460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9" t="8306" r="2891"/>
          <a:stretch/>
        </p:blipFill>
        <p:spPr bwMode="auto">
          <a:xfrm>
            <a:off x="3436593" y="4636008"/>
            <a:ext cx="3356343" cy="1657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Freccia a destra 8">
            <a:extLst>
              <a:ext uri="{FF2B5EF4-FFF2-40B4-BE49-F238E27FC236}">
                <a16:creationId xmlns:a16="http://schemas.microsoft.com/office/drawing/2014/main" id="{B4BDF991-2E7E-C42D-737F-A261A748B4AA}"/>
              </a:ext>
            </a:extLst>
          </p:cNvPr>
          <p:cNvSpPr/>
          <p:nvPr/>
        </p:nvSpPr>
        <p:spPr>
          <a:xfrm>
            <a:off x="7078304" y="3913328"/>
            <a:ext cx="813816" cy="8412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9">
            <a:extLst>
              <a:ext uri="{FF2B5EF4-FFF2-40B4-BE49-F238E27FC236}">
                <a16:creationId xmlns:a16="http://schemas.microsoft.com/office/drawing/2014/main" id="{CA96D272-9449-82F8-0064-5B8359846708}"/>
              </a:ext>
            </a:extLst>
          </p:cNvPr>
          <p:cNvSpPr txBox="1"/>
          <p:nvPr/>
        </p:nvSpPr>
        <p:spPr>
          <a:xfrm>
            <a:off x="341644" y="2351972"/>
            <a:ext cx="204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Singolo pannello Wide</a:t>
            </a:r>
          </a:p>
        </p:txBody>
      </p:sp>
      <p:sp>
        <p:nvSpPr>
          <p:cNvPr id="23" name="CasellaDiTesto 10">
            <a:extLst>
              <a:ext uri="{FF2B5EF4-FFF2-40B4-BE49-F238E27FC236}">
                <a16:creationId xmlns:a16="http://schemas.microsoft.com/office/drawing/2014/main" id="{D105D901-7447-06AC-61BC-66D20E432B7B}"/>
              </a:ext>
            </a:extLst>
          </p:cNvPr>
          <p:cNvSpPr txBox="1"/>
          <p:nvPr/>
        </p:nvSpPr>
        <p:spPr>
          <a:xfrm>
            <a:off x="261685" y="4217997"/>
            <a:ext cx="2237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Singolo pannello Narrow</a:t>
            </a:r>
          </a:p>
        </p:txBody>
      </p:sp>
      <p:sp>
        <p:nvSpPr>
          <p:cNvPr id="24" name="CasellaDiTesto 11">
            <a:extLst>
              <a:ext uri="{FF2B5EF4-FFF2-40B4-BE49-F238E27FC236}">
                <a16:creationId xmlns:a16="http://schemas.microsoft.com/office/drawing/2014/main" id="{9CF5836D-499E-8D6E-3DFA-4794AC1B13ED}"/>
              </a:ext>
            </a:extLst>
          </p:cNvPr>
          <p:cNvSpPr txBox="1"/>
          <p:nvPr/>
        </p:nvSpPr>
        <p:spPr>
          <a:xfrm>
            <a:off x="3989392" y="2336364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Array di 8 pannelli Wide</a:t>
            </a:r>
          </a:p>
        </p:txBody>
      </p:sp>
      <p:sp>
        <p:nvSpPr>
          <p:cNvPr id="25" name="CasellaDiTesto 13">
            <a:extLst>
              <a:ext uri="{FF2B5EF4-FFF2-40B4-BE49-F238E27FC236}">
                <a16:creationId xmlns:a16="http://schemas.microsoft.com/office/drawing/2014/main" id="{0144448F-002C-9D2C-CFC9-FED5DDCCC721}"/>
              </a:ext>
            </a:extLst>
          </p:cNvPr>
          <p:cNvSpPr txBox="1"/>
          <p:nvPr/>
        </p:nvSpPr>
        <p:spPr>
          <a:xfrm>
            <a:off x="3899756" y="4230332"/>
            <a:ext cx="29786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Array di 4x8 pannelli Narrow</a:t>
            </a:r>
          </a:p>
        </p:txBody>
      </p:sp>
      <p:sp>
        <p:nvSpPr>
          <p:cNvPr id="26" name="CasellaDiTesto 14">
            <a:extLst>
              <a:ext uri="{FF2B5EF4-FFF2-40B4-BE49-F238E27FC236}">
                <a16:creationId xmlns:a16="http://schemas.microsoft.com/office/drawing/2014/main" id="{9B8F61CC-84B1-3AD6-1A56-9F60A186457C}"/>
              </a:ext>
            </a:extLst>
          </p:cNvPr>
          <p:cNvSpPr txBox="1"/>
          <p:nvPr/>
        </p:nvSpPr>
        <p:spPr>
          <a:xfrm>
            <a:off x="8491610" y="305053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ANTENNA TX</a:t>
            </a:r>
          </a:p>
        </p:txBody>
      </p:sp>
      <p:sp>
        <p:nvSpPr>
          <p:cNvPr id="27" name="Freccia a destra 15">
            <a:extLst>
              <a:ext uri="{FF2B5EF4-FFF2-40B4-BE49-F238E27FC236}">
                <a16:creationId xmlns:a16="http://schemas.microsoft.com/office/drawing/2014/main" id="{B5AE9D7D-4721-38BF-86B9-A9591D4A4A96}"/>
              </a:ext>
            </a:extLst>
          </p:cNvPr>
          <p:cNvSpPr/>
          <p:nvPr/>
        </p:nvSpPr>
        <p:spPr>
          <a:xfrm>
            <a:off x="2791528" y="3127939"/>
            <a:ext cx="374904" cy="3102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">
            <a:extLst>
              <a:ext uri="{FF2B5EF4-FFF2-40B4-BE49-F238E27FC236}">
                <a16:creationId xmlns:a16="http://schemas.microsoft.com/office/drawing/2014/main" id="{EC6E2198-924B-7645-A7A4-857F65282A8A}"/>
              </a:ext>
            </a:extLst>
          </p:cNvPr>
          <p:cNvSpPr txBox="1"/>
          <p:nvPr/>
        </p:nvSpPr>
        <p:spPr>
          <a:xfrm>
            <a:off x="7869" y="16255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L’antenna è composta da 2 antenne collocate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denominate array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array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Narrow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rispettivamente costituite da una serie di pannelli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di pannelli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Narrow.</a:t>
            </a:r>
            <a:endParaRPr lang="it-IT" dirty="0"/>
          </a:p>
        </p:txBody>
      </p:sp>
      <p:pic>
        <p:nvPicPr>
          <p:cNvPr id="30" name="Immagine 12">
            <a:extLst>
              <a:ext uri="{FF2B5EF4-FFF2-40B4-BE49-F238E27FC236}">
                <a16:creationId xmlns:a16="http://schemas.microsoft.com/office/drawing/2014/main" id="{BCD46B32-09E9-33A3-71B3-2D8CD6FC61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1351"/>
          <a:stretch/>
        </p:blipFill>
        <p:spPr>
          <a:xfrm>
            <a:off x="10092368" y="4080943"/>
            <a:ext cx="2045208" cy="2205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E60ECB-962B-6577-489A-B983CDF24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08" y="4674121"/>
            <a:ext cx="2279743" cy="1546284"/>
          </a:xfrm>
          <a:prstGeom prst="rect">
            <a:avLst/>
          </a:prstGeom>
        </p:spPr>
      </p:pic>
      <p:sp>
        <p:nvSpPr>
          <p:cNvPr id="33" name="Freccia a destra 15">
            <a:extLst>
              <a:ext uri="{FF2B5EF4-FFF2-40B4-BE49-F238E27FC236}">
                <a16:creationId xmlns:a16="http://schemas.microsoft.com/office/drawing/2014/main" id="{0D980863-7C5C-F830-DD4C-2871DD6E4032}"/>
              </a:ext>
            </a:extLst>
          </p:cNvPr>
          <p:cNvSpPr/>
          <p:nvPr/>
        </p:nvSpPr>
        <p:spPr>
          <a:xfrm>
            <a:off x="2791528" y="5263211"/>
            <a:ext cx="374904" cy="3102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5D1F9DAB-14DD-64B8-E97B-E1AF5700F07B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Free Space Srl</a:t>
            </a:r>
          </a:p>
        </p:txBody>
      </p:sp>
    </p:spTree>
    <p:extLst>
      <p:ext uri="{BB962C8B-B14F-4D97-AF65-F5344CB8AC3E}">
        <p14:creationId xmlns:p14="http://schemas.microsoft.com/office/powerpoint/2010/main" val="2569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1182</TotalTime>
  <Words>2425</Words>
  <Application>Microsoft Office PowerPoint</Application>
  <PresentationFormat>Widescreen</PresentationFormat>
  <Paragraphs>328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7" baseType="lpstr">
      <vt:lpstr>Arial</vt:lpstr>
      <vt:lpstr>Calibri</vt:lpstr>
      <vt:lpstr>Gotham</vt:lpstr>
      <vt:lpstr>Montserrat</vt:lpstr>
      <vt:lpstr>Montserrat Bold</vt:lpstr>
      <vt:lpstr>Montserrat Ultra-Bold</vt:lpstr>
      <vt:lpstr>Symbol</vt:lpstr>
      <vt:lpstr>Titillium</vt:lpstr>
      <vt:lpstr>Titillium Bd</vt:lpstr>
      <vt:lpstr>Wingdings</vt:lpstr>
      <vt:lpstr>Tema di Office</vt:lpstr>
      <vt:lpstr>Studio dell'antenna del radar Birales ai fini delle prestazioni radiative e della compatibilità EM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Scopo dello studio dell’antenna trasmittente BIRALES </vt:lpstr>
      <vt:lpstr>Presentazione standard di PowerPoint</vt:lpstr>
      <vt:lpstr>ATTIVITÀ  1: Modellazione antenna TX del radar BIRALES</vt:lpstr>
      <vt:lpstr>ATTIVITÀ  1: Modellazione antenna TX del radar BIRALES</vt:lpstr>
      <vt:lpstr>ATTIVITÀ  1: Modellazione antenna TX del radar BIRALES</vt:lpstr>
      <vt:lpstr>Presentazione standard di PowerPoint</vt:lpstr>
      <vt:lpstr>Presentazione standard di PowerPoint</vt:lpstr>
      <vt:lpstr>Presentazione standard di PowerPoint</vt:lpstr>
      <vt:lpstr>ATTIVITÀ 1: Puntamenti più utilizzati Wide</vt:lpstr>
      <vt:lpstr>ATTIVITÀ 1: Puntamenti più utilizzati Narrow</vt:lpstr>
      <vt:lpstr>ATTIVITÀ 1: Puntamenti estremi Wide</vt:lpstr>
      <vt:lpstr>ATTIVITÀ 1: Puntamenti estremi Narrow</vt:lpstr>
      <vt:lpstr>ATTIVITÀ 1: Risultati</vt:lpstr>
      <vt:lpstr>Presentazione standard di PowerPoint</vt:lpstr>
      <vt:lpstr>Presentazione standard di PowerPoint</vt:lpstr>
      <vt:lpstr>ATTIVITÀ 2: Valutazione del campo elettrico nel sito operativo ai fini HERP</vt:lpstr>
      <vt:lpstr>ATTIVITÀ 2: Analisi effetto recinzione metallica</vt:lpstr>
      <vt:lpstr>ATTIVITÀ 3: Analisi RADHAZ</vt:lpstr>
      <vt:lpstr>CONCLUSIONI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Stefania Diana</cp:lastModifiedBy>
  <cp:revision>147</cp:revision>
  <dcterms:created xsi:type="dcterms:W3CDTF">2022-10-26T09:11:02Z</dcterms:created>
  <dcterms:modified xsi:type="dcterms:W3CDTF">2025-05-12T08:01:19Z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