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2" r:id="rId13"/>
    <p:sldId id="263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4" y="1661868"/>
            <a:ext cx="3795445" cy="1817139"/>
          </a:xfrm>
        </p:spPr>
        <p:txBody>
          <a:bodyPr>
            <a:normAutofit fontScale="90000"/>
          </a:bodyPr>
          <a:lstStyle/>
          <a:p>
            <a:r>
              <a:rPr lang="it-IT" dirty="0"/>
              <a:t>SINTESI E PROSPETTIVE </a:t>
            </a:r>
            <a:r>
              <a:rPr lang="it-IT" dirty="0" smtClean="0"/>
              <a:t>FUTURE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4" y="3705226"/>
            <a:ext cx="3795445" cy="165576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5B6D85"/>
                </a:solidFill>
              </a:rPr>
              <a:t>Training Meeting</a:t>
            </a:r>
          </a:p>
          <a:p>
            <a:r>
              <a:rPr lang="it-IT" sz="2800" b="1" dirty="0">
                <a:solidFill>
                  <a:srgbClr val="5B6D85"/>
                </a:solidFill>
              </a:rPr>
              <a:t>NG-Croce</a:t>
            </a:r>
          </a:p>
          <a:p>
            <a:endParaRPr lang="it-IT" sz="1400" b="1" dirty="0">
              <a:solidFill>
                <a:srgbClr val="7196BE"/>
              </a:solidFill>
            </a:endParaRPr>
          </a:p>
          <a:p>
            <a:r>
              <a:rPr lang="it-IT" sz="1400" b="1" dirty="0">
                <a:solidFill>
                  <a:srgbClr val="7196BE"/>
                </a:solidFill>
              </a:rPr>
              <a:t>Lunedì 12 Maggio - Giovedì 15 Maggio</a:t>
            </a:r>
          </a:p>
          <a:p>
            <a:endParaRPr lang="it-IT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190CF29E-E057-1299-60A8-F13548116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5775" y="5681663"/>
            <a:ext cx="3795444" cy="482600"/>
          </a:xfrm>
        </p:spPr>
        <p:txBody>
          <a:bodyPr>
            <a:normAutofit fontScale="62500" lnSpcReduction="20000"/>
          </a:bodyPr>
          <a:lstStyle/>
          <a:p>
            <a:r>
              <a:rPr lang="it-IT" sz="1800" b="1" i="1" dirty="0">
                <a:solidFill>
                  <a:srgbClr val="2A65AF"/>
                </a:solidFill>
              </a:rPr>
              <a:t>Radiotelescopi di Medicina</a:t>
            </a:r>
          </a:p>
          <a:p>
            <a:r>
              <a:rPr lang="it-IT" sz="1800" b="1" i="1" dirty="0">
                <a:solidFill>
                  <a:srgbClr val="2A65AF"/>
                </a:solidFill>
              </a:rPr>
              <a:t>IRA - Bologna</a:t>
            </a:r>
          </a:p>
          <a:p>
            <a:endParaRPr lang="it-I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3E8FDF-9B7B-4F6C-BE93-C25DBC1F7AD7}"/>
              </a:ext>
            </a:extLst>
          </p:cNvPr>
          <p:cNvSpPr txBox="1">
            <a:spLocks/>
          </p:cNvSpPr>
          <p:nvPr/>
        </p:nvSpPr>
        <p:spPr>
          <a:xfrm>
            <a:off x="3823163" y="6375400"/>
            <a:ext cx="4545673" cy="48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Germano Bianchi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Google Shape;123;p19"/>
          <p:cNvSpPr txBox="1"/>
          <p:nvPr/>
        </p:nvSpPr>
        <p:spPr>
          <a:xfrm>
            <a:off x="599790" y="1714495"/>
            <a:ext cx="11273556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it" sz="2800" b="1" dirty="0" smtClean="0">
                <a:solidFill>
                  <a:schemeClr val="dk2"/>
                </a:solidFill>
              </a:rPr>
              <a:t>UPGRADE SRT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2800" dirty="0" smtClean="0">
                <a:solidFill>
                  <a:schemeClr val="dk2"/>
                </a:solidFill>
              </a:rPr>
              <a:t>Nuovo </a:t>
            </a:r>
            <a:r>
              <a:rPr lang="it" sz="2800" dirty="0">
                <a:solidFill>
                  <a:schemeClr val="dk2"/>
                </a:solidFill>
              </a:rPr>
              <a:t>ricevitore in banda X a larga </a:t>
            </a:r>
            <a:r>
              <a:rPr lang="it" sz="2800" dirty="0" smtClean="0">
                <a:solidFill>
                  <a:schemeClr val="dk2"/>
                </a:solidFill>
              </a:rPr>
              <a:t>banda </a:t>
            </a:r>
            <a:endParaRPr sz="2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2800" dirty="0">
                <a:solidFill>
                  <a:schemeClr val="dk2"/>
                </a:solidFill>
              </a:rPr>
              <a:t>Potenziamento ricevitore MISTRAL per </a:t>
            </a:r>
            <a:r>
              <a:rPr lang="it" sz="2800" dirty="0" smtClean="0">
                <a:solidFill>
                  <a:schemeClr val="dk2"/>
                </a:solidFill>
              </a:rPr>
              <a:t>polarizzazione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2800" dirty="0" smtClean="0">
                <a:solidFill>
                  <a:schemeClr val="dk2"/>
                </a:solidFill>
              </a:rPr>
              <a:t>Potenziamento </a:t>
            </a:r>
            <a:r>
              <a:rPr lang="it" sz="2800" dirty="0">
                <a:solidFill>
                  <a:schemeClr val="dk2"/>
                </a:solidFill>
              </a:rPr>
              <a:t>ricevitore CARUSO per migliorare la </a:t>
            </a:r>
            <a:r>
              <a:rPr lang="it" sz="2800" dirty="0" smtClean="0">
                <a:solidFill>
                  <a:schemeClr val="dk2"/>
                </a:solidFill>
              </a:rPr>
              <a:t>sensibilità</a:t>
            </a:r>
            <a:endParaRPr sz="2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2800" dirty="0">
                <a:solidFill>
                  <a:schemeClr val="dk2"/>
                </a:solidFill>
              </a:rPr>
              <a:t>Rifacimento sistema movimentazione assi principali di </a:t>
            </a:r>
            <a:r>
              <a:rPr lang="it" sz="2800" dirty="0" smtClean="0">
                <a:solidFill>
                  <a:schemeClr val="dk2"/>
                </a:solidFill>
              </a:rPr>
              <a:t>SRT</a:t>
            </a:r>
            <a:endParaRPr sz="2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2800" dirty="0">
                <a:solidFill>
                  <a:schemeClr val="dk2"/>
                </a:solidFill>
              </a:rPr>
              <a:t>Rifacimento cavi e connettori che vanno verso la superficie </a:t>
            </a:r>
            <a:r>
              <a:rPr lang="it" sz="2800" dirty="0" smtClean="0">
                <a:solidFill>
                  <a:schemeClr val="dk2"/>
                </a:solidFill>
              </a:rPr>
              <a:t>attiva</a:t>
            </a:r>
          </a:p>
          <a:p>
            <a:pPr marL="457200" lvl="0" indent="-342900">
              <a:buClr>
                <a:schemeClr val="dk2"/>
              </a:buClr>
              <a:buSzPts val="1800"/>
              <a:buChar char="●"/>
            </a:pPr>
            <a:r>
              <a:rPr lang="it-IT" sz="2800" dirty="0">
                <a:solidFill>
                  <a:schemeClr val="dk2"/>
                </a:solidFill>
              </a:rPr>
              <a:t>ICT (computer cluster per data </a:t>
            </a:r>
            <a:r>
              <a:rPr lang="it-IT" sz="2800" dirty="0" err="1" smtClean="0">
                <a:solidFill>
                  <a:schemeClr val="dk2"/>
                </a:solidFill>
              </a:rPr>
              <a:t>reduction</a:t>
            </a:r>
            <a:r>
              <a:rPr lang="it-IT" sz="2800" dirty="0" smtClean="0">
                <a:solidFill>
                  <a:schemeClr val="dk2"/>
                </a:solidFill>
              </a:rPr>
              <a:t>)</a:t>
            </a:r>
            <a:endParaRPr lang="it-IT" sz="2800" dirty="0">
              <a:solidFill>
                <a:schemeClr val="dk2"/>
              </a:solidFill>
            </a:endParaRPr>
          </a:p>
          <a:p>
            <a:pPr marL="457200" lvl="0" indent="-342900">
              <a:buClr>
                <a:schemeClr val="dk2"/>
              </a:buClr>
              <a:buSzPts val="1800"/>
              <a:buChar char="●"/>
            </a:pPr>
            <a:r>
              <a:rPr lang="it-IT" sz="2800" dirty="0">
                <a:solidFill>
                  <a:schemeClr val="dk2"/>
                </a:solidFill>
              </a:rPr>
              <a:t>Sviluppo software, </a:t>
            </a:r>
            <a:r>
              <a:rPr lang="it-IT" sz="2800" dirty="0" err="1">
                <a:solidFill>
                  <a:schemeClr val="dk2"/>
                </a:solidFill>
              </a:rPr>
              <a:t>scheduling</a:t>
            </a:r>
            <a:r>
              <a:rPr lang="it-IT" sz="2800" dirty="0">
                <a:solidFill>
                  <a:schemeClr val="dk2"/>
                </a:solidFill>
              </a:rPr>
              <a:t> dinamico, </a:t>
            </a:r>
            <a:r>
              <a:rPr lang="it-IT" sz="2800" dirty="0" err="1" smtClean="0">
                <a:solidFill>
                  <a:schemeClr val="dk2"/>
                </a:solidFill>
              </a:rPr>
              <a:t>remotizzazione</a:t>
            </a:r>
            <a:endParaRPr lang="it-IT" sz="2800" dirty="0">
              <a:solidFill>
                <a:schemeClr val="dk2"/>
              </a:solidFill>
            </a:endParaRPr>
          </a:p>
          <a:p>
            <a:pPr marL="114300" lvl="0">
              <a:buClr>
                <a:schemeClr val="dk2"/>
              </a:buClr>
              <a:buSzPts val="1800"/>
            </a:pPr>
            <a:endParaRPr lang="it-IT" sz="2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16747" y="1457462"/>
            <a:ext cx="6096000" cy="47890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lvl="0">
              <a:buClr>
                <a:schemeClr val="dk2"/>
              </a:buClr>
              <a:buSzPts val="1800"/>
            </a:pPr>
            <a:r>
              <a:rPr lang="it-IT" sz="2800" b="1" dirty="0">
                <a:solidFill>
                  <a:schemeClr val="dk2"/>
                </a:solidFill>
              </a:rPr>
              <a:t>NOTO</a:t>
            </a:r>
          </a:p>
          <a:p>
            <a:pPr marL="457200" lvl="0" indent="-342900">
              <a:buClr>
                <a:schemeClr val="dk2"/>
              </a:buClr>
              <a:buSzPts val="1800"/>
              <a:buChar char="●"/>
            </a:pPr>
            <a:r>
              <a:rPr lang="it-IT" sz="2800" dirty="0">
                <a:solidFill>
                  <a:schemeClr val="dk2"/>
                </a:solidFill>
              </a:rPr>
              <a:t>Sviluppo data center</a:t>
            </a:r>
          </a:p>
          <a:p>
            <a:pPr marL="45720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it-IT" sz="2800" dirty="0">
                <a:solidFill>
                  <a:schemeClr val="dk2"/>
                </a:solidFill>
              </a:rPr>
              <a:t>Software/firmware</a:t>
            </a:r>
          </a:p>
          <a:p>
            <a:pPr marL="457200" lvl="0" indent="-342900">
              <a:buClr>
                <a:schemeClr val="dk2"/>
              </a:buClr>
              <a:buSzPts val="1800"/>
              <a:buChar char="●"/>
            </a:pPr>
            <a:r>
              <a:rPr lang="it-IT" sz="2800" dirty="0">
                <a:solidFill>
                  <a:schemeClr val="dk2"/>
                </a:solidFill>
              </a:rPr>
              <a:t>Algoritmi per monitoraggio spaziale</a:t>
            </a:r>
          </a:p>
          <a:p>
            <a:pPr marL="457200" lvl="0" indent="-342900">
              <a:buClr>
                <a:schemeClr val="dk2"/>
              </a:buClr>
              <a:buSzPts val="1800"/>
              <a:buChar char="●"/>
            </a:pPr>
            <a:r>
              <a:rPr lang="it" sz="2800" dirty="0">
                <a:solidFill>
                  <a:schemeClr val="dk2"/>
                </a:solidFill>
              </a:rPr>
              <a:t>Installazione di una stazione LOFAR2 dual beam</a:t>
            </a:r>
          </a:p>
          <a:p>
            <a:pPr marL="45720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it-IT" sz="2800" dirty="0">
                <a:solidFill>
                  <a:schemeClr val="dk2"/>
                </a:solidFill>
              </a:rPr>
              <a:t>Upgrade servo sistemi e meccanica antenne</a:t>
            </a:r>
          </a:p>
          <a:p>
            <a:pPr marL="457200" lvl="0" indent="-342900" algn="just">
              <a:lnSpc>
                <a:spcPct val="90000"/>
              </a:lnSpc>
              <a:buClr>
                <a:schemeClr val="dk2"/>
              </a:buClr>
              <a:buSzPts val="1800"/>
              <a:buChar char="●"/>
            </a:pPr>
            <a:r>
              <a:rPr lang="it-IT" sz="2800" dirty="0">
                <a:solidFill>
                  <a:schemeClr val="dk2"/>
                </a:solidFill>
              </a:rPr>
              <a:t>Sviluppo ricevitori e hardware:</a:t>
            </a:r>
          </a:p>
          <a:p>
            <a:pPr marL="914400" lvl="1" indent="-342900">
              <a:buClr>
                <a:schemeClr val="dk2"/>
              </a:buClr>
              <a:buSzPts val="1800"/>
              <a:buChar char="○"/>
            </a:pPr>
            <a:r>
              <a:rPr lang="it-IT" sz="2800" dirty="0">
                <a:solidFill>
                  <a:schemeClr val="dk2"/>
                </a:solidFill>
              </a:rPr>
              <a:t>IF distributor</a:t>
            </a:r>
          </a:p>
          <a:p>
            <a:pPr marL="914400" lvl="1" indent="-342900">
              <a:buClr>
                <a:schemeClr val="dk2"/>
              </a:buClr>
              <a:buSzPts val="1800"/>
              <a:buChar char="○"/>
            </a:pPr>
            <a:r>
              <a:rPr lang="it-IT" sz="2800" dirty="0">
                <a:solidFill>
                  <a:schemeClr val="dk2"/>
                </a:solidFill>
              </a:rPr>
              <a:t>Stazione monitoraggio RFI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437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03564" y="145732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lvl="0">
              <a:buClr>
                <a:schemeClr val="dk2"/>
              </a:buClr>
              <a:buSzPts val="1800"/>
            </a:pPr>
            <a:r>
              <a:rPr lang="it-IT" sz="3600" b="1" dirty="0">
                <a:solidFill>
                  <a:schemeClr val="dk2"/>
                </a:solidFill>
              </a:rPr>
              <a:t>Croce del Nord</a:t>
            </a:r>
          </a:p>
          <a:p>
            <a:pPr marL="400050" lvl="0" indent="-285750"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dk2"/>
                </a:solidFill>
              </a:rPr>
              <a:t>Rifacimento specchio Est-Ovest</a:t>
            </a:r>
          </a:p>
          <a:p>
            <a:pPr marL="114300" lvl="0">
              <a:buClr>
                <a:schemeClr val="dk2"/>
              </a:buClr>
              <a:buSzPts val="1800"/>
            </a:pPr>
            <a:r>
              <a:rPr lang="it" sz="3600" b="1" dirty="0">
                <a:solidFill>
                  <a:schemeClr val="dk2"/>
                </a:solidFill>
              </a:rPr>
              <a:t>Altri</a:t>
            </a:r>
          </a:p>
          <a:p>
            <a:pPr marL="114300" lvl="0">
              <a:buClr>
                <a:schemeClr val="dk2"/>
              </a:buClr>
              <a:buSzPts val="1800"/>
            </a:pPr>
            <a:r>
              <a:rPr lang="it" sz="3600" dirty="0">
                <a:solidFill>
                  <a:schemeClr val="dk2"/>
                </a:solidFill>
              </a:rPr>
              <a:t>Telescopio a largo campo «Mezzocielo</a:t>
            </a:r>
          </a:p>
          <a:p>
            <a:pPr marL="114300" lvl="0">
              <a:buClr>
                <a:schemeClr val="dk2"/>
              </a:buClr>
              <a:buSzPts val="1800"/>
            </a:pPr>
            <a:r>
              <a:rPr lang="it" sz="3600" dirty="0">
                <a:solidFill>
                  <a:schemeClr val="dk2"/>
                </a:solidFill>
              </a:rPr>
              <a:t>TANDEM</a:t>
            </a:r>
          </a:p>
          <a:p>
            <a:pPr marL="114300" lvl="0">
              <a:buClr>
                <a:schemeClr val="dk2"/>
              </a:buClr>
              <a:buSzPts val="1800"/>
            </a:pPr>
            <a:r>
              <a:rPr lang="it" sz="3600" dirty="0">
                <a:solidFill>
                  <a:schemeClr val="dk2"/>
                </a:solidFill>
              </a:rPr>
              <a:t>Telescopio solare</a:t>
            </a:r>
          </a:p>
        </p:txBody>
      </p:sp>
    </p:spTree>
    <p:extLst>
      <p:ext uri="{BB962C8B-B14F-4D97-AF65-F5344CB8AC3E}">
        <p14:creationId xmlns:p14="http://schemas.microsoft.com/office/powerpoint/2010/main" val="437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Google Shape;119;p7"/>
          <p:cNvSpPr txBox="1">
            <a:spLocks/>
          </p:cNvSpPr>
          <p:nvPr/>
        </p:nvSpPr>
        <p:spPr>
          <a:xfrm>
            <a:off x="734290" y="3171482"/>
            <a:ext cx="10032023" cy="2674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it-IT" sz="4400" smtClean="0"/>
              <a:t>Info Day 19 maggio a Roma, per esplorare possibili collaborazione con aziende ai fini sviluppo di attività progettuali o di applicazioni</a:t>
            </a:r>
            <a:endParaRPr lang="it-IT" sz="4400"/>
          </a:p>
        </p:txBody>
      </p:sp>
      <p:sp>
        <p:nvSpPr>
          <p:cNvPr id="7" name="Google Shape;120;p7"/>
          <p:cNvSpPr txBox="1">
            <a:spLocks noGrp="1"/>
          </p:cNvSpPr>
          <p:nvPr>
            <p:ph type="title"/>
          </p:nvPr>
        </p:nvSpPr>
        <p:spPr>
          <a:xfrm>
            <a:off x="658090" y="11383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6000" b="1" dirty="0"/>
              <a:t>Trasferimento </a:t>
            </a:r>
            <a:r>
              <a:rPr lang="it-IT" sz="6000" b="1" dirty="0" smtClean="0"/>
              <a:t>industriale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2279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11" name="Google Shape;131;g3499c8b9b54_0_0"/>
          <p:cNvSpPr txBox="1">
            <a:spLocks noGrp="1"/>
          </p:cNvSpPr>
          <p:nvPr>
            <p:ph type="title"/>
          </p:nvPr>
        </p:nvSpPr>
        <p:spPr>
          <a:xfrm>
            <a:off x="671945" y="104616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6000" dirty="0" smtClean="0"/>
              <a:t>Budget</a:t>
            </a:r>
            <a:endParaRPr lang="it-IT" sz="6000" dirty="0"/>
          </a:p>
        </p:txBody>
      </p:sp>
      <p:sp>
        <p:nvSpPr>
          <p:cNvPr id="12" name="Segnaposto testo 1"/>
          <p:cNvSpPr txBox="1">
            <a:spLocks/>
          </p:cNvSpPr>
          <p:nvPr/>
        </p:nvSpPr>
        <p:spPr>
          <a:xfrm>
            <a:off x="671945" y="2686771"/>
            <a:ext cx="11013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0"/>
              </a:spcBef>
            </a:pPr>
            <a:r>
              <a:rPr lang="it-IT" sz="4000" dirty="0" smtClean="0"/>
              <a:t>178M€</a:t>
            </a:r>
          </a:p>
          <a:p>
            <a:pPr indent="-457200">
              <a:spcBef>
                <a:spcPts val="0"/>
              </a:spcBef>
            </a:pPr>
            <a:r>
              <a:rPr lang="it-IT" sz="4000" dirty="0" smtClean="0"/>
              <a:t>85% Sud – 15% Nord</a:t>
            </a:r>
          </a:p>
          <a:p>
            <a:pPr indent="-457200">
              <a:spcBef>
                <a:spcPts val="0"/>
              </a:spcBef>
            </a:pPr>
            <a:r>
              <a:rPr lang="it-IT" sz="4000" dirty="0" smtClean="0"/>
              <a:t>Personale: massimo </a:t>
            </a:r>
            <a:r>
              <a:rPr lang="it-IT" sz="4000" smtClean="0"/>
              <a:t>20% (3M€)</a:t>
            </a:r>
            <a:endParaRPr lang="it-IT" sz="4000" dirty="0" smtClean="0">
              <a:solidFill>
                <a:srgbClr val="FF0000"/>
              </a:solidFill>
            </a:endParaRPr>
          </a:p>
          <a:p>
            <a:pPr indent="-457200">
              <a:spcBef>
                <a:spcPts val="0"/>
              </a:spcBef>
            </a:pPr>
            <a:r>
              <a:rPr lang="it-IT" sz="4000" dirty="0" smtClean="0"/>
              <a:t>Divulgazione: massimo 5%</a:t>
            </a:r>
          </a:p>
          <a:p>
            <a:pPr indent="-457200">
              <a:spcBef>
                <a:spcPts val="0"/>
              </a:spcBef>
            </a:pPr>
            <a:r>
              <a:rPr lang="it-IT" sz="4000" dirty="0" err="1" smtClean="0"/>
              <a:t>Overhead</a:t>
            </a:r>
            <a:r>
              <a:rPr lang="it-IT" sz="4000" dirty="0" smtClean="0"/>
              <a:t>: 7%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750" y="-1619250"/>
            <a:ext cx="14287500" cy="100965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35731" y="122287"/>
            <a:ext cx="9299341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8800" b="1" dirty="0" smtClean="0">
                <a:solidFill>
                  <a:srgbClr val="FF0000"/>
                </a:solidFill>
              </a:rPr>
              <a:t>Champions </a:t>
            </a:r>
            <a:r>
              <a:rPr lang="it-IT" sz="8800" b="1" dirty="0" err="1" smtClean="0">
                <a:solidFill>
                  <a:srgbClr val="FF0000"/>
                </a:solidFill>
              </a:rPr>
              <a:t>league</a:t>
            </a:r>
            <a:r>
              <a:rPr lang="it-IT" sz="8800" b="1" dirty="0" smtClean="0">
                <a:solidFill>
                  <a:srgbClr val="FF0000"/>
                </a:solidFill>
              </a:rPr>
              <a:t>?</a:t>
            </a:r>
            <a:endParaRPr lang="en-GB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7" name="Google Shape;84;p1"/>
          <p:cNvSpPr txBox="1">
            <a:spLocks/>
          </p:cNvSpPr>
          <p:nvPr/>
        </p:nvSpPr>
        <p:spPr>
          <a:xfrm>
            <a:off x="622069" y="16898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it-IT" b="1" smtClean="0"/>
              <a:t>Azione 1.1.1- Potenziamento delle Infrastrutture di Ricerca (IR) pubbliche che operano in ambito S3 finalizzato all’avanzamento tecnologico delle imprese - Decreto Direttoriale MUR n. 310 del 18-03-2025</a:t>
            </a:r>
            <a:endParaRPr lang="it-IT" smtClean="0"/>
          </a:p>
          <a:p>
            <a:pPr marL="0" indent="0" algn="ctr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it-IT" b="1" smtClean="0"/>
          </a:p>
          <a:p>
            <a:pPr marL="0" indent="0" algn="ctr">
              <a:buSzPts val="5200"/>
              <a:buFont typeface="Arial" panose="020B0604020202020204" pitchFamily="34" charset="0"/>
              <a:buNone/>
            </a:pPr>
            <a:r>
              <a:rPr lang="it-IT" sz="5200" b="1" smtClean="0">
                <a:solidFill>
                  <a:srgbClr val="00B050"/>
                </a:solidFill>
              </a:rPr>
              <a:t>ASTRASud</a:t>
            </a:r>
          </a:p>
          <a:p>
            <a:pPr marL="0" indent="0" algn="ctr">
              <a:buSzPts val="5200"/>
              <a:buFont typeface="Arial" panose="020B0604020202020204" pitchFamily="34" charset="0"/>
              <a:buNone/>
            </a:pPr>
            <a:r>
              <a:rPr lang="it-IT" sz="5200" b="1" i="1" smtClean="0">
                <a:solidFill>
                  <a:srgbClr val="00B050"/>
                </a:solidFill>
              </a:rPr>
              <a:t>Aerospazio, Space weather, Tecnologia per la Ricerca Astrofisica multimessaggera nel sud</a:t>
            </a:r>
            <a:endParaRPr lang="it-IT" i="1" smtClean="0">
              <a:solidFill>
                <a:srgbClr val="00B050"/>
              </a:solidFill>
            </a:endParaRPr>
          </a:p>
          <a:p>
            <a:pPr marL="0" indent="0" algn="ctr"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endParaRPr lang="it-IT" sz="1600" smtClean="0"/>
          </a:p>
          <a:p>
            <a:pPr indent="-5080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4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Google Shape;89;p2"/>
          <p:cNvSpPr txBox="1">
            <a:spLocks noGrp="1"/>
          </p:cNvSpPr>
          <p:nvPr>
            <p:ph type="title"/>
          </p:nvPr>
        </p:nvSpPr>
        <p:spPr>
          <a:xfrm>
            <a:off x="561109" y="12933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6000" b="1" dirty="0"/>
              <a:t>Da dove partiamo</a:t>
            </a:r>
            <a:endParaRPr sz="6000" b="1" dirty="0"/>
          </a:p>
        </p:txBody>
      </p:sp>
      <p:sp>
        <p:nvSpPr>
          <p:cNvPr id="7" name="Google Shape;90;p2"/>
          <p:cNvSpPr txBox="1">
            <a:spLocks/>
          </p:cNvSpPr>
          <p:nvPr/>
        </p:nvSpPr>
        <p:spPr>
          <a:xfrm>
            <a:off x="561109" y="275388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it-IT" smtClean="0"/>
              <a:t>Partecipazione PNRR NG-CROCE</a:t>
            </a:r>
          </a:p>
          <a:p>
            <a:pPr lvl="1">
              <a:spcBef>
                <a:spcPts val="0"/>
              </a:spcBef>
              <a:buSzPts val="2800"/>
            </a:pPr>
            <a:r>
              <a:rPr lang="it-IT" smtClean="0"/>
              <a:t>Upgrade Croce del Nord e parabola di Noto per il monitoraggio degli space debris e FRB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it-IT" smtClean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it-IT" smtClean="0"/>
              <a:t>Partecipazione PON-SRT</a:t>
            </a:r>
          </a:p>
          <a:p>
            <a:pPr lvl="1">
              <a:spcBef>
                <a:spcPts val="0"/>
              </a:spcBef>
              <a:buSzPts val="2800"/>
            </a:pPr>
            <a:r>
              <a:rPr lang="it-IT" smtClean="0"/>
              <a:t>upgrade di SRT ad alta frequenza per attività di ricerca radioastronomica</a:t>
            </a:r>
          </a:p>
          <a:p>
            <a:pPr lvl="1" indent="-76200" algn="just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it-IT" smtClean="0"/>
          </a:p>
          <a:p>
            <a:pPr lvl="1" indent="-7620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4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Google Shape;95;p3"/>
          <p:cNvSpPr txBox="1">
            <a:spLocks noGrp="1"/>
          </p:cNvSpPr>
          <p:nvPr>
            <p:ph type="title"/>
          </p:nvPr>
        </p:nvSpPr>
        <p:spPr>
          <a:xfrm>
            <a:off x="741219" y="11383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6000" b="1" dirty="0" smtClean="0"/>
              <a:t>Prerogative</a:t>
            </a:r>
            <a:endParaRPr sz="6000" b="1" dirty="0"/>
          </a:p>
        </p:txBody>
      </p:sp>
      <p:sp>
        <p:nvSpPr>
          <p:cNvPr id="7" name="Google Shape;96;p3"/>
          <p:cNvSpPr txBox="1">
            <a:spLocks/>
          </p:cNvSpPr>
          <p:nvPr/>
        </p:nvSpPr>
        <p:spPr>
          <a:xfrm>
            <a:off x="425336" y="2401113"/>
            <a:ext cx="10515600" cy="48827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r>
              <a:rPr lang="it-IT" smtClean="0"/>
              <a:t>Art. 5 comma 1</a:t>
            </a:r>
          </a:p>
          <a:p>
            <a:pPr indent="-457200" algn="just">
              <a:spcBef>
                <a:spcPts val="0"/>
              </a:spcBef>
              <a:buSzPts val="1600"/>
            </a:pPr>
            <a:r>
              <a:rPr lang="it-IT" sz="2000" smtClean="0"/>
              <a:t>Potenziamento delle Infrastrutture di Ricerca pubbliche</a:t>
            </a:r>
          </a:p>
          <a:p>
            <a:pPr indent="-457200" algn="just">
              <a:spcBef>
                <a:spcPts val="0"/>
              </a:spcBef>
              <a:buSzPts val="1600"/>
            </a:pPr>
            <a:r>
              <a:rPr lang="it-IT" sz="2000" smtClean="0"/>
              <a:t>Dovranno essere coerenti e rientrare in almeno uno degli ambiti di specializzazione intelligente della Strategia Nazionale di Specializzazione Intelligente (SNSI) indicati in tabella</a:t>
            </a:r>
            <a:endParaRPr lang="it-IT" sz="200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21238" t="45880" r="19512" b="32814"/>
          <a:stretch/>
        </p:blipFill>
        <p:spPr>
          <a:xfrm>
            <a:off x="425336" y="3908226"/>
            <a:ext cx="11268168" cy="219487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88819" y="5688137"/>
            <a:ext cx="2497015" cy="290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4434628" y="4418866"/>
            <a:ext cx="1983491" cy="290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68214" y="2468407"/>
            <a:ext cx="11113477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it-IT" sz="2400" b="1" u="sng" dirty="0" smtClean="0"/>
              <a:t>Campi </a:t>
            </a:r>
            <a:r>
              <a:rPr lang="it-IT" sz="2400" b="1" u="sng" dirty="0"/>
              <a:t>di azione in ambito Aerospazio e Difesa</a:t>
            </a:r>
          </a:p>
          <a:p>
            <a:pPr marL="228600" lvl="0" indent="-23495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700"/>
              <a:buChar char="•"/>
            </a:pPr>
            <a:r>
              <a:rPr lang="it-IT" sz="2400" dirty="0"/>
              <a:t>Potenziamento del segmento Space </a:t>
            </a:r>
            <a:r>
              <a:rPr lang="it-IT" sz="2400" dirty="0" err="1"/>
              <a:t>Surveillance</a:t>
            </a:r>
            <a:r>
              <a:rPr lang="it-IT" sz="2400" dirty="0"/>
              <a:t> and </a:t>
            </a:r>
            <a:r>
              <a:rPr lang="it-IT" sz="2400" dirty="0" err="1"/>
              <a:t>Tracking</a:t>
            </a:r>
            <a:r>
              <a:rPr lang="it-IT" sz="2400" dirty="0"/>
              <a:t>.</a:t>
            </a:r>
          </a:p>
          <a:p>
            <a:pPr marL="228600" lvl="0" indent="-23495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700"/>
              <a:buChar char="•"/>
            </a:pPr>
            <a:r>
              <a:rPr lang="it-IT" sz="2400" dirty="0"/>
              <a:t>Implementazione e potenziamento delle capacità del segmento Space </a:t>
            </a:r>
            <a:r>
              <a:rPr lang="it-IT" sz="2400" dirty="0" err="1"/>
              <a:t>Weather</a:t>
            </a:r>
            <a:r>
              <a:rPr lang="it-IT" sz="2400" dirty="0"/>
              <a:t> e dello studio della fisica solare.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it-IT" sz="2400" b="1" u="sng" dirty="0"/>
              <a:t>Altri campi di azione</a:t>
            </a:r>
          </a:p>
          <a:p>
            <a:pPr marL="228600" lvl="0" indent="-23495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700"/>
              <a:buChar char="•"/>
            </a:pPr>
            <a:r>
              <a:rPr lang="it-IT" sz="2400" dirty="0"/>
              <a:t>Astronomia </a:t>
            </a:r>
            <a:r>
              <a:rPr lang="it-IT" sz="2400" dirty="0" err="1" smtClean="0"/>
              <a:t>multimessaggera</a:t>
            </a:r>
            <a:endParaRPr lang="it-IT" sz="2400" dirty="0" smtClean="0"/>
          </a:p>
          <a:p>
            <a:pPr marL="228600" lvl="0" indent="-23495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700"/>
              <a:buChar char="•"/>
            </a:pPr>
            <a:r>
              <a:rPr lang="it-IT" sz="2400" dirty="0" smtClean="0"/>
              <a:t>FRB</a:t>
            </a:r>
            <a:endParaRPr lang="it-IT" sz="2400" dirty="0"/>
          </a:p>
        </p:txBody>
      </p:sp>
      <p:sp>
        <p:nvSpPr>
          <p:cNvPr id="7" name="Google Shape;95;p3"/>
          <p:cNvSpPr txBox="1">
            <a:spLocks/>
          </p:cNvSpPr>
          <p:nvPr/>
        </p:nvSpPr>
        <p:spPr>
          <a:xfrm>
            <a:off x="668214" y="973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it-IT" b="1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rPr>
              <a:t>Campi di azione</a:t>
            </a:r>
            <a:endParaRPr lang="it-IT" b="1" dirty="0">
              <a:solidFill>
                <a:srgbClr val="B27F47"/>
              </a:solidFill>
              <a:latin typeface="Titillium B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7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Google Shape;78;p22"/>
          <p:cNvSpPr/>
          <p:nvPr/>
        </p:nvSpPr>
        <p:spPr>
          <a:xfrm>
            <a:off x="756960" y="1673484"/>
            <a:ext cx="1698900" cy="52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WP1 - Project Office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9;p22"/>
          <p:cNvSpPr/>
          <p:nvPr/>
        </p:nvSpPr>
        <p:spPr>
          <a:xfrm>
            <a:off x="756937" y="2280047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1.1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Management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80;p22"/>
          <p:cNvSpPr/>
          <p:nvPr/>
        </p:nvSpPr>
        <p:spPr>
          <a:xfrm>
            <a:off x="756937" y="3100740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1.2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Rendicontazione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81;p22"/>
          <p:cNvSpPr/>
          <p:nvPr/>
        </p:nvSpPr>
        <p:spPr>
          <a:xfrm>
            <a:off x="756937" y="3921433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1.3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Comunicazione e disseminazione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82;p22"/>
          <p:cNvSpPr/>
          <p:nvPr/>
        </p:nvSpPr>
        <p:spPr>
          <a:xfrm>
            <a:off x="2508491" y="1673484"/>
            <a:ext cx="1698900" cy="52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WP2 – Infrastrutture radio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3;p22"/>
          <p:cNvSpPr/>
          <p:nvPr/>
        </p:nvSpPr>
        <p:spPr>
          <a:xfrm>
            <a:off x="2508468" y="2280047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2.1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SRT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84;p22"/>
          <p:cNvSpPr/>
          <p:nvPr/>
        </p:nvSpPr>
        <p:spPr>
          <a:xfrm>
            <a:off x="2508468" y="3100740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2.2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Radiotelescopio di Noto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85;p22"/>
          <p:cNvSpPr/>
          <p:nvPr/>
        </p:nvSpPr>
        <p:spPr>
          <a:xfrm>
            <a:off x="2508468" y="3921433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2.3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LOFAR2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86;p22"/>
          <p:cNvSpPr/>
          <p:nvPr/>
        </p:nvSpPr>
        <p:spPr>
          <a:xfrm>
            <a:off x="4260022" y="1673484"/>
            <a:ext cx="1698900" cy="52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WP3 – Infrastrutture ottiche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7;p22"/>
          <p:cNvSpPr/>
          <p:nvPr/>
        </p:nvSpPr>
        <p:spPr>
          <a:xfrm>
            <a:off x="4259999" y="2280047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3.1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MezzoCielo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88;p22"/>
          <p:cNvSpPr/>
          <p:nvPr/>
        </p:nvSpPr>
        <p:spPr>
          <a:xfrm>
            <a:off x="4259999" y="3100740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3.2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Telescopio solare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89;p22"/>
          <p:cNvSpPr/>
          <p:nvPr/>
        </p:nvSpPr>
        <p:spPr>
          <a:xfrm>
            <a:off x="4259999" y="3921433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3.3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TANDEM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90;p22"/>
          <p:cNvSpPr/>
          <p:nvPr/>
        </p:nvSpPr>
        <p:spPr>
          <a:xfrm>
            <a:off x="6011530" y="1666106"/>
            <a:ext cx="1698900" cy="52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WP4 – SST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91;p22"/>
          <p:cNvSpPr/>
          <p:nvPr/>
        </p:nvSpPr>
        <p:spPr>
          <a:xfrm>
            <a:off x="6011507" y="2272669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4.1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processing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92;p22"/>
          <p:cNvSpPr/>
          <p:nvPr/>
        </p:nvSpPr>
        <p:spPr>
          <a:xfrm>
            <a:off x="6011507" y="3093362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4.2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Sviluppo algoritmi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93;p22"/>
          <p:cNvSpPr/>
          <p:nvPr/>
        </p:nvSpPr>
        <p:spPr>
          <a:xfrm>
            <a:off x="2508468" y="4738788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2.4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Croce del Nord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94;p22"/>
          <p:cNvSpPr/>
          <p:nvPr/>
        </p:nvSpPr>
        <p:spPr>
          <a:xfrm>
            <a:off x="7763015" y="1666106"/>
            <a:ext cx="1698900" cy="52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WP5 – Space Weather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95;p22"/>
          <p:cNvSpPr/>
          <p:nvPr/>
        </p:nvSpPr>
        <p:spPr>
          <a:xfrm>
            <a:off x="7762992" y="2272669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Task 5.1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Tecnologie “Solar Agility” in banda radio per  SWx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96;p22"/>
          <p:cNvSpPr/>
          <p:nvPr/>
        </p:nvSpPr>
        <p:spPr>
          <a:xfrm>
            <a:off x="7762992" y="3093362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5.2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Elaborazione e gestione prodotti osservativi radio SWx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97;p22"/>
          <p:cNvSpPr/>
          <p:nvPr/>
        </p:nvSpPr>
        <p:spPr>
          <a:xfrm>
            <a:off x="7762992" y="3921433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5.3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Elaborazione e gestione prodotti osservativi ottici SWx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98;p22"/>
          <p:cNvSpPr/>
          <p:nvPr/>
        </p:nvSpPr>
        <p:spPr>
          <a:xfrm>
            <a:off x="7762992" y="4742126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5.4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Integrazione e disseminazione prod. SWx multi-banda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99;p22"/>
          <p:cNvSpPr/>
          <p:nvPr/>
        </p:nvSpPr>
        <p:spPr>
          <a:xfrm>
            <a:off x="9514477" y="1666106"/>
            <a:ext cx="1698900" cy="52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WP6 – Astronomia Multi-messaggera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00;p22"/>
          <p:cNvSpPr/>
          <p:nvPr/>
        </p:nvSpPr>
        <p:spPr>
          <a:xfrm>
            <a:off x="9514454" y="2272669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6.1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Scheduling Dinamico e Remotizzazione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01;p22"/>
          <p:cNvSpPr/>
          <p:nvPr/>
        </p:nvSpPr>
        <p:spPr>
          <a:xfrm>
            <a:off x="9514454" y="3093362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6.2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Sviluppo di strategie osservative 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02;p22"/>
          <p:cNvSpPr/>
          <p:nvPr/>
        </p:nvSpPr>
        <p:spPr>
          <a:xfrm>
            <a:off x="9514454" y="3921433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6.3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Acquisizione  ed analisi dati real-time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103;p22"/>
          <p:cNvSpPr/>
          <p:nvPr/>
        </p:nvSpPr>
        <p:spPr>
          <a:xfrm>
            <a:off x="6011438" y="3914062"/>
            <a:ext cx="1698900" cy="73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 4.</a:t>
            </a:r>
            <a:r>
              <a:rPr lang="it-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Calibrazione e validazione</a:t>
            </a:r>
            <a:endParaRPr sz="12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97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Google Shape;113;p6"/>
          <p:cNvSpPr txBox="1">
            <a:spLocks noGrp="1"/>
          </p:cNvSpPr>
          <p:nvPr>
            <p:ph type="title"/>
          </p:nvPr>
        </p:nvSpPr>
        <p:spPr>
          <a:xfrm>
            <a:off x="547254" y="12518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6000" dirty="0">
                <a:sym typeface="Calibri"/>
              </a:rPr>
              <a:t>Unità operative</a:t>
            </a:r>
            <a:endParaRPr sz="6000" dirty="0">
              <a:sym typeface="Calibri"/>
            </a:endParaRPr>
          </a:p>
        </p:txBody>
      </p:sp>
      <p:sp>
        <p:nvSpPr>
          <p:cNvPr id="7" name="Google Shape;114;p6"/>
          <p:cNvSpPr txBox="1">
            <a:spLocks/>
          </p:cNvSpPr>
          <p:nvPr/>
        </p:nvSpPr>
        <p:spPr>
          <a:xfrm>
            <a:off x="547253" y="2712316"/>
            <a:ext cx="103673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3758">
              <a:buClr>
                <a:schemeClr val="dk1"/>
              </a:buClr>
              <a:buSzPct val="100000"/>
            </a:pPr>
            <a:r>
              <a:rPr lang="it-IT" sz="3101" smtClean="0"/>
              <a:t>INAF- Istituto di Radioastronomia</a:t>
            </a:r>
            <a:endParaRPr lang="it-IT" sz="3301" smtClean="0"/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smtClean="0"/>
              <a:t>INAF – Osservatorio di Cagliari</a:t>
            </a:r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smtClean="0"/>
              <a:t>INAF -Osservatorio di Palermo</a:t>
            </a:r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smtClean="0"/>
              <a:t>INAF - Osservatorio di Catania</a:t>
            </a:r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smtClean="0"/>
              <a:t>INAF – Osservatorio di Padova</a:t>
            </a:r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smtClean="0"/>
              <a:t>INAF – Osservatorio di Arcetri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1565" y="1899930"/>
            <a:ext cx="121032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La proposta </a:t>
            </a:r>
            <a:r>
              <a:rPr lang="it-IT" sz="2800" dirty="0" err="1"/>
              <a:t>ASTRASud</a:t>
            </a:r>
            <a:r>
              <a:rPr lang="it-IT" sz="2800" dirty="0"/>
              <a:t> vuole aggiornare i radiotelescopi e i telescopi dell’INAF presenti nelle regioni dell’Italia meridionale, con il duplice scopo di rispondere alle attuali richieste di sorveglianza spaziale in ambito SSA (Space </a:t>
            </a:r>
            <a:r>
              <a:rPr lang="it-IT" sz="2800" dirty="0" err="1"/>
              <a:t>Situational</a:t>
            </a:r>
            <a:r>
              <a:rPr lang="it-IT" sz="2800" dirty="0"/>
              <a:t> </a:t>
            </a:r>
            <a:r>
              <a:rPr lang="it-IT" sz="2800" dirty="0" err="1"/>
              <a:t>Awareness</a:t>
            </a:r>
            <a:r>
              <a:rPr lang="it-IT" sz="2800" dirty="0"/>
              <a:t>) e per la ricerca nel campo dell’astronomia </a:t>
            </a:r>
            <a:r>
              <a:rPr lang="it-IT" sz="2800" dirty="0" err="1"/>
              <a:t>multimessaggera</a:t>
            </a:r>
            <a:r>
              <a:rPr lang="it-IT" sz="2800" dirty="0" smtClean="0"/>
              <a:t>.</a:t>
            </a:r>
            <a:r>
              <a:rPr lang="it-IT" sz="2800" dirty="0"/>
              <a:t> </a:t>
            </a:r>
            <a:endParaRPr lang="it-I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si intende aggiornare i ricevitori del </a:t>
            </a:r>
            <a:r>
              <a:rPr lang="it-IT" sz="2800" dirty="0" err="1" smtClean="0"/>
              <a:t>Sardinia</a:t>
            </a:r>
            <a:r>
              <a:rPr lang="it-IT" sz="2800" dirty="0" smtClean="0"/>
              <a:t> Radio </a:t>
            </a:r>
            <a:r>
              <a:rPr lang="it-IT" sz="2800" dirty="0" err="1" smtClean="0"/>
              <a:t>Telescope</a:t>
            </a:r>
            <a:r>
              <a:rPr lang="it-IT" sz="2800" dirty="0" smtClean="0"/>
              <a:t> (SRT) e del radiotelescopio di Noto, per l’osservazione ad alta e bassa frequenza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sviluppare nuovi telescopi ottici per lo </a:t>
            </a:r>
            <a:r>
              <a:rPr lang="it-IT" sz="2800" dirty="0" err="1" smtClean="0"/>
              <a:t>space</a:t>
            </a:r>
            <a:r>
              <a:rPr lang="it-IT" sz="2800" dirty="0" smtClean="0"/>
              <a:t> </a:t>
            </a:r>
            <a:r>
              <a:rPr lang="it-IT" sz="2800" dirty="0" err="1" smtClean="0"/>
              <a:t>weather</a:t>
            </a:r>
            <a:r>
              <a:rPr lang="it-IT" sz="2800" dirty="0" smtClean="0"/>
              <a:t> e lo studio del Sole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progettare, realizzare e testare telescopi per l’osservazione del cielo a grande campo di vista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/>
              <a:t>sviluppare potenti sistemi di calcolo e algoritmi di processing dei dati acquisiti.</a:t>
            </a:r>
            <a:endParaRPr lang="it-IT" sz="2800" dirty="0"/>
          </a:p>
        </p:txBody>
      </p:sp>
      <p:sp>
        <p:nvSpPr>
          <p:cNvPr id="7" name="Google Shape;95;p3"/>
          <p:cNvSpPr txBox="1">
            <a:spLocks/>
          </p:cNvSpPr>
          <p:nvPr/>
        </p:nvSpPr>
        <p:spPr>
          <a:xfrm>
            <a:off x="533400" y="8826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4400"/>
            </a:pPr>
            <a:r>
              <a:rPr lang="it-IT" b="1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rPr>
              <a:t>Cosa vogliamo fare?</a:t>
            </a:r>
            <a:endParaRPr lang="it-IT" b="1" dirty="0">
              <a:solidFill>
                <a:srgbClr val="B27F47"/>
              </a:solidFill>
              <a:latin typeface="Titillium B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7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a398c2fc-ef96-41f5-a6be-4e19eee013d8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3de9cbb-7065-497c-aaf6-21859a933a93"/>
  </ds:schemaRefs>
</ds:datastoreItem>
</file>

<file path=customXml/itemProps3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26</TotalTime>
  <Words>801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Titillium</vt:lpstr>
      <vt:lpstr>Titillium Bd</vt:lpstr>
      <vt:lpstr>Tema di Office</vt:lpstr>
      <vt:lpstr>SINTESI E PROSPETTIVE FUTURE</vt:lpstr>
      <vt:lpstr>Presentazione standard di PowerPoint</vt:lpstr>
      <vt:lpstr>Presentazione standard di PowerPoint</vt:lpstr>
      <vt:lpstr>Da dove partiamo</vt:lpstr>
      <vt:lpstr>Prerogative</vt:lpstr>
      <vt:lpstr>Presentazione standard di PowerPoint</vt:lpstr>
      <vt:lpstr>Presentazione standard di PowerPoint</vt:lpstr>
      <vt:lpstr>Unità operative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Trasferimento industriale</vt:lpstr>
      <vt:lpstr>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Germano Bianchi</cp:lastModifiedBy>
  <cp:revision>8</cp:revision>
  <dcterms:created xsi:type="dcterms:W3CDTF">2022-10-26T09:11:02Z</dcterms:created>
  <dcterms:modified xsi:type="dcterms:W3CDTF">2025-05-15T06:55:54Z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