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F"/>
    <a:srgbClr val="EFD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1"/>
    <p:restoredTop sz="72654"/>
  </p:normalViewPr>
  <p:slideViewPr>
    <p:cSldViewPr snapToGrid="0">
      <p:cViewPr varScale="1">
        <p:scale>
          <a:sx n="75" d="100"/>
          <a:sy n="75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La comunicazione del progetto coinvolge diverse azioni: la creazione di una pagina web dedicata, pubblicazione di contenuti tramite social media degli enti partecipanti, servizi di Media INAF (la testata giornalistica di INAF) e comunicazione esterna come interviste e articoli su giornali locali e non.</a:t>
            </a:r>
          </a:p>
          <a:p>
            <a:r>
              <a:rPr lang="it-IT" noProof="0" dirty="0"/>
              <a:t>A queste azioni si affiancano gli obiettivi della comunicazione. Il primo tra tutti è certamente rispettare gli obblighi di comunicazione del progetto, che altro non sono che un’azione di restituzione alla comunità, dalla quale provengono i fondi stessi. Inoltre tutto ciò rappresenta un’occasione per raccontare la complessa realtà che stata dietro i progetti scientifici e tecnologici. Raccontare chi siamo, cosa facciamo e come lo facciamo ci permette di comunicare con maggior efficacia l’importanza e l’impatto che la scienza ha sulla comunità tutta.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54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D2CD-F82A-F32A-12EE-958B0C4FE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7551A2-6B61-BDB9-D906-CA799B3A4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758038E-562A-373F-0DAE-ABE85C6AC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La pagina web del progetto si trova all’indirizzo </a:t>
            </a:r>
            <a:r>
              <a:rPr lang="it-IT" noProof="0" dirty="0" err="1"/>
              <a:t>pnrr.inaf.it</a:t>
            </a:r>
            <a:endParaRPr lang="it-IT" noProof="0" dirty="0"/>
          </a:p>
          <a:p>
            <a:r>
              <a:rPr lang="it-IT" noProof="0" dirty="0"/>
              <a:t>Contiene tutti i progetti PNRR a guida INAF.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D758C5-930B-CCE0-7EE5-8E06A36AF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41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578B7-F1FA-BC27-C00B-02BA3C04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EDD427-482B-9018-190D-0339E56D0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1F3931-07C6-9E27-52DC-581114F49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La nostra sezione raccoglie diverse pagine, tra cui «chi siamo» in cui è presentato l’elenco delle persone coinvolte nel progetto, la pagina «pubblicazioni» con l’elenco delle pubblicazioni e partecipazioni a conferenze e «ultime notizie» per raccontare i dettagli più interessanti al pubblico.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284E25-3541-298D-6CAB-507282891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52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2EA88-6E29-B7E8-EB65-693612FCB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5C7B0A-5CB2-F8E4-3FB3-AAE8CF8F5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867289-22A2-242B-3A04-CCD63C06C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Un po’ di numeri:</a:t>
            </a:r>
          </a:p>
          <a:p>
            <a:r>
              <a:rPr lang="it-IT" noProof="0" dirty="0"/>
              <a:t>59 persone coinvolte</a:t>
            </a:r>
          </a:p>
          <a:p>
            <a:r>
              <a:rPr lang="it-IT" noProof="0" dirty="0"/>
              <a:t>5 articoli e 10 contributi a conferenze</a:t>
            </a:r>
          </a:p>
          <a:p>
            <a:r>
              <a:rPr lang="it-IT" noProof="0" dirty="0"/>
              <a:t>13 notizie pubblicate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555989-674F-9E3F-8BC9-AC7999513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88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860B-5D45-ABD6-20B8-C300508B3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A0F732-7767-6C76-4362-F7773350C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3CCBCC-284D-57CC-1A9E-A0EE9B7DE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Per aggiunte alle pagine contattare </a:t>
            </a:r>
            <a:r>
              <a:rPr lang="it-IT" noProof="0" dirty="0" err="1"/>
              <a:t>rachele</a:t>
            </a:r>
            <a:r>
              <a:rPr lang="it-IT" noProof="0" dirty="0"/>
              <a:t>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44CBF1-1390-7C98-88F5-81EE42CDC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81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DC2F0-C43F-F7B0-0947-11E7B3E4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2779A4-70CD-5E47-1572-0E678F3C7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3CD66E-7F6E-977B-1EB2-FACD1C161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La campagna di comunicazione social procede principalmente tramite i canali dell’istituto di radioastronomia, nelle sedi di Medicina e Noto.</a:t>
            </a:r>
          </a:p>
          <a:p>
            <a:r>
              <a:rPr lang="it-IT" noProof="0" dirty="0"/>
              <a:t>Nei post si raccontano gli ultimi sviluppi del progetto, rimandando poi alla pagina web per ulteriori dettagli.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8B183B-3761-723D-ABBE-C56F63AE7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0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C923D-3E31-DF6D-891E-B53A7573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6D6224-C78A-A1D7-44B0-CBDF0BFFF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48AC90-F260-AB65-E688-CA6624578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Un po’ di numeri. Dall’inizio dei progetti sono stati pubblicati 72 contenuti suddivisi nei vari canali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115319-4900-928C-FCDA-145CC18F1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07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633B4-1D19-C39E-C0B4-6638D201F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6C4818B-EB0C-E14A-E4F8-06E6D3844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A709BCF-A235-5CEC-CBE4-D644F73AB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Infine la comunicazione esterna, che ha visto non solo il coinvolgimento di </a:t>
            </a:r>
            <a:r>
              <a:rPr lang="it-IT" noProof="0" dirty="0" err="1"/>
              <a:t>MediaIANF</a:t>
            </a:r>
            <a:r>
              <a:rPr lang="it-IT" noProof="0" dirty="0"/>
              <a:t>, la testata giornalistica del nostro ente, ma anche giornali locali e pagine divulgative che hanno dedicato articoli e/o fatto interviste per parlare del progetto.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Dall’inizio del progetto sono stati pubblicati 2 servizi di </a:t>
            </a:r>
            <a:r>
              <a:rPr lang="it-IT" noProof="0" dirty="0" err="1"/>
              <a:t>MediaINAF</a:t>
            </a:r>
            <a:r>
              <a:rPr lang="it-IT" noProof="0" dirty="0"/>
              <a:t> e 9 tra articoli e interviste.</a:t>
            </a:r>
          </a:p>
          <a:p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0A69C0-C786-4AB8-DFAF-C026422A1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32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335636"/>
            <a:ext cx="3795445" cy="1817139"/>
          </a:xfrm>
        </p:spPr>
        <p:txBody>
          <a:bodyPr>
            <a:normAutofit/>
          </a:bodyPr>
          <a:lstStyle/>
          <a:p>
            <a:r>
              <a:rPr lang="it-IT" sz="4400" dirty="0"/>
              <a:t>Comunicazione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4" y="3705226"/>
            <a:ext cx="3795445" cy="165576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5B6D85"/>
                </a:solidFill>
              </a:rPr>
              <a:t>Training Meeting</a:t>
            </a:r>
          </a:p>
          <a:p>
            <a:r>
              <a:rPr lang="it-IT" sz="2800" b="1" dirty="0">
                <a:solidFill>
                  <a:srgbClr val="5B6D85"/>
                </a:solidFill>
              </a:rPr>
              <a:t>NG-Croce</a:t>
            </a:r>
          </a:p>
          <a:p>
            <a:endParaRPr lang="it-IT" sz="1400" b="1" dirty="0">
              <a:solidFill>
                <a:srgbClr val="7196BE"/>
              </a:solidFill>
            </a:endParaRPr>
          </a:p>
          <a:p>
            <a:r>
              <a:rPr lang="it-IT" sz="1400" b="1" dirty="0">
                <a:solidFill>
                  <a:srgbClr val="7196BE"/>
                </a:solidFill>
              </a:rPr>
              <a:t>Lunedì 12 Maggio - Giovedì 15 Maggio</a:t>
            </a:r>
          </a:p>
          <a:p>
            <a:endParaRPr lang="it-IT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190CF29E-E057-1299-60A8-F13548116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5775" y="5681663"/>
            <a:ext cx="3795444" cy="482600"/>
          </a:xfrm>
        </p:spPr>
        <p:txBody>
          <a:bodyPr>
            <a:normAutofit fontScale="62500" lnSpcReduction="20000"/>
          </a:bodyPr>
          <a:lstStyle/>
          <a:p>
            <a:r>
              <a:rPr lang="it-IT" sz="1800" b="1" i="1" dirty="0">
                <a:solidFill>
                  <a:srgbClr val="2A65AF"/>
                </a:solidFill>
              </a:rPr>
              <a:t>Radiotelescopi di Medicina</a:t>
            </a:r>
          </a:p>
          <a:p>
            <a:r>
              <a:rPr lang="it-IT" sz="1800" b="1" i="1" dirty="0">
                <a:solidFill>
                  <a:srgbClr val="2A65AF"/>
                </a:solidFill>
              </a:rPr>
              <a:t>IRA - Bologna</a:t>
            </a:r>
          </a:p>
          <a:p>
            <a:endParaRPr lang="it-I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3E8FDF-9B7B-4F6C-BE93-C25DBC1F7AD7}"/>
              </a:ext>
            </a:extLst>
          </p:cNvPr>
          <p:cNvSpPr txBox="1">
            <a:spLocks/>
          </p:cNvSpPr>
          <p:nvPr/>
        </p:nvSpPr>
        <p:spPr>
          <a:xfrm>
            <a:off x="3823163" y="6375400"/>
            <a:ext cx="4545673" cy="48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Rachele Toniolo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2102836D-A401-D80C-0196-8F6A098C23FE}"/>
              </a:ext>
            </a:extLst>
          </p:cNvPr>
          <p:cNvGrpSpPr/>
          <p:nvPr/>
        </p:nvGrpSpPr>
        <p:grpSpPr>
          <a:xfrm>
            <a:off x="330311" y="1743312"/>
            <a:ext cx="5143500" cy="4113095"/>
            <a:chOff x="508000" y="1767005"/>
            <a:chExt cx="5143500" cy="411309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E8FED4C-4B7B-ACB7-FC4F-9C3602A41F06}"/>
                </a:ext>
              </a:extLst>
            </p:cNvPr>
            <p:cNvSpPr/>
            <p:nvPr/>
          </p:nvSpPr>
          <p:spPr>
            <a:xfrm>
              <a:off x="508000" y="1767005"/>
              <a:ext cx="5143500" cy="4113095"/>
            </a:xfrm>
            <a:prstGeom prst="rect">
              <a:avLst/>
            </a:prstGeom>
            <a:solidFill>
              <a:srgbClr val="EFDCC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noProof="0" dirty="0"/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AD3FFAB-6CE9-A1A6-C0E6-890B2FA95892}"/>
                </a:ext>
              </a:extLst>
            </p:cNvPr>
            <p:cNvSpPr txBox="1"/>
            <p:nvPr/>
          </p:nvSpPr>
          <p:spPr>
            <a:xfrm>
              <a:off x="819150" y="2161558"/>
              <a:ext cx="45212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000" b="1" noProof="0" dirty="0">
                  <a:solidFill>
                    <a:schemeClr val="accent1"/>
                  </a:solidFill>
                  <a:latin typeface=""/>
                  <a:cs typeface="Calibri" panose="020F0502020204030204" pitchFamily="34" charset="0"/>
                </a:rPr>
                <a:t>Azioni comunicative: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3000" noProof="0" dirty="0">
                  <a:latin typeface=""/>
                  <a:cs typeface="Calibri" panose="020F0502020204030204" pitchFamily="34" charset="0"/>
                </a:rPr>
                <a:t>Pagina web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3000" noProof="0" dirty="0">
                  <a:latin typeface=""/>
                  <a:cs typeface="Calibri" panose="020F0502020204030204" pitchFamily="34" charset="0"/>
                </a:rPr>
                <a:t>Social media (Facebook, Instagram, Linkedin)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3000" noProof="0" dirty="0">
                  <a:latin typeface=""/>
                  <a:cs typeface="Calibri" panose="020F0502020204030204" pitchFamily="34" charset="0"/>
                </a:rPr>
                <a:t>Servizi Media INAF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3000" noProof="0" dirty="0">
                  <a:latin typeface=""/>
                  <a:cs typeface="Calibri" panose="020F0502020204030204" pitchFamily="34" charset="0"/>
                </a:rPr>
                <a:t>Comunicazione esterna</a:t>
              </a:r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30697C72-FDB7-4FC2-0223-DAB4A5C3E03B}"/>
              </a:ext>
            </a:extLst>
          </p:cNvPr>
          <p:cNvSpPr/>
          <p:nvPr/>
        </p:nvSpPr>
        <p:spPr>
          <a:xfrm>
            <a:off x="5784962" y="1732833"/>
            <a:ext cx="6071286" cy="4113095"/>
          </a:xfrm>
          <a:prstGeom prst="rect">
            <a:avLst/>
          </a:prstGeom>
          <a:solidFill>
            <a:srgbClr val="EFDC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57F324-BFD2-A9AD-A42C-9F3A85F11ADE}"/>
              </a:ext>
            </a:extLst>
          </p:cNvPr>
          <p:cNvSpPr txBox="1"/>
          <p:nvPr/>
        </p:nvSpPr>
        <p:spPr>
          <a:xfrm>
            <a:off x="5930900" y="2137865"/>
            <a:ext cx="5655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Obiettivi: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 noProof="0" dirty="0">
                <a:latin typeface=""/>
                <a:cs typeface="Calibri" panose="020F0502020204030204" pitchFamily="34" charset="0"/>
              </a:rPr>
              <a:t>Rispettare gli obblighi di comunicazione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 noProof="0" dirty="0">
                <a:latin typeface=""/>
                <a:cs typeface="Calibri" panose="020F0502020204030204" pitchFamily="34" charset="0"/>
              </a:rPr>
              <a:t>Restituzione alla comunità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 noProof="0" dirty="0">
                <a:latin typeface=""/>
                <a:cs typeface="Calibri" panose="020F0502020204030204" pitchFamily="34" charset="0"/>
              </a:rPr>
              <a:t>Un’occasione per raccontare la realtà complessa dei progetti scientifici e tecnologici</a:t>
            </a: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48A4-387B-540A-4D5D-D7BD532C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59BC65-F240-E40A-28F5-FA24CA234BA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6873DE-8E16-86D4-DE98-FEEA74BD5B5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E22596C-86B3-F08F-45DA-947AAEA3728D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84C52671-3102-04AE-1D40-A1C735D04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6E10C7-0DD8-2F75-17CA-13528CB04EAA}"/>
              </a:ext>
            </a:extLst>
          </p:cNvPr>
          <p:cNvSpPr txBox="1"/>
          <p:nvPr/>
        </p:nvSpPr>
        <p:spPr>
          <a:xfrm>
            <a:off x="118532" y="1257331"/>
            <a:ext cx="119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Pagina WEB: </a:t>
            </a:r>
            <a:r>
              <a:rPr lang="it-IT" sz="4000" b="1" noProof="0" dirty="0" err="1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pnrr.inaf.it</a:t>
            </a:r>
            <a:endParaRPr lang="it-IT" sz="4000" b="1" noProof="0" dirty="0">
              <a:solidFill>
                <a:schemeClr val="accent1"/>
              </a:solidFill>
              <a:latin typeface=""/>
              <a:cs typeface="Calibri" panose="020F0502020204030204" pitchFamily="34" charset="0"/>
            </a:endParaRPr>
          </a:p>
        </p:txBody>
      </p:sp>
      <p:pic>
        <p:nvPicPr>
          <p:cNvPr id="11" name="Immagine 10" descr="Immagine che contiene testo, schermata, Sito Web, Pubblicità online&#10;&#10;Il contenuto generato dall'IA potrebbe non essere corretto.">
            <a:extLst>
              <a:ext uri="{FF2B5EF4-FFF2-40B4-BE49-F238E27FC236}">
                <a16:creationId xmlns:a16="http://schemas.microsoft.com/office/drawing/2014/main" id="{85108D52-3318-43AE-0AB5-6CE35748D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" y="1965217"/>
            <a:ext cx="7772400" cy="4266769"/>
          </a:xfrm>
          <a:prstGeom prst="rect">
            <a:avLst/>
          </a:prstGeom>
        </p:spPr>
      </p:pic>
      <p:pic>
        <p:nvPicPr>
          <p:cNvPr id="14" name="Immagine 13" descr="Immagine che contiene testo, schermata, Sito Web, Pagina Web&#10;&#10;Il contenuto generato dall'IA potrebbe non essere corretto.">
            <a:extLst>
              <a:ext uri="{FF2B5EF4-FFF2-40B4-BE49-F238E27FC236}">
                <a16:creationId xmlns:a16="http://schemas.microsoft.com/office/drawing/2014/main" id="{FC10D97F-C6D4-F218-A7C2-7581A181E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2118688"/>
            <a:ext cx="5694607" cy="39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9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F0DA-148C-862B-7CDF-20EECCF5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E7E0B9-53D6-CB8C-77D8-74F1F2F8926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8A0868-A53B-A9A3-4AB8-27BE075B693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DB1ACE1-6036-4AFC-F6F0-59110B826D83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2D60770-F569-C284-10C3-68250ECB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0CBFC5-C58C-F847-923B-29527E2981EE}"/>
              </a:ext>
            </a:extLst>
          </p:cNvPr>
          <p:cNvSpPr txBox="1"/>
          <p:nvPr/>
        </p:nvSpPr>
        <p:spPr>
          <a:xfrm>
            <a:off x="118533" y="1257331"/>
            <a:ext cx="276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Chi siamo</a:t>
            </a:r>
          </a:p>
        </p:txBody>
      </p:sp>
      <p:pic>
        <p:nvPicPr>
          <p:cNvPr id="5" name="Immagine 4" descr="Immagine che contiene Viso umano, testo, persona, schermata&#10;&#10;Il contenuto generato dall'IA potrebbe non essere corretto.">
            <a:extLst>
              <a:ext uri="{FF2B5EF4-FFF2-40B4-BE49-F238E27FC236}">
                <a16:creationId xmlns:a16="http://schemas.microsoft.com/office/drawing/2014/main" id="{E2FAA966-8B18-F702-06F4-7F018BB2C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424"/>
            <a:ext cx="2769220" cy="4730751"/>
          </a:xfrm>
          <a:prstGeom prst="rect">
            <a:avLst/>
          </a:prstGeom>
        </p:spPr>
      </p:pic>
      <p:pic>
        <p:nvPicPr>
          <p:cNvPr id="7" name="Immagine 6" descr="Immagine che contiene testo, Sito Web, schermata, Pagina Web&#10;&#10;Il contenuto generato dall'IA potrebbe non essere corretto.">
            <a:extLst>
              <a:ext uri="{FF2B5EF4-FFF2-40B4-BE49-F238E27FC236}">
                <a16:creationId xmlns:a16="http://schemas.microsoft.com/office/drawing/2014/main" id="{159410F3-67C9-C068-B65C-84552010F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86" y="1830424"/>
            <a:ext cx="4513316" cy="4470400"/>
          </a:xfrm>
          <a:prstGeom prst="rect">
            <a:avLst/>
          </a:prstGeom>
        </p:spPr>
      </p:pic>
      <p:pic>
        <p:nvPicPr>
          <p:cNvPr id="12" name="Immagine 11" descr="Immagine che contiene testo, schermata, documento, lettera&#10;&#10;Il contenuto generato dall'IA potrebbe non essere corretto.">
            <a:extLst>
              <a:ext uri="{FF2B5EF4-FFF2-40B4-BE49-F238E27FC236}">
                <a16:creationId xmlns:a16="http://schemas.microsoft.com/office/drawing/2014/main" id="{ABAB3934-A1C3-1D7D-1057-800A1846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21" y="1842106"/>
            <a:ext cx="3802798" cy="470068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2A57049-BE24-F498-F7E0-BBDF577F452F}"/>
              </a:ext>
            </a:extLst>
          </p:cNvPr>
          <p:cNvSpPr txBox="1"/>
          <p:nvPr/>
        </p:nvSpPr>
        <p:spPr>
          <a:xfrm>
            <a:off x="3639815" y="1278529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Pubblicazioni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48A61C5-5E27-8BE1-A0B6-2FA4E6D2D2AB}"/>
              </a:ext>
            </a:extLst>
          </p:cNvPr>
          <p:cNvSpPr txBox="1"/>
          <p:nvPr/>
        </p:nvSpPr>
        <p:spPr>
          <a:xfrm>
            <a:off x="8291539" y="1257331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Ultime notizie</a:t>
            </a:r>
          </a:p>
        </p:txBody>
      </p:sp>
    </p:spTree>
    <p:extLst>
      <p:ext uri="{BB962C8B-B14F-4D97-AF65-F5344CB8AC3E}">
        <p14:creationId xmlns:p14="http://schemas.microsoft.com/office/powerpoint/2010/main" val="61034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EA96-2C94-6F59-8F0B-D17FF283A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FEA001-A776-A3C8-49F1-5A200FD0C0B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5268CD-EED5-68E7-F19B-08DCF9970487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55FD4ED-66FF-2379-E9B4-C8E9D87B399E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23C412A-9D53-DF29-6B00-93B961F51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5D5D27-9C58-FA03-B830-1009590318EE}"/>
              </a:ext>
            </a:extLst>
          </p:cNvPr>
          <p:cNvSpPr txBox="1"/>
          <p:nvPr/>
        </p:nvSpPr>
        <p:spPr>
          <a:xfrm>
            <a:off x="118533" y="1257331"/>
            <a:ext cx="276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Chi siamo</a:t>
            </a:r>
          </a:p>
        </p:txBody>
      </p:sp>
      <p:pic>
        <p:nvPicPr>
          <p:cNvPr id="5" name="Immagine 4" descr="Immagine che contiene Viso umano, testo, persona, schermata&#10;&#10;Il contenuto generato dall'IA potrebbe non essere corretto.">
            <a:extLst>
              <a:ext uri="{FF2B5EF4-FFF2-40B4-BE49-F238E27FC236}">
                <a16:creationId xmlns:a16="http://schemas.microsoft.com/office/drawing/2014/main" id="{CF824CFB-19EE-2A31-7F9F-B7535A723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424"/>
            <a:ext cx="2769220" cy="4730751"/>
          </a:xfrm>
          <a:prstGeom prst="rect">
            <a:avLst/>
          </a:prstGeom>
        </p:spPr>
      </p:pic>
      <p:pic>
        <p:nvPicPr>
          <p:cNvPr id="7" name="Immagine 6" descr="Immagine che contiene testo, Sito Web, schermata, Pagina Web&#10;&#10;Il contenuto generato dall'IA potrebbe non essere corretto.">
            <a:extLst>
              <a:ext uri="{FF2B5EF4-FFF2-40B4-BE49-F238E27FC236}">
                <a16:creationId xmlns:a16="http://schemas.microsoft.com/office/drawing/2014/main" id="{96AB2A79-1A0E-F281-503D-D8A8E5878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86" y="1830424"/>
            <a:ext cx="4513316" cy="4470400"/>
          </a:xfrm>
          <a:prstGeom prst="rect">
            <a:avLst/>
          </a:prstGeom>
        </p:spPr>
      </p:pic>
      <p:pic>
        <p:nvPicPr>
          <p:cNvPr id="12" name="Immagine 11" descr="Immagine che contiene testo, schermata, documento, lettera&#10;&#10;Il contenuto generato dall'IA potrebbe non essere corretto.">
            <a:extLst>
              <a:ext uri="{FF2B5EF4-FFF2-40B4-BE49-F238E27FC236}">
                <a16:creationId xmlns:a16="http://schemas.microsoft.com/office/drawing/2014/main" id="{04F4B593-9127-1EAA-1485-5B042CDF1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21" y="1842106"/>
            <a:ext cx="3802798" cy="470068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78D9FD-B5E8-B046-5DC6-86E1683A40DF}"/>
              </a:ext>
            </a:extLst>
          </p:cNvPr>
          <p:cNvSpPr txBox="1"/>
          <p:nvPr/>
        </p:nvSpPr>
        <p:spPr>
          <a:xfrm>
            <a:off x="3639815" y="1278529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Pubblicazioni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CC07899-6D0F-7DA4-8E21-F569327E44D8}"/>
              </a:ext>
            </a:extLst>
          </p:cNvPr>
          <p:cNvSpPr txBox="1"/>
          <p:nvPr/>
        </p:nvSpPr>
        <p:spPr>
          <a:xfrm>
            <a:off x="8291539" y="1257331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Ultime notizie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7E4B55-F7FB-5BB2-B464-C1ACCDCA54C1}"/>
              </a:ext>
            </a:extLst>
          </p:cNvPr>
          <p:cNvSpPr/>
          <p:nvPr/>
        </p:nvSpPr>
        <p:spPr>
          <a:xfrm>
            <a:off x="8685858" y="2902936"/>
            <a:ext cx="3132667" cy="1821464"/>
          </a:xfrm>
          <a:prstGeom prst="rect">
            <a:avLst/>
          </a:prstGeom>
          <a:solidFill>
            <a:srgbClr val="EFDC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noProof="0" dirty="0">
                <a:solidFill>
                  <a:schemeClr val="tx1"/>
                </a:solidFill>
                <a:latin typeface=""/>
              </a:rPr>
              <a:t>13</a:t>
            </a:r>
            <a:r>
              <a:rPr lang="it-IT" sz="3500" noProof="0" dirty="0">
                <a:solidFill>
                  <a:schemeClr val="tx1"/>
                </a:solidFill>
                <a:latin typeface=""/>
              </a:rPr>
              <a:t> notizie pubblicate</a:t>
            </a:r>
            <a:endParaRPr lang="it-IT" sz="3500" b="1" noProof="0" dirty="0">
              <a:solidFill>
                <a:schemeClr val="accent1"/>
              </a:solidFill>
              <a:latin typeface="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9456687-5FDF-5FB3-5B92-166411F97935}"/>
              </a:ext>
            </a:extLst>
          </p:cNvPr>
          <p:cNvSpPr/>
          <p:nvPr/>
        </p:nvSpPr>
        <p:spPr>
          <a:xfrm>
            <a:off x="67802" y="2902936"/>
            <a:ext cx="2885833" cy="1821464"/>
          </a:xfrm>
          <a:prstGeom prst="rect">
            <a:avLst/>
          </a:prstGeom>
          <a:solidFill>
            <a:srgbClr val="EFDC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noProof="0" dirty="0">
                <a:solidFill>
                  <a:schemeClr val="tx1"/>
                </a:solidFill>
                <a:latin typeface=""/>
              </a:rPr>
              <a:t>59</a:t>
            </a:r>
            <a:r>
              <a:rPr lang="it-IT" sz="3500" noProof="0" dirty="0">
                <a:solidFill>
                  <a:schemeClr val="tx1"/>
                </a:solidFill>
                <a:latin typeface=""/>
              </a:rPr>
              <a:t> persone coinvolte</a:t>
            </a:r>
            <a:endParaRPr lang="it-IT" sz="3500" b="1" noProof="0" dirty="0">
              <a:solidFill>
                <a:schemeClr val="accent1"/>
              </a:solidFill>
              <a:latin typeface="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2B04E20-1AF9-8CE3-B64E-47953101A41F}"/>
              </a:ext>
            </a:extLst>
          </p:cNvPr>
          <p:cNvSpPr/>
          <p:nvPr/>
        </p:nvSpPr>
        <p:spPr>
          <a:xfrm>
            <a:off x="4114581" y="2927205"/>
            <a:ext cx="2523860" cy="1821464"/>
          </a:xfrm>
          <a:prstGeom prst="rect">
            <a:avLst/>
          </a:prstGeom>
          <a:solidFill>
            <a:srgbClr val="EFDC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noProof="0" dirty="0">
                <a:solidFill>
                  <a:schemeClr val="tx1"/>
                </a:solidFill>
                <a:latin typeface=""/>
              </a:rPr>
              <a:t>5</a:t>
            </a:r>
            <a:r>
              <a:rPr lang="it-IT" sz="3500" noProof="0" dirty="0">
                <a:solidFill>
                  <a:schemeClr val="tx1"/>
                </a:solidFill>
                <a:latin typeface=""/>
              </a:rPr>
              <a:t> articoli</a:t>
            </a:r>
            <a:endParaRPr lang="it-IT" sz="3500" b="1" dirty="0">
              <a:solidFill>
                <a:schemeClr val="accent1"/>
              </a:solidFill>
              <a:latin typeface=""/>
            </a:endParaRPr>
          </a:p>
          <a:p>
            <a:pPr algn="ctr"/>
            <a:r>
              <a:rPr lang="it-IT" sz="3500" b="1" noProof="0" dirty="0">
                <a:solidFill>
                  <a:schemeClr val="tx1"/>
                </a:solidFill>
                <a:latin typeface=""/>
              </a:rPr>
              <a:t>10</a:t>
            </a:r>
            <a:r>
              <a:rPr lang="it-IT" sz="3500" noProof="0" dirty="0">
                <a:solidFill>
                  <a:schemeClr val="tx1"/>
                </a:solidFill>
                <a:latin typeface=""/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225169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1CEEE-1AC0-CDA9-3550-961F49D37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8A23DE-170C-AE72-DC13-F806F753A32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91B7B4-7574-76EC-04B0-231C9434CA4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285872B-0427-BF4B-56D5-EAE80CCEEF8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F457469-C271-792B-88F6-B73D00896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3FA33E-5B4D-681F-20BD-3AE8F6662CA8}"/>
              </a:ext>
            </a:extLst>
          </p:cNvPr>
          <p:cNvSpPr txBox="1"/>
          <p:nvPr/>
        </p:nvSpPr>
        <p:spPr>
          <a:xfrm>
            <a:off x="118533" y="1257331"/>
            <a:ext cx="276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Chi siamo</a:t>
            </a:r>
          </a:p>
        </p:txBody>
      </p:sp>
      <p:pic>
        <p:nvPicPr>
          <p:cNvPr id="5" name="Immagine 4" descr="Immagine che contiene Viso umano, testo, persona, schermata&#10;&#10;Il contenuto generato dall'IA potrebbe non essere corretto.">
            <a:extLst>
              <a:ext uri="{FF2B5EF4-FFF2-40B4-BE49-F238E27FC236}">
                <a16:creationId xmlns:a16="http://schemas.microsoft.com/office/drawing/2014/main" id="{9814369E-A310-BAA0-AA9E-C64C95C0A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424"/>
            <a:ext cx="2769220" cy="4730751"/>
          </a:xfrm>
          <a:prstGeom prst="rect">
            <a:avLst/>
          </a:prstGeom>
        </p:spPr>
      </p:pic>
      <p:pic>
        <p:nvPicPr>
          <p:cNvPr id="7" name="Immagine 6" descr="Immagine che contiene testo, Sito Web, schermata, Pagina Web&#10;&#10;Il contenuto generato dall'IA potrebbe non essere corretto.">
            <a:extLst>
              <a:ext uri="{FF2B5EF4-FFF2-40B4-BE49-F238E27FC236}">
                <a16:creationId xmlns:a16="http://schemas.microsoft.com/office/drawing/2014/main" id="{4C350D9C-6273-7E03-81C9-45BF46B7B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86" y="1830424"/>
            <a:ext cx="4513316" cy="4470400"/>
          </a:xfrm>
          <a:prstGeom prst="rect">
            <a:avLst/>
          </a:prstGeom>
        </p:spPr>
      </p:pic>
      <p:pic>
        <p:nvPicPr>
          <p:cNvPr id="12" name="Immagine 11" descr="Immagine che contiene testo, schermata, documento, lettera&#10;&#10;Il contenuto generato dall'IA potrebbe non essere corretto.">
            <a:extLst>
              <a:ext uri="{FF2B5EF4-FFF2-40B4-BE49-F238E27FC236}">
                <a16:creationId xmlns:a16="http://schemas.microsoft.com/office/drawing/2014/main" id="{EF4CD9DB-BF86-179C-7B32-A878A4DA1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21" y="1842106"/>
            <a:ext cx="3802798" cy="470068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352632E-EE8F-F0A4-6D72-AFA5E9DA34E9}"/>
              </a:ext>
            </a:extLst>
          </p:cNvPr>
          <p:cNvSpPr txBox="1"/>
          <p:nvPr/>
        </p:nvSpPr>
        <p:spPr>
          <a:xfrm>
            <a:off x="3639815" y="1278529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Pubblicazioni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75BE648-3DE6-34D5-217E-FCA9FD839021}"/>
              </a:ext>
            </a:extLst>
          </p:cNvPr>
          <p:cNvSpPr txBox="1"/>
          <p:nvPr/>
        </p:nvSpPr>
        <p:spPr>
          <a:xfrm>
            <a:off x="8291539" y="1257331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Ultime notizie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BABDE2B-E162-F25C-F4F2-84C1FF30E477}"/>
              </a:ext>
            </a:extLst>
          </p:cNvPr>
          <p:cNvSpPr/>
          <p:nvPr/>
        </p:nvSpPr>
        <p:spPr>
          <a:xfrm>
            <a:off x="863051" y="2703559"/>
            <a:ext cx="10465897" cy="2423096"/>
          </a:xfrm>
          <a:prstGeom prst="rect">
            <a:avLst/>
          </a:prstGeom>
          <a:solidFill>
            <a:srgbClr val="EFDC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noProof="0" dirty="0">
                <a:solidFill>
                  <a:schemeClr val="tx1"/>
                </a:solidFill>
                <a:latin typeface=""/>
              </a:rPr>
              <a:t>Se vedete che manca qualcosa/qualcun*</a:t>
            </a:r>
            <a:br>
              <a:rPr lang="it-IT" sz="3000" noProof="0" dirty="0">
                <a:solidFill>
                  <a:schemeClr val="tx1"/>
                </a:solidFill>
                <a:latin typeface=""/>
              </a:rPr>
            </a:br>
            <a:r>
              <a:rPr lang="it-IT" sz="3000" noProof="0" dirty="0">
                <a:solidFill>
                  <a:schemeClr val="tx1"/>
                </a:solidFill>
                <a:latin typeface=""/>
              </a:rPr>
              <a:t>Se volete proporre una notizia da pubblicare</a:t>
            </a:r>
            <a:br>
              <a:rPr lang="it-IT" sz="3000" noProof="0" dirty="0">
                <a:solidFill>
                  <a:schemeClr val="tx1"/>
                </a:solidFill>
                <a:latin typeface=""/>
              </a:rPr>
            </a:br>
            <a:endParaRPr lang="it-IT" sz="3000" noProof="0" dirty="0">
              <a:solidFill>
                <a:schemeClr val="tx1"/>
              </a:solidFill>
              <a:latin typeface=""/>
            </a:endParaRPr>
          </a:p>
          <a:p>
            <a:pPr algn="ctr"/>
            <a:r>
              <a:rPr lang="it-IT" sz="3000" b="1" dirty="0">
                <a:solidFill>
                  <a:schemeClr val="accent1"/>
                </a:solidFill>
                <a:latin typeface=""/>
              </a:rPr>
              <a:t>Contattate </a:t>
            </a:r>
            <a:r>
              <a:rPr lang="it-IT" sz="3000" b="1" dirty="0" err="1">
                <a:solidFill>
                  <a:schemeClr val="accent1"/>
                </a:solidFill>
                <a:latin typeface=""/>
              </a:rPr>
              <a:t>rachele.toniolo@inaf.it</a:t>
            </a:r>
            <a:endParaRPr lang="it-IT" sz="3000" b="1" noProof="0" dirty="0">
              <a:solidFill>
                <a:schemeClr val="accent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2587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EB29C-5DEB-4869-B303-7F3DCF55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92CB9F-1806-C860-495F-A9CC65EFF58A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515947-294E-06B6-7786-636F387323F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BB123FA-9DE9-F2EC-3C14-40BA52F7F265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C97B55BF-7F50-113A-61F5-8DD439E9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29E4A4-79F0-BFA4-6573-3D5B84D48FCF}"/>
              </a:ext>
            </a:extLst>
          </p:cNvPr>
          <p:cNvSpPr txBox="1"/>
          <p:nvPr/>
        </p:nvSpPr>
        <p:spPr>
          <a:xfrm>
            <a:off x="1431655" y="1267837"/>
            <a:ext cx="276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Facebook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ED648B-5096-449F-B6DD-5705C94F6F27}"/>
              </a:ext>
            </a:extLst>
          </p:cNvPr>
          <p:cNvSpPr txBox="1"/>
          <p:nvPr/>
        </p:nvSpPr>
        <p:spPr>
          <a:xfrm>
            <a:off x="8913765" y="1257331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Instagram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2CB45C-8076-00C3-5482-3AD9DF517FC1}"/>
              </a:ext>
            </a:extLst>
          </p:cNvPr>
          <p:cNvSpPr txBox="1"/>
          <p:nvPr/>
        </p:nvSpPr>
        <p:spPr>
          <a:xfrm>
            <a:off x="5347082" y="3656199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Linkedin</a:t>
            </a:r>
          </a:p>
        </p:txBody>
      </p:sp>
      <p:pic>
        <p:nvPicPr>
          <p:cNvPr id="20" name="Immagine 19" descr="Immagine che contiene testo, schermata, Sito Web, software&#10;&#10;Il contenuto generato dall'IA potrebbe non essere corretto.">
            <a:extLst>
              <a:ext uri="{FF2B5EF4-FFF2-40B4-BE49-F238E27FC236}">
                <a16:creationId xmlns:a16="http://schemas.microsoft.com/office/drawing/2014/main" id="{D702EB4D-4BF6-0D6A-1C10-6E56EE2A9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8" y="1839312"/>
            <a:ext cx="5278254" cy="3416345"/>
          </a:xfrm>
          <a:prstGeom prst="rect">
            <a:avLst/>
          </a:prstGeom>
        </p:spPr>
      </p:pic>
      <p:pic>
        <p:nvPicPr>
          <p:cNvPr id="24" name="Immagine 23" descr="Immagine che contiene testo, schermata, Software multimediale, software&#10;&#10;Il contenuto generato dall'IA potrebbe non essere corretto.">
            <a:extLst>
              <a:ext uri="{FF2B5EF4-FFF2-40B4-BE49-F238E27FC236}">
                <a16:creationId xmlns:a16="http://schemas.microsoft.com/office/drawing/2014/main" id="{B5BEBDA9-A492-4823-0205-E4FF0190D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47668" y="1842106"/>
            <a:ext cx="3225800" cy="4895304"/>
          </a:xfrm>
          <a:prstGeom prst="rect">
            <a:avLst/>
          </a:prstGeom>
        </p:spPr>
      </p:pic>
      <p:pic>
        <p:nvPicPr>
          <p:cNvPr id="25" name="Immagine 24" descr="Immagine che contiene testo, schermata, cielo, Sito Web&#10;&#10;Il contenuto generato dall'IA potrebbe non essere corretto.">
            <a:extLst>
              <a:ext uri="{FF2B5EF4-FFF2-40B4-BE49-F238E27FC236}">
                <a16:creationId xmlns:a16="http://schemas.microsoft.com/office/drawing/2014/main" id="{36869535-B950-D9E5-89D6-278AF567E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65" y="4397922"/>
            <a:ext cx="4917971" cy="2169868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DE6F638-B59E-64BB-8C93-91CC1988EDF3}"/>
              </a:ext>
            </a:extLst>
          </p:cNvPr>
          <p:cNvSpPr txBox="1"/>
          <p:nvPr/>
        </p:nvSpPr>
        <p:spPr>
          <a:xfrm>
            <a:off x="5669969" y="1298568"/>
            <a:ext cx="276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noProof="0" dirty="0">
                <a:solidFill>
                  <a:schemeClr val="accent2"/>
                </a:solidFill>
                <a:latin typeface=""/>
                <a:cs typeface="Calibri" panose="020F0502020204030204" pitchFamily="34" charset="0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83866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F64D8-76B5-AD4B-E642-70545CBF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0F8411-C454-933F-29C2-A740ADD11BA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7F5B1C-85A1-5D40-6803-C76681BA95F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B0269D3-EE89-B44E-7478-3D55D1CB507C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403BEAB-D9B3-C47B-72AB-FA9D4775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A00A3-8023-3C9D-6126-1CB875AEBDBA}"/>
              </a:ext>
            </a:extLst>
          </p:cNvPr>
          <p:cNvSpPr txBox="1"/>
          <p:nvPr/>
        </p:nvSpPr>
        <p:spPr>
          <a:xfrm>
            <a:off x="5669969" y="1298568"/>
            <a:ext cx="276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noProof="0" dirty="0">
                <a:solidFill>
                  <a:schemeClr val="accent2"/>
                </a:solidFill>
                <a:latin typeface=""/>
                <a:cs typeface="Calibri" panose="020F0502020204030204" pitchFamily="34" charset="0"/>
              </a:rPr>
              <a:t>Social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B9ADC8-B658-CDCD-0CFB-2B3A7836AD2F}"/>
              </a:ext>
            </a:extLst>
          </p:cNvPr>
          <p:cNvSpPr txBox="1"/>
          <p:nvPr/>
        </p:nvSpPr>
        <p:spPr>
          <a:xfrm>
            <a:off x="1431655" y="1267837"/>
            <a:ext cx="276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Facebook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39144F-C089-B45D-A22F-05C0CD2387CC}"/>
              </a:ext>
            </a:extLst>
          </p:cNvPr>
          <p:cNvSpPr txBox="1"/>
          <p:nvPr/>
        </p:nvSpPr>
        <p:spPr>
          <a:xfrm>
            <a:off x="8913765" y="1257331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Instagram</a:t>
            </a:r>
          </a:p>
        </p:txBody>
      </p:sp>
      <p:pic>
        <p:nvPicPr>
          <p:cNvPr id="20" name="Immagine 19" descr="Immagine che contiene testo, schermata, Sito Web, software&#10;&#10;Il contenuto generato dall'IA potrebbe non essere corretto.">
            <a:extLst>
              <a:ext uri="{FF2B5EF4-FFF2-40B4-BE49-F238E27FC236}">
                <a16:creationId xmlns:a16="http://schemas.microsoft.com/office/drawing/2014/main" id="{E1D70605-08B2-3F9F-0A0A-2B2EB6BD4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8" y="1839312"/>
            <a:ext cx="5278254" cy="3416345"/>
          </a:xfrm>
          <a:prstGeom prst="rect">
            <a:avLst/>
          </a:prstGeom>
        </p:spPr>
      </p:pic>
      <p:pic>
        <p:nvPicPr>
          <p:cNvPr id="24" name="Immagine 23" descr="Immagine che contiene testo, schermata, Software multimediale, software&#10;&#10;Il contenuto generato dall'IA potrebbe non essere corretto.">
            <a:extLst>
              <a:ext uri="{FF2B5EF4-FFF2-40B4-BE49-F238E27FC236}">
                <a16:creationId xmlns:a16="http://schemas.microsoft.com/office/drawing/2014/main" id="{0E4C4EF8-8E15-D7D8-BDA1-351A25CF9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47668" y="1842106"/>
            <a:ext cx="3225800" cy="489530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6608227-EB4E-8409-7148-95E635A81F6B}"/>
              </a:ext>
            </a:extLst>
          </p:cNvPr>
          <p:cNvSpPr/>
          <p:nvPr/>
        </p:nvSpPr>
        <p:spPr>
          <a:xfrm>
            <a:off x="5001412" y="2344066"/>
            <a:ext cx="4106334" cy="1040247"/>
          </a:xfrm>
          <a:prstGeom prst="rect">
            <a:avLst/>
          </a:prstGeom>
          <a:solidFill>
            <a:srgbClr val="EFDC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noProof="0" dirty="0">
                <a:solidFill>
                  <a:schemeClr val="tx1"/>
                </a:solidFill>
                <a:latin typeface=""/>
              </a:rPr>
              <a:t>72 contenuti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B43791-403D-D4A5-C1CB-B94D9B64B80F}"/>
              </a:ext>
            </a:extLst>
          </p:cNvPr>
          <p:cNvSpPr txBox="1"/>
          <p:nvPr/>
        </p:nvSpPr>
        <p:spPr>
          <a:xfrm>
            <a:off x="5347082" y="3656199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Linkedin</a:t>
            </a:r>
          </a:p>
        </p:txBody>
      </p:sp>
      <p:pic>
        <p:nvPicPr>
          <p:cNvPr id="14" name="Immagine 13" descr="Immagine che contiene testo, schermata, cielo, Sito Web&#10;&#10;Il contenuto generato dall'IA potrebbe non essere corretto.">
            <a:extLst>
              <a:ext uri="{FF2B5EF4-FFF2-40B4-BE49-F238E27FC236}">
                <a16:creationId xmlns:a16="http://schemas.microsoft.com/office/drawing/2014/main" id="{7BF04026-89F8-01B7-1CF6-31D88253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65" y="4397922"/>
            <a:ext cx="4917971" cy="21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9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F00C2-F58C-0CDA-F4CB-5FE5A4A2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273741-4523-2DD6-52AD-D1EDD39CB1A4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0F49C5-2393-89A7-0BB4-39047653FA6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noProof="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noProof="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115BD63-5964-7AC5-1BF0-267FA3C24AC1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595A588-9E17-0136-7B78-E0B8B6D60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C9EFA6-581D-2BD3-1261-DA979CC8F52E}"/>
              </a:ext>
            </a:extLst>
          </p:cNvPr>
          <p:cNvSpPr txBox="1"/>
          <p:nvPr/>
        </p:nvSpPr>
        <p:spPr>
          <a:xfrm>
            <a:off x="118532" y="1257331"/>
            <a:ext cx="119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Servizi giornalistici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E326C2-A00F-DAF8-08A8-2313E6A2F3C4}"/>
              </a:ext>
            </a:extLst>
          </p:cNvPr>
          <p:cNvSpPr txBox="1"/>
          <p:nvPr/>
        </p:nvSpPr>
        <p:spPr>
          <a:xfrm>
            <a:off x="235145" y="2089919"/>
            <a:ext cx="276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 err="1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MediaINAF</a:t>
            </a:r>
            <a:endParaRPr lang="it-IT" sz="3200" b="1" noProof="0" dirty="0">
              <a:solidFill>
                <a:schemeClr val="accent1"/>
              </a:solidFill>
              <a:latin typeface="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C35A80-34B0-56F3-D011-0B7E8B7C83A2}"/>
              </a:ext>
            </a:extLst>
          </p:cNvPr>
          <p:cNvSpPr txBox="1"/>
          <p:nvPr/>
        </p:nvSpPr>
        <p:spPr>
          <a:xfrm>
            <a:off x="4431246" y="2089921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Articoli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16A64-70E5-998D-31EC-39C878975595}"/>
              </a:ext>
            </a:extLst>
          </p:cNvPr>
          <p:cNvSpPr txBox="1"/>
          <p:nvPr/>
        </p:nvSpPr>
        <p:spPr>
          <a:xfrm>
            <a:off x="8358615" y="2089920"/>
            <a:ext cx="32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noProof="0" dirty="0">
                <a:solidFill>
                  <a:schemeClr val="accent1"/>
                </a:solidFill>
                <a:latin typeface=""/>
                <a:cs typeface="Calibri" panose="020F0502020204030204" pitchFamily="34" charset="0"/>
              </a:rPr>
              <a:t>Interviste</a:t>
            </a:r>
          </a:p>
        </p:txBody>
      </p:sp>
      <p:pic>
        <p:nvPicPr>
          <p:cNvPr id="16" name="Immagine 15" descr="Immagine che contiene testo, cielo, schermata, Cartellone&#10;&#10;Il contenuto generato dall'IA potrebbe non essere corretto.">
            <a:extLst>
              <a:ext uri="{FF2B5EF4-FFF2-40B4-BE49-F238E27FC236}">
                <a16:creationId xmlns:a16="http://schemas.microsoft.com/office/drawing/2014/main" id="{AF824F34-0BB7-F0AC-4DEF-E627AC6FD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" y="2799397"/>
            <a:ext cx="1955269" cy="1721804"/>
          </a:xfrm>
          <a:prstGeom prst="rect">
            <a:avLst/>
          </a:prstGeom>
        </p:spPr>
      </p:pic>
      <p:pic>
        <p:nvPicPr>
          <p:cNvPr id="18" name="Immagine 17" descr="Immagine che contiene testo, schermata, Sito Web, Pubblicità online&#10;&#10;Il contenuto generato dall'IA potrebbe non essere corretto.">
            <a:extLst>
              <a:ext uri="{FF2B5EF4-FFF2-40B4-BE49-F238E27FC236}">
                <a16:creationId xmlns:a16="http://schemas.microsoft.com/office/drawing/2014/main" id="{B822F6F2-10C3-0986-4C3B-E94616B6C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4" y="4183307"/>
            <a:ext cx="2696633" cy="1996687"/>
          </a:xfrm>
          <a:prstGeom prst="rect">
            <a:avLst/>
          </a:prstGeom>
        </p:spPr>
      </p:pic>
      <p:pic>
        <p:nvPicPr>
          <p:cNvPr id="20" name="Immagine 19" descr="Immagine che contiene testo, schermata, Sito Web, Pagina Web&#10;&#10;Il contenuto generato dall'IA potrebbe non essere corretto.">
            <a:extLst>
              <a:ext uri="{FF2B5EF4-FFF2-40B4-BE49-F238E27FC236}">
                <a16:creationId xmlns:a16="http://schemas.microsoft.com/office/drawing/2014/main" id="{F900F869-BB5D-7AFC-6595-C6FF1193B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34" y="2799397"/>
            <a:ext cx="3039890" cy="3295650"/>
          </a:xfrm>
          <a:prstGeom prst="rect">
            <a:avLst/>
          </a:prstGeom>
        </p:spPr>
      </p:pic>
      <p:pic>
        <p:nvPicPr>
          <p:cNvPr id="22" name="Immagine 21" descr="Immagine che contiene testo, schermata, giornale, persona&#10;&#10;Il contenuto generato dall'IA potrebbe non essere corretto.">
            <a:extLst>
              <a:ext uri="{FF2B5EF4-FFF2-40B4-BE49-F238E27FC236}">
                <a16:creationId xmlns:a16="http://schemas.microsoft.com/office/drawing/2014/main" id="{F7C1987C-434D-68FF-35F6-063A2DF0B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05" y="2674694"/>
            <a:ext cx="3039890" cy="3932857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47883FA-134B-D422-880C-6D0F31B736DC}"/>
              </a:ext>
            </a:extLst>
          </p:cNvPr>
          <p:cNvSpPr/>
          <p:nvPr/>
        </p:nvSpPr>
        <p:spPr>
          <a:xfrm>
            <a:off x="2940015" y="4001077"/>
            <a:ext cx="6268469" cy="1040247"/>
          </a:xfrm>
          <a:prstGeom prst="rect">
            <a:avLst/>
          </a:prstGeom>
          <a:solidFill>
            <a:srgbClr val="EFDC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noProof="0" dirty="0">
                <a:solidFill>
                  <a:schemeClr val="tx1"/>
                </a:solidFill>
                <a:latin typeface=""/>
              </a:rPr>
              <a:t>11 </a:t>
            </a:r>
            <a:r>
              <a:rPr lang="it-IT" sz="3500" noProof="0" dirty="0">
                <a:solidFill>
                  <a:schemeClr val="tx1"/>
                </a:solidFill>
                <a:latin typeface=""/>
              </a:rPr>
              <a:t>prodotti</a:t>
            </a:r>
          </a:p>
        </p:txBody>
      </p:sp>
    </p:spTree>
    <p:extLst>
      <p:ext uri="{BB962C8B-B14F-4D97-AF65-F5344CB8AC3E}">
        <p14:creationId xmlns:p14="http://schemas.microsoft.com/office/powerpoint/2010/main" val="2653305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131</TotalTime>
  <Words>594</Words>
  <Application>Microsoft Macintosh PowerPoint</Application>
  <PresentationFormat>Widescreen</PresentationFormat>
  <Paragraphs>87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Titillium</vt:lpstr>
      <vt:lpstr>Titillium Bd</vt:lpstr>
      <vt:lpstr>Tema di Office</vt:lpstr>
      <vt:lpstr>Comunicazione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Rachele Toniolo</cp:lastModifiedBy>
  <cp:revision>5</cp:revision>
  <dcterms:created xsi:type="dcterms:W3CDTF">2022-10-26T09:11:02Z</dcterms:created>
  <dcterms:modified xsi:type="dcterms:W3CDTF">2025-05-14T10:27:49Z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