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618" r:id="rId5"/>
    <p:sldId id="578" r:id="rId6"/>
    <p:sldId id="601" r:id="rId7"/>
    <p:sldId id="282" r:id="rId8"/>
    <p:sldId id="264" r:id="rId9"/>
    <p:sldId id="257" r:id="rId10"/>
    <p:sldId id="579" r:id="rId11"/>
    <p:sldId id="580" r:id="rId12"/>
    <p:sldId id="606" r:id="rId13"/>
    <p:sldId id="605" r:id="rId14"/>
    <p:sldId id="607" r:id="rId15"/>
    <p:sldId id="261" r:id="rId16"/>
    <p:sldId id="617" r:id="rId17"/>
    <p:sldId id="562" r:id="rId18"/>
    <p:sldId id="575" r:id="rId19"/>
    <p:sldId id="61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74"/>
  </p:normalViewPr>
  <p:slideViewPr>
    <p:cSldViewPr snapToGrid="0">
      <p:cViewPr varScale="1">
        <p:scale>
          <a:sx n="124" d="100"/>
          <a:sy n="124" d="100"/>
        </p:scale>
        <p:origin x="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6a25328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6a25328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73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1CD55-6B92-3947-89F8-F109CE7E1BD4}" type="slidenum">
              <a:rPr lang="en-GB"/>
              <a:pPr/>
              <a:t>14</a:t>
            </a:fld>
            <a:endParaRPr lang="en-GB"/>
          </a:p>
        </p:txBody>
      </p:sp>
      <p:sp>
        <p:nvSpPr>
          <p:cNvPr id="1331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ln/>
        </p:spPr>
      </p:sp>
      <p:sp>
        <p:nvSpPr>
          <p:cNvPr id="1331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40" y="4349751"/>
            <a:ext cx="4740275" cy="3514725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27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1CD55-6B92-3947-89F8-F109CE7E1BD4}" type="slidenum">
              <a:rPr lang="en-GB"/>
              <a:pPr/>
              <a:t>15</a:t>
            </a:fld>
            <a:endParaRPr lang="en-GB"/>
          </a:p>
        </p:txBody>
      </p:sp>
      <p:sp>
        <p:nvSpPr>
          <p:cNvPr id="1331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ln/>
        </p:spPr>
      </p:sp>
      <p:sp>
        <p:nvSpPr>
          <p:cNvPr id="1331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40" y="4349751"/>
            <a:ext cx="4740275" cy="3514725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40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8feac7e1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8feac7e1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6a25328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6a25328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87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954dc52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954dc52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954dc529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954dc529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8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954dc529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954dc529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82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6a25328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6a25328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45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6a25328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6a25328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9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6a25328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6a25328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04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942000" cy="33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192900" y="667900"/>
            <a:ext cx="5555200" cy="54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it-IT" smtClean="0"/>
              <a:pPr algn="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58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156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4432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it-IT" smtClean="0"/>
              <a:pPr algn="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84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71" y="1807323"/>
            <a:ext cx="4373901" cy="1817139"/>
          </a:xfrm>
        </p:spPr>
        <p:txBody>
          <a:bodyPr>
            <a:noAutofit/>
          </a:bodyPr>
          <a:lstStyle/>
          <a:p>
            <a:r>
              <a:rPr lang="en-AU" sz="3600" dirty="0"/>
              <a:t>INAF contribution to CHORD and synergies with the Northern Cross (WP6)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308" y="4267201"/>
            <a:ext cx="3795445" cy="1655762"/>
          </a:xfrm>
        </p:spPr>
        <p:txBody>
          <a:bodyPr>
            <a:normAutofit/>
          </a:bodyPr>
          <a:lstStyle/>
          <a:p>
            <a:r>
              <a:rPr lang="en-AU" sz="2800" b="1">
                <a:solidFill>
                  <a:srgbClr val="5B6D85"/>
                </a:solidFill>
              </a:rPr>
              <a:t>Training Meeting</a:t>
            </a:r>
          </a:p>
          <a:p>
            <a:r>
              <a:rPr lang="en-AU" sz="2800" b="1">
                <a:solidFill>
                  <a:srgbClr val="5B6D85"/>
                </a:solidFill>
              </a:rPr>
              <a:t>NG-Croce</a:t>
            </a:r>
            <a:endParaRPr lang="en-AU" sz="1400" b="1">
              <a:solidFill>
                <a:srgbClr val="7196BE"/>
              </a:solidFill>
            </a:endParaRPr>
          </a:p>
          <a:p>
            <a:r>
              <a:rPr lang="en-AU" sz="1400" b="1">
                <a:solidFill>
                  <a:srgbClr val="7196BE"/>
                </a:solidFill>
              </a:rPr>
              <a:t>Mercoledì 14 Maggio</a:t>
            </a:r>
            <a:endParaRPr lang="en-AU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369332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 fontScale="62500" lnSpcReduction="20000"/>
          </a:bodyPr>
          <a:lstStyle/>
          <a:p>
            <a:r>
              <a:rPr lang="en-AU" sz="1800" b="1" i="1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en-AU" sz="1800" b="1" i="1">
                <a:solidFill>
                  <a:srgbClr val="2A65AF"/>
                </a:solidFill>
              </a:rPr>
              <a:t>IRA - Bologna</a:t>
            </a:r>
          </a:p>
          <a:p>
            <a:endParaRPr lang="en-AU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b="1">
                <a:solidFill>
                  <a:schemeClr val="bg1"/>
                </a:solidFill>
              </a:rPr>
              <a:t>Andrea Possenti</a:t>
            </a:r>
          </a:p>
        </p:txBody>
      </p:sp>
    </p:spTree>
    <p:extLst>
      <p:ext uri="{BB962C8B-B14F-4D97-AF65-F5344CB8AC3E}">
        <p14:creationId xmlns:p14="http://schemas.microsoft.com/office/powerpoint/2010/main" val="1439595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r"/>
            <a:fld id="{00000000-1234-1234-1234-123412341234}" type="slidenum">
              <a:rPr lang="en-AU" smtClean="0"/>
              <a:pPr algn="r"/>
              <a:t>10</a:t>
            </a:fld>
            <a:endParaRPr lang="en-AU"/>
          </a:p>
        </p:txBody>
      </p:sp>
      <p:sp>
        <p:nvSpPr>
          <p:cNvPr id="2" name="Google Shape;246;p38">
            <a:extLst>
              <a:ext uri="{FF2B5EF4-FFF2-40B4-BE49-F238E27FC236}">
                <a16:creationId xmlns:a16="http://schemas.microsoft.com/office/drawing/2014/main" id="{20FC74A8-9C55-9D4A-66F6-A0F6807B9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1786" y="1247381"/>
            <a:ext cx="9603275" cy="10492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AU" sz="36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INAF contribution: software development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022102-AB66-820A-98D5-41EA0F0A6D7D}"/>
              </a:ext>
            </a:extLst>
          </p:cNvPr>
          <p:cNvSpPr txBox="1"/>
          <p:nvPr/>
        </p:nvSpPr>
        <p:spPr>
          <a:xfrm>
            <a:off x="1212351" y="2296616"/>
            <a:ext cx="426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Many activities running in parallel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5278BD-B731-4894-EE4A-1B5C26D6B80C}"/>
              </a:ext>
            </a:extLst>
          </p:cNvPr>
          <p:cNvSpPr txBox="1"/>
          <p:nvPr/>
        </p:nvSpPr>
        <p:spPr>
          <a:xfrm>
            <a:off x="4448709" y="3253922"/>
            <a:ext cx="5743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Inaf</a:t>
            </a:r>
            <a:r>
              <a:rPr lang="en-CA" dirty="0"/>
              <a:t> contributions:</a:t>
            </a:r>
          </a:p>
          <a:p>
            <a:endParaRPr lang="en-CA" dirty="0"/>
          </a:p>
          <a:p>
            <a:r>
              <a:rPr lang="en-CA" b="1" dirty="0">
                <a:solidFill>
                  <a:srgbClr val="2A65AF"/>
                </a:solidFill>
              </a:rPr>
              <a:t>Matteo </a:t>
            </a:r>
            <a:r>
              <a:rPr lang="en-CA" b="1" dirty="0" err="1">
                <a:solidFill>
                  <a:srgbClr val="2A65AF"/>
                </a:solidFill>
              </a:rPr>
              <a:t>Trudu</a:t>
            </a:r>
            <a:r>
              <a:rPr lang="en-CA" b="1" dirty="0">
                <a:solidFill>
                  <a:srgbClr val="2A65AF"/>
                </a:solidFill>
              </a:rPr>
              <a:t> </a:t>
            </a:r>
            <a:r>
              <a:rPr lang="en-CA" dirty="0">
                <a:sym typeface="Wingdings" pitchFamily="2" charset="2"/>
              </a:rPr>
              <a:t> </a:t>
            </a:r>
            <a:r>
              <a:rPr lang="en-CA" dirty="0" err="1">
                <a:sym typeface="Wingdings" pitchFamily="2" charset="2"/>
              </a:rPr>
              <a:t>subband</a:t>
            </a:r>
            <a:r>
              <a:rPr lang="en-CA" dirty="0">
                <a:sym typeface="Wingdings" pitchFamily="2" charset="2"/>
              </a:rPr>
              <a:t> searches</a:t>
            </a:r>
          </a:p>
          <a:p>
            <a:endParaRPr lang="en-CA" dirty="0">
              <a:sym typeface="Wingdings" pitchFamily="2" charset="2"/>
            </a:endParaRPr>
          </a:p>
          <a:p>
            <a:r>
              <a:rPr lang="en-CA" b="1" dirty="0">
                <a:solidFill>
                  <a:srgbClr val="2A65AF"/>
                </a:solidFill>
                <a:sym typeface="Wingdings" pitchFamily="2" charset="2"/>
              </a:rPr>
              <a:t>Martin Topinka </a:t>
            </a:r>
            <a:r>
              <a:rPr lang="en-CA" dirty="0">
                <a:sym typeface="Wingdings" pitchFamily="2" charset="2"/>
              </a:rPr>
              <a:t> RFI vs FRB discrimination</a:t>
            </a:r>
          </a:p>
          <a:p>
            <a:endParaRPr lang="en-CA" dirty="0">
              <a:sym typeface="Wingdings" pitchFamily="2" charset="2"/>
            </a:endParaRPr>
          </a:p>
          <a:p>
            <a:r>
              <a:rPr lang="en-CA" b="1" dirty="0">
                <a:solidFill>
                  <a:srgbClr val="2A65AF"/>
                </a:solidFill>
                <a:sym typeface="Wingdings" pitchFamily="2" charset="2"/>
              </a:rPr>
              <a:t>Matteo </a:t>
            </a:r>
            <a:r>
              <a:rPr lang="en-CA" b="1" dirty="0" err="1">
                <a:solidFill>
                  <a:srgbClr val="2A65AF"/>
                </a:solidFill>
                <a:sym typeface="Wingdings" pitchFamily="2" charset="2"/>
              </a:rPr>
              <a:t>Cinus</a:t>
            </a:r>
            <a:r>
              <a:rPr lang="en-CA" b="1" dirty="0">
                <a:solidFill>
                  <a:srgbClr val="2A65AF"/>
                </a:solidFill>
                <a:sym typeface="Wingdings" pitchFamily="2" charset="2"/>
              </a:rPr>
              <a:t> </a:t>
            </a:r>
            <a:r>
              <a:rPr lang="en-CA" dirty="0">
                <a:sym typeface="Wingdings" pitchFamily="2" charset="2"/>
              </a:rPr>
              <a:t> software actions orchestration </a:t>
            </a:r>
            <a:endParaRPr lang="en-CA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5E0A9D-9631-E7A2-6094-78B749DEC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66" y="3531742"/>
            <a:ext cx="2164272" cy="10333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565268-D4B8-D369-34C1-56E2FE047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3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r"/>
            <a:fld id="{00000000-1234-1234-1234-123412341234}" type="slidenum">
              <a:rPr lang="en-AU" smtClean="0"/>
              <a:pPr algn="r"/>
              <a:t>11</a:t>
            </a:fld>
            <a:endParaRPr lang="en-AU"/>
          </a:p>
        </p:txBody>
      </p:sp>
      <p:sp>
        <p:nvSpPr>
          <p:cNvPr id="2" name="Google Shape;246;p38">
            <a:extLst>
              <a:ext uri="{FF2B5EF4-FFF2-40B4-BE49-F238E27FC236}">
                <a16:creationId xmlns:a16="http://schemas.microsoft.com/office/drawing/2014/main" id="{20FC74A8-9C55-9D4A-66F6-A0F6807B9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1786" y="1247381"/>
            <a:ext cx="9603275" cy="10492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AU" sz="36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INAF contribution: science WGs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11E378-C207-24B7-5B3E-79AE327ABD83}"/>
              </a:ext>
            </a:extLst>
          </p:cNvPr>
          <p:cNvSpPr txBox="1"/>
          <p:nvPr/>
        </p:nvSpPr>
        <p:spPr>
          <a:xfrm>
            <a:off x="1212351" y="2296616"/>
            <a:ext cx="9417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Science Working Groups have started or are in the verge of starting their activities: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7CF7D8-B27D-378A-4DEB-190D0706EB30}"/>
              </a:ext>
            </a:extLst>
          </p:cNvPr>
          <p:cNvSpPr txBox="1"/>
          <p:nvPr/>
        </p:nvSpPr>
        <p:spPr>
          <a:xfrm>
            <a:off x="3462390" y="3192841"/>
            <a:ext cx="9417863" cy="241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CA" sz="2400" b="1" dirty="0">
                <a:solidFill>
                  <a:srgbClr val="2A65AF"/>
                </a:solidFill>
              </a:rPr>
              <a:t>FRB working group</a:t>
            </a:r>
          </a:p>
          <a:p>
            <a:pPr>
              <a:lnSpc>
                <a:spcPts val="1980"/>
              </a:lnSpc>
            </a:pPr>
            <a:endParaRPr lang="en-CA" sz="2400" b="1" dirty="0">
              <a:solidFill>
                <a:srgbClr val="2A65AF"/>
              </a:solidFill>
            </a:endParaRPr>
          </a:p>
          <a:p>
            <a:pPr>
              <a:lnSpc>
                <a:spcPts val="1980"/>
              </a:lnSpc>
            </a:pPr>
            <a:r>
              <a:rPr lang="en-CA" sz="2400" b="1" dirty="0">
                <a:solidFill>
                  <a:srgbClr val="2A65AF"/>
                </a:solidFill>
              </a:rPr>
              <a:t>Pulsar working group</a:t>
            </a:r>
          </a:p>
          <a:p>
            <a:pPr>
              <a:lnSpc>
                <a:spcPts val="1980"/>
              </a:lnSpc>
            </a:pPr>
            <a:endParaRPr lang="en-CA" sz="2400" b="1" dirty="0">
              <a:solidFill>
                <a:srgbClr val="2A65AF"/>
              </a:solidFill>
            </a:endParaRPr>
          </a:p>
          <a:p>
            <a:pPr>
              <a:lnSpc>
                <a:spcPts val="1980"/>
              </a:lnSpc>
            </a:pPr>
            <a:r>
              <a:rPr lang="en-CA" sz="2400" b="1" dirty="0">
                <a:solidFill>
                  <a:srgbClr val="2A65AF"/>
                </a:solidFill>
              </a:rPr>
              <a:t>Cosmology working group</a:t>
            </a:r>
          </a:p>
          <a:p>
            <a:pPr>
              <a:lnSpc>
                <a:spcPts val="1980"/>
              </a:lnSpc>
            </a:pPr>
            <a:endParaRPr lang="en-CA" sz="2400" b="1" dirty="0">
              <a:solidFill>
                <a:srgbClr val="2A65AF"/>
              </a:solidFill>
            </a:endParaRPr>
          </a:p>
          <a:p>
            <a:pPr>
              <a:lnSpc>
                <a:spcPts val="1980"/>
              </a:lnSpc>
            </a:pPr>
            <a:r>
              <a:rPr lang="en-CA" sz="2400" b="1" dirty="0">
                <a:solidFill>
                  <a:srgbClr val="2A65AF"/>
                </a:solidFill>
              </a:rPr>
              <a:t>HI working group</a:t>
            </a:r>
          </a:p>
          <a:p>
            <a:pPr>
              <a:lnSpc>
                <a:spcPts val="1980"/>
              </a:lnSpc>
            </a:pPr>
            <a:endParaRPr lang="en-CA" sz="2400" b="1" dirty="0">
              <a:solidFill>
                <a:srgbClr val="2A65AF"/>
              </a:solidFill>
            </a:endParaRPr>
          </a:p>
          <a:p>
            <a:pPr>
              <a:lnSpc>
                <a:spcPts val="1980"/>
              </a:lnSpc>
            </a:pPr>
            <a:r>
              <a:rPr lang="en-CA" sz="2400" b="1" dirty="0">
                <a:solidFill>
                  <a:srgbClr val="2A65AF"/>
                </a:solidFill>
              </a:rPr>
              <a:t>Cosmic magnetism working group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2F4C6B-40B9-C18C-1BAF-5A3BA9057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7" y="2928135"/>
            <a:ext cx="1212236" cy="5788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E779836-8FF4-BD7E-AD3C-96C43F5C3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6" y="3506950"/>
            <a:ext cx="1212236" cy="5788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710481-EB88-66EC-21A5-7A3FA1568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4"/>
          <p:cNvSpPr txBox="1"/>
          <p:nvPr/>
        </p:nvSpPr>
        <p:spPr>
          <a:xfrm>
            <a:off x="62929" y="1261765"/>
            <a:ext cx="12191999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90000"/>
              </a:lnSpc>
              <a:defRPr sz="3600"/>
            </a:lvl1pPr>
          </a:lstStyle>
          <a:p>
            <a:r>
              <a:rPr lang="en-AU" b="1" dirty="0">
                <a:solidFill>
                  <a:srgbClr val="002060"/>
                </a:solidFill>
              </a:rPr>
              <a:t>Developments/upgrade at the Northern Cross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FC1ECE9-2594-BE40-8CDC-06A163DD5A48}"/>
              </a:ext>
            </a:extLst>
          </p:cNvPr>
          <p:cNvGrpSpPr/>
          <p:nvPr/>
        </p:nvGrpSpPr>
        <p:grpSpPr>
          <a:xfrm>
            <a:off x="73204" y="3031019"/>
            <a:ext cx="10449611" cy="4016545"/>
            <a:chOff x="-823538" y="2180573"/>
            <a:chExt cx="7837209" cy="3012410"/>
          </a:xfrm>
        </p:grpSpPr>
        <p:sp>
          <p:nvSpPr>
            <p:cNvPr id="172" name="Rettangolo 4"/>
            <p:cNvSpPr txBox="1"/>
            <p:nvPr/>
          </p:nvSpPr>
          <p:spPr>
            <a:xfrm rot="16200000">
              <a:off x="-2198144" y="3555179"/>
              <a:ext cx="3012410" cy="2631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lnSpc>
                  <a:spcPct val="90000"/>
                </a:lnSpc>
                <a:defRPr sz="2300">
                  <a:solidFill>
                    <a:schemeClr val="accent6"/>
                  </a:solidFill>
                </a:defRPr>
              </a:lvl1pPr>
            </a:lstStyle>
            <a:p>
              <a:r>
                <a:rPr lang="en-AU" sz="1867" b="1" dirty="0">
                  <a:solidFill>
                    <a:srgbClr val="00B050"/>
                  </a:solidFill>
                  <a:latin typeface="+mj-lt"/>
                </a:rPr>
                <a:t>PNRR Funds</a:t>
              </a:r>
            </a:p>
          </p:txBody>
        </p:sp>
        <p:pic>
          <p:nvPicPr>
            <p:cNvPr id="173" name="Immagine 95" descr="Immagine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147" y="2989460"/>
              <a:ext cx="2871683" cy="16372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4" name="CasellaDiTesto 27"/>
            <p:cNvSpPr txBox="1"/>
            <p:nvPr/>
          </p:nvSpPr>
          <p:spPr>
            <a:xfrm>
              <a:off x="4914636" y="3304778"/>
              <a:ext cx="2099035" cy="11772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1500"/>
              </a:pPr>
              <a:endParaRPr lang="en-AU" sz="1600" dirty="0">
                <a:latin typeface="+mj-lt"/>
              </a:endParaRPr>
            </a:p>
            <a:p>
              <a:pPr>
                <a:defRPr sz="1500"/>
              </a:pPr>
              <a:r>
                <a:rPr lang="en-AU" sz="1600" dirty="0" err="1">
                  <a:latin typeface="+mj-lt"/>
                </a:rPr>
                <a:t>FoV</a:t>
              </a:r>
              <a:r>
                <a:rPr lang="en-AU" sz="1600" dirty="0">
                  <a:latin typeface="+mj-lt"/>
                </a:rPr>
                <a:t> = </a:t>
              </a:r>
              <a:r>
                <a:rPr lang="en-AU" sz="1600" b="1" dirty="0">
                  <a:solidFill>
                    <a:srgbClr val="C00000"/>
                  </a:solidFill>
                  <a:latin typeface="+mj-lt"/>
                </a:rPr>
                <a:t>7° x 7°</a:t>
              </a:r>
            </a:p>
            <a:p>
              <a:pPr>
                <a:defRPr sz="1500"/>
              </a:pPr>
              <a:r>
                <a:rPr lang="en-AU" sz="1600" dirty="0">
                  <a:latin typeface="+mj-lt"/>
                </a:rPr>
                <a:t>Power = 10kW</a:t>
              </a:r>
            </a:p>
            <a:p>
              <a:pPr>
                <a:defRPr sz="1500"/>
              </a:pPr>
              <a:r>
                <a:rPr lang="en-AU" sz="1600" dirty="0">
                  <a:latin typeface="+mj-lt"/>
                </a:rPr>
                <a:t>Sensitivity to space debris </a:t>
              </a:r>
            </a:p>
            <a:p>
              <a:pPr>
                <a:defRPr sz="1500"/>
              </a:pPr>
              <a:r>
                <a:rPr lang="en-AU" sz="1600" dirty="0">
                  <a:latin typeface="+mj-lt"/>
                </a:rPr>
                <a:t> &gt;1 cm @ 4000 km of slant range</a:t>
              </a:r>
            </a:p>
            <a:p>
              <a:pPr>
                <a:defRPr sz="1500"/>
              </a:pPr>
              <a:r>
                <a:rPr lang="en-AU" sz="1600" dirty="0">
                  <a:latin typeface="+mj-lt"/>
                </a:rPr>
                <a:t>Resolution = </a:t>
              </a:r>
              <a:r>
                <a:rPr lang="en-AU" sz="1600" b="1" dirty="0">
                  <a:solidFill>
                    <a:srgbClr val="C00000"/>
                  </a:solidFill>
                  <a:latin typeface="+mj-lt"/>
                </a:rPr>
                <a:t>4 x 4 arcmin</a:t>
              </a:r>
            </a:p>
          </p:txBody>
        </p:sp>
        <p:sp>
          <p:nvSpPr>
            <p:cNvPr id="175" name="CasellaDiTesto 27"/>
            <p:cNvSpPr txBox="1"/>
            <p:nvPr/>
          </p:nvSpPr>
          <p:spPr>
            <a:xfrm>
              <a:off x="-756331" y="3453495"/>
              <a:ext cx="2500208" cy="623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algn="r">
                <a:defRPr sz="1600"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lang="en-AU" sz="1600" dirty="0">
                  <a:latin typeface="+mj-lt"/>
                </a:rPr>
                <a:t>Upgrade of the </a:t>
              </a:r>
              <a:r>
                <a:rPr lang="en-AU" sz="1600" dirty="0">
                  <a:solidFill>
                    <a:schemeClr val="accent2"/>
                  </a:solidFill>
                  <a:latin typeface="+mj-lt"/>
                </a:rPr>
                <a:t>E-W arm</a:t>
              </a:r>
              <a:r>
                <a:rPr lang="en-AU" sz="1600" dirty="0">
                  <a:latin typeface="+mj-lt"/>
                </a:rPr>
                <a:t> and construction of a new transmitting antenna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D62C60B-5533-094C-9612-035E7F8A6F44}"/>
              </a:ext>
            </a:extLst>
          </p:cNvPr>
          <p:cNvGrpSpPr/>
          <p:nvPr/>
        </p:nvGrpSpPr>
        <p:grpSpPr>
          <a:xfrm>
            <a:off x="-167383" y="1893793"/>
            <a:ext cx="12120987" cy="2292172"/>
            <a:chOff x="36280" y="979261"/>
            <a:chExt cx="9090740" cy="1719129"/>
          </a:xfrm>
        </p:grpSpPr>
        <p:sp>
          <p:nvSpPr>
            <p:cNvPr id="169" name="Rettangolo 5"/>
            <p:cNvSpPr txBox="1"/>
            <p:nvPr/>
          </p:nvSpPr>
          <p:spPr>
            <a:xfrm>
              <a:off x="36280" y="1156724"/>
              <a:ext cx="2820670" cy="8079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lvl="1" algn="r">
                <a:defRPr sz="1500"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lang="en-AU" sz="1600">
                  <a:latin typeface="+mj-lt"/>
                </a:rPr>
                <a:t>Refurbishment of the total</a:t>
              </a:r>
              <a:r>
                <a:rPr lang="en-AU" sz="160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AU" sz="1600" b="1">
                  <a:solidFill>
                    <a:schemeClr val="accent2"/>
                  </a:solidFill>
                  <a:latin typeface="+mj-lt"/>
                </a:rPr>
                <a:t>N-S arm</a:t>
              </a:r>
              <a:r>
                <a:rPr lang="en-AU" sz="1600" b="1">
                  <a:latin typeface="+mj-lt"/>
                </a:rPr>
                <a:t> </a:t>
              </a:r>
              <a:r>
                <a:rPr lang="en-AU" sz="1600">
                  <a:latin typeface="+mj-lt"/>
                </a:rPr>
                <a:t>of the Northern Cross (64 cylindrical parabolic reflectors available          by 2023)</a:t>
              </a:r>
            </a:p>
          </p:txBody>
        </p:sp>
        <p:pic>
          <p:nvPicPr>
            <p:cNvPr id="170" name="Immagine 7" descr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9700" y="979261"/>
              <a:ext cx="2871683" cy="15400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1" name="Rettangolo 4"/>
            <p:cNvSpPr txBox="1"/>
            <p:nvPr/>
          </p:nvSpPr>
          <p:spPr>
            <a:xfrm rot="16200000">
              <a:off x="-474148" y="1752029"/>
              <a:ext cx="1629524" cy="2631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lnSpc>
                  <a:spcPct val="90000"/>
                </a:lnSpc>
                <a:defRPr sz="2300">
                  <a:solidFill>
                    <a:schemeClr val="accent6"/>
                  </a:solidFill>
                </a:defRPr>
              </a:lvl1pPr>
            </a:lstStyle>
            <a:p>
              <a:r>
                <a:rPr lang="en-AU" sz="1867" dirty="0">
                  <a:solidFill>
                    <a:srgbClr val="00B050"/>
                  </a:solidFill>
                  <a:latin typeface="+mj-lt"/>
                </a:rPr>
                <a:t>European Grants</a:t>
              </a: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E66D3CA2-2705-3944-A05D-882B2554EA42}"/>
                </a:ext>
              </a:extLst>
            </p:cNvPr>
            <p:cNvSpPr/>
            <p:nvPr/>
          </p:nvSpPr>
          <p:spPr>
            <a:xfrm>
              <a:off x="5851383" y="1068866"/>
              <a:ext cx="3275637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94927">
                <a:spcBef>
                  <a:spcPts val="700"/>
                </a:spcBef>
                <a:defRPr sz="1368"/>
              </a:pPr>
              <a:r>
                <a:rPr lang="en-AU" sz="1600" dirty="0">
                  <a:latin typeface="+mj-lt"/>
                </a:rPr>
                <a:t>10.000 m</a:t>
              </a:r>
              <a:r>
                <a:rPr lang="en-AU" sz="1600" baseline="29368" dirty="0">
                  <a:latin typeface="+mj-lt"/>
                </a:rPr>
                <a:t>2</a:t>
              </a:r>
              <a:r>
                <a:rPr lang="en-AU" sz="1600" dirty="0">
                  <a:latin typeface="+mj-lt"/>
                </a:rPr>
                <a:t> of collection area                  </a:t>
              </a:r>
            </a:p>
            <a:p>
              <a:pPr algn="just" defTabSz="694927">
                <a:spcBef>
                  <a:spcPts val="700"/>
                </a:spcBef>
                <a:defRPr sz="1368"/>
              </a:pPr>
              <a:r>
                <a:rPr lang="en-AU" sz="1600" dirty="0">
                  <a:latin typeface="+mj-lt"/>
                  <a:ea typeface="Wingdings"/>
                  <a:cs typeface="Wingdings"/>
                  <a:sym typeface="Wingdings"/>
                </a:rPr>
                <a:t> </a:t>
              </a:r>
              <a:r>
                <a:rPr lang="en-AU" sz="1600" dirty="0">
                  <a:latin typeface="+mj-lt"/>
                </a:rPr>
                <a:t>Sensitivity &gt; 1cm @ 2000km slant range </a:t>
              </a:r>
            </a:p>
            <a:p>
              <a:pPr algn="just" defTabSz="694927">
                <a:spcBef>
                  <a:spcPts val="700"/>
                </a:spcBef>
                <a:defRPr sz="1368"/>
              </a:pPr>
              <a:endParaRPr lang="en-AU" sz="1600" dirty="0">
                <a:latin typeface="+mj-lt"/>
              </a:endParaRPr>
            </a:p>
            <a:p>
              <a:pPr algn="just" defTabSz="694927">
                <a:spcBef>
                  <a:spcPts val="700"/>
                </a:spcBef>
                <a:defRPr sz="1368"/>
              </a:pPr>
              <a:r>
                <a:rPr lang="en-AU" sz="1600" dirty="0">
                  <a:latin typeface="+mj-lt"/>
                </a:rPr>
                <a:t>Extension of the field of view up to 90°x7°           </a:t>
              </a:r>
            </a:p>
            <a:p>
              <a:pPr algn="just" defTabSz="694927">
                <a:spcBef>
                  <a:spcPts val="700"/>
                </a:spcBef>
                <a:defRPr sz="1368"/>
              </a:pPr>
              <a:r>
                <a:rPr lang="en-AU" sz="1600" dirty="0">
                  <a:latin typeface="+mj-lt"/>
                  <a:ea typeface="Wingdings"/>
                  <a:cs typeface="Wingdings"/>
                  <a:sym typeface="Wingdings"/>
                </a:rPr>
                <a:t> </a:t>
              </a:r>
              <a:r>
                <a:rPr lang="en-AU" sz="1600" dirty="0">
                  <a:latin typeface="+mj-lt"/>
                </a:rPr>
                <a:t>Increase the number of trackable objects 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2CADF09C-2DFA-8B58-AC6D-483F4EA1B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08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Google Shape;246;p38">
            <a:extLst>
              <a:ext uri="{FF2B5EF4-FFF2-40B4-BE49-F238E27FC236}">
                <a16:creationId xmlns:a16="http://schemas.microsoft.com/office/drawing/2014/main" id="{69E53631-553A-FFA6-D770-6F702C0279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1786" y="1247381"/>
            <a:ext cx="9603275" cy="10492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AU" sz="36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Synergies with the Northern Cross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1E85D7-BC9A-2AEF-54EF-BDD2C029202D}"/>
              </a:ext>
            </a:extLst>
          </p:cNvPr>
          <p:cNvSpPr txBox="1"/>
          <p:nvPr/>
        </p:nvSpPr>
        <p:spPr>
          <a:xfrm>
            <a:off x="430967" y="2124825"/>
            <a:ext cx="350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/>
              <a:t>Northern Cross (NC) </a:t>
            </a:r>
            <a:r>
              <a:rPr lang="en-CA" dirty="0">
                <a:solidFill>
                  <a:srgbClr val="FF0000"/>
                </a:solidFill>
              </a:rPr>
              <a:t>collecting Area </a:t>
            </a:r>
            <a:r>
              <a:rPr lang="en-CA" dirty="0"/>
              <a:t>about </a:t>
            </a:r>
            <a:r>
              <a:rPr lang="en-CA" dirty="0">
                <a:solidFill>
                  <a:srgbClr val="FF0000"/>
                </a:solidFill>
              </a:rPr>
              <a:t>twice</a:t>
            </a:r>
            <a:r>
              <a:rPr lang="en-CA" dirty="0"/>
              <a:t> that of CHORD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26099C-E422-F5DF-2C8B-754B2815F488}"/>
              </a:ext>
            </a:extLst>
          </p:cNvPr>
          <p:cNvSpPr txBox="1"/>
          <p:nvPr/>
        </p:nvSpPr>
        <p:spPr>
          <a:xfrm>
            <a:off x="430965" y="3477303"/>
            <a:ext cx="340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/>
              <a:t>Northern Cross bandwidth (BW) much smaller than that of CHORD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95087-A4A5-2374-CFB9-C721D7BA6237}"/>
              </a:ext>
            </a:extLst>
          </p:cNvPr>
          <p:cNvSpPr txBox="1"/>
          <p:nvPr/>
        </p:nvSpPr>
        <p:spPr>
          <a:xfrm>
            <a:off x="430966" y="4442685"/>
            <a:ext cx="34012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dirty="0"/>
              <a:t>most repeating FRBs are BW-limited to ≈ hundreds MHz, i.e. ≈ 10-20 times the Northern Cross </a:t>
            </a:r>
            <a:r>
              <a:rPr lang="en-CA" dirty="0">
                <a:solidFill>
                  <a:srgbClr val="FF0000"/>
                </a:solidFill>
              </a:rPr>
              <a:t>BW</a:t>
            </a:r>
            <a:r>
              <a:rPr lang="en-CA" dirty="0"/>
              <a:t> implying a </a:t>
            </a:r>
            <a:r>
              <a:rPr lang="en-CA" dirty="0">
                <a:solidFill>
                  <a:srgbClr val="FF0000"/>
                </a:solidFill>
              </a:rPr>
              <a:t>factor 3-4 less in sensitivity </a:t>
            </a:r>
            <a:r>
              <a:rPr lang="en-CA" dirty="0"/>
              <a:t>of NC </a:t>
            </a:r>
            <a:r>
              <a:rPr lang="en-CA" dirty="0" err="1"/>
              <a:t>wrt</a:t>
            </a:r>
            <a:r>
              <a:rPr lang="en-CA" dirty="0"/>
              <a:t> CHORD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069856-3ADF-8336-8CA0-F05646057731}"/>
              </a:ext>
            </a:extLst>
          </p:cNvPr>
          <p:cNvSpPr txBox="1"/>
          <p:nvPr/>
        </p:nvSpPr>
        <p:spPr>
          <a:xfrm>
            <a:off x="7971905" y="2124825"/>
            <a:ext cx="40580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</a:rPr>
              <a:t>For most repeating FRBs </a:t>
            </a:r>
            <a:r>
              <a:rPr lang="en-CA" sz="2000" dirty="0"/>
              <a:t>with a signal covering the 400 MHz band, the </a:t>
            </a:r>
            <a:r>
              <a:rPr lang="en-CA" sz="2000" dirty="0">
                <a:solidFill>
                  <a:srgbClr val="FF0000"/>
                </a:solidFill>
              </a:rPr>
              <a:t>Northern Cross sensitivity is only a factor ≈2-3 worse than CHORD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163C1C-FEBF-790F-F30C-0CB864E113AF}"/>
              </a:ext>
            </a:extLst>
          </p:cNvPr>
          <p:cNvSpPr txBox="1"/>
          <p:nvPr/>
        </p:nvSpPr>
        <p:spPr>
          <a:xfrm>
            <a:off x="7971905" y="4379387"/>
            <a:ext cx="392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7030A0"/>
                </a:solidFill>
              </a:rPr>
              <a:t>Several repeaters can be daily followed up by the NC in parallel with CHORD and replacing CHORD when CHORD will repoint in alternate directions in the sky 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791B530A-4F05-F219-3339-73B3DA98F3A6}"/>
              </a:ext>
            </a:extLst>
          </p:cNvPr>
          <p:cNvSpPr/>
          <p:nvPr/>
        </p:nvSpPr>
        <p:spPr>
          <a:xfrm>
            <a:off x="9811820" y="3524036"/>
            <a:ext cx="195209" cy="80167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7333F1-8645-149A-BCB8-A896EFD151DE}"/>
              </a:ext>
            </a:extLst>
          </p:cNvPr>
          <p:cNvSpPr txBox="1"/>
          <p:nvPr/>
        </p:nvSpPr>
        <p:spPr>
          <a:xfrm>
            <a:off x="1833427" y="4098494"/>
            <a:ext cx="1094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0070C0"/>
                </a:solidFill>
              </a:rPr>
              <a:t>…but…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EB8A337-D643-57B4-733D-43232CE66F4E}"/>
              </a:ext>
            </a:extLst>
          </p:cNvPr>
          <p:cNvGrpSpPr/>
          <p:nvPr/>
        </p:nvGrpSpPr>
        <p:grpSpPr>
          <a:xfrm>
            <a:off x="4064590" y="3981937"/>
            <a:ext cx="3401417" cy="2178595"/>
            <a:chOff x="4309398" y="3932653"/>
            <a:chExt cx="3401417" cy="217859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24BF7B4-75D1-97D6-C305-625C526BB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398" y="4247905"/>
              <a:ext cx="3012396" cy="1713414"/>
            </a:xfrm>
            <a:prstGeom prst="rect">
              <a:avLst/>
            </a:prstGeom>
          </p:spPr>
        </p:pic>
        <p:sp>
          <p:nvSpPr>
            <p:cNvPr id="18" name="Google Shape;143;p28">
              <a:extLst>
                <a:ext uri="{FF2B5EF4-FFF2-40B4-BE49-F238E27FC236}">
                  <a16:creationId xmlns:a16="http://schemas.microsoft.com/office/drawing/2014/main" id="{FCD73E58-17C5-9EC3-C75F-69FA14C6BA75}"/>
                </a:ext>
              </a:extLst>
            </p:cNvPr>
            <p:cNvSpPr txBox="1"/>
            <p:nvPr/>
          </p:nvSpPr>
          <p:spPr>
            <a:xfrm rot="16200000">
              <a:off x="6395866" y="4796299"/>
              <a:ext cx="2178595" cy="451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 dirty="0">
                  <a:solidFill>
                    <a:schemeClr val="bg2">
                      <a:lumMod val="50000"/>
                    </a:schemeClr>
                  </a:solidFill>
                </a:rPr>
                <a:t>© Tracy </a:t>
              </a:r>
              <a:r>
                <a:rPr lang="en" sz="1333" dirty="0" err="1">
                  <a:solidFill>
                    <a:schemeClr val="bg2">
                      <a:lumMod val="50000"/>
                    </a:schemeClr>
                  </a:solidFill>
                </a:rPr>
                <a:t>Zhuo</a:t>
              </a:r>
              <a:r>
                <a:rPr lang="en" sz="1333" dirty="0">
                  <a:solidFill>
                    <a:schemeClr val="bg2">
                      <a:lumMod val="50000"/>
                    </a:schemeClr>
                  </a:solidFill>
                </a:rPr>
                <a:t> @CITA</a:t>
              </a:r>
              <a:endParaRPr sz="1333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22" name="Connettore 4 21">
            <a:extLst>
              <a:ext uri="{FF2B5EF4-FFF2-40B4-BE49-F238E27FC236}">
                <a16:creationId xmlns:a16="http://schemas.microsoft.com/office/drawing/2014/main" id="{B1F6269D-739F-4241-EFC7-B87D554FB441}"/>
              </a:ext>
            </a:extLst>
          </p:cNvPr>
          <p:cNvCxnSpPr>
            <a:cxnSpLocks/>
          </p:cNvCxnSpPr>
          <p:nvPr/>
        </p:nvCxnSpPr>
        <p:spPr>
          <a:xfrm flipV="1">
            <a:off x="6407419" y="2483393"/>
            <a:ext cx="1665874" cy="1615101"/>
          </a:xfrm>
          <a:prstGeom prst="bent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magine 43">
            <a:extLst>
              <a:ext uri="{FF2B5EF4-FFF2-40B4-BE49-F238E27FC236}">
                <a16:creationId xmlns:a16="http://schemas.microsoft.com/office/drawing/2014/main" id="{A135FBCD-918E-5031-728F-73148F24D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87" y="2053466"/>
            <a:ext cx="3030185" cy="17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2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902F2D81-3703-9C41-AF6E-59F379EE58BD}"/>
              </a:ext>
            </a:extLst>
          </p:cNvPr>
          <p:cNvGrpSpPr/>
          <p:nvPr/>
        </p:nvGrpSpPr>
        <p:grpSpPr>
          <a:xfrm>
            <a:off x="6201741" y="3061034"/>
            <a:ext cx="7981331" cy="3144107"/>
            <a:chOff x="5234487" y="942550"/>
            <a:chExt cx="5573727" cy="2050755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7303014" y="942550"/>
              <a:ext cx="3505200" cy="22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6600"/>
                  </a:solidFill>
                  <a:latin typeface="+mj-lt"/>
                </a:rPr>
                <a:t>Northern Cross</a:t>
              </a:r>
              <a:r>
                <a:rPr lang="en-US" sz="1600" dirty="0">
                  <a:latin typeface="+mj-lt"/>
                </a:rPr>
                <a:t>: 408 MHz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309BF32-E659-9840-9A84-9D50477C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487" y="1248172"/>
              <a:ext cx="3821128" cy="1745133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62844A4-9D31-7D4B-B143-B622B81203E4}"/>
              </a:ext>
            </a:extLst>
          </p:cNvPr>
          <p:cNvGrpSpPr/>
          <p:nvPr/>
        </p:nvGrpSpPr>
        <p:grpSpPr>
          <a:xfrm>
            <a:off x="188986" y="2472320"/>
            <a:ext cx="5657437" cy="2395049"/>
            <a:chOff x="678580" y="767907"/>
            <a:chExt cx="4631349" cy="1606160"/>
          </a:xfrm>
        </p:grpSpPr>
        <p:sp>
          <p:nvSpPr>
            <p:cNvPr id="7" name="CasellaDiTesto 6"/>
            <p:cNvSpPr txBox="1"/>
            <p:nvPr/>
          </p:nvSpPr>
          <p:spPr>
            <a:xfrm>
              <a:off x="678580" y="784164"/>
              <a:ext cx="1480659" cy="39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FF6600"/>
                  </a:solidFill>
                  <a:latin typeface="+mj-lt"/>
                </a:rPr>
                <a:t>SRT</a:t>
              </a:r>
              <a:r>
                <a:rPr lang="en-US" sz="1600" dirty="0">
                  <a:latin typeface="+mj-lt"/>
                </a:rPr>
                <a:t>: 300 MHz, 1.4 GHz, 6 GHz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F2C08F7-CA99-6D48-859D-47EE6A12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3557" y="767907"/>
              <a:ext cx="3006372" cy="1606160"/>
            </a:xfrm>
            <a:prstGeom prst="rect">
              <a:avLst/>
            </a:prstGeom>
          </p:spPr>
        </p:pic>
      </p:grpSp>
      <p:sp>
        <p:nvSpPr>
          <p:cNvPr id="27" name="Text Box 2">
            <a:extLst>
              <a:ext uri="{FF2B5EF4-FFF2-40B4-BE49-F238E27FC236}">
                <a16:creationId xmlns:a16="http://schemas.microsoft.com/office/drawing/2014/main" id="{0EDE985A-D23A-134A-AD21-9C77B65B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41" y="1406864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Major running investigations/instruments (</a:t>
            </a:r>
            <a:r>
              <a:rPr lang="en-GB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by Italian teams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)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594208-BD5A-C906-7428-985B79ED5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0353" y="1151095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Major running investigations/instruments (</a:t>
            </a:r>
            <a:r>
              <a:rPr lang="en-GB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by Italian teams</a:t>
            </a:r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)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758A9EB-61AC-F543-B830-7551BDEB6335}"/>
              </a:ext>
            </a:extLst>
          </p:cNvPr>
          <p:cNvSpPr/>
          <p:nvPr/>
        </p:nvSpPr>
        <p:spPr>
          <a:xfrm>
            <a:off x="6791258" y="5522679"/>
            <a:ext cx="49062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Large MWL campaigns organized</a:t>
            </a:r>
            <a:r>
              <a:rPr lang="en-GB" sz="14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 ~ 50 people involved                                 </a:t>
            </a:r>
          </a:p>
          <a:p>
            <a:pPr algn="ctr"/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[ e.g.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Pilia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et al 2020,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Zampieri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et al 2022, </a:t>
            </a:r>
            <a:r>
              <a:rPr lang="en-GB" sz="12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Trudu</a:t>
            </a:r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et al 2023 ] </a:t>
            </a:r>
            <a:endParaRPr lang="en-GB" sz="933" dirty="0">
              <a:solidFill>
                <a:schemeClr val="bg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BDCB5E2-F098-D045-8965-618B632F680E}"/>
              </a:ext>
            </a:extLst>
          </p:cNvPr>
          <p:cNvGrpSpPr/>
          <p:nvPr/>
        </p:nvGrpSpPr>
        <p:grpSpPr>
          <a:xfrm>
            <a:off x="129123" y="1968158"/>
            <a:ext cx="4589511" cy="2377210"/>
            <a:chOff x="179390" y="2430357"/>
            <a:chExt cx="3888540" cy="1694877"/>
          </a:xfrm>
        </p:grpSpPr>
        <p:sp>
          <p:nvSpPr>
            <p:cNvPr id="14" name="Rettangolo 13"/>
            <p:cNvSpPr/>
            <p:nvPr/>
          </p:nvSpPr>
          <p:spPr>
            <a:xfrm>
              <a:off x="179390" y="3708308"/>
              <a:ext cx="3888540" cy="41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600" b="1" dirty="0">
                  <a:solidFill>
                    <a:srgbClr val="FF6600"/>
                  </a:solidFill>
                  <a:latin typeface="+mj-lt"/>
                </a:rPr>
                <a:t>SiFAP2@TBG, AQUEYE+@Copernicus</a:t>
              </a:r>
              <a:r>
                <a:rPr lang="en-AU" sz="1600" dirty="0">
                  <a:latin typeface="+mj-lt"/>
                </a:rPr>
                <a:t>: ultrafast optical photometers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1CADF5D-A73A-5541-88E6-794772FBF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77" y="2430357"/>
              <a:ext cx="1672613" cy="1277951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25E597A-82A0-4F43-AE36-BF1A330F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038246" y="2286348"/>
              <a:ext cx="1309596" cy="1597617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1A4D000-1565-284E-872D-D9C61D95E02D}"/>
              </a:ext>
            </a:extLst>
          </p:cNvPr>
          <p:cNvGrpSpPr/>
          <p:nvPr/>
        </p:nvGrpSpPr>
        <p:grpSpPr>
          <a:xfrm>
            <a:off x="790969" y="4434670"/>
            <a:ext cx="6183660" cy="1840808"/>
            <a:chOff x="9528" y="4293120"/>
            <a:chExt cx="6183660" cy="184080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DAE17FC-22C7-674D-9CAC-465332B37C54}"/>
                </a:ext>
              </a:extLst>
            </p:cNvPr>
            <p:cNvSpPr/>
            <p:nvPr/>
          </p:nvSpPr>
          <p:spPr>
            <a:xfrm>
              <a:off x="9528" y="5795373"/>
              <a:ext cx="61836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600" b="1" dirty="0">
                  <a:solidFill>
                    <a:srgbClr val="FF6600"/>
                  </a:solidFill>
                  <a:latin typeface="+mj-lt"/>
                </a:rPr>
                <a:t>VLA, EVN</a:t>
              </a:r>
              <a:r>
                <a:rPr lang="en-AU" sz="1600" dirty="0">
                  <a:latin typeface="+mj-lt"/>
                </a:rPr>
                <a:t>: radio localization and host characterization</a:t>
              </a: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ADE3D82-CC11-FE4C-960F-9A25EFDEA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3710" y="4302658"/>
              <a:ext cx="3618374" cy="1467528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80F07B23-879E-E54D-9E6D-466D9795E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80" y="4293120"/>
              <a:ext cx="2535813" cy="1477065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98422CF-B2E8-C749-89E6-60D8775AE90E}"/>
              </a:ext>
            </a:extLst>
          </p:cNvPr>
          <p:cNvGrpSpPr/>
          <p:nvPr/>
        </p:nvGrpSpPr>
        <p:grpSpPr>
          <a:xfrm>
            <a:off x="6504499" y="2408968"/>
            <a:ext cx="5571992" cy="3013618"/>
            <a:chOff x="4223969" y="3104606"/>
            <a:chExt cx="5106544" cy="2287539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66725A6-0C3E-0E49-91B3-B52CDE0E9DB4}"/>
                </a:ext>
              </a:extLst>
            </p:cNvPr>
            <p:cNvSpPr/>
            <p:nvPr/>
          </p:nvSpPr>
          <p:spPr>
            <a:xfrm>
              <a:off x="6666143" y="4574464"/>
              <a:ext cx="2664370" cy="817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600" b="1" dirty="0">
                  <a:solidFill>
                    <a:srgbClr val="FF6600"/>
                  </a:solidFill>
                  <a:latin typeface="+mj-lt"/>
                </a:rPr>
                <a:t>HXMT, and all suite of X-ray and 𝝪-ray telescopes</a:t>
              </a:r>
              <a:r>
                <a:rPr lang="en-AU" sz="1600" dirty="0">
                  <a:latin typeface="+mj-lt"/>
                </a:rPr>
                <a:t>: study of (upper limits to) prompt and afterglow emission</a:t>
              </a:r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38EB1545-2B6A-0140-B445-E462AA56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3969" y="3104606"/>
              <a:ext cx="2442174" cy="1476554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FDDFC2BF-1316-B546-ADE1-BF71920A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9157" y="3108727"/>
              <a:ext cx="2556458" cy="1475236"/>
            </a:xfrm>
            <a:prstGeom prst="rect">
              <a:avLst/>
            </a:prstGeom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302FF2F4-1467-DD10-973D-85B7DF8DC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B16A9A-83C0-5B44-99F1-E24059D18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180" y="1499595"/>
            <a:ext cx="7500135" cy="4140546"/>
          </a:xfrm>
          <a:prstGeom prst="rect">
            <a:avLst/>
          </a:prstGeom>
        </p:spPr>
      </p:pic>
      <p:sp>
        <p:nvSpPr>
          <p:cNvPr id="7" name="Google Shape;237;p37">
            <a:extLst>
              <a:ext uri="{FF2B5EF4-FFF2-40B4-BE49-F238E27FC236}">
                <a16:creationId xmlns:a16="http://schemas.microsoft.com/office/drawing/2014/main" id="{4D225E98-AB09-9B47-99DB-380F5A3C4B70}"/>
              </a:ext>
            </a:extLst>
          </p:cNvPr>
          <p:cNvSpPr txBox="1">
            <a:spLocks/>
          </p:cNvSpPr>
          <p:nvPr/>
        </p:nvSpPr>
        <p:spPr>
          <a:xfrm>
            <a:off x="5462920" y="5789203"/>
            <a:ext cx="5417092" cy="430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600" b="1" dirty="0">
                <a:solidFill>
                  <a:srgbClr val="2A65AF"/>
                </a:solidFill>
                <a:ea typeface="Merriweather"/>
                <a:cs typeface="Merriweather"/>
                <a:sym typeface="Merriweather"/>
              </a:rPr>
              <a:t>PI</a:t>
            </a:r>
            <a:r>
              <a:rPr lang="it-IT" sz="1600" b="1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 </a:t>
            </a:r>
            <a:r>
              <a:rPr lang="it-IT" sz="1600" b="1" dirty="0">
                <a:solidFill>
                  <a:srgbClr val="C00000"/>
                </a:solidFill>
                <a:ea typeface="Merriweather"/>
                <a:cs typeface="Merriweather"/>
                <a:sym typeface="Merriweather"/>
              </a:rPr>
              <a:t>: Germano Bianchi   </a:t>
            </a:r>
            <a:r>
              <a:rPr lang="it-IT" sz="1600" b="1" dirty="0">
                <a:solidFill>
                  <a:srgbClr val="2A65AF"/>
                </a:solidFill>
                <a:ea typeface="Merriweather"/>
                <a:cs typeface="Merriweather"/>
                <a:sym typeface="Merriweather"/>
              </a:rPr>
              <a:t>Project Manager: </a:t>
            </a:r>
            <a:r>
              <a:rPr lang="it-IT" sz="1600" b="1" dirty="0">
                <a:solidFill>
                  <a:srgbClr val="C00000"/>
                </a:solidFill>
                <a:ea typeface="Merriweather"/>
                <a:cs typeface="Merriweather"/>
                <a:sym typeface="Merriweather"/>
              </a:rPr>
              <a:t>Andrea Orlati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4F0D07-7489-6621-E469-CF2EA5B22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0" y="1314660"/>
            <a:ext cx="4890499" cy="5650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The PNRR NG-CROCE’s WPs, Tasks and Budgets</a:t>
            </a:r>
            <a:endParaRPr sz="3200" dirty="0">
              <a:solidFill>
                <a:srgbClr val="002060"/>
              </a:solidFill>
              <a:ea typeface="Merriweather"/>
              <a:cs typeface="Merriweather"/>
              <a:sym typeface="Merriweather"/>
            </a:endParaRPr>
          </a:p>
        </p:txBody>
      </p:sp>
      <p:sp>
        <p:nvSpPr>
          <p:cNvPr id="4" name="Google Shape;237;p37">
            <a:extLst>
              <a:ext uri="{FF2B5EF4-FFF2-40B4-BE49-F238E27FC236}">
                <a16:creationId xmlns:a16="http://schemas.microsoft.com/office/drawing/2014/main" id="{D177F10B-A87B-E57D-1198-9AB3317E6BC8}"/>
              </a:ext>
            </a:extLst>
          </p:cNvPr>
          <p:cNvSpPr txBox="1">
            <a:spLocks/>
          </p:cNvSpPr>
          <p:nvPr/>
        </p:nvSpPr>
        <p:spPr>
          <a:xfrm>
            <a:off x="-205483" y="5654724"/>
            <a:ext cx="4890499" cy="5650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2400" dirty="0" err="1">
                <a:solidFill>
                  <a:srgbClr val="7030A0"/>
                </a:solidFill>
                <a:ea typeface="Merriweather"/>
                <a:cs typeface="Merriweather"/>
                <a:sym typeface="Merriweather"/>
              </a:rPr>
              <a:t>Mid</a:t>
            </a:r>
            <a:r>
              <a:rPr lang="it-IT" sz="2400" dirty="0">
                <a:solidFill>
                  <a:srgbClr val="7030A0"/>
                </a:solidFill>
                <a:ea typeface="Merriweather"/>
                <a:cs typeface="Merriweather"/>
                <a:sym typeface="Merriweather"/>
              </a:rPr>
              <a:t> 2023 to End 2026</a:t>
            </a:r>
          </a:p>
        </p:txBody>
      </p:sp>
    </p:spTree>
    <p:extLst>
      <p:ext uri="{BB962C8B-B14F-4D97-AF65-F5344CB8AC3E}">
        <p14:creationId xmlns:p14="http://schemas.microsoft.com/office/powerpoint/2010/main" val="72025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1270670" y="4878546"/>
            <a:ext cx="5273967" cy="141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/>
            <a:r>
              <a:rPr lang="en" dirty="0">
                <a:solidFill>
                  <a:srgbClr val="002060"/>
                </a:solidFill>
                <a:latin typeface="+mn-lt"/>
                <a:ea typeface="Merriweather"/>
                <a:cs typeface="Merriweather"/>
                <a:sym typeface="Merriweather"/>
              </a:rPr>
              <a:t>The members of the  CHORD collaboration</a:t>
            </a:r>
            <a:endParaRPr dirty="0">
              <a:solidFill>
                <a:srgbClr val="002060"/>
              </a:solidFill>
              <a:latin typeface="+mn-lt"/>
              <a:ea typeface="Merriweather"/>
              <a:cs typeface="Merriweather"/>
              <a:sym typeface="Merriweather"/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sldNum" idx="12"/>
          </p:nvPr>
        </p:nvSpPr>
        <p:spPr>
          <a:xfrm>
            <a:off x="11476472" y="6346324"/>
            <a:ext cx="551600" cy="39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85000" lnSpcReduction="20000"/>
          </a:bodyPr>
          <a:lstStyle/>
          <a:p>
            <a:pPr algn="r"/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pPr algn="r"/>
              <a:t>3</a:t>
            </a:fld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7ACE989-F6F0-E037-7DE6-D66D6D2177ED}"/>
              </a:ext>
            </a:extLst>
          </p:cNvPr>
          <p:cNvGrpSpPr/>
          <p:nvPr/>
        </p:nvGrpSpPr>
        <p:grpSpPr>
          <a:xfrm>
            <a:off x="6544637" y="1113818"/>
            <a:ext cx="5098851" cy="5103151"/>
            <a:chOff x="5798671" y="707406"/>
            <a:chExt cx="5844818" cy="5618370"/>
          </a:xfrm>
        </p:grpSpPr>
        <p:pic>
          <p:nvPicPr>
            <p:cNvPr id="118" name="Google Shape;11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18042" y="1091279"/>
              <a:ext cx="1257016" cy="999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07474" y="707406"/>
              <a:ext cx="2730544" cy="1821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50518" y="5076529"/>
              <a:ext cx="2350329" cy="1249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21162" y="747710"/>
              <a:ext cx="1498589" cy="1499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26"/>
            <p:cNvPicPr preferRelativeResize="0"/>
            <p:nvPr/>
          </p:nvPicPr>
          <p:blipFill rotWithShape="1">
            <a:blip r:embed="rId7">
              <a:alphaModFix/>
            </a:blip>
            <a:srcRect l="10762" r="10965"/>
            <a:stretch/>
          </p:blipFill>
          <p:spPr>
            <a:xfrm>
              <a:off x="9578216" y="2081238"/>
              <a:ext cx="1965564" cy="1319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22336" y="2199705"/>
              <a:ext cx="3755879" cy="999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768531" y="3329976"/>
              <a:ext cx="1775248" cy="166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850009" y="3335179"/>
              <a:ext cx="1196116" cy="153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798671" y="5041404"/>
              <a:ext cx="1276388" cy="1284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840440" y="3285399"/>
              <a:ext cx="3170481" cy="166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16;p26">
              <a:extLst>
                <a:ext uri="{FF2B5EF4-FFF2-40B4-BE49-F238E27FC236}">
                  <a16:creationId xmlns:a16="http://schemas.microsoft.com/office/drawing/2014/main" id="{B7809AEA-88B3-1E41-80D4-584FCFB31C25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9768532" y="5116737"/>
              <a:ext cx="1874957" cy="11688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A1C43433-30A0-9F86-6514-B7814737C3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BCE2E7-71FF-6A44-AC0B-40F753D7D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04" y="1940757"/>
            <a:ext cx="11026391" cy="3757323"/>
          </a:xfrm>
          <a:prstGeom prst="rect">
            <a:avLst/>
          </a:prstGeom>
        </p:spPr>
      </p:pic>
      <p:sp>
        <p:nvSpPr>
          <p:cNvPr id="7" name="Google Shape;237;p37">
            <a:extLst>
              <a:ext uri="{FF2B5EF4-FFF2-40B4-BE49-F238E27FC236}">
                <a16:creationId xmlns:a16="http://schemas.microsoft.com/office/drawing/2014/main" id="{7D90227B-976B-F447-893D-B9796E458877}"/>
              </a:ext>
            </a:extLst>
          </p:cNvPr>
          <p:cNvSpPr txBox="1">
            <a:spLocks/>
          </p:cNvSpPr>
          <p:nvPr/>
        </p:nvSpPr>
        <p:spPr>
          <a:xfrm>
            <a:off x="873506" y="5574790"/>
            <a:ext cx="10858529" cy="5604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AU" sz="2133" b="1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2 biennial TD contracts </a:t>
            </a:r>
            <a:r>
              <a:rPr lang="en-AU" sz="14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(starting in 2023) </a:t>
            </a:r>
            <a:r>
              <a:rPr lang="en-AU" sz="2133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+ </a:t>
            </a:r>
            <a:r>
              <a:rPr lang="en-AU" sz="2133" b="1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3 annual TD contracts </a:t>
            </a:r>
            <a:r>
              <a:rPr lang="en-AU" sz="1467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(starting in 2024) </a:t>
            </a:r>
            <a:endParaRPr lang="en-AU" sz="2133" dirty="0">
              <a:solidFill>
                <a:srgbClr val="002060"/>
              </a:solidFill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Google Shape;237;p37">
            <a:extLst>
              <a:ext uri="{FF2B5EF4-FFF2-40B4-BE49-F238E27FC236}">
                <a16:creationId xmlns:a16="http://schemas.microsoft.com/office/drawing/2014/main" id="{FDFEB44D-B49D-D356-9696-78A6C434DDAA}"/>
              </a:ext>
            </a:extLst>
          </p:cNvPr>
          <p:cNvSpPr txBox="1">
            <a:spLocks/>
          </p:cNvSpPr>
          <p:nvPr/>
        </p:nvSpPr>
        <p:spPr>
          <a:xfrm>
            <a:off x="984707" y="1283211"/>
            <a:ext cx="10222584" cy="80493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AU" sz="34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The INAF financial contribution to the CHORD case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CECFFD-D2E7-3DD8-3D5C-A4A4DB5BD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l="4270" t="65813" r="43130" b="2611"/>
          <a:stretch/>
        </p:blipFill>
        <p:spPr>
          <a:xfrm>
            <a:off x="2869990" y="2586068"/>
            <a:ext cx="6475791" cy="16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1142063" y="1530233"/>
            <a:ext cx="9603275" cy="5832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32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CHORD Correlator(s) and Back-Ends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1C8B1C9-B00F-794D-A0CB-4E80AB935842}"/>
              </a:ext>
            </a:extLst>
          </p:cNvPr>
          <p:cNvGrpSpPr/>
          <p:nvPr/>
        </p:nvGrpSpPr>
        <p:grpSpPr>
          <a:xfrm>
            <a:off x="242856" y="5217469"/>
            <a:ext cx="3336085" cy="908443"/>
            <a:chOff x="182142" y="3913102"/>
            <a:chExt cx="2502064" cy="681332"/>
          </a:xfrm>
        </p:grpSpPr>
        <p:pic>
          <p:nvPicPr>
            <p:cNvPr id="205" name="Google Shape;205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0008" y="3913102"/>
              <a:ext cx="1069691" cy="681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2142" y="3989001"/>
              <a:ext cx="665561" cy="559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12139" y="4033622"/>
              <a:ext cx="308056" cy="469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27270" y="4013533"/>
              <a:ext cx="456936" cy="490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B3B9A73A-AB5E-EF40-BFD0-3E557D13718B}"/>
              </a:ext>
            </a:extLst>
          </p:cNvPr>
          <p:cNvGrpSpPr/>
          <p:nvPr/>
        </p:nvGrpSpPr>
        <p:grpSpPr>
          <a:xfrm>
            <a:off x="5671335" y="4356243"/>
            <a:ext cx="6937434" cy="2091402"/>
            <a:chOff x="3981985" y="2767874"/>
            <a:chExt cx="5570562" cy="1604225"/>
          </a:xfrm>
        </p:grpSpPr>
        <p:pic>
          <p:nvPicPr>
            <p:cNvPr id="200" name="Google Shape;200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5400000">
              <a:off x="4540083" y="2209776"/>
              <a:ext cx="1316543" cy="2432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33"/>
            <p:cNvSpPr txBox="1"/>
            <p:nvPr/>
          </p:nvSpPr>
          <p:spPr>
            <a:xfrm>
              <a:off x="6122647" y="4033622"/>
              <a:ext cx="3429900" cy="338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-AU" sz="1333">
                  <a:solidFill>
                    <a:schemeClr val="bg2">
                      <a:lumMod val="75000"/>
                    </a:schemeClr>
                  </a:solidFill>
                </a:rPr>
                <a:t>Images: Bandura+ 2016, </a:t>
              </a:r>
              <a:r>
                <a:rPr lang="en-AU" sz="1333">
                  <a:solidFill>
                    <a:schemeClr val="bg2">
                      <a:lumMod val="75000"/>
                    </a:schemeClr>
                  </a:solidFill>
                  <a:latin typeface="Nunito"/>
                  <a:ea typeface="Nunito"/>
                  <a:cs typeface="Nunito"/>
                  <a:sym typeface="Nunito"/>
                </a:rPr>
                <a:t> Andre Renard (Toronto)</a:t>
              </a:r>
              <a:endParaRPr lang="en-AU" sz="1333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210" name="Google Shape;210;p33"/>
            <p:cNvPicPr preferRelativeResize="0"/>
            <p:nvPr/>
          </p:nvPicPr>
          <p:blipFill rotWithShape="1">
            <a:blip r:embed="rId9">
              <a:alphaModFix/>
            </a:blip>
            <a:srcRect l="2301" t="2673" r="20454" b="1852"/>
            <a:stretch/>
          </p:blipFill>
          <p:spPr>
            <a:xfrm rot="-5400000">
              <a:off x="7064532" y="2225142"/>
              <a:ext cx="1320426" cy="24058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203;p33">
            <a:extLst>
              <a:ext uri="{FF2B5EF4-FFF2-40B4-BE49-F238E27FC236}">
                <a16:creationId xmlns:a16="http://schemas.microsoft.com/office/drawing/2014/main" id="{1FCBBEF0-6C11-0A43-AD2C-F563059CCA5B}"/>
              </a:ext>
            </a:extLst>
          </p:cNvPr>
          <p:cNvSpPr txBox="1">
            <a:spLocks/>
          </p:cNvSpPr>
          <p:nvPr/>
        </p:nvSpPr>
        <p:spPr>
          <a:xfrm>
            <a:off x="1" y="1303642"/>
            <a:ext cx="2768140" cy="14231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52396" indent="0" algn="r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endParaRPr lang="en-AU" sz="1600">
              <a:solidFill>
                <a:srgbClr val="C00000"/>
              </a:solidFill>
              <a:latin typeface="+mj-lt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137D14B-946F-3644-AAFA-04ABE9770D0F}"/>
              </a:ext>
            </a:extLst>
          </p:cNvPr>
          <p:cNvSpPr/>
          <p:nvPr/>
        </p:nvSpPr>
        <p:spPr>
          <a:xfrm>
            <a:off x="9047187" y="2785148"/>
            <a:ext cx="3152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>
              <a:spcBef>
                <a:spcPts val="1333"/>
              </a:spcBef>
              <a:buSzPts val="1800"/>
            </a:pPr>
            <a:r>
              <a:rPr lang="en-AU" sz="2000" b="1" dirty="0">
                <a:solidFill>
                  <a:srgbClr val="00B050"/>
                </a:solidFill>
                <a:latin typeface="+mj-lt"/>
                <a:ea typeface="Merriweather"/>
                <a:cs typeface="Merriweather"/>
                <a:sym typeface="Merriweather"/>
              </a:rPr>
              <a:t>Multiple digital backends</a:t>
            </a:r>
            <a:r>
              <a:rPr lang="en-AU" sz="20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, including raw visibilities, transient/FRB search, pulsar search and timing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834CC6-38D8-A04F-878F-73A100B6D437}"/>
              </a:ext>
            </a:extLst>
          </p:cNvPr>
          <p:cNvSpPr/>
          <p:nvPr/>
        </p:nvSpPr>
        <p:spPr>
          <a:xfrm>
            <a:off x="165782" y="2534100"/>
            <a:ext cx="26284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algn="r">
              <a:buSzPts val="1800"/>
            </a:pPr>
            <a:r>
              <a:rPr lang="en-AU" sz="2000" b="1" dirty="0">
                <a:solidFill>
                  <a:srgbClr val="C00000"/>
                </a:solidFill>
                <a:latin typeface="+mj-lt"/>
                <a:ea typeface="Merriweather"/>
                <a:cs typeface="Merriweather"/>
                <a:sym typeface="Merriweather"/>
              </a:rPr>
              <a:t>FX-engine </a:t>
            </a:r>
            <a:r>
              <a:rPr lang="en-AU" sz="20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architecture uses an </a:t>
            </a:r>
            <a:r>
              <a:rPr lang="en-AU" sz="2000" dirty="0">
                <a:solidFill>
                  <a:srgbClr val="C00000"/>
                </a:solidFill>
                <a:latin typeface="+mj-lt"/>
                <a:ea typeface="Merriweather"/>
                <a:cs typeface="Merriweather"/>
                <a:sym typeface="Merriweather"/>
              </a:rPr>
              <a:t>FPGA-based channelizer </a:t>
            </a:r>
            <a:r>
              <a:rPr lang="en-AU" sz="20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and a</a:t>
            </a:r>
            <a:r>
              <a:rPr lang="en-AU" sz="2000" dirty="0">
                <a:latin typeface="+mj-lt"/>
                <a:ea typeface="Merriweather"/>
                <a:cs typeface="Merriweather"/>
                <a:sym typeface="Merriweather"/>
              </a:rPr>
              <a:t> </a:t>
            </a:r>
            <a:r>
              <a:rPr lang="en-AU" sz="2000" dirty="0">
                <a:solidFill>
                  <a:srgbClr val="C00000"/>
                </a:solidFill>
                <a:latin typeface="+mj-lt"/>
                <a:ea typeface="Merriweather"/>
                <a:cs typeface="Merriweather"/>
                <a:sym typeface="Merriweather"/>
              </a:rPr>
              <a:t>GPU-based correlator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65BFE4-5C05-8BAF-C544-0AB7464C6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AB5671-86CC-EBEB-A4DB-399746C78C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80" y="5318668"/>
            <a:ext cx="1437027" cy="686148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60ED868C-AD55-3774-C2E8-12C5A6545884}"/>
              </a:ext>
            </a:extLst>
          </p:cNvPr>
          <p:cNvGrpSpPr/>
          <p:nvPr/>
        </p:nvGrpSpPr>
        <p:grpSpPr>
          <a:xfrm>
            <a:off x="4136588" y="3318553"/>
            <a:ext cx="3299894" cy="1589220"/>
            <a:chOff x="4136588" y="3328827"/>
            <a:chExt cx="3299894" cy="1589220"/>
          </a:xfrm>
        </p:grpSpPr>
        <p:sp>
          <p:nvSpPr>
            <p:cNvPr id="204" name="Google Shape;204;p33"/>
            <p:cNvSpPr/>
            <p:nvPr/>
          </p:nvSpPr>
          <p:spPr>
            <a:xfrm>
              <a:off x="6020655" y="3328827"/>
              <a:ext cx="1415827" cy="840190"/>
            </a:xfrm>
            <a:prstGeom prst="rect">
              <a:avLst/>
            </a:prstGeom>
            <a:noFill/>
            <a:ln w="412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n-AU" sz="240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4891ED0-A24A-06F2-88DB-00C74BD0F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588" y="4376561"/>
              <a:ext cx="1134056" cy="541486"/>
            </a:xfrm>
            <a:prstGeom prst="rect">
              <a:avLst/>
            </a:prstGeom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C2B28B0D-158E-B9DC-23AF-8EA380FE5C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7111" y="3915820"/>
              <a:ext cx="1463689" cy="64456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0A390EF-864C-2F7E-7330-AA458C095489}"/>
              </a:ext>
            </a:extLst>
          </p:cNvPr>
          <p:cNvGrpSpPr/>
          <p:nvPr/>
        </p:nvGrpSpPr>
        <p:grpSpPr>
          <a:xfrm>
            <a:off x="7570339" y="1944209"/>
            <a:ext cx="3045223" cy="1658098"/>
            <a:chOff x="7570339" y="1933935"/>
            <a:chExt cx="3045223" cy="1658098"/>
          </a:xfrm>
        </p:grpSpPr>
        <p:sp>
          <p:nvSpPr>
            <p:cNvPr id="15" name="Google Shape;204;p33">
              <a:extLst>
                <a:ext uri="{FF2B5EF4-FFF2-40B4-BE49-F238E27FC236}">
                  <a16:creationId xmlns:a16="http://schemas.microsoft.com/office/drawing/2014/main" id="{FAE6D34A-5BA3-7A4D-8E49-7E6203E8CDC8}"/>
                </a:ext>
              </a:extLst>
            </p:cNvPr>
            <p:cNvSpPr/>
            <p:nvPr/>
          </p:nvSpPr>
          <p:spPr>
            <a:xfrm>
              <a:off x="7570339" y="3226085"/>
              <a:ext cx="1635306" cy="365948"/>
            </a:xfrm>
            <a:prstGeom prst="rect">
              <a:avLst/>
            </a:prstGeom>
            <a:noFill/>
            <a:ln w="412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n-AU" sz="240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2050932-BCD8-3C08-5690-9E1580CC9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506" y="1933935"/>
              <a:ext cx="1134056" cy="541486"/>
            </a:xfrm>
            <a:prstGeom prst="rect">
              <a:avLst/>
            </a:prstGeom>
          </p:spPr>
        </p:pic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F25C2E1C-5209-0107-C4C8-811DDBE89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055" y="2423197"/>
              <a:ext cx="1461779" cy="905630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FF2089-51A6-5BB7-4498-687AFC8D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45" y="1382784"/>
            <a:ext cx="9483520" cy="47260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E99B18-A248-D4F5-1B58-620EDFDF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" y="5075434"/>
            <a:ext cx="2164272" cy="103339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15ACDFA-F4D0-9040-6187-4D63AFEC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0" y="1729960"/>
            <a:ext cx="4715725" cy="5548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AU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X-engine system (Tender 1)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E2B4CCF-BE6B-8744-A3E9-F6A239482028}"/>
              </a:ext>
            </a:extLst>
          </p:cNvPr>
          <p:cNvSpPr/>
          <p:nvPr/>
        </p:nvSpPr>
        <p:spPr>
          <a:xfrm>
            <a:off x="2726189" y="3697429"/>
            <a:ext cx="2208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29" algn="r">
              <a:buSzPts val="1600"/>
            </a:pPr>
            <a:r>
              <a:rPr lang="en-AU" sz="2400" b="1" dirty="0">
                <a:solidFill>
                  <a:srgbClr val="7030A0"/>
                </a:solidFill>
                <a:latin typeface="+mj-lt"/>
                <a:ea typeface="Merriweather"/>
                <a:cs typeface="Merriweather"/>
                <a:sym typeface="Merriweather"/>
              </a:rPr>
              <a:t>70</a:t>
            </a:r>
            <a:r>
              <a:rPr lang="en-AU" sz="2400" b="1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 boards </a:t>
            </a: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delivered at DRAO </a:t>
            </a:r>
          </a:p>
          <a:p>
            <a:pPr marL="169329" algn="r">
              <a:buSzPts val="1600"/>
            </a:pP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(</a:t>
            </a:r>
            <a:r>
              <a:rPr lang="en-AU" sz="2400" dirty="0">
                <a:solidFill>
                  <a:srgbClr val="FF0000"/>
                </a:solidFill>
                <a:latin typeface="+mj-lt"/>
                <a:ea typeface="Merriweather"/>
                <a:cs typeface="Merriweather"/>
                <a:sym typeface="Merriweather"/>
              </a:rPr>
              <a:t>delivered and verified on Sept 2024</a:t>
            </a: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5B13BD-1CD1-FF00-DDDF-D9766C1B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03" y="1729960"/>
            <a:ext cx="6736540" cy="42924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D976C1-2C4B-1D53-E798-2C1104952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4ECFAC1-5E0F-2A71-2B5E-2FA59851F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" y="5075434"/>
            <a:ext cx="2164272" cy="10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151040" y="1437422"/>
            <a:ext cx="5075320" cy="5868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AU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FRB search cluster (Tender 2)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E2B4CCF-BE6B-8744-A3E9-F6A239482028}"/>
              </a:ext>
            </a:extLst>
          </p:cNvPr>
          <p:cNvSpPr/>
          <p:nvPr/>
        </p:nvSpPr>
        <p:spPr>
          <a:xfrm>
            <a:off x="2902032" y="2484265"/>
            <a:ext cx="2324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29" algn="r">
              <a:buSzPts val="1600"/>
            </a:pPr>
            <a:r>
              <a:rPr lang="en-AU" sz="2400" b="1" dirty="0">
                <a:solidFill>
                  <a:srgbClr val="7030A0"/>
                </a:solidFill>
                <a:latin typeface="+mj-lt"/>
                <a:ea typeface="Merriweather"/>
                <a:cs typeface="Merriweather"/>
                <a:sym typeface="Merriweather"/>
              </a:rPr>
              <a:t>14</a:t>
            </a:r>
            <a:r>
              <a:rPr lang="en-AU" sz="2400" b="1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 nodes </a:t>
            </a: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plus </a:t>
            </a:r>
          </a:p>
          <a:p>
            <a:pPr marL="169329" algn="r">
              <a:buSzPts val="1600"/>
            </a:pPr>
            <a:r>
              <a:rPr lang="en-AU" sz="2400" b="1" dirty="0">
                <a:solidFill>
                  <a:srgbClr val="7030A0"/>
                </a:solidFill>
                <a:latin typeface="+mj-lt"/>
                <a:ea typeface="Merriweather"/>
                <a:cs typeface="Merriweather"/>
                <a:sym typeface="Merriweather"/>
              </a:rPr>
              <a:t>3</a:t>
            </a:r>
            <a:r>
              <a:rPr lang="en-AU" sz="2400" b="1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 storage servers </a:t>
            </a: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(340 TB HDD each) plus </a:t>
            </a:r>
          </a:p>
          <a:p>
            <a:pPr marL="169329" algn="r">
              <a:buSzPts val="1600"/>
            </a:pPr>
            <a:r>
              <a:rPr lang="en-AU" sz="2400" b="1" dirty="0">
                <a:solidFill>
                  <a:srgbClr val="7030A0"/>
                </a:solidFill>
                <a:latin typeface="+mj-lt"/>
                <a:ea typeface="Merriweather"/>
                <a:cs typeface="Merriweather"/>
                <a:sym typeface="Merriweather"/>
              </a:rPr>
              <a:t>2</a:t>
            </a:r>
            <a:r>
              <a:rPr lang="en-AU" sz="2400" b="1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 management servers</a:t>
            </a:r>
          </a:p>
          <a:p>
            <a:pPr marL="169329" algn="r">
              <a:buSzPts val="1600"/>
            </a:pP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(</a:t>
            </a:r>
            <a:r>
              <a:rPr lang="en-AU" sz="2400" dirty="0">
                <a:solidFill>
                  <a:srgbClr val="FF0000"/>
                </a:solidFill>
                <a:latin typeface="+mj-lt"/>
                <a:ea typeface="Merriweather"/>
                <a:cs typeface="Merriweather"/>
                <a:sym typeface="Merriweather"/>
              </a:rPr>
              <a:t>delivered and tested on April 2025</a:t>
            </a:r>
            <a:r>
              <a:rPr lang="en-AU" sz="2400" dirty="0">
                <a:solidFill>
                  <a:srgbClr val="002060"/>
                </a:solidFill>
                <a:latin typeface="+mj-lt"/>
                <a:ea typeface="Merriweather"/>
                <a:cs typeface="Merriweather"/>
                <a:sym typeface="Merriweather"/>
              </a:rPr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89AD244-421B-A3C8-057E-6ECAD7B6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932" y="1730871"/>
            <a:ext cx="6030577" cy="41697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B4D894-2C9D-D189-54A5-841FF7FF2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8F0A99D-ABBD-F802-C9E1-F6FDB4040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" y="5075434"/>
            <a:ext cx="2164272" cy="10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r"/>
            <a:fld id="{00000000-1234-1234-1234-123412341234}" type="slidenum">
              <a:rPr lang="en-AU" smtClean="0"/>
              <a:pPr algn="r"/>
              <a:t>9</a:t>
            </a:fld>
            <a:endParaRPr lang="en-AU"/>
          </a:p>
        </p:txBody>
      </p:sp>
      <p:sp>
        <p:nvSpPr>
          <p:cNvPr id="2" name="Google Shape;246;p38">
            <a:extLst>
              <a:ext uri="{FF2B5EF4-FFF2-40B4-BE49-F238E27FC236}">
                <a16:creationId xmlns:a16="http://schemas.microsoft.com/office/drawing/2014/main" id="{20FC74A8-9C55-9D4A-66F6-A0F6807B9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1786" y="1247381"/>
            <a:ext cx="9603275" cy="10492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AU" sz="3600" dirty="0">
                <a:solidFill>
                  <a:srgbClr val="002060"/>
                </a:solidFill>
                <a:ea typeface="Merriweather"/>
                <a:cs typeface="Merriweather"/>
                <a:sym typeface="Merriweather"/>
              </a:rPr>
              <a:t>The delivered and verified hardware, stored at DRAO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C43BBD7-D5FA-DF29-F219-D3DF7E28E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57" y="2364267"/>
            <a:ext cx="4220966" cy="31657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E2AED72-9EE0-194A-ABBD-98D9DAEB0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7" y="2420405"/>
            <a:ext cx="4071266" cy="305345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67955A5-E24B-E642-729B-F319EFCCC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503" y="2472895"/>
            <a:ext cx="3931292" cy="294846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A1CE75-B476-6BB0-C8D9-157A75BB0A2B}"/>
              </a:ext>
            </a:extLst>
          </p:cNvPr>
          <p:cNvSpPr txBox="1"/>
          <p:nvPr/>
        </p:nvSpPr>
        <p:spPr>
          <a:xfrm>
            <a:off x="554804" y="5610619"/>
            <a:ext cx="290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Cluster FRB &amp; X-engine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A03331-83B2-626D-3138-3AC17E760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118088"/>
            <a:ext cx="2465156" cy="9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3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214</TotalTime>
  <Words>633</Words>
  <Application>Microsoft Macintosh PowerPoint</Application>
  <PresentationFormat>Widescreen</PresentationFormat>
  <Paragraphs>92</Paragraphs>
  <Slides>16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Nunito</vt:lpstr>
      <vt:lpstr>Roboto</vt:lpstr>
      <vt:lpstr>Titillium</vt:lpstr>
      <vt:lpstr>Titillium Bd</vt:lpstr>
      <vt:lpstr>Tema di Office</vt:lpstr>
      <vt:lpstr>INAF contribution to CHORD and synergies with the Northern Cross (WP6)</vt:lpstr>
      <vt:lpstr>The PNRR NG-CROCE’s WPs, Tasks and Budgets</vt:lpstr>
      <vt:lpstr>The members of the  CHORD collaboration</vt:lpstr>
      <vt:lpstr>Presentazione standard di PowerPoint</vt:lpstr>
      <vt:lpstr>CHORD Correlator(s) and Back-Ends</vt:lpstr>
      <vt:lpstr>Presentazione standard di PowerPoint</vt:lpstr>
      <vt:lpstr>X-engine system (Tender 1)</vt:lpstr>
      <vt:lpstr>FRB search cluster (Tender 2)</vt:lpstr>
      <vt:lpstr>The delivered and verified hardware, stored at DRAO </vt:lpstr>
      <vt:lpstr>INAF contribution: software development </vt:lpstr>
      <vt:lpstr>INAF contribution: science WGs</vt:lpstr>
      <vt:lpstr>Presentazione standard di PowerPoint</vt:lpstr>
      <vt:lpstr>Synergies with the Northern Cross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Microsoft Office User</cp:lastModifiedBy>
  <cp:revision>67</cp:revision>
  <dcterms:created xsi:type="dcterms:W3CDTF">2022-10-26T09:11:02Z</dcterms:created>
  <dcterms:modified xsi:type="dcterms:W3CDTF">2025-05-14T08:42:58Z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