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262" r:id="rId7"/>
    <p:sldId id="260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2" r:id="rId16"/>
    <p:sldId id="273" r:id="rId17"/>
    <p:sldId id="270" r:id="rId18"/>
    <p:sldId id="271" r:id="rId19"/>
    <p:sldId id="25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C48E48"/>
    <a:srgbClr val="505F74"/>
    <a:srgbClr val="548235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" y="2202025"/>
            <a:ext cx="4042372" cy="989419"/>
          </a:xfrm>
        </p:spPr>
        <p:txBody>
          <a:bodyPr>
            <a:noAutofit/>
          </a:bodyPr>
          <a:lstStyle/>
          <a:p>
            <a:r>
              <a:rPr lang="it-IT" sz="3200" dirty="0"/>
              <a:t>BUILDING A NEW DATA PROCESSING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" y="3761579"/>
            <a:ext cx="3795445" cy="165576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5B6D85"/>
                </a:solidFill>
              </a:rPr>
              <a:t>Training Meeting</a:t>
            </a:r>
          </a:p>
          <a:p>
            <a:r>
              <a:rPr lang="it-IT" sz="2800" b="1" dirty="0">
                <a:solidFill>
                  <a:srgbClr val="5B6D85"/>
                </a:solidFill>
              </a:rPr>
              <a:t>NG-Croce</a:t>
            </a:r>
          </a:p>
          <a:p>
            <a:endParaRPr lang="it-IT" sz="1400" b="1" dirty="0">
              <a:solidFill>
                <a:srgbClr val="7196BE"/>
              </a:solidFill>
            </a:endParaRPr>
          </a:p>
          <a:p>
            <a:r>
              <a:rPr lang="it-IT" sz="1400" b="1" dirty="0" err="1">
                <a:solidFill>
                  <a:srgbClr val="7196BE"/>
                </a:solidFill>
              </a:rPr>
              <a:t>Monday</a:t>
            </a:r>
            <a:r>
              <a:rPr lang="it-IT" sz="1400" b="1" dirty="0">
                <a:solidFill>
                  <a:srgbClr val="7196BE"/>
                </a:solidFill>
              </a:rPr>
              <a:t> 12th </a:t>
            </a:r>
            <a:r>
              <a:rPr lang="it-IT" sz="1400" b="1" dirty="0" err="1">
                <a:solidFill>
                  <a:srgbClr val="7196BE"/>
                </a:solidFill>
              </a:rPr>
              <a:t>May</a:t>
            </a:r>
            <a:r>
              <a:rPr lang="it-IT" sz="1400" b="1" dirty="0">
                <a:solidFill>
                  <a:srgbClr val="7196BE"/>
                </a:solidFill>
              </a:rPr>
              <a:t> - </a:t>
            </a:r>
            <a:r>
              <a:rPr lang="it-IT" sz="1400" b="1" dirty="0" err="1">
                <a:solidFill>
                  <a:srgbClr val="7196BE"/>
                </a:solidFill>
              </a:rPr>
              <a:t>Thursday</a:t>
            </a:r>
            <a:r>
              <a:rPr lang="it-IT" sz="1400" b="1" dirty="0">
                <a:solidFill>
                  <a:srgbClr val="7196BE"/>
                </a:solidFill>
              </a:rPr>
              <a:t> 15th </a:t>
            </a:r>
            <a:r>
              <a:rPr lang="it-IT" sz="1400" b="1" dirty="0" err="1">
                <a:solidFill>
                  <a:srgbClr val="7196BE"/>
                </a:solidFill>
              </a:rPr>
              <a:t>May</a:t>
            </a:r>
            <a:endParaRPr lang="it-IT" sz="1400" b="1" dirty="0">
              <a:solidFill>
                <a:srgbClr val="7196BE"/>
              </a:solidFill>
            </a:endParaRP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190CF29E-E057-1299-60A8-F13548116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5735" y="5873687"/>
            <a:ext cx="3795444" cy="482600"/>
          </a:xfrm>
        </p:spPr>
        <p:txBody>
          <a:bodyPr>
            <a:normAutofit fontScale="62500" lnSpcReduction="20000"/>
          </a:bodyPr>
          <a:lstStyle/>
          <a:p>
            <a:r>
              <a:rPr lang="it-IT" sz="1800" b="1" i="1" dirty="0">
                <a:solidFill>
                  <a:srgbClr val="2A65AF"/>
                </a:solidFill>
              </a:rPr>
              <a:t>Medicina </a:t>
            </a:r>
            <a:r>
              <a:rPr lang="it-IT" sz="1800" b="1" i="1" dirty="0" err="1">
                <a:solidFill>
                  <a:srgbClr val="2A65AF"/>
                </a:solidFill>
              </a:rPr>
              <a:t>Radiotelescopes</a:t>
            </a:r>
            <a:endParaRPr lang="it-IT" sz="1800" b="1" i="1" dirty="0">
              <a:solidFill>
                <a:srgbClr val="2A65AF"/>
              </a:solidFill>
            </a:endParaRPr>
          </a:p>
          <a:p>
            <a:r>
              <a:rPr lang="it-IT" sz="1800" b="1" i="1" dirty="0">
                <a:solidFill>
                  <a:srgbClr val="2A65AF"/>
                </a:solidFill>
              </a:rPr>
              <a:t>IRA - Bologna</a:t>
            </a:r>
          </a:p>
          <a:p>
            <a:endParaRPr lang="it-I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3823163" y="6375400"/>
            <a:ext cx="4545673" cy="48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Giovanni Naldi 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FBBE9-13BA-5B3C-7E51-7B5FFC5A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65790A4-A6D7-2852-1F98-C4A64A4B3133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74BDC59-1605-8495-A86C-921CF8A5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76D85C3-51E7-1DC0-044C-654D096A8701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Software Development </a:t>
            </a:r>
          </a:p>
        </p:txBody>
      </p:sp>
      <p:pic>
        <p:nvPicPr>
          <p:cNvPr id="8" name="Immagine 7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D0997CE3-75E0-9D48-BA31-B532C1841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47" y="1883664"/>
            <a:ext cx="7862705" cy="441686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870D66-6EDC-7A71-B05A-777BFDB9CF9C}"/>
              </a:ext>
            </a:extLst>
          </p:cNvPr>
          <p:cNvSpPr txBox="1"/>
          <p:nvPr/>
        </p:nvSpPr>
        <p:spPr>
          <a:xfrm>
            <a:off x="10027352" y="5931194"/>
            <a:ext cx="2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5B6D85"/>
                </a:solidFill>
                <a:latin typeface="Titillium" pitchFamily="2" charset="77"/>
              </a:rPr>
              <a:t>See </a:t>
            </a:r>
            <a:r>
              <a:rPr lang="it-IT" i="1" dirty="0" err="1">
                <a:solidFill>
                  <a:srgbClr val="5B6D85"/>
                </a:solidFill>
                <a:latin typeface="Titillium" pitchFamily="2" charset="77"/>
              </a:rPr>
              <a:t>Alessio’s</a:t>
            </a:r>
            <a:r>
              <a:rPr lang="it-IT" i="1" dirty="0">
                <a:solidFill>
                  <a:srgbClr val="5B6D85"/>
                </a:solidFill>
                <a:latin typeface="Titillium" pitchFamily="2" charset="77"/>
              </a:rPr>
              <a:t> Talk…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8042A6-CF08-41FB-19E0-87407545455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371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45233-A577-1BF5-AFE8-D57DF0432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01EE02F-6021-D6B0-835B-E3D68672D875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6109374-A676-B4C6-A096-0666036C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C8AD286-5B9E-31E2-234C-939872EF0E50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Software Development: </a:t>
            </a:r>
            <a:r>
              <a:rPr lang="it-IT" sz="3600" b="1" dirty="0" err="1">
                <a:solidFill>
                  <a:srgbClr val="B27F47"/>
                </a:solidFill>
                <a:latin typeface="Titillium Bd" pitchFamily="2" charset="77"/>
              </a:rPr>
              <a:t>Contract</a:t>
            </a: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DDA95-9E98-E41C-0D53-9D39C6C6FB23}"/>
              </a:ext>
            </a:extLst>
          </p:cNvPr>
          <p:cNvSpPr txBox="1">
            <a:spLocks/>
          </p:cNvSpPr>
          <p:nvPr/>
        </p:nvSpPr>
        <p:spPr>
          <a:xfrm>
            <a:off x="445008" y="1918268"/>
            <a:ext cx="11460480" cy="121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dirty="0" err="1">
                <a:solidFill>
                  <a:srgbClr val="5B6D85"/>
                </a:solidFill>
              </a:rPr>
              <a:t>Approach</a:t>
            </a:r>
            <a:r>
              <a:rPr lang="it-IT" sz="2400" dirty="0">
                <a:solidFill>
                  <a:srgbClr val="5B6D85"/>
                </a:solidFill>
              </a:rPr>
              <a:t>: building the system </a:t>
            </a:r>
            <a:r>
              <a:rPr lang="it-IT" sz="2400" dirty="0" err="1">
                <a:solidFill>
                  <a:srgbClr val="5B6D85"/>
                </a:solidFill>
              </a:rPr>
              <a:t>gradually</a:t>
            </a:r>
            <a:r>
              <a:rPr lang="it-IT" sz="2400" dirty="0">
                <a:solidFill>
                  <a:srgbClr val="5B6D85"/>
                </a:solidFill>
              </a:rPr>
              <a:t>, </a:t>
            </a:r>
            <a:r>
              <a:rPr lang="it-IT" sz="2400" dirty="0" err="1">
                <a:solidFill>
                  <a:srgbClr val="5B6D85"/>
                </a:solidFill>
              </a:rPr>
              <a:t>releasing</a:t>
            </a:r>
            <a:r>
              <a:rPr lang="it-IT" sz="2400" dirty="0">
                <a:solidFill>
                  <a:srgbClr val="5B6D85"/>
                </a:solidFill>
              </a:rPr>
              <a:t> step by step new features with </a:t>
            </a:r>
            <a:r>
              <a:rPr lang="it-IT" sz="2400" dirty="0" err="1">
                <a:solidFill>
                  <a:srgbClr val="5B6D85"/>
                </a:solidFill>
              </a:rPr>
              <a:t>respect</a:t>
            </a:r>
            <a:r>
              <a:rPr lang="it-IT" sz="2400" dirty="0">
                <a:solidFill>
                  <a:srgbClr val="5B6D85"/>
                </a:solidFill>
              </a:rPr>
              <a:t> to the system </a:t>
            </a:r>
            <a:r>
              <a:rPr lang="it-IT" sz="2400" dirty="0" err="1">
                <a:solidFill>
                  <a:srgbClr val="5B6D85"/>
                </a:solidFill>
              </a:rPr>
              <a:t>currently</a:t>
            </a:r>
            <a:r>
              <a:rPr lang="it-IT" sz="2400" dirty="0">
                <a:solidFill>
                  <a:srgbClr val="5B6D85"/>
                </a:solidFill>
              </a:rPr>
              <a:t> in use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5B6D85"/>
                </a:solidFill>
              </a:rPr>
              <a:t>4 </a:t>
            </a:r>
            <a:r>
              <a:rPr lang="it-IT" sz="2400" dirty="0" err="1">
                <a:solidFill>
                  <a:srgbClr val="5B6D85"/>
                </a:solidFill>
              </a:rPr>
              <a:t>main</a:t>
            </a:r>
            <a:r>
              <a:rPr lang="it-IT" sz="2400" dirty="0">
                <a:solidFill>
                  <a:srgbClr val="5B6D85"/>
                </a:solidFill>
              </a:rPr>
              <a:t> Milestones: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7C3A38C-58B9-2982-A15D-0D7E32F1D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07653"/>
              </p:ext>
            </p:extLst>
          </p:nvPr>
        </p:nvGraphicFramePr>
        <p:xfrm>
          <a:off x="3440181" y="2850943"/>
          <a:ext cx="8264837" cy="1922225"/>
        </p:xfrm>
        <a:graphic>
          <a:graphicData uri="http://schemas.openxmlformats.org/drawingml/2006/table">
            <a:tbl>
              <a:tblPr firstRow="1" firstCol="1" bandRow="1"/>
              <a:tblGrid>
                <a:gridCol w="2091280">
                  <a:extLst>
                    <a:ext uri="{9D8B030D-6E8A-4147-A177-3AD203B41FA5}">
                      <a16:colId xmlns:a16="http://schemas.microsoft.com/office/drawing/2014/main" val="644768412"/>
                    </a:ext>
                  </a:extLst>
                </a:gridCol>
                <a:gridCol w="4197755">
                  <a:extLst>
                    <a:ext uri="{9D8B030D-6E8A-4147-A177-3AD203B41FA5}">
                      <a16:colId xmlns:a16="http://schemas.microsoft.com/office/drawing/2014/main" val="4210886264"/>
                    </a:ext>
                  </a:extLst>
                </a:gridCol>
                <a:gridCol w="1975802">
                  <a:extLst>
                    <a:ext uri="{9D8B030D-6E8A-4147-A177-3AD203B41FA5}">
                      <a16:colId xmlns:a16="http://schemas.microsoft.com/office/drawing/2014/main" val="3129833374"/>
                    </a:ext>
                  </a:extLst>
                </a:gridCol>
              </a:tblGrid>
              <a:tr h="494660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Milestone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i="1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it-IT" sz="2400" i="1" kern="1200" dirty="0">
                        <a:solidFill>
                          <a:srgbClr val="2E74B5"/>
                        </a:solidFill>
                        <a:effectLst/>
                        <a:latin typeface="Titillium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i="1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Deadline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72378"/>
                  </a:ext>
                </a:extLst>
              </a:tr>
              <a:tr h="348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Firmware and Software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Tests</a:t>
                      </a:r>
                      <a:endParaRPr lang="it-IT" sz="1800" kern="1200" dirty="0">
                        <a:solidFill>
                          <a:srgbClr val="2E74B5"/>
                        </a:solidFill>
                        <a:effectLst/>
                        <a:latin typeface="Titillium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903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 (or 32)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cylinders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No Real-Time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4891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 (or 32)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cylinders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Real-Time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+6months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5294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cylinders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(or 32), Multi-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Real-Time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+8months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07525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2315E7F3-AD95-CA24-C218-027AF1A6153F}"/>
              </a:ext>
            </a:extLst>
          </p:cNvPr>
          <p:cNvSpPr txBox="1">
            <a:spLocks/>
          </p:cNvSpPr>
          <p:nvPr/>
        </p:nvSpPr>
        <p:spPr>
          <a:xfrm>
            <a:off x="445008" y="4937761"/>
            <a:ext cx="6348984" cy="1460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>
                <a:solidFill>
                  <a:srgbClr val="5B6D85"/>
                </a:solidFill>
              </a:rPr>
              <a:t>Status of the procedure: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SoW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  <a:r>
              <a:rPr lang="it-IT" sz="2200" dirty="0" err="1">
                <a:solidFill>
                  <a:srgbClr val="5B6D85"/>
                </a:solidFill>
              </a:rPr>
              <a:t>completed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Contract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  <a:r>
              <a:rPr lang="it-IT" sz="2200" dirty="0" err="1">
                <a:solidFill>
                  <a:srgbClr val="5B6D85"/>
                </a:solidFill>
              </a:rPr>
              <a:t>written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Contract</a:t>
            </a:r>
            <a:r>
              <a:rPr lang="it-IT" sz="2200" dirty="0">
                <a:solidFill>
                  <a:srgbClr val="5B6D85"/>
                </a:solidFill>
              </a:rPr>
              <a:t> to be </a:t>
            </a:r>
            <a:r>
              <a:rPr lang="it-IT" sz="2200" dirty="0" err="1">
                <a:solidFill>
                  <a:srgbClr val="5B6D85"/>
                </a:solidFill>
              </a:rPr>
              <a:t>signed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</a:p>
        </p:txBody>
      </p:sp>
      <p:pic>
        <p:nvPicPr>
          <p:cNvPr id="6" name="Immagine 5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6A608CBD-B3C5-DC97-7094-5E964C48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2978673" y="5331220"/>
            <a:ext cx="369990" cy="310334"/>
          </a:xfrm>
          <a:prstGeom prst="rect">
            <a:avLst/>
          </a:prstGeom>
        </p:spPr>
      </p:pic>
      <p:pic>
        <p:nvPicPr>
          <p:cNvPr id="7" name="Immagine 6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076B911B-239B-2AE0-166D-459336874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2978673" y="5650698"/>
            <a:ext cx="369990" cy="3103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2D66DB-C65D-7A71-8657-3B0EEA584E8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205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637B-80C7-EC4E-77B3-B0FD783BB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9B9BF934-A75D-6E59-2C9B-654BC9447E0F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0D55EB1D-18DA-B7B8-3A90-4EF9381DC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F709434-E8EB-59EE-D67E-AEBC3E282AD6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 err="1">
                <a:solidFill>
                  <a:srgbClr val="B27F47"/>
                </a:solidFill>
                <a:latin typeface="Titillium Bd" pitchFamily="2" charset="77"/>
              </a:rPr>
              <a:t>Ongoing</a:t>
            </a: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C15B1-6112-BDDC-9FAE-418AA5F871EF}"/>
              </a:ext>
            </a:extLst>
          </p:cNvPr>
          <p:cNvSpPr txBox="1">
            <a:spLocks/>
          </p:cNvSpPr>
          <p:nvPr/>
        </p:nvSpPr>
        <p:spPr>
          <a:xfrm>
            <a:off x="445008" y="1918268"/>
            <a:ext cx="11460480" cy="442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600" dirty="0" err="1">
                <a:solidFill>
                  <a:srgbClr val="5B6D85"/>
                </a:solidFill>
              </a:rPr>
              <a:t>Efforts</a:t>
            </a:r>
            <a:r>
              <a:rPr lang="it-IT" sz="2600" dirty="0">
                <a:solidFill>
                  <a:srgbClr val="5B6D85"/>
                </a:solidFill>
              </a:rPr>
              <a:t> to make the </a:t>
            </a:r>
            <a:r>
              <a:rPr lang="it-IT" sz="2600" dirty="0" err="1">
                <a:solidFill>
                  <a:srgbClr val="5B6D85"/>
                </a:solidFill>
              </a:rPr>
              <a:t>currently</a:t>
            </a:r>
            <a:r>
              <a:rPr lang="it-IT" sz="2600" dirty="0">
                <a:solidFill>
                  <a:srgbClr val="5B6D85"/>
                </a:solidFill>
              </a:rPr>
              <a:t> </a:t>
            </a:r>
            <a:r>
              <a:rPr lang="it-IT" sz="2600" dirty="0" err="1">
                <a:solidFill>
                  <a:srgbClr val="5B6D85"/>
                </a:solidFill>
              </a:rPr>
              <a:t>used</a:t>
            </a:r>
            <a:r>
              <a:rPr lang="it-IT" sz="2600" dirty="0">
                <a:solidFill>
                  <a:srgbClr val="5B6D85"/>
                </a:solidFill>
              </a:rPr>
              <a:t> data </a:t>
            </a:r>
            <a:r>
              <a:rPr lang="it-IT" sz="2600" dirty="0" err="1">
                <a:solidFill>
                  <a:srgbClr val="5B6D85"/>
                </a:solidFill>
              </a:rPr>
              <a:t>analysis</a:t>
            </a:r>
            <a:r>
              <a:rPr lang="it-IT" sz="2600" dirty="0">
                <a:solidFill>
                  <a:srgbClr val="5B6D85"/>
                </a:solidFill>
              </a:rPr>
              <a:t> pipelines </a:t>
            </a:r>
            <a:r>
              <a:rPr lang="it-IT" sz="2600" dirty="0" err="1">
                <a:solidFill>
                  <a:srgbClr val="5B6D85"/>
                </a:solidFill>
              </a:rPr>
              <a:t>portable</a:t>
            </a:r>
            <a:r>
              <a:rPr lang="it-IT" sz="2600" dirty="0">
                <a:solidFill>
                  <a:srgbClr val="5B6D85"/>
                </a:solidFill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5B6D85"/>
                </a:solidFill>
              </a:rPr>
              <a:t>Containerization (Docker, </a:t>
            </a:r>
            <a:r>
              <a:rPr lang="en-US" sz="2200" dirty="0" err="1">
                <a:solidFill>
                  <a:srgbClr val="5B6D85"/>
                </a:solidFill>
              </a:rPr>
              <a:t>Podman</a:t>
            </a:r>
            <a:r>
              <a:rPr lang="en-US" sz="2200" dirty="0">
                <a:solidFill>
                  <a:srgbClr val="5B6D85"/>
                </a:solidFill>
              </a:rPr>
              <a:t>) of: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B6D85"/>
                </a:solidFill>
              </a:rPr>
              <a:t>FETCH (deep-learning based classifier)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B6D85"/>
                </a:solidFill>
              </a:rPr>
              <a:t>FRB Baseband (pipeline to post-process the data of Noto RT)</a:t>
            </a:r>
          </a:p>
          <a:p>
            <a:pPr marL="914400" lvl="2" indent="0">
              <a:buNone/>
            </a:pPr>
            <a:endParaRPr lang="it-IT" sz="1800" dirty="0">
              <a:solidFill>
                <a:srgbClr val="5B6D85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600" dirty="0">
                <a:solidFill>
                  <a:srgbClr val="5B6D85"/>
                </a:solidFill>
              </a:rPr>
              <a:t>Set up of a </a:t>
            </a:r>
            <a:r>
              <a:rPr lang="it-IT" sz="2600" dirty="0" err="1">
                <a:solidFill>
                  <a:srgbClr val="5B6D85"/>
                </a:solidFill>
              </a:rPr>
              <a:t>Gitlab</a:t>
            </a:r>
            <a:r>
              <a:rPr lang="it-IT" sz="2600" dirty="0">
                <a:solidFill>
                  <a:srgbClr val="5B6D85"/>
                </a:solidFill>
              </a:rPr>
              <a:t> server </a:t>
            </a:r>
            <a:r>
              <a:rPr lang="it-IT" sz="2600" dirty="0" err="1">
                <a:solidFill>
                  <a:srgbClr val="5B6D85"/>
                </a:solidFill>
              </a:rPr>
              <a:t>hosted</a:t>
            </a:r>
            <a:r>
              <a:rPr lang="it-IT" sz="2600" dirty="0">
                <a:solidFill>
                  <a:srgbClr val="5B6D85"/>
                </a:solidFill>
              </a:rPr>
              <a:t> in Medicina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rgbClr val="5B6D85"/>
                </a:solidFill>
              </a:rPr>
              <a:t>Code repository (</a:t>
            </a:r>
            <a:r>
              <a:rPr lang="it-IT" sz="2200" dirty="0" err="1">
                <a:solidFill>
                  <a:srgbClr val="5B6D85"/>
                </a:solidFill>
              </a:rPr>
              <a:t>distributed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  <a:r>
              <a:rPr lang="it-IT" sz="2200" dirty="0" err="1">
                <a:solidFill>
                  <a:srgbClr val="5B6D85"/>
                </a:solidFill>
              </a:rPr>
              <a:t>revision</a:t>
            </a:r>
            <a:r>
              <a:rPr lang="it-IT" sz="2200" dirty="0">
                <a:solidFill>
                  <a:srgbClr val="5B6D85"/>
                </a:solidFill>
              </a:rPr>
              <a:t> control system)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rgbClr val="5B6D85"/>
                </a:solidFill>
              </a:rPr>
              <a:t>Collaborative software </a:t>
            </a:r>
            <a:r>
              <a:rPr lang="it-IT" sz="2200" dirty="0" err="1">
                <a:solidFill>
                  <a:srgbClr val="5B6D85"/>
                </a:solidFill>
              </a:rPr>
              <a:t>development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  <a:r>
              <a:rPr lang="it-IT" sz="2200" dirty="0" err="1">
                <a:solidFill>
                  <a:srgbClr val="5B6D85"/>
                </a:solidFill>
              </a:rPr>
              <a:t>platform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Enable</a:t>
            </a:r>
            <a:r>
              <a:rPr lang="it-IT" sz="2200" dirty="0">
                <a:solidFill>
                  <a:srgbClr val="5B6D85"/>
                </a:solidFill>
              </a:rPr>
              <a:t> CI/CD </a:t>
            </a:r>
            <a:r>
              <a:rPr lang="it-IT" sz="2200" dirty="0" err="1">
                <a:solidFill>
                  <a:srgbClr val="5B6D85"/>
                </a:solidFill>
              </a:rPr>
              <a:t>automation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5B6D85"/>
                </a:solidFill>
              </a:rPr>
              <a:t>Mirroring in INAF Trieste (disaster recovery)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>
              <a:solidFill>
                <a:srgbClr val="5B6D85"/>
              </a:solidFill>
            </a:endParaRPr>
          </a:p>
          <a:p>
            <a:pPr>
              <a:lnSpc>
                <a:spcPct val="80000"/>
              </a:lnSpc>
            </a:pPr>
            <a:endParaRPr lang="it-IT" sz="2400" dirty="0">
              <a:solidFill>
                <a:srgbClr val="5B6D85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DC6FF5-2127-1648-AB3C-CF10141AE8F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099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0FFFD-C907-549A-9E33-CDCC21B3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A35AB5A-88CF-9D54-57EE-F5C62E344291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06807D1D-3D1E-02CA-74BA-DE545192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3BF23EA-AB66-BEEE-4553-BB64DE410601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 err="1">
                <a:solidFill>
                  <a:srgbClr val="B27F47"/>
                </a:solidFill>
                <a:latin typeface="Titillium Bd" pitchFamily="2" charset="77"/>
              </a:rPr>
              <a:t>Ongoing</a:t>
            </a: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CE610-484C-E8C5-94F1-42D1C42A4394}"/>
              </a:ext>
            </a:extLst>
          </p:cNvPr>
          <p:cNvSpPr txBox="1">
            <a:spLocks/>
          </p:cNvSpPr>
          <p:nvPr/>
        </p:nvSpPr>
        <p:spPr>
          <a:xfrm>
            <a:off x="445008" y="1783081"/>
            <a:ext cx="11584964" cy="4754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600" dirty="0">
                <a:solidFill>
                  <a:srgbClr val="5B6D85"/>
                </a:solidFill>
              </a:rPr>
              <a:t>Set up of a secure remote access system to Medicina servers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Through</a:t>
            </a:r>
            <a:r>
              <a:rPr lang="it-IT" sz="2200" dirty="0">
                <a:solidFill>
                  <a:srgbClr val="5B6D85"/>
                </a:solidFill>
              </a:rPr>
              <a:t> VPN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5B6D85"/>
                </a:solidFill>
              </a:rPr>
              <a:t>Using isolated VLAN with access to the desired service</a:t>
            </a:r>
            <a:endParaRPr lang="it-IT" sz="900" dirty="0">
              <a:solidFill>
                <a:srgbClr val="5B6D85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600" dirty="0">
                <a:solidFill>
                  <a:srgbClr val="5B6D85"/>
                </a:solidFill>
              </a:rPr>
              <a:t>Software tools for the monitoring and control of: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Analogue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  <a:r>
              <a:rPr lang="it-IT" sz="2200" dirty="0" err="1">
                <a:solidFill>
                  <a:srgbClr val="5B6D85"/>
                </a:solidFill>
              </a:rPr>
              <a:t>receivers</a:t>
            </a:r>
            <a:endParaRPr lang="it-IT" sz="2200" dirty="0">
              <a:solidFill>
                <a:srgbClr val="5B6D85"/>
              </a:solidFill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rgbClr val="5B6D85"/>
                </a:solidFill>
              </a:rPr>
              <a:t>Configuration</a:t>
            </a:r>
            <a:r>
              <a:rPr lang="it-IT" sz="1600" dirty="0">
                <a:solidFill>
                  <a:srgbClr val="5B6D85"/>
                </a:solidFill>
              </a:rPr>
              <a:t> set-up (DSA)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B6D85"/>
                </a:solidFill>
              </a:rPr>
              <a:t>Power </a:t>
            </a:r>
            <a:r>
              <a:rPr lang="it-IT" sz="1600" dirty="0" err="1">
                <a:solidFill>
                  <a:srgbClr val="5B6D85"/>
                </a:solidFill>
              </a:rPr>
              <a:t>levels</a:t>
            </a:r>
            <a:r>
              <a:rPr lang="it-IT" sz="1600" dirty="0">
                <a:solidFill>
                  <a:srgbClr val="5B6D85"/>
                </a:solidFill>
              </a:rPr>
              <a:t> check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B6D85"/>
                </a:solidFill>
              </a:rPr>
              <a:t>RFI monitoring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B6D85"/>
                </a:solidFill>
              </a:rPr>
              <a:t>ADC clipping monitoring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rgbClr val="5B6D85"/>
                </a:solidFill>
              </a:rPr>
              <a:t>Digital boards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B6D85"/>
                </a:solidFill>
              </a:rPr>
              <a:t>Power on/off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B6D85"/>
                </a:solidFill>
              </a:rPr>
              <a:t>FPGA programming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B6D85"/>
                </a:solidFill>
              </a:rPr>
              <a:t>Temperature monitoring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rgbClr val="5B6D85"/>
                </a:solidFill>
              </a:rPr>
              <a:t>Synchronization</a:t>
            </a:r>
            <a:r>
              <a:rPr lang="it-IT" sz="1600" dirty="0">
                <a:solidFill>
                  <a:srgbClr val="5B6D85"/>
                </a:solidFill>
              </a:rPr>
              <a:t> check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F18597-B479-F6E7-78F2-F438234E11A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476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1069-DEDC-0164-F9EB-05F01AF9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4DC1F63-5E10-F6FB-5541-C177B23500D8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609D502-5B6E-1BD9-5089-D0DA074C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AEDCBAE-AE1B-D9BF-F332-7BDBC45BD7A2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 err="1">
                <a:solidFill>
                  <a:srgbClr val="B27F47"/>
                </a:solidFill>
                <a:latin typeface="Titillium Bd" pitchFamily="2" charset="77"/>
              </a:rPr>
              <a:t>Receivers</a:t>
            </a: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 Monitor &amp; Control </a:t>
            </a:r>
          </a:p>
        </p:txBody>
      </p:sp>
      <p:pic>
        <p:nvPicPr>
          <p:cNvPr id="8" name="Immagine 7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510C63F0-F81A-6A26-F0CA-E767F3973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b="1478"/>
          <a:stretch/>
        </p:blipFill>
        <p:spPr>
          <a:xfrm>
            <a:off x="526596" y="1664208"/>
            <a:ext cx="11138808" cy="46950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51F40A-9DDC-5D20-210A-B0D9D4AA15DB}"/>
              </a:ext>
            </a:extLst>
          </p:cNvPr>
          <p:cNvSpPr txBox="1"/>
          <p:nvPr/>
        </p:nvSpPr>
        <p:spPr>
          <a:xfrm>
            <a:off x="10211284" y="1664208"/>
            <a:ext cx="198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>
                <a:solidFill>
                  <a:srgbClr val="5B6D85"/>
                </a:solidFill>
                <a:latin typeface="Titillium" pitchFamily="2" charset="77"/>
              </a:rPr>
              <a:t>Courtesy</a:t>
            </a:r>
            <a:r>
              <a:rPr lang="it-IT" sz="1600" i="1" dirty="0">
                <a:solidFill>
                  <a:srgbClr val="5B6D85"/>
                </a:solidFill>
                <a:latin typeface="Titillium" pitchFamily="2" charset="77"/>
              </a:rPr>
              <a:t>: A. Mattana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C0D50F-459F-A2A6-DC58-44B9E73C6EA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319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EBA8-836E-B5FF-C210-08EE391D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655790D-EFCA-A680-A37D-D009391DC97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1C4A26C-30C4-B571-8EC9-92189C5D3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BC9D2B8-4E82-BB9B-C808-21C1FF08CF05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>
                <a:solidFill>
                  <a:srgbClr val="FF0000"/>
                </a:solidFill>
                <a:latin typeface="Titillium Bd" pitchFamily="2" charset="77"/>
              </a:rPr>
              <a:t>(Some) </a:t>
            </a:r>
            <a:r>
              <a:rPr lang="it-IT" sz="3600" b="1" dirty="0" err="1">
                <a:solidFill>
                  <a:srgbClr val="FF0000"/>
                </a:solidFill>
                <a:latin typeface="Titillium Bd" pitchFamily="2" charset="77"/>
              </a:rPr>
              <a:t>Criticalities</a:t>
            </a: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 and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Titillium Bd" pitchFamily="2" charset="77"/>
              </a:rPr>
              <a:t>Strategies to Mitigate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  <a:latin typeface="Titillium Bd" pitchFamily="2" charset="77"/>
              </a:rPr>
              <a:t>them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Titillium Bd" pitchFamily="2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0319-4921-FA15-D430-BB25B0DA96D9}"/>
              </a:ext>
            </a:extLst>
          </p:cNvPr>
          <p:cNvSpPr txBox="1">
            <a:spLocks/>
          </p:cNvSpPr>
          <p:nvPr/>
        </p:nvSpPr>
        <p:spPr>
          <a:xfrm>
            <a:off x="445007" y="1918268"/>
            <a:ext cx="9370797" cy="7291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Tender for HPC Cluster: long and </a:t>
            </a:r>
            <a:r>
              <a:rPr lang="it-IT" sz="2400" b="1" dirty="0" err="1">
                <a:solidFill>
                  <a:srgbClr val="FF0000"/>
                </a:solidFill>
              </a:rPr>
              <a:t>complex</a:t>
            </a:r>
            <a:r>
              <a:rPr lang="it-IT" sz="2400" b="1" dirty="0">
                <a:solidFill>
                  <a:srgbClr val="FF0000"/>
                </a:solidFill>
              </a:rPr>
              <a:t> procedure</a:t>
            </a:r>
            <a:endParaRPr lang="it-IT" sz="2000" b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sz="2000" b="1" dirty="0" err="1">
                <a:solidFill>
                  <a:srgbClr val="FF0000"/>
                </a:solidFill>
              </a:rPr>
              <a:t>It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could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affect</a:t>
            </a:r>
            <a:r>
              <a:rPr lang="it-IT" sz="2000" b="1" dirty="0">
                <a:solidFill>
                  <a:srgbClr val="FF0000"/>
                </a:solidFill>
              </a:rPr>
              <a:t> the </a:t>
            </a:r>
            <a:r>
              <a:rPr lang="it-IT" sz="2000" b="1" dirty="0" err="1">
                <a:solidFill>
                  <a:srgbClr val="FF0000"/>
                </a:solidFill>
              </a:rPr>
              <a:t>development</a:t>
            </a:r>
            <a:r>
              <a:rPr lang="it-IT" sz="2000" b="1" dirty="0">
                <a:solidFill>
                  <a:srgbClr val="FF0000"/>
                </a:solidFill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</a:rPr>
              <a:t>other</a:t>
            </a:r>
            <a:r>
              <a:rPr lang="it-IT" sz="2000" b="1" dirty="0">
                <a:solidFill>
                  <a:srgbClr val="FF0000"/>
                </a:solidFill>
              </a:rPr>
              <a:t> activities </a:t>
            </a:r>
            <a:r>
              <a:rPr lang="it-IT" sz="2000" b="1" dirty="0" err="1">
                <a:solidFill>
                  <a:srgbClr val="FF0000"/>
                </a:solidFill>
              </a:rPr>
              <a:t>depending</a:t>
            </a:r>
            <a:r>
              <a:rPr lang="it-IT" sz="2000" b="1" dirty="0">
                <a:solidFill>
                  <a:srgbClr val="FF0000"/>
                </a:solidFill>
              </a:rPr>
              <a:t> on </a:t>
            </a:r>
            <a:r>
              <a:rPr lang="it-IT" sz="2000" b="1" dirty="0" err="1">
                <a:solidFill>
                  <a:srgbClr val="FF0000"/>
                </a:solidFill>
              </a:rPr>
              <a:t>it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B7EBA63-552C-7F05-632B-B5D1AABDE63F}"/>
              </a:ext>
            </a:extLst>
          </p:cNvPr>
          <p:cNvSpPr txBox="1">
            <a:spLocks/>
          </p:cNvSpPr>
          <p:nvPr/>
        </p:nvSpPr>
        <p:spPr>
          <a:xfrm>
            <a:off x="445006" y="2594238"/>
            <a:ext cx="10639761" cy="7291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Purchased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a computing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with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GPUs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and a storage system</a:t>
            </a:r>
          </a:p>
          <a:p>
            <a:pPr lvl="1">
              <a:lnSpc>
                <a:spcPct val="80000"/>
              </a:lnSpc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will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be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used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deploy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the system for 32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cylinders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(first 2 milestones of SW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F175A8-9F1F-469E-5999-01D6E487BB01}"/>
              </a:ext>
            </a:extLst>
          </p:cNvPr>
          <p:cNvSpPr txBox="1">
            <a:spLocks/>
          </p:cNvSpPr>
          <p:nvPr/>
        </p:nvSpPr>
        <p:spPr>
          <a:xfrm>
            <a:off x="445007" y="3534622"/>
            <a:ext cx="8428405" cy="43853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b="1" dirty="0" err="1">
                <a:solidFill>
                  <a:srgbClr val="FF0000"/>
                </a:solidFill>
              </a:rPr>
              <a:t>Difficulties</a:t>
            </a:r>
            <a:r>
              <a:rPr lang="it-IT" sz="2400" b="1" dirty="0">
                <a:solidFill>
                  <a:srgbClr val="FF0000"/>
                </a:solidFill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</a:rPr>
              <a:t>awarding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contracts</a:t>
            </a:r>
            <a:r>
              <a:rPr lang="it-IT" sz="2400" b="1" dirty="0">
                <a:solidFill>
                  <a:srgbClr val="FF0000"/>
                </a:solidFill>
              </a:rPr>
              <a:t> for FW/SW </a:t>
            </a:r>
            <a:r>
              <a:rPr lang="it-IT" sz="2400" b="1" dirty="0" err="1">
                <a:solidFill>
                  <a:srgbClr val="FF0000"/>
                </a:solidFill>
              </a:rPr>
              <a:t>development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B4D351-E772-BB63-F5DA-1F3712319E0F}"/>
              </a:ext>
            </a:extLst>
          </p:cNvPr>
          <p:cNvSpPr txBox="1">
            <a:spLocks/>
          </p:cNvSpPr>
          <p:nvPr/>
        </p:nvSpPr>
        <p:spPr>
          <a:xfrm>
            <a:off x="445007" y="3940000"/>
            <a:ext cx="9893311" cy="43853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Some activities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already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started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FCF00A9-C66B-3C54-2403-46323E033069}"/>
              </a:ext>
            </a:extLst>
          </p:cNvPr>
          <p:cNvSpPr txBox="1">
            <a:spLocks/>
          </p:cNvSpPr>
          <p:nvPr/>
        </p:nvSpPr>
        <p:spPr>
          <a:xfrm>
            <a:off x="445007" y="4589780"/>
            <a:ext cx="9706699" cy="43853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b="1" dirty="0" err="1">
                <a:solidFill>
                  <a:srgbClr val="FF0000"/>
                </a:solidFill>
              </a:rPr>
              <a:t>Few</a:t>
            </a:r>
            <a:r>
              <a:rPr lang="it-IT" sz="2400" b="1" dirty="0">
                <a:solidFill>
                  <a:srgbClr val="FF0000"/>
                </a:solidFill>
              </a:rPr>
              <a:t> people for </a:t>
            </a:r>
            <a:r>
              <a:rPr lang="it-IT" sz="2400" b="1" dirty="0" err="1">
                <a:solidFill>
                  <a:srgbClr val="FF0000"/>
                </a:solidFill>
              </a:rPr>
              <a:t>many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complex</a:t>
            </a:r>
            <a:r>
              <a:rPr lang="it-IT" sz="2400" b="1" dirty="0">
                <a:solidFill>
                  <a:srgbClr val="FF0000"/>
                </a:solidFill>
              </a:rPr>
              <a:t> tasks (with a tight timeline!)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49695EB-386E-7727-482D-B091DC135C2B}"/>
              </a:ext>
            </a:extLst>
          </p:cNvPr>
          <p:cNvSpPr txBox="1">
            <a:spLocks/>
          </p:cNvSpPr>
          <p:nvPr/>
        </p:nvSpPr>
        <p:spPr>
          <a:xfrm>
            <a:off x="445007" y="4995158"/>
            <a:ext cx="8922928" cy="146965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Efforts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find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additional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manpower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Internship (5/6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months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) for Master in HPC</a:t>
            </a:r>
          </a:p>
          <a:p>
            <a:pPr lvl="1">
              <a:lnSpc>
                <a:spcPct val="80000"/>
              </a:lnSpc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PhD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proposal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(FRB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pipeline with HPC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platforms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Investigate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possible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synergies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with CHORD?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01DCE4-8E08-FAF6-2E12-6ADD401FCB3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739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6F2BE92-CAD6-4E5F-BBD8-41DFE99B71B6}"/>
              </a:ext>
            </a:extLst>
          </p:cNvPr>
          <p:cNvGrpSpPr/>
          <p:nvPr/>
        </p:nvGrpSpPr>
        <p:grpSpPr>
          <a:xfrm>
            <a:off x="0" y="1613646"/>
            <a:ext cx="12192000" cy="4410636"/>
            <a:chOff x="0" y="1613646"/>
            <a:chExt cx="12192000" cy="441063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1AE6265-A576-43AA-A83A-6125E2752AFA}"/>
                </a:ext>
              </a:extLst>
            </p:cNvPr>
            <p:cNvSpPr/>
            <p:nvPr/>
          </p:nvSpPr>
          <p:spPr>
            <a:xfrm>
              <a:off x="0" y="3585884"/>
              <a:ext cx="12192000" cy="2438398"/>
            </a:xfrm>
            <a:prstGeom prst="rect">
              <a:avLst/>
            </a:prstGeom>
            <a:solidFill>
              <a:srgbClr val="BBD3EF"/>
            </a:solidFill>
            <a:ln>
              <a:solidFill>
                <a:srgbClr val="BBD3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02AB8B11-02B5-4281-8A61-3CC19DD3D26F}"/>
                </a:ext>
              </a:extLst>
            </p:cNvPr>
            <p:cNvSpPr txBox="1">
              <a:spLocks/>
            </p:cNvSpPr>
            <p:nvPr/>
          </p:nvSpPr>
          <p:spPr>
            <a:xfrm>
              <a:off x="4473847" y="3854082"/>
              <a:ext cx="6167260" cy="19507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it-IT" sz="1600" kern="1200" dirty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it-IT" sz="1600" b="1" dirty="0">
                  <a:solidFill>
                    <a:srgbClr val="3F4B5B"/>
                  </a:solidFill>
                </a:rPr>
                <a:t>Next Generation – Croce del Nord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600" b="1" dirty="0">
                  <a:solidFill>
                    <a:srgbClr val="4973A1"/>
                  </a:solidFill>
                </a:rPr>
                <a:t>IR0000026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Intervento finanziato nell’ambito del </a:t>
              </a:r>
              <a:r>
                <a:rPr lang="it-IT" sz="1400" b="1" dirty="0">
                  <a:solidFill>
                    <a:srgbClr val="4973A1"/>
                  </a:solidFill>
                </a:rPr>
                <a:t>PNRR</a:t>
              </a:r>
              <a:r>
                <a:rPr lang="it-IT" sz="1200" b="1" dirty="0">
                  <a:solidFill>
                    <a:srgbClr val="4973A1"/>
                  </a:solidFill>
                </a:rPr>
                <a:t> - Piano Nazionale di Ripresa e Resilienza</a:t>
              </a:r>
            </a:p>
            <a:p>
              <a:pPr marL="0" indent="0" algn="ctr">
                <a:spcBef>
                  <a:spcPts val="1200"/>
                </a:spcBef>
                <a:buNone/>
              </a:pPr>
              <a:r>
                <a:rPr lang="it-IT" sz="1600" b="1" dirty="0">
                  <a:solidFill>
                    <a:srgbClr val="4973A1"/>
                  </a:solidFill>
                </a:rPr>
                <a:t>M4C2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Missione 4 - </a:t>
              </a:r>
              <a:r>
                <a:rPr lang="it-IT" sz="1200" b="1" i="1" dirty="0">
                  <a:solidFill>
                    <a:srgbClr val="4973A1"/>
                  </a:solidFill>
                </a:rPr>
                <a:t>Istruzione e Ricerca           </a:t>
              </a:r>
              <a:r>
                <a:rPr lang="it-IT" sz="1200" b="1" dirty="0">
                  <a:solidFill>
                    <a:srgbClr val="4973A1"/>
                  </a:solidFill>
                </a:rPr>
                <a:t>Componente 2 - </a:t>
              </a:r>
              <a:r>
                <a:rPr lang="it-IT" sz="1200" b="1" i="1" dirty="0">
                  <a:solidFill>
                    <a:srgbClr val="4973A1"/>
                  </a:solidFill>
                </a:rPr>
                <a:t>Dalla Ricerca alla Impresa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Linea di Investimento 3.1 - </a:t>
              </a:r>
              <a:r>
                <a:rPr lang="it-IT" sz="1200" b="1" i="1" dirty="0">
                  <a:solidFill>
                    <a:srgbClr val="4973A1"/>
                  </a:solidFill>
                </a:rPr>
                <a:t>Rafforzamento e creazione di Infrastrutture di Ricerca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it-IT" sz="1200" b="1" i="1" dirty="0">
                <a:solidFill>
                  <a:srgbClr val="4973A1"/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i="1" dirty="0">
                  <a:solidFill>
                    <a:srgbClr val="4973A1"/>
                  </a:solidFill>
                </a:rPr>
                <a:t>CUP C53C22000880006</a:t>
              </a:r>
            </a:p>
          </p:txBody>
        </p:sp>
        <p:pic>
          <p:nvPicPr>
            <p:cNvPr id="8" name="Segnaposto immagine 6" descr="Immagine che contiene simbolo, Elementi grafici, bianco, logo&#10;&#10;Descrizione generata automaticamente">
              <a:extLst>
                <a:ext uri="{FF2B5EF4-FFF2-40B4-BE49-F238E27FC236}">
                  <a16:creationId xmlns:a16="http://schemas.microsoft.com/office/drawing/2014/main" id="{BE67F900-7C00-4565-BA7A-5E2191B43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1" b="-102"/>
            <a:stretch/>
          </p:blipFill>
          <p:spPr>
            <a:xfrm>
              <a:off x="2314381" y="3820533"/>
              <a:ext cx="1905497" cy="1917246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06E1CF5-E9D4-4DCA-B64A-3E51953D2B00}"/>
                </a:ext>
              </a:extLst>
            </p:cNvPr>
            <p:cNvSpPr txBox="1">
              <a:spLocks/>
            </p:cNvSpPr>
            <p:nvPr/>
          </p:nvSpPr>
          <p:spPr>
            <a:xfrm>
              <a:off x="1312783" y="1613646"/>
              <a:ext cx="9566434" cy="16584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2800" b="1" kern="1200" dirty="0">
                  <a:solidFill>
                    <a:srgbClr val="B27F47"/>
                  </a:solidFill>
                  <a:latin typeface="Titillium Bd" pitchFamily="2" charset="77"/>
                  <a:ea typeface="+mn-ea"/>
                  <a:cs typeface="+mn-cs"/>
                </a:defRPr>
              </a:lvl1pPr>
            </a:lstStyle>
            <a:p>
              <a:pPr algn="ctr"/>
              <a:r>
                <a:rPr lang="it-IT" sz="9400" dirty="0"/>
                <a:t>THANKS</a:t>
              </a:r>
            </a:p>
            <a:p>
              <a:pPr algn="ctr"/>
              <a:r>
                <a:rPr lang="it-IT" sz="5200" dirty="0">
                  <a:solidFill>
                    <a:srgbClr val="573E23"/>
                  </a:solidFill>
                </a:rPr>
                <a:t>FOR THE ATTENTION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91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C80BC7-0A32-6327-20D5-492B261349A7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5100" b="1" dirty="0" err="1">
                <a:solidFill>
                  <a:srgbClr val="B27F47"/>
                </a:solidFill>
                <a:latin typeface="Titillium Bd" pitchFamily="2" charset="77"/>
              </a:rPr>
              <a:t>Outline</a:t>
            </a:r>
            <a:endParaRPr lang="it-IT" sz="5100" b="1" dirty="0">
              <a:solidFill>
                <a:srgbClr val="B27F47"/>
              </a:solidFill>
              <a:latin typeface="Titillium B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4CAFC-ADAE-8A46-97BC-E05C672E3361}"/>
              </a:ext>
            </a:extLst>
          </p:cNvPr>
          <p:cNvSpPr txBox="1">
            <a:spLocks/>
          </p:cNvSpPr>
          <p:nvPr/>
        </p:nvSpPr>
        <p:spPr>
          <a:xfrm>
            <a:off x="445008" y="1570796"/>
            <a:ext cx="11460480" cy="477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r>
              <a:rPr lang="it-IT" sz="2600" dirty="0">
                <a:solidFill>
                  <a:srgbClr val="5B6D85"/>
                </a:solidFill>
              </a:rPr>
              <a:t>Review of the </a:t>
            </a:r>
            <a:r>
              <a:rPr lang="it-IT" sz="2600" dirty="0" err="1">
                <a:solidFill>
                  <a:srgbClr val="5B6D85"/>
                </a:solidFill>
              </a:rPr>
              <a:t>task’s</a:t>
            </a:r>
            <a:r>
              <a:rPr lang="it-IT" sz="2600" dirty="0">
                <a:solidFill>
                  <a:srgbClr val="5B6D85"/>
                </a:solidFill>
              </a:rPr>
              <a:t> </a:t>
            </a:r>
            <a:r>
              <a:rPr lang="it-IT" sz="2600" dirty="0" err="1">
                <a:solidFill>
                  <a:srgbClr val="5B6D85"/>
                </a:solidFill>
              </a:rPr>
              <a:t>purposes</a:t>
            </a:r>
            <a:endParaRPr lang="it-IT" sz="2600" dirty="0">
              <a:solidFill>
                <a:srgbClr val="5B6D85"/>
              </a:solidFill>
            </a:endParaRPr>
          </a:p>
          <a:p>
            <a:r>
              <a:rPr lang="it-IT" sz="2600" dirty="0">
                <a:solidFill>
                  <a:srgbClr val="5B6D85"/>
                </a:solidFill>
              </a:rPr>
              <a:t>Hardware </a:t>
            </a:r>
            <a:r>
              <a:rPr lang="it-IT" sz="2600" dirty="0" err="1">
                <a:solidFill>
                  <a:srgbClr val="5B6D85"/>
                </a:solidFill>
              </a:rPr>
              <a:t>components</a:t>
            </a:r>
            <a:r>
              <a:rPr lang="it-IT" sz="2600" dirty="0">
                <a:solidFill>
                  <a:srgbClr val="5B6D85"/>
                </a:solidFill>
              </a:rPr>
              <a:t> of the system:</a:t>
            </a:r>
          </a:p>
          <a:p>
            <a:pPr lvl="1"/>
            <a:r>
              <a:rPr lang="it-IT" sz="2200" dirty="0">
                <a:solidFill>
                  <a:srgbClr val="5B6D85"/>
                </a:solidFill>
              </a:rPr>
              <a:t>Back-end boards</a:t>
            </a:r>
          </a:p>
          <a:p>
            <a:pPr lvl="1"/>
            <a:r>
              <a:rPr lang="it-IT" sz="2200" dirty="0">
                <a:solidFill>
                  <a:srgbClr val="5B6D85"/>
                </a:solidFill>
              </a:rPr>
              <a:t>HPC Cluster</a:t>
            </a:r>
          </a:p>
          <a:p>
            <a:pPr marL="228600" lvl="1">
              <a:spcBef>
                <a:spcPts val="1000"/>
              </a:spcBef>
            </a:pPr>
            <a:r>
              <a:rPr lang="it-IT" sz="2600" dirty="0" err="1">
                <a:solidFill>
                  <a:srgbClr val="5B6D85"/>
                </a:solidFill>
              </a:rPr>
              <a:t>Contracts</a:t>
            </a:r>
            <a:r>
              <a:rPr lang="it-IT" sz="2600" dirty="0">
                <a:solidFill>
                  <a:srgbClr val="5B6D85"/>
                </a:solidFill>
              </a:rPr>
              <a:t> for </a:t>
            </a:r>
            <a:r>
              <a:rPr lang="it-IT" sz="2600" dirty="0" err="1">
                <a:solidFill>
                  <a:srgbClr val="5B6D85"/>
                </a:solidFill>
              </a:rPr>
              <a:t>development</a:t>
            </a:r>
            <a:r>
              <a:rPr lang="it-IT" sz="2600" dirty="0">
                <a:solidFill>
                  <a:srgbClr val="5B6D85"/>
                </a:solidFill>
              </a:rPr>
              <a:t> activities:</a:t>
            </a:r>
          </a:p>
          <a:p>
            <a:pPr lvl="1"/>
            <a:r>
              <a:rPr lang="it-IT" sz="2200" dirty="0">
                <a:solidFill>
                  <a:srgbClr val="5B6D85"/>
                </a:solidFill>
              </a:rPr>
              <a:t>Firmware</a:t>
            </a:r>
          </a:p>
          <a:p>
            <a:pPr lvl="1"/>
            <a:r>
              <a:rPr lang="it-IT" sz="2200" dirty="0">
                <a:solidFill>
                  <a:srgbClr val="5B6D85"/>
                </a:solidFill>
              </a:rPr>
              <a:t>Software</a:t>
            </a:r>
            <a:endParaRPr lang="it-IT" sz="2600" dirty="0">
              <a:solidFill>
                <a:srgbClr val="5B6D85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it-IT" sz="2600" dirty="0" err="1">
                <a:solidFill>
                  <a:srgbClr val="5B6D85"/>
                </a:solidFill>
              </a:rPr>
              <a:t>Other</a:t>
            </a:r>
            <a:r>
              <a:rPr lang="it-IT" sz="2600" dirty="0">
                <a:solidFill>
                  <a:srgbClr val="5B6D85"/>
                </a:solidFill>
              </a:rPr>
              <a:t> </a:t>
            </a:r>
            <a:r>
              <a:rPr lang="it-IT" sz="2600" dirty="0" err="1">
                <a:solidFill>
                  <a:srgbClr val="5B6D85"/>
                </a:solidFill>
              </a:rPr>
              <a:t>ongoing</a:t>
            </a:r>
            <a:r>
              <a:rPr lang="it-IT" sz="2600" dirty="0">
                <a:solidFill>
                  <a:srgbClr val="5B6D85"/>
                </a:solidFill>
              </a:rPr>
              <a:t> activities</a:t>
            </a:r>
          </a:p>
          <a:p>
            <a:pPr marL="228600" lvl="1">
              <a:spcBef>
                <a:spcPts val="1000"/>
              </a:spcBef>
            </a:pPr>
            <a:r>
              <a:rPr lang="it-IT" sz="2600" dirty="0" err="1">
                <a:solidFill>
                  <a:srgbClr val="5B6D85"/>
                </a:solidFill>
              </a:rPr>
              <a:t>Conclusions</a:t>
            </a:r>
            <a:endParaRPr lang="it-IT" sz="2600" dirty="0">
              <a:solidFill>
                <a:srgbClr val="5B6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C80BC7-0A32-6327-20D5-492B261349A7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Goal of the Task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D2A67A-1489-6B51-E391-8A9F2BF7EB44}"/>
              </a:ext>
            </a:extLst>
          </p:cNvPr>
          <p:cNvSpPr txBox="1">
            <a:spLocks/>
          </p:cNvSpPr>
          <p:nvPr/>
        </p:nvSpPr>
        <p:spPr>
          <a:xfrm>
            <a:off x="454152" y="1570796"/>
            <a:ext cx="11460480" cy="477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r>
              <a:rPr lang="it-IT" sz="2600" b="1" dirty="0">
                <a:solidFill>
                  <a:srgbClr val="5B6D85"/>
                </a:solidFill>
              </a:rPr>
              <a:t>To e</a:t>
            </a:r>
            <a:r>
              <a:rPr lang="en-US" sz="2600" b="1" dirty="0">
                <a:solidFill>
                  <a:srgbClr val="5B6D85"/>
                </a:solidFill>
              </a:rPr>
              <a:t>quip the upgraded Northern Cross </a:t>
            </a:r>
            <a:r>
              <a:rPr lang="en-US" sz="2600" b="1" dirty="0" err="1">
                <a:solidFill>
                  <a:srgbClr val="5B6D85"/>
                </a:solidFill>
              </a:rPr>
              <a:t>Radiotelescope</a:t>
            </a:r>
            <a:r>
              <a:rPr lang="en-US" sz="2600" b="1" dirty="0">
                <a:solidFill>
                  <a:srgbClr val="5B6D85"/>
                </a:solidFill>
              </a:rPr>
              <a:t> with a new digital acquisition and processing system for data coming from both arms (North-South and East-West)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5B6D85"/>
                </a:solidFill>
              </a:rPr>
              <a:t> System </a:t>
            </a:r>
            <a:r>
              <a:rPr lang="it-IT" dirty="0" err="1">
                <a:solidFill>
                  <a:srgbClr val="5B6D85"/>
                </a:solidFill>
              </a:rPr>
              <a:t>components</a:t>
            </a:r>
            <a:r>
              <a:rPr lang="it-IT" dirty="0">
                <a:solidFill>
                  <a:srgbClr val="5B6D85"/>
                </a:solidFill>
              </a:rPr>
              <a:t>: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5B6D85"/>
                </a:solidFill>
              </a:rPr>
              <a:t> FPGA boards (</a:t>
            </a:r>
            <a:r>
              <a:rPr lang="it-IT" dirty="0" err="1">
                <a:solidFill>
                  <a:srgbClr val="5B6D85"/>
                </a:solidFill>
              </a:rPr>
              <a:t>digital</a:t>
            </a:r>
            <a:r>
              <a:rPr lang="it-IT" dirty="0">
                <a:solidFill>
                  <a:srgbClr val="5B6D85"/>
                </a:solidFill>
              </a:rPr>
              <a:t> </a:t>
            </a:r>
            <a:r>
              <a:rPr lang="it-IT" dirty="0" err="1">
                <a:solidFill>
                  <a:srgbClr val="5B6D85"/>
                </a:solidFill>
              </a:rPr>
              <a:t>backend</a:t>
            </a:r>
            <a:r>
              <a:rPr lang="it-IT" dirty="0">
                <a:solidFill>
                  <a:srgbClr val="5B6D85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5B6D85"/>
                </a:solidFill>
              </a:rPr>
              <a:t> </a:t>
            </a:r>
            <a:r>
              <a:rPr lang="en-US" dirty="0">
                <a:solidFill>
                  <a:srgbClr val="5B6D85"/>
                </a:solidFill>
              </a:rPr>
              <a:t>High Performance Computing (HPC) cluster </a:t>
            </a:r>
            <a:endParaRPr lang="it-IT" dirty="0">
              <a:solidFill>
                <a:srgbClr val="5B6D85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it-IT" sz="2600" b="1" dirty="0">
                <a:solidFill>
                  <a:srgbClr val="5B6D85"/>
                </a:solidFill>
              </a:rPr>
              <a:t>Software/Firmware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5B6D85"/>
                </a:solidFill>
              </a:rPr>
              <a:t> Applications: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5B6D85"/>
                </a:solidFill>
              </a:rPr>
              <a:t> </a:t>
            </a:r>
            <a:r>
              <a:rPr lang="en-US" dirty="0">
                <a:solidFill>
                  <a:srgbClr val="5B6D85"/>
                </a:solidFill>
              </a:rPr>
              <a:t>monitoring of LEO space objects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5B6D85"/>
                </a:solidFill>
              </a:rPr>
              <a:t>     (space debris, SD)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5B6D85"/>
                </a:solidFill>
              </a:rPr>
              <a:t> detection of the Fast Radio Bursts (FRBs)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5B6D85"/>
                </a:solidFill>
              </a:rPr>
              <a:t>     radio transients</a:t>
            </a:r>
            <a:endParaRPr lang="it-IT" dirty="0">
              <a:solidFill>
                <a:srgbClr val="5B6D85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37679-37A7-823F-BF34-44EF136E7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48" y="2743200"/>
            <a:ext cx="5570682" cy="29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C80BC7-0A32-6327-20D5-492B261349A7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General </a:t>
            </a:r>
            <a:r>
              <a:rPr lang="it-IT" sz="5100" b="1" dirty="0" err="1">
                <a:solidFill>
                  <a:srgbClr val="B27F47"/>
                </a:solidFill>
                <a:latin typeface="Titillium Bd" pitchFamily="2" charset="77"/>
              </a:rPr>
              <a:t>Scheme</a:t>
            </a:r>
            <a:endParaRPr lang="it-IT" sz="5100" b="1" dirty="0">
              <a:solidFill>
                <a:srgbClr val="B27F47"/>
              </a:solidFill>
              <a:latin typeface="Titillium Bd" pitchFamily="2" charset="77"/>
            </a:endParaRPr>
          </a:p>
        </p:txBody>
      </p:sp>
      <p:pic>
        <p:nvPicPr>
          <p:cNvPr id="6" name="Immagine 5" descr="Immagine che contiene testo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7F8BFAAB-B0DF-E8BF-E151-FF0DFA33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77" y="1555670"/>
            <a:ext cx="8686046" cy="47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3460-C64D-C466-576B-1CBC2ED38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F8BB2B-25BC-959A-5CE5-035D65E99D5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18CE38-FE5E-5EDF-6647-3B8B703E3AAA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BA7229A-8218-9432-827A-DC676129E57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E1D901E-4670-7F54-41F2-26A1D29D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BB2F782-1605-7987-8B8E-D11B66421161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Hardware </a:t>
            </a:r>
            <a:r>
              <a:rPr lang="it-IT" sz="5100" b="1" dirty="0" err="1">
                <a:solidFill>
                  <a:srgbClr val="B27F47"/>
                </a:solidFill>
                <a:latin typeface="Titillium Bd" pitchFamily="2" charset="77"/>
              </a:rPr>
              <a:t>components</a:t>
            </a: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: FPGA boards </a:t>
            </a:r>
          </a:p>
        </p:txBody>
      </p:sp>
      <p:pic>
        <p:nvPicPr>
          <p:cNvPr id="5" name="Immagine 4" descr="Immagine che contiene elettronica, interno, Ingegneria elettronica, Componente del computer&#10;&#10;Il contenuto generato dall'IA potrebbe non essere corretto.">
            <a:extLst>
              <a:ext uri="{FF2B5EF4-FFF2-40B4-BE49-F238E27FC236}">
                <a16:creationId xmlns:a16="http://schemas.microsoft.com/office/drawing/2014/main" id="{78B3B273-C727-EC19-54C8-5B6D93902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2854" r="4970"/>
          <a:stretch/>
        </p:blipFill>
        <p:spPr>
          <a:xfrm>
            <a:off x="7862277" y="2053019"/>
            <a:ext cx="3212543" cy="1873491"/>
          </a:xfrm>
          <a:prstGeom prst="rect">
            <a:avLst/>
          </a:prstGeom>
        </p:spPr>
      </p:pic>
      <p:pic>
        <p:nvPicPr>
          <p:cNvPr id="8" name="Immagine 7" descr="Immagine che contiene computer, interno, testo, elettronica&#10;&#10;Il contenuto generato dall'IA potrebbe non essere corretto.">
            <a:extLst>
              <a:ext uri="{FF2B5EF4-FFF2-40B4-BE49-F238E27FC236}">
                <a16:creationId xmlns:a16="http://schemas.microsoft.com/office/drawing/2014/main" id="{EA558EFE-D766-73E9-AA9C-87880DB55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0000"/>
          <a:stretch/>
        </p:blipFill>
        <p:spPr>
          <a:xfrm>
            <a:off x="7862278" y="4323763"/>
            <a:ext cx="3212543" cy="19057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FA5281-A867-4887-B2BC-CC3334CA340B}"/>
              </a:ext>
            </a:extLst>
          </p:cNvPr>
          <p:cNvSpPr txBox="1"/>
          <p:nvPr/>
        </p:nvSpPr>
        <p:spPr>
          <a:xfrm>
            <a:off x="7756540" y="3995916"/>
            <a:ext cx="203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B6D85"/>
                </a:solidFill>
                <a:latin typeface="Titillium" pitchFamily="2" charset="77"/>
              </a:rPr>
              <a:t>Sub-rack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DD5662-E649-4BB4-DB4E-8DBE5F4D20AF}"/>
              </a:ext>
            </a:extLst>
          </p:cNvPr>
          <p:cNvSpPr txBox="1"/>
          <p:nvPr/>
        </p:nvSpPr>
        <p:spPr>
          <a:xfrm>
            <a:off x="7771752" y="1704430"/>
            <a:ext cx="359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B6D85"/>
                </a:solidFill>
                <a:latin typeface="Titillium" pitchFamily="2" charset="77"/>
              </a:rPr>
              <a:t>Tile</a:t>
            </a:r>
            <a:r>
              <a:rPr lang="it-IT" b="1" dirty="0">
                <a:solidFill>
                  <a:srgbClr val="5B6D85"/>
                </a:solidFill>
                <a:latin typeface="Titillium" pitchFamily="2" charset="77"/>
              </a:rPr>
              <a:t> Processing Module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6BE0BDE-006C-29CD-7C63-925478D055CC}"/>
              </a:ext>
            </a:extLst>
          </p:cNvPr>
          <p:cNvSpPr/>
          <p:nvPr/>
        </p:nvSpPr>
        <p:spPr>
          <a:xfrm>
            <a:off x="7834284" y="2139263"/>
            <a:ext cx="1706594" cy="1736743"/>
          </a:xfrm>
          <a:prstGeom prst="rect">
            <a:avLst/>
          </a:prstGeom>
          <a:noFill/>
          <a:ln w="50800"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E4BB562-0BBC-CD8C-0D2E-596A43AFE650}"/>
              </a:ext>
            </a:extLst>
          </p:cNvPr>
          <p:cNvSpPr/>
          <p:nvPr/>
        </p:nvSpPr>
        <p:spPr>
          <a:xfrm>
            <a:off x="9587533" y="2139263"/>
            <a:ext cx="1487287" cy="173674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CB58794-A561-0B0A-27B5-34A6D97D7C07}"/>
              </a:ext>
            </a:extLst>
          </p:cNvPr>
          <p:cNvSpPr txBox="1"/>
          <p:nvPr/>
        </p:nvSpPr>
        <p:spPr>
          <a:xfrm>
            <a:off x="6842155" y="2634033"/>
            <a:ext cx="13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A65AF"/>
                </a:solidFill>
                <a:latin typeface="Titillium" pitchFamily="2" charset="77"/>
              </a:rPr>
              <a:t>1x FPGA Board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08FD26-E075-CFE6-A968-F25E79F20ABF}"/>
              </a:ext>
            </a:extLst>
          </p:cNvPr>
          <p:cNvSpPr txBox="1"/>
          <p:nvPr/>
        </p:nvSpPr>
        <p:spPr>
          <a:xfrm>
            <a:off x="11074820" y="2550348"/>
            <a:ext cx="111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48235"/>
                </a:solidFill>
                <a:latin typeface="Titillium" pitchFamily="2" charset="77"/>
              </a:rPr>
              <a:t>2x </a:t>
            </a:r>
            <a:r>
              <a:rPr lang="it-IT" b="1" dirty="0" err="1">
                <a:solidFill>
                  <a:srgbClr val="548235"/>
                </a:solidFill>
                <a:latin typeface="Titillium" pitchFamily="2" charset="77"/>
              </a:rPr>
              <a:t>Analogue</a:t>
            </a:r>
            <a:r>
              <a:rPr lang="it-IT" b="1" dirty="0">
                <a:solidFill>
                  <a:srgbClr val="548235"/>
                </a:solidFill>
                <a:latin typeface="Titillium" pitchFamily="2" charset="77"/>
              </a:rPr>
              <a:t> </a:t>
            </a:r>
            <a:r>
              <a:rPr lang="it-IT" b="1" dirty="0" err="1">
                <a:solidFill>
                  <a:srgbClr val="548235"/>
                </a:solidFill>
                <a:latin typeface="Titillium" pitchFamily="2" charset="77"/>
              </a:rPr>
              <a:t>Receivers</a:t>
            </a:r>
            <a:endParaRPr lang="it-IT" b="1" dirty="0">
              <a:solidFill>
                <a:srgbClr val="548235"/>
              </a:solidFill>
              <a:latin typeface="Titillium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60C1A90-DD87-ADD5-ECFC-6E54979DA98A}"/>
              </a:ext>
            </a:extLst>
          </p:cNvPr>
          <p:cNvSpPr txBox="1">
            <a:spLocks/>
          </p:cNvSpPr>
          <p:nvPr/>
        </p:nvSpPr>
        <p:spPr>
          <a:xfrm>
            <a:off x="396113" y="1767770"/>
            <a:ext cx="6348984" cy="106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>
                <a:solidFill>
                  <a:srgbClr val="5B6D85"/>
                </a:solidFill>
              </a:rPr>
              <a:t>21 FPGA boards </a:t>
            </a:r>
            <a:r>
              <a:rPr lang="it-IT" sz="2600" dirty="0" err="1">
                <a:solidFill>
                  <a:srgbClr val="5B6D85"/>
                </a:solidFill>
              </a:rPr>
              <a:t>arranged</a:t>
            </a:r>
            <a:r>
              <a:rPr lang="it-IT" sz="2600" dirty="0">
                <a:solidFill>
                  <a:srgbClr val="5B6D85"/>
                </a:solidFill>
              </a:rPr>
              <a:t> in 6 sub-racks</a:t>
            </a:r>
          </a:p>
          <a:p>
            <a:r>
              <a:rPr lang="en-US" sz="2600" dirty="0">
                <a:solidFill>
                  <a:srgbClr val="5B6D85"/>
                </a:solidFill>
              </a:rPr>
              <a:t>Main characteristics of the FPGA board:</a:t>
            </a:r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3E3AAD7E-E449-0E7C-7F63-40560DCBF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49453"/>
              </p:ext>
            </p:extLst>
          </p:nvPr>
        </p:nvGraphicFramePr>
        <p:xfrm>
          <a:off x="753570" y="2704262"/>
          <a:ext cx="579741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8707">
                  <a:extLst>
                    <a:ext uri="{9D8B030D-6E8A-4147-A177-3AD203B41FA5}">
                      <a16:colId xmlns:a16="http://schemas.microsoft.com/office/drawing/2014/main" val="1000043849"/>
                    </a:ext>
                  </a:extLst>
                </a:gridCol>
                <a:gridCol w="2898707">
                  <a:extLst>
                    <a:ext uri="{9D8B030D-6E8A-4147-A177-3AD203B41FA5}">
                      <a16:colId xmlns:a16="http://schemas.microsoft.com/office/drawing/2014/main" val="196992479"/>
                    </a:ext>
                  </a:extLst>
                </a:gridCol>
              </a:tblGrid>
              <a:tr h="334150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Dimension</a:t>
                      </a:r>
                      <a:endParaRPr lang="it-IT" sz="1800" kern="1200" dirty="0">
                        <a:solidFill>
                          <a:srgbClr val="505F74"/>
                        </a:solidFill>
                        <a:effectLst/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6U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95459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Number of RF input signals</a:t>
                      </a:r>
                      <a:endParaRPr lang="it-IT" sz="1800" kern="1200" dirty="0">
                        <a:solidFill>
                          <a:srgbClr val="505F74"/>
                        </a:solidFill>
                        <a:effectLst/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728469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err="1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Analog</a:t>
                      </a:r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 to Digital Converter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16 dual, 14-bit </a:t>
                      </a:r>
                      <a:r>
                        <a:rPr lang="it-IT" sz="1800" kern="1200" dirty="0" err="1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ADCs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74699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FPGA device</a:t>
                      </a:r>
                      <a:endParaRPr lang="it-IT" sz="1800" kern="1200" dirty="0">
                        <a:solidFill>
                          <a:srgbClr val="505F74"/>
                        </a:solidFill>
                        <a:effectLst/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2 Xilinx Ultrascale+</a:t>
                      </a:r>
                      <a:endParaRPr lang="it-IT" sz="1800" kern="1200" dirty="0">
                        <a:solidFill>
                          <a:srgbClr val="505F74"/>
                        </a:solidFill>
                        <a:effectLst/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697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RAM </a:t>
                      </a:r>
                      <a:r>
                        <a:rPr lang="it-IT" sz="1800" kern="1200" dirty="0" err="1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memory</a:t>
                      </a:r>
                      <a:endParaRPr lang="it-IT" sz="1800" kern="1200" dirty="0">
                        <a:solidFill>
                          <a:srgbClr val="505F74"/>
                        </a:solidFill>
                        <a:effectLst/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32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59456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40 </a:t>
                      </a:r>
                      <a:r>
                        <a:rPr lang="it-IT" sz="1800" kern="1200" dirty="0" err="1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GbE</a:t>
                      </a:r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interface</a:t>
                      </a:r>
                      <a:endParaRPr lang="it-IT" sz="1800" kern="1200" dirty="0">
                        <a:solidFill>
                          <a:srgbClr val="505F74"/>
                        </a:solidFill>
                        <a:effectLst/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rgbClr val="505F74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2 QSFP (1 per FPGA)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78041"/>
                  </a:ext>
                </a:extLst>
              </a:tr>
            </a:tbl>
          </a:graphicData>
        </a:graphic>
      </p:graphicFrame>
      <p:sp>
        <p:nvSpPr>
          <p:cNvPr id="23" name="Subtitle 2">
            <a:extLst>
              <a:ext uri="{FF2B5EF4-FFF2-40B4-BE49-F238E27FC236}">
                <a16:creationId xmlns:a16="http://schemas.microsoft.com/office/drawing/2014/main" id="{46BCAD76-3A31-807A-9846-AB7CA567B1DC}"/>
              </a:ext>
            </a:extLst>
          </p:cNvPr>
          <p:cNvSpPr txBox="1">
            <a:spLocks/>
          </p:cNvSpPr>
          <p:nvPr/>
        </p:nvSpPr>
        <p:spPr>
          <a:xfrm>
            <a:off x="389890" y="4991720"/>
            <a:ext cx="6348984" cy="1353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D85"/>
                </a:solidFill>
              </a:rPr>
              <a:t>Status of the procedure: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rgbClr val="5B6D85"/>
                </a:solidFill>
              </a:rPr>
              <a:t>Contract</a:t>
            </a:r>
            <a:r>
              <a:rPr lang="it-IT" dirty="0">
                <a:solidFill>
                  <a:srgbClr val="5B6D85"/>
                </a:solidFill>
              </a:rPr>
              <a:t> </a:t>
            </a:r>
            <a:r>
              <a:rPr lang="it-IT" dirty="0" err="1">
                <a:solidFill>
                  <a:srgbClr val="5B6D85"/>
                </a:solidFill>
              </a:rPr>
              <a:t>issued</a:t>
            </a:r>
            <a:endParaRPr lang="it-IT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rgbClr val="5B6D85"/>
                </a:solidFill>
              </a:rPr>
              <a:t>Material</a:t>
            </a:r>
            <a:r>
              <a:rPr lang="it-IT" dirty="0">
                <a:solidFill>
                  <a:srgbClr val="5B6D85"/>
                </a:solidFill>
              </a:rPr>
              <a:t> </a:t>
            </a:r>
            <a:r>
              <a:rPr lang="it-IT" dirty="0" err="1">
                <a:solidFill>
                  <a:srgbClr val="5B6D85"/>
                </a:solidFill>
              </a:rPr>
              <a:t>delivered</a:t>
            </a:r>
            <a:endParaRPr lang="it-IT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5B6D85"/>
                </a:solidFill>
              </a:rPr>
              <a:t>Procedure </a:t>
            </a:r>
            <a:r>
              <a:rPr lang="it-IT" dirty="0" err="1">
                <a:solidFill>
                  <a:srgbClr val="5B6D85"/>
                </a:solidFill>
              </a:rPr>
              <a:t>about</a:t>
            </a:r>
            <a:r>
              <a:rPr lang="it-IT" dirty="0">
                <a:solidFill>
                  <a:srgbClr val="5B6D85"/>
                </a:solidFill>
              </a:rPr>
              <a:t> to be </a:t>
            </a:r>
            <a:r>
              <a:rPr lang="it-IT" dirty="0" err="1">
                <a:solidFill>
                  <a:srgbClr val="5B6D85"/>
                </a:solidFill>
              </a:rPr>
              <a:t>closed</a:t>
            </a:r>
            <a:r>
              <a:rPr lang="it-IT" dirty="0">
                <a:solidFill>
                  <a:srgbClr val="5B6D85"/>
                </a:solidFill>
              </a:rPr>
              <a:t> (</a:t>
            </a:r>
            <a:r>
              <a:rPr lang="it-IT" dirty="0" err="1">
                <a:solidFill>
                  <a:srgbClr val="5B6D85"/>
                </a:solidFill>
              </a:rPr>
              <a:t>next</a:t>
            </a:r>
            <a:r>
              <a:rPr lang="it-IT" dirty="0">
                <a:solidFill>
                  <a:srgbClr val="5B6D85"/>
                </a:solidFill>
              </a:rPr>
              <a:t> </a:t>
            </a:r>
            <a:r>
              <a:rPr lang="it-IT" dirty="0" err="1">
                <a:solidFill>
                  <a:srgbClr val="5B6D85"/>
                </a:solidFill>
              </a:rPr>
              <a:t>month</a:t>
            </a:r>
            <a:r>
              <a:rPr lang="it-IT" dirty="0">
                <a:solidFill>
                  <a:srgbClr val="5B6D85"/>
                </a:solidFill>
              </a:rPr>
              <a:t>) </a:t>
            </a:r>
          </a:p>
        </p:txBody>
      </p:sp>
      <p:pic>
        <p:nvPicPr>
          <p:cNvPr id="27" name="Immagine 26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E0FF6C2F-D7BA-6EDA-297E-D801B2A8A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2976709" y="5313226"/>
            <a:ext cx="369990" cy="310334"/>
          </a:xfrm>
          <a:prstGeom prst="rect">
            <a:avLst/>
          </a:prstGeom>
        </p:spPr>
      </p:pic>
      <p:pic>
        <p:nvPicPr>
          <p:cNvPr id="28" name="Immagine 27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BDCC6B7D-3BBA-A14E-65E8-D11983EAC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3351955" y="5605272"/>
            <a:ext cx="369990" cy="310334"/>
          </a:xfrm>
          <a:prstGeom prst="rect">
            <a:avLst/>
          </a:prstGeom>
        </p:spPr>
      </p:pic>
      <p:pic>
        <p:nvPicPr>
          <p:cNvPr id="30" name="Immagine 29" descr="Immagine che contiene nero, oscurità, schermata, notte&#10;&#10;Il contenuto generato dall'IA potrebbe non essere corretto.">
            <a:extLst>
              <a:ext uri="{FF2B5EF4-FFF2-40B4-BE49-F238E27FC236}">
                <a16:creationId xmlns:a16="http://schemas.microsoft.com/office/drawing/2014/main" id="{D0B24F4A-644F-15C9-20D7-A1A6F9E10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r="26146"/>
          <a:stretch/>
        </p:blipFill>
        <p:spPr>
          <a:xfrm>
            <a:off x="6142584" y="5760439"/>
            <a:ext cx="426656" cy="4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94F95-37EB-CDA1-82A4-E73003D1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662BFD-AB17-1552-56BA-8627E96847E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E8D4D4-1901-8FBE-8CE1-49D2B4B44BD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9222C13-ADC6-CC9F-E143-B90C0D032509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8545C773-4B7B-8892-ED9C-C968BE573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AFBE31B-3FAB-41D8-226A-25D588661B5C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Hardware </a:t>
            </a:r>
            <a:r>
              <a:rPr lang="it-IT" sz="5100" b="1" dirty="0" err="1">
                <a:solidFill>
                  <a:srgbClr val="B27F47"/>
                </a:solidFill>
                <a:latin typeface="Titillium Bd" pitchFamily="2" charset="77"/>
              </a:rPr>
              <a:t>components</a:t>
            </a: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: HPC Cluster </a:t>
            </a:r>
          </a:p>
        </p:txBody>
      </p:sp>
      <p:pic>
        <p:nvPicPr>
          <p:cNvPr id="14" name="Immagine 13" descr="Immagine che contiene testo, Biglietto Post-it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A09B7446-B9E6-6D41-E938-4FAB94C2C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7" y="1738162"/>
            <a:ext cx="8956566" cy="45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4393-4AEE-174B-ECA6-2A5F9773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7FB998-9272-88B8-C625-5DCBB1FDC3D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97A54A-E83A-EF62-1296-E3126318DF4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F4DA210-AA50-043A-4900-46929BDB10C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7DFA529-57AC-BBE7-BBC2-EA758DCB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8FDD12E-E8CA-9AFB-F121-F9D6ADC41B71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Hardware </a:t>
            </a:r>
            <a:r>
              <a:rPr lang="it-IT" sz="5100" b="1" dirty="0" err="1">
                <a:solidFill>
                  <a:srgbClr val="B27F47"/>
                </a:solidFill>
                <a:latin typeface="Titillium Bd" pitchFamily="2" charset="77"/>
              </a:rPr>
              <a:t>components</a:t>
            </a:r>
            <a:r>
              <a:rPr lang="it-IT" sz="5100" b="1" dirty="0">
                <a:solidFill>
                  <a:srgbClr val="B27F47"/>
                </a:solidFill>
                <a:latin typeface="Titillium Bd" pitchFamily="2" charset="77"/>
              </a:rPr>
              <a:t>: HPC Cluster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301D7F9-3223-5AC4-36A2-095A89077783}"/>
              </a:ext>
            </a:extLst>
          </p:cNvPr>
          <p:cNvGrpSpPr/>
          <p:nvPr/>
        </p:nvGrpSpPr>
        <p:grpSpPr>
          <a:xfrm>
            <a:off x="8148545" y="2453853"/>
            <a:ext cx="3908859" cy="3023946"/>
            <a:chOff x="8121113" y="2334981"/>
            <a:chExt cx="3908859" cy="3023946"/>
          </a:xfrm>
        </p:grpSpPr>
        <p:pic>
          <p:nvPicPr>
            <p:cNvPr id="4" name="Immagine 3" descr="Immagine che contiene casa, edificio, finestra, schermata&#10;&#10;Descrizione generata automaticamente">
              <a:extLst>
                <a:ext uri="{FF2B5EF4-FFF2-40B4-BE49-F238E27FC236}">
                  <a16:creationId xmlns:a16="http://schemas.microsoft.com/office/drawing/2014/main" id="{D0322692-6F73-8054-8571-2F948EA1D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5169" r="21645" b="11334"/>
            <a:stretch/>
          </p:blipFill>
          <p:spPr>
            <a:xfrm>
              <a:off x="8222848" y="2334981"/>
              <a:ext cx="3807124" cy="302394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A0CF158-9AC8-C15E-E7D4-25B0F1CA420A}"/>
                </a:ext>
              </a:extLst>
            </p:cNvPr>
            <p:cNvSpPr txBox="1"/>
            <p:nvPr/>
          </p:nvSpPr>
          <p:spPr>
            <a:xfrm>
              <a:off x="8121113" y="2334981"/>
              <a:ext cx="262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5B6D85"/>
                  </a:solidFill>
                  <a:latin typeface="Titillium" pitchFamily="2" charset="77"/>
                </a:rPr>
                <a:t>Data center building</a:t>
              </a:r>
            </a:p>
          </p:txBody>
        </p:sp>
      </p:grp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DD6601C-6A09-C51A-2855-FFDC6BC2D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41204"/>
              </p:ext>
            </p:extLst>
          </p:nvPr>
        </p:nvGraphicFramePr>
        <p:xfrm>
          <a:off x="207748" y="1936384"/>
          <a:ext cx="7747532" cy="261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3932">
                  <a:extLst>
                    <a:ext uri="{9D8B030D-6E8A-4147-A177-3AD203B41FA5}">
                      <a16:colId xmlns:a16="http://schemas.microsoft.com/office/drawing/2014/main" val="1065877789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373899033"/>
                    </a:ext>
                  </a:extLst>
                </a:gridCol>
                <a:gridCol w="3813048">
                  <a:extLst>
                    <a:ext uri="{9D8B030D-6E8A-4147-A177-3AD203B41FA5}">
                      <a16:colId xmlns:a16="http://schemas.microsoft.com/office/drawing/2014/main" val="2104854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Titillium"/>
                        </a:rPr>
                        <a:t>3x </a:t>
                      </a:r>
                      <a:r>
                        <a:rPr lang="it-IT" b="1" u="none" dirty="0">
                          <a:latin typeface="Titillium"/>
                        </a:rPr>
                        <a:t>Master </a:t>
                      </a:r>
                      <a:r>
                        <a:rPr lang="it-IT" b="1" u="none" dirty="0" err="1">
                          <a:latin typeface="Titillium"/>
                        </a:rPr>
                        <a:t>Nodes</a:t>
                      </a:r>
                      <a:endParaRPr lang="it-IT" b="1" u="none" dirty="0">
                        <a:latin typeface="Titillium"/>
                      </a:endParaRPr>
                    </a:p>
                  </a:txBody>
                  <a:tcPr>
                    <a:solidFill>
                      <a:srgbClr val="C48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Titillium"/>
                          <a:ea typeface="+mn-ea"/>
                          <a:cs typeface="+mn-cs"/>
                        </a:rPr>
                        <a:t>18x </a:t>
                      </a:r>
                      <a:r>
                        <a:rPr lang="en-US" sz="1800" b="1" u="none" kern="1200" dirty="0">
                          <a:solidFill>
                            <a:schemeClr val="lt1"/>
                          </a:solidFill>
                          <a:latin typeface="Titillium"/>
                          <a:ea typeface="+mn-ea"/>
                          <a:cs typeface="+mn-cs"/>
                        </a:rPr>
                        <a:t>HPC Nodes</a:t>
                      </a:r>
                      <a:endParaRPr lang="it-IT" sz="1800" b="1" u="none" kern="1200" dirty="0">
                        <a:solidFill>
                          <a:schemeClr val="lt1"/>
                        </a:solidFill>
                        <a:latin typeface="Titillium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48E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Titillium"/>
                          <a:ea typeface="+mn-ea"/>
                          <a:cs typeface="+mn-cs"/>
                        </a:rPr>
                        <a:t>9x </a:t>
                      </a:r>
                      <a:r>
                        <a:rPr lang="en-US" sz="1800" b="1" u="none" kern="1200" dirty="0">
                          <a:solidFill>
                            <a:schemeClr val="lt1"/>
                          </a:solidFill>
                          <a:latin typeface="Titillium"/>
                          <a:ea typeface="+mn-ea"/>
                          <a:cs typeface="+mn-cs"/>
                        </a:rPr>
                        <a:t>Object Storage Nodes</a:t>
                      </a:r>
                      <a:endParaRPr lang="it-IT" sz="1800" b="1" u="none" kern="1200" dirty="0">
                        <a:solidFill>
                          <a:schemeClr val="lt1"/>
                        </a:solidFill>
                        <a:latin typeface="Titillium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48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9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management (monitor and 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Massive and </a:t>
                      </a:r>
                      <a:r>
                        <a:rPr lang="it-IT" sz="1400" kern="1200" dirty="0" err="1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parallel</a:t>
                      </a:r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err="1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</a:t>
                      </a:r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err="1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storage for </a:t>
                      </a:r>
                      <a:r>
                        <a:rPr lang="en-US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processed</a:t>
                      </a:r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</a:t>
                      </a:r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Login </a:t>
                      </a:r>
                      <a:r>
                        <a:rPr lang="it-IT" sz="1400" kern="1200" dirty="0" err="1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 CPU (multi-core)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data to be post-processed and post-</a:t>
                      </a:r>
                      <a:r>
                        <a:rPr lang="en-US" sz="1400" kern="1200" dirty="0" err="1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analysed</a:t>
                      </a:r>
                      <a:endParaRPr lang="en-US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1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400" kern="120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 NVIDIA L40S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PB of total disk space</a:t>
                      </a:r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1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400" kern="120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TB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30GB/s writing; 45GB/s reading (aggregate)</a:t>
                      </a:r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4867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 SSD (3 TB each)</a:t>
                      </a:r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0458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rgbClr val="505F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 NIC (dual-port) 100Gb/s</a:t>
                      </a:r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400" kern="1200" dirty="0">
                        <a:solidFill>
                          <a:srgbClr val="505F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42684"/>
                  </a:ext>
                </a:extLst>
              </a:tr>
            </a:tbl>
          </a:graphicData>
        </a:graphic>
      </p:graphicFrame>
      <p:sp>
        <p:nvSpPr>
          <p:cNvPr id="14" name="Subtitle 2">
            <a:extLst>
              <a:ext uri="{FF2B5EF4-FFF2-40B4-BE49-F238E27FC236}">
                <a16:creationId xmlns:a16="http://schemas.microsoft.com/office/drawing/2014/main" id="{D29280C2-A894-55EC-38C4-0396F5BCE796}"/>
              </a:ext>
            </a:extLst>
          </p:cNvPr>
          <p:cNvSpPr txBox="1">
            <a:spLocks/>
          </p:cNvSpPr>
          <p:nvPr/>
        </p:nvSpPr>
        <p:spPr>
          <a:xfrm>
            <a:off x="517906" y="4798048"/>
            <a:ext cx="6348984" cy="1353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>
                <a:solidFill>
                  <a:srgbClr val="5B6D85"/>
                </a:solidFill>
              </a:rPr>
              <a:t>Status of the procedure: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rgbClr val="5B6D85"/>
                </a:solidFill>
              </a:rPr>
              <a:t>Tender </a:t>
            </a:r>
            <a:r>
              <a:rPr lang="it-IT" sz="2200" dirty="0" err="1">
                <a:solidFill>
                  <a:srgbClr val="5B6D85"/>
                </a:solidFill>
              </a:rPr>
              <a:t>concluded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rgbClr val="5B6D85"/>
                </a:solidFill>
              </a:rPr>
              <a:t>Supplier </a:t>
            </a:r>
            <a:r>
              <a:rPr lang="it-IT" sz="2200" dirty="0" err="1">
                <a:solidFill>
                  <a:srgbClr val="5B6D85"/>
                </a:solidFill>
              </a:rPr>
              <a:t>awarded</a:t>
            </a:r>
            <a:endParaRPr lang="it-IT" sz="2200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>
                <a:solidFill>
                  <a:srgbClr val="5B6D85"/>
                </a:solidFill>
              </a:rPr>
              <a:t>Contract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  <a:r>
              <a:rPr lang="it-IT" sz="2200" dirty="0" err="1">
                <a:solidFill>
                  <a:srgbClr val="5B6D85"/>
                </a:solidFill>
              </a:rPr>
              <a:t>about</a:t>
            </a:r>
            <a:r>
              <a:rPr lang="it-IT" sz="2200" dirty="0">
                <a:solidFill>
                  <a:srgbClr val="5B6D85"/>
                </a:solidFill>
              </a:rPr>
              <a:t> to be </a:t>
            </a:r>
            <a:r>
              <a:rPr lang="it-IT" sz="2200" dirty="0" err="1">
                <a:solidFill>
                  <a:srgbClr val="5B6D85"/>
                </a:solidFill>
              </a:rPr>
              <a:t>signed</a:t>
            </a:r>
            <a:r>
              <a:rPr lang="it-IT" sz="2200" dirty="0">
                <a:solidFill>
                  <a:srgbClr val="5B6D85"/>
                </a:solidFill>
              </a:rPr>
              <a:t> </a:t>
            </a:r>
          </a:p>
        </p:txBody>
      </p:sp>
      <p:pic>
        <p:nvPicPr>
          <p:cNvPr id="15" name="Immagine 14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55A02DC1-E844-3B50-1673-66A664351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3245700" y="5164531"/>
            <a:ext cx="369990" cy="310334"/>
          </a:xfrm>
          <a:prstGeom prst="rect">
            <a:avLst/>
          </a:prstGeom>
        </p:spPr>
      </p:pic>
      <p:pic>
        <p:nvPicPr>
          <p:cNvPr id="16" name="Immagine 15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60FCD1CC-07CA-E9B2-4112-69191CA7E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3245700" y="5504688"/>
            <a:ext cx="369990" cy="310334"/>
          </a:xfrm>
          <a:prstGeom prst="rect">
            <a:avLst/>
          </a:prstGeom>
        </p:spPr>
      </p:pic>
      <p:pic>
        <p:nvPicPr>
          <p:cNvPr id="17" name="Immagine 16" descr="Immagine che contiene nero, oscurità, schermata, notte&#10;&#10;Il contenuto generato dall'IA potrebbe non essere corretto.">
            <a:extLst>
              <a:ext uri="{FF2B5EF4-FFF2-40B4-BE49-F238E27FC236}">
                <a16:creationId xmlns:a16="http://schemas.microsoft.com/office/drawing/2014/main" id="{9D9353E9-DFB8-03B9-D12A-AC04F02D0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r="26146"/>
          <a:stretch/>
        </p:blipFill>
        <p:spPr>
          <a:xfrm>
            <a:off x="4359504" y="5659855"/>
            <a:ext cx="426656" cy="4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763E4-B56C-E556-5CA5-E4BCEE0E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6F2D18D-9A1C-EF89-A2E2-2C13186C997C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06238C6-42ED-3AA2-A0E6-0C6CB280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15F33EC-38A3-A561-E2AC-F8AD3DCF64F6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Firmware Development </a:t>
            </a:r>
          </a:p>
        </p:txBody>
      </p:sp>
      <p:pic>
        <p:nvPicPr>
          <p:cNvPr id="11" name="Immagine 10" descr="Immagine che contiene testo, schermata, schermo, diagramma&#10;&#10;Il contenuto generato dall'IA potrebbe non essere corretto.">
            <a:extLst>
              <a:ext uri="{FF2B5EF4-FFF2-40B4-BE49-F238E27FC236}">
                <a16:creationId xmlns:a16="http://schemas.microsoft.com/office/drawing/2014/main" id="{2382A565-094D-70D5-84D8-545C0D78D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34" y="1892808"/>
            <a:ext cx="8309331" cy="4398559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41729770-66ED-A450-47FA-0370C733F20D}"/>
              </a:ext>
            </a:extLst>
          </p:cNvPr>
          <p:cNvSpPr/>
          <p:nvPr/>
        </p:nvSpPr>
        <p:spPr>
          <a:xfrm>
            <a:off x="7561714" y="2734056"/>
            <a:ext cx="1405004" cy="7863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A1E68D8-6423-98D3-9E74-75EF34EC992F}"/>
              </a:ext>
            </a:extLst>
          </p:cNvPr>
          <p:cNvSpPr/>
          <p:nvPr/>
        </p:nvSpPr>
        <p:spPr>
          <a:xfrm>
            <a:off x="7552383" y="3912511"/>
            <a:ext cx="1405004" cy="7863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713420E-25E1-B0EB-C666-F9E9927754CB}"/>
              </a:ext>
            </a:extLst>
          </p:cNvPr>
          <p:cNvSpPr/>
          <p:nvPr/>
        </p:nvSpPr>
        <p:spPr>
          <a:xfrm>
            <a:off x="8021620" y="5885219"/>
            <a:ext cx="485191" cy="3337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C674E3-FFE7-F78B-B433-72B3033BA339}"/>
              </a:ext>
            </a:extLst>
          </p:cNvPr>
          <p:cNvSpPr txBox="1"/>
          <p:nvPr/>
        </p:nvSpPr>
        <p:spPr>
          <a:xfrm>
            <a:off x="8655914" y="5913589"/>
            <a:ext cx="867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cs typeface="Arial" panose="020B0604020202020204" pitchFamily="34" charset="0"/>
              </a:rPr>
              <a:t>Priority</a:t>
            </a:r>
            <a:endParaRPr lang="it-IT" sz="1200" dirty="0"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51715-7742-9004-3DCA-99AFD150E90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27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CDCC-B0B2-85AB-7264-45CDD55E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28AD44C-4FFD-252F-9F96-5F830B937CB1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0BCBCD2F-BA7E-5F57-88AE-3A42A2511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C72E697-621A-BAFF-CD4E-ECA204F6840D}"/>
              </a:ext>
            </a:extLst>
          </p:cNvPr>
          <p:cNvSpPr txBox="1">
            <a:spLocks/>
          </p:cNvSpPr>
          <p:nvPr/>
        </p:nvSpPr>
        <p:spPr>
          <a:xfrm>
            <a:off x="0" y="1136237"/>
            <a:ext cx="12192000" cy="7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Firmware Development: </a:t>
            </a:r>
            <a:r>
              <a:rPr lang="it-IT" sz="3600" b="1" dirty="0" err="1">
                <a:solidFill>
                  <a:srgbClr val="B27F47"/>
                </a:solidFill>
                <a:latin typeface="Titillium Bd" pitchFamily="2" charset="77"/>
              </a:rPr>
              <a:t>Contract</a:t>
            </a:r>
            <a:r>
              <a:rPr lang="it-IT" sz="3600" b="1" dirty="0">
                <a:solidFill>
                  <a:srgbClr val="B27F47"/>
                </a:solidFill>
                <a:latin typeface="Titillium Bd" pitchFamily="2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E1A5C-CD68-9B6E-5FF8-6E2102E75527}"/>
              </a:ext>
            </a:extLst>
          </p:cNvPr>
          <p:cNvSpPr txBox="1">
            <a:spLocks/>
          </p:cNvSpPr>
          <p:nvPr/>
        </p:nvSpPr>
        <p:spPr>
          <a:xfrm>
            <a:off x="445008" y="1918268"/>
            <a:ext cx="11460480" cy="1218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5B6D85"/>
                </a:solidFill>
              </a:rPr>
              <a:t>The work must complete a design </a:t>
            </a:r>
            <a:r>
              <a:rPr lang="it-IT" sz="2400" dirty="0" err="1">
                <a:solidFill>
                  <a:srgbClr val="5B6D85"/>
                </a:solidFill>
              </a:rPr>
              <a:t>already</a:t>
            </a:r>
            <a:r>
              <a:rPr lang="it-IT" sz="2400" dirty="0">
                <a:solidFill>
                  <a:srgbClr val="5B6D85"/>
                </a:solidFill>
              </a:rPr>
              <a:t> </a:t>
            </a:r>
            <a:r>
              <a:rPr lang="it-IT" sz="2400" dirty="0" err="1">
                <a:solidFill>
                  <a:srgbClr val="5B6D85"/>
                </a:solidFill>
              </a:rPr>
              <a:t>started</a:t>
            </a:r>
            <a:r>
              <a:rPr lang="it-IT" sz="2400" dirty="0">
                <a:solidFill>
                  <a:srgbClr val="5B6D85"/>
                </a:solidFill>
              </a:rPr>
              <a:t> and in an </a:t>
            </a:r>
            <a:r>
              <a:rPr lang="it-IT" sz="2400" dirty="0" err="1">
                <a:solidFill>
                  <a:srgbClr val="5B6D85"/>
                </a:solidFill>
              </a:rPr>
              <a:t>advanced</a:t>
            </a:r>
            <a:r>
              <a:rPr lang="it-IT" sz="2400" dirty="0">
                <a:solidFill>
                  <a:srgbClr val="5B6D85"/>
                </a:solidFill>
              </a:rPr>
              <a:t> </a:t>
            </a:r>
            <a:r>
              <a:rPr lang="it-IT" sz="2400" dirty="0" err="1">
                <a:solidFill>
                  <a:srgbClr val="5B6D85"/>
                </a:solidFill>
              </a:rPr>
              <a:t>phase</a:t>
            </a:r>
            <a:endParaRPr lang="it-IT" sz="2400" dirty="0">
              <a:solidFill>
                <a:srgbClr val="5B6D85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dirty="0" err="1">
                <a:solidFill>
                  <a:srgbClr val="5B6D85"/>
                </a:solidFill>
              </a:rPr>
              <a:t>Added</a:t>
            </a:r>
            <a:r>
              <a:rPr lang="it-IT" sz="2400" dirty="0">
                <a:solidFill>
                  <a:srgbClr val="5B6D85"/>
                </a:solidFill>
              </a:rPr>
              <a:t> the design for the Noto </a:t>
            </a:r>
            <a:r>
              <a:rPr lang="it-IT" sz="2400" dirty="0" err="1">
                <a:solidFill>
                  <a:srgbClr val="5B6D85"/>
                </a:solidFill>
              </a:rPr>
              <a:t>Radiotelescope</a:t>
            </a:r>
            <a:r>
              <a:rPr lang="it-IT" sz="2400" dirty="0">
                <a:solidFill>
                  <a:srgbClr val="5B6D85"/>
                </a:solidFill>
              </a:rPr>
              <a:t> (</a:t>
            </a:r>
            <a:r>
              <a:rPr lang="it-IT" sz="2400" dirty="0" err="1">
                <a:solidFill>
                  <a:srgbClr val="5B6D85"/>
                </a:solidFill>
              </a:rPr>
              <a:t>many</a:t>
            </a:r>
            <a:r>
              <a:rPr lang="it-IT" sz="2400" dirty="0">
                <a:solidFill>
                  <a:srgbClr val="5B6D85"/>
                </a:solidFill>
              </a:rPr>
              <a:t> common parts to be </a:t>
            </a:r>
            <a:r>
              <a:rPr lang="it-IT" sz="2400" dirty="0" err="1">
                <a:solidFill>
                  <a:srgbClr val="5B6D85"/>
                </a:solidFill>
              </a:rPr>
              <a:t>reused</a:t>
            </a:r>
            <a:r>
              <a:rPr lang="it-IT" sz="2400" dirty="0">
                <a:solidFill>
                  <a:srgbClr val="5B6D85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5B6D85"/>
                </a:solidFill>
              </a:rPr>
              <a:t>3 </a:t>
            </a:r>
            <a:r>
              <a:rPr lang="it-IT" sz="2400" dirty="0" err="1">
                <a:solidFill>
                  <a:srgbClr val="5B6D85"/>
                </a:solidFill>
              </a:rPr>
              <a:t>main</a:t>
            </a:r>
            <a:r>
              <a:rPr lang="it-IT" sz="2400" dirty="0">
                <a:solidFill>
                  <a:srgbClr val="5B6D85"/>
                </a:solidFill>
              </a:rPr>
              <a:t> Milestones: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34EA8B0-F524-6BC5-A062-522515871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00768"/>
              </p:ext>
            </p:extLst>
          </p:nvPr>
        </p:nvGraphicFramePr>
        <p:xfrm>
          <a:off x="3440181" y="2850943"/>
          <a:ext cx="8264837" cy="1957700"/>
        </p:xfrm>
        <a:graphic>
          <a:graphicData uri="http://schemas.openxmlformats.org/drawingml/2006/table">
            <a:tbl>
              <a:tblPr firstRow="1" firstCol="1" bandRow="1"/>
              <a:tblGrid>
                <a:gridCol w="2091280">
                  <a:extLst>
                    <a:ext uri="{9D8B030D-6E8A-4147-A177-3AD203B41FA5}">
                      <a16:colId xmlns:a16="http://schemas.microsoft.com/office/drawing/2014/main" val="644768412"/>
                    </a:ext>
                  </a:extLst>
                </a:gridCol>
                <a:gridCol w="4197755">
                  <a:extLst>
                    <a:ext uri="{9D8B030D-6E8A-4147-A177-3AD203B41FA5}">
                      <a16:colId xmlns:a16="http://schemas.microsoft.com/office/drawing/2014/main" val="4210886264"/>
                    </a:ext>
                  </a:extLst>
                </a:gridCol>
                <a:gridCol w="1975802">
                  <a:extLst>
                    <a:ext uri="{9D8B030D-6E8A-4147-A177-3AD203B41FA5}">
                      <a16:colId xmlns:a16="http://schemas.microsoft.com/office/drawing/2014/main" val="3129833374"/>
                    </a:ext>
                  </a:extLst>
                </a:gridCol>
              </a:tblGrid>
              <a:tr h="494660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Milestone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i="1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it-IT" sz="2400" i="1" kern="1200" dirty="0">
                        <a:solidFill>
                          <a:srgbClr val="2E74B5"/>
                        </a:solidFill>
                        <a:effectLst/>
                        <a:latin typeface="Titillium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i="1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Deadline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72378"/>
                  </a:ext>
                </a:extLst>
              </a:tr>
              <a:tr h="348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Packetiser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40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GbE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interface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 the design for NCR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903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FW design for NCR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it-IT" sz="1800" kern="1200" dirty="0">
                        <a:solidFill>
                          <a:srgbClr val="2E74B5"/>
                        </a:solidFill>
                        <a:effectLst/>
                        <a:latin typeface="Titillium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4891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FW design for Noto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Radiotelescope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it-IT" sz="1800" kern="1200" dirty="0">
                        <a:solidFill>
                          <a:srgbClr val="2E74B5"/>
                        </a:solidFill>
                        <a:effectLst/>
                        <a:latin typeface="Titillium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800"/>
                        </a:spcAft>
                        <a:buNone/>
                      </a:pP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800" kern="1200" baseline="-250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t-IT" sz="1800" kern="1200" dirty="0">
                          <a:solidFill>
                            <a:srgbClr val="2E74B5"/>
                          </a:solidFill>
                          <a:effectLst/>
                          <a:latin typeface="Titillium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+6months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52945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7B932A71-F082-9944-5CDA-184B1AE20908}"/>
              </a:ext>
            </a:extLst>
          </p:cNvPr>
          <p:cNvSpPr txBox="1">
            <a:spLocks/>
          </p:cNvSpPr>
          <p:nvPr/>
        </p:nvSpPr>
        <p:spPr>
          <a:xfrm>
            <a:off x="445008" y="5044945"/>
            <a:ext cx="6348984" cy="135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5B6D85"/>
                </a:solidFill>
              </a:rPr>
              <a:t>Status of the procedure: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dirty="0" err="1">
                <a:solidFill>
                  <a:srgbClr val="5B6D85"/>
                </a:solidFill>
              </a:rPr>
              <a:t>SoW</a:t>
            </a:r>
            <a:r>
              <a:rPr lang="it-IT" sz="2000" dirty="0">
                <a:solidFill>
                  <a:srgbClr val="5B6D85"/>
                </a:solidFill>
              </a:rPr>
              <a:t> </a:t>
            </a:r>
            <a:r>
              <a:rPr lang="it-IT" sz="2000" dirty="0" err="1">
                <a:solidFill>
                  <a:srgbClr val="5B6D85"/>
                </a:solidFill>
              </a:rPr>
              <a:t>completed</a:t>
            </a:r>
            <a:endParaRPr lang="it-IT" sz="2000" dirty="0">
              <a:solidFill>
                <a:srgbClr val="5B6D85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dirty="0" err="1">
                <a:solidFill>
                  <a:srgbClr val="5B6D85"/>
                </a:solidFill>
              </a:rPr>
              <a:t>Contract</a:t>
            </a:r>
            <a:r>
              <a:rPr lang="it-IT" sz="2000" dirty="0">
                <a:solidFill>
                  <a:srgbClr val="5B6D85"/>
                </a:solidFill>
              </a:rPr>
              <a:t> to be </a:t>
            </a:r>
            <a:r>
              <a:rPr lang="it-IT" sz="2000" dirty="0" err="1">
                <a:solidFill>
                  <a:srgbClr val="5B6D85"/>
                </a:solidFill>
              </a:rPr>
              <a:t>written</a:t>
            </a:r>
            <a:r>
              <a:rPr lang="it-IT" sz="2000" dirty="0">
                <a:solidFill>
                  <a:srgbClr val="5B6D85"/>
                </a:solidFill>
              </a:rPr>
              <a:t> and </a:t>
            </a:r>
            <a:r>
              <a:rPr lang="it-IT" sz="2000" dirty="0" err="1">
                <a:solidFill>
                  <a:srgbClr val="5B6D85"/>
                </a:solidFill>
              </a:rPr>
              <a:t>signed</a:t>
            </a:r>
            <a:r>
              <a:rPr lang="it-IT" sz="2000" dirty="0">
                <a:solidFill>
                  <a:srgbClr val="5B6D85"/>
                </a:solidFill>
              </a:rPr>
              <a:t> </a:t>
            </a:r>
          </a:p>
        </p:txBody>
      </p:sp>
      <p:pic>
        <p:nvPicPr>
          <p:cNvPr id="6" name="Immagine 5" descr="Immagine che contiene Elementi grafici, simbolo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76955BC1-4CE4-0294-2E0B-39EDBDBC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6708" r="12444" b="17624"/>
          <a:stretch/>
        </p:blipFill>
        <p:spPr>
          <a:xfrm>
            <a:off x="2978673" y="5411428"/>
            <a:ext cx="369990" cy="3103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7817A5-1A30-55CF-6B1B-D2736B44B30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5676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2110</TotalTime>
  <Words>947</Words>
  <Application>Microsoft Office PowerPoint</Application>
  <PresentationFormat>Widescreen</PresentationFormat>
  <Paragraphs>201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Titillium</vt:lpstr>
      <vt:lpstr>Titillium Bd</vt:lpstr>
      <vt:lpstr>Wingdings</vt:lpstr>
      <vt:lpstr>Tema di Office</vt:lpstr>
      <vt:lpstr>BUILDING A NEW DATA PROCESSING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Naldi</dc:creator>
  <cp:lastModifiedBy>Giovanni Naldi</cp:lastModifiedBy>
  <cp:revision>106</cp:revision>
  <dcterms:created xsi:type="dcterms:W3CDTF">2022-10-26T09:11:02Z</dcterms:created>
  <dcterms:modified xsi:type="dcterms:W3CDTF">2025-05-13T16:12:55Z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