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77" r:id="rId6"/>
    <p:sldId id="257" r:id="rId7"/>
    <p:sldId id="278" r:id="rId8"/>
    <p:sldId id="280" r:id="rId9"/>
    <p:sldId id="279" r:id="rId10"/>
    <p:sldId id="290" r:id="rId11"/>
    <p:sldId id="283" r:id="rId12"/>
    <p:sldId id="287" r:id="rId13"/>
    <p:sldId id="284" r:id="rId14"/>
    <p:sldId id="286" r:id="rId15"/>
    <p:sldId id="288" r:id="rId16"/>
    <p:sldId id="289" r:id="rId17"/>
    <p:sldId id="291" r:id="rId18"/>
    <p:sldId id="292" r:id="rId19"/>
    <p:sldId id="293" r:id="rId20"/>
    <p:sldId id="294" r:id="rId21"/>
    <p:sldId id="296" r:id="rId22"/>
    <p:sldId id="297" r:id="rId23"/>
    <p:sldId id="295" r:id="rId24"/>
    <p:sldId id="298" r:id="rId25"/>
    <p:sldId id="299" r:id="rId26"/>
    <p:sldId id="300" r:id="rId27"/>
    <p:sldId id="301" r:id="rId28"/>
    <p:sldId id="302" r:id="rId29"/>
    <p:sldId id="258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B5B"/>
    <a:srgbClr val="4973A1"/>
    <a:srgbClr val="BBD3EF"/>
    <a:srgbClr val="9DBEE7"/>
    <a:srgbClr val="2A65AF"/>
    <a:srgbClr val="573E23"/>
    <a:srgbClr val="5B6D85"/>
    <a:srgbClr val="7196BE"/>
    <a:srgbClr val="B27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C9E42A7-6B34-1F97-76DA-EBB8E18730D0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BEC598D-3278-1A0C-1A08-CE187DED5E0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827" y="1342234"/>
            <a:ext cx="4137212" cy="2438659"/>
          </a:xfrm>
        </p:spPr>
        <p:txBody>
          <a:bodyPr>
            <a:normAutofit fontScale="90000"/>
          </a:bodyPr>
          <a:lstStyle/>
          <a:p>
            <a:r>
              <a:rPr lang="it-IT" sz="4400" dirty="0"/>
              <a:t>L</a:t>
            </a:r>
            <a:r>
              <a:rPr lang="it-IT" dirty="0"/>
              <a:t>a manutenzione delle antenne paraboliche per radioastronomia</a:t>
            </a:r>
          </a:p>
        </p:txBody>
      </p:sp>
      <p:pic>
        <p:nvPicPr>
          <p:cNvPr id="7" name="Segnaposto immagine 6" descr="Immagine che contiene simbolo, Elementi grafici, bianco, logo&#10;&#10;Descrizione generata automaticamente">
            <a:extLst>
              <a:ext uri="{FF2B5EF4-FFF2-40B4-BE49-F238E27FC236}">
                <a16:creationId xmlns:a16="http://schemas.microsoft.com/office/drawing/2014/main" id="{E0DA5E35-8F4C-5FBF-76C8-701E5741AFD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-102"/>
          <a:stretch/>
        </p:blipFill>
        <p:spPr>
          <a:xfrm>
            <a:off x="6096000" y="1671004"/>
            <a:ext cx="4225900" cy="4251959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230911-BBD2-F50C-97D4-E1B7FEA8CEB4}"/>
              </a:ext>
            </a:extLst>
          </p:cNvPr>
          <p:cNvSpPr txBox="1"/>
          <p:nvPr/>
        </p:nvSpPr>
        <p:spPr>
          <a:xfrm>
            <a:off x="9722498" y="186612"/>
            <a:ext cx="2043403" cy="748425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D1A063E-5590-9030-CE9D-3ACA37F24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21" name="Segnaposto contenuto 20">
            <a:extLst>
              <a:ext uri="{FF2B5EF4-FFF2-40B4-BE49-F238E27FC236}">
                <a16:creationId xmlns:a16="http://schemas.microsoft.com/office/drawing/2014/main" id="{190CF29E-E057-1299-60A8-F13548116E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5535199"/>
            <a:ext cx="3795444" cy="629064"/>
          </a:xfrm>
        </p:spPr>
        <p:txBody>
          <a:bodyPr>
            <a:normAutofit/>
          </a:bodyPr>
          <a:lstStyle/>
          <a:p>
            <a:r>
              <a:rPr lang="it-IT" sz="1400" b="1" i="1" dirty="0">
                <a:solidFill>
                  <a:srgbClr val="2A65AF"/>
                </a:solidFill>
              </a:rPr>
              <a:t>Radiotelescopi di Medicina</a:t>
            </a:r>
          </a:p>
          <a:p>
            <a:r>
              <a:rPr lang="it-IT" sz="1400" b="1" i="1" dirty="0">
                <a:solidFill>
                  <a:srgbClr val="2A65AF"/>
                </a:solidFill>
              </a:rPr>
              <a:t>IRA - Bologna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BF30548-4E31-0F2B-C2BD-A03DC45F6D0A}"/>
              </a:ext>
            </a:extLst>
          </p:cNvPr>
          <p:cNvSpPr txBox="1">
            <a:spLocks/>
          </p:cNvSpPr>
          <p:nvPr/>
        </p:nvSpPr>
        <p:spPr>
          <a:xfrm>
            <a:off x="3771371" y="6141787"/>
            <a:ext cx="4649258" cy="974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Matteo Fiorentini, Carlo Nocita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290D0A5-6BDF-FF31-6A78-8F293357C56E}"/>
              </a:ext>
            </a:extLst>
          </p:cNvPr>
          <p:cNvSpPr txBox="1">
            <a:spLocks/>
          </p:cNvSpPr>
          <p:nvPr/>
        </p:nvSpPr>
        <p:spPr>
          <a:xfrm>
            <a:off x="772827" y="3796983"/>
            <a:ext cx="379544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dirty="0">
                <a:solidFill>
                  <a:srgbClr val="5B6D85"/>
                </a:solidFill>
              </a:rPr>
              <a:t>Training Meeting</a:t>
            </a:r>
          </a:p>
          <a:p>
            <a:r>
              <a:rPr lang="it-IT" sz="2800" b="1" dirty="0">
                <a:solidFill>
                  <a:srgbClr val="5B6D85"/>
                </a:solidFill>
              </a:rPr>
              <a:t>NG-Croce</a:t>
            </a:r>
          </a:p>
          <a:p>
            <a:endParaRPr lang="it-IT" sz="1400" b="1" dirty="0">
              <a:solidFill>
                <a:srgbClr val="7196BE"/>
              </a:solidFill>
            </a:endParaRPr>
          </a:p>
          <a:p>
            <a:r>
              <a:rPr lang="it-IT" sz="1400" b="1" dirty="0">
                <a:solidFill>
                  <a:srgbClr val="7196BE"/>
                </a:solidFill>
              </a:rPr>
              <a:t>Lunedì 12 Maggio - Giovedì 15 Maggio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F9711D-17C9-3D0E-619E-24AEFFAB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rmAutofit/>
          </a:bodyPr>
          <a:lstStyle/>
          <a:p>
            <a:r>
              <a:rPr lang="it-IT" dirty="0"/>
              <a:t>3. Intervento di parziale ripristino del sistema “Superficie Attiva’’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C0866A9-2C3B-8304-85E1-89805EC7DD74}"/>
              </a:ext>
            </a:extLst>
          </p:cNvPr>
          <p:cNvSpPr txBox="1"/>
          <p:nvPr/>
        </p:nvSpPr>
        <p:spPr>
          <a:xfrm>
            <a:off x="3859732" y="3273806"/>
            <a:ext cx="39716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it-IT" sz="2000" dirty="0">
                <a:latin typeface="Titillium"/>
              </a:rPr>
              <a:t>Per quanto riguarda lo specchio secondario, si dovrà procedere alla sua sostituzione con il nuovo specchio in unico pezzo costruito in alluminio.</a:t>
            </a:r>
          </a:p>
          <a:p>
            <a:pPr marL="0" indent="0" algn="just">
              <a:buNone/>
            </a:pPr>
            <a:r>
              <a:rPr lang="it-IT" sz="2000" dirty="0">
                <a:latin typeface="Titillium"/>
              </a:rPr>
              <a:t>Sarà fornito dall’OAC, con fondi KM3Net.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D1F156-9148-F96C-CD04-9C0BE5779668}"/>
              </a:ext>
            </a:extLst>
          </p:cNvPr>
          <p:cNvSpPr txBox="1"/>
          <p:nvPr/>
        </p:nvSpPr>
        <p:spPr>
          <a:xfrm>
            <a:off x="3878249" y="1881546"/>
            <a:ext cx="64954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it-IT" sz="2000" dirty="0">
                <a:latin typeface="Titillium"/>
              </a:rPr>
              <a:t>I 240 pannelli riflettenti dello specchio primario verranno smontati e spediti alla Ditta produttrice che procederà alla loro rigenerazione. </a:t>
            </a:r>
          </a:p>
          <a:p>
            <a:pPr marL="0" indent="0" algn="just">
              <a:buNone/>
            </a:pPr>
            <a:r>
              <a:rPr lang="it-IT" sz="2000" dirty="0">
                <a:latin typeface="Titillium"/>
              </a:rPr>
              <a:t>Essi verranno infine installati e allineati.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E73FECD4-A0CD-F6FC-ED01-5085950B3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826" y="3246635"/>
            <a:ext cx="3301797" cy="2452765"/>
          </a:xfrm>
          <a:prstGeom prst="rect">
            <a:avLst/>
          </a:prstGeom>
        </p:spPr>
      </p:pic>
      <p:pic>
        <p:nvPicPr>
          <p:cNvPr id="25" name="image23.jpg">
            <a:extLst>
              <a:ext uri="{FF2B5EF4-FFF2-40B4-BE49-F238E27FC236}">
                <a16:creationId xmlns:a16="http://schemas.microsoft.com/office/drawing/2014/main" id="{0D3A48A9-8551-F0C7-8D64-9E8358C50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7263" y="1893454"/>
            <a:ext cx="2771051" cy="4154077"/>
          </a:xfrm>
          <a:prstGeom prst="rect">
            <a:avLst/>
          </a:prstGeom>
          <a:ln/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F796BD4-8BDD-ADFE-64BE-B7BE146C9834}"/>
              </a:ext>
            </a:extLst>
          </p:cNvPr>
          <p:cNvSpPr txBox="1"/>
          <p:nvPr/>
        </p:nvSpPr>
        <p:spPr>
          <a:xfrm>
            <a:off x="505917" y="6017894"/>
            <a:ext cx="413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0" i="1" u="none" strike="noStrike" baseline="0" dirty="0">
                <a:solidFill>
                  <a:srgbClr val="2E75B6"/>
                </a:solidFill>
                <a:latin typeface="TimesNewRomanPS-ItalicMT"/>
              </a:rPr>
              <a:t>Specchio primario con pannelli installati</a:t>
            </a:r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8DD4F8F-EFA3-D9C1-AE61-072CC5F13013}"/>
              </a:ext>
            </a:extLst>
          </p:cNvPr>
          <p:cNvSpPr txBox="1"/>
          <p:nvPr/>
        </p:nvSpPr>
        <p:spPr>
          <a:xfrm>
            <a:off x="7831388" y="5701134"/>
            <a:ext cx="3614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0" i="1" u="none" strike="noStrike" baseline="0" dirty="0">
                <a:solidFill>
                  <a:srgbClr val="2E75B6"/>
                </a:solidFill>
                <a:latin typeface="TimesNewRomanPS-ItalicMT"/>
              </a:rPr>
              <a:t>Specchio secondario a seguito della lavorazione su macchina CNC </a:t>
            </a:r>
          </a:p>
        </p:txBody>
      </p:sp>
    </p:spTree>
    <p:extLst>
      <p:ext uri="{BB962C8B-B14F-4D97-AF65-F5344CB8AC3E}">
        <p14:creationId xmlns:p14="http://schemas.microsoft.com/office/powerpoint/2010/main" val="418537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F9711D-17C9-3D0E-619E-24AEFFAB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rmAutofit fontScale="90000"/>
          </a:bodyPr>
          <a:lstStyle/>
          <a:p>
            <a:r>
              <a:rPr lang="it-IT" dirty="0"/>
              <a:t>4. Intervento di verniciatura della intera struttura in acciaio della antenna parabolica</a:t>
            </a:r>
          </a:p>
        </p:txBody>
      </p:sp>
      <p:pic>
        <p:nvPicPr>
          <p:cNvPr id="5" name="image18.jpg">
            <a:extLst>
              <a:ext uri="{FF2B5EF4-FFF2-40B4-BE49-F238E27FC236}">
                <a16:creationId xmlns:a16="http://schemas.microsoft.com/office/drawing/2014/main" id="{67CB263A-8B28-9E42-10A9-B83A01CDB2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89478" y="1991567"/>
            <a:ext cx="2896668" cy="3857336"/>
          </a:xfrm>
          <a:prstGeom prst="rect">
            <a:avLst/>
          </a:prstGeom>
          <a:ln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4D3D744-71E0-239E-EBCF-A2D5A8D403BB}"/>
              </a:ext>
            </a:extLst>
          </p:cNvPr>
          <p:cNvSpPr txBox="1"/>
          <p:nvPr/>
        </p:nvSpPr>
        <p:spPr>
          <a:xfrm>
            <a:off x="863028" y="2074229"/>
            <a:ext cx="7135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latin typeface="Titillium"/>
              </a:rPr>
              <a:t>Saranno completamente riverniciate le 3 parti principali dell’antenna: l’alidada, il cesto ed il </a:t>
            </a:r>
            <a:r>
              <a:rPr lang="it-IT" sz="1800" dirty="0" err="1">
                <a:latin typeface="Titillium"/>
              </a:rPr>
              <a:t>quadripode</a:t>
            </a:r>
            <a:r>
              <a:rPr lang="it-IT" sz="1800" dirty="0">
                <a:latin typeface="Titillium"/>
              </a:rPr>
              <a:t>, nonché le parti meccaniche sostituite.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A890BA-4461-A42A-3994-C79BDAEBC923}"/>
              </a:ext>
            </a:extLst>
          </p:cNvPr>
          <p:cNvSpPr txBox="1"/>
          <p:nvPr/>
        </p:nvSpPr>
        <p:spPr>
          <a:xfrm>
            <a:off x="9006464" y="5793065"/>
            <a:ext cx="25047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1" u="none" strike="noStrike" baseline="0" dirty="0">
                <a:solidFill>
                  <a:srgbClr val="2E75B6"/>
                </a:solidFill>
                <a:latin typeface="TimesNewRomanPS-ItalicMT"/>
              </a:rPr>
              <a:t>Verniciatura del </a:t>
            </a:r>
            <a:r>
              <a:rPr lang="it-IT" sz="1600" b="0" i="1" u="none" strike="noStrike" baseline="0" dirty="0" err="1">
                <a:solidFill>
                  <a:srgbClr val="2E75B6"/>
                </a:solidFill>
                <a:latin typeface="TimesNewRomanPS-ItalicMT"/>
              </a:rPr>
              <a:t>quadripode</a:t>
            </a:r>
            <a:endParaRPr lang="it-IT" sz="16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684E53-FD2D-6B65-BDE2-2CE7309DA0A5}"/>
              </a:ext>
            </a:extLst>
          </p:cNvPr>
          <p:cNvSpPr txBox="1"/>
          <p:nvPr/>
        </p:nvSpPr>
        <p:spPr>
          <a:xfrm>
            <a:off x="879589" y="2696279"/>
            <a:ext cx="6672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0" i="0" u="none" strike="noStrike" baseline="0" dirty="0">
                <a:latin typeface="Calibri" panose="020F0502020204030204" pitchFamily="34" charset="0"/>
              </a:rPr>
              <a:t>Sono in carico alla Ditta che effettuerà i lavori di verniciatura: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latin typeface="Calibri" panose="020F0502020204030204" pitchFamily="34" charset="0"/>
              </a:rPr>
              <a:t>fornitura, stoccaggio e gestione dei materiali usati per la preparazione delle superfici, dei prodotti vernicianti e dei solventi;</a:t>
            </a:r>
          </a:p>
        </p:txBody>
      </p:sp>
      <p:pic>
        <p:nvPicPr>
          <p:cNvPr id="6" name="image20.jpg">
            <a:extLst>
              <a:ext uri="{FF2B5EF4-FFF2-40B4-BE49-F238E27FC236}">
                <a16:creationId xmlns:a16="http://schemas.microsoft.com/office/drawing/2014/main" id="{3C56FA3B-9E29-062A-5AEE-126D041326A1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952431" y="4225709"/>
            <a:ext cx="2896668" cy="1804485"/>
          </a:xfrm>
          <a:prstGeom prst="rect">
            <a:avLst/>
          </a:prstGeom>
          <a:ln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19AB0A-C27E-77E5-5843-5A101DC48A16}"/>
              </a:ext>
            </a:extLst>
          </p:cNvPr>
          <p:cNvSpPr txBox="1"/>
          <p:nvPr/>
        </p:nvSpPr>
        <p:spPr>
          <a:xfrm>
            <a:off x="873302" y="3902069"/>
            <a:ext cx="49083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latin typeface="Calibri" panose="020F0502020204030204" pitchFamily="34" charset="0"/>
              </a:rPr>
              <a:t>quanto necessario utilizzare al fine di limitare la dispersione di polveri, vernici, solventi ecc. nell’ambiente;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latin typeface="Calibri" panose="020F0502020204030204" pitchFamily="34" charset="0"/>
              </a:rPr>
              <a:t>quanto necessario al fine di schermare  e proteggere le apparecchiature e gli impianti installati in antenna;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latin typeface="Calibri" panose="020F0502020204030204" pitchFamily="34" charset="0"/>
              </a:rPr>
              <a:t>la preparazione delle superfici;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latin typeface="Calibri" panose="020F0502020204030204" pitchFamily="34" charset="0"/>
              </a:rPr>
              <a:t>l’applicazione dei prodotti vernicianti;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F40A491-C0F3-0EF7-7F7B-6AE0583A2D12}"/>
              </a:ext>
            </a:extLst>
          </p:cNvPr>
          <p:cNvSpPr txBox="1"/>
          <p:nvPr/>
        </p:nvSpPr>
        <p:spPr>
          <a:xfrm>
            <a:off x="873302" y="3562970"/>
            <a:ext cx="629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latin typeface="Calibri" panose="020F0502020204030204" pitchFamily="34" charset="0"/>
              </a:rPr>
              <a:t>piattaforme elevatrici, mezzi d'opera, scale, ponteggi;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B00C652-88F2-2829-008A-975B78C71A5B}"/>
              </a:ext>
            </a:extLst>
          </p:cNvPr>
          <p:cNvSpPr txBox="1"/>
          <p:nvPr/>
        </p:nvSpPr>
        <p:spPr>
          <a:xfrm>
            <a:off x="5717835" y="6030194"/>
            <a:ext cx="339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>
                <a:solidFill>
                  <a:srgbClr val="2E75B6"/>
                </a:solidFill>
                <a:latin typeface="TimesNewRomanPS-ItalicMT"/>
              </a:rPr>
              <a:t>Preparazione Superfici - </a:t>
            </a:r>
            <a:r>
              <a:rPr lang="it-IT" sz="1600" i="1" dirty="0" err="1">
                <a:solidFill>
                  <a:srgbClr val="2E75B6"/>
                </a:solidFill>
                <a:latin typeface="TimesNewRomanPS-ItalicMT"/>
              </a:rPr>
              <a:t>hydroblasting</a:t>
            </a:r>
            <a:endParaRPr lang="it-IT" sz="1600" i="1" dirty="0">
              <a:solidFill>
                <a:srgbClr val="2E75B6"/>
              </a:solidFill>
              <a:latin typeface="TimesNewRomanPS-ItalicMT"/>
            </a:endParaRPr>
          </a:p>
        </p:txBody>
      </p:sp>
    </p:spTree>
    <p:extLst>
      <p:ext uri="{BB962C8B-B14F-4D97-AF65-F5344CB8AC3E}">
        <p14:creationId xmlns:p14="http://schemas.microsoft.com/office/powerpoint/2010/main" val="1862490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F9711D-17C9-3D0E-619E-24AEFFAB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Stato di fatto e tempi previsti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7D8016A-AE59-F700-F730-4FD5B7FA1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0402"/>
            <a:ext cx="6369424" cy="4118703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Fornitura componenti meccaniche</a:t>
            </a:r>
          </a:p>
          <a:p>
            <a:pPr marL="0" indent="0" algn="just">
              <a:buNone/>
            </a:pPr>
            <a:r>
              <a:rPr lang="it-IT" sz="2200" dirty="0"/>
              <a:t>Riguarda tutti i componenti da sostituire o da revisionare per gli assi di Azimut e di Elevazione e per il sistema ‘‘Superficie Attiva’’.</a:t>
            </a:r>
          </a:p>
          <a:p>
            <a:pPr marL="0" indent="0" algn="just">
              <a:buNone/>
            </a:pPr>
            <a:r>
              <a:rPr lang="it-IT" sz="2200" dirty="0"/>
              <a:t>A seguito del sopralluogo presso la Ditta si è verificato:</a:t>
            </a:r>
          </a:p>
          <a:p>
            <a:pPr marL="742950" lvl="1" algn="just">
              <a:buFont typeface="Century Gothic" panose="020B0502020202020204" pitchFamily="34" charset="0"/>
              <a:buChar char="-"/>
            </a:pPr>
            <a:r>
              <a:rPr lang="it-IT" sz="2200" dirty="0">
                <a:latin typeface="Titillium"/>
              </a:rPr>
              <a:t>Rotaia da rifare, prevista per metà giugno;</a:t>
            </a:r>
          </a:p>
          <a:p>
            <a:pPr marL="742950" lvl="1" algn="just">
              <a:buFont typeface="Century Gothic" panose="020B0502020202020204" pitchFamily="34" charset="0"/>
              <a:buChar char="-"/>
            </a:pPr>
            <a:r>
              <a:rPr lang="it-IT" sz="2200" dirty="0">
                <a:latin typeface="Titillium"/>
              </a:rPr>
              <a:t>Parti asse di elevazione e Superficie Attiva OK;</a:t>
            </a:r>
          </a:p>
          <a:p>
            <a:pPr marL="742950" lvl="1" algn="just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it-IT" sz="2200" dirty="0">
                <a:latin typeface="Titillium"/>
              </a:rPr>
              <a:t>Componenti commerciali ordinati</a:t>
            </a:r>
            <a:endParaRPr lang="it-IT" sz="2200" dirty="0"/>
          </a:p>
          <a:p>
            <a:pPr marL="0" lvl="1" indent="0" algn="just">
              <a:buNone/>
            </a:pPr>
            <a:r>
              <a:rPr lang="it-IT" sz="2200" dirty="0"/>
              <a:t>La revisione dei componenti avverrà entro 1 mese dal ritiro presso il cantiere.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D411C16-5C7E-5B1A-0285-78676535E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b="14229"/>
          <a:stretch/>
        </p:blipFill>
        <p:spPr>
          <a:xfrm>
            <a:off x="7548282" y="1698316"/>
            <a:ext cx="2719004" cy="255468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62CF413-547C-4BAB-240A-9411CE4F6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" b="25490"/>
          <a:stretch/>
        </p:blipFill>
        <p:spPr>
          <a:xfrm>
            <a:off x="8790215" y="3246849"/>
            <a:ext cx="2719004" cy="276817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2B9E3B3-5817-7A70-216A-EFEA4B20E70B}"/>
              </a:ext>
            </a:extLst>
          </p:cNvPr>
          <p:cNvSpPr txBox="1"/>
          <p:nvPr/>
        </p:nvSpPr>
        <p:spPr>
          <a:xfrm>
            <a:off x="10236440" y="1563959"/>
            <a:ext cx="11482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i="1" dirty="0">
                <a:solidFill>
                  <a:srgbClr val="2E75B6"/>
                </a:solidFill>
                <a:latin typeface="TimesNewRomanPS-ItalicMT"/>
              </a:rPr>
              <a:t>Giunzione scorretta settori rotaia</a:t>
            </a:r>
            <a:endParaRPr lang="it-IT" sz="16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89225EC-1517-5342-29E7-85B126CC9B5B}"/>
              </a:ext>
            </a:extLst>
          </p:cNvPr>
          <p:cNvSpPr txBox="1"/>
          <p:nvPr/>
        </p:nvSpPr>
        <p:spPr>
          <a:xfrm>
            <a:off x="9032307" y="5958259"/>
            <a:ext cx="24082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i="1" dirty="0">
                <a:solidFill>
                  <a:srgbClr val="2E75B6"/>
                </a:solidFill>
                <a:latin typeface="TimesNewRomanPS-ItalicMT"/>
              </a:rPr>
              <a:t>Settori dentati cremagliera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781333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A47D894-6A3F-62F5-DE16-6ED784A8D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" b="12354"/>
          <a:stretch/>
        </p:blipFill>
        <p:spPr>
          <a:xfrm>
            <a:off x="838199" y="1954103"/>
            <a:ext cx="9096345" cy="434533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F9711D-17C9-3D0E-619E-24AEFFAB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Stato di fatto e tempi previsti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BCAAB8ED-2923-1603-D951-18670E1DD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5542" y="1828677"/>
            <a:ext cx="4303424" cy="3621864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algn="just"/>
            <a:r>
              <a:rPr lang="it-IT" sz="2600" dirty="0"/>
              <a:t>Lavori di manutenzione </a:t>
            </a:r>
          </a:p>
          <a:p>
            <a:pPr marL="0" indent="0" algn="just">
              <a:buNone/>
            </a:pPr>
            <a:r>
              <a:rPr lang="it-IT" sz="2600" dirty="0"/>
              <a:t>Stimati in 12 mesi, inizio previsto per metà maggio.</a:t>
            </a:r>
          </a:p>
          <a:p>
            <a:pPr marL="0" indent="0" algn="just">
              <a:buNone/>
            </a:pPr>
            <a:r>
              <a:rPr lang="it-IT" sz="2600" dirty="0"/>
              <a:t>L’effettiva sequenza dei lavori sarà:</a:t>
            </a:r>
          </a:p>
          <a:p>
            <a:pPr lvl="1" algn="just">
              <a:lnSpc>
                <a:spcPct val="120000"/>
              </a:lnSpc>
              <a:buFontTx/>
              <a:buChar char="-"/>
            </a:pPr>
            <a:r>
              <a:rPr lang="it-IT" dirty="0"/>
              <a:t>contrappesi e specchio secondario;</a:t>
            </a:r>
          </a:p>
          <a:p>
            <a:pPr lvl="1" algn="just">
              <a:lnSpc>
                <a:spcPct val="120000"/>
              </a:lnSpc>
              <a:buFontTx/>
              <a:buChar char="-"/>
            </a:pPr>
            <a:r>
              <a:rPr lang="it-IT" dirty="0"/>
              <a:t>asse di elevazione;</a:t>
            </a:r>
          </a:p>
          <a:p>
            <a:pPr lvl="1" algn="just">
              <a:lnSpc>
                <a:spcPct val="120000"/>
              </a:lnSpc>
              <a:buFontTx/>
              <a:buChar char="-"/>
            </a:pPr>
            <a:r>
              <a:rPr lang="it-IT" dirty="0"/>
              <a:t>asse di azimut;</a:t>
            </a:r>
          </a:p>
          <a:p>
            <a:pPr lvl="1" algn="just">
              <a:lnSpc>
                <a:spcPct val="120000"/>
              </a:lnSpc>
              <a:buFontTx/>
              <a:buChar char="-"/>
            </a:pPr>
            <a:r>
              <a:rPr lang="it-IT" dirty="0"/>
              <a:t>superficie attiva e smontaggio pannelli dello specchio primario;</a:t>
            </a:r>
          </a:p>
          <a:p>
            <a:pPr lvl="1" algn="just">
              <a:lnSpc>
                <a:spcPct val="120000"/>
              </a:lnSpc>
              <a:buFontTx/>
              <a:buChar char="-"/>
            </a:pPr>
            <a:r>
              <a:rPr lang="it-IT" dirty="0"/>
              <a:t>verniciatura del cesto;</a:t>
            </a:r>
          </a:p>
          <a:p>
            <a:pPr lvl="1" algn="just">
              <a:lnSpc>
                <a:spcPct val="120000"/>
              </a:lnSpc>
              <a:buFontTx/>
              <a:buChar char="-"/>
            </a:pPr>
            <a:r>
              <a:rPr lang="it-IT" dirty="0"/>
              <a:t>rimontaggio pannelli</a:t>
            </a:r>
          </a:p>
          <a:p>
            <a:pPr>
              <a:buFontTx/>
              <a:buChar char="-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899909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41ABB6-D2F9-C191-B5E0-52DF816F9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500" dirty="0"/>
              <a:t>Operazioni di ripristino delle condizioni operative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4FCDF2-8E68-C643-2906-F56255E02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/>
              <a:t>Per tutti i lavori che dovranno essere eseguiti, si dovrà evidentemente fare molta cura nel riportare tutti i vari componenti soggetti a sostituzione e manutenzione nelle posizioni ottimali che consentiranno al Radiotelescopio di tornare alla piena operatività.</a:t>
            </a:r>
          </a:p>
          <a:p>
            <a:endParaRPr lang="it-IT" sz="2000" dirty="0"/>
          </a:p>
          <a:p>
            <a:pPr marL="0" indent="0">
              <a:buNone/>
            </a:pPr>
            <a:r>
              <a:rPr lang="it-IT" sz="2000" dirty="0"/>
              <a:t>Prima dello smontaggio dei riduttori, dei gruppi ruote e della rotaia, si dovrà prestare particolare attenzione nella rilevazione delle misure di altezza dell’alidada, perché quando il radiotelescopio verrà sollevato di circa 3 cm per essere montato sui supporti temporanei, dovrà ritornare alla stessa altezza.</a:t>
            </a:r>
          </a:p>
          <a:p>
            <a:pPr marL="0" indent="0">
              <a:buNone/>
            </a:pPr>
            <a:endParaRPr lang="it-IT" sz="2000" dirty="0"/>
          </a:p>
          <a:p>
            <a:pPr marL="0" indent="0" algn="ctr">
              <a:buNone/>
            </a:pPr>
            <a:endParaRPr lang="it-IT" sz="2000" dirty="0"/>
          </a:p>
          <a:p>
            <a:pPr marL="0" indent="0" algn="ctr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9758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B075A1-B536-F7BF-6916-22BEE496A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500" dirty="0"/>
              <a:t>Allineamento della rotaia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2E4A8C-796D-2855-D597-2F15ED56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60" y="2291137"/>
            <a:ext cx="11079804" cy="3885826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/>
              <a:t>I dodici segmenti che compongono la rotaia circolare dovranno rispettare i criteri di planarità, parallelismo e circolarità.</a:t>
            </a:r>
          </a:p>
          <a:p>
            <a:pPr marL="0" indent="0">
              <a:buNone/>
            </a:pPr>
            <a:r>
              <a:rPr lang="it-IT" sz="2400" dirty="0"/>
              <a:t>La planarità della rotaia dovrà essere verificata in sede di </a:t>
            </a:r>
            <a:r>
              <a:rPr lang="it-IT" sz="2400" dirty="0" err="1"/>
              <a:t>preallineamento</a:t>
            </a:r>
            <a:r>
              <a:rPr lang="it-IT" sz="2400" dirty="0"/>
              <a:t> e mantenersi entro i 0,35 mm.</a:t>
            </a:r>
          </a:p>
          <a:p>
            <a:pPr marL="0" indent="0">
              <a:buNone/>
            </a:pPr>
            <a:r>
              <a:rPr lang="it-IT" sz="2400" dirty="0"/>
              <a:t>Il parallelismo tra rotaia e cuscinetto azimutale dovrà rientrare nel range di tolleranza di ± 25 secondi d’arco.</a:t>
            </a:r>
          </a:p>
          <a:p>
            <a:pPr marL="0" indent="0">
              <a:buNone/>
            </a:pPr>
            <a:r>
              <a:rPr lang="it-IT" sz="2400" dirty="0"/>
              <a:t>La circolarità della rotaia permetterà infine di ricostruire tutto il piano di rotolamento. I 12 segmenti verranno posizionati ed allineati con un metodo che molto probabilmente ricalcherà quello utilizzato in una precedente sostituzione.</a:t>
            </a:r>
          </a:p>
          <a:p>
            <a:pPr marL="0" indent="0">
              <a:buNone/>
            </a:pPr>
            <a:endParaRPr lang="it-IT" sz="2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9461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ruota, bicicletta, acciaio, aria aperta">
            <a:extLst>
              <a:ext uri="{FF2B5EF4-FFF2-40B4-BE49-F238E27FC236}">
                <a16:creationId xmlns:a16="http://schemas.microsoft.com/office/drawing/2014/main" id="{AFCA98F2-D2AC-5C2F-C89D-799E2AB80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22" y="1343025"/>
            <a:ext cx="8831355" cy="483393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DAD8F7-8FB6-5624-F627-EF3D3FD9746B}"/>
              </a:ext>
            </a:extLst>
          </p:cNvPr>
          <p:cNvSpPr txBox="1"/>
          <p:nvPr/>
        </p:nvSpPr>
        <p:spPr>
          <a:xfrm>
            <a:off x="4299626" y="4610911"/>
            <a:ext cx="268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Compasso di allineamento</a:t>
            </a: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1C76E7EB-42D6-A63F-6816-3BC1DC417662}"/>
              </a:ext>
            </a:extLst>
          </p:cNvPr>
          <p:cNvSpPr/>
          <p:nvPr/>
        </p:nvSpPr>
        <p:spPr>
          <a:xfrm rot="13216764">
            <a:off x="4920357" y="4237874"/>
            <a:ext cx="729246" cy="2440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4386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schermata&#10;&#10;Il contenuto generato dall'IA potrebbe non essere corretto.">
            <a:extLst>
              <a:ext uri="{FF2B5EF4-FFF2-40B4-BE49-F238E27FC236}">
                <a16:creationId xmlns:a16="http://schemas.microsoft.com/office/drawing/2014/main" id="{AB1E744C-B0FB-BAB6-AD3B-5908D919A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575" y="1476003"/>
            <a:ext cx="7948849" cy="4739971"/>
          </a:xfrm>
        </p:spPr>
      </p:pic>
      <p:sp>
        <p:nvSpPr>
          <p:cNvPr id="8" name="Freccia a sinistra 7">
            <a:extLst>
              <a:ext uri="{FF2B5EF4-FFF2-40B4-BE49-F238E27FC236}">
                <a16:creationId xmlns:a16="http://schemas.microsoft.com/office/drawing/2014/main" id="{4CBD9152-B1E2-31C2-289B-0032A2AF7230}"/>
              </a:ext>
            </a:extLst>
          </p:cNvPr>
          <p:cNvSpPr/>
          <p:nvPr/>
        </p:nvSpPr>
        <p:spPr>
          <a:xfrm rot="20366271">
            <a:off x="6796302" y="4420627"/>
            <a:ext cx="1744325" cy="19323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1C70F1F-39E8-B5F1-2C2A-C313B5E97799}"/>
              </a:ext>
            </a:extLst>
          </p:cNvPr>
          <p:cNvSpPr txBox="1"/>
          <p:nvPr/>
        </p:nvSpPr>
        <p:spPr>
          <a:xfrm rot="20363891">
            <a:off x="6940684" y="4503618"/>
            <a:ext cx="247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Diametro 18288 ±3 mm</a:t>
            </a:r>
          </a:p>
        </p:txBody>
      </p:sp>
    </p:spTree>
    <p:extLst>
      <p:ext uri="{BB962C8B-B14F-4D97-AF65-F5344CB8AC3E}">
        <p14:creationId xmlns:p14="http://schemas.microsoft.com/office/powerpoint/2010/main" val="412017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A51C4B-5D19-D7B2-0810-8B965876F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087"/>
            <a:ext cx="10515600" cy="4759070"/>
          </a:xfrm>
        </p:spPr>
        <p:txBody>
          <a:bodyPr>
            <a:normAutofit/>
          </a:bodyPr>
          <a:lstStyle/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Ogni segmento di rotaia verrà così </a:t>
            </a:r>
            <a:r>
              <a:rPr lang="it-IT" sz="2400" dirty="0" err="1"/>
              <a:t>preallineato</a:t>
            </a:r>
            <a:r>
              <a:rPr lang="it-IT" sz="2400" dirty="0"/>
              <a:t> per un primo posizionamento. L’allineamento finale ed il serraggio definitivo dei bulloni delle manine di bloccaggio verrà poi fatto di notte sfruttando l’omogenea temperatura di tutti i segmenti circolari con strumenti sofisticatissimi di ultima generazione   </a:t>
            </a:r>
          </a:p>
        </p:txBody>
      </p:sp>
    </p:spTree>
    <p:extLst>
      <p:ext uri="{BB962C8B-B14F-4D97-AF65-F5344CB8AC3E}">
        <p14:creationId xmlns:p14="http://schemas.microsoft.com/office/powerpoint/2010/main" val="4063468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dipinto, disegno, uomo, Viso umano&#10;&#10;Il contenuto generato dall'IA potrebbe non essere corretto.">
            <a:extLst>
              <a:ext uri="{FF2B5EF4-FFF2-40B4-BE49-F238E27FC236}">
                <a16:creationId xmlns:a16="http://schemas.microsoft.com/office/drawing/2014/main" id="{415EC505-85EB-0690-D9C8-AF885510F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35" y="1376363"/>
            <a:ext cx="3259856" cy="489743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E1A14D-C7C5-0289-2D0A-C223F175C0F6}"/>
              </a:ext>
            </a:extLst>
          </p:cNvPr>
          <p:cNvSpPr txBox="1"/>
          <p:nvPr/>
        </p:nvSpPr>
        <p:spPr>
          <a:xfrm>
            <a:off x="262759" y="2165131"/>
            <a:ext cx="3825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Allineamento finale con strumenti di precisione micrometrica</a:t>
            </a:r>
          </a:p>
        </p:txBody>
      </p:sp>
    </p:spTree>
    <p:extLst>
      <p:ext uri="{BB962C8B-B14F-4D97-AF65-F5344CB8AC3E}">
        <p14:creationId xmlns:p14="http://schemas.microsoft.com/office/powerpoint/2010/main" val="4098831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5C645E6-A16A-4EF4-5931-D3F1F57C0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La manutenzione dell’antenna di Noto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978AC809-B42C-BD43-2AB3-5C2750043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934462"/>
            <a:ext cx="5874545" cy="377605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it-IT" sz="2600" dirty="0">
                <a:latin typeface="Titillium"/>
              </a:rPr>
              <a:t>L</a:t>
            </a:r>
            <a:r>
              <a:rPr lang="it-IT" sz="2600" b="0" i="0" u="none" strike="noStrike" baseline="0" dirty="0">
                <a:latin typeface="Titillium"/>
              </a:rPr>
              <a:t>’obiettivo </a:t>
            </a:r>
            <a:r>
              <a:rPr lang="it-IT" sz="2600" dirty="0">
                <a:latin typeface="Titillium"/>
              </a:rPr>
              <a:t>è</a:t>
            </a:r>
            <a:r>
              <a:rPr lang="it-IT" sz="2600" b="0" i="0" u="none" strike="noStrike" baseline="0" dirty="0">
                <a:latin typeface="Titillium"/>
              </a:rPr>
              <a:t> ristrutturare in via precauzionale il radiotelescopio di Noto intervenendo</a:t>
            </a:r>
            <a:r>
              <a:rPr lang="it-IT" sz="2600" dirty="0">
                <a:latin typeface="Titillium"/>
              </a:rPr>
              <a:t> secondo i seguenti punti</a:t>
            </a:r>
            <a:r>
              <a:rPr lang="it-IT" sz="2600" b="0" i="0" u="none" strike="noStrike" baseline="0" dirty="0">
                <a:latin typeface="Titillium"/>
              </a:rPr>
              <a:t>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600" b="0" i="0" u="none" strike="noStrike" baseline="0" dirty="0">
                <a:latin typeface="Titillium"/>
              </a:rPr>
              <a:t>Parziale ripristino della movimentazione dell’asse di azimut;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600" b="0" i="0" u="none" strike="noStrike" baseline="0" dirty="0">
                <a:latin typeface="Titillium"/>
              </a:rPr>
              <a:t>Parziale ripristino della movimentazione dell’asse di elevazione;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600" b="0" i="0" u="none" strike="noStrike" baseline="0" dirty="0">
                <a:latin typeface="Titillium"/>
              </a:rPr>
              <a:t>Ripristino della meccanica degli attuatori che compongono il sistema ‘‘Superficie attiva’’ dello specchio primario;</a:t>
            </a:r>
            <a:endParaRPr lang="it-IT" sz="2600" dirty="0">
              <a:latin typeface="Titillium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it-IT" sz="2600" b="0" i="0" u="none" strike="noStrike" baseline="0" dirty="0">
                <a:latin typeface="Titillium"/>
              </a:rPr>
              <a:t>Verniciatura dell’intera struttura del radiotelescopio e trattamenti sui pannelli di alluminio dello specchio primario</a:t>
            </a:r>
            <a:endParaRPr lang="it-IT" sz="2600" dirty="0">
              <a:latin typeface="Titillium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A31C294-69DA-DC59-1797-811A20F3B4E9}"/>
              </a:ext>
            </a:extLst>
          </p:cNvPr>
          <p:cNvSpPr txBox="1"/>
          <p:nvPr/>
        </p:nvSpPr>
        <p:spPr>
          <a:xfrm>
            <a:off x="8125692" y="5539332"/>
            <a:ext cx="2748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2E75B6"/>
                </a:solidFill>
                <a:latin typeface="TimesNewRomanPS-ItalicMT"/>
              </a:rPr>
              <a:t>A</a:t>
            </a:r>
            <a:r>
              <a:rPr lang="it-IT" sz="1800" b="0" i="1" u="none" strike="noStrike" baseline="0" dirty="0">
                <a:solidFill>
                  <a:srgbClr val="2E75B6"/>
                </a:solidFill>
                <a:latin typeface="TimesNewRomanPS-ItalicMT"/>
              </a:rPr>
              <a:t>ntenna parabolica di Noto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3AAE39B-B749-DE75-CCC0-AA958AF8B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47" y="1827257"/>
            <a:ext cx="4325472" cy="3753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421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D7B204-8626-ED13-C64C-17A6F33FD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ruote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843EF6-7108-55D3-9017-D4B4DFFE1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Le ruote coniche, che consentono la rotazione del Radiotelescopio attorno all’asse azimutale hanno tre parametri essenziali da rispettare, quali la distanza dall’asse di azimuth, l’angolo di Camber e l’angolo di Toe-In.</a:t>
            </a:r>
          </a:p>
          <a:p>
            <a:r>
              <a:rPr lang="it-IT" dirty="0"/>
              <a:t>Con una stazione totale vengono rilevati punti per ricostruire le posizioni delle ruote per rilevare la distanza dall’asse di azimuth.</a:t>
            </a:r>
          </a:p>
          <a:p>
            <a:r>
              <a:rPr lang="it-IT" dirty="0"/>
              <a:t>L’angolo di camber (Inclinazione dell’asse longitudinale della ruota rispetto alla verticale) che è di 2°52’ deve rientrare nella tolleranza di 2’ d’arco.   </a:t>
            </a:r>
          </a:p>
        </p:txBody>
      </p:sp>
    </p:spTree>
    <p:extLst>
      <p:ext uri="{BB962C8B-B14F-4D97-AF65-F5344CB8AC3E}">
        <p14:creationId xmlns:p14="http://schemas.microsoft.com/office/powerpoint/2010/main" val="662816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schermata&#10;&#10;Il contenuto generato dall'IA potrebbe non essere corretto.">
            <a:extLst>
              <a:ext uri="{FF2B5EF4-FFF2-40B4-BE49-F238E27FC236}">
                <a16:creationId xmlns:a16="http://schemas.microsoft.com/office/drawing/2014/main" id="{A5560E6D-9A85-8281-6CDC-E5F33A65D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89" y="1400783"/>
            <a:ext cx="3604022" cy="4805363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27265F9-7805-5FC0-CF43-4EB22EFC0112}"/>
              </a:ext>
            </a:extLst>
          </p:cNvPr>
          <p:cNvSpPr txBox="1"/>
          <p:nvPr/>
        </p:nvSpPr>
        <p:spPr>
          <a:xfrm>
            <a:off x="6306207" y="1755228"/>
            <a:ext cx="159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2°52’±2’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DD9903C9-C6EC-B5B7-BF93-024C7E252A71}"/>
              </a:ext>
            </a:extLst>
          </p:cNvPr>
          <p:cNvCxnSpPr>
            <a:cxnSpLocks/>
          </p:cNvCxnSpPr>
          <p:nvPr/>
        </p:nvCxnSpPr>
        <p:spPr>
          <a:xfrm flipV="1">
            <a:off x="6042660" y="1973580"/>
            <a:ext cx="53340" cy="3051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46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schermata, Rettangolo, design, elettrodomestico&#10;&#10;Il contenuto generato dall'IA potrebbe non essere corretto.">
            <a:extLst>
              <a:ext uri="{FF2B5EF4-FFF2-40B4-BE49-F238E27FC236}">
                <a16:creationId xmlns:a16="http://schemas.microsoft.com/office/drawing/2014/main" id="{38134060-CD2F-BBC3-A627-8328FD239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6" y="1366636"/>
            <a:ext cx="5232771" cy="2942718"/>
          </a:xfrm>
        </p:spPr>
      </p:pic>
      <p:pic>
        <p:nvPicPr>
          <p:cNvPr id="7" name="Immagine 6" descr="Immagine che contiene schermata, Modellazione 3D&#10;&#10;Il contenuto generato dall'IA potrebbe non essere corretto.">
            <a:extLst>
              <a:ext uri="{FF2B5EF4-FFF2-40B4-BE49-F238E27FC236}">
                <a16:creationId xmlns:a16="http://schemas.microsoft.com/office/drawing/2014/main" id="{D0E65763-E947-5250-533D-454D89864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14" y="1366636"/>
            <a:ext cx="4756443" cy="2942718"/>
          </a:xfrm>
          <a:prstGeom prst="rect">
            <a:avLst/>
          </a:prstGeom>
        </p:spPr>
      </p:pic>
      <p:pic>
        <p:nvPicPr>
          <p:cNvPr id="9" name="Immagine 8" descr="Immagine che contiene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F115C32F-1848-D21A-9784-D283EB69B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704" y="4309354"/>
            <a:ext cx="3132592" cy="201362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3758CA7-D6CE-7878-1E4C-CD6CC85E8404}"/>
              </a:ext>
            </a:extLst>
          </p:cNvPr>
          <p:cNvSpPr txBox="1"/>
          <p:nvPr/>
        </p:nvSpPr>
        <p:spPr>
          <a:xfrm>
            <a:off x="311285" y="4727643"/>
            <a:ext cx="390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Metodo per la rilevazione dell’angolo di camber con livello ottico micrometrico</a:t>
            </a:r>
          </a:p>
        </p:txBody>
      </p:sp>
    </p:spTree>
    <p:extLst>
      <p:ext uri="{BB962C8B-B14F-4D97-AF65-F5344CB8AC3E}">
        <p14:creationId xmlns:p14="http://schemas.microsoft.com/office/powerpoint/2010/main" val="2865620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271F0-6066-FF11-AE32-4A2CD4883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7" y="1316181"/>
            <a:ext cx="11207885" cy="405615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chemeClr val="tx1"/>
                </a:solidFill>
                <a:latin typeface="Titillium"/>
              </a:rPr>
              <a:t>Consiste in tre elementi, una spina calibrata, un cuneo lavorato a 2°52’ ed una livella ottica micrometrica </a:t>
            </a:r>
          </a:p>
        </p:txBody>
      </p:sp>
      <p:pic>
        <p:nvPicPr>
          <p:cNvPr id="4" name="Storyboard3">
            <a:hlinkClick r:id="" action="ppaction://media"/>
            <a:extLst>
              <a:ext uri="{FF2B5EF4-FFF2-40B4-BE49-F238E27FC236}">
                <a16:creationId xmlns:a16="http://schemas.microsoft.com/office/drawing/2014/main" id="{E261B8DB-0CF2-25CE-2CD9-BBDFA08171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6613" y="1848255"/>
            <a:ext cx="7978775" cy="4328708"/>
          </a:xfrm>
        </p:spPr>
      </p:pic>
    </p:spTree>
    <p:extLst>
      <p:ext uri="{BB962C8B-B14F-4D97-AF65-F5344CB8AC3E}">
        <p14:creationId xmlns:p14="http://schemas.microsoft.com/office/powerpoint/2010/main" val="122344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cerchio, schermata, arte&#10;&#10;Il contenuto generato dall'IA potrebbe non essere corretto.">
            <a:extLst>
              <a:ext uri="{FF2B5EF4-FFF2-40B4-BE49-F238E27FC236}">
                <a16:creationId xmlns:a16="http://schemas.microsoft.com/office/drawing/2014/main" id="{91E3C2CD-0CF9-2444-8789-BC9BFC5E8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80" y="1335636"/>
            <a:ext cx="5455016" cy="4841327"/>
          </a:xfr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160837-5B79-9E87-1DA1-8050A8DC0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35636"/>
            <a:ext cx="3932237" cy="4841327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Il Toe-In è </a:t>
            </a:r>
            <a:r>
              <a:rPr lang="en-US" sz="2000" dirty="0" err="1"/>
              <a:t>invece</a:t>
            </a:r>
            <a:r>
              <a:rPr lang="en-US" sz="2000" dirty="0"/>
              <a:t> la </a:t>
            </a:r>
            <a:r>
              <a:rPr lang="en-US" sz="2000" dirty="0" err="1"/>
              <a:t>direzione</a:t>
            </a:r>
            <a:r>
              <a:rPr lang="en-US" sz="2000" dirty="0"/>
              <a:t> </a:t>
            </a:r>
            <a:r>
              <a:rPr lang="en-US" sz="2000" dirty="0" err="1"/>
              <a:t>dell’asse</a:t>
            </a:r>
            <a:r>
              <a:rPr lang="en-US" sz="2000" dirty="0"/>
              <a:t> di </a:t>
            </a:r>
            <a:r>
              <a:rPr lang="en-US" sz="2000" dirty="0" err="1"/>
              <a:t>rotazione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ruota</a:t>
            </a:r>
            <a:r>
              <a:rPr lang="en-US" sz="2000" dirty="0"/>
              <a:t> verso </a:t>
            </a:r>
            <a:r>
              <a:rPr lang="en-US" sz="2000" dirty="0" err="1"/>
              <a:t>l’asse</a:t>
            </a:r>
            <a:r>
              <a:rPr lang="en-US" sz="2000" dirty="0"/>
              <a:t> </a:t>
            </a:r>
            <a:r>
              <a:rPr lang="en-US" sz="2000" dirty="0" err="1"/>
              <a:t>azimutale</a:t>
            </a:r>
            <a:r>
              <a:rPr lang="en-US" sz="2000" dirty="0"/>
              <a:t> del </a:t>
            </a:r>
            <a:r>
              <a:rPr lang="en-US" sz="2000" dirty="0" err="1"/>
              <a:t>radiotelescopio</a:t>
            </a:r>
            <a:r>
              <a:rPr lang="en-US" sz="2000" dirty="0"/>
              <a:t>. Tale </a:t>
            </a:r>
            <a:r>
              <a:rPr lang="en-US" sz="2000" dirty="0" err="1"/>
              <a:t>angolo</a:t>
            </a:r>
            <a:r>
              <a:rPr lang="en-US" sz="2000" dirty="0"/>
              <a:t> </a:t>
            </a:r>
            <a:r>
              <a:rPr lang="en-US" sz="2000" dirty="0" err="1"/>
              <a:t>dovrà</a:t>
            </a:r>
            <a:r>
              <a:rPr lang="en-US" sz="2000" dirty="0"/>
              <a:t> </a:t>
            </a:r>
            <a:r>
              <a:rPr lang="en-US" sz="2000" dirty="0" err="1"/>
              <a:t>avere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tolleranza</a:t>
            </a:r>
            <a:r>
              <a:rPr lang="en-US" sz="2000" dirty="0"/>
              <a:t> </a:t>
            </a:r>
            <a:r>
              <a:rPr lang="en-US" sz="2000" dirty="0" err="1"/>
              <a:t>massima</a:t>
            </a:r>
            <a:r>
              <a:rPr lang="en-US" sz="2000" dirty="0"/>
              <a:t> di circa 17 secondi </a:t>
            </a:r>
            <a:r>
              <a:rPr lang="en-US" sz="2000" dirty="0" err="1"/>
              <a:t>d’arco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Ho chiesto a </a:t>
            </a:r>
            <a:r>
              <a:rPr lang="en-US" sz="2000" dirty="0" err="1"/>
              <a:t>infine</a:t>
            </a:r>
            <a:r>
              <a:rPr lang="en-US" sz="2000" dirty="0"/>
              <a:t> Gemini AI di </a:t>
            </a:r>
            <a:r>
              <a:rPr lang="en-US" sz="2000" dirty="0" err="1"/>
              <a:t>rappresentare</a:t>
            </a:r>
            <a:r>
              <a:rPr lang="en-US" sz="2000" dirty="0"/>
              <a:t> il </a:t>
            </a:r>
            <a:r>
              <a:rPr lang="en-US" sz="2000" dirty="0" err="1"/>
              <a:t>dispositivo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ci </a:t>
            </a:r>
            <a:r>
              <a:rPr lang="en-US" sz="2000" dirty="0" err="1"/>
              <a:t>consentirà</a:t>
            </a:r>
            <a:r>
              <a:rPr lang="en-US" sz="2000" dirty="0"/>
              <a:t> di </a:t>
            </a:r>
            <a:r>
              <a:rPr lang="en-US" sz="2000" dirty="0" err="1"/>
              <a:t>realizzare</a:t>
            </a:r>
            <a:r>
              <a:rPr lang="en-US" sz="2000" dirty="0"/>
              <a:t> il </a:t>
            </a:r>
            <a:r>
              <a:rPr lang="en-US" sz="2000" dirty="0" err="1"/>
              <a:t>corretto</a:t>
            </a:r>
            <a:r>
              <a:rPr lang="en-US" sz="2000" dirty="0"/>
              <a:t> Toe-In, </a:t>
            </a:r>
            <a:r>
              <a:rPr lang="en-US" sz="2000" dirty="0" err="1"/>
              <a:t>spiegando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dovrà</a:t>
            </a:r>
            <a:r>
              <a:rPr lang="en-US" sz="2000" dirty="0"/>
              <a:t> </a:t>
            </a:r>
            <a:r>
              <a:rPr lang="en-US" sz="2000" dirty="0" err="1"/>
              <a:t>traguardare</a:t>
            </a:r>
            <a:r>
              <a:rPr lang="en-US" sz="2000" dirty="0"/>
              <a:t> </a:t>
            </a:r>
            <a:r>
              <a:rPr lang="en-US" sz="2000" dirty="0" err="1"/>
              <a:t>attraverso</a:t>
            </a:r>
            <a:r>
              <a:rPr lang="en-US" sz="2000" dirty="0"/>
              <a:t> un </a:t>
            </a:r>
            <a:r>
              <a:rPr lang="en-US" sz="2000" dirty="0" err="1"/>
              <a:t>foro</a:t>
            </a:r>
            <a:r>
              <a:rPr lang="en-US" sz="2000" dirty="0"/>
              <a:t> </a:t>
            </a:r>
            <a:r>
              <a:rPr lang="en-US" sz="2000" dirty="0" err="1"/>
              <a:t>nella</a:t>
            </a:r>
            <a:r>
              <a:rPr lang="en-US" sz="2000" dirty="0"/>
              <a:t> </a:t>
            </a:r>
            <a:r>
              <a:rPr lang="en-US" sz="2000" dirty="0" err="1"/>
              <a:t>parte</a:t>
            </a:r>
            <a:r>
              <a:rPr lang="en-US" sz="2000" dirty="0"/>
              <a:t> centrale del </a:t>
            </a:r>
            <a:r>
              <a:rPr lang="en-US" sz="2000" dirty="0" err="1"/>
              <a:t>basamento</a:t>
            </a:r>
            <a:r>
              <a:rPr lang="en-US" sz="2000" dirty="0"/>
              <a:t> in </a:t>
            </a:r>
            <a:r>
              <a:rPr lang="en-US" sz="2000" dirty="0" err="1"/>
              <a:t>corrispondenza</a:t>
            </a:r>
            <a:r>
              <a:rPr lang="en-US" sz="2000" dirty="0"/>
              <a:t> </a:t>
            </a:r>
            <a:r>
              <a:rPr lang="en-US" sz="2000" dirty="0" err="1"/>
              <a:t>alla</a:t>
            </a:r>
            <a:r>
              <a:rPr lang="en-US" sz="2000" dirty="0"/>
              <a:t> vertical </a:t>
            </a:r>
            <a:r>
              <a:rPr lang="en-US" sz="2000" dirty="0" err="1"/>
              <a:t>dell’asse</a:t>
            </a:r>
            <a:r>
              <a:rPr lang="en-US" sz="2000" dirty="0"/>
              <a:t> di azimuth in </a:t>
            </a:r>
            <a:r>
              <a:rPr lang="en-US" sz="2000" dirty="0" err="1"/>
              <a:t>direzione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ruota</a:t>
            </a:r>
            <a:r>
              <a:rPr lang="en-US" sz="2000" dirty="0"/>
              <a:t>. E’ </a:t>
            </a:r>
            <a:r>
              <a:rPr lang="en-US" sz="2000" dirty="0" err="1"/>
              <a:t>questo</a:t>
            </a:r>
            <a:r>
              <a:rPr lang="en-US" sz="2000" dirty="0"/>
              <a:t> è </a:t>
            </a:r>
            <a:r>
              <a:rPr lang="en-US" sz="2000" dirty="0" err="1"/>
              <a:t>stato</a:t>
            </a:r>
            <a:r>
              <a:rPr lang="en-US" sz="2000" dirty="0"/>
              <a:t> il </a:t>
            </a:r>
            <a:r>
              <a:rPr lang="en-US" sz="2000" dirty="0" err="1"/>
              <a:t>risultato</a:t>
            </a:r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49361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Viso umano, edificio, uomo, muro&#10;&#10;Il contenuto generato dall'IA potrebbe non essere corretto.">
            <a:extLst>
              <a:ext uri="{FF2B5EF4-FFF2-40B4-BE49-F238E27FC236}">
                <a16:creationId xmlns:a16="http://schemas.microsoft.com/office/drawing/2014/main" id="{3C893610-46D5-F2E5-51EC-8AC76AF32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1335088"/>
            <a:ext cx="4841875" cy="4841875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03FFE7-F058-08B1-C028-9DC4338DA181}"/>
              </a:ext>
            </a:extLst>
          </p:cNvPr>
          <p:cNvSpPr txBox="1"/>
          <p:nvPr/>
        </p:nvSpPr>
        <p:spPr>
          <a:xfrm>
            <a:off x="643815" y="3075057"/>
            <a:ext cx="4445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7030A0"/>
                </a:solidFill>
              </a:rPr>
              <a:t>Senza parole</a:t>
            </a:r>
          </a:p>
        </p:txBody>
      </p:sp>
    </p:spTree>
    <p:extLst>
      <p:ext uri="{BB962C8B-B14F-4D97-AF65-F5344CB8AC3E}">
        <p14:creationId xmlns:p14="http://schemas.microsoft.com/office/powerpoint/2010/main" val="465960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6F2BE92-CAD6-4E5F-BBD8-41DFE99B71B6}"/>
              </a:ext>
            </a:extLst>
          </p:cNvPr>
          <p:cNvGrpSpPr/>
          <p:nvPr/>
        </p:nvGrpSpPr>
        <p:grpSpPr>
          <a:xfrm>
            <a:off x="0" y="1613646"/>
            <a:ext cx="12192000" cy="4410636"/>
            <a:chOff x="0" y="1613646"/>
            <a:chExt cx="12192000" cy="441063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11AE6265-A576-43AA-A83A-6125E2752AFA}"/>
                </a:ext>
              </a:extLst>
            </p:cNvPr>
            <p:cNvSpPr/>
            <p:nvPr/>
          </p:nvSpPr>
          <p:spPr>
            <a:xfrm>
              <a:off x="0" y="3585884"/>
              <a:ext cx="12192000" cy="2438398"/>
            </a:xfrm>
            <a:prstGeom prst="rect">
              <a:avLst/>
            </a:prstGeom>
            <a:solidFill>
              <a:srgbClr val="BBD3EF"/>
            </a:solidFill>
            <a:ln>
              <a:solidFill>
                <a:srgbClr val="BBD3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02AB8B11-02B5-4281-8A61-3CC19DD3D26F}"/>
                </a:ext>
              </a:extLst>
            </p:cNvPr>
            <p:cNvSpPr txBox="1">
              <a:spLocks/>
            </p:cNvSpPr>
            <p:nvPr/>
          </p:nvSpPr>
          <p:spPr>
            <a:xfrm>
              <a:off x="4473847" y="3854082"/>
              <a:ext cx="6167260" cy="19507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28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4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it-IT" sz="1600" kern="1200" dirty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it-IT" sz="1600" b="1" dirty="0">
                  <a:solidFill>
                    <a:srgbClr val="3F4B5B"/>
                  </a:solidFill>
                </a:rPr>
                <a:t>Next Generation – Croce del Nord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600" b="1" dirty="0">
                  <a:solidFill>
                    <a:srgbClr val="4973A1"/>
                  </a:solidFill>
                </a:rPr>
                <a:t>IR0000026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dirty="0">
                  <a:solidFill>
                    <a:srgbClr val="4973A1"/>
                  </a:solidFill>
                </a:rPr>
                <a:t>Intervento finanziato nell’ambito del </a:t>
              </a:r>
              <a:r>
                <a:rPr lang="it-IT" sz="1400" b="1" dirty="0">
                  <a:solidFill>
                    <a:srgbClr val="4973A1"/>
                  </a:solidFill>
                </a:rPr>
                <a:t>PNRR</a:t>
              </a:r>
              <a:r>
                <a:rPr lang="it-IT" sz="1200" b="1" dirty="0">
                  <a:solidFill>
                    <a:srgbClr val="4973A1"/>
                  </a:solidFill>
                </a:rPr>
                <a:t> - Piano Nazionale di Ripresa e Resilienza</a:t>
              </a:r>
            </a:p>
            <a:p>
              <a:pPr marL="0" indent="0" algn="ctr">
                <a:spcBef>
                  <a:spcPts val="1200"/>
                </a:spcBef>
                <a:buNone/>
              </a:pPr>
              <a:r>
                <a:rPr lang="it-IT" sz="1600" b="1" dirty="0">
                  <a:solidFill>
                    <a:srgbClr val="4973A1"/>
                  </a:solidFill>
                </a:rPr>
                <a:t>M4C2 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dirty="0">
                  <a:solidFill>
                    <a:srgbClr val="4973A1"/>
                  </a:solidFill>
                </a:rPr>
                <a:t>Missione 4 - </a:t>
              </a:r>
              <a:r>
                <a:rPr lang="it-IT" sz="1200" b="1" i="1" dirty="0">
                  <a:solidFill>
                    <a:srgbClr val="4973A1"/>
                  </a:solidFill>
                </a:rPr>
                <a:t>Istruzione e Ricerca           </a:t>
              </a:r>
              <a:r>
                <a:rPr lang="it-IT" sz="1200" b="1" dirty="0">
                  <a:solidFill>
                    <a:srgbClr val="4973A1"/>
                  </a:solidFill>
                </a:rPr>
                <a:t>Componente 2 - </a:t>
              </a:r>
              <a:r>
                <a:rPr lang="it-IT" sz="1200" b="1" i="1" dirty="0">
                  <a:solidFill>
                    <a:srgbClr val="4973A1"/>
                  </a:solidFill>
                </a:rPr>
                <a:t>Dalla Ricerca alla Impresa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dirty="0">
                  <a:solidFill>
                    <a:srgbClr val="4973A1"/>
                  </a:solidFill>
                </a:rPr>
                <a:t>Linea di Investimento 3.1 - </a:t>
              </a:r>
              <a:r>
                <a:rPr lang="it-IT" sz="1200" b="1" i="1" dirty="0">
                  <a:solidFill>
                    <a:srgbClr val="4973A1"/>
                  </a:solidFill>
                </a:rPr>
                <a:t>Rafforzamento e creazione di Infrastrutture di Ricerca</a:t>
              </a:r>
            </a:p>
            <a:p>
              <a:pPr marL="0" indent="0" algn="ctr">
                <a:spcBef>
                  <a:spcPts val="0"/>
                </a:spcBef>
                <a:buNone/>
              </a:pPr>
              <a:endParaRPr lang="it-IT" sz="1200" b="1" i="1" dirty="0">
                <a:solidFill>
                  <a:srgbClr val="4973A1"/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i="1" dirty="0">
                  <a:solidFill>
                    <a:srgbClr val="4973A1"/>
                  </a:solidFill>
                </a:rPr>
                <a:t>CUP C53C22000880006</a:t>
              </a:r>
            </a:p>
          </p:txBody>
        </p:sp>
        <p:pic>
          <p:nvPicPr>
            <p:cNvPr id="8" name="Segnaposto immagine 6" descr="Immagine che contiene simbolo, Elementi grafici, bianco, logo&#10;&#10;Descrizione generata automaticamente">
              <a:extLst>
                <a:ext uri="{FF2B5EF4-FFF2-40B4-BE49-F238E27FC236}">
                  <a16:creationId xmlns:a16="http://schemas.microsoft.com/office/drawing/2014/main" id="{BE67F900-7C00-4565-BA7A-5E2191B43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1" b="-102"/>
            <a:stretch/>
          </p:blipFill>
          <p:spPr>
            <a:xfrm>
              <a:off x="2314381" y="3820533"/>
              <a:ext cx="1905497" cy="1917246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706E1CF5-E9D4-4DCA-B64A-3E51953D2B00}"/>
                </a:ext>
              </a:extLst>
            </p:cNvPr>
            <p:cNvSpPr txBox="1">
              <a:spLocks/>
            </p:cNvSpPr>
            <p:nvPr/>
          </p:nvSpPr>
          <p:spPr>
            <a:xfrm>
              <a:off x="1312783" y="1613646"/>
              <a:ext cx="9566434" cy="16584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20000"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it-IT" sz="2800" b="1" kern="1200" dirty="0">
                  <a:solidFill>
                    <a:srgbClr val="B27F47"/>
                  </a:solidFill>
                  <a:latin typeface="Titillium Bd" pitchFamily="2" charset="77"/>
                  <a:ea typeface="+mn-ea"/>
                  <a:cs typeface="+mn-cs"/>
                </a:defRPr>
              </a:lvl1pPr>
            </a:lstStyle>
            <a:p>
              <a:pPr algn="ctr"/>
              <a:r>
                <a:rPr lang="it-IT" sz="9400" dirty="0"/>
                <a:t>GRAZIE</a:t>
              </a:r>
            </a:p>
            <a:p>
              <a:pPr algn="ctr"/>
              <a:r>
                <a:rPr lang="it-IT" sz="5200" dirty="0">
                  <a:solidFill>
                    <a:srgbClr val="573E23"/>
                  </a:solidFill>
                </a:rPr>
                <a:t>PER L’ATTENZIONE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916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F9711D-17C9-3D0E-619E-24AEFFAB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Autofit/>
          </a:bodyPr>
          <a:lstStyle/>
          <a:p>
            <a:r>
              <a:rPr lang="it-IT" dirty="0"/>
              <a:t>1. Intervento di parziale ripristino della movimentazione dell’asse di Azimut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7D8016A-AE59-F700-F730-4FD5B7FA1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1138"/>
            <a:ext cx="5676013" cy="3882834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it-IT" sz="5000" dirty="0">
                <a:latin typeface="Titillium"/>
              </a:rPr>
              <a:t>L’intervento c</a:t>
            </a:r>
            <a:r>
              <a:rPr lang="it-IT" sz="5000" b="0" i="0" u="none" strike="noStrike" baseline="0" dirty="0">
                <a:latin typeface="Titillium"/>
              </a:rPr>
              <a:t>onsiste nella sostituzione della rotaia e nella revisione dei gruppi ruote.</a:t>
            </a:r>
          </a:p>
          <a:p>
            <a:pPr algn="just"/>
            <a:r>
              <a:rPr lang="it-IT" sz="5000" dirty="0">
                <a:latin typeface="Titillium"/>
              </a:rPr>
              <a:t>Si procede prima di tutto alla materializzazione dell’asse di rotazione azimutale.</a:t>
            </a:r>
          </a:p>
          <a:p>
            <a:pPr algn="just"/>
            <a:r>
              <a:rPr lang="it-IT" sz="5000" b="0" i="0" u="none" strike="noStrike" baseline="0" dirty="0">
                <a:latin typeface="Titillium"/>
              </a:rPr>
              <a:t>L’asse azimutale esistente viene quindi smantellato:</a:t>
            </a:r>
          </a:p>
          <a:p>
            <a:pPr lvl="1" algn="just">
              <a:buFontTx/>
              <a:buChar char="-"/>
            </a:pPr>
            <a:r>
              <a:rPr lang="it-IT" sz="5000" dirty="0">
                <a:latin typeface="Titillium"/>
              </a:rPr>
              <a:t>s</a:t>
            </a:r>
            <a:r>
              <a:rPr lang="it-IT" sz="5000" b="0" i="0" u="none" strike="noStrike" baseline="0" dirty="0">
                <a:latin typeface="Titillium"/>
              </a:rPr>
              <a:t>montaggio dei 2 riduttori azimutali;</a:t>
            </a:r>
          </a:p>
          <a:p>
            <a:pPr lvl="1" algn="just">
              <a:buFontTx/>
              <a:buChar char="-"/>
            </a:pPr>
            <a:r>
              <a:rPr lang="it-IT" sz="5000" dirty="0">
                <a:latin typeface="Titillium"/>
              </a:rPr>
              <a:t>p</a:t>
            </a:r>
            <a:r>
              <a:rPr lang="it-IT" sz="5000" b="0" i="0" u="none" strike="noStrike" baseline="0" dirty="0">
                <a:latin typeface="Titillium"/>
              </a:rPr>
              <a:t>redisposizione dell’antenna al completo sollevamento. Montaggio dei supporti e delle basi di appoggio esistenti;</a:t>
            </a:r>
          </a:p>
          <a:p>
            <a:pPr lvl="1" algn="just">
              <a:buFontTx/>
              <a:buChar char="-"/>
            </a:pPr>
            <a:r>
              <a:rPr lang="it-IT" sz="5000" dirty="0">
                <a:latin typeface="Titillium"/>
              </a:rPr>
              <a:t>s</a:t>
            </a:r>
            <a:r>
              <a:rPr lang="it-IT" sz="5000" b="0" i="0" u="none" strike="noStrike" baseline="0" dirty="0">
                <a:latin typeface="Titillium"/>
              </a:rPr>
              <a:t>ollevamento dell’antenna;</a:t>
            </a:r>
          </a:p>
          <a:p>
            <a:pPr lvl="1" algn="just">
              <a:buFontTx/>
              <a:buChar char="-"/>
            </a:pPr>
            <a:r>
              <a:rPr lang="it-IT" sz="5000" dirty="0">
                <a:latin typeface="Titillium"/>
              </a:rPr>
              <a:t>s</a:t>
            </a:r>
            <a:r>
              <a:rPr lang="it-IT" sz="5000" b="0" i="0" u="none" strike="noStrike" baseline="0" dirty="0">
                <a:latin typeface="Titillium"/>
              </a:rPr>
              <a:t>montaggio della rotaia esistente;</a:t>
            </a:r>
          </a:p>
          <a:p>
            <a:pPr lvl="1" algn="just">
              <a:buFontTx/>
              <a:buChar char="-"/>
            </a:pPr>
            <a:r>
              <a:rPr lang="it-IT" sz="5000" dirty="0">
                <a:latin typeface="Titillium"/>
              </a:rPr>
              <a:t>s</a:t>
            </a:r>
            <a:r>
              <a:rPr lang="it-IT" sz="5000" b="0" i="0" u="none" strike="noStrike" baseline="0" dirty="0">
                <a:latin typeface="Titillium"/>
              </a:rPr>
              <a:t>montaggio dei gruppi Ruota motrice e folle azimutali</a:t>
            </a:r>
            <a:endParaRPr lang="it-IT" sz="5000" dirty="0">
              <a:latin typeface="Titillium"/>
            </a:endParaRPr>
          </a:p>
          <a:p>
            <a:endParaRPr lang="it-IT" dirty="0"/>
          </a:p>
        </p:txBody>
      </p:sp>
      <p:pic>
        <p:nvPicPr>
          <p:cNvPr id="5" name="image10.jpg">
            <a:extLst>
              <a:ext uri="{FF2B5EF4-FFF2-40B4-BE49-F238E27FC236}">
                <a16:creationId xmlns:a16="http://schemas.microsoft.com/office/drawing/2014/main" id="{D12F3CC3-E8A4-5FC0-99FB-B5DCD4762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79205" y="2279418"/>
            <a:ext cx="4849101" cy="3638607"/>
          </a:xfrm>
          <a:prstGeom prst="rect">
            <a:avLst/>
          </a:prstGeom>
          <a:ln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0EBB88-16F8-8795-A118-AD9AFC71BAC8}"/>
              </a:ext>
            </a:extLst>
          </p:cNvPr>
          <p:cNvSpPr txBox="1"/>
          <p:nvPr/>
        </p:nvSpPr>
        <p:spPr>
          <a:xfrm>
            <a:off x="6409329" y="5946321"/>
            <a:ext cx="5508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1" u="none" strike="noStrike" baseline="0" dirty="0">
                <a:solidFill>
                  <a:srgbClr val="2E75B6"/>
                </a:solidFill>
                <a:latin typeface="TimesNewRomanPS-ItalicMT"/>
              </a:rPr>
              <a:t>Completo sollevamento antenna – Gruppo ruota rimosso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F9711D-17C9-3D0E-619E-24AEFFAB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Autofit/>
          </a:bodyPr>
          <a:lstStyle/>
          <a:p>
            <a:r>
              <a:rPr lang="it-IT" dirty="0"/>
              <a:t>1. Intervento di parziale ripristino della movimentazione dell’asse di Azimut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620F4FBD-7A81-07DC-2826-5A3A387F2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097" y="2115750"/>
            <a:ext cx="6686102" cy="3775964"/>
          </a:xfrm>
        </p:spPr>
        <p:txBody>
          <a:bodyPr>
            <a:noAutofit/>
          </a:bodyPr>
          <a:lstStyle/>
          <a:p>
            <a:pPr marL="57150" indent="-285750" algn="just">
              <a:lnSpc>
                <a:spcPct val="100000"/>
              </a:lnSpc>
            </a:pPr>
            <a:r>
              <a:rPr lang="it-IT" sz="1900" dirty="0">
                <a:latin typeface="Titillium"/>
              </a:rPr>
              <a:t>Infine si ripristina l’asse azimutale:</a:t>
            </a:r>
          </a:p>
          <a:p>
            <a:pPr lvl="1" algn="just">
              <a:lnSpc>
                <a:spcPct val="100000"/>
              </a:lnSpc>
              <a:buFontTx/>
              <a:buChar char="-"/>
            </a:pPr>
            <a:r>
              <a:rPr lang="it-IT" sz="1900" dirty="0">
                <a:latin typeface="Titillium"/>
              </a:rPr>
              <a:t>montaggio e </a:t>
            </a:r>
            <a:r>
              <a:rPr lang="it-IT" sz="1900" dirty="0" err="1">
                <a:latin typeface="Titillium"/>
              </a:rPr>
              <a:t>preallineamento</a:t>
            </a:r>
            <a:r>
              <a:rPr lang="it-IT" sz="1900" dirty="0">
                <a:latin typeface="Titillium"/>
              </a:rPr>
              <a:t> dei gruppi Ruota motrice e folle azimutali revisionati;</a:t>
            </a:r>
          </a:p>
          <a:p>
            <a:pPr lvl="1" algn="just">
              <a:lnSpc>
                <a:spcPct val="100000"/>
              </a:lnSpc>
              <a:buFontTx/>
              <a:buChar char="-"/>
            </a:pPr>
            <a:r>
              <a:rPr lang="it-IT" sz="1900" dirty="0">
                <a:latin typeface="Titillium"/>
              </a:rPr>
              <a:t>montaggio ed allineamento radiale della rotaia sulla piastra di sostegno;</a:t>
            </a:r>
          </a:p>
          <a:p>
            <a:pPr lvl="1" algn="just">
              <a:lnSpc>
                <a:spcPct val="100000"/>
              </a:lnSpc>
              <a:buFontTx/>
              <a:buChar char="-"/>
            </a:pPr>
            <a:r>
              <a:rPr lang="it-IT" sz="1900" dirty="0">
                <a:latin typeface="Titillium"/>
              </a:rPr>
              <a:t>allineamento finale dei gruppi Ruota motrice e folle azimutali revisionati al corretto angolo di camber;</a:t>
            </a:r>
          </a:p>
          <a:p>
            <a:pPr lvl="1" algn="just">
              <a:lnSpc>
                <a:spcPct val="100000"/>
              </a:lnSpc>
              <a:buFontTx/>
              <a:buChar char="-"/>
            </a:pPr>
            <a:r>
              <a:rPr lang="it-IT" sz="1900" dirty="0">
                <a:latin typeface="Titillium"/>
              </a:rPr>
              <a:t>montaggio ed allineamento dei riduttori azimutali e collegamento dei giunti a denti di accoppiamento riduttori ruote; </a:t>
            </a:r>
          </a:p>
          <a:p>
            <a:pPr lvl="1" algn="just">
              <a:lnSpc>
                <a:spcPct val="100000"/>
              </a:lnSpc>
              <a:buFontTx/>
              <a:buChar char="-"/>
            </a:pPr>
            <a:r>
              <a:rPr lang="it-IT" sz="1900" dirty="0"/>
              <a:t>verniciatura del massetto in “</a:t>
            </a:r>
            <a:r>
              <a:rPr lang="it-IT" sz="1900" dirty="0" err="1"/>
              <a:t>grout</a:t>
            </a:r>
            <a:r>
              <a:rPr lang="it-IT" sz="1900" dirty="0"/>
              <a:t>”, della piastra di sostegno e della rotaia.</a:t>
            </a:r>
          </a:p>
        </p:txBody>
      </p:sp>
      <p:pic>
        <p:nvPicPr>
          <p:cNvPr id="7" name="image13.jpg">
            <a:extLst>
              <a:ext uri="{FF2B5EF4-FFF2-40B4-BE49-F238E27FC236}">
                <a16:creationId xmlns:a16="http://schemas.microsoft.com/office/drawing/2014/main" id="{229E2AA5-3314-261B-9D23-0B2D82980D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3801" y="2203256"/>
            <a:ext cx="3266883" cy="2451488"/>
          </a:xfrm>
          <a:prstGeom prst="rect">
            <a:avLst/>
          </a:prstGeom>
          <a:ln/>
        </p:spPr>
      </p:pic>
      <p:pic>
        <p:nvPicPr>
          <p:cNvPr id="8" name="image12.jpg">
            <a:extLst>
              <a:ext uri="{FF2B5EF4-FFF2-40B4-BE49-F238E27FC236}">
                <a16:creationId xmlns:a16="http://schemas.microsoft.com/office/drawing/2014/main" id="{8663DF91-DEE7-A665-01D7-66E05204FE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51907" y="3863869"/>
            <a:ext cx="3349668" cy="1884009"/>
          </a:xfrm>
          <a:prstGeom prst="rect">
            <a:avLst/>
          </a:prstGeom>
          <a:ln/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ADEDAC8-C252-C13E-BE02-D3BF09FD61E7}"/>
              </a:ext>
            </a:extLst>
          </p:cNvPr>
          <p:cNvSpPr txBox="1"/>
          <p:nvPr/>
        </p:nvSpPr>
        <p:spPr>
          <a:xfrm>
            <a:off x="511958" y="5730173"/>
            <a:ext cx="4789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0" i="1" u="none" strike="noStrike" baseline="0" dirty="0">
                <a:solidFill>
                  <a:srgbClr val="2E75B6"/>
                </a:solidFill>
                <a:latin typeface="TimesNewRomanPS-ItalicMT"/>
              </a:rPr>
              <a:t>Gruppo ruota folle e rotaia installati, Gruppo ruota motrice – riduttore e rotaia installati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0976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F9711D-17C9-3D0E-619E-24AEFFAB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Autofit/>
          </a:bodyPr>
          <a:lstStyle/>
          <a:p>
            <a:r>
              <a:rPr lang="it-IT" dirty="0"/>
              <a:t>2. Intervento di parziale ripristino della movimentazione dell’asse di Elevazione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0788AB2-54AA-290F-1384-360002D0CCBA}"/>
              </a:ext>
            </a:extLst>
          </p:cNvPr>
          <p:cNvSpPr txBox="1"/>
          <p:nvPr/>
        </p:nvSpPr>
        <p:spPr>
          <a:xfrm>
            <a:off x="869575" y="2115750"/>
            <a:ext cx="6290351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0" i="0" u="none" strike="noStrike" baseline="0" dirty="0">
                <a:latin typeface="Calibri" panose="020F0502020204030204" pitchFamily="34" charset="0"/>
              </a:rPr>
              <a:t>L’asse di movimento in elevazione è costituito essenzialmente da:</a:t>
            </a:r>
            <a:r>
              <a:rPr lang="it-IT" sz="1800" b="0" i="0" u="none" strike="noStrike" baseline="0" dirty="0">
                <a:latin typeface="Calibri" panose="020F0502020204030204" pitchFamily="34" charset="0"/>
              </a:rPr>
              <a:t> </a:t>
            </a: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FontTx/>
              <a:buChar char="-"/>
            </a:pPr>
            <a:r>
              <a:rPr lang="it-IT" sz="1900" dirty="0">
                <a:latin typeface="Titillium"/>
              </a:rPr>
              <a:t>2 gruppi di cuscinetti;</a:t>
            </a: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FontTx/>
              <a:buChar char="-"/>
            </a:pPr>
            <a:r>
              <a:rPr lang="it-IT" sz="1900" dirty="0">
                <a:latin typeface="Titillium"/>
              </a:rPr>
              <a:t>la ruota di elevazione;</a:t>
            </a: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FontTx/>
              <a:buChar char="-"/>
            </a:pPr>
            <a:r>
              <a:rPr lang="it-IT" sz="1900" dirty="0">
                <a:latin typeface="Titillium"/>
              </a:rPr>
              <a:t>i settori dentati collegati alla ruota di elevazione;</a:t>
            </a:r>
          </a:p>
          <a:p>
            <a:pPr marL="685800" lvl="1" indent="-228600" algn="just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it-IT" sz="1900" dirty="0">
                <a:latin typeface="Titillium"/>
              </a:rPr>
              <a:t>2 pignoni dentati, calettati sull’albero in uscita dei complessi    riduttore-motore-freno.</a:t>
            </a:r>
            <a:endParaRPr lang="it-IT" sz="1900" b="0" i="0" u="none" strike="noStrike" baseline="0" dirty="0">
              <a:latin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it-IT" sz="2000" b="0" i="0" u="none" strike="noStrike" baseline="0" dirty="0">
                <a:latin typeface="Calibri" panose="020F0502020204030204" pitchFamily="34" charset="0"/>
              </a:rPr>
              <a:t>L’accoppiamento pignone-cremagliera ha gradualmente perso l’ottimale allineamento e presenta oggi fenomeni di degrado della superficie di contatto fra i denti.</a:t>
            </a:r>
          </a:p>
          <a:p>
            <a:pPr algn="just"/>
            <a:r>
              <a:rPr lang="it-IT" sz="2000" dirty="0">
                <a:latin typeface="Calibri" panose="020F0502020204030204" pitchFamily="34" charset="0"/>
              </a:rPr>
              <a:t>Si vogliono quindi </a:t>
            </a:r>
            <a:r>
              <a:rPr lang="it-IT" sz="2000" b="0" i="0" u="none" strike="noStrike" baseline="0" dirty="0">
                <a:latin typeface="Calibri" panose="020F0502020204030204" pitchFamily="34" charset="0"/>
              </a:rPr>
              <a:t>ripristinare alcuni componenti e riportare nella corretta configurazione l’asse di elevazione della antenn</a:t>
            </a:r>
            <a:r>
              <a:rPr lang="it-IT" sz="2000" dirty="0">
                <a:latin typeface="Calibri" panose="020F0502020204030204" pitchFamily="34" charset="0"/>
              </a:rPr>
              <a:t>a.</a:t>
            </a:r>
            <a:endParaRPr lang="it-IT" sz="2000" dirty="0">
              <a:latin typeface="Titillium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4AEE9A6-792D-706F-2FBB-2C51ADA94E2B}"/>
              </a:ext>
            </a:extLst>
          </p:cNvPr>
          <p:cNvSpPr txBox="1"/>
          <p:nvPr/>
        </p:nvSpPr>
        <p:spPr>
          <a:xfrm>
            <a:off x="7470643" y="5265131"/>
            <a:ext cx="3672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i="1" dirty="0">
                <a:solidFill>
                  <a:srgbClr val="2E75B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Accoppiamento pignoni-cremagliera</a:t>
            </a:r>
            <a:endParaRPr lang="it-IT" dirty="0"/>
          </a:p>
        </p:txBody>
      </p:sp>
      <p:pic>
        <p:nvPicPr>
          <p:cNvPr id="7" name="image15.jpg">
            <a:extLst>
              <a:ext uri="{FF2B5EF4-FFF2-40B4-BE49-F238E27FC236}">
                <a16:creationId xmlns:a16="http://schemas.microsoft.com/office/drawing/2014/main" id="{FB531B31-32B8-1875-2516-2CF34870A2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09949" y="2115750"/>
            <a:ext cx="4193874" cy="314515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152980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F9711D-17C9-3D0E-619E-24AEFFAB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Autofit/>
          </a:bodyPr>
          <a:lstStyle/>
          <a:p>
            <a:r>
              <a:rPr lang="it-IT" dirty="0"/>
              <a:t>2. Intervento di parziale ripristino della movimentazione dell’asse di Elevazione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7D8016A-AE59-F700-F730-4FD5B7FA1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5749"/>
            <a:ext cx="6260709" cy="3890603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it-IT" sz="7200" dirty="0">
                <a:latin typeface="Titillium"/>
              </a:rPr>
              <a:t>Si procede prima allo smantellamento di parte dell’asse esistente:</a:t>
            </a:r>
          </a:p>
          <a:p>
            <a:pPr lvl="1" algn="just">
              <a:lnSpc>
                <a:spcPct val="110000"/>
              </a:lnSpc>
              <a:buFontTx/>
              <a:buChar char="-"/>
            </a:pPr>
            <a:r>
              <a:rPr lang="it-IT" sz="6400" dirty="0">
                <a:latin typeface="Titillium"/>
              </a:rPr>
              <a:t>bloccaggio dell’antenna in condizioni di sicurezza;</a:t>
            </a:r>
          </a:p>
          <a:p>
            <a:pPr lvl="1" algn="just">
              <a:lnSpc>
                <a:spcPct val="110000"/>
              </a:lnSpc>
              <a:buFontTx/>
              <a:buChar char="-"/>
            </a:pPr>
            <a:r>
              <a:rPr lang="it-IT" sz="6400" dirty="0">
                <a:latin typeface="Titillium"/>
              </a:rPr>
              <a:t>rimozione dei riduttori di elevazione;</a:t>
            </a:r>
          </a:p>
          <a:p>
            <a:pPr lvl="1" algn="just">
              <a:lnSpc>
                <a:spcPct val="110000"/>
              </a:lnSpc>
              <a:buFontTx/>
              <a:buChar char="-"/>
            </a:pPr>
            <a:r>
              <a:rPr lang="it-IT" sz="6400" dirty="0">
                <a:latin typeface="Titillium"/>
              </a:rPr>
              <a:t>rimozione dei settori dentati della cremagliera;</a:t>
            </a:r>
          </a:p>
          <a:p>
            <a:pPr lvl="1" algn="just">
              <a:lnSpc>
                <a:spcPct val="110000"/>
              </a:lnSpc>
              <a:buFontTx/>
              <a:buChar char="-"/>
            </a:pPr>
            <a:r>
              <a:rPr lang="it-IT" sz="6400" dirty="0">
                <a:latin typeface="Titillium"/>
              </a:rPr>
              <a:t>pulizia e verniciatura delle zone interessate dalle lavorazioni.</a:t>
            </a:r>
          </a:p>
          <a:p>
            <a:pPr algn="just">
              <a:lnSpc>
                <a:spcPct val="110000"/>
              </a:lnSpc>
            </a:pPr>
            <a:r>
              <a:rPr lang="it-IT" sz="7200" dirty="0">
                <a:latin typeface="Titillium"/>
              </a:rPr>
              <a:t>Si ripristina quindi l’asse di elevazione:</a:t>
            </a:r>
          </a:p>
          <a:p>
            <a:pPr lvl="1" algn="just">
              <a:lnSpc>
                <a:spcPct val="110000"/>
              </a:lnSpc>
              <a:buFontTx/>
              <a:buChar char="-"/>
            </a:pPr>
            <a:r>
              <a:rPr lang="it-IT" sz="6400" dirty="0">
                <a:latin typeface="Titillium"/>
              </a:rPr>
              <a:t>montaggio e </a:t>
            </a:r>
            <a:r>
              <a:rPr lang="it-IT" sz="6400" dirty="0" err="1">
                <a:latin typeface="Titillium"/>
              </a:rPr>
              <a:t>preallineamento</a:t>
            </a:r>
            <a:r>
              <a:rPr lang="it-IT" sz="6400" dirty="0">
                <a:latin typeface="Titillium"/>
              </a:rPr>
              <a:t> dei nuovi settori dentati;</a:t>
            </a:r>
          </a:p>
          <a:p>
            <a:pPr lvl="1" algn="just">
              <a:lnSpc>
                <a:spcPct val="110000"/>
              </a:lnSpc>
              <a:buFontTx/>
              <a:buChar char="-"/>
            </a:pPr>
            <a:r>
              <a:rPr lang="it-IT" sz="6400" dirty="0" err="1">
                <a:latin typeface="Titillium"/>
              </a:rPr>
              <a:t>preallineamento</a:t>
            </a:r>
            <a:r>
              <a:rPr lang="it-IT" sz="6400" dirty="0">
                <a:latin typeface="Titillium"/>
              </a:rPr>
              <a:t> grossolano dei riduttori, per permettere la rotazione manuale dell’antenna durante l’allineamento dei settori dentati;</a:t>
            </a:r>
          </a:p>
          <a:p>
            <a:pPr lvl="1" algn="just">
              <a:lnSpc>
                <a:spcPct val="110000"/>
              </a:lnSpc>
              <a:buFontTx/>
              <a:buChar char="-"/>
            </a:pPr>
            <a:r>
              <a:rPr lang="it-IT" sz="6400" dirty="0">
                <a:latin typeface="Titillium"/>
              </a:rPr>
              <a:t>allineamento finale dei nuovi settori dentati e dei riduttori per avere accoppiamento ottimale;</a:t>
            </a:r>
          </a:p>
          <a:p>
            <a:pPr lvl="1" algn="just">
              <a:lnSpc>
                <a:spcPct val="110000"/>
              </a:lnSpc>
              <a:buFontTx/>
              <a:buChar char="-"/>
            </a:pPr>
            <a:r>
              <a:rPr lang="it-IT" sz="6400" dirty="0">
                <a:latin typeface="Titillium"/>
              </a:rPr>
              <a:t>installazione sulla ruota di elevazione delle piastre di impatto con i bumpers in base alla nuova corsa desiderata in elevazione.</a:t>
            </a:r>
          </a:p>
          <a:p>
            <a:pPr lvl="1" algn="just">
              <a:lnSpc>
                <a:spcPct val="110000"/>
              </a:lnSpc>
              <a:buFontTx/>
              <a:buChar char="-"/>
            </a:pPr>
            <a:endParaRPr lang="it-IT" sz="5500" dirty="0">
              <a:latin typeface="Titillium"/>
            </a:endParaRPr>
          </a:p>
          <a:p>
            <a:pPr marL="457200" lvl="1" indent="0">
              <a:buNone/>
            </a:pPr>
            <a:endParaRPr lang="it-IT" b="0" i="0" u="none" strike="noStrike" baseline="0" dirty="0">
              <a:latin typeface="TimesNewRomanPSMT"/>
            </a:endParaRPr>
          </a:p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0F34AC0-67C1-6581-AD61-07B0EC6B6807}"/>
              </a:ext>
            </a:extLst>
          </p:cNvPr>
          <p:cNvSpPr txBox="1"/>
          <p:nvPr/>
        </p:nvSpPr>
        <p:spPr>
          <a:xfrm>
            <a:off x="8255051" y="5279014"/>
            <a:ext cx="2530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1" u="none" strike="noStrike" baseline="0" dirty="0">
                <a:solidFill>
                  <a:srgbClr val="2E75B6"/>
                </a:solidFill>
                <a:latin typeface="TimesNewRomanPS-ItalicMT"/>
              </a:rPr>
              <a:t>Piastre impatto bumpers</a:t>
            </a:r>
            <a:endParaRPr lang="it-IT" dirty="0"/>
          </a:p>
        </p:txBody>
      </p:sp>
      <p:pic>
        <p:nvPicPr>
          <p:cNvPr id="6" name="image16.jpg">
            <a:extLst>
              <a:ext uri="{FF2B5EF4-FFF2-40B4-BE49-F238E27FC236}">
                <a16:creationId xmlns:a16="http://schemas.microsoft.com/office/drawing/2014/main" id="{7687543D-6A45-59CB-C5A4-184D962A0DE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225553" y="2166675"/>
            <a:ext cx="4172013" cy="311776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32146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B412B-7CD6-289D-031D-EB4EE88EE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07B45C0-7849-2C50-9C26-740EF1BBEC96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91FB18D-BAEE-DC10-3797-1DF81105ACD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B1F901F-2E7A-3D6E-F755-1C3B850C9065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03065B6-B92E-2385-F41B-2F500B54B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179E5E4-7811-4479-A59C-C2686EE48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Autofit/>
          </a:bodyPr>
          <a:lstStyle/>
          <a:p>
            <a:r>
              <a:rPr lang="it-IT" dirty="0"/>
              <a:t>2. Intervento di parziale ripristino della movimentazione dell’asse di Elevazione</a:t>
            </a:r>
          </a:p>
        </p:txBody>
      </p:sp>
      <p:pic>
        <p:nvPicPr>
          <p:cNvPr id="5" name="image17.jpg">
            <a:extLst>
              <a:ext uri="{FF2B5EF4-FFF2-40B4-BE49-F238E27FC236}">
                <a16:creationId xmlns:a16="http://schemas.microsoft.com/office/drawing/2014/main" id="{B94D0A95-8917-E5D8-0B98-F20F886CEE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04"/>
          <a:stretch/>
        </p:blipFill>
        <p:spPr>
          <a:xfrm>
            <a:off x="914403" y="2151610"/>
            <a:ext cx="4164651" cy="2470593"/>
          </a:xfrm>
          <a:prstGeom prst="rect">
            <a:avLst/>
          </a:prstGeom>
          <a:ln/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70CD77F-0FDE-A0B9-F2D9-E4C0C4376851}"/>
              </a:ext>
            </a:extLst>
          </p:cNvPr>
          <p:cNvSpPr txBox="1"/>
          <p:nvPr/>
        </p:nvSpPr>
        <p:spPr>
          <a:xfrm>
            <a:off x="5601313" y="2121131"/>
            <a:ext cx="59848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Titillium"/>
              </a:rPr>
              <a:t>Si ripristinerà infine il corretto bilanciamento della struttura che ruota in elevazione: </a:t>
            </a:r>
          </a:p>
          <a:p>
            <a:pPr marL="742950" lvl="1" indent="-228600" algn="just">
              <a:lnSpc>
                <a:spcPct val="90000"/>
              </a:lnSpc>
              <a:buFont typeface="Century Gothic" panose="020B0502020202020204" pitchFamily="34" charset="0"/>
              <a:buChar char="-"/>
            </a:pPr>
            <a:r>
              <a:rPr lang="it-IT" sz="2000" dirty="0">
                <a:latin typeface="Titillium"/>
              </a:rPr>
              <a:t>Installazione della nuova struttura contrappesi sulla esistente struttura dei contrappesi;</a:t>
            </a:r>
          </a:p>
          <a:p>
            <a:pPr marL="742950" lvl="1" indent="-228600" algn="just">
              <a:lnSpc>
                <a:spcPct val="90000"/>
              </a:lnSpc>
              <a:buFont typeface="Century Gothic" panose="020B0502020202020204" pitchFamily="34" charset="0"/>
              <a:buChar char="-"/>
            </a:pPr>
            <a:r>
              <a:rPr lang="it-IT" sz="2000" b="0" i="0" u="none" strike="noStrike" baseline="0" dirty="0">
                <a:latin typeface="Calibri" panose="020F0502020204030204" pitchFamily="34" charset="0"/>
              </a:rPr>
              <a:t>Misura della coppia di bilanciamento delle masse rotanti attorno all’asse di elevazione</a:t>
            </a:r>
            <a:r>
              <a:rPr lang="it-IT" sz="2000" dirty="0">
                <a:latin typeface="Titillium"/>
              </a:rPr>
              <a:t>;</a:t>
            </a:r>
          </a:p>
          <a:p>
            <a:pPr marL="742950" lvl="1" indent="-228600" algn="just">
              <a:lnSpc>
                <a:spcPct val="90000"/>
              </a:lnSpc>
              <a:buFont typeface="Century Gothic" panose="020B0502020202020204" pitchFamily="34" charset="0"/>
              <a:buChar char="-"/>
            </a:pPr>
            <a:r>
              <a:rPr lang="it-IT" sz="2000" dirty="0">
                <a:latin typeface="Titillium"/>
              </a:rPr>
              <a:t>Analisi dei risultati, calcolo della massa per il bilanciamento e quindi del numero di piastre di contrappeso da ancorare;</a:t>
            </a:r>
          </a:p>
          <a:p>
            <a:pPr marL="742950" lvl="1" indent="-228600" algn="just">
              <a:lnSpc>
                <a:spcPct val="90000"/>
              </a:lnSpc>
              <a:buFont typeface="Century Gothic" panose="020B0502020202020204" pitchFamily="34" charset="0"/>
              <a:buChar char="-"/>
            </a:pPr>
            <a:r>
              <a:rPr lang="it-IT" sz="2000" dirty="0">
                <a:latin typeface="Titillium"/>
              </a:rPr>
              <a:t>Installazione delle piastre sulla nuova struttura contrappesi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24781AF-99BA-48ED-82FE-5EACB5E4E2DD}"/>
              </a:ext>
            </a:extLst>
          </p:cNvPr>
          <p:cNvSpPr txBox="1"/>
          <p:nvPr/>
        </p:nvSpPr>
        <p:spPr>
          <a:xfrm>
            <a:off x="838200" y="4586342"/>
            <a:ext cx="2225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1" u="none" strike="noStrike" baseline="0" dirty="0">
                <a:solidFill>
                  <a:srgbClr val="2E75B6"/>
                </a:solidFill>
                <a:latin typeface="TimesNewRomanPS-ItalicMT"/>
              </a:rPr>
              <a:t>Struttura contrappesi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02C7AE4-02A3-1084-99B1-BFDA4E0EE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011" y="4136999"/>
            <a:ext cx="2816546" cy="211240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536619-8E97-920A-4058-8A55447EE26A}"/>
              </a:ext>
            </a:extLst>
          </p:cNvPr>
          <p:cNvSpPr txBox="1"/>
          <p:nvPr/>
        </p:nvSpPr>
        <p:spPr>
          <a:xfrm>
            <a:off x="6115557" y="5603077"/>
            <a:ext cx="2225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2E75B6"/>
                </a:solidFill>
                <a:latin typeface="TimesNewRomanPS-ItalicMT"/>
              </a:rPr>
              <a:t>Installazione Struttura Contrappesi</a:t>
            </a:r>
          </a:p>
        </p:txBody>
      </p:sp>
    </p:spTree>
    <p:extLst>
      <p:ext uri="{BB962C8B-B14F-4D97-AF65-F5344CB8AC3E}">
        <p14:creationId xmlns:p14="http://schemas.microsoft.com/office/powerpoint/2010/main" val="1810446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F9711D-17C9-3D0E-619E-24AEFFAB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rmAutofit/>
          </a:bodyPr>
          <a:lstStyle/>
          <a:p>
            <a:r>
              <a:rPr lang="it-IT" dirty="0"/>
              <a:t>3. Intervento di parziale ripristino del sistema “Superficie Attiva’’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40111281-BFD4-029D-2CFD-B547DDE61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466" y="1976725"/>
            <a:ext cx="6234545" cy="3886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000" dirty="0">
                <a:latin typeface="Titillium"/>
              </a:rPr>
              <a:t>Il Sistema di Superficie Attiva è costituito di 3 macro-componenti: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it-IT" sz="2000" dirty="0">
                <a:latin typeface="Titillium"/>
              </a:rPr>
              <a:t>gli attuatori elettromeccanici per lo specchio primario, completi della loro rete per il controllo e la gestione;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it-IT" sz="2000" dirty="0">
                <a:latin typeface="Titillium"/>
              </a:rPr>
              <a:t>i pannelli dello specchio primario;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it-IT" sz="2000" dirty="0">
                <a:latin typeface="Titillium"/>
              </a:rPr>
              <a:t>lo specchio secondario, meglio noto come </a:t>
            </a:r>
            <a:r>
              <a:rPr lang="it-IT" sz="2000" dirty="0" err="1">
                <a:latin typeface="Titillium"/>
              </a:rPr>
              <a:t>subriflettore</a:t>
            </a:r>
            <a:endParaRPr lang="it-IT" sz="2000" dirty="0">
              <a:latin typeface="Titillium"/>
            </a:endParaRPr>
          </a:p>
          <a:p>
            <a:pPr marL="0" indent="0" algn="just"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</a:rPr>
              <a:t>I 240 singoli pannelli dello specchio primario sono installati in circonferenze concentriche e collegati ai complessivi 244 attuatori elettromeccanici. </a:t>
            </a:r>
          </a:p>
          <a:p>
            <a:pPr marL="0" indent="0" algn="just">
              <a:buNone/>
            </a:pPr>
            <a:r>
              <a:rPr lang="it-IT" sz="2000" dirty="0">
                <a:latin typeface="Calibri" panose="020F0502020204030204" pitchFamily="34" charset="0"/>
              </a:rPr>
              <a:t>A</a:t>
            </a:r>
            <a:r>
              <a:rPr lang="it-IT" sz="2000" b="0" i="0" u="none" strike="noStrike" baseline="0" dirty="0">
                <a:latin typeface="Calibri" panose="020F0502020204030204" pitchFamily="34" charset="0"/>
              </a:rPr>
              <a:t>lcune parti degli attuatori elettromeccanici mostrano evidenti segni di degrado dovuti a fenomeni di corrosione, mentre i pannelli necessitano di una adeguata pulizia e verniciatura.</a:t>
            </a:r>
            <a:endParaRPr lang="it-IT" sz="2000" dirty="0">
              <a:latin typeface="Titillium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09DE96C1-ABCE-F56E-BA7B-3022BDE34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7" y="1976725"/>
            <a:ext cx="4872427" cy="324828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32E92FF-5D43-B35E-685D-9D84768EDA0B}"/>
              </a:ext>
            </a:extLst>
          </p:cNvPr>
          <p:cNvSpPr txBox="1"/>
          <p:nvPr/>
        </p:nvSpPr>
        <p:spPr>
          <a:xfrm>
            <a:off x="611786" y="5225010"/>
            <a:ext cx="4872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0" i="1" u="none" strike="noStrike" baseline="0" dirty="0">
                <a:solidFill>
                  <a:srgbClr val="2E75B6"/>
                </a:solidFill>
                <a:latin typeface="TimesNewRomanPS-ItalicMT"/>
              </a:rPr>
              <a:t>Specchio primario con pannelli parzialmente rimossi, cesto e attuatori visibili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2461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F9711D-17C9-3D0E-619E-24AEFFAB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rmAutofit/>
          </a:bodyPr>
          <a:lstStyle/>
          <a:p>
            <a:r>
              <a:rPr lang="it-IT" dirty="0"/>
              <a:t>3. Intervento di parziale ripristino del sistema “Superficie Attiva’’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0BE5375-B40F-9CD6-7A7E-306A7A422C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09" t="8181"/>
          <a:stretch/>
        </p:blipFill>
        <p:spPr>
          <a:xfrm>
            <a:off x="8759860" y="1912071"/>
            <a:ext cx="2645311" cy="429181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79E922-4A35-4599-FB9B-6FE2FDD91C39}"/>
              </a:ext>
            </a:extLst>
          </p:cNvPr>
          <p:cNvSpPr txBox="1"/>
          <p:nvPr/>
        </p:nvSpPr>
        <p:spPr>
          <a:xfrm>
            <a:off x="838199" y="1813990"/>
            <a:ext cx="77612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it-IT" sz="2000" dirty="0">
                <a:latin typeface="Titillium"/>
              </a:rPr>
              <a:t>Per quanto riguarda gli attuatori elettromeccanici, si tratta di sostituire alcuni particolari meccanici deteriorati sugli attuatori e sui supporti fissi così da riportare in sicurezza e piena operatività il sistema. </a:t>
            </a:r>
          </a:p>
          <a:p>
            <a:pPr algn="just"/>
            <a:r>
              <a:rPr lang="it-IT" sz="2000" dirty="0">
                <a:latin typeface="Titillium"/>
              </a:rPr>
              <a:t>I 24 + 24 supporti fissi installati nei primi due giri di pannelli verranno ripristinati se possibile.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ABD1055-0396-7CFA-B54C-507A121D9A56}"/>
              </a:ext>
            </a:extLst>
          </p:cNvPr>
          <p:cNvSpPr txBox="1"/>
          <p:nvPr/>
        </p:nvSpPr>
        <p:spPr>
          <a:xfrm>
            <a:off x="1783634" y="5991460"/>
            <a:ext cx="1887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i="1" dirty="0">
                <a:solidFill>
                  <a:srgbClr val="2E75B6"/>
                </a:solidFill>
                <a:latin typeface="TimesNewRomanPS-ItalicMT"/>
              </a:rPr>
              <a:t>Attuatori installati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366EEB5-A8FF-B5E6-9B25-417F64F3CA94}"/>
              </a:ext>
            </a:extLst>
          </p:cNvPr>
          <p:cNvSpPr txBox="1"/>
          <p:nvPr/>
        </p:nvSpPr>
        <p:spPr>
          <a:xfrm>
            <a:off x="7096965" y="5224950"/>
            <a:ext cx="1502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i="1" dirty="0">
                <a:solidFill>
                  <a:srgbClr val="2E75B6"/>
                </a:solidFill>
                <a:latin typeface="TimesNewRomanPS-ItalicMT"/>
              </a:rPr>
              <a:t>Supporto fisso</a:t>
            </a:r>
            <a:endParaRPr lang="it-IT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93355BDF-F9D6-17CA-0407-1913D1B60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8" y="3402300"/>
            <a:ext cx="3955808" cy="2637206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9D0365F-0F49-A637-9975-0988CF3F7B4A}"/>
              </a:ext>
            </a:extLst>
          </p:cNvPr>
          <p:cNvSpPr txBox="1"/>
          <p:nvPr/>
        </p:nvSpPr>
        <p:spPr>
          <a:xfrm>
            <a:off x="4869950" y="3313883"/>
            <a:ext cx="36473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Titillium"/>
              </a:rPr>
              <a:t>L’intervento non richiede la rimozione dei 244 attuatori elettromeccanici dalla loro posizione di montaggio.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FEF3349A-CDAA-6719-1452-7DC0E84EB7DD}"/>
              </a:ext>
            </a:extLst>
          </p:cNvPr>
          <p:cNvCxnSpPr>
            <a:cxnSpLocks/>
          </p:cNvCxnSpPr>
          <p:nvPr/>
        </p:nvCxnSpPr>
        <p:spPr>
          <a:xfrm flipV="1">
            <a:off x="8558374" y="5137078"/>
            <a:ext cx="1232899" cy="2622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0609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467FBC-AEAE-4EC2-BF36-9EF027E22BDD}">
  <ds:schemaRefs>
    <ds:schemaRef ds:uri="33de9cbb-7065-497c-aaf6-21859a933a93"/>
    <ds:schemaRef ds:uri="a398c2fc-ef96-41f5-a6be-4e19eee013d8"/>
    <ds:schemaRef ds:uri="d2b3df68-07b5-4773-aba1-bd9b51ecb5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7074</TotalTime>
  <Words>1793</Words>
  <Application>Microsoft Office PowerPoint</Application>
  <PresentationFormat>Widescreen</PresentationFormat>
  <Paragraphs>183</Paragraphs>
  <Slides>26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5" baseType="lpstr">
      <vt:lpstr>Arial</vt:lpstr>
      <vt:lpstr>Calibri</vt:lpstr>
      <vt:lpstr>Century Gothic</vt:lpstr>
      <vt:lpstr>Times New Roman</vt:lpstr>
      <vt:lpstr>TimesNewRomanPS-ItalicMT</vt:lpstr>
      <vt:lpstr>TimesNewRomanPSMT</vt:lpstr>
      <vt:lpstr>Titillium</vt:lpstr>
      <vt:lpstr>Titillium Bd</vt:lpstr>
      <vt:lpstr>Tema di Office</vt:lpstr>
      <vt:lpstr>La manutenzione delle antenne paraboliche per radioastronomia</vt:lpstr>
      <vt:lpstr>La manutenzione dell’antenna di Noto</vt:lpstr>
      <vt:lpstr>1. Intervento di parziale ripristino della movimentazione dell’asse di Azimut</vt:lpstr>
      <vt:lpstr>1. Intervento di parziale ripristino della movimentazione dell’asse di Azimut</vt:lpstr>
      <vt:lpstr>2. Intervento di parziale ripristino della movimentazione dell’asse di Elevazione</vt:lpstr>
      <vt:lpstr>2. Intervento di parziale ripristino della movimentazione dell’asse di Elevazione</vt:lpstr>
      <vt:lpstr>2. Intervento di parziale ripristino della movimentazione dell’asse di Elevazione</vt:lpstr>
      <vt:lpstr>3. Intervento di parziale ripristino del sistema “Superficie Attiva’’</vt:lpstr>
      <vt:lpstr>3. Intervento di parziale ripristino del sistema “Superficie Attiva’’</vt:lpstr>
      <vt:lpstr>3. Intervento di parziale ripristino del sistema “Superficie Attiva’’</vt:lpstr>
      <vt:lpstr>4. Intervento di verniciatura della intera struttura in acciaio della antenna parabolica</vt:lpstr>
      <vt:lpstr>Stato di fatto e tempi previsti</vt:lpstr>
      <vt:lpstr>Stato di fatto e tempi previsti</vt:lpstr>
      <vt:lpstr>Operazioni di ripristino delle condizioni operative</vt:lpstr>
      <vt:lpstr>Allineamento della rotaia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ruote</vt:lpstr>
      <vt:lpstr>Presentazione standard di PowerPoint</vt:lpstr>
      <vt:lpstr>Presentazione standard di PowerPoint</vt:lpstr>
      <vt:lpstr>Consiste in tre elementi, una spina calibrata, un cuneo lavorato a 2°52’ ed una livella ottica micrometrica 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Matteo Fiorentini</dc:creator>
  <cp:lastModifiedBy>Carlo Nocita</cp:lastModifiedBy>
  <cp:revision>35</cp:revision>
  <dcterms:created xsi:type="dcterms:W3CDTF">2022-10-26T09:11:02Z</dcterms:created>
  <dcterms:modified xsi:type="dcterms:W3CDTF">2025-05-14T01:02:38Z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