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7"/>
  </p:notesMasterIdLst>
  <p:sldIdLst>
    <p:sldId id="256" r:id="rId5"/>
    <p:sldId id="257" r:id="rId6"/>
    <p:sldId id="259" r:id="rId7"/>
    <p:sldId id="291" r:id="rId8"/>
    <p:sldId id="292" r:id="rId9"/>
    <p:sldId id="293" r:id="rId10"/>
    <p:sldId id="262" r:id="rId11"/>
    <p:sldId id="264" r:id="rId12"/>
    <p:sldId id="265" r:id="rId13"/>
    <p:sldId id="263" r:id="rId14"/>
    <p:sldId id="266" r:id="rId15"/>
    <p:sldId id="267" r:id="rId16"/>
    <p:sldId id="268" r:id="rId17"/>
    <p:sldId id="269" r:id="rId18"/>
    <p:sldId id="303" r:id="rId19"/>
    <p:sldId id="304" r:id="rId20"/>
    <p:sldId id="323" r:id="rId21"/>
    <p:sldId id="324" r:id="rId22"/>
    <p:sldId id="301" r:id="rId23"/>
    <p:sldId id="307" r:id="rId24"/>
    <p:sldId id="308" r:id="rId25"/>
    <p:sldId id="302" r:id="rId26"/>
    <p:sldId id="310" r:id="rId27"/>
    <p:sldId id="309" r:id="rId28"/>
    <p:sldId id="311" r:id="rId29"/>
    <p:sldId id="270" r:id="rId30"/>
    <p:sldId id="294" r:id="rId31"/>
    <p:sldId id="295" r:id="rId32"/>
    <p:sldId id="297" r:id="rId33"/>
    <p:sldId id="296" r:id="rId34"/>
    <p:sldId id="299" r:id="rId35"/>
    <p:sldId id="300" r:id="rId36"/>
    <p:sldId id="298" r:id="rId37"/>
    <p:sldId id="271" r:id="rId38"/>
    <p:sldId id="312" r:id="rId39"/>
    <p:sldId id="272" r:id="rId40"/>
    <p:sldId id="313" r:id="rId41"/>
    <p:sldId id="273" r:id="rId42"/>
    <p:sldId id="314" r:id="rId43"/>
    <p:sldId id="315" r:id="rId44"/>
    <p:sldId id="317" r:id="rId45"/>
    <p:sldId id="318" r:id="rId46"/>
    <p:sldId id="316" r:id="rId47"/>
    <p:sldId id="274" r:id="rId48"/>
    <p:sldId id="275" r:id="rId49"/>
    <p:sldId id="319" r:id="rId50"/>
    <p:sldId id="276" r:id="rId51"/>
    <p:sldId id="321" r:id="rId52"/>
    <p:sldId id="320" r:id="rId53"/>
    <p:sldId id="277" r:id="rId54"/>
    <p:sldId id="278" r:id="rId55"/>
    <p:sldId id="322" r:id="rId5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65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240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rcoSchiaffino\Documents\Stazione\Croce\PNRR\Rinforzo_strutturale\Coppia_motor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rcoSchiaffino\Documents\Stazione\Croce\PNRR\Rinforzo_strutturale\Coppia_motor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/>
              <a:t>Centina tipica - Coppi</a:t>
            </a:r>
            <a:r>
              <a:rPr lang="it-IT" baseline="0" dirty="0"/>
              <a:t>a necessaria vs disponibile</a:t>
            </a:r>
            <a:endParaRPr lang="it-IT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4.7216287153295025E-2"/>
          <c:y val="0.12981153877146936"/>
          <c:w val="0.89876455983542602"/>
          <c:h val="0.67678726631210573"/>
        </c:manualLayout>
      </c:layout>
      <c:scatterChart>
        <c:scatterStyle val="lineMarker"/>
        <c:varyColors val="0"/>
        <c:ser>
          <c:idx val="1"/>
          <c:order val="0"/>
          <c:tx>
            <c:v>Coppia necessaria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Tipica!$A$4:$A$22</c:f>
              <c:numCache>
                <c:formatCode>General</c:formatCode>
                <c:ptCount val="19"/>
                <c:pt idx="0">
                  <c:v>-28.5</c:v>
                </c:pt>
                <c:pt idx="1">
                  <c:v>-24</c:v>
                </c:pt>
                <c:pt idx="2">
                  <c:v>-14</c:v>
                </c:pt>
                <c:pt idx="3">
                  <c:v>-11</c:v>
                </c:pt>
                <c:pt idx="4">
                  <c:v>-9</c:v>
                </c:pt>
                <c:pt idx="5">
                  <c:v>-4</c:v>
                </c:pt>
                <c:pt idx="6">
                  <c:v>6</c:v>
                </c:pt>
                <c:pt idx="7">
                  <c:v>16</c:v>
                </c:pt>
                <c:pt idx="8">
                  <c:v>26</c:v>
                </c:pt>
                <c:pt idx="9">
                  <c:v>36</c:v>
                </c:pt>
                <c:pt idx="10">
                  <c:v>46</c:v>
                </c:pt>
                <c:pt idx="11">
                  <c:v>56</c:v>
                </c:pt>
                <c:pt idx="12">
                  <c:v>66</c:v>
                </c:pt>
                <c:pt idx="13">
                  <c:v>76</c:v>
                </c:pt>
                <c:pt idx="14">
                  <c:v>79.150000000000006</c:v>
                </c:pt>
                <c:pt idx="15">
                  <c:v>86</c:v>
                </c:pt>
                <c:pt idx="16">
                  <c:v>96</c:v>
                </c:pt>
                <c:pt idx="17">
                  <c:v>106</c:v>
                </c:pt>
                <c:pt idx="18">
                  <c:v>112</c:v>
                </c:pt>
              </c:numCache>
            </c:numRef>
          </c:xVal>
          <c:yVal>
            <c:numRef>
              <c:f>Tipica!$G$4:$G$22</c:f>
              <c:numCache>
                <c:formatCode>General</c:formatCode>
                <c:ptCount val="19"/>
                <c:pt idx="0">
                  <c:v>9.6476975451812894</c:v>
                </c:pt>
                <c:pt idx="1">
                  <c:v>9.8588319403657039</c:v>
                </c:pt>
                <c:pt idx="2">
                  <c:v>10.109079346561023</c:v>
                </c:pt>
                <c:pt idx="3">
                  <c:v>10.124360333792465</c:v>
                </c:pt>
                <c:pt idx="4">
                  <c:v>10.119127071962893</c:v>
                </c:pt>
                <c:pt idx="5">
                  <c:v>10.052167409616157</c:v>
                </c:pt>
                <c:pt idx="6">
                  <c:v>9.6898262469217968</c:v>
                </c:pt>
                <c:pt idx="7">
                  <c:v>9.0330630438216701</c:v>
                </c:pt>
                <c:pt idx="8">
                  <c:v>8.1018359402155014</c:v>
                </c:pt>
                <c:pt idx="9">
                  <c:v>6.9244378478771909</c:v>
                </c:pt>
                <c:pt idx="10">
                  <c:v>5.5366451228498894</c:v>
                </c:pt>
                <c:pt idx="11">
                  <c:v>3.9806087798960075</c:v>
                </c:pt>
                <c:pt idx="12">
                  <c:v>2.303654738473317</c:v>
                </c:pt>
                <c:pt idx="13">
                  <c:v>0.55668758347568159</c:v>
                </c:pt>
                <c:pt idx="14">
                  <c:v>3.5185919155851703E-4</c:v>
                </c:pt>
                <c:pt idx="15">
                  <c:v>1.2071928421249658</c:v>
                </c:pt>
                <c:pt idx="16">
                  <c:v>2.9343923761022133</c:v>
                </c:pt>
                <c:pt idx="17">
                  <c:v>4.5724342237111326</c:v>
                </c:pt>
                <c:pt idx="18">
                  <c:v>5.4915968480125965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08E-42FA-82F8-2238402E5D5F}"/>
            </c:ext>
          </c:extLst>
        </c:ser>
        <c:ser>
          <c:idx val="0"/>
          <c:order val="1"/>
          <c:tx>
            <c:v>Coppia disponibile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(Tipica!$A$4,Tipica!$A$22)</c:f>
              <c:numCache>
                <c:formatCode>General</c:formatCode>
                <c:ptCount val="2"/>
                <c:pt idx="0">
                  <c:v>-28.5</c:v>
                </c:pt>
                <c:pt idx="1">
                  <c:v>112</c:v>
                </c:pt>
              </c:numCache>
            </c:numRef>
          </c:xVal>
          <c:yVal>
            <c:numRef>
              <c:f>(Tipica!$H$4,Tipica!$H$22)</c:f>
              <c:numCache>
                <c:formatCode>General</c:formatCode>
                <c:ptCount val="2"/>
                <c:pt idx="0">
                  <c:v>11.207709717045889</c:v>
                </c:pt>
                <c:pt idx="1">
                  <c:v>11.207709717045889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08E-42FA-82F8-2238402E5D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77746616"/>
        <c:axId val="577744504"/>
      </c:scatterChart>
      <c:valAx>
        <c:axId val="5777466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Declinazione [°]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77744504"/>
        <c:crosses val="autoZero"/>
        <c:crossBetween val="midCat"/>
      </c:valAx>
      <c:valAx>
        <c:axId val="577744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Coppia [Nm]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7774661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716334404317911"/>
          <c:y val="0.27754881392334319"/>
          <c:w val="0.33538852238064837"/>
          <c:h val="8.902138533648136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/>
              <a:t>Centina Ammarro - Coppia necessaria vs disponibile</a:t>
            </a:r>
          </a:p>
        </c:rich>
      </c:tx>
      <c:layout>
        <c:manualLayout>
          <c:xMode val="edge"/>
          <c:yMode val="edge"/>
          <c:x val="0.14021989273012239"/>
          <c:y val="1.23871517871860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6.4828656103306959E-2"/>
          <c:y val="0.11507506308088303"/>
          <c:w val="0.89103696162961077"/>
          <c:h val="0.70711728289398612"/>
        </c:manualLayout>
      </c:layout>
      <c:scatterChart>
        <c:scatterStyle val="lineMarker"/>
        <c:varyColors val="0"/>
        <c:ser>
          <c:idx val="1"/>
          <c:order val="0"/>
          <c:tx>
            <c:v>Coppia necessaria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Ammarro!$A$4:$A$20</c:f>
              <c:numCache>
                <c:formatCode>General</c:formatCode>
                <c:ptCount val="17"/>
                <c:pt idx="0">
                  <c:v>-28.5</c:v>
                </c:pt>
                <c:pt idx="1">
                  <c:v>-24</c:v>
                </c:pt>
                <c:pt idx="2">
                  <c:v>-14</c:v>
                </c:pt>
                <c:pt idx="3">
                  <c:v>-4</c:v>
                </c:pt>
                <c:pt idx="4">
                  <c:v>6</c:v>
                </c:pt>
                <c:pt idx="5">
                  <c:v>16</c:v>
                </c:pt>
                <c:pt idx="6">
                  <c:v>26</c:v>
                </c:pt>
                <c:pt idx="7">
                  <c:v>36</c:v>
                </c:pt>
                <c:pt idx="8">
                  <c:v>42</c:v>
                </c:pt>
                <c:pt idx="9">
                  <c:v>46</c:v>
                </c:pt>
                <c:pt idx="10">
                  <c:v>56</c:v>
                </c:pt>
                <c:pt idx="11">
                  <c:v>66</c:v>
                </c:pt>
                <c:pt idx="12">
                  <c:v>76</c:v>
                </c:pt>
                <c:pt idx="13">
                  <c:v>86</c:v>
                </c:pt>
                <c:pt idx="14">
                  <c:v>96</c:v>
                </c:pt>
                <c:pt idx="15">
                  <c:v>106</c:v>
                </c:pt>
                <c:pt idx="16">
                  <c:v>112</c:v>
                </c:pt>
              </c:numCache>
            </c:numRef>
          </c:xVal>
          <c:yVal>
            <c:numRef>
              <c:f>Ammarro!$G$4:$G$20</c:f>
              <c:numCache>
                <c:formatCode>General</c:formatCode>
                <c:ptCount val="17"/>
                <c:pt idx="0">
                  <c:v>13.327922166331367</c:v>
                </c:pt>
                <c:pt idx="1">
                  <c:v>12.916745538606113</c:v>
                </c:pt>
                <c:pt idx="2">
                  <c:v>11.722287240344439</c:v>
                </c:pt>
                <c:pt idx="3">
                  <c:v>10.171655877417548</c:v>
                </c:pt>
                <c:pt idx="4">
                  <c:v>8.3119595192910189</c:v>
                </c:pt>
                <c:pt idx="5">
                  <c:v>6.1997099050199438</c:v>
                </c:pt>
                <c:pt idx="6">
                  <c:v>3.899083554778688</c:v>
                </c:pt>
                <c:pt idx="7">
                  <c:v>1.4799863485414873</c:v>
                </c:pt>
                <c:pt idx="8">
                  <c:v>2.1575888880937502E-3</c:v>
                </c:pt>
                <c:pt idx="9">
                  <c:v>0.98407842808618107</c:v>
                </c:pt>
                <c:pt idx="10">
                  <c:v>3.4183342984322058</c:v>
                </c:pt>
                <c:pt idx="11">
                  <c:v>5.6325417369121311</c:v>
                </c:pt>
                <c:pt idx="12">
                  <c:v>7.9284427538658013</c:v>
                </c:pt>
                <c:pt idx="13">
                  <c:v>9.8197168139168785</c:v>
                </c:pt>
                <c:pt idx="14">
                  <c:v>11.436759190064626</c:v>
                </c:pt>
                <c:pt idx="15">
                  <c:v>12.706365668430619</c:v>
                </c:pt>
                <c:pt idx="16">
                  <c:v>13.284804568195444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100-4195-BEB5-F3ED9861FB60}"/>
            </c:ext>
          </c:extLst>
        </c:ser>
        <c:ser>
          <c:idx val="0"/>
          <c:order val="1"/>
          <c:tx>
            <c:v>Coppia disponibile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(Ammarro!$A$4,Ammarro!$A$20)</c:f>
              <c:numCache>
                <c:formatCode>General</c:formatCode>
                <c:ptCount val="2"/>
                <c:pt idx="0">
                  <c:v>-28.5</c:v>
                </c:pt>
                <c:pt idx="1">
                  <c:v>112</c:v>
                </c:pt>
              </c:numCache>
            </c:numRef>
          </c:xVal>
          <c:yVal>
            <c:numRef>
              <c:f>(Ammarro!$L$27,Ammarro!$L$27)</c:f>
              <c:numCache>
                <c:formatCode>General</c:formatCode>
                <c:ptCount val="2"/>
                <c:pt idx="0">
                  <c:v>22.296819331265894</c:v>
                </c:pt>
                <c:pt idx="1">
                  <c:v>22.296819331265894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100-4195-BEB5-F3ED9861FB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77746616"/>
        <c:axId val="577744504"/>
      </c:scatterChart>
      <c:valAx>
        <c:axId val="5777466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Declinazione [°]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77744504"/>
        <c:crosses val="autoZero"/>
        <c:crossBetween val="midCat"/>
      </c:valAx>
      <c:valAx>
        <c:axId val="577744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Coppia [Nm]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7774661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103424618308348"/>
          <c:y val="0.35241121615650883"/>
          <c:w val="0.30685126347510655"/>
          <c:h val="0.1496430860963743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AA19FA-41AE-4F2A-8228-3399FEB02D4B}" type="datetimeFigureOut">
              <a:rPr lang="it-IT" smtClean="0"/>
              <a:t>30/04/2025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1F2187-BD6B-4CD4-8DF4-F350925E52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4720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0288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Alimentatore lineare 16 Volt 10,5A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6017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4602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3">
            <a:extLst>
              <a:ext uri="{FF2B5EF4-FFF2-40B4-BE49-F238E27FC236}">
                <a16:creationId xmlns:a16="http://schemas.microsoft.com/office/drawing/2014/main" id="{25F6244B-B1B3-416D-B88B-0FE1D1159F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003"/>
          <a:stretch/>
        </p:blipFill>
        <p:spPr>
          <a:xfrm>
            <a:off x="0" y="1310759"/>
            <a:ext cx="12202758" cy="50386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3D0686-F3B6-4B9D-A347-9CE02FFD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3795445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0DCE23-7D2E-4485-A8A3-6D0DC38C1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3795445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F0CEF-51FF-466C-8532-9EF423A42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Nome beneficiario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040DB-8460-4471-A536-03EED8D2E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264DF-C80E-4A54-97BF-B28A94C1B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7805BB2-49DE-4832-9EF2-DACA471C18B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8449" y="2106202"/>
            <a:ext cx="5712431" cy="37548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6EDCB0A2-728A-49A8-AB77-143BA4F3D5D7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/>
              <a:t>Logo ente beneficiario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A686CD-BC84-4E44-BDAF-161736E81F4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0" y="5681663"/>
            <a:ext cx="3795444" cy="482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668521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9BC9C-2F86-4F3C-86FF-092C95A6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23F1F7-0749-4694-BE63-E403BDDD5F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E3090-1E92-4CFB-9491-E0F88559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30/04/2025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25BC3-9F27-484C-9378-EEFF57FBB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5A28A-D94D-4C1E-9701-B2E9F89D9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B0E018EA-3E2C-4221-8F2D-FEADDDF2C9FC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297685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1B6E7A-AAE9-4771-A56C-9BFBA5E562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335635"/>
            <a:ext cx="2628900" cy="484132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DB7342-37F0-452E-BA73-5C35A8EBE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335635"/>
            <a:ext cx="7734300" cy="484132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9D5CD-1CAE-47E9-9CA5-BEAB47994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30/04/2025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C3418-3EDC-4379-99CA-291BB22DB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5C136-5125-40ED-9798-0847DBFB3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335E7CDD-E29C-417A-9EB6-CD2357295E23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64661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E6F965-22BB-5CB6-312C-62EDB1057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40986D-B2E6-E64A-9F09-D13E9F372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F22038-E401-9B59-43A1-1AFFB7DF4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CE968-9458-1846-8B1A-FEE51423D98D}" type="datetimeFigureOut">
              <a:rPr lang="it-IT" smtClean="0"/>
              <a:t>30/04/2025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F960FDE-D97A-7471-78F1-CE28AF302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67E22B4-7DF0-794F-F8A7-5684B7EAD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192B8-55D9-4942-9C82-0B9DDA21D461}" type="slidenum">
              <a:rPr lang="it-IT" smtClean="0"/>
              <a:t>‹N›</a:t>
            </a:fld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FC9E42A7-6B34-1F97-76DA-EBB8E18730D0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/>
              <a:t>Logo ente beneficiario</a:t>
            </a:r>
          </a:p>
        </p:txBody>
      </p:sp>
    </p:spTree>
    <p:extLst>
      <p:ext uri="{BB962C8B-B14F-4D97-AF65-F5344CB8AC3E}">
        <p14:creationId xmlns:p14="http://schemas.microsoft.com/office/powerpoint/2010/main" val="2825917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23C25-57A7-422D-B6C7-C275549FF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5"/>
            <a:ext cx="10515600" cy="54453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1D7BD-5B6C-4729-8C26-EC0268815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6619"/>
            <a:ext cx="10515600" cy="368034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677E2-EEEB-4625-AFD0-BA41ADF9E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30/04/2025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DC0B7-3FBE-491C-8FE8-55BD53B99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3BC19-E814-447A-9737-03C21E843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8B6CE-46DE-458F-9FB7-666DF33C8D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sub-title styles</a:t>
            </a:r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FBEC598D-3278-1A0C-1A08-CE187DED5E0F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/>
              <a:t>Logo ente beneficiario</a:t>
            </a:r>
          </a:p>
        </p:txBody>
      </p:sp>
    </p:spTree>
    <p:extLst>
      <p:ext uri="{BB962C8B-B14F-4D97-AF65-F5344CB8AC3E}">
        <p14:creationId xmlns:p14="http://schemas.microsoft.com/office/powerpoint/2010/main" val="2778974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63CD4-4668-4FC6-9FA0-9C78C4342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30/04/2025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80035-87ED-481F-BA20-EE60B0190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D36F7-444C-4BBE-9901-9D7D28950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AD4B3F6-6C68-4448-9A54-C6BD041FE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4925602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C7E8842-6CF4-4239-978C-24793C718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4925602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595AC86-47A3-4B03-BA39-81256C7A369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335636"/>
            <a:ext cx="5257800" cy="4525414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A34C89DB-F94E-416B-B427-5896895C74C7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038443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BA8B0-F68D-4A0D-8A24-8F78014D6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6570B-BDA4-42C4-922B-A550CE7931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26D08-C78C-4553-A117-1F0011D76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B81DAE-08F7-4455-BD6C-BE39F64CE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30/04/2025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D7E12-FA56-48FD-AA8A-F0F91A8E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05207B-2CAE-431E-B6E5-F19E2A9F5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98F001A2-F3A9-48F9-9076-4BED0F384D6A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222053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DA399C-1B0C-440F-B657-67652B399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30/04/2025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255F85-46AF-4BA1-AF87-BD384DE93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02AF58-9572-47BE-A27E-675094BA3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170A749-EDF4-4F2E-B347-33EC26320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540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45C435-9F3C-40A6-BA2D-BD3831F5FA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sub-title styles</a:t>
            </a:r>
            <a:endParaRPr lang="it-IT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3523A13-DF16-439A-A901-D42A74C99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1548BF4-DA08-4F5A-BD58-1257B92A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9B21D3C-ED42-40F8-9DE1-D9D7ADC643C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34094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64FA8-0EC4-493B-8FF4-DB43442AD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EABCFE-413D-4F1C-BAAC-CBBB0BF41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30/04/2025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4F461C-019F-49AF-A23C-B47D0FC8E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70EE3-9A44-439E-9280-9267337E5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D2282136-A6F6-4DE9-B674-70AB2DBAADA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890870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F67D12-C271-44F1-A874-5C28BCD38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30/04/2025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DA6622-24D6-47F0-9FF2-EB2FC437D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51582-F7D0-499A-8765-179B26F43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FA1DE595-D9C3-453C-B639-599CEBA2F1AF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723981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E764F-CF80-49B6-8E4B-C193335C2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F6AB0-1695-409A-92AC-42B69DBF8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A1C334-8129-4545-8C84-46DA06B03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30/04/2025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88F4DD-001E-4B6C-BAD4-62C2A6952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06F97-3F23-4DEE-B190-0481C2979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C5567D-41FF-426C-86BB-85B0FAD8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F76D1A69-D327-43C4-90DC-9A69E27F3DAE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756111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011955-3DB8-4C70-93FB-7A2C5F5DF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AB0AD8-6FDF-4622-85A4-51A8E967E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30/04/2025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4D2E99-DBA0-4970-ABF3-9596AA57D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ADE91F-FFB0-4E6D-8AF8-6FBDBC0DE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7F36783-77AA-4762-A0D4-79CAC3874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0DBF051-2A17-4A20-A3FC-2B33FE5B7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DC7008B9-D8E1-48AB-8B5F-71A812399F4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108499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838A3F9A-B0DF-455D-9D22-F973C5829AD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6352350"/>
            <a:ext cx="12192000" cy="520700"/>
          </a:xfrm>
          <a:prstGeom prst="rect">
            <a:avLst/>
          </a:prstGeom>
        </p:spPr>
      </p:pic>
      <p:pic>
        <p:nvPicPr>
          <p:cNvPr id="7" name="Immagine 21">
            <a:extLst>
              <a:ext uri="{FF2B5EF4-FFF2-40B4-BE49-F238E27FC236}">
                <a16:creationId xmlns:a16="http://schemas.microsoft.com/office/drawing/2014/main" id="{05C8ED0B-EDF3-4C3A-92D1-A4F9DD64EA1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-25841"/>
            <a:ext cx="12192000" cy="12192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5A10E0-2D6B-4598-95E9-DAF7E2001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6820F-9E8E-47CA-AD4E-6E99B9E0B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69399-BC99-4040-8272-2E03FED91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Nome beneficiario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7EE08-80FA-4652-929B-097368378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Missione 4 • Istruzione e Ricerca 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B07AC-22DD-4854-AF1C-98DD868E2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1437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it-IT" sz="2800" b="1" kern="1200" dirty="0">
          <a:solidFill>
            <a:srgbClr val="B27F47"/>
          </a:solidFill>
          <a:latin typeface="Titillium Bd" pitchFamily="2" charset="77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600" kern="1200" dirty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10" Type="http://schemas.openxmlformats.org/officeDocument/2006/relationships/image" Target="../media/image35.svg"/><Relationship Id="rId4" Type="http://schemas.openxmlformats.org/officeDocument/2006/relationships/image" Target="../media/image29.svg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8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CCC7D-5E06-47A8-A7BC-3298CBC830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655" y="1782518"/>
            <a:ext cx="4305682" cy="1817139"/>
          </a:xfrm>
        </p:spPr>
        <p:txBody>
          <a:bodyPr>
            <a:normAutofit fontScale="90000"/>
          </a:bodyPr>
          <a:lstStyle/>
          <a:p>
            <a:r>
              <a:rPr lang="it-IT" dirty="0"/>
              <a:t>Riabilitazione ed upgrade di un’antenna: il caso del ramo E/W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0F7673-4CDE-4739-943F-69412A8247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5774" y="3705226"/>
            <a:ext cx="3795445" cy="1655762"/>
          </a:xfrm>
        </p:spPr>
        <p:txBody>
          <a:bodyPr>
            <a:normAutofit/>
          </a:bodyPr>
          <a:lstStyle/>
          <a:p>
            <a:r>
              <a:rPr lang="it-IT" sz="2800" b="1" dirty="0">
                <a:solidFill>
                  <a:srgbClr val="5B6D85"/>
                </a:solidFill>
              </a:rPr>
              <a:t>Training Meeting</a:t>
            </a:r>
          </a:p>
          <a:p>
            <a:r>
              <a:rPr lang="it-IT" sz="2800" b="1" dirty="0">
                <a:solidFill>
                  <a:srgbClr val="5B6D85"/>
                </a:solidFill>
              </a:rPr>
              <a:t>NG-Croce</a:t>
            </a:r>
          </a:p>
          <a:p>
            <a:endParaRPr lang="it-IT" sz="1400" b="1" dirty="0">
              <a:solidFill>
                <a:srgbClr val="7196BE"/>
              </a:solidFill>
            </a:endParaRPr>
          </a:p>
          <a:p>
            <a:r>
              <a:rPr lang="it-IT" sz="1400" b="1" dirty="0">
                <a:solidFill>
                  <a:srgbClr val="7196BE"/>
                </a:solidFill>
              </a:rPr>
              <a:t>Lunedì 12 Maggio - Giovedì 15 Maggio</a:t>
            </a:r>
          </a:p>
          <a:p>
            <a:endParaRPr lang="it-IT" dirty="0"/>
          </a:p>
        </p:txBody>
      </p:sp>
      <p:pic>
        <p:nvPicPr>
          <p:cNvPr id="7" name="Segnaposto immagine 6" descr="Immagine che contiene simbolo, Elementi grafici, bianco, logo&#10;&#10;Descrizione generata automaticamente">
            <a:extLst>
              <a:ext uri="{FF2B5EF4-FFF2-40B4-BE49-F238E27FC236}">
                <a16:creationId xmlns:a16="http://schemas.microsoft.com/office/drawing/2014/main" id="{E0DA5E35-8F4C-5FBF-76C8-701E5741AFD6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1" b="-102"/>
          <a:stretch/>
        </p:blipFill>
        <p:spPr>
          <a:xfrm>
            <a:off x="6096000" y="1671004"/>
            <a:ext cx="4225900" cy="4251959"/>
          </a:xfr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0230911-BBD2-F50C-97D4-E1B7FEA8CEB4}"/>
              </a:ext>
            </a:extLst>
          </p:cNvPr>
          <p:cNvSpPr txBox="1"/>
          <p:nvPr/>
        </p:nvSpPr>
        <p:spPr>
          <a:xfrm>
            <a:off x="9722498" y="186612"/>
            <a:ext cx="2043403" cy="748425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1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ED1A063E-5590-9030-CE9D-3ACA37F24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398" y="186612"/>
            <a:ext cx="1651602" cy="778125"/>
          </a:xfrm>
          <a:prstGeom prst="rect">
            <a:avLst/>
          </a:prstGeom>
        </p:spPr>
      </p:pic>
      <p:sp>
        <p:nvSpPr>
          <p:cNvPr id="21" name="Segnaposto contenuto 20">
            <a:extLst>
              <a:ext uri="{FF2B5EF4-FFF2-40B4-BE49-F238E27FC236}">
                <a16:creationId xmlns:a16="http://schemas.microsoft.com/office/drawing/2014/main" id="{190CF29E-E057-1299-60A8-F13548116E8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5775" y="5681663"/>
            <a:ext cx="3795444" cy="482600"/>
          </a:xfrm>
        </p:spPr>
        <p:txBody>
          <a:bodyPr>
            <a:normAutofit fontScale="62500" lnSpcReduction="20000"/>
          </a:bodyPr>
          <a:lstStyle/>
          <a:p>
            <a:r>
              <a:rPr lang="it-IT" sz="1800" b="1" i="1" dirty="0">
                <a:solidFill>
                  <a:srgbClr val="2A65AF"/>
                </a:solidFill>
              </a:rPr>
              <a:t>Radiotelescopi di Medicina</a:t>
            </a:r>
          </a:p>
          <a:p>
            <a:r>
              <a:rPr lang="it-IT" sz="1800" b="1" i="1" dirty="0">
                <a:solidFill>
                  <a:srgbClr val="2A65AF"/>
                </a:solidFill>
              </a:rPr>
              <a:t>IRA - Bologna</a:t>
            </a:r>
          </a:p>
          <a:p>
            <a:endParaRPr lang="it-IT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83E8FDF-9B7B-4F6C-BE93-C25DBC1F7AD7}"/>
              </a:ext>
            </a:extLst>
          </p:cNvPr>
          <p:cNvSpPr txBox="1">
            <a:spLocks/>
          </p:cNvSpPr>
          <p:nvPr/>
        </p:nvSpPr>
        <p:spPr>
          <a:xfrm>
            <a:off x="3823163" y="6375400"/>
            <a:ext cx="4545673" cy="48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200" dirty="0"/>
          </a:p>
          <a:p>
            <a:pPr algn="ctr"/>
            <a:r>
              <a:rPr lang="it-IT" sz="2800" b="1" dirty="0">
                <a:solidFill>
                  <a:schemeClr val="bg1"/>
                </a:solidFill>
              </a:rPr>
              <a:t>Marco Schiaffino</a:t>
            </a:r>
          </a:p>
        </p:txBody>
      </p:sp>
    </p:spTree>
    <p:extLst>
      <p:ext uri="{BB962C8B-B14F-4D97-AF65-F5344CB8AC3E}">
        <p14:creationId xmlns:p14="http://schemas.microsoft.com/office/powerpoint/2010/main" val="24168926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27173B-5F4B-D5C9-16E3-0716203742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BC762D8-3D3E-6C96-3B13-EF34A370F204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AA94F17-D52E-B210-59A6-3DF06E5AE1B8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CCCEA2E1-8FB0-E6F4-A02C-5B175ABA71CC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C2AD818A-96A8-94CC-317F-6C9727AC1E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pic>
        <p:nvPicPr>
          <p:cNvPr id="2" name="Immagine 1" descr="Immagine che contiene schizzo, torre, pilone, bianco e nero&#10;&#10;Descrizione generata automaticamente">
            <a:extLst>
              <a:ext uri="{FF2B5EF4-FFF2-40B4-BE49-F238E27FC236}">
                <a16:creationId xmlns:a16="http://schemas.microsoft.com/office/drawing/2014/main" id="{68C2E724-9526-3765-764A-A00FA6A3D0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19330" y="1234440"/>
            <a:ext cx="6410642" cy="5155366"/>
          </a:xfrm>
          <a:prstGeom prst="rect">
            <a:avLst/>
          </a:prstGeom>
        </p:spPr>
      </p:pic>
      <p:pic>
        <p:nvPicPr>
          <p:cNvPr id="4" name="Immagine 3" descr="Immagine che contiene schizzo, cielo, aria aperta, torre&#10;&#10;Descrizione generata automaticamente">
            <a:extLst>
              <a:ext uri="{FF2B5EF4-FFF2-40B4-BE49-F238E27FC236}">
                <a16:creationId xmlns:a16="http://schemas.microsoft.com/office/drawing/2014/main" id="{87473CD8-366A-2970-6E71-7A30C3D33F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7208"/>
            <a:ext cx="6412697" cy="3536878"/>
          </a:xfrm>
          <a:prstGeom prst="rect">
            <a:avLst/>
          </a:prstGeom>
        </p:spPr>
      </p:pic>
      <p:sp>
        <p:nvSpPr>
          <p:cNvPr id="5" name="Ovale 4">
            <a:extLst>
              <a:ext uri="{FF2B5EF4-FFF2-40B4-BE49-F238E27FC236}">
                <a16:creationId xmlns:a16="http://schemas.microsoft.com/office/drawing/2014/main" id="{CF032709-6861-3032-9C05-8B6FFE84D9DA}"/>
              </a:ext>
            </a:extLst>
          </p:cNvPr>
          <p:cNvSpPr/>
          <p:nvPr/>
        </p:nvSpPr>
        <p:spPr>
          <a:xfrm>
            <a:off x="11166106" y="1183544"/>
            <a:ext cx="944880" cy="942681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CEA8D7E6-230B-67FB-D9EF-B8928E8C55A2}"/>
              </a:ext>
            </a:extLst>
          </p:cNvPr>
          <p:cNvCxnSpPr>
            <a:cxnSpLocks/>
          </p:cNvCxnSpPr>
          <p:nvPr/>
        </p:nvCxnSpPr>
        <p:spPr>
          <a:xfrm flipH="1">
            <a:off x="4434840" y="1801368"/>
            <a:ext cx="6731266" cy="132588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496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E2E2B7-89FF-CFB7-6F97-D81C49658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65F0CFE-830A-6209-3876-7E7A8909E2B2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CC46C90-EF43-5EC4-BE9C-F3A10714A3F5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D1F0DBAA-3CF9-D523-A97C-C69CF202FDFB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81F1DFBA-5714-CD0B-A9A2-DFC62855D9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pic>
        <p:nvPicPr>
          <p:cNvPr id="2" name="Immagine 1" descr="Immagine che contiene schizzo, disegno, edificio, arte&#10;&#10;Descrizione generata automaticamente">
            <a:extLst>
              <a:ext uri="{FF2B5EF4-FFF2-40B4-BE49-F238E27FC236}">
                <a16:creationId xmlns:a16="http://schemas.microsoft.com/office/drawing/2014/main" id="{01EF2B21-7020-C4A4-EB7B-47FD9491F2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5533"/>
            <a:ext cx="8997315" cy="49624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E3B1336-CB94-61D3-B01A-C60FE71765DF}"/>
              </a:ext>
            </a:extLst>
          </p:cNvPr>
          <p:cNvSpPr txBox="1"/>
          <p:nvPr/>
        </p:nvSpPr>
        <p:spPr>
          <a:xfrm flipH="1">
            <a:off x="8328148" y="1397533"/>
            <a:ext cx="1338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Travi </a:t>
            </a:r>
            <a:r>
              <a:rPr lang="it-IT" dirty="0" err="1"/>
              <a:t>portacorner</a:t>
            </a: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1EB098E-1B3E-CEDB-CC77-E984543A2BAA}"/>
              </a:ext>
            </a:extLst>
          </p:cNvPr>
          <p:cNvSpPr txBox="1"/>
          <p:nvPr/>
        </p:nvSpPr>
        <p:spPr>
          <a:xfrm flipH="1">
            <a:off x="2609208" y="5662467"/>
            <a:ext cx="1338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Corner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A0F8163-ADF2-CE1F-2AB9-B739F93C5769}"/>
              </a:ext>
            </a:extLst>
          </p:cNvPr>
          <p:cNvSpPr txBox="1"/>
          <p:nvPr/>
        </p:nvSpPr>
        <p:spPr>
          <a:xfrm flipH="1">
            <a:off x="8066759" y="3019492"/>
            <a:ext cx="1867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Tappetino di </a:t>
            </a:r>
            <a:r>
              <a:rPr lang="it-IT" dirty="0" err="1"/>
              <a:t>simmetrizzazione</a:t>
            </a:r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9B5CABA-B3EA-E409-527C-EE3EFBFE4C91}"/>
              </a:ext>
            </a:extLst>
          </p:cNvPr>
          <p:cNvSpPr txBox="1"/>
          <p:nvPr/>
        </p:nvSpPr>
        <p:spPr>
          <a:xfrm flipH="1">
            <a:off x="7958834" y="5155657"/>
            <a:ext cx="1338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Linea focale</a:t>
            </a: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F0B90513-FC1E-A875-BB42-FAF0034800BA}"/>
              </a:ext>
            </a:extLst>
          </p:cNvPr>
          <p:cNvCxnSpPr>
            <a:cxnSpLocks/>
          </p:cNvCxnSpPr>
          <p:nvPr/>
        </p:nvCxnSpPr>
        <p:spPr>
          <a:xfrm flipV="1">
            <a:off x="3301925" y="4919472"/>
            <a:ext cx="428827" cy="84170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F0E11C5C-3751-2EB3-0486-3D574421589A}"/>
              </a:ext>
            </a:extLst>
          </p:cNvPr>
          <p:cNvCxnSpPr>
            <a:cxnSpLocks/>
          </p:cNvCxnSpPr>
          <p:nvPr/>
        </p:nvCxnSpPr>
        <p:spPr>
          <a:xfrm flipH="1">
            <a:off x="7589520" y="1933627"/>
            <a:ext cx="738628" cy="66540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A9DD8E52-533E-37AE-E151-C311A0AAAF70}"/>
              </a:ext>
            </a:extLst>
          </p:cNvPr>
          <p:cNvCxnSpPr>
            <a:cxnSpLocks/>
          </p:cNvCxnSpPr>
          <p:nvPr/>
        </p:nvCxnSpPr>
        <p:spPr>
          <a:xfrm flipH="1" flipV="1">
            <a:off x="5847168" y="3858768"/>
            <a:ext cx="2219591" cy="133483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B13A0D99-31C7-0E12-9BCA-27D2979FAE38}"/>
              </a:ext>
            </a:extLst>
          </p:cNvPr>
          <p:cNvCxnSpPr>
            <a:cxnSpLocks/>
          </p:cNvCxnSpPr>
          <p:nvPr/>
        </p:nvCxnSpPr>
        <p:spPr>
          <a:xfrm flipH="1">
            <a:off x="6015210" y="3288139"/>
            <a:ext cx="233758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387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015B3-4F7E-D688-6219-80D16DDA4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1E6FEBC-5C86-792F-F4A9-5CB9B1057285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4FB56F5-CC73-0F3D-92F1-543F637B10F5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4575A50A-B9C9-6AB6-1CDA-105BE29DD86E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C2A4D1A2-E332-1108-C858-493EE18B51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pic>
        <p:nvPicPr>
          <p:cNvPr id="2" name="Immagine 1" descr="Immagine che contiene schermata, metro&#10;&#10;Descrizione generata automaticamente">
            <a:extLst>
              <a:ext uri="{FF2B5EF4-FFF2-40B4-BE49-F238E27FC236}">
                <a16:creationId xmlns:a16="http://schemas.microsoft.com/office/drawing/2014/main" id="{FACAFDF6-6D4D-307C-DB0F-96F2B468A0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09" b="47499"/>
          <a:stretch/>
        </p:blipFill>
        <p:spPr>
          <a:xfrm>
            <a:off x="0" y="2386584"/>
            <a:ext cx="12192000" cy="369332"/>
          </a:xfrm>
          <a:prstGeom prst="rect">
            <a:avLst/>
          </a:prstGeom>
        </p:spPr>
      </p:pic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05BDBC64-1B59-CE1D-9977-50C4DD57BD48}"/>
              </a:ext>
            </a:extLst>
          </p:cNvPr>
          <p:cNvCxnSpPr>
            <a:cxnSpLocks/>
          </p:cNvCxnSpPr>
          <p:nvPr/>
        </p:nvCxnSpPr>
        <p:spPr>
          <a:xfrm>
            <a:off x="0" y="2990088"/>
            <a:ext cx="121920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6726E8A-14A1-0D18-AAE1-FE311B1C713F}"/>
              </a:ext>
            </a:extLst>
          </p:cNvPr>
          <p:cNvSpPr txBox="1"/>
          <p:nvPr/>
        </p:nvSpPr>
        <p:spPr>
          <a:xfrm>
            <a:off x="5401547" y="2620756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22.791 mm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8A8535A1-A386-9168-503D-B321A86F7CA2}"/>
              </a:ext>
            </a:extLst>
          </p:cNvPr>
          <p:cNvGrpSpPr/>
          <p:nvPr/>
        </p:nvGrpSpPr>
        <p:grpSpPr>
          <a:xfrm>
            <a:off x="-2496" y="1137075"/>
            <a:ext cx="12170340" cy="5190818"/>
            <a:chOff x="10830" y="1150397"/>
            <a:chExt cx="12170340" cy="5190818"/>
          </a:xfrm>
        </p:grpSpPr>
        <p:pic>
          <p:nvPicPr>
            <p:cNvPr id="7" name="Immagine 6" descr="Immagine che contiene schizzo, disegno, illustrazione&#10;&#10;Descrizione generata automaticamente">
              <a:extLst>
                <a:ext uri="{FF2B5EF4-FFF2-40B4-BE49-F238E27FC236}">
                  <a16:creationId xmlns:a16="http://schemas.microsoft.com/office/drawing/2014/main" id="{7CBBF3FC-A6E9-6056-65D4-9934C985D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30" y="1157215"/>
              <a:ext cx="9399099" cy="5184000"/>
            </a:xfrm>
            <a:prstGeom prst="rect">
              <a:avLst/>
            </a:prstGeom>
          </p:spPr>
        </p:pic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91130136-A782-D7F3-0CA6-DF091CF96BC1}"/>
                </a:ext>
              </a:extLst>
            </p:cNvPr>
            <p:cNvSpPr/>
            <p:nvPr/>
          </p:nvSpPr>
          <p:spPr>
            <a:xfrm>
              <a:off x="9409929" y="1150397"/>
              <a:ext cx="2771241" cy="51908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765E8F22-EF99-F688-9206-E33AEF3989C8}"/>
              </a:ext>
            </a:extLst>
          </p:cNvPr>
          <p:cNvCxnSpPr/>
          <p:nvPr/>
        </p:nvCxnSpPr>
        <p:spPr>
          <a:xfrm>
            <a:off x="6286008" y="2605787"/>
            <a:ext cx="1051560" cy="62179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A38AD20F-59C2-3581-D6FD-75D4C7F3A657}"/>
              </a:ext>
            </a:extLst>
          </p:cNvPr>
          <p:cNvCxnSpPr/>
          <p:nvPr/>
        </p:nvCxnSpPr>
        <p:spPr>
          <a:xfrm flipV="1">
            <a:off x="6275503" y="2620755"/>
            <a:ext cx="0" cy="622371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7D70164F-0895-310E-7048-853DAD1476CF}"/>
              </a:ext>
            </a:extLst>
          </p:cNvPr>
          <p:cNvCxnSpPr/>
          <p:nvPr/>
        </p:nvCxnSpPr>
        <p:spPr>
          <a:xfrm flipV="1">
            <a:off x="7369735" y="3243126"/>
            <a:ext cx="0" cy="622371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D751693-7B92-A680-F3CC-917ADE0EB91A}"/>
              </a:ext>
            </a:extLst>
          </p:cNvPr>
          <p:cNvSpPr txBox="1"/>
          <p:nvPr/>
        </p:nvSpPr>
        <p:spPr>
          <a:xfrm>
            <a:off x="6739809" y="2605787"/>
            <a:ext cx="1366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367,375 mm</a:t>
            </a:r>
          </a:p>
        </p:txBody>
      </p:sp>
      <p:pic>
        <p:nvPicPr>
          <p:cNvPr id="16" name="Immagine 15" descr="Immagine che contiene schizzo&#10;&#10;Descrizione generata automaticamente">
            <a:extLst>
              <a:ext uri="{FF2B5EF4-FFF2-40B4-BE49-F238E27FC236}">
                <a16:creationId xmlns:a16="http://schemas.microsoft.com/office/drawing/2014/main" id="{E740BEE9-B536-8751-D7B9-5C179426B8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6" y="1150711"/>
            <a:ext cx="9399086" cy="5184000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63999FC-826D-C7A6-0CCD-2981DD2C1B66}"/>
              </a:ext>
            </a:extLst>
          </p:cNvPr>
          <p:cNvSpPr txBox="1"/>
          <p:nvPr/>
        </p:nvSpPr>
        <p:spPr>
          <a:xfrm>
            <a:off x="8309243" y="4229220"/>
            <a:ext cx="279244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63" dirty="0"/>
              <a:t>2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9907EE30-486D-5151-4A02-7BC368CC19A1}"/>
              </a:ext>
            </a:extLst>
          </p:cNvPr>
          <p:cNvSpPr txBox="1"/>
          <p:nvPr/>
        </p:nvSpPr>
        <p:spPr>
          <a:xfrm>
            <a:off x="7244788" y="3642808"/>
            <a:ext cx="279244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63" dirty="0"/>
              <a:t>3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70D24A4C-0B21-BD0A-1302-D26E3094D6F8}"/>
              </a:ext>
            </a:extLst>
          </p:cNvPr>
          <p:cNvSpPr txBox="1"/>
          <p:nvPr/>
        </p:nvSpPr>
        <p:spPr>
          <a:xfrm>
            <a:off x="6146558" y="3043508"/>
            <a:ext cx="279244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63" dirty="0"/>
              <a:t>4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59C1C8FD-C18B-8CE8-997B-7853C6532A06}"/>
              </a:ext>
            </a:extLst>
          </p:cNvPr>
          <p:cNvSpPr txBox="1"/>
          <p:nvPr/>
        </p:nvSpPr>
        <p:spPr>
          <a:xfrm>
            <a:off x="5137797" y="2416635"/>
            <a:ext cx="279244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63" dirty="0"/>
              <a:t>5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BA57ED48-A15D-FC11-2D45-00A5F81DA73E}"/>
              </a:ext>
            </a:extLst>
          </p:cNvPr>
          <p:cNvSpPr txBox="1"/>
          <p:nvPr/>
        </p:nvSpPr>
        <p:spPr>
          <a:xfrm>
            <a:off x="4054421" y="1793310"/>
            <a:ext cx="279244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63" dirty="0"/>
              <a:t>6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D005EE20-9422-895D-6985-4348B8AEAA6B}"/>
              </a:ext>
            </a:extLst>
          </p:cNvPr>
          <p:cNvSpPr txBox="1"/>
          <p:nvPr/>
        </p:nvSpPr>
        <p:spPr>
          <a:xfrm>
            <a:off x="2947484" y="1171598"/>
            <a:ext cx="245120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63" dirty="0"/>
              <a:t>7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6E46522B-DCC7-29C7-B2D4-18DE1B6D08E9}"/>
              </a:ext>
            </a:extLst>
          </p:cNvPr>
          <p:cNvSpPr txBox="1"/>
          <p:nvPr/>
        </p:nvSpPr>
        <p:spPr>
          <a:xfrm>
            <a:off x="1632933" y="1110141"/>
            <a:ext cx="245120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63" dirty="0"/>
              <a:t>8</a:t>
            </a:r>
          </a:p>
        </p:txBody>
      </p:sp>
      <p:sp>
        <p:nvSpPr>
          <p:cNvPr id="24" name="Segno di addizione 23">
            <a:extLst>
              <a:ext uri="{FF2B5EF4-FFF2-40B4-BE49-F238E27FC236}">
                <a16:creationId xmlns:a16="http://schemas.microsoft.com/office/drawing/2014/main" id="{9D16BA4F-1E1C-09A1-83E0-E44159C9DE29}"/>
              </a:ext>
            </a:extLst>
          </p:cNvPr>
          <p:cNvSpPr/>
          <p:nvPr/>
        </p:nvSpPr>
        <p:spPr>
          <a:xfrm>
            <a:off x="8888119" y="5619143"/>
            <a:ext cx="174432" cy="187353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63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B5208729-5F65-BDC5-734D-D436709BC8A1}"/>
              </a:ext>
            </a:extLst>
          </p:cNvPr>
          <p:cNvSpPr txBox="1"/>
          <p:nvPr/>
        </p:nvSpPr>
        <p:spPr>
          <a:xfrm>
            <a:off x="8972105" y="5656455"/>
            <a:ext cx="2596737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63" dirty="0">
                <a:solidFill>
                  <a:schemeClr val="accent1"/>
                </a:solidFill>
              </a:rPr>
              <a:t>Somma tra 1 (non esistente) e 2</a:t>
            </a:r>
          </a:p>
        </p:txBody>
      </p:sp>
      <p:sp>
        <p:nvSpPr>
          <p:cNvPr id="26" name="Segno di addizione 25">
            <a:extLst>
              <a:ext uri="{FF2B5EF4-FFF2-40B4-BE49-F238E27FC236}">
                <a16:creationId xmlns:a16="http://schemas.microsoft.com/office/drawing/2014/main" id="{B9C59590-7A6C-2D4D-9013-BF1B032F9A59}"/>
              </a:ext>
            </a:extLst>
          </p:cNvPr>
          <p:cNvSpPr/>
          <p:nvPr/>
        </p:nvSpPr>
        <p:spPr>
          <a:xfrm>
            <a:off x="6703237" y="4377015"/>
            <a:ext cx="174432" cy="187353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63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B5178408-F5BF-03AA-87F1-A79945BF640D}"/>
              </a:ext>
            </a:extLst>
          </p:cNvPr>
          <p:cNvSpPr txBox="1"/>
          <p:nvPr/>
        </p:nvSpPr>
        <p:spPr>
          <a:xfrm>
            <a:off x="5371903" y="4483214"/>
            <a:ext cx="1421543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63" dirty="0">
                <a:solidFill>
                  <a:schemeClr val="accent1"/>
                </a:solidFill>
              </a:rPr>
              <a:t>Somma tra 3 e 4</a:t>
            </a:r>
          </a:p>
        </p:txBody>
      </p:sp>
      <p:sp>
        <p:nvSpPr>
          <p:cNvPr id="28" name="Segno di addizione 27">
            <a:extLst>
              <a:ext uri="{FF2B5EF4-FFF2-40B4-BE49-F238E27FC236}">
                <a16:creationId xmlns:a16="http://schemas.microsoft.com/office/drawing/2014/main" id="{9C51F3C7-A06F-5365-492C-3077DD3E5506}"/>
              </a:ext>
            </a:extLst>
          </p:cNvPr>
          <p:cNvSpPr/>
          <p:nvPr/>
        </p:nvSpPr>
        <p:spPr>
          <a:xfrm>
            <a:off x="4574781" y="3149449"/>
            <a:ext cx="174432" cy="187353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63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C97CFD91-A4F1-E11B-0F6A-4A11BE9C764B}"/>
              </a:ext>
            </a:extLst>
          </p:cNvPr>
          <p:cNvSpPr txBox="1"/>
          <p:nvPr/>
        </p:nvSpPr>
        <p:spPr>
          <a:xfrm>
            <a:off x="3070044" y="3269187"/>
            <a:ext cx="1421543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63" dirty="0">
                <a:solidFill>
                  <a:schemeClr val="accent1"/>
                </a:solidFill>
              </a:rPr>
              <a:t>Somma tra 5 e 6</a:t>
            </a:r>
          </a:p>
        </p:txBody>
      </p:sp>
      <p:sp>
        <p:nvSpPr>
          <p:cNvPr id="30" name="Segno di addizione 29">
            <a:extLst>
              <a:ext uri="{FF2B5EF4-FFF2-40B4-BE49-F238E27FC236}">
                <a16:creationId xmlns:a16="http://schemas.microsoft.com/office/drawing/2014/main" id="{D7AC7B24-063E-B9BC-0007-93C2576E8050}"/>
              </a:ext>
            </a:extLst>
          </p:cNvPr>
          <p:cNvSpPr/>
          <p:nvPr/>
        </p:nvSpPr>
        <p:spPr>
          <a:xfrm>
            <a:off x="2422037" y="1920133"/>
            <a:ext cx="174432" cy="187353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63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D0C5F7D4-0EC9-F056-F24A-92442DDFB7D4}"/>
              </a:ext>
            </a:extLst>
          </p:cNvPr>
          <p:cNvSpPr txBox="1"/>
          <p:nvPr/>
        </p:nvSpPr>
        <p:spPr>
          <a:xfrm>
            <a:off x="1044721" y="2050763"/>
            <a:ext cx="1421543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63" dirty="0">
                <a:solidFill>
                  <a:schemeClr val="accent1"/>
                </a:solidFill>
              </a:rPr>
              <a:t>Somma tra 7 e 8</a:t>
            </a:r>
          </a:p>
        </p:txBody>
      </p:sp>
      <p:sp>
        <p:nvSpPr>
          <p:cNvPr id="32" name="Segno di addizione 31">
            <a:extLst>
              <a:ext uri="{FF2B5EF4-FFF2-40B4-BE49-F238E27FC236}">
                <a16:creationId xmlns:a16="http://schemas.microsoft.com/office/drawing/2014/main" id="{5C50B439-E0D5-0FE5-25C6-8CC6D936BB23}"/>
              </a:ext>
            </a:extLst>
          </p:cNvPr>
          <p:cNvSpPr/>
          <p:nvPr/>
        </p:nvSpPr>
        <p:spPr>
          <a:xfrm>
            <a:off x="7707554" y="5043041"/>
            <a:ext cx="174432" cy="187353"/>
          </a:xfrm>
          <a:prstGeom prst="mathPlus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63"/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D6954774-8AAC-60A6-D3B9-D7CA799D9724}"/>
              </a:ext>
            </a:extLst>
          </p:cNvPr>
          <p:cNvSpPr txBox="1"/>
          <p:nvPr/>
        </p:nvSpPr>
        <p:spPr>
          <a:xfrm>
            <a:off x="5613457" y="5417262"/>
            <a:ext cx="1609095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63" dirty="0">
                <a:solidFill>
                  <a:schemeClr val="accent2"/>
                </a:solidFill>
              </a:rPr>
              <a:t>Somma tra 2 e 3+4</a:t>
            </a:r>
          </a:p>
        </p:txBody>
      </p: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BF727CBF-2A98-53D1-F8D4-F7ABE7EFC701}"/>
              </a:ext>
            </a:extLst>
          </p:cNvPr>
          <p:cNvCxnSpPr>
            <a:cxnSpLocks/>
            <a:stCxn id="33" idx="0"/>
          </p:cNvCxnSpPr>
          <p:nvPr/>
        </p:nvCxnSpPr>
        <p:spPr>
          <a:xfrm flipV="1">
            <a:off x="6418005" y="5215902"/>
            <a:ext cx="1289549" cy="2013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5" name="Segno di addizione 34">
            <a:extLst>
              <a:ext uri="{FF2B5EF4-FFF2-40B4-BE49-F238E27FC236}">
                <a16:creationId xmlns:a16="http://schemas.microsoft.com/office/drawing/2014/main" id="{45B6435E-8E58-C73E-F45A-30979874BE79}"/>
              </a:ext>
            </a:extLst>
          </p:cNvPr>
          <p:cNvSpPr/>
          <p:nvPr/>
        </p:nvSpPr>
        <p:spPr>
          <a:xfrm>
            <a:off x="3447660" y="2546741"/>
            <a:ext cx="174432" cy="187353"/>
          </a:xfrm>
          <a:prstGeom prst="mathPlus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63"/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22027314-148F-5B3B-9211-579893CC95BE}"/>
              </a:ext>
            </a:extLst>
          </p:cNvPr>
          <p:cNvSpPr txBox="1"/>
          <p:nvPr/>
        </p:nvSpPr>
        <p:spPr>
          <a:xfrm>
            <a:off x="1195254" y="2891048"/>
            <a:ext cx="1796646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63" dirty="0">
                <a:solidFill>
                  <a:schemeClr val="accent2"/>
                </a:solidFill>
              </a:rPr>
              <a:t>Somma tra 5+6 e 7+8</a:t>
            </a:r>
          </a:p>
        </p:txBody>
      </p:sp>
      <p:cxnSp>
        <p:nvCxnSpPr>
          <p:cNvPr id="37" name="Connettore 2 36">
            <a:extLst>
              <a:ext uri="{FF2B5EF4-FFF2-40B4-BE49-F238E27FC236}">
                <a16:creationId xmlns:a16="http://schemas.microsoft.com/office/drawing/2014/main" id="{730FEA35-D789-DEC5-8F18-CBA99D5CE642}"/>
              </a:ext>
            </a:extLst>
          </p:cNvPr>
          <p:cNvCxnSpPr>
            <a:cxnSpLocks/>
            <a:stCxn id="36" idx="3"/>
          </p:cNvCxnSpPr>
          <p:nvPr/>
        </p:nvCxnSpPr>
        <p:spPr>
          <a:xfrm flipV="1">
            <a:off x="2991900" y="2710990"/>
            <a:ext cx="434100" cy="3387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8" name="Segno di addizione 37">
            <a:extLst>
              <a:ext uri="{FF2B5EF4-FFF2-40B4-BE49-F238E27FC236}">
                <a16:creationId xmlns:a16="http://schemas.microsoft.com/office/drawing/2014/main" id="{46C5B94E-8E0C-A351-2CB8-63833EEED7F7}"/>
              </a:ext>
            </a:extLst>
          </p:cNvPr>
          <p:cNvSpPr/>
          <p:nvPr/>
        </p:nvSpPr>
        <p:spPr>
          <a:xfrm>
            <a:off x="5536343" y="3878163"/>
            <a:ext cx="174432" cy="187353"/>
          </a:xfrm>
          <a:prstGeom prst="mathPlus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63"/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E22195B5-6418-8C71-4024-E911E0300902}"/>
              </a:ext>
            </a:extLst>
          </p:cNvPr>
          <p:cNvSpPr txBox="1"/>
          <p:nvPr/>
        </p:nvSpPr>
        <p:spPr>
          <a:xfrm>
            <a:off x="2577058" y="4201217"/>
            <a:ext cx="2359300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63" dirty="0">
                <a:solidFill>
                  <a:srgbClr val="00B050"/>
                </a:solidFill>
              </a:rPr>
              <a:t>Somma tra 2+3+4 e 5+6+7+8</a:t>
            </a:r>
          </a:p>
        </p:txBody>
      </p:sp>
      <p:cxnSp>
        <p:nvCxnSpPr>
          <p:cNvPr id="40" name="Connettore 2 39">
            <a:extLst>
              <a:ext uri="{FF2B5EF4-FFF2-40B4-BE49-F238E27FC236}">
                <a16:creationId xmlns:a16="http://schemas.microsoft.com/office/drawing/2014/main" id="{1BCCCC0C-4F91-9818-3E30-0175216A75DA}"/>
              </a:ext>
            </a:extLst>
          </p:cNvPr>
          <p:cNvCxnSpPr>
            <a:cxnSpLocks/>
          </p:cNvCxnSpPr>
          <p:nvPr/>
        </p:nvCxnSpPr>
        <p:spPr>
          <a:xfrm flipV="1">
            <a:off x="4561304" y="4039330"/>
            <a:ext cx="975039" cy="1618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1" name="Segno di addizione 40">
            <a:extLst>
              <a:ext uri="{FF2B5EF4-FFF2-40B4-BE49-F238E27FC236}">
                <a16:creationId xmlns:a16="http://schemas.microsoft.com/office/drawing/2014/main" id="{81C8C4AC-4C8C-2FD9-73E1-234B2ACAC909}"/>
              </a:ext>
            </a:extLst>
          </p:cNvPr>
          <p:cNvSpPr/>
          <p:nvPr/>
        </p:nvSpPr>
        <p:spPr>
          <a:xfrm>
            <a:off x="1108038" y="1428002"/>
            <a:ext cx="174432" cy="187353"/>
          </a:xfrm>
          <a:prstGeom prst="mathPlus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63"/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F6FC7FA4-5576-C732-07F3-D36A749B9710}"/>
              </a:ext>
            </a:extLst>
          </p:cNvPr>
          <p:cNvSpPr txBox="1"/>
          <p:nvPr/>
        </p:nvSpPr>
        <p:spPr>
          <a:xfrm>
            <a:off x="115887" y="3498967"/>
            <a:ext cx="2452274" cy="5425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63" dirty="0"/>
              <a:t>Somma tra 2+3+4+5+6+7+8 e </a:t>
            </a:r>
          </a:p>
          <a:p>
            <a:r>
              <a:rPr lang="it-IT" sz="1463" dirty="0"/>
              <a:t>9+10+11+12+13+14+15+16</a:t>
            </a:r>
          </a:p>
        </p:txBody>
      </p:sp>
      <p:cxnSp>
        <p:nvCxnSpPr>
          <p:cNvPr id="43" name="Connettore 2 42">
            <a:extLst>
              <a:ext uri="{FF2B5EF4-FFF2-40B4-BE49-F238E27FC236}">
                <a16:creationId xmlns:a16="http://schemas.microsoft.com/office/drawing/2014/main" id="{3241BAF8-00D8-F069-87A3-6F6DDD289445}"/>
              </a:ext>
            </a:extLst>
          </p:cNvPr>
          <p:cNvCxnSpPr>
            <a:cxnSpLocks/>
          </p:cNvCxnSpPr>
          <p:nvPr/>
        </p:nvCxnSpPr>
        <p:spPr>
          <a:xfrm flipV="1">
            <a:off x="530161" y="1643576"/>
            <a:ext cx="616349" cy="19107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401F74D7-9F52-F97E-9B17-314B83F1C4E5}"/>
              </a:ext>
            </a:extLst>
          </p:cNvPr>
          <p:cNvSpPr txBox="1"/>
          <p:nvPr/>
        </p:nvSpPr>
        <p:spPr>
          <a:xfrm>
            <a:off x="5623559" y="1299401"/>
            <a:ext cx="6406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Linea focale: lunga 22.791 mm,  composta da 62 dipoli </a:t>
            </a:r>
            <a:r>
              <a:rPr lang="it-IT" dirty="0" err="1"/>
              <a:t>equidistanziati</a:t>
            </a:r>
            <a:r>
              <a:rPr lang="it-IT" dirty="0"/>
              <a:t> a 367,375 mm sommati ad albero di natale</a:t>
            </a:r>
          </a:p>
        </p:txBody>
      </p:sp>
      <p:pic>
        <p:nvPicPr>
          <p:cNvPr id="45" name="Immagine 44" descr="Immagine che contiene schizzo, chiave inglese&#10;&#10;Descrizione generata automaticamente">
            <a:extLst>
              <a:ext uri="{FF2B5EF4-FFF2-40B4-BE49-F238E27FC236}">
                <a16:creationId xmlns:a16="http://schemas.microsoft.com/office/drawing/2014/main" id="{C1AC14C7-C482-78B2-246A-4B0C0231C3F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94479" y="1774016"/>
            <a:ext cx="3506810" cy="3926328"/>
          </a:xfrm>
          <a:prstGeom prst="rect">
            <a:avLst/>
          </a:prstGeom>
        </p:spPr>
      </p:pic>
      <p:sp>
        <p:nvSpPr>
          <p:cNvPr id="46" name="Ovale 45">
            <a:extLst>
              <a:ext uri="{FF2B5EF4-FFF2-40B4-BE49-F238E27FC236}">
                <a16:creationId xmlns:a16="http://schemas.microsoft.com/office/drawing/2014/main" id="{485D7224-2C7E-DEA3-4FBA-FDE5F669D705}"/>
              </a:ext>
            </a:extLst>
          </p:cNvPr>
          <p:cNvSpPr/>
          <p:nvPr/>
        </p:nvSpPr>
        <p:spPr>
          <a:xfrm>
            <a:off x="7705432" y="4067028"/>
            <a:ext cx="1348062" cy="13927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7" name="Connettore 2 46">
            <a:extLst>
              <a:ext uri="{FF2B5EF4-FFF2-40B4-BE49-F238E27FC236}">
                <a16:creationId xmlns:a16="http://schemas.microsoft.com/office/drawing/2014/main" id="{49E52FBE-7624-B676-C18B-FBF039544B03}"/>
              </a:ext>
            </a:extLst>
          </p:cNvPr>
          <p:cNvCxnSpPr/>
          <p:nvPr/>
        </p:nvCxnSpPr>
        <p:spPr>
          <a:xfrm flipV="1">
            <a:off x="8948333" y="3757439"/>
            <a:ext cx="429106" cy="46094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298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 animBg="1"/>
      <p:bldP spid="25" grpId="0"/>
      <p:bldP spid="26" grpId="0" animBg="1"/>
      <p:bldP spid="27" grpId="0"/>
      <p:bldP spid="28" grpId="0" animBg="1"/>
      <p:bldP spid="29" grpId="0"/>
      <p:bldP spid="30" grpId="0" animBg="1"/>
      <p:bldP spid="31" grpId="0"/>
      <p:bldP spid="32" grpId="0" animBg="1"/>
      <p:bldP spid="33" grpId="0"/>
      <p:bldP spid="35" grpId="0" animBg="1"/>
      <p:bldP spid="36" grpId="0"/>
      <p:bldP spid="38" grpId="0" animBg="1"/>
      <p:bldP spid="39" grpId="0"/>
      <p:bldP spid="41" grpId="0" animBg="1"/>
      <p:bldP spid="42" grpId="0"/>
      <p:bldP spid="4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53F9B-E915-0E85-FE66-ADBF8B7D9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16525D2-B008-DE6E-72D1-AC9CB15C52F2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F388F91-08E6-2C54-FA79-CB74463DAE3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710B311D-2B18-8143-D2A0-0553C441175A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8AFF2F51-3FBF-7A50-01CC-1A02CC5BC3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pic>
        <p:nvPicPr>
          <p:cNvPr id="2" name="Immagine 1" descr="Immagine che contiene schizzo, disegno, linea, Parallelo&#10;&#10;Descrizione generata automaticamente">
            <a:extLst>
              <a:ext uri="{FF2B5EF4-FFF2-40B4-BE49-F238E27FC236}">
                <a16:creationId xmlns:a16="http://schemas.microsoft.com/office/drawing/2014/main" id="{87C1A3A5-D22B-CEC8-1C42-9BE647B9E8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95450"/>
            <a:ext cx="12192000" cy="4114800"/>
          </a:xfrm>
          <a:prstGeom prst="rect">
            <a:avLst/>
          </a:prstGeom>
        </p:spPr>
      </p:pic>
      <p:sp>
        <p:nvSpPr>
          <p:cNvPr id="4" name="Parentesi quadra aperta 3">
            <a:extLst>
              <a:ext uri="{FF2B5EF4-FFF2-40B4-BE49-F238E27FC236}">
                <a16:creationId xmlns:a16="http://schemas.microsoft.com/office/drawing/2014/main" id="{8FE64913-CBCF-ABB9-26DD-4B4515D67910}"/>
              </a:ext>
            </a:extLst>
          </p:cNvPr>
          <p:cNvSpPr/>
          <p:nvPr/>
        </p:nvSpPr>
        <p:spPr>
          <a:xfrm rot="16200000">
            <a:off x="3209925" y="784314"/>
            <a:ext cx="238125" cy="2809875"/>
          </a:xfrm>
          <a:prstGeom prst="leftBracket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Parentesi quadra aperta 4">
            <a:extLst>
              <a:ext uri="{FF2B5EF4-FFF2-40B4-BE49-F238E27FC236}">
                <a16:creationId xmlns:a16="http://schemas.microsoft.com/office/drawing/2014/main" id="{2C3E64D9-00EC-D311-6E6F-ACBEBA8019B7}"/>
              </a:ext>
            </a:extLst>
          </p:cNvPr>
          <p:cNvSpPr/>
          <p:nvPr/>
        </p:nvSpPr>
        <p:spPr>
          <a:xfrm rot="16200000">
            <a:off x="8829675" y="784313"/>
            <a:ext cx="238125" cy="2809875"/>
          </a:xfrm>
          <a:prstGeom prst="leftBracket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Parentesi quadra aperta 5">
            <a:extLst>
              <a:ext uri="{FF2B5EF4-FFF2-40B4-BE49-F238E27FC236}">
                <a16:creationId xmlns:a16="http://schemas.microsoft.com/office/drawing/2014/main" id="{1FA1FABB-58CD-15A2-F057-2B253BE063E8}"/>
              </a:ext>
            </a:extLst>
          </p:cNvPr>
          <p:cNvSpPr/>
          <p:nvPr/>
        </p:nvSpPr>
        <p:spPr>
          <a:xfrm rot="16200000">
            <a:off x="6022181" y="-384882"/>
            <a:ext cx="238125" cy="5624513"/>
          </a:xfrm>
          <a:prstGeom prst="leftBracket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3746CA47-A959-0EA3-42D7-04EDD07C5E31}"/>
              </a:ext>
            </a:extLst>
          </p:cNvPr>
          <p:cNvCxnSpPr>
            <a:cxnSpLocks/>
          </p:cNvCxnSpPr>
          <p:nvPr/>
        </p:nvCxnSpPr>
        <p:spPr>
          <a:xfrm>
            <a:off x="6153150" y="2546437"/>
            <a:ext cx="0" cy="30637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615EC9D-86C7-DBCD-56BD-FD0A643E9F28}"/>
              </a:ext>
            </a:extLst>
          </p:cNvPr>
          <p:cNvSpPr txBox="1"/>
          <p:nvPr/>
        </p:nvSpPr>
        <p:spPr>
          <a:xfrm>
            <a:off x="5946202" y="5725597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1E</a:t>
            </a:r>
          </a:p>
        </p:txBody>
      </p:sp>
    </p:spTree>
    <p:extLst>
      <p:ext uri="{BB962C8B-B14F-4D97-AF65-F5344CB8AC3E}">
        <p14:creationId xmlns:p14="http://schemas.microsoft.com/office/powerpoint/2010/main" val="2456510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BFA47D-506C-A16B-7F32-6B3258F58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5233B04-581F-2C10-2A4C-9455FC221ECF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C57FB4D-9DE1-29B9-7907-EEBE4B612053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B9A723DA-387B-7CA2-1137-BE055DF4102B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810B35A9-C409-B2B3-36AD-AED23354BA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51F47A9-0243-2CB8-306C-345F81D2A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</p:spPr>
        <p:txBody>
          <a:bodyPr/>
          <a:lstStyle/>
          <a:p>
            <a:r>
              <a:rPr lang="it-IT" dirty="0"/>
              <a:t>A che punto eravamo a settembre 2024?</a:t>
            </a:r>
          </a:p>
        </p:txBody>
      </p:sp>
      <p:sp>
        <p:nvSpPr>
          <p:cNvPr id="4" name="Segnaposto contenuto 13">
            <a:extLst>
              <a:ext uri="{FF2B5EF4-FFF2-40B4-BE49-F238E27FC236}">
                <a16:creationId xmlns:a16="http://schemas.microsoft.com/office/drawing/2014/main" id="{584EB08F-D032-D5E0-7CBE-F4182F3B37F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63617" y="1802705"/>
            <a:ext cx="10515600" cy="3206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Verifica mediante controlli non distruttivi sulle strutture in acciaio del radiotelescopio;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Rilievo topografico per valutare eventuali disassamenti della struttura;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Verifica delle componenti cinematiche del ramo E/W;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Riparazione delle strutture metalliche e delle fondazioni in calcestruzzo;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Completa verniciatura delle strutture metalliche;</a:t>
            </a:r>
          </a:p>
          <a:p>
            <a:pPr marL="342900" indent="-342900"/>
            <a:r>
              <a:rPr lang="it-IT" sz="2000" dirty="0"/>
              <a:t>Ripristino dei cinematismi dell’antenna;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Installazione della nuova linea focale e del nuovo sistema ricevente.</a:t>
            </a:r>
          </a:p>
        </p:txBody>
      </p:sp>
      <p:pic>
        <p:nvPicPr>
          <p:cNvPr id="5" name="Elemento grafico 4" descr="Faccina neutrale con riempimento a tinta unita">
            <a:extLst>
              <a:ext uri="{FF2B5EF4-FFF2-40B4-BE49-F238E27FC236}">
                <a16:creationId xmlns:a16="http://schemas.microsoft.com/office/drawing/2014/main" id="{FFE06853-750C-294B-E30B-2C603EDC11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90430" y="3298056"/>
            <a:ext cx="540000" cy="540000"/>
          </a:xfrm>
          <a:prstGeom prst="rect">
            <a:avLst/>
          </a:prstGeom>
        </p:spPr>
      </p:pic>
      <p:pic>
        <p:nvPicPr>
          <p:cNvPr id="6" name="Elemento grafico 5" descr="Faccina preoccupata con riempimento a tinta unita">
            <a:extLst>
              <a:ext uri="{FF2B5EF4-FFF2-40B4-BE49-F238E27FC236}">
                <a16:creationId xmlns:a16="http://schemas.microsoft.com/office/drawing/2014/main" id="{FA83C150-B667-93D6-44F5-ACA3C79D88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97433" y="4102640"/>
            <a:ext cx="540000" cy="540000"/>
          </a:xfrm>
          <a:prstGeom prst="rect">
            <a:avLst/>
          </a:prstGeom>
        </p:spPr>
      </p:pic>
      <p:pic>
        <p:nvPicPr>
          <p:cNvPr id="7" name="Elemento grafico 6" descr="Faccina sorridente con riempimento a tinta unita">
            <a:extLst>
              <a:ext uri="{FF2B5EF4-FFF2-40B4-BE49-F238E27FC236}">
                <a16:creationId xmlns:a16="http://schemas.microsoft.com/office/drawing/2014/main" id="{6ACCB989-1732-3B85-523A-2B9188F9F3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39904" y="2061388"/>
            <a:ext cx="540000" cy="540000"/>
          </a:xfrm>
          <a:prstGeom prst="rect">
            <a:avLst/>
          </a:prstGeom>
        </p:spPr>
      </p:pic>
      <p:pic>
        <p:nvPicPr>
          <p:cNvPr id="8" name="Elemento grafico 7" descr="Faccina sorridente con riempimento a tinta unita">
            <a:extLst>
              <a:ext uri="{FF2B5EF4-FFF2-40B4-BE49-F238E27FC236}">
                <a16:creationId xmlns:a16="http://schemas.microsoft.com/office/drawing/2014/main" id="{CC2DE498-88FA-669E-E03F-DEF1C66B6B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35512" y="2479945"/>
            <a:ext cx="540000" cy="540000"/>
          </a:xfrm>
          <a:prstGeom prst="rect">
            <a:avLst/>
          </a:prstGeom>
        </p:spPr>
      </p:pic>
      <p:pic>
        <p:nvPicPr>
          <p:cNvPr id="11" name="Elemento grafico 10" descr="Faccina sorridente con riempimento a tinta unita">
            <a:extLst>
              <a:ext uri="{FF2B5EF4-FFF2-40B4-BE49-F238E27FC236}">
                <a16:creationId xmlns:a16="http://schemas.microsoft.com/office/drawing/2014/main" id="{C20F2F3E-494B-168A-066C-EF4F5985DD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22469" y="2889000"/>
            <a:ext cx="540000" cy="540000"/>
          </a:xfrm>
          <a:prstGeom prst="rect">
            <a:avLst/>
          </a:prstGeom>
        </p:spPr>
      </p:pic>
      <p:pic>
        <p:nvPicPr>
          <p:cNvPr id="12" name="Elemento grafico 11" descr="Faccina neutrale con riempimento a tinta unita">
            <a:extLst>
              <a:ext uri="{FF2B5EF4-FFF2-40B4-BE49-F238E27FC236}">
                <a16:creationId xmlns:a16="http://schemas.microsoft.com/office/drawing/2014/main" id="{D94E2C0C-7760-A1A4-C284-1A133AE16D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26000" y="3731066"/>
            <a:ext cx="540000" cy="540000"/>
          </a:xfrm>
          <a:prstGeom prst="rect">
            <a:avLst/>
          </a:prstGeom>
        </p:spPr>
      </p:pic>
      <p:pic>
        <p:nvPicPr>
          <p:cNvPr id="14" name="Elemento grafico 13" descr="Faccina preoccupata con riempimento a tinta unita">
            <a:extLst>
              <a:ext uri="{FF2B5EF4-FFF2-40B4-BE49-F238E27FC236}">
                <a16:creationId xmlns:a16="http://schemas.microsoft.com/office/drawing/2014/main" id="{DABD4FA6-4380-E678-E934-40C78032DC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65512" y="4480362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5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92E333-0896-227F-F192-6C9A75C40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7F39769-1714-8923-609D-BB52051CCB5A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E71016A-5486-EAE4-4DD1-A001D29DF485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02C67460-B119-A76C-844D-E2C605F6D745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2EC43A64-B4DA-66AD-A6CD-98825F6E4D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8EDEF77F-4B28-764B-508F-A0A618A7D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</p:spPr>
        <p:txBody>
          <a:bodyPr/>
          <a:lstStyle/>
          <a:p>
            <a:r>
              <a:rPr lang="it-IT" dirty="0"/>
              <a:t>A che punto eravamo a settembre 2024?</a:t>
            </a:r>
          </a:p>
        </p:txBody>
      </p:sp>
      <p:sp>
        <p:nvSpPr>
          <p:cNvPr id="4" name="Segnaposto contenuto 13">
            <a:extLst>
              <a:ext uri="{FF2B5EF4-FFF2-40B4-BE49-F238E27FC236}">
                <a16:creationId xmlns:a16="http://schemas.microsoft.com/office/drawing/2014/main" id="{0365CD1A-0F8B-CEA6-BE55-426FF805477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63617" y="1802705"/>
            <a:ext cx="10515600" cy="1990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it-IT" sz="2000" dirty="0"/>
              <a:t>Attività completate:</a:t>
            </a:r>
          </a:p>
          <a:p>
            <a:pPr marL="0" indent="0">
              <a:buNone/>
            </a:pPr>
            <a:endParaRPr lang="it-IT" sz="2000" dirty="0"/>
          </a:p>
          <a:p>
            <a:pPr marL="342900" indent="-342900"/>
            <a:r>
              <a:rPr lang="it-IT" sz="2000" dirty="0"/>
              <a:t>Verifica mediante controlli non distruttivi sulle strutture in acciaio del radiotelescopio;</a:t>
            </a:r>
          </a:p>
          <a:p>
            <a:pPr marL="0" indent="0">
              <a:buNone/>
            </a:pPr>
            <a:endParaRPr lang="it-IT" sz="2000" dirty="0"/>
          </a:p>
          <a:p>
            <a:pPr marL="0" indent="0">
              <a:buNone/>
            </a:pP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9340718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1D348-D187-A982-ADE7-289B8B0B3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10A9746-6B02-9950-D336-F613F4DDB999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65EFD65-BE98-1FD9-47D2-86AA5306CF8E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D29A8507-0C8E-5D1E-1DF7-7C7A72D4D442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1A30205F-9CA0-394B-0C24-E53FBC5FAF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pic>
        <p:nvPicPr>
          <p:cNvPr id="11" name="Immagine 10" descr="Immagine che contiene cielo, aria aperta, nuvola, torre&#10;&#10;Descrizione generata automaticamente">
            <a:extLst>
              <a:ext uri="{FF2B5EF4-FFF2-40B4-BE49-F238E27FC236}">
                <a16:creationId xmlns:a16="http://schemas.microsoft.com/office/drawing/2014/main" id="{6F40A147-E58E-8AF4-76B4-723A306193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28776" y="2294589"/>
            <a:ext cx="5201920" cy="292608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60EAAC0-8E91-80D6-B18E-315FB4717292}"/>
              </a:ext>
            </a:extLst>
          </p:cNvPr>
          <p:cNvSpPr txBox="1"/>
          <p:nvPr/>
        </p:nvSpPr>
        <p:spPr>
          <a:xfrm>
            <a:off x="3246120" y="1545336"/>
            <a:ext cx="893673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Prima fase della attività completata:</a:t>
            </a:r>
          </a:p>
          <a:p>
            <a:endParaRPr lang="it-IT" dirty="0"/>
          </a:p>
          <a:p>
            <a:r>
              <a:rPr lang="it-IT" dirty="0"/>
              <a:t>Verifica di tutte le strutture delle centine, dei cavalletti, e degli attacchi degli stralli e dei falconi, oltre alle torri di ammarro e tensione.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Indagini eseguite: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Ultrasuoni (degli spessori piastre irrigidimento base piloni</a:t>
            </a:r>
          </a:p>
          <a:p>
            <a:r>
              <a:rPr lang="it-IT" dirty="0"/>
              <a:t>	e ricerca di difetti su altri elementi quali perni ecc.)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Magnetoscopico (sui nodi più critici)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Visivo (sul 100% della struttura)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32FE251B-6513-B703-2096-5D607E53B67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784" y="1926000"/>
            <a:ext cx="4767072" cy="4500382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B27971A1-DB14-1D01-FE8A-C70E87F9E898}"/>
              </a:ext>
            </a:extLst>
          </p:cNvPr>
          <p:cNvSpPr/>
          <p:nvPr/>
        </p:nvSpPr>
        <p:spPr>
          <a:xfrm rot="986718">
            <a:off x="7153195" y="3733490"/>
            <a:ext cx="4838004" cy="13953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9AAB4A6E-95F5-4844-BC53-8675F06CF3DE}"/>
              </a:ext>
            </a:extLst>
          </p:cNvPr>
          <p:cNvSpPr/>
          <p:nvPr/>
        </p:nvSpPr>
        <p:spPr>
          <a:xfrm>
            <a:off x="9217891" y="4506289"/>
            <a:ext cx="1481532" cy="18239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2A3D966-A317-63BA-7E26-F9367B28D14C}"/>
              </a:ext>
            </a:extLst>
          </p:cNvPr>
          <p:cNvSpPr txBox="1"/>
          <p:nvPr/>
        </p:nvSpPr>
        <p:spPr>
          <a:xfrm>
            <a:off x="3246120" y="3157464"/>
            <a:ext cx="3904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Restano da verificare il trave </a:t>
            </a:r>
            <a:r>
              <a:rPr lang="it-IT" dirty="0" err="1"/>
              <a:t>portacorner</a:t>
            </a:r>
            <a:r>
              <a:rPr lang="it-IT" dirty="0"/>
              <a:t>, i falconi e alcuni punti inaccessibili delle centine all’attuale puntamento.</a:t>
            </a:r>
          </a:p>
        </p:txBody>
      </p:sp>
      <p:pic>
        <p:nvPicPr>
          <p:cNvPr id="18" name="Elemento grafico 17" descr="Avviso con riempimento a tinta unita">
            <a:extLst>
              <a:ext uri="{FF2B5EF4-FFF2-40B4-BE49-F238E27FC236}">
                <a16:creationId xmlns:a16="http://schemas.microsoft.com/office/drawing/2014/main" id="{DB909786-81CF-C812-88F8-BD09ECB90E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50459" y="424460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63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E5509-3E4B-5211-3550-315A65DAE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5240816-9262-34E5-3028-AD0E56E6A210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E95B171-2B66-5961-C324-9A12B50502BA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6EA19AD5-8FF6-FFEA-9289-092E427600FA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22005D1B-63B9-6331-359B-148D012909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94759969-FAEA-4C3D-9537-FB8BA42389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2" y="1713345"/>
            <a:ext cx="4814144" cy="448425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B22D4D1-5BE9-24FA-B056-2E1162E65CA7}"/>
              </a:ext>
            </a:extLst>
          </p:cNvPr>
          <p:cNvSpPr txBox="1"/>
          <p:nvPr/>
        </p:nvSpPr>
        <p:spPr>
          <a:xfrm>
            <a:off x="729673" y="1344013"/>
            <a:ext cx="3354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Codice identificativo univoco nodi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56DE092-D02C-F53E-4862-9FCBA0D7A3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1845" y="1827736"/>
            <a:ext cx="2491912" cy="448425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4F9A0A1-F85D-C689-C037-EB78E9FED242}"/>
              </a:ext>
            </a:extLst>
          </p:cNvPr>
          <p:cNvSpPr txBox="1"/>
          <p:nvPr/>
        </p:nvSpPr>
        <p:spPr>
          <a:xfrm>
            <a:off x="5111595" y="1263943"/>
            <a:ext cx="1968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Certificato di prova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EF1579C-5A9C-DD32-7D3B-776D50855D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358" y="1234827"/>
            <a:ext cx="3872810" cy="219417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0CC28589-E8ED-8989-CC63-D6263B9F61D7}"/>
              </a:ext>
            </a:extLst>
          </p:cNvPr>
          <p:cNvSpPr/>
          <p:nvPr/>
        </p:nvSpPr>
        <p:spPr>
          <a:xfrm>
            <a:off x="5041845" y="2937164"/>
            <a:ext cx="1192700" cy="6927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1807F22A-C6DD-2DA4-3659-33913F7C92EC}"/>
              </a:ext>
            </a:extLst>
          </p:cNvPr>
          <p:cNvCxnSpPr>
            <a:cxnSpLocks/>
          </p:cNvCxnSpPr>
          <p:nvPr/>
        </p:nvCxnSpPr>
        <p:spPr>
          <a:xfrm flipV="1">
            <a:off x="5041845" y="1234827"/>
            <a:ext cx="2875513" cy="17023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27FCA3E1-9C88-2CE5-B5C9-73D59662B8EA}"/>
              </a:ext>
            </a:extLst>
          </p:cNvPr>
          <p:cNvCxnSpPr>
            <a:cxnSpLocks/>
          </p:cNvCxnSpPr>
          <p:nvPr/>
        </p:nvCxnSpPr>
        <p:spPr>
          <a:xfrm flipV="1">
            <a:off x="6234545" y="3429000"/>
            <a:ext cx="5555623" cy="20089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magine 19">
            <a:extLst>
              <a:ext uri="{FF2B5EF4-FFF2-40B4-BE49-F238E27FC236}">
                <a16:creationId xmlns:a16="http://schemas.microsoft.com/office/drawing/2014/main" id="{2FFA0472-DF68-324B-D099-95D3276439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3" r="6911"/>
          <a:stretch/>
        </p:blipFill>
        <p:spPr>
          <a:xfrm>
            <a:off x="7559998" y="4009018"/>
            <a:ext cx="4587529" cy="2244637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BFE1110A-7295-765C-955B-2B5227B969D5}"/>
              </a:ext>
            </a:extLst>
          </p:cNvPr>
          <p:cNvSpPr txBox="1"/>
          <p:nvPr/>
        </p:nvSpPr>
        <p:spPr>
          <a:xfrm>
            <a:off x="7925477" y="3802618"/>
            <a:ext cx="3903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Report fotografico delle non conformità</a:t>
            </a:r>
          </a:p>
        </p:txBody>
      </p:sp>
    </p:spTree>
    <p:extLst>
      <p:ext uri="{BB962C8B-B14F-4D97-AF65-F5344CB8AC3E}">
        <p14:creationId xmlns:p14="http://schemas.microsoft.com/office/powerpoint/2010/main" val="334204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2C4FC-1B91-6A36-BF6F-C4CE7CFC35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C52CCCA-B336-49C0-6A4B-679EB1D61612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5FE9C38-F2DA-00CF-E26C-BFB0348E739F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D0E167BA-B69B-F790-A360-5985012CC1E3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6181EF1C-010A-87F3-506F-D635CC222B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F91BA7B2-A526-6678-7E86-F7CDEFE2D1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197" y="1616671"/>
            <a:ext cx="7290044" cy="442751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1321B50-4B36-1CFF-F359-BB041BF002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630" y="4883625"/>
            <a:ext cx="6812937" cy="108644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E6F3FA7-C63E-305E-6FDE-4286828052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33" y="4169664"/>
            <a:ext cx="2700114" cy="205399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F0DC064-A106-D157-8C40-0E276BE6B4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894" y="1432915"/>
            <a:ext cx="3688564" cy="2510841"/>
          </a:xfrm>
          <a:prstGeom prst="rect">
            <a:avLst/>
          </a:prstGeom>
        </p:spPr>
      </p:pic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70B0A81F-0CD0-B160-63FA-5EE558CB86FA}"/>
              </a:ext>
            </a:extLst>
          </p:cNvPr>
          <p:cNvCxnSpPr/>
          <p:nvPr/>
        </p:nvCxnSpPr>
        <p:spPr>
          <a:xfrm>
            <a:off x="1883664" y="2779776"/>
            <a:ext cx="438912" cy="905256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7">
            <a:extLst>
              <a:ext uri="{FF2B5EF4-FFF2-40B4-BE49-F238E27FC236}">
                <a16:creationId xmlns:a16="http://schemas.microsoft.com/office/drawing/2014/main" id="{5352497E-EF33-4106-5496-4CBC323FFE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37" y="1262055"/>
            <a:ext cx="3903278" cy="2794655"/>
          </a:xfrm>
          <a:prstGeom prst="rect">
            <a:avLst/>
          </a:prstGeom>
        </p:spPr>
      </p:pic>
      <p:sp>
        <p:nvSpPr>
          <p:cNvPr id="18" name="Rettangolo con angoli arrotondati 17">
            <a:extLst>
              <a:ext uri="{FF2B5EF4-FFF2-40B4-BE49-F238E27FC236}">
                <a16:creationId xmlns:a16="http://schemas.microsoft.com/office/drawing/2014/main" id="{629254EA-DC55-0735-6532-5502FEB37F36}"/>
              </a:ext>
            </a:extLst>
          </p:cNvPr>
          <p:cNvSpPr/>
          <p:nvPr/>
        </p:nvSpPr>
        <p:spPr>
          <a:xfrm>
            <a:off x="1883664" y="5004808"/>
            <a:ext cx="980834" cy="383702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9440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FFEC5-973B-9FEB-2E72-8AD7B85AE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68AF217-0B2E-BEC0-0D14-EA9A86CDD0E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2071515-C2FF-F9D5-BB2A-2A40FE0F2EDD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B9CEB200-5CF4-2B7C-9927-AD1EE5BDAF15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CD689A6-E8FC-A0B0-1426-69626BFF1F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FC7A0DD-2CC0-13AE-D3F1-B84380570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</p:spPr>
        <p:txBody>
          <a:bodyPr/>
          <a:lstStyle/>
          <a:p>
            <a:r>
              <a:rPr lang="it-IT" dirty="0"/>
              <a:t>A che punto eravamo a settembre 2024?</a:t>
            </a:r>
          </a:p>
        </p:txBody>
      </p:sp>
      <p:sp>
        <p:nvSpPr>
          <p:cNvPr id="4" name="Segnaposto contenuto 13">
            <a:extLst>
              <a:ext uri="{FF2B5EF4-FFF2-40B4-BE49-F238E27FC236}">
                <a16:creationId xmlns:a16="http://schemas.microsoft.com/office/drawing/2014/main" id="{179CF30F-CDAF-78BA-1AD5-3A252259F70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63617" y="1802705"/>
            <a:ext cx="10515600" cy="2395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it-IT" sz="2000" dirty="0"/>
              <a:t>Attività completate:</a:t>
            </a:r>
          </a:p>
          <a:p>
            <a:pPr marL="0" indent="0">
              <a:buNone/>
            </a:pPr>
            <a:endParaRPr lang="it-IT" sz="2000" dirty="0"/>
          </a:p>
          <a:p>
            <a:pPr marL="342900" indent="-342900"/>
            <a:r>
              <a:rPr lang="it-IT" sz="2000" dirty="0"/>
              <a:t>Verifica mediante controlli non distruttivi sulle strutture in acciaio del radiotelescopio;</a:t>
            </a:r>
          </a:p>
          <a:p>
            <a:pPr marL="0" indent="0">
              <a:buNone/>
            </a:pPr>
            <a:endParaRPr lang="it-IT" sz="2000" dirty="0"/>
          </a:p>
          <a:p>
            <a:pPr marL="342900" indent="-342900"/>
            <a:r>
              <a:rPr lang="it-IT" sz="2000" dirty="0"/>
              <a:t>Rilievo topografico per valutare eventuali disassamenti della struttura;</a:t>
            </a:r>
          </a:p>
          <a:p>
            <a:pPr marL="0" indent="0">
              <a:buNone/>
            </a:pP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329298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92CCBE7B-1063-B15F-8360-8DBA545979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578" y="1254419"/>
            <a:ext cx="7490251" cy="4982772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51039DE2-3B35-8724-6341-BA5E403EB58D}"/>
              </a:ext>
            </a:extLst>
          </p:cNvPr>
          <p:cNvSpPr/>
          <p:nvPr/>
        </p:nvSpPr>
        <p:spPr>
          <a:xfrm rot="528545">
            <a:off x="6940004" y="3642660"/>
            <a:ext cx="4678071" cy="5376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72A5C01-6B5B-EDD0-CEEC-F21DEB60DBB7}"/>
              </a:ext>
            </a:extLst>
          </p:cNvPr>
          <p:cNvSpPr txBox="1"/>
          <p:nvPr/>
        </p:nvSpPr>
        <p:spPr>
          <a:xfrm>
            <a:off x="307171" y="2368296"/>
            <a:ext cx="40507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Ramo E/W</a:t>
            </a:r>
          </a:p>
          <a:p>
            <a:endParaRPr lang="it-IT" dirty="0"/>
          </a:p>
          <a:p>
            <a:r>
              <a:rPr lang="it-IT" dirty="0"/>
              <a:t>Uno dei 2 bracci del Radiotelescopio «Croce del Nord» sito a Medicina.</a:t>
            </a:r>
          </a:p>
          <a:p>
            <a:endParaRPr lang="it-IT" dirty="0"/>
          </a:p>
          <a:p>
            <a:r>
              <a:rPr lang="it-IT" dirty="0"/>
              <a:t>E’ composto da un’unica struttura cilindrico parabolica.</a:t>
            </a:r>
          </a:p>
        </p:txBody>
      </p:sp>
    </p:spTree>
    <p:extLst>
      <p:ext uri="{BB962C8B-B14F-4D97-AF65-F5344CB8AC3E}">
        <p14:creationId xmlns:p14="http://schemas.microsoft.com/office/powerpoint/2010/main" val="11023792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F3EB265-858F-3100-E496-1A9001693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0675"/>
            <a:ext cx="12192000" cy="197370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485DA74-5B9B-7149-D109-B57C7668BB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338" y="1506729"/>
            <a:ext cx="3163563" cy="252577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69E80B36-9301-749C-6EB6-81E182DE383E}"/>
              </a:ext>
            </a:extLst>
          </p:cNvPr>
          <p:cNvSpPr/>
          <p:nvPr/>
        </p:nvSpPr>
        <p:spPr>
          <a:xfrm>
            <a:off x="700512" y="4992623"/>
            <a:ext cx="771672" cy="6766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F919FCC6-18B0-6310-FEA0-50D98F6770C9}"/>
              </a:ext>
            </a:extLst>
          </p:cNvPr>
          <p:cNvCxnSpPr/>
          <p:nvPr/>
        </p:nvCxnSpPr>
        <p:spPr>
          <a:xfrm>
            <a:off x="185338" y="4032505"/>
            <a:ext cx="515174" cy="16367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5412550C-CCAB-7FB9-B78C-5DD329040383}"/>
              </a:ext>
            </a:extLst>
          </p:cNvPr>
          <p:cNvCxnSpPr>
            <a:cxnSpLocks/>
          </p:cNvCxnSpPr>
          <p:nvPr/>
        </p:nvCxnSpPr>
        <p:spPr>
          <a:xfrm flipH="1">
            <a:off x="1472184" y="4032505"/>
            <a:ext cx="1876717" cy="16367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37B90A1-4753-52EC-7E05-5BB4E1FF9A79}"/>
              </a:ext>
            </a:extLst>
          </p:cNvPr>
          <p:cNvSpPr txBox="1"/>
          <p:nvPr/>
        </p:nvSpPr>
        <p:spPr>
          <a:xfrm>
            <a:off x="3955776" y="1252025"/>
            <a:ext cx="81252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  <a:p>
            <a:r>
              <a:rPr lang="it-IT" dirty="0"/>
              <a:t>Definito un sistema di riferimento locale materializzato su strutture esistenti;</a:t>
            </a:r>
          </a:p>
          <a:p>
            <a:endParaRPr lang="it-IT" dirty="0"/>
          </a:p>
          <a:p>
            <a:r>
              <a:rPr lang="it-IT" dirty="0"/>
              <a:t>Materializzazione in loco di 9 stazione </a:t>
            </a:r>
            <a:r>
              <a:rPr lang="it-IT" dirty="0" err="1"/>
              <a:t>poligonometriche</a:t>
            </a:r>
            <a:r>
              <a:rPr lang="it-IT" dirty="0"/>
              <a:t>; </a:t>
            </a:r>
          </a:p>
          <a:p>
            <a:endParaRPr lang="it-IT" dirty="0"/>
          </a:p>
          <a:p>
            <a:r>
              <a:rPr lang="it-IT" dirty="0"/>
              <a:t>Determinazione di oltre 30 punti notevoli a centina, al fine di verificare La coincidenza dell’asse di rotazione delle singole centine con un asse di rotazione globale e l’allineamento delle stremità delle centine e dei falconi.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50C1D4A3-CCE6-D407-A000-D1A7865C03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" y="4325467"/>
            <a:ext cx="11970107" cy="183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500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36C2563-BCE7-1A90-98B5-9D359A8726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218" y="1243584"/>
            <a:ext cx="3445829" cy="492861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8DB014E-735C-C62C-7973-2BD6E58C6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047" y="1243584"/>
            <a:ext cx="3451832" cy="492861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77B1BD5-92BE-8815-F331-8A4CD65B68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37" y="2984224"/>
            <a:ext cx="4846484" cy="331506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27D06BF-77BC-F0F4-C95E-9F0AA7361413}"/>
              </a:ext>
            </a:extLst>
          </p:cNvPr>
          <p:cNvSpPr txBox="1"/>
          <p:nvPr/>
        </p:nvSpPr>
        <p:spPr>
          <a:xfrm>
            <a:off x="245121" y="1243584"/>
            <a:ext cx="46206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Libretto di campagna con lista e coordinate di punti definiti;</a:t>
            </a:r>
          </a:p>
          <a:p>
            <a:endParaRPr lang="it-IT" dirty="0"/>
          </a:p>
          <a:p>
            <a:r>
              <a:rPr lang="it-IT" dirty="0"/>
              <a:t>Tabelle riassuntive con indicate le posizioni di alcuni punti delle centine riferiti a piani assoluti.</a:t>
            </a:r>
          </a:p>
        </p:txBody>
      </p:sp>
    </p:spTree>
    <p:extLst>
      <p:ext uri="{BB962C8B-B14F-4D97-AF65-F5344CB8AC3E}">
        <p14:creationId xmlns:p14="http://schemas.microsoft.com/office/powerpoint/2010/main" val="312513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3E51F-8DDE-6A7E-04F9-AFEEF2DA4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05B3CBD-6A8A-4153-09BB-791D1855F0F9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D42435C-38C8-919F-163C-5051BEBFDD88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CA3B1E4B-A1C4-5349-629D-00AD17889265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D16B22DC-0E51-D75C-F49E-0D780D94FB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B52B67B-BB47-1322-54D2-D826ECF2E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</p:spPr>
        <p:txBody>
          <a:bodyPr/>
          <a:lstStyle/>
          <a:p>
            <a:r>
              <a:rPr lang="it-IT" dirty="0"/>
              <a:t>A che punto eravamo a settembre 2024?</a:t>
            </a:r>
          </a:p>
        </p:txBody>
      </p:sp>
      <p:sp>
        <p:nvSpPr>
          <p:cNvPr id="4" name="Segnaposto contenuto 13">
            <a:extLst>
              <a:ext uri="{FF2B5EF4-FFF2-40B4-BE49-F238E27FC236}">
                <a16:creationId xmlns:a16="http://schemas.microsoft.com/office/drawing/2014/main" id="{535EAF94-B324-BD4A-F4E9-D7258DD7C6D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63617" y="1802705"/>
            <a:ext cx="10515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it-IT" sz="2000" dirty="0"/>
              <a:t>Attività completate:</a:t>
            </a:r>
          </a:p>
          <a:p>
            <a:pPr marL="0" indent="0">
              <a:buNone/>
            </a:pPr>
            <a:endParaRPr lang="it-IT" sz="2000" dirty="0"/>
          </a:p>
          <a:p>
            <a:pPr marL="342900" indent="-342900"/>
            <a:r>
              <a:rPr lang="it-IT" sz="2000" dirty="0"/>
              <a:t>Verifica mediante controlli non distruttivi sulle strutture in acciaio del radiotelescopio;</a:t>
            </a:r>
          </a:p>
          <a:p>
            <a:pPr marL="0" indent="0">
              <a:buNone/>
            </a:pPr>
            <a:endParaRPr lang="it-IT" sz="2000" dirty="0"/>
          </a:p>
          <a:p>
            <a:pPr marL="342900" indent="-342900"/>
            <a:r>
              <a:rPr lang="it-IT" sz="2000" dirty="0"/>
              <a:t>Rilievo topografico per valutare eventuali disassamenti della struttura;</a:t>
            </a:r>
          </a:p>
          <a:p>
            <a:pPr marL="0" indent="0">
              <a:buNone/>
            </a:pPr>
            <a:endParaRPr lang="it-IT" sz="2000" dirty="0"/>
          </a:p>
          <a:p>
            <a:pPr marL="342900" indent="-342900"/>
            <a:r>
              <a:rPr lang="it-IT" sz="2000" dirty="0"/>
              <a:t>Verifica delle componenti cinematiche del ramo E/W;</a:t>
            </a:r>
          </a:p>
        </p:txBody>
      </p:sp>
    </p:spTree>
    <p:extLst>
      <p:ext uri="{BB962C8B-B14F-4D97-AF65-F5344CB8AC3E}">
        <p14:creationId xmlns:p14="http://schemas.microsoft.com/office/powerpoint/2010/main" val="381225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linea, schizzo, diagramma, arte&#10;&#10;Descrizione generata automaticamente">
            <a:extLst>
              <a:ext uri="{FF2B5EF4-FFF2-40B4-BE49-F238E27FC236}">
                <a16:creationId xmlns:a16="http://schemas.microsoft.com/office/drawing/2014/main" id="{436B4861-74D7-54CB-6F81-B3EEEE9DF3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671" y="1155259"/>
            <a:ext cx="9073473" cy="5137367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8BD707AF-DFC1-B636-99B5-D74492FD10F3}"/>
              </a:ext>
            </a:extLst>
          </p:cNvPr>
          <p:cNvSpPr/>
          <p:nvPr/>
        </p:nvSpPr>
        <p:spPr>
          <a:xfrm>
            <a:off x="960120" y="5541264"/>
            <a:ext cx="758952" cy="6583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9A3805E-885D-BB0F-2C45-CA1B0DAD8190}"/>
              </a:ext>
            </a:extLst>
          </p:cNvPr>
          <p:cNvSpPr txBox="1"/>
          <p:nvPr/>
        </p:nvSpPr>
        <p:spPr>
          <a:xfrm>
            <a:off x="156629" y="1299777"/>
            <a:ext cx="347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Sistema di movimentazione attuale</a:t>
            </a:r>
          </a:p>
        </p:txBody>
      </p:sp>
    </p:spTree>
    <p:extLst>
      <p:ext uri="{BB962C8B-B14F-4D97-AF65-F5344CB8AC3E}">
        <p14:creationId xmlns:p14="http://schemas.microsoft.com/office/powerpoint/2010/main" val="37594642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7E667287-FACE-096D-5F83-268AE703471C}"/>
              </a:ext>
            </a:extLst>
          </p:cNvPr>
          <p:cNvSpPr txBox="1"/>
          <p:nvPr/>
        </p:nvSpPr>
        <p:spPr>
          <a:xfrm>
            <a:off x="173736" y="1289304"/>
            <a:ext cx="9760808" cy="4672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</a:pPr>
            <a:r>
              <a:rPr lang="it-IT" sz="2000" dirty="0">
                <a:latin typeface="Titillium" pitchFamily="2" charset="77"/>
              </a:rPr>
              <a:t>Completata.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it-IT" sz="2000" dirty="0">
                <a:latin typeface="Titillium" pitchFamily="2" charset="77"/>
              </a:rPr>
              <a:t>Verifica stato catene e riduttori;</a:t>
            </a:r>
          </a:p>
          <a:p>
            <a:pPr marL="800100" lvl="1" indent="-342900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it-IT" sz="2000" dirty="0">
                <a:latin typeface="Titillium" pitchFamily="2" charset="77"/>
              </a:rPr>
              <a:t>Di 25 centine, 2 (la n°2 e 4) hanno presentato un forte stato di ossidazione.</a:t>
            </a:r>
          </a:p>
          <a:p>
            <a:pPr marL="34290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it-IT" sz="2000" dirty="0">
                <a:latin typeface="Titillium" pitchFamily="2" charset="77"/>
              </a:rPr>
              <a:t>Verifica del funzionamento dell’impianto elettrico da consolle ad antenna;</a:t>
            </a:r>
          </a:p>
          <a:p>
            <a:pPr marL="800100" lvl="1" indent="-342900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it-IT" sz="2000" dirty="0">
                <a:latin typeface="Titillium" pitchFamily="2" charset="77"/>
              </a:rPr>
              <a:t>E’ stato necessario sostituire 1 salvamotore (centina 3)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it-IT" sz="2000" dirty="0">
                <a:latin typeface="Titillium" pitchFamily="2" charset="77"/>
              </a:rPr>
              <a:t>Controllo manuale sgancio freno;</a:t>
            </a:r>
          </a:p>
          <a:p>
            <a:pPr marL="800100" lvl="1" indent="-342900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it-IT" sz="2000" dirty="0">
                <a:latin typeface="Titillium" pitchFamily="2" charset="77"/>
              </a:rPr>
              <a:t>E’ stato necessario sostituire/pulire 3 freni (centina 7 e 14 e 18).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it-IT" sz="2000" dirty="0">
                <a:latin typeface="Titillium" pitchFamily="2" charset="77"/>
              </a:rPr>
              <a:t>Verifica assieme motore, freno, riduttore e alberi di sincronizzazione;</a:t>
            </a:r>
          </a:p>
          <a:p>
            <a:pPr marL="800100" lvl="1" indent="-342900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it-IT" sz="2000" dirty="0">
                <a:latin typeface="Titillium" pitchFamily="2" charset="77"/>
              </a:rPr>
              <a:t>Sgancio di tutti i salvamotori tranne la centina in esame;</a:t>
            </a:r>
          </a:p>
          <a:p>
            <a:pPr marL="800100" lvl="1" indent="-342900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it-IT" sz="2000" dirty="0" err="1">
                <a:latin typeface="Titillium" pitchFamily="2" charset="77"/>
              </a:rPr>
              <a:t>Start&amp;Stop</a:t>
            </a:r>
            <a:r>
              <a:rPr lang="it-IT" sz="2000" dirty="0">
                <a:latin typeface="Titillium" pitchFamily="2" charset="77"/>
              </a:rPr>
              <a:t> di circa 1 secondo;</a:t>
            </a:r>
          </a:p>
          <a:p>
            <a:pPr marL="800100" lvl="1" indent="-342900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it-IT" sz="2000" dirty="0">
                <a:latin typeface="Titillium" pitchFamily="2" charset="77"/>
              </a:rPr>
              <a:t>Ritorno manuale tramite giratubi e sgancio manuale del freno.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it-IT" sz="2000" dirty="0">
                <a:latin typeface="Titillium" pitchFamily="2" charset="77"/>
              </a:rPr>
              <a:t>Movimentazione di tutta l’antenna di 2 gradi in direzione Sud e ritorno </a:t>
            </a:r>
          </a:p>
          <a:p>
            <a:pPr marL="800100" lvl="1" indent="-342900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it-IT" sz="2000" dirty="0">
                <a:latin typeface="Titillium" pitchFamily="2" charset="77"/>
              </a:rPr>
              <a:t>Necessario un controllo visivo di eventuali disallineamenti delle centine.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E14318E-334E-CAB0-90DF-0B0CBE478C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724" y="1289304"/>
            <a:ext cx="2172248" cy="491650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EC2D90D0-F934-2210-2DC1-4BCBBC78A6AB}"/>
              </a:ext>
            </a:extLst>
          </p:cNvPr>
          <p:cNvSpPr/>
          <p:nvPr/>
        </p:nvSpPr>
        <p:spPr>
          <a:xfrm>
            <a:off x="9601200" y="1207008"/>
            <a:ext cx="2514600" cy="5120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B1D7F3C-2EDF-270F-3E50-7BFF0683A0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520" y="2059089"/>
            <a:ext cx="3285744" cy="41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17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pilone, schizzo, disegno, torre&#10;&#10;Descrizione generata automaticamente">
            <a:extLst>
              <a:ext uri="{FF2B5EF4-FFF2-40B4-BE49-F238E27FC236}">
                <a16:creationId xmlns:a16="http://schemas.microsoft.com/office/drawing/2014/main" id="{BB962A7E-F937-7764-03CB-3B67EA7BF4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939" y="1147506"/>
            <a:ext cx="10985917" cy="519659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B584B1B-B271-21C6-C5EF-A15BE9662A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920" y="3906561"/>
            <a:ext cx="2383052" cy="243754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169EA45-FB17-460C-0B3C-027B4B6BAB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" y="2017206"/>
            <a:ext cx="2916936" cy="218110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CE8453F-483C-C40F-D965-2D71345223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" y="4700016"/>
            <a:ext cx="2237992" cy="15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98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6BA25A-200D-5253-7259-8DA842C7E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7AB8CE5-090D-C000-339F-EF5FAE6A1AE8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0E5893C-AE8A-A654-C6F2-1BF444798B6E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2B0345AF-9A34-1E18-3AEF-11D1DFBC9DDC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138673CD-30C0-B091-7059-E560090CD4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4F14848-3FE5-941C-7EE4-61626D3B1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</p:spPr>
        <p:txBody>
          <a:bodyPr/>
          <a:lstStyle/>
          <a:p>
            <a:r>
              <a:rPr lang="it-IT" dirty="0"/>
              <a:t>Quali sviluppi ci sono stati ad oggi?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8BD8A2C-5457-F62D-655B-0B2EDDC6FB0B}"/>
              </a:ext>
            </a:extLst>
          </p:cNvPr>
          <p:cNvSpPr txBox="1"/>
          <p:nvPr/>
        </p:nvSpPr>
        <p:spPr>
          <a:xfrm>
            <a:off x="91924" y="1822927"/>
            <a:ext cx="86113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solidFill>
                  <a:srgbClr val="0070C0"/>
                </a:solidFill>
              </a:rPr>
              <a:t>Riparazione delle strutture metalliche e delle fondazioni in calcestruzzo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CDAE3F42-DDFC-1F01-504C-E1CAEBB49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4776" y="1335636"/>
            <a:ext cx="5317224" cy="5003171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0A58397D-4D74-9150-8568-43E01ADC915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6416"/>
          <a:stretch/>
        </p:blipFill>
        <p:spPr>
          <a:xfrm>
            <a:off x="151057" y="2487168"/>
            <a:ext cx="5583123" cy="3734796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C4CDBD31-42F1-870A-200C-7CAF3E8E28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1527" y="2203325"/>
            <a:ext cx="5583123" cy="403292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129D493A-22AE-994A-E27D-D5794032B2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723" y="4292748"/>
            <a:ext cx="4523256" cy="198712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CBD84F3-9F8A-BC66-37BF-7E420A892D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723" y="2170775"/>
            <a:ext cx="4523256" cy="203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79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498FF6-BE08-A9D3-D746-5CF3A13C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D23BB27-9112-8A95-A63D-22E2DE958F7C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E5E22E7-DC97-AAD3-2945-3436C56A35D8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437978D7-6F2F-3A34-C8DD-3EBBFC4EF182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F6E0856E-F6BC-2EF6-CE8B-9A9B12443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71B59C1-2016-E762-1A95-DDC2152D3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</p:spPr>
        <p:txBody>
          <a:bodyPr/>
          <a:lstStyle/>
          <a:p>
            <a:r>
              <a:rPr lang="it-IT" dirty="0"/>
              <a:t>Quali sviluppi ci sono stati ad oggi?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919D0BA-4516-A04C-B072-2F463FE522BC}"/>
              </a:ext>
            </a:extLst>
          </p:cNvPr>
          <p:cNvSpPr txBox="1"/>
          <p:nvPr/>
        </p:nvSpPr>
        <p:spPr>
          <a:xfrm>
            <a:off x="91924" y="1822927"/>
            <a:ext cx="86113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solidFill>
                  <a:srgbClr val="0070C0"/>
                </a:solidFill>
              </a:rPr>
              <a:t>Riparazione delle strutture metalliche e delle fondazioni in calcestruzzo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2A721B42-7500-BA10-67B6-1476ED00D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49" y="2275300"/>
            <a:ext cx="5915851" cy="3991532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1DDCF2B3-0023-8C2D-A72B-FBE8071B65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8143" y="2275300"/>
            <a:ext cx="5400664" cy="399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45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2F67CB-DD09-1E0E-84E1-FD5B3D0C6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5F39CEE-BDF5-943C-BEA5-CC20414EF24B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ECE50A2-57E3-80D3-6435-73A523BD2C59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512E3781-874C-0176-BECE-7F84B8588A0E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E57EF950-1D7C-6066-92D1-26906EF21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C5B9859F-0A92-334C-B012-8F1D18D4E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</p:spPr>
        <p:txBody>
          <a:bodyPr/>
          <a:lstStyle/>
          <a:p>
            <a:r>
              <a:rPr lang="it-IT" dirty="0"/>
              <a:t>Quali sviluppi ci sono stati ad oggi?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01733C4-C7A6-E2A2-4DFB-2B8E315B10F1}"/>
              </a:ext>
            </a:extLst>
          </p:cNvPr>
          <p:cNvSpPr txBox="1"/>
          <p:nvPr/>
        </p:nvSpPr>
        <p:spPr>
          <a:xfrm>
            <a:off x="91924" y="1822927"/>
            <a:ext cx="86113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solidFill>
                  <a:srgbClr val="0070C0"/>
                </a:solidFill>
              </a:rPr>
              <a:t>Riparazione delle strutture metalliche e delle fondazioni in calcestruzzo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3B651D6-A20B-6576-C27F-07AAA408330E}"/>
              </a:ext>
            </a:extLst>
          </p:cNvPr>
          <p:cNvSpPr txBox="1"/>
          <p:nvPr/>
        </p:nvSpPr>
        <p:spPr>
          <a:xfrm>
            <a:off x="516173" y="2386152"/>
            <a:ext cx="1115965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Tempistiche: </a:t>
            </a:r>
          </a:p>
          <a:p>
            <a:endParaRPr lang="it-IT" dirty="0"/>
          </a:p>
          <a:p>
            <a:r>
              <a:rPr lang="it-IT" dirty="0"/>
              <a:t>Completamento plinti:</a:t>
            </a:r>
            <a:endParaRPr lang="it-IT" dirty="0">
              <a:solidFill>
                <a:srgbClr val="FF0000"/>
              </a:solidFill>
            </a:endParaRPr>
          </a:p>
          <a:p>
            <a:endParaRPr lang="it-IT" dirty="0"/>
          </a:p>
          <a:p>
            <a:r>
              <a:rPr lang="it-IT" dirty="0"/>
              <a:t>Completamento e verifica puntuale dei ripristini degli elementi ammalorati (fase 1 </a:t>
            </a:r>
            <a:r>
              <a:rPr lang="it-IT" dirty="0" err="1"/>
              <a:t>pre</a:t>
            </a:r>
            <a:r>
              <a:rPr lang="it-IT" dirty="0"/>
              <a:t>-rotazione):</a:t>
            </a:r>
            <a:endParaRPr lang="it-IT" dirty="0">
              <a:solidFill>
                <a:srgbClr val="FF0000"/>
              </a:solidFill>
            </a:endParaRPr>
          </a:p>
          <a:p>
            <a:endParaRPr lang="it-IT" dirty="0"/>
          </a:p>
          <a:p>
            <a:r>
              <a:rPr lang="it-IT" dirty="0"/>
              <a:t>Completamento e verifica puntuale dei ripristini degli elementi ammalorati (fase 2 post-rotazione):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Verifica degli elementi non raggiungibili dalla precedente ispezione;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Ripristino cinematismo centina n°25;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Ripristino tiranti (sia a fune che tubolari);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Interventi su eventuali nuovi elementi ammalorati.</a:t>
            </a:r>
          </a:p>
          <a:p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AA35A36-0316-BF2B-139A-1874326A113F}"/>
              </a:ext>
            </a:extLst>
          </p:cNvPr>
          <p:cNvSpPr txBox="1"/>
          <p:nvPr/>
        </p:nvSpPr>
        <p:spPr>
          <a:xfrm>
            <a:off x="9704883" y="4029857"/>
            <a:ext cx="19709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entro agosto 2025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687BA04-21DD-E4CF-EE4B-150AC6151A06}"/>
              </a:ext>
            </a:extLst>
          </p:cNvPr>
          <p:cNvSpPr txBox="1"/>
          <p:nvPr/>
        </p:nvSpPr>
        <p:spPr>
          <a:xfrm>
            <a:off x="9704883" y="3487070"/>
            <a:ext cx="19709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entro maggio 2025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A9217FC-E56F-9460-A642-5216BE0D3379}"/>
              </a:ext>
            </a:extLst>
          </p:cNvPr>
          <p:cNvSpPr txBox="1"/>
          <p:nvPr/>
        </p:nvSpPr>
        <p:spPr>
          <a:xfrm>
            <a:off x="2697531" y="2935382"/>
            <a:ext cx="19709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entro maggio 2025</a:t>
            </a:r>
          </a:p>
        </p:txBody>
      </p:sp>
    </p:spTree>
    <p:extLst>
      <p:ext uri="{BB962C8B-B14F-4D97-AF65-F5344CB8AC3E}">
        <p14:creationId xmlns:p14="http://schemas.microsoft.com/office/powerpoint/2010/main" val="420937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F6BC6D-CBA0-1C07-584F-BD1515F59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C19D9AF-E0B4-092A-20C0-DA5AAD8B7399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9C70AF0-7A23-F47F-0C08-F8E0D7389922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7B785AF2-6DDE-4A5A-9F17-3BDC08A10692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A4391BC3-C197-8577-0E4C-BA3F9FEE97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73361CF-1F28-59E1-3387-244EB4EF1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</p:spPr>
        <p:txBody>
          <a:bodyPr/>
          <a:lstStyle/>
          <a:p>
            <a:r>
              <a:rPr lang="it-IT" dirty="0"/>
              <a:t>Quali sviluppi ci sono stati ad oggi?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E888E0E-A233-1A44-3F15-DCA5636B4705}"/>
              </a:ext>
            </a:extLst>
          </p:cNvPr>
          <p:cNvSpPr txBox="1"/>
          <p:nvPr/>
        </p:nvSpPr>
        <p:spPr>
          <a:xfrm>
            <a:off x="91924" y="1822927"/>
            <a:ext cx="86113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solidFill>
                  <a:srgbClr val="0070C0"/>
                </a:solidFill>
              </a:rPr>
              <a:t>Completa verniciatura delle strutture metalliche</a:t>
            </a:r>
          </a:p>
        </p:txBody>
      </p:sp>
      <p:pic>
        <p:nvPicPr>
          <p:cNvPr id="14" name="Immagine 13" descr="Immagine che contiene aria aperta, nuvola, torre, cielo&#10;&#10;Il contenuto generato dall'IA potrebbe non essere corretto.">
            <a:extLst>
              <a:ext uri="{FF2B5EF4-FFF2-40B4-BE49-F238E27FC236}">
                <a16:creationId xmlns:a16="http://schemas.microsoft.com/office/drawing/2014/main" id="{CF12AE8C-A4D3-793B-DD52-63FC58B98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31" r="53144"/>
          <a:stretch/>
        </p:blipFill>
        <p:spPr>
          <a:xfrm rot="5400000">
            <a:off x="-295741" y="2809875"/>
            <a:ext cx="3970698" cy="2820416"/>
          </a:xfrm>
          <a:prstGeom prst="rect">
            <a:avLst/>
          </a:prstGeom>
        </p:spPr>
      </p:pic>
      <p:pic>
        <p:nvPicPr>
          <p:cNvPr id="16" name="Immagine 15" descr="Immagine che contiene schizzo, disegno, antenna, bianco e nero&#10;&#10;Il contenuto generato dall'IA potrebbe non essere corretto.">
            <a:extLst>
              <a:ext uri="{FF2B5EF4-FFF2-40B4-BE49-F238E27FC236}">
                <a16:creationId xmlns:a16="http://schemas.microsoft.com/office/drawing/2014/main" id="{94EFA538-507F-D2A6-3108-11AA9F483B8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7" t="31966" r="37956" b="28133"/>
          <a:stretch/>
        </p:blipFill>
        <p:spPr>
          <a:xfrm>
            <a:off x="3429590" y="2147785"/>
            <a:ext cx="4635417" cy="4104014"/>
          </a:xfrm>
          <a:prstGeom prst="rect">
            <a:avLst/>
          </a:prstGeom>
        </p:spPr>
      </p:pic>
      <p:sp>
        <p:nvSpPr>
          <p:cNvPr id="17" name="Ovale 16">
            <a:extLst>
              <a:ext uri="{FF2B5EF4-FFF2-40B4-BE49-F238E27FC236}">
                <a16:creationId xmlns:a16="http://schemas.microsoft.com/office/drawing/2014/main" id="{66C75855-1C12-7AB0-D7A6-218AFFA663C9}"/>
              </a:ext>
            </a:extLst>
          </p:cNvPr>
          <p:cNvSpPr/>
          <p:nvPr/>
        </p:nvSpPr>
        <p:spPr>
          <a:xfrm rot="1340186">
            <a:off x="3319859" y="3084814"/>
            <a:ext cx="776651" cy="57611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3F90EC37-64CF-335D-CBDC-EB7400F77AE5}"/>
              </a:ext>
            </a:extLst>
          </p:cNvPr>
          <p:cNvSpPr/>
          <p:nvPr/>
        </p:nvSpPr>
        <p:spPr>
          <a:xfrm rot="1172424">
            <a:off x="604315" y="2467165"/>
            <a:ext cx="1160477" cy="9071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7572FDA2-B842-0D2F-DE0B-CF1A9FDD3CCA}"/>
              </a:ext>
            </a:extLst>
          </p:cNvPr>
          <p:cNvSpPr/>
          <p:nvPr/>
        </p:nvSpPr>
        <p:spPr>
          <a:xfrm rot="1270799">
            <a:off x="1904483" y="5314546"/>
            <a:ext cx="768096" cy="63093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69EF2DF3-3A64-A10B-41F5-7AA6A9ECCA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9016" y="1482192"/>
            <a:ext cx="3443193" cy="3354337"/>
          </a:xfrm>
          <a:prstGeom prst="rect">
            <a:avLst/>
          </a:prstGeom>
        </p:spPr>
      </p:pic>
      <p:sp>
        <p:nvSpPr>
          <p:cNvPr id="22" name="Ovale 21">
            <a:extLst>
              <a:ext uri="{FF2B5EF4-FFF2-40B4-BE49-F238E27FC236}">
                <a16:creationId xmlns:a16="http://schemas.microsoft.com/office/drawing/2014/main" id="{EA34FEF7-2498-2F18-AD64-BC20BB732E7D}"/>
              </a:ext>
            </a:extLst>
          </p:cNvPr>
          <p:cNvSpPr/>
          <p:nvPr/>
        </p:nvSpPr>
        <p:spPr>
          <a:xfrm>
            <a:off x="6999453" y="4199792"/>
            <a:ext cx="662437" cy="461023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id="{51441252-0821-6387-8CA1-9AF596A6EA23}"/>
              </a:ext>
            </a:extLst>
          </p:cNvPr>
          <p:cNvSpPr/>
          <p:nvPr/>
        </p:nvSpPr>
        <p:spPr>
          <a:xfrm>
            <a:off x="10182648" y="2113597"/>
            <a:ext cx="1229238" cy="633649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0FD9436B-067C-DCD4-3053-D84FF0ECD72D}"/>
              </a:ext>
            </a:extLst>
          </p:cNvPr>
          <p:cNvSpPr/>
          <p:nvPr/>
        </p:nvSpPr>
        <p:spPr>
          <a:xfrm>
            <a:off x="10012111" y="4234124"/>
            <a:ext cx="695513" cy="508127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733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2" grpId="0" animBg="1"/>
      <p:bldP spid="2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4DFDDB-F09F-D740-2820-DF4D35D08A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A56871B-73A7-7AF3-6216-95E2AA894F54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32E805E-DD3F-C578-D9E3-A5154E4733FB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B25E7DC3-16EF-A8D7-F57A-138B788096FB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D99D2643-0540-F4F4-E786-66DB05C912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3383322-EABF-A105-BA7E-FFA27FD3DA36}"/>
              </a:ext>
            </a:extLst>
          </p:cNvPr>
          <p:cNvSpPr txBox="1"/>
          <p:nvPr/>
        </p:nvSpPr>
        <p:spPr>
          <a:xfrm>
            <a:off x="566928" y="1554480"/>
            <a:ext cx="540891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Lunghezza (direzione E/W): 564 metri</a:t>
            </a:r>
          </a:p>
          <a:p>
            <a:endParaRPr lang="it-IT" dirty="0"/>
          </a:p>
          <a:p>
            <a:r>
              <a:rPr lang="it-IT" dirty="0"/>
              <a:t>Altezza centro rotazione: 13,4 metri</a:t>
            </a:r>
          </a:p>
          <a:p>
            <a:endParaRPr lang="it-IT" dirty="0"/>
          </a:p>
          <a:p>
            <a:r>
              <a:rPr lang="it-IT" dirty="0"/>
              <a:t>Altezza totale: Oltre 38 metri (dipende dal puntamento)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63AAD42-B508-ACC0-6D8D-0D11E809148D}"/>
              </a:ext>
            </a:extLst>
          </p:cNvPr>
          <p:cNvSpPr txBox="1"/>
          <p:nvPr/>
        </p:nvSpPr>
        <p:spPr>
          <a:xfrm>
            <a:off x="6206052" y="5044785"/>
            <a:ext cx="1154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13,4 metri</a:t>
            </a:r>
          </a:p>
        </p:txBody>
      </p:sp>
      <p:pic>
        <p:nvPicPr>
          <p:cNvPr id="15" name="Immagine 14" descr="Immagine che contiene righello, linea, metro&#10;&#10;Descrizione generata automaticamente">
            <a:extLst>
              <a:ext uri="{FF2B5EF4-FFF2-40B4-BE49-F238E27FC236}">
                <a16:creationId xmlns:a16="http://schemas.microsoft.com/office/drawing/2014/main" id="{5AD920C3-E63D-E69C-681F-790F76B436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016" y="4562558"/>
            <a:ext cx="10442447" cy="776918"/>
          </a:xfrm>
          <a:prstGeom prst="rect">
            <a:avLst/>
          </a:prstGeom>
        </p:spPr>
      </p:pic>
      <p:pic>
        <p:nvPicPr>
          <p:cNvPr id="16" name="Immagine 15" descr="Immagine che contiene schizzo, torre, pilone, bianco e nero&#10;&#10;Descrizione generata automaticamente">
            <a:extLst>
              <a:ext uri="{FF2B5EF4-FFF2-40B4-BE49-F238E27FC236}">
                <a16:creationId xmlns:a16="http://schemas.microsoft.com/office/drawing/2014/main" id="{BE65D5AC-20BB-498D-20BC-ADBE6A0426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8344" y="4672584"/>
            <a:ext cx="692458" cy="556867"/>
          </a:xfrm>
          <a:prstGeom prst="rect">
            <a:avLst/>
          </a:prstGeom>
        </p:spPr>
      </p:pic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4754789B-81A5-1996-C107-C4398F7394BC}"/>
              </a:ext>
            </a:extLst>
          </p:cNvPr>
          <p:cNvCxnSpPr>
            <a:cxnSpLocks/>
          </p:cNvCxnSpPr>
          <p:nvPr/>
        </p:nvCxnSpPr>
        <p:spPr>
          <a:xfrm>
            <a:off x="228600" y="5696712"/>
            <a:ext cx="994867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AD446D88-A73C-F97C-5D92-F34C2CCF4832}"/>
              </a:ext>
            </a:extLst>
          </p:cNvPr>
          <p:cNvCxnSpPr/>
          <p:nvPr/>
        </p:nvCxnSpPr>
        <p:spPr>
          <a:xfrm>
            <a:off x="228600" y="5229451"/>
            <a:ext cx="0" cy="4123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0CA474CD-815B-CFBB-53DC-EA55F24CE4B1}"/>
              </a:ext>
            </a:extLst>
          </p:cNvPr>
          <p:cNvCxnSpPr/>
          <p:nvPr/>
        </p:nvCxnSpPr>
        <p:spPr>
          <a:xfrm>
            <a:off x="10183368" y="5229451"/>
            <a:ext cx="0" cy="4123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1FFC45DC-DE98-764B-A986-6EC86A045B5B}"/>
              </a:ext>
            </a:extLst>
          </p:cNvPr>
          <p:cNvSpPr txBox="1"/>
          <p:nvPr/>
        </p:nvSpPr>
        <p:spPr>
          <a:xfrm>
            <a:off x="4801742" y="5333428"/>
            <a:ext cx="1094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564 metri</a:t>
            </a:r>
          </a:p>
        </p:txBody>
      </p:sp>
    </p:spTree>
    <p:extLst>
      <p:ext uri="{BB962C8B-B14F-4D97-AF65-F5344CB8AC3E}">
        <p14:creationId xmlns:p14="http://schemas.microsoft.com/office/powerpoint/2010/main" val="951066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FCAE3E-B6A6-064A-0728-9198E2A25A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37B2942-06EF-C713-FFDE-5DFAAA81B18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BFEA235-6BFF-AF86-8858-B582217B6282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BA6CC282-32FD-4F6E-7F8D-4873EFCC1F49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0CD39E1D-AAEE-5F25-2491-CA06840D8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099DAF3-1713-C298-F5A3-D383D24A2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</p:spPr>
        <p:txBody>
          <a:bodyPr/>
          <a:lstStyle/>
          <a:p>
            <a:r>
              <a:rPr lang="it-IT" dirty="0"/>
              <a:t>Quali sviluppi ci sono stati ad oggi?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5A02A96-6E63-0A76-65E0-809D57AAB8C0}"/>
              </a:ext>
            </a:extLst>
          </p:cNvPr>
          <p:cNvSpPr txBox="1"/>
          <p:nvPr/>
        </p:nvSpPr>
        <p:spPr>
          <a:xfrm>
            <a:off x="91924" y="1822927"/>
            <a:ext cx="86113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solidFill>
                  <a:srgbClr val="0070C0"/>
                </a:solidFill>
              </a:rPr>
              <a:t>Completa verniciatura delle strutture metalliche</a:t>
            </a:r>
          </a:p>
        </p:txBody>
      </p:sp>
      <p:pic>
        <p:nvPicPr>
          <p:cNvPr id="7" name="Immagine 6" descr="Immagine che contiene schizzo, bianco e nero, disegno, cielo&#10;&#10;Il contenuto generato dall'IA potrebbe non essere corretto.">
            <a:extLst>
              <a:ext uri="{FF2B5EF4-FFF2-40B4-BE49-F238E27FC236}">
                <a16:creationId xmlns:a16="http://schemas.microsoft.com/office/drawing/2014/main" id="{CFCAEE75-A34C-1BA0-74F1-C251B2E1C4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11" t="22133" r="30622" b="24267"/>
          <a:stretch/>
        </p:blipFill>
        <p:spPr>
          <a:xfrm>
            <a:off x="701151" y="2351304"/>
            <a:ext cx="2185416" cy="3675888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93482FE4-3681-1C3C-EF9E-246517136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8998" y="2275638"/>
            <a:ext cx="5820587" cy="3705742"/>
          </a:xfrm>
          <a:prstGeom prst="rect">
            <a:avLst/>
          </a:prstGeom>
        </p:spPr>
      </p:pic>
      <p:sp>
        <p:nvSpPr>
          <p:cNvPr id="27" name="Rettangolo 26">
            <a:extLst>
              <a:ext uri="{FF2B5EF4-FFF2-40B4-BE49-F238E27FC236}">
                <a16:creationId xmlns:a16="http://schemas.microsoft.com/office/drawing/2014/main" id="{8E61B63D-1D4E-79BE-DE8D-50023D0FA3AC}"/>
              </a:ext>
            </a:extLst>
          </p:cNvPr>
          <p:cNvSpPr/>
          <p:nvPr/>
        </p:nvSpPr>
        <p:spPr>
          <a:xfrm>
            <a:off x="6784247" y="5559960"/>
            <a:ext cx="2882860" cy="6300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294ED005-649F-F4CE-7F13-E47198F74A45}"/>
              </a:ext>
            </a:extLst>
          </p:cNvPr>
          <p:cNvSpPr/>
          <p:nvPr/>
        </p:nvSpPr>
        <p:spPr>
          <a:xfrm>
            <a:off x="1163582" y="5554289"/>
            <a:ext cx="402336" cy="21269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217DD3C7-52D6-959F-2CFD-5BBFB17AEAEB}"/>
              </a:ext>
            </a:extLst>
          </p:cNvPr>
          <p:cNvCxnSpPr>
            <a:cxnSpLocks/>
          </p:cNvCxnSpPr>
          <p:nvPr/>
        </p:nvCxnSpPr>
        <p:spPr>
          <a:xfrm>
            <a:off x="778499" y="2523627"/>
            <a:ext cx="0" cy="308214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C2BC3EAD-D8D8-35FE-3B61-B6812AF2FD17}"/>
              </a:ext>
            </a:extLst>
          </p:cNvPr>
          <p:cNvSpPr txBox="1"/>
          <p:nvPr/>
        </p:nvSpPr>
        <p:spPr>
          <a:xfrm rot="16200000">
            <a:off x="19605" y="4059077"/>
            <a:ext cx="1148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~ 38 metri</a:t>
            </a:r>
          </a:p>
        </p:txBody>
      </p:sp>
      <p:pic>
        <p:nvPicPr>
          <p:cNvPr id="35" name="Immagine 34">
            <a:extLst>
              <a:ext uri="{FF2B5EF4-FFF2-40B4-BE49-F238E27FC236}">
                <a16:creationId xmlns:a16="http://schemas.microsoft.com/office/drawing/2014/main" id="{4563545B-10EB-DD0D-285D-A3E2A15253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8089" y="1405928"/>
            <a:ext cx="2571294" cy="467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50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E9440E-C4E3-91C9-102E-0FC46A60D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588D3C8-F1B1-09E2-2789-4F64BF7DFB63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4A52963-A46F-9BD9-3326-0A7A6FEFB6F9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657CF984-CCA9-C403-A219-A7FD63B448E9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55BAB776-58E8-C5D4-1AE1-578874FFB7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7F738E21-3736-2D7C-052C-92C99B168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</p:spPr>
        <p:txBody>
          <a:bodyPr/>
          <a:lstStyle/>
          <a:p>
            <a:r>
              <a:rPr lang="it-IT" dirty="0"/>
              <a:t>Quali sviluppi ci sono stati ad oggi?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EA272D8-6DEE-F983-B204-3410DB365506}"/>
              </a:ext>
            </a:extLst>
          </p:cNvPr>
          <p:cNvSpPr txBox="1"/>
          <p:nvPr/>
        </p:nvSpPr>
        <p:spPr>
          <a:xfrm>
            <a:off x="91924" y="1822927"/>
            <a:ext cx="86113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solidFill>
                  <a:srgbClr val="0070C0"/>
                </a:solidFill>
              </a:rPr>
              <a:t>Completa verniciatura delle strutture metalliche</a:t>
            </a: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82CCC1BC-D2EB-DBBD-0C41-F4A0B0079510}"/>
              </a:ext>
            </a:extLst>
          </p:cNvPr>
          <p:cNvSpPr/>
          <p:nvPr/>
        </p:nvSpPr>
        <p:spPr>
          <a:xfrm>
            <a:off x="8703286" y="5685186"/>
            <a:ext cx="2882860" cy="6300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E9DF3DD-FF8A-3BD0-8D8A-A895760F43E7}"/>
              </a:ext>
            </a:extLst>
          </p:cNvPr>
          <p:cNvSpPr txBox="1"/>
          <p:nvPr/>
        </p:nvSpPr>
        <p:spPr>
          <a:xfrm>
            <a:off x="516173" y="2386152"/>
            <a:ext cx="111596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Tempistiche: </a:t>
            </a:r>
          </a:p>
          <a:p>
            <a:endParaRPr lang="it-IT" dirty="0"/>
          </a:p>
          <a:p>
            <a:r>
              <a:rPr lang="it-IT" dirty="0"/>
              <a:t>Attività preliminari propedeutiche il completamento della verniciatura: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Rotazione sud dell’antenna;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Rimozione degli elementi obsoleti;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Riparazione della carpenteria ove necessario.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E3A728E-4A95-BD2F-05E0-62B1E0DB3143}"/>
              </a:ext>
            </a:extLst>
          </p:cNvPr>
          <p:cNvSpPr txBox="1"/>
          <p:nvPr/>
        </p:nvSpPr>
        <p:spPr>
          <a:xfrm>
            <a:off x="1804467" y="2386152"/>
            <a:ext cx="19709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entro ottobre 2025</a:t>
            </a:r>
          </a:p>
        </p:txBody>
      </p:sp>
    </p:spTree>
    <p:extLst>
      <p:ext uri="{BB962C8B-B14F-4D97-AF65-F5344CB8AC3E}">
        <p14:creationId xmlns:p14="http://schemas.microsoft.com/office/powerpoint/2010/main" val="294343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2E788-C4F4-280E-6B32-5F659FB98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3166EDC-AAA5-FDD1-B529-9C125BA3C664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A61E498-2302-D957-B432-A6585A37AA22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31BA4FA6-7BA1-0450-5B48-E65C8D2CFCD6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CFDFBA35-6D6A-6229-CF2C-C7EBA8DE00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79B78BE-35AF-69E5-091F-F1DB936F5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</p:spPr>
        <p:txBody>
          <a:bodyPr/>
          <a:lstStyle/>
          <a:p>
            <a:r>
              <a:rPr lang="it-IT" dirty="0"/>
              <a:t>Quali sviluppi ci sono stati ad oggi?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FD95910-CC98-548C-6CC5-F8F6CBA23140}"/>
              </a:ext>
            </a:extLst>
          </p:cNvPr>
          <p:cNvSpPr txBox="1"/>
          <p:nvPr/>
        </p:nvSpPr>
        <p:spPr>
          <a:xfrm>
            <a:off x="91924" y="1822927"/>
            <a:ext cx="86113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Ripristino dei cinematismi dell’antenna</a:t>
            </a:r>
            <a:endParaRPr lang="it-IT" sz="1800" dirty="0">
              <a:solidFill>
                <a:srgbClr val="0070C0"/>
              </a:solidFill>
            </a:endParaRP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EB190273-3885-A4D2-E631-0F9EFC376556}"/>
              </a:ext>
            </a:extLst>
          </p:cNvPr>
          <p:cNvSpPr/>
          <p:nvPr/>
        </p:nvSpPr>
        <p:spPr>
          <a:xfrm>
            <a:off x="8703286" y="5685186"/>
            <a:ext cx="2882860" cy="6300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8F146DD-EFC7-9CF2-6CE3-1B1BEA4FB8D2}"/>
              </a:ext>
            </a:extLst>
          </p:cNvPr>
          <p:cNvSpPr txBox="1"/>
          <p:nvPr/>
        </p:nvSpPr>
        <p:spPr>
          <a:xfrm>
            <a:off x="516173" y="2386152"/>
            <a:ext cx="111596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Progetto completato 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Rimozione degli alberi di sincronizzazione;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Sostituzione delle catene di movimentazione;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Scelta del motore in base alla coppia necessaria per ogni centina;</a:t>
            </a:r>
          </a:p>
        </p:txBody>
      </p:sp>
    </p:spTree>
    <p:extLst>
      <p:ext uri="{BB962C8B-B14F-4D97-AF65-F5344CB8AC3E}">
        <p14:creationId xmlns:p14="http://schemas.microsoft.com/office/powerpoint/2010/main" val="1236635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255E1C0C-4CF4-4922-E5B2-7892023EA58A}"/>
              </a:ext>
            </a:extLst>
          </p:cNvPr>
          <p:cNvSpPr txBox="1"/>
          <p:nvPr/>
        </p:nvSpPr>
        <p:spPr>
          <a:xfrm>
            <a:off x="283464" y="1920240"/>
            <a:ext cx="6437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Centina tipica: coppia massima (all’albero motore) 10,13 Nm</a:t>
            </a:r>
          </a:p>
          <a:p>
            <a:endParaRPr lang="it-IT" dirty="0"/>
          </a:p>
          <a:p>
            <a:r>
              <a:rPr lang="it-IT" dirty="0"/>
              <a:t>Motore asincrono trifase </a:t>
            </a:r>
            <a:r>
              <a:rPr lang="it-IT" dirty="0" err="1"/>
              <a:t>autofrenante</a:t>
            </a:r>
            <a:r>
              <a:rPr lang="it-IT" dirty="0"/>
              <a:t> autoventilante con encoder integrato da 1,1kW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D92BDA0-B72F-B133-5451-6CA1A598EC11}"/>
              </a:ext>
            </a:extLst>
          </p:cNvPr>
          <p:cNvSpPr txBox="1"/>
          <p:nvPr/>
        </p:nvSpPr>
        <p:spPr>
          <a:xfrm>
            <a:off x="283464" y="4341455"/>
            <a:ext cx="63832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Centina ammarro: coppia massima (all’albero motore) 13,3 Nm</a:t>
            </a:r>
          </a:p>
          <a:p>
            <a:endParaRPr lang="it-IT" dirty="0"/>
          </a:p>
          <a:p>
            <a:r>
              <a:rPr lang="it-IT" dirty="0"/>
              <a:t>Motore asincrono trifase </a:t>
            </a:r>
            <a:r>
              <a:rPr lang="it-IT" dirty="0" err="1"/>
              <a:t>autofrenante</a:t>
            </a:r>
            <a:r>
              <a:rPr lang="it-IT" dirty="0"/>
              <a:t> autoventilante con encoder integrato da 2,2kW</a:t>
            </a:r>
          </a:p>
          <a:p>
            <a:endParaRPr lang="it-IT" dirty="0"/>
          </a:p>
        </p:txBody>
      </p:sp>
      <p:graphicFrame>
        <p:nvGraphicFramePr>
          <p:cNvPr id="8" name="Grafico 7">
            <a:extLst>
              <a:ext uri="{FF2B5EF4-FFF2-40B4-BE49-F238E27FC236}">
                <a16:creationId xmlns:a16="http://schemas.microsoft.com/office/drawing/2014/main" id="{C3A7E757-DDE9-A414-B4F2-B3F5AFBE6A8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3408716"/>
              </p:ext>
            </p:extLst>
          </p:nvPr>
        </p:nvGraphicFramePr>
        <p:xfrm>
          <a:off x="6774942" y="1225296"/>
          <a:ext cx="5133594" cy="2779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Grafico 8">
            <a:extLst>
              <a:ext uri="{FF2B5EF4-FFF2-40B4-BE49-F238E27FC236}">
                <a16:creationId xmlns:a16="http://schemas.microsoft.com/office/drawing/2014/main" id="{6E017D3C-2729-4E8C-9C42-13E0E40EC9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8881980"/>
              </p:ext>
            </p:extLst>
          </p:nvPr>
        </p:nvGraphicFramePr>
        <p:xfrm>
          <a:off x="6720840" y="3858768"/>
          <a:ext cx="5133594" cy="2523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3747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Graphic spid="9" grpId="0">
        <p:bldAsOne/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6CD077-C193-FF45-1F33-137FF879B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cielo, testo, schermata, pilone&#10;&#10;Il contenuto generato dall'IA potrebbe non essere corretto.">
            <a:extLst>
              <a:ext uri="{FF2B5EF4-FFF2-40B4-BE49-F238E27FC236}">
                <a16:creationId xmlns:a16="http://schemas.microsoft.com/office/drawing/2014/main" id="{BBB27FC3-4F57-8486-8885-F4B55A95F4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7" b="19818"/>
          <a:stretch/>
        </p:blipFill>
        <p:spPr>
          <a:xfrm>
            <a:off x="1975105" y="1224344"/>
            <a:ext cx="8046058" cy="5042923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39284ED-C887-CCFA-5FF5-FA653FC97525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2A326BA-3BA6-97E2-125E-CFC739DC8E52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3B8899F-38E6-5EB1-BACD-9CE7A8A82D2D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7AB801FD-1C90-F6A5-0B74-4BF2CBD01C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pic>
        <p:nvPicPr>
          <p:cNvPr id="8" name="Immagine 7" descr="Immagine che contiene schermata, mappa&#10;&#10;Il contenuto generato dall'IA potrebbe non essere corretto.">
            <a:extLst>
              <a:ext uri="{FF2B5EF4-FFF2-40B4-BE49-F238E27FC236}">
                <a16:creationId xmlns:a16="http://schemas.microsoft.com/office/drawing/2014/main" id="{FE951F67-EF95-B54E-9F95-75FF6D21BD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7" b="19818"/>
          <a:stretch/>
        </p:blipFill>
        <p:spPr>
          <a:xfrm>
            <a:off x="1975105" y="1224344"/>
            <a:ext cx="8046058" cy="5042923"/>
          </a:xfrm>
          <a:prstGeom prst="rect">
            <a:avLst/>
          </a:prstGeom>
        </p:spPr>
      </p:pic>
      <p:pic>
        <p:nvPicPr>
          <p:cNvPr id="4" name="Immagine 3" descr="Immagine che contiene schermata, trasporto, veicolo spaziale&#10;&#10;Il contenuto generato dall'IA potrebbe non essere corretto.">
            <a:extLst>
              <a:ext uri="{FF2B5EF4-FFF2-40B4-BE49-F238E27FC236}">
                <a16:creationId xmlns:a16="http://schemas.microsoft.com/office/drawing/2014/main" id="{F9A21695-B140-8DF3-8CEF-BA02DF2559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7" b="19818"/>
          <a:stretch/>
        </p:blipFill>
        <p:spPr>
          <a:xfrm>
            <a:off x="1975105" y="1224345"/>
            <a:ext cx="8046058" cy="504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547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BE9CC6-F51D-1651-F6E7-484A559F6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8FAEA83-52D1-829D-15AD-7D461A1E70FE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41732ED-FDD0-D201-BA82-109AEFCD8A72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28FF0BE3-5BF5-6792-5A35-B2E00E5F49F6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C4672EDB-6C44-2796-C824-FDBCA0F71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EB8D234-F3A8-EB7E-B924-CBC9C8927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</p:spPr>
        <p:txBody>
          <a:bodyPr/>
          <a:lstStyle/>
          <a:p>
            <a:r>
              <a:rPr lang="it-IT" dirty="0"/>
              <a:t>Quali sviluppi ci sono stati ad oggi?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1B8BF3B-C19A-88A8-D1CA-97B90B221C0F}"/>
              </a:ext>
            </a:extLst>
          </p:cNvPr>
          <p:cNvSpPr txBox="1"/>
          <p:nvPr/>
        </p:nvSpPr>
        <p:spPr>
          <a:xfrm>
            <a:off x="91924" y="1822927"/>
            <a:ext cx="86113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Ripristino dei cinematismi dell’antenna</a:t>
            </a:r>
            <a:endParaRPr lang="it-IT" sz="1800" dirty="0">
              <a:solidFill>
                <a:srgbClr val="0070C0"/>
              </a:solidFill>
            </a:endParaRP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B3E5C1D3-0038-16D0-D063-C1FA99CECB4B}"/>
              </a:ext>
            </a:extLst>
          </p:cNvPr>
          <p:cNvSpPr/>
          <p:nvPr/>
        </p:nvSpPr>
        <p:spPr>
          <a:xfrm>
            <a:off x="8703286" y="5685186"/>
            <a:ext cx="2882860" cy="6300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B01B9AA-FC48-0200-1F60-8E0B7F38A632}"/>
              </a:ext>
            </a:extLst>
          </p:cNvPr>
          <p:cNvSpPr txBox="1"/>
          <p:nvPr/>
        </p:nvSpPr>
        <p:spPr>
          <a:xfrm>
            <a:off x="516173" y="2386152"/>
            <a:ext cx="111596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Progetto completato 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Rimozione degli alberi di sincronizzazione;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Sostituzione delle catene di movimentazione;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Scelta del motore in base alla coppia necessaria per ogni centina;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Installazione di un encoder esterno per ogni centina;</a:t>
            </a:r>
          </a:p>
        </p:txBody>
      </p:sp>
    </p:spTree>
    <p:extLst>
      <p:ext uri="{BB962C8B-B14F-4D97-AF65-F5344CB8AC3E}">
        <p14:creationId xmlns:p14="http://schemas.microsoft.com/office/powerpoint/2010/main" val="3867942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0A98DB-F01E-4BE9-533F-B6A3ACE56B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6BB4BE8-7166-2C28-C359-D76826AE47DE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AACD163-C868-BC2D-CEA0-3916039EEC0B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74E0650-1C73-0E53-9518-A5765AD05CC3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46A88CD0-4659-ECF8-BF29-C6438821D0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pic>
        <p:nvPicPr>
          <p:cNvPr id="4" name="Immagine 3" descr="Immagine che contiene mappa&#10;&#10;Il contenuto generato dall'IA potrebbe non essere corretto.">
            <a:extLst>
              <a:ext uri="{FF2B5EF4-FFF2-40B4-BE49-F238E27FC236}">
                <a16:creationId xmlns:a16="http://schemas.microsoft.com/office/drawing/2014/main" id="{7DE7A797-1853-2323-728D-C9811902F3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33" b="19200"/>
          <a:stretch/>
        </p:blipFill>
        <p:spPr>
          <a:xfrm>
            <a:off x="2136000" y="1533485"/>
            <a:ext cx="7920000" cy="4424640"/>
          </a:xfrm>
          <a:prstGeom prst="rect">
            <a:avLst/>
          </a:prstGeom>
        </p:spPr>
      </p:pic>
      <p:pic>
        <p:nvPicPr>
          <p:cNvPr id="6" name="Immagine 5" descr="Immagine che contiene mappa&#10;&#10;Il contenuto generato dall'IA potrebbe non essere corretto.">
            <a:extLst>
              <a:ext uri="{FF2B5EF4-FFF2-40B4-BE49-F238E27FC236}">
                <a16:creationId xmlns:a16="http://schemas.microsoft.com/office/drawing/2014/main" id="{5DA35554-67CE-5401-9680-F47CA239DB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34" b="19199"/>
          <a:stretch/>
        </p:blipFill>
        <p:spPr>
          <a:xfrm>
            <a:off x="2136000" y="1533485"/>
            <a:ext cx="7920000" cy="4424640"/>
          </a:xfrm>
          <a:prstGeom prst="rect">
            <a:avLst/>
          </a:prstGeom>
        </p:spPr>
      </p:pic>
      <p:sp>
        <p:nvSpPr>
          <p:cNvPr id="7" name="Ovale 6">
            <a:extLst>
              <a:ext uri="{FF2B5EF4-FFF2-40B4-BE49-F238E27FC236}">
                <a16:creationId xmlns:a16="http://schemas.microsoft.com/office/drawing/2014/main" id="{388836E4-56D7-8BB6-7F18-1E2E255CCEA9}"/>
              </a:ext>
            </a:extLst>
          </p:cNvPr>
          <p:cNvSpPr/>
          <p:nvPr/>
        </p:nvSpPr>
        <p:spPr>
          <a:xfrm>
            <a:off x="5258851" y="3687443"/>
            <a:ext cx="1453896" cy="9485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7416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638ECF-BD79-9F90-64B7-0DFD14F8B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6EF8C40-4148-9184-C425-F58DFC1E00DA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814E47A-8B4B-B652-9668-799EE4712792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9DC9495-575B-0C8C-83D1-9AA229AE707D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B206C664-A41A-6204-A782-C7C02801CC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9F5BDD0-BBF5-8A99-D180-DAB5134CC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</p:spPr>
        <p:txBody>
          <a:bodyPr/>
          <a:lstStyle/>
          <a:p>
            <a:r>
              <a:rPr lang="it-IT" dirty="0"/>
              <a:t>Quali sviluppi ci sono stati ad oggi?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8BB14AD-1F23-87BC-016C-9408BF30F5D8}"/>
              </a:ext>
            </a:extLst>
          </p:cNvPr>
          <p:cNvSpPr txBox="1"/>
          <p:nvPr/>
        </p:nvSpPr>
        <p:spPr>
          <a:xfrm>
            <a:off x="91924" y="1822927"/>
            <a:ext cx="86113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Ripristino dei cinematismi dell’antenna</a:t>
            </a:r>
            <a:endParaRPr lang="it-IT" sz="1800" dirty="0">
              <a:solidFill>
                <a:srgbClr val="0070C0"/>
              </a:solidFill>
            </a:endParaRP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7A7C4215-CFAA-55E3-F029-2B6BAE07481D}"/>
              </a:ext>
            </a:extLst>
          </p:cNvPr>
          <p:cNvSpPr/>
          <p:nvPr/>
        </p:nvSpPr>
        <p:spPr>
          <a:xfrm>
            <a:off x="8703286" y="5685186"/>
            <a:ext cx="2882860" cy="6300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8A5B08C-8D57-0364-327A-2B770C6C8178}"/>
              </a:ext>
            </a:extLst>
          </p:cNvPr>
          <p:cNvSpPr txBox="1"/>
          <p:nvPr/>
        </p:nvSpPr>
        <p:spPr>
          <a:xfrm>
            <a:off x="516173" y="2386152"/>
            <a:ext cx="111596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Progetto completato 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Rimozione degli alberi di sincronizzazione;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Sostituzione delle catene di movimentazione;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Scelta del motore in base alla coppia necessaria per ogni centina;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Installazione di un encoder esterno per ogni centina 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Installazione di un freno di stazionamento esterno per ogni centina.</a:t>
            </a:r>
          </a:p>
        </p:txBody>
      </p:sp>
    </p:spTree>
    <p:extLst>
      <p:ext uri="{BB962C8B-B14F-4D97-AF65-F5344CB8AC3E}">
        <p14:creationId xmlns:p14="http://schemas.microsoft.com/office/powerpoint/2010/main" val="1721891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6B802C-BB36-779A-6BAA-419B91182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29801FE-CC4A-FD94-D472-AB88D3DA3B04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CE99670-1FE0-767B-F924-571A99458739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E344C39F-8B26-375E-FBE6-8C935F3B76CC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2058B662-3329-772E-00AF-BF2D07E891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A0C9268-309D-1700-B484-B3444FE9F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41" y="2624328"/>
            <a:ext cx="6311838" cy="364567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F122276-7878-7FCC-0A67-4212FF6FCC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7959" y="1175085"/>
            <a:ext cx="5592596" cy="515987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6A7269DE-B40D-F3F7-DB42-2496D848EFA4}"/>
              </a:ext>
            </a:extLst>
          </p:cNvPr>
          <p:cNvSpPr txBox="1"/>
          <p:nvPr/>
        </p:nvSpPr>
        <p:spPr>
          <a:xfrm>
            <a:off x="658368" y="1682496"/>
            <a:ext cx="4458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Freno Negativo IP65, coppia frenante 100 Nm</a:t>
            </a:r>
          </a:p>
        </p:txBody>
      </p:sp>
      <p:pic>
        <p:nvPicPr>
          <p:cNvPr id="12" name="Elemento grafico 11" descr="Avviso con riempimento a tinta unita">
            <a:extLst>
              <a:ext uri="{FF2B5EF4-FFF2-40B4-BE49-F238E27FC236}">
                <a16:creationId xmlns:a16="http://schemas.microsoft.com/office/drawing/2014/main" id="{C273E526-9818-C277-5005-4871604649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16383" y="140996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61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F68D5-EF61-7F33-6BD1-8F7A3D7AD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236F6E8-4797-3424-3DF0-C6566CE04F33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0754A58-6EEB-23A2-DE7F-0A8228745EAB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56B89BC2-714D-87B4-97FC-AE8B719C0CE1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B579BD5F-A5C9-E9E2-04E5-E8C30C7F4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20EB89B6-6786-710F-D6E8-3C8AB009C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</p:spPr>
        <p:txBody>
          <a:bodyPr/>
          <a:lstStyle/>
          <a:p>
            <a:r>
              <a:rPr lang="it-IT" dirty="0"/>
              <a:t>Quali sviluppi ci sono stati ad oggi?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9AB773C-006D-CEB8-4703-B4DFFA2A0FF9}"/>
              </a:ext>
            </a:extLst>
          </p:cNvPr>
          <p:cNvSpPr txBox="1"/>
          <p:nvPr/>
        </p:nvSpPr>
        <p:spPr>
          <a:xfrm>
            <a:off x="91924" y="1822927"/>
            <a:ext cx="86113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Ripristino dei cinematismi dell’antenna</a:t>
            </a:r>
            <a:endParaRPr lang="it-IT" sz="1800" dirty="0">
              <a:solidFill>
                <a:srgbClr val="0070C0"/>
              </a:solidFill>
            </a:endParaRP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D0956655-E0C3-87FE-0289-70FB1373618D}"/>
              </a:ext>
            </a:extLst>
          </p:cNvPr>
          <p:cNvSpPr/>
          <p:nvPr/>
        </p:nvSpPr>
        <p:spPr>
          <a:xfrm>
            <a:off x="8703286" y="5685186"/>
            <a:ext cx="2882860" cy="6300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F66226F-0967-34B4-68D0-6143E139B4CC}"/>
              </a:ext>
            </a:extLst>
          </p:cNvPr>
          <p:cNvSpPr txBox="1"/>
          <p:nvPr/>
        </p:nvSpPr>
        <p:spPr>
          <a:xfrm>
            <a:off x="516173" y="2386152"/>
            <a:ext cx="11159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Tempistiche: </a:t>
            </a:r>
          </a:p>
          <a:p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837F91C-E787-C003-A904-C685AEBEAB95}"/>
              </a:ext>
            </a:extLst>
          </p:cNvPr>
          <p:cNvSpPr txBox="1"/>
          <p:nvPr/>
        </p:nvSpPr>
        <p:spPr>
          <a:xfrm>
            <a:off x="1804466" y="2386152"/>
            <a:ext cx="25389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entro febbraio 2026</a:t>
            </a:r>
          </a:p>
        </p:txBody>
      </p:sp>
    </p:spTree>
    <p:extLst>
      <p:ext uri="{BB962C8B-B14F-4D97-AF65-F5344CB8AC3E}">
        <p14:creationId xmlns:p14="http://schemas.microsoft.com/office/powerpoint/2010/main" val="391160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72CF2E-99FA-FDC8-A77C-653331A55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E7883FD-A961-5870-7D3E-A3D2E04903B9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8C0CC76-B883-E12A-ED05-9E5E2270AE8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EA02E241-5E53-49C6-4C6F-8D77BE32EC9F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CBA87262-4CCF-F5D1-053A-00F37C7BCD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17CF0FE-6E91-69A6-242F-0012898CAA94}"/>
              </a:ext>
            </a:extLst>
          </p:cNvPr>
          <p:cNvSpPr txBox="1"/>
          <p:nvPr/>
        </p:nvSpPr>
        <p:spPr>
          <a:xfrm>
            <a:off x="566928" y="1554480"/>
            <a:ext cx="540891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Lunghezza (direzione E/W): 564 metri</a:t>
            </a:r>
          </a:p>
          <a:p>
            <a:endParaRPr lang="it-IT" dirty="0"/>
          </a:p>
          <a:p>
            <a:r>
              <a:rPr lang="it-IT" dirty="0"/>
              <a:t>Altezza centro rotazione: 13,4 metri</a:t>
            </a:r>
          </a:p>
          <a:p>
            <a:endParaRPr lang="it-IT" dirty="0"/>
          </a:p>
          <a:p>
            <a:r>
              <a:rPr lang="it-IT" dirty="0"/>
              <a:t>Altezza totale: Oltre 38 metri (dipende dal puntamento)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0609919C-2EC9-A910-A013-A1E6ED4766EB}"/>
              </a:ext>
            </a:extLst>
          </p:cNvPr>
          <p:cNvCxnSpPr/>
          <p:nvPr/>
        </p:nvCxnSpPr>
        <p:spPr>
          <a:xfrm>
            <a:off x="7360920" y="4114800"/>
            <a:ext cx="0" cy="222930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magine 13" descr="Immagine che contiene schizzo, torre, pilone, bianco e nero&#10;&#10;Descrizione generata automaticamente">
            <a:extLst>
              <a:ext uri="{FF2B5EF4-FFF2-40B4-BE49-F238E27FC236}">
                <a16:creationId xmlns:a16="http://schemas.microsoft.com/office/drawing/2014/main" id="{4B674B56-C4DA-7497-D9F5-736BC04EEB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4430" y="1188736"/>
            <a:ext cx="6410642" cy="515536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6AF4D55F-BAA6-CA5D-7A9E-95A65B259FB9}"/>
              </a:ext>
            </a:extLst>
          </p:cNvPr>
          <p:cNvSpPr txBox="1"/>
          <p:nvPr/>
        </p:nvSpPr>
        <p:spPr>
          <a:xfrm rot="16200000">
            <a:off x="6535074" y="5004569"/>
            <a:ext cx="1154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13,4 metri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75EA2671-0594-71D5-87F0-99AD5E29DB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596" y="6025896"/>
            <a:ext cx="181832" cy="318206"/>
          </a:xfrm>
          <a:prstGeom prst="rect">
            <a:avLst/>
          </a:prstGeom>
        </p:spPr>
      </p:pic>
      <p:pic>
        <p:nvPicPr>
          <p:cNvPr id="16" name="Immagine 15" descr="Immagine che contiene schizzo, torre, pilone, bianco e nero&#10;&#10;Descrizione generata automaticamente">
            <a:extLst>
              <a:ext uri="{FF2B5EF4-FFF2-40B4-BE49-F238E27FC236}">
                <a16:creationId xmlns:a16="http://schemas.microsoft.com/office/drawing/2014/main" id="{732A3E43-3542-69BA-171B-7750D370BE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8344" y="4672584"/>
            <a:ext cx="692458" cy="556867"/>
          </a:xfrm>
          <a:prstGeom prst="rect">
            <a:avLst/>
          </a:prstGeom>
        </p:spPr>
      </p:pic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5B21F3A0-23DE-24D7-2174-512B15BE30D8}"/>
              </a:ext>
            </a:extLst>
          </p:cNvPr>
          <p:cNvCxnSpPr>
            <a:cxnSpLocks/>
          </p:cNvCxnSpPr>
          <p:nvPr/>
        </p:nvCxnSpPr>
        <p:spPr>
          <a:xfrm>
            <a:off x="11942762" y="1188736"/>
            <a:ext cx="0" cy="515536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A4AA55B-48B1-D6B7-7EF2-0B78618F6FEF}"/>
              </a:ext>
            </a:extLst>
          </p:cNvPr>
          <p:cNvSpPr txBox="1"/>
          <p:nvPr/>
        </p:nvSpPr>
        <p:spPr>
          <a:xfrm rot="16200000">
            <a:off x="11196584" y="3818562"/>
            <a:ext cx="1148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~ 38 metri</a:t>
            </a:r>
          </a:p>
        </p:txBody>
      </p:sp>
    </p:spTree>
    <p:extLst>
      <p:ext uri="{BB962C8B-B14F-4D97-AF65-F5344CB8AC3E}">
        <p14:creationId xmlns:p14="http://schemas.microsoft.com/office/powerpoint/2010/main" val="2904772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L -0.20078 -0.121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39" y="-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6B3697-8B3F-3CEA-56DC-E704BE569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BFE11EE-9E26-514D-D3A6-372EC8D44F00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4CF8CFB-5E20-826B-1999-F9921DCCF1FB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8C60B5A1-A8BA-E194-B858-57AE34C51E80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1523DB5F-5E11-91F2-442D-0DA4D3253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CAF84DC-2A4C-7DC5-F761-B5B75DCC3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</p:spPr>
        <p:txBody>
          <a:bodyPr/>
          <a:lstStyle/>
          <a:p>
            <a:r>
              <a:rPr lang="it-IT" dirty="0"/>
              <a:t>Quali sviluppi ci sono stati ad oggi?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895089E-B810-6005-9092-B37A0B87E9D3}"/>
              </a:ext>
            </a:extLst>
          </p:cNvPr>
          <p:cNvSpPr txBox="1"/>
          <p:nvPr/>
        </p:nvSpPr>
        <p:spPr>
          <a:xfrm>
            <a:off x="91924" y="1822927"/>
            <a:ext cx="86113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Installazione della nuova linea focale e del nuovo sistema ricevente</a:t>
            </a:r>
            <a:endParaRPr lang="it-IT" sz="1800" dirty="0">
              <a:solidFill>
                <a:srgbClr val="0070C0"/>
              </a:solidFill>
            </a:endParaRP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C72C2E1A-E1B7-8533-3EDB-736D35C4F6F9}"/>
              </a:ext>
            </a:extLst>
          </p:cNvPr>
          <p:cNvSpPr/>
          <p:nvPr/>
        </p:nvSpPr>
        <p:spPr>
          <a:xfrm>
            <a:off x="8703286" y="5685186"/>
            <a:ext cx="2882860" cy="6300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05E187A-D1CB-5548-5C76-0CFF459C8F5E}"/>
              </a:ext>
            </a:extLst>
          </p:cNvPr>
          <p:cNvSpPr txBox="1"/>
          <p:nvPr/>
        </p:nvSpPr>
        <p:spPr>
          <a:xfrm>
            <a:off x="516173" y="2386152"/>
            <a:ext cx="111596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Progetto completato 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Installazione di 416 antenne di tipo </a:t>
            </a:r>
            <a:r>
              <a:rPr lang="it-IT" dirty="0" err="1"/>
              <a:t>Yagi</a:t>
            </a:r>
            <a:r>
              <a:rPr lang="it-IT" dirty="0"/>
              <a:t> sull’elemento focale, con rimozione del corner attuale e posizionamento del centro di fase della </a:t>
            </a:r>
            <a:r>
              <a:rPr lang="it-IT" dirty="0" err="1"/>
              <a:t>Yagi</a:t>
            </a:r>
            <a:r>
              <a:rPr lang="it-IT" dirty="0"/>
              <a:t> sul fuoco del riflettore;</a:t>
            </a:r>
          </a:p>
        </p:txBody>
      </p:sp>
    </p:spTree>
    <p:extLst>
      <p:ext uri="{BB962C8B-B14F-4D97-AF65-F5344CB8AC3E}">
        <p14:creationId xmlns:p14="http://schemas.microsoft.com/office/powerpoint/2010/main" val="41816103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antenna, schizzo, linea, cielo&#10;&#10;Il contenuto generato dall'IA potrebbe non essere corretto.">
            <a:extLst>
              <a:ext uri="{FF2B5EF4-FFF2-40B4-BE49-F238E27FC236}">
                <a16:creationId xmlns:a16="http://schemas.microsoft.com/office/drawing/2014/main" id="{9437ED9E-937F-4416-5B9F-F80A9DC3C3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56" b="15052"/>
          <a:stretch/>
        </p:blipFill>
        <p:spPr>
          <a:xfrm>
            <a:off x="0" y="1725104"/>
            <a:ext cx="11160000" cy="4621857"/>
          </a:xfrm>
          <a:prstGeom prst="rect">
            <a:avLst/>
          </a:prstGeom>
        </p:spPr>
      </p:pic>
      <p:pic>
        <p:nvPicPr>
          <p:cNvPr id="9" name="Immagine 8" descr="Immagine che contiene antenna, linea, schizzo, design&#10;&#10;Il contenuto generato dall'IA potrebbe non essere corretto.">
            <a:extLst>
              <a:ext uri="{FF2B5EF4-FFF2-40B4-BE49-F238E27FC236}">
                <a16:creationId xmlns:a16="http://schemas.microsoft.com/office/drawing/2014/main" id="{3EDDC64A-33CD-CDCA-1143-3FCF1F0A79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56" b="15052"/>
          <a:stretch/>
        </p:blipFill>
        <p:spPr>
          <a:xfrm>
            <a:off x="0" y="1725104"/>
            <a:ext cx="11160000" cy="462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28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antenna&#10;&#10;Il contenuto generato dall'IA potrebbe non essere corretto.">
            <a:extLst>
              <a:ext uri="{FF2B5EF4-FFF2-40B4-BE49-F238E27FC236}">
                <a16:creationId xmlns:a16="http://schemas.microsoft.com/office/drawing/2014/main" id="{6CB84DAD-2F65-B001-1E7F-E5C5C83B83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2" t="14735" r="17398" b="15336"/>
          <a:stretch/>
        </p:blipFill>
        <p:spPr>
          <a:xfrm>
            <a:off x="5499589" y="2212848"/>
            <a:ext cx="6692411" cy="4069079"/>
          </a:xfrm>
          <a:prstGeom prst="rect">
            <a:avLst/>
          </a:prstGeom>
        </p:spPr>
      </p:pic>
      <p:pic>
        <p:nvPicPr>
          <p:cNvPr id="7" name="Immagine 6" descr="Immagine che contiene design&#10;&#10;Il contenuto generato dall'IA potrebbe non essere corretto.">
            <a:extLst>
              <a:ext uri="{FF2B5EF4-FFF2-40B4-BE49-F238E27FC236}">
                <a16:creationId xmlns:a16="http://schemas.microsoft.com/office/drawing/2014/main" id="{9D769D2A-1500-C496-E0FF-91E489EEA57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36" b="16266"/>
          <a:stretch/>
        </p:blipFill>
        <p:spPr>
          <a:xfrm>
            <a:off x="0" y="1203332"/>
            <a:ext cx="6480000" cy="4864357"/>
          </a:xfrm>
          <a:prstGeom prst="rect">
            <a:avLst/>
          </a:prstGeom>
        </p:spPr>
      </p:pic>
      <p:pic>
        <p:nvPicPr>
          <p:cNvPr id="9" name="Immagine 8" descr="Immagine che contiene Modello in scala, giocattolo, pialla/aereo&#10;&#10;Il contenuto generato dall'IA potrebbe non essere corretto.">
            <a:extLst>
              <a:ext uri="{FF2B5EF4-FFF2-40B4-BE49-F238E27FC236}">
                <a16:creationId xmlns:a16="http://schemas.microsoft.com/office/drawing/2014/main" id="{16667155-F24F-379A-2423-676CCDAAE6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36" b="16266"/>
          <a:stretch/>
        </p:blipFill>
        <p:spPr>
          <a:xfrm>
            <a:off x="0" y="1203331"/>
            <a:ext cx="6480000" cy="4864357"/>
          </a:xfrm>
          <a:prstGeom prst="rect">
            <a:avLst/>
          </a:prstGeom>
        </p:spPr>
      </p:pic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F8D63FC9-F9C7-6652-F9A3-E06C8941E1D3}"/>
              </a:ext>
            </a:extLst>
          </p:cNvPr>
          <p:cNvCxnSpPr>
            <a:cxnSpLocks/>
          </p:cNvCxnSpPr>
          <p:nvPr/>
        </p:nvCxnSpPr>
        <p:spPr>
          <a:xfrm flipH="1" flipV="1">
            <a:off x="4600280" y="4115560"/>
            <a:ext cx="1879720" cy="6336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AF05EAFA-15A9-9FD3-7C3D-0E1F4FDF468E}"/>
              </a:ext>
            </a:extLst>
          </p:cNvPr>
          <p:cNvCxnSpPr>
            <a:cxnSpLocks/>
          </p:cNvCxnSpPr>
          <p:nvPr/>
        </p:nvCxnSpPr>
        <p:spPr>
          <a:xfrm flipH="1" flipV="1">
            <a:off x="3770722" y="4834126"/>
            <a:ext cx="1225484" cy="8205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7AAFAF2-E3C4-9DF6-08AB-9C56D2FE4D78}"/>
              </a:ext>
            </a:extLst>
          </p:cNvPr>
          <p:cNvSpPr txBox="1"/>
          <p:nvPr/>
        </p:nvSpPr>
        <p:spPr>
          <a:xfrm>
            <a:off x="4908457" y="5620809"/>
            <a:ext cx="204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Trasmettitore ottico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C74F0A5-CE90-7075-C8D1-C34ADAB950DE}"/>
              </a:ext>
            </a:extLst>
          </p:cNvPr>
          <p:cNvSpPr txBox="1"/>
          <p:nvPr/>
        </p:nvSpPr>
        <p:spPr>
          <a:xfrm>
            <a:off x="6405213" y="4649460"/>
            <a:ext cx="1097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Front end</a:t>
            </a:r>
          </a:p>
        </p:txBody>
      </p:sp>
    </p:spTree>
    <p:extLst>
      <p:ext uri="{BB962C8B-B14F-4D97-AF65-F5344CB8AC3E}">
        <p14:creationId xmlns:p14="http://schemas.microsoft.com/office/powerpoint/2010/main" val="183293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1B8C6C-2864-C9C0-5398-5D7AB1C71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4CA770A-1C5E-D348-0940-F5FD477CC529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EC0BD5C-FE02-8D2E-2C73-5A110408D6BB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BC2F8774-1CA6-D1E2-4604-8622A7F8E895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BE661BF8-F0F3-93DA-FA0F-C6B5D19ED9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83C15655-F3C8-3C3F-5ADC-6C432F28F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</p:spPr>
        <p:txBody>
          <a:bodyPr/>
          <a:lstStyle/>
          <a:p>
            <a:r>
              <a:rPr lang="it-IT" dirty="0"/>
              <a:t>Quali sviluppi ci sono stati ad oggi?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B538D48-AAA6-09E5-2734-C392442E50F2}"/>
              </a:ext>
            </a:extLst>
          </p:cNvPr>
          <p:cNvSpPr txBox="1"/>
          <p:nvPr/>
        </p:nvSpPr>
        <p:spPr>
          <a:xfrm>
            <a:off x="91924" y="1822927"/>
            <a:ext cx="86113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Installazione della nuova linea focale e del nuovo sistema ricevente</a:t>
            </a:r>
            <a:endParaRPr lang="it-IT" sz="1800" dirty="0">
              <a:solidFill>
                <a:srgbClr val="0070C0"/>
              </a:solidFill>
            </a:endParaRP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D5239AFB-7DBD-13EC-6E7C-EF8364B0AEDA}"/>
              </a:ext>
            </a:extLst>
          </p:cNvPr>
          <p:cNvSpPr/>
          <p:nvPr/>
        </p:nvSpPr>
        <p:spPr>
          <a:xfrm>
            <a:off x="8703286" y="5685186"/>
            <a:ext cx="2882860" cy="6300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52DA188-2402-D1C1-14E4-D0875540B5AC}"/>
              </a:ext>
            </a:extLst>
          </p:cNvPr>
          <p:cNvSpPr txBox="1"/>
          <p:nvPr/>
        </p:nvSpPr>
        <p:spPr>
          <a:xfrm>
            <a:off x="516173" y="2386152"/>
            <a:ext cx="111596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Progetto completato 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Installazione di 416 antenne di tipo </a:t>
            </a:r>
            <a:r>
              <a:rPr lang="it-IT" dirty="0" err="1"/>
              <a:t>Yagi</a:t>
            </a:r>
            <a:r>
              <a:rPr lang="it-IT" dirty="0"/>
              <a:t> sull’elemento focale, con rimozione del corner attuale e posizionamento del centro di fase sul fuoco del riflettore;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Cablaggio ottico ed elettrico dei ricevitori, e trasporto del segnale fino alla stanza del ricevitore.</a:t>
            </a:r>
          </a:p>
        </p:txBody>
      </p:sp>
    </p:spTree>
    <p:extLst>
      <p:ext uri="{BB962C8B-B14F-4D97-AF65-F5344CB8AC3E}">
        <p14:creationId xmlns:p14="http://schemas.microsoft.com/office/powerpoint/2010/main" val="208139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828A7D-4067-A59D-692C-BCF2BC5E8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A69975E-9633-36E0-5FE4-4956E455AC59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922B30F-63F9-DE57-603F-CAFBF98EC569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0FBC8273-AC3F-3A89-F5A7-654D1CB16626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674E7E69-17C8-A3F9-F251-BEBAD829A4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pic>
        <p:nvPicPr>
          <p:cNvPr id="8" name="Immagine 7" descr="Immagine che contiene schizzo, disegno, edificio, ponte&#10;&#10;Il contenuto generato dall'IA potrebbe non essere corretto.">
            <a:extLst>
              <a:ext uri="{FF2B5EF4-FFF2-40B4-BE49-F238E27FC236}">
                <a16:creationId xmlns:a16="http://schemas.microsoft.com/office/drawing/2014/main" id="{6396DBB7-3DF7-ABB2-BB79-53A8B34EFD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5806"/>
            <a:ext cx="7812000" cy="5040000"/>
          </a:xfrm>
          <a:prstGeom prst="rect">
            <a:avLst/>
          </a:prstGeom>
        </p:spPr>
      </p:pic>
      <p:pic>
        <p:nvPicPr>
          <p:cNvPr id="6" name="Immagine 5" descr="Immagine che contiene schizzo, disegno, bianco e nero&#10;&#10;Il contenuto generato dall'IA potrebbe non essere corretto.">
            <a:extLst>
              <a:ext uri="{FF2B5EF4-FFF2-40B4-BE49-F238E27FC236}">
                <a16:creationId xmlns:a16="http://schemas.microsoft.com/office/drawing/2014/main" id="{34D91E73-0832-51B4-7568-5E522C925B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5806"/>
            <a:ext cx="7812000" cy="5040000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63FC74A6-8D54-A8E1-FA0C-CCE887CC3461}"/>
              </a:ext>
            </a:extLst>
          </p:cNvPr>
          <p:cNvSpPr/>
          <p:nvPr/>
        </p:nvSpPr>
        <p:spPr>
          <a:xfrm rot="232256">
            <a:off x="192207" y="3434612"/>
            <a:ext cx="7818578" cy="3995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520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426D79-3C94-10E1-E051-DB959C68D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F44152E-ED65-1C5A-8FF1-93E189B2C58B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97ACF74-46C7-1AB6-A55D-9993EEF74FBE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0B2DBE07-9F5F-D7E2-9510-1C2131C8D8D1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09E9B806-810F-45DA-7E01-F9BF05E849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pic>
        <p:nvPicPr>
          <p:cNvPr id="4" name="Immagine 3" descr="Immagine che contiene pilone, torre, schizzo, edificio&#10;&#10;Il contenuto generato dall'IA potrebbe non essere corretto.">
            <a:extLst>
              <a:ext uri="{FF2B5EF4-FFF2-40B4-BE49-F238E27FC236}">
                <a16:creationId xmlns:a16="http://schemas.microsoft.com/office/drawing/2014/main" id="{09594A38-983C-E788-577E-BA83F395C5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2754"/>
            <a:ext cx="10080000" cy="5040000"/>
          </a:xfrm>
          <a:prstGeom prst="rect">
            <a:avLst/>
          </a:prstGeom>
        </p:spPr>
      </p:pic>
      <p:pic>
        <p:nvPicPr>
          <p:cNvPr id="6" name="Immagine 5" descr="Immagine che contiene schizzo, antenna, aereo&#10;&#10;Il contenuto generato dall'IA potrebbe non essere corretto.">
            <a:extLst>
              <a:ext uri="{FF2B5EF4-FFF2-40B4-BE49-F238E27FC236}">
                <a16:creationId xmlns:a16="http://schemas.microsoft.com/office/drawing/2014/main" id="{1C40716C-B72A-FDF0-72C0-DD699CB9FB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2754"/>
            <a:ext cx="10080000" cy="50400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858F3110-4C8A-B537-748C-8226D00069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3354" y="2279327"/>
            <a:ext cx="2857899" cy="395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44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31EC68-8043-8F44-5D44-6969AF4B94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B4F168E-B78F-A6BF-409B-B207CB1AEBF0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2615AED-AEC8-0C16-9A2F-DBA4A3044728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7533D4D7-EE3C-656C-6B01-84A4E6AC104B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D4D0966-B5AC-4A48-961C-8D88ED23A5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F7EF96C-13D1-662F-47E8-763698934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45" y="1156650"/>
            <a:ext cx="11879083" cy="5196597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F04324ED-329E-7E0E-F943-EB144E7C9E00}"/>
              </a:ext>
            </a:extLst>
          </p:cNvPr>
          <p:cNvSpPr/>
          <p:nvPr/>
        </p:nvSpPr>
        <p:spPr>
          <a:xfrm>
            <a:off x="4800600" y="4681728"/>
            <a:ext cx="393192" cy="29260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" name="Connettore a gomito 5">
            <a:extLst>
              <a:ext uri="{FF2B5EF4-FFF2-40B4-BE49-F238E27FC236}">
                <a16:creationId xmlns:a16="http://schemas.microsoft.com/office/drawing/2014/main" id="{641347B9-BDA6-A680-2ABE-E9C04ED58705}"/>
              </a:ext>
            </a:extLst>
          </p:cNvPr>
          <p:cNvCxnSpPr>
            <a:cxnSpLocks/>
          </p:cNvCxnSpPr>
          <p:nvPr/>
        </p:nvCxnSpPr>
        <p:spPr>
          <a:xfrm rot="10800000">
            <a:off x="1682496" y="3754948"/>
            <a:ext cx="3227832" cy="664840"/>
          </a:xfrm>
          <a:prstGeom prst="bentConnector3">
            <a:avLst>
              <a:gd name="adj1" fmla="val 82861"/>
            </a:avLst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AD88653D-4BD5-282C-E4FD-7265E2A05857}"/>
              </a:ext>
            </a:extLst>
          </p:cNvPr>
          <p:cNvCxnSpPr/>
          <p:nvPr/>
        </p:nvCxnSpPr>
        <p:spPr>
          <a:xfrm>
            <a:off x="4910328" y="4419788"/>
            <a:ext cx="0" cy="26194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106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030FC9-8CAD-6632-E605-1D3D42D0FE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F77FF95-A888-7E20-A857-F70FB5D53E6C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8FC2F53-B4FA-92DC-7067-520AF68BF7D5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8E1C918-76F7-B88A-A769-C6B92BFD1CCA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50881EBE-665A-9E5D-8208-96A86364B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571504F-8B12-610A-5981-5B2C1184C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9552" y="1202698"/>
            <a:ext cx="3202795" cy="509751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039719D-C9F1-13DE-FC0F-DD8C9CC0A7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1820"/>
          <a:stretch/>
        </p:blipFill>
        <p:spPr>
          <a:xfrm>
            <a:off x="6775904" y="1202698"/>
            <a:ext cx="4169817" cy="509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7171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2A348-2824-3902-A548-8955F6FD1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196A7C9-7762-8811-A131-2D0E9507B6EF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0993598-5EBD-5B59-F45E-0F479CBA398A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3214D70B-6581-2631-9210-6BBD5DA9E419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D182199E-D25F-7450-7A3B-41AFA9542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pic>
        <p:nvPicPr>
          <p:cNvPr id="4" name="Immagine 3" descr="Immagine che contiene schizzo, cielo, antenna, torre&#10;&#10;Il contenuto generato dall'IA potrebbe non essere corretto.">
            <a:extLst>
              <a:ext uri="{FF2B5EF4-FFF2-40B4-BE49-F238E27FC236}">
                <a16:creationId xmlns:a16="http://schemas.microsoft.com/office/drawing/2014/main" id="{57179ADE-27D9-3E76-1A56-7F782FC176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00" y="1317110"/>
            <a:ext cx="10080000" cy="5040000"/>
          </a:xfrm>
          <a:prstGeom prst="rect">
            <a:avLst/>
          </a:prstGeom>
        </p:spPr>
      </p:pic>
      <p:pic>
        <p:nvPicPr>
          <p:cNvPr id="8" name="Immagine 7" descr="Immagine che contiene cielo, schizzo, trasporto, antenna&#10;&#10;Il contenuto generato dall'IA potrebbe non essere corretto.">
            <a:extLst>
              <a:ext uri="{FF2B5EF4-FFF2-40B4-BE49-F238E27FC236}">
                <a16:creationId xmlns:a16="http://schemas.microsoft.com/office/drawing/2014/main" id="{688F47A4-8D2C-AEF8-0F4E-1A4A88745E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00" y="1317110"/>
            <a:ext cx="10080000" cy="5040000"/>
          </a:xfrm>
          <a:prstGeom prst="rect">
            <a:avLst/>
          </a:prstGeom>
        </p:spPr>
      </p:pic>
      <p:pic>
        <p:nvPicPr>
          <p:cNvPr id="12" name="Immagine 11" descr="Immagine che contiene schizzo, antenna, aria aperta&#10;&#10;Il contenuto generato dall'IA potrebbe non essere corretto.">
            <a:extLst>
              <a:ext uri="{FF2B5EF4-FFF2-40B4-BE49-F238E27FC236}">
                <a16:creationId xmlns:a16="http://schemas.microsoft.com/office/drawing/2014/main" id="{BDEED4D8-2816-9347-B5D1-06A335E6176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8301">
            <a:off x="2407100" y="1995199"/>
            <a:ext cx="7200000" cy="3600000"/>
          </a:xfrm>
          <a:prstGeom prst="rect">
            <a:avLst/>
          </a:prstGeom>
        </p:spPr>
      </p:pic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0F9E30BA-15CE-902C-7792-765FA7108284}"/>
              </a:ext>
            </a:extLst>
          </p:cNvPr>
          <p:cNvCxnSpPr/>
          <p:nvPr/>
        </p:nvCxnSpPr>
        <p:spPr>
          <a:xfrm flipV="1">
            <a:off x="4853354" y="2679895"/>
            <a:ext cx="1420837" cy="1157215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7940CB72-E5C8-6E35-FFB4-5D98D965F39A}"/>
              </a:ext>
            </a:extLst>
          </p:cNvPr>
          <p:cNvCxnSpPr>
            <a:cxnSpLocks/>
          </p:cNvCxnSpPr>
          <p:nvPr/>
        </p:nvCxnSpPr>
        <p:spPr>
          <a:xfrm flipV="1">
            <a:off x="5620043" y="4042985"/>
            <a:ext cx="1643576" cy="86664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FB661E58-F3F3-F955-DF10-060AFE8C8F2C}"/>
              </a:ext>
            </a:extLst>
          </p:cNvPr>
          <p:cNvCxnSpPr>
            <a:cxnSpLocks/>
          </p:cNvCxnSpPr>
          <p:nvPr/>
        </p:nvCxnSpPr>
        <p:spPr>
          <a:xfrm flipV="1">
            <a:off x="5620043" y="3538025"/>
            <a:ext cx="1284321" cy="137160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7BFCD00F-16C8-EFD9-8EFA-001ED5DE8B36}"/>
              </a:ext>
            </a:extLst>
          </p:cNvPr>
          <p:cNvCxnSpPr>
            <a:cxnSpLocks/>
          </p:cNvCxnSpPr>
          <p:nvPr/>
        </p:nvCxnSpPr>
        <p:spPr>
          <a:xfrm flipV="1">
            <a:off x="4916658" y="3158197"/>
            <a:ext cx="1674056" cy="637002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112F3A12-62F3-BE27-0943-5DC91A86A95A}"/>
              </a:ext>
            </a:extLst>
          </p:cNvPr>
          <p:cNvCxnSpPr>
            <a:cxnSpLocks/>
          </p:cNvCxnSpPr>
          <p:nvPr/>
        </p:nvCxnSpPr>
        <p:spPr>
          <a:xfrm flipV="1">
            <a:off x="5961888" y="2679895"/>
            <a:ext cx="312303" cy="749105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AE0844F5-0409-6E61-FCBA-64460622FEE2}"/>
              </a:ext>
            </a:extLst>
          </p:cNvPr>
          <p:cNvCxnSpPr>
            <a:cxnSpLocks/>
          </p:cNvCxnSpPr>
          <p:nvPr/>
        </p:nvCxnSpPr>
        <p:spPr>
          <a:xfrm flipH="1" flipV="1">
            <a:off x="6460958" y="3958389"/>
            <a:ext cx="802661" cy="84596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Connettore diritto 31">
            <a:extLst>
              <a:ext uri="{FF2B5EF4-FFF2-40B4-BE49-F238E27FC236}">
                <a16:creationId xmlns:a16="http://schemas.microsoft.com/office/drawing/2014/main" id="{09613EC4-EF96-09AE-634B-06C6136AF410}"/>
              </a:ext>
            </a:extLst>
          </p:cNvPr>
          <p:cNvCxnSpPr>
            <a:cxnSpLocks/>
          </p:cNvCxnSpPr>
          <p:nvPr/>
        </p:nvCxnSpPr>
        <p:spPr>
          <a:xfrm flipV="1">
            <a:off x="6382512" y="3958389"/>
            <a:ext cx="78446" cy="558747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BFFAD28B-26E4-97D0-2B33-3CFB4C198BFC}"/>
              </a:ext>
            </a:extLst>
          </p:cNvPr>
          <p:cNvCxnSpPr>
            <a:cxnSpLocks/>
          </p:cNvCxnSpPr>
          <p:nvPr/>
        </p:nvCxnSpPr>
        <p:spPr>
          <a:xfrm>
            <a:off x="5440680" y="3337560"/>
            <a:ext cx="521208" cy="9144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C2C85752-171A-CEF1-0947-FB2FA28A3E1C}"/>
              </a:ext>
            </a:extLst>
          </p:cNvPr>
          <p:cNvSpPr txBox="1"/>
          <p:nvPr/>
        </p:nvSpPr>
        <p:spPr>
          <a:xfrm>
            <a:off x="682845" y="1650759"/>
            <a:ext cx="362464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Possibili vantaggi: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Corner ridotto rispetto l’originale;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Performance migliori;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Minor peso;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Soluzione più compatta;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endParaRPr lang="it-IT" dirty="0"/>
          </a:p>
        </p:txBody>
      </p:sp>
      <p:pic>
        <p:nvPicPr>
          <p:cNvPr id="57" name="Immagine 56" descr="Immagine che contiene schizzo, disegno, diagramma&#10;&#10;Il contenuto generato dall'IA potrebbe non essere corretto.">
            <a:extLst>
              <a:ext uri="{FF2B5EF4-FFF2-40B4-BE49-F238E27FC236}">
                <a16:creationId xmlns:a16="http://schemas.microsoft.com/office/drawing/2014/main" id="{16FCD0EF-E8BC-481D-6626-9A040FDD219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1" r="28226"/>
          <a:stretch/>
        </p:blipFill>
        <p:spPr>
          <a:xfrm rot="17741758">
            <a:off x="3489530" y="1835018"/>
            <a:ext cx="4726925" cy="411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3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F61023-620A-3B5C-96D0-B16793435D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C06035D-7C78-7596-5D82-0E670E6A11B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4EF521E-ED6C-915F-C61E-0D883BD78DA5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4D1A07CE-6BED-783B-3DAA-0FDE035B3F96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8FD4A953-4B0C-598C-97B2-8B78F4C209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87F93EC3-EE1D-BF16-398F-0DD6EDF92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</p:spPr>
        <p:txBody>
          <a:bodyPr/>
          <a:lstStyle/>
          <a:p>
            <a:r>
              <a:rPr lang="it-IT" dirty="0"/>
              <a:t>Quali sviluppi ci sono stati ad oggi?</a:t>
            </a: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A13DFCB5-553C-7422-C2B9-465271135772}"/>
              </a:ext>
            </a:extLst>
          </p:cNvPr>
          <p:cNvSpPr/>
          <p:nvPr/>
        </p:nvSpPr>
        <p:spPr>
          <a:xfrm>
            <a:off x="8703286" y="5685186"/>
            <a:ext cx="2882860" cy="6300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AF641F8-EDAF-3AF6-B62D-A7FA1076D603}"/>
              </a:ext>
            </a:extLst>
          </p:cNvPr>
          <p:cNvSpPr txBox="1"/>
          <p:nvPr/>
        </p:nvSpPr>
        <p:spPr>
          <a:xfrm>
            <a:off x="516173" y="2386152"/>
            <a:ext cx="111596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Tempistiche: 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Cablaggio ottico/elettrico «a terra», dalla stanza del ricevitore alle cabine E/W; 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Installazione nuova focale e completamento cablaggio ottico/elettrico dei ricevitori.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CAE9F71-58CC-578A-7C7D-AA2A3CD10007}"/>
              </a:ext>
            </a:extLst>
          </p:cNvPr>
          <p:cNvSpPr txBox="1"/>
          <p:nvPr/>
        </p:nvSpPr>
        <p:spPr>
          <a:xfrm>
            <a:off x="8221412" y="2940150"/>
            <a:ext cx="25389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entro novembre 2025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98E7CDA-14ED-3471-7651-D61DA0560550}"/>
              </a:ext>
            </a:extLst>
          </p:cNvPr>
          <p:cNvSpPr txBox="1"/>
          <p:nvPr/>
        </p:nvSpPr>
        <p:spPr>
          <a:xfrm>
            <a:off x="91924" y="1822927"/>
            <a:ext cx="86113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Installazione della nuova linea focale e del nuovo sistema ricevente</a:t>
            </a:r>
            <a:endParaRPr lang="it-IT" sz="1800" dirty="0">
              <a:solidFill>
                <a:srgbClr val="0070C0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6C5A73C-98D0-5C5B-B239-EB447BBF4451}"/>
              </a:ext>
            </a:extLst>
          </p:cNvPr>
          <p:cNvSpPr txBox="1"/>
          <p:nvPr/>
        </p:nvSpPr>
        <p:spPr>
          <a:xfrm>
            <a:off x="8665077" y="3472597"/>
            <a:ext cx="25389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entro gennaio 2026</a:t>
            </a:r>
          </a:p>
        </p:txBody>
      </p:sp>
    </p:spTree>
    <p:extLst>
      <p:ext uri="{BB962C8B-B14F-4D97-AF65-F5344CB8AC3E}">
        <p14:creationId xmlns:p14="http://schemas.microsoft.com/office/powerpoint/2010/main" val="258880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C4167F-F333-5471-0BF0-95935D428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Immagine che contiene schizzo, torre, pilone, bianco e nero&#10;&#10;Descrizione generata automaticamente">
            <a:extLst>
              <a:ext uri="{FF2B5EF4-FFF2-40B4-BE49-F238E27FC236}">
                <a16:creationId xmlns:a16="http://schemas.microsoft.com/office/drawing/2014/main" id="{E268AC9F-2CF6-CB34-4964-5E92CA8EF7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4430" y="1188736"/>
            <a:ext cx="6410642" cy="5155366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1127545-022E-8744-C366-D44D6B99BFE9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2422B2A-04A8-F2AA-6668-6BF6542031E2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9AC0382-BA0A-8937-0048-6E49471D9393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DE05E684-D5F1-F800-CF44-7C41B0F26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2A3DD497-8990-1432-04D0-9D890334065E}"/>
              </a:ext>
            </a:extLst>
          </p:cNvPr>
          <p:cNvSpPr txBox="1"/>
          <p:nvPr/>
        </p:nvSpPr>
        <p:spPr>
          <a:xfrm>
            <a:off x="5084579" y="2172867"/>
            <a:ext cx="910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Centine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182E3E1-19A6-670B-9036-2A63F8DCE944}"/>
              </a:ext>
            </a:extLst>
          </p:cNvPr>
          <p:cNvSpPr txBox="1"/>
          <p:nvPr/>
        </p:nvSpPr>
        <p:spPr>
          <a:xfrm>
            <a:off x="9934544" y="1219136"/>
            <a:ext cx="1081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Elemento</a:t>
            </a:r>
          </a:p>
          <a:p>
            <a:r>
              <a:rPr lang="it-IT" dirty="0"/>
              <a:t>focale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DBE8FE4-77EF-F990-A5F2-EF41C461F9CE}"/>
              </a:ext>
            </a:extLst>
          </p:cNvPr>
          <p:cNvSpPr txBox="1"/>
          <p:nvPr/>
        </p:nvSpPr>
        <p:spPr>
          <a:xfrm>
            <a:off x="10071098" y="2542199"/>
            <a:ext cx="902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Falcone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E39D3F2-4175-BC4C-8453-6512D8BBDEA9}"/>
              </a:ext>
            </a:extLst>
          </p:cNvPr>
          <p:cNvSpPr txBox="1"/>
          <p:nvPr/>
        </p:nvSpPr>
        <p:spPr>
          <a:xfrm>
            <a:off x="6815854" y="5569440"/>
            <a:ext cx="1049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Cavalletti</a:t>
            </a:r>
          </a:p>
        </p:txBody>
      </p:sp>
      <p:pic>
        <p:nvPicPr>
          <p:cNvPr id="18" name="Immagine 17" descr="Immagine che contiene schizzo, disegno, bianco e nero&#10;&#10;Descrizione generata automaticamente">
            <a:extLst>
              <a:ext uri="{FF2B5EF4-FFF2-40B4-BE49-F238E27FC236}">
                <a16:creationId xmlns:a16="http://schemas.microsoft.com/office/drawing/2014/main" id="{32E6BC0C-BD26-2BA3-4979-8A5F0399DA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348" y="1147304"/>
            <a:ext cx="5517545" cy="5196798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15FA55F1-0CA2-1F35-EF01-D4E729C11B1E}"/>
              </a:ext>
            </a:extLst>
          </p:cNvPr>
          <p:cNvSpPr txBox="1"/>
          <p:nvPr/>
        </p:nvSpPr>
        <p:spPr>
          <a:xfrm>
            <a:off x="3992156" y="3609892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-28,5°</a:t>
            </a:r>
          </a:p>
        </p:txBody>
      </p:sp>
      <p:pic>
        <p:nvPicPr>
          <p:cNvPr id="20" name="Immagine 19" descr="Immagine che contiene schizzo, disegno, arte, bianco e nero&#10;&#10;Descrizione generata automaticamente">
            <a:extLst>
              <a:ext uri="{FF2B5EF4-FFF2-40B4-BE49-F238E27FC236}">
                <a16:creationId xmlns:a16="http://schemas.microsoft.com/office/drawing/2014/main" id="{E7DD0550-3BEB-D3EC-CCC6-DC8B866668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3"/>
          <a:stretch/>
        </p:blipFill>
        <p:spPr>
          <a:xfrm>
            <a:off x="0" y="1160102"/>
            <a:ext cx="5306560" cy="5184000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5C501461-1108-69E3-103F-9B6C59FA36E9}"/>
              </a:ext>
            </a:extLst>
          </p:cNvPr>
          <p:cNvSpPr txBox="1"/>
          <p:nvPr/>
        </p:nvSpPr>
        <p:spPr>
          <a:xfrm>
            <a:off x="3950477" y="3609892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+112,5°</a:t>
            </a:r>
          </a:p>
        </p:txBody>
      </p:sp>
    </p:spTree>
    <p:extLst>
      <p:ext uri="{BB962C8B-B14F-4D97-AF65-F5344CB8AC3E}">
        <p14:creationId xmlns:p14="http://schemas.microsoft.com/office/powerpoint/2010/main" val="259345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2" grpId="0"/>
      <p:bldP spid="12" grpId="1"/>
      <p:bldP spid="15" grpId="0"/>
      <p:bldP spid="15" grpId="1"/>
      <p:bldP spid="17" grpId="0"/>
      <p:bldP spid="17" grpId="1"/>
      <p:bldP spid="19" grpId="0"/>
      <p:bldP spid="19" grpId="1"/>
      <p:bldP spid="2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1E126-067C-9EEF-EE1D-94FD5D55E9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97FAA73-CA54-B997-49FB-B81351EA37E7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F453A93-C79B-188A-776C-66FA4F3149FD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1894EFC3-3F58-3B91-4127-03AFF37B1C29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4B758F94-095E-7197-85DB-5920C54678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pic>
        <p:nvPicPr>
          <p:cNvPr id="6" name="Immagine 5" descr="Immagine che contiene testo, schermata, linea, Diagramma&#10;&#10;Il contenuto generato dall'IA potrebbe non essere corretto.">
            <a:extLst>
              <a:ext uri="{FF2B5EF4-FFF2-40B4-BE49-F238E27FC236}">
                <a16:creationId xmlns:a16="http://schemas.microsoft.com/office/drawing/2014/main" id="{5138E513-EB1D-2181-971A-991C0E3452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25"/>
          <a:stretch/>
        </p:blipFill>
        <p:spPr>
          <a:xfrm>
            <a:off x="-1" y="195681"/>
            <a:ext cx="12192001" cy="656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7770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E69D87-9D24-9B5F-3A72-D6F8CB1CF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66596FD-0480-A970-7664-FA6F7423CBB9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64CEC8A-75C1-0F3D-C7C0-65137454E634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84B16DA4-579D-3503-2B92-B9A88E27C86E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E8A9680B-1194-7C4C-05A8-35C895F444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pic>
        <p:nvPicPr>
          <p:cNvPr id="6" name="Immagine 5" descr="Immagine che contiene testo, schermata, linea, numero&#10;&#10;Il contenuto generato dall'IA potrebbe non essere corretto.">
            <a:extLst>
              <a:ext uri="{FF2B5EF4-FFF2-40B4-BE49-F238E27FC236}">
                <a16:creationId xmlns:a16="http://schemas.microsoft.com/office/drawing/2014/main" id="{2E6D71DC-E066-0742-E610-8BADA0EC59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25"/>
          <a:stretch/>
        </p:blipFill>
        <p:spPr>
          <a:xfrm>
            <a:off x="0" y="1376106"/>
            <a:ext cx="12174543" cy="447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498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5823E-2B28-8674-8DB8-61C117BAB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3798B19-CBE2-4246-E272-EE479916DD34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DC8B11D-F0EC-8505-65E4-E420D82A9A7D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23813ABD-7DAB-88EB-EDE6-4398C2371B08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A7CA0FA7-D9FE-D669-0C2B-CD82B55EA2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97284581-2818-3179-04DA-9E0BDBD19E16}"/>
              </a:ext>
            </a:extLst>
          </p:cNvPr>
          <p:cNvGrpSpPr/>
          <p:nvPr/>
        </p:nvGrpSpPr>
        <p:grpSpPr>
          <a:xfrm>
            <a:off x="0" y="1613646"/>
            <a:ext cx="12192000" cy="4410636"/>
            <a:chOff x="0" y="1613646"/>
            <a:chExt cx="12192000" cy="4410636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3F2DFEDB-631B-10AF-0BA9-1132E0A76D58}"/>
                </a:ext>
              </a:extLst>
            </p:cNvPr>
            <p:cNvSpPr/>
            <p:nvPr/>
          </p:nvSpPr>
          <p:spPr>
            <a:xfrm>
              <a:off x="0" y="3585884"/>
              <a:ext cx="12192000" cy="2438398"/>
            </a:xfrm>
            <a:prstGeom prst="rect">
              <a:avLst/>
            </a:prstGeom>
            <a:solidFill>
              <a:srgbClr val="BBD3EF"/>
            </a:solidFill>
            <a:ln>
              <a:solidFill>
                <a:srgbClr val="BBD3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Subtitle 2">
              <a:extLst>
                <a:ext uri="{FF2B5EF4-FFF2-40B4-BE49-F238E27FC236}">
                  <a16:creationId xmlns:a16="http://schemas.microsoft.com/office/drawing/2014/main" id="{398CCAAA-BC66-7077-9042-488E7F790EF9}"/>
                </a:ext>
              </a:extLst>
            </p:cNvPr>
            <p:cNvSpPr txBox="1">
              <a:spLocks/>
            </p:cNvSpPr>
            <p:nvPr/>
          </p:nvSpPr>
          <p:spPr>
            <a:xfrm>
              <a:off x="4473847" y="3854082"/>
              <a:ext cx="6167260" cy="195079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lang="en-US" sz="2800" kern="1200" dirty="0" smtClean="0">
                  <a:solidFill>
                    <a:schemeClr val="tx1"/>
                  </a:solidFill>
                  <a:effectLst/>
                  <a:latin typeface="Titillium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en-US" sz="2400" kern="1200" dirty="0" smtClean="0">
                  <a:solidFill>
                    <a:schemeClr val="tx1"/>
                  </a:solidFill>
                  <a:effectLst/>
                  <a:latin typeface="Titillium" pitchFamily="2" charset="77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en-US" sz="2000" kern="1200" dirty="0" smtClean="0">
                  <a:solidFill>
                    <a:schemeClr val="tx1"/>
                  </a:solidFill>
                  <a:effectLst/>
                  <a:latin typeface="Titillium" pitchFamily="2" charset="77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en-US" sz="1800" kern="1200" dirty="0" smtClean="0">
                  <a:solidFill>
                    <a:schemeClr val="tx1"/>
                  </a:solidFill>
                  <a:effectLst/>
                  <a:latin typeface="Titillium" pitchFamily="2" charset="77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it-IT" sz="1600" kern="1200" dirty="0">
                  <a:solidFill>
                    <a:schemeClr val="tx1"/>
                  </a:solidFill>
                  <a:effectLst/>
                  <a:latin typeface="Titillium" pitchFamily="2" charset="77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spcAft>
                  <a:spcPts val="1200"/>
                </a:spcAft>
                <a:buNone/>
              </a:pPr>
              <a:r>
                <a:rPr lang="it-IT" sz="1600" b="1" dirty="0">
                  <a:solidFill>
                    <a:srgbClr val="3F4B5B"/>
                  </a:solidFill>
                </a:rPr>
                <a:t>Next Generation – Croce del Nord</a:t>
              </a:r>
            </a:p>
            <a:p>
              <a:pPr marL="0" indent="0" algn="ctr">
                <a:spcBef>
                  <a:spcPts val="0"/>
                </a:spcBef>
                <a:buNone/>
              </a:pPr>
              <a:r>
                <a:rPr lang="it-IT" sz="1600" b="1" dirty="0">
                  <a:solidFill>
                    <a:srgbClr val="4973A1"/>
                  </a:solidFill>
                </a:rPr>
                <a:t>IR0000026</a:t>
              </a:r>
            </a:p>
            <a:p>
              <a:pPr marL="0" indent="0" algn="ctr">
                <a:spcBef>
                  <a:spcPts val="0"/>
                </a:spcBef>
                <a:buNone/>
              </a:pPr>
              <a:r>
                <a:rPr lang="it-IT" sz="1200" b="1" dirty="0">
                  <a:solidFill>
                    <a:srgbClr val="4973A1"/>
                  </a:solidFill>
                </a:rPr>
                <a:t>Intervento finanziato nell’ambito del </a:t>
              </a:r>
              <a:r>
                <a:rPr lang="it-IT" sz="1400" b="1" dirty="0">
                  <a:solidFill>
                    <a:srgbClr val="4973A1"/>
                  </a:solidFill>
                </a:rPr>
                <a:t>PNRR</a:t>
              </a:r>
              <a:r>
                <a:rPr lang="it-IT" sz="1200" b="1" dirty="0">
                  <a:solidFill>
                    <a:srgbClr val="4973A1"/>
                  </a:solidFill>
                </a:rPr>
                <a:t> - Piano Nazionale di Ripresa e Resilienza</a:t>
              </a:r>
            </a:p>
            <a:p>
              <a:pPr marL="0" indent="0" algn="ctr">
                <a:spcBef>
                  <a:spcPts val="1200"/>
                </a:spcBef>
                <a:buNone/>
              </a:pPr>
              <a:r>
                <a:rPr lang="it-IT" sz="1600" b="1" dirty="0">
                  <a:solidFill>
                    <a:srgbClr val="4973A1"/>
                  </a:solidFill>
                </a:rPr>
                <a:t>M4C2 </a:t>
              </a:r>
            </a:p>
            <a:p>
              <a:pPr marL="0" indent="0" algn="ctr">
                <a:spcBef>
                  <a:spcPts val="0"/>
                </a:spcBef>
                <a:buNone/>
              </a:pPr>
              <a:r>
                <a:rPr lang="it-IT" sz="1200" b="1" dirty="0">
                  <a:solidFill>
                    <a:srgbClr val="4973A1"/>
                  </a:solidFill>
                </a:rPr>
                <a:t>Missione 4 - </a:t>
              </a:r>
              <a:r>
                <a:rPr lang="it-IT" sz="1200" b="1" i="1" dirty="0">
                  <a:solidFill>
                    <a:srgbClr val="4973A1"/>
                  </a:solidFill>
                </a:rPr>
                <a:t>Istruzione e Ricerca           </a:t>
              </a:r>
              <a:r>
                <a:rPr lang="it-IT" sz="1200" b="1" dirty="0">
                  <a:solidFill>
                    <a:srgbClr val="4973A1"/>
                  </a:solidFill>
                </a:rPr>
                <a:t>Componente 2 - </a:t>
              </a:r>
              <a:r>
                <a:rPr lang="it-IT" sz="1200" b="1" i="1" dirty="0">
                  <a:solidFill>
                    <a:srgbClr val="4973A1"/>
                  </a:solidFill>
                </a:rPr>
                <a:t>Dalla Ricerca alla Impresa</a:t>
              </a:r>
            </a:p>
            <a:p>
              <a:pPr marL="0" indent="0" algn="ctr">
                <a:spcBef>
                  <a:spcPts val="0"/>
                </a:spcBef>
                <a:buNone/>
              </a:pPr>
              <a:r>
                <a:rPr lang="it-IT" sz="1200" b="1" dirty="0">
                  <a:solidFill>
                    <a:srgbClr val="4973A1"/>
                  </a:solidFill>
                </a:rPr>
                <a:t>Linea di Investimento 3.1 - </a:t>
              </a:r>
              <a:r>
                <a:rPr lang="it-IT" sz="1200" b="1" i="1" dirty="0">
                  <a:solidFill>
                    <a:srgbClr val="4973A1"/>
                  </a:solidFill>
                </a:rPr>
                <a:t>Rafforzamento e creazione di Infrastrutture di Ricerca</a:t>
              </a:r>
            </a:p>
            <a:p>
              <a:pPr marL="0" indent="0" algn="ctr">
                <a:spcBef>
                  <a:spcPts val="0"/>
                </a:spcBef>
                <a:buNone/>
              </a:pPr>
              <a:endParaRPr lang="it-IT" sz="1200" b="1" i="1" dirty="0">
                <a:solidFill>
                  <a:srgbClr val="4973A1"/>
                </a:solidFill>
              </a:endParaRPr>
            </a:p>
            <a:p>
              <a:pPr marL="0" indent="0" algn="ctr">
                <a:spcBef>
                  <a:spcPts val="0"/>
                </a:spcBef>
                <a:buNone/>
              </a:pPr>
              <a:r>
                <a:rPr lang="it-IT" sz="1200" b="1" i="1" dirty="0">
                  <a:solidFill>
                    <a:srgbClr val="4973A1"/>
                  </a:solidFill>
                </a:rPr>
                <a:t>CUP C53C22000880006</a:t>
              </a:r>
            </a:p>
          </p:txBody>
        </p:sp>
        <p:pic>
          <p:nvPicPr>
            <p:cNvPr id="7" name="Segnaposto immagine 6" descr="Immagine che contiene simbolo, Elementi grafici, bianco, logo&#10;&#10;Descrizione generata automaticamente">
              <a:extLst>
                <a:ext uri="{FF2B5EF4-FFF2-40B4-BE49-F238E27FC236}">
                  <a16:creationId xmlns:a16="http://schemas.microsoft.com/office/drawing/2014/main" id="{0EC826EA-3B79-1379-CBA2-C575CB5718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06"/>
            <a:stretch/>
          </p:blipFill>
          <p:spPr>
            <a:xfrm>
              <a:off x="2314381" y="3820533"/>
              <a:ext cx="1905497" cy="1917246"/>
            </a:xfrm>
            <a:prstGeom prst="rect">
              <a:avLst/>
            </a:prstGeom>
          </p:spPr>
        </p:pic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1EEAB345-8176-D25D-E664-F4A09B6B0424}"/>
                </a:ext>
              </a:extLst>
            </p:cNvPr>
            <p:cNvSpPr txBox="1">
              <a:spLocks/>
            </p:cNvSpPr>
            <p:nvPr/>
          </p:nvSpPr>
          <p:spPr>
            <a:xfrm>
              <a:off x="1312783" y="1613646"/>
              <a:ext cx="9566434" cy="165847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92500" lnSpcReduction="20000"/>
            </a:bodyPr>
            <a:lstStyle>
              <a:lvl1pPr marL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it-IT" sz="2800" b="1" kern="1200" dirty="0">
                  <a:solidFill>
                    <a:srgbClr val="B27F47"/>
                  </a:solidFill>
                  <a:latin typeface="Titillium Bd" pitchFamily="2" charset="77"/>
                  <a:ea typeface="+mn-ea"/>
                  <a:cs typeface="+mn-cs"/>
                </a:defRPr>
              </a:lvl1pPr>
            </a:lstStyle>
            <a:p>
              <a:pPr algn="ctr"/>
              <a:r>
                <a:rPr lang="it-IT" sz="9400" dirty="0"/>
                <a:t>GRAZIE</a:t>
              </a:r>
            </a:p>
            <a:p>
              <a:pPr algn="ctr"/>
              <a:r>
                <a:rPr lang="it-IT" sz="5200" dirty="0">
                  <a:solidFill>
                    <a:srgbClr val="573E23"/>
                  </a:solidFill>
                </a:rPr>
                <a:t>PER L’ATTENZIONE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0263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4AFACA-5C08-E902-F904-609FC0DD1A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Immagine che contiene schizzo, torre, pilone, bianco e nero&#10;&#10;Descrizione generata automaticamente">
            <a:extLst>
              <a:ext uri="{FF2B5EF4-FFF2-40B4-BE49-F238E27FC236}">
                <a16:creationId xmlns:a16="http://schemas.microsoft.com/office/drawing/2014/main" id="{69979204-7230-59A7-8D43-DCE2A68717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4430" y="1188736"/>
            <a:ext cx="6410642" cy="5155366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5575500-AEA0-5C65-4B38-16F9C9881AA7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364007D-5C44-E02E-3B21-1256C6A4E29A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7D530BA7-3B20-958F-3CF4-D4F71776DA06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C5043853-0DE0-2D41-D93E-0AC716CB13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pic>
        <p:nvPicPr>
          <p:cNvPr id="4" name="Immagine 3" descr="Immagine che contiene schizzo, antenna&#10;&#10;Descrizione generata automaticamente">
            <a:extLst>
              <a:ext uri="{FF2B5EF4-FFF2-40B4-BE49-F238E27FC236}">
                <a16:creationId xmlns:a16="http://schemas.microsoft.com/office/drawing/2014/main" id="{A7DE97A1-68C3-EBF9-2CF3-244CE992A8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522" y="1309562"/>
            <a:ext cx="9303060" cy="4970468"/>
          </a:xfrm>
          <a:prstGeom prst="rect">
            <a:avLst/>
          </a:prstGeom>
        </p:spPr>
      </p:pic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AD915B29-AD72-8A6B-7787-B911E3D4BF6E}"/>
              </a:ext>
            </a:extLst>
          </p:cNvPr>
          <p:cNvCxnSpPr>
            <a:cxnSpLocks/>
          </p:cNvCxnSpPr>
          <p:nvPr/>
        </p:nvCxnSpPr>
        <p:spPr>
          <a:xfrm flipV="1">
            <a:off x="2173773" y="2294211"/>
            <a:ext cx="794979" cy="25511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AAC03941-0DC5-0504-D38D-A62DEE86BEBD}"/>
              </a:ext>
            </a:extLst>
          </p:cNvPr>
          <p:cNvCxnSpPr/>
          <p:nvPr/>
        </p:nvCxnSpPr>
        <p:spPr>
          <a:xfrm>
            <a:off x="2194560" y="2613398"/>
            <a:ext cx="0" cy="4123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EE8C96B7-9ABF-58C7-349E-16F02A0E7291}"/>
              </a:ext>
            </a:extLst>
          </p:cNvPr>
          <p:cNvCxnSpPr/>
          <p:nvPr/>
        </p:nvCxnSpPr>
        <p:spPr>
          <a:xfrm>
            <a:off x="2968752" y="2385667"/>
            <a:ext cx="0" cy="4123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3A3CEE1-A25C-4C15-A0A3-B10F98620621}"/>
              </a:ext>
            </a:extLst>
          </p:cNvPr>
          <p:cNvSpPr txBox="1"/>
          <p:nvPr/>
        </p:nvSpPr>
        <p:spPr>
          <a:xfrm>
            <a:off x="1909670" y="1924879"/>
            <a:ext cx="1323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~ 23,5 metri</a:t>
            </a:r>
          </a:p>
        </p:txBody>
      </p:sp>
    </p:spTree>
    <p:extLst>
      <p:ext uri="{BB962C8B-B14F-4D97-AF65-F5344CB8AC3E}">
        <p14:creationId xmlns:p14="http://schemas.microsoft.com/office/powerpoint/2010/main" val="355004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87 0.04954 L 0.12422 0.118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347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84BB42-6E8F-1753-5C18-93AA32770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DFD1724-6D71-F7EF-3172-5C7B4862033E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6A10A07-0E6E-A50C-8985-DA6AB1786AD6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E2BC9537-DCC3-58D9-C8F8-2A88D6AAA8AF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DA2BF497-2833-1CB8-6AE5-EAD61A27CE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pic>
        <p:nvPicPr>
          <p:cNvPr id="2" name="Immagine 1" descr="Immagine che contiene righello, linea, metro&#10;&#10;Descrizione generata automaticamente">
            <a:extLst>
              <a:ext uri="{FF2B5EF4-FFF2-40B4-BE49-F238E27FC236}">
                <a16:creationId xmlns:a16="http://schemas.microsoft.com/office/drawing/2014/main" id="{4BDEF110-065D-0628-A23F-0F8D277D60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609" y="1238305"/>
            <a:ext cx="9755957" cy="836800"/>
          </a:xfrm>
          <a:prstGeom prst="rect">
            <a:avLst/>
          </a:prstGeom>
        </p:spPr>
      </p:pic>
      <p:pic>
        <p:nvPicPr>
          <p:cNvPr id="4" name="Immagine 3" descr="Immagine che contiene schizzo, torre, pilone, bianco e nero&#10;&#10;Descrizione generata automaticamente">
            <a:extLst>
              <a:ext uri="{FF2B5EF4-FFF2-40B4-BE49-F238E27FC236}">
                <a16:creationId xmlns:a16="http://schemas.microsoft.com/office/drawing/2014/main" id="{6C1573DD-CED0-ACE4-23F2-B6A5B0401A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328" y="1377350"/>
            <a:ext cx="931183" cy="558710"/>
          </a:xfrm>
          <a:prstGeom prst="rect">
            <a:avLst/>
          </a:prstGeom>
        </p:spPr>
      </p:pic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E67FD5E7-CE08-2902-E23E-C8E4FE47EBB6}"/>
              </a:ext>
            </a:extLst>
          </p:cNvPr>
          <p:cNvCxnSpPr>
            <a:cxnSpLocks/>
          </p:cNvCxnSpPr>
          <p:nvPr/>
        </p:nvCxnSpPr>
        <p:spPr>
          <a:xfrm>
            <a:off x="161450" y="2465361"/>
            <a:ext cx="928383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13F5018F-4059-BCDA-4DA5-CB1B73FABF49}"/>
              </a:ext>
            </a:extLst>
          </p:cNvPr>
          <p:cNvCxnSpPr/>
          <p:nvPr/>
        </p:nvCxnSpPr>
        <p:spPr>
          <a:xfrm>
            <a:off x="181875" y="2075105"/>
            <a:ext cx="0" cy="2545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2D60210C-7F77-A2B6-6E67-2E60FD5F3081}"/>
              </a:ext>
            </a:extLst>
          </p:cNvPr>
          <p:cNvCxnSpPr/>
          <p:nvPr/>
        </p:nvCxnSpPr>
        <p:spPr>
          <a:xfrm>
            <a:off x="9445281" y="2075105"/>
            <a:ext cx="0" cy="2545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uppo 7">
            <a:extLst>
              <a:ext uri="{FF2B5EF4-FFF2-40B4-BE49-F238E27FC236}">
                <a16:creationId xmlns:a16="http://schemas.microsoft.com/office/drawing/2014/main" id="{D2296F62-A128-622E-A14F-0FEDD618EBA2}"/>
              </a:ext>
            </a:extLst>
          </p:cNvPr>
          <p:cNvGrpSpPr>
            <a:grpSpLocks noChangeAspect="1"/>
          </p:cNvGrpSpPr>
          <p:nvPr/>
        </p:nvGrpSpPr>
        <p:grpSpPr>
          <a:xfrm>
            <a:off x="8230527" y="2586113"/>
            <a:ext cx="3900874" cy="3703597"/>
            <a:chOff x="6570105" y="2898093"/>
            <a:chExt cx="5109329" cy="4764579"/>
          </a:xfrm>
        </p:grpSpPr>
        <p:pic>
          <p:nvPicPr>
            <p:cNvPr id="11" name="Immagine 10" descr="Immagine che contiene schizzo, torre, pilone, bianco e nero&#10;&#10;Descrizione generata automaticamente">
              <a:extLst>
                <a:ext uri="{FF2B5EF4-FFF2-40B4-BE49-F238E27FC236}">
                  <a16:creationId xmlns:a16="http://schemas.microsoft.com/office/drawing/2014/main" id="{5C1E4473-5F85-2B62-A4F3-34C523CFD0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70106" y="3562013"/>
              <a:ext cx="5109328" cy="4100659"/>
            </a:xfrm>
            <a:prstGeom prst="rect">
              <a:avLst/>
            </a:prstGeom>
          </p:spPr>
        </p:pic>
        <p:cxnSp>
          <p:nvCxnSpPr>
            <p:cNvPr id="12" name="Connettore 2 11">
              <a:extLst>
                <a:ext uri="{FF2B5EF4-FFF2-40B4-BE49-F238E27FC236}">
                  <a16:creationId xmlns:a16="http://schemas.microsoft.com/office/drawing/2014/main" id="{E7C94059-2714-C31C-55CC-0457A0D38F7A}"/>
                </a:ext>
              </a:extLst>
            </p:cNvPr>
            <p:cNvCxnSpPr>
              <a:cxnSpLocks/>
            </p:cNvCxnSpPr>
            <p:nvPr/>
          </p:nvCxnSpPr>
          <p:spPr>
            <a:xfrm>
              <a:off x="6570105" y="3331057"/>
              <a:ext cx="3921551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C050229E-2F35-989D-B064-C7B83CEBC524}"/>
                </a:ext>
              </a:extLst>
            </p:cNvPr>
            <p:cNvCxnSpPr/>
            <p:nvPr/>
          </p:nvCxnSpPr>
          <p:spPr>
            <a:xfrm>
              <a:off x="6598386" y="3434751"/>
              <a:ext cx="0" cy="2545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diritto 14">
              <a:extLst>
                <a:ext uri="{FF2B5EF4-FFF2-40B4-BE49-F238E27FC236}">
                  <a16:creationId xmlns:a16="http://schemas.microsoft.com/office/drawing/2014/main" id="{C7F15604-B27D-FBC0-1EF3-45B6677C033F}"/>
                </a:ext>
              </a:extLst>
            </p:cNvPr>
            <p:cNvCxnSpPr>
              <a:cxnSpLocks/>
            </p:cNvCxnSpPr>
            <p:nvPr/>
          </p:nvCxnSpPr>
          <p:spPr>
            <a:xfrm>
              <a:off x="10491656" y="3434751"/>
              <a:ext cx="0" cy="25358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3781D65C-C7C0-F9BA-97FA-EF4A9E1DE061}"/>
                </a:ext>
              </a:extLst>
            </p:cNvPr>
            <p:cNvSpPr txBox="1"/>
            <p:nvPr/>
          </p:nvSpPr>
          <p:spPr>
            <a:xfrm>
              <a:off x="8357317" y="2898093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28,7</a:t>
              </a:r>
            </a:p>
          </p:txBody>
        </p:sp>
      </p:grp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098BFDD-8072-0FBE-542C-6E6918B809C3}"/>
              </a:ext>
            </a:extLst>
          </p:cNvPr>
          <p:cNvSpPr txBox="1"/>
          <p:nvPr/>
        </p:nvSpPr>
        <p:spPr>
          <a:xfrm>
            <a:off x="4458353" y="2154083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564,3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91F9E675-1C64-11AC-344B-B65408B9BCB4}"/>
              </a:ext>
            </a:extLst>
          </p:cNvPr>
          <p:cNvSpPr txBox="1"/>
          <p:nvPr/>
        </p:nvSpPr>
        <p:spPr>
          <a:xfrm>
            <a:off x="161450" y="3504609"/>
            <a:ext cx="59297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Specchio parabolico:</a:t>
            </a:r>
          </a:p>
          <a:p>
            <a:r>
              <a:rPr lang="it-IT" dirty="0"/>
              <a:t>Composto da fili in acciaio inossidabile da 0,5mm di diametro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FF0000"/>
                </a:solidFill>
              </a:rPr>
              <a:t>25 tappeti da 1 metro con 50 fili (passo 20mm)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B0F0"/>
                </a:solidFill>
              </a:rPr>
              <a:t>10 tappeti da 1 metro con 33 fili (passo 30,3mm)</a:t>
            </a: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AAC1C7E4-7EBA-082A-7D33-7E427ADDDBA3}"/>
              </a:ext>
            </a:extLst>
          </p:cNvPr>
          <p:cNvGrpSpPr>
            <a:grpSpLocks noChangeAspect="1"/>
          </p:cNvGrpSpPr>
          <p:nvPr/>
        </p:nvGrpSpPr>
        <p:grpSpPr>
          <a:xfrm>
            <a:off x="7930208" y="2562558"/>
            <a:ext cx="4257251" cy="3884744"/>
            <a:chOff x="6689385" y="2183922"/>
            <a:chExt cx="5282656" cy="4820427"/>
          </a:xfrm>
        </p:grpSpPr>
        <p:pic>
          <p:nvPicPr>
            <p:cNvPr id="20" name="Immagine 19" descr="Immagine che contiene schizzo, disegno, arte, bianco e nero&#10;&#10;Descrizione generata automaticamente">
              <a:extLst>
                <a:ext uri="{FF2B5EF4-FFF2-40B4-BE49-F238E27FC236}">
                  <a16:creationId xmlns:a16="http://schemas.microsoft.com/office/drawing/2014/main" id="{1A0694C1-5F09-006B-6AE5-AF325BBE1F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89385" y="2183922"/>
              <a:ext cx="5282656" cy="4674078"/>
            </a:xfrm>
            <a:prstGeom prst="rect">
              <a:avLst/>
            </a:prstGeom>
          </p:spPr>
        </p:pic>
        <p:sp>
          <p:nvSpPr>
            <p:cNvPr id="21" name="Rettangolo con angoli arrotondati 20">
              <a:extLst>
                <a:ext uri="{FF2B5EF4-FFF2-40B4-BE49-F238E27FC236}">
                  <a16:creationId xmlns:a16="http://schemas.microsoft.com/office/drawing/2014/main" id="{DD2CA18B-9BFE-41C4-AF9E-134CBE9FFCD7}"/>
                </a:ext>
              </a:extLst>
            </p:cNvPr>
            <p:cNvSpPr/>
            <p:nvPr/>
          </p:nvSpPr>
          <p:spPr>
            <a:xfrm rot="3454038">
              <a:off x="6534406" y="3129823"/>
              <a:ext cx="1945045" cy="273781"/>
            </a:xfrm>
            <a:prstGeom prst="round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Rettangolo con angoli arrotondati 21">
              <a:extLst>
                <a:ext uri="{FF2B5EF4-FFF2-40B4-BE49-F238E27FC236}">
                  <a16:creationId xmlns:a16="http://schemas.microsoft.com/office/drawing/2014/main" id="{319117CF-0021-7AB3-0106-8C6B034ABEBC}"/>
                </a:ext>
              </a:extLst>
            </p:cNvPr>
            <p:cNvSpPr/>
            <p:nvPr/>
          </p:nvSpPr>
          <p:spPr>
            <a:xfrm rot="2896442">
              <a:off x="7461856" y="5217250"/>
              <a:ext cx="3300417" cy="273781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0F50AF94-2C16-18D7-3DD5-9B46DE46D997}"/>
              </a:ext>
            </a:extLst>
          </p:cNvPr>
          <p:cNvGrpSpPr>
            <a:grpSpLocks noChangeAspect="1"/>
          </p:cNvGrpSpPr>
          <p:nvPr/>
        </p:nvGrpSpPr>
        <p:grpSpPr>
          <a:xfrm>
            <a:off x="7883581" y="2522698"/>
            <a:ext cx="4329043" cy="3806662"/>
            <a:chOff x="6438507" y="1809513"/>
            <a:chExt cx="5741283" cy="5048488"/>
          </a:xfrm>
        </p:grpSpPr>
        <p:pic>
          <p:nvPicPr>
            <p:cNvPr id="24" name="Immagine 23" descr="Immagine che contiene linea, schermata, Parallelo, Corridoio di trasporto&#10;&#10;Descrizione generata automaticamente">
              <a:extLst>
                <a:ext uri="{FF2B5EF4-FFF2-40B4-BE49-F238E27FC236}">
                  <a16:creationId xmlns:a16="http://schemas.microsoft.com/office/drawing/2014/main" id="{B054DF54-4EC6-A254-F973-057B0E82E1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38507" y="1809513"/>
              <a:ext cx="5741283" cy="5048488"/>
            </a:xfrm>
            <a:prstGeom prst="rect">
              <a:avLst/>
            </a:prstGeom>
          </p:spPr>
        </p:pic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7BB09A5C-8B3D-7983-3230-B1FE94617831}"/>
                </a:ext>
              </a:extLst>
            </p:cNvPr>
            <p:cNvSpPr/>
            <p:nvPr/>
          </p:nvSpPr>
          <p:spPr>
            <a:xfrm rot="1255990">
              <a:off x="6657708" y="4404751"/>
              <a:ext cx="5512775" cy="922973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71C575B4-F932-4C01-9356-C3BF4CD29DEB}"/>
              </a:ext>
            </a:extLst>
          </p:cNvPr>
          <p:cNvSpPr txBox="1"/>
          <p:nvPr/>
        </p:nvSpPr>
        <p:spPr>
          <a:xfrm>
            <a:off x="263573" y="4965186"/>
            <a:ext cx="3390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Totale: 1580 fili lunghi 564,3 metri</a:t>
            </a:r>
          </a:p>
        </p:txBody>
      </p:sp>
    </p:spTree>
    <p:extLst>
      <p:ext uri="{BB962C8B-B14F-4D97-AF65-F5344CB8AC3E}">
        <p14:creationId xmlns:p14="http://schemas.microsoft.com/office/powerpoint/2010/main" val="354537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17134E-ED80-F478-867F-9517A3016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B9E8958-065D-A96C-0C74-144D11AB9AA0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0A22B74-D0EB-C4D9-4E73-18E158D875A8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2DA3B59E-C413-E599-AF5F-1F12A16A502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4173AE59-9A57-5836-7AAB-218E8461C7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E757977-C985-5406-61D3-904E67A479CA}"/>
              </a:ext>
            </a:extLst>
          </p:cNvPr>
          <p:cNvSpPr txBox="1"/>
          <p:nvPr/>
        </p:nvSpPr>
        <p:spPr>
          <a:xfrm flipH="1">
            <a:off x="128016" y="2361708"/>
            <a:ext cx="3410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Per garantire la minore deformazione possibile dello specchio, ogni filo viene tesato con un tiro di 7kg. </a:t>
            </a:r>
          </a:p>
        </p:txBody>
      </p:sp>
      <p:pic>
        <p:nvPicPr>
          <p:cNvPr id="4" name="Immagine 3" descr="Immagine che contiene schizzo, disegno, arte, bianco e nero&#10;&#10;Descrizione generata automaticamente">
            <a:extLst>
              <a:ext uri="{FF2B5EF4-FFF2-40B4-BE49-F238E27FC236}">
                <a16:creationId xmlns:a16="http://schemas.microsoft.com/office/drawing/2014/main" id="{9377DCC8-7C19-5639-E56C-66F41E9DF7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728" y="1149824"/>
            <a:ext cx="8653272" cy="5191963"/>
          </a:xfrm>
          <a:prstGeom prst="rect">
            <a:avLst/>
          </a:prstGeo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40128B09-3474-8C32-32CF-A26278C3C722}"/>
              </a:ext>
            </a:extLst>
          </p:cNvPr>
          <p:cNvGrpSpPr/>
          <p:nvPr/>
        </p:nvGrpSpPr>
        <p:grpSpPr>
          <a:xfrm>
            <a:off x="128016" y="1192252"/>
            <a:ext cx="9189720" cy="5149534"/>
            <a:chOff x="128016" y="1192252"/>
            <a:chExt cx="9189720" cy="5149534"/>
          </a:xfrm>
        </p:grpSpPr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8D2AB1BF-8976-50C4-8536-8F06F90FDABF}"/>
                </a:ext>
              </a:extLst>
            </p:cNvPr>
            <p:cNvSpPr txBox="1"/>
            <p:nvPr/>
          </p:nvSpPr>
          <p:spPr>
            <a:xfrm flipH="1">
              <a:off x="128016" y="3917186"/>
              <a:ext cx="34107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Per questo motivo, sia la centine di ammarro che quella di tensione sono dotati di appositi </a:t>
              </a:r>
              <a:r>
                <a:rPr lang="it-IT" dirty="0">
                  <a:solidFill>
                    <a:srgbClr val="FF0000"/>
                  </a:solidFill>
                </a:rPr>
                <a:t>puntoni</a:t>
              </a:r>
              <a:r>
                <a:rPr lang="it-IT" dirty="0"/>
                <a:t> e di </a:t>
              </a:r>
              <a:r>
                <a:rPr lang="it-IT" dirty="0">
                  <a:solidFill>
                    <a:srgbClr val="00B0F0"/>
                  </a:solidFill>
                </a:rPr>
                <a:t>torre</a:t>
              </a:r>
              <a:r>
                <a:rPr lang="it-IT" dirty="0"/>
                <a:t> di supporto. </a:t>
              </a:r>
            </a:p>
          </p:txBody>
        </p:sp>
        <p:sp>
          <p:nvSpPr>
            <p:cNvPr id="7" name="Ovale 6">
              <a:extLst>
                <a:ext uri="{FF2B5EF4-FFF2-40B4-BE49-F238E27FC236}">
                  <a16:creationId xmlns:a16="http://schemas.microsoft.com/office/drawing/2014/main" id="{D6C11D8B-FEE6-F456-3E99-811C82A948AE}"/>
                </a:ext>
              </a:extLst>
            </p:cNvPr>
            <p:cNvSpPr/>
            <p:nvPr/>
          </p:nvSpPr>
          <p:spPr>
            <a:xfrm rot="20633521">
              <a:off x="7058548" y="1192252"/>
              <a:ext cx="749808" cy="182794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Ovale 7">
              <a:extLst>
                <a:ext uri="{FF2B5EF4-FFF2-40B4-BE49-F238E27FC236}">
                  <a16:creationId xmlns:a16="http://schemas.microsoft.com/office/drawing/2014/main" id="{75DCD016-6E5C-FED2-4689-791758DC5A5E}"/>
                </a:ext>
              </a:extLst>
            </p:cNvPr>
            <p:cNvSpPr/>
            <p:nvPr/>
          </p:nvSpPr>
          <p:spPr>
            <a:xfrm rot="16822127">
              <a:off x="6353490" y="1543088"/>
              <a:ext cx="847093" cy="224633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e 10">
              <a:extLst>
                <a:ext uri="{FF2B5EF4-FFF2-40B4-BE49-F238E27FC236}">
                  <a16:creationId xmlns:a16="http://schemas.microsoft.com/office/drawing/2014/main" id="{84CAFBB6-C4EF-C737-36FE-C1800F367045}"/>
                </a:ext>
              </a:extLst>
            </p:cNvPr>
            <p:cNvSpPr/>
            <p:nvPr/>
          </p:nvSpPr>
          <p:spPr>
            <a:xfrm>
              <a:off x="6712747" y="2796991"/>
              <a:ext cx="2604989" cy="3544795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54159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A24589-745F-AFBB-7E9F-40FA4B3AD3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427210E-EBAB-D752-A6B1-76FC2DFF851E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3BF3DDC-F20F-D445-E659-D3BA2C1FC69F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E6739F81-DC3B-5999-3E2D-02EF252290EB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20FB7783-8034-C39F-3B68-DFB91FDF2A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07273D9-613D-66C4-BF8C-41ADBC6FD107}"/>
              </a:ext>
            </a:extLst>
          </p:cNvPr>
          <p:cNvSpPr txBox="1"/>
          <p:nvPr/>
        </p:nvSpPr>
        <p:spPr>
          <a:xfrm flipH="1">
            <a:off x="8898636" y="1138362"/>
            <a:ext cx="32933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Altro fattore che potrebbe compromettere la forma dello specchio è la dilatazione termica del filo stesso. (ΔL ≈ 400mm)</a:t>
            </a:r>
          </a:p>
        </p:txBody>
      </p:sp>
      <p:pic>
        <p:nvPicPr>
          <p:cNvPr id="4" name="Immagine 3" descr="Immagine che contiene schizzo, pilone, torre, disegno&#10;&#10;Descrizione generata automaticamente">
            <a:extLst>
              <a:ext uri="{FF2B5EF4-FFF2-40B4-BE49-F238E27FC236}">
                <a16:creationId xmlns:a16="http://schemas.microsoft.com/office/drawing/2014/main" id="{8FB6892E-CAFE-8415-8FA2-D46377D416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8362"/>
            <a:ext cx="8691446" cy="521486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1450E14-D95D-80CB-16B1-8ED534BBD1BF}"/>
              </a:ext>
            </a:extLst>
          </p:cNvPr>
          <p:cNvSpPr txBox="1"/>
          <p:nvPr/>
        </p:nvSpPr>
        <p:spPr>
          <a:xfrm>
            <a:off x="3344393" y="1276861"/>
            <a:ext cx="1136167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/>
              <a:t>Carrello cavalletto principale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A7DC34B-4EFE-43C7-5A24-1E3CCA9CC993}"/>
              </a:ext>
            </a:extLst>
          </p:cNvPr>
          <p:cNvSpPr txBox="1"/>
          <p:nvPr/>
        </p:nvSpPr>
        <p:spPr>
          <a:xfrm>
            <a:off x="6468593" y="1138362"/>
            <a:ext cx="1136167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/>
              <a:t>Carrello Torre di tensione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9E73766-F869-B92A-7484-DBCE80DAF209}"/>
              </a:ext>
            </a:extLst>
          </p:cNvPr>
          <p:cNvSpPr txBox="1"/>
          <p:nvPr/>
        </p:nvSpPr>
        <p:spPr>
          <a:xfrm>
            <a:off x="6329908" y="5719638"/>
            <a:ext cx="1413535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/>
              <a:t>Contrappeso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B5F0C43-C5BE-E719-46F4-73CC4F8D1349}"/>
              </a:ext>
            </a:extLst>
          </p:cNvPr>
          <p:cNvSpPr txBox="1"/>
          <p:nvPr/>
        </p:nvSpPr>
        <p:spPr>
          <a:xfrm>
            <a:off x="6468591" y="2205822"/>
            <a:ext cx="1136167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/>
              <a:t>Sistema a carrucola</a:t>
            </a:r>
          </a:p>
          <a:p>
            <a:pPr algn="ctr"/>
            <a:r>
              <a:rPr lang="it-IT" dirty="0"/>
              <a:t>(6x)</a:t>
            </a: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993461F4-C0C8-7EFC-2E7F-44CCC84BC2CE}"/>
              </a:ext>
            </a:extLst>
          </p:cNvPr>
          <p:cNvGrpSpPr/>
          <p:nvPr/>
        </p:nvGrpSpPr>
        <p:grpSpPr>
          <a:xfrm>
            <a:off x="1071126" y="1276861"/>
            <a:ext cx="11120874" cy="1985160"/>
            <a:chOff x="1071126" y="1276861"/>
            <a:chExt cx="11120874" cy="1985160"/>
          </a:xfrm>
        </p:grpSpPr>
        <p:cxnSp>
          <p:nvCxnSpPr>
            <p:cNvPr id="12" name="Connettore 2 11">
              <a:extLst>
                <a:ext uri="{FF2B5EF4-FFF2-40B4-BE49-F238E27FC236}">
                  <a16:creationId xmlns:a16="http://schemas.microsoft.com/office/drawing/2014/main" id="{6039D981-B84F-F6B5-ACAE-D7C0E7884A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6125" y="1276861"/>
              <a:ext cx="1152144" cy="21361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2 13">
              <a:extLst>
                <a:ext uri="{FF2B5EF4-FFF2-40B4-BE49-F238E27FC236}">
                  <a16:creationId xmlns:a16="http://schemas.microsoft.com/office/drawing/2014/main" id="{322FC0FE-3C12-4171-68CC-4A1CD41EB0F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5563" y="1420243"/>
              <a:ext cx="1152144" cy="21361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2 14">
              <a:extLst>
                <a:ext uri="{FF2B5EF4-FFF2-40B4-BE49-F238E27FC236}">
                  <a16:creationId xmlns:a16="http://schemas.microsoft.com/office/drawing/2014/main" id="{0D4E3A70-E089-B0CB-4FC8-352501B8F65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49834" y="1536019"/>
              <a:ext cx="1152144" cy="21361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2 15">
              <a:extLst>
                <a:ext uri="{FF2B5EF4-FFF2-40B4-BE49-F238E27FC236}">
                  <a16:creationId xmlns:a16="http://schemas.microsoft.com/office/drawing/2014/main" id="{636F9AEA-43DB-8CCD-54ED-C26E370E35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72866" y="1628971"/>
              <a:ext cx="1152144" cy="21361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2 16">
              <a:extLst>
                <a:ext uri="{FF2B5EF4-FFF2-40B4-BE49-F238E27FC236}">
                  <a16:creationId xmlns:a16="http://schemas.microsoft.com/office/drawing/2014/main" id="{6A65503E-0871-79E5-8CDB-9560C000AF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82304" y="1772353"/>
              <a:ext cx="1152144" cy="21361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2 17">
              <a:extLst>
                <a:ext uri="{FF2B5EF4-FFF2-40B4-BE49-F238E27FC236}">
                  <a16:creationId xmlns:a16="http://schemas.microsoft.com/office/drawing/2014/main" id="{3BBA090C-49A8-E6E4-0E3D-5C3AD530AB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26575" y="1888129"/>
              <a:ext cx="1152144" cy="21361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ccia a sinistra 18">
              <a:extLst>
                <a:ext uri="{FF2B5EF4-FFF2-40B4-BE49-F238E27FC236}">
                  <a16:creationId xmlns:a16="http://schemas.microsoft.com/office/drawing/2014/main" id="{6A840D25-CCF3-388F-7407-1C5B6FE1694D}"/>
                </a:ext>
              </a:extLst>
            </p:cNvPr>
            <p:cNvSpPr/>
            <p:nvPr/>
          </p:nvSpPr>
          <p:spPr>
            <a:xfrm rot="20825613">
              <a:off x="1071126" y="2123183"/>
              <a:ext cx="1463040" cy="923330"/>
            </a:xfrm>
            <a:prstGeom prst="lef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11060 kg</a:t>
              </a: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B6947042-D101-2DBB-C833-2C6D457DB329}"/>
                </a:ext>
              </a:extLst>
            </p:cNvPr>
            <p:cNvSpPr txBox="1"/>
            <p:nvPr/>
          </p:nvSpPr>
          <p:spPr>
            <a:xfrm flipH="1">
              <a:off x="8898636" y="2338691"/>
              <a:ext cx="329336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I 1580 fili tesati a 7kg l’uno generano un tiro totale sulla centina di 11060 kg.</a:t>
              </a:r>
            </a:p>
          </p:txBody>
        </p:sp>
      </p:grp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99D8295B-B48E-3A42-16A4-1807778F7012}"/>
              </a:ext>
            </a:extLst>
          </p:cNvPr>
          <p:cNvSpPr txBox="1"/>
          <p:nvPr/>
        </p:nvSpPr>
        <p:spPr>
          <a:xfrm>
            <a:off x="762737" y="3535842"/>
            <a:ext cx="1136167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/>
              <a:t>Carrello Riduttore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6718BD65-68B9-2716-B4E0-E4C9C027C30B}"/>
              </a:ext>
            </a:extLst>
          </p:cNvPr>
          <p:cNvSpPr txBox="1"/>
          <p:nvPr/>
        </p:nvSpPr>
        <p:spPr>
          <a:xfrm flipH="1">
            <a:off x="8898636" y="3306260"/>
            <a:ext cx="32933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 due carrelli sul cavalletto principale e sulla torre consentano lo spostamento della centina.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47EE68E7-A079-D9D9-8032-6CA093F62657}"/>
              </a:ext>
            </a:extLst>
          </p:cNvPr>
          <p:cNvSpPr txBox="1"/>
          <p:nvPr/>
        </p:nvSpPr>
        <p:spPr>
          <a:xfrm flipH="1">
            <a:off x="8898636" y="4476734"/>
            <a:ext cx="32933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Un sistema di </a:t>
            </a:r>
            <a:r>
              <a:rPr lang="it-IT"/>
              <a:t>carrucole collegato </a:t>
            </a:r>
            <a:r>
              <a:rPr lang="it-IT" dirty="0"/>
              <a:t>ad un contrappeso mantiene tesati i fili.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043953E6-5039-6593-F380-CCE18BA29241}"/>
              </a:ext>
            </a:extLst>
          </p:cNvPr>
          <p:cNvSpPr txBox="1"/>
          <p:nvPr/>
        </p:nvSpPr>
        <p:spPr>
          <a:xfrm flipH="1">
            <a:off x="8898636" y="5400064"/>
            <a:ext cx="32933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Anche il riduttore deve rimanere solidale alla centina, mediante apposito carrello.</a:t>
            </a:r>
          </a:p>
        </p:txBody>
      </p: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CD7D34B6-5CE6-D611-690B-7F609F5831D6}"/>
              </a:ext>
            </a:extLst>
          </p:cNvPr>
          <p:cNvCxnSpPr>
            <a:cxnSpLocks/>
          </p:cNvCxnSpPr>
          <p:nvPr/>
        </p:nvCxnSpPr>
        <p:spPr>
          <a:xfrm flipH="1">
            <a:off x="5650992" y="1276861"/>
            <a:ext cx="817599" cy="458915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268E79CE-9F01-1A1A-93F8-B523E55D7D21}"/>
              </a:ext>
            </a:extLst>
          </p:cNvPr>
          <p:cNvCxnSpPr>
            <a:cxnSpLocks/>
          </p:cNvCxnSpPr>
          <p:nvPr/>
        </p:nvCxnSpPr>
        <p:spPr>
          <a:xfrm flipH="1">
            <a:off x="2858889" y="2200191"/>
            <a:ext cx="485504" cy="600165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50516E48-81C1-BC2F-8374-E1E0AD2C5534}"/>
              </a:ext>
            </a:extLst>
          </p:cNvPr>
          <p:cNvCxnSpPr>
            <a:cxnSpLocks/>
          </p:cNvCxnSpPr>
          <p:nvPr/>
        </p:nvCxnSpPr>
        <p:spPr>
          <a:xfrm flipH="1" flipV="1">
            <a:off x="6096000" y="1735776"/>
            <a:ext cx="372591" cy="730308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EB0E6DB7-EEB4-8BD6-6F61-C1D12CCE7D2E}"/>
              </a:ext>
            </a:extLst>
          </p:cNvPr>
          <p:cNvCxnSpPr>
            <a:cxnSpLocks/>
          </p:cNvCxnSpPr>
          <p:nvPr/>
        </p:nvCxnSpPr>
        <p:spPr>
          <a:xfrm flipH="1" flipV="1">
            <a:off x="5862093" y="5202936"/>
            <a:ext cx="467815" cy="743357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D399CC48-BD8A-FE4A-9F7C-026573FAE651}"/>
              </a:ext>
            </a:extLst>
          </p:cNvPr>
          <p:cNvCxnSpPr>
            <a:cxnSpLocks/>
          </p:cNvCxnSpPr>
          <p:nvPr/>
        </p:nvCxnSpPr>
        <p:spPr>
          <a:xfrm>
            <a:off x="1898904" y="3887952"/>
            <a:ext cx="762737" cy="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C27A1DA3-958A-573D-6357-935D3BB3175A}"/>
              </a:ext>
            </a:extLst>
          </p:cNvPr>
          <p:cNvSpPr txBox="1"/>
          <p:nvPr/>
        </p:nvSpPr>
        <p:spPr>
          <a:xfrm>
            <a:off x="7090791" y="4402614"/>
            <a:ext cx="1691259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/>
              <a:t>Falcone con snodi compensazione</a:t>
            </a:r>
          </a:p>
        </p:txBody>
      </p: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594FA3E5-281E-E3D7-887E-1E1D4F079AB9}"/>
              </a:ext>
            </a:extLst>
          </p:cNvPr>
          <p:cNvCxnSpPr>
            <a:cxnSpLocks/>
          </p:cNvCxnSpPr>
          <p:nvPr/>
        </p:nvCxnSpPr>
        <p:spPr>
          <a:xfrm flipV="1">
            <a:off x="7981950" y="3648075"/>
            <a:ext cx="245008" cy="754539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2733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1" grpId="0" animBg="1"/>
      <p:bldP spid="22" grpId="0"/>
      <p:bldP spid="23" grpId="0"/>
      <p:bldP spid="24" grpId="0"/>
      <p:bldP spid="30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UR_SoggAttuatori.potx" id="{9805767C-2E52-4DE8-B760-2E02FDAAF4CD}" vid="{686DB170-6579-47D4-A971-0F75D53EEBC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398c2fc-ef96-41f5-a6be-4e19eee013d8" xsi:nil="true"/>
    <lcf76f155ced4ddcb4097134ff3c332f xmlns="33de9cbb-7065-497c-aaf6-21859a933a93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77A26F539967D4F98503910BA4FFFD8" ma:contentTypeVersion="15" ma:contentTypeDescription="Creare un nuovo documento." ma:contentTypeScope="" ma:versionID="63b9c261a55c251c9d1e50215d3749c4">
  <xsd:schema xmlns:xsd="http://www.w3.org/2001/XMLSchema" xmlns:xs="http://www.w3.org/2001/XMLSchema" xmlns:p="http://schemas.microsoft.com/office/2006/metadata/properties" xmlns:ns2="33de9cbb-7065-497c-aaf6-21859a933a93" xmlns:ns3="a398c2fc-ef96-41f5-a6be-4e19eee013d8" targetNamespace="http://schemas.microsoft.com/office/2006/metadata/properties" ma:root="true" ma:fieldsID="a66aada771cda6968eaf211002d80a89" ns2:_="" ns3:_="">
    <xsd:import namespace="33de9cbb-7065-497c-aaf6-21859a933a93"/>
    <xsd:import namespace="a398c2fc-ef96-41f5-a6be-4e19eee013d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de9cbb-7065-497c-aaf6-21859a933a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Tag immagine" ma:readOnly="false" ma:fieldId="{5cf76f15-5ced-4ddc-b409-7134ff3c332f}" ma:taxonomyMulti="true" ma:sspId="6d165d17-9b79-46c3-82b9-c927e733c4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98c2fc-ef96-41f5-a6be-4e19eee013d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1b5f323-8b4a-4b41-bb8e-fb1b53a1f540}" ma:internalName="TaxCatchAll" ma:showField="CatchAllData" ma:web="a398c2fc-ef96-41f5-a6be-4e19eee013d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3467FBC-AEAE-4EC2-BF36-9EF027E22BDD}">
  <ds:schemaRefs>
    <ds:schemaRef ds:uri="33de9cbb-7065-497c-aaf6-21859a933a93"/>
    <ds:schemaRef ds:uri="a398c2fc-ef96-41f5-a6be-4e19eee013d8"/>
    <ds:schemaRef ds:uri="d2b3df68-07b5-4773-aba1-bd9b51ecb5e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F8A19A0-51A2-4533-A590-3477DED3BD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3de9cbb-7065-497c-aaf6-21859a933a93"/>
    <ds:schemaRef ds:uri="a398c2fc-ef96-41f5-a6be-4e19eee013d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0BE24F4-7EB1-434B-8205-B2D5D658486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 MUR_SoggAttuatori</Template>
  <TotalTime>17285</TotalTime>
  <Words>2095</Words>
  <Application>Microsoft Office PowerPoint</Application>
  <PresentationFormat>Widescreen</PresentationFormat>
  <Paragraphs>360</Paragraphs>
  <Slides>52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52</vt:i4>
      </vt:variant>
    </vt:vector>
  </HeadingPairs>
  <TitlesOfParts>
    <vt:vector size="59" baseType="lpstr">
      <vt:lpstr>Arial</vt:lpstr>
      <vt:lpstr>Calibri</vt:lpstr>
      <vt:lpstr>Symbol</vt:lpstr>
      <vt:lpstr>Titillium</vt:lpstr>
      <vt:lpstr>Titillium Bd</vt:lpstr>
      <vt:lpstr>Wingdings</vt:lpstr>
      <vt:lpstr>Tema di Office</vt:lpstr>
      <vt:lpstr>Riabilitazione ed upgrade di un’antenna: il caso del ramo E/W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 che punto eravamo a settembre 2024?</vt:lpstr>
      <vt:lpstr>A che punto eravamo a settembre 2024?</vt:lpstr>
      <vt:lpstr>Presentazione standard di PowerPoint</vt:lpstr>
      <vt:lpstr>Presentazione standard di PowerPoint</vt:lpstr>
      <vt:lpstr>Presentazione standard di PowerPoint</vt:lpstr>
      <vt:lpstr>A che punto eravamo a settembre 2024?</vt:lpstr>
      <vt:lpstr>Presentazione standard di PowerPoint</vt:lpstr>
      <vt:lpstr>Presentazione standard di PowerPoint</vt:lpstr>
      <vt:lpstr>A che punto eravamo a settembre 2024?</vt:lpstr>
      <vt:lpstr>Presentazione standard di PowerPoint</vt:lpstr>
      <vt:lpstr>Presentazione standard di PowerPoint</vt:lpstr>
      <vt:lpstr>Presentazione standard di PowerPoint</vt:lpstr>
      <vt:lpstr>Quali sviluppi ci sono stati ad oggi?</vt:lpstr>
      <vt:lpstr>Quali sviluppi ci sono stati ad oggi?</vt:lpstr>
      <vt:lpstr>Quali sviluppi ci sono stati ad oggi?</vt:lpstr>
      <vt:lpstr>Quali sviluppi ci sono stati ad oggi?</vt:lpstr>
      <vt:lpstr>Quali sviluppi ci sono stati ad oggi?</vt:lpstr>
      <vt:lpstr>Quali sviluppi ci sono stati ad oggi?</vt:lpstr>
      <vt:lpstr>Quali sviluppi ci sono stati ad oggi?</vt:lpstr>
      <vt:lpstr>Presentazione standard di PowerPoint</vt:lpstr>
      <vt:lpstr>Presentazione standard di PowerPoint</vt:lpstr>
      <vt:lpstr>Quali sviluppi ci sono stati ad oggi?</vt:lpstr>
      <vt:lpstr>Presentazione standard di PowerPoint</vt:lpstr>
      <vt:lpstr>Quali sviluppi ci sono stati ad oggi?</vt:lpstr>
      <vt:lpstr>Presentazione standard di PowerPoint</vt:lpstr>
      <vt:lpstr>Quali sviluppi ci sono stati ad oggi?</vt:lpstr>
      <vt:lpstr>Quali sviluppi ci sono stati ad oggi?</vt:lpstr>
      <vt:lpstr>Presentazione standard di PowerPoint</vt:lpstr>
      <vt:lpstr>Presentazione standard di PowerPoint</vt:lpstr>
      <vt:lpstr>Quali sviluppi ci sono stati ad oggi?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Quali sviluppi ci sono stati ad oggi?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</dc:creator>
  <cp:lastModifiedBy>Marco Schiaffino</cp:lastModifiedBy>
  <cp:revision>25</cp:revision>
  <dcterms:created xsi:type="dcterms:W3CDTF">2022-10-26T09:11:02Z</dcterms:created>
  <dcterms:modified xsi:type="dcterms:W3CDTF">2025-05-12T07:11:30Z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0x010100777A26F539967D4F98503910BA4FFFD8</vt:lpwstr>
  </property>
</Properties>
</file>