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6" r:id="rId2"/>
  </p:sldMasterIdLst>
  <p:notesMasterIdLst>
    <p:notesMasterId r:id="rId41"/>
  </p:notesMasterIdLst>
  <p:sldIdLst>
    <p:sldId id="1160" r:id="rId3"/>
    <p:sldId id="457" r:id="rId4"/>
    <p:sldId id="954" r:id="rId5"/>
    <p:sldId id="514" r:id="rId6"/>
    <p:sldId id="952" r:id="rId7"/>
    <p:sldId id="1117" r:id="rId8"/>
    <p:sldId id="1118" r:id="rId9"/>
    <p:sldId id="1159" r:id="rId10"/>
    <p:sldId id="1155" r:id="rId11"/>
    <p:sldId id="1158" r:id="rId12"/>
    <p:sldId id="1156" r:id="rId13"/>
    <p:sldId id="1157" r:id="rId14"/>
    <p:sldId id="1139" r:id="rId15"/>
    <p:sldId id="489" r:id="rId16"/>
    <p:sldId id="483" r:id="rId17"/>
    <p:sldId id="484" r:id="rId18"/>
    <p:sldId id="949" r:id="rId19"/>
    <p:sldId id="1122" r:id="rId20"/>
    <p:sldId id="1146" r:id="rId21"/>
    <p:sldId id="1145" r:id="rId22"/>
    <p:sldId id="1144" r:id="rId23"/>
    <p:sldId id="490" r:id="rId24"/>
    <p:sldId id="951" r:id="rId25"/>
    <p:sldId id="1161" r:id="rId26"/>
    <p:sldId id="1166" r:id="rId27"/>
    <p:sldId id="1163" r:id="rId28"/>
    <p:sldId id="1164" r:id="rId29"/>
    <p:sldId id="1168" r:id="rId30"/>
    <p:sldId id="1044" r:id="rId31"/>
    <p:sldId id="956" r:id="rId32"/>
    <p:sldId id="501" r:id="rId33"/>
    <p:sldId id="1171" r:id="rId34"/>
    <p:sldId id="1036" r:id="rId35"/>
    <p:sldId id="1176" r:id="rId36"/>
    <p:sldId id="1179" r:id="rId37"/>
    <p:sldId id="1174" r:id="rId38"/>
    <p:sldId id="1180" r:id="rId39"/>
    <p:sldId id="466" r:id="rId40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E48"/>
    <a:srgbClr val="003366"/>
    <a:srgbClr val="A50021"/>
    <a:srgbClr val="8B42DC"/>
    <a:srgbClr val="800000"/>
    <a:srgbClr val="CC0000"/>
    <a:srgbClr val="0000CC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3" autoAdjust="0"/>
    <p:restoredTop sz="90204" autoAdjust="0"/>
  </p:normalViewPr>
  <p:slideViewPr>
    <p:cSldViewPr snapToGrid="0">
      <p:cViewPr varScale="1">
        <p:scale>
          <a:sx n="76" d="100"/>
          <a:sy n="76" d="100"/>
        </p:scale>
        <p:origin x="192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475DB-C72C-493B-B864-36EE057C0D2D}" type="datetimeFigureOut">
              <a:rPr lang="it-IT" smtClean="0"/>
              <a:t>12/05/2025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54C91-9594-42DB-8415-92185EBAD66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580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bo.it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4C91-9594-42DB-8415-92185EBAD66C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6437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4C91-9594-42DB-8415-92185EBAD66C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3501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4C91-9594-42DB-8415-92185EBAD66C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015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Vengono</a:t>
            </a:r>
            <a:r>
              <a:rPr lang="it-IT" baseline="0" dirty="0"/>
              <a:t> visualizzati solamente gli oggetti aventi una latitudine di rientro maggiore di 30° (area EU)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CE59-BE1C-47F8-A85F-2CB8615D5D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344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83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303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67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517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4C91-9594-42DB-8415-92185EBAD66C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5904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16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68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741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defTabSz="880745"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7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defTabSz="880745"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00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 fontScale="85000" lnSpcReduction="20000"/>
          </a:bodyPr>
          <a:lstStyle/>
          <a:p>
            <a:pPr lvl="0"/>
            <a:r>
              <a:rPr kumimoji="1" lang="it-IT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TRF</a:t>
            </a:r>
          </a:p>
          <a:p>
            <a:pPr lvl="0"/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rack 19” da 40 unità con profondità 800mm raffreddamento ad aria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CCU: Unità di controllo del sistema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RF </a:t>
            </a:r>
            <a:r>
              <a:rPr kumimoji="1"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Exciter</a:t>
            </a: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sistema AGC per il controllo del guadagno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Input Splitter: utilizzato per la suddivisione del segnale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Amplificatori UHF: ottimizzati per la banda di frequenza 410-420 MHz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Combiner</a:t>
            </a: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7 vie: utilizzato per la combinazione dei segnali RF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Dummy Load sbilanciato: per la chiusura della potenza su carico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it-IT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Filtro in uscita: utilizzato per il filtraggio dei prodotti armonici e spuri in uscita</a:t>
            </a:r>
            <a:endParaRPr lang="it-IT" dirty="0"/>
          </a:p>
          <a:p>
            <a:pPr defTabSz="880745">
              <a:defRPr/>
            </a:pPr>
            <a:endParaRPr lang="en-US" dirty="0"/>
          </a:p>
          <a:p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Il Radiotelescopio 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"Croce del Nord"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 (ancora oggi di proprietà dell' 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  <a:latin typeface="Lato" panose="020B0604020202020204" pitchFamily="34" charset="0"/>
                <a:hlinkClick r:id="rId3"/>
              </a:rPr>
              <a:t>Università di Bologna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) è tra i più grandi radiotelescopi di transito del mondo.</a:t>
            </a:r>
            <a:b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</a:br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regolabile solo in declinazione, che osserva quindi soltanto gli oggetti celesti che culminano sul meridiano celeste del luogo. Il telescopio è costituito da due serie di antenne: una posta in direzione Est-Ovest (E-W), l'altra in direzione Nord-Sud (N-S).</a:t>
            </a:r>
          </a:p>
          <a:p>
            <a:b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</a:br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Il braccio E-W è costituito da una unica antenna con uno specchio di forma cilindrico-parabolica lungo 564 m e largo 35 m. Lungo l'asse focale, parallelo all'asse di rotazione, e a distanza di circa 20 metri da esso, si trovano allineati 1536 dipoli (</a:t>
            </a:r>
            <a:r>
              <a:rPr lang="it-IT" sz="1200" b="0" i="0" dirty="0" err="1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equidistanziati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 di 36 cm) che trasformano le onde radio incidenti in tensioni elettriche misurabili.</a:t>
            </a:r>
          </a:p>
          <a:p>
            <a:b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</a:br>
            <a:r>
              <a:rPr lang="it-IT" sz="1200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Il braccio N-S è costituito da 64 antenne (anche queste di forma cilindrico-parabolica) lunghe 23,5 m e larghe 8 m, disposte parallelamente a 10 m l'una dall'altra. Sull'asse focale di ogni antenna, analogamente al braccio E-W, sono disposti 64 dipoli.</a:t>
            </a:r>
          </a:p>
          <a:p>
            <a:endParaRPr lang="it-IT" sz="1200" b="0" i="0" dirty="0">
              <a:solidFill>
                <a:srgbClr val="000000"/>
              </a:solidFill>
              <a:effectLst/>
              <a:latin typeface="Lato" panose="020B0604020202020204" pitchFamily="34" charset="0"/>
            </a:endParaRPr>
          </a:p>
          <a:p>
            <a:r>
              <a:rPr lang="it-IT" sz="1200" b="1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SRT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PT Sans" panose="020B0604020202020204" pitchFamily="34" charset="0"/>
              </a:rPr>
              <a:t>The Sardinia Radio Telescope (SRT, Lat. 39.4930N - Long. 9.2451E) is a 64-meter single-dish radio telescope with state-of-the-art technological capabilities.</a:t>
            </a:r>
            <a:endParaRPr lang="it-IT" sz="1200" b="0" i="0" dirty="0">
              <a:solidFill>
                <a:srgbClr val="000000"/>
              </a:solidFill>
              <a:effectLst/>
              <a:latin typeface="Lato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14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spc="-1" dirty="0">
                <a:solidFill>
                  <a:srgbClr val="16165D"/>
                </a:solidFill>
                <a:latin typeface="+mn-lt"/>
                <a:ea typeface="MS PGothic" panose="020B0600070205080204" pitchFamily="-84" charset="-128"/>
                <a:cs typeface="Arial" panose="020B0604020202020204" pitchFamily="34" charset="0"/>
              </a:rPr>
              <a:t>Nuovo Software di C2 distribuito con accesso ai siti remoti ed interconnesso con la rete sensoristica nazionale ed </a:t>
            </a:r>
            <a:r>
              <a:rPr lang="it-IT" sz="1200" b="1" u="sng" spc="-1" dirty="0">
                <a:solidFill>
                  <a:srgbClr val="16165D"/>
                </a:solidFill>
                <a:latin typeface="+mn-lt"/>
                <a:ea typeface="MS PGothic" panose="020B0600070205080204" pitchFamily="-84" charset="-128"/>
                <a:cs typeface="Arial" panose="020B0604020202020204" pitchFamily="34" charset="0"/>
              </a:rPr>
              <a:t>internazionale.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u="none" spc="-1" dirty="0">
                <a:solidFill>
                  <a:srgbClr val="16165D"/>
                </a:solidFill>
                <a:latin typeface="+mn-lt"/>
                <a:ea typeface="MS PGothic" panose="020B0600070205080204" pitchFamily="-84" charset="-128"/>
                <a:cs typeface="Arial" panose="020B0604020202020204" pitchFamily="34" charset="0"/>
              </a:rPr>
              <a:t>Standardizzazione del dato al fine di avere protocolli comuni per lo scambio con i vari attori militari/commerciali coinvolti (JCO-</a:t>
            </a:r>
            <a:r>
              <a:rPr lang="it-IT" sz="1200" b="0" u="none" spc="-1" dirty="0" err="1">
                <a:solidFill>
                  <a:srgbClr val="16165D"/>
                </a:solidFill>
                <a:latin typeface="+mn-lt"/>
                <a:ea typeface="MS PGothic" panose="020B0600070205080204" pitchFamily="-84" charset="-128"/>
                <a:cs typeface="Arial" panose="020B0604020202020204" pitchFamily="34" charset="0"/>
              </a:rPr>
              <a:t>CSpOC</a:t>
            </a:r>
            <a:r>
              <a:rPr lang="it-IT" sz="1200" b="0" u="none" spc="-1" dirty="0">
                <a:solidFill>
                  <a:srgbClr val="16165D"/>
                </a:solidFill>
                <a:latin typeface="+mn-lt"/>
                <a:ea typeface="MS PGothic" panose="020B0600070205080204" pitchFamily="-84" charset="-128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u="none" spc="-1" dirty="0">
                <a:solidFill>
                  <a:srgbClr val="16165D"/>
                </a:solidFill>
                <a:latin typeface="+mn-lt"/>
                <a:ea typeface="MS PGothic" panose="020B0600070205080204" pitchFamily="-84" charset="-128"/>
                <a:cs typeface="Arial" panose="020B0604020202020204" pitchFamily="34" charset="0"/>
              </a:rPr>
              <a:t>Struttura più resiliente e robusta per la gestione sia dei dati grezzi che elaborati, prospettando di integrare l’utilizzo dell’AI.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200" b="0" u="none" spc="-1" dirty="0">
              <a:solidFill>
                <a:srgbClr val="16165D"/>
              </a:solidFill>
              <a:latin typeface="+mn-lt"/>
              <a:ea typeface="MS PGothic" panose="020B0600070205080204" pitchFamily="-84" charset="-128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1DC3E-59CB-4E0B-88EC-592E3CE37E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80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r>
              <a:rPr lang="it-IT" dirty="0"/>
              <a:t>I moduli sono stati sviluppati dal nostro prime contractor</a:t>
            </a:r>
            <a:r>
              <a:rPr lang="it-IT" baseline="0" dirty="0"/>
              <a:t> VITROCISET che ha lavorato con </a:t>
            </a:r>
            <a:r>
              <a:rPr lang="it-IT" baseline="0" dirty="0" err="1"/>
              <a:t>GMSpazio</a:t>
            </a:r>
            <a:r>
              <a:rPr lang="it-IT" baseline="0" dirty="0"/>
              <a:t> quale </a:t>
            </a:r>
            <a:r>
              <a:rPr lang="it-IT" baseline="0" dirty="0" err="1"/>
              <a:t>subcontractor</a:t>
            </a:r>
            <a:r>
              <a:rPr lang="it-IT" baseline="0" dirty="0"/>
              <a:t>.</a:t>
            </a:r>
          </a:p>
          <a:p>
            <a:r>
              <a:rPr lang="it-IT" baseline="0" dirty="0"/>
              <a:t>Non tutti i moduli sono integrati, alcune funzioni sono demandate a tool che girano su macchine diverse dal server centrale (</a:t>
            </a:r>
            <a:r>
              <a:rPr lang="it-IT" baseline="0" dirty="0" err="1"/>
              <a:t>eg</a:t>
            </a:r>
            <a:r>
              <a:rPr lang="it-IT" baseline="0" dirty="0"/>
              <a:t> ODTK)</a:t>
            </a:r>
          </a:p>
          <a:p>
            <a:r>
              <a:rPr lang="it-IT" baseline="0" dirty="0"/>
              <a:t>In particolare, anche le funzioni di TASKING e di PROCESSING ottico sono svolte da un software stand-alone: </a:t>
            </a:r>
            <a:endParaRPr lang="it-IT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968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defTabSz="880745"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99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defTabSz="880745"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21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it-IT" b="0" baseline="0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76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it-IT" b="0" baseline="0" dirty="0"/>
          </a:p>
          <a:p>
            <a:endParaRPr lang="it-IT" b="0" baseline="0" dirty="0"/>
          </a:p>
          <a:p>
            <a:r>
              <a:rPr lang="it-IT" b="1" u="sng" baseline="0" dirty="0"/>
              <a:t>MFTR (Multi Frequency Tracking Radar)</a:t>
            </a:r>
            <a:r>
              <a:rPr lang="it-IT" b="1" baseline="0" dirty="0"/>
              <a:t>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POT 3840W  a 1000km RCS 1 </a:t>
            </a:r>
            <a:r>
              <a:rPr lang="it-IT" b="0" i="0" dirty="0">
                <a:solidFill>
                  <a:srgbClr val="000000"/>
                </a:solidFill>
                <a:effectLst/>
                <a:latin typeface="Imprint"/>
              </a:rPr>
              <a:t>m²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   </a:t>
            </a:r>
            <a:endParaRPr lang="it-IT" b="0" baseline="0" dirty="0"/>
          </a:p>
          <a:p>
            <a:endParaRPr lang="it-IT" b="0" baseline="0" dirty="0"/>
          </a:p>
          <a:p>
            <a:r>
              <a:rPr lang="it-IT" b="1" u="sng" baseline="0" dirty="0"/>
              <a:t>MORDOR:</a:t>
            </a:r>
            <a:r>
              <a:rPr lang="it-IT" b="0" u="none" baseline="0" dirty="0"/>
              <a:t> </a:t>
            </a:r>
            <a:r>
              <a:rPr lang="it-IT" b="0" baseline="0" dirty="0"/>
              <a:t>RANGE </a:t>
            </a:r>
            <a:r>
              <a:rPr lang="it-IT" b="1" baseline="0" dirty="0"/>
              <a:t>1000 KM </a:t>
            </a:r>
            <a:r>
              <a:rPr lang="it-IT" b="0" baseline="0" dirty="0"/>
              <a:t>RCS 0.0025</a:t>
            </a:r>
            <a:r>
              <a:rPr lang="it-IT" b="1" baseline="0" dirty="0"/>
              <a:t> </a:t>
            </a:r>
            <a:r>
              <a:rPr lang="it-IT" b="0" i="0" dirty="0">
                <a:solidFill>
                  <a:srgbClr val="000000"/>
                </a:solidFill>
                <a:effectLst/>
                <a:latin typeface="Imprint"/>
              </a:rPr>
              <a:t>m²</a:t>
            </a:r>
            <a:r>
              <a:rPr lang="it-IT" b="1" baseline="0" dirty="0"/>
              <a:t> </a:t>
            </a:r>
            <a:r>
              <a:rPr lang="it-IT" b="0" baseline="0" dirty="0"/>
              <a:t>= 5X5 cm-OBJECT DIMENSION)</a:t>
            </a:r>
          </a:p>
          <a:p>
            <a:endParaRPr lang="it-IT" b="0" baseline="0" dirty="0"/>
          </a:p>
          <a:p>
            <a:pPr algn="l"/>
            <a:r>
              <a:rPr lang="it-IT" b="1" u="sng" baseline="0" dirty="0"/>
              <a:t>FLY EYE</a:t>
            </a:r>
            <a:r>
              <a:rPr lang="it-IT" b="0" u="sng" baseline="0" dirty="0"/>
              <a:t>:</a:t>
            </a:r>
            <a:r>
              <a:rPr lang="it-IT" b="0" u="none" baseline="0" dirty="0"/>
              <a:t> </a:t>
            </a:r>
            <a:r>
              <a:rPr lang="it-IT" b="1" u="none" baseline="0" dirty="0" err="1"/>
              <a:t>FoV</a:t>
            </a:r>
            <a:r>
              <a:rPr lang="it-IT" b="0" u="none" baseline="0" dirty="0"/>
              <a:t> 6,7°x 6,7° ; </a:t>
            </a:r>
            <a:r>
              <a:rPr lang="it-IT" b="1" u="none" baseline="0" dirty="0"/>
              <a:t>Pixel Scale </a:t>
            </a:r>
            <a:r>
              <a:rPr lang="it-IT" b="0" u="none" baseline="0" dirty="0"/>
              <a:t>1,5’’x 1,5’’;  </a:t>
            </a:r>
            <a:r>
              <a:rPr lang="it-IT" b="1" u="none" baseline="0" dirty="0" err="1"/>
              <a:t>Axis</a:t>
            </a:r>
            <a:r>
              <a:rPr lang="it-IT" b="1" u="none" baseline="0" dirty="0"/>
              <a:t> </a:t>
            </a:r>
            <a:r>
              <a:rPr lang="it-IT" b="1" u="none" baseline="0" dirty="0" err="1"/>
              <a:t>Vel</a:t>
            </a:r>
            <a:r>
              <a:rPr lang="it-IT" b="0" u="none" baseline="0" dirty="0"/>
              <a:t>. 7 </a:t>
            </a:r>
            <a:r>
              <a:rPr lang="it-IT" b="0" u="none" baseline="0" dirty="0" err="1"/>
              <a:t>deg</a:t>
            </a:r>
            <a:r>
              <a:rPr lang="it-IT" b="0" u="none" baseline="0" dirty="0"/>
              <a:t>/s; </a:t>
            </a:r>
            <a:r>
              <a:rPr lang="it-IT" b="1" u="none" baseline="0" dirty="0" err="1"/>
              <a:t>Axis</a:t>
            </a:r>
            <a:r>
              <a:rPr lang="it-IT" b="1" u="none" baseline="0" dirty="0"/>
              <a:t> </a:t>
            </a:r>
            <a:r>
              <a:rPr lang="it-IT" b="1" u="none" baseline="0" dirty="0" err="1"/>
              <a:t>Accel</a:t>
            </a:r>
            <a:r>
              <a:rPr lang="it-IT" b="1" u="none" baseline="0" dirty="0"/>
              <a:t>. </a:t>
            </a:r>
            <a:r>
              <a:rPr lang="it-IT" b="0" u="none" baseline="0" dirty="0"/>
              <a:t>12 </a:t>
            </a:r>
            <a:r>
              <a:rPr lang="it-IT" b="0" u="none" baseline="0" dirty="0" err="1"/>
              <a:t>deg</a:t>
            </a:r>
            <a:r>
              <a:rPr lang="it-IT" b="0" u="none" baseline="0" dirty="0"/>
              <a:t>/sec</a:t>
            </a:r>
            <a:r>
              <a:rPr lang="it-IT" b="0" i="0" dirty="0">
                <a:solidFill>
                  <a:srgbClr val="000000"/>
                </a:solidFill>
                <a:effectLst/>
                <a:latin typeface="Imprint"/>
              </a:rPr>
              <a:t>²; </a:t>
            </a:r>
            <a:r>
              <a:rPr lang="it-IT" b="1" i="0" dirty="0">
                <a:solidFill>
                  <a:srgbClr val="000000"/>
                </a:solidFill>
                <a:effectLst/>
                <a:latin typeface="Imprint"/>
              </a:rPr>
              <a:t>High Time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Imprint"/>
              </a:rPr>
              <a:t>Accuracy</a:t>
            </a:r>
            <a:r>
              <a:rPr lang="it-IT" b="0" i="0" dirty="0">
                <a:solidFill>
                  <a:srgbClr val="000000"/>
                </a:solidFill>
                <a:effectLst/>
                <a:latin typeface="Imprint"/>
              </a:rPr>
              <a:t>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100µs RMS</a:t>
            </a:r>
          </a:p>
          <a:p>
            <a:endParaRPr lang="it-IT" b="0" baseline="0" dirty="0"/>
          </a:p>
          <a:p>
            <a:endParaRPr lang="it-IT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9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1238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it-IT" b="0" baseline="0" dirty="0"/>
          </a:p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18A05-4711-46D1-9D77-118D318F0D7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9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DAB2-0DAA-2B3E-2DA5-2597FA49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67FFCAF-9320-19B1-A901-59434BC61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A6CB802-CCA7-2B27-8E5F-525F2D9B2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it-IT" sz="1200" noProof="0" dirty="0">
                <a:cs typeface="Arial" panose="020B0604020202020204" pitchFamily="34" charset="0"/>
              </a:rPr>
              <a:t>Il servizio di </a:t>
            </a:r>
            <a:r>
              <a:rPr lang="it-IT" sz="1200" i="1" noProof="0" dirty="0"/>
              <a:t>Collision Avoidance </a:t>
            </a:r>
            <a:r>
              <a:rPr lang="it-IT" sz="1200" noProof="0" dirty="0"/>
              <a:t>(CA) </a:t>
            </a:r>
            <a:r>
              <a:rPr lang="it-IT" sz="1200" noProof="0" dirty="0">
                <a:cs typeface="Arial" panose="020B0604020202020204" pitchFamily="34" charset="0"/>
              </a:rPr>
              <a:t>fornisce una </a:t>
            </a:r>
            <a:r>
              <a:rPr lang="it-IT" sz="1200" b="1" noProof="0" dirty="0">
                <a:cs typeface="Arial" panose="020B0604020202020204" pitchFamily="34" charset="0"/>
              </a:rPr>
              <a:t>valutazione del rischio di collisione </a:t>
            </a:r>
            <a:r>
              <a:rPr lang="it-IT" sz="1200" noProof="0" dirty="0">
                <a:cs typeface="Arial" panose="020B0604020202020204" pitchFamily="34" charset="0"/>
              </a:rPr>
              <a:t>tra satelliti, tra satelliti e </a:t>
            </a:r>
            <a:r>
              <a:rPr lang="it-IT" sz="1200" noProof="0" dirty="0" err="1">
                <a:cs typeface="Arial" panose="020B0604020202020204" pitchFamily="34" charset="0"/>
              </a:rPr>
              <a:t>space</a:t>
            </a:r>
            <a:r>
              <a:rPr lang="it-IT" sz="1200" noProof="0" dirty="0">
                <a:cs typeface="Arial" panose="020B0604020202020204" pitchFamily="34" charset="0"/>
              </a:rPr>
              <a:t> debris, tra oggetti </a:t>
            </a:r>
            <a:r>
              <a:rPr lang="it-IT" sz="1200" i="1" noProof="0" dirty="0">
                <a:cs typeface="Arial" panose="020B0604020202020204" pitchFamily="34" charset="0"/>
              </a:rPr>
              <a:t>Large vs Large </a:t>
            </a:r>
            <a:r>
              <a:rPr lang="it-IT" sz="1200" noProof="0" dirty="0">
                <a:cs typeface="Arial" panose="020B0604020202020204" pitchFamily="34" charset="0"/>
              </a:rPr>
              <a:t>non manovrabili, allo scopo di generare degli </a:t>
            </a:r>
            <a:r>
              <a:rPr lang="it-IT" sz="1200" b="1" i="1" noProof="0" dirty="0" err="1">
                <a:cs typeface="Arial" panose="020B0604020202020204" pitchFamily="34" charset="0"/>
              </a:rPr>
              <a:t>alert</a:t>
            </a:r>
            <a:r>
              <a:rPr lang="it-IT" sz="1200" noProof="0" dirty="0">
                <a:cs typeface="Arial" panose="020B0604020202020204" pitchFamily="34" charset="0"/>
              </a:rPr>
              <a:t> di collisione. Il servizio è garantito 24/7 durante le operazioni nominali e durante le fasi di LEOP (</a:t>
            </a:r>
            <a:r>
              <a:rPr lang="it-IT" sz="1200" i="1" noProof="0" dirty="0" err="1">
                <a:cs typeface="Arial" panose="020B0604020202020204" pitchFamily="34" charset="0"/>
              </a:rPr>
              <a:t>Launch</a:t>
            </a:r>
            <a:r>
              <a:rPr lang="it-IT" sz="1200" i="1" noProof="0" dirty="0">
                <a:cs typeface="Arial" panose="020B0604020202020204" pitchFamily="34" charset="0"/>
              </a:rPr>
              <a:t> and </a:t>
            </a:r>
            <a:r>
              <a:rPr lang="it-IT" sz="1200" i="1" noProof="0" dirty="0" err="1">
                <a:cs typeface="Arial" panose="020B0604020202020204" pitchFamily="34" charset="0"/>
              </a:rPr>
              <a:t>Early</a:t>
            </a:r>
            <a:r>
              <a:rPr lang="it-IT" sz="1200" i="1" noProof="0" dirty="0">
                <a:cs typeface="Arial" panose="020B0604020202020204" pitchFamily="34" charset="0"/>
              </a:rPr>
              <a:t> </a:t>
            </a:r>
            <a:r>
              <a:rPr lang="it-IT" sz="1200" i="1" noProof="0" dirty="0" err="1">
                <a:cs typeface="Arial" panose="020B0604020202020204" pitchFamily="34" charset="0"/>
              </a:rPr>
              <a:t>Orbit</a:t>
            </a:r>
            <a:r>
              <a:rPr lang="it-IT" sz="1200" i="1" noProof="0" dirty="0">
                <a:cs typeface="Arial" panose="020B0604020202020204" pitchFamily="34" charset="0"/>
              </a:rPr>
              <a:t> </a:t>
            </a:r>
            <a:r>
              <a:rPr lang="it-IT" sz="1200" i="1" noProof="0" dirty="0" err="1">
                <a:cs typeface="Arial" panose="020B0604020202020204" pitchFamily="34" charset="0"/>
              </a:rPr>
              <a:t>Phase</a:t>
            </a:r>
            <a:r>
              <a:rPr lang="it-IT" sz="1200" noProof="0" dirty="0">
                <a:cs typeface="Arial" panose="020B0604020202020204" pitchFamily="34" charset="0"/>
              </a:rPr>
              <a:t>) e EOL (</a:t>
            </a:r>
            <a:r>
              <a:rPr lang="it-IT" sz="1200" i="1" noProof="0" dirty="0">
                <a:cs typeface="Arial" panose="020B0604020202020204" pitchFamily="34" charset="0"/>
              </a:rPr>
              <a:t>End of Life</a:t>
            </a:r>
            <a:r>
              <a:rPr lang="it-IT" sz="1200" noProof="0" dirty="0">
                <a:cs typeface="Arial" panose="020B0604020202020204" pitchFamily="34" charset="0"/>
              </a:rPr>
              <a:t>) se richiesto dall’</a:t>
            </a:r>
            <a:r>
              <a:rPr lang="it-IT" sz="1200" i="1" noProof="0" dirty="0" err="1"/>
              <a:t>Owner</a:t>
            </a:r>
            <a:r>
              <a:rPr lang="it-IT" sz="1200" i="1" noProof="0" dirty="0"/>
              <a:t>/Operator</a:t>
            </a:r>
            <a:r>
              <a:rPr lang="it-IT" sz="1200" noProof="0" dirty="0"/>
              <a:t> (O/O) del satellite da controllare. </a:t>
            </a:r>
          </a:p>
          <a:p>
            <a:pPr algn="just"/>
            <a:r>
              <a:rPr lang="it-IT" sz="1200" noProof="0" dirty="0"/>
              <a:t>Esso analizza tutte le informazioni disponibili provenienti dall’EU-SST e da sorgenti esterne (vedasi </a:t>
            </a:r>
            <a:r>
              <a:rPr lang="it-IT" sz="1200" b="1" i="1" noProof="0" dirty="0" err="1"/>
              <a:t>Conjunction</a:t>
            </a:r>
            <a:r>
              <a:rPr lang="it-IT" sz="1200" b="1" i="1" noProof="0" dirty="0"/>
              <a:t> Data </a:t>
            </a:r>
            <a:r>
              <a:rPr lang="it-IT" sz="1200" b="1" i="1" noProof="0" dirty="0" err="1"/>
              <a:t>Messages</a:t>
            </a:r>
            <a:r>
              <a:rPr lang="it-IT" sz="1200" b="1" i="1" noProof="0" dirty="0"/>
              <a:t> – </a:t>
            </a:r>
            <a:r>
              <a:rPr lang="it-IT" sz="1200" b="1" i="1" noProof="0" dirty="0" err="1"/>
              <a:t>CDM</a:t>
            </a:r>
            <a:r>
              <a:rPr lang="it-IT" sz="1200" i="1" noProof="0" dirty="0" err="1"/>
              <a:t>s</a:t>
            </a:r>
            <a:r>
              <a:rPr lang="it-IT" sz="1200" i="1" noProof="0" dirty="0"/>
              <a:t> </a:t>
            </a:r>
            <a:r>
              <a:rPr lang="it-IT" sz="1200" noProof="0" dirty="0"/>
              <a:t>di space-track.org) al fine di identificare:</a:t>
            </a:r>
          </a:p>
          <a:p>
            <a:pPr algn="just"/>
            <a:endParaRPr lang="it-IT" sz="1200" noProof="0" dirty="0"/>
          </a:p>
          <a:p>
            <a:pPr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200" noProof="0" dirty="0">
                <a:cs typeface="Arial" panose="020B0604020202020204" pitchFamily="34" charset="0"/>
              </a:rPr>
              <a:t> </a:t>
            </a:r>
            <a:r>
              <a:rPr lang="it-IT" sz="1200" b="1" i="1" noProof="0" dirty="0"/>
              <a:t>Info Events</a:t>
            </a:r>
            <a:r>
              <a:rPr lang="it-IT" sz="1200" i="1" noProof="0" dirty="0"/>
              <a:t> </a:t>
            </a:r>
            <a:r>
              <a:rPr lang="it-IT" sz="1200" noProof="0" dirty="0"/>
              <a:t>(</a:t>
            </a:r>
            <a:r>
              <a:rPr lang="it-IT" sz="1200" noProof="0" dirty="0" err="1"/>
              <a:t>INFOs</a:t>
            </a:r>
            <a:r>
              <a:rPr lang="it-IT" sz="1200" noProof="0" dirty="0"/>
              <a:t>): </a:t>
            </a:r>
            <a:r>
              <a:rPr lang="it-IT" sz="1200" i="1" noProof="0" dirty="0"/>
              <a:t>close </a:t>
            </a:r>
            <a:r>
              <a:rPr lang="it-IT" sz="1200" i="1" noProof="0" dirty="0" err="1"/>
              <a:t>approach</a:t>
            </a:r>
            <a:r>
              <a:rPr lang="it-IT" sz="1200" i="1" noProof="0" dirty="0"/>
              <a:t> </a:t>
            </a:r>
            <a:r>
              <a:rPr lang="it-IT" sz="1200" noProof="0" dirty="0"/>
              <a:t>con basso livello di rischio;</a:t>
            </a:r>
          </a:p>
          <a:p>
            <a:pPr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200" b="1" noProof="0" dirty="0">
                <a:cs typeface="Arial" panose="020B0604020202020204" pitchFamily="34" charset="0"/>
              </a:rPr>
              <a:t> </a:t>
            </a:r>
            <a:r>
              <a:rPr lang="it-IT" sz="1200" b="1" i="1" noProof="0" dirty="0" err="1"/>
              <a:t>Interest</a:t>
            </a:r>
            <a:r>
              <a:rPr lang="it-IT" sz="1200" b="1" i="1" noProof="0" dirty="0"/>
              <a:t> Events </a:t>
            </a:r>
            <a:r>
              <a:rPr lang="it-IT" sz="1200" noProof="0" dirty="0"/>
              <a:t>(</a:t>
            </a:r>
            <a:r>
              <a:rPr lang="it-IT" sz="1200" noProof="0" dirty="0" err="1"/>
              <a:t>IEs</a:t>
            </a:r>
            <a:r>
              <a:rPr lang="it-IT" sz="1200" noProof="0" dirty="0"/>
              <a:t>): </a:t>
            </a:r>
            <a:r>
              <a:rPr lang="it-IT" sz="1200" i="1" noProof="0" dirty="0"/>
              <a:t>close </a:t>
            </a:r>
            <a:r>
              <a:rPr lang="it-IT" sz="1200" i="1" noProof="0" dirty="0" err="1"/>
              <a:t>approach</a:t>
            </a:r>
            <a:r>
              <a:rPr lang="it-IT" sz="1200" i="1" noProof="0" dirty="0"/>
              <a:t> </a:t>
            </a:r>
            <a:r>
              <a:rPr lang="it-IT" sz="1200" noProof="0" dirty="0"/>
              <a:t>che richiedono ulteriori analisi in base al livello di rischio;</a:t>
            </a:r>
            <a:endParaRPr lang="it-IT" sz="1200" noProof="0" dirty="0">
              <a:cs typeface="Arial" panose="020B0604020202020204" pitchFamily="34" charset="0"/>
            </a:endParaRPr>
          </a:p>
          <a:p>
            <a:pPr marL="92075" indent="-92075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200" b="1" i="1" noProof="0" dirty="0"/>
              <a:t>High-</a:t>
            </a:r>
            <a:r>
              <a:rPr lang="it-IT" sz="1200" b="1" i="1" noProof="0" dirty="0" err="1"/>
              <a:t>Interest</a:t>
            </a:r>
            <a:r>
              <a:rPr lang="it-IT" sz="1200" b="1" i="1" noProof="0" dirty="0"/>
              <a:t> Events </a:t>
            </a:r>
            <a:r>
              <a:rPr lang="it-IT" sz="1200" noProof="0" dirty="0"/>
              <a:t>(</a:t>
            </a:r>
            <a:r>
              <a:rPr lang="it-IT" sz="1200" noProof="0" dirty="0" err="1"/>
              <a:t>HIEs</a:t>
            </a:r>
            <a:r>
              <a:rPr lang="it-IT" sz="1200" noProof="0" dirty="0"/>
              <a:t>): </a:t>
            </a:r>
            <a:r>
              <a:rPr lang="it-IT" sz="1200" i="1" noProof="0" dirty="0"/>
              <a:t>close </a:t>
            </a:r>
            <a:r>
              <a:rPr lang="it-IT" sz="1200" i="1" noProof="0" dirty="0" err="1"/>
              <a:t>approach</a:t>
            </a:r>
            <a:r>
              <a:rPr lang="it-IT" sz="1200" i="1" noProof="0" dirty="0"/>
              <a:t> </a:t>
            </a:r>
            <a:r>
              <a:rPr lang="it-IT" sz="1200" noProof="0" dirty="0"/>
              <a:t>con alto livello di rischio, che potenzialmente richiedono lo svolgimento di </a:t>
            </a:r>
            <a:r>
              <a:rPr lang="it-IT" sz="1200" i="1" noProof="0" dirty="0"/>
              <a:t>Collision Avoidance  </a:t>
            </a:r>
            <a:r>
              <a:rPr lang="it-IT" sz="1200" i="1" noProof="0" dirty="0" err="1"/>
              <a:t>Manoeuvres</a:t>
            </a:r>
            <a:r>
              <a:rPr lang="it-IT" sz="1200" i="1" noProof="0" dirty="0"/>
              <a:t> </a:t>
            </a:r>
            <a:r>
              <a:rPr lang="it-IT" sz="1200" noProof="0" dirty="0"/>
              <a:t>(</a:t>
            </a:r>
            <a:r>
              <a:rPr lang="it-IT" sz="1200" noProof="0" dirty="0" err="1"/>
              <a:t>CAMs</a:t>
            </a:r>
            <a:r>
              <a:rPr lang="it-IT" sz="1200" noProof="0" dirty="0"/>
              <a:t>) da parte degli O/O.</a:t>
            </a:r>
          </a:p>
          <a:p>
            <a:pPr algn="just">
              <a:buClr>
                <a:schemeClr val="tx2"/>
              </a:buClr>
              <a:buSzPct val="100000"/>
              <a:buBlip>
                <a:blip r:embed="rId3"/>
              </a:buBlip>
            </a:pPr>
            <a:endParaRPr lang="it-IT" sz="1200" noProof="0" dirty="0"/>
          </a:p>
          <a:p>
            <a:pPr algn="just"/>
            <a:r>
              <a:rPr lang="it-IT" sz="1200" noProof="0" dirty="0"/>
              <a:t>Quando richiesto vengono aperte delle </a:t>
            </a:r>
            <a:r>
              <a:rPr lang="it-IT" sz="1200" b="1" noProof="0" dirty="0"/>
              <a:t>Tasking Request </a:t>
            </a:r>
            <a:r>
              <a:rPr lang="it-IT" sz="1200" noProof="0" dirty="0"/>
              <a:t>per richiedere il contributo dei sensori EU-SST. Gli OC responsabili del servizio (CSSA per i 7 satelliti ITA iscritti all’EU-SST), una volta analizzati gli eventi, vanno a pubblicare i CDM all’interno del portale EU-SST in modo tale da rendere disponibile l’informazione/</a:t>
            </a:r>
            <a:r>
              <a:rPr lang="it-IT" sz="1200" i="1" noProof="0" dirty="0" err="1"/>
              <a:t>alert</a:t>
            </a:r>
            <a:r>
              <a:rPr lang="it-IT" sz="1200" noProof="0" dirty="0"/>
              <a:t> all’O/O per le successive valutazioni su eventuali </a:t>
            </a:r>
            <a:r>
              <a:rPr lang="it-IT" sz="1200" noProof="0" dirty="0" err="1"/>
              <a:t>CAMs</a:t>
            </a:r>
            <a:r>
              <a:rPr lang="it-IT" sz="1200" noProof="0" dirty="0"/>
              <a:t>.</a:t>
            </a:r>
          </a:p>
          <a:p>
            <a:pPr algn="just"/>
            <a:endParaRPr lang="it-IT" sz="1200" b="1" noProof="0" dirty="0">
              <a:cs typeface="Arial" panose="020B0604020202020204" pitchFamily="34" charset="0"/>
            </a:endParaRPr>
          </a:p>
          <a:p>
            <a:pPr algn="just"/>
            <a:r>
              <a:rPr lang="it-IT" sz="1200" noProof="0" dirty="0">
                <a:cs typeface="Arial" panose="020B0604020202020204" pitchFamily="34" charset="0"/>
              </a:rPr>
              <a:t>Il servizio viene gestito in accordo ad un documento detto </a:t>
            </a:r>
            <a:r>
              <a:rPr lang="it-IT" sz="1200" b="1" i="1" noProof="0" dirty="0"/>
              <a:t>Service </a:t>
            </a:r>
            <a:r>
              <a:rPr lang="it-IT" sz="1200" b="1" i="1" noProof="0" dirty="0" err="1"/>
              <a:t>Configuration</a:t>
            </a:r>
            <a:r>
              <a:rPr lang="it-IT" sz="1200" b="1" i="1" noProof="0" dirty="0"/>
              <a:t> </a:t>
            </a:r>
            <a:r>
              <a:rPr lang="it-IT" sz="1200" b="1" i="1" noProof="0" dirty="0" err="1"/>
              <a:t>Document</a:t>
            </a:r>
            <a:r>
              <a:rPr lang="it-IT" sz="1200" b="1" i="1" noProof="0" dirty="0"/>
              <a:t> </a:t>
            </a:r>
            <a:r>
              <a:rPr lang="it-IT" sz="1200" noProof="0" dirty="0"/>
              <a:t>(</a:t>
            </a:r>
            <a:r>
              <a:rPr lang="it-IT" sz="1200" noProof="0" dirty="0">
                <a:cs typeface="Arial" panose="020B0604020202020204" pitchFamily="34" charset="0"/>
              </a:rPr>
              <a:t>SCD) in cui l’O/O stabilisce quali siano i criteri di generazione dei CDM e di criticità degli stessi (INFO, WARNING, ALERT).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3FC110-903B-3F79-775A-0B1E73C9D6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21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44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F35A3-AE11-5157-D34E-5D2C2F47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EAC528-02D8-68C6-0E71-E2F47E45C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D50C434-C54C-2963-95EC-DFD37E8AB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F2F194-31DD-A287-8F5A-1523048DA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71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019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423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1DC3E-59CB-4E0B-88EC-592E3CE37EB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94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" y="6492880"/>
            <a:ext cx="1054409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2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60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912147" y="403988"/>
            <a:ext cx="1355554" cy="180740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080699" y="2724225"/>
            <a:ext cx="1018448" cy="135793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12147" y="4594988"/>
            <a:ext cx="1355554" cy="180740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85511"/>
            <a:ext cx="9152069" cy="3849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335637"/>
            <a:ext cx="2846584" cy="2414431"/>
          </a:xfrm>
        </p:spPr>
        <p:txBody>
          <a:bodyPr anchor="b">
            <a:normAutofit/>
          </a:bodyPr>
          <a:lstStyle>
            <a:lvl1pPr algn="l">
              <a:defRPr sz="3375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879437"/>
            <a:ext cx="2846584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891337" y="2106202"/>
            <a:ext cx="4284323" cy="3754848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5681663"/>
            <a:ext cx="2846583" cy="4826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42830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5636"/>
            <a:ext cx="78867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96620"/>
            <a:ext cx="78867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931598"/>
            <a:ext cx="78867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18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13149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335637"/>
            <a:ext cx="3694202" cy="2414431"/>
          </a:xfrm>
        </p:spPr>
        <p:txBody>
          <a:bodyPr anchor="b">
            <a:normAutofit/>
          </a:bodyPr>
          <a:lstStyle>
            <a:lvl1pPr algn="l">
              <a:defRPr sz="3375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879437"/>
            <a:ext cx="3694202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572000" y="1335636"/>
            <a:ext cx="3943350" cy="4525414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866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496619"/>
            <a:ext cx="38862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96619"/>
            <a:ext cx="38862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8910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5636"/>
            <a:ext cx="78867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931598"/>
            <a:ext cx="78867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18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496619"/>
            <a:ext cx="38862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96619"/>
            <a:ext cx="38862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13037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6518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58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1335637"/>
            <a:ext cx="4629150" cy="484132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496619"/>
            <a:ext cx="2949178" cy="368034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5636"/>
            <a:ext cx="2949178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8332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 bwMode="auto">
          <a:xfrm flipH="1" flipV="1">
            <a:off x="107504" y="836711"/>
            <a:ext cx="8912058" cy="152117"/>
            <a:chOff x="113" y="4065"/>
            <a:chExt cx="2964" cy="92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13" y="4065"/>
              <a:ext cx="2782" cy="1"/>
            </a:xfrm>
            <a:prstGeom prst="line">
              <a:avLst/>
            </a:prstGeom>
            <a:noFill/>
            <a:ln w="28575">
              <a:solidFill>
                <a:srgbClr val="D7050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04" y="4110"/>
              <a:ext cx="278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95" y="4156"/>
              <a:ext cx="2782" cy="1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72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335637"/>
            <a:ext cx="4629150" cy="484132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496619"/>
            <a:ext cx="2949178" cy="368034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5636"/>
            <a:ext cx="2949178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09285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5622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1335635"/>
            <a:ext cx="1971675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35636"/>
            <a:ext cx="5800725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16352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7366196" y="195173"/>
            <a:ext cx="1402556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32579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 descr="logo aotc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8405694" y="76200"/>
            <a:ext cx="685876" cy="68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 userDrawn="1"/>
        </p:nvGrpSpPr>
        <p:grpSpPr bwMode="auto">
          <a:xfrm flipH="1" flipV="1">
            <a:off x="107504" y="836711"/>
            <a:ext cx="8912058" cy="152117"/>
            <a:chOff x="113" y="4065"/>
            <a:chExt cx="2964" cy="92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13" y="4065"/>
              <a:ext cx="2782" cy="1"/>
            </a:xfrm>
            <a:prstGeom prst="line">
              <a:avLst/>
            </a:prstGeom>
            <a:noFill/>
            <a:ln w="28575">
              <a:solidFill>
                <a:srgbClr val="D7050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04" y="4110"/>
              <a:ext cx="278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95" y="4156"/>
              <a:ext cx="2782" cy="1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3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5"/>
          <p:cNvSpPr txBox="1"/>
          <p:nvPr userDrawn="1"/>
        </p:nvSpPr>
        <p:spPr bwMode="auto">
          <a:xfrm>
            <a:off x="0" y="6525023"/>
            <a:ext cx="9144000" cy="360363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ctr"/>
          <a:lstStyle/>
          <a:p>
            <a:pPr marL="342900" indent="-342900" algn="ctr" defTabSz="44958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400" b="1" i="1" kern="0" dirty="0">
                <a:solidFill>
                  <a:srgbClr val="00FF00"/>
                </a:solidFill>
                <a:latin typeface="Calibri" panose="020F0502020204030204"/>
              </a:rPr>
              <a:t>UNCLASSIFIED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19990" r="13787" b="19225"/>
          <a:stretch>
            <a:fillRect/>
          </a:stretch>
        </p:blipFill>
        <p:spPr>
          <a:xfrm>
            <a:off x="17041" y="16224"/>
            <a:ext cx="755576" cy="84624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grpSp>
        <p:nvGrpSpPr>
          <p:cNvPr id="14" name="Group 13"/>
          <p:cNvGrpSpPr/>
          <p:nvPr userDrawn="1"/>
        </p:nvGrpSpPr>
        <p:grpSpPr bwMode="auto">
          <a:xfrm flipH="1" flipV="1">
            <a:off x="107504" y="836711"/>
            <a:ext cx="8912058" cy="152117"/>
            <a:chOff x="113" y="4065"/>
            <a:chExt cx="2964" cy="92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13" y="4065"/>
              <a:ext cx="2782" cy="1"/>
            </a:xfrm>
            <a:prstGeom prst="line">
              <a:avLst/>
            </a:prstGeom>
            <a:noFill/>
            <a:ln w="28575">
              <a:solidFill>
                <a:srgbClr val="D7050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04" y="4110"/>
              <a:ext cx="278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95" y="4156"/>
              <a:ext cx="2782" cy="1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7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83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9895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A - NON CLASSIFIC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ttore 1 35"/>
          <p:cNvCxnSpPr/>
          <p:nvPr userDrawn="1"/>
        </p:nvCxnSpPr>
        <p:spPr>
          <a:xfrm>
            <a:off x="353961" y="6524883"/>
            <a:ext cx="3392330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 userDrawn="1"/>
        </p:nvCxnSpPr>
        <p:spPr>
          <a:xfrm>
            <a:off x="5389530" y="6524878"/>
            <a:ext cx="2954375" cy="4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 userDrawn="1"/>
        </p:nvPicPr>
        <p:blipFill rotWithShape="1">
          <a:blip r:embed="rId2"/>
          <a:srcRect b="65404"/>
          <a:stretch/>
        </p:blipFill>
        <p:spPr>
          <a:xfrm>
            <a:off x="4067944" y="6367234"/>
            <a:ext cx="1066142" cy="315288"/>
          </a:xfrm>
          <a:prstGeom prst="rect">
            <a:avLst/>
          </a:prstGeom>
          <a:ln>
            <a:noFill/>
          </a:ln>
        </p:spPr>
      </p:pic>
      <p:sp>
        <p:nvSpPr>
          <p:cNvPr id="1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343905" y="6342315"/>
            <a:ext cx="771521" cy="365125"/>
          </a:xfrm>
        </p:spPr>
        <p:txBody>
          <a:bodyPr/>
          <a:lstStyle/>
          <a:p>
            <a:pPr algn="ctr"/>
            <a:fld id="{8C5ACAA4-3E17-4D28-8AEC-1D021DDFC251}" type="slidenum">
              <a:rPr lang="it-IT" smtClean="0"/>
              <a:pPr algn="ctr"/>
              <a:t>‹N›</a:t>
            </a:fld>
            <a:endParaRPr lang="it-IT" dirty="0"/>
          </a:p>
        </p:txBody>
      </p:sp>
      <p:cxnSp>
        <p:nvCxnSpPr>
          <p:cNvPr id="9" name="Connettore 1 8"/>
          <p:cNvCxnSpPr>
            <a:cxnSpLocks/>
          </p:cNvCxnSpPr>
          <p:nvPr userDrawn="1"/>
        </p:nvCxnSpPr>
        <p:spPr>
          <a:xfrm>
            <a:off x="90000" y="785613"/>
            <a:ext cx="8964000" cy="0"/>
          </a:xfrm>
          <a:prstGeom prst="line">
            <a:avLst/>
          </a:prstGeom>
          <a:ln w="25400">
            <a:gradFill flip="none" rotWithShape="1">
              <a:gsLst>
                <a:gs pos="30000">
                  <a:srgbClr val="00B050"/>
                </a:gs>
                <a:gs pos="35000">
                  <a:schemeClr val="bg1"/>
                </a:gs>
                <a:gs pos="65000">
                  <a:schemeClr val="bg1"/>
                </a:gs>
                <a:gs pos="7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1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1" y="6509492"/>
            <a:ext cx="566209" cy="28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93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9956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3"/>
          <p:cNvGrpSpPr/>
          <p:nvPr userDrawn="1"/>
        </p:nvGrpSpPr>
        <p:grpSpPr bwMode="auto">
          <a:xfrm flipH="1" flipV="1">
            <a:off x="107504" y="836711"/>
            <a:ext cx="8912058" cy="152117"/>
            <a:chOff x="113" y="4065"/>
            <a:chExt cx="2964" cy="92"/>
          </a:xfrm>
        </p:grpSpPr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13" y="4065"/>
              <a:ext cx="2782" cy="1"/>
            </a:xfrm>
            <a:prstGeom prst="line">
              <a:avLst/>
            </a:prstGeom>
            <a:noFill/>
            <a:ln w="28575">
              <a:solidFill>
                <a:srgbClr val="D7050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204" y="4110"/>
              <a:ext cx="278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295" y="4156"/>
              <a:ext cx="2782" cy="1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1" descr="stemma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6578" y="5901500"/>
            <a:ext cx="765999" cy="92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4"/>
          <p:cNvSpPr txBox="1">
            <a:spLocks noChangeArrowheads="1"/>
          </p:cNvSpPr>
          <p:nvPr userDrawn="1"/>
        </p:nvSpPr>
        <p:spPr bwMode="auto">
          <a:xfrm>
            <a:off x="3361474" y="3"/>
            <a:ext cx="2303126" cy="2539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9900"/>
                </a:solidFill>
                <a:latin typeface="Arial" panose="020B0604020202020204" pitchFamily="34" charset="0"/>
                <a:ea typeface="MS PGothic" panose="020B0600070205080204" pitchFamily="-84" charset="-128"/>
                <a:cs typeface="Arial Unicode MS" pitchFamily="34" charset="-128"/>
              </a:rPr>
              <a:t>UNCLASSIFIED</a:t>
            </a:r>
          </a:p>
        </p:txBody>
      </p:sp>
      <p:pic>
        <p:nvPicPr>
          <p:cNvPr id="23" name="Picture 11" descr="stemma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6578" y="5901500"/>
            <a:ext cx="765999" cy="92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24"/>
          <p:cNvSpPr txBox="1">
            <a:spLocks noChangeArrowheads="1"/>
          </p:cNvSpPr>
          <p:nvPr userDrawn="1"/>
        </p:nvSpPr>
        <p:spPr bwMode="auto">
          <a:xfrm>
            <a:off x="3186115" y="356019"/>
            <a:ext cx="2303126" cy="2539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009900"/>
              </a:solidFill>
              <a:latin typeface="Arial" panose="020B0604020202020204" pitchFamily="34" charset="0"/>
              <a:ea typeface="MS PGothic" panose="020B0600070205080204" pitchFamily="-84" charset="-128"/>
              <a:cs typeface="Arial Unicode MS" pitchFamily="34" charset="-128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 userDrawn="1"/>
        </p:nvSpPr>
        <p:spPr bwMode="auto">
          <a:xfrm>
            <a:off x="3275856" y="6597284"/>
            <a:ext cx="2303126" cy="2539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9900"/>
                </a:solidFill>
                <a:latin typeface="Arial" panose="020B0604020202020204" pitchFamily="34" charset="0"/>
                <a:ea typeface="MS PGothic" panose="020B0600070205080204" pitchFamily="-84" charset="-128"/>
                <a:cs typeface="Arial Unicode MS" pitchFamily="34" charset="-128"/>
              </a:rPr>
              <a:t>UNCLASSIFIED</a:t>
            </a:r>
          </a:p>
        </p:txBody>
      </p:sp>
      <p:pic>
        <p:nvPicPr>
          <p:cNvPr id="18" name="Immagine 17" descr="Descrizione: Descrizione: \\10.25.218.80\sma1\5°Ufficio\5 UFFICIO\DOCUMENTAZIONE D'UFFICIO\lavoro 2 sezione Reg. Servizio\Archivio 5^ sezione\Pratiche LIVE\Araldica Maggio 2020\COA\Stemma COA.jpg"/>
          <p:cNvPicPr/>
          <p:nvPr userDrawn="1"/>
        </p:nvPicPr>
        <p:blipFill>
          <a:blip r:embed="rId1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69" y="92759"/>
            <a:ext cx="654731" cy="72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sellaDiTesto 20"/>
          <p:cNvSpPr txBox="1"/>
          <p:nvPr userDrawn="1"/>
        </p:nvSpPr>
        <p:spPr>
          <a:xfrm>
            <a:off x="6666790" y="6381165"/>
            <a:ext cx="177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>
                <a:solidFill>
                  <a:srgbClr val="002060"/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Italian Air Force</a:t>
            </a:r>
          </a:p>
        </p:txBody>
      </p:sp>
      <p:sp>
        <p:nvSpPr>
          <p:cNvPr id="22" name="Rectangle 56"/>
          <p:cNvSpPr>
            <a:spLocks noChangeAspect="1" noChangeArrowheads="1"/>
          </p:cNvSpPr>
          <p:nvPr userDrawn="1"/>
        </p:nvSpPr>
        <p:spPr bwMode="auto">
          <a:xfrm>
            <a:off x="42790" y="6325512"/>
            <a:ext cx="6624000" cy="167366"/>
          </a:xfrm>
          <a:prstGeom prst="rect">
            <a:avLst/>
          </a:prstGeom>
          <a:blipFill dpi="0" rotWithShape="1">
            <a:blip r:embed="rId15" cstate="screen"/>
            <a:srcRect/>
            <a:stretch>
              <a:fillRect/>
            </a:stretch>
          </a:blipFill>
          <a:ln w="19050" algn="ctr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bliqueBottomRight"/>
            <a:lightRig rig="threePt" dir="t">
              <a:rot lat="0" lon="0" rev="0"/>
            </a:lightRig>
          </a:scene3d>
          <a:sp3d>
            <a:bevelT/>
            <a:bevelB w="0"/>
          </a:sp3d>
        </p:spPr>
        <p:txBody>
          <a:bodyPr lIns="0" tIns="43200" rIns="0" bIns="44444" anchor="ctr" anchorCtr="1"/>
          <a:lstStyle/>
          <a:p>
            <a:pPr algn="ctr" defTabSz="449580">
              <a:lnSpc>
                <a:spcPct val="8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 Unicode MS" pitchFamily="34" charset="-128"/>
            </a:endParaRP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 rotWithShape="1">
          <a:blip r:embed="rId16"/>
          <a:srcRect l="9091" t="12664" r="9091" b="9938"/>
          <a:stretch/>
        </p:blipFill>
        <p:spPr>
          <a:xfrm>
            <a:off x="29748" y="58319"/>
            <a:ext cx="573197" cy="706197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 userDrawn="1"/>
        </p:nvPicPr>
        <p:blipFill rotWithShape="1">
          <a:blip r:embed="rId17"/>
          <a:srcRect b="65404"/>
          <a:stretch/>
        </p:blipFill>
        <p:spPr>
          <a:xfrm>
            <a:off x="4066039" y="6367233"/>
            <a:ext cx="1066142" cy="3152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54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4" r:id="rId6"/>
    <p:sldLayoutId id="2147483717" r:id="rId7"/>
    <p:sldLayoutId id="2147483661" r:id="rId8"/>
    <p:sldLayoutId id="2147483680" r:id="rId9"/>
    <p:sldLayoutId id="2147483695" r:id="rId10"/>
    <p:sldLayoutId id="2147483718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9144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9144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5636"/>
            <a:ext cx="78867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91137"/>
            <a:ext cx="78867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05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7950" y="643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05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43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05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10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it-IT" sz="21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1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35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it-IT" sz="12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4.jpeg"/><Relationship Id="rId21" Type="http://schemas.openxmlformats.org/officeDocument/2006/relationships/image" Target="../media/image77.jpeg"/><Relationship Id="rId7" Type="http://schemas.openxmlformats.org/officeDocument/2006/relationships/image" Target="../media/image67.png"/><Relationship Id="rId12" Type="http://schemas.microsoft.com/office/2007/relationships/hdphoto" Target="../media/hdphoto4.wdp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3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24" Type="http://schemas.openxmlformats.org/officeDocument/2006/relationships/image" Target="../media/image80.jpeg"/><Relationship Id="rId5" Type="http://schemas.openxmlformats.org/officeDocument/2006/relationships/image" Target="../media/image66.png"/><Relationship Id="rId15" Type="http://schemas.openxmlformats.org/officeDocument/2006/relationships/image" Target="../media/image72.jpeg"/><Relationship Id="rId23" Type="http://schemas.openxmlformats.org/officeDocument/2006/relationships/image" Target="../media/image79.png"/><Relationship Id="rId10" Type="http://schemas.microsoft.com/office/2007/relationships/hdphoto" Target="../media/hdphoto3.wdp"/><Relationship Id="rId19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microsoft.com/office/2007/relationships/hdphoto" Target="../media/hdphoto6.wdp"/><Relationship Id="rId9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7.jpe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5.png"/><Relationship Id="rId5" Type="http://schemas.microsoft.com/office/2007/relationships/media" Target="../media/media3.mp4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332" y="1511300"/>
            <a:ext cx="2846584" cy="1710532"/>
          </a:xfrm>
        </p:spPr>
        <p:txBody>
          <a:bodyPr>
            <a:normAutofit fontScale="90000"/>
          </a:bodyPr>
          <a:lstStyle/>
          <a:p>
            <a:r>
              <a:rPr lang="it-IT" dirty="0"/>
              <a:t>La gestione dati sensori e i servizi di RE e FG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331" y="3636169"/>
            <a:ext cx="2846584" cy="1241822"/>
          </a:xfrm>
        </p:spPr>
        <p:txBody>
          <a:bodyPr>
            <a:normAutofit lnSpcReduction="10000"/>
          </a:bodyPr>
          <a:lstStyle/>
          <a:p>
            <a:r>
              <a:rPr lang="it-IT" sz="2100" b="1" dirty="0">
                <a:solidFill>
                  <a:srgbClr val="5B6D85"/>
                </a:solidFill>
              </a:rPr>
              <a:t>Training Meeting</a:t>
            </a:r>
          </a:p>
          <a:p>
            <a:r>
              <a:rPr lang="it-IT" sz="2100" b="1" dirty="0">
                <a:solidFill>
                  <a:srgbClr val="5B6D85"/>
                </a:solidFill>
              </a:rPr>
              <a:t>NG-Croce</a:t>
            </a:r>
          </a:p>
          <a:p>
            <a:endParaRPr lang="it-IT" sz="1050" b="1" dirty="0">
              <a:solidFill>
                <a:srgbClr val="7196BE"/>
              </a:solidFill>
            </a:endParaRPr>
          </a:p>
          <a:p>
            <a:r>
              <a:rPr lang="it-IT" sz="1050" b="1" dirty="0">
                <a:solidFill>
                  <a:srgbClr val="7196BE"/>
                </a:solidFill>
              </a:rPr>
              <a:t>Lunedì 12 Maggio - Giovedì 15 Maggio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4654550" y="1793004"/>
            <a:ext cx="3169425" cy="318896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7291874" y="124563"/>
            <a:ext cx="1532552" cy="828000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pPr defTabSz="6858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82" y="246766"/>
            <a:ext cx="1238702" cy="583594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4332" y="4877991"/>
            <a:ext cx="2846583" cy="361950"/>
          </a:xfrm>
        </p:spPr>
        <p:txBody>
          <a:bodyPr>
            <a:normAutofit fontScale="55000" lnSpcReduction="20000"/>
          </a:bodyPr>
          <a:lstStyle/>
          <a:p>
            <a:r>
              <a:rPr lang="it-IT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b="1" i="1" dirty="0">
                <a:solidFill>
                  <a:srgbClr val="2A65AF"/>
                </a:solidFill>
              </a:rPr>
              <a:t>IRA - Bologna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5962650"/>
            <a:ext cx="9144000" cy="4064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66" y="4981973"/>
            <a:ext cx="1931734" cy="1865531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0" y="5945188"/>
            <a:ext cx="3994151" cy="10731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it-IT" sz="9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it-IT" sz="2100" b="1" dirty="0">
                <a:solidFill>
                  <a:prstClr val="white"/>
                </a:solidFill>
                <a:latin typeface="Calibri" panose="020F0502020204030204"/>
              </a:rPr>
              <a:t>Ten. Col. GArn </a:t>
            </a:r>
            <a:r>
              <a:rPr lang="it-IT" sz="2100" b="1" dirty="0" err="1">
                <a:solidFill>
                  <a:prstClr val="white"/>
                </a:solidFill>
                <a:latin typeface="Calibri" panose="020F0502020204030204"/>
              </a:rPr>
              <a:t>Fis</a:t>
            </a:r>
            <a:r>
              <a:rPr lang="it-IT" sz="2100" b="1" dirty="0">
                <a:solidFill>
                  <a:prstClr val="white"/>
                </a:solidFill>
                <a:latin typeface="Calibri" panose="020F0502020204030204"/>
              </a:rPr>
              <a:t> Claudio GIZZI</a:t>
            </a:r>
          </a:p>
          <a:p>
            <a:pPr algn="ctr" defTabSz="685800"/>
            <a:r>
              <a:rPr lang="it-IT" sz="2100" b="1" dirty="0">
                <a:solidFill>
                  <a:prstClr val="white"/>
                </a:solidFill>
              </a:rPr>
              <a:t>Cap. GArn </a:t>
            </a:r>
            <a:r>
              <a:rPr lang="it-IT" sz="2100" b="1" dirty="0" err="1">
                <a:solidFill>
                  <a:prstClr val="white"/>
                </a:solidFill>
              </a:rPr>
              <a:t>Ing</a:t>
            </a:r>
            <a:r>
              <a:rPr lang="it-IT" sz="2100" b="1" dirty="0">
                <a:solidFill>
                  <a:prstClr val="white"/>
                </a:solidFill>
              </a:rPr>
              <a:t> Pasquale TENACE</a:t>
            </a:r>
          </a:p>
        </p:txBody>
      </p:sp>
    </p:spTree>
    <p:extLst>
      <p:ext uri="{BB962C8B-B14F-4D97-AF65-F5344CB8AC3E}">
        <p14:creationId xmlns:p14="http://schemas.microsoft.com/office/powerpoint/2010/main" val="37429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AA3D-7BFB-14B0-B18E-7311BE5A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339429AF-E852-8301-FA3F-C2FADE747ECC}"/>
              </a:ext>
            </a:extLst>
          </p:cNvPr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 SERVICE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3" name="Picture 4" descr="Visualizza immagine di origine">
            <a:extLst>
              <a:ext uri="{FF2B5EF4-FFF2-40B4-BE49-F238E27FC236}">
                <a16:creationId xmlns:a16="http://schemas.microsoft.com/office/drawing/2014/main" id="{48393999-4E16-C7D3-E018-C2ADDA23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81" y="3311087"/>
            <a:ext cx="2647334" cy="16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isualizza immagine di origine">
            <a:extLst>
              <a:ext uri="{FF2B5EF4-FFF2-40B4-BE49-F238E27FC236}">
                <a16:creationId xmlns:a16="http://schemas.microsoft.com/office/drawing/2014/main" id="{A7EE7162-5F52-8A37-3F4E-E4399327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88" y="4637614"/>
            <a:ext cx="2745900" cy="16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isualizza immagine di origine">
            <a:extLst>
              <a:ext uri="{FF2B5EF4-FFF2-40B4-BE49-F238E27FC236}">
                <a16:creationId xmlns:a16="http://schemas.microsoft.com/office/drawing/2014/main" id="{CB31AC87-C789-48F1-4C8C-5145A1BF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"/>
          <a:stretch/>
        </p:blipFill>
        <p:spPr bwMode="auto">
          <a:xfrm>
            <a:off x="207412" y="3311087"/>
            <a:ext cx="4364588" cy="22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9CA625-3E8F-DBCC-59C1-F06DACE736A7}"/>
              </a:ext>
            </a:extLst>
          </p:cNvPr>
          <p:cNvSpPr txBox="1"/>
          <p:nvPr/>
        </p:nvSpPr>
        <p:spPr>
          <a:xfrm>
            <a:off x="415354" y="1099941"/>
            <a:ext cx="8444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600" dirty="0">
                <a:cs typeface="Times New Roman" panose="02020603050405020304" pitchFamily="18" charset="0"/>
              </a:rPr>
              <a:t>Le incertezze tipiche di questo tipo di previsione non permettono di identificare puntualmente dove i residui del RSO potranno cadere.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600" dirty="0">
                <a:cs typeface="Times New Roman" panose="02020603050405020304" pitchFamily="18" charset="0"/>
              </a:rPr>
              <a:t>R/B e serbatoi hanno un’alta resistenza meccanica/termica e ca. dal 10% al 40% massa impatta al suolo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600" dirty="0">
                <a:cs typeface="Times New Roman" panose="02020603050405020304" pitchFamily="18" charset="0"/>
              </a:rPr>
              <a:t> A circa 140-120km di altitudine si avvia il processo di rientro in atmosfera (dipende da vari fattori quali massa, area, «tombolamento», drag atmosferico, ecc.)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600" dirty="0">
                <a:cs typeface="Times New Roman" panose="02020603050405020304" pitchFamily="18" charset="0"/>
              </a:rPr>
              <a:t> Fase finale del rientro prettamente di tipo balistico (da ca. 80 km)</a:t>
            </a:r>
          </a:p>
        </p:txBody>
      </p:sp>
    </p:spTree>
    <p:extLst>
      <p:ext uri="{BB962C8B-B14F-4D97-AF65-F5344CB8AC3E}">
        <p14:creationId xmlns:p14="http://schemas.microsoft.com/office/powerpoint/2010/main" val="193356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82712" y="2398946"/>
            <a:ext cx="1216736" cy="1313091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r>
              <a:rPr lang="en-GB" sz="1200" b="1" spc="-23">
                <a:solidFill>
                  <a:srgbClr val="008BD2"/>
                </a:solidFill>
                <a:cs typeface="Arial" panose="020B0604020202020204" pitchFamily="34" charset="0"/>
              </a:rPr>
              <a:t>Verifica del catalogo  e caratterizzazione degli oggetti </a:t>
            </a:r>
          </a:p>
          <a:p>
            <a:r>
              <a:rPr lang="en-GB" sz="1200" b="1" spc="-23">
                <a:solidFill>
                  <a:srgbClr val="008BD2"/>
                </a:solidFill>
                <a:cs typeface="Arial" panose="020B0604020202020204" pitchFamily="34" charset="0"/>
              </a:rPr>
              <a:t>Propagazione a lungo termine</a:t>
            </a:r>
            <a:endParaRPr lang="en-GB" sz="1200" b="1" spc="-23" dirty="0">
              <a:solidFill>
                <a:srgbClr val="008BD2"/>
              </a:solidFill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43" y="1075915"/>
            <a:ext cx="3110014" cy="173942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20072" y="1077191"/>
            <a:ext cx="2042143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>
                <a:cs typeface="Arial" panose="020B0604020202020204" pitchFamily="34" charset="0"/>
              </a:rPr>
              <a:t>Catalog Filtering</a:t>
            </a:r>
          </a:p>
          <a:p>
            <a:pPr algn="just"/>
            <a:r>
              <a:rPr lang="en-US" sz="1050" dirty="0">
                <a:cs typeface="Arial" panose="020B0604020202020204" pitchFamily="34" charset="0"/>
              </a:rPr>
              <a:t>Identification of potential reentering within 30 </a:t>
            </a:r>
            <a:r>
              <a:rPr lang="en-US" sz="1050" dirty="0" err="1">
                <a:cs typeface="Arial" panose="020B0604020202020204" pitchFamily="34" charset="0"/>
              </a:rPr>
              <a:t>dd</a:t>
            </a:r>
            <a:r>
              <a:rPr lang="en-US" sz="1050" dirty="0">
                <a:cs typeface="Arial" panose="020B0604020202020204" pitchFamily="34" charset="0"/>
              </a:rPr>
              <a:t>:</a:t>
            </a:r>
          </a:p>
          <a:p>
            <a:pPr algn="just"/>
            <a:endParaRPr lang="en-US" sz="1050" dirty="0"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n-US" sz="1050" dirty="0">
                <a:cs typeface="Arial" panose="020B0604020202020204" pitchFamily="34" charset="0"/>
              </a:rPr>
              <a:t>NORAD IDs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050" dirty="0">
                <a:cs typeface="Arial" panose="020B0604020202020204" pitchFamily="34" charset="0"/>
              </a:rPr>
              <a:t>Apogee/Perigee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050" dirty="0">
                <a:cs typeface="Arial" panose="020B0604020202020204" pitchFamily="34" charset="0"/>
              </a:rPr>
              <a:t>RCS/Mass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050" dirty="0">
                <a:cs typeface="Arial" panose="020B0604020202020204" pitchFamily="34" charset="0"/>
              </a:rPr>
              <a:t>Residual time to re-entry Epoch and check of available orbital time </a:t>
            </a:r>
            <a:endParaRPr lang="it-IT" sz="1050" dirty="0">
              <a:cs typeface="Arial" panose="020B0604020202020204" pitchFamily="34" charset="0"/>
            </a:endParaRPr>
          </a:p>
        </p:txBody>
      </p:sp>
      <p:sp>
        <p:nvSpPr>
          <p:cNvPr id="11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 SERVICE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43" y="2924944"/>
            <a:ext cx="3114214" cy="157418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287880" y="2952553"/>
            <a:ext cx="204214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cs typeface="Arial" panose="020B0604020202020204" pitchFamily="34" charset="0"/>
              </a:rPr>
              <a:t>Characterization  </a:t>
            </a:r>
          </a:p>
          <a:p>
            <a:r>
              <a:rPr lang="en-US" sz="1050" dirty="0">
                <a:cs typeface="Arial" panose="020B0604020202020204" pitchFamily="34" charset="0"/>
              </a:rPr>
              <a:t>Update of Physical Data</a:t>
            </a:r>
          </a:p>
          <a:p>
            <a:endParaRPr lang="en-US" sz="1050" dirty="0">
              <a:cs typeface="Arial" panose="020B0604020202020204" pitchFamily="34" charset="0"/>
            </a:endParaRPr>
          </a:p>
          <a:p>
            <a:r>
              <a:rPr lang="en-US" sz="1050" i="1" dirty="0">
                <a:cs typeface="Arial" panose="020B0604020202020204" pitchFamily="34" charset="0"/>
              </a:rPr>
              <a:t>RCS, mass, HBR, shape, Area, Solar Radiation Coefficient, drag coefficient </a:t>
            </a:r>
          </a:p>
          <a:p>
            <a:endParaRPr lang="en-US" sz="1050" dirty="0">
              <a:cs typeface="Arial" panose="020B0604020202020204" pitchFamily="34" charset="0"/>
            </a:endParaRPr>
          </a:p>
          <a:p>
            <a:r>
              <a:rPr lang="en-US" sz="1050" b="1" dirty="0">
                <a:cs typeface="Arial" panose="020B0604020202020204" pitchFamily="34" charset="0"/>
              </a:rPr>
              <a:t>Long Term Propagation (30 dd)</a:t>
            </a:r>
          </a:p>
        </p:txBody>
      </p:sp>
      <p:sp>
        <p:nvSpPr>
          <p:cNvPr id="14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271507" y="5124243"/>
            <a:ext cx="1132141" cy="86995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r>
              <a:rPr lang="it-IT" sz="1200" b="1" spc="-23" noProof="0">
                <a:solidFill>
                  <a:srgbClr val="008BD2"/>
                </a:solidFill>
                <a:cs typeface="Arial" panose="020B0604020202020204" pitchFamily="34" charset="0"/>
              </a:rPr>
              <a:t>Validazione e pubblicazione della 30 DL</a:t>
            </a:r>
          </a:p>
        </p:txBody>
      </p:sp>
      <p:sp>
        <p:nvSpPr>
          <p:cNvPr id="5" name="Freccia circolare a sinistra 4"/>
          <p:cNvSpPr/>
          <p:nvPr/>
        </p:nvSpPr>
        <p:spPr>
          <a:xfrm>
            <a:off x="7334223" y="2095544"/>
            <a:ext cx="766169" cy="15494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ircolare a sinistra 15"/>
          <p:cNvSpPr/>
          <p:nvPr/>
        </p:nvSpPr>
        <p:spPr>
          <a:xfrm>
            <a:off x="7426208" y="4109548"/>
            <a:ext cx="766169" cy="15494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Parentesi graffa aperta 16"/>
          <p:cNvSpPr/>
          <p:nvPr/>
        </p:nvSpPr>
        <p:spPr>
          <a:xfrm>
            <a:off x="1403648" y="1052736"/>
            <a:ext cx="504056" cy="37363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5306465" y="5079206"/>
            <a:ext cx="2004972" cy="12234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cs typeface="Arial" panose="020B0604020202020204" pitchFamily="34" charset="0"/>
              </a:rPr>
              <a:t>Comparison with estimations made by space-track.org (USSPACECOM) o DISCOS web (ESA)</a:t>
            </a:r>
          </a:p>
          <a:p>
            <a:pPr algn="just"/>
            <a:endParaRPr lang="en-US" sz="1050" dirty="0">
              <a:cs typeface="Arial" panose="020B0604020202020204" pitchFamily="34" charset="0"/>
            </a:endParaRPr>
          </a:p>
          <a:p>
            <a:pPr algn="just"/>
            <a:r>
              <a:rPr lang="en-US" sz="1050" b="1" dirty="0">
                <a:cs typeface="Arial" panose="020B0604020202020204" pitchFamily="34" charset="0"/>
              </a:rPr>
              <a:t>Generation and Publication 30 DL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878" y="4804318"/>
            <a:ext cx="3093279" cy="12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9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347508" y="1737390"/>
            <a:ext cx="1119785" cy="693944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r>
              <a:rPr lang="en-GB" sz="1200" spc="-23" dirty="0">
                <a:solidFill>
                  <a:srgbClr val="008BD2"/>
                </a:solidFill>
                <a:cs typeface="Arial" panose="020B0604020202020204" pitchFamily="34" charset="0"/>
              </a:rPr>
              <a:t>Tasking Request</a:t>
            </a:r>
          </a:p>
          <a:p>
            <a:r>
              <a:rPr lang="en-GB" sz="1200" spc="-23" dirty="0" err="1">
                <a:solidFill>
                  <a:srgbClr val="008BD2"/>
                </a:solidFill>
                <a:cs typeface="Arial" panose="020B0604020202020204" pitchFamily="34" charset="0"/>
              </a:rPr>
              <a:t>dei</a:t>
            </a:r>
            <a:r>
              <a:rPr lang="en-GB" sz="1200" spc="-23" dirty="0">
                <a:solidFill>
                  <a:srgbClr val="008BD2"/>
                </a:solidFill>
                <a:cs typeface="Arial" panose="020B0604020202020204" pitchFamily="34" charset="0"/>
              </a:rPr>
              <a:t> </a:t>
            </a:r>
            <a:r>
              <a:rPr lang="en-GB" sz="1200" spc="-23" dirty="0" err="1">
                <a:solidFill>
                  <a:srgbClr val="008BD2"/>
                </a:solidFill>
                <a:cs typeface="Arial" panose="020B0604020202020204" pitchFamily="34" charset="0"/>
              </a:rPr>
              <a:t>sensori</a:t>
            </a:r>
            <a:r>
              <a:rPr lang="en-GB" sz="1200" spc="-23" dirty="0">
                <a:solidFill>
                  <a:srgbClr val="008BD2"/>
                </a:solidFill>
                <a:cs typeface="Arial" panose="020B0604020202020204" pitchFamily="34" charset="0"/>
              </a:rPr>
              <a:t> EU-SST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27983" y="1539635"/>
            <a:ext cx="2414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cs typeface="Arial" panose="020B0604020202020204" pitchFamily="34" charset="0"/>
              </a:rPr>
              <a:t>2 weeks before </a:t>
            </a:r>
            <a:r>
              <a:rPr lang="en-US" sz="1000" dirty="0" err="1">
                <a:cs typeface="Arial" panose="020B0604020202020204" pitchFamily="34" charset="0"/>
              </a:rPr>
              <a:t>extimated</a:t>
            </a:r>
            <a:r>
              <a:rPr lang="en-US" sz="1000" dirty="0">
                <a:cs typeface="Arial" panose="020B0604020202020204" pitchFamily="34" charset="0"/>
              </a:rPr>
              <a:t> Re-entry Epoch, OC activates a </a:t>
            </a:r>
            <a:r>
              <a:rPr lang="en-US" sz="1000" b="1" dirty="0">
                <a:cs typeface="Arial" panose="020B0604020202020204" pitchFamily="34" charset="0"/>
              </a:rPr>
              <a:t>Tasking Request </a:t>
            </a:r>
            <a:r>
              <a:rPr lang="en-US" sz="1000" dirty="0">
                <a:cs typeface="Arial" panose="020B0604020202020204" pitchFamily="34" charset="0"/>
              </a:rPr>
              <a:t>for calling  EU-SST sensors to contribute to the measurements acquisitions in order to improve accuracy and to generate autonomous products.</a:t>
            </a:r>
            <a:endParaRPr lang="it-IT" sz="1000" dirty="0"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412776"/>
            <a:ext cx="4426431" cy="1611659"/>
          </a:xfrm>
          <a:prstGeom prst="rect">
            <a:avLst/>
          </a:prstGeom>
        </p:spPr>
      </p:pic>
      <p:sp>
        <p:nvSpPr>
          <p:cNvPr id="17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204013" y="4708990"/>
            <a:ext cx="1259197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r>
              <a:rPr lang="en-GB" sz="1200" spc="-23" dirty="0">
                <a:solidFill>
                  <a:srgbClr val="008BD2"/>
                </a:solidFill>
                <a:cs typeface="Arial" panose="020B0604020202020204" pitchFamily="34" charset="0"/>
              </a:rPr>
              <a:t>Orbit Determination e </a:t>
            </a:r>
            <a:r>
              <a:rPr lang="en-GB" sz="1200" spc="-23" dirty="0" err="1">
                <a:solidFill>
                  <a:srgbClr val="008BD2"/>
                </a:solidFill>
                <a:cs typeface="Arial" panose="020B0604020202020204" pitchFamily="34" charset="0"/>
              </a:rPr>
              <a:t>Propagazione</a:t>
            </a:r>
            <a:endParaRPr lang="en-GB" sz="1200" spc="-23" dirty="0">
              <a:solidFill>
                <a:srgbClr val="008BD2"/>
              </a:solidFill>
              <a:cs typeface="Arial" panose="020B060402020202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51434"/>
            <a:ext cx="3960440" cy="2019332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763688" y="4474155"/>
            <a:ext cx="23435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cs typeface="Arial" panose="020B0604020202020204" pitchFamily="34" charset="0"/>
              </a:rPr>
              <a:t>The measurements returns a OD</a:t>
            </a:r>
            <a:r>
              <a:rPr lang="en-US" sz="1000" b="1" dirty="0">
                <a:cs typeface="Arial" panose="020B0604020202020204" pitchFamily="34" charset="0"/>
              </a:rPr>
              <a:t> </a:t>
            </a:r>
            <a:r>
              <a:rPr lang="en-US" sz="1000" dirty="0">
                <a:cs typeface="Arial" panose="020B0604020202020204" pitchFamily="34" charset="0"/>
              </a:rPr>
              <a:t>(ISOC &amp; ODTK </a:t>
            </a:r>
            <a:r>
              <a:rPr lang="en-US" sz="1000" dirty="0" err="1">
                <a:cs typeface="Arial" panose="020B0604020202020204" pitchFamily="34" charset="0"/>
              </a:rPr>
              <a:t>Ansys</a:t>
            </a:r>
            <a:r>
              <a:rPr lang="en-US" sz="1000" dirty="0">
                <a:cs typeface="Arial" panose="020B0604020202020204" pitchFamily="34" charset="0"/>
              </a:rPr>
              <a:t>).</a:t>
            </a:r>
          </a:p>
          <a:p>
            <a:pPr algn="just"/>
            <a:endParaRPr lang="en-US" sz="1000" dirty="0">
              <a:cs typeface="Arial" panose="020B0604020202020204" pitchFamily="34" charset="0"/>
            </a:endParaRPr>
          </a:p>
          <a:p>
            <a:pPr algn="just"/>
            <a:r>
              <a:rPr lang="en-US" sz="1000" dirty="0">
                <a:cs typeface="Arial" panose="020B0604020202020204" pitchFamily="34" charset="0"/>
              </a:rPr>
              <a:t>The resulting orbit and the Ballistic Coefficient contribute to the computation of the propagation and the best estimation of the RE</a:t>
            </a:r>
            <a:endParaRPr lang="it-IT" sz="1000" b="1" dirty="0">
              <a:cs typeface="Arial" panose="020B0604020202020204" pitchFamily="34" charset="0"/>
            </a:endParaRPr>
          </a:p>
        </p:txBody>
      </p:sp>
      <p:sp>
        <p:nvSpPr>
          <p:cNvPr id="21" name="Freccia circolare a sinistra 20"/>
          <p:cNvSpPr/>
          <p:nvPr/>
        </p:nvSpPr>
        <p:spPr>
          <a:xfrm flipH="1">
            <a:off x="971600" y="2744231"/>
            <a:ext cx="585604" cy="15494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 SERVICE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81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4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011977" y="5234990"/>
            <a:ext cx="991367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it-IT" noProof="0" dirty="0"/>
          </a:p>
        </p:txBody>
      </p:sp>
      <p:sp>
        <p:nvSpPr>
          <p:cNvPr id="15" name="CuadroTexto 130">
            <a:extLst>
              <a:ext uri="{FF2B5EF4-FFF2-40B4-BE49-F238E27FC236}">
                <a16:creationId xmlns:a16="http://schemas.microsoft.com/office/drawing/2014/main" id="{B62A1AD5-3F27-4166-B968-8A3A9EE9839A}"/>
              </a:ext>
            </a:extLst>
          </p:cNvPr>
          <p:cNvSpPr txBox="1"/>
          <p:nvPr/>
        </p:nvSpPr>
        <p:spPr>
          <a:xfrm>
            <a:off x="994736" y="5309241"/>
            <a:ext cx="1096785" cy="60529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ts val="825"/>
              </a:lnSpc>
            </a:pPr>
            <a:r>
              <a:rPr lang="it-IT" sz="825" b="1" spc="-23" noProof="0" dirty="0">
                <a:solidFill>
                  <a:srgbClr val="008B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Pubblicazione report Decay per confermare l’avvenuto rientro dell’oggetto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495323" y="4051083"/>
            <a:ext cx="52121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noProof="0" dirty="0">
                <a:cs typeface="Arial" panose="020B0604020202020204" pitchFamily="34" charset="0"/>
              </a:rPr>
              <a:t>La </a:t>
            </a:r>
            <a:r>
              <a:rPr lang="it-IT" b="1" noProof="0" dirty="0">
                <a:cs typeface="Arial" panose="020B0604020202020204" pitchFamily="34" charset="0"/>
              </a:rPr>
              <a:t>conferma</a:t>
            </a:r>
            <a:r>
              <a:rPr lang="it-IT" noProof="0" dirty="0">
                <a:cs typeface="Arial" panose="020B0604020202020204" pitchFamily="34" charset="0"/>
              </a:rPr>
              <a:t> dell’evento di rientro è fornita tramite un </a:t>
            </a:r>
            <a:r>
              <a:rPr lang="it-IT" b="1" noProof="0" dirty="0">
                <a:cs typeface="Arial" panose="020B0604020202020204" pitchFamily="34" charset="0"/>
              </a:rPr>
              <a:t>report finale di </a:t>
            </a:r>
            <a:r>
              <a:rPr lang="it-IT" b="1" i="1" noProof="0" dirty="0" err="1">
                <a:cs typeface="Arial" panose="020B0604020202020204" pitchFamily="34" charset="0"/>
              </a:rPr>
              <a:t>decay</a:t>
            </a:r>
            <a:r>
              <a:rPr lang="it-IT" noProof="0" dirty="0">
                <a:cs typeface="Arial" panose="020B0604020202020204" pitchFamily="34" charset="0"/>
              </a:rPr>
              <a:t>, che viene generato e pubblicato: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noProof="0" dirty="0">
                <a:cs typeface="Arial" panose="020B0604020202020204" pitchFamily="34" charset="0"/>
              </a:rPr>
              <a:t>  dopo la conferma di </a:t>
            </a:r>
            <a:r>
              <a:rPr lang="it-IT" noProof="0" dirty="0" err="1">
                <a:cs typeface="Arial" panose="020B0604020202020204" pitchFamily="34" charset="0"/>
              </a:rPr>
              <a:t>decay</a:t>
            </a:r>
            <a:r>
              <a:rPr lang="it-IT" noProof="0" dirty="0">
                <a:cs typeface="Arial" panose="020B0604020202020204" pitchFamily="34" charset="0"/>
              </a:rPr>
              <a:t> US 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noProof="0" dirty="0">
                <a:cs typeface="Arial" panose="020B0604020202020204" pitchFamily="34" charset="0"/>
              </a:rPr>
              <a:t>  entro tre giorni dall’ultima stima di rientro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noProof="0" dirty="0">
                <a:cs typeface="Arial" panose="020B0604020202020204" pitchFamily="34" charset="0"/>
              </a:rPr>
              <a:t>  dopo 3 “no show” su sensori EU-SST</a:t>
            </a:r>
          </a:p>
        </p:txBody>
      </p:sp>
      <p:sp>
        <p:nvSpPr>
          <p:cNvPr id="18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013490" y="4411984"/>
            <a:ext cx="1088868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it-IT" noProof="0" dirty="0"/>
          </a:p>
        </p:txBody>
      </p:sp>
      <p:sp>
        <p:nvSpPr>
          <p:cNvPr id="19" name="CuadroTexto 130">
            <a:extLst>
              <a:ext uri="{FF2B5EF4-FFF2-40B4-BE49-F238E27FC236}">
                <a16:creationId xmlns:a16="http://schemas.microsoft.com/office/drawing/2014/main" id="{B62A1AD5-3F27-4166-B968-8A3A9EE9839A}"/>
              </a:ext>
            </a:extLst>
          </p:cNvPr>
          <p:cNvSpPr txBox="1"/>
          <p:nvPr/>
        </p:nvSpPr>
        <p:spPr>
          <a:xfrm>
            <a:off x="1073448" y="4509829"/>
            <a:ext cx="1088869" cy="50270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it-IT"/>
            </a:defPPr>
            <a:lvl1pPr>
              <a:lnSpc>
                <a:spcPts val="825"/>
              </a:lnSpc>
              <a:defRPr sz="825" b="1" spc="-23">
                <a:solidFill>
                  <a:srgbClr val="008BD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Pubblicazione report con previsione di rientro dettagliata</a:t>
            </a:r>
          </a:p>
        </p:txBody>
      </p:sp>
      <p:sp>
        <p:nvSpPr>
          <p:cNvPr id="20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020711" y="3653508"/>
            <a:ext cx="1141606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it-IT" noProof="0" dirty="0"/>
          </a:p>
        </p:txBody>
      </p:sp>
      <p:sp>
        <p:nvSpPr>
          <p:cNvPr id="21" name="CuadroTexto 130">
            <a:extLst>
              <a:ext uri="{FF2B5EF4-FFF2-40B4-BE49-F238E27FC236}">
                <a16:creationId xmlns:a16="http://schemas.microsoft.com/office/drawing/2014/main" id="{B62A1AD5-3F27-4166-B968-8A3A9EE9839A}"/>
              </a:ext>
            </a:extLst>
          </p:cNvPr>
          <p:cNvSpPr txBox="1"/>
          <p:nvPr/>
        </p:nvSpPr>
        <p:spPr>
          <a:xfrm>
            <a:off x="1020711" y="3736041"/>
            <a:ext cx="1028212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ts val="825"/>
              </a:lnSpc>
            </a:pPr>
            <a:r>
              <a:rPr lang="it-IT" sz="825" b="1" spc="-23" noProof="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Determinazione orbitale e propagazione</a:t>
            </a:r>
          </a:p>
        </p:txBody>
      </p:sp>
      <p:sp>
        <p:nvSpPr>
          <p:cNvPr id="22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037965" y="2907029"/>
            <a:ext cx="1124352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it-IT" noProof="0" dirty="0"/>
          </a:p>
        </p:txBody>
      </p:sp>
      <p:sp>
        <p:nvSpPr>
          <p:cNvPr id="23" name="CuadroTexto 130">
            <a:extLst>
              <a:ext uri="{FF2B5EF4-FFF2-40B4-BE49-F238E27FC236}">
                <a16:creationId xmlns:a16="http://schemas.microsoft.com/office/drawing/2014/main" id="{B62A1AD5-3F27-4166-B968-8A3A9EE9839A}"/>
              </a:ext>
            </a:extLst>
          </p:cNvPr>
          <p:cNvSpPr txBox="1"/>
          <p:nvPr/>
        </p:nvSpPr>
        <p:spPr>
          <a:xfrm>
            <a:off x="1041715" y="3049150"/>
            <a:ext cx="1075260" cy="50270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ts val="825"/>
              </a:lnSpc>
            </a:pPr>
            <a:r>
              <a:rPr lang="it-IT" sz="825" b="1" spc="-23" noProof="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Tasking Request per il supporto della rete di sensori EU-SST</a:t>
            </a:r>
          </a:p>
        </p:txBody>
      </p:sp>
      <p:sp>
        <p:nvSpPr>
          <p:cNvPr id="24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037965" y="2162256"/>
            <a:ext cx="1139557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it-IT" noProof="0" dirty="0"/>
          </a:p>
        </p:txBody>
      </p:sp>
      <p:sp>
        <p:nvSpPr>
          <p:cNvPr id="25" name="CuadroTexto 130">
            <a:extLst>
              <a:ext uri="{FF2B5EF4-FFF2-40B4-BE49-F238E27FC236}">
                <a16:creationId xmlns:a16="http://schemas.microsoft.com/office/drawing/2014/main" id="{B62A1AD5-3F27-4166-B968-8A3A9EE9839A}"/>
              </a:ext>
            </a:extLst>
          </p:cNvPr>
          <p:cNvSpPr txBox="1"/>
          <p:nvPr/>
        </p:nvSpPr>
        <p:spPr>
          <a:xfrm>
            <a:off x="1037965" y="2200465"/>
            <a:ext cx="1139557" cy="60529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ts val="825"/>
              </a:lnSpc>
            </a:pPr>
            <a:r>
              <a:rPr lang="it-IT" sz="825" b="1" spc="-23" noProof="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Valutazione </a:t>
            </a:r>
          </a:p>
          <a:p>
            <a:pPr>
              <a:lnSpc>
                <a:spcPts val="825"/>
              </a:lnSpc>
            </a:pPr>
            <a:r>
              <a:rPr lang="it-IT" sz="825" b="1" spc="-23" noProof="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30-day list e pubblicazione report di Long </a:t>
            </a:r>
            <a:r>
              <a:rPr lang="it-IT" sz="825" b="1" spc="-23" noProof="0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Term</a:t>
            </a:r>
            <a:endParaRPr lang="it-IT" sz="825" b="1" spc="-23" noProof="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6" name="Rectángulo redondeado 123">
            <a:extLst>
              <a:ext uri="{FF2B5EF4-FFF2-40B4-BE49-F238E27FC236}">
                <a16:creationId xmlns:a16="http://schemas.microsoft.com/office/drawing/2014/main" id="{98F5ACB1-DA77-495A-8742-06D0E1496B56}"/>
              </a:ext>
            </a:extLst>
          </p:cNvPr>
          <p:cNvSpPr/>
          <p:nvPr/>
        </p:nvSpPr>
        <p:spPr>
          <a:xfrm>
            <a:off x="1032018" y="1421060"/>
            <a:ext cx="1145504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it-IT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CuadroTexto 130">
            <a:extLst>
              <a:ext uri="{FF2B5EF4-FFF2-40B4-BE49-F238E27FC236}">
                <a16:creationId xmlns:a16="http://schemas.microsoft.com/office/drawing/2014/main" id="{B62A1AD5-3F27-4166-B968-8A3A9EE9839A}"/>
              </a:ext>
            </a:extLst>
          </p:cNvPr>
          <p:cNvSpPr txBox="1"/>
          <p:nvPr/>
        </p:nvSpPr>
        <p:spPr>
          <a:xfrm>
            <a:off x="1032018" y="1414089"/>
            <a:ext cx="101690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rIns="108000" rtlCol="0">
            <a:spAutoFit/>
          </a:bodyPr>
          <a:lstStyle/>
          <a:p>
            <a:pPr>
              <a:lnSpc>
                <a:spcPts val="825"/>
              </a:lnSpc>
            </a:pPr>
            <a:r>
              <a:rPr lang="it-IT" sz="825" b="1" spc="-23" noProof="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Analisi del catalogo, caratterizzazione degli oggetti e propagazione di lungo termine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0144297-628E-B588-72BB-AE6E42AC48E8}"/>
              </a:ext>
            </a:extLst>
          </p:cNvPr>
          <p:cNvSpPr/>
          <p:nvPr/>
        </p:nvSpPr>
        <p:spPr>
          <a:xfrm>
            <a:off x="3306788" y="2982052"/>
            <a:ext cx="44880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Il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RE Report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viene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pubblicato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normalmente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4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giorni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prima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della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RE Epoch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ed include tutti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dettagli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grafici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ed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dati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sorvolo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degli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overlight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delle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AoI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t-IT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Connettore a gomito 4">
            <a:extLst>
              <a:ext uri="{FF2B5EF4-FFF2-40B4-BE49-F238E27FC236}">
                <a16:creationId xmlns:a16="http://schemas.microsoft.com/office/drawing/2014/main" id="{E9CE4A8D-6D0B-2F03-0B89-13C6980DC9EF}"/>
              </a:ext>
            </a:extLst>
          </p:cNvPr>
          <p:cNvCxnSpPr>
            <a:cxnSpLocks/>
            <a:stCxn id="19" idx="3"/>
            <a:endCxn id="2" idx="1"/>
          </p:cNvCxnSpPr>
          <p:nvPr/>
        </p:nvCxnSpPr>
        <p:spPr>
          <a:xfrm flipV="1">
            <a:off x="2162317" y="3351384"/>
            <a:ext cx="1144471" cy="140979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B6D226D6-8DE3-B968-64AD-91943BBA7828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2091521" y="4928246"/>
            <a:ext cx="1403802" cy="6836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130">
            <a:extLst>
              <a:ext uri="{FF2B5EF4-FFF2-40B4-BE49-F238E27FC236}">
                <a16:creationId xmlns:a16="http://schemas.microsoft.com/office/drawing/2014/main" id="{39C9EFFD-DA8C-23E0-87F0-088CB44091B6}"/>
              </a:ext>
            </a:extLst>
          </p:cNvPr>
          <p:cNvSpPr txBox="1"/>
          <p:nvPr/>
        </p:nvSpPr>
        <p:spPr>
          <a:xfrm>
            <a:off x="1120175" y="4494301"/>
            <a:ext cx="918341" cy="605294"/>
          </a:xfrm>
          <a:prstGeom prst="rect">
            <a:avLst/>
          </a:prstGeom>
          <a:solidFill>
            <a:schemeClr val="bg1"/>
          </a:solidFill>
        </p:spPr>
        <p:txBody>
          <a:bodyPr wrap="square" lIns="108000" rIns="108000" rtlCol="0">
            <a:spAutoFit/>
          </a:bodyPr>
          <a:lstStyle>
            <a:defPPr>
              <a:defRPr lang="it-IT"/>
            </a:defPPr>
            <a:lvl1pPr>
              <a:lnSpc>
                <a:spcPts val="825"/>
              </a:lnSpc>
              <a:defRPr sz="825" b="1" spc="-23">
                <a:solidFill>
                  <a:srgbClr val="008BD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Pubblicazione report con previsione di rientro dettagliata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278A77F-975A-88A7-24B6-A974B0A4A5AA}"/>
              </a:ext>
            </a:extLst>
          </p:cNvPr>
          <p:cNvSpPr txBox="1"/>
          <p:nvPr/>
        </p:nvSpPr>
        <p:spPr>
          <a:xfrm>
            <a:off x="475197" y="1189753"/>
            <a:ext cx="579005" cy="326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it-IT" dirty="0"/>
              <a:t>  </a:t>
            </a: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it-IT" dirty="0"/>
              <a:t> </a:t>
            </a: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it-IT" dirty="0"/>
              <a:t> </a:t>
            </a: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8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635" y="1188632"/>
            <a:ext cx="3873907" cy="462067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743" y="1233377"/>
            <a:ext cx="3652257" cy="45311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Rectángulo redondeado 123">
            <a:extLst>
              <a:ext uri="{FF2B5EF4-FFF2-40B4-BE49-F238E27FC236}">
                <a16:creationId xmlns:a16="http://schemas.microsoft.com/office/drawing/2014/main" id="{D8CCCDB1-D5B1-D454-7E78-31A26680C0B4}"/>
              </a:ext>
            </a:extLst>
          </p:cNvPr>
          <p:cNvSpPr/>
          <p:nvPr/>
        </p:nvSpPr>
        <p:spPr>
          <a:xfrm>
            <a:off x="204572" y="2280245"/>
            <a:ext cx="1440160" cy="693945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r>
              <a:rPr lang="en-GB" sz="105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Pubblicazione</a:t>
            </a:r>
            <a:r>
              <a:rPr lang="en-GB" sz="10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Report di RE con </a:t>
            </a:r>
            <a:r>
              <a:rPr lang="en-GB" sz="105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previsione</a:t>
            </a:r>
            <a:r>
              <a:rPr lang="en-GB" sz="10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dettagliata</a:t>
            </a:r>
            <a:r>
              <a:rPr lang="en-GB" sz="10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105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rientro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E063BBA-014B-DBB8-6EC7-A50B48420638}"/>
              </a:ext>
            </a:extLst>
          </p:cNvPr>
          <p:cNvSpPr/>
          <p:nvPr/>
        </p:nvSpPr>
        <p:spPr>
          <a:xfrm>
            <a:off x="577466" y="5893500"/>
            <a:ext cx="748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noProof="0">
                <a:latin typeface="Segoe UI" panose="020B0502040204020203" pitchFamily="34" charset="0"/>
                <a:cs typeface="Segoe UI" panose="020B0502040204020203" pitchFamily="34" charset="0"/>
              </a:rPr>
              <a:t>Il  </a:t>
            </a:r>
            <a:r>
              <a:rPr lang="it-IT" sz="1200" b="1" noProof="0">
                <a:latin typeface="Segoe UI" panose="020B0502040204020203" pitchFamily="34" charset="0"/>
                <a:cs typeface="Segoe UI" panose="020B0502040204020203" pitchFamily="34" charset="0"/>
              </a:rPr>
              <a:t>RE Report sarà pubblicato 4 gg prima della RE Epoch</a:t>
            </a:r>
            <a:r>
              <a:rPr lang="it-IT" sz="1200" noProof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algn="just"/>
            <a:r>
              <a:rPr lang="it-IT" sz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Questo include informazioni, grafici e le coordinate ed il momento di entrata/uscita da un </a:t>
            </a:r>
            <a:r>
              <a:rPr lang="it-IT" sz="1200" b="1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AoI</a:t>
            </a:r>
            <a:r>
              <a:rPr lang="it-IT" sz="1200" b="1" noProof="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4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705" t="14166"/>
          <a:stretch/>
        </p:blipFill>
        <p:spPr>
          <a:xfrm>
            <a:off x="617034" y="1015453"/>
            <a:ext cx="7909932" cy="46339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3FCF1A-5B62-5956-4E46-7AE89144135E}"/>
              </a:ext>
            </a:extLst>
          </p:cNvPr>
          <p:cNvSpPr txBox="1"/>
          <p:nvPr/>
        </p:nvSpPr>
        <p:spPr>
          <a:xfrm>
            <a:off x="530462" y="5550159"/>
            <a:ext cx="76459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cs typeface="Times New Roman" panose="02020603050405020304" pitchFamily="18" charset="0"/>
              </a:rPr>
              <a:t>La RE Epoch si stima come punto centrale di una finestra di incertezza temporale calcolata sul 20% del tempo rimanente al rientro</a:t>
            </a:r>
          </a:p>
        </p:txBody>
      </p:sp>
      <p:sp>
        <p:nvSpPr>
          <p:cNvPr id="6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1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8" y="1014230"/>
            <a:ext cx="4184107" cy="30268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Ovale 9"/>
          <p:cNvSpPr/>
          <p:nvPr/>
        </p:nvSpPr>
        <p:spPr>
          <a:xfrm>
            <a:off x="6641285" y="5290992"/>
            <a:ext cx="72009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5446" y="1014230"/>
            <a:ext cx="13428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cs typeface="Times New Roman" panose="02020603050405020304" pitchFamily="18" charset="0"/>
              </a:rPr>
              <a:t>1° Report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79126" y="3389124"/>
            <a:ext cx="1964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cs typeface="Times New Roman" panose="02020603050405020304" pitchFamily="18" charset="0"/>
              </a:rPr>
              <a:t>9° Report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612D64-5BB5-AA25-E2EF-441986B30267}"/>
              </a:ext>
            </a:extLst>
          </p:cNvPr>
          <p:cNvSpPr txBox="1"/>
          <p:nvPr/>
        </p:nvSpPr>
        <p:spPr>
          <a:xfrm>
            <a:off x="2261599" y="6523041"/>
            <a:ext cx="40381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cs typeface="Times New Roman" panose="02020603050405020304" pitchFamily="18" charset="0"/>
              </a:rPr>
              <a:t>finestra di alcune decine di minuti fino a circa 1h </a:t>
            </a:r>
            <a:endParaRPr lang="it-IT" sz="1600" b="1" dirty="0">
              <a:cs typeface="Times New Roman" panose="02020603050405020304" pitchFamily="18" charset="0"/>
            </a:endParaRPr>
          </a:p>
        </p:txBody>
      </p:sp>
      <p:sp>
        <p:nvSpPr>
          <p:cNvPr id="13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RE-ENTRY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191" y="1014230"/>
            <a:ext cx="4388226" cy="294205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660" y="3744524"/>
            <a:ext cx="4124127" cy="261146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7250EF3-E5A6-244C-CD5A-D895DDB0BDEE}"/>
              </a:ext>
            </a:extLst>
          </p:cNvPr>
          <p:cNvSpPr txBox="1"/>
          <p:nvPr/>
        </p:nvSpPr>
        <p:spPr>
          <a:xfrm>
            <a:off x="193839" y="3606024"/>
            <a:ext cx="22692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>
                <a:cs typeface="Times New Roman" panose="02020603050405020304" pitchFamily="18" charset="0"/>
              </a:defRPr>
            </a:lvl1pPr>
          </a:lstStyle>
          <a:p>
            <a:r>
              <a:rPr lang="it-IT" b="1" dirty="0"/>
              <a:t>Finestra di molte ore </a:t>
            </a:r>
          </a:p>
        </p:txBody>
      </p:sp>
    </p:spTree>
    <p:extLst>
      <p:ext uri="{BB962C8B-B14F-4D97-AF65-F5344CB8AC3E}">
        <p14:creationId xmlns:p14="http://schemas.microsoft.com/office/powerpoint/2010/main" val="279880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6BF906C-769E-43E1-A6EA-3DBFB588B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2" r="1739"/>
          <a:stretch/>
        </p:blipFill>
        <p:spPr>
          <a:xfrm>
            <a:off x="6651768" y="3658701"/>
            <a:ext cx="2232248" cy="1931569"/>
          </a:xfrm>
          <a:prstGeom prst="rect">
            <a:avLst/>
          </a:prstGeom>
        </p:spPr>
      </p:pic>
      <p:sp>
        <p:nvSpPr>
          <p:cNvPr id="9" name="Titolo 2">
            <a:extLst>
              <a:ext uri="{FF2B5EF4-FFF2-40B4-BE49-F238E27FC236}">
                <a16:creationId xmlns:a16="http://schemas.microsoft.com/office/drawing/2014/main" id="{E2B5C14B-67AE-412A-A44B-DD69055579AA}"/>
              </a:ext>
            </a:extLst>
          </p:cNvPr>
          <p:cNvSpPr txBox="1">
            <a:spLocks/>
          </p:cNvSpPr>
          <p:nvPr/>
        </p:nvSpPr>
        <p:spPr>
          <a:xfrm>
            <a:off x="-129291" y="287232"/>
            <a:ext cx="9144000" cy="34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Caso studio RE FALCON 9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6CA39EE-3C8F-4298-91D4-9B37D5A09983}"/>
              </a:ext>
            </a:extLst>
          </p:cNvPr>
          <p:cNvSpPr txBox="1"/>
          <p:nvPr/>
        </p:nvSpPr>
        <p:spPr>
          <a:xfrm>
            <a:off x="156178" y="1082978"/>
            <a:ext cx="885853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US Falcon 9 (2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- upper stage) 2025-022Y /NORAD 62878 -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launch of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SpaceX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- Starlink Group 11-4 on the 1 Feb. 2025  Vandenberg SFB, California;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Uncontrolled re-entry North Sea on the 19 Feb. 2025 03:44z (±20 min.) due to the faillure on the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propulsion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system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(dry mass 4300 Kg – RE Risk minor)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Open sources report the rocket debris were sighted across Denmark, Sweden, Germany, England and Poland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supposedly 5 debris (pressure tanks of about 1.5x1m and 4 to 7 kg) hit the area around Poznan.  </a:t>
            </a:r>
          </a:p>
          <a:p>
            <a:pPr marL="357188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 Point at 80km CSSA/EUSST: 03:44:40 UTC ± 20 min – 950km from Poznan.</a:t>
            </a:r>
          </a:p>
          <a:p>
            <a:pPr marL="357188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 Point from TIP (Trajectory Impact Prediction) at 10km space-track: 03:43 UTC ± 1 min – 1.500km from Poznan (hard to suppose coherent with the impact points)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The Swath of ± 100km L/R to the Ground track is including all fragments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" y="3264840"/>
            <a:ext cx="6568580" cy="29041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42CDD5-8EEF-4645-B8B9-D55F91F8AE8D}"/>
              </a:ext>
            </a:extLst>
          </p:cNvPr>
          <p:cNvSpPr txBox="1"/>
          <p:nvPr/>
        </p:nvSpPr>
        <p:spPr>
          <a:xfrm>
            <a:off x="107504" y="5332085"/>
            <a:ext cx="2601912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Śliwno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(52.4° LAT – 16.37° LON)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Szamotuły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(52.60° LAT – 16.57° LON)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Komorniki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(52.34° LAT – 16.8° LON)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Wiry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(52.31° LAT – 16.84° LON)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Wielkopolska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(52.27° LAT – 17.35° LON</a:t>
            </a:r>
          </a:p>
        </p:txBody>
      </p:sp>
      <p:sp>
        <p:nvSpPr>
          <p:cNvPr id="3" name="Parentesi quadra chiusa 2"/>
          <p:cNvSpPr/>
          <p:nvPr/>
        </p:nvSpPr>
        <p:spPr>
          <a:xfrm rot="960114">
            <a:off x="4675384" y="4440789"/>
            <a:ext cx="51974" cy="180020"/>
          </a:xfrm>
          <a:prstGeom prst="rightBracket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741511">
            <a:off x="4701744" y="4490721"/>
            <a:ext cx="5242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200km</a:t>
            </a:r>
          </a:p>
        </p:txBody>
      </p:sp>
    </p:spTree>
    <p:extLst>
      <p:ext uri="{BB962C8B-B14F-4D97-AF65-F5344CB8AC3E}">
        <p14:creationId xmlns:p14="http://schemas.microsoft.com/office/powerpoint/2010/main" val="258821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FRAGMENTATION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9043" y="1047864"/>
            <a:ext cx="86174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noProof="0" dirty="0"/>
              <a:t>Il servizio di </a:t>
            </a:r>
            <a:r>
              <a:rPr lang="it-IT" sz="1600" b="1" i="1" noProof="0" dirty="0"/>
              <a:t>Fragmentation Analysis</a:t>
            </a:r>
            <a:r>
              <a:rPr lang="it-IT" sz="1600" b="1" noProof="0" dirty="0"/>
              <a:t> (FG) </a:t>
            </a:r>
            <a:r>
              <a:rPr lang="it-IT" sz="1600" noProof="0" dirty="0"/>
              <a:t>fornisce l’</a:t>
            </a:r>
            <a:r>
              <a:rPr lang="it-IT" sz="1600" b="1" noProof="0" dirty="0"/>
              <a:t>identificazione</a:t>
            </a:r>
            <a:r>
              <a:rPr lang="it-IT" sz="1600" noProof="0" dirty="0"/>
              <a:t> e la </a:t>
            </a:r>
            <a:r>
              <a:rPr lang="it-IT" sz="1600" b="1" noProof="0" dirty="0"/>
              <a:t>caratterizzazione delle frammentazioni </a:t>
            </a:r>
            <a:r>
              <a:rPr lang="it-IT" sz="1600" noProof="0" dirty="0"/>
              <a:t>di oggetti in orbita </a:t>
            </a:r>
            <a:r>
              <a:rPr lang="it-IT" sz="1600" noProof="0" dirty="0">
                <a:cs typeface="Times New Roman" panose="02020603050405020304" pitchFamily="18" charset="0"/>
              </a:rPr>
              <a:t>(ad es. per esplosione o collisione) relative a singoli oggetti o multipli oggetti in orbita.</a:t>
            </a:r>
          </a:p>
          <a:p>
            <a:pPr algn="just"/>
            <a:endParaRPr lang="it-IT" sz="1600" noProof="0" dirty="0"/>
          </a:p>
          <a:p>
            <a:pPr algn="just"/>
            <a:r>
              <a:rPr lang="it-IT" sz="1600" noProof="0" dirty="0"/>
              <a:t>Tutte le informazioni disponibili (da sensori EU-SST, da sorgenti esterne come 18th/19th SDS o O/O) sono utilizzate per l’analisi e la generazione di 3 differenti tipi di prodotti/</a:t>
            </a:r>
            <a:r>
              <a:rPr lang="it-IT" sz="1600" i="1" noProof="0" dirty="0"/>
              <a:t>report </a:t>
            </a:r>
          </a:p>
          <a:p>
            <a:pPr algn="just"/>
            <a:endParaRPr lang="it-IT" sz="1600" i="1" dirty="0"/>
          </a:p>
          <a:p>
            <a:pPr algn="just"/>
            <a:r>
              <a:rPr lang="en-US" sz="1600" i="1" dirty="0"/>
              <a:t>breve</a:t>
            </a:r>
            <a:r>
              <a:rPr lang="en-US" sz="1600" dirty="0"/>
              <a:t> (</a:t>
            </a:r>
            <a:r>
              <a:rPr lang="en-US" sz="1600" b="1" i="1" dirty="0"/>
              <a:t>Short-Term</a:t>
            </a:r>
            <a:r>
              <a:rPr lang="en-US" sz="1600" dirty="0"/>
              <a:t>), medio (</a:t>
            </a:r>
            <a:r>
              <a:rPr lang="en-US" sz="1600" b="1" i="1" dirty="0"/>
              <a:t>Medium-Term</a:t>
            </a:r>
            <a:r>
              <a:rPr lang="en-US" sz="1600" dirty="0"/>
              <a:t>) e </a:t>
            </a:r>
            <a:r>
              <a:rPr lang="en-US" sz="1600" dirty="0" err="1"/>
              <a:t>lungo</a:t>
            </a:r>
            <a:r>
              <a:rPr lang="en-US" sz="1600" dirty="0"/>
              <a:t> (</a:t>
            </a:r>
            <a:r>
              <a:rPr lang="en-US" sz="1600" b="1" i="1" dirty="0"/>
              <a:t>Long-Term</a:t>
            </a:r>
            <a:r>
              <a:rPr lang="en-US" sz="1600" dirty="0"/>
              <a:t>) </a:t>
            </a:r>
            <a:r>
              <a:rPr lang="en-US" sz="1600" dirty="0" err="1"/>
              <a:t>periodo</a:t>
            </a:r>
            <a:r>
              <a:rPr lang="en-US" sz="1600" dirty="0"/>
              <a:t>.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0" y="3092907"/>
            <a:ext cx="4981817" cy="30984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7" y="3137706"/>
            <a:ext cx="2082749" cy="1392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23" y="3132367"/>
            <a:ext cx="2093619" cy="1400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ttangolo arrotondato 13"/>
          <p:cNvSpPr/>
          <p:nvPr/>
        </p:nvSpPr>
        <p:spPr>
          <a:xfrm>
            <a:off x="6508671" y="3031006"/>
            <a:ext cx="1144497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Collision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r="13930" b="15637"/>
          <a:stretch/>
        </p:blipFill>
        <p:spPr>
          <a:xfrm>
            <a:off x="6049424" y="4868735"/>
            <a:ext cx="1946738" cy="1265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ttangolo arrotondato 15"/>
          <p:cNvSpPr/>
          <p:nvPr/>
        </p:nvSpPr>
        <p:spPr>
          <a:xfrm>
            <a:off x="6518793" y="4650477"/>
            <a:ext cx="1008000" cy="288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BREAK-UP</a:t>
            </a:r>
          </a:p>
        </p:txBody>
      </p:sp>
    </p:spTree>
    <p:extLst>
      <p:ext uri="{BB962C8B-B14F-4D97-AF65-F5344CB8AC3E}">
        <p14:creationId xmlns:p14="http://schemas.microsoft.com/office/powerpoint/2010/main" val="108995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FRAGMENTATION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86381" y="1121092"/>
            <a:ext cx="8624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noProof="0" dirty="0"/>
              <a:t>Lo</a:t>
            </a:r>
            <a:r>
              <a:rPr lang="it-IT" sz="2000" noProof="0" dirty="0"/>
              <a:t> </a:t>
            </a:r>
            <a:r>
              <a:rPr lang="it-IT" sz="2000" b="1" i="1" noProof="0" dirty="0"/>
              <a:t>Short-</a:t>
            </a:r>
            <a:r>
              <a:rPr lang="it-IT" sz="2000" b="1" i="1" noProof="0" dirty="0" err="1"/>
              <a:t>Term</a:t>
            </a:r>
            <a:r>
              <a:rPr lang="it-IT" sz="2000" b="1" noProof="0" dirty="0"/>
              <a:t> </a:t>
            </a:r>
            <a:r>
              <a:rPr lang="it-IT" sz="1400" noProof="0" dirty="0"/>
              <a:t>notifica e conferma, appena noto, l’evento di frammentazione, dichiarando: 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400" noProof="0" dirty="0">
                <a:cs typeface="Arial" panose="020B0604020202020204" pitchFamily="34" charset="0"/>
              </a:rPr>
              <a:t> </a:t>
            </a:r>
            <a:r>
              <a:rPr lang="it-IT" sz="1400" b="1" noProof="0" dirty="0">
                <a:cs typeface="Arial" panose="020B0604020202020204" pitchFamily="34" charset="0"/>
              </a:rPr>
              <a:t>fonte dei dati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400" noProof="0" dirty="0">
                <a:cs typeface="Arial" panose="020B0604020202020204" pitchFamily="34" charset="0"/>
              </a:rPr>
              <a:t> </a:t>
            </a:r>
            <a:r>
              <a:rPr lang="it-IT" sz="1400" b="1" noProof="0" dirty="0">
                <a:cs typeface="Arial" panose="020B0604020202020204" pitchFamily="34" charset="0"/>
              </a:rPr>
              <a:t>caratterizzazione dell’evento </a:t>
            </a:r>
            <a:r>
              <a:rPr lang="it-IT" sz="1400" noProof="0" dirty="0">
                <a:cs typeface="Arial" panose="020B0604020202020204" pitchFamily="34" charset="0"/>
              </a:rPr>
              <a:t>(tipologia di frammentazione*, numero di frammenti rilevati, regime orbitale)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400" b="1" noProof="0" dirty="0">
                <a:cs typeface="Arial" panose="020B0604020202020204" pitchFamily="34" charset="0"/>
              </a:rPr>
              <a:t> caratterizzazione dell’oggetto </a:t>
            </a:r>
            <a:r>
              <a:rPr lang="it-IT" sz="1400" noProof="0" dirty="0">
                <a:cs typeface="Arial" panose="020B0604020202020204" pitchFamily="34" charset="0"/>
              </a:rPr>
              <a:t>(tipologia di oggetto, apogeo/perigeo del </a:t>
            </a:r>
            <a:r>
              <a:rPr lang="it-IT" sz="1400" i="1" noProof="0" dirty="0" err="1">
                <a:cs typeface="Arial" panose="020B0604020202020204" pitchFamily="34" charset="0"/>
              </a:rPr>
              <a:t>parent</a:t>
            </a:r>
            <a:r>
              <a:rPr lang="it-IT" sz="1400" noProof="0" dirty="0">
                <a:cs typeface="Arial" panose="020B0604020202020204" pitchFamily="34" charset="0"/>
              </a:rPr>
              <a:t> all’epoca di frammentazione)</a:t>
            </a:r>
            <a:endParaRPr lang="it-IT" sz="1400" noProof="0" dirty="0"/>
          </a:p>
          <a:p>
            <a:pPr algn="just"/>
            <a:endParaRPr lang="it-IT" sz="1400" noProof="0" dirty="0"/>
          </a:p>
          <a:p>
            <a:pPr algn="just"/>
            <a:r>
              <a:rPr lang="it-IT" sz="1400" noProof="0" dirty="0"/>
              <a:t>Fase critica per i processi di validazione dell’attendibilità delle fonti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36" y="3296337"/>
            <a:ext cx="8712968" cy="15883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5085183"/>
            <a:ext cx="9036496" cy="3752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60414"/>
            <a:ext cx="8982744" cy="4021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2716" y="5868451"/>
            <a:ext cx="702157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050" dirty="0"/>
              <a:t>Esempio notifica space-track.org (US) – caso breakup INTELSAT 33E di ottobre 2024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11560" y="2951340"/>
            <a:ext cx="79208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200" i="1" dirty="0"/>
              <a:t>*</a:t>
            </a:r>
            <a:r>
              <a:rPr lang="it-IT" sz="1200" i="1" dirty="0" err="1"/>
              <a:t>explosion</a:t>
            </a:r>
            <a:r>
              <a:rPr lang="it-IT" sz="1200" i="1" dirty="0"/>
              <a:t>/breakup, </a:t>
            </a:r>
            <a:r>
              <a:rPr lang="it-IT" sz="1200" i="1" dirty="0" err="1"/>
              <a:t>collision</a:t>
            </a:r>
            <a:r>
              <a:rPr lang="it-IT" sz="1200" i="1" dirty="0"/>
              <a:t>, release of fragments, ASAT, </a:t>
            </a:r>
            <a:r>
              <a:rPr lang="it-IT" sz="1200" i="1" dirty="0" err="1"/>
              <a:t>other</a:t>
            </a:r>
            <a:r>
              <a:rPr lang="it-IT" sz="1200" i="1" dirty="0"/>
              <a:t>, </a:t>
            </a:r>
            <a:r>
              <a:rPr lang="it-IT" sz="1200" i="1" dirty="0" err="1"/>
              <a:t>unknown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35119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10473" y="2892367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SOMMARIO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Introduzione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La SSA e la SST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Assegnazione task e esiti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Servizi EU-SST (RE, FG)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Prodotti 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Sensori, loro gestione e software di Comando e Controllo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727D120-EB95-8E22-0660-C16D8FA40DB1}"/>
              </a:ext>
            </a:extLst>
          </p:cNvPr>
          <p:cNvSpPr/>
          <p:nvPr/>
        </p:nvSpPr>
        <p:spPr>
          <a:xfrm>
            <a:off x="255731" y="1166772"/>
            <a:ext cx="8365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75" indent="-1349375" algn="just" eaLnBrk="0" hangingPunct="0">
              <a:spcAft>
                <a:spcPts val="1800"/>
              </a:spcAft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Obiettivo: </a:t>
            </a:r>
            <a:r>
              <a:rPr lang="it-IT" sz="2000" noProof="0" dirty="0">
                <a:cs typeface="Times New Roman" panose="02020603050405020304" pitchFamily="18" charset="0"/>
              </a:rPr>
              <a:t>Fornire una visione generale </a:t>
            </a:r>
            <a:r>
              <a:rPr lang="it-IT" sz="2000" dirty="0">
                <a:cs typeface="Times New Roman" panose="02020603050405020304" pitchFamily="18" charset="0"/>
              </a:rPr>
              <a:t>sui </a:t>
            </a:r>
            <a:r>
              <a:rPr lang="it-IT" sz="2000" b="1" dirty="0">
                <a:cs typeface="Times New Roman" panose="02020603050405020304" pitchFamily="18" charset="0"/>
              </a:rPr>
              <a:t>servizi di Re-Entry e Fragmentation </a:t>
            </a:r>
            <a:r>
              <a:rPr lang="it-IT" sz="2000" dirty="0">
                <a:cs typeface="Times New Roman" panose="02020603050405020304" pitchFamily="18" charset="0"/>
              </a:rPr>
              <a:t>regolamentati dalla Partnership EU-SST e sul </a:t>
            </a:r>
            <a:r>
              <a:rPr lang="it-IT" sz="2000" noProof="0" dirty="0">
                <a:cs typeface="Times New Roman" panose="02020603050405020304" pitchFamily="18" charset="0"/>
              </a:rPr>
              <a:t>processo di </a:t>
            </a:r>
            <a:r>
              <a:rPr lang="it-IT" sz="2000" b="1" noProof="0" dirty="0">
                <a:cs typeface="Times New Roman" panose="02020603050405020304" pitchFamily="18" charset="0"/>
              </a:rPr>
              <a:t>gestione dei sensori SST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748E11-E695-53B2-EC58-EE07C19DAE55}"/>
              </a:ext>
            </a:extLst>
          </p:cNvPr>
          <p:cNvSpPr txBox="1"/>
          <p:nvPr/>
        </p:nvSpPr>
        <p:spPr>
          <a:xfrm>
            <a:off x="1712089" y="33051"/>
            <a:ext cx="609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Obiettivo &amp; Sommario</a:t>
            </a:r>
          </a:p>
        </p:txBody>
      </p:sp>
    </p:spTree>
    <p:extLst>
      <p:ext uri="{BB962C8B-B14F-4D97-AF65-F5344CB8AC3E}">
        <p14:creationId xmlns:p14="http://schemas.microsoft.com/office/powerpoint/2010/main" val="1371679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FRAGMENTATION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1967" y="1150873"/>
            <a:ext cx="87445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/>
              <a:t>L’analisi</a:t>
            </a:r>
            <a:r>
              <a:rPr lang="en-US" sz="1200" dirty="0"/>
              <a:t> di </a:t>
            </a:r>
            <a:r>
              <a:rPr lang="en-US" sz="2000" b="1" i="1" dirty="0"/>
              <a:t>Medium-Term</a:t>
            </a:r>
            <a:r>
              <a:rPr lang="en-US" sz="1200" dirty="0"/>
              <a:t> </a:t>
            </a:r>
            <a:r>
              <a:rPr lang="en-US" sz="1200" dirty="0" err="1"/>
              <a:t>fornisce</a:t>
            </a:r>
            <a:r>
              <a:rPr lang="en-US" sz="1200" dirty="0"/>
              <a:t> </a:t>
            </a:r>
            <a:r>
              <a:rPr lang="en-US" sz="1200" dirty="0" err="1"/>
              <a:t>ulteriori</a:t>
            </a:r>
            <a:r>
              <a:rPr lang="en-US" sz="1200" dirty="0"/>
              <a:t> </a:t>
            </a:r>
            <a:r>
              <a:rPr lang="en-US" sz="1200" dirty="0" err="1"/>
              <a:t>dettagli</a:t>
            </a:r>
            <a:r>
              <a:rPr lang="en-US" sz="1200" dirty="0"/>
              <a:t> </a:t>
            </a:r>
            <a:r>
              <a:rPr lang="en-US" sz="1200" dirty="0" err="1"/>
              <a:t>sull’evento</a:t>
            </a:r>
            <a:r>
              <a:rPr lang="en-US" sz="1200" dirty="0"/>
              <a:t> di </a:t>
            </a:r>
            <a:r>
              <a:rPr lang="en-US" sz="1200" dirty="0" err="1"/>
              <a:t>frammentazione</a:t>
            </a:r>
            <a:r>
              <a:rPr lang="en-US" sz="1200" dirty="0"/>
              <a:t>, </a:t>
            </a:r>
            <a:r>
              <a:rPr lang="en-US" sz="1200" dirty="0" err="1"/>
              <a:t>basati</a:t>
            </a:r>
            <a:r>
              <a:rPr lang="en-US" sz="1200" dirty="0"/>
              <a:t> sui </a:t>
            </a:r>
            <a:r>
              <a:rPr lang="en-US" sz="1200" dirty="0" err="1"/>
              <a:t>dati</a:t>
            </a:r>
            <a:r>
              <a:rPr lang="en-US" sz="1200" dirty="0"/>
              <a:t> </a:t>
            </a:r>
            <a:r>
              <a:rPr lang="en-US" sz="1200" dirty="0" err="1"/>
              <a:t>orbitali</a:t>
            </a:r>
            <a:r>
              <a:rPr lang="en-US" sz="1200" dirty="0"/>
              <a:t> </a:t>
            </a:r>
            <a:r>
              <a:rPr lang="en-US" sz="1200" dirty="0" err="1"/>
              <a:t>dei</a:t>
            </a:r>
            <a:r>
              <a:rPr lang="en-US" sz="1200" dirty="0"/>
              <a:t> </a:t>
            </a:r>
            <a:r>
              <a:rPr lang="en-US" sz="1200" dirty="0" err="1"/>
              <a:t>frammenti</a:t>
            </a:r>
            <a:r>
              <a:rPr lang="en-US" sz="1200" dirty="0"/>
              <a:t> </a:t>
            </a:r>
            <a:r>
              <a:rPr lang="en-US" sz="1200" dirty="0" err="1"/>
              <a:t>catalogati</a:t>
            </a:r>
            <a:r>
              <a:rPr lang="en-US" sz="1200" dirty="0"/>
              <a:t>. </a:t>
            </a:r>
            <a:r>
              <a:rPr lang="en-US" sz="1200" dirty="0" err="1"/>
              <a:t>L’analisi</a:t>
            </a:r>
            <a:r>
              <a:rPr lang="en-US" sz="1200" dirty="0"/>
              <a:t> include: 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US" sz="1200" b="1" dirty="0" err="1">
                <a:cs typeface="Arial" panose="020B0604020202020204" pitchFamily="34" charset="0"/>
              </a:rPr>
              <a:t>diagramma</a:t>
            </a:r>
            <a:r>
              <a:rPr lang="en-US" sz="1200" b="1" dirty="0">
                <a:cs typeface="Arial" panose="020B0604020202020204" pitchFamily="34" charset="0"/>
              </a:rPr>
              <a:t> di </a:t>
            </a:r>
            <a:r>
              <a:rPr lang="en-US" sz="1200" b="1" dirty="0" err="1">
                <a:cs typeface="Arial" panose="020B0604020202020204" pitchFamily="34" charset="0"/>
              </a:rPr>
              <a:t>Gabbard</a:t>
            </a:r>
            <a:r>
              <a:rPr lang="en-US" sz="1200" b="1" dirty="0">
                <a:cs typeface="Arial" panose="020B0604020202020204" pitchFamily="34" charset="0"/>
              </a:rPr>
              <a:t> </a:t>
            </a:r>
            <a:r>
              <a:rPr lang="en-US" sz="1200" dirty="0">
                <a:cs typeface="Arial" panose="020B0604020202020204" pitchFamily="34" charset="0"/>
              </a:rPr>
              <a:t>(</a:t>
            </a:r>
            <a:r>
              <a:rPr lang="en-US" sz="1200" dirty="0" err="1">
                <a:cs typeface="Arial" panose="020B0604020202020204" pitchFamily="34" charset="0"/>
              </a:rPr>
              <a:t>distribuzione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orbitale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dei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frammenti</a:t>
            </a:r>
            <a:r>
              <a:rPr lang="en-US" sz="1200" dirty="0">
                <a:cs typeface="Arial" panose="020B0604020202020204" pitchFamily="34" charset="0"/>
              </a:rPr>
              <a:t> in termini di quota)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visualizzazione</a:t>
            </a:r>
            <a:r>
              <a:rPr lang="en-GB" sz="1200" b="1" dirty="0">
                <a:cs typeface="Arial" panose="020B0604020202020204" pitchFamily="34" charset="0"/>
              </a:rPr>
              <a:t> 3D </a:t>
            </a:r>
            <a:r>
              <a:rPr lang="en-GB" sz="1200" b="1" dirty="0" err="1">
                <a:cs typeface="Arial" panose="020B0604020202020204" pitchFamily="34" charset="0"/>
              </a:rPr>
              <a:t>dell’oggetto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i="1" dirty="0">
                <a:cs typeface="Arial" panose="020B0604020202020204" pitchFamily="34" charset="0"/>
              </a:rPr>
              <a:t>parent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all’epoca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della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frammentazione</a:t>
            </a:r>
            <a:endParaRPr lang="en-GB" sz="1200" b="1" dirty="0">
              <a:cs typeface="Arial" panose="020B0604020202020204" pitchFamily="34" charset="0"/>
            </a:endParaRP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visualizzazione</a:t>
            </a:r>
            <a:r>
              <a:rPr lang="en-GB" sz="1200" b="1" dirty="0">
                <a:cs typeface="Arial" panose="020B0604020202020204" pitchFamily="34" charset="0"/>
              </a:rPr>
              <a:t> 3D </a:t>
            </a:r>
            <a:r>
              <a:rPr lang="en-GB" sz="1200" b="1" dirty="0" err="1">
                <a:cs typeface="Arial" panose="020B0604020202020204" pitchFamily="34" charset="0"/>
              </a:rPr>
              <a:t>dei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frammenti</a:t>
            </a:r>
            <a:r>
              <a:rPr lang="en-GB" sz="1200" b="1" dirty="0">
                <a:cs typeface="Arial" panose="020B0604020202020204" pitchFamily="34" charset="0"/>
              </a:rPr>
              <a:t> al </a:t>
            </a:r>
            <a:r>
              <a:rPr lang="en-GB" sz="1200" b="1" dirty="0" err="1">
                <a:cs typeface="Arial" panose="020B0604020202020204" pitchFamily="34" charset="0"/>
              </a:rPr>
              <a:t>momento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della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crezione</a:t>
            </a:r>
            <a:r>
              <a:rPr lang="en-GB" sz="1200" b="1" dirty="0">
                <a:cs typeface="Arial" panose="020B0604020202020204" pitchFamily="34" charset="0"/>
              </a:rPr>
              <a:t> del report e </a:t>
            </a:r>
            <a:r>
              <a:rPr lang="en-GB" sz="1200" b="1" dirty="0" err="1">
                <a:cs typeface="Arial" panose="020B0604020202020204" pitchFamily="34" charset="0"/>
              </a:rPr>
              <a:t>dopo</a:t>
            </a:r>
            <a:r>
              <a:rPr lang="en-GB" sz="1200" b="1" dirty="0">
                <a:cs typeface="Arial" panose="020B0604020202020204" pitchFamily="34" charset="0"/>
              </a:rPr>
              <a:t> 1-2 </a:t>
            </a:r>
            <a:r>
              <a:rPr lang="en-GB" sz="1200" b="1" dirty="0" err="1">
                <a:cs typeface="Arial" panose="020B0604020202020204" pitchFamily="34" charset="0"/>
              </a:rPr>
              <a:t>mesi</a:t>
            </a:r>
            <a:endParaRPr lang="en-GB" sz="1200" dirty="0">
              <a:cs typeface="Arial" panose="020B0604020202020204" pitchFamily="34" charset="0"/>
            </a:endParaRP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dispersione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parametri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orbitali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frammenti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nel</a:t>
            </a:r>
            <a:r>
              <a:rPr lang="en-GB" sz="1200" b="1" dirty="0">
                <a:cs typeface="Arial" panose="020B0604020202020204" pitchFamily="34" charset="0"/>
              </a:rPr>
              <a:t> tempo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impatti</a:t>
            </a:r>
            <a:r>
              <a:rPr lang="en-GB" sz="1200" b="1" dirty="0">
                <a:cs typeface="Arial" panose="020B0604020202020204" pitchFamily="34" charset="0"/>
              </a:rPr>
              <a:t> a breve </a:t>
            </a:r>
            <a:r>
              <a:rPr lang="en-GB" sz="1200" b="1" dirty="0" err="1">
                <a:cs typeface="Arial" panose="020B0604020202020204" pitchFamily="34" charset="0"/>
              </a:rPr>
              <a:t>termine</a:t>
            </a:r>
            <a:r>
              <a:rPr lang="en-GB" sz="1200" b="1" dirty="0">
                <a:cs typeface="Arial" panose="020B0604020202020204" pitchFamily="34" charset="0"/>
              </a:rPr>
              <a:t> sui </a:t>
            </a:r>
            <a:r>
              <a:rPr lang="en-GB" sz="1200" b="1" dirty="0" err="1">
                <a:cs typeface="Arial" panose="020B0604020202020204" pitchFamily="34" charset="0"/>
              </a:rPr>
              <a:t>satelliti</a:t>
            </a:r>
            <a:r>
              <a:rPr lang="en-GB" sz="1200" b="1" dirty="0">
                <a:cs typeface="Arial" panose="020B0604020202020204" pitchFamily="34" charset="0"/>
              </a:rPr>
              <a:t> di </a:t>
            </a:r>
            <a:r>
              <a:rPr lang="en-GB" sz="1200" b="1" dirty="0" err="1">
                <a:cs typeface="Arial" panose="020B0604020202020204" pitchFamily="34" charset="0"/>
              </a:rPr>
              <a:t>interesse</a:t>
            </a:r>
            <a:r>
              <a:rPr lang="en-GB" sz="1200" b="1" dirty="0">
                <a:cs typeface="Arial" panose="020B0604020202020204" pitchFamily="34" charset="0"/>
              </a:rPr>
              <a:t> EU </a:t>
            </a:r>
            <a:r>
              <a:rPr lang="en-GB" sz="1200" dirty="0">
                <a:cs typeface="Arial" panose="020B0604020202020204" pitchFamily="34" charset="0"/>
              </a:rPr>
              <a:t>(</a:t>
            </a:r>
            <a:r>
              <a:rPr lang="en-GB" sz="1200" dirty="0" err="1">
                <a:cs typeface="Arial" panose="020B0604020202020204" pitchFamily="34" charset="0"/>
              </a:rPr>
              <a:t>es</a:t>
            </a:r>
            <a:r>
              <a:rPr lang="en-GB" sz="1200" dirty="0">
                <a:cs typeface="Arial" panose="020B0604020202020204" pitchFamily="34" charset="0"/>
              </a:rPr>
              <a:t>. Galileo e Copernicus)</a:t>
            </a:r>
            <a:endParaRPr lang="en-US" sz="1200" dirty="0"/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Il report di </a:t>
            </a:r>
            <a:r>
              <a:rPr lang="en-US" sz="1200" i="1" dirty="0"/>
              <a:t>Medium-Term</a:t>
            </a:r>
            <a:r>
              <a:rPr lang="en-US" sz="1200" dirty="0"/>
              <a:t>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volta</a:t>
            </a:r>
            <a:r>
              <a:rPr lang="en-US" sz="1200" dirty="0"/>
              <a:t> </a:t>
            </a:r>
            <a:r>
              <a:rPr lang="en-US" sz="1200" dirty="0" err="1"/>
              <a:t>che</a:t>
            </a:r>
            <a:r>
              <a:rPr lang="en-US" sz="1200" dirty="0"/>
              <a:t> </a:t>
            </a:r>
            <a:r>
              <a:rPr lang="en-US" sz="1200" dirty="0" err="1"/>
              <a:t>sono</a:t>
            </a:r>
            <a:r>
              <a:rPr lang="en-US" sz="1200" dirty="0"/>
              <a:t> </a:t>
            </a:r>
            <a:r>
              <a:rPr lang="en-US" sz="1200" dirty="0" err="1"/>
              <a:t>stati</a:t>
            </a:r>
            <a:r>
              <a:rPr lang="en-US" sz="1200" dirty="0"/>
              <a:t> </a:t>
            </a:r>
            <a:r>
              <a:rPr lang="en-US" sz="1200" dirty="0" err="1"/>
              <a:t>catalogati</a:t>
            </a:r>
            <a:r>
              <a:rPr lang="en-US" sz="1200" dirty="0"/>
              <a:t> </a:t>
            </a:r>
            <a:r>
              <a:rPr lang="en-US" sz="1200" dirty="0" err="1"/>
              <a:t>dei</a:t>
            </a:r>
            <a:r>
              <a:rPr lang="en-US" sz="1200" dirty="0"/>
              <a:t> </a:t>
            </a:r>
            <a:r>
              <a:rPr lang="en-US" sz="1200" dirty="0" err="1"/>
              <a:t>frammenti</a:t>
            </a:r>
            <a:r>
              <a:rPr lang="en-US" sz="1200" dirty="0"/>
              <a:t> e </a:t>
            </a:r>
            <a:r>
              <a:rPr lang="en-US" sz="1200" dirty="0" err="1"/>
              <a:t>sono</a:t>
            </a:r>
            <a:r>
              <a:rPr lang="en-US" sz="1200" dirty="0"/>
              <a:t> </a:t>
            </a:r>
            <a:r>
              <a:rPr lang="en-US" sz="1200" dirty="0" err="1"/>
              <a:t>disponibili</a:t>
            </a:r>
            <a:r>
              <a:rPr lang="en-US" sz="1200" dirty="0"/>
              <a:t> </a:t>
            </a:r>
            <a:r>
              <a:rPr lang="en-US" sz="1200" dirty="0" err="1"/>
              <a:t>loro</a:t>
            </a:r>
            <a:r>
              <a:rPr lang="en-US" sz="1200" dirty="0"/>
              <a:t> </a:t>
            </a:r>
            <a:r>
              <a:rPr lang="en-US" sz="1200" dirty="0" err="1"/>
              <a:t>dati</a:t>
            </a:r>
            <a:r>
              <a:rPr lang="en-US" sz="1200" dirty="0"/>
              <a:t> </a:t>
            </a:r>
            <a:r>
              <a:rPr lang="en-US" sz="1200" dirty="0" err="1"/>
              <a:t>orbitali</a:t>
            </a:r>
            <a:r>
              <a:rPr lang="en-US" sz="1200" dirty="0"/>
              <a:t>, </a:t>
            </a:r>
            <a:r>
              <a:rPr lang="en-US" sz="1200" b="1" dirty="0" err="1"/>
              <a:t>entro</a:t>
            </a:r>
            <a:r>
              <a:rPr lang="en-US" sz="1200" b="1" dirty="0"/>
              <a:t> 3 </a:t>
            </a:r>
            <a:r>
              <a:rPr lang="en-US" sz="1200" b="1" dirty="0" err="1"/>
              <a:t>settimane</a:t>
            </a:r>
            <a:r>
              <a:rPr lang="en-US" sz="1200" dirty="0"/>
              <a:t> </a:t>
            </a:r>
            <a:r>
              <a:rPr lang="en-US" sz="1200" dirty="0" err="1"/>
              <a:t>dalla</a:t>
            </a:r>
            <a:r>
              <a:rPr lang="en-US" sz="1200" dirty="0"/>
              <a:t> </a:t>
            </a:r>
            <a:r>
              <a:rPr lang="en-US" sz="1200" dirty="0" err="1"/>
              <a:t>pubblicazione</a:t>
            </a:r>
            <a:r>
              <a:rPr lang="en-US" sz="1200" dirty="0"/>
              <a:t> del report ST.</a:t>
            </a:r>
            <a:endParaRPr lang="it-IT" sz="1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88" y="3212976"/>
            <a:ext cx="7272808" cy="29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FRAGMENTATION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28" y="2507872"/>
            <a:ext cx="5175117" cy="2140142"/>
          </a:xfrm>
          <a:prstGeom prst="rect">
            <a:avLst/>
          </a:prstGeom>
          <a:noFill/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4D2A4CF-2D27-4567-03AB-D9915D70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549" y="4369819"/>
            <a:ext cx="5787828" cy="199236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29769" y="970600"/>
            <a:ext cx="712329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/>
              <a:t>L’analisi</a:t>
            </a:r>
            <a:r>
              <a:rPr lang="en-US" sz="1200" dirty="0"/>
              <a:t> di </a:t>
            </a:r>
            <a:r>
              <a:rPr lang="en-US" sz="2000" b="1" i="1" dirty="0"/>
              <a:t>Long-Term</a:t>
            </a:r>
            <a:r>
              <a:rPr lang="en-US" sz="1200" dirty="0"/>
              <a:t> </a:t>
            </a:r>
            <a:r>
              <a:rPr lang="en-US" sz="1200" dirty="0" err="1"/>
              <a:t>completa</a:t>
            </a:r>
            <a:r>
              <a:rPr lang="en-US" sz="1200" dirty="0"/>
              <a:t> le </a:t>
            </a:r>
            <a:r>
              <a:rPr lang="en-US" sz="1200" dirty="0" err="1"/>
              <a:t>analisi</a:t>
            </a:r>
            <a:r>
              <a:rPr lang="en-US" sz="1200" dirty="0"/>
              <a:t> </a:t>
            </a:r>
            <a:r>
              <a:rPr lang="en-US" sz="1200" dirty="0" err="1"/>
              <a:t>precedenti</a:t>
            </a:r>
            <a:r>
              <a:rPr lang="en-US" sz="1200" dirty="0"/>
              <a:t>, </a:t>
            </a:r>
            <a:r>
              <a:rPr lang="en-US" sz="1200" dirty="0" err="1"/>
              <a:t>fornendo</a:t>
            </a:r>
            <a:r>
              <a:rPr lang="en-US" sz="1200" dirty="0"/>
              <a:t> </a:t>
            </a:r>
            <a:r>
              <a:rPr lang="en-US" sz="1200" dirty="0" err="1"/>
              <a:t>informazioni</a:t>
            </a:r>
            <a:r>
              <a:rPr lang="en-US" sz="1200" dirty="0"/>
              <a:t> circa: 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5"/>
              </a:buBlip>
            </a:pP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US" sz="1200" b="1" dirty="0">
                <a:cs typeface="Arial" panose="020B0604020202020204" pitchFamily="34" charset="0"/>
              </a:rPr>
              <a:t>aggiornamento </a:t>
            </a:r>
            <a:r>
              <a:rPr lang="en-US" sz="1200" b="1" dirty="0" err="1">
                <a:cs typeface="Arial" panose="020B0604020202020204" pitchFamily="34" charset="0"/>
              </a:rPr>
              <a:t>dell’evento</a:t>
            </a:r>
            <a:endParaRPr lang="en-US" sz="1200" dirty="0">
              <a:cs typeface="Arial" panose="020B0604020202020204" pitchFamily="34" charset="0"/>
            </a:endParaRPr>
          </a:p>
          <a:p>
            <a:pPr lvl="1" algn="just">
              <a:buClr>
                <a:schemeClr val="tx2"/>
              </a:buClr>
              <a:buSzPct val="100000"/>
              <a:buBlip>
                <a:blip r:embed="rId5"/>
              </a:buBlip>
            </a:pP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simulazione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dell’evento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utilizzando</a:t>
            </a:r>
            <a:r>
              <a:rPr lang="en-GB" sz="1200" b="1" dirty="0">
                <a:cs typeface="Arial" panose="020B0604020202020204" pitchFamily="34" charset="0"/>
              </a:rPr>
              <a:t> un </a:t>
            </a:r>
            <a:r>
              <a:rPr lang="en-GB" sz="1200" b="1" dirty="0" err="1">
                <a:cs typeface="Arial" panose="020B0604020202020204" pitchFamily="34" charset="0"/>
              </a:rPr>
              <a:t>modello</a:t>
            </a:r>
            <a:r>
              <a:rPr lang="en-GB" sz="1200" b="1" dirty="0">
                <a:cs typeface="Arial" panose="020B0604020202020204" pitchFamily="34" charset="0"/>
              </a:rPr>
              <a:t> di </a:t>
            </a:r>
            <a:r>
              <a:rPr lang="en-GB" sz="1200" b="1" dirty="0" err="1">
                <a:cs typeface="Arial" panose="020B0604020202020204" pitchFamily="34" charset="0"/>
              </a:rPr>
              <a:t>collisione</a:t>
            </a:r>
            <a:r>
              <a:rPr lang="en-GB" sz="1200" b="1" dirty="0">
                <a:cs typeface="Arial" panose="020B0604020202020204" pitchFamily="34" charset="0"/>
              </a:rPr>
              <a:t>/</a:t>
            </a:r>
            <a:r>
              <a:rPr lang="en-GB" sz="1200" b="1" i="1" dirty="0">
                <a:cs typeface="Arial" panose="020B0604020202020204" pitchFamily="34" charset="0"/>
              </a:rPr>
              <a:t>breakup</a:t>
            </a:r>
            <a:endParaRPr lang="en-GB" sz="1200" b="1" dirty="0">
              <a:cs typeface="Arial" panose="020B0604020202020204" pitchFamily="34" charset="0"/>
            </a:endParaRPr>
          </a:p>
          <a:p>
            <a:pPr lvl="1" algn="just">
              <a:buClr>
                <a:schemeClr val="tx2"/>
              </a:buClr>
              <a:buSzPct val="100000"/>
              <a:buBlip>
                <a:blip r:embed="rId5"/>
              </a:buBlip>
            </a:pP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numero</a:t>
            </a:r>
            <a:r>
              <a:rPr lang="en-GB" sz="1200" b="1" dirty="0">
                <a:cs typeface="Arial" panose="020B0604020202020204" pitchFamily="34" charset="0"/>
              </a:rPr>
              <a:t> di </a:t>
            </a:r>
            <a:r>
              <a:rPr lang="en-GB" sz="1200" b="1" dirty="0" err="1">
                <a:cs typeface="Arial" panose="020B0604020202020204" pitchFamily="34" charset="0"/>
              </a:rPr>
              <a:t>frammenti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attesi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superiori</a:t>
            </a:r>
            <a:r>
              <a:rPr lang="en-GB" sz="1200" b="1" dirty="0">
                <a:cs typeface="Arial" panose="020B0604020202020204" pitchFamily="34" charset="0"/>
              </a:rPr>
              <a:t> a 7 cm</a:t>
            </a:r>
            <a:endParaRPr lang="en-GB" sz="1200" dirty="0">
              <a:cs typeface="Arial" panose="020B0604020202020204" pitchFamily="34" charset="0"/>
            </a:endParaRPr>
          </a:p>
          <a:p>
            <a:pPr lvl="1" algn="just">
              <a:buClr>
                <a:schemeClr val="tx2"/>
              </a:buClr>
              <a:buSzPct val="100000"/>
              <a:buBlip>
                <a:blip r:embed="rId5"/>
              </a:buBlip>
            </a:pP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distribuzione</a:t>
            </a:r>
            <a:r>
              <a:rPr lang="en-GB" sz="1200" b="1" dirty="0">
                <a:cs typeface="Arial" panose="020B0604020202020204" pitchFamily="34" charset="0"/>
              </a:rPr>
              <a:t> area/</a:t>
            </a:r>
            <a:r>
              <a:rPr lang="en-GB" sz="1200" b="1" dirty="0" err="1">
                <a:cs typeface="Arial" panose="020B0604020202020204" pitchFamily="34" charset="0"/>
              </a:rPr>
              <a:t>massa</a:t>
            </a:r>
            <a:r>
              <a:rPr lang="en-GB" sz="1200" b="1" dirty="0">
                <a:cs typeface="Arial" panose="020B0604020202020204" pitchFamily="34" charset="0"/>
              </a:rPr>
              <a:t> e di </a:t>
            </a:r>
            <a:r>
              <a:rPr lang="en-GB" sz="1200" b="1" dirty="0" err="1">
                <a:cs typeface="Arial" panose="020B0604020202020204" pitchFamily="34" charset="0"/>
              </a:rPr>
              <a:t>variazione</a:t>
            </a:r>
            <a:r>
              <a:rPr lang="en-GB" sz="1200" b="1" dirty="0">
                <a:cs typeface="Arial" panose="020B0604020202020204" pitchFamily="34" charset="0"/>
              </a:rPr>
              <a:t> di </a:t>
            </a:r>
            <a:r>
              <a:rPr lang="en-GB" sz="1200" b="1" dirty="0" err="1">
                <a:cs typeface="Arial" panose="020B0604020202020204" pitchFamily="34" charset="0"/>
              </a:rPr>
              <a:t>velocità</a:t>
            </a:r>
            <a:endParaRPr lang="en-GB" sz="1200" b="1" dirty="0">
              <a:cs typeface="Arial" panose="020B0604020202020204" pitchFamily="34" charset="0"/>
            </a:endParaRPr>
          </a:p>
          <a:p>
            <a:pPr lvl="1" algn="just">
              <a:buClr>
                <a:schemeClr val="tx2"/>
              </a:buClr>
              <a:buSzPct val="100000"/>
              <a:buBlip>
                <a:blip r:embed="rId5"/>
              </a:buBlip>
            </a:pP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evoluzione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della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densità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spaziale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degli</a:t>
            </a:r>
            <a:r>
              <a:rPr lang="en-GB" sz="1200" b="1" dirty="0">
                <a:cs typeface="Arial" panose="020B0604020202020204" pitchFamily="34" charset="0"/>
              </a:rPr>
              <a:t> </a:t>
            </a:r>
            <a:r>
              <a:rPr lang="en-GB" sz="1200" b="1" dirty="0" err="1">
                <a:cs typeface="Arial" panose="020B0604020202020204" pitchFamily="34" charset="0"/>
              </a:rPr>
              <a:t>oggetti</a:t>
            </a:r>
            <a:endParaRPr lang="en-US" sz="1200" dirty="0"/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Il report di </a:t>
            </a:r>
            <a:r>
              <a:rPr lang="en-US" sz="1200" i="1" dirty="0"/>
              <a:t>Long-Term</a:t>
            </a:r>
            <a:r>
              <a:rPr lang="en-US" sz="1200" dirty="0"/>
              <a:t> </a:t>
            </a:r>
            <a:r>
              <a:rPr lang="en-US" sz="1200" b="1" dirty="0" err="1"/>
              <a:t>entro</a:t>
            </a:r>
            <a:r>
              <a:rPr lang="en-US" sz="1200" b="1" dirty="0"/>
              <a:t> 3 </a:t>
            </a:r>
            <a:r>
              <a:rPr lang="en-US" sz="1200" b="1" dirty="0" err="1"/>
              <a:t>mesi</a:t>
            </a:r>
            <a:r>
              <a:rPr lang="en-US" sz="1200" dirty="0"/>
              <a:t> </a:t>
            </a:r>
            <a:r>
              <a:rPr lang="en-US" sz="1200" dirty="0" err="1"/>
              <a:t>dalla</a:t>
            </a:r>
            <a:r>
              <a:rPr lang="en-US" sz="1200" dirty="0"/>
              <a:t> </a:t>
            </a:r>
            <a:r>
              <a:rPr lang="en-US" sz="1200" dirty="0" err="1"/>
              <a:t>pubblicazione</a:t>
            </a:r>
            <a:r>
              <a:rPr lang="en-US" sz="1200" dirty="0"/>
              <a:t> del report ST.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795373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3" y="1350663"/>
            <a:ext cx="3894648" cy="48899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257" y="1350663"/>
            <a:ext cx="4031447" cy="48899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257" y="1351471"/>
            <a:ext cx="4118137" cy="2496246"/>
          </a:xfrm>
          <a:prstGeom prst="rect">
            <a:avLst/>
          </a:prstGeom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1FF11BE5-76E6-FE57-7C74-0BD75177C3FF}"/>
              </a:ext>
            </a:extLst>
          </p:cNvPr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FRAGMENTATION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46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Rete di Sensori EU-SST e US (mil)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4860" y="969110"/>
            <a:ext cx="7957885" cy="4968552"/>
            <a:chOff x="395536" y="1124744"/>
            <a:chExt cx="7885877" cy="513083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268760"/>
              <a:ext cx="7740352" cy="4986817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395536" y="5877272"/>
              <a:ext cx="864096" cy="3783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it-IT" sz="2000" dirty="0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7963680" y="1124744"/>
              <a:ext cx="317733" cy="3783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it-IT" sz="2000" dirty="0"/>
            </a:p>
          </p:txBody>
        </p:sp>
      </p:grpSp>
      <p:sp>
        <p:nvSpPr>
          <p:cNvPr id="74" name="Rettangolo 73"/>
          <p:cNvSpPr/>
          <p:nvPr/>
        </p:nvSpPr>
        <p:spPr>
          <a:xfrm>
            <a:off x="323528" y="6042916"/>
            <a:ext cx="3168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Sensori operativi alla data del 19 marzo 2024</a:t>
            </a:r>
            <a:r>
              <a:rPr lang="it-IT" sz="1000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Ovale 3"/>
          <p:cNvSpPr/>
          <p:nvPr/>
        </p:nvSpPr>
        <p:spPr>
          <a:xfrm>
            <a:off x="217088" y="3124748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79997" y="2764032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70853" y="3902097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98618" y="2743004"/>
            <a:ext cx="2148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Clear</a:t>
            </a:r>
          </a:p>
        </p:txBody>
      </p:sp>
      <p:sp>
        <p:nvSpPr>
          <p:cNvPr id="13" name="Ovale 12"/>
          <p:cNvSpPr/>
          <p:nvPr/>
        </p:nvSpPr>
        <p:spPr>
          <a:xfrm>
            <a:off x="2770611" y="1152280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3940375" y="1201618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344111" y="1929629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450543" y="3026072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23528" y="3116876"/>
            <a:ext cx="4889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Cobra </a:t>
            </a:r>
            <a:r>
              <a:rPr lang="it-IT" sz="800" dirty="0" err="1"/>
              <a:t>Dane</a:t>
            </a:r>
            <a:endParaRPr lang="it-IT" sz="8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78234" y="3889879"/>
            <a:ext cx="21640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 err="1"/>
              <a:t>Maui</a:t>
            </a:r>
            <a:endParaRPr lang="it-IT" sz="8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362417" y="3272994"/>
            <a:ext cx="23243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Beale</a:t>
            </a:r>
          </a:p>
        </p:txBody>
      </p:sp>
      <p:sp>
        <p:nvSpPr>
          <p:cNvPr id="20" name="Ovale 19"/>
          <p:cNvSpPr/>
          <p:nvPr/>
        </p:nvSpPr>
        <p:spPr>
          <a:xfrm>
            <a:off x="1249872" y="3285212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1573834" y="3021604"/>
            <a:ext cx="3350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Cavalier</a:t>
            </a:r>
          </a:p>
        </p:txBody>
      </p:sp>
      <p:sp>
        <p:nvSpPr>
          <p:cNvPr id="22" name="Ovale 21"/>
          <p:cNvSpPr/>
          <p:nvPr/>
        </p:nvSpPr>
        <p:spPr>
          <a:xfrm>
            <a:off x="1801264" y="3365133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1907704" y="3322332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LSSC</a:t>
            </a:r>
          </a:p>
        </p:txBody>
      </p:sp>
      <p:sp>
        <p:nvSpPr>
          <p:cNvPr id="24" name="Ovale 23"/>
          <p:cNvSpPr/>
          <p:nvPr/>
        </p:nvSpPr>
        <p:spPr>
          <a:xfrm>
            <a:off x="2032505" y="3580851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2139886" y="3568633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Cape </a:t>
            </a:r>
            <a:r>
              <a:rPr lang="it-IT" sz="800" dirty="0" err="1"/>
              <a:t>Cod</a:t>
            </a:r>
            <a:endParaRPr lang="it-IT" sz="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2460374" y="1929629"/>
            <a:ext cx="2340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Thule</a:t>
            </a:r>
          </a:p>
        </p:txBody>
      </p:sp>
      <p:sp>
        <p:nvSpPr>
          <p:cNvPr id="27" name="Ovale 26"/>
          <p:cNvSpPr/>
          <p:nvPr/>
        </p:nvSpPr>
        <p:spPr>
          <a:xfrm>
            <a:off x="4234327" y="2441639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4350590" y="2441639"/>
            <a:ext cx="36548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 err="1"/>
              <a:t>Globus</a:t>
            </a:r>
            <a:r>
              <a:rPr lang="it-IT" sz="800" dirty="0"/>
              <a:t> II</a:t>
            </a:r>
          </a:p>
        </p:txBody>
      </p:sp>
      <p:sp>
        <p:nvSpPr>
          <p:cNvPr id="29" name="Ovale 28"/>
          <p:cNvSpPr/>
          <p:nvPr/>
        </p:nvSpPr>
        <p:spPr>
          <a:xfrm>
            <a:off x="3590074" y="3100313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3706337" y="3100313"/>
            <a:ext cx="4632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 err="1"/>
              <a:t>Fylingdales</a:t>
            </a:r>
            <a:endParaRPr lang="it-IT" sz="800" dirty="0"/>
          </a:p>
        </p:txBody>
      </p:sp>
      <p:sp>
        <p:nvSpPr>
          <p:cNvPr id="31" name="Ovale 30"/>
          <p:cNvSpPr/>
          <p:nvPr/>
        </p:nvSpPr>
        <p:spPr>
          <a:xfrm>
            <a:off x="1865180" y="3840541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1981443" y="3840541"/>
            <a:ext cx="20037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 err="1"/>
              <a:t>Eglin</a:t>
            </a:r>
            <a:endParaRPr lang="it-IT" sz="800" dirty="0"/>
          </a:p>
        </p:txBody>
      </p:sp>
      <p:sp>
        <p:nvSpPr>
          <p:cNvPr id="33" name="Ovale 32"/>
          <p:cNvSpPr/>
          <p:nvPr/>
        </p:nvSpPr>
        <p:spPr>
          <a:xfrm>
            <a:off x="2682352" y="4062133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2301460" y="4037698"/>
            <a:ext cx="42159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 err="1"/>
              <a:t>Ascension</a:t>
            </a:r>
            <a:endParaRPr lang="it-IT" sz="800" dirty="0"/>
          </a:p>
        </p:txBody>
      </p:sp>
      <p:sp>
        <p:nvSpPr>
          <p:cNvPr id="35" name="Ovale 34"/>
          <p:cNvSpPr/>
          <p:nvPr/>
        </p:nvSpPr>
        <p:spPr>
          <a:xfrm>
            <a:off x="5237960" y="4423945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5354223" y="4423945"/>
            <a:ext cx="5289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Diego Garcia</a:t>
            </a:r>
          </a:p>
        </p:txBody>
      </p:sp>
      <p:sp>
        <p:nvSpPr>
          <p:cNvPr id="37" name="Ovale 36"/>
          <p:cNvSpPr/>
          <p:nvPr/>
        </p:nvSpPr>
        <p:spPr>
          <a:xfrm>
            <a:off x="7251522" y="3914587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7367785" y="3914587"/>
            <a:ext cx="68448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Reagan Test Site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890692" y="1152093"/>
            <a:ext cx="1955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SBSS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4053509" y="1176996"/>
            <a:ext cx="2228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SAPH</a:t>
            </a:r>
          </a:p>
        </p:txBody>
      </p:sp>
      <p:sp>
        <p:nvSpPr>
          <p:cNvPr id="41" name="Ovale 40"/>
          <p:cNvSpPr/>
          <p:nvPr/>
        </p:nvSpPr>
        <p:spPr>
          <a:xfrm>
            <a:off x="6791525" y="1925917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6927307" y="1925917"/>
            <a:ext cx="75661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b="1" dirty="0"/>
              <a:t>Sensori USA  (mil)</a:t>
            </a:r>
          </a:p>
        </p:txBody>
      </p:sp>
      <p:sp>
        <p:nvSpPr>
          <p:cNvPr id="43" name="Ovale 42"/>
          <p:cNvSpPr/>
          <p:nvPr/>
        </p:nvSpPr>
        <p:spPr>
          <a:xfrm>
            <a:off x="6035229" y="4886137"/>
            <a:ext cx="106440" cy="98676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6151492" y="4886137"/>
            <a:ext cx="15549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dirty="0"/>
              <a:t>Site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F48416-76EF-F57D-D366-23D97AA83F99}"/>
              </a:ext>
            </a:extLst>
          </p:cNvPr>
          <p:cNvSpPr txBox="1"/>
          <p:nvPr/>
        </p:nvSpPr>
        <p:spPr>
          <a:xfrm>
            <a:off x="6791525" y="2131544"/>
            <a:ext cx="1510029" cy="153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it-IT" sz="1000" dirty="0"/>
              <a:t>Non conteggiati i sensori </a:t>
            </a:r>
            <a:r>
              <a:rPr lang="it-IT" sz="1000" b="1" dirty="0"/>
              <a:t>JCO</a:t>
            </a:r>
          </a:p>
        </p:txBody>
      </p:sp>
    </p:spTree>
    <p:extLst>
      <p:ext uri="{BB962C8B-B14F-4D97-AF65-F5344CB8AC3E}">
        <p14:creationId xmlns:p14="http://schemas.microsoft.com/office/powerpoint/2010/main" val="1663253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911962" y="260036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Rete di sensori nazionali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  <p:pic>
        <p:nvPicPr>
          <p:cNvPr id="20" name="Picture 2" descr="https://mapsvg.com/wp/wp-content/uploads/2020/12/Regions-Map-of-Ita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4" y="1052736"/>
            <a:ext cx="4533688" cy="525636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1" name="Ovale 20"/>
          <p:cNvSpPr/>
          <p:nvPr/>
        </p:nvSpPr>
        <p:spPr>
          <a:xfrm>
            <a:off x="1235956" y="4441421"/>
            <a:ext cx="65435" cy="66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22" name="Ovale 21"/>
          <p:cNvSpPr/>
          <p:nvPr/>
        </p:nvSpPr>
        <p:spPr>
          <a:xfrm>
            <a:off x="1237136" y="4535247"/>
            <a:ext cx="65435" cy="66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23" name="Ovale 22"/>
          <p:cNvSpPr/>
          <p:nvPr/>
        </p:nvSpPr>
        <p:spPr>
          <a:xfrm>
            <a:off x="3668356" y="4217304"/>
            <a:ext cx="65435" cy="662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24" name="Ovale 23"/>
          <p:cNvSpPr/>
          <p:nvPr/>
        </p:nvSpPr>
        <p:spPr>
          <a:xfrm>
            <a:off x="3767682" y="4220278"/>
            <a:ext cx="65435" cy="662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25" name="Ovale 24"/>
          <p:cNvSpPr/>
          <p:nvPr/>
        </p:nvSpPr>
        <p:spPr>
          <a:xfrm>
            <a:off x="2648397" y="3776840"/>
            <a:ext cx="65435" cy="662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26" name="Ovale 25"/>
          <p:cNvSpPr/>
          <p:nvPr/>
        </p:nvSpPr>
        <p:spPr>
          <a:xfrm>
            <a:off x="2374868" y="3443974"/>
            <a:ext cx="65435" cy="662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pic>
        <p:nvPicPr>
          <p:cNvPr id="27" name="Picture 4" descr="Communication, monitor, navigation, network, radar, tracking icon - Download on Iconfi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4" y="4265140"/>
            <a:ext cx="246837" cy="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e 27"/>
          <p:cNvSpPr/>
          <p:nvPr/>
        </p:nvSpPr>
        <p:spPr>
          <a:xfrm>
            <a:off x="2184042" y="2125322"/>
            <a:ext cx="156268" cy="150793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noFill/>
              </a:rPr>
              <a:t>2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5004698" y="2053137"/>
            <a:ext cx="310541" cy="362044"/>
            <a:chOff x="7228439" y="2184490"/>
            <a:chExt cx="579129" cy="688922"/>
          </a:xfrm>
          <a:solidFill>
            <a:schemeClr val="bg1"/>
          </a:solidFill>
        </p:grpSpPr>
        <p:pic>
          <p:nvPicPr>
            <p:cNvPr id="30" name="Picture 10" descr="https://tse2.mm.bing.net/th?id=OIP.EzeSpk0CMRXNi0SZNBwcvwHaHa&amp;pid=Api&amp;P=0&amp;w=164&amp;h=16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439" y="2184490"/>
              <a:ext cx="579129" cy="579129"/>
            </a:xfrm>
            <a:prstGeom prst="rect">
              <a:avLst/>
            </a:prstGeom>
            <a:grpFill/>
          </p:spPr>
        </p:pic>
        <p:sp>
          <p:nvSpPr>
            <p:cNvPr id="31" name="Figura a mano libera 30"/>
            <p:cNvSpPr/>
            <p:nvPr/>
          </p:nvSpPr>
          <p:spPr>
            <a:xfrm>
              <a:off x="7322792" y="2608255"/>
              <a:ext cx="146605" cy="265158"/>
            </a:xfrm>
            <a:custGeom>
              <a:avLst/>
              <a:gdLst>
                <a:gd name="connsiteX0" fmla="*/ 82062 w 252046"/>
                <a:gd name="connsiteY0" fmla="*/ 146538 h 451338"/>
                <a:gd name="connsiteX1" fmla="*/ 0 w 252046"/>
                <a:gd name="connsiteY1" fmla="*/ 451338 h 451338"/>
                <a:gd name="connsiteX2" fmla="*/ 252046 w 252046"/>
                <a:gd name="connsiteY2" fmla="*/ 451338 h 451338"/>
                <a:gd name="connsiteX3" fmla="*/ 246185 w 252046"/>
                <a:gd name="connsiteY3" fmla="*/ 0 h 451338"/>
                <a:gd name="connsiteX4" fmla="*/ 82062 w 252046"/>
                <a:gd name="connsiteY4" fmla="*/ 146538 h 451338"/>
                <a:gd name="connsiteX0" fmla="*/ 113398 w 252046"/>
                <a:gd name="connsiteY0" fmla="*/ 105122 h 451338"/>
                <a:gd name="connsiteX1" fmla="*/ 0 w 252046"/>
                <a:gd name="connsiteY1" fmla="*/ 451338 h 451338"/>
                <a:gd name="connsiteX2" fmla="*/ 252046 w 252046"/>
                <a:gd name="connsiteY2" fmla="*/ 451338 h 451338"/>
                <a:gd name="connsiteX3" fmla="*/ 246185 w 252046"/>
                <a:gd name="connsiteY3" fmla="*/ 0 h 451338"/>
                <a:gd name="connsiteX4" fmla="*/ 113398 w 252046"/>
                <a:gd name="connsiteY4" fmla="*/ 105122 h 451338"/>
                <a:gd name="connsiteX0" fmla="*/ 113398 w 252046"/>
                <a:gd name="connsiteY0" fmla="*/ 170205 h 516421"/>
                <a:gd name="connsiteX1" fmla="*/ 0 w 252046"/>
                <a:gd name="connsiteY1" fmla="*/ 516421 h 516421"/>
                <a:gd name="connsiteX2" fmla="*/ 252046 w 252046"/>
                <a:gd name="connsiteY2" fmla="*/ 516421 h 516421"/>
                <a:gd name="connsiteX3" fmla="*/ 235739 w 252046"/>
                <a:gd name="connsiteY3" fmla="*/ 0 h 516421"/>
                <a:gd name="connsiteX4" fmla="*/ 113398 w 252046"/>
                <a:gd name="connsiteY4" fmla="*/ 170205 h 516421"/>
                <a:gd name="connsiteX0" fmla="*/ 92506 w 252046"/>
                <a:gd name="connsiteY0" fmla="*/ 164288 h 516421"/>
                <a:gd name="connsiteX1" fmla="*/ 0 w 252046"/>
                <a:gd name="connsiteY1" fmla="*/ 516421 h 516421"/>
                <a:gd name="connsiteX2" fmla="*/ 252046 w 252046"/>
                <a:gd name="connsiteY2" fmla="*/ 516421 h 516421"/>
                <a:gd name="connsiteX3" fmla="*/ 235739 w 252046"/>
                <a:gd name="connsiteY3" fmla="*/ 0 h 516421"/>
                <a:gd name="connsiteX4" fmla="*/ 92506 w 252046"/>
                <a:gd name="connsiteY4" fmla="*/ 164288 h 51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46" h="516421">
                  <a:moveTo>
                    <a:pt x="92506" y="164288"/>
                  </a:moveTo>
                  <a:lnTo>
                    <a:pt x="0" y="516421"/>
                  </a:lnTo>
                  <a:lnTo>
                    <a:pt x="252046" y="516421"/>
                  </a:lnTo>
                  <a:cubicBezTo>
                    <a:pt x="250092" y="365975"/>
                    <a:pt x="237693" y="150446"/>
                    <a:pt x="235739" y="0"/>
                  </a:cubicBezTo>
                  <a:lnTo>
                    <a:pt x="92506" y="16428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b="1"/>
            </a:p>
          </p:txBody>
        </p:sp>
      </p:grpSp>
      <p:pic>
        <p:nvPicPr>
          <p:cNvPr id="32" name="Picture 6" descr="Icone piane di vettore con l'osservatori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06" b="75252" l="22846" r="77462">
                        <a14:foregroundMark x1="43923" y1="45971" x2="43923" y2="45971"/>
                        <a14:foregroundMark x1="52308" y1="40360" x2="52308" y2="40360"/>
                        <a14:foregroundMark x1="44385" y1="67482" x2="44385" y2="67482"/>
                        <a14:foregroundMark x1="31846" y1="68777" x2="31846" y2="68777"/>
                        <a14:foregroundMark x1="70077" y1="67482" x2="70077" y2="67482"/>
                        <a14:foregroundMark x1="70077" y1="21871" x2="70077" y2="21871"/>
                        <a14:foregroundMark x1="69077" y1="39496" x2="69077" y2="39496"/>
                        <a14:foregroundMark x1="69077" y1="48561" x2="69077" y2="48561"/>
                        <a14:foregroundMark x1="72231" y1="60144" x2="72231" y2="60144"/>
                        <a14:backgroundMark x1="22385" y1="6763" x2="22385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1941" r="18896" b="22198"/>
          <a:stretch/>
        </p:blipFill>
        <p:spPr bwMode="auto">
          <a:xfrm>
            <a:off x="2427339" y="3237159"/>
            <a:ext cx="176366" cy="2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cone piane di vettore con l'osservatori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06" b="75252" l="22846" r="77462">
                        <a14:foregroundMark x1="43923" y1="45971" x2="43923" y2="45971"/>
                        <a14:foregroundMark x1="52308" y1="40360" x2="52308" y2="40360"/>
                        <a14:foregroundMark x1="44385" y1="67482" x2="44385" y2="67482"/>
                        <a14:foregroundMark x1="31846" y1="68777" x2="31846" y2="68777"/>
                        <a14:foregroundMark x1="70077" y1="67482" x2="70077" y2="67482"/>
                        <a14:foregroundMark x1="70077" y1="21871" x2="70077" y2="21871"/>
                        <a14:foregroundMark x1="69077" y1="39496" x2="69077" y2="39496"/>
                        <a14:foregroundMark x1="69077" y1="48561" x2="69077" y2="48561"/>
                        <a14:foregroundMark x1="72231" y1="60144" x2="72231" y2="60144"/>
                        <a14:backgroundMark x1="22385" y1="6763" x2="22385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1941" r="18896" b="22198"/>
          <a:stretch/>
        </p:blipFill>
        <p:spPr bwMode="auto">
          <a:xfrm>
            <a:off x="2672159" y="3538942"/>
            <a:ext cx="195340" cy="24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cone piane di vettore con l'osservatori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06" b="75252" l="22846" r="77462">
                        <a14:foregroundMark x1="43923" y1="45971" x2="43923" y2="45971"/>
                        <a14:foregroundMark x1="52308" y1="40360" x2="52308" y2="40360"/>
                        <a14:foregroundMark x1="44385" y1="67482" x2="44385" y2="67482"/>
                        <a14:foregroundMark x1="31846" y1="68777" x2="31846" y2="68777"/>
                        <a14:foregroundMark x1="70077" y1="67482" x2="70077" y2="67482"/>
                        <a14:foregroundMark x1="70077" y1="21871" x2="70077" y2="21871"/>
                        <a14:foregroundMark x1="69077" y1="39496" x2="69077" y2="39496"/>
                        <a14:foregroundMark x1="69077" y1="48561" x2="69077" y2="48561"/>
                        <a14:foregroundMark x1="72231" y1="60144" x2="72231" y2="60144"/>
                        <a14:backgroundMark x1="22385" y1="6763" x2="22385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1941" r="18896" b="22198"/>
          <a:stretch/>
        </p:blipFill>
        <p:spPr bwMode="auto">
          <a:xfrm>
            <a:off x="2377571" y="2404551"/>
            <a:ext cx="176366" cy="2248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Picture 4" descr="Communication, monitor, navigation, network, radar, tracking icon - Download on Iconfi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65" y="2144360"/>
            <a:ext cx="246837" cy="24683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6" name="Gruppo 35"/>
          <p:cNvGrpSpPr/>
          <p:nvPr/>
        </p:nvGrpSpPr>
        <p:grpSpPr>
          <a:xfrm>
            <a:off x="3726161" y="3770616"/>
            <a:ext cx="336549" cy="407771"/>
            <a:chOff x="7228439" y="2184490"/>
            <a:chExt cx="579129" cy="688923"/>
          </a:xfrm>
        </p:grpSpPr>
        <p:pic>
          <p:nvPicPr>
            <p:cNvPr id="37" name="Picture 10" descr="https://tse2.mm.bing.net/th?id=OIP.EzeSpk0CMRXNi0SZNBwcvwHaHa&amp;pid=Api&amp;P=0&amp;w=164&amp;h=164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439" y="2184490"/>
              <a:ext cx="579129" cy="57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Figura a mano libera 37"/>
            <p:cNvSpPr/>
            <p:nvPr/>
          </p:nvSpPr>
          <p:spPr>
            <a:xfrm>
              <a:off x="7322792" y="2608255"/>
              <a:ext cx="146605" cy="265158"/>
            </a:xfrm>
            <a:custGeom>
              <a:avLst/>
              <a:gdLst>
                <a:gd name="connsiteX0" fmla="*/ 82062 w 252046"/>
                <a:gd name="connsiteY0" fmla="*/ 146538 h 451338"/>
                <a:gd name="connsiteX1" fmla="*/ 0 w 252046"/>
                <a:gd name="connsiteY1" fmla="*/ 451338 h 451338"/>
                <a:gd name="connsiteX2" fmla="*/ 252046 w 252046"/>
                <a:gd name="connsiteY2" fmla="*/ 451338 h 451338"/>
                <a:gd name="connsiteX3" fmla="*/ 246185 w 252046"/>
                <a:gd name="connsiteY3" fmla="*/ 0 h 451338"/>
                <a:gd name="connsiteX4" fmla="*/ 82062 w 252046"/>
                <a:gd name="connsiteY4" fmla="*/ 146538 h 451338"/>
                <a:gd name="connsiteX0" fmla="*/ 113398 w 252046"/>
                <a:gd name="connsiteY0" fmla="*/ 105122 h 451338"/>
                <a:gd name="connsiteX1" fmla="*/ 0 w 252046"/>
                <a:gd name="connsiteY1" fmla="*/ 451338 h 451338"/>
                <a:gd name="connsiteX2" fmla="*/ 252046 w 252046"/>
                <a:gd name="connsiteY2" fmla="*/ 451338 h 451338"/>
                <a:gd name="connsiteX3" fmla="*/ 246185 w 252046"/>
                <a:gd name="connsiteY3" fmla="*/ 0 h 451338"/>
                <a:gd name="connsiteX4" fmla="*/ 113398 w 252046"/>
                <a:gd name="connsiteY4" fmla="*/ 105122 h 451338"/>
                <a:gd name="connsiteX0" fmla="*/ 113398 w 252046"/>
                <a:gd name="connsiteY0" fmla="*/ 170205 h 516421"/>
                <a:gd name="connsiteX1" fmla="*/ 0 w 252046"/>
                <a:gd name="connsiteY1" fmla="*/ 516421 h 516421"/>
                <a:gd name="connsiteX2" fmla="*/ 252046 w 252046"/>
                <a:gd name="connsiteY2" fmla="*/ 516421 h 516421"/>
                <a:gd name="connsiteX3" fmla="*/ 235739 w 252046"/>
                <a:gd name="connsiteY3" fmla="*/ 0 h 516421"/>
                <a:gd name="connsiteX4" fmla="*/ 113398 w 252046"/>
                <a:gd name="connsiteY4" fmla="*/ 170205 h 516421"/>
                <a:gd name="connsiteX0" fmla="*/ 92506 w 252046"/>
                <a:gd name="connsiteY0" fmla="*/ 164288 h 516421"/>
                <a:gd name="connsiteX1" fmla="*/ 0 w 252046"/>
                <a:gd name="connsiteY1" fmla="*/ 516421 h 516421"/>
                <a:gd name="connsiteX2" fmla="*/ 252046 w 252046"/>
                <a:gd name="connsiteY2" fmla="*/ 516421 h 516421"/>
                <a:gd name="connsiteX3" fmla="*/ 235739 w 252046"/>
                <a:gd name="connsiteY3" fmla="*/ 0 h 516421"/>
                <a:gd name="connsiteX4" fmla="*/ 92506 w 252046"/>
                <a:gd name="connsiteY4" fmla="*/ 164288 h 51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46" h="516421">
                  <a:moveTo>
                    <a:pt x="92506" y="164288"/>
                  </a:moveTo>
                  <a:lnTo>
                    <a:pt x="0" y="516421"/>
                  </a:lnTo>
                  <a:lnTo>
                    <a:pt x="252046" y="516421"/>
                  </a:lnTo>
                  <a:cubicBezTo>
                    <a:pt x="250092" y="365975"/>
                    <a:pt x="237693" y="150446"/>
                    <a:pt x="235739" y="0"/>
                  </a:cubicBezTo>
                  <a:lnTo>
                    <a:pt x="92506" y="16428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1"/>
            </a:p>
          </p:txBody>
        </p:sp>
      </p:grpSp>
      <p:pic>
        <p:nvPicPr>
          <p:cNvPr id="39" name="Picture 6" descr="Icone piane di vettore con l'osservatori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06" b="75252" l="22846" r="77462">
                        <a14:foregroundMark x1="43923" y1="45971" x2="43923" y2="45971"/>
                        <a14:foregroundMark x1="52308" y1="40360" x2="52308" y2="40360"/>
                        <a14:foregroundMark x1="44385" y1="67482" x2="44385" y2="67482"/>
                        <a14:foregroundMark x1="31846" y1="68777" x2="31846" y2="68777"/>
                        <a14:foregroundMark x1="70077" y1="67482" x2="70077" y2="67482"/>
                        <a14:foregroundMark x1="70077" y1="21871" x2="70077" y2="21871"/>
                        <a14:foregroundMark x1="69077" y1="39496" x2="69077" y2="39496"/>
                        <a14:foregroundMark x1="69077" y1="48561" x2="69077" y2="48561"/>
                        <a14:foregroundMark x1="72231" y1="60144" x2="72231" y2="60144"/>
                        <a14:backgroundMark x1="22385" y1="6763" x2="22385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1941" r="18896" b="22198"/>
          <a:stretch/>
        </p:blipFill>
        <p:spPr bwMode="auto">
          <a:xfrm>
            <a:off x="3560218" y="3938080"/>
            <a:ext cx="195340" cy="2490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CasellaDiTesto 39"/>
          <p:cNvSpPr txBox="1"/>
          <p:nvPr/>
        </p:nvSpPr>
        <p:spPr>
          <a:xfrm>
            <a:off x="1522991" y="3718894"/>
            <a:ext cx="310548" cy="17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24" dirty="0"/>
              <a:t>TX</a:t>
            </a:r>
          </a:p>
        </p:txBody>
      </p:sp>
      <p:sp>
        <p:nvSpPr>
          <p:cNvPr id="41" name="CasellaDiTesto 10"/>
          <p:cNvSpPr txBox="1">
            <a:spLocks noChangeArrowheads="1"/>
          </p:cNvSpPr>
          <p:nvPr/>
        </p:nvSpPr>
        <p:spPr bwMode="auto">
          <a:xfrm>
            <a:off x="2407220" y="3918078"/>
            <a:ext cx="561900" cy="80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 err="1"/>
              <a:t>MiTe</a:t>
            </a:r>
            <a:r>
              <a:rPr lang="it-IT" altLang="it-IT" sz="524" dirty="0"/>
              <a:t> (</a:t>
            </a:r>
            <a:r>
              <a:rPr lang="it-IT" altLang="it-IT" sz="524" dirty="0" err="1"/>
              <a:t>PdM</a:t>
            </a:r>
            <a:r>
              <a:rPr lang="it-IT" altLang="it-IT" sz="524" dirty="0"/>
              <a:t>)</a:t>
            </a:r>
          </a:p>
        </p:txBody>
      </p:sp>
      <p:pic>
        <p:nvPicPr>
          <p:cNvPr id="42" name="Immagin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50" y="3657618"/>
            <a:ext cx="465748" cy="495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magin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19" y="4163949"/>
            <a:ext cx="452254" cy="52504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Germano\Pictures\Stazione\Alba 19.12.2005\DSCN442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15" y="1535215"/>
            <a:ext cx="762187" cy="57255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4"/>
          <p:cNvSpPr txBox="1">
            <a:spLocks noChangeArrowheads="1"/>
          </p:cNvSpPr>
          <p:nvPr/>
        </p:nvSpPr>
        <p:spPr bwMode="auto">
          <a:xfrm>
            <a:off x="1549443" y="2302027"/>
            <a:ext cx="832587" cy="80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/>
              <a:t>Croce Del Nord (INAF)</a:t>
            </a:r>
          </a:p>
        </p:txBody>
      </p:sp>
      <p:pic>
        <p:nvPicPr>
          <p:cNvPr id="47" name="Immagine 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52" y="4402864"/>
            <a:ext cx="678674" cy="47712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7" y="3788002"/>
            <a:ext cx="636849" cy="65341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sellaDiTesto 64"/>
          <p:cNvSpPr txBox="1">
            <a:spLocks noChangeArrowheads="1"/>
          </p:cNvSpPr>
          <p:nvPr/>
        </p:nvSpPr>
        <p:spPr bwMode="auto">
          <a:xfrm>
            <a:off x="631635" y="4512087"/>
            <a:ext cx="637804" cy="80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/>
              <a:t>TRF (Vitro- ITAF)</a:t>
            </a:r>
          </a:p>
        </p:txBody>
      </p:sp>
      <p:sp>
        <p:nvSpPr>
          <p:cNvPr id="50" name="CasellaDiTesto 64"/>
          <p:cNvSpPr txBox="1">
            <a:spLocks noChangeArrowheads="1"/>
          </p:cNvSpPr>
          <p:nvPr/>
        </p:nvSpPr>
        <p:spPr bwMode="auto">
          <a:xfrm>
            <a:off x="914339" y="4651376"/>
            <a:ext cx="540375" cy="24198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/>
              <a:t>MFDR-MR</a:t>
            </a:r>
          </a:p>
          <a:p>
            <a:r>
              <a:rPr lang="it-IT" altLang="it-IT" sz="524" dirty="0"/>
              <a:t>MFTR</a:t>
            </a:r>
          </a:p>
          <a:p>
            <a:r>
              <a:rPr lang="it-IT" altLang="it-IT" sz="524" dirty="0"/>
              <a:t> (ITAF)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1763319" y="2482800"/>
            <a:ext cx="592249" cy="1576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524" b="1" dirty="0">
                <a:solidFill>
                  <a:prstClr val="black"/>
                </a:solidFill>
                <a:latin typeface="Arial" panose="020B0604020202020204" pitchFamily="34" charset="0"/>
              </a:rPr>
              <a:t>Cassini-Tandem</a:t>
            </a:r>
            <a:endParaRPr lang="en-US" sz="700" b="1" dirty="0">
              <a:solidFill>
                <a:prstClr val="black"/>
              </a:solidFill>
              <a:latin typeface="Calibri"/>
            </a:endParaRPr>
          </a:p>
          <a:p>
            <a:pPr algn="ctr" eaLnBrk="0" hangingPunct="0">
              <a:defRPr/>
            </a:pPr>
            <a:r>
              <a:rPr lang="en-US" sz="500" b="1" dirty="0">
                <a:solidFill>
                  <a:prstClr val="black"/>
                </a:solidFill>
                <a:latin typeface="Calibri"/>
              </a:rPr>
              <a:t>(INAF)</a:t>
            </a:r>
            <a:endParaRPr lang="en-US" sz="3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CasellaDiTesto 62"/>
          <p:cNvSpPr txBox="1">
            <a:spLocks noChangeArrowheads="1"/>
          </p:cNvSpPr>
          <p:nvPr/>
        </p:nvSpPr>
        <p:spPr bwMode="auto">
          <a:xfrm>
            <a:off x="1943132" y="3458279"/>
            <a:ext cx="475356" cy="80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/>
              <a:t>CAS – </a:t>
            </a:r>
            <a:r>
              <a:rPr lang="it-IT" altLang="it-IT" sz="524" dirty="0" err="1"/>
              <a:t>VdV</a:t>
            </a:r>
            <a:endParaRPr lang="it-IT" altLang="it-IT" sz="524" dirty="0"/>
          </a:p>
        </p:txBody>
      </p:sp>
      <p:sp>
        <p:nvSpPr>
          <p:cNvPr id="53" name="CasellaDiTesto 42"/>
          <p:cNvSpPr txBox="1">
            <a:spLocks noChangeArrowheads="1"/>
          </p:cNvSpPr>
          <p:nvPr/>
        </p:nvSpPr>
        <p:spPr bwMode="auto">
          <a:xfrm>
            <a:off x="3823586" y="4299156"/>
            <a:ext cx="475124" cy="80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/>
              <a:t>SPADE (ASI)</a:t>
            </a:r>
          </a:p>
        </p:txBody>
      </p:sp>
      <p:sp>
        <p:nvSpPr>
          <p:cNvPr id="54" name="CasellaDiTesto 43"/>
          <p:cNvSpPr txBox="1">
            <a:spLocks noChangeArrowheads="1"/>
          </p:cNvSpPr>
          <p:nvPr/>
        </p:nvSpPr>
        <p:spPr bwMode="auto">
          <a:xfrm>
            <a:off x="3824512" y="4205748"/>
            <a:ext cx="485977" cy="80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sz="524" dirty="0"/>
              <a:t>MLRO (ASI)</a:t>
            </a:r>
          </a:p>
        </p:txBody>
      </p:sp>
      <p:sp>
        <p:nvSpPr>
          <p:cNvPr id="55" name="CasellaDiTesto 10"/>
          <p:cNvSpPr txBox="1">
            <a:spLocks noChangeArrowheads="1"/>
          </p:cNvSpPr>
          <p:nvPr/>
        </p:nvSpPr>
        <p:spPr bwMode="auto">
          <a:xfrm>
            <a:off x="5449750" y="2152362"/>
            <a:ext cx="3420718" cy="230832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t"/>
            <a:r>
              <a:rPr lang="it-IT" sz="900" b="1" dirty="0"/>
              <a:t>Laser - </a:t>
            </a:r>
            <a:r>
              <a:rPr lang="it-IT" sz="900" b="1" dirty="0" err="1"/>
              <a:t>Range</a:t>
            </a:r>
            <a:r>
              <a:rPr lang="it-IT" sz="900" b="1" dirty="0"/>
              <a:t> and </a:t>
            </a:r>
            <a:r>
              <a:rPr lang="el-GR" sz="900" b="1" dirty="0"/>
              <a:t>Δ</a:t>
            </a:r>
            <a:r>
              <a:rPr lang="it-IT" sz="900" b="1" dirty="0"/>
              <a:t> </a:t>
            </a:r>
            <a:r>
              <a:rPr lang="it-IT" sz="900" b="1" dirty="0" err="1"/>
              <a:t>Range</a:t>
            </a:r>
            <a:r>
              <a:rPr lang="it-IT" sz="900" b="1" dirty="0"/>
              <a:t> </a:t>
            </a:r>
            <a:r>
              <a:rPr lang="it-IT" sz="900" b="1" dirty="0" err="1"/>
              <a:t>only</a:t>
            </a:r>
            <a:r>
              <a:rPr lang="it-IT" sz="900" b="1" dirty="0"/>
              <a:t> cooperative (LEO/MEO)</a:t>
            </a:r>
          </a:p>
        </p:txBody>
      </p:sp>
      <p:sp>
        <p:nvSpPr>
          <p:cNvPr id="56" name="CasellaDiTesto 10"/>
          <p:cNvSpPr txBox="1">
            <a:spLocks noChangeArrowheads="1"/>
          </p:cNvSpPr>
          <p:nvPr/>
        </p:nvSpPr>
        <p:spPr bwMode="auto">
          <a:xfrm>
            <a:off x="5449750" y="1233661"/>
            <a:ext cx="3420720" cy="23083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it-IT" sz="900" b="1" dirty="0" err="1"/>
              <a:t>Telescopes</a:t>
            </a:r>
            <a:r>
              <a:rPr lang="it-IT" sz="900" b="1" dirty="0"/>
              <a:t>  - Surveillance &amp; Tracking (MEO-GEO)</a:t>
            </a:r>
          </a:p>
        </p:txBody>
      </p:sp>
      <p:pic>
        <p:nvPicPr>
          <p:cNvPr id="57" name="Picture 4" descr="Communication, monitor, navigation, network, radar, tracking icon - Download on Iconfinder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0"/>
          <a:stretch/>
        </p:blipFill>
        <p:spPr bwMode="auto">
          <a:xfrm>
            <a:off x="4971455" y="1632675"/>
            <a:ext cx="306469" cy="2730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CasellaDiTesto 10"/>
          <p:cNvSpPr txBox="1">
            <a:spLocks noChangeArrowheads="1"/>
          </p:cNvSpPr>
          <p:nvPr/>
        </p:nvSpPr>
        <p:spPr bwMode="auto">
          <a:xfrm>
            <a:off x="5452992" y="1693011"/>
            <a:ext cx="3417476" cy="23083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t"/>
            <a:r>
              <a:rPr lang="it-IT" sz="900" b="1" dirty="0"/>
              <a:t>RADAR and </a:t>
            </a:r>
            <a:r>
              <a:rPr lang="it-IT" sz="900" b="1" dirty="0" err="1"/>
              <a:t>Trasmitter</a:t>
            </a:r>
            <a:r>
              <a:rPr lang="it-IT" sz="900" b="1" dirty="0"/>
              <a:t> Surveillance &amp; </a:t>
            </a:r>
            <a:r>
              <a:rPr lang="it-IT" sz="900" b="1" dirty="0" err="1"/>
              <a:t>Tracking</a:t>
            </a:r>
            <a:r>
              <a:rPr lang="it-IT" sz="900" b="1" dirty="0"/>
              <a:t> (LEO)</a:t>
            </a:r>
          </a:p>
        </p:txBody>
      </p:sp>
      <p:cxnSp>
        <p:nvCxnSpPr>
          <p:cNvPr id="59" name="Connettore 1 84"/>
          <p:cNvCxnSpPr>
            <a:cxnSpLocks/>
            <a:stCxn id="27" idx="3"/>
          </p:cNvCxnSpPr>
          <p:nvPr/>
        </p:nvCxnSpPr>
        <p:spPr>
          <a:xfrm flipV="1">
            <a:off x="1295351" y="2341855"/>
            <a:ext cx="1047515" cy="204670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6" descr="Icone piane di vettore con l'osservatorio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806" b="75252" l="22846" r="77462">
                        <a14:foregroundMark x1="43923" y1="45971" x2="43923" y2="45971"/>
                        <a14:foregroundMark x1="52308" y1="40360" x2="52308" y2="40360"/>
                        <a14:foregroundMark x1="44385" y1="67482" x2="44385" y2="67482"/>
                        <a14:foregroundMark x1="31846" y1="68777" x2="31846" y2="68777"/>
                        <a14:foregroundMark x1="70077" y1="67482" x2="70077" y2="67482"/>
                        <a14:foregroundMark x1="70077" y1="21871" x2="70077" y2="21871"/>
                        <a14:foregroundMark x1="69077" y1="39496" x2="69077" y2="39496"/>
                        <a14:foregroundMark x1="69077" y1="48561" x2="69077" y2="48561"/>
                        <a14:foregroundMark x1="72231" y1="60144" x2="72231" y2="60144"/>
                        <a14:backgroundMark x1="22385" y1="6763" x2="22385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1941" r="18896" b="22198"/>
          <a:stretch/>
        </p:blipFill>
        <p:spPr bwMode="auto">
          <a:xfrm>
            <a:off x="5011019" y="1195378"/>
            <a:ext cx="227342" cy="2898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1" name="Ovale 60"/>
          <p:cNvSpPr/>
          <p:nvPr/>
        </p:nvSpPr>
        <p:spPr>
          <a:xfrm>
            <a:off x="2320317" y="2275594"/>
            <a:ext cx="65435" cy="66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62" name="Ovale 61"/>
          <p:cNvSpPr/>
          <p:nvPr/>
        </p:nvSpPr>
        <p:spPr>
          <a:xfrm>
            <a:off x="2316601" y="2453752"/>
            <a:ext cx="65435" cy="662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92376DF5-9F5E-42DF-9086-3109CC1F1E62}"/>
              </a:ext>
            </a:extLst>
          </p:cNvPr>
          <p:cNvSpPr/>
          <p:nvPr/>
        </p:nvSpPr>
        <p:spPr>
          <a:xfrm>
            <a:off x="1320144" y="4445254"/>
            <a:ext cx="65435" cy="66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/>
          </a:p>
        </p:txBody>
      </p:sp>
      <p:pic>
        <p:nvPicPr>
          <p:cNvPr id="65" name="Picture 4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904" y="2234159"/>
            <a:ext cx="619607" cy="63356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6" name="Picture 6" descr="Icone piane di vettore con l'osservatori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06" b="75252" l="22846" r="77462">
                        <a14:foregroundMark x1="43923" y1="45971" x2="43923" y2="45971"/>
                        <a14:foregroundMark x1="52308" y1="40360" x2="52308" y2="40360"/>
                        <a14:foregroundMark x1="44385" y1="67482" x2="44385" y2="67482"/>
                        <a14:foregroundMark x1="31846" y1="68777" x2="31846" y2="68777"/>
                        <a14:foregroundMark x1="70077" y1="67482" x2="70077" y2="67482"/>
                        <a14:foregroundMark x1="70077" y1="21871" x2="70077" y2="21871"/>
                        <a14:foregroundMark x1="69077" y1="39496" x2="69077" y2="39496"/>
                        <a14:foregroundMark x1="69077" y1="48561" x2="69077" y2="48561"/>
                        <a14:foregroundMark x1="72231" y1="60144" x2="72231" y2="60144"/>
                        <a14:backgroundMark x1="22385" y1="6763" x2="22385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1941" r="18896" b="22198"/>
          <a:stretch/>
        </p:blipFill>
        <p:spPr bwMode="auto">
          <a:xfrm>
            <a:off x="2294272" y="2556240"/>
            <a:ext cx="176366" cy="2248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7" name="Immagine 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62" y="4942092"/>
            <a:ext cx="496779" cy="38586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2" y="4937289"/>
            <a:ext cx="600377" cy="44719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9" name="Rettangolo 68"/>
          <p:cNvSpPr/>
          <p:nvPr/>
        </p:nvSpPr>
        <p:spPr>
          <a:xfrm>
            <a:off x="5024833" y="2577363"/>
            <a:ext cx="386577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TELESCOPI (Sorveglianza e Tracciamento in GEO/MEO): </a:t>
            </a: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CAS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(Vigna di Valle RM) </a:t>
            </a: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"/>
            </a:pPr>
            <a:r>
              <a:rPr lang="it-IT" sz="10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PdM-MiTe</a:t>
            </a: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Military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Telescope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(Pratica di Mare RM) ISOC</a:t>
            </a:r>
            <a:r>
              <a:rPr lang="it-IT" sz="1000" b="1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CASSINI TANDEM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(Loiano BO) INAF</a:t>
            </a:r>
            <a:r>
              <a:rPr lang="it-IT" sz="1000" b="1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SPADE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(Matera MT) ASI </a:t>
            </a:r>
          </a:p>
          <a:p>
            <a:pPr algn="just">
              <a:spcAft>
                <a:spcPts val="0"/>
              </a:spcAft>
            </a:pPr>
            <a:endParaRPr lang="it-IT" sz="10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LASER (Tracciamento in MEO/LEO):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MLRO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(Matera Laser 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Ranging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Observatory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(Matera MT) ASI </a:t>
            </a:r>
          </a:p>
          <a:p>
            <a:pPr algn="just">
              <a:spcAft>
                <a:spcPts val="0"/>
              </a:spcAft>
            </a:pPr>
            <a:endParaRPr lang="it-IT" sz="1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RADAR (Sorveglianza e Tracciamento in LEO):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Aft>
                <a:spcPts val="17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MFTR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(Multi Frequency Tracking Radar) (PISQ) ITAF </a:t>
            </a:r>
          </a:p>
          <a:p>
            <a:pPr marL="342900" lvl="0" indent="-342900" algn="just">
              <a:spcAft>
                <a:spcPts val="17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MFDR_MR (Q210)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(Multi Frequency Doppler Radar) (PISQ) ITAF</a:t>
            </a:r>
            <a:r>
              <a:rPr lang="it-IT" sz="1000" b="1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170"/>
              </a:spcAft>
              <a:buFont typeface="Wingdings" panose="05000000000000000000" pitchFamily="2" charset="2"/>
              <a:buChar char=""/>
            </a:pPr>
            <a:r>
              <a:rPr lang="it-IT" sz="1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BIRALES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Bistatic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Radar for LEO Survey) (TRF PISQ + RX Croce del Nord) ITAF + INAF</a:t>
            </a:r>
            <a:r>
              <a:rPr lang="it-IT" sz="1000" b="1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Aft>
                <a:spcPts val="170"/>
              </a:spcAft>
              <a:buFont typeface="Wingdings" panose="05000000000000000000" pitchFamily="2" charset="2"/>
              <a:buChar char=""/>
            </a:pPr>
            <a:endParaRPr lang="it-IT" sz="1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4" descr="Communication, monitor, navigation, network, radar, tracking icon - Download on Iconfi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14" y="4417540"/>
            <a:ext cx="246837" cy="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DF5F075C-E96C-4DC9-BFF5-33F0F96DED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25916" y="3559676"/>
            <a:ext cx="608868" cy="49511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2" name="Picture 2" descr="Sensor image">
            <a:extLst>
              <a:ext uri="{FF2B5EF4-FFF2-40B4-BE49-F238E27FC236}">
                <a16:creationId xmlns:a16="http://schemas.microsoft.com/office/drawing/2014/main" id="{5EE0D54C-3CA7-4538-88E9-D2621224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24" y="2916400"/>
            <a:ext cx="540246" cy="5822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498457" y="2047244"/>
            <a:ext cx="7984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000" b="1" dirty="0"/>
              <a:t>COA-CSSA</a:t>
            </a:r>
          </a:p>
        </p:txBody>
      </p:sp>
      <p:sp>
        <p:nvSpPr>
          <p:cNvPr id="73" name="CasellaDiTesto 64"/>
          <p:cNvSpPr txBox="1">
            <a:spLocks noChangeArrowheads="1"/>
          </p:cNvSpPr>
          <p:nvPr/>
        </p:nvSpPr>
        <p:spPr bwMode="auto">
          <a:xfrm>
            <a:off x="2024080" y="3551707"/>
            <a:ext cx="497605" cy="8079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RADARCAS</a:t>
            </a:r>
          </a:p>
        </p:txBody>
      </p:sp>
      <p:sp>
        <p:nvSpPr>
          <p:cNvPr id="74" name="CasellaDiTesto 64"/>
          <p:cNvSpPr txBox="1">
            <a:spLocks noChangeArrowheads="1"/>
          </p:cNvSpPr>
          <p:nvPr/>
        </p:nvSpPr>
        <p:spPr bwMode="auto">
          <a:xfrm>
            <a:off x="1768840" y="3348507"/>
            <a:ext cx="675883" cy="8079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NUOVO TRF (INAF)</a:t>
            </a:r>
          </a:p>
        </p:txBody>
      </p:sp>
      <p:sp>
        <p:nvSpPr>
          <p:cNvPr id="75" name="CasellaDiTesto 64"/>
          <p:cNvSpPr txBox="1">
            <a:spLocks noChangeArrowheads="1"/>
          </p:cNvSpPr>
          <p:nvPr/>
        </p:nvSpPr>
        <p:spPr bwMode="auto">
          <a:xfrm>
            <a:off x="618090" y="4923735"/>
            <a:ext cx="582824" cy="161583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MPA-RADAR SORVEGLIANZA</a:t>
            </a:r>
          </a:p>
        </p:txBody>
      </p:sp>
      <p:sp>
        <p:nvSpPr>
          <p:cNvPr id="76" name="CasellaDiTesto 64"/>
          <p:cNvSpPr txBox="1">
            <a:spLocks noChangeArrowheads="1"/>
          </p:cNvSpPr>
          <p:nvPr/>
        </p:nvSpPr>
        <p:spPr bwMode="auto">
          <a:xfrm>
            <a:off x="618090" y="5108895"/>
            <a:ext cx="582824" cy="8079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FLYEYE</a:t>
            </a:r>
          </a:p>
        </p:txBody>
      </p:sp>
      <p:sp>
        <p:nvSpPr>
          <p:cNvPr id="77" name="CasellaDiTesto 64"/>
          <p:cNvSpPr txBox="1">
            <a:spLocks noChangeArrowheads="1"/>
          </p:cNvSpPr>
          <p:nvPr/>
        </p:nvSpPr>
        <p:spPr bwMode="auto">
          <a:xfrm>
            <a:off x="3633439" y="4388558"/>
            <a:ext cx="582824" cy="8079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FLYEYE (ASI)</a:t>
            </a:r>
          </a:p>
        </p:txBody>
      </p:sp>
      <p:sp>
        <p:nvSpPr>
          <p:cNvPr id="78" name="CasellaDiTesto 64"/>
          <p:cNvSpPr txBox="1">
            <a:spLocks noChangeArrowheads="1"/>
          </p:cNvSpPr>
          <p:nvPr/>
        </p:nvSpPr>
        <p:spPr bwMode="auto">
          <a:xfrm>
            <a:off x="511734" y="5877272"/>
            <a:ext cx="582824" cy="242374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#2 FLYEYE (ASI) Sud America e Australia</a:t>
            </a:r>
          </a:p>
        </p:txBody>
      </p:sp>
      <p:sp>
        <p:nvSpPr>
          <p:cNvPr id="79" name="CasellaDiTesto 64"/>
          <p:cNvSpPr txBox="1">
            <a:spLocks noChangeArrowheads="1"/>
          </p:cNvSpPr>
          <p:nvPr/>
        </p:nvSpPr>
        <p:spPr bwMode="auto">
          <a:xfrm>
            <a:off x="3078574" y="5781922"/>
            <a:ext cx="378744" cy="8079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CAS II</a:t>
            </a:r>
          </a:p>
        </p:txBody>
      </p:sp>
      <p:sp>
        <p:nvSpPr>
          <p:cNvPr id="80" name="CasellaDiTesto 64"/>
          <p:cNvSpPr txBox="1">
            <a:spLocks noChangeArrowheads="1"/>
          </p:cNvSpPr>
          <p:nvPr/>
        </p:nvSpPr>
        <p:spPr bwMode="auto">
          <a:xfrm>
            <a:off x="3630724" y="4477730"/>
            <a:ext cx="430424" cy="8079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ctr" eaLnBrk="0" hangingPunct="0">
              <a:defRPr sz="525" b="1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it-IT" dirty="0">
                <a:solidFill>
                  <a:schemeClr val="tx1"/>
                </a:solidFill>
              </a:rPr>
              <a:t>MLRO (ASI)</a:t>
            </a:r>
          </a:p>
        </p:txBody>
      </p:sp>
      <p:sp>
        <p:nvSpPr>
          <p:cNvPr id="2" name="Rettangolo 1"/>
          <p:cNvSpPr/>
          <p:nvPr/>
        </p:nvSpPr>
        <p:spPr>
          <a:xfrm>
            <a:off x="5133070" y="4923735"/>
            <a:ext cx="925253" cy="25391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just">
              <a:spcAft>
                <a:spcPts val="170"/>
              </a:spcAft>
            </a:pPr>
            <a:r>
              <a:rPr lang="it-IT" sz="1050" dirty="0">
                <a:ea typeface="Calibri" panose="020F0502020204030204" pitchFamily="34" charset="0"/>
                <a:cs typeface="Arial" panose="020B0604020202020204" pitchFamily="34" charset="0"/>
              </a:rPr>
              <a:t>Nuovi sensori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95445" y="5329663"/>
            <a:ext cx="403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Il Centro SSA </a:t>
            </a:r>
            <a:r>
              <a:rPr lang="en-US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coordina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assegna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task </a:t>
            </a:r>
            <a:r>
              <a:rPr lang="en-US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sensori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italiani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/EU per le </a:t>
            </a:r>
            <a:r>
              <a:rPr lang="en-US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esigenze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di SSA </a:t>
            </a:r>
            <a:endParaRPr lang="it-IT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18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493522" y="4987842"/>
            <a:ext cx="685799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it-IT" sz="1650" b="1" cap="all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-84" charset="-128"/>
              <a:cs typeface="Arial" panose="020B0604020202020204" pitchFamily="34" charset="0"/>
            </a:endParaRPr>
          </a:p>
        </p:txBody>
      </p:sp>
      <p:sp>
        <p:nvSpPr>
          <p:cNvPr id="23" name="CustomShape 5"/>
          <p:cNvSpPr/>
          <p:nvPr/>
        </p:nvSpPr>
        <p:spPr>
          <a:xfrm>
            <a:off x="311647" y="1784641"/>
            <a:ext cx="6303226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spc="-1" dirty="0">
              <a:solidFill>
                <a:prstClr val="black"/>
              </a:solidFill>
              <a:latin typeface="Arial"/>
            </a:endParaRP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Shape 1">
            <a:extLst>
              <a:ext uri="{FF2B5EF4-FFF2-40B4-BE49-F238E27FC236}">
                <a16:creationId xmlns:a16="http://schemas.microsoft.com/office/drawing/2014/main" id="{5C9EC538-9D81-4AA2-BA0B-C968A0B57DC3}"/>
              </a:ext>
            </a:extLst>
          </p:cNvPr>
          <p:cNvSpPr txBox="1"/>
          <p:nvPr/>
        </p:nvSpPr>
        <p:spPr>
          <a:xfrm>
            <a:off x="1972242" y="282060"/>
            <a:ext cx="5157788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  <a:sym typeface="Gill Sans" charset="0"/>
              </a:rPr>
              <a:t>Tipologie</a:t>
            </a:r>
            <a:r>
              <a:rPr lang="it-IT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-84" charset="-128"/>
                <a:cs typeface="Arial" panose="020B0604020202020204" pitchFamily="34" charset="0"/>
                <a:sym typeface="Gill Sans" charset="0"/>
              </a:rPr>
              <a:t> </a:t>
            </a: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  <a:sym typeface="Gill Sans" charset="0"/>
              </a:rPr>
              <a:t>di sensori</a:t>
            </a:r>
          </a:p>
        </p:txBody>
      </p:sp>
      <p:pic>
        <p:nvPicPr>
          <p:cNvPr id="8" name="Immagine 47">
            <a:extLst>
              <a:ext uri="{FF2B5EF4-FFF2-40B4-BE49-F238E27FC236}">
                <a16:creationId xmlns:a16="http://schemas.microsoft.com/office/drawing/2014/main" id="{0721956C-78E1-4912-9E83-D8229B0BA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29" y="1525887"/>
            <a:ext cx="2956586" cy="1662926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34523B-0B18-4B27-8EB7-63F0031F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584" y="1283653"/>
            <a:ext cx="979706" cy="20774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>
                <a:solidFill>
                  <a:prstClr val="black"/>
                </a:solidFill>
                <a:latin typeface="Arial" charset="0"/>
              </a:rPr>
              <a:t>PdM - MiTe</a:t>
            </a:r>
          </a:p>
        </p:txBody>
      </p:sp>
      <p:sp>
        <p:nvSpPr>
          <p:cNvPr id="20" name="CasellaDiTesto 64">
            <a:extLst>
              <a:ext uri="{FF2B5EF4-FFF2-40B4-BE49-F238E27FC236}">
                <a16:creationId xmlns:a16="http://schemas.microsoft.com/office/drawing/2014/main" id="{D123AF7E-54F1-4995-9054-C20463095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4" y="1222979"/>
            <a:ext cx="569387" cy="20774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 dirty="0">
                <a:solidFill>
                  <a:prstClr val="black"/>
                </a:solidFill>
                <a:latin typeface="Arial" charset="0"/>
              </a:rPr>
              <a:t>CASSINI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6F0AB522-1871-42D4-8B37-8589AB3A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4" y="1466252"/>
            <a:ext cx="2482378" cy="196835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43" name="Picture 2" descr="20130529_161048">
            <a:extLst>
              <a:ext uri="{FF2B5EF4-FFF2-40B4-BE49-F238E27FC236}">
                <a16:creationId xmlns:a16="http://schemas.microsoft.com/office/drawing/2014/main" id="{573A27B0-958B-42E2-8614-A7DAD1784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3"/>
          <a:stretch/>
        </p:blipFill>
        <p:spPr bwMode="auto">
          <a:xfrm>
            <a:off x="7104393" y="1536441"/>
            <a:ext cx="1559605" cy="2194976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sellaDiTesto 62">
            <a:extLst>
              <a:ext uri="{FF2B5EF4-FFF2-40B4-BE49-F238E27FC236}">
                <a16:creationId xmlns:a16="http://schemas.microsoft.com/office/drawing/2014/main" id="{1CD79033-2189-4379-8192-1E6435783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859" y="1315604"/>
            <a:ext cx="649537" cy="20774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 dirty="0">
                <a:solidFill>
                  <a:prstClr val="black"/>
                </a:solidFill>
                <a:latin typeface="Arial" charset="0"/>
              </a:rPr>
              <a:t>CAS - </a:t>
            </a:r>
            <a:r>
              <a:rPr lang="it-IT" altLang="it-IT" sz="750" dirty="0" err="1">
                <a:solidFill>
                  <a:prstClr val="black"/>
                </a:solidFill>
                <a:latin typeface="Arial" charset="0"/>
              </a:rPr>
              <a:t>VdV</a:t>
            </a:r>
            <a:endParaRPr lang="it-IT" altLang="it-IT" sz="7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26A11FE-3C71-451F-90DD-F4CEB51CD878}"/>
              </a:ext>
            </a:extLst>
          </p:cNvPr>
          <p:cNvSpPr txBox="1"/>
          <p:nvPr/>
        </p:nvSpPr>
        <p:spPr>
          <a:xfrm>
            <a:off x="7414627" y="3800387"/>
            <a:ext cx="12113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it-IT" sz="75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Collision</a:t>
            </a:r>
            <a:r>
              <a:rPr lang="it-IT" sz="7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it-IT" sz="75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Avoidance</a:t>
            </a:r>
            <a:r>
              <a:rPr lang="it-IT" sz="7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4591707-3968-47F7-9C28-8DE968F94729}"/>
              </a:ext>
            </a:extLst>
          </p:cNvPr>
          <p:cNvSpPr txBox="1"/>
          <p:nvPr/>
        </p:nvSpPr>
        <p:spPr>
          <a:xfrm>
            <a:off x="4316866" y="3283545"/>
            <a:ext cx="121130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it-IT" sz="75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Military</a:t>
            </a:r>
            <a:r>
              <a:rPr lang="it-IT" sz="7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it-IT" sz="75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Telescope</a:t>
            </a:r>
            <a:endParaRPr lang="it-IT" sz="75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CustomShape 5">
            <a:extLst>
              <a:ext uri="{FF2B5EF4-FFF2-40B4-BE49-F238E27FC236}">
                <a16:creationId xmlns:a16="http://schemas.microsoft.com/office/drawing/2014/main" id="{426C5EEB-8BD9-4BC6-94A8-EC548E6AF964}"/>
              </a:ext>
            </a:extLst>
          </p:cNvPr>
          <p:cNvSpPr/>
          <p:nvPr/>
        </p:nvSpPr>
        <p:spPr>
          <a:xfrm>
            <a:off x="754343" y="4918872"/>
            <a:ext cx="6303226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spc="-1" dirty="0">
              <a:solidFill>
                <a:prstClr val="black"/>
              </a:solidFill>
              <a:latin typeface="Arial"/>
            </a:endParaRP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A741916-BE2E-4AF4-8726-32C17EB8F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4" y="4434841"/>
            <a:ext cx="3292891" cy="153448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679BD8-B1FB-4A15-A3F5-964BB23A9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46" y="4434841"/>
            <a:ext cx="2727978" cy="1534487"/>
          </a:xfrm>
          <a:prstGeom prst="rect">
            <a:avLst/>
          </a:prstGeom>
        </p:spPr>
      </p:pic>
      <p:sp>
        <p:nvSpPr>
          <p:cNvPr id="16" name="CasellaDiTesto 64">
            <a:extLst>
              <a:ext uri="{FF2B5EF4-FFF2-40B4-BE49-F238E27FC236}">
                <a16:creationId xmlns:a16="http://schemas.microsoft.com/office/drawing/2014/main" id="{27E95083-1475-4397-8C62-A514367B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64" y="4227092"/>
            <a:ext cx="510076" cy="20774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 dirty="0">
                <a:solidFill>
                  <a:prstClr val="black"/>
                </a:solidFill>
                <a:latin typeface="Arial" charset="0"/>
              </a:rPr>
              <a:t>SPADE</a:t>
            </a:r>
          </a:p>
        </p:txBody>
      </p:sp>
      <p:sp>
        <p:nvSpPr>
          <p:cNvPr id="18" name="CasellaDiTesto 43">
            <a:extLst>
              <a:ext uri="{FF2B5EF4-FFF2-40B4-BE49-F238E27FC236}">
                <a16:creationId xmlns:a16="http://schemas.microsoft.com/office/drawing/2014/main" id="{745B7FF4-7D7C-4AB1-89B2-B8D17E5C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446" y="4232511"/>
            <a:ext cx="640294" cy="207749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>
                <a:solidFill>
                  <a:prstClr val="black"/>
                </a:solidFill>
                <a:latin typeface="Arial" charset="0"/>
              </a:rPr>
              <a:t>MLRO</a:t>
            </a:r>
          </a:p>
        </p:txBody>
      </p:sp>
    </p:spTree>
    <p:extLst>
      <p:ext uri="{BB962C8B-B14F-4D97-AF65-F5344CB8AC3E}">
        <p14:creationId xmlns:p14="http://schemas.microsoft.com/office/powerpoint/2010/main" val="164435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493522" y="4987842"/>
            <a:ext cx="685799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it-IT" sz="1650" b="1" cap="all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-84" charset="-128"/>
              <a:cs typeface="Arial" panose="020B0604020202020204" pitchFamily="34" charset="0"/>
            </a:endParaRPr>
          </a:p>
        </p:txBody>
      </p:sp>
      <p:sp>
        <p:nvSpPr>
          <p:cNvPr id="23" name="CustomShape 5"/>
          <p:cNvSpPr/>
          <p:nvPr/>
        </p:nvSpPr>
        <p:spPr>
          <a:xfrm>
            <a:off x="311647" y="1784641"/>
            <a:ext cx="6303226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spc="-1" dirty="0">
              <a:solidFill>
                <a:prstClr val="black"/>
              </a:solidFill>
              <a:latin typeface="Arial"/>
            </a:endParaRP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Shape 1">
            <a:extLst>
              <a:ext uri="{FF2B5EF4-FFF2-40B4-BE49-F238E27FC236}">
                <a16:creationId xmlns:a16="http://schemas.microsoft.com/office/drawing/2014/main" id="{5C9EC538-9D81-4AA2-BA0B-C968A0B57DC3}"/>
              </a:ext>
            </a:extLst>
          </p:cNvPr>
          <p:cNvSpPr txBox="1"/>
          <p:nvPr/>
        </p:nvSpPr>
        <p:spPr>
          <a:xfrm>
            <a:off x="1265530" y="352734"/>
            <a:ext cx="6612940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>
              <a:buClrTx/>
              <a:buSzTx/>
              <a:buFontTx/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3200" dirty="0">
                <a:sym typeface="Gill Sans" charset="0"/>
              </a:rPr>
              <a:t>Tipologie di sensori: radar</a:t>
            </a:r>
          </a:p>
        </p:txBody>
      </p:sp>
      <p:pic>
        <p:nvPicPr>
          <p:cNvPr id="46" name="Segnaposto contenuto 5">
            <a:extLst>
              <a:ext uri="{FF2B5EF4-FFF2-40B4-BE49-F238E27FC236}">
                <a16:creationId xmlns:a16="http://schemas.microsoft.com/office/drawing/2014/main" id="{E8F04C04-FC89-4759-881F-C883811D1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6" y="1675691"/>
            <a:ext cx="3029126" cy="2022103"/>
          </a:xfrm>
          <a:prstGeom prst="rect">
            <a:avLst/>
          </a:prstGeom>
          <a:ln>
            <a:solidFill>
              <a:srgbClr val="984807"/>
            </a:solidFill>
          </a:ln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0223AE4-9991-4C94-B31A-A59F936CFED3}"/>
              </a:ext>
            </a:extLst>
          </p:cNvPr>
          <p:cNvSpPr txBox="1"/>
          <p:nvPr/>
        </p:nvSpPr>
        <p:spPr>
          <a:xfrm>
            <a:off x="586064" y="1232968"/>
            <a:ext cx="509888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it-IT" sz="1400" b="1" i="1" dirty="0">
                <a:solidFill>
                  <a:prstClr val="black"/>
                </a:solidFill>
                <a:latin typeface="Calibri"/>
              </a:rPr>
              <a:t>Multi Frequency Doppler </a:t>
            </a:r>
            <a:r>
              <a:rPr lang="it-IT" sz="1400" b="1" i="1" dirty="0" err="1">
                <a:solidFill>
                  <a:prstClr val="black"/>
                </a:solidFill>
                <a:latin typeface="Calibri"/>
              </a:rPr>
              <a:t>solid</a:t>
            </a:r>
            <a:r>
              <a:rPr lang="it-IT" sz="1400" b="1" i="1" dirty="0">
                <a:solidFill>
                  <a:prstClr val="black"/>
                </a:solidFill>
                <a:latin typeface="Calibri"/>
              </a:rPr>
              <a:t> state Radar (MFDR)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alibri"/>
              </a:rPr>
              <a:t>Medium Range (MR):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Nominal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Gain 42 dB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Tx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Power 320 W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alibri"/>
              </a:rPr>
              <a:t>Long Range (LR)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Nominal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Gain 45 dB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Tx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Power 640 W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RCS a 1000km 10 m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Imprint"/>
              </a:rPr>
              <a:t>²</a:t>
            </a:r>
            <a:r>
              <a:rPr lang="it-IT" sz="1400" dirty="0">
                <a:latin typeface="Arial" pitchFamily="34" charset="0"/>
                <a:cs typeface="Arial" pitchFamily="34" charset="0"/>
              </a:rPr>
              <a:t> 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b="1" i="1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it-IT" sz="1400" b="1" i="1" dirty="0">
                <a:solidFill>
                  <a:prstClr val="black"/>
                </a:solidFill>
                <a:latin typeface="Calibri"/>
              </a:rPr>
              <a:t>Multi Frequency Tracking Radar (MFTR):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 	-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Nominal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Gain 45 dB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Tx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Power 3840 W</a:t>
            </a:r>
          </a:p>
          <a:p>
            <a:pPr defTabSz="685800"/>
            <a:r>
              <a:rPr lang="it-IT" sz="1400" dirty="0">
                <a:solidFill>
                  <a:prstClr val="black"/>
                </a:solidFill>
                <a:latin typeface="Calibri"/>
              </a:rPr>
              <a:t>	- RCS a 1000km 10 m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Imprint"/>
              </a:rPr>
              <a:t>²</a:t>
            </a:r>
            <a:r>
              <a:rPr lang="it-IT" sz="1400" dirty="0">
                <a:latin typeface="Arial" pitchFamily="34" charset="0"/>
                <a:cs typeface="Arial" pitchFamily="34" charset="0"/>
              </a:rPr>
              <a:t> 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FDAA589F-602B-4B04-AA2B-41D8C2C616D7}"/>
              </a:ext>
            </a:extLst>
          </p:cNvPr>
          <p:cNvSpPr txBox="1"/>
          <p:nvPr/>
        </p:nvSpPr>
        <p:spPr>
          <a:xfrm>
            <a:off x="456691" y="4511487"/>
            <a:ext cx="8531801" cy="1768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Funzionamento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Propagazione del TLE per la predizione dell’orbita e settare correttamente il radar (operato da Leonardo </a:t>
            </a:r>
            <a:r>
              <a:rPr lang="it-IT" sz="1400" dirty="0" err="1">
                <a:solidFill>
                  <a:prstClr val="black"/>
                </a:solidFill>
                <a:latin typeface="Calibri" panose="020F0502020204030204"/>
              </a:rPr>
              <a:t>S.p.A</a:t>
            </a: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);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Inizio della misura a partire dal TLE propagato;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Acquisizione dati </a:t>
            </a:r>
            <a:r>
              <a:rPr lang="it-IT" sz="1400" dirty="0" err="1">
                <a:solidFill>
                  <a:prstClr val="black"/>
                </a:solidFill>
                <a:latin typeface="Calibri" panose="020F0502020204030204"/>
              </a:rPr>
              <a:t>raw</a:t>
            </a: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 e post processing da parte del Centro Calcoli del PISQ;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Estrapolazione della traccia elaborata;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Verifica da parte del CSSA e condivisione con EUSST.</a:t>
            </a:r>
          </a:p>
        </p:txBody>
      </p:sp>
    </p:spTree>
    <p:extLst>
      <p:ext uri="{BB962C8B-B14F-4D97-AF65-F5344CB8AC3E}">
        <p14:creationId xmlns:p14="http://schemas.microsoft.com/office/powerpoint/2010/main" val="1666215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Shape 1">
            <a:extLst>
              <a:ext uri="{FF2B5EF4-FFF2-40B4-BE49-F238E27FC236}">
                <a16:creationId xmlns:a16="http://schemas.microsoft.com/office/drawing/2014/main" id="{5C9EC538-9D81-4AA2-BA0B-C968A0B57DC3}"/>
              </a:ext>
            </a:extLst>
          </p:cNvPr>
          <p:cNvSpPr txBox="1"/>
          <p:nvPr/>
        </p:nvSpPr>
        <p:spPr>
          <a:xfrm>
            <a:off x="1274542" y="352090"/>
            <a:ext cx="6594915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>
              <a:buClrTx/>
              <a:buSzTx/>
              <a:buFontTx/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ym typeface="Gill Sans" charset="0"/>
              </a:rPr>
              <a:t>Tipologie di sensori: </a:t>
            </a:r>
            <a:r>
              <a:rPr lang="it-IT" dirty="0" err="1">
                <a:sym typeface="Gill Sans" charset="0"/>
              </a:rPr>
              <a:t>Birales</a:t>
            </a:r>
            <a:endParaRPr lang="it-IT" dirty="0">
              <a:sym typeface="Gill Sans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1F1E1F-08D0-41AE-8716-ADA4DDCF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0" y="3800218"/>
            <a:ext cx="372218" cy="207749"/>
          </a:xfrm>
          <a:prstGeom prst="rect">
            <a:avLst/>
          </a:prstGeom>
          <a:noFill/>
          <a:ln w="25400">
            <a:solidFill>
              <a:srgbClr val="9848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>
                <a:solidFill>
                  <a:prstClr val="black"/>
                </a:solidFill>
                <a:latin typeface="Arial" charset="0"/>
              </a:rPr>
              <a:t>TRF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24E33F-B71A-4447-94C6-3D84AF8B1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90" y="1369713"/>
            <a:ext cx="3240673" cy="2430505"/>
          </a:xfrm>
          <a:prstGeom prst="rect">
            <a:avLst/>
          </a:prstGeom>
          <a:ln/>
        </p:spPr>
      </p:pic>
      <p:pic>
        <p:nvPicPr>
          <p:cNvPr id="2" name="Immagine 1" descr="antenna">
            <a:extLst>
              <a:ext uri="{FF2B5EF4-FFF2-40B4-BE49-F238E27FC236}">
                <a16:creationId xmlns:a16="http://schemas.microsoft.com/office/drawing/2014/main" id="{8FA022C2-42A0-49D3-90C7-A6EA922A4DA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54" y="3800218"/>
            <a:ext cx="1543054" cy="22592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7DDB3F-39CF-4167-95EA-43670AD26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496" y="1369713"/>
            <a:ext cx="1053494" cy="207749"/>
          </a:xfrm>
          <a:prstGeom prst="rect">
            <a:avLst/>
          </a:prstGeom>
          <a:noFill/>
          <a:ln w="25400">
            <a:solidFill>
              <a:srgbClr val="9848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5A5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it-IT" altLang="it-IT" sz="750">
                <a:solidFill>
                  <a:prstClr val="black"/>
                </a:solidFill>
                <a:latin typeface="Arial" charset="0"/>
              </a:rPr>
              <a:t>CROCE DEL NORD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213E353-9464-2C5A-7C0D-14EAE09773C0}"/>
              </a:ext>
            </a:extLst>
          </p:cNvPr>
          <p:cNvCxnSpPr>
            <a:cxnSpLocks/>
          </p:cNvCxnSpPr>
          <p:nvPr/>
        </p:nvCxnSpPr>
        <p:spPr>
          <a:xfrm flipV="1">
            <a:off x="3421384" y="2780289"/>
            <a:ext cx="1612606" cy="12974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93E2AE-B7E6-420C-B262-1C0837FD876E}"/>
              </a:ext>
            </a:extLst>
          </p:cNvPr>
          <p:cNvSpPr txBox="1"/>
          <p:nvPr/>
        </p:nvSpPr>
        <p:spPr>
          <a:xfrm>
            <a:off x="91439" y="1538241"/>
            <a:ext cx="53144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dirty="0"/>
              <a:t>Il sito di trasmissione è posizionato all’interno del PISQ ed è composto da:</a:t>
            </a:r>
          </a:p>
          <a:p>
            <a:pPr algn="just"/>
            <a:endParaRPr lang="it-IT" sz="1100" dirty="0"/>
          </a:p>
          <a:p>
            <a:pPr marL="171450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 Shelter 10’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Rack Trasmettitore (amplificatori ES.710 TR-SD)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Rack Pressurizzatore / NIR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N°2 Condizionatori ridondanti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Quadro Asservimenti  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endParaRPr lang="it-IT" sz="1100" dirty="0"/>
          </a:p>
          <a:p>
            <a:pPr marL="171450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Antenna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Paraboloide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Sistema motori alt-azimutali</a:t>
            </a:r>
          </a:p>
          <a:p>
            <a:pPr marL="628650" lvl="1" indent="-171450">
              <a:buSzPct val="110000"/>
              <a:buFont typeface="Wingdings" panose="05000000000000000000" pitchFamily="2" charset="2"/>
              <a:buChar char="Ø"/>
            </a:pPr>
            <a:r>
              <a:rPr lang="it-IT" sz="1100" dirty="0"/>
              <a:t> Sistema cavi torcenti</a:t>
            </a:r>
          </a:p>
        </p:txBody>
      </p:sp>
    </p:spTree>
    <p:extLst>
      <p:ext uri="{BB962C8B-B14F-4D97-AF65-F5344CB8AC3E}">
        <p14:creationId xmlns:p14="http://schemas.microsoft.com/office/powerpoint/2010/main" val="3141609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8BC61A9-D889-46AA-AE8B-6E39234D0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"/>
          <a:stretch/>
        </p:blipFill>
        <p:spPr>
          <a:xfrm>
            <a:off x="1817694" y="1700809"/>
            <a:ext cx="5508612" cy="385282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46F0ED0-6420-4159-A011-EF7C5CF7C403}"/>
              </a:ext>
            </a:extLst>
          </p:cNvPr>
          <p:cNvSpPr/>
          <p:nvPr/>
        </p:nvSpPr>
        <p:spPr>
          <a:xfrm>
            <a:off x="5838494" y="2067091"/>
            <a:ext cx="648072" cy="270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54DE09-4017-491A-AD43-3EF623710220}"/>
              </a:ext>
            </a:extLst>
          </p:cNvPr>
          <p:cNvSpPr txBox="1"/>
          <p:nvPr/>
        </p:nvSpPr>
        <p:spPr>
          <a:xfrm>
            <a:off x="5976157" y="2132857"/>
            <a:ext cx="372748" cy="138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</a:rPr>
              <a:t>JCO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C159610-8418-45F9-8675-534DE8E5CB7B}"/>
              </a:ext>
            </a:extLst>
          </p:cNvPr>
          <p:cNvCxnSpPr>
            <a:stCxn id="5" idx="2"/>
          </p:cNvCxnSpPr>
          <p:nvPr/>
        </p:nvCxnSpPr>
        <p:spPr>
          <a:xfrm flipH="1">
            <a:off x="5112060" y="2337122"/>
            <a:ext cx="1050470" cy="929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Shape 1">
            <a:extLst>
              <a:ext uri="{FF2B5EF4-FFF2-40B4-BE49-F238E27FC236}">
                <a16:creationId xmlns:a16="http://schemas.microsoft.com/office/drawing/2014/main" id="{A861F717-97FC-02E5-395B-19DDD923ECE5}"/>
              </a:ext>
            </a:extLst>
          </p:cNvPr>
          <p:cNvSpPr txBox="1"/>
          <p:nvPr/>
        </p:nvSpPr>
        <p:spPr>
          <a:xfrm>
            <a:off x="911962" y="260036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Sistema Spaziale C2 - ISAG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64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41220" y="1360107"/>
            <a:ext cx="7231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prstClr val="black"/>
                </a:solidFill>
                <a:cs typeface="Arial" panose="020B0604020202020204" pitchFamily="34" charset="0"/>
              </a:rPr>
              <a:t>Sistema di comando e controllo di proprietà nazionale</a:t>
            </a:r>
            <a:r>
              <a:rPr lang="it-IT" b="1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lang="it-IT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Web-</a:t>
            </a:r>
            <a:r>
              <a:rPr lang="it-IT" sz="1400" dirty="0" err="1">
                <a:solidFill>
                  <a:prstClr val="black"/>
                </a:solidFill>
                <a:cs typeface="Arial" panose="020B0604020202020204" pitchFamily="34" charset="0"/>
              </a:rPr>
              <a:t>based</a:t>
            </a:r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cs typeface="Arial" panose="020B0604020202020204" pitchFamily="34" charset="0"/>
              </a:rPr>
              <a:t>architecture</a:t>
            </a:r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;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prstClr val="black"/>
                </a:solidFill>
                <a:cs typeface="Arial" panose="020B0604020202020204" pitchFamily="34" charset="0"/>
              </a:rPr>
              <a:t>Microservice</a:t>
            </a:r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, web-</a:t>
            </a:r>
            <a:r>
              <a:rPr lang="it-IT" sz="1400" dirty="0" err="1">
                <a:solidFill>
                  <a:prstClr val="black"/>
                </a:solidFill>
                <a:cs typeface="Arial" panose="020B0604020202020204" pitchFamily="34" charset="0"/>
              </a:rPr>
              <a:t>access</a:t>
            </a:r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;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In-house software sviluppato dalla AM con LEONARDO e supporto UNI(POLIMI-Fed.II).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1485900" y="2618910"/>
            <a:ext cx="5356623" cy="2827448"/>
            <a:chOff x="413513" y="2503405"/>
            <a:chExt cx="7376641" cy="3963875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13" y="2503405"/>
              <a:ext cx="7376641" cy="396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arrotondato 13"/>
            <p:cNvSpPr/>
            <p:nvPr/>
          </p:nvSpPr>
          <p:spPr>
            <a:xfrm>
              <a:off x="6467680" y="4149080"/>
              <a:ext cx="1322474" cy="11521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CE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525" b="1" dirty="0">
                  <a:solidFill>
                    <a:prstClr val="black"/>
                  </a:solidFill>
                  <a:latin typeface="Calibri"/>
                </a:rPr>
                <a:t>Sensor Network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BIRALES</a:t>
              </a:r>
              <a:br>
                <a:rPr lang="it-IT" sz="525" dirty="0">
                  <a:solidFill>
                    <a:prstClr val="black"/>
                  </a:solidFill>
                  <a:latin typeface="Calibri"/>
                </a:rPr>
              </a:b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BIRALET</a:t>
              </a:r>
              <a:br>
                <a:rPr lang="it-IT" sz="525" dirty="0">
                  <a:solidFill>
                    <a:prstClr val="black"/>
                  </a:solidFill>
                  <a:latin typeface="Calibri"/>
                </a:rPr>
              </a:b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CASSINI</a:t>
              </a:r>
              <a:br>
                <a:rPr lang="it-IT" sz="525" dirty="0">
                  <a:solidFill>
                    <a:prstClr val="black"/>
                  </a:solidFill>
                  <a:latin typeface="Calibri"/>
                </a:rPr>
              </a:b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SPADE</a:t>
              </a:r>
              <a:br>
                <a:rPr lang="it-IT" sz="525" dirty="0">
                  <a:solidFill>
                    <a:prstClr val="black"/>
                  </a:solidFill>
                  <a:latin typeface="Calibri"/>
                </a:rPr>
              </a:b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MLRO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MFDR-MR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MFDR-LR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PDM-MITE</a:t>
              </a:r>
              <a:br>
                <a:rPr lang="it-IT" sz="525" dirty="0">
                  <a:solidFill>
                    <a:prstClr val="black"/>
                  </a:solidFill>
                  <a:latin typeface="Calibri"/>
                </a:rPr>
              </a:br>
              <a:r>
                <a:rPr lang="it-IT" sz="525" dirty="0">
                  <a:solidFill>
                    <a:prstClr val="black"/>
                  </a:solidFill>
                  <a:latin typeface="Calibri"/>
                </a:rPr>
                <a:t>CAS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Shape 1">
            <a:extLst>
              <a:ext uri="{FF2B5EF4-FFF2-40B4-BE49-F238E27FC236}">
                <a16:creationId xmlns:a16="http://schemas.microsoft.com/office/drawing/2014/main" id="{2CE1A259-A30E-4B0C-9385-FC16C9AC382E}"/>
              </a:ext>
            </a:extLst>
          </p:cNvPr>
          <p:cNvSpPr txBox="1"/>
          <p:nvPr/>
        </p:nvSpPr>
        <p:spPr>
          <a:xfrm>
            <a:off x="911962" y="260036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Sistema Spaziale C2 - ISAG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3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98BFD6-2A47-5623-819F-B603DDF3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1" y="1027141"/>
            <a:ext cx="8217489" cy="41087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262F14D-87EB-117A-714F-595638B8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1" y="4860628"/>
            <a:ext cx="3318147" cy="150121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5ADCAAF-1A09-0425-E9FD-8C8EE7A36E3D}"/>
              </a:ext>
            </a:extLst>
          </p:cNvPr>
          <p:cNvSpPr txBox="1">
            <a:spLocks/>
          </p:cNvSpPr>
          <p:nvPr/>
        </p:nvSpPr>
        <p:spPr>
          <a:xfrm>
            <a:off x="834753" y="63101"/>
            <a:ext cx="7474493" cy="722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Introduzione - Spazio in numeri</a:t>
            </a:r>
            <a:b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600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BD9B195-4450-E59B-5A50-84C9FC0FAB1A}"/>
              </a:ext>
            </a:extLst>
          </p:cNvPr>
          <p:cNvCxnSpPr>
            <a:cxnSpLocks/>
          </p:cNvCxnSpPr>
          <p:nvPr/>
        </p:nvCxnSpPr>
        <p:spPr>
          <a:xfrm>
            <a:off x="5413938" y="2705084"/>
            <a:ext cx="2174312" cy="854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4FD5E6-43C2-107A-DFCE-B8F57069AE4F}"/>
              </a:ext>
            </a:extLst>
          </p:cNvPr>
          <p:cNvSpPr txBox="1"/>
          <p:nvPr/>
        </p:nvSpPr>
        <p:spPr>
          <a:xfrm>
            <a:off x="3805392" y="2381918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Congestionato</a:t>
            </a:r>
          </a:p>
          <a:p>
            <a:r>
              <a:rPr lang="it-IT" dirty="0"/>
              <a:t>Quindi rischioso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034AB11-0E1D-BF54-1EDA-6B101ABDF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20" y="3508744"/>
            <a:ext cx="706672" cy="3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2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79" y="4234481"/>
            <a:ext cx="2989316" cy="1643104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088705" y="3568606"/>
            <a:ext cx="4552950" cy="4813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Portale Space-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Track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87" y="3975991"/>
            <a:ext cx="4029387" cy="21600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32" y="1496635"/>
            <a:ext cx="3347819" cy="2071971"/>
          </a:xfrm>
          <a:prstGeom prst="rect">
            <a:avLst/>
          </a:prstGeom>
        </p:spPr>
      </p:pic>
      <p:sp>
        <p:nvSpPr>
          <p:cNvPr id="2" name="TextShape 1">
            <a:extLst>
              <a:ext uri="{FF2B5EF4-FFF2-40B4-BE49-F238E27FC236}">
                <a16:creationId xmlns:a16="http://schemas.microsoft.com/office/drawing/2014/main" id="{8CE23021-DC18-965E-A373-2023384E69B1}"/>
              </a:ext>
            </a:extLst>
          </p:cNvPr>
          <p:cNvSpPr txBox="1"/>
          <p:nvPr/>
        </p:nvSpPr>
        <p:spPr>
          <a:xfrm>
            <a:off x="911962" y="260036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Sistema Spaziale C2 - ISAG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7BE456-2C13-9CFA-D8FB-D679F0BD2F5D}"/>
              </a:ext>
            </a:extLst>
          </p:cNvPr>
          <p:cNvSpPr txBox="1"/>
          <p:nvPr/>
        </p:nvSpPr>
        <p:spPr>
          <a:xfrm>
            <a:off x="3487095" y="1482530"/>
            <a:ext cx="5336126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spcAft>
                <a:spcPts val="17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Sistema catalogazione, elaborazione, gestione e disseminazione (Sistema di Comando e Controllo spaziale - ISAG)</a:t>
            </a:r>
          </a:p>
          <a:p>
            <a:pPr marL="742950" lvl="1" indent="-285750" algn="just">
              <a:spcAft>
                <a:spcPts val="17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Interoperabile con altri DB</a:t>
            </a:r>
          </a:p>
          <a:p>
            <a:pPr marL="742950" lvl="1" indent="-285750" algn="just">
              <a:spcAft>
                <a:spcPts val="17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Gestione servizi (task sensori, catalogo, RE, FG, CA, SWx, …</a:t>
            </a:r>
          </a:p>
        </p:txBody>
      </p:sp>
    </p:spTree>
    <p:extLst>
      <p:ext uri="{BB962C8B-B14F-4D97-AF65-F5344CB8AC3E}">
        <p14:creationId xmlns:p14="http://schemas.microsoft.com/office/powerpoint/2010/main" val="213978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155700"/>
            <a:ext cx="4628411" cy="216362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28650" y="2053360"/>
            <a:ext cx="3575050" cy="368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SATCAT – Satellite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Catalog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3035300"/>
            <a:ext cx="4775200" cy="232479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5759080" y="3109426"/>
            <a:ext cx="2647950" cy="4197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Operator CDM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07" y="4290218"/>
            <a:ext cx="4456229" cy="1546412"/>
          </a:xfrm>
          <a:prstGeom prst="rect">
            <a:avLst/>
          </a:prstGeom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1175096" y="5041576"/>
            <a:ext cx="2533650" cy="3160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Decay/Re-entry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Shape 1">
            <a:extLst>
              <a:ext uri="{FF2B5EF4-FFF2-40B4-BE49-F238E27FC236}">
                <a16:creationId xmlns:a16="http://schemas.microsoft.com/office/drawing/2014/main" id="{E62B2C6E-23EA-3F88-C0E5-7A10B3F2673D}"/>
              </a:ext>
            </a:extLst>
          </p:cNvPr>
          <p:cNvSpPr txBox="1"/>
          <p:nvPr/>
        </p:nvSpPr>
        <p:spPr>
          <a:xfrm>
            <a:off x="911962" y="260036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Sistema Spaziale C2 - ISAG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8740BD-01F8-1C05-889F-BD32F9CCBC9E}"/>
              </a:ext>
            </a:extLst>
          </p:cNvPr>
          <p:cNvSpPr txBox="1"/>
          <p:nvPr/>
        </p:nvSpPr>
        <p:spPr>
          <a:xfrm>
            <a:off x="4572000" y="139800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spcAft>
                <a:spcPts val="17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Gestione eventi, messaggistica </a:t>
            </a:r>
            <a:r>
              <a:rPr lang="en-US" dirty="0">
                <a:solidFill>
                  <a:srgbClr val="364151"/>
                </a:solidFill>
                <a:latin typeface="-apple-system"/>
              </a:rPr>
              <a:t>CCSDS (Consultative </a:t>
            </a:r>
            <a:r>
              <a:rPr lang="en-US" b="0" i="0" dirty="0">
                <a:solidFill>
                  <a:srgbClr val="364151"/>
                </a:solidFill>
                <a:effectLst/>
                <a:latin typeface="-apple-system"/>
              </a:rPr>
              <a:t>Committee for Space Data Systems) </a:t>
            </a:r>
            <a:r>
              <a:rPr lang="en-US" b="0" i="0" dirty="0" err="1">
                <a:solidFill>
                  <a:srgbClr val="364151"/>
                </a:solidFill>
                <a:effectLst/>
                <a:latin typeface="-apple-system"/>
              </a:rPr>
              <a:t>ade</a:t>
            </a:r>
            <a:r>
              <a:rPr lang="en-US" b="0" i="0" dirty="0">
                <a:solidFill>
                  <a:srgbClr val="364151"/>
                </a:solidFill>
                <a:effectLst/>
                <a:latin typeface="-apple-system"/>
              </a:rPr>
              <a:t> es. </a:t>
            </a:r>
            <a:r>
              <a:rPr lang="en-US" dirty="0">
                <a:solidFill>
                  <a:srgbClr val="364151"/>
                </a:solidFill>
                <a:latin typeface="-apple-system"/>
              </a:rPr>
              <a:t>TLE, TDM, CDM, RDM, … </a:t>
            </a:r>
            <a:endParaRPr 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06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493522" y="4987842"/>
            <a:ext cx="685799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it-IT" sz="1650" b="1" cap="all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-84" charset="-128"/>
              <a:cs typeface="Arial" panose="020B0604020202020204" pitchFamily="34" charset="0"/>
            </a:endParaRPr>
          </a:p>
        </p:txBody>
      </p:sp>
      <p:sp>
        <p:nvSpPr>
          <p:cNvPr id="23" name="CustomShape 5"/>
          <p:cNvSpPr/>
          <p:nvPr/>
        </p:nvSpPr>
        <p:spPr>
          <a:xfrm>
            <a:off x="311647" y="1784641"/>
            <a:ext cx="6303226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spc="-1" dirty="0">
              <a:solidFill>
                <a:prstClr val="black"/>
              </a:solidFill>
              <a:latin typeface="Arial"/>
            </a:endParaRP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57DAD9B-18B8-44FE-B33B-D0E4EFE5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0" b="97525" l="5392" r="98039">
                        <a14:foregroundMark x1="17157" y1="11386" x2="17157" y2="11386"/>
                        <a14:foregroundMark x1="29412" y1="14851" x2="29412" y2="14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00899" y="3279987"/>
            <a:ext cx="619875" cy="6137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A2163CE-2B02-4D7E-B5EA-903F7B194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7" b="94000" l="7375" r="95575">
                        <a14:foregroundMark x1="26549" y1="56000" x2="26549" y2="56000"/>
                        <a14:foregroundMark x1="76991" y1="29667" x2="76991" y2="2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5405" y="2516907"/>
            <a:ext cx="550864" cy="4874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57319B5-859C-4A65-9154-D5908E993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647" y="4188904"/>
            <a:ext cx="628379" cy="5994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176061D-0F07-4483-A5D8-03BB0B12D87F}"/>
              </a:ext>
            </a:extLst>
          </p:cNvPr>
          <p:cNvSpPr txBox="1"/>
          <p:nvPr/>
        </p:nvSpPr>
        <p:spPr>
          <a:xfrm>
            <a:off x="1118535" y="2622152"/>
            <a:ext cx="86062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it-IT" sz="1200" dirty="0" err="1">
                <a:solidFill>
                  <a:prstClr val="white"/>
                </a:solidFill>
                <a:latin typeface="Calibri"/>
              </a:rPr>
              <a:t>Telescopes</a:t>
            </a:r>
            <a:endParaRPr lang="it-IT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8A3BFF-E853-490A-BD7D-9EF3F4428834}"/>
              </a:ext>
            </a:extLst>
          </p:cNvPr>
          <p:cNvSpPr txBox="1"/>
          <p:nvPr/>
        </p:nvSpPr>
        <p:spPr>
          <a:xfrm>
            <a:off x="1247615" y="3459928"/>
            <a:ext cx="548548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it-IT" sz="1200" dirty="0">
                <a:solidFill>
                  <a:prstClr val="white"/>
                </a:solidFill>
                <a:latin typeface="Calibri"/>
              </a:rPr>
              <a:t>Radar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4E9D24-512A-4EAD-B3EF-DDCC54352FE9}"/>
              </a:ext>
            </a:extLst>
          </p:cNvPr>
          <p:cNvSpPr txBox="1"/>
          <p:nvPr/>
        </p:nvSpPr>
        <p:spPr>
          <a:xfrm>
            <a:off x="1274593" y="4361691"/>
            <a:ext cx="513282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it-IT" sz="1200" dirty="0">
                <a:solidFill>
                  <a:prstClr val="white"/>
                </a:solidFill>
                <a:latin typeface="Calibri"/>
              </a:rPr>
              <a:t>Laser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023DA990-6F66-455C-AAAB-E8E911626B21}"/>
              </a:ext>
            </a:extLst>
          </p:cNvPr>
          <p:cNvSpPr/>
          <p:nvPr/>
        </p:nvSpPr>
        <p:spPr>
          <a:xfrm>
            <a:off x="2683477" y="2668100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3ACCC82D-C3F2-403B-916D-6E61B700A289}"/>
              </a:ext>
            </a:extLst>
          </p:cNvPr>
          <p:cNvSpPr/>
          <p:nvPr/>
        </p:nvSpPr>
        <p:spPr>
          <a:xfrm>
            <a:off x="2683477" y="3505877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3E42C9F6-0F61-4BFD-8DFE-22BD07DF7868}"/>
              </a:ext>
            </a:extLst>
          </p:cNvPr>
          <p:cNvSpPr/>
          <p:nvPr/>
        </p:nvSpPr>
        <p:spPr>
          <a:xfrm>
            <a:off x="2683477" y="4407639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7D8AF84-6B1A-4B84-A03C-0EC8340A8A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2765" r="15878" b="15982"/>
          <a:stretch/>
        </p:blipFill>
        <p:spPr>
          <a:xfrm>
            <a:off x="3128507" y="2419759"/>
            <a:ext cx="733788" cy="672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0E17CF0-2FFE-47B6-BB95-CDE0015794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8364"/>
          <a:stretch/>
        </p:blipFill>
        <p:spPr>
          <a:xfrm>
            <a:off x="3115525" y="3378986"/>
            <a:ext cx="1286839" cy="577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FBDCE949-1F9A-43DF-AB55-9EC619EFB7BD}"/>
              </a:ext>
            </a:extLst>
          </p:cNvPr>
          <p:cNvSpPr/>
          <p:nvPr/>
        </p:nvSpPr>
        <p:spPr>
          <a:xfrm>
            <a:off x="4573687" y="2668100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CE636DC7-3BE6-4013-B5CE-404AC85AA473}"/>
              </a:ext>
            </a:extLst>
          </p:cNvPr>
          <p:cNvSpPr/>
          <p:nvPr/>
        </p:nvSpPr>
        <p:spPr>
          <a:xfrm>
            <a:off x="4573687" y="3505877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C59EDB55-0A49-4EC2-B449-C41BB438573C}"/>
              </a:ext>
            </a:extLst>
          </p:cNvPr>
          <p:cNvSpPr/>
          <p:nvPr/>
        </p:nvSpPr>
        <p:spPr>
          <a:xfrm>
            <a:off x="4573687" y="4407639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D1B53D5-D5A0-4ACE-AEBF-07E74EDA2E5F}"/>
              </a:ext>
            </a:extLst>
          </p:cNvPr>
          <p:cNvSpPr txBox="1"/>
          <p:nvPr/>
        </p:nvSpPr>
        <p:spPr>
          <a:xfrm>
            <a:off x="5074947" y="2485627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dirty="0" err="1">
                <a:solidFill>
                  <a:prstClr val="black"/>
                </a:solidFill>
                <a:latin typeface="Calibri"/>
              </a:rPr>
              <a:t>angular</a:t>
            </a:r>
            <a:endParaRPr lang="it-IT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it-IT" sz="1050" dirty="0">
                <a:solidFill>
                  <a:prstClr val="black"/>
                </a:solidFill>
                <a:latin typeface="Calibri"/>
              </a:rPr>
              <a:t>RA-DEC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6646A16-31AB-4A81-B988-E09DAAD5910F}"/>
              </a:ext>
            </a:extLst>
          </p:cNvPr>
          <p:cNvSpPr txBox="1"/>
          <p:nvPr/>
        </p:nvSpPr>
        <p:spPr>
          <a:xfrm>
            <a:off x="5027229" y="3344511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dirty="0" err="1">
                <a:solidFill>
                  <a:prstClr val="black"/>
                </a:solidFill>
                <a:latin typeface="Calibri"/>
              </a:rPr>
              <a:t>angular</a:t>
            </a:r>
            <a:endParaRPr lang="it-IT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it-IT" sz="1050" dirty="0">
                <a:solidFill>
                  <a:prstClr val="black"/>
                </a:solidFill>
                <a:latin typeface="Calibri"/>
              </a:rPr>
              <a:t>AZ-EL-RANGE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3C0F923-171A-45B1-A106-D4E3637296E3}"/>
              </a:ext>
            </a:extLst>
          </p:cNvPr>
          <p:cNvSpPr txBox="1"/>
          <p:nvPr/>
        </p:nvSpPr>
        <p:spPr>
          <a:xfrm>
            <a:off x="5027229" y="4211328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dirty="0" err="1">
                <a:solidFill>
                  <a:prstClr val="black"/>
                </a:solidFill>
                <a:latin typeface="Calibri"/>
              </a:rPr>
              <a:t>angular</a:t>
            </a:r>
            <a:endParaRPr lang="it-IT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it-IT" sz="1050" dirty="0">
                <a:solidFill>
                  <a:prstClr val="black"/>
                </a:solidFill>
                <a:latin typeface="Calibri"/>
              </a:rPr>
              <a:t>AZ-EL-RANGE</a:t>
            </a:r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29A1BB84-5102-4512-A8FF-08B72A96C685}"/>
              </a:ext>
            </a:extLst>
          </p:cNvPr>
          <p:cNvSpPr/>
          <p:nvPr/>
        </p:nvSpPr>
        <p:spPr>
          <a:xfrm>
            <a:off x="6047024" y="2668100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7AC4F076-E864-4B89-8E68-CF0E53A427E1}"/>
              </a:ext>
            </a:extLst>
          </p:cNvPr>
          <p:cNvSpPr/>
          <p:nvPr/>
        </p:nvSpPr>
        <p:spPr>
          <a:xfrm>
            <a:off x="6047024" y="3505877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54521C48-B804-4BF0-B724-1713E7EB2483}"/>
              </a:ext>
            </a:extLst>
          </p:cNvPr>
          <p:cNvSpPr/>
          <p:nvPr/>
        </p:nvSpPr>
        <p:spPr>
          <a:xfrm>
            <a:off x="6047024" y="4407639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8F76ECD7-1E9D-4DC6-BF42-51574EBD2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9891" y="2449151"/>
            <a:ext cx="496322" cy="611049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08317DC-2C47-48AB-9A53-CF905F6B6D29}"/>
              </a:ext>
            </a:extLst>
          </p:cNvPr>
          <p:cNvSpPr txBox="1"/>
          <p:nvPr/>
        </p:nvSpPr>
        <p:spPr>
          <a:xfrm>
            <a:off x="6462166" y="2802418"/>
            <a:ext cx="4106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900" dirty="0">
                <a:solidFill>
                  <a:prstClr val="black"/>
                </a:solidFill>
                <a:latin typeface="Calibri"/>
              </a:rPr>
              <a:t>TDM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E70E1DD8-7C3D-4E77-AB9C-56FC88C3F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9891" y="3318593"/>
            <a:ext cx="496322" cy="61104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34AF7E1-5572-471F-BAFB-6C7446ECA2DC}"/>
              </a:ext>
            </a:extLst>
          </p:cNvPr>
          <p:cNvSpPr txBox="1"/>
          <p:nvPr/>
        </p:nvSpPr>
        <p:spPr>
          <a:xfrm>
            <a:off x="6484608" y="3671860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900" dirty="0">
                <a:solidFill>
                  <a:prstClr val="black"/>
                </a:solidFill>
                <a:latin typeface="Calibri"/>
              </a:rPr>
              <a:t>ASC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BE70EBC-D2E2-4DA3-AB14-2252EA5E1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307" y="4145666"/>
            <a:ext cx="496322" cy="611049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2A7B8EB-0E10-4FC6-9153-6CDA2B1C786E}"/>
              </a:ext>
            </a:extLst>
          </p:cNvPr>
          <p:cNvSpPr txBox="1"/>
          <p:nvPr/>
        </p:nvSpPr>
        <p:spPr>
          <a:xfrm>
            <a:off x="6506613" y="4498933"/>
            <a:ext cx="378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900" dirty="0">
                <a:solidFill>
                  <a:prstClr val="black"/>
                </a:solidFill>
                <a:latin typeface="Calibri"/>
              </a:rPr>
              <a:t>CRD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5AE66069-8157-421D-A327-4B8DE3832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1305" y="3318593"/>
            <a:ext cx="496322" cy="611049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CC5E6D5-B946-4078-8CFD-9EE89FA9D3F7}"/>
              </a:ext>
            </a:extLst>
          </p:cNvPr>
          <p:cNvSpPr txBox="1"/>
          <p:nvPr/>
        </p:nvSpPr>
        <p:spPr>
          <a:xfrm>
            <a:off x="7403580" y="3671860"/>
            <a:ext cx="4106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900" dirty="0">
                <a:solidFill>
                  <a:prstClr val="black"/>
                </a:solidFill>
                <a:latin typeface="Calibri"/>
              </a:rPr>
              <a:t>TDM</a:t>
            </a:r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C3F05C12-3231-46EA-B780-A7E0D3EAE6D7}"/>
              </a:ext>
            </a:extLst>
          </p:cNvPr>
          <p:cNvSpPr/>
          <p:nvPr/>
        </p:nvSpPr>
        <p:spPr>
          <a:xfrm>
            <a:off x="7005557" y="3532531"/>
            <a:ext cx="270030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183BAC43-93C4-4ECC-A962-E1E820CE4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0157" y="4229479"/>
            <a:ext cx="1452240" cy="538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2D3CA06-51E9-470D-9444-2613D88D7E45}"/>
              </a:ext>
            </a:extLst>
          </p:cNvPr>
          <p:cNvSpPr txBox="1"/>
          <p:nvPr/>
        </p:nvSpPr>
        <p:spPr>
          <a:xfrm>
            <a:off x="3572084" y="2873107"/>
            <a:ext cx="31451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 defTabSz="685800"/>
            <a:r>
              <a:rPr lang="it-IT" sz="900" dirty="0">
                <a:solidFill>
                  <a:prstClr val="black"/>
                </a:solidFill>
                <a:latin typeface="Calibri"/>
              </a:rPr>
              <a:t>.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fit</a:t>
            </a:r>
            <a:endParaRPr lang="it-IT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Shape 1">
            <a:extLst>
              <a:ext uri="{FF2B5EF4-FFF2-40B4-BE49-F238E27FC236}">
                <a16:creationId xmlns:a16="http://schemas.microsoft.com/office/drawing/2014/main" id="{03DD42B6-C966-4947-97DF-A908E5E2FEF0}"/>
              </a:ext>
            </a:extLst>
          </p:cNvPr>
          <p:cNvSpPr txBox="1"/>
          <p:nvPr/>
        </p:nvSpPr>
        <p:spPr>
          <a:xfrm>
            <a:off x="963839" y="241892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rPr>
              <a:t>Sistema Spaziale C2 - ISAG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ea typeface="+mj-ea"/>
              <a:cs typeface="Times New Roman" panose="020206030504050203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36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/>
          <p:cNvSpPr/>
          <p:nvPr/>
        </p:nvSpPr>
        <p:spPr>
          <a:xfrm>
            <a:off x="1328055" y="2141340"/>
            <a:ext cx="83711" cy="83711"/>
          </a:xfrm>
          <a:prstGeom prst="ellipse">
            <a:avLst/>
          </a:prstGeom>
          <a:solidFill>
            <a:schemeClr val="accent1">
              <a:lumMod val="10000"/>
              <a:lumOff val="90000"/>
              <a:alpha val="5000"/>
            </a:schemeClr>
          </a:solidFill>
          <a:ln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1" name="Group 80"/>
          <p:cNvGrpSpPr/>
          <p:nvPr/>
        </p:nvGrpSpPr>
        <p:grpSpPr>
          <a:xfrm>
            <a:off x="73471" y="1036407"/>
            <a:ext cx="8965693" cy="4813120"/>
            <a:chOff x="115054" y="263191"/>
            <a:chExt cx="11954257" cy="6417493"/>
          </a:xfrm>
        </p:grpSpPr>
        <p:sp>
          <p:nvSpPr>
            <p:cNvPr id="82" name="4-Point Star 81"/>
            <p:cNvSpPr/>
            <p:nvPr/>
          </p:nvSpPr>
          <p:spPr>
            <a:xfrm rot="10800000">
              <a:off x="115054" y="6508934"/>
              <a:ext cx="171750" cy="171750"/>
            </a:xfrm>
            <a:prstGeom prst="star4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1897561" y="263191"/>
              <a:ext cx="171750" cy="6331618"/>
              <a:chOff x="11897561" y="177316"/>
              <a:chExt cx="171750" cy="6331618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1983436" y="447196"/>
                <a:ext cx="0" cy="539711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4-Point Star 84"/>
              <p:cNvSpPr/>
              <p:nvPr/>
            </p:nvSpPr>
            <p:spPr>
              <a:xfrm>
                <a:off x="11897561" y="177316"/>
                <a:ext cx="171750" cy="171750"/>
              </a:xfrm>
              <a:prstGeom prst="star4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flipV="1">
                <a:off x="11983436" y="4241801"/>
                <a:ext cx="0" cy="2267133"/>
              </a:xfrm>
              <a:prstGeom prst="line">
                <a:avLst/>
              </a:prstGeom>
              <a:ln w="1270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그룹 12">
            <a:extLst>
              <a:ext uri="{FF2B5EF4-FFF2-40B4-BE49-F238E27FC236}">
                <a16:creationId xmlns:a16="http://schemas.microsoft.com/office/drawing/2014/main" id="{6050D121-F963-4A23-9C9F-97DB3C8060B3}"/>
              </a:ext>
            </a:extLst>
          </p:cNvPr>
          <p:cNvGrpSpPr/>
          <p:nvPr/>
        </p:nvGrpSpPr>
        <p:grpSpPr>
          <a:xfrm>
            <a:off x="762548" y="3522534"/>
            <a:ext cx="1931174" cy="378042"/>
            <a:chOff x="-417686" y="4008356"/>
            <a:chExt cx="2574899" cy="504056"/>
          </a:xfrm>
        </p:grpSpPr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741265AC-B1B6-45BF-B3AA-33444862626C}"/>
                </a:ext>
              </a:extLst>
            </p:cNvPr>
            <p:cNvSpPr txBox="1"/>
            <p:nvPr/>
          </p:nvSpPr>
          <p:spPr>
            <a:xfrm>
              <a:off x="-417686" y="4020501"/>
              <a:ext cx="2574899" cy="4543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b="1" dirty="0" err="1">
                  <a:ea typeface="맑은 고딕" pitchFamily="50" charset="-127"/>
                </a:rPr>
                <a:t>Ricezione</a:t>
              </a:r>
              <a:r>
                <a:rPr lang="en-US" altLang="ko-KR" sz="1200" b="1" dirty="0">
                  <a:ea typeface="맑은 고딕" pitchFamily="50" charset="-127"/>
                </a:rPr>
                <a:t> Tasking EUSST</a:t>
              </a:r>
              <a:endParaRPr lang="en-US" altLang="ko-KR" sz="750" b="1" dirty="0">
                <a:ea typeface="맑은 고딕" pitchFamily="50" charset="-127"/>
              </a:endParaRPr>
            </a:p>
          </p:txBody>
        </p:sp>
        <p:cxnSp>
          <p:nvCxnSpPr>
            <p:cNvPr id="22" name="직선 연결선 14">
              <a:extLst>
                <a:ext uri="{FF2B5EF4-FFF2-40B4-BE49-F238E27FC236}">
                  <a16:creationId xmlns:a16="http://schemas.microsoft.com/office/drawing/2014/main" id="{69D4F86C-ACD8-44F3-BB79-B93AA500682C}"/>
                </a:ext>
              </a:extLst>
            </p:cNvPr>
            <p:cNvCxnSpPr/>
            <p:nvPr/>
          </p:nvCxnSpPr>
          <p:spPr>
            <a:xfrm>
              <a:off x="2144696" y="4008356"/>
              <a:ext cx="0" cy="50405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15">
            <a:extLst>
              <a:ext uri="{FF2B5EF4-FFF2-40B4-BE49-F238E27FC236}">
                <a16:creationId xmlns:a16="http://schemas.microsoft.com/office/drawing/2014/main" id="{A32DC81F-2C6C-41FD-9BDF-617BC221426D}"/>
              </a:ext>
            </a:extLst>
          </p:cNvPr>
          <p:cNvGrpSpPr/>
          <p:nvPr/>
        </p:nvGrpSpPr>
        <p:grpSpPr>
          <a:xfrm>
            <a:off x="1486656" y="4546081"/>
            <a:ext cx="1815691" cy="617733"/>
            <a:chOff x="-276225" y="4592812"/>
            <a:chExt cx="2420921" cy="823646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21B5C398-10BF-4FC2-A876-1BAECC41A582}"/>
                </a:ext>
              </a:extLst>
            </p:cNvPr>
            <p:cNvSpPr txBox="1"/>
            <p:nvPr/>
          </p:nvSpPr>
          <p:spPr>
            <a:xfrm>
              <a:off x="-276225" y="4592812"/>
              <a:ext cx="2365349" cy="8236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b="1" dirty="0">
                  <a:ea typeface="맑은 고딕" pitchFamily="50" charset="-127"/>
                </a:rPr>
                <a:t>RSP (Mil)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ko-KR" sz="1200" b="1" dirty="0">
                  <a:ea typeface="맑은 고딕" pitchFamily="50" charset="-127"/>
                </a:rPr>
                <a:t>RE/FG/CA REPORT</a:t>
              </a:r>
            </a:p>
          </p:txBody>
        </p:sp>
        <p:cxnSp>
          <p:nvCxnSpPr>
            <p:cNvPr id="25" name="직선 연결선 17">
              <a:extLst>
                <a:ext uri="{FF2B5EF4-FFF2-40B4-BE49-F238E27FC236}">
                  <a16:creationId xmlns:a16="http://schemas.microsoft.com/office/drawing/2014/main" id="{A7BA764F-52CA-4B94-BD06-94620C9E0F4B}"/>
                </a:ext>
              </a:extLst>
            </p:cNvPr>
            <p:cNvCxnSpPr/>
            <p:nvPr/>
          </p:nvCxnSpPr>
          <p:spPr>
            <a:xfrm>
              <a:off x="2144696" y="4778376"/>
              <a:ext cx="0" cy="50405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4">
            <a:extLst>
              <a:ext uri="{FF2B5EF4-FFF2-40B4-BE49-F238E27FC236}">
                <a16:creationId xmlns:a16="http://schemas.microsoft.com/office/drawing/2014/main" id="{BF236F7D-9421-4F37-83AE-7405487D85EE}"/>
              </a:ext>
            </a:extLst>
          </p:cNvPr>
          <p:cNvGrpSpPr/>
          <p:nvPr/>
        </p:nvGrpSpPr>
        <p:grpSpPr>
          <a:xfrm>
            <a:off x="6380387" y="3361654"/>
            <a:ext cx="2658775" cy="617733"/>
            <a:chOff x="6806853" y="3829476"/>
            <a:chExt cx="1800200" cy="823644"/>
          </a:xfrm>
        </p:grpSpPr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003339AF-DA06-4317-8AB1-1F20F4DFFF6E}"/>
                </a:ext>
              </a:extLst>
            </p:cNvPr>
            <p:cNvSpPr txBox="1"/>
            <p:nvPr/>
          </p:nvSpPr>
          <p:spPr>
            <a:xfrm>
              <a:off x="6862426" y="3829476"/>
              <a:ext cx="1744627" cy="8236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err="1">
                  <a:ea typeface="맑은 고딕" pitchFamily="50" charset="-127"/>
                </a:rPr>
                <a:t>Analisi</a:t>
              </a:r>
              <a:r>
                <a:rPr lang="en-US" altLang="ko-KR" sz="1200" b="1" dirty="0">
                  <a:ea typeface="맑은 고딕" pitchFamily="50" charset="-127"/>
                </a:rPr>
                <a:t> TLE/TDM </a:t>
              </a:r>
              <a:r>
                <a:rPr lang="en-US" altLang="ko-KR" sz="1200" b="1" dirty="0" err="1">
                  <a:ea typeface="맑은 고딕" pitchFamily="50" charset="-127"/>
                </a:rPr>
                <a:t>ricevuti</a:t>
              </a:r>
              <a:r>
                <a:rPr lang="en-US" altLang="ko-KR" sz="1200" b="1" dirty="0">
                  <a:ea typeface="맑은 고딕" pitchFamily="50" charset="-127"/>
                </a:rPr>
                <a:t> </a:t>
              </a:r>
              <a:r>
                <a:rPr lang="en-US" altLang="ko-KR" sz="1200" b="1" dirty="0" err="1">
                  <a:ea typeface="맑은 고딕" pitchFamily="50" charset="-127"/>
                </a:rPr>
                <a:t>dai</a:t>
              </a:r>
              <a:r>
                <a:rPr lang="en-US" altLang="ko-KR" sz="1200" b="1" dirty="0">
                  <a:ea typeface="맑은 고딕" pitchFamily="50" charset="-127"/>
                </a:rPr>
                <a:t> </a:t>
              </a:r>
              <a:r>
                <a:rPr lang="en-US" altLang="ko-KR" sz="1200" b="1" dirty="0" err="1">
                  <a:ea typeface="맑은 고딕" pitchFamily="50" charset="-127"/>
                </a:rPr>
                <a:t>sensori</a:t>
              </a:r>
              <a:endParaRPr lang="en-US" altLang="ko-KR" sz="1200" b="1" dirty="0">
                <a:ea typeface="맑은 고딕" pitchFamily="50" charset="-127"/>
              </a:endParaRPr>
            </a:p>
          </p:txBody>
        </p:sp>
        <p:cxnSp>
          <p:nvCxnSpPr>
            <p:cNvPr id="28" name="직선 연결선 26">
              <a:extLst>
                <a:ext uri="{FF2B5EF4-FFF2-40B4-BE49-F238E27FC236}">
                  <a16:creationId xmlns:a16="http://schemas.microsoft.com/office/drawing/2014/main" id="{5C5A04BC-04CC-4C71-A563-140DD1F6BBF8}"/>
                </a:ext>
              </a:extLst>
            </p:cNvPr>
            <p:cNvCxnSpPr/>
            <p:nvPr/>
          </p:nvCxnSpPr>
          <p:spPr>
            <a:xfrm>
              <a:off x="6806853" y="3970173"/>
              <a:ext cx="0" cy="50405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7">
            <a:extLst>
              <a:ext uri="{FF2B5EF4-FFF2-40B4-BE49-F238E27FC236}">
                <a16:creationId xmlns:a16="http://schemas.microsoft.com/office/drawing/2014/main" id="{A5E6F0AC-ABF2-4047-A60C-0EA43C3D62AB}"/>
              </a:ext>
            </a:extLst>
          </p:cNvPr>
          <p:cNvGrpSpPr/>
          <p:nvPr/>
        </p:nvGrpSpPr>
        <p:grpSpPr>
          <a:xfrm>
            <a:off x="5834162" y="4611790"/>
            <a:ext cx="1860181" cy="378042"/>
            <a:chOff x="6806853" y="4729995"/>
            <a:chExt cx="1800200" cy="504056"/>
          </a:xfrm>
        </p:grpSpPr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3B441ED5-092F-46D5-AC86-F053A4C9085F}"/>
                </a:ext>
              </a:extLst>
            </p:cNvPr>
            <p:cNvSpPr txBox="1"/>
            <p:nvPr/>
          </p:nvSpPr>
          <p:spPr>
            <a:xfrm>
              <a:off x="6862426" y="4773961"/>
              <a:ext cx="1744627" cy="4543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ea typeface="맑은 고딕" pitchFamily="50" charset="-127"/>
                </a:rPr>
                <a:t>Orbit determination </a:t>
              </a:r>
            </a:p>
          </p:txBody>
        </p:sp>
        <p:cxnSp>
          <p:nvCxnSpPr>
            <p:cNvPr id="31" name="직선 연결선 29">
              <a:extLst>
                <a:ext uri="{FF2B5EF4-FFF2-40B4-BE49-F238E27FC236}">
                  <a16:creationId xmlns:a16="http://schemas.microsoft.com/office/drawing/2014/main" id="{AAC2DBB9-2EEE-421E-B7EB-57C5CFD3A6AE}"/>
                </a:ext>
              </a:extLst>
            </p:cNvPr>
            <p:cNvCxnSpPr/>
            <p:nvPr/>
          </p:nvCxnSpPr>
          <p:spPr>
            <a:xfrm>
              <a:off x="6806853" y="4729995"/>
              <a:ext cx="0" cy="50405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0">
            <a:extLst>
              <a:ext uri="{FF2B5EF4-FFF2-40B4-BE49-F238E27FC236}">
                <a16:creationId xmlns:a16="http://schemas.microsoft.com/office/drawing/2014/main" id="{313CF155-3327-4C7A-91CF-C881F0192D59}"/>
              </a:ext>
            </a:extLst>
          </p:cNvPr>
          <p:cNvGrpSpPr/>
          <p:nvPr/>
        </p:nvGrpSpPr>
        <p:grpSpPr>
          <a:xfrm>
            <a:off x="3461986" y="2396959"/>
            <a:ext cx="1066673" cy="811950"/>
            <a:chOff x="3007870" y="2470831"/>
            <a:chExt cx="1422230" cy="1082600"/>
          </a:xfrm>
        </p:grpSpPr>
        <p:sp>
          <p:nvSpPr>
            <p:cNvPr id="33" name="자유형 21">
              <a:extLst>
                <a:ext uri="{FF2B5EF4-FFF2-40B4-BE49-F238E27FC236}">
                  <a16:creationId xmlns:a16="http://schemas.microsoft.com/office/drawing/2014/main" id="{936D874D-7666-4BFF-81BB-2B23BF5E7826}"/>
                </a:ext>
              </a:extLst>
            </p:cNvPr>
            <p:cNvSpPr/>
            <p:nvPr/>
          </p:nvSpPr>
          <p:spPr>
            <a:xfrm>
              <a:off x="3007870" y="2470831"/>
              <a:ext cx="1422230" cy="1082600"/>
            </a:xfrm>
            <a:custGeom>
              <a:avLst/>
              <a:gdLst>
                <a:gd name="connsiteX0" fmla="*/ 1422230 w 1422230"/>
                <a:gd name="connsiteY0" fmla="*/ 0 h 1082600"/>
                <a:gd name="connsiteX1" fmla="*/ 1422230 w 1422230"/>
                <a:gd name="connsiteY1" fmla="*/ 522457 h 1082600"/>
                <a:gd name="connsiteX2" fmla="*/ 1359630 w 1422230"/>
                <a:gd name="connsiteY2" fmla="*/ 525618 h 1082600"/>
                <a:gd name="connsiteX3" fmla="*/ 464734 w 1422230"/>
                <a:gd name="connsiteY3" fmla="*/ 1061996 h 1082600"/>
                <a:gd name="connsiteX4" fmla="*/ 452217 w 1422230"/>
                <a:gd name="connsiteY4" fmla="*/ 1082600 h 1082600"/>
                <a:gd name="connsiteX5" fmla="*/ 0 w 1422230"/>
                <a:gd name="connsiteY5" fmla="*/ 820067 h 1082600"/>
                <a:gd name="connsiteX6" fmla="*/ 60919 w 1422230"/>
                <a:gd name="connsiteY6" fmla="*/ 731031 h 1082600"/>
                <a:gd name="connsiteX7" fmla="*/ 126525 w 1422230"/>
                <a:gd name="connsiteY7" fmla="*/ 641995 h 1082600"/>
                <a:gd name="connsiteX8" fmla="*/ 196816 w 1422230"/>
                <a:gd name="connsiteY8" fmla="*/ 562332 h 1082600"/>
                <a:gd name="connsiteX9" fmla="*/ 271794 w 1422230"/>
                <a:gd name="connsiteY9" fmla="*/ 487354 h 1082600"/>
                <a:gd name="connsiteX10" fmla="*/ 346771 w 1422230"/>
                <a:gd name="connsiteY10" fmla="*/ 412377 h 1082600"/>
                <a:gd name="connsiteX11" fmla="*/ 431121 w 1422230"/>
                <a:gd name="connsiteY11" fmla="*/ 346771 h 1082600"/>
                <a:gd name="connsiteX12" fmla="*/ 515471 w 1422230"/>
                <a:gd name="connsiteY12" fmla="*/ 285852 h 1082600"/>
                <a:gd name="connsiteX13" fmla="*/ 611536 w 1422230"/>
                <a:gd name="connsiteY13" fmla="*/ 229619 h 1082600"/>
                <a:gd name="connsiteX14" fmla="*/ 700571 w 1422230"/>
                <a:gd name="connsiteY14" fmla="*/ 182758 h 1082600"/>
                <a:gd name="connsiteX15" fmla="*/ 798979 w 1422230"/>
                <a:gd name="connsiteY15" fmla="*/ 135897 h 1082600"/>
                <a:gd name="connsiteX16" fmla="*/ 897387 w 1422230"/>
                <a:gd name="connsiteY16" fmla="*/ 98408 h 1082600"/>
                <a:gd name="connsiteX17" fmla="*/ 995795 w 1422230"/>
                <a:gd name="connsiteY17" fmla="*/ 65605 h 1082600"/>
                <a:gd name="connsiteX18" fmla="*/ 1098890 w 1422230"/>
                <a:gd name="connsiteY18" fmla="*/ 42175 h 1082600"/>
                <a:gd name="connsiteX19" fmla="*/ 1206670 w 1422230"/>
                <a:gd name="connsiteY19" fmla="*/ 18745 h 1082600"/>
                <a:gd name="connsiteX20" fmla="*/ 1314450 w 1422230"/>
                <a:gd name="connsiteY20" fmla="*/ 9372 h 1082600"/>
                <a:gd name="connsiteX21" fmla="*/ 1422230 w 1422230"/>
                <a:gd name="connsiteY21" fmla="*/ 0 h 10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230" h="1082600">
                  <a:moveTo>
                    <a:pt x="1422230" y="0"/>
                  </a:moveTo>
                  <a:lnTo>
                    <a:pt x="1422230" y="522457"/>
                  </a:lnTo>
                  <a:lnTo>
                    <a:pt x="1359630" y="525618"/>
                  </a:lnTo>
                  <a:cubicBezTo>
                    <a:pt x="987189" y="563442"/>
                    <a:pt x="663831" y="767294"/>
                    <a:pt x="464734" y="1061996"/>
                  </a:cubicBezTo>
                  <a:lnTo>
                    <a:pt x="452217" y="1082600"/>
                  </a:lnTo>
                  <a:lnTo>
                    <a:pt x="0" y="820067"/>
                  </a:lnTo>
                  <a:lnTo>
                    <a:pt x="60919" y="731031"/>
                  </a:lnTo>
                  <a:lnTo>
                    <a:pt x="126525" y="641995"/>
                  </a:lnTo>
                  <a:lnTo>
                    <a:pt x="196816" y="562332"/>
                  </a:lnTo>
                  <a:lnTo>
                    <a:pt x="271794" y="487354"/>
                  </a:lnTo>
                  <a:lnTo>
                    <a:pt x="346771" y="412377"/>
                  </a:lnTo>
                  <a:lnTo>
                    <a:pt x="431121" y="346771"/>
                  </a:lnTo>
                  <a:lnTo>
                    <a:pt x="515471" y="285852"/>
                  </a:lnTo>
                  <a:lnTo>
                    <a:pt x="611536" y="229619"/>
                  </a:lnTo>
                  <a:lnTo>
                    <a:pt x="700571" y="182758"/>
                  </a:lnTo>
                  <a:lnTo>
                    <a:pt x="798979" y="135897"/>
                  </a:lnTo>
                  <a:lnTo>
                    <a:pt x="897387" y="98408"/>
                  </a:lnTo>
                  <a:lnTo>
                    <a:pt x="995795" y="65605"/>
                  </a:lnTo>
                  <a:lnTo>
                    <a:pt x="1098890" y="42175"/>
                  </a:lnTo>
                  <a:lnTo>
                    <a:pt x="1206670" y="18745"/>
                  </a:lnTo>
                  <a:lnTo>
                    <a:pt x="1314450" y="9372"/>
                  </a:lnTo>
                  <a:lnTo>
                    <a:pt x="142223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solidFill>
                  <a:schemeClr val="tx1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34" name="타원 32">
              <a:extLst>
                <a:ext uri="{FF2B5EF4-FFF2-40B4-BE49-F238E27FC236}">
                  <a16:creationId xmlns:a16="http://schemas.microsoft.com/office/drawing/2014/main" id="{1066DC86-8150-4CDD-ABF4-96BF01687E60}"/>
                </a:ext>
              </a:extLst>
            </p:cNvPr>
            <p:cNvSpPr/>
            <p:nvPr/>
          </p:nvSpPr>
          <p:spPr>
            <a:xfrm>
              <a:off x="3299948" y="2477929"/>
              <a:ext cx="641442" cy="6414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CDCFD3F2-534D-4005-BFD9-DEEF26A86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8640" y="2593042"/>
              <a:ext cx="50405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5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맑은 고딕" pitchFamily="50" charset="-127"/>
                </a:rPr>
                <a:t>02</a:t>
              </a:r>
              <a:endParaRPr lang="ko-KR" altLang="ko-KR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</p:grpSp>
      <p:grpSp>
        <p:nvGrpSpPr>
          <p:cNvPr id="36" name="그룹 34">
            <a:extLst>
              <a:ext uri="{FF2B5EF4-FFF2-40B4-BE49-F238E27FC236}">
                <a16:creationId xmlns:a16="http://schemas.microsoft.com/office/drawing/2014/main" id="{3E589C14-2A6D-4FDD-85B2-61D41181E379}"/>
              </a:ext>
            </a:extLst>
          </p:cNvPr>
          <p:cNvGrpSpPr/>
          <p:nvPr/>
        </p:nvGrpSpPr>
        <p:grpSpPr>
          <a:xfrm>
            <a:off x="4623553" y="2396960"/>
            <a:ext cx="1066673" cy="811951"/>
            <a:chOff x="4556626" y="2470832"/>
            <a:chExt cx="1422230" cy="1082601"/>
          </a:xfrm>
        </p:grpSpPr>
        <p:sp>
          <p:nvSpPr>
            <p:cNvPr id="37" name="자유형 20">
              <a:extLst>
                <a:ext uri="{FF2B5EF4-FFF2-40B4-BE49-F238E27FC236}">
                  <a16:creationId xmlns:a16="http://schemas.microsoft.com/office/drawing/2014/main" id="{69B35383-86D8-4FAE-903E-AD2693BB0167}"/>
                </a:ext>
              </a:extLst>
            </p:cNvPr>
            <p:cNvSpPr/>
            <p:nvPr/>
          </p:nvSpPr>
          <p:spPr>
            <a:xfrm>
              <a:off x="4556626" y="2470832"/>
              <a:ext cx="1422230" cy="1082601"/>
            </a:xfrm>
            <a:custGeom>
              <a:avLst/>
              <a:gdLst>
                <a:gd name="connsiteX0" fmla="*/ 0 w 1422230"/>
                <a:gd name="connsiteY0" fmla="*/ 0 h 1082601"/>
                <a:gd name="connsiteX1" fmla="*/ 107780 w 1422230"/>
                <a:gd name="connsiteY1" fmla="*/ 9372 h 1082601"/>
                <a:gd name="connsiteX2" fmla="*/ 215560 w 1422230"/>
                <a:gd name="connsiteY2" fmla="*/ 18744 h 1082601"/>
                <a:gd name="connsiteX3" fmla="*/ 318654 w 1422230"/>
                <a:gd name="connsiteY3" fmla="*/ 42175 h 1082601"/>
                <a:gd name="connsiteX4" fmla="*/ 426434 w 1422230"/>
                <a:gd name="connsiteY4" fmla="*/ 65605 h 1082601"/>
                <a:gd name="connsiteX5" fmla="*/ 524843 w 1422230"/>
                <a:gd name="connsiteY5" fmla="*/ 98408 h 1082601"/>
                <a:gd name="connsiteX6" fmla="*/ 623251 w 1422230"/>
                <a:gd name="connsiteY6" fmla="*/ 135897 h 1082601"/>
                <a:gd name="connsiteX7" fmla="*/ 721659 w 1422230"/>
                <a:gd name="connsiteY7" fmla="*/ 182758 h 1082601"/>
                <a:gd name="connsiteX8" fmla="*/ 810695 w 1422230"/>
                <a:gd name="connsiteY8" fmla="*/ 229619 h 1082601"/>
                <a:gd name="connsiteX9" fmla="*/ 902074 w 1422230"/>
                <a:gd name="connsiteY9" fmla="*/ 285852 h 1082601"/>
                <a:gd name="connsiteX10" fmla="*/ 991109 w 1422230"/>
                <a:gd name="connsiteY10" fmla="*/ 346771 h 1082601"/>
                <a:gd name="connsiteX11" fmla="*/ 1070773 w 1422230"/>
                <a:gd name="connsiteY11" fmla="*/ 412376 h 1082601"/>
                <a:gd name="connsiteX12" fmla="*/ 1150437 w 1422230"/>
                <a:gd name="connsiteY12" fmla="*/ 487354 h 1082601"/>
                <a:gd name="connsiteX13" fmla="*/ 1225414 w 1422230"/>
                <a:gd name="connsiteY13" fmla="*/ 562331 h 1082601"/>
                <a:gd name="connsiteX14" fmla="*/ 1295706 w 1422230"/>
                <a:gd name="connsiteY14" fmla="*/ 641995 h 1082601"/>
                <a:gd name="connsiteX15" fmla="*/ 1361311 w 1422230"/>
                <a:gd name="connsiteY15" fmla="*/ 731031 h 1082601"/>
                <a:gd name="connsiteX16" fmla="*/ 1422230 w 1422230"/>
                <a:gd name="connsiteY16" fmla="*/ 820067 h 1082601"/>
                <a:gd name="connsiteX17" fmla="*/ 970012 w 1422230"/>
                <a:gd name="connsiteY17" fmla="*/ 1082601 h 1082601"/>
                <a:gd name="connsiteX18" fmla="*/ 957494 w 1422230"/>
                <a:gd name="connsiteY18" fmla="*/ 1061996 h 1082601"/>
                <a:gd name="connsiteX19" fmla="*/ 62598 w 1422230"/>
                <a:gd name="connsiteY19" fmla="*/ 525618 h 1082601"/>
                <a:gd name="connsiteX20" fmla="*/ 0 w 1422230"/>
                <a:gd name="connsiteY20" fmla="*/ 522457 h 1082601"/>
                <a:gd name="connsiteX21" fmla="*/ 0 w 1422230"/>
                <a:gd name="connsiteY21" fmla="*/ 0 h 10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230" h="1082601">
                  <a:moveTo>
                    <a:pt x="0" y="0"/>
                  </a:moveTo>
                  <a:lnTo>
                    <a:pt x="107780" y="9372"/>
                  </a:lnTo>
                  <a:lnTo>
                    <a:pt x="215560" y="18744"/>
                  </a:lnTo>
                  <a:lnTo>
                    <a:pt x="318654" y="42175"/>
                  </a:lnTo>
                  <a:lnTo>
                    <a:pt x="426434" y="65605"/>
                  </a:lnTo>
                  <a:lnTo>
                    <a:pt x="524843" y="98408"/>
                  </a:lnTo>
                  <a:lnTo>
                    <a:pt x="623251" y="135897"/>
                  </a:lnTo>
                  <a:lnTo>
                    <a:pt x="721659" y="182758"/>
                  </a:lnTo>
                  <a:lnTo>
                    <a:pt x="810695" y="229619"/>
                  </a:lnTo>
                  <a:lnTo>
                    <a:pt x="902074" y="285852"/>
                  </a:lnTo>
                  <a:lnTo>
                    <a:pt x="991109" y="346771"/>
                  </a:lnTo>
                  <a:lnTo>
                    <a:pt x="1070773" y="412376"/>
                  </a:lnTo>
                  <a:lnTo>
                    <a:pt x="1150437" y="487354"/>
                  </a:lnTo>
                  <a:lnTo>
                    <a:pt x="1225414" y="562331"/>
                  </a:lnTo>
                  <a:lnTo>
                    <a:pt x="1295706" y="641995"/>
                  </a:lnTo>
                  <a:lnTo>
                    <a:pt x="1361311" y="731031"/>
                  </a:lnTo>
                  <a:lnTo>
                    <a:pt x="1422230" y="820067"/>
                  </a:lnTo>
                  <a:lnTo>
                    <a:pt x="970012" y="1082601"/>
                  </a:lnTo>
                  <a:lnTo>
                    <a:pt x="957494" y="1061996"/>
                  </a:lnTo>
                  <a:cubicBezTo>
                    <a:pt x="758398" y="767294"/>
                    <a:pt x="435039" y="563442"/>
                    <a:pt x="62598" y="525618"/>
                  </a:cubicBezTo>
                  <a:lnTo>
                    <a:pt x="0" y="5224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solidFill>
                  <a:schemeClr val="tx1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38" name="타원 36">
              <a:extLst>
                <a:ext uri="{FF2B5EF4-FFF2-40B4-BE49-F238E27FC236}">
                  <a16:creationId xmlns:a16="http://schemas.microsoft.com/office/drawing/2014/main" id="{40768792-1D7F-45E8-8ED8-FFFF9365EF77}"/>
                </a:ext>
              </a:extLst>
            </p:cNvPr>
            <p:cNvSpPr/>
            <p:nvPr/>
          </p:nvSpPr>
          <p:spPr>
            <a:xfrm>
              <a:off x="5019130" y="2477929"/>
              <a:ext cx="641442" cy="6414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39" name="Text Box 8">
              <a:extLst>
                <a:ext uri="{FF2B5EF4-FFF2-40B4-BE49-F238E27FC236}">
                  <a16:creationId xmlns:a16="http://schemas.microsoft.com/office/drawing/2014/main" id="{EF8EEF6A-864B-40B1-8411-C7BEB9DE5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584" y="2593041"/>
              <a:ext cx="50405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500" b="1" dirty="0">
                  <a:solidFill>
                    <a:schemeClr val="accent3"/>
                  </a:solidFill>
                  <a:latin typeface="Calibri" panose="020F0502020204030204" pitchFamily="34" charset="0"/>
                  <a:ea typeface="맑은 고딕" pitchFamily="50" charset="-127"/>
                </a:rPr>
                <a:t>03</a:t>
              </a:r>
              <a:endParaRPr lang="ko-KR" altLang="ko-KR" sz="1500" b="1" dirty="0">
                <a:solidFill>
                  <a:schemeClr val="accent3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</p:grpSp>
      <p:grpSp>
        <p:nvGrpSpPr>
          <p:cNvPr id="40" name="그룹 38">
            <a:extLst>
              <a:ext uri="{FF2B5EF4-FFF2-40B4-BE49-F238E27FC236}">
                <a16:creationId xmlns:a16="http://schemas.microsoft.com/office/drawing/2014/main" id="{B399A3D1-3CE0-4273-A330-AA1552005F4A}"/>
              </a:ext>
            </a:extLst>
          </p:cNvPr>
          <p:cNvGrpSpPr/>
          <p:nvPr/>
        </p:nvGrpSpPr>
        <p:grpSpPr>
          <a:xfrm>
            <a:off x="5398032" y="3094601"/>
            <a:ext cx="685269" cy="1230099"/>
            <a:chOff x="5589264" y="3401021"/>
            <a:chExt cx="913692" cy="1640132"/>
          </a:xfrm>
        </p:grpSpPr>
        <p:sp>
          <p:nvSpPr>
            <p:cNvPr id="41" name="자유형 17">
              <a:extLst>
                <a:ext uri="{FF2B5EF4-FFF2-40B4-BE49-F238E27FC236}">
                  <a16:creationId xmlns:a16="http://schemas.microsoft.com/office/drawing/2014/main" id="{254C1986-B3F5-4F91-8E06-235C2ECCAD0C}"/>
                </a:ext>
              </a:extLst>
            </p:cNvPr>
            <p:cNvSpPr/>
            <p:nvPr/>
          </p:nvSpPr>
          <p:spPr>
            <a:xfrm>
              <a:off x="5589264" y="3401021"/>
              <a:ext cx="656699" cy="1640132"/>
            </a:xfrm>
            <a:custGeom>
              <a:avLst/>
              <a:gdLst>
                <a:gd name="connsiteX0" fmla="*/ 455197 w 656699"/>
                <a:gd name="connsiteY0" fmla="*/ 0 h 1640132"/>
                <a:gd name="connsiteX1" fmla="*/ 502058 w 656699"/>
                <a:gd name="connsiteY1" fmla="*/ 98408 h 1640132"/>
                <a:gd name="connsiteX2" fmla="*/ 539547 w 656699"/>
                <a:gd name="connsiteY2" fmla="*/ 196816 h 1640132"/>
                <a:gd name="connsiteX3" fmla="*/ 577036 w 656699"/>
                <a:gd name="connsiteY3" fmla="*/ 295224 h 1640132"/>
                <a:gd name="connsiteX4" fmla="*/ 605152 w 656699"/>
                <a:gd name="connsiteY4" fmla="*/ 398318 h 1640132"/>
                <a:gd name="connsiteX5" fmla="*/ 628583 w 656699"/>
                <a:gd name="connsiteY5" fmla="*/ 501412 h 1640132"/>
                <a:gd name="connsiteX6" fmla="*/ 642641 w 656699"/>
                <a:gd name="connsiteY6" fmla="*/ 609192 h 1640132"/>
                <a:gd name="connsiteX7" fmla="*/ 652013 w 656699"/>
                <a:gd name="connsiteY7" fmla="*/ 712286 h 1640132"/>
                <a:gd name="connsiteX8" fmla="*/ 656699 w 656699"/>
                <a:gd name="connsiteY8" fmla="*/ 820066 h 1640132"/>
                <a:gd name="connsiteX9" fmla="*/ 652013 w 656699"/>
                <a:gd name="connsiteY9" fmla="*/ 927846 h 1640132"/>
                <a:gd name="connsiteX10" fmla="*/ 642641 w 656699"/>
                <a:gd name="connsiteY10" fmla="*/ 1035626 h 1640132"/>
                <a:gd name="connsiteX11" fmla="*/ 628583 w 656699"/>
                <a:gd name="connsiteY11" fmla="*/ 1138720 h 1640132"/>
                <a:gd name="connsiteX12" fmla="*/ 605152 w 656699"/>
                <a:gd name="connsiteY12" fmla="*/ 1246501 h 1640132"/>
                <a:gd name="connsiteX13" fmla="*/ 577036 w 656699"/>
                <a:gd name="connsiteY13" fmla="*/ 1344908 h 1640132"/>
                <a:gd name="connsiteX14" fmla="*/ 539547 w 656699"/>
                <a:gd name="connsiteY14" fmla="*/ 1448002 h 1640132"/>
                <a:gd name="connsiteX15" fmla="*/ 502058 w 656699"/>
                <a:gd name="connsiteY15" fmla="*/ 1546410 h 1640132"/>
                <a:gd name="connsiteX16" fmla="*/ 455197 w 656699"/>
                <a:gd name="connsiteY16" fmla="*/ 1640132 h 1640132"/>
                <a:gd name="connsiteX17" fmla="*/ 0 w 656699"/>
                <a:gd name="connsiteY17" fmla="*/ 1378841 h 1640132"/>
                <a:gd name="connsiteX18" fmla="*/ 38354 w 656699"/>
                <a:gd name="connsiteY18" fmla="*/ 1299223 h 1640132"/>
                <a:gd name="connsiteX19" fmla="*/ 135091 w 656699"/>
                <a:gd name="connsiteY19" fmla="*/ 820065 h 1640132"/>
                <a:gd name="connsiteX20" fmla="*/ 38354 w 656699"/>
                <a:gd name="connsiteY20" fmla="*/ 340907 h 1640132"/>
                <a:gd name="connsiteX21" fmla="*/ 1 w 656699"/>
                <a:gd name="connsiteY21" fmla="*/ 261291 h 1640132"/>
                <a:gd name="connsiteX22" fmla="*/ 455197 w 656699"/>
                <a:gd name="connsiteY22" fmla="*/ 0 h 164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6699" h="1640132">
                  <a:moveTo>
                    <a:pt x="455197" y="0"/>
                  </a:moveTo>
                  <a:lnTo>
                    <a:pt x="502058" y="98408"/>
                  </a:lnTo>
                  <a:lnTo>
                    <a:pt x="539547" y="196816"/>
                  </a:lnTo>
                  <a:lnTo>
                    <a:pt x="577036" y="295224"/>
                  </a:lnTo>
                  <a:lnTo>
                    <a:pt x="605152" y="398318"/>
                  </a:lnTo>
                  <a:lnTo>
                    <a:pt x="628583" y="501412"/>
                  </a:lnTo>
                  <a:lnTo>
                    <a:pt x="642641" y="609192"/>
                  </a:lnTo>
                  <a:lnTo>
                    <a:pt x="652013" y="712286"/>
                  </a:lnTo>
                  <a:lnTo>
                    <a:pt x="656699" y="820066"/>
                  </a:lnTo>
                  <a:lnTo>
                    <a:pt x="652013" y="927846"/>
                  </a:lnTo>
                  <a:lnTo>
                    <a:pt x="642641" y="1035626"/>
                  </a:lnTo>
                  <a:lnTo>
                    <a:pt x="628583" y="1138720"/>
                  </a:lnTo>
                  <a:lnTo>
                    <a:pt x="605152" y="1246501"/>
                  </a:lnTo>
                  <a:lnTo>
                    <a:pt x="577036" y="1344908"/>
                  </a:lnTo>
                  <a:lnTo>
                    <a:pt x="539547" y="1448002"/>
                  </a:lnTo>
                  <a:lnTo>
                    <a:pt x="502058" y="1546410"/>
                  </a:lnTo>
                  <a:lnTo>
                    <a:pt x="455197" y="1640132"/>
                  </a:lnTo>
                  <a:lnTo>
                    <a:pt x="0" y="1378841"/>
                  </a:lnTo>
                  <a:lnTo>
                    <a:pt x="38354" y="1299223"/>
                  </a:lnTo>
                  <a:cubicBezTo>
                    <a:pt x="100645" y="1151949"/>
                    <a:pt x="135091" y="990030"/>
                    <a:pt x="135091" y="820065"/>
                  </a:cubicBezTo>
                  <a:cubicBezTo>
                    <a:pt x="135091" y="650101"/>
                    <a:pt x="100645" y="488181"/>
                    <a:pt x="38354" y="340907"/>
                  </a:cubicBezTo>
                  <a:lnTo>
                    <a:pt x="1" y="261291"/>
                  </a:lnTo>
                  <a:lnTo>
                    <a:pt x="455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solidFill>
                  <a:schemeClr val="tx1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42" name="타원 40">
              <a:extLst>
                <a:ext uri="{FF2B5EF4-FFF2-40B4-BE49-F238E27FC236}">
                  <a16:creationId xmlns:a16="http://schemas.microsoft.com/office/drawing/2014/main" id="{E948C586-D29C-46A9-95A0-F8FB38413DD4}"/>
                </a:ext>
              </a:extLst>
            </p:cNvPr>
            <p:cNvSpPr/>
            <p:nvPr/>
          </p:nvSpPr>
          <p:spPr>
            <a:xfrm>
              <a:off x="5861514" y="3885722"/>
              <a:ext cx="641442" cy="6414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389AC27A-1B0E-4734-B26F-32658A67A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0207" y="4008184"/>
              <a:ext cx="50405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5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맑은 고딕" pitchFamily="50" charset="-127"/>
                </a:rPr>
                <a:t>04</a:t>
              </a:r>
              <a:endParaRPr lang="ko-KR" altLang="ko-KR" sz="15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</p:grpSp>
      <p:grpSp>
        <p:nvGrpSpPr>
          <p:cNvPr id="44" name="그룹 42">
            <a:extLst>
              <a:ext uri="{FF2B5EF4-FFF2-40B4-BE49-F238E27FC236}">
                <a16:creationId xmlns:a16="http://schemas.microsoft.com/office/drawing/2014/main" id="{8563E7C6-6796-4F2D-8D63-835C2F24F1C1}"/>
              </a:ext>
            </a:extLst>
          </p:cNvPr>
          <p:cNvGrpSpPr/>
          <p:nvPr/>
        </p:nvGrpSpPr>
        <p:grpSpPr>
          <a:xfrm>
            <a:off x="4623553" y="4212991"/>
            <a:ext cx="1066673" cy="812867"/>
            <a:chOff x="4556626" y="4892207"/>
            <a:chExt cx="1422230" cy="1083823"/>
          </a:xfrm>
        </p:grpSpPr>
        <p:sp>
          <p:nvSpPr>
            <p:cNvPr id="45" name="자유형 16">
              <a:extLst>
                <a:ext uri="{FF2B5EF4-FFF2-40B4-BE49-F238E27FC236}">
                  <a16:creationId xmlns:a16="http://schemas.microsoft.com/office/drawing/2014/main" id="{6A6954AC-DD3D-4FD9-A3D8-9C76A554ECF0}"/>
                </a:ext>
              </a:extLst>
            </p:cNvPr>
            <p:cNvSpPr/>
            <p:nvPr/>
          </p:nvSpPr>
          <p:spPr>
            <a:xfrm>
              <a:off x="4556626" y="4892207"/>
              <a:ext cx="1422230" cy="1083823"/>
            </a:xfrm>
            <a:custGeom>
              <a:avLst/>
              <a:gdLst>
                <a:gd name="connsiteX0" fmla="*/ 967907 w 1422230"/>
                <a:gd name="connsiteY0" fmla="*/ 0 h 1083823"/>
                <a:gd name="connsiteX1" fmla="*/ 1422230 w 1422230"/>
                <a:gd name="connsiteY1" fmla="*/ 263756 h 1083823"/>
                <a:gd name="connsiteX2" fmla="*/ 1361311 w 1422230"/>
                <a:gd name="connsiteY2" fmla="*/ 352792 h 1083823"/>
                <a:gd name="connsiteX3" fmla="*/ 1295706 w 1422230"/>
                <a:gd name="connsiteY3" fmla="*/ 437142 h 1083823"/>
                <a:gd name="connsiteX4" fmla="*/ 1225414 w 1422230"/>
                <a:gd name="connsiteY4" fmla="*/ 521492 h 1083823"/>
                <a:gd name="connsiteX5" fmla="*/ 1150437 w 1422230"/>
                <a:gd name="connsiteY5" fmla="*/ 596469 h 1083823"/>
                <a:gd name="connsiteX6" fmla="*/ 1070773 w 1422230"/>
                <a:gd name="connsiteY6" fmla="*/ 666761 h 1083823"/>
                <a:gd name="connsiteX7" fmla="*/ 991109 w 1422230"/>
                <a:gd name="connsiteY7" fmla="*/ 732366 h 1083823"/>
                <a:gd name="connsiteX8" fmla="*/ 902074 w 1422230"/>
                <a:gd name="connsiteY8" fmla="*/ 793285 h 1083823"/>
                <a:gd name="connsiteX9" fmla="*/ 810695 w 1422230"/>
                <a:gd name="connsiteY9" fmla="*/ 849518 h 1083823"/>
                <a:gd name="connsiteX10" fmla="*/ 721659 w 1422230"/>
                <a:gd name="connsiteY10" fmla="*/ 901065 h 1083823"/>
                <a:gd name="connsiteX11" fmla="*/ 623251 w 1422230"/>
                <a:gd name="connsiteY11" fmla="*/ 943240 h 1083823"/>
                <a:gd name="connsiteX12" fmla="*/ 524843 w 1422230"/>
                <a:gd name="connsiteY12" fmla="*/ 980729 h 1083823"/>
                <a:gd name="connsiteX13" fmla="*/ 426434 w 1422230"/>
                <a:gd name="connsiteY13" fmla="*/ 1013532 h 1083823"/>
                <a:gd name="connsiteX14" fmla="*/ 318654 w 1422230"/>
                <a:gd name="connsiteY14" fmla="*/ 1041648 h 1083823"/>
                <a:gd name="connsiteX15" fmla="*/ 215560 w 1422230"/>
                <a:gd name="connsiteY15" fmla="*/ 1060393 h 1083823"/>
                <a:gd name="connsiteX16" fmla="*/ 107780 w 1422230"/>
                <a:gd name="connsiteY16" fmla="*/ 1074451 h 1083823"/>
                <a:gd name="connsiteX17" fmla="*/ 0 w 1422230"/>
                <a:gd name="connsiteY17" fmla="*/ 1083823 h 1083823"/>
                <a:gd name="connsiteX18" fmla="*/ 0 w 1422230"/>
                <a:gd name="connsiteY18" fmla="*/ 556678 h 1083823"/>
                <a:gd name="connsiteX19" fmla="*/ 62598 w 1422230"/>
                <a:gd name="connsiteY19" fmla="*/ 553517 h 1083823"/>
                <a:gd name="connsiteX20" fmla="*/ 957494 w 1422230"/>
                <a:gd name="connsiteY20" fmla="*/ 17139 h 1083823"/>
                <a:gd name="connsiteX21" fmla="*/ 967907 w 1422230"/>
                <a:gd name="connsiteY21" fmla="*/ 0 h 108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230" h="1083823">
                  <a:moveTo>
                    <a:pt x="967907" y="0"/>
                  </a:moveTo>
                  <a:lnTo>
                    <a:pt x="1422230" y="263756"/>
                  </a:lnTo>
                  <a:lnTo>
                    <a:pt x="1361311" y="352792"/>
                  </a:lnTo>
                  <a:lnTo>
                    <a:pt x="1295706" y="437142"/>
                  </a:lnTo>
                  <a:lnTo>
                    <a:pt x="1225414" y="521492"/>
                  </a:lnTo>
                  <a:lnTo>
                    <a:pt x="1150437" y="596469"/>
                  </a:lnTo>
                  <a:lnTo>
                    <a:pt x="1070773" y="666761"/>
                  </a:lnTo>
                  <a:lnTo>
                    <a:pt x="991109" y="732366"/>
                  </a:lnTo>
                  <a:lnTo>
                    <a:pt x="902074" y="793285"/>
                  </a:lnTo>
                  <a:lnTo>
                    <a:pt x="810695" y="849518"/>
                  </a:lnTo>
                  <a:lnTo>
                    <a:pt x="721659" y="901065"/>
                  </a:lnTo>
                  <a:lnTo>
                    <a:pt x="623251" y="943240"/>
                  </a:lnTo>
                  <a:lnTo>
                    <a:pt x="524843" y="980729"/>
                  </a:lnTo>
                  <a:lnTo>
                    <a:pt x="426434" y="1013532"/>
                  </a:lnTo>
                  <a:lnTo>
                    <a:pt x="318654" y="1041648"/>
                  </a:lnTo>
                  <a:lnTo>
                    <a:pt x="215560" y="1060393"/>
                  </a:lnTo>
                  <a:lnTo>
                    <a:pt x="107780" y="1074451"/>
                  </a:lnTo>
                  <a:lnTo>
                    <a:pt x="0" y="1083823"/>
                  </a:lnTo>
                  <a:lnTo>
                    <a:pt x="0" y="556678"/>
                  </a:lnTo>
                  <a:lnTo>
                    <a:pt x="62598" y="553517"/>
                  </a:lnTo>
                  <a:cubicBezTo>
                    <a:pt x="435039" y="515693"/>
                    <a:pt x="758398" y="311841"/>
                    <a:pt x="957494" y="17139"/>
                  </a:cubicBezTo>
                  <a:lnTo>
                    <a:pt x="96790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solidFill>
                  <a:schemeClr val="tx1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46" name="타원 44">
              <a:extLst>
                <a:ext uri="{FF2B5EF4-FFF2-40B4-BE49-F238E27FC236}">
                  <a16:creationId xmlns:a16="http://schemas.microsoft.com/office/drawing/2014/main" id="{B036D10C-E29C-4EBA-B993-A11D22462B59}"/>
                </a:ext>
              </a:extLst>
            </p:cNvPr>
            <p:cNvSpPr/>
            <p:nvPr/>
          </p:nvSpPr>
          <p:spPr>
            <a:xfrm>
              <a:off x="5019130" y="5307838"/>
              <a:ext cx="641442" cy="6414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47" name="Text Box 8">
              <a:extLst>
                <a:ext uri="{FF2B5EF4-FFF2-40B4-BE49-F238E27FC236}">
                  <a16:creationId xmlns:a16="http://schemas.microsoft.com/office/drawing/2014/main" id="{84BCCB30-5603-4236-B809-730040107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7823" y="5434213"/>
              <a:ext cx="50405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5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맑은 고딕" pitchFamily="50" charset="-127"/>
                </a:rPr>
                <a:t>05</a:t>
              </a:r>
              <a:endParaRPr lang="ko-KR" altLang="ko-KR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</p:grpSp>
      <p:grpSp>
        <p:nvGrpSpPr>
          <p:cNvPr id="48" name="그룹 46">
            <a:extLst>
              <a:ext uri="{FF2B5EF4-FFF2-40B4-BE49-F238E27FC236}">
                <a16:creationId xmlns:a16="http://schemas.microsoft.com/office/drawing/2014/main" id="{4C8CF4FF-3CCA-48E9-B124-218FEE773858}"/>
              </a:ext>
            </a:extLst>
          </p:cNvPr>
          <p:cNvGrpSpPr/>
          <p:nvPr/>
        </p:nvGrpSpPr>
        <p:grpSpPr>
          <a:xfrm>
            <a:off x="3461986" y="4212991"/>
            <a:ext cx="1066673" cy="812867"/>
            <a:chOff x="3007870" y="4892207"/>
            <a:chExt cx="1422230" cy="1083822"/>
          </a:xfrm>
        </p:grpSpPr>
        <p:sp>
          <p:nvSpPr>
            <p:cNvPr id="56" name="자유형 15">
              <a:extLst>
                <a:ext uri="{FF2B5EF4-FFF2-40B4-BE49-F238E27FC236}">
                  <a16:creationId xmlns:a16="http://schemas.microsoft.com/office/drawing/2014/main" id="{988C8AC1-46DB-4341-8FD4-674B99265E11}"/>
                </a:ext>
              </a:extLst>
            </p:cNvPr>
            <p:cNvSpPr/>
            <p:nvPr/>
          </p:nvSpPr>
          <p:spPr>
            <a:xfrm>
              <a:off x="3007870" y="4892207"/>
              <a:ext cx="1422230" cy="1083822"/>
            </a:xfrm>
            <a:custGeom>
              <a:avLst/>
              <a:gdLst>
                <a:gd name="connsiteX0" fmla="*/ 454322 w 1422230"/>
                <a:gd name="connsiteY0" fmla="*/ 0 h 1083822"/>
                <a:gd name="connsiteX1" fmla="*/ 464734 w 1422230"/>
                <a:gd name="connsiteY1" fmla="*/ 17138 h 1083822"/>
                <a:gd name="connsiteX2" fmla="*/ 1359630 w 1422230"/>
                <a:gd name="connsiteY2" fmla="*/ 553516 h 1083822"/>
                <a:gd name="connsiteX3" fmla="*/ 1422230 w 1422230"/>
                <a:gd name="connsiteY3" fmla="*/ 556677 h 1083822"/>
                <a:gd name="connsiteX4" fmla="*/ 1422230 w 1422230"/>
                <a:gd name="connsiteY4" fmla="*/ 1083822 h 1083822"/>
                <a:gd name="connsiteX5" fmla="*/ 1314450 w 1422230"/>
                <a:gd name="connsiteY5" fmla="*/ 1074450 h 1083822"/>
                <a:gd name="connsiteX6" fmla="*/ 1206670 w 1422230"/>
                <a:gd name="connsiteY6" fmla="*/ 1060392 h 1083822"/>
                <a:gd name="connsiteX7" fmla="*/ 1098890 w 1422230"/>
                <a:gd name="connsiteY7" fmla="*/ 1041647 h 1083822"/>
                <a:gd name="connsiteX8" fmla="*/ 995795 w 1422230"/>
                <a:gd name="connsiteY8" fmla="*/ 1013531 h 1083822"/>
                <a:gd name="connsiteX9" fmla="*/ 897387 w 1422230"/>
                <a:gd name="connsiteY9" fmla="*/ 980728 h 1083822"/>
                <a:gd name="connsiteX10" fmla="*/ 798979 w 1422230"/>
                <a:gd name="connsiteY10" fmla="*/ 943239 h 1083822"/>
                <a:gd name="connsiteX11" fmla="*/ 700571 w 1422230"/>
                <a:gd name="connsiteY11" fmla="*/ 901064 h 1083822"/>
                <a:gd name="connsiteX12" fmla="*/ 611535 w 1422230"/>
                <a:gd name="connsiteY12" fmla="*/ 849517 h 1083822"/>
                <a:gd name="connsiteX13" fmla="*/ 515470 w 1422230"/>
                <a:gd name="connsiteY13" fmla="*/ 793284 h 1083822"/>
                <a:gd name="connsiteX14" fmla="*/ 431121 w 1422230"/>
                <a:gd name="connsiteY14" fmla="*/ 732365 h 1083822"/>
                <a:gd name="connsiteX15" fmla="*/ 346771 w 1422230"/>
                <a:gd name="connsiteY15" fmla="*/ 666760 h 1083822"/>
                <a:gd name="connsiteX16" fmla="*/ 271793 w 1422230"/>
                <a:gd name="connsiteY16" fmla="*/ 596468 h 1083822"/>
                <a:gd name="connsiteX17" fmla="*/ 196816 w 1422230"/>
                <a:gd name="connsiteY17" fmla="*/ 521491 h 1083822"/>
                <a:gd name="connsiteX18" fmla="*/ 126524 w 1422230"/>
                <a:gd name="connsiteY18" fmla="*/ 437141 h 1083822"/>
                <a:gd name="connsiteX19" fmla="*/ 60919 w 1422230"/>
                <a:gd name="connsiteY19" fmla="*/ 352791 h 1083822"/>
                <a:gd name="connsiteX20" fmla="*/ 0 w 1422230"/>
                <a:gd name="connsiteY20" fmla="*/ 263755 h 1083822"/>
                <a:gd name="connsiteX21" fmla="*/ 454322 w 1422230"/>
                <a:gd name="connsiteY21" fmla="*/ 0 h 10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230" h="1083822">
                  <a:moveTo>
                    <a:pt x="454322" y="0"/>
                  </a:moveTo>
                  <a:lnTo>
                    <a:pt x="464734" y="17138"/>
                  </a:lnTo>
                  <a:cubicBezTo>
                    <a:pt x="663831" y="311840"/>
                    <a:pt x="987189" y="515692"/>
                    <a:pt x="1359630" y="553516"/>
                  </a:cubicBezTo>
                  <a:lnTo>
                    <a:pt x="1422230" y="556677"/>
                  </a:lnTo>
                  <a:lnTo>
                    <a:pt x="1422230" y="1083822"/>
                  </a:lnTo>
                  <a:lnTo>
                    <a:pt x="1314450" y="1074450"/>
                  </a:lnTo>
                  <a:lnTo>
                    <a:pt x="1206670" y="1060392"/>
                  </a:lnTo>
                  <a:lnTo>
                    <a:pt x="1098890" y="1041647"/>
                  </a:lnTo>
                  <a:lnTo>
                    <a:pt x="995795" y="1013531"/>
                  </a:lnTo>
                  <a:lnTo>
                    <a:pt x="897387" y="980728"/>
                  </a:lnTo>
                  <a:lnTo>
                    <a:pt x="798979" y="943239"/>
                  </a:lnTo>
                  <a:lnTo>
                    <a:pt x="700571" y="901064"/>
                  </a:lnTo>
                  <a:lnTo>
                    <a:pt x="611535" y="849517"/>
                  </a:lnTo>
                  <a:lnTo>
                    <a:pt x="515470" y="793284"/>
                  </a:lnTo>
                  <a:lnTo>
                    <a:pt x="431121" y="732365"/>
                  </a:lnTo>
                  <a:lnTo>
                    <a:pt x="346771" y="666760"/>
                  </a:lnTo>
                  <a:lnTo>
                    <a:pt x="271793" y="596468"/>
                  </a:lnTo>
                  <a:lnTo>
                    <a:pt x="196816" y="521491"/>
                  </a:lnTo>
                  <a:lnTo>
                    <a:pt x="126524" y="437141"/>
                  </a:lnTo>
                  <a:lnTo>
                    <a:pt x="60919" y="352791"/>
                  </a:lnTo>
                  <a:lnTo>
                    <a:pt x="0" y="263755"/>
                  </a:lnTo>
                  <a:lnTo>
                    <a:pt x="454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solidFill>
                  <a:schemeClr val="tx1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57" name="타원 48">
              <a:extLst>
                <a:ext uri="{FF2B5EF4-FFF2-40B4-BE49-F238E27FC236}">
                  <a16:creationId xmlns:a16="http://schemas.microsoft.com/office/drawing/2014/main" id="{E3668B44-D448-4B06-937D-A7DE64DB23D4}"/>
                </a:ext>
              </a:extLst>
            </p:cNvPr>
            <p:cNvSpPr/>
            <p:nvPr/>
          </p:nvSpPr>
          <p:spPr>
            <a:xfrm>
              <a:off x="3299948" y="5307838"/>
              <a:ext cx="641442" cy="6414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59" name="Text Box 8">
              <a:extLst>
                <a:ext uri="{FF2B5EF4-FFF2-40B4-BE49-F238E27FC236}">
                  <a16:creationId xmlns:a16="http://schemas.microsoft.com/office/drawing/2014/main" id="{0C3F3057-C08A-40A1-84AD-55D40CAFF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8640" y="5434213"/>
              <a:ext cx="504056" cy="430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500" b="1" dirty="0">
                  <a:solidFill>
                    <a:schemeClr val="accent3"/>
                  </a:solidFill>
                  <a:latin typeface="Calibri" panose="020F0502020204030204" pitchFamily="34" charset="0"/>
                  <a:ea typeface="맑은 고딕" pitchFamily="50" charset="-127"/>
                </a:rPr>
                <a:t>06</a:t>
              </a:r>
              <a:endParaRPr lang="ko-KR" altLang="ko-KR" sz="1500" b="1" dirty="0">
                <a:solidFill>
                  <a:schemeClr val="accent3"/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</p:grpSp>
      <p:grpSp>
        <p:nvGrpSpPr>
          <p:cNvPr id="60" name="그룹 50">
            <a:extLst>
              <a:ext uri="{FF2B5EF4-FFF2-40B4-BE49-F238E27FC236}">
                <a16:creationId xmlns:a16="http://schemas.microsoft.com/office/drawing/2014/main" id="{3E3EC065-D5D9-49FE-BC09-01FB209F9886}"/>
              </a:ext>
            </a:extLst>
          </p:cNvPr>
          <p:cNvGrpSpPr/>
          <p:nvPr/>
        </p:nvGrpSpPr>
        <p:grpSpPr>
          <a:xfrm>
            <a:off x="3068911" y="3094601"/>
            <a:ext cx="685271" cy="1230099"/>
            <a:chOff x="2483768" y="3401021"/>
            <a:chExt cx="913695" cy="1640132"/>
          </a:xfrm>
        </p:grpSpPr>
        <p:sp>
          <p:nvSpPr>
            <p:cNvPr id="63" name="자유형 18">
              <a:extLst>
                <a:ext uri="{FF2B5EF4-FFF2-40B4-BE49-F238E27FC236}">
                  <a16:creationId xmlns:a16="http://schemas.microsoft.com/office/drawing/2014/main" id="{C58A8103-DB64-45E4-AD16-BD27FCE9B420}"/>
                </a:ext>
              </a:extLst>
            </p:cNvPr>
            <p:cNvSpPr/>
            <p:nvPr/>
          </p:nvSpPr>
          <p:spPr>
            <a:xfrm>
              <a:off x="2740764" y="3401021"/>
              <a:ext cx="656699" cy="1640132"/>
            </a:xfrm>
            <a:custGeom>
              <a:avLst/>
              <a:gdLst>
                <a:gd name="connsiteX0" fmla="*/ 201502 w 656699"/>
                <a:gd name="connsiteY0" fmla="*/ 0 h 1640132"/>
                <a:gd name="connsiteX1" fmla="*/ 656698 w 656699"/>
                <a:gd name="connsiteY1" fmla="*/ 261291 h 1640132"/>
                <a:gd name="connsiteX2" fmla="*/ 618344 w 656699"/>
                <a:gd name="connsiteY2" fmla="*/ 340907 h 1640132"/>
                <a:gd name="connsiteX3" fmla="*/ 521607 w 656699"/>
                <a:gd name="connsiteY3" fmla="*/ 820065 h 1640132"/>
                <a:gd name="connsiteX4" fmla="*/ 618344 w 656699"/>
                <a:gd name="connsiteY4" fmla="*/ 1299223 h 1640132"/>
                <a:gd name="connsiteX5" fmla="*/ 656699 w 656699"/>
                <a:gd name="connsiteY5" fmla="*/ 1378842 h 1640132"/>
                <a:gd name="connsiteX6" fmla="*/ 201502 w 656699"/>
                <a:gd name="connsiteY6" fmla="*/ 1640132 h 1640132"/>
                <a:gd name="connsiteX7" fmla="*/ 154641 w 656699"/>
                <a:gd name="connsiteY7" fmla="*/ 1546410 h 1640132"/>
                <a:gd name="connsiteX8" fmla="*/ 117152 w 656699"/>
                <a:gd name="connsiteY8" fmla="*/ 1448002 h 1640132"/>
                <a:gd name="connsiteX9" fmla="*/ 79664 w 656699"/>
                <a:gd name="connsiteY9" fmla="*/ 1344908 h 1640132"/>
                <a:gd name="connsiteX10" fmla="*/ 51547 w 656699"/>
                <a:gd name="connsiteY10" fmla="*/ 1246501 h 1640132"/>
                <a:gd name="connsiteX11" fmla="*/ 28116 w 656699"/>
                <a:gd name="connsiteY11" fmla="*/ 1138720 h 1640132"/>
                <a:gd name="connsiteX12" fmla="*/ 14058 w 656699"/>
                <a:gd name="connsiteY12" fmla="*/ 1035626 h 1640132"/>
                <a:gd name="connsiteX13" fmla="*/ 4686 w 656699"/>
                <a:gd name="connsiteY13" fmla="*/ 927846 h 1640132"/>
                <a:gd name="connsiteX14" fmla="*/ 0 w 656699"/>
                <a:gd name="connsiteY14" fmla="*/ 820066 h 1640132"/>
                <a:gd name="connsiteX15" fmla="*/ 4686 w 656699"/>
                <a:gd name="connsiteY15" fmla="*/ 712286 h 1640132"/>
                <a:gd name="connsiteX16" fmla="*/ 14058 w 656699"/>
                <a:gd name="connsiteY16" fmla="*/ 609192 h 1640132"/>
                <a:gd name="connsiteX17" fmla="*/ 28116 w 656699"/>
                <a:gd name="connsiteY17" fmla="*/ 501412 h 1640132"/>
                <a:gd name="connsiteX18" fmla="*/ 51547 w 656699"/>
                <a:gd name="connsiteY18" fmla="*/ 398318 h 1640132"/>
                <a:gd name="connsiteX19" fmla="*/ 79664 w 656699"/>
                <a:gd name="connsiteY19" fmla="*/ 295224 h 1640132"/>
                <a:gd name="connsiteX20" fmla="*/ 117153 w 656699"/>
                <a:gd name="connsiteY20" fmla="*/ 196816 h 1640132"/>
                <a:gd name="connsiteX21" fmla="*/ 154641 w 656699"/>
                <a:gd name="connsiteY21" fmla="*/ 98408 h 1640132"/>
                <a:gd name="connsiteX22" fmla="*/ 201502 w 656699"/>
                <a:gd name="connsiteY22" fmla="*/ 0 h 164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6699" h="1640132">
                  <a:moveTo>
                    <a:pt x="201502" y="0"/>
                  </a:moveTo>
                  <a:lnTo>
                    <a:pt x="656698" y="261291"/>
                  </a:lnTo>
                  <a:lnTo>
                    <a:pt x="618344" y="340907"/>
                  </a:lnTo>
                  <a:cubicBezTo>
                    <a:pt x="556053" y="488181"/>
                    <a:pt x="521607" y="650101"/>
                    <a:pt x="521607" y="820065"/>
                  </a:cubicBezTo>
                  <a:cubicBezTo>
                    <a:pt x="521607" y="990030"/>
                    <a:pt x="556053" y="1151949"/>
                    <a:pt x="618344" y="1299223"/>
                  </a:cubicBezTo>
                  <a:lnTo>
                    <a:pt x="656699" y="1378842"/>
                  </a:lnTo>
                  <a:lnTo>
                    <a:pt x="201502" y="1640132"/>
                  </a:lnTo>
                  <a:lnTo>
                    <a:pt x="154641" y="1546410"/>
                  </a:lnTo>
                  <a:lnTo>
                    <a:pt x="117152" y="1448002"/>
                  </a:lnTo>
                  <a:lnTo>
                    <a:pt x="79664" y="1344908"/>
                  </a:lnTo>
                  <a:lnTo>
                    <a:pt x="51547" y="1246501"/>
                  </a:lnTo>
                  <a:lnTo>
                    <a:pt x="28116" y="1138720"/>
                  </a:lnTo>
                  <a:lnTo>
                    <a:pt x="14058" y="1035626"/>
                  </a:lnTo>
                  <a:lnTo>
                    <a:pt x="4686" y="927846"/>
                  </a:lnTo>
                  <a:lnTo>
                    <a:pt x="0" y="820066"/>
                  </a:lnTo>
                  <a:lnTo>
                    <a:pt x="4686" y="712286"/>
                  </a:lnTo>
                  <a:lnTo>
                    <a:pt x="14058" y="609192"/>
                  </a:lnTo>
                  <a:lnTo>
                    <a:pt x="28116" y="501412"/>
                  </a:lnTo>
                  <a:lnTo>
                    <a:pt x="51547" y="398318"/>
                  </a:lnTo>
                  <a:lnTo>
                    <a:pt x="79664" y="295224"/>
                  </a:lnTo>
                  <a:lnTo>
                    <a:pt x="117153" y="196816"/>
                  </a:lnTo>
                  <a:lnTo>
                    <a:pt x="154641" y="98408"/>
                  </a:lnTo>
                  <a:lnTo>
                    <a:pt x="2015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64" name="타원 52">
              <a:extLst>
                <a:ext uri="{FF2B5EF4-FFF2-40B4-BE49-F238E27FC236}">
                  <a16:creationId xmlns:a16="http://schemas.microsoft.com/office/drawing/2014/main" id="{53779D9C-CB42-4109-8754-F5BF2A137CB3}"/>
                </a:ext>
              </a:extLst>
            </p:cNvPr>
            <p:cNvSpPr/>
            <p:nvPr/>
          </p:nvSpPr>
          <p:spPr>
            <a:xfrm>
              <a:off x="2483768" y="3900366"/>
              <a:ext cx="641442" cy="6414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b="1" dirty="0"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  <p:sp>
          <p:nvSpPr>
            <p:cNvPr id="65" name="Text Box 8">
              <a:extLst>
                <a:ext uri="{FF2B5EF4-FFF2-40B4-BE49-F238E27FC236}">
                  <a16:creationId xmlns:a16="http://schemas.microsoft.com/office/drawing/2014/main" id="{44C1A04C-27AD-4D35-A7DC-57662A16E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097" y="4008185"/>
              <a:ext cx="50405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5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맑은 고딕" pitchFamily="50" charset="-127"/>
                </a:rPr>
                <a:t>01</a:t>
              </a:r>
              <a:endParaRPr lang="ko-KR" altLang="ko-KR" sz="15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맑은 고딕" pitchFamily="50" charset="-127"/>
              </a:endParaRPr>
            </a:p>
          </p:txBody>
        </p:sp>
      </p:grpSp>
      <p:grpSp>
        <p:nvGrpSpPr>
          <p:cNvPr id="74" name="그룹 18">
            <a:extLst>
              <a:ext uri="{FF2B5EF4-FFF2-40B4-BE49-F238E27FC236}">
                <a16:creationId xmlns:a16="http://schemas.microsoft.com/office/drawing/2014/main" id="{46462894-1D48-48F0-A726-6788EF9FD508}"/>
              </a:ext>
            </a:extLst>
          </p:cNvPr>
          <p:cNvGrpSpPr/>
          <p:nvPr/>
        </p:nvGrpSpPr>
        <p:grpSpPr>
          <a:xfrm>
            <a:off x="920351" y="2195368"/>
            <a:ext cx="2541635" cy="381924"/>
            <a:chOff x="-1252612" y="2314173"/>
            <a:chExt cx="3388847" cy="509232"/>
          </a:xfrm>
        </p:grpSpPr>
        <p:sp>
          <p:nvSpPr>
            <p:cNvPr id="75" name="TextBox 19">
              <a:extLst>
                <a:ext uri="{FF2B5EF4-FFF2-40B4-BE49-F238E27FC236}">
                  <a16:creationId xmlns:a16="http://schemas.microsoft.com/office/drawing/2014/main" id="{28BA083B-FA44-4669-A9FB-644B21E45C5D}"/>
                </a:ext>
              </a:extLst>
            </p:cNvPr>
            <p:cNvSpPr txBox="1"/>
            <p:nvPr/>
          </p:nvSpPr>
          <p:spPr>
            <a:xfrm>
              <a:off x="-1252612" y="2314173"/>
              <a:ext cx="3384524" cy="4543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t-IT" altLang="ko-KR" sz="1200" b="1" dirty="0">
                  <a:ea typeface="맑은 고딕" pitchFamily="50" charset="-127"/>
                </a:rPr>
                <a:t>Pianificazione ed invio task ai sensori</a:t>
              </a:r>
              <a:endParaRPr lang="en-US" altLang="ko-KR" sz="1100" b="1" dirty="0">
                <a:solidFill>
                  <a:schemeClr val="bg1"/>
                </a:solidFill>
                <a:ea typeface="맑은 고딕" pitchFamily="50" charset="-127"/>
              </a:endParaRPr>
            </a:p>
          </p:txBody>
        </p:sp>
        <p:cxnSp>
          <p:nvCxnSpPr>
            <p:cNvPr id="76" name="직선 연결선 20">
              <a:extLst>
                <a:ext uri="{FF2B5EF4-FFF2-40B4-BE49-F238E27FC236}">
                  <a16:creationId xmlns:a16="http://schemas.microsoft.com/office/drawing/2014/main" id="{F5BD05B4-D425-4931-8444-5B6EA0C85EC9}"/>
                </a:ext>
              </a:extLst>
            </p:cNvPr>
            <p:cNvCxnSpPr/>
            <p:nvPr/>
          </p:nvCxnSpPr>
          <p:spPr>
            <a:xfrm>
              <a:off x="2136235" y="2319349"/>
              <a:ext cx="0" cy="50405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그룹 21">
            <a:extLst>
              <a:ext uri="{FF2B5EF4-FFF2-40B4-BE49-F238E27FC236}">
                <a16:creationId xmlns:a16="http://schemas.microsoft.com/office/drawing/2014/main" id="{53F7EF4B-F54C-4C3D-ADA1-AF58A1557842}"/>
              </a:ext>
            </a:extLst>
          </p:cNvPr>
          <p:cNvGrpSpPr/>
          <p:nvPr/>
        </p:nvGrpSpPr>
        <p:grpSpPr>
          <a:xfrm>
            <a:off x="5940665" y="2072237"/>
            <a:ext cx="3034093" cy="646331"/>
            <a:chOff x="6806853" y="3010170"/>
            <a:chExt cx="2256587" cy="861775"/>
          </a:xfrm>
        </p:grpSpPr>
        <p:sp>
          <p:nvSpPr>
            <p:cNvPr id="78" name="TextBox 22">
              <a:extLst>
                <a:ext uri="{FF2B5EF4-FFF2-40B4-BE49-F238E27FC236}">
                  <a16:creationId xmlns:a16="http://schemas.microsoft.com/office/drawing/2014/main" id="{4CA45814-35AB-49E9-8535-F8A38ED44093}"/>
                </a:ext>
              </a:extLst>
            </p:cNvPr>
            <p:cNvSpPr txBox="1"/>
            <p:nvPr/>
          </p:nvSpPr>
          <p:spPr>
            <a:xfrm>
              <a:off x="6862426" y="3010170"/>
              <a:ext cx="2201014" cy="861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ea typeface="맑은 고딕" pitchFamily="50" charset="-127"/>
                </a:rPr>
                <a:t>Aggiornamento </a:t>
              </a:r>
              <a:r>
                <a:rPr lang="en-US" altLang="ko-KR" sz="1200" b="1" dirty="0" err="1">
                  <a:ea typeface="맑은 고딕" pitchFamily="50" charset="-127"/>
                </a:rPr>
                <a:t>Catalogo</a:t>
              </a:r>
              <a:r>
                <a:rPr lang="en-US" altLang="ko-KR" sz="1200" b="1" dirty="0">
                  <a:ea typeface="맑은 고딕" pitchFamily="50" charset="-127"/>
                </a:rPr>
                <a:t> (</a:t>
              </a:r>
              <a:r>
                <a:rPr lang="en-US" altLang="ko-KR" sz="1200" b="1" dirty="0" err="1">
                  <a:ea typeface="맑은 고딕" pitchFamily="50" charset="-127"/>
                </a:rPr>
                <a:t>correlazione</a:t>
              </a:r>
              <a:r>
                <a:rPr lang="en-US" altLang="ko-KR" sz="1200" b="1" dirty="0">
                  <a:ea typeface="맑은 고딕" pitchFamily="50" charset="-127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 err="1">
                  <a:ea typeface="맑은 고딕" pitchFamily="50" charset="-127"/>
                </a:rPr>
                <a:t>Caratterizzazione</a:t>
              </a:r>
              <a:r>
                <a:rPr lang="en-US" altLang="ko-KR" sz="1200" b="1" dirty="0">
                  <a:ea typeface="맑은 고딕" pitchFamily="50" charset="-127"/>
                </a:rPr>
                <a:t> </a:t>
              </a:r>
              <a:r>
                <a:rPr lang="en-US" altLang="ko-KR" sz="1200" b="1" dirty="0" err="1">
                  <a:ea typeface="맑은 고딕" pitchFamily="50" charset="-127"/>
                </a:rPr>
                <a:t>dell’oggetto</a:t>
              </a:r>
              <a:r>
                <a:rPr lang="en-US" altLang="ko-KR" sz="1200" b="1" dirty="0">
                  <a:ea typeface="맑은 고딕" pitchFamily="50" charset="-127"/>
                </a:rPr>
                <a:t> </a:t>
              </a:r>
            </a:p>
          </p:txBody>
        </p:sp>
        <p:cxnSp>
          <p:nvCxnSpPr>
            <p:cNvPr id="79" name="직선 연결선 23">
              <a:extLst>
                <a:ext uri="{FF2B5EF4-FFF2-40B4-BE49-F238E27FC236}">
                  <a16:creationId xmlns:a16="http://schemas.microsoft.com/office/drawing/2014/main" id="{ACFAD0D9-CED3-4D5A-889E-D4CC7E0513CB}"/>
                </a:ext>
              </a:extLst>
            </p:cNvPr>
            <p:cNvCxnSpPr/>
            <p:nvPr/>
          </p:nvCxnSpPr>
          <p:spPr>
            <a:xfrm>
              <a:off x="6806853" y="3188120"/>
              <a:ext cx="0" cy="50405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Shape 1">
            <a:extLst>
              <a:ext uri="{FF2B5EF4-FFF2-40B4-BE49-F238E27FC236}">
                <a16:creationId xmlns:a16="http://schemas.microsoft.com/office/drawing/2014/main" id="{D1B02290-B2E4-451D-9308-7832A1BA6209}"/>
              </a:ext>
            </a:extLst>
          </p:cNvPr>
          <p:cNvSpPr txBox="1"/>
          <p:nvPr/>
        </p:nvSpPr>
        <p:spPr>
          <a:xfrm>
            <a:off x="1993106" y="249708"/>
            <a:ext cx="5157788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>
              <a:buClrTx/>
              <a:buSzTx/>
              <a:buFontTx/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ym typeface="Gill Sans" charset="0"/>
              </a:rPr>
              <a:t>Processi</a:t>
            </a:r>
          </a:p>
        </p:txBody>
      </p:sp>
    </p:spTree>
    <p:extLst>
      <p:ext uri="{BB962C8B-B14F-4D97-AF65-F5344CB8AC3E}">
        <p14:creationId xmlns:p14="http://schemas.microsoft.com/office/powerpoint/2010/main" val="2137089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493522" y="4987842"/>
            <a:ext cx="685799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it-IT" sz="1650" b="1" cap="all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-84" charset="-128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4E80AC5-4D47-455E-ABD5-C27AD4F78A7B}"/>
              </a:ext>
            </a:extLst>
          </p:cNvPr>
          <p:cNvSpPr/>
          <p:nvPr/>
        </p:nvSpPr>
        <p:spPr>
          <a:xfrm>
            <a:off x="756584" y="1260712"/>
            <a:ext cx="7630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kern="0" dirty="0">
                <a:ea typeface="ＭＳ Ｐゴシック" pitchFamily="-84" charset="-128"/>
                <a:cs typeface="Arial Unicode MS" pitchFamily="34" charset="-128"/>
              </a:rPr>
              <a:t>Nuovo sistema centralizzato di sensor tasking che coinvolge tutti i sensori di EUSST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kern="0" dirty="0">
                <a:ea typeface="ＭＳ Ｐゴシック" pitchFamily="-84" charset="-128"/>
                <a:cs typeface="Arial Unicode MS" pitchFamily="34" charset="-128"/>
              </a:rPr>
              <a:t>Task caricati sul DB una volta al giorno ed inviati 12h prima con una programmazione per le successive 36 ore.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37E58F8-F14E-467A-8A66-24E202D5A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03" y="2965153"/>
            <a:ext cx="6417475" cy="2882503"/>
          </a:xfrm>
          <a:prstGeom prst="rect">
            <a:avLst/>
          </a:prstGeom>
        </p:spPr>
      </p:pic>
      <p:sp>
        <p:nvSpPr>
          <p:cNvPr id="18" name="TextShape 1">
            <a:extLst>
              <a:ext uri="{FF2B5EF4-FFF2-40B4-BE49-F238E27FC236}">
                <a16:creationId xmlns:a16="http://schemas.microsoft.com/office/drawing/2014/main" id="{4CD55847-FD83-478A-AFF4-FF0004B933C2}"/>
              </a:ext>
            </a:extLst>
          </p:cNvPr>
          <p:cNvSpPr txBox="1"/>
          <p:nvPr/>
        </p:nvSpPr>
        <p:spPr>
          <a:xfrm>
            <a:off x="1993106" y="267513"/>
            <a:ext cx="5157788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>
              <a:buClrTx/>
              <a:buSzTx/>
              <a:buFontTx/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ym typeface="Gill Sans" charset="0"/>
              </a:rPr>
              <a:t>COPLA</a:t>
            </a:r>
          </a:p>
        </p:txBody>
      </p:sp>
    </p:spTree>
    <p:extLst>
      <p:ext uri="{BB962C8B-B14F-4D97-AF65-F5344CB8AC3E}">
        <p14:creationId xmlns:p14="http://schemas.microsoft.com/office/powerpoint/2010/main" val="393260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>
            <a:extLst>
              <a:ext uri="{FF2B5EF4-FFF2-40B4-BE49-F238E27FC236}">
                <a16:creationId xmlns:a16="http://schemas.microsoft.com/office/drawing/2014/main" id="{9E544FB4-63EB-497A-8157-1FBC7AD07FC2}"/>
              </a:ext>
            </a:extLst>
          </p:cNvPr>
          <p:cNvSpPr txBox="1"/>
          <p:nvPr/>
        </p:nvSpPr>
        <p:spPr>
          <a:xfrm>
            <a:off x="1993106" y="314582"/>
            <a:ext cx="5157788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ym typeface="Gill Sans" charset="0"/>
              </a:rPr>
              <a:t>Calibrazione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C905CFB-C090-48E9-8FC5-48666FDDA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" b="52830"/>
          <a:stretch/>
        </p:blipFill>
        <p:spPr>
          <a:xfrm>
            <a:off x="4252304" y="4207990"/>
            <a:ext cx="4389056" cy="17051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3128DF7-7E91-4C04-9A48-DD32246A1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" b="954"/>
          <a:stretch/>
        </p:blipFill>
        <p:spPr>
          <a:xfrm>
            <a:off x="4282159" y="1198989"/>
            <a:ext cx="4359201" cy="29338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6735FE-B858-468B-A02B-9AF9DC523583}"/>
              </a:ext>
            </a:extLst>
          </p:cNvPr>
          <p:cNvSpPr txBox="1"/>
          <p:nvPr/>
        </p:nvSpPr>
        <p:spPr>
          <a:xfrm>
            <a:off x="312419" y="1325880"/>
            <a:ext cx="387829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Calibrazioni semestrali ordinarie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i="1" dirty="0"/>
              <a:t>Flash </a:t>
            </a:r>
            <a:r>
              <a:rPr lang="it-IT" sz="2000" i="1" dirty="0" err="1"/>
              <a:t>calibration</a:t>
            </a:r>
            <a:r>
              <a:rPr lang="it-IT" sz="2000" i="1" dirty="0"/>
              <a:t> </a:t>
            </a:r>
            <a:r>
              <a:rPr lang="it-IT" sz="2000" dirty="0"/>
              <a:t>(per  incrementare le performance di EU SST e per sensori temporaneamente esclusi)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Superamento dei KPI (soglie) 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1303742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>
          <a:xfrm>
            <a:off x="1561316" y="1508945"/>
            <a:ext cx="60213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35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MORDOR (</a:t>
            </a:r>
            <a:r>
              <a:rPr lang="it-IT" sz="1350" b="1" dirty="0">
                <a:solidFill>
                  <a:srgbClr val="FF0000"/>
                </a:solidFill>
                <a:latin typeface="Arial" panose="020B0604020202020204" pitchFamily="34" charset="0"/>
              </a:rPr>
              <a:t>Mo</a:t>
            </a: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dular </a:t>
            </a:r>
            <a:r>
              <a:rPr lang="it-IT" sz="1350" b="1" dirty="0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dar </a:t>
            </a:r>
            <a:r>
              <a:rPr lang="it-IT" sz="135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at </a:t>
            </a:r>
            <a:r>
              <a:rPr lang="it-IT" sz="1350" b="1" dirty="0">
                <a:solidFill>
                  <a:srgbClr val="FF0000"/>
                </a:solidFill>
                <a:latin typeface="Arial" panose="020B0604020202020204" pitchFamily="34" charset="0"/>
              </a:rPr>
              <a:t>Or</a:t>
            </a: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ganizer):</a:t>
            </a:r>
            <a:r>
              <a:rPr lang="it-IT" sz="1350" dirty="0">
                <a:solidFill>
                  <a:prstClr val="black"/>
                </a:solidFill>
                <a:latin typeface="Arial" panose="020B0604020202020204" pitchFamily="34" charset="0"/>
              </a:rPr>
              <a:t> Building </a:t>
            </a:r>
            <a:r>
              <a:rPr lang="it-IT" sz="1350" dirty="0" err="1">
                <a:solidFill>
                  <a:prstClr val="black"/>
                </a:solidFill>
                <a:latin typeface="Arial" panose="020B0604020202020204" pitchFamily="34" charset="0"/>
              </a:rPr>
              <a:t>Block</a:t>
            </a:r>
            <a:r>
              <a:rPr lang="it-IT" sz="1350" dirty="0">
                <a:solidFill>
                  <a:prstClr val="black"/>
                </a:solidFill>
                <a:latin typeface="Arial" panose="020B0604020202020204" pitchFamily="34" charset="0"/>
              </a:rPr>
              <a:t> in grado di ospitare fino a 70 celle ciascuna costituita da 1120 elementi radianti.</a:t>
            </a:r>
          </a:p>
          <a:p>
            <a:pPr marL="214313" indent="-214313"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35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Telescopio </a:t>
            </a:r>
            <a:r>
              <a:rPr lang="it-IT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FlyEye</a:t>
            </a: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it-IT" sz="1350" dirty="0">
                <a:solidFill>
                  <a:prstClr val="black"/>
                </a:solidFill>
                <a:latin typeface="Arial" panose="020B0604020202020204" pitchFamily="34" charset="0"/>
              </a:rPr>
              <a:t>capacità di eseguire osservazioni  sia di oggetti HLEO che MEO/GEO, grazie alla combinazione di un campo di vista ampio con una risoluzione ottimizzata per la </a:t>
            </a:r>
            <a:r>
              <a:rPr lang="it-IT" sz="1350" dirty="0" err="1">
                <a:solidFill>
                  <a:prstClr val="black"/>
                </a:solidFill>
                <a:latin typeface="Arial" panose="020B0604020202020204" pitchFamily="34" charset="0"/>
              </a:rPr>
              <a:t>detection</a:t>
            </a:r>
            <a:r>
              <a:rPr lang="it-IT" sz="135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it-IT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Arial" panose="020B0604020202020204" pitchFamily="34" charset="0"/>
              </a:rPr>
              <a:t>Progettazione e sviluppo di sensori </a:t>
            </a:r>
            <a:r>
              <a:rPr lang="it-IT" sz="1350" b="1" i="1" dirty="0">
                <a:solidFill>
                  <a:prstClr val="black"/>
                </a:solidFill>
                <a:latin typeface="Arial" panose="020B0604020202020204" pitchFamily="34" charset="0"/>
              </a:rPr>
              <a:t>Space </a:t>
            </a:r>
            <a:r>
              <a:rPr lang="it-IT" sz="135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Based</a:t>
            </a:r>
            <a:r>
              <a:rPr lang="it-IT" sz="135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endParaRPr lang="it-IT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1993106" y="285321"/>
            <a:ext cx="5157788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ym typeface="Gill Sans" charset="0"/>
              </a:rPr>
              <a:t>Sviluppi futuri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F0E8CF-A7A6-4494-9FBA-D7A1EB7CA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23" y="3842652"/>
            <a:ext cx="5182102" cy="17011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5EB868A-ED65-494A-8FF5-E7357672A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5" y="3448382"/>
            <a:ext cx="1906571" cy="2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/>
          <p:cNvSpPr txBox="1"/>
          <p:nvPr/>
        </p:nvSpPr>
        <p:spPr>
          <a:xfrm>
            <a:off x="1993106" y="285321"/>
            <a:ext cx="5157788" cy="315278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>
              <a:defRPr lang="it-IT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>
                    <a:lumMod val="75000"/>
                  </a:schemeClr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ym typeface="Gill Sans" charset="0"/>
              </a:rPr>
              <a:t>Quality Assurance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78CD30-03E5-46D3-BA27-BEAAF3D2D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9" y="1613017"/>
            <a:ext cx="2581949" cy="36319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C49FFC-327E-4B1A-9AF6-BA37765A8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48" y="1613018"/>
            <a:ext cx="5189892" cy="3631963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85323206-DF39-4E68-8694-94F388C57FC7}"/>
              </a:ext>
            </a:extLst>
          </p:cNvPr>
          <p:cNvSpPr txBox="1"/>
          <p:nvPr/>
        </p:nvSpPr>
        <p:spPr>
          <a:xfrm>
            <a:off x="922423" y="5358062"/>
            <a:ext cx="7299153" cy="7927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ea typeface="맑은 고딕" pitchFamily="50" charset="-127"/>
              </a:rPr>
              <a:t>Report </a:t>
            </a:r>
            <a:r>
              <a:rPr lang="en-US" altLang="ko-KR" sz="1600" dirty="0" err="1">
                <a:ea typeface="맑은 고딕" pitchFamily="50" charset="-127"/>
              </a:rPr>
              <a:t>quadrimestrali</a:t>
            </a:r>
            <a:r>
              <a:rPr lang="en-US" altLang="ko-KR" sz="1600" dirty="0">
                <a:ea typeface="맑은 고딕" pitchFamily="50" charset="-127"/>
              </a:rPr>
              <a:t> per il </a:t>
            </a:r>
            <a:r>
              <a:rPr lang="en-US" altLang="ko-KR" sz="1600" dirty="0" err="1">
                <a:ea typeface="맑은 고딕" pitchFamily="50" charset="-127"/>
              </a:rPr>
              <a:t>controllo</a:t>
            </a:r>
            <a:r>
              <a:rPr lang="en-US" altLang="ko-KR" sz="1600" dirty="0">
                <a:ea typeface="맑은 고딕" pitchFamily="50" charset="-127"/>
              </a:rPr>
              <a:t> </a:t>
            </a:r>
            <a:r>
              <a:rPr lang="en-US" altLang="ko-KR" sz="1600" dirty="0" err="1">
                <a:ea typeface="맑은 고딕" pitchFamily="50" charset="-127"/>
              </a:rPr>
              <a:t>qualità</a:t>
            </a:r>
            <a:r>
              <a:rPr lang="en-US" altLang="ko-KR" sz="1600" dirty="0">
                <a:ea typeface="맑은 고딕" pitchFamily="50" charset="-127"/>
              </a:rPr>
              <a:t> con </a:t>
            </a:r>
            <a:r>
              <a:rPr lang="en-US" altLang="ko-KR" sz="1600" dirty="0" err="1">
                <a:ea typeface="맑은 고딕" pitchFamily="50" charset="-127"/>
              </a:rPr>
              <a:t>statistiche</a:t>
            </a:r>
            <a:r>
              <a:rPr lang="en-US" altLang="ko-KR" sz="1600" dirty="0">
                <a:ea typeface="맑은 고딕" pitchFamily="50" charset="-127"/>
              </a:rPr>
              <a:t> sui </a:t>
            </a:r>
            <a:r>
              <a:rPr lang="en-US" altLang="ko-KR" sz="1600" dirty="0" err="1">
                <a:ea typeface="맑은 고딕" pitchFamily="50" charset="-127"/>
              </a:rPr>
              <a:t>sensori</a:t>
            </a:r>
            <a:r>
              <a:rPr lang="en-US" altLang="ko-KR" sz="1600" dirty="0">
                <a:ea typeface="맑은 고딕" pitchFamily="50" charset="-127"/>
              </a:rPr>
              <a:t> e </a:t>
            </a:r>
            <a:r>
              <a:rPr lang="en-US" altLang="ko-KR" sz="1600" dirty="0" err="1">
                <a:ea typeface="맑은 고딕" pitchFamily="50" charset="-127"/>
              </a:rPr>
              <a:t>sul</a:t>
            </a:r>
            <a:r>
              <a:rPr lang="en-US" altLang="ko-KR" sz="1600" dirty="0">
                <a:ea typeface="맑은 고딕" pitchFamily="50" charset="-127"/>
              </a:rPr>
              <a:t> software di </a:t>
            </a:r>
            <a:r>
              <a:rPr lang="en-US" altLang="ko-KR" sz="1600" dirty="0" err="1">
                <a:ea typeface="맑은 고딕" pitchFamily="50" charset="-127"/>
              </a:rPr>
              <a:t>Comando</a:t>
            </a:r>
            <a:r>
              <a:rPr lang="en-US" altLang="ko-KR" sz="1600" dirty="0">
                <a:ea typeface="맑은 고딕" pitchFamily="50" charset="-127"/>
              </a:rPr>
              <a:t> e </a:t>
            </a:r>
            <a:r>
              <a:rPr lang="en-US" altLang="ko-KR" sz="1600" dirty="0" err="1">
                <a:ea typeface="맑은 고딕" pitchFamily="50" charset="-127"/>
              </a:rPr>
              <a:t>Controllo</a:t>
            </a:r>
            <a:endParaRPr lang="en-US" altLang="ko-KR" sz="1600" dirty="0"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8172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9742" y="53620"/>
            <a:ext cx="7886700" cy="732155"/>
          </a:xfrm>
        </p:spPr>
        <p:txBody>
          <a:bodyPr/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Domande?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47409" r="25501"/>
          <a:stretch>
            <a:fillRect/>
          </a:stretch>
        </p:blipFill>
        <p:spPr>
          <a:xfrm>
            <a:off x="3228773" y="3749429"/>
            <a:ext cx="4608512" cy="23004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52260"/>
          <a:stretch>
            <a:fillRect/>
          </a:stretch>
        </p:blipFill>
        <p:spPr>
          <a:xfrm>
            <a:off x="323528" y="1661197"/>
            <a:ext cx="6185977" cy="208823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915" y="4797152"/>
            <a:ext cx="4161369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200" b="1" i="1" dirty="0">
                <a:ea typeface="Calibri" panose="020F0502020204030204" pitchFamily="34" charset="0"/>
              </a:rPr>
              <a:t>Ten. Col. </a:t>
            </a:r>
            <a:r>
              <a:rPr lang="it-IT" sz="1200" b="1" i="1" dirty="0" err="1">
                <a:ea typeface="Calibri" panose="020F0502020204030204" pitchFamily="34" charset="0"/>
              </a:rPr>
              <a:t>Garn</a:t>
            </a:r>
            <a:r>
              <a:rPr lang="it-IT" sz="1200" b="1" i="1" dirty="0">
                <a:ea typeface="Calibri" panose="020F0502020204030204" pitchFamily="34" charset="0"/>
              </a:rPr>
              <a:t> </a:t>
            </a:r>
            <a:r>
              <a:rPr lang="it-IT" sz="1200" b="1" i="1" dirty="0" err="1">
                <a:ea typeface="Calibri" panose="020F0502020204030204" pitchFamily="34" charset="0"/>
              </a:rPr>
              <a:t>Fis</a:t>
            </a:r>
            <a:r>
              <a:rPr lang="it-IT" sz="1200" b="1" i="1" dirty="0">
                <a:ea typeface="Calibri" panose="020F0502020204030204" pitchFamily="34" charset="0"/>
              </a:rPr>
              <a:t> Claudio GIZZI</a:t>
            </a:r>
            <a:endParaRPr lang="it-IT" sz="11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1200" b="1" i="1" dirty="0">
                <a:ea typeface="Calibri" panose="020F0502020204030204" pitchFamily="34" charset="0"/>
              </a:rPr>
              <a:t>Capo Servizio Operazioni - CSSA</a:t>
            </a:r>
          </a:p>
          <a:p>
            <a:pPr>
              <a:spcAft>
                <a:spcPts val="0"/>
              </a:spcAft>
            </a:pPr>
            <a:endParaRPr lang="it-IT" sz="1200" b="1" i="1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1000" i="1" dirty="0">
                <a:ea typeface="Calibri" panose="020F0502020204030204" pitchFamily="34" charset="0"/>
              </a:rPr>
              <a:t>Via Ponte Rosso, 1 – 44028 Poggio Renatico (FE)</a:t>
            </a:r>
            <a:endParaRPr lang="it-IT" sz="9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000" i="1" dirty="0" err="1">
                <a:ea typeface="Calibri" panose="020F0502020204030204" pitchFamily="34" charset="0"/>
              </a:rPr>
              <a:t>Uff</a:t>
            </a:r>
            <a:r>
              <a:rPr lang="en-US" sz="1000" i="1" dirty="0">
                <a:ea typeface="Calibri" panose="020F0502020204030204" pitchFamily="34" charset="0"/>
              </a:rPr>
              <a:t> . +39 0532 828810  Mil.  6302810</a:t>
            </a:r>
          </a:p>
          <a:p>
            <a:pPr>
              <a:spcAft>
                <a:spcPts val="0"/>
              </a:spcAft>
            </a:pPr>
            <a:r>
              <a:rPr lang="it-IT" sz="1000" i="1" dirty="0">
                <a:ea typeface="Calibri" panose="020F0502020204030204" pitchFamily="34" charset="0"/>
              </a:rPr>
              <a:t>Cell. +39 3386851776</a:t>
            </a:r>
            <a:endParaRPr lang="it-IT" sz="9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000" i="1" u="sng" dirty="0">
                <a:ea typeface="Calibri" panose="020F0502020204030204" pitchFamily="34" charset="0"/>
              </a:rPr>
              <a:t>claudio.gizzi@aeronautica.difesa.it</a:t>
            </a:r>
            <a:endParaRPr lang="it-IT" sz="9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4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2CDA22-A923-CC24-6590-2EBA556B9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 b="7229"/>
          <a:stretch/>
        </p:blipFill>
        <p:spPr bwMode="auto">
          <a:xfrm>
            <a:off x="241300" y="1365250"/>
            <a:ext cx="8477250" cy="41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25E9DA4-B5D2-380E-055E-065BC6342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51" y="1459466"/>
            <a:ext cx="2021641" cy="17777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E4D36D7-411C-11FB-C2E5-E610B66C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20" y="6004009"/>
            <a:ext cx="706672" cy="3714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590D85-F62D-EC2D-433D-9588E0AC30B4}"/>
              </a:ext>
            </a:extLst>
          </p:cNvPr>
          <p:cNvSpPr txBox="1"/>
          <p:nvPr/>
        </p:nvSpPr>
        <p:spPr>
          <a:xfrm>
            <a:off x="3571421" y="968085"/>
            <a:ext cx="189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Rientri vs tipo</a:t>
            </a:r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45D9F38-7332-3D5F-B42C-62970158A325}"/>
              </a:ext>
            </a:extLst>
          </p:cNvPr>
          <p:cNvSpPr txBox="1">
            <a:spLocks/>
          </p:cNvSpPr>
          <p:nvPr/>
        </p:nvSpPr>
        <p:spPr>
          <a:xfrm>
            <a:off x="834753" y="63101"/>
            <a:ext cx="7474493" cy="722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Introduzione - Spazio in numeri</a:t>
            </a:r>
            <a:b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89525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magine 80"/>
          <p:cNvPicPr>
            <a:picLocks noChangeAspect="1"/>
          </p:cNvPicPr>
          <p:nvPr/>
        </p:nvPicPr>
        <p:blipFill rotWithShape="1">
          <a:blip r:embed="rId3"/>
          <a:srcRect l="20668" t="34251" r="25649" b="17515"/>
          <a:stretch>
            <a:fillRect/>
          </a:stretch>
        </p:blipFill>
        <p:spPr>
          <a:xfrm>
            <a:off x="318444" y="3687428"/>
            <a:ext cx="2704053" cy="1300159"/>
          </a:xfrm>
          <a:prstGeom prst="rect">
            <a:avLst/>
          </a:prstGeom>
        </p:spPr>
      </p:pic>
      <p:pic>
        <p:nvPicPr>
          <p:cNvPr id="82" name="Immagine 8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6"/>
          <a:stretch>
            <a:fillRect/>
          </a:stretch>
        </p:blipFill>
        <p:spPr bwMode="auto">
          <a:xfrm>
            <a:off x="5915325" y="3667411"/>
            <a:ext cx="2605546" cy="127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6"/>
          <a:stretch>
            <a:fillRect/>
          </a:stretch>
        </p:blipFill>
        <p:spPr bwMode="auto">
          <a:xfrm>
            <a:off x="3276609" y="3687428"/>
            <a:ext cx="2381054" cy="12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CustomShape 2"/>
          <p:cNvSpPr/>
          <p:nvPr/>
        </p:nvSpPr>
        <p:spPr>
          <a:xfrm>
            <a:off x="318444" y="2807968"/>
            <a:ext cx="2722863" cy="879460"/>
          </a:xfrm>
          <a:prstGeom prst="rect">
            <a:avLst/>
          </a:pr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>
            <a:solidFill>
              <a:srgbClr val="BE4B48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SST</a:t>
            </a:r>
          </a:p>
          <a:p>
            <a:pPr algn="just"/>
            <a:r>
              <a:rPr lang="it-IT" sz="1200" dirty="0">
                <a:solidFill>
                  <a:schemeClr val="bg1"/>
                </a:solidFill>
              </a:rPr>
              <a:t>Space </a:t>
            </a:r>
            <a:r>
              <a:rPr lang="it-IT" sz="1200" b="1" dirty="0">
                <a:solidFill>
                  <a:schemeClr val="bg1"/>
                </a:solidFill>
              </a:rPr>
              <a:t>Surveillance</a:t>
            </a:r>
            <a:r>
              <a:rPr lang="it-IT" sz="1200" dirty="0">
                <a:solidFill>
                  <a:schemeClr val="bg1"/>
                </a:solidFill>
              </a:rPr>
              <a:t> &amp; </a:t>
            </a:r>
            <a:r>
              <a:rPr lang="it-IT" sz="1200" b="1" dirty="0">
                <a:solidFill>
                  <a:schemeClr val="bg1"/>
                </a:solidFill>
              </a:rPr>
              <a:t>Tracking</a:t>
            </a:r>
            <a:r>
              <a:rPr lang="it-IT" sz="1200" dirty="0">
                <a:solidFill>
                  <a:schemeClr val="bg1"/>
                </a:solidFill>
              </a:rPr>
              <a:t> per detezione e catalogazione degli oggetti spaziali</a:t>
            </a:r>
          </a:p>
        </p:txBody>
      </p:sp>
      <p:sp>
        <p:nvSpPr>
          <p:cNvPr id="85" name="CustomShape 8"/>
          <p:cNvSpPr/>
          <p:nvPr/>
        </p:nvSpPr>
        <p:spPr>
          <a:xfrm>
            <a:off x="5935596" y="2840727"/>
            <a:ext cx="2571187" cy="846701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lvl="0" algn="ctr" defTabSz="889000" fontAlgn="auto">
              <a:spcAft>
                <a:spcPts val="0"/>
              </a:spcAft>
            </a:pPr>
            <a:r>
              <a:rPr lang="it-IT" b="1" dirty="0">
                <a:solidFill>
                  <a:prstClr val="white"/>
                </a:solidFill>
              </a:rPr>
              <a:t>SI</a:t>
            </a:r>
            <a:r>
              <a:rPr lang="it-IT" sz="2000" dirty="0">
                <a:solidFill>
                  <a:prstClr val="white"/>
                </a:solidFill>
              </a:rPr>
              <a:t> </a:t>
            </a:r>
          </a:p>
          <a:p>
            <a:pPr lvl="0" algn="just" defTabSz="8890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it-IT" sz="1200" dirty="0">
                <a:solidFill>
                  <a:prstClr val="white"/>
                </a:solidFill>
              </a:rPr>
              <a:t>(</a:t>
            </a:r>
            <a:r>
              <a:rPr lang="en-GB" sz="1100" u="sng" dirty="0">
                <a:solidFill>
                  <a:prstClr val="white"/>
                </a:solidFill>
              </a:rPr>
              <a:t>Supporto </a:t>
            </a:r>
            <a:r>
              <a:rPr lang="en-GB" sz="1100" u="sng" dirty="0" err="1">
                <a:solidFill>
                  <a:prstClr val="white"/>
                </a:solidFill>
              </a:rPr>
              <a:t>Informativo</a:t>
            </a:r>
            <a:r>
              <a:rPr lang="en-GB" sz="1100" u="sng" dirty="0">
                <a:solidFill>
                  <a:prstClr val="white"/>
                </a:solidFill>
              </a:rPr>
              <a:t> Intel. </a:t>
            </a:r>
            <a:r>
              <a:rPr lang="it-IT" sz="1100" dirty="0">
                <a:solidFill>
                  <a:prstClr val="white"/>
                </a:solidFill>
              </a:rPr>
              <a:t>valutazione</a:t>
            </a:r>
            <a:r>
              <a:rPr lang="en-GB" sz="1100" dirty="0">
                <a:solidFill>
                  <a:prstClr val="white"/>
                </a:solidFill>
              </a:rPr>
              <a:t> e </a:t>
            </a:r>
            <a:r>
              <a:rPr lang="it-IT" sz="1100" dirty="0">
                <a:solidFill>
                  <a:prstClr val="white"/>
                </a:solidFill>
              </a:rPr>
              <a:t>classificazione</a:t>
            </a:r>
            <a:r>
              <a:rPr lang="en-GB" sz="1100" dirty="0">
                <a:solidFill>
                  <a:prstClr val="white"/>
                </a:solidFill>
              </a:rPr>
              <a:t> </a:t>
            </a:r>
            <a:r>
              <a:rPr lang="en-GB" sz="1100" dirty="0" err="1">
                <a:solidFill>
                  <a:prstClr val="white"/>
                </a:solidFill>
              </a:rPr>
              <a:t>della</a:t>
            </a:r>
            <a:r>
              <a:rPr lang="en-GB" sz="1100" dirty="0">
                <a:solidFill>
                  <a:prstClr val="white"/>
                </a:solidFill>
              </a:rPr>
              <a:t> </a:t>
            </a:r>
            <a:r>
              <a:rPr lang="en-GB" sz="1100" dirty="0" err="1">
                <a:solidFill>
                  <a:prstClr val="white"/>
                </a:solidFill>
              </a:rPr>
              <a:t>minaccia</a:t>
            </a:r>
            <a:r>
              <a:rPr lang="en-GB" sz="1200" dirty="0">
                <a:solidFill>
                  <a:prstClr val="white"/>
                </a:solidFill>
              </a:rPr>
              <a:t>)</a:t>
            </a:r>
            <a:endParaRPr lang="it-IT" sz="1200" dirty="0">
              <a:solidFill>
                <a:prstClr val="white"/>
              </a:solidFill>
            </a:endParaRPr>
          </a:p>
        </p:txBody>
      </p:sp>
      <p:sp>
        <p:nvSpPr>
          <p:cNvPr id="86" name="CustomShape 5"/>
          <p:cNvSpPr/>
          <p:nvPr/>
        </p:nvSpPr>
        <p:spPr>
          <a:xfrm>
            <a:off x="3276609" y="2815607"/>
            <a:ext cx="2383604" cy="851803"/>
          </a:xfrm>
          <a:prstGeom prst="rect">
            <a:avLst/>
          </a:prstGeom>
          <a:gradFill rotWithShape="0">
            <a:gsLst>
              <a:gs pos="0">
                <a:srgbClr val="779637"/>
              </a:gs>
              <a:gs pos="100000">
                <a:srgbClr val="9BC348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it-IT" sz="1400" b="1" dirty="0"/>
              <a:t>SWx</a:t>
            </a:r>
          </a:p>
          <a:p>
            <a:pPr algn="ctr"/>
            <a:r>
              <a:rPr lang="it-IT" sz="1400" dirty="0">
                <a:solidFill>
                  <a:schemeClr val="bg1"/>
                </a:solidFill>
              </a:rPr>
              <a:t>Space Weather con l’analisi e le previsioni sull’attività 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382835" y="134262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cs typeface="Arial" panose="020B0604020202020204" pitchFamily="34" charset="0"/>
              </a:rPr>
              <a:t>La </a:t>
            </a:r>
            <a:r>
              <a:rPr lang="en-GB" sz="1600" b="1" dirty="0">
                <a:cs typeface="Arial" panose="020B0604020202020204" pitchFamily="34" charset="0"/>
              </a:rPr>
              <a:t>SSA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concorre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alla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b="1" dirty="0" err="1">
                <a:cs typeface="Arial" panose="020B0604020202020204" pitchFamily="34" charset="0"/>
              </a:rPr>
              <a:t>sorveglianza</a:t>
            </a:r>
            <a:r>
              <a:rPr lang="en-GB" sz="1600" dirty="0">
                <a:cs typeface="Arial" panose="020B0604020202020204" pitchFamily="34" charset="0"/>
              </a:rPr>
              <a:t>, </a:t>
            </a:r>
            <a:r>
              <a:rPr lang="en-GB" sz="1600" b="1" dirty="0" err="1">
                <a:cs typeface="Arial" panose="020B0604020202020204" pitchFamily="34" charset="0"/>
              </a:rPr>
              <a:t>identificazione</a:t>
            </a:r>
            <a:r>
              <a:rPr lang="en-GB" sz="1600" dirty="0">
                <a:cs typeface="Arial" panose="020B0604020202020204" pitchFamily="34" charset="0"/>
              </a:rPr>
              <a:t>, </a:t>
            </a:r>
            <a:r>
              <a:rPr lang="en-GB" sz="1600" b="1" dirty="0" err="1">
                <a:cs typeface="Arial" panose="020B0604020202020204" pitchFamily="34" charset="0"/>
              </a:rPr>
              <a:t>tracciamento</a:t>
            </a:r>
            <a:r>
              <a:rPr lang="en-GB" sz="1600" dirty="0">
                <a:cs typeface="Arial" panose="020B0604020202020204" pitchFamily="34" charset="0"/>
              </a:rPr>
              <a:t> e </a:t>
            </a:r>
            <a:r>
              <a:rPr lang="en-GB" sz="1600" b="1" dirty="0" err="1">
                <a:cs typeface="Arial" panose="020B0604020202020204" pitchFamily="34" charset="0"/>
              </a:rPr>
              <a:t>caratterizzazione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degli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oggetti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spaziali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nel</a:t>
            </a:r>
            <a:r>
              <a:rPr lang="en-GB" sz="1600" dirty="0">
                <a:cs typeface="Arial" panose="020B0604020202020204" pitchFamily="34" charset="0"/>
              </a:rPr>
              <a:t> loro </a:t>
            </a:r>
            <a:r>
              <a:rPr lang="en-GB" sz="1600" b="1" dirty="0" err="1">
                <a:cs typeface="Arial" panose="020B0604020202020204" pitchFamily="34" charset="0"/>
              </a:rPr>
              <a:t>ambiente</a:t>
            </a:r>
            <a:r>
              <a:rPr lang="en-GB" sz="1600" b="1" dirty="0">
                <a:cs typeface="Arial" panose="020B0604020202020204" pitchFamily="34" charset="0"/>
              </a:rPr>
              <a:t> </a:t>
            </a:r>
            <a:r>
              <a:rPr lang="en-GB" sz="1600" b="1" dirty="0" err="1">
                <a:cs typeface="Arial" panose="020B0604020202020204" pitchFamily="34" charset="0"/>
              </a:rPr>
              <a:t>operativo</a:t>
            </a:r>
            <a:r>
              <a:rPr lang="en-GB" sz="1600" b="1" dirty="0">
                <a:cs typeface="Arial" panose="020B0604020202020204" pitchFamily="34" charset="0"/>
              </a:rPr>
              <a:t> </a:t>
            </a:r>
            <a:r>
              <a:rPr lang="en-GB" sz="1600" dirty="0">
                <a:cs typeface="Arial" panose="020B0604020202020204" pitchFamily="34" charset="0"/>
              </a:rPr>
              <a:t>al fine di </a:t>
            </a:r>
            <a:r>
              <a:rPr lang="en-GB" sz="1600" dirty="0" err="1">
                <a:cs typeface="Arial" panose="020B0604020202020204" pitchFamily="34" charset="0"/>
              </a:rPr>
              <a:t>identificare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i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b="1" dirty="0" err="1">
                <a:cs typeface="Arial" panose="020B0604020202020204" pitchFamily="34" charset="0"/>
              </a:rPr>
              <a:t>rischi</a:t>
            </a:r>
            <a:r>
              <a:rPr lang="en-GB" sz="1600" dirty="0">
                <a:cs typeface="Arial" panose="020B0604020202020204" pitchFamily="34" charset="0"/>
              </a:rPr>
              <a:t> e le </a:t>
            </a:r>
            <a:r>
              <a:rPr lang="en-GB" sz="1600" b="1" dirty="0" err="1">
                <a:cs typeface="Arial" panose="020B0604020202020204" pitchFamily="34" charset="0"/>
              </a:rPr>
              <a:t>minacce</a:t>
            </a:r>
            <a:r>
              <a:rPr lang="en-GB" sz="1600" dirty="0">
                <a:cs typeface="Arial" panose="020B0604020202020204" pitchFamily="34" charset="0"/>
              </a:rPr>
              <a:t> da/</a:t>
            </a:r>
            <a:r>
              <a:rPr lang="en-GB" sz="1600" dirty="0" err="1">
                <a:cs typeface="Arial" panose="020B0604020202020204" pitchFamily="34" charset="0"/>
              </a:rPr>
              <a:t>nello</a:t>
            </a:r>
            <a:r>
              <a:rPr lang="en-GB" sz="1600" dirty="0">
                <a:cs typeface="Arial" panose="020B0604020202020204" pitchFamily="34" charset="0"/>
              </a:rPr>
              <a:t>/verso lo spazio in supporto alle </a:t>
            </a:r>
            <a:r>
              <a:rPr lang="en-GB" sz="1600" dirty="0" err="1">
                <a:cs typeface="Arial" panose="020B0604020202020204" pitchFamily="34" charset="0"/>
              </a:rPr>
              <a:t>attività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spaziali</a:t>
            </a:r>
            <a:r>
              <a:rPr lang="en-GB" sz="1600" dirty="0">
                <a:cs typeface="Arial" panose="020B0604020202020204" pitchFamily="34" charset="0"/>
              </a:rPr>
              <a:t> e di </a:t>
            </a:r>
            <a:r>
              <a:rPr lang="en-GB" sz="1600" dirty="0" err="1">
                <a:cs typeface="Arial" panose="020B0604020202020204" pitchFamily="34" charset="0"/>
              </a:rPr>
              <a:t>contribuire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alla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u="sng" dirty="0">
                <a:cs typeface="Arial" panose="020B0604020202020204" pitchFamily="34" charset="0"/>
              </a:rPr>
              <a:t>security</a:t>
            </a:r>
            <a:r>
              <a:rPr lang="en-GB" sz="1600" dirty="0">
                <a:cs typeface="Arial" panose="020B0604020202020204" pitchFamily="34" charset="0"/>
              </a:rPr>
              <a:t> e </a:t>
            </a:r>
            <a:r>
              <a:rPr lang="en-GB" sz="1600" dirty="0" err="1">
                <a:cs typeface="Arial" panose="020B0604020202020204" pitchFamily="34" charset="0"/>
              </a:rPr>
              <a:t>alla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u="sng" dirty="0">
                <a:cs typeface="Arial" panose="020B0604020202020204" pitchFamily="34" charset="0"/>
              </a:rPr>
              <a:t>safety</a:t>
            </a:r>
            <a:r>
              <a:rPr lang="en-GB" sz="1600" dirty="0"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GB" sz="1600" b="1" u="sng" dirty="0">
                <a:cs typeface="Arial" panose="020B0604020202020204" pitchFamily="34" charset="0"/>
              </a:rPr>
              <a:t>La SSA integra:</a:t>
            </a:r>
          </a:p>
        </p:txBody>
      </p:sp>
      <p:sp>
        <p:nvSpPr>
          <p:cNvPr id="88" name="Titolo 1"/>
          <p:cNvSpPr txBox="1">
            <a:spLocks/>
          </p:cNvSpPr>
          <p:nvPr/>
        </p:nvSpPr>
        <p:spPr>
          <a:xfrm>
            <a:off x="546835" y="47077"/>
            <a:ext cx="7886700" cy="693959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Definizione di Space Situational Awareness</a:t>
            </a:r>
            <a:endParaRPr lang="it-IT" sz="3200" dirty="0">
              <a:latin typeface="+mn-lt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2403143" y="5116169"/>
            <a:ext cx="4918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cs typeface="Arial" panose="020B0604020202020204" pitchFamily="34" charset="0"/>
              </a:rPr>
              <a:t>Take </a:t>
            </a:r>
            <a:r>
              <a:rPr lang="it-IT" sz="1600" dirty="0" err="1">
                <a:cs typeface="Arial" panose="020B0604020202020204" pitchFamily="34" charset="0"/>
              </a:rPr>
              <a:t>away</a:t>
            </a:r>
            <a:r>
              <a:rPr lang="it-IT" sz="1600" dirty="0"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u="sng" dirty="0">
                <a:cs typeface="Arial" panose="020B0604020202020204" pitchFamily="34" charset="0"/>
              </a:rPr>
              <a:t>Sorveglianza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u="sng" dirty="0">
                <a:cs typeface="Arial" panose="020B0604020202020204" pitchFamily="34" charset="0"/>
              </a:rPr>
              <a:t>Catalogo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u="sng" dirty="0">
                <a:cs typeface="Arial" panose="020B0604020202020204" pitchFamily="34" charset="0"/>
              </a:rPr>
              <a:t>Caratterizzazione oggetti ed ambiente </a:t>
            </a:r>
          </a:p>
        </p:txBody>
      </p:sp>
    </p:spTree>
    <p:extLst>
      <p:ext uri="{BB962C8B-B14F-4D97-AF65-F5344CB8AC3E}">
        <p14:creationId xmlns:p14="http://schemas.microsoft.com/office/powerpoint/2010/main" val="36503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 EU-SST</a:t>
            </a:r>
            <a:endParaRPr lang="it-IT" sz="2400" b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graphicFrame>
        <p:nvGraphicFramePr>
          <p:cNvPr id="3" name="Tabla 8">
            <a:extLst>
              <a:ext uri="{FF2B5EF4-FFF2-40B4-BE49-F238E27FC236}">
                <a16:creationId xmlns:a16="http://schemas.microsoft.com/office/drawing/2014/main" id="{EF7EBE82-EEA7-4999-9976-2C32C86E2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68553"/>
              </p:ext>
            </p:extLst>
          </p:nvPr>
        </p:nvGraphicFramePr>
        <p:xfrm>
          <a:off x="467544" y="1051281"/>
          <a:ext cx="8352929" cy="2926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232">
                  <a:extLst>
                    <a:ext uri="{9D8B030D-6E8A-4147-A177-3AD203B41FA5}">
                      <a16:colId xmlns:a16="http://schemas.microsoft.com/office/drawing/2014/main" val="1966947392"/>
                    </a:ext>
                  </a:extLst>
                </a:gridCol>
                <a:gridCol w="2428899">
                  <a:extLst>
                    <a:ext uri="{9D8B030D-6E8A-4147-A177-3AD203B41FA5}">
                      <a16:colId xmlns:a16="http://schemas.microsoft.com/office/drawing/2014/main" val="1274663381"/>
                    </a:ext>
                  </a:extLst>
                </a:gridCol>
                <a:gridCol w="2428899">
                  <a:extLst>
                    <a:ext uri="{9D8B030D-6E8A-4147-A177-3AD203B41FA5}">
                      <a16:colId xmlns:a16="http://schemas.microsoft.com/office/drawing/2014/main" val="2616808511"/>
                    </a:ext>
                  </a:extLst>
                </a:gridCol>
                <a:gridCol w="2428899">
                  <a:extLst>
                    <a:ext uri="{9D8B030D-6E8A-4147-A177-3AD203B41FA5}">
                      <a16:colId xmlns:a16="http://schemas.microsoft.com/office/drawing/2014/main" val="2856775600"/>
                    </a:ext>
                  </a:extLst>
                </a:gridCol>
              </a:tblGrid>
              <a:tr h="940996">
                <a:tc>
                  <a:txBody>
                    <a:bodyPr/>
                    <a:lstStyle/>
                    <a:p>
                      <a:pPr>
                        <a:spcAft>
                          <a:spcPts val="400"/>
                        </a:spcAft>
                      </a:pPr>
                      <a:endParaRPr lang="en-GB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2000" marB="7200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  <a:buClr>
                          <a:srgbClr val="00B0F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Collision</a:t>
                      </a:r>
                      <a:b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Avoidance (CA)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GB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Valutazione</a:t>
                      </a:r>
                      <a:r>
                        <a:rPr lang="en-GB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rischio</a:t>
                      </a:r>
                      <a:r>
                        <a:rPr lang="en-GB" sz="1200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GB" sz="1200" b="1" i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collisione</a:t>
                      </a:r>
                      <a:r>
                        <a:rPr lang="en-GB" sz="1200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GB" sz="1200" b="1" i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generazione</a:t>
                      </a:r>
                      <a:r>
                        <a:rPr lang="en-GB" sz="1200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GB" sz="1200" b="1" i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alert</a:t>
                      </a:r>
                      <a:r>
                        <a:rPr lang="en-GB" sz="1200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GB" sz="12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collision avoidance</a:t>
                      </a:r>
                    </a:p>
                  </a:txBody>
                  <a:tcPr marL="180000" marR="180000" marT="72000" marB="14400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  <a:buClr>
                          <a:srgbClr val="00B0F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Fragmentation Analysis (FG)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400"/>
                        </a:spcAft>
                      </a:pP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Detezione</a:t>
                      </a:r>
                      <a:r>
                        <a:rPr lang="en-GB" sz="12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GB" sz="1200" b="1" i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caratterizzazione</a:t>
                      </a:r>
                      <a:r>
                        <a:rPr lang="en-GB" sz="12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delle</a:t>
                      </a:r>
                      <a:r>
                        <a:rPr lang="en-GB" sz="12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frammentazioni</a:t>
                      </a:r>
                      <a:r>
                        <a:rPr lang="en-GB" sz="12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GB" sz="1200" b="1" i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orbita</a:t>
                      </a:r>
                      <a:endParaRPr lang="en-GB" sz="12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80000" marT="72000" marB="14400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  <a:buClr>
                          <a:srgbClr val="00B0F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Re-entry</a:t>
                      </a:r>
                      <a:b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Analysis (RE)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400"/>
                        </a:spcAft>
                      </a:pP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Valutazione</a:t>
                      </a: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rischio</a:t>
                      </a: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sul</a:t>
                      </a: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rientro</a:t>
                      </a: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oggetti</a:t>
                      </a:r>
                      <a:r>
                        <a:rPr lang="en-GB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spaziali</a:t>
                      </a:r>
                      <a:r>
                        <a:rPr lang="en-GB" sz="12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nell’atmosfera</a:t>
                      </a:r>
                      <a:r>
                        <a:rPr lang="en-GB" sz="12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terrestre</a:t>
                      </a:r>
                      <a:endParaRPr lang="en-GB" sz="12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80000" marT="72000" marB="14400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678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400"/>
                        </a:spcAft>
                        <a:buClr>
                          <a:srgbClr val="00B0F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2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Caratteristiche</a:t>
                      </a:r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principali</a:t>
                      </a:r>
                      <a:endParaRPr lang="en-GB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Servizio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User-tailored 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(secondo un </a:t>
                      </a:r>
                      <a:r>
                        <a:rPr lang="en-GB" sz="900" b="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Configuration Document 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SCD)</a:t>
                      </a:r>
                    </a:p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 (S3TOC) e FRA (FR-SSA) 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</a:t>
                      </a:r>
                      <a:r>
                        <a:rPr lang="en-GB" sz="900" b="0" i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sz="900" b="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 redundancy </a:t>
                      </a:r>
                      <a:r>
                        <a:rPr lang="en-GB" sz="9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servizio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utente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registrato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(FRA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SPA)</a:t>
                      </a:r>
                    </a:p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Analisi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potenziata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supporto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mitigazione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rischio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stima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covarianza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HBR e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PoC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supporto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manovra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CA) </a:t>
                      </a:r>
                    </a:p>
                  </a:txBody>
                  <a:tcPr marL="180000" marR="180000" marT="72000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Notifica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ST (</a:t>
                      </a:r>
                      <a:r>
                        <a:rPr lang="en-GB" sz="900" b="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Short-Term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per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confermare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velocemente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l’evento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FG</a:t>
                      </a:r>
                      <a:endParaRPr lang="en-GB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Analisi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FG di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MT (</a:t>
                      </a:r>
                      <a:r>
                        <a:rPr lang="en-GB" sz="900" b="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Medium-Term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basata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sui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parametri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orbitali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dei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frammenti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catalogati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esempio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Diagramma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Gabbard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Analisi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FG di LT (</a:t>
                      </a:r>
                      <a:r>
                        <a:rPr lang="en-GB" sz="900" b="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Long-Term)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GB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simulazione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GB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breakup model</a:t>
                      </a:r>
                    </a:p>
                  </a:txBody>
                  <a:tcPr marL="180000" marR="180000" marT="72000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Predizione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rientro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nel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lungo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periodo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entro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giorni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con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prodotto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30-day list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GB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 algn="l" defTabSz="914400" rtl="0" eaLnBrk="1" latinLnBrk="0" hangingPunct="1">
                        <a:spcAft>
                          <a:spcPts val="400"/>
                        </a:spcAft>
                        <a:buSzPct val="130000"/>
                        <a:buFontTx/>
                        <a:buBlip>
                          <a:blip r:embed="rId9"/>
                        </a:buBlip>
                      </a:pP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Predizione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breve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termine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(4-5 gg)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tramite</a:t>
                      </a:r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report </a:t>
                      </a:r>
                      <a:r>
                        <a:rPr lang="en-GB" sz="9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dedicato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stima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dei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sorvoli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 relative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tracce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al </a:t>
                      </a:r>
                      <a:r>
                        <a:rPr lang="en-GB" sz="900" b="1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suolo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aree</a:t>
                      </a:r>
                      <a:r>
                        <a:rPr lang="en-GB" sz="9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GB" sz="900" b="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interesse</a:t>
                      </a:r>
                      <a:endParaRPr lang="en-GB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80000" marT="72000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794636"/>
                  </a:ext>
                </a:extLst>
              </a:tr>
            </a:tbl>
          </a:graphicData>
        </a:graphic>
      </p:graphicFrame>
      <p:pic>
        <p:nvPicPr>
          <p:cNvPr id="4" name="EU SST_ protecting European space infrastructure">
            <a:hlinkClick r:id="" action="ppaction://media"/>
            <a:extLst>
              <a:ext uri="{FF2B5EF4-FFF2-40B4-BE49-F238E27FC236}">
                <a16:creationId xmlns:a16="http://schemas.microsoft.com/office/drawing/2014/main" id="{A92BD31D-B8B2-4BA9-8939-95CAD5977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1.919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9672" y="4677255"/>
            <a:ext cx="2160000" cy="113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EU SST_ protecting European space infrastructure">
            <a:hlinkClick r:id="" action="ppaction://media"/>
            <a:extLst>
              <a:ext uri="{FF2B5EF4-FFF2-40B4-BE49-F238E27FC236}">
                <a16:creationId xmlns:a16="http://schemas.microsoft.com/office/drawing/2014/main" id="{BEC468DB-192C-49F5-9392-17457F3956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4674" y="4677255"/>
            <a:ext cx="2160000" cy="113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U SST_ protecting European space infrastructure">
            <a:hlinkClick r:id="" action="ppaction://media"/>
            <a:extLst>
              <a:ext uri="{FF2B5EF4-FFF2-40B4-BE49-F238E27FC236}">
                <a16:creationId xmlns:a16="http://schemas.microsoft.com/office/drawing/2014/main" id="{5C5F4CC9-13D3-40FF-8E2A-6DE6FFE25E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09676" y="4677255"/>
            <a:ext cx="2160000" cy="113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4B7F6F63-8DCE-41C1-80C1-BA9B587739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2" y="1094757"/>
            <a:ext cx="1158011" cy="1160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Italia">
            <a:extLst>
              <a:ext uri="{FF2B5EF4-FFF2-40B4-BE49-F238E27FC236}">
                <a16:creationId xmlns:a16="http://schemas.microsoft.com/office/drawing/2014/main" id="{C98F6153-21CC-2321-8726-799A60F2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92552" y="4145422"/>
            <a:ext cx="528008" cy="351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talia">
            <a:extLst>
              <a:ext uri="{FF2B5EF4-FFF2-40B4-BE49-F238E27FC236}">
                <a16:creationId xmlns:a16="http://schemas.microsoft.com/office/drawing/2014/main" id="{91522896-8C1E-5027-21F7-972786D9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4960" y="4145421"/>
            <a:ext cx="528008" cy="351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F3CD13F-AA55-AC2F-BB11-B4541D444B1D}"/>
              </a:ext>
            </a:extLst>
          </p:cNvPr>
          <p:cNvGrpSpPr/>
          <p:nvPr/>
        </p:nvGrpSpPr>
        <p:grpSpPr>
          <a:xfrm>
            <a:off x="2431675" y="4167462"/>
            <a:ext cx="535993" cy="363328"/>
            <a:chOff x="-7985" y="3514315"/>
            <a:chExt cx="535993" cy="363328"/>
          </a:xfrm>
          <a:effectLst/>
        </p:grpSpPr>
        <p:pic>
          <p:nvPicPr>
            <p:cNvPr id="9" name="Picture 2" descr="Italia">
              <a:extLst>
                <a:ext uri="{FF2B5EF4-FFF2-40B4-BE49-F238E27FC236}">
                  <a16:creationId xmlns:a16="http://schemas.microsoft.com/office/drawing/2014/main" id="{59590387-3396-2E44-0C3A-5FB18AA61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526516"/>
              <a:ext cx="528008" cy="351127"/>
            </a:xfrm>
            <a:prstGeom prst="rtTriangle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78F8BEA-B574-2246-6D52-4000B60C6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0800000">
              <a:off x="-7985" y="3514315"/>
              <a:ext cx="535993" cy="357329"/>
            </a:xfrm>
            <a:prstGeom prst="rtTriangl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940032-CB0A-3663-CFB5-1A82DA2CF90C}"/>
              </a:ext>
            </a:extLst>
          </p:cNvPr>
          <p:cNvSpPr txBox="1"/>
          <p:nvPr/>
        </p:nvSpPr>
        <p:spPr>
          <a:xfrm>
            <a:off x="4223889" y="4190179"/>
            <a:ext cx="1488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EU Operational Centre </a:t>
            </a:r>
            <a:endParaRPr lang="it-IT" sz="11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11292CD-EAFB-4970-CF96-2E3897AAE7FA}"/>
              </a:ext>
            </a:extLst>
          </p:cNvPr>
          <p:cNvSpPr txBox="1"/>
          <p:nvPr/>
        </p:nvSpPr>
        <p:spPr>
          <a:xfrm>
            <a:off x="6724119" y="4235440"/>
            <a:ext cx="1488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EU Operational Centre </a:t>
            </a:r>
            <a:endParaRPr lang="it-IT" sz="11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1B8D9C3-9F9F-25B8-5F6E-6DF385A7C44E}"/>
              </a:ext>
            </a:extLst>
          </p:cNvPr>
          <p:cNvSpPr txBox="1"/>
          <p:nvPr/>
        </p:nvSpPr>
        <p:spPr>
          <a:xfrm>
            <a:off x="1619672" y="5864872"/>
            <a:ext cx="222481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it-IT" sz="1100" b="1" i="1" dirty="0"/>
              <a:t>OC </a:t>
            </a:r>
            <a:r>
              <a:rPr lang="it-IT" sz="1100" b="1" dirty="0"/>
              <a:t>di riferimento limitatamente ai</a:t>
            </a:r>
            <a:r>
              <a:rPr lang="it-IT" sz="1100" b="1" i="1" dirty="0"/>
              <a:t> </a:t>
            </a:r>
            <a:r>
              <a:rPr lang="it-IT" sz="1100" b="1" dirty="0"/>
              <a:t>7 satelliti italiani iscritti all’EU-SST (4 CSK, 2 CSG, OPTSAT-3000)</a:t>
            </a:r>
          </a:p>
        </p:txBody>
      </p:sp>
    </p:spTree>
    <p:extLst>
      <p:ext uri="{BB962C8B-B14F-4D97-AF65-F5344CB8AC3E}">
        <p14:creationId xmlns:p14="http://schemas.microsoft.com/office/powerpoint/2010/main" val="27509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115695" y="272326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ARCHITETTURA EU-SST - </a:t>
            </a:r>
            <a:r>
              <a:rPr lang="it-IT" sz="20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  <a:sym typeface="Gill Sans" charset="0"/>
              </a:rPr>
              <a:t>FLUSSO OPERATIVO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339"/>
            <a:ext cx="9144000" cy="43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2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39149-FCE4-72C9-6763-6D8494B11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2C6AE407-5AE7-7A33-A02E-7E04AC38661D}"/>
              </a:ext>
            </a:extLst>
          </p:cNvPr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spc="-1" noProof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</a:t>
            </a:r>
            <a:r>
              <a:rPr lang="it-IT" sz="2400" b="1" i="1" spc="-1" noProof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COLLISION AVOIDANCE</a:t>
            </a:r>
            <a:endParaRPr lang="it-IT" sz="2400" b="1" i="1" spc="-1" noProof="0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054E6C-321B-6A14-2E30-758A424C9CD4}"/>
              </a:ext>
            </a:extLst>
          </p:cNvPr>
          <p:cNvSpPr txBox="1"/>
          <p:nvPr/>
        </p:nvSpPr>
        <p:spPr>
          <a:xfrm>
            <a:off x="732711" y="1036342"/>
            <a:ext cx="76430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noProof="0" dirty="0">
                <a:cs typeface="Arial" panose="020B0604020202020204" pitchFamily="34" charset="0"/>
              </a:rPr>
              <a:t>Il servizio di </a:t>
            </a:r>
            <a:r>
              <a:rPr lang="it-IT" sz="1400" i="1" noProof="0" dirty="0"/>
              <a:t>Collision Avoidance </a:t>
            </a:r>
            <a:r>
              <a:rPr lang="it-IT" sz="1400" noProof="0" dirty="0"/>
              <a:t>(CA) </a:t>
            </a:r>
            <a:r>
              <a:rPr lang="it-IT" sz="1400" noProof="0" dirty="0">
                <a:cs typeface="Arial" panose="020B0604020202020204" pitchFamily="34" charset="0"/>
              </a:rPr>
              <a:t>fornisce una </a:t>
            </a:r>
            <a:r>
              <a:rPr lang="it-IT" sz="1400" b="1" noProof="0" dirty="0">
                <a:cs typeface="Arial" panose="020B0604020202020204" pitchFamily="34" charset="0"/>
              </a:rPr>
              <a:t>valutazione del rischio di collisione </a:t>
            </a:r>
            <a:r>
              <a:rPr lang="it-IT" sz="1400" noProof="0" dirty="0">
                <a:cs typeface="Arial" panose="020B0604020202020204" pitchFamily="34" charset="0"/>
              </a:rPr>
              <a:t>tra RSO (tra satelliti, tra satelliti e debris, </a:t>
            </a:r>
            <a:r>
              <a:rPr lang="it-IT" sz="1400" i="1" noProof="0" dirty="0">
                <a:cs typeface="Arial" panose="020B0604020202020204" pitchFamily="34" charset="0"/>
              </a:rPr>
              <a:t>Large vs Large </a:t>
            </a:r>
            <a:r>
              <a:rPr lang="it-IT" sz="1400" noProof="0" dirty="0">
                <a:cs typeface="Arial" panose="020B0604020202020204" pitchFamily="34" charset="0"/>
              </a:rPr>
              <a:t>non manovrabili) allo scopo di generare degli </a:t>
            </a:r>
            <a:r>
              <a:rPr lang="it-IT" sz="1400" b="1" i="1" noProof="0" dirty="0" err="1">
                <a:cs typeface="Arial" panose="020B0604020202020204" pitchFamily="34" charset="0"/>
              </a:rPr>
              <a:t>alert</a:t>
            </a:r>
            <a:r>
              <a:rPr lang="it-IT" sz="1400" noProof="0" dirty="0">
                <a:cs typeface="Arial" panose="020B0604020202020204" pitchFamily="34" charset="0"/>
              </a:rPr>
              <a:t> di collisione. </a:t>
            </a:r>
            <a:r>
              <a:rPr lang="it-IT" sz="1400" noProof="0" dirty="0"/>
              <a:t>Esso analizza tutte le informazioni disponibili provenienti dall’EU-SST e da sorgenti esterne (vedasi </a:t>
            </a:r>
            <a:r>
              <a:rPr lang="it-IT" sz="1400" b="1" i="1" noProof="0" dirty="0" err="1"/>
              <a:t>Conjunction</a:t>
            </a:r>
            <a:r>
              <a:rPr lang="it-IT" sz="1400" b="1" i="1" noProof="0" dirty="0"/>
              <a:t> Data </a:t>
            </a:r>
            <a:r>
              <a:rPr lang="it-IT" sz="1400" b="1" i="1" noProof="0" dirty="0" err="1"/>
              <a:t>Messages</a:t>
            </a:r>
            <a:r>
              <a:rPr lang="it-IT" sz="1400" b="1" i="1" noProof="0" dirty="0"/>
              <a:t> – </a:t>
            </a:r>
            <a:r>
              <a:rPr lang="it-IT" sz="1400" b="1" i="1" noProof="0" dirty="0" err="1"/>
              <a:t>CDM</a:t>
            </a:r>
            <a:r>
              <a:rPr lang="it-IT" sz="1400" i="1" noProof="0" dirty="0" err="1"/>
              <a:t>s</a:t>
            </a:r>
            <a:r>
              <a:rPr lang="it-IT" sz="1400" i="1" noProof="0" dirty="0"/>
              <a:t> </a:t>
            </a:r>
            <a:r>
              <a:rPr lang="it-IT" sz="1400" noProof="0" dirty="0"/>
              <a:t>di space-track.org) al fine di identificare:</a:t>
            </a:r>
          </a:p>
          <a:p>
            <a:pPr algn="just"/>
            <a:endParaRPr lang="it-IT" sz="1400" noProof="0" dirty="0"/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400" noProof="0" dirty="0">
                <a:cs typeface="Arial" panose="020B0604020202020204" pitchFamily="34" charset="0"/>
              </a:rPr>
              <a:t> </a:t>
            </a:r>
            <a:r>
              <a:rPr lang="it-IT" sz="1400" b="1" i="1" noProof="0" dirty="0"/>
              <a:t>Info Events</a:t>
            </a:r>
            <a:r>
              <a:rPr lang="it-IT" sz="1400" i="1" noProof="0" dirty="0"/>
              <a:t> </a:t>
            </a:r>
            <a:r>
              <a:rPr lang="it-IT" sz="1400" noProof="0" dirty="0"/>
              <a:t>(</a:t>
            </a:r>
            <a:r>
              <a:rPr lang="it-IT" sz="1400" noProof="0" dirty="0" err="1"/>
              <a:t>INFOs</a:t>
            </a:r>
            <a:r>
              <a:rPr lang="it-IT" sz="1400" noProof="0" dirty="0"/>
              <a:t>): </a:t>
            </a:r>
            <a:r>
              <a:rPr lang="it-IT" sz="1400" i="1" noProof="0" dirty="0"/>
              <a:t>close </a:t>
            </a:r>
            <a:r>
              <a:rPr lang="it-IT" sz="1400" i="1" noProof="0" dirty="0" err="1"/>
              <a:t>approach</a:t>
            </a:r>
            <a:r>
              <a:rPr lang="it-IT" sz="1400" i="1" noProof="0" dirty="0"/>
              <a:t> </a:t>
            </a:r>
            <a:r>
              <a:rPr lang="it-IT" sz="1400" noProof="0" dirty="0"/>
              <a:t>con basso livello di rischio;</a:t>
            </a:r>
          </a:p>
          <a:p>
            <a:pPr lvl="1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400" b="1" noProof="0" dirty="0">
                <a:cs typeface="Arial" panose="020B0604020202020204" pitchFamily="34" charset="0"/>
              </a:rPr>
              <a:t> </a:t>
            </a:r>
            <a:r>
              <a:rPr lang="it-IT" sz="1400" b="1" i="1" noProof="0" dirty="0" err="1"/>
              <a:t>Interest</a:t>
            </a:r>
            <a:r>
              <a:rPr lang="it-IT" sz="1400" b="1" i="1" noProof="0" dirty="0"/>
              <a:t> Events </a:t>
            </a:r>
            <a:r>
              <a:rPr lang="it-IT" sz="1400" noProof="0" dirty="0"/>
              <a:t>(</a:t>
            </a:r>
            <a:r>
              <a:rPr lang="it-IT" sz="1400" noProof="0" dirty="0" err="1"/>
              <a:t>IEs</a:t>
            </a:r>
            <a:r>
              <a:rPr lang="it-IT" sz="1400" noProof="0" dirty="0"/>
              <a:t>): </a:t>
            </a:r>
            <a:r>
              <a:rPr lang="it-IT" sz="1400" i="1" noProof="0" dirty="0"/>
              <a:t>close </a:t>
            </a:r>
            <a:r>
              <a:rPr lang="it-IT" sz="1400" i="1" noProof="0" dirty="0" err="1"/>
              <a:t>approach</a:t>
            </a:r>
            <a:r>
              <a:rPr lang="it-IT" sz="1400" i="1" noProof="0" dirty="0"/>
              <a:t> </a:t>
            </a:r>
            <a:r>
              <a:rPr lang="it-IT" sz="1400" noProof="0" dirty="0"/>
              <a:t>che richiedono ulteriori analisi in base al livello di rischio;</a:t>
            </a:r>
            <a:endParaRPr lang="it-IT" sz="1400" noProof="0" dirty="0">
              <a:cs typeface="Arial" panose="020B0604020202020204" pitchFamily="34" charset="0"/>
            </a:endParaRPr>
          </a:p>
          <a:p>
            <a:pPr marL="549275" lvl="1" indent="-92075" algn="just">
              <a:buClr>
                <a:schemeClr val="tx2"/>
              </a:buClr>
              <a:buSzPct val="100000"/>
              <a:buBlip>
                <a:blip r:embed="rId3"/>
              </a:buBlip>
            </a:pPr>
            <a:r>
              <a:rPr lang="it-IT" sz="1400" b="1" i="1" noProof="0" dirty="0"/>
              <a:t>High-</a:t>
            </a:r>
            <a:r>
              <a:rPr lang="it-IT" sz="1400" b="1" i="1" noProof="0" dirty="0" err="1"/>
              <a:t>Interest</a:t>
            </a:r>
            <a:r>
              <a:rPr lang="it-IT" sz="1400" b="1" i="1" noProof="0" dirty="0"/>
              <a:t> Events </a:t>
            </a:r>
            <a:r>
              <a:rPr lang="it-IT" sz="1400" noProof="0" dirty="0"/>
              <a:t>(</a:t>
            </a:r>
            <a:r>
              <a:rPr lang="it-IT" sz="1400" noProof="0" dirty="0" err="1"/>
              <a:t>HIEs</a:t>
            </a:r>
            <a:r>
              <a:rPr lang="it-IT" sz="1400" noProof="0" dirty="0"/>
              <a:t>): </a:t>
            </a:r>
            <a:r>
              <a:rPr lang="it-IT" sz="1400" i="1" noProof="0" dirty="0"/>
              <a:t>close </a:t>
            </a:r>
            <a:r>
              <a:rPr lang="it-IT" sz="1400" i="1" noProof="0" dirty="0" err="1"/>
              <a:t>approach</a:t>
            </a:r>
            <a:r>
              <a:rPr lang="it-IT" sz="1400" i="1" noProof="0" dirty="0"/>
              <a:t> </a:t>
            </a:r>
            <a:r>
              <a:rPr lang="it-IT" sz="1400" noProof="0" dirty="0"/>
              <a:t>con alto livello di rischio, che potenzialmente richiedono lo svolgimento di </a:t>
            </a:r>
            <a:r>
              <a:rPr lang="it-IT" sz="1400" i="1" noProof="0" dirty="0"/>
              <a:t>Collision Avoidance  </a:t>
            </a:r>
            <a:r>
              <a:rPr lang="it-IT" sz="1400" i="1" noProof="0" dirty="0" err="1"/>
              <a:t>Manoeuvres</a:t>
            </a:r>
            <a:r>
              <a:rPr lang="it-IT" sz="1400" i="1" noProof="0" dirty="0"/>
              <a:t> </a:t>
            </a:r>
            <a:r>
              <a:rPr lang="it-IT" sz="1400" noProof="0" dirty="0"/>
              <a:t>(</a:t>
            </a:r>
            <a:r>
              <a:rPr lang="it-IT" sz="1400" noProof="0" dirty="0" err="1"/>
              <a:t>CAMs</a:t>
            </a:r>
            <a:r>
              <a:rPr lang="it-IT" sz="1400" noProof="0" dirty="0"/>
              <a:t>) da parte degli O/O.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dirty="0"/>
              <a:t>Il </a:t>
            </a:r>
            <a:r>
              <a:rPr lang="it-IT" sz="1400" noProof="0" dirty="0"/>
              <a:t>CDM è il messaggio per informare/</a:t>
            </a:r>
            <a:r>
              <a:rPr lang="it-IT" sz="1400" i="1" noProof="0" dirty="0" err="1"/>
              <a:t>alert</a:t>
            </a:r>
            <a:r>
              <a:rPr lang="it-IT" sz="1400" noProof="0" dirty="0"/>
              <a:t> l’O/O per le successive valutazioni su eventuali </a:t>
            </a:r>
            <a:r>
              <a:rPr lang="it-IT" sz="1400" noProof="0" dirty="0" err="1"/>
              <a:t>CAMs</a:t>
            </a:r>
            <a:r>
              <a:rPr lang="it-IT" sz="1400" noProof="0" dirty="0"/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731E5A5-3A09-4227-EAF4-55AB5F8D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 r="27371" b="26525"/>
          <a:stretch/>
        </p:blipFill>
        <p:spPr>
          <a:xfrm>
            <a:off x="4554220" y="3853542"/>
            <a:ext cx="3009403" cy="1781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9D30C7-28D9-8801-4CF2-78F5A1C53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67" y="3853542"/>
            <a:ext cx="2974935" cy="1781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41421A-2569-3B1E-F412-933FAC797E45}"/>
              </a:ext>
            </a:extLst>
          </p:cNvPr>
          <p:cNvSpPr txBox="1"/>
          <p:nvPr/>
        </p:nvSpPr>
        <p:spPr>
          <a:xfrm>
            <a:off x="435146" y="6110315"/>
            <a:ext cx="86025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50" noProof="0" dirty="0" err="1">
                <a:cs typeface="Arial" panose="020B0604020202020204" pitchFamily="34" charset="0"/>
              </a:rPr>
              <a:t>Svz</a:t>
            </a:r>
            <a:r>
              <a:rPr lang="it-IT" sz="1050" noProof="0" dirty="0">
                <a:cs typeface="Arial" panose="020B0604020202020204" pitchFamily="34" charset="0"/>
              </a:rPr>
              <a:t> 24/7 durante le operazioni nominali e durante le fasi di LEOP (</a:t>
            </a:r>
            <a:r>
              <a:rPr lang="it-IT" sz="1050" i="1" noProof="0" dirty="0" err="1">
                <a:cs typeface="Arial" panose="020B0604020202020204" pitchFamily="34" charset="0"/>
              </a:rPr>
              <a:t>Launch</a:t>
            </a:r>
            <a:r>
              <a:rPr lang="it-IT" sz="1050" i="1" noProof="0" dirty="0">
                <a:cs typeface="Arial" panose="020B0604020202020204" pitchFamily="34" charset="0"/>
              </a:rPr>
              <a:t> and </a:t>
            </a:r>
            <a:r>
              <a:rPr lang="it-IT" sz="1050" i="1" noProof="0" dirty="0" err="1">
                <a:cs typeface="Arial" panose="020B0604020202020204" pitchFamily="34" charset="0"/>
              </a:rPr>
              <a:t>Early</a:t>
            </a:r>
            <a:r>
              <a:rPr lang="it-IT" sz="1050" i="1" noProof="0" dirty="0">
                <a:cs typeface="Arial" panose="020B0604020202020204" pitchFamily="34" charset="0"/>
              </a:rPr>
              <a:t> </a:t>
            </a:r>
            <a:r>
              <a:rPr lang="it-IT" sz="1050" i="1" noProof="0" dirty="0" err="1">
                <a:cs typeface="Arial" panose="020B0604020202020204" pitchFamily="34" charset="0"/>
              </a:rPr>
              <a:t>Orbit</a:t>
            </a:r>
            <a:r>
              <a:rPr lang="it-IT" sz="1050" i="1" noProof="0" dirty="0">
                <a:cs typeface="Arial" panose="020B0604020202020204" pitchFamily="34" charset="0"/>
              </a:rPr>
              <a:t> </a:t>
            </a:r>
            <a:r>
              <a:rPr lang="it-IT" sz="1050" i="1" noProof="0" dirty="0" err="1">
                <a:cs typeface="Arial" panose="020B0604020202020204" pitchFamily="34" charset="0"/>
              </a:rPr>
              <a:t>Phase</a:t>
            </a:r>
            <a:r>
              <a:rPr lang="it-IT" sz="1050" noProof="0" dirty="0">
                <a:cs typeface="Arial" panose="020B0604020202020204" pitchFamily="34" charset="0"/>
              </a:rPr>
              <a:t>) e EOL (</a:t>
            </a:r>
            <a:r>
              <a:rPr lang="it-IT" sz="1050" i="1" noProof="0" dirty="0">
                <a:cs typeface="Arial" panose="020B0604020202020204" pitchFamily="34" charset="0"/>
              </a:rPr>
              <a:t>End of Life</a:t>
            </a:r>
            <a:r>
              <a:rPr lang="it-IT" sz="1050" noProof="0" dirty="0">
                <a:cs typeface="Arial" panose="020B0604020202020204" pitchFamily="34" charset="0"/>
              </a:rPr>
              <a:t>) se richiesto dall’</a:t>
            </a:r>
            <a:r>
              <a:rPr lang="it-IT" sz="1050" i="1" noProof="0" dirty="0" err="1"/>
              <a:t>Owner</a:t>
            </a:r>
            <a:r>
              <a:rPr lang="it-IT" sz="1050" i="1" noProof="0" dirty="0"/>
              <a:t>/Operator</a:t>
            </a:r>
            <a:r>
              <a:rPr lang="it-IT" sz="1050" noProof="0" dirty="0"/>
              <a:t> (O/O). </a:t>
            </a:r>
          </a:p>
        </p:txBody>
      </p:sp>
    </p:spTree>
    <p:extLst>
      <p:ext uri="{BB962C8B-B14F-4D97-AF65-F5344CB8AC3E}">
        <p14:creationId xmlns:p14="http://schemas.microsoft.com/office/powerpoint/2010/main" val="39298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115695" y="260985"/>
            <a:ext cx="6877050" cy="42037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it-IT" sz="2400" b="1" i="1" spc="-1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-84" charset="-128"/>
                <a:cs typeface="Arial" panose="020B0604020202020204" pitchFamily="34" charset="0"/>
              </a:rPr>
              <a:t>SERVIZIO DI RE-ENTRY</a:t>
            </a:r>
            <a:endParaRPr lang="it-IT" sz="2400" b="1" i="1" spc="-1" dirty="0">
              <a:solidFill>
                <a:srgbClr val="161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-84" charset="-128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94" y="4100764"/>
            <a:ext cx="7034863" cy="92332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71F896E-6CC0-C44D-3EC5-11A55ECA2DB6}"/>
              </a:ext>
            </a:extLst>
          </p:cNvPr>
          <p:cNvSpPr txBox="1"/>
          <p:nvPr/>
        </p:nvSpPr>
        <p:spPr>
          <a:xfrm>
            <a:off x="310719" y="1149716"/>
            <a:ext cx="81744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cs typeface="Times New Roman" panose="02020603050405020304" pitchFamily="18" charset="0"/>
              </a:rPr>
              <a:t>Il servizio di Re-Entry (RE) è mirato ad identificare </a:t>
            </a:r>
            <a:r>
              <a:rPr lang="it-IT" dirty="0">
                <a:cs typeface="Times New Roman" panose="02020603050405020304" pitchFamily="18" charset="0"/>
              </a:rPr>
              <a:t>i territori (</a:t>
            </a:r>
            <a:r>
              <a:rPr lang="it-IT" dirty="0" err="1">
                <a:cs typeface="Times New Roman" panose="02020603050405020304" pitchFamily="18" charset="0"/>
              </a:rPr>
              <a:t>AoI</a:t>
            </a:r>
            <a:r>
              <a:rPr lang="it-IT" dirty="0">
                <a:cs typeface="Times New Roman" panose="02020603050405020304" pitchFamily="18" charset="0"/>
              </a:rPr>
              <a:t>) potenzialmente impattati da oggetti spaziali rientranti in maniera </a:t>
            </a:r>
            <a:r>
              <a:rPr lang="it-IT" b="1" dirty="0">
                <a:cs typeface="Times New Roman" panose="02020603050405020304" pitchFamily="18" charset="0"/>
              </a:rPr>
              <a:t>incontrollata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b="1" dirty="0">
                <a:cs typeface="Times New Roman" panose="02020603050405020304" pitchFamily="18" charset="0"/>
              </a:rPr>
              <a:t>in atmosfera</a:t>
            </a:r>
            <a:r>
              <a:rPr lang="it-IT" dirty="0">
                <a:cs typeface="Times New Roman" panose="02020603050405020304" pitchFamily="18" charset="0"/>
              </a:rPr>
              <a:t>, fornendo i relativi tempi di sorvolo per:</a:t>
            </a:r>
          </a:p>
          <a:p>
            <a:pPr marL="542925" lvl="2" algn="just">
              <a:buClr>
                <a:schemeClr val="tx2"/>
              </a:buClr>
              <a:buSzPct val="100000"/>
              <a:buBlip>
                <a:blip r:embed="rId4"/>
              </a:buBlip>
            </a:pP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US" b="1" dirty="0">
                <a:cs typeface="Arial" panose="020B0604020202020204" pitchFamily="34" charset="0"/>
              </a:rPr>
              <a:t>tutti “Rocket Body”</a:t>
            </a:r>
          </a:p>
          <a:p>
            <a:pPr marL="542925" lvl="2" algn="just">
              <a:buClr>
                <a:schemeClr val="tx2"/>
              </a:buClr>
              <a:buSzPct val="100000"/>
              <a:buBlip>
                <a:blip r:embed="rId4"/>
              </a:buBlip>
            </a:pPr>
            <a:r>
              <a:rPr lang="en-GB" dirty="0">
                <a:cs typeface="Arial" panose="020B0604020202020204" pitchFamily="34" charset="0"/>
              </a:rPr>
              <a:t>  </a:t>
            </a:r>
            <a:r>
              <a:rPr lang="en-GB" b="1" dirty="0" err="1">
                <a:cs typeface="Arial" panose="020B0604020202020204" pitchFamily="34" charset="0"/>
              </a:rPr>
              <a:t>Oggetti</a:t>
            </a:r>
            <a:r>
              <a:rPr lang="en-GB" b="1" dirty="0">
                <a:cs typeface="Arial" panose="020B0604020202020204" pitchFamily="34" charset="0"/>
              </a:rPr>
              <a:t> con </a:t>
            </a:r>
            <a:r>
              <a:rPr lang="en-GB" b="1" dirty="0" err="1">
                <a:cs typeface="Arial" panose="020B0604020202020204" pitchFamily="34" charset="0"/>
              </a:rPr>
              <a:t>massa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oltre</a:t>
            </a:r>
            <a:r>
              <a:rPr lang="en-GB" b="1" dirty="0">
                <a:cs typeface="Arial" panose="020B0604020202020204" pitchFamily="34" charset="0"/>
              </a:rPr>
              <a:t> 2.000kg</a:t>
            </a:r>
            <a:endParaRPr lang="en-GB" dirty="0">
              <a:cs typeface="Arial" panose="020B0604020202020204" pitchFamily="34" charset="0"/>
            </a:endParaRPr>
          </a:p>
          <a:p>
            <a:pPr marL="542925" lvl="2" algn="just">
              <a:buClr>
                <a:schemeClr val="tx2"/>
              </a:buClr>
              <a:buSzPct val="100000"/>
              <a:buBlip>
                <a:blip r:embed="rId4"/>
              </a:buBlip>
            </a:pPr>
            <a:r>
              <a:rPr lang="en-GB" b="1" dirty="0">
                <a:cs typeface="Arial" panose="020B0604020202020204" pitchFamily="34" charset="0"/>
              </a:rPr>
              <a:t>  </a:t>
            </a:r>
            <a:r>
              <a:rPr lang="en-US" b="1" dirty="0">
                <a:cs typeface="Arial" panose="020B0604020202020204" pitchFamily="34" charset="0"/>
              </a:rPr>
              <a:t>RCS &gt; 1 m</a:t>
            </a:r>
            <a:r>
              <a:rPr lang="en-US" b="1" baseline="30000" dirty="0">
                <a:cs typeface="Arial" panose="020B0604020202020204" pitchFamily="34" charset="0"/>
              </a:rPr>
              <a:t>2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(sela </a:t>
            </a:r>
            <a:r>
              <a:rPr lang="en-US" dirty="0" err="1">
                <a:cs typeface="Arial" panose="020B0604020202020204" pitchFamily="34" charset="0"/>
              </a:rPr>
              <a:t>massa</a:t>
            </a:r>
            <a:r>
              <a:rPr lang="en-US" dirty="0">
                <a:cs typeface="Arial" panose="020B0604020202020204" pitchFamily="34" charset="0"/>
              </a:rPr>
              <a:t> non è nota)</a:t>
            </a:r>
            <a:endParaRPr lang="it-IT" dirty="0">
              <a:cs typeface="Times New Roman" panose="02020603050405020304" pitchFamily="18" charset="0"/>
            </a:endParaRPr>
          </a:p>
          <a:p>
            <a:pPr algn="just"/>
            <a:endParaRPr lang="it-IT" dirty="0">
              <a:cs typeface="Times New Roman" panose="02020603050405020304" pitchFamily="18" charset="0"/>
            </a:endParaRPr>
          </a:p>
          <a:p>
            <a:pPr algn="just"/>
            <a:endParaRPr lang="it-IT" sz="1400" dirty="0"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cs typeface="Times New Roman" panose="02020603050405020304" pitchFamily="18" charset="0"/>
              </a:rPr>
              <a:t>EU-SST ha identificato, sulla base di dati statistici, una </a:t>
            </a:r>
            <a:r>
              <a:rPr lang="it-IT" b="1" dirty="0">
                <a:cs typeface="Times New Roman" panose="02020603050405020304" pitchFamily="18" charset="0"/>
              </a:rPr>
              <a:t>Matrice di Rischio (Risk Matrix)</a:t>
            </a:r>
            <a:r>
              <a:rPr lang="it-IT" dirty="0">
                <a:cs typeface="Times New Roman" panose="02020603050405020304" pitchFamily="18" charset="0"/>
              </a:rPr>
              <a:t> basata sulla massa dell’oggetto rientrante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6D579F6-ADF1-BB2C-0E94-F9971E524162}"/>
              </a:ext>
            </a:extLst>
          </p:cNvPr>
          <p:cNvSpPr txBox="1"/>
          <p:nvPr/>
        </p:nvSpPr>
        <p:spPr>
          <a:xfrm>
            <a:off x="658857" y="5201546"/>
            <a:ext cx="7826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cs typeface="Times New Roman" panose="02020603050405020304" pitchFamily="18" charset="0"/>
              </a:rPr>
              <a:t>Sulla base di ulteriori analisi e delle informazioni disponibili (composizione, materiali, ecc.) e/o tipologia di dismissione (controllato, semicontrollato), il CSSA può emettere messaggio con Risk Index svincolato dalla massa.</a:t>
            </a:r>
            <a:endParaRPr lang="it-IT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69572"/>
      </p:ext>
    </p:extLst>
  </p:cSld>
  <p:clrMapOvr>
    <a:masterClrMapping/>
  </p:clrMapOvr>
</p:sld>
</file>

<file path=ppt/theme/theme1.xml><?xml version="1.0" encoding="utf-8"?>
<a:theme xmlns:a="http://schemas.openxmlformats.org/drawingml/2006/main" name="COA MASTER 4.3 SALA DEGLI ASS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</TotalTime>
  <Words>3587</Words>
  <Application>Microsoft Office PowerPoint</Application>
  <PresentationFormat>Presentazione su schermo (4:3)</PresentationFormat>
  <Paragraphs>451</Paragraphs>
  <Slides>38</Slides>
  <Notes>30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52" baseType="lpstr">
      <vt:lpstr>-apple-system</vt:lpstr>
      <vt:lpstr>Arial</vt:lpstr>
      <vt:lpstr>Bodoni MT</vt:lpstr>
      <vt:lpstr>Calibri</vt:lpstr>
      <vt:lpstr>Imprint</vt:lpstr>
      <vt:lpstr>Lato</vt:lpstr>
      <vt:lpstr>PT Sans</vt:lpstr>
      <vt:lpstr>Segoe UI</vt:lpstr>
      <vt:lpstr>Times New Roman</vt:lpstr>
      <vt:lpstr>Titillium</vt:lpstr>
      <vt:lpstr>Titillium Bd</vt:lpstr>
      <vt:lpstr>Wingdings</vt:lpstr>
      <vt:lpstr>COA MASTER 4.3 SALA DEGLI ASSI</vt:lpstr>
      <vt:lpstr>1_Tema di Office</vt:lpstr>
      <vt:lpstr>La gestione dati sensori e i servizi di RE e FG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Domande?</vt:lpstr>
    </vt:vector>
  </TitlesOfParts>
  <Company>AMI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massimomarco.esposit</dc:creator>
  <cp:lastModifiedBy>Michela Zardi</cp:lastModifiedBy>
  <cp:revision>765</cp:revision>
  <cp:lastPrinted>2023-03-23T13:26:00Z</cp:lastPrinted>
  <dcterms:created xsi:type="dcterms:W3CDTF">2020-02-19T16:25:57Z</dcterms:created>
  <dcterms:modified xsi:type="dcterms:W3CDTF">2025-05-12T13:18:11Z</dcterms:modified>
</cp:coreProperties>
</file>