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notesSlides/notesSlide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ppt/charts/chart9.xml" ContentType="application/vnd.openxmlformats-officedocument.drawingml.chart+xml"/>
  <Override PartName="/ppt/drawings/drawing7.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sldIdLst>
    <p:sldId id="256" r:id="rId5"/>
    <p:sldId id="257" r:id="rId6"/>
    <p:sldId id="258" r:id="rId7"/>
    <p:sldId id="277" r:id="rId8"/>
    <p:sldId id="278" r:id="rId9"/>
    <p:sldId id="285" r:id="rId10"/>
    <p:sldId id="284" r:id="rId11"/>
    <p:sldId id="283" r:id="rId12"/>
    <p:sldId id="282" r:id="rId13"/>
    <p:sldId id="281" r:id="rId14"/>
    <p:sldId id="290" r:id="rId15"/>
    <p:sldId id="297" r:id="rId16"/>
    <p:sldId id="295" r:id="rId17"/>
    <p:sldId id="294" r:id="rId18"/>
    <p:sldId id="293" r:id="rId19"/>
    <p:sldId id="292" r:id="rId20"/>
    <p:sldId id="291" r:id="rId21"/>
    <p:sldId id="289" r:id="rId22"/>
    <p:sldId id="288" r:id="rId23"/>
    <p:sldId id="287" r:id="rId24"/>
    <p:sldId id="280" r:id="rId25"/>
    <p:sldId id="286" r:id="rId26"/>
    <p:sldId id="298" r:id="rId27"/>
    <p:sldId id="354" r:id="rId28"/>
    <p:sldId id="300" r:id="rId29"/>
    <p:sldId id="302" r:id="rId30"/>
    <p:sldId id="303" r:id="rId31"/>
    <p:sldId id="304" r:id="rId32"/>
    <p:sldId id="305" r:id="rId33"/>
    <p:sldId id="306" r:id="rId34"/>
    <p:sldId id="348" r:id="rId35"/>
    <p:sldId id="308" r:id="rId36"/>
    <p:sldId id="349" r:id="rId37"/>
    <p:sldId id="310" r:id="rId38"/>
    <p:sldId id="311" r:id="rId39"/>
    <p:sldId id="312" r:id="rId40"/>
    <p:sldId id="313" r:id="rId41"/>
    <p:sldId id="314" r:id="rId42"/>
    <p:sldId id="316" r:id="rId43"/>
    <p:sldId id="317" r:id="rId44"/>
    <p:sldId id="355" r:id="rId45"/>
    <p:sldId id="318" r:id="rId46"/>
    <p:sldId id="319" r:id="rId47"/>
    <p:sldId id="320" r:id="rId48"/>
    <p:sldId id="321" r:id="rId49"/>
    <p:sldId id="323" r:id="rId50"/>
    <p:sldId id="350" r:id="rId51"/>
    <p:sldId id="325" r:id="rId52"/>
    <p:sldId id="326" r:id="rId53"/>
    <p:sldId id="327" r:id="rId54"/>
    <p:sldId id="328" r:id="rId55"/>
    <p:sldId id="351" r:id="rId56"/>
    <p:sldId id="335" r:id="rId57"/>
    <p:sldId id="337" r:id="rId58"/>
    <p:sldId id="338" r:id="rId59"/>
    <p:sldId id="339" r:id="rId60"/>
    <p:sldId id="342" r:id="rId61"/>
    <p:sldId id="340" r:id="rId62"/>
    <p:sldId id="341" r:id="rId63"/>
    <p:sldId id="353" r:id="rId64"/>
  </p:sldIdLst>
  <p:sldSz cx="12192000" cy="6858000"/>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904E"/>
    <a:srgbClr val="69D8FF"/>
    <a:srgbClr val="00133A"/>
    <a:srgbClr val="004274"/>
    <a:srgbClr val="FF9966"/>
    <a:srgbClr val="002E8A"/>
    <a:srgbClr val="2A65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19" autoAdjust="0"/>
  </p:normalViewPr>
  <p:slideViewPr>
    <p:cSldViewPr snapToGrid="0">
      <p:cViewPr varScale="1">
        <p:scale>
          <a:sx n="82" d="100"/>
          <a:sy n="82" d="100"/>
        </p:scale>
        <p:origin x="-691" y="-8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11.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armen\Desktop\Seminario%20INAF\Reentries%20since%201957.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Carmen\Desktop\Seminario%20INAF\Rientri%20(numero%20e%20massa)%20dal%202010%20al%202024.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Carmen\Desktop\Seminario%20INAF\Rientri%20(numero%20e%20massa)%20dal%202010%20al%202024.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Carmen\Desktop\Seminario%20INAF\Rientri%20(numero%20e%20massa)%20dal%202010%20al%20202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Carmen\Desktop\Seminario%20INAF\Rientri%20(numero%20e%20massa)%20dal%202010%20al%202024.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Carmen\Desktop\Seminario%20INAF\Rientri%20(numero%20e%20massa)%20dal%202010%20al%202024.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Carmen\Desktop\Seminario%20INAF\Rientri%20(numero%20e%20massa)%20dal%202010%20al%202024.xlsx" TargetMode="Externa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C:\Users\Carmen\Desktop\Seminario%20INAF\Cartel1.xlsx" TargetMode="External"/><Relationship Id="rId1" Type="http://schemas.openxmlformats.org/officeDocument/2006/relationships/image" Target="../media/image60.jp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10505796150481189"/>
          <c:w val="0.92222222222222228"/>
          <c:h val="0.74396289005540972"/>
        </c:manualLayout>
      </c:layout>
      <c:pie3DChart>
        <c:varyColors val="1"/>
        <c:ser>
          <c:idx val="0"/>
          <c:order val="0"/>
          <c:explosion val="25"/>
          <c:dPt>
            <c:idx val="0"/>
            <c:bubble3D val="0"/>
            <c:spPr>
              <a:solidFill>
                <a:srgbClr val="92D050"/>
              </a:solidFill>
            </c:spPr>
            <c:extLst xmlns:c16r2="http://schemas.microsoft.com/office/drawing/2015/06/chart">
              <c:ext xmlns:c16="http://schemas.microsoft.com/office/drawing/2014/chart" uri="{C3380CC4-5D6E-409C-BE32-E72D297353CC}">
                <c16:uniqueId val="{00000001-43BE-4B53-A18D-227F595D1027}"/>
              </c:ext>
            </c:extLst>
          </c:dPt>
          <c:dPt>
            <c:idx val="1"/>
            <c:bubble3D val="0"/>
            <c:spPr>
              <a:solidFill>
                <a:srgbClr val="C00000"/>
              </a:solidFill>
            </c:spPr>
            <c:extLst xmlns:c16r2="http://schemas.microsoft.com/office/drawing/2015/06/chart">
              <c:ext xmlns:c16="http://schemas.microsoft.com/office/drawing/2014/chart" uri="{C3380CC4-5D6E-409C-BE32-E72D297353CC}">
                <c16:uniqueId val="{00000003-43BE-4B53-A18D-227F595D1027}"/>
              </c:ext>
            </c:extLst>
          </c:dPt>
          <c:dPt>
            <c:idx val="2"/>
            <c:bubble3D val="0"/>
            <c:spPr>
              <a:solidFill>
                <a:schemeClr val="accent1"/>
              </a:solidFill>
            </c:spPr>
            <c:extLst xmlns:c16r2="http://schemas.microsoft.com/office/drawing/2015/06/chart">
              <c:ext xmlns:c16="http://schemas.microsoft.com/office/drawing/2014/chart" uri="{C3380CC4-5D6E-409C-BE32-E72D297353CC}">
                <c16:uniqueId val="{00000005-43BE-4B53-A18D-227F595D1027}"/>
              </c:ext>
            </c:extLst>
          </c:dPt>
          <c:dLbls>
            <c:dLbl>
              <c:idx val="1"/>
              <c:layout>
                <c:manualLayout>
                  <c:x val="0.13083701738795903"/>
                  <c:y val="-0.10465181092578066"/>
                </c:manualLayout>
              </c:layout>
              <c:spPr/>
              <c:txPr>
                <a:bodyPr/>
                <a:lstStyle/>
                <a:p>
                  <a:pPr>
                    <a:defRPr sz="1600" b="1">
                      <a:solidFill>
                        <a:schemeClr val="bg1"/>
                      </a:solidFill>
                    </a:defRPr>
                  </a:pPr>
                  <a:endParaRPr lang="en-US"/>
                </a:p>
              </c:txPr>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3BE-4B53-A18D-227F595D1027}"/>
                </c:ext>
              </c:extLst>
            </c:dLbl>
            <c:dLbl>
              <c:idx val="2"/>
              <c:spPr/>
              <c:txPr>
                <a:bodyPr/>
                <a:lstStyle/>
                <a:p>
                  <a:pPr>
                    <a:defRPr sz="1600" b="1">
                      <a:solidFill>
                        <a:schemeClr val="bg1"/>
                      </a:solidFill>
                    </a:defRPr>
                  </a:pPr>
                  <a:endParaRPr lang="en-US"/>
                </a:p>
              </c:txPr>
              <c:showLegendKey val="0"/>
              <c:showVal val="0"/>
              <c:showCatName val="0"/>
              <c:showSerName val="0"/>
              <c:showPercent val="1"/>
              <c:showBubbleSize val="0"/>
            </c:dLbl>
            <c:spPr>
              <a:noFill/>
              <a:ln>
                <a:noFill/>
              </a:ln>
              <a:effectLst/>
            </c:spPr>
            <c:txPr>
              <a:bodyPr/>
              <a:lstStyle/>
              <a:p>
                <a:pPr>
                  <a:defRPr sz="1600" b="1"/>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Foglio1!$B$2:$B$4</c:f>
              <c:strCache>
                <c:ptCount val="3"/>
                <c:pt idx="0">
                  <c:v>Detriti</c:v>
                </c:pt>
                <c:pt idx="1">
                  <c:v>Stadi orbitali</c:v>
                </c:pt>
                <c:pt idx="2">
                  <c:v>Satelliti</c:v>
                </c:pt>
              </c:strCache>
            </c:strRef>
          </c:cat>
          <c:val>
            <c:numRef>
              <c:f>Foglio1!$C$2:$C$4</c:f>
              <c:numCache>
                <c:formatCode>General</c:formatCode>
                <c:ptCount val="3"/>
                <c:pt idx="0">
                  <c:v>22696</c:v>
                </c:pt>
                <c:pt idx="1">
                  <c:v>4331</c:v>
                </c:pt>
                <c:pt idx="2">
                  <c:v>6486</c:v>
                </c:pt>
              </c:numCache>
            </c:numRef>
          </c:val>
          <c:extLst xmlns:c16r2="http://schemas.microsoft.com/office/drawing/2015/06/chart">
            <c:ext xmlns:c16="http://schemas.microsoft.com/office/drawing/2014/chart" uri="{C3380CC4-5D6E-409C-BE32-E72D297353CC}">
              <c16:uniqueId val="{00000006-43BE-4B53-A18D-227F595D1027}"/>
            </c:ext>
          </c:extLst>
        </c:ser>
        <c:dLbls>
          <c:showLegendKey val="0"/>
          <c:showVal val="0"/>
          <c:showCatName val="0"/>
          <c:showSerName val="0"/>
          <c:showPercent val="0"/>
          <c:showBubbleSize val="0"/>
          <c:showLeaderLines val="1"/>
        </c:dLbls>
      </c:pie3DChart>
    </c:plotArea>
    <c:legend>
      <c:legendPos val="b"/>
      <c:layout/>
      <c:overlay val="0"/>
      <c:txPr>
        <a:bodyPr/>
        <a:lstStyle/>
        <a:p>
          <a:pPr rtl="0">
            <a:defRPr sz="1600" b="1">
              <a:solidFill>
                <a:srgbClr val="002060"/>
              </a:solidFill>
            </a:defRPr>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01676188627885"/>
          <c:y val="0.11479363904657901"/>
          <c:w val="0.82869232014210703"/>
          <c:h val="0.72843938682863874"/>
        </c:manualLayout>
      </c:layout>
      <c:lineChart>
        <c:grouping val="standard"/>
        <c:varyColors val="0"/>
        <c:ser>
          <c:idx val="0"/>
          <c:order val="0"/>
          <c:tx>
            <c:strRef>
              <c:f>Ec!$D$57</c:f>
              <c:strCache>
                <c:ptCount val="1"/>
                <c:pt idx="0">
                  <c:v>SATELLITI</c:v>
                </c:pt>
              </c:strCache>
            </c:strRef>
          </c:tx>
          <c:spPr>
            <a:ln w="25400">
              <a:solidFill>
                <a:srgbClr val="0070C0"/>
              </a:solidFill>
            </a:ln>
          </c:spPr>
          <c:marker>
            <c:symbol val="circle"/>
            <c:size val="7"/>
            <c:spPr>
              <a:solidFill>
                <a:srgbClr val="0070C0"/>
              </a:solidFill>
              <a:ln>
                <a:solidFill>
                  <a:srgbClr val="0070C0"/>
                </a:solidFill>
              </a:ln>
            </c:spPr>
          </c:marker>
          <c:cat>
            <c:numRef>
              <c:f>Ec!$C$58:$C$72</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Ec!$D$58:$D$72</c:f>
              <c:numCache>
                <c:formatCode>General</c:formatCode>
                <c:ptCount val="15"/>
                <c:pt idx="0">
                  <c:v>0.24845254448969678</c:v>
                </c:pt>
                <c:pt idx="1">
                  <c:v>0.26371087036075602</c:v>
                </c:pt>
                <c:pt idx="2">
                  <c:v>0.31097716122860941</c:v>
                </c:pt>
                <c:pt idx="3">
                  <c:v>0.28723897717737312</c:v>
                </c:pt>
                <c:pt idx="4">
                  <c:v>0.21545745648429149</c:v>
                </c:pt>
                <c:pt idx="5">
                  <c:v>0.28282758705049371</c:v>
                </c:pt>
                <c:pt idx="6">
                  <c:v>0.21286352358637073</c:v>
                </c:pt>
                <c:pt idx="7">
                  <c:v>0.14339299386133542</c:v>
                </c:pt>
                <c:pt idx="8">
                  <c:v>0.49341280002072052</c:v>
                </c:pt>
                <c:pt idx="9">
                  <c:v>0.3195027003283224</c:v>
                </c:pt>
                <c:pt idx="10">
                  <c:v>0.10027978618321054</c:v>
                </c:pt>
                <c:pt idx="11">
                  <c:v>0.1560842616154412</c:v>
                </c:pt>
                <c:pt idx="12">
                  <c:v>0.18453901698530784</c:v>
                </c:pt>
                <c:pt idx="13">
                  <c:v>0.68238212705681311</c:v>
                </c:pt>
                <c:pt idx="14">
                  <c:v>1.5020128456437409</c:v>
                </c:pt>
              </c:numCache>
            </c:numRef>
          </c:val>
          <c:smooth val="0"/>
          <c:extLst xmlns:c16r2="http://schemas.microsoft.com/office/drawing/2015/06/chart">
            <c:ext xmlns:c16="http://schemas.microsoft.com/office/drawing/2014/chart" uri="{C3380CC4-5D6E-409C-BE32-E72D297353CC}">
              <c16:uniqueId val="{00000000-ACD7-48E9-B6D0-CFADC0F76F47}"/>
            </c:ext>
          </c:extLst>
        </c:ser>
        <c:ser>
          <c:idx val="1"/>
          <c:order val="1"/>
          <c:tx>
            <c:strRef>
              <c:f>Ec!$E$57</c:f>
              <c:strCache>
                <c:ptCount val="1"/>
                <c:pt idx="0">
                  <c:v>STADI ORBITALI</c:v>
                </c:pt>
              </c:strCache>
            </c:strRef>
          </c:tx>
          <c:spPr>
            <a:ln w="25400">
              <a:solidFill>
                <a:srgbClr val="C00000"/>
              </a:solidFill>
            </a:ln>
          </c:spPr>
          <c:marker>
            <c:spPr>
              <a:solidFill>
                <a:srgbClr val="C00000"/>
              </a:solidFill>
              <a:ln>
                <a:solidFill>
                  <a:srgbClr val="C00000"/>
                </a:solidFill>
              </a:ln>
            </c:spPr>
          </c:marker>
          <c:cat>
            <c:numRef>
              <c:f>Ec!$C$58:$C$72</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Ec!$E$58:$E$72</c:f>
              <c:numCache>
                <c:formatCode>General</c:formatCode>
                <c:ptCount val="15"/>
                <c:pt idx="0">
                  <c:v>0.51764517578828384</c:v>
                </c:pt>
                <c:pt idx="1">
                  <c:v>1.1349022407271869</c:v>
                </c:pt>
                <c:pt idx="2">
                  <c:v>1.0064156996095197</c:v>
                </c:pt>
                <c:pt idx="3">
                  <c:v>0.82613062944526527</c:v>
                </c:pt>
                <c:pt idx="4">
                  <c:v>1.0163809811187807</c:v>
                </c:pt>
                <c:pt idx="5">
                  <c:v>0.81066415118404844</c:v>
                </c:pt>
                <c:pt idx="6">
                  <c:v>1.2758360179869976</c:v>
                </c:pt>
                <c:pt idx="7">
                  <c:v>0.80876624427470567</c:v>
                </c:pt>
                <c:pt idx="8">
                  <c:v>0.69386943222320419</c:v>
                </c:pt>
                <c:pt idx="9">
                  <c:v>1.4262895275950482</c:v>
                </c:pt>
                <c:pt idx="10">
                  <c:v>1.1836257805464934</c:v>
                </c:pt>
                <c:pt idx="11">
                  <c:v>1.9098785241047356</c:v>
                </c:pt>
                <c:pt idx="12">
                  <c:v>2.0629969461647302</c:v>
                </c:pt>
                <c:pt idx="13">
                  <c:v>2.4526151907987792</c:v>
                </c:pt>
                <c:pt idx="14">
                  <c:v>2.9253494334183561</c:v>
                </c:pt>
              </c:numCache>
            </c:numRef>
          </c:val>
          <c:smooth val="0"/>
          <c:extLst xmlns:c16r2="http://schemas.microsoft.com/office/drawing/2015/06/chart">
            <c:ext xmlns:c16="http://schemas.microsoft.com/office/drawing/2014/chart" uri="{C3380CC4-5D6E-409C-BE32-E72D297353CC}">
              <c16:uniqueId val="{00000001-ACD7-48E9-B6D0-CFADC0F76F47}"/>
            </c:ext>
          </c:extLst>
        </c:ser>
        <c:ser>
          <c:idx val="2"/>
          <c:order val="2"/>
          <c:tx>
            <c:strRef>
              <c:f>Ec!$F$57</c:f>
              <c:strCache>
                <c:ptCount val="1"/>
                <c:pt idx="0">
                  <c:v>DETRITI</c:v>
                </c:pt>
              </c:strCache>
            </c:strRef>
          </c:tx>
          <c:spPr>
            <a:ln w="25400">
              <a:solidFill>
                <a:srgbClr val="00B050"/>
              </a:solidFill>
            </a:ln>
          </c:spPr>
          <c:marker>
            <c:symbol val="triangle"/>
            <c:size val="7"/>
            <c:spPr>
              <a:solidFill>
                <a:srgbClr val="00B050"/>
              </a:solidFill>
              <a:ln>
                <a:solidFill>
                  <a:srgbClr val="00B050"/>
                </a:solidFill>
              </a:ln>
            </c:spPr>
          </c:marker>
          <c:cat>
            <c:numRef>
              <c:f>Ec!$C$58:$C$72</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Ec!$F$58:$F$72</c:f>
              <c:numCache>
                <c:formatCode>General</c:formatCode>
                <c:ptCount val="15"/>
                <c:pt idx="0">
                  <c:v>4.3556511396203312E-2</c:v>
                </c:pt>
                <c:pt idx="1">
                  <c:v>2.6759918894825319E-2</c:v>
                </c:pt>
                <c:pt idx="2">
                  <c:v>5.3656899534204605E-2</c:v>
                </c:pt>
                <c:pt idx="3">
                  <c:v>5.3258008056296213E-2</c:v>
                </c:pt>
                <c:pt idx="4">
                  <c:v>4.8385190589428362E-2</c:v>
                </c:pt>
                <c:pt idx="5">
                  <c:v>3.7791257304753412E-2</c:v>
                </c:pt>
                <c:pt idx="6">
                  <c:v>2.8068260126612454E-2</c:v>
                </c:pt>
                <c:pt idx="7">
                  <c:v>4.5330522612618829E-2</c:v>
                </c:pt>
                <c:pt idx="8">
                  <c:v>8.3460552290315349E-2</c:v>
                </c:pt>
                <c:pt idx="9">
                  <c:v>6.5631353199235853E-2</c:v>
                </c:pt>
                <c:pt idx="10">
                  <c:v>6.7838579223944429E-2</c:v>
                </c:pt>
                <c:pt idx="11">
                  <c:v>0.20512483087969935</c:v>
                </c:pt>
                <c:pt idx="12">
                  <c:v>0.29694893189202709</c:v>
                </c:pt>
                <c:pt idx="13">
                  <c:v>0.24574744534753279</c:v>
                </c:pt>
                <c:pt idx="14">
                  <c:v>0.3343848843230468</c:v>
                </c:pt>
              </c:numCache>
            </c:numRef>
          </c:val>
          <c:smooth val="0"/>
          <c:extLst xmlns:c16r2="http://schemas.microsoft.com/office/drawing/2015/06/chart">
            <c:ext xmlns:c16="http://schemas.microsoft.com/office/drawing/2014/chart" uri="{C3380CC4-5D6E-409C-BE32-E72D297353CC}">
              <c16:uniqueId val="{00000002-ACD7-48E9-B6D0-CFADC0F76F47}"/>
            </c:ext>
          </c:extLst>
        </c:ser>
        <c:ser>
          <c:idx val="3"/>
          <c:order val="3"/>
          <c:tx>
            <c:strRef>
              <c:f>Ec!$G$57</c:f>
              <c:strCache>
                <c:ptCount val="1"/>
                <c:pt idx="0">
                  <c:v>INTATTI + DETRITI</c:v>
                </c:pt>
              </c:strCache>
            </c:strRef>
          </c:tx>
          <c:spPr>
            <a:ln w="31750">
              <a:solidFill>
                <a:srgbClr val="7030A0"/>
              </a:solidFill>
            </a:ln>
          </c:spPr>
          <c:marker>
            <c:symbol val="diamond"/>
            <c:size val="7"/>
            <c:spPr>
              <a:solidFill>
                <a:srgbClr val="7030A0"/>
              </a:solidFill>
              <a:ln>
                <a:solidFill>
                  <a:srgbClr val="7030A0"/>
                </a:solidFill>
              </a:ln>
            </c:spPr>
          </c:marker>
          <c:cat>
            <c:numRef>
              <c:f>Ec!$C$58:$C$72</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Ec!$G$58:$G$72</c:f>
              <c:numCache>
                <c:formatCode>General</c:formatCode>
                <c:ptCount val="15"/>
                <c:pt idx="0">
                  <c:v>0.80803500380410842</c:v>
                </c:pt>
                <c:pt idx="1">
                  <c:v>1.4220067025588756</c:v>
                </c:pt>
                <c:pt idx="2">
                  <c:v>1.3672148445480259</c:v>
                </c:pt>
                <c:pt idx="3">
                  <c:v>1.1374621215618275</c:v>
                </c:pt>
                <c:pt idx="4">
                  <c:v>1.2774387917786956</c:v>
                </c:pt>
                <c:pt idx="5">
                  <c:v>1.12857783587611</c:v>
                </c:pt>
                <c:pt idx="6">
                  <c:v>1.5136349224119439</c:v>
                </c:pt>
                <c:pt idx="7">
                  <c:v>0.99589895356336777</c:v>
                </c:pt>
                <c:pt idx="8">
                  <c:v>1.2663310890212887</c:v>
                </c:pt>
                <c:pt idx="9">
                  <c:v>1.8057237513469993</c:v>
                </c:pt>
                <c:pt idx="10">
                  <c:v>1.3496870304581243</c:v>
                </c:pt>
                <c:pt idx="11">
                  <c:v>2.2638749089493371</c:v>
                </c:pt>
                <c:pt idx="12">
                  <c:v>2.5340151316683657</c:v>
                </c:pt>
                <c:pt idx="13">
                  <c:v>3.3563455084781757</c:v>
                </c:pt>
                <c:pt idx="14">
                  <c:v>4.7031505346696978</c:v>
                </c:pt>
              </c:numCache>
            </c:numRef>
          </c:val>
          <c:smooth val="0"/>
          <c:extLst xmlns:c16r2="http://schemas.microsoft.com/office/drawing/2015/06/chart">
            <c:ext xmlns:c16="http://schemas.microsoft.com/office/drawing/2014/chart" uri="{C3380CC4-5D6E-409C-BE32-E72D297353CC}">
              <c16:uniqueId val="{00000003-ACD7-48E9-B6D0-CFADC0F76F47}"/>
            </c:ext>
          </c:extLst>
        </c:ser>
        <c:dLbls>
          <c:showLegendKey val="0"/>
          <c:showVal val="0"/>
          <c:showCatName val="0"/>
          <c:showSerName val="0"/>
          <c:showPercent val="0"/>
          <c:showBubbleSize val="0"/>
        </c:dLbls>
        <c:dropLines>
          <c:spPr>
            <a:ln w="12700"/>
          </c:spPr>
        </c:dropLines>
        <c:marker val="1"/>
        <c:smooth val="0"/>
        <c:axId val="32958336"/>
        <c:axId val="32959872"/>
      </c:lineChart>
      <c:catAx>
        <c:axId val="32958336"/>
        <c:scaling>
          <c:orientation val="minMax"/>
        </c:scaling>
        <c:delete val="0"/>
        <c:axPos val="b"/>
        <c:numFmt formatCode="General" sourceLinked="1"/>
        <c:majorTickMark val="out"/>
        <c:minorTickMark val="none"/>
        <c:tickLblPos val="nextTo"/>
        <c:txPr>
          <a:bodyPr rot="-5400000" vert="horz"/>
          <a:lstStyle/>
          <a:p>
            <a:pPr>
              <a:defRPr sz="1400" b="1">
                <a:solidFill>
                  <a:srgbClr val="002060"/>
                </a:solidFill>
              </a:defRPr>
            </a:pPr>
            <a:endParaRPr lang="en-US"/>
          </a:p>
        </c:txPr>
        <c:crossAx val="32959872"/>
        <c:crosses val="autoZero"/>
        <c:auto val="1"/>
        <c:lblAlgn val="ctr"/>
        <c:lblOffset val="100"/>
        <c:noMultiLvlLbl val="0"/>
      </c:catAx>
      <c:valAx>
        <c:axId val="32959872"/>
        <c:scaling>
          <c:orientation val="minMax"/>
        </c:scaling>
        <c:delete val="0"/>
        <c:axPos val="l"/>
        <c:majorGridlines/>
        <c:title>
          <c:tx>
            <c:rich>
              <a:bodyPr rot="-5400000" vert="horz"/>
              <a:lstStyle/>
              <a:p>
                <a:pPr>
                  <a:defRPr sz="1400">
                    <a:solidFill>
                      <a:srgbClr val="002060"/>
                    </a:solidFill>
                  </a:defRPr>
                </a:pPr>
                <a:r>
                  <a:rPr lang="en-GB" sz="1400" dirty="0" smtClean="0">
                    <a:solidFill>
                      <a:srgbClr val="002060"/>
                    </a:solidFill>
                  </a:rPr>
                  <a:t>Probabilità di vittime all’anno [%]</a:t>
                </a:r>
                <a:endParaRPr lang="en-GB" sz="1400" dirty="0">
                  <a:solidFill>
                    <a:srgbClr val="002060"/>
                  </a:solidFill>
                </a:endParaRPr>
              </a:p>
            </c:rich>
          </c:tx>
          <c:layout>
            <c:manualLayout>
              <c:xMode val="edge"/>
              <c:yMode val="edge"/>
              <c:x val="4.5983487221116486E-3"/>
              <c:y val="0.10877220898796124"/>
            </c:manualLayout>
          </c:layout>
          <c:overlay val="0"/>
        </c:title>
        <c:numFmt formatCode="General" sourceLinked="1"/>
        <c:majorTickMark val="out"/>
        <c:minorTickMark val="none"/>
        <c:tickLblPos val="nextTo"/>
        <c:txPr>
          <a:bodyPr/>
          <a:lstStyle/>
          <a:p>
            <a:pPr>
              <a:defRPr sz="1400" b="1">
                <a:solidFill>
                  <a:srgbClr val="002060"/>
                </a:solidFill>
              </a:defRPr>
            </a:pPr>
            <a:endParaRPr lang="en-US"/>
          </a:p>
        </c:txPr>
        <c:crossAx val="32958336"/>
        <c:crosses val="autoZero"/>
        <c:crossBetween val="between"/>
      </c:valAx>
      <c:spPr>
        <a:solidFill>
          <a:schemeClr val="accent1">
            <a:lumMod val="20000"/>
            <a:lumOff val="80000"/>
          </a:schemeClr>
        </a:solidFill>
        <a:ln>
          <a:solidFill>
            <a:schemeClr val="accent1"/>
          </a:solidFill>
        </a:ln>
      </c:spPr>
    </c:plotArea>
    <c:legend>
      <c:legendPos val="t"/>
      <c:layout>
        <c:manualLayout>
          <c:xMode val="edge"/>
          <c:yMode val="edge"/>
          <c:x val="7.7590074228934769E-2"/>
          <c:y val="2.1491232028591798E-2"/>
          <c:w val="0.89999985517011893"/>
          <c:h val="7.3441067770146473E-2"/>
        </c:manualLayout>
      </c:layout>
      <c:overlay val="0"/>
      <c:txPr>
        <a:bodyPr/>
        <a:lstStyle/>
        <a:p>
          <a:pPr>
            <a:defRPr sz="1200" b="1">
              <a:solidFill>
                <a:srgbClr val="0070C0"/>
              </a:solidFill>
            </a:defRPr>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260872419615217"/>
          <c:y val="0.11210971934413939"/>
          <c:w val="0.86387469720511267"/>
          <c:h val="0.73194411010988436"/>
        </c:manualLayout>
      </c:layout>
      <c:lineChart>
        <c:grouping val="standard"/>
        <c:varyColors val="0"/>
        <c:ser>
          <c:idx val="0"/>
          <c:order val="0"/>
          <c:tx>
            <c:strRef>
              <c:f>Ec!$F$19</c:f>
              <c:strCache>
                <c:ptCount val="1"/>
                <c:pt idx="0">
                  <c:v>INTATTI+DETRITI (Tutti)</c:v>
                </c:pt>
              </c:strCache>
            </c:strRef>
          </c:tx>
          <c:spPr>
            <a:ln w="31750"/>
          </c:spPr>
          <c:cat>
            <c:numRef>
              <c:f>Ec!$B$20:$B$34</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Ec!$F$20:$F$34</c:f>
              <c:numCache>
                <c:formatCode>General</c:formatCode>
                <c:ptCount val="15"/>
                <c:pt idx="0">
                  <c:v>0.83500867352185315</c:v>
                </c:pt>
                <c:pt idx="1">
                  <c:v>1.458404637071764</c:v>
                </c:pt>
                <c:pt idx="2">
                  <c:v>1.4021842241879079</c:v>
                </c:pt>
                <c:pt idx="3">
                  <c:v>1.1737850572189457</c:v>
                </c:pt>
                <c:pt idx="4">
                  <c:v>1.3030381811861336</c:v>
                </c:pt>
                <c:pt idx="5">
                  <c:v>1.1623634469006716</c:v>
                </c:pt>
                <c:pt idx="6">
                  <c:v>1.5468325267507743</c:v>
                </c:pt>
                <c:pt idx="7">
                  <c:v>1.0150830004123979</c:v>
                </c:pt>
                <c:pt idx="8">
                  <c:v>1.2841118164886978</c:v>
                </c:pt>
                <c:pt idx="9">
                  <c:v>1.8721441396753469</c:v>
                </c:pt>
                <c:pt idx="10">
                  <c:v>1.7826909576686756</c:v>
                </c:pt>
                <c:pt idx="11">
                  <c:v>2.8695321650550554</c:v>
                </c:pt>
                <c:pt idx="12">
                  <c:v>3.3079748557993671</c:v>
                </c:pt>
                <c:pt idx="13">
                  <c:v>4.1466258771796998</c:v>
                </c:pt>
                <c:pt idx="14">
                  <c:v>6.786461036669122</c:v>
                </c:pt>
              </c:numCache>
            </c:numRef>
          </c:val>
          <c:smooth val="0"/>
          <c:extLst xmlns:c16r2="http://schemas.microsoft.com/office/drawing/2015/06/chart">
            <c:ext xmlns:c16="http://schemas.microsoft.com/office/drawing/2014/chart" uri="{C3380CC4-5D6E-409C-BE32-E72D297353CC}">
              <c16:uniqueId val="{00000000-EE32-455F-A8A4-AE785188342F}"/>
            </c:ext>
          </c:extLst>
        </c:ser>
        <c:ser>
          <c:idx val="1"/>
          <c:order val="1"/>
          <c:tx>
            <c:strRef>
              <c:f>Ec!$G$19</c:f>
              <c:strCache>
                <c:ptCount val="1"/>
                <c:pt idx="0">
                  <c:v>INTATTI+DETRITI (&gt; 300 kg)</c:v>
                </c:pt>
              </c:strCache>
            </c:strRef>
          </c:tx>
          <c:spPr>
            <a:ln w="31750"/>
          </c:spPr>
          <c:cat>
            <c:numRef>
              <c:f>Ec!$B$20:$B$34</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Ec!$G$20:$G$34</c:f>
              <c:numCache>
                <c:formatCode>General</c:formatCode>
                <c:ptCount val="15"/>
                <c:pt idx="0">
                  <c:v>0.80803500380410842</c:v>
                </c:pt>
                <c:pt idx="1">
                  <c:v>1.4220067025588756</c:v>
                </c:pt>
                <c:pt idx="2">
                  <c:v>1.3672148445480259</c:v>
                </c:pt>
                <c:pt idx="3">
                  <c:v>1.1374621215618275</c:v>
                </c:pt>
                <c:pt idx="4">
                  <c:v>1.2774387917786956</c:v>
                </c:pt>
                <c:pt idx="5">
                  <c:v>1.12857783587611</c:v>
                </c:pt>
                <c:pt idx="6">
                  <c:v>1.5136349224119439</c:v>
                </c:pt>
                <c:pt idx="7">
                  <c:v>0.99589895356336777</c:v>
                </c:pt>
                <c:pt idx="8">
                  <c:v>1.2663310890212887</c:v>
                </c:pt>
                <c:pt idx="9">
                  <c:v>1.8057237513469993</c:v>
                </c:pt>
                <c:pt idx="10">
                  <c:v>1.3496870304581243</c:v>
                </c:pt>
                <c:pt idx="11">
                  <c:v>2.2638749089493371</c:v>
                </c:pt>
                <c:pt idx="12">
                  <c:v>2.5340151316683657</c:v>
                </c:pt>
                <c:pt idx="13">
                  <c:v>3.3563455084781757</c:v>
                </c:pt>
                <c:pt idx="14">
                  <c:v>4.7031505346696978</c:v>
                </c:pt>
              </c:numCache>
            </c:numRef>
          </c:val>
          <c:smooth val="0"/>
          <c:extLst xmlns:c16r2="http://schemas.microsoft.com/office/drawing/2015/06/chart">
            <c:ext xmlns:c16="http://schemas.microsoft.com/office/drawing/2014/chart" uri="{C3380CC4-5D6E-409C-BE32-E72D297353CC}">
              <c16:uniqueId val="{00000001-EE32-455F-A8A4-AE785188342F}"/>
            </c:ext>
          </c:extLst>
        </c:ser>
        <c:dLbls>
          <c:showLegendKey val="0"/>
          <c:showVal val="0"/>
          <c:showCatName val="0"/>
          <c:showSerName val="0"/>
          <c:showPercent val="0"/>
          <c:showBubbleSize val="0"/>
        </c:dLbls>
        <c:dropLines/>
        <c:marker val="1"/>
        <c:smooth val="0"/>
        <c:axId val="32982528"/>
        <c:axId val="32984064"/>
      </c:lineChart>
      <c:catAx>
        <c:axId val="32982528"/>
        <c:scaling>
          <c:orientation val="minMax"/>
        </c:scaling>
        <c:delete val="0"/>
        <c:axPos val="b"/>
        <c:numFmt formatCode="General" sourceLinked="1"/>
        <c:majorTickMark val="out"/>
        <c:minorTickMark val="none"/>
        <c:tickLblPos val="nextTo"/>
        <c:txPr>
          <a:bodyPr rot="-5400000" vert="horz"/>
          <a:lstStyle/>
          <a:p>
            <a:pPr>
              <a:defRPr sz="1400" b="1">
                <a:solidFill>
                  <a:srgbClr val="002060"/>
                </a:solidFill>
              </a:defRPr>
            </a:pPr>
            <a:endParaRPr lang="en-US"/>
          </a:p>
        </c:txPr>
        <c:crossAx val="32984064"/>
        <c:crosses val="autoZero"/>
        <c:auto val="1"/>
        <c:lblAlgn val="ctr"/>
        <c:lblOffset val="100"/>
        <c:noMultiLvlLbl val="0"/>
      </c:catAx>
      <c:valAx>
        <c:axId val="32984064"/>
        <c:scaling>
          <c:orientation val="minMax"/>
        </c:scaling>
        <c:delete val="0"/>
        <c:axPos val="l"/>
        <c:majorGridlines/>
        <c:title>
          <c:tx>
            <c:rich>
              <a:bodyPr rot="-5400000" vert="horz"/>
              <a:lstStyle/>
              <a:p>
                <a:pPr>
                  <a:defRPr sz="1400">
                    <a:solidFill>
                      <a:srgbClr val="002060"/>
                    </a:solidFill>
                  </a:defRPr>
                </a:pPr>
                <a:r>
                  <a:rPr lang="en-GB" sz="1400" dirty="0" smtClean="0">
                    <a:solidFill>
                      <a:srgbClr val="002060"/>
                    </a:solidFill>
                  </a:rPr>
                  <a:t>Probabilità di vittime all’anno [%]</a:t>
                </a:r>
                <a:endParaRPr lang="en-GB" sz="1400" dirty="0">
                  <a:solidFill>
                    <a:srgbClr val="002060"/>
                  </a:solidFill>
                </a:endParaRPr>
              </a:p>
            </c:rich>
          </c:tx>
          <c:layout>
            <c:manualLayout>
              <c:xMode val="edge"/>
              <c:yMode val="edge"/>
              <c:x val="0"/>
              <c:y val="0.11577829643302523"/>
            </c:manualLayout>
          </c:layout>
          <c:overlay val="0"/>
        </c:title>
        <c:numFmt formatCode="General" sourceLinked="1"/>
        <c:majorTickMark val="out"/>
        <c:minorTickMark val="none"/>
        <c:tickLblPos val="nextTo"/>
        <c:txPr>
          <a:bodyPr/>
          <a:lstStyle/>
          <a:p>
            <a:pPr>
              <a:defRPr sz="1400" b="1">
                <a:solidFill>
                  <a:srgbClr val="002060"/>
                </a:solidFill>
              </a:defRPr>
            </a:pPr>
            <a:endParaRPr lang="en-US"/>
          </a:p>
        </c:txPr>
        <c:crossAx val="32982528"/>
        <c:crosses val="autoZero"/>
        <c:crossBetween val="between"/>
      </c:valAx>
      <c:spPr>
        <a:solidFill>
          <a:schemeClr val="accent1">
            <a:lumMod val="20000"/>
            <a:lumOff val="80000"/>
          </a:schemeClr>
        </a:solidFill>
        <a:ln>
          <a:solidFill>
            <a:schemeClr val="accent1"/>
          </a:solidFill>
        </a:ln>
      </c:spPr>
    </c:plotArea>
    <c:legend>
      <c:legendPos val="t"/>
      <c:layout>
        <c:manualLayout>
          <c:xMode val="edge"/>
          <c:yMode val="edge"/>
          <c:x val="0.14411218603179199"/>
          <c:y val="1.4252471878021285E-2"/>
          <c:w val="0.77163600982410541"/>
          <c:h val="7.3056543596010881E-2"/>
        </c:manualLayout>
      </c:layout>
      <c:overlay val="0"/>
      <c:txPr>
        <a:bodyPr/>
        <a:lstStyle/>
        <a:p>
          <a:pPr>
            <a:defRPr sz="1400" b="1">
              <a:solidFill>
                <a:srgbClr val="0070C0"/>
              </a:solidFil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053876102122261E-2"/>
          <c:y val="7.7061598803749576E-2"/>
          <c:w val="0.914953168635804"/>
          <c:h val="0.80531038446128134"/>
        </c:manualLayout>
      </c:layout>
      <c:barChart>
        <c:barDir val="col"/>
        <c:grouping val="clustered"/>
        <c:varyColors val="0"/>
        <c:ser>
          <c:idx val="0"/>
          <c:order val="0"/>
          <c:tx>
            <c:strRef>
              <c:f>Foglio1!$C$1</c:f>
              <c:strCache>
                <c:ptCount val="1"/>
                <c:pt idx="0">
                  <c:v>Satelliti</c:v>
                </c:pt>
              </c:strCache>
            </c:strRef>
          </c:tx>
          <c:spPr>
            <a:gradFill>
              <a:gsLst>
                <a:gs pos="0">
                  <a:srgbClr val="03D4A8"/>
                </a:gs>
                <a:gs pos="25000">
                  <a:srgbClr val="21D6E0"/>
                </a:gs>
                <a:gs pos="75000">
                  <a:srgbClr val="0087E6"/>
                </a:gs>
                <a:gs pos="100000">
                  <a:srgbClr val="005CBF"/>
                </a:gs>
              </a:gsLst>
              <a:lin ang="5400000" scaled="0"/>
            </a:gradFill>
          </c:spPr>
          <c:invertIfNegative val="0"/>
          <c:cat>
            <c:numRef>
              <c:f>Foglio1!$A$2:$A$69</c:f>
              <c:numCache>
                <c:formatCode>General</c:formatCode>
                <c:ptCount val="68"/>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pt idx="66">
                  <c:v>2023</c:v>
                </c:pt>
                <c:pt idx="67">
                  <c:v>2024</c:v>
                </c:pt>
              </c:numCache>
            </c:numRef>
          </c:cat>
          <c:val>
            <c:numRef>
              <c:f>Foglio1!$C$2:$C$69</c:f>
              <c:numCache>
                <c:formatCode>General</c:formatCode>
                <c:ptCount val="68"/>
                <c:pt idx="0">
                  <c:v>0</c:v>
                </c:pt>
                <c:pt idx="1">
                  <c:v>5</c:v>
                </c:pt>
                <c:pt idx="2">
                  <c:v>8</c:v>
                </c:pt>
                <c:pt idx="3">
                  <c:v>10</c:v>
                </c:pt>
                <c:pt idx="4">
                  <c:v>25</c:v>
                </c:pt>
                <c:pt idx="5">
                  <c:v>52</c:v>
                </c:pt>
                <c:pt idx="6">
                  <c:v>43</c:v>
                </c:pt>
                <c:pt idx="7">
                  <c:v>54</c:v>
                </c:pt>
                <c:pt idx="8">
                  <c:v>73</c:v>
                </c:pt>
                <c:pt idx="9">
                  <c:v>98</c:v>
                </c:pt>
                <c:pt idx="10">
                  <c:v>93</c:v>
                </c:pt>
                <c:pt idx="11">
                  <c:v>99</c:v>
                </c:pt>
                <c:pt idx="12">
                  <c:v>97</c:v>
                </c:pt>
                <c:pt idx="13">
                  <c:v>84</c:v>
                </c:pt>
                <c:pt idx="14">
                  <c:v>75</c:v>
                </c:pt>
                <c:pt idx="15">
                  <c:v>64</c:v>
                </c:pt>
                <c:pt idx="16">
                  <c:v>65</c:v>
                </c:pt>
                <c:pt idx="17">
                  <c:v>66</c:v>
                </c:pt>
                <c:pt idx="18">
                  <c:v>69</c:v>
                </c:pt>
                <c:pt idx="19">
                  <c:v>69</c:v>
                </c:pt>
                <c:pt idx="20">
                  <c:v>60</c:v>
                </c:pt>
                <c:pt idx="21">
                  <c:v>88</c:v>
                </c:pt>
                <c:pt idx="22">
                  <c:v>93</c:v>
                </c:pt>
                <c:pt idx="23">
                  <c:v>92</c:v>
                </c:pt>
                <c:pt idx="24">
                  <c:v>81</c:v>
                </c:pt>
                <c:pt idx="25">
                  <c:v>72</c:v>
                </c:pt>
                <c:pt idx="26">
                  <c:v>76</c:v>
                </c:pt>
                <c:pt idx="27">
                  <c:v>68</c:v>
                </c:pt>
                <c:pt idx="28">
                  <c:v>70</c:v>
                </c:pt>
                <c:pt idx="29">
                  <c:v>53</c:v>
                </c:pt>
                <c:pt idx="30">
                  <c:v>57</c:v>
                </c:pt>
                <c:pt idx="31">
                  <c:v>76</c:v>
                </c:pt>
                <c:pt idx="32">
                  <c:v>83</c:v>
                </c:pt>
                <c:pt idx="33">
                  <c:v>62</c:v>
                </c:pt>
                <c:pt idx="34">
                  <c:v>59</c:v>
                </c:pt>
                <c:pt idx="35">
                  <c:v>69</c:v>
                </c:pt>
                <c:pt idx="36">
                  <c:v>47</c:v>
                </c:pt>
                <c:pt idx="37">
                  <c:v>34</c:v>
                </c:pt>
                <c:pt idx="38">
                  <c:v>38</c:v>
                </c:pt>
                <c:pt idx="39">
                  <c:v>28</c:v>
                </c:pt>
                <c:pt idx="40">
                  <c:v>30</c:v>
                </c:pt>
                <c:pt idx="41">
                  <c:v>30</c:v>
                </c:pt>
                <c:pt idx="42">
                  <c:v>32</c:v>
                </c:pt>
                <c:pt idx="43">
                  <c:v>36</c:v>
                </c:pt>
                <c:pt idx="44">
                  <c:v>48</c:v>
                </c:pt>
                <c:pt idx="45">
                  <c:v>42</c:v>
                </c:pt>
                <c:pt idx="46">
                  <c:v>24</c:v>
                </c:pt>
                <c:pt idx="47">
                  <c:v>20</c:v>
                </c:pt>
                <c:pt idx="48">
                  <c:v>23</c:v>
                </c:pt>
                <c:pt idx="49">
                  <c:v>21</c:v>
                </c:pt>
                <c:pt idx="50">
                  <c:v>23</c:v>
                </c:pt>
                <c:pt idx="51">
                  <c:v>22</c:v>
                </c:pt>
                <c:pt idx="52">
                  <c:v>25</c:v>
                </c:pt>
                <c:pt idx="53">
                  <c:v>36</c:v>
                </c:pt>
                <c:pt idx="54">
                  <c:v>38</c:v>
                </c:pt>
                <c:pt idx="55">
                  <c:v>36</c:v>
                </c:pt>
                <c:pt idx="56">
                  <c:v>40</c:v>
                </c:pt>
                <c:pt idx="57">
                  <c:v>88</c:v>
                </c:pt>
                <c:pt idx="58">
                  <c:v>75</c:v>
                </c:pt>
                <c:pt idx="59">
                  <c:v>69</c:v>
                </c:pt>
                <c:pt idx="60">
                  <c:v>54</c:v>
                </c:pt>
                <c:pt idx="61">
                  <c:v>112</c:v>
                </c:pt>
                <c:pt idx="62">
                  <c:v>84</c:v>
                </c:pt>
                <c:pt idx="63">
                  <c:v>109</c:v>
                </c:pt>
                <c:pt idx="64">
                  <c:v>165</c:v>
                </c:pt>
                <c:pt idx="65">
                  <c:v>357</c:v>
                </c:pt>
                <c:pt idx="66">
                  <c:v>635</c:v>
                </c:pt>
                <c:pt idx="67">
                  <c:v>957</c:v>
                </c:pt>
              </c:numCache>
            </c:numRef>
          </c:val>
          <c:extLst xmlns:c16r2="http://schemas.microsoft.com/office/drawing/2015/06/chart">
            <c:ext xmlns:c16="http://schemas.microsoft.com/office/drawing/2014/chart" uri="{C3380CC4-5D6E-409C-BE32-E72D297353CC}">
              <c16:uniqueId val="{00000000-C04D-4E35-9DFD-BAC7C6275F3F}"/>
            </c:ext>
          </c:extLst>
        </c:ser>
        <c:ser>
          <c:idx val="1"/>
          <c:order val="1"/>
          <c:tx>
            <c:strRef>
              <c:f>Foglio1!$D$1</c:f>
              <c:strCache>
                <c:ptCount val="1"/>
                <c:pt idx="0">
                  <c:v>Stadi superiori</c:v>
                </c:pt>
              </c:strCache>
            </c:strRef>
          </c:tx>
          <c:spPr>
            <a:solidFill>
              <a:srgbClr val="C00000"/>
            </a:solidFill>
          </c:spPr>
          <c:invertIfNegative val="0"/>
          <c:cat>
            <c:numRef>
              <c:f>Foglio1!$A$2:$A$69</c:f>
              <c:numCache>
                <c:formatCode>General</c:formatCode>
                <c:ptCount val="68"/>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pt idx="66">
                  <c:v>2023</c:v>
                </c:pt>
                <c:pt idx="67">
                  <c:v>2024</c:v>
                </c:pt>
              </c:numCache>
            </c:numRef>
          </c:cat>
          <c:val>
            <c:numRef>
              <c:f>Foglio1!$D$2:$D$69</c:f>
              <c:numCache>
                <c:formatCode>General</c:formatCode>
                <c:ptCount val="68"/>
                <c:pt idx="0">
                  <c:v>1</c:v>
                </c:pt>
                <c:pt idx="1">
                  <c:v>1</c:v>
                </c:pt>
                <c:pt idx="2">
                  <c:v>0</c:v>
                </c:pt>
                <c:pt idx="3">
                  <c:v>3</c:v>
                </c:pt>
                <c:pt idx="4">
                  <c:v>11</c:v>
                </c:pt>
                <c:pt idx="5">
                  <c:v>21</c:v>
                </c:pt>
                <c:pt idx="6">
                  <c:v>20</c:v>
                </c:pt>
                <c:pt idx="7">
                  <c:v>31</c:v>
                </c:pt>
                <c:pt idx="8">
                  <c:v>49</c:v>
                </c:pt>
                <c:pt idx="9">
                  <c:v>58</c:v>
                </c:pt>
                <c:pt idx="10">
                  <c:v>74</c:v>
                </c:pt>
                <c:pt idx="11">
                  <c:v>70</c:v>
                </c:pt>
                <c:pt idx="12">
                  <c:v>72</c:v>
                </c:pt>
                <c:pt idx="13">
                  <c:v>73</c:v>
                </c:pt>
                <c:pt idx="14">
                  <c:v>63</c:v>
                </c:pt>
                <c:pt idx="15">
                  <c:v>68</c:v>
                </c:pt>
                <c:pt idx="16">
                  <c:v>80</c:v>
                </c:pt>
                <c:pt idx="17">
                  <c:v>79</c:v>
                </c:pt>
                <c:pt idx="18">
                  <c:v>79</c:v>
                </c:pt>
                <c:pt idx="19">
                  <c:v>90</c:v>
                </c:pt>
                <c:pt idx="20">
                  <c:v>90</c:v>
                </c:pt>
                <c:pt idx="21">
                  <c:v>96</c:v>
                </c:pt>
                <c:pt idx="22">
                  <c:v>107</c:v>
                </c:pt>
                <c:pt idx="23">
                  <c:v>110</c:v>
                </c:pt>
                <c:pt idx="24">
                  <c:v>109</c:v>
                </c:pt>
                <c:pt idx="25">
                  <c:v>108</c:v>
                </c:pt>
                <c:pt idx="26">
                  <c:v>104</c:v>
                </c:pt>
                <c:pt idx="27">
                  <c:v>106</c:v>
                </c:pt>
                <c:pt idx="28">
                  <c:v>83</c:v>
                </c:pt>
                <c:pt idx="29">
                  <c:v>98</c:v>
                </c:pt>
                <c:pt idx="30">
                  <c:v>90</c:v>
                </c:pt>
                <c:pt idx="31">
                  <c:v>110</c:v>
                </c:pt>
                <c:pt idx="32">
                  <c:v>114</c:v>
                </c:pt>
                <c:pt idx="33">
                  <c:v>107</c:v>
                </c:pt>
                <c:pt idx="34">
                  <c:v>87</c:v>
                </c:pt>
                <c:pt idx="35">
                  <c:v>75</c:v>
                </c:pt>
                <c:pt idx="36">
                  <c:v>55</c:v>
                </c:pt>
                <c:pt idx="37">
                  <c:v>66</c:v>
                </c:pt>
                <c:pt idx="38">
                  <c:v>51</c:v>
                </c:pt>
                <c:pt idx="39">
                  <c:v>49</c:v>
                </c:pt>
                <c:pt idx="40">
                  <c:v>48</c:v>
                </c:pt>
                <c:pt idx="41">
                  <c:v>71</c:v>
                </c:pt>
                <c:pt idx="42">
                  <c:v>80</c:v>
                </c:pt>
                <c:pt idx="43">
                  <c:v>96</c:v>
                </c:pt>
                <c:pt idx="44">
                  <c:v>82</c:v>
                </c:pt>
                <c:pt idx="45">
                  <c:v>71</c:v>
                </c:pt>
                <c:pt idx="46">
                  <c:v>47</c:v>
                </c:pt>
                <c:pt idx="47">
                  <c:v>53</c:v>
                </c:pt>
                <c:pt idx="48">
                  <c:v>44</c:v>
                </c:pt>
                <c:pt idx="49">
                  <c:v>38</c:v>
                </c:pt>
                <c:pt idx="50">
                  <c:v>37</c:v>
                </c:pt>
                <c:pt idx="51">
                  <c:v>39</c:v>
                </c:pt>
                <c:pt idx="52">
                  <c:v>40</c:v>
                </c:pt>
                <c:pt idx="53">
                  <c:v>27</c:v>
                </c:pt>
                <c:pt idx="54">
                  <c:v>45</c:v>
                </c:pt>
                <c:pt idx="55">
                  <c:v>46</c:v>
                </c:pt>
                <c:pt idx="56">
                  <c:v>42</c:v>
                </c:pt>
                <c:pt idx="57">
                  <c:v>50</c:v>
                </c:pt>
                <c:pt idx="58">
                  <c:v>40</c:v>
                </c:pt>
                <c:pt idx="59">
                  <c:v>40</c:v>
                </c:pt>
                <c:pt idx="60">
                  <c:v>33</c:v>
                </c:pt>
                <c:pt idx="61">
                  <c:v>32</c:v>
                </c:pt>
                <c:pt idx="62">
                  <c:v>55</c:v>
                </c:pt>
                <c:pt idx="63">
                  <c:v>48</c:v>
                </c:pt>
                <c:pt idx="64">
                  <c:v>57</c:v>
                </c:pt>
                <c:pt idx="65">
                  <c:v>66</c:v>
                </c:pt>
                <c:pt idx="66">
                  <c:v>94</c:v>
                </c:pt>
                <c:pt idx="67">
                  <c:v>113</c:v>
                </c:pt>
              </c:numCache>
            </c:numRef>
          </c:val>
          <c:extLst xmlns:c16r2="http://schemas.microsoft.com/office/drawing/2015/06/chart">
            <c:ext xmlns:c16="http://schemas.microsoft.com/office/drawing/2014/chart" uri="{C3380CC4-5D6E-409C-BE32-E72D297353CC}">
              <c16:uniqueId val="{00000001-C04D-4E35-9DFD-BAC7C6275F3F}"/>
            </c:ext>
          </c:extLst>
        </c:ser>
        <c:ser>
          <c:idx val="2"/>
          <c:order val="2"/>
          <c:tx>
            <c:strRef>
              <c:f>Foglio1!$E$1</c:f>
              <c:strCache>
                <c:ptCount val="1"/>
                <c:pt idx="0">
                  <c:v>Detriti</c:v>
                </c:pt>
              </c:strCache>
            </c:strRef>
          </c:tx>
          <c:spPr>
            <a:noFill/>
            <a:ln w="6350">
              <a:solidFill>
                <a:srgbClr val="92D050"/>
              </a:solidFill>
            </a:ln>
          </c:spPr>
          <c:invertIfNegative val="0"/>
          <c:cat>
            <c:numRef>
              <c:f>Foglio1!$A$2:$A$69</c:f>
              <c:numCache>
                <c:formatCode>General</c:formatCode>
                <c:ptCount val="68"/>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pt idx="66">
                  <c:v>2023</c:v>
                </c:pt>
                <c:pt idx="67">
                  <c:v>2024</c:v>
                </c:pt>
              </c:numCache>
            </c:numRef>
          </c:cat>
          <c:val>
            <c:numRef>
              <c:f>Foglio1!$E$2:$E$69</c:f>
              <c:numCache>
                <c:formatCode>General</c:formatCode>
                <c:ptCount val="68"/>
                <c:pt idx="0">
                  <c:v>0</c:v>
                </c:pt>
                <c:pt idx="1">
                  <c:v>0</c:v>
                </c:pt>
                <c:pt idx="2">
                  <c:v>0</c:v>
                </c:pt>
                <c:pt idx="3">
                  <c:v>7</c:v>
                </c:pt>
                <c:pt idx="4">
                  <c:v>24</c:v>
                </c:pt>
                <c:pt idx="5">
                  <c:v>67</c:v>
                </c:pt>
                <c:pt idx="6">
                  <c:v>27</c:v>
                </c:pt>
                <c:pt idx="7">
                  <c:v>140</c:v>
                </c:pt>
                <c:pt idx="8">
                  <c:v>282</c:v>
                </c:pt>
                <c:pt idx="9">
                  <c:v>357</c:v>
                </c:pt>
                <c:pt idx="10">
                  <c:v>169</c:v>
                </c:pt>
                <c:pt idx="11">
                  <c:v>136</c:v>
                </c:pt>
                <c:pt idx="12">
                  <c:v>165</c:v>
                </c:pt>
                <c:pt idx="13">
                  <c:v>133</c:v>
                </c:pt>
                <c:pt idx="14">
                  <c:v>193</c:v>
                </c:pt>
                <c:pt idx="15">
                  <c:v>232</c:v>
                </c:pt>
                <c:pt idx="16">
                  <c:v>400</c:v>
                </c:pt>
                <c:pt idx="17">
                  <c:v>215</c:v>
                </c:pt>
                <c:pt idx="18">
                  <c:v>338</c:v>
                </c:pt>
                <c:pt idx="19">
                  <c:v>510</c:v>
                </c:pt>
                <c:pt idx="20">
                  <c:v>380</c:v>
                </c:pt>
                <c:pt idx="21">
                  <c:v>354</c:v>
                </c:pt>
                <c:pt idx="22">
                  <c:v>435</c:v>
                </c:pt>
                <c:pt idx="23">
                  <c:v>370</c:v>
                </c:pt>
                <c:pt idx="24">
                  <c:v>453</c:v>
                </c:pt>
                <c:pt idx="25">
                  <c:v>389</c:v>
                </c:pt>
                <c:pt idx="26">
                  <c:v>327</c:v>
                </c:pt>
                <c:pt idx="27">
                  <c:v>404</c:v>
                </c:pt>
                <c:pt idx="28">
                  <c:v>305</c:v>
                </c:pt>
                <c:pt idx="29">
                  <c:v>395</c:v>
                </c:pt>
                <c:pt idx="30">
                  <c:v>483</c:v>
                </c:pt>
                <c:pt idx="31">
                  <c:v>769</c:v>
                </c:pt>
                <c:pt idx="32">
                  <c:v>868</c:v>
                </c:pt>
                <c:pt idx="33">
                  <c:v>391</c:v>
                </c:pt>
                <c:pt idx="34">
                  <c:v>413</c:v>
                </c:pt>
                <c:pt idx="35">
                  <c:v>216</c:v>
                </c:pt>
                <c:pt idx="36">
                  <c:v>131</c:v>
                </c:pt>
                <c:pt idx="37">
                  <c:v>90</c:v>
                </c:pt>
                <c:pt idx="38">
                  <c:v>83</c:v>
                </c:pt>
                <c:pt idx="39">
                  <c:v>163</c:v>
                </c:pt>
                <c:pt idx="40">
                  <c:v>334</c:v>
                </c:pt>
                <c:pt idx="41">
                  <c:v>296</c:v>
                </c:pt>
                <c:pt idx="42">
                  <c:v>323</c:v>
                </c:pt>
                <c:pt idx="43">
                  <c:v>271</c:v>
                </c:pt>
                <c:pt idx="44">
                  <c:v>281</c:v>
                </c:pt>
                <c:pt idx="45">
                  <c:v>396</c:v>
                </c:pt>
                <c:pt idx="46">
                  <c:v>233</c:v>
                </c:pt>
                <c:pt idx="47">
                  <c:v>127</c:v>
                </c:pt>
                <c:pt idx="48">
                  <c:v>146</c:v>
                </c:pt>
                <c:pt idx="49">
                  <c:v>219</c:v>
                </c:pt>
                <c:pt idx="50">
                  <c:v>139</c:v>
                </c:pt>
                <c:pt idx="51">
                  <c:v>687</c:v>
                </c:pt>
                <c:pt idx="52">
                  <c:v>241</c:v>
                </c:pt>
                <c:pt idx="53">
                  <c:v>320</c:v>
                </c:pt>
                <c:pt idx="54">
                  <c:v>420</c:v>
                </c:pt>
                <c:pt idx="55">
                  <c:v>391</c:v>
                </c:pt>
                <c:pt idx="56">
                  <c:v>374</c:v>
                </c:pt>
                <c:pt idx="57">
                  <c:v>540</c:v>
                </c:pt>
                <c:pt idx="58">
                  <c:v>360</c:v>
                </c:pt>
                <c:pt idx="59">
                  <c:v>157</c:v>
                </c:pt>
                <c:pt idx="60">
                  <c:v>113</c:v>
                </c:pt>
                <c:pt idx="61">
                  <c:v>105</c:v>
                </c:pt>
                <c:pt idx="62">
                  <c:v>186</c:v>
                </c:pt>
                <c:pt idx="63">
                  <c:v>259</c:v>
                </c:pt>
                <c:pt idx="64">
                  <c:v>306</c:v>
                </c:pt>
                <c:pt idx="65">
                  <c:v>2021</c:v>
                </c:pt>
                <c:pt idx="66">
                  <c:v>1238</c:v>
                </c:pt>
                <c:pt idx="67">
                  <c:v>966</c:v>
                </c:pt>
              </c:numCache>
            </c:numRef>
          </c:val>
          <c:extLst xmlns:c16r2="http://schemas.microsoft.com/office/drawing/2015/06/chart">
            <c:ext xmlns:c16="http://schemas.microsoft.com/office/drawing/2014/chart" uri="{C3380CC4-5D6E-409C-BE32-E72D297353CC}">
              <c16:uniqueId val="{00000002-C04D-4E35-9DFD-BAC7C6275F3F}"/>
            </c:ext>
          </c:extLst>
        </c:ser>
        <c:dLbls>
          <c:showLegendKey val="0"/>
          <c:showVal val="0"/>
          <c:showCatName val="0"/>
          <c:showSerName val="0"/>
          <c:showPercent val="0"/>
          <c:showBubbleSize val="0"/>
        </c:dLbls>
        <c:gapWidth val="0"/>
        <c:overlap val="4"/>
        <c:axId val="99183616"/>
        <c:axId val="100115200"/>
      </c:barChart>
      <c:catAx>
        <c:axId val="99183616"/>
        <c:scaling>
          <c:orientation val="minMax"/>
        </c:scaling>
        <c:delete val="0"/>
        <c:axPos val="b"/>
        <c:numFmt formatCode="General" sourceLinked="1"/>
        <c:majorTickMark val="out"/>
        <c:minorTickMark val="none"/>
        <c:tickLblPos val="nextTo"/>
        <c:txPr>
          <a:bodyPr rot="-5400000" vert="horz"/>
          <a:lstStyle/>
          <a:p>
            <a:pPr>
              <a:defRPr sz="1000" b="1">
                <a:solidFill>
                  <a:srgbClr val="002060"/>
                </a:solidFill>
              </a:defRPr>
            </a:pPr>
            <a:endParaRPr lang="en-US"/>
          </a:p>
        </c:txPr>
        <c:crossAx val="100115200"/>
        <c:crosses val="autoZero"/>
        <c:auto val="1"/>
        <c:lblAlgn val="ctr"/>
        <c:lblOffset val="100"/>
        <c:noMultiLvlLbl val="0"/>
      </c:catAx>
      <c:valAx>
        <c:axId val="100115200"/>
        <c:scaling>
          <c:orientation val="minMax"/>
          <c:max val="2100"/>
          <c:min val="0"/>
        </c:scaling>
        <c:delete val="0"/>
        <c:axPos val="l"/>
        <c:majorGridlines/>
        <c:title>
          <c:tx>
            <c:rich>
              <a:bodyPr rot="-5400000" vert="horz"/>
              <a:lstStyle/>
              <a:p>
                <a:pPr>
                  <a:defRPr sz="1600">
                    <a:solidFill>
                      <a:srgbClr val="002060"/>
                    </a:solidFill>
                  </a:defRPr>
                </a:pPr>
                <a:r>
                  <a:rPr lang="en-GB" sz="1600" dirty="0">
                    <a:solidFill>
                      <a:srgbClr val="002060"/>
                    </a:solidFill>
                  </a:rPr>
                  <a:t>Numero di oggetti decaduti all’anno</a:t>
                </a:r>
              </a:p>
            </c:rich>
          </c:tx>
          <c:layout>
            <c:manualLayout>
              <c:xMode val="edge"/>
              <c:yMode val="edge"/>
              <c:x val="4.5562034558351431E-3"/>
              <c:y val="9.2130508806394978E-2"/>
            </c:manualLayout>
          </c:layout>
          <c:overlay val="0"/>
        </c:title>
        <c:numFmt formatCode="General" sourceLinked="1"/>
        <c:majorTickMark val="out"/>
        <c:minorTickMark val="none"/>
        <c:tickLblPos val="nextTo"/>
        <c:txPr>
          <a:bodyPr/>
          <a:lstStyle/>
          <a:p>
            <a:pPr>
              <a:defRPr sz="1400" b="1">
                <a:solidFill>
                  <a:srgbClr val="002060"/>
                </a:solidFill>
              </a:defRPr>
            </a:pPr>
            <a:endParaRPr lang="en-US"/>
          </a:p>
        </c:txPr>
        <c:crossAx val="99183616"/>
        <c:crosses val="autoZero"/>
        <c:crossBetween val="between"/>
        <c:majorUnit val="300"/>
      </c:valAx>
      <c:spPr>
        <a:solidFill>
          <a:srgbClr val="00133A"/>
        </a:solidFill>
        <a:ln>
          <a:solidFill>
            <a:srgbClr val="002060"/>
          </a:solidFill>
        </a:ln>
      </c:spPr>
    </c:plotArea>
    <c:legend>
      <c:legendPos val="t"/>
      <c:layout>
        <c:manualLayout>
          <c:xMode val="edge"/>
          <c:yMode val="edge"/>
          <c:x val="0.28682594010501566"/>
          <c:y val="6.5321960111427947E-3"/>
          <c:w val="0.42056552004239967"/>
          <c:h val="8.2745435692330477E-2"/>
        </c:manualLayout>
      </c:layout>
      <c:overlay val="0"/>
      <c:txPr>
        <a:bodyPr/>
        <a:lstStyle/>
        <a:p>
          <a:pPr>
            <a:defRPr sz="1800" b="1">
              <a:solidFill>
                <a:srgbClr val="002060"/>
              </a:solidFill>
            </a:defRPr>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3730182457948"/>
          <c:y val="0.12482725015722086"/>
          <c:w val="0.81258276605112134"/>
          <c:h val="0.6874346254088225"/>
        </c:manualLayout>
      </c:layout>
      <c:barChart>
        <c:barDir val="col"/>
        <c:grouping val="clustered"/>
        <c:varyColors val="0"/>
        <c:ser>
          <c:idx val="0"/>
          <c:order val="0"/>
          <c:tx>
            <c:strRef>
              <c:f>'ALL Number &amp; Mass'!$D$3</c:f>
              <c:strCache>
                <c:ptCount val="1"/>
                <c:pt idx="0">
                  <c:v>SATELLITI</c:v>
                </c:pt>
              </c:strCache>
            </c:strRef>
          </c:tx>
          <c:invertIfNegative val="0"/>
          <c:cat>
            <c:numRef>
              <c:f>'ALL Number &amp; Mass'!$C$4:$C$18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'ALL Number &amp; Mass'!$D$4:$D$18</c:f>
              <c:numCache>
                <c:formatCode>General</c:formatCode>
                <c:ptCount val="15"/>
                <c:pt idx="0">
                  <c:v>13</c:v>
                </c:pt>
                <c:pt idx="1">
                  <c:v>17</c:v>
                </c:pt>
                <c:pt idx="2">
                  <c:v>19</c:v>
                </c:pt>
                <c:pt idx="3">
                  <c:v>17</c:v>
                </c:pt>
                <c:pt idx="4">
                  <c:v>21</c:v>
                </c:pt>
                <c:pt idx="5">
                  <c:v>34</c:v>
                </c:pt>
                <c:pt idx="6">
                  <c:v>21</c:v>
                </c:pt>
                <c:pt idx="7">
                  <c:v>20</c:v>
                </c:pt>
                <c:pt idx="8">
                  <c:v>56</c:v>
                </c:pt>
                <c:pt idx="9">
                  <c:v>34</c:v>
                </c:pt>
                <c:pt idx="10">
                  <c:v>80</c:v>
                </c:pt>
                <c:pt idx="11">
                  <c:v>116</c:v>
                </c:pt>
                <c:pt idx="12">
                  <c:v>154</c:v>
                </c:pt>
                <c:pt idx="13">
                  <c:v>223</c:v>
                </c:pt>
                <c:pt idx="14">
                  <c:v>590</c:v>
                </c:pt>
              </c:numCache>
            </c:numRef>
          </c:val>
          <c:extLst xmlns:c16r2="http://schemas.microsoft.com/office/drawing/2015/06/chart">
            <c:ext xmlns:c16="http://schemas.microsoft.com/office/drawing/2014/chart" uri="{C3380CC4-5D6E-409C-BE32-E72D297353CC}">
              <c16:uniqueId val="{00000000-6E83-4BEE-AAE0-C3C8FC3663B7}"/>
            </c:ext>
          </c:extLst>
        </c:ser>
        <c:ser>
          <c:idx val="1"/>
          <c:order val="1"/>
          <c:tx>
            <c:strRef>
              <c:f>'ALL Number &amp; Mass'!$E$3</c:f>
              <c:strCache>
                <c:ptCount val="1"/>
                <c:pt idx="0">
                  <c:v>STADI ORBITALI</c:v>
                </c:pt>
              </c:strCache>
            </c:strRef>
          </c:tx>
          <c:invertIfNegative val="0"/>
          <c:cat>
            <c:numRef>
              <c:f>'ALL Number &amp; Mass'!$C$4:$C$18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'ALL Number &amp; Mass'!$E$4:$E$18</c:f>
              <c:numCache>
                <c:formatCode>General</c:formatCode>
                <c:ptCount val="15"/>
                <c:pt idx="0">
                  <c:v>24</c:v>
                </c:pt>
                <c:pt idx="1">
                  <c:v>43</c:v>
                </c:pt>
                <c:pt idx="2">
                  <c:v>42</c:v>
                </c:pt>
                <c:pt idx="3">
                  <c:v>40</c:v>
                </c:pt>
                <c:pt idx="4">
                  <c:v>48</c:v>
                </c:pt>
                <c:pt idx="5">
                  <c:v>38</c:v>
                </c:pt>
                <c:pt idx="6">
                  <c:v>37</c:v>
                </c:pt>
                <c:pt idx="7">
                  <c:v>32</c:v>
                </c:pt>
                <c:pt idx="8">
                  <c:v>28</c:v>
                </c:pt>
                <c:pt idx="9">
                  <c:v>54</c:v>
                </c:pt>
                <c:pt idx="10">
                  <c:v>45</c:v>
                </c:pt>
                <c:pt idx="11">
                  <c:v>55</c:v>
                </c:pt>
                <c:pt idx="12">
                  <c:v>62</c:v>
                </c:pt>
                <c:pt idx="13">
                  <c:v>91</c:v>
                </c:pt>
                <c:pt idx="14">
                  <c:v>110</c:v>
                </c:pt>
              </c:numCache>
            </c:numRef>
          </c:val>
          <c:extLst xmlns:c16r2="http://schemas.microsoft.com/office/drawing/2015/06/chart">
            <c:ext xmlns:c16="http://schemas.microsoft.com/office/drawing/2014/chart" uri="{C3380CC4-5D6E-409C-BE32-E72D297353CC}">
              <c16:uniqueId val="{00000001-6E83-4BEE-AAE0-C3C8FC3663B7}"/>
            </c:ext>
          </c:extLst>
        </c:ser>
        <c:ser>
          <c:idx val="2"/>
          <c:order val="2"/>
          <c:tx>
            <c:strRef>
              <c:f>'ALL Number &amp; Mass'!$F$3</c:f>
              <c:strCache>
                <c:ptCount val="1"/>
                <c:pt idx="0">
                  <c:v>DETRITI</c:v>
                </c:pt>
              </c:strCache>
            </c:strRef>
          </c:tx>
          <c:invertIfNegative val="0"/>
          <c:cat>
            <c:numRef>
              <c:f>'ALL Number &amp; Mass'!$C$4:$C$18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'ALL Number &amp; Mass'!$F$4:$F$18</c:f>
              <c:numCache>
                <c:formatCode>General</c:formatCode>
                <c:ptCount val="15"/>
                <c:pt idx="0">
                  <c:v>8</c:v>
                </c:pt>
                <c:pt idx="1">
                  <c:v>5</c:v>
                </c:pt>
                <c:pt idx="2">
                  <c:v>12</c:v>
                </c:pt>
                <c:pt idx="3">
                  <c:v>7</c:v>
                </c:pt>
                <c:pt idx="4">
                  <c:v>7</c:v>
                </c:pt>
                <c:pt idx="5">
                  <c:v>10</c:v>
                </c:pt>
                <c:pt idx="6">
                  <c:v>7</c:v>
                </c:pt>
                <c:pt idx="7">
                  <c:v>9</c:v>
                </c:pt>
                <c:pt idx="8">
                  <c:v>8</c:v>
                </c:pt>
                <c:pt idx="9">
                  <c:v>11</c:v>
                </c:pt>
                <c:pt idx="10">
                  <c:v>8</c:v>
                </c:pt>
                <c:pt idx="11">
                  <c:v>13</c:v>
                </c:pt>
                <c:pt idx="12">
                  <c:v>24</c:v>
                </c:pt>
                <c:pt idx="13">
                  <c:v>32</c:v>
                </c:pt>
                <c:pt idx="14">
                  <c:v>29</c:v>
                </c:pt>
              </c:numCache>
            </c:numRef>
          </c:val>
          <c:extLst xmlns:c16r2="http://schemas.microsoft.com/office/drawing/2015/06/chart">
            <c:ext xmlns:c16="http://schemas.microsoft.com/office/drawing/2014/chart" uri="{C3380CC4-5D6E-409C-BE32-E72D297353CC}">
              <c16:uniqueId val="{00000002-6E83-4BEE-AAE0-C3C8FC3663B7}"/>
            </c:ext>
          </c:extLst>
        </c:ser>
        <c:dLbls>
          <c:showLegendKey val="0"/>
          <c:showVal val="0"/>
          <c:showCatName val="0"/>
          <c:showSerName val="0"/>
          <c:showPercent val="0"/>
          <c:showBubbleSize val="0"/>
        </c:dLbls>
        <c:gapWidth val="0"/>
        <c:axId val="129698432"/>
        <c:axId val="130071936"/>
      </c:barChart>
      <c:catAx>
        <c:axId val="129698432"/>
        <c:scaling>
          <c:orientation val="minMax"/>
        </c:scaling>
        <c:delete val="0"/>
        <c:axPos val="b"/>
        <c:numFmt formatCode="General" sourceLinked="1"/>
        <c:majorTickMark val="out"/>
        <c:minorTickMark val="none"/>
        <c:tickLblPos val="nextTo"/>
        <c:txPr>
          <a:bodyPr rot="-5400000" vert="horz"/>
          <a:lstStyle/>
          <a:p>
            <a:pPr>
              <a:defRPr sz="1400" b="1">
                <a:solidFill>
                  <a:srgbClr val="002060"/>
                </a:solidFill>
              </a:defRPr>
            </a:pPr>
            <a:endParaRPr lang="en-US"/>
          </a:p>
        </c:txPr>
        <c:crossAx val="130071936"/>
        <c:crosses val="autoZero"/>
        <c:auto val="1"/>
        <c:lblAlgn val="ctr"/>
        <c:lblOffset val="100"/>
        <c:noMultiLvlLbl val="0"/>
      </c:catAx>
      <c:valAx>
        <c:axId val="130071936"/>
        <c:scaling>
          <c:orientation val="minMax"/>
          <c:max val="600"/>
        </c:scaling>
        <c:delete val="0"/>
        <c:axPos val="l"/>
        <c:majorGridlines/>
        <c:title>
          <c:tx>
            <c:rich>
              <a:bodyPr rot="-5400000" vert="horz"/>
              <a:lstStyle/>
              <a:p>
                <a:pPr>
                  <a:defRPr sz="1600">
                    <a:solidFill>
                      <a:srgbClr val="002060"/>
                    </a:solidFill>
                  </a:defRPr>
                </a:pPr>
                <a:r>
                  <a:rPr lang="en-GB" sz="1600" dirty="0">
                    <a:solidFill>
                      <a:srgbClr val="002060"/>
                    </a:solidFill>
                  </a:rPr>
                  <a:t>Numero di rientri</a:t>
                </a:r>
              </a:p>
            </c:rich>
          </c:tx>
          <c:layout>
            <c:manualLayout>
              <c:xMode val="edge"/>
              <c:yMode val="edge"/>
              <c:x val="1.5289344430262988E-2"/>
              <c:y val="0.21804906079433528"/>
            </c:manualLayout>
          </c:layout>
          <c:overlay val="0"/>
        </c:title>
        <c:numFmt formatCode="General" sourceLinked="1"/>
        <c:majorTickMark val="out"/>
        <c:minorTickMark val="none"/>
        <c:tickLblPos val="nextTo"/>
        <c:txPr>
          <a:bodyPr/>
          <a:lstStyle/>
          <a:p>
            <a:pPr>
              <a:defRPr sz="1400" b="1">
                <a:solidFill>
                  <a:srgbClr val="002060"/>
                </a:solidFill>
              </a:defRPr>
            </a:pPr>
            <a:endParaRPr lang="en-US"/>
          </a:p>
        </c:txPr>
        <c:crossAx val="129698432"/>
        <c:crosses val="autoZero"/>
        <c:crossBetween val="between"/>
      </c:valAx>
      <c:spPr>
        <a:ln>
          <a:solidFill>
            <a:srgbClr val="002060"/>
          </a:solidFill>
        </a:ln>
      </c:spPr>
    </c:plotArea>
    <c:legend>
      <c:legendPos val="t"/>
      <c:layout>
        <c:manualLayout>
          <c:xMode val="edge"/>
          <c:yMode val="edge"/>
          <c:x val="0.13893633345831463"/>
          <c:y val="2.5744312853103273E-3"/>
          <c:w val="0.82517630099387862"/>
          <c:h val="0.13474012146798503"/>
        </c:manualLayout>
      </c:layout>
      <c:overlay val="0"/>
      <c:txPr>
        <a:bodyPr/>
        <a:lstStyle/>
        <a:p>
          <a:pPr>
            <a:defRPr sz="1600" b="1">
              <a:solidFill>
                <a:srgbClr val="002060"/>
              </a:solidFill>
            </a:defRPr>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rgbClr val="002060"/>
          </a:solidFill>
        </a:ln>
      </c:spPr>
    </c:sideWall>
    <c:backWall>
      <c:thickness val="0"/>
      <c:spPr>
        <a:ln>
          <a:solidFill>
            <a:srgbClr val="002060"/>
          </a:solidFill>
        </a:ln>
      </c:spPr>
    </c:backWall>
    <c:plotArea>
      <c:layout>
        <c:manualLayout>
          <c:layoutTarget val="inner"/>
          <c:xMode val="edge"/>
          <c:yMode val="edge"/>
          <c:x val="0.1697375933857504"/>
          <c:y val="4.5459324635117593E-2"/>
          <c:w val="0.83026237626272914"/>
          <c:h val="0.70135703828316409"/>
        </c:manualLayout>
      </c:layout>
      <c:bar3DChart>
        <c:barDir val="col"/>
        <c:grouping val="clustered"/>
        <c:varyColors val="0"/>
        <c:ser>
          <c:idx val="0"/>
          <c:order val="0"/>
          <c:spPr>
            <a:gradFill>
              <a:gsLst>
                <a:gs pos="0">
                  <a:srgbClr val="000000"/>
                </a:gs>
                <a:gs pos="20000">
                  <a:srgbClr val="000040"/>
                </a:gs>
                <a:gs pos="50000">
                  <a:srgbClr val="400040"/>
                </a:gs>
                <a:gs pos="75000">
                  <a:srgbClr val="8F0040"/>
                </a:gs>
                <a:gs pos="89999">
                  <a:srgbClr val="F27300"/>
                </a:gs>
                <a:gs pos="100000">
                  <a:srgbClr val="FFBF00"/>
                </a:gs>
              </a:gsLst>
              <a:lin ang="5400000" scaled="0"/>
            </a:gradFill>
          </c:spPr>
          <c:invertIfNegative val="0"/>
          <c:cat>
            <c:numRef>
              <c:f>'ALL Number &amp; Mass'!$C$4:$C$18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'ALL Number &amp; Mass'!$R$4:$R$18</c:f>
              <c:numCache>
                <c:formatCode>General</c:formatCode>
                <c:ptCount val="15"/>
                <c:pt idx="0">
                  <c:v>72.156689999999998</c:v>
                </c:pt>
                <c:pt idx="1">
                  <c:v>129.15911</c:v>
                </c:pt>
                <c:pt idx="2">
                  <c:v>119.65145000000001</c:v>
                </c:pt>
                <c:pt idx="3">
                  <c:v>95.990600000000001</c:v>
                </c:pt>
                <c:pt idx="4">
                  <c:v>115.10977</c:v>
                </c:pt>
                <c:pt idx="5">
                  <c:v>93.434160000000006</c:v>
                </c:pt>
                <c:pt idx="6">
                  <c:v>118.86749999999999</c:v>
                </c:pt>
                <c:pt idx="7">
                  <c:v>75.679129999999986</c:v>
                </c:pt>
                <c:pt idx="8">
                  <c:v>98.515180000000001</c:v>
                </c:pt>
                <c:pt idx="9">
                  <c:v>139.46268000000001</c:v>
                </c:pt>
                <c:pt idx="10">
                  <c:v>121.70642000000001</c:v>
                </c:pt>
                <c:pt idx="11">
                  <c:v>194.65949000000003</c:v>
                </c:pt>
                <c:pt idx="12">
                  <c:v>231.26212000000004</c:v>
                </c:pt>
                <c:pt idx="13">
                  <c:v>261.92194999999998</c:v>
                </c:pt>
                <c:pt idx="14">
                  <c:v>411.80760000000004</c:v>
                </c:pt>
              </c:numCache>
            </c:numRef>
          </c:val>
          <c:extLst xmlns:c16r2="http://schemas.microsoft.com/office/drawing/2015/06/chart">
            <c:ext xmlns:c16="http://schemas.microsoft.com/office/drawing/2014/chart" uri="{C3380CC4-5D6E-409C-BE32-E72D297353CC}">
              <c16:uniqueId val="{00000000-FDD2-4B37-8752-35B15694573D}"/>
            </c:ext>
          </c:extLst>
        </c:ser>
        <c:dLbls>
          <c:showLegendKey val="0"/>
          <c:showVal val="0"/>
          <c:showCatName val="0"/>
          <c:showSerName val="0"/>
          <c:showPercent val="0"/>
          <c:showBubbleSize val="0"/>
        </c:dLbls>
        <c:gapWidth val="150"/>
        <c:shape val="box"/>
        <c:axId val="4844544"/>
        <c:axId val="4846336"/>
        <c:axId val="0"/>
      </c:bar3DChart>
      <c:catAx>
        <c:axId val="4844544"/>
        <c:scaling>
          <c:orientation val="minMax"/>
        </c:scaling>
        <c:delete val="0"/>
        <c:axPos val="b"/>
        <c:numFmt formatCode="General" sourceLinked="1"/>
        <c:majorTickMark val="out"/>
        <c:minorTickMark val="none"/>
        <c:tickLblPos val="nextTo"/>
        <c:txPr>
          <a:bodyPr rot="-5400000" vert="horz"/>
          <a:lstStyle/>
          <a:p>
            <a:pPr>
              <a:defRPr sz="1400" b="1">
                <a:solidFill>
                  <a:srgbClr val="002060"/>
                </a:solidFill>
              </a:defRPr>
            </a:pPr>
            <a:endParaRPr lang="en-US"/>
          </a:p>
        </c:txPr>
        <c:crossAx val="4846336"/>
        <c:crosses val="autoZero"/>
        <c:auto val="1"/>
        <c:lblAlgn val="ctr"/>
        <c:lblOffset val="100"/>
        <c:noMultiLvlLbl val="0"/>
      </c:catAx>
      <c:valAx>
        <c:axId val="4846336"/>
        <c:scaling>
          <c:orientation val="minMax"/>
          <c:max val="500"/>
          <c:min val="0"/>
        </c:scaling>
        <c:delete val="0"/>
        <c:axPos val="l"/>
        <c:majorGridlines/>
        <c:title>
          <c:tx>
            <c:rich>
              <a:bodyPr rot="-5400000" vert="horz"/>
              <a:lstStyle/>
              <a:p>
                <a:pPr>
                  <a:defRPr sz="1400"/>
                </a:pPr>
                <a:r>
                  <a:rPr lang="en-GB" sz="1400" dirty="0">
                    <a:solidFill>
                      <a:srgbClr val="002060"/>
                    </a:solidFill>
                  </a:rPr>
                  <a:t>Massa</a:t>
                </a:r>
                <a:r>
                  <a:rPr lang="en-GB" sz="1400" baseline="0" dirty="0">
                    <a:solidFill>
                      <a:srgbClr val="002060"/>
                    </a:solidFill>
                  </a:rPr>
                  <a:t> rientrata (tonnellate)</a:t>
                </a:r>
                <a:endParaRPr lang="en-GB" sz="1400" dirty="0">
                  <a:solidFill>
                    <a:srgbClr val="002060"/>
                  </a:solidFill>
                </a:endParaRPr>
              </a:p>
            </c:rich>
          </c:tx>
          <c:layout>
            <c:manualLayout>
              <c:xMode val="edge"/>
              <c:yMode val="edge"/>
              <c:x val="8.9700412336033535E-3"/>
              <c:y val="0.19887471582952157"/>
            </c:manualLayout>
          </c:layout>
          <c:overlay val="0"/>
        </c:title>
        <c:numFmt formatCode="General" sourceLinked="1"/>
        <c:majorTickMark val="out"/>
        <c:minorTickMark val="none"/>
        <c:tickLblPos val="nextTo"/>
        <c:txPr>
          <a:bodyPr/>
          <a:lstStyle/>
          <a:p>
            <a:pPr>
              <a:defRPr sz="1300" b="1">
                <a:solidFill>
                  <a:srgbClr val="002060"/>
                </a:solidFill>
              </a:defRPr>
            </a:pPr>
            <a:endParaRPr lang="en-US"/>
          </a:p>
        </c:txPr>
        <c:crossAx val="4844544"/>
        <c:crosses val="autoZero"/>
        <c:crossBetween val="between"/>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27818616220637"/>
          <c:y val="0.10612461710603582"/>
          <c:w val="0.78019306951922662"/>
          <c:h val="0.66957639627342991"/>
        </c:manualLayout>
      </c:layout>
      <c:barChart>
        <c:barDir val="col"/>
        <c:grouping val="clustered"/>
        <c:varyColors val="0"/>
        <c:ser>
          <c:idx val="0"/>
          <c:order val="0"/>
          <c:tx>
            <c:strRef>
              <c:f>'ALL Number &amp; Mass'!$O$3</c:f>
              <c:strCache>
                <c:ptCount val="1"/>
                <c:pt idx="0">
                  <c:v>SATELLITI</c:v>
                </c:pt>
              </c:strCache>
            </c:strRef>
          </c:tx>
          <c:invertIfNegative val="0"/>
          <c:cat>
            <c:numRef>
              <c:f>'ALL Number &amp; Mass'!$J$4:$J$18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'ALL Number &amp; Mass'!$O$4:$O$18</c:f>
              <c:numCache>
                <c:formatCode>General</c:formatCode>
                <c:ptCount val="15"/>
                <c:pt idx="0">
                  <c:v>23.920999999999999</c:v>
                </c:pt>
                <c:pt idx="1">
                  <c:v>27.126000000000001</c:v>
                </c:pt>
                <c:pt idx="2">
                  <c:v>29.783990000000003</c:v>
                </c:pt>
                <c:pt idx="3">
                  <c:v>25.633700000000001</c:v>
                </c:pt>
                <c:pt idx="4">
                  <c:v>22.9815</c:v>
                </c:pt>
                <c:pt idx="5">
                  <c:v>22.379000000000001</c:v>
                </c:pt>
                <c:pt idx="6">
                  <c:v>14.891299999999999</c:v>
                </c:pt>
                <c:pt idx="7">
                  <c:v>12.06725</c:v>
                </c:pt>
                <c:pt idx="8">
                  <c:v>39.587180000000004</c:v>
                </c:pt>
                <c:pt idx="9">
                  <c:v>25.20438</c:v>
                </c:pt>
                <c:pt idx="10">
                  <c:v>21.679819999999999</c:v>
                </c:pt>
                <c:pt idx="11">
                  <c:v>36.653289999999998</c:v>
                </c:pt>
                <c:pt idx="12">
                  <c:v>46.078919999999997</c:v>
                </c:pt>
                <c:pt idx="13">
                  <c:v>64.056849999999997</c:v>
                </c:pt>
                <c:pt idx="14">
                  <c:v>162.02360000000002</c:v>
                </c:pt>
              </c:numCache>
            </c:numRef>
          </c:val>
          <c:extLst xmlns:c16r2="http://schemas.microsoft.com/office/drawing/2015/06/chart">
            <c:ext xmlns:c16="http://schemas.microsoft.com/office/drawing/2014/chart" uri="{C3380CC4-5D6E-409C-BE32-E72D297353CC}">
              <c16:uniqueId val="{00000000-CCF0-4724-B21F-D01D378B1DB1}"/>
            </c:ext>
          </c:extLst>
        </c:ser>
        <c:ser>
          <c:idx val="1"/>
          <c:order val="1"/>
          <c:tx>
            <c:strRef>
              <c:f>'ALL Number &amp; Mass'!$P$3</c:f>
              <c:strCache>
                <c:ptCount val="1"/>
                <c:pt idx="0">
                  <c:v>STADI ORBITALI</c:v>
                </c:pt>
              </c:strCache>
            </c:strRef>
          </c:tx>
          <c:invertIfNegative val="0"/>
          <c:cat>
            <c:numRef>
              <c:f>'ALL Number &amp; Mass'!$J$4:$J$18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'ALL Number &amp; Mass'!$P$4:$P$18</c:f>
              <c:numCache>
                <c:formatCode>General</c:formatCode>
                <c:ptCount val="15"/>
                <c:pt idx="0">
                  <c:v>44.627690000000001</c:v>
                </c:pt>
                <c:pt idx="1">
                  <c:v>99.873109999999997</c:v>
                </c:pt>
                <c:pt idx="2">
                  <c:v>86.122460000000004</c:v>
                </c:pt>
                <c:pt idx="3">
                  <c:v>68.0869</c:v>
                </c:pt>
                <c:pt idx="4">
                  <c:v>88.903270000000006</c:v>
                </c:pt>
                <c:pt idx="5">
                  <c:v>67.970160000000007</c:v>
                </c:pt>
                <c:pt idx="6">
                  <c:v>101.7452</c:v>
                </c:pt>
                <c:pt idx="7">
                  <c:v>60.547879999999999</c:v>
                </c:pt>
                <c:pt idx="8">
                  <c:v>53.768000000000001</c:v>
                </c:pt>
                <c:pt idx="9">
                  <c:v>109.3383</c:v>
                </c:pt>
                <c:pt idx="10">
                  <c:v>95.37660000000001</c:v>
                </c:pt>
                <c:pt idx="11">
                  <c:v>144.95620000000002</c:v>
                </c:pt>
                <c:pt idx="12">
                  <c:v>165.07320000000001</c:v>
                </c:pt>
                <c:pt idx="13">
                  <c:v>177.34309999999999</c:v>
                </c:pt>
                <c:pt idx="14">
                  <c:v>224.42099999999999</c:v>
                </c:pt>
              </c:numCache>
            </c:numRef>
          </c:val>
          <c:extLst xmlns:c16r2="http://schemas.microsoft.com/office/drawing/2015/06/chart">
            <c:ext xmlns:c16="http://schemas.microsoft.com/office/drawing/2014/chart" uri="{C3380CC4-5D6E-409C-BE32-E72D297353CC}">
              <c16:uniqueId val="{00000001-CCF0-4724-B21F-D01D378B1DB1}"/>
            </c:ext>
          </c:extLst>
        </c:ser>
        <c:ser>
          <c:idx val="2"/>
          <c:order val="2"/>
          <c:tx>
            <c:strRef>
              <c:f>'ALL Number &amp; Mass'!$Q$3</c:f>
              <c:strCache>
                <c:ptCount val="1"/>
                <c:pt idx="0">
                  <c:v>DETRITI</c:v>
                </c:pt>
              </c:strCache>
            </c:strRef>
          </c:tx>
          <c:invertIfNegative val="0"/>
          <c:cat>
            <c:numRef>
              <c:f>'ALL Number &amp; Mass'!$J$4:$J$18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'ALL Number &amp; Mass'!$Q$4:$Q$18</c:f>
              <c:numCache>
                <c:formatCode>General</c:formatCode>
                <c:ptCount val="15"/>
                <c:pt idx="0">
                  <c:v>3.6080000000000001</c:v>
                </c:pt>
                <c:pt idx="1">
                  <c:v>2.16</c:v>
                </c:pt>
                <c:pt idx="2">
                  <c:v>3.7450000000000001</c:v>
                </c:pt>
                <c:pt idx="3">
                  <c:v>2.27</c:v>
                </c:pt>
                <c:pt idx="4">
                  <c:v>3.2250000000000001</c:v>
                </c:pt>
                <c:pt idx="5">
                  <c:v>3.085</c:v>
                </c:pt>
                <c:pt idx="6">
                  <c:v>2.2309999999999999</c:v>
                </c:pt>
                <c:pt idx="7">
                  <c:v>3.0640000000000001</c:v>
                </c:pt>
                <c:pt idx="8">
                  <c:v>5.16</c:v>
                </c:pt>
                <c:pt idx="9">
                  <c:v>4.92</c:v>
                </c:pt>
                <c:pt idx="10">
                  <c:v>4.6500000000000004</c:v>
                </c:pt>
                <c:pt idx="11">
                  <c:v>13.05</c:v>
                </c:pt>
                <c:pt idx="12">
                  <c:v>20.11</c:v>
                </c:pt>
                <c:pt idx="13">
                  <c:v>20.521999999999998</c:v>
                </c:pt>
                <c:pt idx="14">
                  <c:v>25.363</c:v>
                </c:pt>
              </c:numCache>
            </c:numRef>
          </c:val>
          <c:extLst xmlns:c16r2="http://schemas.microsoft.com/office/drawing/2015/06/chart">
            <c:ext xmlns:c16="http://schemas.microsoft.com/office/drawing/2014/chart" uri="{C3380CC4-5D6E-409C-BE32-E72D297353CC}">
              <c16:uniqueId val="{00000002-CCF0-4724-B21F-D01D378B1DB1}"/>
            </c:ext>
          </c:extLst>
        </c:ser>
        <c:dLbls>
          <c:showLegendKey val="0"/>
          <c:showVal val="0"/>
          <c:showCatName val="0"/>
          <c:showSerName val="0"/>
          <c:showPercent val="0"/>
          <c:showBubbleSize val="0"/>
        </c:dLbls>
        <c:gapWidth val="0"/>
        <c:axId val="4885888"/>
        <c:axId val="4891776"/>
      </c:barChart>
      <c:catAx>
        <c:axId val="4885888"/>
        <c:scaling>
          <c:orientation val="minMax"/>
        </c:scaling>
        <c:delete val="0"/>
        <c:axPos val="b"/>
        <c:numFmt formatCode="General" sourceLinked="1"/>
        <c:majorTickMark val="out"/>
        <c:minorTickMark val="none"/>
        <c:tickLblPos val="nextTo"/>
        <c:txPr>
          <a:bodyPr rot="-5400000" vert="horz"/>
          <a:lstStyle/>
          <a:p>
            <a:pPr>
              <a:defRPr sz="1400" b="1">
                <a:solidFill>
                  <a:srgbClr val="002060"/>
                </a:solidFill>
              </a:defRPr>
            </a:pPr>
            <a:endParaRPr lang="en-US"/>
          </a:p>
        </c:txPr>
        <c:crossAx val="4891776"/>
        <c:crosses val="autoZero"/>
        <c:auto val="1"/>
        <c:lblAlgn val="ctr"/>
        <c:lblOffset val="100"/>
        <c:noMultiLvlLbl val="0"/>
      </c:catAx>
      <c:valAx>
        <c:axId val="4891776"/>
        <c:scaling>
          <c:orientation val="minMax"/>
        </c:scaling>
        <c:delete val="0"/>
        <c:axPos val="l"/>
        <c:majorGridlines/>
        <c:title>
          <c:tx>
            <c:rich>
              <a:bodyPr rot="-5400000" vert="horz"/>
              <a:lstStyle/>
              <a:p>
                <a:pPr>
                  <a:defRPr sz="1400">
                    <a:solidFill>
                      <a:srgbClr val="002060"/>
                    </a:solidFill>
                  </a:defRPr>
                </a:pPr>
                <a:r>
                  <a:rPr lang="en-GB" sz="1400" dirty="0">
                    <a:solidFill>
                      <a:srgbClr val="002060"/>
                    </a:solidFill>
                  </a:rPr>
                  <a:t>Massa rientrata (tonnellate)</a:t>
                </a:r>
              </a:p>
            </c:rich>
          </c:tx>
          <c:layout>
            <c:manualLayout>
              <c:xMode val="edge"/>
              <c:yMode val="edge"/>
              <c:x val="8.0363739992881031E-3"/>
              <c:y val="0.13670356071547607"/>
            </c:manualLayout>
          </c:layout>
          <c:overlay val="0"/>
        </c:title>
        <c:numFmt formatCode="General" sourceLinked="1"/>
        <c:majorTickMark val="out"/>
        <c:minorTickMark val="none"/>
        <c:tickLblPos val="nextTo"/>
        <c:txPr>
          <a:bodyPr/>
          <a:lstStyle/>
          <a:p>
            <a:pPr>
              <a:defRPr sz="1400" b="1">
                <a:solidFill>
                  <a:srgbClr val="002060"/>
                </a:solidFill>
              </a:defRPr>
            </a:pPr>
            <a:endParaRPr lang="en-US"/>
          </a:p>
        </c:txPr>
        <c:crossAx val="4885888"/>
        <c:crosses val="autoZero"/>
        <c:crossBetween val="between"/>
      </c:valAx>
      <c:spPr>
        <a:ln>
          <a:solidFill>
            <a:srgbClr val="002060"/>
          </a:solidFill>
        </a:ln>
      </c:spPr>
    </c:plotArea>
    <c:legend>
      <c:legendPos val="t"/>
      <c:layout>
        <c:manualLayout>
          <c:xMode val="edge"/>
          <c:yMode val="edge"/>
          <c:x val="0.23124719778491482"/>
          <c:y val="0"/>
          <c:w val="0.61730762858707711"/>
          <c:h val="0.11812113468873829"/>
        </c:manualLayout>
      </c:layout>
      <c:overlay val="0"/>
      <c:txPr>
        <a:bodyPr/>
        <a:lstStyle/>
        <a:p>
          <a:pPr>
            <a:defRPr sz="1400" b="1">
              <a:solidFill>
                <a:srgbClr val="002060"/>
              </a:solidFill>
            </a:defRPr>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4.8217822540790488E-3"/>
          <c:w val="0.74693186545164236"/>
          <c:h val="0.97740842415358864"/>
        </c:manualLayout>
      </c:layout>
      <c:pie3DChart>
        <c:varyColors val="1"/>
        <c:ser>
          <c:idx val="0"/>
          <c:order val="0"/>
          <c:explosion val="25"/>
          <c:dLbls>
            <c:spPr>
              <a:noFill/>
              <a:ln>
                <a:noFill/>
              </a:ln>
              <a:effectLst/>
            </c:spPr>
            <c:txPr>
              <a:bodyPr/>
              <a:lstStyle/>
              <a:p>
                <a:pPr>
                  <a:defRPr sz="1400" b="1"/>
                </a:pPr>
                <a:endParaRPr lang="en-US"/>
              </a:p>
            </c:txPr>
            <c:showLegendKey val="0"/>
            <c:showVal val="1"/>
            <c:showCatName val="0"/>
            <c:showSerName val="0"/>
            <c:showPercent val="1"/>
            <c:showBubbleSize val="0"/>
            <c:separator>
</c:separator>
            <c:showLeaderLines val="1"/>
            <c:extLst xmlns:c16r2="http://schemas.microsoft.com/office/drawing/2015/06/chart">
              <c:ext xmlns:c15="http://schemas.microsoft.com/office/drawing/2012/chart" uri="{CE6537A1-D6FC-4f65-9D91-7224C49458BB}">
                <c15:layout/>
              </c:ext>
            </c:extLst>
          </c:dLbls>
          <c:cat>
            <c:strRef>
              <c:f>'PAY Ec'!$I$4:$I$5</c:f>
              <c:strCache>
                <c:ptCount val="2"/>
                <c:pt idx="0">
                  <c:v>Ec &lt; 1E-4</c:v>
                </c:pt>
                <c:pt idx="1">
                  <c:v>Ec &gt; 1E-4</c:v>
                </c:pt>
              </c:strCache>
            </c:strRef>
          </c:cat>
          <c:val>
            <c:numRef>
              <c:f>'PAY Ec'!$J$4:$J$5</c:f>
              <c:numCache>
                <c:formatCode>General</c:formatCode>
                <c:ptCount val="2"/>
                <c:pt idx="0">
                  <c:v>1212</c:v>
                </c:pt>
                <c:pt idx="1">
                  <c:v>204</c:v>
                </c:pt>
              </c:numCache>
            </c:numRef>
          </c:val>
          <c:extLst xmlns:c16r2="http://schemas.microsoft.com/office/drawing/2015/06/chart">
            <c:ext xmlns:c16="http://schemas.microsoft.com/office/drawing/2014/chart" uri="{C3380CC4-5D6E-409C-BE32-E72D297353CC}">
              <c16:uniqueId val="{00000000-574D-43F5-8537-75AB4E91C54F}"/>
            </c:ext>
          </c:extLst>
        </c:ser>
        <c:dLbls>
          <c:showLegendKey val="0"/>
          <c:showVal val="0"/>
          <c:showCatName val="0"/>
          <c:showSerName val="0"/>
          <c:showPercent val="0"/>
          <c:showBubbleSize val="0"/>
          <c:showLeaderLines val="1"/>
        </c:dLbls>
      </c:pie3DChart>
    </c:plotArea>
    <c:legend>
      <c:legendPos val="r"/>
      <c:layout/>
      <c:overlay val="0"/>
      <c:txPr>
        <a:bodyPr/>
        <a:lstStyle/>
        <a:p>
          <a:pPr rtl="0">
            <a:defRPr sz="1400" b="1">
              <a:solidFill>
                <a:srgbClr val="002060"/>
              </a:solidFill>
            </a:defRPr>
          </a:pPr>
          <a:endParaRPr lang="en-US"/>
        </a:p>
      </c:txPr>
    </c:legend>
    <c:plotVisOnly val="1"/>
    <c:dispBlanksAs val="gap"/>
    <c:showDLblsOverMax val="0"/>
  </c:chart>
  <c:spPr>
    <a:solidFill>
      <a:schemeClr val="accent1">
        <a:lumMod val="40000"/>
        <a:lumOff val="60000"/>
      </a:schemeClr>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4.3905581062266448E-2"/>
          <c:y val="0"/>
          <c:w val="0.76988415428588741"/>
          <c:h val="0.99220538074214082"/>
        </c:manualLayout>
      </c:layout>
      <c:pie3DChart>
        <c:varyColors val="1"/>
        <c:ser>
          <c:idx val="0"/>
          <c:order val="0"/>
          <c:explosion val="25"/>
          <c:dLbls>
            <c:spPr>
              <a:noFill/>
              <a:ln>
                <a:noFill/>
              </a:ln>
              <a:effectLst/>
            </c:spPr>
            <c:txPr>
              <a:bodyPr/>
              <a:lstStyle/>
              <a:p>
                <a:pPr>
                  <a:defRPr sz="1400" b="1">
                    <a:solidFill>
                      <a:srgbClr val="002060"/>
                    </a:solidFill>
                  </a:defRPr>
                </a:pPr>
                <a:endParaRPr lang="en-US"/>
              </a:p>
            </c:txPr>
            <c:showLegendKey val="0"/>
            <c:showVal val="1"/>
            <c:showCatName val="0"/>
            <c:showSerName val="0"/>
            <c:showPercent val="1"/>
            <c:showBubbleSize val="0"/>
            <c:separator>
</c:separator>
            <c:showLeaderLines val="1"/>
            <c:extLst xmlns:c16r2="http://schemas.microsoft.com/office/drawing/2015/06/chart">
              <c:ext xmlns:c15="http://schemas.microsoft.com/office/drawing/2012/chart" uri="{CE6537A1-D6FC-4f65-9D91-7224C49458BB}">
                <c15:layout/>
              </c:ext>
            </c:extLst>
          </c:dLbls>
          <c:cat>
            <c:strRef>
              <c:f>'RB Ec'!$I$3:$I$4</c:f>
              <c:strCache>
                <c:ptCount val="2"/>
                <c:pt idx="0">
                  <c:v>Ec &lt; 1E-4</c:v>
                </c:pt>
                <c:pt idx="1">
                  <c:v>Ec &gt; 1E-4</c:v>
                </c:pt>
              </c:strCache>
            </c:strRef>
          </c:cat>
          <c:val>
            <c:numRef>
              <c:f>'RB Ec'!$J$3:$J$4</c:f>
              <c:numCache>
                <c:formatCode>General</c:formatCode>
                <c:ptCount val="2"/>
                <c:pt idx="0">
                  <c:v>169</c:v>
                </c:pt>
                <c:pt idx="1">
                  <c:v>580</c:v>
                </c:pt>
              </c:numCache>
            </c:numRef>
          </c:val>
          <c:extLst xmlns:c16r2="http://schemas.microsoft.com/office/drawing/2015/06/chart">
            <c:ext xmlns:c16="http://schemas.microsoft.com/office/drawing/2014/chart" uri="{C3380CC4-5D6E-409C-BE32-E72D297353CC}">
              <c16:uniqueId val="{00000000-FA37-4E8A-8953-20C8DFE43A6B}"/>
            </c:ext>
          </c:extLst>
        </c:ser>
        <c:dLbls>
          <c:showLegendKey val="0"/>
          <c:showVal val="0"/>
          <c:showCatName val="0"/>
          <c:showSerName val="0"/>
          <c:showPercent val="0"/>
          <c:showBubbleSize val="0"/>
          <c:showLeaderLines val="1"/>
        </c:dLbls>
      </c:pie3DChart>
    </c:plotArea>
    <c:legend>
      <c:legendPos val="r"/>
      <c:layout>
        <c:manualLayout>
          <c:xMode val="edge"/>
          <c:yMode val="edge"/>
          <c:x val="0.69122898340763628"/>
          <c:y val="0.45718388516920777"/>
          <c:w val="0.28164545085344839"/>
          <c:h val="0.24783421466148017"/>
        </c:manualLayout>
      </c:layout>
      <c:overlay val="0"/>
      <c:txPr>
        <a:bodyPr/>
        <a:lstStyle/>
        <a:p>
          <a:pPr rtl="0">
            <a:defRPr sz="1400" b="1">
              <a:solidFill>
                <a:srgbClr val="002060"/>
              </a:solidFill>
            </a:defRPr>
          </a:pPr>
          <a:endParaRPr lang="en-US"/>
        </a:p>
      </c:txPr>
    </c:legend>
    <c:plotVisOnly val="1"/>
    <c:dispBlanksAs val="gap"/>
    <c:showDLblsOverMax val="0"/>
  </c:chart>
  <c:spPr>
    <a:solidFill>
      <a:schemeClr val="accent2">
        <a:lumMod val="40000"/>
        <a:lumOff val="60000"/>
      </a:schemeClr>
    </a:solidFill>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1.9511941819674545E-2"/>
          <c:y val="3.771255734832786E-2"/>
          <c:w val="0.6964536954332845"/>
          <c:h val="0.95465881589357338"/>
        </c:manualLayout>
      </c:layout>
      <c:pie3DChart>
        <c:varyColors val="1"/>
        <c:ser>
          <c:idx val="0"/>
          <c:order val="0"/>
          <c:explosion val="25"/>
          <c:dLbls>
            <c:dLbl>
              <c:idx val="0"/>
              <c:layout>
                <c:manualLayout>
                  <c:x val="-9.7227501037896374E-2"/>
                  <c:y val="9.0358734087017153E-2"/>
                </c:manualLayout>
              </c:layout>
              <c:showLegendKey val="0"/>
              <c:showVal val="1"/>
              <c:showCatName val="0"/>
              <c:showSerName val="0"/>
              <c:showPercent val="1"/>
              <c:showBubbleSize val="0"/>
              <c:separator>
</c:separator>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CDB-4558-8286-7A97D4AA5BCA}"/>
                </c:ext>
              </c:extLst>
            </c:dLbl>
            <c:spPr>
              <a:noFill/>
              <a:ln>
                <a:noFill/>
              </a:ln>
              <a:effectLst/>
            </c:spPr>
            <c:txPr>
              <a:bodyPr/>
              <a:lstStyle/>
              <a:p>
                <a:pPr>
                  <a:defRPr sz="1400" b="1">
                    <a:solidFill>
                      <a:srgbClr val="002060"/>
                    </a:solidFill>
                  </a:defRPr>
                </a:pPr>
                <a:endParaRPr lang="en-US"/>
              </a:p>
            </c:txPr>
            <c:showLegendKey val="0"/>
            <c:showVal val="1"/>
            <c:showCatName val="0"/>
            <c:showSerName val="0"/>
            <c:showPercent val="1"/>
            <c:showBubbleSize val="0"/>
            <c:separator>
</c:separator>
            <c:showLeaderLines val="1"/>
            <c:extLst xmlns:c16r2="http://schemas.microsoft.com/office/drawing/2015/06/chart">
              <c:ext xmlns:c15="http://schemas.microsoft.com/office/drawing/2012/chart" uri="{CE6537A1-D6FC-4f65-9D91-7224C49458BB}">
                <c15:layout/>
              </c:ext>
            </c:extLst>
          </c:dLbls>
          <c:cat>
            <c:strRef>
              <c:f>'DEB Ec'!$I$3:$I$4</c:f>
              <c:strCache>
                <c:ptCount val="2"/>
                <c:pt idx="0">
                  <c:v>Ec &lt; 1E-4</c:v>
                </c:pt>
                <c:pt idx="1">
                  <c:v>Ec &gt; 1E-4</c:v>
                </c:pt>
              </c:strCache>
            </c:strRef>
          </c:cat>
          <c:val>
            <c:numRef>
              <c:f>'DEB Ec'!$J$3:$J$4</c:f>
              <c:numCache>
                <c:formatCode>General</c:formatCode>
                <c:ptCount val="2"/>
                <c:pt idx="0">
                  <c:v>138</c:v>
                </c:pt>
                <c:pt idx="1">
                  <c:v>62</c:v>
                </c:pt>
              </c:numCache>
            </c:numRef>
          </c:val>
          <c:extLst xmlns:c16r2="http://schemas.microsoft.com/office/drawing/2015/06/chart">
            <c:ext xmlns:c16="http://schemas.microsoft.com/office/drawing/2014/chart" uri="{C3380CC4-5D6E-409C-BE32-E72D297353CC}">
              <c16:uniqueId val="{00000001-3CDB-4558-8286-7A97D4AA5BCA}"/>
            </c:ext>
          </c:extLst>
        </c:ser>
        <c:dLbls>
          <c:showLegendKey val="0"/>
          <c:showVal val="0"/>
          <c:showCatName val="0"/>
          <c:showSerName val="0"/>
          <c:showPercent val="0"/>
          <c:showBubbleSize val="0"/>
          <c:showLeaderLines val="1"/>
        </c:dLbls>
      </c:pie3DChart>
    </c:plotArea>
    <c:legend>
      <c:legendPos val="r"/>
      <c:layout>
        <c:manualLayout>
          <c:xMode val="edge"/>
          <c:yMode val="edge"/>
          <c:x val="0.70687759839549991"/>
          <c:y val="0.36630394154227836"/>
          <c:w val="0.29312240160450009"/>
          <c:h val="0.26739211691544335"/>
        </c:manualLayout>
      </c:layout>
      <c:overlay val="0"/>
      <c:txPr>
        <a:bodyPr/>
        <a:lstStyle/>
        <a:p>
          <a:pPr rtl="0">
            <a:defRPr sz="1400" b="1">
              <a:solidFill>
                <a:srgbClr val="002060"/>
              </a:solidFill>
            </a:defRPr>
          </a:pPr>
          <a:endParaRPr lang="en-US"/>
        </a:p>
      </c:txPr>
    </c:legend>
    <c:plotVisOnly val="1"/>
    <c:dispBlanksAs val="gap"/>
    <c:showDLblsOverMax val="0"/>
  </c:chart>
  <c:spPr>
    <a:solidFill>
      <a:schemeClr val="accent6">
        <a:lumMod val="40000"/>
        <a:lumOff val="60000"/>
      </a:schemeClr>
    </a:solidFill>
  </c:sp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68842024088827"/>
          <c:y val="0.10978847000539035"/>
          <c:w val="0.87148731840253046"/>
          <c:h val="0.73582924942496097"/>
        </c:manualLayout>
      </c:layout>
      <c:lineChart>
        <c:grouping val="standard"/>
        <c:varyColors val="0"/>
        <c:ser>
          <c:idx val="0"/>
          <c:order val="0"/>
          <c:tx>
            <c:strRef>
              <c:f>Ec!$C$2</c:f>
              <c:strCache>
                <c:ptCount val="1"/>
                <c:pt idx="0">
                  <c:v>SATELLITI</c:v>
                </c:pt>
              </c:strCache>
            </c:strRef>
          </c:tx>
          <c:spPr>
            <a:ln w="31750">
              <a:solidFill>
                <a:srgbClr val="00B0F0"/>
              </a:solidFill>
            </a:ln>
          </c:spPr>
          <c:marker>
            <c:symbol val="circle"/>
            <c:size val="7"/>
            <c:spPr>
              <a:solidFill>
                <a:srgbClr val="00B0F0"/>
              </a:solidFill>
            </c:spPr>
          </c:marker>
          <c:cat>
            <c:numRef>
              <c:f>Ec!$B$3:$B$17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Ec!$C$20:$C$34</c:f>
              <c:numCache>
                <c:formatCode>General</c:formatCode>
                <c:ptCount val="15"/>
                <c:pt idx="0">
                  <c:v>0.25774895549307564</c:v>
                </c:pt>
                <c:pt idx="1">
                  <c:v>0.27047256207398673</c:v>
                </c:pt>
                <c:pt idx="2">
                  <c:v>0.32392911388930967</c:v>
                </c:pt>
                <c:pt idx="3">
                  <c:v>0.28996408969729215</c:v>
                </c:pt>
                <c:pt idx="4">
                  <c:v>0.22443107601060053</c:v>
                </c:pt>
                <c:pt idx="5">
                  <c:v>0.29198379572904498</c:v>
                </c:pt>
                <c:pt idx="6">
                  <c:v>0.23333734419790364</c:v>
                </c:pt>
                <c:pt idx="7">
                  <c:v>0.14727324636112371</c:v>
                </c:pt>
                <c:pt idx="8">
                  <c:v>0.50192542342768487</c:v>
                </c:pt>
                <c:pt idx="9">
                  <c:v>0.33028794534428751</c:v>
                </c:pt>
                <c:pt idx="10">
                  <c:v>0.47616581889911025</c:v>
                </c:pt>
                <c:pt idx="11">
                  <c:v>0.72491502346482273</c:v>
                </c:pt>
                <c:pt idx="12">
                  <c:v>0.89571991214707491</c:v>
                </c:pt>
                <c:pt idx="13">
                  <c:v>1.2619442546587645</c:v>
                </c:pt>
                <c:pt idx="14">
                  <c:v>3.4147825550631228</c:v>
                </c:pt>
              </c:numCache>
            </c:numRef>
          </c:val>
          <c:smooth val="0"/>
          <c:extLst xmlns:c16r2="http://schemas.microsoft.com/office/drawing/2015/06/chart">
            <c:ext xmlns:c16="http://schemas.microsoft.com/office/drawing/2014/chart" uri="{C3380CC4-5D6E-409C-BE32-E72D297353CC}">
              <c16:uniqueId val="{00000000-83BB-4D18-9C52-9E9D1590EEFD}"/>
            </c:ext>
          </c:extLst>
        </c:ser>
        <c:ser>
          <c:idx val="1"/>
          <c:order val="1"/>
          <c:tx>
            <c:strRef>
              <c:f>Ec!$D$2</c:f>
              <c:strCache>
                <c:ptCount val="1"/>
                <c:pt idx="0">
                  <c:v>STADI ORBITALI</c:v>
                </c:pt>
              </c:strCache>
            </c:strRef>
          </c:tx>
          <c:spPr>
            <a:ln w="31750"/>
          </c:spPr>
          <c:cat>
            <c:numRef>
              <c:f>Ec!$B$3:$B$17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Ec!$D$20:$D$34</c:f>
              <c:numCache>
                <c:formatCode>General</c:formatCode>
                <c:ptCount val="15"/>
                <c:pt idx="0">
                  <c:v>0.5262559957401991</c:v>
                </c:pt>
                <c:pt idx="1">
                  <c:v>1.1577409990638166</c:v>
                </c:pt>
                <c:pt idx="2">
                  <c:v>1.0178975965105641</c:v>
                </c:pt>
                <c:pt idx="3">
                  <c:v>0.85096373110657986</c:v>
                </c:pt>
                <c:pt idx="4">
                  <c:v>1.0301805132480912</c:v>
                </c:pt>
                <c:pt idx="5">
                  <c:v>0.8213531107395533</c:v>
                </c:pt>
                <c:pt idx="6">
                  <c:v>1.2804798934359041</c:v>
                </c:pt>
                <c:pt idx="7">
                  <c:v>0.81639048380983681</c:v>
                </c:pt>
                <c:pt idx="8">
                  <c:v>0.70325858159222543</c:v>
                </c:pt>
                <c:pt idx="9">
                  <c:v>1.4687940195397542</c:v>
                </c:pt>
                <c:pt idx="10">
                  <c:v>1.2425607631227353</c:v>
                </c:pt>
                <c:pt idx="11">
                  <c:v>1.957975420921243</c:v>
                </c:pt>
                <c:pt idx="12">
                  <c:v>2.1205755901024248</c:v>
                </c:pt>
                <c:pt idx="13">
                  <c:v>2.560759734135587</c:v>
                </c:pt>
                <c:pt idx="14">
                  <c:v>3.0639084866661892</c:v>
                </c:pt>
              </c:numCache>
            </c:numRef>
          </c:val>
          <c:smooth val="0"/>
          <c:extLst xmlns:c16r2="http://schemas.microsoft.com/office/drawing/2015/06/chart">
            <c:ext xmlns:c16="http://schemas.microsoft.com/office/drawing/2014/chart" uri="{C3380CC4-5D6E-409C-BE32-E72D297353CC}">
              <c16:uniqueId val="{00000001-83BB-4D18-9C52-9E9D1590EEFD}"/>
            </c:ext>
          </c:extLst>
        </c:ser>
        <c:ser>
          <c:idx val="2"/>
          <c:order val="2"/>
          <c:tx>
            <c:strRef>
              <c:f>Ec!$E$2</c:f>
              <c:strCache>
                <c:ptCount val="1"/>
                <c:pt idx="0">
                  <c:v>DETRITI</c:v>
                </c:pt>
              </c:strCache>
            </c:strRef>
          </c:tx>
          <c:spPr>
            <a:ln w="31750">
              <a:solidFill>
                <a:srgbClr val="00B050"/>
              </a:solidFill>
            </a:ln>
          </c:spPr>
          <c:marker>
            <c:spPr>
              <a:solidFill>
                <a:srgbClr val="00B050"/>
              </a:solidFill>
            </c:spPr>
          </c:marker>
          <c:cat>
            <c:numRef>
              <c:f>Ec!$B$3:$B$17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Ec!$E$20:$E$34</c:f>
              <c:numCache>
                <c:formatCode>General</c:formatCode>
                <c:ptCount val="15"/>
                <c:pt idx="0">
                  <c:v>5.277317006154858E-2</c:v>
                </c:pt>
                <c:pt idx="1">
                  <c:v>3.380418509739691E-2</c:v>
                </c:pt>
                <c:pt idx="2">
                  <c:v>6.4518377938016513E-2</c:v>
                </c:pt>
                <c:pt idx="3">
                  <c:v>3.5731514773185147E-2</c:v>
                </c:pt>
                <c:pt idx="4">
                  <c:v>5.138209487806078E-2</c:v>
                </c:pt>
                <c:pt idx="5">
                  <c:v>5.2002474024048784E-2</c:v>
                </c:pt>
                <c:pt idx="6">
                  <c:v>3.6555416878736313E-2</c:v>
                </c:pt>
                <c:pt idx="7">
                  <c:v>5.3132979430481342E-2</c:v>
                </c:pt>
                <c:pt idx="8">
                  <c:v>8.3460552290315349E-2</c:v>
                </c:pt>
                <c:pt idx="9">
                  <c:v>7.933691161656764E-2</c:v>
                </c:pt>
                <c:pt idx="10">
                  <c:v>7.1098812807446343E-2</c:v>
                </c:pt>
                <c:pt idx="11">
                  <c:v>0.20634202154908854</c:v>
                </c:pt>
                <c:pt idx="12">
                  <c:v>0.32027332727408986</c:v>
                </c:pt>
                <c:pt idx="13">
                  <c:v>0.37027199637066355</c:v>
                </c:pt>
                <c:pt idx="14">
                  <c:v>0.44047176506728514</c:v>
                </c:pt>
              </c:numCache>
            </c:numRef>
          </c:val>
          <c:smooth val="0"/>
          <c:extLst xmlns:c16r2="http://schemas.microsoft.com/office/drawing/2015/06/chart">
            <c:ext xmlns:c16="http://schemas.microsoft.com/office/drawing/2014/chart" uri="{C3380CC4-5D6E-409C-BE32-E72D297353CC}">
              <c16:uniqueId val="{00000002-83BB-4D18-9C52-9E9D1590EEFD}"/>
            </c:ext>
          </c:extLst>
        </c:ser>
        <c:ser>
          <c:idx val="3"/>
          <c:order val="3"/>
          <c:tx>
            <c:strRef>
              <c:f>Ec!$F$2</c:f>
              <c:strCache>
                <c:ptCount val="1"/>
                <c:pt idx="0">
                  <c:v>INTATTI + DETRITI</c:v>
                </c:pt>
              </c:strCache>
            </c:strRef>
          </c:tx>
          <c:spPr>
            <a:ln w="38100">
              <a:solidFill>
                <a:srgbClr val="B1A2E8"/>
              </a:solidFill>
            </a:ln>
          </c:spPr>
          <c:marker>
            <c:symbol val="diamond"/>
            <c:size val="9"/>
            <c:spPr>
              <a:solidFill>
                <a:srgbClr val="B1A2E8"/>
              </a:solidFill>
            </c:spPr>
          </c:marker>
          <c:cat>
            <c:numRef>
              <c:f>Ec!$B$3:$B$17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Ec!$F$20:$F$34</c:f>
              <c:numCache>
                <c:formatCode>General</c:formatCode>
                <c:ptCount val="15"/>
                <c:pt idx="0">
                  <c:v>0.83500867352185315</c:v>
                </c:pt>
                <c:pt idx="1">
                  <c:v>1.458404637071764</c:v>
                </c:pt>
                <c:pt idx="2">
                  <c:v>1.4021842241879079</c:v>
                </c:pt>
                <c:pt idx="3">
                  <c:v>1.1737850572189457</c:v>
                </c:pt>
                <c:pt idx="4">
                  <c:v>1.3030381811861336</c:v>
                </c:pt>
                <c:pt idx="5">
                  <c:v>1.1623634469006716</c:v>
                </c:pt>
                <c:pt idx="6">
                  <c:v>1.5468325267507743</c:v>
                </c:pt>
                <c:pt idx="7">
                  <c:v>1.0150830004123979</c:v>
                </c:pt>
                <c:pt idx="8">
                  <c:v>1.2841118164886978</c:v>
                </c:pt>
                <c:pt idx="9">
                  <c:v>1.8721441396753469</c:v>
                </c:pt>
                <c:pt idx="10">
                  <c:v>1.7826909576686756</c:v>
                </c:pt>
                <c:pt idx="11">
                  <c:v>2.8695321650550554</c:v>
                </c:pt>
                <c:pt idx="12">
                  <c:v>3.3079748557993671</c:v>
                </c:pt>
                <c:pt idx="13">
                  <c:v>4.1466258771796998</c:v>
                </c:pt>
                <c:pt idx="14">
                  <c:v>6.786461036669122</c:v>
                </c:pt>
              </c:numCache>
            </c:numRef>
          </c:val>
          <c:smooth val="0"/>
          <c:extLst xmlns:c16r2="http://schemas.microsoft.com/office/drawing/2015/06/chart">
            <c:ext xmlns:c16="http://schemas.microsoft.com/office/drawing/2014/chart" uri="{C3380CC4-5D6E-409C-BE32-E72D297353CC}">
              <c16:uniqueId val="{00000003-83BB-4D18-9C52-9E9D1590EEFD}"/>
            </c:ext>
          </c:extLst>
        </c:ser>
        <c:dLbls>
          <c:showLegendKey val="0"/>
          <c:showVal val="0"/>
          <c:showCatName val="0"/>
          <c:showSerName val="0"/>
          <c:showPercent val="0"/>
          <c:showBubbleSize val="0"/>
        </c:dLbls>
        <c:dropLines>
          <c:spPr>
            <a:ln>
              <a:solidFill>
                <a:srgbClr val="B1A2E8"/>
              </a:solidFill>
            </a:ln>
          </c:spPr>
        </c:dropLines>
        <c:marker val="1"/>
        <c:smooth val="0"/>
        <c:axId val="32919552"/>
        <c:axId val="32921088"/>
      </c:lineChart>
      <c:catAx>
        <c:axId val="32919552"/>
        <c:scaling>
          <c:orientation val="minMax"/>
        </c:scaling>
        <c:delete val="0"/>
        <c:axPos val="b"/>
        <c:numFmt formatCode="General" sourceLinked="1"/>
        <c:majorTickMark val="out"/>
        <c:minorTickMark val="none"/>
        <c:tickLblPos val="nextTo"/>
        <c:txPr>
          <a:bodyPr rot="-5400000" vert="horz"/>
          <a:lstStyle/>
          <a:p>
            <a:pPr>
              <a:defRPr sz="1400" b="1">
                <a:solidFill>
                  <a:srgbClr val="002060"/>
                </a:solidFill>
              </a:defRPr>
            </a:pPr>
            <a:endParaRPr lang="en-US"/>
          </a:p>
        </c:txPr>
        <c:crossAx val="32921088"/>
        <c:crosses val="autoZero"/>
        <c:auto val="1"/>
        <c:lblAlgn val="ctr"/>
        <c:lblOffset val="100"/>
        <c:noMultiLvlLbl val="0"/>
      </c:catAx>
      <c:valAx>
        <c:axId val="32921088"/>
        <c:scaling>
          <c:orientation val="minMax"/>
        </c:scaling>
        <c:delete val="0"/>
        <c:axPos val="l"/>
        <c:majorGridlines/>
        <c:title>
          <c:tx>
            <c:rich>
              <a:bodyPr rot="-5400000" vert="horz"/>
              <a:lstStyle/>
              <a:p>
                <a:pPr>
                  <a:defRPr sz="1400"/>
                </a:pPr>
                <a:r>
                  <a:rPr lang="en-GB" sz="1400" dirty="0">
                    <a:solidFill>
                      <a:srgbClr val="002060"/>
                    </a:solidFill>
                  </a:rPr>
                  <a:t>Probabilità di vittime all’anno [%]</a:t>
                </a:r>
              </a:p>
            </c:rich>
          </c:tx>
          <c:layout>
            <c:manualLayout>
              <c:xMode val="edge"/>
              <c:yMode val="edge"/>
              <c:x val="2.2325226873526009E-3"/>
              <c:y val="0.1586181080890002"/>
            </c:manualLayout>
          </c:layout>
          <c:overlay val="0"/>
        </c:title>
        <c:numFmt formatCode="General" sourceLinked="1"/>
        <c:majorTickMark val="out"/>
        <c:minorTickMark val="none"/>
        <c:tickLblPos val="nextTo"/>
        <c:txPr>
          <a:bodyPr/>
          <a:lstStyle/>
          <a:p>
            <a:pPr>
              <a:defRPr sz="1400" b="1">
                <a:solidFill>
                  <a:srgbClr val="002060"/>
                </a:solidFill>
              </a:defRPr>
            </a:pPr>
            <a:endParaRPr lang="en-US"/>
          </a:p>
        </c:txPr>
        <c:crossAx val="32919552"/>
        <c:crosses val="autoZero"/>
        <c:crossBetween val="between"/>
      </c:valAx>
      <c:spPr>
        <a:blipFill>
          <a:blip xmlns:r="http://schemas.openxmlformats.org/officeDocument/2006/relationships" r:embed="rId1"/>
          <a:stretch>
            <a:fillRect/>
          </a:stretch>
        </a:blipFill>
        <a:ln>
          <a:solidFill>
            <a:srgbClr val="002060"/>
          </a:solidFill>
        </a:ln>
      </c:spPr>
    </c:plotArea>
    <c:legend>
      <c:legendPos val="t"/>
      <c:layout>
        <c:manualLayout>
          <c:xMode val="edge"/>
          <c:yMode val="edge"/>
          <c:x val="9.2102838246730753E-2"/>
          <c:y val="2.0784213276714109E-2"/>
          <c:w val="0.89999985936864957"/>
          <c:h val="8.2186259607518353E-2"/>
        </c:manualLayout>
      </c:layout>
      <c:overlay val="0"/>
      <c:txPr>
        <a:bodyPr/>
        <a:lstStyle/>
        <a:p>
          <a:pPr>
            <a:defRPr sz="1400" b="1">
              <a:solidFill>
                <a:srgbClr val="002060"/>
              </a:solidFill>
            </a:defRPr>
          </a:pPr>
          <a:endParaRPr lang="en-US"/>
        </a:p>
      </c:txPr>
    </c:legend>
    <c:plotVisOnly val="1"/>
    <c:dispBlanksAs val="gap"/>
    <c:showDLblsOverMax val="0"/>
  </c:chart>
  <c:externalData r:id="rId2">
    <c:autoUpdate val="0"/>
  </c:externalData>
  <c:userShapes r:id="rId3"/>
</c:chartSpace>
</file>

<file path=ppt/diagrams/_rels/data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image" Target="../media/image8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5828AC-1014-4D70-AD57-49B85ADD85F9}"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n-US"/>
        </a:p>
      </dgm:t>
    </dgm:pt>
    <dgm:pt modelId="{8B31A5A1-B47C-425A-9024-6841207382F7}">
      <dgm:prSet phldrT="[Testo]" custT="1"/>
      <dgm:spPr/>
      <dgm:t>
        <a:bodyPr/>
        <a:lstStyle/>
        <a:p>
          <a:endParaRPr lang="en-US" sz="1400" b="1" dirty="0"/>
        </a:p>
        <a:p>
          <a:r>
            <a:rPr lang="it-IT" sz="1400" b="1" noProof="0" dirty="0">
              <a:solidFill>
                <a:srgbClr val="FFFF00"/>
              </a:solidFill>
            </a:rPr>
            <a:t>Previsione dell’epoca nominale di rientro</a:t>
          </a:r>
        </a:p>
        <a:p>
          <a:endParaRPr lang="en-US" sz="900" dirty="0"/>
        </a:p>
      </dgm:t>
    </dgm:pt>
    <dgm:pt modelId="{18FBA3CC-69FF-4BCA-8A4E-EA50596C9331}" type="parTrans" cxnId="{16E4EF4D-3A19-4AD8-B0CF-9ECBF10C3658}">
      <dgm:prSet/>
      <dgm:spPr/>
      <dgm:t>
        <a:bodyPr/>
        <a:lstStyle/>
        <a:p>
          <a:endParaRPr lang="en-US"/>
        </a:p>
      </dgm:t>
    </dgm:pt>
    <dgm:pt modelId="{FD1EF03C-2808-4716-8421-B1450FE0824C}" type="sibTrans" cxnId="{16E4EF4D-3A19-4AD8-B0CF-9ECBF10C3658}">
      <dgm:prSet/>
      <dgm:spPr/>
      <dgm:t>
        <a:bodyPr/>
        <a:lstStyle/>
        <a:p>
          <a:endParaRPr lang="en-US"/>
        </a:p>
      </dgm:t>
    </dgm:pt>
    <dgm:pt modelId="{50923ED1-C423-4495-9C4B-54ECB9CE4405}">
      <dgm:prSet phldrT="[Testo]" custT="1"/>
      <dgm:spPr>
        <a:blipFill rotWithShape="0">
          <a:blip xmlns:r="http://schemas.openxmlformats.org/officeDocument/2006/relationships" r:embed="rId1"/>
          <a:tile tx="0" ty="0" sx="100000" sy="100000" flip="none" algn="tl"/>
        </a:blipFill>
      </dgm:spPr>
      <dgm:t>
        <a:bodyPr/>
        <a:lstStyle/>
        <a:p>
          <a:r>
            <a:rPr lang="it-IT" sz="1600" b="1" noProof="0" dirty="0">
              <a:solidFill>
                <a:schemeClr val="accent1">
                  <a:lumMod val="75000"/>
                </a:schemeClr>
              </a:solidFill>
            </a:rPr>
            <a:t>La sua grande incertezza la rende </a:t>
          </a:r>
          <a:r>
            <a:rPr lang="it-IT" sz="1600" b="1" noProof="0" dirty="0" smtClean="0">
              <a:solidFill>
                <a:schemeClr val="accent1">
                  <a:lumMod val="75000"/>
                </a:schemeClr>
              </a:solidFill>
            </a:rPr>
            <a:t>praticamente </a:t>
          </a:r>
          <a:r>
            <a:rPr lang="it-IT" sz="1600" b="1" noProof="0" dirty="0">
              <a:solidFill>
                <a:schemeClr val="accent1">
                  <a:lumMod val="75000"/>
                </a:schemeClr>
              </a:solidFill>
            </a:rPr>
            <a:t>inutile per </a:t>
          </a:r>
          <a:r>
            <a:rPr lang="it-IT" sz="1600" b="1" noProof="0" dirty="0" smtClean="0">
              <a:solidFill>
                <a:schemeClr val="accent1">
                  <a:lumMod val="75000"/>
                </a:schemeClr>
              </a:solidFill>
            </a:rPr>
            <a:t>le applicazioni </a:t>
          </a:r>
          <a:r>
            <a:rPr lang="it-IT" sz="1600" b="1" noProof="0" dirty="0">
              <a:solidFill>
                <a:schemeClr val="accent1">
                  <a:lumMod val="75000"/>
                </a:schemeClr>
              </a:solidFill>
            </a:rPr>
            <a:t>di protezione civile</a:t>
          </a:r>
        </a:p>
      </dgm:t>
    </dgm:pt>
    <dgm:pt modelId="{D49DCDAD-CDC4-4588-8B72-D3D4131467A5}" type="parTrans" cxnId="{39975F5C-4208-45B3-B8AC-EADCE35FF9DD}">
      <dgm:prSet/>
      <dgm:spPr/>
      <dgm:t>
        <a:bodyPr/>
        <a:lstStyle/>
        <a:p>
          <a:endParaRPr lang="en-US"/>
        </a:p>
      </dgm:t>
    </dgm:pt>
    <dgm:pt modelId="{6F265385-86B4-4A18-B833-5D9E5B033025}" type="sibTrans" cxnId="{39975F5C-4208-45B3-B8AC-EADCE35FF9DD}">
      <dgm:prSet/>
      <dgm:spPr/>
      <dgm:t>
        <a:bodyPr/>
        <a:lstStyle/>
        <a:p>
          <a:endParaRPr lang="en-US"/>
        </a:p>
      </dgm:t>
    </dgm:pt>
    <dgm:pt modelId="{6EA23AAC-1F53-40DD-BB4A-B5EC2FC82A03}">
      <dgm:prSet phldrT="[Testo]" custT="1"/>
      <dgm:spPr/>
      <dgm:t>
        <a:bodyPr/>
        <a:lstStyle/>
        <a:p>
          <a:r>
            <a:rPr lang="en-US" sz="1400" b="1" dirty="0" smtClean="0">
              <a:solidFill>
                <a:srgbClr val="FFFF00"/>
              </a:solidFill>
            </a:rPr>
            <a:t>Tracciati </a:t>
          </a:r>
          <a:r>
            <a:rPr lang="en-US" sz="1400" b="1" dirty="0">
              <a:solidFill>
                <a:srgbClr val="FFFF00"/>
              </a:solidFill>
            </a:rPr>
            <a:t>sub-satellite a terra</a:t>
          </a:r>
        </a:p>
      </dgm:t>
    </dgm:pt>
    <dgm:pt modelId="{021AC740-8CE5-49E8-9342-B24C75EF735C}" type="parTrans" cxnId="{26D6ADF3-5001-4060-9AC8-BF2C81B5F030}">
      <dgm:prSet/>
      <dgm:spPr/>
      <dgm:t>
        <a:bodyPr/>
        <a:lstStyle/>
        <a:p>
          <a:endParaRPr lang="en-US"/>
        </a:p>
      </dgm:t>
    </dgm:pt>
    <dgm:pt modelId="{AEB6E3B3-D817-45CB-88F1-B534A3B66A32}" type="sibTrans" cxnId="{26D6ADF3-5001-4060-9AC8-BF2C81B5F030}">
      <dgm:prSet/>
      <dgm:spPr/>
      <dgm:t>
        <a:bodyPr/>
        <a:lstStyle/>
        <a:p>
          <a:endParaRPr lang="en-US"/>
        </a:p>
      </dgm:t>
    </dgm:pt>
    <dgm:pt modelId="{C046F531-0B9C-4CB4-AAE3-EA3DD75A5111}">
      <dgm:prSet phldrT="[Testo]" custT="1"/>
      <dgm:spPr>
        <a:blipFill rotWithShape="0">
          <a:blip xmlns:r="http://schemas.openxmlformats.org/officeDocument/2006/relationships" r:embed="rId1"/>
          <a:tile tx="0" ty="0" sx="100000" sy="100000" flip="none" algn="tl"/>
        </a:blipFill>
      </dgm:spPr>
      <dgm:t>
        <a:bodyPr/>
        <a:lstStyle/>
        <a:p>
          <a:r>
            <a:rPr lang="it-IT" sz="1600" b="1" noProof="0" dirty="0" smtClean="0">
              <a:solidFill>
                <a:schemeClr val="accent1">
                  <a:lumMod val="75000"/>
                </a:schemeClr>
              </a:solidFill>
            </a:rPr>
            <a:t>Entro la finestra </a:t>
          </a:r>
          <a:r>
            <a:rPr lang="it-IT" sz="1600" b="1" noProof="0" dirty="0">
              <a:solidFill>
                <a:schemeClr val="accent1">
                  <a:lumMod val="75000"/>
                </a:schemeClr>
              </a:solidFill>
            </a:rPr>
            <a:t>di </a:t>
          </a:r>
          <a:r>
            <a:rPr lang="it-IT" sz="1600" b="1" noProof="0" dirty="0" smtClean="0">
              <a:solidFill>
                <a:schemeClr val="accent1">
                  <a:lumMod val="75000"/>
                </a:schemeClr>
              </a:solidFill>
            </a:rPr>
            <a:t>incertezza globale, la zona di rientro </a:t>
          </a:r>
          <a:r>
            <a:rPr lang="it-IT" sz="1600" b="1" noProof="0" dirty="0">
              <a:solidFill>
                <a:schemeClr val="accent1">
                  <a:lumMod val="75000"/>
                </a:schemeClr>
              </a:solidFill>
            </a:rPr>
            <a:t>rimane </a:t>
          </a:r>
          <a:r>
            <a:rPr lang="it-IT" sz="1600" b="1" noProof="0" dirty="0" smtClean="0">
              <a:solidFill>
                <a:schemeClr val="accent1">
                  <a:lumMod val="75000"/>
                </a:schemeClr>
              </a:solidFill>
            </a:rPr>
            <a:t>indeterminata </a:t>
          </a:r>
          <a:r>
            <a:rPr lang="it-IT" sz="1600" b="1" noProof="0" dirty="0">
              <a:solidFill>
                <a:schemeClr val="accent1">
                  <a:lumMod val="75000"/>
                </a:schemeClr>
              </a:solidFill>
            </a:rPr>
            <a:t>lungo un numero variabile di tracce </a:t>
          </a:r>
          <a:r>
            <a:rPr lang="it-IT" sz="1600" b="1" noProof="0" dirty="0" smtClean="0">
              <a:solidFill>
                <a:schemeClr val="accent1">
                  <a:lumMod val="75000"/>
                </a:schemeClr>
              </a:solidFill>
            </a:rPr>
            <a:t>sub-satellite, a </a:t>
          </a:r>
          <a:r>
            <a:rPr lang="it-IT" sz="1600" b="1" noProof="0" dirty="0">
              <a:solidFill>
                <a:schemeClr val="accent1">
                  <a:lumMod val="75000"/>
                </a:schemeClr>
              </a:solidFill>
            </a:rPr>
            <a:t>loro volta affette da errori </a:t>
          </a:r>
          <a:r>
            <a:rPr lang="it-IT" sz="1600" b="1" noProof="0" dirty="0" smtClean="0">
              <a:solidFill>
                <a:schemeClr val="accent1">
                  <a:lumMod val="75000"/>
                </a:schemeClr>
              </a:solidFill>
            </a:rPr>
            <a:t>nella direzione trasversale</a:t>
          </a:r>
          <a:endParaRPr lang="it-IT" sz="1600" b="1" noProof="0" dirty="0">
            <a:solidFill>
              <a:schemeClr val="accent1">
                <a:lumMod val="75000"/>
              </a:schemeClr>
            </a:solidFill>
          </a:endParaRPr>
        </a:p>
      </dgm:t>
    </dgm:pt>
    <dgm:pt modelId="{1A63A257-70C5-4917-A625-CD017631CF11}" type="parTrans" cxnId="{3F8AD5ED-A565-4E7F-A0A7-1E9DF14F9A9C}">
      <dgm:prSet/>
      <dgm:spPr/>
      <dgm:t>
        <a:bodyPr/>
        <a:lstStyle/>
        <a:p>
          <a:endParaRPr lang="en-US"/>
        </a:p>
      </dgm:t>
    </dgm:pt>
    <dgm:pt modelId="{7A0FE1AD-5E0B-4F6E-A672-CB45F953C8FA}" type="sibTrans" cxnId="{3F8AD5ED-A565-4E7F-A0A7-1E9DF14F9A9C}">
      <dgm:prSet/>
      <dgm:spPr/>
      <dgm:t>
        <a:bodyPr/>
        <a:lstStyle/>
        <a:p>
          <a:endParaRPr lang="en-US"/>
        </a:p>
      </dgm:t>
    </dgm:pt>
    <dgm:pt modelId="{C51A43B4-6A96-473E-92A7-497C014BDFEF}">
      <dgm:prSet custT="1"/>
      <dgm:spPr/>
      <dgm:t>
        <a:bodyPr/>
        <a:lstStyle/>
        <a:p>
          <a:endParaRPr lang="en-US" sz="1400" b="1" dirty="0"/>
        </a:p>
        <a:p>
          <a:r>
            <a:rPr lang="it-IT" sz="1400" b="1" noProof="0" dirty="0">
              <a:solidFill>
                <a:srgbClr val="FFFF00"/>
              </a:solidFill>
            </a:rPr>
            <a:t>Finestra </a:t>
          </a:r>
          <a:r>
            <a:rPr lang="it-IT" sz="1400" b="1" noProof="0" dirty="0" smtClean="0">
              <a:solidFill>
                <a:srgbClr val="FFFF00"/>
              </a:solidFill>
            </a:rPr>
            <a:t>temporale globale di incertezza</a:t>
          </a:r>
          <a:endParaRPr lang="it-IT" sz="1400" b="1" noProof="0" dirty="0">
            <a:solidFill>
              <a:srgbClr val="FFFF00"/>
            </a:solidFill>
          </a:endParaRPr>
        </a:p>
      </dgm:t>
    </dgm:pt>
    <dgm:pt modelId="{9B7C668D-39F9-4271-B7A5-FED427012C02}" type="parTrans" cxnId="{2AADC840-9248-477C-A857-4F96BC17D0F1}">
      <dgm:prSet/>
      <dgm:spPr/>
      <dgm:t>
        <a:bodyPr/>
        <a:lstStyle/>
        <a:p>
          <a:endParaRPr lang="en-US"/>
        </a:p>
      </dgm:t>
    </dgm:pt>
    <dgm:pt modelId="{EC996AE5-037F-4E9A-8D09-3D43980562DC}" type="sibTrans" cxnId="{2AADC840-9248-477C-A857-4F96BC17D0F1}">
      <dgm:prSet/>
      <dgm:spPr/>
      <dgm:t>
        <a:bodyPr/>
        <a:lstStyle/>
        <a:p>
          <a:endParaRPr lang="en-US"/>
        </a:p>
      </dgm:t>
    </dgm:pt>
    <dgm:pt modelId="{0751AC07-600A-48F4-AA01-DCECDFC2E561}">
      <dgm:prSet custT="1"/>
      <dgm:spPr>
        <a:blipFill rotWithShape="0">
          <a:blip xmlns:r="http://schemas.openxmlformats.org/officeDocument/2006/relationships" r:embed="rId1"/>
          <a:tile tx="0" ty="0" sx="100000" sy="100000" flip="none" algn="tl"/>
        </a:blipFill>
      </dgm:spPr>
      <dgm:t>
        <a:bodyPr/>
        <a:lstStyle/>
        <a:p>
          <a:r>
            <a:rPr lang="it-IT" sz="1600" b="1" dirty="0">
              <a:solidFill>
                <a:schemeClr val="accent1">
                  <a:lumMod val="75000"/>
                </a:schemeClr>
              </a:solidFill>
            </a:rPr>
            <a:t>Fornisce </a:t>
          </a:r>
          <a:r>
            <a:rPr lang="it-IT" sz="1600" b="1" dirty="0" smtClean="0">
              <a:solidFill>
                <a:schemeClr val="accent1">
                  <a:lumMod val="75000"/>
                </a:schemeClr>
              </a:solidFill>
            </a:rPr>
            <a:t>indicazioni sull’intervallo temporale in </a:t>
          </a:r>
          <a:r>
            <a:rPr lang="it-IT" sz="1600" b="1" dirty="0">
              <a:solidFill>
                <a:schemeClr val="accent1">
                  <a:lumMod val="75000"/>
                </a:schemeClr>
              </a:solidFill>
            </a:rPr>
            <a:t>cui </a:t>
          </a:r>
          <a:r>
            <a:rPr lang="it-IT" sz="1600" b="1" dirty="0" smtClean="0">
              <a:solidFill>
                <a:schemeClr val="accent1">
                  <a:lumMod val="75000"/>
                </a:schemeClr>
              </a:solidFill>
            </a:rPr>
            <a:t>potrebbe avvenire il rientro, che tuttavia rimane troppo ampio fino al verificarsi dell’evento</a:t>
          </a:r>
          <a:endParaRPr lang="en-US" sz="1600" b="1" dirty="0">
            <a:solidFill>
              <a:schemeClr val="accent1">
                <a:lumMod val="75000"/>
              </a:schemeClr>
            </a:solidFill>
          </a:endParaRPr>
        </a:p>
      </dgm:t>
    </dgm:pt>
    <dgm:pt modelId="{5A648483-ED91-4457-B88A-11ADB11E8F3E}" type="parTrans" cxnId="{6D5CBB7E-6933-45DC-AAE2-F442012975CA}">
      <dgm:prSet/>
      <dgm:spPr/>
      <dgm:t>
        <a:bodyPr/>
        <a:lstStyle/>
        <a:p>
          <a:endParaRPr lang="en-US"/>
        </a:p>
      </dgm:t>
    </dgm:pt>
    <dgm:pt modelId="{BCA6A963-A090-40FA-AFCF-D4A079E98B29}" type="sibTrans" cxnId="{6D5CBB7E-6933-45DC-AAE2-F442012975CA}">
      <dgm:prSet/>
      <dgm:spPr/>
      <dgm:t>
        <a:bodyPr/>
        <a:lstStyle/>
        <a:p>
          <a:endParaRPr lang="en-US"/>
        </a:p>
      </dgm:t>
    </dgm:pt>
    <dgm:pt modelId="{84CEED24-8983-4778-A479-D0A810FC7665}" type="pres">
      <dgm:prSet presAssocID="{8E5828AC-1014-4D70-AD57-49B85ADD85F9}" presName="linearFlow" presStyleCnt="0">
        <dgm:presLayoutVars>
          <dgm:dir/>
          <dgm:animLvl val="lvl"/>
          <dgm:resizeHandles val="exact"/>
        </dgm:presLayoutVars>
      </dgm:prSet>
      <dgm:spPr/>
      <dgm:t>
        <a:bodyPr/>
        <a:lstStyle/>
        <a:p>
          <a:endParaRPr lang="it-IT"/>
        </a:p>
      </dgm:t>
    </dgm:pt>
    <dgm:pt modelId="{BC1637AC-2088-4B70-9AD7-227AF3974BFE}" type="pres">
      <dgm:prSet presAssocID="{8B31A5A1-B47C-425A-9024-6841207382F7}" presName="composite" presStyleCnt="0"/>
      <dgm:spPr/>
    </dgm:pt>
    <dgm:pt modelId="{AEE64288-E4A8-4A88-9972-0DE1F66B997E}" type="pres">
      <dgm:prSet presAssocID="{8B31A5A1-B47C-425A-9024-6841207382F7}" presName="parentText" presStyleLbl="alignNode1" presStyleIdx="0" presStyleCnt="3">
        <dgm:presLayoutVars>
          <dgm:chMax val="1"/>
          <dgm:bulletEnabled val="1"/>
        </dgm:presLayoutVars>
      </dgm:prSet>
      <dgm:spPr/>
      <dgm:t>
        <a:bodyPr/>
        <a:lstStyle/>
        <a:p>
          <a:endParaRPr lang="it-IT"/>
        </a:p>
      </dgm:t>
    </dgm:pt>
    <dgm:pt modelId="{2F0493ED-AFAC-49DC-A782-D2A256AA229A}" type="pres">
      <dgm:prSet presAssocID="{8B31A5A1-B47C-425A-9024-6841207382F7}" presName="descendantText" presStyleLbl="alignAcc1" presStyleIdx="0" presStyleCnt="3" custScaleY="100000" custLinFactNeighborX="7753" custLinFactNeighborY="-74692">
        <dgm:presLayoutVars>
          <dgm:bulletEnabled val="1"/>
        </dgm:presLayoutVars>
      </dgm:prSet>
      <dgm:spPr/>
      <dgm:t>
        <a:bodyPr/>
        <a:lstStyle/>
        <a:p>
          <a:endParaRPr lang="it-IT"/>
        </a:p>
      </dgm:t>
    </dgm:pt>
    <dgm:pt modelId="{94FDF5C6-85B6-4485-9BAE-B5D60923788D}" type="pres">
      <dgm:prSet presAssocID="{FD1EF03C-2808-4716-8421-B1450FE0824C}" presName="sp" presStyleCnt="0"/>
      <dgm:spPr/>
    </dgm:pt>
    <dgm:pt modelId="{8263CB85-5FD9-4EA9-9603-022F5DF38D0C}" type="pres">
      <dgm:prSet presAssocID="{C51A43B4-6A96-473E-92A7-497C014BDFEF}" presName="composite" presStyleCnt="0"/>
      <dgm:spPr/>
    </dgm:pt>
    <dgm:pt modelId="{9FE80F6C-5502-4383-859A-DCE2F7E6BFC5}" type="pres">
      <dgm:prSet presAssocID="{C51A43B4-6A96-473E-92A7-497C014BDFEF}" presName="parentText" presStyleLbl="alignNode1" presStyleIdx="1" presStyleCnt="3">
        <dgm:presLayoutVars>
          <dgm:chMax val="1"/>
          <dgm:bulletEnabled val="1"/>
        </dgm:presLayoutVars>
      </dgm:prSet>
      <dgm:spPr/>
      <dgm:t>
        <a:bodyPr/>
        <a:lstStyle/>
        <a:p>
          <a:endParaRPr lang="it-IT"/>
        </a:p>
      </dgm:t>
    </dgm:pt>
    <dgm:pt modelId="{E72143EB-6539-46C1-BD71-03D5CDA83BAC}" type="pres">
      <dgm:prSet presAssocID="{C51A43B4-6A96-473E-92A7-497C014BDFEF}" presName="descendantText" presStyleLbl="alignAcc1" presStyleIdx="1" presStyleCnt="3">
        <dgm:presLayoutVars>
          <dgm:bulletEnabled val="1"/>
        </dgm:presLayoutVars>
      </dgm:prSet>
      <dgm:spPr/>
      <dgm:t>
        <a:bodyPr/>
        <a:lstStyle/>
        <a:p>
          <a:endParaRPr lang="it-IT"/>
        </a:p>
      </dgm:t>
    </dgm:pt>
    <dgm:pt modelId="{5A04D61E-BCF4-474F-A602-7B3CF9D3EC92}" type="pres">
      <dgm:prSet presAssocID="{EC996AE5-037F-4E9A-8D09-3D43980562DC}" presName="sp" presStyleCnt="0"/>
      <dgm:spPr/>
    </dgm:pt>
    <dgm:pt modelId="{F0290B99-43CE-4856-8302-6F284454F10D}" type="pres">
      <dgm:prSet presAssocID="{6EA23AAC-1F53-40DD-BB4A-B5EC2FC82A03}" presName="composite" presStyleCnt="0"/>
      <dgm:spPr/>
    </dgm:pt>
    <dgm:pt modelId="{94E4B7DD-407F-4DEE-915A-F04433B93677}" type="pres">
      <dgm:prSet presAssocID="{6EA23AAC-1F53-40DD-BB4A-B5EC2FC82A03}" presName="parentText" presStyleLbl="alignNode1" presStyleIdx="2" presStyleCnt="3" custLinFactNeighborX="-11595" custLinFactNeighborY="-2827">
        <dgm:presLayoutVars>
          <dgm:chMax val="1"/>
          <dgm:bulletEnabled val="1"/>
        </dgm:presLayoutVars>
      </dgm:prSet>
      <dgm:spPr/>
      <dgm:t>
        <a:bodyPr/>
        <a:lstStyle/>
        <a:p>
          <a:endParaRPr lang="it-IT"/>
        </a:p>
      </dgm:t>
    </dgm:pt>
    <dgm:pt modelId="{82C63B37-E047-4B50-822E-9820561FD707}" type="pres">
      <dgm:prSet presAssocID="{6EA23AAC-1F53-40DD-BB4A-B5EC2FC82A03}" presName="descendantText" presStyleLbl="alignAcc1" presStyleIdx="2" presStyleCnt="3" custLinFactNeighborX="682" custLinFactNeighborY="-2997">
        <dgm:presLayoutVars>
          <dgm:bulletEnabled val="1"/>
        </dgm:presLayoutVars>
      </dgm:prSet>
      <dgm:spPr/>
      <dgm:t>
        <a:bodyPr/>
        <a:lstStyle/>
        <a:p>
          <a:endParaRPr lang="it-IT"/>
        </a:p>
      </dgm:t>
    </dgm:pt>
  </dgm:ptLst>
  <dgm:cxnLst>
    <dgm:cxn modelId="{9E082FFE-206C-459E-AB88-9175AC1B53AA}" type="presOf" srcId="{0751AC07-600A-48F4-AA01-DCECDFC2E561}" destId="{E72143EB-6539-46C1-BD71-03D5CDA83BAC}" srcOrd="0" destOrd="0" presId="urn:microsoft.com/office/officeart/2005/8/layout/chevron2"/>
    <dgm:cxn modelId="{426CB7FB-9D1E-4833-8061-AC10B359D2D2}" type="presOf" srcId="{C51A43B4-6A96-473E-92A7-497C014BDFEF}" destId="{9FE80F6C-5502-4383-859A-DCE2F7E6BFC5}" srcOrd="0" destOrd="0" presId="urn:microsoft.com/office/officeart/2005/8/layout/chevron2"/>
    <dgm:cxn modelId="{39975F5C-4208-45B3-B8AC-EADCE35FF9DD}" srcId="{8B31A5A1-B47C-425A-9024-6841207382F7}" destId="{50923ED1-C423-4495-9C4B-54ECB9CE4405}" srcOrd="0" destOrd="0" parTransId="{D49DCDAD-CDC4-4588-8B72-D3D4131467A5}" sibTransId="{6F265385-86B4-4A18-B833-5D9E5B033025}"/>
    <dgm:cxn modelId="{26D6ADF3-5001-4060-9AC8-BF2C81B5F030}" srcId="{8E5828AC-1014-4D70-AD57-49B85ADD85F9}" destId="{6EA23AAC-1F53-40DD-BB4A-B5EC2FC82A03}" srcOrd="2" destOrd="0" parTransId="{021AC740-8CE5-49E8-9342-B24C75EF735C}" sibTransId="{AEB6E3B3-D817-45CB-88F1-B534A3B66A32}"/>
    <dgm:cxn modelId="{2AADC840-9248-477C-A857-4F96BC17D0F1}" srcId="{8E5828AC-1014-4D70-AD57-49B85ADD85F9}" destId="{C51A43B4-6A96-473E-92A7-497C014BDFEF}" srcOrd="1" destOrd="0" parTransId="{9B7C668D-39F9-4271-B7A5-FED427012C02}" sibTransId="{EC996AE5-037F-4E9A-8D09-3D43980562DC}"/>
    <dgm:cxn modelId="{6D5CBB7E-6933-45DC-AAE2-F442012975CA}" srcId="{C51A43B4-6A96-473E-92A7-497C014BDFEF}" destId="{0751AC07-600A-48F4-AA01-DCECDFC2E561}" srcOrd="0" destOrd="0" parTransId="{5A648483-ED91-4457-B88A-11ADB11E8F3E}" sibTransId="{BCA6A963-A090-40FA-AFCF-D4A079E98B29}"/>
    <dgm:cxn modelId="{CC16EEC3-0A28-49F8-89D6-B5602BB06775}" type="presOf" srcId="{6EA23AAC-1F53-40DD-BB4A-B5EC2FC82A03}" destId="{94E4B7DD-407F-4DEE-915A-F04433B93677}" srcOrd="0" destOrd="0" presId="urn:microsoft.com/office/officeart/2005/8/layout/chevron2"/>
    <dgm:cxn modelId="{5336DA30-B3BD-4D63-9389-CBD4E6B41EDB}" type="presOf" srcId="{8B31A5A1-B47C-425A-9024-6841207382F7}" destId="{AEE64288-E4A8-4A88-9972-0DE1F66B997E}" srcOrd="0" destOrd="0" presId="urn:microsoft.com/office/officeart/2005/8/layout/chevron2"/>
    <dgm:cxn modelId="{B7485D0B-8EA3-43E0-A787-9639F7480738}" type="presOf" srcId="{C046F531-0B9C-4CB4-AAE3-EA3DD75A5111}" destId="{82C63B37-E047-4B50-822E-9820561FD707}" srcOrd="0" destOrd="0" presId="urn:microsoft.com/office/officeart/2005/8/layout/chevron2"/>
    <dgm:cxn modelId="{3F8AD5ED-A565-4E7F-A0A7-1E9DF14F9A9C}" srcId="{6EA23AAC-1F53-40DD-BB4A-B5EC2FC82A03}" destId="{C046F531-0B9C-4CB4-AAE3-EA3DD75A5111}" srcOrd="0" destOrd="0" parTransId="{1A63A257-70C5-4917-A625-CD017631CF11}" sibTransId="{7A0FE1AD-5E0B-4F6E-A672-CB45F953C8FA}"/>
    <dgm:cxn modelId="{16E4EF4D-3A19-4AD8-B0CF-9ECBF10C3658}" srcId="{8E5828AC-1014-4D70-AD57-49B85ADD85F9}" destId="{8B31A5A1-B47C-425A-9024-6841207382F7}" srcOrd="0" destOrd="0" parTransId="{18FBA3CC-69FF-4BCA-8A4E-EA50596C9331}" sibTransId="{FD1EF03C-2808-4716-8421-B1450FE0824C}"/>
    <dgm:cxn modelId="{EB2151E3-2B21-49C6-A8E1-D06EB25C1085}" type="presOf" srcId="{50923ED1-C423-4495-9C4B-54ECB9CE4405}" destId="{2F0493ED-AFAC-49DC-A782-D2A256AA229A}" srcOrd="0" destOrd="0" presId="urn:microsoft.com/office/officeart/2005/8/layout/chevron2"/>
    <dgm:cxn modelId="{1B523070-C06E-423C-B97D-DD71BBE6AA31}" type="presOf" srcId="{8E5828AC-1014-4D70-AD57-49B85ADD85F9}" destId="{84CEED24-8983-4778-A479-D0A810FC7665}" srcOrd="0" destOrd="0" presId="urn:microsoft.com/office/officeart/2005/8/layout/chevron2"/>
    <dgm:cxn modelId="{76CF1F05-DA60-4865-BB7D-D22E7F74CA90}" type="presParOf" srcId="{84CEED24-8983-4778-A479-D0A810FC7665}" destId="{BC1637AC-2088-4B70-9AD7-227AF3974BFE}" srcOrd="0" destOrd="0" presId="urn:microsoft.com/office/officeart/2005/8/layout/chevron2"/>
    <dgm:cxn modelId="{FB9B2BF0-1125-4358-BE5B-E6A4883F5A87}" type="presParOf" srcId="{BC1637AC-2088-4B70-9AD7-227AF3974BFE}" destId="{AEE64288-E4A8-4A88-9972-0DE1F66B997E}" srcOrd="0" destOrd="0" presId="urn:microsoft.com/office/officeart/2005/8/layout/chevron2"/>
    <dgm:cxn modelId="{4103F84F-5476-4426-BF20-172E68EF128E}" type="presParOf" srcId="{BC1637AC-2088-4B70-9AD7-227AF3974BFE}" destId="{2F0493ED-AFAC-49DC-A782-D2A256AA229A}" srcOrd="1" destOrd="0" presId="urn:microsoft.com/office/officeart/2005/8/layout/chevron2"/>
    <dgm:cxn modelId="{59BFA844-3C24-4CFB-83A9-83B130821759}" type="presParOf" srcId="{84CEED24-8983-4778-A479-D0A810FC7665}" destId="{94FDF5C6-85B6-4485-9BAE-B5D60923788D}" srcOrd="1" destOrd="0" presId="urn:microsoft.com/office/officeart/2005/8/layout/chevron2"/>
    <dgm:cxn modelId="{980D8008-6D03-464F-A72D-7A9413A22696}" type="presParOf" srcId="{84CEED24-8983-4778-A479-D0A810FC7665}" destId="{8263CB85-5FD9-4EA9-9603-022F5DF38D0C}" srcOrd="2" destOrd="0" presId="urn:microsoft.com/office/officeart/2005/8/layout/chevron2"/>
    <dgm:cxn modelId="{C5505212-8960-4A08-94E4-05FD5080367C}" type="presParOf" srcId="{8263CB85-5FD9-4EA9-9603-022F5DF38D0C}" destId="{9FE80F6C-5502-4383-859A-DCE2F7E6BFC5}" srcOrd="0" destOrd="0" presId="urn:microsoft.com/office/officeart/2005/8/layout/chevron2"/>
    <dgm:cxn modelId="{074B998A-DAF3-4D9E-B65E-077C1D43450B}" type="presParOf" srcId="{8263CB85-5FD9-4EA9-9603-022F5DF38D0C}" destId="{E72143EB-6539-46C1-BD71-03D5CDA83BAC}" srcOrd="1" destOrd="0" presId="urn:microsoft.com/office/officeart/2005/8/layout/chevron2"/>
    <dgm:cxn modelId="{D834E9F7-49EA-4CEA-B33B-F6D5EE34845F}" type="presParOf" srcId="{84CEED24-8983-4778-A479-D0A810FC7665}" destId="{5A04D61E-BCF4-474F-A602-7B3CF9D3EC92}" srcOrd="3" destOrd="0" presId="urn:microsoft.com/office/officeart/2005/8/layout/chevron2"/>
    <dgm:cxn modelId="{BF2938F9-6EE2-4EC6-B23E-F83C516541FB}" type="presParOf" srcId="{84CEED24-8983-4778-A479-D0A810FC7665}" destId="{F0290B99-43CE-4856-8302-6F284454F10D}" srcOrd="4" destOrd="0" presId="urn:microsoft.com/office/officeart/2005/8/layout/chevron2"/>
    <dgm:cxn modelId="{FF13013B-BFBE-465C-B2AA-FB17ACFFB794}" type="presParOf" srcId="{F0290B99-43CE-4856-8302-6F284454F10D}" destId="{94E4B7DD-407F-4DEE-915A-F04433B93677}" srcOrd="0" destOrd="0" presId="urn:microsoft.com/office/officeart/2005/8/layout/chevron2"/>
    <dgm:cxn modelId="{0B42E042-742D-45FD-9E4E-E076C58EAE47}" type="presParOf" srcId="{F0290B99-43CE-4856-8302-6F284454F10D}" destId="{82C63B37-E047-4B50-822E-9820561FD707}" srcOrd="1" destOrd="0" presId="urn:microsoft.com/office/officeart/2005/8/layout/chevron2"/>
  </dgm:cxnLst>
  <dgm:bg>
    <a:blipFill>
      <a:blip xmlns:r="http://schemas.openxmlformats.org/officeDocument/2006/relationships" r:embed="rId2"/>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25.png"/></Relationships>
</file>

<file path=ppt/drawings/_rels/drawing4.xml.rels><?xml version="1.0" encoding="UTF-8" standalone="yes"?>
<Relationships xmlns="http://schemas.openxmlformats.org/package/2006/relationships"><Relationship Id="rId1" Type="http://schemas.openxmlformats.org/officeDocument/2006/relationships/image" Target="../media/image25.png"/></Relationships>
</file>

<file path=ppt/drawings/_rels/drawing7.x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drawing1.xml><?xml version="1.0" encoding="utf-8"?>
<c:userShapes xmlns:c="http://schemas.openxmlformats.org/drawingml/2006/chart">
  <cdr:relSizeAnchor xmlns:cdr="http://schemas.openxmlformats.org/drawingml/2006/chartDrawing">
    <cdr:from>
      <cdr:x>0.09272</cdr:x>
      <cdr:y>0.09874</cdr:y>
    </cdr:from>
    <cdr:to>
      <cdr:x>0.44065</cdr:x>
      <cdr:y>0.62426</cdr:y>
    </cdr:to>
    <cdr:sp macro="" textlink="">
      <cdr:nvSpPr>
        <cdr:cNvPr id="2" name="CasellaDiTesto 10"/>
        <cdr:cNvSpPr txBox="1"/>
      </cdr:nvSpPr>
      <cdr:spPr>
        <a:xfrm xmlns:a="http://schemas.openxmlformats.org/drawingml/2006/main">
          <a:off x="1115419" y="422152"/>
          <a:ext cx="4185588" cy="2246769"/>
        </a:xfrm>
        <a:prstGeom xmlns:a="http://schemas.openxmlformats.org/drawingml/2006/main" prst="rect">
          <a:avLst/>
        </a:prstGeom>
        <a:noFill xmlns:a="http://schemas.openxmlformats.org/drawingml/2006/main"/>
        <a:ln xmlns:a="http://schemas.openxmlformats.org/drawingml/2006/main" w="15875">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Clr>
              <a:schemeClr val="accent1">
                <a:lumMod val="75000"/>
              </a:schemeClr>
            </a:buClr>
          </a:pPr>
          <a:r>
            <a:rPr lang="en-US" sz="1800" b="1" u="sng" dirty="0" smtClean="0">
              <a:solidFill>
                <a:srgbClr val="FFFF00"/>
              </a:solidFill>
            </a:rPr>
            <a:t>Dall’inizio dell’era spaziale [1957- </a:t>
          </a:r>
          <a:r>
            <a:rPr lang="en-US" sz="1800" b="1" u="sng" dirty="0">
              <a:solidFill>
                <a:srgbClr val="FFFF00"/>
              </a:solidFill>
            </a:rPr>
            <a:t>2024]</a:t>
          </a:r>
        </a:p>
        <a:p xmlns:a="http://schemas.openxmlformats.org/drawingml/2006/main">
          <a:pPr>
            <a:buClr>
              <a:schemeClr val="accent1">
                <a:lumMod val="75000"/>
              </a:schemeClr>
            </a:buClr>
          </a:pPr>
          <a:endParaRPr lang="en-US" sz="1000" b="1" dirty="0" smtClean="0">
            <a:solidFill>
              <a:schemeClr val="bg1"/>
            </a:solidFill>
          </a:endParaRPr>
        </a:p>
        <a:p xmlns:a="http://schemas.openxmlformats.org/drawingml/2006/main">
          <a:pPr>
            <a:buClr>
              <a:schemeClr val="accent1">
                <a:lumMod val="75000"/>
              </a:schemeClr>
            </a:buClr>
          </a:pPr>
          <a:r>
            <a:rPr lang="en-US" sz="1800" b="1" dirty="0" smtClean="0">
              <a:solidFill>
                <a:srgbClr val="69D8FF"/>
              </a:solidFill>
            </a:rPr>
            <a:t>Sono </a:t>
          </a:r>
          <a:r>
            <a:rPr lang="en-US" sz="1800" b="1" dirty="0">
              <a:solidFill>
                <a:srgbClr val="69D8FF"/>
              </a:solidFill>
            </a:rPr>
            <a:t>rientrati in media all’anno</a:t>
          </a:r>
        </a:p>
        <a:p xmlns:a="http://schemas.openxmlformats.org/drawingml/2006/main">
          <a:pPr>
            <a:buClr>
              <a:schemeClr val="accent1">
                <a:lumMod val="75000"/>
              </a:schemeClr>
            </a:buClr>
          </a:pPr>
          <a:endParaRPr lang="en-US" sz="800" b="1" dirty="0">
            <a:solidFill>
              <a:schemeClr val="bg1"/>
            </a:solidFill>
          </a:endParaRPr>
        </a:p>
        <a:p xmlns:a="http://schemas.openxmlformats.org/drawingml/2006/main">
          <a:pPr>
            <a:buClr>
              <a:schemeClr val="accent1">
                <a:lumMod val="75000"/>
              </a:schemeClr>
            </a:buClr>
          </a:pPr>
          <a:r>
            <a:rPr lang="en-US" sz="1800" b="1" dirty="0">
              <a:solidFill>
                <a:schemeClr val="bg1"/>
              </a:solidFill>
            </a:rPr>
            <a:t>- 84 satelliti</a:t>
          </a:r>
        </a:p>
        <a:p xmlns:a="http://schemas.openxmlformats.org/drawingml/2006/main">
          <a:pPr>
            <a:buClr>
              <a:schemeClr val="accent1">
                <a:lumMod val="75000"/>
              </a:schemeClr>
            </a:buClr>
          </a:pPr>
          <a:r>
            <a:rPr lang="en-US" sz="1800" b="1" dirty="0">
              <a:solidFill>
                <a:schemeClr val="bg1"/>
              </a:solidFill>
            </a:rPr>
            <a:t>- 63 stadi orbitali</a:t>
          </a:r>
        </a:p>
        <a:p xmlns:a="http://schemas.openxmlformats.org/drawingml/2006/main">
          <a:pPr>
            <a:buClr>
              <a:schemeClr val="accent1">
                <a:lumMod val="75000"/>
              </a:schemeClr>
            </a:buClr>
          </a:pPr>
          <a:r>
            <a:rPr lang="en-US" sz="1800" b="1" dirty="0">
              <a:solidFill>
                <a:schemeClr val="bg1"/>
              </a:solidFill>
            </a:rPr>
            <a:t>- 327 detriti</a:t>
          </a:r>
        </a:p>
        <a:p xmlns:a="http://schemas.openxmlformats.org/drawingml/2006/main">
          <a:pPr>
            <a:buClr>
              <a:schemeClr val="accent1">
                <a:lumMod val="75000"/>
              </a:schemeClr>
            </a:buClr>
          </a:pPr>
          <a:endParaRPr lang="en-US" sz="1400" b="1" dirty="0">
            <a:solidFill>
              <a:schemeClr val="bg1"/>
            </a:solidFill>
          </a:endParaRPr>
        </a:p>
        <a:p xmlns:a="http://schemas.openxmlformats.org/drawingml/2006/main">
          <a:pPr>
            <a:buClr>
              <a:schemeClr val="accent1">
                <a:lumMod val="75000"/>
              </a:schemeClr>
            </a:buClr>
          </a:pPr>
          <a:r>
            <a:rPr lang="en-US" sz="1600" b="1" dirty="0">
              <a:solidFill>
                <a:schemeClr val="bg1"/>
              </a:solidFill>
              <a:sym typeface="Wingdings" panose="05000000000000000000" pitchFamily="2" charset="2"/>
            </a:rPr>
            <a:t> </a:t>
          </a:r>
          <a:r>
            <a:rPr lang="en-US" sz="1800" b="1" dirty="0">
              <a:solidFill>
                <a:srgbClr val="F0904E"/>
              </a:solidFill>
            </a:rPr>
            <a:t>2-3 oggetti intatti alla settimana</a:t>
          </a:r>
        </a:p>
      </cdr:txBody>
    </cdr:sp>
  </cdr:relSizeAnchor>
  <cdr:relSizeAnchor xmlns:cdr="http://schemas.openxmlformats.org/drawingml/2006/chartDrawing">
    <cdr:from>
      <cdr:x>0.62228</cdr:x>
      <cdr:y>0.09943</cdr:y>
    </cdr:from>
    <cdr:to>
      <cdr:x>0.93918</cdr:x>
      <cdr:y>0.62494</cdr:y>
    </cdr:to>
    <cdr:sp macro="" textlink="">
      <cdr:nvSpPr>
        <cdr:cNvPr id="3" name="CasellaDiTesto 10"/>
        <cdr:cNvSpPr txBox="1"/>
      </cdr:nvSpPr>
      <cdr:spPr>
        <a:xfrm xmlns:a="http://schemas.openxmlformats.org/drawingml/2006/main">
          <a:off x="7486068" y="425113"/>
          <a:ext cx="3812298" cy="2246744"/>
        </a:xfrm>
        <a:prstGeom xmlns:a="http://schemas.openxmlformats.org/drawingml/2006/main" prst="rect">
          <a:avLst/>
        </a:prstGeom>
        <a:noFill xmlns:a="http://schemas.openxmlformats.org/drawingml/2006/main"/>
        <a:ln xmlns:a="http://schemas.openxmlformats.org/drawingml/2006/main" w="15875">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Clr>
              <a:schemeClr val="accent1">
                <a:lumMod val="75000"/>
              </a:schemeClr>
            </a:buClr>
          </a:pPr>
          <a:r>
            <a:rPr lang="en-US" sz="1800" b="1" u="sng" dirty="0">
              <a:solidFill>
                <a:srgbClr val="FFFF00"/>
              </a:solidFill>
              <a:effectLst>
                <a:outerShdw blurRad="38100" dist="38100" dir="2700000" algn="tl">
                  <a:srgbClr val="000000">
                    <a:alpha val="43137"/>
                  </a:srgbClr>
                </a:outerShdw>
              </a:effectLst>
            </a:rPr>
            <a:t>Negli ultimi 15 anni [2010-2024]</a:t>
          </a:r>
        </a:p>
        <a:p xmlns:a="http://schemas.openxmlformats.org/drawingml/2006/main">
          <a:pPr>
            <a:buClr>
              <a:schemeClr val="accent1">
                <a:lumMod val="75000"/>
              </a:schemeClr>
            </a:buClr>
          </a:pPr>
          <a:endParaRPr lang="en-US" sz="1000" b="1" dirty="0" smtClean="0">
            <a:solidFill>
              <a:schemeClr val="bg1"/>
            </a:solidFill>
          </a:endParaRPr>
        </a:p>
        <a:p xmlns:a="http://schemas.openxmlformats.org/drawingml/2006/main">
          <a:pPr>
            <a:buClr>
              <a:schemeClr val="accent1">
                <a:lumMod val="75000"/>
              </a:schemeClr>
            </a:buClr>
          </a:pPr>
          <a:r>
            <a:rPr lang="en-US" sz="1800" b="1" dirty="0" smtClean="0">
              <a:solidFill>
                <a:srgbClr val="69D8FF"/>
              </a:solidFill>
            </a:rPr>
            <a:t>Sono </a:t>
          </a:r>
          <a:r>
            <a:rPr lang="en-US" sz="1800" b="1" dirty="0">
              <a:solidFill>
                <a:srgbClr val="69D8FF"/>
              </a:solidFill>
            </a:rPr>
            <a:t>rientrati in media all’anno</a:t>
          </a:r>
        </a:p>
        <a:p xmlns:a="http://schemas.openxmlformats.org/drawingml/2006/main">
          <a:pPr>
            <a:buClr>
              <a:schemeClr val="accent1">
                <a:lumMod val="75000"/>
              </a:schemeClr>
            </a:buClr>
          </a:pPr>
          <a:endParaRPr lang="en-US" sz="800" b="1" dirty="0">
            <a:solidFill>
              <a:schemeClr val="bg1"/>
            </a:solidFill>
          </a:endParaRPr>
        </a:p>
        <a:p xmlns:a="http://schemas.openxmlformats.org/drawingml/2006/main">
          <a:pPr>
            <a:buClr>
              <a:schemeClr val="accent1">
                <a:lumMod val="75000"/>
              </a:schemeClr>
            </a:buClr>
          </a:pPr>
          <a:r>
            <a:rPr lang="en-US" sz="1800" b="1" dirty="0">
              <a:solidFill>
                <a:schemeClr val="bg1"/>
              </a:solidFill>
            </a:rPr>
            <a:t>- 190 satelliti</a:t>
          </a:r>
        </a:p>
        <a:p xmlns:a="http://schemas.openxmlformats.org/drawingml/2006/main">
          <a:pPr>
            <a:buClr>
              <a:schemeClr val="accent1">
                <a:lumMod val="75000"/>
              </a:schemeClr>
            </a:buClr>
          </a:pPr>
          <a:r>
            <a:rPr lang="en-US" sz="1800" b="1" dirty="0">
              <a:solidFill>
                <a:schemeClr val="bg1"/>
              </a:solidFill>
            </a:rPr>
            <a:t>- </a:t>
          </a:r>
          <a:r>
            <a:rPr lang="en-US" sz="1800" b="1" dirty="0" smtClean="0">
              <a:solidFill>
                <a:schemeClr val="bg1"/>
              </a:solidFill>
            </a:rPr>
            <a:t>53 </a:t>
          </a:r>
          <a:r>
            <a:rPr lang="en-US" sz="1800" b="1" dirty="0">
              <a:solidFill>
                <a:schemeClr val="bg1"/>
              </a:solidFill>
            </a:rPr>
            <a:t>stadi orbitali</a:t>
          </a:r>
        </a:p>
        <a:p xmlns:a="http://schemas.openxmlformats.org/drawingml/2006/main">
          <a:pPr>
            <a:buClr>
              <a:schemeClr val="accent1">
                <a:lumMod val="75000"/>
              </a:schemeClr>
            </a:buClr>
          </a:pPr>
          <a:r>
            <a:rPr lang="en-US" sz="1800" b="1" dirty="0">
              <a:solidFill>
                <a:schemeClr val="bg1"/>
              </a:solidFill>
            </a:rPr>
            <a:t>- 527 detriti</a:t>
          </a:r>
        </a:p>
        <a:p xmlns:a="http://schemas.openxmlformats.org/drawingml/2006/main">
          <a:pPr>
            <a:buClr>
              <a:schemeClr val="accent1">
                <a:lumMod val="75000"/>
              </a:schemeClr>
            </a:buClr>
          </a:pPr>
          <a:endParaRPr lang="en-US" sz="1400" b="1" dirty="0">
            <a:solidFill>
              <a:schemeClr val="bg1"/>
            </a:solidFill>
            <a:sym typeface="Wingdings" panose="05000000000000000000" pitchFamily="2" charset="2"/>
          </a:endParaRPr>
        </a:p>
        <a:p xmlns:a="http://schemas.openxmlformats.org/drawingml/2006/main">
          <a:pPr>
            <a:buClr>
              <a:schemeClr val="accent1">
                <a:lumMod val="75000"/>
              </a:schemeClr>
            </a:buClr>
          </a:pPr>
          <a:r>
            <a:rPr lang="en-US" sz="1600" b="1" dirty="0">
              <a:solidFill>
                <a:schemeClr val="bg1"/>
              </a:solidFill>
              <a:sym typeface="Wingdings" panose="05000000000000000000" pitchFamily="2" charset="2"/>
            </a:rPr>
            <a:t> </a:t>
          </a:r>
          <a:r>
            <a:rPr lang="en-US" sz="1800" b="1" dirty="0">
              <a:solidFill>
                <a:srgbClr val="F0904E"/>
              </a:solidFill>
            </a:rPr>
            <a:t>4-5 oggetti intatti alla settimana</a:t>
          </a:r>
        </a:p>
      </cdr:txBody>
    </cdr:sp>
  </cdr:relSizeAnchor>
  <cdr:relSizeAnchor xmlns:cdr="http://schemas.openxmlformats.org/drawingml/2006/chartDrawing">
    <cdr:from>
      <cdr:x>0.2681</cdr:x>
      <cdr:y>0.33514</cdr:y>
    </cdr:from>
    <cdr:to>
      <cdr:x>0.4209</cdr:x>
      <cdr:y>0.41589</cdr:y>
    </cdr:to>
    <cdr:sp macro="" textlink="">
      <cdr:nvSpPr>
        <cdr:cNvPr id="4" name="CasellaDiTesto 3"/>
        <cdr:cNvSpPr txBox="1"/>
      </cdr:nvSpPr>
      <cdr:spPr>
        <a:xfrm xmlns:a="http://schemas.openxmlformats.org/drawingml/2006/main">
          <a:off x="3225252" y="1432862"/>
          <a:ext cx="1838131" cy="3452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800" b="1" dirty="0" smtClean="0">
              <a:solidFill>
                <a:srgbClr val="69D8FF"/>
              </a:solidFill>
            </a:rPr>
            <a:t>147 oggetti intatti</a:t>
          </a:r>
          <a:endParaRPr lang="it-IT" sz="1800" b="1" dirty="0">
            <a:solidFill>
              <a:srgbClr val="69D8FF"/>
            </a:solidFill>
          </a:endParaRPr>
        </a:p>
      </cdr:txBody>
    </cdr:sp>
  </cdr:relSizeAnchor>
  <cdr:relSizeAnchor xmlns:cdr="http://schemas.openxmlformats.org/drawingml/2006/chartDrawing">
    <cdr:from>
      <cdr:x>0.24122</cdr:x>
      <cdr:y>0.31332</cdr:y>
    </cdr:from>
    <cdr:to>
      <cdr:x>0.25569</cdr:x>
      <cdr:y>0.44208</cdr:y>
    </cdr:to>
    <cdr:sp macro="" textlink="">
      <cdr:nvSpPr>
        <cdr:cNvPr id="5" name="Parentesi graffa chiusa 4"/>
        <cdr:cNvSpPr/>
      </cdr:nvSpPr>
      <cdr:spPr>
        <a:xfrm xmlns:a="http://schemas.openxmlformats.org/drawingml/2006/main">
          <a:off x="2901821" y="1339557"/>
          <a:ext cx="174110" cy="550505"/>
        </a:xfrm>
        <a:prstGeom xmlns:a="http://schemas.openxmlformats.org/drawingml/2006/main" prst="rightBrace">
          <a:avLst/>
        </a:prstGeom>
        <a:ln xmlns:a="http://schemas.openxmlformats.org/drawingml/2006/main" w="254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0.77176</cdr:x>
      <cdr:y>0.31866</cdr:y>
    </cdr:from>
    <cdr:to>
      <cdr:x>0.78624</cdr:x>
      <cdr:y>0.44742</cdr:y>
    </cdr:to>
    <cdr:sp macro="" textlink="">
      <cdr:nvSpPr>
        <cdr:cNvPr id="6" name="Parentesi graffa chiusa 5"/>
        <cdr:cNvSpPr/>
      </cdr:nvSpPr>
      <cdr:spPr>
        <a:xfrm xmlns:a="http://schemas.openxmlformats.org/drawingml/2006/main">
          <a:off x="9284304" y="1362365"/>
          <a:ext cx="174110" cy="550505"/>
        </a:xfrm>
        <a:prstGeom xmlns:a="http://schemas.openxmlformats.org/drawingml/2006/main" prst="rightBrace">
          <a:avLst/>
        </a:prstGeom>
        <a:ln xmlns:a="http://schemas.openxmlformats.org/drawingml/2006/main" w="254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0.79586</cdr:x>
      <cdr:y>0.34048</cdr:y>
    </cdr:from>
    <cdr:to>
      <cdr:x>0.94866</cdr:x>
      <cdr:y>0.40813</cdr:y>
    </cdr:to>
    <cdr:sp macro="" textlink="">
      <cdr:nvSpPr>
        <cdr:cNvPr id="7" name="CasellaDiTesto 1"/>
        <cdr:cNvSpPr txBox="1"/>
      </cdr:nvSpPr>
      <cdr:spPr>
        <a:xfrm xmlns:a="http://schemas.openxmlformats.org/drawingml/2006/main">
          <a:off x="9574215" y="1455671"/>
          <a:ext cx="1838131" cy="28924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800" b="1" dirty="0" smtClean="0">
              <a:solidFill>
                <a:srgbClr val="69D8FF"/>
              </a:solidFill>
            </a:rPr>
            <a:t>243 oggetti intatti</a:t>
          </a:r>
          <a:endParaRPr lang="it-IT" sz="1800" b="1" dirty="0">
            <a:solidFill>
              <a:srgbClr val="69D8FF"/>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0.17011</cdr:x>
      <cdr:y>0.13099</cdr:y>
    </cdr:from>
    <cdr:to>
      <cdr:x>0.59731</cdr:x>
      <cdr:y>0.2424</cdr:y>
    </cdr:to>
    <cdr:pic>
      <cdr:nvPicPr>
        <cdr:cNvPr id="2" name="Picture 2" descr="C:\Users\Carmen\Downloads\logo-composto-CNR_ISTI.png">
          <a:extLst xmlns:a="http://schemas.openxmlformats.org/drawingml/2006/main">
            <a:ext uri="{FF2B5EF4-FFF2-40B4-BE49-F238E27FC236}">
              <a16:creationId xmlns="" xmlns:a16="http://schemas.microsoft.com/office/drawing/2014/main" id="{C2A17769-08E5-7AD2-298A-82F36959771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028523" y="406986"/>
          <a:ext cx="2582953" cy="346161"/>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3.xml><?xml version="1.0" encoding="utf-8"?>
<c:userShapes xmlns:c="http://schemas.openxmlformats.org/drawingml/2006/chart">
  <cdr:relSizeAnchor xmlns:cdr="http://schemas.openxmlformats.org/drawingml/2006/chartDrawing">
    <cdr:from>
      <cdr:x>0.43532</cdr:x>
      <cdr:y>0.08168</cdr:y>
    </cdr:from>
    <cdr:to>
      <cdr:x>0.77067</cdr:x>
      <cdr:y>0.20892</cdr:y>
    </cdr:to>
    <cdr:sp macro="" textlink="">
      <cdr:nvSpPr>
        <cdr:cNvPr id="2" name="CasellaDiTesto 1"/>
        <cdr:cNvSpPr txBox="1"/>
      </cdr:nvSpPr>
      <cdr:spPr>
        <a:xfrm xmlns:a="http://schemas.openxmlformats.org/drawingml/2006/main">
          <a:off x="2523580" y="184886"/>
          <a:ext cx="1944066" cy="288022"/>
        </a:xfrm>
        <a:prstGeom xmlns:a="http://schemas.openxmlformats.org/drawingml/2006/main" prst="rect">
          <a:avLst/>
        </a:prstGeom>
        <a:solidFill xmlns:a="http://schemas.openxmlformats.org/drawingml/2006/main">
          <a:srgbClr val="C00000"/>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100" b="1" dirty="0">
              <a:solidFill>
                <a:schemeClr val="bg1"/>
              </a:solidFill>
            </a:rPr>
            <a:t>OGGETTI INTATTI + DETRITI</a:t>
          </a:r>
        </a:p>
      </cdr:txBody>
    </cdr:sp>
  </cdr:relSizeAnchor>
</c:userShapes>
</file>

<file path=ppt/drawings/drawing4.xml><?xml version="1.0" encoding="utf-8"?>
<c:userShapes xmlns:c="http://schemas.openxmlformats.org/drawingml/2006/chart">
  <cdr:relSizeAnchor xmlns:cdr="http://schemas.openxmlformats.org/drawingml/2006/chartDrawing">
    <cdr:from>
      <cdr:x>0.20234</cdr:x>
      <cdr:y>0.11959</cdr:y>
    </cdr:from>
    <cdr:to>
      <cdr:x>0.56888</cdr:x>
      <cdr:y>0.23895</cdr:y>
    </cdr:to>
    <cdr:pic>
      <cdr:nvPicPr>
        <cdr:cNvPr id="2" name="Picture 2" descr="C:\Users\Carmen\Downloads\logo-composto-CNR_ISTI.png">
          <a:extLst xmlns:a="http://schemas.openxmlformats.org/drawingml/2006/main">
            <a:ext uri="{FF2B5EF4-FFF2-40B4-BE49-F238E27FC236}">
              <a16:creationId xmlns="" xmlns:a16="http://schemas.microsoft.com/office/drawing/2014/main" id="{C2A17769-08E5-7AD2-298A-82F36959771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137137" y="265009"/>
          <a:ext cx="2059896" cy="264501"/>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5.xml><?xml version="1.0" encoding="utf-8"?>
<c:userShapes xmlns:c="http://schemas.openxmlformats.org/drawingml/2006/chart">
  <cdr:relSizeAnchor xmlns:cdr="http://schemas.openxmlformats.org/drawingml/2006/chartDrawing">
    <cdr:from>
      <cdr:x>0.02058</cdr:x>
      <cdr:y>0.82425</cdr:y>
    </cdr:from>
    <cdr:to>
      <cdr:x>0.49164</cdr:x>
      <cdr:y>0.99459</cdr:y>
    </cdr:to>
    <cdr:sp macro="" textlink="">
      <cdr:nvSpPr>
        <cdr:cNvPr id="2" name="Rettangolo 1"/>
        <cdr:cNvSpPr/>
      </cdr:nvSpPr>
      <cdr:spPr>
        <a:xfrm xmlns:a="http://schemas.openxmlformats.org/drawingml/2006/main">
          <a:off x="67458" y="1936100"/>
          <a:ext cx="1543821"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it-IT" sz="2000" b="1" dirty="0">
              <a:solidFill>
                <a:srgbClr val="002060"/>
              </a:solidFill>
            </a:rPr>
            <a:t>Stadi orbitali</a:t>
          </a:r>
          <a:endParaRPr lang="it-IT" sz="2000" dirty="0"/>
        </a:p>
      </cdr:txBody>
    </cdr:sp>
  </cdr:relSizeAnchor>
</c:userShapes>
</file>

<file path=ppt/drawings/drawing6.xml><?xml version="1.0" encoding="utf-8"?>
<c:userShapes xmlns:c="http://schemas.openxmlformats.org/drawingml/2006/chart">
  <cdr:relSizeAnchor xmlns:cdr="http://schemas.openxmlformats.org/drawingml/2006/chartDrawing">
    <cdr:from>
      <cdr:x>0.02846</cdr:x>
      <cdr:y>0.80892</cdr:y>
    </cdr:from>
    <cdr:to>
      <cdr:x>0.31271</cdr:x>
      <cdr:y>0.97865</cdr:y>
    </cdr:to>
    <cdr:sp macro="" textlink="">
      <cdr:nvSpPr>
        <cdr:cNvPr id="2" name="Rettangolo 1"/>
        <cdr:cNvSpPr/>
      </cdr:nvSpPr>
      <cdr:spPr>
        <a:xfrm xmlns:a="http://schemas.openxmlformats.org/drawingml/2006/main">
          <a:off x="92626" y="1906861"/>
          <a:ext cx="925125"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it-IT" sz="2000" b="1" dirty="0">
              <a:solidFill>
                <a:srgbClr val="002060"/>
              </a:solidFill>
            </a:rPr>
            <a:t>Detriti</a:t>
          </a:r>
          <a:r>
            <a:rPr lang="it-IT" sz="2000" dirty="0">
              <a:solidFill>
                <a:srgbClr val="002060"/>
              </a:solidFill>
            </a:rPr>
            <a:t> </a:t>
          </a:r>
          <a:endParaRPr lang="it-IT" sz="2000" dirty="0"/>
        </a:p>
      </cdr:txBody>
    </cdr:sp>
  </cdr:relSizeAnchor>
</c:userShapes>
</file>

<file path=ppt/drawings/drawing7.xml><?xml version="1.0" encoding="utf-8"?>
<c:userShapes xmlns:c="http://schemas.openxmlformats.org/drawingml/2006/chart">
  <cdr:relSizeAnchor xmlns:cdr="http://schemas.openxmlformats.org/drawingml/2006/chartDrawing">
    <cdr:from>
      <cdr:x>0.1195</cdr:x>
      <cdr:y>0.11795</cdr:y>
    </cdr:from>
    <cdr:to>
      <cdr:x>0.63542</cdr:x>
      <cdr:y>0.21492</cdr:y>
    </cdr:to>
    <cdr:pic>
      <cdr:nvPicPr>
        <cdr:cNvPr id="2" name="Immagine 1"/>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27064" y="529602"/>
          <a:ext cx="3570727" cy="43541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it-IT"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D8AA19FA-41AE-4F2A-8228-3399FEB02D4B}" type="datetimeFigureOut">
              <a:rPr lang="it-IT" smtClean="0"/>
              <a:t>08/05/2025</a:t>
            </a:fld>
            <a:endParaRPr lang="it-IT"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it-IT"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it-IT"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0D1F2187-BD6B-4CD4-8DF4-F350925E52CA}" type="slidenum">
              <a:rPr lang="it-IT" smtClean="0"/>
              <a:t>‹N›</a:t>
            </a:fld>
            <a:endParaRPr lang="it-IT" dirty="0"/>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26</a:t>
            </a:fld>
            <a:endParaRPr lang="it-IT" dirty="0"/>
          </a:p>
        </p:txBody>
      </p:sp>
    </p:spTree>
    <p:extLst>
      <p:ext uri="{BB962C8B-B14F-4D97-AF65-F5344CB8AC3E}">
        <p14:creationId xmlns:p14="http://schemas.microsoft.com/office/powerpoint/2010/main" val="309310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34</a:t>
            </a:fld>
            <a:endParaRPr lang="it-IT" dirty="0"/>
          </a:p>
        </p:txBody>
      </p:sp>
    </p:spTree>
    <p:extLst>
      <p:ext uri="{BB962C8B-B14F-4D97-AF65-F5344CB8AC3E}">
        <p14:creationId xmlns:p14="http://schemas.microsoft.com/office/powerpoint/2010/main" val="206503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53</a:t>
            </a:fld>
            <a:endParaRPr lang="it-IT" dirty="0"/>
          </a:p>
        </p:txBody>
      </p:sp>
    </p:spTree>
    <p:extLst>
      <p:ext uri="{BB962C8B-B14F-4D97-AF65-F5344CB8AC3E}">
        <p14:creationId xmlns:p14="http://schemas.microsoft.com/office/powerpoint/2010/main" val="725642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p>
        </p:txBody>
      </p:sp>
      <p:sp>
        <p:nvSpPr>
          <p:cNvPr id="3" name="Subtitle 2">
            <a:extLst>
              <a:ext uri="{FF2B5EF4-FFF2-40B4-BE49-F238E27FC236}">
                <a16:creationId xmlns=""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Date Placeholder 3">
            <a:extLst>
              <a:ext uri="{FF2B5EF4-FFF2-40B4-BE49-F238E27FC236}">
                <a16:creationId xmlns=""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 xmlns:a16="http://schemas.microsoft.com/office/drawing/2014/main" id="{325040DB-8460-4471-A536-03EED8D2ECE0}"/>
              </a:ext>
            </a:extLst>
          </p:cNvPr>
          <p:cNvSpPr>
            <a:spLocks noGrp="1"/>
          </p:cNvSpPr>
          <p:nvPr>
            <p:ph type="ftr" sz="quarter" idx="11"/>
          </p:nvPr>
        </p:nvSpPr>
        <p:spPr/>
        <p:txBody>
          <a:bodyPr/>
          <a:lstStyle/>
          <a:p>
            <a:endParaRPr lang="it-IT" dirty="0"/>
          </a:p>
        </p:txBody>
      </p:sp>
      <p:sp>
        <p:nvSpPr>
          <p:cNvPr id="6" name="Slide Number Placeholder 5">
            <a:extLst>
              <a:ext uri="{FF2B5EF4-FFF2-40B4-BE49-F238E27FC236}">
                <a16:creationId xmlns=""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10" name="Picture Placeholder 2">
            <a:extLst>
              <a:ext uri="{FF2B5EF4-FFF2-40B4-BE49-F238E27FC236}">
                <a16:creationId xmlns=""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11" name="Picture Placeholder 11">
            <a:extLst>
              <a:ext uri="{FF2B5EF4-FFF2-40B4-BE49-F238E27FC236}">
                <a16:creationId xmlns="" xmlns:a16="http://schemas.microsoft.com/office/drawing/2014/main" id="{6EDCB0A2-728A-49A8-AB77-143BA4F3D5D7}"/>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t>Logo ente beneficiario</a:t>
            </a:r>
          </a:p>
        </p:txBody>
      </p:sp>
      <p:sp>
        <p:nvSpPr>
          <p:cNvPr id="8" name="Content Placeholder 7">
            <a:extLst>
              <a:ext uri="{FF2B5EF4-FFF2-40B4-BE49-F238E27FC236}">
                <a16:creationId xmlns=""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a:t>Click to </a:t>
            </a:r>
            <a:r>
              <a:rPr lang="it-IT" err="1"/>
              <a:t>edit</a:t>
            </a:r>
            <a:r>
              <a:rPr lang="it-IT"/>
              <a:t> date</a:t>
            </a:r>
          </a:p>
        </p:txBody>
      </p:sp>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p>
        </p:txBody>
      </p:sp>
      <p:sp>
        <p:nvSpPr>
          <p:cNvPr id="3" name="Vertical Text Placeholder 2">
            <a:extLst>
              <a:ext uri="{FF2B5EF4-FFF2-40B4-BE49-F238E27FC236}">
                <a16:creationId xmlns=""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5" name="Footer Placeholder 4">
            <a:extLst>
              <a:ext uri="{FF2B5EF4-FFF2-40B4-BE49-F238E27FC236}">
                <a16:creationId xmlns="" xmlns:a16="http://schemas.microsoft.com/office/drawing/2014/main" id="{DFD25BC3-9F27-484C-9378-EEFF57FBB926}"/>
              </a:ext>
            </a:extLst>
          </p:cNvPr>
          <p:cNvSpPr>
            <a:spLocks noGrp="1"/>
          </p:cNvSpPr>
          <p:nvPr>
            <p:ph type="ftr" sz="quarter" idx="11"/>
          </p:nvPr>
        </p:nvSpPr>
        <p:spPr/>
        <p:txBody>
          <a:bodyPr/>
          <a:lstStyle/>
          <a:p>
            <a:endParaRPr lang="it-IT" dirty="0"/>
          </a:p>
        </p:txBody>
      </p:sp>
      <p:sp>
        <p:nvSpPr>
          <p:cNvPr id="6" name="Slide Number Placeholder 5">
            <a:extLst>
              <a:ext uri="{FF2B5EF4-FFF2-40B4-BE49-F238E27FC236}">
                <a16:creationId xmlns=""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7" name="Picture Placeholder 11">
            <a:extLst>
              <a:ext uri="{FF2B5EF4-FFF2-40B4-BE49-F238E27FC236}">
                <a16:creationId xmlns=""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2976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5" name="Footer Placeholder 4">
            <a:extLst>
              <a:ext uri="{FF2B5EF4-FFF2-40B4-BE49-F238E27FC236}">
                <a16:creationId xmlns="" xmlns:a16="http://schemas.microsoft.com/office/drawing/2014/main" id="{859C3418-3EDC-4379-99CA-291BB22DBA11}"/>
              </a:ext>
            </a:extLst>
          </p:cNvPr>
          <p:cNvSpPr>
            <a:spLocks noGrp="1"/>
          </p:cNvSpPr>
          <p:nvPr>
            <p:ph type="ftr" sz="quarter" idx="11"/>
          </p:nvPr>
        </p:nvSpPr>
        <p:spPr/>
        <p:txBody>
          <a:bodyPr/>
          <a:lstStyle/>
          <a:p>
            <a:endParaRPr lang="it-IT" dirty="0"/>
          </a:p>
        </p:txBody>
      </p:sp>
      <p:sp>
        <p:nvSpPr>
          <p:cNvPr id="6" name="Slide Number Placeholder 5">
            <a:extLst>
              <a:ext uri="{FF2B5EF4-FFF2-40B4-BE49-F238E27FC236}">
                <a16:creationId xmlns=""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7" name="Picture Placeholder 11">
            <a:extLst>
              <a:ext uri="{FF2B5EF4-FFF2-40B4-BE49-F238E27FC236}">
                <a16:creationId xmlns=""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6466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08/05/2025</a:t>
            </a:fld>
            <a:endParaRPr lang="it-IT" dirty="0"/>
          </a:p>
        </p:txBody>
      </p:sp>
      <p:sp>
        <p:nvSpPr>
          <p:cNvPr id="5" name="Segnaposto piè di pagina 4">
            <a:extLst>
              <a:ext uri="{FF2B5EF4-FFF2-40B4-BE49-F238E27FC236}">
                <a16:creationId xmlns="" xmlns:a16="http://schemas.microsoft.com/office/drawing/2014/main" id="{0F960FDE-D97A-7471-78F1-CE28AF30207D}"/>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‹N›</a:t>
            </a:fld>
            <a:endParaRPr lang="it-IT" dirty="0"/>
          </a:p>
        </p:txBody>
      </p:sp>
      <p:sp>
        <p:nvSpPr>
          <p:cNvPr id="7" name="Picture Placeholder 11">
            <a:extLst>
              <a:ext uri="{FF2B5EF4-FFF2-40B4-BE49-F238E27FC236}">
                <a16:creationId xmlns="" xmlns:a16="http://schemas.microsoft.com/office/drawing/2014/main" id="{FC9E42A7-6B34-1F97-76DA-EBB8E18730D0}"/>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t>Logo ente beneficiario</a:t>
            </a:r>
          </a:p>
        </p:txBody>
      </p:sp>
    </p:spTree>
    <p:extLst>
      <p:ext uri="{BB962C8B-B14F-4D97-AF65-F5344CB8AC3E}">
        <p14:creationId xmlns:p14="http://schemas.microsoft.com/office/powerpoint/2010/main" val="282591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p>
        </p:txBody>
      </p:sp>
      <p:sp>
        <p:nvSpPr>
          <p:cNvPr id="3" name="Content Placeholder 2">
            <a:extLst>
              <a:ext uri="{FF2B5EF4-FFF2-40B4-BE49-F238E27FC236}">
                <a16:creationId xmlns=""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5" name="Footer Placeholder 4">
            <a:extLst>
              <a:ext uri="{FF2B5EF4-FFF2-40B4-BE49-F238E27FC236}">
                <a16:creationId xmlns="" xmlns:a16="http://schemas.microsoft.com/office/drawing/2014/main" id="{17FDC0B7-3FBE-491C-8FE8-55BD53B99BCD}"/>
              </a:ext>
            </a:extLst>
          </p:cNvPr>
          <p:cNvSpPr>
            <a:spLocks noGrp="1"/>
          </p:cNvSpPr>
          <p:nvPr>
            <p:ph type="ftr" sz="quarter" idx="11"/>
          </p:nvPr>
        </p:nvSpPr>
        <p:spPr/>
        <p:txBody>
          <a:bodyPr/>
          <a:lstStyle/>
          <a:p>
            <a:endParaRPr lang="it-IT" dirty="0"/>
          </a:p>
        </p:txBody>
      </p:sp>
      <p:sp>
        <p:nvSpPr>
          <p:cNvPr id="6" name="Slide Number Placeholder 5">
            <a:extLst>
              <a:ext uri="{FF2B5EF4-FFF2-40B4-BE49-F238E27FC236}">
                <a16:creationId xmlns=""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11" name="Text Placeholder 10">
            <a:extLst>
              <a:ext uri="{FF2B5EF4-FFF2-40B4-BE49-F238E27FC236}">
                <a16:creationId xmlns=""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7" name="Picture Placeholder 11">
            <a:extLst>
              <a:ext uri="{FF2B5EF4-FFF2-40B4-BE49-F238E27FC236}">
                <a16:creationId xmlns="" xmlns:a16="http://schemas.microsoft.com/office/drawing/2014/main" id="{FBEC598D-3278-1A0C-1A08-CE187DED5E0F}"/>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t>Logo ente beneficiario</a:t>
            </a:r>
          </a:p>
        </p:txBody>
      </p:sp>
    </p:spTree>
    <p:extLst>
      <p:ext uri="{BB962C8B-B14F-4D97-AF65-F5344CB8AC3E}">
        <p14:creationId xmlns:p14="http://schemas.microsoft.com/office/powerpoint/2010/main" val="27789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5" name="Footer Placeholder 4">
            <a:extLst>
              <a:ext uri="{FF2B5EF4-FFF2-40B4-BE49-F238E27FC236}">
                <a16:creationId xmlns="" xmlns:a16="http://schemas.microsoft.com/office/drawing/2014/main" id="{62280035-87ED-481F-BA20-EE60B0190F75}"/>
              </a:ext>
            </a:extLst>
          </p:cNvPr>
          <p:cNvSpPr>
            <a:spLocks noGrp="1"/>
          </p:cNvSpPr>
          <p:nvPr>
            <p:ph type="ftr" sz="quarter" idx="11"/>
          </p:nvPr>
        </p:nvSpPr>
        <p:spPr/>
        <p:txBody>
          <a:bodyPr/>
          <a:lstStyle/>
          <a:p>
            <a:endParaRPr lang="it-IT" dirty="0"/>
          </a:p>
        </p:txBody>
      </p:sp>
      <p:sp>
        <p:nvSpPr>
          <p:cNvPr id="6" name="Slide Number Placeholder 5">
            <a:extLst>
              <a:ext uri="{FF2B5EF4-FFF2-40B4-BE49-F238E27FC236}">
                <a16:creationId xmlns=""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8" name="Title 1">
            <a:extLst>
              <a:ext uri="{FF2B5EF4-FFF2-40B4-BE49-F238E27FC236}">
                <a16:creationId xmlns=""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p>
        </p:txBody>
      </p:sp>
      <p:sp>
        <p:nvSpPr>
          <p:cNvPr id="9" name="Subtitle 2">
            <a:extLst>
              <a:ext uri="{FF2B5EF4-FFF2-40B4-BE49-F238E27FC236}">
                <a16:creationId xmlns=""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10" name="Picture Placeholder 2">
            <a:extLst>
              <a:ext uri="{FF2B5EF4-FFF2-40B4-BE49-F238E27FC236}">
                <a16:creationId xmlns=""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11" name="Picture Placeholder 11">
            <a:extLst>
              <a:ext uri="{FF2B5EF4-FFF2-40B4-BE49-F238E27FC236}">
                <a16:creationId xmlns="" xmlns:a16="http://schemas.microsoft.com/office/drawing/2014/main" id="{A34C89DB-F94E-416B-B427-5896895C74C7}"/>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0384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6" name="Footer Placeholder 5">
            <a:extLst>
              <a:ext uri="{FF2B5EF4-FFF2-40B4-BE49-F238E27FC236}">
                <a16:creationId xmlns="" xmlns:a16="http://schemas.microsoft.com/office/drawing/2014/main" id="{5DED7E12-FA56-48FD-AA8A-F0F91A8E3DB8}"/>
              </a:ext>
            </a:extLst>
          </p:cNvPr>
          <p:cNvSpPr>
            <a:spLocks noGrp="1"/>
          </p:cNvSpPr>
          <p:nvPr>
            <p:ph type="ftr" sz="quarter" idx="11"/>
          </p:nvPr>
        </p:nvSpPr>
        <p:spPr/>
        <p:txBody>
          <a:bodyPr/>
          <a:lstStyle/>
          <a:p>
            <a:endParaRPr lang="it-IT" dirty="0"/>
          </a:p>
        </p:txBody>
      </p:sp>
      <p:sp>
        <p:nvSpPr>
          <p:cNvPr id="7" name="Slide Number Placeholder 6">
            <a:extLst>
              <a:ext uri="{FF2B5EF4-FFF2-40B4-BE49-F238E27FC236}">
                <a16:creationId xmlns=""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8" name="Picture Placeholder 11">
            <a:extLst>
              <a:ext uri="{FF2B5EF4-FFF2-40B4-BE49-F238E27FC236}">
                <a16:creationId xmlns="" xmlns:a16="http://schemas.microsoft.com/office/drawing/2014/main" id="{98F001A2-F3A9-48F9-9076-4BED0F384D6A}"/>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22205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8" name="Footer Placeholder 7">
            <a:extLst>
              <a:ext uri="{FF2B5EF4-FFF2-40B4-BE49-F238E27FC236}">
                <a16:creationId xmlns="" xmlns:a16="http://schemas.microsoft.com/office/drawing/2014/main" id="{5B255F85-46AF-4BA1-AF87-BD384DE93224}"/>
              </a:ext>
            </a:extLst>
          </p:cNvPr>
          <p:cNvSpPr>
            <a:spLocks noGrp="1"/>
          </p:cNvSpPr>
          <p:nvPr>
            <p:ph type="ftr" sz="quarter" idx="11"/>
          </p:nvPr>
        </p:nvSpPr>
        <p:spPr/>
        <p:txBody>
          <a:bodyPr/>
          <a:lstStyle/>
          <a:p>
            <a:endParaRPr lang="it-IT" dirty="0"/>
          </a:p>
        </p:txBody>
      </p:sp>
      <p:sp>
        <p:nvSpPr>
          <p:cNvPr id="9" name="Slide Number Placeholder 8">
            <a:extLst>
              <a:ext uri="{FF2B5EF4-FFF2-40B4-BE49-F238E27FC236}">
                <a16:creationId xmlns=""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10" name="Title 1">
            <a:extLst>
              <a:ext uri="{FF2B5EF4-FFF2-40B4-BE49-F238E27FC236}">
                <a16:creationId xmlns=""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12" name="Content Placeholder 2">
            <a:extLst>
              <a:ext uri="{FF2B5EF4-FFF2-40B4-BE49-F238E27FC236}">
                <a16:creationId xmlns=""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340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4" name="Footer Placeholder 3">
            <a:extLst>
              <a:ext uri="{FF2B5EF4-FFF2-40B4-BE49-F238E27FC236}">
                <a16:creationId xmlns="" xmlns:a16="http://schemas.microsoft.com/office/drawing/2014/main" id="{674F461C-019F-49AF-A23C-B47D0FC8E452}"/>
              </a:ext>
            </a:extLst>
          </p:cNvPr>
          <p:cNvSpPr>
            <a:spLocks noGrp="1"/>
          </p:cNvSpPr>
          <p:nvPr>
            <p:ph type="ftr" sz="quarter" idx="11"/>
          </p:nvPr>
        </p:nvSpPr>
        <p:spPr/>
        <p:txBody>
          <a:bodyPr/>
          <a:lstStyle/>
          <a:p>
            <a:endParaRPr lang="it-IT" dirty="0"/>
          </a:p>
        </p:txBody>
      </p:sp>
      <p:sp>
        <p:nvSpPr>
          <p:cNvPr id="5" name="Slide Number Placeholder 4">
            <a:extLst>
              <a:ext uri="{FF2B5EF4-FFF2-40B4-BE49-F238E27FC236}">
                <a16:creationId xmlns=""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6" name="Picture Placeholder 11">
            <a:extLst>
              <a:ext uri="{FF2B5EF4-FFF2-40B4-BE49-F238E27FC236}">
                <a16:creationId xmlns="" xmlns:a16="http://schemas.microsoft.com/office/drawing/2014/main" id="{D2282136-A6F6-4DE9-B674-70AB2DBAADA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89087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3" name="Footer Placeholder 2">
            <a:extLst>
              <a:ext uri="{FF2B5EF4-FFF2-40B4-BE49-F238E27FC236}">
                <a16:creationId xmlns="" xmlns:a16="http://schemas.microsoft.com/office/drawing/2014/main" id="{B2DA6622-24D6-47F0-9FF2-EB2FC437D361}"/>
              </a:ext>
            </a:extLst>
          </p:cNvPr>
          <p:cNvSpPr>
            <a:spLocks noGrp="1"/>
          </p:cNvSpPr>
          <p:nvPr>
            <p:ph type="ftr" sz="quarter" idx="11"/>
          </p:nvPr>
        </p:nvSpPr>
        <p:spPr/>
        <p:txBody>
          <a:bodyPr/>
          <a:lstStyle/>
          <a:p>
            <a:endParaRPr lang="it-IT" dirty="0"/>
          </a:p>
        </p:txBody>
      </p:sp>
      <p:sp>
        <p:nvSpPr>
          <p:cNvPr id="4" name="Slide Number Placeholder 3">
            <a:extLst>
              <a:ext uri="{FF2B5EF4-FFF2-40B4-BE49-F238E27FC236}">
                <a16:creationId xmlns=""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5" name="Picture Placeholder 11">
            <a:extLst>
              <a:ext uri="{FF2B5EF4-FFF2-40B4-BE49-F238E27FC236}">
                <a16:creationId xmlns=""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72398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6" name="Footer Placeholder 5">
            <a:extLst>
              <a:ext uri="{FF2B5EF4-FFF2-40B4-BE49-F238E27FC236}">
                <a16:creationId xmlns="" xmlns:a16="http://schemas.microsoft.com/office/drawing/2014/main" id="{3188F4DD-001E-4B6C-BAD4-62C2A6952B28}"/>
              </a:ext>
            </a:extLst>
          </p:cNvPr>
          <p:cNvSpPr>
            <a:spLocks noGrp="1"/>
          </p:cNvSpPr>
          <p:nvPr>
            <p:ph type="ftr" sz="quarter" idx="11"/>
          </p:nvPr>
        </p:nvSpPr>
        <p:spPr/>
        <p:txBody>
          <a:bodyPr/>
          <a:lstStyle/>
          <a:p>
            <a:endParaRPr lang="it-IT" dirty="0"/>
          </a:p>
        </p:txBody>
      </p:sp>
      <p:sp>
        <p:nvSpPr>
          <p:cNvPr id="7" name="Slide Number Placeholder 6">
            <a:extLst>
              <a:ext uri="{FF2B5EF4-FFF2-40B4-BE49-F238E27FC236}">
                <a16:creationId xmlns=""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8" name="Title 1">
            <a:extLst>
              <a:ext uri="{FF2B5EF4-FFF2-40B4-BE49-F238E27FC236}">
                <a16:creationId xmlns=""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5" name="Date Placeholder 4">
            <a:extLst>
              <a:ext uri="{FF2B5EF4-FFF2-40B4-BE49-F238E27FC236}">
                <a16:creationId xmlns=""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08/05/2025</a:t>
            </a:fld>
            <a:endParaRPr lang="it-IT" dirty="0"/>
          </a:p>
        </p:txBody>
      </p:sp>
      <p:sp>
        <p:nvSpPr>
          <p:cNvPr id="6" name="Footer Placeholder 5">
            <a:extLst>
              <a:ext uri="{FF2B5EF4-FFF2-40B4-BE49-F238E27FC236}">
                <a16:creationId xmlns="" xmlns:a16="http://schemas.microsoft.com/office/drawing/2014/main" id="{634D2E99-DBA0-4970-ABF3-9596AA57D33E}"/>
              </a:ext>
            </a:extLst>
          </p:cNvPr>
          <p:cNvSpPr>
            <a:spLocks noGrp="1"/>
          </p:cNvSpPr>
          <p:nvPr>
            <p:ph type="ftr" sz="quarter" idx="11"/>
          </p:nvPr>
        </p:nvSpPr>
        <p:spPr/>
        <p:txBody>
          <a:bodyPr/>
          <a:lstStyle/>
          <a:p>
            <a:endParaRPr lang="it-IT" dirty="0"/>
          </a:p>
        </p:txBody>
      </p:sp>
      <p:sp>
        <p:nvSpPr>
          <p:cNvPr id="7" name="Slide Number Placeholder 6">
            <a:extLst>
              <a:ext uri="{FF2B5EF4-FFF2-40B4-BE49-F238E27FC236}">
                <a16:creationId xmlns=""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dirty="0"/>
          </a:p>
        </p:txBody>
      </p:sp>
      <p:sp>
        <p:nvSpPr>
          <p:cNvPr id="8" name="Text Placeholder 3">
            <a:extLst>
              <a:ext uri="{FF2B5EF4-FFF2-40B4-BE49-F238E27FC236}">
                <a16:creationId xmlns=""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 xmlns:a16="http://schemas.microsoft.com/office/drawing/2014/main" id="{838A3F9A-B0DF-455D-9D22-F973C5829AD4}"/>
              </a:ext>
            </a:extLst>
          </p:cNvPr>
          <p:cNvPicPr>
            <a:picLocks noChangeAspect="1"/>
          </p:cNvPicPr>
          <p:nvPr userDrawn="1"/>
        </p:nvPicPr>
        <p:blipFill>
          <a:blip r:embed="rId14"/>
          <a:stretch>
            <a:fillRect/>
          </a:stretch>
        </p:blipFill>
        <p:spPr>
          <a:xfrm>
            <a:off x="0" y="6352350"/>
            <a:ext cx="12192000" cy="520700"/>
          </a:xfrm>
          <a:prstGeom prst="rect">
            <a:avLst/>
          </a:prstGeom>
        </p:spPr>
      </p:pic>
      <p:pic>
        <p:nvPicPr>
          <p:cNvPr id="7" name="Immagine 21">
            <a:extLst>
              <a:ext uri="{FF2B5EF4-FFF2-40B4-BE49-F238E27FC236}">
                <a16:creationId xmlns="" xmlns:a16="http://schemas.microsoft.com/office/drawing/2014/main" id="{05C8ED0B-EDF3-4C3A-92D1-A4F9DD64EA11}"/>
              </a:ext>
            </a:extLst>
          </p:cNvPr>
          <p:cNvPicPr>
            <a:picLocks noChangeAspect="1"/>
          </p:cNvPicPr>
          <p:nvPr userDrawn="1"/>
        </p:nvPicPr>
        <p:blipFill>
          <a:blip r:embed="rId15"/>
          <a:stretch>
            <a:fillRect/>
          </a:stretch>
        </p:blipFill>
        <p:spPr>
          <a:xfrm>
            <a:off x="0" y="-25841"/>
            <a:ext cx="12192000" cy="1219200"/>
          </a:xfrm>
          <a:prstGeom prst="rect">
            <a:avLst/>
          </a:prstGeom>
        </p:spPr>
      </p:pic>
      <p:sp>
        <p:nvSpPr>
          <p:cNvPr id="2" name="Title Placeholder 1">
            <a:extLst>
              <a:ext uri="{FF2B5EF4-FFF2-40B4-BE49-F238E27FC236}">
                <a16:creationId xmlns=""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p>
        </p:txBody>
      </p:sp>
      <p:sp>
        <p:nvSpPr>
          <p:cNvPr id="3" name="Text Placeholder 2">
            <a:extLst>
              <a:ext uri="{FF2B5EF4-FFF2-40B4-BE49-F238E27FC236}">
                <a16:creationId xmlns=""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dirty="0"/>
              <a:t>Missione 4 • Istruzione e Ricerca </a:t>
            </a:r>
          </a:p>
        </p:txBody>
      </p:sp>
      <p:sp>
        <p:nvSpPr>
          <p:cNvPr id="6" name="Slide Number Placeholder 5">
            <a:extLst>
              <a:ext uri="{FF2B5EF4-FFF2-40B4-BE49-F238E27FC236}">
                <a16:creationId xmlns=""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dirty="0"/>
          </a:p>
        </p:txBody>
      </p:sp>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6.em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6.em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gif"/><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hyperlink" Target="https://www.space-track.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6.gif"/><Relationship Id="rId5" Type="http://schemas.openxmlformats.org/officeDocument/2006/relationships/image" Target="../media/image35.jpeg"/><Relationship Id="rId4" Type="http://schemas.openxmlformats.org/officeDocument/2006/relationships/image" Target="../media/image9.gi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9.jpg"/><Relationship Id="rId4" Type="http://schemas.openxmlformats.org/officeDocument/2006/relationships/image" Target="../media/image9.gif"/></Relationships>
</file>

<file path=ppt/slides/_rels/slide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5.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chart" Target="../charts/chart3.xml"/><Relationship Id="rId5" Type="http://schemas.openxmlformats.org/officeDocument/2006/relationships/hyperlink" Target="https://discosweb.esoc.esa.int/" TargetMode="External"/><Relationship Id="rId4" Type="http://schemas.openxmlformats.org/officeDocument/2006/relationships/hyperlink" Target="https://www.space-track.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chart" Target="../charts/chart5.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1.png"/><Relationship Id="rId7"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9.gif"/><Relationship Id="rId9"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9.gif"/></Relationships>
</file>

<file path=ppt/slides/_rels/slide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56.jp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59.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9.gif"/><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chart" Target="../charts/chart11.xml"/></Relationships>
</file>

<file path=ppt/slides/_rels/slide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62.jp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hyperlink" Target="http://www.space-track.org/" TargetMode="External"/><Relationship Id="rId5" Type="http://schemas.openxmlformats.org/officeDocument/2006/relationships/image" Target="../media/image9.gif"/><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65.tiff"/></Relationships>
</file>

<file path=ppt/slides/_rels/slide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31.png"/><Relationship Id="rId7" Type="http://schemas.openxmlformats.org/officeDocument/2006/relationships/image" Target="../media/image67.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image" Target="../media/image69.png"/><Relationship Id="rId4" Type="http://schemas.openxmlformats.org/officeDocument/2006/relationships/image" Target="../media/image9.gif"/><Relationship Id="rId9" Type="http://schemas.openxmlformats.org/officeDocument/2006/relationships/image" Target="../media/image68.wmf"/></Relationships>
</file>

<file path=ppt/slides/_rels/slide4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9.tiff"/></Relationships>
</file>

<file path=ppt/slides/_rels/slide4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76.tiff"/><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9.gif"/><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2.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9.gif"/></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3.jpg"/><Relationship Id="rId4" Type="http://schemas.openxmlformats.org/officeDocument/2006/relationships/image" Target="../media/image9.gif"/></Relationships>
</file>

<file path=ppt/slides/_rels/slide5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88.tiff"/></Relationships>
</file>

<file path=ppt/slides/_rels/slide5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5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91.jpg"/></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3CCC7D-5E06-47A8-A7BC-3298CBC83031}"/>
              </a:ext>
            </a:extLst>
          </p:cNvPr>
          <p:cNvSpPr>
            <a:spLocks noGrp="1"/>
          </p:cNvSpPr>
          <p:nvPr>
            <p:ph type="ctrTitle"/>
          </p:nvPr>
        </p:nvSpPr>
        <p:spPr>
          <a:xfrm>
            <a:off x="485775" y="1335636"/>
            <a:ext cx="3795445" cy="2158453"/>
          </a:xfrm>
        </p:spPr>
        <p:txBody>
          <a:bodyPr>
            <a:normAutofit/>
          </a:bodyPr>
          <a:lstStyle/>
          <a:p>
            <a:r>
              <a:rPr lang="it-IT" dirty="0"/>
              <a:t>Introduzione ai rientri incontrollati</a:t>
            </a:r>
          </a:p>
        </p:txBody>
      </p:sp>
      <p:sp>
        <p:nvSpPr>
          <p:cNvPr id="3" name="Subtitle 2">
            <a:extLst>
              <a:ext uri="{FF2B5EF4-FFF2-40B4-BE49-F238E27FC236}">
                <a16:creationId xmlns="" xmlns:a16="http://schemas.microsoft.com/office/drawing/2014/main" id="{350F7673-4CDE-4739-943F-69412A824714}"/>
              </a:ext>
            </a:extLst>
          </p:cNvPr>
          <p:cNvSpPr>
            <a:spLocks noGrp="1"/>
          </p:cNvSpPr>
          <p:nvPr>
            <p:ph type="subTitle" idx="1"/>
          </p:nvPr>
        </p:nvSpPr>
        <p:spPr>
          <a:xfrm>
            <a:off x="485774" y="3705226"/>
            <a:ext cx="3795445" cy="1655762"/>
          </a:xfrm>
        </p:spPr>
        <p:txBody>
          <a:bodyPr>
            <a:normAutofit/>
          </a:bodyPr>
          <a:lstStyle/>
          <a:p>
            <a:r>
              <a:rPr lang="it-IT" sz="2800" b="1" dirty="0">
                <a:solidFill>
                  <a:srgbClr val="5B6D85"/>
                </a:solidFill>
              </a:rPr>
              <a:t>Training Meeting</a:t>
            </a:r>
          </a:p>
          <a:p>
            <a:r>
              <a:rPr lang="it-IT" sz="2800" b="1" dirty="0">
                <a:solidFill>
                  <a:srgbClr val="5B6D85"/>
                </a:solidFill>
              </a:rPr>
              <a:t>NG-Croce</a:t>
            </a:r>
          </a:p>
          <a:p>
            <a:endParaRPr lang="it-IT" sz="1400" b="1" dirty="0">
              <a:solidFill>
                <a:srgbClr val="7196BE"/>
              </a:solidFill>
            </a:endParaRPr>
          </a:p>
          <a:p>
            <a:r>
              <a:rPr lang="it-IT" sz="1400" b="1" dirty="0">
                <a:solidFill>
                  <a:srgbClr val="7196BE"/>
                </a:solidFill>
              </a:rPr>
              <a:t>Lunedì 12 Maggio - Giovedì 15 Maggio</a:t>
            </a:r>
          </a:p>
          <a:p>
            <a:endParaRPr lang="it-IT" dirty="0"/>
          </a:p>
        </p:txBody>
      </p:sp>
      <p:pic>
        <p:nvPicPr>
          <p:cNvPr id="7" name="Segnaposto immagine 6" descr="Immagine che contiene simbolo, Elementi grafici, bianco, logo&#10;&#10;Descrizione generata automaticamente">
            <a:extLst>
              <a:ext uri="{FF2B5EF4-FFF2-40B4-BE49-F238E27FC236}">
                <a16:creationId xmlns="" xmlns:a16="http://schemas.microsoft.com/office/drawing/2014/main" id="{E0DA5E35-8F4C-5FBF-76C8-701E5741AFD6}"/>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t="3421" b="-102"/>
          <a:stretch/>
        </p:blipFill>
        <p:spPr>
          <a:xfrm>
            <a:off x="6096000" y="1671004"/>
            <a:ext cx="4225900" cy="4251959"/>
          </a:xfrm>
        </p:spPr>
      </p:pic>
      <p:sp>
        <p:nvSpPr>
          <p:cNvPr id="11" name="CasellaDiTesto 10">
            <a:extLst>
              <a:ext uri="{FF2B5EF4-FFF2-40B4-BE49-F238E27FC236}">
                <a16:creationId xmlns="" xmlns:a16="http://schemas.microsoft.com/office/drawing/2014/main" id="{50230911-BBD2-F50C-97D4-E1B7FEA8CEB4}"/>
              </a:ext>
            </a:extLst>
          </p:cNvPr>
          <p:cNvSpPr txBox="1"/>
          <p:nvPr/>
        </p:nvSpPr>
        <p:spPr>
          <a:xfrm>
            <a:off x="9722498" y="186612"/>
            <a:ext cx="2043403" cy="748425"/>
          </a:xfrm>
          <a:prstGeom prst="rect">
            <a:avLst/>
          </a:prstGeom>
          <a:solidFill>
            <a:srgbClr val="2A65AF"/>
          </a:solidFill>
          <a:ln>
            <a:solidFill>
              <a:srgbClr val="2A65AF"/>
            </a:solidFill>
          </a:ln>
        </p:spPr>
        <p:txBody>
          <a:bodyPr wrap="square" rtlCol="0">
            <a:spAutoFit/>
          </a:bodyPr>
          <a:lstStyle/>
          <a:p>
            <a:endParaRPr lang="it-IT" dirty="0"/>
          </a:p>
        </p:txBody>
      </p:sp>
      <p:pic>
        <p:nvPicPr>
          <p:cNvPr id="19" name="Segnaposto contenuto 17" descr="Immagine che contiene testo, Carattere, schermata, Elementi grafici&#10;&#10;Descrizione generata automaticamente">
            <a:extLst>
              <a:ext uri="{FF2B5EF4-FFF2-40B4-BE49-F238E27FC236}">
                <a16:creationId xmlns="" xmlns:a16="http://schemas.microsoft.com/office/drawing/2014/main" id="{ED1A063E-5590-9030-CE9D-3ACA37F24A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8398" y="186612"/>
            <a:ext cx="1651602" cy="778125"/>
          </a:xfrm>
          <a:prstGeom prst="rect">
            <a:avLst/>
          </a:prstGeom>
        </p:spPr>
      </p:pic>
      <p:sp>
        <p:nvSpPr>
          <p:cNvPr id="21" name="Segnaposto contenuto 20">
            <a:extLst>
              <a:ext uri="{FF2B5EF4-FFF2-40B4-BE49-F238E27FC236}">
                <a16:creationId xmlns="" xmlns:a16="http://schemas.microsoft.com/office/drawing/2014/main" id="{190CF29E-E057-1299-60A8-F13548116E84}"/>
              </a:ext>
            </a:extLst>
          </p:cNvPr>
          <p:cNvSpPr>
            <a:spLocks noGrp="1"/>
          </p:cNvSpPr>
          <p:nvPr>
            <p:ph sz="quarter" idx="14"/>
          </p:nvPr>
        </p:nvSpPr>
        <p:spPr>
          <a:xfrm>
            <a:off x="485775" y="5681663"/>
            <a:ext cx="3795444" cy="482600"/>
          </a:xfrm>
        </p:spPr>
        <p:txBody>
          <a:bodyPr>
            <a:normAutofit fontScale="62500" lnSpcReduction="20000"/>
          </a:bodyPr>
          <a:lstStyle/>
          <a:p>
            <a:r>
              <a:rPr lang="it-IT" sz="1800" b="1" i="1" dirty="0">
                <a:solidFill>
                  <a:srgbClr val="2A65AF"/>
                </a:solidFill>
              </a:rPr>
              <a:t>Radiotelescopi di Medicina</a:t>
            </a:r>
          </a:p>
          <a:p>
            <a:r>
              <a:rPr lang="it-IT" sz="1800" b="1" i="1" dirty="0">
                <a:solidFill>
                  <a:srgbClr val="2A65AF"/>
                </a:solidFill>
              </a:rPr>
              <a:t>IRA - Bologna</a:t>
            </a:r>
          </a:p>
          <a:p>
            <a:endParaRPr lang="it-IT" dirty="0"/>
          </a:p>
        </p:txBody>
      </p:sp>
      <p:sp>
        <p:nvSpPr>
          <p:cNvPr id="12" name="Subtitle 2">
            <a:extLst>
              <a:ext uri="{FF2B5EF4-FFF2-40B4-BE49-F238E27FC236}">
                <a16:creationId xmlns="" xmlns:a16="http://schemas.microsoft.com/office/drawing/2014/main" id="{C83E8FDF-9B7B-4F6C-BE93-C25DBC1F7AD7}"/>
              </a:ext>
            </a:extLst>
          </p:cNvPr>
          <p:cNvSpPr txBox="1">
            <a:spLocks/>
          </p:cNvSpPr>
          <p:nvPr/>
        </p:nvSpPr>
        <p:spPr>
          <a:xfrm>
            <a:off x="1057656" y="6375400"/>
            <a:ext cx="10076687" cy="482600"/>
          </a:xfrm>
          <a:prstGeom prst="rect">
            <a:avLst/>
          </a:prstGeom>
        </p:spPr>
        <p:txBody>
          <a:bodyPr vert="horz" lIns="91440" tIns="45720" rIns="91440" bIns="45720" rtlCol="0">
            <a:normAutofit fontScale="77500" lnSpcReduction="20000"/>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1200" dirty="0"/>
          </a:p>
          <a:p>
            <a:pPr algn="ctr"/>
            <a:r>
              <a:rPr lang="it-IT" sz="2800" b="1" dirty="0">
                <a:solidFill>
                  <a:schemeClr val="bg1"/>
                </a:solidFill>
              </a:rPr>
              <a:t>Carmen Pardini &amp; Luciano Anselmo – CNR-ISTI (Pisa) </a:t>
            </a:r>
          </a:p>
        </p:txBody>
      </p:sp>
    </p:spTree>
    <p:extLst>
      <p:ext uri="{BB962C8B-B14F-4D97-AF65-F5344CB8AC3E}">
        <p14:creationId xmlns:p14="http://schemas.microsoft.com/office/powerpoint/2010/main" val="2416892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Dissipazione di energia durante il rientro</a:t>
            </a:r>
            <a:endParaRPr lang="it-IT" sz="3200" dirty="0">
              <a:solidFill>
                <a:srgbClr val="002060"/>
              </a:solidFill>
              <a:latin typeface="+mj-lt"/>
            </a:endParaRPr>
          </a:p>
        </p:txBody>
      </p:sp>
      <p:sp>
        <p:nvSpPr>
          <p:cNvPr id="7" name="Rettangolo 6"/>
          <p:cNvSpPr/>
          <p:nvPr/>
        </p:nvSpPr>
        <p:spPr>
          <a:xfrm>
            <a:off x="83660" y="1851452"/>
            <a:ext cx="11946312" cy="4247317"/>
          </a:xfrm>
          <a:prstGeom prst="rect">
            <a:avLst/>
          </a:prstGeom>
        </p:spPr>
        <p:txBody>
          <a:bodyPr wrap="square">
            <a:spAutoFit/>
          </a:bodyPr>
          <a:lstStyle/>
          <a:p>
            <a:pPr marL="342900" indent="-342900">
              <a:buBlip>
                <a:blip r:embed="rId3"/>
              </a:buBlip>
            </a:pPr>
            <a:r>
              <a:rPr lang="it-IT" sz="2250" b="1" dirty="0">
                <a:solidFill>
                  <a:schemeClr val="tx2"/>
                </a:solidFill>
              </a:rPr>
              <a:t>Durante il rientro, </a:t>
            </a:r>
            <a:r>
              <a:rPr lang="it-IT" sz="2250" b="1" dirty="0">
                <a:solidFill>
                  <a:srgbClr val="FF0000"/>
                </a:solidFill>
              </a:rPr>
              <a:t>tutta l'energia cinetica dell’oggetto spaziale e parte della sua energia potenziale vengono dissipate </a:t>
            </a:r>
            <a:r>
              <a:rPr lang="it-IT" sz="2250" b="1" dirty="0">
                <a:solidFill>
                  <a:schemeClr val="tx2"/>
                </a:solidFill>
              </a:rPr>
              <a:t>(in gran parte sotto forma di calore)</a:t>
            </a:r>
            <a:endParaRPr lang="it-IT" sz="2250" b="1" dirty="0">
              <a:solidFill>
                <a:srgbClr val="FF0000"/>
              </a:solidFill>
            </a:endParaRPr>
          </a:p>
          <a:p>
            <a:pPr marL="342900" indent="-342900">
              <a:buBlip>
                <a:blip r:embed="rId3"/>
              </a:buBlip>
            </a:pPr>
            <a:r>
              <a:rPr lang="it-IT" sz="2250" b="1" dirty="0">
                <a:solidFill>
                  <a:srgbClr val="0000FF"/>
                </a:solidFill>
              </a:rPr>
              <a:t>Questa energia</a:t>
            </a:r>
            <a:r>
              <a:rPr lang="it-IT" sz="2250" b="1" dirty="0">
                <a:solidFill>
                  <a:schemeClr val="tx2"/>
                </a:solidFill>
              </a:rPr>
              <a:t>, per unità di massa, </a:t>
            </a:r>
            <a:r>
              <a:rPr lang="it-IT" sz="2250" b="1" dirty="0">
                <a:solidFill>
                  <a:srgbClr val="0000FF"/>
                </a:solidFill>
              </a:rPr>
              <a:t>è considerevole</a:t>
            </a:r>
          </a:p>
          <a:p>
            <a:pPr marL="342900" indent="-342900">
              <a:buBlip>
                <a:blip r:embed="rId3"/>
              </a:buBlip>
            </a:pPr>
            <a:r>
              <a:rPr lang="it-IT" sz="2250" b="1" dirty="0">
                <a:solidFill>
                  <a:schemeClr val="tx2"/>
                </a:solidFill>
              </a:rPr>
              <a:t>Da un’orbita circolare a 120 km di altezza è pari a ≈ </a:t>
            </a:r>
            <a:r>
              <a:rPr lang="it-IT" sz="2250" b="1" dirty="0" smtClean="0">
                <a:solidFill>
                  <a:srgbClr val="0000FF"/>
                </a:solidFill>
              </a:rPr>
              <a:t>3,2 </a:t>
            </a:r>
            <a:r>
              <a:rPr lang="it-IT" sz="2250" b="1" dirty="0">
                <a:solidFill>
                  <a:srgbClr val="0000FF"/>
                </a:solidFill>
                <a:sym typeface="Symbol" panose="05050102010706020507" pitchFamily="18" charset="2"/>
              </a:rPr>
              <a:t></a:t>
            </a:r>
            <a:r>
              <a:rPr lang="it-IT" sz="2250" b="1" dirty="0">
                <a:solidFill>
                  <a:srgbClr val="0000FF"/>
                </a:solidFill>
              </a:rPr>
              <a:t> 10</a:t>
            </a:r>
            <a:r>
              <a:rPr lang="it-IT" sz="2250" b="1" baseline="30000" dirty="0">
                <a:solidFill>
                  <a:srgbClr val="0000FF"/>
                </a:solidFill>
              </a:rPr>
              <a:t>7</a:t>
            </a:r>
            <a:r>
              <a:rPr lang="it-IT" sz="2250" b="1" dirty="0">
                <a:solidFill>
                  <a:srgbClr val="0000FF"/>
                </a:solidFill>
              </a:rPr>
              <a:t> J/kg</a:t>
            </a:r>
            <a:r>
              <a:rPr lang="it-IT" sz="2250" b="1" dirty="0">
                <a:solidFill>
                  <a:schemeClr val="tx2"/>
                </a:solidFill>
              </a:rPr>
              <a:t>, corrispondente all’energia liberata dall’esplosione di ≈ </a:t>
            </a:r>
            <a:r>
              <a:rPr lang="it-IT" sz="2250" b="1" dirty="0" smtClean="0">
                <a:solidFill>
                  <a:srgbClr val="0000FF"/>
                </a:solidFill>
              </a:rPr>
              <a:t>7,6 </a:t>
            </a:r>
            <a:r>
              <a:rPr lang="it-IT" sz="2250" b="1" dirty="0">
                <a:solidFill>
                  <a:srgbClr val="0000FF"/>
                </a:solidFill>
              </a:rPr>
              <a:t>kg of TNT</a:t>
            </a:r>
          </a:p>
          <a:p>
            <a:pPr marL="342900" indent="-342900">
              <a:buBlip>
                <a:blip r:embed="rId3"/>
              </a:buBlip>
            </a:pPr>
            <a:r>
              <a:rPr lang="it-IT" sz="2250" b="1" dirty="0">
                <a:solidFill>
                  <a:schemeClr val="tx2"/>
                </a:solidFill>
              </a:rPr>
              <a:t>L’</a:t>
            </a:r>
            <a:r>
              <a:rPr lang="it-IT" sz="2250" b="1" dirty="0">
                <a:solidFill>
                  <a:srgbClr val="0000FF"/>
                </a:solidFill>
              </a:rPr>
              <a:t>energia cinetica </a:t>
            </a:r>
            <a:r>
              <a:rPr lang="it-IT" sz="2250" b="1" dirty="0">
                <a:solidFill>
                  <a:schemeClr val="tx2"/>
                </a:solidFill>
              </a:rPr>
              <a:t>da dissipare è ≈ </a:t>
            </a:r>
            <a:r>
              <a:rPr lang="it-IT" sz="2250" b="1" dirty="0" smtClean="0">
                <a:solidFill>
                  <a:srgbClr val="0000FF"/>
                </a:solidFill>
              </a:rPr>
              <a:t>3,1 </a:t>
            </a:r>
            <a:r>
              <a:rPr lang="it-IT" sz="2250" b="1" dirty="0">
                <a:solidFill>
                  <a:srgbClr val="0000FF"/>
                </a:solidFill>
                <a:sym typeface="Symbol" panose="05050102010706020507" pitchFamily="18" charset="2"/>
              </a:rPr>
              <a:t></a:t>
            </a:r>
            <a:r>
              <a:rPr lang="it-IT" sz="2250" b="1" dirty="0">
                <a:solidFill>
                  <a:srgbClr val="0000FF"/>
                </a:solidFill>
              </a:rPr>
              <a:t> 10</a:t>
            </a:r>
            <a:r>
              <a:rPr lang="it-IT" sz="2250" b="1" baseline="30000" dirty="0">
                <a:solidFill>
                  <a:srgbClr val="0000FF"/>
                </a:solidFill>
              </a:rPr>
              <a:t>7</a:t>
            </a:r>
            <a:r>
              <a:rPr lang="it-IT" sz="2250" b="1" dirty="0">
                <a:solidFill>
                  <a:srgbClr val="0000FF"/>
                </a:solidFill>
              </a:rPr>
              <a:t> J/kg </a:t>
            </a:r>
            <a:r>
              <a:rPr lang="it-IT" sz="2250" b="1" dirty="0">
                <a:solidFill>
                  <a:schemeClr val="tx2"/>
                </a:solidFill>
              </a:rPr>
              <a:t>(</a:t>
            </a:r>
            <a:r>
              <a:rPr lang="it-IT" sz="2250" b="1" dirty="0" smtClean="0">
                <a:solidFill>
                  <a:srgbClr val="FF0000"/>
                </a:solidFill>
              </a:rPr>
              <a:t>96.4%</a:t>
            </a:r>
            <a:r>
              <a:rPr lang="it-IT" sz="2250" b="1" dirty="0" smtClean="0">
                <a:solidFill>
                  <a:schemeClr val="tx2"/>
                </a:solidFill>
              </a:rPr>
              <a:t>)</a:t>
            </a:r>
            <a:endParaRPr lang="it-IT" sz="2250" b="1" dirty="0">
              <a:solidFill>
                <a:schemeClr val="tx2"/>
              </a:solidFill>
            </a:endParaRPr>
          </a:p>
          <a:p>
            <a:pPr marL="342900" indent="-342900">
              <a:buBlip>
                <a:blip r:embed="rId3"/>
              </a:buBlip>
            </a:pPr>
            <a:r>
              <a:rPr lang="it-IT" sz="2250" b="1" dirty="0">
                <a:solidFill>
                  <a:schemeClr val="tx2"/>
                </a:solidFill>
              </a:rPr>
              <a:t>L’</a:t>
            </a:r>
            <a:r>
              <a:rPr lang="it-IT" sz="2250" b="1" dirty="0">
                <a:solidFill>
                  <a:srgbClr val="0000FF"/>
                </a:solidFill>
              </a:rPr>
              <a:t>energia potenziale </a:t>
            </a:r>
            <a:r>
              <a:rPr lang="it-IT" sz="2250" b="1" dirty="0">
                <a:solidFill>
                  <a:schemeClr val="tx2"/>
                </a:solidFill>
              </a:rPr>
              <a:t>da dissipare, da 120 km al suolo, è ≈ </a:t>
            </a:r>
            <a:r>
              <a:rPr lang="it-IT" sz="2250" b="1" dirty="0" smtClean="0">
                <a:solidFill>
                  <a:srgbClr val="0000FF"/>
                </a:solidFill>
              </a:rPr>
              <a:t>1,2 </a:t>
            </a:r>
            <a:r>
              <a:rPr lang="it-IT" sz="2250" b="1" dirty="0">
                <a:solidFill>
                  <a:srgbClr val="0000FF"/>
                </a:solidFill>
                <a:sym typeface="Symbol" panose="05050102010706020507" pitchFamily="18" charset="2"/>
              </a:rPr>
              <a:t></a:t>
            </a:r>
            <a:r>
              <a:rPr lang="it-IT" sz="2250" b="1" dirty="0">
                <a:solidFill>
                  <a:srgbClr val="0000FF"/>
                </a:solidFill>
              </a:rPr>
              <a:t> 10</a:t>
            </a:r>
            <a:r>
              <a:rPr lang="it-IT" sz="2250" b="1" baseline="30000" dirty="0">
                <a:solidFill>
                  <a:srgbClr val="0000FF"/>
                </a:solidFill>
              </a:rPr>
              <a:t>6</a:t>
            </a:r>
            <a:r>
              <a:rPr lang="it-IT" sz="2250" b="1" dirty="0">
                <a:solidFill>
                  <a:srgbClr val="0000FF"/>
                </a:solidFill>
              </a:rPr>
              <a:t> J/kg </a:t>
            </a:r>
            <a:r>
              <a:rPr lang="it-IT" sz="2250" b="1" dirty="0">
                <a:solidFill>
                  <a:schemeClr val="tx2"/>
                </a:solidFill>
              </a:rPr>
              <a:t>(</a:t>
            </a:r>
            <a:r>
              <a:rPr lang="it-IT" sz="2250" b="1" dirty="0" smtClean="0">
                <a:solidFill>
                  <a:srgbClr val="FF0000"/>
                </a:solidFill>
              </a:rPr>
              <a:t>3.6%</a:t>
            </a:r>
            <a:r>
              <a:rPr lang="it-IT" sz="2250" b="1" dirty="0" smtClean="0">
                <a:solidFill>
                  <a:schemeClr val="tx2"/>
                </a:solidFill>
              </a:rPr>
              <a:t>)</a:t>
            </a:r>
            <a:endParaRPr lang="it-IT" sz="2250" b="1" dirty="0">
              <a:solidFill>
                <a:schemeClr val="tx2"/>
              </a:solidFill>
            </a:endParaRPr>
          </a:p>
          <a:p>
            <a:pPr marL="342900" indent="-342900">
              <a:buBlip>
                <a:blip r:embed="rId3"/>
              </a:buBlip>
            </a:pPr>
            <a:r>
              <a:rPr lang="it-IT" sz="2250" b="1" dirty="0">
                <a:solidFill>
                  <a:schemeClr val="tx2"/>
                </a:solidFill>
              </a:rPr>
              <a:t>Durante il </a:t>
            </a:r>
            <a:r>
              <a:rPr lang="it-IT" sz="2250" b="1" dirty="0">
                <a:solidFill>
                  <a:srgbClr val="0000FF"/>
                </a:solidFill>
              </a:rPr>
              <a:t>rientro della stazione spaziale Mir </a:t>
            </a:r>
            <a:r>
              <a:rPr lang="it-IT" sz="2250" b="1" dirty="0">
                <a:solidFill>
                  <a:schemeClr val="tx2"/>
                </a:solidFill>
              </a:rPr>
              <a:t>– di circa 135 tonnellate – l’energia dissipata è stata pari ≈ </a:t>
            </a:r>
            <a:r>
              <a:rPr lang="it-IT" sz="2250" b="1" dirty="0" smtClean="0">
                <a:solidFill>
                  <a:schemeClr val="tx2"/>
                </a:solidFill>
              </a:rPr>
              <a:t>4,3 </a:t>
            </a:r>
            <a:r>
              <a:rPr lang="it-IT" sz="2250" b="1" dirty="0">
                <a:solidFill>
                  <a:schemeClr val="tx2"/>
                </a:solidFill>
                <a:sym typeface="Symbol" panose="05050102010706020507" pitchFamily="18" charset="2"/>
              </a:rPr>
              <a:t></a:t>
            </a:r>
            <a:r>
              <a:rPr lang="it-IT" sz="2250" b="1" dirty="0">
                <a:solidFill>
                  <a:schemeClr val="tx2"/>
                </a:solidFill>
              </a:rPr>
              <a:t> 10</a:t>
            </a:r>
            <a:r>
              <a:rPr lang="it-IT" sz="2250" b="1" baseline="30000" dirty="0">
                <a:solidFill>
                  <a:schemeClr val="tx2"/>
                </a:solidFill>
              </a:rPr>
              <a:t>12</a:t>
            </a:r>
            <a:r>
              <a:rPr lang="it-IT" sz="2250" b="1" dirty="0">
                <a:solidFill>
                  <a:schemeClr val="tx2"/>
                </a:solidFill>
              </a:rPr>
              <a:t> J ≈ </a:t>
            </a:r>
            <a:r>
              <a:rPr lang="it-IT" sz="2250" b="1" dirty="0" smtClean="0">
                <a:solidFill>
                  <a:srgbClr val="0000FF"/>
                </a:solidFill>
              </a:rPr>
              <a:t>1 kiloton</a:t>
            </a:r>
            <a:r>
              <a:rPr lang="it-IT" sz="2250" b="1" dirty="0">
                <a:solidFill>
                  <a:schemeClr val="tx2"/>
                </a:solidFill>
              </a:rPr>
              <a:t>, confrontabile con quella di una piccola testata nucleare tattica</a:t>
            </a:r>
          </a:p>
          <a:p>
            <a:pPr marL="342900" indent="-342900">
              <a:buBlip>
                <a:blip r:embed="rId3"/>
              </a:buBlip>
            </a:pPr>
            <a:r>
              <a:rPr lang="it-IT" sz="2250" b="1" dirty="0">
                <a:solidFill>
                  <a:schemeClr val="tx2"/>
                </a:solidFill>
              </a:rPr>
              <a:t>E’ quindi sorprendente che possano essere progettati dei veicoli in grado di sopravvivere e che, anche nel caso di oggetti non concepiti allo scopo, dei frammenti siano in grado di raggiungere il suolo</a:t>
            </a:r>
          </a:p>
        </p:txBody>
      </p:sp>
    </p:spTree>
    <p:extLst>
      <p:ext uri="{BB962C8B-B14F-4D97-AF65-F5344CB8AC3E}">
        <p14:creationId xmlns:p14="http://schemas.microsoft.com/office/powerpoint/2010/main" val="2934497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Barriera termica</a:t>
            </a:r>
            <a:endParaRPr lang="it-IT" sz="3200" dirty="0">
              <a:solidFill>
                <a:srgbClr val="002060"/>
              </a:solidFill>
              <a:latin typeface="+mj-lt"/>
            </a:endParaRPr>
          </a:p>
        </p:txBody>
      </p:sp>
      <mc:AlternateContent xmlns:mc="http://schemas.openxmlformats.org/markup-compatibility/2006" xmlns:a14="http://schemas.microsoft.com/office/drawing/2010/main">
        <mc:Choice Requires="a14">
          <p:sp>
            <p:nvSpPr>
              <p:cNvPr id="7" name="Rettangolo 6"/>
              <p:cNvSpPr/>
              <p:nvPr/>
            </p:nvSpPr>
            <p:spPr>
              <a:xfrm>
                <a:off x="101948" y="1851452"/>
                <a:ext cx="11928024" cy="2923493"/>
              </a:xfrm>
              <a:prstGeom prst="rect">
                <a:avLst/>
              </a:prstGeom>
            </p:spPr>
            <p:txBody>
              <a:bodyPr wrap="square">
                <a:spAutoFit/>
              </a:bodyPr>
              <a:lstStyle/>
              <a:p>
                <a:pPr marL="342900" indent="-342900">
                  <a:buBlip>
                    <a:blip r:embed="rId3"/>
                  </a:buBlip>
                </a:pPr>
                <a:r>
                  <a:rPr lang="it-IT" sz="2600" b="1" dirty="0" smtClean="0">
                    <a:solidFill>
                      <a:schemeClr val="tx2"/>
                    </a:solidFill>
                  </a:rPr>
                  <a:t>All’inizio </a:t>
                </a:r>
                <a:r>
                  <a:rPr lang="it-IT" sz="2600" b="1" dirty="0">
                    <a:solidFill>
                      <a:schemeClr val="tx2"/>
                    </a:solidFill>
                  </a:rPr>
                  <a:t>dell’era spaziale, la preoccupazione principale era quella di trovare un modo per </a:t>
                </a:r>
                <a:r>
                  <a:rPr lang="it-IT" sz="2600" b="1" dirty="0">
                    <a:solidFill>
                      <a:srgbClr val="FF0000"/>
                    </a:solidFill>
                  </a:rPr>
                  <a:t>sopravvivere al riscaldamento </a:t>
                </a:r>
                <a:r>
                  <a:rPr lang="it-IT" sz="2600" b="1" dirty="0">
                    <a:solidFill>
                      <a:schemeClr val="tx2"/>
                    </a:solidFill>
                  </a:rPr>
                  <a:t>causato dal rientro</a:t>
                </a:r>
              </a:p>
              <a:p>
                <a:pPr marL="342900" indent="-342900">
                  <a:buBlip>
                    <a:blip r:embed="rId3"/>
                  </a:buBlip>
                </a:pPr>
                <a:r>
                  <a:rPr lang="it-IT" sz="2600" b="1" dirty="0">
                    <a:solidFill>
                      <a:schemeClr val="tx2"/>
                    </a:solidFill>
                  </a:rPr>
                  <a:t>Molti credettero che fosse impossibile e coniarono la designazione “</a:t>
                </a:r>
                <a:r>
                  <a:rPr lang="it-IT" sz="2600" b="1" dirty="0">
                    <a:solidFill>
                      <a:srgbClr val="0000FF"/>
                    </a:solidFill>
                  </a:rPr>
                  <a:t>barriera termica</a:t>
                </a:r>
                <a:r>
                  <a:rPr lang="it-IT" sz="2600" b="1" dirty="0">
                    <a:solidFill>
                      <a:schemeClr val="tx2"/>
                    </a:solidFill>
                  </a:rPr>
                  <a:t>”, in analogia con la “barriera del suono”</a:t>
                </a:r>
              </a:p>
              <a:p>
                <a:pPr marL="342900" indent="-342900">
                  <a:buBlip>
                    <a:blip r:embed="rId3"/>
                  </a:buBlip>
                </a:pPr>
                <a:r>
                  <a:rPr lang="it-IT" sz="2600" b="1" dirty="0">
                    <a:solidFill>
                      <a:schemeClr val="tx2"/>
                    </a:solidFill>
                  </a:rPr>
                  <a:t>Fortunatamente si scoprì che la maggior parte del flusso di energia termica viene assorbito dall'atmosfera (</a:t>
                </a:r>
                <a14:m>
                  <m:oMath xmlns:m="http://schemas.openxmlformats.org/officeDocument/2006/math">
                    <m:acc>
                      <m:accPr>
                        <m:chr m:val="̇"/>
                        <m:ctrlPr>
                          <a:rPr lang="en-US" sz="2600" b="1" i="1" smtClean="0">
                            <a:solidFill>
                              <a:srgbClr val="FF0000"/>
                            </a:solidFill>
                            <a:latin typeface="Cambria Math"/>
                            <a:cs typeface="Calibri" panose="020F0502020204030204" pitchFamily="34" charset="0"/>
                            <a:sym typeface="Symbol" panose="05050102010706020507" pitchFamily="18" charset="2"/>
                          </a:rPr>
                        </m:ctrlPr>
                      </m:accPr>
                      <m:e>
                        <m:r>
                          <a:rPr lang="it-IT" sz="2600" b="1" i="1">
                            <a:solidFill>
                              <a:srgbClr val="FF0000"/>
                            </a:solidFill>
                            <a:latin typeface="Cambria Math" panose="02040503050406030204" pitchFamily="18" charset="0"/>
                            <a:cs typeface="Calibri" panose="020F0502020204030204" pitchFamily="34" charset="0"/>
                            <a:sym typeface="Symbol" panose="05050102010706020507" pitchFamily="18" charset="2"/>
                          </a:rPr>
                          <m:t>𝑸</m:t>
                        </m:r>
                      </m:e>
                    </m:acc>
                  </m:oMath>
                </a14:m>
                <a:r>
                  <a:rPr lang="en-US" sz="2600" b="1" i="1" baseline="-25000" dirty="0">
                    <a:solidFill>
                      <a:srgbClr val="FF0000"/>
                    </a:solidFill>
                    <a:sym typeface="Symbol" panose="05050102010706020507" pitchFamily="18" charset="2"/>
                  </a:rPr>
                  <a:t>A</a:t>
                </a:r>
                <a:r>
                  <a:rPr lang="it-IT" sz="2600" b="1" dirty="0">
                    <a:solidFill>
                      <a:schemeClr val="tx2"/>
                    </a:solidFill>
                  </a:rPr>
                  <a:t>) e solo una piccola percentuale dal corpo rientrante (</a:t>
                </a:r>
                <a14:m>
                  <m:oMath xmlns:m="http://schemas.openxmlformats.org/officeDocument/2006/math">
                    <m:acc>
                      <m:accPr>
                        <m:chr m:val="̇"/>
                        <m:ctrlPr>
                          <a:rPr lang="en-US" sz="2600" b="1" i="1">
                            <a:solidFill>
                              <a:srgbClr val="FF0000"/>
                            </a:solidFill>
                            <a:latin typeface="Cambria Math"/>
                            <a:cs typeface="Calibri" panose="020F0502020204030204" pitchFamily="34" charset="0"/>
                            <a:sym typeface="Symbol" panose="05050102010706020507" pitchFamily="18" charset="2"/>
                          </a:rPr>
                        </m:ctrlPr>
                      </m:accPr>
                      <m:e>
                        <m:r>
                          <a:rPr lang="it-IT" sz="2600" b="1" i="1">
                            <a:solidFill>
                              <a:srgbClr val="FF0000"/>
                            </a:solidFill>
                            <a:latin typeface="Cambria Math" panose="02040503050406030204" pitchFamily="18" charset="0"/>
                            <a:cs typeface="Calibri" panose="020F0502020204030204" pitchFamily="34" charset="0"/>
                            <a:sym typeface="Symbol" panose="05050102010706020507" pitchFamily="18" charset="2"/>
                          </a:rPr>
                          <m:t>𝑸</m:t>
                        </m:r>
                      </m:e>
                    </m:acc>
                  </m:oMath>
                </a14:m>
                <a:r>
                  <a:rPr lang="en-US" sz="2600" b="1" i="1" baseline="-25000" dirty="0">
                    <a:solidFill>
                      <a:srgbClr val="FF0000"/>
                    </a:solidFill>
                    <a:sym typeface="Symbol" panose="05050102010706020507" pitchFamily="18" charset="2"/>
                  </a:rPr>
                  <a:t>B</a:t>
                </a:r>
                <a:r>
                  <a:rPr lang="it-IT" sz="2600" b="1" dirty="0">
                    <a:solidFill>
                      <a:schemeClr val="tx2"/>
                    </a:solidFill>
                  </a:rPr>
                  <a:t>) </a:t>
                </a:r>
              </a:p>
            </p:txBody>
          </p:sp>
        </mc:Choice>
        <mc:Fallback xmlns="">
          <p:sp>
            <p:nvSpPr>
              <p:cNvPr id="7" name="Rettangolo 6"/>
              <p:cNvSpPr>
                <a:spLocks noRot="1" noChangeAspect="1" noMove="1" noResize="1" noEditPoints="1" noAdjustHandles="1" noChangeArrowheads="1" noChangeShapeType="1" noTextEdit="1"/>
              </p:cNvSpPr>
              <p:nvPr/>
            </p:nvSpPr>
            <p:spPr>
              <a:xfrm>
                <a:off x="101948" y="1851452"/>
                <a:ext cx="11928024" cy="2923493"/>
              </a:xfrm>
              <a:prstGeom prst="rect">
                <a:avLst/>
              </a:prstGeom>
              <a:blipFill>
                <a:blip r:embed="rId4"/>
                <a:stretch>
                  <a:fillRect t="-1879" b="-459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Rettangolo 7"/>
              <p:cNvSpPr/>
              <p:nvPr/>
            </p:nvSpPr>
            <p:spPr>
              <a:xfrm>
                <a:off x="4944082" y="4909305"/>
                <a:ext cx="2303836" cy="603563"/>
              </a:xfrm>
              <a:prstGeom prst="rect">
                <a:avLst/>
              </a:prstGeom>
            </p:spPr>
            <p:txBody>
              <a:bodyPr wrap="none">
                <a:spAutoFit/>
              </a:bodyPr>
              <a:lstStyle/>
              <a:p>
                <a14:m>
                  <m:oMath xmlns:m="http://schemas.openxmlformats.org/officeDocument/2006/math">
                    <m:acc>
                      <m:accPr>
                        <m:chr m:val="̇"/>
                        <m:ctrlPr>
                          <a:rPr lang="en-US" sz="3200" b="1" i="1">
                            <a:solidFill>
                              <a:srgbClr val="FF0000"/>
                            </a:solidFill>
                            <a:latin typeface="Cambria Math"/>
                            <a:cs typeface="Calibri" panose="020F0502020204030204" pitchFamily="34" charset="0"/>
                            <a:sym typeface="Symbol" panose="05050102010706020507" pitchFamily="18" charset="2"/>
                          </a:rPr>
                        </m:ctrlPr>
                      </m:accPr>
                      <m:e>
                        <m:r>
                          <a:rPr lang="it-IT" sz="3200" b="1" i="1">
                            <a:solidFill>
                              <a:srgbClr val="FF0000"/>
                            </a:solidFill>
                            <a:latin typeface="Cambria Math" panose="02040503050406030204" pitchFamily="18" charset="0"/>
                            <a:cs typeface="Calibri" panose="020F0502020204030204" pitchFamily="34" charset="0"/>
                            <a:sym typeface="Symbol" panose="05050102010706020507" pitchFamily="18" charset="2"/>
                          </a:rPr>
                          <m:t>𝑸</m:t>
                        </m:r>
                      </m:e>
                    </m:acc>
                  </m:oMath>
                </a14:m>
                <a:r>
                  <a:rPr lang="en-US" sz="3200" b="1" i="1" baseline="-25000" dirty="0">
                    <a:solidFill>
                      <a:srgbClr val="FF0000"/>
                    </a:solidFill>
                    <a:sym typeface="Symbol" panose="05050102010706020507" pitchFamily="18" charset="2"/>
                  </a:rPr>
                  <a:t>B</a:t>
                </a:r>
                <a:r>
                  <a:rPr lang="en-US" sz="3200" dirty="0">
                    <a:solidFill>
                      <a:srgbClr val="FF0000"/>
                    </a:solidFill>
                    <a:sym typeface="Symbol" panose="05050102010706020507" pitchFamily="18" charset="2"/>
                  </a:rPr>
                  <a:t> </a:t>
                </a:r>
                <a:r>
                  <a:rPr lang="en-US" sz="3200" b="1" dirty="0">
                    <a:solidFill>
                      <a:srgbClr val="FF0000"/>
                    </a:solidFill>
                    <a:sym typeface="Symbol" panose="05050102010706020507" pitchFamily="18" charset="2"/>
                  </a:rPr>
                  <a:t> 10</a:t>
                </a:r>
                <a:r>
                  <a:rPr lang="en-US" sz="3200" b="1" baseline="30000" dirty="0">
                    <a:solidFill>
                      <a:srgbClr val="FF0000"/>
                    </a:solidFill>
                    <a:latin typeface="Calibri" panose="020F0502020204030204" pitchFamily="34" charset="0"/>
                    <a:cs typeface="Calibri" panose="020F0502020204030204" pitchFamily="34" charset="0"/>
                    <a:sym typeface="Symbol" panose="05050102010706020507" pitchFamily="18" charset="2"/>
                  </a:rPr>
                  <a:t>−3</a:t>
                </a:r>
                <a14:m>
                  <m:oMath xmlns:m="http://schemas.openxmlformats.org/officeDocument/2006/math">
                    <m:acc>
                      <m:accPr>
                        <m:chr m:val="̇"/>
                        <m:ctrlPr>
                          <a:rPr lang="en-US" sz="3200" b="1" i="1">
                            <a:solidFill>
                              <a:srgbClr val="FF0000"/>
                            </a:solidFill>
                            <a:latin typeface="Cambria Math"/>
                            <a:cs typeface="Calibri" panose="020F0502020204030204" pitchFamily="34" charset="0"/>
                            <a:sym typeface="Symbol" panose="05050102010706020507" pitchFamily="18" charset="2"/>
                          </a:rPr>
                        </m:ctrlPr>
                      </m:accPr>
                      <m:e>
                        <m:r>
                          <a:rPr lang="it-IT" sz="3200" b="1" i="1">
                            <a:solidFill>
                              <a:srgbClr val="FF0000"/>
                            </a:solidFill>
                            <a:latin typeface="Cambria Math" panose="02040503050406030204" pitchFamily="18" charset="0"/>
                            <a:cs typeface="Calibri" panose="020F0502020204030204" pitchFamily="34" charset="0"/>
                            <a:sym typeface="Symbol" panose="05050102010706020507" pitchFamily="18" charset="2"/>
                          </a:rPr>
                          <m:t>𝑸</m:t>
                        </m:r>
                      </m:e>
                    </m:acc>
                  </m:oMath>
                </a14:m>
                <a:r>
                  <a:rPr lang="en-US" sz="3200" b="1" i="1" baseline="-25000" dirty="0">
                    <a:solidFill>
                      <a:srgbClr val="FF0000"/>
                    </a:solidFill>
                    <a:sym typeface="Symbol" panose="05050102010706020507" pitchFamily="18" charset="2"/>
                  </a:rPr>
                  <a:t>A</a:t>
                </a:r>
                <a:r>
                  <a:rPr lang="en-US" sz="3200" dirty="0">
                    <a:solidFill>
                      <a:srgbClr val="FF0000"/>
                    </a:solidFill>
                    <a:sym typeface="Symbol" panose="05050102010706020507" pitchFamily="18" charset="2"/>
                  </a:rPr>
                  <a:t> </a:t>
                </a:r>
                <a:endParaRPr lang="it-IT" sz="3200" dirty="0"/>
              </a:p>
            </p:txBody>
          </p:sp>
        </mc:Choice>
        <mc:Fallback xmlns="">
          <p:sp>
            <p:nvSpPr>
              <p:cNvPr id="8" name="Rettangolo 7"/>
              <p:cNvSpPr>
                <a:spLocks noRot="1" noChangeAspect="1" noMove="1" noResize="1" noEditPoints="1" noAdjustHandles="1" noChangeArrowheads="1" noChangeShapeType="1" noTextEdit="1"/>
              </p:cNvSpPr>
              <p:nvPr/>
            </p:nvSpPr>
            <p:spPr>
              <a:xfrm>
                <a:off x="4944082" y="4909305"/>
                <a:ext cx="2303836" cy="603563"/>
              </a:xfrm>
              <a:prstGeom prst="rect">
                <a:avLst/>
              </a:prstGeom>
              <a:blipFill rotWithShape="0">
                <a:blip r:embed="rId5"/>
                <a:stretch>
                  <a:fillRect t="-12121" b="-33333"/>
                </a:stretch>
              </a:blipFill>
            </p:spPr>
            <p:txBody>
              <a:bodyPr/>
              <a:lstStyle/>
              <a:p>
                <a:r>
                  <a:rPr lang="it-IT">
                    <a:noFill/>
                  </a:rPr>
                  <a:t> </a:t>
                </a:r>
              </a:p>
            </p:txBody>
          </p:sp>
        </mc:Fallback>
      </mc:AlternateContent>
      <p:sp>
        <p:nvSpPr>
          <p:cNvPr id="11" name="Rettangolo 10"/>
          <p:cNvSpPr/>
          <p:nvPr/>
        </p:nvSpPr>
        <p:spPr>
          <a:xfrm>
            <a:off x="4841929" y="4851045"/>
            <a:ext cx="2448062" cy="72008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p:cNvSpPr/>
          <p:nvPr/>
        </p:nvSpPr>
        <p:spPr>
          <a:xfrm>
            <a:off x="101948" y="5796305"/>
            <a:ext cx="11928024" cy="492443"/>
          </a:xfrm>
          <a:prstGeom prst="rect">
            <a:avLst/>
          </a:prstGeom>
        </p:spPr>
        <p:txBody>
          <a:bodyPr wrap="square">
            <a:spAutoFit/>
          </a:bodyPr>
          <a:lstStyle/>
          <a:p>
            <a:pPr marL="342900" indent="-342900">
              <a:buBlip>
                <a:blip r:embed="rId3"/>
              </a:buBlip>
            </a:pPr>
            <a:r>
              <a:rPr lang="it-IT" sz="2600" b="1" dirty="0">
                <a:solidFill>
                  <a:schemeClr val="tx2"/>
                </a:solidFill>
              </a:rPr>
              <a:t>L’</a:t>
            </a:r>
            <a:r>
              <a:rPr lang="it-IT" sz="2600" b="1" dirty="0">
                <a:solidFill>
                  <a:srgbClr val="0000FF"/>
                </a:solidFill>
              </a:rPr>
              <a:t>atmosfera</a:t>
            </a:r>
            <a:r>
              <a:rPr lang="it-IT" sz="2600" b="1" dirty="0">
                <a:solidFill>
                  <a:schemeClr val="tx2"/>
                </a:solidFill>
              </a:rPr>
              <a:t> funge da «</a:t>
            </a:r>
            <a:r>
              <a:rPr lang="it-IT" sz="2600" b="1" dirty="0">
                <a:solidFill>
                  <a:srgbClr val="0000FF"/>
                </a:solidFill>
              </a:rPr>
              <a:t>freno</a:t>
            </a:r>
            <a:r>
              <a:rPr lang="it-IT" sz="2600" b="1" dirty="0">
                <a:solidFill>
                  <a:schemeClr val="tx2"/>
                </a:solidFill>
              </a:rPr>
              <a:t>» e da «</a:t>
            </a:r>
            <a:r>
              <a:rPr lang="it-IT" sz="2600" b="1" dirty="0">
                <a:solidFill>
                  <a:srgbClr val="0000FF"/>
                </a:solidFill>
              </a:rPr>
              <a:t>dissipatore</a:t>
            </a:r>
            <a:r>
              <a:rPr lang="it-IT" sz="2600" b="1" dirty="0">
                <a:solidFill>
                  <a:schemeClr val="tx2"/>
                </a:solidFill>
              </a:rPr>
              <a:t>» di energia</a:t>
            </a:r>
          </a:p>
        </p:txBody>
      </p:sp>
    </p:spTree>
    <p:extLst>
      <p:ext uri="{BB962C8B-B14F-4D97-AF65-F5344CB8AC3E}">
        <p14:creationId xmlns:p14="http://schemas.microsoft.com/office/powerpoint/2010/main" val="1911057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Riscaldamento e </a:t>
            </a:r>
            <a:r>
              <a:rPr lang="en-US" sz="3200" noProof="1" smtClean="0">
                <a:solidFill>
                  <a:srgbClr val="002060"/>
                </a:solidFill>
                <a:effectLst>
                  <a:outerShdw blurRad="38100" dist="38100" dir="2700000" algn="tl">
                    <a:srgbClr val="000000">
                      <a:alpha val="43137"/>
                    </a:srgbClr>
                  </a:outerShdw>
                </a:effectLst>
                <a:latin typeface="+mj-lt"/>
              </a:rPr>
              <a:t>decelerazione</a:t>
            </a:r>
            <a:endParaRPr lang="it-IT" sz="3200" dirty="0">
              <a:solidFill>
                <a:srgbClr val="002060"/>
              </a:solidFill>
              <a:latin typeface="+mj-lt"/>
            </a:endParaRPr>
          </a:p>
        </p:txBody>
      </p:sp>
      <p:sp>
        <p:nvSpPr>
          <p:cNvPr id="7" name="Rettangolo 6"/>
          <p:cNvSpPr/>
          <p:nvPr/>
        </p:nvSpPr>
        <p:spPr>
          <a:xfrm>
            <a:off x="74516" y="1804856"/>
            <a:ext cx="6764823" cy="6001643"/>
          </a:xfrm>
          <a:prstGeom prst="rect">
            <a:avLst/>
          </a:prstGeom>
        </p:spPr>
        <p:txBody>
          <a:bodyPr wrap="square">
            <a:spAutoFit/>
          </a:bodyPr>
          <a:lstStyle/>
          <a:p>
            <a:pPr marL="342900" indent="-342900">
              <a:buBlip>
                <a:blip r:embed="rId3"/>
              </a:buBlip>
            </a:pPr>
            <a:r>
              <a:rPr lang="it-IT" sz="2400" b="1" dirty="0">
                <a:solidFill>
                  <a:schemeClr val="tx2"/>
                </a:solidFill>
              </a:rPr>
              <a:t>Per rientri balistici da orbite quasi circolari </a:t>
            </a:r>
            <a:r>
              <a:rPr lang="it-IT" sz="2400" b="1" dirty="0">
                <a:solidFill>
                  <a:srgbClr val="004274"/>
                </a:solidFill>
              </a:rPr>
              <a:t>il</a:t>
            </a:r>
            <a:r>
              <a:rPr lang="it-IT" sz="2400" b="1" dirty="0">
                <a:solidFill>
                  <a:srgbClr val="FF0000"/>
                </a:solidFill>
              </a:rPr>
              <a:t> tasso di riscaldamento </a:t>
            </a:r>
            <a:r>
              <a:rPr lang="it-IT" sz="2400" b="1" dirty="0" smtClean="0">
                <a:solidFill>
                  <a:srgbClr val="FF0000"/>
                </a:solidFill>
              </a:rPr>
              <a:t>massimo </a:t>
            </a:r>
            <a:r>
              <a:rPr lang="it-IT" sz="2400" b="1" dirty="0" smtClean="0">
                <a:solidFill>
                  <a:schemeClr val="tx2"/>
                </a:solidFill>
              </a:rPr>
              <a:t>si </a:t>
            </a:r>
            <a:r>
              <a:rPr lang="it-IT" sz="2400" b="1" dirty="0">
                <a:solidFill>
                  <a:schemeClr val="tx2"/>
                </a:solidFill>
              </a:rPr>
              <a:t>verifica in genere tra i </a:t>
            </a:r>
            <a:r>
              <a:rPr lang="it-IT" sz="2400" b="1" dirty="0">
                <a:solidFill>
                  <a:srgbClr val="0000FF"/>
                </a:solidFill>
              </a:rPr>
              <a:t>75</a:t>
            </a:r>
            <a:r>
              <a:rPr lang="it-IT" sz="2400" b="1" dirty="0">
                <a:solidFill>
                  <a:schemeClr val="tx2"/>
                </a:solidFill>
              </a:rPr>
              <a:t> e i </a:t>
            </a:r>
            <a:r>
              <a:rPr lang="it-IT" sz="2400" b="1" dirty="0">
                <a:solidFill>
                  <a:srgbClr val="0000FF"/>
                </a:solidFill>
              </a:rPr>
              <a:t>55 km </a:t>
            </a:r>
            <a:r>
              <a:rPr lang="it-IT" sz="2400" b="1" dirty="0">
                <a:solidFill>
                  <a:schemeClr val="tx2"/>
                </a:solidFill>
              </a:rPr>
              <a:t>di quota (alla </a:t>
            </a:r>
            <a:r>
              <a:rPr lang="it-IT" sz="2400" b="1" dirty="0">
                <a:solidFill>
                  <a:srgbClr val="0000FF"/>
                </a:solidFill>
              </a:rPr>
              <a:t>velocità </a:t>
            </a:r>
            <a:r>
              <a:rPr lang="it-IT" sz="2400" b="1" dirty="0">
                <a:solidFill>
                  <a:srgbClr val="004274"/>
                </a:solidFill>
              </a:rPr>
              <a:t>di circa</a:t>
            </a:r>
            <a:r>
              <a:rPr lang="it-IT" sz="2400" b="1" dirty="0">
                <a:solidFill>
                  <a:srgbClr val="0000FF"/>
                </a:solidFill>
              </a:rPr>
              <a:t> </a:t>
            </a:r>
            <a:r>
              <a:rPr lang="it-IT" sz="2400" b="1" dirty="0" smtClean="0">
                <a:solidFill>
                  <a:srgbClr val="0000FF"/>
                </a:solidFill>
              </a:rPr>
              <a:t>6,6 </a:t>
            </a:r>
            <a:r>
              <a:rPr lang="it-IT" sz="2400" b="1" dirty="0">
                <a:solidFill>
                  <a:srgbClr val="0000FF"/>
                </a:solidFill>
              </a:rPr>
              <a:t>km/s</a:t>
            </a:r>
            <a:r>
              <a:rPr lang="it-IT" sz="2400" b="1" dirty="0" smtClean="0">
                <a:solidFill>
                  <a:schemeClr val="tx2"/>
                </a:solidFill>
              </a:rPr>
              <a:t>)</a:t>
            </a:r>
          </a:p>
          <a:p>
            <a:pPr marL="342900" indent="-342900">
              <a:buBlip>
                <a:blip r:embed="rId3"/>
              </a:buBlip>
            </a:pPr>
            <a:r>
              <a:rPr lang="it-IT" sz="2400" b="1" dirty="0" smtClean="0">
                <a:solidFill>
                  <a:schemeClr val="tx2"/>
                </a:solidFill>
              </a:rPr>
              <a:t>I </a:t>
            </a:r>
            <a:r>
              <a:rPr lang="it-IT" sz="2400" b="1" dirty="0" smtClean="0">
                <a:solidFill>
                  <a:srgbClr val="FF0000"/>
                </a:solidFill>
              </a:rPr>
              <a:t>picchi </a:t>
            </a:r>
            <a:r>
              <a:rPr lang="it-IT" sz="2400" b="1" dirty="0">
                <a:solidFill>
                  <a:srgbClr val="FF0000"/>
                </a:solidFill>
              </a:rPr>
              <a:t>di decelerazione e di carico aerodinamico </a:t>
            </a:r>
            <a:r>
              <a:rPr lang="it-IT" sz="2400" b="1" dirty="0">
                <a:solidFill>
                  <a:schemeClr val="tx2"/>
                </a:solidFill>
              </a:rPr>
              <a:t>si verificano a una </a:t>
            </a:r>
            <a:r>
              <a:rPr lang="it-IT" sz="2400" b="1" dirty="0">
                <a:solidFill>
                  <a:srgbClr val="0000FF"/>
                </a:solidFill>
              </a:rPr>
              <a:t>velocità</a:t>
            </a:r>
            <a:r>
              <a:rPr lang="it-IT" sz="2400" b="1" dirty="0">
                <a:solidFill>
                  <a:schemeClr val="tx2"/>
                </a:solidFill>
              </a:rPr>
              <a:t> e a un’</a:t>
            </a:r>
            <a:r>
              <a:rPr lang="it-IT" sz="2400" b="1" dirty="0">
                <a:solidFill>
                  <a:srgbClr val="0000FF"/>
                </a:solidFill>
              </a:rPr>
              <a:t>altitudine </a:t>
            </a:r>
            <a:r>
              <a:rPr lang="it-IT" sz="2400" b="1" dirty="0" smtClean="0">
                <a:solidFill>
                  <a:srgbClr val="0000FF"/>
                </a:solidFill>
              </a:rPr>
              <a:t>inferiori</a:t>
            </a:r>
            <a:r>
              <a:rPr lang="it-IT" sz="2400" b="1" dirty="0" smtClean="0">
                <a:solidFill>
                  <a:schemeClr val="tx2"/>
                </a:solidFill>
              </a:rPr>
              <a:t>, toccando i</a:t>
            </a:r>
            <a:r>
              <a:rPr lang="it-IT" sz="2400" b="1" dirty="0">
                <a:solidFill>
                  <a:srgbClr val="0000FF"/>
                </a:solidFill>
              </a:rPr>
              <a:t> </a:t>
            </a:r>
            <a:r>
              <a:rPr lang="it-IT" sz="2400" b="1" dirty="0" smtClean="0">
                <a:solidFill>
                  <a:srgbClr val="0000FF"/>
                </a:solidFill>
              </a:rPr>
              <a:t>7-9 </a:t>
            </a:r>
            <a:r>
              <a:rPr lang="it-IT" sz="2400" b="1" dirty="0">
                <a:solidFill>
                  <a:srgbClr val="0000FF"/>
                </a:solidFill>
              </a:rPr>
              <a:t>𝑔</a:t>
            </a:r>
            <a:r>
              <a:rPr lang="it-IT" sz="2400" b="1" baseline="-25000" dirty="0">
                <a:solidFill>
                  <a:srgbClr val="0000FF"/>
                </a:solidFill>
              </a:rPr>
              <a:t>0</a:t>
            </a:r>
            <a:r>
              <a:rPr lang="it-IT" sz="2400" b="1" dirty="0">
                <a:solidFill>
                  <a:srgbClr val="0000FF"/>
                </a:solidFill>
              </a:rPr>
              <a:t> </a:t>
            </a:r>
            <a:r>
              <a:rPr lang="it-IT" sz="2400" b="1" dirty="0">
                <a:solidFill>
                  <a:schemeClr val="tx2"/>
                </a:solidFill>
              </a:rPr>
              <a:t>(𝑔</a:t>
            </a:r>
            <a:r>
              <a:rPr lang="it-IT" sz="2400" b="1" baseline="-25000" dirty="0">
                <a:solidFill>
                  <a:schemeClr val="tx2"/>
                </a:solidFill>
              </a:rPr>
              <a:t>0 </a:t>
            </a:r>
            <a:r>
              <a:rPr lang="it-IT" sz="2400" b="1" dirty="0">
                <a:solidFill>
                  <a:schemeClr val="tx2"/>
                </a:solidFill>
                <a:sym typeface="Symbol" panose="05050102010706020507" pitchFamily="18" charset="2"/>
              </a:rPr>
              <a:t> accelerazione di gravità)</a:t>
            </a:r>
            <a:r>
              <a:rPr lang="it-IT" sz="2400" b="1" dirty="0">
                <a:solidFill>
                  <a:schemeClr val="tx2"/>
                </a:solidFill>
              </a:rPr>
              <a:t> tra i </a:t>
            </a:r>
            <a:r>
              <a:rPr lang="it-IT" sz="2400" b="1" dirty="0">
                <a:solidFill>
                  <a:srgbClr val="0000FF"/>
                </a:solidFill>
              </a:rPr>
              <a:t>60</a:t>
            </a:r>
            <a:r>
              <a:rPr lang="it-IT" sz="2400" b="1" dirty="0">
                <a:solidFill>
                  <a:schemeClr val="tx2"/>
                </a:solidFill>
              </a:rPr>
              <a:t> e i </a:t>
            </a:r>
            <a:r>
              <a:rPr lang="it-IT" sz="2400" b="1" dirty="0">
                <a:solidFill>
                  <a:srgbClr val="0000FF"/>
                </a:solidFill>
              </a:rPr>
              <a:t>35 km</a:t>
            </a:r>
            <a:r>
              <a:rPr lang="it-IT" sz="2400" b="1" dirty="0">
                <a:solidFill>
                  <a:schemeClr val="tx2"/>
                </a:solidFill>
              </a:rPr>
              <a:t> di quota (quando la </a:t>
            </a:r>
            <a:r>
              <a:rPr lang="it-IT" sz="2400" b="1" dirty="0">
                <a:solidFill>
                  <a:srgbClr val="0000FF"/>
                </a:solidFill>
              </a:rPr>
              <a:t>velocità</a:t>
            </a:r>
            <a:r>
              <a:rPr lang="it-IT" sz="2400" b="1" dirty="0">
                <a:solidFill>
                  <a:schemeClr val="tx2"/>
                </a:solidFill>
              </a:rPr>
              <a:t> si aggira sui </a:t>
            </a:r>
            <a:r>
              <a:rPr lang="it-IT" sz="2400" b="1" dirty="0" smtClean="0">
                <a:solidFill>
                  <a:srgbClr val="0000FF"/>
                </a:solidFill>
              </a:rPr>
              <a:t>3,0-3,5 </a:t>
            </a:r>
            <a:r>
              <a:rPr lang="it-IT" sz="2400" b="1" dirty="0">
                <a:solidFill>
                  <a:srgbClr val="0000FF"/>
                </a:solidFill>
              </a:rPr>
              <a:t>km/s</a:t>
            </a:r>
            <a:r>
              <a:rPr lang="it-IT" sz="2400" b="1" dirty="0" smtClean="0">
                <a:solidFill>
                  <a:schemeClr val="tx2"/>
                </a:solidFill>
              </a:rPr>
              <a:t>)</a:t>
            </a:r>
          </a:p>
          <a:p>
            <a:pPr marL="342900" indent="-342900">
              <a:buBlip>
                <a:blip r:embed="rId3"/>
              </a:buBlip>
            </a:pPr>
            <a:r>
              <a:rPr lang="it-IT" sz="2400" b="1" dirty="0">
                <a:solidFill>
                  <a:schemeClr val="tx2"/>
                </a:solidFill>
              </a:rPr>
              <a:t>E’ la combinazione di questi due effetti a provocare la disintegrazione della struttura e la “vaporizzazione” di gran parte dei frammenti </a:t>
            </a:r>
          </a:p>
          <a:p>
            <a:endParaRPr lang="it-IT" sz="2400" b="1" dirty="0">
              <a:solidFill>
                <a:schemeClr val="tx2"/>
              </a:solidFill>
            </a:endParaRPr>
          </a:p>
          <a:p>
            <a:pPr marL="342900" indent="-342900">
              <a:buBlip>
                <a:blip r:embed="rId3"/>
              </a:buBlip>
            </a:pPr>
            <a:endParaRPr lang="it-IT" sz="2400" b="1" dirty="0">
              <a:solidFill>
                <a:srgbClr val="0000FF"/>
              </a:solidFill>
            </a:endParaRPr>
          </a:p>
          <a:p>
            <a:pPr marL="342900" indent="-342900">
              <a:buBlip>
                <a:blip r:embed="rId3"/>
              </a:buBlip>
            </a:pPr>
            <a:endParaRPr lang="it-IT" sz="2400" b="1" dirty="0">
              <a:solidFill>
                <a:schemeClr val="tx2"/>
              </a:solidFill>
            </a:endParaRPr>
          </a:p>
          <a:p>
            <a:pPr marL="342900" indent="-342900">
              <a:buBlip>
                <a:blip r:embed="rId3"/>
              </a:buBlip>
            </a:pPr>
            <a:endParaRPr lang="it-IT" sz="2400" b="1" dirty="0" smtClean="0">
              <a:solidFill>
                <a:schemeClr val="tx2"/>
              </a:solidFill>
            </a:endParaRPr>
          </a:p>
        </p:txBody>
      </p:sp>
      <p:pic>
        <p:nvPicPr>
          <p:cNvPr id="14" name="Immagine 13"/>
          <p:cNvPicPr>
            <a:picLocks noChangeAspect="1"/>
          </p:cNvPicPr>
          <p:nvPr/>
        </p:nvPicPr>
        <p:blipFill>
          <a:blip r:embed="rId4"/>
          <a:stretch>
            <a:fillRect/>
          </a:stretch>
        </p:blipFill>
        <p:spPr>
          <a:xfrm>
            <a:off x="6839339" y="1744246"/>
            <a:ext cx="5352661" cy="4587974"/>
          </a:xfrm>
          <a:prstGeom prst="rect">
            <a:avLst/>
          </a:prstGeom>
        </p:spPr>
      </p:pic>
    </p:spTree>
    <p:extLst>
      <p:ext uri="{BB962C8B-B14F-4D97-AF65-F5344CB8AC3E}">
        <p14:creationId xmlns:p14="http://schemas.microsoft.com/office/powerpoint/2010/main" val="2535399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Rientro: andamento della velocità</a:t>
            </a:r>
            <a:endParaRPr lang="it-IT" sz="3200" dirty="0">
              <a:solidFill>
                <a:srgbClr val="002060"/>
              </a:solidFill>
              <a:latin typeface="+mj-lt"/>
            </a:endParaRPr>
          </a:p>
        </p:txBody>
      </p:sp>
      <p:pic>
        <p:nvPicPr>
          <p:cNvPr id="7" name="Immagine 6"/>
          <p:cNvPicPr>
            <a:picLocks noChangeAspect="1"/>
          </p:cNvPicPr>
          <p:nvPr/>
        </p:nvPicPr>
        <p:blipFill>
          <a:blip r:embed="rId3"/>
          <a:stretch>
            <a:fillRect/>
          </a:stretch>
        </p:blipFill>
        <p:spPr>
          <a:xfrm>
            <a:off x="1" y="1744246"/>
            <a:ext cx="12192000" cy="4610834"/>
          </a:xfrm>
          <a:prstGeom prst="rect">
            <a:avLst/>
          </a:prstGeom>
        </p:spPr>
      </p:pic>
      <p:pic>
        <p:nvPicPr>
          <p:cNvPr id="2" name="Picture 2" descr="C:\Users\Carmen\Downloads\logo-composto-CNR_ISTI.png">
            <a:extLst>
              <a:ext uri="{FF2B5EF4-FFF2-40B4-BE49-F238E27FC236}">
                <a16:creationId xmlns="" xmlns:a16="http://schemas.microsoft.com/office/drawing/2014/main" id="{21FF8654-A6B4-C1F4-4E5E-1B44BB8B4F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417" y="2177058"/>
            <a:ext cx="2290932" cy="27799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5"/>
          <a:stretch>
            <a:fillRect/>
          </a:stretch>
        </p:blipFill>
        <p:spPr>
          <a:xfrm>
            <a:off x="1767417" y="2558433"/>
            <a:ext cx="2110725" cy="936867"/>
          </a:xfrm>
          <a:prstGeom prst="rect">
            <a:avLst/>
          </a:prstGeom>
        </p:spPr>
      </p:pic>
    </p:spTree>
    <p:extLst>
      <p:ext uri="{BB962C8B-B14F-4D97-AF65-F5344CB8AC3E}">
        <p14:creationId xmlns:p14="http://schemas.microsoft.com/office/powerpoint/2010/main" val="3457207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Rientro: carico aerodinamico</a:t>
            </a:r>
            <a:endParaRPr lang="it-IT" sz="3200" dirty="0">
              <a:solidFill>
                <a:srgbClr val="002060"/>
              </a:solidFill>
              <a:latin typeface="+mj-lt"/>
            </a:endParaRPr>
          </a:p>
        </p:txBody>
      </p:sp>
      <p:pic>
        <p:nvPicPr>
          <p:cNvPr id="7" name="Immagine 6"/>
          <p:cNvPicPr>
            <a:picLocks noChangeAspect="1"/>
          </p:cNvPicPr>
          <p:nvPr/>
        </p:nvPicPr>
        <p:blipFill>
          <a:blip r:embed="rId3"/>
          <a:stretch>
            <a:fillRect/>
          </a:stretch>
        </p:blipFill>
        <p:spPr>
          <a:xfrm>
            <a:off x="1" y="1744246"/>
            <a:ext cx="12192000" cy="4610834"/>
          </a:xfrm>
          <a:prstGeom prst="rect">
            <a:avLst/>
          </a:prstGeom>
        </p:spPr>
      </p:pic>
      <p:pic>
        <p:nvPicPr>
          <p:cNvPr id="2" name="Picture 2" descr="C:\Users\Carmen\Downloads\logo-composto-CNR_ISTI.png">
            <a:extLst>
              <a:ext uri="{FF2B5EF4-FFF2-40B4-BE49-F238E27FC236}">
                <a16:creationId xmlns="" xmlns:a16="http://schemas.microsoft.com/office/drawing/2014/main" id="{A76E3C8F-CDB5-0824-B4D7-EC7420257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4363" y="2177058"/>
            <a:ext cx="2290932" cy="27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71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Angolo di rientro</a:t>
            </a:r>
            <a:endParaRPr lang="it-IT" sz="3200" dirty="0">
              <a:solidFill>
                <a:srgbClr val="002060"/>
              </a:solidFill>
              <a:latin typeface="+mj-lt"/>
            </a:endParaRPr>
          </a:p>
        </p:txBody>
      </p:sp>
      <p:pic>
        <p:nvPicPr>
          <p:cNvPr id="7" name="Immagine 6"/>
          <p:cNvPicPr>
            <a:picLocks noChangeAspect="1"/>
          </p:cNvPicPr>
          <p:nvPr/>
        </p:nvPicPr>
        <p:blipFill>
          <a:blip r:embed="rId3"/>
          <a:stretch>
            <a:fillRect/>
          </a:stretch>
        </p:blipFill>
        <p:spPr>
          <a:xfrm>
            <a:off x="1" y="1744246"/>
            <a:ext cx="12192000" cy="4601690"/>
          </a:xfrm>
          <a:prstGeom prst="rect">
            <a:avLst/>
          </a:prstGeom>
        </p:spPr>
      </p:pic>
      <p:pic>
        <p:nvPicPr>
          <p:cNvPr id="2" name="Picture 2" descr="C:\Users\Carmen\Downloads\logo-composto-CNR_ISTI.png">
            <a:extLst>
              <a:ext uri="{FF2B5EF4-FFF2-40B4-BE49-F238E27FC236}">
                <a16:creationId xmlns="" xmlns:a16="http://schemas.microsoft.com/office/drawing/2014/main" id="{C34A8187-8C9F-DC96-314D-AC64A14C1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080" y="2253768"/>
            <a:ext cx="2290932" cy="27799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5"/>
          <a:stretch>
            <a:fillRect/>
          </a:stretch>
        </p:blipFill>
        <p:spPr>
          <a:xfrm>
            <a:off x="1739080" y="2639790"/>
            <a:ext cx="2110725" cy="936867"/>
          </a:xfrm>
          <a:prstGeom prst="rect">
            <a:avLst/>
          </a:prstGeom>
        </p:spPr>
      </p:pic>
    </p:spTree>
    <p:extLst>
      <p:ext uri="{BB962C8B-B14F-4D97-AF65-F5344CB8AC3E}">
        <p14:creationId xmlns:p14="http://schemas.microsoft.com/office/powerpoint/2010/main" val="3756773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Fasi di rientro</a:t>
            </a:r>
            <a:endParaRPr lang="it-IT" sz="3200" dirty="0">
              <a:solidFill>
                <a:srgbClr val="002060"/>
              </a:solidFill>
              <a:latin typeface="+mj-lt"/>
            </a:endParaRPr>
          </a:p>
        </p:txBody>
      </p:sp>
      <p:sp>
        <p:nvSpPr>
          <p:cNvPr id="7" name="Rettangolo 6"/>
          <p:cNvSpPr/>
          <p:nvPr/>
        </p:nvSpPr>
        <p:spPr>
          <a:xfrm>
            <a:off x="83660" y="1851452"/>
            <a:ext cx="11946312" cy="4524315"/>
          </a:xfrm>
          <a:prstGeom prst="rect">
            <a:avLst/>
          </a:prstGeom>
        </p:spPr>
        <p:txBody>
          <a:bodyPr wrap="square">
            <a:spAutoFit/>
          </a:bodyPr>
          <a:lstStyle/>
          <a:p>
            <a:pPr marL="342900" indent="-342900">
              <a:buBlip>
                <a:blip r:embed="rId3"/>
              </a:buBlip>
            </a:pPr>
            <a:r>
              <a:rPr lang="it-IT" sz="2400" b="1" dirty="0">
                <a:solidFill>
                  <a:schemeClr val="tx2"/>
                </a:solidFill>
              </a:rPr>
              <a:t>L'</a:t>
            </a:r>
            <a:r>
              <a:rPr lang="it-IT" sz="2400" b="1" dirty="0">
                <a:solidFill>
                  <a:srgbClr val="0000FF"/>
                </a:solidFill>
              </a:rPr>
              <a:t>inizio del rientro </a:t>
            </a:r>
            <a:r>
              <a:rPr lang="it-IT" sz="2400" b="1" dirty="0">
                <a:solidFill>
                  <a:schemeClr val="tx2"/>
                </a:solidFill>
              </a:rPr>
              <a:t>da </a:t>
            </a:r>
            <a:r>
              <a:rPr lang="it-IT" sz="2400" b="1" dirty="0">
                <a:solidFill>
                  <a:srgbClr val="FF0000"/>
                </a:solidFill>
              </a:rPr>
              <a:t>orbite quasi circolari </a:t>
            </a:r>
            <a:r>
              <a:rPr lang="it-IT" sz="2400" b="1" dirty="0">
                <a:solidFill>
                  <a:schemeClr val="tx2"/>
                </a:solidFill>
              </a:rPr>
              <a:t>avviene a un’altitudine di </a:t>
            </a:r>
            <a:r>
              <a:rPr lang="it-IT" sz="2400" b="1" dirty="0">
                <a:solidFill>
                  <a:srgbClr val="0000FF"/>
                </a:solidFill>
              </a:rPr>
              <a:t>115-120 km</a:t>
            </a:r>
          </a:p>
          <a:p>
            <a:pPr marL="342900" indent="-342900">
              <a:buBlip>
                <a:blip r:embed="rId3"/>
              </a:buBlip>
            </a:pPr>
            <a:r>
              <a:rPr lang="it-IT" sz="2400" b="1" dirty="0">
                <a:solidFill>
                  <a:schemeClr val="tx2"/>
                </a:solidFill>
              </a:rPr>
              <a:t>Per tipici oggetti intatti di grandi dimensioni le orbite circolari sono impossibili al di sotto di questa quota, a causa della resistenza aerodinamica</a:t>
            </a:r>
          </a:p>
          <a:p>
            <a:pPr marL="342900" indent="-342900">
              <a:buBlip>
                <a:blip r:embed="rId3"/>
              </a:buBlip>
            </a:pPr>
            <a:r>
              <a:rPr lang="it-IT" sz="2400" b="1" dirty="0">
                <a:solidFill>
                  <a:schemeClr val="tx2"/>
                </a:solidFill>
              </a:rPr>
              <a:t>Un </a:t>
            </a:r>
            <a:r>
              <a:rPr lang="it-IT" sz="2400" b="1" dirty="0">
                <a:solidFill>
                  <a:srgbClr val="0000FF"/>
                </a:solidFill>
              </a:rPr>
              <a:t>oggetto</a:t>
            </a:r>
            <a:r>
              <a:rPr lang="it-IT" sz="2400" b="1" dirty="0">
                <a:solidFill>
                  <a:schemeClr val="tx2"/>
                </a:solidFill>
              </a:rPr>
              <a:t> che rientra diventa in genere </a:t>
            </a:r>
            <a:r>
              <a:rPr lang="it-IT" sz="2400" b="1" dirty="0">
                <a:solidFill>
                  <a:srgbClr val="0000FF"/>
                </a:solidFill>
              </a:rPr>
              <a:t>luminoso</a:t>
            </a:r>
            <a:r>
              <a:rPr lang="it-IT" sz="2400" b="1" dirty="0">
                <a:solidFill>
                  <a:schemeClr val="tx2"/>
                </a:solidFill>
              </a:rPr>
              <a:t> a un’altezza di </a:t>
            </a:r>
            <a:r>
              <a:rPr lang="it-IT" sz="2400" b="1" dirty="0">
                <a:solidFill>
                  <a:srgbClr val="0000FF"/>
                </a:solidFill>
              </a:rPr>
              <a:t>105 km</a:t>
            </a:r>
            <a:r>
              <a:rPr lang="it-IT" sz="2400" b="1" dirty="0">
                <a:solidFill>
                  <a:schemeClr val="tx2"/>
                </a:solidFill>
              </a:rPr>
              <a:t>, quando del plasma comincia a formarsi intorno alla sua struttura</a:t>
            </a:r>
          </a:p>
          <a:p>
            <a:pPr marL="342900" indent="-342900">
              <a:buBlip>
                <a:blip r:embed="rId3"/>
              </a:buBlip>
            </a:pPr>
            <a:r>
              <a:rPr lang="it-IT" sz="2400" b="1" dirty="0">
                <a:solidFill>
                  <a:schemeClr val="tx2"/>
                </a:solidFill>
              </a:rPr>
              <a:t>Tuttavia l’atmosfera non è ancora abbastanza densa per rallentare l’oggetto in misura significativa</a:t>
            </a:r>
          </a:p>
          <a:p>
            <a:pPr marL="342900" indent="-342900">
              <a:buBlip>
                <a:blip r:embed="rId3"/>
              </a:buBlip>
            </a:pPr>
            <a:r>
              <a:rPr lang="it-IT" sz="2400" b="1" dirty="0">
                <a:solidFill>
                  <a:schemeClr val="tx2"/>
                </a:solidFill>
              </a:rPr>
              <a:t>Data l’alta velocità (</a:t>
            </a:r>
            <a:r>
              <a:rPr lang="it-IT" sz="2400" b="1" dirty="0">
                <a:solidFill>
                  <a:srgbClr val="0000FF"/>
                </a:solidFill>
              </a:rPr>
              <a:t>7,8 km/s</a:t>
            </a:r>
            <a:r>
              <a:rPr lang="it-IT" sz="2400" b="1" dirty="0">
                <a:solidFill>
                  <a:schemeClr val="tx2"/>
                </a:solidFill>
              </a:rPr>
              <a:t>), l’aria che lo precede viene compressa in uno strato di onde d’urto in cui alcune molecole vengono ionizzate, creando il tipico strato di plasma che può essere visibile anche alcuni minuti prima che inizi la </a:t>
            </a:r>
            <a:r>
              <a:rPr lang="it-IT" sz="2400" b="1" dirty="0">
                <a:solidFill>
                  <a:srgbClr val="0000FF"/>
                </a:solidFill>
              </a:rPr>
              <a:t>disintegrazione</a:t>
            </a:r>
            <a:r>
              <a:rPr lang="it-IT" sz="2400" b="1" dirty="0">
                <a:solidFill>
                  <a:schemeClr val="tx2"/>
                </a:solidFill>
              </a:rPr>
              <a:t>, poi causata dell’effetto combinato del calore e del carico aerodinamico, </a:t>
            </a:r>
            <a:r>
              <a:rPr lang="it-IT" sz="2400" b="1" dirty="0">
                <a:solidFill>
                  <a:srgbClr val="0000FF"/>
                </a:solidFill>
              </a:rPr>
              <a:t>in genere al di sotto degli 80 km</a:t>
            </a:r>
          </a:p>
        </p:txBody>
      </p:sp>
    </p:spTree>
    <p:extLst>
      <p:ext uri="{BB962C8B-B14F-4D97-AF65-F5344CB8AC3E}">
        <p14:creationId xmlns:p14="http://schemas.microsoft.com/office/powerpoint/2010/main" val="3735969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Disintegrazione (I)</a:t>
            </a:r>
            <a:endParaRPr lang="it-IT" sz="3200" dirty="0">
              <a:solidFill>
                <a:srgbClr val="002060"/>
              </a:solidFill>
              <a:latin typeface="+mj-lt"/>
            </a:endParaRPr>
          </a:p>
        </p:txBody>
      </p:sp>
      <p:sp>
        <p:nvSpPr>
          <p:cNvPr id="7" name="Rettangolo 6"/>
          <p:cNvSpPr/>
          <p:nvPr/>
        </p:nvSpPr>
        <p:spPr>
          <a:xfrm>
            <a:off x="65372" y="1851452"/>
            <a:ext cx="11964600" cy="4524315"/>
          </a:xfrm>
          <a:prstGeom prst="rect">
            <a:avLst/>
          </a:prstGeom>
        </p:spPr>
        <p:txBody>
          <a:bodyPr wrap="square">
            <a:spAutoFit/>
          </a:bodyPr>
          <a:lstStyle/>
          <a:p>
            <a:pPr marL="342900" indent="-342900">
              <a:buBlip>
                <a:blip r:embed="rId3"/>
              </a:buBlip>
            </a:pPr>
            <a:r>
              <a:rPr lang="it-IT" sz="2400" b="1" dirty="0">
                <a:solidFill>
                  <a:schemeClr val="tx2"/>
                </a:solidFill>
              </a:rPr>
              <a:t>L’</a:t>
            </a:r>
            <a:r>
              <a:rPr lang="it-IT" sz="2400" b="1" dirty="0">
                <a:solidFill>
                  <a:srgbClr val="FF0000"/>
                </a:solidFill>
              </a:rPr>
              <a:t>energia termica </a:t>
            </a:r>
            <a:r>
              <a:rPr lang="it-IT" sz="2400" b="1" dirty="0">
                <a:solidFill>
                  <a:schemeClr val="tx2"/>
                </a:solidFill>
              </a:rPr>
              <a:t>rilasciata sarebbe sufficiente a vaporizzare l’intero oggetto se fosse assorbita interamente dalla struttura</a:t>
            </a:r>
          </a:p>
          <a:p>
            <a:pPr marL="342900" indent="-342900">
              <a:buBlip>
                <a:blip r:embed="rId3"/>
              </a:buBlip>
            </a:pPr>
            <a:r>
              <a:rPr lang="it-IT" sz="2400" b="1" dirty="0">
                <a:solidFill>
                  <a:schemeClr val="tx2"/>
                </a:solidFill>
              </a:rPr>
              <a:t>Tuttavia, </a:t>
            </a:r>
            <a:r>
              <a:rPr lang="it-IT" sz="2400" b="1" dirty="0">
                <a:solidFill>
                  <a:srgbClr val="0000FF"/>
                </a:solidFill>
              </a:rPr>
              <a:t>meno dell’1% dell’energia meccanica viene convertita in calore assorbito dal corpo</a:t>
            </a:r>
          </a:p>
          <a:p>
            <a:pPr marL="342900" indent="-342900">
              <a:buBlip>
                <a:blip r:embed="rId3"/>
              </a:buBlip>
            </a:pPr>
            <a:r>
              <a:rPr lang="it-IT" sz="2400" b="1" dirty="0">
                <a:solidFill>
                  <a:srgbClr val="FF0000"/>
                </a:solidFill>
              </a:rPr>
              <a:t>La maggior parte dell’energia viene convertita in calore dissipato nell’atmosfera</a:t>
            </a:r>
            <a:r>
              <a:rPr lang="it-IT" sz="2400" b="1" dirty="0">
                <a:solidFill>
                  <a:schemeClr val="tx2"/>
                </a:solidFill>
              </a:rPr>
              <a:t>, mentre quel poco che rimane viene portato via dall’</a:t>
            </a:r>
            <a:r>
              <a:rPr lang="it-IT" sz="2400" b="1" dirty="0">
                <a:solidFill>
                  <a:srgbClr val="0000FF"/>
                </a:solidFill>
              </a:rPr>
              <a:t>irraggiamento</a:t>
            </a:r>
            <a:r>
              <a:rPr lang="it-IT" sz="2400" b="1" dirty="0">
                <a:solidFill>
                  <a:schemeClr val="tx2"/>
                </a:solidFill>
              </a:rPr>
              <a:t>, dalle </a:t>
            </a:r>
            <a:r>
              <a:rPr lang="it-IT" sz="2400" b="1" dirty="0">
                <a:solidFill>
                  <a:srgbClr val="0000FF"/>
                </a:solidFill>
              </a:rPr>
              <a:t>onde d’urto </a:t>
            </a:r>
            <a:r>
              <a:rPr lang="it-IT" sz="2400" b="1" dirty="0">
                <a:solidFill>
                  <a:schemeClr val="tx2"/>
                </a:solidFill>
              </a:rPr>
              <a:t>e dall’</a:t>
            </a:r>
            <a:r>
              <a:rPr lang="it-IT" sz="2400" b="1" dirty="0">
                <a:solidFill>
                  <a:srgbClr val="0000FF"/>
                </a:solidFill>
              </a:rPr>
              <a:t>ablazione</a:t>
            </a:r>
            <a:r>
              <a:rPr lang="it-IT" sz="2400" b="1" dirty="0">
                <a:solidFill>
                  <a:schemeClr val="tx2"/>
                </a:solidFill>
              </a:rPr>
              <a:t> dei materiali superficiali</a:t>
            </a:r>
          </a:p>
          <a:p>
            <a:pPr marL="342900" indent="-342900">
              <a:buBlip>
                <a:blip r:embed="rId3"/>
              </a:buBlip>
            </a:pPr>
            <a:r>
              <a:rPr lang="it-IT" sz="2400" b="1" dirty="0">
                <a:solidFill>
                  <a:schemeClr val="tx2"/>
                </a:solidFill>
              </a:rPr>
              <a:t>Le onde d’urto che si formano davanti all’oggetto e agli eventuali componenti separati provocano un notevole </a:t>
            </a:r>
            <a:r>
              <a:rPr lang="it-IT" sz="2400" b="1" dirty="0">
                <a:solidFill>
                  <a:srgbClr val="0000FF"/>
                </a:solidFill>
              </a:rPr>
              <a:t>riscaldamento</a:t>
            </a:r>
            <a:r>
              <a:rPr lang="it-IT" sz="2400" b="1" dirty="0">
                <a:solidFill>
                  <a:schemeClr val="tx2"/>
                </a:solidFill>
              </a:rPr>
              <a:t> che causa l’</a:t>
            </a:r>
            <a:r>
              <a:rPr lang="it-IT" sz="2400" b="1" dirty="0">
                <a:solidFill>
                  <a:srgbClr val="0000FF"/>
                </a:solidFill>
              </a:rPr>
              <a:t>incenerimento</a:t>
            </a:r>
            <a:r>
              <a:rPr lang="it-IT" sz="2400" b="1" dirty="0">
                <a:solidFill>
                  <a:schemeClr val="tx2"/>
                </a:solidFill>
              </a:rPr>
              <a:t> di gran parte </a:t>
            </a:r>
            <a:r>
              <a:rPr lang="it-IT" sz="2400" b="1" dirty="0">
                <a:solidFill>
                  <a:srgbClr val="0000FF"/>
                </a:solidFill>
              </a:rPr>
              <a:t>della massa </a:t>
            </a:r>
            <a:r>
              <a:rPr lang="it-IT" sz="2400" b="1" dirty="0">
                <a:solidFill>
                  <a:schemeClr val="tx2"/>
                </a:solidFill>
              </a:rPr>
              <a:t>(a seconda dei casi, tra il </a:t>
            </a:r>
            <a:r>
              <a:rPr lang="it-IT" sz="2400" b="1" dirty="0">
                <a:solidFill>
                  <a:srgbClr val="0000FF"/>
                </a:solidFill>
              </a:rPr>
              <a:t>60%</a:t>
            </a:r>
            <a:r>
              <a:rPr lang="it-IT" sz="2400" b="1" dirty="0">
                <a:solidFill>
                  <a:schemeClr val="tx2"/>
                </a:solidFill>
              </a:rPr>
              <a:t> e il </a:t>
            </a:r>
            <a:r>
              <a:rPr lang="it-IT" sz="2400" b="1" dirty="0">
                <a:solidFill>
                  <a:srgbClr val="0000FF"/>
                </a:solidFill>
              </a:rPr>
              <a:t>100%</a:t>
            </a:r>
            <a:r>
              <a:rPr lang="it-IT" sz="2400" b="1" dirty="0">
                <a:solidFill>
                  <a:schemeClr val="tx2"/>
                </a:solidFill>
              </a:rPr>
              <a:t>)</a:t>
            </a:r>
          </a:p>
          <a:p>
            <a:pPr marL="342900" indent="-342900">
              <a:buBlip>
                <a:blip r:embed="rId3"/>
              </a:buBlip>
            </a:pPr>
            <a:r>
              <a:rPr lang="it-IT" sz="2400" b="1" dirty="0">
                <a:solidFill>
                  <a:schemeClr val="tx2"/>
                </a:solidFill>
              </a:rPr>
              <a:t>La </a:t>
            </a:r>
            <a:r>
              <a:rPr lang="it-IT" sz="2400" b="1" dirty="0">
                <a:solidFill>
                  <a:srgbClr val="FF0000"/>
                </a:solidFill>
              </a:rPr>
              <a:t>decelerazione</a:t>
            </a:r>
            <a:r>
              <a:rPr lang="it-IT" sz="2400" b="1" dirty="0">
                <a:solidFill>
                  <a:schemeClr val="tx2"/>
                </a:solidFill>
              </a:rPr>
              <a:t> e i </a:t>
            </a:r>
            <a:r>
              <a:rPr lang="it-IT" sz="2400" b="1" dirty="0">
                <a:solidFill>
                  <a:srgbClr val="FF0000"/>
                </a:solidFill>
              </a:rPr>
              <a:t>carichi aerodinamici </a:t>
            </a:r>
            <a:r>
              <a:rPr lang="it-IT" sz="2400" b="1" dirty="0">
                <a:solidFill>
                  <a:schemeClr val="tx2"/>
                </a:solidFill>
              </a:rPr>
              <a:t>subiti durante il rientro possono sollecitare ulteriormente i componenti strutturali e causare (nuove) frammentazioni</a:t>
            </a:r>
          </a:p>
        </p:txBody>
      </p:sp>
    </p:spTree>
    <p:extLst>
      <p:ext uri="{BB962C8B-B14F-4D97-AF65-F5344CB8AC3E}">
        <p14:creationId xmlns:p14="http://schemas.microsoft.com/office/powerpoint/2010/main" val="2121894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Disintegrazione (II)</a:t>
            </a:r>
            <a:endParaRPr lang="it-IT" sz="3200" dirty="0">
              <a:solidFill>
                <a:srgbClr val="002060"/>
              </a:solidFill>
              <a:latin typeface="+mj-lt"/>
            </a:endParaRPr>
          </a:p>
        </p:txBody>
      </p:sp>
      <p:sp>
        <p:nvSpPr>
          <p:cNvPr id="7" name="Rettangolo 6"/>
          <p:cNvSpPr/>
          <p:nvPr/>
        </p:nvSpPr>
        <p:spPr>
          <a:xfrm>
            <a:off x="74516" y="1851452"/>
            <a:ext cx="11955456" cy="4524315"/>
          </a:xfrm>
          <a:prstGeom prst="rect">
            <a:avLst/>
          </a:prstGeom>
        </p:spPr>
        <p:txBody>
          <a:bodyPr wrap="square">
            <a:spAutoFit/>
          </a:bodyPr>
          <a:lstStyle/>
          <a:p>
            <a:pPr marL="342900" indent="-342900">
              <a:buBlip>
                <a:blip r:embed="rId3"/>
              </a:buBlip>
            </a:pPr>
            <a:r>
              <a:rPr lang="it-IT" sz="2400" b="1" dirty="0">
                <a:solidFill>
                  <a:schemeClr val="tx2"/>
                </a:solidFill>
              </a:rPr>
              <a:t>In genere, i </a:t>
            </a:r>
            <a:r>
              <a:rPr lang="it-IT" sz="2400" b="1" dirty="0">
                <a:solidFill>
                  <a:srgbClr val="0000FF"/>
                </a:solidFill>
              </a:rPr>
              <a:t>componenti esterni alla struttura principale e con un elevato rapporto area su massa</a:t>
            </a:r>
            <a:r>
              <a:rPr lang="it-IT" sz="2400" b="1" dirty="0">
                <a:solidFill>
                  <a:schemeClr val="tx2"/>
                </a:solidFill>
              </a:rPr>
              <a:t>, come pannelli solari, bracci e antenne, </a:t>
            </a:r>
            <a:r>
              <a:rPr lang="it-IT" sz="2400" b="1" dirty="0">
                <a:solidFill>
                  <a:srgbClr val="0000FF"/>
                </a:solidFill>
              </a:rPr>
              <a:t>vengono persi per primi</a:t>
            </a:r>
            <a:r>
              <a:rPr lang="it-IT" sz="2400" b="1" dirty="0">
                <a:solidFill>
                  <a:schemeClr val="tx2"/>
                </a:solidFill>
              </a:rPr>
              <a:t>, staccandosi a quote intorno ai </a:t>
            </a:r>
            <a:r>
              <a:rPr lang="it-IT" sz="2400" b="1" dirty="0">
                <a:solidFill>
                  <a:srgbClr val="0000FF"/>
                </a:solidFill>
              </a:rPr>
              <a:t>90-100 km</a:t>
            </a:r>
          </a:p>
          <a:p>
            <a:pPr marL="342900" indent="-342900">
              <a:buBlip>
                <a:blip r:embed="rId3"/>
              </a:buBlip>
            </a:pPr>
            <a:r>
              <a:rPr lang="it-IT" sz="2400" b="1" dirty="0">
                <a:solidFill>
                  <a:schemeClr val="tx2"/>
                </a:solidFill>
              </a:rPr>
              <a:t>Il </a:t>
            </a:r>
            <a:r>
              <a:rPr lang="it-IT" sz="2400" b="1" dirty="0">
                <a:solidFill>
                  <a:srgbClr val="0000FF"/>
                </a:solidFill>
              </a:rPr>
              <a:t>corpo principale dell’oggetto si disintegra</a:t>
            </a:r>
            <a:r>
              <a:rPr lang="it-IT" sz="2400" b="1" dirty="0">
                <a:solidFill>
                  <a:schemeClr val="tx2"/>
                </a:solidFill>
              </a:rPr>
              <a:t> solitamente a un’altitudine compresa </a:t>
            </a:r>
            <a:r>
              <a:rPr lang="it-IT" sz="2400" b="1" dirty="0">
                <a:solidFill>
                  <a:srgbClr val="0000FF"/>
                </a:solidFill>
              </a:rPr>
              <a:t>tra 88 e 60 km</a:t>
            </a:r>
            <a:r>
              <a:rPr lang="it-IT" sz="2400" b="1" dirty="0">
                <a:solidFill>
                  <a:schemeClr val="tx2"/>
                </a:solidFill>
              </a:rPr>
              <a:t>, ma per lo più al di sotto degli </a:t>
            </a:r>
            <a:r>
              <a:rPr lang="it-IT" sz="2400" b="1" dirty="0">
                <a:solidFill>
                  <a:srgbClr val="FF0000"/>
                </a:solidFill>
              </a:rPr>
              <a:t>80 km</a:t>
            </a:r>
            <a:r>
              <a:rPr lang="it-IT" sz="2400" b="1" dirty="0">
                <a:solidFill>
                  <a:schemeClr val="tx2"/>
                </a:solidFill>
              </a:rPr>
              <a:t>, a causa del calore e dei carichi aerodinamici incontrati</a:t>
            </a:r>
          </a:p>
          <a:p>
            <a:pPr marL="342900" indent="-342900">
              <a:buBlip>
                <a:blip r:embed="rId3"/>
              </a:buBlip>
            </a:pPr>
            <a:r>
              <a:rPr lang="it-IT" sz="2400" b="1" dirty="0">
                <a:solidFill>
                  <a:schemeClr val="tx2"/>
                </a:solidFill>
              </a:rPr>
              <a:t>La </a:t>
            </a:r>
            <a:r>
              <a:rPr lang="it-IT" sz="2400" b="1" dirty="0">
                <a:solidFill>
                  <a:srgbClr val="FF0000"/>
                </a:solidFill>
              </a:rPr>
              <a:t>sopravvivenza</a:t>
            </a:r>
            <a:r>
              <a:rPr lang="it-IT" sz="2400" b="1" dirty="0">
                <a:solidFill>
                  <a:schemeClr val="tx2"/>
                </a:solidFill>
              </a:rPr>
              <a:t> di componenti specifici dipende da una serie di fattori, tra cui il </a:t>
            </a:r>
            <a:r>
              <a:rPr lang="it-IT" sz="2400" b="1" dirty="0">
                <a:solidFill>
                  <a:srgbClr val="0000FF"/>
                </a:solidFill>
              </a:rPr>
              <a:t>materiale</a:t>
            </a:r>
            <a:r>
              <a:rPr lang="it-IT" sz="2400" b="1" dirty="0">
                <a:solidFill>
                  <a:schemeClr val="tx2"/>
                </a:solidFill>
              </a:rPr>
              <a:t> costituente, la </a:t>
            </a:r>
            <a:r>
              <a:rPr lang="it-IT" sz="2400" b="1" dirty="0">
                <a:solidFill>
                  <a:srgbClr val="0000FF"/>
                </a:solidFill>
              </a:rPr>
              <a:t>forma</a:t>
            </a:r>
            <a:r>
              <a:rPr lang="it-IT" sz="2400" b="1" dirty="0">
                <a:solidFill>
                  <a:schemeClr val="tx2"/>
                </a:solidFill>
              </a:rPr>
              <a:t>, il </a:t>
            </a:r>
            <a:r>
              <a:rPr lang="it-IT" sz="2400" b="1" dirty="0">
                <a:solidFill>
                  <a:srgbClr val="0000FF"/>
                </a:solidFill>
              </a:rPr>
              <a:t>rapporto area su massa </a:t>
            </a:r>
            <a:r>
              <a:rPr lang="it-IT" sz="2400" b="1" dirty="0">
                <a:solidFill>
                  <a:schemeClr val="tx2"/>
                </a:solidFill>
              </a:rPr>
              <a:t>e la </a:t>
            </a:r>
            <a:r>
              <a:rPr lang="it-IT" sz="2400" b="1" dirty="0">
                <a:solidFill>
                  <a:srgbClr val="0000FF"/>
                </a:solidFill>
              </a:rPr>
              <a:t>schermatura</a:t>
            </a:r>
            <a:r>
              <a:rPr lang="it-IT" sz="2400" b="1" dirty="0">
                <a:solidFill>
                  <a:schemeClr val="tx2"/>
                </a:solidFill>
              </a:rPr>
              <a:t> fornita da altre parti del corpo</a:t>
            </a:r>
          </a:p>
          <a:p>
            <a:pPr marL="342900" indent="-342900">
              <a:buBlip>
                <a:blip r:embed="rId3"/>
              </a:buBlip>
            </a:pPr>
            <a:r>
              <a:rPr lang="it-IT" sz="2400" b="1" dirty="0">
                <a:solidFill>
                  <a:schemeClr val="tx2"/>
                </a:solidFill>
              </a:rPr>
              <a:t>I componenti in </a:t>
            </a:r>
            <a:r>
              <a:rPr lang="it-IT" sz="2400" b="1" dirty="0">
                <a:solidFill>
                  <a:srgbClr val="0000FF"/>
                </a:solidFill>
              </a:rPr>
              <a:t>alluminio</a:t>
            </a:r>
            <a:r>
              <a:rPr lang="it-IT" sz="2400" b="1" dirty="0">
                <a:solidFill>
                  <a:schemeClr val="tx2"/>
                </a:solidFill>
              </a:rPr>
              <a:t> di solito bruciano completamente, a meno che non abbiano un basso rapporto area su massa, siano schermati da altre parti o vengano rilasciati in ritardo durante il processo di frammentazione</a:t>
            </a:r>
          </a:p>
        </p:txBody>
      </p:sp>
    </p:spTree>
    <p:extLst>
      <p:ext uri="{BB962C8B-B14F-4D97-AF65-F5344CB8AC3E}">
        <p14:creationId xmlns:p14="http://schemas.microsoft.com/office/powerpoint/2010/main" val="67204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Disintegrazione (III)</a:t>
            </a:r>
            <a:endParaRPr lang="it-IT" sz="3200" dirty="0">
              <a:solidFill>
                <a:srgbClr val="002060"/>
              </a:solidFill>
              <a:latin typeface="+mj-lt"/>
            </a:endParaRPr>
          </a:p>
        </p:txBody>
      </p:sp>
      <p:sp>
        <p:nvSpPr>
          <p:cNvPr id="7" name="Rettangolo 6"/>
          <p:cNvSpPr/>
          <p:nvPr/>
        </p:nvSpPr>
        <p:spPr>
          <a:xfrm>
            <a:off x="83660" y="1851452"/>
            <a:ext cx="11946312" cy="4524315"/>
          </a:xfrm>
          <a:prstGeom prst="rect">
            <a:avLst/>
          </a:prstGeom>
        </p:spPr>
        <p:txBody>
          <a:bodyPr wrap="square">
            <a:spAutoFit/>
          </a:bodyPr>
          <a:lstStyle/>
          <a:p>
            <a:pPr marL="342900" indent="-342900">
              <a:buBlip>
                <a:blip r:embed="rId3"/>
              </a:buBlip>
            </a:pPr>
            <a:r>
              <a:rPr lang="it-IT" sz="2400" b="1" dirty="0">
                <a:solidFill>
                  <a:schemeClr val="tx2"/>
                </a:solidFill>
              </a:rPr>
              <a:t>Serbatoi in </a:t>
            </a:r>
            <a:r>
              <a:rPr lang="it-IT" sz="2400" b="1" dirty="0">
                <a:solidFill>
                  <a:srgbClr val="0000FF"/>
                </a:solidFill>
              </a:rPr>
              <a:t>titanio</a:t>
            </a:r>
            <a:r>
              <a:rPr lang="it-IT" sz="2400" b="1" dirty="0">
                <a:solidFill>
                  <a:schemeClr val="tx2"/>
                </a:solidFill>
              </a:rPr>
              <a:t> e </a:t>
            </a:r>
            <a:r>
              <a:rPr lang="it-IT" sz="2400" b="1" dirty="0">
                <a:solidFill>
                  <a:srgbClr val="0000FF"/>
                </a:solidFill>
              </a:rPr>
              <a:t>acciaio inossidabile</a:t>
            </a:r>
            <a:r>
              <a:rPr lang="it-IT" sz="2400" b="1" dirty="0">
                <a:solidFill>
                  <a:schemeClr val="tx2"/>
                </a:solidFill>
              </a:rPr>
              <a:t>, o gli </a:t>
            </a:r>
            <a:r>
              <a:rPr lang="it-IT" sz="2400" b="1" dirty="0">
                <a:solidFill>
                  <a:srgbClr val="0000FF"/>
                </a:solidFill>
              </a:rPr>
              <a:t>involucri dei motori a razzo solidi</a:t>
            </a:r>
            <a:r>
              <a:rPr lang="it-IT" sz="2400" b="1" dirty="0">
                <a:solidFill>
                  <a:schemeClr val="tx2"/>
                </a:solidFill>
              </a:rPr>
              <a:t>, hanno una buona probabilità di sopravvivere e di colpire la superficie terrestre</a:t>
            </a:r>
          </a:p>
          <a:p>
            <a:pPr marL="342900" indent="-342900">
              <a:buBlip>
                <a:blip r:embed="rId3"/>
              </a:buBlip>
            </a:pPr>
            <a:r>
              <a:rPr lang="it-IT" sz="2400" b="1" dirty="0">
                <a:solidFill>
                  <a:schemeClr val="tx2"/>
                </a:solidFill>
              </a:rPr>
              <a:t>Ciò vale in generale per tutti i </a:t>
            </a:r>
            <a:r>
              <a:rPr lang="it-IT" sz="2400" b="1" dirty="0">
                <a:solidFill>
                  <a:srgbClr val="0000FF"/>
                </a:solidFill>
              </a:rPr>
              <a:t>metalli e le leghe con elevato punto di fusione e alta densità</a:t>
            </a:r>
            <a:r>
              <a:rPr lang="it-IT" sz="2400" b="1" dirty="0">
                <a:solidFill>
                  <a:schemeClr val="tx2"/>
                </a:solidFill>
              </a:rPr>
              <a:t>, soprattutto se parte di componenti massicci o di elementi strutturali di un certo spessore</a:t>
            </a:r>
          </a:p>
          <a:p>
            <a:pPr marL="342900" indent="-342900">
              <a:buBlip>
                <a:blip r:embed="rId3"/>
              </a:buBlip>
            </a:pPr>
            <a:r>
              <a:rPr lang="it-IT" sz="2400" b="1" dirty="0">
                <a:solidFill>
                  <a:schemeClr val="tx2"/>
                </a:solidFill>
              </a:rPr>
              <a:t>Anche certi </a:t>
            </a:r>
            <a:r>
              <a:rPr lang="it-IT" sz="2400" b="1" dirty="0">
                <a:solidFill>
                  <a:srgbClr val="0000FF"/>
                </a:solidFill>
              </a:rPr>
              <a:t>materiali ceramici e compositi avanzati</a:t>
            </a:r>
            <a:r>
              <a:rPr lang="it-IT" sz="2400" b="1" dirty="0">
                <a:solidFill>
                  <a:schemeClr val="tx2"/>
                </a:solidFill>
              </a:rPr>
              <a:t>, nonché </a:t>
            </a:r>
            <a:r>
              <a:rPr lang="it-IT" sz="2400" b="1" dirty="0">
                <a:solidFill>
                  <a:srgbClr val="0000FF"/>
                </a:solidFill>
              </a:rPr>
              <a:t>vetri speciali</a:t>
            </a:r>
            <a:r>
              <a:rPr lang="it-IT" sz="2400" b="1" dirty="0">
                <a:solidFill>
                  <a:schemeClr val="tx2"/>
                </a:solidFill>
              </a:rPr>
              <a:t>, possono sopravvivere</a:t>
            </a:r>
          </a:p>
          <a:p>
            <a:pPr marL="342900" indent="-342900">
              <a:buBlip>
                <a:blip r:embed="rId3"/>
              </a:buBlip>
            </a:pPr>
            <a:r>
              <a:rPr lang="it-IT" sz="2400" b="1" dirty="0">
                <a:solidFill>
                  <a:schemeClr val="tx2"/>
                </a:solidFill>
              </a:rPr>
              <a:t>Il propellente non utilizzato e congelato nei serbatoi può fungere da pozzo di calore durante il rientro, consentendo a parti dei serbatoi e dei loro supporti strutturali di sopravvivere</a:t>
            </a:r>
          </a:p>
          <a:p>
            <a:pPr marL="342900" indent="-342900">
              <a:buBlip>
                <a:blip r:embed="rId3"/>
              </a:buBlip>
            </a:pPr>
            <a:r>
              <a:rPr lang="it-IT" sz="2400" b="1" dirty="0">
                <a:solidFill>
                  <a:schemeClr val="tx2"/>
                </a:solidFill>
              </a:rPr>
              <a:t>Oltre a </a:t>
            </a:r>
            <a:r>
              <a:rPr lang="it-IT" sz="2400" b="1" dirty="0">
                <a:solidFill>
                  <a:srgbClr val="FF0000"/>
                </a:solidFill>
              </a:rPr>
              <a:t>serbatoi</a:t>
            </a:r>
            <a:r>
              <a:rPr lang="it-IT" sz="2400" b="1" dirty="0">
                <a:solidFill>
                  <a:schemeClr val="tx2"/>
                </a:solidFill>
              </a:rPr>
              <a:t>, possono sopravvivere </a:t>
            </a:r>
            <a:r>
              <a:rPr lang="it-IT" sz="2400" b="1" dirty="0">
                <a:solidFill>
                  <a:srgbClr val="FF0000"/>
                </a:solidFill>
              </a:rPr>
              <a:t>anelli di collegamento</a:t>
            </a:r>
            <a:r>
              <a:rPr lang="it-IT" sz="2400" b="1" dirty="0">
                <a:solidFill>
                  <a:schemeClr val="tx2"/>
                </a:solidFill>
              </a:rPr>
              <a:t>, </a:t>
            </a:r>
            <a:r>
              <a:rPr lang="it-IT" sz="2400" b="1" dirty="0">
                <a:solidFill>
                  <a:srgbClr val="FF0000"/>
                </a:solidFill>
              </a:rPr>
              <a:t>strutture di supporto</a:t>
            </a:r>
            <a:r>
              <a:rPr lang="it-IT" sz="2400" b="1" dirty="0">
                <a:solidFill>
                  <a:schemeClr val="tx2"/>
                </a:solidFill>
              </a:rPr>
              <a:t>, </a:t>
            </a:r>
            <a:r>
              <a:rPr lang="it-IT" sz="2400" b="1" dirty="0">
                <a:solidFill>
                  <a:srgbClr val="FF0000"/>
                </a:solidFill>
              </a:rPr>
              <a:t>parti di motori a razzo</a:t>
            </a:r>
            <a:r>
              <a:rPr lang="it-IT" sz="2400" b="1" dirty="0">
                <a:solidFill>
                  <a:schemeClr val="tx2"/>
                </a:solidFill>
              </a:rPr>
              <a:t>, </a:t>
            </a:r>
            <a:r>
              <a:rPr lang="it-IT" sz="2400" b="1" dirty="0">
                <a:solidFill>
                  <a:srgbClr val="FF0000"/>
                </a:solidFill>
              </a:rPr>
              <a:t>ruote di reazione</a:t>
            </a:r>
            <a:r>
              <a:rPr lang="it-IT" sz="2400" b="1" dirty="0">
                <a:solidFill>
                  <a:schemeClr val="tx2"/>
                </a:solidFill>
              </a:rPr>
              <a:t>, </a:t>
            </a:r>
            <a:r>
              <a:rPr lang="it-IT" sz="2400" b="1" dirty="0">
                <a:solidFill>
                  <a:srgbClr val="FF0000"/>
                </a:solidFill>
              </a:rPr>
              <a:t>tubazioni</a:t>
            </a:r>
            <a:r>
              <a:rPr lang="it-IT" sz="2400" b="1" dirty="0">
                <a:solidFill>
                  <a:schemeClr val="tx2"/>
                </a:solidFill>
              </a:rPr>
              <a:t>, </a:t>
            </a:r>
            <a:r>
              <a:rPr lang="it-IT" sz="2400" b="1" dirty="0">
                <a:solidFill>
                  <a:srgbClr val="FF0000"/>
                </a:solidFill>
              </a:rPr>
              <a:t>pezzi di strumenti scientifici</a:t>
            </a:r>
            <a:r>
              <a:rPr lang="it-IT" sz="2400" b="1" dirty="0">
                <a:solidFill>
                  <a:schemeClr val="tx2"/>
                </a:solidFill>
              </a:rPr>
              <a:t>, etc.</a:t>
            </a:r>
          </a:p>
        </p:txBody>
      </p:sp>
    </p:spTree>
    <p:extLst>
      <p:ext uri="{BB962C8B-B14F-4D97-AF65-F5344CB8AC3E}">
        <p14:creationId xmlns:p14="http://schemas.microsoft.com/office/powerpoint/2010/main" val="2876121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Rettangolo 5"/>
          <p:cNvSpPr>
            <a:spLocks noChangeAspect="1"/>
          </p:cNvSpPr>
          <p:nvPr/>
        </p:nvSpPr>
        <p:spPr>
          <a:xfrm>
            <a:off x="111120" y="1232474"/>
            <a:ext cx="2372427" cy="1607671"/>
          </a:xfrm>
          <a:prstGeom prst="rect">
            <a:avLst/>
          </a:prstGeom>
          <a:blipFill>
            <a:blip r:embed="rId3"/>
            <a:stretch>
              <a:fillRect/>
            </a:stretch>
          </a:blip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p>
        </p:txBody>
      </p:sp>
      <p:sp>
        <p:nvSpPr>
          <p:cNvPr id="7" name="Rettangolo 6"/>
          <p:cNvSpPr>
            <a:spLocks noChangeAspect="1"/>
          </p:cNvSpPr>
          <p:nvPr/>
        </p:nvSpPr>
        <p:spPr>
          <a:xfrm>
            <a:off x="111120" y="2925856"/>
            <a:ext cx="2372427" cy="1651873"/>
          </a:xfrm>
          <a:prstGeom prst="rect">
            <a:avLst/>
          </a:prstGeom>
          <a:blipFill>
            <a:blip r:embed="rId4"/>
            <a:stretch>
              <a:fillRect/>
            </a:stretch>
          </a:blip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p>
        </p:txBody>
      </p:sp>
      <p:sp>
        <p:nvSpPr>
          <p:cNvPr id="8" name="Rettangolo 7"/>
          <p:cNvSpPr>
            <a:spLocks noChangeAspect="1"/>
          </p:cNvSpPr>
          <p:nvPr/>
        </p:nvSpPr>
        <p:spPr>
          <a:xfrm>
            <a:off x="111120" y="4663440"/>
            <a:ext cx="2372427" cy="1648114"/>
          </a:xfrm>
          <a:prstGeom prst="rect">
            <a:avLst/>
          </a:prstGeom>
          <a:blipFill>
            <a:blip r:embed="rId5"/>
            <a:stretch>
              <a:fillRect/>
            </a:stretch>
          </a:blip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p>
        </p:txBody>
      </p:sp>
      <p:sp>
        <p:nvSpPr>
          <p:cNvPr id="12" name="Rettangolo 11"/>
          <p:cNvSpPr/>
          <p:nvPr/>
        </p:nvSpPr>
        <p:spPr>
          <a:xfrm>
            <a:off x="3891843" y="2017002"/>
            <a:ext cx="6409153" cy="4196662"/>
          </a:xfrm>
          <a:prstGeom prst="rect">
            <a:avLst/>
          </a:prstGeom>
        </p:spPr>
        <p:txBody>
          <a:bodyPr wrap="square">
            <a:spAutoFit/>
          </a:bodyPr>
          <a:lstStyle/>
          <a:p>
            <a:pPr marL="457189" indent="-457189">
              <a:buBlip>
                <a:blip r:embed="rId6"/>
              </a:buBlip>
            </a:pPr>
            <a:r>
              <a:rPr lang="it-IT" sz="2667" b="1" dirty="0">
                <a:solidFill>
                  <a:schemeClr val="tx2"/>
                </a:solidFill>
              </a:rPr>
              <a:t>Atmosfera terrestre</a:t>
            </a:r>
            <a:endParaRPr lang="en-GB" sz="2667" b="1" dirty="0">
              <a:solidFill>
                <a:schemeClr val="tx2"/>
              </a:solidFill>
            </a:endParaRPr>
          </a:p>
          <a:p>
            <a:pPr marL="457189" indent="-457189">
              <a:buBlip>
                <a:blip r:embed="rId6"/>
              </a:buBlip>
            </a:pPr>
            <a:r>
              <a:rPr lang="it-IT" sz="2667" b="1" dirty="0">
                <a:solidFill>
                  <a:schemeClr val="tx2"/>
                </a:solidFill>
              </a:rPr>
              <a:t>Confine dello spazio esterno</a:t>
            </a:r>
            <a:endParaRPr lang="en-GB" sz="2667" b="1" dirty="0">
              <a:solidFill>
                <a:schemeClr val="tx2"/>
              </a:solidFill>
            </a:endParaRPr>
          </a:p>
          <a:p>
            <a:pPr marL="457189" indent="-457189">
              <a:buBlip>
                <a:blip r:embed="rId6"/>
              </a:buBlip>
            </a:pPr>
            <a:r>
              <a:rPr lang="it-IT" sz="2667" b="1" dirty="0">
                <a:solidFill>
                  <a:schemeClr val="tx2"/>
                </a:solidFill>
              </a:rPr>
              <a:t>Frenamento aerodinamico </a:t>
            </a:r>
          </a:p>
          <a:p>
            <a:pPr marL="457189" indent="-457189">
              <a:buBlip>
                <a:blip r:embed="rId6"/>
              </a:buBlip>
            </a:pPr>
            <a:r>
              <a:rPr lang="it-IT" sz="2667" b="1" dirty="0">
                <a:solidFill>
                  <a:schemeClr val="tx2"/>
                </a:solidFill>
              </a:rPr>
              <a:t>Parametro balistico</a:t>
            </a:r>
          </a:p>
          <a:p>
            <a:pPr marL="457189" indent="-457189">
              <a:buBlip>
                <a:blip r:embed="rId6"/>
              </a:buBlip>
            </a:pPr>
            <a:r>
              <a:rPr lang="it-IT" sz="2667" b="1" dirty="0">
                <a:solidFill>
                  <a:schemeClr val="tx2"/>
                </a:solidFill>
              </a:rPr>
              <a:t>Perturbazione orbitale </a:t>
            </a:r>
          </a:p>
          <a:p>
            <a:pPr marL="457189" indent="-457189">
              <a:buBlip>
                <a:blip r:embed="rId6"/>
              </a:buBlip>
            </a:pPr>
            <a:r>
              <a:rPr lang="it-IT" sz="2667" b="1" dirty="0">
                <a:solidFill>
                  <a:schemeClr val="tx2"/>
                </a:solidFill>
              </a:rPr>
              <a:t>Dissipazione di energia</a:t>
            </a:r>
          </a:p>
          <a:p>
            <a:pPr marL="457189" indent="-457189">
              <a:buBlip>
                <a:blip r:embed="rId6"/>
              </a:buBlip>
            </a:pPr>
            <a:r>
              <a:rPr lang="it-IT" sz="2667" b="1" dirty="0" smtClean="0">
                <a:solidFill>
                  <a:schemeClr val="tx2"/>
                </a:solidFill>
              </a:rPr>
              <a:t>Riscaldamento e decelerazione </a:t>
            </a:r>
            <a:endParaRPr lang="en-GB" sz="2667" b="1" dirty="0">
              <a:solidFill>
                <a:schemeClr val="tx2"/>
              </a:solidFill>
            </a:endParaRPr>
          </a:p>
          <a:p>
            <a:pPr marL="457189" indent="-457189">
              <a:buBlip>
                <a:blip r:embed="rId6"/>
              </a:buBlip>
            </a:pPr>
            <a:r>
              <a:rPr lang="it-IT" sz="2667" b="1" dirty="0">
                <a:solidFill>
                  <a:schemeClr val="tx2"/>
                </a:solidFill>
              </a:rPr>
              <a:t>Fasi di rientro</a:t>
            </a:r>
            <a:endParaRPr lang="en-GB" sz="2667" b="1" dirty="0">
              <a:solidFill>
                <a:schemeClr val="tx2"/>
              </a:solidFill>
            </a:endParaRPr>
          </a:p>
          <a:p>
            <a:pPr marL="457189" indent="-457189">
              <a:buBlip>
                <a:blip r:embed="rId6"/>
              </a:buBlip>
            </a:pPr>
            <a:r>
              <a:rPr lang="it-IT" sz="2667" b="1" dirty="0" smtClean="0">
                <a:solidFill>
                  <a:schemeClr val="tx2"/>
                </a:solidFill>
              </a:rPr>
              <a:t>Disintegrazione e caduta dei frammenti</a:t>
            </a:r>
            <a:endParaRPr lang="it-IT" sz="2667" b="1" dirty="0">
              <a:solidFill>
                <a:schemeClr val="tx2"/>
              </a:solidFill>
            </a:endParaRPr>
          </a:p>
          <a:p>
            <a:pPr marL="457189" indent="-457189">
              <a:buBlip>
                <a:blip r:embed="rId6"/>
              </a:buBlip>
            </a:pPr>
            <a:r>
              <a:rPr lang="it-IT" sz="2667" b="1" dirty="0">
                <a:solidFill>
                  <a:schemeClr val="tx2"/>
                </a:solidFill>
              </a:rPr>
              <a:t>Tipi di rientro</a:t>
            </a:r>
          </a:p>
        </p:txBody>
      </p:sp>
      <p:sp>
        <p:nvSpPr>
          <p:cNvPr id="14" name="Titolo 1"/>
          <p:cNvSpPr>
            <a:spLocks noGrp="1"/>
          </p:cNvSpPr>
          <p:nvPr>
            <p:ph type="title"/>
          </p:nvPr>
        </p:nvSpPr>
        <p:spPr>
          <a:xfrm>
            <a:off x="2565918" y="1232474"/>
            <a:ext cx="9559026"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it-IT" sz="3200" noProof="1">
                <a:solidFill>
                  <a:srgbClr val="002060"/>
                </a:solidFill>
                <a:effectLst>
                  <a:outerShdw blurRad="38100" dist="38100" dir="2700000" algn="tl">
                    <a:srgbClr val="000000">
                      <a:alpha val="43137"/>
                    </a:srgbClr>
                  </a:outerShdw>
                </a:effectLst>
                <a:latin typeface="+mj-lt"/>
              </a:rPr>
              <a:t>Contenuti 1</a:t>
            </a:r>
            <a:r>
              <a:rPr lang="it-IT" sz="3200" baseline="30000" noProof="1">
                <a:solidFill>
                  <a:srgbClr val="002060"/>
                </a:solidFill>
                <a:effectLst>
                  <a:outerShdw blurRad="38100" dist="38100" dir="2700000" algn="tl">
                    <a:srgbClr val="000000">
                      <a:alpha val="43137"/>
                    </a:srgbClr>
                  </a:outerShdw>
                </a:effectLst>
                <a:latin typeface="+mj-lt"/>
              </a:rPr>
              <a:t>a</a:t>
            </a:r>
            <a:r>
              <a:rPr lang="it-IT" sz="3200" noProof="1">
                <a:solidFill>
                  <a:srgbClr val="002060"/>
                </a:solidFill>
                <a:effectLst>
                  <a:outerShdw blurRad="38100" dist="38100" dir="2700000" algn="tl">
                    <a:srgbClr val="000000">
                      <a:alpha val="43137"/>
                    </a:srgbClr>
                  </a:outerShdw>
                </a:effectLst>
                <a:latin typeface="+mj-lt"/>
              </a:rPr>
              <a:t> parte (L. Anselmo)</a:t>
            </a:r>
          </a:p>
        </p:txBody>
      </p:sp>
    </p:spTree>
    <p:extLst>
      <p:ext uri="{BB962C8B-B14F-4D97-AF65-F5344CB8AC3E}">
        <p14:creationId xmlns:p14="http://schemas.microsoft.com/office/powerpoint/2010/main" val="1102379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Caduta al suolo dei detriti superstiti</a:t>
            </a:r>
            <a:endParaRPr lang="it-IT" sz="3200" dirty="0">
              <a:solidFill>
                <a:srgbClr val="002060"/>
              </a:solidFill>
              <a:latin typeface="+mj-lt"/>
            </a:endParaRPr>
          </a:p>
        </p:txBody>
      </p:sp>
      <p:sp>
        <p:nvSpPr>
          <p:cNvPr id="7" name="Rettangolo 6"/>
          <p:cNvSpPr/>
          <p:nvPr/>
        </p:nvSpPr>
        <p:spPr>
          <a:xfrm>
            <a:off x="74516" y="1832817"/>
            <a:ext cx="11955456" cy="4593565"/>
          </a:xfrm>
          <a:prstGeom prst="rect">
            <a:avLst/>
          </a:prstGeom>
        </p:spPr>
        <p:txBody>
          <a:bodyPr wrap="square">
            <a:spAutoFit/>
          </a:bodyPr>
          <a:lstStyle/>
          <a:p>
            <a:pPr marL="342900" indent="-342900">
              <a:buBlip>
                <a:blip r:embed="rId3"/>
              </a:buBlip>
            </a:pPr>
            <a:r>
              <a:rPr lang="it-IT" sz="2250" b="1" dirty="0">
                <a:solidFill>
                  <a:schemeClr val="tx2"/>
                </a:solidFill>
              </a:rPr>
              <a:t>Se la </a:t>
            </a:r>
            <a:r>
              <a:rPr lang="it-IT" sz="2250" b="1" dirty="0">
                <a:solidFill>
                  <a:srgbClr val="0000FF"/>
                </a:solidFill>
              </a:rPr>
              <a:t>disintegrazione</a:t>
            </a:r>
            <a:r>
              <a:rPr lang="it-IT" sz="2250" b="1" dirty="0">
                <a:solidFill>
                  <a:schemeClr val="tx2"/>
                </a:solidFill>
              </a:rPr>
              <a:t> avvenisse </a:t>
            </a:r>
            <a:r>
              <a:rPr lang="it-IT" sz="2250" b="1" dirty="0">
                <a:solidFill>
                  <a:srgbClr val="0000FF"/>
                </a:solidFill>
              </a:rPr>
              <a:t>alla quota di 80 km</a:t>
            </a:r>
            <a:r>
              <a:rPr lang="it-IT" sz="2250" b="1" dirty="0">
                <a:solidFill>
                  <a:schemeClr val="tx2"/>
                </a:solidFill>
              </a:rPr>
              <a:t>, </a:t>
            </a:r>
            <a:r>
              <a:rPr lang="it-IT" sz="2250" b="1" dirty="0">
                <a:solidFill>
                  <a:srgbClr val="FF0000"/>
                </a:solidFill>
              </a:rPr>
              <a:t>i frammenti </a:t>
            </a:r>
            <a:r>
              <a:rPr lang="it-IT" sz="2250" b="1" dirty="0">
                <a:solidFill>
                  <a:schemeClr val="tx2"/>
                </a:solidFill>
              </a:rPr>
              <a:t>generalmente in grado di sopravvivere al rientro </a:t>
            </a:r>
            <a:r>
              <a:rPr lang="it-IT" sz="2250" b="1" dirty="0">
                <a:solidFill>
                  <a:srgbClr val="FF0000"/>
                </a:solidFill>
              </a:rPr>
              <a:t>cadrebbero a una distanza </a:t>
            </a:r>
            <a:r>
              <a:rPr lang="it-IT" sz="2250" b="1" dirty="0">
                <a:solidFill>
                  <a:schemeClr val="tx2"/>
                </a:solidFill>
              </a:rPr>
              <a:t>sub-satellite compresa </a:t>
            </a:r>
            <a:r>
              <a:rPr lang="it-IT" sz="2250" b="1" dirty="0">
                <a:solidFill>
                  <a:srgbClr val="FF0000"/>
                </a:solidFill>
              </a:rPr>
              <a:t>tra 350 e </a:t>
            </a:r>
            <a:r>
              <a:rPr lang="it-IT" sz="2250" b="1" dirty="0" smtClean="0">
                <a:solidFill>
                  <a:srgbClr val="FF0000"/>
                </a:solidFill>
              </a:rPr>
              <a:t>1</a:t>
            </a:r>
            <a:r>
              <a:rPr lang="it-IT" sz="800" b="1" dirty="0" smtClean="0">
                <a:solidFill>
                  <a:srgbClr val="FF0000"/>
                </a:solidFill>
              </a:rPr>
              <a:t> </a:t>
            </a:r>
            <a:r>
              <a:rPr lang="it-IT" sz="2250" b="1" dirty="0" smtClean="0">
                <a:solidFill>
                  <a:srgbClr val="FF0000"/>
                </a:solidFill>
              </a:rPr>
              <a:t>300 </a:t>
            </a:r>
            <a:r>
              <a:rPr lang="it-IT" sz="2250" b="1" dirty="0">
                <a:solidFill>
                  <a:srgbClr val="FF0000"/>
                </a:solidFill>
              </a:rPr>
              <a:t>km </a:t>
            </a:r>
            <a:r>
              <a:rPr lang="it-IT" sz="2250" b="1" dirty="0">
                <a:solidFill>
                  <a:schemeClr val="tx2"/>
                </a:solidFill>
              </a:rPr>
              <a:t>dalla soglia di frammentazione</a:t>
            </a:r>
            <a:endParaRPr lang="it-IT" sz="2250" b="1" dirty="0">
              <a:solidFill>
                <a:srgbClr val="0000FF"/>
              </a:solidFill>
            </a:endParaRPr>
          </a:p>
          <a:p>
            <a:pPr marL="342900" indent="-342900">
              <a:buBlip>
                <a:blip r:embed="rId3"/>
              </a:buBlip>
            </a:pPr>
            <a:r>
              <a:rPr lang="it-IT" sz="2250" b="1" dirty="0">
                <a:solidFill>
                  <a:srgbClr val="0000FF"/>
                </a:solidFill>
              </a:rPr>
              <a:t>Componenti</a:t>
            </a:r>
            <a:r>
              <a:rPr lang="it-IT" sz="2250" b="1" dirty="0">
                <a:solidFill>
                  <a:schemeClr val="tx2"/>
                </a:solidFill>
              </a:rPr>
              <a:t> con parametro balistico elevato (</a:t>
            </a:r>
            <a:r>
              <a:rPr lang="it-IT" sz="2250" b="1" dirty="0">
                <a:solidFill>
                  <a:srgbClr val="0000FF"/>
                </a:solidFill>
              </a:rPr>
              <a:t>bassa densità/grande area</a:t>
            </a:r>
            <a:r>
              <a:rPr lang="it-IT" sz="2250" b="1" dirty="0">
                <a:solidFill>
                  <a:schemeClr val="tx2"/>
                </a:solidFill>
              </a:rPr>
              <a:t>; per esempio, i serbatoi) </a:t>
            </a:r>
            <a:r>
              <a:rPr lang="it-IT" sz="2250" b="1" dirty="0">
                <a:solidFill>
                  <a:srgbClr val="0000FF"/>
                </a:solidFill>
              </a:rPr>
              <a:t>cadono più vicini</a:t>
            </a:r>
            <a:r>
              <a:rPr lang="it-IT" sz="2250" b="1" dirty="0">
                <a:solidFill>
                  <a:schemeClr val="tx2"/>
                </a:solidFill>
              </a:rPr>
              <a:t>, mentre </a:t>
            </a:r>
            <a:r>
              <a:rPr lang="it-IT" sz="2250" b="1" dirty="0">
                <a:solidFill>
                  <a:srgbClr val="0000FF"/>
                </a:solidFill>
              </a:rPr>
              <a:t>componenti</a:t>
            </a:r>
            <a:r>
              <a:rPr lang="it-IT" sz="2250" b="1" dirty="0">
                <a:solidFill>
                  <a:schemeClr val="tx2"/>
                </a:solidFill>
              </a:rPr>
              <a:t> con parametri balistici bassi (</a:t>
            </a:r>
            <a:r>
              <a:rPr lang="it-IT" sz="2250" b="1" dirty="0">
                <a:solidFill>
                  <a:srgbClr val="0000FF"/>
                </a:solidFill>
              </a:rPr>
              <a:t>grande densità/area ridotta</a:t>
            </a:r>
            <a:r>
              <a:rPr lang="it-IT" sz="2250" b="1" dirty="0">
                <a:solidFill>
                  <a:schemeClr val="tx2"/>
                </a:solidFill>
              </a:rPr>
              <a:t>; per esempio, le parti dei motori a razzo) </a:t>
            </a:r>
            <a:r>
              <a:rPr lang="it-IT" sz="2250" b="1" dirty="0">
                <a:solidFill>
                  <a:srgbClr val="0000FF"/>
                </a:solidFill>
              </a:rPr>
              <a:t>possono percorrere 850 km o più</a:t>
            </a:r>
          </a:p>
          <a:p>
            <a:pPr marL="342900" indent="-342900">
              <a:buBlip>
                <a:blip r:embed="rId3"/>
              </a:buBlip>
            </a:pPr>
            <a:r>
              <a:rPr lang="it-IT" sz="2250" b="1" dirty="0">
                <a:solidFill>
                  <a:schemeClr val="tx2"/>
                </a:solidFill>
              </a:rPr>
              <a:t>Parametri balistici più bassi sono associati a rallentamenti ritardati della velocità e a distanze percorse maggiori prima della caduta</a:t>
            </a:r>
          </a:p>
          <a:p>
            <a:pPr marL="342900" indent="-342900">
              <a:buBlip>
                <a:blip r:embed="rId3"/>
              </a:buBlip>
            </a:pPr>
            <a:r>
              <a:rPr lang="it-IT" sz="2250" b="1" dirty="0">
                <a:solidFill>
                  <a:srgbClr val="FF0000"/>
                </a:solidFill>
              </a:rPr>
              <a:t>Frammenti con parametri balistici più bassi, anche se percorrono distanze maggiori, possono cadere prima di quelli che precipitano a monte </a:t>
            </a:r>
            <a:r>
              <a:rPr lang="it-IT" sz="2250" b="1" dirty="0">
                <a:solidFill>
                  <a:schemeClr val="tx2"/>
                </a:solidFill>
              </a:rPr>
              <a:t>(per esempio, un frammento può cadere dopo 28 minuti a 360 km di distanza, mentre un altro dopo soli 5 minuti e mezzo a </a:t>
            </a:r>
            <a:r>
              <a:rPr lang="it-IT" sz="2250" b="1" dirty="0" smtClean="0">
                <a:solidFill>
                  <a:schemeClr val="tx2"/>
                </a:solidFill>
              </a:rPr>
              <a:t>1</a:t>
            </a:r>
            <a:r>
              <a:rPr lang="it-IT" sz="800" b="1" dirty="0" smtClean="0">
                <a:solidFill>
                  <a:schemeClr val="tx2"/>
                </a:solidFill>
              </a:rPr>
              <a:t> </a:t>
            </a:r>
            <a:r>
              <a:rPr lang="it-IT" sz="2250" b="1" dirty="0" smtClean="0">
                <a:solidFill>
                  <a:schemeClr val="tx2"/>
                </a:solidFill>
              </a:rPr>
              <a:t>290 </a:t>
            </a:r>
            <a:r>
              <a:rPr lang="it-IT" sz="2250" b="1" dirty="0">
                <a:solidFill>
                  <a:schemeClr val="tx2"/>
                </a:solidFill>
              </a:rPr>
              <a:t>km di distanza)</a:t>
            </a:r>
            <a:endParaRPr lang="it-IT" sz="2250" b="1" dirty="0">
              <a:solidFill>
                <a:srgbClr val="FF0000"/>
              </a:solidFill>
            </a:endParaRPr>
          </a:p>
          <a:p>
            <a:pPr marL="342900" indent="-342900">
              <a:buBlip>
                <a:blip r:embed="rId3"/>
              </a:buBlip>
            </a:pPr>
            <a:r>
              <a:rPr lang="it-IT" sz="2250" b="1" dirty="0">
                <a:solidFill>
                  <a:srgbClr val="0000FF"/>
                </a:solidFill>
              </a:rPr>
              <a:t>I frammenti</a:t>
            </a:r>
            <a:r>
              <a:rPr lang="it-IT" sz="2250" b="1" dirty="0">
                <a:solidFill>
                  <a:schemeClr val="tx2"/>
                </a:solidFill>
              </a:rPr>
              <a:t> che sopravvivono al rientro </a:t>
            </a:r>
            <a:r>
              <a:rPr lang="it-IT" sz="2250" b="1" dirty="0">
                <a:solidFill>
                  <a:srgbClr val="0000FF"/>
                </a:solidFill>
              </a:rPr>
              <a:t>piovono al suolo verticalmente</a:t>
            </a:r>
          </a:p>
        </p:txBody>
      </p:sp>
    </p:spTree>
    <p:extLst>
      <p:ext uri="{BB962C8B-B14F-4D97-AF65-F5344CB8AC3E}">
        <p14:creationId xmlns:p14="http://schemas.microsoft.com/office/powerpoint/2010/main" val="3885442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Esempio di frammentazione</a:t>
            </a:r>
            <a:endParaRPr lang="it-IT" sz="3200" dirty="0">
              <a:solidFill>
                <a:srgbClr val="002060"/>
              </a:solidFill>
              <a:latin typeface="+mj-lt"/>
            </a:endParaRPr>
          </a:p>
        </p:txBody>
      </p:sp>
      <p:pic>
        <p:nvPicPr>
          <p:cNvPr id="7" name="Immagine 6"/>
          <p:cNvPicPr>
            <a:picLocks noChangeAspect="1"/>
          </p:cNvPicPr>
          <p:nvPr/>
        </p:nvPicPr>
        <p:blipFill>
          <a:blip r:embed="rId3"/>
          <a:stretch>
            <a:fillRect/>
          </a:stretch>
        </p:blipFill>
        <p:spPr>
          <a:xfrm>
            <a:off x="1" y="1744246"/>
            <a:ext cx="12192000" cy="4601690"/>
          </a:xfrm>
          <a:prstGeom prst="rect">
            <a:avLst/>
          </a:prstGeom>
        </p:spPr>
      </p:pic>
      <p:pic>
        <p:nvPicPr>
          <p:cNvPr id="2" name="Picture 2" descr="C:\Users\Carmen\Downloads\logo-composto-CNR_ISTI.png">
            <a:extLst>
              <a:ext uri="{FF2B5EF4-FFF2-40B4-BE49-F238E27FC236}">
                <a16:creationId xmlns="" xmlns:a16="http://schemas.microsoft.com/office/drawing/2014/main" id="{BBAA479A-3CF2-0E4A-7006-37AF1A99F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7086" y="2038059"/>
            <a:ext cx="2290932" cy="27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082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Tipi di rientro</a:t>
            </a:r>
            <a:endParaRPr lang="it-IT" sz="3200" dirty="0">
              <a:solidFill>
                <a:srgbClr val="002060"/>
              </a:solidFill>
              <a:latin typeface="+mj-lt"/>
            </a:endParaRPr>
          </a:p>
        </p:txBody>
      </p:sp>
      <p:pic>
        <p:nvPicPr>
          <p:cNvPr id="4" name="Immagine 3"/>
          <p:cNvPicPr>
            <a:picLocks noChangeAspect="1"/>
          </p:cNvPicPr>
          <p:nvPr/>
        </p:nvPicPr>
        <p:blipFill>
          <a:blip r:embed="rId3"/>
          <a:stretch>
            <a:fillRect/>
          </a:stretch>
        </p:blipFill>
        <p:spPr>
          <a:xfrm>
            <a:off x="783430" y="1851452"/>
            <a:ext cx="10625140" cy="4503628"/>
          </a:xfrm>
          <a:prstGeom prst="rect">
            <a:avLst/>
          </a:prstGeom>
        </p:spPr>
      </p:pic>
    </p:spTree>
    <p:extLst>
      <p:ext uri="{BB962C8B-B14F-4D97-AF65-F5344CB8AC3E}">
        <p14:creationId xmlns:p14="http://schemas.microsoft.com/office/powerpoint/2010/main" val="1430603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2370880" y="1141396"/>
            <a:ext cx="9821119"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noProof="1">
                <a:solidFill>
                  <a:srgbClr val="002060"/>
                </a:solidFill>
                <a:effectLst>
                  <a:outerShdw blurRad="38100" dist="38100" dir="2700000" algn="tl">
                    <a:srgbClr val="000000">
                      <a:alpha val="43137"/>
                    </a:srgbClr>
                  </a:outerShdw>
                </a:effectLst>
              </a:rPr>
              <a:t>Contenuti 2</a:t>
            </a:r>
            <a:r>
              <a:rPr lang="it-IT" sz="3200" baseline="30000" noProof="1">
                <a:solidFill>
                  <a:srgbClr val="002060"/>
                </a:solidFill>
                <a:effectLst>
                  <a:outerShdw blurRad="38100" dist="38100" dir="2700000" algn="tl">
                    <a:srgbClr val="000000">
                      <a:alpha val="43137"/>
                    </a:srgbClr>
                  </a:outerShdw>
                </a:effectLst>
              </a:rPr>
              <a:t>a</a:t>
            </a:r>
            <a:r>
              <a:rPr lang="it-IT" sz="3200" noProof="1">
                <a:solidFill>
                  <a:srgbClr val="002060"/>
                </a:solidFill>
                <a:effectLst>
                  <a:outerShdw blurRad="38100" dist="38100" dir="2700000" algn="tl">
                    <a:srgbClr val="000000">
                      <a:alpha val="43137"/>
                    </a:srgbClr>
                  </a:outerShdw>
                </a:effectLst>
              </a:rPr>
              <a:t> parte (C. Pardini)</a:t>
            </a:r>
            <a:endParaRPr lang="it-IT" sz="3200" dirty="0">
              <a:solidFill>
                <a:srgbClr val="002060"/>
              </a:solidFill>
            </a:endParaRPr>
          </a:p>
        </p:txBody>
      </p:sp>
      <p:sp>
        <p:nvSpPr>
          <p:cNvPr id="8" name="Rettangolo 7"/>
          <p:cNvSpPr/>
          <p:nvPr/>
        </p:nvSpPr>
        <p:spPr>
          <a:xfrm>
            <a:off x="2667001" y="2008878"/>
            <a:ext cx="8801099" cy="3293209"/>
          </a:xfrm>
          <a:prstGeom prst="rect">
            <a:avLst/>
          </a:prstGeom>
        </p:spPr>
        <p:txBody>
          <a:bodyPr wrap="square">
            <a:spAutoFit/>
          </a:bodyPr>
          <a:lstStyle/>
          <a:p>
            <a:pPr marL="342900" indent="-342900">
              <a:buBlip>
                <a:blip r:embed="rId3"/>
              </a:buBlip>
            </a:pPr>
            <a:r>
              <a:rPr lang="it-IT" sz="2400" b="1" dirty="0">
                <a:solidFill>
                  <a:srgbClr val="002060"/>
                </a:solidFill>
              </a:rPr>
              <a:t>Rientri nell’atmosfera terrestre dall’inizio dell’era spaziale</a:t>
            </a:r>
          </a:p>
          <a:p>
            <a:pPr marL="342900" indent="-342900">
              <a:buBlip>
                <a:blip r:embed="rId3"/>
              </a:buBlip>
            </a:pPr>
            <a:endParaRPr lang="it-IT" sz="800" b="1" dirty="0">
              <a:solidFill>
                <a:srgbClr val="002060"/>
              </a:solidFill>
            </a:endParaRPr>
          </a:p>
          <a:p>
            <a:pPr marL="342900" indent="-342900">
              <a:buBlip>
                <a:blip r:embed="rId3"/>
              </a:buBlip>
            </a:pPr>
            <a:r>
              <a:rPr lang="it-IT" sz="2400" b="1" dirty="0">
                <a:solidFill>
                  <a:srgbClr val="002060"/>
                </a:solidFill>
              </a:rPr>
              <a:t>Principali rientri storici non controllati</a:t>
            </a:r>
            <a:endParaRPr lang="en-GB" sz="2400" b="1" dirty="0">
              <a:solidFill>
                <a:srgbClr val="002060"/>
              </a:solidFill>
            </a:endParaRPr>
          </a:p>
          <a:p>
            <a:pPr marL="342900" indent="-342900">
              <a:buBlip>
                <a:blip r:embed="rId3"/>
              </a:buBlip>
            </a:pPr>
            <a:endParaRPr lang="it-IT" sz="800" b="1" dirty="0">
              <a:solidFill>
                <a:srgbClr val="002060"/>
              </a:solidFill>
            </a:endParaRPr>
          </a:p>
          <a:p>
            <a:pPr marL="342900" indent="-342900">
              <a:buBlip>
                <a:blip r:embed="rId3"/>
              </a:buBlip>
            </a:pPr>
            <a:r>
              <a:rPr lang="it-IT" sz="2400" b="1" dirty="0">
                <a:solidFill>
                  <a:srgbClr val="002060"/>
                </a:solidFill>
              </a:rPr>
              <a:t>Rientri incontrollati avvenuti negli ultimi 15 anni</a:t>
            </a:r>
          </a:p>
          <a:p>
            <a:pPr marL="342900" indent="-342900">
              <a:buBlip>
                <a:blip r:embed="rId3"/>
              </a:buBlip>
            </a:pPr>
            <a:endParaRPr lang="it-IT" sz="800" b="1" dirty="0">
              <a:solidFill>
                <a:srgbClr val="002060"/>
              </a:solidFill>
            </a:endParaRPr>
          </a:p>
          <a:p>
            <a:pPr marL="342900" indent="-342900">
              <a:buBlip>
                <a:blip r:embed="rId3"/>
              </a:buBlip>
            </a:pPr>
            <a:r>
              <a:rPr lang="it-IT" sz="2400" b="1" dirty="0">
                <a:solidFill>
                  <a:srgbClr val="002060"/>
                </a:solidFill>
              </a:rPr>
              <a:t>Rischio a terra associato ai rientri incontrollati e evoluzione del rischio negli ultimi 15 anni</a:t>
            </a:r>
          </a:p>
          <a:p>
            <a:pPr marL="342900" indent="-342900">
              <a:buBlip>
                <a:blip r:embed="rId3"/>
              </a:buBlip>
            </a:pPr>
            <a:endParaRPr lang="it-IT" sz="800" b="1" dirty="0">
              <a:solidFill>
                <a:srgbClr val="002060"/>
              </a:solidFill>
            </a:endParaRPr>
          </a:p>
          <a:p>
            <a:pPr marL="342900" indent="-342900">
              <a:buBlip>
                <a:blip r:embed="rId3"/>
              </a:buBlip>
            </a:pPr>
            <a:r>
              <a:rPr lang="it-IT" sz="2400" b="1" dirty="0">
                <a:solidFill>
                  <a:srgbClr val="002060"/>
                </a:solidFill>
              </a:rPr>
              <a:t>Processo previsionale e incertezze sulle previsioni di rientro </a:t>
            </a:r>
            <a:endParaRPr lang="en-GB" sz="2400" b="1" dirty="0">
              <a:solidFill>
                <a:srgbClr val="002060"/>
              </a:solidFill>
            </a:endParaRPr>
          </a:p>
          <a:p>
            <a:pPr marL="342900" indent="-342900">
              <a:buBlip>
                <a:blip r:embed="rId3"/>
              </a:buBlip>
            </a:pPr>
            <a:endParaRPr lang="it-IT" sz="800" b="1" dirty="0">
              <a:solidFill>
                <a:srgbClr val="002060"/>
              </a:solidFill>
            </a:endParaRPr>
          </a:p>
          <a:p>
            <a:pPr marL="342900" indent="-342900">
              <a:buBlip>
                <a:blip r:embed="rId3"/>
              </a:buBlip>
            </a:pPr>
            <a:r>
              <a:rPr lang="it-IT" sz="2400" b="1" dirty="0">
                <a:solidFill>
                  <a:srgbClr val="002060"/>
                </a:solidFill>
              </a:rPr>
              <a:t>Prodotti sviluppati per applicazioni di protezione civile</a:t>
            </a:r>
          </a:p>
        </p:txBody>
      </p:sp>
      <p:pic>
        <p:nvPicPr>
          <p:cNvPr id="11" name="Picture 2" descr="C:\Users\Carmen\Desktop\REENTRIES\Reentries 2023 updates\Immagini\ua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7069"/>
            <a:ext cx="2370880" cy="1726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Tra pochi giorni il rivoluzionario satellite ERS-2 tornerà sulla Ter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16537"/>
            <a:ext cx="2358144" cy="1647222"/>
          </a:xfrm>
          <a:prstGeom prst="rect">
            <a:avLst/>
          </a:prstGeom>
          <a:noFill/>
          <a:effectLst>
            <a:outerShdw blurRad="50800" dist="38100" dir="2700000" algn="tl" rotWithShape="0">
              <a:srgbClr val="002060">
                <a:alpha val="40000"/>
              </a:srgbClr>
            </a:outerShdw>
          </a:effectLst>
          <a:extLst>
            <a:ext uri="{909E8E84-426E-40DD-AFC4-6F175D3DCCD1}">
              <a14:hiddenFill xmlns:a14="http://schemas.microsoft.com/office/drawing/2010/main">
                <a:solidFill>
                  <a:srgbClr val="FFFFFF"/>
                </a:solidFill>
              </a14:hiddenFill>
            </a:ext>
          </a:extLst>
        </p:spPr>
      </p:pic>
      <p:pic>
        <p:nvPicPr>
          <p:cNvPr id="14" name="Immagin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758305"/>
            <a:ext cx="2315963" cy="1499620"/>
          </a:xfrm>
          <a:prstGeom prst="rect">
            <a:avLst/>
          </a:prstGeom>
          <a:effectLst>
            <a:outerShdw blurRad="50800" dist="38100" dir="2700000" algn="tl" rotWithShape="0">
              <a:srgbClr val="002060">
                <a:alpha val="40000"/>
              </a:srgbClr>
            </a:outerShdw>
          </a:effectLst>
        </p:spPr>
      </p:pic>
    </p:spTree>
    <p:extLst>
      <p:ext uri="{BB962C8B-B14F-4D97-AF65-F5344CB8AC3E}">
        <p14:creationId xmlns:p14="http://schemas.microsoft.com/office/powerpoint/2010/main" val="1750479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Rientri nell’atmosfera terrestre dall’inizio dell’era spaziale</a:t>
            </a:r>
            <a:endParaRPr lang="it-IT" sz="3200" dirty="0">
              <a:solidFill>
                <a:srgbClr val="002060"/>
              </a:solidFill>
            </a:endParaRPr>
          </a:p>
        </p:txBody>
      </p:sp>
      <p:sp>
        <p:nvSpPr>
          <p:cNvPr id="11" name="Rettangolo 10"/>
          <p:cNvSpPr/>
          <p:nvPr/>
        </p:nvSpPr>
        <p:spPr>
          <a:xfrm>
            <a:off x="195943" y="1843835"/>
            <a:ext cx="8276252" cy="2462213"/>
          </a:xfrm>
          <a:prstGeom prst="rect">
            <a:avLst/>
          </a:prstGeom>
        </p:spPr>
        <p:txBody>
          <a:bodyPr wrap="square">
            <a:spAutoFit/>
          </a:bodyPr>
          <a:lstStyle/>
          <a:p>
            <a:pPr marL="285750" indent="-285750">
              <a:buBlip>
                <a:blip r:embed="rId3"/>
              </a:buBlip>
            </a:pPr>
            <a:r>
              <a:rPr lang="it-IT" dirty="0" smtClean="0">
                <a:solidFill>
                  <a:srgbClr val="002060"/>
                </a:solidFill>
              </a:rPr>
              <a:t>Dal 1957, anno di inizio dell’era spaziale, fino al 3 maggio 2025, la rete di sorveglianza spaziale statunitense (SSN) ha catalogato oltre 63.500 </a:t>
            </a:r>
            <a:r>
              <a:rPr lang="it-IT" b="1" dirty="0" smtClean="0">
                <a:solidFill>
                  <a:srgbClr val="C00000"/>
                </a:solidFill>
              </a:rPr>
              <a:t>oggetti spaziali artificiali</a:t>
            </a:r>
            <a:r>
              <a:rPr lang="it-IT" dirty="0" smtClean="0">
                <a:solidFill>
                  <a:srgbClr val="002060"/>
                </a:solidFill>
              </a:rPr>
              <a:t>. Di questi, oltre 30.000 si trovano attualmente in orbita, mentre </a:t>
            </a:r>
            <a:r>
              <a:rPr lang="it-IT" b="1" dirty="0" smtClean="0">
                <a:solidFill>
                  <a:srgbClr val="C00000"/>
                </a:solidFill>
              </a:rPr>
              <a:t>più di 33.500 sono rientrati nell’atmosfera terrestre</a:t>
            </a:r>
            <a:endParaRPr lang="it-IT" b="1" dirty="0">
              <a:solidFill>
                <a:srgbClr val="C00000"/>
              </a:solidFill>
            </a:endParaRPr>
          </a:p>
          <a:p>
            <a:pPr marL="285750" indent="-285750">
              <a:buBlip>
                <a:blip r:embed="rId3"/>
              </a:buBlip>
            </a:pPr>
            <a:endParaRPr lang="it-IT" sz="1000" dirty="0" smtClean="0">
              <a:solidFill>
                <a:srgbClr val="002060"/>
              </a:solidFill>
            </a:endParaRPr>
          </a:p>
          <a:p>
            <a:pPr marL="285750" indent="-285750">
              <a:buBlip>
                <a:blip r:embed="rId3"/>
              </a:buBlip>
            </a:pPr>
            <a:r>
              <a:rPr lang="it-IT" b="1" dirty="0" smtClean="0">
                <a:solidFill>
                  <a:srgbClr val="002060"/>
                </a:solidFill>
              </a:rPr>
              <a:t>Il </a:t>
            </a:r>
            <a:r>
              <a:rPr lang="it-IT" b="1" dirty="0">
                <a:solidFill>
                  <a:srgbClr val="002060"/>
                </a:solidFill>
              </a:rPr>
              <a:t>68% dei rientri </a:t>
            </a:r>
            <a:r>
              <a:rPr lang="it-IT" b="1" dirty="0" smtClean="0">
                <a:solidFill>
                  <a:srgbClr val="002060"/>
                </a:solidFill>
              </a:rPr>
              <a:t>ha riguardato detriti </a:t>
            </a:r>
            <a:r>
              <a:rPr lang="it-IT" b="1" dirty="0">
                <a:solidFill>
                  <a:srgbClr val="002060"/>
                </a:solidFill>
              </a:rPr>
              <a:t>orbitali, mentre il restante 32% </a:t>
            </a:r>
            <a:r>
              <a:rPr lang="it-IT" b="1" dirty="0" smtClean="0">
                <a:solidFill>
                  <a:srgbClr val="002060"/>
                </a:solidFill>
              </a:rPr>
              <a:t>ha interessato oggetti intatti</a:t>
            </a:r>
            <a:r>
              <a:rPr lang="it-IT" b="1" dirty="0">
                <a:solidFill>
                  <a:srgbClr val="002060"/>
                </a:solidFill>
              </a:rPr>
              <a:t>: satelliti (19%) e stadi orbitali (13</a:t>
            </a:r>
            <a:r>
              <a:rPr lang="it-IT" b="1" dirty="0" smtClean="0">
                <a:solidFill>
                  <a:srgbClr val="002060"/>
                </a:solidFill>
              </a:rPr>
              <a:t>%). Questi ultimi, sebbene meno numerosi, hanno rappresentato gran parte </a:t>
            </a:r>
            <a:r>
              <a:rPr lang="it-IT" b="1" dirty="0">
                <a:solidFill>
                  <a:srgbClr val="002060"/>
                </a:solidFill>
              </a:rPr>
              <a:t>della </a:t>
            </a:r>
            <a:r>
              <a:rPr lang="it-IT" b="1" dirty="0" smtClean="0">
                <a:solidFill>
                  <a:srgbClr val="002060"/>
                </a:solidFill>
              </a:rPr>
              <a:t>massa complessiva rientrata</a:t>
            </a:r>
            <a:endParaRPr lang="it-IT" b="1" dirty="0">
              <a:solidFill>
                <a:srgbClr val="002060"/>
              </a:solidFill>
            </a:endParaRPr>
          </a:p>
        </p:txBody>
      </p:sp>
      <p:sp>
        <p:nvSpPr>
          <p:cNvPr id="12" name="Rettangolo 11"/>
          <p:cNvSpPr/>
          <p:nvPr/>
        </p:nvSpPr>
        <p:spPr>
          <a:xfrm>
            <a:off x="195943" y="4483465"/>
            <a:ext cx="11793894" cy="1354217"/>
          </a:xfrm>
          <a:prstGeom prst="rect">
            <a:avLst/>
          </a:prstGeom>
          <a:ln w="12700">
            <a:solidFill>
              <a:srgbClr val="002060"/>
            </a:solidFill>
          </a:ln>
        </p:spPr>
        <p:txBody>
          <a:bodyPr wrap="square">
            <a:spAutoFit/>
          </a:bodyPr>
          <a:lstStyle/>
          <a:p>
            <a:pPr marL="285750" indent="-285750">
              <a:buBlip>
                <a:blip r:embed="rId3"/>
              </a:buBlip>
            </a:pPr>
            <a:r>
              <a:rPr lang="it-IT" u="sng" dirty="0">
                <a:solidFill>
                  <a:srgbClr val="002060"/>
                </a:solidFill>
              </a:rPr>
              <a:t>Il </a:t>
            </a:r>
            <a:r>
              <a:rPr lang="it-IT" u="sng" dirty="0" smtClean="0">
                <a:solidFill>
                  <a:srgbClr val="002060"/>
                </a:solidFill>
              </a:rPr>
              <a:t>tasso di </a:t>
            </a:r>
            <a:r>
              <a:rPr lang="it-IT" u="sng" dirty="0">
                <a:solidFill>
                  <a:srgbClr val="002060"/>
                </a:solidFill>
              </a:rPr>
              <a:t>decadimento degli oggetti </a:t>
            </a:r>
            <a:r>
              <a:rPr lang="it-IT" u="sng" dirty="0" smtClean="0">
                <a:solidFill>
                  <a:srgbClr val="002060"/>
                </a:solidFill>
              </a:rPr>
              <a:t>intatti (satelliti e stadi orbitali)</a:t>
            </a:r>
            <a:r>
              <a:rPr lang="it-IT" dirty="0" smtClean="0">
                <a:solidFill>
                  <a:srgbClr val="002060"/>
                </a:solidFill>
              </a:rPr>
              <a:t> </a:t>
            </a:r>
            <a:r>
              <a:rPr lang="it-IT" dirty="0">
                <a:solidFill>
                  <a:srgbClr val="002060"/>
                </a:solidFill>
              </a:rPr>
              <a:t>è </a:t>
            </a:r>
            <a:r>
              <a:rPr lang="it-IT" dirty="0" smtClean="0">
                <a:solidFill>
                  <a:srgbClr val="002060"/>
                </a:solidFill>
              </a:rPr>
              <a:t>stato influenzato principalmente dall’attività </a:t>
            </a:r>
            <a:r>
              <a:rPr lang="it-IT" dirty="0">
                <a:solidFill>
                  <a:srgbClr val="002060"/>
                </a:solidFill>
              </a:rPr>
              <a:t>di lancio, </a:t>
            </a:r>
            <a:r>
              <a:rPr lang="it-IT" dirty="0" smtClean="0">
                <a:solidFill>
                  <a:srgbClr val="002060"/>
                </a:solidFill>
              </a:rPr>
              <a:t>con un impatto secondario legato alle </a:t>
            </a:r>
            <a:r>
              <a:rPr lang="it-IT" dirty="0">
                <a:solidFill>
                  <a:srgbClr val="002060"/>
                </a:solidFill>
              </a:rPr>
              <a:t>variazioni della densità </a:t>
            </a:r>
            <a:r>
              <a:rPr lang="it-IT" dirty="0" smtClean="0">
                <a:solidFill>
                  <a:srgbClr val="002060"/>
                </a:solidFill>
              </a:rPr>
              <a:t>termosferica associate al </a:t>
            </a:r>
            <a:r>
              <a:rPr lang="it-IT" dirty="0">
                <a:solidFill>
                  <a:srgbClr val="002060"/>
                </a:solidFill>
              </a:rPr>
              <a:t>ciclo solare di 11 </a:t>
            </a:r>
            <a:r>
              <a:rPr lang="it-IT" dirty="0" smtClean="0">
                <a:solidFill>
                  <a:srgbClr val="002060"/>
                </a:solidFill>
              </a:rPr>
              <a:t>anni </a:t>
            </a:r>
          </a:p>
          <a:p>
            <a:pPr marL="285750" indent="-285750">
              <a:buBlip>
                <a:blip r:embed="rId3"/>
              </a:buBlip>
            </a:pPr>
            <a:endParaRPr lang="it-IT" sz="1000" dirty="0">
              <a:solidFill>
                <a:srgbClr val="002060"/>
              </a:solidFill>
            </a:endParaRPr>
          </a:p>
          <a:p>
            <a:pPr marL="285750" indent="-285750">
              <a:buBlip>
                <a:blip r:embed="rId3"/>
              </a:buBlip>
            </a:pPr>
            <a:r>
              <a:rPr lang="it-IT" u="sng" dirty="0" smtClean="0">
                <a:solidFill>
                  <a:srgbClr val="002060"/>
                </a:solidFill>
              </a:rPr>
              <a:t>Il decadimento </a:t>
            </a:r>
            <a:r>
              <a:rPr lang="it-IT" u="sng" dirty="0">
                <a:solidFill>
                  <a:srgbClr val="002060"/>
                </a:solidFill>
              </a:rPr>
              <a:t>dei </a:t>
            </a:r>
            <a:r>
              <a:rPr lang="it-IT" u="sng" dirty="0" smtClean="0">
                <a:solidFill>
                  <a:srgbClr val="002060"/>
                </a:solidFill>
              </a:rPr>
              <a:t>detriti orbitali</a:t>
            </a:r>
            <a:r>
              <a:rPr lang="it-IT" dirty="0" smtClean="0">
                <a:solidFill>
                  <a:srgbClr val="002060"/>
                </a:solidFill>
              </a:rPr>
              <a:t> </a:t>
            </a:r>
            <a:r>
              <a:rPr lang="it-IT" smtClean="0">
                <a:solidFill>
                  <a:srgbClr val="002060"/>
                </a:solidFill>
              </a:rPr>
              <a:t>è stato invece </a:t>
            </a:r>
            <a:r>
              <a:rPr lang="it-IT" dirty="0" smtClean="0">
                <a:solidFill>
                  <a:srgbClr val="002060"/>
                </a:solidFill>
              </a:rPr>
              <a:t>condizionato in larga misura dagli eventi di frammentazione, come esplosioni </a:t>
            </a:r>
            <a:r>
              <a:rPr lang="it-IT" dirty="0">
                <a:solidFill>
                  <a:srgbClr val="002060"/>
                </a:solidFill>
              </a:rPr>
              <a:t>e collisioni catastrofiche, </a:t>
            </a:r>
            <a:r>
              <a:rPr lang="it-IT" dirty="0" smtClean="0">
                <a:solidFill>
                  <a:srgbClr val="002060"/>
                </a:solidFill>
              </a:rPr>
              <a:t>verificatisi in orbita terrestre in determinati periodi</a:t>
            </a:r>
            <a:endParaRPr lang="en-GB" dirty="0">
              <a:solidFill>
                <a:srgbClr val="002060"/>
              </a:solidFill>
            </a:endParaRPr>
          </a:p>
        </p:txBody>
      </p:sp>
      <p:graphicFrame>
        <p:nvGraphicFramePr>
          <p:cNvPr id="14" name="Grafico 13"/>
          <p:cNvGraphicFramePr>
            <a:graphicFrameLocks/>
          </p:cNvGraphicFramePr>
          <p:nvPr>
            <p:extLst/>
          </p:nvPr>
        </p:nvGraphicFramePr>
        <p:xfrm>
          <a:off x="8341567" y="1797183"/>
          <a:ext cx="3850433" cy="23362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40517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Rientri nell’atmosfera terrestre dall’inizio dell’era spaziale</a:t>
            </a:r>
            <a:endParaRPr lang="it-IT" sz="3200" dirty="0">
              <a:solidFill>
                <a:srgbClr val="002060"/>
              </a:solidFill>
            </a:endParaRPr>
          </a:p>
        </p:txBody>
      </p:sp>
      <p:graphicFrame>
        <p:nvGraphicFramePr>
          <p:cNvPr id="22" name="Grafico 21"/>
          <p:cNvGraphicFramePr>
            <a:graphicFrameLocks/>
          </p:cNvGraphicFramePr>
          <p:nvPr>
            <p:extLst>
              <p:ext uri="{D42A27DB-BD31-4B8C-83A1-F6EECF244321}">
                <p14:modId xmlns:p14="http://schemas.microsoft.com/office/powerpoint/2010/main" val="608799064"/>
              </p:ext>
            </p:extLst>
          </p:nvPr>
        </p:nvGraphicFramePr>
        <p:xfrm>
          <a:off x="0" y="1739546"/>
          <a:ext cx="12029972" cy="4275359"/>
        </p:xfrm>
        <a:graphic>
          <a:graphicData uri="http://schemas.openxmlformats.org/drawingml/2006/chart">
            <c:chart xmlns:c="http://schemas.openxmlformats.org/drawingml/2006/chart" xmlns:r="http://schemas.openxmlformats.org/officeDocument/2006/relationships" r:id="rId3"/>
          </a:graphicData>
        </a:graphic>
      </p:graphicFrame>
      <p:sp>
        <p:nvSpPr>
          <p:cNvPr id="23" name="Rettangolo 22"/>
          <p:cNvSpPr/>
          <p:nvPr/>
        </p:nvSpPr>
        <p:spPr>
          <a:xfrm>
            <a:off x="186515" y="6039361"/>
            <a:ext cx="8064896" cy="307777"/>
          </a:xfrm>
          <a:prstGeom prst="rect">
            <a:avLst/>
          </a:prstGeom>
        </p:spPr>
        <p:txBody>
          <a:bodyPr wrap="square">
            <a:spAutoFit/>
          </a:bodyPr>
          <a:lstStyle/>
          <a:p>
            <a:r>
              <a:rPr lang="it-IT" sz="1400" b="1" dirty="0">
                <a:solidFill>
                  <a:srgbClr val="0070C0"/>
                </a:solidFill>
              </a:rPr>
              <a:t>Sorgente oggetti catalogati</a:t>
            </a:r>
            <a:r>
              <a:rPr lang="en-GB" sz="1400" b="1" dirty="0">
                <a:solidFill>
                  <a:srgbClr val="0070C0"/>
                </a:solidFill>
              </a:rPr>
              <a:t>: </a:t>
            </a:r>
            <a:r>
              <a:rPr lang="en-GB" sz="1400" b="1" dirty="0">
                <a:solidFill>
                  <a:schemeClr val="accent1">
                    <a:lumMod val="75000"/>
                  </a:schemeClr>
                </a:solidFill>
                <a:hlinkClick r:id="rId4"/>
              </a:rPr>
              <a:t>https://www.space-track.org/</a:t>
            </a:r>
            <a:endParaRPr lang="en-GB" sz="1400" b="1" dirty="0">
              <a:solidFill>
                <a:schemeClr val="accent1">
                  <a:lumMod val="75000"/>
                </a:schemeClr>
              </a:solidFill>
            </a:endParaRPr>
          </a:p>
        </p:txBody>
      </p:sp>
      <p:pic>
        <p:nvPicPr>
          <p:cNvPr id="2" name="Picture 2" descr="C:\Users\Carmen\Downloads\logo-composto-CNR_ISTI.png">
            <a:extLst>
              <a:ext uri="{FF2B5EF4-FFF2-40B4-BE49-F238E27FC236}">
                <a16:creationId xmlns="" xmlns:a16="http://schemas.microsoft.com/office/drawing/2014/main" id="{08132BA4-494F-E7EE-A8AC-8AFCC4C82B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7434" y="1789374"/>
            <a:ext cx="2290932" cy="27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47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Principali rientri storici non </a:t>
            </a:r>
            <a:r>
              <a:rPr lang="en-US" sz="3200" noProof="1" smtClean="0">
                <a:solidFill>
                  <a:srgbClr val="002060"/>
                </a:solidFill>
                <a:effectLst>
                  <a:outerShdw blurRad="38100" dist="38100" dir="2700000" algn="tl">
                    <a:srgbClr val="000000">
                      <a:alpha val="43137"/>
                    </a:srgbClr>
                  </a:outerShdw>
                </a:effectLst>
              </a:rPr>
              <a:t>controllati – Oggetti massivi</a:t>
            </a:r>
            <a:endParaRPr lang="it-IT" sz="3200" dirty="0">
              <a:solidFill>
                <a:srgbClr val="002060"/>
              </a:solidFill>
            </a:endParaRPr>
          </a:p>
        </p:txBody>
      </p:sp>
      <p:sp>
        <p:nvSpPr>
          <p:cNvPr id="22" name="Rettangolo 21"/>
          <p:cNvSpPr/>
          <p:nvPr/>
        </p:nvSpPr>
        <p:spPr>
          <a:xfrm>
            <a:off x="107504" y="1785215"/>
            <a:ext cx="11930698" cy="400110"/>
          </a:xfrm>
          <a:prstGeom prst="rect">
            <a:avLst/>
          </a:prstGeom>
          <a:ln w="15875"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4"/>
              </a:buBlip>
            </a:pPr>
            <a:r>
              <a:rPr lang="it-IT" sz="2000" b="1" dirty="0">
                <a:solidFill>
                  <a:srgbClr val="C00000"/>
                </a:solidFill>
              </a:rPr>
              <a:t>Almeno 55 oggetti rientrati senza controllo avevano una massa uguale (3) o superiore (52) a 7 tonnellate</a:t>
            </a:r>
            <a:r>
              <a:rPr lang="it-IT" sz="2000" baseline="30000" dirty="0">
                <a:solidFill>
                  <a:srgbClr val="C00000"/>
                </a:solidFill>
              </a:rPr>
              <a:t>*</a:t>
            </a:r>
            <a:r>
              <a:rPr lang="it-IT" sz="2000" dirty="0">
                <a:solidFill>
                  <a:srgbClr val="C00000"/>
                </a:solidFill>
              </a:rPr>
              <a:t> </a:t>
            </a:r>
          </a:p>
        </p:txBody>
      </p:sp>
      <p:sp>
        <p:nvSpPr>
          <p:cNvPr id="23" name="Rettangolo 22"/>
          <p:cNvSpPr/>
          <p:nvPr/>
        </p:nvSpPr>
        <p:spPr>
          <a:xfrm>
            <a:off x="102668" y="2349723"/>
            <a:ext cx="4692978" cy="2215991"/>
          </a:xfrm>
          <a:prstGeom prst="rect">
            <a:avLst/>
          </a:prstGeom>
        </p:spPr>
        <p:txBody>
          <a:bodyPr wrap="square">
            <a:spAutoFit/>
          </a:bodyPr>
          <a:lstStyle/>
          <a:p>
            <a:pPr marL="285750" indent="-285750">
              <a:buBlip>
                <a:blip r:embed="rId4"/>
              </a:buBlip>
            </a:pPr>
            <a:r>
              <a:rPr lang="it-IT" b="1" u="sng" dirty="0">
                <a:solidFill>
                  <a:srgbClr val="002060"/>
                </a:solidFill>
              </a:rPr>
              <a:t>Il rientro più critico</a:t>
            </a:r>
            <a:r>
              <a:rPr lang="it-IT" dirty="0">
                <a:solidFill>
                  <a:srgbClr val="002060"/>
                </a:solidFill>
              </a:rPr>
              <a:t>, in termini di massa rientrata e numero di frammenti prodotti, è stato quello </a:t>
            </a:r>
            <a:r>
              <a:rPr lang="it-IT" dirty="0" smtClean="0">
                <a:solidFill>
                  <a:srgbClr val="002060"/>
                </a:solidFill>
              </a:rPr>
              <a:t>dello </a:t>
            </a:r>
            <a:r>
              <a:rPr lang="it-IT" b="1" dirty="0" smtClean="0">
                <a:solidFill>
                  <a:srgbClr val="0070C0"/>
                </a:solidFill>
              </a:rPr>
              <a:t>Space </a:t>
            </a:r>
            <a:r>
              <a:rPr lang="it-IT" b="1" dirty="0">
                <a:solidFill>
                  <a:srgbClr val="0070C0"/>
                </a:solidFill>
              </a:rPr>
              <a:t>Shuttle Columbia (missione STS-107)</a:t>
            </a:r>
            <a:r>
              <a:rPr lang="it-IT" dirty="0">
                <a:solidFill>
                  <a:srgbClr val="002060"/>
                </a:solidFill>
              </a:rPr>
              <a:t>, che si è disintegrato sopra il Texas il 1</a:t>
            </a:r>
            <a:r>
              <a:rPr lang="it-IT" dirty="0">
                <a:solidFill>
                  <a:srgbClr val="002060"/>
                </a:solidFill>
                <a:sym typeface="Symbol"/>
              </a:rPr>
              <a:t> </a:t>
            </a:r>
            <a:r>
              <a:rPr lang="it-IT" dirty="0">
                <a:solidFill>
                  <a:srgbClr val="002060"/>
                </a:solidFill>
              </a:rPr>
              <a:t>febbraio 2003 </a:t>
            </a:r>
            <a:r>
              <a:rPr lang="it-IT" sz="1600" dirty="0" smtClean="0">
                <a:solidFill>
                  <a:srgbClr val="002060"/>
                </a:solidFill>
              </a:rPr>
              <a:t>(</a:t>
            </a:r>
            <a:r>
              <a:rPr lang="it-IT" sz="1600" i="1" dirty="0">
                <a:solidFill>
                  <a:srgbClr val="002060"/>
                </a:solidFill>
              </a:rPr>
              <a:t>Sebbene</a:t>
            </a:r>
            <a:r>
              <a:rPr lang="it-IT" sz="1600" dirty="0">
                <a:solidFill>
                  <a:srgbClr val="002060"/>
                </a:solidFill>
              </a:rPr>
              <a:t> </a:t>
            </a:r>
            <a:r>
              <a:rPr lang="it-IT" sz="1600" i="1" dirty="0">
                <a:solidFill>
                  <a:srgbClr val="002060"/>
                </a:solidFill>
              </a:rPr>
              <a:t>il rientro fosse stato inizialmente controllato, la rottura del veicolo ha avuto conseguenze simili a quelle di un rientro incontrollato</a:t>
            </a:r>
            <a:r>
              <a:rPr lang="it-IT" sz="1600" dirty="0">
                <a:solidFill>
                  <a:srgbClr val="002060"/>
                </a:solidFill>
              </a:rPr>
              <a:t>)</a:t>
            </a:r>
          </a:p>
        </p:txBody>
      </p:sp>
      <p:sp>
        <p:nvSpPr>
          <p:cNvPr id="25" name="Rettangolo 24"/>
          <p:cNvSpPr/>
          <p:nvPr/>
        </p:nvSpPr>
        <p:spPr>
          <a:xfrm>
            <a:off x="107504" y="4700686"/>
            <a:ext cx="5854758" cy="1200329"/>
          </a:xfrm>
          <a:prstGeom prst="rect">
            <a:avLst/>
          </a:prstGeom>
        </p:spPr>
        <p:txBody>
          <a:bodyPr wrap="square">
            <a:spAutoFit/>
          </a:bodyPr>
          <a:lstStyle/>
          <a:p>
            <a:pPr marL="285750" indent="-285750">
              <a:buBlip>
                <a:blip r:embed="rId4"/>
              </a:buBlip>
            </a:pPr>
            <a:r>
              <a:rPr lang="it-IT" dirty="0" smtClean="0">
                <a:solidFill>
                  <a:srgbClr val="002060"/>
                </a:solidFill>
              </a:rPr>
              <a:t>L’11 </a:t>
            </a:r>
            <a:r>
              <a:rPr lang="it-IT" dirty="0">
                <a:solidFill>
                  <a:srgbClr val="002060"/>
                </a:solidFill>
              </a:rPr>
              <a:t>luglio 1979, la </a:t>
            </a:r>
            <a:r>
              <a:rPr lang="it-IT" b="1" dirty="0">
                <a:solidFill>
                  <a:srgbClr val="0070C0"/>
                </a:solidFill>
              </a:rPr>
              <a:t>prima stazione spaziale americana</a:t>
            </a:r>
            <a:r>
              <a:rPr lang="it-IT" dirty="0"/>
              <a:t>, </a:t>
            </a:r>
            <a:r>
              <a:rPr lang="it-IT" b="1" u="sng" dirty="0">
                <a:solidFill>
                  <a:srgbClr val="0070C0"/>
                </a:solidFill>
              </a:rPr>
              <a:t>Skylab</a:t>
            </a:r>
            <a:r>
              <a:rPr lang="it-IT" dirty="0">
                <a:solidFill>
                  <a:srgbClr val="002060"/>
                </a:solidFill>
              </a:rPr>
              <a:t>, con una massa di 74 tonnellate, ha disperso circa 500 detriti, per un totale di 20 tonnellate, in zone remote del continente australiano</a:t>
            </a:r>
          </a:p>
        </p:txBody>
      </p:sp>
      <p:sp>
        <p:nvSpPr>
          <p:cNvPr id="26" name="Rettangolo 25"/>
          <p:cNvSpPr/>
          <p:nvPr/>
        </p:nvSpPr>
        <p:spPr>
          <a:xfrm>
            <a:off x="102669" y="6039515"/>
            <a:ext cx="8064896" cy="307777"/>
          </a:xfrm>
          <a:prstGeom prst="rect">
            <a:avLst/>
          </a:prstGeom>
        </p:spPr>
        <p:txBody>
          <a:bodyPr wrap="square">
            <a:spAutoFit/>
          </a:bodyPr>
          <a:lstStyle/>
          <a:p>
            <a:r>
              <a:rPr lang="it-IT" sz="1400" b="1" baseline="30000" dirty="0">
                <a:solidFill>
                  <a:srgbClr val="0070C0"/>
                </a:solidFill>
              </a:rPr>
              <a:t>*</a:t>
            </a:r>
            <a:r>
              <a:rPr lang="en-GB" sz="1400" b="1" i="1" dirty="0">
                <a:solidFill>
                  <a:srgbClr val="0070C0"/>
                </a:solidFill>
              </a:rPr>
              <a:t> https://planet4589.org/space/articles/big_reentries.txt</a:t>
            </a:r>
            <a:endParaRPr lang="en-GB" sz="1400" b="1" dirty="0">
              <a:solidFill>
                <a:schemeClr val="accent1">
                  <a:lumMod val="75000"/>
                </a:schemeClr>
              </a:solidFill>
            </a:endParaRPr>
          </a:p>
        </p:txBody>
      </p:sp>
      <p:sp>
        <p:nvSpPr>
          <p:cNvPr id="27" name="Rettangolo 26"/>
          <p:cNvSpPr/>
          <p:nvPr/>
        </p:nvSpPr>
        <p:spPr>
          <a:xfrm>
            <a:off x="4795646" y="2355670"/>
            <a:ext cx="4922746" cy="1292662"/>
          </a:xfrm>
          <a:prstGeom prst="rect">
            <a:avLst/>
          </a:prstGeom>
          <a:noFill/>
        </p:spPr>
        <p:txBody>
          <a:bodyPr wrap="square">
            <a:spAutoFit/>
          </a:bodyPr>
          <a:lstStyle/>
          <a:p>
            <a:pPr marL="285750" indent="-285750">
              <a:buClr>
                <a:schemeClr val="accent2">
                  <a:lumMod val="50000"/>
                </a:schemeClr>
              </a:buClr>
              <a:buBlip>
                <a:blip r:embed="rId4"/>
              </a:buBlip>
            </a:pPr>
            <a:r>
              <a:rPr lang="it-IT" b="1" dirty="0">
                <a:solidFill>
                  <a:srgbClr val="0070C0"/>
                </a:solidFill>
              </a:rPr>
              <a:t>La massa al rientro era di 82 tonnellate</a:t>
            </a:r>
          </a:p>
          <a:p>
            <a:pPr marL="285750" indent="-285750">
              <a:buClr>
                <a:schemeClr val="accent2">
                  <a:lumMod val="50000"/>
                </a:schemeClr>
              </a:buClr>
              <a:buBlip>
                <a:blip r:embed="rId4"/>
              </a:buBlip>
            </a:pPr>
            <a:endParaRPr lang="it-IT" sz="300" b="1" dirty="0">
              <a:solidFill>
                <a:srgbClr val="0070C0"/>
              </a:solidFill>
            </a:endParaRPr>
          </a:p>
          <a:p>
            <a:pPr marL="285750" indent="-285750">
              <a:buClr>
                <a:schemeClr val="accent2">
                  <a:lumMod val="50000"/>
                </a:schemeClr>
              </a:buClr>
              <a:buBlip>
                <a:blip r:embed="rId4"/>
              </a:buBlip>
            </a:pPr>
            <a:r>
              <a:rPr lang="it-IT" b="1" dirty="0">
                <a:solidFill>
                  <a:srgbClr val="0070C0"/>
                </a:solidFill>
              </a:rPr>
              <a:t>84.000 frammenti sono stati recuperati (pari a circa il 38% della massa iniziale)</a:t>
            </a:r>
          </a:p>
          <a:p>
            <a:pPr marL="285750" indent="-285750">
              <a:buClr>
                <a:schemeClr val="accent2">
                  <a:lumMod val="50000"/>
                </a:schemeClr>
              </a:buClr>
              <a:buBlip>
                <a:blip r:embed="rId4"/>
              </a:buBlip>
            </a:pPr>
            <a:endParaRPr lang="it-IT" sz="300" b="1" dirty="0">
              <a:solidFill>
                <a:srgbClr val="0070C0"/>
              </a:solidFill>
            </a:endParaRPr>
          </a:p>
          <a:p>
            <a:pPr marL="285750" indent="-285750">
              <a:buClr>
                <a:schemeClr val="accent2">
                  <a:lumMod val="50000"/>
                </a:schemeClr>
              </a:buClr>
              <a:buBlip>
                <a:blip r:embed="rId4"/>
              </a:buBlip>
            </a:pPr>
            <a:r>
              <a:rPr lang="it-IT" b="1" dirty="0">
                <a:solidFill>
                  <a:srgbClr val="0070C0"/>
                </a:solidFill>
              </a:rPr>
              <a:t>L’aspettativa di vittime al suolo </a:t>
            </a:r>
            <a:r>
              <a:rPr lang="it-IT" b="1" dirty="0" smtClean="0">
                <a:solidFill>
                  <a:srgbClr val="0070C0"/>
                </a:solidFill>
              </a:rPr>
              <a:t>ha superato </a:t>
            </a:r>
            <a:r>
              <a:rPr lang="it-IT" b="1" dirty="0">
                <a:solidFill>
                  <a:srgbClr val="0070C0"/>
                </a:solidFill>
              </a:rPr>
              <a:t>0.1</a:t>
            </a:r>
          </a:p>
        </p:txBody>
      </p:sp>
      <p:pic>
        <p:nvPicPr>
          <p:cNvPr id="28" name="Picture 1" descr="E:\Contratto EU SST Re-entry Service\Report ASI\Figure\Columbia\STS-107_reentr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8392" y="2307207"/>
            <a:ext cx="2332390" cy="13411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3" descr="E:\Contratto EU SST Re-entry Service\Report ASI\Figure\Columbia\20030201columbiadebri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4550" y="3791068"/>
            <a:ext cx="2846007" cy="2417724"/>
          </a:xfrm>
          <a:prstGeom prst="rect">
            <a:avLst/>
          </a:prstGeom>
          <a:noFill/>
          <a:ln>
            <a:solidFill>
              <a:schemeClr val="accent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Immagine 29" descr="1200px-Skylab_(SL-4)"/>
          <p:cNvPicPr>
            <a:picLocks noChangeAspect="1"/>
          </p:cNvPicPr>
          <p:nvPr/>
        </p:nvPicPr>
        <p:blipFill>
          <a:blip r:embed="rId7" cstate="print"/>
          <a:srcRect/>
          <a:stretch>
            <a:fillRect/>
          </a:stretch>
        </p:blipFill>
        <p:spPr bwMode="auto">
          <a:xfrm>
            <a:off x="6096000" y="4070798"/>
            <a:ext cx="2208329" cy="179670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1" name="Rettangolo 30"/>
          <p:cNvSpPr/>
          <p:nvPr/>
        </p:nvSpPr>
        <p:spPr>
          <a:xfrm>
            <a:off x="6096000" y="5901015"/>
            <a:ext cx="2208329" cy="307777"/>
          </a:xfrm>
          <a:prstGeom prst="rect">
            <a:avLst/>
          </a:prstGeom>
        </p:spPr>
        <p:txBody>
          <a:bodyPr wrap="square">
            <a:spAutoFit/>
          </a:bodyPr>
          <a:lstStyle/>
          <a:p>
            <a:pPr algn="ctr"/>
            <a:r>
              <a:rPr lang="en-US" sz="1400" b="1" i="1" dirty="0">
                <a:solidFill>
                  <a:srgbClr val="FF0000"/>
                </a:solidFill>
              </a:rPr>
              <a:t>Skylab space station</a:t>
            </a:r>
            <a:endParaRPr lang="en-US" sz="1400" i="1" dirty="0">
              <a:solidFill>
                <a:srgbClr val="FF0000"/>
              </a:solidFill>
            </a:endParaRPr>
          </a:p>
        </p:txBody>
      </p:sp>
      <p:sp>
        <p:nvSpPr>
          <p:cNvPr id="16" name="Rettangolo 15"/>
          <p:cNvSpPr/>
          <p:nvPr/>
        </p:nvSpPr>
        <p:spPr>
          <a:xfrm>
            <a:off x="8892073" y="5639405"/>
            <a:ext cx="2678484" cy="523220"/>
          </a:xfrm>
          <a:prstGeom prst="rect">
            <a:avLst/>
          </a:prstGeom>
        </p:spPr>
        <p:txBody>
          <a:bodyPr wrap="square">
            <a:spAutoFit/>
          </a:bodyPr>
          <a:lstStyle/>
          <a:p>
            <a:r>
              <a:rPr lang="en-US" sz="1400" b="1" i="1" dirty="0" smtClean="0">
                <a:solidFill>
                  <a:srgbClr val="0000FF"/>
                </a:solidFill>
              </a:rPr>
              <a:t>Recupero di detriti su una vasta area fra il Texas e la Louisiana</a:t>
            </a:r>
            <a:endParaRPr lang="en-US" sz="1400" i="1" dirty="0">
              <a:solidFill>
                <a:srgbClr val="0000FF"/>
              </a:solidFill>
            </a:endParaRPr>
          </a:p>
        </p:txBody>
      </p:sp>
    </p:spTree>
    <p:extLst>
      <p:ext uri="{BB962C8B-B14F-4D97-AF65-F5344CB8AC3E}">
        <p14:creationId xmlns:p14="http://schemas.microsoft.com/office/powerpoint/2010/main" val="23349602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Principali rientri storici non </a:t>
            </a:r>
            <a:r>
              <a:rPr lang="en-US" sz="3200" noProof="1" smtClean="0">
                <a:solidFill>
                  <a:srgbClr val="002060"/>
                </a:solidFill>
                <a:effectLst>
                  <a:outerShdw blurRad="38100" dist="38100" dir="2700000" algn="tl">
                    <a:srgbClr val="000000">
                      <a:alpha val="43137"/>
                    </a:srgbClr>
                  </a:outerShdw>
                </a:effectLst>
              </a:rPr>
              <a:t>controllati – Oggetti massivi</a:t>
            </a:r>
            <a:endParaRPr lang="it-IT" sz="3200" dirty="0">
              <a:solidFill>
                <a:srgbClr val="002060"/>
              </a:solidFill>
            </a:endParaRPr>
          </a:p>
        </p:txBody>
      </p:sp>
      <p:pic>
        <p:nvPicPr>
          <p:cNvPr id="22" name="Immagine 21" descr="Salyut_7_and_Cosmos_1686_drawing"/>
          <p:cNvPicPr>
            <a:picLocks noChangeAspect="1"/>
          </p:cNvPicPr>
          <p:nvPr/>
        </p:nvPicPr>
        <p:blipFill>
          <a:blip r:embed="rId3" cstate="print"/>
          <a:srcRect/>
          <a:stretch>
            <a:fillRect/>
          </a:stretch>
        </p:blipFill>
        <p:spPr bwMode="auto">
          <a:xfrm>
            <a:off x="7931020" y="1472076"/>
            <a:ext cx="2618397" cy="1928915"/>
          </a:xfrm>
          <a:prstGeom prst="rect">
            <a:avLst/>
          </a:prstGeom>
          <a:noFill/>
          <a:ln w="9525">
            <a:noFill/>
            <a:miter lim="800000"/>
            <a:headEnd/>
            <a:tailEnd/>
          </a:ln>
        </p:spPr>
      </p:pic>
      <p:sp>
        <p:nvSpPr>
          <p:cNvPr id="23" name="Rettangolo 22"/>
          <p:cNvSpPr/>
          <p:nvPr/>
        </p:nvSpPr>
        <p:spPr>
          <a:xfrm>
            <a:off x="219684" y="1836370"/>
            <a:ext cx="7711336" cy="1200329"/>
          </a:xfrm>
          <a:prstGeom prst="rect">
            <a:avLst/>
          </a:prstGeom>
        </p:spPr>
        <p:txBody>
          <a:bodyPr wrap="square">
            <a:spAutoFit/>
          </a:bodyPr>
          <a:lstStyle/>
          <a:p>
            <a:pPr marL="285750" indent="-285750">
              <a:buBlip>
                <a:blip r:embed="rId4"/>
              </a:buBlip>
            </a:pPr>
            <a:r>
              <a:rPr lang="it-IT" dirty="0">
                <a:solidFill>
                  <a:srgbClr val="002060"/>
                </a:solidFill>
              </a:rPr>
              <a:t>La </a:t>
            </a:r>
            <a:r>
              <a:rPr lang="it-IT" b="1" dirty="0">
                <a:solidFill>
                  <a:srgbClr val="0070C0"/>
                </a:solidFill>
              </a:rPr>
              <a:t>stazione spaziale sovietica </a:t>
            </a:r>
            <a:r>
              <a:rPr lang="it-IT" b="1" u="sng" dirty="0">
                <a:solidFill>
                  <a:srgbClr val="0070C0"/>
                </a:solidFill>
              </a:rPr>
              <a:t>Salyut 7</a:t>
            </a:r>
            <a:r>
              <a:rPr lang="it-IT" dirty="0">
                <a:solidFill>
                  <a:srgbClr val="002060"/>
                </a:solidFill>
              </a:rPr>
              <a:t>, </a:t>
            </a:r>
            <a:r>
              <a:rPr lang="it-IT" dirty="0" smtClean="0">
                <a:solidFill>
                  <a:srgbClr val="002060"/>
                </a:solidFill>
              </a:rPr>
              <a:t>comprensiva del modulo Cosmos 1686 e </a:t>
            </a:r>
            <a:r>
              <a:rPr lang="it-IT" dirty="0">
                <a:solidFill>
                  <a:srgbClr val="002060"/>
                </a:solidFill>
              </a:rPr>
              <a:t>con </a:t>
            </a:r>
            <a:r>
              <a:rPr lang="it-IT" dirty="0" smtClean="0">
                <a:solidFill>
                  <a:srgbClr val="002060"/>
                </a:solidFill>
              </a:rPr>
              <a:t>una massa aggregata di </a:t>
            </a:r>
            <a:r>
              <a:rPr lang="it-IT" dirty="0">
                <a:solidFill>
                  <a:srgbClr val="002060"/>
                </a:solidFill>
              </a:rPr>
              <a:t>40 tonnellate, </a:t>
            </a:r>
            <a:r>
              <a:rPr lang="it-IT" dirty="0" smtClean="0">
                <a:solidFill>
                  <a:srgbClr val="002060"/>
                </a:solidFill>
              </a:rPr>
              <a:t>si </a:t>
            </a:r>
            <a:r>
              <a:rPr lang="it-IT" dirty="0">
                <a:solidFill>
                  <a:srgbClr val="002060"/>
                </a:solidFill>
              </a:rPr>
              <a:t>è frammentata sopra </a:t>
            </a:r>
            <a:r>
              <a:rPr lang="it-IT" dirty="0" smtClean="0">
                <a:solidFill>
                  <a:srgbClr val="002060"/>
                </a:solidFill>
              </a:rPr>
              <a:t>l’Argentina </a:t>
            </a:r>
            <a:r>
              <a:rPr lang="it-IT" dirty="0">
                <a:solidFill>
                  <a:srgbClr val="002060"/>
                </a:solidFill>
              </a:rPr>
              <a:t>meridionale il 7 febbraio </a:t>
            </a:r>
            <a:r>
              <a:rPr lang="it-IT" dirty="0" smtClean="0">
                <a:solidFill>
                  <a:srgbClr val="002060"/>
                </a:solidFill>
              </a:rPr>
              <a:t>1991. Almeno </a:t>
            </a:r>
            <a:r>
              <a:rPr lang="it-IT" dirty="0">
                <a:solidFill>
                  <a:srgbClr val="002060"/>
                </a:solidFill>
              </a:rPr>
              <a:t>tre frammenti principali sono stati recuperati</a:t>
            </a:r>
            <a:r>
              <a:rPr lang="it-IT" b="1" baseline="30000" dirty="0">
                <a:solidFill>
                  <a:srgbClr val="0070C0"/>
                </a:solidFill>
              </a:rPr>
              <a:t>1</a:t>
            </a:r>
            <a:endParaRPr lang="it-IT" b="1" dirty="0">
              <a:solidFill>
                <a:srgbClr val="0070C0"/>
              </a:solidFill>
            </a:endParaRPr>
          </a:p>
        </p:txBody>
      </p:sp>
      <p:sp>
        <p:nvSpPr>
          <p:cNvPr id="24" name="Rettangolo 23"/>
          <p:cNvSpPr/>
          <p:nvPr/>
        </p:nvSpPr>
        <p:spPr>
          <a:xfrm>
            <a:off x="4385388" y="3346711"/>
            <a:ext cx="7644583" cy="2185214"/>
          </a:xfrm>
          <a:prstGeom prst="rect">
            <a:avLst/>
          </a:prstGeom>
        </p:spPr>
        <p:txBody>
          <a:bodyPr wrap="square">
            <a:spAutoFit/>
          </a:bodyPr>
          <a:lstStyle/>
          <a:p>
            <a:pPr marL="285750" indent="-285750">
              <a:buBlip>
                <a:blip r:embed="rId4"/>
              </a:buBlip>
            </a:pPr>
            <a:r>
              <a:rPr lang="it-IT" b="1" u="sng" dirty="0">
                <a:solidFill>
                  <a:srgbClr val="002060"/>
                </a:solidFill>
              </a:rPr>
              <a:t>Altri casi di rientro incontrollato di stazioni spaziali sperimentali</a:t>
            </a:r>
            <a:r>
              <a:rPr lang="it-IT" b="1" dirty="0">
                <a:solidFill>
                  <a:srgbClr val="002060"/>
                </a:solidFill>
              </a:rPr>
              <a:t> </a:t>
            </a:r>
            <a:r>
              <a:rPr lang="it-IT" dirty="0">
                <a:solidFill>
                  <a:srgbClr val="002060"/>
                </a:solidFill>
              </a:rPr>
              <a:t>sono stati quelli delle </a:t>
            </a:r>
          </a:p>
          <a:p>
            <a:pPr marL="742950" lvl="1" indent="-285750">
              <a:buBlip>
                <a:blip r:embed="rId4"/>
              </a:buBlip>
            </a:pPr>
            <a:endParaRPr lang="it-IT" sz="500" b="1" dirty="0">
              <a:solidFill>
                <a:srgbClr val="0070C0"/>
              </a:solidFill>
            </a:endParaRPr>
          </a:p>
          <a:p>
            <a:pPr marL="742950" lvl="1" indent="-285750">
              <a:buBlip>
                <a:blip r:embed="rId4"/>
              </a:buBlip>
            </a:pPr>
            <a:r>
              <a:rPr lang="it-IT" b="1" dirty="0">
                <a:solidFill>
                  <a:srgbClr val="0070C0"/>
                </a:solidFill>
              </a:rPr>
              <a:t>Stazioni spaziali sovietiche </a:t>
            </a:r>
            <a:r>
              <a:rPr lang="it-IT" b="1" u="sng" dirty="0">
                <a:solidFill>
                  <a:srgbClr val="0070C0"/>
                </a:solidFill>
              </a:rPr>
              <a:t>Cosmos 557</a:t>
            </a:r>
            <a:r>
              <a:rPr lang="it-IT" b="1" dirty="0">
                <a:solidFill>
                  <a:srgbClr val="0070C0"/>
                </a:solidFill>
              </a:rPr>
              <a:t> e </a:t>
            </a:r>
            <a:r>
              <a:rPr lang="it-IT" b="1" u="sng" dirty="0">
                <a:solidFill>
                  <a:srgbClr val="0070C0"/>
                </a:solidFill>
              </a:rPr>
              <a:t>Salyut 2</a:t>
            </a:r>
            <a:r>
              <a:rPr lang="it-IT" dirty="0">
                <a:solidFill>
                  <a:srgbClr val="002060"/>
                </a:solidFill>
              </a:rPr>
              <a:t>, la prima con una massa di circa 18 tonnellate e la seconda di circa 16 tonnellate, rientrate rispettivamente il 22 e il 28 maggio 1973</a:t>
            </a:r>
          </a:p>
          <a:p>
            <a:pPr marL="742950" lvl="1" indent="-285750">
              <a:buBlip>
                <a:blip r:embed="rId4"/>
              </a:buBlip>
            </a:pPr>
            <a:endParaRPr lang="it-IT" sz="500" dirty="0">
              <a:solidFill>
                <a:srgbClr val="002060"/>
              </a:solidFill>
            </a:endParaRPr>
          </a:p>
          <a:p>
            <a:pPr marL="742950" lvl="1" indent="-285750">
              <a:buBlip>
                <a:blip r:embed="rId4"/>
              </a:buBlip>
            </a:pPr>
            <a:r>
              <a:rPr lang="it-IT" dirty="0">
                <a:solidFill>
                  <a:srgbClr val="002060"/>
                </a:solidFill>
              </a:rPr>
              <a:t>e della </a:t>
            </a:r>
            <a:r>
              <a:rPr lang="it-IT" b="1" dirty="0">
                <a:solidFill>
                  <a:srgbClr val="0070C0"/>
                </a:solidFill>
              </a:rPr>
              <a:t>Stazione spaziale cinese </a:t>
            </a:r>
            <a:r>
              <a:rPr lang="it-IT" b="1" u="sng" dirty="0">
                <a:solidFill>
                  <a:srgbClr val="0070C0"/>
                </a:solidFill>
              </a:rPr>
              <a:t>Tiangong-1</a:t>
            </a:r>
            <a:r>
              <a:rPr lang="it-IT" dirty="0">
                <a:solidFill>
                  <a:srgbClr val="002060"/>
                </a:solidFill>
              </a:rPr>
              <a:t>, con una massa superiore a 7 tonnellate, rientrata il 2 aprile 2018</a:t>
            </a:r>
            <a:r>
              <a:rPr lang="it-IT" b="1" baseline="30000" dirty="0">
                <a:solidFill>
                  <a:srgbClr val="0070C0"/>
                </a:solidFill>
              </a:rPr>
              <a:t>2</a:t>
            </a:r>
            <a:r>
              <a:rPr lang="it-IT" dirty="0">
                <a:solidFill>
                  <a:srgbClr val="002060"/>
                </a:solidFill>
              </a:rPr>
              <a:t> </a:t>
            </a:r>
          </a:p>
        </p:txBody>
      </p:sp>
      <p:sp>
        <p:nvSpPr>
          <p:cNvPr id="25" name="Rettangolo 24"/>
          <p:cNvSpPr/>
          <p:nvPr/>
        </p:nvSpPr>
        <p:spPr>
          <a:xfrm>
            <a:off x="9663420" y="2821255"/>
            <a:ext cx="2366551" cy="338554"/>
          </a:xfrm>
          <a:prstGeom prst="rect">
            <a:avLst/>
          </a:prstGeom>
        </p:spPr>
        <p:txBody>
          <a:bodyPr wrap="square">
            <a:spAutoFit/>
          </a:bodyPr>
          <a:lstStyle/>
          <a:p>
            <a:pPr algn="ctr"/>
            <a:r>
              <a:rPr lang="en-US" sz="1600" b="1" i="1" dirty="0">
                <a:solidFill>
                  <a:srgbClr val="C00000"/>
                </a:solidFill>
              </a:rPr>
              <a:t>Salyut 7/Cosmos 1686</a:t>
            </a:r>
            <a:endParaRPr lang="en-US" sz="1600" i="1" dirty="0">
              <a:solidFill>
                <a:srgbClr val="C00000"/>
              </a:solidFill>
            </a:endParaRPr>
          </a:p>
        </p:txBody>
      </p:sp>
      <p:pic>
        <p:nvPicPr>
          <p:cNvPr id="26" name="Immagin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24" y="3159809"/>
            <a:ext cx="3584161" cy="2045965"/>
          </a:xfrm>
          <a:prstGeom prst="rect">
            <a:avLst/>
          </a:prstGeom>
          <a:effectLst>
            <a:outerShdw blurRad="50800" dist="38100" dir="2700000" algn="tl" rotWithShape="0">
              <a:prstClr val="black">
                <a:alpha val="40000"/>
              </a:prstClr>
            </a:outerShdw>
          </a:effectLst>
        </p:spPr>
      </p:pic>
      <p:sp>
        <p:nvSpPr>
          <p:cNvPr id="27" name="Rettangolo 26"/>
          <p:cNvSpPr/>
          <p:nvPr/>
        </p:nvSpPr>
        <p:spPr>
          <a:xfrm>
            <a:off x="694223" y="5181348"/>
            <a:ext cx="3584161" cy="338554"/>
          </a:xfrm>
          <a:prstGeom prst="rect">
            <a:avLst/>
          </a:prstGeom>
        </p:spPr>
        <p:txBody>
          <a:bodyPr wrap="square">
            <a:spAutoFit/>
          </a:bodyPr>
          <a:lstStyle/>
          <a:p>
            <a:pPr algn="ctr"/>
            <a:r>
              <a:rPr lang="en-US" sz="1600" b="1" i="1" dirty="0">
                <a:solidFill>
                  <a:srgbClr val="C00000"/>
                </a:solidFill>
              </a:rPr>
              <a:t>Tiangong-1</a:t>
            </a:r>
            <a:endParaRPr lang="en-US" sz="1600" i="1" dirty="0">
              <a:solidFill>
                <a:srgbClr val="C00000"/>
              </a:solidFill>
            </a:endParaRPr>
          </a:p>
        </p:txBody>
      </p:sp>
      <p:sp>
        <p:nvSpPr>
          <p:cNvPr id="28" name="Rettangolo 27"/>
          <p:cNvSpPr/>
          <p:nvPr/>
        </p:nvSpPr>
        <p:spPr>
          <a:xfrm>
            <a:off x="35890" y="5529630"/>
            <a:ext cx="11994081" cy="815608"/>
          </a:xfrm>
          <a:prstGeom prst="rect">
            <a:avLst/>
          </a:prstGeom>
          <a:ln w="6350">
            <a:noFill/>
          </a:ln>
        </p:spPr>
        <p:txBody>
          <a:bodyPr wrap="square">
            <a:spAutoFit/>
          </a:bodyPr>
          <a:lstStyle/>
          <a:p>
            <a:r>
              <a:rPr lang="en-GB" sz="1100" b="1" i="1" baseline="30000" dirty="0">
                <a:solidFill>
                  <a:srgbClr val="0070C0"/>
                </a:solidFill>
              </a:rPr>
              <a:t>1</a:t>
            </a:r>
            <a:r>
              <a:rPr lang="en-GB" sz="1100" b="1" i="1" dirty="0">
                <a:solidFill>
                  <a:srgbClr val="0070C0"/>
                </a:solidFill>
              </a:rPr>
              <a:t> Anselmo L., C. Pardini, A. Santoro, S. Trumpy and P.E. Battaglia, </a:t>
            </a:r>
            <a:r>
              <a:rPr lang="en-GB" sz="1100" b="1" i="1" cap="all" dirty="0">
                <a:solidFill>
                  <a:srgbClr val="0070C0"/>
                </a:solidFill>
              </a:rPr>
              <a:t>salyut-7/kosmos-1686 re-entry predictions for the italian civil defence authority</a:t>
            </a:r>
            <a:r>
              <a:rPr lang="en-GB" sz="1100" b="1" i="1" dirty="0">
                <a:solidFill>
                  <a:srgbClr val="0070C0"/>
                </a:solidFill>
              </a:rPr>
              <a:t>, in The Re-entry of Salyut-7/Kosmos-1686,</a:t>
            </a:r>
          </a:p>
          <a:p>
            <a:r>
              <a:rPr lang="en-GB" sz="1100" b="1" i="1" dirty="0">
                <a:solidFill>
                  <a:srgbClr val="0070C0"/>
                </a:solidFill>
              </a:rPr>
              <a:t> Proc. Int. Workshop on Salyut-7/Kosmos-1686 Re-entry, ESOC, Darmstadt (D), 9 April 1991 (ESA SP-345, Aug. 1991) pp. 45-50</a:t>
            </a:r>
          </a:p>
          <a:p>
            <a:endParaRPr lang="en-GB" sz="300" b="1" i="1" dirty="0">
              <a:solidFill>
                <a:srgbClr val="0070C0"/>
              </a:solidFill>
            </a:endParaRPr>
          </a:p>
          <a:p>
            <a:r>
              <a:rPr lang="en-US" sz="1100" b="1" i="1" baseline="30000" dirty="0">
                <a:solidFill>
                  <a:srgbClr val="0070C0"/>
                </a:solidFill>
              </a:rPr>
              <a:t>2</a:t>
            </a:r>
            <a:r>
              <a:rPr lang="en-US" sz="1100" b="1" i="1" dirty="0">
                <a:solidFill>
                  <a:srgbClr val="0070C0"/>
                </a:solidFill>
              </a:rPr>
              <a:t> Pardini C. and Anselmo L., MONITORING THE ORBITAL DECAY OF THE CHINESE SPACE STATION TIANGONG-1 FROM THE LOSS OF CONTROL UNTIL THE RE-ENTRY INTO THE EARTH’S ATMOSPHERE, The </a:t>
            </a:r>
          </a:p>
          <a:p>
            <a:r>
              <a:rPr lang="en-US" sz="1100" b="1" i="1" dirty="0">
                <a:solidFill>
                  <a:srgbClr val="0070C0"/>
                </a:solidFill>
              </a:rPr>
              <a:t>  Journal of Space Safety Engineering, Vol. 6, pp. 265-275, 2019, DOI:10.1016/j.jsse.2019.10.004. </a:t>
            </a:r>
            <a:endParaRPr lang="en-GB" sz="1100" b="1" i="1" dirty="0">
              <a:solidFill>
                <a:srgbClr val="0070C0"/>
              </a:solidFill>
            </a:endParaRPr>
          </a:p>
        </p:txBody>
      </p:sp>
    </p:spTree>
    <p:extLst>
      <p:ext uri="{BB962C8B-B14F-4D97-AF65-F5344CB8AC3E}">
        <p14:creationId xmlns:p14="http://schemas.microsoft.com/office/powerpoint/2010/main" val="1316204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Principali rientri storici non </a:t>
            </a:r>
            <a:r>
              <a:rPr lang="en-US" sz="3200" noProof="1" smtClean="0">
                <a:solidFill>
                  <a:srgbClr val="002060"/>
                </a:solidFill>
                <a:effectLst>
                  <a:outerShdw blurRad="38100" dist="38100" dir="2700000" algn="tl">
                    <a:srgbClr val="000000">
                      <a:alpha val="43137"/>
                    </a:srgbClr>
                  </a:outerShdw>
                </a:effectLst>
              </a:rPr>
              <a:t>controllati – Sostanze radioattive a bordo</a:t>
            </a:r>
            <a:endParaRPr lang="it-IT" sz="3200" dirty="0">
              <a:solidFill>
                <a:srgbClr val="002060"/>
              </a:solidFill>
            </a:endParaRPr>
          </a:p>
        </p:txBody>
      </p:sp>
      <p:sp>
        <p:nvSpPr>
          <p:cNvPr id="8" name="Rettangolo 7"/>
          <p:cNvSpPr/>
          <p:nvPr/>
        </p:nvSpPr>
        <p:spPr>
          <a:xfrm>
            <a:off x="199782" y="1787276"/>
            <a:ext cx="11846110" cy="707886"/>
          </a:xfrm>
          <a:prstGeom prst="rect">
            <a:avLst/>
          </a:prstGeom>
          <a:ln w="22225"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3"/>
              </a:buBlip>
            </a:pPr>
            <a:r>
              <a:rPr lang="it-IT" sz="2000" b="1" dirty="0">
                <a:solidFill>
                  <a:srgbClr val="C00000"/>
                </a:solidFill>
              </a:rPr>
              <a:t>In alcuni casi, il rischio derivante da impatti puramente meccanici può essere ampiamente superato dalla tossicità delle sostanze chimiche o radioattive trasportate a bordo, che potrebbero essere rilasciate al suolo</a:t>
            </a:r>
          </a:p>
        </p:txBody>
      </p:sp>
      <p:sp>
        <p:nvSpPr>
          <p:cNvPr id="11" name="Rettangolo 10"/>
          <p:cNvSpPr/>
          <p:nvPr/>
        </p:nvSpPr>
        <p:spPr>
          <a:xfrm>
            <a:off x="199781" y="2675650"/>
            <a:ext cx="7348684" cy="1723549"/>
          </a:xfrm>
          <a:prstGeom prst="rect">
            <a:avLst/>
          </a:prstGeom>
        </p:spPr>
        <p:txBody>
          <a:bodyPr wrap="square">
            <a:spAutoFit/>
          </a:bodyPr>
          <a:lstStyle/>
          <a:p>
            <a:pPr marL="285750" indent="-285750">
              <a:buBlip>
                <a:blip r:embed="rId3"/>
              </a:buBlip>
            </a:pPr>
            <a:r>
              <a:rPr lang="it-IT" dirty="0" smtClean="0">
                <a:solidFill>
                  <a:srgbClr val="002060"/>
                </a:solidFill>
              </a:rPr>
              <a:t>Questo è </a:t>
            </a:r>
            <a:r>
              <a:rPr lang="it-IT" dirty="0">
                <a:solidFill>
                  <a:srgbClr val="002060"/>
                </a:solidFill>
              </a:rPr>
              <a:t>effettivamente </a:t>
            </a:r>
            <a:r>
              <a:rPr lang="it-IT" dirty="0" smtClean="0">
                <a:solidFill>
                  <a:srgbClr val="002060"/>
                </a:solidFill>
              </a:rPr>
              <a:t>accaduto durante </a:t>
            </a:r>
            <a:r>
              <a:rPr lang="it-IT" dirty="0">
                <a:solidFill>
                  <a:srgbClr val="002060"/>
                </a:solidFill>
              </a:rPr>
              <a:t>il rientro incontrollato del </a:t>
            </a:r>
            <a:r>
              <a:rPr lang="it-IT" b="1" dirty="0">
                <a:solidFill>
                  <a:srgbClr val="0070C0"/>
                </a:solidFill>
              </a:rPr>
              <a:t>satellite </a:t>
            </a:r>
            <a:r>
              <a:rPr lang="it-IT" b="1" u="sng" dirty="0" smtClean="0">
                <a:solidFill>
                  <a:srgbClr val="0070C0"/>
                </a:solidFill>
              </a:rPr>
              <a:t>Cosmos 954</a:t>
            </a:r>
            <a:r>
              <a:rPr lang="it-IT" b="1" dirty="0" smtClean="0">
                <a:solidFill>
                  <a:srgbClr val="0070C0"/>
                </a:solidFill>
              </a:rPr>
              <a:t>, alimentato da un reattore nucleare</a:t>
            </a:r>
            <a:endParaRPr lang="it-IT" b="1" u="sng" dirty="0">
              <a:solidFill>
                <a:srgbClr val="0070C0"/>
              </a:solidFill>
            </a:endParaRPr>
          </a:p>
          <a:p>
            <a:r>
              <a:rPr lang="it-IT" sz="1600" dirty="0">
                <a:solidFill>
                  <a:srgbClr val="002060"/>
                </a:solidFill>
              </a:rPr>
              <a:t> </a:t>
            </a:r>
          </a:p>
          <a:p>
            <a:pPr marL="285750" indent="-285750">
              <a:buBlip>
                <a:blip r:embed="rId3"/>
              </a:buBlip>
            </a:pPr>
            <a:r>
              <a:rPr lang="it-IT" b="1" dirty="0">
                <a:solidFill>
                  <a:srgbClr val="002060"/>
                </a:solidFill>
              </a:rPr>
              <a:t>Il Cosmos 954 rientrò il 24 gennaio 1978 sopra i territori nord-occidentali del Canada, disperdendo numerosi frammenti radioattivi su </a:t>
            </a:r>
            <a:r>
              <a:rPr lang="it-IT" b="1" dirty="0" smtClean="0">
                <a:solidFill>
                  <a:srgbClr val="002060"/>
                </a:solidFill>
              </a:rPr>
              <a:t>una striscia </a:t>
            </a:r>
            <a:r>
              <a:rPr lang="it-IT" b="1" dirty="0">
                <a:solidFill>
                  <a:srgbClr val="002060"/>
                </a:solidFill>
              </a:rPr>
              <a:t>di </a:t>
            </a:r>
            <a:r>
              <a:rPr lang="it-IT" b="1" dirty="0" smtClean="0">
                <a:solidFill>
                  <a:srgbClr val="002060"/>
                </a:solidFill>
              </a:rPr>
              <a:t>territorio lunga 600 km</a:t>
            </a:r>
            <a:endParaRPr lang="it-IT" b="1" dirty="0">
              <a:solidFill>
                <a:srgbClr val="002060"/>
              </a:solidFill>
            </a:endParaRPr>
          </a:p>
        </p:txBody>
      </p:sp>
      <p:pic>
        <p:nvPicPr>
          <p:cNvPr id="12" name="Immagine 11" descr="Cosmos-954_Map_ritaglio"/>
          <p:cNvPicPr>
            <a:picLocks noChangeAspect="1"/>
          </p:cNvPicPr>
          <p:nvPr/>
        </p:nvPicPr>
        <p:blipFill>
          <a:blip r:embed="rId4" cstate="print"/>
          <a:srcRect/>
          <a:stretch>
            <a:fillRect/>
          </a:stretch>
        </p:blipFill>
        <p:spPr bwMode="auto">
          <a:xfrm>
            <a:off x="7550354" y="2532411"/>
            <a:ext cx="4372964" cy="1736267"/>
          </a:xfrm>
          <a:prstGeom prst="rect">
            <a:avLst/>
          </a:prstGeom>
          <a:noFill/>
          <a:ln w="6350" cmpd="sng">
            <a:solidFill>
              <a:srgbClr val="243F60"/>
            </a:solidFill>
            <a:miter lim="800000"/>
            <a:headEnd/>
            <a:tailEnd/>
          </a:ln>
          <a:effectLst>
            <a:outerShdw blurRad="50800" dist="38100" dir="2700000" algn="tl" rotWithShape="0">
              <a:prstClr val="black">
                <a:alpha val="40000"/>
              </a:prstClr>
            </a:outerShdw>
          </a:effectLst>
        </p:spPr>
      </p:pic>
      <p:sp>
        <p:nvSpPr>
          <p:cNvPr id="14" name="Rettangolo 13"/>
          <p:cNvSpPr/>
          <p:nvPr/>
        </p:nvSpPr>
        <p:spPr>
          <a:xfrm>
            <a:off x="199782" y="4678436"/>
            <a:ext cx="7056695" cy="1200329"/>
          </a:xfrm>
          <a:prstGeom prst="rect">
            <a:avLst/>
          </a:prstGeom>
        </p:spPr>
        <p:txBody>
          <a:bodyPr wrap="square">
            <a:spAutoFit/>
          </a:bodyPr>
          <a:lstStyle/>
          <a:p>
            <a:pPr marL="285750" indent="-285750">
              <a:buBlip>
                <a:blip r:embed="rId3"/>
              </a:buBlip>
            </a:pPr>
            <a:r>
              <a:rPr lang="it-IT" b="1" dirty="0">
                <a:solidFill>
                  <a:srgbClr val="002060"/>
                </a:solidFill>
              </a:rPr>
              <a:t>Diversi altri satelliti </a:t>
            </a:r>
            <a:r>
              <a:rPr lang="it-IT" b="1" dirty="0" smtClean="0">
                <a:solidFill>
                  <a:srgbClr val="002060"/>
                </a:solidFill>
              </a:rPr>
              <a:t>con dispositivi nucleari</a:t>
            </a:r>
            <a:r>
              <a:rPr lang="it-IT" b="1" dirty="0">
                <a:solidFill>
                  <a:srgbClr val="002060"/>
                </a:solidFill>
              </a:rPr>
              <a:t>, sia sovietici (RORSAT) che statunitensi</a:t>
            </a:r>
            <a:r>
              <a:rPr lang="it-IT" dirty="0">
                <a:solidFill>
                  <a:srgbClr val="002060"/>
                </a:solidFill>
              </a:rPr>
              <a:t>, falliti o disattivati, sono rientrati </a:t>
            </a:r>
            <a:r>
              <a:rPr lang="it-IT" dirty="0" smtClean="0">
                <a:solidFill>
                  <a:srgbClr val="002060"/>
                </a:solidFill>
              </a:rPr>
              <a:t>sugli </a:t>
            </a:r>
            <a:r>
              <a:rPr lang="it-IT" dirty="0">
                <a:solidFill>
                  <a:srgbClr val="002060"/>
                </a:solidFill>
              </a:rPr>
              <a:t>oceani, come nel caso del </a:t>
            </a:r>
            <a:r>
              <a:rPr lang="it-IT" b="1" dirty="0">
                <a:solidFill>
                  <a:srgbClr val="0070C0"/>
                </a:solidFill>
              </a:rPr>
              <a:t>nocciolo del </a:t>
            </a:r>
            <a:r>
              <a:rPr lang="it-IT" b="1" dirty="0" smtClean="0">
                <a:solidFill>
                  <a:srgbClr val="0070C0"/>
                </a:solidFill>
              </a:rPr>
              <a:t>reattore nucleare del </a:t>
            </a:r>
            <a:r>
              <a:rPr lang="it-IT" b="1" u="sng" dirty="0">
                <a:solidFill>
                  <a:srgbClr val="0070C0"/>
                </a:solidFill>
              </a:rPr>
              <a:t>Cosmos 1402</a:t>
            </a:r>
            <a:r>
              <a:rPr lang="it-IT" dirty="0">
                <a:solidFill>
                  <a:srgbClr val="002060"/>
                </a:solidFill>
              </a:rPr>
              <a:t>, che rientrò </a:t>
            </a:r>
            <a:r>
              <a:rPr lang="it-IT" dirty="0" smtClean="0">
                <a:solidFill>
                  <a:srgbClr val="002060"/>
                </a:solidFill>
              </a:rPr>
              <a:t>sull’Atlantico </a:t>
            </a:r>
            <a:r>
              <a:rPr lang="it-IT" dirty="0">
                <a:solidFill>
                  <a:srgbClr val="002060"/>
                </a:solidFill>
              </a:rPr>
              <a:t>meridionale il 7 febbraio 1983</a:t>
            </a:r>
          </a:p>
        </p:txBody>
      </p:sp>
      <p:pic>
        <p:nvPicPr>
          <p:cNvPr id="17" name="Immagine 16" descr="Cosmos-954_debris_cropped"/>
          <p:cNvPicPr/>
          <p:nvPr/>
        </p:nvPicPr>
        <p:blipFill>
          <a:blip r:embed="rId5" cstate="print"/>
          <a:srcRect/>
          <a:stretch>
            <a:fillRect/>
          </a:stretch>
        </p:blipFill>
        <p:spPr bwMode="auto">
          <a:xfrm>
            <a:off x="8526667" y="4668193"/>
            <a:ext cx="2559186" cy="1655608"/>
          </a:xfrm>
          <a:prstGeom prst="rect">
            <a:avLst/>
          </a:prstGeom>
          <a:noFill/>
          <a:ln w="9525">
            <a:noFill/>
            <a:miter lim="800000"/>
            <a:headEnd/>
            <a:tailEnd/>
          </a:ln>
        </p:spPr>
      </p:pic>
      <p:sp>
        <p:nvSpPr>
          <p:cNvPr id="18" name="Rettangolo 17"/>
          <p:cNvSpPr/>
          <p:nvPr/>
        </p:nvSpPr>
        <p:spPr>
          <a:xfrm>
            <a:off x="4760580" y="5997922"/>
            <a:ext cx="3904333" cy="307777"/>
          </a:xfrm>
          <a:prstGeom prst="rect">
            <a:avLst/>
          </a:prstGeom>
        </p:spPr>
        <p:txBody>
          <a:bodyPr wrap="square">
            <a:spAutoFit/>
          </a:bodyPr>
          <a:lstStyle/>
          <a:p>
            <a:r>
              <a:rPr lang="en-US" sz="1400" b="1" i="1" dirty="0">
                <a:solidFill>
                  <a:srgbClr val="FF0000"/>
                </a:solidFill>
              </a:rPr>
              <a:t>Grosso frammento radioattivo del Cosmos 954 </a:t>
            </a:r>
          </a:p>
        </p:txBody>
      </p:sp>
      <p:sp>
        <p:nvSpPr>
          <p:cNvPr id="19" name="Rettangolo 18"/>
          <p:cNvSpPr/>
          <p:nvPr/>
        </p:nvSpPr>
        <p:spPr>
          <a:xfrm>
            <a:off x="7256478" y="4268678"/>
            <a:ext cx="4874004" cy="292388"/>
          </a:xfrm>
          <a:prstGeom prst="rect">
            <a:avLst/>
          </a:prstGeom>
        </p:spPr>
        <p:txBody>
          <a:bodyPr wrap="square">
            <a:spAutoFit/>
          </a:bodyPr>
          <a:lstStyle/>
          <a:p>
            <a:pPr algn="ctr"/>
            <a:r>
              <a:rPr lang="en-US" sz="1300" b="1" i="1" dirty="0">
                <a:solidFill>
                  <a:srgbClr val="FF0000"/>
                </a:solidFill>
              </a:rPr>
              <a:t>Sparpagliamento dei frammenti e del particolato del Cosmos 954</a:t>
            </a:r>
            <a:endParaRPr lang="en-GB" sz="1300" b="1" dirty="0">
              <a:solidFill>
                <a:srgbClr val="FF0000"/>
              </a:solidFill>
            </a:endParaRPr>
          </a:p>
        </p:txBody>
      </p:sp>
    </p:spTree>
    <p:extLst>
      <p:ext uri="{BB962C8B-B14F-4D97-AF65-F5344CB8AC3E}">
        <p14:creationId xmlns:p14="http://schemas.microsoft.com/office/powerpoint/2010/main" val="580623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8" name="Rettangolo 7"/>
          <p:cNvSpPr/>
          <p:nvPr/>
        </p:nvSpPr>
        <p:spPr>
          <a:xfrm>
            <a:off x="107503" y="1786617"/>
            <a:ext cx="11855197" cy="2000548"/>
          </a:xfrm>
          <a:prstGeom prst="rect">
            <a:avLst/>
          </a:prstGeom>
        </p:spPr>
        <p:txBody>
          <a:bodyPr wrap="square">
            <a:spAutoFit/>
          </a:bodyPr>
          <a:lstStyle/>
          <a:p>
            <a:pPr marL="285750" indent="-285750">
              <a:buBlip>
                <a:blip r:embed="rId3"/>
              </a:buBlip>
            </a:pPr>
            <a:r>
              <a:rPr lang="it-IT" b="1" dirty="0">
                <a:solidFill>
                  <a:srgbClr val="0000FF"/>
                </a:solidFill>
              </a:rPr>
              <a:t>Il programma spaziale </a:t>
            </a:r>
            <a:r>
              <a:rPr lang="it-IT" b="1" dirty="0" smtClean="0">
                <a:solidFill>
                  <a:srgbClr val="0000FF"/>
                </a:solidFill>
              </a:rPr>
              <a:t>sovietico che </a:t>
            </a:r>
            <a:r>
              <a:rPr lang="it-IT" b="1" dirty="0">
                <a:solidFill>
                  <a:srgbClr val="0000FF"/>
                </a:solidFill>
              </a:rPr>
              <a:t>prevedeva l’uso di reattori nucleari è stato sospeso dopo vari fallimenti, e nessun altro reattore nucleare è stato lanciato nello spazio dopo il 1988</a:t>
            </a:r>
          </a:p>
          <a:p>
            <a:pPr marL="171450" indent="-171450">
              <a:buBlip>
                <a:blip r:embed="rId3"/>
              </a:buBlip>
            </a:pPr>
            <a:endParaRPr lang="it-IT" sz="800" dirty="0">
              <a:solidFill>
                <a:srgbClr val="002060"/>
              </a:solidFill>
            </a:endParaRPr>
          </a:p>
          <a:p>
            <a:pPr marL="285750" indent="-285750">
              <a:buBlip>
                <a:blip r:embed="rId3"/>
              </a:buBlip>
            </a:pPr>
            <a:r>
              <a:rPr lang="it-IT" dirty="0">
                <a:solidFill>
                  <a:srgbClr val="002060"/>
                </a:solidFill>
              </a:rPr>
              <a:t>Tuttavia, </a:t>
            </a:r>
            <a:r>
              <a:rPr lang="it-IT" dirty="0" smtClean="0">
                <a:solidFill>
                  <a:srgbClr val="002060"/>
                </a:solidFill>
              </a:rPr>
              <a:t>l’uso </a:t>
            </a:r>
            <a:r>
              <a:rPr lang="it-IT" dirty="0">
                <a:solidFill>
                  <a:srgbClr val="002060"/>
                </a:solidFill>
              </a:rPr>
              <a:t>di </a:t>
            </a:r>
            <a:r>
              <a:rPr lang="it-IT" b="1" dirty="0">
                <a:solidFill>
                  <a:srgbClr val="0070C0"/>
                </a:solidFill>
              </a:rPr>
              <a:t>generatori termoelettrici a radioisotopi (RTG)</a:t>
            </a:r>
            <a:r>
              <a:rPr lang="it-IT" dirty="0">
                <a:solidFill>
                  <a:srgbClr val="002060"/>
                </a:solidFill>
              </a:rPr>
              <a:t> è proseguito, sebbene limitato alle missioni spaziali </a:t>
            </a:r>
            <a:r>
              <a:rPr lang="it-IT" dirty="0" smtClean="0">
                <a:solidFill>
                  <a:srgbClr val="002060"/>
                </a:solidFill>
              </a:rPr>
              <a:t>destinate allo spazio profondo</a:t>
            </a:r>
            <a:endParaRPr lang="it-IT" dirty="0">
              <a:solidFill>
                <a:srgbClr val="002060"/>
              </a:solidFill>
            </a:endParaRPr>
          </a:p>
          <a:p>
            <a:pPr marL="171450" indent="-171450">
              <a:buBlip>
                <a:blip r:embed="rId3"/>
              </a:buBlip>
            </a:pPr>
            <a:endParaRPr lang="it-IT" sz="800" dirty="0">
              <a:solidFill>
                <a:srgbClr val="002060"/>
              </a:solidFill>
            </a:endParaRPr>
          </a:p>
          <a:p>
            <a:pPr marL="285750" indent="-285750">
              <a:buBlip>
                <a:blip r:embed="rId3"/>
              </a:buBlip>
            </a:pPr>
            <a:r>
              <a:rPr lang="it-IT" dirty="0">
                <a:solidFill>
                  <a:srgbClr val="002060"/>
                </a:solidFill>
              </a:rPr>
              <a:t>Tre incidenti statunitensi che coinvolsero RTG si verificarono nel 1964 (</a:t>
            </a:r>
            <a:r>
              <a:rPr lang="it-IT" b="1" dirty="0">
                <a:solidFill>
                  <a:srgbClr val="0070C0"/>
                </a:solidFill>
              </a:rPr>
              <a:t>Transit-5BN-3</a:t>
            </a:r>
            <a:r>
              <a:rPr lang="it-IT" dirty="0">
                <a:solidFill>
                  <a:srgbClr val="002060"/>
                </a:solidFill>
              </a:rPr>
              <a:t>), nel 1968 (</a:t>
            </a:r>
            <a:r>
              <a:rPr lang="it-IT" b="1" dirty="0">
                <a:solidFill>
                  <a:srgbClr val="0070C0"/>
                </a:solidFill>
              </a:rPr>
              <a:t>Nimbus B-1</a:t>
            </a:r>
            <a:r>
              <a:rPr lang="it-IT" dirty="0">
                <a:solidFill>
                  <a:srgbClr val="002060"/>
                </a:solidFill>
              </a:rPr>
              <a:t>) e nel 1970 (durante la missione abortita </a:t>
            </a:r>
            <a:r>
              <a:rPr lang="it-IT" dirty="0" smtClean="0">
                <a:solidFill>
                  <a:srgbClr val="002060"/>
                </a:solidFill>
              </a:rPr>
              <a:t>dell’</a:t>
            </a:r>
            <a:r>
              <a:rPr lang="it-IT" b="1" dirty="0" smtClean="0">
                <a:solidFill>
                  <a:srgbClr val="0070C0"/>
                </a:solidFill>
              </a:rPr>
              <a:t>Apollo </a:t>
            </a:r>
            <a:r>
              <a:rPr lang="it-IT" b="1" dirty="0">
                <a:solidFill>
                  <a:srgbClr val="0070C0"/>
                </a:solidFill>
              </a:rPr>
              <a:t>13 </a:t>
            </a:r>
            <a:r>
              <a:rPr lang="it-IT" dirty="0">
                <a:solidFill>
                  <a:srgbClr val="002060"/>
                </a:solidFill>
              </a:rPr>
              <a:t>verso la Luna)</a:t>
            </a:r>
          </a:p>
        </p:txBody>
      </p:sp>
      <p:pic>
        <p:nvPicPr>
          <p:cNvPr id="11" name="Immagine 10" descr="transit-5bn__1"/>
          <p:cNvPicPr>
            <a:picLocks noChangeAspect="1"/>
          </p:cNvPicPr>
          <p:nvPr/>
        </p:nvPicPr>
        <p:blipFill>
          <a:blip r:embed="rId4" cstate="print"/>
          <a:srcRect/>
          <a:stretch>
            <a:fillRect/>
          </a:stretch>
        </p:blipFill>
        <p:spPr bwMode="auto">
          <a:xfrm>
            <a:off x="389237" y="3852509"/>
            <a:ext cx="1540231" cy="183992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 name="Immagine 11" descr="nimbus-b__1"/>
          <p:cNvPicPr>
            <a:picLocks noChangeAspect="1"/>
          </p:cNvPicPr>
          <p:nvPr/>
        </p:nvPicPr>
        <p:blipFill>
          <a:blip r:embed="rId5" cstate="print"/>
          <a:srcRect/>
          <a:stretch>
            <a:fillRect/>
          </a:stretch>
        </p:blipFill>
        <p:spPr bwMode="auto">
          <a:xfrm>
            <a:off x="2244892" y="3861199"/>
            <a:ext cx="1618606" cy="183123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Immagine 13" descr="Apollo13_lunar-module"/>
          <p:cNvPicPr>
            <a:picLocks noChangeAspect="1"/>
          </p:cNvPicPr>
          <p:nvPr/>
        </p:nvPicPr>
        <p:blipFill>
          <a:blip r:embed="rId6" cstate="print"/>
          <a:srcRect/>
          <a:stretch>
            <a:fillRect/>
          </a:stretch>
        </p:blipFill>
        <p:spPr bwMode="auto">
          <a:xfrm>
            <a:off x="4223841" y="3861199"/>
            <a:ext cx="1762963" cy="183123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 name="Immagine 14" descr="Mars96_Model"/>
          <p:cNvPicPr>
            <a:picLocks noChangeAspect="1"/>
          </p:cNvPicPr>
          <p:nvPr/>
        </p:nvPicPr>
        <p:blipFill>
          <a:blip r:embed="rId7" cstate="print"/>
          <a:srcRect/>
          <a:stretch>
            <a:fillRect/>
          </a:stretch>
        </p:blipFill>
        <p:spPr bwMode="auto">
          <a:xfrm>
            <a:off x="6398597" y="3728354"/>
            <a:ext cx="2088232" cy="208823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 name="Rettangolo 15"/>
          <p:cNvSpPr/>
          <p:nvPr/>
        </p:nvSpPr>
        <p:spPr>
          <a:xfrm>
            <a:off x="389237" y="5697668"/>
            <a:ext cx="1540231"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i="1" dirty="0">
                <a:solidFill>
                  <a:srgbClr val="FF0000"/>
                </a:solidFill>
              </a:rPr>
              <a:t>Transit-5BN-3</a:t>
            </a:r>
            <a:endParaRPr lang="en-US" sz="1400" i="1" dirty="0">
              <a:solidFill>
                <a:srgbClr val="FF0000"/>
              </a:solidFill>
            </a:endParaRPr>
          </a:p>
        </p:txBody>
      </p:sp>
      <p:sp>
        <p:nvSpPr>
          <p:cNvPr id="17" name="Rettangolo 16"/>
          <p:cNvSpPr/>
          <p:nvPr/>
        </p:nvSpPr>
        <p:spPr>
          <a:xfrm>
            <a:off x="2261670" y="5712427"/>
            <a:ext cx="1601828"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i="1" dirty="0">
                <a:solidFill>
                  <a:srgbClr val="FF0000"/>
                </a:solidFill>
              </a:rPr>
              <a:t>Nimbus B-1</a:t>
            </a:r>
            <a:endParaRPr lang="en-US" sz="1400" i="1" dirty="0">
              <a:solidFill>
                <a:srgbClr val="FF0000"/>
              </a:solidFill>
            </a:endParaRPr>
          </a:p>
        </p:txBody>
      </p:sp>
      <p:sp>
        <p:nvSpPr>
          <p:cNvPr id="18" name="Rettangolo 17"/>
          <p:cNvSpPr/>
          <p:nvPr/>
        </p:nvSpPr>
        <p:spPr>
          <a:xfrm>
            <a:off x="4070680" y="5712427"/>
            <a:ext cx="2069284" cy="307777"/>
          </a:xfrm>
          <a:prstGeom prst="rect">
            <a:avLst/>
          </a:prstGeom>
        </p:spPr>
        <p:txBody>
          <a:bodyPr wrap="square">
            <a:spAutoFit/>
          </a:bodyPr>
          <a:lstStyle/>
          <a:p>
            <a:pPr algn="ctr"/>
            <a:r>
              <a:rPr lang="en-US" sz="1400" b="1" i="1" dirty="0">
                <a:solidFill>
                  <a:srgbClr val="FF0000"/>
                </a:solidFill>
              </a:rPr>
              <a:t>Apollo 13 lunar module</a:t>
            </a:r>
            <a:endParaRPr lang="en-US" sz="1400" i="1" dirty="0">
              <a:solidFill>
                <a:srgbClr val="FF0000"/>
              </a:solidFill>
            </a:endParaRPr>
          </a:p>
        </p:txBody>
      </p:sp>
      <p:sp>
        <p:nvSpPr>
          <p:cNvPr id="19" name="Rettangolo 18"/>
          <p:cNvSpPr/>
          <p:nvPr/>
        </p:nvSpPr>
        <p:spPr>
          <a:xfrm>
            <a:off x="6398597" y="5483663"/>
            <a:ext cx="2088232"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i="1" dirty="0">
                <a:solidFill>
                  <a:srgbClr val="FFFF00"/>
                </a:solidFill>
              </a:rPr>
              <a:t>Mars 96</a:t>
            </a:r>
            <a:endParaRPr lang="en-US" sz="1600" i="1" dirty="0">
              <a:solidFill>
                <a:srgbClr val="FFFF00"/>
              </a:solidFill>
            </a:endParaRPr>
          </a:p>
        </p:txBody>
      </p:sp>
      <p:sp>
        <p:nvSpPr>
          <p:cNvPr id="20" name="Rettangolo 19"/>
          <p:cNvSpPr/>
          <p:nvPr/>
        </p:nvSpPr>
        <p:spPr>
          <a:xfrm>
            <a:off x="8674403" y="4110750"/>
            <a:ext cx="3166143" cy="1477328"/>
          </a:xfrm>
          <a:prstGeom prst="rect">
            <a:avLst/>
          </a:prstGeom>
        </p:spPr>
        <p:txBody>
          <a:bodyPr wrap="square">
            <a:spAutoFit/>
          </a:bodyPr>
          <a:lstStyle/>
          <a:p>
            <a:pPr marL="285750" indent="-285750">
              <a:buBlip>
                <a:blip r:embed="rId3"/>
              </a:buBlip>
            </a:pPr>
            <a:r>
              <a:rPr lang="it-IT" b="1" dirty="0" smtClean="0">
                <a:solidFill>
                  <a:srgbClr val="002060"/>
                </a:solidFill>
              </a:rPr>
              <a:t>L’ultimo </a:t>
            </a:r>
            <a:r>
              <a:rPr lang="it-IT" b="1" dirty="0">
                <a:solidFill>
                  <a:srgbClr val="002060"/>
                </a:solidFill>
              </a:rPr>
              <a:t>incidente di questo tipo si verificò nel 1996 </a:t>
            </a:r>
            <a:r>
              <a:rPr lang="it-IT" dirty="0">
                <a:solidFill>
                  <a:srgbClr val="002060"/>
                </a:solidFill>
              </a:rPr>
              <a:t>e coinvolse una sonda russa per </a:t>
            </a:r>
            <a:r>
              <a:rPr lang="it-IT" dirty="0" smtClean="0">
                <a:solidFill>
                  <a:srgbClr val="002060"/>
                </a:solidFill>
              </a:rPr>
              <a:t>l’esplorazione </a:t>
            </a:r>
            <a:r>
              <a:rPr lang="it-IT" dirty="0">
                <a:solidFill>
                  <a:srgbClr val="002060"/>
                </a:solidFill>
              </a:rPr>
              <a:t>di </a:t>
            </a:r>
            <a:r>
              <a:rPr lang="it-IT" dirty="0" smtClean="0">
                <a:solidFill>
                  <a:srgbClr val="002060"/>
                </a:solidFill>
              </a:rPr>
              <a:t>Marte (</a:t>
            </a:r>
            <a:r>
              <a:rPr lang="it-IT" b="1" dirty="0" smtClean="0">
                <a:solidFill>
                  <a:srgbClr val="0070C0"/>
                </a:solidFill>
              </a:rPr>
              <a:t>Mars 96</a:t>
            </a:r>
            <a:r>
              <a:rPr lang="it-IT" dirty="0" smtClean="0">
                <a:solidFill>
                  <a:srgbClr val="002060"/>
                </a:solidFill>
              </a:rPr>
              <a:t>)</a:t>
            </a:r>
            <a:endParaRPr lang="it-IT" b="1" dirty="0">
              <a:solidFill>
                <a:srgbClr val="0070C0"/>
              </a:solidFill>
            </a:endParaRPr>
          </a:p>
        </p:txBody>
      </p:sp>
      <p:sp>
        <p:nvSpPr>
          <p:cNvPr id="21"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Principali rientri storici non </a:t>
            </a:r>
            <a:r>
              <a:rPr lang="en-US" sz="3200" noProof="1" smtClean="0">
                <a:solidFill>
                  <a:srgbClr val="002060"/>
                </a:solidFill>
                <a:effectLst>
                  <a:outerShdw blurRad="38100" dist="38100" dir="2700000" algn="tl">
                    <a:srgbClr val="000000">
                      <a:alpha val="43137"/>
                    </a:srgbClr>
                  </a:outerShdw>
                </a:effectLst>
              </a:rPr>
              <a:t>controllati – Sostanze radioattive a bordo</a:t>
            </a:r>
            <a:endParaRPr lang="it-IT" sz="3200" dirty="0">
              <a:solidFill>
                <a:srgbClr val="002060"/>
              </a:solidFill>
            </a:endParaRPr>
          </a:p>
        </p:txBody>
      </p:sp>
    </p:spTree>
    <p:extLst>
      <p:ext uri="{BB962C8B-B14F-4D97-AF65-F5344CB8AC3E}">
        <p14:creationId xmlns:p14="http://schemas.microsoft.com/office/powerpoint/2010/main" val="2765585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66510"/>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Atmosfera terrestre</a:t>
            </a:r>
            <a:endParaRPr lang="it-IT" sz="3200" dirty="0">
              <a:solidFill>
                <a:srgbClr val="002060"/>
              </a:solidFill>
              <a:latin typeface="+mj-lt"/>
            </a:endParaRPr>
          </a:p>
        </p:txBody>
      </p:sp>
      <p:sp>
        <p:nvSpPr>
          <p:cNvPr id="7" name="Rettangolo 6"/>
          <p:cNvSpPr/>
          <p:nvPr/>
        </p:nvSpPr>
        <p:spPr>
          <a:xfrm>
            <a:off x="64008" y="1866113"/>
            <a:ext cx="8773926" cy="2246769"/>
          </a:xfrm>
          <a:prstGeom prst="rect">
            <a:avLst/>
          </a:prstGeom>
        </p:spPr>
        <p:txBody>
          <a:bodyPr wrap="square">
            <a:spAutoFit/>
          </a:bodyPr>
          <a:lstStyle/>
          <a:p>
            <a:pPr marL="342900" indent="-342900">
              <a:buBlip>
                <a:blip r:embed="rId3"/>
              </a:buBlip>
            </a:pPr>
            <a:r>
              <a:rPr lang="it-IT" sz="2800" b="1" dirty="0">
                <a:solidFill>
                  <a:schemeClr val="tx2"/>
                </a:solidFill>
              </a:rPr>
              <a:t>L’atmosfera non ha un confine definito</a:t>
            </a:r>
          </a:p>
          <a:p>
            <a:pPr marL="342900" indent="-342900">
              <a:buBlip>
                <a:blip r:embed="rId3"/>
              </a:buBlip>
            </a:pPr>
            <a:r>
              <a:rPr lang="it-IT" sz="2800" b="1" dirty="0">
                <a:solidFill>
                  <a:schemeClr val="tx2"/>
                </a:solidFill>
              </a:rPr>
              <a:t>La pressione e la densità decrescono esponenzialmente con la quota</a:t>
            </a:r>
          </a:p>
          <a:p>
            <a:pPr marL="342900" indent="-342900">
              <a:buBlip>
                <a:blip r:embed="rId3"/>
              </a:buBlip>
            </a:pPr>
            <a:r>
              <a:rPr lang="it-IT" sz="2800" b="1" dirty="0">
                <a:solidFill>
                  <a:schemeClr val="tx2"/>
                </a:solidFill>
              </a:rPr>
              <a:t>Si fonde senza soluzione di continuità con lo spazio interplanetario</a:t>
            </a:r>
            <a:endParaRPr lang="en-GB" sz="2800" b="1" dirty="0">
              <a:solidFill>
                <a:schemeClr val="tx2"/>
              </a:solidFill>
            </a:endParaRPr>
          </a:p>
        </p:txBody>
      </p:sp>
      <p:pic>
        <p:nvPicPr>
          <p:cNvPr id="8" name="Immagine 7"/>
          <p:cNvPicPr>
            <a:picLocks noChangeAspect="1"/>
          </p:cNvPicPr>
          <p:nvPr/>
        </p:nvPicPr>
        <p:blipFill>
          <a:blip r:embed="rId4"/>
          <a:stretch>
            <a:fillRect/>
          </a:stretch>
        </p:blipFill>
        <p:spPr>
          <a:xfrm>
            <a:off x="9073483" y="1744246"/>
            <a:ext cx="3118517" cy="4587974"/>
          </a:xfrm>
          <a:prstGeom prst="rect">
            <a:avLst/>
          </a:prstGeom>
        </p:spPr>
      </p:pic>
      <p:pic>
        <p:nvPicPr>
          <p:cNvPr id="11" name="Immagine 10"/>
          <p:cNvPicPr>
            <a:picLocks noChangeAspect="1"/>
          </p:cNvPicPr>
          <p:nvPr/>
        </p:nvPicPr>
        <p:blipFill>
          <a:blip r:embed="rId5"/>
          <a:stretch>
            <a:fillRect/>
          </a:stretch>
        </p:blipFill>
        <p:spPr>
          <a:xfrm>
            <a:off x="2039394" y="3990839"/>
            <a:ext cx="5940152" cy="1220797"/>
          </a:xfrm>
          <a:prstGeom prst="rect">
            <a:avLst/>
          </a:prstGeom>
        </p:spPr>
      </p:pic>
      <p:pic>
        <p:nvPicPr>
          <p:cNvPr id="12" name="Immagine 11"/>
          <p:cNvPicPr>
            <a:picLocks noChangeAspect="1"/>
          </p:cNvPicPr>
          <p:nvPr/>
        </p:nvPicPr>
        <p:blipFill>
          <a:blip r:embed="rId6"/>
          <a:stretch>
            <a:fillRect/>
          </a:stretch>
        </p:blipFill>
        <p:spPr>
          <a:xfrm>
            <a:off x="2091883" y="5070102"/>
            <a:ext cx="3426249" cy="1133954"/>
          </a:xfrm>
          <a:prstGeom prst="rect">
            <a:avLst/>
          </a:prstGeom>
        </p:spPr>
      </p:pic>
      <p:pic>
        <p:nvPicPr>
          <p:cNvPr id="14" name="Immagine 13"/>
          <p:cNvPicPr>
            <a:picLocks noChangeAspect="1"/>
          </p:cNvPicPr>
          <p:nvPr/>
        </p:nvPicPr>
        <p:blipFill>
          <a:blip r:embed="rId7"/>
          <a:stretch>
            <a:fillRect/>
          </a:stretch>
        </p:blipFill>
        <p:spPr>
          <a:xfrm>
            <a:off x="5579931" y="5411260"/>
            <a:ext cx="2399615" cy="451638"/>
          </a:xfrm>
          <a:prstGeom prst="rect">
            <a:avLst/>
          </a:prstGeom>
        </p:spPr>
      </p:pic>
    </p:spTree>
    <p:extLst>
      <p:ext uri="{BB962C8B-B14F-4D97-AF65-F5344CB8AC3E}">
        <p14:creationId xmlns:p14="http://schemas.microsoft.com/office/powerpoint/2010/main" val="20618366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noProof="1">
                <a:solidFill>
                  <a:srgbClr val="002060"/>
                </a:solidFill>
                <a:effectLst>
                  <a:outerShdw blurRad="38100" dist="38100" dir="2700000" algn="tl">
                    <a:srgbClr val="000000">
                      <a:alpha val="43137"/>
                    </a:srgbClr>
                  </a:outerShdw>
                </a:effectLst>
              </a:rPr>
              <a:t>Principali rientri storici non </a:t>
            </a:r>
            <a:r>
              <a:rPr lang="en-US" sz="2800" noProof="1" smtClean="0">
                <a:solidFill>
                  <a:srgbClr val="002060"/>
                </a:solidFill>
                <a:effectLst>
                  <a:outerShdw blurRad="38100" dist="38100" dir="2700000" algn="tl">
                    <a:srgbClr val="000000">
                      <a:alpha val="43137"/>
                    </a:srgbClr>
                  </a:outerShdw>
                </a:effectLst>
              </a:rPr>
              <a:t>controllati – Sostanze chimiche ad alta tossicità a bordo</a:t>
            </a:r>
            <a:endParaRPr lang="it-IT" sz="2800" dirty="0">
              <a:solidFill>
                <a:srgbClr val="002060"/>
              </a:solidFill>
            </a:endParaRPr>
          </a:p>
        </p:txBody>
      </p:sp>
      <p:sp>
        <p:nvSpPr>
          <p:cNvPr id="8" name="Rettangolo 7"/>
          <p:cNvSpPr/>
          <p:nvPr/>
        </p:nvSpPr>
        <p:spPr>
          <a:xfrm>
            <a:off x="202238" y="1763899"/>
            <a:ext cx="11768852" cy="707886"/>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3"/>
              </a:buBlip>
            </a:pPr>
            <a:r>
              <a:rPr lang="it-IT" sz="2000" b="1" dirty="0">
                <a:solidFill>
                  <a:srgbClr val="C00000"/>
                </a:solidFill>
              </a:rPr>
              <a:t>Oltre al rientro accidentale di significative quantità di materiali radioattivi, </a:t>
            </a:r>
            <a:r>
              <a:rPr lang="it-IT" sz="2000" b="1" dirty="0" smtClean="0">
                <a:solidFill>
                  <a:srgbClr val="C00000"/>
                </a:solidFill>
              </a:rPr>
              <a:t>anche </a:t>
            </a:r>
            <a:r>
              <a:rPr lang="it-IT" sz="2000" b="1" dirty="0">
                <a:solidFill>
                  <a:srgbClr val="C00000"/>
                </a:solidFill>
              </a:rPr>
              <a:t>sostanze chimiche ad alta tossicità possono rappresentare un rischio a terra</a:t>
            </a:r>
          </a:p>
        </p:txBody>
      </p:sp>
      <p:sp>
        <p:nvSpPr>
          <p:cNvPr id="11" name="Rettangolo 10"/>
          <p:cNvSpPr/>
          <p:nvPr/>
        </p:nvSpPr>
        <p:spPr>
          <a:xfrm>
            <a:off x="212433" y="2471785"/>
            <a:ext cx="11758657" cy="2154436"/>
          </a:xfrm>
          <a:prstGeom prst="rect">
            <a:avLst/>
          </a:prstGeom>
        </p:spPr>
        <p:txBody>
          <a:bodyPr wrap="square">
            <a:spAutoFit/>
          </a:bodyPr>
          <a:lstStyle/>
          <a:p>
            <a:pPr marL="285750" indent="-285750">
              <a:buBlip>
                <a:blip r:embed="rId3"/>
              </a:buBlip>
            </a:pPr>
            <a:r>
              <a:rPr lang="it-IT" sz="1600" b="1" dirty="0">
                <a:solidFill>
                  <a:srgbClr val="002060"/>
                </a:solidFill>
              </a:rPr>
              <a:t>Un esempio di questo rischio è rappresentato dai </a:t>
            </a:r>
            <a:r>
              <a:rPr lang="it-IT" sz="1600" b="1" u="sng" dirty="0">
                <a:solidFill>
                  <a:srgbClr val="002060"/>
                </a:solidFill>
              </a:rPr>
              <a:t>propellenti ipergolici</a:t>
            </a:r>
            <a:r>
              <a:rPr lang="it-IT" sz="1600" b="1" dirty="0">
                <a:solidFill>
                  <a:srgbClr val="002060"/>
                </a:solidFill>
              </a:rPr>
              <a:t>, come l’idrazina, la metilidrazina (MMH), la dimetilidrazina asimmetrica (UDMH) e il tetrossido di azoto (NTO)</a:t>
            </a:r>
          </a:p>
          <a:p>
            <a:pPr marL="285750" indent="-285750">
              <a:buBlip>
                <a:blip r:embed="rId3"/>
              </a:buBlip>
            </a:pPr>
            <a:endParaRPr lang="it-IT" sz="300" dirty="0">
              <a:solidFill>
                <a:srgbClr val="002060"/>
              </a:solidFill>
            </a:endParaRPr>
          </a:p>
          <a:p>
            <a:pPr marL="285750" indent="-285750">
              <a:buBlip>
                <a:blip r:embed="rId3"/>
              </a:buBlip>
            </a:pPr>
            <a:r>
              <a:rPr lang="it-IT" sz="1600" b="1" dirty="0">
                <a:solidFill>
                  <a:srgbClr val="002060"/>
                </a:solidFill>
              </a:rPr>
              <a:t>Queste sostanze, tipicamente, si disperdono e/o si incendiano ad alta quota durante il rientro, ma nei veicoli spaziali in avaria possono anche congelare nei serbatoi resistenti al calore, raggiungendo il suolo in quantità significative. Una volta a terra, </a:t>
            </a:r>
            <a:r>
              <a:rPr lang="it-IT" sz="1600" b="1" dirty="0" smtClean="0">
                <a:solidFill>
                  <a:srgbClr val="002060"/>
                </a:solidFill>
              </a:rPr>
              <a:t>possono essere </a:t>
            </a:r>
            <a:r>
              <a:rPr lang="it-IT" sz="1600" b="1" dirty="0">
                <a:solidFill>
                  <a:srgbClr val="002060"/>
                </a:solidFill>
              </a:rPr>
              <a:t>rilasciate sotto forma di nubi tossiche intorno al punto </a:t>
            </a:r>
            <a:r>
              <a:rPr lang="it-IT" sz="1600" b="1" dirty="0" smtClean="0">
                <a:solidFill>
                  <a:srgbClr val="002060"/>
                </a:solidFill>
              </a:rPr>
              <a:t>d’impatto</a:t>
            </a:r>
            <a:endParaRPr lang="it-IT" sz="1600" b="1" dirty="0">
              <a:solidFill>
                <a:srgbClr val="002060"/>
              </a:solidFill>
            </a:endParaRPr>
          </a:p>
          <a:p>
            <a:pPr marL="285750" indent="-285750">
              <a:buBlip>
                <a:blip r:embed="rId3"/>
              </a:buBlip>
            </a:pPr>
            <a:endParaRPr lang="it-IT" sz="300" dirty="0"/>
          </a:p>
          <a:p>
            <a:pPr marL="285750" indent="-285750">
              <a:buBlip>
                <a:blip r:embed="rId3"/>
              </a:buBlip>
            </a:pPr>
            <a:r>
              <a:rPr lang="it-IT" sz="1600" dirty="0"/>
              <a:t>In passato, notevoli quantità di propellenti ipergolici sono rientrate in modo incontrollato, come nel caso di </a:t>
            </a:r>
            <a:r>
              <a:rPr lang="it-IT" sz="1600" b="1" dirty="0">
                <a:solidFill>
                  <a:srgbClr val="0070C0"/>
                </a:solidFill>
              </a:rPr>
              <a:t>Mars 96 </a:t>
            </a:r>
            <a:r>
              <a:rPr lang="it-IT" sz="1600" dirty="0"/>
              <a:t>nel 1996, con circa 3000 kg di propellenti inutilizzati, e più recentemente di </a:t>
            </a:r>
            <a:r>
              <a:rPr lang="it-IT" sz="1600" b="1" dirty="0">
                <a:solidFill>
                  <a:srgbClr val="0070C0"/>
                </a:solidFill>
              </a:rPr>
              <a:t>Phobos-Grunt</a:t>
            </a:r>
            <a:r>
              <a:rPr lang="it-IT" sz="1600" dirty="0"/>
              <a:t> nel 2012, con 11.150 kg, </a:t>
            </a:r>
            <a:r>
              <a:rPr lang="it-IT" sz="1600" b="1" dirty="0">
                <a:solidFill>
                  <a:srgbClr val="0070C0"/>
                </a:solidFill>
              </a:rPr>
              <a:t>Progress-M 27M</a:t>
            </a:r>
            <a:r>
              <a:rPr lang="it-IT" sz="1600" dirty="0"/>
              <a:t> nel 2015, con 1373 kg, e </a:t>
            </a:r>
            <a:r>
              <a:rPr lang="it-IT" sz="1600" b="1" dirty="0">
                <a:solidFill>
                  <a:srgbClr val="0070C0"/>
                </a:solidFill>
              </a:rPr>
              <a:t>Tiangong-1</a:t>
            </a:r>
            <a:r>
              <a:rPr lang="it-IT" sz="1600" dirty="0"/>
              <a:t> nel 2018, con 350 kg</a:t>
            </a:r>
          </a:p>
        </p:txBody>
      </p:sp>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2773" y="4426429"/>
            <a:ext cx="1585520" cy="1475124"/>
          </a:xfrm>
          <a:prstGeom prst="rect">
            <a:avLst/>
          </a:prstGeom>
          <a:ln>
            <a:noFill/>
          </a:ln>
          <a:effectLst>
            <a:outerShdw blurRad="63500" sx="102000" sy="102000" algn="ctr" rotWithShape="0">
              <a:schemeClr val="accent1">
                <a:lumMod val="75000"/>
                <a:alpha val="40000"/>
              </a:schemeClr>
            </a:outerShdw>
          </a:effectLst>
        </p:spPr>
      </p:pic>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870" y="4720316"/>
            <a:ext cx="1872208" cy="1071908"/>
          </a:xfrm>
          <a:prstGeom prst="rect">
            <a:avLst/>
          </a:prstGeom>
          <a:effectLst>
            <a:outerShdw blurRad="50800" dist="38100" dir="2700000" algn="tl" rotWithShape="0">
              <a:prstClr val="black">
                <a:alpha val="40000"/>
              </a:prstClr>
            </a:outerShdw>
          </a:effectLst>
        </p:spPr>
      </p:pic>
      <p:pic>
        <p:nvPicPr>
          <p:cNvPr id="16" name="Immagin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2648" y="4581816"/>
            <a:ext cx="1877790" cy="1071908"/>
          </a:xfrm>
          <a:prstGeom prst="rect">
            <a:avLst/>
          </a:prstGeom>
          <a:effectLst>
            <a:outerShdw blurRad="50800" dist="38100" dir="2700000" algn="tl" rotWithShape="0">
              <a:prstClr val="black">
                <a:alpha val="40000"/>
              </a:prstClr>
            </a:outerShdw>
          </a:effectLst>
        </p:spPr>
      </p:pic>
      <p:sp>
        <p:nvSpPr>
          <p:cNvPr id="17" name="Rettangolo 16"/>
          <p:cNvSpPr/>
          <p:nvPr/>
        </p:nvSpPr>
        <p:spPr>
          <a:xfrm>
            <a:off x="0" y="5901553"/>
            <a:ext cx="12192000" cy="492443"/>
          </a:xfrm>
          <a:prstGeom prst="rect">
            <a:avLst/>
          </a:prstGeom>
          <a:ln w="6350">
            <a:noFill/>
          </a:ln>
        </p:spPr>
        <p:txBody>
          <a:bodyPr wrap="square">
            <a:spAutoFit/>
          </a:bodyPr>
          <a:lstStyle/>
          <a:p>
            <a:pPr marL="171450" indent="-171450">
              <a:buSzPct val="80000"/>
              <a:buFont typeface="Wingdings" panose="05000000000000000000" pitchFamily="2" charset="2"/>
              <a:buChar char="§"/>
            </a:pPr>
            <a:endParaRPr lang="en-US" sz="200" dirty="0">
              <a:solidFill>
                <a:srgbClr val="0070C0"/>
              </a:solidFill>
              <a:latin typeface="+mj-lt"/>
            </a:endParaRPr>
          </a:p>
          <a:p>
            <a:pPr marL="171450" lvl="0" indent="-171450">
              <a:buSzPct val="80000"/>
              <a:buFont typeface="Wingdings" panose="05000000000000000000" pitchFamily="2" charset="2"/>
              <a:buChar char="§"/>
            </a:pPr>
            <a:r>
              <a:rPr lang="en-US" sz="1200" b="1" dirty="0">
                <a:solidFill>
                  <a:srgbClr val="0070C0"/>
                </a:solidFill>
              </a:rPr>
              <a:t>Pardini C. and Anselmo L., </a:t>
            </a:r>
            <a:r>
              <a:rPr lang="en-US" sz="1200" b="1" dirty="0" smtClean="0">
                <a:solidFill>
                  <a:srgbClr val="0070C0"/>
                </a:solidFill>
              </a:rPr>
              <a:t>UNCONTROLLED RE-ENTRIES OF SPACECRAFT AND ROCKET BODIES: A STATISTICAL OVERVIEW OVER THE LAST DECADE, </a:t>
            </a:r>
            <a:r>
              <a:rPr lang="en-US" sz="1200" b="1" i="1" dirty="0">
                <a:solidFill>
                  <a:srgbClr val="0070C0"/>
                </a:solidFill>
              </a:rPr>
              <a:t>The</a:t>
            </a:r>
            <a:r>
              <a:rPr lang="en-US" sz="1200" b="1" dirty="0">
                <a:solidFill>
                  <a:srgbClr val="0070C0"/>
                </a:solidFill>
              </a:rPr>
              <a:t> </a:t>
            </a:r>
            <a:r>
              <a:rPr lang="en-US" sz="1200" b="1" i="1" dirty="0">
                <a:solidFill>
                  <a:srgbClr val="0070C0"/>
                </a:solidFill>
              </a:rPr>
              <a:t>Journal of Space Safety Engineering</a:t>
            </a:r>
            <a:r>
              <a:rPr lang="en-US" sz="1200" b="1" dirty="0">
                <a:solidFill>
                  <a:srgbClr val="0070C0"/>
                </a:solidFill>
              </a:rPr>
              <a:t>, Vol. 6, pp. 30-47, 2019, DOI:10.1016/j.jsse.2019.02.001</a:t>
            </a:r>
            <a:endParaRPr lang="en-GB" sz="1200" b="1" dirty="0"/>
          </a:p>
        </p:txBody>
      </p:sp>
      <p:sp>
        <p:nvSpPr>
          <p:cNvPr id="18" name="Rettangolo 17"/>
          <p:cNvSpPr/>
          <p:nvPr/>
        </p:nvSpPr>
        <p:spPr>
          <a:xfrm>
            <a:off x="4579787" y="5006367"/>
            <a:ext cx="1516213" cy="338554"/>
          </a:xfrm>
          <a:prstGeom prst="rect">
            <a:avLst/>
          </a:prstGeom>
        </p:spPr>
        <p:txBody>
          <a:bodyPr wrap="square">
            <a:spAutoFit/>
          </a:bodyPr>
          <a:lstStyle/>
          <a:p>
            <a:pPr algn="ctr"/>
            <a:r>
              <a:rPr lang="it-IT" sz="1600" b="1" dirty="0">
                <a:solidFill>
                  <a:srgbClr val="C00000"/>
                </a:solidFill>
              </a:rPr>
              <a:t>Phobos-Grunt</a:t>
            </a:r>
            <a:endParaRPr lang="it-IT" sz="1600" dirty="0">
              <a:solidFill>
                <a:srgbClr val="C00000"/>
              </a:solidFill>
            </a:endParaRPr>
          </a:p>
        </p:txBody>
      </p:sp>
      <p:sp>
        <p:nvSpPr>
          <p:cNvPr id="19" name="Rettangolo 18"/>
          <p:cNvSpPr/>
          <p:nvPr/>
        </p:nvSpPr>
        <p:spPr>
          <a:xfrm>
            <a:off x="550004" y="5086993"/>
            <a:ext cx="1872208" cy="338554"/>
          </a:xfrm>
          <a:prstGeom prst="rect">
            <a:avLst/>
          </a:prstGeom>
        </p:spPr>
        <p:txBody>
          <a:bodyPr wrap="square">
            <a:spAutoFit/>
          </a:bodyPr>
          <a:lstStyle/>
          <a:p>
            <a:pPr algn="ctr"/>
            <a:r>
              <a:rPr lang="it-IT" sz="1600" b="1" dirty="0">
                <a:solidFill>
                  <a:srgbClr val="C00000"/>
                </a:solidFill>
              </a:rPr>
              <a:t>Progress-M 27M</a:t>
            </a:r>
            <a:endParaRPr lang="it-IT" sz="1600" dirty="0">
              <a:solidFill>
                <a:srgbClr val="C00000"/>
              </a:solidFill>
            </a:endParaRPr>
          </a:p>
        </p:txBody>
      </p:sp>
      <p:sp>
        <p:nvSpPr>
          <p:cNvPr id="20" name="Rettangolo 19"/>
          <p:cNvSpPr/>
          <p:nvPr/>
        </p:nvSpPr>
        <p:spPr>
          <a:xfrm>
            <a:off x="7588293" y="5006367"/>
            <a:ext cx="1877790" cy="338554"/>
          </a:xfrm>
          <a:prstGeom prst="rect">
            <a:avLst/>
          </a:prstGeom>
        </p:spPr>
        <p:txBody>
          <a:bodyPr wrap="square">
            <a:spAutoFit/>
          </a:bodyPr>
          <a:lstStyle/>
          <a:p>
            <a:pPr algn="ctr"/>
            <a:r>
              <a:rPr lang="it-IT" sz="1600" b="1" dirty="0">
                <a:solidFill>
                  <a:srgbClr val="C00000"/>
                </a:solidFill>
              </a:rPr>
              <a:t>Tiangong-1</a:t>
            </a:r>
            <a:endParaRPr lang="it-IT" sz="1600" dirty="0">
              <a:solidFill>
                <a:srgbClr val="C00000"/>
              </a:solidFill>
            </a:endParaRPr>
          </a:p>
        </p:txBody>
      </p:sp>
    </p:spTree>
    <p:extLst>
      <p:ext uri="{BB962C8B-B14F-4D97-AF65-F5344CB8AC3E}">
        <p14:creationId xmlns:p14="http://schemas.microsoft.com/office/powerpoint/2010/main" val="14906960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smtClean="0">
                <a:solidFill>
                  <a:srgbClr val="002060"/>
                </a:solidFill>
                <a:effectLst>
                  <a:outerShdw blurRad="38100" dist="38100" dir="2700000" algn="tl">
                    <a:srgbClr val="000000">
                      <a:alpha val="43137"/>
                    </a:srgbClr>
                  </a:outerShdw>
                </a:effectLst>
              </a:rPr>
              <a:t>Detriti </a:t>
            </a:r>
            <a:r>
              <a:rPr lang="en-US" sz="3200" noProof="1">
                <a:solidFill>
                  <a:srgbClr val="002060"/>
                </a:solidFill>
                <a:effectLst>
                  <a:outerShdw blurRad="38100" dist="38100" dir="2700000" algn="tl">
                    <a:srgbClr val="000000">
                      <a:alpha val="43137"/>
                    </a:srgbClr>
                  </a:outerShdw>
                </a:effectLst>
              </a:rPr>
              <a:t>recuperati a terra</a:t>
            </a:r>
            <a:endParaRPr lang="it-IT" sz="3200" dirty="0">
              <a:solidFill>
                <a:srgbClr val="002060"/>
              </a:solidFill>
            </a:endParaRPr>
          </a:p>
        </p:txBody>
      </p:sp>
      <p:sp>
        <p:nvSpPr>
          <p:cNvPr id="8" name="Rettangolo 7"/>
          <p:cNvSpPr/>
          <p:nvPr/>
        </p:nvSpPr>
        <p:spPr>
          <a:xfrm>
            <a:off x="6382138" y="1730858"/>
            <a:ext cx="5647833" cy="2185214"/>
          </a:xfrm>
          <a:prstGeom prst="rect">
            <a:avLst/>
          </a:prstGeom>
        </p:spPr>
        <p:txBody>
          <a:bodyPr wrap="square">
            <a:spAutoFit/>
          </a:bodyPr>
          <a:lstStyle/>
          <a:p>
            <a:pPr marL="285750" indent="-285750">
              <a:buClr>
                <a:schemeClr val="accent1">
                  <a:lumMod val="75000"/>
                </a:schemeClr>
              </a:buClr>
              <a:buBlip>
                <a:blip r:embed="rId3"/>
              </a:buBlip>
            </a:pPr>
            <a:r>
              <a:rPr lang="it-IT" sz="1600" b="1" dirty="0">
                <a:solidFill>
                  <a:srgbClr val="002060"/>
                </a:solidFill>
              </a:rPr>
              <a:t>Anche per oggetti non specificamente progettati per resistere ai carichi meccanici e termici durante il rientro, una frazione di massa compresa tra il </a:t>
            </a:r>
            <a:r>
              <a:rPr lang="it-IT" sz="1600" b="1" dirty="0" smtClean="0">
                <a:solidFill>
                  <a:srgbClr val="002060"/>
                </a:solidFill>
              </a:rPr>
              <a:t>5% </a:t>
            </a:r>
            <a:r>
              <a:rPr lang="it-IT" sz="1600" b="1" dirty="0">
                <a:solidFill>
                  <a:srgbClr val="002060"/>
                </a:solidFill>
              </a:rPr>
              <a:t>e il </a:t>
            </a:r>
            <a:r>
              <a:rPr lang="it-IT" sz="1600" b="1" dirty="0" smtClean="0">
                <a:solidFill>
                  <a:srgbClr val="002060"/>
                </a:solidFill>
              </a:rPr>
              <a:t>30%, o superiore in casi eccezionali, potrebbe </a:t>
            </a:r>
            <a:r>
              <a:rPr lang="it-IT" sz="1600" b="1" dirty="0">
                <a:solidFill>
                  <a:srgbClr val="002060"/>
                </a:solidFill>
              </a:rPr>
              <a:t>sopravvivere e raggiungere il suolo</a:t>
            </a:r>
            <a:endParaRPr lang="en-US" sz="1600" b="1" dirty="0">
              <a:solidFill>
                <a:srgbClr val="002060"/>
              </a:solidFill>
            </a:endParaRPr>
          </a:p>
          <a:p>
            <a:pPr marL="285750" indent="-285750">
              <a:buClr>
                <a:schemeClr val="accent1">
                  <a:lumMod val="75000"/>
                </a:schemeClr>
              </a:buClr>
              <a:buBlip>
                <a:blip r:embed="rId3"/>
              </a:buBlip>
            </a:pPr>
            <a:endParaRPr lang="it-IT" sz="300" dirty="0">
              <a:solidFill>
                <a:srgbClr val="002060"/>
              </a:solidFill>
            </a:endParaRPr>
          </a:p>
          <a:p>
            <a:pPr marL="285750" indent="-285750">
              <a:buClr>
                <a:schemeClr val="accent1">
                  <a:lumMod val="75000"/>
                </a:schemeClr>
              </a:buClr>
              <a:buBlip>
                <a:blip r:embed="rId3"/>
              </a:buBlip>
            </a:pPr>
            <a:r>
              <a:rPr lang="it-IT" sz="1600" dirty="0">
                <a:solidFill>
                  <a:srgbClr val="002060"/>
                </a:solidFill>
              </a:rPr>
              <a:t>A parte casi accidentali rari, come la tragica perdita del Columbia (2003) o il rientro dello Skylab (1979), </a:t>
            </a:r>
            <a:r>
              <a:rPr lang="it-IT" sz="1600" b="1" dirty="0">
                <a:solidFill>
                  <a:srgbClr val="002060"/>
                </a:solidFill>
              </a:rPr>
              <a:t>la maggior parte dei frammenti recuperati finora a terra proviene da stadi orbitali </a:t>
            </a:r>
            <a:endParaRPr lang="en-US" sz="1600" b="1" dirty="0">
              <a:solidFill>
                <a:srgbClr val="002060"/>
              </a:solidFill>
            </a:endParaRPr>
          </a:p>
        </p:txBody>
      </p:sp>
      <p:sp>
        <p:nvSpPr>
          <p:cNvPr id="11" name="Rettangolo 10"/>
          <p:cNvSpPr/>
          <p:nvPr/>
        </p:nvSpPr>
        <p:spPr>
          <a:xfrm>
            <a:off x="86820" y="5249997"/>
            <a:ext cx="12018359" cy="830997"/>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3"/>
              </a:buBlip>
            </a:pPr>
            <a:r>
              <a:rPr lang="it-IT" sz="1600" b="1" dirty="0" smtClean="0">
                <a:solidFill>
                  <a:srgbClr val="002060"/>
                </a:solidFill>
              </a:rPr>
              <a:t>Escludendo i 4 eventi principali oggetto di ricerche dedicate, oltre 160 oggetti sono stati recuperati in circa 80 zone di impatto in tutto il mondo. Tuttavia, limitando l’analisi ai soli oggetti che </a:t>
            </a:r>
            <a:r>
              <a:rPr lang="it-IT" sz="1600" b="1" dirty="0">
                <a:solidFill>
                  <a:srgbClr val="002060"/>
                </a:solidFill>
              </a:rPr>
              <a:t>presentano una forte o comprovata correlazione con un oggetto che era in orbita, </a:t>
            </a:r>
            <a:r>
              <a:rPr lang="it-IT" sz="1600" b="1" dirty="0" smtClean="0">
                <a:solidFill>
                  <a:srgbClr val="002060"/>
                </a:solidFill>
              </a:rPr>
              <a:t>il numero delle </a:t>
            </a:r>
            <a:r>
              <a:rPr lang="it-IT" sz="1600" b="1" dirty="0">
                <a:solidFill>
                  <a:srgbClr val="002060"/>
                </a:solidFill>
              </a:rPr>
              <a:t>zone </a:t>
            </a:r>
            <a:r>
              <a:rPr lang="it-IT" sz="1600" b="1" dirty="0" smtClean="0">
                <a:solidFill>
                  <a:srgbClr val="002060"/>
                </a:solidFill>
              </a:rPr>
              <a:t>di impatto si riduce a 67 e quello dei frammenti recuperati a 150, di cui 58 erano serbatoi</a:t>
            </a:r>
            <a:r>
              <a:rPr lang="it-IT" sz="1600" b="1" i="1" baseline="30000" dirty="0" smtClean="0">
                <a:solidFill>
                  <a:srgbClr val="002060"/>
                </a:solidFill>
              </a:rPr>
              <a:t>*</a:t>
            </a:r>
            <a:endParaRPr lang="it-IT" sz="1600" b="1" i="1" dirty="0">
              <a:solidFill>
                <a:srgbClr val="002060"/>
              </a:solidFill>
            </a:endParaRPr>
          </a:p>
        </p:txBody>
      </p:sp>
      <p:sp>
        <p:nvSpPr>
          <p:cNvPr id="12" name="Rettangolo 11"/>
          <p:cNvSpPr/>
          <p:nvPr/>
        </p:nvSpPr>
        <p:spPr>
          <a:xfrm>
            <a:off x="102105" y="6080994"/>
            <a:ext cx="8712968" cy="307777"/>
          </a:xfrm>
          <a:prstGeom prst="rect">
            <a:avLst/>
          </a:prstGeom>
        </p:spPr>
        <p:txBody>
          <a:bodyPr wrap="square">
            <a:spAutoFit/>
          </a:bodyPr>
          <a:lstStyle/>
          <a:p>
            <a:r>
              <a:rPr lang="en-US" baseline="30000" dirty="0"/>
              <a:t>*</a:t>
            </a:r>
            <a:r>
              <a:rPr lang="en-US" sz="1400" b="1" i="1" dirty="0">
                <a:solidFill>
                  <a:srgbClr val="0070C0"/>
                </a:solidFill>
              </a:rPr>
              <a:t>https://reentry.esoc.esa.int/index.html#home_recovereddebris</a:t>
            </a:r>
          </a:p>
        </p:txBody>
      </p:sp>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555" y="3759431"/>
            <a:ext cx="4144162" cy="1443991"/>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05" y="1809129"/>
            <a:ext cx="6280034" cy="3394293"/>
          </a:xfrm>
          <a:prstGeom prst="rect">
            <a:avLst/>
          </a:prstGeom>
        </p:spPr>
      </p:pic>
      <p:sp>
        <p:nvSpPr>
          <p:cNvPr id="14" name="CasellaDiTesto 13"/>
          <p:cNvSpPr txBox="1"/>
          <p:nvPr/>
        </p:nvSpPr>
        <p:spPr>
          <a:xfrm>
            <a:off x="961370" y="2137817"/>
            <a:ext cx="822661" cy="400110"/>
          </a:xfrm>
          <a:prstGeom prst="rect">
            <a:avLst/>
          </a:prstGeom>
          <a:noFill/>
        </p:spPr>
        <p:txBody>
          <a:bodyPr wrap="none" rtlCol="0">
            <a:spAutoFit/>
          </a:bodyPr>
          <a:lstStyle/>
          <a:p>
            <a:pPr algn="ctr"/>
            <a:r>
              <a:rPr lang="it-IT" sz="1000" b="1" dirty="0" smtClean="0">
                <a:solidFill>
                  <a:srgbClr val="002060"/>
                </a:solidFill>
              </a:rPr>
              <a:t>Cosmos 954</a:t>
            </a:r>
          </a:p>
          <a:p>
            <a:pPr algn="ctr"/>
            <a:r>
              <a:rPr lang="it-IT" sz="1000" b="1" dirty="0" smtClean="0">
                <a:solidFill>
                  <a:srgbClr val="002060"/>
                </a:solidFill>
              </a:rPr>
              <a:t>(1978)</a:t>
            </a:r>
            <a:endParaRPr lang="it-IT" sz="1000" b="1" dirty="0">
              <a:solidFill>
                <a:srgbClr val="002060"/>
              </a:solidFill>
            </a:endParaRPr>
          </a:p>
        </p:txBody>
      </p:sp>
      <p:sp>
        <p:nvSpPr>
          <p:cNvPr id="17" name="CasellaDiTesto 16"/>
          <p:cNvSpPr txBox="1"/>
          <p:nvPr/>
        </p:nvSpPr>
        <p:spPr>
          <a:xfrm>
            <a:off x="1784031" y="2943277"/>
            <a:ext cx="1217001" cy="400110"/>
          </a:xfrm>
          <a:prstGeom prst="rect">
            <a:avLst/>
          </a:prstGeom>
          <a:noFill/>
        </p:spPr>
        <p:txBody>
          <a:bodyPr wrap="none" rtlCol="0">
            <a:spAutoFit/>
          </a:bodyPr>
          <a:lstStyle/>
          <a:p>
            <a:pPr algn="ctr"/>
            <a:r>
              <a:rPr lang="it-IT" sz="1000" b="1" dirty="0" smtClean="0">
                <a:solidFill>
                  <a:srgbClr val="002060"/>
                </a:solidFill>
              </a:rPr>
              <a:t>STS-107 (</a:t>
            </a:r>
            <a:r>
              <a:rPr lang="it-IT" sz="1000" b="1" i="1" dirty="0" smtClean="0">
                <a:solidFill>
                  <a:srgbClr val="002060"/>
                </a:solidFill>
              </a:rPr>
              <a:t>Columbia</a:t>
            </a:r>
            <a:r>
              <a:rPr lang="it-IT" sz="1000" b="1" dirty="0" smtClean="0">
                <a:solidFill>
                  <a:srgbClr val="002060"/>
                </a:solidFill>
              </a:rPr>
              <a:t>)</a:t>
            </a:r>
          </a:p>
          <a:p>
            <a:pPr algn="ctr"/>
            <a:r>
              <a:rPr lang="it-IT" sz="1000" b="1" dirty="0" smtClean="0">
                <a:solidFill>
                  <a:srgbClr val="002060"/>
                </a:solidFill>
              </a:rPr>
              <a:t>(2003)</a:t>
            </a:r>
            <a:endParaRPr lang="it-IT" sz="1000" b="1" dirty="0">
              <a:solidFill>
                <a:srgbClr val="002060"/>
              </a:solidFill>
            </a:endParaRPr>
          </a:p>
        </p:txBody>
      </p:sp>
      <p:sp>
        <p:nvSpPr>
          <p:cNvPr id="18" name="CasellaDiTesto 17"/>
          <p:cNvSpPr txBox="1"/>
          <p:nvPr/>
        </p:nvSpPr>
        <p:spPr>
          <a:xfrm>
            <a:off x="2317190" y="3995186"/>
            <a:ext cx="1367683" cy="400110"/>
          </a:xfrm>
          <a:prstGeom prst="rect">
            <a:avLst/>
          </a:prstGeom>
          <a:noFill/>
        </p:spPr>
        <p:txBody>
          <a:bodyPr wrap="none" rtlCol="0">
            <a:spAutoFit/>
          </a:bodyPr>
          <a:lstStyle/>
          <a:p>
            <a:pPr algn="ctr"/>
            <a:r>
              <a:rPr lang="it-IT" sz="1000" b="1" dirty="0" smtClean="0">
                <a:solidFill>
                  <a:srgbClr val="002060"/>
                </a:solidFill>
              </a:rPr>
              <a:t>Salyut 7/Cosmos 1686</a:t>
            </a:r>
          </a:p>
          <a:p>
            <a:pPr algn="ctr"/>
            <a:r>
              <a:rPr lang="it-IT" sz="1000" b="1" dirty="0" smtClean="0">
                <a:solidFill>
                  <a:srgbClr val="002060"/>
                </a:solidFill>
              </a:rPr>
              <a:t>(1991)</a:t>
            </a:r>
            <a:endParaRPr lang="it-IT" sz="1000" b="1" dirty="0">
              <a:solidFill>
                <a:srgbClr val="002060"/>
              </a:solidFill>
            </a:endParaRPr>
          </a:p>
        </p:txBody>
      </p:sp>
      <p:sp>
        <p:nvSpPr>
          <p:cNvPr id="19" name="CasellaDiTesto 18"/>
          <p:cNvSpPr txBox="1"/>
          <p:nvPr/>
        </p:nvSpPr>
        <p:spPr>
          <a:xfrm>
            <a:off x="4794902" y="4087650"/>
            <a:ext cx="527709" cy="400110"/>
          </a:xfrm>
          <a:prstGeom prst="rect">
            <a:avLst/>
          </a:prstGeom>
          <a:noFill/>
        </p:spPr>
        <p:txBody>
          <a:bodyPr wrap="none" rtlCol="0">
            <a:spAutoFit/>
          </a:bodyPr>
          <a:lstStyle/>
          <a:p>
            <a:pPr algn="ctr"/>
            <a:r>
              <a:rPr lang="it-IT" sz="1000" b="1" dirty="0" smtClean="0">
                <a:solidFill>
                  <a:srgbClr val="002060"/>
                </a:solidFill>
              </a:rPr>
              <a:t>Skylab</a:t>
            </a:r>
          </a:p>
          <a:p>
            <a:pPr algn="ctr"/>
            <a:r>
              <a:rPr lang="it-IT" sz="1000" b="1" dirty="0" smtClean="0">
                <a:solidFill>
                  <a:srgbClr val="002060"/>
                </a:solidFill>
              </a:rPr>
              <a:t>(1979)</a:t>
            </a:r>
            <a:endParaRPr lang="it-IT" sz="1000" b="1" dirty="0">
              <a:solidFill>
                <a:srgbClr val="002060"/>
              </a:solidFill>
            </a:endParaRPr>
          </a:p>
        </p:txBody>
      </p:sp>
    </p:spTree>
    <p:extLst>
      <p:ext uri="{BB962C8B-B14F-4D97-AF65-F5344CB8AC3E}">
        <p14:creationId xmlns:p14="http://schemas.microsoft.com/office/powerpoint/2010/main" val="37813077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Rientri incontrollati avvenuti negli ultimi 15 anni [2010-2024]</a:t>
            </a:r>
            <a:endParaRPr lang="it-IT" sz="3200" dirty="0">
              <a:solidFill>
                <a:srgbClr val="002060"/>
              </a:solidFill>
            </a:endParaRPr>
          </a:p>
        </p:txBody>
      </p:sp>
      <p:sp>
        <p:nvSpPr>
          <p:cNvPr id="7" name="Rettangolo 6"/>
          <p:cNvSpPr/>
          <p:nvPr/>
        </p:nvSpPr>
        <p:spPr>
          <a:xfrm>
            <a:off x="146328" y="1834505"/>
            <a:ext cx="11899343" cy="1277273"/>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Clr>
                <a:schemeClr val="tx1"/>
              </a:buClr>
              <a:buBlip>
                <a:blip r:embed="rId3"/>
              </a:buBlip>
            </a:pPr>
            <a:r>
              <a:rPr lang="it-IT" b="1" dirty="0">
                <a:solidFill>
                  <a:srgbClr val="002060"/>
                </a:solidFill>
              </a:rPr>
              <a:t>Sono stati considerati tutti i </a:t>
            </a:r>
            <a:r>
              <a:rPr lang="it-IT" b="1" u="sng" dirty="0">
                <a:solidFill>
                  <a:srgbClr val="002060"/>
                </a:solidFill>
              </a:rPr>
              <a:t>rientri incontrollati di satelliti e stadi orbitali</a:t>
            </a:r>
            <a:r>
              <a:rPr lang="it-IT" b="1" dirty="0">
                <a:solidFill>
                  <a:srgbClr val="002060"/>
                </a:solidFill>
              </a:rPr>
              <a:t> classificati come </a:t>
            </a:r>
            <a:r>
              <a:rPr lang="it-IT" b="1" i="1" dirty="0">
                <a:solidFill>
                  <a:srgbClr val="002060"/>
                </a:solidFill>
              </a:rPr>
              <a:t>large </a:t>
            </a:r>
            <a:r>
              <a:rPr lang="it-IT" b="1" dirty="0">
                <a:solidFill>
                  <a:srgbClr val="002060"/>
                </a:solidFill>
              </a:rPr>
              <a:t>(Radar Cross-Section: RCS &gt; 1 m</a:t>
            </a:r>
            <a:r>
              <a:rPr lang="it-IT" b="1" baseline="30000" dirty="0">
                <a:solidFill>
                  <a:srgbClr val="002060"/>
                </a:solidFill>
              </a:rPr>
              <a:t>2</a:t>
            </a:r>
            <a:r>
              <a:rPr lang="it-IT" b="1" dirty="0">
                <a:solidFill>
                  <a:srgbClr val="002060"/>
                </a:solidFill>
              </a:rPr>
              <a:t>) e </a:t>
            </a:r>
            <a:r>
              <a:rPr lang="it-IT" b="1" i="1" dirty="0">
                <a:solidFill>
                  <a:srgbClr val="002060"/>
                </a:solidFill>
              </a:rPr>
              <a:t>medium</a:t>
            </a:r>
            <a:r>
              <a:rPr lang="it-IT" b="1" dirty="0">
                <a:solidFill>
                  <a:srgbClr val="002060"/>
                </a:solidFill>
              </a:rPr>
              <a:t> (0.1 m</a:t>
            </a:r>
            <a:r>
              <a:rPr lang="it-IT" b="1" baseline="30000" dirty="0">
                <a:solidFill>
                  <a:srgbClr val="002060"/>
                </a:solidFill>
              </a:rPr>
              <a:t>2 </a:t>
            </a:r>
            <a:r>
              <a:rPr lang="it-IT" b="1" dirty="0">
                <a:solidFill>
                  <a:srgbClr val="002060"/>
                </a:solidFill>
              </a:rPr>
              <a:t>&lt; RCS &lt; 1 m</a:t>
            </a:r>
            <a:r>
              <a:rPr lang="it-IT" b="1" baseline="30000" dirty="0">
                <a:solidFill>
                  <a:srgbClr val="002060"/>
                </a:solidFill>
              </a:rPr>
              <a:t>2</a:t>
            </a:r>
            <a:r>
              <a:rPr lang="it-IT" b="1" dirty="0">
                <a:solidFill>
                  <a:srgbClr val="002060"/>
                </a:solidFill>
              </a:rPr>
              <a:t>) dal </a:t>
            </a:r>
            <a:r>
              <a:rPr lang="it-IT" b="1" dirty="0">
                <a:solidFill>
                  <a:srgbClr val="0070C0"/>
                </a:solidFill>
              </a:rPr>
              <a:t>comando spaziale americano (</a:t>
            </a:r>
            <a:r>
              <a:rPr lang="it-IT" b="1" dirty="0">
                <a:solidFill>
                  <a:srgbClr val="0070C0"/>
                </a:solidFill>
                <a:hlinkClick r:id="rId4"/>
              </a:rPr>
              <a:t>https://www.space-track.org</a:t>
            </a:r>
            <a:r>
              <a:rPr lang="it-IT" b="1" dirty="0">
                <a:solidFill>
                  <a:srgbClr val="0070C0"/>
                </a:solidFill>
              </a:rPr>
              <a:t>)</a:t>
            </a:r>
            <a:r>
              <a:rPr lang="it-IT" b="1" dirty="0">
                <a:solidFill>
                  <a:srgbClr val="002060"/>
                </a:solidFill>
              </a:rPr>
              <a:t>, </a:t>
            </a:r>
            <a:r>
              <a:rPr lang="it-IT" b="1" u="sng" dirty="0">
                <a:solidFill>
                  <a:srgbClr val="002060"/>
                </a:solidFill>
              </a:rPr>
              <a:t>oltre a quelli dei detriti</a:t>
            </a:r>
            <a:r>
              <a:rPr lang="it-IT" b="1" dirty="0">
                <a:solidFill>
                  <a:srgbClr val="002060"/>
                </a:solidFill>
              </a:rPr>
              <a:t> classificati come </a:t>
            </a:r>
            <a:r>
              <a:rPr lang="it-IT" b="1" i="1" dirty="0">
                <a:solidFill>
                  <a:srgbClr val="002060"/>
                </a:solidFill>
              </a:rPr>
              <a:t>large</a:t>
            </a:r>
            <a:r>
              <a:rPr lang="it-IT" b="1" dirty="0">
                <a:solidFill>
                  <a:srgbClr val="002060"/>
                </a:solidFill>
              </a:rPr>
              <a:t>,</a:t>
            </a:r>
            <a:r>
              <a:rPr lang="it-IT" b="1" i="1" dirty="0">
                <a:solidFill>
                  <a:srgbClr val="002060"/>
                </a:solidFill>
              </a:rPr>
              <a:t> </a:t>
            </a:r>
            <a:r>
              <a:rPr lang="it-IT" b="1" dirty="0">
                <a:solidFill>
                  <a:srgbClr val="002060"/>
                </a:solidFill>
              </a:rPr>
              <a:t>rientrati senza controllo dal 1 gennaio 2010 al 31 dicembre 2024</a:t>
            </a:r>
          </a:p>
          <a:p>
            <a:pPr marL="285750" indent="-285750">
              <a:buClr>
                <a:schemeClr val="tx1"/>
              </a:buClr>
              <a:buBlip>
                <a:blip r:embed="rId3"/>
              </a:buBlip>
            </a:pPr>
            <a:endParaRPr lang="it-IT" sz="500" dirty="0">
              <a:solidFill>
                <a:srgbClr val="002060"/>
              </a:solidFill>
            </a:endParaRPr>
          </a:p>
          <a:p>
            <a:pPr marL="285750" indent="-285750">
              <a:buClr>
                <a:schemeClr val="tx1"/>
              </a:buClr>
              <a:buBlip>
                <a:blip r:embed="rId3"/>
              </a:buBlip>
            </a:pPr>
            <a:r>
              <a:rPr lang="it-IT" b="1" dirty="0">
                <a:solidFill>
                  <a:srgbClr val="002060"/>
                </a:solidFill>
              </a:rPr>
              <a:t>Le masse </a:t>
            </a:r>
            <a:r>
              <a:rPr lang="it-IT" b="1" dirty="0" smtClean="0">
                <a:solidFill>
                  <a:srgbClr val="002060"/>
                </a:solidFill>
              </a:rPr>
              <a:t>(senza propellente) al </a:t>
            </a:r>
            <a:r>
              <a:rPr lang="it-IT" b="1" dirty="0">
                <a:solidFill>
                  <a:srgbClr val="002060"/>
                </a:solidFill>
              </a:rPr>
              <a:t>rientro sono state ricavate dal </a:t>
            </a:r>
            <a:r>
              <a:rPr lang="it-IT" b="1" dirty="0">
                <a:solidFill>
                  <a:srgbClr val="0070C0"/>
                </a:solidFill>
              </a:rPr>
              <a:t>database DISCOS dell’ESA (</a:t>
            </a:r>
            <a:r>
              <a:rPr lang="it-IT" b="1" u="sng" dirty="0">
                <a:solidFill>
                  <a:srgbClr val="0070C0"/>
                </a:solidFill>
                <a:hlinkClick r:id="rId5"/>
              </a:rPr>
              <a:t>https://discosweb.esoc.esa.int</a:t>
            </a:r>
            <a:r>
              <a:rPr lang="it-IT" b="1" dirty="0">
                <a:solidFill>
                  <a:srgbClr val="0070C0"/>
                </a:solidFill>
              </a:rPr>
              <a:t>)</a:t>
            </a:r>
            <a:endParaRPr lang="it-IT" b="1" u="sng" dirty="0">
              <a:solidFill>
                <a:srgbClr val="0070C0"/>
              </a:solidFill>
            </a:endParaRPr>
          </a:p>
        </p:txBody>
      </p:sp>
      <p:sp>
        <p:nvSpPr>
          <p:cNvPr id="8" name="Rettangolo 7"/>
          <p:cNvSpPr/>
          <p:nvPr/>
        </p:nvSpPr>
        <p:spPr>
          <a:xfrm>
            <a:off x="146328" y="3212654"/>
            <a:ext cx="5666643" cy="1661993"/>
          </a:xfrm>
          <a:prstGeom prst="rect">
            <a:avLst/>
          </a:prstGeom>
          <a:ln w="12700">
            <a:noFill/>
          </a:ln>
        </p:spPr>
        <p:txBody>
          <a:bodyPr wrap="square">
            <a:spAutoFit/>
          </a:bodyPr>
          <a:lstStyle/>
          <a:p>
            <a:r>
              <a:rPr lang="it-IT" sz="2000" b="1" dirty="0">
                <a:solidFill>
                  <a:srgbClr val="C00000"/>
                </a:solidFill>
              </a:rPr>
              <a:t>Dal</a:t>
            </a:r>
            <a:r>
              <a:rPr lang="it-IT" sz="2000" dirty="0">
                <a:solidFill>
                  <a:srgbClr val="C00000"/>
                </a:solidFill>
              </a:rPr>
              <a:t> </a:t>
            </a:r>
            <a:r>
              <a:rPr lang="it-IT" sz="2000" b="1" dirty="0">
                <a:solidFill>
                  <a:srgbClr val="C00000"/>
                </a:solidFill>
              </a:rPr>
              <a:t>2010 al 2024</a:t>
            </a:r>
          </a:p>
          <a:p>
            <a:pPr marL="285750" indent="-285750">
              <a:buBlip>
                <a:blip r:embed="rId3"/>
              </a:buBlip>
            </a:pPr>
            <a:endParaRPr lang="it-IT" sz="500" b="1" dirty="0" smtClean="0">
              <a:solidFill>
                <a:srgbClr val="002060"/>
              </a:solidFill>
            </a:endParaRPr>
          </a:p>
          <a:p>
            <a:pPr marL="285750" indent="-285750">
              <a:buBlip>
                <a:blip r:embed="rId3"/>
              </a:buBlip>
            </a:pPr>
            <a:r>
              <a:rPr lang="it-IT" b="1" dirty="0" smtClean="0">
                <a:solidFill>
                  <a:srgbClr val="0070C0"/>
                </a:solidFill>
              </a:rPr>
              <a:t>Più </a:t>
            </a:r>
            <a:r>
              <a:rPr lang="it-IT" b="1" dirty="0">
                <a:solidFill>
                  <a:srgbClr val="0070C0"/>
                </a:solidFill>
              </a:rPr>
              <a:t>di 2300 oggetti sono rientrati senza controllo nell’atmosfera </a:t>
            </a:r>
            <a:r>
              <a:rPr lang="it-IT" b="1" dirty="0" smtClean="0">
                <a:solidFill>
                  <a:srgbClr val="0070C0"/>
                </a:solidFill>
              </a:rPr>
              <a:t>terrestre</a:t>
            </a:r>
            <a:endParaRPr lang="it-IT" b="1" dirty="0">
              <a:solidFill>
                <a:srgbClr val="0070C0"/>
              </a:solidFill>
            </a:endParaRPr>
          </a:p>
          <a:p>
            <a:pPr marL="285750" indent="-285750">
              <a:buBlip>
                <a:blip r:embed="rId3"/>
              </a:buBlip>
            </a:pPr>
            <a:endParaRPr lang="it-IT" sz="500" b="1" dirty="0" smtClean="0">
              <a:solidFill>
                <a:srgbClr val="002060"/>
              </a:solidFill>
            </a:endParaRPr>
          </a:p>
          <a:p>
            <a:pPr marL="285750" indent="-285750">
              <a:buBlip>
                <a:blip r:embed="rId3"/>
              </a:buBlip>
            </a:pPr>
            <a:r>
              <a:rPr lang="it-IT" b="1" dirty="0" smtClean="0">
                <a:solidFill>
                  <a:srgbClr val="002060"/>
                </a:solidFill>
              </a:rPr>
              <a:t>Il </a:t>
            </a:r>
            <a:r>
              <a:rPr lang="it-IT" b="1" dirty="0">
                <a:solidFill>
                  <a:srgbClr val="002060"/>
                </a:solidFill>
              </a:rPr>
              <a:t>60% dei rientri </a:t>
            </a:r>
            <a:r>
              <a:rPr lang="it-IT" b="1" dirty="0" smtClean="0">
                <a:solidFill>
                  <a:srgbClr val="002060"/>
                </a:solidFill>
              </a:rPr>
              <a:t>ha riguardato satelliti</a:t>
            </a:r>
            <a:r>
              <a:rPr lang="it-IT" b="1" dirty="0">
                <a:solidFill>
                  <a:srgbClr val="002060"/>
                </a:solidFill>
              </a:rPr>
              <a:t>, il 32% </a:t>
            </a:r>
            <a:r>
              <a:rPr lang="it-IT" b="1" dirty="0" smtClean="0">
                <a:solidFill>
                  <a:srgbClr val="002060"/>
                </a:solidFill>
              </a:rPr>
              <a:t>stadi </a:t>
            </a:r>
            <a:r>
              <a:rPr lang="it-IT" b="1" dirty="0">
                <a:solidFill>
                  <a:srgbClr val="002060"/>
                </a:solidFill>
              </a:rPr>
              <a:t>orbitali e l’8% </a:t>
            </a:r>
            <a:r>
              <a:rPr lang="it-IT" b="1" dirty="0" smtClean="0">
                <a:solidFill>
                  <a:srgbClr val="002060"/>
                </a:solidFill>
              </a:rPr>
              <a:t>grossi detriti</a:t>
            </a:r>
            <a:endParaRPr lang="it-IT" sz="500" dirty="0">
              <a:solidFill>
                <a:srgbClr val="002060"/>
              </a:solidFill>
            </a:endParaRPr>
          </a:p>
        </p:txBody>
      </p:sp>
      <p:graphicFrame>
        <p:nvGraphicFramePr>
          <p:cNvPr id="12" name="Grafico 11"/>
          <p:cNvGraphicFramePr>
            <a:graphicFrameLocks/>
          </p:cNvGraphicFramePr>
          <p:nvPr>
            <p:extLst>
              <p:ext uri="{D42A27DB-BD31-4B8C-83A1-F6EECF244321}">
                <p14:modId xmlns:p14="http://schemas.microsoft.com/office/powerpoint/2010/main" val="2383662960"/>
              </p:ext>
            </p:extLst>
          </p:nvPr>
        </p:nvGraphicFramePr>
        <p:xfrm>
          <a:off x="5868955" y="3200400"/>
          <a:ext cx="6046237" cy="3107094"/>
        </p:xfrm>
        <a:graphic>
          <a:graphicData uri="http://schemas.openxmlformats.org/drawingml/2006/chart">
            <c:chart xmlns:c="http://schemas.openxmlformats.org/drawingml/2006/chart" xmlns:r="http://schemas.openxmlformats.org/officeDocument/2006/relationships" r:id="rId6"/>
          </a:graphicData>
        </a:graphic>
      </p:graphicFrame>
      <p:sp>
        <p:nvSpPr>
          <p:cNvPr id="14" name="Rettangolo 13"/>
          <p:cNvSpPr/>
          <p:nvPr/>
        </p:nvSpPr>
        <p:spPr>
          <a:xfrm>
            <a:off x="146328" y="4874647"/>
            <a:ext cx="5666643" cy="1354217"/>
          </a:xfrm>
          <a:prstGeom prst="rect">
            <a:avLst/>
          </a:prstGeom>
          <a:ln w="12700">
            <a:noFill/>
          </a:ln>
        </p:spPr>
        <p:txBody>
          <a:bodyPr wrap="square">
            <a:spAutoFit/>
          </a:bodyPr>
          <a:lstStyle/>
          <a:p>
            <a:r>
              <a:rPr lang="it-IT" sz="2000" b="1" dirty="0">
                <a:solidFill>
                  <a:srgbClr val="C00000"/>
                </a:solidFill>
              </a:rPr>
              <a:t>Negli</a:t>
            </a:r>
            <a:r>
              <a:rPr lang="it-IT" sz="2000" dirty="0">
                <a:solidFill>
                  <a:srgbClr val="C00000"/>
                </a:solidFill>
              </a:rPr>
              <a:t> </a:t>
            </a:r>
            <a:r>
              <a:rPr lang="it-IT" sz="2000" b="1" dirty="0">
                <a:solidFill>
                  <a:srgbClr val="C00000"/>
                </a:solidFill>
              </a:rPr>
              <a:t>ultimi 5 anni [2020-2024]</a:t>
            </a:r>
          </a:p>
          <a:p>
            <a:pPr marL="285750" indent="-285750">
              <a:buBlip>
                <a:blip r:embed="rId3"/>
              </a:buBlip>
            </a:pPr>
            <a:endParaRPr lang="it-IT" sz="300" b="1" dirty="0">
              <a:solidFill>
                <a:srgbClr val="002060"/>
              </a:solidFill>
            </a:endParaRPr>
          </a:p>
          <a:p>
            <a:pPr marL="285750" indent="-285750">
              <a:buBlip>
                <a:blip r:embed="rId3"/>
              </a:buBlip>
            </a:pPr>
            <a:r>
              <a:rPr lang="it-IT" b="1" dirty="0">
                <a:solidFill>
                  <a:srgbClr val="0070C0"/>
                </a:solidFill>
              </a:rPr>
              <a:t>Il numero di rientri senza controllo ha superato </a:t>
            </a:r>
            <a:r>
              <a:rPr lang="it-IT" b="1" dirty="0" smtClean="0">
                <a:solidFill>
                  <a:srgbClr val="0070C0"/>
                </a:solidFill>
              </a:rPr>
              <a:t>1600</a:t>
            </a:r>
            <a:r>
              <a:rPr lang="it-IT" b="1" dirty="0" smtClean="0">
                <a:solidFill>
                  <a:srgbClr val="002060"/>
                </a:solidFill>
              </a:rPr>
              <a:t>, </a:t>
            </a:r>
            <a:r>
              <a:rPr lang="it-IT" b="1" dirty="0">
                <a:solidFill>
                  <a:srgbClr val="002060"/>
                </a:solidFill>
              </a:rPr>
              <a:t>con un contributo del 71% da parte dei satelliti, del 22% dagli stadi orbitali e del 7% dai detriti</a:t>
            </a:r>
          </a:p>
          <a:p>
            <a:pPr marL="285750" indent="-285750">
              <a:buBlip>
                <a:blip r:embed="rId3"/>
              </a:buBlip>
            </a:pPr>
            <a:endParaRPr lang="it-IT" sz="500" dirty="0">
              <a:solidFill>
                <a:srgbClr val="002060"/>
              </a:solidFill>
            </a:endParaRPr>
          </a:p>
        </p:txBody>
      </p:sp>
    </p:spTree>
    <p:extLst>
      <p:ext uri="{BB962C8B-B14F-4D97-AF65-F5344CB8AC3E}">
        <p14:creationId xmlns:p14="http://schemas.microsoft.com/office/powerpoint/2010/main" val="20772846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Rientri incontrollati avvenuti negli ultimi 15 anni [2010-2024]</a:t>
            </a:r>
            <a:endParaRPr lang="it-IT" sz="3200" dirty="0">
              <a:solidFill>
                <a:srgbClr val="002060"/>
              </a:solidFill>
            </a:endParaRPr>
          </a:p>
        </p:txBody>
      </p:sp>
      <p:sp>
        <p:nvSpPr>
          <p:cNvPr id="8" name="Rettangolo 7"/>
          <p:cNvSpPr/>
          <p:nvPr/>
        </p:nvSpPr>
        <p:spPr>
          <a:xfrm>
            <a:off x="129563" y="1811909"/>
            <a:ext cx="6140608" cy="2015936"/>
          </a:xfrm>
          <a:prstGeom prst="rect">
            <a:avLst/>
          </a:prstGeom>
          <a:ln w="12700">
            <a:noFill/>
          </a:ln>
        </p:spPr>
        <p:txBody>
          <a:bodyPr wrap="square">
            <a:spAutoFit/>
          </a:bodyPr>
          <a:lstStyle/>
          <a:p>
            <a:r>
              <a:rPr lang="it-IT" sz="2000" b="1" dirty="0">
                <a:solidFill>
                  <a:srgbClr val="C00000"/>
                </a:solidFill>
              </a:rPr>
              <a:t>Dal</a:t>
            </a:r>
            <a:r>
              <a:rPr lang="it-IT" sz="2000" dirty="0">
                <a:solidFill>
                  <a:srgbClr val="C00000"/>
                </a:solidFill>
              </a:rPr>
              <a:t> </a:t>
            </a:r>
            <a:r>
              <a:rPr lang="it-IT" sz="2000" b="1" dirty="0">
                <a:solidFill>
                  <a:srgbClr val="C00000"/>
                </a:solidFill>
              </a:rPr>
              <a:t>2010 al 2024</a:t>
            </a:r>
          </a:p>
          <a:p>
            <a:pPr marL="285750" indent="-285750">
              <a:buBlip>
                <a:blip r:embed="rId3"/>
              </a:buBlip>
            </a:pPr>
            <a:endParaRPr lang="it-IT" sz="500" b="1" dirty="0">
              <a:solidFill>
                <a:srgbClr val="002060"/>
              </a:solidFill>
            </a:endParaRPr>
          </a:p>
          <a:p>
            <a:pPr marL="285750" indent="-285750">
              <a:buBlip>
                <a:blip r:embed="rId3"/>
              </a:buBlip>
            </a:pPr>
            <a:r>
              <a:rPr lang="it-IT" b="1" dirty="0" smtClean="0">
                <a:solidFill>
                  <a:srgbClr val="0070C0"/>
                </a:solidFill>
              </a:rPr>
              <a:t>La massa </a:t>
            </a:r>
            <a:r>
              <a:rPr lang="it-IT" b="1" dirty="0">
                <a:solidFill>
                  <a:srgbClr val="0070C0"/>
                </a:solidFill>
              </a:rPr>
              <a:t>rientrante complessiva </a:t>
            </a:r>
            <a:r>
              <a:rPr lang="it-IT" b="1" dirty="0" smtClean="0">
                <a:solidFill>
                  <a:srgbClr val="0070C0"/>
                </a:solidFill>
              </a:rPr>
              <a:t>è stata superiore </a:t>
            </a:r>
            <a:r>
              <a:rPr lang="it-IT" b="1" dirty="0">
                <a:solidFill>
                  <a:srgbClr val="0070C0"/>
                </a:solidFill>
              </a:rPr>
              <a:t>alle 2270 tonnellate</a:t>
            </a:r>
            <a:r>
              <a:rPr lang="it-IT" b="1" dirty="0">
                <a:solidFill>
                  <a:srgbClr val="002060"/>
                </a:solidFill>
              </a:rPr>
              <a:t>, corrispondente, in media, al rientro di circa 152 tonnellate all’anno e </a:t>
            </a:r>
            <a:r>
              <a:rPr lang="it-IT" b="1" dirty="0" smtClean="0">
                <a:solidFill>
                  <a:srgbClr val="002060"/>
                </a:solidFill>
              </a:rPr>
              <a:t>3 </a:t>
            </a:r>
            <a:r>
              <a:rPr lang="it-IT" b="1" dirty="0">
                <a:solidFill>
                  <a:srgbClr val="002060"/>
                </a:solidFill>
              </a:rPr>
              <a:t>tonnellate alla settimana</a:t>
            </a:r>
          </a:p>
          <a:p>
            <a:pPr marL="285750" indent="-285750">
              <a:buBlip>
                <a:blip r:embed="rId3"/>
              </a:buBlip>
            </a:pPr>
            <a:endParaRPr lang="it-IT" sz="500" dirty="0">
              <a:solidFill>
                <a:srgbClr val="002060"/>
              </a:solidFill>
            </a:endParaRPr>
          </a:p>
          <a:p>
            <a:pPr marL="285750" indent="-285750">
              <a:buBlip>
                <a:blip r:embed="rId3"/>
              </a:buBlip>
            </a:pPr>
            <a:endParaRPr lang="it-IT" sz="500" dirty="0">
              <a:solidFill>
                <a:srgbClr val="002060"/>
              </a:solidFill>
            </a:endParaRPr>
          </a:p>
          <a:p>
            <a:pPr marL="285750" indent="-285750">
              <a:buBlip>
                <a:blip r:embed="rId3"/>
              </a:buBlip>
            </a:pPr>
            <a:r>
              <a:rPr lang="it-IT" b="1" dirty="0" smtClean="0">
                <a:solidFill>
                  <a:srgbClr val="002060"/>
                </a:solidFill>
              </a:rPr>
              <a:t>Il </a:t>
            </a:r>
            <a:r>
              <a:rPr lang="it-IT" b="1" dirty="0">
                <a:solidFill>
                  <a:srgbClr val="002060"/>
                </a:solidFill>
              </a:rPr>
              <a:t>55% </a:t>
            </a:r>
            <a:r>
              <a:rPr lang="it-IT" b="1" dirty="0" smtClean="0">
                <a:solidFill>
                  <a:srgbClr val="002060"/>
                </a:solidFill>
              </a:rPr>
              <a:t>della massa era concentrato negli stadi </a:t>
            </a:r>
            <a:r>
              <a:rPr lang="it-IT" b="1" dirty="0">
                <a:solidFill>
                  <a:srgbClr val="002060"/>
                </a:solidFill>
              </a:rPr>
              <a:t>orbitali, il 39% </a:t>
            </a:r>
            <a:r>
              <a:rPr lang="it-IT" b="1" dirty="0" smtClean="0">
                <a:solidFill>
                  <a:srgbClr val="002060"/>
                </a:solidFill>
              </a:rPr>
              <a:t>nei </a:t>
            </a:r>
            <a:r>
              <a:rPr lang="it-IT" b="1" dirty="0">
                <a:solidFill>
                  <a:srgbClr val="002060"/>
                </a:solidFill>
              </a:rPr>
              <a:t>satelliti e il 6% </a:t>
            </a:r>
            <a:r>
              <a:rPr lang="it-IT" b="1" dirty="0" smtClean="0">
                <a:solidFill>
                  <a:srgbClr val="002060"/>
                </a:solidFill>
              </a:rPr>
              <a:t>nei </a:t>
            </a:r>
            <a:r>
              <a:rPr lang="it-IT" b="1" dirty="0">
                <a:solidFill>
                  <a:srgbClr val="002060"/>
                </a:solidFill>
              </a:rPr>
              <a:t>grossi detriti</a:t>
            </a:r>
            <a:endParaRPr lang="it-IT" dirty="0">
              <a:solidFill>
                <a:srgbClr val="002060"/>
              </a:solidFill>
            </a:endParaRPr>
          </a:p>
        </p:txBody>
      </p:sp>
      <p:sp>
        <p:nvSpPr>
          <p:cNvPr id="11" name="Rettangolo 10"/>
          <p:cNvSpPr/>
          <p:nvPr/>
        </p:nvSpPr>
        <p:spPr>
          <a:xfrm>
            <a:off x="129562" y="4005626"/>
            <a:ext cx="6140609" cy="2215991"/>
          </a:xfrm>
          <a:prstGeom prst="rect">
            <a:avLst/>
          </a:prstGeom>
          <a:ln w="12700">
            <a:noFill/>
          </a:ln>
        </p:spPr>
        <p:txBody>
          <a:bodyPr wrap="square">
            <a:spAutoFit/>
          </a:bodyPr>
          <a:lstStyle/>
          <a:p>
            <a:r>
              <a:rPr lang="it-IT" sz="2000" b="1" dirty="0">
                <a:solidFill>
                  <a:srgbClr val="C00000"/>
                </a:solidFill>
              </a:rPr>
              <a:t>Negli</a:t>
            </a:r>
            <a:r>
              <a:rPr lang="it-IT" sz="2000" dirty="0">
                <a:solidFill>
                  <a:srgbClr val="C00000"/>
                </a:solidFill>
              </a:rPr>
              <a:t> </a:t>
            </a:r>
            <a:r>
              <a:rPr lang="it-IT" sz="2000" b="1" dirty="0">
                <a:solidFill>
                  <a:srgbClr val="C00000"/>
                </a:solidFill>
              </a:rPr>
              <a:t>ultimi 5 anni [2020-2024]</a:t>
            </a:r>
          </a:p>
          <a:p>
            <a:pPr marL="285750" indent="-285750">
              <a:buBlip>
                <a:blip r:embed="rId3"/>
              </a:buBlip>
            </a:pPr>
            <a:endParaRPr lang="it-IT" sz="500" b="1" dirty="0">
              <a:solidFill>
                <a:srgbClr val="002060"/>
              </a:solidFill>
            </a:endParaRPr>
          </a:p>
          <a:p>
            <a:pPr marL="285750" indent="-285750">
              <a:buBlip>
                <a:blip r:embed="rId3"/>
              </a:buBlip>
            </a:pPr>
            <a:r>
              <a:rPr lang="it-IT" b="1" dirty="0" smtClean="0">
                <a:solidFill>
                  <a:srgbClr val="0070C0"/>
                </a:solidFill>
              </a:rPr>
              <a:t>La </a:t>
            </a:r>
            <a:r>
              <a:rPr lang="it-IT" b="1" dirty="0">
                <a:solidFill>
                  <a:srgbClr val="0070C0"/>
                </a:solidFill>
              </a:rPr>
              <a:t>massa rientrata è stata superiore alle 1200 </a:t>
            </a:r>
            <a:r>
              <a:rPr lang="it-IT" b="1" dirty="0" smtClean="0">
                <a:solidFill>
                  <a:srgbClr val="0070C0"/>
                </a:solidFill>
              </a:rPr>
              <a:t>tonnellate</a:t>
            </a:r>
            <a:r>
              <a:rPr lang="it-IT" b="1" dirty="0" smtClean="0">
                <a:solidFill>
                  <a:srgbClr val="002060"/>
                </a:solidFill>
              </a:rPr>
              <a:t>, </a:t>
            </a:r>
            <a:r>
              <a:rPr lang="it-IT" b="1" dirty="0">
                <a:solidFill>
                  <a:srgbClr val="002060"/>
                </a:solidFill>
              </a:rPr>
              <a:t>con una media di circa 240 tonnellate all’anno </a:t>
            </a:r>
            <a:r>
              <a:rPr lang="it-IT" b="1" dirty="0" smtClean="0">
                <a:solidFill>
                  <a:srgbClr val="002060"/>
                </a:solidFill>
              </a:rPr>
              <a:t>e 5 tonnellate </a:t>
            </a:r>
            <a:r>
              <a:rPr lang="it-IT" b="1" dirty="0">
                <a:solidFill>
                  <a:srgbClr val="002060"/>
                </a:solidFill>
              </a:rPr>
              <a:t>a </a:t>
            </a:r>
            <a:r>
              <a:rPr lang="it-IT" b="1" dirty="0" smtClean="0">
                <a:solidFill>
                  <a:srgbClr val="002060"/>
                </a:solidFill>
              </a:rPr>
              <a:t>settimana</a:t>
            </a:r>
          </a:p>
          <a:p>
            <a:pPr marL="285750" indent="-285750">
              <a:buBlip>
                <a:blip r:embed="rId3"/>
              </a:buBlip>
            </a:pPr>
            <a:endParaRPr lang="it-IT" sz="500" b="1" dirty="0" smtClean="0">
              <a:solidFill>
                <a:srgbClr val="002060"/>
              </a:solidFill>
            </a:endParaRPr>
          </a:p>
          <a:p>
            <a:pPr marL="285750" indent="-285750">
              <a:buBlip>
                <a:blip r:embed="rId3"/>
              </a:buBlip>
            </a:pPr>
            <a:r>
              <a:rPr lang="it-IT" b="1" dirty="0" smtClean="0">
                <a:solidFill>
                  <a:srgbClr val="002060"/>
                </a:solidFill>
              </a:rPr>
              <a:t>La massa era concentrata </a:t>
            </a:r>
            <a:r>
              <a:rPr lang="it-IT" b="1" dirty="0">
                <a:solidFill>
                  <a:srgbClr val="002060"/>
                </a:solidFill>
              </a:rPr>
              <a:t>per il 66% in stadi orbitali, per il 27% in satelliti e per il restante 7% in detriti di grosse dimensioni </a:t>
            </a:r>
          </a:p>
        </p:txBody>
      </p:sp>
      <p:graphicFrame>
        <p:nvGraphicFramePr>
          <p:cNvPr id="12" name="Grafico 11"/>
          <p:cNvGraphicFramePr>
            <a:graphicFrameLocks/>
          </p:cNvGraphicFramePr>
          <p:nvPr>
            <p:extLst>
              <p:ext uri="{D42A27DB-BD31-4B8C-83A1-F6EECF244321}">
                <p14:modId xmlns:p14="http://schemas.microsoft.com/office/powerpoint/2010/main" val="3944249691"/>
              </p:ext>
            </p:extLst>
          </p:nvPr>
        </p:nvGraphicFramePr>
        <p:xfrm>
          <a:off x="6232849" y="1811909"/>
          <a:ext cx="5797123" cy="22636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afico 13"/>
          <p:cNvGraphicFramePr>
            <a:graphicFrameLocks/>
          </p:cNvGraphicFramePr>
          <p:nvPr>
            <p:extLst>
              <p:ext uri="{D42A27DB-BD31-4B8C-83A1-F6EECF244321}">
                <p14:modId xmlns:p14="http://schemas.microsoft.com/office/powerpoint/2010/main" val="2831545615"/>
              </p:ext>
            </p:extLst>
          </p:nvPr>
        </p:nvGraphicFramePr>
        <p:xfrm>
          <a:off x="6410131" y="4005626"/>
          <a:ext cx="5619841" cy="22159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78116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Rientri incontrollati avvenuti negli ultimi 15 anni [2010-2024]</a:t>
            </a:r>
            <a:endParaRPr lang="it-IT" sz="3200" dirty="0">
              <a:solidFill>
                <a:srgbClr val="002060"/>
              </a:solidFill>
            </a:endParaRPr>
          </a:p>
        </p:txBody>
      </p:sp>
      <p:graphicFrame>
        <p:nvGraphicFramePr>
          <p:cNvPr id="8" name="Tabella 7"/>
          <p:cNvGraphicFramePr>
            <a:graphicFrameLocks noGrp="1"/>
          </p:cNvGraphicFramePr>
          <p:nvPr>
            <p:extLst>
              <p:ext uri="{D42A27DB-BD31-4B8C-83A1-F6EECF244321}">
                <p14:modId xmlns:p14="http://schemas.microsoft.com/office/powerpoint/2010/main" val="2524131200"/>
              </p:ext>
            </p:extLst>
          </p:nvPr>
        </p:nvGraphicFramePr>
        <p:xfrm>
          <a:off x="629025" y="1771895"/>
          <a:ext cx="3317837" cy="2788920"/>
        </p:xfrm>
        <a:graphic>
          <a:graphicData uri="http://schemas.openxmlformats.org/drawingml/2006/table">
            <a:tbl>
              <a:tblPr firstRow="1" bandRow="1">
                <a:tableStyleId>{5C22544A-7EE6-4342-B048-85BDC9FD1C3A}</a:tableStyleId>
              </a:tblPr>
              <a:tblGrid>
                <a:gridCol w="1152128">
                  <a:extLst>
                    <a:ext uri="{9D8B030D-6E8A-4147-A177-3AD203B41FA5}">
                      <a16:colId xmlns="" xmlns:a16="http://schemas.microsoft.com/office/drawing/2014/main" val="20000"/>
                    </a:ext>
                  </a:extLst>
                </a:gridCol>
                <a:gridCol w="936104">
                  <a:extLst>
                    <a:ext uri="{9D8B030D-6E8A-4147-A177-3AD203B41FA5}">
                      <a16:colId xmlns="" xmlns:a16="http://schemas.microsoft.com/office/drawing/2014/main" val="20001"/>
                    </a:ext>
                  </a:extLst>
                </a:gridCol>
                <a:gridCol w="1229605">
                  <a:extLst>
                    <a:ext uri="{9D8B030D-6E8A-4147-A177-3AD203B41FA5}">
                      <a16:colId xmlns="" xmlns:a16="http://schemas.microsoft.com/office/drawing/2014/main" val="20002"/>
                    </a:ext>
                  </a:extLst>
                </a:gridCol>
              </a:tblGrid>
              <a:tr h="283487">
                <a:tc gridSpan="3">
                  <a:txBody>
                    <a:bodyPr/>
                    <a:lstStyle/>
                    <a:p>
                      <a:pPr algn="ctr"/>
                      <a:r>
                        <a:rPr lang="it-IT" sz="1800" b="1" dirty="0" smtClean="0">
                          <a:solidFill>
                            <a:srgbClr val="FFFF00"/>
                          </a:solidFill>
                        </a:rPr>
                        <a:t>2010-2024 (ultimi 15 anni)</a:t>
                      </a:r>
                      <a:endParaRPr lang="it-IT" sz="1800" b="1" dirty="0">
                        <a:solidFill>
                          <a:srgbClr val="FFFF00"/>
                        </a:solidFill>
                      </a:endParaRPr>
                    </a:p>
                  </a:txBody>
                  <a:tcPr>
                    <a:solidFill>
                      <a:srgbClr val="002060"/>
                    </a:solidFill>
                  </a:tcPr>
                </a:tc>
                <a:tc hMerge="1">
                  <a:txBody>
                    <a:bodyPr/>
                    <a:lstStyle/>
                    <a:p>
                      <a:pPr algn="ctr"/>
                      <a:endParaRPr lang="it-IT" sz="1200" b="1" dirty="0">
                        <a:solidFill>
                          <a:schemeClr val="bg1"/>
                        </a:solidFill>
                      </a:endParaRPr>
                    </a:p>
                  </a:txBody>
                  <a:tcPr>
                    <a:solidFill>
                      <a:srgbClr val="002060"/>
                    </a:solidFill>
                  </a:tcPr>
                </a:tc>
                <a:tc hMerge="1">
                  <a:txBody>
                    <a:bodyPr/>
                    <a:lstStyle/>
                    <a:p>
                      <a:pPr algn="ctr"/>
                      <a:endParaRPr lang="it-IT" sz="1200" b="1" dirty="0">
                        <a:solidFill>
                          <a:schemeClr val="bg1"/>
                        </a:solidFill>
                      </a:endParaRPr>
                    </a:p>
                  </a:txBody>
                  <a:tcPr>
                    <a:solidFill>
                      <a:srgbClr val="002060"/>
                    </a:solidFill>
                  </a:tcPr>
                </a:tc>
                <a:extLst>
                  <a:ext uri="{0D108BD9-81ED-4DB2-BD59-A6C34878D82A}">
                    <a16:rowId xmlns="" xmlns:a16="http://schemas.microsoft.com/office/drawing/2014/main" val="10000"/>
                  </a:ext>
                </a:extLst>
              </a:tr>
              <a:tr h="576064">
                <a:tc>
                  <a:txBody>
                    <a:bodyPr/>
                    <a:lstStyle/>
                    <a:p>
                      <a:pPr algn="ctr"/>
                      <a:r>
                        <a:rPr lang="it-IT" sz="1300" b="1" dirty="0">
                          <a:solidFill>
                            <a:schemeClr val="bg1"/>
                          </a:solidFill>
                        </a:rPr>
                        <a:t>Massa rientrata</a:t>
                      </a:r>
                    </a:p>
                  </a:txBody>
                  <a:tcPr>
                    <a:solidFill>
                      <a:srgbClr val="002060"/>
                    </a:solidFill>
                  </a:tcPr>
                </a:tc>
                <a:tc>
                  <a:txBody>
                    <a:bodyPr/>
                    <a:lstStyle/>
                    <a:p>
                      <a:pPr algn="ctr"/>
                      <a:r>
                        <a:rPr lang="it-IT" sz="1300" b="1" dirty="0">
                          <a:solidFill>
                            <a:schemeClr val="bg1"/>
                          </a:solidFill>
                        </a:rPr>
                        <a:t>Numero di oggetti rientrati</a:t>
                      </a:r>
                    </a:p>
                  </a:txBody>
                  <a:tcPr>
                    <a:solidFill>
                      <a:srgbClr val="002060"/>
                    </a:solidFill>
                  </a:tcPr>
                </a:tc>
                <a:tc>
                  <a:txBody>
                    <a:bodyPr/>
                    <a:lstStyle/>
                    <a:p>
                      <a:pPr algn="ctr"/>
                      <a:r>
                        <a:rPr lang="it-IT" sz="1300" b="1" dirty="0">
                          <a:solidFill>
                            <a:schemeClr val="bg1"/>
                          </a:solidFill>
                        </a:rPr>
                        <a:t>Numero medio di rientri all’anno</a:t>
                      </a:r>
                    </a:p>
                  </a:txBody>
                  <a:tcPr>
                    <a:solidFill>
                      <a:srgbClr val="002060"/>
                    </a:solidFill>
                  </a:tcPr>
                </a:tc>
                <a:extLst>
                  <a:ext uri="{0D108BD9-81ED-4DB2-BD59-A6C34878D82A}">
                    <a16:rowId xmlns="" xmlns:a16="http://schemas.microsoft.com/office/drawing/2014/main" val="10001"/>
                  </a:ext>
                </a:extLst>
              </a:tr>
              <a:tr h="2240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300" b="1" dirty="0">
                          <a:solidFill>
                            <a:srgbClr val="002060"/>
                          </a:solidFill>
                        </a:rPr>
                        <a:t>≥ 1000 kg</a:t>
                      </a:r>
                    </a:p>
                  </a:txBody>
                  <a:tcPr/>
                </a:tc>
                <a:tc>
                  <a:txBody>
                    <a:bodyPr/>
                    <a:lstStyle/>
                    <a:p>
                      <a:pPr algn="ctr"/>
                      <a:r>
                        <a:rPr lang="it-IT" sz="1300" b="1" dirty="0">
                          <a:solidFill>
                            <a:srgbClr val="002060"/>
                          </a:solidFill>
                        </a:rPr>
                        <a:t>661</a:t>
                      </a:r>
                    </a:p>
                  </a:txBody>
                  <a:tcPr/>
                </a:tc>
                <a:tc>
                  <a:txBody>
                    <a:bodyPr/>
                    <a:lstStyle/>
                    <a:p>
                      <a:pPr algn="ctr"/>
                      <a:r>
                        <a:rPr lang="it-IT" sz="1300" b="1" dirty="0">
                          <a:solidFill>
                            <a:srgbClr val="002060"/>
                          </a:solidFill>
                        </a:rPr>
                        <a:t>44</a:t>
                      </a:r>
                    </a:p>
                  </a:txBody>
                  <a:tcPr/>
                </a:tc>
                <a:extLst>
                  <a:ext uri="{0D108BD9-81ED-4DB2-BD59-A6C34878D82A}">
                    <a16:rowId xmlns="" xmlns:a16="http://schemas.microsoft.com/office/drawing/2014/main" val="10002"/>
                  </a:ext>
                </a:extLst>
              </a:tr>
              <a:tr h="224016">
                <a:tc>
                  <a:txBody>
                    <a:bodyPr/>
                    <a:lstStyle/>
                    <a:p>
                      <a:r>
                        <a:rPr lang="it-IT" sz="1300" b="1" dirty="0">
                          <a:solidFill>
                            <a:srgbClr val="002060"/>
                          </a:solidFill>
                        </a:rPr>
                        <a:t>≥ 2000 kg</a:t>
                      </a:r>
                    </a:p>
                  </a:txBody>
                  <a:tcPr/>
                </a:tc>
                <a:tc>
                  <a:txBody>
                    <a:bodyPr/>
                    <a:lstStyle/>
                    <a:p>
                      <a:pPr algn="ctr"/>
                      <a:r>
                        <a:rPr lang="it-IT" sz="1300" b="1" dirty="0">
                          <a:solidFill>
                            <a:srgbClr val="002060"/>
                          </a:solidFill>
                        </a:rPr>
                        <a:t>479</a:t>
                      </a:r>
                    </a:p>
                  </a:txBody>
                  <a:tcPr/>
                </a:tc>
                <a:tc>
                  <a:txBody>
                    <a:bodyPr/>
                    <a:lstStyle/>
                    <a:p>
                      <a:pPr algn="ctr"/>
                      <a:r>
                        <a:rPr lang="it-IT" sz="1300" b="1" dirty="0">
                          <a:solidFill>
                            <a:srgbClr val="002060"/>
                          </a:solidFill>
                        </a:rPr>
                        <a:t>32</a:t>
                      </a:r>
                    </a:p>
                  </a:txBody>
                  <a:tcPr/>
                </a:tc>
                <a:extLst>
                  <a:ext uri="{0D108BD9-81ED-4DB2-BD59-A6C34878D82A}">
                    <a16:rowId xmlns="" xmlns:a16="http://schemas.microsoft.com/office/drawing/2014/main" val="10003"/>
                  </a:ext>
                </a:extLst>
              </a:tr>
              <a:tr h="2377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300" b="1" dirty="0">
                          <a:solidFill>
                            <a:srgbClr val="002060"/>
                          </a:solidFill>
                        </a:rPr>
                        <a:t>≥ 3000 kg</a:t>
                      </a:r>
                    </a:p>
                  </a:txBody>
                  <a:tcPr/>
                </a:tc>
                <a:tc>
                  <a:txBody>
                    <a:bodyPr/>
                    <a:lstStyle/>
                    <a:p>
                      <a:pPr algn="ctr"/>
                      <a:r>
                        <a:rPr lang="it-IT" sz="1300" b="1" dirty="0">
                          <a:solidFill>
                            <a:srgbClr val="002060"/>
                          </a:solidFill>
                        </a:rPr>
                        <a:t>158</a:t>
                      </a:r>
                    </a:p>
                  </a:txBody>
                  <a:tcPr/>
                </a:tc>
                <a:tc>
                  <a:txBody>
                    <a:bodyPr/>
                    <a:lstStyle/>
                    <a:p>
                      <a:pPr algn="ctr"/>
                      <a:r>
                        <a:rPr lang="it-IT" sz="1300" b="1" dirty="0">
                          <a:solidFill>
                            <a:srgbClr val="002060"/>
                          </a:solidFill>
                        </a:rPr>
                        <a:t>11</a:t>
                      </a:r>
                    </a:p>
                  </a:txBody>
                  <a:tcPr/>
                </a:tc>
                <a:extLst>
                  <a:ext uri="{0D108BD9-81ED-4DB2-BD59-A6C34878D82A}">
                    <a16:rowId xmlns="" xmlns:a16="http://schemas.microsoft.com/office/drawing/2014/main" val="10004"/>
                  </a:ext>
                </a:extLst>
              </a:tr>
              <a:tr h="251440">
                <a:tc>
                  <a:txBody>
                    <a:bodyPr/>
                    <a:lstStyle/>
                    <a:p>
                      <a:r>
                        <a:rPr lang="it-IT" sz="1300" b="1" dirty="0">
                          <a:solidFill>
                            <a:srgbClr val="002060"/>
                          </a:solidFill>
                        </a:rPr>
                        <a:t>≥ 4000 kg</a:t>
                      </a:r>
                    </a:p>
                  </a:txBody>
                  <a:tcPr/>
                </a:tc>
                <a:tc>
                  <a:txBody>
                    <a:bodyPr/>
                    <a:lstStyle/>
                    <a:p>
                      <a:pPr algn="ctr"/>
                      <a:r>
                        <a:rPr lang="it-IT" sz="1300" b="1" dirty="0">
                          <a:solidFill>
                            <a:srgbClr val="002060"/>
                          </a:solidFill>
                        </a:rPr>
                        <a:t>132</a:t>
                      </a:r>
                    </a:p>
                  </a:txBody>
                  <a:tcPr/>
                </a:tc>
                <a:tc>
                  <a:txBody>
                    <a:bodyPr/>
                    <a:lstStyle/>
                    <a:p>
                      <a:pPr algn="ctr"/>
                      <a:r>
                        <a:rPr lang="it-IT" sz="1300" b="1" dirty="0">
                          <a:solidFill>
                            <a:srgbClr val="002060"/>
                          </a:solidFill>
                        </a:rPr>
                        <a:t>9</a:t>
                      </a:r>
                    </a:p>
                  </a:txBody>
                  <a:tcPr/>
                </a:tc>
                <a:extLst>
                  <a:ext uri="{0D108BD9-81ED-4DB2-BD59-A6C34878D82A}">
                    <a16:rowId xmlns="" xmlns:a16="http://schemas.microsoft.com/office/drawing/2014/main" val="10005"/>
                  </a:ext>
                </a:extLst>
              </a:tr>
              <a:tr h="2651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300" b="1" dirty="0">
                          <a:solidFill>
                            <a:srgbClr val="002060"/>
                          </a:solidFill>
                        </a:rPr>
                        <a:t>≥ 5000 kg</a:t>
                      </a:r>
                    </a:p>
                  </a:txBody>
                  <a:tcPr>
                    <a:solidFill>
                      <a:schemeClr val="accent2">
                        <a:lumMod val="60000"/>
                        <a:lumOff val="40000"/>
                      </a:schemeClr>
                    </a:solidFill>
                  </a:tcPr>
                </a:tc>
                <a:tc>
                  <a:txBody>
                    <a:bodyPr/>
                    <a:lstStyle/>
                    <a:p>
                      <a:pPr algn="ctr"/>
                      <a:r>
                        <a:rPr lang="it-IT" sz="1300" b="1" dirty="0">
                          <a:solidFill>
                            <a:srgbClr val="002060"/>
                          </a:solidFill>
                        </a:rPr>
                        <a:t>56</a:t>
                      </a:r>
                    </a:p>
                  </a:txBody>
                  <a:tcPr>
                    <a:solidFill>
                      <a:schemeClr val="accent2">
                        <a:lumMod val="60000"/>
                        <a:lumOff val="40000"/>
                      </a:schemeClr>
                    </a:solidFill>
                  </a:tcPr>
                </a:tc>
                <a:tc>
                  <a:txBody>
                    <a:bodyPr/>
                    <a:lstStyle/>
                    <a:p>
                      <a:pPr algn="ctr"/>
                      <a:r>
                        <a:rPr lang="it-IT" sz="1300" b="1" dirty="0">
                          <a:solidFill>
                            <a:srgbClr val="002060"/>
                          </a:solidFill>
                        </a:rPr>
                        <a:t>4</a:t>
                      </a:r>
                    </a:p>
                  </a:txBody>
                  <a:tcPr>
                    <a:solidFill>
                      <a:schemeClr val="accent2">
                        <a:lumMod val="60000"/>
                        <a:lumOff val="40000"/>
                      </a:schemeClr>
                    </a:solidFill>
                  </a:tcPr>
                </a:tc>
                <a:extLst>
                  <a:ext uri="{0D108BD9-81ED-4DB2-BD59-A6C34878D82A}">
                    <a16:rowId xmlns="" xmlns:a16="http://schemas.microsoft.com/office/drawing/2014/main" val="10006"/>
                  </a:ext>
                </a:extLst>
              </a:tr>
              <a:tr h="206856">
                <a:tc>
                  <a:txBody>
                    <a:bodyPr/>
                    <a:lstStyle/>
                    <a:p>
                      <a:r>
                        <a:rPr lang="it-IT" sz="1300" b="1" dirty="0">
                          <a:solidFill>
                            <a:srgbClr val="002060"/>
                          </a:solidFill>
                        </a:rPr>
                        <a:t>≥ 10.000 kg</a:t>
                      </a:r>
                    </a:p>
                  </a:txBody>
                  <a:tcPr>
                    <a:solidFill>
                      <a:srgbClr val="FF0000"/>
                    </a:solidFill>
                  </a:tcPr>
                </a:tc>
                <a:tc>
                  <a:txBody>
                    <a:bodyPr/>
                    <a:lstStyle/>
                    <a:p>
                      <a:pPr algn="ctr"/>
                      <a:r>
                        <a:rPr lang="it-IT" sz="1300" b="1" dirty="0">
                          <a:solidFill>
                            <a:srgbClr val="002060"/>
                          </a:solidFill>
                        </a:rPr>
                        <a:t>4</a:t>
                      </a:r>
                    </a:p>
                  </a:txBody>
                  <a:tcPr>
                    <a:solidFill>
                      <a:srgbClr val="FF0000"/>
                    </a:solidFill>
                  </a:tcPr>
                </a:tc>
                <a:tc>
                  <a:txBody>
                    <a:bodyPr/>
                    <a:lstStyle/>
                    <a:p>
                      <a:pPr algn="ctr"/>
                      <a:r>
                        <a:rPr lang="it-IT" sz="1300" b="1" dirty="0">
                          <a:solidFill>
                            <a:srgbClr val="002060"/>
                          </a:solidFill>
                        </a:rPr>
                        <a:t>1 ogni 4 anni</a:t>
                      </a:r>
                    </a:p>
                  </a:txBody>
                  <a:tcPr/>
                </a:tc>
                <a:extLst>
                  <a:ext uri="{0D108BD9-81ED-4DB2-BD59-A6C34878D82A}">
                    <a16:rowId xmlns="" xmlns:a16="http://schemas.microsoft.com/office/drawing/2014/main" val="10007"/>
                  </a:ext>
                </a:extLst>
              </a:tr>
            </a:tbl>
          </a:graphicData>
        </a:graphic>
      </p:graphicFrame>
      <p:graphicFrame>
        <p:nvGraphicFramePr>
          <p:cNvPr id="11" name="Tabella 10"/>
          <p:cNvGraphicFramePr>
            <a:graphicFrameLocks noGrp="1"/>
          </p:cNvGraphicFramePr>
          <p:nvPr>
            <p:extLst>
              <p:ext uri="{D42A27DB-BD31-4B8C-83A1-F6EECF244321}">
                <p14:modId xmlns:p14="http://schemas.microsoft.com/office/powerpoint/2010/main" val="3311272816"/>
              </p:ext>
            </p:extLst>
          </p:nvPr>
        </p:nvGraphicFramePr>
        <p:xfrm>
          <a:off x="4279435" y="1770699"/>
          <a:ext cx="3513937" cy="2788920"/>
        </p:xfrm>
        <a:graphic>
          <a:graphicData uri="http://schemas.openxmlformats.org/drawingml/2006/table">
            <a:tbl>
              <a:tblPr firstRow="1" bandRow="1">
                <a:tableStyleId>{5C22544A-7EE6-4342-B048-85BDC9FD1C3A}</a:tableStyleId>
              </a:tblPr>
              <a:tblGrid>
                <a:gridCol w="1072740">
                  <a:extLst>
                    <a:ext uri="{9D8B030D-6E8A-4147-A177-3AD203B41FA5}">
                      <a16:colId xmlns="" xmlns:a16="http://schemas.microsoft.com/office/drawing/2014/main" val="20000"/>
                    </a:ext>
                  </a:extLst>
                </a:gridCol>
                <a:gridCol w="1166070">
                  <a:extLst>
                    <a:ext uri="{9D8B030D-6E8A-4147-A177-3AD203B41FA5}">
                      <a16:colId xmlns="" xmlns:a16="http://schemas.microsoft.com/office/drawing/2014/main" val="20001"/>
                    </a:ext>
                  </a:extLst>
                </a:gridCol>
                <a:gridCol w="1275127">
                  <a:extLst>
                    <a:ext uri="{9D8B030D-6E8A-4147-A177-3AD203B41FA5}">
                      <a16:colId xmlns="" xmlns:a16="http://schemas.microsoft.com/office/drawing/2014/main" val="20002"/>
                    </a:ext>
                  </a:extLst>
                </a:gridCol>
              </a:tblGrid>
              <a:tr h="224408">
                <a:tc gridSpan="3">
                  <a:txBody>
                    <a:bodyPr/>
                    <a:lstStyle/>
                    <a:p>
                      <a:pPr algn="ctr"/>
                      <a:r>
                        <a:rPr lang="it-IT" sz="1800" b="1" dirty="0" smtClean="0">
                          <a:solidFill>
                            <a:srgbClr val="FFFF00"/>
                          </a:solidFill>
                        </a:rPr>
                        <a:t>2020-2024 (ultimi 5 anni)</a:t>
                      </a:r>
                      <a:endParaRPr lang="it-IT" sz="1800" b="1" dirty="0">
                        <a:solidFill>
                          <a:srgbClr val="FFFF00"/>
                        </a:solidFill>
                      </a:endParaRPr>
                    </a:p>
                  </a:txBody>
                  <a:tcPr>
                    <a:solidFill>
                      <a:srgbClr val="002060"/>
                    </a:solidFill>
                  </a:tcPr>
                </a:tc>
                <a:tc hMerge="1">
                  <a:txBody>
                    <a:bodyPr/>
                    <a:lstStyle/>
                    <a:p>
                      <a:pPr algn="ctr"/>
                      <a:endParaRPr lang="it-IT" sz="1200" b="1" dirty="0">
                        <a:solidFill>
                          <a:schemeClr val="bg1"/>
                        </a:solidFill>
                      </a:endParaRPr>
                    </a:p>
                  </a:txBody>
                  <a:tcPr>
                    <a:solidFill>
                      <a:srgbClr val="002060"/>
                    </a:solidFill>
                  </a:tcPr>
                </a:tc>
                <a:tc hMerge="1">
                  <a:txBody>
                    <a:bodyPr/>
                    <a:lstStyle/>
                    <a:p>
                      <a:pPr algn="ctr"/>
                      <a:endParaRPr lang="it-IT" sz="1200" b="1" dirty="0">
                        <a:solidFill>
                          <a:schemeClr val="bg1"/>
                        </a:solidFill>
                      </a:endParaRPr>
                    </a:p>
                  </a:txBody>
                  <a:tcPr>
                    <a:solidFill>
                      <a:srgbClr val="002060"/>
                    </a:solidFill>
                  </a:tcPr>
                </a:tc>
                <a:extLst>
                  <a:ext uri="{0D108BD9-81ED-4DB2-BD59-A6C34878D82A}">
                    <a16:rowId xmlns="" xmlns:a16="http://schemas.microsoft.com/office/drawing/2014/main" val="10000"/>
                  </a:ext>
                </a:extLst>
              </a:tr>
              <a:tr h="576064">
                <a:tc>
                  <a:txBody>
                    <a:bodyPr/>
                    <a:lstStyle/>
                    <a:p>
                      <a:pPr algn="ctr"/>
                      <a:r>
                        <a:rPr lang="it-IT" sz="1300" b="1" dirty="0">
                          <a:solidFill>
                            <a:schemeClr val="bg1"/>
                          </a:solidFill>
                        </a:rPr>
                        <a:t>Massa rientrata</a:t>
                      </a:r>
                    </a:p>
                  </a:txBody>
                  <a:tcPr>
                    <a:solidFill>
                      <a:srgbClr val="002060"/>
                    </a:solidFill>
                  </a:tcPr>
                </a:tc>
                <a:tc>
                  <a:txBody>
                    <a:bodyPr/>
                    <a:lstStyle/>
                    <a:p>
                      <a:pPr algn="ctr"/>
                      <a:r>
                        <a:rPr lang="it-IT" sz="1300" b="1" dirty="0">
                          <a:solidFill>
                            <a:schemeClr val="bg1"/>
                          </a:solidFill>
                        </a:rPr>
                        <a:t>Numero di oggetti rientrati</a:t>
                      </a:r>
                    </a:p>
                  </a:txBody>
                  <a:tcPr>
                    <a:solidFill>
                      <a:srgbClr val="002060"/>
                    </a:solidFill>
                  </a:tcPr>
                </a:tc>
                <a:tc>
                  <a:txBody>
                    <a:bodyPr/>
                    <a:lstStyle/>
                    <a:p>
                      <a:pPr algn="ctr"/>
                      <a:r>
                        <a:rPr lang="it-IT" sz="1300" b="1" dirty="0">
                          <a:solidFill>
                            <a:schemeClr val="bg1"/>
                          </a:solidFill>
                        </a:rPr>
                        <a:t>Numero medio di rientri all’anno</a:t>
                      </a:r>
                    </a:p>
                  </a:txBody>
                  <a:tcPr>
                    <a:solidFill>
                      <a:srgbClr val="002060"/>
                    </a:solidFill>
                  </a:tcPr>
                </a:tc>
                <a:extLst>
                  <a:ext uri="{0D108BD9-81ED-4DB2-BD59-A6C34878D82A}">
                    <a16:rowId xmlns="" xmlns:a16="http://schemas.microsoft.com/office/drawing/2014/main" val="10001"/>
                  </a:ext>
                </a:extLst>
              </a:tr>
              <a:tr h="2240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300" b="1" dirty="0">
                          <a:solidFill>
                            <a:srgbClr val="002060"/>
                          </a:solidFill>
                        </a:rPr>
                        <a:t>≥ 1000 kg</a:t>
                      </a:r>
                    </a:p>
                  </a:txBody>
                  <a:tcPr/>
                </a:tc>
                <a:tc>
                  <a:txBody>
                    <a:bodyPr/>
                    <a:lstStyle/>
                    <a:p>
                      <a:pPr algn="ctr"/>
                      <a:r>
                        <a:rPr lang="it-IT" sz="1300" b="1" dirty="0">
                          <a:solidFill>
                            <a:srgbClr val="002060"/>
                          </a:solidFill>
                        </a:rPr>
                        <a:t>300</a:t>
                      </a:r>
                    </a:p>
                  </a:txBody>
                  <a:tcPr/>
                </a:tc>
                <a:tc>
                  <a:txBody>
                    <a:bodyPr/>
                    <a:lstStyle/>
                    <a:p>
                      <a:pPr algn="ctr"/>
                      <a:r>
                        <a:rPr lang="it-IT" sz="1300" b="1" dirty="0">
                          <a:solidFill>
                            <a:srgbClr val="002060"/>
                          </a:solidFill>
                        </a:rPr>
                        <a:t>60</a:t>
                      </a:r>
                    </a:p>
                  </a:txBody>
                  <a:tcPr/>
                </a:tc>
                <a:extLst>
                  <a:ext uri="{0D108BD9-81ED-4DB2-BD59-A6C34878D82A}">
                    <a16:rowId xmlns="" xmlns:a16="http://schemas.microsoft.com/office/drawing/2014/main" val="10002"/>
                  </a:ext>
                </a:extLst>
              </a:tr>
              <a:tr h="224016">
                <a:tc>
                  <a:txBody>
                    <a:bodyPr/>
                    <a:lstStyle/>
                    <a:p>
                      <a:r>
                        <a:rPr lang="it-IT" sz="1300" b="1" dirty="0">
                          <a:solidFill>
                            <a:srgbClr val="002060"/>
                          </a:solidFill>
                        </a:rPr>
                        <a:t>≥ 2000 kg</a:t>
                      </a:r>
                    </a:p>
                  </a:txBody>
                  <a:tcPr/>
                </a:tc>
                <a:tc>
                  <a:txBody>
                    <a:bodyPr/>
                    <a:lstStyle/>
                    <a:p>
                      <a:pPr algn="ctr"/>
                      <a:r>
                        <a:rPr lang="it-IT" sz="1300" b="1" dirty="0">
                          <a:solidFill>
                            <a:srgbClr val="002060"/>
                          </a:solidFill>
                        </a:rPr>
                        <a:t>223</a:t>
                      </a:r>
                    </a:p>
                  </a:txBody>
                  <a:tcPr/>
                </a:tc>
                <a:tc>
                  <a:txBody>
                    <a:bodyPr/>
                    <a:lstStyle/>
                    <a:p>
                      <a:pPr algn="ctr"/>
                      <a:r>
                        <a:rPr lang="it-IT" sz="1300" b="1" dirty="0">
                          <a:solidFill>
                            <a:srgbClr val="002060"/>
                          </a:solidFill>
                        </a:rPr>
                        <a:t>45</a:t>
                      </a:r>
                    </a:p>
                  </a:txBody>
                  <a:tcPr/>
                </a:tc>
                <a:extLst>
                  <a:ext uri="{0D108BD9-81ED-4DB2-BD59-A6C34878D82A}">
                    <a16:rowId xmlns="" xmlns:a16="http://schemas.microsoft.com/office/drawing/2014/main" val="10003"/>
                  </a:ext>
                </a:extLst>
              </a:tr>
              <a:tr h="2377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300" b="1" dirty="0">
                          <a:solidFill>
                            <a:srgbClr val="002060"/>
                          </a:solidFill>
                        </a:rPr>
                        <a:t>≥ 3000 kg</a:t>
                      </a:r>
                    </a:p>
                  </a:txBody>
                  <a:tcPr/>
                </a:tc>
                <a:tc>
                  <a:txBody>
                    <a:bodyPr/>
                    <a:lstStyle/>
                    <a:p>
                      <a:pPr algn="ctr"/>
                      <a:r>
                        <a:rPr lang="it-IT" sz="1300" b="1" dirty="0">
                          <a:solidFill>
                            <a:srgbClr val="002060"/>
                          </a:solidFill>
                        </a:rPr>
                        <a:t>89</a:t>
                      </a:r>
                    </a:p>
                  </a:txBody>
                  <a:tcPr/>
                </a:tc>
                <a:tc>
                  <a:txBody>
                    <a:bodyPr/>
                    <a:lstStyle/>
                    <a:p>
                      <a:pPr algn="ctr"/>
                      <a:r>
                        <a:rPr lang="it-IT" sz="1300" b="1" dirty="0">
                          <a:solidFill>
                            <a:srgbClr val="002060"/>
                          </a:solidFill>
                        </a:rPr>
                        <a:t>18</a:t>
                      </a:r>
                    </a:p>
                  </a:txBody>
                  <a:tcPr/>
                </a:tc>
                <a:extLst>
                  <a:ext uri="{0D108BD9-81ED-4DB2-BD59-A6C34878D82A}">
                    <a16:rowId xmlns="" xmlns:a16="http://schemas.microsoft.com/office/drawing/2014/main" val="10004"/>
                  </a:ext>
                </a:extLst>
              </a:tr>
              <a:tr h="251440">
                <a:tc>
                  <a:txBody>
                    <a:bodyPr/>
                    <a:lstStyle/>
                    <a:p>
                      <a:r>
                        <a:rPr lang="it-IT" sz="1300" b="1" dirty="0">
                          <a:solidFill>
                            <a:srgbClr val="002060"/>
                          </a:solidFill>
                        </a:rPr>
                        <a:t>≥ 4000 kg</a:t>
                      </a:r>
                    </a:p>
                  </a:txBody>
                  <a:tcPr/>
                </a:tc>
                <a:tc>
                  <a:txBody>
                    <a:bodyPr/>
                    <a:lstStyle/>
                    <a:p>
                      <a:pPr algn="ctr"/>
                      <a:r>
                        <a:rPr lang="it-IT" sz="1300" b="1" dirty="0">
                          <a:solidFill>
                            <a:srgbClr val="002060"/>
                          </a:solidFill>
                        </a:rPr>
                        <a:t>81</a:t>
                      </a:r>
                    </a:p>
                  </a:txBody>
                  <a:tcPr/>
                </a:tc>
                <a:tc>
                  <a:txBody>
                    <a:bodyPr/>
                    <a:lstStyle/>
                    <a:p>
                      <a:pPr algn="ctr"/>
                      <a:r>
                        <a:rPr lang="it-IT" sz="1300" b="1" dirty="0">
                          <a:solidFill>
                            <a:srgbClr val="002060"/>
                          </a:solidFill>
                        </a:rPr>
                        <a:t>16</a:t>
                      </a:r>
                    </a:p>
                  </a:txBody>
                  <a:tcPr/>
                </a:tc>
                <a:extLst>
                  <a:ext uri="{0D108BD9-81ED-4DB2-BD59-A6C34878D82A}">
                    <a16:rowId xmlns="" xmlns:a16="http://schemas.microsoft.com/office/drawing/2014/main" val="10005"/>
                  </a:ext>
                </a:extLst>
              </a:tr>
              <a:tr h="2651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300" b="1" dirty="0">
                          <a:solidFill>
                            <a:srgbClr val="002060"/>
                          </a:solidFill>
                        </a:rPr>
                        <a:t>≥ 5000 kg</a:t>
                      </a:r>
                    </a:p>
                  </a:txBody>
                  <a:tcPr>
                    <a:solidFill>
                      <a:schemeClr val="accent2">
                        <a:lumMod val="60000"/>
                        <a:lumOff val="40000"/>
                      </a:schemeClr>
                    </a:solidFill>
                  </a:tcPr>
                </a:tc>
                <a:tc>
                  <a:txBody>
                    <a:bodyPr/>
                    <a:lstStyle/>
                    <a:p>
                      <a:pPr algn="ctr"/>
                      <a:r>
                        <a:rPr lang="it-IT" sz="1300" b="1" dirty="0">
                          <a:solidFill>
                            <a:srgbClr val="002060"/>
                          </a:solidFill>
                        </a:rPr>
                        <a:t>29</a:t>
                      </a:r>
                    </a:p>
                  </a:txBody>
                  <a:tcPr>
                    <a:solidFill>
                      <a:schemeClr val="accent2">
                        <a:lumMod val="60000"/>
                        <a:lumOff val="40000"/>
                      </a:schemeClr>
                    </a:solidFill>
                  </a:tcPr>
                </a:tc>
                <a:tc>
                  <a:txBody>
                    <a:bodyPr/>
                    <a:lstStyle/>
                    <a:p>
                      <a:pPr algn="ctr"/>
                      <a:r>
                        <a:rPr lang="it-IT" sz="1300" b="1" dirty="0">
                          <a:solidFill>
                            <a:srgbClr val="002060"/>
                          </a:solidFill>
                        </a:rPr>
                        <a:t>6</a:t>
                      </a:r>
                    </a:p>
                  </a:txBody>
                  <a:tcPr>
                    <a:solidFill>
                      <a:schemeClr val="accent2">
                        <a:lumMod val="60000"/>
                        <a:lumOff val="40000"/>
                      </a:schemeClr>
                    </a:solidFill>
                  </a:tcPr>
                </a:tc>
                <a:extLst>
                  <a:ext uri="{0D108BD9-81ED-4DB2-BD59-A6C34878D82A}">
                    <a16:rowId xmlns="" xmlns:a16="http://schemas.microsoft.com/office/drawing/2014/main" val="10006"/>
                  </a:ext>
                </a:extLst>
              </a:tr>
              <a:tr h="206856">
                <a:tc>
                  <a:txBody>
                    <a:bodyPr/>
                    <a:lstStyle/>
                    <a:p>
                      <a:r>
                        <a:rPr lang="it-IT" sz="1300" b="1" dirty="0">
                          <a:solidFill>
                            <a:srgbClr val="002060"/>
                          </a:solidFill>
                        </a:rPr>
                        <a:t>≥ 10.000 kg</a:t>
                      </a:r>
                    </a:p>
                  </a:txBody>
                  <a:tcPr/>
                </a:tc>
                <a:tc>
                  <a:txBody>
                    <a:bodyPr/>
                    <a:lstStyle/>
                    <a:p>
                      <a:pPr algn="ctr"/>
                      <a:r>
                        <a:rPr lang="it-IT" sz="1300" b="1" dirty="0">
                          <a:solidFill>
                            <a:srgbClr val="002060"/>
                          </a:solidFill>
                        </a:rPr>
                        <a:t>4</a:t>
                      </a:r>
                    </a:p>
                  </a:txBody>
                  <a:tcPr/>
                </a:tc>
                <a:tc>
                  <a:txBody>
                    <a:bodyPr/>
                    <a:lstStyle/>
                    <a:p>
                      <a:pPr algn="ctr"/>
                      <a:r>
                        <a:rPr lang="it-IT" sz="1300" b="1" dirty="0">
                          <a:solidFill>
                            <a:srgbClr val="002060"/>
                          </a:solidFill>
                          <a:sym typeface="Symbol"/>
                        </a:rPr>
                        <a:t></a:t>
                      </a:r>
                      <a:r>
                        <a:rPr lang="it-IT" sz="1300" b="1" dirty="0">
                          <a:solidFill>
                            <a:srgbClr val="002060"/>
                          </a:solidFill>
                        </a:rPr>
                        <a:t>1 ogni anno</a:t>
                      </a:r>
                    </a:p>
                  </a:txBody>
                  <a:tcPr/>
                </a:tc>
                <a:extLst>
                  <a:ext uri="{0D108BD9-81ED-4DB2-BD59-A6C34878D82A}">
                    <a16:rowId xmlns="" xmlns:a16="http://schemas.microsoft.com/office/drawing/2014/main" val="10007"/>
                  </a:ext>
                </a:extLst>
              </a:tr>
            </a:tbl>
          </a:graphicData>
        </a:graphic>
      </p:graphicFrame>
      <p:sp>
        <p:nvSpPr>
          <p:cNvPr id="12" name="Rettangolo 11"/>
          <p:cNvSpPr/>
          <p:nvPr/>
        </p:nvSpPr>
        <p:spPr>
          <a:xfrm>
            <a:off x="1864688" y="4666824"/>
            <a:ext cx="5928684" cy="1646605"/>
          </a:xfrm>
          <a:prstGeom prst="rect">
            <a:avLst/>
          </a:prstGeom>
        </p:spPr>
        <p:txBody>
          <a:bodyPr wrap="square">
            <a:spAutoFit/>
          </a:bodyPr>
          <a:lstStyle/>
          <a:p>
            <a:pPr marL="285750" indent="-285750">
              <a:buBlip>
                <a:blip r:embed="rId4"/>
              </a:buBlip>
            </a:pPr>
            <a:r>
              <a:rPr lang="it-IT" sz="1600" b="1" dirty="0">
                <a:solidFill>
                  <a:srgbClr val="FF0000"/>
                </a:solidFill>
              </a:rPr>
              <a:t>Il primo stadio (core stage) del razzo cinese Lunga Marcia 5B (CZ-5B), con una massa di circa 21 tonnellate</a:t>
            </a:r>
            <a:r>
              <a:rPr lang="it-IT" sz="1600" dirty="0">
                <a:solidFill>
                  <a:srgbClr val="002060"/>
                </a:solidFill>
              </a:rPr>
              <a:t>, </a:t>
            </a:r>
            <a:r>
              <a:rPr lang="it-IT" sz="1600" dirty="0" smtClean="0">
                <a:solidFill>
                  <a:srgbClr val="002060"/>
                </a:solidFill>
              </a:rPr>
              <a:t>veniva collocato </a:t>
            </a:r>
            <a:r>
              <a:rPr lang="it-IT" sz="1600" dirty="0">
                <a:solidFill>
                  <a:srgbClr val="002060"/>
                </a:solidFill>
              </a:rPr>
              <a:t>in orbita e </a:t>
            </a:r>
            <a:r>
              <a:rPr lang="it-IT" sz="1600" dirty="0" smtClean="0">
                <a:solidFill>
                  <a:srgbClr val="002060"/>
                </a:solidFill>
              </a:rPr>
              <a:t>rientrava successivamente in </a:t>
            </a:r>
            <a:r>
              <a:rPr lang="it-IT" sz="1600" dirty="0">
                <a:solidFill>
                  <a:srgbClr val="002060"/>
                </a:solidFill>
              </a:rPr>
              <a:t>maniera incontrollata</a:t>
            </a:r>
          </a:p>
          <a:p>
            <a:pPr marL="285750" indent="-285750">
              <a:buBlip>
                <a:blip r:embed="rId4"/>
              </a:buBlip>
            </a:pPr>
            <a:endParaRPr lang="it-IT" sz="500" dirty="0">
              <a:solidFill>
                <a:srgbClr val="002060"/>
              </a:solidFill>
            </a:endParaRPr>
          </a:p>
          <a:p>
            <a:pPr marL="285750" indent="-285750">
              <a:buBlip>
                <a:blip r:embed="rId4"/>
              </a:buBlip>
            </a:pPr>
            <a:r>
              <a:rPr lang="it-IT" sz="1600" u="sng" dirty="0">
                <a:solidFill>
                  <a:srgbClr val="002060"/>
                </a:solidFill>
              </a:rPr>
              <a:t>I quattro rientri del CZ-5B</a:t>
            </a:r>
            <a:r>
              <a:rPr lang="it-IT" sz="1600" dirty="0">
                <a:solidFill>
                  <a:srgbClr val="002060"/>
                </a:solidFill>
              </a:rPr>
              <a:t> si sono verificati l’11 maggio 2020 (Costa d’Avorio), il 9 maggio 2021 (Oceano Indiano), il 30 luglio 2022 (Malesia) e il 4 novembre 2022 (Oceano Pacifico)</a:t>
            </a:r>
            <a:endParaRPr lang="en-GB" sz="1600" dirty="0">
              <a:solidFill>
                <a:srgbClr val="002060"/>
              </a:solidFill>
            </a:endParaRPr>
          </a:p>
        </p:txBody>
      </p:sp>
      <p:pic>
        <p:nvPicPr>
          <p:cNvPr id="14" name="Immagine 13"/>
          <p:cNvPicPr/>
          <p:nvPr/>
        </p:nvPicPr>
        <p:blipFill>
          <a:blip r:embed="rId5" cstate="print">
            <a:extLst>
              <a:ext uri="{28A0092B-C50C-407E-A947-70E740481C1C}">
                <a14:useLocalDpi xmlns:a14="http://schemas.microsoft.com/office/drawing/2010/main" val="0"/>
              </a:ext>
            </a:extLst>
          </a:blip>
          <a:stretch>
            <a:fillRect/>
          </a:stretch>
        </p:blipFill>
        <p:spPr>
          <a:xfrm>
            <a:off x="427689" y="4666824"/>
            <a:ext cx="1224136" cy="1510419"/>
          </a:xfrm>
          <a:prstGeom prst="rect">
            <a:avLst/>
          </a:prstGeom>
          <a:effectLst>
            <a:outerShdw blurRad="50800" dist="38100" dir="2700000" algn="tl" rotWithShape="0">
              <a:prstClr val="black">
                <a:alpha val="40000"/>
              </a:prstClr>
            </a:outerShdw>
          </a:effectLst>
        </p:spPr>
      </p:pic>
      <p:pic>
        <p:nvPicPr>
          <p:cNvPr id="15" name="Immagin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9671" y="4353685"/>
            <a:ext cx="2322904" cy="1136441"/>
          </a:xfrm>
          <a:prstGeom prst="rect">
            <a:avLst/>
          </a:prstGeom>
          <a:effectLst>
            <a:outerShdw blurRad="50800" dist="38100" dir="2700000" algn="tl" rotWithShape="0">
              <a:prstClr val="black">
                <a:alpha val="40000"/>
              </a:prstClr>
            </a:outerShdw>
          </a:effectLst>
        </p:spPr>
      </p:pic>
      <p:pic>
        <p:nvPicPr>
          <p:cNvPr id="16" name="Immagin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0938" y="3829826"/>
            <a:ext cx="1689140" cy="1443143"/>
          </a:xfrm>
          <a:prstGeom prst="rect">
            <a:avLst/>
          </a:prstGeom>
          <a:ln>
            <a:noFill/>
          </a:ln>
          <a:effectLst>
            <a:outerShdw blurRad="63500" sx="102000" sy="102000" algn="ctr" rotWithShape="0">
              <a:schemeClr val="accent1">
                <a:lumMod val="75000"/>
                <a:alpha val="40000"/>
              </a:schemeClr>
            </a:outerShdw>
          </a:effectLst>
        </p:spPr>
      </p:pic>
      <p:pic>
        <p:nvPicPr>
          <p:cNvPr id="17" name="Immagin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2487" y="1815071"/>
            <a:ext cx="1422847" cy="1601070"/>
          </a:xfrm>
          <a:prstGeom prst="rect">
            <a:avLst/>
          </a:prstGeom>
          <a:ln>
            <a:noFill/>
          </a:ln>
          <a:effectLst>
            <a:outerShdw blurRad="63500" sx="102000" sy="102000" algn="ctr" rotWithShape="0">
              <a:schemeClr val="accent1">
                <a:lumMod val="75000"/>
                <a:alpha val="40000"/>
              </a:schemeClr>
            </a:outerShdw>
          </a:effectLst>
        </p:spPr>
      </p:pic>
      <p:sp>
        <p:nvSpPr>
          <p:cNvPr id="18" name="Rettangolo 17"/>
          <p:cNvSpPr/>
          <p:nvPr/>
        </p:nvSpPr>
        <p:spPr>
          <a:xfrm>
            <a:off x="8019874" y="3416141"/>
            <a:ext cx="1468075" cy="830997"/>
          </a:xfrm>
          <a:prstGeom prst="rect">
            <a:avLst/>
          </a:prstGeom>
        </p:spPr>
        <p:txBody>
          <a:bodyPr wrap="square">
            <a:spAutoFit/>
          </a:bodyPr>
          <a:lstStyle/>
          <a:p>
            <a:pPr algn="ctr"/>
            <a:r>
              <a:rPr lang="it-IT" sz="1600" b="1" dirty="0">
                <a:solidFill>
                  <a:srgbClr val="C00000"/>
                </a:solidFill>
              </a:rPr>
              <a:t>Phobos-Grunt</a:t>
            </a:r>
          </a:p>
          <a:p>
            <a:pPr algn="ctr"/>
            <a:r>
              <a:rPr lang="en-US" sz="1600" b="1" dirty="0">
                <a:solidFill>
                  <a:srgbClr val="0070C0"/>
                </a:solidFill>
              </a:rPr>
              <a:t>13.525 </a:t>
            </a:r>
            <a:r>
              <a:rPr lang="en-US" sz="1600" b="1" dirty="0" smtClean="0">
                <a:solidFill>
                  <a:srgbClr val="0070C0"/>
                </a:solidFill>
              </a:rPr>
              <a:t>kg</a:t>
            </a:r>
          </a:p>
          <a:p>
            <a:pPr algn="ctr"/>
            <a:r>
              <a:rPr lang="en-US" sz="1600" b="1" dirty="0" smtClean="0">
                <a:solidFill>
                  <a:srgbClr val="0070C0"/>
                </a:solidFill>
              </a:rPr>
              <a:t>(2012)</a:t>
            </a:r>
            <a:endParaRPr lang="it-IT" sz="1600" b="1" dirty="0">
              <a:solidFill>
                <a:srgbClr val="0070C0"/>
              </a:solidFill>
            </a:endParaRPr>
          </a:p>
        </p:txBody>
      </p:sp>
      <p:pic>
        <p:nvPicPr>
          <p:cNvPr id="19" name="Immagin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4288" y="1815071"/>
            <a:ext cx="2181184" cy="1145972"/>
          </a:xfrm>
          <a:prstGeom prst="rect">
            <a:avLst/>
          </a:prstGeom>
          <a:effectLst>
            <a:outerShdw blurRad="50800" dist="38100" dir="2700000" algn="tl" rotWithShape="0">
              <a:prstClr val="black">
                <a:alpha val="40000"/>
              </a:prstClr>
            </a:outerShdw>
          </a:effectLst>
        </p:spPr>
      </p:pic>
      <p:sp>
        <p:nvSpPr>
          <p:cNvPr id="20" name="Rettangolo 19"/>
          <p:cNvSpPr/>
          <p:nvPr/>
        </p:nvSpPr>
        <p:spPr>
          <a:xfrm>
            <a:off x="9594288" y="2961043"/>
            <a:ext cx="2181184" cy="830997"/>
          </a:xfrm>
          <a:prstGeom prst="rect">
            <a:avLst/>
          </a:prstGeom>
        </p:spPr>
        <p:txBody>
          <a:bodyPr wrap="square">
            <a:spAutoFit/>
          </a:bodyPr>
          <a:lstStyle/>
          <a:p>
            <a:pPr algn="ctr"/>
            <a:r>
              <a:rPr lang="it-IT" sz="1600" b="1" dirty="0">
                <a:solidFill>
                  <a:srgbClr val="C00000"/>
                </a:solidFill>
              </a:rPr>
              <a:t>Progress-M 27M</a:t>
            </a:r>
            <a:endParaRPr lang="it-IT" sz="1600" b="1" dirty="0">
              <a:solidFill>
                <a:srgbClr val="C00000"/>
              </a:solidFill>
              <a:latin typeface="+mj-lt"/>
            </a:endParaRPr>
          </a:p>
          <a:p>
            <a:pPr algn="ctr"/>
            <a:r>
              <a:rPr lang="en-US" sz="1600" b="1" dirty="0">
                <a:solidFill>
                  <a:srgbClr val="0070C0"/>
                </a:solidFill>
              </a:rPr>
              <a:t>7289 </a:t>
            </a:r>
            <a:r>
              <a:rPr lang="en-US" sz="1600" b="1" dirty="0" smtClean="0">
                <a:solidFill>
                  <a:srgbClr val="0070C0"/>
                </a:solidFill>
              </a:rPr>
              <a:t>kg</a:t>
            </a:r>
          </a:p>
          <a:p>
            <a:pPr algn="ctr"/>
            <a:r>
              <a:rPr lang="en-US" sz="1600" b="1" dirty="0" smtClean="0">
                <a:solidFill>
                  <a:srgbClr val="0070C0"/>
                </a:solidFill>
              </a:rPr>
              <a:t>(2015)</a:t>
            </a:r>
            <a:endParaRPr lang="it-IT" sz="1600" b="1" dirty="0">
              <a:solidFill>
                <a:srgbClr val="0070C0"/>
              </a:solidFill>
            </a:endParaRPr>
          </a:p>
        </p:txBody>
      </p:sp>
      <p:sp>
        <p:nvSpPr>
          <p:cNvPr id="21" name="Rettangolo 20"/>
          <p:cNvSpPr/>
          <p:nvPr/>
        </p:nvSpPr>
        <p:spPr>
          <a:xfrm>
            <a:off x="7989671" y="5490126"/>
            <a:ext cx="2322904" cy="830997"/>
          </a:xfrm>
          <a:prstGeom prst="rect">
            <a:avLst/>
          </a:prstGeom>
        </p:spPr>
        <p:txBody>
          <a:bodyPr wrap="square">
            <a:spAutoFit/>
          </a:bodyPr>
          <a:lstStyle/>
          <a:p>
            <a:pPr algn="ctr"/>
            <a:r>
              <a:rPr lang="it-IT" sz="1600" b="1" dirty="0">
                <a:solidFill>
                  <a:srgbClr val="C00000"/>
                </a:solidFill>
              </a:rPr>
              <a:t>Tiangong-1</a:t>
            </a:r>
          </a:p>
          <a:p>
            <a:pPr algn="ctr"/>
            <a:r>
              <a:rPr lang="it-IT" sz="1600" b="1" dirty="0">
                <a:solidFill>
                  <a:srgbClr val="0070C0"/>
                </a:solidFill>
              </a:rPr>
              <a:t>7150 </a:t>
            </a:r>
            <a:r>
              <a:rPr lang="it-IT" sz="1600" b="1" dirty="0" smtClean="0">
                <a:solidFill>
                  <a:srgbClr val="0070C0"/>
                </a:solidFill>
              </a:rPr>
              <a:t>kg</a:t>
            </a:r>
          </a:p>
          <a:p>
            <a:pPr algn="ctr"/>
            <a:r>
              <a:rPr lang="it-IT" sz="1600" b="1" dirty="0" smtClean="0">
                <a:solidFill>
                  <a:srgbClr val="0070C0"/>
                </a:solidFill>
              </a:rPr>
              <a:t>(2018)</a:t>
            </a:r>
            <a:endParaRPr lang="it-IT" sz="1600" b="1" dirty="0">
              <a:solidFill>
                <a:srgbClr val="0070C0"/>
              </a:solidFill>
            </a:endParaRPr>
          </a:p>
        </p:txBody>
      </p:sp>
      <p:sp>
        <p:nvSpPr>
          <p:cNvPr id="22" name="Rettangolo 21"/>
          <p:cNvSpPr/>
          <p:nvPr/>
        </p:nvSpPr>
        <p:spPr>
          <a:xfrm>
            <a:off x="10432242" y="5272969"/>
            <a:ext cx="1687836" cy="830997"/>
          </a:xfrm>
          <a:prstGeom prst="rect">
            <a:avLst/>
          </a:prstGeom>
        </p:spPr>
        <p:txBody>
          <a:bodyPr wrap="square">
            <a:spAutoFit/>
          </a:bodyPr>
          <a:lstStyle/>
          <a:p>
            <a:pPr algn="ctr"/>
            <a:r>
              <a:rPr lang="it-IT" sz="1600" b="1" dirty="0">
                <a:solidFill>
                  <a:srgbClr val="C00000"/>
                </a:solidFill>
              </a:rPr>
              <a:t>UARS</a:t>
            </a:r>
          </a:p>
          <a:p>
            <a:pPr algn="ctr"/>
            <a:r>
              <a:rPr lang="en-US" sz="1600" b="1" dirty="0">
                <a:solidFill>
                  <a:srgbClr val="0070C0"/>
                </a:solidFill>
              </a:rPr>
              <a:t>5668 </a:t>
            </a:r>
            <a:r>
              <a:rPr lang="en-US" sz="1600" b="1" dirty="0" smtClean="0">
                <a:solidFill>
                  <a:srgbClr val="0070C0"/>
                </a:solidFill>
              </a:rPr>
              <a:t>kg</a:t>
            </a:r>
          </a:p>
          <a:p>
            <a:pPr algn="ctr"/>
            <a:r>
              <a:rPr lang="en-US" sz="1600" b="1" dirty="0" smtClean="0">
                <a:solidFill>
                  <a:srgbClr val="0070C0"/>
                </a:solidFill>
              </a:rPr>
              <a:t>(2011)</a:t>
            </a:r>
            <a:endParaRPr lang="it-IT" sz="1600" b="1" dirty="0">
              <a:solidFill>
                <a:srgbClr val="0070C0"/>
              </a:solidFill>
            </a:endParaRPr>
          </a:p>
        </p:txBody>
      </p:sp>
    </p:spTree>
    <p:extLst>
      <p:ext uri="{BB962C8B-B14F-4D97-AF65-F5344CB8AC3E}">
        <p14:creationId xmlns:p14="http://schemas.microsoft.com/office/powerpoint/2010/main" val="3429897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Rientri incontrollati avvenuti negli ultimi 15 anni [2010-2024]</a:t>
            </a:r>
            <a:endParaRPr lang="it-IT" sz="3200" dirty="0">
              <a:solidFill>
                <a:srgbClr val="002060"/>
              </a:solidFill>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797" y="2886722"/>
            <a:ext cx="8916100" cy="3439902"/>
          </a:xfrm>
          <a:prstGeom prst="rect">
            <a:avLst/>
          </a:prstGeom>
        </p:spPr>
      </p:pic>
      <p:sp>
        <p:nvSpPr>
          <p:cNvPr id="8" name="Rettangolo 7"/>
          <p:cNvSpPr/>
          <p:nvPr/>
        </p:nvSpPr>
        <p:spPr>
          <a:xfrm>
            <a:off x="107503" y="1759734"/>
            <a:ext cx="11922469" cy="707886"/>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4"/>
              </a:buBlip>
            </a:pPr>
            <a:r>
              <a:rPr lang="it-IT" sz="2000" b="1" u="sng" dirty="0">
                <a:solidFill>
                  <a:srgbClr val="002060"/>
                </a:solidFill>
              </a:rPr>
              <a:t>Distribuzione </a:t>
            </a:r>
            <a:r>
              <a:rPr lang="it-IT" sz="2000" b="1" u="sng" dirty="0" smtClean="0">
                <a:solidFill>
                  <a:srgbClr val="002060"/>
                </a:solidFill>
              </a:rPr>
              <a:t>geografica dei </a:t>
            </a:r>
            <a:r>
              <a:rPr lang="it-IT" sz="2000" b="1" u="sng" dirty="0">
                <a:solidFill>
                  <a:srgbClr val="002060"/>
                </a:solidFill>
              </a:rPr>
              <a:t>rientri incontrollati di satelliti e stadi </a:t>
            </a:r>
            <a:r>
              <a:rPr lang="it-IT" sz="2000" b="1" u="sng" dirty="0" smtClean="0">
                <a:solidFill>
                  <a:srgbClr val="002060"/>
                </a:solidFill>
              </a:rPr>
              <a:t>orbitali</a:t>
            </a:r>
            <a:r>
              <a:rPr lang="it-IT" sz="2000" b="1" dirty="0" smtClean="0">
                <a:solidFill>
                  <a:srgbClr val="002060"/>
                </a:solidFill>
              </a:rPr>
              <a:t>, </a:t>
            </a:r>
            <a:r>
              <a:rPr lang="it-IT" sz="2000" b="1" dirty="0">
                <a:solidFill>
                  <a:srgbClr val="002060"/>
                </a:solidFill>
              </a:rPr>
              <a:t>caratterizzati da una finestra di incertezza di ± 1 minuto sulla </a:t>
            </a:r>
            <a:r>
              <a:rPr lang="it-IT" sz="2000" b="1" dirty="0" smtClean="0">
                <a:solidFill>
                  <a:srgbClr val="002060"/>
                </a:solidFill>
              </a:rPr>
              <a:t>stima </a:t>
            </a:r>
            <a:r>
              <a:rPr lang="it-IT" sz="2000" b="1" dirty="0">
                <a:solidFill>
                  <a:srgbClr val="002060"/>
                </a:solidFill>
              </a:rPr>
              <a:t>di rientro post-evento </a:t>
            </a:r>
            <a:r>
              <a:rPr lang="it-IT" sz="2000" b="1" dirty="0" smtClean="0">
                <a:solidFill>
                  <a:srgbClr val="002060"/>
                </a:solidFill>
              </a:rPr>
              <a:t>della US Space Force</a:t>
            </a:r>
            <a:endParaRPr lang="it-IT" sz="2000" b="1" dirty="0">
              <a:solidFill>
                <a:srgbClr val="002060"/>
              </a:solidFill>
            </a:endParaRPr>
          </a:p>
        </p:txBody>
      </p:sp>
      <p:sp>
        <p:nvSpPr>
          <p:cNvPr id="12" name="Rettangolo 11"/>
          <p:cNvSpPr/>
          <p:nvPr/>
        </p:nvSpPr>
        <p:spPr>
          <a:xfrm>
            <a:off x="107501" y="2467620"/>
            <a:ext cx="11922471" cy="646331"/>
          </a:xfrm>
          <a:prstGeom prst="rect">
            <a:avLst/>
          </a:prstGeom>
        </p:spPr>
        <p:txBody>
          <a:bodyPr wrap="square">
            <a:spAutoFit/>
          </a:bodyPr>
          <a:lstStyle/>
          <a:p>
            <a:pPr marL="285750" indent="-285750">
              <a:buBlip>
                <a:blip r:embed="rId4"/>
              </a:buBlip>
            </a:pPr>
            <a:r>
              <a:rPr lang="it-IT" b="1" dirty="0">
                <a:solidFill>
                  <a:srgbClr val="0070C0"/>
                </a:solidFill>
              </a:rPr>
              <a:t>Per i satelliti</a:t>
            </a:r>
            <a:r>
              <a:rPr lang="it-IT" b="1" dirty="0">
                <a:solidFill>
                  <a:srgbClr val="002060"/>
                </a:solidFill>
              </a:rPr>
              <a:t>, il 53% dei rientri è avvenuto nell’emisfero nord, mentre il restante 47% nell’emisfero sud</a:t>
            </a:r>
          </a:p>
          <a:p>
            <a:pPr marL="285750" indent="-285750">
              <a:buBlip>
                <a:blip r:embed="rId4"/>
              </a:buBlip>
            </a:pPr>
            <a:r>
              <a:rPr lang="it-IT" b="1" dirty="0">
                <a:solidFill>
                  <a:srgbClr val="C00000"/>
                </a:solidFill>
              </a:rPr>
              <a:t>Per gli stadi orbitali</a:t>
            </a:r>
            <a:r>
              <a:rPr lang="it-IT" b="1" dirty="0">
                <a:solidFill>
                  <a:srgbClr val="002060"/>
                </a:solidFill>
              </a:rPr>
              <a:t>, il 54% dei rientri si è verificato nell’emisfero nord e il 46% nell’emisfero sud</a:t>
            </a:r>
          </a:p>
        </p:txBody>
      </p:sp>
      <p:pic>
        <p:nvPicPr>
          <p:cNvPr id="14" name="Picture 2" descr="C:\Users\Carmen\Downloads\logo-composto-CNR_IST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8462" y="4263361"/>
            <a:ext cx="2290932" cy="27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94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Rischio a terra associato ai rientri incontrollati</a:t>
            </a:r>
            <a:endParaRPr lang="it-IT" sz="3200" dirty="0">
              <a:solidFill>
                <a:srgbClr val="002060"/>
              </a:solidFill>
            </a:endParaRPr>
          </a:p>
        </p:txBody>
      </p:sp>
      <p:sp>
        <p:nvSpPr>
          <p:cNvPr id="7" name="Rettangolo 6"/>
          <p:cNvSpPr/>
          <p:nvPr/>
        </p:nvSpPr>
        <p:spPr>
          <a:xfrm>
            <a:off x="179432" y="1799224"/>
            <a:ext cx="11838728" cy="2000548"/>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3"/>
              </a:buBlip>
            </a:pPr>
            <a:r>
              <a:rPr lang="it-IT" dirty="0">
                <a:solidFill>
                  <a:srgbClr val="002060"/>
                </a:solidFill>
              </a:rPr>
              <a:t>Per un rientro incontrollato, i </a:t>
            </a:r>
            <a:r>
              <a:rPr lang="it-IT" b="1" u="sng" dirty="0" smtClean="0">
                <a:solidFill>
                  <a:srgbClr val="C00000"/>
                </a:solidFill>
              </a:rPr>
              <a:t>principali fattori da considerare nella valutazione dell’aspettativa di vittime umane a terra</a:t>
            </a:r>
            <a:r>
              <a:rPr lang="it-IT" b="1" dirty="0" smtClean="0">
                <a:solidFill>
                  <a:srgbClr val="0070C0"/>
                </a:solidFill>
              </a:rPr>
              <a:t> </a:t>
            </a:r>
            <a:r>
              <a:rPr lang="it-IT" dirty="0" smtClean="0">
                <a:solidFill>
                  <a:srgbClr val="002060"/>
                </a:solidFill>
              </a:rPr>
              <a:t>includono</a:t>
            </a:r>
            <a:endParaRPr lang="it-IT" dirty="0">
              <a:solidFill>
                <a:srgbClr val="002060"/>
              </a:solidFill>
            </a:endParaRPr>
          </a:p>
          <a:p>
            <a:endParaRPr lang="it-IT" sz="800" dirty="0">
              <a:solidFill>
                <a:srgbClr val="002060"/>
              </a:solidFill>
            </a:endParaRPr>
          </a:p>
          <a:p>
            <a:pPr marL="742950" lvl="1" indent="-285750">
              <a:buFont typeface="Wingdings" panose="05000000000000000000" pitchFamily="2" charset="2"/>
              <a:buChar char="Ø"/>
            </a:pPr>
            <a:r>
              <a:rPr lang="it-IT" dirty="0">
                <a:solidFill>
                  <a:srgbClr val="002060"/>
                </a:solidFill>
              </a:rPr>
              <a:t>Il </a:t>
            </a:r>
            <a:r>
              <a:rPr lang="it-IT" b="1" dirty="0">
                <a:solidFill>
                  <a:srgbClr val="002060"/>
                </a:solidFill>
              </a:rPr>
              <a:t>numero</a:t>
            </a:r>
            <a:r>
              <a:rPr lang="it-IT" dirty="0">
                <a:solidFill>
                  <a:srgbClr val="002060"/>
                </a:solidFill>
              </a:rPr>
              <a:t> e l’</a:t>
            </a:r>
            <a:r>
              <a:rPr lang="it-IT" b="1" dirty="0">
                <a:solidFill>
                  <a:srgbClr val="002060"/>
                </a:solidFill>
              </a:rPr>
              <a:t>area dei detriti </a:t>
            </a:r>
            <a:r>
              <a:rPr lang="it-IT" dirty="0">
                <a:solidFill>
                  <a:srgbClr val="002060"/>
                </a:solidFill>
              </a:rPr>
              <a:t>che si prevede raggiungano la superficie terrestre</a:t>
            </a:r>
          </a:p>
          <a:p>
            <a:pPr marL="742950" lvl="1" indent="-285750">
              <a:buFont typeface="Wingdings" panose="05000000000000000000" pitchFamily="2" charset="2"/>
              <a:buChar char="Ø"/>
            </a:pPr>
            <a:r>
              <a:rPr lang="it-IT" dirty="0">
                <a:solidFill>
                  <a:srgbClr val="002060"/>
                </a:solidFill>
              </a:rPr>
              <a:t>L‘</a:t>
            </a:r>
            <a:r>
              <a:rPr lang="it-IT" b="1" dirty="0">
                <a:solidFill>
                  <a:srgbClr val="002060"/>
                </a:solidFill>
              </a:rPr>
              <a:t>energia cinetica </a:t>
            </a:r>
            <a:r>
              <a:rPr lang="it-IT" dirty="0">
                <a:solidFill>
                  <a:srgbClr val="002060"/>
                </a:solidFill>
              </a:rPr>
              <a:t>di ogni frammento superstite</a:t>
            </a:r>
          </a:p>
          <a:p>
            <a:pPr marL="742950" lvl="1" indent="-285750">
              <a:buFont typeface="Wingdings" panose="05000000000000000000" pitchFamily="2" charset="2"/>
              <a:buChar char="Ø"/>
            </a:pPr>
            <a:r>
              <a:rPr lang="it-IT" dirty="0">
                <a:solidFill>
                  <a:srgbClr val="002060"/>
                </a:solidFill>
              </a:rPr>
              <a:t>La </a:t>
            </a:r>
            <a:r>
              <a:rPr lang="it-IT" b="1" dirty="0">
                <a:solidFill>
                  <a:srgbClr val="002060"/>
                </a:solidFill>
              </a:rPr>
              <a:t>quantità di popolazione </a:t>
            </a:r>
            <a:r>
              <a:rPr lang="it-IT" dirty="0">
                <a:solidFill>
                  <a:srgbClr val="002060"/>
                </a:solidFill>
              </a:rPr>
              <a:t>mondiale potenzialmente a rischio</a:t>
            </a:r>
          </a:p>
          <a:p>
            <a:pPr lvl="1"/>
            <a:endParaRPr lang="it-IT" sz="800" dirty="0">
              <a:solidFill>
                <a:srgbClr val="002060"/>
              </a:solidFill>
            </a:endParaRPr>
          </a:p>
          <a:p>
            <a:pPr lvl="1"/>
            <a:r>
              <a:rPr lang="it-IT" dirty="0">
                <a:solidFill>
                  <a:srgbClr val="002060"/>
                </a:solidFill>
              </a:rPr>
              <a:t>Quest’ultima dipende dall’inclinazione orbitale dell’oggetto rientrante e dall’anno in cui avviene il rientro </a:t>
            </a:r>
          </a:p>
        </p:txBody>
      </p:sp>
      <p:sp>
        <p:nvSpPr>
          <p:cNvPr id="8" name="Rettangolo 7"/>
          <p:cNvSpPr/>
          <p:nvPr/>
        </p:nvSpPr>
        <p:spPr>
          <a:xfrm>
            <a:off x="179432" y="3907564"/>
            <a:ext cx="11850540" cy="1600438"/>
          </a:xfrm>
          <a:prstGeom prst="rect">
            <a:avLst/>
          </a:prstGeom>
        </p:spPr>
        <p:txBody>
          <a:bodyPr wrap="square">
            <a:spAutoFit/>
          </a:bodyPr>
          <a:lstStyle/>
          <a:p>
            <a:pPr marL="285750" indent="-285750">
              <a:buBlip>
                <a:blip r:embed="rId3"/>
              </a:buBlip>
            </a:pPr>
            <a:r>
              <a:rPr lang="it-IT" b="1" dirty="0">
                <a:solidFill>
                  <a:srgbClr val="0070C0"/>
                </a:solidFill>
              </a:rPr>
              <a:t>Un’energia cinetica di 15 J rappresenta l’energia d’impatto minima perché si verifichi una potenziale </a:t>
            </a:r>
            <a:r>
              <a:rPr lang="it-IT" b="1" dirty="0" smtClean="0">
                <a:solidFill>
                  <a:srgbClr val="0070C0"/>
                </a:solidFill>
              </a:rPr>
              <a:t>lesione</a:t>
            </a:r>
            <a:r>
              <a:rPr lang="it-IT" b="1" dirty="0" smtClean="0">
                <a:solidFill>
                  <a:srgbClr val="002060"/>
                </a:solidFill>
              </a:rPr>
              <a:t>, ossia un </a:t>
            </a:r>
            <a:r>
              <a:rPr lang="it-IT" b="1" dirty="0">
                <a:solidFill>
                  <a:srgbClr val="002060"/>
                </a:solidFill>
              </a:rPr>
              <a:t>danno che richiede un intervento medico </a:t>
            </a:r>
            <a:r>
              <a:rPr lang="it-IT" b="1" dirty="0" smtClean="0">
                <a:solidFill>
                  <a:srgbClr val="002060"/>
                </a:solidFill>
              </a:rPr>
              <a:t>immediato, </a:t>
            </a:r>
            <a:r>
              <a:rPr lang="it-IT" b="1" dirty="0" smtClean="0">
                <a:solidFill>
                  <a:srgbClr val="0070C0"/>
                </a:solidFill>
              </a:rPr>
              <a:t>su </a:t>
            </a:r>
            <a:r>
              <a:rPr lang="it-IT" b="1" dirty="0">
                <a:solidFill>
                  <a:srgbClr val="0070C0"/>
                </a:solidFill>
              </a:rPr>
              <a:t>una persona non </a:t>
            </a:r>
            <a:r>
              <a:rPr lang="it-IT" b="1" dirty="0" smtClean="0">
                <a:solidFill>
                  <a:srgbClr val="0070C0"/>
                </a:solidFill>
              </a:rPr>
              <a:t>protetta a </a:t>
            </a:r>
            <a:r>
              <a:rPr lang="it-IT" b="1" dirty="0">
                <a:solidFill>
                  <a:srgbClr val="0070C0"/>
                </a:solidFill>
              </a:rPr>
              <a:t>terra</a:t>
            </a:r>
            <a:r>
              <a:rPr lang="it-IT" b="1" baseline="30000" dirty="0">
                <a:solidFill>
                  <a:srgbClr val="0070C0"/>
                </a:solidFill>
              </a:rPr>
              <a:t>1</a:t>
            </a:r>
            <a:r>
              <a:rPr lang="it-IT" b="1" dirty="0">
                <a:solidFill>
                  <a:srgbClr val="002060"/>
                </a:solidFill>
              </a:rPr>
              <a:t>. Al di sotto di </a:t>
            </a:r>
            <a:r>
              <a:rPr lang="it-IT" b="1" dirty="0" smtClean="0">
                <a:solidFill>
                  <a:srgbClr val="002060"/>
                </a:solidFill>
              </a:rPr>
              <a:t>tale soglia</a:t>
            </a:r>
            <a:r>
              <a:rPr lang="it-IT" b="1" dirty="0">
                <a:solidFill>
                  <a:srgbClr val="002060"/>
                </a:solidFill>
              </a:rPr>
              <a:t>, </a:t>
            </a:r>
            <a:r>
              <a:rPr lang="it-IT" b="1" dirty="0" smtClean="0">
                <a:solidFill>
                  <a:srgbClr val="002060"/>
                </a:solidFill>
              </a:rPr>
              <a:t>la probabilità che si verifichi un infortunio è estremamente bassa</a:t>
            </a:r>
            <a:endParaRPr lang="it-IT" b="1" dirty="0">
              <a:solidFill>
                <a:srgbClr val="002060"/>
              </a:solidFill>
            </a:endParaRPr>
          </a:p>
          <a:p>
            <a:pPr marL="285750" indent="-285750">
              <a:buBlip>
                <a:blip r:embed="rId3"/>
              </a:buBlip>
            </a:pPr>
            <a:endParaRPr lang="it-IT" sz="800" dirty="0">
              <a:solidFill>
                <a:srgbClr val="002060"/>
              </a:solidFill>
            </a:endParaRPr>
          </a:p>
          <a:p>
            <a:pPr marL="285750" indent="-285750">
              <a:buBlip>
                <a:blip r:embed="rId3"/>
              </a:buBlip>
            </a:pPr>
            <a:r>
              <a:rPr lang="it-IT" b="1" dirty="0">
                <a:solidFill>
                  <a:srgbClr val="002060"/>
                </a:solidFill>
              </a:rPr>
              <a:t>Un’energia d’impatto di 15 J corrisponde a una probabilità di </a:t>
            </a:r>
            <a:r>
              <a:rPr lang="it-IT" b="1" dirty="0" smtClean="0">
                <a:solidFill>
                  <a:srgbClr val="002060"/>
                </a:solidFill>
              </a:rPr>
              <a:t>decesso </a:t>
            </a:r>
            <a:r>
              <a:rPr lang="it-IT" b="1" dirty="0">
                <a:solidFill>
                  <a:srgbClr val="002060"/>
                </a:solidFill>
              </a:rPr>
              <a:t>dello 0.05%, mentre probabilità di </a:t>
            </a:r>
            <a:r>
              <a:rPr lang="it-IT" b="1" dirty="0" smtClean="0">
                <a:solidFill>
                  <a:srgbClr val="002060"/>
                </a:solidFill>
              </a:rPr>
              <a:t>decesso </a:t>
            </a:r>
            <a:r>
              <a:rPr lang="it-IT" b="1" dirty="0">
                <a:solidFill>
                  <a:srgbClr val="002060"/>
                </a:solidFill>
              </a:rPr>
              <a:t>dell’1%, del 50% e del 99% sono associate a energie cinetiche di 29 J, 103 J e 359 J, rispettivamente</a:t>
            </a:r>
            <a:r>
              <a:rPr lang="it-IT" baseline="30000" dirty="0">
                <a:solidFill>
                  <a:srgbClr val="0070C0"/>
                </a:solidFill>
              </a:rPr>
              <a:t>2</a:t>
            </a:r>
            <a:r>
              <a:rPr lang="it-IT" dirty="0">
                <a:solidFill>
                  <a:srgbClr val="002060"/>
                </a:solidFill>
              </a:rPr>
              <a:t> </a:t>
            </a:r>
          </a:p>
        </p:txBody>
      </p:sp>
      <p:sp>
        <p:nvSpPr>
          <p:cNvPr id="11" name="Rettangolo 10"/>
          <p:cNvSpPr/>
          <p:nvPr/>
        </p:nvSpPr>
        <p:spPr>
          <a:xfrm>
            <a:off x="92279" y="5447158"/>
            <a:ext cx="12013035" cy="430887"/>
          </a:xfrm>
          <a:prstGeom prst="rect">
            <a:avLst/>
          </a:prstGeom>
        </p:spPr>
        <p:txBody>
          <a:bodyPr wrap="square">
            <a:spAutoFit/>
          </a:bodyPr>
          <a:lstStyle/>
          <a:p>
            <a:r>
              <a:rPr lang="en-US" sz="1100" b="1" baseline="30000" dirty="0">
                <a:solidFill>
                  <a:srgbClr val="0070C0"/>
                </a:solidFill>
              </a:rPr>
              <a:t>1</a:t>
            </a:r>
            <a:r>
              <a:rPr lang="en-US" sz="1100" b="1" dirty="0">
                <a:solidFill>
                  <a:srgbClr val="0070C0"/>
                </a:solidFill>
              </a:rPr>
              <a:t> Range Commanders Council, Range Safety Group Risk Committee (2023). </a:t>
            </a:r>
            <a:r>
              <a:rPr lang="en-US" sz="1100" b="1" i="1" dirty="0">
                <a:solidFill>
                  <a:srgbClr val="0070C0"/>
                </a:solidFill>
              </a:rPr>
              <a:t>Common Risk Criteria Standards for National Test Ranges: Supplement</a:t>
            </a:r>
            <a:r>
              <a:rPr lang="en-US" sz="1100" b="1" dirty="0">
                <a:solidFill>
                  <a:srgbClr val="0070C0"/>
                </a:solidFill>
              </a:rPr>
              <a:t>, Standard 321-23, Published by Secretariat, Range Commanders Council, US Army White Sands Missile Range, New Mexico</a:t>
            </a:r>
            <a:endParaRPr lang="it-IT" sz="1100" b="1" dirty="0">
              <a:solidFill>
                <a:srgbClr val="0070C0"/>
              </a:solidFill>
            </a:endParaRPr>
          </a:p>
        </p:txBody>
      </p:sp>
      <p:sp>
        <p:nvSpPr>
          <p:cNvPr id="12" name="Rettangolo 11"/>
          <p:cNvSpPr/>
          <p:nvPr/>
        </p:nvSpPr>
        <p:spPr>
          <a:xfrm>
            <a:off x="92279" y="5878045"/>
            <a:ext cx="11937693" cy="430887"/>
          </a:xfrm>
          <a:prstGeom prst="rect">
            <a:avLst/>
          </a:prstGeom>
        </p:spPr>
        <p:txBody>
          <a:bodyPr wrap="square">
            <a:spAutoFit/>
          </a:bodyPr>
          <a:lstStyle/>
          <a:p>
            <a:r>
              <a:rPr lang="en-US" sz="1100" b="1" baseline="30000" dirty="0">
                <a:solidFill>
                  <a:srgbClr val="0070C0"/>
                </a:solidFill>
              </a:rPr>
              <a:t>2 </a:t>
            </a:r>
            <a:r>
              <a:rPr lang="en-US" sz="1100" b="1" dirty="0">
                <a:solidFill>
                  <a:srgbClr val="0070C0"/>
                </a:solidFill>
              </a:rPr>
              <a:t>Cole, J.K., Young, L.W. &amp; Jordan-Culler, T. (1997). </a:t>
            </a:r>
            <a:r>
              <a:rPr lang="en-US" sz="1100" b="1" i="1" dirty="0">
                <a:solidFill>
                  <a:srgbClr val="0070C0"/>
                </a:solidFill>
              </a:rPr>
              <a:t>Hazards of Falling Debris to People, Aircraft, and Watercraft</a:t>
            </a:r>
            <a:r>
              <a:rPr lang="en-US" sz="1100" b="1" dirty="0">
                <a:solidFill>
                  <a:srgbClr val="0070C0"/>
                </a:solidFill>
              </a:rPr>
              <a:t>, Sandia Report SAND97-0805-UC-706, Sandia National  Laboratories, Albuquerque, New Mexico</a:t>
            </a:r>
            <a:endParaRPr lang="it-IT" sz="1100" b="1" dirty="0">
              <a:solidFill>
                <a:srgbClr val="0070C0"/>
              </a:solidFill>
            </a:endParaRPr>
          </a:p>
        </p:txBody>
      </p:sp>
    </p:spTree>
    <p:extLst>
      <p:ext uri="{BB962C8B-B14F-4D97-AF65-F5344CB8AC3E}">
        <p14:creationId xmlns:p14="http://schemas.microsoft.com/office/powerpoint/2010/main" val="8093423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Rischio a terra associato ai rientri incontrollati</a:t>
            </a:r>
            <a:endParaRPr lang="it-IT" sz="3200" dirty="0">
              <a:solidFill>
                <a:srgbClr val="002060"/>
              </a:solidFill>
            </a:endParaRPr>
          </a:p>
        </p:txBody>
      </p:sp>
      <p:sp>
        <p:nvSpPr>
          <p:cNvPr id="7" name="Rettangolo 6"/>
          <p:cNvSpPr/>
          <p:nvPr/>
        </p:nvSpPr>
        <p:spPr>
          <a:xfrm>
            <a:off x="107504" y="1785214"/>
            <a:ext cx="11922469" cy="877163"/>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3"/>
              </a:buBlip>
            </a:pPr>
            <a:r>
              <a:rPr lang="it-IT" sz="1700" b="1" dirty="0">
                <a:solidFill>
                  <a:srgbClr val="C00000"/>
                </a:solidFill>
              </a:rPr>
              <a:t>Ogni </a:t>
            </a:r>
            <a:r>
              <a:rPr lang="it-IT" sz="1700" b="1" dirty="0" smtClean="0">
                <a:solidFill>
                  <a:srgbClr val="C00000"/>
                </a:solidFill>
              </a:rPr>
              <a:t>rientro incontrollato</a:t>
            </a:r>
            <a:r>
              <a:rPr lang="it-IT" sz="1700" dirty="0" smtClean="0">
                <a:solidFill>
                  <a:srgbClr val="002060"/>
                </a:solidFill>
              </a:rPr>
              <a:t>,</a:t>
            </a:r>
            <a:r>
              <a:rPr lang="it-IT" sz="1700" dirty="0" smtClean="0">
                <a:solidFill>
                  <a:srgbClr val="0070C0"/>
                </a:solidFill>
              </a:rPr>
              <a:t> </a:t>
            </a:r>
            <a:r>
              <a:rPr lang="it-IT" sz="1700" dirty="0" smtClean="0">
                <a:solidFill>
                  <a:srgbClr val="002060"/>
                </a:solidFill>
              </a:rPr>
              <a:t>conformemente </a:t>
            </a:r>
            <a:r>
              <a:rPr lang="it-IT" sz="1700" dirty="0">
                <a:solidFill>
                  <a:srgbClr val="002060"/>
                </a:solidFill>
              </a:rPr>
              <a:t>allo </a:t>
            </a:r>
            <a:r>
              <a:rPr lang="it-IT" sz="1700" dirty="0" smtClean="0">
                <a:solidFill>
                  <a:srgbClr val="002060"/>
                </a:solidFill>
              </a:rPr>
              <a:t>standard </a:t>
            </a:r>
            <a:r>
              <a:rPr lang="it-IT" sz="1700" dirty="0">
                <a:solidFill>
                  <a:srgbClr val="002060"/>
                </a:solidFill>
              </a:rPr>
              <a:t>NASA 8719.14</a:t>
            </a:r>
            <a:r>
              <a:rPr lang="it-IT" sz="1700" baseline="30000" dirty="0">
                <a:solidFill>
                  <a:srgbClr val="002060"/>
                </a:solidFill>
              </a:rPr>
              <a:t>1 </a:t>
            </a:r>
            <a:r>
              <a:rPr lang="it-IT" sz="1700" dirty="0">
                <a:solidFill>
                  <a:srgbClr val="002060"/>
                </a:solidFill>
              </a:rPr>
              <a:t>e alle misure di mitigazione raccomandate dall’Inter-Agency Space Debris Coordination Committee (IADC)</a:t>
            </a:r>
            <a:r>
              <a:rPr lang="it-IT" sz="1700" baseline="30000" dirty="0">
                <a:solidFill>
                  <a:srgbClr val="002060"/>
                </a:solidFill>
              </a:rPr>
              <a:t>2</a:t>
            </a:r>
            <a:r>
              <a:rPr lang="it-IT" sz="1700" dirty="0">
                <a:solidFill>
                  <a:srgbClr val="002060"/>
                </a:solidFill>
              </a:rPr>
              <a:t>, dall’Agenzia Spaziale Europea (ESA)</a:t>
            </a:r>
            <a:r>
              <a:rPr lang="it-IT" sz="1700" baseline="30000" dirty="0">
                <a:solidFill>
                  <a:srgbClr val="002060"/>
                </a:solidFill>
              </a:rPr>
              <a:t>3 </a:t>
            </a:r>
            <a:r>
              <a:rPr lang="it-IT" sz="1700" dirty="0">
                <a:solidFill>
                  <a:srgbClr val="002060"/>
                </a:solidFill>
              </a:rPr>
              <a:t>e da altre agenzie e organizzazioni in tutto il mondo, </a:t>
            </a:r>
            <a:r>
              <a:rPr lang="it-IT" sz="1700" b="1" dirty="0">
                <a:solidFill>
                  <a:srgbClr val="C00000"/>
                </a:solidFill>
              </a:rPr>
              <a:t>deve </a:t>
            </a:r>
            <a:r>
              <a:rPr lang="it-IT" sz="1700" b="1" dirty="0" smtClean="0">
                <a:solidFill>
                  <a:srgbClr val="C00000"/>
                </a:solidFill>
              </a:rPr>
              <a:t>prevedere </a:t>
            </a:r>
            <a:r>
              <a:rPr lang="it-IT" sz="1700" b="1" dirty="0">
                <a:solidFill>
                  <a:srgbClr val="C00000"/>
                </a:solidFill>
              </a:rPr>
              <a:t>un’aspettativa </a:t>
            </a:r>
            <a:r>
              <a:rPr lang="it-IT" sz="1700" b="1" dirty="0" smtClean="0">
                <a:solidFill>
                  <a:srgbClr val="C00000"/>
                </a:solidFill>
              </a:rPr>
              <a:t>di </a:t>
            </a:r>
            <a:r>
              <a:rPr lang="it-IT" sz="1700" b="1" dirty="0">
                <a:solidFill>
                  <a:srgbClr val="C00000"/>
                </a:solidFill>
              </a:rPr>
              <a:t>vittime umane a livello globale non superiore a 10</a:t>
            </a:r>
            <a:r>
              <a:rPr lang="it-IT" sz="1700" b="1" baseline="30000" dirty="0">
                <a:solidFill>
                  <a:srgbClr val="C00000"/>
                </a:solidFill>
                <a:sym typeface="Symbol"/>
              </a:rPr>
              <a:t>4</a:t>
            </a:r>
            <a:r>
              <a:rPr lang="it-IT" sz="1700" b="1" dirty="0">
                <a:solidFill>
                  <a:srgbClr val="C00000"/>
                </a:solidFill>
              </a:rPr>
              <a:t> (1:10.000)</a:t>
            </a:r>
          </a:p>
        </p:txBody>
      </p:sp>
      <p:sp>
        <p:nvSpPr>
          <p:cNvPr id="8" name="Rettangolo 7"/>
          <p:cNvSpPr/>
          <p:nvPr/>
        </p:nvSpPr>
        <p:spPr>
          <a:xfrm>
            <a:off x="107504" y="2761829"/>
            <a:ext cx="11922468" cy="1138773"/>
          </a:xfrm>
          <a:prstGeom prst="rect">
            <a:avLst/>
          </a:prstGeom>
        </p:spPr>
        <p:txBody>
          <a:bodyPr wrap="square">
            <a:spAutoFit/>
          </a:bodyPr>
          <a:lstStyle/>
          <a:p>
            <a:pPr marL="285750" indent="-285750">
              <a:buBlip>
                <a:blip r:embed="rId3"/>
              </a:buBlip>
            </a:pPr>
            <a:r>
              <a:rPr lang="it-IT" sz="1600" dirty="0">
                <a:solidFill>
                  <a:srgbClr val="002060"/>
                </a:solidFill>
              </a:rPr>
              <a:t>L’aspettativa di vittime, o </a:t>
            </a:r>
            <a:r>
              <a:rPr lang="it-IT" sz="1600" b="1" i="1" dirty="0">
                <a:solidFill>
                  <a:srgbClr val="0070C0"/>
                </a:solidFill>
              </a:rPr>
              <a:t>casualty expectancy </a:t>
            </a:r>
            <a:r>
              <a:rPr lang="it-IT" sz="1600" dirty="0">
                <a:solidFill>
                  <a:srgbClr val="0070C0"/>
                </a:solidFill>
              </a:rPr>
              <a:t>(</a:t>
            </a:r>
            <a:r>
              <a:rPr lang="it-IT" sz="1600" b="1" i="1" dirty="0">
                <a:solidFill>
                  <a:srgbClr val="0070C0"/>
                </a:solidFill>
              </a:rPr>
              <a:t>E</a:t>
            </a:r>
            <a:r>
              <a:rPr lang="it-IT" sz="1600" b="1" i="1" baseline="-25000" dirty="0">
                <a:solidFill>
                  <a:srgbClr val="0070C0"/>
                </a:solidFill>
              </a:rPr>
              <a:t>CR</a:t>
            </a:r>
            <a:r>
              <a:rPr lang="it-IT" sz="1600" dirty="0">
                <a:solidFill>
                  <a:srgbClr val="0070C0"/>
                </a:solidFill>
              </a:rPr>
              <a:t>)</a:t>
            </a:r>
            <a:r>
              <a:rPr lang="it-IT" sz="1600" dirty="0">
                <a:solidFill>
                  <a:srgbClr val="002060"/>
                </a:solidFill>
              </a:rPr>
              <a:t>, viene calcolata </a:t>
            </a:r>
            <a:r>
              <a:rPr lang="it-IT" sz="1600" dirty="0" smtClean="0">
                <a:solidFill>
                  <a:srgbClr val="002060"/>
                </a:solidFill>
              </a:rPr>
              <a:t>come prodotto </a:t>
            </a:r>
            <a:r>
              <a:rPr lang="it-IT" sz="1600" dirty="0">
                <a:solidFill>
                  <a:srgbClr val="002060"/>
                </a:solidFill>
              </a:rPr>
              <a:t>tra la </a:t>
            </a:r>
            <a:r>
              <a:rPr lang="it-IT" sz="1600" i="1" dirty="0">
                <a:solidFill>
                  <a:srgbClr val="002060"/>
                </a:solidFill>
              </a:rPr>
              <a:t>total debris casualty area </a:t>
            </a:r>
            <a:r>
              <a:rPr lang="it-IT" sz="1600" dirty="0">
                <a:solidFill>
                  <a:srgbClr val="002060"/>
                </a:solidFill>
              </a:rPr>
              <a:t>(</a:t>
            </a:r>
            <a:r>
              <a:rPr lang="it-IT" sz="1600" i="1" dirty="0">
                <a:solidFill>
                  <a:srgbClr val="002060"/>
                </a:solidFill>
              </a:rPr>
              <a:t>A</a:t>
            </a:r>
            <a:r>
              <a:rPr lang="it-IT" sz="1600" i="1" baseline="-25000" dirty="0">
                <a:solidFill>
                  <a:srgbClr val="002060"/>
                </a:solidFill>
              </a:rPr>
              <a:t>C</a:t>
            </a:r>
            <a:r>
              <a:rPr lang="it-IT" sz="1600" dirty="0">
                <a:solidFill>
                  <a:srgbClr val="002060"/>
                </a:solidFill>
              </a:rPr>
              <a:t>)</a:t>
            </a:r>
            <a:r>
              <a:rPr lang="it-IT" sz="1600" i="1" dirty="0">
                <a:solidFill>
                  <a:srgbClr val="002060"/>
                </a:solidFill>
              </a:rPr>
              <a:t> </a:t>
            </a:r>
            <a:r>
              <a:rPr lang="it-IT" sz="1600" dirty="0">
                <a:solidFill>
                  <a:srgbClr val="002060"/>
                </a:solidFill>
              </a:rPr>
              <a:t>dei frammenti originati dall’oggetto al rientro e la densità media della popolazione mondiale (</a:t>
            </a:r>
            <a:r>
              <a:rPr lang="it-IT" sz="1600" i="1" dirty="0">
                <a:solidFill>
                  <a:srgbClr val="002060"/>
                </a:solidFill>
              </a:rPr>
              <a:t>P</a:t>
            </a:r>
            <a:r>
              <a:rPr lang="it-IT" sz="1600" i="1" baseline="-25000" dirty="0">
                <a:solidFill>
                  <a:srgbClr val="002060"/>
                </a:solidFill>
              </a:rPr>
              <a:t>D</a:t>
            </a:r>
            <a:r>
              <a:rPr lang="it-IT" sz="1600" dirty="0">
                <a:solidFill>
                  <a:srgbClr val="002060"/>
                </a:solidFill>
              </a:rPr>
              <a:t>) nella fascia di latitudini sorvolate dall’oggetto rientrante all’epoca in cui avviene il </a:t>
            </a:r>
            <a:r>
              <a:rPr lang="it-IT" sz="1600" dirty="0" smtClean="0">
                <a:solidFill>
                  <a:srgbClr val="002060"/>
                </a:solidFill>
              </a:rPr>
              <a:t>rientro</a:t>
            </a:r>
            <a:endParaRPr lang="it-IT" sz="1600" b="1" i="1" dirty="0" smtClean="0">
              <a:solidFill>
                <a:srgbClr val="0070C0"/>
              </a:solidFill>
            </a:endParaRPr>
          </a:p>
          <a:p>
            <a:pPr algn="ctr"/>
            <a:r>
              <a:rPr lang="it-IT" sz="2000" b="1" i="1" dirty="0" smtClean="0">
                <a:solidFill>
                  <a:srgbClr val="0070C0"/>
                </a:solidFill>
              </a:rPr>
              <a:t>E</a:t>
            </a:r>
            <a:r>
              <a:rPr lang="it-IT" sz="2000" b="1" i="1" baseline="-25000" dirty="0" smtClean="0">
                <a:solidFill>
                  <a:srgbClr val="0070C0"/>
                </a:solidFill>
              </a:rPr>
              <a:t>CR </a:t>
            </a:r>
            <a:r>
              <a:rPr lang="it-IT" sz="2000" b="1" i="1" dirty="0" smtClean="0">
                <a:solidFill>
                  <a:srgbClr val="0070C0"/>
                </a:solidFill>
              </a:rPr>
              <a:t>= A</a:t>
            </a:r>
            <a:r>
              <a:rPr lang="it-IT" sz="2000" b="1" i="1" baseline="-25000" dirty="0" smtClean="0">
                <a:solidFill>
                  <a:srgbClr val="0070C0"/>
                </a:solidFill>
              </a:rPr>
              <a:t>C </a:t>
            </a:r>
            <a:r>
              <a:rPr lang="it-IT" sz="2000" b="1" i="1" dirty="0" smtClean="0">
                <a:solidFill>
                  <a:srgbClr val="0070C0"/>
                </a:solidFill>
              </a:rPr>
              <a:t>× P</a:t>
            </a:r>
            <a:r>
              <a:rPr lang="it-IT" sz="2000" b="1" i="1" baseline="-25000" dirty="0" smtClean="0">
                <a:solidFill>
                  <a:srgbClr val="0070C0"/>
                </a:solidFill>
              </a:rPr>
              <a:t>D</a:t>
            </a:r>
            <a:endParaRPr lang="it-IT" sz="2000" b="1" dirty="0">
              <a:solidFill>
                <a:srgbClr val="0070C0"/>
              </a:solidFill>
            </a:endParaRPr>
          </a:p>
        </p:txBody>
      </p:sp>
      <p:sp>
        <p:nvSpPr>
          <p:cNvPr id="11" name="Rettangolo 10"/>
          <p:cNvSpPr/>
          <p:nvPr/>
        </p:nvSpPr>
        <p:spPr>
          <a:xfrm>
            <a:off x="107504" y="3985657"/>
            <a:ext cx="11922469" cy="584775"/>
          </a:xfrm>
          <a:prstGeom prst="rect">
            <a:avLst/>
          </a:prstGeom>
        </p:spPr>
        <p:txBody>
          <a:bodyPr wrap="square">
            <a:spAutoFit/>
          </a:bodyPr>
          <a:lstStyle/>
          <a:p>
            <a:pPr marL="285750" indent="-285750">
              <a:buBlip>
                <a:blip r:embed="rId3"/>
              </a:buBlip>
            </a:pPr>
            <a:r>
              <a:rPr lang="it-IT" sz="1600" dirty="0">
                <a:solidFill>
                  <a:srgbClr val="002060"/>
                </a:solidFill>
                <a:sym typeface="Symbol" panose="05050102010706020507" pitchFamily="18" charset="2"/>
              </a:rPr>
              <a:t>La </a:t>
            </a:r>
            <a:r>
              <a:rPr lang="it-IT" sz="1600" i="1" dirty="0">
                <a:solidFill>
                  <a:srgbClr val="002060"/>
                </a:solidFill>
                <a:sym typeface="Symbol" panose="05050102010706020507" pitchFamily="18" charset="2"/>
              </a:rPr>
              <a:t>total debris casualty area </a:t>
            </a:r>
            <a:r>
              <a:rPr lang="it-IT" sz="1600" dirty="0">
                <a:solidFill>
                  <a:srgbClr val="002060"/>
                </a:solidFill>
                <a:sym typeface="Symbol" panose="05050102010706020507" pitchFamily="18" charset="2"/>
              </a:rPr>
              <a:t>è data dalla somma delle </a:t>
            </a:r>
            <a:r>
              <a:rPr lang="it-IT" sz="1600" i="1" dirty="0">
                <a:solidFill>
                  <a:srgbClr val="002060"/>
                </a:solidFill>
                <a:sym typeface="Symbol" panose="05050102010706020507" pitchFamily="18" charset="2"/>
              </a:rPr>
              <a:t>casualty area </a:t>
            </a:r>
            <a:r>
              <a:rPr lang="it-IT" sz="1600" dirty="0">
                <a:solidFill>
                  <a:srgbClr val="002060"/>
                </a:solidFill>
                <a:sym typeface="Symbol" panose="05050102010706020507" pitchFamily="18" charset="2"/>
              </a:rPr>
              <a:t>individuali per tutti i frammenti superstiti con un’energia cinetica </a:t>
            </a:r>
            <a:r>
              <a:rPr lang="it-IT" sz="1600" dirty="0" smtClean="0">
                <a:solidFill>
                  <a:srgbClr val="002060"/>
                </a:solidFill>
                <a:sym typeface="Symbol" panose="05050102010706020507" pitchFamily="18" charset="2"/>
              </a:rPr>
              <a:t>di impatto </a:t>
            </a:r>
            <a:r>
              <a:rPr lang="it-IT" sz="1600" dirty="0">
                <a:solidFill>
                  <a:srgbClr val="002060"/>
                </a:solidFill>
                <a:sym typeface="Symbol" panose="05050102010706020507" pitchFamily="18" charset="2"/>
              </a:rPr>
              <a:t>superiore a 15 J</a:t>
            </a:r>
          </a:p>
        </p:txBody>
      </p:sp>
      <mc:AlternateContent xmlns:mc="http://schemas.openxmlformats.org/markup-compatibility/2006" xmlns:a14="http://schemas.microsoft.com/office/drawing/2010/main">
        <mc:Choice Requires="a14">
          <p:sp>
            <p:nvSpPr>
              <p:cNvPr id="12" name="Rettangolo 11"/>
              <p:cNvSpPr/>
              <p:nvPr/>
            </p:nvSpPr>
            <p:spPr>
              <a:xfrm>
                <a:off x="4604289" y="4350246"/>
                <a:ext cx="2643672" cy="8766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a:solidFill>
                                <a:srgbClr val="0070C0"/>
                              </a:solidFill>
                              <a:latin typeface="Cambria Math"/>
                            </a:rPr>
                          </m:ctrlPr>
                        </m:sSubPr>
                        <m:e>
                          <m:r>
                            <a:rPr lang="it-IT" b="1" i="1">
                              <a:solidFill>
                                <a:srgbClr val="0070C0"/>
                              </a:solidFill>
                              <a:latin typeface="Cambria Math"/>
                            </a:rPr>
                            <m:t>𝑨</m:t>
                          </m:r>
                        </m:e>
                        <m:sub>
                          <m:r>
                            <a:rPr lang="it-IT" b="1" i="1">
                              <a:solidFill>
                                <a:srgbClr val="0070C0"/>
                              </a:solidFill>
                              <a:latin typeface="Cambria Math"/>
                            </a:rPr>
                            <m:t>𝑪</m:t>
                          </m:r>
                        </m:sub>
                      </m:sSub>
                      <m:r>
                        <a:rPr lang="it-IT" b="1" i="1">
                          <a:solidFill>
                            <a:srgbClr val="0070C0"/>
                          </a:solidFill>
                          <a:latin typeface="Cambria Math"/>
                        </a:rPr>
                        <m:t>= </m:t>
                      </m:r>
                      <m:nary>
                        <m:naryPr>
                          <m:chr m:val="∑"/>
                          <m:limLoc m:val="undOvr"/>
                          <m:ctrlPr>
                            <a:rPr lang="en-GB" b="1" i="1">
                              <a:solidFill>
                                <a:srgbClr val="0070C0"/>
                              </a:solidFill>
                              <a:latin typeface="Cambria Math"/>
                            </a:rPr>
                          </m:ctrlPr>
                        </m:naryPr>
                        <m:sub>
                          <m:r>
                            <a:rPr lang="it-IT" b="1" i="1">
                              <a:solidFill>
                                <a:srgbClr val="0070C0"/>
                              </a:solidFill>
                              <a:latin typeface="Cambria Math"/>
                            </a:rPr>
                            <m:t>𝒊</m:t>
                          </m:r>
                          <m:r>
                            <a:rPr lang="it-IT" b="1" i="1">
                              <a:solidFill>
                                <a:srgbClr val="0070C0"/>
                              </a:solidFill>
                              <a:latin typeface="Cambria Math"/>
                            </a:rPr>
                            <m:t>=</m:t>
                          </m:r>
                          <m:r>
                            <a:rPr lang="it-IT" b="1" i="1">
                              <a:solidFill>
                                <a:srgbClr val="0070C0"/>
                              </a:solidFill>
                              <a:latin typeface="Cambria Math"/>
                            </a:rPr>
                            <m:t>𝟏</m:t>
                          </m:r>
                        </m:sub>
                        <m:sup>
                          <m:r>
                            <a:rPr lang="it-IT" b="1" i="1">
                              <a:solidFill>
                                <a:srgbClr val="0070C0"/>
                              </a:solidFill>
                              <a:latin typeface="Cambria Math"/>
                            </a:rPr>
                            <m:t>𝑵</m:t>
                          </m:r>
                        </m:sup>
                        <m:e>
                          <m:sSup>
                            <m:sSupPr>
                              <m:ctrlPr>
                                <a:rPr lang="en-GB" b="1" i="1">
                                  <a:solidFill>
                                    <a:srgbClr val="0070C0"/>
                                  </a:solidFill>
                                  <a:latin typeface="Cambria Math"/>
                                </a:rPr>
                              </m:ctrlPr>
                            </m:sSupPr>
                            <m:e>
                              <m:d>
                                <m:dPr>
                                  <m:ctrlPr>
                                    <a:rPr lang="en-GB" b="1" i="1">
                                      <a:solidFill>
                                        <a:srgbClr val="0070C0"/>
                                      </a:solidFill>
                                      <a:latin typeface="Cambria Math"/>
                                    </a:rPr>
                                  </m:ctrlPr>
                                </m:dPr>
                                <m:e>
                                  <m:rad>
                                    <m:radPr>
                                      <m:degHide m:val="on"/>
                                      <m:ctrlPr>
                                        <a:rPr lang="en-GB" b="1" i="1">
                                          <a:solidFill>
                                            <a:srgbClr val="0070C0"/>
                                          </a:solidFill>
                                          <a:latin typeface="Cambria Math"/>
                                        </a:rPr>
                                      </m:ctrlPr>
                                    </m:radPr>
                                    <m:deg/>
                                    <m:e>
                                      <m:sSub>
                                        <m:sSubPr>
                                          <m:ctrlPr>
                                            <a:rPr lang="en-GB" b="1" i="1">
                                              <a:solidFill>
                                                <a:srgbClr val="0070C0"/>
                                              </a:solidFill>
                                              <a:latin typeface="Cambria Math"/>
                                            </a:rPr>
                                          </m:ctrlPr>
                                        </m:sSubPr>
                                        <m:e>
                                          <m:r>
                                            <a:rPr lang="it-IT" b="1" i="1">
                                              <a:solidFill>
                                                <a:srgbClr val="0070C0"/>
                                              </a:solidFill>
                                              <a:latin typeface="Cambria Math"/>
                                            </a:rPr>
                                            <m:t>𝑨</m:t>
                                          </m:r>
                                        </m:e>
                                        <m:sub>
                                          <m:r>
                                            <a:rPr lang="it-IT" b="1" i="1">
                                              <a:solidFill>
                                                <a:srgbClr val="0070C0"/>
                                              </a:solidFill>
                                              <a:latin typeface="Cambria Math"/>
                                            </a:rPr>
                                            <m:t>𝒉</m:t>
                                          </m:r>
                                        </m:sub>
                                      </m:sSub>
                                    </m:e>
                                  </m:rad>
                                  <m:r>
                                    <a:rPr lang="it-IT" b="1" i="1">
                                      <a:solidFill>
                                        <a:srgbClr val="0070C0"/>
                                      </a:solidFill>
                                      <a:latin typeface="Cambria Math"/>
                                    </a:rPr>
                                    <m:t>+ </m:t>
                                  </m:r>
                                  <m:rad>
                                    <m:radPr>
                                      <m:degHide m:val="on"/>
                                      <m:ctrlPr>
                                        <a:rPr lang="en-GB" b="1" i="1">
                                          <a:solidFill>
                                            <a:srgbClr val="0070C0"/>
                                          </a:solidFill>
                                          <a:latin typeface="Cambria Math"/>
                                        </a:rPr>
                                      </m:ctrlPr>
                                    </m:radPr>
                                    <m:deg/>
                                    <m:e>
                                      <m:sSub>
                                        <m:sSubPr>
                                          <m:ctrlPr>
                                            <a:rPr lang="en-GB" b="1" i="1">
                                              <a:solidFill>
                                                <a:srgbClr val="0070C0"/>
                                              </a:solidFill>
                                              <a:latin typeface="Cambria Math"/>
                                            </a:rPr>
                                          </m:ctrlPr>
                                        </m:sSubPr>
                                        <m:e>
                                          <m:r>
                                            <a:rPr lang="it-IT" b="1" i="1">
                                              <a:solidFill>
                                                <a:srgbClr val="0070C0"/>
                                              </a:solidFill>
                                              <a:latin typeface="Cambria Math"/>
                                            </a:rPr>
                                            <m:t>𝑨</m:t>
                                          </m:r>
                                        </m:e>
                                        <m:sub>
                                          <m:r>
                                            <a:rPr lang="it-IT" b="1" i="1">
                                              <a:solidFill>
                                                <a:srgbClr val="0070C0"/>
                                              </a:solidFill>
                                              <a:latin typeface="Cambria Math"/>
                                            </a:rPr>
                                            <m:t>𝒊</m:t>
                                          </m:r>
                                        </m:sub>
                                      </m:sSub>
                                    </m:e>
                                  </m:rad>
                                </m:e>
                              </m:d>
                            </m:e>
                            <m:sup>
                              <m:r>
                                <a:rPr lang="it-IT" b="1" i="1">
                                  <a:solidFill>
                                    <a:srgbClr val="0070C0"/>
                                  </a:solidFill>
                                  <a:latin typeface="Cambria Math"/>
                                </a:rPr>
                                <m:t>𝟐</m:t>
                              </m:r>
                            </m:sup>
                          </m:sSup>
                        </m:e>
                      </m:nary>
                    </m:oMath>
                  </m:oMathPara>
                </a14:m>
                <a:endParaRPr lang="it-IT" dirty="0"/>
              </a:p>
            </p:txBody>
          </p:sp>
        </mc:Choice>
        <mc:Fallback xmlns="">
          <p:sp>
            <p:nvSpPr>
              <p:cNvPr id="12" name="Rettangolo 11"/>
              <p:cNvSpPr>
                <a:spLocks noRot="1" noChangeAspect="1" noMove="1" noResize="1" noEditPoints="1" noAdjustHandles="1" noChangeArrowheads="1" noChangeShapeType="1" noTextEdit="1"/>
              </p:cNvSpPr>
              <p:nvPr/>
            </p:nvSpPr>
            <p:spPr>
              <a:xfrm>
                <a:off x="4604289" y="4350246"/>
                <a:ext cx="2643672" cy="876650"/>
              </a:xfrm>
              <a:prstGeom prst="rect">
                <a:avLst/>
              </a:prstGeom>
              <a:blipFill rotWithShape="1">
                <a:blip r:embed="rId4"/>
                <a:stretch>
                  <a:fillRect/>
                </a:stretch>
              </a:blipFill>
            </p:spPr>
            <p:txBody>
              <a:bodyPr/>
              <a:lstStyle/>
              <a:p>
                <a:r>
                  <a:rPr lang="it-IT">
                    <a:noFill/>
                  </a:rPr>
                  <a:t> </a:t>
                </a:r>
              </a:p>
            </p:txBody>
          </p:sp>
        </mc:Fallback>
      </mc:AlternateContent>
      <p:sp>
        <p:nvSpPr>
          <p:cNvPr id="14" name="Rettangolo 13"/>
          <p:cNvSpPr/>
          <p:nvPr/>
        </p:nvSpPr>
        <p:spPr>
          <a:xfrm>
            <a:off x="404474" y="4570432"/>
            <a:ext cx="4075247" cy="830997"/>
          </a:xfrm>
          <a:prstGeom prst="rect">
            <a:avLst/>
          </a:prstGeom>
        </p:spPr>
        <p:txBody>
          <a:bodyPr wrap="square">
            <a:spAutoFit/>
          </a:bodyPr>
          <a:lstStyle/>
          <a:p>
            <a:r>
              <a:rPr lang="en-US" sz="1200" b="1" i="1" dirty="0">
                <a:solidFill>
                  <a:srgbClr val="002060"/>
                </a:solidFill>
              </a:rPr>
              <a:t>N</a:t>
            </a:r>
            <a:r>
              <a:rPr lang="en-US" sz="1200" dirty="0">
                <a:solidFill>
                  <a:srgbClr val="002060"/>
                </a:solidFill>
              </a:rPr>
              <a:t>: numero di frammenti superstiti</a:t>
            </a:r>
          </a:p>
          <a:p>
            <a:pPr marL="0" lvl="1"/>
            <a:r>
              <a:rPr lang="it-IT" sz="1200" b="1" i="1" dirty="0">
                <a:solidFill>
                  <a:srgbClr val="002060"/>
                </a:solidFill>
              </a:rPr>
              <a:t>A</a:t>
            </a:r>
            <a:r>
              <a:rPr lang="it-IT" sz="1200" b="1" i="1" baseline="-25000" dirty="0">
                <a:solidFill>
                  <a:srgbClr val="002060"/>
                </a:solidFill>
              </a:rPr>
              <a:t>h</a:t>
            </a:r>
            <a:r>
              <a:rPr lang="it-IT" sz="1200" baseline="-25000" dirty="0">
                <a:solidFill>
                  <a:srgbClr val="002060"/>
                </a:solidFill>
              </a:rPr>
              <a:t> </a:t>
            </a:r>
            <a:r>
              <a:rPr lang="it-IT" sz="1200" dirty="0">
                <a:solidFill>
                  <a:srgbClr val="002060"/>
                </a:solidFill>
              </a:rPr>
              <a:t>= </a:t>
            </a:r>
            <a:r>
              <a:rPr lang="it-IT" sz="1200" dirty="0" smtClean="0">
                <a:solidFill>
                  <a:srgbClr val="002060"/>
                </a:solidFill>
              </a:rPr>
              <a:t>0,36 </a:t>
            </a:r>
            <a:r>
              <a:rPr lang="it-IT" sz="1200" dirty="0">
                <a:solidFill>
                  <a:srgbClr val="002060"/>
                </a:solidFill>
              </a:rPr>
              <a:t>m</a:t>
            </a:r>
            <a:r>
              <a:rPr lang="it-IT" sz="1200" baseline="30000" dirty="0">
                <a:solidFill>
                  <a:srgbClr val="002060"/>
                </a:solidFill>
              </a:rPr>
              <a:t>2</a:t>
            </a:r>
            <a:r>
              <a:rPr lang="it-IT" sz="1200" dirty="0">
                <a:solidFill>
                  <a:srgbClr val="002060"/>
                </a:solidFill>
              </a:rPr>
              <a:t>: area trasversale media di una persona esposta</a:t>
            </a:r>
          </a:p>
          <a:p>
            <a:pPr marL="0" lvl="1"/>
            <a:r>
              <a:rPr lang="it-IT" sz="1200" b="1" i="1" dirty="0">
                <a:solidFill>
                  <a:srgbClr val="002060"/>
                </a:solidFill>
              </a:rPr>
              <a:t>A</a:t>
            </a:r>
            <a:r>
              <a:rPr lang="it-IT" sz="1200" b="1" i="1" baseline="-25000" dirty="0">
                <a:solidFill>
                  <a:srgbClr val="002060"/>
                </a:solidFill>
              </a:rPr>
              <a:t>i</a:t>
            </a:r>
            <a:r>
              <a:rPr lang="it-IT" sz="1200" dirty="0">
                <a:solidFill>
                  <a:srgbClr val="002060"/>
                </a:solidFill>
              </a:rPr>
              <a:t>: area trasversale media di ogni singolo frammento </a:t>
            </a:r>
            <a:r>
              <a:rPr lang="it-IT" sz="1200" dirty="0" smtClean="0">
                <a:solidFill>
                  <a:srgbClr val="002060"/>
                </a:solidFill>
              </a:rPr>
              <a:t>  </a:t>
            </a:r>
          </a:p>
          <a:p>
            <a:pPr marL="0" lvl="1"/>
            <a:r>
              <a:rPr lang="it-IT" sz="1200" dirty="0">
                <a:solidFill>
                  <a:srgbClr val="002060"/>
                </a:solidFill>
              </a:rPr>
              <a:t> </a:t>
            </a:r>
            <a:r>
              <a:rPr lang="it-IT" sz="1200" dirty="0" smtClean="0">
                <a:solidFill>
                  <a:srgbClr val="002060"/>
                </a:solidFill>
              </a:rPr>
              <a:t>     sopravvissuto </a:t>
            </a:r>
            <a:r>
              <a:rPr lang="it-IT" sz="1200" dirty="0">
                <a:solidFill>
                  <a:srgbClr val="002060"/>
                </a:solidFill>
              </a:rPr>
              <a:t>al rientro </a:t>
            </a:r>
            <a:endParaRPr lang="it-IT" sz="1200" dirty="0"/>
          </a:p>
        </p:txBody>
      </p:sp>
      <p:pic>
        <p:nvPicPr>
          <p:cNvPr id="15" name="Immagine 14"/>
          <p:cNvPicPr/>
          <p:nvPr/>
        </p:nvPicPr>
        <p:blipFill>
          <a:blip r:embed="rId5">
            <a:extLst>
              <a:ext uri="{28A0092B-C50C-407E-A947-70E740481C1C}">
                <a14:useLocalDpi xmlns:a14="http://schemas.microsoft.com/office/drawing/2010/main" val="0"/>
              </a:ext>
            </a:extLst>
          </a:blip>
          <a:stretch>
            <a:fillRect/>
          </a:stretch>
        </p:blipFill>
        <p:spPr>
          <a:xfrm>
            <a:off x="8159356" y="4278044"/>
            <a:ext cx="1510748" cy="1183516"/>
          </a:xfrm>
          <a:prstGeom prst="rect">
            <a:avLst/>
          </a:prstGeom>
        </p:spPr>
      </p:pic>
      <p:sp>
        <p:nvSpPr>
          <p:cNvPr id="16" name="Rettangolo 15"/>
          <p:cNvSpPr/>
          <p:nvPr/>
        </p:nvSpPr>
        <p:spPr>
          <a:xfrm>
            <a:off x="45895" y="5496075"/>
            <a:ext cx="11984077" cy="261610"/>
          </a:xfrm>
          <a:prstGeom prst="rect">
            <a:avLst/>
          </a:prstGeom>
        </p:spPr>
        <p:txBody>
          <a:bodyPr wrap="square">
            <a:spAutoFit/>
          </a:bodyPr>
          <a:lstStyle/>
          <a:p>
            <a:r>
              <a:rPr lang="en-US" sz="1100" b="1" baseline="30000" dirty="0">
                <a:solidFill>
                  <a:srgbClr val="0070C0"/>
                </a:solidFill>
              </a:rPr>
              <a:t>1 </a:t>
            </a:r>
            <a:r>
              <a:rPr lang="en-US" sz="1100" b="1" dirty="0">
                <a:solidFill>
                  <a:srgbClr val="0070C0"/>
                </a:solidFill>
              </a:rPr>
              <a:t>NASA (2021). </a:t>
            </a:r>
            <a:r>
              <a:rPr lang="en-US" sz="1100" b="1" i="1" dirty="0">
                <a:solidFill>
                  <a:srgbClr val="0070C0"/>
                </a:solidFill>
              </a:rPr>
              <a:t>Process for Limiting Orbital Debris</a:t>
            </a:r>
            <a:r>
              <a:rPr lang="en-US" sz="1100" b="1" dirty="0">
                <a:solidFill>
                  <a:srgbClr val="0070C0"/>
                </a:solidFill>
              </a:rPr>
              <a:t>, NASA Technical Standard NASA-STD-8719.14C, National Aeronautics and Space Administration, Washington (DC)</a:t>
            </a:r>
            <a:endParaRPr lang="it-IT" sz="1100" b="1" dirty="0">
              <a:solidFill>
                <a:srgbClr val="0070C0"/>
              </a:solidFill>
            </a:endParaRPr>
          </a:p>
        </p:txBody>
      </p:sp>
      <p:sp>
        <p:nvSpPr>
          <p:cNvPr id="17" name="Rettangolo 16"/>
          <p:cNvSpPr/>
          <p:nvPr/>
        </p:nvSpPr>
        <p:spPr>
          <a:xfrm>
            <a:off x="45894" y="5757685"/>
            <a:ext cx="12076197" cy="261610"/>
          </a:xfrm>
          <a:prstGeom prst="rect">
            <a:avLst/>
          </a:prstGeom>
        </p:spPr>
        <p:txBody>
          <a:bodyPr wrap="square">
            <a:spAutoFit/>
          </a:bodyPr>
          <a:lstStyle/>
          <a:p>
            <a:r>
              <a:rPr lang="en-US" sz="1100" b="1" baseline="30000" dirty="0">
                <a:solidFill>
                  <a:srgbClr val="0070C0"/>
                </a:solidFill>
              </a:rPr>
              <a:t>2 </a:t>
            </a:r>
            <a:r>
              <a:rPr lang="en-US" sz="1100" b="1" dirty="0">
                <a:solidFill>
                  <a:srgbClr val="0070C0"/>
                </a:solidFill>
              </a:rPr>
              <a:t>Steering Group &amp; Working Group 4 (2025). </a:t>
            </a:r>
            <a:r>
              <a:rPr lang="en-US" sz="1100" b="1" i="1" dirty="0">
                <a:solidFill>
                  <a:srgbClr val="0070C0"/>
                </a:solidFill>
              </a:rPr>
              <a:t>IADC Space Debris Mitigation Guidelines</a:t>
            </a:r>
            <a:r>
              <a:rPr lang="en-US" sz="1100" b="1" dirty="0">
                <a:solidFill>
                  <a:srgbClr val="0070C0"/>
                </a:solidFill>
              </a:rPr>
              <a:t>, Document IADC-02-01, Revision 4, Inter-Agency Space Debris Coordination  Committee</a:t>
            </a:r>
            <a:endParaRPr lang="it-IT" sz="1100" b="1" dirty="0">
              <a:solidFill>
                <a:srgbClr val="0070C0"/>
              </a:solidFill>
            </a:endParaRPr>
          </a:p>
        </p:txBody>
      </p:sp>
      <p:sp>
        <p:nvSpPr>
          <p:cNvPr id="18" name="Rettangolo 17"/>
          <p:cNvSpPr/>
          <p:nvPr/>
        </p:nvSpPr>
        <p:spPr>
          <a:xfrm>
            <a:off x="38117" y="6031304"/>
            <a:ext cx="12083973" cy="261610"/>
          </a:xfrm>
          <a:prstGeom prst="rect">
            <a:avLst/>
          </a:prstGeom>
        </p:spPr>
        <p:txBody>
          <a:bodyPr wrap="square">
            <a:spAutoFit/>
          </a:bodyPr>
          <a:lstStyle/>
          <a:p>
            <a:r>
              <a:rPr lang="en-US" sz="1100" b="1" baseline="30000" dirty="0">
                <a:solidFill>
                  <a:srgbClr val="0070C0"/>
                </a:solidFill>
              </a:rPr>
              <a:t>3</a:t>
            </a:r>
            <a:r>
              <a:rPr lang="en-US" sz="1100" b="1" dirty="0">
                <a:solidFill>
                  <a:srgbClr val="0070C0"/>
                </a:solidFill>
              </a:rPr>
              <a:t>Space Debris Mitigation Working Group (2023). </a:t>
            </a:r>
            <a:r>
              <a:rPr lang="en-US" sz="1100" b="1" i="1" dirty="0">
                <a:solidFill>
                  <a:srgbClr val="0070C0"/>
                </a:solidFill>
              </a:rPr>
              <a:t>ESA Space Debris Mitigation Requirements</a:t>
            </a:r>
            <a:r>
              <a:rPr lang="en-US" sz="1100" b="1" dirty="0">
                <a:solidFill>
                  <a:srgbClr val="0070C0"/>
                </a:solidFill>
              </a:rPr>
              <a:t>, Document ESSB-ST-U-007, Issue 1, European Space Agency</a:t>
            </a:r>
            <a:endParaRPr lang="it-IT" sz="1100" b="1" dirty="0">
              <a:solidFill>
                <a:srgbClr val="0070C0"/>
              </a:solidFill>
            </a:endParaRPr>
          </a:p>
        </p:txBody>
      </p:sp>
    </p:spTree>
    <p:extLst>
      <p:ext uri="{BB962C8B-B14F-4D97-AF65-F5344CB8AC3E}">
        <p14:creationId xmlns:p14="http://schemas.microsoft.com/office/powerpoint/2010/main" val="8384142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Rischio a terra associato ai rientri incontrollati</a:t>
            </a:r>
            <a:endParaRPr lang="it-IT" sz="3200" dirty="0">
              <a:solidFill>
                <a:srgbClr val="002060"/>
              </a:solidFill>
            </a:endParaRPr>
          </a:p>
        </p:txBody>
      </p:sp>
      <mc:AlternateContent xmlns:mc="http://schemas.openxmlformats.org/markup-compatibility/2006" xmlns:a14="http://schemas.microsoft.com/office/drawing/2010/main">
        <mc:Choice Requires="a14">
          <p:sp>
            <p:nvSpPr>
              <p:cNvPr id="7" name="Rettangolo 6"/>
              <p:cNvSpPr/>
              <p:nvPr/>
            </p:nvSpPr>
            <p:spPr>
              <a:xfrm>
                <a:off x="112400" y="1778835"/>
                <a:ext cx="11917572" cy="1204240"/>
              </a:xfrm>
              <a:prstGeom prst="rect">
                <a:avLst/>
              </a:prstGeom>
            </p:spPr>
            <p:txBody>
              <a:bodyPr wrap="square">
                <a:spAutoFit/>
              </a:bodyPr>
              <a:lstStyle/>
              <a:p>
                <a:pPr marL="285750" indent="-285750">
                  <a:buClr>
                    <a:schemeClr val="tx1"/>
                  </a:buClr>
                  <a:buBlip>
                    <a:blip r:embed="rId3"/>
                  </a:buBlip>
                </a:pPr>
                <a:r>
                  <a:rPr lang="it-IT" dirty="0">
                    <a:solidFill>
                      <a:srgbClr val="002060"/>
                    </a:solidFill>
                  </a:rPr>
                  <a:t>La </a:t>
                </a:r>
                <a:r>
                  <a:rPr lang="it-IT" i="1" dirty="0">
                    <a:solidFill>
                      <a:srgbClr val="002060"/>
                    </a:solidFill>
                  </a:rPr>
                  <a:t>total debris casualty area </a:t>
                </a:r>
                <a:r>
                  <a:rPr lang="it-IT" b="1" dirty="0">
                    <a:solidFill>
                      <a:srgbClr val="0070C0"/>
                    </a:solidFill>
                  </a:rPr>
                  <a:t>(</a:t>
                </a:r>
                <a:r>
                  <a:rPr lang="it-IT" b="1" i="1" dirty="0">
                    <a:solidFill>
                      <a:srgbClr val="0070C0"/>
                    </a:solidFill>
                  </a:rPr>
                  <a:t>A</a:t>
                </a:r>
                <a:r>
                  <a:rPr lang="it-IT" b="1" i="1" baseline="-25000" dirty="0">
                    <a:solidFill>
                      <a:srgbClr val="0070C0"/>
                    </a:solidFill>
                  </a:rPr>
                  <a:t>C</a:t>
                </a:r>
                <a:r>
                  <a:rPr lang="it-IT" b="1" dirty="0">
                    <a:solidFill>
                      <a:srgbClr val="0070C0"/>
                    </a:solidFill>
                  </a:rPr>
                  <a:t>)</a:t>
                </a:r>
                <a:r>
                  <a:rPr lang="it-IT" i="1" dirty="0">
                    <a:solidFill>
                      <a:srgbClr val="002060"/>
                    </a:solidFill>
                  </a:rPr>
                  <a:t> </a:t>
                </a:r>
                <a:r>
                  <a:rPr lang="it-IT" dirty="0">
                    <a:solidFill>
                      <a:srgbClr val="002060"/>
                    </a:solidFill>
                  </a:rPr>
                  <a:t>per ogni evento di rientro è stata calcolata da CNR-ISTI come</a:t>
                </a:r>
                <a:r>
                  <a:rPr lang="it-IT" baseline="30000" dirty="0">
                    <a:solidFill>
                      <a:srgbClr val="002060"/>
                    </a:solidFill>
                  </a:rPr>
                  <a:t>1</a:t>
                </a:r>
                <a:endParaRPr lang="it-IT" dirty="0">
                  <a:solidFill>
                    <a:srgbClr val="002060"/>
                  </a:solidFill>
                </a:endParaRPr>
              </a:p>
              <a:p>
                <a:pPr>
                  <a:buClr>
                    <a:schemeClr val="tx1"/>
                  </a:buClr>
                </a:pPr>
                <a:endParaRPr lang="it-IT" sz="800" dirty="0">
                  <a:solidFill>
                    <a:srgbClr val="002060"/>
                  </a:solidFill>
                </a:endParaRPr>
              </a:p>
              <a:p>
                <a:pPr algn="ctr">
                  <a:buClr>
                    <a:schemeClr val="tx1"/>
                  </a:buClr>
                </a:pPr>
                <a14:m>
                  <m:oMathPara xmlns:m="http://schemas.openxmlformats.org/officeDocument/2006/math">
                    <m:oMathParaPr>
                      <m:jc m:val="centerGroup"/>
                    </m:oMathParaPr>
                    <m:oMath xmlns:m="http://schemas.openxmlformats.org/officeDocument/2006/math">
                      <m:r>
                        <m:rPr>
                          <m:nor/>
                        </m:rPr>
                        <a:rPr lang="it-IT" b="1" i="1" dirty="0">
                          <a:solidFill>
                            <a:srgbClr val="0070C0"/>
                          </a:solidFill>
                        </a:rPr>
                        <m:t>A</m:t>
                      </m:r>
                      <m:r>
                        <m:rPr>
                          <m:nor/>
                        </m:rPr>
                        <a:rPr lang="it-IT" b="1" i="1" baseline="-25000" dirty="0">
                          <a:solidFill>
                            <a:srgbClr val="0070C0"/>
                          </a:solidFill>
                        </a:rPr>
                        <m:t>C</m:t>
                      </m:r>
                      <m:r>
                        <m:rPr>
                          <m:nor/>
                        </m:rPr>
                        <a:rPr lang="it-IT" b="1" dirty="0">
                          <a:solidFill>
                            <a:srgbClr val="0070C0"/>
                          </a:solidFill>
                        </a:rPr>
                        <m:t> = 0</m:t>
                      </m:r>
                      <m:r>
                        <m:rPr>
                          <m:nor/>
                        </m:rPr>
                        <a:rPr lang="it-IT" b="1" i="0" dirty="0" smtClean="0">
                          <a:solidFill>
                            <a:srgbClr val="0070C0"/>
                          </a:solidFill>
                        </a:rPr>
                        <m:t>,</m:t>
                      </m:r>
                      <m:r>
                        <m:rPr>
                          <m:nor/>
                        </m:rPr>
                        <a:rPr lang="it-IT" b="1" dirty="0">
                          <a:solidFill>
                            <a:srgbClr val="0070C0"/>
                          </a:solidFill>
                        </a:rPr>
                        <m:t>05627 </m:t>
                      </m:r>
                      <m:r>
                        <m:rPr>
                          <m:nor/>
                        </m:rPr>
                        <a:rPr lang="it-IT" b="1" i="1" dirty="0">
                          <a:solidFill>
                            <a:srgbClr val="0070C0"/>
                          </a:solidFill>
                        </a:rPr>
                        <m:t>M</m:t>
                      </m:r>
                      <m:r>
                        <m:rPr>
                          <m:nor/>
                        </m:rPr>
                        <a:rPr lang="it-IT" b="1" dirty="0">
                          <a:solidFill>
                            <a:srgbClr val="0070C0"/>
                          </a:solidFill>
                        </a:rPr>
                        <m:t> </m:t>
                      </m:r>
                      <m:r>
                        <m:rPr>
                          <m:nor/>
                        </m:rPr>
                        <a:rPr lang="it-IT" b="1" baseline="30000" dirty="0">
                          <a:solidFill>
                            <a:srgbClr val="0070C0"/>
                          </a:solidFill>
                        </a:rPr>
                        <m:t>0</m:t>
                      </m:r>
                      <m:r>
                        <m:rPr>
                          <m:nor/>
                        </m:rPr>
                        <a:rPr lang="it-IT" b="1" i="0" baseline="30000" dirty="0" smtClean="0">
                          <a:solidFill>
                            <a:srgbClr val="0070C0"/>
                          </a:solidFill>
                        </a:rPr>
                        <m:t>,</m:t>
                      </m:r>
                      <m:r>
                        <m:rPr>
                          <m:nor/>
                        </m:rPr>
                        <a:rPr lang="it-IT" b="1" baseline="30000" dirty="0">
                          <a:solidFill>
                            <a:srgbClr val="0070C0"/>
                          </a:solidFill>
                        </a:rPr>
                        <m:t>7563</m:t>
                      </m:r>
                    </m:oMath>
                  </m:oMathPara>
                </a14:m>
                <a:endParaRPr lang="it-IT" b="1" baseline="30000" dirty="0">
                  <a:solidFill>
                    <a:srgbClr val="0070C0"/>
                  </a:solidFill>
                </a:endParaRPr>
              </a:p>
              <a:p>
                <a:pPr algn="just">
                  <a:buClr>
                    <a:schemeClr val="tx1"/>
                  </a:buClr>
                </a:pPr>
                <a:r>
                  <a:rPr lang="it-IT" sz="1600" b="1" baseline="30000" dirty="0">
                    <a:solidFill>
                      <a:srgbClr val="0070C0"/>
                    </a:solidFill>
                  </a:rPr>
                  <a:t> </a:t>
                </a:r>
              </a:p>
              <a:p>
                <a:pPr algn="just">
                  <a:buClr>
                    <a:schemeClr val="tx1"/>
                  </a:buClr>
                </a:pPr>
                <a:r>
                  <a:rPr lang="it-IT" sz="1600" dirty="0">
                    <a:solidFill>
                      <a:srgbClr val="002060"/>
                    </a:solidFill>
                  </a:rPr>
                  <a:t>       </a:t>
                </a:r>
                <a:r>
                  <a:rPr lang="it-IT" dirty="0">
                    <a:solidFill>
                      <a:srgbClr val="002060"/>
                    </a:solidFill>
                  </a:rPr>
                  <a:t>con </a:t>
                </a:r>
                <a:r>
                  <a:rPr lang="it-IT" i="1" dirty="0">
                    <a:solidFill>
                      <a:srgbClr val="002060"/>
                    </a:solidFill>
                  </a:rPr>
                  <a:t>A</a:t>
                </a:r>
                <a:r>
                  <a:rPr lang="it-IT" i="1" baseline="-25000" dirty="0">
                    <a:solidFill>
                      <a:srgbClr val="002060"/>
                    </a:solidFill>
                  </a:rPr>
                  <a:t>C</a:t>
                </a:r>
                <a:r>
                  <a:rPr lang="it-IT" i="1" dirty="0">
                    <a:solidFill>
                      <a:srgbClr val="002060"/>
                    </a:solidFill>
                  </a:rPr>
                  <a:t> </a:t>
                </a:r>
                <a:r>
                  <a:rPr lang="it-IT" dirty="0">
                    <a:solidFill>
                      <a:srgbClr val="002060"/>
                    </a:solidFill>
                  </a:rPr>
                  <a:t>in m</a:t>
                </a:r>
                <a:r>
                  <a:rPr lang="it-IT" baseline="30000" dirty="0">
                    <a:solidFill>
                      <a:srgbClr val="002060"/>
                    </a:solidFill>
                  </a:rPr>
                  <a:t>2</a:t>
                </a:r>
                <a:r>
                  <a:rPr lang="it-IT" dirty="0">
                    <a:solidFill>
                      <a:srgbClr val="002060"/>
                    </a:solidFill>
                  </a:rPr>
                  <a:t> e </a:t>
                </a:r>
                <a:r>
                  <a:rPr lang="it-IT" i="1" dirty="0">
                    <a:solidFill>
                      <a:srgbClr val="002060"/>
                    </a:solidFill>
                  </a:rPr>
                  <a:t>M</a:t>
                </a:r>
                <a:r>
                  <a:rPr lang="it-IT" dirty="0">
                    <a:solidFill>
                      <a:srgbClr val="002060"/>
                    </a:solidFill>
                  </a:rPr>
                  <a:t> (massa </a:t>
                </a:r>
                <a:r>
                  <a:rPr lang="it-IT" dirty="0" smtClean="0">
                    <a:solidFill>
                      <a:srgbClr val="002060"/>
                    </a:solidFill>
                  </a:rPr>
                  <a:t>rientrante senza propellente) </a:t>
                </a:r>
                <a:r>
                  <a:rPr lang="it-IT" dirty="0">
                    <a:solidFill>
                      <a:srgbClr val="002060"/>
                    </a:solidFill>
                  </a:rPr>
                  <a:t>in kg  </a:t>
                </a:r>
                <a:endParaRPr lang="it-IT" b="1" baseline="30000" dirty="0">
                  <a:solidFill>
                    <a:srgbClr val="0070C0"/>
                  </a:solidFill>
                </a:endParaRPr>
              </a:p>
            </p:txBody>
          </p:sp>
        </mc:Choice>
        <mc:Fallback xmlns="">
          <p:sp>
            <p:nvSpPr>
              <p:cNvPr id="7" name="Rettangolo 6"/>
              <p:cNvSpPr>
                <a:spLocks noRot="1" noChangeAspect="1" noMove="1" noResize="1" noEditPoints="1" noAdjustHandles="1" noChangeArrowheads="1" noChangeShapeType="1" noTextEdit="1"/>
              </p:cNvSpPr>
              <p:nvPr/>
            </p:nvSpPr>
            <p:spPr>
              <a:xfrm>
                <a:off x="112400" y="1778835"/>
                <a:ext cx="11917572" cy="1204240"/>
              </a:xfrm>
              <a:prstGeom prst="rect">
                <a:avLst/>
              </a:prstGeom>
              <a:blipFill rotWithShape="1">
                <a:blip r:embed="rId4"/>
                <a:stretch>
                  <a:fillRect t="-2538" b="-761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Rettangolo 7"/>
              <p:cNvSpPr/>
              <p:nvPr/>
            </p:nvSpPr>
            <p:spPr>
              <a:xfrm>
                <a:off x="151469" y="2983075"/>
                <a:ext cx="11889062" cy="3067058"/>
              </a:xfrm>
              <a:prstGeom prst="rect">
                <a:avLst/>
              </a:prstGeom>
            </p:spPr>
            <p:txBody>
              <a:bodyPr wrap="square">
                <a:spAutoFit/>
              </a:bodyPr>
              <a:lstStyle/>
              <a:p>
                <a:pPr marL="285750" indent="-285750">
                  <a:buBlip>
                    <a:blip r:embed="rId3"/>
                  </a:buBlip>
                </a:pPr>
                <a:r>
                  <a:rPr lang="it-IT" dirty="0">
                    <a:solidFill>
                      <a:srgbClr val="002060"/>
                    </a:solidFill>
                  </a:rPr>
                  <a:t>L’</a:t>
                </a:r>
                <a:r>
                  <a:rPr lang="it-IT" b="1" u="sng" dirty="0">
                    <a:solidFill>
                      <a:srgbClr val="0070C0"/>
                    </a:solidFill>
                  </a:rPr>
                  <a:t>aspettativa di vittime cumulativa per anno </a:t>
                </a:r>
                <a:r>
                  <a:rPr lang="it-IT" dirty="0">
                    <a:solidFill>
                      <a:srgbClr val="002060"/>
                    </a:solidFill>
                  </a:rPr>
                  <a:t>(</a:t>
                </a:r>
                <a:r>
                  <a:rPr lang="it-IT" b="1" i="1" dirty="0">
                    <a:solidFill>
                      <a:srgbClr val="0070C0"/>
                    </a:solidFill>
                  </a:rPr>
                  <a:t>E</a:t>
                </a:r>
                <a:r>
                  <a:rPr lang="it-IT" b="1" i="1" baseline="-25000" dirty="0">
                    <a:solidFill>
                      <a:srgbClr val="0070C0"/>
                    </a:solidFill>
                  </a:rPr>
                  <a:t>C</a:t>
                </a:r>
                <a:r>
                  <a:rPr lang="it-IT" dirty="0">
                    <a:solidFill>
                      <a:srgbClr val="002060"/>
                    </a:solidFill>
                  </a:rPr>
                  <a:t>)</a:t>
                </a:r>
                <a:r>
                  <a:rPr lang="it-IT" b="1" dirty="0">
                    <a:solidFill>
                      <a:srgbClr val="0070C0"/>
                    </a:solidFill>
                  </a:rPr>
                  <a:t> </a:t>
                </a:r>
                <a:r>
                  <a:rPr lang="it-IT" dirty="0">
                    <a:solidFill>
                      <a:srgbClr val="002060"/>
                    </a:solidFill>
                  </a:rPr>
                  <a:t>è stata calcolata sommando l’aspettativa di vittime </a:t>
                </a:r>
                <a:r>
                  <a:rPr lang="it-IT" i="1" dirty="0">
                    <a:solidFill>
                      <a:srgbClr val="002060"/>
                    </a:solidFill>
                  </a:rPr>
                  <a:t>E</a:t>
                </a:r>
                <a:r>
                  <a:rPr lang="it-IT" i="1" baseline="-25000" dirty="0">
                    <a:solidFill>
                      <a:srgbClr val="002060"/>
                    </a:solidFill>
                  </a:rPr>
                  <a:t>CR</a:t>
                </a:r>
                <a:r>
                  <a:rPr lang="it-IT" dirty="0">
                    <a:solidFill>
                      <a:srgbClr val="002060"/>
                    </a:solidFill>
                  </a:rPr>
                  <a:t> associata a ciascun evento di rientro avvenuto durante l’anno</a:t>
                </a:r>
              </a:p>
              <a:p>
                <a:pPr marL="285750" indent="-285750">
                  <a:buBlip>
                    <a:blip r:embed="rId3"/>
                  </a:buBlip>
                </a:pPr>
                <a:endParaRPr lang="it-IT" sz="800" dirty="0">
                  <a:solidFill>
                    <a:srgbClr val="002060"/>
                  </a:solidFill>
                </a:endParaRPr>
              </a:p>
              <a:p>
                <a:pPr marL="285750" indent="-285750">
                  <a:buBlip>
                    <a:blip r:embed="rId3"/>
                  </a:buBlip>
                </a:pPr>
                <a:r>
                  <a:rPr lang="it-IT" dirty="0">
                    <a:solidFill>
                      <a:srgbClr val="002060"/>
                    </a:solidFill>
                  </a:rPr>
                  <a:t>La </a:t>
                </a:r>
                <a:r>
                  <a:rPr lang="it-IT" b="1" u="sng" dirty="0">
                    <a:solidFill>
                      <a:srgbClr val="0070C0"/>
                    </a:solidFill>
                  </a:rPr>
                  <a:t>probabilità che ci siano </a:t>
                </a:r>
                <a:r>
                  <a:rPr lang="it-IT" b="1" u="sng" dirty="0" smtClean="0">
                    <a:solidFill>
                      <a:srgbClr val="0070C0"/>
                    </a:solidFill>
                  </a:rPr>
                  <a:t>una </a:t>
                </a:r>
                <a:r>
                  <a:rPr lang="it-IT" b="1" u="sng" dirty="0">
                    <a:solidFill>
                      <a:srgbClr val="0070C0"/>
                    </a:solidFill>
                  </a:rPr>
                  <a:t>o più vittime in un anno</a:t>
                </a:r>
                <a:r>
                  <a:rPr lang="it-IT" dirty="0">
                    <a:solidFill>
                      <a:srgbClr val="002060"/>
                    </a:solidFill>
                  </a:rPr>
                  <a:t>, </a:t>
                </a:r>
                <a:r>
                  <a:rPr lang="it-IT" i="1" dirty="0">
                    <a:solidFill>
                      <a:srgbClr val="002060"/>
                    </a:solidFill>
                  </a:rPr>
                  <a:t>casualty probability </a:t>
                </a:r>
                <a:r>
                  <a:rPr lang="it-IT" b="1" i="1" dirty="0">
                    <a:solidFill>
                      <a:srgbClr val="0070C0"/>
                    </a:solidFill>
                  </a:rPr>
                  <a:t>P</a:t>
                </a:r>
                <a:r>
                  <a:rPr lang="it-IT" dirty="0">
                    <a:solidFill>
                      <a:srgbClr val="002060"/>
                    </a:solidFill>
                  </a:rPr>
                  <a:t>, è stata ottenuta in funzione del valore annuo corrispondente di </a:t>
                </a:r>
                <a:r>
                  <a:rPr lang="it-IT" i="1" dirty="0">
                    <a:solidFill>
                      <a:srgbClr val="002060"/>
                    </a:solidFill>
                  </a:rPr>
                  <a:t>E</a:t>
                </a:r>
                <a:r>
                  <a:rPr lang="it-IT" i="1" baseline="-25000" dirty="0">
                    <a:solidFill>
                      <a:srgbClr val="002060"/>
                    </a:solidFill>
                  </a:rPr>
                  <a:t>C</a:t>
                </a:r>
                <a:r>
                  <a:rPr lang="it-IT" dirty="0">
                    <a:solidFill>
                      <a:srgbClr val="002060"/>
                    </a:solidFill>
                  </a:rPr>
                  <a:t> utilizzando la distribuzione di Poisson</a:t>
                </a:r>
              </a:p>
              <a:p>
                <a:pPr/>
                <a14:m>
                  <m:oMathPara xmlns:m="http://schemas.openxmlformats.org/officeDocument/2006/math">
                    <m:oMathParaPr>
                      <m:jc m:val="centerGroup"/>
                    </m:oMathParaPr>
                    <m:oMath xmlns:m="http://schemas.openxmlformats.org/officeDocument/2006/math">
                      <m:r>
                        <a:rPr lang="it-IT" b="1" i="1">
                          <a:solidFill>
                            <a:srgbClr val="0070C0"/>
                          </a:solidFill>
                          <a:latin typeface="Cambria Math"/>
                        </a:rPr>
                        <m:t>𝑷</m:t>
                      </m:r>
                      <m:d>
                        <m:dPr>
                          <m:ctrlPr>
                            <a:rPr lang="en-GB" b="1" i="1">
                              <a:solidFill>
                                <a:srgbClr val="0070C0"/>
                              </a:solidFill>
                              <a:latin typeface="Cambria Math"/>
                            </a:rPr>
                          </m:ctrlPr>
                        </m:dPr>
                        <m:e>
                          <m:r>
                            <a:rPr lang="it-IT" b="1" i="1">
                              <a:solidFill>
                                <a:srgbClr val="0070C0"/>
                              </a:solidFill>
                              <a:latin typeface="Cambria Math"/>
                            </a:rPr>
                            <m:t>𝒌</m:t>
                          </m:r>
                        </m:e>
                      </m:d>
                      <m:r>
                        <a:rPr lang="it-IT" b="1" i="1">
                          <a:solidFill>
                            <a:srgbClr val="0070C0"/>
                          </a:solidFill>
                          <a:latin typeface="Cambria Math"/>
                        </a:rPr>
                        <m:t>= </m:t>
                      </m:r>
                      <m:f>
                        <m:fPr>
                          <m:ctrlPr>
                            <a:rPr lang="en-GB" b="1" i="1">
                              <a:solidFill>
                                <a:srgbClr val="0070C0"/>
                              </a:solidFill>
                              <a:latin typeface="Cambria Math"/>
                            </a:rPr>
                          </m:ctrlPr>
                        </m:fPr>
                        <m:num>
                          <m:sSup>
                            <m:sSupPr>
                              <m:ctrlPr>
                                <a:rPr lang="en-GB" b="1" i="1">
                                  <a:solidFill>
                                    <a:srgbClr val="0070C0"/>
                                  </a:solidFill>
                                  <a:latin typeface="Cambria Math"/>
                                </a:rPr>
                              </m:ctrlPr>
                            </m:sSupPr>
                            <m:e>
                              <m:sSub>
                                <m:sSubPr>
                                  <m:ctrlPr>
                                    <a:rPr lang="en-GB" b="1" i="1">
                                      <a:solidFill>
                                        <a:srgbClr val="0070C0"/>
                                      </a:solidFill>
                                      <a:latin typeface="Cambria Math"/>
                                    </a:rPr>
                                  </m:ctrlPr>
                                </m:sSubPr>
                                <m:e>
                                  <m:r>
                                    <a:rPr lang="it-IT" b="1" i="1">
                                      <a:solidFill>
                                        <a:srgbClr val="0070C0"/>
                                      </a:solidFill>
                                      <a:latin typeface="Cambria Math"/>
                                    </a:rPr>
                                    <m:t>𝑬</m:t>
                                  </m:r>
                                </m:e>
                                <m:sub>
                                  <m:r>
                                    <a:rPr lang="it-IT" b="1" i="1">
                                      <a:solidFill>
                                        <a:srgbClr val="0070C0"/>
                                      </a:solidFill>
                                      <a:latin typeface="Cambria Math"/>
                                    </a:rPr>
                                    <m:t>𝑪</m:t>
                                  </m:r>
                                </m:sub>
                              </m:sSub>
                            </m:e>
                            <m:sup>
                              <m:r>
                                <a:rPr lang="it-IT" b="1" i="1">
                                  <a:solidFill>
                                    <a:srgbClr val="0070C0"/>
                                  </a:solidFill>
                                  <a:latin typeface="Cambria Math"/>
                                </a:rPr>
                                <m:t>𝒌</m:t>
                              </m:r>
                            </m:sup>
                          </m:sSup>
                          <m:r>
                            <a:rPr lang="it-IT" b="1" i="1">
                              <a:solidFill>
                                <a:srgbClr val="0070C0"/>
                              </a:solidFill>
                              <a:latin typeface="Cambria Math"/>
                            </a:rPr>
                            <m:t> × </m:t>
                          </m:r>
                          <m:sSup>
                            <m:sSupPr>
                              <m:ctrlPr>
                                <a:rPr lang="en-GB" b="1" i="1">
                                  <a:solidFill>
                                    <a:srgbClr val="0070C0"/>
                                  </a:solidFill>
                                  <a:latin typeface="Cambria Math"/>
                                </a:rPr>
                              </m:ctrlPr>
                            </m:sSupPr>
                            <m:e>
                              <m:r>
                                <a:rPr lang="it-IT" b="1" i="1">
                                  <a:solidFill>
                                    <a:srgbClr val="0070C0"/>
                                  </a:solidFill>
                                  <a:latin typeface="Cambria Math"/>
                                </a:rPr>
                                <m:t>𝒆</m:t>
                              </m:r>
                            </m:e>
                            <m:sup>
                              <m:r>
                                <a:rPr lang="it-IT" b="1" i="1">
                                  <a:solidFill>
                                    <a:srgbClr val="0070C0"/>
                                  </a:solidFill>
                                  <a:latin typeface="Cambria Math"/>
                                </a:rPr>
                                <m:t>−</m:t>
                              </m:r>
                              <m:sSub>
                                <m:sSubPr>
                                  <m:ctrlPr>
                                    <a:rPr lang="en-GB" b="1" i="1">
                                      <a:solidFill>
                                        <a:srgbClr val="0070C0"/>
                                      </a:solidFill>
                                      <a:latin typeface="Cambria Math"/>
                                    </a:rPr>
                                  </m:ctrlPr>
                                </m:sSubPr>
                                <m:e>
                                  <m:r>
                                    <a:rPr lang="it-IT" b="1" i="1">
                                      <a:solidFill>
                                        <a:srgbClr val="0070C0"/>
                                      </a:solidFill>
                                      <a:latin typeface="Cambria Math"/>
                                    </a:rPr>
                                    <m:t>𝑬</m:t>
                                  </m:r>
                                </m:e>
                                <m:sub>
                                  <m:r>
                                    <a:rPr lang="it-IT" b="1" i="1">
                                      <a:solidFill>
                                        <a:srgbClr val="0070C0"/>
                                      </a:solidFill>
                                      <a:latin typeface="Cambria Math"/>
                                    </a:rPr>
                                    <m:t>𝑪</m:t>
                                  </m:r>
                                </m:sub>
                              </m:sSub>
                            </m:sup>
                          </m:sSup>
                        </m:num>
                        <m:den>
                          <m:r>
                            <a:rPr lang="it-IT" b="1" i="1">
                              <a:solidFill>
                                <a:srgbClr val="0070C0"/>
                              </a:solidFill>
                              <a:latin typeface="Cambria Math"/>
                            </a:rPr>
                            <m:t>𝒌</m:t>
                          </m:r>
                          <m:r>
                            <a:rPr lang="it-IT" b="1" i="1">
                              <a:solidFill>
                                <a:srgbClr val="0070C0"/>
                              </a:solidFill>
                              <a:latin typeface="Cambria Math"/>
                            </a:rPr>
                            <m:t>!</m:t>
                          </m:r>
                        </m:den>
                      </m:f>
                    </m:oMath>
                  </m:oMathPara>
                </a14:m>
                <a:endParaRPr lang="it-IT" b="1" i="1" dirty="0"/>
              </a:p>
              <a:p>
                <a:pPr algn="just"/>
                <a:r>
                  <a:rPr lang="it-IT" sz="1600" dirty="0">
                    <a:solidFill>
                      <a:srgbClr val="002060"/>
                    </a:solidFill>
                  </a:rPr>
                  <a:t>       </a:t>
                </a:r>
                <a:r>
                  <a:rPr lang="it-IT" dirty="0">
                    <a:solidFill>
                      <a:srgbClr val="002060"/>
                    </a:solidFill>
                  </a:rPr>
                  <a:t>dove </a:t>
                </a:r>
                <a:r>
                  <a:rPr lang="it-IT" i="1" dirty="0">
                    <a:solidFill>
                      <a:srgbClr val="002060"/>
                    </a:solidFill>
                  </a:rPr>
                  <a:t>k </a:t>
                </a:r>
                <a:r>
                  <a:rPr lang="it-IT" dirty="0">
                    <a:solidFill>
                      <a:srgbClr val="002060"/>
                    </a:solidFill>
                  </a:rPr>
                  <a:t>rappresenta il numero di persone ferite o uccise</a:t>
                </a:r>
              </a:p>
              <a:p>
                <a:pPr algn="just"/>
                <a:endParaRPr lang="it-IT" sz="500" dirty="0">
                  <a:solidFill>
                    <a:srgbClr val="002060"/>
                  </a:solidFill>
                </a:endParaRPr>
              </a:p>
              <a:p>
                <a:pPr algn="just"/>
                <a:r>
                  <a:rPr lang="en-US" sz="1600" dirty="0">
                    <a:solidFill>
                      <a:srgbClr val="002060"/>
                    </a:solidFill>
                  </a:rPr>
                  <a:t>       </a:t>
                </a:r>
                <a:r>
                  <a:rPr lang="it-IT" dirty="0">
                    <a:solidFill>
                      <a:srgbClr val="002060"/>
                    </a:solidFill>
                  </a:rPr>
                  <a:t>Pertanto, la probabilità di non avere vittime (</a:t>
                </a:r>
                <a:r>
                  <a:rPr lang="it-IT" i="1" dirty="0">
                    <a:solidFill>
                      <a:srgbClr val="002060"/>
                    </a:solidFill>
                  </a:rPr>
                  <a:t>k</a:t>
                </a:r>
                <a:r>
                  <a:rPr lang="it-IT" dirty="0">
                    <a:solidFill>
                      <a:srgbClr val="002060"/>
                    </a:solidFill>
                  </a:rPr>
                  <a:t> </a:t>
                </a:r>
                <a:r>
                  <a:rPr lang="it-IT" dirty="0">
                    <a:solidFill>
                      <a:srgbClr val="002060"/>
                    </a:solidFill>
                    <a:sym typeface="Symbol"/>
                  </a:rPr>
                  <a:t></a:t>
                </a:r>
                <a:r>
                  <a:rPr lang="it-IT" dirty="0">
                    <a:solidFill>
                      <a:srgbClr val="002060"/>
                    </a:solidFill>
                  </a:rPr>
                  <a:t> 0) è:</a:t>
                </a:r>
                <a14:m>
                  <m:oMath xmlns:m="http://schemas.openxmlformats.org/officeDocument/2006/math">
                    <m:r>
                      <a:rPr lang="it-IT" b="0" i="0" smtClean="0">
                        <a:solidFill>
                          <a:srgbClr val="002060"/>
                        </a:solidFill>
                        <a:latin typeface="Cambria Math" panose="02040503050406030204" pitchFamily="18" charset="0"/>
                      </a:rPr>
                      <m:t> </m:t>
                    </m:r>
                    <m:r>
                      <a:rPr lang="it-IT" i="1">
                        <a:solidFill>
                          <a:srgbClr val="002060"/>
                        </a:solidFill>
                        <a:latin typeface="Cambria Math" panose="02040503050406030204" pitchFamily="18" charset="0"/>
                      </a:rPr>
                      <m:t>𝑃</m:t>
                    </m:r>
                    <m:d>
                      <m:dPr>
                        <m:ctrlPr>
                          <a:rPr lang="it-IT" i="1">
                            <a:solidFill>
                              <a:srgbClr val="002060"/>
                            </a:solidFill>
                            <a:latin typeface="Cambria Math"/>
                          </a:rPr>
                        </m:ctrlPr>
                      </m:dPr>
                      <m:e>
                        <m:r>
                          <a:rPr lang="it-IT" i="1">
                            <a:solidFill>
                              <a:srgbClr val="002060"/>
                            </a:solidFill>
                            <a:latin typeface="Cambria Math" panose="02040503050406030204" pitchFamily="18" charset="0"/>
                          </a:rPr>
                          <m:t>0</m:t>
                        </m:r>
                      </m:e>
                    </m:d>
                    <m:r>
                      <a:rPr lang="it-IT" i="1">
                        <a:solidFill>
                          <a:srgbClr val="002060"/>
                        </a:solidFill>
                        <a:latin typeface="Cambria Math" panose="02040503050406030204" pitchFamily="18" charset="0"/>
                      </a:rPr>
                      <m:t>=</m:t>
                    </m:r>
                    <m:sSup>
                      <m:sSupPr>
                        <m:ctrlPr>
                          <a:rPr lang="it-IT" i="1">
                            <a:solidFill>
                              <a:srgbClr val="002060"/>
                            </a:solidFill>
                            <a:latin typeface="Cambria Math"/>
                          </a:rPr>
                        </m:ctrlPr>
                      </m:sSupPr>
                      <m:e>
                        <m:r>
                          <a:rPr lang="it-IT" i="1">
                            <a:solidFill>
                              <a:srgbClr val="002060"/>
                            </a:solidFill>
                            <a:latin typeface="Cambria Math" panose="02040503050406030204" pitchFamily="18" charset="0"/>
                          </a:rPr>
                          <m:t>𝑒</m:t>
                        </m:r>
                      </m:e>
                      <m:sup>
                        <m:r>
                          <a:rPr lang="it-IT" i="1">
                            <a:solidFill>
                              <a:srgbClr val="002060"/>
                            </a:solidFill>
                            <a:latin typeface="Cambria Math" panose="02040503050406030204" pitchFamily="18" charset="0"/>
                          </a:rPr>
                          <m:t>−</m:t>
                        </m:r>
                        <m:sSub>
                          <m:sSubPr>
                            <m:ctrlPr>
                              <a:rPr lang="it-IT" i="1">
                                <a:solidFill>
                                  <a:srgbClr val="002060"/>
                                </a:solidFill>
                                <a:latin typeface="Cambria Math"/>
                              </a:rPr>
                            </m:ctrlPr>
                          </m:sSubPr>
                          <m:e>
                            <m:r>
                              <a:rPr lang="it-IT" i="1">
                                <a:solidFill>
                                  <a:srgbClr val="002060"/>
                                </a:solidFill>
                                <a:latin typeface="Cambria Math" panose="02040503050406030204" pitchFamily="18" charset="0"/>
                              </a:rPr>
                              <m:t>𝐸</m:t>
                            </m:r>
                          </m:e>
                          <m:sub>
                            <m:r>
                              <a:rPr lang="it-IT" i="1">
                                <a:solidFill>
                                  <a:srgbClr val="002060"/>
                                </a:solidFill>
                                <a:latin typeface="Cambria Math" panose="02040503050406030204" pitchFamily="18" charset="0"/>
                              </a:rPr>
                              <m:t>𝐶</m:t>
                            </m:r>
                          </m:sub>
                        </m:sSub>
                      </m:sup>
                    </m:sSup>
                  </m:oMath>
                </a14:m>
                <a:r>
                  <a:rPr lang="it-IT" dirty="0">
                    <a:solidFill>
                      <a:srgbClr val="002060"/>
                    </a:solidFill>
                  </a:rPr>
                  <a:t>, mentre quella di avere una o più vittime è </a:t>
                </a:r>
              </a:p>
              <a:p>
                <a:r>
                  <a:rPr lang="en-US" sz="1600" dirty="0">
                    <a:solidFill>
                      <a:srgbClr val="002060"/>
                    </a:solidFill>
                  </a:rPr>
                  <a:t>               </a:t>
                </a:r>
                <a14:m>
                  <m:oMath xmlns:m="http://schemas.openxmlformats.org/officeDocument/2006/math">
                    <m:r>
                      <a:rPr lang="it-IT" sz="1600" b="0" i="0" smtClean="0">
                        <a:solidFill>
                          <a:srgbClr val="002060"/>
                        </a:solidFill>
                        <a:latin typeface="Cambria Math"/>
                      </a:rPr>
                      <m:t>                                                                                                </m:t>
                    </m:r>
                  </m:oMath>
                </a14:m>
                <a:endParaRPr lang="it-IT" sz="1600" b="0" i="0" dirty="0">
                  <a:solidFill>
                    <a:srgbClr val="002060"/>
                  </a:solidFill>
                  <a:latin typeface="Cambria Math"/>
                </a:endParaRPr>
              </a:p>
              <a:p>
                <a:pPr algn="ctr"/>
                <a14:m>
                  <m:oMath xmlns:m="http://schemas.openxmlformats.org/officeDocument/2006/math">
                    <m:r>
                      <a:rPr lang="en-US" b="1" i="1" smtClean="0">
                        <a:solidFill>
                          <a:srgbClr val="0070C0"/>
                        </a:solidFill>
                        <a:latin typeface="Cambria Math" panose="02040503050406030204" pitchFamily="18" charset="0"/>
                      </a:rPr>
                      <m:t>𝑷</m:t>
                    </m:r>
                    <m:d>
                      <m:dPr>
                        <m:ctrlPr>
                          <a:rPr lang="en-GB" b="1" i="1">
                            <a:solidFill>
                              <a:srgbClr val="0070C0"/>
                            </a:solidFill>
                            <a:latin typeface="Cambria Math"/>
                          </a:rPr>
                        </m:ctrlPr>
                      </m:dPr>
                      <m:e>
                        <m:r>
                          <a:rPr lang="en-US" b="1" i="1">
                            <a:solidFill>
                              <a:srgbClr val="0070C0"/>
                            </a:solidFill>
                            <a:latin typeface="Cambria Math" panose="02040503050406030204" pitchFamily="18" charset="0"/>
                          </a:rPr>
                          <m:t>𝒌</m:t>
                        </m:r>
                        <m:r>
                          <a:rPr lang="en-US" b="1" i="1">
                            <a:solidFill>
                              <a:srgbClr val="0070C0"/>
                            </a:solidFill>
                            <a:latin typeface="Cambria Math" panose="02040503050406030204" pitchFamily="18" charset="0"/>
                          </a:rPr>
                          <m:t>≥</m:t>
                        </m:r>
                        <m:r>
                          <a:rPr lang="en-US" b="1" i="1">
                            <a:solidFill>
                              <a:srgbClr val="0070C0"/>
                            </a:solidFill>
                            <a:latin typeface="Cambria Math" panose="02040503050406030204" pitchFamily="18" charset="0"/>
                          </a:rPr>
                          <m:t>𝟏</m:t>
                        </m:r>
                      </m:e>
                    </m:d>
                    <m:r>
                      <a:rPr lang="en-US" b="1" i="1">
                        <a:solidFill>
                          <a:srgbClr val="0070C0"/>
                        </a:solidFill>
                        <a:latin typeface="Cambria Math" panose="02040503050406030204" pitchFamily="18" charset="0"/>
                      </a:rPr>
                      <m:t>=</m:t>
                    </m:r>
                    <m:r>
                      <a:rPr lang="en-US" b="1" i="1">
                        <a:solidFill>
                          <a:srgbClr val="0070C0"/>
                        </a:solidFill>
                        <a:latin typeface="Cambria Math" panose="02040503050406030204" pitchFamily="18" charset="0"/>
                      </a:rPr>
                      <m:t>𝟏</m:t>
                    </m:r>
                    <m:r>
                      <a:rPr lang="en-US" b="1" i="1">
                        <a:solidFill>
                          <a:srgbClr val="0070C0"/>
                        </a:solidFill>
                        <a:latin typeface="Cambria Math" panose="02040503050406030204" pitchFamily="18" charset="0"/>
                      </a:rPr>
                      <m:t>−</m:t>
                    </m:r>
                    <m:sSup>
                      <m:sSupPr>
                        <m:ctrlPr>
                          <a:rPr lang="en-GB" b="1" i="1">
                            <a:solidFill>
                              <a:srgbClr val="0070C0"/>
                            </a:solidFill>
                            <a:latin typeface="Cambria Math"/>
                          </a:rPr>
                        </m:ctrlPr>
                      </m:sSupPr>
                      <m:e>
                        <m:r>
                          <a:rPr lang="en-US" b="1" i="1">
                            <a:solidFill>
                              <a:srgbClr val="0070C0"/>
                            </a:solidFill>
                            <a:latin typeface="Cambria Math" panose="02040503050406030204" pitchFamily="18" charset="0"/>
                          </a:rPr>
                          <m:t>𝒆</m:t>
                        </m:r>
                      </m:e>
                      <m:sup>
                        <m:r>
                          <a:rPr lang="en-US" b="1" i="1">
                            <a:solidFill>
                              <a:srgbClr val="0070C0"/>
                            </a:solidFill>
                            <a:latin typeface="Cambria Math" panose="02040503050406030204" pitchFamily="18" charset="0"/>
                          </a:rPr>
                          <m:t>−</m:t>
                        </m:r>
                        <m:sSub>
                          <m:sSubPr>
                            <m:ctrlPr>
                              <a:rPr lang="en-GB" b="1" i="1">
                                <a:solidFill>
                                  <a:srgbClr val="0070C0"/>
                                </a:solidFill>
                                <a:latin typeface="Cambria Math"/>
                              </a:rPr>
                            </m:ctrlPr>
                          </m:sSubPr>
                          <m:e>
                            <m:r>
                              <a:rPr lang="en-US" b="1" i="1">
                                <a:solidFill>
                                  <a:srgbClr val="0070C0"/>
                                </a:solidFill>
                                <a:latin typeface="Cambria Math" panose="02040503050406030204" pitchFamily="18" charset="0"/>
                              </a:rPr>
                              <m:t>𝑬</m:t>
                            </m:r>
                          </m:e>
                          <m:sub>
                            <m:r>
                              <a:rPr lang="en-US" b="1" i="1">
                                <a:solidFill>
                                  <a:srgbClr val="0070C0"/>
                                </a:solidFill>
                                <a:latin typeface="Cambria Math" panose="02040503050406030204" pitchFamily="18" charset="0"/>
                              </a:rPr>
                              <m:t>𝑪</m:t>
                            </m:r>
                          </m:sub>
                        </m:sSub>
                      </m:sup>
                    </m:sSup>
                  </m:oMath>
                </a14:m>
                <a:r>
                  <a:rPr lang="en-US" b="1" dirty="0">
                    <a:solidFill>
                      <a:srgbClr val="0070C0"/>
                    </a:solidFill>
                  </a:rPr>
                  <a:t> </a:t>
                </a:r>
                <a:r>
                  <a:rPr lang="it-IT" b="1" dirty="0">
                    <a:solidFill>
                      <a:srgbClr val="0070C0"/>
                    </a:solidFill>
                  </a:rPr>
                  <a:t> </a:t>
                </a:r>
              </a:p>
            </p:txBody>
          </p:sp>
        </mc:Choice>
        <mc:Fallback xmlns="">
          <p:sp>
            <p:nvSpPr>
              <p:cNvPr id="8" name="Rettangolo 7"/>
              <p:cNvSpPr>
                <a:spLocks noRot="1" noChangeAspect="1" noMove="1" noResize="1" noEditPoints="1" noAdjustHandles="1" noChangeArrowheads="1" noChangeShapeType="1" noTextEdit="1"/>
              </p:cNvSpPr>
              <p:nvPr/>
            </p:nvSpPr>
            <p:spPr>
              <a:xfrm>
                <a:off x="151469" y="2983075"/>
                <a:ext cx="11889062" cy="3067058"/>
              </a:xfrm>
              <a:prstGeom prst="rect">
                <a:avLst/>
              </a:prstGeom>
              <a:blipFill rotWithShape="1">
                <a:blip r:embed="rId5"/>
                <a:stretch>
                  <a:fillRect t="-994" r="-564"/>
                </a:stretch>
              </a:blipFill>
            </p:spPr>
            <p:txBody>
              <a:bodyPr/>
              <a:lstStyle/>
              <a:p>
                <a:r>
                  <a:rPr lang="it-IT">
                    <a:noFill/>
                  </a:rPr>
                  <a:t> </a:t>
                </a:r>
              </a:p>
            </p:txBody>
          </p:sp>
        </mc:Fallback>
      </mc:AlternateContent>
      <p:sp>
        <p:nvSpPr>
          <p:cNvPr id="11" name="Rettangolo 10"/>
          <p:cNvSpPr/>
          <p:nvPr/>
        </p:nvSpPr>
        <p:spPr>
          <a:xfrm>
            <a:off x="61133" y="5957813"/>
            <a:ext cx="12020106" cy="461665"/>
          </a:xfrm>
          <a:prstGeom prst="rect">
            <a:avLst/>
          </a:prstGeom>
          <a:ln w="6350">
            <a:noFill/>
          </a:ln>
        </p:spPr>
        <p:txBody>
          <a:bodyPr wrap="square">
            <a:spAutoFit/>
          </a:bodyPr>
          <a:lstStyle/>
          <a:p>
            <a:pPr marL="171450" indent="-171450">
              <a:buSzPct val="80000"/>
              <a:buFont typeface="Wingdings" panose="05000000000000000000" pitchFamily="2" charset="2"/>
              <a:buChar char="§"/>
            </a:pPr>
            <a:endParaRPr lang="en-US" sz="200" dirty="0">
              <a:solidFill>
                <a:srgbClr val="0070C0"/>
              </a:solidFill>
              <a:latin typeface="+mj-lt"/>
            </a:endParaRPr>
          </a:p>
          <a:p>
            <a:pPr lvl="0">
              <a:buSzPct val="80000"/>
            </a:pPr>
            <a:r>
              <a:rPr lang="en-US" sz="1100" b="1" baseline="30000" dirty="0">
                <a:solidFill>
                  <a:srgbClr val="0070C0"/>
                </a:solidFill>
                <a:latin typeface="+mj-lt"/>
              </a:rPr>
              <a:t>1 </a:t>
            </a:r>
            <a:r>
              <a:rPr lang="en-US" sz="1100" b="1" dirty="0">
                <a:solidFill>
                  <a:srgbClr val="0070C0"/>
                </a:solidFill>
                <a:latin typeface="+mj-lt"/>
              </a:rPr>
              <a:t>Pardini C. and Anselmo L., </a:t>
            </a:r>
            <a:r>
              <a:rPr lang="en-US" sz="1100" b="1" dirty="0" smtClean="0">
                <a:solidFill>
                  <a:srgbClr val="0070C0"/>
                </a:solidFill>
                <a:latin typeface="+mj-lt"/>
              </a:rPr>
              <a:t>THE KINETIC CASUALTY RISK OF UNCONTROLLED RE-ENTRIES BEFORE AND AFTER THE TRANSITION TO SMALL SATELLITES AND MEGA-CONSTELLATIONS, </a:t>
            </a:r>
            <a:r>
              <a:rPr lang="en-US" sz="1100" b="1" i="1" dirty="0">
                <a:solidFill>
                  <a:srgbClr val="0070C0"/>
                </a:solidFill>
                <a:latin typeface="+mj-lt"/>
              </a:rPr>
              <a:t>The</a:t>
            </a:r>
            <a:r>
              <a:rPr lang="en-US" sz="1100" b="1" dirty="0">
                <a:solidFill>
                  <a:srgbClr val="0070C0"/>
                </a:solidFill>
                <a:latin typeface="+mj-lt"/>
              </a:rPr>
              <a:t> </a:t>
            </a:r>
            <a:r>
              <a:rPr lang="en-US" sz="1100" b="1" i="1" dirty="0">
                <a:solidFill>
                  <a:srgbClr val="0070C0"/>
                </a:solidFill>
                <a:latin typeface="+mj-lt"/>
              </a:rPr>
              <a:t>Journal of Space Safety Engineering</a:t>
            </a:r>
            <a:r>
              <a:rPr lang="en-US" sz="1100" b="1" dirty="0">
                <a:solidFill>
                  <a:srgbClr val="0070C0"/>
                </a:solidFill>
                <a:latin typeface="+mj-lt"/>
              </a:rPr>
              <a:t>, Vol. 9, pp. 414-426, 2022</a:t>
            </a:r>
            <a:endParaRPr lang="en-GB" sz="1100" b="1" dirty="0">
              <a:latin typeface="+mj-lt"/>
            </a:endParaRPr>
          </a:p>
        </p:txBody>
      </p:sp>
    </p:spTree>
    <p:extLst>
      <p:ext uri="{BB962C8B-B14F-4D97-AF65-F5344CB8AC3E}">
        <p14:creationId xmlns:p14="http://schemas.microsoft.com/office/powerpoint/2010/main" val="634326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Aspettativa di vittime per i rientri incontrollati dal 2010 al 2024</a:t>
            </a:r>
            <a:endParaRPr lang="it-IT" sz="3200" i="1" baseline="-25000" dirty="0">
              <a:solidFill>
                <a:srgbClr val="002060"/>
              </a:solidFill>
            </a:endParaRPr>
          </a:p>
        </p:txBody>
      </p:sp>
      <p:graphicFrame>
        <p:nvGraphicFramePr>
          <p:cNvPr id="7" name="Grafico 6"/>
          <p:cNvGraphicFramePr>
            <a:graphicFrameLocks/>
          </p:cNvGraphicFramePr>
          <p:nvPr>
            <p:extLst>
              <p:ext uri="{D42A27DB-BD31-4B8C-83A1-F6EECF244321}">
                <p14:modId xmlns:p14="http://schemas.microsoft.com/office/powerpoint/2010/main" val="3954837216"/>
              </p:ext>
            </p:extLst>
          </p:nvPr>
        </p:nvGraphicFramePr>
        <p:xfrm>
          <a:off x="427719" y="2072081"/>
          <a:ext cx="3285142" cy="23353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ico 7"/>
          <p:cNvGraphicFramePr>
            <a:graphicFrameLocks/>
          </p:cNvGraphicFramePr>
          <p:nvPr>
            <p:extLst>
              <p:ext uri="{D42A27DB-BD31-4B8C-83A1-F6EECF244321}">
                <p14:modId xmlns:p14="http://schemas.microsoft.com/office/powerpoint/2010/main" val="3071276465"/>
              </p:ext>
            </p:extLst>
          </p:nvPr>
        </p:nvGraphicFramePr>
        <p:xfrm>
          <a:off x="4356631" y="2075095"/>
          <a:ext cx="3277351" cy="23489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ico 10"/>
          <p:cNvGraphicFramePr>
            <a:graphicFrameLocks/>
          </p:cNvGraphicFramePr>
          <p:nvPr>
            <p:extLst>
              <p:ext uri="{D42A27DB-BD31-4B8C-83A1-F6EECF244321}">
                <p14:modId xmlns:p14="http://schemas.microsoft.com/office/powerpoint/2010/main" val="590335090"/>
              </p:ext>
            </p:extLst>
          </p:nvPr>
        </p:nvGraphicFramePr>
        <p:xfrm>
          <a:off x="8407075" y="2055303"/>
          <a:ext cx="3254571" cy="2357305"/>
        </p:xfrm>
        <a:graphic>
          <a:graphicData uri="http://schemas.openxmlformats.org/drawingml/2006/chart">
            <c:chart xmlns:c="http://schemas.openxmlformats.org/drawingml/2006/chart" xmlns:r="http://schemas.openxmlformats.org/officeDocument/2006/relationships" r:id="rId5"/>
          </a:graphicData>
        </a:graphic>
      </p:graphicFrame>
      <p:sp>
        <p:nvSpPr>
          <p:cNvPr id="12" name="Rettangolo 11"/>
          <p:cNvSpPr/>
          <p:nvPr/>
        </p:nvSpPr>
        <p:spPr>
          <a:xfrm>
            <a:off x="503220" y="3912586"/>
            <a:ext cx="1041567" cy="400110"/>
          </a:xfrm>
          <a:prstGeom prst="rect">
            <a:avLst/>
          </a:prstGeom>
        </p:spPr>
        <p:txBody>
          <a:bodyPr wrap="none">
            <a:spAutoFit/>
          </a:bodyPr>
          <a:lstStyle/>
          <a:p>
            <a:r>
              <a:rPr lang="it-IT" sz="2000" b="1" dirty="0">
                <a:solidFill>
                  <a:srgbClr val="002060"/>
                </a:solidFill>
              </a:rPr>
              <a:t>Satelliti</a:t>
            </a:r>
            <a:r>
              <a:rPr lang="it-IT" sz="2000" dirty="0">
                <a:solidFill>
                  <a:srgbClr val="002060"/>
                </a:solidFill>
              </a:rPr>
              <a:t> </a:t>
            </a:r>
            <a:endParaRPr lang="it-IT" sz="2000" dirty="0"/>
          </a:p>
        </p:txBody>
      </p:sp>
      <p:sp>
        <p:nvSpPr>
          <p:cNvPr id="14" name="Rettangolo 13"/>
          <p:cNvSpPr/>
          <p:nvPr/>
        </p:nvSpPr>
        <p:spPr>
          <a:xfrm>
            <a:off x="173293" y="4535198"/>
            <a:ext cx="11845413" cy="1831271"/>
          </a:xfrm>
          <a:prstGeom prst="rect">
            <a:avLst/>
          </a:prstGeom>
        </p:spPr>
        <p:txBody>
          <a:bodyPr wrap="square">
            <a:spAutoFit/>
          </a:bodyPr>
          <a:lstStyle/>
          <a:p>
            <a:r>
              <a:rPr lang="it-IT" b="1" dirty="0">
                <a:solidFill>
                  <a:srgbClr val="C00000"/>
                </a:solidFill>
              </a:rPr>
              <a:t>Dal 2010 al 2024, oltre 2300 oggetti sono rientrati nell’atmosfera terrestre </a:t>
            </a:r>
            <a:r>
              <a:rPr lang="it-IT" b="1" dirty="0" smtClean="0">
                <a:solidFill>
                  <a:srgbClr val="C00000"/>
                </a:solidFill>
              </a:rPr>
              <a:t>senza controllo</a:t>
            </a:r>
          </a:p>
          <a:p>
            <a:endParaRPr lang="it-IT" sz="500" b="1" dirty="0">
              <a:solidFill>
                <a:srgbClr val="002060"/>
              </a:solidFill>
            </a:endParaRPr>
          </a:p>
          <a:p>
            <a:r>
              <a:rPr lang="it-IT" b="1" dirty="0" smtClean="0">
                <a:solidFill>
                  <a:srgbClr val="002060"/>
                </a:solidFill>
              </a:rPr>
              <a:t>Ipotizzando </a:t>
            </a:r>
            <a:r>
              <a:rPr lang="it-IT" b="1" dirty="0">
                <a:solidFill>
                  <a:srgbClr val="002060"/>
                </a:solidFill>
              </a:rPr>
              <a:t>che nessuno di essi si sia completamente </a:t>
            </a:r>
            <a:r>
              <a:rPr lang="it-IT" b="1" dirty="0" smtClean="0">
                <a:solidFill>
                  <a:srgbClr val="002060"/>
                </a:solidFill>
              </a:rPr>
              <a:t>«dissolto» nell’atmosfera </a:t>
            </a:r>
            <a:r>
              <a:rPr lang="it-IT" b="1" dirty="0">
                <a:solidFill>
                  <a:srgbClr val="002060"/>
                </a:solidFill>
              </a:rPr>
              <a:t>durante il rientro</a:t>
            </a:r>
          </a:p>
          <a:p>
            <a:endParaRPr lang="it-IT" sz="800" dirty="0">
              <a:solidFill>
                <a:srgbClr val="002060"/>
              </a:solidFill>
            </a:endParaRPr>
          </a:p>
          <a:p>
            <a:pPr marL="285750" indent="-285750">
              <a:buBlip>
                <a:blip r:embed="rId6"/>
              </a:buBlip>
            </a:pPr>
            <a:r>
              <a:rPr lang="it-IT" dirty="0">
                <a:solidFill>
                  <a:srgbClr val="002060"/>
                </a:solidFill>
              </a:rPr>
              <a:t>Il 14% dei </a:t>
            </a:r>
            <a:r>
              <a:rPr lang="it-IT" b="1" dirty="0">
                <a:solidFill>
                  <a:srgbClr val="002060"/>
                </a:solidFill>
              </a:rPr>
              <a:t>satelliti</a:t>
            </a:r>
            <a:r>
              <a:rPr lang="it-IT" dirty="0">
                <a:solidFill>
                  <a:srgbClr val="002060"/>
                </a:solidFill>
              </a:rPr>
              <a:t> </a:t>
            </a:r>
            <a:r>
              <a:rPr lang="it-IT" dirty="0" smtClean="0">
                <a:solidFill>
                  <a:srgbClr val="002060"/>
                </a:solidFill>
              </a:rPr>
              <a:t>ha avuto </a:t>
            </a:r>
            <a:r>
              <a:rPr lang="it-IT" dirty="0">
                <a:solidFill>
                  <a:srgbClr val="002060"/>
                </a:solidFill>
              </a:rPr>
              <a:t>una </a:t>
            </a:r>
            <a:r>
              <a:rPr lang="it-IT" i="1" dirty="0" smtClean="0">
                <a:solidFill>
                  <a:srgbClr val="002060"/>
                </a:solidFill>
              </a:rPr>
              <a:t>casualty </a:t>
            </a:r>
            <a:r>
              <a:rPr lang="it-IT" i="1" dirty="0">
                <a:solidFill>
                  <a:srgbClr val="002060"/>
                </a:solidFill>
              </a:rPr>
              <a:t>expectancy</a:t>
            </a:r>
            <a:r>
              <a:rPr lang="it-IT" dirty="0">
                <a:solidFill>
                  <a:srgbClr val="002060"/>
                </a:solidFill>
              </a:rPr>
              <a:t> superiore a 10</a:t>
            </a:r>
            <a:r>
              <a:rPr lang="it-IT" baseline="30000" dirty="0">
                <a:solidFill>
                  <a:srgbClr val="002060"/>
                </a:solidFill>
                <a:sym typeface="Symbol"/>
              </a:rPr>
              <a:t>4</a:t>
            </a:r>
            <a:endParaRPr lang="it-IT" dirty="0">
              <a:solidFill>
                <a:srgbClr val="002060"/>
              </a:solidFill>
              <a:sym typeface="Symbol"/>
            </a:endParaRPr>
          </a:p>
          <a:p>
            <a:pPr marL="285750" indent="-285750">
              <a:buBlip>
                <a:blip r:embed="rId6"/>
              </a:buBlip>
            </a:pPr>
            <a:endParaRPr lang="it-IT" sz="500" dirty="0">
              <a:solidFill>
                <a:srgbClr val="002060"/>
              </a:solidFill>
              <a:sym typeface="Symbol"/>
            </a:endParaRPr>
          </a:p>
          <a:p>
            <a:pPr marL="285750" indent="-285750">
              <a:buBlip>
                <a:blip r:embed="rId6"/>
              </a:buBlip>
            </a:pPr>
            <a:r>
              <a:rPr lang="it-IT" dirty="0" smtClean="0">
                <a:solidFill>
                  <a:srgbClr val="002060"/>
                </a:solidFill>
                <a:sym typeface="Symbol"/>
              </a:rPr>
              <a:t>Gli </a:t>
            </a:r>
            <a:r>
              <a:rPr lang="it-IT" b="1" dirty="0" smtClean="0">
                <a:solidFill>
                  <a:srgbClr val="002060"/>
                </a:solidFill>
                <a:sym typeface="Symbol"/>
              </a:rPr>
              <a:t>stadi orbitali</a:t>
            </a:r>
            <a:r>
              <a:rPr lang="it-IT" dirty="0">
                <a:solidFill>
                  <a:srgbClr val="002060"/>
                </a:solidFill>
                <a:sym typeface="Symbol"/>
              </a:rPr>
              <a:t> </a:t>
            </a:r>
            <a:r>
              <a:rPr lang="it-IT" dirty="0" smtClean="0">
                <a:solidFill>
                  <a:srgbClr val="002060"/>
                </a:solidFill>
                <a:sym typeface="Symbol"/>
              </a:rPr>
              <a:t>hanno superato questa </a:t>
            </a:r>
            <a:r>
              <a:rPr lang="it-IT" dirty="0">
                <a:solidFill>
                  <a:srgbClr val="002060"/>
                </a:solidFill>
                <a:sym typeface="Symbol"/>
              </a:rPr>
              <a:t>soglia di rischio </a:t>
            </a:r>
            <a:r>
              <a:rPr lang="it-IT" dirty="0" smtClean="0">
                <a:solidFill>
                  <a:srgbClr val="002060"/>
                </a:solidFill>
                <a:sym typeface="Symbol"/>
              </a:rPr>
              <a:t>nel </a:t>
            </a:r>
            <a:r>
              <a:rPr lang="it-IT" dirty="0">
                <a:solidFill>
                  <a:srgbClr val="002060"/>
                </a:solidFill>
                <a:sym typeface="Symbol"/>
              </a:rPr>
              <a:t>77% dei casi</a:t>
            </a:r>
          </a:p>
          <a:p>
            <a:pPr marL="285750" indent="-285750">
              <a:buBlip>
                <a:blip r:embed="rId6"/>
              </a:buBlip>
            </a:pPr>
            <a:endParaRPr lang="it-IT" sz="500" dirty="0">
              <a:solidFill>
                <a:srgbClr val="002060"/>
              </a:solidFill>
              <a:sym typeface="Symbol"/>
            </a:endParaRPr>
          </a:p>
          <a:p>
            <a:pPr marL="285750" indent="-285750">
              <a:buBlip>
                <a:blip r:embed="rId6"/>
              </a:buBlip>
            </a:pPr>
            <a:r>
              <a:rPr lang="it-IT" dirty="0" smtClean="0">
                <a:solidFill>
                  <a:srgbClr val="002060"/>
                </a:solidFill>
                <a:sym typeface="Symbol"/>
              </a:rPr>
              <a:t>I </a:t>
            </a:r>
            <a:r>
              <a:rPr lang="it-IT" b="1" dirty="0" smtClean="0">
                <a:solidFill>
                  <a:srgbClr val="002060"/>
                </a:solidFill>
                <a:sym typeface="Symbol"/>
              </a:rPr>
              <a:t>grossi detriti</a:t>
            </a:r>
            <a:r>
              <a:rPr lang="it-IT" dirty="0">
                <a:solidFill>
                  <a:srgbClr val="002060"/>
                </a:solidFill>
                <a:sym typeface="Symbol"/>
              </a:rPr>
              <a:t> </a:t>
            </a:r>
            <a:r>
              <a:rPr lang="it-IT" dirty="0" smtClean="0">
                <a:solidFill>
                  <a:srgbClr val="002060"/>
                </a:solidFill>
                <a:sym typeface="Symbol"/>
              </a:rPr>
              <a:t>l’avrebbero superata nel </a:t>
            </a:r>
            <a:r>
              <a:rPr lang="it-IT" dirty="0">
                <a:solidFill>
                  <a:srgbClr val="002060"/>
                </a:solidFill>
                <a:sym typeface="Symbol"/>
              </a:rPr>
              <a:t>31% </a:t>
            </a:r>
            <a:r>
              <a:rPr lang="it-IT" dirty="0" smtClean="0">
                <a:solidFill>
                  <a:srgbClr val="002060"/>
                </a:solidFill>
                <a:sym typeface="Symbol"/>
              </a:rPr>
              <a:t>dei casi</a:t>
            </a:r>
            <a:endParaRPr lang="it-IT" i="1" baseline="-25000" dirty="0">
              <a:solidFill>
                <a:srgbClr val="002060"/>
              </a:solidFill>
            </a:endParaRPr>
          </a:p>
        </p:txBody>
      </p:sp>
      <p:pic>
        <p:nvPicPr>
          <p:cNvPr id="16" name="Picture 2" descr="C:\Users\Carmen\Downloads\logo-composto-CNR_IST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3048" y="5932937"/>
            <a:ext cx="2496472" cy="30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099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Dove finisce l’atmosfera?</a:t>
            </a:r>
            <a:endParaRPr lang="it-IT" sz="3200" dirty="0">
              <a:solidFill>
                <a:srgbClr val="002060"/>
              </a:solidFill>
              <a:latin typeface="+mj-lt"/>
            </a:endParaRPr>
          </a:p>
        </p:txBody>
      </p:sp>
      <p:pic>
        <p:nvPicPr>
          <p:cNvPr id="7" name="Immagine 6"/>
          <p:cNvPicPr>
            <a:picLocks noChangeAspect="1"/>
          </p:cNvPicPr>
          <p:nvPr/>
        </p:nvPicPr>
        <p:blipFill>
          <a:blip r:embed="rId3"/>
          <a:stretch>
            <a:fillRect/>
          </a:stretch>
        </p:blipFill>
        <p:spPr>
          <a:xfrm>
            <a:off x="7470648" y="1761744"/>
            <a:ext cx="4721352" cy="4589191"/>
          </a:xfrm>
          <a:prstGeom prst="rect">
            <a:avLst/>
          </a:prstGeom>
        </p:spPr>
      </p:pic>
      <p:sp>
        <p:nvSpPr>
          <p:cNvPr id="8" name="Rettangolo 7"/>
          <p:cNvSpPr/>
          <p:nvPr/>
        </p:nvSpPr>
        <p:spPr>
          <a:xfrm>
            <a:off x="146304" y="1923183"/>
            <a:ext cx="7324344" cy="4324261"/>
          </a:xfrm>
          <a:prstGeom prst="rect">
            <a:avLst/>
          </a:prstGeom>
        </p:spPr>
        <p:txBody>
          <a:bodyPr wrap="square">
            <a:spAutoFit/>
          </a:bodyPr>
          <a:lstStyle/>
          <a:p>
            <a:pPr marL="342900" indent="-342900">
              <a:buBlip>
                <a:blip r:embed="rId4"/>
              </a:buBlip>
            </a:pPr>
            <a:r>
              <a:rPr lang="it-IT" sz="2500" b="1" dirty="0">
                <a:solidFill>
                  <a:schemeClr val="tx2"/>
                </a:solidFill>
              </a:rPr>
              <a:t>Non c’è ancora un confine definito formalmente nei trattati internazionali e nelle leggi che separa l’atmosfera dallo spazio esterno</a:t>
            </a:r>
          </a:p>
          <a:p>
            <a:pPr marL="342900" indent="-342900">
              <a:buBlip>
                <a:blip r:embed="rId4"/>
              </a:buBlip>
            </a:pPr>
            <a:r>
              <a:rPr lang="it-IT" sz="2500" b="1" dirty="0">
                <a:solidFill>
                  <a:schemeClr val="tx2"/>
                </a:solidFill>
              </a:rPr>
              <a:t>Approccio funzionalista</a:t>
            </a:r>
          </a:p>
          <a:p>
            <a:pPr marL="342900" indent="-342900">
              <a:buBlip>
                <a:blip r:embed="rId4"/>
              </a:buBlip>
            </a:pPr>
            <a:r>
              <a:rPr lang="it-IT" sz="2500" b="1" dirty="0">
                <a:solidFill>
                  <a:schemeClr val="tx2"/>
                </a:solidFill>
              </a:rPr>
              <a:t>Il </a:t>
            </a:r>
            <a:r>
              <a:rPr lang="it-IT" sz="2500" b="1" dirty="0">
                <a:solidFill>
                  <a:srgbClr val="FF0000"/>
                </a:solidFill>
              </a:rPr>
              <a:t>99%</a:t>
            </a:r>
            <a:r>
              <a:rPr lang="it-IT" sz="2500" b="1" dirty="0">
                <a:solidFill>
                  <a:schemeClr val="tx2"/>
                </a:solidFill>
              </a:rPr>
              <a:t> dell’atmosfera si trova sotto i </a:t>
            </a:r>
            <a:r>
              <a:rPr lang="it-IT" sz="2500" b="1" dirty="0">
                <a:solidFill>
                  <a:srgbClr val="0000FF"/>
                </a:solidFill>
              </a:rPr>
              <a:t>30 km </a:t>
            </a:r>
            <a:r>
              <a:rPr lang="it-IT" sz="2500" b="1" dirty="0">
                <a:solidFill>
                  <a:schemeClr val="tx2"/>
                </a:solidFill>
              </a:rPr>
              <a:t>di quota</a:t>
            </a:r>
          </a:p>
          <a:p>
            <a:pPr marL="342900" indent="-342900">
              <a:buBlip>
                <a:blip r:embed="rId4"/>
              </a:buBlip>
            </a:pPr>
            <a:r>
              <a:rPr lang="it-IT" sz="2500" b="1" dirty="0">
                <a:solidFill>
                  <a:schemeClr val="tx2"/>
                </a:solidFill>
              </a:rPr>
              <a:t>Il </a:t>
            </a:r>
            <a:r>
              <a:rPr lang="it-IT" sz="2500" b="1" dirty="0" smtClean="0">
                <a:solidFill>
                  <a:srgbClr val="FF0000"/>
                </a:solidFill>
              </a:rPr>
              <a:t>99,9</a:t>
            </a:r>
            <a:r>
              <a:rPr lang="it-IT" sz="2500" b="1" dirty="0">
                <a:solidFill>
                  <a:srgbClr val="FF0000"/>
                </a:solidFill>
              </a:rPr>
              <a:t>%</a:t>
            </a:r>
            <a:r>
              <a:rPr lang="it-IT" sz="2500" b="1" dirty="0">
                <a:solidFill>
                  <a:schemeClr val="tx2"/>
                </a:solidFill>
              </a:rPr>
              <a:t> dell’atmosfera si trova sotto i </a:t>
            </a:r>
            <a:r>
              <a:rPr lang="it-IT" sz="2500" b="1" dirty="0">
                <a:solidFill>
                  <a:srgbClr val="0000FF"/>
                </a:solidFill>
              </a:rPr>
              <a:t>50 km</a:t>
            </a:r>
            <a:r>
              <a:rPr lang="it-IT" sz="2500" b="1" dirty="0">
                <a:solidFill>
                  <a:schemeClr val="tx2"/>
                </a:solidFill>
              </a:rPr>
              <a:t> di quota</a:t>
            </a:r>
          </a:p>
          <a:p>
            <a:pPr marL="342900" indent="-342900">
              <a:buBlip>
                <a:blip r:embed="rId4"/>
              </a:buBlip>
            </a:pPr>
            <a:r>
              <a:rPr lang="it-IT" sz="2500" b="1" dirty="0">
                <a:solidFill>
                  <a:schemeClr val="tx2"/>
                </a:solidFill>
              </a:rPr>
              <a:t>Solo lo </a:t>
            </a:r>
            <a:r>
              <a:rPr lang="it-IT" sz="2500" b="1" dirty="0" smtClean="0">
                <a:solidFill>
                  <a:schemeClr val="tx2"/>
                </a:solidFill>
              </a:rPr>
              <a:t>0,0001</a:t>
            </a:r>
            <a:r>
              <a:rPr lang="it-IT" sz="2500" b="1" dirty="0">
                <a:solidFill>
                  <a:schemeClr val="tx2"/>
                </a:solidFill>
              </a:rPr>
              <a:t>% dell’atmosfera (cioè </a:t>
            </a:r>
            <a:r>
              <a:rPr lang="it-IT" sz="2500" b="1" dirty="0">
                <a:solidFill>
                  <a:srgbClr val="FF0000"/>
                </a:solidFill>
              </a:rPr>
              <a:t>1 milionesimo</a:t>
            </a:r>
            <a:r>
              <a:rPr lang="it-IT" sz="2500" b="1" dirty="0">
                <a:solidFill>
                  <a:schemeClr val="tx2"/>
                </a:solidFill>
              </a:rPr>
              <a:t>) si trova sopra i </a:t>
            </a:r>
            <a:r>
              <a:rPr lang="it-IT" sz="2500" b="1" dirty="0">
                <a:solidFill>
                  <a:srgbClr val="0000FF"/>
                </a:solidFill>
              </a:rPr>
              <a:t>90 km</a:t>
            </a:r>
          </a:p>
          <a:p>
            <a:pPr marL="342900" indent="-342900">
              <a:buBlip>
                <a:blip r:embed="rId4"/>
              </a:buBlip>
            </a:pPr>
            <a:r>
              <a:rPr lang="it-IT" sz="2500" b="1" dirty="0">
                <a:solidFill>
                  <a:schemeClr val="tx2"/>
                </a:solidFill>
              </a:rPr>
              <a:t>Tra gli </a:t>
            </a:r>
            <a:r>
              <a:rPr lang="it-IT" sz="2500" b="1" dirty="0">
                <a:solidFill>
                  <a:srgbClr val="0000FF"/>
                </a:solidFill>
              </a:rPr>
              <a:t>80</a:t>
            </a:r>
            <a:r>
              <a:rPr lang="it-IT" sz="2500" b="1" dirty="0">
                <a:solidFill>
                  <a:schemeClr val="tx2"/>
                </a:solidFill>
              </a:rPr>
              <a:t> e i </a:t>
            </a:r>
            <a:r>
              <a:rPr lang="it-IT" sz="2500" b="1" dirty="0">
                <a:solidFill>
                  <a:srgbClr val="0000FF"/>
                </a:solidFill>
              </a:rPr>
              <a:t>90 km </a:t>
            </a:r>
            <a:r>
              <a:rPr lang="it-IT" sz="2500" b="1" dirty="0">
                <a:solidFill>
                  <a:schemeClr val="tx2"/>
                </a:solidFill>
              </a:rPr>
              <a:t>ci sono i confini della mesosfera e dell’omosfera</a:t>
            </a:r>
          </a:p>
        </p:txBody>
      </p:sp>
    </p:spTree>
    <p:extLst>
      <p:ext uri="{BB962C8B-B14F-4D97-AF65-F5344CB8AC3E}">
        <p14:creationId xmlns:p14="http://schemas.microsoft.com/office/powerpoint/2010/main" val="3036761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Probabilità globale di vittime per anno dal 2010 al </a:t>
            </a:r>
            <a:r>
              <a:rPr lang="en-US" sz="3200" noProof="1" smtClean="0">
                <a:solidFill>
                  <a:srgbClr val="002060"/>
                </a:solidFill>
                <a:effectLst>
                  <a:outerShdw blurRad="38100" dist="38100" dir="2700000" algn="tl">
                    <a:srgbClr val="000000">
                      <a:alpha val="43137"/>
                    </a:srgbClr>
                  </a:outerShdw>
                </a:effectLst>
              </a:rPr>
              <a:t>2024 – Tutti gli oggetti</a:t>
            </a:r>
            <a:endParaRPr lang="it-IT" sz="3200" dirty="0">
              <a:solidFill>
                <a:srgbClr val="002060"/>
              </a:solidFill>
            </a:endParaRPr>
          </a:p>
        </p:txBody>
      </p:sp>
      <p:graphicFrame>
        <p:nvGraphicFramePr>
          <p:cNvPr id="7" name="Grafico 6"/>
          <p:cNvGraphicFramePr>
            <a:graphicFrameLocks/>
          </p:cNvGraphicFramePr>
          <p:nvPr>
            <p:extLst>
              <p:ext uri="{D42A27DB-BD31-4B8C-83A1-F6EECF244321}">
                <p14:modId xmlns:p14="http://schemas.microsoft.com/office/powerpoint/2010/main" val="4071745204"/>
              </p:ext>
            </p:extLst>
          </p:nvPr>
        </p:nvGraphicFramePr>
        <p:xfrm>
          <a:off x="217964" y="1820333"/>
          <a:ext cx="6921067" cy="449019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ttangolo 10"/>
          <p:cNvSpPr/>
          <p:nvPr/>
        </p:nvSpPr>
        <p:spPr>
          <a:xfrm>
            <a:off x="9004616" y="2055004"/>
            <a:ext cx="1191352" cy="646331"/>
          </a:xfrm>
          <a:prstGeom prst="rect">
            <a:avLst/>
          </a:prstGeom>
          <a:ln>
            <a:solidFill>
              <a:srgbClr val="002060"/>
            </a:solidFill>
          </a:ln>
        </p:spPr>
        <p:txBody>
          <a:bodyPr wrap="none">
            <a:spAutoFit/>
          </a:bodyPr>
          <a:lstStyle/>
          <a:p>
            <a:r>
              <a:rPr lang="it-IT" b="1" dirty="0">
                <a:solidFill>
                  <a:srgbClr val="002060"/>
                </a:solidFill>
              </a:rPr>
              <a:t>2010-2018</a:t>
            </a:r>
          </a:p>
          <a:p>
            <a:r>
              <a:rPr lang="it-IT" b="1" dirty="0">
                <a:solidFill>
                  <a:srgbClr val="002060"/>
                </a:solidFill>
                <a:sym typeface="Symbol"/>
              </a:rPr>
              <a:t>11%</a:t>
            </a:r>
            <a:endParaRPr lang="it-IT" dirty="0"/>
          </a:p>
        </p:txBody>
      </p:sp>
      <p:sp>
        <p:nvSpPr>
          <p:cNvPr id="12" name="Rettangolo 11"/>
          <p:cNvSpPr/>
          <p:nvPr/>
        </p:nvSpPr>
        <p:spPr>
          <a:xfrm>
            <a:off x="10410939" y="2059835"/>
            <a:ext cx="1191352" cy="646331"/>
          </a:xfrm>
          <a:prstGeom prst="rect">
            <a:avLst/>
          </a:prstGeom>
          <a:ln>
            <a:solidFill>
              <a:srgbClr val="002060"/>
            </a:solidFill>
          </a:ln>
        </p:spPr>
        <p:txBody>
          <a:bodyPr wrap="none">
            <a:spAutoFit/>
          </a:bodyPr>
          <a:lstStyle/>
          <a:p>
            <a:r>
              <a:rPr lang="it-IT" b="1" dirty="0">
                <a:solidFill>
                  <a:srgbClr val="002060"/>
                </a:solidFill>
              </a:rPr>
              <a:t>2019-2024</a:t>
            </a:r>
          </a:p>
          <a:p>
            <a:r>
              <a:rPr lang="it-IT" b="1" dirty="0">
                <a:solidFill>
                  <a:srgbClr val="002060"/>
                </a:solidFill>
                <a:sym typeface="Symbol"/>
              </a:rPr>
              <a:t>19%</a:t>
            </a:r>
            <a:endParaRPr lang="it-IT" dirty="0"/>
          </a:p>
        </p:txBody>
      </p:sp>
      <p:sp>
        <p:nvSpPr>
          <p:cNvPr id="14" name="Rettangolo 13"/>
          <p:cNvSpPr/>
          <p:nvPr/>
        </p:nvSpPr>
        <p:spPr>
          <a:xfrm>
            <a:off x="7599149" y="2821732"/>
            <a:ext cx="3986998" cy="2923877"/>
          </a:xfrm>
          <a:prstGeom prst="rect">
            <a:avLst/>
          </a:prstGeom>
        </p:spPr>
        <p:txBody>
          <a:bodyPr wrap="square">
            <a:spAutoFit/>
          </a:bodyPr>
          <a:lstStyle/>
          <a:p>
            <a:endParaRPr lang="it-IT" sz="800" dirty="0">
              <a:solidFill>
                <a:srgbClr val="002060"/>
              </a:solidFill>
            </a:endParaRPr>
          </a:p>
          <a:p>
            <a:pPr marL="285750" indent="-285750">
              <a:buBlip>
                <a:blip r:embed="rId4"/>
              </a:buBlip>
            </a:pPr>
            <a:r>
              <a:rPr lang="it-IT" sz="1600" dirty="0">
                <a:solidFill>
                  <a:srgbClr val="002060"/>
                </a:solidFill>
              </a:rPr>
              <a:t>Nel </a:t>
            </a:r>
            <a:r>
              <a:rPr lang="it-IT" sz="1600" b="1" dirty="0">
                <a:solidFill>
                  <a:srgbClr val="002060"/>
                </a:solidFill>
              </a:rPr>
              <a:t>2023</a:t>
            </a:r>
            <a:r>
              <a:rPr lang="it-IT" sz="1600" dirty="0">
                <a:solidFill>
                  <a:srgbClr val="002060"/>
                </a:solidFill>
              </a:rPr>
              <a:t>, il rischio maggiore (61%) era associato al rientro incontrollato di stadi orbitali, rispetto al 30% per i satelliti e al 9% per i grossi detriti</a:t>
            </a:r>
          </a:p>
          <a:p>
            <a:pPr marL="285750" indent="-285750">
              <a:buBlip>
                <a:blip r:embed="rId4"/>
              </a:buBlip>
            </a:pPr>
            <a:endParaRPr lang="it-IT" sz="800" dirty="0">
              <a:solidFill>
                <a:srgbClr val="002060"/>
              </a:solidFill>
            </a:endParaRPr>
          </a:p>
          <a:p>
            <a:pPr marL="285750" indent="-285750">
              <a:buBlip>
                <a:blip r:embed="rId4"/>
              </a:buBlip>
            </a:pPr>
            <a:r>
              <a:rPr lang="it-IT" sz="1600" dirty="0">
                <a:solidFill>
                  <a:srgbClr val="002060"/>
                </a:solidFill>
              </a:rPr>
              <a:t>Nel </a:t>
            </a:r>
            <a:r>
              <a:rPr lang="it-IT" sz="1600" b="1" dirty="0">
                <a:solidFill>
                  <a:srgbClr val="002060"/>
                </a:solidFill>
              </a:rPr>
              <a:t>2024</a:t>
            </a:r>
            <a:r>
              <a:rPr lang="it-IT" sz="1600" dirty="0">
                <a:solidFill>
                  <a:srgbClr val="002060"/>
                </a:solidFill>
              </a:rPr>
              <a:t>, la distribuzione del rischio è cambiata: il 49% era rappresentato dai satelliti, il 44% dagli stadi orbitali e il restante 7% dai grossi detriti </a:t>
            </a:r>
            <a:endParaRPr lang="it-IT" sz="1600" dirty="0">
              <a:solidFill>
                <a:srgbClr val="002060"/>
              </a:solidFill>
              <a:sym typeface="Symbol"/>
            </a:endParaRPr>
          </a:p>
          <a:p>
            <a:pPr marL="285750" indent="-285750">
              <a:buBlip>
                <a:blip r:embed="rId4"/>
              </a:buBlip>
            </a:pPr>
            <a:endParaRPr lang="it-IT" sz="800" dirty="0">
              <a:solidFill>
                <a:srgbClr val="002060"/>
              </a:solidFill>
              <a:sym typeface="Symbol"/>
            </a:endParaRPr>
          </a:p>
          <a:p>
            <a:endParaRPr lang="it-IT" sz="1600" baseline="30000" dirty="0">
              <a:solidFill>
                <a:srgbClr val="002060"/>
              </a:solidFill>
              <a:sym typeface="Symbol"/>
            </a:endParaRPr>
          </a:p>
          <a:p>
            <a:endParaRPr lang="it-IT" sz="1600" baseline="30000" dirty="0">
              <a:solidFill>
                <a:srgbClr val="002060"/>
              </a:solidFill>
              <a:sym typeface="Symbol"/>
            </a:endParaRPr>
          </a:p>
          <a:p>
            <a:pPr marL="285750" indent="-285750">
              <a:buBlip>
                <a:blip r:embed="rId4"/>
              </a:buBlip>
            </a:pPr>
            <a:endParaRPr lang="it-IT" sz="1600" i="1" baseline="-25000" dirty="0">
              <a:solidFill>
                <a:srgbClr val="002060"/>
              </a:solidFill>
            </a:endParaRPr>
          </a:p>
        </p:txBody>
      </p:sp>
      <p:sp>
        <p:nvSpPr>
          <p:cNvPr id="15" name="Rettangolo 14"/>
          <p:cNvSpPr/>
          <p:nvPr/>
        </p:nvSpPr>
        <p:spPr>
          <a:xfrm>
            <a:off x="7599149" y="2073135"/>
            <a:ext cx="1191352" cy="646331"/>
          </a:xfrm>
          <a:prstGeom prst="rect">
            <a:avLst/>
          </a:prstGeom>
          <a:ln>
            <a:solidFill>
              <a:srgbClr val="002060"/>
            </a:solidFill>
          </a:ln>
        </p:spPr>
        <p:txBody>
          <a:bodyPr wrap="none">
            <a:spAutoFit/>
          </a:bodyPr>
          <a:lstStyle/>
          <a:p>
            <a:r>
              <a:rPr lang="it-IT" b="1" dirty="0">
                <a:solidFill>
                  <a:srgbClr val="002060"/>
                </a:solidFill>
              </a:rPr>
              <a:t>2010-2024</a:t>
            </a:r>
          </a:p>
          <a:p>
            <a:r>
              <a:rPr lang="it-IT" b="1" dirty="0">
                <a:solidFill>
                  <a:srgbClr val="002060"/>
                </a:solidFill>
                <a:sym typeface="Symbol"/>
              </a:rPr>
              <a:t>28%</a:t>
            </a:r>
            <a:endParaRPr lang="it-IT" dirty="0"/>
          </a:p>
        </p:txBody>
      </p:sp>
      <p:sp>
        <p:nvSpPr>
          <p:cNvPr id="2" name="Rettangolo 1"/>
          <p:cNvSpPr/>
          <p:nvPr/>
        </p:nvSpPr>
        <p:spPr>
          <a:xfrm>
            <a:off x="7599149" y="5295266"/>
            <a:ext cx="4003142" cy="923330"/>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r>
              <a:rPr lang="it-IT" b="1" dirty="0" smtClean="0">
                <a:solidFill>
                  <a:srgbClr val="002060"/>
                </a:solidFill>
              </a:rPr>
              <a:t>Nell’ipotesi che nessun oggetto si sia completamente </a:t>
            </a:r>
            <a:r>
              <a:rPr lang="it-IT" b="1" dirty="0">
                <a:solidFill>
                  <a:srgbClr val="002060"/>
                </a:solidFill>
              </a:rPr>
              <a:t>«dissolto» </a:t>
            </a:r>
            <a:r>
              <a:rPr lang="it-IT" b="1" dirty="0" smtClean="0">
                <a:solidFill>
                  <a:srgbClr val="002060"/>
                </a:solidFill>
              </a:rPr>
              <a:t>nell’atmosfera </a:t>
            </a:r>
            <a:r>
              <a:rPr lang="it-IT" b="1" dirty="0">
                <a:solidFill>
                  <a:srgbClr val="002060"/>
                </a:solidFill>
              </a:rPr>
              <a:t>durante il rientro</a:t>
            </a:r>
          </a:p>
        </p:txBody>
      </p:sp>
    </p:spTree>
    <p:extLst>
      <p:ext uri="{BB962C8B-B14F-4D97-AF65-F5344CB8AC3E}">
        <p14:creationId xmlns:p14="http://schemas.microsoft.com/office/powerpoint/2010/main" val="572519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noProof="1">
                <a:solidFill>
                  <a:srgbClr val="002060"/>
                </a:solidFill>
                <a:effectLst>
                  <a:outerShdw blurRad="38100" dist="38100" dir="2700000" algn="tl">
                    <a:srgbClr val="000000">
                      <a:alpha val="43137"/>
                    </a:srgbClr>
                  </a:outerShdw>
                </a:effectLst>
              </a:rPr>
              <a:t>Probabilità globale di vittime per anno dal 2010 al 2024 – Oggetti &gt; 300 kg</a:t>
            </a:r>
            <a:endParaRPr lang="it-IT" sz="2800" dirty="0">
              <a:solidFill>
                <a:srgbClr val="002060"/>
              </a:solidFill>
            </a:endParaRPr>
          </a:p>
        </p:txBody>
      </p:sp>
      <p:graphicFrame>
        <p:nvGraphicFramePr>
          <p:cNvPr id="16" name="Grafico 15"/>
          <p:cNvGraphicFramePr>
            <a:graphicFrameLocks/>
          </p:cNvGraphicFramePr>
          <p:nvPr>
            <p:extLst>
              <p:ext uri="{D42A27DB-BD31-4B8C-83A1-F6EECF244321}">
                <p14:modId xmlns:p14="http://schemas.microsoft.com/office/powerpoint/2010/main" val="1457848103"/>
              </p:ext>
            </p:extLst>
          </p:nvPr>
        </p:nvGraphicFramePr>
        <p:xfrm>
          <a:off x="186613" y="1922107"/>
          <a:ext cx="5523722" cy="3545632"/>
        </p:xfrm>
        <a:graphic>
          <a:graphicData uri="http://schemas.openxmlformats.org/drawingml/2006/chart">
            <c:chart xmlns:c="http://schemas.openxmlformats.org/drawingml/2006/chart" xmlns:r="http://schemas.openxmlformats.org/officeDocument/2006/relationships" r:id="rId3"/>
          </a:graphicData>
        </a:graphic>
      </p:graphicFrame>
      <p:sp>
        <p:nvSpPr>
          <p:cNvPr id="17" name="Rettangolo 16"/>
          <p:cNvSpPr/>
          <p:nvPr/>
        </p:nvSpPr>
        <p:spPr>
          <a:xfrm>
            <a:off x="1095712" y="2396300"/>
            <a:ext cx="1080745" cy="584775"/>
          </a:xfrm>
          <a:prstGeom prst="rect">
            <a:avLst/>
          </a:prstGeom>
          <a:ln>
            <a:solidFill>
              <a:srgbClr val="002060"/>
            </a:solidFill>
          </a:ln>
        </p:spPr>
        <p:txBody>
          <a:bodyPr wrap="none">
            <a:spAutoFit/>
          </a:bodyPr>
          <a:lstStyle/>
          <a:p>
            <a:r>
              <a:rPr lang="it-IT" sz="1600" b="1" dirty="0">
                <a:solidFill>
                  <a:srgbClr val="002060"/>
                </a:solidFill>
              </a:rPr>
              <a:t>2010-2024</a:t>
            </a:r>
          </a:p>
          <a:p>
            <a:r>
              <a:rPr lang="it-IT" sz="1600" b="1" dirty="0">
                <a:solidFill>
                  <a:srgbClr val="002060"/>
                </a:solidFill>
                <a:sym typeface="Symbol"/>
              </a:rPr>
              <a:t></a:t>
            </a:r>
            <a:r>
              <a:rPr lang="it-IT" sz="1600" b="1" dirty="0" smtClean="0">
                <a:solidFill>
                  <a:srgbClr val="002060"/>
                </a:solidFill>
                <a:sym typeface="Symbol"/>
              </a:rPr>
              <a:t>24%</a:t>
            </a:r>
            <a:endParaRPr lang="it-IT" sz="1600" dirty="0"/>
          </a:p>
        </p:txBody>
      </p:sp>
      <p:sp>
        <p:nvSpPr>
          <p:cNvPr id="18" name="Rettangolo 17"/>
          <p:cNvSpPr/>
          <p:nvPr/>
        </p:nvSpPr>
        <p:spPr>
          <a:xfrm>
            <a:off x="2305237" y="2396299"/>
            <a:ext cx="1080745" cy="584775"/>
          </a:xfrm>
          <a:prstGeom prst="rect">
            <a:avLst/>
          </a:prstGeom>
          <a:ln>
            <a:solidFill>
              <a:srgbClr val="002060"/>
            </a:solidFill>
          </a:ln>
        </p:spPr>
        <p:txBody>
          <a:bodyPr wrap="none">
            <a:spAutoFit/>
          </a:bodyPr>
          <a:lstStyle/>
          <a:p>
            <a:r>
              <a:rPr lang="it-IT" sz="1600" b="1" dirty="0">
                <a:solidFill>
                  <a:srgbClr val="002060"/>
                </a:solidFill>
              </a:rPr>
              <a:t>2010-2018</a:t>
            </a:r>
          </a:p>
          <a:p>
            <a:r>
              <a:rPr lang="it-IT" sz="1600" b="1" dirty="0">
                <a:solidFill>
                  <a:srgbClr val="002060"/>
                </a:solidFill>
                <a:sym typeface="Symbol"/>
              </a:rPr>
              <a:t></a:t>
            </a:r>
            <a:r>
              <a:rPr lang="it-IT" sz="1600" b="1" dirty="0" smtClean="0">
                <a:solidFill>
                  <a:srgbClr val="002060"/>
                </a:solidFill>
                <a:sym typeface="Symbol"/>
              </a:rPr>
              <a:t>10%</a:t>
            </a:r>
            <a:endParaRPr lang="it-IT" sz="1600" dirty="0"/>
          </a:p>
        </p:txBody>
      </p:sp>
      <p:sp>
        <p:nvSpPr>
          <p:cNvPr id="19" name="Rettangolo 18"/>
          <p:cNvSpPr/>
          <p:nvPr/>
        </p:nvSpPr>
        <p:spPr>
          <a:xfrm>
            <a:off x="3516586" y="2396298"/>
            <a:ext cx="1080745" cy="584775"/>
          </a:xfrm>
          <a:prstGeom prst="rect">
            <a:avLst/>
          </a:prstGeom>
          <a:ln>
            <a:solidFill>
              <a:srgbClr val="002060"/>
            </a:solidFill>
          </a:ln>
        </p:spPr>
        <p:txBody>
          <a:bodyPr wrap="none">
            <a:spAutoFit/>
          </a:bodyPr>
          <a:lstStyle/>
          <a:p>
            <a:r>
              <a:rPr lang="it-IT" sz="1600" b="1" dirty="0">
                <a:solidFill>
                  <a:srgbClr val="002060"/>
                </a:solidFill>
              </a:rPr>
              <a:t>2019-2024</a:t>
            </a:r>
          </a:p>
          <a:p>
            <a:r>
              <a:rPr lang="it-IT" sz="1600" b="1" dirty="0">
                <a:solidFill>
                  <a:srgbClr val="002060"/>
                </a:solidFill>
                <a:sym typeface="Symbol"/>
              </a:rPr>
              <a:t></a:t>
            </a:r>
            <a:r>
              <a:rPr lang="it-IT" sz="1600" b="1" dirty="0" smtClean="0">
                <a:solidFill>
                  <a:srgbClr val="002060"/>
                </a:solidFill>
                <a:sym typeface="Symbol"/>
              </a:rPr>
              <a:t>15%</a:t>
            </a:r>
            <a:endParaRPr lang="it-IT" sz="1600" dirty="0"/>
          </a:p>
        </p:txBody>
      </p:sp>
      <p:graphicFrame>
        <p:nvGraphicFramePr>
          <p:cNvPr id="20" name="Grafico 19"/>
          <p:cNvGraphicFramePr>
            <a:graphicFrameLocks/>
          </p:cNvGraphicFramePr>
          <p:nvPr>
            <p:extLst>
              <p:ext uri="{D42A27DB-BD31-4B8C-83A1-F6EECF244321}">
                <p14:modId xmlns:p14="http://schemas.microsoft.com/office/powerpoint/2010/main" val="2994292273"/>
              </p:ext>
            </p:extLst>
          </p:nvPr>
        </p:nvGraphicFramePr>
        <p:xfrm>
          <a:off x="5984032" y="1912775"/>
          <a:ext cx="5940490" cy="3564294"/>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 descr="C:\Users\Carmen\Downloads\logo-composto-CNR_IST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889" y="5473947"/>
            <a:ext cx="2290932" cy="277998"/>
          </a:xfrm>
          <a:prstGeom prst="rect">
            <a:avLst/>
          </a:prstGeom>
          <a:noFill/>
          <a:extLst>
            <a:ext uri="{909E8E84-426E-40DD-AFC4-6F175D3DCCD1}">
              <a14:hiddenFill xmlns:a14="http://schemas.microsoft.com/office/drawing/2010/main">
                <a:solidFill>
                  <a:srgbClr val="FFFFFF"/>
                </a:solidFill>
              </a14:hiddenFill>
            </a:ext>
          </a:extLst>
        </p:spPr>
      </p:pic>
      <p:sp>
        <p:nvSpPr>
          <p:cNvPr id="22" name="Rettangolo 21"/>
          <p:cNvSpPr/>
          <p:nvPr/>
        </p:nvSpPr>
        <p:spPr>
          <a:xfrm>
            <a:off x="0" y="5845772"/>
            <a:ext cx="12192000" cy="369332"/>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algn="ctr"/>
            <a:r>
              <a:rPr lang="it-IT" b="1" dirty="0" smtClean="0">
                <a:solidFill>
                  <a:srgbClr val="002060"/>
                </a:solidFill>
              </a:rPr>
              <a:t>Nell’ipotesi che oggetti di massa pari o inferiore a 300 kg si siano completamente «dissolti» durante il rientro nell’atmosfera</a:t>
            </a:r>
            <a:endParaRPr lang="it-IT" b="1" dirty="0">
              <a:solidFill>
                <a:srgbClr val="002060"/>
              </a:solidFill>
            </a:endParaRPr>
          </a:p>
        </p:txBody>
      </p:sp>
    </p:spTree>
    <p:extLst>
      <p:ext uri="{BB962C8B-B14F-4D97-AF65-F5344CB8AC3E}">
        <p14:creationId xmlns:p14="http://schemas.microsoft.com/office/powerpoint/2010/main" val="34465954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smtClean="0">
                <a:solidFill>
                  <a:srgbClr val="002060"/>
                </a:solidFill>
                <a:effectLst>
                  <a:outerShdw blurRad="38100" dist="38100" dir="2700000" algn="tl">
                    <a:srgbClr val="000000">
                      <a:alpha val="43137"/>
                    </a:srgbClr>
                  </a:outerShdw>
                </a:effectLst>
              </a:rPr>
              <a:t>Come effettuare una previsione di rientro</a:t>
            </a:r>
            <a:endParaRPr lang="it-IT" sz="3200" dirty="0">
              <a:solidFill>
                <a:srgbClr val="002060"/>
              </a:solidFill>
            </a:endParaRPr>
          </a:p>
        </p:txBody>
      </p:sp>
      <p:sp>
        <p:nvSpPr>
          <p:cNvPr id="11" name="Rettangolo 10"/>
          <p:cNvSpPr/>
          <p:nvPr/>
        </p:nvSpPr>
        <p:spPr>
          <a:xfrm>
            <a:off x="151742" y="3282332"/>
            <a:ext cx="8563050" cy="2985433"/>
          </a:xfrm>
          <a:prstGeom prst="rect">
            <a:avLst/>
          </a:prstGeom>
        </p:spPr>
        <p:txBody>
          <a:bodyPr wrap="square">
            <a:spAutoFit/>
          </a:bodyPr>
          <a:lstStyle/>
          <a:p>
            <a:pPr marL="514350" indent="-514350">
              <a:buSzPct val="100000"/>
              <a:buFont typeface="+mj-lt"/>
              <a:buAutoNum type="arabicPeriod"/>
            </a:pPr>
            <a:r>
              <a:rPr lang="it-IT" sz="1600" b="1" dirty="0">
                <a:solidFill>
                  <a:srgbClr val="002060"/>
                </a:solidFill>
                <a:sym typeface="Symbol" panose="05050102010706020507" pitchFamily="18" charset="2"/>
              </a:rPr>
              <a:t>Acquisizione delle determinazioni orbitali </a:t>
            </a:r>
            <a:r>
              <a:rPr lang="it-IT" sz="1600" b="1" dirty="0" smtClean="0">
                <a:solidFill>
                  <a:srgbClr val="002060"/>
                </a:solidFill>
                <a:sym typeface="Symbol" panose="05050102010706020507" pitchFamily="18" charset="2"/>
              </a:rPr>
              <a:t>più recenti dell’oggetto</a:t>
            </a:r>
            <a:endParaRPr lang="it-IT" sz="1600" b="1" dirty="0">
              <a:solidFill>
                <a:srgbClr val="002060"/>
              </a:solidFill>
              <a:sym typeface="Symbol" panose="05050102010706020507" pitchFamily="18" charset="2"/>
            </a:endParaRPr>
          </a:p>
          <a:p>
            <a:pPr marL="514350" indent="-514350">
              <a:buSzPct val="100000"/>
              <a:buFont typeface="+mj-lt"/>
              <a:buAutoNum type="arabicPeriod"/>
            </a:pPr>
            <a:endParaRPr lang="it-IT" sz="300" dirty="0">
              <a:solidFill>
                <a:srgbClr val="002060"/>
              </a:solidFill>
              <a:sym typeface="Symbol" panose="05050102010706020507" pitchFamily="18" charset="2"/>
            </a:endParaRPr>
          </a:p>
          <a:p>
            <a:pPr marL="514350" indent="-514350">
              <a:buSzPct val="100000"/>
              <a:buFont typeface="+mj-lt"/>
              <a:buAutoNum type="arabicPeriod"/>
            </a:pPr>
            <a:r>
              <a:rPr lang="it-IT" sz="1600" b="1" dirty="0">
                <a:solidFill>
                  <a:srgbClr val="0070C0"/>
                </a:solidFill>
                <a:sym typeface="Symbol" panose="05050102010706020507" pitchFamily="18" charset="2"/>
              </a:rPr>
              <a:t>Raccolta degli indici di attività solare e geomagnetica, sia osservati che previsti, che sono necessari per il calcolo della densità atmosferica  </a:t>
            </a:r>
          </a:p>
          <a:p>
            <a:pPr marL="514350" indent="-514350">
              <a:buSzPct val="100000"/>
              <a:buFont typeface="+mj-lt"/>
              <a:buAutoNum type="arabicPeriod"/>
            </a:pPr>
            <a:endParaRPr lang="it-IT" sz="300" dirty="0">
              <a:solidFill>
                <a:srgbClr val="002060"/>
              </a:solidFill>
              <a:sym typeface="Symbol" panose="05050102010706020507" pitchFamily="18" charset="2"/>
            </a:endParaRPr>
          </a:p>
          <a:p>
            <a:pPr marL="514350" indent="-514350">
              <a:buSzPct val="100000"/>
              <a:buFont typeface="+mj-lt"/>
              <a:buAutoNum type="arabicPeriod"/>
            </a:pPr>
            <a:r>
              <a:rPr lang="it-IT" sz="1600" b="1" dirty="0">
                <a:solidFill>
                  <a:srgbClr val="002060"/>
                </a:solidFill>
                <a:sym typeface="Symbol" panose="05050102010706020507" pitchFamily="18" charset="2"/>
              </a:rPr>
              <a:t>Calcolo del parametro balistico dell’oggetto, essenziale per stimare l’interazione con l’atmosfera durante il rientro</a:t>
            </a:r>
          </a:p>
          <a:p>
            <a:pPr marL="514350" indent="-514350">
              <a:buSzPct val="100000"/>
              <a:buFont typeface="+mj-lt"/>
              <a:buAutoNum type="arabicPeriod"/>
            </a:pPr>
            <a:endParaRPr lang="it-IT" sz="300" dirty="0">
              <a:solidFill>
                <a:srgbClr val="002060"/>
              </a:solidFill>
              <a:sym typeface="Symbol" panose="05050102010706020507" pitchFamily="18" charset="2"/>
            </a:endParaRPr>
          </a:p>
          <a:p>
            <a:pPr marL="514350" indent="-514350">
              <a:buSzPct val="100000"/>
              <a:buFont typeface="+mj-lt"/>
              <a:buAutoNum type="arabicPeriod"/>
            </a:pPr>
            <a:r>
              <a:rPr lang="it-IT" sz="1600" b="1" dirty="0">
                <a:solidFill>
                  <a:srgbClr val="0070C0"/>
                </a:solidFill>
                <a:sym typeface="Symbol" panose="05050102010706020507" pitchFamily="18" charset="2"/>
              </a:rPr>
              <a:t>Propagazione </a:t>
            </a:r>
            <a:r>
              <a:rPr lang="it-IT" sz="1600" b="1" dirty="0" smtClean="0">
                <a:solidFill>
                  <a:srgbClr val="0070C0"/>
                </a:solidFill>
                <a:sym typeface="Symbol" panose="05050102010706020507" pitchFamily="18" charset="2"/>
              </a:rPr>
              <a:t>dell’orbita </a:t>
            </a:r>
            <a:r>
              <a:rPr lang="it-IT" sz="1600" b="1" dirty="0">
                <a:solidFill>
                  <a:srgbClr val="0070C0"/>
                </a:solidFill>
                <a:sym typeface="Symbol" panose="05050102010706020507" pitchFamily="18" charset="2"/>
              </a:rPr>
              <a:t>fino a un’altezza di riferimento per il rientro (ad esempio, 80 </a:t>
            </a:r>
            <a:r>
              <a:rPr lang="it-IT" sz="1600" b="1" dirty="0" smtClean="0">
                <a:solidFill>
                  <a:srgbClr val="0070C0"/>
                </a:solidFill>
                <a:sym typeface="Symbol" panose="05050102010706020507" pitchFamily="18" charset="2"/>
              </a:rPr>
              <a:t>km), utilizzando </a:t>
            </a:r>
            <a:r>
              <a:rPr lang="it-IT" sz="1600" b="1" dirty="0">
                <a:solidFill>
                  <a:srgbClr val="0070C0"/>
                </a:solidFill>
                <a:sym typeface="Symbol" panose="05050102010706020507" pitchFamily="18" charset="2"/>
              </a:rPr>
              <a:t>i dati orbitali più recenti, le previsioni </a:t>
            </a:r>
            <a:r>
              <a:rPr lang="it-IT" sz="1600" b="1" dirty="0" smtClean="0">
                <a:solidFill>
                  <a:srgbClr val="0070C0"/>
                </a:solidFill>
                <a:sym typeface="Symbol" panose="05050102010706020507" pitchFamily="18" charset="2"/>
              </a:rPr>
              <a:t>dell’attività </a:t>
            </a:r>
            <a:r>
              <a:rPr lang="it-IT" sz="1600" b="1" dirty="0">
                <a:solidFill>
                  <a:srgbClr val="0070C0"/>
                </a:solidFill>
                <a:sym typeface="Symbol" panose="05050102010706020507" pitchFamily="18" charset="2"/>
              </a:rPr>
              <a:t>solare e geomagnetica, e il parametro balistico </a:t>
            </a:r>
            <a:r>
              <a:rPr lang="it-IT" sz="1600" b="1" dirty="0" smtClean="0">
                <a:solidFill>
                  <a:srgbClr val="0070C0"/>
                </a:solidFill>
                <a:sym typeface="Symbol" panose="05050102010706020507" pitchFamily="18" charset="2"/>
              </a:rPr>
              <a:t>calcolato. </a:t>
            </a:r>
            <a:r>
              <a:rPr lang="it-IT" sz="1600" b="1" dirty="0">
                <a:solidFill>
                  <a:srgbClr val="0070C0"/>
                </a:solidFill>
                <a:sym typeface="Symbol" panose="05050102010706020507" pitchFamily="18" charset="2"/>
              </a:rPr>
              <a:t>In questo modo si ottiene l’epoca </a:t>
            </a:r>
            <a:r>
              <a:rPr lang="it-IT" sz="1600" b="1" dirty="0" smtClean="0">
                <a:solidFill>
                  <a:srgbClr val="0070C0"/>
                </a:solidFill>
                <a:sym typeface="Symbol" panose="05050102010706020507" pitchFamily="18" charset="2"/>
              </a:rPr>
              <a:t>«nominale» </a:t>
            </a:r>
            <a:r>
              <a:rPr lang="it-IT" sz="1600" b="1" dirty="0">
                <a:solidFill>
                  <a:srgbClr val="0070C0"/>
                </a:solidFill>
                <a:sym typeface="Symbol" panose="05050102010706020507" pitchFamily="18" charset="2"/>
              </a:rPr>
              <a:t>di rientro</a:t>
            </a:r>
          </a:p>
          <a:p>
            <a:pPr marL="514350" indent="-514350">
              <a:buSzPct val="100000"/>
              <a:buFont typeface="+mj-lt"/>
              <a:buAutoNum type="arabicPeriod"/>
            </a:pPr>
            <a:endParaRPr lang="it-IT" sz="300" dirty="0">
              <a:solidFill>
                <a:srgbClr val="002060"/>
              </a:solidFill>
              <a:sym typeface="Symbol" panose="05050102010706020507" pitchFamily="18" charset="2"/>
            </a:endParaRPr>
          </a:p>
          <a:p>
            <a:pPr marL="514350" indent="-514350">
              <a:buSzPct val="100000"/>
              <a:buFont typeface="+mj-lt"/>
              <a:buAutoNum type="arabicPeriod"/>
            </a:pPr>
            <a:r>
              <a:rPr lang="it-IT" sz="1600" b="1" dirty="0">
                <a:solidFill>
                  <a:srgbClr val="002060"/>
                </a:solidFill>
                <a:sym typeface="Symbol" panose="05050102010706020507" pitchFamily="18" charset="2"/>
              </a:rPr>
              <a:t>Stima dell’intervallo di tempo, calcolato rispetto all’epoca nominale di rientro, entro cui è previsto il rientro, considerando le fonti di </a:t>
            </a:r>
            <a:r>
              <a:rPr lang="it-IT" sz="1600" b="1" dirty="0" smtClean="0">
                <a:solidFill>
                  <a:srgbClr val="002060"/>
                </a:solidFill>
                <a:sym typeface="Symbol" panose="05050102010706020507" pitchFamily="18" charset="2"/>
              </a:rPr>
              <a:t>errore e di incertezza </a:t>
            </a:r>
            <a:r>
              <a:rPr lang="it-IT" sz="1600" b="1" dirty="0">
                <a:solidFill>
                  <a:srgbClr val="002060"/>
                </a:solidFill>
                <a:sym typeface="Symbol" panose="05050102010706020507" pitchFamily="18" charset="2"/>
              </a:rPr>
              <a:t>legate ai </a:t>
            </a:r>
            <a:r>
              <a:rPr lang="it-IT" sz="1600" b="1" dirty="0" smtClean="0">
                <a:solidFill>
                  <a:srgbClr val="002060"/>
                </a:solidFill>
                <a:sym typeface="Symbol" panose="05050102010706020507" pitchFamily="18" charset="2"/>
              </a:rPr>
              <a:t>dati, ai </a:t>
            </a:r>
            <a:r>
              <a:rPr lang="it-IT" sz="1600" b="1" dirty="0">
                <a:solidFill>
                  <a:srgbClr val="002060"/>
                </a:solidFill>
                <a:sym typeface="Symbol" panose="05050102010706020507" pitchFamily="18" charset="2"/>
              </a:rPr>
              <a:t>modelli </a:t>
            </a:r>
            <a:r>
              <a:rPr lang="it-IT" sz="1600" b="1" dirty="0" smtClean="0">
                <a:solidFill>
                  <a:srgbClr val="002060"/>
                </a:solidFill>
                <a:sym typeface="Symbol" panose="05050102010706020507" pitchFamily="18" charset="2"/>
              </a:rPr>
              <a:t>e alle </a:t>
            </a:r>
            <a:r>
              <a:rPr lang="it-IT" sz="1600" b="1" dirty="0">
                <a:solidFill>
                  <a:srgbClr val="002060"/>
                </a:solidFill>
                <a:sym typeface="Symbol" panose="05050102010706020507" pitchFamily="18" charset="2"/>
              </a:rPr>
              <a:t>variabili ambientali</a:t>
            </a:r>
          </a:p>
        </p:txBody>
      </p:sp>
      <p:sp>
        <p:nvSpPr>
          <p:cNvPr id="12" name="Segnaposto contenuto 2">
            <a:extLst>
              <a:ext uri="{FF2B5EF4-FFF2-40B4-BE49-F238E27FC236}">
                <a16:creationId xmlns="" xmlns:a16="http://schemas.microsoft.com/office/drawing/2014/main" id="{5AC1FCFD-2D85-8880-8C9F-EB6C74C6A8D3}"/>
              </a:ext>
            </a:extLst>
          </p:cNvPr>
          <p:cNvSpPr txBox="1">
            <a:spLocks/>
          </p:cNvSpPr>
          <p:nvPr/>
        </p:nvSpPr>
        <p:spPr>
          <a:xfrm>
            <a:off x="121296" y="1714851"/>
            <a:ext cx="11908673" cy="1117008"/>
          </a:xfrm>
          <a:prstGeom prst="rect">
            <a:avLst/>
          </a:prstGeom>
          <a:ln w="25400" cmpd="dbl">
            <a:gradFill>
              <a:gsLst>
                <a:gs pos="0">
                  <a:srgbClr val="03D4A8"/>
                </a:gs>
                <a:gs pos="25000">
                  <a:srgbClr val="21D6E0"/>
                </a:gs>
                <a:gs pos="75000">
                  <a:srgbClr val="0087E6"/>
                </a:gs>
                <a:gs pos="100000">
                  <a:srgbClr val="005CBF"/>
                </a:gs>
              </a:gsLst>
              <a:lin ang="5400000" scaled="0"/>
            </a:gradFill>
          </a:ln>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lang="it-IT" sz="2900" kern="1200">
                <a:solidFill>
                  <a:schemeClr val="tx1"/>
                </a:solidFill>
                <a:latin typeface="+mn-lt"/>
                <a:ea typeface="MS PGothic" panose="020B0600070205080204"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lang="it-IT" sz="2600" kern="1200">
                <a:solidFill>
                  <a:schemeClr val="tx1"/>
                </a:solidFill>
                <a:latin typeface="+mn-lt"/>
                <a:ea typeface="MS PGothic" panose="020B0600070205080204"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lang="it-IT" sz="2300" kern="1200">
                <a:solidFill>
                  <a:schemeClr val="tx1"/>
                </a:solidFill>
                <a:latin typeface="+mn-lt"/>
                <a:ea typeface="MS PGothic" panose="020B0600070205080204" pitchFamily="34" charset="-128"/>
                <a:cs typeface="MS PGothic" charset="0"/>
              </a:defRPr>
            </a:lvl3pPr>
            <a:lvl4pPr marL="1371600" indent="-228600" algn="l" rtl="0" eaLnBrk="0" fontAlgn="base" hangingPunct="0">
              <a:spcBef>
                <a:spcPts val="400"/>
              </a:spcBef>
              <a:spcAft>
                <a:spcPct val="0"/>
              </a:spcAft>
              <a:buClr>
                <a:srgbClr val="A5A5A5"/>
              </a:buClr>
              <a:buSzPct val="7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4pPr>
            <a:lvl5pPr marL="1828800" indent="-228600" algn="l" rtl="0" eaLnBrk="0" fontAlgn="base" hangingPunct="0">
              <a:spcBef>
                <a:spcPts val="400"/>
              </a:spcBef>
              <a:spcAft>
                <a:spcPct val="0"/>
              </a:spcAft>
              <a:buClr>
                <a:srgbClr val="A5A5A5"/>
              </a:buClr>
              <a:buSzPct val="6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5pPr>
            <a:lvl6pPr marL="2103120" indent="-228600" algn="l" rtl="0" eaLnBrk="1" latinLnBrk="0" hangingPunct="1">
              <a:spcBef>
                <a:spcPct val="20000"/>
              </a:spcBef>
              <a:buClr>
                <a:schemeClr val="accent1"/>
              </a:buClr>
              <a:buFont typeface="Wingdings"/>
              <a:buNone/>
              <a:defRPr kumimoji="0" lang="it-IT"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it-IT"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it-IT"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it-IT" sz="1800" kern="1200" baseline="0">
                <a:solidFill>
                  <a:schemeClr val="tx1"/>
                </a:solidFill>
                <a:latin typeface="+mn-lt"/>
                <a:ea typeface="+mn-ea"/>
                <a:cs typeface="+mn-cs"/>
              </a:defRPr>
            </a:lvl9pPr>
            <a:extLst/>
          </a:lstStyle>
          <a:p>
            <a:pPr>
              <a:buClr>
                <a:srgbClr val="002060"/>
              </a:buClr>
              <a:buSzPct val="100000"/>
              <a:buBlip>
                <a:blip r:embed="rId3"/>
              </a:buBlip>
            </a:pPr>
            <a:r>
              <a:rPr lang="it-IT" sz="1600" dirty="0">
                <a:solidFill>
                  <a:srgbClr val="002060"/>
                </a:solidFill>
              </a:rPr>
              <a:t>Per effettuare una previsione </a:t>
            </a:r>
            <a:r>
              <a:rPr lang="it-IT" sz="1600" dirty="0" smtClean="0">
                <a:solidFill>
                  <a:srgbClr val="002060"/>
                </a:solidFill>
              </a:rPr>
              <a:t>di rientro</a:t>
            </a:r>
            <a:r>
              <a:rPr lang="it-IT" sz="1600" dirty="0">
                <a:solidFill>
                  <a:srgbClr val="002060"/>
                </a:solidFill>
              </a:rPr>
              <a:t>, è innanzitutto necessario disporre di un </a:t>
            </a:r>
            <a:r>
              <a:rPr lang="it-IT" sz="1600" dirty="0" smtClean="0">
                <a:solidFill>
                  <a:srgbClr val="002060"/>
                </a:solidFill>
              </a:rPr>
              <a:t>propagatore </a:t>
            </a:r>
            <a:r>
              <a:rPr lang="it-IT" sz="1600" dirty="0">
                <a:solidFill>
                  <a:srgbClr val="002060"/>
                </a:solidFill>
              </a:rPr>
              <a:t>orbitale </a:t>
            </a:r>
            <a:r>
              <a:rPr lang="it-IT" sz="1600" dirty="0" smtClean="0">
                <a:solidFill>
                  <a:srgbClr val="002060"/>
                </a:solidFill>
              </a:rPr>
              <a:t>affidabile, che includa tutte </a:t>
            </a:r>
            <a:r>
              <a:rPr lang="it-IT" sz="1600" dirty="0">
                <a:solidFill>
                  <a:srgbClr val="002060"/>
                </a:solidFill>
              </a:rPr>
              <a:t>le principali perturbazioni </a:t>
            </a:r>
            <a:r>
              <a:rPr lang="it-IT" sz="1600" dirty="0" smtClean="0">
                <a:solidFill>
                  <a:srgbClr val="002060"/>
                </a:solidFill>
              </a:rPr>
              <a:t>orbitali che agiscono su un oggetto durante la fase di decadimento nell’atmosfera terrestre</a:t>
            </a:r>
          </a:p>
          <a:p>
            <a:pPr>
              <a:buClr>
                <a:srgbClr val="002060"/>
              </a:buClr>
              <a:buSzPct val="100000"/>
              <a:buBlip>
                <a:blip r:embed="rId3"/>
              </a:buBlip>
            </a:pPr>
            <a:r>
              <a:rPr lang="it-IT" sz="1600" dirty="0" smtClean="0">
                <a:solidFill>
                  <a:srgbClr val="002060"/>
                </a:solidFill>
              </a:rPr>
              <a:t>In </a:t>
            </a:r>
            <a:r>
              <a:rPr lang="it-IT" sz="1600" dirty="0">
                <a:solidFill>
                  <a:srgbClr val="002060"/>
                </a:solidFill>
              </a:rPr>
              <a:t>particolare, una modellazione </a:t>
            </a:r>
            <a:r>
              <a:rPr lang="it-IT" sz="1600" dirty="0" smtClean="0">
                <a:solidFill>
                  <a:srgbClr val="002060"/>
                </a:solidFill>
              </a:rPr>
              <a:t>accurata dell’accelerazione </a:t>
            </a:r>
            <a:r>
              <a:rPr lang="it-IT" sz="1600" dirty="0">
                <a:solidFill>
                  <a:srgbClr val="002060"/>
                </a:solidFill>
              </a:rPr>
              <a:t>dovuta </a:t>
            </a:r>
            <a:r>
              <a:rPr lang="it-IT" sz="1600" dirty="0" smtClean="0">
                <a:solidFill>
                  <a:srgbClr val="002060"/>
                </a:solidFill>
              </a:rPr>
              <a:t>al frenamento aerodinamico richiede l’utilizzo di </a:t>
            </a:r>
            <a:r>
              <a:rPr lang="it-IT" sz="1600" dirty="0">
                <a:solidFill>
                  <a:srgbClr val="002060"/>
                </a:solidFill>
              </a:rPr>
              <a:t>modelli di densità atmosferica </a:t>
            </a:r>
            <a:r>
              <a:rPr lang="it-IT" sz="1600" dirty="0" smtClean="0">
                <a:solidFill>
                  <a:srgbClr val="002060"/>
                </a:solidFill>
              </a:rPr>
              <a:t>avanzati e </a:t>
            </a:r>
            <a:r>
              <a:rPr lang="it-IT" sz="1600" dirty="0">
                <a:solidFill>
                  <a:srgbClr val="002060"/>
                </a:solidFill>
              </a:rPr>
              <a:t>costantemente </a:t>
            </a:r>
            <a:r>
              <a:rPr lang="it-IT" sz="1600" dirty="0" smtClean="0">
                <a:solidFill>
                  <a:srgbClr val="002060"/>
                </a:solidFill>
              </a:rPr>
              <a:t>aggiornati</a:t>
            </a:r>
          </a:p>
          <a:p>
            <a:pPr>
              <a:buClr>
                <a:srgbClr val="002060"/>
              </a:buClr>
              <a:buSzPct val="100000"/>
              <a:buBlip>
                <a:blip r:embed="rId3"/>
              </a:buBlip>
            </a:pPr>
            <a:r>
              <a:rPr lang="it-IT" sz="1600" b="1" dirty="0" smtClean="0">
                <a:solidFill>
                  <a:srgbClr val="002060"/>
                </a:solidFill>
              </a:rPr>
              <a:t>Detto ciò, </a:t>
            </a:r>
            <a:r>
              <a:rPr lang="it-IT" sz="1800" b="1" u="sng" dirty="0" smtClean="0">
                <a:solidFill>
                  <a:srgbClr val="C00000"/>
                </a:solidFill>
              </a:rPr>
              <a:t>il processo di previsione di rientro si articola nelle seguenti fasi operative</a:t>
            </a:r>
            <a:endParaRPr lang="it-IT" sz="1800" b="1" u="sng" dirty="0">
              <a:solidFill>
                <a:srgbClr val="C00000"/>
              </a:solidFill>
            </a:endParaRPr>
          </a:p>
        </p:txBody>
      </p:sp>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8508" y="3076659"/>
            <a:ext cx="3529568" cy="2719855"/>
          </a:xfrm>
          <a:prstGeom prst="rect">
            <a:avLst/>
          </a:prstGeom>
        </p:spPr>
      </p:pic>
      <p:sp>
        <p:nvSpPr>
          <p:cNvPr id="2" name="Rettangolo 1"/>
          <p:cNvSpPr/>
          <p:nvPr/>
        </p:nvSpPr>
        <p:spPr>
          <a:xfrm>
            <a:off x="9192193" y="2827777"/>
            <a:ext cx="1072538" cy="307777"/>
          </a:xfrm>
          <a:prstGeom prst="rect">
            <a:avLst/>
          </a:prstGeom>
        </p:spPr>
        <p:txBody>
          <a:bodyPr wrap="none">
            <a:spAutoFit/>
          </a:bodyPr>
          <a:lstStyle/>
          <a:p>
            <a:r>
              <a:rPr lang="it-IT" sz="1400" b="1" dirty="0" smtClean="0">
                <a:solidFill>
                  <a:srgbClr val="C00000"/>
                </a:solidFill>
                <a:sym typeface="Symbol" panose="05050102010706020507" pitchFamily="18" charset="2"/>
              </a:rPr>
              <a:t>Dati orbitali</a:t>
            </a:r>
            <a:endParaRPr lang="it-IT" sz="1400" dirty="0">
              <a:solidFill>
                <a:srgbClr val="C00000"/>
              </a:solidFill>
            </a:endParaRPr>
          </a:p>
        </p:txBody>
      </p:sp>
      <p:sp>
        <p:nvSpPr>
          <p:cNvPr id="15" name="Rettangolo 14"/>
          <p:cNvSpPr/>
          <p:nvPr/>
        </p:nvSpPr>
        <p:spPr>
          <a:xfrm>
            <a:off x="8923050" y="5668254"/>
            <a:ext cx="1877950" cy="523220"/>
          </a:xfrm>
          <a:prstGeom prst="rect">
            <a:avLst/>
          </a:prstGeom>
        </p:spPr>
        <p:txBody>
          <a:bodyPr wrap="none">
            <a:spAutoFit/>
          </a:bodyPr>
          <a:lstStyle/>
          <a:p>
            <a:r>
              <a:rPr lang="it-IT" sz="1400" b="1" dirty="0" smtClean="0">
                <a:solidFill>
                  <a:srgbClr val="C00000"/>
                </a:solidFill>
                <a:sym typeface="Symbol" panose="05050102010706020507" pitchFamily="18" charset="2"/>
              </a:rPr>
              <a:t>Indici di attività solare </a:t>
            </a:r>
          </a:p>
          <a:p>
            <a:r>
              <a:rPr lang="it-IT" sz="1400" b="1" dirty="0" smtClean="0">
                <a:solidFill>
                  <a:srgbClr val="C00000"/>
                </a:solidFill>
                <a:sym typeface="Symbol" panose="05050102010706020507" pitchFamily="18" charset="2"/>
              </a:rPr>
              <a:t>e geomagnetica</a:t>
            </a:r>
            <a:endParaRPr lang="it-IT" sz="1400" dirty="0">
              <a:solidFill>
                <a:srgbClr val="C00000"/>
              </a:solidFill>
            </a:endParaRPr>
          </a:p>
        </p:txBody>
      </p:sp>
      <p:sp>
        <p:nvSpPr>
          <p:cNvPr id="16" name="Rettangolo 15"/>
          <p:cNvSpPr/>
          <p:nvPr/>
        </p:nvSpPr>
        <p:spPr>
          <a:xfrm>
            <a:off x="8435342" y="3598886"/>
            <a:ext cx="1008931" cy="523220"/>
          </a:xfrm>
          <a:prstGeom prst="rect">
            <a:avLst/>
          </a:prstGeom>
        </p:spPr>
        <p:txBody>
          <a:bodyPr wrap="none">
            <a:spAutoFit/>
          </a:bodyPr>
          <a:lstStyle/>
          <a:p>
            <a:r>
              <a:rPr lang="it-IT" sz="1400" b="1" dirty="0" smtClean="0">
                <a:solidFill>
                  <a:srgbClr val="C00000"/>
                </a:solidFill>
                <a:sym typeface="Symbol" panose="05050102010706020507" pitchFamily="18" charset="2"/>
              </a:rPr>
              <a:t>Parametro </a:t>
            </a:r>
          </a:p>
          <a:p>
            <a:r>
              <a:rPr lang="it-IT" sz="1400" b="1" dirty="0" smtClean="0">
                <a:solidFill>
                  <a:srgbClr val="C00000"/>
                </a:solidFill>
                <a:sym typeface="Symbol" panose="05050102010706020507" pitchFamily="18" charset="2"/>
              </a:rPr>
              <a:t>balistico</a:t>
            </a:r>
            <a:endParaRPr lang="it-IT" sz="1400" dirty="0">
              <a:solidFill>
                <a:srgbClr val="C00000"/>
              </a:solidFill>
            </a:endParaRPr>
          </a:p>
        </p:txBody>
      </p:sp>
      <p:sp>
        <p:nvSpPr>
          <p:cNvPr id="17" name="Rettangolo 16"/>
          <p:cNvSpPr/>
          <p:nvPr/>
        </p:nvSpPr>
        <p:spPr>
          <a:xfrm>
            <a:off x="10128512" y="4920343"/>
            <a:ext cx="1369862" cy="523220"/>
          </a:xfrm>
          <a:prstGeom prst="rect">
            <a:avLst/>
          </a:prstGeom>
        </p:spPr>
        <p:txBody>
          <a:bodyPr wrap="none">
            <a:spAutoFit/>
          </a:bodyPr>
          <a:lstStyle/>
          <a:p>
            <a:r>
              <a:rPr lang="it-IT" sz="1400" b="1" dirty="0" smtClean="0">
                <a:solidFill>
                  <a:srgbClr val="C00000"/>
                </a:solidFill>
                <a:sym typeface="Symbol" panose="05050102010706020507" pitchFamily="18" charset="2"/>
              </a:rPr>
              <a:t>Epoca nominale</a:t>
            </a:r>
          </a:p>
          <a:p>
            <a:r>
              <a:rPr lang="it-IT" sz="1400" b="1" dirty="0" smtClean="0">
                <a:solidFill>
                  <a:srgbClr val="C00000"/>
                </a:solidFill>
                <a:sym typeface="Symbol" panose="05050102010706020507" pitchFamily="18" charset="2"/>
              </a:rPr>
              <a:t>di rientro</a:t>
            </a:r>
            <a:endParaRPr lang="it-IT" sz="1400" dirty="0">
              <a:solidFill>
                <a:srgbClr val="C00000"/>
              </a:solidFill>
            </a:endParaRPr>
          </a:p>
        </p:txBody>
      </p:sp>
      <p:sp>
        <p:nvSpPr>
          <p:cNvPr id="18" name="Rettangolo 17"/>
          <p:cNvSpPr/>
          <p:nvPr/>
        </p:nvSpPr>
        <p:spPr>
          <a:xfrm>
            <a:off x="10760345" y="3001055"/>
            <a:ext cx="1378557" cy="738664"/>
          </a:xfrm>
          <a:prstGeom prst="rect">
            <a:avLst/>
          </a:prstGeom>
        </p:spPr>
        <p:txBody>
          <a:bodyPr wrap="square">
            <a:spAutoFit/>
          </a:bodyPr>
          <a:lstStyle/>
          <a:p>
            <a:r>
              <a:rPr lang="it-IT" sz="1400" b="1" dirty="0" smtClean="0">
                <a:solidFill>
                  <a:srgbClr val="C00000"/>
                </a:solidFill>
                <a:sym typeface="Symbol" panose="05050102010706020507" pitchFamily="18" charset="2"/>
              </a:rPr>
              <a:t>Finestra temporale</a:t>
            </a:r>
          </a:p>
          <a:p>
            <a:r>
              <a:rPr lang="it-IT" sz="1400" b="1" dirty="0" smtClean="0">
                <a:solidFill>
                  <a:srgbClr val="C00000"/>
                </a:solidFill>
                <a:sym typeface="Symbol" panose="05050102010706020507" pitchFamily="18" charset="2"/>
              </a:rPr>
              <a:t>di incertezza</a:t>
            </a:r>
            <a:endParaRPr lang="it-IT" sz="1400" dirty="0">
              <a:solidFill>
                <a:srgbClr val="C00000"/>
              </a:solidFill>
            </a:endParaRPr>
          </a:p>
        </p:txBody>
      </p:sp>
    </p:spTree>
    <p:extLst>
      <p:ext uri="{BB962C8B-B14F-4D97-AF65-F5344CB8AC3E}">
        <p14:creationId xmlns:p14="http://schemas.microsoft.com/office/powerpoint/2010/main" val="5146370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smtClean="0">
                <a:solidFill>
                  <a:srgbClr val="002060"/>
                </a:solidFill>
                <a:effectLst>
                  <a:outerShdw blurRad="38100" dist="38100" dir="2700000" algn="tl">
                    <a:srgbClr val="000000">
                      <a:alpha val="43137"/>
                    </a:srgbClr>
                  </a:outerShdw>
                </a:effectLst>
              </a:rPr>
              <a:t>Determinazioni </a:t>
            </a:r>
            <a:r>
              <a:rPr lang="en-US" sz="3200" noProof="1">
                <a:solidFill>
                  <a:srgbClr val="002060"/>
                </a:solidFill>
                <a:effectLst>
                  <a:outerShdw blurRad="38100" dist="38100" dir="2700000" algn="tl">
                    <a:srgbClr val="000000">
                      <a:alpha val="43137"/>
                    </a:srgbClr>
                  </a:outerShdw>
                </a:effectLst>
              </a:rPr>
              <a:t>orbitali</a:t>
            </a:r>
            <a:endParaRPr lang="it-IT" sz="3200" dirty="0">
              <a:solidFill>
                <a:srgbClr val="002060"/>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534" y="1755813"/>
            <a:ext cx="3743621" cy="2313981"/>
          </a:xfrm>
          <a:prstGeom prst="rect">
            <a:avLst/>
          </a:prstGeom>
          <a:effectLst>
            <a:outerShdw blurRad="50800" dist="38100" dir="2700000" algn="tl" rotWithShape="0">
              <a:prstClr val="black">
                <a:alpha val="40000"/>
              </a:prstClr>
            </a:outerShdw>
          </a:effectLst>
        </p:spPr>
      </p:pic>
      <p:pic>
        <p:nvPicPr>
          <p:cNvPr id="8" name="Picture 2" descr="images-el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35" y="4194953"/>
            <a:ext cx="3743620" cy="1080780"/>
          </a:xfrm>
          <a:prstGeom prst="rect">
            <a:avLst/>
          </a:prstGeom>
          <a:solidFill>
            <a:srgbClr val="FFFF00"/>
          </a:solidFill>
          <a:ln w="19050">
            <a:solidFill>
              <a:srgbClr val="0000FF"/>
            </a:solidFill>
          </a:ln>
        </p:spPr>
      </p:pic>
      <p:sp>
        <p:nvSpPr>
          <p:cNvPr id="11" name="Segnaposto contenuto 2"/>
          <p:cNvSpPr txBox="1">
            <a:spLocks/>
          </p:cNvSpPr>
          <p:nvPr/>
        </p:nvSpPr>
        <p:spPr>
          <a:xfrm>
            <a:off x="4320073" y="1822427"/>
            <a:ext cx="7592292" cy="3024336"/>
          </a:xfrm>
          <a:prstGeom prst="rect">
            <a:avLst/>
          </a:prstGeom>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lang="it-IT" sz="2900" kern="1200">
                <a:solidFill>
                  <a:schemeClr val="tx1"/>
                </a:solidFill>
                <a:latin typeface="+mn-lt"/>
                <a:ea typeface="MS PGothic" panose="020B0600070205080204"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lang="it-IT" sz="2600" kern="1200">
                <a:solidFill>
                  <a:schemeClr val="tx1"/>
                </a:solidFill>
                <a:latin typeface="+mn-lt"/>
                <a:ea typeface="MS PGothic" panose="020B0600070205080204"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lang="it-IT" sz="2300" kern="1200">
                <a:solidFill>
                  <a:schemeClr val="tx1"/>
                </a:solidFill>
                <a:latin typeface="+mn-lt"/>
                <a:ea typeface="MS PGothic" panose="020B0600070205080204" pitchFamily="34" charset="-128"/>
                <a:cs typeface="MS PGothic" charset="0"/>
              </a:defRPr>
            </a:lvl3pPr>
            <a:lvl4pPr marL="1371600" indent="-228600" algn="l" rtl="0" eaLnBrk="0" fontAlgn="base" hangingPunct="0">
              <a:spcBef>
                <a:spcPts val="400"/>
              </a:spcBef>
              <a:spcAft>
                <a:spcPct val="0"/>
              </a:spcAft>
              <a:buClr>
                <a:srgbClr val="A5A5A5"/>
              </a:buClr>
              <a:buSzPct val="7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4pPr>
            <a:lvl5pPr marL="1828800" indent="-228600" algn="l" rtl="0" eaLnBrk="0" fontAlgn="base" hangingPunct="0">
              <a:spcBef>
                <a:spcPts val="400"/>
              </a:spcBef>
              <a:spcAft>
                <a:spcPct val="0"/>
              </a:spcAft>
              <a:buClr>
                <a:srgbClr val="A5A5A5"/>
              </a:buClr>
              <a:buSzPct val="6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5pPr>
            <a:lvl6pPr marL="2103120" indent="-228600" algn="l" rtl="0" eaLnBrk="1" latinLnBrk="0" hangingPunct="1">
              <a:spcBef>
                <a:spcPct val="20000"/>
              </a:spcBef>
              <a:buClr>
                <a:schemeClr val="accent1"/>
              </a:buClr>
              <a:buFont typeface="Wingdings"/>
              <a:buNone/>
              <a:defRPr kumimoji="0" lang="it-IT"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it-IT"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it-IT"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it-IT" sz="1800" kern="1200" baseline="0">
                <a:solidFill>
                  <a:schemeClr val="tx1"/>
                </a:solidFill>
                <a:latin typeface="+mn-lt"/>
                <a:ea typeface="+mn-ea"/>
                <a:cs typeface="+mn-cs"/>
              </a:defRPr>
            </a:lvl9pPr>
            <a:extLst/>
          </a:lstStyle>
          <a:p>
            <a:pPr>
              <a:buClr>
                <a:srgbClr val="002060"/>
              </a:buClr>
              <a:buSzPct val="100000"/>
              <a:buBlip>
                <a:blip r:embed="rId5"/>
              </a:buBlip>
            </a:pPr>
            <a:r>
              <a:rPr lang="it-IT" sz="1800" b="1" dirty="0">
                <a:solidFill>
                  <a:srgbClr val="002060"/>
                </a:solidFill>
              </a:rPr>
              <a:t>Il catalogo più completo degli oggetti spaziali artificiali è quello mantenuto dal Comando Spaziale degli Stati Uniti (</a:t>
            </a:r>
            <a:r>
              <a:rPr lang="it-IT" sz="1800" b="1" dirty="0" smtClean="0">
                <a:solidFill>
                  <a:srgbClr val="002060"/>
                </a:solidFill>
              </a:rPr>
              <a:t>USSPACECOM)</a:t>
            </a:r>
          </a:p>
          <a:p>
            <a:pPr>
              <a:buClr>
                <a:srgbClr val="002060"/>
              </a:buClr>
              <a:buSzPct val="100000"/>
              <a:buBlip>
                <a:blip r:embed="rId5"/>
              </a:buBlip>
            </a:pPr>
            <a:endParaRPr lang="it-IT" sz="500" b="1" dirty="0">
              <a:solidFill>
                <a:srgbClr val="002060"/>
              </a:solidFill>
            </a:endParaRPr>
          </a:p>
          <a:p>
            <a:pPr>
              <a:buClr>
                <a:srgbClr val="002060"/>
              </a:buClr>
              <a:buSzPct val="100000"/>
              <a:buBlip>
                <a:blip r:embed="rId5"/>
              </a:buBlip>
            </a:pPr>
            <a:r>
              <a:rPr lang="it-IT" sz="1800" dirty="0" smtClean="0">
                <a:solidFill>
                  <a:schemeClr val="accent1">
                    <a:lumMod val="50000"/>
                  </a:schemeClr>
                </a:solidFill>
              </a:rPr>
              <a:t>Il </a:t>
            </a:r>
            <a:r>
              <a:rPr lang="it-IT" sz="1800" dirty="0">
                <a:solidFill>
                  <a:schemeClr val="accent1">
                    <a:lumMod val="50000"/>
                  </a:schemeClr>
                </a:solidFill>
              </a:rPr>
              <a:t>catalogo è accessibile agli utenti registrati attraverso la Space-Track Organization (</a:t>
            </a:r>
            <a:r>
              <a:rPr lang="it-IT" sz="1800" dirty="0">
                <a:solidFill>
                  <a:schemeClr val="accent1">
                    <a:lumMod val="50000"/>
                  </a:schemeClr>
                </a:solidFill>
                <a:hlinkClick r:id="rId6"/>
              </a:rPr>
              <a:t>www.space-track.org</a:t>
            </a:r>
            <a:r>
              <a:rPr lang="it-IT" sz="1800" dirty="0">
                <a:solidFill>
                  <a:schemeClr val="accent1">
                    <a:lumMod val="50000"/>
                  </a:schemeClr>
                </a:solidFill>
              </a:rPr>
              <a:t>) </a:t>
            </a:r>
            <a:endParaRPr lang="it-IT" sz="1800" dirty="0" smtClean="0">
              <a:solidFill>
                <a:schemeClr val="accent1">
                  <a:lumMod val="50000"/>
                </a:schemeClr>
              </a:solidFill>
            </a:endParaRPr>
          </a:p>
          <a:p>
            <a:pPr>
              <a:buClr>
                <a:srgbClr val="002060"/>
              </a:buClr>
              <a:buSzPct val="100000"/>
              <a:buBlip>
                <a:blip r:embed="rId5"/>
              </a:buBlip>
            </a:pPr>
            <a:endParaRPr lang="it-IT" sz="500" dirty="0">
              <a:solidFill>
                <a:schemeClr val="accent1">
                  <a:lumMod val="50000"/>
                </a:schemeClr>
              </a:solidFill>
            </a:endParaRPr>
          </a:p>
          <a:p>
            <a:pPr>
              <a:buClr>
                <a:srgbClr val="002060"/>
              </a:buClr>
              <a:buSzPct val="100000"/>
              <a:buBlip>
                <a:blip r:embed="rId5"/>
              </a:buBlip>
            </a:pPr>
            <a:r>
              <a:rPr lang="it-IT" sz="1800" dirty="0" smtClean="0">
                <a:solidFill>
                  <a:schemeClr val="accent1">
                    <a:lumMod val="50000"/>
                  </a:schemeClr>
                </a:solidFill>
              </a:rPr>
              <a:t>Per utenti generici, le </a:t>
            </a:r>
            <a:r>
              <a:rPr lang="it-IT" sz="1800" dirty="0">
                <a:solidFill>
                  <a:schemeClr val="accent1">
                    <a:lumMod val="50000"/>
                  </a:schemeClr>
                </a:solidFill>
              </a:rPr>
              <a:t>orbite sono disponibili esclusivamente per oggetti non classificati, che rappresentano comunque la stragrande maggioranza del </a:t>
            </a:r>
            <a:r>
              <a:rPr lang="it-IT" sz="1800" dirty="0" smtClean="0">
                <a:solidFill>
                  <a:schemeClr val="accent1">
                    <a:lumMod val="50000"/>
                  </a:schemeClr>
                </a:solidFill>
              </a:rPr>
              <a:t>totale</a:t>
            </a:r>
          </a:p>
          <a:p>
            <a:pPr>
              <a:buClr>
                <a:srgbClr val="002060"/>
              </a:buClr>
              <a:buSzPct val="100000"/>
              <a:buBlip>
                <a:blip r:embed="rId5"/>
              </a:buBlip>
            </a:pPr>
            <a:endParaRPr lang="it-IT" sz="500" dirty="0">
              <a:solidFill>
                <a:schemeClr val="accent1">
                  <a:lumMod val="50000"/>
                </a:schemeClr>
              </a:solidFill>
            </a:endParaRPr>
          </a:p>
          <a:p>
            <a:pPr>
              <a:buClr>
                <a:srgbClr val="002060"/>
              </a:buClr>
              <a:buSzPct val="100000"/>
              <a:buBlip>
                <a:blip r:embed="rId5"/>
              </a:buBlip>
            </a:pPr>
            <a:r>
              <a:rPr lang="it-IT" sz="1800" dirty="0" smtClean="0">
                <a:solidFill>
                  <a:schemeClr val="accent1">
                    <a:lumMod val="50000"/>
                  </a:schemeClr>
                </a:solidFill>
              </a:rPr>
              <a:t>Per </a:t>
            </a:r>
            <a:r>
              <a:rPr lang="it-IT" sz="1800" dirty="0">
                <a:solidFill>
                  <a:schemeClr val="accent1">
                    <a:lumMod val="50000"/>
                  </a:schemeClr>
                </a:solidFill>
              </a:rPr>
              <a:t>ragioni storiche, le orbite sono generalmente disponibili nel formato    </a:t>
            </a:r>
          </a:p>
          <a:p>
            <a:pPr marL="0" indent="0">
              <a:buClr>
                <a:srgbClr val="002060"/>
              </a:buClr>
              <a:buSzPct val="100000"/>
              <a:buNone/>
            </a:pPr>
            <a:r>
              <a:rPr lang="it-IT" sz="1600" b="1" i="1" dirty="0">
                <a:solidFill>
                  <a:schemeClr val="accent1">
                    <a:lumMod val="50000"/>
                  </a:schemeClr>
                </a:solidFill>
                <a:latin typeface="+mj-lt"/>
              </a:rPr>
              <a:t>       </a:t>
            </a:r>
            <a:r>
              <a:rPr lang="it-IT" sz="1800" b="1" i="1" dirty="0">
                <a:solidFill>
                  <a:srgbClr val="0000FF"/>
                </a:solidFill>
                <a:latin typeface="+mj-lt"/>
              </a:rPr>
              <a:t>Two-Line Element </a:t>
            </a:r>
            <a:r>
              <a:rPr lang="it-IT" sz="1800" b="1" dirty="0">
                <a:solidFill>
                  <a:srgbClr val="0000FF"/>
                </a:solidFill>
                <a:latin typeface="+mj-lt"/>
              </a:rPr>
              <a:t>(</a:t>
            </a:r>
            <a:r>
              <a:rPr lang="it-IT" sz="1800" b="1" i="1" dirty="0">
                <a:solidFill>
                  <a:srgbClr val="0000FF"/>
                </a:solidFill>
                <a:latin typeface="+mj-lt"/>
              </a:rPr>
              <a:t>TLE</a:t>
            </a:r>
            <a:r>
              <a:rPr lang="it-IT" sz="1800" b="1" dirty="0">
                <a:solidFill>
                  <a:srgbClr val="0000FF"/>
                </a:solidFill>
                <a:latin typeface="+mj-lt"/>
              </a:rPr>
              <a:t>)</a:t>
            </a:r>
            <a:r>
              <a:rPr lang="it-IT" sz="1800" dirty="0">
                <a:solidFill>
                  <a:srgbClr val="0000FF"/>
                </a:solidFill>
                <a:latin typeface="+mj-lt"/>
              </a:rPr>
              <a:t> </a:t>
            </a:r>
            <a:endParaRPr lang="en-US" sz="1800" dirty="0">
              <a:latin typeface="+mj-lt"/>
              <a:sym typeface="Symbol" panose="05050102010706020507" pitchFamily="18" charset="2"/>
            </a:endParaRPr>
          </a:p>
        </p:txBody>
      </p:sp>
      <p:sp>
        <p:nvSpPr>
          <p:cNvPr id="2" name="Freccia a sinistra 1"/>
          <p:cNvSpPr/>
          <p:nvPr/>
        </p:nvSpPr>
        <p:spPr>
          <a:xfrm>
            <a:off x="4093410" y="4924612"/>
            <a:ext cx="555673" cy="217720"/>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8" name="Segnaposto contenuto 2">
            <a:extLst>
              <a:ext uri="{FF2B5EF4-FFF2-40B4-BE49-F238E27FC236}">
                <a16:creationId xmlns="" xmlns:a16="http://schemas.microsoft.com/office/drawing/2014/main" id="{5AC1FCFD-2D85-8880-8C9F-EB6C74C6A8D3}"/>
              </a:ext>
            </a:extLst>
          </p:cNvPr>
          <p:cNvSpPr txBox="1">
            <a:spLocks/>
          </p:cNvSpPr>
          <p:nvPr/>
        </p:nvSpPr>
        <p:spPr>
          <a:xfrm>
            <a:off x="333534" y="5299347"/>
            <a:ext cx="11578832" cy="1011586"/>
          </a:xfrm>
          <a:prstGeom prst="rect">
            <a:avLst/>
          </a:prstGeom>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lang="it-IT" sz="2900" kern="1200">
                <a:solidFill>
                  <a:schemeClr val="tx1"/>
                </a:solidFill>
                <a:latin typeface="+mn-lt"/>
                <a:ea typeface="MS PGothic" panose="020B0600070205080204"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lang="it-IT" sz="2600" kern="1200">
                <a:solidFill>
                  <a:schemeClr val="tx1"/>
                </a:solidFill>
                <a:latin typeface="+mn-lt"/>
                <a:ea typeface="MS PGothic" panose="020B0600070205080204"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lang="it-IT" sz="2300" kern="1200">
                <a:solidFill>
                  <a:schemeClr val="tx1"/>
                </a:solidFill>
                <a:latin typeface="+mn-lt"/>
                <a:ea typeface="MS PGothic" panose="020B0600070205080204" pitchFamily="34" charset="-128"/>
                <a:cs typeface="MS PGothic" charset="0"/>
              </a:defRPr>
            </a:lvl3pPr>
            <a:lvl4pPr marL="1371600" indent="-228600" algn="l" rtl="0" eaLnBrk="0" fontAlgn="base" hangingPunct="0">
              <a:spcBef>
                <a:spcPts val="400"/>
              </a:spcBef>
              <a:spcAft>
                <a:spcPct val="0"/>
              </a:spcAft>
              <a:buClr>
                <a:srgbClr val="A5A5A5"/>
              </a:buClr>
              <a:buSzPct val="7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4pPr>
            <a:lvl5pPr marL="1828800" indent="-228600" algn="l" rtl="0" eaLnBrk="0" fontAlgn="base" hangingPunct="0">
              <a:spcBef>
                <a:spcPts val="400"/>
              </a:spcBef>
              <a:spcAft>
                <a:spcPct val="0"/>
              </a:spcAft>
              <a:buClr>
                <a:srgbClr val="A5A5A5"/>
              </a:buClr>
              <a:buSzPct val="6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5pPr>
            <a:lvl6pPr marL="2103120" indent="-228600" algn="l" rtl="0" eaLnBrk="1" latinLnBrk="0" hangingPunct="1">
              <a:spcBef>
                <a:spcPct val="20000"/>
              </a:spcBef>
              <a:buClr>
                <a:schemeClr val="accent1"/>
              </a:buClr>
              <a:buFont typeface="Wingdings"/>
              <a:buNone/>
              <a:defRPr kumimoji="0" lang="it-IT"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it-IT"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it-IT"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it-IT" sz="1800" kern="1200" baseline="0">
                <a:solidFill>
                  <a:schemeClr val="tx1"/>
                </a:solidFill>
                <a:latin typeface="+mn-lt"/>
                <a:ea typeface="+mn-ea"/>
                <a:cs typeface="+mn-cs"/>
              </a:defRPr>
            </a:lvl9pPr>
            <a:extLst/>
          </a:lstStyle>
          <a:p>
            <a:pPr>
              <a:buClr>
                <a:srgbClr val="002060"/>
              </a:buClr>
              <a:buSzPct val="100000"/>
              <a:buBlip>
                <a:blip r:embed="rId5"/>
              </a:buBlip>
            </a:pPr>
            <a:r>
              <a:rPr lang="it-IT" sz="1800" b="1" dirty="0" smtClean="0">
                <a:solidFill>
                  <a:schemeClr val="accent1">
                    <a:lumMod val="50000"/>
                  </a:schemeClr>
                </a:solidFill>
              </a:rPr>
              <a:t>Determinazioni orbitali aggiuntive e altre </a:t>
            </a:r>
            <a:r>
              <a:rPr lang="it-IT" sz="1800" b="1" dirty="0">
                <a:solidFill>
                  <a:schemeClr val="accent1">
                    <a:lumMod val="50000"/>
                  </a:schemeClr>
                </a:solidFill>
              </a:rPr>
              <a:t>informazioni </a:t>
            </a:r>
            <a:r>
              <a:rPr lang="it-IT" sz="1800" b="1" dirty="0" smtClean="0">
                <a:solidFill>
                  <a:schemeClr val="accent1">
                    <a:lumMod val="50000"/>
                  </a:schemeClr>
                </a:solidFill>
              </a:rPr>
              <a:t>rilevanti </a:t>
            </a:r>
            <a:r>
              <a:rPr lang="it-IT" sz="1800" b="1" dirty="0">
                <a:solidFill>
                  <a:schemeClr val="accent1">
                    <a:lumMod val="50000"/>
                  </a:schemeClr>
                </a:solidFill>
              </a:rPr>
              <a:t>vengono </a:t>
            </a:r>
            <a:r>
              <a:rPr lang="it-IT" sz="1800" b="1" dirty="0" smtClean="0">
                <a:solidFill>
                  <a:schemeClr val="accent1">
                    <a:lumMod val="50000"/>
                  </a:schemeClr>
                </a:solidFill>
              </a:rPr>
              <a:t>ottenute anche da </a:t>
            </a:r>
            <a:r>
              <a:rPr lang="it-IT" sz="1800" b="1" dirty="0">
                <a:solidFill>
                  <a:schemeClr val="accent1">
                    <a:lumMod val="50000"/>
                  </a:schemeClr>
                </a:solidFill>
              </a:rPr>
              <a:t>sensori europei</a:t>
            </a:r>
          </a:p>
          <a:p>
            <a:pPr>
              <a:buClr>
                <a:srgbClr val="002060"/>
              </a:buClr>
              <a:buSzPct val="100000"/>
              <a:buBlip>
                <a:blip r:embed="rId5"/>
              </a:buBlip>
            </a:pPr>
            <a:r>
              <a:rPr lang="it-IT" sz="1800" b="1" dirty="0" smtClean="0">
                <a:solidFill>
                  <a:schemeClr val="accent1">
                    <a:lumMod val="50000"/>
                  </a:schemeClr>
                </a:solidFill>
              </a:rPr>
              <a:t>Inoltre, alcune </a:t>
            </a:r>
            <a:r>
              <a:rPr lang="it-IT" sz="1800" b="1" dirty="0">
                <a:solidFill>
                  <a:schemeClr val="accent1">
                    <a:lumMod val="50000"/>
                  </a:schemeClr>
                </a:solidFill>
              </a:rPr>
              <a:t>società private, come </a:t>
            </a:r>
            <a:r>
              <a:rPr lang="it-IT" sz="1800" b="1" dirty="0" smtClean="0">
                <a:solidFill>
                  <a:schemeClr val="accent1">
                    <a:lumMod val="50000"/>
                  </a:schemeClr>
                </a:solidFill>
              </a:rPr>
              <a:t>LeoLabs, sono </a:t>
            </a:r>
            <a:r>
              <a:rPr lang="it-IT" sz="1800" b="1" dirty="0">
                <a:solidFill>
                  <a:schemeClr val="accent1">
                    <a:lumMod val="50000"/>
                  </a:schemeClr>
                </a:solidFill>
              </a:rPr>
              <a:t>in grado di fornire determinazioni </a:t>
            </a:r>
            <a:r>
              <a:rPr lang="it-IT" sz="1800" b="1" dirty="0" smtClean="0">
                <a:solidFill>
                  <a:schemeClr val="accent1">
                    <a:lumMod val="50000"/>
                  </a:schemeClr>
                </a:solidFill>
              </a:rPr>
              <a:t>orbitali e altre informazioni </a:t>
            </a:r>
            <a:r>
              <a:rPr lang="it-IT" sz="1800" b="1" dirty="0">
                <a:solidFill>
                  <a:schemeClr val="accent1">
                    <a:lumMod val="50000"/>
                  </a:schemeClr>
                </a:solidFill>
              </a:rPr>
              <a:t>ai loro </a:t>
            </a:r>
            <a:r>
              <a:rPr lang="it-IT" sz="1800" b="1" dirty="0" smtClean="0">
                <a:solidFill>
                  <a:schemeClr val="accent1">
                    <a:lumMod val="50000"/>
                  </a:schemeClr>
                </a:solidFill>
              </a:rPr>
              <a:t>utenti</a:t>
            </a:r>
            <a:endParaRPr lang="it-IT" sz="1800" b="1" dirty="0">
              <a:solidFill>
                <a:schemeClr val="accent1">
                  <a:lumMod val="50000"/>
                </a:schemeClr>
              </a:solidFill>
            </a:endParaRPr>
          </a:p>
        </p:txBody>
      </p:sp>
    </p:spTree>
    <p:extLst>
      <p:ext uri="{BB962C8B-B14F-4D97-AF65-F5344CB8AC3E}">
        <p14:creationId xmlns:p14="http://schemas.microsoft.com/office/powerpoint/2010/main" val="6463132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Indici di attività solare</a:t>
            </a:r>
            <a:endParaRPr lang="it-IT" sz="3200" dirty="0">
              <a:solidFill>
                <a:srgbClr val="002060"/>
              </a:solidFill>
            </a:endParaRPr>
          </a:p>
        </p:txBody>
      </p:sp>
      <p:sp>
        <p:nvSpPr>
          <p:cNvPr id="7" name="Rettangolo 6"/>
          <p:cNvSpPr/>
          <p:nvPr/>
        </p:nvSpPr>
        <p:spPr>
          <a:xfrm>
            <a:off x="184558" y="1741388"/>
            <a:ext cx="11845414" cy="923330"/>
          </a:xfrm>
          <a:prstGeom prst="rect">
            <a:avLst/>
          </a:prstGeom>
          <a:solidFill>
            <a:srgbClr val="002060"/>
          </a:solidFill>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3"/>
              </a:buBlip>
            </a:pPr>
            <a:r>
              <a:rPr lang="it-IT" b="1" dirty="0">
                <a:solidFill>
                  <a:schemeClr val="bg1"/>
                </a:solidFill>
              </a:rPr>
              <a:t>Le variazioni del flusso solare nell’ultravioletto estremo (EUV) durante </a:t>
            </a:r>
            <a:r>
              <a:rPr lang="it-IT" b="1" dirty="0" smtClean="0">
                <a:solidFill>
                  <a:schemeClr val="bg1"/>
                </a:solidFill>
              </a:rPr>
              <a:t>il ciclo </a:t>
            </a:r>
            <a:r>
              <a:rPr lang="it-IT" b="1" dirty="0">
                <a:solidFill>
                  <a:schemeClr val="bg1"/>
                </a:solidFill>
              </a:rPr>
              <a:t>solare </a:t>
            </a:r>
            <a:r>
              <a:rPr lang="it-IT" b="1" dirty="0" smtClean="0">
                <a:solidFill>
                  <a:schemeClr val="bg1"/>
                </a:solidFill>
              </a:rPr>
              <a:t>di 11 anni provocano cambiamenti </a:t>
            </a:r>
            <a:r>
              <a:rPr lang="it-IT" b="1" dirty="0">
                <a:solidFill>
                  <a:schemeClr val="bg1"/>
                </a:solidFill>
              </a:rPr>
              <a:t>significativi nella temperatura e nella densità neutra dell’atmosfera. Questi cambiamenti influenzano direttamente la resistenza aerodinamica che agisce sui satelliti in orbita terrestre bassa </a:t>
            </a:r>
          </a:p>
        </p:txBody>
      </p:sp>
      <p:sp>
        <p:nvSpPr>
          <p:cNvPr id="8" name="Rettangolo 7"/>
          <p:cNvSpPr/>
          <p:nvPr/>
        </p:nvSpPr>
        <p:spPr>
          <a:xfrm>
            <a:off x="184558" y="2744018"/>
            <a:ext cx="5788403" cy="2739211"/>
          </a:xfrm>
          <a:prstGeom prst="rect">
            <a:avLst/>
          </a:prstGeom>
          <a:ln w="19050">
            <a:noFill/>
          </a:ln>
        </p:spPr>
        <p:txBody>
          <a:bodyPr wrap="square">
            <a:spAutoFit/>
          </a:bodyPr>
          <a:lstStyle/>
          <a:p>
            <a:pPr marL="285750" indent="-285750">
              <a:buSzPct val="100000"/>
              <a:buBlip>
                <a:blip r:embed="rId3"/>
              </a:buBlip>
            </a:pPr>
            <a:r>
              <a:rPr lang="it-IT" b="1" dirty="0" smtClean="0">
                <a:solidFill>
                  <a:srgbClr val="002060"/>
                </a:solidFill>
              </a:rPr>
              <a:t>Poiché l’atmosfera </a:t>
            </a:r>
            <a:r>
              <a:rPr lang="it-IT" b="1" dirty="0">
                <a:solidFill>
                  <a:srgbClr val="002060"/>
                </a:solidFill>
              </a:rPr>
              <a:t>terrestre non </a:t>
            </a:r>
            <a:r>
              <a:rPr lang="it-IT" b="1" dirty="0" smtClean="0">
                <a:solidFill>
                  <a:srgbClr val="002060"/>
                </a:solidFill>
              </a:rPr>
              <a:t>è trasparente alla radiazione EUV, </a:t>
            </a:r>
            <a:r>
              <a:rPr lang="it-IT" b="1" dirty="0">
                <a:solidFill>
                  <a:srgbClr val="002060"/>
                </a:solidFill>
              </a:rPr>
              <a:t>viene utilizzato un indicatore </a:t>
            </a:r>
            <a:r>
              <a:rPr lang="it-IT" b="1" dirty="0" smtClean="0">
                <a:solidFill>
                  <a:srgbClr val="002060"/>
                </a:solidFill>
              </a:rPr>
              <a:t>sostitutivo</a:t>
            </a:r>
          </a:p>
          <a:p>
            <a:pPr marL="742950" lvl="1" indent="-285750">
              <a:buSzPct val="100000"/>
              <a:buFont typeface="Wingdings" panose="05000000000000000000" pitchFamily="2" charset="2"/>
              <a:buChar char="Ø"/>
            </a:pPr>
            <a:endParaRPr lang="it-IT" sz="500" b="1" dirty="0" smtClean="0">
              <a:solidFill>
                <a:srgbClr val="0070C0"/>
              </a:solidFill>
            </a:endParaRPr>
          </a:p>
          <a:p>
            <a:pPr marL="742950" lvl="1" indent="-285750">
              <a:buClr>
                <a:srgbClr val="002060"/>
              </a:buClr>
              <a:buSzPct val="100000"/>
              <a:buFont typeface="Wingdings" panose="05000000000000000000" pitchFamily="2" charset="2"/>
              <a:buChar char="Ø"/>
            </a:pPr>
            <a:r>
              <a:rPr lang="it-IT" b="1" dirty="0" smtClean="0">
                <a:solidFill>
                  <a:srgbClr val="C00000"/>
                </a:solidFill>
              </a:rPr>
              <a:t>Il flusso </a:t>
            </a:r>
            <a:r>
              <a:rPr lang="it-IT" b="1" dirty="0">
                <a:solidFill>
                  <a:srgbClr val="C00000"/>
                </a:solidFill>
              </a:rPr>
              <a:t>solare a 10.7 cm (F</a:t>
            </a:r>
            <a:r>
              <a:rPr lang="it-IT" b="1" baseline="-25000" dirty="0">
                <a:solidFill>
                  <a:srgbClr val="C00000"/>
                </a:solidFill>
              </a:rPr>
              <a:t>10.7 </a:t>
            </a:r>
            <a:r>
              <a:rPr lang="it-IT" b="1" dirty="0">
                <a:solidFill>
                  <a:srgbClr val="C00000"/>
                </a:solidFill>
              </a:rPr>
              <a:t>), corrispondente a una frequenza </a:t>
            </a:r>
            <a:r>
              <a:rPr lang="it-IT" b="1" dirty="0" smtClean="0">
                <a:solidFill>
                  <a:srgbClr val="C00000"/>
                </a:solidFill>
              </a:rPr>
              <a:t>radio di </a:t>
            </a:r>
            <a:r>
              <a:rPr lang="it-IT" b="1" dirty="0">
                <a:solidFill>
                  <a:srgbClr val="C00000"/>
                </a:solidFill>
              </a:rPr>
              <a:t>2800 </a:t>
            </a:r>
            <a:r>
              <a:rPr lang="it-IT" b="1" dirty="0" smtClean="0">
                <a:solidFill>
                  <a:srgbClr val="C00000"/>
                </a:solidFill>
              </a:rPr>
              <a:t>MHz</a:t>
            </a:r>
            <a:endParaRPr lang="it-IT" b="1" dirty="0">
              <a:solidFill>
                <a:srgbClr val="C00000"/>
              </a:solidFill>
            </a:endParaRPr>
          </a:p>
          <a:p>
            <a:pPr marL="285750" indent="-285750">
              <a:buSzPct val="100000"/>
              <a:buBlip>
                <a:blip r:embed="rId3"/>
              </a:buBlip>
            </a:pPr>
            <a:endParaRPr lang="it-IT" sz="500" dirty="0">
              <a:solidFill>
                <a:srgbClr val="002060"/>
              </a:solidFill>
            </a:endParaRPr>
          </a:p>
          <a:p>
            <a:pPr marL="285750" indent="-285750">
              <a:buSzPct val="100000"/>
              <a:buBlip>
                <a:blip r:embed="rId3"/>
              </a:buBlip>
            </a:pPr>
            <a:r>
              <a:rPr lang="it-IT" b="1" dirty="0">
                <a:solidFill>
                  <a:srgbClr val="002060"/>
                </a:solidFill>
              </a:rPr>
              <a:t>Monitorato </a:t>
            </a:r>
            <a:r>
              <a:rPr lang="it-IT" b="1" dirty="0" smtClean="0">
                <a:solidFill>
                  <a:srgbClr val="002060"/>
                </a:solidFill>
              </a:rPr>
              <a:t>sin </a:t>
            </a:r>
            <a:r>
              <a:rPr lang="it-IT" b="1" dirty="0">
                <a:solidFill>
                  <a:srgbClr val="002060"/>
                </a:solidFill>
              </a:rPr>
              <a:t>dagli anni </a:t>
            </a:r>
            <a:r>
              <a:rPr lang="it-IT" b="1" dirty="0" smtClean="0">
                <a:solidFill>
                  <a:srgbClr val="002060"/>
                </a:solidFill>
              </a:rPr>
              <a:t>‘60</a:t>
            </a:r>
            <a:r>
              <a:rPr lang="it-IT" b="1" dirty="0">
                <a:solidFill>
                  <a:srgbClr val="002060"/>
                </a:solidFill>
              </a:rPr>
              <a:t>, questo </a:t>
            </a:r>
            <a:r>
              <a:rPr lang="it-IT" b="1" dirty="0" smtClean="0">
                <a:solidFill>
                  <a:srgbClr val="002060"/>
                </a:solidFill>
              </a:rPr>
              <a:t>flusso ha </a:t>
            </a:r>
            <a:r>
              <a:rPr lang="it-IT" b="1" dirty="0">
                <a:solidFill>
                  <a:srgbClr val="002060"/>
                </a:solidFill>
              </a:rPr>
              <a:t>mostrato una buona correlazione con la radiazione EUV ed </a:t>
            </a:r>
            <a:r>
              <a:rPr lang="it-IT" b="1" dirty="0" smtClean="0">
                <a:solidFill>
                  <a:srgbClr val="002060"/>
                </a:solidFill>
              </a:rPr>
              <a:t>è quindi adottato </a:t>
            </a:r>
            <a:r>
              <a:rPr lang="it-IT" b="1" dirty="0">
                <a:solidFill>
                  <a:srgbClr val="002060"/>
                </a:solidFill>
              </a:rPr>
              <a:t>da molti dei principali modelli di densità atmosferica come parametro rappresentativo dell’attività solare</a:t>
            </a:r>
          </a:p>
        </p:txBody>
      </p:sp>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961" y="2744018"/>
            <a:ext cx="5998129" cy="2693664"/>
          </a:xfrm>
          <a:prstGeom prst="rect">
            <a:avLst/>
          </a:prstGeom>
          <a:ln>
            <a:solidFill>
              <a:srgbClr val="002060"/>
            </a:solidFill>
          </a:ln>
        </p:spPr>
      </p:pic>
      <p:sp>
        <p:nvSpPr>
          <p:cNvPr id="12" name="Rettangolo 11"/>
          <p:cNvSpPr/>
          <p:nvPr/>
        </p:nvSpPr>
        <p:spPr>
          <a:xfrm>
            <a:off x="6949124" y="3012954"/>
            <a:ext cx="407484" cy="307777"/>
          </a:xfrm>
          <a:prstGeom prst="rect">
            <a:avLst/>
          </a:prstGeom>
        </p:spPr>
        <p:txBody>
          <a:bodyPr wrap="none">
            <a:spAutoFit/>
          </a:bodyPr>
          <a:lstStyle/>
          <a:p>
            <a:r>
              <a:rPr lang="it-IT" sz="1400" b="1" dirty="0">
                <a:solidFill>
                  <a:srgbClr val="C00000"/>
                </a:solidFill>
              </a:rPr>
              <a:t>22</a:t>
            </a:r>
            <a:r>
              <a:rPr lang="it-IT" sz="1400" b="1" dirty="0">
                <a:solidFill>
                  <a:srgbClr val="0070C0"/>
                </a:solidFill>
              </a:rPr>
              <a:t> </a:t>
            </a:r>
            <a:endParaRPr lang="it-IT" sz="1400" dirty="0"/>
          </a:p>
        </p:txBody>
      </p:sp>
      <p:sp>
        <p:nvSpPr>
          <p:cNvPr id="14" name="Rettangolo 13"/>
          <p:cNvSpPr/>
          <p:nvPr/>
        </p:nvSpPr>
        <p:spPr>
          <a:xfrm>
            <a:off x="8180439" y="3150518"/>
            <a:ext cx="407484" cy="307777"/>
          </a:xfrm>
          <a:prstGeom prst="rect">
            <a:avLst/>
          </a:prstGeom>
        </p:spPr>
        <p:txBody>
          <a:bodyPr wrap="none">
            <a:spAutoFit/>
          </a:bodyPr>
          <a:lstStyle/>
          <a:p>
            <a:r>
              <a:rPr lang="it-IT" sz="1400" b="1" dirty="0">
                <a:solidFill>
                  <a:srgbClr val="C00000"/>
                </a:solidFill>
              </a:rPr>
              <a:t>23</a:t>
            </a:r>
            <a:r>
              <a:rPr lang="it-IT" sz="1400" b="1" dirty="0">
                <a:solidFill>
                  <a:srgbClr val="0070C0"/>
                </a:solidFill>
              </a:rPr>
              <a:t> </a:t>
            </a:r>
            <a:endParaRPr lang="it-IT" sz="1400" dirty="0"/>
          </a:p>
        </p:txBody>
      </p:sp>
      <p:sp>
        <p:nvSpPr>
          <p:cNvPr id="15" name="Rettangolo 14"/>
          <p:cNvSpPr/>
          <p:nvPr/>
        </p:nvSpPr>
        <p:spPr>
          <a:xfrm>
            <a:off x="9742473" y="3612183"/>
            <a:ext cx="407484" cy="307777"/>
          </a:xfrm>
          <a:prstGeom prst="rect">
            <a:avLst/>
          </a:prstGeom>
        </p:spPr>
        <p:txBody>
          <a:bodyPr wrap="none">
            <a:spAutoFit/>
          </a:bodyPr>
          <a:lstStyle/>
          <a:p>
            <a:r>
              <a:rPr lang="it-IT" sz="1400" b="1" dirty="0">
                <a:solidFill>
                  <a:srgbClr val="C00000"/>
                </a:solidFill>
              </a:rPr>
              <a:t>24</a:t>
            </a:r>
            <a:r>
              <a:rPr lang="it-IT" sz="1400" b="1" dirty="0">
                <a:solidFill>
                  <a:srgbClr val="0070C0"/>
                </a:solidFill>
              </a:rPr>
              <a:t> </a:t>
            </a:r>
            <a:endParaRPr lang="it-IT" sz="1400" dirty="0"/>
          </a:p>
        </p:txBody>
      </p:sp>
      <p:sp>
        <p:nvSpPr>
          <p:cNvPr id="16" name="Rettangolo 15"/>
          <p:cNvSpPr/>
          <p:nvPr/>
        </p:nvSpPr>
        <p:spPr>
          <a:xfrm>
            <a:off x="10961153" y="3304406"/>
            <a:ext cx="407484" cy="307777"/>
          </a:xfrm>
          <a:prstGeom prst="rect">
            <a:avLst/>
          </a:prstGeom>
        </p:spPr>
        <p:txBody>
          <a:bodyPr wrap="none">
            <a:spAutoFit/>
          </a:bodyPr>
          <a:lstStyle/>
          <a:p>
            <a:r>
              <a:rPr lang="it-IT" sz="1400" b="1" dirty="0">
                <a:solidFill>
                  <a:srgbClr val="C00000"/>
                </a:solidFill>
              </a:rPr>
              <a:t>25</a:t>
            </a:r>
            <a:r>
              <a:rPr lang="it-IT" sz="1400" b="1" dirty="0">
                <a:solidFill>
                  <a:srgbClr val="0070C0"/>
                </a:solidFill>
              </a:rPr>
              <a:t> </a:t>
            </a:r>
            <a:endParaRPr lang="it-IT" sz="1400" dirty="0"/>
          </a:p>
        </p:txBody>
      </p:sp>
      <p:sp>
        <p:nvSpPr>
          <p:cNvPr id="17" name="Rettangolo 16"/>
          <p:cNvSpPr/>
          <p:nvPr/>
        </p:nvSpPr>
        <p:spPr>
          <a:xfrm>
            <a:off x="173293" y="5464152"/>
            <a:ext cx="11845414" cy="923330"/>
          </a:xfrm>
          <a:prstGeom prst="rect">
            <a:avLst/>
          </a:prstGeom>
        </p:spPr>
        <p:txBody>
          <a:bodyPr wrap="square">
            <a:spAutoFit/>
          </a:bodyPr>
          <a:lstStyle/>
          <a:p>
            <a:pPr marL="285750" indent="-285750">
              <a:buSzPct val="100000"/>
              <a:buBlip>
                <a:blip r:embed="rId3"/>
              </a:buBlip>
            </a:pPr>
            <a:r>
              <a:rPr lang="it-IT" dirty="0" smtClean="0">
                <a:solidFill>
                  <a:srgbClr val="002060"/>
                </a:solidFill>
              </a:rPr>
              <a:t>Negli </a:t>
            </a:r>
            <a:r>
              <a:rPr lang="it-IT" dirty="0">
                <a:solidFill>
                  <a:srgbClr val="002060"/>
                </a:solidFill>
              </a:rPr>
              <a:t>ultimi anni, sono stati presi in considerazione e </a:t>
            </a:r>
            <a:r>
              <a:rPr lang="it-IT" dirty="0" smtClean="0">
                <a:solidFill>
                  <a:srgbClr val="002060"/>
                </a:solidFill>
              </a:rPr>
              <a:t>adottati, </a:t>
            </a:r>
            <a:r>
              <a:rPr lang="it-IT" dirty="0">
                <a:solidFill>
                  <a:srgbClr val="002060"/>
                </a:solidFill>
              </a:rPr>
              <a:t>in alcuni modelli di densità </a:t>
            </a:r>
            <a:r>
              <a:rPr lang="it-IT" dirty="0" smtClean="0">
                <a:solidFill>
                  <a:srgbClr val="002060"/>
                </a:solidFill>
              </a:rPr>
              <a:t>atmosferica, anche altri </a:t>
            </a:r>
            <a:r>
              <a:rPr lang="it-IT" dirty="0">
                <a:solidFill>
                  <a:srgbClr val="002060"/>
                </a:solidFill>
              </a:rPr>
              <a:t>indici di attività solare </a:t>
            </a:r>
            <a:r>
              <a:rPr lang="it-IT" dirty="0" smtClean="0">
                <a:solidFill>
                  <a:srgbClr val="002060"/>
                </a:solidFill>
              </a:rPr>
              <a:t>e geomagnetica, </a:t>
            </a:r>
            <a:r>
              <a:rPr lang="it-IT" dirty="0">
                <a:solidFill>
                  <a:srgbClr val="002060"/>
                </a:solidFill>
              </a:rPr>
              <a:t>come alternativa o integrazione al flusso a 10.7 </a:t>
            </a:r>
            <a:r>
              <a:rPr lang="it-IT" dirty="0" smtClean="0">
                <a:solidFill>
                  <a:srgbClr val="002060"/>
                </a:solidFill>
              </a:rPr>
              <a:t>cm, al fine di </a:t>
            </a:r>
            <a:r>
              <a:rPr lang="it-IT" dirty="0">
                <a:solidFill>
                  <a:srgbClr val="002060"/>
                </a:solidFill>
              </a:rPr>
              <a:t>migliorare la </a:t>
            </a:r>
            <a:r>
              <a:rPr lang="it-IT" dirty="0" smtClean="0">
                <a:solidFill>
                  <a:srgbClr val="002060"/>
                </a:solidFill>
              </a:rPr>
              <a:t>stima </a:t>
            </a:r>
            <a:r>
              <a:rPr lang="it-IT" dirty="0">
                <a:solidFill>
                  <a:srgbClr val="002060"/>
                </a:solidFill>
              </a:rPr>
              <a:t>della densità atmosferica in </a:t>
            </a:r>
            <a:r>
              <a:rPr lang="it-IT" dirty="0" smtClean="0">
                <a:solidFill>
                  <a:srgbClr val="002060"/>
                </a:solidFill>
              </a:rPr>
              <a:t>funzione dell’attività </a:t>
            </a:r>
            <a:r>
              <a:rPr lang="it-IT" dirty="0">
                <a:solidFill>
                  <a:srgbClr val="002060"/>
                </a:solidFill>
              </a:rPr>
              <a:t>solare  </a:t>
            </a:r>
          </a:p>
        </p:txBody>
      </p:sp>
      <p:pic>
        <p:nvPicPr>
          <p:cNvPr id="18" name="Picture 2" descr="C:\Users\Carmen\Downloads\logo-composto-CNR_ISTI.png">
            <a:extLst>
              <a:ext uri="{FF2B5EF4-FFF2-40B4-BE49-F238E27FC236}">
                <a16:creationId xmlns="" xmlns:a16="http://schemas.microsoft.com/office/drawing/2014/main" id="{C2A17769-08E5-7AD2-298A-82F3695977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1277" y="2734818"/>
            <a:ext cx="1983299" cy="24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2526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Indici di attività geomagnetica</a:t>
            </a:r>
            <a:endParaRPr lang="it-IT" sz="3200" dirty="0">
              <a:solidFill>
                <a:srgbClr val="002060"/>
              </a:solidFill>
            </a:endParaRPr>
          </a:p>
        </p:txBody>
      </p:sp>
      <p:sp>
        <p:nvSpPr>
          <p:cNvPr id="7" name="Rettangolo 6"/>
          <p:cNvSpPr/>
          <p:nvPr/>
        </p:nvSpPr>
        <p:spPr>
          <a:xfrm>
            <a:off x="129374" y="1713207"/>
            <a:ext cx="11933251" cy="1200329"/>
          </a:xfrm>
          <a:prstGeom prst="rect">
            <a:avLst/>
          </a:prstGeom>
          <a:solidFill>
            <a:srgbClr val="002060"/>
          </a:solidFill>
          <a:ln w="25400" cmpd="dbl">
            <a:gradFill>
              <a:gsLst>
                <a:gs pos="0">
                  <a:srgbClr val="03D4A8"/>
                </a:gs>
                <a:gs pos="25000">
                  <a:srgbClr val="21D6E0"/>
                </a:gs>
                <a:gs pos="75000">
                  <a:srgbClr val="0087E6"/>
                </a:gs>
                <a:gs pos="100000">
                  <a:srgbClr val="005CBF"/>
                </a:gs>
              </a:gsLst>
              <a:lin ang="5400000" scaled="0"/>
            </a:gradFill>
          </a:ln>
        </p:spPr>
        <p:txBody>
          <a:bodyPr wrap="square">
            <a:spAutoFit/>
          </a:bodyPr>
          <a:lstStyle/>
          <a:p>
            <a:pPr marL="285750" indent="-285750">
              <a:buBlip>
                <a:blip r:embed="rId3"/>
              </a:buBlip>
            </a:pPr>
            <a:r>
              <a:rPr lang="it-IT" b="1" dirty="0">
                <a:solidFill>
                  <a:schemeClr val="bg1"/>
                </a:solidFill>
              </a:rPr>
              <a:t>L'attività geomagnetica influisce sulla densità atmosferica attraverso un riscaldamento ritardato </a:t>
            </a:r>
            <a:r>
              <a:rPr lang="it-IT" b="1" dirty="0" smtClean="0">
                <a:solidFill>
                  <a:schemeClr val="bg1"/>
                </a:solidFill>
              </a:rPr>
              <a:t>dell’alta </a:t>
            </a:r>
            <a:r>
              <a:rPr lang="it-IT" b="1" dirty="0">
                <a:solidFill>
                  <a:schemeClr val="bg1"/>
                </a:solidFill>
              </a:rPr>
              <a:t>atmosfera, causato dall’interazione con particelle energetiche cariche provenienti dal Sole. Queste particelle, in particolare </a:t>
            </a:r>
            <a:r>
              <a:rPr lang="it-IT" b="1" dirty="0" smtClean="0">
                <a:solidFill>
                  <a:schemeClr val="bg1"/>
                </a:solidFill>
              </a:rPr>
              <a:t>durante le </a:t>
            </a:r>
            <a:r>
              <a:rPr lang="it-IT" b="1" dirty="0">
                <a:solidFill>
                  <a:schemeClr val="bg1"/>
                </a:solidFill>
              </a:rPr>
              <a:t>tempeste geomagnetiche, depositano energia nella termosfera, aumentando la temperatura e la densità dell’aria, con effetti significativi sulla resistenza aerodinamica che agisce sui satelliti in orbita bassa </a:t>
            </a:r>
          </a:p>
        </p:txBody>
      </p:sp>
      <p:sp>
        <p:nvSpPr>
          <p:cNvPr id="11" name="Rettangolo 10"/>
          <p:cNvSpPr/>
          <p:nvPr/>
        </p:nvSpPr>
        <p:spPr>
          <a:xfrm>
            <a:off x="129374" y="2913536"/>
            <a:ext cx="7474788" cy="1554272"/>
          </a:xfrm>
          <a:prstGeom prst="rect">
            <a:avLst/>
          </a:prstGeom>
        </p:spPr>
        <p:txBody>
          <a:bodyPr wrap="square">
            <a:spAutoFit/>
          </a:bodyPr>
          <a:lstStyle/>
          <a:p>
            <a:pPr marL="285750" indent="-285750">
              <a:buBlip>
                <a:blip r:embed="rId3"/>
              </a:buBlip>
            </a:pPr>
            <a:r>
              <a:rPr lang="it-IT" b="1" dirty="0" smtClean="0">
                <a:solidFill>
                  <a:srgbClr val="C00000"/>
                </a:solidFill>
              </a:rPr>
              <a:t>L’indice </a:t>
            </a:r>
            <a:r>
              <a:rPr lang="it-IT" b="1" dirty="0">
                <a:solidFill>
                  <a:srgbClr val="C00000"/>
                </a:solidFill>
              </a:rPr>
              <a:t>geomagnetico planetario K</a:t>
            </a:r>
            <a:r>
              <a:rPr lang="it-IT" b="1" baseline="-25000" dirty="0">
                <a:solidFill>
                  <a:srgbClr val="C00000"/>
                </a:solidFill>
              </a:rPr>
              <a:t>p</a:t>
            </a:r>
            <a:r>
              <a:rPr lang="it-IT" b="1" dirty="0">
                <a:solidFill>
                  <a:srgbClr val="C00000"/>
                </a:solidFill>
              </a:rPr>
              <a:t> </a:t>
            </a:r>
            <a:r>
              <a:rPr lang="it-IT" dirty="0">
                <a:solidFill>
                  <a:srgbClr val="002060"/>
                </a:solidFill>
              </a:rPr>
              <a:t>è una media quasi logaritmica </a:t>
            </a:r>
            <a:r>
              <a:rPr lang="it-IT" dirty="0" smtClean="0">
                <a:solidFill>
                  <a:srgbClr val="002060"/>
                </a:solidFill>
              </a:rPr>
              <a:t>dell’attività </a:t>
            </a:r>
            <a:r>
              <a:rPr lang="it-IT" dirty="0">
                <a:solidFill>
                  <a:srgbClr val="002060"/>
                </a:solidFill>
              </a:rPr>
              <a:t>geomagnetica globale, calcolata ogni tre ore a partire dai dati raccolti da dodici stazioni terrestri distribuite in diverse parti del pianeta</a:t>
            </a:r>
          </a:p>
          <a:p>
            <a:pPr marL="285750" indent="-285750">
              <a:buBlip>
                <a:blip r:embed="rId3"/>
              </a:buBlip>
            </a:pPr>
            <a:endParaRPr lang="it-IT" sz="500" dirty="0">
              <a:solidFill>
                <a:srgbClr val="002060"/>
              </a:solidFill>
            </a:endParaRPr>
          </a:p>
          <a:p>
            <a:pPr marL="285750" indent="-285750">
              <a:buBlip>
                <a:blip r:embed="rId3"/>
              </a:buBlip>
            </a:pPr>
            <a:r>
              <a:rPr lang="it-IT" dirty="0" smtClean="0">
                <a:solidFill>
                  <a:srgbClr val="002060"/>
                </a:solidFill>
              </a:rPr>
              <a:t>L’ampiezza </a:t>
            </a:r>
            <a:r>
              <a:rPr lang="it-IT" dirty="0">
                <a:solidFill>
                  <a:srgbClr val="002060"/>
                </a:solidFill>
              </a:rPr>
              <a:t>geomagnetica planetaria </a:t>
            </a:r>
            <a:r>
              <a:rPr lang="it-IT" dirty="0" smtClean="0">
                <a:solidFill>
                  <a:srgbClr val="002060"/>
                </a:solidFill>
              </a:rPr>
              <a:t>a</a:t>
            </a:r>
            <a:r>
              <a:rPr lang="it-IT" baseline="-25000" dirty="0" smtClean="0">
                <a:solidFill>
                  <a:srgbClr val="002060"/>
                </a:solidFill>
              </a:rPr>
              <a:t>p</a:t>
            </a:r>
            <a:r>
              <a:rPr lang="it-IT" dirty="0">
                <a:solidFill>
                  <a:srgbClr val="002060"/>
                </a:solidFill>
              </a:rPr>
              <a:t> </a:t>
            </a:r>
            <a:r>
              <a:rPr lang="it-IT" dirty="0" smtClean="0">
                <a:solidFill>
                  <a:srgbClr val="002060"/>
                </a:solidFill>
              </a:rPr>
              <a:t>rappresenta </a:t>
            </a:r>
            <a:r>
              <a:rPr lang="it-IT" dirty="0">
                <a:solidFill>
                  <a:srgbClr val="002060"/>
                </a:solidFill>
              </a:rPr>
              <a:t>una conversione lineare </a:t>
            </a:r>
            <a:r>
              <a:rPr lang="it-IT" dirty="0" smtClean="0">
                <a:solidFill>
                  <a:srgbClr val="002060"/>
                </a:solidFill>
              </a:rPr>
              <a:t>dell’indice </a:t>
            </a:r>
            <a:r>
              <a:rPr lang="it-IT" dirty="0">
                <a:solidFill>
                  <a:srgbClr val="002060"/>
                </a:solidFill>
              </a:rPr>
              <a:t>K</a:t>
            </a:r>
            <a:r>
              <a:rPr lang="it-IT" baseline="-25000" dirty="0">
                <a:solidFill>
                  <a:srgbClr val="002060"/>
                </a:solidFill>
              </a:rPr>
              <a:t>p</a:t>
            </a:r>
            <a:endParaRPr lang="it-IT" dirty="0">
              <a:solidFill>
                <a:srgbClr val="002060"/>
              </a:solidFill>
            </a:endParaRPr>
          </a:p>
        </p:txBody>
      </p:sp>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749" y="3006234"/>
            <a:ext cx="4688399" cy="2339812"/>
          </a:xfrm>
          <a:prstGeom prst="rect">
            <a:avLst/>
          </a:prstGeom>
        </p:spPr>
      </p:pic>
      <p:sp>
        <p:nvSpPr>
          <p:cNvPr id="15" name="Rettangolo 14"/>
          <p:cNvSpPr/>
          <p:nvPr/>
        </p:nvSpPr>
        <p:spPr>
          <a:xfrm>
            <a:off x="7442201" y="5346046"/>
            <a:ext cx="4620424" cy="1031051"/>
          </a:xfrm>
          <a:prstGeom prst="rect">
            <a:avLst/>
          </a:prstGeom>
        </p:spPr>
        <p:txBody>
          <a:bodyPr wrap="square">
            <a:spAutoFit/>
          </a:bodyPr>
          <a:lstStyle/>
          <a:p>
            <a:pPr marL="285750" indent="-285750">
              <a:buBlip>
                <a:blip r:embed="rId3"/>
              </a:buBlip>
            </a:pPr>
            <a:r>
              <a:rPr lang="it-IT" b="1" dirty="0">
                <a:solidFill>
                  <a:srgbClr val="002060"/>
                </a:solidFill>
              </a:rPr>
              <a:t>La scala di K</a:t>
            </a:r>
            <a:r>
              <a:rPr lang="it-IT" b="1" baseline="-25000" dirty="0">
                <a:solidFill>
                  <a:srgbClr val="002060"/>
                </a:solidFill>
              </a:rPr>
              <a:t>p </a:t>
            </a:r>
            <a:r>
              <a:rPr lang="it-IT" b="1" dirty="0">
                <a:solidFill>
                  <a:srgbClr val="002060"/>
                </a:solidFill>
              </a:rPr>
              <a:t>va da 0 a 9</a:t>
            </a:r>
          </a:p>
          <a:p>
            <a:pPr marL="285750" indent="-285750">
              <a:buBlip>
                <a:blip r:embed="rId3"/>
              </a:buBlip>
            </a:pPr>
            <a:endParaRPr lang="it-IT" sz="300" dirty="0" smtClean="0">
              <a:solidFill>
                <a:srgbClr val="002060"/>
              </a:solidFill>
            </a:endParaRPr>
          </a:p>
          <a:p>
            <a:pPr marL="285750" indent="-285750">
              <a:buBlip>
                <a:blip r:embed="rId3"/>
              </a:buBlip>
            </a:pPr>
            <a:r>
              <a:rPr lang="it-IT" dirty="0" smtClean="0">
                <a:solidFill>
                  <a:srgbClr val="002060"/>
                </a:solidFill>
              </a:rPr>
              <a:t>I </a:t>
            </a:r>
            <a:r>
              <a:rPr lang="it-IT" dirty="0">
                <a:solidFill>
                  <a:srgbClr val="002060"/>
                </a:solidFill>
              </a:rPr>
              <a:t>valori di a</a:t>
            </a:r>
            <a:r>
              <a:rPr lang="it-IT" baseline="-25000" dirty="0">
                <a:solidFill>
                  <a:srgbClr val="002060"/>
                </a:solidFill>
              </a:rPr>
              <a:t>p </a:t>
            </a:r>
            <a:r>
              <a:rPr lang="it-IT" dirty="0">
                <a:solidFill>
                  <a:srgbClr val="002060"/>
                </a:solidFill>
              </a:rPr>
              <a:t>variano da 0 a 400 e sono espressi in unità di 2nT</a:t>
            </a:r>
          </a:p>
          <a:p>
            <a:pPr marL="285750" indent="-285750">
              <a:buBlip>
                <a:blip r:embed="rId3"/>
              </a:buBlip>
            </a:pPr>
            <a:endParaRPr lang="it-IT" sz="300" dirty="0">
              <a:solidFill>
                <a:srgbClr val="002060"/>
              </a:solidFill>
            </a:endParaRPr>
          </a:p>
        </p:txBody>
      </p:sp>
      <p:sp>
        <p:nvSpPr>
          <p:cNvPr id="16" name="Rettangolo 15"/>
          <p:cNvSpPr/>
          <p:nvPr/>
        </p:nvSpPr>
        <p:spPr>
          <a:xfrm>
            <a:off x="124689" y="4581733"/>
            <a:ext cx="3515977" cy="1528624"/>
          </a:xfrm>
          <a:prstGeom prst="rect">
            <a:avLst/>
          </a:prstGeom>
        </p:spPr>
        <p:txBody>
          <a:bodyPr wrap="square">
            <a:spAutoFit/>
          </a:bodyPr>
          <a:lstStyle/>
          <a:p>
            <a:pPr marL="285750" indent="-285750">
              <a:buBlip>
                <a:blip r:embed="rId3"/>
              </a:buBlip>
            </a:pPr>
            <a:endParaRPr lang="it-IT" sz="800" baseline="-25000" dirty="0">
              <a:solidFill>
                <a:srgbClr val="002060"/>
              </a:solidFill>
            </a:endParaRPr>
          </a:p>
          <a:p>
            <a:pPr marL="285750" indent="-285750">
              <a:buBlip>
                <a:blip r:embed="rId3"/>
              </a:buBlip>
            </a:pPr>
            <a:r>
              <a:rPr lang="it-IT" b="1" dirty="0" smtClean="0">
                <a:solidFill>
                  <a:srgbClr val="C00000"/>
                </a:solidFill>
              </a:rPr>
              <a:t>L’ampiezza </a:t>
            </a:r>
            <a:r>
              <a:rPr lang="it-IT" b="1" dirty="0">
                <a:solidFill>
                  <a:srgbClr val="C00000"/>
                </a:solidFill>
              </a:rPr>
              <a:t>planetaria giornaliera A</a:t>
            </a:r>
            <a:r>
              <a:rPr lang="it-IT" b="1" baseline="-25000" dirty="0">
                <a:solidFill>
                  <a:srgbClr val="C00000"/>
                </a:solidFill>
              </a:rPr>
              <a:t>p </a:t>
            </a:r>
            <a:r>
              <a:rPr lang="it-IT" dirty="0" smtClean="0">
                <a:solidFill>
                  <a:srgbClr val="002060"/>
                </a:solidFill>
              </a:rPr>
              <a:t>viene </a:t>
            </a:r>
            <a:r>
              <a:rPr lang="it-IT" dirty="0">
                <a:solidFill>
                  <a:srgbClr val="002060"/>
                </a:solidFill>
              </a:rPr>
              <a:t>ottenuta come media degli 8 valori di a</a:t>
            </a:r>
            <a:r>
              <a:rPr lang="it-IT" baseline="-25000" dirty="0">
                <a:solidFill>
                  <a:srgbClr val="002060"/>
                </a:solidFill>
              </a:rPr>
              <a:t>p </a:t>
            </a:r>
            <a:r>
              <a:rPr lang="it-IT" dirty="0" smtClean="0">
                <a:solidFill>
                  <a:srgbClr val="002060"/>
                </a:solidFill>
              </a:rPr>
              <a:t>rilevati </a:t>
            </a:r>
            <a:r>
              <a:rPr lang="it-IT" dirty="0">
                <a:solidFill>
                  <a:srgbClr val="002060"/>
                </a:solidFill>
              </a:rPr>
              <a:t>nell’arco delle 24 ore</a:t>
            </a:r>
            <a:endParaRPr lang="it-IT" baseline="-25000" dirty="0">
              <a:solidFill>
                <a:srgbClr val="002060"/>
              </a:solidFill>
            </a:endParaRPr>
          </a:p>
          <a:p>
            <a:pPr marL="285750" indent="-285750">
              <a:buBlip>
                <a:blip r:embed="rId3"/>
              </a:buBlip>
            </a:pPr>
            <a:endParaRPr lang="it-IT" sz="1600" dirty="0">
              <a:solidFill>
                <a:srgbClr val="002060"/>
              </a:solidFill>
            </a:endParaRPr>
          </a:p>
        </p:txBody>
      </p:sp>
      <p:pic>
        <p:nvPicPr>
          <p:cNvPr id="14" name="Picture 2" descr="C:\Users\Carmen\Downloads\logo-composto-CNR_ISTI.png">
            <a:extLst>
              <a:ext uri="{FF2B5EF4-FFF2-40B4-BE49-F238E27FC236}">
                <a16:creationId xmlns="" xmlns:a16="http://schemas.microsoft.com/office/drawing/2014/main" id="{C2A17769-08E5-7AD2-298A-82F3695977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2526" y="3258312"/>
            <a:ext cx="1983299" cy="2406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ella 16"/>
          <p:cNvGraphicFramePr>
            <a:graphicFrameLocks noGrp="1"/>
          </p:cNvGraphicFramePr>
          <p:nvPr>
            <p:extLst>
              <p:ext uri="{D42A27DB-BD31-4B8C-83A1-F6EECF244321}">
                <p14:modId xmlns:p14="http://schemas.microsoft.com/office/powerpoint/2010/main" val="233607643"/>
              </p:ext>
            </p:extLst>
          </p:nvPr>
        </p:nvGraphicFramePr>
        <p:xfrm>
          <a:off x="3640666" y="4254759"/>
          <a:ext cx="3749151" cy="2007870"/>
        </p:xfrm>
        <a:graphic>
          <a:graphicData uri="http://schemas.openxmlformats.org/drawingml/2006/table">
            <a:tbl>
              <a:tblPr firstRow="1" bandRow="1">
                <a:tableStyleId>{5C22544A-7EE6-4342-B048-85BDC9FD1C3A}</a:tableStyleId>
              </a:tblPr>
              <a:tblGrid>
                <a:gridCol w="1153180">
                  <a:extLst>
                    <a:ext uri="{9D8B030D-6E8A-4147-A177-3AD203B41FA5}">
                      <a16:colId xmlns="" xmlns:a16="http://schemas.microsoft.com/office/drawing/2014/main" val="20000"/>
                    </a:ext>
                  </a:extLst>
                </a:gridCol>
                <a:gridCol w="1483411">
                  <a:extLst>
                    <a:ext uri="{9D8B030D-6E8A-4147-A177-3AD203B41FA5}">
                      <a16:colId xmlns="" xmlns:a16="http://schemas.microsoft.com/office/drawing/2014/main" val="20002"/>
                    </a:ext>
                  </a:extLst>
                </a:gridCol>
                <a:gridCol w="1112560">
                  <a:extLst>
                    <a:ext uri="{9D8B030D-6E8A-4147-A177-3AD203B41FA5}">
                      <a16:colId xmlns="" xmlns:a16="http://schemas.microsoft.com/office/drawing/2014/main" val="20003"/>
                    </a:ext>
                  </a:extLst>
                </a:gridCol>
              </a:tblGrid>
              <a:tr h="346715">
                <a:tc gridSpan="3">
                  <a:txBody>
                    <a:bodyPr/>
                    <a:lstStyle/>
                    <a:p>
                      <a:pPr algn="ctr"/>
                      <a:r>
                        <a:rPr lang="it-IT" sz="1600" dirty="0" smtClean="0">
                          <a:latin typeface="+mn-lt"/>
                        </a:rPr>
                        <a:t>Scala NOAA per le tempeste geomagnetiche</a:t>
                      </a:r>
                      <a:r>
                        <a:rPr lang="it-IT" sz="1600" baseline="0" dirty="0" smtClean="0">
                          <a:latin typeface="+mn-lt"/>
                        </a:rPr>
                        <a:t> </a:t>
                      </a:r>
                      <a:endParaRPr lang="en-GB" sz="1600" dirty="0">
                        <a:latin typeface="+mn-lt"/>
                      </a:endParaRPr>
                    </a:p>
                  </a:txBody>
                  <a:tcPr/>
                </a:tc>
                <a:tc hMerge="1">
                  <a:txBody>
                    <a:bodyPr/>
                    <a:lstStyle/>
                    <a:p>
                      <a:endParaRPr lang="en-GB" dirty="0"/>
                    </a:p>
                  </a:txBody>
                  <a:tcPr/>
                </a:tc>
                <a:tc hMerge="1">
                  <a:txBody>
                    <a:bodyPr/>
                    <a:lstStyle/>
                    <a:p>
                      <a:endParaRPr lang="en-GB" dirty="0"/>
                    </a:p>
                  </a:txBody>
                  <a:tcPr/>
                </a:tc>
                <a:extLst>
                  <a:ext uri="{0D108BD9-81ED-4DB2-BD59-A6C34878D82A}">
                    <a16:rowId xmlns="" xmlns:a16="http://schemas.microsoft.com/office/drawing/2014/main" val="10000"/>
                  </a:ext>
                </a:extLst>
              </a:tr>
              <a:tr h="207605">
                <a:tc>
                  <a:txBody>
                    <a:bodyPr/>
                    <a:lstStyle/>
                    <a:p>
                      <a:pPr algn="ctr" fontAlgn="b"/>
                      <a:r>
                        <a:rPr lang="en-GB" sz="1500" b="1" i="0" u="none" strike="noStrike" dirty="0">
                          <a:solidFill>
                            <a:srgbClr val="0070C0"/>
                          </a:solidFill>
                          <a:effectLst/>
                          <a:latin typeface="+mn-lt"/>
                        </a:rPr>
                        <a:t>K</a:t>
                      </a:r>
                      <a:r>
                        <a:rPr lang="en-GB" sz="1500" b="1" i="0" u="none" strike="noStrike" baseline="-25000" dirty="0">
                          <a:solidFill>
                            <a:srgbClr val="0070C0"/>
                          </a:solidFill>
                          <a:effectLst/>
                          <a:latin typeface="+mn-lt"/>
                        </a:rPr>
                        <a:t>P</a:t>
                      </a:r>
                      <a:endParaRPr lang="en-GB" sz="1500" b="1" i="0" u="none" strike="noStrike" dirty="0">
                        <a:solidFill>
                          <a:srgbClr val="0070C0"/>
                        </a:solidFill>
                        <a:effectLst/>
                        <a:latin typeface="+mn-lt"/>
                      </a:endParaRPr>
                    </a:p>
                  </a:txBody>
                  <a:tcPr marL="9525" marR="9525" marT="9525" marB="0" anchor="b">
                    <a:noFill/>
                  </a:tcPr>
                </a:tc>
                <a:tc>
                  <a:txBody>
                    <a:bodyPr/>
                    <a:lstStyle/>
                    <a:p>
                      <a:pPr algn="ctr" fontAlgn="b"/>
                      <a:r>
                        <a:rPr lang="en-GB" sz="1500" b="1" i="0" u="none" strike="noStrike" dirty="0" smtClean="0">
                          <a:solidFill>
                            <a:srgbClr val="0070C0"/>
                          </a:solidFill>
                          <a:effectLst/>
                          <a:latin typeface="+mn-lt"/>
                        </a:rPr>
                        <a:t>Descrizione</a:t>
                      </a:r>
                      <a:endParaRPr lang="en-GB" sz="1500" b="1" i="0" u="none" strike="noStrike" dirty="0">
                        <a:solidFill>
                          <a:srgbClr val="0070C0"/>
                        </a:solidFill>
                        <a:effectLst/>
                        <a:latin typeface="+mn-lt"/>
                      </a:endParaRPr>
                    </a:p>
                  </a:txBody>
                  <a:tcPr marL="9525" marR="9525" marT="9525" marB="0" anchor="b">
                    <a:noFill/>
                  </a:tcPr>
                </a:tc>
                <a:tc>
                  <a:txBody>
                    <a:bodyPr/>
                    <a:lstStyle/>
                    <a:p>
                      <a:pPr algn="ctr" fontAlgn="b"/>
                      <a:r>
                        <a:rPr lang="en-GB" sz="1500" b="1" i="0" u="none" strike="noStrike" dirty="0" smtClean="0">
                          <a:solidFill>
                            <a:srgbClr val="0070C0"/>
                          </a:solidFill>
                          <a:effectLst/>
                          <a:latin typeface="+mn-lt"/>
                        </a:rPr>
                        <a:t>Scala</a:t>
                      </a:r>
                      <a:endParaRPr lang="en-GB" sz="1500" b="1" i="0" u="none" strike="noStrike" dirty="0">
                        <a:solidFill>
                          <a:srgbClr val="0070C0"/>
                        </a:solidFill>
                        <a:effectLst/>
                        <a:latin typeface="+mn-lt"/>
                      </a:endParaRPr>
                    </a:p>
                  </a:txBody>
                  <a:tcPr marL="9525" marR="9525" marT="9525" marB="0" anchor="b">
                    <a:noFill/>
                  </a:tcPr>
                </a:tc>
                <a:extLst>
                  <a:ext uri="{0D108BD9-81ED-4DB2-BD59-A6C34878D82A}">
                    <a16:rowId xmlns="" xmlns:a16="http://schemas.microsoft.com/office/drawing/2014/main" val="10001"/>
                  </a:ext>
                </a:extLst>
              </a:tr>
              <a:tr h="207605">
                <a:tc>
                  <a:txBody>
                    <a:bodyPr/>
                    <a:lstStyle/>
                    <a:p>
                      <a:pPr algn="ctr" fontAlgn="b"/>
                      <a:r>
                        <a:rPr lang="en-GB" sz="1500" b="1" i="0" u="none" strike="noStrike" dirty="0">
                          <a:solidFill>
                            <a:srgbClr val="000000"/>
                          </a:solidFill>
                          <a:effectLst/>
                          <a:latin typeface="+mn-lt"/>
                        </a:rPr>
                        <a:t>9</a:t>
                      </a:r>
                    </a:p>
                  </a:txBody>
                  <a:tcPr marL="9525" marR="9525" marT="9525" marB="0" anchor="b"/>
                </a:tc>
                <a:tc>
                  <a:txBody>
                    <a:bodyPr/>
                    <a:lstStyle/>
                    <a:p>
                      <a:pPr algn="ctr" fontAlgn="b"/>
                      <a:r>
                        <a:rPr lang="it-IT" sz="1500" b="1" i="0" u="none" strike="noStrike" noProof="0" dirty="0" smtClean="0">
                          <a:solidFill>
                            <a:srgbClr val="000000"/>
                          </a:solidFill>
                          <a:effectLst/>
                          <a:latin typeface="+mn-lt"/>
                        </a:rPr>
                        <a:t>Estrema</a:t>
                      </a:r>
                      <a:endParaRPr lang="it-IT" sz="1500" b="1" i="0" u="none" strike="noStrike" noProof="0" dirty="0">
                        <a:solidFill>
                          <a:srgbClr val="000000"/>
                        </a:solidFill>
                        <a:effectLst/>
                        <a:latin typeface="+mn-lt"/>
                      </a:endParaRPr>
                    </a:p>
                  </a:txBody>
                  <a:tcPr marL="9525" marR="9525" marT="9525" marB="0" anchor="b"/>
                </a:tc>
                <a:tc>
                  <a:txBody>
                    <a:bodyPr/>
                    <a:lstStyle/>
                    <a:p>
                      <a:pPr algn="ctr" fontAlgn="b"/>
                      <a:r>
                        <a:rPr lang="en-GB" sz="1500" b="1" i="0" u="none" strike="noStrike" dirty="0">
                          <a:solidFill>
                            <a:srgbClr val="000000"/>
                          </a:solidFill>
                          <a:effectLst/>
                          <a:latin typeface="+mn-lt"/>
                        </a:rPr>
                        <a:t>G 5</a:t>
                      </a:r>
                    </a:p>
                  </a:txBody>
                  <a:tcPr marL="9525" marR="9525" marT="9525" marB="0" anchor="b">
                    <a:solidFill>
                      <a:srgbClr val="C00000"/>
                    </a:solidFill>
                  </a:tcPr>
                </a:tc>
                <a:extLst>
                  <a:ext uri="{0D108BD9-81ED-4DB2-BD59-A6C34878D82A}">
                    <a16:rowId xmlns="" xmlns:a16="http://schemas.microsoft.com/office/drawing/2014/main" val="10002"/>
                  </a:ext>
                </a:extLst>
              </a:tr>
              <a:tr h="207605">
                <a:tc>
                  <a:txBody>
                    <a:bodyPr/>
                    <a:lstStyle/>
                    <a:p>
                      <a:pPr algn="ctr" fontAlgn="b"/>
                      <a:r>
                        <a:rPr lang="en-GB" sz="1500" b="1" i="0" u="none" strike="noStrike" dirty="0">
                          <a:solidFill>
                            <a:srgbClr val="000000"/>
                          </a:solidFill>
                          <a:effectLst/>
                          <a:latin typeface="+mn-lt"/>
                        </a:rPr>
                        <a:t>8</a:t>
                      </a:r>
                    </a:p>
                  </a:txBody>
                  <a:tcPr marL="9525" marR="9525" marT="9525" marB="0" anchor="b"/>
                </a:tc>
                <a:tc>
                  <a:txBody>
                    <a:bodyPr/>
                    <a:lstStyle/>
                    <a:p>
                      <a:pPr algn="ctr" fontAlgn="b"/>
                      <a:r>
                        <a:rPr lang="it-IT" sz="1500" b="1" i="0" u="none" strike="noStrike" noProof="0" dirty="0" smtClean="0">
                          <a:solidFill>
                            <a:srgbClr val="000000"/>
                          </a:solidFill>
                          <a:effectLst/>
                          <a:latin typeface="+mn-lt"/>
                        </a:rPr>
                        <a:t>Severa </a:t>
                      </a:r>
                      <a:endParaRPr lang="it-IT" sz="1500" b="1" i="0" u="none" strike="noStrike" noProof="0" dirty="0">
                        <a:solidFill>
                          <a:srgbClr val="000000"/>
                        </a:solidFill>
                        <a:effectLst/>
                        <a:latin typeface="+mn-lt"/>
                      </a:endParaRPr>
                    </a:p>
                  </a:txBody>
                  <a:tcPr marL="9525" marR="9525" marT="9525" marB="0" anchor="b"/>
                </a:tc>
                <a:tc>
                  <a:txBody>
                    <a:bodyPr/>
                    <a:lstStyle/>
                    <a:p>
                      <a:pPr algn="ctr" fontAlgn="b"/>
                      <a:r>
                        <a:rPr lang="en-GB" sz="1500" b="1" i="0" u="none" strike="noStrike" dirty="0">
                          <a:solidFill>
                            <a:srgbClr val="000000"/>
                          </a:solidFill>
                          <a:effectLst/>
                          <a:latin typeface="+mn-lt"/>
                        </a:rPr>
                        <a:t>G 4</a:t>
                      </a:r>
                    </a:p>
                  </a:txBody>
                  <a:tcPr marL="9525" marR="9525" marT="9525" marB="0" anchor="b">
                    <a:solidFill>
                      <a:srgbClr val="FF0000"/>
                    </a:solidFill>
                  </a:tcPr>
                </a:tc>
                <a:extLst>
                  <a:ext uri="{0D108BD9-81ED-4DB2-BD59-A6C34878D82A}">
                    <a16:rowId xmlns="" xmlns:a16="http://schemas.microsoft.com/office/drawing/2014/main" val="10003"/>
                  </a:ext>
                </a:extLst>
              </a:tr>
              <a:tr h="207605">
                <a:tc>
                  <a:txBody>
                    <a:bodyPr/>
                    <a:lstStyle/>
                    <a:p>
                      <a:pPr algn="ctr" fontAlgn="b"/>
                      <a:r>
                        <a:rPr lang="en-GB" sz="1500" b="1" i="0" u="none" strike="noStrike" dirty="0">
                          <a:solidFill>
                            <a:srgbClr val="000000"/>
                          </a:solidFill>
                          <a:effectLst/>
                          <a:latin typeface="+mn-lt"/>
                        </a:rPr>
                        <a:t>7</a:t>
                      </a:r>
                    </a:p>
                  </a:txBody>
                  <a:tcPr marL="9525" marR="9525" marT="9525" marB="0" anchor="b"/>
                </a:tc>
                <a:tc>
                  <a:txBody>
                    <a:bodyPr/>
                    <a:lstStyle/>
                    <a:p>
                      <a:pPr algn="ctr" fontAlgn="b"/>
                      <a:r>
                        <a:rPr lang="it-IT" sz="1500" b="1" i="0" u="none" strike="noStrike" noProof="0" dirty="0" smtClean="0">
                          <a:solidFill>
                            <a:srgbClr val="000000"/>
                          </a:solidFill>
                          <a:effectLst/>
                          <a:latin typeface="+mn-lt"/>
                        </a:rPr>
                        <a:t>Forte</a:t>
                      </a:r>
                      <a:endParaRPr lang="it-IT" sz="1500" b="1" i="0" u="none" strike="noStrike" noProof="0" dirty="0">
                        <a:solidFill>
                          <a:srgbClr val="000000"/>
                        </a:solidFill>
                        <a:effectLst/>
                        <a:latin typeface="+mn-lt"/>
                      </a:endParaRPr>
                    </a:p>
                  </a:txBody>
                  <a:tcPr marL="9525" marR="9525" marT="9525" marB="0" anchor="b"/>
                </a:tc>
                <a:tc>
                  <a:txBody>
                    <a:bodyPr/>
                    <a:lstStyle/>
                    <a:p>
                      <a:pPr algn="ctr" fontAlgn="b"/>
                      <a:r>
                        <a:rPr lang="en-GB" sz="1500" b="1" i="0" u="none" strike="noStrike" dirty="0">
                          <a:solidFill>
                            <a:srgbClr val="000000"/>
                          </a:solidFill>
                          <a:effectLst/>
                          <a:latin typeface="+mn-lt"/>
                        </a:rPr>
                        <a:t>G 3</a:t>
                      </a:r>
                    </a:p>
                  </a:txBody>
                  <a:tcPr marL="9525" marR="9525" marT="9525" marB="0" anchor="b">
                    <a:solidFill>
                      <a:srgbClr val="E46C0A"/>
                    </a:solidFill>
                  </a:tcPr>
                </a:tc>
                <a:extLst>
                  <a:ext uri="{0D108BD9-81ED-4DB2-BD59-A6C34878D82A}">
                    <a16:rowId xmlns="" xmlns:a16="http://schemas.microsoft.com/office/drawing/2014/main" val="10004"/>
                  </a:ext>
                </a:extLst>
              </a:tr>
              <a:tr h="207605">
                <a:tc>
                  <a:txBody>
                    <a:bodyPr/>
                    <a:lstStyle/>
                    <a:p>
                      <a:pPr algn="ctr" fontAlgn="b"/>
                      <a:r>
                        <a:rPr lang="en-GB" sz="1500" b="1" i="0" u="none" strike="noStrike" dirty="0">
                          <a:solidFill>
                            <a:srgbClr val="000000"/>
                          </a:solidFill>
                          <a:effectLst/>
                          <a:latin typeface="+mn-lt"/>
                        </a:rPr>
                        <a:t>6</a:t>
                      </a:r>
                    </a:p>
                  </a:txBody>
                  <a:tcPr marL="9525" marR="9525" marT="9525" marB="0" anchor="b"/>
                </a:tc>
                <a:tc>
                  <a:txBody>
                    <a:bodyPr/>
                    <a:lstStyle/>
                    <a:p>
                      <a:pPr algn="ctr" fontAlgn="b"/>
                      <a:r>
                        <a:rPr lang="it-IT" sz="1500" b="1" i="0" u="none" strike="noStrike" noProof="0" dirty="0" smtClean="0">
                          <a:solidFill>
                            <a:srgbClr val="000000"/>
                          </a:solidFill>
                          <a:effectLst/>
                          <a:latin typeface="+mn-lt"/>
                        </a:rPr>
                        <a:t>Moderata</a:t>
                      </a:r>
                      <a:endParaRPr lang="it-IT" sz="1500" b="1" i="0" u="none" strike="noStrike" noProof="0" dirty="0">
                        <a:solidFill>
                          <a:srgbClr val="000000"/>
                        </a:solidFill>
                        <a:effectLst/>
                        <a:latin typeface="+mn-lt"/>
                      </a:endParaRPr>
                    </a:p>
                  </a:txBody>
                  <a:tcPr marL="9525" marR="9525" marT="9525" marB="0" anchor="b"/>
                </a:tc>
                <a:tc>
                  <a:txBody>
                    <a:bodyPr/>
                    <a:lstStyle/>
                    <a:p>
                      <a:pPr algn="ctr" fontAlgn="b"/>
                      <a:r>
                        <a:rPr lang="en-GB" sz="1500" b="1" i="0" u="none" strike="noStrike" dirty="0">
                          <a:solidFill>
                            <a:srgbClr val="000000"/>
                          </a:solidFill>
                          <a:effectLst/>
                          <a:latin typeface="+mn-lt"/>
                        </a:rPr>
                        <a:t>G 2</a:t>
                      </a:r>
                    </a:p>
                  </a:txBody>
                  <a:tcPr marL="9525" marR="9525" marT="9525" marB="0" anchor="b">
                    <a:solidFill>
                      <a:srgbClr val="FFC000"/>
                    </a:solidFill>
                  </a:tcPr>
                </a:tc>
                <a:extLst>
                  <a:ext uri="{0D108BD9-81ED-4DB2-BD59-A6C34878D82A}">
                    <a16:rowId xmlns="" xmlns:a16="http://schemas.microsoft.com/office/drawing/2014/main" val="10005"/>
                  </a:ext>
                </a:extLst>
              </a:tr>
              <a:tr h="207605">
                <a:tc>
                  <a:txBody>
                    <a:bodyPr/>
                    <a:lstStyle/>
                    <a:p>
                      <a:pPr algn="ctr" fontAlgn="b"/>
                      <a:r>
                        <a:rPr lang="en-GB" sz="1500" b="1" i="0" u="none" strike="noStrike" dirty="0">
                          <a:solidFill>
                            <a:srgbClr val="000000"/>
                          </a:solidFill>
                          <a:effectLst/>
                          <a:latin typeface="+mn-lt"/>
                        </a:rPr>
                        <a:t>5</a:t>
                      </a:r>
                    </a:p>
                  </a:txBody>
                  <a:tcPr marL="9525" marR="9525" marT="9525" marB="0" anchor="b"/>
                </a:tc>
                <a:tc>
                  <a:txBody>
                    <a:bodyPr/>
                    <a:lstStyle/>
                    <a:p>
                      <a:pPr algn="ctr" fontAlgn="b"/>
                      <a:r>
                        <a:rPr lang="it-IT" sz="1500" b="1" i="0" u="none" strike="noStrike" noProof="0" dirty="0" smtClean="0">
                          <a:solidFill>
                            <a:srgbClr val="000000"/>
                          </a:solidFill>
                          <a:effectLst/>
                          <a:latin typeface="+mn-lt"/>
                        </a:rPr>
                        <a:t>Minore</a:t>
                      </a:r>
                      <a:endParaRPr lang="it-IT" sz="1500" b="1" i="0" u="none" strike="noStrike" noProof="0" dirty="0">
                        <a:solidFill>
                          <a:srgbClr val="000000"/>
                        </a:solidFill>
                        <a:effectLst/>
                        <a:latin typeface="+mn-lt"/>
                      </a:endParaRPr>
                    </a:p>
                  </a:txBody>
                  <a:tcPr marL="9525" marR="9525" marT="9525" marB="0" anchor="b"/>
                </a:tc>
                <a:tc>
                  <a:txBody>
                    <a:bodyPr/>
                    <a:lstStyle/>
                    <a:p>
                      <a:pPr algn="ctr" fontAlgn="b"/>
                      <a:r>
                        <a:rPr lang="en-GB" sz="1500" b="1" i="0" u="none" strike="noStrike" dirty="0">
                          <a:solidFill>
                            <a:srgbClr val="000000"/>
                          </a:solidFill>
                          <a:effectLst/>
                          <a:latin typeface="+mn-lt"/>
                        </a:rPr>
                        <a:t>G 1</a:t>
                      </a:r>
                    </a:p>
                  </a:txBody>
                  <a:tcPr marL="9525" marR="9525" marT="9525" marB="0" anchor="b">
                    <a:solidFill>
                      <a:srgbClr val="FFFF00"/>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3483642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Stima del parametro balistico</a:t>
            </a:r>
            <a:endParaRPr lang="it-IT" sz="3200" dirty="0">
              <a:solidFill>
                <a:srgbClr val="002060"/>
              </a:solidFill>
            </a:endParaRPr>
          </a:p>
        </p:txBody>
      </p:sp>
      <p:sp>
        <p:nvSpPr>
          <p:cNvPr id="7" name="Rettangolo 6"/>
          <p:cNvSpPr/>
          <p:nvPr/>
        </p:nvSpPr>
        <p:spPr>
          <a:xfrm>
            <a:off x="161488" y="1713207"/>
            <a:ext cx="11868484" cy="646331"/>
          </a:xfrm>
          <a:prstGeom prst="rect">
            <a:avLst/>
          </a:prstGeom>
        </p:spPr>
        <p:txBody>
          <a:bodyPr wrap="square">
            <a:spAutoFit/>
          </a:bodyPr>
          <a:lstStyle/>
          <a:p>
            <a:pPr marL="285750" indent="-285750">
              <a:buClr>
                <a:srgbClr val="0E36E0"/>
              </a:buClr>
              <a:buSzPct val="100000"/>
              <a:buBlip>
                <a:blip r:embed="rId4"/>
              </a:buBlip>
            </a:pPr>
            <a:r>
              <a:rPr lang="it-IT" b="1" dirty="0" smtClean="0">
                <a:solidFill>
                  <a:srgbClr val="002060"/>
                </a:solidFill>
              </a:rPr>
              <a:t>Una stima del </a:t>
            </a:r>
            <a:r>
              <a:rPr lang="it-IT" b="1" dirty="0" smtClean="0">
                <a:solidFill>
                  <a:srgbClr val="C00000"/>
                </a:solidFill>
              </a:rPr>
              <a:t>parametro </a:t>
            </a:r>
            <a:r>
              <a:rPr lang="it-IT" b="1" dirty="0">
                <a:solidFill>
                  <a:srgbClr val="C00000"/>
                </a:solidFill>
              </a:rPr>
              <a:t>balistico </a:t>
            </a:r>
            <a:r>
              <a:rPr lang="it-IT" b="1" i="1" dirty="0" smtClean="0">
                <a:solidFill>
                  <a:srgbClr val="C00000"/>
                </a:solidFill>
              </a:rPr>
              <a:t>B </a:t>
            </a:r>
            <a:r>
              <a:rPr lang="it-IT" b="1" dirty="0" smtClean="0">
                <a:solidFill>
                  <a:srgbClr val="002060"/>
                </a:solidFill>
              </a:rPr>
              <a:t>può essere ottenuta fittando il decadimento osservato del semiasse maggiore del satellite su un arco di tempo appropriato</a:t>
            </a:r>
            <a:endParaRPr lang="it-IT" b="1" dirty="0">
              <a:solidFill>
                <a:srgbClr val="0070C0"/>
              </a:solidFill>
            </a:endParaRPr>
          </a:p>
        </p:txBody>
      </p:sp>
      <p:sp>
        <p:nvSpPr>
          <p:cNvPr id="11" name="Rettangolo 10"/>
          <p:cNvSpPr/>
          <p:nvPr/>
        </p:nvSpPr>
        <p:spPr>
          <a:xfrm>
            <a:off x="299668" y="3284830"/>
            <a:ext cx="11747186" cy="923330"/>
          </a:xfrm>
          <a:prstGeom prst="rect">
            <a:avLst/>
          </a:prstGeom>
        </p:spPr>
        <p:txBody>
          <a:bodyPr wrap="square">
            <a:spAutoFit/>
          </a:bodyPr>
          <a:lstStyle/>
          <a:p>
            <a:pPr>
              <a:buClr>
                <a:srgbClr val="0E36E0"/>
              </a:buClr>
              <a:buSzPct val="100000"/>
            </a:pPr>
            <a:r>
              <a:rPr lang="it-IT" dirty="0" smtClean="0">
                <a:solidFill>
                  <a:srgbClr val="002060"/>
                </a:solidFill>
              </a:rPr>
              <a:t>In questo modo, il valore di </a:t>
            </a:r>
            <a:r>
              <a:rPr lang="it-IT" b="1" i="1" dirty="0" smtClean="0">
                <a:solidFill>
                  <a:srgbClr val="002060"/>
                </a:solidFill>
              </a:rPr>
              <a:t>B</a:t>
            </a:r>
            <a:r>
              <a:rPr lang="it-IT" dirty="0" smtClean="0">
                <a:solidFill>
                  <a:srgbClr val="002060"/>
                </a:solidFill>
              </a:rPr>
              <a:t> che </a:t>
            </a:r>
            <a:r>
              <a:rPr lang="it-IT" dirty="0">
                <a:solidFill>
                  <a:srgbClr val="002060"/>
                </a:solidFill>
              </a:rPr>
              <a:t>minimizza </a:t>
            </a:r>
            <a:r>
              <a:rPr lang="it-IT" dirty="0" smtClean="0">
                <a:solidFill>
                  <a:srgbClr val="002060"/>
                </a:solidFill>
              </a:rPr>
              <a:t>gli scarti quadratici </a:t>
            </a:r>
            <a:r>
              <a:rPr lang="it-IT" dirty="0">
                <a:solidFill>
                  <a:srgbClr val="002060"/>
                </a:solidFill>
              </a:rPr>
              <a:t>medi (</a:t>
            </a:r>
            <a:r>
              <a:rPr lang="it-IT" i="1" dirty="0">
                <a:solidFill>
                  <a:srgbClr val="002060"/>
                </a:solidFill>
              </a:rPr>
              <a:t>R</a:t>
            </a:r>
            <a:r>
              <a:rPr lang="it-IT" dirty="0">
                <a:solidFill>
                  <a:srgbClr val="002060"/>
                </a:solidFill>
              </a:rPr>
              <a:t>) fra il semiasse maggiore propagato (</a:t>
            </a:r>
            <a:r>
              <a:rPr lang="it-IT" i="1" dirty="0">
                <a:solidFill>
                  <a:srgbClr val="002060"/>
                </a:solidFill>
                <a:cs typeface="Times New Roman" panose="02020603050405020304" pitchFamily="18" charset="0"/>
              </a:rPr>
              <a:t>a</a:t>
            </a:r>
            <a:r>
              <a:rPr lang="it-IT" i="1" baseline="-25000" dirty="0">
                <a:solidFill>
                  <a:srgbClr val="002060"/>
                </a:solidFill>
                <a:cs typeface="Times New Roman" panose="02020603050405020304" pitchFamily="18" charset="0"/>
              </a:rPr>
              <a:t>i_prop</a:t>
            </a:r>
            <a:r>
              <a:rPr lang="it-IT" dirty="0">
                <a:solidFill>
                  <a:srgbClr val="002060"/>
                </a:solidFill>
              </a:rPr>
              <a:t>) e quello osservato (</a:t>
            </a:r>
            <a:r>
              <a:rPr lang="it-IT" i="1" dirty="0">
                <a:solidFill>
                  <a:srgbClr val="002060"/>
                </a:solidFill>
                <a:cs typeface="Times New Roman" panose="02020603050405020304" pitchFamily="18" charset="0"/>
              </a:rPr>
              <a:t>a</a:t>
            </a:r>
            <a:r>
              <a:rPr lang="it-IT" i="1" baseline="-25000" dirty="0">
                <a:solidFill>
                  <a:srgbClr val="002060"/>
                </a:solidFill>
                <a:cs typeface="Times New Roman" panose="02020603050405020304" pitchFamily="18" charset="0"/>
              </a:rPr>
              <a:t>i_obs</a:t>
            </a:r>
            <a:r>
              <a:rPr lang="it-IT" dirty="0" smtClean="0">
                <a:solidFill>
                  <a:srgbClr val="002060"/>
                </a:solidFill>
              </a:rPr>
              <a:t>) – quest’ultimo ricavato dai dati orbitali, ad esempio i TLE, disponibili nell’intervallo di tempo considerato – viene assunto come valore corrente del parametro balistico ed è utilizzato per propagare la traiettoria   </a:t>
            </a:r>
            <a:endParaRPr lang="it-IT" dirty="0">
              <a:solidFill>
                <a:srgbClr val="002060"/>
              </a:solidFill>
            </a:endParaRPr>
          </a:p>
        </p:txBody>
      </p:sp>
      <p:sp>
        <p:nvSpPr>
          <p:cNvPr id="14" name="Rettangolo 13"/>
          <p:cNvSpPr/>
          <p:nvPr/>
        </p:nvSpPr>
        <p:spPr>
          <a:xfrm>
            <a:off x="161488" y="5347715"/>
            <a:ext cx="8080152" cy="923330"/>
          </a:xfrm>
          <a:prstGeom prst="rect">
            <a:avLst/>
          </a:prstGeom>
        </p:spPr>
        <p:txBody>
          <a:bodyPr wrap="square">
            <a:spAutoFit/>
          </a:bodyPr>
          <a:lstStyle/>
          <a:p>
            <a:pPr marL="285750" indent="-285750">
              <a:buBlip>
                <a:blip r:embed="rId4"/>
              </a:buBlip>
            </a:pPr>
            <a:r>
              <a:rPr lang="it-IT" b="1" dirty="0" smtClean="0">
                <a:solidFill>
                  <a:srgbClr val="002060"/>
                </a:solidFill>
              </a:rPr>
              <a:t>Il valore </a:t>
            </a:r>
            <a:r>
              <a:rPr lang="it-IT" b="1" dirty="0">
                <a:solidFill>
                  <a:srgbClr val="002060"/>
                </a:solidFill>
              </a:rPr>
              <a:t>di </a:t>
            </a:r>
            <a:r>
              <a:rPr lang="it-IT" b="1" i="1" dirty="0">
                <a:solidFill>
                  <a:srgbClr val="002060"/>
                </a:solidFill>
              </a:rPr>
              <a:t>B</a:t>
            </a:r>
            <a:r>
              <a:rPr lang="it-IT" b="1" dirty="0">
                <a:solidFill>
                  <a:srgbClr val="002060"/>
                </a:solidFill>
              </a:rPr>
              <a:t> </a:t>
            </a:r>
            <a:r>
              <a:rPr lang="it-IT" b="1" dirty="0" smtClean="0">
                <a:solidFill>
                  <a:srgbClr val="002060"/>
                </a:solidFill>
              </a:rPr>
              <a:t>così calcolato è </a:t>
            </a:r>
            <a:r>
              <a:rPr lang="it-IT" b="1" dirty="0">
                <a:solidFill>
                  <a:srgbClr val="002060"/>
                </a:solidFill>
              </a:rPr>
              <a:t>in grado di compensare eventuali errori sistematici nel calcolo della densità atmosferica (</a:t>
            </a:r>
            <a:r>
              <a:rPr lang="it-IT" b="1" i="1" dirty="0">
                <a:solidFill>
                  <a:srgbClr val="002060"/>
                </a:solidFill>
                <a:sym typeface="Symbol"/>
              </a:rPr>
              <a:t></a:t>
            </a:r>
            <a:r>
              <a:rPr lang="it-IT" b="1" dirty="0">
                <a:solidFill>
                  <a:srgbClr val="002060"/>
                </a:solidFill>
                <a:sym typeface="Symbol"/>
              </a:rPr>
              <a:t>)</a:t>
            </a:r>
            <a:r>
              <a:rPr lang="it-IT" b="1" dirty="0">
                <a:solidFill>
                  <a:srgbClr val="002060"/>
                </a:solidFill>
              </a:rPr>
              <a:t>, così come le variazioni nella sezione trasversale (</a:t>
            </a:r>
            <a:r>
              <a:rPr lang="it-IT" b="1" i="1" dirty="0">
                <a:solidFill>
                  <a:srgbClr val="002060"/>
                </a:solidFill>
              </a:rPr>
              <a:t>A</a:t>
            </a:r>
            <a:r>
              <a:rPr lang="it-IT" b="1" dirty="0">
                <a:solidFill>
                  <a:srgbClr val="002060"/>
                </a:solidFill>
              </a:rPr>
              <a:t>) del satellite o nel suo assetto, accumulate fino a quel momento</a:t>
            </a:r>
          </a:p>
        </p:txBody>
      </p:sp>
      <mc:AlternateContent xmlns:mc="http://schemas.openxmlformats.org/markup-compatibility/2006" xmlns:a14="http://schemas.microsoft.com/office/drawing/2010/main">
        <mc:Choice Requires="a14">
          <p:sp>
            <p:nvSpPr>
              <p:cNvPr id="15" name="Rettangolo 14"/>
              <p:cNvSpPr/>
              <p:nvPr/>
            </p:nvSpPr>
            <p:spPr>
              <a:xfrm>
                <a:off x="8369560" y="5347715"/>
                <a:ext cx="3129968" cy="7862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a:rPr>
                          </m:ctrlPr>
                        </m:sSubPr>
                        <m:e>
                          <m:r>
                            <a:rPr lang="it-IT" sz="2400" b="1" i="1">
                              <a:latin typeface="Cambria Math"/>
                            </a:rPr>
                            <m:t>𝒂</m:t>
                          </m:r>
                        </m:e>
                        <m:sub>
                          <m:r>
                            <a:rPr lang="it-IT" sz="2400" i="1">
                              <a:latin typeface="Cambria Math"/>
                            </a:rPr>
                            <m:t>𝐷</m:t>
                          </m:r>
                        </m:sub>
                      </m:sSub>
                      <m:r>
                        <a:rPr lang="it-IT" sz="2400" i="1">
                          <a:latin typeface="Cambria Math"/>
                        </a:rPr>
                        <m:t>=−</m:t>
                      </m:r>
                      <m:f>
                        <m:fPr>
                          <m:ctrlPr>
                            <a:rPr lang="en-GB" sz="2400" i="1">
                              <a:latin typeface="Cambria Math"/>
                            </a:rPr>
                          </m:ctrlPr>
                        </m:fPr>
                        <m:num>
                          <m:r>
                            <a:rPr lang="it-IT" sz="2400" i="1">
                              <a:latin typeface="Cambria Math"/>
                            </a:rPr>
                            <m:t>1</m:t>
                          </m:r>
                        </m:num>
                        <m:den>
                          <m:r>
                            <a:rPr lang="it-IT" sz="2400" i="1">
                              <a:latin typeface="Cambria Math"/>
                            </a:rPr>
                            <m:t>2</m:t>
                          </m:r>
                        </m:den>
                      </m:f>
                      <m:sSub>
                        <m:sSubPr>
                          <m:ctrlPr>
                            <a:rPr lang="en-GB" sz="2400" i="1">
                              <a:solidFill>
                                <a:srgbClr val="C00000"/>
                              </a:solidFill>
                              <a:latin typeface="Cambria Math"/>
                            </a:rPr>
                          </m:ctrlPr>
                        </m:sSubPr>
                        <m:e>
                          <m:r>
                            <a:rPr lang="it-IT" sz="2400" i="1">
                              <a:solidFill>
                                <a:srgbClr val="C00000"/>
                              </a:solidFill>
                              <a:latin typeface="Cambria Math"/>
                            </a:rPr>
                            <m:t> </m:t>
                          </m:r>
                          <m:r>
                            <a:rPr lang="it-IT" sz="2400" i="1">
                              <a:solidFill>
                                <a:srgbClr val="C00000"/>
                              </a:solidFill>
                              <a:latin typeface="Cambria Math"/>
                            </a:rPr>
                            <m:t>𝐶</m:t>
                          </m:r>
                        </m:e>
                        <m:sub>
                          <m:r>
                            <a:rPr lang="it-IT" sz="2400" i="1">
                              <a:solidFill>
                                <a:srgbClr val="C00000"/>
                              </a:solidFill>
                              <a:latin typeface="Cambria Math"/>
                            </a:rPr>
                            <m:t>𝐷</m:t>
                          </m:r>
                        </m:sub>
                      </m:sSub>
                      <m:f>
                        <m:fPr>
                          <m:ctrlPr>
                            <a:rPr lang="en-GB" sz="2400" i="1">
                              <a:solidFill>
                                <a:srgbClr val="C00000"/>
                              </a:solidFill>
                              <a:latin typeface="Cambria Math"/>
                            </a:rPr>
                          </m:ctrlPr>
                        </m:fPr>
                        <m:num>
                          <m:r>
                            <a:rPr lang="it-IT" sz="2400" i="1">
                              <a:solidFill>
                                <a:srgbClr val="C00000"/>
                              </a:solidFill>
                              <a:latin typeface="Cambria Math"/>
                            </a:rPr>
                            <m:t>𝐴</m:t>
                          </m:r>
                        </m:num>
                        <m:den>
                          <m:r>
                            <a:rPr lang="it-IT" sz="2400" i="1">
                              <a:solidFill>
                                <a:srgbClr val="C00000"/>
                              </a:solidFill>
                              <a:latin typeface="Cambria Math"/>
                            </a:rPr>
                            <m:t>𝑀</m:t>
                          </m:r>
                        </m:den>
                      </m:f>
                      <m:r>
                        <a:rPr lang="it-IT" sz="2400" i="1">
                          <a:solidFill>
                            <a:srgbClr val="C00000"/>
                          </a:solidFill>
                          <a:latin typeface="Cambria Math"/>
                        </a:rPr>
                        <m:t> </m:t>
                      </m:r>
                      <m:r>
                        <a:rPr lang="it-IT" sz="2400" i="1">
                          <a:solidFill>
                            <a:srgbClr val="C00000"/>
                          </a:solidFill>
                          <a:latin typeface="Cambria Math"/>
                        </a:rPr>
                        <m:t>𝜌</m:t>
                      </m:r>
                      <m:sSup>
                        <m:sSupPr>
                          <m:ctrlPr>
                            <a:rPr lang="en-GB" sz="2400" i="1">
                              <a:latin typeface="Cambria Math"/>
                            </a:rPr>
                          </m:ctrlPr>
                        </m:sSupPr>
                        <m:e>
                          <m:r>
                            <a:rPr lang="it-IT" sz="2400" i="1">
                              <a:latin typeface="Cambria Math"/>
                            </a:rPr>
                            <m:t> </m:t>
                          </m:r>
                          <m:r>
                            <a:rPr lang="it-IT" sz="2400" i="1">
                              <a:latin typeface="Cambria Math"/>
                            </a:rPr>
                            <m:t>𝑉</m:t>
                          </m:r>
                        </m:e>
                        <m:sup>
                          <m:r>
                            <a:rPr lang="it-IT" sz="2400" i="1">
                              <a:latin typeface="Cambria Math"/>
                            </a:rPr>
                            <m:t>2</m:t>
                          </m:r>
                        </m:sup>
                      </m:sSup>
                      <m:f>
                        <m:fPr>
                          <m:ctrlPr>
                            <a:rPr lang="en-GB" sz="2400" i="1">
                              <a:latin typeface="Cambria Math"/>
                            </a:rPr>
                          </m:ctrlPr>
                        </m:fPr>
                        <m:num>
                          <m:r>
                            <a:rPr lang="it-IT" sz="2400" b="1" i="1">
                              <a:latin typeface="Cambria Math"/>
                            </a:rPr>
                            <m:t>𝑽</m:t>
                          </m:r>
                        </m:num>
                        <m:den>
                          <m:r>
                            <a:rPr lang="it-IT" sz="2400" i="1">
                              <a:latin typeface="Cambria Math"/>
                            </a:rPr>
                            <m:t>𝑉</m:t>
                          </m:r>
                        </m:den>
                      </m:f>
                    </m:oMath>
                  </m:oMathPara>
                </a14:m>
                <a:endParaRPr lang="it-IT" sz="2400" dirty="0"/>
              </a:p>
            </p:txBody>
          </p:sp>
        </mc:Choice>
        <mc:Fallback xmlns="">
          <p:sp>
            <p:nvSpPr>
              <p:cNvPr id="15" name="Rettangolo 14"/>
              <p:cNvSpPr>
                <a:spLocks noRot="1" noChangeAspect="1" noMove="1" noResize="1" noEditPoints="1" noAdjustHandles="1" noChangeArrowheads="1" noChangeShapeType="1" noTextEdit="1"/>
              </p:cNvSpPr>
              <p:nvPr/>
            </p:nvSpPr>
            <p:spPr>
              <a:xfrm>
                <a:off x="8369560" y="5347715"/>
                <a:ext cx="3129968" cy="786241"/>
              </a:xfrm>
              <a:prstGeom prst="rect">
                <a:avLst/>
              </a:prstGeom>
              <a:blipFill rotWithShape="1">
                <a:blip r:embed="rId5"/>
                <a:stretch>
                  <a:fillRect/>
                </a:stretch>
              </a:blipFill>
            </p:spPr>
            <p:txBody>
              <a:bodyPr/>
              <a:lstStyle/>
              <a:p>
                <a:r>
                  <a:rPr lang="it-IT">
                    <a:noFill/>
                  </a:rPr>
                  <a:t> </a:t>
                </a:r>
              </a:p>
            </p:txBody>
          </p:sp>
        </mc:Fallback>
      </mc:AlternateContent>
      <p:graphicFrame>
        <p:nvGraphicFramePr>
          <p:cNvPr id="5" name="Oggetto 4"/>
          <p:cNvGraphicFramePr>
            <a:graphicFrameLocks noChangeAspect="1"/>
          </p:cNvGraphicFramePr>
          <p:nvPr>
            <p:extLst>
              <p:ext uri="{D42A27DB-BD31-4B8C-83A1-F6EECF244321}">
                <p14:modId xmlns:p14="http://schemas.microsoft.com/office/powerpoint/2010/main" val="1788738893"/>
              </p:ext>
            </p:extLst>
          </p:nvPr>
        </p:nvGraphicFramePr>
        <p:xfrm>
          <a:off x="4947809" y="2493294"/>
          <a:ext cx="1355725" cy="681038"/>
        </p:xfrm>
        <a:graphic>
          <a:graphicData uri="http://schemas.openxmlformats.org/presentationml/2006/ole">
            <mc:AlternateContent xmlns:mc="http://schemas.openxmlformats.org/markup-compatibility/2006">
              <mc:Choice xmlns:v="urn:schemas-microsoft-com:vml" Requires="v">
                <p:oleObj spid="_x0000_s1714" name="Equazione" r:id="rId6" imgW="622030" imgH="393529" progId="Equation.3">
                  <p:embed/>
                </p:oleObj>
              </mc:Choice>
              <mc:Fallback>
                <p:oleObj name="Equazione" r:id="rId6" imgW="622030" imgH="393529" progId="Equation.3">
                  <p:embed/>
                  <p:pic>
                    <p:nvPicPr>
                      <p:cNvPr id="0" name="Oggetto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7809" y="2493294"/>
                        <a:ext cx="1355725" cy="681038"/>
                      </a:xfrm>
                      <a:prstGeom prst="rect">
                        <a:avLst/>
                      </a:prstGeom>
                      <a:noFill/>
                      <a:ln>
                        <a:noFill/>
                      </a:ln>
                    </p:spPr>
                  </p:pic>
                </p:oleObj>
              </mc:Fallback>
            </mc:AlternateContent>
          </a:graphicData>
        </a:graphic>
      </p:graphicFrame>
      <p:sp>
        <p:nvSpPr>
          <p:cNvPr id="21" name="CasellaDiTesto 20"/>
          <p:cNvSpPr txBox="1"/>
          <p:nvPr/>
        </p:nvSpPr>
        <p:spPr>
          <a:xfrm>
            <a:off x="1533098" y="2427801"/>
            <a:ext cx="3510769" cy="338554"/>
          </a:xfrm>
          <a:prstGeom prst="rect">
            <a:avLst/>
          </a:prstGeom>
          <a:noFill/>
        </p:spPr>
        <p:txBody>
          <a:bodyPr wrap="none" rtlCol="0">
            <a:spAutoFit/>
          </a:bodyPr>
          <a:lstStyle/>
          <a:p>
            <a:r>
              <a:rPr lang="it-IT" sz="1600" b="1" dirty="0">
                <a:solidFill>
                  <a:srgbClr val="0070C0"/>
                </a:solidFill>
              </a:rPr>
              <a:t>Coefficiente di resistenza aerodinamica</a:t>
            </a:r>
          </a:p>
        </p:txBody>
      </p:sp>
      <p:cxnSp>
        <p:nvCxnSpPr>
          <p:cNvPr id="23" name="Connettore 2 22"/>
          <p:cNvCxnSpPr>
            <a:stCxn id="21" idx="3"/>
          </p:cNvCxnSpPr>
          <p:nvPr/>
        </p:nvCxnSpPr>
        <p:spPr>
          <a:xfrm>
            <a:off x="5043867" y="2597078"/>
            <a:ext cx="414545"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6712747" y="2443189"/>
            <a:ext cx="4698402" cy="338554"/>
          </a:xfrm>
          <a:prstGeom prst="rect">
            <a:avLst/>
          </a:prstGeom>
          <a:noFill/>
        </p:spPr>
        <p:txBody>
          <a:bodyPr wrap="none" rtlCol="0">
            <a:spAutoFit/>
          </a:bodyPr>
          <a:lstStyle/>
          <a:p>
            <a:r>
              <a:rPr lang="it-IT" sz="1600" b="1" dirty="0">
                <a:solidFill>
                  <a:srgbClr val="0070C0"/>
                </a:solidFill>
              </a:rPr>
              <a:t>Sezione trasversale </a:t>
            </a:r>
            <a:r>
              <a:rPr lang="it-IT" sz="1600" b="1" dirty="0" smtClean="0">
                <a:solidFill>
                  <a:srgbClr val="0070C0"/>
                </a:solidFill>
              </a:rPr>
              <a:t>del satellite rivolta </a:t>
            </a:r>
            <a:r>
              <a:rPr lang="it-IT" sz="1600" b="1" dirty="0">
                <a:solidFill>
                  <a:srgbClr val="0070C0"/>
                </a:solidFill>
              </a:rPr>
              <a:t>al flusso d’aria</a:t>
            </a:r>
          </a:p>
        </p:txBody>
      </p:sp>
      <p:cxnSp>
        <p:nvCxnSpPr>
          <p:cNvPr id="25" name="Connettore 2 24"/>
          <p:cNvCxnSpPr>
            <a:stCxn id="24" idx="1"/>
          </p:cNvCxnSpPr>
          <p:nvPr/>
        </p:nvCxnSpPr>
        <p:spPr>
          <a:xfrm flipH="1">
            <a:off x="6212795" y="2612466"/>
            <a:ext cx="49995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6570654" y="2885324"/>
            <a:ext cx="1756699" cy="338554"/>
          </a:xfrm>
          <a:prstGeom prst="rect">
            <a:avLst/>
          </a:prstGeom>
          <a:noFill/>
        </p:spPr>
        <p:txBody>
          <a:bodyPr wrap="none" rtlCol="0">
            <a:spAutoFit/>
          </a:bodyPr>
          <a:lstStyle/>
          <a:p>
            <a:r>
              <a:rPr lang="it-IT" sz="1600" b="1" dirty="0">
                <a:solidFill>
                  <a:srgbClr val="0070C0"/>
                </a:solidFill>
              </a:rPr>
              <a:t>Massa </a:t>
            </a:r>
            <a:r>
              <a:rPr lang="it-IT" sz="1600" b="1" dirty="0" smtClean="0">
                <a:solidFill>
                  <a:srgbClr val="0070C0"/>
                </a:solidFill>
              </a:rPr>
              <a:t>del satellite</a:t>
            </a:r>
            <a:endParaRPr lang="it-IT" sz="1600" b="1" dirty="0">
              <a:solidFill>
                <a:srgbClr val="0070C0"/>
              </a:solidFill>
            </a:endParaRPr>
          </a:p>
        </p:txBody>
      </p:sp>
      <p:cxnSp>
        <p:nvCxnSpPr>
          <p:cNvPr id="27" name="Connettore 2 26"/>
          <p:cNvCxnSpPr>
            <a:stCxn id="26" idx="1"/>
          </p:cNvCxnSpPr>
          <p:nvPr/>
        </p:nvCxnSpPr>
        <p:spPr>
          <a:xfrm flipH="1">
            <a:off x="6036412" y="3054601"/>
            <a:ext cx="53424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aphicFrame>
        <p:nvGraphicFramePr>
          <p:cNvPr id="32" name="Oggetto 31"/>
          <p:cNvGraphicFramePr>
            <a:graphicFrameLocks noChangeAspect="1"/>
          </p:cNvGraphicFramePr>
          <p:nvPr>
            <p:extLst>
              <p:ext uri="{D42A27DB-BD31-4B8C-83A1-F6EECF244321}">
                <p14:modId xmlns:p14="http://schemas.microsoft.com/office/powerpoint/2010/main" val="2170013117"/>
              </p:ext>
            </p:extLst>
          </p:nvPr>
        </p:nvGraphicFramePr>
        <p:xfrm>
          <a:off x="4800341" y="4208160"/>
          <a:ext cx="2181225" cy="1071563"/>
        </p:xfrm>
        <a:graphic>
          <a:graphicData uri="http://schemas.openxmlformats.org/presentationml/2006/ole">
            <mc:AlternateContent xmlns:mc="http://schemas.openxmlformats.org/markup-compatibility/2006">
              <mc:Choice xmlns:v="urn:schemas-microsoft-com:vml" Requires="v">
                <p:oleObj spid="_x0000_s1715" name="Equazione" r:id="rId8" imgW="1574800" imgH="685800" progId="Equation.3">
                  <p:embed/>
                </p:oleObj>
              </mc:Choice>
              <mc:Fallback>
                <p:oleObj name="Equazione" r:id="rId8" imgW="1574800" imgH="685800" progId="Equation.3">
                  <p:embed/>
                  <p:pic>
                    <p:nvPicPr>
                      <p:cNvPr id="0" name="Oggetto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341" y="4208160"/>
                        <a:ext cx="21812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Rettangolo 32"/>
          <p:cNvSpPr/>
          <p:nvPr/>
        </p:nvSpPr>
        <p:spPr>
          <a:xfrm>
            <a:off x="7287209" y="4297912"/>
            <a:ext cx="4212320" cy="738664"/>
          </a:xfrm>
          <a:prstGeom prst="rect">
            <a:avLst/>
          </a:prstGeom>
        </p:spPr>
        <p:txBody>
          <a:bodyPr wrap="square">
            <a:spAutoFit/>
          </a:bodyPr>
          <a:lstStyle/>
          <a:p>
            <a:r>
              <a:rPr lang="it-IT" sz="1400" i="1" dirty="0" smtClean="0">
                <a:solidFill>
                  <a:srgbClr val="002060"/>
                </a:solidFill>
              </a:rPr>
              <a:t>i identifica le “osservazioni” e N è il numero totale di “osservazioni” disponibili, ad esempio il numero di TLE, nell’arco di tempo considerato </a:t>
            </a:r>
            <a:endParaRPr lang="it-IT" sz="1400" i="1" dirty="0">
              <a:solidFill>
                <a:srgbClr val="002060"/>
              </a:solidFill>
            </a:endParaRPr>
          </a:p>
        </p:txBody>
      </p:sp>
    </p:spTree>
    <p:extLst>
      <p:ext uri="{BB962C8B-B14F-4D97-AF65-F5344CB8AC3E}">
        <p14:creationId xmlns:p14="http://schemas.microsoft.com/office/powerpoint/2010/main" val="2164852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Stima dell’epoca nominale di rientro</a:t>
            </a:r>
            <a:endParaRPr lang="it-IT" sz="3200" dirty="0">
              <a:solidFill>
                <a:srgbClr val="002060"/>
              </a:solidFill>
            </a:endParaRPr>
          </a:p>
        </p:txBody>
      </p:sp>
      <p:sp>
        <p:nvSpPr>
          <p:cNvPr id="7" name="Rettangolo 6"/>
          <p:cNvSpPr/>
          <p:nvPr/>
        </p:nvSpPr>
        <p:spPr>
          <a:xfrm>
            <a:off x="120788" y="1801992"/>
            <a:ext cx="11909183" cy="1369606"/>
          </a:xfrm>
          <a:prstGeom prst="rect">
            <a:avLst/>
          </a:prstGeom>
        </p:spPr>
        <p:txBody>
          <a:bodyPr wrap="square">
            <a:spAutoFit/>
          </a:bodyPr>
          <a:lstStyle/>
          <a:p>
            <a:pPr marL="285750" indent="-285750">
              <a:buBlip>
                <a:blip r:embed="rId3"/>
              </a:buBlip>
            </a:pPr>
            <a:r>
              <a:rPr lang="it-IT" b="1" dirty="0">
                <a:solidFill>
                  <a:srgbClr val="002060"/>
                </a:solidFill>
              </a:rPr>
              <a:t>Utilizzando il valore </a:t>
            </a:r>
            <a:r>
              <a:rPr lang="it-IT" b="1" dirty="0" smtClean="0">
                <a:solidFill>
                  <a:srgbClr val="002060"/>
                </a:solidFill>
              </a:rPr>
              <a:t>di </a:t>
            </a:r>
            <a:r>
              <a:rPr lang="it-IT" b="1" i="1" dirty="0" smtClean="0">
                <a:solidFill>
                  <a:srgbClr val="002060"/>
                </a:solidFill>
              </a:rPr>
              <a:t>B</a:t>
            </a:r>
            <a:r>
              <a:rPr lang="it-IT" b="1" dirty="0">
                <a:solidFill>
                  <a:srgbClr val="002060"/>
                </a:solidFill>
              </a:rPr>
              <a:t>, </a:t>
            </a:r>
            <a:r>
              <a:rPr lang="it-IT" b="1" dirty="0" smtClean="0">
                <a:solidFill>
                  <a:srgbClr val="002060"/>
                </a:solidFill>
              </a:rPr>
              <a:t>stimato mediante una stima a ritroso – nel senso dei minimi quadrati – del decadimento del semiasse maggiore descritto dai TLE storici, l’ultimo vettore di stato disponibile dell’oggetto spaziale </a:t>
            </a:r>
            <a:r>
              <a:rPr lang="it-IT" b="1" dirty="0">
                <a:solidFill>
                  <a:srgbClr val="002060"/>
                </a:solidFill>
              </a:rPr>
              <a:t>in decadimento viene </a:t>
            </a:r>
            <a:r>
              <a:rPr lang="it-IT" b="1" dirty="0" smtClean="0">
                <a:solidFill>
                  <a:srgbClr val="002060"/>
                </a:solidFill>
              </a:rPr>
              <a:t>propagato fino a una quota di riferimento per il rientro (ad esempio 80 km) </a:t>
            </a:r>
            <a:endParaRPr lang="it-IT" b="1" dirty="0">
              <a:solidFill>
                <a:srgbClr val="002060"/>
              </a:solidFill>
            </a:endParaRPr>
          </a:p>
          <a:p>
            <a:pPr marL="285750" indent="-285750">
              <a:buBlip>
                <a:blip r:embed="rId3"/>
              </a:buBlip>
            </a:pPr>
            <a:endParaRPr lang="it-IT" sz="300" b="1" dirty="0">
              <a:solidFill>
                <a:srgbClr val="002060"/>
              </a:solidFill>
            </a:endParaRPr>
          </a:p>
          <a:p>
            <a:pPr marL="285750" indent="-285750">
              <a:buBlip>
                <a:blip r:embed="rId3"/>
              </a:buBlip>
            </a:pPr>
            <a:endParaRPr lang="it-IT" sz="500" b="1" dirty="0" smtClean="0">
              <a:solidFill>
                <a:srgbClr val="C00000"/>
              </a:solidFill>
            </a:endParaRPr>
          </a:p>
          <a:p>
            <a:pPr marL="285750" indent="-285750">
              <a:buBlip>
                <a:blip r:embed="rId3"/>
              </a:buBlip>
            </a:pPr>
            <a:r>
              <a:rPr lang="it-IT" b="1" dirty="0" smtClean="0">
                <a:solidFill>
                  <a:srgbClr val="C00000"/>
                </a:solidFill>
              </a:rPr>
              <a:t>L'epoca </a:t>
            </a:r>
            <a:r>
              <a:rPr lang="it-IT" b="1" dirty="0">
                <a:solidFill>
                  <a:srgbClr val="C00000"/>
                </a:solidFill>
              </a:rPr>
              <a:t>corrispondente </a:t>
            </a:r>
            <a:r>
              <a:rPr lang="it-IT" b="1" dirty="0" smtClean="0">
                <a:solidFill>
                  <a:srgbClr val="C00000"/>
                </a:solidFill>
              </a:rPr>
              <a:t>a tale quota rappresenta il tempo di rientro «nominale» previsto</a:t>
            </a:r>
            <a:endParaRPr lang="it-IT" b="1" dirty="0">
              <a:solidFill>
                <a:srgbClr val="C00000"/>
              </a:solidFill>
            </a:endParaRPr>
          </a:p>
        </p:txBody>
      </p:sp>
      <p:sp>
        <p:nvSpPr>
          <p:cNvPr id="8" name="CasellaDiTesto 7"/>
          <p:cNvSpPr txBox="1"/>
          <p:nvPr/>
        </p:nvSpPr>
        <p:spPr>
          <a:xfrm>
            <a:off x="213921" y="3248215"/>
            <a:ext cx="8064896" cy="584775"/>
          </a:xfrm>
          <a:prstGeom prst="rect">
            <a:avLst/>
          </a:prstGeom>
          <a:noFill/>
        </p:spPr>
        <p:txBody>
          <a:bodyPr wrap="square" rtlCol="0">
            <a:spAutoFit/>
          </a:bodyPr>
          <a:lstStyle/>
          <a:p>
            <a:pPr>
              <a:buClr>
                <a:schemeClr val="accent1">
                  <a:lumMod val="75000"/>
                </a:schemeClr>
              </a:buClr>
            </a:pPr>
            <a:r>
              <a:rPr lang="en-US" sz="1600" b="1" u="sng" dirty="0">
                <a:solidFill>
                  <a:srgbClr val="0000FF"/>
                </a:solidFill>
              </a:rPr>
              <a:t>ESEMPIO – RIENTRO PROGRESS-M 27M</a:t>
            </a:r>
          </a:p>
          <a:p>
            <a:pPr>
              <a:buClr>
                <a:schemeClr val="accent1">
                  <a:lumMod val="75000"/>
                </a:schemeClr>
              </a:buClr>
            </a:pPr>
            <a:r>
              <a:rPr lang="it-IT" sz="1600" b="1" dirty="0">
                <a:solidFill>
                  <a:srgbClr val="002060"/>
                </a:solidFill>
              </a:rPr>
              <a:t>Propagatore orbitale: SATRAP, Modello di densità atmosferica: NRLMSISE-00 </a:t>
            </a:r>
          </a:p>
        </p:txBody>
      </p:sp>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1810" y="3832990"/>
            <a:ext cx="3980937" cy="2473149"/>
          </a:xfrm>
          <a:prstGeom prst="rect">
            <a:avLst/>
          </a:prstGeom>
        </p:spPr>
      </p:pic>
      <p:graphicFrame>
        <p:nvGraphicFramePr>
          <p:cNvPr id="12" name="Tabella 11"/>
          <p:cNvGraphicFramePr>
            <a:graphicFrameLocks noGrp="1"/>
          </p:cNvGraphicFramePr>
          <p:nvPr>
            <p:extLst>
              <p:ext uri="{D42A27DB-BD31-4B8C-83A1-F6EECF244321}">
                <p14:modId xmlns:p14="http://schemas.microsoft.com/office/powerpoint/2010/main" val="291007632"/>
              </p:ext>
            </p:extLst>
          </p:nvPr>
        </p:nvGraphicFramePr>
        <p:xfrm>
          <a:off x="7055448" y="3964664"/>
          <a:ext cx="4631822" cy="2209800"/>
        </p:xfrm>
        <a:graphic>
          <a:graphicData uri="http://schemas.openxmlformats.org/drawingml/2006/table">
            <a:tbl>
              <a:tblPr>
                <a:tableStyleId>{5C22544A-7EE6-4342-B048-85BDC9FD1C3A}</a:tableStyleId>
              </a:tblPr>
              <a:tblGrid>
                <a:gridCol w="1033853">
                  <a:extLst>
                    <a:ext uri="{9D8B030D-6E8A-4147-A177-3AD203B41FA5}">
                      <a16:colId xmlns="" xmlns:a16="http://schemas.microsoft.com/office/drawing/2014/main" val="20000"/>
                    </a:ext>
                  </a:extLst>
                </a:gridCol>
                <a:gridCol w="1956933">
                  <a:extLst>
                    <a:ext uri="{9D8B030D-6E8A-4147-A177-3AD203B41FA5}">
                      <a16:colId xmlns="" xmlns:a16="http://schemas.microsoft.com/office/drawing/2014/main" val="20001"/>
                    </a:ext>
                  </a:extLst>
                </a:gridCol>
                <a:gridCol w="1641036">
                  <a:extLst>
                    <a:ext uri="{9D8B030D-6E8A-4147-A177-3AD203B41FA5}">
                      <a16:colId xmlns="" xmlns:a16="http://schemas.microsoft.com/office/drawing/2014/main" val="20002"/>
                    </a:ext>
                  </a:extLst>
                </a:gridCol>
              </a:tblGrid>
              <a:tr h="580158">
                <a:tc>
                  <a:txBody>
                    <a:bodyPr/>
                    <a:lstStyle/>
                    <a:p>
                      <a:pPr algn="ctr" fontAlgn="b"/>
                      <a:r>
                        <a:rPr lang="it-IT" sz="1400" b="1" u="none" strike="noStrike" noProof="0" dirty="0">
                          <a:solidFill>
                            <a:schemeClr val="accent1">
                              <a:lumMod val="50000"/>
                            </a:schemeClr>
                          </a:solidFill>
                          <a:effectLst/>
                          <a:latin typeface="+mn-lt"/>
                        </a:rPr>
                        <a:t>Parametro balistico</a:t>
                      </a:r>
                      <a:endParaRPr lang="it-IT" sz="1400" b="1" i="0" u="none" strike="noStrike" noProof="0" dirty="0">
                        <a:solidFill>
                          <a:schemeClr val="accent1">
                            <a:lumMod val="50000"/>
                          </a:schemeClr>
                        </a:solidFill>
                        <a:effectLst/>
                        <a:latin typeface="+mn-lt"/>
                      </a:endParaRPr>
                    </a:p>
                    <a:p>
                      <a:pPr algn="ctr" fontAlgn="b"/>
                      <a:r>
                        <a:rPr lang="it-IT" sz="1400" b="1" u="none" strike="noStrike" noProof="0" dirty="0">
                          <a:solidFill>
                            <a:schemeClr val="accent1">
                              <a:lumMod val="50000"/>
                            </a:schemeClr>
                          </a:solidFill>
                          <a:effectLst/>
                          <a:latin typeface="+mn-lt"/>
                        </a:rPr>
                        <a:t> (m</a:t>
                      </a:r>
                      <a:r>
                        <a:rPr lang="it-IT" sz="1400" b="1" u="none" strike="noStrike" baseline="30000" noProof="0" dirty="0">
                          <a:solidFill>
                            <a:schemeClr val="accent1">
                              <a:lumMod val="50000"/>
                            </a:schemeClr>
                          </a:solidFill>
                          <a:effectLst/>
                          <a:latin typeface="+mn-lt"/>
                        </a:rPr>
                        <a:t>2</a:t>
                      </a:r>
                      <a:r>
                        <a:rPr lang="it-IT" sz="1400" b="1" u="none" strike="noStrike" noProof="0" dirty="0">
                          <a:solidFill>
                            <a:schemeClr val="accent1">
                              <a:lumMod val="50000"/>
                            </a:schemeClr>
                          </a:solidFill>
                          <a:effectLst/>
                          <a:latin typeface="+mn-lt"/>
                        </a:rPr>
                        <a:t>/kg)</a:t>
                      </a:r>
                      <a:endParaRPr lang="it-IT" sz="1400" b="1" i="0" u="none" strike="noStrike" noProof="0" dirty="0">
                        <a:solidFill>
                          <a:schemeClr val="accent1">
                            <a:lumMod val="50000"/>
                          </a:schemeClr>
                        </a:solidFill>
                        <a:effectLst/>
                        <a:latin typeface="+mn-lt"/>
                      </a:endParaRPr>
                    </a:p>
                  </a:txBody>
                  <a:tcPr marL="9525" marR="9525" marT="9525" marB="0" anchor="b">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fontAlgn="b"/>
                      <a:r>
                        <a:rPr lang="it-IT" sz="1400" b="1" u="none" strike="noStrike" noProof="0" dirty="0">
                          <a:solidFill>
                            <a:schemeClr val="accent1">
                              <a:lumMod val="50000"/>
                            </a:schemeClr>
                          </a:solidFill>
                          <a:effectLst/>
                          <a:latin typeface="+mn-lt"/>
                        </a:rPr>
                        <a:t>Epoca di inizio della propagazione</a:t>
                      </a:r>
                    </a:p>
                    <a:p>
                      <a:pPr algn="ctr" fontAlgn="b"/>
                      <a:endParaRPr lang="it-IT" sz="1400" b="1" i="0" u="none" strike="noStrike" noProof="0" dirty="0">
                        <a:solidFill>
                          <a:schemeClr val="accent1">
                            <a:lumMod val="50000"/>
                          </a:schemeClr>
                        </a:solidFill>
                        <a:effectLst/>
                        <a:latin typeface="+mn-lt"/>
                      </a:endParaRPr>
                    </a:p>
                  </a:txBody>
                  <a:tcPr marL="9525" marR="9525" marT="9525" marB="0" anchor="b">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fontAlgn="b"/>
                      <a:r>
                        <a:rPr lang="it-IT" sz="1400" b="1" u="none" strike="noStrike" noProof="0" dirty="0">
                          <a:solidFill>
                            <a:schemeClr val="accent1">
                              <a:lumMod val="50000"/>
                            </a:schemeClr>
                          </a:solidFill>
                          <a:effectLst/>
                          <a:latin typeface="+mn-lt"/>
                        </a:rPr>
                        <a:t>Epoca nominale di rientro a 80 km</a:t>
                      </a:r>
                    </a:p>
                    <a:p>
                      <a:pPr algn="ctr" fontAlgn="b"/>
                      <a:endParaRPr lang="it-IT" sz="1400" b="1" i="0" u="none" strike="noStrike" noProof="0" dirty="0">
                        <a:solidFill>
                          <a:schemeClr val="accent1">
                            <a:lumMod val="50000"/>
                          </a:schemeClr>
                        </a:solidFill>
                        <a:effectLst/>
                        <a:latin typeface="+mn-lt"/>
                      </a:endParaRPr>
                    </a:p>
                  </a:txBody>
                  <a:tcPr marL="9525" marR="9525" marT="9525" marB="0" anchor="b">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extLst>
                  <a:ext uri="{0D108BD9-81ED-4DB2-BD59-A6C34878D82A}">
                    <a16:rowId xmlns="" xmlns:a16="http://schemas.microsoft.com/office/drawing/2014/main" val="10000"/>
                  </a:ext>
                </a:extLst>
              </a:tr>
              <a:tr h="196915">
                <a:tc>
                  <a:txBody>
                    <a:bodyPr/>
                    <a:lstStyle/>
                    <a:p>
                      <a:pPr algn="ctr" fontAlgn="b"/>
                      <a:r>
                        <a:rPr lang="en-US" sz="1400" b="1" u="none" strike="noStrike" dirty="0" smtClean="0">
                          <a:solidFill>
                            <a:schemeClr val="accent1">
                              <a:lumMod val="50000"/>
                            </a:schemeClr>
                          </a:solidFill>
                          <a:effectLst/>
                          <a:latin typeface="+mn-lt"/>
                        </a:rPr>
                        <a:t>0,005318</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accent1">
                              <a:lumMod val="50000"/>
                            </a:schemeClr>
                          </a:solidFill>
                          <a:effectLst/>
                          <a:latin typeface="+mn-lt"/>
                        </a:rPr>
                        <a:t>20150429 20:00 UTC</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bg1"/>
                          </a:solidFill>
                          <a:effectLst/>
                          <a:latin typeface="+mn-lt"/>
                        </a:rPr>
                        <a:t>20150508 22:18 UTC</a:t>
                      </a:r>
                      <a:endParaRPr lang="en-US" sz="1400" b="1" i="0" u="none" strike="noStrike" dirty="0">
                        <a:solidFill>
                          <a:schemeClr val="bg1"/>
                        </a:solidFill>
                        <a:effectLst/>
                        <a:latin typeface="+mn-lt"/>
                      </a:endParaRPr>
                    </a:p>
                  </a:txBody>
                  <a:tcPr marL="9525" marR="9525" marT="9525" marB="0" anchor="b">
                    <a:solidFill>
                      <a:schemeClr val="accent1">
                        <a:lumMod val="75000"/>
                      </a:schemeClr>
                    </a:solidFill>
                  </a:tcPr>
                </a:tc>
                <a:extLst>
                  <a:ext uri="{0D108BD9-81ED-4DB2-BD59-A6C34878D82A}">
                    <a16:rowId xmlns="" xmlns:a16="http://schemas.microsoft.com/office/drawing/2014/main" val="10001"/>
                  </a:ext>
                </a:extLst>
              </a:tr>
              <a:tr h="196915">
                <a:tc>
                  <a:txBody>
                    <a:bodyPr/>
                    <a:lstStyle/>
                    <a:p>
                      <a:pPr algn="ctr" fontAlgn="b"/>
                      <a:r>
                        <a:rPr lang="en-US" sz="1400" b="1" u="none" strike="noStrike" dirty="0" smtClean="0">
                          <a:solidFill>
                            <a:schemeClr val="accent1">
                              <a:lumMod val="50000"/>
                            </a:schemeClr>
                          </a:solidFill>
                          <a:effectLst/>
                          <a:latin typeface="+mn-lt"/>
                        </a:rPr>
                        <a:t>0,005343</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accent1">
                              <a:lumMod val="50000"/>
                            </a:schemeClr>
                          </a:solidFill>
                          <a:effectLst/>
                          <a:latin typeface="+mn-lt"/>
                        </a:rPr>
                        <a:t>20150503 23:01 UTC</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bg1"/>
                          </a:solidFill>
                          <a:effectLst/>
                          <a:latin typeface="+mn-lt"/>
                        </a:rPr>
                        <a:t>20150508 21:16 UTC</a:t>
                      </a:r>
                      <a:endParaRPr lang="en-US" sz="1400" b="1" i="0" u="none" strike="noStrike" dirty="0">
                        <a:solidFill>
                          <a:schemeClr val="bg1"/>
                        </a:solidFill>
                        <a:effectLst/>
                        <a:latin typeface="+mn-lt"/>
                      </a:endParaRPr>
                    </a:p>
                  </a:txBody>
                  <a:tcPr marL="9525" marR="9525" marT="9525" marB="0" anchor="b">
                    <a:solidFill>
                      <a:schemeClr val="accent1">
                        <a:lumMod val="75000"/>
                      </a:schemeClr>
                    </a:solidFill>
                  </a:tcPr>
                </a:tc>
                <a:extLst>
                  <a:ext uri="{0D108BD9-81ED-4DB2-BD59-A6C34878D82A}">
                    <a16:rowId xmlns="" xmlns:a16="http://schemas.microsoft.com/office/drawing/2014/main" val="10002"/>
                  </a:ext>
                </a:extLst>
              </a:tr>
              <a:tr h="196915">
                <a:tc>
                  <a:txBody>
                    <a:bodyPr/>
                    <a:lstStyle/>
                    <a:p>
                      <a:pPr algn="ctr" fontAlgn="b"/>
                      <a:r>
                        <a:rPr lang="en-US" sz="1400" b="1" u="none" strike="noStrike" dirty="0" smtClean="0">
                          <a:solidFill>
                            <a:schemeClr val="accent1">
                              <a:lumMod val="50000"/>
                            </a:schemeClr>
                          </a:solidFill>
                          <a:effectLst/>
                          <a:latin typeface="+mn-lt"/>
                        </a:rPr>
                        <a:t>0,005343</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accent1">
                              <a:lumMod val="50000"/>
                            </a:schemeClr>
                          </a:solidFill>
                          <a:effectLst/>
                          <a:latin typeface="+mn-lt"/>
                        </a:rPr>
                        <a:t>20150505 04:49 UTC</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bg1"/>
                          </a:solidFill>
                          <a:effectLst/>
                          <a:latin typeface="+mn-lt"/>
                        </a:rPr>
                        <a:t>20150508 17:11 UTC</a:t>
                      </a:r>
                      <a:endParaRPr lang="en-US" sz="1400" b="1" i="0" u="none" strike="noStrike" dirty="0">
                        <a:solidFill>
                          <a:schemeClr val="bg1"/>
                        </a:solidFill>
                        <a:effectLst/>
                        <a:latin typeface="+mn-lt"/>
                      </a:endParaRPr>
                    </a:p>
                  </a:txBody>
                  <a:tcPr marL="9525" marR="9525" marT="9525" marB="0" anchor="b">
                    <a:solidFill>
                      <a:schemeClr val="accent1">
                        <a:lumMod val="75000"/>
                      </a:schemeClr>
                    </a:solidFill>
                  </a:tcPr>
                </a:tc>
                <a:extLst>
                  <a:ext uri="{0D108BD9-81ED-4DB2-BD59-A6C34878D82A}">
                    <a16:rowId xmlns="" xmlns:a16="http://schemas.microsoft.com/office/drawing/2014/main" val="10003"/>
                  </a:ext>
                </a:extLst>
              </a:tr>
              <a:tr h="196915">
                <a:tc>
                  <a:txBody>
                    <a:bodyPr/>
                    <a:lstStyle/>
                    <a:p>
                      <a:pPr algn="ctr" fontAlgn="b"/>
                      <a:r>
                        <a:rPr lang="en-US" sz="1400" b="1" u="none" strike="noStrike" dirty="0" smtClean="0">
                          <a:solidFill>
                            <a:schemeClr val="accent1">
                              <a:lumMod val="50000"/>
                            </a:schemeClr>
                          </a:solidFill>
                          <a:effectLst/>
                          <a:latin typeface="+mn-lt"/>
                        </a:rPr>
                        <a:t>0,005778</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accent1">
                              <a:lumMod val="50000"/>
                            </a:schemeClr>
                          </a:solidFill>
                          <a:effectLst/>
                          <a:latin typeface="+mn-lt"/>
                        </a:rPr>
                        <a:t>20150505 20:39 UTC</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bg1"/>
                          </a:solidFill>
                          <a:effectLst/>
                          <a:latin typeface="+mn-lt"/>
                        </a:rPr>
                        <a:t>20150508 10:22 UTC</a:t>
                      </a:r>
                      <a:endParaRPr lang="en-US" sz="1400" b="1" i="0" u="none" strike="noStrike" dirty="0">
                        <a:solidFill>
                          <a:schemeClr val="bg1"/>
                        </a:solidFill>
                        <a:effectLst/>
                        <a:latin typeface="+mn-lt"/>
                      </a:endParaRPr>
                    </a:p>
                  </a:txBody>
                  <a:tcPr marL="9525" marR="9525" marT="9525" marB="0" anchor="b">
                    <a:solidFill>
                      <a:schemeClr val="accent1">
                        <a:lumMod val="75000"/>
                      </a:schemeClr>
                    </a:solidFill>
                  </a:tcPr>
                </a:tc>
                <a:extLst>
                  <a:ext uri="{0D108BD9-81ED-4DB2-BD59-A6C34878D82A}">
                    <a16:rowId xmlns="" xmlns:a16="http://schemas.microsoft.com/office/drawing/2014/main" val="10004"/>
                  </a:ext>
                </a:extLst>
              </a:tr>
              <a:tr h="196915">
                <a:tc>
                  <a:txBody>
                    <a:bodyPr/>
                    <a:lstStyle/>
                    <a:p>
                      <a:pPr algn="ctr" fontAlgn="b"/>
                      <a:r>
                        <a:rPr lang="en-US" sz="1400" b="1" u="none" strike="noStrike" dirty="0" smtClean="0">
                          <a:solidFill>
                            <a:schemeClr val="accent1">
                              <a:lumMod val="50000"/>
                            </a:schemeClr>
                          </a:solidFill>
                          <a:effectLst/>
                          <a:latin typeface="+mn-lt"/>
                        </a:rPr>
                        <a:t>0,006238</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accent1">
                              <a:lumMod val="50000"/>
                            </a:schemeClr>
                          </a:solidFill>
                          <a:effectLst/>
                          <a:latin typeface="+mn-lt"/>
                        </a:rPr>
                        <a:t>20150506 21:35 UTC</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bg1"/>
                          </a:solidFill>
                          <a:effectLst/>
                          <a:latin typeface="+mn-lt"/>
                        </a:rPr>
                        <a:t>20150508 04:02 UTC</a:t>
                      </a:r>
                      <a:endParaRPr lang="en-US" sz="1400" b="1" i="0" u="none" strike="noStrike" dirty="0">
                        <a:solidFill>
                          <a:schemeClr val="bg1"/>
                        </a:solidFill>
                        <a:effectLst/>
                        <a:latin typeface="+mn-lt"/>
                      </a:endParaRPr>
                    </a:p>
                  </a:txBody>
                  <a:tcPr marL="9525" marR="9525" marT="9525" marB="0" anchor="b">
                    <a:solidFill>
                      <a:schemeClr val="accent1">
                        <a:lumMod val="75000"/>
                      </a:schemeClr>
                    </a:solidFill>
                  </a:tcPr>
                </a:tc>
                <a:extLst>
                  <a:ext uri="{0D108BD9-81ED-4DB2-BD59-A6C34878D82A}">
                    <a16:rowId xmlns="" xmlns:a16="http://schemas.microsoft.com/office/drawing/2014/main" val="10005"/>
                  </a:ext>
                </a:extLst>
              </a:tr>
              <a:tr h="196915">
                <a:tc>
                  <a:txBody>
                    <a:bodyPr/>
                    <a:lstStyle/>
                    <a:p>
                      <a:pPr algn="ctr" fontAlgn="b"/>
                      <a:r>
                        <a:rPr lang="en-US" sz="1400" b="1" u="none" strike="noStrike" dirty="0" smtClean="0">
                          <a:solidFill>
                            <a:schemeClr val="accent1">
                              <a:lumMod val="50000"/>
                            </a:schemeClr>
                          </a:solidFill>
                          <a:effectLst/>
                          <a:latin typeface="+mn-lt"/>
                        </a:rPr>
                        <a:t>0,006775</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accent1">
                              <a:lumMod val="50000"/>
                            </a:schemeClr>
                          </a:solidFill>
                          <a:effectLst/>
                          <a:latin typeface="+mn-lt"/>
                        </a:rPr>
                        <a:t>20150507 06:39 UTC</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bg1"/>
                          </a:solidFill>
                          <a:effectLst/>
                          <a:latin typeface="+mn-lt"/>
                        </a:rPr>
                        <a:t>20150508 01:12 UTC</a:t>
                      </a:r>
                      <a:endParaRPr lang="en-US" sz="1400" b="1" i="0" u="none" strike="noStrike" dirty="0">
                        <a:solidFill>
                          <a:schemeClr val="bg1"/>
                        </a:solidFill>
                        <a:effectLst/>
                        <a:latin typeface="+mn-lt"/>
                      </a:endParaRPr>
                    </a:p>
                  </a:txBody>
                  <a:tcPr marL="9525" marR="9525" marT="9525" marB="0" anchor="b">
                    <a:solidFill>
                      <a:schemeClr val="accent1">
                        <a:lumMod val="75000"/>
                      </a:schemeClr>
                    </a:solidFill>
                  </a:tcPr>
                </a:tc>
                <a:extLst>
                  <a:ext uri="{0D108BD9-81ED-4DB2-BD59-A6C34878D82A}">
                    <a16:rowId xmlns="" xmlns:a16="http://schemas.microsoft.com/office/drawing/2014/main" val="10006"/>
                  </a:ext>
                </a:extLst>
              </a:tr>
              <a:tr h="196915">
                <a:tc>
                  <a:txBody>
                    <a:bodyPr/>
                    <a:lstStyle/>
                    <a:p>
                      <a:pPr algn="ctr" fontAlgn="b"/>
                      <a:r>
                        <a:rPr lang="en-US" sz="1400" b="1" u="none" strike="noStrike" dirty="0" smtClean="0">
                          <a:solidFill>
                            <a:schemeClr val="accent1">
                              <a:lumMod val="50000"/>
                            </a:schemeClr>
                          </a:solidFill>
                          <a:effectLst/>
                          <a:latin typeface="+mn-lt"/>
                        </a:rPr>
                        <a:t>0,006085</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accent1">
                              <a:lumMod val="50000"/>
                            </a:schemeClr>
                          </a:solidFill>
                          <a:effectLst/>
                          <a:latin typeface="+mn-lt"/>
                        </a:rPr>
                        <a:t>20150507 12:12 UTC</a:t>
                      </a:r>
                      <a:endParaRPr lang="en-US" sz="1400" b="1" i="0" u="none" strike="noStrike" dirty="0">
                        <a:solidFill>
                          <a:schemeClr val="accent1">
                            <a:lumMod val="50000"/>
                          </a:schemeClr>
                        </a:solidFill>
                        <a:effectLst/>
                        <a:latin typeface="+mn-lt"/>
                      </a:endParaRPr>
                    </a:p>
                  </a:txBody>
                  <a:tcPr marL="9525" marR="9525" marT="9525" marB="0" anchor="b"/>
                </a:tc>
                <a:tc>
                  <a:txBody>
                    <a:bodyPr/>
                    <a:lstStyle/>
                    <a:p>
                      <a:pPr algn="ctr" fontAlgn="b"/>
                      <a:r>
                        <a:rPr lang="en-US" sz="1400" b="1" u="none" strike="noStrike" dirty="0">
                          <a:solidFill>
                            <a:schemeClr val="bg1"/>
                          </a:solidFill>
                          <a:effectLst/>
                          <a:latin typeface="+mn-lt"/>
                        </a:rPr>
                        <a:t>20150508 00:58 UTC</a:t>
                      </a:r>
                      <a:endParaRPr lang="en-US" sz="1400" b="1" i="0" u="none" strike="noStrike" dirty="0">
                        <a:solidFill>
                          <a:schemeClr val="bg1"/>
                        </a:solidFill>
                        <a:effectLst/>
                        <a:latin typeface="+mn-lt"/>
                      </a:endParaRPr>
                    </a:p>
                  </a:txBody>
                  <a:tcPr marL="9525" marR="9525" marT="9525" marB="0" anchor="b">
                    <a:solidFill>
                      <a:schemeClr val="accent1">
                        <a:lumMod val="75000"/>
                      </a:schemeClr>
                    </a:solidFill>
                  </a:tcPr>
                </a:tc>
                <a:extLst>
                  <a:ext uri="{0D108BD9-81ED-4DB2-BD59-A6C34878D82A}">
                    <a16:rowId xmlns="" xmlns:a16="http://schemas.microsoft.com/office/drawing/2014/main" val="10007"/>
                  </a:ext>
                </a:extLst>
              </a:tr>
            </a:tbl>
          </a:graphicData>
        </a:graphic>
      </p:graphicFrame>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921" y="4097998"/>
            <a:ext cx="2432750" cy="14932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53848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Incertezza sulle previsioni di rientro</a:t>
            </a:r>
            <a:endParaRPr lang="it-IT" sz="3200" dirty="0">
              <a:solidFill>
                <a:srgbClr val="002060"/>
              </a:solidFill>
            </a:endParaRPr>
          </a:p>
        </p:txBody>
      </p:sp>
      <p:sp>
        <p:nvSpPr>
          <p:cNvPr id="7" name="Rettangolo 6"/>
          <p:cNvSpPr/>
          <p:nvPr/>
        </p:nvSpPr>
        <p:spPr>
          <a:xfrm>
            <a:off x="179512" y="1815844"/>
            <a:ext cx="11758022" cy="1046440"/>
          </a:xfrm>
          <a:prstGeom prst="rect">
            <a:avLst/>
          </a:prstGeom>
        </p:spPr>
        <p:txBody>
          <a:bodyPr wrap="square">
            <a:spAutoFit/>
          </a:bodyPr>
          <a:lstStyle/>
          <a:p>
            <a:pPr marL="285750" indent="-285750">
              <a:buBlip>
                <a:blip r:embed="rId3"/>
              </a:buBlip>
            </a:pPr>
            <a:r>
              <a:rPr lang="it-IT" b="1" dirty="0">
                <a:solidFill>
                  <a:srgbClr val="002060"/>
                </a:solidFill>
              </a:rPr>
              <a:t>Per le </a:t>
            </a:r>
            <a:r>
              <a:rPr lang="it-IT" b="1" dirty="0">
                <a:solidFill>
                  <a:srgbClr val="C00000"/>
                </a:solidFill>
              </a:rPr>
              <a:t>categorie di oggetti la cui </a:t>
            </a:r>
            <a:r>
              <a:rPr lang="it-IT" b="1" dirty="0" smtClean="0">
                <a:solidFill>
                  <a:srgbClr val="C00000"/>
                </a:solidFill>
              </a:rPr>
              <a:t>l’evoluzione </a:t>
            </a:r>
            <a:r>
              <a:rPr lang="it-IT" b="1" dirty="0">
                <a:solidFill>
                  <a:srgbClr val="C00000"/>
                </a:solidFill>
              </a:rPr>
              <a:t>orbitale è dominata dal frenamento atmosferico</a:t>
            </a:r>
            <a:r>
              <a:rPr lang="it-IT" b="1" dirty="0">
                <a:solidFill>
                  <a:srgbClr val="002060"/>
                </a:solidFill>
              </a:rPr>
              <a:t>, la complessa interazione tra </a:t>
            </a:r>
            <a:r>
              <a:rPr lang="it-IT" b="1" dirty="0" smtClean="0">
                <a:solidFill>
                  <a:srgbClr val="002060"/>
                </a:solidFill>
              </a:rPr>
              <a:t>l’oggetto </a:t>
            </a:r>
            <a:r>
              <a:rPr lang="it-IT" b="1" dirty="0">
                <a:solidFill>
                  <a:srgbClr val="002060"/>
                </a:solidFill>
              </a:rPr>
              <a:t>spaziale in decadimento e la termosfera terrestre rende estremamente difficile prevedere con precisione luogo e tempo </a:t>
            </a:r>
            <a:r>
              <a:rPr lang="it-IT" b="1" dirty="0" smtClean="0">
                <a:solidFill>
                  <a:srgbClr val="002060"/>
                </a:solidFill>
              </a:rPr>
              <a:t>del </a:t>
            </a:r>
            <a:r>
              <a:rPr lang="it-IT" b="1" dirty="0">
                <a:solidFill>
                  <a:srgbClr val="002060"/>
                </a:solidFill>
              </a:rPr>
              <a:t>rientro, anche a poche ore dall’evento</a:t>
            </a:r>
          </a:p>
          <a:p>
            <a:pPr marL="285750" indent="-285750">
              <a:buBlip>
                <a:blip r:embed="rId3"/>
              </a:buBlip>
            </a:pPr>
            <a:endParaRPr lang="it-IT" sz="800" dirty="0">
              <a:solidFill>
                <a:srgbClr val="002060"/>
              </a:solidFill>
            </a:endParaRP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9066" y="2708369"/>
            <a:ext cx="6642153" cy="3486510"/>
          </a:xfrm>
          <a:prstGeom prst="rect">
            <a:avLst/>
          </a:prstGeom>
        </p:spPr>
      </p:pic>
      <p:sp>
        <p:nvSpPr>
          <p:cNvPr id="11" name="Rettangolo 10"/>
          <p:cNvSpPr/>
          <p:nvPr/>
        </p:nvSpPr>
        <p:spPr>
          <a:xfrm>
            <a:off x="179512" y="3020463"/>
            <a:ext cx="5365040" cy="2862322"/>
          </a:xfrm>
          <a:prstGeom prst="rect">
            <a:avLst/>
          </a:prstGeom>
          <a:ln w="12700">
            <a:noFill/>
          </a:ln>
        </p:spPr>
        <p:txBody>
          <a:bodyPr wrap="square">
            <a:spAutoFit/>
          </a:bodyPr>
          <a:lstStyle/>
          <a:p>
            <a:pPr marL="285750" indent="-285750">
              <a:buBlip>
                <a:blip r:embed="rId3"/>
              </a:buBlip>
            </a:pPr>
            <a:r>
              <a:rPr lang="it-IT" b="1" dirty="0">
                <a:solidFill>
                  <a:srgbClr val="002060"/>
                </a:solidFill>
              </a:rPr>
              <a:t>Di conseguenza, </a:t>
            </a:r>
            <a:r>
              <a:rPr lang="it-IT" b="1" dirty="0">
                <a:solidFill>
                  <a:srgbClr val="0000FF"/>
                </a:solidFill>
              </a:rPr>
              <a:t>le previsioni di rientro per oggetti non controllati sono spesso affette da ampie incertezze temporali e geografiche </a:t>
            </a:r>
          </a:p>
          <a:p>
            <a:endParaRPr lang="it-IT" b="1" dirty="0" smtClean="0">
              <a:solidFill>
                <a:srgbClr val="002060"/>
              </a:solidFill>
            </a:endParaRPr>
          </a:p>
          <a:p>
            <a:pPr marL="285750" indent="-285750">
              <a:buBlip>
                <a:blip r:embed="rId3"/>
              </a:buBlip>
            </a:pPr>
            <a:r>
              <a:rPr lang="it-IT" b="1" dirty="0" smtClean="0">
                <a:solidFill>
                  <a:srgbClr val="002060"/>
                </a:solidFill>
              </a:rPr>
              <a:t>Anche </a:t>
            </a:r>
            <a:r>
              <a:rPr lang="it-IT" b="1" dirty="0">
                <a:solidFill>
                  <a:srgbClr val="002060"/>
                </a:solidFill>
              </a:rPr>
              <a:t>a pochi giorni </a:t>
            </a:r>
            <a:r>
              <a:rPr lang="it-IT" b="1" dirty="0" smtClean="0">
                <a:solidFill>
                  <a:srgbClr val="002060"/>
                </a:solidFill>
              </a:rPr>
              <a:t>dall’evento</a:t>
            </a:r>
            <a:r>
              <a:rPr lang="it-IT" b="1" dirty="0">
                <a:solidFill>
                  <a:srgbClr val="002060"/>
                </a:solidFill>
              </a:rPr>
              <a:t>, il rientro può avvenire in qualunque punto di un’ampia area della superficie terrestre, rendendo potenzialmente a rischio tutte le località situate all’interno della fascia di latitudine delimitata dall’inclinazione dell’orbita dell’oggetto </a:t>
            </a:r>
          </a:p>
        </p:txBody>
      </p:sp>
    </p:spTree>
    <p:extLst>
      <p:ext uri="{BB962C8B-B14F-4D97-AF65-F5344CB8AC3E}">
        <p14:creationId xmlns:p14="http://schemas.microsoft.com/office/powerpoint/2010/main" val="972159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Sorgenti di errore legate alla modellazione del frenamento atmosferico</a:t>
            </a:r>
            <a:endParaRPr lang="it-IT" sz="3200" dirty="0">
              <a:solidFill>
                <a:srgbClr val="002060"/>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340" y="1813875"/>
            <a:ext cx="4391550" cy="3580246"/>
          </a:xfrm>
          <a:prstGeom prst="rect">
            <a:avLst/>
          </a:prstGeom>
        </p:spPr>
      </p:pic>
      <p:sp>
        <p:nvSpPr>
          <p:cNvPr id="8" name="Rettangolo 7"/>
          <p:cNvSpPr/>
          <p:nvPr/>
        </p:nvSpPr>
        <p:spPr>
          <a:xfrm>
            <a:off x="253924" y="5495165"/>
            <a:ext cx="4180379" cy="738664"/>
          </a:xfrm>
          <a:prstGeom prst="rect">
            <a:avLst/>
          </a:prstGeom>
        </p:spPr>
        <p:txBody>
          <a:bodyPr wrap="square">
            <a:spAutoFit/>
          </a:bodyPr>
          <a:lstStyle/>
          <a:p>
            <a:pPr algn="ctr"/>
            <a:r>
              <a:rPr lang="it-IT" sz="1400" u="sng" dirty="0">
                <a:solidFill>
                  <a:srgbClr val="002060"/>
                </a:solidFill>
              </a:rPr>
              <a:t>Distribuzione delle eccentricità</a:t>
            </a:r>
            <a:r>
              <a:rPr lang="it-IT" sz="1400" dirty="0">
                <a:solidFill>
                  <a:srgbClr val="002060"/>
                </a:solidFill>
              </a:rPr>
              <a:t> degli oggetti intatti, dei satelliti e degli </a:t>
            </a:r>
            <a:r>
              <a:rPr lang="it-IT" sz="1400" dirty="0" smtClean="0">
                <a:solidFill>
                  <a:srgbClr val="002060"/>
                </a:solidFill>
              </a:rPr>
              <a:t>stadi orbitali con </a:t>
            </a:r>
            <a:r>
              <a:rPr lang="it-IT" sz="1400" dirty="0">
                <a:solidFill>
                  <a:srgbClr val="002060"/>
                </a:solidFill>
              </a:rPr>
              <a:t>RCS &gt; 1 m</a:t>
            </a:r>
            <a:r>
              <a:rPr lang="it-IT" sz="1400" baseline="30000" dirty="0">
                <a:solidFill>
                  <a:srgbClr val="002060"/>
                </a:solidFill>
              </a:rPr>
              <a:t>2</a:t>
            </a:r>
            <a:r>
              <a:rPr lang="it-IT" sz="1400" dirty="0">
                <a:solidFill>
                  <a:srgbClr val="002060"/>
                </a:solidFill>
              </a:rPr>
              <a:t> rientrati senza controllo </a:t>
            </a:r>
            <a:r>
              <a:rPr lang="it-IT" sz="1400" u="sng" dirty="0">
                <a:solidFill>
                  <a:srgbClr val="002060"/>
                </a:solidFill>
              </a:rPr>
              <a:t>dal 1 gennaio 2010 al 15 marzo 2021</a:t>
            </a:r>
            <a:endParaRPr lang="en-GB" sz="1400" u="sng" dirty="0">
              <a:solidFill>
                <a:srgbClr val="002060"/>
              </a:solidFill>
            </a:endParaRPr>
          </a:p>
        </p:txBody>
      </p:sp>
      <p:sp>
        <p:nvSpPr>
          <p:cNvPr id="11" name="Rettangolo 10"/>
          <p:cNvSpPr/>
          <p:nvPr/>
        </p:nvSpPr>
        <p:spPr>
          <a:xfrm>
            <a:off x="4310742" y="1740291"/>
            <a:ext cx="7881257" cy="4431983"/>
          </a:xfrm>
          <a:prstGeom prst="rect">
            <a:avLst/>
          </a:prstGeom>
        </p:spPr>
        <p:txBody>
          <a:bodyPr wrap="square">
            <a:spAutoFit/>
          </a:bodyPr>
          <a:lstStyle/>
          <a:p>
            <a:pPr marL="285750" indent="-285750">
              <a:buBlip>
                <a:blip r:embed="rId4"/>
              </a:buBlip>
            </a:pPr>
            <a:r>
              <a:rPr lang="it-IT" b="1" dirty="0">
                <a:solidFill>
                  <a:srgbClr val="C00000"/>
                </a:solidFill>
              </a:rPr>
              <a:t>Per la maggior parte dei rientri incontrollati, la principale perturbazione orbitale è rappresentata dal frenamento atmosferico</a:t>
            </a:r>
          </a:p>
          <a:p>
            <a:pPr marL="285750" indent="-285750">
              <a:buBlip>
                <a:blip r:embed="rId4"/>
              </a:buBlip>
            </a:pPr>
            <a:endParaRPr lang="it-IT" sz="1500" dirty="0">
              <a:solidFill>
                <a:srgbClr val="002060"/>
              </a:solidFill>
            </a:endParaRPr>
          </a:p>
          <a:p>
            <a:pPr marL="285750" indent="-285750">
              <a:buBlip>
                <a:blip r:embed="rId4"/>
              </a:buBlip>
            </a:pPr>
            <a:endParaRPr lang="it-IT" sz="1500" dirty="0">
              <a:solidFill>
                <a:srgbClr val="002060"/>
              </a:solidFill>
            </a:endParaRPr>
          </a:p>
          <a:p>
            <a:pPr marL="285750" indent="-285750">
              <a:buBlip>
                <a:blip r:embed="rId4"/>
              </a:buBlip>
            </a:pPr>
            <a:endParaRPr lang="it-IT" sz="1500" dirty="0">
              <a:solidFill>
                <a:srgbClr val="002060"/>
              </a:solidFill>
            </a:endParaRPr>
          </a:p>
          <a:p>
            <a:pPr marL="285750" indent="-285750">
              <a:buBlip>
                <a:blip r:embed="rId4"/>
              </a:buBlip>
            </a:pPr>
            <a:endParaRPr lang="it-IT" sz="1500" dirty="0">
              <a:solidFill>
                <a:srgbClr val="002060"/>
              </a:solidFill>
            </a:endParaRPr>
          </a:p>
          <a:p>
            <a:pPr marL="285750" indent="-285750">
              <a:buBlip>
                <a:blip r:embed="rId4"/>
              </a:buBlip>
            </a:pPr>
            <a:endParaRPr lang="it-IT" sz="1500" dirty="0">
              <a:solidFill>
                <a:srgbClr val="002060"/>
              </a:solidFill>
            </a:endParaRPr>
          </a:p>
          <a:p>
            <a:pPr marL="285750" indent="-285750">
              <a:buBlip>
                <a:blip r:embed="rId4"/>
              </a:buBlip>
            </a:pPr>
            <a:endParaRPr lang="it-IT" sz="1500" dirty="0">
              <a:solidFill>
                <a:srgbClr val="002060"/>
              </a:solidFill>
            </a:endParaRPr>
          </a:p>
          <a:p>
            <a:pPr marL="285750" indent="-285750">
              <a:buBlip>
                <a:blip r:embed="rId4"/>
              </a:buBlip>
            </a:pPr>
            <a:endParaRPr lang="it-IT" sz="1500" dirty="0">
              <a:solidFill>
                <a:srgbClr val="002060"/>
              </a:solidFill>
            </a:endParaRPr>
          </a:p>
          <a:p>
            <a:pPr marL="285750" indent="-285750">
              <a:buBlip>
                <a:blip r:embed="rId4"/>
              </a:buBlip>
            </a:pPr>
            <a:r>
              <a:rPr lang="it-IT" b="1" dirty="0" smtClean="0">
                <a:solidFill>
                  <a:srgbClr val="0000FF"/>
                </a:solidFill>
              </a:rPr>
              <a:t>Pertanto, le </a:t>
            </a:r>
            <a:r>
              <a:rPr lang="it-IT" b="1" dirty="0">
                <a:solidFill>
                  <a:srgbClr val="0000FF"/>
                </a:solidFill>
              </a:rPr>
              <a:t>incertezze nelle previsioni di rientro sono strettamente legate alla modellazione del frenamento atmosferico, che </a:t>
            </a:r>
            <a:r>
              <a:rPr lang="it-IT" b="1" dirty="0" smtClean="0">
                <a:solidFill>
                  <a:srgbClr val="0000FF"/>
                </a:solidFill>
              </a:rPr>
              <a:t>dipende da </a:t>
            </a:r>
            <a:r>
              <a:rPr lang="it-IT" b="1" dirty="0">
                <a:solidFill>
                  <a:srgbClr val="0000FF"/>
                </a:solidFill>
              </a:rPr>
              <a:t>vari fattori, tra cui</a:t>
            </a:r>
          </a:p>
          <a:p>
            <a:pPr marL="742950" lvl="1" indent="-285750">
              <a:buClr>
                <a:srgbClr val="002060"/>
              </a:buClr>
              <a:buFont typeface="Wingdings" panose="05000000000000000000" pitchFamily="2" charset="2"/>
              <a:buChar char="Ø"/>
            </a:pPr>
            <a:endParaRPr lang="it-IT" sz="300" dirty="0">
              <a:solidFill>
                <a:srgbClr val="002060"/>
              </a:solidFill>
            </a:endParaRPr>
          </a:p>
          <a:p>
            <a:pPr marL="742950" lvl="1" indent="-285750">
              <a:buClr>
                <a:srgbClr val="0070C0"/>
              </a:buClr>
              <a:buFont typeface="Wingdings" panose="05000000000000000000" pitchFamily="2" charset="2"/>
              <a:buChar char="Ø"/>
            </a:pPr>
            <a:r>
              <a:rPr lang="it-IT" sz="1700" b="1" dirty="0">
                <a:solidFill>
                  <a:srgbClr val="002060"/>
                </a:solidFill>
              </a:rPr>
              <a:t>Errore nella stima del parametro balistico </a:t>
            </a:r>
          </a:p>
          <a:p>
            <a:pPr marL="742950" lvl="1" indent="-285750">
              <a:buClr>
                <a:srgbClr val="0070C0"/>
              </a:buClr>
              <a:buFont typeface="Wingdings" panose="05000000000000000000" pitchFamily="2" charset="2"/>
              <a:buChar char="Ø"/>
            </a:pPr>
            <a:r>
              <a:rPr lang="it-IT" sz="1700" b="1" dirty="0">
                <a:solidFill>
                  <a:srgbClr val="002060"/>
                </a:solidFill>
              </a:rPr>
              <a:t>Incertezze sull’evoluzione del parametro balistico</a:t>
            </a:r>
          </a:p>
          <a:p>
            <a:pPr marL="742950" lvl="1" indent="-285750">
              <a:buClr>
                <a:srgbClr val="0070C0"/>
              </a:buClr>
              <a:buFont typeface="Wingdings" panose="05000000000000000000" pitchFamily="2" charset="2"/>
              <a:buChar char="Ø"/>
            </a:pPr>
            <a:r>
              <a:rPr lang="it-IT" sz="1700" b="1" dirty="0">
                <a:solidFill>
                  <a:srgbClr val="002060"/>
                </a:solidFill>
              </a:rPr>
              <a:t>Incertezze nelle previsioni dell’attività solare e geomagnetica</a:t>
            </a:r>
          </a:p>
          <a:p>
            <a:pPr marL="742950" lvl="1" indent="-285750">
              <a:buClr>
                <a:srgbClr val="0070C0"/>
              </a:buClr>
              <a:buFont typeface="Wingdings" panose="05000000000000000000" pitchFamily="2" charset="2"/>
              <a:buChar char="Ø"/>
            </a:pPr>
            <a:r>
              <a:rPr lang="it-IT" sz="1700" b="1" dirty="0">
                <a:solidFill>
                  <a:srgbClr val="002060"/>
                </a:solidFill>
              </a:rPr>
              <a:t>Errori sistematici e stocastici nei modelli di densità atmosferica</a:t>
            </a:r>
          </a:p>
          <a:p>
            <a:pPr marL="742950" lvl="1" indent="-285750">
              <a:buClr>
                <a:srgbClr val="0070C0"/>
              </a:buClr>
              <a:buFont typeface="Wingdings" panose="05000000000000000000" pitchFamily="2" charset="2"/>
              <a:buChar char="Ø"/>
            </a:pPr>
            <a:r>
              <a:rPr lang="it-IT" sz="1700" b="1" dirty="0">
                <a:solidFill>
                  <a:srgbClr val="002060"/>
                </a:solidFill>
              </a:rPr>
              <a:t>Incertezze nella previsione dell’intensità e dell’impatto delle tempeste </a:t>
            </a:r>
            <a:r>
              <a:rPr lang="it-IT" sz="1700" b="1" dirty="0" smtClean="0">
                <a:solidFill>
                  <a:srgbClr val="002060"/>
                </a:solidFill>
              </a:rPr>
              <a:t>geomagnetiche</a:t>
            </a:r>
            <a:endParaRPr lang="it-IT" sz="1700" b="1" dirty="0">
              <a:solidFill>
                <a:srgbClr val="002060"/>
              </a:solidFill>
            </a:endParaRPr>
          </a:p>
        </p:txBody>
      </p:sp>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3186" y="2290194"/>
            <a:ext cx="3634127" cy="1645667"/>
          </a:xfrm>
          <a:prstGeom prst="rect">
            <a:avLst/>
          </a:prstGeom>
          <a:solidFill>
            <a:schemeClr val="tx2"/>
          </a:solidFill>
        </p:spPr>
      </p:pic>
      <p:sp>
        <p:nvSpPr>
          <p:cNvPr id="14" name="CasellaDiTesto 13"/>
          <p:cNvSpPr txBox="1"/>
          <p:nvPr/>
        </p:nvSpPr>
        <p:spPr>
          <a:xfrm>
            <a:off x="4665306" y="6172274"/>
            <a:ext cx="923731" cy="369332"/>
          </a:xfrm>
          <a:prstGeom prst="rect">
            <a:avLst/>
          </a:prstGeom>
          <a:noFill/>
        </p:spPr>
        <p:txBody>
          <a:bodyPr wrap="square" rtlCol="0">
            <a:spAutoFit/>
          </a:bodyPr>
          <a:lstStyle/>
          <a:p>
            <a:endParaRPr lang="it-IT" dirty="0"/>
          </a:p>
        </p:txBody>
      </p:sp>
      <p:sp>
        <p:nvSpPr>
          <p:cNvPr id="17" name="CasellaDiTesto 16"/>
          <p:cNvSpPr txBox="1"/>
          <p:nvPr/>
        </p:nvSpPr>
        <p:spPr>
          <a:xfrm>
            <a:off x="2825294" y="2271532"/>
            <a:ext cx="1168208" cy="592966"/>
          </a:xfrm>
          <a:prstGeom prst="rect">
            <a:avLst/>
          </a:prstGeom>
          <a:noFill/>
          <a:ln w="15875">
            <a:solidFill>
              <a:srgbClr val="C00000"/>
            </a:solidFill>
          </a:ln>
        </p:spPr>
        <p:txBody>
          <a:bodyPr wrap="square" rtlCol="0">
            <a:spAutoFit/>
          </a:bodyPr>
          <a:lstStyle/>
          <a:p>
            <a:endParaRPr lang="it-IT" dirty="0"/>
          </a:p>
        </p:txBody>
      </p:sp>
    </p:spTree>
    <p:extLst>
      <p:ext uri="{BB962C8B-B14F-4D97-AF65-F5344CB8AC3E}">
        <p14:creationId xmlns:p14="http://schemas.microsoft.com/office/powerpoint/2010/main" val="224929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it-IT" sz="3200" noProof="1">
                <a:solidFill>
                  <a:srgbClr val="002060"/>
                </a:solidFill>
                <a:effectLst>
                  <a:outerShdw blurRad="38100" dist="38100" dir="2700000" algn="tl">
                    <a:srgbClr val="000000">
                      <a:alpha val="43137"/>
                    </a:srgbClr>
                  </a:outerShdw>
                </a:effectLst>
                <a:latin typeface="+mj-lt"/>
              </a:rPr>
              <a:t>Dove comincia lo spazio esterno?</a:t>
            </a:r>
            <a:endParaRPr lang="it-IT" sz="3200" dirty="0">
              <a:solidFill>
                <a:srgbClr val="002060"/>
              </a:solidFill>
              <a:latin typeface="+mj-lt"/>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6144" y="1744246"/>
            <a:ext cx="3275856" cy="4587974"/>
          </a:xfrm>
          <a:prstGeom prst="rect">
            <a:avLst/>
          </a:prstGeom>
        </p:spPr>
      </p:pic>
      <p:sp>
        <p:nvSpPr>
          <p:cNvPr id="8" name="Rettangolo 7"/>
          <p:cNvSpPr/>
          <p:nvPr/>
        </p:nvSpPr>
        <p:spPr>
          <a:xfrm>
            <a:off x="91439" y="1851452"/>
            <a:ext cx="8723377" cy="4524315"/>
          </a:xfrm>
          <a:prstGeom prst="rect">
            <a:avLst/>
          </a:prstGeom>
        </p:spPr>
        <p:txBody>
          <a:bodyPr wrap="square">
            <a:spAutoFit/>
          </a:bodyPr>
          <a:lstStyle/>
          <a:p>
            <a:pPr marL="342900" indent="-342900">
              <a:buBlip>
                <a:blip r:embed="rId4"/>
              </a:buBlip>
            </a:pPr>
            <a:r>
              <a:rPr lang="it-IT" sz="2400" b="1" dirty="0">
                <a:solidFill>
                  <a:schemeClr val="tx2"/>
                </a:solidFill>
              </a:rPr>
              <a:t>La </a:t>
            </a:r>
            <a:r>
              <a:rPr lang="it-IT" sz="2400" b="1" dirty="0">
                <a:solidFill>
                  <a:srgbClr val="FF0000"/>
                </a:solidFill>
              </a:rPr>
              <a:t>linea di von Kármán – Haley </a:t>
            </a:r>
            <a:r>
              <a:rPr lang="it-IT" sz="2400" b="1" dirty="0">
                <a:solidFill>
                  <a:schemeClr val="tx2"/>
                </a:solidFill>
              </a:rPr>
              <a:t>definisce la quota alla quale la velocità necessaria a un velivolo per generare portanza aerodinamica e rimanere in volo eguaglierebbe la velocità orbitale</a:t>
            </a:r>
          </a:p>
          <a:p>
            <a:pPr marL="342900" indent="-342900">
              <a:buBlip>
                <a:blip r:embed="rId4"/>
              </a:buBlip>
            </a:pPr>
            <a:r>
              <a:rPr lang="it-IT" sz="2400" b="1" dirty="0">
                <a:solidFill>
                  <a:schemeClr val="tx2"/>
                </a:solidFill>
              </a:rPr>
              <a:t>Per gran parte degli oggetti spaziali la linea di von Kármán – Haley si colloca tra i </a:t>
            </a:r>
            <a:r>
              <a:rPr lang="it-IT" sz="2400" b="1" dirty="0">
                <a:solidFill>
                  <a:srgbClr val="0000FF"/>
                </a:solidFill>
              </a:rPr>
              <a:t>66</a:t>
            </a:r>
            <a:r>
              <a:rPr lang="it-IT" sz="2400" b="1" dirty="0">
                <a:solidFill>
                  <a:schemeClr val="tx2"/>
                </a:solidFill>
              </a:rPr>
              <a:t> e gli </a:t>
            </a:r>
            <a:r>
              <a:rPr lang="it-IT" sz="2400" b="1" dirty="0">
                <a:solidFill>
                  <a:srgbClr val="0000FF"/>
                </a:solidFill>
              </a:rPr>
              <a:t>88 km </a:t>
            </a:r>
            <a:r>
              <a:rPr lang="it-IT" sz="2400" b="1" dirty="0">
                <a:solidFill>
                  <a:schemeClr val="tx2"/>
                </a:solidFill>
              </a:rPr>
              <a:t>di quota </a:t>
            </a:r>
          </a:p>
          <a:p>
            <a:pPr marL="342900" indent="-342900">
              <a:buBlip>
                <a:blip r:embed="rId4"/>
              </a:buBlip>
            </a:pPr>
            <a:r>
              <a:rPr lang="it-IT" sz="2400" b="1" dirty="0">
                <a:solidFill>
                  <a:schemeClr val="tx2"/>
                </a:solidFill>
              </a:rPr>
              <a:t>La Fédération Aéronautique Internationale (FAI) ha però adottato il </a:t>
            </a:r>
            <a:r>
              <a:rPr lang="it-IT" sz="2400" b="1" dirty="0">
                <a:solidFill>
                  <a:srgbClr val="0000FF"/>
                </a:solidFill>
              </a:rPr>
              <a:t>valore convenzionale di 100 km</a:t>
            </a:r>
          </a:p>
          <a:p>
            <a:pPr marL="342900" indent="-342900">
              <a:buBlip>
                <a:blip r:embed="rId4"/>
              </a:buBlip>
            </a:pPr>
            <a:r>
              <a:rPr lang="it-IT" sz="2400" b="1" dirty="0">
                <a:solidFill>
                  <a:schemeClr val="tx2"/>
                </a:solidFill>
              </a:rPr>
              <a:t>Più di un’</a:t>
            </a:r>
            <a:r>
              <a:rPr lang="it-IT" sz="2400" b="1" dirty="0">
                <a:solidFill>
                  <a:srgbClr val="FF0000"/>
                </a:solidFill>
              </a:rPr>
              <a:t>orbita circolare </a:t>
            </a:r>
            <a:r>
              <a:rPr lang="it-IT" sz="2400" b="1" dirty="0">
                <a:solidFill>
                  <a:schemeClr val="tx2"/>
                </a:solidFill>
              </a:rPr>
              <a:t>completa è possibile al di sopra dei </a:t>
            </a:r>
            <a:r>
              <a:rPr lang="it-IT" sz="2400" b="1" dirty="0">
                <a:solidFill>
                  <a:srgbClr val="0000FF"/>
                </a:solidFill>
              </a:rPr>
              <a:t>120 km</a:t>
            </a:r>
          </a:p>
          <a:p>
            <a:pPr marL="342900" indent="-342900">
              <a:buBlip>
                <a:blip r:embed="rId4"/>
              </a:buBlip>
            </a:pPr>
            <a:r>
              <a:rPr lang="it-IT" sz="2400" b="1" dirty="0">
                <a:solidFill>
                  <a:srgbClr val="FF0000"/>
                </a:solidFill>
              </a:rPr>
              <a:t>Orbite molto ellittiche </a:t>
            </a:r>
            <a:r>
              <a:rPr lang="it-IT" sz="2400" b="1" dirty="0">
                <a:solidFill>
                  <a:schemeClr val="tx2"/>
                </a:solidFill>
              </a:rPr>
              <a:t>possono consentire ripetuti passaggi al </a:t>
            </a:r>
            <a:r>
              <a:rPr lang="it-IT" sz="2400" b="1" dirty="0">
                <a:solidFill>
                  <a:srgbClr val="FF0000"/>
                </a:solidFill>
              </a:rPr>
              <a:t>perigeo</a:t>
            </a:r>
            <a:r>
              <a:rPr lang="it-IT" sz="2400" b="1" dirty="0">
                <a:solidFill>
                  <a:schemeClr val="tx2"/>
                </a:solidFill>
              </a:rPr>
              <a:t> al di sopra degli </a:t>
            </a:r>
            <a:r>
              <a:rPr lang="it-IT" sz="2400" b="1" dirty="0">
                <a:solidFill>
                  <a:srgbClr val="0000FF"/>
                </a:solidFill>
              </a:rPr>
              <a:t>80 km</a:t>
            </a:r>
          </a:p>
        </p:txBody>
      </p:sp>
    </p:spTree>
    <p:extLst>
      <p:ext uri="{BB962C8B-B14F-4D97-AF65-F5344CB8AC3E}">
        <p14:creationId xmlns:p14="http://schemas.microsoft.com/office/powerpoint/2010/main" val="3221369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noProof="1">
                <a:solidFill>
                  <a:srgbClr val="002060"/>
                </a:solidFill>
                <a:effectLst>
                  <a:outerShdw blurRad="38100" dist="38100" dir="2700000" algn="tl">
                    <a:srgbClr val="000000">
                      <a:alpha val="43137"/>
                    </a:srgbClr>
                  </a:outerShdw>
                </a:effectLst>
              </a:rPr>
              <a:t>Analisi per quantificare le sorgenti di errore legate alla modellazione del frenamento atmosferico </a:t>
            </a:r>
          </a:p>
        </p:txBody>
      </p:sp>
      <p:sp>
        <p:nvSpPr>
          <p:cNvPr id="7" name="Rettangolo 6"/>
          <p:cNvSpPr/>
          <p:nvPr/>
        </p:nvSpPr>
        <p:spPr>
          <a:xfrm>
            <a:off x="104010" y="1654619"/>
            <a:ext cx="11925961" cy="1384995"/>
          </a:xfrm>
          <a:prstGeom prst="rect">
            <a:avLst/>
          </a:prstGeom>
        </p:spPr>
        <p:txBody>
          <a:bodyPr wrap="square">
            <a:spAutoFit/>
          </a:bodyPr>
          <a:lstStyle/>
          <a:p>
            <a:pPr marL="285750" indent="-285750">
              <a:buBlip>
                <a:blip r:embed="rId3"/>
              </a:buBlip>
            </a:pPr>
            <a:r>
              <a:rPr lang="it-IT" b="1" dirty="0">
                <a:solidFill>
                  <a:srgbClr val="0000FF"/>
                </a:solidFill>
              </a:rPr>
              <a:t>Un’analisi estesa e approfondita è stata condotta dal CNR-ISTI per quantificare l’impatto globale delle sorgenti di errore nelle previsioni di rientro</a:t>
            </a:r>
          </a:p>
          <a:p>
            <a:pPr marL="285750" indent="-285750">
              <a:buBlip>
                <a:blip r:embed="rId3"/>
              </a:buBlip>
            </a:pPr>
            <a:r>
              <a:rPr lang="it-IT" sz="1600" dirty="0">
                <a:solidFill>
                  <a:srgbClr val="002060"/>
                </a:solidFill>
              </a:rPr>
              <a:t>L’analisi si basava su diverse campagne operative di previsioni di rientro, che venivano avviate 10-15 giorni prima del decadimento finale. Queste campagne consideravano un’ampia gamma di oggetti e condizioni </a:t>
            </a:r>
            <a:r>
              <a:rPr lang="it-IT" sz="1600" dirty="0" smtClean="0">
                <a:solidFill>
                  <a:srgbClr val="002060"/>
                </a:solidFill>
              </a:rPr>
              <a:t>dell’ambiente spaziale, </a:t>
            </a:r>
            <a:r>
              <a:rPr lang="it-IT" sz="1600" dirty="0">
                <a:solidFill>
                  <a:srgbClr val="002060"/>
                </a:solidFill>
              </a:rPr>
              <a:t>al fine di valutare l’incertezza associata alle variabili ambientali e ai modelli predittivi</a:t>
            </a:r>
            <a:r>
              <a:rPr lang="it-IT" sz="1600" baseline="30000" dirty="0">
                <a:solidFill>
                  <a:srgbClr val="0070C0"/>
                </a:solidFill>
              </a:rPr>
              <a:t>1</a:t>
            </a:r>
            <a:r>
              <a:rPr lang="it-IT" sz="1600" dirty="0">
                <a:solidFill>
                  <a:srgbClr val="002060"/>
                </a:solidFill>
              </a:rPr>
              <a:t> </a:t>
            </a:r>
          </a:p>
        </p:txBody>
      </p:sp>
      <p:pic>
        <p:nvPicPr>
          <p:cNvPr id="8" name="Picture 4" descr="Figura_oggett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2658" y="3349323"/>
            <a:ext cx="4207082" cy="27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co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2884" y="2768362"/>
            <a:ext cx="3007615" cy="149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p:cNvSpPr/>
          <p:nvPr/>
        </p:nvSpPr>
        <p:spPr>
          <a:xfrm>
            <a:off x="571500" y="3033909"/>
            <a:ext cx="5963838" cy="338554"/>
          </a:xfrm>
          <a:prstGeom prst="rect">
            <a:avLst/>
          </a:prstGeom>
        </p:spPr>
        <p:txBody>
          <a:bodyPr wrap="square">
            <a:spAutoFit/>
          </a:bodyPr>
          <a:lstStyle/>
          <a:p>
            <a:pPr algn="ctr"/>
            <a:r>
              <a:rPr lang="it-IT" sz="1600" b="1" dirty="0">
                <a:solidFill>
                  <a:srgbClr val="C00000"/>
                </a:solidFill>
              </a:rPr>
              <a:t>Analisi basata su 20 campagne di rientro promosse dallo IADC</a:t>
            </a:r>
          </a:p>
        </p:txBody>
      </p:sp>
      <p:sp>
        <p:nvSpPr>
          <p:cNvPr id="15" name="Rettangolo 14"/>
          <p:cNvSpPr/>
          <p:nvPr/>
        </p:nvSpPr>
        <p:spPr>
          <a:xfrm>
            <a:off x="104010" y="6065432"/>
            <a:ext cx="12018082" cy="261610"/>
          </a:xfrm>
          <a:prstGeom prst="rect">
            <a:avLst/>
          </a:prstGeom>
          <a:ln w="6350">
            <a:noFill/>
          </a:ln>
        </p:spPr>
        <p:txBody>
          <a:bodyPr wrap="square">
            <a:spAutoFit/>
          </a:bodyPr>
          <a:lstStyle/>
          <a:p>
            <a:pPr lvl="0"/>
            <a:r>
              <a:rPr lang="en-US" sz="1100" b="1" baseline="30000" dirty="0">
                <a:solidFill>
                  <a:srgbClr val="0070C0"/>
                </a:solidFill>
              </a:rPr>
              <a:t>1</a:t>
            </a:r>
            <a:r>
              <a:rPr lang="en-US" sz="1100" b="1" dirty="0">
                <a:solidFill>
                  <a:srgbClr val="0070C0"/>
                </a:solidFill>
              </a:rPr>
              <a:t>Pardini C. and Anselmo L., </a:t>
            </a:r>
            <a:r>
              <a:rPr lang="en-US" sz="1100" b="1" dirty="0" smtClean="0">
                <a:solidFill>
                  <a:srgbClr val="0070C0"/>
                </a:solidFill>
              </a:rPr>
              <a:t>Assessing the risk and the uncertainty affecting the uncontrolled re-entry of manmade space objects, </a:t>
            </a:r>
            <a:r>
              <a:rPr lang="en-US" sz="1100" b="1" i="1" dirty="0">
                <a:solidFill>
                  <a:srgbClr val="0070C0"/>
                </a:solidFill>
              </a:rPr>
              <a:t>The</a:t>
            </a:r>
            <a:r>
              <a:rPr lang="en-US" sz="1100" b="1" dirty="0">
                <a:solidFill>
                  <a:srgbClr val="0070C0"/>
                </a:solidFill>
              </a:rPr>
              <a:t> </a:t>
            </a:r>
            <a:r>
              <a:rPr lang="en-US" sz="1100" b="1" i="1" dirty="0">
                <a:solidFill>
                  <a:srgbClr val="0070C0"/>
                </a:solidFill>
              </a:rPr>
              <a:t>Journal of Space </a:t>
            </a:r>
            <a:r>
              <a:rPr lang="en-US" sz="1100" b="1" i="1" dirty="0" smtClean="0">
                <a:solidFill>
                  <a:srgbClr val="0070C0"/>
                </a:solidFill>
              </a:rPr>
              <a:t>Safety </a:t>
            </a:r>
            <a:r>
              <a:rPr lang="en-US" sz="1100" b="1" i="1" dirty="0">
                <a:solidFill>
                  <a:srgbClr val="0070C0"/>
                </a:solidFill>
              </a:rPr>
              <a:t>Engineering</a:t>
            </a:r>
            <a:r>
              <a:rPr lang="en-US" sz="1100" b="1" dirty="0">
                <a:solidFill>
                  <a:srgbClr val="0070C0"/>
                </a:solidFill>
              </a:rPr>
              <a:t>, Vol. 5, pp. 46-62, 2018</a:t>
            </a:r>
            <a:endParaRPr lang="en-GB" sz="1100" b="1" dirty="0">
              <a:solidFill>
                <a:srgbClr val="0070C0"/>
              </a:solidFill>
              <a:effectLst/>
            </a:endParaRPr>
          </a:p>
        </p:txBody>
      </p:sp>
      <p:pic>
        <p:nvPicPr>
          <p:cNvPr id="16" name="Immagin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2747" y="4105230"/>
            <a:ext cx="4687892" cy="1960202"/>
          </a:xfrm>
          <a:prstGeom prst="rect">
            <a:avLst/>
          </a:prstGeom>
        </p:spPr>
      </p:pic>
    </p:spTree>
    <p:extLst>
      <p:ext uri="{BB962C8B-B14F-4D97-AF65-F5344CB8AC3E}">
        <p14:creationId xmlns:p14="http://schemas.microsoft.com/office/powerpoint/2010/main" val="4857498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noProof="1">
                <a:solidFill>
                  <a:srgbClr val="002060"/>
                </a:solidFill>
                <a:effectLst>
                  <a:outerShdw blurRad="38100" dist="38100" dir="2700000" algn="tl">
                    <a:srgbClr val="000000">
                      <a:alpha val="43137"/>
                    </a:srgbClr>
                  </a:outerShdw>
                </a:effectLst>
              </a:rPr>
              <a:t>Analisi per quantificare le sorgenti di errore legate alla modellazione del frenamento atmosferico </a:t>
            </a:r>
          </a:p>
        </p:txBody>
      </p:sp>
      <p:graphicFrame>
        <p:nvGraphicFramePr>
          <p:cNvPr id="7" name="Tabella 6"/>
          <p:cNvGraphicFramePr>
            <a:graphicFrameLocks noGrp="1"/>
          </p:cNvGraphicFramePr>
          <p:nvPr>
            <p:extLst>
              <p:ext uri="{D42A27DB-BD31-4B8C-83A1-F6EECF244321}">
                <p14:modId xmlns:p14="http://schemas.microsoft.com/office/powerpoint/2010/main" val="3922534678"/>
              </p:ext>
            </p:extLst>
          </p:nvPr>
        </p:nvGraphicFramePr>
        <p:xfrm>
          <a:off x="74645" y="1820639"/>
          <a:ext cx="4152121" cy="4381500"/>
        </p:xfrm>
        <a:graphic>
          <a:graphicData uri="http://schemas.openxmlformats.org/drawingml/2006/table">
            <a:tbl>
              <a:tblPr firstRow="1" firstCol="1" bandRow="1">
                <a:tableStyleId>{5C22544A-7EE6-4342-B048-85BDC9FD1C3A}</a:tableStyleId>
              </a:tblPr>
              <a:tblGrid>
                <a:gridCol w="1535555">
                  <a:extLst>
                    <a:ext uri="{9D8B030D-6E8A-4147-A177-3AD203B41FA5}">
                      <a16:colId xmlns="" xmlns:a16="http://schemas.microsoft.com/office/drawing/2014/main" val="20000"/>
                    </a:ext>
                  </a:extLst>
                </a:gridCol>
                <a:gridCol w="1324795">
                  <a:extLst>
                    <a:ext uri="{9D8B030D-6E8A-4147-A177-3AD203B41FA5}">
                      <a16:colId xmlns="" xmlns:a16="http://schemas.microsoft.com/office/drawing/2014/main" val="20001"/>
                    </a:ext>
                  </a:extLst>
                </a:gridCol>
                <a:gridCol w="1291771">
                  <a:extLst>
                    <a:ext uri="{9D8B030D-6E8A-4147-A177-3AD203B41FA5}">
                      <a16:colId xmlns="" xmlns:a16="http://schemas.microsoft.com/office/drawing/2014/main" val="20002"/>
                    </a:ext>
                  </a:extLst>
                </a:gridCol>
              </a:tblGrid>
              <a:tr h="257806">
                <a:tc gridSpan="3">
                  <a:txBody>
                    <a:bodyPr/>
                    <a:lstStyle/>
                    <a:p>
                      <a:pPr algn="ctr">
                        <a:lnSpc>
                          <a:spcPct val="115000"/>
                        </a:lnSpc>
                        <a:spcAft>
                          <a:spcPts val="0"/>
                        </a:spcAft>
                      </a:pPr>
                      <a:r>
                        <a:rPr lang="en-US" sz="1600" dirty="0">
                          <a:solidFill>
                            <a:srgbClr val="FFFF00"/>
                          </a:solidFill>
                          <a:effectLst/>
                          <a:latin typeface="Times New Roman"/>
                          <a:ea typeface="Times New Roman"/>
                        </a:rPr>
                        <a:t>INTERA</a:t>
                      </a:r>
                      <a:r>
                        <a:rPr lang="en-US" sz="1600" baseline="0" dirty="0">
                          <a:solidFill>
                            <a:srgbClr val="FFFF00"/>
                          </a:solidFill>
                          <a:effectLst/>
                          <a:latin typeface="Times New Roman"/>
                          <a:ea typeface="Times New Roman"/>
                        </a:rPr>
                        <a:t> CAMPAGNA</a:t>
                      </a:r>
                      <a:endParaRPr lang="en-US" sz="1600" dirty="0">
                        <a:solidFill>
                          <a:srgbClr val="FFFF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lnSpc>
                          <a:spcPct val="115000"/>
                        </a:lnSpc>
                        <a:spcAft>
                          <a:spcPts val="0"/>
                        </a:spcAft>
                      </a:pPr>
                      <a:endParaRPr lang="en-US" sz="1000" dirty="0">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lnSpc>
                          <a:spcPct val="115000"/>
                        </a:lnSpc>
                        <a:spcAft>
                          <a:spcPts val="0"/>
                        </a:spcAft>
                      </a:pPr>
                      <a:endParaRPr lang="en-US" sz="1000" dirty="0">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736589">
                <a:tc>
                  <a:txBody>
                    <a:bodyPr/>
                    <a:lstStyle/>
                    <a:p>
                      <a:pPr algn="ctr">
                        <a:lnSpc>
                          <a:spcPct val="115000"/>
                        </a:lnSpc>
                        <a:spcAft>
                          <a:spcPts val="0"/>
                        </a:spcAft>
                      </a:pPr>
                      <a:r>
                        <a:rPr lang="it-IT" sz="1300" b="1" dirty="0">
                          <a:effectLst/>
                          <a:latin typeface="+mn-lt"/>
                        </a:rPr>
                        <a:t>Errore assoluto percentuale </a:t>
                      </a:r>
                      <a:r>
                        <a:rPr lang="it-IT" sz="1300" b="1" dirty="0" smtClean="0">
                          <a:effectLst/>
                          <a:latin typeface="+mn-lt"/>
                        </a:rPr>
                        <a:t>sulla previsione di rientro</a:t>
                      </a:r>
                      <a:endParaRPr lang="it-IT" sz="1300" b="1" dirty="0" smtClean="0">
                        <a:effectLst/>
                        <a:latin typeface="+mn-lt"/>
                        <a:ea typeface="Times New Roman"/>
                      </a:endParaRPr>
                    </a:p>
                    <a:p>
                      <a:pPr algn="ctr">
                        <a:lnSpc>
                          <a:spcPct val="115000"/>
                        </a:lnSpc>
                        <a:spcAft>
                          <a:spcPts val="0"/>
                        </a:spcAft>
                      </a:pPr>
                      <a:endParaRPr lang="en-US" sz="1300" b="1" dirty="0">
                        <a:effectLst/>
                        <a:latin typeface="+mn-lt"/>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it-IT" sz="1300" b="1" dirty="0">
                          <a:solidFill>
                            <a:schemeClr val="bg1"/>
                          </a:solidFill>
                          <a:effectLst/>
                          <a:latin typeface="+mn-lt"/>
                        </a:rPr>
                        <a:t>Numero di previsioni di rientro </a:t>
                      </a:r>
                      <a:r>
                        <a:rPr lang="it-IT" sz="1300" b="1" dirty="0" smtClean="0">
                          <a:solidFill>
                            <a:schemeClr val="bg1"/>
                          </a:solidFill>
                          <a:effectLst/>
                          <a:latin typeface="+mn-lt"/>
                        </a:rPr>
                        <a:t>incluse</a:t>
                      </a:r>
                      <a:endParaRPr lang="it-IT" sz="1300" b="1" dirty="0">
                        <a:solidFill>
                          <a:schemeClr val="bg1"/>
                        </a:solidFill>
                        <a:effectLst/>
                        <a:latin typeface="+mn-lt"/>
                      </a:endParaRPr>
                    </a:p>
                    <a:p>
                      <a:pPr algn="ctr">
                        <a:lnSpc>
                          <a:spcPct val="115000"/>
                        </a:lnSpc>
                        <a:spcAft>
                          <a:spcPts val="0"/>
                        </a:spcAft>
                      </a:pPr>
                      <a:endParaRPr lang="en-US" sz="1300" b="1" dirty="0">
                        <a:solidFill>
                          <a:schemeClr val="bg1"/>
                        </a:solidFill>
                        <a:effectLst/>
                        <a:latin typeface="+mn-lt"/>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it-IT" sz="1300" b="1" dirty="0">
                          <a:solidFill>
                            <a:schemeClr val="bg1"/>
                          </a:solidFill>
                          <a:effectLst/>
                          <a:latin typeface="+mn-lt"/>
                        </a:rPr>
                        <a:t>Percentuale di previsioni di rientro </a:t>
                      </a:r>
                      <a:r>
                        <a:rPr lang="it-IT" sz="1300" b="1" dirty="0" smtClean="0">
                          <a:solidFill>
                            <a:schemeClr val="bg1"/>
                          </a:solidFill>
                          <a:effectLst/>
                          <a:latin typeface="+mn-lt"/>
                        </a:rPr>
                        <a:t>incluse</a:t>
                      </a:r>
                      <a:endParaRPr lang="it-IT" sz="1300" b="1" dirty="0">
                        <a:solidFill>
                          <a:schemeClr val="bg1"/>
                        </a:solidFill>
                        <a:effectLst/>
                        <a:latin typeface="+mn-lt"/>
                      </a:endParaRPr>
                    </a:p>
                    <a:p>
                      <a:pPr algn="ctr">
                        <a:lnSpc>
                          <a:spcPct val="115000"/>
                        </a:lnSpc>
                        <a:spcAft>
                          <a:spcPts val="0"/>
                        </a:spcAft>
                      </a:pPr>
                      <a:endParaRPr lang="en-US" sz="1300" b="1" dirty="0">
                        <a:solidFill>
                          <a:schemeClr val="bg1"/>
                        </a:solidFill>
                        <a:effectLst/>
                        <a:latin typeface="+mn-lt"/>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 xmlns:a16="http://schemas.microsoft.com/office/drawing/2014/main" val="10001"/>
                  </a:ext>
                </a:extLst>
              </a:tr>
              <a:tr h="220977">
                <a:tc>
                  <a:txBody>
                    <a:bodyPr/>
                    <a:lstStyle/>
                    <a:p>
                      <a:pPr algn="ctr">
                        <a:lnSpc>
                          <a:spcPct val="115000"/>
                        </a:lnSpc>
                        <a:spcAft>
                          <a:spcPts val="0"/>
                        </a:spcAft>
                      </a:pPr>
                      <a:r>
                        <a:rPr lang="en-GB" sz="1400" b="1" dirty="0">
                          <a:solidFill>
                            <a:srgbClr val="FF0000"/>
                          </a:solidFill>
                          <a:effectLst/>
                        </a:rPr>
                        <a:t>80%</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316</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100</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20977">
                <a:tc>
                  <a:txBody>
                    <a:bodyPr/>
                    <a:lstStyle/>
                    <a:p>
                      <a:pPr algn="ctr">
                        <a:lnSpc>
                          <a:spcPct val="115000"/>
                        </a:lnSpc>
                        <a:spcAft>
                          <a:spcPts val="0"/>
                        </a:spcAft>
                      </a:pPr>
                      <a:r>
                        <a:rPr lang="en-GB" sz="1400" b="1" dirty="0">
                          <a:solidFill>
                            <a:srgbClr val="FF0000"/>
                          </a:solidFill>
                          <a:effectLst/>
                        </a:rPr>
                        <a:t>70%</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315</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99.7</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20977">
                <a:tc>
                  <a:txBody>
                    <a:bodyPr/>
                    <a:lstStyle/>
                    <a:p>
                      <a:pPr algn="ctr">
                        <a:lnSpc>
                          <a:spcPct val="115000"/>
                        </a:lnSpc>
                        <a:spcAft>
                          <a:spcPts val="0"/>
                        </a:spcAft>
                      </a:pPr>
                      <a:r>
                        <a:rPr lang="en-GB" sz="1400" b="1" dirty="0">
                          <a:solidFill>
                            <a:srgbClr val="FF0000"/>
                          </a:solidFill>
                          <a:effectLst/>
                        </a:rPr>
                        <a:t>60%</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314</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99.4</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220977">
                <a:tc>
                  <a:txBody>
                    <a:bodyPr/>
                    <a:lstStyle/>
                    <a:p>
                      <a:pPr algn="ctr">
                        <a:lnSpc>
                          <a:spcPct val="115000"/>
                        </a:lnSpc>
                        <a:spcAft>
                          <a:spcPts val="0"/>
                        </a:spcAft>
                      </a:pPr>
                      <a:r>
                        <a:rPr lang="en-GB" sz="1400" b="1" dirty="0">
                          <a:solidFill>
                            <a:srgbClr val="FF0000"/>
                          </a:solidFill>
                          <a:effectLst/>
                        </a:rPr>
                        <a:t>50%</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309</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97.8</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220977">
                <a:tc>
                  <a:txBody>
                    <a:bodyPr/>
                    <a:lstStyle/>
                    <a:p>
                      <a:pPr algn="ctr">
                        <a:lnSpc>
                          <a:spcPct val="115000"/>
                        </a:lnSpc>
                        <a:spcAft>
                          <a:spcPts val="0"/>
                        </a:spcAft>
                      </a:pPr>
                      <a:r>
                        <a:rPr lang="en-GB" sz="1400" b="1" dirty="0">
                          <a:solidFill>
                            <a:srgbClr val="FF0000"/>
                          </a:solidFill>
                          <a:effectLst/>
                        </a:rPr>
                        <a:t>45%</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306</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96.8</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220977">
                <a:tc>
                  <a:txBody>
                    <a:bodyPr/>
                    <a:lstStyle/>
                    <a:p>
                      <a:pPr algn="ctr">
                        <a:lnSpc>
                          <a:spcPct val="115000"/>
                        </a:lnSpc>
                        <a:spcAft>
                          <a:spcPts val="0"/>
                        </a:spcAft>
                      </a:pPr>
                      <a:r>
                        <a:rPr lang="en-GB" sz="1400" b="1" dirty="0">
                          <a:solidFill>
                            <a:srgbClr val="FF0000"/>
                          </a:solidFill>
                          <a:effectLst/>
                        </a:rPr>
                        <a:t>40%</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302</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95.6</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220977">
                <a:tc>
                  <a:txBody>
                    <a:bodyPr/>
                    <a:lstStyle/>
                    <a:p>
                      <a:pPr algn="ctr">
                        <a:lnSpc>
                          <a:spcPct val="115000"/>
                        </a:lnSpc>
                        <a:spcAft>
                          <a:spcPts val="0"/>
                        </a:spcAft>
                      </a:pPr>
                      <a:r>
                        <a:rPr lang="en-GB" sz="1400" b="1" dirty="0">
                          <a:solidFill>
                            <a:srgbClr val="FF0000"/>
                          </a:solidFill>
                          <a:effectLst/>
                        </a:rPr>
                        <a:t>35%</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299</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94.6</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8"/>
                  </a:ext>
                </a:extLst>
              </a:tr>
              <a:tr h="220977">
                <a:tc>
                  <a:txBody>
                    <a:bodyPr/>
                    <a:lstStyle/>
                    <a:p>
                      <a:pPr algn="ctr">
                        <a:lnSpc>
                          <a:spcPct val="115000"/>
                        </a:lnSpc>
                        <a:spcAft>
                          <a:spcPts val="0"/>
                        </a:spcAft>
                      </a:pPr>
                      <a:r>
                        <a:rPr lang="en-GB" sz="1400" b="1" dirty="0">
                          <a:solidFill>
                            <a:srgbClr val="FF0000"/>
                          </a:solidFill>
                          <a:effectLst/>
                        </a:rPr>
                        <a:t>30%</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15000"/>
                        </a:lnSpc>
                        <a:spcAft>
                          <a:spcPts val="0"/>
                        </a:spcAft>
                      </a:pPr>
                      <a:r>
                        <a:rPr lang="en-GB" sz="1400" b="1" dirty="0">
                          <a:solidFill>
                            <a:schemeClr val="tx2"/>
                          </a:solidFill>
                          <a:effectLst/>
                        </a:rPr>
                        <a:t>299</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15000"/>
                        </a:lnSpc>
                        <a:spcAft>
                          <a:spcPts val="0"/>
                        </a:spcAft>
                      </a:pPr>
                      <a:r>
                        <a:rPr lang="en-GB" sz="1400" b="1" dirty="0">
                          <a:solidFill>
                            <a:schemeClr val="tx2"/>
                          </a:solidFill>
                          <a:effectLst/>
                        </a:rPr>
                        <a:t>94.6</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9"/>
                  </a:ext>
                </a:extLst>
              </a:tr>
              <a:tr h="220977">
                <a:tc>
                  <a:txBody>
                    <a:bodyPr/>
                    <a:lstStyle/>
                    <a:p>
                      <a:pPr algn="ctr">
                        <a:lnSpc>
                          <a:spcPct val="115000"/>
                        </a:lnSpc>
                        <a:spcAft>
                          <a:spcPts val="0"/>
                        </a:spcAft>
                      </a:pPr>
                      <a:r>
                        <a:rPr lang="en-GB" sz="1400" b="1" dirty="0">
                          <a:solidFill>
                            <a:srgbClr val="FF0000"/>
                          </a:solidFill>
                          <a:effectLst/>
                        </a:rPr>
                        <a:t>25%</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290</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91.8</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0"/>
                  </a:ext>
                </a:extLst>
              </a:tr>
              <a:tr h="220977">
                <a:tc>
                  <a:txBody>
                    <a:bodyPr/>
                    <a:lstStyle/>
                    <a:p>
                      <a:pPr algn="ctr">
                        <a:lnSpc>
                          <a:spcPct val="115000"/>
                        </a:lnSpc>
                        <a:spcAft>
                          <a:spcPts val="0"/>
                        </a:spcAft>
                      </a:pPr>
                      <a:r>
                        <a:rPr lang="en-GB" sz="1400" b="1" dirty="0">
                          <a:solidFill>
                            <a:srgbClr val="FF0000"/>
                          </a:solidFill>
                          <a:effectLst/>
                        </a:rPr>
                        <a:t>20%</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15000"/>
                        </a:lnSpc>
                        <a:spcAft>
                          <a:spcPts val="0"/>
                        </a:spcAft>
                      </a:pPr>
                      <a:r>
                        <a:rPr lang="en-GB" sz="1400" b="1" dirty="0">
                          <a:solidFill>
                            <a:schemeClr val="tx2"/>
                          </a:solidFill>
                          <a:effectLst/>
                        </a:rPr>
                        <a:t>282</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15000"/>
                        </a:lnSpc>
                        <a:spcAft>
                          <a:spcPts val="0"/>
                        </a:spcAft>
                      </a:pPr>
                      <a:r>
                        <a:rPr lang="en-GB" sz="1400" b="1" dirty="0">
                          <a:solidFill>
                            <a:schemeClr val="tx2"/>
                          </a:solidFill>
                          <a:effectLst/>
                        </a:rPr>
                        <a:t>89.2</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11"/>
                  </a:ext>
                </a:extLst>
              </a:tr>
              <a:tr h="220977">
                <a:tc>
                  <a:txBody>
                    <a:bodyPr/>
                    <a:lstStyle/>
                    <a:p>
                      <a:pPr algn="ctr">
                        <a:lnSpc>
                          <a:spcPct val="115000"/>
                        </a:lnSpc>
                        <a:spcAft>
                          <a:spcPts val="0"/>
                        </a:spcAft>
                      </a:pPr>
                      <a:r>
                        <a:rPr lang="en-GB" sz="1400" b="1" dirty="0">
                          <a:solidFill>
                            <a:srgbClr val="FF0000"/>
                          </a:solidFill>
                          <a:effectLst/>
                        </a:rPr>
                        <a:t>15%</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264</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83.5</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2"/>
                  </a:ext>
                </a:extLst>
              </a:tr>
              <a:tr h="220977">
                <a:tc>
                  <a:txBody>
                    <a:bodyPr/>
                    <a:lstStyle/>
                    <a:p>
                      <a:pPr algn="ctr">
                        <a:lnSpc>
                          <a:spcPct val="115000"/>
                        </a:lnSpc>
                        <a:spcAft>
                          <a:spcPts val="0"/>
                        </a:spcAft>
                      </a:pPr>
                      <a:r>
                        <a:rPr lang="en-GB" sz="1400" b="1" dirty="0">
                          <a:solidFill>
                            <a:srgbClr val="FF0000"/>
                          </a:solidFill>
                          <a:effectLst/>
                        </a:rPr>
                        <a:t>10%</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218</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69.0</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3"/>
                  </a:ext>
                </a:extLst>
              </a:tr>
              <a:tr h="220977">
                <a:tc>
                  <a:txBody>
                    <a:bodyPr/>
                    <a:lstStyle/>
                    <a:p>
                      <a:pPr algn="ctr">
                        <a:lnSpc>
                          <a:spcPct val="115000"/>
                        </a:lnSpc>
                        <a:spcAft>
                          <a:spcPts val="0"/>
                        </a:spcAft>
                      </a:pPr>
                      <a:r>
                        <a:rPr lang="en-GB" sz="1400" b="1" dirty="0">
                          <a:solidFill>
                            <a:srgbClr val="FF0000"/>
                          </a:solidFill>
                          <a:effectLst/>
                        </a:rPr>
                        <a:t>5%</a:t>
                      </a:r>
                      <a:endParaRPr lang="en-US" sz="1400" b="1" dirty="0">
                        <a:solidFill>
                          <a:srgbClr val="FF0000"/>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133</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400" b="1" dirty="0">
                          <a:solidFill>
                            <a:schemeClr val="tx2"/>
                          </a:solidFill>
                          <a:effectLst/>
                        </a:rPr>
                        <a:t>42.1</a:t>
                      </a:r>
                      <a:endParaRPr lang="en-US" sz="1400" b="1" dirty="0">
                        <a:solidFill>
                          <a:schemeClr val="tx2"/>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4"/>
                  </a:ext>
                </a:extLst>
              </a:tr>
            </a:tbl>
          </a:graphicData>
        </a:graphic>
      </p:graphicFrame>
      <p:graphicFrame>
        <p:nvGraphicFramePr>
          <p:cNvPr id="8" name="Tabella 7"/>
          <p:cNvGraphicFramePr>
            <a:graphicFrameLocks noGrp="1"/>
          </p:cNvGraphicFramePr>
          <p:nvPr>
            <p:extLst>
              <p:ext uri="{D42A27DB-BD31-4B8C-83A1-F6EECF244321}">
                <p14:modId xmlns:p14="http://schemas.microsoft.com/office/powerpoint/2010/main" val="2216576541"/>
              </p:ext>
            </p:extLst>
          </p:nvPr>
        </p:nvGraphicFramePr>
        <p:xfrm>
          <a:off x="4438927" y="2219352"/>
          <a:ext cx="4547639" cy="2562372"/>
        </p:xfrm>
        <a:graphic>
          <a:graphicData uri="http://schemas.openxmlformats.org/drawingml/2006/table">
            <a:tbl>
              <a:tblPr firstRow="1" bandRow="1">
                <a:effectLst>
                  <a:outerShdw blurRad="50800" dist="38100" dir="2700000" sx="101000" sy="101000" algn="tl" rotWithShape="0">
                    <a:schemeClr val="accent1">
                      <a:lumMod val="75000"/>
                      <a:alpha val="40000"/>
                    </a:schemeClr>
                  </a:outerShdw>
                </a:effectLst>
                <a:tableStyleId>{5C22544A-7EE6-4342-B048-85BDC9FD1C3A}</a:tableStyleId>
              </a:tblPr>
              <a:tblGrid>
                <a:gridCol w="2352973">
                  <a:extLst>
                    <a:ext uri="{9D8B030D-6E8A-4147-A177-3AD203B41FA5}">
                      <a16:colId xmlns="" xmlns:a16="http://schemas.microsoft.com/office/drawing/2014/main" val="20000"/>
                    </a:ext>
                  </a:extLst>
                </a:gridCol>
                <a:gridCol w="1042962">
                  <a:extLst>
                    <a:ext uri="{9D8B030D-6E8A-4147-A177-3AD203B41FA5}">
                      <a16:colId xmlns="" xmlns:a16="http://schemas.microsoft.com/office/drawing/2014/main" val="20001"/>
                    </a:ext>
                  </a:extLst>
                </a:gridCol>
                <a:gridCol w="1151704">
                  <a:extLst>
                    <a:ext uri="{9D8B030D-6E8A-4147-A177-3AD203B41FA5}">
                      <a16:colId xmlns="" xmlns:a16="http://schemas.microsoft.com/office/drawing/2014/main" val="20002"/>
                    </a:ext>
                  </a:extLst>
                </a:gridCol>
              </a:tblGrid>
              <a:tr h="555695">
                <a:tc rowSpan="3">
                  <a:txBody>
                    <a:bodyPr/>
                    <a:lstStyle/>
                    <a:p>
                      <a:endParaRPr lang="en-US" dirty="0"/>
                    </a:p>
                  </a:txBody>
                  <a:tcPr>
                    <a:blipFill>
                      <a:blip r:embed="rId3"/>
                      <a:stretch>
                        <a:fillRect/>
                      </a:stretch>
                    </a:blipFill>
                  </a:tcPr>
                </a:tc>
                <a:tc gridSpan="2">
                  <a:txBody>
                    <a:bodyPr/>
                    <a:lstStyle/>
                    <a:p>
                      <a:pPr algn="ctr"/>
                      <a:r>
                        <a:rPr lang="en-US" sz="1400" dirty="0"/>
                        <a:t>Errore relativo sulla lifetime residua</a:t>
                      </a:r>
                    </a:p>
                  </a:txBody>
                  <a:tcPr>
                    <a:blipFill>
                      <a:blip r:embed="rId4"/>
                      <a:stretch>
                        <a:fillRect/>
                      </a:stretch>
                    </a:blipFill>
                  </a:tcPr>
                </a:tc>
                <a:tc hMerge="1">
                  <a:txBody>
                    <a:bodyPr/>
                    <a:lstStyle/>
                    <a:p>
                      <a:endParaRPr lang="en-US" dirty="0"/>
                    </a:p>
                  </a:txBody>
                  <a:tcPr/>
                </a:tc>
                <a:extLst>
                  <a:ext uri="{0D108BD9-81ED-4DB2-BD59-A6C34878D82A}">
                    <a16:rowId xmlns="" xmlns:a16="http://schemas.microsoft.com/office/drawing/2014/main" val="10000"/>
                  </a:ext>
                </a:extLst>
              </a:tr>
              <a:tr h="450731">
                <a:tc vMerge="1">
                  <a:txBody>
                    <a:bodyPr/>
                    <a:lstStyle/>
                    <a:p>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sym typeface="Symbol"/>
                        </a:rPr>
                        <a:t></a:t>
                      </a:r>
                      <a:r>
                        <a:rPr lang="en-US" sz="1400" b="1" dirty="0">
                          <a:solidFill>
                            <a:schemeClr val="bg1"/>
                          </a:solidFill>
                        </a:rPr>
                        <a:t>30%</a:t>
                      </a:r>
                    </a:p>
                  </a:txBody>
                  <a:tcPr>
                    <a:solidFill>
                      <a:schemeClr val="tx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sym typeface="Symbol"/>
                        </a:rPr>
                        <a:t></a:t>
                      </a:r>
                      <a:r>
                        <a:rPr lang="en-US" sz="1400" b="1" dirty="0">
                          <a:solidFill>
                            <a:schemeClr val="bg1"/>
                          </a:solidFill>
                        </a:rPr>
                        <a:t>20%</a:t>
                      </a:r>
                    </a:p>
                  </a:txBody>
                  <a:tcPr>
                    <a:solidFill>
                      <a:schemeClr val="tx2">
                        <a:lumMod val="50000"/>
                      </a:schemeClr>
                    </a:solidFill>
                  </a:tcPr>
                </a:tc>
                <a:extLst>
                  <a:ext uri="{0D108BD9-81ED-4DB2-BD59-A6C34878D82A}">
                    <a16:rowId xmlns="" xmlns:a16="http://schemas.microsoft.com/office/drawing/2014/main" val="10001"/>
                  </a:ext>
                </a:extLst>
              </a:tr>
              <a:tr h="555695">
                <a:tc vMerge="1">
                  <a:txBody>
                    <a:bodyPr/>
                    <a:lstStyle/>
                    <a:p>
                      <a:endParaRPr lang="en-US" sz="1400"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1" noProof="0" dirty="0">
                          <a:solidFill>
                            <a:schemeClr val="tx2">
                              <a:lumMod val="50000"/>
                            </a:schemeClr>
                          </a:solidFill>
                        </a:rPr>
                        <a:t>Percentuale di casi inclusi</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 xmlns:a16="http://schemas.microsoft.com/office/drawing/2014/main" val="10002"/>
                  </a:ext>
                </a:extLst>
              </a:tr>
              <a:tr h="333417">
                <a:tc>
                  <a:txBody>
                    <a:bodyPr/>
                    <a:lstStyle/>
                    <a:p>
                      <a:r>
                        <a:rPr lang="it-IT" sz="1400" b="1" noProof="0" dirty="0">
                          <a:solidFill>
                            <a:schemeClr val="tx2">
                              <a:lumMod val="50000"/>
                            </a:schemeClr>
                          </a:solidFill>
                        </a:rPr>
                        <a:t>Intera campagna</a:t>
                      </a:r>
                    </a:p>
                  </a:txBody>
                  <a:tcPr/>
                </a:tc>
                <a:tc>
                  <a:txBody>
                    <a:bodyPr/>
                    <a:lstStyle/>
                    <a:p>
                      <a:pPr algn="ctr"/>
                      <a:r>
                        <a:rPr lang="en-US" sz="1400" b="1" dirty="0">
                          <a:solidFill>
                            <a:schemeClr val="tx2">
                              <a:lumMod val="50000"/>
                            </a:schemeClr>
                          </a:solidFill>
                          <a:sym typeface="Symbol"/>
                        </a:rPr>
                        <a:t></a:t>
                      </a:r>
                      <a:r>
                        <a:rPr lang="en-US" sz="1400" b="1" dirty="0">
                          <a:solidFill>
                            <a:schemeClr val="tx2">
                              <a:lumMod val="50000"/>
                            </a:schemeClr>
                          </a:solidFill>
                        </a:rPr>
                        <a:t>95%</a:t>
                      </a:r>
                    </a:p>
                  </a:txBody>
                  <a:tcPr/>
                </a:tc>
                <a:tc>
                  <a:txBody>
                    <a:bodyPr/>
                    <a:lstStyle/>
                    <a:p>
                      <a:pPr algn="ctr"/>
                      <a:r>
                        <a:rPr lang="en-US" sz="1400" b="1" dirty="0">
                          <a:solidFill>
                            <a:schemeClr val="tx2">
                              <a:lumMod val="50000"/>
                            </a:schemeClr>
                          </a:solidFill>
                          <a:sym typeface="Symbol"/>
                        </a:rPr>
                        <a:t></a:t>
                      </a:r>
                      <a:r>
                        <a:rPr lang="en-US" sz="1400" b="1" dirty="0">
                          <a:solidFill>
                            <a:schemeClr val="tx2">
                              <a:lumMod val="50000"/>
                            </a:schemeClr>
                          </a:solidFill>
                        </a:rPr>
                        <a:t>89%</a:t>
                      </a:r>
                    </a:p>
                  </a:txBody>
                  <a:tcPr/>
                </a:tc>
                <a:extLst>
                  <a:ext uri="{0D108BD9-81ED-4DB2-BD59-A6C34878D82A}">
                    <a16:rowId xmlns="" xmlns:a16="http://schemas.microsoft.com/office/drawing/2014/main" val="10003"/>
                  </a:ext>
                </a:extLst>
              </a:tr>
              <a:tr h="333417">
                <a:tc>
                  <a:txBody>
                    <a:bodyPr/>
                    <a:lstStyle/>
                    <a:p>
                      <a:r>
                        <a:rPr lang="it-IT" sz="1400" b="1" noProof="0" dirty="0">
                          <a:solidFill>
                            <a:schemeClr val="tx2">
                              <a:lumMod val="50000"/>
                            </a:schemeClr>
                          </a:solidFill>
                        </a:rPr>
                        <a:t>Ultime 48 ore</a:t>
                      </a:r>
                    </a:p>
                  </a:txBody>
                  <a:tcPr/>
                </a:tc>
                <a:tc>
                  <a:txBody>
                    <a:bodyPr/>
                    <a:lstStyle/>
                    <a:p>
                      <a:pPr algn="ctr"/>
                      <a:r>
                        <a:rPr lang="en-US" sz="1400" b="1" dirty="0">
                          <a:solidFill>
                            <a:schemeClr val="tx2">
                              <a:lumMod val="50000"/>
                            </a:schemeClr>
                          </a:solidFill>
                          <a:sym typeface="Symbol"/>
                        </a:rPr>
                        <a:t></a:t>
                      </a:r>
                      <a:r>
                        <a:rPr lang="en-US" sz="1400" b="1" dirty="0">
                          <a:solidFill>
                            <a:schemeClr val="tx2">
                              <a:lumMod val="50000"/>
                            </a:schemeClr>
                          </a:solidFill>
                        </a:rPr>
                        <a:t>98%</a:t>
                      </a:r>
                    </a:p>
                  </a:txBody>
                  <a:tcPr/>
                </a:tc>
                <a:tc>
                  <a:txBody>
                    <a:bodyPr/>
                    <a:lstStyle/>
                    <a:p>
                      <a:pPr algn="ctr"/>
                      <a:r>
                        <a:rPr lang="en-US" sz="1400" b="1" dirty="0">
                          <a:solidFill>
                            <a:schemeClr val="tx2">
                              <a:lumMod val="50000"/>
                            </a:schemeClr>
                          </a:solidFill>
                          <a:sym typeface="Symbol"/>
                        </a:rPr>
                        <a:t>88</a:t>
                      </a:r>
                      <a:r>
                        <a:rPr lang="en-US" sz="1400" b="1" dirty="0">
                          <a:solidFill>
                            <a:schemeClr val="tx2">
                              <a:lumMod val="50000"/>
                            </a:schemeClr>
                          </a:solidFill>
                        </a:rPr>
                        <a:t>%</a:t>
                      </a:r>
                    </a:p>
                  </a:txBody>
                  <a:tcPr/>
                </a:tc>
                <a:extLst>
                  <a:ext uri="{0D108BD9-81ED-4DB2-BD59-A6C34878D82A}">
                    <a16:rowId xmlns="" xmlns:a16="http://schemas.microsoft.com/office/drawing/2014/main" val="10004"/>
                  </a:ext>
                </a:extLst>
              </a:tr>
              <a:tr h="333417">
                <a:tc>
                  <a:txBody>
                    <a:bodyPr/>
                    <a:lstStyle/>
                    <a:p>
                      <a:r>
                        <a:rPr lang="it-IT" sz="1400" b="1" noProof="0" dirty="0">
                          <a:solidFill>
                            <a:schemeClr val="tx2">
                              <a:lumMod val="50000"/>
                            </a:schemeClr>
                          </a:solidFill>
                        </a:rPr>
                        <a:t>Ultime 24 ore</a:t>
                      </a:r>
                    </a:p>
                  </a:txBody>
                  <a:tcPr/>
                </a:tc>
                <a:tc>
                  <a:txBody>
                    <a:bodyPr/>
                    <a:lstStyle/>
                    <a:p>
                      <a:pPr algn="ctr"/>
                      <a:r>
                        <a:rPr lang="en-US" sz="1400" b="1" dirty="0">
                          <a:solidFill>
                            <a:schemeClr val="tx2">
                              <a:lumMod val="50000"/>
                            </a:schemeClr>
                          </a:solidFill>
                          <a:sym typeface="Symbol"/>
                        </a:rPr>
                        <a:t></a:t>
                      </a:r>
                      <a:r>
                        <a:rPr lang="en-US" sz="1400" b="1" dirty="0">
                          <a:solidFill>
                            <a:schemeClr val="tx2">
                              <a:lumMod val="50000"/>
                            </a:schemeClr>
                          </a:solidFill>
                        </a:rPr>
                        <a:t>98%</a:t>
                      </a:r>
                    </a:p>
                  </a:txBody>
                  <a:tcPr/>
                </a:tc>
                <a:tc>
                  <a:txBody>
                    <a:bodyPr/>
                    <a:lstStyle/>
                    <a:p>
                      <a:pPr algn="ctr"/>
                      <a:r>
                        <a:rPr lang="en-US" sz="1400" b="1" dirty="0">
                          <a:solidFill>
                            <a:schemeClr val="tx2">
                              <a:lumMod val="50000"/>
                            </a:schemeClr>
                          </a:solidFill>
                          <a:sym typeface="Symbol"/>
                        </a:rPr>
                        <a:t></a:t>
                      </a:r>
                      <a:r>
                        <a:rPr lang="en-US" sz="1400" b="1" dirty="0">
                          <a:solidFill>
                            <a:schemeClr val="tx2">
                              <a:lumMod val="50000"/>
                            </a:schemeClr>
                          </a:solidFill>
                        </a:rPr>
                        <a:t>91%</a:t>
                      </a:r>
                    </a:p>
                  </a:txBody>
                  <a:tcPr/>
                </a:tc>
                <a:extLst>
                  <a:ext uri="{0D108BD9-81ED-4DB2-BD59-A6C34878D82A}">
                    <a16:rowId xmlns="" xmlns:a16="http://schemas.microsoft.com/office/drawing/2014/main" val="10005"/>
                  </a:ext>
                </a:extLst>
              </a:tr>
            </a:tbl>
          </a:graphicData>
        </a:graphic>
      </p:graphicFrame>
      <p:sp>
        <p:nvSpPr>
          <p:cNvPr id="11" name="Rettangolo 10"/>
          <p:cNvSpPr/>
          <p:nvPr/>
        </p:nvSpPr>
        <p:spPr>
          <a:xfrm>
            <a:off x="9115928" y="2070671"/>
            <a:ext cx="2983138" cy="3031599"/>
          </a:xfrm>
          <a:prstGeom prst="rect">
            <a:avLst/>
          </a:prstGeom>
        </p:spPr>
        <p:txBody>
          <a:bodyPr wrap="square">
            <a:spAutoFit/>
          </a:bodyPr>
          <a:lstStyle/>
          <a:p>
            <a:pPr marL="285750" indent="-285750">
              <a:buBlip>
                <a:blip r:embed="rId5"/>
              </a:buBlip>
            </a:pPr>
            <a:r>
              <a:rPr lang="it-IT" sz="1600" dirty="0">
                <a:solidFill>
                  <a:srgbClr val="002060"/>
                </a:solidFill>
              </a:rPr>
              <a:t>In base alla distribuzione statistica delle previsioni di rientro ottenuta per le prime 20 campagne IADC</a:t>
            </a:r>
          </a:p>
          <a:p>
            <a:pPr marL="285750" indent="-285750">
              <a:buBlip>
                <a:blip r:embed="rId5"/>
              </a:buBlip>
            </a:pPr>
            <a:endParaRPr lang="it-IT" sz="1500" b="1" dirty="0">
              <a:solidFill>
                <a:srgbClr val="002060"/>
              </a:solidFill>
            </a:endParaRPr>
          </a:p>
          <a:p>
            <a:pPr marL="285750" indent="-285750">
              <a:buBlip>
                <a:blip r:embed="rId5"/>
              </a:buBlip>
            </a:pPr>
            <a:r>
              <a:rPr lang="it-IT" sz="1600" b="1" dirty="0">
                <a:solidFill>
                  <a:srgbClr val="002060"/>
                </a:solidFill>
              </a:rPr>
              <a:t>Una finestra di incertezza in grado di garantire un livello di confidenza del 90% dovrebbe avere un’ampiezza </a:t>
            </a:r>
            <a:r>
              <a:rPr lang="it-IT" sz="1600" b="1" dirty="0" smtClean="0">
                <a:solidFill>
                  <a:srgbClr val="002060"/>
                </a:solidFill>
              </a:rPr>
              <a:t>di </a:t>
            </a:r>
            <a:r>
              <a:rPr lang="it-IT" sz="1600" b="1" dirty="0">
                <a:solidFill>
                  <a:srgbClr val="002060"/>
                </a:solidFill>
              </a:rPr>
              <a:t>±20% rispetto alla lifetime residua, centrata attorno all’epoca nominale di rientro</a:t>
            </a:r>
          </a:p>
        </p:txBody>
      </p:sp>
      <p:sp>
        <p:nvSpPr>
          <p:cNvPr id="12" name="Rettangolo 11"/>
          <p:cNvSpPr/>
          <p:nvPr/>
        </p:nvSpPr>
        <p:spPr>
          <a:xfrm>
            <a:off x="4488024" y="5132544"/>
            <a:ext cx="7098122" cy="584775"/>
          </a:xfrm>
          <a:prstGeom prst="rect">
            <a:avLst/>
          </a:prstGeom>
        </p:spPr>
        <p:txBody>
          <a:bodyPr wrap="square">
            <a:spAutoFit/>
          </a:bodyPr>
          <a:lstStyle/>
          <a:p>
            <a:pPr marL="285750" lvl="0" indent="-285750">
              <a:buSzPct val="90000"/>
              <a:buBlip>
                <a:blip r:embed="rId5"/>
              </a:buBlip>
            </a:pPr>
            <a:r>
              <a:rPr lang="it-IT" sz="1600" b="1" dirty="0">
                <a:solidFill>
                  <a:srgbClr val="0000FF"/>
                </a:solidFill>
                <a:sym typeface="Symbol"/>
              </a:rPr>
              <a:t>Una finestra di incertezza di ±30% rispetto </a:t>
            </a:r>
            <a:r>
              <a:rPr lang="it-IT" sz="1600" b="1" dirty="0" smtClean="0">
                <a:solidFill>
                  <a:srgbClr val="0000FF"/>
                </a:solidFill>
                <a:sym typeface="Symbol"/>
              </a:rPr>
              <a:t>alla lifetime </a:t>
            </a:r>
            <a:r>
              <a:rPr lang="it-IT" sz="1600" b="1" dirty="0">
                <a:solidFill>
                  <a:srgbClr val="0000FF"/>
                </a:solidFill>
                <a:sym typeface="Symbol"/>
              </a:rPr>
              <a:t>residua è necessaria per ottenere un intervallo di confidenza dell’ordine del 95%</a:t>
            </a:r>
            <a:endParaRPr lang="it-IT" sz="1600" b="1" dirty="0">
              <a:solidFill>
                <a:srgbClr val="0000FF"/>
              </a:solidFill>
              <a:sym typeface="Symbol" panose="05050102010706020507" pitchFamily="18" charset="2"/>
            </a:endParaRPr>
          </a:p>
        </p:txBody>
      </p:sp>
    </p:spTree>
    <p:extLst>
      <p:ext uri="{BB962C8B-B14F-4D97-AF65-F5344CB8AC3E}">
        <p14:creationId xmlns:p14="http://schemas.microsoft.com/office/powerpoint/2010/main" val="2324841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Finestre </a:t>
            </a:r>
            <a:r>
              <a:rPr lang="en-US" sz="3200" noProof="1" smtClean="0">
                <a:solidFill>
                  <a:srgbClr val="002060"/>
                </a:solidFill>
                <a:effectLst>
                  <a:outerShdw blurRad="38100" dist="38100" dir="2700000" algn="tl">
                    <a:srgbClr val="000000">
                      <a:alpha val="43137"/>
                    </a:srgbClr>
                  </a:outerShdw>
                </a:effectLst>
              </a:rPr>
              <a:t>temporali </a:t>
            </a:r>
            <a:r>
              <a:rPr lang="en-US" sz="3200" noProof="1">
                <a:solidFill>
                  <a:srgbClr val="002060"/>
                </a:solidFill>
                <a:effectLst>
                  <a:outerShdw blurRad="38100" dist="38100" dir="2700000" algn="tl">
                    <a:srgbClr val="000000">
                      <a:alpha val="43137"/>
                    </a:srgbClr>
                  </a:outerShdw>
                </a:effectLst>
              </a:rPr>
              <a:t>globali di incertezza </a:t>
            </a:r>
            <a:r>
              <a:rPr lang="en-US" sz="3200" noProof="1" smtClean="0">
                <a:solidFill>
                  <a:srgbClr val="002060"/>
                </a:solidFill>
                <a:effectLst>
                  <a:outerShdw blurRad="38100" dist="38100" dir="2700000" algn="tl">
                    <a:srgbClr val="000000">
                      <a:alpha val="43137"/>
                    </a:srgbClr>
                  </a:outerShdw>
                </a:effectLst>
              </a:rPr>
              <a:t>e relative tracce sub-satellite</a:t>
            </a:r>
            <a:endParaRPr lang="it-IT" sz="3200" dirty="0">
              <a:solidFill>
                <a:srgbClr val="002060"/>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88" y="1713207"/>
            <a:ext cx="4851918" cy="2520280"/>
          </a:xfrm>
          <a:prstGeom prst="rect">
            <a:avLst/>
          </a:prstGeom>
        </p:spPr>
      </p:pic>
      <p:sp>
        <p:nvSpPr>
          <p:cNvPr id="8" name="Rettangolo 7"/>
          <p:cNvSpPr/>
          <p:nvPr/>
        </p:nvSpPr>
        <p:spPr>
          <a:xfrm>
            <a:off x="126068" y="4254656"/>
            <a:ext cx="5462970" cy="1877437"/>
          </a:xfrm>
          <a:prstGeom prst="rect">
            <a:avLst/>
          </a:prstGeom>
        </p:spPr>
        <p:txBody>
          <a:bodyPr wrap="square">
            <a:spAutoFit/>
          </a:bodyPr>
          <a:lstStyle/>
          <a:p>
            <a:pPr marL="285750" indent="-285750">
              <a:buBlip>
                <a:blip r:embed="rId4"/>
              </a:buBlip>
            </a:pPr>
            <a:r>
              <a:rPr lang="it-IT" b="1" dirty="0">
                <a:solidFill>
                  <a:srgbClr val="002060"/>
                </a:solidFill>
              </a:rPr>
              <a:t>Le finestre di incertezza per il </a:t>
            </a:r>
            <a:r>
              <a:rPr lang="it-IT" b="1" dirty="0">
                <a:solidFill>
                  <a:srgbClr val="C00000"/>
                </a:solidFill>
              </a:rPr>
              <a:t>rientro della stazione spaziale cinese Tiangong-1</a:t>
            </a:r>
            <a:r>
              <a:rPr lang="it-IT" b="1" dirty="0">
                <a:solidFill>
                  <a:srgbClr val="002060"/>
                </a:solidFill>
              </a:rPr>
              <a:t> sono state definite in modo da garantire un livello di confidenza di almeno il 95%</a:t>
            </a:r>
          </a:p>
          <a:p>
            <a:pPr marL="285750" indent="-285750">
              <a:buBlip>
                <a:blip r:embed="rId4"/>
              </a:buBlip>
            </a:pPr>
            <a:endParaRPr lang="it-IT" sz="800" dirty="0" smtClean="0">
              <a:solidFill>
                <a:srgbClr val="002060"/>
              </a:solidFill>
            </a:endParaRPr>
          </a:p>
          <a:p>
            <a:pPr marL="285750" indent="-285750">
              <a:buBlip>
                <a:blip r:embed="rId4"/>
              </a:buBlip>
            </a:pPr>
            <a:r>
              <a:rPr lang="it-IT" dirty="0" smtClean="0">
                <a:solidFill>
                  <a:srgbClr val="002060"/>
                </a:solidFill>
              </a:rPr>
              <a:t>Questo </a:t>
            </a:r>
            <a:r>
              <a:rPr lang="it-IT" dirty="0">
                <a:solidFill>
                  <a:srgbClr val="002060"/>
                </a:solidFill>
              </a:rPr>
              <a:t>è stato ottenuto diminuendo e aumentando la vita residua nominale del veicolo spaziale del 30</a:t>
            </a:r>
            <a:r>
              <a:rPr lang="it-IT" dirty="0" smtClean="0">
                <a:solidFill>
                  <a:srgbClr val="002060"/>
                </a:solidFill>
              </a:rPr>
              <a:t>%</a:t>
            </a:r>
            <a:endParaRPr lang="it-IT" dirty="0">
              <a:solidFill>
                <a:srgbClr val="002060"/>
              </a:solidFill>
            </a:endParaRPr>
          </a:p>
        </p:txBody>
      </p:sp>
      <p:pic>
        <p:nvPicPr>
          <p:cNvPr id="11" name="Immagine 10" descr="Fig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3118" y="1793817"/>
            <a:ext cx="3456265" cy="1702217"/>
          </a:xfrm>
          <a:prstGeom prst="rect">
            <a:avLst/>
          </a:prstGeom>
          <a:noFill/>
          <a:ln>
            <a:noFill/>
          </a:ln>
          <a:effectLst>
            <a:outerShdw blurRad="50800" dist="38100" dir="2700000" algn="tl" rotWithShape="0">
              <a:prstClr val="black">
                <a:alpha val="40000"/>
              </a:prstClr>
            </a:outerShdw>
          </a:effectLst>
        </p:spPr>
      </p:pic>
      <p:pic>
        <p:nvPicPr>
          <p:cNvPr id="12" name="Immagine 11" descr="Fig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99383" y="2979361"/>
            <a:ext cx="3406552" cy="1677731"/>
          </a:xfrm>
          <a:prstGeom prst="rect">
            <a:avLst/>
          </a:prstGeom>
          <a:noFill/>
          <a:ln>
            <a:noFill/>
          </a:ln>
          <a:effectLst>
            <a:outerShdw blurRad="50800" dist="38100" dir="2700000" algn="tl" rotWithShape="0">
              <a:prstClr val="black">
                <a:alpha val="40000"/>
              </a:prstClr>
            </a:outerShdw>
          </a:effectLst>
        </p:spPr>
      </p:pic>
      <p:pic>
        <p:nvPicPr>
          <p:cNvPr id="14" name="Immagine 13" descr="Fig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0121" y="4534832"/>
            <a:ext cx="3619991" cy="1781927"/>
          </a:xfrm>
          <a:prstGeom prst="rect">
            <a:avLst/>
          </a:prstGeom>
          <a:noFill/>
          <a:ln>
            <a:noFill/>
          </a:ln>
          <a:effectLst>
            <a:outerShdw blurRad="50800" dist="38100" dir="2700000" algn="tl" rotWithShape="0">
              <a:prstClr val="black">
                <a:alpha val="40000"/>
              </a:prstClr>
            </a:outerShdw>
          </a:effectLst>
        </p:spPr>
      </p:pic>
      <p:sp>
        <p:nvSpPr>
          <p:cNvPr id="15" name="Rettangolo 14"/>
          <p:cNvSpPr/>
          <p:nvPr/>
        </p:nvSpPr>
        <p:spPr>
          <a:xfrm>
            <a:off x="8826903" y="1713207"/>
            <a:ext cx="3365097" cy="1015663"/>
          </a:xfrm>
          <a:prstGeom prst="rect">
            <a:avLst/>
          </a:prstGeom>
        </p:spPr>
        <p:txBody>
          <a:bodyPr wrap="square">
            <a:spAutoFit/>
          </a:bodyPr>
          <a:lstStyle/>
          <a:p>
            <a:r>
              <a:rPr lang="en-US" sz="1600" b="1" i="1" dirty="0">
                <a:solidFill>
                  <a:srgbClr val="C00000"/>
                </a:solidFill>
                <a:sym typeface="Symbol"/>
              </a:rPr>
              <a:t>1. </a:t>
            </a:r>
          </a:p>
          <a:p>
            <a:r>
              <a:rPr lang="en-US" sz="1600" b="1" i="1" dirty="0">
                <a:solidFill>
                  <a:srgbClr val="C00000"/>
                </a:solidFill>
                <a:sym typeface="Symbol"/>
              </a:rPr>
              <a:t>Lifetime residua: </a:t>
            </a:r>
          </a:p>
          <a:p>
            <a:r>
              <a:rPr lang="en-US" sz="1600" b="1" i="1" dirty="0">
                <a:solidFill>
                  <a:srgbClr val="C00000"/>
                </a:solidFill>
              </a:rPr>
              <a:t>17 ore 57 min 0 sec</a:t>
            </a:r>
          </a:p>
          <a:p>
            <a:r>
              <a:rPr lang="en-US" sz="1200" dirty="0">
                <a:solidFill>
                  <a:srgbClr val="0070C0"/>
                </a:solidFill>
              </a:rPr>
              <a:t>(</a:t>
            </a:r>
            <a:r>
              <a:rPr lang="en-US" sz="1200" i="1" dirty="0">
                <a:solidFill>
                  <a:srgbClr val="0070C0"/>
                </a:solidFill>
              </a:rPr>
              <a:t>emessa da CNR-ISTI circa 15 ore prima del rientro</a:t>
            </a:r>
            <a:r>
              <a:rPr lang="en-US" sz="1200" dirty="0">
                <a:solidFill>
                  <a:srgbClr val="0070C0"/>
                </a:solidFill>
              </a:rPr>
              <a:t>)</a:t>
            </a:r>
          </a:p>
        </p:txBody>
      </p:sp>
      <p:sp>
        <p:nvSpPr>
          <p:cNvPr id="16" name="Rettangolo 15"/>
          <p:cNvSpPr/>
          <p:nvPr/>
        </p:nvSpPr>
        <p:spPr>
          <a:xfrm>
            <a:off x="5243119" y="3454817"/>
            <a:ext cx="3456264" cy="1231106"/>
          </a:xfrm>
          <a:prstGeom prst="rect">
            <a:avLst/>
          </a:prstGeom>
        </p:spPr>
        <p:txBody>
          <a:bodyPr wrap="square">
            <a:spAutoFit/>
          </a:bodyPr>
          <a:lstStyle/>
          <a:p>
            <a:pPr algn="r"/>
            <a:r>
              <a:rPr lang="en-US" sz="1600" b="1" i="1" dirty="0">
                <a:solidFill>
                  <a:srgbClr val="C00000"/>
                </a:solidFill>
                <a:sym typeface="Symbol"/>
              </a:rPr>
              <a:t>2.</a:t>
            </a:r>
          </a:p>
          <a:p>
            <a:pPr algn="r"/>
            <a:r>
              <a:rPr lang="en-US" sz="1600" b="1" i="1" dirty="0">
                <a:solidFill>
                  <a:srgbClr val="C00000"/>
                </a:solidFill>
                <a:sym typeface="Symbol"/>
              </a:rPr>
              <a:t>Lifetime residua: </a:t>
            </a:r>
          </a:p>
          <a:p>
            <a:pPr algn="r"/>
            <a:r>
              <a:rPr lang="en-US" sz="1600" b="1" i="1" dirty="0">
                <a:solidFill>
                  <a:srgbClr val="C00000"/>
                </a:solidFill>
              </a:rPr>
              <a:t>12 ore 31 min 7 sec</a:t>
            </a:r>
          </a:p>
          <a:p>
            <a:pPr algn="r"/>
            <a:r>
              <a:rPr lang="en-US" sz="1200" dirty="0">
                <a:solidFill>
                  <a:srgbClr val="0070C0"/>
                </a:solidFill>
              </a:rPr>
              <a:t>(</a:t>
            </a:r>
            <a:r>
              <a:rPr lang="en-US" sz="1200" i="1" dirty="0">
                <a:solidFill>
                  <a:srgbClr val="0070C0"/>
                </a:solidFill>
              </a:rPr>
              <a:t>emessa da CNR-ISTI circa 9.5 ore prima del rientro</a:t>
            </a:r>
            <a:r>
              <a:rPr lang="en-US" sz="1200" dirty="0">
                <a:solidFill>
                  <a:srgbClr val="0070C0"/>
                </a:solidFill>
              </a:rPr>
              <a:t>)</a:t>
            </a:r>
          </a:p>
          <a:p>
            <a:pPr algn="r"/>
            <a:endParaRPr lang="en-US" sz="1400" dirty="0">
              <a:solidFill>
                <a:srgbClr val="C00000"/>
              </a:solidFill>
              <a:latin typeface="+mj-lt"/>
            </a:endParaRPr>
          </a:p>
        </p:txBody>
      </p:sp>
      <p:sp>
        <p:nvSpPr>
          <p:cNvPr id="17" name="Rettangolo 16"/>
          <p:cNvSpPr/>
          <p:nvPr/>
        </p:nvSpPr>
        <p:spPr>
          <a:xfrm>
            <a:off x="9529074" y="4808798"/>
            <a:ext cx="2500898" cy="1384995"/>
          </a:xfrm>
          <a:prstGeom prst="rect">
            <a:avLst/>
          </a:prstGeom>
        </p:spPr>
        <p:txBody>
          <a:bodyPr wrap="square">
            <a:spAutoFit/>
          </a:bodyPr>
          <a:lstStyle/>
          <a:p>
            <a:r>
              <a:rPr lang="en-US" sz="1600" b="1" i="1" dirty="0">
                <a:solidFill>
                  <a:srgbClr val="C00000"/>
                </a:solidFill>
                <a:sym typeface="Symbol"/>
              </a:rPr>
              <a:t>3.</a:t>
            </a:r>
          </a:p>
          <a:p>
            <a:r>
              <a:rPr lang="en-US" sz="1600" b="1" i="1" dirty="0">
                <a:solidFill>
                  <a:srgbClr val="C00000"/>
                </a:solidFill>
                <a:sym typeface="Symbol"/>
              </a:rPr>
              <a:t>Lifetime residua: </a:t>
            </a:r>
          </a:p>
          <a:p>
            <a:r>
              <a:rPr lang="en-US" sz="1600" b="1" i="1" dirty="0">
                <a:solidFill>
                  <a:srgbClr val="C00000"/>
                </a:solidFill>
              </a:rPr>
              <a:t>8 ore 8 min 54 sec</a:t>
            </a:r>
          </a:p>
          <a:p>
            <a:r>
              <a:rPr lang="en-US" sz="1200" b="1" dirty="0">
                <a:solidFill>
                  <a:srgbClr val="0070C0"/>
                </a:solidFill>
              </a:rPr>
              <a:t>(</a:t>
            </a:r>
            <a:r>
              <a:rPr lang="en-US" sz="1200" i="1" dirty="0">
                <a:solidFill>
                  <a:srgbClr val="0070C0"/>
                </a:solidFill>
              </a:rPr>
              <a:t>emessa da CNR-ISTI circa 5 ore prima del rientro</a:t>
            </a:r>
            <a:r>
              <a:rPr lang="en-US" sz="1200" b="1" dirty="0">
                <a:solidFill>
                  <a:srgbClr val="0070C0"/>
                </a:solidFill>
              </a:rPr>
              <a:t>)</a:t>
            </a:r>
          </a:p>
          <a:p>
            <a:endParaRPr lang="en-US" sz="1200" b="1" dirty="0">
              <a:solidFill>
                <a:srgbClr val="C00000"/>
              </a:solidFill>
              <a:latin typeface="+mj-lt"/>
            </a:endParaRPr>
          </a:p>
        </p:txBody>
      </p:sp>
      <p:sp>
        <p:nvSpPr>
          <p:cNvPr id="2" name="CasellaDiTesto 1"/>
          <p:cNvSpPr txBox="1"/>
          <p:nvPr/>
        </p:nvSpPr>
        <p:spPr>
          <a:xfrm>
            <a:off x="4193027" y="2728870"/>
            <a:ext cx="288862" cy="338554"/>
          </a:xfrm>
          <a:prstGeom prst="rect">
            <a:avLst/>
          </a:prstGeom>
          <a:noFill/>
        </p:spPr>
        <p:txBody>
          <a:bodyPr wrap="none" rtlCol="0">
            <a:spAutoFit/>
          </a:bodyPr>
          <a:lstStyle/>
          <a:p>
            <a:r>
              <a:rPr lang="it-IT" sz="1600" b="1" dirty="0">
                <a:solidFill>
                  <a:srgbClr val="FF0000"/>
                </a:solidFill>
              </a:rPr>
              <a:t>1</a:t>
            </a:r>
          </a:p>
        </p:txBody>
      </p:sp>
      <p:sp>
        <p:nvSpPr>
          <p:cNvPr id="18" name="CasellaDiTesto 17"/>
          <p:cNvSpPr txBox="1"/>
          <p:nvPr/>
        </p:nvSpPr>
        <p:spPr>
          <a:xfrm>
            <a:off x="4424910" y="2728870"/>
            <a:ext cx="288862" cy="338554"/>
          </a:xfrm>
          <a:prstGeom prst="rect">
            <a:avLst/>
          </a:prstGeom>
          <a:noFill/>
        </p:spPr>
        <p:txBody>
          <a:bodyPr wrap="none" rtlCol="0">
            <a:spAutoFit/>
          </a:bodyPr>
          <a:lstStyle/>
          <a:p>
            <a:r>
              <a:rPr lang="it-IT" sz="1600" b="1" dirty="0">
                <a:solidFill>
                  <a:srgbClr val="FF0000"/>
                </a:solidFill>
              </a:rPr>
              <a:t>2</a:t>
            </a:r>
          </a:p>
        </p:txBody>
      </p:sp>
      <p:sp>
        <p:nvSpPr>
          <p:cNvPr id="19" name="CasellaDiTesto 18"/>
          <p:cNvSpPr txBox="1"/>
          <p:nvPr/>
        </p:nvSpPr>
        <p:spPr>
          <a:xfrm>
            <a:off x="4767097" y="2733756"/>
            <a:ext cx="288862" cy="338554"/>
          </a:xfrm>
          <a:prstGeom prst="rect">
            <a:avLst/>
          </a:prstGeom>
          <a:noFill/>
        </p:spPr>
        <p:txBody>
          <a:bodyPr wrap="none" rtlCol="0">
            <a:spAutoFit/>
          </a:bodyPr>
          <a:lstStyle/>
          <a:p>
            <a:r>
              <a:rPr lang="it-IT" sz="1600" b="1" dirty="0">
                <a:solidFill>
                  <a:srgbClr val="FF0000"/>
                </a:solidFill>
              </a:rPr>
              <a:t>3</a:t>
            </a:r>
          </a:p>
        </p:txBody>
      </p:sp>
    </p:spTree>
    <p:extLst>
      <p:ext uri="{BB962C8B-B14F-4D97-AF65-F5344CB8AC3E}">
        <p14:creationId xmlns:p14="http://schemas.microsoft.com/office/powerpoint/2010/main" val="18255660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noProof="1">
                <a:solidFill>
                  <a:srgbClr val="002060"/>
                </a:solidFill>
                <a:effectLst>
                  <a:outerShdw blurRad="38100" dist="38100" dir="2700000" algn="tl">
                    <a:srgbClr val="000000">
                      <a:alpha val="43137"/>
                    </a:srgbClr>
                  </a:outerShdw>
                </a:effectLst>
              </a:rPr>
              <a:t>Incertezza trasversale (cross-track) rispetto alla traccia sub-satellite</a:t>
            </a:r>
            <a:endParaRPr lang="it-IT" sz="3200" dirty="0">
              <a:solidFill>
                <a:srgbClr val="002060"/>
              </a:solidFill>
            </a:endParaRPr>
          </a:p>
        </p:txBody>
      </p:sp>
      <p:sp>
        <p:nvSpPr>
          <p:cNvPr id="7" name="Rettangolo 6"/>
          <p:cNvSpPr/>
          <p:nvPr/>
        </p:nvSpPr>
        <p:spPr>
          <a:xfrm>
            <a:off x="125684" y="1732223"/>
            <a:ext cx="11904287" cy="923330"/>
          </a:xfrm>
          <a:prstGeom prst="rect">
            <a:avLst/>
          </a:prstGeom>
        </p:spPr>
        <p:txBody>
          <a:bodyPr wrap="square">
            <a:spAutoFit/>
          </a:bodyPr>
          <a:lstStyle/>
          <a:p>
            <a:pPr marL="285750" indent="-285750">
              <a:buBlip>
                <a:blip r:embed="rId4"/>
              </a:buBlip>
            </a:pPr>
            <a:r>
              <a:rPr lang="it-IT" b="1" dirty="0">
                <a:solidFill>
                  <a:srgbClr val="002060"/>
                </a:solidFill>
              </a:rPr>
              <a:t>Oltre alla </a:t>
            </a:r>
            <a:r>
              <a:rPr lang="it-IT" b="1" dirty="0" smtClean="0">
                <a:solidFill>
                  <a:srgbClr val="002060"/>
                </a:solidFill>
              </a:rPr>
              <a:t>considerevole incertezza </a:t>
            </a:r>
            <a:r>
              <a:rPr lang="it-IT" b="1" dirty="0">
                <a:solidFill>
                  <a:srgbClr val="002060"/>
                </a:solidFill>
              </a:rPr>
              <a:t>lungo la traccia (along-track), </a:t>
            </a:r>
            <a:r>
              <a:rPr lang="it-IT" b="1" dirty="0" smtClean="0">
                <a:solidFill>
                  <a:srgbClr val="002060"/>
                </a:solidFill>
              </a:rPr>
              <a:t>riconducibile alle ampie finestre </a:t>
            </a:r>
            <a:r>
              <a:rPr lang="it-IT" b="1" dirty="0">
                <a:solidFill>
                  <a:srgbClr val="002060"/>
                </a:solidFill>
              </a:rPr>
              <a:t>temporali di rientro, le tracce sub-satellite possono risultare </a:t>
            </a:r>
            <a:r>
              <a:rPr lang="it-IT" b="1" dirty="0" smtClean="0">
                <a:solidFill>
                  <a:srgbClr val="002060"/>
                </a:solidFill>
              </a:rPr>
              <a:t>affette da significative imprecisioni anche nella direzione </a:t>
            </a:r>
            <a:r>
              <a:rPr lang="it-IT" b="1" dirty="0">
                <a:solidFill>
                  <a:srgbClr val="002060"/>
                </a:solidFill>
              </a:rPr>
              <a:t>trasversale (cross-track), </a:t>
            </a:r>
            <a:r>
              <a:rPr lang="it-IT" b="1" dirty="0" smtClean="0">
                <a:solidFill>
                  <a:srgbClr val="002060"/>
                </a:solidFill>
              </a:rPr>
              <a:t>a causa di errori </a:t>
            </a:r>
            <a:r>
              <a:rPr lang="it-IT" b="1" dirty="0">
                <a:solidFill>
                  <a:srgbClr val="002060"/>
                </a:solidFill>
              </a:rPr>
              <a:t>nella propagazione della traiettoria e della rotazione terrestre</a:t>
            </a:r>
          </a:p>
        </p:txBody>
      </p:sp>
      <p:graphicFrame>
        <p:nvGraphicFramePr>
          <p:cNvPr id="8" name="Tabella 7"/>
          <p:cNvGraphicFramePr>
            <a:graphicFrameLocks noGrp="1"/>
          </p:cNvGraphicFramePr>
          <p:nvPr>
            <p:extLst>
              <p:ext uri="{D42A27DB-BD31-4B8C-83A1-F6EECF244321}">
                <p14:modId xmlns:p14="http://schemas.microsoft.com/office/powerpoint/2010/main" val="1407670864"/>
              </p:ext>
            </p:extLst>
          </p:nvPr>
        </p:nvGraphicFramePr>
        <p:xfrm>
          <a:off x="134533" y="2793158"/>
          <a:ext cx="3294198" cy="2370351"/>
        </p:xfrm>
        <a:graphic>
          <a:graphicData uri="http://schemas.openxmlformats.org/drawingml/2006/table">
            <a:tbl>
              <a:tblPr firstRow="1" firstCol="1" bandRow="1">
                <a:effectLst>
                  <a:outerShdw blurRad="50800" dist="38100" dir="2700000" sx="102000" sy="102000" algn="tl" rotWithShape="0">
                    <a:prstClr val="black">
                      <a:alpha val="40000"/>
                    </a:prstClr>
                  </a:outerShdw>
                </a:effectLst>
                <a:tableStyleId>{5C22544A-7EE6-4342-B048-85BDC9FD1C3A}</a:tableStyleId>
              </a:tblPr>
              <a:tblGrid>
                <a:gridCol w="1680002">
                  <a:extLst>
                    <a:ext uri="{9D8B030D-6E8A-4147-A177-3AD203B41FA5}">
                      <a16:colId xmlns="" xmlns:a16="http://schemas.microsoft.com/office/drawing/2014/main" val="20000"/>
                    </a:ext>
                  </a:extLst>
                </a:gridCol>
                <a:gridCol w="1614196">
                  <a:extLst>
                    <a:ext uri="{9D8B030D-6E8A-4147-A177-3AD203B41FA5}">
                      <a16:colId xmlns="" xmlns:a16="http://schemas.microsoft.com/office/drawing/2014/main" val="20001"/>
                    </a:ext>
                  </a:extLst>
                </a:gridCol>
              </a:tblGrid>
              <a:tr h="888881">
                <a:tc>
                  <a:txBody>
                    <a:bodyPr/>
                    <a:lstStyle/>
                    <a:p>
                      <a:pPr algn="ctr">
                        <a:spcAft>
                          <a:spcPts val="0"/>
                        </a:spcAft>
                      </a:pPr>
                      <a:r>
                        <a:rPr lang="it-IT" sz="1400" noProof="0" dirty="0">
                          <a:solidFill>
                            <a:schemeClr val="accent1">
                              <a:lumMod val="50000"/>
                            </a:schemeClr>
                          </a:solidFill>
                          <a:effectLst/>
                        </a:rPr>
                        <a:t>Errore nel tempo di </a:t>
                      </a:r>
                      <a:r>
                        <a:rPr lang="it-IT" sz="1400" noProof="0" dirty="0" smtClean="0">
                          <a:solidFill>
                            <a:schemeClr val="accent1">
                              <a:lumMod val="50000"/>
                            </a:schemeClr>
                          </a:solidFill>
                          <a:effectLst/>
                        </a:rPr>
                        <a:t>transito</a:t>
                      </a:r>
                      <a:r>
                        <a:rPr lang="it-IT" sz="1400" baseline="0" noProof="0" dirty="0" smtClean="0">
                          <a:solidFill>
                            <a:schemeClr val="accent1">
                              <a:lumMod val="50000"/>
                            </a:schemeClr>
                          </a:solidFill>
                          <a:effectLst/>
                        </a:rPr>
                        <a:t> al </a:t>
                      </a:r>
                      <a:r>
                        <a:rPr lang="it-IT" sz="1400" noProof="0" dirty="0" smtClean="0">
                          <a:solidFill>
                            <a:schemeClr val="accent1">
                              <a:lumMod val="50000"/>
                            </a:schemeClr>
                          </a:solidFill>
                          <a:effectLst/>
                        </a:rPr>
                        <a:t>nodo </a:t>
                      </a:r>
                      <a:r>
                        <a:rPr lang="it-IT" sz="1400" noProof="0" dirty="0">
                          <a:solidFill>
                            <a:schemeClr val="accent1">
                              <a:lumMod val="50000"/>
                            </a:schemeClr>
                          </a:solidFill>
                          <a:effectLst/>
                        </a:rPr>
                        <a:t>(minuti)</a:t>
                      </a:r>
                      <a:endParaRPr lang="it-IT" sz="1400" noProof="0" dirty="0">
                        <a:solidFill>
                          <a:schemeClr val="accent1">
                            <a:lumMod val="50000"/>
                          </a:schemeClr>
                        </a:solidFill>
                        <a:effectLst/>
                        <a:latin typeface="Times New Roman"/>
                        <a:ea typeface="Times New Roman"/>
                      </a:endParaRPr>
                    </a:p>
                  </a:txBody>
                  <a:tcPr marL="68580" marR="68580" marT="0" marB="0" anchor="ctr">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it-IT" sz="1400" noProof="0" dirty="0">
                          <a:solidFill>
                            <a:schemeClr val="accent1">
                              <a:lumMod val="50000"/>
                            </a:schemeClr>
                          </a:solidFill>
                          <a:effectLst/>
                        </a:rPr>
                        <a:t>Spostamento della traccia </a:t>
                      </a:r>
                    </a:p>
                    <a:p>
                      <a:pPr algn="ctr">
                        <a:spcAft>
                          <a:spcPts val="0"/>
                        </a:spcAft>
                      </a:pPr>
                      <a:r>
                        <a:rPr lang="it-IT" sz="1400" noProof="0" dirty="0">
                          <a:solidFill>
                            <a:schemeClr val="accent1">
                              <a:lumMod val="50000"/>
                            </a:schemeClr>
                          </a:solidFill>
                          <a:effectLst/>
                        </a:rPr>
                        <a:t>sub-satellite all’equatore (km)</a:t>
                      </a:r>
                      <a:endParaRPr lang="it-IT" sz="1400" noProof="0" dirty="0">
                        <a:solidFill>
                          <a:schemeClr val="accent1">
                            <a:lumMod val="50000"/>
                          </a:schemeClr>
                        </a:solidFill>
                        <a:effectLst/>
                        <a:latin typeface="Times New Roman"/>
                        <a:ea typeface="Times New Roman"/>
                      </a:endParaRPr>
                    </a:p>
                  </a:txBody>
                  <a:tcPr marL="68580" marR="68580" marT="0" marB="0" anchor="ctr">
                    <a:gradFill>
                      <a:gsLst>
                        <a:gs pos="0">
                          <a:srgbClr val="5E9EFF"/>
                        </a:gs>
                        <a:gs pos="39999">
                          <a:srgbClr val="85C2FF"/>
                        </a:gs>
                        <a:gs pos="70000">
                          <a:srgbClr val="C4D6EB"/>
                        </a:gs>
                        <a:gs pos="100000">
                          <a:srgbClr val="FFEBFA"/>
                        </a:gs>
                      </a:gsLst>
                      <a:lin ang="5400000" scaled="0"/>
                    </a:gradFill>
                  </a:tcPr>
                </a:tc>
                <a:extLst>
                  <a:ext uri="{0D108BD9-81ED-4DB2-BD59-A6C34878D82A}">
                    <a16:rowId xmlns="" xmlns:a16="http://schemas.microsoft.com/office/drawing/2014/main" val="10000"/>
                  </a:ext>
                </a:extLst>
              </a:tr>
              <a:tr h="296294">
                <a:tc>
                  <a:txBody>
                    <a:bodyPr/>
                    <a:lstStyle/>
                    <a:p>
                      <a:pPr algn="ctr">
                        <a:spcAft>
                          <a:spcPts val="0"/>
                        </a:spcAft>
                      </a:pPr>
                      <a:r>
                        <a:rPr lang="en-US" sz="1600" dirty="0">
                          <a:solidFill>
                            <a:schemeClr val="bg1"/>
                          </a:solidFill>
                          <a:effectLst/>
                        </a:rPr>
                        <a:t>1 </a:t>
                      </a:r>
                      <a:endParaRPr lang="en-US" sz="1600" dirty="0">
                        <a:solidFill>
                          <a:schemeClr val="bg1"/>
                        </a:solidFill>
                        <a:effectLst/>
                        <a:latin typeface="Times New Roman"/>
                        <a:ea typeface="Times New Roman"/>
                      </a:endParaRPr>
                    </a:p>
                  </a:txBody>
                  <a:tcPr marL="68580" marR="68580" marT="0" marB="0" anchor="ctr">
                    <a:solidFill>
                      <a:schemeClr val="accent1">
                        <a:lumMod val="75000"/>
                      </a:schemeClr>
                    </a:solidFill>
                  </a:tcPr>
                </a:tc>
                <a:tc>
                  <a:txBody>
                    <a:bodyPr/>
                    <a:lstStyle/>
                    <a:p>
                      <a:pPr algn="ctr">
                        <a:spcAft>
                          <a:spcPts val="0"/>
                        </a:spcAft>
                      </a:pPr>
                      <a:r>
                        <a:rPr lang="en-US" sz="1600" b="1" dirty="0">
                          <a:solidFill>
                            <a:schemeClr val="accent1">
                              <a:lumMod val="50000"/>
                            </a:schemeClr>
                          </a:solidFill>
                          <a:effectLst/>
                          <a:sym typeface="Symbol"/>
                        </a:rPr>
                        <a:t></a:t>
                      </a:r>
                      <a:r>
                        <a:rPr lang="en-US" sz="1600" b="1" dirty="0">
                          <a:solidFill>
                            <a:schemeClr val="accent1">
                              <a:lumMod val="50000"/>
                            </a:schemeClr>
                          </a:solidFill>
                          <a:effectLst/>
                        </a:rPr>
                        <a:t> 28</a:t>
                      </a:r>
                      <a:endParaRPr lang="en-US" sz="1600" b="1" dirty="0">
                        <a:solidFill>
                          <a:schemeClr val="accent1">
                            <a:lumMod val="50000"/>
                          </a:schemeClr>
                        </a:solidFill>
                        <a:effectLst/>
                        <a:latin typeface="Times New Roman"/>
                        <a:ea typeface="Times New Roman"/>
                      </a:endParaRPr>
                    </a:p>
                  </a:txBody>
                  <a:tcPr marL="68580" marR="68580" marT="0" marB="0" anchor="ctr"/>
                </a:tc>
                <a:extLst>
                  <a:ext uri="{0D108BD9-81ED-4DB2-BD59-A6C34878D82A}">
                    <a16:rowId xmlns="" xmlns:a16="http://schemas.microsoft.com/office/drawing/2014/main" val="10001"/>
                  </a:ext>
                </a:extLst>
              </a:tr>
              <a:tr h="296294">
                <a:tc>
                  <a:txBody>
                    <a:bodyPr/>
                    <a:lstStyle/>
                    <a:p>
                      <a:pPr algn="ctr">
                        <a:spcAft>
                          <a:spcPts val="0"/>
                        </a:spcAft>
                      </a:pPr>
                      <a:r>
                        <a:rPr lang="en-US" sz="1600" dirty="0">
                          <a:solidFill>
                            <a:schemeClr val="bg1"/>
                          </a:solidFill>
                          <a:effectLst/>
                        </a:rPr>
                        <a:t>5 </a:t>
                      </a:r>
                      <a:endParaRPr lang="en-US" sz="1600" dirty="0">
                        <a:solidFill>
                          <a:schemeClr val="bg1"/>
                        </a:solidFill>
                        <a:effectLst/>
                        <a:latin typeface="Times New Roman"/>
                        <a:ea typeface="Times New Roman"/>
                      </a:endParaRPr>
                    </a:p>
                  </a:txBody>
                  <a:tcPr marL="68580" marR="68580" marT="0" marB="0" anchor="ctr">
                    <a:solidFill>
                      <a:schemeClr val="accent1">
                        <a:lumMod val="75000"/>
                      </a:schemeClr>
                    </a:solidFill>
                  </a:tcPr>
                </a:tc>
                <a:tc>
                  <a:txBody>
                    <a:bodyPr/>
                    <a:lstStyle/>
                    <a:p>
                      <a:pPr algn="ctr">
                        <a:spcAft>
                          <a:spcPts val="0"/>
                        </a:spcAft>
                      </a:pPr>
                      <a:r>
                        <a:rPr lang="en-US" sz="1600" b="1" dirty="0">
                          <a:solidFill>
                            <a:schemeClr val="accent1">
                              <a:lumMod val="50000"/>
                            </a:schemeClr>
                          </a:solidFill>
                          <a:effectLst/>
                          <a:sym typeface="Symbol"/>
                        </a:rPr>
                        <a:t></a:t>
                      </a:r>
                      <a:r>
                        <a:rPr lang="en-US" sz="1600" b="1" dirty="0">
                          <a:solidFill>
                            <a:schemeClr val="accent1">
                              <a:lumMod val="50000"/>
                            </a:schemeClr>
                          </a:solidFill>
                          <a:effectLst/>
                        </a:rPr>
                        <a:t> 140</a:t>
                      </a:r>
                      <a:endParaRPr lang="en-US" sz="1600" b="1" dirty="0">
                        <a:solidFill>
                          <a:schemeClr val="accent1">
                            <a:lumMod val="50000"/>
                          </a:schemeClr>
                        </a:solidFill>
                        <a:effectLst/>
                        <a:latin typeface="Times New Roman"/>
                        <a:ea typeface="Times New Roman"/>
                      </a:endParaRPr>
                    </a:p>
                  </a:txBody>
                  <a:tcPr marL="68580" marR="68580" marT="0" marB="0" anchor="ctr"/>
                </a:tc>
                <a:extLst>
                  <a:ext uri="{0D108BD9-81ED-4DB2-BD59-A6C34878D82A}">
                    <a16:rowId xmlns="" xmlns:a16="http://schemas.microsoft.com/office/drawing/2014/main" val="10002"/>
                  </a:ext>
                </a:extLst>
              </a:tr>
              <a:tr h="296294">
                <a:tc>
                  <a:txBody>
                    <a:bodyPr/>
                    <a:lstStyle/>
                    <a:p>
                      <a:pPr algn="ctr">
                        <a:spcAft>
                          <a:spcPts val="0"/>
                        </a:spcAft>
                      </a:pPr>
                      <a:r>
                        <a:rPr lang="en-US" sz="1600" dirty="0">
                          <a:solidFill>
                            <a:schemeClr val="bg1"/>
                          </a:solidFill>
                          <a:effectLst/>
                        </a:rPr>
                        <a:t>10</a:t>
                      </a:r>
                      <a:endParaRPr lang="en-US" sz="1600" dirty="0">
                        <a:solidFill>
                          <a:schemeClr val="bg1"/>
                        </a:solidFill>
                        <a:effectLst/>
                        <a:latin typeface="Times New Roman"/>
                        <a:ea typeface="Times New Roman"/>
                      </a:endParaRPr>
                    </a:p>
                  </a:txBody>
                  <a:tcPr marL="68580" marR="68580" marT="0" marB="0" anchor="ctr">
                    <a:solidFill>
                      <a:schemeClr val="accent1">
                        <a:lumMod val="75000"/>
                      </a:schemeClr>
                    </a:solidFill>
                  </a:tcPr>
                </a:tc>
                <a:tc>
                  <a:txBody>
                    <a:bodyPr/>
                    <a:lstStyle/>
                    <a:p>
                      <a:pPr algn="ctr">
                        <a:spcAft>
                          <a:spcPts val="0"/>
                        </a:spcAft>
                      </a:pPr>
                      <a:r>
                        <a:rPr lang="en-US" sz="1600" b="1" dirty="0">
                          <a:solidFill>
                            <a:schemeClr val="accent1">
                              <a:lumMod val="50000"/>
                            </a:schemeClr>
                          </a:solidFill>
                          <a:effectLst/>
                          <a:sym typeface="Symbol"/>
                        </a:rPr>
                        <a:t></a:t>
                      </a:r>
                      <a:r>
                        <a:rPr lang="en-US" sz="1600" b="1" dirty="0">
                          <a:solidFill>
                            <a:schemeClr val="accent1">
                              <a:lumMod val="50000"/>
                            </a:schemeClr>
                          </a:solidFill>
                          <a:effectLst/>
                        </a:rPr>
                        <a:t> 279</a:t>
                      </a:r>
                      <a:endParaRPr lang="en-US" sz="1600" b="1" dirty="0">
                        <a:solidFill>
                          <a:schemeClr val="accent1">
                            <a:lumMod val="50000"/>
                          </a:schemeClr>
                        </a:solidFill>
                        <a:effectLst/>
                        <a:latin typeface="Times New Roman"/>
                        <a:ea typeface="Times New Roman"/>
                      </a:endParaRPr>
                    </a:p>
                  </a:txBody>
                  <a:tcPr marL="68580" marR="68580" marT="0" marB="0" anchor="ctr"/>
                </a:tc>
                <a:extLst>
                  <a:ext uri="{0D108BD9-81ED-4DB2-BD59-A6C34878D82A}">
                    <a16:rowId xmlns="" xmlns:a16="http://schemas.microsoft.com/office/drawing/2014/main" val="10003"/>
                  </a:ext>
                </a:extLst>
              </a:tr>
              <a:tr h="296294">
                <a:tc>
                  <a:txBody>
                    <a:bodyPr/>
                    <a:lstStyle/>
                    <a:p>
                      <a:pPr algn="ctr">
                        <a:spcAft>
                          <a:spcPts val="0"/>
                        </a:spcAft>
                      </a:pPr>
                      <a:r>
                        <a:rPr lang="en-US" sz="1600" dirty="0">
                          <a:solidFill>
                            <a:schemeClr val="bg1"/>
                          </a:solidFill>
                          <a:effectLst/>
                        </a:rPr>
                        <a:t>15</a:t>
                      </a:r>
                      <a:endParaRPr lang="en-US" sz="1600" dirty="0">
                        <a:solidFill>
                          <a:schemeClr val="bg1"/>
                        </a:solidFill>
                        <a:effectLst/>
                        <a:latin typeface="Times New Roman"/>
                        <a:ea typeface="Times New Roman"/>
                      </a:endParaRPr>
                    </a:p>
                  </a:txBody>
                  <a:tcPr marL="68580" marR="68580" marT="0" marB="0" anchor="ctr">
                    <a:solidFill>
                      <a:schemeClr val="accent1">
                        <a:lumMod val="75000"/>
                      </a:schemeClr>
                    </a:solidFill>
                  </a:tcPr>
                </a:tc>
                <a:tc>
                  <a:txBody>
                    <a:bodyPr/>
                    <a:lstStyle/>
                    <a:p>
                      <a:pPr algn="ctr">
                        <a:spcAft>
                          <a:spcPts val="0"/>
                        </a:spcAft>
                      </a:pPr>
                      <a:r>
                        <a:rPr lang="en-US" sz="1600" b="1" dirty="0">
                          <a:solidFill>
                            <a:schemeClr val="accent1">
                              <a:lumMod val="50000"/>
                            </a:schemeClr>
                          </a:solidFill>
                          <a:effectLst/>
                          <a:sym typeface="Symbol"/>
                        </a:rPr>
                        <a:t></a:t>
                      </a:r>
                      <a:r>
                        <a:rPr lang="en-US" sz="1600" b="1" dirty="0">
                          <a:solidFill>
                            <a:schemeClr val="accent1">
                              <a:lumMod val="50000"/>
                            </a:schemeClr>
                          </a:solidFill>
                          <a:effectLst/>
                        </a:rPr>
                        <a:t> 419</a:t>
                      </a:r>
                      <a:endParaRPr lang="en-US" sz="1600" b="1" dirty="0">
                        <a:solidFill>
                          <a:schemeClr val="accent1">
                            <a:lumMod val="50000"/>
                          </a:schemeClr>
                        </a:solidFill>
                        <a:effectLst/>
                        <a:latin typeface="Times New Roman"/>
                        <a:ea typeface="Times New Roman"/>
                      </a:endParaRPr>
                    </a:p>
                  </a:txBody>
                  <a:tcPr marL="68580" marR="68580" marT="0" marB="0" anchor="ctr"/>
                </a:tc>
                <a:extLst>
                  <a:ext uri="{0D108BD9-81ED-4DB2-BD59-A6C34878D82A}">
                    <a16:rowId xmlns="" xmlns:a16="http://schemas.microsoft.com/office/drawing/2014/main" val="10004"/>
                  </a:ext>
                </a:extLst>
              </a:tr>
              <a:tr h="296294">
                <a:tc>
                  <a:txBody>
                    <a:bodyPr/>
                    <a:lstStyle/>
                    <a:p>
                      <a:pPr algn="ctr">
                        <a:spcAft>
                          <a:spcPts val="0"/>
                        </a:spcAft>
                      </a:pPr>
                      <a:r>
                        <a:rPr lang="en-US" sz="1600" dirty="0">
                          <a:solidFill>
                            <a:schemeClr val="bg1"/>
                          </a:solidFill>
                          <a:effectLst/>
                        </a:rPr>
                        <a:t>20</a:t>
                      </a:r>
                      <a:endParaRPr lang="en-US" sz="1600" dirty="0">
                        <a:solidFill>
                          <a:schemeClr val="bg1"/>
                        </a:solidFill>
                        <a:effectLst/>
                        <a:latin typeface="Times New Roman"/>
                        <a:ea typeface="Times New Roman"/>
                      </a:endParaRPr>
                    </a:p>
                  </a:txBody>
                  <a:tcPr marL="68580" marR="68580" marT="0" marB="0" anchor="ctr">
                    <a:solidFill>
                      <a:schemeClr val="accent1">
                        <a:lumMod val="75000"/>
                      </a:schemeClr>
                    </a:solidFill>
                  </a:tcPr>
                </a:tc>
                <a:tc>
                  <a:txBody>
                    <a:bodyPr/>
                    <a:lstStyle/>
                    <a:p>
                      <a:pPr algn="ctr">
                        <a:spcAft>
                          <a:spcPts val="0"/>
                        </a:spcAft>
                      </a:pPr>
                      <a:r>
                        <a:rPr lang="en-US" sz="1600" b="1" dirty="0">
                          <a:solidFill>
                            <a:schemeClr val="accent1">
                              <a:lumMod val="50000"/>
                            </a:schemeClr>
                          </a:solidFill>
                          <a:effectLst/>
                          <a:sym typeface="Symbol"/>
                        </a:rPr>
                        <a:t></a:t>
                      </a:r>
                      <a:r>
                        <a:rPr lang="en-US" sz="1600" b="1" dirty="0">
                          <a:solidFill>
                            <a:schemeClr val="accent1">
                              <a:lumMod val="50000"/>
                            </a:schemeClr>
                          </a:solidFill>
                          <a:effectLst/>
                        </a:rPr>
                        <a:t> 558</a:t>
                      </a:r>
                      <a:endParaRPr lang="en-US" sz="1600" b="1" dirty="0">
                        <a:solidFill>
                          <a:schemeClr val="accent1">
                            <a:lumMod val="50000"/>
                          </a:schemeClr>
                        </a:solidFill>
                        <a:effectLst/>
                        <a:latin typeface="Times New Roman"/>
                        <a:ea typeface="Times New Roman"/>
                      </a:endParaRPr>
                    </a:p>
                  </a:txBody>
                  <a:tcPr marL="68580" marR="68580" marT="0" marB="0" anchor="ctr"/>
                </a:tc>
                <a:extLst>
                  <a:ext uri="{0D108BD9-81ED-4DB2-BD59-A6C34878D82A}">
                    <a16:rowId xmlns="" xmlns:a16="http://schemas.microsoft.com/office/drawing/2014/main" val="10005"/>
                  </a:ext>
                </a:extLst>
              </a:tr>
            </a:tbl>
          </a:graphicData>
        </a:graphic>
      </p:graphicFrame>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730" y="2760222"/>
            <a:ext cx="8601241" cy="2897622"/>
          </a:xfrm>
          <a:prstGeom prst="rect">
            <a:avLst/>
          </a:prstGeom>
        </p:spPr>
      </p:pic>
      <p:sp>
        <p:nvSpPr>
          <p:cNvPr id="14" name="Rettangolo 13"/>
          <p:cNvSpPr/>
          <p:nvPr/>
        </p:nvSpPr>
        <p:spPr>
          <a:xfrm>
            <a:off x="167938" y="5682343"/>
            <a:ext cx="11862034" cy="646331"/>
          </a:xfrm>
          <a:prstGeom prst="rect">
            <a:avLst/>
          </a:prstGeom>
        </p:spPr>
        <p:txBody>
          <a:bodyPr wrap="square">
            <a:spAutoFit/>
          </a:bodyPr>
          <a:lstStyle/>
          <a:p>
            <a:pPr marL="285750" indent="-285750">
              <a:buBlip>
                <a:blip r:embed="rId4"/>
              </a:buBlip>
            </a:pPr>
            <a:r>
              <a:rPr lang="it-IT" b="1" dirty="0">
                <a:solidFill>
                  <a:srgbClr val="002060"/>
                </a:solidFill>
              </a:rPr>
              <a:t>Poiché anche 24 ore prima del rientro i tempi di sorvolo previsti, inclusi nella finestra globale di incertezza, possono essere affetti da errori di 10-15 minuti (o anche superiori) l'incertezza cross-track non può essere ignorata </a:t>
            </a:r>
          </a:p>
        </p:txBody>
      </p:sp>
    </p:spTree>
    <p:extLst>
      <p:ext uri="{BB962C8B-B14F-4D97-AF65-F5344CB8AC3E}">
        <p14:creationId xmlns:p14="http://schemas.microsoft.com/office/powerpoint/2010/main" val="2835947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noProof="1" smtClean="0">
                <a:solidFill>
                  <a:srgbClr val="002060"/>
                </a:solidFill>
                <a:effectLst>
                  <a:outerShdw blurRad="38100" dist="38100" dir="2700000" algn="tl">
                    <a:srgbClr val="000000">
                      <a:alpha val="43137"/>
                    </a:srgbClr>
                  </a:outerShdw>
                </a:effectLst>
              </a:rPr>
              <a:t>Prodotti per applicazioni di protezione civile – Previsioni </a:t>
            </a:r>
            <a:r>
              <a:rPr lang="en-US" sz="2800" noProof="1">
                <a:solidFill>
                  <a:srgbClr val="002060"/>
                </a:solidFill>
                <a:effectLst>
                  <a:outerShdw blurRad="38100" dist="38100" dir="2700000" algn="tl">
                    <a:srgbClr val="000000">
                      <a:alpha val="43137"/>
                    </a:srgbClr>
                  </a:outerShdw>
                </a:effectLst>
              </a:rPr>
              <a:t>standard di rientro</a:t>
            </a:r>
            <a:endParaRPr lang="it-IT" sz="2800" dirty="0">
              <a:solidFill>
                <a:srgbClr val="002060"/>
              </a:solidFill>
            </a:endParaRPr>
          </a:p>
        </p:txBody>
      </p:sp>
      <p:graphicFrame>
        <p:nvGraphicFramePr>
          <p:cNvPr id="7" name="Diagramma 6"/>
          <p:cNvGraphicFramePr/>
          <p:nvPr>
            <p:extLst>
              <p:ext uri="{D42A27DB-BD31-4B8C-83A1-F6EECF244321}">
                <p14:modId xmlns:p14="http://schemas.microsoft.com/office/powerpoint/2010/main" val="2715781928"/>
              </p:ext>
            </p:extLst>
          </p:nvPr>
        </p:nvGraphicFramePr>
        <p:xfrm>
          <a:off x="5763237" y="1865610"/>
          <a:ext cx="5722241" cy="4266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ttangolo 7"/>
          <p:cNvSpPr/>
          <p:nvPr/>
        </p:nvSpPr>
        <p:spPr>
          <a:xfrm>
            <a:off x="166191" y="2070540"/>
            <a:ext cx="5329540" cy="3816429"/>
          </a:xfrm>
          <a:prstGeom prst="rect">
            <a:avLst/>
          </a:prstGeom>
        </p:spPr>
        <p:txBody>
          <a:bodyPr wrap="square">
            <a:spAutoFit/>
          </a:bodyPr>
          <a:lstStyle/>
          <a:p>
            <a:pPr marL="285750" indent="-285750">
              <a:buBlip>
                <a:blip r:embed="rId8"/>
              </a:buBlip>
            </a:pPr>
            <a:r>
              <a:rPr lang="it-IT" b="1" dirty="0">
                <a:solidFill>
                  <a:srgbClr val="C00000"/>
                </a:solidFill>
              </a:rPr>
              <a:t>I risultati tipici delle previsioni standard di rientro hanno un’utilità limitata nelle applicazioni di protezione civile</a:t>
            </a:r>
          </a:p>
          <a:p>
            <a:pPr marL="285750" indent="-285750">
              <a:buBlip>
                <a:blip r:embed="rId8"/>
              </a:buBlip>
            </a:pPr>
            <a:endParaRPr lang="it-IT" dirty="0">
              <a:solidFill>
                <a:srgbClr val="002060"/>
              </a:solidFill>
            </a:endParaRPr>
          </a:p>
          <a:p>
            <a:pPr marL="285750" indent="-285750">
              <a:buBlip>
                <a:blip r:embed="rId8"/>
              </a:buBlip>
            </a:pPr>
            <a:r>
              <a:rPr lang="it-IT" b="1" dirty="0">
                <a:solidFill>
                  <a:srgbClr val="002060"/>
                </a:solidFill>
              </a:rPr>
              <a:t>Infatti, i luoghi potenzialmente a rischio in una determinata area, </a:t>
            </a:r>
            <a:r>
              <a:rPr lang="it-IT" b="1" dirty="0" smtClean="0">
                <a:solidFill>
                  <a:srgbClr val="002060"/>
                </a:solidFill>
              </a:rPr>
              <a:t>per esempio l’Italia</a:t>
            </a:r>
            <a:r>
              <a:rPr lang="it-IT" b="1" dirty="0">
                <a:solidFill>
                  <a:srgbClr val="002060"/>
                </a:solidFill>
              </a:rPr>
              <a:t>, non possono essere identificati con sufficiente anticipo rispetto al rientro utilizzando solo le informazioni provenienti dalle </a:t>
            </a:r>
            <a:r>
              <a:rPr lang="it-IT" b="1" u="sng" dirty="0">
                <a:solidFill>
                  <a:srgbClr val="002060"/>
                </a:solidFill>
              </a:rPr>
              <a:t>previsioni </a:t>
            </a:r>
            <a:r>
              <a:rPr lang="it-IT" b="1" u="sng" dirty="0" smtClean="0">
                <a:solidFill>
                  <a:srgbClr val="002060"/>
                </a:solidFill>
              </a:rPr>
              <a:t>standard di rientro</a:t>
            </a:r>
            <a:r>
              <a:rPr lang="it-IT" b="1" dirty="0" smtClean="0">
                <a:solidFill>
                  <a:srgbClr val="002060"/>
                </a:solidFill>
              </a:rPr>
              <a:t>, ovvero:</a:t>
            </a:r>
          </a:p>
          <a:p>
            <a:pPr marL="857250" lvl="1" indent="-400050">
              <a:buFont typeface="+mj-lt"/>
              <a:buAutoNum type="romanUcPeriod"/>
            </a:pPr>
            <a:endParaRPr lang="it-IT" sz="800" b="1" dirty="0" smtClean="0">
              <a:solidFill>
                <a:srgbClr val="002060"/>
              </a:solidFill>
            </a:endParaRPr>
          </a:p>
          <a:p>
            <a:pPr marL="857250" lvl="1" indent="-400050">
              <a:buClr>
                <a:srgbClr val="0070C0"/>
              </a:buClr>
              <a:buFont typeface="+mj-lt"/>
              <a:buAutoNum type="romanUcPeriod"/>
            </a:pPr>
            <a:r>
              <a:rPr lang="it-IT" b="1" dirty="0" smtClean="0">
                <a:solidFill>
                  <a:srgbClr val="002060"/>
                </a:solidFill>
              </a:rPr>
              <a:t>La previsione dell’epoca nominale di rientro</a:t>
            </a:r>
          </a:p>
          <a:p>
            <a:pPr marL="857250" lvl="1" indent="-400050">
              <a:buClr>
                <a:srgbClr val="0070C0"/>
              </a:buClr>
              <a:buFont typeface="+mj-lt"/>
              <a:buAutoNum type="romanUcPeriod"/>
            </a:pPr>
            <a:r>
              <a:rPr lang="it-IT" b="1" dirty="0" smtClean="0">
                <a:solidFill>
                  <a:srgbClr val="002060"/>
                </a:solidFill>
              </a:rPr>
              <a:t>La finestra temporale globale di incertezza</a:t>
            </a:r>
          </a:p>
          <a:p>
            <a:pPr marL="857250" lvl="1" indent="-400050">
              <a:buClr>
                <a:srgbClr val="0070C0"/>
              </a:buClr>
              <a:buFont typeface="+mj-lt"/>
              <a:buAutoNum type="romanUcPeriod"/>
            </a:pPr>
            <a:r>
              <a:rPr lang="it-IT" b="1" dirty="0" smtClean="0">
                <a:solidFill>
                  <a:srgbClr val="002060"/>
                </a:solidFill>
              </a:rPr>
              <a:t>Le relative tracce sub-satellite al suolo</a:t>
            </a:r>
            <a:endParaRPr lang="it-IT" b="1" dirty="0">
              <a:solidFill>
                <a:srgbClr val="002060"/>
              </a:solidFill>
            </a:endParaRPr>
          </a:p>
        </p:txBody>
      </p:sp>
    </p:spTree>
    <p:extLst>
      <p:ext uri="{BB962C8B-B14F-4D97-AF65-F5344CB8AC3E}">
        <p14:creationId xmlns:p14="http://schemas.microsoft.com/office/powerpoint/2010/main" val="12630646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noProof="1">
                <a:solidFill>
                  <a:srgbClr val="002060"/>
                </a:solidFill>
                <a:effectLst>
                  <a:outerShdw blurRad="38100" dist="38100" dir="2700000" algn="tl">
                    <a:srgbClr val="000000">
                      <a:alpha val="43137"/>
                    </a:srgbClr>
                  </a:outerShdw>
                </a:effectLst>
              </a:rPr>
              <a:t>Prodotti per applicazioni di protezione </a:t>
            </a:r>
            <a:r>
              <a:rPr lang="en-US" sz="2800" noProof="1" smtClean="0">
                <a:solidFill>
                  <a:srgbClr val="002060"/>
                </a:solidFill>
                <a:effectLst>
                  <a:outerShdw blurRad="38100" dist="38100" dir="2700000" algn="tl">
                    <a:srgbClr val="000000">
                      <a:alpha val="43137"/>
                    </a:srgbClr>
                  </a:outerShdw>
                </a:effectLst>
              </a:rPr>
              <a:t>civile – Potenziali </a:t>
            </a:r>
            <a:r>
              <a:rPr lang="en-US" sz="2800" noProof="1">
                <a:solidFill>
                  <a:srgbClr val="002060"/>
                </a:solidFill>
                <a:effectLst>
                  <a:outerShdw blurRad="38100" dist="38100" dir="2700000" algn="tl">
                    <a:srgbClr val="000000">
                      <a:alpha val="43137"/>
                    </a:srgbClr>
                  </a:outerShdw>
                </a:effectLst>
              </a:rPr>
              <a:t>opportunità di rientro</a:t>
            </a:r>
            <a:endParaRPr lang="it-IT" sz="2800" dirty="0">
              <a:solidFill>
                <a:srgbClr val="002060"/>
              </a:solidFill>
            </a:endParaRPr>
          </a:p>
        </p:txBody>
      </p:sp>
      <p:sp>
        <p:nvSpPr>
          <p:cNvPr id="7" name="Rettangolo 6"/>
          <p:cNvSpPr/>
          <p:nvPr/>
        </p:nvSpPr>
        <p:spPr>
          <a:xfrm>
            <a:off x="179511" y="1815714"/>
            <a:ext cx="11682521" cy="923330"/>
          </a:xfrm>
          <a:prstGeom prst="rect">
            <a:avLst/>
          </a:prstGeom>
        </p:spPr>
        <p:txBody>
          <a:bodyPr wrap="square">
            <a:spAutoFit/>
          </a:bodyPr>
          <a:lstStyle/>
          <a:p>
            <a:pPr marL="285750" indent="-285750">
              <a:buBlip>
                <a:blip r:embed="rId3"/>
              </a:buBlip>
            </a:pPr>
            <a:r>
              <a:rPr lang="it-IT" b="1" dirty="0" smtClean="0">
                <a:solidFill>
                  <a:srgbClr val="002060"/>
                </a:solidFill>
              </a:rPr>
              <a:t>Al fine di soddisfare specifici requisiti di </a:t>
            </a:r>
            <a:r>
              <a:rPr lang="it-IT" b="1" dirty="0">
                <a:solidFill>
                  <a:srgbClr val="002060"/>
                </a:solidFill>
              </a:rPr>
              <a:t>protezione </a:t>
            </a:r>
            <a:r>
              <a:rPr lang="it-IT" b="1" dirty="0" smtClean="0">
                <a:solidFill>
                  <a:srgbClr val="002060"/>
                </a:solidFill>
              </a:rPr>
              <a:t>civile </a:t>
            </a:r>
            <a:r>
              <a:rPr lang="it-IT" b="1" dirty="0">
                <a:solidFill>
                  <a:srgbClr val="002060"/>
                </a:solidFill>
              </a:rPr>
              <a:t>e </a:t>
            </a:r>
            <a:r>
              <a:rPr lang="it-IT" b="1" dirty="0" smtClean="0">
                <a:solidFill>
                  <a:srgbClr val="002060"/>
                </a:solidFill>
              </a:rPr>
              <a:t>in riferimento a un’area geografica di interesse, è necessario </a:t>
            </a:r>
            <a:r>
              <a:rPr lang="it-IT" b="1" dirty="0" smtClean="0">
                <a:solidFill>
                  <a:srgbClr val="C00000"/>
                </a:solidFill>
              </a:rPr>
              <a:t>identificare </a:t>
            </a:r>
            <a:r>
              <a:rPr lang="it-IT" b="1" dirty="0">
                <a:solidFill>
                  <a:srgbClr val="C00000"/>
                </a:solidFill>
              </a:rPr>
              <a:t>e </a:t>
            </a:r>
            <a:r>
              <a:rPr lang="it-IT" b="1" dirty="0" smtClean="0">
                <a:solidFill>
                  <a:srgbClr val="C00000"/>
                </a:solidFill>
              </a:rPr>
              <a:t>simulare le </a:t>
            </a:r>
            <a:r>
              <a:rPr lang="it-IT" b="1" dirty="0">
                <a:solidFill>
                  <a:srgbClr val="C00000"/>
                </a:solidFill>
              </a:rPr>
              <a:t>potenziali </a:t>
            </a:r>
            <a:r>
              <a:rPr lang="it-IT" b="1" dirty="0" smtClean="0">
                <a:solidFill>
                  <a:srgbClr val="C00000"/>
                </a:solidFill>
              </a:rPr>
              <a:t>opportunità di rientro</a:t>
            </a:r>
            <a:r>
              <a:rPr lang="it-IT" b="1" dirty="0" smtClean="0">
                <a:solidFill>
                  <a:srgbClr val="002060"/>
                </a:solidFill>
              </a:rPr>
              <a:t> su quell’area, comprese all’interno della finestra temporale globale di incertezza</a:t>
            </a:r>
            <a:endParaRPr lang="it-IT" b="1" dirty="0">
              <a:solidFill>
                <a:srgbClr val="002060"/>
              </a:solidFill>
            </a:endParaRP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07" y="2915969"/>
            <a:ext cx="5614427" cy="3044582"/>
          </a:xfrm>
          <a:prstGeom prst="rect">
            <a:avLst/>
          </a:prstGeom>
          <a:ln w="12700">
            <a:noFill/>
          </a:ln>
        </p:spPr>
      </p:pic>
      <p:pic>
        <p:nvPicPr>
          <p:cNvPr id="11" name="Immagine 10"/>
          <p:cNvPicPr>
            <a:picLocks noChangeAspect="1"/>
          </p:cNvPicPr>
          <p:nvPr/>
        </p:nvPicPr>
        <p:blipFill>
          <a:blip r:embed="rId5" cstate="print"/>
          <a:srcRect/>
          <a:stretch>
            <a:fillRect/>
          </a:stretch>
        </p:blipFill>
        <p:spPr bwMode="auto">
          <a:xfrm>
            <a:off x="5917770" y="2806601"/>
            <a:ext cx="5944262" cy="3263317"/>
          </a:xfrm>
          <a:prstGeom prst="rect">
            <a:avLst/>
          </a:prstGeom>
          <a:noFill/>
          <a:ln w="9525">
            <a:noFill/>
            <a:miter lim="800000"/>
            <a:headEnd/>
            <a:tailEnd/>
          </a:ln>
          <a:effectLst>
            <a:outerShdw blurRad="50800" dist="38100" dir="2700000" sx="101000" sy="101000" algn="tl" rotWithShape="0">
              <a:schemeClr val="accent1">
                <a:lumMod val="50000"/>
                <a:alpha val="40000"/>
              </a:schemeClr>
            </a:outerShdw>
          </a:effectLst>
        </p:spPr>
      </p:pic>
      <p:sp>
        <p:nvSpPr>
          <p:cNvPr id="12" name="Rettangolo 11"/>
          <p:cNvSpPr/>
          <p:nvPr/>
        </p:nvSpPr>
        <p:spPr>
          <a:xfrm>
            <a:off x="8963340" y="3482657"/>
            <a:ext cx="369544" cy="360008"/>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24124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7" name="Rettangolo 6"/>
          <p:cNvSpPr/>
          <p:nvPr/>
        </p:nvSpPr>
        <p:spPr>
          <a:xfrm>
            <a:off x="211852" y="2044216"/>
            <a:ext cx="6646148" cy="3293209"/>
          </a:xfrm>
          <a:prstGeom prst="rect">
            <a:avLst/>
          </a:prstGeom>
        </p:spPr>
        <p:txBody>
          <a:bodyPr wrap="square">
            <a:spAutoFit/>
          </a:bodyPr>
          <a:lstStyle/>
          <a:p>
            <a:pPr marL="285750" lvl="0" indent="-285750">
              <a:buSzPct val="90000"/>
              <a:buBlip>
                <a:blip r:embed="rId3"/>
              </a:buBlip>
            </a:pPr>
            <a:r>
              <a:rPr lang="it-IT" b="1" dirty="0">
                <a:solidFill>
                  <a:srgbClr val="002060"/>
                </a:solidFill>
                <a:sym typeface="Symbol" panose="05050102010706020507" pitchFamily="18" charset="2"/>
              </a:rPr>
              <a:t>In pratica, </a:t>
            </a:r>
            <a:r>
              <a:rPr lang="it-IT" b="1" dirty="0" smtClean="0">
                <a:solidFill>
                  <a:srgbClr val="C00000"/>
                </a:solidFill>
                <a:sym typeface="Symbol" panose="05050102010706020507" pitchFamily="18" charset="2"/>
              </a:rPr>
              <a:t>già a </a:t>
            </a:r>
            <a:r>
              <a:rPr lang="it-IT" b="1" dirty="0">
                <a:solidFill>
                  <a:srgbClr val="C00000"/>
                </a:solidFill>
                <a:sym typeface="Symbol" panose="05050102010706020507" pitchFamily="18" charset="2"/>
              </a:rPr>
              <a:t>partire da circa 3 giorni prima della fase di decadimento finale</a:t>
            </a:r>
            <a:r>
              <a:rPr lang="it-IT" b="1" dirty="0">
                <a:solidFill>
                  <a:srgbClr val="002060"/>
                </a:solidFill>
                <a:sym typeface="Symbol" panose="05050102010706020507" pitchFamily="18" charset="2"/>
              </a:rPr>
              <a:t>, per </a:t>
            </a:r>
            <a:r>
              <a:rPr lang="it-IT" b="1" dirty="0" smtClean="0">
                <a:solidFill>
                  <a:srgbClr val="002060"/>
                </a:solidFill>
                <a:sym typeface="Symbol" panose="05050102010706020507" pitchFamily="18" charset="2"/>
              </a:rPr>
              <a:t>ciascuna traccia </a:t>
            </a:r>
            <a:r>
              <a:rPr lang="it-IT" b="1" dirty="0">
                <a:solidFill>
                  <a:srgbClr val="002060"/>
                </a:solidFill>
                <a:sym typeface="Symbol" panose="05050102010706020507" pitchFamily="18" charset="2"/>
              </a:rPr>
              <a:t>sub-satellite che sorvola una specifica area di interesse e </a:t>
            </a:r>
            <a:r>
              <a:rPr lang="it-IT" b="1" dirty="0" smtClean="0">
                <a:solidFill>
                  <a:srgbClr val="002060"/>
                </a:solidFill>
                <a:sym typeface="Symbol" panose="05050102010706020507" pitchFamily="18" charset="2"/>
              </a:rPr>
              <a:t>rientra nell’attuale </a:t>
            </a:r>
            <a:r>
              <a:rPr lang="it-IT" b="1" dirty="0">
                <a:solidFill>
                  <a:srgbClr val="002060"/>
                </a:solidFill>
                <a:sym typeface="Symbol" panose="05050102010706020507" pitchFamily="18" charset="2"/>
              </a:rPr>
              <a:t>finestra </a:t>
            </a:r>
            <a:r>
              <a:rPr lang="it-IT" b="1" dirty="0" smtClean="0">
                <a:solidFill>
                  <a:srgbClr val="002060"/>
                </a:solidFill>
                <a:sym typeface="Symbol" panose="05050102010706020507" pitchFamily="18" charset="2"/>
              </a:rPr>
              <a:t>temporale globale di incertezza, è necessario apportare lievi modifiche alla </a:t>
            </a:r>
            <a:r>
              <a:rPr lang="it-IT" b="1" dirty="0">
                <a:solidFill>
                  <a:srgbClr val="002060"/>
                </a:solidFill>
                <a:sym typeface="Symbol" panose="05050102010706020507" pitchFamily="18" charset="2"/>
              </a:rPr>
              <a:t>traiettoria nominale </a:t>
            </a:r>
            <a:r>
              <a:rPr lang="it-IT" b="1" dirty="0" smtClean="0">
                <a:solidFill>
                  <a:srgbClr val="002060"/>
                </a:solidFill>
                <a:sym typeface="Symbol" panose="05050102010706020507" pitchFamily="18" charset="2"/>
              </a:rPr>
              <a:t>prevista – </a:t>
            </a:r>
            <a:r>
              <a:rPr lang="it-IT" b="1" i="1" dirty="0" smtClean="0">
                <a:solidFill>
                  <a:srgbClr val="002060"/>
                </a:solidFill>
                <a:sym typeface="Symbol" panose="05050102010706020507" pitchFamily="18" charset="2"/>
              </a:rPr>
              <a:t>ad esempio</a:t>
            </a:r>
            <a:r>
              <a:rPr lang="it-IT" b="1" dirty="0" smtClean="0">
                <a:solidFill>
                  <a:srgbClr val="002060"/>
                </a:solidFill>
                <a:sym typeface="Symbol" panose="05050102010706020507" pitchFamily="18" charset="2"/>
              </a:rPr>
              <a:t> </a:t>
            </a:r>
            <a:r>
              <a:rPr lang="it-IT" b="1" i="1" dirty="0" smtClean="0">
                <a:solidFill>
                  <a:srgbClr val="002060"/>
                </a:solidFill>
                <a:sym typeface="Symbol" panose="05050102010706020507" pitchFamily="18" charset="2"/>
              </a:rPr>
              <a:t>mediante piccole </a:t>
            </a:r>
            <a:r>
              <a:rPr lang="it-IT" b="1" i="1" dirty="0">
                <a:solidFill>
                  <a:srgbClr val="002060"/>
                </a:solidFill>
                <a:sym typeface="Symbol" panose="05050102010706020507" pitchFamily="18" charset="2"/>
              </a:rPr>
              <a:t>variazioni del parametro </a:t>
            </a:r>
            <a:r>
              <a:rPr lang="it-IT" b="1" i="1" dirty="0" smtClean="0">
                <a:solidFill>
                  <a:srgbClr val="002060"/>
                </a:solidFill>
                <a:sym typeface="Symbol" panose="05050102010706020507" pitchFamily="18" charset="2"/>
              </a:rPr>
              <a:t>balistico – </a:t>
            </a:r>
            <a:r>
              <a:rPr lang="it-IT" b="1" dirty="0" smtClean="0">
                <a:solidFill>
                  <a:srgbClr val="002060"/>
                </a:solidFill>
                <a:sym typeface="Symbol" panose="05050102010706020507" pitchFamily="18" charset="2"/>
              </a:rPr>
              <a:t>al fine di simulare scenari di rientro localizzati su quell’area</a:t>
            </a:r>
            <a:endParaRPr lang="it-IT" b="1" dirty="0">
              <a:solidFill>
                <a:srgbClr val="002060"/>
              </a:solidFill>
              <a:sym typeface="Symbol" panose="05050102010706020507" pitchFamily="18" charset="2"/>
            </a:endParaRPr>
          </a:p>
          <a:p>
            <a:pPr marL="285750" lvl="0" indent="-285750">
              <a:buSzPct val="90000"/>
              <a:buBlip>
                <a:blip r:embed="rId3"/>
              </a:buBlip>
            </a:pPr>
            <a:endParaRPr lang="it-IT" sz="500" dirty="0">
              <a:solidFill>
                <a:srgbClr val="002060"/>
              </a:solidFill>
              <a:sym typeface="Symbol" panose="05050102010706020507" pitchFamily="18" charset="2"/>
            </a:endParaRPr>
          </a:p>
          <a:p>
            <a:pPr marL="285750" lvl="0" indent="-285750">
              <a:buSzPct val="90000"/>
              <a:buBlip>
                <a:blip r:embed="rId3"/>
              </a:buBlip>
            </a:pPr>
            <a:endParaRPr lang="it-IT" sz="500" dirty="0">
              <a:solidFill>
                <a:srgbClr val="002060"/>
              </a:solidFill>
              <a:sym typeface="Symbol" panose="05050102010706020507" pitchFamily="18" charset="2"/>
            </a:endParaRPr>
          </a:p>
          <a:p>
            <a:pPr marL="285750" lvl="0" indent="-285750">
              <a:buSzPct val="90000"/>
              <a:buBlip>
                <a:blip r:embed="rId3"/>
              </a:buBlip>
            </a:pPr>
            <a:r>
              <a:rPr lang="it-IT" b="1" dirty="0">
                <a:solidFill>
                  <a:srgbClr val="002060"/>
                </a:solidFill>
                <a:sym typeface="Symbol" panose="05050102010706020507" pitchFamily="18" charset="2"/>
              </a:rPr>
              <a:t>Le previsioni di potenziali opportunità di </a:t>
            </a:r>
            <a:r>
              <a:rPr lang="it-IT" b="1" dirty="0" smtClean="0">
                <a:solidFill>
                  <a:srgbClr val="002060"/>
                </a:solidFill>
                <a:sym typeface="Symbol" panose="05050102010706020507" pitchFamily="18" charset="2"/>
              </a:rPr>
              <a:t>rientro, </a:t>
            </a:r>
            <a:r>
              <a:rPr lang="it-IT" b="1" dirty="0">
                <a:solidFill>
                  <a:srgbClr val="002060"/>
                </a:solidFill>
                <a:sym typeface="Symbol" panose="05050102010706020507" pitchFamily="18" charset="2"/>
              </a:rPr>
              <a:t>emesse con </a:t>
            </a:r>
            <a:r>
              <a:rPr lang="it-IT" b="1" dirty="0" smtClean="0">
                <a:solidFill>
                  <a:srgbClr val="002060"/>
                </a:solidFill>
                <a:sym typeface="Symbol" panose="05050102010706020507" pitchFamily="18" charset="2"/>
              </a:rPr>
              <a:t>un anticipo di circa </a:t>
            </a:r>
            <a:r>
              <a:rPr lang="it-IT" b="1" dirty="0">
                <a:solidFill>
                  <a:srgbClr val="002060"/>
                </a:solidFill>
                <a:sym typeface="Symbol" panose="05050102010706020507" pitchFamily="18" charset="2"/>
              </a:rPr>
              <a:t>3 </a:t>
            </a:r>
            <a:r>
              <a:rPr lang="it-IT" b="1" dirty="0" smtClean="0">
                <a:solidFill>
                  <a:srgbClr val="002060"/>
                </a:solidFill>
                <a:sym typeface="Symbol" panose="05050102010706020507" pitchFamily="18" charset="2"/>
              </a:rPr>
              <a:t>giorni, offrono un </a:t>
            </a:r>
            <a:r>
              <a:rPr lang="it-IT" b="1" dirty="0">
                <a:solidFill>
                  <a:srgbClr val="002060"/>
                </a:solidFill>
                <a:sym typeface="Symbol" panose="05050102010706020507" pitchFamily="18" charset="2"/>
              </a:rPr>
              <a:t>margine </a:t>
            </a:r>
            <a:r>
              <a:rPr lang="it-IT" b="1" dirty="0" smtClean="0">
                <a:solidFill>
                  <a:srgbClr val="002060"/>
                </a:solidFill>
                <a:sym typeface="Symbol" panose="05050102010706020507" pitchFamily="18" charset="2"/>
              </a:rPr>
              <a:t>operativo sufficiente alle </a:t>
            </a:r>
            <a:r>
              <a:rPr lang="it-IT" b="1" dirty="0">
                <a:solidFill>
                  <a:srgbClr val="002060"/>
                </a:solidFill>
                <a:sym typeface="Symbol" panose="05050102010706020507" pitchFamily="18" charset="2"/>
              </a:rPr>
              <a:t>autorità di protezione </a:t>
            </a:r>
            <a:r>
              <a:rPr lang="it-IT" b="1" dirty="0" smtClean="0">
                <a:solidFill>
                  <a:srgbClr val="002060"/>
                </a:solidFill>
                <a:sym typeface="Symbol" panose="05050102010706020507" pitchFamily="18" charset="2"/>
              </a:rPr>
              <a:t>civile per l’attuazione di misure </a:t>
            </a:r>
            <a:r>
              <a:rPr lang="it-IT" b="1" dirty="0">
                <a:solidFill>
                  <a:srgbClr val="002060"/>
                </a:solidFill>
                <a:sym typeface="Symbol" panose="05050102010706020507" pitchFamily="18" charset="2"/>
              </a:rPr>
              <a:t>di mitigazione </a:t>
            </a:r>
            <a:r>
              <a:rPr lang="it-IT" b="1" dirty="0" smtClean="0">
                <a:solidFill>
                  <a:srgbClr val="002060"/>
                </a:solidFill>
                <a:sym typeface="Symbol" panose="05050102010706020507" pitchFamily="18" charset="2"/>
              </a:rPr>
              <a:t>efficaci, volte alla riduzione del rischio</a:t>
            </a:r>
            <a:endParaRPr lang="en-US" b="1" dirty="0">
              <a:solidFill>
                <a:srgbClr val="002060"/>
              </a:solidFill>
              <a:sym typeface="Symbol" panose="05050102010706020507" pitchFamily="18" charset="2"/>
            </a:endParaRPr>
          </a:p>
        </p:txBody>
      </p:sp>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0448" y="3261449"/>
            <a:ext cx="4114370" cy="3087009"/>
          </a:xfrm>
          <a:prstGeom prst="rect">
            <a:avLst/>
          </a:prstGeom>
        </p:spPr>
      </p:pic>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1531" y="1713207"/>
            <a:ext cx="4292204" cy="2119508"/>
          </a:xfrm>
          <a:prstGeom prst="rect">
            <a:avLst/>
          </a:prstGeom>
        </p:spPr>
      </p:pic>
      <p:sp>
        <p:nvSpPr>
          <p:cNvPr id="14" name="Rettangolo 13"/>
          <p:cNvSpPr/>
          <p:nvPr/>
        </p:nvSpPr>
        <p:spPr>
          <a:xfrm>
            <a:off x="8833597" y="2041469"/>
            <a:ext cx="648072" cy="370244"/>
          </a:xfrm>
          <a:prstGeom prst="rect">
            <a:avLst/>
          </a:prstGeom>
          <a:noFill/>
          <a:ln w="2540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ttangolo 14"/>
          <p:cNvSpPr/>
          <p:nvPr/>
        </p:nvSpPr>
        <p:spPr>
          <a:xfrm>
            <a:off x="2780522" y="5490746"/>
            <a:ext cx="4319926" cy="830997"/>
          </a:xfrm>
          <a:prstGeom prst="rect">
            <a:avLst/>
          </a:prstGeom>
        </p:spPr>
        <p:txBody>
          <a:bodyPr wrap="square">
            <a:spAutoFit/>
          </a:bodyPr>
          <a:lstStyle/>
          <a:p>
            <a:pPr algn="r"/>
            <a:r>
              <a:rPr lang="en-US" sz="1600" b="1" dirty="0">
                <a:solidFill>
                  <a:srgbClr val="C00000"/>
                </a:solidFill>
              </a:rPr>
              <a:t>Progress-M 27M</a:t>
            </a:r>
          </a:p>
          <a:p>
            <a:pPr algn="r"/>
            <a:r>
              <a:rPr lang="it-IT" sz="1600" b="1" dirty="0">
                <a:solidFill>
                  <a:srgbClr val="002060"/>
                </a:solidFill>
              </a:rPr>
              <a:t>Esempio delle tracce di rientro (a 80 km) sorvolanti l’Europa l’8 maggio 2015 </a:t>
            </a:r>
            <a:endParaRPr lang="it-IT" sz="1600" dirty="0">
              <a:solidFill>
                <a:srgbClr val="002060"/>
              </a:solidFill>
            </a:endParaRPr>
          </a:p>
        </p:txBody>
      </p:sp>
      <p:sp>
        <p:nvSpPr>
          <p:cNvPr id="1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noProof="1">
                <a:solidFill>
                  <a:srgbClr val="002060"/>
                </a:solidFill>
                <a:effectLst>
                  <a:outerShdw blurRad="38100" dist="38100" dir="2700000" algn="tl">
                    <a:srgbClr val="000000">
                      <a:alpha val="43137"/>
                    </a:srgbClr>
                  </a:outerShdw>
                </a:effectLst>
              </a:rPr>
              <a:t>Prodotti per applicazioni di protezione </a:t>
            </a:r>
            <a:r>
              <a:rPr lang="en-US" sz="2800" noProof="1" smtClean="0">
                <a:solidFill>
                  <a:srgbClr val="002060"/>
                </a:solidFill>
                <a:effectLst>
                  <a:outerShdw blurRad="38100" dist="38100" dir="2700000" algn="tl">
                    <a:srgbClr val="000000">
                      <a:alpha val="43137"/>
                    </a:srgbClr>
                  </a:outerShdw>
                </a:effectLst>
              </a:rPr>
              <a:t>civile – Potenziali </a:t>
            </a:r>
            <a:r>
              <a:rPr lang="en-US" sz="2800" noProof="1">
                <a:solidFill>
                  <a:srgbClr val="002060"/>
                </a:solidFill>
                <a:effectLst>
                  <a:outerShdw blurRad="38100" dist="38100" dir="2700000" algn="tl">
                    <a:srgbClr val="000000">
                      <a:alpha val="43137"/>
                    </a:srgbClr>
                  </a:outerShdw>
                </a:effectLst>
              </a:rPr>
              <a:t>opportunità di rientro</a:t>
            </a:r>
            <a:endParaRPr lang="it-IT" sz="2800" dirty="0">
              <a:solidFill>
                <a:srgbClr val="002060"/>
              </a:solidFill>
            </a:endParaRPr>
          </a:p>
        </p:txBody>
      </p:sp>
    </p:spTree>
    <p:extLst>
      <p:ext uri="{BB962C8B-B14F-4D97-AF65-F5344CB8AC3E}">
        <p14:creationId xmlns:p14="http://schemas.microsoft.com/office/powerpoint/2010/main" val="37668017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noProof="1">
                <a:solidFill>
                  <a:srgbClr val="002060"/>
                </a:solidFill>
                <a:effectLst>
                  <a:outerShdw blurRad="38100" dist="38100" dir="2700000" algn="tl">
                    <a:srgbClr val="000000">
                      <a:alpha val="43137"/>
                    </a:srgbClr>
                  </a:outerShdw>
                </a:effectLst>
              </a:rPr>
              <a:t>Prodotti per applicazioni di protezione civile – </a:t>
            </a:r>
            <a:r>
              <a:rPr lang="en-US" sz="2800" noProof="1" smtClean="0">
                <a:solidFill>
                  <a:srgbClr val="002060"/>
                </a:solidFill>
                <a:effectLst>
                  <a:outerShdw blurRad="38100" dist="38100" dir="2700000" algn="tl">
                    <a:srgbClr val="000000">
                      <a:alpha val="43137"/>
                    </a:srgbClr>
                  </a:outerShdw>
                </a:effectLst>
              </a:rPr>
              <a:t>Dimensioni dell’area di </a:t>
            </a:r>
            <a:r>
              <a:rPr lang="en-US" sz="2800" noProof="1">
                <a:solidFill>
                  <a:srgbClr val="002060"/>
                </a:solidFill>
                <a:effectLst>
                  <a:outerShdw blurRad="38100" dist="38100" dir="2700000" algn="tl">
                    <a:srgbClr val="000000">
                      <a:alpha val="43137"/>
                    </a:srgbClr>
                  </a:outerShdw>
                </a:effectLst>
              </a:rPr>
              <a:t>interesse</a:t>
            </a:r>
            <a:endParaRPr lang="it-IT" sz="2800" dirty="0">
              <a:solidFill>
                <a:srgbClr val="002060"/>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917" y="2068997"/>
            <a:ext cx="7243370" cy="3791823"/>
          </a:xfrm>
          <a:prstGeom prst="rect">
            <a:avLst/>
          </a:prstGeom>
        </p:spPr>
      </p:pic>
      <p:sp>
        <p:nvSpPr>
          <p:cNvPr id="11" name="Segnaposto contenuto 2"/>
          <p:cNvSpPr txBox="1">
            <a:spLocks/>
          </p:cNvSpPr>
          <p:nvPr/>
        </p:nvSpPr>
        <p:spPr>
          <a:xfrm>
            <a:off x="83974" y="2209162"/>
            <a:ext cx="4767943" cy="3651658"/>
          </a:xfrm>
          <a:prstGeom prst="rect">
            <a:avLst/>
          </a:prstGeom>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lang="it-IT" sz="2900" kern="1200">
                <a:solidFill>
                  <a:schemeClr val="tx1"/>
                </a:solidFill>
                <a:latin typeface="+mn-lt"/>
                <a:ea typeface="MS PGothic" panose="020B0600070205080204"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lang="it-IT" sz="2600" kern="1200">
                <a:solidFill>
                  <a:schemeClr val="tx1"/>
                </a:solidFill>
                <a:latin typeface="+mn-lt"/>
                <a:ea typeface="MS PGothic" panose="020B0600070205080204"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lang="it-IT" sz="2300" kern="1200">
                <a:solidFill>
                  <a:schemeClr val="tx1"/>
                </a:solidFill>
                <a:latin typeface="+mn-lt"/>
                <a:ea typeface="MS PGothic" panose="020B0600070205080204" pitchFamily="34" charset="-128"/>
                <a:cs typeface="MS PGothic" charset="0"/>
              </a:defRPr>
            </a:lvl3pPr>
            <a:lvl4pPr marL="1371600" indent="-228600" algn="l" rtl="0" eaLnBrk="0" fontAlgn="base" hangingPunct="0">
              <a:spcBef>
                <a:spcPts val="400"/>
              </a:spcBef>
              <a:spcAft>
                <a:spcPct val="0"/>
              </a:spcAft>
              <a:buClr>
                <a:srgbClr val="A5A5A5"/>
              </a:buClr>
              <a:buSzPct val="7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4pPr>
            <a:lvl5pPr marL="1828800" indent="-228600" algn="l" rtl="0" eaLnBrk="0" fontAlgn="base" hangingPunct="0">
              <a:spcBef>
                <a:spcPts val="400"/>
              </a:spcBef>
              <a:spcAft>
                <a:spcPct val="0"/>
              </a:spcAft>
              <a:buClr>
                <a:srgbClr val="A5A5A5"/>
              </a:buClr>
              <a:buSzPct val="6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5pPr>
            <a:lvl6pPr marL="2103120" indent="-228600" algn="l" rtl="0" eaLnBrk="1" latinLnBrk="0" hangingPunct="1">
              <a:spcBef>
                <a:spcPct val="20000"/>
              </a:spcBef>
              <a:buClr>
                <a:schemeClr val="accent1"/>
              </a:buClr>
              <a:buFont typeface="Wingdings"/>
              <a:buNone/>
              <a:defRPr kumimoji="0" lang="it-IT"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it-IT"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it-IT"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it-IT" sz="1800" kern="1200" baseline="0">
                <a:solidFill>
                  <a:schemeClr val="tx1"/>
                </a:solidFill>
                <a:latin typeface="+mn-lt"/>
                <a:ea typeface="+mn-ea"/>
                <a:cs typeface="+mn-cs"/>
              </a:defRPr>
            </a:lvl9pPr>
            <a:extLst/>
          </a:lstStyle>
          <a:p>
            <a:pPr lvl="0">
              <a:buSzPct val="90000"/>
              <a:buBlip>
                <a:blip r:embed="rId4"/>
              </a:buBlip>
            </a:pPr>
            <a:r>
              <a:rPr lang="it-IT" sz="1800" b="1" dirty="0">
                <a:solidFill>
                  <a:srgbClr val="C00000"/>
                </a:solidFill>
                <a:sym typeface="Symbol" panose="05050102010706020507" pitchFamily="18" charset="2"/>
              </a:rPr>
              <a:t>Si potrebbero </a:t>
            </a:r>
            <a:r>
              <a:rPr lang="it-IT" sz="1800" b="1" dirty="0" smtClean="0">
                <a:solidFill>
                  <a:srgbClr val="C00000"/>
                </a:solidFill>
                <a:sym typeface="Symbol" panose="05050102010706020507" pitchFamily="18" charset="2"/>
              </a:rPr>
              <a:t>considerare aree geografiche di </a:t>
            </a:r>
            <a:r>
              <a:rPr lang="it-IT" sz="1800" b="1" dirty="0">
                <a:solidFill>
                  <a:srgbClr val="C00000"/>
                </a:solidFill>
                <a:sym typeface="Symbol" panose="05050102010706020507" pitchFamily="18" charset="2"/>
              </a:rPr>
              <a:t>circa 2000×2000 km</a:t>
            </a:r>
            <a:r>
              <a:rPr lang="it-IT" sz="1800" b="1" baseline="30000" dirty="0">
                <a:solidFill>
                  <a:srgbClr val="C00000"/>
                </a:solidFill>
                <a:sym typeface="Symbol" panose="05050102010706020507" pitchFamily="18" charset="2"/>
              </a:rPr>
              <a:t>2</a:t>
            </a:r>
            <a:r>
              <a:rPr lang="it-IT" sz="1800" b="1" dirty="0">
                <a:solidFill>
                  <a:srgbClr val="002060"/>
                </a:solidFill>
                <a:sym typeface="Symbol" panose="05050102010706020507" pitchFamily="18" charset="2"/>
              </a:rPr>
              <a:t> </a:t>
            </a:r>
            <a:r>
              <a:rPr lang="it-IT" sz="1800" b="1" dirty="0" smtClean="0">
                <a:solidFill>
                  <a:srgbClr val="002060"/>
                </a:solidFill>
                <a:sym typeface="Symbol" panose="05050102010706020507" pitchFamily="18" charset="2"/>
              </a:rPr>
              <a:t>(pari a circa </a:t>
            </a:r>
            <a:r>
              <a:rPr lang="it-IT" sz="1800" b="1" dirty="0">
                <a:solidFill>
                  <a:srgbClr val="002060"/>
                </a:solidFill>
                <a:sym typeface="Symbol" panose="05050102010706020507" pitchFamily="18" charset="2"/>
              </a:rPr>
              <a:t>10 volte la superficie </a:t>
            </a:r>
            <a:r>
              <a:rPr lang="it-IT" sz="1800" b="1" dirty="0" smtClean="0">
                <a:solidFill>
                  <a:srgbClr val="002060"/>
                </a:solidFill>
                <a:sym typeface="Symbol" panose="05050102010706020507" pitchFamily="18" charset="2"/>
              </a:rPr>
              <a:t>dell'Italia</a:t>
            </a:r>
            <a:r>
              <a:rPr lang="it-IT" sz="1800" b="1" dirty="0">
                <a:solidFill>
                  <a:srgbClr val="002060"/>
                </a:solidFill>
                <a:sym typeface="Symbol" panose="05050102010706020507" pitchFamily="18" charset="2"/>
              </a:rPr>
              <a:t>)</a:t>
            </a:r>
          </a:p>
          <a:p>
            <a:pPr lvl="0">
              <a:buSzPct val="90000"/>
              <a:buBlip>
                <a:blip r:embed="rId4"/>
              </a:buBlip>
            </a:pPr>
            <a:endParaRPr lang="it-IT" sz="800" dirty="0">
              <a:solidFill>
                <a:srgbClr val="002060"/>
              </a:solidFill>
              <a:sym typeface="Symbol" panose="05050102010706020507" pitchFamily="18" charset="2"/>
            </a:endParaRPr>
          </a:p>
          <a:p>
            <a:pPr lvl="0">
              <a:buSzPct val="90000"/>
              <a:buBlip>
                <a:blip r:embed="rId4"/>
              </a:buBlip>
            </a:pPr>
            <a:r>
              <a:rPr lang="it-IT" sz="1800" b="1" dirty="0">
                <a:solidFill>
                  <a:srgbClr val="002060"/>
                </a:solidFill>
                <a:sym typeface="Symbol" panose="05050102010706020507" pitchFamily="18" charset="2"/>
              </a:rPr>
              <a:t>Per </a:t>
            </a:r>
            <a:r>
              <a:rPr lang="it-IT" sz="1800" b="1" dirty="0" smtClean="0">
                <a:solidFill>
                  <a:srgbClr val="002060"/>
                </a:solidFill>
                <a:sym typeface="Symbol" panose="05050102010706020507" pitchFamily="18" charset="2"/>
              </a:rPr>
              <a:t>ciascuna di queste aree</a:t>
            </a:r>
            <a:r>
              <a:rPr lang="it-IT" sz="1800" b="1" dirty="0">
                <a:solidFill>
                  <a:srgbClr val="002060"/>
                </a:solidFill>
                <a:sym typeface="Symbol" panose="05050102010706020507" pitchFamily="18" charset="2"/>
              </a:rPr>
              <a:t>, il tempo di rientro calcolato </a:t>
            </a:r>
            <a:r>
              <a:rPr lang="it-IT" sz="1800" b="1" dirty="0" smtClean="0">
                <a:solidFill>
                  <a:srgbClr val="002060"/>
                </a:solidFill>
                <a:sym typeface="Symbol" panose="05050102010706020507" pitchFamily="18" charset="2"/>
              </a:rPr>
              <a:t>rispetto al punto centrale comporterebbe </a:t>
            </a:r>
            <a:r>
              <a:rPr lang="it-IT" sz="1800" b="1" dirty="0">
                <a:solidFill>
                  <a:srgbClr val="002060"/>
                </a:solidFill>
                <a:sym typeface="Symbol" panose="05050102010706020507" pitchFamily="18" charset="2"/>
              </a:rPr>
              <a:t>un errore temporale massimo di </a:t>
            </a:r>
            <a:r>
              <a:rPr lang="it-IT" sz="1800" b="1" dirty="0" smtClean="0">
                <a:solidFill>
                  <a:srgbClr val="002060"/>
                </a:solidFill>
                <a:sym typeface="Symbol" panose="05050102010706020507" pitchFamily="18" charset="2"/>
              </a:rPr>
              <a:t>±</a:t>
            </a:r>
            <a:r>
              <a:rPr lang="it-IT" sz="1800" b="1" dirty="0">
                <a:solidFill>
                  <a:srgbClr val="002060"/>
                </a:solidFill>
                <a:sym typeface="Symbol" panose="05050102010706020507" pitchFamily="18" charset="2"/>
              </a:rPr>
              <a:t>2 minuti, un </a:t>
            </a:r>
            <a:r>
              <a:rPr lang="it-IT" sz="1800" b="1" dirty="0" smtClean="0">
                <a:solidFill>
                  <a:srgbClr val="002060"/>
                </a:solidFill>
                <a:sym typeface="Symbol" panose="05050102010706020507" pitchFamily="18" charset="2"/>
              </a:rPr>
              <a:t>margine ritenuto accettabile in relazione alla </a:t>
            </a:r>
            <a:r>
              <a:rPr lang="it-IT" sz="1800" b="1" dirty="0">
                <a:solidFill>
                  <a:srgbClr val="002060"/>
                </a:solidFill>
                <a:sym typeface="Symbol" panose="05050102010706020507" pitchFamily="18" charset="2"/>
              </a:rPr>
              <a:t>dispersione temporale dei frammenti </a:t>
            </a:r>
            <a:r>
              <a:rPr lang="it-IT" sz="1800" b="1" dirty="0" smtClean="0">
                <a:solidFill>
                  <a:srgbClr val="002060"/>
                </a:solidFill>
                <a:sym typeface="Symbol" panose="05050102010706020507" pitchFamily="18" charset="2"/>
              </a:rPr>
              <a:t>dovuta alla frammentazione </a:t>
            </a:r>
            <a:r>
              <a:rPr lang="it-IT" sz="1800" b="1" dirty="0">
                <a:solidFill>
                  <a:srgbClr val="002060"/>
                </a:solidFill>
                <a:sym typeface="Symbol" panose="05050102010706020507" pitchFamily="18" charset="2"/>
              </a:rPr>
              <a:t>del satellite durante il </a:t>
            </a:r>
            <a:r>
              <a:rPr lang="it-IT" sz="1800" b="1" dirty="0" smtClean="0">
                <a:solidFill>
                  <a:srgbClr val="002060"/>
                </a:solidFill>
                <a:sym typeface="Symbol" panose="05050102010706020507" pitchFamily="18" charset="2"/>
              </a:rPr>
              <a:t>rientro nell’atmosfera</a:t>
            </a:r>
            <a:endParaRPr lang="it-IT" sz="1800" b="1" dirty="0">
              <a:solidFill>
                <a:srgbClr val="002060"/>
              </a:solidFill>
              <a:sym typeface="Symbol" panose="05050102010706020507" pitchFamily="18" charset="2"/>
            </a:endParaRPr>
          </a:p>
        </p:txBody>
      </p:sp>
    </p:spTree>
    <p:extLst>
      <p:ext uri="{BB962C8B-B14F-4D97-AF65-F5344CB8AC3E}">
        <p14:creationId xmlns:p14="http://schemas.microsoft.com/office/powerpoint/2010/main" val="1562346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noProof="1">
                <a:solidFill>
                  <a:srgbClr val="002060"/>
                </a:solidFill>
                <a:effectLst>
                  <a:outerShdw blurRad="38100" dist="38100" dir="2700000" algn="tl">
                    <a:srgbClr val="000000">
                      <a:alpha val="43137"/>
                    </a:srgbClr>
                  </a:outerShdw>
                </a:effectLst>
              </a:rPr>
              <a:t>Prodotti per applicazioni di protezione civile – Identificazione </a:t>
            </a:r>
            <a:r>
              <a:rPr lang="en-US" sz="2800" noProof="1" smtClean="0">
                <a:solidFill>
                  <a:srgbClr val="002060"/>
                </a:solidFill>
                <a:effectLst>
                  <a:outerShdw blurRad="38100" dist="38100" dir="2700000" algn="tl">
                    <a:srgbClr val="000000">
                      <a:alpha val="43137"/>
                    </a:srgbClr>
                  </a:outerShdw>
                </a:effectLst>
              </a:rPr>
              <a:t>delle </a:t>
            </a:r>
            <a:r>
              <a:rPr lang="en-US" sz="2800" noProof="1">
                <a:solidFill>
                  <a:srgbClr val="002060"/>
                </a:solidFill>
                <a:effectLst>
                  <a:outerShdw blurRad="38100" dist="38100" dir="2700000" algn="tl">
                    <a:srgbClr val="000000">
                      <a:alpha val="43137"/>
                    </a:srgbClr>
                  </a:outerShdw>
                </a:effectLst>
              </a:rPr>
              <a:t>zone a rischio</a:t>
            </a:r>
            <a:endParaRPr lang="it-IT" sz="2800" dirty="0">
              <a:solidFill>
                <a:srgbClr val="002060"/>
              </a:solidFill>
            </a:endParaRPr>
          </a:p>
        </p:txBody>
      </p:sp>
      <p:sp>
        <p:nvSpPr>
          <p:cNvPr id="7" name="Rettangolo 6"/>
          <p:cNvSpPr/>
          <p:nvPr/>
        </p:nvSpPr>
        <p:spPr>
          <a:xfrm>
            <a:off x="67544" y="1713207"/>
            <a:ext cx="12033015" cy="923330"/>
          </a:xfrm>
          <a:prstGeom prst="rect">
            <a:avLst/>
          </a:prstGeom>
        </p:spPr>
        <p:txBody>
          <a:bodyPr wrap="square">
            <a:spAutoFit/>
          </a:bodyPr>
          <a:lstStyle/>
          <a:p>
            <a:pPr marL="285750" indent="-285750">
              <a:buBlip>
                <a:blip r:embed="rId3"/>
              </a:buBlip>
            </a:pPr>
            <a:r>
              <a:rPr lang="it-IT" b="1" dirty="0" smtClean="0">
                <a:solidFill>
                  <a:srgbClr val="0000FF"/>
                </a:solidFill>
              </a:rPr>
              <a:t>Per ciascuna opportunità di rientro viene determinata la relativa traccia al suolo, includendo un margine di sicurezza che tenga conto della dispersione trasversale (cross-track) dei frammenti nonché delle incertezze associate alla dinamica del rientro</a:t>
            </a:r>
            <a:endParaRPr lang="it-IT" b="1" dirty="0">
              <a:solidFill>
                <a:srgbClr val="0000FF"/>
              </a:solidFill>
            </a:endParaRPr>
          </a:p>
        </p:txBody>
      </p:sp>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669" y="2276668"/>
            <a:ext cx="7534255" cy="3452327"/>
          </a:xfrm>
          <a:prstGeom prst="rect">
            <a:avLst/>
          </a:prstGeom>
        </p:spPr>
      </p:pic>
      <p:sp>
        <p:nvSpPr>
          <p:cNvPr id="11" name="Segnaposto contenuto 2"/>
          <p:cNvSpPr txBox="1">
            <a:spLocks/>
          </p:cNvSpPr>
          <p:nvPr/>
        </p:nvSpPr>
        <p:spPr>
          <a:xfrm>
            <a:off x="142612" y="5901989"/>
            <a:ext cx="11954311" cy="414710"/>
          </a:xfrm>
          <a:prstGeom prst="rect">
            <a:avLst/>
          </a:prstGeom>
          <a:ln w="15875">
            <a:solidFill>
              <a:srgbClr val="002060"/>
            </a:solidFill>
          </a:ln>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lang="it-IT" sz="2900" kern="1200">
                <a:solidFill>
                  <a:schemeClr val="tx1"/>
                </a:solidFill>
                <a:latin typeface="+mn-lt"/>
                <a:ea typeface="MS PGothic" panose="020B0600070205080204"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lang="it-IT" sz="2600" kern="1200">
                <a:solidFill>
                  <a:schemeClr val="tx1"/>
                </a:solidFill>
                <a:latin typeface="+mn-lt"/>
                <a:ea typeface="MS PGothic" panose="020B0600070205080204"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lang="it-IT" sz="2300" kern="1200">
                <a:solidFill>
                  <a:schemeClr val="tx1"/>
                </a:solidFill>
                <a:latin typeface="+mn-lt"/>
                <a:ea typeface="MS PGothic" panose="020B0600070205080204" pitchFamily="34" charset="-128"/>
                <a:cs typeface="MS PGothic" charset="0"/>
              </a:defRPr>
            </a:lvl3pPr>
            <a:lvl4pPr marL="1371600" indent="-228600" algn="l" rtl="0" eaLnBrk="0" fontAlgn="base" hangingPunct="0">
              <a:spcBef>
                <a:spcPts val="400"/>
              </a:spcBef>
              <a:spcAft>
                <a:spcPct val="0"/>
              </a:spcAft>
              <a:buClr>
                <a:srgbClr val="A5A5A5"/>
              </a:buClr>
              <a:buSzPct val="7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4pPr>
            <a:lvl5pPr marL="1828800" indent="-228600" algn="l" rtl="0" eaLnBrk="0" fontAlgn="base" hangingPunct="0">
              <a:spcBef>
                <a:spcPts val="400"/>
              </a:spcBef>
              <a:spcAft>
                <a:spcPct val="0"/>
              </a:spcAft>
              <a:buClr>
                <a:srgbClr val="A5A5A5"/>
              </a:buClr>
              <a:buSzPct val="6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5pPr>
            <a:lvl6pPr marL="2103120" indent="-228600" algn="l" rtl="0" eaLnBrk="1" latinLnBrk="0" hangingPunct="1">
              <a:spcBef>
                <a:spcPct val="20000"/>
              </a:spcBef>
              <a:buClr>
                <a:schemeClr val="accent1"/>
              </a:buClr>
              <a:buFont typeface="Wingdings"/>
              <a:buNone/>
              <a:defRPr kumimoji="0" lang="it-IT"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it-IT"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it-IT"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it-IT" sz="1800" kern="1200" baseline="0">
                <a:solidFill>
                  <a:schemeClr val="tx1"/>
                </a:solidFill>
                <a:latin typeface="+mn-lt"/>
                <a:ea typeface="+mn-ea"/>
                <a:cs typeface="+mn-cs"/>
              </a:defRPr>
            </a:lvl9pPr>
            <a:extLst/>
          </a:lstStyle>
          <a:p>
            <a:pPr>
              <a:buSzPct val="90000"/>
              <a:buBlip>
                <a:blip r:embed="rId3"/>
              </a:buBlip>
            </a:pPr>
            <a:r>
              <a:rPr lang="it-IT" sz="1800" dirty="0">
                <a:solidFill>
                  <a:srgbClr val="002060"/>
                </a:solidFill>
                <a:sym typeface="Symbol" panose="05050102010706020507" pitchFamily="18" charset="2"/>
              </a:rPr>
              <a:t>La </a:t>
            </a:r>
            <a:r>
              <a:rPr lang="it-IT" sz="1800" b="1" dirty="0">
                <a:solidFill>
                  <a:srgbClr val="002060"/>
                </a:solidFill>
                <a:sym typeface="Symbol" panose="05050102010706020507" pitchFamily="18" charset="2"/>
              </a:rPr>
              <a:t>traccia di rientro a </a:t>
            </a:r>
            <a:r>
              <a:rPr lang="it-IT" sz="1800" b="1" dirty="0" smtClean="0">
                <a:solidFill>
                  <a:srgbClr val="002060"/>
                </a:solidFill>
                <a:sym typeface="Symbol" panose="05050102010706020507" pitchFamily="18" charset="2"/>
              </a:rPr>
              <a:t>terra </a:t>
            </a:r>
            <a:r>
              <a:rPr lang="it-IT" sz="1800" dirty="0" smtClean="0">
                <a:solidFill>
                  <a:srgbClr val="002060"/>
                </a:solidFill>
                <a:sym typeface="Symbol" panose="05050102010706020507" pitchFamily="18" charset="2"/>
              </a:rPr>
              <a:t>+ </a:t>
            </a:r>
            <a:r>
              <a:rPr lang="it-IT" sz="1800" dirty="0">
                <a:solidFill>
                  <a:srgbClr val="002060"/>
                </a:solidFill>
                <a:sym typeface="Symbol" panose="05050102010706020507" pitchFamily="18" charset="2"/>
              </a:rPr>
              <a:t>il </a:t>
            </a:r>
            <a:r>
              <a:rPr lang="it-IT" sz="1800" b="1" dirty="0">
                <a:solidFill>
                  <a:srgbClr val="002060"/>
                </a:solidFill>
                <a:sym typeface="Symbol" panose="05050102010706020507" pitchFamily="18" charset="2"/>
              </a:rPr>
              <a:t>margine di sicurezza cross-track </a:t>
            </a:r>
            <a:r>
              <a:rPr lang="it-IT" sz="1800" dirty="0">
                <a:solidFill>
                  <a:srgbClr val="002060"/>
                </a:solidFill>
                <a:sym typeface="Symbol" panose="05050102010706020507" pitchFamily="18" charset="2"/>
              </a:rPr>
              <a:t>definiscono la </a:t>
            </a:r>
            <a:r>
              <a:rPr lang="it-IT" sz="1800" b="1" dirty="0">
                <a:solidFill>
                  <a:srgbClr val="C00000"/>
                </a:solidFill>
                <a:sym typeface="Symbol" panose="05050102010706020507" pitchFamily="18" charset="2"/>
              </a:rPr>
              <a:t>zona a rischio</a:t>
            </a:r>
            <a:endParaRPr lang="it-IT" sz="1800" dirty="0">
              <a:solidFill>
                <a:srgbClr val="C00000"/>
              </a:solidFill>
              <a:sym typeface="Symbol" panose="05050102010706020507" pitchFamily="18" charset="2"/>
            </a:endParaRPr>
          </a:p>
        </p:txBody>
      </p:sp>
      <p:sp>
        <p:nvSpPr>
          <p:cNvPr id="12" name="Rettangolo 11"/>
          <p:cNvSpPr/>
          <p:nvPr/>
        </p:nvSpPr>
        <p:spPr>
          <a:xfrm>
            <a:off x="9282468" y="2952983"/>
            <a:ext cx="2341492" cy="276999"/>
          </a:xfrm>
          <a:prstGeom prst="rect">
            <a:avLst/>
          </a:prstGeom>
        </p:spPr>
        <p:txBody>
          <a:bodyPr wrap="square">
            <a:spAutoFit/>
          </a:bodyPr>
          <a:lstStyle/>
          <a:p>
            <a:r>
              <a:rPr lang="it-IT" sz="1200" b="1" dirty="0" smtClean="0">
                <a:solidFill>
                  <a:srgbClr val="C00000"/>
                </a:solidFill>
                <a:sym typeface="Symbol" panose="05050102010706020507" pitchFamily="18" charset="2"/>
              </a:rPr>
              <a:t>Definizione della zona </a:t>
            </a:r>
            <a:r>
              <a:rPr lang="it-IT" sz="1200" b="1" dirty="0">
                <a:solidFill>
                  <a:srgbClr val="C00000"/>
                </a:solidFill>
                <a:sym typeface="Symbol" panose="05050102010706020507" pitchFamily="18" charset="2"/>
              </a:rPr>
              <a:t>a rischio</a:t>
            </a:r>
            <a:endParaRPr lang="it-IT" sz="1200" dirty="0"/>
          </a:p>
        </p:txBody>
      </p:sp>
      <p:sp>
        <p:nvSpPr>
          <p:cNvPr id="14" name="Segnaposto contenuto 2"/>
          <p:cNvSpPr txBox="1">
            <a:spLocks/>
          </p:cNvSpPr>
          <p:nvPr/>
        </p:nvSpPr>
        <p:spPr>
          <a:xfrm>
            <a:off x="142611" y="2711181"/>
            <a:ext cx="4326751" cy="2943169"/>
          </a:xfrm>
          <a:prstGeom prst="rect">
            <a:avLst/>
          </a:prstGeom>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lang="it-IT" sz="2900" kern="1200">
                <a:solidFill>
                  <a:schemeClr val="tx1"/>
                </a:solidFill>
                <a:latin typeface="+mn-lt"/>
                <a:ea typeface="MS PGothic" panose="020B0600070205080204"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lang="it-IT" sz="2600" kern="1200">
                <a:solidFill>
                  <a:schemeClr val="tx1"/>
                </a:solidFill>
                <a:latin typeface="+mn-lt"/>
                <a:ea typeface="MS PGothic" panose="020B0600070205080204"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lang="it-IT" sz="2300" kern="1200">
                <a:solidFill>
                  <a:schemeClr val="tx1"/>
                </a:solidFill>
                <a:latin typeface="+mn-lt"/>
                <a:ea typeface="MS PGothic" panose="020B0600070205080204" pitchFamily="34" charset="-128"/>
                <a:cs typeface="MS PGothic" charset="0"/>
              </a:defRPr>
            </a:lvl3pPr>
            <a:lvl4pPr marL="1371600" indent="-228600" algn="l" rtl="0" eaLnBrk="0" fontAlgn="base" hangingPunct="0">
              <a:spcBef>
                <a:spcPts val="400"/>
              </a:spcBef>
              <a:spcAft>
                <a:spcPct val="0"/>
              </a:spcAft>
              <a:buClr>
                <a:srgbClr val="A5A5A5"/>
              </a:buClr>
              <a:buSzPct val="7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4pPr>
            <a:lvl5pPr marL="1828800" indent="-228600" algn="l" rtl="0" eaLnBrk="0" fontAlgn="base" hangingPunct="0">
              <a:spcBef>
                <a:spcPts val="400"/>
              </a:spcBef>
              <a:spcAft>
                <a:spcPct val="0"/>
              </a:spcAft>
              <a:buClr>
                <a:srgbClr val="A5A5A5"/>
              </a:buClr>
              <a:buSzPct val="6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5pPr>
            <a:lvl6pPr marL="2103120" indent="-228600" algn="l" rtl="0" eaLnBrk="1" latinLnBrk="0" hangingPunct="1">
              <a:spcBef>
                <a:spcPct val="20000"/>
              </a:spcBef>
              <a:buClr>
                <a:schemeClr val="accent1"/>
              </a:buClr>
              <a:buFont typeface="Wingdings"/>
              <a:buNone/>
              <a:defRPr kumimoji="0" lang="it-IT"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it-IT"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it-IT"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it-IT" sz="1800" kern="1200" baseline="0">
                <a:solidFill>
                  <a:schemeClr val="tx1"/>
                </a:solidFill>
                <a:latin typeface="+mn-lt"/>
                <a:ea typeface="+mn-ea"/>
                <a:cs typeface="+mn-cs"/>
              </a:defRPr>
            </a:lvl9pPr>
            <a:extLst/>
          </a:lstStyle>
          <a:p>
            <a:pPr>
              <a:buSzPct val="90000"/>
              <a:buBlip>
                <a:blip r:embed="rId3"/>
              </a:buBlip>
            </a:pPr>
            <a:r>
              <a:rPr lang="it-IT" sz="1800" b="1" dirty="0">
                <a:solidFill>
                  <a:srgbClr val="002060"/>
                </a:solidFill>
              </a:rPr>
              <a:t>Limitando l’attenzione ai frammenti rilevanti, e a seconda della natura dell’oggetto rientrante, il </a:t>
            </a:r>
            <a:r>
              <a:rPr lang="it-IT" sz="1800" b="1" dirty="0">
                <a:solidFill>
                  <a:srgbClr val="C00000"/>
                </a:solidFill>
              </a:rPr>
              <a:t>margine di sicurezza cross-track</a:t>
            </a:r>
            <a:r>
              <a:rPr lang="it-IT" sz="1800" b="1" dirty="0">
                <a:solidFill>
                  <a:srgbClr val="002060"/>
                </a:solidFill>
              </a:rPr>
              <a:t> può </a:t>
            </a:r>
            <a:r>
              <a:rPr lang="it-IT" sz="1800" b="1" dirty="0" smtClean="0">
                <a:solidFill>
                  <a:srgbClr val="002060"/>
                </a:solidFill>
              </a:rPr>
              <a:t>variare</a:t>
            </a:r>
            <a:r>
              <a:rPr lang="it-IT" sz="1800" dirty="0" smtClean="0">
                <a:solidFill>
                  <a:srgbClr val="002060"/>
                </a:solidFill>
              </a:rPr>
              <a:t> </a:t>
            </a:r>
          </a:p>
          <a:p>
            <a:pPr marL="0" indent="0">
              <a:buSzPct val="90000"/>
              <a:buNone/>
            </a:pPr>
            <a:endParaRPr lang="it-IT" sz="100" dirty="0">
              <a:solidFill>
                <a:srgbClr val="002060"/>
              </a:solidFill>
            </a:endParaRPr>
          </a:p>
          <a:p>
            <a:pPr lvl="1">
              <a:buClr>
                <a:srgbClr val="0070C0"/>
              </a:buClr>
              <a:buSzPct val="105000"/>
              <a:buFont typeface="Wingdings" panose="05000000000000000000" pitchFamily="2" charset="2"/>
              <a:buChar char="Ø"/>
            </a:pPr>
            <a:r>
              <a:rPr lang="en-US" sz="1800" b="1" dirty="0" smtClean="0">
                <a:solidFill>
                  <a:srgbClr val="002060"/>
                </a:solidFill>
              </a:rPr>
              <a:t>Da ±</a:t>
            </a:r>
            <a:r>
              <a:rPr lang="en-US" sz="1800" b="1" dirty="0">
                <a:solidFill>
                  <a:srgbClr val="002060"/>
                </a:solidFill>
              </a:rPr>
              <a:t> 90 km a ± 200 km </a:t>
            </a:r>
            <a:r>
              <a:rPr lang="it-IT" sz="1800" b="1" dirty="0">
                <a:solidFill>
                  <a:srgbClr val="002060"/>
                </a:solidFill>
              </a:rPr>
              <a:t>circa </a:t>
            </a:r>
            <a:r>
              <a:rPr lang="it-IT" sz="1800" b="1" dirty="0">
                <a:solidFill>
                  <a:schemeClr val="accent1">
                    <a:lumMod val="50000"/>
                  </a:schemeClr>
                </a:solidFill>
              </a:rPr>
              <a:t>3-4 giorni prima del rientro</a:t>
            </a:r>
          </a:p>
          <a:p>
            <a:pPr marL="0" indent="0">
              <a:buClr>
                <a:srgbClr val="0070C0"/>
              </a:buClr>
              <a:buSzPct val="105000"/>
              <a:buNone/>
            </a:pPr>
            <a:r>
              <a:rPr lang="en-US" sz="100" dirty="0" smtClean="0">
                <a:solidFill>
                  <a:schemeClr val="accent1">
                    <a:lumMod val="50000"/>
                  </a:schemeClr>
                </a:solidFill>
              </a:rPr>
              <a:t>  </a:t>
            </a:r>
          </a:p>
          <a:p>
            <a:pPr lvl="1">
              <a:buClr>
                <a:srgbClr val="0070C0"/>
              </a:buClr>
              <a:buSzPct val="105000"/>
              <a:buFont typeface="Wingdings" panose="05000000000000000000" pitchFamily="2" charset="2"/>
              <a:buChar char="Ø"/>
            </a:pPr>
            <a:r>
              <a:rPr lang="en-US" sz="1800" b="1" dirty="0" smtClean="0">
                <a:solidFill>
                  <a:srgbClr val="002060"/>
                </a:solidFill>
              </a:rPr>
              <a:t>Da ±</a:t>
            </a:r>
            <a:r>
              <a:rPr lang="en-US" sz="1800" b="1" dirty="0">
                <a:solidFill>
                  <a:srgbClr val="002060"/>
                </a:solidFill>
              </a:rPr>
              <a:t> 70 km a ± 120 km </a:t>
            </a:r>
            <a:r>
              <a:rPr lang="it-IT" sz="1800" b="1" dirty="0">
                <a:solidFill>
                  <a:schemeClr val="accent1">
                    <a:lumMod val="50000"/>
                  </a:schemeClr>
                </a:solidFill>
              </a:rPr>
              <a:t>durante le ultime 24-48 ore</a:t>
            </a:r>
            <a:endParaRPr lang="it-IT" sz="1800" b="1" dirty="0"/>
          </a:p>
        </p:txBody>
      </p:sp>
    </p:spTree>
    <p:extLst>
      <p:ext uri="{BB962C8B-B14F-4D97-AF65-F5344CB8AC3E}">
        <p14:creationId xmlns:p14="http://schemas.microsoft.com/office/powerpoint/2010/main" val="29527859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noProof="1">
                <a:solidFill>
                  <a:srgbClr val="002060"/>
                </a:solidFill>
                <a:effectLst>
                  <a:outerShdw blurRad="38100" dist="38100" dir="2700000" algn="tl">
                    <a:srgbClr val="000000">
                      <a:alpha val="43137"/>
                    </a:srgbClr>
                  </a:outerShdw>
                </a:effectLst>
              </a:rPr>
              <a:t>Prodotti per applicazioni di protezione civile </a:t>
            </a:r>
            <a:r>
              <a:rPr lang="en-US" sz="2800" noProof="1" smtClean="0">
                <a:solidFill>
                  <a:srgbClr val="002060"/>
                </a:solidFill>
                <a:effectLst>
                  <a:outerShdw blurRad="38100" dist="38100" dir="2700000" algn="tl">
                    <a:srgbClr val="000000">
                      <a:alpha val="43137"/>
                    </a:srgbClr>
                  </a:outerShdw>
                </a:effectLst>
              </a:rPr>
              <a:t>– Finestre </a:t>
            </a:r>
            <a:r>
              <a:rPr lang="en-US" sz="2800" noProof="1">
                <a:solidFill>
                  <a:srgbClr val="002060"/>
                </a:solidFill>
                <a:effectLst>
                  <a:outerShdw blurRad="38100" dist="38100" dir="2700000" algn="tl">
                    <a:srgbClr val="000000">
                      <a:alpha val="43137"/>
                    </a:srgbClr>
                  </a:outerShdw>
                </a:effectLst>
              </a:rPr>
              <a:t>temporali </a:t>
            </a:r>
            <a:r>
              <a:rPr lang="en-US" sz="2800" noProof="1" smtClean="0">
                <a:solidFill>
                  <a:srgbClr val="002060"/>
                </a:solidFill>
                <a:effectLst>
                  <a:outerShdw blurRad="38100" dist="38100" dir="2700000" algn="tl">
                    <a:srgbClr val="000000">
                      <a:alpha val="43137"/>
                    </a:srgbClr>
                  </a:outerShdw>
                </a:effectLst>
              </a:rPr>
              <a:t>locali di </a:t>
            </a:r>
            <a:r>
              <a:rPr lang="en-US" sz="2800" noProof="1">
                <a:solidFill>
                  <a:srgbClr val="002060"/>
                </a:solidFill>
                <a:effectLst>
                  <a:outerShdw blurRad="38100" dist="38100" dir="2700000" algn="tl">
                    <a:srgbClr val="000000">
                      <a:alpha val="43137"/>
                    </a:srgbClr>
                  </a:outerShdw>
                </a:effectLst>
              </a:rPr>
              <a:t>rischio</a:t>
            </a:r>
            <a:endParaRPr lang="it-IT" sz="2800" dirty="0">
              <a:solidFill>
                <a:srgbClr val="002060"/>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379" y="2478735"/>
            <a:ext cx="7657238" cy="3601616"/>
          </a:xfrm>
          <a:prstGeom prst="rect">
            <a:avLst/>
          </a:prstGeom>
        </p:spPr>
      </p:pic>
      <p:sp>
        <p:nvSpPr>
          <p:cNvPr id="12" name="Segnaposto contenuto 2"/>
          <p:cNvSpPr txBox="1">
            <a:spLocks/>
          </p:cNvSpPr>
          <p:nvPr/>
        </p:nvSpPr>
        <p:spPr>
          <a:xfrm>
            <a:off x="158620" y="1737886"/>
            <a:ext cx="11793894" cy="946122"/>
          </a:xfrm>
          <a:prstGeom prst="rect">
            <a:avLst/>
          </a:prstGeom>
          <a:ln>
            <a:noFill/>
          </a:ln>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lang="it-IT" sz="2900" kern="1200">
                <a:solidFill>
                  <a:schemeClr val="tx1"/>
                </a:solidFill>
                <a:latin typeface="+mn-lt"/>
                <a:ea typeface="MS PGothic" panose="020B0600070205080204"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lang="it-IT" sz="2600" kern="1200">
                <a:solidFill>
                  <a:schemeClr val="tx1"/>
                </a:solidFill>
                <a:latin typeface="+mn-lt"/>
                <a:ea typeface="MS PGothic" panose="020B0600070205080204"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lang="it-IT" sz="2300" kern="1200">
                <a:solidFill>
                  <a:schemeClr val="tx1"/>
                </a:solidFill>
                <a:latin typeface="+mn-lt"/>
                <a:ea typeface="MS PGothic" panose="020B0600070205080204" pitchFamily="34" charset="-128"/>
                <a:cs typeface="MS PGothic" charset="0"/>
              </a:defRPr>
            </a:lvl3pPr>
            <a:lvl4pPr marL="1371600" indent="-228600" algn="l" rtl="0" eaLnBrk="0" fontAlgn="base" hangingPunct="0">
              <a:spcBef>
                <a:spcPts val="400"/>
              </a:spcBef>
              <a:spcAft>
                <a:spcPct val="0"/>
              </a:spcAft>
              <a:buClr>
                <a:srgbClr val="A5A5A5"/>
              </a:buClr>
              <a:buSzPct val="7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4pPr>
            <a:lvl5pPr marL="1828800" indent="-228600" algn="l" rtl="0" eaLnBrk="0" fontAlgn="base" hangingPunct="0">
              <a:spcBef>
                <a:spcPts val="400"/>
              </a:spcBef>
              <a:spcAft>
                <a:spcPct val="0"/>
              </a:spcAft>
              <a:buClr>
                <a:srgbClr val="A5A5A5"/>
              </a:buClr>
              <a:buSzPct val="6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5pPr>
            <a:lvl6pPr marL="2103120" indent="-228600" algn="l" rtl="0" eaLnBrk="1" latinLnBrk="0" hangingPunct="1">
              <a:spcBef>
                <a:spcPct val="20000"/>
              </a:spcBef>
              <a:buClr>
                <a:schemeClr val="accent1"/>
              </a:buClr>
              <a:buFont typeface="Wingdings"/>
              <a:buNone/>
              <a:defRPr kumimoji="0" lang="it-IT"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it-IT"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it-IT"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it-IT" sz="1800" kern="1200" baseline="0">
                <a:solidFill>
                  <a:schemeClr val="tx1"/>
                </a:solidFill>
                <a:latin typeface="+mn-lt"/>
                <a:ea typeface="+mn-ea"/>
                <a:cs typeface="+mn-cs"/>
              </a:defRPr>
            </a:lvl9pPr>
            <a:extLst/>
          </a:lstStyle>
          <a:p>
            <a:pPr>
              <a:buSzPct val="90000"/>
              <a:buBlip>
                <a:blip r:embed="rId4"/>
              </a:buBlip>
            </a:pPr>
            <a:r>
              <a:rPr lang="it-IT" sz="1800" b="1" dirty="0">
                <a:solidFill>
                  <a:srgbClr val="002060"/>
                </a:solidFill>
                <a:sym typeface="Symbol" panose="05050102010706020507" pitchFamily="18" charset="2"/>
              </a:rPr>
              <a:t>La </a:t>
            </a:r>
            <a:r>
              <a:rPr lang="it-IT" sz="1800" b="1" dirty="0">
                <a:solidFill>
                  <a:srgbClr val="C00000"/>
                </a:solidFill>
                <a:sym typeface="Symbol" panose="05050102010706020507" pitchFamily="18" charset="2"/>
              </a:rPr>
              <a:t>finestra </a:t>
            </a:r>
            <a:r>
              <a:rPr lang="it-IT" sz="1800" b="1" dirty="0" smtClean="0">
                <a:solidFill>
                  <a:srgbClr val="C00000"/>
                </a:solidFill>
                <a:sym typeface="Symbol" panose="05050102010706020507" pitchFamily="18" charset="2"/>
              </a:rPr>
              <a:t>temporale locale di </a:t>
            </a:r>
            <a:r>
              <a:rPr lang="it-IT" sz="1800" b="1" dirty="0">
                <a:solidFill>
                  <a:srgbClr val="C00000"/>
                </a:solidFill>
                <a:sym typeface="Symbol" panose="05050102010706020507" pitchFamily="18" charset="2"/>
              </a:rPr>
              <a:t>rischio </a:t>
            </a:r>
            <a:r>
              <a:rPr lang="it-IT" sz="1800" b="1" dirty="0">
                <a:solidFill>
                  <a:srgbClr val="002060"/>
                </a:solidFill>
                <a:sym typeface="Symbol" panose="05050102010706020507" pitchFamily="18" charset="2"/>
              </a:rPr>
              <a:t>associata ad ogni potenziale opportunità di rientro dipende </a:t>
            </a:r>
            <a:r>
              <a:rPr lang="it-IT" sz="1800" b="1" dirty="0" smtClean="0">
                <a:solidFill>
                  <a:srgbClr val="002060"/>
                </a:solidFill>
                <a:sym typeface="Symbol" panose="05050102010706020507" pitchFamily="18" charset="2"/>
              </a:rPr>
              <a:t>dall’intervallo di altezze </a:t>
            </a:r>
            <a:r>
              <a:rPr lang="it-IT" sz="1800" b="1" dirty="0">
                <a:solidFill>
                  <a:srgbClr val="002060"/>
                </a:solidFill>
                <a:sym typeface="Symbol" panose="05050102010706020507" pitchFamily="18" charset="2"/>
              </a:rPr>
              <a:t>considerato (solo a </a:t>
            </a:r>
            <a:r>
              <a:rPr lang="it-IT" sz="1800" b="1" dirty="0" smtClean="0">
                <a:solidFill>
                  <a:srgbClr val="002060"/>
                </a:solidFill>
                <a:sym typeface="Symbol" panose="05050102010706020507" pitchFamily="18" charset="2"/>
              </a:rPr>
              <a:t>terra, </a:t>
            </a:r>
            <a:r>
              <a:rPr lang="it-IT" sz="1800" b="1" dirty="0">
                <a:solidFill>
                  <a:srgbClr val="002060"/>
                </a:solidFill>
                <a:sym typeface="Symbol" panose="05050102010706020507" pitchFamily="18" charset="2"/>
              </a:rPr>
              <a:t>o terra + spazio aereo), dalla dimensione della regione di interesse e dai tempi di volo endo-atmosferici dei frammenti</a:t>
            </a:r>
          </a:p>
        </p:txBody>
      </p:sp>
      <p:sp>
        <p:nvSpPr>
          <p:cNvPr id="11" name="Rettangolo 10"/>
          <p:cNvSpPr/>
          <p:nvPr/>
        </p:nvSpPr>
        <p:spPr>
          <a:xfrm>
            <a:off x="158619" y="2690297"/>
            <a:ext cx="4189445" cy="3662541"/>
          </a:xfrm>
          <a:prstGeom prst="rect">
            <a:avLst/>
          </a:prstGeom>
        </p:spPr>
        <p:txBody>
          <a:bodyPr wrap="square">
            <a:spAutoFit/>
          </a:bodyPr>
          <a:lstStyle/>
          <a:p>
            <a:pPr marL="285750" indent="-285750">
              <a:buBlip>
                <a:blip r:embed="rId4"/>
              </a:buBlip>
            </a:pPr>
            <a:r>
              <a:rPr lang="it-IT" b="1" dirty="0">
                <a:solidFill>
                  <a:srgbClr val="002060"/>
                </a:solidFill>
              </a:rPr>
              <a:t>Considerando </a:t>
            </a:r>
            <a:r>
              <a:rPr lang="it-IT" b="1" dirty="0" smtClean="0">
                <a:solidFill>
                  <a:srgbClr val="002060"/>
                </a:solidFill>
              </a:rPr>
              <a:t>tipici </a:t>
            </a:r>
            <a:r>
              <a:rPr lang="it-IT" b="1" dirty="0">
                <a:solidFill>
                  <a:srgbClr val="002060"/>
                </a:solidFill>
              </a:rPr>
              <a:t>rientri di satelliti e stadi orbitali, </a:t>
            </a:r>
            <a:r>
              <a:rPr lang="it-IT" b="1" dirty="0" smtClean="0">
                <a:solidFill>
                  <a:srgbClr val="C00000"/>
                </a:solidFill>
              </a:rPr>
              <a:t>l’ampiezza </a:t>
            </a:r>
            <a:r>
              <a:rPr lang="it-IT" b="1" dirty="0">
                <a:solidFill>
                  <a:srgbClr val="C00000"/>
                </a:solidFill>
              </a:rPr>
              <a:t>della finestra temporale </a:t>
            </a:r>
            <a:r>
              <a:rPr lang="it-IT" b="1" dirty="0" smtClean="0">
                <a:solidFill>
                  <a:srgbClr val="C00000"/>
                </a:solidFill>
              </a:rPr>
              <a:t>locale di rischio</a:t>
            </a:r>
            <a:r>
              <a:rPr lang="it-IT" b="1" dirty="0" smtClean="0">
                <a:solidFill>
                  <a:srgbClr val="002060"/>
                </a:solidFill>
              </a:rPr>
              <a:t> per ogni specifica area di interesse dovrebbe </a:t>
            </a:r>
            <a:r>
              <a:rPr lang="it-IT" b="1" dirty="0">
                <a:solidFill>
                  <a:srgbClr val="002060"/>
                </a:solidFill>
              </a:rPr>
              <a:t>essere di circa 30-40 </a:t>
            </a:r>
            <a:r>
              <a:rPr lang="it-IT" b="1" dirty="0" smtClean="0">
                <a:solidFill>
                  <a:srgbClr val="002060"/>
                </a:solidFill>
              </a:rPr>
              <a:t>minuti</a:t>
            </a:r>
          </a:p>
          <a:p>
            <a:pPr marL="285750" indent="-285750">
              <a:buBlip>
                <a:blip r:embed="rId4"/>
              </a:buBlip>
            </a:pPr>
            <a:endParaRPr lang="it-IT" sz="800" b="1" dirty="0">
              <a:solidFill>
                <a:srgbClr val="C00000"/>
              </a:solidFill>
            </a:endParaRPr>
          </a:p>
          <a:p>
            <a:pPr marL="285750" indent="-285750">
              <a:buBlip>
                <a:blip r:embed="rId4"/>
              </a:buBlip>
            </a:pPr>
            <a:r>
              <a:rPr lang="it-IT" b="1" dirty="0" smtClean="0">
                <a:solidFill>
                  <a:srgbClr val="002060"/>
                </a:solidFill>
              </a:rPr>
              <a:t>Questa </a:t>
            </a:r>
            <a:r>
              <a:rPr lang="it-IT" b="1" dirty="0">
                <a:solidFill>
                  <a:srgbClr val="002060"/>
                </a:solidFill>
              </a:rPr>
              <a:t>finestra </a:t>
            </a:r>
            <a:r>
              <a:rPr lang="it-IT" b="1" dirty="0" smtClean="0">
                <a:solidFill>
                  <a:srgbClr val="002060"/>
                </a:solidFill>
              </a:rPr>
              <a:t>include </a:t>
            </a:r>
            <a:r>
              <a:rPr lang="it-IT" b="1" dirty="0">
                <a:solidFill>
                  <a:srgbClr val="002060"/>
                </a:solidFill>
              </a:rPr>
              <a:t>anche lo spazio aereo fino a un’altezza di 10-20 km, nonché </a:t>
            </a:r>
            <a:r>
              <a:rPr lang="it-IT" b="1" dirty="0" smtClean="0">
                <a:solidFill>
                  <a:srgbClr val="002060"/>
                </a:solidFill>
              </a:rPr>
              <a:t>i piccoli frammenti che</a:t>
            </a:r>
            <a:r>
              <a:rPr lang="it-IT" b="1" dirty="0">
                <a:solidFill>
                  <a:srgbClr val="002060"/>
                </a:solidFill>
              </a:rPr>
              <a:t>, pur non rappresentando un pericolo diretto al suolo, potrebbero costituire una minaccia per gli aerei in transito attraverso lo spazio aereo interessato</a:t>
            </a:r>
          </a:p>
          <a:p>
            <a:pPr marL="285750" indent="-285750">
              <a:buBlip>
                <a:blip r:embed="rId4"/>
              </a:buBlip>
            </a:pPr>
            <a:endParaRPr lang="it-IT" sz="800" b="1" dirty="0">
              <a:solidFill>
                <a:srgbClr val="002060"/>
              </a:solidFill>
            </a:endParaRPr>
          </a:p>
        </p:txBody>
      </p:sp>
    </p:spTree>
    <p:extLst>
      <p:ext uri="{BB962C8B-B14F-4D97-AF65-F5344CB8AC3E}">
        <p14:creationId xmlns:p14="http://schemas.microsoft.com/office/powerpoint/2010/main" val="1583871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Frenamento atmosferico</a:t>
            </a:r>
            <a:endParaRPr lang="it-IT" sz="3200" dirty="0">
              <a:solidFill>
                <a:srgbClr val="002060"/>
              </a:solidFill>
              <a:latin typeface="+mj-lt"/>
            </a:endParaRPr>
          </a:p>
        </p:txBody>
      </p:sp>
      <p:sp>
        <p:nvSpPr>
          <p:cNvPr id="7" name="Rettangolo 6"/>
          <p:cNvSpPr/>
          <p:nvPr/>
        </p:nvSpPr>
        <p:spPr>
          <a:xfrm>
            <a:off x="179832" y="1879722"/>
            <a:ext cx="11850140" cy="830997"/>
          </a:xfrm>
          <a:prstGeom prst="rect">
            <a:avLst/>
          </a:prstGeom>
        </p:spPr>
        <p:txBody>
          <a:bodyPr wrap="square">
            <a:spAutoFit/>
          </a:bodyPr>
          <a:lstStyle/>
          <a:p>
            <a:pPr marL="342900" indent="-342900">
              <a:buBlip>
                <a:blip r:embed="rId3"/>
              </a:buBlip>
            </a:pPr>
            <a:r>
              <a:rPr lang="it-IT" sz="2400" b="1" dirty="0">
                <a:solidFill>
                  <a:schemeClr val="tx2"/>
                </a:solidFill>
              </a:rPr>
              <a:t>La </a:t>
            </a:r>
            <a:r>
              <a:rPr lang="it-IT" sz="2400" b="1" dirty="0">
                <a:solidFill>
                  <a:srgbClr val="FF0000"/>
                </a:solidFill>
              </a:rPr>
              <a:t>decelerazione</a:t>
            </a:r>
            <a:r>
              <a:rPr lang="it-IT" sz="2400" b="1" dirty="0">
                <a:solidFill>
                  <a:schemeClr val="tx2"/>
                </a:solidFill>
              </a:rPr>
              <a:t> </a:t>
            </a:r>
            <a:r>
              <a:rPr lang="it-IT" sz="2400" b="1" dirty="0">
                <a:solidFill>
                  <a:srgbClr val="FF0000"/>
                </a:solidFill>
              </a:rPr>
              <a:t>𝒂</a:t>
            </a:r>
            <a:r>
              <a:rPr lang="it-IT" sz="2400" b="1" baseline="-25000" dirty="0">
                <a:solidFill>
                  <a:srgbClr val="FF0000"/>
                </a:solidFill>
              </a:rPr>
              <a:t>𝑫</a:t>
            </a:r>
            <a:r>
              <a:rPr lang="it-IT" sz="2400" b="1" dirty="0">
                <a:solidFill>
                  <a:schemeClr val="tx2"/>
                </a:solidFill>
              </a:rPr>
              <a:t> subita da un oggetto spaziale a causa del </a:t>
            </a:r>
            <a:r>
              <a:rPr lang="it-IT" sz="2400" b="1" dirty="0">
                <a:solidFill>
                  <a:srgbClr val="0000FF"/>
                </a:solidFill>
              </a:rPr>
              <a:t>frenamento atmosferico</a:t>
            </a:r>
            <a:r>
              <a:rPr lang="it-IT" sz="2400" b="1" dirty="0">
                <a:solidFill>
                  <a:schemeClr val="tx2"/>
                </a:solidFill>
              </a:rPr>
              <a:t> può essere espressa con la seguente relazione:</a:t>
            </a:r>
          </a:p>
        </p:txBody>
      </p:sp>
      <p:sp>
        <p:nvSpPr>
          <p:cNvPr id="8" name="Rettangolo 7"/>
          <p:cNvSpPr/>
          <p:nvPr/>
        </p:nvSpPr>
        <p:spPr>
          <a:xfrm>
            <a:off x="179832" y="4257057"/>
            <a:ext cx="11850140" cy="1938992"/>
          </a:xfrm>
          <a:prstGeom prst="rect">
            <a:avLst/>
          </a:prstGeom>
        </p:spPr>
        <p:txBody>
          <a:bodyPr wrap="square">
            <a:spAutoFit/>
          </a:bodyPr>
          <a:lstStyle/>
          <a:p>
            <a:pPr marL="342900" indent="-342900">
              <a:buBlip>
                <a:blip r:embed="rId3"/>
              </a:buBlip>
            </a:pPr>
            <a:r>
              <a:rPr lang="it-IT" sz="2400" b="1" i="1" dirty="0">
                <a:solidFill>
                  <a:srgbClr val="FF0000"/>
                </a:solidFill>
              </a:rPr>
              <a:t>A</a:t>
            </a:r>
            <a:r>
              <a:rPr lang="it-IT" sz="2400" b="1" dirty="0">
                <a:solidFill>
                  <a:schemeClr val="tx2"/>
                </a:solidFill>
              </a:rPr>
              <a:t> rappresenta la </a:t>
            </a:r>
            <a:r>
              <a:rPr lang="it-IT" sz="2400" b="1" dirty="0">
                <a:solidFill>
                  <a:srgbClr val="0000FF"/>
                </a:solidFill>
              </a:rPr>
              <a:t>sezione d’urto dell’oggetto spaziale </a:t>
            </a:r>
            <a:r>
              <a:rPr lang="it-IT" sz="2400" b="1" dirty="0">
                <a:solidFill>
                  <a:schemeClr val="tx2"/>
                </a:solidFill>
              </a:rPr>
              <a:t>nella direzione della velocità rispetto all’atmosfera, </a:t>
            </a:r>
            <a:r>
              <a:rPr lang="it-IT" sz="2400" b="1" i="1" dirty="0">
                <a:solidFill>
                  <a:srgbClr val="FF0000"/>
                </a:solidFill>
              </a:rPr>
              <a:t>V</a:t>
            </a:r>
            <a:r>
              <a:rPr lang="it-IT" sz="2400" b="1" dirty="0">
                <a:solidFill>
                  <a:schemeClr val="tx2"/>
                </a:solidFill>
              </a:rPr>
              <a:t> è la </a:t>
            </a:r>
            <a:r>
              <a:rPr lang="it-IT" sz="2400" b="1" dirty="0">
                <a:solidFill>
                  <a:srgbClr val="0000FF"/>
                </a:solidFill>
              </a:rPr>
              <a:t>velocità rispetto all’atmosfera</a:t>
            </a:r>
            <a:r>
              <a:rPr lang="it-IT" sz="2400" b="1" dirty="0">
                <a:solidFill>
                  <a:schemeClr val="tx2"/>
                </a:solidFill>
              </a:rPr>
              <a:t>, </a:t>
            </a:r>
            <a:r>
              <a:rPr lang="it-IT" sz="2400" b="1" i="1" dirty="0">
                <a:solidFill>
                  <a:srgbClr val="FF0000"/>
                </a:solidFill>
                <a:sym typeface="Symbol" panose="05050102010706020507" pitchFamily="18" charset="2"/>
              </a:rPr>
              <a:t></a:t>
            </a:r>
            <a:r>
              <a:rPr lang="it-IT" sz="2400" b="1" dirty="0">
                <a:solidFill>
                  <a:schemeClr val="tx2"/>
                </a:solidFill>
              </a:rPr>
              <a:t> è la </a:t>
            </a:r>
            <a:r>
              <a:rPr lang="it-IT" sz="2400" b="1" dirty="0">
                <a:solidFill>
                  <a:srgbClr val="0000FF"/>
                </a:solidFill>
              </a:rPr>
              <a:t>densità dell’atmosfera </a:t>
            </a:r>
            <a:r>
              <a:rPr lang="it-IT" sz="2400" b="1" dirty="0">
                <a:solidFill>
                  <a:schemeClr val="tx2"/>
                </a:solidFill>
              </a:rPr>
              <a:t>e </a:t>
            </a:r>
            <a:r>
              <a:rPr lang="it-IT" sz="2400" b="1" i="1" dirty="0">
                <a:solidFill>
                  <a:srgbClr val="FF0000"/>
                </a:solidFill>
              </a:rPr>
              <a:t>M</a:t>
            </a:r>
            <a:r>
              <a:rPr lang="it-IT" sz="2400" b="1" dirty="0">
                <a:solidFill>
                  <a:schemeClr val="tx2"/>
                </a:solidFill>
              </a:rPr>
              <a:t> è la </a:t>
            </a:r>
            <a:r>
              <a:rPr lang="it-IT" sz="2400" b="1" dirty="0">
                <a:solidFill>
                  <a:srgbClr val="0000FF"/>
                </a:solidFill>
              </a:rPr>
              <a:t>massa dell’oggetto spaziale</a:t>
            </a:r>
          </a:p>
          <a:p>
            <a:pPr marL="342900" indent="-342900">
              <a:buBlip>
                <a:blip r:embed="rId3"/>
              </a:buBlip>
            </a:pPr>
            <a:r>
              <a:rPr lang="it-IT" sz="2400" b="1" i="1" dirty="0">
                <a:solidFill>
                  <a:srgbClr val="FF0000"/>
                </a:solidFill>
              </a:rPr>
              <a:t>C</a:t>
            </a:r>
            <a:r>
              <a:rPr lang="it-IT" sz="2400" b="1" i="1" baseline="-25000" dirty="0">
                <a:solidFill>
                  <a:srgbClr val="FF0000"/>
                </a:solidFill>
              </a:rPr>
              <a:t>D</a:t>
            </a:r>
            <a:r>
              <a:rPr lang="it-IT" sz="2400" b="1" dirty="0">
                <a:solidFill>
                  <a:schemeClr val="tx2"/>
                </a:solidFill>
              </a:rPr>
              <a:t> è un coefficiente adimensionale (</a:t>
            </a:r>
            <a:r>
              <a:rPr lang="it-IT" sz="2400" b="1" dirty="0">
                <a:solidFill>
                  <a:srgbClr val="0000FF"/>
                </a:solidFill>
              </a:rPr>
              <a:t>coefficiente di resistenza aerodinamica</a:t>
            </a:r>
            <a:r>
              <a:rPr lang="it-IT" sz="2400" b="1" dirty="0">
                <a:solidFill>
                  <a:schemeClr val="tx2"/>
                </a:solidFill>
              </a:rPr>
              <a:t>) che dipende dai dettagli dell’interazione tra molecole dell’atmosfera e superficie dell’oggetto spaziale</a:t>
            </a:r>
          </a:p>
        </p:txBody>
      </p:sp>
      <p:pic>
        <p:nvPicPr>
          <p:cNvPr id="11" name="Immagine 10"/>
          <p:cNvPicPr>
            <a:picLocks noChangeAspect="1"/>
          </p:cNvPicPr>
          <p:nvPr/>
        </p:nvPicPr>
        <p:blipFill>
          <a:blip r:embed="rId4"/>
          <a:stretch>
            <a:fillRect/>
          </a:stretch>
        </p:blipFill>
        <p:spPr>
          <a:xfrm>
            <a:off x="4151783" y="2979632"/>
            <a:ext cx="3888433" cy="1008511"/>
          </a:xfrm>
          <a:prstGeom prst="rect">
            <a:avLst/>
          </a:prstGeom>
        </p:spPr>
      </p:pic>
      <p:sp>
        <p:nvSpPr>
          <p:cNvPr id="12" name="Rettangolo 11"/>
          <p:cNvSpPr/>
          <p:nvPr/>
        </p:nvSpPr>
        <p:spPr>
          <a:xfrm>
            <a:off x="3971763" y="2979632"/>
            <a:ext cx="4248472" cy="100851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5721957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txBox="1">
            <a:spLocks/>
          </p:cNvSpPr>
          <p:nvPr/>
        </p:nvSpPr>
        <p:spPr>
          <a:xfrm>
            <a:off x="0" y="1141396"/>
            <a:ext cx="12192000" cy="57181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noProof="1">
                <a:solidFill>
                  <a:srgbClr val="002060"/>
                </a:solidFill>
                <a:effectLst>
                  <a:outerShdw blurRad="38100" dist="38100" dir="2700000" algn="tl">
                    <a:srgbClr val="000000">
                      <a:alpha val="43137"/>
                    </a:srgbClr>
                  </a:outerShdw>
                </a:effectLst>
              </a:rPr>
              <a:t>Sommario delle attività durante il rientro incontrollato di un oggetto spaziale a rischio</a:t>
            </a:r>
            <a:endParaRPr lang="it-IT" sz="2600" dirty="0">
              <a:solidFill>
                <a:srgbClr val="002060"/>
              </a:solidFill>
            </a:endParaRPr>
          </a:p>
        </p:txBody>
      </p:sp>
      <p:sp>
        <p:nvSpPr>
          <p:cNvPr id="14" name="Segnaposto contenuto 2"/>
          <p:cNvSpPr txBox="1">
            <a:spLocks/>
          </p:cNvSpPr>
          <p:nvPr/>
        </p:nvSpPr>
        <p:spPr>
          <a:xfrm>
            <a:off x="83973" y="1817277"/>
            <a:ext cx="11971177" cy="1135204"/>
          </a:xfrm>
          <a:prstGeom prst="rect">
            <a:avLst/>
          </a:prstGeom>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lang="it-IT" sz="2900" kern="1200">
                <a:solidFill>
                  <a:schemeClr val="tx1"/>
                </a:solidFill>
                <a:latin typeface="+mn-lt"/>
                <a:ea typeface="MS PGothic" panose="020B0600070205080204"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lang="it-IT" sz="2600" kern="1200">
                <a:solidFill>
                  <a:schemeClr val="tx1"/>
                </a:solidFill>
                <a:latin typeface="+mn-lt"/>
                <a:ea typeface="MS PGothic" panose="020B0600070205080204"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lang="it-IT" sz="2300" kern="1200">
                <a:solidFill>
                  <a:schemeClr val="tx1"/>
                </a:solidFill>
                <a:latin typeface="+mn-lt"/>
                <a:ea typeface="MS PGothic" panose="020B0600070205080204" pitchFamily="34" charset="-128"/>
                <a:cs typeface="MS PGothic" charset="0"/>
              </a:defRPr>
            </a:lvl3pPr>
            <a:lvl4pPr marL="1371600" indent="-228600" algn="l" rtl="0" eaLnBrk="0" fontAlgn="base" hangingPunct="0">
              <a:spcBef>
                <a:spcPts val="400"/>
              </a:spcBef>
              <a:spcAft>
                <a:spcPct val="0"/>
              </a:spcAft>
              <a:buClr>
                <a:srgbClr val="A5A5A5"/>
              </a:buClr>
              <a:buSzPct val="7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4pPr>
            <a:lvl5pPr marL="1828800" indent="-228600" algn="l" rtl="0" eaLnBrk="0" fontAlgn="base" hangingPunct="0">
              <a:spcBef>
                <a:spcPts val="400"/>
              </a:spcBef>
              <a:spcAft>
                <a:spcPct val="0"/>
              </a:spcAft>
              <a:buClr>
                <a:srgbClr val="A5A5A5"/>
              </a:buClr>
              <a:buSzPct val="65000"/>
              <a:buFont typeface="Wingdings" panose="05000000000000000000" pitchFamily="2" charset="2"/>
              <a:buChar char=""/>
              <a:defRPr lang="it-IT" sz="2000" kern="1200">
                <a:solidFill>
                  <a:schemeClr val="tx1"/>
                </a:solidFill>
                <a:latin typeface="+mn-lt"/>
                <a:ea typeface="MS PGothic" panose="020B0600070205080204" pitchFamily="34" charset="-128"/>
                <a:cs typeface="MS PGothic" charset="0"/>
              </a:defRPr>
            </a:lvl5pPr>
            <a:lvl6pPr marL="2103120" indent="-228600" algn="l" rtl="0" eaLnBrk="1" latinLnBrk="0" hangingPunct="1">
              <a:spcBef>
                <a:spcPct val="20000"/>
              </a:spcBef>
              <a:buClr>
                <a:schemeClr val="accent1"/>
              </a:buClr>
              <a:buFont typeface="Wingdings"/>
              <a:buNone/>
              <a:defRPr kumimoji="0" lang="it-IT"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it-IT"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it-IT"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it-IT" sz="1800" kern="1200" baseline="0">
                <a:solidFill>
                  <a:schemeClr val="tx1"/>
                </a:solidFill>
                <a:latin typeface="+mn-lt"/>
                <a:ea typeface="+mn-ea"/>
                <a:cs typeface="+mn-cs"/>
              </a:defRPr>
            </a:lvl9pPr>
            <a:extLst/>
          </a:lstStyle>
          <a:p>
            <a:pPr marL="857250" lvl="1" indent="-400050">
              <a:buClr>
                <a:srgbClr val="0070C0"/>
              </a:buClr>
              <a:buSzPct val="100000"/>
              <a:buFont typeface="+mj-lt"/>
              <a:buAutoNum type="arabicPeriod"/>
            </a:pPr>
            <a:r>
              <a:rPr lang="it-IT" sz="1800" b="1" dirty="0" smtClean="0">
                <a:solidFill>
                  <a:srgbClr val="002060"/>
                </a:solidFill>
              </a:rPr>
              <a:t>Previsione </a:t>
            </a:r>
            <a:r>
              <a:rPr lang="it-IT" sz="1800" b="1" dirty="0">
                <a:solidFill>
                  <a:srgbClr val="002060"/>
                </a:solidFill>
              </a:rPr>
              <a:t>dell’epoca nominale di rientro</a:t>
            </a:r>
          </a:p>
          <a:p>
            <a:pPr marL="857250" lvl="1" indent="-400050">
              <a:buClr>
                <a:srgbClr val="0070C0"/>
              </a:buClr>
              <a:buSzPct val="100000"/>
              <a:buFont typeface="+mj-lt"/>
              <a:buAutoNum type="arabicPeriod"/>
            </a:pPr>
            <a:r>
              <a:rPr lang="it-IT" sz="1800" b="1" dirty="0" smtClean="0">
                <a:solidFill>
                  <a:srgbClr val="002060"/>
                </a:solidFill>
              </a:rPr>
              <a:t>Determinazione della finestra </a:t>
            </a:r>
            <a:r>
              <a:rPr lang="it-IT" sz="1800" b="1" dirty="0">
                <a:solidFill>
                  <a:srgbClr val="002060"/>
                </a:solidFill>
              </a:rPr>
              <a:t>temporale globale di </a:t>
            </a:r>
            <a:r>
              <a:rPr lang="it-IT" sz="1800" b="1" dirty="0" smtClean="0">
                <a:solidFill>
                  <a:srgbClr val="002060"/>
                </a:solidFill>
              </a:rPr>
              <a:t>incertezza</a:t>
            </a:r>
            <a:endParaRPr lang="it-IT" sz="1800" b="1" dirty="0">
              <a:solidFill>
                <a:srgbClr val="002060"/>
              </a:solidFill>
            </a:endParaRPr>
          </a:p>
          <a:p>
            <a:pPr marL="857250" lvl="1" indent="-400050">
              <a:buClr>
                <a:srgbClr val="0070C0"/>
              </a:buClr>
              <a:buSzPct val="100000"/>
              <a:buFont typeface="+mj-lt"/>
              <a:buAutoNum type="arabicPeriod"/>
            </a:pPr>
            <a:r>
              <a:rPr lang="it-IT" sz="1800" b="1" dirty="0" smtClean="0">
                <a:solidFill>
                  <a:srgbClr val="002060"/>
                </a:solidFill>
              </a:rPr>
              <a:t>Rappresentazione delle relative </a:t>
            </a:r>
            <a:r>
              <a:rPr lang="it-IT" sz="1800" b="1" dirty="0">
                <a:solidFill>
                  <a:srgbClr val="002060"/>
                </a:solidFill>
              </a:rPr>
              <a:t>tracce sub-satellite al </a:t>
            </a:r>
            <a:r>
              <a:rPr lang="it-IT" sz="1800" b="1" dirty="0" smtClean="0">
                <a:solidFill>
                  <a:srgbClr val="002060"/>
                </a:solidFill>
              </a:rPr>
              <a:t>suolo</a:t>
            </a:r>
          </a:p>
        </p:txBody>
      </p:sp>
      <p:sp>
        <p:nvSpPr>
          <p:cNvPr id="15" name="Parentesi graffa chiusa 14"/>
          <p:cNvSpPr/>
          <p:nvPr/>
        </p:nvSpPr>
        <p:spPr>
          <a:xfrm>
            <a:off x="7035278" y="1891923"/>
            <a:ext cx="279919" cy="90726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16" name="Rettangolo 15"/>
          <p:cNvSpPr/>
          <p:nvPr/>
        </p:nvSpPr>
        <p:spPr>
          <a:xfrm>
            <a:off x="7465936" y="2160887"/>
            <a:ext cx="4368696" cy="369332"/>
          </a:xfrm>
          <a:prstGeom prst="rect">
            <a:avLst/>
          </a:prstGeom>
          <a:ln w="15875">
            <a:solidFill>
              <a:schemeClr val="accent1"/>
            </a:solidFill>
          </a:ln>
        </p:spPr>
        <p:txBody>
          <a:bodyPr wrap="none">
            <a:spAutoFit/>
          </a:bodyPr>
          <a:lstStyle/>
          <a:p>
            <a:r>
              <a:rPr lang="it-IT" b="1" dirty="0" smtClean="0">
                <a:solidFill>
                  <a:srgbClr val="002060"/>
                </a:solidFill>
              </a:rPr>
              <a:t>Risultati della previsione standard di rientro</a:t>
            </a:r>
            <a:endParaRPr lang="it-IT" dirty="0"/>
          </a:p>
        </p:txBody>
      </p:sp>
      <p:sp>
        <p:nvSpPr>
          <p:cNvPr id="17" name="Rettangolo 16"/>
          <p:cNvSpPr/>
          <p:nvPr/>
        </p:nvSpPr>
        <p:spPr>
          <a:xfrm>
            <a:off x="0" y="3178027"/>
            <a:ext cx="8761447" cy="2492990"/>
          </a:xfrm>
          <a:prstGeom prst="rect">
            <a:avLst/>
          </a:prstGeom>
        </p:spPr>
        <p:txBody>
          <a:bodyPr wrap="square">
            <a:spAutoFit/>
          </a:bodyPr>
          <a:lstStyle/>
          <a:p>
            <a:pPr marL="857250" lvl="1" indent="-400050">
              <a:buClr>
                <a:srgbClr val="0070C0"/>
              </a:buClr>
              <a:buFont typeface="+mj-lt"/>
              <a:buAutoNum type="arabicPeriod" startAt="4"/>
            </a:pPr>
            <a:r>
              <a:rPr lang="it-IT" b="1" dirty="0">
                <a:solidFill>
                  <a:srgbClr val="0070C0"/>
                </a:solidFill>
              </a:rPr>
              <a:t>Identificazione di </a:t>
            </a:r>
            <a:r>
              <a:rPr lang="it-IT" b="1" dirty="0" smtClean="0">
                <a:solidFill>
                  <a:srgbClr val="0070C0"/>
                </a:solidFill>
              </a:rPr>
              <a:t>una o più aree geografiche di </a:t>
            </a:r>
            <a:r>
              <a:rPr lang="it-IT" b="1" dirty="0">
                <a:solidFill>
                  <a:srgbClr val="0070C0"/>
                </a:solidFill>
              </a:rPr>
              <a:t>interesse</a:t>
            </a:r>
          </a:p>
          <a:p>
            <a:pPr marL="857250" lvl="1" indent="-400050">
              <a:buClr>
                <a:srgbClr val="0070C0"/>
              </a:buClr>
              <a:buFont typeface="+mj-lt"/>
              <a:buAutoNum type="arabicPeriod" startAt="4"/>
            </a:pPr>
            <a:endParaRPr lang="it-IT" sz="300" b="1" dirty="0" smtClean="0">
              <a:solidFill>
                <a:srgbClr val="002060"/>
              </a:solidFill>
            </a:endParaRPr>
          </a:p>
          <a:p>
            <a:pPr marL="857250" lvl="1" indent="-400050">
              <a:buClr>
                <a:srgbClr val="0070C0"/>
              </a:buClr>
              <a:buFont typeface="+mj-lt"/>
              <a:buAutoNum type="arabicPeriod" startAt="4"/>
            </a:pPr>
            <a:r>
              <a:rPr lang="it-IT" b="1" dirty="0" smtClean="0">
                <a:solidFill>
                  <a:srgbClr val="002060"/>
                </a:solidFill>
              </a:rPr>
              <a:t>Simulazione delle opportunità </a:t>
            </a:r>
            <a:r>
              <a:rPr lang="it-IT" b="1" dirty="0">
                <a:solidFill>
                  <a:srgbClr val="002060"/>
                </a:solidFill>
              </a:rPr>
              <a:t>di rientro su </a:t>
            </a:r>
            <a:r>
              <a:rPr lang="it-IT" b="1" dirty="0" smtClean="0">
                <a:solidFill>
                  <a:srgbClr val="002060"/>
                </a:solidFill>
              </a:rPr>
              <a:t>tali aree per ciascuna </a:t>
            </a:r>
            <a:r>
              <a:rPr lang="it-IT" b="1" dirty="0">
                <a:solidFill>
                  <a:srgbClr val="002060"/>
                </a:solidFill>
              </a:rPr>
              <a:t>traccia di sorvolo </a:t>
            </a:r>
            <a:r>
              <a:rPr lang="it-IT" b="1" dirty="0" smtClean="0">
                <a:solidFill>
                  <a:srgbClr val="002060"/>
                </a:solidFill>
              </a:rPr>
              <a:t>inclusa nella </a:t>
            </a:r>
            <a:r>
              <a:rPr lang="it-IT" b="1" dirty="0">
                <a:solidFill>
                  <a:srgbClr val="002060"/>
                </a:solidFill>
              </a:rPr>
              <a:t>finestra temporale globale di incertezza</a:t>
            </a:r>
          </a:p>
          <a:p>
            <a:pPr marL="857250" lvl="1" indent="-400050">
              <a:buClr>
                <a:srgbClr val="0070C0"/>
              </a:buClr>
              <a:buFont typeface="+mj-lt"/>
              <a:buAutoNum type="arabicPeriod" startAt="4"/>
            </a:pPr>
            <a:endParaRPr lang="it-IT" sz="300" b="1" dirty="0" smtClean="0">
              <a:solidFill>
                <a:srgbClr val="002060"/>
              </a:solidFill>
            </a:endParaRPr>
          </a:p>
          <a:p>
            <a:pPr marL="857250" lvl="1" indent="-400050">
              <a:buClr>
                <a:srgbClr val="0070C0"/>
              </a:buClr>
              <a:buFont typeface="+mj-lt"/>
              <a:buAutoNum type="arabicPeriod" startAt="4"/>
            </a:pPr>
            <a:r>
              <a:rPr lang="it-IT" b="1" dirty="0" smtClean="0">
                <a:solidFill>
                  <a:srgbClr val="0070C0"/>
                </a:solidFill>
              </a:rPr>
              <a:t>Determinazione della </a:t>
            </a:r>
            <a:r>
              <a:rPr lang="it-IT" b="1" dirty="0">
                <a:solidFill>
                  <a:srgbClr val="0070C0"/>
                </a:solidFill>
              </a:rPr>
              <a:t>traccia </a:t>
            </a:r>
            <a:r>
              <a:rPr lang="it-IT" b="1" dirty="0" smtClean="0">
                <a:solidFill>
                  <a:srgbClr val="0070C0"/>
                </a:solidFill>
              </a:rPr>
              <a:t>al </a:t>
            </a:r>
            <a:r>
              <a:rPr lang="it-IT" b="1" dirty="0">
                <a:solidFill>
                  <a:srgbClr val="0070C0"/>
                </a:solidFill>
              </a:rPr>
              <a:t>suolo </a:t>
            </a:r>
            <a:r>
              <a:rPr lang="it-IT" b="1" dirty="0" smtClean="0">
                <a:solidFill>
                  <a:srgbClr val="0070C0"/>
                </a:solidFill>
              </a:rPr>
              <a:t>associata a </a:t>
            </a:r>
            <a:r>
              <a:rPr lang="it-IT" b="1" dirty="0">
                <a:solidFill>
                  <a:srgbClr val="0070C0"/>
                </a:solidFill>
              </a:rPr>
              <a:t>ciascuna opportunità di rientro</a:t>
            </a:r>
          </a:p>
          <a:p>
            <a:pPr marL="857250" lvl="1" indent="-400050">
              <a:buClr>
                <a:srgbClr val="0070C0"/>
              </a:buClr>
              <a:buFont typeface="+mj-lt"/>
              <a:buAutoNum type="arabicPeriod" startAt="4"/>
            </a:pPr>
            <a:endParaRPr lang="it-IT" sz="300" b="1" dirty="0" smtClean="0">
              <a:solidFill>
                <a:srgbClr val="002060"/>
              </a:solidFill>
            </a:endParaRPr>
          </a:p>
          <a:p>
            <a:pPr marL="857250" lvl="1" indent="-400050">
              <a:buClr>
                <a:srgbClr val="0070C0"/>
              </a:buClr>
              <a:buFont typeface="+mj-lt"/>
              <a:buAutoNum type="arabicPeriod" startAt="4"/>
            </a:pPr>
            <a:r>
              <a:rPr lang="it-IT" b="1" dirty="0" smtClean="0">
                <a:solidFill>
                  <a:srgbClr val="002060"/>
                </a:solidFill>
              </a:rPr>
              <a:t>Individuazione della </a:t>
            </a:r>
            <a:r>
              <a:rPr lang="it-IT" b="1" dirty="0">
                <a:solidFill>
                  <a:srgbClr val="002060"/>
                </a:solidFill>
              </a:rPr>
              <a:t>zona a </a:t>
            </a:r>
            <a:r>
              <a:rPr lang="it-IT" b="1" dirty="0" smtClean="0">
                <a:solidFill>
                  <a:srgbClr val="002060"/>
                </a:solidFill>
              </a:rPr>
              <a:t>rischio, corrispondente alla </a:t>
            </a:r>
            <a:r>
              <a:rPr lang="it-IT" b="1" dirty="0">
                <a:solidFill>
                  <a:srgbClr val="002060"/>
                </a:solidFill>
              </a:rPr>
              <a:t>traccia </a:t>
            </a:r>
            <a:r>
              <a:rPr lang="it-IT" b="1" dirty="0" smtClean="0">
                <a:solidFill>
                  <a:srgbClr val="002060"/>
                </a:solidFill>
              </a:rPr>
              <a:t>al suolo ampliata lateralmente di </a:t>
            </a:r>
            <a:r>
              <a:rPr lang="it-IT" b="1" dirty="0">
                <a:solidFill>
                  <a:srgbClr val="002060"/>
                </a:solidFill>
              </a:rPr>
              <a:t>un </a:t>
            </a:r>
            <a:r>
              <a:rPr lang="it-IT" b="1" dirty="0" smtClean="0">
                <a:solidFill>
                  <a:srgbClr val="002060"/>
                </a:solidFill>
              </a:rPr>
              <a:t>margine di sicurezza trasversale (cross-track)</a:t>
            </a:r>
            <a:endParaRPr lang="it-IT" b="1" dirty="0">
              <a:solidFill>
                <a:srgbClr val="002060"/>
              </a:solidFill>
            </a:endParaRPr>
          </a:p>
          <a:p>
            <a:pPr marL="857250" lvl="1" indent="-400050">
              <a:buClr>
                <a:srgbClr val="0070C0"/>
              </a:buClr>
              <a:buFont typeface="+mj-lt"/>
              <a:buAutoNum type="arabicPeriod" startAt="4"/>
            </a:pPr>
            <a:endParaRPr lang="it-IT" sz="300" b="1" dirty="0" smtClean="0">
              <a:solidFill>
                <a:srgbClr val="002060"/>
              </a:solidFill>
            </a:endParaRPr>
          </a:p>
          <a:p>
            <a:pPr marL="857250" lvl="1" indent="-400050">
              <a:buClr>
                <a:srgbClr val="0070C0"/>
              </a:buClr>
              <a:buFont typeface="+mj-lt"/>
              <a:buAutoNum type="arabicPeriod" startAt="4"/>
            </a:pPr>
            <a:r>
              <a:rPr lang="it-IT" b="1" dirty="0" smtClean="0">
                <a:solidFill>
                  <a:srgbClr val="0070C0"/>
                </a:solidFill>
              </a:rPr>
              <a:t>Calcolo </a:t>
            </a:r>
            <a:r>
              <a:rPr lang="it-IT" b="1" dirty="0">
                <a:solidFill>
                  <a:srgbClr val="0070C0"/>
                </a:solidFill>
              </a:rPr>
              <a:t>della finestra </a:t>
            </a:r>
            <a:r>
              <a:rPr lang="it-IT" b="1" dirty="0" smtClean="0">
                <a:solidFill>
                  <a:srgbClr val="0070C0"/>
                </a:solidFill>
              </a:rPr>
              <a:t>temporale locale di rischio per ogni </a:t>
            </a:r>
            <a:r>
              <a:rPr lang="it-IT" b="1" dirty="0">
                <a:solidFill>
                  <a:srgbClr val="0070C0"/>
                </a:solidFill>
              </a:rPr>
              <a:t>opportunità di rientro su una determinata area</a:t>
            </a:r>
          </a:p>
        </p:txBody>
      </p:sp>
      <p:sp>
        <p:nvSpPr>
          <p:cNvPr id="18" name="Parentesi graffa chiusa 17"/>
          <p:cNvSpPr/>
          <p:nvPr/>
        </p:nvSpPr>
        <p:spPr>
          <a:xfrm>
            <a:off x="8724123" y="3266727"/>
            <a:ext cx="279919" cy="268128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19" name="Rettangolo 18"/>
          <p:cNvSpPr/>
          <p:nvPr/>
        </p:nvSpPr>
        <p:spPr>
          <a:xfrm>
            <a:off x="9134671" y="4145706"/>
            <a:ext cx="2920479" cy="923330"/>
          </a:xfrm>
          <a:prstGeom prst="rect">
            <a:avLst/>
          </a:prstGeom>
          <a:ln w="15875">
            <a:solidFill>
              <a:schemeClr val="accent1"/>
            </a:solidFill>
          </a:ln>
        </p:spPr>
        <p:txBody>
          <a:bodyPr wrap="square">
            <a:spAutoFit/>
          </a:bodyPr>
          <a:lstStyle/>
          <a:p>
            <a:r>
              <a:rPr lang="it-IT" b="1" dirty="0" smtClean="0">
                <a:solidFill>
                  <a:srgbClr val="002060"/>
                </a:solidFill>
              </a:rPr>
              <a:t>Prodotti sviluppati per applicazioni di protezione civile</a:t>
            </a:r>
            <a:endParaRPr lang="it-IT" dirty="0"/>
          </a:p>
        </p:txBody>
      </p:sp>
    </p:spTree>
    <p:extLst>
      <p:ext uri="{BB962C8B-B14F-4D97-AF65-F5344CB8AC3E}">
        <p14:creationId xmlns:p14="http://schemas.microsoft.com/office/powerpoint/2010/main" val="3303524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Parametro balistico</a:t>
            </a:r>
            <a:endParaRPr lang="it-IT" sz="3200" dirty="0">
              <a:solidFill>
                <a:srgbClr val="002060"/>
              </a:solidFill>
              <a:latin typeface="+mj-lt"/>
            </a:endParaRPr>
          </a:p>
        </p:txBody>
      </p:sp>
      <p:sp>
        <p:nvSpPr>
          <p:cNvPr id="7" name="Rettangolo 6"/>
          <p:cNvSpPr/>
          <p:nvPr/>
        </p:nvSpPr>
        <p:spPr>
          <a:xfrm>
            <a:off x="158496" y="1853631"/>
            <a:ext cx="11828804" cy="461665"/>
          </a:xfrm>
          <a:prstGeom prst="rect">
            <a:avLst/>
          </a:prstGeom>
        </p:spPr>
        <p:txBody>
          <a:bodyPr wrap="square">
            <a:spAutoFit/>
          </a:bodyPr>
          <a:lstStyle/>
          <a:p>
            <a:pPr marL="342900" indent="-342900">
              <a:buBlip>
                <a:blip r:embed="rId3"/>
              </a:buBlip>
            </a:pPr>
            <a:r>
              <a:rPr lang="it-IT" sz="2400" b="1" dirty="0">
                <a:solidFill>
                  <a:schemeClr val="tx2"/>
                </a:solidFill>
              </a:rPr>
              <a:t>Il </a:t>
            </a:r>
            <a:r>
              <a:rPr lang="it-IT" sz="2400" b="1" dirty="0">
                <a:solidFill>
                  <a:srgbClr val="FF0000"/>
                </a:solidFill>
              </a:rPr>
              <a:t>parametro balistico </a:t>
            </a:r>
            <a:r>
              <a:rPr lang="it-IT" sz="2400" b="1" i="1" dirty="0">
                <a:solidFill>
                  <a:srgbClr val="FF0000"/>
                </a:solidFill>
              </a:rPr>
              <a:t>B</a:t>
            </a:r>
            <a:r>
              <a:rPr lang="it-IT" sz="2400" b="1" dirty="0">
                <a:solidFill>
                  <a:schemeClr val="tx2"/>
                </a:solidFill>
              </a:rPr>
              <a:t> è definito come segue (talvolta si usa il suo inverso):</a:t>
            </a:r>
          </a:p>
        </p:txBody>
      </p:sp>
      <p:sp>
        <p:nvSpPr>
          <p:cNvPr id="8" name="Rettangolo 7"/>
          <p:cNvSpPr/>
          <p:nvPr/>
        </p:nvSpPr>
        <p:spPr>
          <a:xfrm>
            <a:off x="158496" y="3730997"/>
            <a:ext cx="11828804" cy="2677656"/>
          </a:xfrm>
          <a:prstGeom prst="rect">
            <a:avLst/>
          </a:prstGeom>
        </p:spPr>
        <p:txBody>
          <a:bodyPr wrap="square">
            <a:spAutoFit/>
          </a:bodyPr>
          <a:lstStyle/>
          <a:p>
            <a:pPr marL="342900" indent="-342900">
              <a:buBlip>
                <a:blip r:embed="rId3"/>
              </a:buBlip>
            </a:pPr>
            <a:r>
              <a:rPr lang="it-IT" sz="2400" b="1" i="1" dirty="0">
                <a:solidFill>
                  <a:srgbClr val="FF0000"/>
                </a:solidFill>
              </a:rPr>
              <a:t>A</a:t>
            </a:r>
            <a:r>
              <a:rPr lang="it-IT" sz="2400" b="1" dirty="0">
                <a:solidFill>
                  <a:schemeClr val="tx2"/>
                </a:solidFill>
              </a:rPr>
              <a:t> rappresenta la </a:t>
            </a:r>
            <a:r>
              <a:rPr lang="it-IT" sz="2400" b="1" dirty="0">
                <a:solidFill>
                  <a:srgbClr val="0000FF"/>
                </a:solidFill>
              </a:rPr>
              <a:t>sezione d’urto dell’oggetto spaziale </a:t>
            </a:r>
            <a:r>
              <a:rPr lang="it-IT" sz="2400" b="1" dirty="0">
                <a:solidFill>
                  <a:schemeClr val="tx2"/>
                </a:solidFill>
              </a:rPr>
              <a:t>nella direzione della velocità rispetto all’atmosfera, </a:t>
            </a:r>
            <a:r>
              <a:rPr lang="it-IT" sz="2400" b="1" i="1" dirty="0">
                <a:solidFill>
                  <a:srgbClr val="FF0000"/>
                </a:solidFill>
              </a:rPr>
              <a:t>M</a:t>
            </a:r>
            <a:r>
              <a:rPr lang="it-IT" sz="2400" b="1" dirty="0">
                <a:solidFill>
                  <a:schemeClr val="tx2"/>
                </a:solidFill>
              </a:rPr>
              <a:t> è la </a:t>
            </a:r>
            <a:r>
              <a:rPr lang="it-IT" sz="2400" b="1" dirty="0">
                <a:solidFill>
                  <a:srgbClr val="0000FF"/>
                </a:solidFill>
              </a:rPr>
              <a:t>massa dell’oggetto spaziale</a:t>
            </a:r>
            <a:r>
              <a:rPr lang="it-IT" sz="2400" b="1" dirty="0">
                <a:solidFill>
                  <a:schemeClr val="tx2"/>
                </a:solidFill>
              </a:rPr>
              <a:t> e</a:t>
            </a:r>
            <a:r>
              <a:rPr lang="it-IT" sz="2400" b="1" dirty="0">
                <a:solidFill>
                  <a:srgbClr val="0000FF"/>
                </a:solidFill>
              </a:rPr>
              <a:t> </a:t>
            </a:r>
            <a:r>
              <a:rPr lang="it-IT" sz="2400" b="1" i="1" dirty="0">
                <a:solidFill>
                  <a:srgbClr val="FF0000"/>
                </a:solidFill>
              </a:rPr>
              <a:t>C</a:t>
            </a:r>
            <a:r>
              <a:rPr lang="it-IT" sz="2400" b="1" i="1" baseline="-25000" dirty="0">
                <a:solidFill>
                  <a:srgbClr val="FF0000"/>
                </a:solidFill>
              </a:rPr>
              <a:t>D</a:t>
            </a:r>
            <a:r>
              <a:rPr lang="it-IT" sz="2400" b="1" dirty="0">
                <a:solidFill>
                  <a:schemeClr val="tx2"/>
                </a:solidFill>
              </a:rPr>
              <a:t> è il </a:t>
            </a:r>
            <a:r>
              <a:rPr lang="it-IT" sz="2400" b="1" dirty="0">
                <a:solidFill>
                  <a:srgbClr val="0000FF"/>
                </a:solidFill>
              </a:rPr>
              <a:t>coefficiente di resistenza aerodinamica</a:t>
            </a:r>
          </a:p>
          <a:p>
            <a:pPr marL="342900" indent="-342900">
              <a:buBlip>
                <a:blip r:embed="rId3"/>
              </a:buBlip>
            </a:pPr>
            <a:r>
              <a:rPr lang="it-IT" sz="2400" b="1" dirty="0">
                <a:solidFill>
                  <a:schemeClr val="tx2"/>
                </a:solidFill>
              </a:rPr>
              <a:t>In pratica è un singolo parametro aerodinamico che include tutte le variabili (spesso affette da grandi incertezze) che caratterizzano l’interazione tra l’oggetto spaziale e l’atmosfera</a:t>
            </a:r>
          </a:p>
          <a:p>
            <a:pPr marL="342900" indent="-342900">
              <a:buBlip>
                <a:blip r:embed="rId3"/>
              </a:buBlip>
            </a:pPr>
            <a:r>
              <a:rPr lang="it-IT" sz="2400" b="1" dirty="0">
                <a:solidFill>
                  <a:schemeClr val="tx2"/>
                </a:solidFill>
              </a:rPr>
              <a:t>Può essere stimato studiando il decadimento orbitale dell’oggetto in esame</a:t>
            </a:r>
          </a:p>
        </p:txBody>
      </p:sp>
      <mc:AlternateContent xmlns:mc="http://schemas.openxmlformats.org/markup-compatibility/2006" xmlns:a14="http://schemas.microsoft.com/office/drawing/2010/main">
        <mc:Choice Requires="a14">
          <p:sp>
            <p:nvSpPr>
              <p:cNvPr id="11" name="Rettangolo 10"/>
              <p:cNvSpPr/>
              <p:nvPr/>
            </p:nvSpPr>
            <p:spPr>
              <a:xfrm>
                <a:off x="5105793" y="2515988"/>
                <a:ext cx="1980414" cy="10143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𝐵</m:t>
                      </m:r>
                      <m:r>
                        <a:rPr lang="en-US" sz="3200" i="1">
                          <a:latin typeface="Cambria Math" panose="02040503050406030204" pitchFamily="18" charset="0"/>
                        </a:rPr>
                        <m:t>=</m:t>
                      </m:r>
                      <m:sSub>
                        <m:sSubPr>
                          <m:ctrlPr>
                            <a:rPr lang="en-US" sz="3200" i="1">
                              <a:latin typeface="Cambria Math"/>
                            </a:rPr>
                          </m:ctrlPr>
                        </m:sSubPr>
                        <m:e>
                          <m:r>
                            <a:rPr lang="en-US" sz="3200" i="1">
                              <a:latin typeface="Cambria Math" panose="02040503050406030204" pitchFamily="18" charset="0"/>
                            </a:rPr>
                            <m:t>𝐶</m:t>
                          </m:r>
                        </m:e>
                        <m:sub>
                          <m:r>
                            <a:rPr lang="en-US" sz="3200" i="1">
                              <a:latin typeface="Cambria Math" panose="02040503050406030204" pitchFamily="18" charset="0"/>
                            </a:rPr>
                            <m:t>𝐷</m:t>
                          </m:r>
                        </m:sub>
                      </m:sSub>
                      <m:f>
                        <m:fPr>
                          <m:ctrlPr>
                            <a:rPr lang="en-US" sz="3200" i="1">
                              <a:latin typeface="Cambria Math"/>
                            </a:rPr>
                          </m:ctrlPr>
                        </m:fPr>
                        <m:num>
                          <m:r>
                            <a:rPr lang="en-US" sz="3200" i="1">
                              <a:latin typeface="Cambria Math" panose="02040503050406030204" pitchFamily="18" charset="0"/>
                            </a:rPr>
                            <m:t>𝐴</m:t>
                          </m:r>
                        </m:num>
                        <m:den>
                          <m:r>
                            <a:rPr lang="it-IT" sz="3200" i="1">
                              <a:latin typeface="Cambria Math" panose="02040503050406030204" pitchFamily="18" charset="0"/>
                            </a:rPr>
                            <m:t>𝑀</m:t>
                          </m:r>
                        </m:den>
                      </m:f>
                    </m:oMath>
                  </m:oMathPara>
                </a14:m>
                <a:endParaRPr lang="it-IT" sz="3200" dirty="0"/>
              </a:p>
            </p:txBody>
          </p:sp>
        </mc:Choice>
        <mc:Fallback xmlns="">
          <p:sp>
            <p:nvSpPr>
              <p:cNvPr id="11" name="Rettangolo 10"/>
              <p:cNvSpPr>
                <a:spLocks noRot="1" noChangeAspect="1" noMove="1" noResize="1" noEditPoints="1" noAdjustHandles="1" noChangeArrowheads="1" noChangeShapeType="1" noTextEdit="1"/>
              </p:cNvSpPr>
              <p:nvPr/>
            </p:nvSpPr>
            <p:spPr>
              <a:xfrm>
                <a:off x="5105793" y="2515988"/>
                <a:ext cx="1980414" cy="1014317"/>
              </a:xfrm>
              <a:prstGeom prst="rect">
                <a:avLst/>
              </a:prstGeom>
              <a:blipFill rotWithShape="0">
                <a:blip r:embed="rId4"/>
                <a:stretch>
                  <a:fillRect/>
                </a:stretch>
              </a:blipFill>
            </p:spPr>
            <p:txBody>
              <a:bodyPr/>
              <a:lstStyle/>
              <a:p>
                <a:r>
                  <a:rPr lang="it-IT">
                    <a:noFill/>
                  </a:rPr>
                  <a:t> </a:t>
                </a:r>
              </a:p>
            </p:txBody>
          </p:sp>
        </mc:Fallback>
      </mc:AlternateContent>
      <p:sp>
        <p:nvSpPr>
          <p:cNvPr id="12" name="Rettangolo 11"/>
          <p:cNvSpPr/>
          <p:nvPr/>
        </p:nvSpPr>
        <p:spPr>
          <a:xfrm>
            <a:off x="4907868" y="2515988"/>
            <a:ext cx="2376264" cy="10844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434529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Perturbazione orbitale</a:t>
            </a:r>
            <a:endParaRPr lang="it-IT" sz="3200" dirty="0">
              <a:solidFill>
                <a:srgbClr val="002060"/>
              </a:solidFill>
              <a:latin typeface="+mj-lt"/>
            </a:endParaRPr>
          </a:p>
        </p:txBody>
      </p:sp>
      <mc:AlternateContent xmlns:mc="http://schemas.openxmlformats.org/markup-compatibility/2006" xmlns:a14="http://schemas.microsoft.com/office/drawing/2010/main">
        <mc:Choice Requires="a14">
          <p:sp>
            <p:nvSpPr>
              <p:cNvPr id="7" name="Rettangolo 6"/>
              <p:cNvSpPr/>
              <p:nvPr/>
            </p:nvSpPr>
            <p:spPr>
              <a:xfrm>
                <a:off x="106680" y="1851452"/>
                <a:ext cx="11923292" cy="3785652"/>
              </a:xfrm>
              <a:prstGeom prst="rect">
                <a:avLst/>
              </a:prstGeom>
            </p:spPr>
            <p:txBody>
              <a:bodyPr wrap="square">
                <a:spAutoFit/>
              </a:bodyPr>
              <a:lstStyle/>
              <a:p>
                <a:pPr marL="342900" indent="-342900">
                  <a:buBlip>
                    <a:blip r:embed="rId3"/>
                  </a:buBlip>
                </a:pPr>
                <a:r>
                  <a:rPr lang="it-IT" sz="2400" b="1" dirty="0">
                    <a:solidFill>
                      <a:schemeClr val="tx2"/>
                    </a:solidFill>
                  </a:rPr>
                  <a:t>In prima approssimazione, il </a:t>
                </a:r>
                <a:r>
                  <a:rPr lang="it-IT" sz="2400" b="1" dirty="0">
                    <a:solidFill>
                      <a:srgbClr val="0000FF"/>
                    </a:solidFill>
                  </a:rPr>
                  <a:t>frenamento atmosferico </a:t>
                </a:r>
                <a:r>
                  <a:rPr lang="it-IT" sz="2400" b="1" dirty="0">
                    <a:solidFill>
                      <a:schemeClr val="tx2"/>
                    </a:solidFill>
                  </a:rPr>
                  <a:t>produce una variazione (</a:t>
                </a:r>
                <a:r>
                  <a:rPr lang="it-IT" sz="2400" b="1" dirty="0">
                    <a:solidFill>
                      <a:srgbClr val="0000FF"/>
                    </a:solidFill>
                  </a:rPr>
                  <a:t>riduzione</a:t>
                </a:r>
                <a:r>
                  <a:rPr lang="it-IT" sz="2400" b="1" dirty="0">
                    <a:solidFill>
                      <a:schemeClr val="tx2"/>
                    </a:solidFill>
                  </a:rPr>
                  <a:t>) sistematica (</a:t>
                </a:r>
                <a:r>
                  <a:rPr lang="it-IT" sz="2400" b="1" dirty="0">
                    <a:solidFill>
                      <a:srgbClr val="0000FF"/>
                    </a:solidFill>
                  </a:rPr>
                  <a:t>secolare</a:t>
                </a:r>
                <a:r>
                  <a:rPr lang="it-IT" sz="2400" b="1" dirty="0">
                    <a:solidFill>
                      <a:schemeClr val="tx2"/>
                    </a:solidFill>
                  </a:rPr>
                  <a:t>) del </a:t>
                </a:r>
                <a:r>
                  <a:rPr lang="it-IT" sz="2400" b="1" dirty="0">
                    <a:solidFill>
                      <a:srgbClr val="FF0000"/>
                    </a:solidFill>
                  </a:rPr>
                  <a:t>semiasse maggiore </a:t>
                </a:r>
                <a:r>
                  <a:rPr lang="it-IT" sz="2400" b="1" dirty="0">
                    <a:solidFill>
                      <a:schemeClr val="tx2"/>
                    </a:solidFill>
                  </a:rPr>
                  <a:t>(</a:t>
                </a:r>
                <a14:m>
                  <m:oMath xmlns:m="http://schemas.openxmlformats.org/officeDocument/2006/math">
                    <m:r>
                      <a:rPr lang="it-IT" sz="2400" b="1" i="1">
                        <a:solidFill>
                          <a:srgbClr val="FF0000"/>
                        </a:solidFill>
                        <a:latin typeface="Cambria Math" panose="02040503050406030204" pitchFamily="18" charset="0"/>
                        <a:ea typeface="Cambria Math" panose="02040503050406030204" pitchFamily="18" charset="0"/>
                      </a:rPr>
                      <m:t>𝒂</m:t>
                    </m:r>
                  </m:oMath>
                </a14:m>
                <a:r>
                  <a:rPr lang="it-IT" sz="2400" b="1" dirty="0">
                    <a:solidFill>
                      <a:schemeClr val="tx2"/>
                    </a:solidFill>
                  </a:rPr>
                  <a:t>) e dell’</a:t>
                </a:r>
                <a:r>
                  <a:rPr lang="it-IT" sz="2400" b="1" dirty="0">
                    <a:solidFill>
                      <a:srgbClr val="FF0000"/>
                    </a:solidFill>
                  </a:rPr>
                  <a:t>eccentricità</a:t>
                </a:r>
                <a:r>
                  <a:rPr lang="it-IT" sz="2400" b="1" dirty="0">
                    <a:solidFill>
                      <a:schemeClr val="tx2"/>
                    </a:solidFill>
                  </a:rPr>
                  <a:t> dell’orbita (tipicamente ellittica) di un oggetto spaziale </a:t>
                </a:r>
              </a:p>
              <a:p>
                <a:pPr marL="342900" indent="-342900">
                  <a:buBlip>
                    <a:blip r:embed="rId3"/>
                  </a:buBlip>
                </a:pPr>
                <a:r>
                  <a:rPr lang="it-IT" sz="2400" b="1" dirty="0">
                    <a:solidFill>
                      <a:schemeClr val="tx2"/>
                    </a:solidFill>
                  </a:rPr>
                  <a:t>Il frenamento atmosferico tende progressivamente a </a:t>
                </a:r>
                <a:r>
                  <a:rPr lang="it-IT" sz="2400" b="1" dirty="0">
                    <a:solidFill>
                      <a:srgbClr val="0000FF"/>
                    </a:solidFill>
                  </a:rPr>
                  <a:t>circolarizzare le orbite </a:t>
                </a:r>
                <a:r>
                  <a:rPr lang="it-IT" sz="2400" b="1" dirty="0">
                    <a:solidFill>
                      <a:schemeClr val="tx2"/>
                    </a:solidFill>
                  </a:rPr>
                  <a:t>ellittiche abbassando l’altezza di apogeo, ma mantenendo sostanzialmente inalterata quella di perigeo</a:t>
                </a:r>
              </a:p>
              <a:p>
                <a:pPr marL="342900" indent="-342900">
                  <a:buBlip>
                    <a:blip r:embed="rId3"/>
                  </a:buBlip>
                </a:pPr>
                <a:r>
                  <a:rPr lang="it-IT" sz="2400" b="1" dirty="0">
                    <a:solidFill>
                      <a:schemeClr val="tx2"/>
                    </a:solidFill>
                  </a:rPr>
                  <a:t>Quando l’orbita è approssimativamente circolare rimane tale, ma con un raggio – in pratica coincidente con il semiasse maggiore – che si contrae sempre più in fretta, a causa dell’aumento esponenziale della densità atmosferica (</a:t>
                </a:r>
                <a:r>
                  <a:rPr lang="it-IT" sz="2400" b="1" i="1" dirty="0">
                    <a:solidFill>
                      <a:srgbClr val="FF0000"/>
                    </a:solidFill>
                    <a:sym typeface="Symbol" panose="05050102010706020507" pitchFamily="18" charset="2"/>
                  </a:rPr>
                  <a:t></a:t>
                </a:r>
                <a:r>
                  <a:rPr lang="it-IT" sz="2400" b="1" dirty="0">
                    <a:solidFill>
                      <a:schemeClr val="tx2"/>
                    </a:solidFill>
                  </a:rPr>
                  <a:t> è il </a:t>
                </a:r>
                <a:r>
                  <a:rPr lang="it-IT" sz="2400" b="1" dirty="0">
                    <a:solidFill>
                      <a:srgbClr val="0000FF"/>
                    </a:solidFill>
                  </a:rPr>
                  <a:t>parametro gravitazionale della Terra</a:t>
                </a:r>
                <a:r>
                  <a:rPr lang="it-IT" sz="2400" b="1" dirty="0">
                    <a:solidFill>
                      <a:schemeClr val="tx2"/>
                    </a:solidFill>
                  </a:rPr>
                  <a:t>)</a:t>
                </a:r>
              </a:p>
            </p:txBody>
          </p:sp>
        </mc:Choice>
        <mc:Fallback xmlns="">
          <p:sp>
            <p:nvSpPr>
              <p:cNvPr id="7" name="Rettangolo 6"/>
              <p:cNvSpPr>
                <a:spLocks noRot="1" noChangeAspect="1" noMove="1" noResize="1" noEditPoints="1" noAdjustHandles="1" noChangeArrowheads="1" noChangeShapeType="1" noTextEdit="1"/>
              </p:cNvSpPr>
              <p:nvPr/>
            </p:nvSpPr>
            <p:spPr>
              <a:xfrm>
                <a:off x="106680" y="1851452"/>
                <a:ext cx="11923292" cy="3785652"/>
              </a:xfrm>
              <a:prstGeom prst="rect">
                <a:avLst/>
              </a:prstGeom>
              <a:blipFill rotWithShape="0">
                <a:blip r:embed="rId4"/>
                <a:stretch>
                  <a:fillRect t="-1288" r="-972" b="-273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Rettangolo 7"/>
              <p:cNvSpPr/>
              <p:nvPr/>
            </p:nvSpPr>
            <p:spPr>
              <a:xfrm>
                <a:off x="4507904" y="5519526"/>
                <a:ext cx="3176191" cy="586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i="1">
                              <a:latin typeface="Cambria Math"/>
                            </a:rPr>
                          </m:ctrlPr>
                        </m:accPr>
                        <m:e>
                          <m:r>
                            <a:rPr lang="it-IT" sz="3200" i="1">
                              <a:latin typeface="Cambria Math" panose="02040503050406030204" pitchFamily="18" charset="0"/>
                            </a:rPr>
                            <m:t>𝑎</m:t>
                          </m:r>
                        </m:e>
                      </m:acc>
                      <m:r>
                        <a:rPr lang="it-IT" sz="3200" i="1">
                          <a:latin typeface="Cambria Math" panose="02040503050406030204" pitchFamily="18" charset="0"/>
                        </a:rPr>
                        <m:t>=−</m:t>
                      </m:r>
                      <m:r>
                        <a:rPr lang="it-IT" sz="3200" i="1">
                          <a:latin typeface="Cambria Math" panose="02040503050406030204" pitchFamily="18" charset="0"/>
                        </a:rPr>
                        <m:t>𝐵</m:t>
                      </m:r>
                      <m:r>
                        <a:rPr lang="it-IT" sz="3200" i="1">
                          <a:latin typeface="Cambria Math" panose="02040503050406030204" pitchFamily="18" charset="0"/>
                          <a:ea typeface="Cambria Math" panose="02040503050406030204" pitchFamily="18" charset="0"/>
                        </a:rPr>
                        <m:t>𝜌</m:t>
                      </m:r>
                      <m:r>
                        <a:rPr lang="it-IT" sz="3200" i="1">
                          <a:latin typeface="Cambria Math" panose="02040503050406030204" pitchFamily="18" charset="0"/>
                          <a:ea typeface="Cambria Math" panose="02040503050406030204" pitchFamily="18" charset="0"/>
                        </a:rPr>
                        <m:t>(</m:t>
                      </m:r>
                      <m:r>
                        <a:rPr lang="it-IT" sz="3200" i="1">
                          <a:latin typeface="Cambria Math" panose="02040503050406030204" pitchFamily="18" charset="0"/>
                          <a:ea typeface="Cambria Math" panose="02040503050406030204" pitchFamily="18" charset="0"/>
                        </a:rPr>
                        <m:t>𝑎</m:t>
                      </m:r>
                      <m:r>
                        <a:rPr lang="it-IT" sz="3200" i="1">
                          <a:latin typeface="Cambria Math" panose="02040503050406030204" pitchFamily="18" charset="0"/>
                          <a:ea typeface="Cambria Math" panose="02040503050406030204" pitchFamily="18" charset="0"/>
                        </a:rPr>
                        <m:t>)</m:t>
                      </m:r>
                      <m:rad>
                        <m:radPr>
                          <m:degHide m:val="on"/>
                          <m:ctrlPr>
                            <a:rPr lang="it-IT" sz="3200" i="1">
                              <a:latin typeface="Cambria Math"/>
                              <a:ea typeface="Cambria Math" panose="02040503050406030204" pitchFamily="18" charset="0"/>
                            </a:rPr>
                          </m:ctrlPr>
                        </m:radPr>
                        <m:deg/>
                        <m:e>
                          <m:r>
                            <a:rPr lang="it-IT" sz="3200" i="1">
                              <a:latin typeface="Cambria Math" panose="02040503050406030204" pitchFamily="18" charset="0"/>
                              <a:ea typeface="Cambria Math" panose="02040503050406030204" pitchFamily="18" charset="0"/>
                            </a:rPr>
                            <m:t>𝜇</m:t>
                          </m:r>
                          <m:r>
                            <a:rPr lang="it-IT" sz="3200" i="1">
                              <a:latin typeface="Cambria Math" panose="02040503050406030204" pitchFamily="18" charset="0"/>
                              <a:ea typeface="Cambria Math" panose="02040503050406030204" pitchFamily="18" charset="0"/>
                            </a:rPr>
                            <m:t>𝑎</m:t>
                          </m:r>
                        </m:e>
                      </m:rad>
                    </m:oMath>
                  </m:oMathPara>
                </a14:m>
                <a:endParaRPr lang="it-IT" sz="3200" dirty="0"/>
              </a:p>
            </p:txBody>
          </p:sp>
        </mc:Choice>
        <mc:Fallback xmlns="">
          <p:sp>
            <p:nvSpPr>
              <p:cNvPr id="8" name="Rettangolo 7"/>
              <p:cNvSpPr>
                <a:spLocks noRot="1" noChangeAspect="1" noMove="1" noResize="1" noEditPoints="1" noAdjustHandles="1" noChangeArrowheads="1" noChangeShapeType="1" noTextEdit="1"/>
              </p:cNvSpPr>
              <p:nvPr/>
            </p:nvSpPr>
            <p:spPr>
              <a:xfrm>
                <a:off x="4507904" y="5519526"/>
                <a:ext cx="3176191" cy="586379"/>
              </a:xfrm>
              <a:prstGeom prst="rect">
                <a:avLst/>
              </a:prstGeom>
              <a:blipFill rotWithShape="0">
                <a:blip r:embed="rId5"/>
                <a:stretch>
                  <a:fillRect/>
                </a:stretch>
              </a:blipFill>
            </p:spPr>
            <p:txBody>
              <a:bodyPr/>
              <a:lstStyle/>
              <a:p>
                <a:r>
                  <a:rPr lang="it-IT">
                    <a:noFill/>
                  </a:rPr>
                  <a:t> </a:t>
                </a:r>
              </a:p>
            </p:txBody>
          </p:sp>
        </mc:Fallback>
      </mc:AlternateContent>
      <p:sp>
        <p:nvSpPr>
          <p:cNvPr id="11" name="Rettangolo 10"/>
          <p:cNvSpPr/>
          <p:nvPr/>
        </p:nvSpPr>
        <p:spPr>
          <a:xfrm>
            <a:off x="4340134" y="5488679"/>
            <a:ext cx="3456384" cy="6480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859117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3" name="CasellaDiTesto 2">
            <a:extLst>
              <a:ext uri="{FF2B5EF4-FFF2-40B4-BE49-F238E27FC236}">
                <a16:creationId xmlns=""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0" name="Rettangolo 9">
            <a:extLst>
              <a:ext uri="{FF2B5EF4-FFF2-40B4-BE49-F238E27FC236}">
                <a16:creationId xmlns=""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17" descr="Immagine che contiene testo, Carattere, schermata, Elementi grafici&#10;&#10;Descrizione generata automaticamente">
            <a:extLst>
              <a:ext uri="{FF2B5EF4-FFF2-40B4-BE49-F238E27FC236}">
                <a16:creationId xmlns="" xmlns:a16="http://schemas.microsoft.com/office/drawing/2014/main" id="{30522EE0-0AD6-B07E-9BE2-F7074CEE4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6" name="Titolo 1"/>
          <p:cNvSpPr>
            <a:spLocks noGrp="1"/>
          </p:cNvSpPr>
          <p:nvPr>
            <p:ph type="title"/>
          </p:nvPr>
        </p:nvSpPr>
        <p:spPr>
          <a:xfrm>
            <a:off x="0" y="1172435"/>
            <a:ext cx="12192000" cy="57181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lgn="ctr"/>
            <a:r>
              <a:rPr lang="en-US" sz="3200" noProof="1">
                <a:solidFill>
                  <a:srgbClr val="002060"/>
                </a:solidFill>
                <a:effectLst>
                  <a:outerShdw blurRad="38100" dist="38100" dir="2700000" algn="tl">
                    <a:srgbClr val="000000">
                      <a:alpha val="43137"/>
                    </a:srgbClr>
                  </a:outerShdw>
                </a:effectLst>
                <a:latin typeface="+mj-lt"/>
              </a:rPr>
              <a:t>“Lifetime” orbitale</a:t>
            </a:r>
            <a:endParaRPr lang="it-IT" sz="3200" dirty="0">
              <a:solidFill>
                <a:srgbClr val="002060"/>
              </a:solidFill>
              <a:latin typeface="+mj-lt"/>
            </a:endParaRPr>
          </a:p>
        </p:txBody>
      </p:sp>
      <p:pic>
        <p:nvPicPr>
          <p:cNvPr id="7" name="Immagine 6"/>
          <p:cNvPicPr>
            <a:picLocks noChangeAspect="1"/>
          </p:cNvPicPr>
          <p:nvPr/>
        </p:nvPicPr>
        <p:blipFill>
          <a:blip r:embed="rId3"/>
          <a:stretch>
            <a:fillRect/>
          </a:stretch>
        </p:blipFill>
        <p:spPr>
          <a:xfrm>
            <a:off x="5570966" y="1744246"/>
            <a:ext cx="6621034" cy="4587974"/>
          </a:xfrm>
          <a:prstGeom prst="rect">
            <a:avLst/>
          </a:prstGeom>
        </p:spPr>
      </p:pic>
      <p:sp>
        <p:nvSpPr>
          <p:cNvPr id="11" name="Rettangolo 10"/>
          <p:cNvSpPr/>
          <p:nvPr/>
        </p:nvSpPr>
        <p:spPr>
          <a:xfrm>
            <a:off x="128016" y="1744246"/>
            <a:ext cx="5532120" cy="4708981"/>
          </a:xfrm>
          <a:prstGeom prst="rect">
            <a:avLst/>
          </a:prstGeom>
        </p:spPr>
        <p:txBody>
          <a:bodyPr wrap="square">
            <a:spAutoFit/>
          </a:bodyPr>
          <a:lstStyle/>
          <a:p>
            <a:r>
              <a:rPr lang="it-IT" sz="3000" b="1" dirty="0">
                <a:solidFill>
                  <a:srgbClr val="FF0000"/>
                </a:solidFill>
              </a:rPr>
              <a:t>Regola empirica: </a:t>
            </a:r>
            <a:r>
              <a:rPr lang="it-IT" sz="3000" b="1" dirty="0">
                <a:solidFill>
                  <a:schemeClr val="tx2"/>
                </a:solidFill>
              </a:rPr>
              <a:t>un </a:t>
            </a:r>
            <a:r>
              <a:rPr lang="it-IT" sz="3000" b="1" dirty="0">
                <a:solidFill>
                  <a:srgbClr val="0000FF"/>
                </a:solidFill>
              </a:rPr>
              <a:t>aumento dell’altezza </a:t>
            </a:r>
            <a:r>
              <a:rPr lang="it-IT" sz="3000" b="1" dirty="0">
                <a:solidFill>
                  <a:schemeClr val="tx2"/>
                </a:solidFill>
              </a:rPr>
              <a:t>di un’orbita circolare </a:t>
            </a:r>
            <a:r>
              <a:rPr lang="it-IT" sz="3000" b="1" dirty="0">
                <a:solidFill>
                  <a:srgbClr val="0000FF"/>
                </a:solidFill>
              </a:rPr>
              <a:t>del 10% </a:t>
            </a:r>
            <a:r>
              <a:rPr lang="it-IT" sz="3000" b="1" dirty="0">
                <a:solidFill>
                  <a:schemeClr val="tx2"/>
                </a:solidFill>
              </a:rPr>
              <a:t>causa all’incirca un </a:t>
            </a:r>
            <a:r>
              <a:rPr lang="it-IT" sz="3000" b="1" dirty="0">
                <a:solidFill>
                  <a:srgbClr val="0000FF"/>
                </a:solidFill>
              </a:rPr>
              <a:t>raddoppio della </a:t>
            </a:r>
            <a:r>
              <a:rPr lang="it-IT" sz="3000" b="1" dirty="0">
                <a:solidFill>
                  <a:schemeClr val="tx2"/>
                </a:solidFill>
              </a:rPr>
              <a:t>sua «</a:t>
            </a:r>
            <a:r>
              <a:rPr lang="it-IT" sz="3000" b="1" dirty="0">
                <a:solidFill>
                  <a:srgbClr val="0000FF"/>
                </a:solidFill>
              </a:rPr>
              <a:t>lifetime</a:t>
            </a:r>
            <a:r>
              <a:rPr lang="it-IT" sz="3000" b="1" dirty="0">
                <a:solidFill>
                  <a:schemeClr val="tx2"/>
                </a:solidFill>
              </a:rPr>
              <a:t>», cioè del tempo che passa prima che l’oggetto rientri nell’atmosfera</a:t>
            </a:r>
          </a:p>
          <a:p>
            <a:endParaRPr lang="it-IT" sz="2400" b="1" dirty="0">
              <a:solidFill>
                <a:schemeClr val="tx2"/>
              </a:solidFill>
            </a:endParaRPr>
          </a:p>
          <a:p>
            <a:r>
              <a:rPr lang="it-IT" sz="3000" b="1" dirty="0" smtClean="0">
                <a:solidFill>
                  <a:srgbClr val="FF0000"/>
                </a:solidFill>
              </a:rPr>
              <a:t>Dipende </a:t>
            </a:r>
            <a:r>
              <a:rPr lang="it-IT" sz="3000" b="1" dirty="0">
                <a:solidFill>
                  <a:srgbClr val="FF0000"/>
                </a:solidFill>
              </a:rPr>
              <a:t>dal parametro balistico </a:t>
            </a:r>
            <a:r>
              <a:rPr lang="it-IT" sz="3000" b="1" dirty="0" smtClean="0">
                <a:solidFill>
                  <a:srgbClr val="FF0000"/>
                </a:solidFill>
              </a:rPr>
              <a:t> e </a:t>
            </a:r>
            <a:r>
              <a:rPr lang="it-IT" sz="3000" b="1" dirty="0">
                <a:solidFill>
                  <a:srgbClr val="FF0000"/>
                </a:solidFill>
              </a:rPr>
              <a:t>dall’attività solare</a:t>
            </a:r>
          </a:p>
        </p:txBody>
      </p:sp>
    </p:spTree>
    <p:extLst>
      <p:ext uri="{BB962C8B-B14F-4D97-AF65-F5344CB8AC3E}">
        <p14:creationId xmlns:p14="http://schemas.microsoft.com/office/powerpoint/2010/main" val="1172359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 MUR_SoggAttuatori.potx" id="{9805767C-2E52-4DE8-B760-2E02FDAAF4CD}" vid="{686DB170-6579-47D4-A971-0F75D53EE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77A26F539967D4F98503910BA4FFFD8" ma:contentTypeVersion="15" ma:contentTypeDescription="Creare un nuovo documento." ma:contentTypeScope="" ma:versionID="63b9c261a55c251c9d1e50215d3749c4">
  <xsd:schema xmlns:xsd="http://www.w3.org/2001/XMLSchema" xmlns:xs="http://www.w3.org/2001/XMLSchema" xmlns:p="http://schemas.microsoft.com/office/2006/metadata/properties" xmlns:ns2="33de9cbb-7065-497c-aaf6-21859a933a93" xmlns:ns3="a398c2fc-ef96-41f5-a6be-4e19eee013d8" targetNamespace="http://schemas.microsoft.com/office/2006/metadata/properties" ma:root="true" ma:fieldsID="a66aada771cda6968eaf211002d80a89" ns2:_="" ns3:_="">
    <xsd:import namespace="33de9cbb-7065-497c-aaf6-21859a933a93"/>
    <xsd:import namespace="a398c2fc-ef96-41f5-a6be-4e19eee013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e9cbb-7065-497c-aaf6-21859a933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Tag immagine"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98c2fc-ef96-41f5-a6be-4e19eee013d8"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TaxCatchAll" ma:index="21" nillable="true" ma:displayName="Taxonomy Catch All Column" ma:hidden="true" ma:list="{71b5f323-8b4a-4b41-bb8e-fb1b53a1f540}" ma:internalName="TaxCatchAll" ma:showField="CatchAllData" ma:web="a398c2fc-ef96-41f5-a6be-4e19eee013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398c2fc-ef96-41f5-a6be-4e19eee013d8" xsi:nil="true"/>
    <lcf76f155ced4ddcb4097134ff3c332f xmlns="33de9cbb-7065-497c-aaf6-21859a933a9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8A19A0-51A2-4533-A590-3477DED3B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e9cbb-7065-497c-aaf6-21859a933a93"/>
    <ds:schemaRef ds:uri="a398c2fc-ef96-41f5-a6be-4e19eee013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467FBC-AEAE-4EC2-BF36-9EF027E22BDD}">
  <ds:schemaRefs>
    <ds:schemaRef ds:uri="http://purl.org/dc/terms/"/>
    <ds:schemaRef ds:uri="http://purl.org/dc/elements/1.1/"/>
    <ds:schemaRef ds:uri="33de9cbb-7065-497c-aaf6-21859a933a93"/>
    <ds:schemaRef ds:uri="http://purl.org/dc/dcmitype/"/>
    <ds:schemaRef ds:uri="a398c2fc-ef96-41f5-a6be-4e19eee013d8"/>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0BE24F4-7EB1-434B-8205-B2D5D65848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MUR_SoggAttuatori</Template>
  <TotalTime>2388</TotalTime>
  <Words>8076</Words>
  <Application>Microsoft Office PowerPoint</Application>
  <PresentationFormat>Personalizzato</PresentationFormat>
  <Paragraphs>816</Paragraphs>
  <Slides>60</Slides>
  <Notes>3</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60</vt:i4>
      </vt:variant>
    </vt:vector>
  </HeadingPairs>
  <TitlesOfParts>
    <vt:vector size="62" baseType="lpstr">
      <vt:lpstr>Tema di Office</vt:lpstr>
      <vt:lpstr>Equazione</vt:lpstr>
      <vt:lpstr>Introduzione ai rientri incontrollati</vt:lpstr>
      <vt:lpstr>Contenuti 1a parte (L. Anselmo)</vt:lpstr>
      <vt:lpstr>Atmosfera terrestre</vt:lpstr>
      <vt:lpstr>Dove finisce l’atmosfera?</vt:lpstr>
      <vt:lpstr>Dove comincia lo spazio esterno?</vt:lpstr>
      <vt:lpstr>Frenamento atmosferico</vt:lpstr>
      <vt:lpstr>Parametro balistico</vt:lpstr>
      <vt:lpstr>Perturbazione orbitale</vt:lpstr>
      <vt:lpstr>“Lifetime” orbitale</vt:lpstr>
      <vt:lpstr>Dissipazione di energia durante il rientro</vt:lpstr>
      <vt:lpstr>Barriera termica</vt:lpstr>
      <vt:lpstr>Riscaldamento e decelerazione</vt:lpstr>
      <vt:lpstr>Rientro: andamento della velocità</vt:lpstr>
      <vt:lpstr>Rientro: carico aerodinamico</vt:lpstr>
      <vt:lpstr>Angolo di rientro</vt:lpstr>
      <vt:lpstr>Fasi di rientro</vt:lpstr>
      <vt:lpstr>Disintegrazione (I)</vt:lpstr>
      <vt:lpstr>Disintegrazione (II)</vt:lpstr>
      <vt:lpstr>Disintegrazione (III)</vt:lpstr>
      <vt:lpstr>Caduta al suolo dei detriti superstiti</vt:lpstr>
      <vt:lpstr>Esempio di frammentazione</vt:lpstr>
      <vt:lpstr>Tipi di rientro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Carmen</cp:lastModifiedBy>
  <cp:revision>415</cp:revision>
  <cp:lastPrinted>2025-04-28T14:11:52Z</cp:lastPrinted>
  <dcterms:created xsi:type="dcterms:W3CDTF">2022-10-26T09:11:02Z</dcterms:created>
  <dcterms:modified xsi:type="dcterms:W3CDTF">2025-05-08T12:43:37Z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