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5"/>
  </p:notesMasterIdLst>
  <p:sldIdLst>
    <p:sldId id="256" r:id="rId5"/>
    <p:sldId id="264" r:id="rId6"/>
    <p:sldId id="309" r:id="rId7"/>
    <p:sldId id="310" r:id="rId8"/>
    <p:sldId id="259" r:id="rId9"/>
    <p:sldId id="267" r:id="rId10"/>
    <p:sldId id="295" r:id="rId11"/>
    <p:sldId id="305" r:id="rId12"/>
    <p:sldId id="257" r:id="rId13"/>
    <p:sldId id="307" r:id="rId14"/>
    <p:sldId id="308" r:id="rId15"/>
    <p:sldId id="265" r:id="rId16"/>
    <p:sldId id="306" r:id="rId17"/>
    <p:sldId id="266" r:id="rId18"/>
    <p:sldId id="269" r:id="rId19"/>
    <p:sldId id="296" r:id="rId20"/>
    <p:sldId id="312" r:id="rId21"/>
    <p:sldId id="313" r:id="rId22"/>
    <p:sldId id="311" r:id="rId23"/>
    <p:sldId id="298" r:id="rId24"/>
    <p:sldId id="316" r:id="rId25"/>
    <p:sldId id="261" r:id="rId26"/>
    <p:sldId id="315" r:id="rId27"/>
    <p:sldId id="314" r:id="rId28"/>
    <p:sldId id="270" r:id="rId29"/>
    <p:sldId id="320" r:id="rId30"/>
    <p:sldId id="273" r:id="rId31"/>
    <p:sldId id="268" r:id="rId32"/>
    <p:sldId id="272" r:id="rId33"/>
    <p:sldId id="276" r:id="rId34"/>
    <p:sldId id="280" r:id="rId35"/>
    <p:sldId id="282" r:id="rId36"/>
    <p:sldId id="283" r:id="rId37"/>
    <p:sldId id="284" r:id="rId38"/>
    <p:sldId id="285" r:id="rId39"/>
    <p:sldId id="274" r:id="rId40"/>
    <p:sldId id="287" r:id="rId41"/>
    <p:sldId id="286" r:id="rId42"/>
    <p:sldId id="288" r:id="rId43"/>
    <p:sldId id="278" r:id="rId44"/>
    <p:sldId id="277" r:id="rId45"/>
    <p:sldId id="260" r:id="rId46"/>
    <p:sldId id="262" r:id="rId47"/>
    <p:sldId id="299" r:id="rId48"/>
    <p:sldId id="302" r:id="rId49"/>
    <p:sldId id="301" r:id="rId50"/>
    <p:sldId id="300" r:id="rId51"/>
    <p:sldId id="304" r:id="rId52"/>
    <p:sldId id="303" r:id="rId53"/>
    <p:sldId id="317" r:id="rId54"/>
    <p:sldId id="258" r:id="rId55"/>
    <p:sldId id="271" r:id="rId56"/>
    <p:sldId id="319" r:id="rId57"/>
    <p:sldId id="318" r:id="rId58"/>
    <p:sldId id="292" r:id="rId59"/>
    <p:sldId id="275" r:id="rId60"/>
    <p:sldId id="293" r:id="rId61"/>
    <p:sldId id="291" r:id="rId62"/>
    <p:sldId id="294" r:id="rId63"/>
    <p:sldId id="290" r:id="rId6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5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46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A19FA-41AE-4F2A-8228-3399FEB02D4B}" type="datetimeFigureOut">
              <a:rPr lang="it-IT" smtClean="0"/>
              <a:t>12/05/2025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187-BD6B-4CD4-8DF4-F350925E52CA}" type="slidenum">
              <a:rPr lang="it-IT" smtClean="0"/>
              <a:t>‹N›</a:t>
            </a:fld>
            <a:endParaRPr lang="it-IT"/>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22</a:t>
            </a:fld>
            <a:endParaRPr lang="it-IT"/>
          </a:p>
        </p:txBody>
      </p:sp>
    </p:spTree>
    <p:extLst>
      <p:ext uri="{BB962C8B-B14F-4D97-AF65-F5344CB8AC3E}">
        <p14:creationId xmlns:p14="http://schemas.microsoft.com/office/powerpoint/2010/main" val="2016768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BB5C2-04FE-3AA9-3437-C4F38E49D41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2F2F9F6-E419-59B6-AE94-DAAF91043BE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B0E3498-3043-23EF-AE13-E285B50F798B}"/>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CC444837-81F5-C5AA-5A78-863B47B22643}"/>
              </a:ext>
            </a:extLst>
          </p:cNvPr>
          <p:cNvSpPr>
            <a:spLocks noGrp="1"/>
          </p:cNvSpPr>
          <p:nvPr>
            <p:ph type="sldNum" sz="quarter" idx="5"/>
          </p:nvPr>
        </p:nvSpPr>
        <p:spPr/>
        <p:txBody>
          <a:bodyPr/>
          <a:lstStyle/>
          <a:p>
            <a:fld id="{0D1F2187-BD6B-4CD4-8DF4-F350925E52CA}" type="slidenum">
              <a:rPr lang="it-IT" smtClean="0"/>
              <a:t>23</a:t>
            </a:fld>
            <a:endParaRPr lang="it-IT"/>
          </a:p>
        </p:txBody>
      </p:sp>
    </p:spTree>
    <p:extLst>
      <p:ext uri="{BB962C8B-B14F-4D97-AF65-F5344CB8AC3E}">
        <p14:creationId xmlns:p14="http://schemas.microsoft.com/office/powerpoint/2010/main" val="233741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F55A-5E0F-0DF1-DF96-9028E8B6C86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66C648D-5D6E-1970-9769-D3BE456CE1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BA8E114-EB43-3EAA-EB88-5E8F43ECBA38}"/>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85A67A0A-8777-F0DF-B5B1-7F6ADF9BAEBC}"/>
              </a:ext>
            </a:extLst>
          </p:cNvPr>
          <p:cNvSpPr>
            <a:spLocks noGrp="1"/>
          </p:cNvSpPr>
          <p:nvPr>
            <p:ph type="sldNum" sz="quarter" idx="5"/>
          </p:nvPr>
        </p:nvSpPr>
        <p:spPr/>
        <p:txBody>
          <a:bodyPr/>
          <a:lstStyle/>
          <a:p>
            <a:fld id="{0D1F2187-BD6B-4CD4-8DF4-F350925E52CA}" type="slidenum">
              <a:rPr lang="it-IT" smtClean="0"/>
              <a:t>24</a:t>
            </a:fld>
            <a:endParaRPr lang="it-IT"/>
          </a:p>
        </p:txBody>
      </p:sp>
    </p:spTree>
    <p:extLst>
      <p:ext uri="{BB962C8B-B14F-4D97-AF65-F5344CB8AC3E}">
        <p14:creationId xmlns:p14="http://schemas.microsoft.com/office/powerpoint/2010/main" val="612812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46D35-6DF1-42C1-90B0-B405D21FA8C7}" type="slidenum">
              <a:rPr lang="en-US" smtClean="0"/>
              <a:t>49</a:t>
            </a:fld>
            <a:endParaRPr lang="en-US"/>
          </a:p>
        </p:txBody>
      </p:sp>
    </p:spTree>
    <p:extLst>
      <p:ext uri="{BB962C8B-B14F-4D97-AF65-F5344CB8AC3E}">
        <p14:creationId xmlns:p14="http://schemas.microsoft.com/office/powerpoint/2010/main" val="4035006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6EDCB0A2-728A-49A8-AB77-143BA4F3D5D7}"/>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a:t>Logo ente beneficiario</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a:t>Click to </a:t>
            </a:r>
            <a:r>
              <a:rPr lang="it-IT" err="1"/>
              <a:t>edit</a:t>
            </a:r>
            <a:r>
              <a:rPr lang="it-IT"/>
              <a:t> date</a:t>
            </a:r>
          </a:p>
        </p:txBody>
      </p:sp>
    </p:spTree>
    <p:extLst>
      <p:ext uri="{BB962C8B-B14F-4D97-AF65-F5344CB8AC3E}">
        <p14:creationId xmlns:p14="http://schemas.microsoft.com/office/powerpoint/2010/main" val="66852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12/05/2025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B0E018EA-3E2C-4221-8F2D-FEADDDF2C9FC}"/>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29768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12/05/2025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335E7CDD-E29C-417A-9EB6-CD2357295E23}"/>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6466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12/05/2025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‹N›</a:t>
            </a:fld>
            <a:endParaRPr lang="it-IT"/>
          </a:p>
        </p:txBody>
      </p:sp>
      <p:sp>
        <p:nvSpPr>
          <p:cNvPr id="7" name="Picture Placeholder 11">
            <a:extLst>
              <a:ext uri="{FF2B5EF4-FFF2-40B4-BE49-F238E27FC236}">
                <a16:creationId xmlns:a16="http://schemas.microsoft.com/office/drawing/2014/main" id="{FC9E42A7-6B34-1F97-76DA-EBB8E18730D0}"/>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a:t>Logo ente beneficiario</a:t>
            </a:r>
          </a:p>
        </p:txBody>
      </p:sp>
    </p:spTree>
    <p:extLst>
      <p:ext uri="{BB962C8B-B14F-4D97-AF65-F5344CB8AC3E}">
        <p14:creationId xmlns:p14="http://schemas.microsoft.com/office/powerpoint/2010/main" val="2825917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181" y="273600"/>
            <a:ext cx="10972377" cy="1144440"/>
          </a:xfrm>
          <a:prstGeom prst="rect">
            <a:avLst/>
          </a:prstGeom>
          <a:noFill/>
          <a:ln w="0">
            <a:noFill/>
          </a:ln>
        </p:spPr>
        <p:txBody>
          <a:bodyPr lIns="0" tIns="0" rIns="0" bIns="0" anchor="ctr">
            <a:noAutofit/>
          </a:bodyPr>
          <a:lstStyle/>
          <a:p>
            <a:pPr algn="ctr">
              <a:buNone/>
            </a:pPr>
            <a:endParaRPr lang="en-US" sz="4349" b="0" strike="noStrike" spc="-1">
              <a:latin typeface="Arial"/>
            </a:endParaRPr>
          </a:p>
        </p:txBody>
      </p:sp>
      <p:sp>
        <p:nvSpPr>
          <p:cNvPr id="5" name="PlaceHolder 2"/>
          <p:cNvSpPr>
            <a:spLocks noGrp="1"/>
          </p:cNvSpPr>
          <p:nvPr>
            <p:ph/>
          </p:nvPr>
        </p:nvSpPr>
        <p:spPr>
          <a:xfrm>
            <a:off x="609181" y="1604520"/>
            <a:ext cx="10972733" cy="3977280"/>
          </a:xfrm>
          <a:prstGeom prst="rect">
            <a:avLst/>
          </a:prstGeom>
          <a:noFill/>
          <a:ln w="0">
            <a:noFill/>
          </a:ln>
        </p:spPr>
        <p:txBody>
          <a:bodyPr lIns="0" tIns="0" rIns="0" bIns="0" anchor="t">
            <a:normAutofit/>
          </a:bodyPr>
          <a:lstStyle/>
          <a:p>
            <a:endParaRPr lang="en-US" sz="3163" b="0" strike="noStrike" spc="-1">
              <a:latin typeface="Arial"/>
            </a:endParaRPr>
          </a:p>
        </p:txBody>
      </p:sp>
    </p:spTree>
    <p:extLst>
      <p:ext uri="{BB962C8B-B14F-4D97-AF65-F5344CB8AC3E}">
        <p14:creationId xmlns:p14="http://schemas.microsoft.com/office/powerpoint/2010/main" val="1290428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422"/>
            <a:ext cx="10971684" cy="1144631"/>
          </a:xfrm>
          <a:prstGeom prst="rect">
            <a:avLst/>
          </a:prstGeom>
        </p:spPr>
        <p:txBody>
          <a:bodyPr lIns="0" tIns="0" rIns="0" bIns="0" anchor="ctr"/>
          <a:lstStyle/>
          <a:p>
            <a:pPr algn="ctr"/>
            <a:endParaRPr lang="en-US" sz="5321" b="0" strike="noStrike" spc="-1">
              <a:latin typeface="Arial"/>
            </a:endParaRPr>
          </a:p>
        </p:txBody>
      </p:sp>
      <p:sp>
        <p:nvSpPr>
          <p:cNvPr id="6" name="PlaceHolder 2"/>
          <p:cNvSpPr>
            <a:spLocks noGrp="1"/>
          </p:cNvSpPr>
          <p:nvPr>
            <p:ph type="subTitle"/>
          </p:nvPr>
        </p:nvSpPr>
        <p:spPr>
          <a:xfrm>
            <a:off x="609562" y="1604399"/>
            <a:ext cx="10971684" cy="3976819"/>
          </a:xfrm>
          <a:prstGeom prst="rect">
            <a:avLst/>
          </a:prstGeom>
        </p:spPr>
        <p:txBody>
          <a:bodyPr lIns="0" tIns="0" rIns="0" bIns="0" anchor="ctr"/>
          <a:lstStyle/>
          <a:p>
            <a:pPr algn="ctr"/>
            <a:endParaRPr lang="en-US" sz="3870" b="0" strike="noStrike" spc="-1">
              <a:latin typeface="Arial"/>
            </a:endParaRPr>
          </a:p>
        </p:txBody>
      </p:sp>
    </p:spTree>
    <p:extLst>
      <p:ext uri="{BB962C8B-B14F-4D97-AF65-F5344CB8AC3E}">
        <p14:creationId xmlns:p14="http://schemas.microsoft.com/office/powerpoint/2010/main" val="266952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12/05/2025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7" name="Picture Placeholder 11">
            <a:extLst>
              <a:ext uri="{FF2B5EF4-FFF2-40B4-BE49-F238E27FC236}">
                <a16:creationId xmlns:a16="http://schemas.microsoft.com/office/drawing/2014/main" id="{FBEC598D-3278-1A0C-1A08-CE187DED5E0F}"/>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a:t>Logo ente beneficiario</a:t>
            </a:r>
          </a:p>
        </p:txBody>
      </p:sp>
    </p:spTree>
    <p:extLst>
      <p:ext uri="{BB962C8B-B14F-4D97-AF65-F5344CB8AC3E}">
        <p14:creationId xmlns:p14="http://schemas.microsoft.com/office/powerpoint/2010/main" val="277897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12/05/2025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A34C89DB-F94E-416B-B427-5896895C74C7}"/>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03844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12/05/2025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Picture Placeholder 11">
            <a:extLst>
              <a:ext uri="{FF2B5EF4-FFF2-40B4-BE49-F238E27FC236}">
                <a16:creationId xmlns:a16="http://schemas.microsoft.com/office/drawing/2014/main" id="{98F001A2-F3A9-48F9-9076-4BED0F384D6A}"/>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22205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12/05/2025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a16="http://schemas.microsoft.com/office/drawing/2014/main" id="{69B21D3C-ED42-40F8-9DE1-D9D7ADC643C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3409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12/05/2025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6" name="Picture Placeholder 11">
            <a:extLst>
              <a:ext uri="{FF2B5EF4-FFF2-40B4-BE49-F238E27FC236}">
                <a16:creationId xmlns:a16="http://schemas.microsoft.com/office/drawing/2014/main" id="{D2282136-A6F6-4DE9-B674-70AB2DBAADA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89087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12/05/2025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72398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12/05/2025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a16="http://schemas.microsoft.com/office/drawing/2014/main" id="{F76D1A69-D327-43C4-90DC-9A69E27F3DAE}"/>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7561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12/05/2025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10" name="Picture Placeholder 11">
            <a:extLst>
              <a:ext uri="{FF2B5EF4-FFF2-40B4-BE49-F238E27FC236}">
                <a16:creationId xmlns:a16="http://schemas.microsoft.com/office/drawing/2014/main" id="{DC7008B9-D8E1-48AB-8B5F-71A812399F4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10849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6"/>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7"/>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‹N›</a:t>
            </a:fld>
            <a:endParaRPr lang="it-IT"/>
          </a:p>
        </p:txBody>
      </p:sp>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gif"/><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CC7D-5E06-47A8-A7BC-3298CBC83031}"/>
              </a:ext>
            </a:extLst>
          </p:cNvPr>
          <p:cNvSpPr>
            <a:spLocks noGrp="1"/>
          </p:cNvSpPr>
          <p:nvPr>
            <p:ph type="ctrTitle"/>
          </p:nvPr>
        </p:nvSpPr>
        <p:spPr>
          <a:xfrm>
            <a:off x="485773" y="1782518"/>
            <a:ext cx="3795445" cy="1817139"/>
          </a:xfrm>
        </p:spPr>
        <p:txBody>
          <a:bodyPr>
            <a:normAutofit fontScale="90000"/>
          </a:bodyPr>
          <a:lstStyle/>
          <a:p>
            <a:r>
              <a:rPr lang="it-IT" dirty="0"/>
              <a:t>Evoluzione della popolazione  satellitare e dei frammenti</a:t>
            </a:r>
          </a:p>
        </p:txBody>
      </p:sp>
      <p:sp>
        <p:nvSpPr>
          <p:cNvPr id="3" name="Subtitle 2">
            <a:extLst>
              <a:ext uri="{FF2B5EF4-FFF2-40B4-BE49-F238E27FC236}">
                <a16:creationId xmlns:a16="http://schemas.microsoft.com/office/drawing/2014/main" id="{350F7673-4CDE-4739-943F-69412A824714}"/>
              </a:ext>
            </a:extLst>
          </p:cNvPr>
          <p:cNvSpPr>
            <a:spLocks noGrp="1"/>
          </p:cNvSpPr>
          <p:nvPr>
            <p:ph type="subTitle" idx="1"/>
          </p:nvPr>
        </p:nvSpPr>
        <p:spPr>
          <a:xfrm>
            <a:off x="485774" y="3705226"/>
            <a:ext cx="3795445" cy="1655762"/>
          </a:xfrm>
        </p:spPr>
        <p:txBody>
          <a:bodyPr>
            <a:normAutofit/>
          </a:bodyPr>
          <a:lstStyle/>
          <a:p>
            <a:r>
              <a:rPr lang="it-IT" sz="2800" b="1" dirty="0">
                <a:solidFill>
                  <a:srgbClr val="5B6D85"/>
                </a:solidFill>
              </a:rPr>
              <a:t>Training Meeting</a:t>
            </a:r>
          </a:p>
          <a:p>
            <a:r>
              <a:rPr lang="it-IT" sz="2800" b="1" dirty="0">
                <a:solidFill>
                  <a:srgbClr val="5B6D85"/>
                </a:solidFill>
              </a:rPr>
              <a:t>NG-Croce</a:t>
            </a:r>
          </a:p>
          <a:p>
            <a:endParaRPr lang="it-IT" sz="1400" b="1" dirty="0">
              <a:solidFill>
                <a:srgbClr val="7196BE"/>
              </a:solidFill>
            </a:endParaRPr>
          </a:p>
          <a:p>
            <a:r>
              <a:rPr lang="it-IT" sz="1400" b="1" dirty="0">
                <a:solidFill>
                  <a:srgbClr val="7196BE"/>
                </a:solidFill>
              </a:rPr>
              <a:t>Lunedì 12 Maggio - Giovedì 15 Maggio</a:t>
            </a:r>
          </a:p>
          <a:p>
            <a:endParaRPr lang="it-IT" dirty="0"/>
          </a:p>
        </p:txBody>
      </p:sp>
      <p:pic>
        <p:nvPicPr>
          <p:cNvPr id="7" name="Segnaposto immagine 6" descr="Immagine che contiene simbolo, Elementi grafici, bianco, logo&#10;&#10;Descrizione generata automaticamente">
            <a:extLst>
              <a:ext uri="{FF2B5EF4-FFF2-40B4-BE49-F238E27FC236}">
                <a16:creationId xmlns:a16="http://schemas.microsoft.com/office/drawing/2014/main" id="{E0DA5E35-8F4C-5FBF-76C8-701E5741AFD6}"/>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t="3421" b="-102"/>
          <a:stretch/>
        </p:blipFill>
        <p:spPr>
          <a:xfrm>
            <a:off x="6096000" y="1671004"/>
            <a:ext cx="4225900" cy="4251959"/>
          </a:xfrm>
        </p:spPr>
      </p:pic>
      <p:sp>
        <p:nvSpPr>
          <p:cNvPr id="11" name="CasellaDiTesto 10">
            <a:extLst>
              <a:ext uri="{FF2B5EF4-FFF2-40B4-BE49-F238E27FC236}">
                <a16:creationId xmlns:a16="http://schemas.microsoft.com/office/drawing/2014/main" id="{50230911-BBD2-F50C-97D4-E1B7FEA8CEB4}"/>
              </a:ext>
            </a:extLst>
          </p:cNvPr>
          <p:cNvSpPr txBox="1"/>
          <p:nvPr/>
        </p:nvSpPr>
        <p:spPr>
          <a:xfrm>
            <a:off x="9722498" y="186612"/>
            <a:ext cx="2043403" cy="748425"/>
          </a:xfrm>
          <a:prstGeom prst="rect">
            <a:avLst/>
          </a:prstGeom>
          <a:solidFill>
            <a:srgbClr val="2A65AF"/>
          </a:solidFill>
          <a:ln>
            <a:solidFill>
              <a:srgbClr val="2A65AF"/>
            </a:solidFill>
          </a:ln>
        </p:spPr>
        <p:txBody>
          <a:bodyPr wrap="square" rtlCol="0">
            <a:spAutoFit/>
          </a:bodyPr>
          <a:lstStyle/>
          <a:p>
            <a:endParaRPr lang="it-IT" dirty="0"/>
          </a:p>
        </p:txBody>
      </p:sp>
      <p:pic>
        <p:nvPicPr>
          <p:cNvPr id="19" name="Segnaposto contenuto 17" descr="Immagine che contiene testo, Carattere, schermata, Elementi grafici&#10;&#10;Descrizione generata automaticamente">
            <a:extLst>
              <a:ext uri="{FF2B5EF4-FFF2-40B4-BE49-F238E27FC236}">
                <a16:creationId xmlns:a16="http://schemas.microsoft.com/office/drawing/2014/main" id="{ED1A063E-5590-9030-CE9D-3ACA37F24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398" y="186612"/>
            <a:ext cx="1651602" cy="778125"/>
          </a:xfrm>
          <a:prstGeom prst="rect">
            <a:avLst/>
          </a:prstGeom>
        </p:spPr>
      </p:pic>
      <p:sp>
        <p:nvSpPr>
          <p:cNvPr id="21" name="Segnaposto contenuto 20">
            <a:extLst>
              <a:ext uri="{FF2B5EF4-FFF2-40B4-BE49-F238E27FC236}">
                <a16:creationId xmlns:a16="http://schemas.microsoft.com/office/drawing/2014/main" id="{190CF29E-E057-1299-60A8-F13548116E84}"/>
              </a:ext>
            </a:extLst>
          </p:cNvPr>
          <p:cNvSpPr>
            <a:spLocks noGrp="1"/>
          </p:cNvSpPr>
          <p:nvPr>
            <p:ph sz="quarter" idx="14"/>
          </p:nvPr>
        </p:nvSpPr>
        <p:spPr>
          <a:xfrm>
            <a:off x="485775" y="5681663"/>
            <a:ext cx="3795444" cy="482600"/>
          </a:xfrm>
        </p:spPr>
        <p:txBody>
          <a:bodyPr>
            <a:normAutofit fontScale="62500" lnSpcReduction="20000"/>
          </a:bodyPr>
          <a:lstStyle/>
          <a:p>
            <a:r>
              <a:rPr lang="it-IT" sz="1800" b="1" i="1" dirty="0">
                <a:solidFill>
                  <a:srgbClr val="2A65AF"/>
                </a:solidFill>
              </a:rPr>
              <a:t>Radiotelescopi di Medicina</a:t>
            </a:r>
          </a:p>
          <a:p>
            <a:r>
              <a:rPr lang="it-IT" sz="1800" b="1" i="1" dirty="0">
                <a:solidFill>
                  <a:srgbClr val="2A65AF"/>
                </a:solidFill>
              </a:rPr>
              <a:t>IRA - Bologna</a:t>
            </a:r>
          </a:p>
          <a:p>
            <a:endParaRPr lang="it-IT" dirty="0"/>
          </a:p>
        </p:txBody>
      </p:sp>
      <p:sp>
        <p:nvSpPr>
          <p:cNvPr id="12" name="Subtitle 2">
            <a:extLst>
              <a:ext uri="{FF2B5EF4-FFF2-40B4-BE49-F238E27FC236}">
                <a16:creationId xmlns:a16="http://schemas.microsoft.com/office/drawing/2014/main" id="{C83E8FDF-9B7B-4F6C-BE93-C25DBC1F7AD7}"/>
              </a:ext>
            </a:extLst>
          </p:cNvPr>
          <p:cNvSpPr txBox="1">
            <a:spLocks/>
          </p:cNvSpPr>
          <p:nvPr/>
        </p:nvSpPr>
        <p:spPr>
          <a:xfrm>
            <a:off x="3823163" y="6375400"/>
            <a:ext cx="4545673" cy="482600"/>
          </a:xfrm>
          <a:prstGeom prst="rect">
            <a:avLst/>
          </a:prstGeom>
        </p:spPr>
        <p:txBody>
          <a:bodyPr vert="horz" lIns="91440" tIns="45720" rIns="91440" bIns="45720" rtlCol="0">
            <a:normAutofit fontScale="77500" lnSpcReduction="20000"/>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sz="1200" dirty="0"/>
          </a:p>
          <a:p>
            <a:pPr algn="ctr"/>
            <a:r>
              <a:rPr lang="it-IT" sz="2800" b="1" dirty="0">
                <a:solidFill>
                  <a:schemeClr val="bg1"/>
                </a:solidFill>
              </a:rPr>
              <a:t>Alessandro Rossi</a:t>
            </a:r>
          </a:p>
        </p:txBody>
      </p:sp>
    </p:spTree>
    <p:extLst>
      <p:ext uri="{BB962C8B-B14F-4D97-AF65-F5344CB8AC3E}">
        <p14:creationId xmlns:p14="http://schemas.microsoft.com/office/powerpoint/2010/main" val="241689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0025" y="1159287"/>
            <a:ext cx="6993481" cy="1144631"/>
          </a:xfrm>
        </p:spPr>
        <p:txBody>
          <a:bodyPr/>
          <a:lstStyle/>
          <a:p>
            <a:r>
              <a:rPr lang="en-US" dirty="0">
                <a:solidFill>
                  <a:schemeClr val="tx2"/>
                </a:solidFill>
              </a:rPr>
              <a:t>Starlink satellites inside the SpaceX Falcon 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 y="0"/>
            <a:ext cx="403751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858" y="2303919"/>
            <a:ext cx="8069050" cy="4538841"/>
          </a:xfrm>
          <a:prstGeom prst="rect">
            <a:avLst/>
          </a:prstGeom>
        </p:spPr>
      </p:pic>
    </p:spTree>
    <p:extLst>
      <p:ext uri="{BB962C8B-B14F-4D97-AF65-F5344CB8AC3E}">
        <p14:creationId xmlns:p14="http://schemas.microsoft.com/office/powerpoint/2010/main" val="687738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02BA0-602B-6FCD-659E-B22D064D707B}"/>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FF3AAC2D-AD60-6266-22E3-78108C8BE048}"/>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F292A8F0-CEB6-1C70-9704-A6AF1DD43081}"/>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C6782A21-FA38-4F5B-C34E-A628B03F6857}"/>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3A6E4B19-A74E-3953-1D21-02A46D906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EC21F4FA-585D-5358-0055-CAFBEE31132A}"/>
              </a:ext>
            </a:extLst>
          </p:cNvPr>
          <p:cNvSpPr txBox="1"/>
          <p:nvPr/>
        </p:nvSpPr>
        <p:spPr>
          <a:xfrm>
            <a:off x="228600" y="1271588"/>
            <a:ext cx="8911828" cy="5170646"/>
          </a:xfrm>
          <a:prstGeom prst="rect">
            <a:avLst/>
          </a:prstGeom>
          <a:noFill/>
        </p:spPr>
        <p:txBody>
          <a:bodyPr wrap="square">
            <a:spAutoFit/>
          </a:bodyPr>
          <a:lstStyle/>
          <a:p>
            <a:r>
              <a:rPr lang="en-US" sz="2400" dirty="0">
                <a:solidFill>
                  <a:schemeClr val="accent1">
                    <a:lumMod val="75000"/>
                  </a:schemeClr>
                </a:solidFill>
                <a:latin typeface="Arial" panose="020B0604020202020204" pitchFamily="34" charset="0"/>
                <a:cs typeface="Arial" panose="020B0604020202020204" pitchFamily="34" charset="0"/>
              </a:rPr>
              <a:t>SOURCES OF SPACE DEBRIS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Explosions:</a:t>
            </a:r>
          </a:p>
          <a:p>
            <a:pPr marL="285750" indent="-285750">
              <a:buFont typeface="Arial" panose="020B0604020202020204" pitchFamily="34" charset="0"/>
              <a:buChar char="•"/>
            </a:pPr>
            <a:endParaRPr lang="en-US" dirty="0">
              <a:solidFill>
                <a:srgbClr val="FF000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June 20 1961: explosion of the upper stage of the Transit 4A rocket.</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It was the first of a series of hundreds of in-orbit explosions , partly accidental partly deliberate (about 30 %).</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Explosions are still the major sources of catalogued fragments</a:t>
            </a:r>
          </a:p>
          <a:p>
            <a:pPr marL="285750" indent="-285750">
              <a:buFont typeface="Arial" panose="020B0604020202020204" pitchFamily="34" charset="0"/>
              <a:buChar char="•"/>
            </a:pPr>
            <a:endParaRPr lang="en-US"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Collisions:  </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Deliberate: ASAT tests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Accidental: Iridium – Cosmos,…..</a:t>
            </a:r>
            <a:endParaRPr lang="en-US"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Other (minor) sources:</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RORSATs like events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Solid rocket motors exhausts (slag).</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6" name="Immagine 5" descr="Immagine che contiene Carattere, testo, bianco, calligrafia&#10;&#10;Il contenuto generato dall'IA potrebbe non essere corretto.">
            <a:extLst>
              <a:ext uri="{FF2B5EF4-FFF2-40B4-BE49-F238E27FC236}">
                <a16:creationId xmlns:a16="http://schemas.microsoft.com/office/drawing/2014/main" id="{52B8D55F-C403-EC8B-446B-1705D3294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435" y="3733085"/>
            <a:ext cx="2678312" cy="586543"/>
          </a:xfrm>
          <a:prstGeom prst="rect">
            <a:avLst/>
          </a:prstGeom>
        </p:spPr>
      </p:pic>
      <p:pic>
        <p:nvPicPr>
          <p:cNvPr id="8" name="Immagine 7" descr="Immagine che contiene Carattere, bianco, testo, calligrafia&#10;&#10;Il contenuto generato dall'IA potrebbe non essere corretto.">
            <a:extLst>
              <a:ext uri="{FF2B5EF4-FFF2-40B4-BE49-F238E27FC236}">
                <a16:creationId xmlns:a16="http://schemas.microsoft.com/office/drawing/2014/main" id="{C19E8B0A-3AB3-AB71-5467-0108481DC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3163" y="1759387"/>
            <a:ext cx="2241351" cy="626614"/>
          </a:xfrm>
          <a:prstGeom prst="rect">
            <a:avLst/>
          </a:prstGeom>
        </p:spPr>
      </p:pic>
    </p:spTree>
    <p:extLst>
      <p:ext uri="{BB962C8B-B14F-4D97-AF65-F5344CB8AC3E}">
        <p14:creationId xmlns:p14="http://schemas.microsoft.com/office/powerpoint/2010/main" val="2316641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7B8D0-CACC-67DE-0F95-B3F3BA93D5C5}"/>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6B2F1CD0-416C-2449-9DB9-CFA1D1C27B23}"/>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2B7970EF-89E4-D341-264D-CF316DA41E13}"/>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6932E35E-FE4D-A4C4-1F1F-94CE9CF9AC1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670BE472-76AE-6D5C-1CFF-C2C9B6E1C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AE4543C5-725D-F069-F467-71BFB2C4F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95" y="1245171"/>
            <a:ext cx="10282518" cy="5612829"/>
          </a:xfrm>
          <a:prstGeom prst="rect">
            <a:avLst/>
          </a:prstGeom>
        </p:spPr>
      </p:pic>
    </p:spTree>
    <p:extLst>
      <p:ext uri="{BB962C8B-B14F-4D97-AF65-F5344CB8AC3E}">
        <p14:creationId xmlns:p14="http://schemas.microsoft.com/office/powerpoint/2010/main" val="2993464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441F7-D0CB-10BB-5ACB-4805AB703B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4725" y="-29717"/>
            <a:ext cx="8677275" cy="6887717"/>
          </a:xfrm>
          <a:prstGeom prst="rect">
            <a:avLst/>
          </a:prstGeom>
        </p:spPr>
      </p:pic>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B80684ED-1E3C-ABD9-3197-0A0DC25A1485}"/>
                  </a:ext>
                </a:extLst>
              </p:cNvPr>
              <p:cNvSpPr txBox="1"/>
              <p:nvPr/>
            </p:nvSpPr>
            <p:spPr>
              <a:xfrm>
                <a:off x="114299" y="1400175"/>
                <a:ext cx="3400425"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majority of the objects are found in Low Eart Orbit (LEO)</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rgbClr val="FF0000"/>
                    </a:solidFill>
                    <a:latin typeface="Arial" panose="020B0604020202020204" pitchFamily="34" charset="0"/>
                    <a:cs typeface="Arial" panose="020B0604020202020204" pitchFamily="34" charset="0"/>
                  </a:rPr>
                  <a:t>Warning</a:t>
                </a:r>
                <a:r>
                  <a:rPr lang="en-US" sz="2000" dirty="0">
                    <a:latin typeface="Arial" panose="020B0604020202020204" pitchFamily="34" charset="0"/>
                    <a:cs typeface="Arial" panose="020B0604020202020204" pitchFamily="34" charset="0"/>
                  </a:rPr>
                  <a:t>: The maximum of the spatial density reaches about </a:t>
                </a:r>
                <a14:m>
                  <m:oMath xmlns:m="http://schemas.openxmlformats.org/officeDocument/2006/math">
                    <m:sSup>
                      <m:sSupPr>
                        <m:ctrlPr>
                          <a:rPr lang="en-US" sz="2000" i="1" dirty="0" smtClean="0">
                            <a:latin typeface="Cambria Math" panose="02040503050406030204" pitchFamily="18" charset="0"/>
                          </a:rPr>
                        </m:ctrlPr>
                      </m:sSupPr>
                      <m:e>
                        <m:r>
                          <a:rPr lang="en-US" sz="2000" b="0" i="1" dirty="0" smtClean="0">
                            <a:latin typeface="Cambria Math" panose="02040503050406030204" pitchFamily="18" charset="0"/>
                          </a:rPr>
                          <m:t>10</m:t>
                        </m:r>
                      </m:e>
                      <m:sup>
                        <m:r>
                          <a:rPr lang="en-US" sz="2000" b="0" i="1" dirty="0" smtClean="0">
                            <a:latin typeface="Cambria Math" panose="02040503050406030204" pitchFamily="18" charset="0"/>
                          </a:rPr>
                          <m:t>−3</m:t>
                        </m:r>
                      </m:sup>
                    </m:sSup>
                  </m:oMath>
                </a14:m>
                <a:r>
                  <a:rPr lang="en-US" sz="2000" dirty="0">
                    <a:latin typeface="Arial" panose="020B0604020202020204" pitchFamily="34" charset="0"/>
                    <a:cs typeface="Arial" panose="020B0604020202020204" pitchFamily="34" charset="0"/>
                  </a:rPr>
                  <a:t> objects per cubic km</a:t>
                </a:r>
              </a:p>
            </p:txBody>
          </p:sp>
        </mc:Choice>
        <mc:Fallback xmlns="">
          <p:sp>
            <p:nvSpPr>
              <p:cNvPr id="5" name="CasellaDiTesto 4">
                <a:extLst>
                  <a:ext uri="{FF2B5EF4-FFF2-40B4-BE49-F238E27FC236}">
                    <a16:creationId xmlns:a16="http://schemas.microsoft.com/office/drawing/2014/main" id="{B80684ED-1E3C-ABD9-3197-0A0DC25A1485}"/>
                  </a:ext>
                </a:extLst>
              </p:cNvPr>
              <p:cNvSpPr txBox="1">
                <a:spLocks noRot="1" noChangeAspect="1" noMove="1" noResize="1" noEditPoints="1" noAdjustHandles="1" noChangeArrowheads="1" noChangeShapeType="1" noTextEdit="1"/>
              </p:cNvSpPr>
              <p:nvPr/>
            </p:nvSpPr>
            <p:spPr>
              <a:xfrm>
                <a:off x="114299" y="1400175"/>
                <a:ext cx="3400425" cy="2554545"/>
              </a:xfrm>
              <a:prstGeom prst="rect">
                <a:avLst/>
              </a:prstGeom>
              <a:blipFill>
                <a:blip r:embed="rId3"/>
                <a:stretch>
                  <a:fillRect l="-1613" t="-1193" b="-3580"/>
                </a:stretch>
              </a:blipFill>
            </p:spPr>
            <p:txBody>
              <a:bodyPr/>
              <a:lstStyle/>
              <a:p>
                <a:r>
                  <a:rPr lang="en-US">
                    <a:noFill/>
                  </a:rPr>
                  <a:t> </a:t>
                </a:r>
              </a:p>
            </p:txBody>
          </p:sp>
        </mc:Fallback>
      </mc:AlternateContent>
    </p:spTree>
    <p:extLst>
      <p:ext uri="{BB962C8B-B14F-4D97-AF65-F5344CB8AC3E}">
        <p14:creationId xmlns:p14="http://schemas.microsoft.com/office/powerpoint/2010/main" val="3453724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C2D6D-4606-2358-B3CC-5ECDD49F72F2}"/>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02907F76-8C31-C9DA-49BF-5DC8DDC36A25}"/>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3176F11E-6E5D-C368-F581-F67035AAD997}"/>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8CBEC61C-2AB8-F864-DFA1-FED85C423538}"/>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33C4A180-0107-439A-5C36-9AFCEDA5A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pic>
        <p:nvPicPr>
          <p:cNvPr id="4" name="Picture 3">
            <a:extLst>
              <a:ext uri="{FF2B5EF4-FFF2-40B4-BE49-F238E27FC236}">
                <a16:creationId xmlns:a16="http://schemas.microsoft.com/office/drawing/2014/main" id="{F5733EB1-9DF5-356D-7B86-7CCC31EE9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8015"/>
            <a:ext cx="9046775" cy="5689985"/>
          </a:xfrm>
          <a:prstGeom prst="rect">
            <a:avLst/>
          </a:prstGeom>
        </p:spPr>
      </p:pic>
      <p:sp>
        <p:nvSpPr>
          <p:cNvPr id="6" name="TextBox 5">
            <a:extLst>
              <a:ext uri="{FF2B5EF4-FFF2-40B4-BE49-F238E27FC236}">
                <a16:creationId xmlns:a16="http://schemas.microsoft.com/office/drawing/2014/main" id="{1FADB1A0-2B2E-DA43-B222-6B6DB48C8C22}"/>
              </a:ext>
            </a:extLst>
          </p:cNvPr>
          <p:cNvSpPr txBox="1"/>
          <p:nvPr/>
        </p:nvSpPr>
        <p:spPr>
          <a:xfrm>
            <a:off x="9046775" y="5689985"/>
            <a:ext cx="2907926" cy="369332"/>
          </a:xfrm>
          <a:prstGeom prst="rect">
            <a:avLst/>
          </a:prstGeom>
          <a:noFill/>
        </p:spPr>
        <p:txBody>
          <a:bodyPr wrap="square">
            <a:spAutoFit/>
          </a:bodyPr>
          <a:lstStyle/>
          <a:p>
            <a:r>
              <a:rPr lang="en-US" sz="1800" dirty="0"/>
              <a:t>Image courtesy of: NASA JSC</a:t>
            </a:r>
          </a:p>
        </p:txBody>
      </p:sp>
    </p:spTree>
    <p:extLst>
      <p:ext uri="{BB962C8B-B14F-4D97-AF65-F5344CB8AC3E}">
        <p14:creationId xmlns:p14="http://schemas.microsoft.com/office/powerpoint/2010/main" val="1824555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5FF5-931A-1B6B-FFD8-4F50D6A2E7F6}"/>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FA989309-89AF-EAA1-3A56-D1B155E76B31}"/>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672E1D8B-93D5-5977-BE1A-5180CDA159FA}"/>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C60995A3-48F3-A08C-DA5E-AEF7E2171BAD}"/>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4D02B235-5BD9-8ACE-18BA-F12FF639C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pic>
        <p:nvPicPr>
          <p:cNvPr id="6" name="Immagine 5" descr="Immagine che contiene testo, schermata, vestiti, Sito Web&#10;&#10;Il contenuto generato dall'IA potrebbe non essere corretto.">
            <a:extLst>
              <a:ext uri="{FF2B5EF4-FFF2-40B4-BE49-F238E27FC236}">
                <a16:creationId xmlns:a16="http://schemas.microsoft.com/office/drawing/2014/main" id="{74B9FDB5-980A-269A-8BF0-BA27BDE06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2925"/>
            <a:ext cx="12192000" cy="7500938"/>
          </a:xfrm>
          <a:prstGeom prst="rect">
            <a:avLst/>
          </a:prstGeom>
        </p:spPr>
      </p:pic>
    </p:spTree>
    <p:extLst>
      <p:ext uri="{BB962C8B-B14F-4D97-AF65-F5344CB8AC3E}">
        <p14:creationId xmlns:p14="http://schemas.microsoft.com/office/powerpoint/2010/main" val="421572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CustomShape 1_13"/>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80" name="CustomShape 2_13"/>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82" name="CasellaDiTesto 81"/>
          <p:cNvSpPr txBox="1"/>
          <p:nvPr/>
        </p:nvSpPr>
        <p:spPr>
          <a:xfrm>
            <a:off x="335110" y="1319683"/>
            <a:ext cx="11521779" cy="6891718"/>
          </a:xfrm>
          <a:prstGeom prst="rect">
            <a:avLst/>
          </a:prstGeom>
          <a:noFill/>
          <a:ln w="0">
            <a:noFill/>
          </a:ln>
        </p:spPr>
        <p:txBody>
          <a:bodyPr lIns="88958" tIns="44479" rIns="88958" bIns="44479" anchor="t">
            <a:noAutofit/>
          </a:bodyPr>
          <a:lstStyle/>
          <a:p>
            <a:pPr algn="ctr">
              <a:buNone/>
            </a:pPr>
            <a:r>
              <a:rPr lang="en-US" sz="3558" spc="-1" dirty="0">
                <a:solidFill>
                  <a:srgbClr val="2A6099"/>
                </a:solidFill>
                <a:latin typeface="Arial"/>
              </a:rPr>
              <a:t>Long term modeling: a Volterra-like model</a:t>
            </a:r>
            <a:endParaRPr lang="en-US" sz="3558" spc="-1" dirty="0">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r>
              <a:rPr lang="it-IT" sz="1779" spc="-1" dirty="0">
                <a:solidFill>
                  <a:srgbClr val="C9211E"/>
                </a:solidFill>
                <a:latin typeface="Arial"/>
              </a:rPr>
              <a:t>Due popolazioni</a:t>
            </a:r>
            <a:r>
              <a:rPr lang="it-IT" sz="1779" spc="-1" dirty="0">
                <a:latin typeface="Arial"/>
              </a:rPr>
              <a:t>: detriti (proiettili), n e satelliti (bersagli), N.</a:t>
            </a:r>
          </a:p>
          <a:p>
            <a:pPr marL="213494" indent="-213494">
              <a:buClr>
                <a:srgbClr val="000000"/>
              </a:buClr>
              <a:buSzPct val="45000"/>
              <a:buFont typeface="Wingdings" charset="2"/>
              <a:buChar char=""/>
            </a:pPr>
            <a:r>
              <a:rPr lang="it-IT" sz="1779" spc="-1" dirty="0">
                <a:solidFill>
                  <a:srgbClr val="C9211E"/>
                </a:solidFill>
                <a:latin typeface="Arial"/>
              </a:rPr>
              <a:t>A = </a:t>
            </a:r>
            <a:r>
              <a:rPr lang="it-IT" sz="1779" spc="-1" dirty="0">
                <a:latin typeface="Arial"/>
              </a:rPr>
              <a:t>tasso di crescita dei satelliti: oggetti lanciati - oggetti rientrati in atmosfera, per anno. si </a:t>
            </a:r>
            <a:r>
              <a:rPr lang="it-IT" sz="1779" spc="-1" dirty="0" err="1">
                <a:latin typeface="Arial"/>
              </a:rPr>
              <a:t>puo’</a:t>
            </a:r>
            <a:r>
              <a:rPr lang="it-IT" sz="1779" spc="-1" dirty="0">
                <a:latin typeface="Arial"/>
              </a:rPr>
              <a:t> assumere un valore, per es., di circa 100.</a:t>
            </a:r>
          </a:p>
          <a:p>
            <a:pPr marL="213494" indent="-213494">
              <a:buClr>
                <a:srgbClr val="000000"/>
              </a:buClr>
              <a:buSzPct val="45000"/>
              <a:buFont typeface="Wingdings" charset="2"/>
              <a:buChar char=""/>
            </a:pPr>
            <a:r>
              <a:rPr lang="it-IT" sz="1779" spc="-1" dirty="0">
                <a:solidFill>
                  <a:srgbClr val="C9211E"/>
                </a:solidFill>
                <a:latin typeface="Arial"/>
              </a:rPr>
              <a:t>x ∼ 3 × 10−10 : </a:t>
            </a:r>
            <a:r>
              <a:rPr lang="it-IT" sz="1779" spc="-1" dirty="0">
                <a:latin typeface="Arial"/>
              </a:rPr>
              <a:t>costante, tale che </a:t>
            </a:r>
            <a:r>
              <a:rPr lang="it-IT" sz="1779" spc="-1" dirty="0" err="1">
                <a:latin typeface="Arial"/>
              </a:rPr>
              <a:t>xnN</a:t>
            </a:r>
            <a:r>
              <a:rPr lang="it-IT" sz="1779" spc="-1" dirty="0">
                <a:latin typeface="Arial"/>
              </a:rPr>
              <a:t> rappresenta il numero di collisioni tra proiettili e bersagli. in tal modo </a:t>
            </a:r>
            <a:r>
              <a:rPr lang="it-IT" sz="1779" spc="-1" dirty="0" err="1">
                <a:latin typeface="Arial"/>
              </a:rPr>
              <a:t>xnN</a:t>
            </a:r>
            <a:r>
              <a:rPr lang="it-IT" sz="1779" spc="-1" dirty="0">
                <a:latin typeface="Arial"/>
              </a:rPr>
              <a:t> rappresenta anche il numero di satelliti distrutti dalle collisioni. il valore di x si </a:t>
            </a:r>
            <a:r>
              <a:rPr lang="it-IT" sz="1779" spc="-1" dirty="0" err="1">
                <a:latin typeface="Arial"/>
              </a:rPr>
              <a:t>puo’</a:t>
            </a:r>
            <a:r>
              <a:rPr lang="it-IT" sz="1779" spc="-1" dirty="0">
                <a:latin typeface="Arial"/>
              </a:rPr>
              <a:t> calcolare con un modello </a:t>
            </a:r>
            <a:r>
              <a:rPr lang="it-IT" sz="1779" spc="-1" dirty="0" err="1">
                <a:latin typeface="Arial"/>
              </a:rPr>
              <a:t>particle</a:t>
            </a:r>
            <a:r>
              <a:rPr lang="it-IT" sz="1779" spc="-1" dirty="0">
                <a:latin typeface="Arial"/>
              </a:rPr>
              <a:t>-in-a-box</a:t>
            </a:r>
          </a:p>
          <a:p>
            <a:pPr marL="213494" indent="-213494">
              <a:buClr>
                <a:srgbClr val="000000"/>
              </a:buClr>
              <a:buSzPct val="45000"/>
              <a:buFont typeface="Wingdings" charset="2"/>
              <a:buChar char=""/>
            </a:pPr>
            <a:r>
              <a:rPr lang="it-IT" sz="1779" spc="-1" dirty="0">
                <a:latin typeface="Arial"/>
              </a:rPr>
              <a:t>β ≃ 70: numero medio di frammenti primari, </a:t>
            </a:r>
            <a:r>
              <a:rPr lang="it-IT" sz="1779" spc="-1" dirty="0" err="1">
                <a:latin typeface="Arial"/>
              </a:rPr>
              <a:t>cioe’</a:t>
            </a:r>
            <a:r>
              <a:rPr lang="it-IT" sz="1779" spc="-1" dirty="0">
                <a:latin typeface="Arial"/>
              </a:rPr>
              <a:t> generati da esplosioni o oggetti rilasciati nel corso della missione.</a:t>
            </a:r>
          </a:p>
          <a:p>
            <a:pPr marL="213494" indent="-213494">
              <a:buClr>
                <a:srgbClr val="000000"/>
              </a:buClr>
              <a:buSzPct val="45000"/>
              <a:buFont typeface="Wingdings" charset="2"/>
              <a:buChar char=""/>
            </a:pPr>
            <a:r>
              <a:rPr lang="it-IT" sz="1779" spc="-1" dirty="0">
                <a:latin typeface="Arial"/>
              </a:rPr>
              <a:t>α ≃ 104: numero di frammenti prodotti in una collisione tipica.</a:t>
            </a:r>
          </a:p>
          <a:p>
            <a:pPr marL="213494" indent="-213494">
              <a:buClr>
                <a:srgbClr val="000000"/>
              </a:buClr>
              <a:buSzPct val="45000"/>
              <a:buFont typeface="Wingdings" charset="2"/>
              <a:buChar char=""/>
            </a:pPr>
            <a:r>
              <a:rPr lang="it-IT" sz="1779" spc="-1" dirty="0">
                <a:latin typeface="Arial"/>
              </a:rPr>
              <a:t>Pertanto α</a:t>
            </a:r>
            <a:r>
              <a:rPr lang="it-IT" sz="1779" spc="-1" dirty="0" err="1">
                <a:latin typeface="Arial"/>
              </a:rPr>
              <a:t>xnN</a:t>
            </a:r>
            <a:r>
              <a:rPr lang="it-IT" sz="1779" spc="-1" dirty="0">
                <a:latin typeface="Arial"/>
              </a:rPr>
              <a:t> ci da’ il numero di oggetti prodotti in </a:t>
            </a:r>
            <a:r>
              <a:rPr lang="it-IT" sz="1779" spc="-1" dirty="0" err="1">
                <a:latin typeface="Arial"/>
              </a:rPr>
              <a:t>xnN</a:t>
            </a:r>
            <a:r>
              <a:rPr lang="it-IT" sz="1779" spc="-1" dirty="0">
                <a:latin typeface="Arial"/>
              </a:rPr>
              <a:t> collisioni. </a:t>
            </a:r>
            <a:endParaRPr lang="en-US" sz="1779" spc="-1" dirty="0">
              <a:latin typeface="Arial"/>
            </a:endParaRPr>
          </a:p>
        </p:txBody>
      </p:sp>
      <p:sp>
        <p:nvSpPr>
          <p:cNvPr id="83" name="CasellaDiTesto 82"/>
          <p:cNvSpPr txBox="1"/>
          <p:nvPr/>
        </p:nvSpPr>
        <p:spPr>
          <a:xfrm>
            <a:off x="241609" y="6275997"/>
            <a:ext cx="10332951" cy="342309"/>
          </a:xfrm>
          <a:prstGeom prst="rect">
            <a:avLst/>
          </a:prstGeom>
          <a:noFill/>
          <a:ln w="0">
            <a:noFill/>
          </a:ln>
        </p:spPr>
        <p:txBody>
          <a:bodyPr lIns="88958" tIns="44479" rIns="88958" bIns="44479" anchor="t">
            <a:noAutofit/>
          </a:bodyPr>
          <a:lstStyle/>
          <a:p>
            <a:endParaRPr lang="en-US" sz="1779" spc="-1" dirty="0">
              <a:latin typeface="Arial"/>
            </a:endParaRPr>
          </a:p>
        </p:txBody>
      </p:sp>
      <p:pic>
        <p:nvPicPr>
          <p:cNvPr id="3" name="Immagine 2" descr="Immagine che contiene Carattere, testo, bianco, linea&#10;&#10;Il contenuto generato dall'IA potrebbe non essere corretto.">
            <a:extLst>
              <a:ext uri="{FF2B5EF4-FFF2-40B4-BE49-F238E27FC236}">
                <a16:creationId xmlns:a16="http://schemas.microsoft.com/office/drawing/2014/main" id="{CF8FDAAE-CA1B-13EB-9B1A-94451AF74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112" y="2000250"/>
            <a:ext cx="2719387" cy="1456814"/>
          </a:xfrm>
          <a:prstGeom prst="rect">
            <a:avLst/>
          </a:prstGeom>
        </p:spPr>
      </p:pic>
      <p:sp>
        <p:nvSpPr>
          <p:cNvPr id="4" name="CasellaDiTesto 3">
            <a:extLst>
              <a:ext uri="{FF2B5EF4-FFF2-40B4-BE49-F238E27FC236}">
                <a16:creationId xmlns:a16="http://schemas.microsoft.com/office/drawing/2014/main" id="{A7742393-3FB3-86F1-14F6-D8E038EB97B2}"/>
              </a:ext>
            </a:extLst>
          </p:cNvPr>
          <p:cNvSpPr txBox="1"/>
          <p:nvPr/>
        </p:nvSpPr>
        <p:spPr>
          <a:xfrm>
            <a:off x="9129713" y="2571750"/>
            <a:ext cx="2727176" cy="369332"/>
          </a:xfrm>
          <a:prstGeom prst="rect">
            <a:avLst/>
          </a:prstGeom>
          <a:noFill/>
        </p:spPr>
        <p:txBody>
          <a:bodyPr wrap="square" rtlCol="0">
            <a:spAutoFit/>
          </a:bodyPr>
          <a:lstStyle/>
          <a:p>
            <a:r>
              <a:rPr lang="en-US" dirty="0"/>
              <a:t>Farinella &amp; </a:t>
            </a:r>
            <a:r>
              <a:rPr lang="en-US" dirty="0" err="1"/>
              <a:t>Cordelli</a:t>
            </a:r>
            <a:r>
              <a:rPr lang="en-US" dirty="0"/>
              <a:t> , 1991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DB2C4-0132-6BCB-7496-8D512D2E08CF}"/>
            </a:ext>
          </a:extLst>
        </p:cNvPr>
        <p:cNvGrpSpPr/>
        <p:nvPr/>
      </p:nvGrpSpPr>
      <p:grpSpPr>
        <a:xfrm>
          <a:off x="0" y="0"/>
          <a:ext cx="0" cy="0"/>
          <a:chOff x="0" y="0"/>
          <a:chExt cx="0" cy="0"/>
        </a:xfrm>
      </p:grpSpPr>
      <p:sp>
        <p:nvSpPr>
          <p:cNvPr id="79" name="CustomShape 1_13">
            <a:extLst>
              <a:ext uri="{FF2B5EF4-FFF2-40B4-BE49-F238E27FC236}">
                <a16:creationId xmlns:a16="http://schemas.microsoft.com/office/drawing/2014/main" id="{FCEFE62F-B8F9-2EE1-FBB9-23BC9C50AD5F}"/>
              </a:ext>
            </a:extLst>
          </p:cNvPr>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80" name="CustomShape 2_13">
            <a:extLst>
              <a:ext uri="{FF2B5EF4-FFF2-40B4-BE49-F238E27FC236}">
                <a16:creationId xmlns:a16="http://schemas.microsoft.com/office/drawing/2014/main" id="{1E02B5F2-94B2-BBFA-EB46-5D2BCA9B549A}"/>
              </a:ext>
            </a:extLst>
          </p:cNvPr>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82" name="CasellaDiTesto 81">
            <a:extLst>
              <a:ext uri="{FF2B5EF4-FFF2-40B4-BE49-F238E27FC236}">
                <a16:creationId xmlns:a16="http://schemas.microsoft.com/office/drawing/2014/main" id="{15D2C888-BA64-C75F-B47D-AAB0A1229166}"/>
              </a:ext>
            </a:extLst>
          </p:cNvPr>
          <p:cNvSpPr txBox="1"/>
          <p:nvPr/>
        </p:nvSpPr>
        <p:spPr>
          <a:xfrm>
            <a:off x="1" y="1319683"/>
            <a:ext cx="3086100" cy="6891718"/>
          </a:xfrm>
          <a:prstGeom prst="rect">
            <a:avLst/>
          </a:prstGeom>
          <a:noFill/>
          <a:ln w="0">
            <a:noFill/>
          </a:ln>
        </p:spPr>
        <p:txBody>
          <a:bodyPr lIns="88958" tIns="44479" rIns="88958" bIns="44479" anchor="t">
            <a:noAutofit/>
          </a:bodyPr>
          <a:lstStyle/>
          <a:p>
            <a:pPr>
              <a:buNone/>
            </a:pPr>
            <a:r>
              <a:rPr lang="en-US" sz="2400" spc="-1" dirty="0">
                <a:latin typeface="Arial"/>
              </a:rPr>
              <a:t>Using initial conditions such as in (Farinella &amp; </a:t>
            </a:r>
            <a:r>
              <a:rPr lang="en-US" sz="2400" spc="-1" dirty="0" err="1">
                <a:latin typeface="Arial"/>
              </a:rPr>
              <a:t>Cordelli</a:t>
            </a:r>
            <a:r>
              <a:rPr lang="en-US" sz="2400" spc="-1" dirty="0">
                <a:latin typeface="Arial"/>
              </a:rPr>
              <a:t>, 1991)</a:t>
            </a: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p:txBody>
      </p:sp>
      <p:sp>
        <p:nvSpPr>
          <p:cNvPr id="83" name="CasellaDiTesto 82">
            <a:extLst>
              <a:ext uri="{FF2B5EF4-FFF2-40B4-BE49-F238E27FC236}">
                <a16:creationId xmlns:a16="http://schemas.microsoft.com/office/drawing/2014/main" id="{01983BF6-05A5-E399-D5C4-302174958022}"/>
              </a:ext>
            </a:extLst>
          </p:cNvPr>
          <p:cNvSpPr txBox="1"/>
          <p:nvPr/>
        </p:nvSpPr>
        <p:spPr>
          <a:xfrm>
            <a:off x="241609" y="6275997"/>
            <a:ext cx="10332951" cy="342309"/>
          </a:xfrm>
          <a:prstGeom prst="rect">
            <a:avLst/>
          </a:prstGeom>
          <a:noFill/>
          <a:ln w="0">
            <a:noFill/>
          </a:ln>
        </p:spPr>
        <p:txBody>
          <a:bodyPr lIns="88958" tIns="44479" rIns="88958" bIns="44479" anchor="t">
            <a:noAutofit/>
          </a:bodyPr>
          <a:lstStyle/>
          <a:p>
            <a:endParaRPr lang="en-US" sz="1779" spc="-1" dirty="0">
              <a:latin typeface="Arial"/>
            </a:endParaRPr>
          </a:p>
        </p:txBody>
      </p:sp>
      <p:pic>
        <p:nvPicPr>
          <p:cNvPr id="4" name="Immagine 3" descr="Immagine che contiene testo, diagramma, linea, Diagramma&#10;&#10;Il contenuto generato dall'IA potrebbe non essere corretto.">
            <a:extLst>
              <a:ext uri="{FF2B5EF4-FFF2-40B4-BE49-F238E27FC236}">
                <a16:creationId xmlns:a16="http://schemas.microsoft.com/office/drawing/2014/main" id="{1B5A5EC9-F1E6-0891-632D-F1A892A3D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651" y="-47542"/>
            <a:ext cx="9277350" cy="6891016"/>
          </a:xfrm>
          <a:prstGeom prst="rect">
            <a:avLst/>
          </a:prstGeom>
        </p:spPr>
      </p:pic>
    </p:spTree>
    <p:extLst>
      <p:ext uri="{BB962C8B-B14F-4D97-AF65-F5344CB8AC3E}">
        <p14:creationId xmlns:p14="http://schemas.microsoft.com/office/powerpoint/2010/main" val="2831968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4EEBB-5707-1BF6-42A9-0CA4EAC96A26}"/>
            </a:ext>
          </a:extLst>
        </p:cNvPr>
        <p:cNvGrpSpPr/>
        <p:nvPr/>
      </p:nvGrpSpPr>
      <p:grpSpPr>
        <a:xfrm>
          <a:off x="0" y="0"/>
          <a:ext cx="0" cy="0"/>
          <a:chOff x="0" y="0"/>
          <a:chExt cx="0" cy="0"/>
        </a:xfrm>
      </p:grpSpPr>
      <p:sp>
        <p:nvSpPr>
          <p:cNvPr id="79" name="CustomShape 1_13">
            <a:extLst>
              <a:ext uri="{FF2B5EF4-FFF2-40B4-BE49-F238E27FC236}">
                <a16:creationId xmlns:a16="http://schemas.microsoft.com/office/drawing/2014/main" id="{7B386AAE-1D2E-75E9-B564-680E9BBD9673}"/>
              </a:ext>
            </a:extLst>
          </p:cNvPr>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80" name="CustomShape 2_13">
            <a:extLst>
              <a:ext uri="{FF2B5EF4-FFF2-40B4-BE49-F238E27FC236}">
                <a16:creationId xmlns:a16="http://schemas.microsoft.com/office/drawing/2014/main" id="{BA3DCDCC-873A-E7F8-5BC4-354817D2B053}"/>
              </a:ext>
            </a:extLst>
          </p:cNvPr>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82" name="CasellaDiTesto 81">
            <a:extLst>
              <a:ext uri="{FF2B5EF4-FFF2-40B4-BE49-F238E27FC236}">
                <a16:creationId xmlns:a16="http://schemas.microsoft.com/office/drawing/2014/main" id="{F59C507F-3696-FE48-C165-A1E47CF42B39}"/>
              </a:ext>
            </a:extLst>
          </p:cNvPr>
          <p:cNvSpPr txBox="1"/>
          <p:nvPr/>
        </p:nvSpPr>
        <p:spPr>
          <a:xfrm>
            <a:off x="335110" y="1319683"/>
            <a:ext cx="11521779" cy="6891718"/>
          </a:xfrm>
          <a:prstGeom prst="rect">
            <a:avLst/>
          </a:prstGeom>
          <a:noFill/>
          <a:ln w="0">
            <a:noFill/>
          </a:ln>
        </p:spPr>
        <p:txBody>
          <a:bodyPr lIns="88958" tIns="44479" rIns="88958" bIns="44479" anchor="t">
            <a:noAutofit/>
          </a:bodyPr>
          <a:lstStyle/>
          <a:p>
            <a:pPr algn="ctr">
              <a:buNone/>
            </a:pPr>
            <a:r>
              <a:rPr lang="en-US" sz="3558" spc="-1" dirty="0">
                <a:solidFill>
                  <a:srgbClr val="2A6099"/>
                </a:solidFill>
                <a:latin typeface="Arial"/>
              </a:rPr>
              <a:t>Long term modeling: increasing the complexity</a:t>
            </a:r>
            <a:endParaRPr lang="en-US" sz="3558" spc="-1" dirty="0">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a:p>
            <a:pPr marL="213494" indent="-213494">
              <a:buClr>
                <a:srgbClr val="000000"/>
              </a:buClr>
              <a:buSzPct val="45000"/>
              <a:buFont typeface="Wingdings" charset="2"/>
              <a:buChar char=""/>
            </a:pPr>
            <a:endParaRPr lang="it-IT" sz="1779" spc="-1" dirty="0">
              <a:solidFill>
                <a:srgbClr val="C9211E"/>
              </a:solidFill>
              <a:latin typeface="Arial"/>
            </a:endParaRPr>
          </a:p>
        </p:txBody>
      </p:sp>
      <p:sp>
        <p:nvSpPr>
          <p:cNvPr id="83" name="CasellaDiTesto 82">
            <a:extLst>
              <a:ext uri="{FF2B5EF4-FFF2-40B4-BE49-F238E27FC236}">
                <a16:creationId xmlns:a16="http://schemas.microsoft.com/office/drawing/2014/main" id="{6AF6B10C-AB4E-F508-EEFF-961A7FDBD5F2}"/>
              </a:ext>
            </a:extLst>
          </p:cNvPr>
          <p:cNvSpPr txBox="1"/>
          <p:nvPr/>
        </p:nvSpPr>
        <p:spPr>
          <a:xfrm>
            <a:off x="241609" y="6275997"/>
            <a:ext cx="10332951" cy="342309"/>
          </a:xfrm>
          <a:prstGeom prst="rect">
            <a:avLst/>
          </a:prstGeom>
          <a:noFill/>
          <a:ln w="0">
            <a:noFill/>
          </a:ln>
        </p:spPr>
        <p:txBody>
          <a:bodyPr lIns="88958" tIns="44479" rIns="88958" bIns="44479" anchor="t">
            <a:noAutofit/>
          </a:bodyPr>
          <a:lstStyle/>
          <a:p>
            <a:endParaRPr lang="en-US" sz="1779" spc="-1" dirty="0">
              <a:latin typeface="Arial"/>
            </a:endParaRPr>
          </a:p>
        </p:txBody>
      </p:sp>
      <p:pic>
        <p:nvPicPr>
          <p:cNvPr id="5" name="Immagine 4" descr="Immagine che contiene testo, Carattere, schermata, calligrafia&#10;&#10;Il contenuto generato dall'IA potrebbe non essere corretto.">
            <a:extLst>
              <a:ext uri="{FF2B5EF4-FFF2-40B4-BE49-F238E27FC236}">
                <a16:creationId xmlns:a16="http://schemas.microsoft.com/office/drawing/2014/main" id="{67A45B06-8B93-14C6-1154-B067BEB80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241" y="2165014"/>
            <a:ext cx="7880579" cy="4453291"/>
          </a:xfrm>
          <a:prstGeom prst="rect">
            <a:avLst/>
          </a:prstGeom>
        </p:spPr>
      </p:pic>
      <p:sp>
        <p:nvSpPr>
          <p:cNvPr id="7" name="CasellaDiTesto 6">
            <a:extLst>
              <a:ext uri="{FF2B5EF4-FFF2-40B4-BE49-F238E27FC236}">
                <a16:creationId xmlns:a16="http://schemas.microsoft.com/office/drawing/2014/main" id="{370379E3-19F6-D978-8EE3-63C493524125}"/>
              </a:ext>
            </a:extLst>
          </p:cNvPr>
          <p:cNvSpPr txBox="1"/>
          <p:nvPr/>
        </p:nvSpPr>
        <p:spPr>
          <a:xfrm>
            <a:off x="97524" y="5906664"/>
            <a:ext cx="4513370" cy="369332"/>
          </a:xfrm>
          <a:prstGeom prst="rect">
            <a:avLst/>
          </a:prstGeom>
          <a:noFill/>
        </p:spPr>
        <p:txBody>
          <a:bodyPr wrap="square">
            <a:spAutoFit/>
          </a:bodyPr>
          <a:lstStyle/>
          <a:p>
            <a:r>
              <a:rPr lang="en-US" dirty="0"/>
              <a:t>From: Rossi, </a:t>
            </a:r>
            <a:r>
              <a:rPr lang="en-US" dirty="0" err="1"/>
              <a:t>Cordelli</a:t>
            </a:r>
            <a:r>
              <a:rPr lang="en-US" dirty="0"/>
              <a:t> and Farinella (</a:t>
            </a:r>
            <a:r>
              <a:rPr lang="en-US" i="1" dirty="0"/>
              <a:t>JGR</a:t>
            </a:r>
            <a:r>
              <a:rPr lang="en-US" dirty="0"/>
              <a:t>, 1994) </a:t>
            </a:r>
          </a:p>
        </p:txBody>
      </p:sp>
    </p:spTree>
    <p:extLst>
      <p:ext uri="{BB962C8B-B14F-4D97-AF65-F5344CB8AC3E}">
        <p14:creationId xmlns:p14="http://schemas.microsoft.com/office/powerpoint/2010/main" val="4084201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BCA07-E250-AD5D-920C-BF22FC8EC93C}"/>
            </a:ext>
          </a:extLst>
        </p:cNvPr>
        <p:cNvGrpSpPr/>
        <p:nvPr/>
      </p:nvGrpSpPr>
      <p:grpSpPr>
        <a:xfrm>
          <a:off x="0" y="0"/>
          <a:ext cx="0" cy="0"/>
          <a:chOff x="0" y="0"/>
          <a:chExt cx="0" cy="0"/>
        </a:xfrm>
      </p:grpSpPr>
      <p:sp>
        <p:nvSpPr>
          <p:cNvPr id="79" name="CustomShape 1_13">
            <a:extLst>
              <a:ext uri="{FF2B5EF4-FFF2-40B4-BE49-F238E27FC236}">
                <a16:creationId xmlns:a16="http://schemas.microsoft.com/office/drawing/2014/main" id="{85BBD53D-3128-B69E-45D7-674E52373450}"/>
              </a:ext>
            </a:extLst>
          </p:cNvPr>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80" name="CustomShape 2_13">
            <a:extLst>
              <a:ext uri="{FF2B5EF4-FFF2-40B4-BE49-F238E27FC236}">
                <a16:creationId xmlns:a16="http://schemas.microsoft.com/office/drawing/2014/main" id="{DE891FCC-A76B-A49A-22D6-D11892FB89EF}"/>
              </a:ext>
            </a:extLst>
          </p:cNvPr>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82" name="CasellaDiTesto 81">
            <a:extLst>
              <a:ext uri="{FF2B5EF4-FFF2-40B4-BE49-F238E27FC236}">
                <a16:creationId xmlns:a16="http://schemas.microsoft.com/office/drawing/2014/main" id="{62406705-1D74-21BB-8757-0972F064ECA5}"/>
              </a:ext>
            </a:extLst>
          </p:cNvPr>
          <p:cNvSpPr txBox="1"/>
          <p:nvPr/>
        </p:nvSpPr>
        <p:spPr>
          <a:xfrm>
            <a:off x="335110" y="1319683"/>
            <a:ext cx="11521779" cy="6891718"/>
          </a:xfrm>
          <a:prstGeom prst="rect">
            <a:avLst/>
          </a:prstGeom>
          <a:noFill/>
          <a:ln w="0">
            <a:noFill/>
          </a:ln>
        </p:spPr>
        <p:txBody>
          <a:bodyPr lIns="88958" tIns="44479" rIns="88958" bIns="44479" anchor="t">
            <a:noAutofit/>
          </a:bodyPr>
          <a:lstStyle/>
          <a:p>
            <a:pPr algn="ctr">
              <a:buNone/>
            </a:pPr>
            <a:r>
              <a:rPr lang="en-US" sz="3558" spc="-1" dirty="0">
                <a:solidFill>
                  <a:srgbClr val="2A6099"/>
                </a:solidFill>
                <a:latin typeface="Arial"/>
              </a:rPr>
              <a:t>Long term modeling</a:t>
            </a:r>
            <a:endParaRPr lang="en-US" sz="3558" spc="-1" dirty="0">
              <a:latin typeface="Arial"/>
            </a:endParaRPr>
          </a:p>
          <a:p>
            <a:endParaRPr lang="en-US" sz="1384" spc="-1" dirty="0">
              <a:latin typeface="Arial"/>
            </a:endParaRPr>
          </a:p>
          <a:p>
            <a:pPr marL="213494" indent="-213494">
              <a:buClr>
                <a:srgbClr val="000000"/>
              </a:buClr>
              <a:buSzPct val="45000"/>
              <a:buFont typeface="Wingdings" charset="2"/>
              <a:buChar char=""/>
            </a:pPr>
            <a:r>
              <a:rPr lang="en-US" sz="1779" spc="-1" dirty="0">
                <a:solidFill>
                  <a:srgbClr val="C9211E"/>
                </a:solidFill>
                <a:latin typeface="Arial"/>
              </a:rPr>
              <a:t>SDM 5.0 space debris long term evolution model:</a:t>
            </a:r>
            <a:endParaRPr lang="en-US" sz="1779" spc="-1" dirty="0">
              <a:latin typeface="Arial"/>
            </a:endParaRPr>
          </a:p>
          <a:p>
            <a:pPr marL="213494" indent="-213494">
              <a:buClr>
                <a:srgbClr val="000000"/>
              </a:buClr>
              <a:buSzPct val="45000"/>
              <a:buFont typeface="Wingdings" charset="2"/>
              <a:buChar char=""/>
            </a:pPr>
            <a:endParaRPr lang="en-US" sz="1779" spc="-1" dirty="0">
              <a:latin typeface="Arial"/>
            </a:endParaRPr>
          </a:p>
          <a:p>
            <a:pPr marL="426989" lvl="1" indent="-213494">
              <a:buClr>
                <a:srgbClr val="000000"/>
              </a:buClr>
              <a:buSzPct val="45000"/>
              <a:buFont typeface="Wingdings" charset="2"/>
              <a:buChar char=""/>
            </a:pPr>
            <a:r>
              <a:rPr lang="en-US" sz="1779" spc="-1" dirty="0">
                <a:solidFill>
                  <a:srgbClr val="000000"/>
                </a:solidFill>
                <a:latin typeface="Arial"/>
                <a:ea typeface="Noto Sans CJK SC"/>
              </a:rPr>
              <a:t>Starting from a given initial population, </a:t>
            </a:r>
            <a:r>
              <a:rPr lang="en-US" sz="1779" spc="-1" dirty="0">
                <a:solidFill>
                  <a:srgbClr val="2A6099"/>
                </a:solidFill>
                <a:latin typeface="Arial"/>
                <a:ea typeface="Noto Sans CJK SC"/>
              </a:rPr>
              <a:t>SDM allows the simulation of the full traffic of launches and disposal of space objects,</a:t>
            </a:r>
            <a:r>
              <a:rPr lang="en-US" sz="1779" spc="-1" dirty="0">
                <a:solidFill>
                  <a:srgbClr val="000000"/>
                </a:solidFill>
                <a:latin typeface="Arial"/>
                <a:ea typeface="Noto Sans CJK SC"/>
              </a:rPr>
              <a:t> including active and defunct satellites, spent rockets bodies and fragments, down to a given size threshold (e.g., 5 cm, 10 cm, ….). </a:t>
            </a:r>
            <a:endParaRPr lang="en-US" sz="1779" spc="-1" dirty="0">
              <a:latin typeface="Arial"/>
            </a:endParaRPr>
          </a:p>
          <a:p>
            <a:pPr marL="426989" lvl="1" indent="-213494">
              <a:buClr>
                <a:srgbClr val="000000"/>
              </a:buClr>
              <a:buSzPct val="45000"/>
              <a:buFont typeface="Wingdings" charset="2"/>
              <a:buChar char=""/>
            </a:pPr>
            <a:endParaRPr lang="en-US" sz="1779" spc="-1" dirty="0">
              <a:latin typeface="Arial"/>
            </a:endParaRPr>
          </a:p>
          <a:p>
            <a:pPr marL="426989" lvl="1" indent="-213494">
              <a:buClr>
                <a:srgbClr val="000000"/>
              </a:buClr>
              <a:buSzPct val="45000"/>
              <a:buFont typeface="Wingdings" charset="2"/>
              <a:buChar char=""/>
            </a:pPr>
            <a:r>
              <a:rPr lang="en-US" sz="1779" spc="-1" dirty="0">
                <a:solidFill>
                  <a:srgbClr val="000000"/>
                </a:solidFill>
                <a:latin typeface="Arial"/>
              </a:rPr>
              <a:t>Beside the “standard” launch traffic derived from the launch activities of the past decade, </a:t>
            </a:r>
            <a:r>
              <a:rPr lang="en-US" sz="1779" spc="-1" dirty="0">
                <a:solidFill>
                  <a:srgbClr val="2A6099"/>
                </a:solidFill>
                <a:latin typeface="Arial"/>
              </a:rPr>
              <a:t>SDM allows the inclusion in the launch traffic of large constellations</a:t>
            </a:r>
            <a:r>
              <a:rPr lang="en-US" sz="1779" spc="-1" dirty="0">
                <a:solidFill>
                  <a:srgbClr val="000000"/>
                </a:solidFill>
                <a:latin typeface="Arial"/>
              </a:rPr>
              <a:t> with their own specific traffic and maintenance procedures.</a:t>
            </a:r>
            <a:endParaRPr lang="en-US" sz="1779" spc="-1" dirty="0">
              <a:latin typeface="Arial"/>
            </a:endParaRPr>
          </a:p>
          <a:p>
            <a:pPr marL="213495" lvl="1">
              <a:buClr>
                <a:srgbClr val="000000"/>
              </a:buClr>
              <a:buSzPct val="45000"/>
            </a:pPr>
            <a:endParaRPr lang="en-US" sz="1779" spc="-1" dirty="0">
              <a:latin typeface="Arial"/>
            </a:endParaRPr>
          </a:p>
          <a:p>
            <a:pPr marL="426989" lvl="1" indent="-213494">
              <a:buClr>
                <a:srgbClr val="000000"/>
              </a:buClr>
              <a:buSzPct val="45000"/>
              <a:buFont typeface="Wingdings" charset="2"/>
              <a:buChar char=""/>
            </a:pPr>
            <a:r>
              <a:rPr lang="en-US" sz="1779" spc="-1" dirty="0">
                <a:solidFill>
                  <a:srgbClr val="2A6099"/>
                </a:solidFill>
                <a:latin typeface="Arial"/>
              </a:rPr>
              <a:t>The collision probability </a:t>
            </a:r>
            <a:r>
              <a:rPr lang="en-US" sz="1779" spc="-1" dirty="0">
                <a:solidFill>
                  <a:srgbClr val="000000"/>
                </a:solidFill>
                <a:latin typeface="Arial"/>
              </a:rPr>
              <a:t>(CUBE and/or Opik) and the related </a:t>
            </a:r>
            <a:r>
              <a:rPr lang="en-US" sz="1779" spc="-1" dirty="0">
                <a:solidFill>
                  <a:srgbClr val="2A6099"/>
                </a:solidFill>
                <a:latin typeface="Arial"/>
              </a:rPr>
              <a:t>fragmentation</a:t>
            </a:r>
            <a:r>
              <a:rPr lang="en-US" sz="1779" spc="-1" dirty="0">
                <a:solidFill>
                  <a:srgbClr val="000000"/>
                </a:solidFill>
                <a:latin typeface="Arial"/>
              </a:rPr>
              <a:t> in space are computed and simulated.</a:t>
            </a:r>
            <a:endParaRPr lang="en-US" sz="1779" spc="-1" dirty="0">
              <a:latin typeface="Arial"/>
            </a:endParaRPr>
          </a:p>
          <a:p>
            <a:pPr marL="213494" indent="-213494">
              <a:buClr>
                <a:srgbClr val="000000"/>
              </a:buClr>
              <a:buSzPct val="45000"/>
              <a:buFont typeface="Wingdings" charset="2"/>
              <a:buChar char=""/>
            </a:pPr>
            <a:endParaRPr lang="en-US" sz="1779" spc="-1" dirty="0">
              <a:latin typeface="Arial"/>
            </a:endParaRPr>
          </a:p>
        </p:txBody>
      </p:sp>
      <p:sp>
        <p:nvSpPr>
          <p:cNvPr id="83" name="CasellaDiTesto 82">
            <a:extLst>
              <a:ext uri="{FF2B5EF4-FFF2-40B4-BE49-F238E27FC236}">
                <a16:creationId xmlns:a16="http://schemas.microsoft.com/office/drawing/2014/main" id="{FD1F8EC2-340E-DEAD-B457-91FF76472CAC}"/>
              </a:ext>
            </a:extLst>
          </p:cNvPr>
          <p:cNvSpPr txBox="1"/>
          <p:nvPr/>
        </p:nvSpPr>
        <p:spPr>
          <a:xfrm>
            <a:off x="241609" y="6275997"/>
            <a:ext cx="10332951" cy="342309"/>
          </a:xfrm>
          <a:prstGeom prst="rect">
            <a:avLst/>
          </a:prstGeom>
          <a:noFill/>
          <a:ln w="0">
            <a:noFill/>
          </a:ln>
        </p:spPr>
        <p:txBody>
          <a:bodyPr lIns="88958" tIns="44479" rIns="88958" bIns="44479" anchor="t">
            <a:noAutofit/>
          </a:bodyPr>
          <a:lstStyle/>
          <a:p>
            <a:endParaRPr lang="en-US" sz="1779" spc="-1" dirty="0">
              <a:latin typeface="Arial"/>
            </a:endParaRPr>
          </a:p>
        </p:txBody>
      </p:sp>
    </p:spTree>
    <p:extLst>
      <p:ext uri="{BB962C8B-B14F-4D97-AF65-F5344CB8AC3E}">
        <p14:creationId xmlns:p14="http://schemas.microsoft.com/office/powerpoint/2010/main" val="3780440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25CCB-5073-54EB-AAA8-3BE9CC980409}"/>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4848173A-A926-8131-344E-98539DE83F5D}"/>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BF8BF756-B5BB-C9B3-F45D-AA040236EE71}"/>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E010AF79-7D5E-E625-FB94-AE0C8250A349}"/>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1540B356-25E3-C3DC-B497-AC9D6E006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5816FD49-74DC-78C5-34F8-0592957A823E}"/>
              </a:ext>
            </a:extLst>
          </p:cNvPr>
          <p:cNvSpPr txBox="1"/>
          <p:nvPr/>
        </p:nvSpPr>
        <p:spPr>
          <a:xfrm>
            <a:off x="203597" y="1308115"/>
            <a:ext cx="4925616" cy="3508653"/>
          </a:xfrm>
          <a:prstGeom prst="rect">
            <a:avLst/>
          </a:prstGeom>
          <a:noFill/>
        </p:spPr>
        <p:txBody>
          <a:bodyPr wrap="square">
            <a:spAutoFit/>
          </a:bodyPr>
          <a:lstStyle/>
          <a:p>
            <a:r>
              <a:rPr lang="en-US" sz="2200" dirty="0">
                <a:solidFill>
                  <a:srgbClr val="FF0000"/>
                </a:solidFill>
                <a:effectLst/>
                <a:latin typeface="Arial" panose="020B0604020202020204" pitchFamily="34" charset="0"/>
                <a:cs typeface="Arial" panose="020B0604020202020204" pitchFamily="34" charset="0"/>
              </a:rPr>
              <a:t>CURRENT DEBRIS POPULATION</a:t>
            </a:r>
            <a:br>
              <a:rPr lang="en-US" sz="2200" dirty="0">
                <a:effectLst/>
                <a:latin typeface="Arial" panose="020B0604020202020204" pitchFamily="34" charset="0"/>
                <a:cs typeface="Arial" panose="020B0604020202020204" pitchFamily="34" charset="0"/>
              </a:rPr>
            </a:br>
            <a:endParaRPr lang="en-US" sz="2200" dirty="0">
              <a:effectLst/>
              <a:latin typeface="Arial" panose="020B0604020202020204" pitchFamily="34" charset="0"/>
              <a:cs typeface="Arial" panose="020B0604020202020204" pitchFamily="34" charset="0"/>
            </a:endParaRPr>
          </a:p>
          <a:p>
            <a:r>
              <a:rPr lang="en-US" sz="2000" dirty="0">
                <a:effectLst/>
                <a:latin typeface="Arial" panose="020B0604020202020204" pitchFamily="34" charset="0"/>
                <a:cs typeface="Arial" panose="020B0604020202020204" pitchFamily="34" charset="0"/>
              </a:rPr>
              <a:t>Some numbers.</a:t>
            </a:r>
          </a:p>
          <a:p>
            <a:endParaRPr lang="en-US" sz="20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About 30 000 objects larger than</a:t>
            </a:r>
            <a:br>
              <a:rPr lang="en-US" sz="2000" dirty="0">
                <a:effectLst/>
                <a:latin typeface="Arial" panose="020B0604020202020204" pitchFamily="34" charset="0"/>
                <a:cs typeface="Arial" panose="020B0604020202020204" pitchFamily="34" charset="0"/>
              </a:rPr>
            </a:br>
            <a:r>
              <a:rPr lang="en-US" sz="2000" dirty="0">
                <a:effectLst/>
                <a:latin typeface="Arial" panose="020B0604020202020204" pitchFamily="34" charset="0"/>
                <a:cs typeface="Arial" panose="020B0604020202020204" pitchFamily="34" charset="0"/>
              </a:rPr>
              <a:t>10 cm:</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 44 % are active or defunct spacecraft</a:t>
            </a:r>
          </a:p>
          <a:p>
            <a:pPr marL="742950" lvl="1" indent="-28575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 56 % are spent rocket bodies and other types of debris</a:t>
            </a:r>
            <a:br>
              <a:rPr lang="en-US" dirty="0">
                <a:effectLst/>
              </a:rPr>
            </a:br>
            <a:endParaRPr lang="en-US" dirty="0">
              <a:effectLst/>
            </a:endParaRPr>
          </a:p>
        </p:txBody>
      </p:sp>
      <p:pic>
        <p:nvPicPr>
          <p:cNvPr id="6" name="Immagine 5" descr="Immagine che contiene mappa, Terra, pianeta, World&#10;&#10;Il contenuto generato dall'IA potrebbe non essere corretto.">
            <a:extLst>
              <a:ext uri="{FF2B5EF4-FFF2-40B4-BE49-F238E27FC236}">
                <a16:creationId xmlns:a16="http://schemas.microsoft.com/office/drawing/2014/main" id="{DAF47B7A-C29E-8223-6380-68AC20064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775" y="0"/>
            <a:ext cx="6858000" cy="6858000"/>
          </a:xfrm>
          <a:prstGeom prst="rect">
            <a:avLst/>
          </a:prstGeom>
        </p:spPr>
      </p:pic>
    </p:spTree>
    <p:extLst>
      <p:ext uri="{BB962C8B-B14F-4D97-AF65-F5344CB8AC3E}">
        <p14:creationId xmlns:p14="http://schemas.microsoft.com/office/powerpoint/2010/main" val="4211333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DDFB9-8A61-E06E-058F-989945A06846}"/>
            </a:ext>
          </a:extLst>
        </p:cNvPr>
        <p:cNvGrpSpPr/>
        <p:nvPr/>
      </p:nvGrpSpPr>
      <p:grpSpPr>
        <a:xfrm>
          <a:off x="0" y="0"/>
          <a:ext cx="0" cy="0"/>
          <a:chOff x="0" y="0"/>
          <a:chExt cx="0" cy="0"/>
        </a:xfrm>
      </p:grpSpPr>
      <p:sp>
        <p:nvSpPr>
          <p:cNvPr id="79" name="CustomShape 1_13">
            <a:extLst>
              <a:ext uri="{FF2B5EF4-FFF2-40B4-BE49-F238E27FC236}">
                <a16:creationId xmlns:a16="http://schemas.microsoft.com/office/drawing/2014/main" id="{9D40AC34-F4D6-DDBA-0393-901B4D39C2C4}"/>
              </a:ext>
            </a:extLst>
          </p:cNvPr>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80" name="CustomShape 2_13">
            <a:extLst>
              <a:ext uri="{FF2B5EF4-FFF2-40B4-BE49-F238E27FC236}">
                <a16:creationId xmlns:a16="http://schemas.microsoft.com/office/drawing/2014/main" id="{20134CCE-0E20-258A-CEAD-4C96743D0516}"/>
              </a:ext>
            </a:extLst>
          </p:cNvPr>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82" name="CasellaDiTesto 81">
            <a:extLst>
              <a:ext uri="{FF2B5EF4-FFF2-40B4-BE49-F238E27FC236}">
                <a16:creationId xmlns:a16="http://schemas.microsoft.com/office/drawing/2014/main" id="{3C9C927F-2C6C-0FA7-AB42-E63C95B7688B}"/>
              </a:ext>
            </a:extLst>
          </p:cNvPr>
          <p:cNvSpPr txBox="1"/>
          <p:nvPr/>
        </p:nvSpPr>
        <p:spPr>
          <a:xfrm>
            <a:off x="335110" y="1319683"/>
            <a:ext cx="11521779" cy="6891718"/>
          </a:xfrm>
          <a:prstGeom prst="rect">
            <a:avLst/>
          </a:prstGeom>
          <a:noFill/>
          <a:ln w="0">
            <a:noFill/>
          </a:ln>
        </p:spPr>
        <p:txBody>
          <a:bodyPr lIns="88958" tIns="44479" rIns="88958" bIns="44479" anchor="t">
            <a:noAutofit/>
          </a:bodyPr>
          <a:lstStyle/>
          <a:p>
            <a:pPr algn="ctr">
              <a:buNone/>
            </a:pPr>
            <a:r>
              <a:rPr lang="en-US" sz="3558" spc="-1" dirty="0">
                <a:solidFill>
                  <a:srgbClr val="2A6099"/>
                </a:solidFill>
                <a:latin typeface="Arial"/>
              </a:rPr>
              <a:t>Long term modeling</a:t>
            </a:r>
            <a:endParaRPr lang="en-US" sz="3558" spc="-1" dirty="0">
              <a:latin typeface="Arial"/>
            </a:endParaRPr>
          </a:p>
          <a:p>
            <a:endParaRPr lang="en-US" sz="1384" spc="-1" dirty="0">
              <a:latin typeface="Arial"/>
            </a:endParaRPr>
          </a:p>
          <a:p>
            <a:pPr marL="213494" indent="-213494">
              <a:buClr>
                <a:srgbClr val="000000"/>
              </a:buClr>
              <a:buSzPct val="45000"/>
              <a:buFont typeface="Wingdings" charset="2"/>
              <a:buChar char=""/>
            </a:pPr>
            <a:r>
              <a:rPr lang="en-US" sz="1779" spc="-1" dirty="0">
                <a:solidFill>
                  <a:srgbClr val="C9211E"/>
                </a:solidFill>
                <a:latin typeface="Arial"/>
              </a:rPr>
              <a:t>SDM 5.0 space debris long term evolution model:</a:t>
            </a:r>
            <a:endParaRPr lang="en-US" sz="1779" spc="-1" dirty="0">
              <a:latin typeface="Arial"/>
            </a:endParaRPr>
          </a:p>
          <a:p>
            <a:pPr marL="213494" indent="-213494">
              <a:buClr>
                <a:srgbClr val="000000"/>
              </a:buClr>
              <a:buSzPct val="45000"/>
              <a:buFont typeface="Wingdings" charset="2"/>
              <a:buChar char=""/>
            </a:pPr>
            <a:endParaRPr lang="en-US" sz="1779" spc="-1" dirty="0">
              <a:latin typeface="Arial"/>
            </a:endParaRPr>
          </a:p>
          <a:p>
            <a:pPr marL="426989" lvl="1" indent="-213494">
              <a:buClr>
                <a:srgbClr val="000000"/>
              </a:buClr>
              <a:buSzPct val="45000"/>
              <a:buFont typeface="Wingdings" charset="2"/>
              <a:buChar char=""/>
            </a:pPr>
            <a:endParaRPr lang="en-US" sz="1779" spc="-1" dirty="0">
              <a:latin typeface="Arial"/>
            </a:endParaRPr>
          </a:p>
          <a:p>
            <a:pPr marL="426989" lvl="1" indent="-213494">
              <a:buClr>
                <a:srgbClr val="000000"/>
              </a:buClr>
              <a:buSzPct val="45000"/>
              <a:buFont typeface="Wingdings" charset="2"/>
              <a:buChar char=""/>
            </a:pPr>
            <a:r>
              <a:rPr lang="en-US" sz="1779" spc="-1" dirty="0">
                <a:solidFill>
                  <a:srgbClr val="000000"/>
                </a:solidFill>
                <a:latin typeface="Arial"/>
              </a:rPr>
              <a:t>The orbits of all the objects are integrated by a fast high fidelity orbital propagator.</a:t>
            </a:r>
            <a:endParaRPr lang="en-US" sz="1779" spc="-1" dirty="0">
              <a:latin typeface="Arial"/>
            </a:endParaRPr>
          </a:p>
          <a:p>
            <a:pPr marL="426989" lvl="1" indent="-213494">
              <a:buClr>
                <a:srgbClr val="000000"/>
              </a:buClr>
              <a:buSzPct val="45000"/>
              <a:buFont typeface="Wingdings" charset="2"/>
              <a:buChar char=""/>
            </a:pPr>
            <a:endParaRPr lang="en-US" sz="1779" spc="-1" dirty="0">
              <a:solidFill>
                <a:srgbClr val="000000"/>
              </a:solidFill>
              <a:latin typeface="Arial"/>
            </a:endParaRPr>
          </a:p>
          <a:p>
            <a:pPr marL="426989" lvl="1" indent="-213494">
              <a:buClr>
                <a:srgbClr val="000000"/>
              </a:buClr>
              <a:buSzPct val="45000"/>
              <a:buFont typeface="Wingdings" charset="2"/>
              <a:buChar char=""/>
            </a:pPr>
            <a:endParaRPr lang="en-US" sz="1779" spc="-1" dirty="0">
              <a:solidFill>
                <a:srgbClr val="000000"/>
              </a:solidFill>
              <a:latin typeface="Arial"/>
            </a:endParaRPr>
          </a:p>
          <a:p>
            <a:pPr marL="426989" lvl="1" indent="-213494">
              <a:buClr>
                <a:srgbClr val="000000"/>
              </a:buClr>
              <a:buSzPct val="45000"/>
              <a:buFont typeface="Wingdings" charset="2"/>
              <a:buChar char=""/>
            </a:pPr>
            <a:r>
              <a:rPr lang="en-US" sz="1779" spc="-1" dirty="0">
                <a:solidFill>
                  <a:srgbClr val="000000"/>
                </a:solidFill>
                <a:latin typeface="Arial"/>
              </a:rPr>
              <a:t>A number of </a:t>
            </a:r>
            <a:r>
              <a:rPr lang="en-US" sz="1779" spc="-1" dirty="0">
                <a:solidFill>
                  <a:srgbClr val="2A6099"/>
                </a:solidFill>
                <a:latin typeface="Arial"/>
              </a:rPr>
              <a:t>mitigation and remediation measures </a:t>
            </a:r>
            <a:r>
              <a:rPr lang="en-US" sz="1779" spc="-1" dirty="0">
                <a:solidFill>
                  <a:srgbClr val="000000"/>
                </a:solidFill>
                <a:latin typeface="Arial"/>
              </a:rPr>
              <a:t>can be simulated within SDM, e.g.:</a:t>
            </a:r>
            <a:endParaRPr lang="en-US" sz="1779" spc="-1" dirty="0">
              <a:latin typeface="Arial"/>
            </a:endParaRPr>
          </a:p>
          <a:p>
            <a:pPr marL="426989" lvl="1" indent="-213494">
              <a:buClr>
                <a:srgbClr val="000000"/>
              </a:buClr>
              <a:buSzPct val="45000"/>
              <a:buFont typeface="Wingdings" charset="2"/>
              <a:buChar char=""/>
            </a:pPr>
            <a:endParaRPr lang="en-US" sz="1779" spc="-1" dirty="0">
              <a:latin typeface="Arial"/>
            </a:endParaRPr>
          </a:p>
          <a:p>
            <a:pPr marL="640483" lvl="2" indent="-213494">
              <a:buClr>
                <a:srgbClr val="000000"/>
              </a:buClr>
              <a:buSzPct val="45000"/>
              <a:buFont typeface="Wingdings" charset="2"/>
              <a:buChar char=""/>
            </a:pPr>
            <a:r>
              <a:rPr lang="en-US" sz="1779" spc="-1" dirty="0">
                <a:solidFill>
                  <a:srgbClr val="000000"/>
                </a:solidFill>
                <a:latin typeface="Arial"/>
              </a:rPr>
              <a:t>The possibility to simulate the </a:t>
            </a:r>
            <a:r>
              <a:rPr lang="en-US" sz="1779" spc="-1" dirty="0">
                <a:solidFill>
                  <a:srgbClr val="2A6099"/>
                </a:solidFill>
                <a:latin typeface="Arial"/>
              </a:rPr>
              <a:t>disposal at the end-of-life</a:t>
            </a:r>
            <a:r>
              <a:rPr lang="en-US" sz="1779" spc="-1" dirty="0">
                <a:solidFill>
                  <a:srgbClr val="000000"/>
                </a:solidFill>
                <a:latin typeface="Arial"/>
              </a:rPr>
              <a:t> to an orbit (either circular or elliptic) with a given </a:t>
            </a:r>
            <a:r>
              <a:rPr lang="en-US" sz="1779" spc="-1" dirty="0">
                <a:solidFill>
                  <a:srgbClr val="2A6099"/>
                </a:solidFill>
                <a:latin typeface="Arial"/>
              </a:rPr>
              <a:t>residual lifetime</a:t>
            </a:r>
            <a:r>
              <a:rPr lang="en-US" sz="1779" spc="-1" dirty="0">
                <a:solidFill>
                  <a:srgbClr val="000000"/>
                </a:solidFill>
                <a:latin typeface="Arial"/>
              </a:rPr>
              <a:t>, by means of an impulsive or low-thrust </a:t>
            </a:r>
            <a:r>
              <a:rPr lang="en-US" sz="1779" spc="-1" dirty="0" err="1">
                <a:solidFill>
                  <a:srgbClr val="000000"/>
                </a:solidFill>
                <a:latin typeface="Arial"/>
              </a:rPr>
              <a:t>manoeuver</a:t>
            </a:r>
            <a:r>
              <a:rPr lang="en-US" sz="1779" spc="-1" dirty="0">
                <a:solidFill>
                  <a:srgbClr val="000000"/>
                </a:solidFill>
                <a:latin typeface="Arial"/>
              </a:rPr>
              <a:t>. </a:t>
            </a:r>
            <a:endParaRPr lang="en-US" sz="1779" spc="-1" dirty="0">
              <a:latin typeface="Arial"/>
            </a:endParaRPr>
          </a:p>
          <a:p>
            <a:pPr marL="640483" lvl="2" indent="-213494">
              <a:buClr>
                <a:srgbClr val="000000"/>
              </a:buClr>
              <a:buSzPct val="45000"/>
              <a:buFont typeface="Wingdings" charset="2"/>
              <a:buChar char=""/>
            </a:pPr>
            <a:r>
              <a:rPr lang="en-US" sz="1779" spc="-1" dirty="0">
                <a:solidFill>
                  <a:srgbClr val="000000"/>
                </a:solidFill>
                <a:latin typeface="Arial"/>
              </a:rPr>
              <a:t>The </a:t>
            </a:r>
            <a:r>
              <a:rPr lang="en-US" sz="1779" spc="-1" dirty="0">
                <a:solidFill>
                  <a:srgbClr val="2A6099"/>
                </a:solidFill>
                <a:latin typeface="Arial"/>
              </a:rPr>
              <a:t>Active Debris Removal (ADR)</a:t>
            </a:r>
            <a:r>
              <a:rPr lang="en-US" sz="1779" spc="-1" dirty="0">
                <a:solidFill>
                  <a:srgbClr val="000000"/>
                </a:solidFill>
                <a:latin typeface="Arial"/>
              </a:rPr>
              <a:t> of spacecraft can be simulated too, as well as the </a:t>
            </a:r>
            <a:r>
              <a:rPr lang="en-US" sz="1779" spc="-1" dirty="0">
                <a:solidFill>
                  <a:srgbClr val="2A6099"/>
                </a:solidFill>
                <a:latin typeface="Arial"/>
              </a:rPr>
              <a:t>re-</a:t>
            </a:r>
            <a:r>
              <a:rPr lang="en-US" sz="1779" spc="-1" dirty="0" err="1">
                <a:solidFill>
                  <a:srgbClr val="2A6099"/>
                </a:solidFill>
                <a:latin typeface="Arial"/>
              </a:rPr>
              <a:t>fuelling</a:t>
            </a:r>
            <a:r>
              <a:rPr lang="en-US" sz="1779" spc="-1" dirty="0">
                <a:solidFill>
                  <a:srgbClr val="000000"/>
                </a:solidFill>
                <a:latin typeface="Arial"/>
              </a:rPr>
              <a:t> of a given number of large satellites.</a:t>
            </a:r>
            <a:r>
              <a:rPr lang="en-US" sz="1779" spc="-1" dirty="0">
                <a:solidFill>
                  <a:srgbClr val="C9211E"/>
                </a:solidFill>
                <a:latin typeface="Arial"/>
              </a:rPr>
              <a:t> </a:t>
            </a:r>
            <a:endParaRPr lang="en-US" sz="1779" spc="-1" dirty="0">
              <a:latin typeface="Arial"/>
            </a:endParaRPr>
          </a:p>
          <a:p>
            <a:pPr marL="640483" lvl="2" indent="-213494">
              <a:buClr>
                <a:srgbClr val="000000"/>
              </a:buClr>
              <a:buSzPct val="45000"/>
              <a:buFont typeface="Wingdings" charset="2"/>
              <a:buChar char=""/>
            </a:pPr>
            <a:endParaRPr lang="en-US" sz="1779" spc="-1" dirty="0">
              <a:latin typeface="Arial"/>
            </a:endParaRPr>
          </a:p>
          <a:p>
            <a:pPr>
              <a:buClr>
                <a:srgbClr val="000000"/>
              </a:buClr>
              <a:buSzPct val="45000"/>
            </a:pPr>
            <a:endParaRPr lang="en-US" sz="1779" spc="-1" dirty="0">
              <a:latin typeface="Arial"/>
            </a:endParaRPr>
          </a:p>
        </p:txBody>
      </p:sp>
      <p:sp>
        <p:nvSpPr>
          <p:cNvPr id="83" name="CasellaDiTesto 82">
            <a:extLst>
              <a:ext uri="{FF2B5EF4-FFF2-40B4-BE49-F238E27FC236}">
                <a16:creationId xmlns:a16="http://schemas.microsoft.com/office/drawing/2014/main" id="{3CFE4F36-B736-053F-4C08-4C568764EBE3}"/>
              </a:ext>
            </a:extLst>
          </p:cNvPr>
          <p:cNvSpPr txBox="1"/>
          <p:nvPr/>
        </p:nvSpPr>
        <p:spPr>
          <a:xfrm>
            <a:off x="868581" y="5538317"/>
            <a:ext cx="10332951" cy="342309"/>
          </a:xfrm>
          <a:prstGeom prst="rect">
            <a:avLst/>
          </a:prstGeom>
          <a:noFill/>
          <a:ln w="0">
            <a:noFill/>
          </a:ln>
        </p:spPr>
        <p:txBody>
          <a:bodyPr lIns="88958" tIns="44479" rIns="88958" bIns="44479" anchor="t">
            <a:noAutofit/>
          </a:bodyPr>
          <a:lstStyle/>
          <a:p>
            <a:r>
              <a:rPr lang="en-US" sz="1779" i="1" spc="-1" dirty="0">
                <a:latin typeface="Arial"/>
              </a:rPr>
              <a:t>It is a statistical model, based on many Monte Carlo runs.</a:t>
            </a:r>
            <a:endParaRPr lang="en-US" sz="1779" spc="-1" dirty="0">
              <a:latin typeface="Arial"/>
            </a:endParaRPr>
          </a:p>
        </p:txBody>
      </p:sp>
    </p:spTree>
    <p:extLst>
      <p:ext uri="{BB962C8B-B14F-4D97-AF65-F5344CB8AC3E}">
        <p14:creationId xmlns:p14="http://schemas.microsoft.com/office/powerpoint/2010/main" val="1619541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AD5A1-C996-3E82-CA65-41443DF491FF}"/>
            </a:ext>
          </a:extLst>
        </p:cNvPr>
        <p:cNvGrpSpPr/>
        <p:nvPr/>
      </p:nvGrpSpPr>
      <p:grpSpPr>
        <a:xfrm>
          <a:off x="0" y="0"/>
          <a:ext cx="0" cy="0"/>
          <a:chOff x="0" y="0"/>
          <a:chExt cx="0" cy="0"/>
        </a:xfrm>
      </p:grpSpPr>
      <p:sp>
        <p:nvSpPr>
          <p:cNvPr id="79" name="CustomShape 1_13">
            <a:extLst>
              <a:ext uri="{FF2B5EF4-FFF2-40B4-BE49-F238E27FC236}">
                <a16:creationId xmlns:a16="http://schemas.microsoft.com/office/drawing/2014/main" id="{B5E25FF3-768A-25B8-713A-B2D72F4002E4}"/>
              </a:ext>
            </a:extLst>
          </p:cNvPr>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80" name="CustomShape 2_13">
            <a:extLst>
              <a:ext uri="{FF2B5EF4-FFF2-40B4-BE49-F238E27FC236}">
                <a16:creationId xmlns:a16="http://schemas.microsoft.com/office/drawing/2014/main" id="{958A0CAB-D835-686A-03CB-EAC9D83B1A77}"/>
              </a:ext>
            </a:extLst>
          </p:cNvPr>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82" name="CasellaDiTesto 81">
            <a:extLst>
              <a:ext uri="{FF2B5EF4-FFF2-40B4-BE49-F238E27FC236}">
                <a16:creationId xmlns:a16="http://schemas.microsoft.com/office/drawing/2014/main" id="{BED725B4-0552-747F-6493-D24B545B964B}"/>
              </a:ext>
            </a:extLst>
          </p:cNvPr>
          <p:cNvSpPr txBox="1"/>
          <p:nvPr/>
        </p:nvSpPr>
        <p:spPr>
          <a:xfrm>
            <a:off x="335110" y="1319683"/>
            <a:ext cx="11521779" cy="6891718"/>
          </a:xfrm>
          <a:prstGeom prst="rect">
            <a:avLst/>
          </a:prstGeom>
          <a:noFill/>
          <a:ln w="0">
            <a:noFill/>
          </a:ln>
        </p:spPr>
        <p:txBody>
          <a:bodyPr lIns="88958" tIns="44479" rIns="88958" bIns="44479" anchor="t">
            <a:noAutofit/>
          </a:bodyPr>
          <a:lstStyle/>
          <a:p>
            <a:pPr algn="ctr">
              <a:buNone/>
            </a:pPr>
            <a:r>
              <a:rPr lang="en-US" sz="3558" spc="-1" dirty="0">
                <a:solidFill>
                  <a:srgbClr val="2A6099"/>
                </a:solidFill>
                <a:latin typeface="Arial"/>
              </a:rPr>
              <a:t>Long term modeling</a:t>
            </a:r>
            <a:endParaRPr lang="en-US" sz="3558" spc="-1" dirty="0">
              <a:latin typeface="Arial"/>
            </a:endParaRPr>
          </a:p>
          <a:p>
            <a:endParaRPr lang="en-US" sz="1384" spc="-1" dirty="0">
              <a:latin typeface="Arial"/>
            </a:endParaRPr>
          </a:p>
          <a:p>
            <a:pPr marL="213494" indent="-213494">
              <a:buClr>
                <a:srgbClr val="000000"/>
              </a:buClr>
              <a:buSzPct val="45000"/>
              <a:buFont typeface="Wingdings" charset="2"/>
              <a:buChar char=""/>
            </a:pPr>
            <a:r>
              <a:rPr lang="en-US" sz="1779" spc="-1" dirty="0">
                <a:solidFill>
                  <a:srgbClr val="C9211E"/>
                </a:solidFill>
                <a:latin typeface="Arial"/>
              </a:rPr>
              <a:t>SDM 5.0 space debris long term evolution model:</a:t>
            </a:r>
            <a:endParaRPr lang="en-US" sz="1779" spc="-1" dirty="0">
              <a:latin typeface="Arial"/>
            </a:endParaRPr>
          </a:p>
          <a:p>
            <a:pPr marL="213494" indent="-213494">
              <a:buClr>
                <a:srgbClr val="000000"/>
              </a:buClr>
              <a:buSzPct val="45000"/>
              <a:buFont typeface="Wingdings" charset="2"/>
              <a:buChar char=""/>
            </a:pPr>
            <a:endParaRPr lang="en-US" sz="1779" spc="-1" dirty="0">
              <a:latin typeface="Arial"/>
            </a:endParaRPr>
          </a:p>
          <a:p>
            <a:pPr marL="426989" lvl="1" indent="-213494">
              <a:buClr>
                <a:srgbClr val="000000"/>
              </a:buClr>
              <a:buSzPct val="45000"/>
              <a:buFont typeface="Wingdings" charset="2"/>
              <a:buChar char=""/>
            </a:pPr>
            <a:endParaRPr lang="en-US" sz="1779" spc="-1" dirty="0">
              <a:latin typeface="Arial"/>
            </a:endParaRPr>
          </a:p>
          <a:p>
            <a:pPr marL="426989" lvl="1" indent="-213494">
              <a:buClr>
                <a:srgbClr val="000000"/>
              </a:buClr>
              <a:buSzPct val="45000"/>
              <a:buFont typeface="Wingdings" charset="2"/>
              <a:buChar char=""/>
            </a:pPr>
            <a:r>
              <a:rPr lang="en-US" sz="1779" spc="-1" dirty="0">
                <a:solidFill>
                  <a:srgbClr val="FF0000"/>
                </a:solidFill>
                <a:latin typeface="Arial"/>
              </a:rPr>
              <a:t>The orbits of all the objects are integrated by a fast high fidelity orbital propagator.</a:t>
            </a:r>
          </a:p>
          <a:p>
            <a:pPr marL="426989" lvl="1" indent="-213494">
              <a:buClr>
                <a:srgbClr val="000000"/>
              </a:buClr>
              <a:buSzPct val="45000"/>
              <a:buFont typeface="Wingdings" charset="2"/>
              <a:buChar char=""/>
            </a:pPr>
            <a:endParaRPr lang="en-US" sz="1779" spc="-1" dirty="0">
              <a:solidFill>
                <a:srgbClr val="000000"/>
              </a:solidFill>
              <a:latin typeface="Arial"/>
            </a:endParaRPr>
          </a:p>
          <a:p>
            <a:pPr marL="426989" lvl="1" indent="-213494">
              <a:buClr>
                <a:srgbClr val="000000"/>
              </a:buClr>
              <a:buSzPct val="45000"/>
              <a:buFont typeface="Wingdings" charset="2"/>
              <a:buChar char=""/>
            </a:pPr>
            <a:endParaRPr lang="en-US" sz="1779" spc="-1" dirty="0">
              <a:solidFill>
                <a:srgbClr val="000000"/>
              </a:solidFill>
              <a:latin typeface="Arial"/>
            </a:endParaRPr>
          </a:p>
          <a:p>
            <a:pPr marL="426989" lvl="1" indent="-213494">
              <a:buClr>
                <a:srgbClr val="000000"/>
              </a:buClr>
              <a:buSzPct val="45000"/>
              <a:buFont typeface="Wingdings" charset="2"/>
              <a:buChar char=""/>
            </a:pPr>
            <a:r>
              <a:rPr lang="en-US" sz="1779" spc="-1" dirty="0">
                <a:solidFill>
                  <a:srgbClr val="000000"/>
                </a:solidFill>
                <a:latin typeface="Arial"/>
              </a:rPr>
              <a:t>A number of </a:t>
            </a:r>
            <a:r>
              <a:rPr lang="en-US" sz="1779" spc="-1" dirty="0">
                <a:solidFill>
                  <a:srgbClr val="2A6099"/>
                </a:solidFill>
                <a:latin typeface="Arial"/>
              </a:rPr>
              <a:t>mitigation and remediation measures </a:t>
            </a:r>
            <a:r>
              <a:rPr lang="en-US" sz="1779" spc="-1" dirty="0">
                <a:solidFill>
                  <a:srgbClr val="000000"/>
                </a:solidFill>
                <a:latin typeface="Arial"/>
              </a:rPr>
              <a:t>can be simulated within SDM, e.g.:</a:t>
            </a:r>
            <a:endParaRPr lang="en-US" sz="1779" spc="-1" dirty="0">
              <a:latin typeface="Arial"/>
            </a:endParaRPr>
          </a:p>
          <a:p>
            <a:pPr marL="426989" lvl="1" indent="-213494">
              <a:buClr>
                <a:srgbClr val="000000"/>
              </a:buClr>
              <a:buSzPct val="45000"/>
              <a:buFont typeface="Wingdings" charset="2"/>
              <a:buChar char=""/>
            </a:pPr>
            <a:endParaRPr lang="en-US" sz="1779" spc="-1" dirty="0">
              <a:latin typeface="Arial"/>
            </a:endParaRPr>
          </a:p>
          <a:p>
            <a:pPr marL="640483" lvl="2" indent="-213494">
              <a:buClr>
                <a:srgbClr val="000000"/>
              </a:buClr>
              <a:buSzPct val="45000"/>
              <a:buFont typeface="Wingdings" charset="2"/>
              <a:buChar char=""/>
            </a:pPr>
            <a:r>
              <a:rPr lang="en-US" sz="1779" spc="-1" dirty="0">
                <a:solidFill>
                  <a:srgbClr val="000000"/>
                </a:solidFill>
                <a:latin typeface="Arial"/>
              </a:rPr>
              <a:t>The possibility to simulate the </a:t>
            </a:r>
            <a:r>
              <a:rPr lang="en-US" sz="1779" spc="-1" dirty="0">
                <a:solidFill>
                  <a:srgbClr val="2A6099"/>
                </a:solidFill>
                <a:latin typeface="Arial"/>
              </a:rPr>
              <a:t>disposal at the end-of-life</a:t>
            </a:r>
            <a:r>
              <a:rPr lang="en-US" sz="1779" spc="-1" dirty="0">
                <a:solidFill>
                  <a:srgbClr val="000000"/>
                </a:solidFill>
                <a:latin typeface="Arial"/>
              </a:rPr>
              <a:t> to an orbit (either circular or elliptic) with a given </a:t>
            </a:r>
            <a:r>
              <a:rPr lang="en-US" sz="1779" spc="-1" dirty="0">
                <a:solidFill>
                  <a:srgbClr val="2A6099"/>
                </a:solidFill>
                <a:latin typeface="Arial"/>
              </a:rPr>
              <a:t>residual lifetime</a:t>
            </a:r>
            <a:r>
              <a:rPr lang="en-US" sz="1779" spc="-1" dirty="0">
                <a:solidFill>
                  <a:srgbClr val="000000"/>
                </a:solidFill>
                <a:latin typeface="Arial"/>
              </a:rPr>
              <a:t>, by means of an impulsive or low-thrust </a:t>
            </a:r>
            <a:r>
              <a:rPr lang="en-US" sz="1779" spc="-1" dirty="0" err="1">
                <a:solidFill>
                  <a:srgbClr val="000000"/>
                </a:solidFill>
                <a:latin typeface="Arial"/>
              </a:rPr>
              <a:t>manoeuver</a:t>
            </a:r>
            <a:r>
              <a:rPr lang="en-US" sz="1779" spc="-1" dirty="0">
                <a:solidFill>
                  <a:srgbClr val="000000"/>
                </a:solidFill>
                <a:latin typeface="Arial"/>
              </a:rPr>
              <a:t>. </a:t>
            </a:r>
            <a:endParaRPr lang="en-US" sz="1779" spc="-1" dirty="0">
              <a:latin typeface="Arial"/>
            </a:endParaRPr>
          </a:p>
          <a:p>
            <a:pPr marL="640483" lvl="2" indent="-213494">
              <a:buClr>
                <a:srgbClr val="000000"/>
              </a:buClr>
              <a:buSzPct val="45000"/>
              <a:buFont typeface="Wingdings" charset="2"/>
              <a:buChar char=""/>
            </a:pPr>
            <a:r>
              <a:rPr lang="en-US" sz="1779" spc="-1" dirty="0">
                <a:solidFill>
                  <a:srgbClr val="000000"/>
                </a:solidFill>
                <a:latin typeface="Arial"/>
              </a:rPr>
              <a:t>The </a:t>
            </a:r>
            <a:r>
              <a:rPr lang="en-US" sz="1779" spc="-1" dirty="0">
                <a:solidFill>
                  <a:srgbClr val="2A6099"/>
                </a:solidFill>
                <a:latin typeface="Arial"/>
              </a:rPr>
              <a:t>Active Debris Removal (ADR)</a:t>
            </a:r>
            <a:r>
              <a:rPr lang="en-US" sz="1779" spc="-1" dirty="0">
                <a:solidFill>
                  <a:srgbClr val="000000"/>
                </a:solidFill>
                <a:latin typeface="Arial"/>
              </a:rPr>
              <a:t> of spacecraft can be simulated too, as well as the </a:t>
            </a:r>
            <a:r>
              <a:rPr lang="en-US" sz="1779" spc="-1" dirty="0">
                <a:solidFill>
                  <a:srgbClr val="2A6099"/>
                </a:solidFill>
                <a:latin typeface="Arial"/>
              </a:rPr>
              <a:t>re-</a:t>
            </a:r>
            <a:r>
              <a:rPr lang="en-US" sz="1779" spc="-1" dirty="0" err="1">
                <a:solidFill>
                  <a:srgbClr val="2A6099"/>
                </a:solidFill>
                <a:latin typeface="Arial"/>
              </a:rPr>
              <a:t>fuelling</a:t>
            </a:r>
            <a:r>
              <a:rPr lang="en-US" sz="1779" spc="-1" dirty="0">
                <a:solidFill>
                  <a:srgbClr val="000000"/>
                </a:solidFill>
                <a:latin typeface="Arial"/>
              </a:rPr>
              <a:t> of a given number of large satellites.</a:t>
            </a:r>
            <a:r>
              <a:rPr lang="en-US" sz="1779" spc="-1" dirty="0">
                <a:solidFill>
                  <a:srgbClr val="C9211E"/>
                </a:solidFill>
                <a:latin typeface="Arial"/>
              </a:rPr>
              <a:t> </a:t>
            </a:r>
            <a:endParaRPr lang="en-US" sz="1779" spc="-1" dirty="0">
              <a:latin typeface="Arial"/>
            </a:endParaRPr>
          </a:p>
          <a:p>
            <a:pPr marL="640483" lvl="2" indent="-213494">
              <a:buClr>
                <a:srgbClr val="000000"/>
              </a:buClr>
              <a:buSzPct val="45000"/>
              <a:buFont typeface="Wingdings" charset="2"/>
              <a:buChar char=""/>
            </a:pPr>
            <a:endParaRPr lang="en-US" sz="1779" spc="-1" dirty="0">
              <a:latin typeface="Arial"/>
            </a:endParaRPr>
          </a:p>
          <a:p>
            <a:pPr>
              <a:buClr>
                <a:srgbClr val="000000"/>
              </a:buClr>
              <a:buSzPct val="45000"/>
            </a:pPr>
            <a:endParaRPr lang="en-US" sz="1779" spc="-1" dirty="0">
              <a:latin typeface="Arial"/>
            </a:endParaRPr>
          </a:p>
        </p:txBody>
      </p:sp>
      <p:sp>
        <p:nvSpPr>
          <p:cNvPr id="83" name="CasellaDiTesto 82">
            <a:extLst>
              <a:ext uri="{FF2B5EF4-FFF2-40B4-BE49-F238E27FC236}">
                <a16:creationId xmlns:a16="http://schemas.microsoft.com/office/drawing/2014/main" id="{1EC13AE5-1C79-9E9A-9463-C34073A56A10}"/>
              </a:ext>
            </a:extLst>
          </p:cNvPr>
          <p:cNvSpPr txBox="1"/>
          <p:nvPr/>
        </p:nvSpPr>
        <p:spPr>
          <a:xfrm>
            <a:off x="868581" y="5538317"/>
            <a:ext cx="10332951" cy="342309"/>
          </a:xfrm>
          <a:prstGeom prst="rect">
            <a:avLst/>
          </a:prstGeom>
          <a:noFill/>
          <a:ln w="0">
            <a:noFill/>
          </a:ln>
        </p:spPr>
        <p:txBody>
          <a:bodyPr lIns="88958" tIns="44479" rIns="88958" bIns="44479" anchor="t">
            <a:noAutofit/>
          </a:bodyPr>
          <a:lstStyle/>
          <a:p>
            <a:r>
              <a:rPr lang="en-US" sz="1779" i="1" spc="-1" dirty="0">
                <a:latin typeface="Arial"/>
              </a:rPr>
              <a:t>It is a statistical model, based on many Monte Carlo runs.</a:t>
            </a:r>
            <a:endParaRPr lang="en-US" sz="1779" spc="-1" dirty="0">
              <a:latin typeface="Arial"/>
            </a:endParaRPr>
          </a:p>
        </p:txBody>
      </p:sp>
    </p:spTree>
    <p:extLst>
      <p:ext uri="{BB962C8B-B14F-4D97-AF65-F5344CB8AC3E}">
        <p14:creationId xmlns:p14="http://schemas.microsoft.com/office/powerpoint/2010/main" val="1580435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AAB6-385B-6F25-228F-11093765970F}"/>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3D39A43E-090A-9218-07DA-F85A806DB6A2}"/>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A3BBA6DB-CC19-F04E-CA71-32A5F827DB31}"/>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32FE5F38-3474-E25E-72B1-E4AC652C2D50}"/>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35EEEE64-4DC6-2EEA-4FC7-8DA3B8034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pic>
        <p:nvPicPr>
          <p:cNvPr id="4" name="Immagine 3" descr="Immagine che contiene testo, linea, diagramma, schermata&#10;&#10;Il contenuto generato dall'IA potrebbe non essere corretto.">
            <a:extLst>
              <a:ext uri="{FF2B5EF4-FFF2-40B4-BE49-F238E27FC236}">
                <a16:creationId xmlns:a16="http://schemas.microsoft.com/office/drawing/2014/main" id="{FAE251B3-DCB1-D2AB-4F06-C5203FE9A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263" y="-70053"/>
            <a:ext cx="8948737" cy="6928054"/>
          </a:xfrm>
          <a:prstGeom prst="rect">
            <a:avLst/>
          </a:prstGeom>
        </p:spPr>
      </p:pic>
      <p:sp>
        <p:nvSpPr>
          <p:cNvPr id="5" name="CasellaDiTesto 4">
            <a:extLst>
              <a:ext uri="{FF2B5EF4-FFF2-40B4-BE49-F238E27FC236}">
                <a16:creationId xmlns:a16="http://schemas.microsoft.com/office/drawing/2014/main" id="{F64DD61B-781B-4147-AF46-9856619D4FFF}"/>
              </a:ext>
            </a:extLst>
          </p:cNvPr>
          <p:cNvSpPr txBox="1"/>
          <p:nvPr/>
        </p:nvSpPr>
        <p:spPr>
          <a:xfrm>
            <a:off x="0" y="1271588"/>
            <a:ext cx="3081235"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Gravitational perturbations</a:t>
            </a:r>
            <a:r>
              <a:rPr lang="en-US" sz="20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Higher harmonics of the gravity potential</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Lunisolar perturbations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Non-gravitational perturbations: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Air drag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Solar radiation pressure</a:t>
            </a:r>
          </a:p>
          <a:p>
            <a:pPr marL="742950" lvl="1" indent="-285750">
              <a:buFont typeface="Arial" panose="020B0604020202020204" pitchFamily="34" charset="0"/>
              <a:buChar char="•"/>
            </a:pPr>
            <a:r>
              <a:rPr lang="en-US" sz="2000" i="1" dirty="0">
                <a:latin typeface="Arial" panose="020B0604020202020204" pitchFamily="34" charset="0"/>
                <a:cs typeface="Arial" panose="020B0604020202020204" pitchFamily="34" charset="0"/>
              </a:rPr>
              <a:t>Both proportional to the A/M of the object</a:t>
            </a:r>
          </a:p>
        </p:txBody>
      </p:sp>
    </p:spTree>
    <p:extLst>
      <p:ext uri="{BB962C8B-B14F-4D97-AF65-F5344CB8AC3E}">
        <p14:creationId xmlns:p14="http://schemas.microsoft.com/office/powerpoint/2010/main" val="558482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DC389-02A7-A851-9D9F-00DA61132BBA}"/>
            </a:ext>
          </a:extLst>
        </p:cNvPr>
        <p:cNvGrpSpPr/>
        <p:nvPr/>
      </p:nvGrpSpPr>
      <p:grpSpPr>
        <a:xfrm>
          <a:off x="0" y="0"/>
          <a:ext cx="0" cy="0"/>
          <a:chOff x="0" y="0"/>
          <a:chExt cx="0" cy="0"/>
        </a:xfrm>
      </p:grpSpPr>
      <p:sp>
        <p:nvSpPr>
          <p:cNvPr id="7" name="Rettangolo 6">
            <a:extLst>
              <a:ext uri="{FF2B5EF4-FFF2-40B4-BE49-F238E27FC236}">
                <a16:creationId xmlns:a16="http://schemas.microsoft.com/office/drawing/2014/main" id="{53EC62CE-044E-DA60-699E-99D2FC92566D}"/>
              </a:ext>
            </a:extLst>
          </p:cNvPr>
          <p:cNvSpPr/>
          <p:nvPr/>
        </p:nvSpPr>
        <p:spPr>
          <a:xfrm>
            <a:off x="2926531" y="1247031"/>
            <a:ext cx="3169470" cy="48013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sellaDiTesto 12">
            <a:extLst>
              <a:ext uri="{FF2B5EF4-FFF2-40B4-BE49-F238E27FC236}">
                <a16:creationId xmlns:a16="http://schemas.microsoft.com/office/drawing/2014/main" id="{5EF90931-B628-DC7F-F386-50F85D73B80C}"/>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5CE4A7D2-F82E-D9EE-55FF-9D78F444594C}"/>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29829C23-EB0E-8C97-0D80-226939C3D7E0}"/>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CF7D77F8-E437-ED62-FDCF-39948349A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5" name="CasellaDiTesto 4">
            <a:extLst>
              <a:ext uri="{FF2B5EF4-FFF2-40B4-BE49-F238E27FC236}">
                <a16:creationId xmlns:a16="http://schemas.microsoft.com/office/drawing/2014/main" id="{710265B9-6037-FE15-371F-EB40E10FEC08}"/>
              </a:ext>
            </a:extLst>
          </p:cNvPr>
          <p:cNvSpPr txBox="1"/>
          <p:nvPr/>
        </p:nvSpPr>
        <p:spPr>
          <a:xfrm>
            <a:off x="0" y="1271588"/>
            <a:ext cx="3081235"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Gravitational perturbations</a:t>
            </a:r>
            <a:r>
              <a:rPr lang="en-US" sz="20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sz="2000" dirty="0">
                <a:solidFill>
                  <a:srgbClr val="FF0000"/>
                </a:solidFill>
                <a:latin typeface="Arial" panose="020B0604020202020204" pitchFamily="34" charset="0"/>
                <a:cs typeface="Arial" panose="020B0604020202020204" pitchFamily="34" charset="0"/>
              </a:rPr>
              <a:t>Higher harmonics of the gravity potential</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Lunisolar perturbations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Non-gravitational perturbations: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Air drag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Solar radiation pressure</a:t>
            </a:r>
          </a:p>
          <a:p>
            <a:pPr marL="742950" lvl="1" indent="-285750">
              <a:buFont typeface="Arial" panose="020B0604020202020204" pitchFamily="34" charset="0"/>
              <a:buChar char="•"/>
            </a:pPr>
            <a:r>
              <a:rPr lang="en-US" sz="2000" i="1" dirty="0">
                <a:latin typeface="Arial" panose="020B0604020202020204" pitchFamily="34" charset="0"/>
                <a:cs typeface="Arial" panose="020B0604020202020204" pitchFamily="34" charset="0"/>
              </a:rPr>
              <a:t>Both proportional to the A/M of the object</a:t>
            </a:r>
          </a:p>
        </p:txBody>
      </p:sp>
      <p:sp>
        <p:nvSpPr>
          <p:cNvPr id="6" name="CasellaDiTesto 5">
            <a:extLst>
              <a:ext uri="{FF2B5EF4-FFF2-40B4-BE49-F238E27FC236}">
                <a16:creationId xmlns:a16="http://schemas.microsoft.com/office/drawing/2014/main" id="{F47E0D90-4729-39BD-7E13-D97148227EB4}"/>
              </a:ext>
            </a:extLst>
          </p:cNvPr>
          <p:cNvSpPr txBox="1"/>
          <p:nvPr/>
        </p:nvSpPr>
        <p:spPr>
          <a:xfrm>
            <a:off x="2922869" y="1247031"/>
            <a:ext cx="3173131" cy="4801314"/>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Most of the effect is related to J2, the quadrupole term of the gravity potential expansion in terms of spherical harmonics due to the Earth oblateness.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Are important mainly in changing the angular arguments of the satellite orbit.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The main effects of the geopotential perturbations are the secular regression of the orbital node (Ω) and the precession of the perigee argument ( ω)</a:t>
            </a:r>
          </a:p>
        </p:txBody>
      </p:sp>
      <p:pic>
        <p:nvPicPr>
          <p:cNvPr id="12" name="IvsC_pol_ellprop_2yr">
            <a:hlinkClick r:id="" action="ppaction://media"/>
            <a:extLst>
              <a:ext uri="{FF2B5EF4-FFF2-40B4-BE49-F238E27FC236}">
                <a16:creationId xmlns:a16="http://schemas.microsoft.com/office/drawing/2014/main" id="{E3CEBCF9-B877-0263-E6E1-00ACC3A9C7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1247031"/>
            <a:ext cx="6096000" cy="4572000"/>
          </a:xfrm>
          <a:prstGeom prst="rect">
            <a:avLst/>
          </a:prstGeom>
        </p:spPr>
      </p:pic>
    </p:spTree>
    <p:extLst>
      <p:ext uri="{BB962C8B-B14F-4D97-AF65-F5344CB8AC3E}">
        <p14:creationId xmlns:p14="http://schemas.microsoft.com/office/powerpoint/2010/main" val="198822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C63CA-0E2D-A12B-172C-3B062A9A1364}"/>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0AA0418D-549D-ECFD-CC02-8D8CB8EDADDD}"/>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DD3D95DE-44ED-CAC1-BABE-9E530845CBBF}"/>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F3F20C79-B1B1-5ABD-139F-8EEDC7C769FA}"/>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0ADBFBD3-73FA-B7F7-6424-33C77BAB7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5" name="CasellaDiTesto 4">
            <a:extLst>
              <a:ext uri="{FF2B5EF4-FFF2-40B4-BE49-F238E27FC236}">
                <a16:creationId xmlns:a16="http://schemas.microsoft.com/office/drawing/2014/main" id="{B10111D0-CE49-C182-3E85-186788F99730}"/>
              </a:ext>
            </a:extLst>
          </p:cNvPr>
          <p:cNvSpPr txBox="1"/>
          <p:nvPr/>
        </p:nvSpPr>
        <p:spPr>
          <a:xfrm>
            <a:off x="0" y="1271588"/>
            <a:ext cx="3081235"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Gravitational perturbations</a:t>
            </a:r>
            <a:r>
              <a:rPr lang="en-US" sz="20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Higher harmonics of the gravity potential</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Lunisolar perturbations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Non-gravitational perturbations:</a:t>
            </a:r>
          </a:p>
          <a:p>
            <a:pPr marL="742950" lvl="1" indent="-285750">
              <a:buFont typeface="Arial" panose="020B0604020202020204" pitchFamily="34" charset="0"/>
              <a:buChar char="•"/>
            </a:pPr>
            <a:r>
              <a:rPr lang="en-US" sz="2000" dirty="0">
                <a:solidFill>
                  <a:srgbClr val="FF0000"/>
                </a:solidFill>
                <a:latin typeface="Arial" panose="020B0604020202020204" pitchFamily="34" charset="0"/>
                <a:cs typeface="Arial" panose="020B0604020202020204" pitchFamily="34" charset="0"/>
              </a:rPr>
              <a:t>Air drag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Solar radiation pressure</a:t>
            </a:r>
          </a:p>
          <a:p>
            <a:pPr marL="742950" lvl="1" indent="-285750">
              <a:buFont typeface="Arial" panose="020B0604020202020204" pitchFamily="34" charset="0"/>
              <a:buChar char="•"/>
            </a:pPr>
            <a:r>
              <a:rPr lang="en-US" sz="2000" i="1" dirty="0">
                <a:latin typeface="Arial" panose="020B0604020202020204" pitchFamily="34" charset="0"/>
                <a:cs typeface="Arial" panose="020B0604020202020204" pitchFamily="34" charset="0"/>
              </a:rPr>
              <a:t>Both proportional to the A/M of the object</a:t>
            </a:r>
          </a:p>
        </p:txBody>
      </p:sp>
      <p:pic>
        <p:nvPicPr>
          <p:cNvPr id="6" name="Immagine 5" descr="Immagine che contiene testo, diagramma, linea, Parallelo&#10;&#10;Il contenuto generato dall'IA potrebbe non essere corretto.">
            <a:extLst>
              <a:ext uri="{FF2B5EF4-FFF2-40B4-BE49-F238E27FC236}">
                <a16:creationId xmlns:a16="http://schemas.microsoft.com/office/drawing/2014/main" id="{684DA5F4-E197-7F72-DF1B-E66E3800C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7249" y="1214437"/>
            <a:ext cx="7524751" cy="5643563"/>
          </a:xfrm>
          <a:prstGeom prst="rect">
            <a:avLst/>
          </a:prstGeom>
        </p:spPr>
      </p:pic>
      <p:sp>
        <p:nvSpPr>
          <p:cNvPr id="7" name="CasellaDiTesto 6">
            <a:extLst>
              <a:ext uri="{FF2B5EF4-FFF2-40B4-BE49-F238E27FC236}">
                <a16:creationId xmlns:a16="http://schemas.microsoft.com/office/drawing/2014/main" id="{3136688F-DD72-C0B3-34E7-7554458A0520}"/>
              </a:ext>
            </a:extLst>
          </p:cNvPr>
          <p:cNvSpPr txBox="1"/>
          <p:nvPr/>
        </p:nvSpPr>
        <p:spPr>
          <a:xfrm>
            <a:off x="2743199" y="4286250"/>
            <a:ext cx="1924049" cy="646331"/>
          </a:xfrm>
          <a:prstGeom prst="rect">
            <a:avLst/>
          </a:prstGeom>
          <a:noFill/>
        </p:spPr>
        <p:txBody>
          <a:bodyPr wrap="square" rtlCol="0">
            <a:spAutoFit/>
          </a:bodyPr>
          <a:lstStyle/>
          <a:p>
            <a:r>
              <a:rPr lang="en-US" dirty="0"/>
              <a:t>Da: </a:t>
            </a:r>
            <a:r>
              <a:rPr lang="en-US" dirty="0" err="1"/>
              <a:t>Chobotov</a:t>
            </a:r>
            <a:r>
              <a:rPr lang="en-US" dirty="0"/>
              <a:t>, Orbital mechanics</a:t>
            </a:r>
          </a:p>
        </p:txBody>
      </p:sp>
    </p:spTree>
    <p:extLst>
      <p:ext uri="{BB962C8B-B14F-4D97-AF65-F5344CB8AC3E}">
        <p14:creationId xmlns:p14="http://schemas.microsoft.com/office/powerpoint/2010/main" val="2949349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7FEA-BC42-0549-DE19-AA0EC0454ABD}"/>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5216BE36-7DF2-92D8-313B-B4F71B59048E}"/>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4CF91995-D9C5-4BDC-0A8E-20782986F0CC}"/>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C5705014-0B00-95D9-B3BF-F53C648FEE31}"/>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809DA69A-9981-3E47-2443-272649F5E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CA803C49-3905-25CD-28D0-55A20FE3BFCD}"/>
              </a:ext>
            </a:extLst>
          </p:cNvPr>
          <p:cNvSpPr txBox="1"/>
          <p:nvPr/>
        </p:nvSpPr>
        <p:spPr>
          <a:xfrm>
            <a:off x="2128838" y="1214437"/>
            <a:ext cx="12191999" cy="1292662"/>
          </a:xfrm>
          <a:prstGeom prst="rect">
            <a:avLst/>
          </a:prstGeom>
          <a:noFill/>
        </p:spPr>
        <p:txBody>
          <a:bodyPr wrap="square">
            <a:spAutoFit/>
          </a:bodyPr>
          <a:lstStyle/>
          <a:p>
            <a:pPr algn="ctr">
              <a:buNone/>
            </a:pPr>
            <a:r>
              <a:rPr lang="en-US" sz="2800" b="0" strike="noStrike" spc="-1" dirty="0">
                <a:solidFill>
                  <a:srgbClr val="2A6099"/>
                </a:solidFill>
                <a:latin typeface="Arial"/>
              </a:rPr>
              <a:t>Mega constellations in LEO</a:t>
            </a:r>
            <a:endParaRPr lang="en-US" sz="2800" b="0" strike="noStrike" spc="-1" dirty="0">
              <a:latin typeface="Arial"/>
            </a:endParaRPr>
          </a:p>
          <a:p>
            <a:endParaRPr lang="en-US" sz="1000" b="0" strike="noStrike" spc="-1" dirty="0">
              <a:latin typeface="Arial"/>
            </a:endParaRPr>
          </a:p>
          <a:p>
            <a:pPr marL="216000" lvl="1">
              <a:buClr>
                <a:srgbClr val="000000"/>
              </a:buClr>
              <a:buSzPct val="45000"/>
            </a:pPr>
            <a:endParaRPr lang="en-US" sz="2000" b="0" strike="noStrike" spc="-1" dirty="0">
              <a:latin typeface="Arial"/>
            </a:endParaRPr>
          </a:p>
          <a:p>
            <a:pPr marL="432000" lvl="1" indent="-216000">
              <a:buClr>
                <a:srgbClr val="000000"/>
              </a:buClr>
              <a:buSzPct val="45000"/>
              <a:buFont typeface="Wingdings" charset="2"/>
              <a:buChar char=""/>
            </a:pPr>
            <a:endParaRPr lang="en-US" sz="2000" b="0" strike="noStrike" spc="-1" dirty="0">
              <a:latin typeface="Arial"/>
            </a:endParaRPr>
          </a:p>
        </p:txBody>
      </p:sp>
      <p:pic>
        <p:nvPicPr>
          <p:cNvPr id="6" name="Immagine 5" descr="Immagine che contiene testo, schermata, cupola, sfera&#10;&#10;Il contenuto generato dall'IA potrebbe non essere corretto.">
            <a:extLst>
              <a:ext uri="{FF2B5EF4-FFF2-40B4-BE49-F238E27FC236}">
                <a16:creationId xmlns:a16="http://schemas.microsoft.com/office/drawing/2014/main" id="{C59BBF5B-AA27-F9AC-2959-0DE17A2B8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388" y="3265314"/>
            <a:ext cx="6570611" cy="3592686"/>
          </a:xfrm>
          <a:prstGeom prst="rect">
            <a:avLst/>
          </a:prstGeom>
        </p:spPr>
      </p:pic>
      <p:pic>
        <p:nvPicPr>
          <p:cNvPr id="8" name="Immagine 7" descr="Immagine che contiene cerchio, schermata, Policromia, Elementi grafici&#10;&#10;Il contenuto generato dall'IA potrebbe non essere corretto.">
            <a:extLst>
              <a:ext uri="{FF2B5EF4-FFF2-40B4-BE49-F238E27FC236}">
                <a16:creationId xmlns:a16="http://schemas.microsoft.com/office/drawing/2014/main" id="{B40B763A-8EAC-AAD6-D574-E5DBEBA1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14435"/>
            <a:ext cx="5621389" cy="5643565"/>
          </a:xfrm>
          <a:prstGeom prst="rect">
            <a:avLst/>
          </a:prstGeom>
        </p:spPr>
      </p:pic>
    </p:spTree>
    <p:extLst>
      <p:ext uri="{BB962C8B-B14F-4D97-AF65-F5344CB8AC3E}">
        <p14:creationId xmlns:p14="http://schemas.microsoft.com/office/powerpoint/2010/main" val="4025134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BAA2F-BCAB-0E78-71A2-3577B7FA7258}"/>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CE0BAD5A-A917-0718-9EAC-2A7B4B6A626A}"/>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CB7E45FA-1D3C-2B54-0C70-16B8ECE12E46}"/>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D95E5F57-5F73-A0BF-D0BA-06F6DFB624A1}"/>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FD31A2BB-DC22-B6FC-3E50-81DDE1926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7AA7DB08-AB78-D86F-F549-71AC014C62CC}"/>
              </a:ext>
            </a:extLst>
          </p:cNvPr>
          <p:cNvSpPr txBox="1"/>
          <p:nvPr/>
        </p:nvSpPr>
        <p:spPr>
          <a:xfrm>
            <a:off x="0" y="1214437"/>
            <a:ext cx="12191999" cy="5709255"/>
          </a:xfrm>
          <a:prstGeom prst="rect">
            <a:avLst/>
          </a:prstGeom>
          <a:noFill/>
        </p:spPr>
        <p:txBody>
          <a:bodyPr wrap="square">
            <a:spAutoFit/>
          </a:bodyPr>
          <a:lstStyle/>
          <a:p>
            <a:pPr algn="ctr">
              <a:buNone/>
            </a:pPr>
            <a:r>
              <a:rPr lang="en-US" sz="2800" b="0" strike="noStrike" spc="-1" dirty="0">
                <a:solidFill>
                  <a:srgbClr val="2A6099"/>
                </a:solidFill>
                <a:latin typeface="Arial"/>
              </a:rPr>
              <a:t>Mega constellations in LEO</a:t>
            </a:r>
            <a:endParaRPr lang="en-US" sz="2800" b="0" strike="noStrike" spc="-1" dirty="0">
              <a:latin typeface="Arial"/>
            </a:endParaRPr>
          </a:p>
          <a:p>
            <a:endParaRPr lang="en-US" sz="1000" b="0" strike="noStrike" spc="-1" dirty="0">
              <a:latin typeface="Arial"/>
            </a:endParaRPr>
          </a:p>
          <a:p>
            <a:r>
              <a:rPr lang="en-US" sz="2000" b="0" strike="noStrike" spc="-1" dirty="0">
                <a:solidFill>
                  <a:srgbClr val="C9211E"/>
                </a:solidFill>
                <a:latin typeface="Arial"/>
              </a:rPr>
              <a:t>What is the impact of a (very large) mega constellation in (very) Low Earth Orbit?</a:t>
            </a:r>
            <a:endParaRPr lang="en-US" sz="2000" b="0" strike="noStrike" spc="-1" dirty="0">
              <a:latin typeface="Arial"/>
            </a:endParaRPr>
          </a:p>
          <a:p>
            <a:endParaRPr lang="en-US" sz="900" b="0" strike="noStrike" spc="-1" dirty="0">
              <a:latin typeface="Arial"/>
            </a:endParaRPr>
          </a:p>
          <a:p>
            <a:r>
              <a:rPr lang="en-US" sz="2000" b="0" strike="noStrike" spc="-1" dirty="0">
                <a:solidFill>
                  <a:srgbClr val="C9211E"/>
                </a:solidFill>
                <a:latin typeface="Arial"/>
              </a:rPr>
              <a:t>Comparison between a “business-as-usual” case with no mega constellation in space and a scenario where a mega constellation is simulated.</a:t>
            </a:r>
            <a:endParaRPr lang="en-US" sz="2000" b="0" strike="noStrike" spc="-1" dirty="0">
              <a:latin typeface="Arial"/>
            </a:endParaRPr>
          </a:p>
          <a:p>
            <a:pPr algn="ctr">
              <a:buNone/>
            </a:pPr>
            <a:endParaRPr lang="en-US" sz="900" b="0" strike="noStrike" spc="-1" dirty="0">
              <a:latin typeface="Arial"/>
            </a:endParaRPr>
          </a:p>
          <a:p>
            <a:pPr marL="216000" indent="-216000">
              <a:buClr>
                <a:srgbClr val="000000"/>
              </a:buClr>
              <a:buSzPct val="45000"/>
              <a:buFont typeface="Wingdings" charset="2"/>
              <a:buChar char=""/>
            </a:pPr>
            <a:r>
              <a:rPr lang="en-US" sz="2000" b="0" strike="noStrike" spc="-1" dirty="0">
                <a:solidFill>
                  <a:srgbClr val="000000"/>
                </a:solidFill>
                <a:latin typeface="Arial"/>
              </a:rPr>
              <a:t>19,500 satellites between 400 and 550 km of altitude, </a:t>
            </a:r>
            <a:r>
              <a:rPr lang="en-US" sz="2000" b="0" i="1" strike="noStrike" spc="-1" dirty="0" err="1">
                <a:solidFill>
                  <a:srgbClr val="000000"/>
                </a:solidFill>
                <a:latin typeface="Arial"/>
              </a:rPr>
              <a:t>i</a:t>
            </a:r>
            <a:r>
              <a:rPr lang="en-US" sz="2000" b="0" i="1" strike="noStrike" spc="-1" dirty="0">
                <a:solidFill>
                  <a:srgbClr val="000000"/>
                </a:solidFill>
                <a:latin typeface="Arial"/>
              </a:rPr>
              <a:t> </a:t>
            </a:r>
            <a:r>
              <a:rPr lang="en-US" sz="2000" b="0" strike="noStrike" spc="-1" dirty="0">
                <a:solidFill>
                  <a:srgbClr val="000000"/>
                </a:solidFill>
                <a:latin typeface="Arial"/>
              </a:rPr>
              <a:t>= 50 deg , with the following configuration:</a:t>
            </a:r>
            <a:endParaRPr lang="en-US" sz="2000" b="0" strike="noStrike" spc="-1" dirty="0">
              <a:latin typeface="Arial"/>
            </a:endParaRPr>
          </a:p>
          <a:p>
            <a:pPr marL="216000" indent="-216000">
              <a:buClr>
                <a:srgbClr val="000000"/>
              </a:buClr>
              <a:buSzPct val="45000"/>
              <a:buFont typeface="Wingdings" charset="2"/>
              <a:buChar char=""/>
            </a:pPr>
            <a:endParaRPr lang="en-US" sz="900" b="0" strike="noStrike" spc="-1" dirty="0">
              <a:latin typeface="Arial"/>
            </a:endParaRPr>
          </a:p>
          <a:p>
            <a:pPr marL="432000" lvl="1" indent="-216000">
              <a:buClr>
                <a:srgbClr val="000000"/>
              </a:buClr>
              <a:buSzPct val="45000"/>
              <a:buFont typeface="Wingdings" charset="2"/>
              <a:buChar char=""/>
            </a:pPr>
            <a:r>
              <a:rPr lang="en-US" sz="2000" b="0" strike="noStrike" spc="-1" dirty="0">
                <a:solidFill>
                  <a:srgbClr val="000000"/>
                </a:solidFill>
                <a:latin typeface="Arial"/>
              </a:rPr>
              <a:t>13 altitude shells spaced by 5 km, on 30 orbital planes separated by 0.5 deg</a:t>
            </a:r>
            <a:endParaRPr lang="en-US" sz="2000" b="0" strike="noStrike" spc="-1" dirty="0">
              <a:latin typeface="Arial"/>
            </a:endParaRPr>
          </a:p>
          <a:p>
            <a:pPr marL="432000" lvl="1" indent="-216000">
              <a:buClr>
                <a:srgbClr val="000000"/>
              </a:buClr>
              <a:buSzPct val="45000"/>
              <a:buFont typeface="Wingdings" charset="2"/>
              <a:buChar char=""/>
            </a:pPr>
            <a:r>
              <a:rPr lang="en-US" sz="2000" b="0" strike="noStrike" spc="-1" dirty="0">
                <a:solidFill>
                  <a:srgbClr val="000000"/>
                </a:solidFill>
                <a:latin typeface="Arial"/>
              </a:rPr>
              <a:t>5-year lifetime for each satellite, with a total constellation lifetime of 50 years</a:t>
            </a:r>
            <a:endParaRPr lang="en-US" sz="2000" b="0" strike="noStrike" spc="-1" dirty="0">
              <a:latin typeface="Arial"/>
            </a:endParaRPr>
          </a:p>
          <a:p>
            <a:pPr marL="432000" lvl="1" indent="-216000">
              <a:buClr>
                <a:srgbClr val="000000"/>
              </a:buClr>
              <a:buSzPct val="45000"/>
              <a:buFont typeface="Wingdings" charset="2"/>
              <a:buChar char=""/>
            </a:pPr>
            <a:r>
              <a:rPr lang="en-US" sz="2000" b="0" strike="noStrike" spc="-1" dirty="0">
                <a:solidFill>
                  <a:srgbClr val="000000"/>
                </a:solidFill>
                <a:latin typeface="Arial"/>
              </a:rPr>
              <a:t>Launch/dismissal of satellites at regular intervals: 250 satellites per launch </a:t>
            </a:r>
            <a:r>
              <a:rPr lang="en-US" sz="2000" spc="-1" dirty="0">
                <a:solidFill>
                  <a:srgbClr val="000000"/>
                </a:solidFill>
                <a:latin typeface="Arial"/>
              </a:rPr>
              <a:t>(</a:t>
            </a:r>
            <a:r>
              <a:rPr lang="en-US" sz="2000" b="0" strike="noStrike" spc="-1" dirty="0">
                <a:solidFill>
                  <a:srgbClr val="000000"/>
                </a:solidFill>
                <a:latin typeface="Arial"/>
              </a:rPr>
              <a:t>6 launches per shell, 5 planes per launch)</a:t>
            </a:r>
            <a:endParaRPr lang="en-US" sz="2000" b="0" strike="noStrike" spc="-1" dirty="0">
              <a:latin typeface="Arial"/>
            </a:endParaRPr>
          </a:p>
          <a:p>
            <a:pPr marL="432000" lvl="1" indent="-216000">
              <a:buClr>
                <a:srgbClr val="000000"/>
              </a:buClr>
              <a:buSzPct val="45000"/>
              <a:buFont typeface="Wingdings" charset="2"/>
              <a:buChar char=""/>
            </a:pPr>
            <a:r>
              <a:rPr lang="en-US" sz="2000" b="0" strike="noStrike" spc="-1" dirty="0">
                <a:solidFill>
                  <a:srgbClr val="000000"/>
                </a:solidFill>
                <a:latin typeface="Arial"/>
              </a:rPr>
              <a:t>No de-orbiting of satellites at end-of-life, just natural reentry (due to the low altitude)</a:t>
            </a:r>
            <a:endParaRPr lang="en-US" sz="2000" b="0" strike="noStrike" spc="-1" dirty="0">
              <a:latin typeface="Arial"/>
            </a:endParaRPr>
          </a:p>
          <a:p>
            <a:pPr marL="432000" lvl="1" indent="-216000">
              <a:buClr>
                <a:srgbClr val="000000"/>
              </a:buClr>
              <a:buSzPct val="45000"/>
              <a:buFont typeface="Wingdings" charset="2"/>
              <a:buChar char=""/>
            </a:pPr>
            <a:r>
              <a:rPr lang="en-US" sz="2000" b="0" strike="noStrike" spc="-1" dirty="0">
                <a:solidFill>
                  <a:srgbClr val="C9211E"/>
                </a:solidFill>
                <a:latin typeface="Arial"/>
              </a:rPr>
              <a:t>Perfect collision avoidance for constellation satellites</a:t>
            </a:r>
            <a:r>
              <a:rPr lang="en-US" sz="2000" b="0" strike="noStrike" spc="-1" dirty="0">
                <a:solidFill>
                  <a:srgbClr val="000000"/>
                </a:solidFill>
                <a:latin typeface="Arial"/>
              </a:rPr>
              <a:t> while operational (i.e., </a:t>
            </a:r>
            <a:r>
              <a:rPr lang="en-US" sz="2000" b="0" strike="noStrike" spc="-1" dirty="0">
                <a:solidFill>
                  <a:srgbClr val="C9211E"/>
                </a:solidFill>
                <a:latin typeface="Arial"/>
              </a:rPr>
              <a:t>no collision avoidance during the reentry phase</a:t>
            </a:r>
            <a:r>
              <a:rPr lang="en-US" sz="2000" b="0" strike="noStrike" spc="-1" dirty="0">
                <a:solidFill>
                  <a:srgbClr val="000000"/>
                </a:solidFill>
                <a:latin typeface="Arial"/>
              </a:rPr>
              <a:t>)</a:t>
            </a:r>
          </a:p>
          <a:p>
            <a:pPr marL="216000" lvl="1">
              <a:buClr>
                <a:srgbClr val="000000"/>
              </a:buClr>
              <a:buSzPct val="45000"/>
            </a:pPr>
            <a:endParaRPr lang="en-US" sz="2000" spc="-1" dirty="0">
              <a:solidFill>
                <a:srgbClr val="000000"/>
              </a:solidFill>
              <a:latin typeface="Arial"/>
            </a:endParaRPr>
          </a:p>
          <a:p>
            <a:pPr marL="216000" lvl="1">
              <a:buClr>
                <a:srgbClr val="000000"/>
              </a:buClr>
              <a:buSzPct val="45000"/>
            </a:pPr>
            <a:r>
              <a:rPr lang="en-US" sz="2000" b="0" i="1" strike="noStrike" spc="-1" dirty="0">
                <a:solidFill>
                  <a:srgbClr val="000000"/>
                </a:solidFill>
                <a:latin typeface="Arial"/>
              </a:rPr>
              <a:t>The results are average of 100 Monte Carlo runs for each scenario.</a:t>
            </a:r>
            <a:endParaRPr lang="en-US" sz="2000" b="0" i="1" strike="noStrike" spc="-1" dirty="0">
              <a:latin typeface="Arial"/>
            </a:endParaRPr>
          </a:p>
          <a:p>
            <a:pPr marL="216000" lvl="1">
              <a:buClr>
                <a:srgbClr val="000000"/>
              </a:buClr>
              <a:buSzPct val="45000"/>
            </a:pPr>
            <a:endParaRPr lang="en-US" sz="2000" b="0" strike="noStrike" spc="-1" dirty="0">
              <a:latin typeface="Arial"/>
            </a:endParaRPr>
          </a:p>
          <a:p>
            <a:pPr marL="432000" lvl="1" indent="-216000">
              <a:buClr>
                <a:srgbClr val="000000"/>
              </a:buClr>
              <a:buSzPct val="45000"/>
              <a:buFont typeface="Wingdings" charset="2"/>
              <a:buChar char=""/>
            </a:pPr>
            <a:endParaRPr lang="en-US" sz="2000" b="0" strike="noStrike" spc="-1" dirty="0">
              <a:latin typeface="Arial"/>
            </a:endParaRPr>
          </a:p>
        </p:txBody>
      </p:sp>
    </p:spTree>
    <p:extLst>
      <p:ext uri="{BB962C8B-B14F-4D97-AF65-F5344CB8AC3E}">
        <p14:creationId xmlns:p14="http://schemas.microsoft.com/office/powerpoint/2010/main" val="628421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0B3E2-92E5-F1C7-67C4-AD894D3F4317}"/>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2C939E85-7370-C958-3A6B-52D222795D40}"/>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111206AB-0813-E624-BB43-35A18EA8069E}"/>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F4A07E9C-B804-8C05-7891-F278BF4A3AB8}"/>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6379865F-FEEE-2687-A411-A56C987DE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pic>
        <p:nvPicPr>
          <p:cNvPr id="2" name="Immagine 1">
            <a:extLst>
              <a:ext uri="{FF2B5EF4-FFF2-40B4-BE49-F238E27FC236}">
                <a16:creationId xmlns:a16="http://schemas.microsoft.com/office/drawing/2014/main" id="{D76A286B-A5FF-415D-D4AB-6457AC0BC0E8}"/>
              </a:ext>
            </a:extLst>
          </p:cNvPr>
          <p:cNvPicPr/>
          <p:nvPr/>
        </p:nvPicPr>
        <p:blipFill>
          <a:blip r:embed="rId3"/>
          <a:stretch/>
        </p:blipFill>
        <p:spPr>
          <a:xfrm>
            <a:off x="0" y="1111720"/>
            <a:ext cx="9272588" cy="5746279"/>
          </a:xfrm>
          <a:prstGeom prst="rect">
            <a:avLst/>
          </a:prstGeom>
          <a:ln w="0">
            <a:noFill/>
          </a:ln>
        </p:spPr>
      </p:pic>
      <p:sp>
        <p:nvSpPr>
          <p:cNvPr id="4" name="CasellaDiTesto 3">
            <a:extLst>
              <a:ext uri="{FF2B5EF4-FFF2-40B4-BE49-F238E27FC236}">
                <a16:creationId xmlns:a16="http://schemas.microsoft.com/office/drawing/2014/main" id="{2D419354-81F6-8815-5149-73D8903599AD}"/>
              </a:ext>
            </a:extLst>
          </p:cNvPr>
          <p:cNvSpPr txBox="1"/>
          <p:nvPr/>
        </p:nvSpPr>
        <p:spPr>
          <a:xfrm>
            <a:off x="8415339" y="1557338"/>
            <a:ext cx="3614634" cy="461665"/>
          </a:xfrm>
          <a:prstGeom prst="rect">
            <a:avLst/>
          </a:prstGeom>
          <a:noFill/>
        </p:spPr>
        <p:txBody>
          <a:bodyPr wrap="square" rtlCol="0">
            <a:spAutoFit/>
          </a:bodyPr>
          <a:lstStyle/>
          <a:p>
            <a:r>
              <a:rPr lang="en-US" sz="2400" dirty="0">
                <a:solidFill>
                  <a:schemeClr val="accent1"/>
                </a:solidFill>
              </a:rPr>
              <a:t>Number of objects &gt; 10 cm</a:t>
            </a:r>
          </a:p>
        </p:txBody>
      </p:sp>
    </p:spTree>
    <p:extLst>
      <p:ext uri="{BB962C8B-B14F-4D97-AF65-F5344CB8AC3E}">
        <p14:creationId xmlns:p14="http://schemas.microsoft.com/office/powerpoint/2010/main" val="3257965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AA384-BE0F-24EE-0AE9-20608174421C}"/>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FE1B97BC-7F15-F7EC-57CB-2747083400CA}"/>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42290978-2C94-5A5B-00AC-CA8733DB8DB7}"/>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81EBA3DE-32DD-E256-D756-36B7198D064C}"/>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46451C4C-6ADE-C91B-19D8-9126D5A07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pic>
        <p:nvPicPr>
          <p:cNvPr id="2" name="Immagine 1">
            <a:extLst>
              <a:ext uri="{FF2B5EF4-FFF2-40B4-BE49-F238E27FC236}">
                <a16:creationId xmlns:a16="http://schemas.microsoft.com/office/drawing/2014/main" id="{CD0CB8F1-4F0D-C075-EEAC-8340F52B33D1}"/>
              </a:ext>
            </a:extLst>
          </p:cNvPr>
          <p:cNvPicPr/>
          <p:nvPr/>
        </p:nvPicPr>
        <p:blipFill>
          <a:blip r:embed="rId3"/>
          <a:stretch/>
        </p:blipFill>
        <p:spPr>
          <a:xfrm>
            <a:off x="0" y="1229802"/>
            <a:ext cx="9099182" cy="5628198"/>
          </a:xfrm>
          <a:prstGeom prst="rect">
            <a:avLst/>
          </a:prstGeom>
          <a:ln w="0">
            <a:noFill/>
          </a:ln>
        </p:spPr>
      </p:pic>
      <p:sp>
        <p:nvSpPr>
          <p:cNvPr id="5" name="CasellaDiTesto 4">
            <a:extLst>
              <a:ext uri="{FF2B5EF4-FFF2-40B4-BE49-F238E27FC236}">
                <a16:creationId xmlns:a16="http://schemas.microsoft.com/office/drawing/2014/main" id="{A5BC3CE5-3EFC-0F46-0F1B-CF046C9674E2}"/>
              </a:ext>
            </a:extLst>
          </p:cNvPr>
          <p:cNvSpPr txBox="1"/>
          <p:nvPr/>
        </p:nvSpPr>
        <p:spPr>
          <a:xfrm>
            <a:off x="9158465" y="1608415"/>
            <a:ext cx="2427681" cy="400110"/>
          </a:xfrm>
          <a:prstGeom prst="rect">
            <a:avLst/>
          </a:prstGeom>
          <a:noFill/>
        </p:spPr>
        <p:txBody>
          <a:bodyPr wrap="square">
            <a:spAutoFit/>
          </a:bodyPr>
          <a:lstStyle/>
          <a:p>
            <a:r>
              <a:rPr lang="en-US" sz="2000" dirty="0">
                <a:solidFill>
                  <a:schemeClr val="accent1"/>
                </a:solidFill>
              </a:rPr>
              <a:t>Number of collisions</a:t>
            </a:r>
          </a:p>
        </p:txBody>
      </p:sp>
    </p:spTree>
    <p:extLst>
      <p:ext uri="{BB962C8B-B14F-4D97-AF65-F5344CB8AC3E}">
        <p14:creationId xmlns:p14="http://schemas.microsoft.com/office/powerpoint/2010/main" val="768463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944E-7587-046B-801F-29EB848434AD}"/>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63AD7BBC-2790-58A1-550E-620928C1E356}"/>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F4A71FD1-8BED-3F77-1AFF-D0D013D17B89}"/>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F594DA54-90D0-6722-3AAC-BF7D1A367F09}"/>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CF9F2F0A-0C1E-6866-2CCC-69845BA4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pic>
        <p:nvPicPr>
          <p:cNvPr id="2" name="Immagine 1">
            <a:extLst>
              <a:ext uri="{FF2B5EF4-FFF2-40B4-BE49-F238E27FC236}">
                <a16:creationId xmlns:a16="http://schemas.microsoft.com/office/drawing/2014/main" id="{E89CDCBA-31EA-2332-35AA-48811C8AF835}"/>
              </a:ext>
            </a:extLst>
          </p:cNvPr>
          <p:cNvPicPr/>
          <p:nvPr/>
        </p:nvPicPr>
        <p:blipFill>
          <a:blip r:embed="rId3"/>
          <a:stretch/>
        </p:blipFill>
        <p:spPr>
          <a:xfrm>
            <a:off x="0" y="1065228"/>
            <a:ext cx="9714240" cy="5803571"/>
          </a:xfrm>
          <a:prstGeom prst="rect">
            <a:avLst/>
          </a:prstGeom>
          <a:ln w="0">
            <a:noFill/>
          </a:ln>
        </p:spPr>
      </p:pic>
      <p:sp>
        <p:nvSpPr>
          <p:cNvPr id="5" name="CasellaDiTesto 4">
            <a:extLst>
              <a:ext uri="{FF2B5EF4-FFF2-40B4-BE49-F238E27FC236}">
                <a16:creationId xmlns:a16="http://schemas.microsoft.com/office/drawing/2014/main" id="{39BA3A33-CD81-AB11-A618-BC8FD8C8DDDA}"/>
              </a:ext>
            </a:extLst>
          </p:cNvPr>
          <p:cNvSpPr txBox="1"/>
          <p:nvPr/>
        </p:nvSpPr>
        <p:spPr>
          <a:xfrm>
            <a:off x="8729663" y="1437481"/>
            <a:ext cx="3462337" cy="2308324"/>
          </a:xfrm>
          <a:prstGeom prst="rect">
            <a:avLst/>
          </a:prstGeom>
          <a:noFill/>
        </p:spPr>
        <p:txBody>
          <a:bodyPr wrap="square">
            <a:spAutoFit/>
          </a:bodyPr>
          <a:lstStyle/>
          <a:p>
            <a:pPr marL="216000" indent="-216000">
              <a:buClr>
                <a:srgbClr val="000000"/>
              </a:buClr>
              <a:buSzPct val="45000"/>
              <a:buFont typeface="Wingdings" charset="2"/>
              <a:buChar char=""/>
            </a:pPr>
            <a:r>
              <a:rPr lang="en-US" sz="1800" b="0" strike="noStrike" spc="-1" dirty="0">
                <a:latin typeface="Arial"/>
              </a:rPr>
              <a:t>The majority of the collisions involve uncontrolled constellation satellites in the disposal phase</a:t>
            </a:r>
          </a:p>
          <a:p>
            <a:pPr marL="216000" indent="-216000">
              <a:buClr>
                <a:srgbClr val="000000"/>
              </a:buClr>
              <a:buSzPct val="45000"/>
              <a:buFont typeface="Wingdings" charset="2"/>
              <a:buChar char=""/>
            </a:pPr>
            <a:endParaRPr lang="en-US" sz="1800" b="0" strike="noStrike" spc="-1" dirty="0">
              <a:latin typeface="Arial"/>
            </a:endParaRPr>
          </a:p>
          <a:p>
            <a:pPr marL="216000" indent="-216000">
              <a:buClr>
                <a:srgbClr val="000000"/>
              </a:buClr>
              <a:buSzPct val="45000"/>
              <a:buFont typeface="Wingdings" charset="2"/>
              <a:buChar char=""/>
            </a:pPr>
            <a:r>
              <a:rPr lang="en-US" sz="1800" b="0" strike="noStrike" spc="-1" dirty="0">
                <a:latin typeface="Arial"/>
              </a:rPr>
              <a:t>No long term accumulation of debris due to the air drag at low altitude</a:t>
            </a:r>
          </a:p>
        </p:txBody>
      </p:sp>
    </p:spTree>
    <p:extLst>
      <p:ext uri="{BB962C8B-B14F-4D97-AF65-F5344CB8AC3E}">
        <p14:creationId xmlns:p14="http://schemas.microsoft.com/office/powerpoint/2010/main" val="980630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678C9-1CE7-F3EA-BEF6-63C11D25CFD5}"/>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53EA7B45-C8DA-3059-8639-C10B6ECE28D8}"/>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E9B3AA30-DB8F-23B4-8085-897A72A35228}"/>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6D93F203-10FA-A0FF-5D61-EBE35218286A}"/>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F2A8850E-1E9D-FA81-E057-73F61B754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2F242D8C-0B24-3D18-0481-2E603C53F9C3}"/>
              </a:ext>
            </a:extLst>
          </p:cNvPr>
          <p:cNvSpPr txBox="1"/>
          <p:nvPr/>
        </p:nvSpPr>
        <p:spPr>
          <a:xfrm>
            <a:off x="203597" y="1308114"/>
            <a:ext cx="3311128" cy="3539430"/>
          </a:xfrm>
          <a:prstGeom prst="rect">
            <a:avLst/>
          </a:prstGeom>
          <a:noFill/>
        </p:spPr>
        <p:txBody>
          <a:bodyPr wrap="square">
            <a:spAutoFit/>
          </a:bodyPr>
          <a:lstStyle/>
          <a:p>
            <a:r>
              <a:rPr lang="en-US" sz="2800" dirty="0">
                <a:solidFill>
                  <a:srgbClr val="FF0000"/>
                </a:solidFill>
                <a:effectLst/>
                <a:latin typeface="Arial" panose="020B0604020202020204" pitchFamily="34" charset="0"/>
                <a:cs typeface="Arial" panose="020B0604020202020204" pitchFamily="34" charset="0"/>
              </a:rPr>
              <a:t>Estimates:</a:t>
            </a:r>
          </a:p>
          <a:p>
            <a:endParaRPr lang="en-US"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about 500,000 objects larger than 1 cm;</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about 500 millions larger than 1 mm.</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Most of the objects are in Low Earth Orbit</a:t>
            </a:r>
            <a:br>
              <a:rPr lang="en-US" dirty="0">
                <a:effectLst/>
              </a:rPr>
            </a:br>
            <a:endParaRPr lang="en-US" dirty="0">
              <a:effectLst/>
            </a:endParaRPr>
          </a:p>
        </p:txBody>
      </p:sp>
      <p:pic>
        <p:nvPicPr>
          <p:cNvPr id="8" name="Immagine 7" descr="Immagine che contiene cerchio, astronomia&#10;&#10;Il contenuto generato dall'IA potrebbe non essere corretto.">
            <a:extLst>
              <a:ext uri="{FF2B5EF4-FFF2-40B4-BE49-F238E27FC236}">
                <a16:creationId xmlns:a16="http://schemas.microsoft.com/office/drawing/2014/main" id="{2A732B02-820B-DA49-FD25-0C93D0FA8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837956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23B5E-A30A-45E6-5DFB-8741AB95E4B2}"/>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332FFACB-8FF9-10EC-A329-CAAFD8ED81A3}"/>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FCE6CAAE-4380-8379-DD01-AE81F18D5E9C}"/>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92A0D8A7-36FB-D722-C38D-B611561F26C6}"/>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A9C0C605-C403-E51D-2F00-FE054414C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pic>
        <p:nvPicPr>
          <p:cNvPr id="2" name="Immagine 1">
            <a:extLst>
              <a:ext uri="{FF2B5EF4-FFF2-40B4-BE49-F238E27FC236}">
                <a16:creationId xmlns:a16="http://schemas.microsoft.com/office/drawing/2014/main" id="{E936FAEC-B3E9-E367-4338-9091FBDCF2EC}"/>
              </a:ext>
            </a:extLst>
          </p:cNvPr>
          <p:cNvPicPr/>
          <p:nvPr/>
        </p:nvPicPr>
        <p:blipFill>
          <a:blip r:embed="rId3"/>
          <a:stretch/>
        </p:blipFill>
        <p:spPr>
          <a:xfrm>
            <a:off x="0" y="1065228"/>
            <a:ext cx="9714240" cy="5803571"/>
          </a:xfrm>
          <a:prstGeom prst="rect">
            <a:avLst/>
          </a:prstGeom>
          <a:ln w="0">
            <a:noFill/>
          </a:ln>
        </p:spPr>
      </p:pic>
      <p:sp>
        <p:nvSpPr>
          <p:cNvPr id="5" name="CasellaDiTesto 4">
            <a:extLst>
              <a:ext uri="{FF2B5EF4-FFF2-40B4-BE49-F238E27FC236}">
                <a16:creationId xmlns:a16="http://schemas.microsoft.com/office/drawing/2014/main" id="{1AE8B7C6-BB26-B256-A0C0-D1166ECFF064}"/>
              </a:ext>
            </a:extLst>
          </p:cNvPr>
          <p:cNvSpPr txBox="1"/>
          <p:nvPr/>
        </p:nvSpPr>
        <p:spPr>
          <a:xfrm>
            <a:off x="8729663" y="1437481"/>
            <a:ext cx="3462337" cy="2308324"/>
          </a:xfrm>
          <a:prstGeom prst="rect">
            <a:avLst/>
          </a:prstGeom>
          <a:noFill/>
        </p:spPr>
        <p:txBody>
          <a:bodyPr wrap="square">
            <a:spAutoFit/>
          </a:bodyPr>
          <a:lstStyle/>
          <a:p>
            <a:pPr marL="216000" indent="-216000">
              <a:buClr>
                <a:srgbClr val="000000"/>
              </a:buClr>
              <a:buSzPct val="45000"/>
              <a:buFont typeface="Wingdings" charset="2"/>
              <a:buChar char=""/>
            </a:pPr>
            <a:r>
              <a:rPr lang="en-US" sz="1800" b="0" strike="noStrike" spc="-1" dirty="0">
                <a:latin typeface="Arial"/>
              </a:rPr>
              <a:t>The majority of the collisions involve uncontrolled constellation satellites in the disposal phase</a:t>
            </a:r>
          </a:p>
          <a:p>
            <a:pPr marL="216000" indent="-216000">
              <a:buClr>
                <a:srgbClr val="000000"/>
              </a:buClr>
              <a:buSzPct val="45000"/>
              <a:buFont typeface="Wingdings" charset="2"/>
              <a:buChar char=""/>
            </a:pPr>
            <a:endParaRPr lang="en-US" sz="1800" b="0" strike="noStrike" spc="-1" dirty="0">
              <a:latin typeface="Arial"/>
            </a:endParaRPr>
          </a:p>
          <a:p>
            <a:pPr marL="216000" indent="-216000">
              <a:buClr>
                <a:srgbClr val="000000"/>
              </a:buClr>
              <a:buSzPct val="45000"/>
              <a:buFont typeface="Wingdings" charset="2"/>
              <a:buChar char=""/>
            </a:pPr>
            <a:r>
              <a:rPr lang="en-US" sz="1800" b="0" strike="noStrike" spc="-1" dirty="0">
                <a:latin typeface="Arial"/>
              </a:rPr>
              <a:t>No long term accumulation of debris due to the air drag at low altitude</a:t>
            </a:r>
          </a:p>
        </p:txBody>
      </p:sp>
      <p:sp>
        <p:nvSpPr>
          <p:cNvPr id="6" name="CasellaDiTesto 5">
            <a:extLst>
              <a:ext uri="{FF2B5EF4-FFF2-40B4-BE49-F238E27FC236}">
                <a16:creationId xmlns:a16="http://schemas.microsoft.com/office/drawing/2014/main" id="{6AF3DC13-2866-FD6C-060A-4E983C8329D6}"/>
              </a:ext>
            </a:extLst>
          </p:cNvPr>
          <p:cNvSpPr txBox="1"/>
          <p:nvPr/>
        </p:nvSpPr>
        <p:spPr>
          <a:xfrm>
            <a:off x="8886824" y="3967012"/>
            <a:ext cx="3305176" cy="830997"/>
          </a:xfrm>
          <a:prstGeom prst="rect">
            <a:avLst/>
          </a:prstGeom>
          <a:noFill/>
        </p:spPr>
        <p:txBody>
          <a:bodyPr wrap="square">
            <a:spAutoFit/>
          </a:bodyPr>
          <a:lstStyle/>
          <a:p>
            <a:pPr marL="216000" indent="-216000">
              <a:buClr>
                <a:srgbClr val="000000"/>
              </a:buClr>
              <a:buSzPct val="45000"/>
              <a:buFont typeface="Wingdings" charset="2"/>
              <a:buChar char=""/>
            </a:pPr>
            <a:r>
              <a:rPr lang="en-US" sz="2400" b="0" strike="noStrike" spc="-1" dirty="0">
                <a:solidFill>
                  <a:srgbClr val="C9211E"/>
                </a:solidFill>
                <a:latin typeface="Arial"/>
              </a:rPr>
              <a:t>Manned spaceflight (ISS) zone interested</a:t>
            </a:r>
            <a:endParaRPr lang="en-US" sz="2400" b="0" strike="noStrike" spc="-1" dirty="0">
              <a:latin typeface="Arial"/>
            </a:endParaRPr>
          </a:p>
        </p:txBody>
      </p:sp>
    </p:spTree>
    <p:extLst>
      <p:ext uri="{BB962C8B-B14F-4D97-AF65-F5344CB8AC3E}">
        <p14:creationId xmlns:p14="http://schemas.microsoft.com/office/powerpoint/2010/main" val="2116579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1_14"/>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113" name="CustomShape 2_14"/>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115" name="CasellaDiTesto 114"/>
          <p:cNvSpPr txBox="1"/>
          <p:nvPr/>
        </p:nvSpPr>
        <p:spPr>
          <a:xfrm>
            <a:off x="386432" y="90957"/>
            <a:ext cx="11521779" cy="5913897"/>
          </a:xfrm>
          <a:prstGeom prst="rect">
            <a:avLst/>
          </a:prstGeom>
          <a:noFill/>
          <a:ln w="0">
            <a:noFill/>
          </a:ln>
        </p:spPr>
        <p:txBody>
          <a:bodyPr lIns="88958" tIns="44479" rIns="88958" bIns="44479" anchor="t">
            <a:noAutofit/>
          </a:bodyPr>
          <a:lstStyle/>
          <a:p>
            <a:pPr algn="ctr">
              <a:buNone/>
            </a:pPr>
            <a:r>
              <a:rPr lang="en-US" sz="3558" spc="-1" dirty="0">
                <a:solidFill>
                  <a:srgbClr val="2A6099"/>
                </a:solidFill>
                <a:latin typeface="Arial"/>
              </a:rPr>
              <a:t>Clusters and constellations in LEO</a:t>
            </a:r>
            <a:endParaRPr lang="en-US" sz="3558" spc="-1" dirty="0">
              <a:latin typeface="Arial"/>
            </a:endParaRPr>
          </a:p>
          <a:p>
            <a:endParaRPr lang="en-US" sz="2174" spc="-1" dirty="0">
              <a:latin typeface="Arial"/>
            </a:endParaRPr>
          </a:p>
          <a:p>
            <a:endParaRPr lang="en-US" sz="2174" spc="-1" dirty="0">
              <a:solidFill>
                <a:srgbClr val="C9211E"/>
              </a:solidFill>
              <a:latin typeface="Arial"/>
            </a:endParaRPr>
          </a:p>
          <a:p>
            <a:r>
              <a:rPr lang="en-US" sz="2174" spc="-1" dirty="0">
                <a:solidFill>
                  <a:srgbClr val="C9211E"/>
                </a:solidFill>
                <a:latin typeface="Arial"/>
              </a:rPr>
              <a:t>Are mega-constellations the main drivers of the future debris evolution?</a:t>
            </a:r>
            <a:endParaRPr lang="en-US" sz="2174" spc="-1" dirty="0">
              <a:latin typeface="Arial"/>
            </a:endParaRPr>
          </a:p>
          <a:p>
            <a:endParaRPr lang="en-US" sz="2174" spc="-1" dirty="0">
              <a:latin typeface="Arial"/>
            </a:endParaRPr>
          </a:p>
          <a:p>
            <a:pPr algn="ctr">
              <a:buNone/>
            </a:pPr>
            <a:endParaRPr lang="en-US" sz="1779" spc="-1" dirty="0">
              <a:latin typeface="Arial"/>
            </a:endParaRPr>
          </a:p>
          <a:p>
            <a:pPr marL="426989" lvl="1" indent="-213494">
              <a:buClr>
                <a:srgbClr val="000000"/>
              </a:buClr>
              <a:buSzPct val="45000"/>
              <a:buFont typeface="Wingdings" charset="2"/>
              <a:buChar char=""/>
            </a:pPr>
            <a:endParaRPr lang="en-US" sz="1977" spc="-1" dirty="0">
              <a:latin typeface="Arial"/>
            </a:endParaRPr>
          </a:p>
          <a:p>
            <a:pPr marL="213494" indent="-213494">
              <a:buClr>
                <a:srgbClr val="000000"/>
              </a:buClr>
              <a:buSzPct val="45000"/>
              <a:buFont typeface="Wingdings" charset="2"/>
              <a:buChar char=""/>
            </a:pPr>
            <a:endParaRPr lang="en-US" sz="1779" spc="-1" dirty="0">
              <a:latin typeface="Arial"/>
            </a:endParaRPr>
          </a:p>
        </p:txBody>
      </p:sp>
      <p:pic>
        <p:nvPicPr>
          <p:cNvPr id="116" name="Immagine 115"/>
          <p:cNvPicPr/>
          <p:nvPr/>
        </p:nvPicPr>
        <p:blipFill>
          <a:blip r:embed="rId2"/>
          <a:stretch/>
        </p:blipFill>
        <p:spPr>
          <a:xfrm>
            <a:off x="7300869" y="1741652"/>
            <a:ext cx="5217893" cy="3623062"/>
          </a:xfrm>
          <a:prstGeom prst="rect">
            <a:avLst/>
          </a:prstGeom>
          <a:ln w="0">
            <a:noFill/>
          </a:ln>
        </p:spPr>
      </p:pic>
      <p:graphicFrame>
        <p:nvGraphicFramePr>
          <p:cNvPr id="117" name="Tabella 116"/>
          <p:cNvGraphicFramePr/>
          <p:nvPr>
            <p:extLst>
              <p:ext uri="{D42A27DB-BD31-4B8C-83A1-F6EECF244321}">
                <p14:modId xmlns:p14="http://schemas.microsoft.com/office/powerpoint/2010/main" val="2769463868"/>
              </p:ext>
            </p:extLst>
          </p:nvPr>
        </p:nvGraphicFramePr>
        <p:xfrm>
          <a:off x="0" y="1829187"/>
          <a:ext cx="7581673" cy="3977112"/>
        </p:xfrm>
        <a:graphic>
          <a:graphicData uri="http://schemas.openxmlformats.org/drawingml/2006/table">
            <a:tbl>
              <a:tblPr/>
              <a:tblGrid>
                <a:gridCol w="1609064">
                  <a:extLst>
                    <a:ext uri="{9D8B030D-6E8A-4147-A177-3AD203B41FA5}">
                      <a16:colId xmlns:a16="http://schemas.microsoft.com/office/drawing/2014/main" val="20000"/>
                    </a:ext>
                  </a:extLst>
                </a:gridCol>
                <a:gridCol w="2140674">
                  <a:extLst>
                    <a:ext uri="{9D8B030D-6E8A-4147-A177-3AD203B41FA5}">
                      <a16:colId xmlns:a16="http://schemas.microsoft.com/office/drawing/2014/main" val="20001"/>
                    </a:ext>
                  </a:extLst>
                </a:gridCol>
                <a:gridCol w="1780930">
                  <a:extLst>
                    <a:ext uri="{9D8B030D-6E8A-4147-A177-3AD203B41FA5}">
                      <a16:colId xmlns:a16="http://schemas.microsoft.com/office/drawing/2014/main" val="20002"/>
                    </a:ext>
                  </a:extLst>
                </a:gridCol>
                <a:gridCol w="2051005">
                  <a:extLst>
                    <a:ext uri="{9D8B030D-6E8A-4147-A177-3AD203B41FA5}">
                      <a16:colId xmlns:a16="http://schemas.microsoft.com/office/drawing/2014/main" val="20003"/>
                    </a:ext>
                  </a:extLst>
                </a:gridCol>
              </a:tblGrid>
              <a:tr h="977465">
                <a:tc>
                  <a:txBody>
                    <a:bodyPr/>
                    <a:lstStyle/>
                    <a:p>
                      <a:pPr algn="ctr">
                        <a:buNone/>
                      </a:pPr>
                      <a:r>
                        <a:rPr lang="en-US" sz="1800" b="1" strike="noStrike" spc="-1">
                          <a:latin typeface="Arial"/>
                        </a:rPr>
                        <a:t>Center of the cluster (Span) [km]</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1" strike="noStrike" spc="-1">
                          <a:latin typeface="Arial"/>
                        </a:rPr>
                        <a:t># of objects and Cumulative Mass [kg]</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1" strike="noStrike" spc="-1">
                          <a:latin typeface="Arial"/>
                        </a:rPr>
                        <a:t>Mass involved in typical collision</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1" strike="noStrike" spc="-1">
                          <a:latin typeface="Arial"/>
                        </a:rPr>
                        <a:t>Trackable  debris generated from collision (LNT))</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749378">
                <a:tc>
                  <a:txBody>
                    <a:bodyPr/>
                    <a:lstStyle/>
                    <a:p>
                      <a:pPr algn="ctr">
                        <a:buNone/>
                      </a:pPr>
                      <a:r>
                        <a:rPr lang="en-US" sz="1800" b="0" strike="noStrike" spc="-1">
                          <a:latin typeface="Arial"/>
                        </a:rPr>
                        <a:t>775  (60)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Arial"/>
                        </a:rPr>
                        <a:t>101 </a:t>
                      </a:r>
                    </a:p>
                    <a:p>
                      <a:pPr algn="ctr">
                        <a:buNone/>
                      </a:pPr>
                      <a:r>
                        <a:rPr lang="en-US" sz="1800" b="0" strike="noStrike" spc="-1">
                          <a:latin typeface="Arial"/>
                        </a:rPr>
                        <a:t>~100,000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454"/>
                        </a:spcAft>
                        <a:buNone/>
                      </a:pPr>
                      <a:r>
                        <a:rPr lang="en-US" sz="1800" b="0" strike="noStrike" spc="-1">
                          <a:latin typeface="Arial"/>
                        </a:rPr>
                        <a:t>~1,600 – 2,800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454"/>
                        </a:spcAft>
                        <a:buNone/>
                      </a:pPr>
                      <a:r>
                        <a:rPr lang="en-US" sz="1800" b="0" strike="noStrike" spc="-1">
                          <a:latin typeface="Arial"/>
                        </a:rPr>
                        <a:t>~4,500 </a:t>
                      </a:r>
                      <a:br>
                        <a:rPr sz="1800"/>
                      </a:br>
                      <a:r>
                        <a:rPr lang="en-US" sz="1800" b="0" strike="noStrike" spc="-1">
                          <a:latin typeface="Arial"/>
                        </a:rPr>
                        <a:t>(~60,000)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749378">
                <a:tc>
                  <a:txBody>
                    <a:bodyPr/>
                    <a:lstStyle/>
                    <a:p>
                      <a:pPr algn="ctr">
                        <a:buNone/>
                      </a:pPr>
                      <a:r>
                        <a:rPr lang="en-US" sz="1800" b="0" strike="noStrike" spc="-1">
                          <a:latin typeface="Arial"/>
                        </a:rPr>
                        <a:t>850  (45)</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Arial"/>
                        </a:rPr>
                        <a:t>75 </a:t>
                      </a:r>
                    </a:p>
                    <a:p>
                      <a:pPr algn="ctr">
                        <a:buNone/>
                      </a:pPr>
                      <a:r>
                        <a:rPr lang="en-US" sz="1800" b="0" strike="noStrike" spc="-1">
                          <a:latin typeface="Arial"/>
                        </a:rPr>
                        <a:t>~208,000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454"/>
                        </a:spcAft>
                        <a:buNone/>
                      </a:pPr>
                      <a:r>
                        <a:rPr lang="en-US" sz="1800" b="0" strike="noStrike" spc="-1">
                          <a:latin typeface="Arial"/>
                        </a:rPr>
                        <a:t>~6,000 – 18,000 </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454"/>
                        </a:spcAft>
                        <a:buNone/>
                      </a:pPr>
                      <a:r>
                        <a:rPr lang="en-US" sz="1800" b="0" strike="noStrike" spc="-1">
                          <a:latin typeface="Arial"/>
                        </a:rPr>
                        <a:t>~16,000 </a:t>
                      </a:r>
                      <a:br>
                        <a:rPr sz="1800"/>
                      </a:br>
                      <a:r>
                        <a:rPr lang="en-US" sz="1800" b="0" strike="noStrike" spc="-1">
                          <a:latin typeface="Arial"/>
                        </a:rPr>
                        <a:t>(~200,000)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749378">
                <a:tc>
                  <a:txBody>
                    <a:bodyPr/>
                    <a:lstStyle/>
                    <a:p>
                      <a:pPr algn="ctr">
                        <a:buNone/>
                      </a:pPr>
                      <a:r>
                        <a:rPr lang="en-US" sz="1800" b="0" strike="noStrike" spc="-1">
                          <a:latin typeface="Arial"/>
                        </a:rPr>
                        <a:t>975  (115) </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454"/>
                        </a:spcAft>
                        <a:buNone/>
                      </a:pPr>
                      <a:r>
                        <a:rPr lang="en-US" sz="1800" b="0" strike="noStrike" spc="-1">
                          <a:latin typeface="Arial"/>
                        </a:rPr>
                        <a:t>314</a:t>
                      </a:r>
                      <a:br>
                        <a:rPr sz="1800"/>
                      </a:br>
                      <a:r>
                        <a:rPr lang="en-US" sz="1800" b="0" strike="noStrike" spc="-1">
                          <a:latin typeface="Arial"/>
                        </a:rPr>
                        <a:t>~335,000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454"/>
                        </a:spcAft>
                        <a:buNone/>
                      </a:pPr>
                      <a:r>
                        <a:rPr lang="en-US" sz="1800" b="0" strike="noStrike" spc="-1" dirty="0">
                          <a:latin typeface="Arial"/>
                        </a:rPr>
                        <a:t>~1,600 – 2,800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454"/>
                        </a:spcAft>
                        <a:buNone/>
                      </a:pPr>
                      <a:r>
                        <a:rPr lang="en-US" sz="1800" b="0" strike="noStrike" spc="-1">
                          <a:latin typeface="Arial"/>
                        </a:rPr>
                        <a:t>~4,500</a:t>
                      </a:r>
                      <a:br>
                        <a:rPr sz="1800"/>
                      </a:br>
                      <a:r>
                        <a:rPr lang="en-US" sz="1800" b="0" strike="noStrike" spc="-1">
                          <a:latin typeface="Arial"/>
                        </a:rPr>
                        <a:t>(~60,000)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751513">
                <a:tc>
                  <a:txBody>
                    <a:bodyPr/>
                    <a:lstStyle/>
                    <a:p>
                      <a:pPr algn="ctr">
                        <a:buNone/>
                      </a:pPr>
                      <a:r>
                        <a:rPr lang="en-US" sz="1800" b="0" strike="noStrike" spc="-1">
                          <a:latin typeface="Arial"/>
                        </a:rPr>
                        <a:t>1500 (400)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454"/>
                        </a:spcAft>
                        <a:buNone/>
                      </a:pPr>
                      <a:r>
                        <a:rPr lang="en-US" sz="1800" b="0" strike="noStrike" spc="-1" dirty="0">
                          <a:latin typeface="Arial"/>
                        </a:rPr>
                        <a:t>73</a:t>
                      </a:r>
                      <a:br>
                        <a:rPr sz="1800" dirty="0"/>
                      </a:br>
                      <a:r>
                        <a:rPr lang="en-US" sz="1800" b="0" strike="noStrike" spc="-1" dirty="0">
                          <a:latin typeface="Arial"/>
                        </a:rPr>
                        <a:t>~96,000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454"/>
                        </a:spcAft>
                        <a:buNone/>
                      </a:pPr>
                      <a:r>
                        <a:rPr lang="en-US" sz="1800" b="0" strike="noStrike" spc="-1">
                          <a:latin typeface="Arial"/>
                        </a:rPr>
                        <a:t>~3,200-3,600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454"/>
                        </a:spcAft>
                        <a:buNone/>
                      </a:pPr>
                      <a:r>
                        <a:rPr lang="en-US" sz="1800" b="0" strike="noStrike" spc="-1" dirty="0">
                          <a:latin typeface="Arial"/>
                        </a:rPr>
                        <a:t>~9,000</a:t>
                      </a:r>
                      <a:br>
                        <a:rPr sz="1800" dirty="0"/>
                      </a:br>
                      <a:r>
                        <a:rPr lang="en-US" sz="1800" b="0" strike="noStrike" spc="-1" dirty="0">
                          <a:latin typeface="Arial"/>
                        </a:rPr>
                        <a:t>(~120,000)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
        <p:nvSpPr>
          <p:cNvPr id="118" name="CasellaDiTesto 117"/>
          <p:cNvSpPr txBox="1"/>
          <p:nvPr/>
        </p:nvSpPr>
        <p:spPr>
          <a:xfrm>
            <a:off x="82909" y="5893834"/>
            <a:ext cx="10607296" cy="716998"/>
          </a:xfrm>
          <a:prstGeom prst="rect">
            <a:avLst/>
          </a:prstGeom>
          <a:noFill/>
          <a:ln w="0">
            <a:noFill/>
          </a:ln>
        </p:spPr>
        <p:txBody>
          <a:bodyPr lIns="88958" tIns="44479" rIns="88958" bIns="44479" anchor="t">
            <a:noAutofit/>
          </a:bodyPr>
          <a:lstStyle/>
          <a:p>
            <a:pPr>
              <a:lnSpc>
                <a:spcPct val="100000"/>
              </a:lnSpc>
              <a:buNone/>
            </a:pPr>
            <a:r>
              <a:rPr lang="en-US" sz="1483" spc="-1" dirty="0">
                <a:latin typeface="Arial"/>
                <a:ea typeface="Noto Sans CJK SC"/>
              </a:rPr>
              <a:t>D. McKnight </a:t>
            </a:r>
            <a:r>
              <a:rPr lang="en-US" sz="1483" i="1" spc="-1" dirty="0">
                <a:latin typeface="Arial"/>
                <a:ea typeface="Noto Sans CJK SC"/>
              </a:rPr>
              <a:t>et al.</a:t>
            </a:r>
            <a:r>
              <a:rPr lang="en-US" sz="1483" spc="-1" dirty="0">
                <a:latin typeface="Arial"/>
                <a:ea typeface="Noto Sans CJK SC"/>
              </a:rPr>
              <a:t>, Derelict Deposition Study, </a:t>
            </a:r>
            <a:r>
              <a:rPr lang="en-US" sz="1483" i="1" spc="-1" dirty="0">
                <a:latin typeface="Arial"/>
                <a:ea typeface="Noto Sans CJK SC"/>
              </a:rPr>
              <a:t>International Orbital Debris Conference</a:t>
            </a:r>
            <a:r>
              <a:rPr lang="en-US" sz="1483" spc="-1" dirty="0">
                <a:latin typeface="Arial"/>
                <a:ea typeface="Noto Sans CJK SC"/>
              </a:rPr>
              <a:t>, 2019.</a:t>
            </a:r>
            <a:endParaRPr lang="en-US" sz="1483" spc="-1" dirty="0">
              <a:latin typeface="Arial"/>
            </a:endParaRPr>
          </a:p>
          <a:p>
            <a:r>
              <a:rPr lang="en-US" sz="1483" spc="-1" dirty="0">
                <a:latin typeface="Arial"/>
                <a:ea typeface="Noto Sans CJK SC"/>
              </a:rPr>
              <a:t>A. Rossi , A. Petit, D. McKnight, </a:t>
            </a:r>
            <a:r>
              <a:rPr lang="en-US" sz="1483" spc="-1" dirty="0">
                <a:latin typeface="Arial"/>
              </a:rPr>
              <a:t>Short-term space safety analysis of LEO constellations and clusters, </a:t>
            </a:r>
            <a:r>
              <a:rPr lang="en-US" sz="1483" i="1" spc="-1" dirty="0">
                <a:latin typeface="Arial"/>
              </a:rPr>
              <a:t>Acta </a:t>
            </a:r>
            <a:r>
              <a:rPr lang="en-US" sz="1483" i="1" spc="-1" dirty="0" err="1">
                <a:latin typeface="Arial"/>
              </a:rPr>
              <a:t>Astr</a:t>
            </a:r>
            <a:r>
              <a:rPr lang="en-US" sz="1483" i="1" spc="-1" dirty="0">
                <a:latin typeface="Arial"/>
              </a:rPr>
              <a:t>.</a:t>
            </a:r>
            <a:r>
              <a:rPr lang="en-US" sz="1483" spc="-1" dirty="0">
                <a:latin typeface="Arial"/>
              </a:rPr>
              <a:t>, 2020</a:t>
            </a:r>
          </a:p>
          <a:p>
            <a:pPr>
              <a:lnSpc>
                <a:spcPct val="100000"/>
              </a:lnSpc>
              <a:buNone/>
            </a:pPr>
            <a:r>
              <a:rPr lang="en-US" sz="1483" spc="-1" dirty="0">
                <a:latin typeface="Arial"/>
                <a:ea typeface="Noto Sans CJK SC"/>
              </a:rPr>
              <a:t>D. McKnight </a:t>
            </a:r>
            <a:r>
              <a:rPr lang="en-US" sz="1483" i="1" spc="-1" dirty="0">
                <a:latin typeface="Arial"/>
                <a:ea typeface="Noto Sans CJK SC"/>
              </a:rPr>
              <a:t>et </a:t>
            </a:r>
            <a:r>
              <a:rPr lang="en-US" sz="1483" i="1" spc="-1" dirty="0" err="1">
                <a:latin typeface="Arial"/>
                <a:ea typeface="Noto Sans CJK SC"/>
              </a:rPr>
              <a:t>al</a:t>
            </a:r>
            <a:r>
              <a:rPr lang="en-US" sz="1483" spc="-1" dirty="0" err="1">
                <a:latin typeface="Arial"/>
                <a:ea typeface="Noto Sans CJK SC"/>
              </a:rPr>
              <a:t>.,Identifying</a:t>
            </a:r>
            <a:r>
              <a:rPr lang="en-US" sz="1483" spc="-1" dirty="0">
                <a:latin typeface="Arial"/>
                <a:ea typeface="Noto Sans CJK SC"/>
              </a:rPr>
              <a:t> the 50 statistically-most-concerning derelict objects in LEO, </a:t>
            </a:r>
            <a:r>
              <a:rPr lang="en-US" sz="1483" i="1" spc="-1" dirty="0">
                <a:latin typeface="Arial"/>
              </a:rPr>
              <a:t>Acta </a:t>
            </a:r>
            <a:r>
              <a:rPr lang="en-US" sz="1483" i="1" spc="-1" dirty="0" err="1">
                <a:latin typeface="Arial"/>
              </a:rPr>
              <a:t>Astr</a:t>
            </a:r>
            <a:r>
              <a:rPr lang="en-US" sz="1483" i="1" spc="-1" dirty="0">
                <a:latin typeface="Arial"/>
              </a:rPr>
              <a:t>.</a:t>
            </a:r>
            <a:r>
              <a:rPr lang="en-US" sz="1483" spc="-1" dirty="0">
                <a:latin typeface="Arial"/>
              </a:rPr>
              <a:t>, 2021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98091-2B6A-DE00-7C67-663BBC5051B4}"/>
            </a:ext>
          </a:extLst>
        </p:cNvPr>
        <p:cNvGrpSpPr/>
        <p:nvPr/>
      </p:nvGrpSpPr>
      <p:grpSpPr>
        <a:xfrm>
          <a:off x="0" y="0"/>
          <a:ext cx="0" cy="0"/>
          <a:chOff x="0" y="0"/>
          <a:chExt cx="0" cy="0"/>
        </a:xfrm>
      </p:grpSpPr>
      <p:sp>
        <p:nvSpPr>
          <p:cNvPr id="112" name="CustomShape 1_14">
            <a:extLst>
              <a:ext uri="{FF2B5EF4-FFF2-40B4-BE49-F238E27FC236}">
                <a16:creationId xmlns:a16="http://schemas.microsoft.com/office/drawing/2014/main" id="{D33445B6-6DA0-C831-EFCC-929DD4CE6F4B}"/>
              </a:ext>
            </a:extLst>
          </p:cNvPr>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113" name="CustomShape 2_14">
            <a:extLst>
              <a:ext uri="{FF2B5EF4-FFF2-40B4-BE49-F238E27FC236}">
                <a16:creationId xmlns:a16="http://schemas.microsoft.com/office/drawing/2014/main" id="{75548A4E-A656-BCAF-0F4B-56BB383C8A13}"/>
              </a:ext>
            </a:extLst>
          </p:cNvPr>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115" name="CasellaDiTesto 114">
            <a:extLst>
              <a:ext uri="{FF2B5EF4-FFF2-40B4-BE49-F238E27FC236}">
                <a16:creationId xmlns:a16="http://schemas.microsoft.com/office/drawing/2014/main" id="{E6146E1D-9D78-59EF-CF42-465DA68F6FEE}"/>
              </a:ext>
            </a:extLst>
          </p:cNvPr>
          <p:cNvSpPr txBox="1"/>
          <p:nvPr/>
        </p:nvSpPr>
        <p:spPr>
          <a:xfrm>
            <a:off x="386432" y="90957"/>
            <a:ext cx="11521779" cy="5913897"/>
          </a:xfrm>
          <a:prstGeom prst="rect">
            <a:avLst/>
          </a:prstGeom>
          <a:noFill/>
          <a:ln w="0">
            <a:noFill/>
          </a:ln>
        </p:spPr>
        <p:txBody>
          <a:bodyPr lIns="88958" tIns="44479" rIns="88958" bIns="44479" anchor="t">
            <a:noAutofit/>
          </a:bodyPr>
          <a:lstStyle/>
          <a:p>
            <a:pPr algn="ctr">
              <a:buNone/>
            </a:pPr>
            <a:r>
              <a:rPr lang="en-US" sz="3558" spc="-1" dirty="0">
                <a:solidFill>
                  <a:srgbClr val="2A6099"/>
                </a:solidFill>
                <a:latin typeface="Arial"/>
              </a:rPr>
              <a:t>Clusters and constellations in LEO</a:t>
            </a:r>
            <a:endParaRPr lang="en-US" sz="3558" spc="-1" dirty="0">
              <a:latin typeface="Arial"/>
            </a:endParaRPr>
          </a:p>
          <a:p>
            <a:endParaRPr lang="en-US" sz="2174" spc="-1" dirty="0">
              <a:latin typeface="Arial"/>
            </a:endParaRPr>
          </a:p>
          <a:p>
            <a:endParaRPr lang="en-US" sz="2174" spc="-1" dirty="0">
              <a:solidFill>
                <a:srgbClr val="C9211E"/>
              </a:solidFill>
              <a:latin typeface="Arial"/>
            </a:endParaRPr>
          </a:p>
          <a:p>
            <a:r>
              <a:rPr lang="en-US" sz="2174" spc="-1" dirty="0">
                <a:solidFill>
                  <a:srgbClr val="C9211E"/>
                </a:solidFill>
                <a:latin typeface="Arial"/>
              </a:rPr>
              <a:t>Are mega-constellations the main drivers of the future debris evolution?</a:t>
            </a:r>
            <a:endParaRPr lang="en-US" sz="2174" spc="-1" dirty="0">
              <a:latin typeface="Arial"/>
            </a:endParaRPr>
          </a:p>
          <a:p>
            <a:endParaRPr lang="en-US" sz="2174" spc="-1" dirty="0">
              <a:latin typeface="Arial"/>
            </a:endParaRPr>
          </a:p>
          <a:p>
            <a:pPr algn="ctr">
              <a:buNone/>
            </a:pPr>
            <a:endParaRPr lang="en-US" sz="1779" spc="-1" dirty="0">
              <a:latin typeface="Arial"/>
            </a:endParaRPr>
          </a:p>
          <a:p>
            <a:pPr marL="426989" lvl="1" indent="-213494">
              <a:buClr>
                <a:srgbClr val="000000"/>
              </a:buClr>
              <a:buSzPct val="45000"/>
              <a:buFont typeface="Wingdings" charset="2"/>
              <a:buChar char=""/>
            </a:pPr>
            <a:endParaRPr lang="en-US" sz="1977" spc="-1" dirty="0">
              <a:latin typeface="Arial"/>
            </a:endParaRPr>
          </a:p>
          <a:p>
            <a:pPr marL="213494" indent="-213494">
              <a:buClr>
                <a:srgbClr val="000000"/>
              </a:buClr>
              <a:buSzPct val="45000"/>
              <a:buFont typeface="Wingdings" charset="2"/>
              <a:buChar char=""/>
            </a:pPr>
            <a:endParaRPr lang="en-US" sz="1779" spc="-1" dirty="0">
              <a:latin typeface="Arial"/>
            </a:endParaRPr>
          </a:p>
        </p:txBody>
      </p:sp>
      <p:graphicFrame>
        <p:nvGraphicFramePr>
          <p:cNvPr id="117" name="Tabella 116">
            <a:extLst>
              <a:ext uri="{FF2B5EF4-FFF2-40B4-BE49-F238E27FC236}">
                <a16:creationId xmlns:a16="http://schemas.microsoft.com/office/drawing/2014/main" id="{9EA25E3F-126F-4E6F-6851-791D50D8FB59}"/>
              </a:ext>
            </a:extLst>
          </p:cNvPr>
          <p:cNvGraphicFramePr/>
          <p:nvPr/>
        </p:nvGraphicFramePr>
        <p:xfrm>
          <a:off x="0" y="1829187"/>
          <a:ext cx="7581673" cy="3977112"/>
        </p:xfrm>
        <a:graphic>
          <a:graphicData uri="http://schemas.openxmlformats.org/drawingml/2006/table">
            <a:tbl>
              <a:tblPr/>
              <a:tblGrid>
                <a:gridCol w="1609064">
                  <a:extLst>
                    <a:ext uri="{9D8B030D-6E8A-4147-A177-3AD203B41FA5}">
                      <a16:colId xmlns:a16="http://schemas.microsoft.com/office/drawing/2014/main" val="20000"/>
                    </a:ext>
                  </a:extLst>
                </a:gridCol>
                <a:gridCol w="2140674">
                  <a:extLst>
                    <a:ext uri="{9D8B030D-6E8A-4147-A177-3AD203B41FA5}">
                      <a16:colId xmlns:a16="http://schemas.microsoft.com/office/drawing/2014/main" val="20001"/>
                    </a:ext>
                  </a:extLst>
                </a:gridCol>
                <a:gridCol w="1780930">
                  <a:extLst>
                    <a:ext uri="{9D8B030D-6E8A-4147-A177-3AD203B41FA5}">
                      <a16:colId xmlns:a16="http://schemas.microsoft.com/office/drawing/2014/main" val="20002"/>
                    </a:ext>
                  </a:extLst>
                </a:gridCol>
                <a:gridCol w="2051005">
                  <a:extLst>
                    <a:ext uri="{9D8B030D-6E8A-4147-A177-3AD203B41FA5}">
                      <a16:colId xmlns:a16="http://schemas.microsoft.com/office/drawing/2014/main" val="20003"/>
                    </a:ext>
                  </a:extLst>
                </a:gridCol>
              </a:tblGrid>
              <a:tr h="977465">
                <a:tc>
                  <a:txBody>
                    <a:bodyPr/>
                    <a:lstStyle/>
                    <a:p>
                      <a:pPr algn="ctr">
                        <a:buNone/>
                      </a:pPr>
                      <a:r>
                        <a:rPr lang="en-US" sz="1800" b="1" strike="noStrike" spc="-1">
                          <a:latin typeface="Arial"/>
                        </a:rPr>
                        <a:t>Center of the cluster (Span) [km]</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1" strike="noStrike" spc="-1">
                          <a:latin typeface="Arial"/>
                        </a:rPr>
                        <a:t># of objects and Cumulative Mass [kg]</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1" strike="noStrike" spc="-1">
                          <a:latin typeface="Arial"/>
                        </a:rPr>
                        <a:t>Mass involved in typical collision</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1" strike="noStrike" spc="-1">
                          <a:latin typeface="Arial"/>
                        </a:rPr>
                        <a:t>Trackable  debris generated from collision (LNT))</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749378">
                <a:tc>
                  <a:txBody>
                    <a:bodyPr/>
                    <a:lstStyle/>
                    <a:p>
                      <a:pPr algn="ctr">
                        <a:buNone/>
                      </a:pPr>
                      <a:r>
                        <a:rPr lang="en-US" sz="1800" b="0" strike="noStrike" spc="-1">
                          <a:latin typeface="Arial"/>
                        </a:rPr>
                        <a:t>775  (60)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Arial"/>
                        </a:rPr>
                        <a:t>101 </a:t>
                      </a:r>
                    </a:p>
                    <a:p>
                      <a:pPr algn="ctr">
                        <a:buNone/>
                      </a:pPr>
                      <a:r>
                        <a:rPr lang="en-US" sz="1800" b="0" strike="noStrike" spc="-1">
                          <a:latin typeface="Arial"/>
                        </a:rPr>
                        <a:t>~100,000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454"/>
                        </a:spcAft>
                        <a:buNone/>
                      </a:pPr>
                      <a:r>
                        <a:rPr lang="en-US" sz="1800" b="0" strike="noStrike" spc="-1">
                          <a:latin typeface="Arial"/>
                        </a:rPr>
                        <a:t>~1,600 – 2,800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454"/>
                        </a:spcAft>
                        <a:buNone/>
                      </a:pPr>
                      <a:r>
                        <a:rPr lang="en-US" sz="1800" b="0" strike="noStrike" spc="-1">
                          <a:latin typeface="Arial"/>
                        </a:rPr>
                        <a:t>~4,500 </a:t>
                      </a:r>
                      <a:br>
                        <a:rPr sz="1800"/>
                      </a:br>
                      <a:r>
                        <a:rPr lang="en-US" sz="1800" b="0" strike="noStrike" spc="-1">
                          <a:latin typeface="Arial"/>
                        </a:rPr>
                        <a:t>(~60,000)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749378">
                <a:tc>
                  <a:txBody>
                    <a:bodyPr/>
                    <a:lstStyle/>
                    <a:p>
                      <a:pPr algn="ctr">
                        <a:buNone/>
                      </a:pPr>
                      <a:r>
                        <a:rPr lang="en-US" sz="1800" b="0" strike="noStrike" spc="-1">
                          <a:latin typeface="Arial"/>
                        </a:rPr>
                        <a:t>850  (45)</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Arial"/>
                        </a:rPr>
                        <a:t>75 </a:t>
                      </a:r>
                    </a:p>
                    <a:p>
                      <a:pPr algn="ctr">
                        <a:buNone/>
                      </a:pPr>
                      <a:r>
                        <a:rPr lang="en-US" sz="1800" b="0" strike="noStrike" spc="-1">
                          <a:latin typeface="Arial"/>
                        </a:rPr>
                        <a:t>~208,000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454"/>
                        </a:spcAft>
                        <a:buNone/>
                      </a:pPr>
                      <a:r>
                        <a:rPr lang="en-US" sz="1800" b="0" strike="noStrike" spc="-1">
                          <a:latin typeface="Arial"/>
                        </a:rPr>
                        <a:t>~6,000 – 18,000 </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454"/>
                        </a:spcAft>
                        <a:buNone/>
                      </a:pPr>
                      <a:r>
                        <a:rPr lang="en-US" sz="1800" b="0" strike="noStrike" spc="-1">
                          <a:latin typeface="Arial"/>
                        </a:rPr>
                        <a:t>~16,000 </a:t>
                      </a:r>
                      <a:br>
                        <a:rPr sz="1800"/>
                      </a:br>
                      <a:r>
                        <a:rPr lang="en-US" sz="1800" b="0" strike="noStrike" spc="-1">
                          <a:latin typeface="Arial"/>
                        </a:rPr>
                        <a:t>(~200,000)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749378">
                <a:tc>
                  <a:txBody>
                    <a:bodyPr/>
                    <a:lstStyle/>
                    <a:p>
                      <a:pPr algn="ctr">
                        <a:buNone/>
                      </a:pPr>
                      <a:r>
                        <a:rPr lang="en-US" sz="1800" b="0" strike="noStrike" spc="-1">
                          <a:latin typeface="Arial"/>
                        </a:rPr>
                        <a:t>975  (115) </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454"/>
                        </a:spcAft>
                        <a:buNone/>
                      </a:pPr>
                      <a:r>
                        <a:rPr lang="en-US" sz="1800" b="0" strike="noStrike" spc="-1">
                          <a:latin typeface="Arial"/>
                        </a:rPr>
                        <a:t>314</a:t>
                      </a:r>
                      <a:br>
                        <a:rPr sz="1800"/>
                      </a:br>
                      <a:r>
                        <a:rPr lang="en-US" sz="1800" b="0" strike="noStrike" spc="-1">
                          <a:latin typeface="Arial"/>
                        </a:rPr>
                        <a:t>~335,000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454"/>
                        </a:spcAft>
                        <a:buNone/>
                      </a:pPr>
                      <a:r>
                        <a:rPr lang="en-US" sz="1800" b="0" strike="noStrike" spc="-1" dirty="0">
                          <a:latin typeface="Arial"/>
                        </a:rPr>
                        <a:t>~1,600 – 2,800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454"/>
                        </a:spcAft>
                        <a:buNone/>
                      </a:pPr>
                      <a:r>
                        <a:rPr lang="en-US" sz="1800" b="0" strike="noStrike" spc="-1">
                          <a:latin typeface="Arial"/>
                        </a:rPr>
                        <a:t>~4,500</a:t>
                      </a:r>
                      <a:br>
                        <a:rPr sz="1800"/>
                      </a:br>
                      <a:r>
                        <a:rPr lang="en-US" sz="1800" b="0" strike="noStrike" spc="-1">
                          <a:latin typeface="Arial"/>
                        </a:rPr>
                        <a:t>(~60,000)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751513">
                <a:tc>
                  <a:txBody>
                    <a:bodyPr/>
                    <a:lstStyle/>
                    <a:p>
                      <a:pPr algn="ctr">
                        <a:buNone/>
                      </a:pPr>
                      <a:r>
                        <a:rPr lang="en-US" sz="1800" b="0" strike="noStrike" spc="-1">
                          <a:latin typeface="Arial"/>
                        </a:rPr>
                        <a:t>1500 (400)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454"/>
                        </a:spcAft>
                        <a:buNone/>
                      </a:pPr>
                      <a:r>
                        <a:rPr lang="en-US" sz="1800" b="0" strike="noStrike" spc="-1" dirty="0">
                          <a:latin typeface="Arial"/>
                        </a:rPr>
                        <a:t>73</a:t>
                      </a:r>
                      <a:br>
                        <a:rPr sz="1800" dirty="0"/>
                      </a:br>
                      <a:r>
                        <a:rPr lang="en-US" sz="1800" b="0" strike="noStrike" spc="-1" dirty="0">
                          <a:latin typeface="Arial"/>
                        </a:rPr>
                        <a:t>~96,000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454"/>
                        </a:spcAft>
                        <a:buNone/>
                      </a:pPr>
                      <a:r>
                        <a:rPr lang="en-US" sz="1800" b="0" strike="noStrike" spc="-1">
                          <a:latin typeface="Arial"/>
                        </a:rPr>
                        <a:t>~3,200-3,600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454"/>
                        </a:spcAft>
                        <a:buNone/>
                      </a:pPr>
                      <a:r>
                        <a:rPr lang="en-US" sz="1800" b="0" strike="noStrike" spc="-1" dirty="0">
                          <a:latin typeface="Arial"/>
                        </a:rPr>
                        <a:t>~9,000</a:t>
                      </a:r>
                      <a:br>
                        <a:rPr sz="1800" dirty="0"/>
                      </a:br>
                      <a:r>
                        <a:rPr lang="en-US" sz="1800" b="0" strike="noStrike" spc="-1" dirty="0">
                          <a:latin typeface="Arial"/>
                        </a:rPr>
                        <a:t>(~120,000)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
        <p:nvSpPr>
          <p:cNvPr id="118" name="CasellaDiTesto 117">
            <a:extLst>
              <a:ext uri="{FF2B5EF4-FFF2-40B4-BE49-F238E27FC236}">
                <a16:creationId xmlns:a16="http://schemas.microsoft.com/office/drawing/2014/main" id="{FA0348D2-FB54-8244-13D6-55112B9F16F4}"/>
              </a:ext>
            </a:extLst>
          </p:cNvPr>
          <p:cNvSpPr txBox="1"/>
          <p:nvPr/>
        </p:nvSpPr>
        <p:spPr>
          <a:xfrm>
            <a:off x="82909" y="5893834"/>
            <a:ext cx="10607296" cy="716998"/>
          </a:xfrm>
          <a:prstGeom prst="rect">
            <a:avLst/>
          </a:prstGeom>
          <a:noFill/>
          <a:ln w="0">
            <a:noFill/>
          </a:ln>
        </p:spPr>
        <p:txBody>
          <a:bodyPr lIns="88958" tIns="44479" rIns="88958" bIns="44479" anchor="t">
            <a:noAutofit/>
          </a:bodyPr>
          <a:lstStyle/>
          <a:p>
            <a:pPr>
              <a:lnSpc>
                <a:spcPct val="100000"/>
              </a:lnSpc>
              <a:buNone/>
            </a:pPr>
            <a:r>
              <a:rPr lang="en-US" sz="1483" spc="-1" dirty="0">
                <a:latin typeface="Arial"/>
                <a:ea typeface="Noto Sans CJK SC"/>
              </a:rPr>
              <a:t>D. McKnight </a:t>
            </a:r>
            <a:r>
              <a:rPr lang="en-US" sz="1483" i="1" spc="-1" dirty="0">
                <a:latin typeface="Arial"/>
                <a:ea typeface="Noto Sans CJK SC"/>
              </a:rPr>
              <a:t>et al.</a:t>
            </a:r>
            <a:r>
              <a:rPr lang="en-US" sz="1483" spc="-1" dirty="0">
                <a:latin typeface="Arial"/>
                <a:ea typeface="Noto Sans CJK SC"/>
              </a:rPr>
              <a:t>, Derelict Deposition Study, </a:t>
            </a:r>
            <a:r>
              <a:rPr lang="en-US" sz="1483" i="1" spc="-1" dirty="0">
                <a:latin typeface="Arial"/>
                <a:ea typeface="Noto Sans CJK SC"/>
              </a:rPr>
              <a:t>International Orbital Debris Conference</a:t>
            </a:r>
            <a:r>
              <a:rPr lang="en-US" sz="1483" spc="-1" dirty="0">
                <a:latin typeface="Arial"/>
                <a:ea typeface="Noto Sans CJK SC"/>
              </a:rPr>
              <a:t>, 2019.</a:t>
            </a:r>
            <a:endParaRPr lang="en-US" sz="1483" spc="-1" dirty="0">
              <a:latin typeface="Arial"/>
            </a:endParaRPr>
          </a:p>
          <a:p>
            <a:r>
              <a:rPr lang="en-US" sz="1483" spc="-1" dirty="0">
                <a:latin typeface="Arial"/>
                <a:ea typeface="Noto Sans CJK SC"/>
              </a:rPr>
              <a:t>A. Rossi , A. Petit, D. McKnight, </a:t>
            </a:r>
            <a:r>
              <a:rPr lang="en-US" sz="1483" spc="-1" dirty="0">
                <a:latin typeface="Arial"/>
              </a:rPr>
              <a:t>Short-term space safety analysis of LEO constellations and clusters, </a:t>
            </a:r>
            <a:r>
              <a:rPr lang="en-US" sz="1483" i="1" spc="-1" dirty="0">
                <a:latin typeface="Arial"/>
              </a:rPr>
              <a:t>Acta </a:t>
            </a:r>
            <a:r>
              <a:rPr lang="en-US" sz="1483" i="1" spc="-1" dirty="0" err="1">
                <a:latin typeface="Arial"/>
              </a:rPr>
              <a:t>Astr</a:t>
            </a:r>
            <a:r>
              <a:rPr lang="en-US" sz="1483" i="1" spc="-1" dirty="0">
                <a:latin typeface="Arial"/>
              </a:rPr>
              <a:t>.</a:t>
            </a:r>
            <a:r>
              <a:rPr lang="en-US" sz="1483" spc="-1" dirty="0">
                <a:latin typeface="Arial"/>
              </a:rPr>
              <a:t>, 2020</a:t>
            </a:r>
          </a:p>
          <a:p>
            <a:pPr>
              <a:lnSpc>
                <a:spcPct val="100000"/>
              </a:lnSpc>
              <a:buNone/>
            </a:pPr>
            <a:r>
              <a:rPr lang="en-US" sz="1483" spc="-1" dirty="0">
                <a:latin typeface="Arial"/>
                <a:ea typeface="Noto Sans CJK SC"/>
              </a:rPr>
              <a:t>D. McKnight </a:t>
            </a:r>
            <a:r>
              <a:rPr lang="en-US" sz="1483" i="1" spc="-1" dirty="0">
                <a:latin typeface="Arial"/>
                <a:ea typeface="Noto Sans CJK SC"/>
              </a:rPr>
              <a:t>et </a:t>
            </a:r>
            <a:r>
              <a:rPr lang="en-US" sz="1483" i="1" spc="-1" dirty="0" err="1">
                <a:latin typeface="Arial"/>
                <a:ea typeface="Noto Sans CJK SC"/>
              </a:rPr>
              <a:t>al</a:t>
            </a:r>
            <a:r>
              <a:rPr lang="en-US" sz="1483" spc="-1" dirty="0" err="1">
                <a:latin typeface="Arial"/>
                <a:ea typeface="Noto Sans CJK SC"/>
              </a:rPr>
              <a:t>.,Identifying</a:t>
            </a:r>
            <a:r>
              <a:rPr lang="en-US" sz="1483" spc="-1" dirty="0">
                <a:latin typeface="Arial"/>
                <a:ea typeface="Noto Sans CJK SC"/>
              </a:rPr>
              <a:t> the 50 statistically-most-concerning derelict objects in LEO, </a:t>
            </a:r>
            <a:r>
              <a:rPr lang="en-US" sz="1483" i="1" spc="-1" dirty="0">
                <a:latin typeface="Arial"/>
              </a:rPr>
              <a:t>Acta </a:t>
            </a:r>
            <a:r>
              <a:rPr lang="en-US" sz="1483" i="1" spc="-1" dirty="0" err="1">
                <a:latin typeface="Arial"/>
              </a:rPr>
              <a:t>Astr</a:t>
            </a:r>
            <a:r>
              <a:rPr lang="en-US" sz="1483" i="1" spc="-1" dirty="0">
                <a:latin typeface="Arial"/>
              </a:rPr>
              <a:t>.</a:t>
            </a:r>
            <a:r>
              <a:rPr lang="en-US" sz="1483" spc="-1" dirty="0">
                <a:latin typeface="Arial"/>
              </a:rPr>
              <a:t>, 2021</a:t>
            </a:r>
          </a:p>
        </p:txBody>
      </p:sp>
      <p:pic>
        <p:nvPicPr>
          <p:cNvPr id="6" name="Immagine 5" descr="Immagine che contiene testo, diagramma, schermata, Diagramma&#10;&#10;Il contenuto generato dall'IA potrebbe non essere corretto.">
            <a:extLst>
              <a:ext uri="{FF2B5EF4-FFF2-40B4-BE49-F238E27FC236}">
                <a16:creationId xmlns:a16="http://schemas.microsoft.com/office/drawing/2014/main" id="{A2D34A15-EAD5-5ECE-816F-85650254E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1673" y="1741652"/>
            <a:ext cx="4632280" cy="3416136"/>
          </a:xfrm>
          <a:prstGeom prst="rect">
            <a:avLst/>
          </a:prstGeom>
        </p:spPr>
      </p:pic>
    </p:spTree>
    <p:extLst>
      <p:ext uri="{BB962C8B-B14F-4D97-AF65-F5344CB8AC3E}">
        <p14:creationId xmlns:p14="http://schemas.microsoft.com/office/powerpoint/2010/main" val="1839651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_3"/>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131" name="CustomShape 2_3"/>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pic>
        <p:nvPicPr>
          <p:cNvPr id="132" name="Immagine 131"/>
          <p:cNvPicPr/>
          <p:nvPr/>
        </p:nvPicPr>
        <p:blipFill>
          <a:blip r:embed="rId2"/>
          <a:stretch/>
        </p:blipFill>
        <p:spPr>
          <a:xfrm>
            <a:off x="11064538" y="6197358"/>
            <a:ext cx="1095245" cy="620924"/>
          </a:xfrm>
          <a:prstGeom prst="rect">
            <a:avLst/>
          </a:prstGeom>
          <a:ln w="0">
            <a:noFill/>
          </a:ln>
        </p:spPr>
      </p:pic>
      <p:graphicFrame>
        <p:nvGraphicFramePr>
          <p:cNvPr id="134" name="Tabella 133"/>
          <p:cNvGraphicFramePr/>
          <p:nvPr/>
        </p:nvGraphicFramePr>
        <p:xfrm>
          <a:off x="6099996" y="4832038"/>
          <a:ext cx="6124548" cy="2097820"/>
        </p:xfrm>
        <a:graphic>
          <a:graphicData uri="http://schemas.openxmlformats.org/drawingml/2006/table">
            <a:tbl>
              <a:tblPr/>
              <a:tblGrid>
                <a:gridCol w="1223344">
                  <a:extLst>
                    <a:ext uri="{9D8B030D-6E8A-4147-A177-3AD203B41FA5}">
                      <a16:colId xmlns:a16="http://schemas.microsoft.com/office/drawing/2014/main" val="20000"/>
                    </a:ext>
                  </a:extLst>
                </a:gridCol>
                <a:gridCol w="1462106">
                  <a:extLst>
                    <a:ext uri="{9D8B030D-6E8A-4147-A177-3AD203B41FA5}">
                      <a16:colId xmlns:a16="http://schemas.microsoft.com/office/drawing/2014/main" val="20001"/>
                    </a:ext>
                  </a:extLst>
                </a:gridCol>
                <a:gridCol w="1885900">
                  <a:extLst>
                    <a:ext uri="{9D8B030D-6E8A-4147-A177-3AD203B41FA5}">
                      <a16:colId xmlns:a16="http://schemas.microsoft.com/office/drawing/2014/main" val="20002"/>
                    </a:ext>
                  </a:extLst>
                </a:gridCol>
                <a:gridCol w="1553198">
                  <a:extLst>
                    <a:ext uri="{9D8B030D-6E8A-4147-A177-3AD203B41FA5}">
                      <a16:colId xmlns:a16="http://schemas.microsoft.com/office/drawing/2014/main" val="20003"/>
                    </a:ext>
                  </a:extLst>
                </a:gridCol>
              </a:tblGrid>
              <a:tr h="632666">
                <a:tc>
                  <a:txBody>
                    <a:bodyPr/>
                    <a:lstStyle/>
                    <a:p>
                      <a:pPr algn="ctr">
                        <a:buNone/>
                      </a:pPr>
                      <a:r>
                        <a:rPr lang="en-US" sz="1800" b="0" strike="noStrike" spc="-1">
                          <a:latin typeface="Times New Roman"/>
                        </a:rPr>
                        <a:t>Cluster</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Times New Roman"/>
                        </a:rPr>
                        <a:t>Mean [km]</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Times New Roman"/>
                        </a:rPr>
                        <a:t>Standard Deviation [km]</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Times New Roman"/>
                        </a:rPr>
                        <a:t>Median [km]</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61523">
                <a:tc>
                  <a:txBody>
                    <a:bodyPr/>
                    <a:lstStyle/>
                    <a:p>
                      <a:pPr algn="ctr">
                        <a:buNone/>
                      </a:pPr>
                      <a:r>
                        <a:rPr lang="en-US" sz="1800" b="0" strike="noStrike" spc="-1">
                          <a:latin typeface="Times New Roman"/>
                        </a:rPr>
                        <a:t>C750</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34.1995     </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29.4394</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24.2493</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361523">
                <a:tc>
                  <a:txBody>
                    <a:bodyPr/>
                    <a:lstStyle/>
                    <a:p>
                      <a:pPr algn="ctr">
                        <a:buNone/>
                      </a:pPr>
                      <a:r>
                        <a:rPr lang="en-US" sz="1800" b="0" strike="noStrike" spc="-1">
                          <a:latin typeface="Times New Roman"/>
                        </a:rPr>
                        <a:t>C850</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Times New Roman"/>
                        </a:rPr>
                        <a:t>14.4796      </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Times New Roman"/>
                        </a:rPr>
                        <a:t>12.9333</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Times New Roman"/>
                        </a:rPr>
                        <a:t>10.7310</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61523">
                <a:tc>
                  <a:txBody>
                    <a:bodyPr/>
                    <a:lstStyle/>
                    <a:p>
                      <a:pPr algn="ctr">
                        <a:buNone/>
                      </a:pPr>
                      <a:r>
                        <a:rPr lang="en-US" sz="1800" b="0" strike="noStrike" spc="-1">
                          <a:latin typeface="Times New Roman"/>
                        </a:rPr>
                        <a:t>C975</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16.3628     </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14.3297</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12.6029</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361523">
                <a:tc>
                  <a:txBody>
                    <a:bodyPr/>
                    <a:lstStyle/>
                    <a:p>
                      <a:pPr algn="ctr">
                        <a:buNone/>
                      </a:pPr>
                      <a:r>
                        <a:rPr lang="en-US" sz="1800" b="0" strike="noStrike" spc="-1">
                          <a:latin typeface="Times New Roman"/>
                        </a:rPr>
                        <a:t>C1500</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Times New Roman"/>
                        </a:rPr>
                        <a:t>43.7074     </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dirty="0">
                          <a:latin typeface="Times New Roman"/>
                        </a:rPr>
                        <a:t>35.2927</a:t>
                      </a:r>
                      <a:endParaRPr lang="en-US" sz="1800" b="0" strike="noStrike" spc="-1" dirty="0">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dirty="0">
                          <a:latin typeface="Times New Roman"/>
                        </a:rPr>
                        <a:t>47.0672</a:t>
                      </a:r>
                      <a:endParaRPr lang="en-US" sz="1800" b="0" strike="noStrike" spc="-1" dirty="0">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pic>
        <p:nvPicPr>
          <p:cNvPr id="135" name="Immagine 134"/>
          <p:cNvPicPr/>
          <p:nvPr/>
        </p:nvPicPr>
        <p:blipFill>
          <a:blip r:embed="rId3"/>
          <a:stretch/>
        </p:blipFill>
        <p:spPr>
          <a:xfrm>
            <a:off x="-3721" y="1576548"/>
            <a:ext cx="6095726" cy="4518687"/>
          </a:xfrm>
          <a:prstGeom prst="rect">
            <a:avLst/>
          </a:prstGeom>
          <a:ln w="0">
            <a:noFill/>
          </a:ln>
        </p:spPr>
      </p:pic>
      <p:sp>
        <p:nvSpPr>
          <p:cNvPr id="136" name="CasellaDiTesto 135"/>
          <p:cNvSpPr txBox="1"/>
          <p:nvPr/>
        </p:nvSpPr>
        <p:spPr>
          <a:xfrm>
            <a:off x="6033100" y="1309565"/>
            <a:ext cx="6126683" cy="3125256"/>
          </a:xfrm>
          <a:prstGeom prst="rect">
            <a:avLst/>
          </a:prstGeom>
          <a:noFill/>
          <a:ln w="0">
            <a:noFill/>
          </a:ln>
        </p:spPr>
        <p:txBody>
          <a:bodyPr lIns="88958" tIns="44479" rIns="88958" bIns="44479" anchor="t">
            <a:noAutofit/>
          </a:bodyPr>
          <a:lstStyle/>
          <a:p>
            <a:pPr marL="213494" indent="-213494">
              <a:buClr>
                <a:srgbClr val="000000"/>
              </a:buClr>
              <a:buSzPct val="45000"/>
              <a:buFont typeface="Wingdings" charset="2"/>
              <a:buChar char=""/>
            </a:pPr>
            <a:r>
              <a:rPr lang="en-US" sz="1779" spc="-1" dirty="0">
                <a:latin typeface="Arial"/>
              </a:rPr>
              <a:t>Computing the </a:t>
            </a:r>
            <a:r>
              <a:rPr lang="en-US" sz="1779" spc="-1" dirty="0">
                <a:solidFill>
                  <a:srgbClr val="C9211E"/>
                </a:solidFill>
                <a:latin typeface="Arial"/>
              </a:rPr>
              <a:t>Minimum Orbital Intersection Distance (MOID)</a:t>
            </a:r>
            <a:r>
              <a:rPr lang="en-US" sz="1779" spc="-1" dirty="0">
                <a:solidFill>
                  <a:srgbClr val="00000A"/>
                </a:solidFill>
                <a:latin typeface="Arial"/>
              </a:rPr>
              <a:t> between each couple of objects inside the cluster. </a:t>
            </a:r>
            <a:endParaRPr lang="en-US" sz="1779" spc="-1" dirty="0">
              <a:latin typeface="Arial"/>
            </a:endParaRPr>
          </a:p>
          <a:p>
            <a:pPr marL="213494" indent="-213494">
              <a:buClr>
                <a:srgbClr val="000000"/>
              </a:buClr>
              <a:buSzPct val="45000"/>
              <a:buFont typeface="Wingdings" charset="2"/>
              <a:buChar char=""/>
            </a:pPr>
            <a:endParaRPr lang="en-US" sz="1779" spc="-1" dirty="0">
              <a:latin typeface="Arial"/>
            </a:endParaRPr>
          </a:p>
          <a:p>
            <a:pPr marL="213494" indent="-213494">
              <a:buClr>
                <a:srgbClr val="000000"/>
              </a:buClr>
              <a:buSzPct val="45000"/>
              <a:buFont typeface="Wingdings" charset="2"/>
              <a:buChar char=""/>
            </a:pPr>
            <a:r>
              <a:rPr lang="en-US" sz="1779" spc="-1" dirty="0">
                <a:solidFill>
                  <a:srgbClr val="00000A"/>
                </a:solidFill>
                <a:latin typeface="Arial"/>
              </a:rPr>
              <a:t>Within </a:t>
            </a:r>
            <a:r>
              <a:rPr lang="en-US" sz="1779" spc="-1" dirty="0">
                <a:solidFill>
                  <a:srgbClr val="C9211E"/>
                </a:solidFill>
                <a:latin typeface="Arial"/>
              </a:rPr>
              <a:t>C975</a:t>
            </a:r>
            <a:r>
              <a:rPr lang="en-US" sz="1779" spc="-1" dirty="0">
                <a:solidFill>
                  <a:srgbClr val="00000A"/>
                </a:solidFill>
                <a:latin typeface="Arial"/>
              </a:rPr>
              <a:t> there are 159 couples of objects with </a:t>
            </a:r>
            <a:r>
              <a:rPr lang="en-US" sz="1779" spc="-1" dirty="0">
                <a:solidFill>
                  <a:srgbClr val="C9211E"/>
                </a:solidFill>
                <a:latin typeface="Arial"/>
              </a:rPr>
              <a:t>MOID below 50 m</a:t>
            </a:r>
            <a:r>
              <a:rPr lang="en-US" sz="1779" spc="-1" dirty="0">
                <a:solidFill>
                  <a:srgbClr val="00000A"/>
                </a:solidFill>
                <a:latin typeface="Arial"/>
              </a:rPr>
              <a:t> and 265 couples of objects with </a:t>
            </a:r>
            <a:r>
              <a:rPr lang="en-US" sz="1779" spc="-1" dirty="0">
                <a:solidFill>
                  <a:srgbClr val="000000"/>
                </a:solidFill>
                <a:latin typeface="Arial"/>
              </a:rPr>
              <a:t>MOID below 100 m.</a:t>
            </a:r>
            <a:endParaRPr lang="en-US" sz="1779" spc="-1" dirty="0">
              <a:latin typeface="Arial"/>
            </a:endParaRPr>
          </a:p>
          <a:p>
            <a:pPr marL="213494" indent="-213494">
              <a:buClr>
                <a:srgbClr val="000000"/>
              </a:buClr>
              <a:buSzPct val="45000"/>
              <a:buFont typeface="Wingdings" charset="2"/>
              <a:buChar char=""/>
            </a:pPr>
            <a:endParaRPr lang="en-US" sz="1779" spc="-1" dirty="0">
              <a:latin typeface="Arial"/>
            </a:endParaRPr>
          </a:p>
          <a:p>
            <a:pPr marL="213494" indent="-213494">
              <a:buClr>
                <a:srgbClr val="000000"/>
              </a:buClr>
              <a:buSzPct val="45000"/>
              <a:buFont typeface="Wingdings" charset="2"/>
              <a:buChar char=""/>
            </a:pPr>
            <a:r>
              <a:rPr lang="en-US" sz="1779" spc="-1" dirty="0">
                <a:solidFill>
                  <a:srgbClr val="00000A"/>
                </a:solidFill>
                <a:latin typeface="Arial"/>
              </a:rPr>
              <a:t>The list of the objects with the lowest value of the median of the MOID  is </a:t>
            </a:r>
            <a:r>
              <a:rPr lang="en-US" sz="1779" spc="-1" dirty="0">
                <a:solidFill>
                  <a:srgbClr val="FF0000"/>
                </a:solidFill>
                <a:latin typeface="Arial"/>
              </a:rPr>
              <a:t>dominated by</a:t>
            </a:r>
            <a:r>
              <a:rPr lang="en-US" sz="1779" spc="-1" dirty="0">
                <a:solidFill>
                  <a:srgbClr val="00000A"/>
                </a:solidFill>
                <a:latin typeface="Arial"/>
              </a:rPr>
              <a:t> a significant number of the </a:t>
            </a:r>
            <a:r>
              <a:rPr lang="en-US" sz="1779" spc="-1" dirty="0">
                <a:solidFill>
                  <a:srgbClr val="FF0000"/>
                </a:solidFill>
                <a:latin typeface="Arial"/>
              </a:rPr>
              <a:t>large SL-8 Rocket Body having a mass of about 1400 kg</a:t>
            </a:r>
            <a:r>
              <a:rPr lang="en-US" sz="1779" spc="-1" dirty="0">
                <a:solidFill>
                  <a:srgbClr val="00000A"/>
                </a:solidFill>
                <a:latin typeface="Arial"/>
              </a:rPr>
              <a:t> abandoned in very similar orbits.</a:t>
            </a:r>
            <a:endParaRPr lang="en-US" sz="1779" spc="-1" dirty="0">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 name="CustomShape 1_23"/>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138" name="CustomShape 2_23"/>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pic>
        <p:nvPicPr>
          <p:cNvPr id="139" name="Immagine 138"/>
          <p:cNvPicPr/>
          <p:nvPr/>
        </p:nvPicPr>
        <p:blipFill>
          <a:blip r:embed="rId2"/>
          <a:stretch/>
        </p:blipFill>
        <p:spPr>
          <a:xfrm>
            <a:off x="11064538" y="6197358"/>
            <a:ext cx="1095245" cy="620924"/>
          </a:xfrm>
          <a:prstGeom prst="rect">
            <a:avLst/>
          </a:prstGeom>
          <a:ln w="0">
            <a:noFill/>
          </a:ln>
        </p:spPr>
      </p:pic>
      <p:sp>
        <p:nvSpPr>
          <p:cNvPr id="140" name="CasellaDiTesto 139"/>
          <p:cNvSpPr txBox="1"/>
          <p:nvPr/>
        </p:nvSpPr>
        <p:spPr>
          <a:xfrm>
            <a:off x="2710358" y="85264"/>
            <a:ext cx="7896938" cy="595304"/>
          </a:xfrm>
          <a:prstGeom prst="rect">
            <a:avLst/>
          </a:prstGeom>
          <a:noFill/>
          <a:ln w="0">
            <a:noFill/>
          </a:ln>
        </p:spPr>
        <p:txBody>
          <a:bodyPr lIns="88958" tIns="44479" rIns="88958" bIns="44479" anchor="t">
            <a:noAutofit/>
          </a:bodyPr>
          <a:lstStyle/>
          <a:p>
            <a:pPr algn="ctr">
              <a:lnSpc>
                <a:spcPct val="100000"/>
              </a:lnSpc>
              <a:buNone/>
            </a:pPr>
            <a:r>
              <a:rPr lang="en-US" sz="3558" spc="-1">
                <a:solidFill>
                  <a:srgbClr val="2A6099"/>
                </a:solidFill>
                <a:latin typeface="Arial"/>
              </a:rPr>
              <a:t>Clusters and constellations in LEO</a:t>
            </a:r>
            <a:endParaRPr lang="en-US" sz="3558" spc="-1">
              <a:latin typeface="Arial"/>
            </a:endParaRPr>
          </a:p>
        </p:txBody>
      </p:sp>
      <p:graphicFrame>
        <p:nvGraphicFramePr>
          <p:cNvPr id="141" name="Tabella 140"/>
          <p:cNvGraphicFramePr/>
          <p:nvPr/>
        </p:nvGraphicFramePr>
        <p:xfrm>
          <a:off x="6099996" y="4832038"/>
          <a:ext cx="6124548" cy="2097820"/>
        </p:xfrm>
        <a:graphic>
          <a:graphicData uri="http://schemas.openxmlformats.org/drawingml/2006/table">
            <a:tbl>
              <a:tblPr/>
              <a:tblGrid>
                <a:gridCol w="1223344">
                  <a:extLst>
                    <a:ext uri="{9D8B030D-6E8A-4147-A177-3AD203B41FA5}">
                      <a16:colId xmlns:a16="http://schemas.microsoft.com/office/drawing/2014/main" val="20000"/>
                    </a:ext>
                  </a:extLst>
                </a:gridCol>
                <a:gridCol w="1462106">
                  <a:extLst>
                    <a:ext uri="{9D8B030D-6E8A-4147-A177-3AD203B41FA5}">
                      <a16:colId xmlns:a16="http://schemas.microsoft.com/office/drawing/2014/main" val="20001"/>
                    </a:ext>
                  </a:extLst>
                </a:gridCol>
                <a:gridCol w="1885900">
                  <a:extLst>
                    <a:ext uri="{9D8B030D-6E8A-4147-A177-3AD203B41FA5}">
                      <a16:colId xmlns:a16="http://schemas.microsoft.com/office/drawing/2014/main" val="20002"/>
                    </a:ext>
                  </a:extLst>
                </a:gridCol>
                <a:gridCol w="1553198">
                  <a:extLst>
                    <a:ext uri="{9D8B030D-6E8A-4147-A177-3AD203B41FA5}">
                      <a16:colId xmlns:a16="http://schemas.microsoft.com/office/drawing/2014/main" val="20003"/>
                    </a:ext>
                  </a:extLst>
                </a:gridCol>
              </a:tblGrid>
              <a:tr h="632666">
                <a:tc>
                  <a:txBody>
                    <a:bodyPr/>
                    <a:lstStyle/>
                    <a:p>
                      <a:pPr algn="ctr">
                        <a:buNone/>
                      </a:pPr>
                      <a:r>
                        <a:rPr lang="en-US" sz="1800" b="0" strike="noStrike" spc="-1">
                          <a:latin typeface="Times New Roman"/>
                        </a:rPr>
                        <a:t>Cluster</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Times New Roman"/>
                        </a:rPr>
                        <a:t>Mean [km]</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Times New Roman"/>
                        </a:rPr>
                        <a:t>Standard Deviation [km]</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0" strike="noStrike" spc="-1">
                          <a:latin typeface="Times New Roman"/>
                        </a:rPr>
                        <a:t>Median [km]</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61523">
                <a:tc>
                  <a:txBody>
                    <a:bodyPr/>
                    <a:lstStyle/>
                    <a:p>
                      <a:pPr algn="ctr">
                        <a:buNone/>
                      </a:pPr>
                      <a:r>
                        <a:rPr lang="en-US" sz="1800" b="0" strike="noStrike" spc="-1">
                          <a:latin typeface="Times New Roman"/>
                        </a:rPr>
                        <a:t>C750</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34.1995     </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29.4394</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24.2493</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361523">
                <a:tc>
                  <a:txBody>
                    <a:bodyPr/>
                    <a:lstStyle/>
                    <a:p>
                      <a:pPr algn="ctr">
                        <a:buNone/>
                      </a:pPr>
                      <a:r>
                        <a:rPr lang="en-US" sz="1800" b="0" strike="noStrike" spc="-1">
                          <a:latin typeface="Times New Roman"/>
                        </a:rPr>
                        <a:t>C850</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Times New Roman"/>
                        </a:rPr>
                        <a:t>14.4796      </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Times New Roman"/>
                        </a:rPr>
                        <a:t>12.9333</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Times New Roman"/>
                        </a:rPr>
                        <a:t>10.7310</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61523">
                <a:tc>
                  <a:txBody>
                    <a:bodyPr/>
                    <a:lstStyle/>
                    <a:p>
                      <a:pPr algn="ctr">
                        <a:buNone/>
                      </a:pPr>
                      <a:r>
                        <a:rPr lang="en-US" sz="1800" b="0" strike="noStrike" spc="-1">
                          <a:latin typeface="Times New Roman"/>
                        </a:rPr>
                        <a:t>C975</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16.3628     </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14.3297</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Times New Roman"/>
                        </a:rPr>
                        <a:t>12.6029</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361523">
                <a:tc>
                  <a:txBody>
                    <a:bodyPr/>
                    <a:lstStyle/>
                    <a:p>
                      <a:pPr algn="ctr">
                        <a:buNone/>
                      </a:pPr>
                      <a:r>
                        <a:rPr lang="en-US" sz="1800" b="0" strike="noStrike" spc="-1">
                          <a:latin typeface="Times New Roman"/>
                        </a:rPr>
                        <a:t>C1500</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Times New Roman"/>
                        </a:rPr>
                        <a:t>43.7074     </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Times New Roman"/>
                        </a:rPr>
                        <a:t>35.2927</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Times New Roman"/>
                        </a:rPr>
                        <a:t>47.0672</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pic>
        <p:nvPicPr>
          <p:cNvPr id="142" name="Immagine 141"/>
          <p:cNvPicPr/>
          <p:nvPr/>
        </p:nvPicPr>
        <p:blipFill>
          <a:blip r:embed="rId3"/>
          <a:stretch/>
        </p:blipFill>
        <p:spPr>
          <a:xfrm>
            <a:off x="30958" y="672384"/>
            <a:ext cx="6095726" cy="4518687"/>
          </a:xfrm>
          <a:prstGeom prst="rect">
            <a:avLst/>
          </a:prstGeom>
          <a:ln w="0">
            <a:noFill/>
          </a:ln>
        </p:spPr>
      </p:pic>
      <p:sp>
        <p:nvSpPr>
          <p:cNvPr id="143" name="CasellaDiTesto 142"/>
          <p:cNvSpPr txBox="1"/>
          <p:nvPr/>
        </p:nvSpPr>
        <p:spPr>
          <a:xfrm>
            <a:off x="6035235" y="762765"/>
            <a:ext cx="6126683" cy="3125256"/>
          </a:xfrm>
          <a:prstGeom prst="rect">
            <a:avLst/>
          </a:prstGeom>
          <a:noFill/>
          <a:ln w="0">
            <a:noFill/>
          </a:ln>
        </p:spPr>
        <p:txBody>
          <a:bodyPr lIns="88958" tIns="44479" rIns="88958" bIns="44479" anchor="t">
            <a:noAutofit/>
          </a:bodyPr>
          <a:lstStyle/>
          <a:p>
            <a:pPr marL="213494" indent="-213494">
              <a:buClr>
                <a:srgbClr val="000000"/>
              </a:buClr>
              <a:buSzPct val="45000"/>
              <a:buFont typeface="Wingdings" charset="2"/>
              <a:buChar char=""/>
            </a:pPr>
            <a:r>
              <a:rPr lang="en-US" sz="1779" spc="-1" dirty="0">
                <a:latin typeface="Arial"/>
                <a:ea typeface="Noto Sans CJK SC"/>
              </a:rPr>
              <a:t>Computing the </a:t>
            </a:r>
            <a:r>
              <a:rPr lang="en-US" sz="1779" spc="-1" dirty="0">
                <a:solidFill>
                  <a:srgbClr val="00000A"/>
                </a:solidFill>
                <a:latin typeface="Arial"/>
                <a:ea typeface="Noto Sans CJK SC"/>
              </a:rPr>
              <a:t>Minimum Orbital Intersection Distance (MOID) between each couple of objects inside the cluster </a:t>
            </a:r>
            <a:r>
              <a:rPr lang="en-US" sz="1779" spc="-1" dirty="0">
                <a:solidFill>
                  <a:srgbClr val="00000A"/>
                </a:solidFill>
                <a:latin typeface="Arial"/>
              </a:rPr>
              <a:t>(</a:t>
            </a:r>
            <a:r>
              <a:rPr lang="en-US" sz="1779" i="1" spc="-1" dirty="0">
                <a:solidFill>
                  <a:srgbClr val="00000A"/>
                </a:solidFill>
                <a:latin typeface="Arial"/>
              </a:rPr>
              <a:t>see G.F. Gronchi’s talk</a:t>
            </a:r>
            <a:r>
              <a:rPr lang="en-US" sz="1779" spc="-1" dirty="0">
                <a:solidFill>
                  <a:srgbClr val="00000A"/>
                </a:solidFill>
                <a:latin typeface="Arial"/>
              </a:rPr>
              <a:t>). </a:t>
            </a:r>
            <a:endParaRPr lang="en-US" sz="1779" spc="-1" dirty="0">
              <a:latin typeface="Arial"/>
            </a:endParaRPr>
          </a:p>
          <a:p>
            <a:pPr marL="213494" indent="-213494">
              <a:buClr>
                <a:srgbClr val="000000"/>
              </a:buClr>
              <a:buSzPct val="45000"/>
              <a:buFont typeface="Wingdings" charset="2"/>
              <a:buChar char=""/>
            </a:pPr>
            <a:endParaRPr lang="en-US" sz="1779" spc="-1" dirty="0">
              <a:latin typeface="Arial"/>
            </a:endParaRPr>
          </a:p>
          <a:p>
            <a:pPr marL="213494" indent="-213494">
              <a:buClr>
                <a:srgbClr val="000000"/>
              </a:buClr>
              <a:buSzPct val="45000"/>
              <a:buFont typeface="Wingdings" charset="2"/>
              <a:buChar char=""/>
            </a:pPr>
            <a:r>
              <a:rPr lang="en-US" sz="1779" spc="-1" dirty="0">
                <a:solidFill>
                  <a:srgbClr val="00000A"/>
                </a:solidFill>
                <a:latin typeface="Arial"/>
              </a:rPr>
              <a:t>Within C975 there are 159 couples of objects with MOID below 50 m and 265 couples of objects with MOID below 100 m.</a:t>
            </a:r>
            <a:endParaRPr lang="en-US" sz="1779" spc="-1" dirty="0">
              <a:latin typeface="Arial"/>
            </a:endParaRPr>
          </a:p>
          <a:p>
            <a:pPr marL="213494" indent="-213494">
              <a:buClr>
                <a:srgbClr val="000000"/>
              </a:buClr>
              <a:buSzPct val="45000"/>
              <a:buFont typeface="Wingdings" charset="2"/>
              <a:buChar char=""/>
            </a:pPr>
            <a:endParaRPr lang="en-US" sz="1779" spc="-1" dirty="0">
              <a:latin typeface="Arial"/>
            </a:endParaRPr>
          </a:p>
          <a:p>
            <a:pPr marL="213494" indent="-213494">
              <a:buClr>
                <a:srgbClr val="000000"/>
              </a:buClr>
              <a:buSzPct val="45000"/>
              <a:buFont typeface="Wingdings" charset="2"/>
              <a:buChar char=""/>
            </a:pPr>
            <a:r>
              <a:rPr lang="en-US" sz="1779" spc="-1" dirty="0">
                <a:solidFill>
                  <a:srgbClr val="00000A"/>
                </a:solidFill>
                <a:latin typeface="Arial"/>
              </a:rPr>
              <a:t>The list of the objects with the lowest value of the median of the MOID  is dominated by a significant number of the large SL-8 Rocket Body having a mass of about 1400 kg abandoned in very similar orbits.</a:t>
            </a:r>
            <a:endParaRPr lang="en-US" sz="1779" spc="-1" dirty="0">
              <a:latin typeface="Arial"/>
            </a:endParaRPr>
          </a:p>
        </p:txBody>
      </p:sp>
      <p:sp>
        <p:nvSpPr>
          <p:cNvPr id="144" name="Rettangolo 143"/>
          <p:cNvSpPr/>
          <p:nvPr/>
        </p:nvSpPr>
        <p:spPr>
          <a:xfrm>
            <a:off x="30602" y="4920284"/>
            <a:ext cx="6004277" cy="1897998"/>
          </a:xfrm>
          <a:prstGeom prst="rect">
            <a:avLst/>
          </a:prstGeom>
          <a:solidFill>
            <a:srgbClr val="B4C7DC"/>
          </a:solidFill>
          <a:ln w="0">
            <a:solidFill>
              <a:srgbClr val="3465A4"/>
            </a:solidFill>
          </a:ln>
        </p:spPr>
        <p:style>
          <a:lnRef idx="0">
            <a:scrgbClr r="0" g="0" b="0"/>
          </a:lnRef>
          <a:fillRef idx="0">
            <a:scrgbClr r="0" g="0" b="0"/>
          </a:fillRef>
          <a:effectRef idx="0">
            <a:scrgbClr r="0" g="0" b="0"/>
          </a:effectRef>
          <a:fontRef idx="minor"/>
        </p:style>
        <p:txBody>
          <a:bodyPr/>
          <a:lstStyle/>
          <a:p>
            <a:endParaRPr lang="en-US" sz="1779"/>
          </a:p>
        </p:txBody>
      </p:sp>
      <p:sp>
        <p:nvSpPr>
          <p:cNvPr id="145" name="CasellaDiTesto 144"/>
          <p:cNvSpPr txBox="1"/>
          <p:nvPr/>
        </p:nvSpPr>
        <p:spPr>
          <a:xfrm>
            <a:off x="30958" y="4969033"/>
            <a:ext cx="5943786" cy="758630"/>
          </a:xfrm>
          <a:prstGeom prst="rect">
            <a:avLst/>
          </a:prstGeom>
          <a:noFill/>
          <a:ln w="0">
            <a:noFill/>
          </a:ln>
        </p:spPr>
        <p:txBody>
          <a:bodyPr lIns="88958" tIns="44479" rIns="88958" bIns="44479" anchor="t">
            <a:noAutofit/>
          </a:bodyPr>
          <a:lstStyle/>
          <a:p>
            <a:r>
              <a:rPr lang="en-US" sz="1581" spc="-1" dirty="0">
                <a:solidFill>
                  <a:srgbClr val="C9211E"/>
                </a:solidFill>
                <a:latin typeface="Arial"/>
              </a:rPr>
              <a:t>We can also evaluate the risk </a:t>
            </a:r>
            <a:endParaRPr lang="en-US" sz="1581" spc="-1" dirty="0">
              <a:latin typeface="Arial"/>
            </a:endParaRPr>
          </a:p>
          <a:p>
            <a:r>
              <a:rPr lang="en-US" sz="1581" spc="-1" dirty="0">
                <a:solidFill>
                  <a:srgbClr val="C9211E"/>
                </a:solidFill>
                <a:latin typeface="Arial"/>
              </a:rPr>
              <a:t>using the Criticality of Spacecraft </a:t>
            </a:r>
            <a:endParaRPr lang="en-US" sz="1581" spc="-1" dirty="0">
              <a:latin typeface="Arial"/>
            </a:endParaRPr>
          </a:p>
          <a:p>
            <a:r>
              <a:rPr lang="en-US" sz="1581" spc="-1" dirty="0">
                <a:solidFill>
                  <a:srgbClr val="C9211E"/>
                </a:solidFill>
                <a:latin typeface="Arial"/>
              </a:rPr>
              <a:t>Index (Rossi et al., 2015):</a:t>
            </a:r>
            <a:endParaRPr lang="en-US" sz="1581" spc="-1" dirty="0">
              <a:latin typeface="Arial"/>
            </a:endParaRPr>
          </a:p>
        </p:txBody>
      </p:sp>
      <mc:AlternateContent xmlns:mc="http://schemas.openxmlformats.org/markup-compatibility/2006" xmlns:a14="http://schemas.microsoft.com/office/drawing/2010/main">
        <mc:Choice Requires="a14">
          <p:sp>
            <p:nvSpPr>
              <p:cNvPr id="146" name="CasellaDiTesto 145"/>
              <p:cNvSpPr txBox="1"/>
              <p:nvPr/>
            </p:nvSpPr>
            <p:spPr>
              <a:xfrm>
                <a:off x="273990" y="5914829"/>
                <a:ext cx="1700868" cy="704899"/>
              </a:xfrm>
              <a:prstGeom prst="rect">
                <a:avLst/>
              </a:prstGeom>
            </p:spPr>
            <p:txBody>
              <a:bodyPr/>
              <a:lstStyle/>
              <a:p>
                <a:pPr/>
                <a14:m>
                  <m:oMathPara xmlns:m="http://schemas.openxmlformats.org/officeDocument/2006/math">
                    <m:oMathParaPr>
                      <m:jc m:val="centerGroup"/>
                    </m:oMathParaPr>
                    <m:oMath xmlns:m="http://schemas.openxmlformats.org/officeDocument/2006/math">
                      <m:r>
                        <a:rPr sz="1779">
                          <a:latin typeface="Cambria Math" panose="02040503050406030204" pitchFamily="18" charset="0"/>
                        </a:rPr>
                        <m:t>𝛯</m:t>
                      </m:r>
                      <m:r>
                        <a:rPr sz="1779">
                          <a:latin typeface="Cambria Math" panose="02040503050406030204" pitchFamily="18" charset="0"/>
                        </a:rPr>
                        <m:t>=</m:t>
                      </m:r>
                      <m:f>
                        <m:fPr>
                          <m:ctrlPr>
                            <a:rPr sz="1779" i="1">
                              <a:latin typeface="Cambria Math" panose="02040503050406030204" pitchFamily="18" charset="0"/>
                            </a:rPr>
                          </m:ctrlPr>
                        </m:fPr>
                        <m:num>
                          <m:r>
                            <a:rPr sz="1779">
                              <a:latin typeface="Cambria Math" panose="02040503050406030204" pitchFamily="18" charset="0"/>
                            </a:rPr>
                            <m:t>𝑀</m:t>
                          </m:r>
                        </m:num>
                        <m:den>
                          <m:sSub>
                            <m:sSubPr>
                              <m:ctrlPr>
                                <a:rPr sz="1779" i="1">
                                  <a:latin typeface="Cambria Math" panose="02040503050406030204" pitchFamily="18" charset="0"/>
                                </a:rPr>
                              </m:ctrlPr>
                            </m:sSubPr>
                            <m:e>
                              <m:r>
                                <a:rPr sz="1779">
                                  <a:latin typeface="Cambria Math" panose="02040503050406030204" pitchFamily="18" charset="0"/>
                                </a:rPr>
                                <m:t>𝑀</m:t>
                              </m:r>
                            </m:e>
                            <m:sub>
                              <m:r>
                                <a:rPr sz="1779">
                                  <a:latin typeface="Cambria Math" panose="02040503050406030204" pitchFamily="18" charset="0"/>
                                </a:rPr>
                                <m:t>0</m:t>
                              </m:r>
                            </m:sub>
                          </m:sSub>
                        </m:den>
                      </m:f>
                      <m:f>
                        <m:fPr>
                          <m:ctrlPr>
                            <a:rPr sz="1779" i="1">
                              <a:latin typeface="Cambria Math" panose="02040503050406030204" pitchFamily="18" charset="0"/>
                            </a:rPr>
                          </m:ctrlPr>
                        </m:fPr>
                        <m:num>
                          <m:r>
                            <a:rPr sz="1779">
                              <a:latin typeface="Cambria Math" panose="02040503050406030204" pitchFamily="18" charset="0"/>
                            </a:rPr>
                            <m:t>𝜌</m:t>
                          </m:r>
                        </m:num>
                        <m:den>
                          <m:sSub>
                            <m:sSubPr>
                              <m:ctrlPr>
                                <a:rPr sz="1779" i="1">
                                  <a:latin typeface="Cambria Math" panose="02040503050406030204" pitchFamily="18" charset="0"/>
                                </a:rPr>
                              </m:ctrlPr>
                            </m:sSubPr>
                            <m:e>
                              <m:r>
                                <a:rPr sz="1779">
                                  <a:latin typeface="Cambria Math" panose="02040503050406030204" pitchFamily="18" charset="0"/>
                                </a:rPr>
                                <m:t>𝜌</m:t>
                              </m:r>
                            </m:e>
                            <m:sub>
                              <m:r>
                                <a:rPr sz="1779">
                                  <a:latin typeface="Cambria Math" panose="02040503050406030204" pitchFamily="18" charset="0"/>
                                </a:rPr>
                                <m:t>0</m:t>
                              </m:r>
                            </m:sub>
                          </m:sSub>
                        </m:den>
                      </m:f>
                      <m:f>
                        <m:fPr>
                          <m:ctrlPr>
                            <a:rPr sz="1779" i="1">
                              <a:latin typeface="Cambria Math" panose="02040503050406030204" pitchFamily="18" charset="0"/>
                            </a:rPr>
                          </m:ctrlPr>
                        </m:fPr>
                        <m:num>
                          <m:r>
                            <a:rPr sz="1779">
                              <a:latin typeface="Cambria Math" panose="02040503050406030204" pitchFamily="18" charset="0"/>
                            </a:rPr>
                            <m:t>𝐿</m:t>
                          </m:r>
                        </m:num>
                        <m:den>
                          <m:sSub>
                            <m:sSubPr>
                              <m:ctrlPr>
                                <a:rPr sz="1779" i="1">
                                  <a:latin typeface="Cambria Math" panose="02040503050406030204" pitchFamily="18" charset="0"/>
                                </a:rPr>
                              </m:ctrlPr>
                            </m:sSubPr>
                            <m:e>
                              <m:r>
                                <a:rPr sz="1779">
                                  <a:latin typeface="Cambria Math" panose="02040503050406030204" pitchFamily="18" charset="0"/>
                                </a:rPr>
                                <m:t>𝐿</m:t>
                              </m:r>
                            </m:e>
                            <m:sub>
                              <m:r>
                                <a:rPr sz="1779">
                                  <a:latin typeface="Cambria Math" panose="02040503050406030204" pitchFamily="18" charset="0"/>
                                </a:rPr>
                                <m:t>0</m:t>
                              </m:r>
                            </m:sub>
                          </m:sSub>
                        </m:den>
                      </m:f>
                      <m:r>
                        <a:rPr sz="1779">
                          <a:latin typeface="Cambria Math" panose="02040503050406030204" pitchFamily="18" charset="0"/>
                        </a:rPr>
                        <m:t>𝑓</m:t>
                      </m:r>
                      <m:d>
                        <m:dPr>
                          <m:ctrlPr>
                            <a:rPr sz="1779" i="1">
                              <a:latin typeface="Cambria Math" panose="02040503050406030204" pitchFamily="18" charset="0"/>
                            </a:rPr>
                          </m:ctrlPr>
                        </m:dPr>
                        <m:e>
                          <m:r>
                            <a:rPr sz="1779">
                              <a:latin typeface="Cambria Math" panose="02040503050406030204" pitchFamily="18" charset="0"/>
                            </a:rPr>
                            <m:t>𝑖</m:t>
                          </m:r>
                        </m:e>
                      </m:d>
                    </m:oMath>
                  </m:oMathPara>
                </a14:m>
                <a:endParaRPr sz="1779" dirty="0"/>
              </a:p>
            </p:txBody>
          </p:sp>
        </mc:Choice>
        <mc:Fallback xmlns="">
          <p:sp>
            <p:nvSpPr>
              <p:cNvPr id="146" name="CasellaDiTesto 145"/>
              <p:cNvSpPr txBox="1">
                <a:spLocks noRot="1" noChangeAspect="1" noMove="1" noResize="1" noEditPoints="1" noAdjustHandles="1" noChangeArrowheads="1" noChangeShapeType="1" noTextEdit="1"/>
              </p:cNvSpPr>
              <p:nvPr/>
            </p:nvSpPr>
            <p:spPr>
              <a:xfrm>
                <a:off x="273990" y="5914829"/>
                <a:ext cx="1700868" cy="704899"/>
              </a:xfrm>
              <a:prstGeom prst="rect">
                <a:avLst/>
              </a:prstGeom>
              <a:blipFill>
                <a:blip r:embed="rId4"/>
                <a:stretch>
                  <a:fillRect b="-24138"/>
                </a:stretch>
              </a:blipFill>
            </p:spPr>
            <p:txBody>
              <a:bodyPr/>
              <a:lstStyle/>
              <a:p>
                <a:r>
                  <a:rPr lang="en-US">
                    <a:noFill/>
                  </a:rPr>
                  <a:t> </a:t>
                </a:r>
              </a:p>
            </p:txBody>
          </p:sp>
        </mc:Fallback>
      </mc:AlternateContent>
      <p:graphicFrame>
        <p:nvGraphicFramePr>
          <p:cNvPr id="147" name="Tabella 146"/>
          <p:cNvGraphicFramePr/>
          <p:nvPr/>
        </p:nvGraphicFramePr>
        <p:xfrm>
          <a:off x="3171158" y="5002125"/>
          <a:ext cx="2808922" cy="1823500"/>
        </p:xfrm>
        <a:graphic>
          <a:graphicData uri="http://schemas.openxmlformats.org/drawingml/2006/table">
            <a:tbl>
              <a:tblPr/>
              <a:tblGrid>
                <a:gridCol w="1404461">
                  <a:extLst>
                    <a:ext uri="{9D8B030D-6E8A-4147-A177-3AD203B41FA5}">
                      <a16:colId xmlns:a16="http://schemas.microsoft.com/office/drawing/2014/main" val="20000"/>
                    </a:ext>
                  </a:extLst>
                </a:gridCol>
                <a:gridCol w="1404461">
                  <a:extLst>
                    <a:ext uri="{9D8B030D-6E8A-4147-A177-3AD203B41FA5}">
                      <a16:colId xmlns:a16="http://schemas.microsoft.com/office/drawing/2014/main" val="20001"/>
                    </a:ext>
                  </a:extLst>
                </a:gridCol>
              </a:tblGrid>
              <a:tr h="361523">
                <a:tc>
                  <a:txBody>
                    <a:bodyPr/>
                    <a:lstStyle/>
                    <a:p>
                      <a:pPr algn="ctr">
                        <a:buNone/>
                      </a:pPr>
                      <a:r>
                        <a:rPr lang="en-US" sz="1800" b="1" strike="noStrike" spc="-1">
                          <a:latin typeface="Arial"/>
                        </a:rPr>
                        <a:t>Cluster</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buNone/>
                      </a:pPr>
                      <a:r>
                        <a:rPr lang="en-US" sz="1800" b="1" strike="noStrike" spc="-1">
                          <a:latin typeface="Arial"/>
                        </a:rPr>
                        <a:t>Median</a:t>
                      </a:r>
                      <a:endParaRPr lang="en-US" sz="1800" b="0" strike="noStrike" spc="-1">
                        <a:latin typeface="Arial"/>
                      </a:endParaRP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61523">
                <a:tc>
                  <a:txBody>
                    <a:bodyPr/>
                    <a:lstStyle/>
                    <a:p>
                      <a:pPr algn="ctr">
                        <a:buNone/>
                      </a:pPr>
                      <a:r>
                        <a:rPr lang="en-US" sz="1800" b="0" strike="noStrike" spc="-1" dirty="0">
                          <a:latin typeface="Arial"/>
                        </a:rPr>
                        <a:t>C750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Arial"/>
                        </a:rPr>
                        <a:t>0.0076</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361523">
                <a:tc>
                  <a:txBody>
                    <a:bodyPr/>
                    <a:lstStyle/>
                    <a:p>
                      <a:pPr algn="ctr">
                        <a:buNone/>
                      </a:pPr>
                      <a:r>
                        <a:rPr lang="en-US" sz="1800" b="0" strike="noStrike" spc="-1">
                          <a:latin typeface="Arial"/>
                        </a:rPr>
                        <a:t>C850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a:latin typeface="Arial"/>
                        </a:rPr>
                        <a:t>0.0299</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61523">
                <a:tc>
                  <a:txBody>
                    <a:bodyPr/>
                    <a:lstStyle/>
                    <a:p>
                      <a:pPr algn="ctr">
                        <a:buNone/>
                      </a:pPr>
                      <a:r>
                        <a:rPr lang="en-US" sz="1800" b="0" strike="noStrike" spc="-1">
                          <a:latin typeface="Arial"/>
                        </a:rPr>
                        <a:t>C975</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buNone/>
                      </a:pPr>
                      <a:r>
                        <a:rPr lang="en-US" sz="1800" b="0" strike="noStrike" spc="-1">
                          <a:latin typeface="Arial"/>
                        </a:rPr>
                        <a:t>0.0367</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361523">
                <a:tc>
                  <a:txBody>
                    <a:bodyPr/>
                    <a:lstStyle/>
                    <a:p>
                      <a:pPr algn="ctr">
                        <a:buNone/>
                      </a:pPr>
                      <a:r>
                        <a:rPr lang="en-US" sz="1800" b="0" strike="noStrike" spc="-1">
                          <a:latin typeface="Arial"/>
                        </a:rPr>
                        <a:t>C1500</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buNone/>
                      </a:pPr>
                      <a:r>
                        <a:rPr lang="en-US" sz="1800" b="0" strike="noStrike" spc="-1" dirty="0">
                          <a:latin typeface="Arial"/>
                        </a:rPr>
                        <a:t>0.0294</a:t>
                      </a:r>
                    </a:p>
                  </a:txBody>
                  <a:tcPr marL="88958" marR="88958" marT="45190" marB="4519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magine 152"/>
          <p:cNvPicPr/>
          <p:nvPr/>
        </p:nvPicPr>
        <p:blipFill>
          <a:blip r:embed="rId2"/>
          <a:stretch/>
        </p:blipFill>
        <p:spPr>
          <a:xfrm>
            <a:off x="-317702" y="1608082"/>
            <a:ext cx="8653433" cy="5249918"/>
          </a:xfrm>
          <a:prstGeom prst="rect">
            <a:avLst/>
          </a:prstGeom>
          <a:ln w="0">
            <a:noFill/>
          </a:ln>
        </p:spPr>
      </p:pic>
      <p:sp>
        <p:nvSpPr>
          <p:cNvPr id="148" name="CustomShape 1_24"/>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149" name="CustomShape 2_24"/>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151" name="CasellaDiTesto 150"/>
          <p:cNvSpPr txBox="1"/>
          <p:nvPr/>
        </p:nvSpPr>
        <p:spPr>
          <a:xfrm>
            <a:off x="2710358" y="85264"/>
            <a:ext cx="7896938" cy="595304"/>
          </a:xfrm>
          <a:prstGeom prst="rect">
            <a:avLst/>
          </a:prstGeom>
          <a:noFill/>
          <a:ln w="0">
            <a:noFill/>
          </a:ln>
        </p:spPr>
        <p:txBody>
          <a:bodyPr lIns="88958" tIns="44479" rIns="88958" bIns="44479" anchor="t">
            <a:noAutofit/>
          </a:bodyPr>
          <a:lstStyle/>
          <a:p>
            <a:pPr algn="ctr">
              <a:lnSpc>
                <a:spcPct val="100000"/>
              </a:lnSpc>
              <a:buNone/>
            </a:pPr>
            <a:r>
              <a:rPr lang="en-US" sz="3558" spc="-1">
                <a:solidFill>
                  <a:srgbClr val="2A6099"/>
                </a:solidFill>
                <a:latin typeface="Arial"/>
              </a:rPr>
              <a:t>Clusters and constellations in LEO</a:t>
            </a:r>
            <a:endParaRPr lang="en-US" sz="3558" spc="-1">
              <a:latin typeface="Arial"/>
            </a:endParaRPr>
          </a:p>
        </p:txBody>
      </p:sp>
      <p:sp>
        <p:nvSpPr>
          <p:cNvPr id="152" name="CasellaDiTesto 151"/>
          <p:cNvSpPr txBox="1"/>
          <p:nvPr/>
        </p:nvSpPr>
        <p:spPr>
          <a:xfrm>
            <a:off x="182719" y="1114730"/>
            <a:ext cx="11704676" cy="595304"/>
          </a:xfrm>
          <a:prstGeom prst="rect">
            <a:avLst/>
          </a:prstGeom>
          <a:noFill/>
          <a:ln w="0">
            <a:noFill/>
          </a:ln>
        </p:spPr>
        <p:txBody>
          <a:bodyPr lIns="88958" tIns="44479" rIns="88958" bIns="44479" anchor="t">
            <a:noAutofit/>
          </a:bodyPr>
          <a:lstStyle/>
          <a:p>
            <a:r>
              <a:rPr lang="en-US" sz="1779" spc="-1" dirty="0">
                <a:solidFill>
                  <a:srgbClr val="C9211E"/>
                </a:solidFill>
                <a:latin typeface="Arial"/>
              </a:rPr>
              <a:t>The self-generated collision risk as a function of time related to the clusters </a:t>
            </a:r>
          </a:p>
          <a:p>
            <a:r>
              <a:rPr lang="en-US" sz="1779" spc="-1" dirty="0">
                <a:solidFill>
                  <a:srgbClr val="C9211E"/>
                </a:solidFill>
                <a:latin typeface="Arial"/>
              </a:rPr>
              <a:t>and to a few mega-constellations can be computed by means of SDM.</a:t>
            </a:r>
            <a:r>
              <a:rPr lang="en-US" sz="1779" spc="-1" dirty="0">
                <a:latin typeface="Arial"/>
              </a:rPr>
              <a:t> </a:t>
            </a:r>
          </a:p>
        </p:txBody>
      </p:sp>
      <p:sp>
        <p:nvSpPr>
          <p:cNvPr id="154" name="CasellaDiTesto 153"/>
          <p:cNvSpPr txBox="1"/>
          <p:nvPr/>
        </p:nvSpPr>
        <p:spPr>
          <a:xfrm>
            <a:off x="7680950" y="1305050"/>
            <a:ext cx="4389164" cy="5149218"/>
          </a:xfrm>
          <a:prstGeom prst="rect">
            <a:avLst/>
          </a:prstGeom>
          <a:noFill/>
          <a:ln w="0">
            <a:noFill/>
          </a:ln>
        </p:spPr>
        <p:txBody>
          <a:bodyPr lIns="88958" tIns="44479" rIns="88958" bIns="44479" anchor="t">
            <a:noAutofit/>
          </a:bodyPr>
          <a:lstStyle/>
          <a:p>
            <a:pPr marL="213494" indent="-213494">
              <a:buClr>
                <a:srgbClr val="000000"/>
              </a:buClr>
              <a:buSzPct val="45000"/>
              <a:buFont typeface="Wingdings" charset="2"/>
              <a:buChar char=""/>
            </a:pPr>
            <a:r>
              <a:rPr lang="en-US" sz="1600" spc="-1" dirty="0">
                <a:latin typeface="Arial"/>
              </a:rPr>
              <a:t>All the </a:t>
            </a:r>
            <a:r>
              <a:rPr lang="en-US" sz="1600" spc="-1" dirty="0">
                <a:solidFill>
                  <a:srgbClr val="C9211E"/>
                </a:solidFill>
                <a:latin typeface="Arial"/>
              </a:rPr>
              <a:t>crossings between two controlled operational satellites</a:t>
            </a:r>
            <a:endParaRPr lang="en-US" sz="1600" spc="-1" dirty="0">
              <a:latin typeface="Arial"/>
            </a:endParaRPr>
          </a:p>
          <a:p>
            <a:pPr marL="213494" indent="-213494">
              <a:buClr>
                <a:srgbClr val="000000"/>
              </a:buClr>
              <a:buSzPct val="45000"/>
              <a:buFont typeface="Wingdings" charset="2"/>
              <a:buChar char=""/>
            </a:pPr>
            <a:r>
              <a:rPr lang="en-US" sz="1600" spc="-1" dirty="0">
                <a:latin typeface="Arial"/>
              </a:rPr>
              <a:t>are considered “safe” and “avoided by design” (e.g., Reiland </a:t>
            </a:r>
            <a:r>
              <a:rPr lang="en-US" sz="1600" i="1" spc="-1" dirty="0">
                <a:latin typeface="Arial"/>
              </a:rPr>
              <a:t>et al.</a:t>
            </a:r>
            <a:r>
              <a:rPr lang="en-US" sz="1600" spc="-1" dirty="0">
                <a:latin typeface="Arial"/>
              </a:rPr>
              <a:t> 2021; </a:t>
            </a:r>
            <a:r>
              <a:rPr lang="en-US" sz="1600" spc="-1" dirty="0" err="1">
                <a:latin typeface="Arial"/>
              </a:rPr>
              <a:t>Bombardelli</a:t>
            </a:r>
            <a:r>
              <a:rPr lang="en-US" sz="1600" spc="-1" dirty="0">
                <a:latin typeface="Arial"/>
              </a:rPr>
              <a:t> </a:t>
            </a:r>
            <a:r>
              <a:rPr lang="en-US" sz="1600" i="1" spc="-1" dirty="0">
                <a:latin typeface="Arial"/>
              </a:rPr>
              <a:t>et al.</a:t>
            </a:r>
            <a:r>
              <a:rPr lang="en-US" sz="1600" spc="-1" dirty="0">
                <a:latin typeface="Arial"/>
              </a:rPr>
              <a:t>, 2021), thus </a:t>
            </a:r>
            <a:r>
              <a:rPr lang="en-US" sz="1600" spc="-1" dirty="0">
                <a:solidFill>
                  <a:srgbClr val="C9211E"/>
                </a:solidFill>
                <a:latin typeface="Arial"/>
              </a:rPr>
              <a:t>are not included </a:t>
            </a:r>
            <a:r>
              <a:rPr lang="en-US" sz="1600" spc="-1" dirty="0">
                <a:latin typeface="Arial"/>
              </a:rPr>
              <a:t>in the cumulated quantity displayed in the plot.</a:t>
            </a:r>
          </a:p>
          <a:p>
            <a:pPr marL="213494" indent="-213494">
              <a:buClr>
                <a:srgbClr val="000000"/>
              </a:buClr>
              <a:buSzPct val="45000"/>
              <a:buFont typeface="Wingdings" charset="2"/>
              <a:buChar char=""/>
            </a:pPr>
            <a:r>
              <a:rPr lang="en-US" sz="1600" spc="-1" dirty="0">
                <a:latin typeface="Arial"/>
              </a:rPr>
              <a:t>We assumed that in each constellation 8 satellites fail every year. </a:t>
            </a:r>
          </a:p>
          <a:p>
            <a:pPr marL="213494" indent="-213494">
              <a:buClr>
                <a:srgbClr val="000000"/>
              </a:buClr>
              <a:buSzPct val="45000"/>
              <a:buFont typeface="Wingdings" charset="2"/>
              <a:buChar char=""/>
            </a:pPr>
            <a:r>
              <a:rPr lang="en-US" sz="1600" spc="-1" dirty="0">
                <a:solidFill>
                  <a:srgbClr val="C9211E"/>
                </a:solidFill>
                <a:latin typeface="Arial"/>
              </a:rPr>
              <a:t>Only the crossings involving at least one failed satellite are considered.</a:t>
            </a:r>
            <a:endParaRPr lang="en-US" sz="1600" spc="-1" dirty="0">
              <a:latin typeface="Arial"/>
            </a:endParaRPr>
          </a:p>
          <a:p>
            <a:pPr marL="213494" indent="-213494">
              <a:buClr>
                <a:srgbClr val="000000"/>
              </a:buClr>
              <a:buSzPct val="45000"/>
              <a:buFont typeface="Wingdings" charset="2"/>
              <a:buChar char=""/>
            </a:pPr>
            <a:endParaRPr lang="en-US" sz="1600" spc="-1" dirty="0">
              <a:latin typeface="Arial"/>
            </a:endParaRPr>
          </a:p>
          <a:p>
            <a:pPr marL="213494" indent="-213494">
              <a:buClr>
                <a:srgbClr val="000000"/>
              </a:buClr>
              <a:buSzPct val="45000"/>
              <a:buFont typeface="Wingdings" charset="2"/>
              <a:buChar char=""/>
            </a:pPr>
            <a:r>
              <a:rPr lang="en-US" sz="1600" spc="-1" dirty="0">
                <a:latin typeface="Arial"/>
              </a:rPr>
              <a:t>The </a:t>
            </a:r>
            <a:r>
              <a:rPr lang="en-US" sz="1600" spc="-1" dirty="0">
                <a:solidFill>
                  <a:srgbClr val="C9211E"/>
                </a:solidFill>
                <a:latin typeface="Arial"/>
              </a:rPr>
              <a:t>cumulative collision probability for C975 is more than 3 times higher than for any of the other groups</a:t>
            </a:r>
            <a:r>
              <a:rPr lang="en-US" sz="1600" spc="-1" dirty="0">
                <a:latin typeface="Arial"/>
              </a:rPr>
              <a:t> and is steadily growing due to the repeated orbital crossings and close approaches between the members of the cluster, with </a:t>
            </a:r>
            <a:r>
              <a:rPr lang="en-US" sz="1600" spc="-1" dirty="0">
                <a:solidFill>
                  <a:srgbClr val="C9211E"/>
                </a:solidFill>
                <a:latin typeface="Arial"/>
              </a:rPr>
              <a:t>no natural disposal mechanism acting at that orbital altitude</a:t>
            </a:r>
            <a:r>
              <a:rPr lang="en-US" sz="1600" spc="-1" dirty="0">
                <a:latin typeface="Arial"/>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70F4F-30CE-7A26-7DE6-87E5E12BB0FA}"/>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C39C7CCB-C4C9-2FC4-5908-1FD637B82C25}"/>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CE197D24-03A8-6CC9-9789-E68E00CE0B9E}"/>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C6C4BA37-42C6-95C0-F551-EE1A771A3E22}"/>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79CE7489-AF43-E176-F51C-6D65EA1AF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4057B6FD-FA18-5565-4593-6C04F95ED9C4}"/>
              </a:ext>
            </a:extLst>
          </p:cNvPr>
          <p:cNvSpPr txBox="1"/>
          <p:nvPr/>
        </p:nvSpPr>
        <p:spPr>
          <a:xfrm>
            <a:off x="0" y="1171575"/>
            <a:ext cx="12192000" cy="5139869"/>
          </a:xfrm>
          <a:prstGeom prst="rect">
            <a:avLst/>
          </a:prstGeom>
          <a:noFill/>
        </p:spPr>
        <p:txBody>
          <a:bodyPr wrap="square">
            <a:spAutoFit/>
          </a:bodyPr>
          <a:lstStyle/>
          <a:p>
            <a:pPr marL="216000" indent="-216000">
              <a:buClr>
                <a:srgbClr val="000000"/>
              </a:buClr>
              <a:buSzPct val="45000"/>
              <a:buFont typeface="Wingdings" charset="2"/>
              <a:buChar char=""/>
            </a:pPr>
            <a:r>
              <a:rPr lang="en-US" sz="1800" b="0" strike="noStrike" spc="-1" dirty="0">
                <a:latin typeface="Arial"/>
              </a:rPr>
              <a:t>The </a:t>
            </a:r>
            <a:r>
              <a:rPr lang="en-US" sz="1800" b="0" strike="noStrike" spc="-1" dirty="0">
                <a:solidFill>
                  <a:srgbClr val="C9211E"/>
                </a:solidFill>
                <a:latin typeface="Arial"/>
              </a:rPr>
              <a:t>failed uncontrolled satellites can represent a signiﬁcant risk for the large constellation</a:t>
            </a:r>
            <a:r>
              <a:rPr lang="en-US" sz="1800" b="0" strike="noStrike" spc="-1" dirty="0">
                <a:latin typeface="Arial"/>
              </a:rPr>
              <a:t>, but this kind of risk can be mitigated by an eﬃcient management of these systems.</a:t>
            </a:r>
          </a:p>
          <a:p>
            <a:pPr marL="216000" indent="-216000">
              <a:buClr>
                <a:srgbClr val="000000"/>
              </a:buClr>
              <a:buSzPct val="45000"/>
              <a:buFont typeface="Wingdings" charset="2"/>
              <a:buChar char=""/>
            </a:pPr>
            <a:endParaRPr lang="en-US" sz="1000" b="0" strike="noStrike" spc="-1" dirty="0">
              <a:latin typeface="Arial"/>
            </a:endParaRPr>
          </a:p>
          <a:p>
            <a:pPr marL="216000" indent="-216000">
              <a:buClr>
                <a:srgbClr val="000000"/>
              </a:buClr>
              <a:buSzPct val="45000"/>
              <a:buFont typeface="Wingdings" charset="2"/>
              <a:buChar char=""/>
            </a:pPr>
            <a:r>
              <a:rPr lang="en-US" sz="1800" b="0" strike="noStrike" spc="-1" dirty="0">
                <a:latin typeface="Arial"/>
              </a:rPr>
              <a:t>An operational service of accurate monitoring leading, when needed, to</a:t>
            </a:r>
            <a:r>
              <a:rPr lang="en-US" sz="1800" b="0" strike="noStrike" spc="-1" dirty="0">
                <a:solidFill>
                  <a:srgbClr val="C9211E"/>
                </a:solidFill>
                <a:latin typeface="Arial"/>
              </a:rPr>
              <a:t> collision avoidance maneuvers</a:t>
            </a:r>
            <a:r>
              <a:rPr lang="en-US" sz="1800" b="0" strike="noStrike" spc="-1" dirty="0">
                <a:latin typeface="Arial"/>
              </a:rPr>
              <a:t> can minimize the risk of collision against large trackable targets. In principle, if we assume a perfect collision avoidance service, most of the orbital crossings in the constellation cases should not enter in the cumulative collision probability computation but would “only” represent a nuisance for the constellation operation.</a:t>
            </a:r>
          </a:p>
          <a:p>
            <a:pPr marL="216000" indent="-216000">
              <a:buClr>
                <a:srgbClr val="000000"/>
              </a:buClr>
              <a:buSzPct val="45000"/>
              <a:buFont typeface="Wingdings" charset="2"/>
              <a:buChar char=""/>
            </a:pPr>
            <a:endParaRPr lang="en-US" sz="1000" b="0" strike="noStrike" spc="-1" dirty="0">
              <a:latin typeface="Arial"/>
            </a:endParaRPr>
          </a:p>
          <a:p>
            <a:pPr marL="216000" indent="-216000">
              <a:buClr>
                <a:srgbClr val="000000"/>
              </a:buClr>
              <a:buSzPct val="45000"/>
              <a:buFont typeface="Wingdings" charset="2"/>
              <a:buChar char=""/>
            </a:pPr>
            <a:r>
              <a:rPr lang="en-US" sz="1800" b="0" strike="noStrike" spc="-1" dirty="0">
                <a:solidFill>
                  <a:srgbClr val="C9211E"/>
                </a:solidFill>
                <a:latin typeface="Arial"/>
              </a:rPr>
              <a:t>All the members of clusters considered in this analysis are stranded uncontrolled spacecraft </a:t>
            </a:r>
            <a:r>
              <a:rPr lang="en-US" sz="1800" b="0" strike="noStrike" spc="-1" dirty="0">
                <a:latin typeface="Arial"/>
              </a:rPr>
              <a:t>for whom no maneuver would be possible</a:t>
            </a:r>
          </a:p>
          <a:p>
            <a:pPr marL="216000" indent="-216000">
              <a:buClr>
                <a:srgbClr val="000000"/>
              </a:buClr>
              <a:buSzPct val="45000"/>
              <a:buFont typeface="Wingdings" charset="2"/>
              <a:buChar char=""/>
            </a:pPr>
            <a:endParaRPr lang="en-US" sz="1000" b="0" strike="noStrike" spc="-1" dirty="0">
              <a:latin typeface="Arial"/>
            </a:endParaRPr>
          </a:p>
          <a:p>
            <a:pPr marL="216000" indent="-216000">
              <a:buClr>
                <a:srgbClr val="000000"/>
              </a:buClr>
              <a:buSzPct val="45000"/>
              <a:buFont typeface="Wingdings" charset="2"/>
              <a:buChar char=""/>
            </a:pPr>
            <a:r>
              <a:rPr lang="en-US" sz="1800" b="0" strike="noStrike" spc="-1" dirty="0">
                <a:latin typeface="Arial"/>
              </a:rPr>
              <a:t>Even if a number of catastrophic collisions inside a constellation would pose an additional risk to the operational satellites, it is worth stressing that </a:t>
            </a:r>
            <a:r>
              <a:rPr lang="en-US" sz="1800" b="0" strike="noStrike" spc="-1" dirty="0">
                <a:solidFill>
                  <a:srgbClr val="C9211E"/>
                </a:solidFill>
                <a:latin typeface="Arial"/>
              </a:rPr>
              <a:t>the satellites envisaged for the large LEO constellations tend to be comparatively small</a:t>
            </a:r>
            <a:r>
              <a:rPr lang="en-US" sz="1800" b="0" strike="noStrike" spc="-1" dirty="0">
                <a:latin typeface="Arial"/>
              </a:rPr>
              <a:t>, thus leading, in case of fragmentation, to a limited number of debris limiting the long term consequences of this event.</a:t>
            </a:r>
          </a:p>
          <a:p>
            <a:pPr marL="216000" indent="-216000">
              <a:buClr>
                <a:srgbClr val="000000"/>
              </a:buClr>
              <a:buSzPct val="45000"/>
              <a:buFont typeface="Wingdings" charset="2"/>
              <a:buChar char=""/>
            </a:pPr>
            <a:endParaRPr lang="en-US" sz="1000" b="0" strike="noStrike" spc="-1" dirty="0">
              <a:latin typeface="Arial"/>
            </a:endParaRPr>
          </a:p>
          <a:p>
            <a:pPr marL="216000" indent="-216000">
              <a:buClr>
                <a:srgbClr val="000000"/>
              </a:buClr>
              <a:buSzPct val="45000"/>
              <a:buFont typeface="Wingdings" charset="2"/>
              <a:buChar char=""/>
            </a:pPr>
            <a:r>
              <a:rPr lang="en-US" sz="1800" b="0" strike="noStrike" spc="-1" dirty="0">
                <a:solidFill>
                  <a:srgbClr val="C9211E"/>
                </a:solidFill>
                <a:latin typeface="Arial"/>
              </a:rPr>
              <a:t>The members of the clusters are usually very large spacecraft and upper stages</a:t>
            </a:r>
            <a:r>
              <a:rPr lang="en-US" sz="1800" b="0" strike="noStrike" spc="-1" dirty="0">
                <a:latin typeface="Arial"/>
              </a:rPr>
              <a:t> (of the order a few tons). Any catastrophic fragmentation involving one of these giant objects would result in a </a:t>
            </a:r>
            <a:r>
              <a:rPr lang="en-US" sz="1800" b="0" strike="noStrike" spc="-1" dirty="0">
                <a:solidFill>
                  <a:srgbClr val="C9211E"/>
                </a:solidFill>
                <a:latin typeface="Arial"/>
              </a:rPr>
              <a:t>massive cloud of fragments which would also be long lived</a:t>
            </a:r>
            <a:r>
              <a:rPr lang="en-US" sz="1800" b="0" strike="noStrike" spc="-1" dirty="0">
                <a:latin typeface="Arial"/>
              </a:rPr>
              <a:t> due to the high orbital altitude, thus representing a signiﬁcant long term risk for the environment.</a:t>
            </a:r>
          </a:p>
        </p:txBody>
      </p:sp>
    </p:spTree>
    <p:extLst>
      <p:ext uri="{BB962C8B-B14F-4D97-AF65-F5344CB8AC3E}">
        <p14:creationId xmlns:p14="http://schemas.microsoft.com/office/powerpoint/2010/main" val="1148473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magine 163"/>
          <p:cNvPicPr/>
          <p:nvPr/>
        </p:nvPicPr>
        <p:blipFill>
          <a:blip r:embed="rId2"/>
          <a:stretch/>
        </p:blipFill>
        <p:spPr>
          <a:xfrm>
            <a:off x="5852339" y="2028097"/>
            <a:ext cx="6840122" cy="4247900"/>
          </a:xfrm>
          <a:prstGeom prst="rect">
            <a:avLst/>
          </a:prstGeom>
          <a:ln w="0">
            <a:noFill/>
          </a:ln>
        </p:spPr>
      </p:pic>
      <p:pic>
        <p:nvPicPr>
          <p:cNvPr id="163" name="Immagine 162"/>
          <p:cNvPicPr/>
          <p:nvPr/>
        </p:nvPicPr>
        <p:blipFill>
          <a:blip r:embed="rId3"/>
          <a:stretch/>
        </p:blipFill>
        <p:spPr>
          <a:xfrm>
            <a:off x="-273989" y="2094993"/>
            <a:ext cx="6724833" cy="4271385"/>
          </a:xfrm>
          <a:prstGeom prst="rect">
            <a:avLst/>
          </a:prstGeom>
          <a:ln w="0">
            <a:noFill/>
          </a:ln>
        </p:spPr>
      </p:pic>
      <p:sp>
        <p:nvSpPr>
          <p:cNvPr id="160" name="CustomShape 1_22"/>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161" name="CustomShape 2_22"/>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165" name="CasellaDiTesto 164"/>
          <p:cNvSpPr txBox="1"/>
          <p:nvPr/>
        </p:nvSpPr>
        <p:spPr>
          <a:xfrm>
            <a:off x="9458324" y="284350"/>
            <a:ext cx="2733675" cy="759199"/>
          </a:xfrm>
          <a:prstGeom prst="rect">
            <a:avLst/>
          </a:prstGeom>
          <a:noFill/>
          <a:ln w="0">
            <a:noFill/>
          </a:ln>
        </p:spPr>
        <p:txBody>
          <a:bodyPr lIns="88958" tIns="44479" rIns="88958" bIns="44479" anchor="t">
            <a:noAutofit/>
          </a:bodyPr>
          <a:lstStyle/>
          <a:p>
            <a:r>
              <a:rPr lang="en-US" sz="2000" spc="-1" dirty="0">
                <a:solidFill>
                  <a:schemeClr val="bg1"/>
                </a:solidFill>
                <a:latin typeface="Arial"/>
              </a:rPr>
              <a:t>Effects of mitigation measures</a:t>
            </a:r>
          </a:p>
        </p:txBody>
      </p:sp>
      <p:sp>
        <p:nvSpPr>
          <p:cNvPr id="166" name="CasellaDiTesto 165"/>
          <p:cNvSpPr txBox="1"/>
          <p:nvPr/>
        </p:nvSpPr>
        <p:spPr>
          <a:xfrm>
            <a:off x="0" y="1133931"/>
            <a:ext cx="12191999" cy="1354289"/>
          </a:xfrm>
          <a:prstGeom prst="rect">
            <a:avLst/>
          </a:prstGeom>
          <a:noFill/>
          <a:ln w="0">
            <a:noFill/>
          </a:ln>
        </p:spPr>
        <p:txBody>
          <a:bodyPr lIns="88958" tIns="44479" rIns="88958" bIns="44479" anchor="t">
            <a:noAutofit/>
          </a:bodyPr>
          <a:lstStyle/>
          <a:p>
            <a:pPr marL="213494" indent="-213494">
              <a:buClr>
                <a:srgbClr val="000000"/>
              </a:buClr>
              <a:buSzPct val="45000"/>
              <a:buFont typeface="Wingdings" charset="2"/>
              <a:buChar char=""/>
            </a:pPr>
            <a:r>
              <a:rPr lang="en-US" sz="1600" spc="-1" dirty="0">
                <a:solidFill>
                  <a:srgbClr val="C9211E"/>
                </a:solidFill>
                <a:latin typeface="Arial"/>
              </a:rPr>
              <a:t>REFERENCE</a:t>
            </a:r>
            <a:r>
              <a:rPr lang="en-US" sz="1600" spc="-1" dirty="0">
                <a:latin typeface="Arial"/>
              </a:rPr>
              <a:t>: business as usual + 3 constellations, </a:t>
            </a:r>
            <a:r>
              <a:rPr lang="en-US" sz="1600" spc="-1" dirty="0">
                <a:solidFill>
                  <a:srgbClr val="2A6099"/>
                </a:solidFill>
                <a:latin typeface="Arial"/>
              </a:rPr>
              <a:t>objects larger than 5 cm</a:t>
            </a:r>
            <a:endParaRPr lang="en-US" sz="1600" spc="-1" dirty="0">
              <a:latin typeface="Arial"/>
            </a:endParaRPr>
          </a:p>
          <a:p>
            <a:pPr marL="213494" indent="-213494">
              <a:buClr>
                <a:srgbClr val="000000"/>
              </a:buClr>
              <a:buSzPct val="45000"/>
              <a:buFont typeface="Wingdings" charset="2"/>
              <a:buChar char=""/>
            </a:pPr>
            <a:r>
              <a:rPr lang="en-US" sz="1600" spc="-1" dirty="0">
                <a:solidFill>
                  <a:srgbClr val="C9211E"/>
                </a:solidFill>
                <a:latin typeface="Arial"/>
              </a:rPr>
              <a:t>C1</a:t>
            </a:r>
            <a:r>
              <a:rPr lang="en-US" sz="1600" spc="-1" dirty="0">
                <a:latin typeface="Arial"/>
              </a:rPr>
              <a:t>: </a:t>
            </a:r>
            <a:r>
              <a:rPr lang="en-US" sz="1600" spc="-1" dirty="0">
                <a:solidFill>
                  <a:srgbClr val="C9211E"/>
                </a:solidFill>
                <a:latin typeface="Arial"/>
              </a:rPr>
              <a:t>25-year</a:t>
            </a:r>
            <a:r>
              <a:rPr lang="en-US" sz="1600" spc="-1" dirty="0">
                <a:latin typeface="Arial"/>
              </a:rPr>
              <a:t> rule applied with a </a:t>
            </a:r>
            <a:r>
              <a:rPr lang="en-US" sz="1600" spc="-1" dirty="0">
                <a:solidFill>
                  <a:srgbClr val="C9211E"/>
                </a:solidFill>
                <a:latin typeface="Arial"/>
              </a:rPr>
              <a:t>compliance of 80 %</a:t>
            </a:r>
            <a:r>
              <a:rPr lang="en-US" sz="1600" spc="-1" dirty="0">
                <a:latin typeface="Arial"/>
              </a:rPr>
              <a:t> (</a:t>
            </a:r>
            <a:r>
              <a:rPr lang="en-US" sz="1600" spc="-1" dirty="0" err="1">
                <a:latin typeface="Arial"/>
              </a:rPr>
              <a:t>w.r.t.</a:t>
            </a:r>
            <a:r>
              <a:rPr lang="en-US" sz="1600" spc="-1" dirty="0">
                <a:latin typeface="Arial"/>
              </a:rPr>
              <a:t> to the 50 % of the Reference case), 70 % efficiency for the collision avoidance of standard satellites (</a:t>
            </a:r>
            <a:r>
              <a:rPr lang="en-US" sz="1600" spc="-1" dirty="0" err="1">
                <a:latin typeface="Arial"/>
              </a:rPr>
              <a:t>w.r.t.</a:t>
            </a:r>
            <a:r>
              <a:rPr lang="en-US" sz="1600" spc="-1" dirty="0">
                <a:latin typeface="Arial"/>
              </a:rPr>
              <a:t> to the 60 % of the Reference case)</a:t>
            </a:r>
          </a:p>
          <a:p>
            <a:pPr marL="213494" indent="-213494">
              <a:buClr>
                <a:srgbClr val="000000"/>
              </a:buClr>
              <a:buSzPct val="45000"/>
              <a:buFont typeface="Wingdings" charset="2"/>
              <a:buChar char=""/>
            </a:pPr>
            <a:r>
              <a:rPr lang="en-US" sz="1600" spc="-1" dirty="0">
                <a:solidFill>
                  <a:srgbClr val="C9211E"/>
                </a:solidFill>
                <a:latin typeface="Arial"/>
              </a:rPr>
              <a:t>C2</a:t>
            </a:r>
            <a:r>
              <a:rPr lang="en-US" sz="1600" spc="-1" dirty="0">
                <a:latin typeface="Arial"/>
              </a:rPr>
              <a:t>: the residual lifetime in the Post Mission Disposal is changed from 25 years (25-year rule) to </a:t>
            </a:r>
            <a:r>
              <a:rPr lang="en-US" sz="1600" spc="-1" dirty="0">
                <a:solidFill>
                  <a:srgbClr val="C9211E"/>
                </a:solidFill>
                <a:latin typeface="Arial"/>
              </a:rPr>
              <a:t>5 years</a:t>
            </a:r>
            <a:r>
              <a:rPr lang="en-US" sz="1600" spc="-1" dirty="0">
                <a:latin typeface="Arial"/>
              </a:rPr>
              <a:t> with a </a:t>
            </a:r>
            <a:r>
              <a:rPr lang="en-US" sz="1600" spc="-1" dirty="0">
                <a:solidFill>
                  <a:srgbClr val="C9211E"/>
                </a:solidFill>
                <a:latin typeface="Arial"/>
              </a:rPr>
              <a:t>compliance of 60 %</a:t>
            </a:r>
            <a:r>
              <a:rPr lang="en-US" sz="1600" spc="-1" dirty="0">
                <a:latin typeface="Arial"/>
              </a:rPr>
              <a:t>.</a:t>
            </a:r>
          </a:p>
        </p:txBody>
      </p:sp>
      <p:sp>
        <p:nvSpPr>
          <p:cNvPr id="167" name="CasellaDiTesto 166"/>
          <p:cNvSpPr txBox="1"/>
          <p:nvPr/>
        </p:nvSpPr>
        <p:spPr>
          <a:xfrm>
            <a:off x="182541" y="6366377"/>
            <a:ext cx="5577993" cy="342309"/>
          </a:xfrm>
          <a:prstGeom prst="rect">
            <a:avLst/>
          </a:prstGeom>
          <a:noFill/>
          <a:ln w="0">
            <a:noFill/>
          </a:ln>
        </p:spPr>
        <p:txBody>
          <a:bodyPr lIns="88958" tIns="44479" rIns="88958" bIns="44479" anchor="t">
            <a:noAutofit/>
          </a:bodyPr>
          <a:lstStyle/>
          <a:p>
            <a:r>
              <a:rPr lang="en-US" sz="1779" spc="-1" dirty="0">
                <a:solidFill>
                  <a:srgbClr val="0070C0"/>
                </a:solidFill>
                <a:latin typeface="Arial"/>
              </a:rPr>
              <a:t>Number of objects in LEO larger than 5 cm</a:t>
            </a:r>
          </a:p>
        </p:txBody>
      </p:sp>
      <p:sp>
        <p:nvSpPr>
          <p:cNvPr id="168" name="CasellaDiTesto 167"/>
          <p:cNvSpPr txBox="1"/>
          <p:nvPr/>
        </p:nvSpPr>
        <p:spPr>
          <a:xfrm>
            <a:off x="7318002" y="6297211"/>
            <a:ext cx="4507300" cy="433045"/>
          </a:xfrm>
          <a:prstGeom prst="rect">
            <a:avLst/>
          </a:prstGeom>
          <a:noFill/>
          <a:ln w="0">
            <a:noFill/>
          </a:ln>
        </p:spPr>
        <p:txBody>
          <a:bodyPr lIns="88958" tIns="44479" rIns="88958" bIns="44479" anchor="t">
            <a:noAutofit/>
          </a:bodyPr>
          <a:lstStyle/>
          <a:p>
            <a:r>
              <a:rPr lang="en-US" sz="1779" spc="-1" dirty="0">
                <a:solidFill>
                  <a:srgbClr val="0070C0"/>
                </a:solidFill>
                <a:latin typeface="Arial"/>
              </a:rPr>
              <a:t>    Number of collisions in LEO</a:t>
            </a:r>
          </a:p>
        </p:txBody>
      </p:sp>
      <p:sp>
        <p:nvSpPr>
          <p:cNvPr id="169" name="CasellaDiTesto 168"/>
          <p:cNvSpPr txBox="1"/>
          <p:nvPr/>
        </p:nvSpPr>
        <p:spPr>
          <a:xfrm>
            <a:off x="5760534" y="6604115"/>
            <a:ext cx="6766821" cy="507770"/>
          </a:xfrm>
          <a:prstGeom prst="rect">
            <a:avLst/>
          </a:prstGeom>
          <a:noFill/>
          <a:ln w="0">
            <a:noFill/>
          </a:ln>
        </p:spPr>
        <p:txBody>
          <a:bodyPr lIns="88958" tIns="44479" rIns="88958" bIns="44479" anchor="t">
            <a:noAutofit/>
          </a:bodyPr>
          <a:lstStyle/>
          <a:p>
            <a:r>
              <a:rPr lang="en-US" sz="1186" spc="-1" dirty="0">
                <a:latin typeface="Arial"/>
              </a:rPr>
              <a:t>C. </a:t>
            </a:r>
            <a:r>
              <a:rPr lang="en-US" sz="1186" spc="-1" dirty="0" err="1">
                <a:latin typeface="Arial"/>
              </a:rPr>
              <a:t>Iacomino</a:t>
            </a:r>
            <a:r>
              <a:rPr lang="en-US" sz="1186" spc="-1" dirty="0">
                <a:latin typeface="Arial"/>
              </a:rPr>
              <a:t>, A. Rossi, A. Saputo, Economic theory applied to space debris scenario, IAC 2021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ustomShape 1_17"/>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171" name="CustomShape 2_17"/>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pic>
        <p:nvPicPr>
          <p:cNvPr id="172" name="Immagine 171"/>
          <p:cNvPicPr/>
          <p:nvPr/>
        </p:nvPicPr>
        <p:blipFill>
          <a:blip r:embed="rId2"/>
          <a:stretch/>
        </p:blipFill>
        <p:spPr>
          <a:xfrm>
            <a:off x="11064538" y="6197358"/>
            <a:ext cx="1095245" cy="620924"/>
          </a:xfrm>
          <a:prstGeom prst="rect">
            <a:avLst/>
          </a:prstGeom>
          <a:ln w="0">
            <a:noFill/>
          </a:ln>
        </p:spPr>
      </p:pic>
      <p:sp>
        <p:nvSpPr>
          <p:cNvPr id="173" name="CasellaDiTesto 172"/>
          <p:cNvSpPr txBox="1"/>
          <p:nvPr/>
        </p:nvSpPr>
        <p:spPr>
          <a:xfrm>
            <a:off x="2510333" y="1265820"/>
            <a:ext cx="7896938" cy="595304"/>
          </a:xfrm>
          <a:prstGeom prst="rect">
            <a:avLst/>
          </a:prstGeom>
          <a:noFill/>
          <a:ln w="0">
            <a:noFill/>
          </a:ln>
        </p:spPr>
        <p:txBody>
          <a:bodyPr lIns="88958" tIns="44479" rIns="88958" bIns="44479" anchor="t">
            <a:noAutofit/>
          </a:bodyPr>
          <a:lstStyle/>
          <a:p>
            <a:r>
              <a:rPr lang="en-US" sz="3558" spc="-1" dirty="0">
                <a:solidFill>
                  <a:srgbClr val="2A6099"/>
                </a:solidFill>
                <a:latin typeface="Arial"/>
              </a:rPr>
              <a:t>Effects of mitigation measures</a:t>
            </a:r>
            <a:endParaRPr lang="en-US" sz="3558" spc="-1" dirty="0">
              <a:latin typeface="Arial"/>
            </a:endParaRPr>
          </a:p>
        </p:txBody>
      </p:sp>
      <p:sp>
        <p:nvSpPr>
          <p:cNvPr id="174" name="CasellaDiTesto 173"/>
          <p:cNvSpPr txBox="1"/>
          <p:nvPr/>
        </p:nvSpPr>
        <p:spPr>
          <a:xfrm>
            <a:off x="136995" y="2093392"/>
            <a:ext cx="11796124" cy="4643227"/>
          </a:xfrm>
          <a:prstGeom prst="rect">
            <a:avLst/>
          </a:prstGeom>
          <a:noFill/>
          <a:ln w="0">
            <a:noFill/>
          </a:ln>
        </p:spPr>
        <p:txBody>
          <a:bodyPr lIns="88958" tIns="44479" rIns="88958" bIns="44479" anchor="t">
            <a:noAutofit/>
          </a:bodyPr>
          <a:lstStyle/>
          <a:p>
            <a:pPr marL="213494" indent="-213494">
              <a:buClr>
                <a:srgbClr val="000000"/>
              </a:buClr>
              <a:buSzPct val="45000"/>
              <a:buFont typeface="Wingdings" charset="2"/>
              <a:buChar char=""/>
            </a:pPr>
            <a:r>
              <a:rPr lang="en-US" sz="1779" spc="-1" dirty="0">
                <a:latin typeface="Arial"/>
              </a:rPr>
              <a:t>Improving the compliance to the 25-year rule from 50 to 80 % (along with a slightly better collision avoidance) reduces the number of objects larger than 5 cm by 25 % and the total number of collisions by about 26 %  </a:t>
            </a:r>
          </a:p>
          <a:p>
            <a:pPr>
              <a:buClr>
                <a:srgbClr val="000000"/>
              </a:buClr>
              <a:buSzPct val="45000"/>
            </a:pPr>
            <a:r>
              <a:rPr lang="en-US" sz="1779" spc="-1" dirty="0">
                <a:solidFill>
                  <a:srgbClr val="C9211E"/>
                </a:solidFill>
                <a:latin typeface="Arial"/>
              </a:rPr>
              <a:t>                importance of the full compliance of the currently adopted mitigation measures.</a:t>
            </a:r>
            <a:endParaRPr lang="en-US" sz="1779" spc="-1" dirty="0">
              <a:latin typeface="Arial"/>
            </a:endParaRPr>
          </a:p>
          <a:p>
            <a:pPr>
              <a:buClr>
                <a:srgbClr val="000000"/>
              </a:buClr>
              <a:buSzPct val="45000"/>
            </a:pPr>
            <a:endParaRPr lang="en-US" sz="1779" spc="-1" dirty="0">
              <a:latin typeface="Arial"/>
            </a:endParaRPr>
          </a:p>
          <a:p>
            <a:pPr marL="213494" indent="-213494">
              <a:buClr>
                <a:srgbClr val="000000"/>
              </a:buClr>
              <a:buSzPct val="45000"/>
              <a:buFont typeface="Wingdings" charset="2"/>
              <a:buChar char=""/>
            </a:pPr>
            <a:r>
              <a:rPr lang="en-US" sz="1779" spc="-1" dirty="0">
                <a:latin typeface="Arial"/>
              </a:rPr>
              <a:t>Comparing the cases C1 and C2: a more strict mitigation measure (</a:t>
            </a:r>
            <a:r>
              <a:rPr lang="en-US" sz="1779" spc="-1" dirty="0">
                <a:solidFill>
                  <a:srgbClr val="2A6099"/>
                </a:solidFill>
                <a:latin typeface="Arial"/>
              </a:rPr>
              <a:t>a 5-year rule </a:t>
            </a:r>
            <a:r>
              <a:rPr lang="en-US" sz="1779" spc="-1" dirty="0" err="1">
                <a:solidFill>
                  <a:srgbClr val="2A6099"/>
                </a:solidFill>
                <a:latin typeface="Arial"/>
              </a:rPr>
              <a:t>w.r.t.</a:t>
            </a:r>
            <a:r>
              <a:rPr lang="en-US" sz="1779" spc="-1" dirty="0">
                <a:solidFill>
                  <a:srgbClr val="2A6099"/>
                </a:solidFill>
                <a:latin typeface="Arial"/>
              </a:rPr>
              <a:t> the 25-year rule</a:t>
            </a:r>
            <a:r>
              <a:rPr lang="en-US" sz="1779" spc="-1" dirty="0">
                <a:latin typeface="Arial"/>
              </a:rPr>
              <a:t>) but with a lower compliance (60 % </a:t>
            </a:r>
            <a:r>
              <a:rPr lang="en-US" sz="1779" spc="-1" dirty="0" err="1">
                <a:latin typeface="Arial"/>
              </a:rPr>
              <a:t>w.r.t.</a:t>
            </a:r>
            <a:r>
              <a:rPr lang="en-US" sz="1779" spc="-1" dirty="0">
                <a:latin typeface="Arial"/>
              </a:rPr>
              <a:t> 80 %) leads to an increase of about 11 % in the number of objects and about 5% in the total number of collisions.</a:t>
            </a:r>
          </a:p>
          <a:p>
            <a:pPr>
              <a:buClr>
                <a:srgbClr val="000000"/>
              </a:buClr>
              <a:buSzPct val="45000"/>
            </a:pPr>
            <a:endParaRPr lang="en-US" sz="1779" spc="-1" dirty="0">
              <a:latin typeface="Arial"/>
            </a:endParaRPr>
          </a:p>
          <a:p>
            <a:pPr marL="213494" indent="-213494">
              <a:buClr>
                <a:srgbClr val="000000"/>
              </a:buClr>
              <a:buSzPct val="45000"/>
              <a:buFont typeface="Wingdings" charset="2"/>
              <a:buChar char=""/>
            </a:pPr>
            <a:r>
              <a:rPr lang="en-US" sz="1779" spc="-1" dirty="0">
                <a:latin typeface="Arial"/>
              </a:rPr>
              <a:t>Initially, the C2 scenario appears comparable or even slightly better than the C1 scenario thanks to a larger compliance to a “softer” rule. </a:t>
            </a:r>
            <a:r>
              <a:rPr lang="en-US" sz="1779" spc="-1" dirty="0">
                <a:solidFill>
                  <a:srgbClr val="FF0000"/>
                </a:solidFill>
                <a:latin typeface="Arial"/>
              </a:rPr>
              <a:t>Nonetheless, on the longer run, the accumulation of objects abandoned in space (due to the reduced compliance) starts to deteriorate the environment and to generate additional collisions.</a:t>
            </a:r>
            <a:endParaRPr lang="en-US" sz="1779" spc="-1" dirty="0">
              <a:latin typeface="Arial"/>
            </a:endParaRPr>
          </a:p>
          <a:p>
            <a:pPr>
              <a:buClr>
                <a:srgbClr val="000000"/>
              </a:buClr>
              <a:buSzPct val="45000"/>
            </a:pPr>
            <a:endParaRPr lang="en-US" sz="1779" spc="-1" dirty="0">
              <a:latin typeface="Arial"/>
            </a:endParaRPr>
          </a:p>
          <a:p>
            <a:pPr marL="213494" indent="-213494">
              <a:buClr>
                <a:srgbClr val="000000"/>
              </a:buClr>
              <a:buSzPct val="45000"/>
              <a:buFont typeface="Wingdings" charset="2"/>
              <a:buChar char=""/>
            </a:pPr>
            <a:r>
              <a:rPr lang="en-US" sz="1779" spc="-1" dirty="0">
                <a:solidFill>
                  <a:srgbClr val="C9211E"/>
                </a:solidFill>
                <a:latin typeface="Arial"/>
              </a:rPr>
              <a:t>Note</a:t>
            </a:r>
            <a:r>
              <a:rPr lang="en-US" sz="1779" spc="-1" dirty="0">
                <a:latin typeface="Arial"/>
              </a:rPr>
              <a:t>: In all the three scenarios we assumed that the collision avoidance is effective for objects &gt; 10 cm. Between 45 and 49 % of the collisions happen against objects smaller than 10 cm which are assumed to be non-trackable and therefore cannot be avoided               </a:t>
            </a:r>
            <a:r>
              <a:rPr lang="en-US" sz="1779" spc="-1" dirty="0">
                <a:solidFill>
                  <a:srgbClr val="C9211E"/>
                </a:solidFill>
                <a:latin typeface="Arial"/>
              </a:rPr>
              <a:t>importance of the improvement of the SST network.</a:t>
            </a:r>
            <a:endParaRPr lang="en-US" sz="1779" spc="-1" dirty="0">
              <a:latin typeface="Arial"/>
            </a:endParaRPr>
          </a:p>
        </p:txBody>
      </p:sp>
      <p:sp>
        <p:nvSpPr>
          <p:cNvPr id="175" name="Connettore diritto 174"/>
          <p:cNvSpPr/>
          <p:nvPr/>
        </p:nvSpPr>
        <p:spPr>
          <a:xfrm>
            <a:off x="3831910" y="6091219"/>
            <a:ext cx="640138" cy="0"/>
          </a:xfrm>
          <a:prstGeom prst="line">
            <a:avLst/>
          </a:prstGeom>
          <a:ln w="57240">
            <a:solidFill>
              <a:srgbClr val="3465A4"/>
            </a:solidFill>
            <a:round/>
            <a:tailEnd type="triangle" w="med" len="med"/>
          </a:ln>
        </p:spPr>
        <p:style>
          <a:lnRef idx="0">
            <a:scrgbClr r="0" g="0" b="0"/>
          </a:lnRef>
          <a:fillRef idx="0">
            <a:scrgbClr r="0" g="0" b="0"/>
          </a:fillRef>
          <a:effectRef idx="0">
            <a:scrgbClr r="0" g="0" b="0"/>
          </a:effectRef>
          <a:fontRef idx="minor"/>
        </p:style>
        <p:txBody>
          <a:bodyPr/>
          <a:lstStyle/>
          <a:p>
            <a:endParaRPr lang="en-US" sz="1779"/>
          </a:p>
        </p:txBody>
      </p:sp>
      <p:sp>
        <p:nvSpPr>
          <p:cNvPr id="176" name="Connettore diritto 175"/>
          <p:cNvSpPr/>
          <p:nvPr/>
        </p:nvSpPr>
        <p:spPr>
          <a:xfrm>
            <a:off x="549046" y="2823861"/>
            <a:ext cx="640138" cy="0"/>
          </a:xfrm>
          <a:prstGeom prst="line">
            <a:avLst/>
          </a:prstGeom>
          <a:ln w="57240">
            <a:solidFill>
              <a:srgbClr val="3465A4"/>
            </a:solidFill>
            <a:round/>
            <a:tailEnd type="triangle" w="med" len="med"/>
          </a:ln>
        </p:spPr>
        <p:style>
          <a:lnRef idx="0">
            <a:scrgbClr r="0" g="0" b="0"/>
          </a:lnRef>
          <a:fillRef idx="0">
            <a:scrgbClr r="0" g="0" b="0"/>
          </a:fillRef>
          <a:effectRef idx="0">
            <a:scrgbClr r="0" g="0" b="0"/>
          </a:effectRef>
          <a:fontRef idx="minor"/>
        </p:style>
        <p:txBody>
          <a:bodyPr/>
          <a:lstStyle/>
          <a:p>
            <a:endParaRPr lang="en-US" sz="1779"/>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magine 180"/>
          <p:cNvPicPr/>
          <p:nvPr/>
        </p:nvPicPr>
        <p:blipFill>
          <a:blip r:embed="rId2"/>
          <a:stretch/>
        </p:blipFill>
        <p:spPr>
          <a:xfrm>
            <a:off x="6096000" y="2101397"/>
            <a:ext cx="6653312" cy="4338281"/>
          </a:xfrm>
          <a:prstGeom prst="rect">
            <a:avLst/>
          </a:prstGeom>
          <a:ln w="0">
            <a:noFill/>
          </a:ln>
        </p:spPr>
      </p:pic>
      <p:pic>
        <p:nvPicPr>
          <p:cNvPr id="180" name="Immagine 179"/>
          <p:cNvPicPr/>
          <p:nvPr/>
        </p:nvPicPr>
        <p:blipFill>
          <a:blip r:embed="rId3"/>
          <a:stretch/>
        </p:blipFill>
        <p:spPr>
          <a:xfrm>
            <a:off x="-268076" y="1920636"/>
            <a:ext cx="7036896" cy="4519042"/>
          </a:xfrm>
          <a:prstGeom prst="rect">
            <a:avLst/>
          </a:prstGeom>
          <a:ln w="0">
            <a:noFill/>
          </a:ln>
        </p:spPr>
      </p:pic>
      <p:sp>
        <p:nvSpPr>
          <p:cNvPr id="177" name="CustomShape 1_0"/>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178" name="CustomShape 2_0"/>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182" name="CasellaDiTesto 181"/>
          <p:cNvSpPr txBox="1"/>
          <p:nvPr/>
        </p:nvSpPr>
        <p:spPr>
          <a:xfrm>
            <a:off x="9472613" y="76724"/>
            <a:ext cx="2506052" cy="595660"/>
          </a:xfrm>
          <a:prstGeom prst="rect">
            <a:avLst/>
          </a:prstGeom>
          <a:noFill/>
          <a:ln w="0">
            <a:noFill/>
          </a:ln>
        </p:spPr>
        <p:txBody>
          <a:bodyPr lIns="88958" tIns="44479" rIns="88958" bIns="44479" anchor="t">
            <a:noAutofit/>
          </a:bodyPr>
          <a:lstStyle/>
          <a:p>
            <a:r>
              <a:rPr lang="en-US" sz="1600" spc="-1" dirty="0">
                <a:solidFill>
                  <a:schemeClr val="bg1"/>
                </a:solidFill>
                <a:latin typeface="Arial"/>
              </a:rPr>
              <a:t>Effects of </a:t>
            </a:r>
            <a:r>
              <a:rPr lang="en-US" sz="1600" spc="-1" dirty="0" err="1">
                <a:solidFill>
                  <a:schemeClr val="bg1"/>
                </a:solidFill>
                <a:latin typeface="Arial"/>
              </a:rPr>
              <a:t>mitigation+remediation</a:t>
            </a:r>
            <a:r>
              <a:rPr lang="en-US" sz="1600" spc="-1" dirty="0">
                <a:solidFill>
                  <a:schemeClr val="bg1"/>
                </a:solidFill>
                <a:latin typeface="Arial"/>
              </a:rPr>
              <a:t> measures</a:t>
            </a:r>
          </a:p>
        </p:txBody>
      </p:sp>
      <p:sp>
        <p:nvSpPr>
          <p:cNvPr id="183" name="CasellaDiTesto 182"/>
          <p:cNvSpPr txBox="1"/>
          <p:nvPr/>
        </p:nvSpPr>
        <p:spPr>
          <a:xfrm>
            <a:off x="144563" y="1107030"/>
            <a:ext cx="11902873" cy="1101650"/>
          </a:xfrm>
          <a:prstGeom prst="rect">
            <a:avLst/>
          </a:prstGeom>
          <a:noFill/>
          <a:ln w="0">
            <a:noFill/>
          </a:ln>
        </p:spPr>
        <p:txBody>
          <a:bodyPr lIns="88958" tIns="44479" rIns="88958" bIns="44479" anchor="t">
            <a:noAutofit/>
          </a:bodyPr>
          <a:lstStyle/>
          <a:p>
            <a:pPr marL="213494" indent="-213494">
              <a:buClr>
                <a:srgbClr val="000000"/>
              </a:buClr>
              <a:buSzPct val="45000"/>
              <a:buFont typeface="Wingdings" charset="2"/>
              <a:buChar char=""/>
            </a:pPr>
            <a:r>
              <a:rPr lang="en-US" sz="1400" spc="-1" dirty="0">
                <a:solidFill>
                  <a:srgbClr val="C9211E"/>
                </a:solidFill>
                <a:latin typeface="Arial"/>
              </a:rPr>
              <a:t>C1 with ADR</a:t>
            </a:r>
            <a:r>
              <a:rPr lang="en-US" sz="1400" spc="-1" dirty="0">
                <a:latin typeface="Arial"/>
              </a:rPr>
              <a:t>: the same as C1 + 4 ADR per year, starting in the year 2028. I.e., every year the 4 abandoned objects with the highest product (mass x collision probability) are removed from the simulation.</a:t>
            </a:r>
          </a:p>
          <a:p>
            <a:pPr marL="213494" indent="-213494">
              <a:buClr>
                <a:srgbClr val="000000"/>
              </a:buClr>
              <a:buSzPct val="45000"/>
              <a:buFont typeface="Wingdings" charset="2"/>
              <a:buChar char=""/>
            </a:pPr>
            <a:r>
              <a:rPr lang="en-US" sz="1400" spc="-1" dirty="0">
                <a:solidFill>
                  <a:srgbClr val="C9211E"/>
                </a:solidFill>
                <a:latin typeface="Arial"/>
                <a:ea typeface="Noto Sans CJK SC"/>
              </a:rPr>
              <a:t>C2 with ADR</a:t>
            </a:r>
            <a:r>
              <a:rPr lang="en-US" sz="1400" spc="-1" dirty="0">
                <a:latin typeface="Arial"/>
                <a:ea typeface="Noto Sans CJK SC"/>
              </a:rPr>
              <a:t>: </a:t>
            </a:r>
            <a:r>
              <a:rPr lang="en-US" sz="1400" spc="-1" dirty="0">
                <a:latin typeface="Arial"/>
              </a:rPr>
              <a:t>the same as C2 + 4 ADR per year, starting in the year 2028. I.e., every year the 4 abandoned objects with the highest product (mass x collision probability) are removed from the simulation.</a:t>
            </a:r>
          </a:p>
        </p:txBody>
      </p:sp>
      <p:sp>
        <p:nvSpPr>
          <p:cNvPr id="184" name="CasellaDiTesto 183"/>
          <p:cNvSpPr txBox="1"/>
          <p:nvPr/>
        </p:nvSpPr>
        <p:spPr>
          <a:xfrm>
            <a:off x="6874445" y="6438612"/>
            <a:ext cx="4141507" cy="342664"/>
          </a:xfrm>
          <a:prstGeom prst="rect">
            <a:avLst/>
          </a:prstGeom>
          <a:noFill/>
          <a:ln w="0">
            <a:noFill/>
          </a:ln>
        </p:spPr>
        <p:txBody>
          <a:bodyPr lIns="88958" tIns="44479" rIns="88958" bIns="44479" anchor="t">
            <a:noAutofit/>
          </a:bodyPr>
          <a:lstStyle/>
          <a:p>
            <a:r>
              <a:rPr lang="en-US" sz="1779" spc="-1" dirty="0">
                <a:solidFill>
                  <a:srgbClr val="0070C0"/>
                </a:solidFill>
                <a:latin typeface="Arial"/>
              </a:rPr>
              <a:t>    Number of collisions in LEO</a:t>
            </a:r>
          </a:p>
        </p:txBody>
      </p:sp>
      <p:sp>
        <p:nvSpPr>
          <p:cNvPr id="185" name="CasellaDiTesto 184"/>
          <p:cNvSpPr txBox="1"/>
          <p:nvPr/>
        </p:nvSpPr>
        <p:spPr>
          <a:xfrm>
            <a:off x="340243" y="6439678"/>
            <a:ext cx="5147438" cy="595304"/>
          </a:xfrm>
          <a:prstGeom prst="rect">
            <a:avLst/>
          </a:prstGeom>
          <a:noFill/>
          <a:ln w="0">
            <a:noFill/>
          </a:ln>
        </p:spPr>
        <p:txBody>
          <a:bodyPr lIns="88958" tIns="44479" rIns="88958" bIns="44479" anchor="t">
            <a:noAutofit/>
          </a:bodyPr>
          <a:lstStyle/>
          <a:p>
            <a:r>
              <a:rPr lang="en-US" sz="1779" spc="-1" dirty="0">
                <a:solidFill>
                  <a:srgbClr val="0070C0"/>
                </a:solidFill>
                <a:latin typeface="Arial"/>
              </a:rPr>
              <a:t>    Number of objects larger than 5 cm in LEO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C9065-849F-9263-D2D0-6E876B345B49}"/>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3A797156-1E13-9E3F-239A-426CAC1DC7A1}"/>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C5FF1D33-5A83-6EED-5FCE-F70BA8A52E0A}"/>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550A4CED-66C0-E8E6-437C-FFA1E6220F59}"/>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FDCA55F4-FCE0-9831-E3C5-1B468F39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AF263E59-6C66-B823-50B1-891935A1B266}"/>
              </a:ext>
            </a:extLst>
          </p:cNvPr>
          <p:cNvSpPr txBox="1"/>
          <p:nvPr/>
        </p:nvSpPr>
        <p:spPr>
          <a:xfrm>
            <a:off x="203597" y="1308114"/>
            <a:ext cx="3311128" cy="3539430"/>
          </a:xfrm>
          <a:prstGeom prst="rect">
            <a:avLst/>
          </a:prstGeom>
          <a:noFill/>
        </p:spPr>
        <p:txBody>
          <a:bodyPr wrap="square">
            <a:spAutoFit/>
          </a:bodyPr>
          <a:lstStyle/>
          <a:p>
            <a:r>
              <a:rPr lang="en-US" sz="2800" dirty="0">
                <a:solidFill>
                  <a:srgbClr val="FF0000"/>
                </a:solidFill>
                <a:effectLst/>
                <a:latin typeface="Arial" panose="020B0604020202020204" pitchFamily="34" charset="0"/>
                <a:cs typeface="Arial" panose="020B0604020202020204" pitchFamily="34" charset="0"/>
              </a:rPr>
              <a:t>Estimates:</a:t>
            </a:r>
          </a:p>
          <a:p>
            <a:endParaRPr lang="en-US"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about 500,000 objects larger than 1 cm;</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about 5 × 108 larger than 1 mm.</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Most of the objects are in Low Earth Orbit</a:t>
            </a:r>
            <a:br>
              <a:rPr lang="en-US" dirty="0">
                <a:effectLst/>
              </a:rPr>
            </a:br>
            <a:endParaRPr lang="en-US" dirty="0">
              <a:effectLst/>
            </a:endParaRPr>
          </a:p>
        </p:txBody>
      </p:sp>
      <p:pic>
        <p:nvPicPr>
          <p:cNvPr id="5" name="Immagine 4" descr="Immagine che contiene cerchio, spazio, Universo, stella&#10;&#10;Il contenuto generato dall'IA potrebbe non essere corretto.">
            <a:extLst>
              <a:ext uri="{FF2B5EF4-FFF2-40B4-BE49-F238E27FC236}">
                <a16:creationId xmlns:a16="http://schemas.microsoft.com/office/drawing/2014/main" id="{64F9D293-40ED-842B-0723-6F0A44CFF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0" y="0"/>
            <a:ext cx="8572500" cy="6858000"/>
          </a:xfrm>
          <a:prstGeom prst="rect">
            <a:avLst/>
          </a:prstGeom>
        </p:spPr>
      </p:pic>
    </p:spTree>
    <p:extLst>
      <p:ext uri="{BB962C8B-B14F-4D97-AF65-F5344CB8AC3E}">
        <p14:creationId xmlns:p14="http://schemas.microsoft.com/office/powerpoint/2010/main" val="4254167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A4310-6447-68B4-8EF5-1D6CC3945730}"/>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34C8CCF8-FF2C-7B6E-2545-1D6BF818BEAF}"/>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CCCACFC3-EBBC-2ACC-5180-3763C8322A85}"/>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9EF3665C-82E1-4824-8BE4-C811D55671A6}"/>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D9A73142-4358-EB56-2F65-BCABC720B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2" name="CasellaDiTesto 1">
            <a:extLst>
              <a:ext uri="{FF2B5EF4-FFF2-40B4-BE49-F238E27FC236}">
                <a16:creationId xmlns:a16="http://schemas.microsoft.com/office/drawing/2014/main" id="{7DB9EAE0-96C8-5E0F-AFBC-D471712A121E}"/>
              </a:ext>
            </a:extLst>
          </p:cNvPr>
          <p:cNvSpPr txBox="1"/>
          <p:nvPr/>
        </p:nvSpPr>
        <p:spPr>
          <a:xfrm>
            <a:off x="0" y="1138362"/>
            <a:ext cx="12192000" cy="5288020"/>
          </a:xfrm>
          <a:prstGeom prst="rect">
            <a:avLst/>
          </a:prstGeom>
          <a:noFill/>
          <a:ln w="0">
            <a:noFill/>
          </a:ln>
        </p:spPr>
        <p:txBody>
          <a:bodyPr lIns="90000" tIns="45000" rIns="90000" bIns="45000" anchor="t">
            <a:noAutofit/>
          </a:bodyPr>
          <a:lstStyle/>
          <a:p>
            <a:pPr marL="216000" indent="-216000">
              <a:buClr>
                <a:srgbClr val="000000"/>
              </a:buClr>
              <a:buSzPct val="45000"/>
              <a:buFont typeface="Wingdings" charset="2"/>
              <a:buChar char=""/>
            </a:pPr>
            <a:r>
              <a:rPr lang="en-US" sz="2200" b="0" strike="noStrike" spc="-1" dirty="0">
                <a:latin typeface="Arial"/>
              </a:rPr>
              <a:t>As expected, </a:t>
            </a:r>
            <a:r>
              <a:rPr lang="en-US" sz="2200" b="0" strike="noStrike" spc="-1" dirty="0">
                <a:solidFill>
                  <a:srgbClr val="C9211E"/>
                </a:solidFill>
                <a:latin typeface="Arial"/>
              </a:rPr>
              <a:t>the ADR improves significantly the situation leading</a:t>
            </a:r>
            <a:r>
              <a:rPr lang="en-US" sz="2200" b="0" strike="noStrike" spc="-1" dirty="0">
                <a:latin typeface="Arial"/>
              </a:rPr>
              <a:t> to: </a:t>
            </a:r>
          </a:p>
          <a:p>
            <a:pPr marL="216000" indent="-216000">
              <a:buClr>
                <a:srgbClr val="000000"/>
              </a:buClr>
              <a:buSzPct val="45000"/>
              <a:buFont typeface="Wingdings" charset="2"/>
              <a:buChar char=""/>
            </a:pPr>
            <a:endParaRPr lang="en-US" sz="2200" b="0" strike="noStrike" spc="-1" dirty="0">
              <a:latin typeface="Arial"/>
            </a:endParaRPr>
          </a:p>
          <a:p>
            <a:pPr marL="432000" lvl="1" indent="-216000">
              <a:buClr>
                <a:srgbClr val="000000"/>
              </a:buClr>
              <a:buSzPct val="45000"/>
              <a:buFont typeface="Wingdings" charset="2"/>
              <a:buChar char=""/>
            </a:pPr>
            <a:r>
              <a:rPr lang="en-US" sz="2200" b="0" strike="noStrike" spc="-1" dirty="0">
                <a:latin typeface="Arial"/>
              </a:rPr>
              <a:t>an ~10 % reduction in the final number of objects larger than 5 cm in both C1_ADR and C2_ADR scenarios</a:t>
            </a:r>
          </a:p>
          <a:p>
            <a:pPr marL="432000" lvl="1" indent="-216000">
              <a:buClr>
                <a:srgbClr val="000000"/>
              </a:buClr>
              <a:buSzPct val="45000"/>
              <a:buFont typeface="Wingdings" charset="2"/>
              <a:buChar char=""/>
            </a:pPr>
            <a:r>
              <a:rPr lang="en-US" sz="2200" b="0" strike="noStrike" spc="-1" dirty="0">
                <a:latin typeface="Arial"/>
              </a:rPr>
              <a:t>an ~11 % reduction in the overall number of collisions for the C1_ADR case and of ~15 % for the C2_ADR case.</a:t>
            </a:r>
          </a:p>
          <a:p>
            <a:pPr marL="216000" indent="-216000">
              <a:buClr>
                <a:srgbClr val="000000"/>
              </a:buClr>
              <a:buSzPct val="45000"/>
              <a:buFont typeface="Wingdings" charset="2"/>
              <a:buChar char=""/>
            </a:pPr>
            <a:endParaRPr lang="en-US" sz="1200" b="0" strike="noStrike" spc="-1" dirty="0">
              <a:latin typeface="Arial"/>
            </a:endParaRPr>
          </a:p>
          <a:p>
            <a:pPr marL="216000" indent="-216000">
              <a:buClr>
                <a:srgbClr val="000000"/>
              </a:buClr>
              <a:buSzPct val="45000"/>
              <a:buFont typeface="Wingdings" charset="2"/>
              <a:buChar char=""/>
            </a:pPr>
            <a:r>
              <a:rPr lang="en-US" sz="2200" b="0" strike="noStrike" spc="-1" dirty="0">
                <a:latin typeface="Arial"/>
              </a:rPr>
              <a:t>The final number of collisions is nearly equal in the C1_ADR and C2_ADR scenarios. Nonetheless, </a:t>
            </a:r>
            <a:r>
              <a:rPr lang="en-US" sz="2200" b="0" strike="noStrike" spc="-1" dirty="0">
                <a:solidFill>
                  <a:srgbClr val="C9211E"/>
                </a:solidFill>
                <a:latin typeface="Arial"/>
              </a:rPr>
              <a:t>it is worth stressing that the growth pace (first derivative) of the C2_ADR is significantly steeper than for the C1_ADR case due, as already mentioned, to the accumulation of inactive spacecraft (i.e., collisional cross section)</a:t>
            </a:r>
            <a:r>
              <a:rPr lang="en-US" sz="2200" b="0" strike="noStrike" spc="-1" dirty="0">
                <a:latin typeface="Arial"/>
              </a:rPr>
              <a:t> in the case where only 60 % of the spacecraft are disposed at the end-of-life (even if with a lower residual lifetime).</a:t>
            </a:r>
          </a:p>
          <a:p>
            <a:pPr marL="216000" indent="-216000">
              <a:buClr>
                <a:srgbClr val="000000"/>
              </a:buClr>
              <a:buSzPct val="45000"/>
              <a:buFont typeface="Wingdings" charset="2"/>
              <a:buChar char=""/>
            </a:pPr>
            <a:endParaRPr lang="en-US" sz="1600" b="0" strike="noStrike" spc="-1" dirty="0">
              <a:latin typeface="Arial"/>
            </a:endParaRPr>
          </a:p>
          <a:p>
            <a:pPr marL="216000" indent="-216000">
              <a:buClr>
                <a:srgbClr val="000000"/>
              </a:buClr>
              <a:buSzPct val="45000"/>
              <a:buFont typeface="Wingdings" charset="2"/>
              <a:buChar char=""/>
            </a:pPr>
            <a:r>
              <a:rPr lang="en-US" sz="2200" b="0" strike="noStrike" spc="-1" dirty="0">
                <a:latin typeface="Arial"/>
              </a:rPr>
              <a:t>It is worth noting that </a:t>
            </a:r>
            <a:r>
              <a:rPr lang="en-US" sz="2200" b="0" strike="noStrike" spc="-1" dirty="0">
                <a:solidFill>
                  <a:srgbClr val="C9211E"/>
                </a:solidFill>
                <a:latin typeface="Arial"/>
              </a:rPr>
              <a:t>the introduction of the ADR is extremely beneficial especially to the C2 case</a:t>
            </a:r>
            <a:r>
              <a:rPr lang="en-US" sz="2200" b="0" strike="noStrike" spc="-1" dirty="0">
                <a:latin typeface="Arial"/>
              </a:rPr>
              <a:t>: remember that in this case more objects are abandoned (due to the lower compliance to the 5-year rule).</a:t>
            </a:r>
          </a:p>
          <a:p>
            <a:endParaRPr lang="en-US" sz="1800" b="0" strike="noStrike" spc="-1" dirty="0">
              <a:latin typeface="Arial"/>
            </a:endParaRPr>
          </a:p>
        </p:txBody>
      </p:sp>
    </p:spTree>
    <p:extLst>
      <p:ext uri="{BB962C8B-B14F-4D97-AF65-F5344CB8AC3E}">
        <p14:creationId xmlns:p14="http://schemas.microsoft.com/office/powerpoint/2010/main" val="113439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56EF1-C191-A7FE-C5D7-8861FB1280B4}"/>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9590535E-8747-A5AD-0216-0DE61F453101}"/>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77BE0255-8B5E-23B9-0A1A-6533A412D4A1}"/>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4B6D4D09-3E2C-4B50-5528-412AFC0A7F28}"/>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E719966F-9D24-2E80-6998-6A9F36A98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2" name="CasellaDiTesto 1">
            <a:extLst>
              <a:ext uri="{FF2B5EF4-FFF2-40B4-BE49-F238E27FC236}">
                <a16:creationId xmlns:a16="http://schemas.microsoft.com/office/drawing/2014/main" id="{CD81DBB3-C651-0372-CED3-C22C024E672D}"/>
              </a:ext>
            </a:extLst>
          </p:cNvPr>
          <p:cNvSpPr txBox="1"/>
          <p:nvPr/>
        </p:nvSpPr>
        <p:spPr>
          <a:xfrm>
            <a:off x="0" y="1138362"/>
            <a:ext cx="12192000" cy="5196597"/>
          </a:xfrm>
          <a:prstGeom prst="rect">
            <a:avLst/>
          </a:prstGeom>
          <a:noFill/>
          <a:ln w="0">
            <a:noFill/>
          </a:ln>
        </p:spPr>
        <p:txBody>
          <a:bodyPr lIns="90000" tIns="45000" rIns="90000" bIns="45000" anchor="t">
            <a:noAutofit/>
          </a:bodyPr>
          <a:lstStyle/>
          <a:p>
            <a:pPr algn="ctr">
              <a:buNone/>
            </a:pPr>
            <a:endParaRPr lang="en-US" sz="2400" b="0" strike="noStrike" spc="-1" dirty="0">
              <a:latin typeface="Arial"/>
            </a:endParaRPr>
          </a:p>
          <a:p>
            <a:pPr marL="216000" indent="-216000">
              <a:buClr>
                <a:srgbClr val="000000"/>
              </a:buClr>
              <a:buSzPct val="45000"/>
              <a:buFont typeface="Wingdings" charset="2"/>
              <a:buChar char=""/>
            </a:pPr>
            <a:r>
              <a:rPr lang="en-US" sz="2400" b="0" strike="noStrike" spc="-1" dirty="0">
                <a:solidFill>
                  <a:srgbClr val="000000"/>
                </a:solidFill>
                <a:latin typeface="Arial"/>
              </a:rPr>
              <a:t>The mega constellations, </a:t>
            </a:r>
            <a:r>
              <a:rPr lang="en-US" sz="2400" b="0" strike="noStrike" spc="-1" dirty="0">
                <a:solidFill>
                  <a:srgbClr val="C9211E"/>
                </a:solidFill>
                <a:latin typeface="Arial"/>
              </a:rPr>
              <a:t>if properly managed (and assisted</a:t>
            </a:r>
            <a:r>
              <a:rPr lang="en-US" sz="2400" b="0" strike="noStrike" spc="-1" dirty="0">
                <a:solidFill>
                  <a:srgbClr val="000000"/>
                </a:solidFill>
                <a:latin typeface="Arial"/>
              </a:rPr>
              <a:t> by an efficient SST system) might not be detrimental to the space environment.</a:t>
            </a:r>
            <a:endParaRPr lang="en-US" sz="2400" b="0" strike="noStrike" spc="-1" dirty="0">
              <a:latin typeface="Arial"/>
            </a:endParaRPr>
          </a:p>
          <a:p>
            <a:pPr marL="216000" indent="-216000">
              <a:buClr>
                <a:srgbClr val="000000"/>
              </a:buClr>
              <a:buSzPct val="45000"/>
              <a:buFont typeface="Wingdings" charset="2"/>
              <a:buChar char=""/>
            </a:pPr>
            <a:endParaRPr lang="en-US" sz="2400" b="0" strike="noStrike" spc="-1" dirty="0">
              <a:latin typeface="Arial"/>
            </a:endParaRPr>
          </a:p>
          <a:p>
            <a:pPr marL="216000" indent="-216000">
              <a:buClr>
                <a:srgbClr val="000000"/>
              </a:buClr>
              <a:buSzPct val="45000"/>
              <a:buFont typeface="Wingdings" charset="2"/>
              <a:buChar char=""/>
            </a:pPr>
            <a:r>
              <a:rPr lang="en-US" sz="2400" b="0" strike="noStrike" spc="-1" dirty="0">
                <a:solidFill>
                  <a:srgbClr val="000000"/>
                </a:solidFill>
                <a:latin typeface="Arial"/>
              </a:rPr>
              <a:t>On the other hand, they can represent a </a:t>
            </a:r>
            <a:r>
              <a:rPr lang="en-US" sz="2400" b="0" i="1" strike="noStrike" spc="-1" dirty="0">
                <a:solidFill>
                  <a:srgbClr val="000000"/>
                </a:solidFill>
                <a:latin typeface="Arial"/>
              </a:rPr>
              <a:t>de-facto</a:t>
            </a:r>
            <a:r>
              <a:rPr lang="en-US" sz="2400" b="0" strike="noStrike" spc="-1" dirty="0">
                <a:solidFill>
                  <a:srgbClr val="000000"/>
                </a:solidFill>
                <a:latin typeface="Arial"/>
              </a:rPr>
              <a:t> violation of the Outer Space Treaty with the unregulated possession of specific orbital zones.</a:t>
            </a:r>
            <a:endParaRPr lang="en-US" sz="2400" b="0" strike="noStrike" spc="-1" dirty="0">
              <a:latin typeface="Arial"/>
            </a:endParaRPr>
          </a:p>
          <a:p>
            <a:pPr marL="216000" indent="-216000">
              <a:buClr>
                <a:srgbClr val="000000"/>
              </a:buClr>
              <a:buSzPct val="45000"/>
              <a:buFont typeface="Wingdings" charset="2"/>
              <a:buChar char=""/>
            </a:pPr>
            <a:endParaRPr lang="en-US" sz="2400" b="0" strike="noStrike" spc="-1" dirty="0">
              <a:latin typeface="Arial"/>
            </a:endParaRPr>
          </a:p>
          <a:p>
            <a:pPr marL="216000" indent="-216000">
              <a:buClr>
                <a:srgbClr val="000000"/>
              </a:buClr>
              <a:buSzPct val="45000"/>
              <a:buFont typeface="Wingdings" charset="2"/>
              <a:buChar char=""/>
            </a:pPr>
            <a:r>
              <a:rPr lang="en-US" sz="2400" b="0" strike="noStrike" spc="-1" dirty="0">
                <a:solidFill>
                  <a:srgbClr val="000000"/>
                </a:solidFill>
                <a:latin typeface="Arial"/>
              </a:rPr>
              <a:t>The long-standing problem of </a:t>
            </a:r>
            <a:r>
              <a:rPr lang="en-US" sz="2400" b="0" strike="noStrike" spc="-1" dirty="0">
                <a:solidFill>
                  <a:srgbClr val="C9211E"/>
                </a:solidFill>
                <a:latin typeface="Arial"/>
              </a:rPr>
              <a:t>large derelict objects in space</a:t>
            </a:r>
            <a:r>
              <a:rPr lang="en-US" sz="2400" b="0" strike="noStrike" spc="-1" dirty="0">
                <a:solidFill>
                  <a:srgbClr val="000000"/>
                </a:solidFill>
                <a:latin typeface="Arial"/>
              </a:rPr>
              <a:t> is still (after more than 30 decades of alarm) unresolved </a:t>
            </a:r>
            <a:endParaRPr lang="en-US" sz="2400" b="0" strike="noStrike" spc="-1" dirty="0">
              <a:latin typeface="Arial"/>
            </a:endParaRPr>
          </a:p>
          <a:p>
            <a:pPr marL="216000" indent="-216000">
              <a:buClr>
                <a:srgbClr val="000000"/>
              </a:buClr>
              <a:buSzPct val="45000"/>
              <a:buFont typeface="Wingdings" charset="2"/>
              <a:buChar char=""/>
            </a:pPr>
            <a:endParaRPr lang="en-US" sz="2400" b="0" strike="noStrike" spc="-1" dirty="0">
              <a:latin typeface="Arial"/>
            </a:endParaRPr>
          </a:p>
          <a:p>
            <a:pPr marL="216000" indent="-216000">
              <a:buClr>
                <a:srgbClr val="000000"/>
              </a:buClr>
              <a:buSzPct val="45000"/>
              <a:buFont typeface="Wingdings" charset="2"/>
              <a:buChar char=""/>
            </a:pPr>
            <a:r>
              <a:rPr lang="en-US" sz="2400" b="0" strike="noStrike" spc="-1" dirty="0">
                <a:solidFill>
                  <a:srgbClr val="000000"/>
                </a:solidFill>
                <a:latin typeface="Arial"/>
              </a:rPr>
              <a:t>The </a:t>
            </a:r>
            <a:r>
              <a:rPr lang="en-US" sz="2400" b="0" i="1" strike="noStrike" spc="-1" dirty="0">
                <a:solidFill>
                  <a:srgbClr val="000000"/>
                </a:solidFill>
                <a:latin typeface="Arial"/>
              </a:rPr>
              <a:t>good </a:t>
            </a:r>
            <a:r>
              <a:rPr lang="en-US" sz="2400" b="0" i="1" strike="noStrike" spc="-1" dirty="0" err="1">
                <a:solidFill>
                  <a:srgbClr val="000000"/>
                </a:solidFill>
                <a:latin typeface="Arial"/>
              </a:rPr>
              <a:t>ol</a:t>
            </a:r>
            <a:r>
              <a:rPr lang="en-US" sz="2400" b="0" i="1" strike="noStrike" spc="-1" dirty="0">
                <a:solidFill>
                  <a:srgbClr val="000000"/>
                </a:solidFill>
                <a:latin typeface="Arial"/>
              </a:rPr>
              <a:t>’</a:t>
            </a:r>
            <a:r>
              <a:rPr lang="en-US" sz="2400" b="0" strike="noStrike" spc="-1" dirty="0">
                <a:solidFill>
                  <a:srgbClr val="000000"/>
                </a:solidFill>
                <a:latin typeface="Arial"/>
              </a:rPr>
              <a:t> </a:t>
            </a:r>
            <a:r>
              <a:rPr lang="en-US" sz="2400" b="0" strike="noStrike" spc="-1" dirty="0">
                <a:solidFill>
                  <a:srgbClr val="C9211E"/>
                </a:solidFill>
                <a:latin typeface="Arial"/>
              </a:rPr>
              <a:t>25-year rule</a:t>
            </a:r>
            <a:r>
              <a:rPr lang="en-US" sz="2400" b="0" strike="noStrike" spc="-1" dirty="0">
                <a:solidFill>
                  <a:srgbClr val="000000"/>
                </a:solidFill>
                <a:latin typeface="Arial"/>
              </a:rPr>
              <a:t> can certainly be improved…. but it should be first properly applied!</a:t>
            </a:r>
            <a:endParaRPr lang="en-US" sz="2400" b="0" strike="noStrike" spc="-1" dirty="0">
              <a:latin typeface="Arial"/>
            </a:endParaRPr>
          </a:p>
          <a:p>
            <a:pPr marL="216000" indent="-216000">
              <a:buClr>
                <a:srgbClr val="000000"/>
              </a:buClr>
              <a:buSzPct val="45000"/>
              <a:buFont typeface="Wingdings" charset="2"/>
              <a:buChar char=""/>
            </a:pPr>
            <a:endParaRPr lang="en-US" sz="2400" b="0" strike="noStrike" spc="-1" dirty="0">
              <a:latin typeface="Arial"/>
            </a:endParaRPr>
          </a:p>
          <a:p>
            <a:pPr marL="216000" indent="-216000">
              <a:buClr>
                <a:srgbClr val="000000"/>
              </a:buClr>
              <a:buSzPct val="45000"/>
              <a:buFont typeface="Wingdings" charset="2"/>
              <a:buChar char=""/>
            </a:pPr>
            <a:r>
              <a:rPr lang="en-US" sz="2400" b="0" strike="noStrike" spc="-1" dirty="0">
                <a:solidFill>
                  <a:srgbClr val="C9211E"/>
                </a:solidFill>
                <a:latin typeface="Arial"/>
              </a:rPr>
              <a:t>ADR</a:t>
            </a:r>
            <a:r>
              <a:rPr lang="en-US" sz="2400" b="0" strike="noStrike" spc="-1" dirty="0">
                <a:solidFill>
                  <a:srgbClr val="000000"/>
                </a:solidFill>
                <a:latin typeface="Arial"/>
              </a:rPr>
              <a:t> is certainly required but it is not </a:t>
            </a:r>
            <a:r>
              <a:rPr lang="en-US" sz="2400" b="0" strike="noStrike" spc="-1" dirty="0">
                <a:solidFill>
                  <a:srgbClr val="C9211E"/>
                </a:solidFill>
                <a:latin typeface="Arial"/>
              </a:rPr>
              <a:t>THE</a:t>
            </a:r>
            <a:r>
              <a:rPr lang="en-US" sz="2400" b="0" strike="noStrike" spc="-1" dirty="0">
                <a:solidFill>
                  <a:srgbClr val="000000"/>
                </a:solidFill>
                <a:latin typeface="Arial"/>
              </a:rPr>
              <a:t> solution. </a:t>
            </a:r>
            <a:endParaRPr lang="en-US" sz="2400" b="0" strike="noStrike" spc="-1" dirty="0">
              <a:latin typeface="Arial"/>
            </a:endParaRPr>
          </a:p>
          <a:p>
            <a:pPr marL="216000" indent="-216000">
              <a:buClr>
                <a:srgbClr val="000000"/>
              </a:buClr>
              <a:buSzPct val="45000"/>
              <a:buFont typeface="Wingdings" charset="2"/>
              <a:buChar char=""/>
            </a:pPr>
            <a:endParaRPr lang="en-US" sz="2400" b="0" strike="noStrike" spc="-1" dirty="0">
              <a:latin typeface="Arial"/>
            </a:endParaRPr>
          </a:p>
          <a:p>
            <a:pPr marL="216000" indent="-216000">
              <a:buClr>
                <a:srgbClr val="000000"/>
              </a:buClr>
              <a:buSzPct val="45000"/>
              <a:buFont typeface="Wingdings" charset="2"/>
              <a:buChar char=""/>
            </a:pPr>
            <a:endParaRPr lang="en-US" sz="2400" b="0" strike="noStrike" spc="-1" dirty="0">
              <a:latin typeface="Arial"/>
            </a:endParaRPr>
          </a:p>
          <a:p>
            <a:pPr marL="432000" lvl="1" indent="-216000">
              <a:buClr>
                <a:srgbClr val="000000"/>
              </a:buClr>
              <a:buSzPct val="45000"/>
              <a:buFont typeface="Wingdings" charset="2"/>
              <a:buChar char=""/>
            </a:pPr>
            <a:endParaRPr lang="en-US" sz="2000" b="0" strike="noStrike" spc="-1" dirty="0">
              <a:latin typeface="Arial"/>
            </a:endParaRPr>
          </a:p>
          <a:p>
            <a:pPr marL="216000" indent="-216000">
              <a:buClr>
                <a:srgbClr val="000000"/>
              </a:buClr>
              <a:buSzPct val="45000"/>
              <a:buFont typeface="Wingdings" charset="2"/>
              <a:buChar char=""/>
            </a:pPr>
            <a:endParaRPr lang="en-US" sz="1800" b="0" strike="noStrike" spc="-1" dirty="0">
              <a:latin typeface="Arial"/>
            </a:endParaRPr>
          </a:p>
        </p:txBody>
      </p:sp>
    </p:spTree>
    <p:extLst>
      <p:ext uri="{BB962C8B-B14F-4D97-AF65-F5344CB8AC3E}">
        <p14:creationId xmlns:p14="http://schemas.microsoft.com/office/powerpoint/2010/main" val="3104789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C24D7-D909-52AF-2578-142AF8B70FE2}"/>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0C5A9B03-0099-9D83-FAE3-B35B61A2F4E5}"/>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3A0BFB92-890F-33EC-8958-F933CBCD5D89}"/>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3F344EBC-2B44-2BAA-09F0-194C0BC6FC45}"/>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BF8E51E1-0655-14E2-8A86-21F95383E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71C03B11-9EF3-0786-4604-70808AEB69A9}"/>
              </a:ext>
            </a:extLst>
          </p:cNvPr>
          <p:cNvSpPr txBox="1"/>
          <p:nvPr/>
        </p:nvSpPr>
        <p:spPr>
          <a:xfrm>
            <a:off x="162028" y="1243013"/>
            <a:ext cx="12029972" cy="4747453"/>
          </a:xfrm>
          <a:prstGeom prst="rect">
            <a:avLst/>
          </a:prstGeom>
          <a:noFill/>
        </p:spPr>
        <p:txBody>
          <a:bodyPr wrap="square">
            <a:spAutoFit/>
          </a:bodyPr>
          <a:lstStyle/>
          <a:p>
            <a:pPr algn="ctr">
              <a:buNone/>
            </a:pPr>
            <a:r>
              <a:rPr lang="en-US" sz="2800" b="0" strike="noStrike" spc="-1" dirty="0">
                <a:solidFill>
                  <a:srgbClr val="2A6099"/>
                </a:solidFill>
                <a:latin typeface="Arial"/>
              </a:rPr>
              <a:t>The tragedy of the commons</a:t>
            </a:r>
            <a:endParaRPr lang="en-US" sz="2800" b="0" strike="noStrike" spc="-1" dirty="0">
              <a:latin typeface="Arial"/>
            </a:endParaRPr>
          </a:p>
          <a:p>
            <a:endParaRPr lang="en-US" sz="2400" b="0" strike="noStrike" spc="-1" dirty="0">
              <a:latin typeface="Arial"/>
            </a:endParaRPr>
          </a:p>
          <a:p>
            <a:pPr marL="216000" indent="-216000">
              <a:buClr>
                <a:srgbClr val="000000"/>
              </a:buClr>
              <a:buSzPct val="45000"/>
              <a:buFont typeface="Wingdings" charset="2"/>
              <a:buChar char=""/>
            </a:pPr>
            <a:r>
              <a:rPr lang="en-US" sz="2400" b="0" strike="noStrike" spc="-1" dirty="0">
                <a:latin typeface="Arial"/>
              </a:rPr>
              <a:t>In economic terms, space is considered a </a:t>
            </a:r>
            <a:r>
              <a:rPr lang="en-US" sz="2400" b="0" strike="noStrike" spc="-1" dirty="0">
                <a:solidFill>
                  <a:srgbClr val="C9211E"/>
                </a:solidFill>
                <a:latin typeface="Arial"/>
              </a:rPr>
              <a:t>common-poll resource</a:t>
            </a:r>
            <a:r>
              <a:rPr lang="en-US" sz="2400" b="0" strike="noStrike" spc="-1" dirty="0">
                <a:latin typeface="Arial"/>
              </a:rPr>
              <a:t>:</a:t>
            </a:r>
          </a:p>
          <a:p>
            <a:pPr marL="216000" indent="-216000">
              <a:buClr>
                <a:srgbClr val="000000"/>
              </a:buClr>
              <a:buSzPct val="45000"/>
              <a:buFont typeface="Wingdings" charset="2"/>
              <a:buChar char=""/>
            </a:pPr>
            <a:endParaRPr lang="en-US" sz="2400" b="0" strike="noStrike" spc="-1" dirty="0">
              <a:latin typeface="Arial"/>
            </a:endParaRPr>
          </a:p>
          <a:p>
            <a:pPr marL="432000" lvl="1" indent="-216000">
              <a:buClr>
                <a:srgbClr val="000000"/>
              </a:buClr>
              <a:buSzPct val="45000"/>
              <a:buFont typeface="Wingdings" charset="2"/>
              <a:buChar char=""/>
            </a:pPr>
            <a:r>
              <a:rPr lang="en-US" sz="2400" b="0" strike="noStrike" spc="-1" dirty="0">
                <a:latin typeface="Arial"/>
              </a:rPr>
              <a:t>It is </a:t>
            </a:r>
            <a:r>
              <a:rPr lang="en-US" sz="2400" b="0" i="1" strike="noStrike" spc="-1" dirty="0">
                <a:latin typeface="Arial"/>
              </a:rPr>
              <a:t>rivalrous: one’s use of a particular orbit prevents other space actors from using it (and, by abandoning a spacecraft at end-of-life, a user can reduce the benefits of new entrants on that particular orbit)</a:t>
            </a:r>
            <a:endParaRPr lang="en-US" sz="2400" b="0" strike="noStrike" spc="-1" dirty="0">
              <a:latin typeface="Arial"/>
            </a:endParaRPr>
          </a:p>
          <a:p>
            <a:pPr marL="432000" lvl="1" indent="-216000">
              <a:buClr>
                <a:srgbClr val="000000"/>
              </a:buClr>
              <a:buSzPct val="45000"/>
              <a:buFont typeface="Wingdings" charset="2"/>
              <a:buChar char=""/>
            </a:pPr>
            <a:r>
              <a:rPr lang="en-US" sz="2400" b="0" strike="noStrike" spc="-1" dirty="0">
                <a:latin typeface="Arial"/>
              </a:rPr>
              <a:t>It is </a:t>
            </a:r>
            <a:r>
              <a:rPr lang="en-US" sz="2400" b="0" i="1" strike="noStrike" spc="-1" dirty="0">
                <a:latin typeface="Arial"/>
              </a:rPr>
              <a:t>non-excludable: it is difficult and costly to exclude actors from enjoying the benefits of orbital space.</a:t>
            </a:r>
            <a:endParaRPr lang="en-US" sz="2400" b="0" strike="noStrike" spc="-1" dirty="0">
              <a:latin typeface="Arial"/>
            </a:endParaRPr>
          </a:p>
          <a:p>
            <a:pPr marL="432000" lvl="1" indent="-216000">
              <a:buClr>
                <a:srgbClr val="000000"/>
              </a:buClr>
              <a:buSzPct val="45000"/>
              <a:buFont typeface="Wingdings" charset="2"/>
              <a:buChar char=""/>
            </a:pPr>
            <a:endParaRPr lang="en-US" sz="2400" b="0" strike="noStrike" spc="-1" dirty="0">
              <a:latin typeface="Arial"/>
            </a:endParaRPr>
          </a:p>
          <a:p>
            <a:pPr marL="432000" lvl="1" indent="-216000">
              <a:buClr>
                <a:srgbClr val="000000"/>
              </a:buClr>
              <a:buSzPct val="45000"/>
              <a:buFont typeface="Wingdings" charset="2"/>
              <a:buChar char=""/>
            </a:pPr>
            <a:r>
              <a:rPr lang="en-US" sz="2400" b="0" i="1" strike="noStrike" spc="-1" dirty="0">
                <a:solidFill>
                  <a:srgbClr val="C9211E"/>
                </a:solidFill>
                <a:latin typeface="Arial"/>
              </a:rPr>
              <a:t>NOTE: the Trump administration officially declared that outer space should not be viewed as a global commons.</a:t>
            </a:r>
            <a:endParaRPr lang="en-US" sz="2400" b="0" strike="noStrike" spc="-1" dirty="0">
              <a:latin typeface="Arial"/>
            </a:endParaRPr>
          </a:p>
          <a:p>
            <a:pPr marL="216000" indent="-216000">
              <a:buClr>
                <a:srgbClr val="000000"/>
              </a:buClr>
              <a:buSzPct val="45000"/>
              <a:buFont typeface="Wingdings" charset="2"/>
              <a:buChar char=""/>
            </a:pPr>
            <a:endParaRPr lang="en-US" sz="1050" b="0" strike="noStrike" spc="-1" dirty="0">
              <a:latin typeface="Arial"/>
            </a:endParaRPr>
          </a:p>
        </p:txBody>
      </p:sp>
    </p:spTree>
    <p:extLst>
      <p:ext uri="{BB962C8B-B14F-4D97-AF65-F5344CB8AC3E}">
        <p14:creationId xmlns:p14="http://schemas.microsoft.com/office/powerpoint/2010/main" val="1535464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D9631-813B-73B9-C629-4DF37F3D2687}"/>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41D890AC-8A7F-26A0-C36D-DD9366248243}"/>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21206A3E-6363-69B9-E35F-5FAFEA883749}"/>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57562C93-A76C-D6BF-EB39-9D77D6DD9A98}"/>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1CD78C7F-B72D-592C-3509-A803DBE8C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CADA3220-2EEB-E3D8-F2E7-2B9740293A6D}"/>
              </a:ext>
            </a:extLst>
          </p:cNvPr>
          <p:cNvSpPr txBox="1"/>
          <p:nvPr/>
        </p:nvSpPr>
        <p:spPr>
          <a:xfrm>
            <a:off x="162028" y="1243013"/>
            <a:ext cx="12029972" cy="4870564"/>
          </a:xfrm>
          <a:prstGeom prst="rect">
            <a:avLst/>
          </a:prstGeom>
          <a:noFill/>
        </p:spPr>
        <p:txBody>
          <a:bodyPr wrap="square">
            <a:spAutoFit/>
          </a:bodyPr>
          <a:lstStyle/>
          <a:p>
            <a:pPr algn="ctr">
              <a:buNone/>
            </a:pPr>
            <a:r>
              <a:rPr lang="en-US" sz="2800" b="0" strike="noStrike" spc="-1" dirty="0">
                <a:solidFill>
                  <a:srgbClr val="2A6099"/>
                </a:solidFill>
                <a:latin typeface="Arial"/>
              </a:rPr>
              <a:t>The tragedy of the commons</a:t>
            </a:r>
          </a:p>
          <a:p>
            <a:pPr algn="ctr">
              <a:buNone/>
            </a:pPr>
            <a:endParaRPr lang="en-US" sz="2800" b="0" strike="noStrike" spc="-1" dirty="0">
              <a:latin typeface="Arial"/>
            </a:endParaRPr>
          </a:p>
          <a:p>
            <a:pPr>
              <a:buClr>
                <a:srgbClr val="000000"/>
              </a:buClr>
              <a:buSzPct val="45000"/>
            </a:pPr>
            <a:endParaRPr lang="en-US" sz="1050" b="0" strike="noStrike" spc="-1" dirty="0">
              <a:latin typeface="Arial"/>
            </a:endParaRPr>
          </a:p>
          <a:p>
            <a:pPr>
              <a:buClr>
                <a:srgbClr val="000000"/>
              </a:buClr>
              <a:buSzPct val="45000"/>
            </a:pPr>
            <a:r>
              <a:rPr lang="en-US" sz="2400" b="0" i="1" strike="noStrike" spc="-1" dirty="0">
                <a:solidFill>
                  <a:srgbClr val="2A6099"/>
                </a:solidFill>
                <a:latin typeface="Arial"/>
              </a:rPr>
              <a:t>Common resources may be over-consumed, relative to the social optimum, because individuals have incentives to over-use them as long as marginal benefits (which are private) exceed marginal costs (which are shared with the community). Such over-exploitation may come at the expense of other users and of the resource sustainability </a:t>
            </a:r>
            <a:r>
              <a:rPr lang="en-US" sz="2400" b="0" i="1" strike="noStrike" spc="-1" dirty="0">
                <a:latin typeface="Arial"/>
              </a:rPr>
              <a:t>(G. Hardin, 1968).</a:t>
            </a:r>
          </a:p>
          <a:p>
            <a:pPr>
              <a:buClr>
                <a:srgbClr val="000000"/>
              </a:buClr>
              <a:buSzPct val="45000"/>
            </a:pPr>
            <a:endParaRPr lang="en-US" sz="2000" b="0" strike="noStrike" spc="-1" dirty="0">
              <a:latin typeface="Arial"/>
            </a:endParaRPr>
          </a:p>
          <a:p>
            <a:pPr marL="216000" indent="-216000">
              <a:buClr>
                <a:srgbClr val="000000"/>
              </a:buClr>
              <a:buSzPct val="45000"/>
              <a:buFont typeface="Wingdings" charset="2"/>
              <a:buChar char=""/>
            </a:pPr>
            <a:endParaRPr lang="en-US" sz="2000" spc="-1" dirty="0">
              <a:latin typeface="Arial"/>
            </a:endParaRPr>
          </a:p>
          <a:p>
            <a:pPr marL="216000" indent="-216000">
              <a:buClr>
                <a:srgbClr val="000000"/>
              </a:buClr>
              <a:buSzPct val="45000"/>
              <a:buFont typeface="Wingdings" charset="2"/>
              <a:buChar char=""/>
            </a:pPr>
            <a:r>
              <a:rPr lang="en-US" sz="3200" b="0" strike="noStrike" spc="-1" dirty="0">
                <a:latin typeface="Arial"/>
                <a:ea typeface="Noto Sans CJK SC"/>
              </a:rPr>
              <a:t>Ultimately all the space debris political/economic efforts are devoted to avoiding the </a:t>
            </a:r>
            <a:r>
              <a:rPr lang="en-US" sz="3200" b="0" strike="noStrike" spc="-1" dirty="0">
                <a:solidFill>
                  <a:srgbClr val="2A6099"/>
                </a:solidFill>
                <a:latin typeface="Arial"/>
              </a:rPr>
              <a:t>tragedy of the commons.</a:t>
            </a:r>
            <a:endParaRPr lang="en-US" sz="3200" b="0" strike="noStrike" spc="-1" dirty="0">
              <a:latin typeface="Arial"/>
            </a:endParaRPr>
          </a:p>
          <a:p>
            <a:pPr marL="216000" indent="-216000">
              <a:buClr>
                <a:srgbClr val="000000"/>
              </a:buClr>
              <a:buSzPct val="45000"/>
              <a:buFont typeface="Wingdings" charset="2"/>
              <a:buChar char=""/>
            </a:pPr>
            <a:endParaRPr lang="en-US" sz="2000" b="0" strike="noStrike" spc="-1" dirty="0">
              <a:latin typeface="Arial"/>
            </a:endParaRPr>
          </a:p>
        </p:txBody>
      </p:sp>
    </p:spTree>
    <p:extLst>
      <p:ext uri="{BB962C8B-B14F-4D97-AF65-F5344CB8AC3E}">
        <p14:creationId xmlns:p14="http://schemas.microsoft.com/office/powerpoint/2010/main" val="1181628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8B646-C230-DBED-BD27-E243DFBF22BC}"/>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D9895C7C-90A6-8B0B-60ED-6C21BCD2CBC7}"/>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235FD3BA-0F70-AE98-2A2E-99CB8772CD22}"/>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728E96AA-F2A3-E655-5434-CF77A7943907}"/>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EC49EE6B-F69A-C0D2-BAD3-9BED4BC2D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82D2F3A3-43B8-3594-9DC5-618152297133}"/>
              </a:ext>
            </a:extLst>
          </p:cNvPr>
          <p:cNvSpPr txBox="1"/>
          <p:nvPr/>
        </p:nvSpPr>
        <p:spPr>
          <a:xfrm>
            <a:off x="162028" y="1243013"/>
            <a:ext cx="12029972" cy="1269578"/>
          </a:xfrm>
          <a:prstGeom prst="rect">
            <a:avLst/>
          </a:prstGeom>
          <a:noFill/>
        </p:spPr>
        <p:txBody>
          <a:bodyPr wrap="square">
            <a:spAutoFit/>
          </a:bodyPr>
          <a:lstStyle/>
          <a:p>
            <a:pPr>
              <a:buNone/>
            </a:pPr>
            <a:r>
              <a:rPr lang="en-US" sz="2800" b="0" strike="noStrike" spc="-1" dirty="0">
                <a:solidFill>
                  <a:srgbClr val="2A6099"/>
                </a:solidFill>
                <a:latin typeface="Arial"/>
              </a:rPr>
              <a:t>The tragedy of the commons</a:t>
            </a:r>
          </a:p>
          <a:p>
            <a:pPr algn="ctr">
              <a:buNone/>
            </a:pPr>
            <a:endParaRPr lang="en-US" b="0" strike="noStrike" spc="-1" dirty="0">
              <a:latin typeface="Arial"/>
            </a:endParaRPr>
          </a:p>
          <a:p>
            <a:pPr>
              <a:buClr>
                <a:srgbClr val="000000"/>
              </a:buClr>
              <a:buSzPct val="45000"/>
            </a:pPr>
            <a:endParaRPr lang="en-US" sz="1050" b="0" strike="noStrike" spc="-1" dirty="0">
              <a:latin typeface="Arial"/>
            </a:endParaRPr>
          </a:p>
          <a:p>
            <a:pPr marL="216000" indent="-216000">
              <a:buClr>
                <a:srgbClr val="000000"/>
              </a:buClr>
              <a:buSzPct val="45000"/>
              <a:buFont typeface="Wingdings" charset="2"/>
              <a:buChar char=""/>
            </a:pPr>
            <a:endParaRPr lang="en-US" sz="2000" b="0" strike="noStrike" spc="-1" dirty="0">
              <a:latin typeface="Arial"/>
            </a:endParaRPr>
          </a:p>
        </p:txBody>
      </p:sp>
      <p:pic>
        <p:nvPicPr>
          <p:cNvPr id="2" name="train_in_sky">
            <a:hlinkClick r:id="" action="ppaction://media"/>
            <a:extLst>
              <a:ext uri="{FF2B5EF4-FFF2-40B4-BE49-F238E27FC236}">
                <a16:creationId xmlns:a16="http://schemas.microsoft.com/office/drawing/2014/main" id="{798FFD68-2CCD-37E4-62CD-DDDF0A5044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00639" y="1107860"/>
            <a:ext cx="7091362" cy="5318522"/>
          </a:xfrm>
          <a:prstGeom prst="rect">
            <a:avLst/>
          </a:prstGeom>
        </p:spPr>
      </p:pic>
    </p:spTree>
    <p:extLst>
      <p:ext uri="{BB962C8B-B14F-4D97-AF65-F5344CB8AC3E}">
        <p14:creationId xmlns:p14="http://schemas.microsoft.com/office/powerpoint/2010/main" val="30352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p:nvPr/>
        </p:nvPicPr>
        <p:blipFill>
          <a:blip r:embed="rId2"/>
          <a:stretch/>
        </p:blipFill>
        <p:spPr>
          <a:xfrm>
            <a:off x="4360608" y="436"/>
            <a:ext cx="7830423" cy="6856899"/>
          </a:xfrm>
          <a:prstGeom prst="rect">
            <a:avLst/>
          </a:prstGeom>
          <a:ln>
            <a:noFill/>
          </a:ln>
        </p:spPr>
      </p:pic>
      <p:sp>
        <p:nvSpPr>
          <p:cNvPr id="48" name="TextShape 1"/>
          <p:cNvSpPr txBox="1"/>
          <p:nvPr/>
        </p:nvSpPr>
        <p:spPr>
          <a:xfrm>
            <a:off x="0" y="1171016"/>
            <a:ext cx="4371279" cy="5990916"/>
          </a:xfrm>
          <a:prstGeom prst="rect">
            <a:avLst/>
          </a:prstGeom>
          <a:noFill/>
          <a:ln>
            <a:noFill/>
          </a:ln>
        </p:spPr>
        <p:txBody>
          <a:bodyPr lIns="108847" tIns="54423" rIns="108847" bIns="54423"/>
          <a:lstStyle/>
          <a:p>
            <a:r>
              <a:rPr lang="en-US" sz="2177" spc="-1" dirty="0">
                <a:solidFill>
                  <a:schemeClr val="tx2"/>
                </a:solidFill>
                <a:latin typeface="Arial"/>
              </a:rPr>
              <a:t>The tragedy of the commons</a:t>
            </a:r>
          </a:p>
          <a:p>
            <a:endParaRPr lang="en-US" sz="2177" spc="-1" dirty="0">
              <a:latin typeface="Arial"/>
            </a:endParaRPr>
          </a:p>
          <a:p>
            <a:endParaRPr lang="en-US" sz="2177" spc="-1" dirty="0">
              <a:latin typeface="Arial"/>
            </a:endParaRPr>
          </a:p>
          <a:p>
            <a:endParaRPr lang="en-US" sz="2177" spc="-1" dirty="0">
              <a:latin typeface="Arial"/>
            </a:endParaRPr>
          </a:p>
          <a:p>
            <a:pPr marL="345586" indent="-345586">
              <a:buFont typeface="Arial" panose="020B0604020202020204" pitchFamily="34" charset="0"/>
              <a:buChar char="•"/>
            </a:pPr>
            <a:r>
              <a:rPr lang="en-US" sz="2177" spc="-1" dirty="0">
                <a:solidFill>
                  <a:srgbClr val="FF0000"/>
                </a:solidFill>
              </a:rPr>
              <a:t>19 </a:t>
            </a:r>
            <a:r>
              <a:rPr lang="en-US" sz="2177" spc="-1" dirty="0" err="1">
                <a:solidFill>
                  <a:srgbClr val="FF0000"/>
                </a:solidFill>
              </a:rPr>
              <a:t>satelliti</a:t>
            </a:r>
            <a:r>
              <a:rPr lang="en-US" sz="2177" spc="-1" dirty="0">
                <a:solidFill>
                  <a:srgbClr val="FF0000"/>
                </a:solidFill>
              </a:rPr>
              <a:t> </a:t>
            </a:r>
            <a:r>
              <a:rPr lang="en-US" sz="2177" spc="-1" dirty="0" err="1">
                <a:solidFill>
                  <a:srgbClr val="FF0000"/>
                </a:solidFill>
              </a:rPr>
              <a:t>Starlink</a:t>
            </a:r>
            <a:r>
              <a:rPr lang="en-US" sz="2177" spc="-1" dirty="0">
                <a:solidFill>
                  <a:srgbClr val="FF0000"/>
                </a:solidFill>
              </a:rPr>
              <a:t> </a:t>
            </a:r>
            <a:r>
              <a:rPr lang="en-US" sz="2177" spc="-1" dirty="0" err="1">
                <a:solidFill>
                  <a:srgbClr val="FF0000"/>
                </a:solidFill>
              </a:rPr>
              <a:t>attraversano</a:t>
            </a:r>
            <a:r>
              <a:rPr lang="en-US" sz="2177" spc="-1" dirty="0">
                <a:solidFill>
                  <a:srgbClr val="FF0000"/>
                </a:solidFill>
              </a:rPr>
              <a:t> </a:t>
            </a:r>
            <a:r>
              <a:rPr lang="en-US" sz="2177" spc="-1" dirty="0" err="1">
                <a:solidFill>
                  <a:srgbClr val="FF0000"/>
                </a:solidFill>
              </a:rPr>
              <a:t>il</a:t>
            </a:r>
            <a:r>
              <a:rPr lang="en-US" sz="2177" spc="-1" dirty="0">
                <a:solidFill>
                  <a:srgbClr val="FF0000"/>
                </a:solidFill>
              </a:rPr>
              <a:t> campo di vista del </a:t>
            </a:r>
            <a:r>
              <a:rPr lang="en-US" sz="2177" spc="-1" dirty="0" err="1">
                <a:solidFill>
                  <a:srgbClr val="FF0000"/>
                </a:solidFill>
              </a:rPr>
              <a:t>telescopio</a:t>
            </a:r>
            <a:r>
              <a:rPr lang="en-US" sz="2177" spc="-1" dirty="0">
                <a:solidFill>
                  <a:srgbClr val="FF0000"/>
                </a:solidFill>
              </a:rPr>
              <a:t> </a:t>
            </a:r>
            <a:r>
              <a:rPr lang="en-US" sz="2177" spc="-1" dirty="0"/>
              <a:t>NSF Blanco (4 </a:t>
            </a:r>
            <a:r>
              <a:rPr lang="en-US" sz="2177" spc="-1" dirty="0" err="1"/>
              <a:t>metri</a:t>
            </a:r>
            <a:r>
              <a:rPr lang="en-US" sz="2177" spc="-1" dirty="0"/>
              <a:t>) a Cerro </a:t>
            </a:r>
            <a:r>
              <a:rPr lang="en-US" sz="2177" spc="-1" dirty="0" err="1"/>
              <a:t>Tololo</a:t>
            </a:r>
            <a:r>
              <a:rPr lang="en-US" sz="2177" spc="-1" dirty="0"/>
              <a:t> in </a:t>
            </a:r>
            <a:r>
              <a:rPr lang="en-US" sz="2177" spc="-1" dirty="0" err="1"/>
              <a:t>Cile</a:t>
            </a:r>
            <a:r>
              <a:rPr lang="en-US" sz="2177" spc="-1" dirty="0"/>
              <a:t> l’11/11/2019</a:t>
            </a:r>
          </a:p>
          <a:p>
            <a:endParaRPr lang="en-US" sz="2177" spc="-1" dirty="0"/>
          </a:p>
          <a:p>
            <a:pPr marL="345586" indent="-345586">
              <a:buFont typeface="Arial" panose="020B0604020202020204" pitchFamily="34" charset="0"/>
              <a:buChar char="•"/>
            </a:pPr>
            <a:r>
              <a:rPr lang="en-US" sz="2177" spc="-1" dirty="0" err="1"/>
              <a:t>Circ</a:t>
            </a:r>
            <a:r>
              <a:rPr lang="en-US" sz="2177" spc="-1" dirty="0"/>
              <a:t> ~4 sec per </a:t>
            </a:r>
            <a:r>
              <a:rPr lang="en-US" sz="2177" spc="-1" dirty="0" err="1"/>
              <a:t>attraversare</a:t>
            </a:r>
            <a:r>
              <a:rPr lang="en-US" sz="2177" spc="-1" dirty="0"/>
              <a:t> </a:t>
            </a:r>
            <a:r>
              <a:rPr lang="en-US" sz="2177" spc="-1" dirty="0" err="1"/>
              <a:t>il</a:t>
            </a:r>
            <a:r>
              <a:rPr lang="en-US" sz="2177" spc="-1" dirty="0"/>
              <a:t> campo di vista </a:t>
            </a:r>
            <a:r>
              <a:rPr lang="en-US" sz="2177" spc="-1" dirty="0" err="1"/>
              <a:t>che</a:t>
            </a:r>
            <a:r>
              <a:rPr lang="en-US" sz="2177" spc="-1" dirty="0"/>
              <a:t> è circa 4 volte </a:t>
            </a:r>
            <a:r>
              <a:rPr lang="en-US" sz="2177" spc="-1" dirty="0" err="1"/>
              <a:t>il</a:t>
            </a:r>
            <a:r>
              <a:rPr lang="en-US" sz="2177" spc="-1" dirty="0"/>
              <a:t> </a:t>
            </a:r>
            <a:r>
              <a:rPr lang="en-US" sz="2177" spc="-1" dirty="0" err="1"/>
              <a:t>diametro</a:t>
            </a:r>
            <a:r>
              <a:rPr lang="en-US" sz="2177" spc="-1" dirty="0"/>
              <a:t> </a:t>
            </a:r>
            <a:r>
              <a:rPr lang="en-US" sz="2177" spc="-1" dirty="0" err="1"/>
              <a:t>della</a:t>
            </a:r>
            <a:r>
              <a:rPr lang="en-US" sz="2177" spc="-1" dirty="0"/>
              <a:t> </a:t>
            </a:r>
            <a:r>
              <a:rPr lang="en-US" sz="2177" spc="-1" dirty="0" err="1"/>
              <a:t>luna</a:t>
            </a:r>
            <a:r>
              <a:rPr lang="en-US" sz="2177" spc="-1" dirty="0"/>
              <a:t> </a:t>
            </a:r>
            <a:r>
              <a:rPr lang="en-US" sz="2177" spc="-1" dirty="0" err="1"/>
              <a:t>piena</a:t>
            </a:r>
            <a:r>
              <a:rPr lang="en-US" sz="2177" spc="-1" dirty="0"/>
              <a:t>.</a:t>
            </a:r>
          </a:p>
          <a:p>
            <a:endParaRPr lang="en-US" sz="2177" spc="-1" dirty="0">
              <a:latin typeface="Arial"/>
            </a:endParaRPr>
          </a:p>
          <a:p>
            <a:endParaRPr lang="en-US" sz="2177" spc="-1" dirty="0">
              <a:latin typeface="Arial"/>
            </a:endParaRPr>
          </a:p>
          <a:p>
            <a:endParaRPr lang="en-US" sz="1330" spc="-1" dirty="0"/>
          </a:p>
          <a:p>
            <a:endParaRPr lang="en-US" sz="1330" spc="-1" dirty="0"/>
          </a:p>
          <a:p>
            <a:endParaRPr lang="en-US" sz="1330" spc="-1" dirty="0"/>
          </a:p>
          <a:p>
            <a:r>
              <a:rPr lang="en-US" sz="1330" spc="-1" dirty="0" err="1"/>
              <a:t>Immagine</a:t>
            </a:r>
            <a:r>
              <a:rPr lang="en-US" sz="1330" spc="-1" dirty="0"/>
              <a:t> da: Patrick </a:t>
            </a:r>
            <a:r>
              <a:rPr lang="en-US" sz="1330" spc="-1" dirty="0" err="1"/>
              <a:t>Seitzer</a:t>
            </a:r>
            <a:r>
              <a:rPr lang="en-US" sz="1330" spc="-1" dirty="0"/>
              <a:t>, NAS Decadal Survey</a:t>
            </a:r>
          </a:p>
          <a:p>
            <a:endParaRPr lang="en-US" sz="2177" spc="-1" dirty="0">
              <a:latin typeface="Arial"/>
            </a:endParaRPr>
          </a:p>
          <a:p>
            <a:endParaRPr lang="en-US" sz="2177" spc="-1" dirty="0">
              <a:latin typeface="Arial"/>
            </a:endParaRPr>
          </a:p>
          <a:p>
            <a:endParaRPr lang="en-US" sz="2177" spc="-1" dirty="0">
              <a:latin typeface="Arial"/>
            </a:endParaRPr>
          </a:p>
          <a:p>
            <a:endParaRPr lang="en-US" sz="2177" spc="-1" dirty="0">
              <a:latin typeface="Arial"/>
            </a:endParaRPr>
          </a:p>
          <a:p>
            <a:endParaRPr lang="en-US" sz="2177" spc="-1" dirty="0">
              <a:latin typeface="Arial"/>
            </a:endParaRPr>
          </a:p>
          <a:p>
            <a:endParaRPr lang="en-US" sz="2177" spc="-1" dirty="0">
              <a:latin typeface="Arial"/>
            </a:endParaRPr>
          </a:p>
          <a:p>
            <a:endParaRPr lang="en-US" sz="2177"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8B646-C230-DBED-BD27-E243DFBF22BC}"/>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D9895C7C-90A6-8B0B-60ED-6C21BCD2CBC7}"/>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235FD3BA-0F70-AE98-2A2E-99CB8772CD22}"/>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728E96AA-F2A3-E655-5434-CF77A7943907}"/>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EC49EE6B-F69A-C0D2-BAD3-9BED4BC2D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82D2F3A3-43B8-3594-9DC5-618152297133}"/>
              </a:ext>
            </a:extLst>
          </p:cNvPr>
          <p:cNvSpPr txBox="1"/>
          <p:nvPr/>
        </p:nvSpPr>
        <p:spPr>
          <a:xfrm>
            <a:off x="0" y="1243011"/>
            <a:ext cx="3386138" cy="2531462"/>
          </a:xfrm>
          <a:prstGeom prst="rect">
            <a:avLst/>
          </a:prstGeom>
          <a:noFill/>
        </p:spPr>
        <p:txBody>
          <a:bodyPr wrap="square">
            <a:spAutoFit/>
          </a:bodyPr>
          <a:lstStyle/>
          <a:p>
            <a:pPr>
              <a:buNone/>
            </a:pPr>
            <a:r>
              <a:rPr lang="en-US" sz="2800" b="0" strike="noStrike" spc="-1" dirty="0">
                <a:solidFill>
                  <a:srgbClr val="2A6099"/>
                </a:solidFill>
                <a:latin typeface="Arial"/>
              </a:rPr>
              <a:t>The tragedy of the commons</a:t>
            </a:r>
          </a:p>
          <a:p>
            <a:pPr algn="ctr">
              <a:buNone/>
            </a:pPr>
            <a:endParaRPr lang="en-US" b="0" strike="noStrike" spc="-1" dirty="0">
              <a:latin typeface="Arial"/>
            </a:endParaRPr>
          </a:p>
          <a:p>
            <a:pPr>
              <a:buNone/>
            </a:pPr>
            <a:endParaRPr lang="en-US" spc="-1" dirty="0">
              <a:latin typeface="Arial"/>
            </a:endParaRPr>
          </a:p>
          <a:p>
            <a:pPr>
              <a:buNone/>
            </a:pPr>
            <a:r>
              <a:rPr lang="en-US" b="0" strike="noStrike" spc="-1" dirty="0">
                <a:latin typeface="Arial"/>
              </a:rPr>
              <a:t>5.5 hours exposure image taken in Utah</a:t>
            </a:r>
          </a:p>
          <a:p>
            <a:pPr>
              <a:buClr>
                <a:srgbClr val="000000"/>
              </a:buClr>
              <a:buSzPct val="45000"/>
            </a:pPr>
            <a:endParaRPr lang="en-US" sz="1050" b="0" strike="noStrike" spc="-1" dirty="0">
              <a:latin typeface="Arial"/>
            </a:endParaRPr>
          </a:p>
          <a:p>
            <a:pPr marL="216000" indent="-216000">
              <a:buClr>
                <a:srgbClr val="000000"/>
              </a:buClr>
              <a:buSzPct val="45000"/>
              <a:buFont typeface="Wingdings" charset="2"/>
              <a:buChar char=""/>
            </a:pPr>
            <a:endParaRPr lang="en-US" sz="2000" b="0" strike="noStrike" spc="-1" dirty="0">
              <a:latin typeface="Arial"/>
            </a:endParaRPr>
          </a:p>
        </p:txBody>
      </p:sp>
      <p:pic>
        <p:nvPicPr>
          <p:cNvPr id="6" name="Immagine 5" descr="Immagine che contiene cielo, stella, aria aperta, astronomia&#10;&#10;Il contenuto generato dall'IA potrebbe non essere corretto.">
            <a:extLst>
              <a:ext uri="{FF2B5EF4-FFF2-40B4-BE49-F238E27FC236}">
                <a16:creationId xmlns:a16="http://schemas.microsoft.com/office/drawing/2014/main" id="{687F50C9-634B-397D-9F55-3AA9B2BA0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138" y="1156204"/>
            <a:ext cx="8805862" cy="5701796"/>
          </a:xfrm>
          <a:prstGeom prst="rect">
            <a:avLst/>
          </a:prstGeom>
        </p:spPr>
      </p:pic>
    </p:spTree>
    <p:extLst>
      <p:ext uri="{BB962C8B-B14F-4D97-AF65-F5344CB8AC3E}">
        <p14:creationId xmlns:p14="http://schemas.microsoft.com/office/powerpoint/2010/main" val="2615420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DB0B6-5F9B-4AD9-3805-7CAAF6EEFB2F}"/>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3154ABC4-B769-DDA2-F3A6-233C53FBCAC2}"/>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1D7BCE73-91E4-D41C-3069-DB1656529DA6}"/>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819E20DE-A0B9-E1DA-37BD-27D04A4AF5AC}"/>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CCD33761-FA37-7666-93A5-905D6B14C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B449A158-38CB-7B72-4713-49645C0453BE}"/>
              </a:ext>
            </a:extLst>
          </p:cNvPr>
          <p:cNvSpPr txBox="1"/>
          <p:nvPr/>
        </p:nvSpPr>
        <p:spPr>
          <a:xfrm>
            <a:off x="162028" y="1243013"/>
            <a:ext cx="12029972" cy="3947234"/>
          </a:xfrm>
          <a:prstGeom prst="rect">
            <a:avLst/>
          </a:prstGeom>
          <a:noFill/>
        </p:spPr>
        <p:txBody>
          <a:bodyPr wrap="square">
            <a:spAutoFit/>
          </a:bodyPr>
          <a:lstStyle/>
          <a:p>
            <a:pPr algn="ctr">
              <a:buNone/>
            </a:pPr>
            <a:r>
              <a:rPr lang="en-US" sz="2800" b="0" strike="noStrike" spc="-1" dirty="0">
                <a:solidFill>
                  <a:srgbClr val="2A6099"/>
                </a:solidFill>
                <a:latin typeface="Arial"/>
              </a:rPr>
              <a:t>The tragedy of the commons</a:t>
            </a:r>
          </a:p>
          <a:p>
            <a:pPr algn="ctr">
              <a:buNone/>
            </a:pPr>
            <a:endParaRPr lang="en-US" b="0" strike="noStrike" spc="-1" dirty="0">
              <a:latin typeface="Arial"/>
            </a:endParaRPr>
          </a:p>
          <a:p>
            <a:pPr>
              <a:buClr>
                <a:srgbClr val="000000"/>
              </a:buClr>
              <a:buSzPct val="45000"/>
            </a:pPr>
            <a:endParaRPr lang="en-US" sz="1050" b="0" strike="noStrike" spc="-1" dirty="0">
              <a:latin typeface="Arial"/>
            </a:endParaRPr>
          </a:p>
          <a:p>
            <a:pPr marL="216000" indent="-216000">
              <a:buClr>
                <a:srgbClr val="000000"/>
              </a:buClr>
              <a:buSzPct val="45000"/>
              <a:buFont typeface="Wingdings" charset="2"/>
              <a:buChar char=""/>
            </a:pPr>
            <a:r>
              <a:rPr lang="en-US" sz="2200" b="0" strike="noStrike" spc="-1" dirty="0">
                <a:solidFill>
                  <a:srgbClr val="FF0000"/>
                </a:solidFill>
                <a:latin typeface="Arial"/>
              </a:rPr>
              <a:t>The dark sky is (IMHO) a </a:t>
            </a:r>
            <a:r>
              <a:rPr lang="en-US" sz="2200" b="0" i="1" strike="noStrike" spc="-1" dirty="0">
                <a:solidFill>
                  <a:srgbClr val="FF0000"/>
                </a:solidFill>
                <a:latin typeface="Arial"/>
              </a:rPr>
              <a:t>global common</a:t>
            </a:r>
            <a:r>
              <a:rPr lang="en-US" sz="2200" b="0" strike="noStrike" spc="-1" dirty="0">
                <a:solidFill>
                  <a:srgbClr val="FF0000"/>
                </a:solidFill>
                <a:latin typeface="Arial"/>
              </a:rPr>
              <a:t>. It is a cultural heritage of all the life forms on the Earth. </a:t>
            </a:r>
          </a:p>
          <a:p>
            <a:pPr>
              <a:buClr>
                <a:srgbClr val="000000"/>
              </a:buClr>
              <a:buSzPct val="45000"/>
            </a:pPr>
            <a:endParaRPr lang="en-US" sz="1000" b="0" strike="noStrike" spc="-1" dirty="0">
              <a:solidFill>
                <a:srgbClr val="2A6099"/>
              </a:solidFill>
              <a:latin typeface="Arial"/>
            </a:endParaRPr>
          </a:p>
          <a:p>
            <a:pPr marL="216000" indent="-216000">
              <a:buClr>
                <a:srgbClr val="000000"/>
              </a:buClr>
              <a:buSzPct val="45000"/>
              <a:buFont typeface="Wingdings" charset="2"/>
              <a:buChar char=""/>
            </a:pPr>
            <a:r>
              <a:rPr lang="en-US" sz="2200" spc="-1" dirty="0">
                <a:solidFill>
                  <a:srgbClr val="2A6099"/>
                </a:solidFill>
                <a:latin typeface="Arial"/>
              </a:rPr>
              <a:t>The proliferation of bright satellites is endangering the optical astronomical observations, especially in the case of large field of view telescopes (e.g., Vera Rubin LSST) </a:t>
            </a:r>
          </a:p>
          <a:p>
            <a:pPr>
              <a:buClr>
                <a:srgbClr val="000000"/>
              </a:buClr>
              <a:buSzPct val="45000"/>
            </a:pPr>
            <a:endParaRPr lang="en-US" sz="1000" spc="-1" dirty="0">
              <a:solidFill>
                <a:srgbClr val="2A6099"/>
              </a:solidFill>
              <a:latin typeface="Arial"/>
            </a:endParaRPr>
          </a:p>
          <a:p>
            <a:pPr marL="216000" indent="-216000">
              <a:buClr>
                <a:srgbClr val="000000"/>
              </a:buClr>
              <a:buSzPct val="45000"/>
              <a:buFont typeface="Wingdings" charset="2"/>
              <a:buChar char=""/>
            </a:pPr>
            <a:r>
              <a:rPr lang="en-US" sz="2200" dirty="0">
                <a:solidFill>
                  <a:schemeClr val="accent1">
                    <a:lumMod val="75000"/>
                  </a:schemeClr>
                </a:solidFill>
                <a:latin typeface="Arial" panose="020B0604020202020204" pitchFamily="34" charset="0"/>
                <a:cs typeface="Arial" panose="020B0604020202020204" pitchFamily="34" charset="0"/>
              </a:rPr>
              <a:t>Even small particles, if reflective enough, are able to scatter and reflect so much light to the ground that they significantly elevate the brightness of the sky background </a:t>
            </a:r>
            <a:r>
              <a:rPr lang="en-US" sz="2200" dirty="0">
                <a:solidFill>
                  <a:srgbClr val="FF0000"/>
                </a:solidFill>
                <a:latin typeface="Arial" panose="020B0604020202020204" pitchFamily="34" charset="0"/>
                <a:cs typeface="Arial" panose="020B0604020202020204" pitchFamily="34" charset="0"/>
              </a:rPr>
              <a:t>- a new variety of sky glow.</a:t>
            </a:r>
            <a:endParaRPr lang="en-US" sz="2200" b="0" i="1" strike="noStrike" spc="-1" dirty="0">
              <a:solidFill>
                <a:schemeClr val="accent1"/>
              </a:solidFill>
              <a:latin typeface="Arial" panose="020B0604020202020204" pitchFamily="34" charset="0"/>
              <a:cs typeface="Arial" panose="020B0604020202020204" pitchFamily="34" charset="0"/>
            </a:endParaRPr>
          </a:p>
          <a:p>
            <a:pPr marL="216000" indent="-216000">
              <a:buClr>
                <a:srgbClr val="000000"/>
              </a:buClr>
              <a:buSzPct val="45000"/>
              <a:buFont typeface="Wingdings" charset="2"/>
              <a:buChar char=""/>
            </a:pPr>
            <a:endParaRPr lang="en-US" sz="2000" b="0" strike="noStrike" spc="-1" dirty="0">
              <a:latin typeface="Arial"/>
            </a:endParaRPr>
          </a:p>
        </p:txBody>
      </p:sp>
    </p:spTree>
    <p:extLst>
      <p:ext uri="{BB962C8B-B14F-4D97-AF65-F5344CB8AC3E}">
        <p14:creationId xmlns:p14="http://schemas.microsoft.com/office/powerpoint/2010/main" val="3180782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E20B0-37A2-686C-59C9-5D685CEEF1C8}"/>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76901CA1-326C-09F0-D6BE-571261B22BB9}"/>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E4C567B2-C69D-27D7-2A76-CA9F6A835ED4}"/>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36EC25C2-ABEC-1511-B891-B221BDA6F64D}"/>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548E9087-FA7F-FDA5-732A-054EFBE3D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961C7B69-6EBC-B4FC-0A63-CC940DB4CCDA}"/>
              </a:ext>
            </a:extLst>
          </p:cNvPr>
          <p:cNvSpPr txBox="1"/>
          <p:nvPr/>
        </p:nvSpPr>
        <p:spPr>
          <a:xfrm>
            <a:off x="162028" y="1243013"/>
            <a:ext cx="12029972" cy="2623795"/>
          </a:xfrm>
          <a:prstGeom prst="rect">
            <a:avLst/>
          </a:prstGeom>
          <a:noFill/>
        </p:spPr>
        <p:txBody>
          <a:bodyPr wrap="square">
            <a:spAutoFit/>
          </a:bodyPr>
          <a:lstStyle/>
          <a:p>
            <a:pPr algn="ctr">
              <a:buNone/>
            </a:pPr>
            <a:r>
              <a:rPr lang="en-US" sz="2800" b="0" strike="noStrike" spc="-1" dirty="0">
                <a:solidFill>
                  <a:srgbClr val="2A6099"/>
                </a:solidFill>
                <a:latin typeface="Arial"/>
              </a:rPr>
              <a:t>The tragedy of the commons</a:t>
            </a:r>
          </a:p>
          <a:p>
            <a:pPr algn="ctr">
              <a:buNone/>
            </a:pPr>
            <a:endParaRPr lang="en-US" b="0" strike="noStrike" spc="-1" dirty="0">
              <a:latin typeface="Arial"/>
            </a:endParaRPr>
          </a:p>
          <a:p>
            <a:pPr>
              <a:buClr>
                <a:srgbClr val="000000"/>
              </a:buClr>
              <a:buSzPct val="45000"/>
            </a:pPr>
            <a:endParaRPr lang="en-US" sz="1050" b="0" strike="noStrike" spc="-1" dirty="0">
              <a:latin typeface="Arial"/>
            </a:endParaRPr>
          </a:p>
          <a:p>
            <a:pPr marL="216000" indent="-216000">
              <a:buClr>
                <a:srgbClr val="000000"/>
              </a:buClr>
              <a:buSzPct val="45000"/>
              <a:buFont typeface="Wingdings" charset="2"/>
              <a:buChar char=""/>
            </a:pPr>
            <a:r>
              <a:rPr lang="en-US" sz="2200" b="0" strike="noStrike" spc="-1" dirty="0">
                <a:solidFill>
                  <a:srgbClr val="2A6099"/>
                </a:solidFill>
                <a:latin typeface="Arial"/>
              </a:rPr>
              <a:t>The dark sky is (IMHO) a </a:t>
            </a:r>
            <a:r>
              <a:rPr lang="en-US" sz="2200" b="0" i="1" strike="noStrike" spc="-1" dirty="0">
                <a:solidFill>
                  <a:srgbClr val="2A6099"/>
                </a:solidFill>
                <a:latin typeface="Arial"/>
              </a:rPr>
              <a:t>global common</a:t>
            </a:r>
            <a:r>
              <a:rPr lang="en-US" sz="2200" b="0" strike="noStrike" spc="-1" dirty="0">
                <a:solidFill>
                  <a:srgbClr val="2A6099"/>
                </a:solidFill>
                <a:latin typeface="Arial"/>
              </a:rPr>
              <a:t>. It is a cultural heritage of all the life forms on the Earth. </a:t>
            </a:r>
          </a:p>
          <a:p>
            <a:pPr marL="216000" indent="-216000">
              <a:buClr>
                <a:srgbClr val="000000"/>
              </a:buClr>
              <a:buSzPct val="45000"/>
              <a:buFont typeface="Wingdings" charset="2"/>
              <a:buChar char=""/>
            </a:pPr>
            <a:r>
              <a:rPr lang="en-US" sz="2200" spc="-1" dirty="0">
                <a:solidFill>
                  <a:srgbClr val="2A6099"/>
                </a:solidFill>
                <a:latin typeface="Arial"/>
              </a:rPr>
              <a:t>The proliferation of bright satellites is endangering the astronomical observations, especially in the case of large field of view telescopes (e.g., Vera Rubin LSST) </a:t>
            </a:r>
            <a:endParaRPr lang="en-US" sz="3200" b="0" strike="noStrike" spc="-1" dirty="0">
              <a:latin typeface="Arial"/>
            </a:endParaRPr>
          </a:p>
          <a:p>
            <a:pPr marL="216000" indent="-216000">
              <a:buClr>
                <a:srgbClr val="000000"/>
              </a:buClr>
              <a:buSzPct val="45000"/>
              <a:buFont typeface="Wingdings" charset="2"/>
              <a:buChar char=""/>
            </a:pPr>
            <a:endParaRPr lang="en-US" sz="2000" b="0" strike="noStrike" spc="-1" dirty="0">
              <a:latin typeface="Arial"/>
            </a:endParaRPr>
          </a:p>
        </p:txBody>
      </p:sp>
      <p:pic>
        <p:nvPicPr>
          <p:cNvPr id="2" name="Picture 91">
            <a:extLst>
              <a:ext uri="{FF2B5EF4-FFF2-40B4-BE49-F238E27FC236}">
                <a16:creationId xmlns:a16="http://schemas.microsoft.com/office/drawing/2014/main" id="{B78BB937-BB85-CF32-1382-81EDA70A6B02}"/>
              </a:ext>
            </a:extLst>
          </p:cNvPr>
          <p:cNvPicPr/>
          <p:nvPr/>
        </p:nvPicPr>
        <p:blipFill>
          <a:blip r:embed="rId3"/>
          <a:stretch/>
        </p:blipFill>
        <p:spPr>
          <a:xfrm>
            <a:off x="0" y="-54654"/>
            <a:ext cx="12192000" cy="6912653"/>
          </a:xfrm>
          <a:prstGeom prst="rect">
            <a:avLst/>
          </a:prstGeom>
          <a:ln>
            <a:noFill/>
          </a:ln>
        </p:spPr>
      </p:pic>
    </p:spTree>
    <p:extLst>
      <p:ext uri="{BB962C8B-B14F-4D97-AF65-F5344CB8AC3E}">
        <p14:creationId xmlns:p14="http://schemas.microsoft.com/office/powerpoint/2010/main" val="2786121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7422" y="1296200"/>
            <a:ext cx="7004366" cy="5561800"/>
          </a:xfrm>
          <a:prstGeom prst="rect">
            <a:avLst/>
          </a:prstGeom>
        </p:spPr>
      </p:pic>
      <p:sp>
        <p:nvSpPr>
          <p:cNvPr id="3" name="TextBox 2"/>
          <p:cNvSpPr txBox="1"/>
          <p:nvPr/>
        </p:nvSpPr>
        <p:spPr>
          <a:xfrm>
            <a:off x="0" y="1205355"/>
            <a:ext cx="5187206" cy="707886"/>
          </a:xfrm>
          <a:prstGeom prst="rect">
            <a:avLst/>
          </a:prstGeom>
          <a:noFill/>
        </p:spPr>
        <p:txBody>
          <a:bodyPr wrap="square" rtlCol="0">
            <a:spAutoFit/>
          </a:bodyPr>
          <a:lstStyle/>
          <a:p>
            <a:r>
              <a:rPr lang="en-US" sz="2000" dirty="0" err="1">
                <a:solidFill>
                  <a:srgbClr val="FF0000"/>
                </a:solidFill>
              </a:rPr>
              <a:t>Problemi</a:t>
            </a:r>
            <a:r>
              <a:rPr lang="en-US" sz="2000" dirty="0">
                <a:solidFill>
                  <a:srgbClr val="FF0000"/>
                </a:solidFill>
              </a:rPr>
              <a:t> </a:t>
            </a:r>
            <a:r>
              <a:rPr lang="en-US" sz="2000" dirty="0" err="1">
                <a:solidFill>
                  <a:srgbClr val="FF0000"/>
                </a:solidFill>
              </a:rPr>
              <a:t>osservativi</a:t>
            </a:r>
            <a:r>
              <a:rPr lang="en-US" sz="2000" dirty="0">
                <a:solidFill>
                  <a:srgbClr val="FF0000"/>
                </a:solidFill>
              </a:rPr>
              <a:t>: </a:t>
            </a:r>
            <a:r>
              <a:rPr lang="en-US" sz="2000" dirty="0" err="1">
                <a:solidFill>
                  <a:srgbClr val="FF0000"/>
                </a:solidFill>
              </a:rPr>
              <a:t>simulazione</a:t>
            </a:r>
            <a:r>
              <a:rPr lang="en-US" sz="2000" dirty="0">
                <a:solidFill>
                  <a:srgbClr val="FF0000"/>
                </a:solidFill>
              </a:rPr>
              <a:t> </a:t>
            </a:r>
            <a:r>
              <a:rPr lang="en-US" sz="2000" dirty="0" err="1">
                <a:solidFill>
                  <a:srgbClr val="FF0000"/>
                </a:solidFill>
              </a:rPr>
              <a:t>della</a:t>
            </a:r>
            <a:r>
              <a:rPr lang="en-US" sz="2000" dirty="0">
                <a:solidFill>
                  <a:srgbClr val="FF0000"/>
                </a:solidFill>
              </a:rPr>
              <a:t> </a:t>
            </a:r>
            <a:r>
              <a:rPr lang="en-US" sz="2000" dirty="0" err="1">
                <a:solidFill>
                  <a:srgbClr val="FF0000"/>
                </a:solidFill>
              </a:rPr>
              <a:t>traccia</a:t>
            </a:r>
            <a:r>
              <a:rPr lang="en-US" sz="2000" dirty="0">
                <a:solidFill>
                  <a:srgbClr val="FF0000"/>
                </a:solidFill>
              </a:rPr>
              <a:t> di </a:t>
            </a:r>
            <a:r>
              <a:rPr lang="en-US" sz="2000" dirty="0" err="1">
                <a:solidFill>
                  <a:srgbClr val="FF0000"/>
                </a:solidFill>
              </a:rPr>
              <a:t>uno</a:t>
            </a:r>
            <a:r>
              <a:rPr lang="en-US" sz="2000" dirty="0">
                <a:solidFill>
                  <a:srgbClr val="FF0000"/>
                </a:solidFill>
              </a:rPr>
              <a:t> </a:t>
            </a:r>
            <a:r>
              <a:rPr lang="en-US" sz="2000" dirty="0" err="1">
                <a:solidFill>
                  <a:srgbClr val="FF0000"/>
                </a:solidFill>
              </a:rPr>
              <a:t>Starlink</a:t>
            </a:r>
            <a:r>
              <a:rPr lang="en-US" sz="2000" dirty="0">
                <a:solidFill>
                  <a:srgbClr val="FF0000"/>
                </a:solidFill>
              </a:rPr>
              <a:t> (V=5) </a:t>
            </a:r>
            <a:r>
              <a:rPr lang="en-US" sz="2000" dirty="0" err="1">
                <a:solidFill>
                  <a:srgbClr val="FF0000"/>
                </a:solidFill>
              </a:rPr>
              <a:t>su</a:t>
            </a:r>
            <a:r>
              <a:rPr lang="en-US" sz="2000" dirty="0">
                <a:solidFill>
                  <a:srgbClr val="FF0000"/>
                </a:solidFill>
              </a:rPr>
              <a:t> </a:t>
            </a:r>
            <a:r>
              <a:rPr lang="en-US" sz="2000" dirty="0" err="1">
                <a:solidFill>
                  <a:srgbClr val="FF0000"/>
                </a:solidFill>
              </a:rPr>
              <a:t>una</a:t>
            </a:r>
            <a:r>
              <a:rPr lang="en-US" sz="2000" dirty="0">
                <a:solidFill>
                  <a:srgbClr val="FF0000"/>
                </a:solidFill>
              </a:rPr>
              <a:t> CCD di LSST  </a:t>
            </a:r>
          </a:p>
        </p:txBody>
      </p:sp>
      <p:sp>
        <p:nvSpPr>
          <p:cNvPr id="4" name="Rectangle 3"/>
          <p:cNvSpPr/>
          <p:nvPr/>
        </p:nvSpPr>
        <p:spPr>
          <a:xfrm>
            <a:off x="0" y="2130173"/>
            <a:ext cx="5187206" cy="4247317"/>
          </a:xfrm>
          <a:prstGeom prst="rect">
            <a:avLst/>
          </a:prstGeom>
        </p:spPr>
        <p:txBody>
          <a:bodyPr wrap="square">
            <a:spAutoFit/>
          </a:bodyPr>
          <a:lstStyle/>
          <a:p>
            <a:pPr marL="345586" indent="-345586">
              <a:buFont typeface="Arial" panose="020B0604020202020204" pitchFamily="34" charset="0"/>
              <a:buChar char="•"/>
            </a:pPr>
            <a:r>
              <a:rPr lang="en-US" dirty="0" err="1">
                <a:solidFill>
                  <a:srgbClr val="FF0000"/>
                </a:solidFill>
              </a:rPr>
              <a:t>Saturazione</a:t>
            </a:r>
            <a:r>
              <a:rPr lang="en-US" dirty="0"/>
              <a:t> </a:t>
            </a:r>
            <a:r>
              <a:rPr lang="en-US" dirty="0" err="1"/>
              <a:t>dei</a:t>
            </a:r>
            <a:r>
              <a:rPr lang="en-US" dirty="0"/>
              <a:t> CCD </a:t>
            </a:r>
            <a:r>
              <a:rPr lang="en-US" dirty="0" err="1"/>
              <a:t>anche</a:t>
            </a:r>
            <a:r>
              <a:rPr lang="en-US" dirty="0"/>
              <a:t> per </a:t>
            </a:r>
            <a:r>
              <a:rPr lang="en-US" dirty="0" err="1"/>
              <a:t>passaggi</a:t>
            </a:r>
            <a:r>
              <a:rPr lang="en-US" dirty="0"/>
              <a:t> sui pixels per tempi di 1 </a:t>
            </a:r>
            <a:r>
              <a:rPr lang="en-US" dirty="0" err="1"/>
              <a:t>ms</a:t>
            </a:r>
            <a:endParaRPr lang="en-US" dirty="0"/>
          </a:p>
          <a:p>
            <a:pPr marL="345586" indent="-345586">
              <a:buFont typeface="Arial" panose="020B0604020202020204" pitchFamily="34" charset="0"/>
              <a:buChar char="•"/>
            </a:pPr>
            <a:r>
              <a:rPr lang="en-US" dirty="0">
                <a:solidFill>
                  <a:srgbClr val="FF0000"/>
                </a:solidFill>
              </a:rPr>
              <a:t>Perdita di </a:t>
            </a:r>
            <a:r>
              <a:rPr lang="en-US" dirty="0" err="1">
                <a:solidFill>
                  <a:srgbClr val="FF0000"/>
                </a:solidFill>
              </a:rPr>
              <a:t>informazioni</a:t>
            </a:r>
            <a:r>
              <a:rPr lang="en-US" dirty="0">
                <a:solidFill>
                  <a:srgbClr val="FF0000"/>
                </a:solidFill>
              </a:rPr>
              <a:t> </a:t>
            </a:r>
            <a:r>
              <a:rPr lang="en-US" dirty="0" err="1"/>
              <a:t>nei</a:t>
            </a:r>
            <a:r>
              <a:rPr lang="en-US" dirty="0"/>
              <a:t> pixels</a:t>
            </a:r>
          </a:p>
          <a:p>
            <a:pPr marL="345586" indent="-345586">
              <a:buFont typeface="Arial" panose="020B0604020202020204" pitchFamily="34" charset="0"/>
              <a:buChar char="•"/>
            </a:pPr>
            <a:r>
              <a:rPr lang="en-US" dirty="0">
                <a:solidFill>
                  <a:srgbClr val="FF0000"/>
                </a:solidFill>
              </a:rPr>
              <a:t>Cross-talk</a:t>
            </a:r>
            <a:r>
              <a:rPr lang="en-US" dirty="0"/>
              <a:t> </a:t>
            </a:r>
            <a:r>
              <a:rPr lang="en-US" dirty="0" err="1"/>
              <a:t>nell’elettonica</a:t>
            </a:r>
            <a:endParaRPr lang="en-US" dirty="0"/>
          </a:p>
          <a:p>
            <a:pPr marL="345586" indent="-345586">
              <a:buFont typeface="Arial" panose="020B0604020202020204" pitchFamily="34" charset="0"/>
              <a:buChar char="•"/>
            </a:pPr>
            <a:r>
              <a:rPr lang="en-US" dirty="0" err="1"/>
              <a:t>Immagini</a:t>
            </a:r>
            <a:r>
              <a:rPr lang="en-US" dirty="0"/>
              <a:t> “</a:t>
            </a:r>
            <a:r>
              <a:rPr lang="en-US" dirty="0" err="1"/>
              <a:t>fantasma</a:t>
            </a:r>
            <a:r>
              <a:rPr lang="en-US" dirty="0"/>
              <a:t>“</a:t>
            </a:r>
          </a:p>
          <a:p>
            <a:pPr marL="345586" indent="-345586">
              <a:buFont typeface="Arial" panose="020B0604020202020204" pitchFamily="34" charset="0"/>
              <a:buChar char="•"/>
            </a:pPr>
            <a:endParaRPr lang="en-US" dirty="0"/>
          </a:p>
          <a:p>
            <a:r>
              <a:rPr lang="en-US" dirty="0" err="1"/>
              <a:t>Soluzioni</a:t>
            </a:r>
            <a:r>
              <a:rPr lang="en-US" dirty="0"/>
              <a:t> </a:t>
            </a:r>
            <a:r>
              <a:rPr lang="en-US" dirty="0" err="1"/>
              <a:t>possibili</a:t>
            </a:r>
            <a:r>
              <a:rPr lang="en-US" dirty="0"/>
              <a:t> dal </a:t>
            </a:r>
            <a:r>
              <a:rPr lang="en-US" dirty="0" err="1"/>
              <a:t>lato</a:t>
            </a:r>
            <a:r>
              <a:rPr lang="en-US" dirty="0"/>
              <a:t> </a:t>
            </a:r>
            <a:r>
              <a:rPr lang="en-US" dirty="0" err="1"/>
              <a:t>osservativo</a:t>
            </a:r>
            <a:r>
              <a:rPr lang="en-US" dirty="0"/>
              <a:t>:</a:t>
            </a:r>
          </a:p>
          <a:p>
            <a:endParaRPr lang="en-US" dirty="0"/>
          </a:p>
          <a:p>
            <a:pPr marL="345586" indent="-345586">
              <a:buFont typeface="Arial" panose="020B0604020202020204" pitchFamily="34" charset="0"/>
              <a:buChar char="•"/>
            </a:pPr>
            <a:r>
              <a:rPr lang="en-US" dirty="0" err="1"/>
              <a:t>Modifiche</a:t>
            </a:r>
            <a:r>
              <a:rPr lang="en-US" dirty="0"/>
              <a:t> </a:t>
            </a:r>
            <a:r>
              <a:rPr lang="en-US" dirty="0" err="1"/>
              <a:t>all’elettronica</a:t>
            </a:r>
            <a:r>
              <a:rPr lang="en-US" dirty="0"/>
              <a:t> </a:t>
            </a:r>
            <a:r>
              <a:rPr lang="en-US" dirty="0" err="1"/>
              <a:t>dei</a:t>
            </a:r>
            <a:r>
              <a:rPr lang="en-US" dirty="0"/>
              <a:t> </a:t>
            </a:r>
            <a:r>
              <a:rPr lang="en-US" dirty="0" err="1"/>
              <a:t>rivelatori</a:t>
            </a:r>
            <a:r>
              <a:rPr lang="en-US" dirty="0"/>
              <a:t> </a:t>
            </a:r>
            <a:r>
              <a:rPr lang="en-US" dirty="0">
                <a:sym typeface="Wingdings" panose="05000000000000000000" pitchFamily="2" charset="2"/>
              </a:rPr>
              <a:t> </a:t>
            </a:r>
            <a:r>
              <a:rPr lang="en-US" dirty="0" err="1">
                <a:sym typeface="Wingdings" panose="05000000000000000000" pitchFamily="2" charset="2"/>
              </a:rPr>
              <a:t>costosi</a:t>
            </a:r>
            <a:r>
              <a:rPr lang="en-US" dirty="0">
                <a:sym typeface="Wingdings" panose="05000000000000000000" pitchFamily="2" charset="2"/>
              </a:rPr>
              <a:t> e non </a:t>
            </a:r>
            <a:r>
              <a:rPr lang="en-US" dirty="0" err="1">
                <a:sym typeface="Wingdings" panose="05000000000000000000" pitchFamily="2" charset="2"/>
              </a:rPr>
              <a:t>risolutivi</a:t>
            </a:r>
            <a:endParaRPr lang="en-US" dirty="0"/>
          </a:p>
          <a:p>
            <a:pPr marL="345586" indent="-345586">
              <a:buFont typeface="Arial" panose="020B0604020202020204" pitchFamily="34" charset="0"/>
              <a:buChar char="•"/>
            </a:pPr>
            <a:r>
              <a:rPr lang="en-US" dirty="0" err="1"/>
              <a:t>Algoritmi</a:t>
            </a:r>
            <a:r>
              <a:rPr lang="en-US" dirty="0"/>
              <a:t> per “</a:t>
            </a:r>
            <a:r>
              <a:rPr lang="en-US" dirty="0" err="1"/>
              <a:t>scansare</a:t>
            </a:r>
            <a:r>
              <a:rPr lang="en-US" dirty="0"/>
              <a:t>” </a:t>
            </a:r>
            <a:r>
              <a:rPr lang="en-US" dirty="0" err="1"/>
              <a:t>gli</a:t>
            </a:r>
            <a:r>
              <a:rPr lang="en-US" dirty="0"/>
              <a:t> </a:t>
            </a:r>
            <a:r>
              <a:rPr lang="en-US" dirty="0" err="1"/>
              <a:t>oggetti</a:t>
            </a:r>
            <a:r>
              <a:rPr lang="en-US" dirty="0"/>
              <a:t> </a:t>
            </a:r>
            <a:r>
              <a:rPr lang="en-US" dirty="0" err="1"/>
              <a:t>artificiali</a:t>
            </a:r>
            <a:r>
              <a:rPr lang="en-US" dirty="0"/>
              <a:t> </a:t>
            </a:r>
            <a:r>
              <a:rPr lang="en-US" dirty="0" err="1"/>
              <a:t>nel</a:t>
            </a:r>
            <a:r>
              <a:rPr lang="en-US" dirty="0"/>
              <a:t> </a:t>
            </a:r>
            <a:r>
              <a:rPr lang="en-US" dirty="0" err="1"/>
              <a:t>corso</a:t>
            </a:r>
            <a:r>
              <a:rPr lang="en-US" dirty="0"/>
              <a:t> </a:t>
            </a:r>
            <a:r>
              <a:rPr lang="en-US" dirty="0" err="1"/>
              <a:t>delle</a:t>
            </a:r>
            <a:r>
              <a:rPr lang="en-US" dirty="0"/>
              <a:t> </a:t>
            </a:r>
            <a:r>
              <a:rPr lang="en-US" dirty="0" err="1"/>
              <a:t>osservazioni</a:t>
            </a:r>
            <a:r>
              <a:rPr lang="en-US" dirty="0"/>
              <a:t> </a:t>
            </a:r>
            <a:r>
              <a:rPr lang="en-US" dirty="0">
                <a:sym typeface="Wingdings" panose="05000000000000000000" pitchFamily="2" charset="2"/>
              </a:rPr>
              <a:t> </a:t>
            </a:r>
            <a:r>
              <a:rPr lang="en-US" dirty="0" err="1">
                <a:sym typeface="Wingdings" panose="05000000000000000000" pitchFamily="2" charset="2"/>
              </a:rPr>
              <a:t>estremamente</a:t>
            </a:r>
            <a:r>
              <a:rPr lang="en-US" dirty="0">
                <a:sym typeface="Wingdings" panose="05000000000000000000" pitchFamily="2" charset="2"/>
              </a:rPr>
              <a:t> </a:t>
            </a:r>
            <a:r>
              <a:rPr lang="en-US" dirty="0" err="1">
                <a:sym typeface="Wingdings" panose="05000000000000000000" pitchFamily="2" charset="2"/>
              </a:rPr>
              <a:t>penalizzanti</a:t>
            </a:r>
            <a:r>
              <a:rPr lang="en-US" dirty="0">
                <a:sym typeface="Wingdings" panose="05000000000000000000" pitchFamily="2" charset="2"/>
              </a:rPr>
              <a:t> per </a:t>
            </a:r>
            <a:r>
              <a:rPr lang="en-US" dirty="0" err="1">
                <a:sym typeface="Wingdings" panose="05000000000000000000" pitchFamily="2" charset="2"/>
              </a:rPr>
              <a:t>i</a:t>
            </a:r>
            <a:r>
              <a:rPr lang="en-US" dirty="0">
                <a:sym typeface="Wingdings" panose="05000000000000000000" pitchFamily="2" charset="2"/>
              </a:rPr>
              <a:t> tempi </a:t>
            </a:r>
            <a:r>
              <a:rPr lang="en-US" dirty="0" err="1">
                <a:sym typeface="Wingdings" panose="05000000000000000000" pitchFamily="2" charset="2"/>
              </a:rPr>
              <a:t>ottimizzati</a:t>
            </a:r>
            <a:r>
              <a:rPr lang="en-US" dirty="0">
                <a:sym typeface="Wingdings" panose="05000000000000000000" pitchFamily="2" charset="2"/>
              </a:rPr>
              <a:t> di </a:t>
            </a:r>
            <a:r>
              <a:rPr lang="en-US" dirty="0" err="1">
                <a:sym typeface="Wingdings" panose="05000000000000000000" pitchFamily="2" charset="2"/>
              </a:rPr>
              <a:t>osservazione</a:t>
            </a:r>
            <a:r>
              <a:rPr lang="en-US" dirty="0">
                <a:sym typeface="Wingdings" panose="05000000000000000000" pitchFamily="2" charset="2"/>
              </a:rPr>
              <a:t> e di scan di un </a:t>
            </a:r>
            <a:r>
              <a:rPr lang="en-US" dirty="0" err="1">
                <a:sym typeface="Wingdings" panose="05000000000000000000" pitchFamily="2" charset="2"/>
              </a:rPr>
              <a:t>telescopio</a:t>
            </a:r>
            <a:r>
              <a:rPr lang="en-US" dirty="0">
                <a:sym typeface="Wingdings" panose="05000000000000000000" pitchFamily="2" charset="2"/>
              </a:rPr>
              <a:t> </a:t>
            </a:r>
            <a:r>
              <a:rPr lang="en-US" dirty="0" err="1">
                <a:sym typeface="Wingdings" panose="05000000000000000000" pitchFamily="2" charset="2"/>
              </a:rPr>
              <a:t>moderno</a:t>
            </a:r>
            <a:r>
              <a:rPr lang="en-US" dirty="0">
                <a:sym typeface="Wingdings" panose="05000000000000000000" pitchFamily="2" charset="2"/>
              </a:rPr>
              <a:t> come LSST</a:t>
            </a:r>
            <a:endParaRPr lang="en-US"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00849-DC70-3BE9-706F-F87634541B7B}"/>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CEBED9A8-820A-62E5-D6E1-4719CFC7E9FF}"/>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C169862C-A71E-E96B-88B0-9B0C8ADC5828}"/>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83915448-EF6C-4122-740D-2275D98E7C72}"/>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C7E82D94-EE94-7E20-6EAA-BE2144E63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5" name="TextBox 4">
            <a:extLst>
              <a:ext uri="{FF2B5EF4-FFF2-40B4-BE49-F238E27FC236}">
                <a16:creationId xmlns:a16="http://schemas.microsoft.com/office/drawing/2014/main" id="{FB055586-0FD4-F267-5F94-276ACE971249}"/>
              </a:ext>
            </a:extLst>
          </p:cNvPr>
          <p:cNvSpPr txBox="1"/>
          <p:nvPr/>
        </p:nvSpPr>
        <p:spPr>
          <a:xfrm>
            <a:off x="8701821" y="5793314"/>
            <a:ext cx="3490180" cy="338554"/>
          </a:xfrm>
          <a:prstGeom prst="rect">
            <a:avLst/>
          </a:prstGeom>
          <a:noFill/>
        </p:spPr>
        <p:txBody>
          <a:bodyPr wrap="square" rtlCol="0">
            <a:spAutoFit/>
          </a:bodyPr>
          <a:lstStyle/>
          <a:p>
            <a:r>
              <a:rPr lang="en-US" sz="1600" dirty="0"/>
              <a:t>Image courtesy of: NASA ODQN</a:t>
            </a:r>
          </a:p>
        </p:txBody>
      </p:sp>
      <p:pic>
        <p:nvPicPr>
          <p:cNvPr id="7" name="Picture 6">
            <a:extLst>
              <a:ext uri="{FF2B5EF4-FFF2-40B4-BE49-F238E27FC236}">
                <a16:creationId xmlns:a16="http://schemas.microsoft.com/office/drawing/2014/main" id="{8AA1EE20-D198-CE47-F166-87D46323D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28" y="1130371"/>
            <a:ext cx="8539792" cy="5727629"/>
          </a:xfrm>
          <a:prstGeom prst="rect">
            <a:avLst/>
          </a:prstGeom>
        </p:spPr>
      </p:pic>
    </p:spTree>
    <p:extLst>
      <p:ext uri="{BB962C8B-B14F-4D97-AF65-F5344CB8AC3E}">
        <p14:creationId xmlns:p14="http://schemas.microsoft.com/office/powerpoint/2010/main" val="3335771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2FFE0-F256-4EB7-A753-FBAA7AB55AE5}"/>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32E2D18C-E942-71AC-2AD4-5731E08BD808}"/>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94DABA45-A541-9679-7E66-62D966FF6597}"/>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A075243B-4F5F-024E-DC8B-E821DBA19607}"/>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D7CE4A7D-4CC1-ABB8-006B-9CC0DDEC3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A66C379A-38C8-E37C-CDCF-7C3025642B42}"/>
              </a:ext>
            </a:extLst>
          </p:cNvPr>
          <p:cNvSpPr txBox="1"/>
          <p:nvPr/>
        </p:nvSpPr>
        <p:spPr>
          <a:xfrm>
            <a:off x="162028" y="1243013"/>
            <a:ext cx="12029972" cy="5763116"/>
          </a:xfrm>
          <a:prstGeom prst="rect">
            <a:avLst/>
          </a:prstGeom>
          <a:noFill/>
        </p:spPr>
        <p:txBody>
          <a:bodyPr wrap="square">
            <a:spAutoFit/>
          </a:bodyPr>
          <a:lstStyle/>
          <a:p>
            <a:pPr algn="ctr">
              <a:buNone/>
            </a:pPr>
            <a:r>
              <a:rPr lang="en-US" sz="2800" b="0" strike="noStrike" spc="-1" dirty="0">
                <a:solidFill>
                  <a:srgbClr val="2A6099"/>
                </a:solidFill>
                <a:latin typeface="Arial"/>
              </a:rPr>
              <a:t>The tragedy of the commons</a:t>
            </a:r>
          </a:p>
          <a:p>
            <a:pPr algn="ctr">
              <a:buNone/>
            </a:pPr>
            <a:endParaRPr lang="en-US" b="0" strike="noStrike" spc="-1" dirty="0">
              <a:latin typeface="Arial"/>
            </a:endParaRPr>
          </a:p>
          <a:p>
            <a:pPr>
              <a:buClr>
                <a:srgbClr val="000000"/>
              </a:buClr>
              <a:buSzPct val="45000"/>
            </a:pPr>
            <a:endParaRPr lang="en-US" sz="1050" b="0" strike="noStrike" spc="-1" dirty="0">
              <a:latin typeface="Arial"/>
            </a:endParaRPr>
          </a:p>
          <a:p>
            <a:pPr marL="216000" indent="-216000">
              <a:buClr>
                <a:srgbClr val="000000"/>
              </a:buClr>
              <a:buSzPct val="45000"/>
              <a:buFont typeface="Wingdings" charset="2"/>
              <a:buChar char=""/>
            </a:pPr>
            <a:r>
              <a:rPr lang="en-US" sz="2200" b="0" strike="noStrike" spc="-1" dirty="0">
                <a:solidFill>
                  <a:srgbClr val="FF0000"/>
                </a:solidFill>
                <a:latin typeface="Arial"/>
              </a:rPr>
              <a:t>The dark sky is (IMHO) a </a:t>
            </a:r>
            <a:r>
              <a:rPr lang="en-US" sz="2200" b="0" i="1" strike="noStrike" spc="-1" dirty="0">
                <a:solidFill>
                  <a:srgbClr val="FF0000"/>
                </a:solidFill>
                <a:latin typeface="Arial"/>
              </a:rPr>
              <a:t>global common</a:t>
            </a:r>
            <a:r>
              <a:rPr lang="en-US" sz="2200" b="0" strike="noStrike" spc="-1" dirty="0">
                <a:solidFill>
                  <a:srgbClr val="FF0000"/>
                </a:solidFill>
                <a:latin typeface="Arial"/>
              </a:rPr>
              <a:t>. It is a cultural heritage of all the life forms on the Earth. </a:t>
            </a:r>
          </a:p>
          <a:p>
            <a:pPr>
              <a:buClr>
                <a:srgbClr val="000000"/>
              </a:buClr>
              <a:buSzPct val="45000"/>
            </a:pPr>
            <a:endParaRPr lang="en-US" sz="1000" b="0" strike="noStrike" spc="-1" dirty="0">
              <a:solidFill>
                <a:srgbClr val="2A6099"/>
              </a:solidFill>
              <a:latin typeface="Arial"/>
            </a:endParaRPr>
          </a:p>
          <a:p>
            <a:pPr marL="216000" indent="-216000">
              <a:buClr>
                <a:srgbClr val="000000"/>
              </a:buClr>
              <a:buSzPct val="45000"/>
              <a:buFont typeface="Wingdings" charset="2"/>
              <a:buChar char=""/>
            </a:pPr>
            <a:r>
              <a:rPr lang="en-US" sz="2200" spc="-1" dirty="0">
                <a:solidFill>
                  <a:srgbClr val="2A6099"/>
                </a:solidFill>
                <a:latin typeface="Arial"/>
              </a:rPr>
              <a:t>The proliferation of bright satellites is endangering the optical astronomical observations, especially in the case of large field of view telescopes (e.g., Vera Rubin LSST) </a:t>
            </a:r>
          </a:p>
          <a:p>
            <a:pPr>
              <a:buClr>
                <a:srgbClr val="000000"/>
              </a:buClr>
              <a:buSzPct val="45000"/>
            </a:pPr>
            <a:endParaRPr lang="en-US" sz="1000" spc="-1" dirty="0">
              <a:solidFill>
                <a:srgbClr val="2A6099"/>
              </a:solidFill>
              <a:latin typeface="Arial"/>
            </a:endParaRPr>
          </a:p>
          <a:p>
            <a:pPr marL="216000" indent="-216000">
              <a:buClr>
                <a:srgbClr val="000000"/>
              </a:buClr>
              <a:buSzPct val="45000"/>
              <a:buFont typeface="Wingdings" charset="2"/>
              <a:buChar char=""/>
            </a:pPr>
            <a:r>
              <a:rPr lang="en-US" sz="2200" dirty="0">
                <a:solidFill>
                  <a:schemeClr val="accent1">
                    <a:lumMod val="75000"/>
                  </a:schemeClr>
                </a:solidFill>
                <a:latin typeface="Arial" panose="020B0604020202020204" pitchFamily="34" charset="0"/>
                <a:cs typeface="Arial" panose="020B0604020202020204" pitchFamily="34" charset="0"/>
              </a:rPr>
              <a:t>Even small particles, if reflective enough, are able to scatter and reflect so much light to the ground that they significantly elevate the brightness of the sky background </a:t>
            </a:r>
            <a:r>
              <a:rPr lang="en-US" sz="2200" dirty="0">
                <a:solidFill>
                  <a:srgbClr val="FF0000"/>
                </a:solidFill>
                <a:latin typeface="Arial" panose="020B0604020202020204" pitchFamily="34" charset="0"/>
                <a:cs typeface="Arial" panose="020B0604020202020204" pitchFamily="34" charset="0"/>
              </a:rPr>
              <a:t>- a new variety of sky glow.</a:t>
            </a:r>
          </a:p>
          <a:p>
            <a:pPr marL="216000" indent="-216000">
              <a:buClr>
                <a:srgbClr val="000000"/>
              </a:buClr>
              <a:buSzPct val="45000"/>
              <a:buFont typeface="Wingdings" charset="2"/>
              <a:buChar char=""/>
            </a:pPr>
            <a:r>
              <a:rPr lang="en-US" sz="2200" i="1" dirty="0">
                <a:solidFill>
                  <a:schemeClr val="accent1">
                    <a:lumMod val="75000"/>
                  </a:schemeClr>
                </a:solidFill>
                <a:latin typeface="Arial" panose="020B0604020202020204" pitchFamily="34" charset="0"/>
                <a:cs typeface="Arial" panose="020B0604020202020204" pitchFamily="34" charset="0"/>
              </a:rPr>
              <a:t>A</a:t>
            </a:r>
            <a:r>
              <a:rPr lang="en-US" sz="2400" i="1" dirty="0">
                <a:solidFill>
                  <a:schemeClr val="accent1">
                    <a:lumMod val="75000"/>
                  </a:schemeClr>
                </a:solidFill>
                <a:latin typeface="Arial" panose="020B0604020202020204" pitchFamily="34" charset="0"/>
                <a:cs typeface="Arial" panose="020B0604020202020204" pitchFamily="34" charset="0"/>
              </a:rPr>
              <a:t>s commercial uses of the radio spectrum continue to ramp up, the radio skies grow louder. An increasing number of orbiting satellites with passive emission in protected bands and ones designed to communicate directly with mobile phones anywhere in the world threaten to undermine the efficacy of RQZs.</a:t>
            </a:r>
            <a:endParaRPr lang="en-US" sz="2200" i="1" dirty="0">
              <a:solidFill>
                <a:schemeClr val="accent1">
                  <a:lumMod val="75000"/>
                </a:schemeClr>
              </a:solidFill>
              <a:latin typeface="Arial" panose="020B0604020202020204" pitchFamily="34" charset="0"/>
              <a:cs typeface="Arial" panose="020B0604020202020204" pitchFamily="34" charset="0"/>
            </a:endParaRPr>
          </a:p>
          <a:p>
            <a:pPr marL="216000" indent="-216000">
              <a:buClr>
                <a:srgbClr val="000000"/>
              </a:buClr>
              <a:buSzPct val="45000"/>
              <a:buFont typeface="Wingdings" charset="2"/>
              <a:buChar char=""/>
            </a:pPr>
            <a:endParaRPr lang="en-US" sz="2200" b="0" i="1" strike="noStrike" spc="-1" dirty="0">
              <a:solidFill>
                <a:schemeClr val="accent1"/>
              </a:solidFill>
              <a:latin typeface="Arial" panose="020B0604020202020204" pitchFamily="34" charset="0"/>
              <a:cs typeface="Arial" panose="020B0604020202020204" pitchFamily="34" charset="0"/>
            </a:endParaRPr>
          </a:p>
          <a:p>
            <a:pPr marL="216000" indent="-216000">
              <a:buClr>
                <a:srgbClr val="000000"/>
              </a:buClr>
              <a:buSzPct val="45000"/>
              <a:buFont typeface="Wingdings" charset="2"/>
              <a:buChar char=""/>
            </a:pPr>
            <a:endParaRPr lang="en-US" sz="2000" b="0" strike="noStrike" spc="-1" dirty="0">
              <a:latin typeface="Arial"/>
            </a:endParaRPr>
          </a:p>
        </p:txBody>
      </p:sp>
    </p:spTree>
    <p:extLst>
      <p:ext uri="{BB962C8B-B14F-4D97-AF65-F5344CB8AC3E}">
        <p14:creationId xmlns:p14="http://schemas.microsoft.com/office/powerpoint/2010/main" val="1310648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6A777-3A96-4815-B7DA-B5E3233F9E52}"/>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9E565069-9F35-1CFE-1881-0A1506B4D1C3}"/>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F73051A9-85CE-DDEE-DE54-0ABC1D467EBC}"/>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798D1895-A593-1E66-4E51-C1B6B7308C70}"/>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87A46999-50C7-22CC-6C09-7E8ADC65D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8A7943A2-EF2D-7CF4-E8B1-47CEB52DB4C9}"/>
              </a:ext>
            </a:extLst>
          </p:cNvPr>
          <p:cNvSpPr txBox="1"/>
          <p:nvPr/>
        </p:nvSpPr>
        <p:spPr>
          <a:xfrm>
            <a:off x="162028" y="1676339"/>
            <a:ext cx="12029972" cy="4985980"/>
          </a:xfrm>
          <a:prstGeom prst="rect">
            <a:avLst/>
          </a:prstGeom>
          <a:noFill/>
        </p:spPr>
        <p:txBody>
          <a:bodyPr wrap="square">
            <a:spAutoFit/>
          </a:bodyPr>
          <a:lstStyle/>
          <a:p>
            <a:pPr marL="285750" indent="-285750">
              <a:lnSpc>
                <a:spcPct val="100000"/>
              </a:lnSpc>
              <a:buClr>
                <a:srgbClr val="000000"/>
              </a:buClr>
              <a:buFont typeface="Arial" panose="020B0604020202020204" pitchFamily="34" charset="0"/>
              <a:buChar char="•"/>
            </a:pPr>
            <a:r>
              <a:rPr lang="en-US" sz="1800" b="0" strike="noStrike" spc="-1" dirty="0">
                <a:solidFill>
                  <a:srgbClr val="000000"/>
                </a:solidFill>
                <a:latin typeface="Arial"/>
                <a:ea typeface="DejaVu Sans"/>
              </a:rPr>
              <a:t>The cost of the satellites varies and is generally decreasing:</a:t>
            </a:r>
            <a:endParaRPr lang="en-US" sz="1800" b="0" strike="noStrike" spc="-1" dirty="0">
              <a:latin typeface="Arial"/>
            </a:endParaRPr>
          </a:p>
          <a:p>
            <a:pPr marL="432000" lvl="1" indent="-216000">
              <a:lnSpc>
                <a:spcPct val="100000"/>
              </a:lnSpc>
              <a:buClr>
                <a:srgbClr val="000000"/>
              </a:buClr>
              <a:buSzPct val="45000"/>
              <a:buFont typeface="Wingdings" charset="2"/>
              <a:buChar char=""/>
            </a:pPr>
            <a:r>
              <a:rPr lang="en-US" sz="1800" b="0" strike="noStrike" spc="-1" dirty="0">
                <a:solidFill>
                  <a:srgbClr val="000000"/>
                </a:solidFill>
                <a:latin typeface="Arial"/>
                <a:ea typeface="DejaVu Sans"/>
              </a:rPr>
              <a:t>Large GEO telecommunication satellites are worth 100s of millions of $</a:t>
            </a:r>
            <a:endParaRPr lang="en-US" sz="1800" b="0" strike="noStrike" spc="-1" dirty="0">
              <a:latin typeface="Arial"/>
            </a:endParaRPr>
          </a:p>
          <a:p>
            <a:pPr marL="432000" lvl="1" indent="-216000">
              <a:lnSpc>
                <a:spcPct val="100000"/>
              </a:lnSpc>
              <a:buClr>
                <a:srgbClr val="000000"/>
              </a:buClr>
              <a:buSzPct val="45000"/>
              <a:buFont typeface="Wingdings" charset="2"/>
              <a:buChar char=""/>
            </a:pPr>
            <a:r>
              <a:rPr lang="en-US" sz="1800" b="0" strike="noStrike" spc="-1" dirty="0">
                <a:solidFill>
                  <a:srgbClr val="000000"/>
                </a:solidFill>
                <a:latin typeface="Arial"/>
                <a:ea typeface="DejaVu Sans"/>
              </a:rPr>
              <a:t>The costliest single satellite program in LEO is probably the Hubble Space Telescope: $ 4.7 billion at launch and ~$9.6 billion at its last servicing mission in 2009</a:t>
            </a:r>
            <a:endParaRPr lang="en-US" sz="1800" b="0" strike="noStrike" spc="-1" dirty="0">
              <a:latin typeface="Arial"/>
            </a:endParaRPr>
          </a:p>
          <a:p>
            <a:pPr marL="432000" lvl="1" indent="-216000">
              <a:lnSpc>
                <a:spcPct val="100000"/>
              </a:lnSpc>
              <a:buClr>
                <a:srgbClr val="000000"/>
              </a:buClr>
              <a:buSzPct val="45000"/>
              <a:buFont typeface="Wingdings" charset="2"/>
              <a:buChar char=""/>
            </a:pPr>
            <a:r>
              <a:rPr lang="en-US" sz="1800" b="0" strike="noStrike" spc="-1" dirty="0">
                <a:solidFill>
                  <a:srgbClr val="000000"/>
                </a:solidFill>
                <a:latin typeface="Arial"/>
                <a:ea typeface="DejaVu Sans"/>
              </a:rPr>
              <a:t>The reported cost per OneWeb satellite was $ 1 million and launch cost around $ 2 million</a:t>
            </a:r>
            <a:endParaRPr lang="en-US" sz="1800" b="0" strike="noStrike" spc="-1" dirty="0">
              <a:latin typeface="Arial"/>
            </a:endParaRPr>
          </a:p>
          <a:p>
            <a:pPr marL="432000" lvl="1" indent="-216000">
              <a:lnSpc>
                <a:spcPct val="100000"/>
              </a:lnSpc>
              <a:buClr>
                <a:srgbClr val="000000"/>
              </a:buClr>
              <a:buSzPct val="45000"/>
              <a:buFont typeface="Wingdings" charset="2"/>
              <a:buChar char=""/>
            </a:pPr>
            <a:r>
              <a:rPr lang="en-US" sz="1800" b="0" strike="noStrike" spc="-1" dirty="0">
                <a:solidFill>
                  <a:srgbClr val="000000"/>
                </a:solidFill>
                <a:latin typeface="Arial"/>
                <a:ea typeface="DejaVu Sans"/>
              </a:rPr>
              <a:t>Starling and SpaceX reduced further the overall cost (manufacturing + launches)</a:t>
            </a:r>
            <a:endParaRPr lang="en-US" sz="1800" b="0" strike="noStrike" spc="-1" dirty="0">
              <a:latin typeface="Arial"/>
            </a:endParaRPr>
          </a:p>
          <a:p>
            <a:pPr marL="432000" lvl="1" indent="-216000">
              <a:lnSpc>
                <a:spcPct val="100000"/>
              </a:lnSpc>
              <a:buClr>
                <a:srgbClr val="000000"/>
              </a:buClr>
              <a:buSzPct val="45000"/>
              <a:buFont typeface="Wingdings" charset="2"/>
              <a:buChar char=""/>
            </a:pPr>
            <a:endParaRPr lang="en-US" sz="1800" b="0" strike="noStrike" spc="-1" dirty="0">
              <a:latin typeface="Arial"/>
            </a:endParaRPr>
          </a:p>
          <a:p>
            <a:pPr marL="285750" indent="-285750">
              <a:lnSpc>
                <a:spcPct val="100000"/>
              </a:lnSpc>
              <a:buClr>
                <a:srgbClr val="000000"/>
              </a:buClr>
              <a:buFont typeface="Arial" panose="020B0604020202020204" pitchFamily="34" charset="0"/>
              <a:buChar char="•"/>
            </a:pPr>
            <a:r>
              <a:rPr lang="en-US" sz="1800" b="0" strike="noStrike" spc="-1" dirty="0">
                <a:solidFill>
                  <a:srgbClr val="000000"/>
                </a:solidFill>
                <a:latin typeface="Arial"/>
                <a:ea typeface="DejaVu Sans"/>
              </a:rPr>
              <a:t>This has important consequences on the </a:t>
            </a:r>
            <a:r>
              <a:rPr lang="en-US" sz="1800" b="0" strike="noStrike" spc="-1" dirty="0">
                <a:solidFill>
                  <a:srgbClr val="C9211E"/>
                </a:solidFill>
                <a:latin typeface="Arial"/>
                <a:ea typeface="DejaVu Sans"/>
              </a:rPr>
              <a:t>cost of space debris </a:t>
            </a:r>
            <a:r>
              <a:rPr lang="en-US" sz="1800" b="0" strike="noStrike" spc="-1" dirty="0">
                <a:solidFill>
                  <a:srgbClr val="000000"/>
                </a:solidFill>
                <a:latin typeface="Arial"/>
                <a:ea typeface="DejaVu Sans"/>
              </a:rPr>
              <a:t>since for these manufacturers it is more convenient to </a:t>
            </a:r>
            <a:r>
              <a:rPr lang="en-US" sz="1800" b="0" i="1" strike="noStrike" spc="-1" dirty="0">
                <a:solidFill>
                  <a:srgbClr val="000000"/>
                </a:solidFill>
                <a:latin typeface="Arial"/>
                <a:ea typeface="DejaVu Sans"/>
              </a:rPr>
              <a:t>self-insure</a:t>
            </a:r>
            <a:r>
              <a:rPr lang="en-US" sz="1800" b="0" strike="noStrike" spc="-1" dirty="0">
                <a:solidFill>
                  <a:srgbClr val="000000"/>
                </a:solidFill>
                <a:latin typeface="Arial"/>
                <a:ea typeface="DejaVu Sans"/>
              </a:rPr>
              <a:t> by putting spares in orbit.</a:t>
            </a:r>
            <a:endParaRPr lang="en-US" sz="1800" b="0" strike="noStrike" spc="-1" dirty="0">
              <a:latin typeface="Arial"/>
            </a:endParaRPr>
          </a:p>
          <a:p>
            <a:pPr marL="216000" indent="-216000">
              <a:lnSpc>
                <a:spcPct val="100000"/>
              </a:lnSpc>
              <a:buClr>
                <a:srgbClr val="000000"/>
              </a:buClr>
              <a:buFont typeface="Wingdings" charset="2"/>
              <a:buChar char=""/>
            </a:pPr>
            <a:endParaRPr lang="en-US" sz="1200" b="0" strike="noStrike" spc="-1" dirty="0">
              <a:latin typeface="Arial"/>
            </a:endParaRPr>
          </a:p>
          <a:p>
            <a:pPr marL="285750" indent="-285750">
              <a:lnSpc>
                <a:spcPct val="100000"/>
              </a:lnSpc>
              <a:buClr>
                <a:srgbClr val="000000"/>
              </a:buClr>
              <a:buFont typeface="Arial" panose="020B0604020202020204" pitchFamily="34" charset="0"/>
              <a:buChar char="•"/>
            </a:pPr>
            <a:r>
              <a:rPr lang="en-US" sz="1800" b="0" strike="noStrike" spc="-1" dirty="0">
                <a:solidFill>
                  <a:srgbClr val="C9211E"/>
                </a:solidFill>
                <a:latin typeface="Arial"/>
                <a:ea typeface="DejaVu Sans"/>
              </a:rPr>
              <a:t>The overall economic impact of space debris is largely unknown</a:t>
            </a:r>
            <a:r>
              <a:rPr lang="en-US" sz="1800" b="0" strike="noStrike" spc="-1" dirty="0">
                <a:solidFill>
                  <a:srgbClr val="000000"/>
                </a:solidFill>
                <a:latin typeface="Arial"/>
                <a:ea typeface="DejaVu Sans"/>
              </a:rPr>
              <a:t> due to a number of reasons:</a:t>
            </a:r>
            <a:endParaRPr lang="en-US" sz="1800" b="0" strike="noStrike" spc="-1" dirty="0">
              <a:latin typeface="Arial"/>
            </a:endParaRPr>
          </a:p>
          <a:p>
            <a:pPr marL="216000" indent="-216000">
              <a:lnSpc>
                <a:spcPct val="100000"/>
              </a:lnSpc>
              <a:buClr>
                <a:srgbClr val="000000"/>
              </a:buClr>
              <a:buFont typeface="Wingdings" charset="2"/>
              <a:buChar char=""/>
            </a:pPr>
            <a:endParaRPr lang="en-US" sz="1200" b="0" strike="noStrike" spc="-1" dirty="0">
              <a:latin typeface="Arial"/>
            </a:endParaRPr>
          </a:p>
          <a:p>
            <a:pPr marL="432000" lvl="1" indent="-216000">
              <a:lnSpc>
                <a:spcPct val="100000"/>
              </a:lnSpc>
              <a:buClr>
                <a:srgbClr val="000000"/>
              </a:buClr>
              <a:buSzPct val="45000"/>
              <a:buFont typeface="Wingdings" charset="2"/>
              <a:buChar char=""/>
            </a:pPr>
            <a:r>
              <a:rPr lang="en-US" sz="1800" b="0" strike="noStrike" spc="-1" dirty="0">
                <a:solidFill>
                  <a:srgbClr val="000000"/>
                </a:solidFill>
                <a:latin typeface="Arial"/>
                <a:ea typeface="DejaVu Sans"/>
              </a:rPr>
              <a:t>Damage due to un-tracked objects in unreported</a:t>
            </a:r>
            <a:endParaRPr lang="en-US" sz="1800" b="0" strike="noStrike" spc="-1" dirty="0">
              <a:latin typeface="Arial"/>
            </a:endParaRPr>
          </a:p>
          <a:p>
            <a:pPr marL="432000" lvl="1" indent="-216000">
              <a:lnSpc>
                <a:spcPct val="100000"/>
              </a:lnSpc>
              <a:buClr>
                <a:srgbClr val="000000"/>
              </a:buClr>
              <a:buSzPct val="45000"/>
              <a:buFont typeface="Wingdings" charset="2"/>
              <a:buChar char=""/>
            </a:pPr>
            <a:r>
              <a:rPr lang="en-US" sz="1800" b="0" strike="noStrike" spc="-1" dirty="0">
                <a:solidFill>
                  <a:srgbClr val="000000"/>
                </a:solidFill>
                <a:latin typeface="Arial"/>
                <a:ea typeface="DejaVu Sans"/>
              </a:rPr>
              <a:t>Operators are not transparent about the costs</a:t>
            </a:r>
            <a:endParaRPr lang="en-US" sz="1800" b="0" strike="noStrike" spc="-1" dirty="0">
              <a:latin typeface="Arial"/>
            </a:endParaRPr>
          </a:p>
          <a:p>
            <a:pPr marL="432000" lvl="1" indent="-216000">
              <a:lnSpc>
                <a:spcPct val="100000"/>
              </a:lnSpc>
              <a:buClr>
                <a:srgbClr val="000000"/>
              </a:buClr>
              <a:buSzPct val="45000"/>
              <a:buFont typeface="Wingdings" charset="2"/>
              <a:buChar char=""/>
            </a:pPr>
            <a:r>
              <a:rPr lang="en-US" sz="1800" b="0" strike="noStrike" spc="-1" dirty="0">
                <a:solidFill>
                  <a:srgbClr val="000000"/>
                </a:solidFill>
                <a:latin typeface="Arial"/>
                <a:ea typeface="DejaVu Sans"/>
              </a:rPr>
              <a:t>There is a mix of civil-military budget in the Space Surveillance Systems</a:t>
            </a:r>
            <a:endParaRPr lang="en-US" sz="1800" b="0" strike="noStrike" spc="-1" dirty="0">
              <a:latin typeface="Arial"/>
            </a:endParaRPr>
          </a:p>
          <a:p>
            <a:pPr>
              <a:lnSpc>
                <a:spcPct val="100000"/>
              </a:lnSpc>
              <a:buNone/>
            </a:pPr>
            <a:r>
              <a:rPr lang="en-US" sz="2400" b="0" strike="noStrike" spc="-1" dirty="0">
                <a:solidFill>
                  <a:srgbClr val="C9211E"/>
                </a:solidFill>
                <a:latin typeface="Calibri"/>
                <a:ea typeface="DejaVu Sans"/>
              </a:rPr>
              <a:t>The current direct costs of space debris appears low because the perceived risk is too low to trigger active responses from operators.</a:t>
            </a:r>
            <a:endParaRPr lang="en-US" sz="2400" b="0" strike="noStrike" spc="-1" dirty="0">
              <a:latin typeface="Arial"/>
            </a:endParaRPr>
          </a:p>
        </p:txBody>
      </p:sp>
      <p:sp>
        <p:nvSpPr>
          <p:cNvPr id="5" name="CasellaDiTesto 4">
            <a:extLst>
              <a:ext uri="{FF2B5EF4-FFF2-40B4-BE49-F238E27FC236}">
                <a16:creationId xmlns:a16="http://schemas.microsoft.com/office/drawing/2014/main" id="{BD0CE76C-8B95-E7EA-BE2F-CCE0DE8CDA79}"/>
              </a:ext>
            </a:extLst>
          </p:cNvPr>
          <p:cNvSpPr txBox="1"/>
          <p:nvPr/>
        </p:nvSpPr>
        <p:spPr>
          <a:xfrm>
            <a:off x="2103835" y="1224958"/>
            <a:ext cx="6093618" cy="461665"/>
          </a:xfrm>
          <a:prstGeom prst="rect">
            <a:avLst/>
          </a:prstGeom>
          <a:noFill/>
        </p:spPr>
        <p:txBody>
          <a:bodyPr wrap="square">
            <a:spAutoFit/>
          </a:bodyPr>
          <a:lstStyle/>
          <a:p>
            <a:r>
              <a:rPr lang="en-US" sz="2400" b="0" strike="noStrike" spc="-1" dirty="0">
                <a:solidFill>
                  <a:srgbClr val="FF0000"/>
                </a:solidFill>
                <a:latin typeface="Arial"/>
                <a:ea typeface="DejaVu Sans"/>
              </a:rPr>
              <a:t>What is the cost of space debris?</a:t>
            </a:r>
            <a:endParaRPr lang="en-US" sz="2400" dirty="0">
              <a:solidFill>
                <a:srgbClr val="FF0000"/>
              </a:solidFill>
            </a:endParaRPr>
          </a:p>
        </p:txBody>
      </p:sp>
    </p:spTree>
    <p:extLst>
      <p:ext uri="{BB962C8B-B14F-4D97-AF65-F5344CB8AC3E}">
        <p14:creationId xmlns:p14="http://schemas.microsoft.com/office/powerpoint/2010/main" val="1906105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3D415-BBEC-BB76-943D-8B0241D8F60E}"/>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6B2669ED-28C4-2FC0-4A17-68472212C568}"/>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EF054087-970C-DA82-D833-537B6831C5E6}"/>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3EF44369-3EC0-F0C9-8114-5A7723CD4BF3}"/>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27A4AB94-EA3F-0C5B-9541-FFB70A870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2" name="CasellaDiTesto 1">
            <a:extLst>
              <a:ext uri="{FF2B5EF4-FFF2-40B4-BE49-F238E27FC236}">
                <a16:creationId xmlns:a16="http://schemas.microsoft.com/office/drawing/2014/main" id="{381E9C07-67C7-9523-2A0F-D5EB5FAFC1C0}"/>
              </a:ext>
            </a:extLst>
          </p:cNvPr>
          <p:cNvSpPr txBox="1"/>
          <p:nvPr/>
        </p:nvSpPr>
        <p:spPr>
          <a:xfrm>
            <a:off x="0" y="1138362"/>
            <a:ext cx="12192000" cy="5196597"/>
          </a:xfrm>
          <a:prstGeom prst="rect">
            <a:avLst/>
          </a:prstGeom>
          <a:noFill/>
          <a:ln w="0">
            <a:noFill/>
          </a:ln>
        </p:spPr>
        <p:txBody>
          <a:bodyPr lIns="90000" tIns="45000" rIns="90000" bIns="45000" anchor="t">
            <a:noAutofit/>
          </a:bodyPr>
          <a:lstStyle/>
          <a:p>
            <a:pPr algn="ctr">
              <a:buNone/>
            </a:pPr>
            <a:r>
              <a:rPr lang="en-US" sz="2400" b="0" strike="noStrike" spc="-1" dirty="0">
                <a:solidFill>
                  <a:srgbClr val="2A6099"/>
                </a:solidFill>
                <a:latin typeface="Arial"/>
              </a:rPr>
              <a:t>Conclusions and open problems</a:t>
            </a:r>
            <a:endParaRPr lang="en-US" sz="2400" b="0" strike="noStrike" spc="-1" dirty="0">
              <a:latin typeface="Arial"/>
            </a:endParaRPr>
          </a:p>
          <a:p>
            <a:pPr algn="ctr">
              <a:buNone/>
            </a:pPr>
            <a:endParaRPr lang="en-US" sz="1200" b="0" strike="noStrike" spc="-1" dirty="0">
              <a:latin typeface="Arial"/>
            </a:endParaRPr>
          </a:p>
          <a:p>
            <a:pPr marL="216000" indent="-216000">
              <a:buClr>
                <a:srgbClr val="000000"/>
              </a:buClr>
              <a:buSzPct val="45000"/>
              <a:buFont typeface="Wingdings" charset="2"/>
              <a:buChar char=""/>
            </a:pPr>
            <a:r>
              <a:rPr lang="en-US" sz="2800" b="0" strike="noStrike" spc="-1" dirty="0">
                <a:solidFill>
                  <a:srgbClr val="2A6099"/>
                </a:solidFill>
                <a:latin typeface="Arial"/>
              </a:rPr>
              <a:t>Are we doing enough?</a:t>
            </a:r>
            <a:r>
              <a:rPr lang="en-US" sz="2800" b="0" strike="noStrike" spc="-1" dirty="0">
                <a:solidFill>
                  <a:srgbClr val="C9211E"/>
                </a:solidFill>
                <a:latin typeface="Arial"/>
              </a:rPr>
              <a:t> </a:t>
            </a:r>
            <a:endParaRPr lang="en-US" sz="2800" b="0" strike="noStrike" spc="-1" dirty="0">
              <a:latin typeface="Arial"/>
            </a:endParaRPr>
          </a:p>
          <a:p>
            <a:pPr marL="216000" indent="-216000">
              <a:buClr>
                <a:srgbClr val="000000"/>
              </a:buClr>
              <a:buSzPct val="45000"/>
              <a:buFont typeface="Wingdings" charset="2"/>
              <a:buChar char=""/>
            </a:pPr>
            <a:endParaRPr lang="en-US" sz="1200" b="0" strike="noStrike" spc="-1" dirty="0">
              <a:latin typeface="Arial"/>
            </a:endParaRPr>
          </a:p>
        </p:txBody>
      </p:sp>
    </p:spTree>
    <p:extLst>
      <p:ext uri="{BB962C8B-B14F-4D97-AF65-F5344CB8AC3E}">
        <p14:creationId xmlns:p14="http://schemas.microsoft.com/office/powerpoint/2010/main" val="1942761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5C7F0-2EEC-DE38-BDEF-17E174C239C1}"/>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FC627014-0E3D-4DFD-D079-2ADF36855988}"/>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5B09B35A-B0B8-E79D-21F2-09E222B17128}"/>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07821F58-C075-3F26-8FCA-83D3C38DBD46}"/>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A7168365-BFCF-F776-D17D-BEE4F50BA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2" name="CasellaDiTesto 1">
            <a:extLst>
              <a:ext uri="{FF2B5EF4-FFF2-40B4-BE49-F238E27FC236}">
                <a16:creationId xmlns:a16="http://schemas.microsoft.com/office/drawing/2014/main" id="{F354BDE8-7A55-F8B8-9619-0A689DC9487A}"/>
              </a:ext>
            </a:extLst>
          </p:cNvPr>
          <p:cNvSpPr txBox="1"/>
          <p:nvPr/>
        </p:nvSpPr>
        <p:spPr>
          <a:xfrm>
            <a:off x="0" y="1138362"/>
            <a:ext cx="12192000" cy="5196597"/>
          </a:xfrm>
          <a:prstGeom prst="rect">
            <a:avLst/>
          </a:prstGeom>
          <a:noFill/>
          <a:ln w="0">
            <a:noFill/>
          </a:ln>
        </p:spPr>
        <p:txBody>
          <a:bodyPr lIns="90000" tIns="45000" rIns="90000" bIns="45000" anchor="t">
            <a:noAutofit/>
          </a:bodyPr>
          <a:lstStyle/>
          <a:p>
            <a:pPr algn="ctr">
              <a:buNone/>
            </a:pPr>
            <a:r>
              <a:rPr lang="en-US" sz="2400" b="0" strike="noStrike" spc="-1" dirty="0">
                <a:solidFill>
                  <a:srgbClr val="2A6099"/>
                </a:solidFill>
                <a:latin typeface="Arial"/>
              </a:rPr>
              <a:t>Conclusions and open problems</a:t>
            </a:r>
            <a:endParaRPr lang="en-US" sz="2400" b="0" strike="noStrike" spc="-1" dirty="0">
              <a:latin typeface="Arial"/>
            </a:endParaRPr>
          </a:p>
          <a:p>
            <a:pPr algn="ctr">
              <a:buNone/>
            </a:pPr>
            <a:endParaRPr lang="en-US" sz="1200" b="0" strike="noStrike" spc="-1" dirty="0">
              <a:latin typeface="Arial"/>
            </a:endParaRPr>
          </a:p>
          <a:p>
            <a:pPr marL="216000" indent="-216000">
              <a:buClr>
                <a:srgbClr val="000000"/>
              </a:buClr>
              <a:buSzPct val="45000"/>
              <a:buFont typeface="Wingdings" charset="2"/>
              <a:buChar char=""/>
            </a:pPr>
            <a:r>
              <a:rPr lang="en-US" sz="2800" b="0" strike="noStrike" spc="-1" dirty="0">
                <a:solidFill>
                  <a:srgbClr val="2A6099"/>
                </a:solidFill>
                <a:latin typeface="Arial"/>
              </a:rPr>
              <a:t>Are we doing enough?</a:t>
            </a:r>
            <a:r>
              <a:rPr lang="en-US" sz="2800" b="0" strike="noStrike" spc="-1" dirty="0">
                <a:solidFill>
                  <a:srgbClr val="C9211E"/>
                </a:solidFill>
                <a:latin typeface="Arial"/>
              </a:rPr>
              <a:t> </a:t>
            </a:r>
            <a:r>
              <a:rPr lang="en-US" sz="2800" b="1" strike="noStrike" spc="-1" dirty="0">
                <a:solidFill>
                  <a:srgbClr val="C9211E"/>
                </a:solidFill>
                <a:latin typeface="Arial"/>
              </a:rPr>
              <a:t>NO</a:t>
            </a:r>
            <a:endParaRPr lang="en-US" sz="2800" b="0" strike="noStrike" spc="-1" dirty="0">
              <a:latin typeface="Arial"/>
            </a:endParaRPr>
          </a:p>
          <a:p>
            <a:pPr marL="216000" indent="-216000">
              <a:buClr>
                <a:srgbClr val="000000"/>
              </a:buClr>
              <a:buSzPct val="45000"/>
              <a:buFont typeface="Wingdings" charset="2"/>
              <a:buChar char=""/>
            </a:pPr>
            <a:endParaRPr lang="en-US" sz="1200" b="0" strike="noStrike" spc="-1" dirty="0">
              <a:latin typeface="Arial"/>
            </a:endParaRPr>
          </a:p>
        </p:txBody>
      </p:sp>
    </p:spTree>
    <p:extLst>
      <p:ext uri="{BB962C8B-B14F-4D97-AF65-F5344CB8AC3E}">
        <p14:creationId xmlns:p14="http://schemas.microsoft.com/office/powerpoint/2010/main" val="75431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AC10A-44DD-F277-C26B-6E70B451EC38}"/>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BC2B293B-19D2-041C-FE43-A75D25785B79}"/>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5CB0F3E8-989C-F1A8-07AF-E97F9A29ABBB}"/>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B35D825B-DF55-8CA0-B3C5-1264EF0C4019}"/>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F398CFDB-7C2C-EE5D-4773-C3CD0F25F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2" name="CasellaDiTesto 1">
            <a:extLst>
              <a:ext uri="{FF2B5EF4-FFF2-40B4-BE49-F238E27FC236}">
                <a16:creationId xmlns:a16="http://schemas.microsoft.com/office/drawing/2014/main" id="{A44DD86D-7B9B-C168-8134-E17B6A541046}"/>
              </a:ext>
            </a:extLst>
          </p:cNvPr>
          <p:cNvSpPr txBox="1"/>
          <p:nvPr/>
        </p:nvSpPr>
        <p:spPr>
          <a:xfrm>
            <a:off x="0" y="1138362"/>
            <a:ext cx="12192000" cy="5196597"/>
          </a:xfrm>
          <a:prstGeom prst="rect">
            <a:avLst/>
          </a:prstGeom>
          <a:noFill/>
          <a:ln w="0">
            <a:noFill/>
          </a:ln>
        </p:spPr>
        <p:txBody>
          <a:bodyPr lIns="90000" tIns="45000" rIns="90000" bIns="45000" anchor="t">
            <a:noAutofit/>
          </a:bodyPr>
          <a:lstStyle/>
          <a:p>
            <a:pPr algn="ctr">
              <a:buNone/>
            </a:pPr>
            <a:r>
              <a:rPr lang="en-US" sz="2400" b="0" strike="noStrike" spc="-1" dirty="0">
                <a:solidFill>
                  <a:srgbClr val="2A6099"/>
                </a:solidFill>
                <a:latin typeface="Arial"/>
              </a:rPr>
              <a:t>Conclusions and open problems</a:t>
            </a:r>
            <a:endParaRPr lang="en-US" sz="2400" b="0" strike="noStrike" spc="-1" dirty="0">
              <a:latin typeface="Arial"/>
            </a:endParaRPr>
          </a:p>
          <a:p>
            <a:pPr algn="ctr">
              <a:buNone/>
            </a:pPr>
            <a:endParaRPr lang="en-US" sz="1200" b="0" strike="noStrike" spc="-1" dirty="0">
              <a:latin typeface="Arial"/>
            </a:endParaRPr>
          </a:p>
          <a:p>
            <a:pPr marL="216000" indent="-216000">
              <a:buClr>
                <a:srgbClr val="000000"/>
              </a:buClr>
              <a:buSzPct val="45000"/>
              <a:buFont typeface="Wingdings" charset="2"/>
              <a:buChar char=""/>
            </a:pPr>
            <a:r>
              <a:rPr lang="en-US" sz="2800" b="0" strike="noStrike" spc="-1" dirty="0">
                <a:solidFill>
                  <a:srgbClr val="2A6099"/>
                </a:solidFill>
                <a:latin typeface="Arial"/>
              </a:rPr>
              <a:t>Are we doing enough?</a:t>
            </a:r>
            <a:r>
              <a:rPr lang="en-US" sz="2800" b="0" strike="noStrike" spc="-1" dirty="0">
                <a:solidFill>
                  <a:srgbClr val="C9211E"/>
                </a:solidFill>
                <a:latin typeface="Arial"/>
              </a:rPr>
              <a:t> </a:t>
            </a:r>
            <a:r>
              <a:rPr lang="en-US" sz="2800" b="1" strike="noStrike" spc="-1" dirty="0">
                <a:solidFill>
                  <a:srgbClr val="C9211E"/>
                </a:solidFill>
                <a:latin typeface="Arial"/>
              </a:rPr>
              <a:t>NO</a:t>
            </a:r>
            <a:endParaRPr lang="en-US" sz="2800" b="0" strike="noStrike" spc="-1" dirty="0">
              <a:latin typeface="Arial"/>
            </a:endParaRPr>
          </a:p>
          <a:p>
            <a:pPr marL="216000" indent="-216000">
              <a:buClr>
                <a:srgbClr val="000000"/>
              </a:buClr>
              <a:buSzPct val="45000"/>
              <a:buFont typeface="Wingdings" charset="2"/>
              <a:buChar char=""/>
            </a:pPr>
            <a:endParaRPr lang="en-US" sz="1200" b="0" strike="noStrike" spc="-1" dirty="0">
              <a:latin typeface="Arial"/>
            </a:endParaRPr>
          </a:p>
          <a:p>
            <a:pPr marL="216000" indent="-216000">
              <a:buClr>
                <a:srgbClr val="000000"/>
              </a:buClr>
              <a:buSzPct val="45000"/>
              <a:buFont typeface="Wingdings" charset="2"/>
              <a:buChar char=""/>
            </a:pPr>
            <a:r>
              <a:rPr lang="en-US" sz="2400" b="0" strike="noStrike" spc="-1" dirty="0">
                <a:solidFill>
                  <a:srgbClr val="000000"/>
                </a:solidFill>
                <a:latin typeface="Arial"/>
              </a:rPr>
              <a:t>What should we do more?</a:t>
            </a:r>
            <a:endParaRPr lang="en-US" sz="2400" b="0" strike="noStrike" spc="-1" dirty="0">
              <a:latin typeface="Arial"/>
            </a:endParaRPr>
          </a:p>
          <a:p>
            <a:pPr marL="216000" indent="-216000">
              <a:buClr>
                <a:srgbClr val="000000"/>
              </a:buClr>
              <a:buSzPct val="45000"/>
              <a:buFont typeface="Wingdings" charset="2"/>
              <a:buChar char=""/>
            </a:pPr>
            <a:endParaRPr lang="en-US" sz="1200" b="0" strike="noStrike" spc="-1" dirty="0">
              <a:latin typeface="Arial"/>
            </a:endParaRPr>
          </a:p>
          <a:p>
            <a:pPr marL="432000" lvl="1" indent="-216000">
              <a:lnSpc>
                <a:spcPct val="100000"/>
              </a:lnSpc>
              <a:buClr>
                <a:srgbClr val="000000"/>
              </a:buClr>
              <a:buSzPct val="45000"/>
              <a:buFont typeface="Wingdings" charset="2"/>
              <a:buChar char=""/>
            </a:pPr>
            <a:r>
              <a:rPr lang="en-US" sz="2400" b="0" strike="noStrike" spc="-1" dirty="0">
                <a:solidFill>
                  <a:srgbClr val="000000"/>
                </a:solidFill>
                <a:latin typeface="Arial"/>
              </a:rPr>
              <a:t>The very small satellites should carry some kind of de-orbiting/maneuvering capability (remember, from 2014 to 2019 more than 900 </a:t>
            </a:r>
            <a:r>
              <a:rPr lang="en-US" sz="2400" b="0" strike="noStrike" spc="-1" dirty="0" err="1">
                <a:solidFill>
                  <a:srgbClr val="000000"/>
                </a:solidFill>
                <a:latin typeface="Arial"/>
              </a:rPr>
              <a:t>cubesats</a:t>
            </a:r>
            <a:r>
              <a:rPr lang="en-US" sz="2400" b="0" strike="noStrike" spc="-1" dirty="0">
                <a:solidFill>
                  <a:srgbClr val="000000"/>
                </a:solidFill>
                <a:latin typeface="Arial"/>
              </a:rPr>
              <a:t> were launched) e.g., solar sails, exploiting resonance “corridors” (Rossi et </a:t>
            </a:r>
            <a:r>
              <a:rPr lang="en-US" sz="2400" b="0" i="1" strike="noStrike" spc="-1" dirty="0">
                <a:solidFill>
                  <a:srgbClr val="000000"/>
                </a:solidFill>
                <a:latin typeface="Arial"/>
              </a:rPr>
              <a:t>al.,</a:t>
            </a:r>
            <a:r>
              <a:rPr lang="en-US" sz="2400" b="0" strike="noStrike" spc="-1" dirty="0">
                <a:solidFill>
                  <a:srgbClr val="000000"/>
                </a:solidFill>
                <a:latin typeface="Arial"/>
              </a:rPr>
              <a:t> 2020) .</a:t>
            </a:r>
            <a:endParaRPr lang="en-US" sz="2400" b="0" strike="noStrike" spc="-1" dirty="0">
              <a:latin typeface="Arial"/>
            </a:endParaRPr>
          </a:p>
          <a:p>
            <a:pPr marL="432000" lvl="1" indent="-216000">
              <a:buClr>
                <a:srgbClr val="000000"/>
              </a:buClr>
              <a:buSzPct val="45000"/>
              <a:buFont typeface="Wingdings" charset="2"/>
              <a:buChar char=""/>
            </a:pPr>
            <a:endParaRPr lang="en-US" sz="1200" b="0" strike="noStrike" spc="-1" dirty="0">
              <a:latin typeface="Arial"/>
            </a:endParaRPr>
          </a:p>
          <a:p>
            <a:pPr marL="432000" lvl="1" indent="-216000">
              <a:lnSpc>
                <a:spcPct val="100000"/>
              </a:lnSpc>
              <a:buClr>
                <a:srgbClr val="000000"/>
              </a:buClr>
              <a:buSzPct val="45000"/>
              <a:buFont typeface="Wingdings" charset="2"/>
              <a:buChar char=""/>
            </a:pPr>
            <a:r>
              <a:rPr lang="en-US" sz="2400" b="0" strike="noStrike" spc="-1" dirty="0">
                <a:solidFill>
                  <a:srgbClr val="000000"/>
                </a:solidFill>
                <a:latin typeface="Arial"/>
              </a:rPr>
              <a:t>The new traffic must be regulated by a proper </a:t>
            </a:r>
            <a:r>
              <a:rPr lang="en-US" sz="2400" b="0" strike="noStrike" spc="-1" dirty="0">
                <a:solidFill>
                  <a:srgbClr val="C9211E"/>
                </a:solidFill>
                <a:latin typeface="Arial"/>
              </a:rPr>
              <a:t>Space Traffic Management</a:t>
            </a:r>
            <a:r>
              <a:rPr lang="en-US" sz="2400" b="0" strike="noStrike" spc="-1" dirty="0">
                <a:solidFill>
                  <a:srgbClr val="000000"/>
                </a:solidFill>
                <a:latin typeface="Arial"/>
              </a:rPr>
              <a:t>. This requires interaction and agreement between the different actors, e.g.:</a:t>
            </a:r>
            <a:endParaRPr lang="en-US" sz="2400" b="0" strike="noStrike" spc="-1" dirty="0">
              <a:latin typeface="Arial"/>
            </a:endParaRPr>
          </a:p>
          <a:p>
            <a:pPr marL="216000" indent="-216000">
              <a:lnSpc>
                <a:spcPct val="100000"/>
              </a:lnSpc>
              <a:buClr>
                <a:srgbClr val="000000"/>
              </a:buClr>
              <a:buSzPct val="45000"/>
              <a:buFont typeface="Wingdings" charset="2"/>
              <a:buChar char=""/>
            </a:pPr>
            <a:endParaRPr lang="en-US" sz="1400" b="0" strike="noStrike" spc="-1" dirty="0">
              <a:latin typeface="Arial"/>
            </a:endParaRPr>
          </a:p>
          <a:p>
            <a:pPr marL="648000" lvl="2" indent="-216000">
              <a:lnSpc>
                <a:spcPct val="100000"/>
              </a:lnSpc>
              <a:buClr>
                <a:srgbClr val="000000"/>
              </a:buClr>
              <a:buSzPct val="45000"/>
              <a:buFont typeface="Wingdings" charset="2"/>
              <a:buChar char=""/>
            </a:pPr>
            <a:r>
              <a:rPr lang="en-US" sz="1800" b="0" strike="noStrike" spc="-1" dirty="0">
                <a:solidFill>
                  <a:srgbClr val="000000"/>
                </a:solidFill>
                <a:latin typeface="Arial"/>
              </a:rPr>
              <a:t>ESA-SpaceX: Aeolus and Starlink 44 satellite </a:t>
            </a:r>
            <a:endParaRPr lang="en-US" sz="1800" b="0" strike="noStrike" spc="-1" dirty="0">
              <a:latin typeface="Arial"/>
            </a:endParaRPr>
          </a:p>
          <a:p>
            <a:pPr marL="648000" lvl="2" indent="-216000">
              <a:lnSpc>
                <a:spcPct val="100000"/>
              </a:lnSpc>
              <a:buClr>
                <a:srgbClr val="000000"/>
              </a:buClr>
              <a:buSzPct val="45000"/>
              <a:buFont typeface="Wingdings" charset="2"/>
              <a:buChar char=""/>
            </a:pPr>
            <a:r>
              <a:rPr lang="en-US" sz="1800" b="0" strike="noStrike" spc="-1" dirty="0">
                <a:solidFill>
                  <a:srgbClr val="000000"/>
                </a:solidFill>
                <a:latin typeface="Arial"/>
              </a:rPr>
              <a:t>“mutual” collision avoidance between AI guided spacecraft: who’s going first?</a:t>
            </a:r>
            <a:endParaRPr lang="en-US" sz="1800" b="0" strike="noStrike" spc="-1" dirty="0">
              <a:latin typeface="Arial"/>
            </a:endParaRPr>
          </a:p>
          <a:p>
            <a:pPr marL="648000" lvl="2" indent="-216000">
              <a:lnSpc>
                <a:spcPct val="100000"/>
              </a:lnSpc>
              <a:buClr>
                <a:srgbClr val="000000"/>
              </a:buClr>
              <a:buSzPct val="45000"/>
              <a:buFont typeface="Wingdings" charset="2"/>
              <a:buChar char=""/>
            </a:pPr>
            <a:r>
              <a:rPr lang="en-US" sz="1800" b="0" strike="noStrike" spc="-1" dirty="0">
                <a:solidFill>
                  <a:srgbClr val="000000"/>
                </a:solidFill>
                <a:latin typeface="Arial"/>
                <a:ea typeface="Noto Sans CJK SC"/>
              </a:rPr>
              <a:t>…... </a:t>
            </a:r>
            <a:endParaRPr lang="en-US" sz="1800" b="0" strike="noStrike" spc="-1" dirty="0">
              <a:latin typeface="Arial"/>
            </a:endParaRPr>
          </a:p>
          <a:p>
            <a:pPr marL="648000" lvl="2" indent="-216000">
              <a:lnSpc>
                <a:spcPct val="100000"/>
              </a:lnSpc>
              <a:buClr>
                <a:srgbClr val="000000"/>
              </a:buClr>
              <a:buSzPct val="45000"/>
              <a:buFont typeface="Wingdings" charset="2"/>
              <a:buChar char=""/>
            </a:pPr>
            <a:r>
              <a:rPr lang="en-US" sz="1800" b="0" strike="noStrike" spc="-1" dirty="0">
                <a:solidFill>
                  <a:srgbClr val="000000"/>
                </a:solidFill>
                <a:latin typeface="Arial"/>
              </a:rPr>
              <a:t>NOTE: only ~ 8 % of the trackable population is maneuverable</a:t>
            </a:r>
            <a:endParaRPr lang="en-US" sz="1800" b="0" strike="noStrike" spc="-1" dirty="0">
              <a:latin typeface="Arial"/>
            </a:endParaRPr>
          </a:p>
        </p:txBody>
      </p:sp>
    </p:spTree>
    <p:extLst>
      <p:ext uri="{BB962C8B-B14F-4D97-AF65-F5344CB8AC3E}">
        <p14:creationId xmlns:p14="http://schemas.microsoft.com/office/powerpoint/2010/main" val="2004253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1DD8F-9AF1-84AD-980F-E525092FFB72}"/>
            </a:ext>
          </a:extLst>
        </p:cNvPr>
        <p:cNvGrpSpPr/>
        <p:nvPr/>
      </p:nvGrpSpPr>
      <p:grpSpPr>
        <a:xfrm>
          <a:off x="0" y="0"/>
          <a:ext cx="0" cy="0"/>
          <a:chOff x="0" y="0"/>
          <a:chExt cx="0" cy="0"/>
        </a:xfrm>
      </p:grpSpPr>
      <p:sp>
        <p:nvSpPr>
          <p:cNvPr id="227" name="CustomShape 1_28">
            <a:extLst>
              <a:ext uri="{FF2B5EF4-FFF2-40B4-BE49-F238E27FC236}">
                <a16:creationId xmlns:a16="http://schemas.microsoft.com/office/drawing/2014/main" id="{87EEEC25-EE66-7772-2A86-A916F0496D50}"/>
              </a:ext>
            </a:extLst>
          </p:cNvPr>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228" name="CustomShape 2_28">
            <a:extLst>
              <a:ext uri="{FF2B5EF4-FFF2-40B4-BE49-F238E27FC236}">
                <a16:creationId xmlns:a16="http://schemas.microsoft.com/office/drawing/2014/main" id="{E2D52368-8E3C-11F5-9C18-E406E7A2108F}"/>
              </a:ext>
            </a:extLst>
          </p:cNvPr>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230" name="CasellaDiTesto 229">
            <a:extLst>
              <a:ext uri="{FF2B5EF4-FFF2-40B4-BE49-F238E27FC236}">
                <a16:creationId xmlns:a16="http://schemas.microsoft.com/office/drawing/2014/main" id="{C32B7BD2-F216-FDDA-383F-B30549E80804}"/>
              </a:ext>
            </a:extLst>
          </p:cNvPr>
          <p:cNvSpPr txBox="1"/>
          <p:nvPr/>
        </p:nvSpPr>
        <p:spPr>
          <a:xfrm>
            <a:off x="421837" y="943527"/>
            <a:ext cx="11226440" cy="6979964"/>
          </a:xfrm>
          <a:prstGeom prst="rect">
            <a:avLst/>
          </a:prstGeom>
          <a:noFill/>
          <a:ln w="0">
            <a:noFill/>
          </a:ln>
        </p:spPr>
        <p:txBody>
          <a:bodyPr lIns="88958" tIns="44479" rIns="88958" bIns="44479" anchor="t">
            <a:noAutofit/>
          </a:bodyPr>
          <a:lstStyle/>
          <a:p>
            <a:pPr algn="ctr">
              <a:buNone/>
            </a:pPr>
            <a:endParaRPr lang="en-US" sz="2174" spc="-1" dirty="0">
              <a:latin typeface="Arial"/>
            </a:endParaRPr>
          </a:p>
          <a:p>
            <a:pPr marL="213494" indent="-213494">
              <a:buClr>
                <a:srgbClr val="000000"/>
              </a:buClr>
              <a:buSzPct val="45000"/>
              <a:buFont typeface="Wingdings" charset="2"/>
              <a:buChar char=""/>
            </a:pPr>
            <a:r>
              <a:rPr lang="en-US" sz="2768" spc="-1" dirty="0">
                <a:solidFill>
                  <a:srgbClr val="2A6099"/>
                </a:solidFill>
                <a:latin typeface="Arial"/>
              </a:rPr>
              <a:t>Are we doing enough?</a:t>
            </a:r>
            <a:r>
              <a:rPr lang="en-US" sz="2768" spc="-1" dirty="0">
                <a:solidFill>
                  <a:srgbClr val="C9211E"/>
                </a:solidFill>
                <a:latin typeface="Arial"/>
              </a:rPr>
              <a:t> </a:t>
            </a:r>
            <a:r>
              <a:rPr lang="en-US" sz="2768" b="1" spc="-1" dirty="0">
                <a:solidFill>
                  <a:srgbClr val="C9211E"/>
                </a:solidFill>
                <a:latin typeface="Arial"/>
              </a:rPr>
              <a:t>NO</a:t>
            </a:r>
            <a:endParaRPr lang="en-US" sz="2768" spc="-1" dirty="0">
              <a:latin typeface="Arial"/>
            </a:endParaRPr>
          </a:p>
          <a:p>
            <a:pPr marL="213494" indent="-213494">
              <a:buClr>
                <a:srgbClr val="000000"/>
              </a:buClr>
              <a:buSzPct val="45000"/>
              <a:buFont typeface="Wingdings" charset="2"/>
              <a:buChar char=""/>
            </a:pPr>
            <a:endParaRPr lang="en-US" sz="1100" spc="-1" dirty="0">
              <a:latin typeface="Arial"/>
            </a:endParaRPr>
          </a:p>
          <a:p>
            <a:pPr marL="213494" indent="-213494">
              <a:buClr>
                <a:srgbClr val="000000"/>
              </a:buClr>
              <a:buSzPct val="45000"/>
              <a:buFont typeface="Wingdings" charset="2"/>
              <a:buChar char=""/>
            </a:pPr>
            <a:r>
              <a:rPr lang="en-US" sz="2372" spc="-1" dirty="0">
                <a:solidFill>
                  <a:srgbClr val="000000"/>
                </a:solidFill>
                <a:latin typeface="Arial"/>
              </a:rPr>
              <a:t>What should we do more?</a:t>
            </a:r>
            <a:endParaRPr lang="en-US" sz="2372" spc="-1" dirty="0">
              <a:latin typeface="Arial"/>
            </a:endParaRPr>
          </a:p>
          <a:p>
            <a:pPr marL="213494" indent="-213494">
              <a:buClr>
                <a:srgbClr val="000000"/>
              </a:buClr>
              <a:buSzPct val="45000"/>
              <a:buFont typeface="Wingdings" charset="2"/>
              <a:buChar char=""/>
            </a:pPr>
            <a:endParaRPr lang="en-US" sz="1050" spc="-1" dirty="0">
              <a:latin typeface="Arial"/>
            </a:endParaRPr>
          </a:p>
          <a:p>
            <a:pPr marL="426989" lvl="1" indent="-213494">
              <a:buClr>
                <a:srgbClr val="000000"/>
              </a:buClr>
              <a:buSzPct val="45000"/>
              <a:buFont typeface="Wingdings" charset="2"/>
              <a:buChar char=""/>
            </a:pPr>
            <a:r>
              <a:rPr lang="en-US" sz="2372" spc="-1" dirty="0">
                <a:solidFill>
                  <a:srgbClr val="C9211E"/>
                </a:solidFill>
                <a:latin typeface="Arial"/>
              </a:rPr>
              <a:t>Apply existing rules</a:t>
            </a:r>
            <a:r>
              <a:rPr lang="en-US" sz="2372" spc="-1" dirty="0">
                <a:solidFill>
                  <a:srgbClr val="000000"/>
                </a:solidFill>
                <a:latin typeface="Arial"/>
              </a:rPr>
              <a:t>:</a:t>
            </a:r>
            <a:endParaRPr lang="en-US" sz="2372" spc="-1" dirty="0">
              <a:latin typeface="Arial"/>
            </a:endParaRPr>
          </a:p>
          <a:p>
            <a:pPr marL="640483" lvl="2" indent="-213494">
              <a:buClr>
                <a:srgbClr val="000000"/>
              </a:buClr>
              <a:buSzPct val="45000"/>
              <a:buFont typeface="Wingdings" charset="2"/>
              <a:buChar char=""/>
            </a:pPr>
            <a:endParaRPr lang="en-US" sz="900" spc="-1" dirty="0">
              <a:latin typeface="Arial"/>
            </a:endParaRPr>
          </a:p>
          <a:p>
            <a:pPr marL="640483" lvl="2" indent="-213494">
              <a:buClr>
                <a:srgbClr val="000000"/>
              </a:buClr>
              <a:buSzPct val="45000"/>
              <a:buFont typeface="Wingdings" charset="2"/>
              <a:buChar char=""/>
            </a:pPr>
            <a:r>
              <a:rPr lang="en-US" sz="1977" spc="-1" dirty="0">
                <a:solidFill>
                  <a:srgbClr val="000000"/>
                </a:solidFill>
                <a:latin typeface="Arial"/>
              </a:rPr>
              <a:t>57 % of the rocket bodies used in the past 10 years are still in orbit</a:t>
            </a:r>
            <a:endParaRPr lang="en-US" sz="1977" spc="-1" dirty="0">
              <a:latin typeface="Arial"/>
            </a:endParaRPr>
          </a:p>
          <a:p>
            <a:pPr marL="640483" lvl="2" indent="-213494">
              <a:buClr>
                <a:srgbClr val="000000"/>
              </a:buClr>
              <a:buSzPct val="45000"/>
              <a:buFont typeface="Wingdings" charset="2"/>
              <a:buChar char=""/>
            </a:pPr>
            <a:r>
              <a:rPr lang="en-US" sz="1977" spc="-1" dirty="0">
                <a:solidFill>
                  <a:srgbClr val="000000"/>
                </a:solidFill>
                <a:latin typeface="Arial"/>
              </a:rPr>
              <a:t>For non-naturally compliant objects about 60 % of the payloads and 30 % of the rocket bodies </a:t>
            </a:r>
            <a:r>
              <a:rPr lang="en-US" sz="1977" spc="-1" dirty="0">
                <a:solidFill>
                  <a:srgbClr val="2A6099"/>
                </a:solidFill>
                <a:latin typeface="Arial"/>
              </a:rPr>
              <a:t>do not even attempt to comply</a:t>
            </a:r>
            <a:endParaRPr lang="en-US" sz="1977" spc="-1" dirty="0">
              <a:latin typeface="Arial"/>
            </a:endParaRPr>
          </a:p>
          <a:p>
            <a:pPr marL="640483" lvl="2" indent="-213494">
              <a:buClr>
                <a:srgbClr val="000000"/>
              </a:buClr>
              <a:buSzPct val="45000"/>
              <a:buFont typeface="Wingdings" charset="2"/>
              <a:buChar char=""/>
            </a:pPr>
            <a:endParaRPr lang="en-US" sz="1000" spc="-1" dirty="0">
              <a:latin typeface="Arial"/>
            </a:endParaRPr>
          </a:p>
          <a:p>
            <a:pPr marL="426989" lvl="1" indent="-213494">
              <a:buClr>
                <a:srgbClr val="000000"/>
              </a:buClr>
              <a:buSzPct val="45000"/>
              <a:buFont typeface="Wingdings" charset="2"/>
              <a:buChar char=""/>
            </a:pPr>
            <a:r>
              <a:rPr lang="en-US" sz="2372" spc="-1" dirty="0">
                <a:solidFill>
                  <a:srgbClr val="000000"/>
                </a:solidFill>
                <a:latin typeface="Arial"/>
              </a:rPr>
              <a:t>Find and approve new rules (not necessarily the 25-year rule….)</a:t>
            </a:r>
            <a:endParaRPr lang="en-US" sz="2372" spc="-1" dirty="0">
              <a:latin typeface="Arial"/>
            </a:endParaRPr>
          </a:p>
          <a:p>
            <a:pPr marL="426989" lvl="1" indent="-213494">
              <a:buClr>
                <a:srgbClr val="000000"/>
              </a:buClr>
              <a:buSzPct val="45000"/>
              <a:buFont typeface="Wingdings" charset="2"/>
              <a:buChar char=""/>
            </a:pPr>
            <a:endParaRPr lang="en-US" sz="1100" spc="-1" dirty="0">
              <a:latin typeface="Arial"/>
            </a:endParaRPr>
          </a:p>
          <a:p>
            <a:pPr marL="426989" lvl="1" indent="-213494">
              <a:buClr>
                <a:srgbClr val="000000"/>
              </a:buClr>
              <a:buSzPct val="45000"/>
              <a:buFont typeface="Wingdings" charset="2"/>
              <a:buChar char=""/>
            </a:pPr>
            <a:r>
              <a:rPr lang="en-US" sz="2372" spc="-1" dirty="0">
                <a:solidFill>
                  <a:srgbClr val="C9211E"/>
                </a:solidFill>
                <a:latin typeface="Arial"/>
              </a:rPr>
              <a:t>Improve some technologies</a:t>
            </a:r>
            <a:r>
              <a:rPr lang="en-US" sz="2372" spc="-1" dirty="0">
                <a:solidFill>
                  <a:srgbClr val="000000"/>
                </a:solidFill>
                <a:latin typeface="Arial"/>
              </a:rPr>
              <a:t> (de-orbiting, in-deorbit servicing, ADR, laser nudging of small debris, autonomous navigation &amp; AI for collision avoidance, just in time collision avoidance,….)</a:t>
            </a:r>
            <a:endParaRPr lang="en-US" sz="2372" spc="-1" dirty="0">
              <a:latin typeface="Arial"/>
            </a:endParaRPr>
          </a:p>
          <a:p>
            <a:pPr marL="426989" lvl="1" indent="-213494">
              <a:buClr>
                <a:srgbClr val="000000"/>
              </a:buClr>
              <a:buSzPct val="45000"/>
              <a:buFont typeface="Wingdings" charset="2"/>
              <a:buChar char=""/>
            </a:pPr>
            <a:endParaRPr lang="en-US" sz="1100" spc="-1" dirty="0">
              <a:latin typeface="Arial"/>
            </a:endParaRPr>
          </a:p>
          <a:p>
            <a:pPr marL="426989" lvl="1" indent="-213494">
              <a:buClr>
                <a:srgbClr val="000000"/>
              </a:buClr>
              <a:buSzPct val="45000"/>
              <a:buFont typeface="Wingdings" charset="2"/>
              <a:buChar char=""/>
            </a:pPr>
            <a:r>
              <a:rPr lang="en-US" sz="2174" spc="-1" dirty="0">
                <a:solidFill>
                  <a:srgbClr val="000000"/>
                </a:solidFill>
                <a:latin typeface="Arial"/>
              </a:rPr>
              <a:t>Improve the SST system to lower the covariance and to detect smaller objects (LNT) </a:t>
            </a:r>
            <a:endParaRPr lang="en-US" sz="2174" spc="-1" dirty="0">
              <a:latin typeface="Arial"/>
            </a:endParaRPr>
          </a:p>
        </p:txBody>
      </p:sp>
    </p:spTree>
    <p:extLst>
      <p:ext uri="{BB962C8B-B14F-4D97-AF65-F5344CB8AC3E}">
        <p14:creationId xmlns:p14="http://schemas.microsoft.com/office/powerpoint/2010/main" val="1547231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0955-EBD8-F9BB-F105-6541BD4A4E19}"/>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B55ACB7C-355F-4763-55E5-7961793DB13D}"/>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E87BD4F3-9961-3DDD-7E6A-7539C70F0568}"/>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5547E9D3-A08F-6C44-648E-B56F64FD6E2A}"/>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EF9594CE-502D-8B05-F0E3-7379541C7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2" name="CasellaDiTesto 1">
            <a:extLst>
              <a:ext uri="{FF2B5EF4-FFF2-40B4-BE49-F238E27FC236}">
                <a16:creationId xmlns:a16="http://schemas.microsoft.com/office/drawing/2014/main" id="{9CEF37F1-71E5-51CE-4776-80357D4C5B32}"/>
              </a:ext>
            </a:extLst>
          </p:cNvPr>
          <p:cNvSpPr txBox="1"/>
          <p:nvPr/>
        </p:nvSpPr>
        <p:spPr>
          <a:xfrm>
            <a:off x="83347" y="791528"/>
            <a:ext cx="11358000" cy="7022520"/>
          </a:xfrm>
          <a:prstGeom prst="rect">
            <a:avLst/>
          </a:prstGeom>
          <a:noFill/>
          <a:ln w="0">
            <a:noFill/>
          </a:ln>
        </p:spPr>
        <p:txBody>
          <a:bodyPr lIns="90000" tIns="45000" rIns="90000" bIns="45000" anchor="t">
            <a:noAutofit/>
          </a:bodyPr>
          <a:lstStyle/>
          <a:p>
            <a:pPr algn="ctr">
              <a:buNone/>
            </a:pPr>
            <a:endParaRPr lang="en-US" sz="1100" b="0" strike="noStrike" spc="-1" dirty="0">
              <a:latin typeface="Arial"/>
            </a:endParaRPr>
          </a:p>
          <a:p>
            <a:pPr marL="216000" indent="-216000">
              <a:buClr>
                <a:srgbClr val="000000"/>
              </a:buClr>
              <a:buSzPct val="45000"/>
              <a:buFont typeface="Wingdings" charset="2"/>
              <a:buChar char=""/>
            </a:pPr>
            <a:endParaRPr lang="en-US" sz="900" b="0" strike="noStrike" spc="-1" dirty="0">
              <a:latin typeface="Arial"/>
            </a:endParaRPr>
          </a:p>
          <a:p>
            <a:pPr marL="216000" indent="-216000">
              <a:buClr>
                <a:srgbClr val="000000"/>
              </a:buClr>
              <a:buSzPct val="45000"/>
              <a:buFont typeface="Wingdings" charset="2"/>
              <a:buChar char=""/>
            </a:pPr>
            <a:r>
              <a:rPr lang="en-US" sz="2400" b="0" strike="noStrike" spc="-1" dirty="0">
                <a:solidFill>
                  <a:srgbClr val="000000"/>
                </a:solidFill>
                <a:latin typeface="Arial"/>
              </a:rPr>
              <a:t>What should we do more?</a:t>
            </a:r>
            <a:endParaRPr lang="en-US" sz="2400" b="0" strike="noStrike" spc="-1" dirty="0">
              <a:latin typeface="Arial"/>
            </a:endParaRPr>
          </a:p>
          <a:p>
            <a:pPr marL="216000" indent="-216000">
              <a:buClr>
                <a:srgbClr val="000000"/>
              </a:buClr>
              <a:buSzPct val="45000"/>
              <a:buFont typeface="Wingdings" charset="2"/>
              <a:buChar char=""/>
            </a:pPr>
            <a:endParaRPr lang="en-US" sz="900" b="0" strike="noStrike" spc="-1" dirty="0">
              <a:latin typeface="Arial"/>
            </a:endParaRPr>
          </a:p>
          <a:p>
            <a:pPr marL="432000" lvl="1" indent="-216000">
              <a:lnSpc>
                <a:spcPct val="100000"/>
              </a:lnSpc>
              <a:buClr>
                <a:srgbClr val="000000"/>
              </a:buClr>
              <a:buSzPct val="45000"/>
              <a:buFont typeface="Wingdings" charset="2"/>
              <a:buChar char=""/>
            </a:pPr>
            <a:r>
              <a:rPr lang="en-US" sz="2400" b="0" strike="noStrike" spc="-1" dirty="0">
                <a:solidFill>
                  <a:srgbClr val="C9211E"/>
                </a:solidFill>
                <a:latin typeface="Arial"/>
              </a:rPr>
              <a:t>Solve the legal/economic issues:</a:t>
            </a:r>
            <a:endParaRPr lang="en-US" sz="2400" b="0" strike="noStrike" spc="-1" dirty="0">
              <a:latin typeface="Arial"/>
            </a:endParaRPr>
          </a:p>
          <a:p>
            <a:pPr marL="648000" lvl="2" indent="-216000">
              <a:lnSpc>
                <a:spcPct val="100000"/>
              </a:lnSpc>
              <a:buClr>
                <a:srgbClr val="000000"/>
              </a:buClr>
              <a:buSzPct val="45000"/>
              <a:buFont typeface="Wingdings" charset="2"/>
              <a:buChar char=""/>
            </a:pPr>
            <a:endParaRPr lang="en-US" sz="1300" b="0" strike="noStrike" spc="-1" dirty="0">
              <a:latin typeface="Arial"/>
            </a:endParaRPr>
          </a:p>
          <a:p>
            <a:pPr marL="648000" lvl="2" indent="-216000">
              <a:lnSpc>
                <a:spcPct val="100000"/>
              </a:lnSpc>
              <a:buClr>
                <a:srgbClr val="000000"/>
              </a:buClr>
              <a:buSzPct val="45000"/>
              <a:buFont typeface="Wingdings" charset="2"/>
              <a:buChar char=""/>
            </a:pPr>
            <a:r>
              <a:rPr lang="en-US" sz="2200" b="0" strike="noStrike" spc="-1" dirty="0">
                <a:solidFill>
                  <a:srgbClr val="C9211E"/>
                </a:solidFill>
                <a:latin typeface="Arial"/>
              </a:rPr>
              <a:t>Liability</a:t>
            </a:r>
            <a:r>
              <a:rPr lang="en-US" sz="2200" b="0" strike="noStrike" spc="-1" dirty="0">
                <a:solidFill>
                  <a:srgbClr val="000000"/>
                </a:solidFill>
                <a:latin typeface="Arial"/>
              </a:rPr>
              <a:t>:</a:t>
            </a:r>
            <a:r>
              <a:rPr lang="en-US" sz="1800" b="0" strike="noStrike" spc="-1" dirty="0">
                <a:solidFill>
                  <a:srgbClr val="000000"/>
                </a:solidFill>
                <a:latin typeface="Arial"/>
              </a:rPr>
              <a:t> </a:t>
            </a:r>
          </a:p>
          <a:p>
            <a:pPr marL="432000" lvl="2">
              <a:lnSpc>
                <a:spcPct val="100000"/>
              </a:lnSpc>
              <a:buClr>
                <a:srgbClr val="000000"/>
              </a:buClr>
              <a:buSzPct val="45000"/>
            </a:pPr>
            <a:endParaRPr lang="en-US" sz="1800" b="0" strike="noStrike" spc="-1" dirty="0">
              <a:latin typeface="Arial"/>
            </a:endParaRPr>
          </a:p>
          <a:p>
            <a:pPr marL="864000" lvl="3" indent="-216000">
              <a:lnSpc>
                <a:spcPct val="100000"/>
              </a:lnSpc>
              <a:buClr>
                <a:srgbClr val="000000"/>
              </a:buClr>
              <a:buSzPct val="45000"/>
              <a:buFont typeface="Wingdings" charset="2"/>
              <a:buChar char=""/>
            </a:pPr>
            <a:r>
              <a:rPr lang="en-US" sz="2000" b="0" strike="noStrike" spc="-1" dirty="0">
                <a:solidFill>
                  <a:srgbClr val="000000"/>
                </a:solidFill>
                <a:latin typeface="Arial"/>
              </a:rPr>
              <a:t>the Liability Convention of 1971 “neither defines the fault nor establishes a standard of care for actors conducting space activities. The absence of precedent at both the international and domestic level leaves the ability of a victim to recover its losses uncertain” </a:t>
            </a:r>
          </a:p>
          <a:p>
            <a:pPr marL="864000" lvl="3" indent="-216000">
              <a:lnSpc>
                <a:spcPct val="100000"/>
              </a:lnSpc>
              <a:buClr>
                <a:srgbClr val="000000"/>
              </a:buClr>
              <a:buSzPct val="45000"/>
              <a:buFont typeface="Wingdings" charset="2"/>
              <a:buChar char=""/>
            </a:pPr>
            <a:endParaRPr lang="en-US" sz="2000" b="0" strike="noStrike" spc="-1" dirty="0">
              <a:latin typeface="Arial"/>
            </a:endParaRPr>
          </a:p>
          <a:p>
            <a:pPr marL="864000" lvl="3" indent="-216000">
              <a:lnSpc>
                <a:spcPct val="100000"/>
              </a:lnSpc>
              <a:buClr>
                <a:srgbClr val="000000"/>
              </a:buClr>
              <a:buSzPct val="45000"/>
              <a:buFont typeface="Wingdings" charset="2"/>
              <a:buChar char=""/>
            </a:pPr>
            <a:r>
              <a:rPr lang="en-US" sz="2000" b="0" strike="noStrike" spc="-1" dirty="0">
                <a:solidFill>
                  <a:srgbClr val="000000"/>
                </a:solidFill>
                <a:latin typeface="Arial"/>
              </a:rPr>
              <a:t>As the liability regime is stronger for damage on the ground or in the air compared to in orbit, space actors are </a:t>
            </a:r>
            <a:r>
              <a:rPr lang="en-US" sz="2000" b="0" strike="noStrike" spc="-1" dirty="0" err="1">
                <a:solidFill>
                  <a:srgbClr val="000000"/>
                </a:solidFill>
                <a:latin typeface="Arial"/>
              </a:rPr>
              <a:t>disincentivised</a:t>
            </a:r>
            <a:r>
              <a:rPr lang="en-US" sz="2000" b="0" strike="noStrike" spc="-1" dirty="0">
                <a:solidFill>
                  <a:srgbClr val="000000"/>
                </a:solidFill>
                <a:latin typeface="Arial"/>
              </a:rPr>
              <a:t> to de-orbit their spacecraft            design for demise (e.g., Rossi et al., </a:t>
            </a:r>
            <a:r>
              <a:rPr lang="en-US" sz="2000" b="0" i="1" strike="noStrike" spc="-1" dirty="0">
                <a:solidFill>
                  <a:srgbClr val="000000"/>
                </a:solidFill>
                <a:latin typeface="Arial"/>
              </a:rPr>
              <a:t>Aerospace</a:t>
            </a:r>
            <a:r>
              <a:rPr lang="en-US" sz="2000" b="0" strike="noStrike" spc="-1" dirty="0">
                <a:solidFill>
                  <a:srgbClr val="000000"/>
                </a:solidFill>
                <a:latin typeface="Arial"/>
              </a:rPr>
              <a:t>, 2018) (see next talk by Pardini &amp; Anselmo!)</a:t>
            </a:r>
            <a:endParaRPr lang="en-US" sz="2000" b="0" strike="noStrike" spc="-1" dirty="0">
              <a:latin typeface="Arial"/>
            </a:endParaRPr>
          </a:p>
          <a:p>
            <a:pPr marL="648000" lvl="2" indent="-216000">
              <a:lnSpc>
                <a:spcPct val="100000"/>
              </a:lnSpc>
              <a:buClr>
                <a:srgbClr val="000000"/>
              </a:buClr>
              <a:buSzPct val="45000"/>
              <a:buFont typeface="Wingdings" charset="2"/>
              <a:buChar char=""/>
            </a:pPr>
            <a:endParaRPr lang="en-US" sz="2400" b="0" strike="noStrike" spc="-1" dirty="0">
              <a:latin typeface="Arial"/>
            </a:endParaRPr>
          </a:p>
        </p:txBody>
      </p:sp>
      <p:sp>
        <p:nvSpPr>
          <p:cNvPr id="4" name="Connettore diritto 3">
            <a:extLst>
              <a:ext uri="{FF2B5EF4-FFF2-40B4-BE49-F238E27FC236}">
                <a16:creationId xmlns:a16="http://schemas.microsoft.com/office/drawing/2014/main" id="{B986D3DB-5CC7-640A-07A2-34CA1746E701}"/>
              </a:ext>
            </a:extLst>
          </p:cNvPr>
          <p:cNvSpPr/>
          <p:nvPr/>
        </p:nvSpPr>
        <p:spPr>
          <a:xfrm>
            <a:off x="8441932" y="4553213"/>
            <a:ext cx="555120" cy="0"/>
          </a:xfrm>
          <a:prstGeom prst="line">
            <a:avLst/>
          </a:prstGeom>
          <a:ln w="109800">
            <a:solidFill>
              <a:srgbClr val="3465A4"/>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Tree>
    <p:extLst>
      <p:ext uri="{BB962C8B-B14F-4D97-AF65-F5344CB8AC3E}">
        <p14:creationId xmlns:p14="http://schemas.microsoft.com/office/powerpoint/2010/main" val="4271466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470C1-ECC0-3ECA-ABA4-12051198F4F8}"/>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94B6FAE5-66B1-9A9C-33C6-28A02A96D5F6}"/>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F9DB31BA-70DE-F05F-23C4-25E52F39F4B7}"/>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155F2FCC-055B-77E9-9C75-ACF4D6D1CC1D}"/>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97FDD8B3-C309-368A-681D-FC2ED3971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2" name="CasellaDiTesto 1">
            <a:extLst>
              <a:ext uri="{FF2B5EF4-FFF2-40B4-BE49-F238E27FC236}">
                <a16:creationId xmlns:a16="http://schemas.microsoft.com/office/drawing/2014/main" id="{E9DFC3E6-C7F5-A8B0-A36F-06CCC459DBDD}"/>
              </a:ext>
            </a:extLst>
          </p:cNvPr>
          <p:cNvSpPr txBox="1"/>
          <p:nvPr/>
        </p:nvSpPr>
        <p:spPr>
          <a:xfrm>
            <a:off x="83347" y="791528"/>
            <a:ext cx="11358000" cy="7022520"/>
          </a:xfrm>
          <a:prstGeom prst="rect">
            <a:avLst/>
          </a:prstGeom>
          <a:noFill/>
          <a:ln w="0">
            <a:noFill/>
          </a:ln>
        </p:spPr>
        <p:txBody>
          <a:bodyPr lIns="90000" tIns="45000" rIns="90000" bIns="45000" anchor="t">
            <a:noAutofit/>
          </a:bodyPr>
          <a:lstStyle/>
          <a:p>
            <a:pPr algn="ctr">
              <a:buNone/>
            </a:pPr>
            <a:endParaRPr lang="en-US" sz="1100" b="0" strike="noStrike" spc="-1" dirty="0">
              <a:latin typeface="Arial"/>
            </a:endParaRPr>
          </a:p>
          <a:p>
            <a:pPr marL="216000" indent="-216000">
              <a:buClr>
                <a:srgbClr val="000000"/>
              </a:buClr>
              <a:buSzPct val="45000"/>
              <a:buFont typeface="Wingdings" charset="2"/>
              <a:buChar char=""/>
            </a:pPr>
            <a:endParaRPr lang="en-US" sz="900" b="0" strike="noStrike" spc="-1" dirty="0">
              <a:latin typeface="Arial"/>
            </a:endParaRPr>
          </a:p>
          <a:p>
            <a:pPr marL="216000" indent="-216000">
              <a:buClr>
                <a:srgbClr val="000000"/>
              </a:buClr>
              <a:buSzPct val="45000"/>
              <a:buFont typeface="Wingdings" charset="2"/>
              <a:buChar char=""/>
            </a:pPr>
            <a:r>
              <a:rPr lang="en-US" sz="2400" b="0" strike="noStrike" spc="-1" dirty="0">
                <a:solidFill>
                  <a:srgbClr val="000000"/>
                </a:solidFill>
                <a:latin typeface="Arial"/>
              </a:rPr>
              <a:t>What should we do more?</a:t>
            </a:r>
            <a:endParaRPr lang="en-US" sz="2400" b="0" strike="noStrike" spc="-1" dirty="0">
              <a:latin typeface="Arial"/>
            </a:endParaRPr>
          </a:p>
          <a:p>
            <a:pPr marL="216000" indent="-216000">
              <a:buClr>
                <a:srgbClr val="000000"/>
              </a:buClr>
              <a:buSzPct val="45000"/>
              <a:buFont typeface="Wingdings" charset="2"/>
              <a:buChar char=""/>
            </a:pPr>
            <a:endParaRPr lang="en-US" sz="900" b="0" strike="noStrike" spc="-1" dirty="0">
              <a:latin typeface="Arial"/>
            </a:endParaRPr>
          </a:p>
          <a:p>
            <a:pPr marL="432000" lvl="1" indent="-216000">
              <a:lnSpc>
                <a:spcPct val="100000"/>
              </a:lnSpc>
              <a:buClr>
                <a:srgbClr val="000000"/>
              </a:buClr>
              <a:buSzPct val="45000"/>
              <a:buFont typeface="Wingdings" charset="2"/>
              <a:buChar char=""/>
            </a:pPr>
            <a:r>
              <a:rPr lang="en-US" sz="2400" b="0" strike="noStrike" spc="-1" dirty="0">
                <a:solidFill>
                  <a:srgbClr val="C9211E"/>
                </a:solidFill>
                <a:latin typeface="Arial"/>
              </a:rPr>
              <a:t>Solve the legal/economic issues:</a:t>
            </a:r>
            <a:endParaRPr lang="en-US" sz="2400" b="0" strike="noStrike" spc="-1" dirty="0">
              <a:latin typeface="Arial"/>
            </a:endParaRPr>
          </a:p>
          <a:p>
            <a:pPr marL="648000" lvl="2" indent="-216000">
              <a:lnSpc>
                <a:spcPct val="100000"/>
              </a:lnSpc>
              <a:buClr>
                <a:srgbClr val="000000"/>
              </a:buClr>
              <a:buSzPct val="45000"/>
              <a:buFont typeface="Wingdings" charset="2"/>
              <a:buChar char=""/>
            </a:pPr>
            <a:endParaRPr lang="en-US" sz="1300" b="0" strike="noStrike" spc="-1" dirty="0">
              <a:latin typeface="Arial"/>
            </a:endParaRPr>
          </a:p>
          <a:p>
            <a:pPr marL="648000" lvl="2" indent="-216000">
              <a:lnSpc>
                <a:spcPct val="100000"/>
              </a:lnSpc>
              <a:buClr>
                <a:srgbClr val="000000"/>
              </a:buClr>
              <a:buSzPct val="45000"/>
              <a:buFont typeface="Wingdings" charset="2"/>
              <a:buChar char=""/>
            </a:pPr>
            <a:r>
              <a:rPr lang="en-US" sz="2200" b="0" strike="noStrike" spc="-1" dirty="0">
                <a:solidFill>
                  <a:srgbClr val="C9211E"/>
                </a:solidFill>
                <a:latin typeface="Arial"/>
              </a:rPr>
              <a:t>Insurance</a:t>
            </a:r>
            <a:r>
              <a:rPr lang="en-US" sz="2200" b="0" strike="noStrike" spc="-1" dirty="0">
                <a:solidFill>
                  <a:srgbClr val="000000"/>
                </a:solidFill>
                <a:latin typeface="Arial"/>
              </a:rPr>
              <a:t>:</a:t>
            </a:r>
          </a:p>
          <a:p>
            <a:pPr marL="432000" lvl="2">
              <a:lnSpc>
                <a:spcPct val="100000"/>
              </a:lnSpc>
              <a:buClr>
                <a:srgbClr val="000000"/>
              </a:buClr>
              <a:buSzPct val="45000"/>
            </a:pPr>
            <a:endParaRPr lang="en-US" sz="2200" b="0" strike="noStrike" spc="-1" dirty="0">
              <a:latin typeface="Arial"/>
            </a:endParaRPr>
          </a:p>
          <a:p>
            <a:pPr marL="864000" lvl="3" indent="-216000">
              <a:lnSpc>
                <a:spcPct val="100000"/>
              </a:lnSpc>
              <a:buClr>
                <a:srgbClr val="000000"/>
              </a:buClr>
              <a:buSzPct val="45000"/>
              <a:buFont typeface="Wingdings" charset="2"/>
              <a:buChar char=""/>
            </a:pPr>
            <a:r>
              <a:rPr lang="en-US" sz="2000" b="0" strike="noStrike" spc="-1" dirty="0">
                <a:solidFill>
                  <a:srgbClr val="000000"/>
                </a:solidFill>
                <a:latin typeface="Arial"/>
              </a:rPr>
              <a:t>In the space domain, first-party insurance is more common than Third Party Liability (TPL)</a:t>
            </a:r>
            <a:endParaRPr lang="en-US" sz="2000" b="0" strike="noStrike" spc="-1" dirty="0">
              <a:latin typeface="Arial"/>
            </a:endParaRPr>
          </a:p>
          <a:p>
            <a:pPr marL="864000" lvl="3" indent="-216000">
              <a:lnSpc>
                <a:spcPct val="100000"/>
              </a:lnSpc>
              <a:buClr>
                <a:srgbClr val="000000"/>
              </a:buClr>
              <a:buSzPct val="45000"/>
              <a:buFont typeface="Wingdings" charset="2"/>
              <a:buChar char=""/>
            </a:pPr>
            <a:r>
              <a:rPr lang="en-US" sz="2000" b="0" strike="noStrike" spc="-1" dirty="0">
                <a:solidFill>
                  <a:srgbClr val="000000"/>
                </a:solidFill>
                <a:latin typeface="Arial"/>
              </a:rPr>
              <a:t>Most of the insurance goes to LEOP and for GEO satellites</a:t>
            </a:r>
            <a:endParaRPr lang="en-US" sz="2000" b="0" strike="noStrike" spc="-1" dirty="0">
              <a:latin typeface="Arial"/>
            </a:endParaRPr>
          </a:p>
          <a:p>
            <a:pPr marL="864000" lvl="3" indent="-216000">
              <a:lnSpc>
                <a:spcPct val="100000"/>
              </a:lnSpc>
              <a:buClr>
                <a:srgbClr val="000000"/>
              </a:buClr>
              <a:buSzPct val="45000"/>
              <a:buFont typeface="Wingdings" charset="2"/>
              <a:buChar char=""/>
            </a:pPr>
            <a:r>
              <a:rPr lang="en-US" sz="2000" b="0" strike="noStrike" spc="-1" dirty="0">
                <a:solidFill>
                  <a:srgbClr val="000000"/>
                </a:solidFill>
                <a:latin typeface="Arial"/>
                <a:ea typeface="Noto Sans CJK SC"/>
              </a:rPr>
              <a:t>Only about 3 % of LEO satellites are covered by first-party insurance </a:t>
            </a:r>
            <a:endParaRPr lang="en-US" sz="2000" b="0" strike="noStrike" spc="-1" dirty="0">
              <a:latin typeface="Arial"/>
            </a:endParaRPr>
          </a:p>
          <a:p>
            <a:pPr marL="864000" lvl="3" indent="-216000">
              <a:lnSpc>
                <a:spcPct val="100000"/>
              </a:lnSpc>
              <a:buClr>
                <a:srgbClr val="000000"/>
              </a:buClr>
              <a:buSzPct val="45000"/>
              <a:buFont typeface="Wingdings" charset="2"/>
              <a:buChar char=""/>
            </a:pPr>
            <a:r>
              <a:rPr lang="en-US" sz="2000" b="0" strike="noStrike" spc="-1" dirty="0">
                <a:solidFill>
                  <a:srgbClr val="000000"/>
                </a:solidFill>
                <a:latin typeface="Arial"/>
                <a:ea typeface="Noto Sans CJK SC"/>
              </a:rPr>
              <a:t>The probability of collision is still too low (about 2 orders of magnitude smaller than the one of technical failure) to drive the premium rates</a:t>
            </a:r>
            <a:endParaRPr lang="en-US" sz="2000" b="0" strike="noStrike" spc="-1" dirty="0">
              <a:latin typeface="Arial"/>
            </a:endParaRPr>
          </a:p>
          <a:p>
            <a:pPr marL="864000" lvl="3" indent="-216000">
              <a:lnSpc>
                <a:spcPct val="100000"/>
              </a:lnSpc>
              <a:buClr>
                <a:srgbClr val="000000"/>
              </a:buClr>
              <a:buSzPct val="45000"/>
              <a:buFont typeface="Wingdings" charset="2"/>
              <a:buChar char=""/>
            </a:pPr>
            <a:r>
              <a:rPr lang="en-US" sz="2000" b="0" strike="noStrike" spc="-1" dirty="0">
                <a:solidFill>
                  <a:srgbClr val="000000"/>
                </a:solidFill>
                <a:latin typeface="Arial"/>
                <a:ea typeface="Noto Sans CJK SC"/>
              </a:rPr>
              <a:t>Insurers do not require compliance nor economically </a:t>
            </a:r>
            <a:r>
              <a:rPr lang="en-US" sz="2000" b="0" strike="noStrike" spc="-1" dirty="0" err="1">
                <a:solidFill>
                  <a:srgbClr val="000000"/>
                </a:solidFill>
                <a:latin typeface="Arial"/>
                <a:ea typeface="Noto Sans CJK SC"/>
              </a:rPr>
              <a:t>penalise</a:t>
            </a:r>
            <a:r>
              <a:rPr lang="en-US" sz="2000" b="0" strike="noStrike" spc="-1" dirty="0">
                <a:solidFill>
                  <a:srgbClr val="000000"/>
                </a:solidFill>
                <a:latin typeface="Arial"/>
                <a:ea typeface="Noto Sans CJK SC"/>
              </a:rPr>
              <a:t> operators for non-compliance to international guidelines.</a:t>
            </a:r>
            <a:endParaRPr lang="en-US" sz="2000" b="0" strike="noStrike" spc="-1" dirty="0">
              <a:latin typeface="Arial"/>
            </a:endParaRPr>
          </a:p>
          <a:p>
            <a:pPr marL="864000" lvl="3" indent="-216000">
              <a:lnSpc>
                <a:spcPct val="100000"/>
              </a:lnSpc>
              <a:buClr>
                <a:srgbClr val="000000"/>
              </a:buClr>
              <a:buSzPct val="45000"/>
              <a:buFont typeface="Wingdings" charset="2"/>
              <a:buChar char=""/>
            </a:pPr>
            <a:r>
              <a:rPr lang="en-US" sz="2000" b="0" strike="noStrike" spc="-1" dirty="0">
                <a:solidFill>
                  <a:srgbClr val="C9211E"/>
                </a:solidFill>
                <a:latin typeface="Arial"/>
                <a:ea typeface="Noto Sans CJK SC"/>
              </a:rPr>
              <a:t>Imposing the requirement for a TPL </a:t>
            </a:r>
            <a:r>
              <a:rPr lang="en-US" sz="2000" b="0" i="1" strike="noStrike" spc="-1" dirty="0">
                <a:solidFill>
                  <a:srgbClr val="C9211E"/>
                </a:solidFill>
                <a:latin typeface="Arial"/>
                <a:ea typeface="Noto Sans CJK SC"/>
              </a:rPr>
              <a:t>as long as a satellite is left in orbit</a:t>
            </a:r>
            <a:r>
              <a:rPr lang="en-US" sz="2000" b="0" strike="noStrike" spc="-1" dirty="0">
                <a:solidFill>
                  <a:srgbClr val="C9211E"/>
                </a:solidFill>
                <a:latin typeface="Arial"/>
                <a:ea typeface="Noto Sans CJK SC"/>
              </a:rPr>
              <a:t> would act as a kind of orbital fee and could </a:t>
            </a:r>
            <a:r>
              <a:rPr lang="en-US" sz="2000" b="0" strike="noStrike" spc="-1" dirty="0" err="1">
                <a:solidFill>
                  <a:srgbClr val="C9211E"/>
                </a:solidFill>
                <a:latin typeface="Arial"/>
                <a:ea typeface="Noto Sans CJK SC"/>
              </a:rPr>
              <a:t>incentivise</a:t>
            </a:r>
            <a:r>
              <a:rPr lang="en-US" sz="2000" b="0" strike="noStrike" spc="-1" dirty="0">
                <a:solidFill>
                  <a:srgbClr val="C9211E"/>
                </a:solidFill>
                <a:latin typeface="Arial"/>
                <a:ea typeface="Noto Sans CJK SC"/>
              </a:rPr>
              <a:t> operators to remove their assets from space to stop paying the fee.</a:t>
            </a:r>
            <a:endParaRPr lang="en-US" sz="2000" b="0" strike="noStrike" spc="-1" dirty="0">
              <a:latin typeface="Arial"/>
            </a:endParaRPr>
          </a:p>
          <a:p>
            <a:pPr marL="648000" lvl="2" indent="-216000">
              <a:lnSpc>
                <a:spcPct val="100000"/>
              </a:lnSpc>
              <a:buClr>
                <a:srgbClr val="000000"/>
              </a:buClr>
              <a:buSzPct val="45000"/>
              <a:buFont typeface="Wingdings" charset="2"/>
              <a:buChar char=""/>
            </a:pPr>
            <a:endParaRPr lang="en-US" sz="2400" b="0" strike="noStrike" spc="-1" dirty="0">
              <a:latin typeface="Arial"/>
            </a:endParaRPr>
          </a:p>
        </p:txBody>
      </p:sp>
    </p:spTree>
    <p:extLst>
      <p:ext uri="{BB962C8B-B14F-4D97-AF65-F5344CB8AC3E}">
        <p14:creationId xmlns:p14="http://schemas.microsoft.com/office/powerpoint/2010/main" val="2846058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ED4AE-8E64-6F88-E97C-A502F143B4BC}"/>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35667B1F-A387-4056-6A2C-3595F1C5A5A3}"/>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6B56438A-6492-678B-39F4-95A9947ED066}"/>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B34D83BC-E905-F35F-86E7-2AB58497623D}"/>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D219C8B4-B8B2-F512-5074-29429BCC6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2" name="CasellaDiTesto 1">
            <a:extLst>
              <a:ext uri="{FF2B5EF4-FFF2-40B4-BE49-F238E27FC236}">
                <a16:creationId xmlns:a16="http://schemas.microsoft.com/office/drawing/2014/main" id="{14BFA20B-9714-6E77-A482-00C7D1649900}"/>
              </a:ext>
            </a:extLst>
          </p:cNvPr>
          <p:cNvSpPr txBox="1"/>
          <p:nvPr/>
        </p:nvSpPr>
        <p:spPr>
          <a:xfrm>
            <a:off x="417000" y="973806"/>
            <a:ext cx="11358000" cy="6675120"/>
          </a:xfrm>
          <a:prstGeom prst="rect">
            <a:avLst/>
          </a:prstGeom>
          <a:noFill/>
          <a:ln w="0">
            <a:noFill/>
          </a:ln>
        </p:spPr>
        <p:txBody>
          <a:bodyPr lIns="90000" tIns="45000" rIns="90000" bIns="45000" anchor="t">
            <a:noAutofit/>
          </a:bodyPr>
          <a:lstStyle/>
          <a:p>
            <a:pPr algn="ctr">
              <a:buNone/>
            </a:pPr>
            <a:endParaRPr lang="en-US" sz="1100" b="0" strike="noStrike" spc="-1" dirty="0">
              <a:latin typeface="Arial"/>
            </a:endParaRPr>
          </a:p>
          <a:p>
            <a:pPr marL="216000" indent="-216000">
              <a:buClr>
                <a:srgbClr val="000000"/>
              </a:buClr>
              <a:buSzPct val="45000"/>
              <a:buFont typeface="Wingdings" charset="2"/>
              <a:buChar char=""/>
            </a:pPr>
            <a:r>
              <a:rPr lang="en-US" sz="2800" b="0" strike="noStrike" spc="-1" dirty="0">
                <a:solidFill>
                  <a:srgbClr val="2A6099"/>
                </a:solidFill>
                <a:latin typeface="Arial"/>
              </a:rPr>
              <a:t>Are we doing enough?</a:t>
            </a:r>
            <a:r>
              <a:rPr lang="en-US" sz="2800" b="0" strike="noStrike" spc="-1" dirty="0">
                <a:solidFill>
                  <a:srgbClr val="C9211E"/>
                </a:solidFill>
                <a:latin typeface="Arial"/>
              </a:rPr>
              <a:t> </a:t>
            </a:r>
            <a:r>
              <a:rPr lang="en-US" sz="2800" b="1" strike="noStrike" spc="-1" dirty="0">
                <a:solidFill>
                  <a:srgbClr val="C9211E"/>
                </a:solidFill>
                <a:latin typeface="Arial"/>
              </a:rPr>
              <a:t>NO</a:t>
            </a:r>
            <a:endParaRPr lang="en-US" sz="2800" b="0" strike="noStrike" spc="-1" dirty="0">
              <a:latin typeface="Arial"/>
            </a:endParaRPr>
          </a:p>
          <a:p>
            <a:pPr marL="216000" indent="-216000">
              <a:buClr>
                <a:srgbClr val="000000"/>
              </a:buClr>
              <a:buSzPct val="45000"/>
              <a:buFont typeface="Wingdings" charset="2"/>
              <a:buChar char=""/>
            </a:pPr>
            <a:endParaRPr lang="en-US" sz="900" b="0" strike="noStrike" spc="-1" dirty="0">
              <a:latin typeface="Arial"/>
            </a:endParaRPr>
          </a:p>
          <a:p>
            <a:pPr marL="216000" indent="-216000">
              <a:buClr>
                <a:srgbClr val="000000"/>
              </a:buClr>
              <a:buSzPct val="45000"/>
              <a:buFont typeface="Wingdings" charset="2"/>
              <a:buChar char=""/>
            </a:pPr>
            <a:r>
              <a:rPr lang="en-US" sz="2400" b="0" strike="noStrike" spc="-1" dirty="0">
                <a:solidFill>
                  <a:srgbClr val="000000"/>
                </a:solidFill>
                <a:latin typeface="Arial"/>
              </a:rPr>
              <a:t>What should we do more?</a:t>
            </a:r>
            <a:endParaRPr lang="en-US" sz="2400" b="0" strike="noStrike" spc="-1" dirty="0">
              <a:latin typeface="Arial"/>
            </a:endParaRPr>
          </a:p>
          <a:p>
            <a:pPr marL="216000" indent="-216000">
              <a:buClr>
                <a:srgbClr val="000000"/>
              </a:buClr>
              <a:buSzPct val="45000"/>
              <a:buFont typeface="Wingdings" charset="2"/>
              <a:buChar char=""/>
            </a:pPr>
            <a:endParaRPr lang="en-US" sz="900" b="0" strike="noStrike" spc="-1" dirty="0">
              <a:latin typeface="Arial"/>
            </a:endParaRPr>
          </a:p>
          <a:p>
            <a:pPr marL="432000" lvl="1" indent="-216000">
              <a:lnSpc>
                <a:spcPct val="100000"/>
              </a:lnSpc>
              <a:buClr>
                <a:srgbClr val="000000"/>
              </a:buClr>
              <a:buSzPct val="45000"/>
              <a:buFont typeface="Wingdings" charset="2"/>
              <a:buChar char=""/>
            </a:pPr>
            <a:r>
              <a:rPr lang="en-US" sz="2400" b="0" strike="noStrike" spc="-1" dirty="0">
                <a:solidFill>
                  <a:srgbClr val="C9211E"/>
                </a:solidFill>
                <a:latin typeface="Arial"/>
              </a:rPr>
              <a:t>Solve the legal/economic issues:</a:t>
            </a:r>
            <a:endParaRPr lang="en-US" sz="2400" b="0" strike="noStrike" spc="-1" dirty="0">
              <a:latin typeface="Arial"/>
            </a:endParaRPr>
          </a:p>
          <a:p>
            <a:pPr marL="648000" lvl="2" indent="-216000">
              <a:lnSpc>
                <a:spcPct val="100000"/>
              </a:lnSpc>
              <a:buClr>
                <a:srgbClr val="000000"/>
              </a:buClr>
              <a:buSzPct val="45000"/>
              <a:buFont typeface="Wingdings" charset="2"/>
              <a:buChar char=""/>
            </a:pPr>
            <a:endParaRPr lang="en-US" sz="1300" b="0" strike="noStrike" spc="-1" dirty="0">
              <a:latin typeface="Arial"/>
            </a:endParaRPr>
          </a:p>
          <a:p>
            <a:pPr marL="648000" lvl="2" indent="-216000">
              <a:lnSpc>
                <a:spcPct val="100000"/>
              </a:lnSpc>
              <a:buClr>
                <a:srgbClr val="000000"/>
              </a:buClr>
              <a:buSzPct val="45000"/>
              <a:buFont typeface="Wingdings" charset="2"/>
              <a:buChar char=""/>
            </a:pPr>
            <a:r>
              <a:rPr lang="en-US" sz="1800" b="0" strike="noStrike" spc="-1" dirty="0">
                <a:solidFill>
                  <a:srgbClr val="C9211E"/>
                </a:solidFill>
                <a:latin typeface="Arial"/>
              </a:rPr>
              <a:t>Active Debris Removal: </a:t>
            </a:r>
            <a:endParaRPr lang="en-US" sz="1800" b="0" strike="noStrike" spc="-1" dirty="0">
              <a:latin typeface="Arial"/>
            </a:endParaRPr>
          </a:p>
          <a:p>
            <a:pPr marL="648000" lvl="2" indent="-216000">
              <a:lnSpc>
                <a:spcPct val="100000"/>
              </a:lnSpc>
              <a:buClr>
                <a:srgbClr val="000000"/>
              </a:buClr>
              <a:buSzPct val="45000"/>
              <a:buFont typeface="Wingdings" charset="2"/>
              <a:buChar char=""/>
            </a:pPr>
            <a:endParaRPr lang="en-US" sz="1800" b="0" strike="noStrike" spc="-1" dirty="0">
              <a:latin typeface="Arial"/>
            </a:endParaRPr>
          </a:p>
          <a:p>
            <a:pPr marL="864000" lvl="3" indent="-216000">
              <a:lnSpc>
                <a:spcPct val="100000"/>
              </a:lnSpc>
              <a:buClr>
                <a:srgbClr val="000000"/>
              </a:buClr>
              <a:buSzPct val="45000"/>
              <a:buFont typeface="Wingdings" charset="2"/>
              <a:buChar char=""/>
            </a:pPr>
            <a:r>
              <a:rPr lang="en-US" sz="1800" b="0" strike="noStrike" spc="-1" dirty="0">
                <a:solidFill>
                  <a:srgbClr val="000000"/>
                </a:solidFill>
                <a:latin typeface="Arial"/>
                <a:ea typeface="Noto Sans CJK SC"/>
              </a:rPr>
              <a:t>Who can remove what (states retain jurisdiction over their space objects)</a:t>
            </a:r>
            <a:endParaRPr lang="en-US" sz="1800" b="0" strike="noStrike" spc="-1" dirty="0">
              <a:latin typeface="Arial"/>
            </a:endParaRPr>
          </a:p>
          <a:p>
            <a:pPr marL="864000" lvl="3" indent="-216000">
              <a:lnSpc>
                <a:spcPct val="100000"/>
              </a:lnSpc>
              <a:buClr>
                <a:srgbClr val="000000"/>
              </a:buClr>
              <a:buSzPct val="45000"/>
              <a:buFont typeface="Wingdings" charset="2"/>
              <a:buChar char=""/>
            </a:pPr>
            <a:r>
              <a:rPr lang="en-US" sz="1800" b="0" strike="noStrike" spc="-1" dirty="0">
                <a:solidFill>
                  <a:srgbClr val="000000"/>
                </a:solidFill>
                <a:latin typeface="Arial"/>
                <a:ea typeface="Noto Sans CJK SC"/>
              </a:rPr>
              <a:t>Who is paying to remove derelict objects: various schemes have been proposed…..</a:t>
            </a:r>
            <a:endParaRPr lang="en-US" sz="1800" b="0" strike="noStrike" spc="-1" dirty="0">
              <a:latin typeface="Arial"/>
            </a:endParaRPr>
          </a:p>
          <a:p>
            <a:pPr marL="648000" lvl="2" indent="-216000">
              <a:lnSpc>
                <a:spcPct val="100000"/>
              </a:lnSpc>
              <a:buClr>
                <a:srgbClr val="000000"/>
              </a:buClr>
              <a:buSzPct val="45000"/>
              <a:buFont typeface="Wingdings" charset="2"/>
              <a:buChar char=""/>
            </a:pPr>
            <a:endParaRPr lang="en-US" sz="1800" b="0" strike="noStrike" spc="-1" dirty="0">
              <a:latin typeface="Arial"/>
            </a:endParaRPr>
          </a:p>
          <a:p>
            <a:pPr marL="648000" lvl="2" indent="-216000">
              <a:lnSpc>
                <a:spcPct val="100000"/>
              </a:lnSpc>
              <a:buClr>
                <a:srgbClr val="000000"/>
              </a:buClr>
              <a:buSzPct val="45000"/>
              <a:buFont typeface="Wingdings" charset="2"/>
              <a:buChar char=""/>
            </a:pPr>
            <a:r>
              <a:rPr lang="en-US" sz="1800" b="0" strike="noStrike" spc="-1" dirty="0">
                <a:solidFill>
                  <a:srgbClr val="C9211E"/>
                </a:solidFill>
                <a:latin typeface="Arial"/>
              </a:rPr>
              <a:t>……..</a:t>
            </a:r>
            <a:r>
              <a:rPr lang="en-US" sz="1800" b="0" strike="noStrike" spc="-1" dirty="0" err="1">
                <a:solidFill>
                  <a:srgbClr val="C9211E"/>
                </a:solidFill>
                <a:latin typeface="Arial"/>
              </a:rPr>
              <a:t>etc</a:t>
            </a:r>
            <a:r>
              <a:rPr lang="en-US" sz="1800" b="0" strike="noStrike" spc="-1" dirty="0">
                <a:solidFill>
                  <a:srgbClr val="C9211E"/>
                </a:solidFill>
                <a:latin typeface="Arial"/>
              </a:rPr>
              <a:t> </a:t>
            </a:r>
            <a:r>
              <a:rPr lang="en-US" sz="1800" b="0" strike="noStrike" spc="-1" dirty="0" err="1">
                <a:solidFill>
                  <a:srgbClr val="C9211E"/>
                </a:solidFill>
                <a:latin typeface="Arial"/>
              </a:rPr>
              <a:t>etc</a:t>
            </a:r>
            <a:endParaRPr lang="en-US" sz="1800" b="0" strike="noStrike" spc="-1" dirty="0">
              <a:latin typeface="Arial"/>
            </a:endParaRPr>
          </a:p>
          <a:p>
            <a:pPr marL="648000" lvl="2" indent="-216000">
              <a:lnSpc>
                <a:spcPct val="100000"/>
              </a:lnSpc>
              <a:buClr>
                <a:srgbClr val="000000"/>
              </a:buClr>
              <a:buSzPct val="45000"/>
              <a:buFont typeface="Wingdings" charset="2"/>
              <a:buChar char=""/>
            </a:pPr>
            <a:endParaRPr lang="en-US" sz="1800" b="0" strike="noStrike" spc="-1" dirty="0">
              <a:latin typeface="Arial"/>
            </a:endParaRPr>
          </a:p>
          <a:p>
            <a:pPr marL="864000" lvl="3" indent="-216000">
              <a:lnSpc>
                <a:spcPct val="100000"/>
              </a:lnSpc>
              <a:buClr>
                <a:srgbClr val="000000"/>
              </a:buClr>
              <a:buSzPct val="45000"/>
              <a:buFont typeface="Wingdings" charset="2"/>
              <a:buChar char=""/>
            </a:pPr>
            <a:endParaRPr lang="en-US" sz="1800" b="0" strike="noStrike" spc="-1" dirty="0">
              <a:latin typeface="Arial"/>
            </a:endParaRPr>
          </a:p>
          <a:p>
            <a:pPr marL="648000" lvl="2" indent="-216000">
              <a:lnSpc>
                <a:spcPct val="100000"/>
              </a:lnSpc>
              <a:buClr>
                <a:srgbClr val="000000"/>
              </a:buClr>
              <a:buSzPct val="45000"/>
              <a:buFont typeface="Wingdings" charset="2"/>
              <a:buChar char=""/>
            </a:pPr>
            <a:endParaRPr lang="en-US" sz="2400" b="0" strike="noStrike" spc="-1" dirty="0">
              <a:latin typeface="Arial"/>
            </a:endParaRPr>
          </a:p>
        </p:txBody>
      </p:sp>
    </p:spTree>
    <p:extLst>
      <p:ext uri="{BB962C8B-B14F-4D97-AF65-F5344CB8AC3E}">
        <p14:creationId xmlns:p14="http://schemas.microsoft.com/office/powerpoint/2010/main" val="3434381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6848F-FE82-6ECD-2A9B-F901A4AA8F93}"/>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F48DA40E-4BC7-14F2-EBB8-9E6A7B9F9A5A}"/>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21A64018-7A9D-377D-D3DD-06D5B5494635}"/>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79DCB0B7-56DB-EAFC-807F-AEB6EAC286A3}"/>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F636CFEC-ED4C-DAB2-2C8A-5921B2411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2" name="CasellaDiTesto 1">
            <a:extLst>
              <a:ext uri="{FF2B5EF4-FFF2-40B4-BE49-F238E27FC236}">
                <a16:creationId xmlns:a16="http://schemas.microsoft.com/office/drawing/2014/main" id="{5518B6EC-EDE7-B595-29E1-3446A4DC19FE}"/>
              </a:ext>
            </a:extLst>
          </p:cNvPr>
          <p:cNvSpPr txBox="1"/>
          <p:nvPr/>
        </p:nvSpPr>
        <p:spPr>
          <a:xfrm>
            <a:off x="417000" y="973806"/>
            <a:ext cx="11358000" cy="6675120"/>
          </a:xfrm>
          <a:prstGeom prst="rect">
            <a:avLst/>
          </a:prstGeom>
          <a:noFill/>
          <a:ln w="0">
            <a:noFill/>
          </a:ln>
        </p:spPr>
        <p:txBody>
          <a:bodyPr lIns="90000" tIns="45000" rIns="90000" bIns="45000" anchor="t">
            <a:noAutofit/>
          </a:bodyPr>
          <a:lstStyle/>
          <a:p>
            <a:pPr algn="ctr">
              <a:buNone/>
            </a:pPr>
            <a:endParaRPr lang="en-US" sz="1100" b="0" strike="noStrike" spc="-1" dirty="0">
              <a:latin typeface="Arial"/>
            </a:endParaRPr>
          </a:p>
          <a:p>
            <a:pPr marL="216000" indent="-216000">
              <a:buClr>
                <a:srgbClr val="000000"/>
              </a:buClr>
              <a:buSzPct val="45000"/>
              <a:buFont typeface="Wingdings" charset="2"/>
              <a:buChar char=""/>
            </a:pPr>
            <a:r>
              <a:rPr lang="en-US" sz="2800" b="0" strike="noStrike" spc="-1" dirty="0">
                <a:solidFill>
                  <a:srgbClr val="2A6099"/>
                </a:solidFill>
                <a:latin typeface="Arial"/>
              </a:rPr>
              <a:t>Are we doing enough?</a:t>
            </a:r>
            <a:r>
              <a:rPr lang="en-US" sz="2800" b="0" strike="noStrike" spc="-1" dirty="0">
                <a:solidFill>
                  <a:srgbClr val="C9211E"/>
                </a:solidFill>
                <a:latin typeface="Arial"/>
              </a:rPr>
              <a:t> </a:t>
            </a:r>
            <a:r>
              <a:rPr lang="en-US" sz="2800" b="1" strike="noStrike" spc="-1" dirty="0">
                <a:solidFill>
                  <a:srgbClr val="C9211E"/>
                </a:solidFill>
                <a:latin typeface="Arial"/>
              </a:rPr>
              <a:t>NO</a:t>
            </a:r>
            <a:endParaRPr lang="en-US" sz="2800" b="0" strike="noStrike" spc="-1" dirty="0">
              <a:latin typeface="Arial"/>
            </a:endParaRPr>
          </a:p>
          <a:p>
            <a:pPr marL="216000" indent="-216000">
              <a:buClr>
                <a:srgbClr val="000000"/>
              </a:buClr>
              <a:buSzPct val="45000"/>
              <a:buFont typeface="Wingdings" charset="2"/>
              <a:buChar char=""/>
            </a:pPr>
            <a:endParaRPr lang="en-US" sz="900" b="0" strike="noStrike" spc="-1" dirty="0">
              <a:latin typeface="Arial"/>
            </a:endParaRPr>
          </a:p>
          <a:p>
            <a:pPr marL="216000" indent="-216000">
              <a:buClr>
                <a:srgbClr val="000000"/>
              </a:buClr>
              <a:buSzPct val="45000"/>
              <a:buFont typeface="Wingdings" charset="2"/>
              <a:buChar char=""/>
            </a:pPr>
            <a:r>
              <a:rPr lang="en-US" sz="2400" b="0" strike="noStrike" spc="-1" dirty="0">
                <a:solidFill>
                  <a:srgbClr val="000000"/>
                </a:solidFill>
                <a:latin typeface="Arial"/>
              </a:rPr>
              <a:t>What should we do more?</a:t>
            </a:r>
            <a:endParaRPr lang="en-US" sz="2400" b="0" strike="noStrike" spc="-1" dirty="0">
              <a:latin typeface="Arial"/>
            </a:endParaRPr>
          </a:p>
          <a:p>
            <a:pPr marL="216000" indent="-216000">
              <a:buClr>
                <a:srgbClr val="000000"/>
              </a:buClr>
              <a:buSzPct val="45000"/>
              <a:buFont typeface="Wingdings" charset="2"/>
              <a:buChar char=""/>
            </a:pPr>
            <a:endParaRPr lang="en-US" sz="900" b="0" strike="noStrike" spc="-1" dirty="0">
              <a:latin typeface="Arial"/>
            </a:endParaRPr>
          </a:p>
          <a:p>
            <a:pPr marL="432000" lvl="1" indent="-216000">
              <a:lnSpc>
                <a:spcPct val="100000"/>
              </a:lnSpc>
              <a:buClr>
                <a:srgbClr val="000000"/>
              </a:buClr>
              <a:buSzPct val="45000"/>
              <a:buFont typeface="Wingdings" charset="2"/>
              <a:buChar char=""/>
            </a:pPr>
            <a:r>
              <a:rPr lang="en-US" sz="2400" b="0" strike="noStrike" spc="-1" dirty="0">
                <a:solidFill>
                  <a:srgbClr val="C9211E"/>
                </a:solidFill>
                <a:latin typeface="Arial"/>
              </a:rPr>
              <a:t>Solve the legal/economic issues:</a:t>
            </a:r>
            <a:endParaRPr lang="en-US" sz="2400" b="0" strike="noStrike" spc="-1" dirty="0">
              <a:latin typeface="Arial"/>
            </a:endParaRPr>
          </a:p>
          <a:p>
            <a:pPr marL="648000" lvl="2" indent="-216000">
              <a:lnSpc>
                <a:spcPct val="100000"/>
              </a:lnSpc>
              <a:buClr>
                <a:srgbClr val="000000"/>
              </a:buClr>
              <a:buSzPct val="45000"/>
              <a:buFont typeface="Wingdings" charset="2"/>
              <a:buChar char=""/>
            </a:pPr>
            <a:endParaRPr lang="en-US" sz="1300" b="0" strike="noStrike" spc="-1" dirty="0">
              <a:latin typeface="Arial"/>
            </a:endParaRPr>
          </a:p>
          <a:p>
            <a:pPr marL="648000" lvl="2" indent="-216000">
              <a:lnSpc>
                <a:spcPct val="100000"/>
              </a:lnSpc>
              <a:buClr>
                <a:srgbClr val="000000"/>
              </a:buClr>
              <a:buSzPct val="45000"/>
              <a:buFont typeface="Wingdings" charset="2"/>
              <a:buChar char=""/>
            </a:pPr>
            <a:r>
              <a:rPr lang="en-US" sz="1800" b="0" strike="noStrike" spc="-1" dirty="0">
                <a:solidFill>
                  <a:srgbClr val="C9211E"/>
                </a:solidFill>
                <a:latin typeface="Arial"/>
              </a:rPr>
              <a:t>Active Debris Removal: </a:t>
            </a:r>
            <a:endParaRPr lang="en-US" sz="1800" b="0" strike="noStrike" spc="-1" dirty="0">
              <a:latin typeface="Arial"/>
            </a:endParaRPr>
          </a:p>
          <a:p>
            <a:pPr marL="648000" lvl="2" indent="-216000">
              <a:lnSpc>
                <a:spcPct val="100000"/>
              </a:lnSpc>
              <a:buClr>
                <a:srgbClr val="000000"/>
              </a:buClr>
              <a:buSzPct val="45000"/>
              <a:buFont typeface="Wingdings" charset="2"/>
              <a:buChar char=""/>
            </a:pPr>
            <a:endParaRPr lang="en-US" sz="1800" b="0" strike="noStrike" spc="-1" dirty="0">
              <a:latin typeface="Arial"/>
            </a:endParaRPr>
          </a:p>
          <a:p>
            <a:pPr marL="864000" lvl="3" indent="-216000">
              <a:lnSpc>
                <a:spcPct val="100000"/>
              </a:lnSpc>
              <a:buClr>
                <a:srgbClr val="000000"/>
              </a:buClr>
              <a:buSzPct val="45000"/>
              <a:buFont typeface="Wingdings" charset="2"/>
              <a:buChar char=""/>
            </a:pPr>
            <a:r>
              <a:rPr lang="en-US" sz="1800" b="0" strike="noStrike" spc="-1" dirty="0">
                <a:solidFill>
                  <a:srgbClr val="000000"/>
                </a:solidFill>
                <a:latin typeface="Arial"/>
                <a:ea typeface="Noto Sans CJK SC"/>
              </a:rPr>
              <a:t>Who can remove what (states retain jurisdiction over their space objects)</a:t>
            </a:r>
            <a:endParaRPr lang="en-US" sz="1800" b="0" strike="noStrike" spc="-1" dirty="0">
              <a:latin typeface="Arial"/>
            </a:endParaRPr>
          </a:p>
          <a:p>
            <a:pPr marL="864000" lvl="3" indent="-216000">
              <a:lnSpc>
                <a:spcPct val="100000"/>
              </a:lnSpc>
              <a:buClr>
                <a:srgbClr val="000000"/>
              </a:buClr>
              <a:buSzPct val="45000"/>
              <a:buFont typeface="Wingdings" charset="2"/>
              <a:buChar char=""/>
            </a:pPr>
            <a:r>
              <a:rPr lang="en-US" sz="1800" b="0" strike="noStrike" spc="-1" dirty="0">
                <a:solidFill>
                  <a:srgbClr val="000000"/>
                </a:solidFill>
                <a:latin typeface="Arial"/>
                <a:ea typeface="Noto Sans CJK SC"/>
              </a:rPr>
              <a:t>Who is paying to remove derelict objects: various schemes have been proposed…..</a:t>
            </a:r>
            <a:endParaRPr lang="en-US" sz="1800" b="0" strike="noStrike" spc="-1" dirty="0">
              <a:latin typeface="Arial"/>
            </a:endParaRPr>
          </a:p>
          <a:p>
            <a:pPr marL="648000" lvl="2" indent="-216000">
              <a:lnSpc>
                <a:spcPct val="100000"/>
              </a:lnSpc>
              <a:buClr>
                <a:srgbClr val="000000"/>
              </a:buClr>
              <a:buSzPct val="45000"/>
              <a:buFont typeface="Wingdings" charset="2"/>
              <a:buChar char=""/>
            </a:pPr>
            <a:endParaRPr lang="en-US" sz="1800" b="0" strike="noStrike" spc="-1" dirty="0">
              <a:latin typeface="Arial"/>
            </a:endParaRPr>
          </a:p>
          <a:p>
            <a:pPr marL="648000" lvl="2" indent="-216000">
              <a:lnSpc>
                <a:spcPct val="100000"/>
              </a:lnSpc>
              <a:buClr>
                <a:srgbClr val="000000"/>
              </a:buClr>
              <a:buSzPct val="45000"/>
              <a:buFont typeface="Wingdings" charset="2"/>
              <a:buChar char=""/>
            </a:pPr>
            <a:r>
              <a:rPr lang="en-US" sz="1800" b="0" strike="noStrike" spc="-1" dirty="0">
                <a:solidFill>
                  <a:srgbClr val="C9211E"/>
                </a:solidFill>
                <a:latin typeface="Arial"/>
              </a:rPr>
              <a:t>……..</a:t>
            </a:r>
            <a:r>
              <a:rPr lang="en-US" sz="1800" b="0" strike="noStrike" spc="-1" dirty="0" err="1">
                <a:solidFill>
                  <a:srgbClr val="C9211E"/>
                </a:solidFill>
                <a:latin typeface="Arial"/>
              </a:rPr>
              <a:t>etc</a:t>
            </a:r>
            <a:r>
              <a:rPr lang="en-US" sz="1800" b="0" strike="noStrike" spc="-1" dirty="0">
                <a:solidFill>
                  <a:srgbClr val="C9211E"/>
                </a:solidFill>
                <a:latin typeface="Arial"/>
              </a:rPr>
              <a:t> </a:t>
            </a:r>
            <a:r>
              <a:rPr lang="en-US" sz="1800" b="0" strike="noStrike" spc="-1" dirty="0" err="1">
                <a:solidFill>
                  <a:srgbClr val="C9211E"/>
                </a:solidFill>
                <a:latin typeface="Arial"/>
              </a:rPr>
              <a:t>etc</a:t>
            </a:r>
            <a:endParaRPr lang="en-US" sz="1800" b="0" strike="noStrike" spc="-1" dirty="0">
              <a:latin typeface="Arial"/>
            </a:endParaRPr>
          </a:p>
          <a:p>
            <a:pPr marL="648000" lvl="2" indent="-216000">
              <a:lnSpc>
                <a:spcPct val="100000"/>
              </a:lnSpc>
              <a:buClr>
                <a:srgbClr val="000000"/>
              </a:buClr>
              <a:buSzPct val="45000"/>
              <a:buFont typeface="Wingdings" charset="2"/>
              <a:buChar char=""/>
            </a:pPr>
            <a:endParaRPr lang="en-US" sz="1800" b="0" strike="noStrike" spc="-1" dirty="0">
              <a:latin typeface="Arial"/>
            </a:endParaRPr>
          </a:p>
          <a:p>
            <a:pPr marL="864000" lvl="3" indent="-216000">
              <a:lnSpc>
                <a:spcPct val="100000"/>
              </a:lnSpc>
              <a:buClr>
                <a:srgbClr val="000000"/>
              </a:buClr>
              <a:buSzPct val="45000"/>
              <a:buFont typeface="Wingdings" charset="2"/>
              <a:buChar char=""/>
            </a:pPr>
            <a:endParaRPr lang="en-US" sz="1800" b="0" strike="noStrike" spc="-1" dirty="0">
              <a:latin typeface="Arial"/>
            </a:endParaRPr>
          </a:p>
          <a:p>
            <a:pPr marL="648000" lvl="2" indent="-216000">
              <a:lnSpc>
                <a:spcPct val="100000"/>
              </a:lnSpc>
              <a:buClr>
                <a:srgbClr val="000000"/>
              </a:buClr>
              <a:buSzPct val="45000"/>
              <a:buFont typeface="Wingdings" charset="2"/>
              <a:buChar char=""/>
            </a:pPr>
            <a:endParaRPr lang="en-US" sz="2400" b="0" strike="noStrike" spc="-1" dirty="0">
              <a:latin typeface="Arial"/>
            </a:endParaRPr>
          </a:p>
        </p:txBody>
      </p:sp>
      <p:sp>
        <p:nvSpPr>
          <p:cNvPr id="4" name="Rettangolo 3">
            <a:extLst>
              <a:ext uri="{FF2B5EF4-FFF2-40B4-BE49-F238E27FC236}">
                <a16:creationId xmlns:a16="http://schemas.microsoft.com/office/drawing/2014/main" id="{DF34F8F0-DB14-475E-44F1-47254378D0C9}"/>
              </a:ext>
            </a:extLst>
          </p:cNvPr>
          <p:cNvSpPr/>
          <p:nvPr/>
        </p:nvSpPr>
        <p:spPr>
          <a:xfrm>
            <a:off x="884825" y="4572000"/>
            <a:ext cx="9875520" cy="228600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a:lstStyle/>
          <a:p>
            <a:r>
              <a:rPr lang="en-US" sz="2400" b="0" i="1" strike="noStrike" spc="-1" dirty="0">
                <a:solidFill>
                  <a:srgbClr val="FFFF00"/>
                </a:solidFill>
                <a:latin typeface="Arial"/>
              </a:rPr>
              <a:t>The tyranny of small decisions</a:t>
            </a:r>
          </a:p>
          <a:p>
            <a:endParaRPr lang="en-US" i="1" spc="-1" dirty="0">
              <a:solidFill>
                <a:srgbClr val="FFFF00"/>
              </a:solidFill>
              <a:latin typeface="Arial"/>
            </a:endParaRPr>
          </a:p>
          <a:p>
            <a:r>
              <a:rPr lang="en-US" sz="1800" b="0" i="1" strike="noStrike" spc="-1" dirty="0">
                <a:solidFill>
                  <a:srgbClr val="FFFF00"/>
                </a:solidFill>
                <a:latin typeface="Arial"/>
              </a:rPr>
              <a:t>“…….a series of small, individually rational decisions, cumulatively result in a larger and significant outcome which is neither optimal nor desired and can negatively change the context of subsequent choices, even to the point where desired alternatives are irreversibly destroyed”</a:t>
            </a:r>
            <a:endParaRPr lang="en-US" sz="1800" b="0" strike="noStrike" spc="-1" dirty="0">
              <a:latin typeface="Arial"/>
            </a:endParaRPr>
          </a:p>
          <a:p>
            <a:pPr algn="just">
              <a:lnSpc>
                <a:spcPct val="100000"/>
              </a:lnSpc>
              <a:buNone/>
            </a:pPr>
            <a:r>
              <a:rPr lang="en-US" sz="1200" b="0" i="1" strike="noStrike" spc="-1" dirty="0">
                <a:solidFill>
                  <a:srgbClr val="FFFF00"/>
                </a:solidFill>
                <a:latin typeface="Arial"/>
              </a:rPr>
              <a:t>														Alfred E. Kahn, 1966</a:t>
            </a:r>
            <a:endParaRPr lang="en-US" sz="1200" b="0" strike="noStrike" spc="-1" dirty="0">
              <a:latin typeface="Arial"/>
            </a:endParaRPr>
          </a:p>
        </p:txBody>
      </p:sp>
    </p:spTree>
    <p:extLst>
      <p:ext uri="{BB962C8B-B14F-4D97-AF65-F5344CB8AC3E}">
        <p14:creationId xmlns:p14="http://schemas.microsoft.com/office/powerpoint/2010/main" val="780722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78521-F7F8-3F12-78ED-905859C74009}"/>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767639A8-9819-92C2-F071-A1CC6D210A25}"/>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8C39C3B8-3198-B98E-AF9D-6FCB82BBE018}"/>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D7E7084E-F820-34A9-2C1C-96A7E538CB4F}"/>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E8EF6BF6-D153-110D-EFE2-5375EDE99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pic>
        <p:nvPicPr>
          <p:cNvPr id="4" name="Picture 3" descr="A graph showing the number of objects in different colors&#10;&#10;AI-generated content may be incorrect.">
            <a:extLst>
              <a:ext uri="{FF2B5EF4-FFF2-40B4-BE49-F238E27FC236}">
                <a16:creationId xmlns:a16="http://schemas.microsoft.com/office/drawing/2014/main" id="{45C90874-60D4-1AEE-3E7D-5A92A9D7D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15" y="1268320"/>
            <a:ext cx="8780700" cy="5465839"/>
          </a:xfrm>
          <a:prstGeom prst="rect">
            <a:avLst/>
          </a:prstGeom>
        </p:spPr>
      </p:pic>
      <p:sp>
        <p:nvSpPr>
          <p:cNvPr id="5" name="TextBox 4">
            <a:extLst>
              <a:ext uri="{FF2B5EF4-FFF2-40B4-BE49-F238E27FC236}">
                <a16:creationId xmlns:a16="http://schemas.microsoft.com/office/drawing/2014/main" id="{A3364F8F-0C24-D15C-4870-84BF3EE8D801}"/>
              </a:ext>
            </a:extLst>
          </p:cNvPr>
          <p:cNvSpPr txBox="1"/>
          <p:nvPr/>
        </p:nvSpPr>
        <p:spPr>
          <a:xfrm>
            <a:off x="9523215" y="5793314"/>
            <a:ext cx="2668785" cy="338554"/>
          </a:xfrm>
          <a:prstGeom prst="rect">
            <a:avLst/>
          </a:prstGeom>
          <a:noFill/>
        </p:spPr>
        <p:txBody>
          <a:bodyPr wrap="square" rtlCol="0">
            <a:spAutoFit/>
          </a:bodyPr>
          <a:lstStyle/>
          <a:p>
            <a:r>
              <a:rPr lang="en-US" sz="1600" dirty="0"/>
              <a:t>Image courtesy of: NASA JSC</a:t>
            </a:r>
          </a:p>
        </p:txBody>
      </p:sp>
    </p:spTree>
    <p:extLst>
      <p:ext uri="{BB962C8B-B14F-4D97-AF65-F5344CB8AC3E}">
        <p14:creationId xmlns:p14="http://schemas.microsoft.com/office/powerpoint/2010/main" val="2330755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1363-5D69-B9D0-B2AF-4EA3C3C6D116}"/>
            </a:ext>
          </a:extLst>
        </p:cNvPr>
        <p:cNvGrpSpPr/>
        <p:nvPr/>
      </p:nvGrpSpPr>
      <p:grpSpPr>
        <a:xfrm>
          <a:off x="0" y="0"/>
          <a:ext cx="0" cy="0"/>
          <a:chOff x="0" y="0"/>
          <a:chExt cx="0" cy="0"/>
        </a:xfrm>
      </p:grpSpPr>
      <p:sp>
        <p:nvSpPr>
          <p:cNvPr id="13" name="CasellaDiTesto 12">
            <a:extLst>
              <a:ext uri="{FF2B5EF4-FFF2-40B4-BE49-F238E27FC236}">
                <a16:creationId xmlns:a16="http://schemas.microsoft.com/office/drawing/2014/main" id="{E27CCCBD-5E77-CC0D-4E86-E8193BA55E60}"/>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84CCE714-364C-F427-9A8D-29789A0176B6}"/>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D5E776B7-0458-BCF2-3C3D-9883A4AB52A7}"/>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12653256-8C79-CF86-BC82-4D046095A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6D1733D3-7A62-5839-EED9-73471A626E19}"/>
              </a:ext>
            </a:extLst>
          </p:cNvPr>
          <p:cNvSpPr txBox="1"/>
          <p:nvPr/>
        </p:nvSpPr>
        <p:spPr>
          <a:xfrm>
            <a:off x="670560" y="1264921"/>
            <a:ext cx="11359412" cy="1384995"/>
          </a:xfrm>
          <a:prstGeom prst="rect">
            <a:avLst/>
          </a:prstGeom>
          <a:noFill/>
        </p:spPr>
        <p:txBody>
          <a:bodyPr wrap="square">
            <a:spAutoFit/>
          </a:bodyPr>
          <a:lstStyle/>
          <a:p>
            <a:pPr algn="ctr">
              <a:buNone/>
            </a:pPr>
            <a:r>
              <a:rPr lang="en-US" sz="2400" b="0" strike="noStrike" spc="-1" dirty="0">
                <a:solidFill>
                  <a:srgbClr val="2A6099"/>
                </a:solidFill>
                <a:latin typeface="Arial"/>
              </a:rPr>
              <a:t>Acknowledgment</a:t>
            </a:r>
            <a:endParaRPr lang="en-US" sz="2400" b="0" strike="noStrike" spc="-1" dirty="0">
              <a:latin typeface="Arial"/>
            </a:endParaRPr>
          </a:p>
          <a:p>
            <a:pPr algn="ctr">
              <a:buNone/>
            </a:pPr>
            <a:endParaRPr lang="en-US" sz="2400" b="0" strike="noStrike" spc="-1" dirty="0">
              <a:latin typeface="Arial"/>
            </a:endParaRPr>
          </a:p>
          <a:p>
            <a:r>
              <a:rPr lang="en-US" sz="1800" b="0" strike="noStrike" spc="-1" dirty="0">
                <a:solidFill>
                  <a:srgbClr val="000000"/>
                </a:solidFill>
                <a:latin typeface="Arial"/>
              </a:rPr>
              <a:t>Part of the work presented was supported by the Italian Space Agency (ASI) in the framework of the agreement “</a:t>
            </a:r>
            <a:r>
              <a:rPr lang="en-US" sz="1800" b="0" strike="noStrike" spc="-1" dirty="0" err="1">
                <a:solidFill>
                  <a:srgbClr val="000000"/>
                </a:solidFill>
                <a:latin typeface="Arial"/>
              </a:rPr>
              <a:t>Detriti</a:t>
            </a:r>
            <a:r>
              <a:rPr lang="en-US" sz="1800" b="0" strike="noStrike" spc="-1" dirty="0">
                <a:solidFill>
                  <a:srgbClr val="000000"/>
                </a:solidFill>
                <a:latin typeface="Arial"/>
              </a:rPr>
              <a:t> </a:t>
            </a:r>
            <a:r>
              <a:rPr lang="en-US" sz="1800" b="0" strike="noStrike" spc="-1" dirty="0" err="1">
                <a:solidFill>
                  <a:srgbClr val="000000"/>
                </a:solidFill>
                <a:latin typeface="Arial"/>
              </a:rPr>
              <a:t>Spaziali</a:t>
            </a:r>
            <a:r>
              <a:rPr lang="en-US" sz="1800" b="0" strike="noStrike" spc="-1" dirty="0">
                <a:solidFill>
                  <a:srgbClr val="000000"/>
                </a:solidFill>
                <a:latin typeface="Arial"/>
              </a:rPr>
              <a:t> - Supporto alle </a:t>
            </a:r>
            <a:r>
              <a:rPr lang="en-US" sz="1800" b="0" strike="noStrike" spc="-1" dirty="0" err="1">
                <a:solidFill>
                  <a:srgbClr val="000000"/>
                </a:solidFill>
                <a:latin typeface="Arial"/>
              </a:rPr>
              <a:t>attivita</a:t>
            </a:r>
            <a:r>
              <a:rPr lang="en-US" sz="1800" b="0" strike="noStrike" spc="-1" dirty="0">
                <a:solidFill>
                  <a:srgbClr val="000000"/>
                </a:solidFill>
                <a:latin typeface="Arial"/>
              </a:rPr>
              <a:t>’ IADC e SST 2023-2025” </a:t>
            </a:r>
            <a:endParaRPr lang="en-US" dirty="0"/>
          </a:p>
        </p:txBody>
      </p:sp>
    </p:spTree>
    <p:extLst>
      <p:ext uri="{BB962C8B-B14F-4D97-AF65-F5344CB8AC3E}">
        <p14:creationId xmlns:p14="http://schemas.microsoft.com/office/powerpoint/2010/main" val="388590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1_8"/>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54" name="CustomShape 2_8"/>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pic>
        <p:nvPicPr>
          <p:cNvPr id="55" name="Immagine 54"/>
          <p:cNvPicPr/>
          <p:nvPr/>
        </p:nvPicPr>
        <p:blipFill>
          <a:blip r:embed="rId2"/>
          <a:stretch/>
        </p:blipFill>
        <p:spPr>
          <a:xfrm>
            <a:off x="11064538" y="6197358"/>
            <a:ext cx="1095245" cy="620924"/>
          </a:xfrm>
          <a:prstGeom prst="rect">
            <a:avLst/>
          </a:prstGeom>
          <a:ln w="0">
            <a:noFill/>
          </a:ln>
        </p:spPr>
      </p:pic>
      <p:sp>
        <p:nvSpPr>
          <p:cNvPr id="56" name="CasellaDiTesto 55"/>
          <p:cNvSpPr txBox="1"/>
          <p:nvPr/>
        </p:nvSpPr>
        <p:spPr>
          <a:xfrm>
            <a:off x="365438" y="85264"/>
            <a:ext cx="11521779" cy="6009971"/>
          </a:xfrm>
          <a:prstGeom prst="rect">
            <a:avLst/>
          </a:prstGeom>
          <a:noFill/>
          <a:ln w="0">
            <a:noFill/>
          </a:ln>
        </p:spPr>
        <p:txBody>
          <a:bodyPr lIns="88958" tIns="44479" rIns="88958" bIns="44479" anchor="t">
            <a:noAutofit/>
          </a:bodyPr>
          <a:lstStyle/>
          <a:p>
            <a:pPr algn="ctr">
              <a:buNone/>
            </a:pPr>
            <a:r>
              <a:rPr lang="en-US" sz="3558" spc="-1">
                <a:solidFill>
                  <a:srgbClr val="2A6099"/>
                </a:solidFill>
                <a:latin typeface="Arial"/>
              </a:rPr>
              <a:t>New actors</a:t>
            </a:r>
            <a:endParaRPr lang="en-US" sz="3558" spc="-1">
              <a:latin typeface="Arial"/>
            </a:endParaRPr>
          </a:p>
          <a:p>
            <a:endParaRPr lang="en-US" sz="2174" spc="-1">
              <a:latin typeface="Arial"/>
            </a:endParaRPr>
          </a:p>
        </p:txBody>
      </p:sp>
      <p:pic>
        <p:nvPicPr>
          <p:cNvPr id="57" name="Immagine 56"/>
          <p:cNvPicPr/>
          <p:nvPr/>
        </p:nvPicPr>
        <p:blipFill>
          <a:blip r:embed="rId3"/>
          <a:stretch/>
        </p:blipFill>
        <p:spPr>
          <a:xfrm>
            <a:off x="0" y="981821"/>
            <a:ext cx="12192519" cy="5921369"/>
          </a:xfrm>
          <a:prstGeom prst="rect">
            <a:avLst/>
          </a:prstGeom>
          <a:ln w="0">
            <a:noFill/>
          </a:ln>
        </p:spPr>
      </p:pic>
      <p:sp>
        <p:nvSpPr>
          <p:cNvPr id="58" name="Rettangolo 57"/>
          <p:cNvSpPr/>
          <p:nvPr/>
        </p:nvSpPr>
        <p:spPr>
          <a:xfrm>
            <a:off x="6034879" y="2931906"/>
            <a:ext cx="4206268" cy="994189"/>
          </a:xfrm>
          <a:prstGeom prst="rect">
            <a:avLst/>
          </a:prstGeom>
          <a:solidFill>
            <a:srgbClr val="B4C7DC"/>
          </a:solidFill>
          <a:ln w="0">
            <a:solidFill>
              <a:srgbClr val="3465A4"/>
            </a:solidFill>
          </a:ln>
        </p:spPr>
        <p:style>
          <a:lnRef idx="0">
            <a:scrgbClr r="0" g="0" b="0"/>
          </a:lnRef>
          <a:fillRef idx="0">
            <a:scrgbClr r="0" g="0" b="0"/>
          </a:fillRef>
          <a:effectRef idx="0">
            <a:scrgbClr r="0" g="0" b="0"/>
          </a:effectRef>
          <a:fontRef idx="minor"/>
        </p:style>
        <p:txBody>
          <a:bodyPr/>
          <a:lstStyle/>
          <a:p>
            <a:endParaRPr lang="en-US" sz="1779"/>
          </a:p>
        </p:txBody>
      </p:sp>
      <p:sp>
        <p:nvSpPr>
          <p:cNvPr id="59" name="CasellaDiTesto 58"/>
          <p:cNvSpPr txBox="1"/>
          <p:nvPr/>
        </p:nvSpPr>
        <p:spPr>
          <a:xfrm>
            <a:off x="6126328" y="3022286"/>
            <a:ext cx="4023371" cy="994189"/>
          </a:xfrm>
          <a:prstGeom prst="rect">
            <a:avLst/>
          </a:prstGeom>
          <a:noFill/>
          <a:ln w="0">
            <a:noFill/>
          </a:ln>
        </p:spPr>
        <p:txBody>
          <a:bodyPr lIns="88958" tIns="44479" rIns="88958" bIns="44479" anchor="t">
            <a:noAutofit/>
          </a:bodyPr>
          <a:lstStyle/>
          <a:p>
            <a:r>
              <a:rPr lang="en-US" sz="1779" spc="-1">
                <a:solidFill>
                  <a:srgbClr val="C9211E"/>
                </a:solidFill>
                <a:latin typeface="Arial"/>
              </a:rPr>
              <a:t>In 2019, 79 % of the 492 spacecraft launched into orbit were small satellites (below 600 kg)</a:t>
            </a:r>
            <a:endParaRPr lang="en-US" sz="1779" spc="-1">
              <a:latin typeface="Arial"/>
            </a:endParaRPr>
          </a:p>
        </p:txBody>
      </p:sp>
      <p:sp>
        <p:nvSpPr>
          <p:cNvPr id="60" name="Rettangolo 59"/>
          <p:cNvSpPr/>
          <p:nvPr/>
        </p:nvSpPr>
        <p:spPr>
          <a:xfrm>
            <a:off x="6034879" y="4287618"/>
            <a:ext cx="4297716" cy="994189"/>
          </a:xfrm>
          <a:prstGeom prst="rect">
            <a:avLst/>
          </a:prstGeom>
          <a:solidFill>
            <a:srgbClr val="B4C7DC"/>
          </a:solidFill>
          <a:ln w="0">
            <a:solidFill>
              <a:srgbClr val="3465A4"/>
            </a:solidFill>
          </a:ln>
        </p:spPr>
        <p:style>
          <a:lnRef idx="0">
            <a:scrgbClr r="0" g="0" b="0"/>
          </a:lnRef>
          <a:fillRef idx="0">
            <a:scrgbClr r="0" g="0" b="0"/>
          </a:fillRef>
          <a:effectRef idx="0">
            <a:scrgbClr r="0" g="0" b="0"/>
          </a:effectRef>
          <a:fontRef idx="minor"/>
        </p:style>
        <p:txBody>
          <a:bodyPr/>
          <a:lstStyle/>
          <a:p>
            <a:endParaRPr lang="en-US" sz="1779"/>
          </a:p>
        </p:txBody>
      </p:sp>
      <p:sp>
        <p:nvSpPr>
          <p:cNvPr id="61" name="CasellaDiTesto 60"/>
          <p:cNvSpPr txBox="1"/>
          <p:nvPr/>
        </p:nvSpPr>
        <p:spPr>
          <a:xfrm>
            <a:off x="6260120" y="4401484"/>
            <a:ext cx="3432693" cy="789943"/>
          </a:xfrm>
          <a:prstGeom prst="rect">
            <a:avLst/>
          </a:prstGeom>
          <a:noFill/>
          <a:ln w="0">
            <a:noFill/>
          </a:ln>
        </p:spPr>
        <p:txBody>
          <a:bodyPr lIns="88958" tIns="44479" rIns="88958" bIns="44479" anchor="t">
            <a:noAutofit/>
          </a:bodyPr>
          <a:lstStyle/>
          <a:p>
            <a:r>
              <a:rPr lang="en-US" sz="1779" spc="-1">
                <a:solidFill>
                  <a:srgbClr val="C9211E"/>
                </a:solidFill>
                <a:latin typeface="Arial"/>
              </a:rPr>
              <a:t>From 2014 to 2019 more than 900 cubesats were launched</a:t>
            </a:r>
            <a:endParaRPr lang="en-US" sz="1779"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CBE82-88D3-7C1A-849F-770BBB99A929}"/>
            </a:ext>
          </a:extLst>
        </p:cNvPr>
        <p:cNvGrpSpPr/>
        <p:nvPr/>
      </p:nvGrpSpPr>
      <p:grpSpPr>
        <a:xfrm>
          <a:off x="0" y="0"/>
          <a:ext cx="0" cy="0"/>
          <a:chOff x="0" y="0"/>
          <a:chExt cx="0" cy="0"/>
        </a:xfrm>
      </p:grpSpPr>
      <p:sp>
        <p:nvSpPr>
          <p:cNvPr id="53" name="CustomShape 1_8">
            <a:extLst>
              <a:ext uri="{FF2B5EF4-FFF2-40B4-BE49-F238E27FC236}">
                <a16:creationId xmlns:a16="http://schemas.microsoft.com/office/drawing/2014/main" id="{A4C97872-D205-2B09-FD21-0B611A3CC25B}"/>
              </a:ext>
            </a:extLst>
          </p:cNvPr>
          <p:cNvSpPr/>
          <p:nvPr/>
        </p:nvSpPr>
        <p:spPr>
          <a:xfrm>
            <a:off x="549046" y="85265"/>
            <a:ext cx="10972022" cy="948287"/>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sz="1779"/>
          </a:p>
        </p:txBody>
      </p:sp>
      <p:sp>
        <p:nvSpPr>
          <p:cNvPr id="54" name="CustomShape 2_8">
            <a:extLst>
              <a:ext uri="{FF2B5EF4-FFF2-40B4-BE49-F238E27FC236}">
                <a16:creationId xmlns:a16="http://schemas.microsoft.com/office/drawing/2014/main" id="{BA46A9D4-E4C1-2E3C-3259-C30E68F3D5FA}"/>
              </a:ext>
            </a:extLst>
          </p:cNvPr>
          <p:cNvSpPr/>
          <p:nvPr/>
        </p:nvSpPr>
        <p:spPr>
          <a:xfrm>
            <a:off x="3555099" y="943527"/>
            <a:ext cx="5222874" cy="3208520"/>
          </a:xfrm>
          <a:prstGeom prst="rect">
            <a:avLst/>
          </a:prstGeom>
          <a:noFill/>
          <a:ln w="0">
            <a:noFill/>
          </a:ln>
        </p:spPr>
        <p:style>
          <a:lnRef idx="0">
            <a:scrgbClr r="0" g="0" b="0"/>
          </a:lnRef>
          <a:fillRef idx="0">
            <a:scrgbClr r="0" g="0" b="0"/>
          </a:fillRef>
          <a:effectRef idx="0">
            <a:scrgbClr r="0" g="0" b="0"/>
          </a:effectRef>
          <a:fontRef idx="minor"/>
        </p:style>
        <p:txBody>
          <a:bodyPr lIns="88958" tIns="44479" rIns="88958" bIns="44479" anchor="t">
            <a:noAutofit/>
          </a:bodyPr>
          <a:lstStyle/>
          <a:p>
            <a:pPr>
              <a:lnSpc>
                <a:spcPct val="100000"/>
              </a:lnSpc>
              <a:buNone/>
            </a:pPr>
            <a:endParaRPr lang="en-US" sz="1779" spc="-1">
              <a:latin typeface="Arial"/>
            </a:endParaRPr>
          </a:p>
          <a:p>
            <a:pPr>
              <a:lnSpc>
                <a:spcPct val="100000"/>
              </a:lnSpc>
              <a:buNone/>
            </a:pPr>
            <a:endParaRPr lang="en-US" sz="1779" spc="-1">
              <a:latin typeface="Arial"/>
            </a:endParaRPr>
          </a:p>
        </p:txBody>
      </p:sp>
      <p:sp>
        <p:nvSpPr>
          <p:cNvPr id="56" name="CasellaDiTesto 55">
            <a:extLst>
              <a:ext uri="{FF2B5EF4-FFF2-40B4-BE49-F238E27FC236}">
                <a16:creationId xmlns:a16="http://schemas.microsoft.com/office/drawing/2014/main" id="{E0B15759-CABF-6367-C5D3-E6C670523C57}"/>
              </a:ext>
            </a:extLst>
          </p:cNvPr>
          <p:cNvSpPr txBox="1"/>
          <p:nvPr/>
        </p:nvSpPr>
        <p:spPr>
          <a:xfrm>
            <a:off x="365438" y="85264"/>
            <a:ext cx="11521779" cy="6009971"/>
          </a:xfrm>
          <a:prstGeom prst="rect">
            <a:avLst/>
          </a:prstGeom>
          <a:noFill/>
          <a:ln w="0">
            <a:noFill/>
          </a:ln>
        </p:spPr>
        <p:txBody>
          <a:bodyPr lIns="88958" tIns="44479" rIns="88958" bIns="44479" anchor="t">
            <a:noAutofit/>
          </a:bodyPr>
          <a:lstStyle/>
          <a:p>
            <a:pPr algn="ctr">
              <a:buNone/>
            </a:pPr>
            <a:r>
              <a:rPr lang="en-US" sz="3558" spc="-1">
                <a:solidFill>
                  <a:srgbClr val="2A6099"/>
                </a:solidFill>
                <a:latin typeface="Arial"/>
              </a:rPr>
              <a:t>New actors</a:t>
            </a:r>
            <a:endParaRPr lang="en-US" sz="3558" spc="-1">
              <a:latin typeface="Arial"/>
            </a:endParaRPr>
          </a:p>
          <a:p>
            <a:endParaRPr lang="en-US" sz="2174" spc="-1">
              <a:latin typeface="Arial"/>
            </a:endParaRPr>
          </a:p>
        </p:txBody>
      </p:sp>
      <p:pic>
        <p:nvPicPr>
          <p:cNvPr id="3" name="Immagine 2" descr="Immagine che contiene testo, schermata, diagramma&#10;&#10;Il contenuto generato dall'IA potrebbe non essere corretto.">
            <a:extLst>
              <a:ext uri="{FF2B5EF4-FFF2-40B4-BE49-F238E27FC236}">
                <a16:creationId xmlns:a16="http://schemas.microsoft.com/office/drawing/2014/main" id="{7D84BF1D-0E4B-3D02-A91A-B3B652D62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1" y="-96095"/>
            <a:ext cx="12549655" cy="6868830"/>
          </a:xfrm>
          <a:prstGeom prst="rect">
            <a:avLst/>
          </a:prstGeom>
        </p:spPr>
      </p:pic>
    </p:spTree>
    <p:extLst>
      <p:ext uri="{BB962C8B-B14F-4D97-AF65-F5344CB8AC3E}">
        <p14:creationId xmlns:p14="http://schemas.microsoft.com/office/powerpoint/2010/main" val="2191767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10" name="Rettangolo 9">
            <a:extLst>
              <a:ext uri="{FF2B5EF4-FFF2-40B4-BE49-F238E27FC236}">
                <a16:creationId xmlns:a16="http://schemas.microsoft.com/office/drawing/2014/main" id="{AB9059A0-B191-5E22-34EA-18B6D8C53934}"/>
              </a:ext>
            </a:extLst>
          </p:cNvPr>
          <p:cNvSpPr/>
          <p:nvPr/>
        </p:nvSpPr>
        <p:spPr>
          <a:xfrm>
            <a:off x="9728462" y="122548"/>
            <a:ext cx="2301510" cy="942681"/>
          </a:xfrm>
          <a:prstGeom prst="rect">
            <a:avLst/>
          </a:prstGeom>
          <a:solidFill>
            <a:srgbClr val="2A65AF"/>
          </a:solidFill>
          <a:ln>
            <a:solidFill>
              <a:srgbClr val="2A6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17" descr="Immagine che contiene testo, Carattere, schermata, Elementi grafici&#10;&#10;Descrizione generata automaticamente">
            <a:extLst>
              <a:ext uri="{FF2B5EF4-FFF2-40B4-BE49-F238E27FC236}">
                <a16:creationId xmlns:a16="http://schemas.microsoft.com/office/drawing/2014/main" id="{30522EE0-0AD6-B07E-9BE2-F7074CEE4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44" y="195681"/>
            <a:ext cx="1651602" cy="778125"/>
          </a:xfrm>
          <a:prstGeom prst="rect">
            <a:avLst/>
          </a:prstGeom>
        </p:spPr>
      </p:pic>
      <p:sp>
        <p:nvSpPr>
          <p:cNvPr id="4" name="CasellaDiTesto 3">
            <a:extLst>
              <a:ext uri="{FF2B5EF4-FFF2-40B4-BE49-F238E27FC236}">
                <a16:creationId xmlns:a16="http://schemas.microsoft.com/office/drawing/2014/main" id="{ED27BE1A-0C7F-A3DA-52AE-B14DDF20809D}"/>
              </a:ext>
            </a:extLst>
          </p:cNvPr>
          <p:cNvSpPr txBox="1"/>
          <p:nvPr/>
        </p:nvSpPr>
        <p:spPr>
          <a:xfrm>
            <a:off x="485775" y="1228726"/>
            <a:ext cx="11544197" cy="4616648"/>
          </a:xfrm>
          <a:prstGeom prst="rect">
            <a:avLst/>
          </a:prstGeom>
          <a:noFill/>
        </p:spPr>
        <p:txBody>
          <a:bodyPr wrap="square">
            <a:spAutoFit/>
          </a:bodyPr>
          <a:lstStyle/>
          <a:p>
            <a:pPr algn="ctr">
              <a:buNone/>
            </a:pPr>
            <a:r>
              <a:rPr lang="en-US" sz="2800" b="0" strike="noStrike" spc="-1" dirty="0">
                <a:solidFill>
                  <a:srgbClr val="2A6099"/>
                </a:solidFill>
                <a:latin typeface="Arial"/>
              </a:rPr>
              <a:t>New actors</a:t>
            </a:r>
            <a:endParaRPr lang="en-US" sz="2800" b="0" strike="noStrike" spc="-1" dirty="0">
              <a:latin typeface="Arial"/>
            </a:endParaRPr>
          </a:p>
          <a:p>
            <a:endParaRPr lang="en-US" sz="1400" b="0" strike="noStrike" spc="-1" dirty="0">
              <a:latin typeface="Arial"/>
            </a:endParaRPr>
          </a:p>
          <a:p>
            <a:pPr marL="216000" indent="-216000">
              <a:buClr>
                <a:srgbClr val="000000"/>
              </a:buClr>
              <a:buSzPct val="45000"/>
              <a:buFont typeface="Wingdings" charset="2"/>
              <a:buChar char=""/>
            </a:pPr>
            <a:r>
              <a:rPr lang="en-US" sz="1800" b="0" strike="noStrike" spc="-1" dirty="0">
                <a:latin typeface="Arial"/>
              </a:rPr>
              <a:t>The space sector revenues increased steadily from $ 176 billion in 2005 to about $ 360 billion in 2019.</a:t>
            </a:r>
          </a:p>
          <a:p>
            <a:pPr marL="216000" indent="-216000">
              <a:buClr>
                <a:srgbClr val="000000"/>
              </a:buClr>
              <a:buSzPct val="45000"/>
              <a:buFont typeface="Wingdings" charset="2"/>
              <a:buChar char=""/>
            </a:pPr>
            <a:endParaRPr lang="en-US" sz="1800" b="0" strike="noStrike" spc="-1" dirty="0">
              <a:latin typeface="Arial"/>
            </a:endParaRPr>
          </a:p>
          <a:p>
            <a:pPr marL="216000" indent="-216000">
              <a:buClr>
                <a:srgbClr val="000000"/>
              </a:buClr>
              <a:buSzPct val="45000"/>
              <a:buFont typeface="Wingdings" charset="2"/>
              <a:buChar char=""/>
            </a:pPr>
            <a:r>
              <a:rPr lang="en-US" sz="1800" b="0" strike="noStrike" spc="-1" dirty="0">
                <a:latin typeface="Arial"/>
              </a:rPr>
              <a:t>Most of the revenues of the satellite industry were realized on the satellites telecommunications (50 %)  and navigation (48 %)  value chains (with only 2 % on Earth observation).</a:t>
            </a:r>
          </a:p>
          <a:p>
            <a:pPr>
              <a:buClr>
                <a:srgbClr val="000000"/>
              </a:buClr>
              <a:buSzPct val="45000"/>
            </a:pPr>
            <a:endParaRPr lang="en-US" sz="1800" b="0" strike="noStrike" spc="-1" dirty="0">
              <a:latin typeface="Arial"/>
            </a:endParaRPr>
          </a:p>
          <a:p>
            <a:pPr marL="216000" indent="-216000">
              <a:buClr>
                <a:srgbClr val="000000"/>
              </a:buClr>
              <a:buSzPct val="45000"/>
              <a:buFont typeface="Wingdings" charset="2"/>
              <a:buChar char=""/>
            </a:pPr>
            <a:r>
              <a:rPr lang="en-US" sz="1800" b="0" strike="noStrike" spc="-1" dirty="0">
                <a:solidFill>
                  <a:srgbClr val="2A6099"/>
                </a:solidFill>
                <a:latin typeface="Arial"/>
              </a:rPr>
              <a:t>As of today the vast majority of the revenue used to come from activities taking place in GEO and MEO. </a:t>
            </a:r>
            <a:endParaRPr lang="en-US" sz="1800" b="0" strike="noStrike" spc="-1" dirty="0">
              <a:latin typeface="Arial"/>
            </a:endParaRPr>
          </a:p>
          <a:p>
            <a:pPr marL="216000" indent="-216000">
              <a:buClr>
                <a:srgbClr val="000000"/>
              </a:buClr>
              <a:buSzPct val="45000"/>
              <a:buFont typeface="Wingdings" charset="2"/>
              <a:buChar char=""/>
            </a:pPr>
            <a:endParaRPr lang="en-US" sz="1800" b="0" strike="noStrike" spc="-1" dirty="0">
              <a:latin typeface="Arial"/>
            </a:endParaRPr>
          </a:p>
          <a:p>
            <a:pPr marL="216000" indent="-216000">
              <a:buClr>
                <a:srgbClr val="000000"/>
              </a:buClr>
              <a:buSzPct val="45000"/>
              <a:buFont typeface="Wingdings" charset="2"/>
              <a:buChar char=""/>
            </a:pPr>
            <a:r>
              <a:rPr lang="en-US" sz="1800" b="0" strike="noStrike" spc="-1" dirty="0">
                <a:solidFill>
                  <a:srgbClr val="C9211E"/>
                </a:solidFill>
                <a:latin typeface="Arial"/>
              </a:rPr>
              <a:t>This is changing…… with the advent of the LEO satellite internet constellations.</a:t>
            </a:r>
            <a:endParaRPr lang="en-US" sz="1800" b="0" strike="noStrike" spc="-1" dirty="0">
              <a:latin typeface="Arial"/>
            </a:endParaRPr>
          </a:p>
          <a:p>
            <a:pPr marL="216000" indent="-216000">
              <a:lnSpc>
                <a:spcPct val="100000"/>
              </a:lnSpc>
              <a:buClr>
                <a:srgbClr val="000000"/>
              </a:buClr>
              <a:buSzPct val="45000"/>
              <a:buFont typeface="Wingdings" charset="2"/>
              <a:buChar char=""/>
            </a:pPr>
            <a:r>
              <a:rPr lang="en-US" sz="1800" b="0" strike="noStrike" spc="-1" dirty="0">
                <a:solidFill>
                  <a:srgbClr val="C9211E"/>
                </a:solidFill>
                <a:latin typeface="Arial"/>
              </a:rPr>
              <a:t>The US regulator had received license requests for more than 60,000 satellites as of March 2021….. </a:t>
            </a:r>
            <a:endParaRPr lang="en-US" sz="1800" b="0" strike="noStrike" spc="-1" dirty="0">
              <a:latin typeface="Arial"/>
            </a:endParaRPr>
          </a:p>
          <a:p>
            <a:pPr marL="216000" indent="-216000">
              <a:lnSpc>
                <a:spcPct val="100000"/>
              </a:lnSpc>
              <a:buClr>
                <a:srgbClr val="000000"/>
              </a:buClr>
              <a:buSzPct val="45000"/>
              <a:buFont typeface="Wingdings" charset="2"/>
              <a:buChar char=""/>
            </a:pPr>
            <a:endParaRPr lang="en-US" sz="1800" b="0" strike="noStrike" spc="-1" dirty="0">
              <a:latin typeface="Arial"/>
            </a:endParaRPr>
          </a:p>
          <a:p>
            <a:pPr marL="216000" indent="-216000">
              <a:buClr>
                <a:srgbClr val="000000"/>
              </a:buClr>
              <a:buSzPct val="45000"/>
              <a:buFont typeface="Wingdings" charset="2"/>
              <a:buChar char=""/>
            </a:pPr>
            <a:r>
              <a:rPr lang="en-US" sz="1800" b="0" strike="noStrike" spc="-1" dirty="0">
                <a:latin typeface="Arial"/>
              </a:rPr>
              <a:t>Euroconsult: the revenues of the commercial satellite industry could reach $ 485 billion by 2028</a:t>
            </a:r>
          </a:p>
          <a:p>
            <a:pPr marL="216000" indent="-216000">
              <a:buClr>
                <a:srgbClr val="000000"/>
              </a:buClr>
              <a:buSzPct val="45000"/>
              <a:buFont typeface="Wingdings" charset="2"/>
              <a:buChar char=""/>
            </a:pPr>
            <a:endParaRPr lang="en-US" sz="1800" b="0" strike="noStrike" spc="-1" dirty="0">
              <a:latin typeface="Arial"/>
            </a:endParaRPr>
          </a:p>
          <a:p>
            <a:pPr marL="216000" indent="-216000">
              <a:buClr>
                <a:srgbClr val="000000"/>
              </a:buClr>
              <a:buSzPct val="45000"/>
              <a:buFont typeface="Wingdings" charset="2"/>
              <a:buChar char=""/>
            </a:pPr>
            <a:r>
              <a:rPr lang="en-US" sz="1800" b="0" strike="noStrike" spc="-1" dirty="0">
                <a:latin typeface="Arial"/>
              </a:rPr>
              <a:t>Goldman Sachs, Morgan Stanley and Bank of America Merril Lynch </a:t>
            </a:r>
            <a:r>
              <a:rPr lang="en-US" sz="1800" b="0" i="1" strike="noStrike" spc="-1" dirty="0">
                <a:solidFill>
                  <a:srgbClr val="C9211E"/>
                </a:solidFill>
                <a:latin typeface="Arial"/>
              </a:rPr>
              <a:t>project the space economy in the 2040s at about $ 1 – 2.7 trillion.</a:t>
            </a:r>
            <a:endParaRPr lang="en-US" sz="1800" b="0" strike="noStrike" spc="-1" dirty="0">
              <a:latin typeface="Arial"/>
            </a:endParaRPr>
          </a:p>
        </p:txBody>
      </p:sp>
    </p:spTree>
    <p:extLst>
      <p:ext uri="{BB962C8B-B14F-4D97-AF65-F5344CB8AC3E}">
        <p14:creationId xmlns:p14="http://schemas.microsoft.com/office/powerpoint/2010/main" val="110237926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77A26F539967D4F98503910BA4FFFD8" ma:contentTypeVersion="15" ma:contentTypeDescription="Creare un nuovo documento." ma:contentTypeScope="" ma:versionID="63b9c261a55c251c9d1e50215d3749c4">
  <xsd:schema xmlns:xsd="http://www.w3.org/2001/XMLSchema" xmlns:xs="http://www.w3.org/2001/XMLSchema" xmlns:p="http://schemas.microsoft.com/office/2006/metadata/properties" xmlns:ns2="33de9cbb-7065-497c-aaf6-21859a933a93" xmlns:ns3="a398c2fc-ef96-41f5-a6be-4e19eee013d8" targetNamespace="http://schemas.microsoft.com/office/2006/metadata/properties" ma:root="true" ma:fieldsID="a66aada771cda6968eaf211002d80a89" ns2:_="" ns3:_="">
    <xsd:import namespace="33de9cbb-7065-497c-aaf6-21859a933a93"/>
    <xsd:import namespace="a398c2fc-ef96-41f5-a6be-4e19eee013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de9cbb-7065-497c-aaf6-21859a933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Tag immagine"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98c2fc-ef96-41f5-a6be-4e19eee013d8" elementFormDefault="qualified">
    <xsd:import namespace="http://schemas.microsoft.com/office/2006/documentManagement/types"/>
    <xsd:import namespace="http://schemas.microsoft.com/office/infopath/2007/PartnerControls"/>
    <xsd:element name="SharedWithUsers" ma:index="16"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ondiviso con dettagli" ma:internalName="SharedWithDetails" ma:readOnly="true">
      <xsd:simpleType>
        <xsd:restriction base="dms:Note">
          <xsd:maxLength value="255"/>
        </xsd:restriction>
      </xsd:simpleType>
    </xsd:element>
    <xsd:element name="TaxCatchAll" ma:index="21" nillable="true" ma:displayName="Taxonomy Catch All Column" ma:hidden="true" ma:list="{71b5f323-8b4a-4b41-bb8e-fb1b53a1f540}" ma:internalName="TaxCatchAll" ma:showField="CatchAllData" ma:web="a398c2fc-ef96-41f5-a6be-4e19eee013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98c2fc-ef96-41f5-a6be-4e19eee013d8" xsi:nil="true"/>
    <lcf76f155ced4ddcb4097134ff3c332f xmlns="33de9cbb-7065-497c-aaf6-21859a933a9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8A19A0-51A2-4533-A590-3477DED3BD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de9cbb-7065-497c-aaf6-21859a933a93"/>
    <ds:schemaRef ds:uri="a398c2fc-ef96-41f5-a6be-4e19eee013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BE24F4-7EB1-434B-8205-B2D5D6584867}">
  <ds:schemaRefs>
    <ds:schemaRef ds:uri="http://schemas.microsoft.com/sharepoint/v3/contenttype/forms"/>
  </ds:schemaRefs>
</ds:datastoreItem>
</file>

<file path=customXml/itemProps3.xml><?xml version="1.0" encoding="utf-8"?>
<ds:datastoreItem xmlns:ds="http://schemas.openxmlformats.org/officeDocument/2006/customXml" ds:itemID="{03467FBC-AEAE-4EC2-BF36-9EF027E22BDD}">
  <ds:schemaRefs>
    <ds:schemaRef ds:uri="33de9cbb-7065-497c-aaf6-21859a933a93"/>
    <ds:schemaRef ds:uri="a398c2fc-ef96-41f5-a6be-4e19eee013d8"/>
    <ds:schemaRef ds:uri="d2b3df68-07b5-4773-aba1-bd9b51ecb5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Template MUR_SoggAttuatori</Template>
  <TotalTime>1067</TotalTime>
  <Words>5222</Words>
  <Application>Microsoft Office PowerPoint</Application>
  <PresentationFormat>Widescreen</PresentationFormat>
  <Paragraphs>629</Paragraphs>
  <Slides>60</Slides>
  <Notes>4</Notes>
  <HiddenSlides>1</HiddenSlides>
  <MMClips>2</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60</vt:i4>
      </vt:variant>
    </vt:vector>
  </HeadingPairs>
  <TitlesOfParts>
    <vt:vector size="68" baseType="lpstr">
      <vt:lpstr>Arial</vt:lpstr>
      <vt:lpstr>Calibri</vt:lpstr>
      <vt:lpstr>Cambria Math</vt:lpstr>
      <vt:lpstr>Times New Roman</vt:lpstr>
      <vt:lpstr>Titillium</vt:lpstr>
      <vt:lpstr>Titillium Bd</vt:lpstr>
      <vt:lpstr>Wingdings</vt:lpstr>
      <vt:lpstr>Tema di Office</vt:lpstr>
      <vt:lpstr>Evoluzione della popolazione  satellitare e dei frammenti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Starlink satellites inside the SpaceX Falcon 9</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ALESSANDRO ROSSI</cp:lastModifiedBy>
  <cp:revision>38</cp:revision>
  <dcterms:created xsi:type="dcterms:W3CDTF">2022-10-26T09:11:02Z</dcterms:created>
  <dcterms:modified xsi:type="dcterms:W3CDTF">2025-05-12T09:22:37Z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ies>
</file>