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61" r:id="rId9"/>
    <p:sldId id="268" r:id="rId10"/>
    <p:sldId id="262" r:id="rId11"/>
    <p:sldId id="270" r:id="rId12"/>
    <p:sldId id="269" r:id="rId13"/>
    <p:sldId id="263" r:id="rId14"/>
    <p:sldId id="264" r:id="rId15"/>
    <p:sldId id="265" r:id="rId16"/>
    <p:sldId id="271" r:id="rId17"/>
    <p:sldId id="266" r:id="rId18"/>
    <p:sldId id="258" r:id="rId19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B5B"/>
    <a:srgbClr val="4973A1"/>
    <a:srgbClr val="BBD3EF"/>
    <a:srgbClr val="9DBEE7"/>
    <a:srgbClr val="2A65AF"/>
    <a:srgbClr val="573E23"/>
    <a:srgbClr val="5B6D85"/>
    <a:srgbClr val="71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953" y="-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193F10-E3F8-416C-8465-725FF5FD0F61}" type="datetimeFigureOut">
              <a:rPr lang="it-IT"/>
              <a:pPr>
                <a:defRPr/>
              </a:pPr>
              <a:t>09/05/2025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9BACBC-4CEB-4245-9578-47F4BF219B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0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dirty="0" smtClean="0"/>
              <a:t>L’animazione mostra il principio di funzionamento del radar </a:t>
            </a:r>
            <a:r>
              <a:rPr lang="it-IT" dirty="0" err="1" smtClean="0"/>
              <a:t>bistatico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L’equazione mostra che per massimizzare l’osservabile Pr (Potenza ricevuta) quando si vuole osservare oggetti con piccola cross-</a:t>
            </a:r>
            <a:r>
              <a:rPr lang="it-IT" dirty="0" err="1" smtClean="0"/>
              <a:t>section</a:t>
            </a:r>
            <a:r>
              <a:rPr lang="it-IT" dirty="0" smtClean="0"/>
              <a:t> (sigma) è necessaria una grande potenza trasmessa (</a:t>
            </a:r>
            <a:r>
              <a:rPr lang="it-IT" dirty="0" err="1" smtClean="0"/>
              <a:t>Pt</a:t>
            </a:r>
            <a:r>
              <a:rPr lang="it-IT" dirty="0" smtClean="0"/>
              <a:t>)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EA913-D535-4308-8007-7A78B982B02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9F63E8-3F30-47FB-828F-F7D9E623FC8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5BB17F-791D-4B92-9879-A0FF721353A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92507-4E2E-40DD-9598-99F5476A0E3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E77F0-8B74-4C52-AB61-0DD62DB6F8A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5DB960-20EE-45CE-BE99-E657C47F78D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5BB40-1270-4D4A-B407-36DCA7F0A84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>
            <a:fillRect/>
          </a:stretch>
        </p:blipFill>
        <p:spPr bwMode="auto">
          <a:xfrm>
            <a:off x="0" y="1311275"/>
            <a:ext cx="122031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/>
              <a:t>Logo ente beneficiario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Nome beneficiario</a:t>
            </a:r>
          </a:p>
        </p:txBody>
      </p:sp>
      <p:sp>
        <p:nvSpPr>
          <p:cNvPr id="1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FCA6-58D7-40C1-92C4-C85C78177FE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91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728153-781B-4F01-A99A-6F18506C6338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9A08-9735-4C29-9BC5-40680B99D96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0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A26052-C7CF-4B47-AE77-0C5FBCF7BC7D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A819-9B19-4EA6-B085-B8DDA07890D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52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/>
              <a:t>Logo ente beneficiario</a:t>
            </a:r>
          </a:p>
        </p:txBody>
      </p:sp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32D4F-222C-4084-8767-10C6C3B8C5DD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6F0D-D3F6-4CC6-8039-DDA1ACE22BB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87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1600"/>
              <a:t>Logo ente beneficiario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ext Placeholder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31597"/>
            <a:ext cx="10515600" cy="452007"/>
          </a:xfrm>
        </p:spPr>
        <p:txBody>
          <a:bodyPr rtlCol="0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261D6-5187-4072-9C93-00FD01F95CAA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02BE-DE8E-4B15-B537-2A7149E87CAB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17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BE7F9-918B-49F0-BAF9-E04F9C2B20A1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7E6D-971D-4E02-B040-7BF5910560E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19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2C0F1-14D4-41AE-A8AA-493AEA0C11DA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2479-04BA-41F4-B75E-0EBDBDEC487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7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31597"/>
            <a:ext cx="10515600" cy="452007"/>
          </a:xfrm>
        </p:spPr>
        <p:txBody>
          <a:bodyPr rtlCol="0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11DB2A-1B6C-4955-B122-1C90EEA90877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CF6B-2C20-49ED-B407-AC3571BE648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20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FAA544-0783-4F44-8C58-29020D06BBCA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5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21AA-7690-4235-862E-1BE85E6D251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9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D6368C-CCF8-4F53-B88D-2136F82E9F91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0864-50F1-4E46-A7C3-2EAF18D2467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1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A3C85-FD86-4316-A0E2-5A107F261F2C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D07E-6AA1-4041-8F39-217E8D63AD0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93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9821863" y="19526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Logo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8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D9337-A3AD-4EF9-81B1-B5B48EA90221}" type="datetimeFigureOut">
              <a:rPr/>
              <a:pPr>
                <a:defRPr/>
              </a:pPr>
              <a:t>10/09/2024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081D-92BC-4242-AFAB-03AFF442F65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4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12192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335088"/>
            <a:ext cx="10515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290763"/>
            <a:ext cx="10515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it-IT" sz="1400" kern="12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400" kern="12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pPr>
              <a:defRPr/>
            </a:pPr>
            <a:fld id="{18AF5B1C-5384-4792-9047-D6849610CC05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27F47"/>
          </a:solidFill>
          <a:latin typeface="Titillium Bd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28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24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sz="20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lang="it-IT" sz="1600" kern="1200" dirty="0">
          <a:solidFill>
            <a:schemeClr val="tx1"/>
          </a:solidFill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391138"/>
            <a:ext cx="3978031" cy="158481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latin typeface="Titillium Web" pitchFamily="2" charset="0"/>
              </a:rPr>
              <a:t>I </a:t>
            </a:r>
            <a:r>
              <a:rPr lang="it-IT" sz="2800" dirty="0" smtClean="0">
                <a:latin typeface="Titillium Web" pitchFamily="2" charset="0"/>
              </a:rPr>
              <a:t>NUOVI TRASMETTITORI RADAR BIRALES ITALIANI </a:t>
            </a:r>
            <a:r>
              <a:rPr lang="it-IT" sz="2800" dirty="0">
                <a:latin typeface="Titillium Web" pitchFamily="2" charset="0"/>
              </a:rPr>
              <a:t>(WP3)</a:t>
            </a:r>
            <a:endParaRPr sz="2800" dirty="0">
              <a:latin typeface="Titillium Web" pitchFamily="2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838200" y="3879850"/>
            <a:ext cx="3795713" cy="1655763"/>
          </a:xfrm>
        </p:spPr>
        <p:txBody>
          <a:bodyPr/>
          <a:lstStyle/>
          <a:p>
            <a:endParaRPr lang="it-IT" sz="1200" dirty="0" smtClean="0">
              <a:latin typeface="Titillium"/>
            </a:endParaRPr>
          </a:p>
          <a:p>
            <a:r>
              <a:rPr lang="it-IT" sz="3600" b="1" dirty="0" smtClean="0">
                <a:solidFill>
                  <a:srgbClr val="5B6D85"/>
                </a:solidFill>
                <a:latin typeface="Titillium Web" pitchFamily="2" charset="0"/>
              </a:rPr>
              <a:t>Training Meeting</a:t>
            </a:r>
          </a:p>
          <a:p>
            <a:r>
              <a:rPr lang="it-IT" sz="1400" b="1" dirty="0" smtClean="0">
                <a:solidFill>
                  <a:srgbClr val="7196BE"/>
                </a:solidFill>
                <a:latin typeface="Titillium Web" pitchFamily="2" charset="0"/>
              </a:rPr>
              <a:t>Luned</a:t>
            </a:r>
            <a:r>
              <a:rPr lang="it-IT" sz="1400" b="1" dirty="0">
                <a:solidFill>
                  <a:srgbClr val="7196BE"/>
                </a:solidFill>
                <a:latin typeface="Titillium Web" pitchFamily="2" charset="0"/>
              </a:rPr>
              <a:t>ì</a:t>
            </a:r>
            <a:r>
              <a:rPr lang="it-IT" sz="1400" b="1" dirty="0" smtClean="0">
                <a:solidFill>
                  <a:srgbClr val="7196BE"/>
                </a:solidFill>
                <a:latin typeface="Titillium Web" pitchFamily="2" charset="0"/>
              </a:rPr>
              <a:t> 12 Maggio – Giovedì 15 </a:t>
            </a:r>
            <a:r>
              <a:rPr lang="it-IT" sz="1400" b="1" dirty="0" smtClean="0">
                <a:solidFill>
                  <a:srgbClr val="7196BE"/>
                </a:solidFill>
                <a:latin typeface="Titillium Web" pitchFamily="2" charset="0"/>
              </a:rPr>
              <a:t>Maggio 2025</a:t>
            </a:r>
            <a:endParaRPr lang="it-IT" sz="1400" b="1" dirty="0" smtClean="0">
              <a:solidFill>
                <a:srgbClr val="7196BE"/>
              </a:solidFill>
              <a:latin typeface="Titillium Web" pitchFamily="2" charset="0"/>
            </a:endParaRPr>
          </a:p>
          <a:p>
            <a:endParaRPr lang="it-IT" dirty="0" smtClean="0">
              <a:latin typeface="Titillium"/>
            </a:endParaRPr>
          </a:p>
        </p:txBody>
      </p:sp>
      <p:pic>
        <p:nvPicPr>
          <p:cNvPr id="14340" name="Segnaposto immagine 6" descr="Immagine che contiene simbolo, Elementi grafici, bianco, logo&#10;&#10;Descrizione generata automaticament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>
            <a:fillRect/>
          </a:stretch>
        </p:blipFill>
        <p:spPr>
          <a:xfrm>
            <a:off x="6096000" y="1671638"/>
            <a:ext cx="4225925" cy="4251325"/>
          </a:xfrm>
        </p:spPr>
      </p:pic>
      <p:sp>
        <p:nvSpPr>
          <p:cNvPr id="14341" name="CasellaDiTesto 10"/>
          <p:cNvSpPr txBox="1">
            <a:spLocks noChangeArrowheads="1"/>
          </p:cNvSpPr>
          <p:nvPr/>
        </p:nvSpPr>
        <p:spPr bwMode="auto">
          <a:xfrm>
            <a:off x="9721850" y="187325"/>
            <a:ext cx="2044700" cy="747713"/>
          </a:xfrm>
          <a:prstGeom prst="rect">
            <a:avLst/>
          </a:prstGeom>
          <a:solidFill>
            <a:srgbClr val="2A65AF"/>
          </a:solidFill>
          <a:ln w="9525">
            <a:solidFill>
              <a:srgbClr val="2A65A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/>
          </a:p>
        </p:txBody>
      </p:sp>
      <p:pic>
        <p:nvPicPr>
          <p:cNvPr id="14342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187325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Segnaposto contenuto 20"/>
          <p:cNvSpPr>
            <a:spLocks noGrp="1"/>
          </p:cNvSpPr>
          <p:nvPr>
            <p:ph sz="quarter" idx="14"/>
          </p:nvPr>
        </p:nvSpPr>
        <p:spPr>
          <a:xfrm>
            <a:off x="838200" y="5535613"/>
            <a:ext cx="3795713" cy="628650"/>
          </a:xfrm>
        </p:spPr>
        <p:txBody>
          <a:bodyPr/>
          <a:lstStyle/>
          <a:p>
            <a:r>
              <a:rPr lang="it-IT" sz="1400" b="1" i="1" dirty="0" smtClean="0">
                <a:solidFill>
                  <a:srgbClr val="2A65AF"/>
                </a:solidFill>
                <a:latin typeface="Titillium Web" pitchFamily="2" charset="0"/>
              </a:rPr>
              <a:t>Radiotelescopi di Medicina</a:t>
            </a:r>
          </a:p>
          <a:p>
            <a:r>
              <a:rPr lang="it-IT" sz="1400" b="1" i="1" dirty="0" smtClean="0">
                <a:solidFill>
                  <a:srgbClr val="2A65AF"/>
                </a:solidFill>
                <a:latin typeface="Titillium Web" pitchFamily="2" charset="0"/>
              </a:rPr>
              <a:t>IRA - Bologna</a:t>
            </a:r>
          </a:p>
        </p:txBody>
      </p:sp>
      <p:sp>
        <p:nvSpPr>
          <p:cNvPr id="14344" name="Subtitle 2"/>
          <p:cNvSpPr txBox="1">
            <a:spLocks/>
          </p:cNvSpPr>
          <p:nvPr/>
        </p:nvSpPr>
        <p:spPr bwMode="auto">
          <a:xfrm>
            <a:off x="4198938" y="6094413"/>
            <a:ext cx="37941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it-IT" sz="1200" dirty="0">
              <a:latin typeface="Titillium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it-IT" sz="2000" b="1" dirty="0">
                <a:solidFill>
                  <a:schemeClr val="bg1"/>
                </a:solidFill>
                <a:latin typeface="Titillium Web" pitchFamily="2" charset="0"/>
              </a:rPr>
              <a:t>Sergio Mariotti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1509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1"/>
          <p:cNvSpPr txBox="1">
            <a:spLocks/>
          </p:cNvSpPr>
          <p:nvPr/>
        </p:nvSpPr>
        <p:spPr bwMode="auto">
          <a:xfrm>
            <a:off x="728663" y="1219200"/>
            <a:ext cx="97678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T3.2 Trasporto ed Installazione Antenna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08709"/>
              </p:ext>
            </p:extLst>
          </p:nvPr>
        </p:nvGraphicFramePr>
        <p:xfrm>
          <a:off x="82550" y="4360863"/>
          <a:ext cx="11852275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761"/>
                <a:gridCol w="1153761"/>
                <a:gridCol w="2049339"/>
                <a:gridCol w="1169898"/>
                <a:gridCol w="5990516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Importo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Stato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Tempi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Criticità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</a:tr>
              <a:tr h="1164623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Stralciato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Per redigere il capitolato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serve progettare il trasporto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.</a:t>
                      </a:r>
                      <a:b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</a:b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Da contattare ditte specializzate.</a:t>
                      </a:r>
                      <a:b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</a:b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Serve anche ulteriore competenza INAF in campo strutturale per 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basamento,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relazioni con Difesa 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,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conferenza del 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servizi.</a:t>
                      </a:r>
                    </a:p>
                    <a:p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Impossibile da realizzare in tempi PNRR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/>
                </a:tc>
              </a:tr>
            </a:tbl>
          </a:graphicData>
        </a:graphic>
      </p:graphicFrame>
      <p:pic>
        <p:nvPicPr>
          <p:cNvPr id="21534" name="Immagine 11" descr="C:\Users\mariotti\Downloads\20240829_112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1825"/>
            <a:ext cx="38957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54125" y="3981450"/>
            <a:ext cx="1693863" cy="43338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La </a:t>
            </a:r>
            <a:r>
              <a:rPr lang="it-IT" sz="1600" dirty="0" smtClean="0">
                <a:latin typeface="Titillium Web" pitchFamily="2" charset="0"/>
              </a:rPr>
              <a:t>Farnesiana (Civitavecchia)</a:t>
            </a:r>
            <a:endParaRPr lang="it-IT" sz="1600" dirty="0">
              <a:latin typeface="Titillium Web" pitchFamily="2" charset="0"/>
            </a:endParaRPr>
          </a:p>
        </p:txBody>
      </p:sp>
      <p:sp>
        <p:nvSpPr>
          <p:cNvPr id="15" name="Segnaposto contenuto 3"/>
          <p:cNvSpPr txBox="1">
            <a:spLocks/>
          </p:cNvSpPr>
          <p:nvPr/>
        </p:nvSpPr>
        <p:spPr>
          <a:xfrm>
            <a:off x="5343525" y="3981450"/>
            <a:ext cx="2252663" cy="433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Dimensione Antenna</a:t>
            </a:r>
          </a:p>
        </p:txBody>
      </p:sp>
      <p:sp>
        <p:nvSpPr>
          <p:cNvPr id="16" name="Segnaposto contenuto 3"/>
          <p:cNvSpPr txBox="1">
            <a:spLocks/>
          </p:cNvSpPr>
          <p:nvPr/>
        </p:nvSpPr>
        <p:spPr>
          <a:xfrm>
            <a:off x="9190038" y="3971925"/>
            <a:ext cx="1708150" cy="433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>
                <a:latin typeface="Titillium Web" pitchFamily="2" charset="0"/>
              </a:rPr>
              <a:t>Dimensione Gru</a:t>
            </a:r>
          </a:p>
        </p:txBody>
      </p:sp>
      <p:pic>
        <p:nvPicPr>
          <p:cNvPr id="215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643063"/>
            <a:ext cx="26495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1608138"/>
            <a:ext cx="18732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2533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itle 1"/>
          <p:cNvSpPr txBox="1">
            <a:spLocks/>
          </p:cNvSpPr>
          <p:nvPr/>
        </p:nvSpPr>
        <p:spPr bwMode="auto">
          <a:xfrm>
            <a:off x="735013" y="1209675"/>
            <a:ext cx="5587633" cy="78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T3.3</a:t>
            </a:r>
            <a:b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Studio </a:t>
            </a: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EM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37368"/>
              </p:ext>
            </p:extLst>
          </p:nvPr>
        </p:nvGraphicFramePr>
        <p:xfrm>
          <a:off x="210649" y="4861414"/>
          <a:ext cx="114808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100"/>
                <a:gridCol w="1320800"/>
                <a:gridCol w="1781908"/>
                <a:gridCol w="1133231"/>
                <a:gridCol w="5802761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Importo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Stato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Tempi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Titillium Web" pitchFamily="2" charset="0"/>
                        </a:rPr>
                        <a:t>Criticità</a:t>
                      </a:r>
                      <a:endParaRPr lang="it-IT" b="1" dirty="0">
                        <a:latin typeface="Titillium Web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Affidamento diretto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55632 €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stipulata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Titillium Web" pitchFamily="2" charset="0"/>
                        </a:rPr>
                        <a:t>Giu</a:t>
                      </a:r>
                      <a:r>
                        <a:rPr lang="it-IT" sz="1600" baseline="0" dirty="0" smtClean="0">
                          <a:latin typeface="Titillium Web" pitchFamily="2" charset="0"/>
                        </a:rPr>
                        <a:t> 2025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tillium Web" pitchFamily="2" charset="0"/>
                        </a:rPr>
                        <a:t>Nessuna</a:t>
                      </a:r>
                      <a:r>
                        <a:rPr lang="it-IT" sz="1600" baseline="0" dirty="0" smtClean="0">
                          <a:latin typeface="Titillium Web" pitchFamily="2" charset="0"/>
                        </a:rPr>
                        <a:t> conosciuta</a:t>
                      </a:r>
                      <a:endParaRPr lang="it-IT" sz="1600" dirty="0" smtClean="0">
                        <a:latin typeface="Titillium Web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8" name="Segnaposto contenuto 3"/>
          <p:cNvSpPr>
            <a:spLocks noGrp="1"/>
          </p:cNvSpPr>
          <p:nvPr>
            <p:ph idx="1"/>
          </p:nvPr>
        </p:nvSpPr>
        <p:spPr>
          <a:xfrm>
            <a:off x="798879" y="2391508"/>
            <a:ext cx="10515600" cy="812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it-IT" sz="2000" i="1" dirty="0" err="1">
                <a:latin typeface="Titillium Web" pitchFamily="2" charset="0"/>
              </a:rPr>
              <a:t>Conditio</a:t>
            </a:r>
            <a:r>
              <a:rPr lang="it-IT" sz="2000" i="1" dirty="0">
                <a:latin typeface="Titillium Web" pitchFamily="2" charset="0"/>
              </a:rPr>
              <a:t> sine qua non</a:t>
            </a:r>
            <a:r>
              <a:rPr lang="it-IT" sz="2000" dirty="0">
                <a:latin typeface="Titillium Web" pitchFamily="2" charset="0"/>
              </a:rPr>
              <a:t> affinché </a:t>
            </a:r>
            <a:r>
              <a:rPr lang="it-IT" sz="2000" dirty="0" err="1">
                <a:latin typeface="Titillium Web" pitchFamily="2" charset="0"/>
              </a:rPr>
              <a:t>MdD</a:t>
            </a:r>
            <a:r>
              <a:rPr lang="it-IT" sz="2000" dirty="0">
                <a:latin typeface="Titillium Web" pitchFamily="2" charset="0"/>
              </a:rPr>
              <a:t> fornisca la concessione all’uso del terreno è necessario verificare la rispondenza alle norme di sicurezza in presenza di campo elettrico ai fini</a:t>
            </a:r>
            <a:r>
              <a:rPr lang="it-IT" dirty="0">
                <a:latin typeface="Titillium Web" pitchFamily="2" charset="0"/>
              </a:rPr>
              <a:t>: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74575"/>
              </p:ext>
            </p:extLst>
          </p:nvPr>
        </p:nvGraphicFramePr>
        <p:xfrm>
          <a:off x="938213" y="3509231"/>
          <a:ext cx="9667875" cy="93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/>
                <a:gridCol w="1933575"/>
                <a:gridCol w="1933575"/>
                <a:gridCol w="1933575"/>
                <a:gridCol w="1933575"/>
              </a:tblGrid>
              <a:tr h="31407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HERP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HERO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HERE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HERF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Titillium Web" pitchFamily="2" charset="0"/>
                        </a:rPr>
                        <a:t>HERA</a:t>
                      </a:r>
                      <a:endParaRPr lang="it-IT" sz="20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L="91442" marR="91442" marT="32395" marB="323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893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Persone</a:t>
                      </a:r>
                      <a:r>
                        <a:rPr lang="it-IT" sz="2000" baseline="0" dirty="0" smtClean="0">
                          <a:latin typeface="Titillium Web" pitchFamily="2" charset="0"/>
                        </a:rPr>
                        <a:t> fisiche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Munizionamenti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Apparati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Carburanti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itillium Web" pitchFamily="2" charset="0"/>
                        </a:rPr>
                        <a:t>Avionica</a:t>
                      </a:r>
                      <a:endParaRPr lang="it-IT" sz="2000" dirty="0">
                        <a:latin typeface="Titillium Web" pitchFamily="2" charset="0"/>
                      </a:endParaRPr>
                    </a:p>
                  </a:txBody>
                  <a:tcPr marL="91442" marR="91442" marT="32395" marB="32395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93" y="1249078"/>
            <a:ext cx="2960502" cy="6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96397"/>
              </p:ext>
            </p:extLst>
          </p:nvPr>
        </p:nvGraphicFramePr>
        <p:xfrm>
          <a:off x="104775" y="4525108"/>
          <a:ext cx="11480800" cy="164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100"/>
                <a:gridCol w="1254574"/>
                <a:gridCol w="1848134"/>
                <a:gridCol w="1133231"/>
                <a:gridCol w="5802761"/>
              </a:tblGrid>
              <a:tr h="232679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32679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Importo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Stato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Tempi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Criticità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</a:tr>
              <a:tr h="91796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Affidamento diretto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tillium Web" pitchFamily="2" charset="0"/>
                        </a:rPr>
                        <a:t>169580€</a:t>
                      </a:r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tillium Web" pitchFamily="2" charset="0"/>
                        </a:rPr>
                        <a:t>stipulato</a:t>
                      </a:r>
                    </a:p>
                    <a:p>
                      <a:endParaRPr lang="it-IT" sz="1600" dirty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Titillium Web" pitchFamily="2" charset="0"/>
                        </a:rPr>
                        <a:t>Dic</a:t>
                      </a:r>
                      <a:r>
                        <a:rPr lang="it-IT" sz="1600" dirty="0" smtClean="0">
                          <a:latin typeface="Titillium Web" pitchFamily="2" charset="0"/>
                        </a:rPr>
                        <a:t> 2025</a:t>
                      </a:r>
                      <a:endParaRPr lang="it-IT" sz="1600" dirty="0">
                        <a:solidFill>
                          <a:schemeClr val="tx1"/>
                        </a:solidFill>
                        <a:latin typeface="Titillium Web" pitchFamily="2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tillium Web" pitchFamily="2" charset="0"/>
                        </a:rPr>
                        <a:t>Nessuna</a:t>
                      </a:r>
                      <a:r>
                        <a:rPr lang="it-IT" sz="1600" baseline="0" dirty="0" smtClean="0">
                          <a:latin typeface="Titillium Web" pitchFamily="2" charset="0"/>
                        </a:rPr>
                        <a:t> conosciuta</a:t>
                      </a:r>
                      <a:endParaRPr lang="it-IT" sz="1600" dirty="0" smtClean="0">
                        <a:latin typeface="Titillium Web" pitchFamily="2" charset="0"/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2" y="1217613"/>
            <a:ext cx="3231255" cy="52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355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44" y="1618640"/>
            <a:ext cx="69723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285086" y="2273300"/>
            <a:ext cx="4770070" cy="3982335"/>
          </a:xfrm>
        </p:spPr>
        <p:txBody>
          <a:bodyPr/>
          <a:lstStyle/>
          <a:p>
            <a:r>
              <a:rPr lang="it-IT" sz="2000" dirty="0">
                <a:latin typeface="Titillium Web" pitchFamily="2" charset="0"/>
              </a:rPr>
              <a:t>Potenza </a:t>
            </a:r>
            <a:r>
              <a:rPr lang="it-IT" sz="2000" dirty="0" smtClean="0">
                <a:latin typeface="Titillium Web" pitchFamily="2" charset="0"/>
              </a:rPr>
              <a:t>nominale: </a:t>
            </a:r>
            <a:r>
              <a:rPr lang="it-IT" sz="2000" dirty="0">
                <a:latin typeface="Titillium Web" pitchFamily="2" charset="0"/>
              </a:rPr>
              <a:t>10 </a:t>
            </a:r>
            <a:r>
              <a:rPr lang="it-IT" sz="2000" dirty="0" smtClean="0">
                <a:latin typeface="Titillium Web" pitchFamily="2" charset="0"/>
              </a:rPr>
              <a:t>kW </a:t>
            </a:r>
            <a:r>
              <a:rPr lang="it-IT" sz="2000" dirty="0">
                <a:solidFill>
                  <a:srgbClr val="FF0000"/>
                </a:solidFill>
                <a:latin typeface="Calibri"/>
              </a:rPr>
              <a:t>•</a:t>
            </a:r>
            <a:endParaRPr lang="it-IT" sz="2000" dirty="0">
              <a:latin typeface="Titillium Web" pitchFamily="2" charset="0"/>
            </a:endParaRPr>
          </a:p>
          <a:p>
            <a:r>
              <a:rPr lang="it-IT" sz="2000" dirty="0">
                <a:latin typeface="Titillium Web" pitchFamily="2" charset="0"/>
              </a:rPr>
              <a:t>IMD </a:t>
            </a:r>
            <a:r>
              <a:rPr lang="it-IT" sz="2000" dirty="0" smtClean="0">
                <a:latin typeface="Titillium Web" pitchFamily="2" charset="0"/>
              </a:rPr>
              <a:t>: virtualmente nulla (&lt;-50dBc)</a:t>
            </a:r>
            <a:endParaRPr lang="it-IT" sz="2000" dirty="0">
              <a:latin typeface="Titillium Web" pitchFamily="2" charset="0"/>
            </a:endParaRPr>
          </a:p>
          <a:p>
            <a:r>
              <a:rPr lang="it-IT" sz="2000" dirty="0">
                <a:latin typeface="Titillium Web" pitchFamily="2" charset="0"/>
              </a:rPr>
              <a:t>Raffreddamento a liquido</a:t>
            </a:r>
          </a:p>
          <a:p>
            <a:r>
              <a:rPr lang="it-IT" sz="2000" dirty="0">
                <a:latin typeface="Titillium Web" pitchFamily="2" charset="0"/>
              </a:rPr>
              <a:t>Potenza totale </a:t>
            </a:r>
            <a:r>
              <a:rPr lang="it-IT" sz="2000" dirty="0" smtClean="0">
                <a:latin typeface="Titillium Web" pitchFamily="2" charset="0"/>
              </a:rPr>
              <a:t>assorbita: 15 </a:t>
            </a:r>
            <a:r>
              <a:rPr lang="it-IT" sz="2000" dirty="0">
                <a:latin typeface="Titillium Web" pitchFamily="2" charset="0"/>
              </a:rPr>
              <a:t>kW 400V </a:t>
            </a:r>
            <a:r>
              <a:rPr lang="it-IT" sz="2000" dirty="0" smtClean="0">
                <a:latin typeface="Titillium Web" pitchFamily="2" charset="0"/>
              </a:rPr>
              <a:t>3ph</a:t>
            </a:r>
          </a:p>
          <a:p>
            <a:r>
              <a:rPr lang="it-IT" sz="2000" dirty="0" smtClean="0">
                <a:latin typeface="Titillium Web" pitchFamily="2" charset="0"/>
              </a:rPr>
              <a:t>Alta efficienza (&gt;70%) , classe C</a:t>
            </a:r>
            <a:endParaRPr lang="it-IT" sz="2000" dirty="0">
              <a:latin typeface="Titillium Web" pitchFamily="2" charset="0"/>
            </a:endParaRPr>
          </a:p>
          <a:p>
            <a:r>
              <a:rPr lang="it-IT" sz="2000" dirty="0" smtClean="0">
                <a:latin typeface="Titillium Web" pitchFamily="2" charset="0"/>
              </a:rPr>
              <a:t>Cassetti </a:t>
            </a:r>
            <a:r>
              <a:rPr lang="it-IT" sz="2000" dirty="0">
                <a:latin typeface="Titillium Web" pitchFamily="2" charset="0"/>
              </a:rPr>
              <a:t>«hot swap»</a:t>
            </a:r>
          </a:p>
          <a:p>
            <a:r>
              <a:rPr lang="it-IT" sz="2000" dirty="0">
                <a:latin typeface="Titillium Web" pitchFamily="2" charset="0"/>
              </a:rPr>
              <a:t>Telemetria </a:t>
            </a:r>
            <a:r>
              <a:rPr lang="it-IT" sz="2000" dirty="0" smtClean="0">
                <a:latin typeface="Titillium Web" pitchFamily="2" charset="0"/>
              </a:rPr>
              <a:t>remota</a:t>
            </a:r>
          </a:p>
          <a:p>
            <a:r>
              <a:rPr lang="it-IT" sz="2000" dirty="0" smtClean="0">
                <a:latin typeface="Titillium Web" pitchFamily="2" charset="0"/>
              </a:rPr>
              <a:t>Modulazione: CW e/o </a:t>
            </a:r>
            <a:r>
              <a:rPr lang="it-IT" sz="2000" dirty="0" smtClean="0">
                <a:latin typeface="Titillium Web" pitchFamily="2" charset="0"/>
              </a:rPr>
              <a:t>CHIRP </a:t>
            </a:r>
            <a:r>
              <a:rPr lang="it-IT" sz="2000" dirty="0">
                <a:solidFill>
                  <a:srgbClr val="FF0000"/>
                </a:solidFill>
                <a:latin typeface="Calibri"/>
              </a:rPr>
              <a:t>•</a:t>
            </a:r>
            <a:endParaRPr lang="it-IT" sz="2000" dirty="0" smtClean="0">
              <a:latin typeface="Titillium Web" pitchFamily="2" charset="0"/>
            </a:endParaRPr>
          </a:p>
          <a:p>
            <a:r>
              <a:rPr lang="it-IT" sz="2000" dirty="0" smtClean="0">
                <a:latin typeface="Titillium Web" pitchFamily="2" charset="0"/>
              </a:rPr>
              <a:t>Sincronizzazione: GPS</a:t>
            </a:r>
            <a:endParaRPr lang="it-IT" sz="2000" dirty="0">
              <a:latin typeface="Titillium Web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2" y="1217613"/>
            <a:ext cx="3231255" cy="52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5175" y="1217613"/>
            <a:ext cx="3060719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T3.4</a:t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Parti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di ricambio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TRF</a:t>
            </a:r>
          </a:p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>Perdasdefogu </a:t>
            </a:r>
            <a:r>
              <a:rPr lang="it-IT" sz="2400" b="1" dirty="0">
                <a:solidFill>
                  <a:srgbClr val="B27F47"/>
                </a:solidFill>
                <a:latin typeface="Titillium Web" pitchFamily="2" charset="0"/>
              </a:rPr>
              <a:t>(NU) </a:t>
            </a:r>
            <a: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  <a:t/>
            </a:r>
            <a:br>
              <a:rPr lang="it-IT" sz="2400" b="1" dirty="0" smtClean="0">
                <a:solidFill>
                  <a:srgbClr val="B27F47"/>
                </a:solidFill>
                <a:latin typeface="Titillium Web" pitchFamily="2" charset="0"/>
              </a:rPr>
            </a:br>
            <a:endParaRPr lang="it-IT" sz="2400" b="1" dirty="0">
              <a:solidFill>
                <a:srgbClr val="B27F47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4581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RINGRAZIAMENTI</a:t>
            </a:r>
          </a:p>
        </p:txBody>
      </p:sp>
      <p:sp>
        <p:nvSpPr>
          <p:cNvPr id="24583" name="Segnaposto contenuto 3"/>
          <p:cNvSpPr>
            <a:spLocks noGrp="1"/>
          </p:cNvSpPr>
          <p:nvPr>
            <p:ph idx="1"/>
          </p:nvPr>
        </p:nvSpPr>
        <p:spPr>
          <a:xfrm>
            <a:off x="791308" y="1950061"/>
            <a:ext cx="10515600" cy="3981815"/>
          </a:xfrm>
        </p:spPr>
        <p:txBody>
          <a:bodyPr/>
          <a:lstStyle/>
          <a:p>
            <a:r>
              <a:rPr lang="it-IT" sz="2000" spc="100" dirty="0">
                <a:latin typeface="Titillium Web" pitchFamily="2" charset="0"/>
              </a:rPr>
              <a:t>Un gruppo eterogeneo di </a:t>
            </a:r>
            <a:r>
              <a:rPr lang="it-IT" sz="2000" spc="100" dirty="0" smtClean="0">
                <a:latin typeface="Titillium Web" pitchFamily="2" charset="0"/>
              </a:rPr>
              <a:t>ricercatori, tecnologi e </a:t>
            </a:r>
            <a:r>
              <a:rPr lang="it-IT" sz="2000" spc="100" dirty="0" smtClean="0">
                <a:latin typeface="Titillium Web" pitchFamily="2" charset="0"/>
              </a:rPr>
              <a:t>tecnici e soprattutto amministrativi  </a:t>
            </a:r>
            <a:r>
              <a:rPr lang="it-IT" sz="2000" spc="100" dirty="0">
                <a:latin typeface="Titillium Web" pitchFamily="2" charset="0"/>
              </a:rPr>
              <a:t>ha </a:t>
            </a:r>
            <a:r>
              <a:rPr lang="it-IT" sz="2000" spc="100" dirty="0" smtClean="0">
                <a:latin typeface="Titillium Web" pitchFamily="2" charset="0"/>
              </a:rPr>
              <a:t>collaborato proficuamente e </a:t>
            </a:r>
            <a:r>
              <a:rPr lang="it-IT" sz="2000" spc="100" dirty="0">
                <a:latin typeface="Titillium Web" pitchFamily="2" charset="0"/>
              </a:rPr>
              <a:t>reso possibile l’operato finora </a:t>
            </a:r>
            <a:r>
              <a:rPr lang="it-IT" sz="2000" spc="100" dirty="0" smtClean="0">
                <a:latin typeface="Titillium Web" pitchFamily="2" charset="0"/>
              </a:rPr>
              <a:t>svolto.</a:t>
            </a:r>
            <a:br>
              <a:rPr lang="it-IT" sz="2000" spc="100" dirty="0" smtClean="0">
                <a:latin typeface="Titillium Web" pitchFamily="2" charset="0"/>
              </a:rPr>
            </a:br>
            <a:r>
              <a:rPr lang="it-IT" sz="2000" spc="100" dirty="0" smtClean="0">
                <a:latin typeface="Titillium Web" pitchFamily="2" charset="0"/>
              </a:rPr>
              <a:t>A tutte/i loro va il mio sincero, sentito, e non retorico, ringraziamento.  </a:t>
            </a:r>
            <a:r>
              <a:rPr lang="it-IT" sz="2000" spc="100" dirty="0" smtClean="0">
                <a:latin typeface="Titillium Web" pitchFamily="2" charset="0"/>
              </a:rPr>
              <a:t/>
            </a:r>
            <a:br>
              <a:rPr lang="it-IT" sz="2000" spc="100" dirty="0" smtClean="0">
                <a:latin typeface="Titillium Web" pitchFamily="2" charset="0"/>
              </a:rPr>
            </a:br>
            <a:endParaRPr lang="it-IT" sz="2000" spc="100" dirty="0">
              <a:latin typeface="Titillium Web" pitchFamily="2" charset="0"/>
            </a:endParaRPr>
          </a:p>
          <a:p>
            <a:r>
              <a:rPr lang="it-IT" sz="2000" spc="100" dirty="0" smtClean="0">
                <a:latin typeface="Titillium Web" pitchFamily="2" charset="0"/>
              </a:rPr>
              <a:t>Le </a:t>
            </a:r>
            <a:r>
              <a:rPr lang="it-IT" sz="2000" spc="100" dirty="0" smtClean="0">
                <a:latin typeface="Titillium Web" pitchFamily="2" charset="0"/>
              </a:rPr>
              <a:t>simulazioni dei passaggi orbitali e RCS sono frutto del lavoro del gruppo del</a:t>
            </a:r>
            <a:br>
              <a:rPr lang="it-IT" sz="2000" spc="100" dirty="0" smtClean="0">
                <a:latin typeface="Titillium Web" pitchFamily="2" charset="0"/>
              </a:rPr>
            </a:br>
            <a:r>
              <a:rPr lang="it-IT" sz="2000" spc="100" dirty="0" smtClean="0">
                <a:latin typeface="Titillium Web" pitchFamily="2" charset="0"/>
              </a:rPr>
              <a:t>prof. Di </a:t>
            </a:r>
            <a:r>
              <a:rPr lang="it-IT" sz="2000" spc="100" dirty="0" err="1" smtClean="0">
                <a:latin typeface="Titillium Web" pitchFamily="2" charset="0"/>
              </a:rPr>
              <a:t>Lizia</a:t>
            </a:r>
            <a:r>
              <a:rPr lang="it-IT" sz="2000" spc="100" dirty="0" smtClean="0">
                <a:latin typeface="Titillium Web" pitchFamily="2" charset="0"/>
              </a:rPr>
              <a:t> del Politecnico di </a:t>
            </a:r>
            <a:r>
              <a:rPr lang="it-IT" sz="2000" spc="100" dirty="0" smtClean="0">
                <a:latin typeface="Titillium Web" pitchFamily="2" charset="0"/>
              </a:rPr>
              <a:t>Milano.</a:t>
            </a:r>
          </a:p>
          <a:p>
            <a:r>
              <a:rPr lang="it-IT" sz="2000" spc="100" dirty="0" smtClean="0">
                <a:latin typeface="Titillium Web" pitchFamily="2" charset="0"/>
              </a:rPr>
              <a:t>Molte figure così come spunti e discussioni sul contenuto sono di e con G. Bianchi</a:t>
            </a:r>
            <a:r>
              <a:rPr lang="it-IT" sz="2000" spc="100" dirty="0" smtClean="0">
                <a:latin typeface="Titillium Web" pitchFamily="2" charset="0"/>
              </a:rPr>
              <a:t/>
            </a:r>
            <a:br>
              <a:rPr lang="it-IT" sz="2000" spc="100" dirty="0" smtClean="0">
                <a:latin typeface="Titillium Web" pitchFamily="2" charset="0"/>
              </a:rPr>
            </a:br>
            <a:endParaRPr lang="it-IT" sz="2000" spc="100" dirty="0">
              <a:latin typeface="Titillium Web" pitchFamily="2" charset="0"/>
            </a:endParaRPr>
          </a:p>
          <a:p>
            <a:r>
              <a:rPr lang="it-IT" sz="2000" spc="100" dirty="0">
                <a:latin typeface="Titillium Web" pitchFamily="2" charset="0"/>
              </a:rPr>
              <a:t>Una menzione particolare </a:t>
            </a:r>
            <a:r>
              <a:rPr lang="it-IT" sz="2000" spc="100" dirty="0" smtClean="0">
                <a:latin typeface="Titillium Web" pitchFamily="2" charset="0"/>
              </a:rPr>
              <a:t>va </a:t>
            </a:r>
            <a:r>
              <a:rPr lang="it-IT" sz="2000" spc="100" dirty="0">
                <a:latin typeface="Titillium Web" pitchFamily="2" charset="0"/>
              </a:rPr>
              <a:t>rivolta anche </a:t>
            </a:r>
            <a:r>
              <a:rPr lang="it-IT" sz="2000" spc="100" dirty="0" smtClean="0">
                <a:latin typeface="Titillium Web" pitchFamily="2" charset="0"/>
              </a:rPr>
              <a:t>agli operatori economici, alcuni di questi, artigiani </a:t>
            </a:r>
            <a:r>
              <a:rPr lang="it-IT" sz="2000" spc="100" dirty="0">
                <a:latin typeface="Titillium Web" pitchFamily="2" charset="0"/>
              </a:rPr>
              <a:t>che con le loro idee a volte fantasiose, a volte </a:t>
            </a:r>
            <a:r>
              <a:rPr lang="it-IT" sz="2000" spc="100" dirty="0" smtClean="0">
                <a:latin typeface="Titillium Web" pitchFamily="2" charset="0"/>
              </a:rPr>
              <a:t>innovative, </a:t>
            </a:r>
            <a:r>
              <a:rPr lang="it-IT" sz="2000" spc="100" dirty="0">
                <a:latin typeface="Titillium Web" pitchFamily="2" charset="0"/>
              </a:rPr>
              <a:t>hanno contribuito al consolidamento della definizione del progetto tecnico-scientifico.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560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uppo 1"/>
          <p:cNvGrpSpPr>
            <a:grpSpLocks/>
          </p:cNvGrpSpPr>
          <p:nvPr/>
        </p:nvGrpSpPr>
        <p:grpSpPr bwMode="auto">
          <a:xfrm>
            <a:off x="0" y="1612900"/>
            <a:ext cx="12192000" cy="4411663"/>
            <a:chOff x="0" y="1613646"/>
            <a:chExt cx="12192000" cy="4410636"/>
          </a:xfrm>
        </p:grpSpPr>
        <p:sp>
          <p:nvSpPr>
            <p:cNvPr id="4" name="Rettangolo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3586450"/>
              <a:ext cx="12192000" cy="2437832"/>
            </a:xfrm>
            <a:prstGeom prst="rect">
              <a:avLst/>
            </a:prstGeom>
            <a:solidFill>
              <a:srgbClr val="BBD3EF"/>
            </a:solidFill>
            <a:ln>
              <a:solidFill>
                <a:srgbClr val="BBD3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5608" name="Subtitle 2"/>
            <p:cNvSpPr txBox="1">
              <a:spLocks/>
            </p:cNvSpPr>
            <p:nvPr/>
          </p:nvSpPr>
          <p:spPr bwMode="auto">
            <a:xfrm>
              <a:off x="4473847" y="3854082"/>
              <a:ext cx="6167260" cy="1950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1200"/>
                </a:spcAft>
                <a:buFont typeface="Arial" pitchFamily="34" charset="0"/>
                <a:buNone/>
              </a:pPr>
              <a:r>
                <a:rPr lang="it-IT" sz="1600" b="1" dirty="0" err="1">
                  <a:solidFill>
                    <a:srgbClr val="3F4B5B"/>
                  </a:solidFill>
                  <a:latin typeface="Titillium Web" pitchFamily="2" charset="0"/>
                </a:rPr>
                <a:t>Next</a:t>
              </a:r>
              <a:r>
                <a:rPr lang="it-IT" sz="1600" b="1" dirty="0">
                  <a:solidFill>
                    <a:srgbClr val="3F4B5B"/>
                  </a:solidFill>
                  <a:latin typeface="Titillium Web" pitchFamily="2" charset="0"/>
                </a:rPr>
                <a:t> Generation – Croce del Nord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600" b="1" dirty="0">
                  <a:solidFill>
                    <a:srgbClr val="4973A1"/>
                  </a:solidFill>
                  <a:latin typeface="Titillium Web" pitchFamily="2" charset="0"/>
                </a:rPr>
                <a:t>IR0000026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Intervento finanziato nell’ambito del </a:t>
              </a:r>
              <a:r>
                <a:rPr lang="it-IT" sz="1400" b="1" dirty="0">
                  <a:solidFill>
                    <a:srgbClr val="4973A1"/>
                  </a:solidFill>
                  <a:latin typeface="Titillium Web" pitchFamily="2" charset="0"/>
                </a:rPr>
                <a:t>PNRR</a:t>
              </a: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 - Piano Nazionale di Ripresa e Resilienza</a:t>
              </a: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buFont typeface="Arial" pitchFamily="34" charset="0"/>
                <a:buNone/>
              </a:pPr>
              <a:r>
                <a:rPr lang="it-IT" sz="1600" b="1" dirty="0">
                  <a:solidFill>
                    <a:srgbClr val="4973A1"/>
                  </a:solidFill>
                  <a:latin typeface="Titillium Web" pitchFamily="2" charset="0"/>
                </a:rPr>
                <a:t>M4C2 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Missione 4 - </a:t>
              </a: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Istruzione e Ricerca           </a:t>
              </a: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Componente 2 - </a:t>
              </a: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Dalla Ricerca alla Impresa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dirty="0">
                  <a:solidFill>
                    <a:srgbClr val="4973A1"/>
                  </a:solidFill>
                  <a:latin typeface="Titillium Web" pitchFamily="2" charset="0"/>
                </a:rPr>
                <a:t>Linea di Investimento 3.1 - </a:t>
              </a: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Rafforzamento e creazione di Infrastrutture di Ricerca</a:t>
              </a: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endParaRPr lang="it-IT" sz="1200" b="1" i="1" dirty="0">
                <a:solidFill>
                  <a:srgbClr val="4973A1"/>
                </a:solidFill>
                <a:latin typeface="Titillium Web" pitchFamily="2" charset="0"/>
              </a:endParaRPr>
            </a:p>
            <a:p>
              <a:pPr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it-IT" sz="1200" b="1" i="1" dirty="0">
                  <a:solidFill>
                    <a:srgbClr val="4973A1"/>
                  </a:solidFill>
                  <a:latin typeface="Titillium Web" pitchFamily="2" charset="0"/>
                </a:rPr>
                <a:t>CUP C53C22000880006</a:t>
              </a:r>
            </a:p>
          </p:txBody>
        </p:sp>
        <p:pic>
          <p:nvPicPr>
            <p:cNvPr id="25609" name="Segnaposto immagine 6" descr="Immagine che contiene simbolo, Elementi grafici, bianco, logo&#10;&#10;Descrizione generata automaticament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1" b="-102"/>
            <a:stretch>
              <a:fillRect/>
            </a:stretch>
          </p:blipFill>
          <p:spPr bwMode="auto">
            <a:xfrm>
              <a:off x="2314381" y="3820533"/>
              <a:ext cx="1905497" cy="1917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itle 1">
              <a:extLst>
                <a:ext uri="{FF2B5EF4-FFF2-40B4-BE49-F238E27FC236}"/>
              </a:extLst>
            </p:cNvPr>
            <p:cNvSpPr txBox="1">
              <a:spLocks/>
            </p:cNvSpPr>
            <p:nvPr/>
          </p:nvSpPr>
          <p:spPr>
            <a:xfrm>
              <a:off x="1312863" y="1613646"/>
              <a:ext cx="9566275" cy="165855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2800" b="1" kern="1200" dirty="0">
                  <a:solidFill>
                    <a:srgbClr val="B27F47"/>
                  </a:solidFill>
                  <a:latin typeface="Titillium Bd" pitchFamily="2" charset="77"/>
                  <a:ea typeface="+mn-ea"/>
                  <a:cs typeface="+mn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sz="5400" dirty="0">
                  <a:latin typeface="Titillium Web" pitchFamily="2" charset="0"/>
                </a:rPr>
                <a:t>GRAZIE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dirty="0">
                  <a:solidFill>
                    <a:srgbClr val="573E23"/>
                  </a:solidFill>
                  <a:latin typeface="Titillium Web" pitchFamily="2" charset="0"/>
                </a:rPr>
                <a:t>PER L’ATTENZIONE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36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38200" y="1335088"/>
            <a:ext cx="3795713" cy="2414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90600" y="1487488"/>
            <a:ext cx="3795713" cy="2414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5" name="CasellaDiTes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28738" y="3311904"/>
            <a:ext cx="1901234" cy="668132"/>
          </a:xfrm>
          <a:prstGeom prst="rect">
            <a:avLst/>
          </a:prstGeom>
          <a:blipFill rotWithShape="1">
            <a:blip r:embed="rId4"/>
            <a:stretch>
              <a:fillRect r="-643" b="-909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grpSp>
        <p:nvGrpSpPr>
          <p:cNvPr id="15369" name="Gruppo 8"/>
          <p:cNvGrpSpPr>
            <a:grpSpLocks/>
          </p:cNvGrpSpPr>
          <p:nvPr/>
        </p:nvGrpSpPr>
        <p:grpSpPr bwMode="auto">
          <a:xfrm>
            <a:off x="884238" y="1125538"/>
            <a:ext cx="9144000" cy="5732462"/>
            <a:chOff x="0" y="1125538"/>
            <a:chExt cx="9144000" cy="5732462"/>
          </a:xfrm>
        </p:grpSpPr>
        <p:sp>
          <p:nvSpPr>
            <p:cNvPr id="15387" name="Rectangle 10"/>
            <p:cNvSpPr>
              <a:spLocks noChangeArrowheads="1"/>
            </p:cNvSpPr>
            <p:nvPr/>
          </p:nvSpPr>
          <p:spPr bwMode="auto">
            <a:xfrm>
              <a:off x="0" y="1125538"/>
              <a:ext cx="9144000" cy="573246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altLang="it-IT">
                <a:latin typeface="Arial" pitchFamily="34" charset="0"/>
                <a:ea typeface="WenQuanYi Zen Hei"/>
                <a:cs typeface="WenQuanYi Zen Hei"/>
              </a:endParaRPr>
            </a:p>
          </p:txBody>
        </p:sp>
        <p:pic>
          <p:nvPicPr>
            <p:cNvPr id="15388" name="Picture 11" descr="772458382_85de65aa68_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0648"/>
              <a:ext cx="9144000" cy="282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0" name="Picture 2" descr="http://cdn.phys.org/newman/gfx/news/hires/2015/spacedebri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t="6462" r="25929" b="33521"/>
          <a:stretch>
            <a:fillRect/>
          </a:stretch>
        </p:blipFill>
        <p:spPr bwMode="auto">
          <a:xfrm>
            <a:off x="4295775" y="1347788"/>
            <a:ext cx="22352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9" descr="fig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64E62"/>
              </a:clrFrom>
              <a:clrTo>
                <a:srgbClr val="264E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133" flipH="1">
            <a:off x="398463" y="4175125"/>
            <a:ext cx="36639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7" descr="parabola_d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01">
            <a:off x="7485063" y="3635375"/>
            <a:ext cx="141446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8" descr="base_d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529138"/>
            <a:ext cx="14827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rco 32"/>
          <p:cNvSpPr/>
          <p:nvPr/>
        </p:nvSpPr>
        <p:spPr>
          <a:xfrm rot="12011314">
            <a:off x="3840163" y="2689225"/>
            <a:ext cx="1146175" cy="9017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" name="Arco 33"/>
          <p:cNvSpPr/>
          <p:nvPr/>
        </p:nvSpPr>
        <p:spPr>
          <a:xfrm rot="17408853">
            <a:off x="6847681" y="3553619"/>
            <a:ext cx="1144588" cy="9017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" name="Arco 34"/>
          <p:cNvSpPr/>
          <p:nvPr/>
        </p:nvSpPr>
        <p:spPr>
          <a:xfrm rot="16788946">
            <a:off x="6489701" y="3016250"/>
            <a:ext cx="1530350" cy="1355725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Arco 35"/>
          <p:cNvSpPr/>
          <p:nvPr/>
        </p:nvSpPr>
        <p:spPr>
          <a:xfrm rot="17888024">
            <a:off x="7157244" y="3972719"/>
            <a:ext cx="858838" cy="4699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7" name="Arco 36"/>
          <p:cNvSpPr/>
          <p:nvPr/>
        </p:nvSpPr>
        <p:spPr>
          <a:xfrm rot="16931549">
            <a:off x="5867400" y="2570163"/>
            <a:ext cx="2198687" cy="1868488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8" name="Arco 37"/>
          <p:cNvSpPr/>
          <p:nvPr/>
        </p:nvSpPr>
        <p:spPr>
          <a:xfrm rot="11103231">
            <a:off x="3459163" y="3006725"/>
            <a:ext cx="873125" cy="863600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9" name="Arco 38"/>
          <p:cNvSpPr/>
          <p:nvPr/>
        </p:nvSpPr>
        <p:spPr>
          <a:xfrm rot="11550357">
            <a:off x="3046413" y="3636963"/>
            <a:ext cx="617537" cy="568325"/>
          </a:xfrm>
          <a:prstGeom prst="arc">
            <a:avLst>
              <a:gd name="adj1" fmla="val 16200000"/>
              <a:gd name="adj2" fmla="val 20896841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0" name="Arco 39"/>
          <p:cNvSpPr/>
          <p:nvPr/>
        </p:nvSpPr>
        <p:spPr>
          <a:xfrm rot="12011314">
            <a:off x="4265613" y="2230438"/>
            <a:ext cx="1335087" cy="1062037"/>
          </a:xfrm>
          <a:prstGeom prst="arc">
            <a:avLst>
              <a:gd name="adj1" fmla="val 16200000"/>
              <a:gd name="adj2" fmla="val 21574836"/>
            </a:avLst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1" name="Immagin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110038"/>
            <a:ext cx="2914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6389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olo 15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TRASMETTITORE di </a:t>
            </a:r>
            <a:r>
              <a:rPr dirty="0" smtClean="0">
                <a:latin typeface="Titillium Web" pitchFamily="2" charset="0"/>
              </a:rPr>
              <a:t>PERDASDEFOGU (NU) </a:t>
            </a:r>
            <a:endParaRPr dirty="0" smtClean="0">
              <a:latin typeface="Titillium Web" pitchFamily="2" charset="0"/>
            </a:endParaRPr>
          </a:p>
        </p:txBody>
      </p:sp>
      <p:sp>
        <p:nvSpPr>
          <p:cNvPr id="16391" name="Segnaposto contenuto 16"/>
          <p:cNvSpPr>
            <a:spLocks noGrp="1"/>
          </p:cNvSpPr>
          <p:nvPr>
            <p:ph idx="1"/>
          </p:nvPr>
        </p:nvSpPr>
        <p:spPr>
          <a:xfrm>
            <a:off x="689706" y="1856283"/>
            <a:ext cx="6641125" cy="4570099"/>
          </a:xfrm>
        </p:spPr>
        <p:txBody>
          <a:bodyPr/>
          <a:lstStyle/>
          <a:p>
            <a:r>
              <a:rPr lang="it-IT" sz="2400" dirty="0">
                <a:latin typeface="Titillium Web" pitchFamily="2" charset="0"/>
              </a:rPr>
              <a:t>E’ il TX dell’attuale radar </a:t>
            </a:r>
            <a:r>
              <a:rPr lang="it-IT" sz="2400" dirty="0" err="1">
                <a:latin typeface="Titillium Web" pitchFamily="2" charset="0"/>
              </a:rPr>
              <a:t>bistatico</a:t>
            </a:r>
            <a:r>
              <a:rPr lang="it-IT" sz="2400" dirty="0">
                <a:latin typeface="Titillium Web" pitchFamily="2" charset="0"/>
              </a:rPr>
              <a:t> operante con la Croce Del Nord (N-S) in ricezione.</a:t>
            </a:r>
            <a:br>
              <a:rPr lang="it-IT" sz="2400" dirty="0">
                <a:latin typeface="Titillium Web" pitchFamily="2" charset="0"/>
              </a:rPr>
            </a:br>
            <a:r>
              <a:rPr lang="it-IT" sz="2400" dirty="0" smtClean="0">
                <a:latin typeface="Titillium Web" pitchFamily="2" charset="0"/>
              </a:rPr>
              <a:t>Gestito </a:t>
            </a:r>
            <a:r>
              <a:rPr lang="it-IT" sz="2400" dirty="0" smtClean="0">
                <a:latin typeface="Titillium Web" pitchFamily="2" charset="0"/>
              </a:rPr>
              <a:t>da                         (</a:t>
            </a:r>
            <a:r>
              <a:rPr lang="it-IT" sz="2400" dirty="0" smtClean="0">
                <a:latin typeface="Titillium Web" pitchFamily="2" charset="0"/>
              </a:rPr>
              <a:t>ex </a:t>
            </a:r>
            <a:r>
              <a:rPr lang="it-IT" sz="2400" dirty="0" err="1" smtClean="0">
                <a:latin typeface="Titillium Web" pitchFamily="2" charset="0"/>
              </a:rPr>
              <a:t>Vitrociset</a:t>
            </a:r>
            <a:r>
              <a:rPr lang="it-IT" sz="2400" dirty="0" smtClean="0">
                <a:latin typeface="Titillium Web" pitchFamily="2" charset="0"/>
              </a:rPr>
              <a:t>), opera </a:t>
            </a:r>
            <a:r>
              <a:rPr lang="it-IT" sz="2400" dirty="0">
                <a:latin typeface="Titillium Web" pitchFamily="2" charset="0"/>
              </a:rPr>
              <a:t>da anni ed opera </a:t>
            </a:r>
            <a:r>
              <a:rPr lang="it-IT" sz="2400" dirty="0" smtClean="0">
                <a:latin typeface="Titillium Web" pitchFamily="2" charset="0"/>
              </a:rPr>
              <a:t>producendo </a:t>
            </a:r>
            <a:r>
              <a:rPr lang="it-IT" sz="2400" dirty="0">
                <a:latin typeface="Titillium Web" pitchFamily="2" charset="0"/>
              </a:rPr>
              <a:t>buoni risultati.</a:t>
            </a:r>
          </a:p>
          <a:p>
            <a:r>
              <a:rPr lang="it-IT" sz="2400" dirty="0">
                <a:latin typeface="Titillium Web" pitchFamily="2" charset="0"/>
              </a:rPr>
              <a:t>Tuttavia presenta alcune limitazioni</a:t>
            </a:r>
            <a:r>
              <a:rPr lang="it-IT" sz="2400" dirty="0" smtClean="0">
                <a:latin typeface="Titillium Web" pitchFamily="2" charset="0"/>
              </a:rPr>
              <a:t>:</a:t>
            </a:r>
          </a:p>
          <a:p>
            <a:pPr lvl="1"/>
            <a:r>
              <a:rPr lang="it-IT" sz="2000" dirty="0" smtClean="0">
                <a:latin typeface="Titillium Web" pitchFamily="2" charset="0"/>
              </a:rPr>
              <a:t>La polarizzazione </a:t>
            </a:r>
            <a:r>
              <a:rPr lang="it-IT" sz="2000" dirty="0">
                <a:latin typeface="Titillium Web" pitchFamily="2" charset="0"/>
              </a:rPr>
              <a:t>trasmessa è circolare, quando ricevuta dalla N-S (lineare) si perdono 3 dB</a:t>
            </a:r>
          </a:p>
          <a:p>
            <a:pPr lvl="1"/>
            <a:r>
              <a:rPr lang="it-IT" sz="2000" dirty="0">
                <a:latin typeface="Titillium Web" pitchFamily="2" charset="0"/>
              </a:rPr>
              <a:t>Il TX, di fatto ha sempre sofferto di fastidiose intermodulazioni e problemi termici quando opera alla massima </a:t>
            </a:r>
            <a:r>
              <a:rPr lang="it-IT" sz="2000" dirty="0" smtClean="0">
                <a:latin typeface="Titillium Web" pitchFamily="2" charset="0"/>
              </a:rPr>
              <a:t>potenza.</a:t>
            </a:r>
          </a:p>
          <a:p>
            <a:r>
              <a:rPr lang="it-IT" sz="2400" dirty="0" smtClean="0">
                <a:latin typeface="Titillium Web" pitchFamily="2" charset="0"/>
              </a:rPr>
              <a:t>La polarizzazione circolare è adatta ad essere ricevuta con paraboloide come ad </a:t>
            </a:r>
            <a:r>
              <a:rPr lang="it-IT" sz="2400" dirty="0" smtClean="0">
                <a:latin typeface="Titillium Web" pitchFamily="2" charset="0"/>
              </a:rPr>
              <a:t>es. l’antenna </a:t>
            </a:r>
            <a:r>
              <a:rPr lang="it-IT" sz="2400" dirty="0" smtClean="0">
                <a:latin typeface="Titillium Web" pitchFamily="2" charset="0"/>
              </a:rPr>
              <a:t>di </a:t>
            </a:r>
            <a:r>
              <a:rPr lang="it-IT" sz="2400" dirty="0" smtClean="0">
                <a:latin typeface="Titillium Web" pitchFamily="2" charset="0"/>
              </a:rPr>
              <a:t>Noto.</a:t>
            </a:r>
            <a:endParaRPr lang="it-IT" sz="2400" dirty="0">
              <a:latin typeface="Titillium Web" pitchFamily="2" charset="0"/>
            </a:endParaRPr>
          </a:p>
          <a:p>
            <a:pPr marL="457200" lvl="1" indent="0">
              <a:buNone/>
            </a:pPr>
            <a:endParaRPr lang="it-IT" sz="2000" dirty="0">
              <a:latin typeface="Titillium Web" pitchFamily="2" charset="0"/>
            </a:endParaRPr>
          </a:p>
          <a:p>
            <a:pPr marL="457200" lvl="1" indent="0">
              <a:buNone/>
            </a:pPr>
            <a:endParaRPr lang="it-IT" sz="2000" dirty="0" smtClean="0">
              <a:latin typeface="Titillium Web" pitchFamily="2" charset="0"/>
            </a:endParaRPr>
          </a:p>
        </p:txBody>
      </p:sp>
      <p:pic>
        <p:nvPicPr>
          <p:cNvPr id="8" name="Immagine 7" descr="C:\Users\mariotti\Desktop\CANON_SC\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7" y="1892667"/>
            <a:ext cx="4462585" cy="328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35" y="2564650"/>
            <a:ext cx="1586387" cy="2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7413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TRASMETTITORE SUL MERIDIANO DELLA CROCE DEL NORD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26244" y="2497138"/>
            <a:ext cx="5811044" cy="3679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 err="1">
                <a:latin typeface="Titillium Web" pitchFamily="2" charset="0"/>
              </a:rPr>
              <a:t>Affinchè</a:t>
            </a:r>
            <a:r>
              <a:rPr lang="it-IT" sz="2000" dirty="0">
                <a:latin typeface="Titillium Web" pitchFamily="2" charset="0"/>
              </a:rPr>
              <a:t> non si verifichino perdite dovute al disallineamento delle polarizzazioni d’onda è opportuno il TX presenti le medesime caratteristiche del RX (Nord-Sud): polarizzazione orizzontale e strumenti posti sul medesimo meridiano.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latin typeface="Titillium Web" pitchFamily="2" charset="0"/>
              </a:rPr>
              <a:t>La lunghezza della linea di base è un </a:t>
            </a:r>
            <a:r>
              <a:rPr lang="it-IT" sz="2000" dirty="0" err="1">
                <a:latin typeface="Titillium Web" pitchFamily="2" charset="0"/>
              </a:rPr>
              <a:t>trade</a:t>
            </a:r>
            <a:r>
              <a:rPr lang="it-IT" sz="2000" dirty="0">
                <a:latin typeface="Titillium Web" pitchFamily="2" charset="0"/>
              </a:rPr>
              <a:t>-off, abbastanza lunga da poter triangolare adeguatamente e tale da </a:t>
            </a:r>
            <a:r>
              <a:rPr lang="it-IT" sz="2000" dirty="0" smtClean="0">
                <a:latin typeface="Titillium Web" pitchFamily="2" charset="0"/>
              </a:rPr>
              <a:t>attenuare </a:t>
            </a:r>
            <a:r>
              <a:rPr lang="it-IT" sz="2000" dirty="0">
                <a:latin typeface="Titillium Web" pitchFamily="2" charset="0"/>
              </a:rPr>
              <a:t>l’onda di terra, ma abbastanza corta da ridurre l’attenuazione di tratta la qual cosa aumenta la sensibilità</a:t>
            </a:r>
            <a:r>
              <a:rPr lang="it-IT" dirty="0"/>
              <a:t>. </a:t>
            </a:r>
          </a:p>
        </p:txBody>
      </p:sp>
      <p:sp>
        <p:nvSpPr>
          <p:cNvPr id="17417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38200" y="1931988"/>
            <a:ext cx="10515600" cy="450850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Località «</a:t>
            </a:r>
            <a:r>
              <a:rPr dirty="0" smtClean="0">
                <a:solidFill>
                  <a:srgbClr val="FF0000"/>
                </a:solidFill>
                <a:latin typeface="Titillium Web" pitchFamily="2" charset="0"/>
              </a:rPr>
              <a:t>LA FARNESIANA</a:t>
            </a:r>
            <a:r>
              <a:rPr dirty="0" smtClean="0">
                <a:latin typeface="Titillium Web" pitchFamily="2" charset="0"/>
              </a:rPr>
              <a:t>» CIVITAVECCHIA</a:t>
            </a:r>
          </a:p>
        </p:txBody>
      </p:sp>
      <p:pic>
        <p:nvPicPr>
          <p:cNvPr id="17418" name="Immagin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446338"/>
            <a:ext cx="5395912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8437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ANTENNA TX</a:t>
            </a:r>
          </a:p>
        </p:txBody>
      </p:sp>
      <p:sp>
        <p:nvSpPr>
          <p:cNvPr id="18440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38200" y="1931988"/>
            <a:ext cx="10515600" cy="450850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Nuova </a:t>
            </a:r>
            <a:r>
              <a:rPr dirty="0" smtClean="0">
                <a:latin typeface="Titillium Web" pitchFamily="2" charset="0"/>
              </a:rPr>
              <a:t>Antenna </a:t>
            </a:r>
            <a:endParaRPr dirty="0" smtClean="0">
              <a:latin typeface="Titillium Web" pitchFamily="2" charset="0"/>
            </a:endParaRPr>
          </a:p>
        </p:txBody>
      </p:sp>
      <p:pic>
        <p:nvPicPr>
          <p:cNvPr id="18441" name="Immagin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338263"/>
            <a:ext cx="414496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Gruppo 21"/>
          <p:cNvGrpSpPr>
            <a:grpSpLocks/>
          </p:cNvGrpSpPr>
          <p:nvPr/>
        </p:nvGrpSpPr>
        <p:grpSpPr bwMode="auto">
          <a:xfrm>
            <a:off x="354013" y="3290888"/>
            <a:ext cx="4014787" cy="2894012"/>
            <a:chOff x="408351" y="2950572"/>
            <a:chExt cx="4015548" cy="2895331"/>
          </a:xfrm>
        </p:grpSpPr>
        <p:pic>
          <p:nvPicPr>
            <p:cNvPr id="18451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51" y="2950572"/>
              <a:ext cx="4015548" cy="156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Immagin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5110" y="4626502"/>
              <a:ext cx="1329158" cy="110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Immagin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40402" y="4632942"/>
              <a:ext cx="1329157" cy="1096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Immagin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96984" y="4595705"/>
              <a:ext cx="1329165" cy="11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316413"/>
            <a:ext cx="122713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ttore diritto 15"/>
          <p:cNvCxnSpPr/>
          <p:nvPr/>
        </p:nvCxnSpPr>
        <p:spPr>
          <a:xfrm flipH="1" flipV="1">
            <a:off x="765175" y="4505325"/>
            <a:ext cx="5797550" cy="350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16"/>
          <p:cNvCxnSpPr/>
          <p:nvPr/>
        </p:nvCxnSpPr>
        <p:spPr>
          <a:xfrm flipH="1" flipV="1">
            <a:off x="3321050" y="2571750"/>
            <a:ext cx="3354388" cy="2171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5505450" y="4368800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/>
              <a:t>&gt;45°</a:t>
            </a:r>
            <a:endParaRPr lang="en-GB"/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6027738" y="4486275"/>
            <a:ext cx="179387" cy="330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magine 43">
            <a:extLst>
              <a:ext uri="{FF2B5EF4-FFF2-40B4-BE49-F238E27FC236}"/>
            </a:extLst>
          </p:cNvPr>
          <p:cNvPicPr/>
          <p:nvPr/>
        </p:nvPicPr>
        <p:blipFill rotWithShape="1">
          <a:blip r:embed="rId10"/>
          <a:srcRect l="29221" t="26873" r="55057" b="24345"/>
          <a:stretch/>
        </p:blipFill>
        <p:spPr>
          <a:xfrm>
            <a:off x="5548313" y="1200150"/>
            <a:ext cx="2012950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Segnaposto contenuto 3"/>
          <p:cNvSpPr>
            <a:spLocks noGrp="1"/>
          </p:cNvSpPr>
          <p:nvPr>
            <p:ph idx="1"/>
          </p:nvPr>
        </p:nvSpPr>
        <p:spPr>
          <a:xfrm>
            <a:off x="7688263" y="4879975"/>
            <a:ext cx="4079875" cy="112224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>
                <a:latin typeface="Titillium Web" pitchFamily="2" charset="0"/>
              </a:rPr>
              <a:t>Esempio di </a:t>
            </a:r>
            <a:r>
              <a:rPr lang="it-IT" sz="2000" b="1" dirty="0">
                <a:latin typeface="Titillium Web" pitchFamily="2" charset="0"/>
              </a:rPr>
              <a:t>fan </a:t>
            </a:r>
            <a:r>
              <a:rPr lang="it-IT" sz="2000" b="1" dirty="0" err="1">
                <a:latin typeface="Titillium Web" pitchFamily="2" charset="0"/>
              </a:rPr>
              <a:t>beam</a:t>
            </a:r>
            <a:r>
              <a:rPr lang="it-IT" sz="2000" dirty="0">
                <a:latin typeface="Titillium Web" pitchFamily="2" charset="0"/>
              </a:rPr>
              <a:t> 45° x 7°: modo «</a:t>
            </a:r>
            <a:r>
              <a:rPr lang="it-IT" sz="2000" dirty="0" err="1">
                <a:latin typeface="Titillium Web" pitchFamily="2" charset="0"/>
              </a:rPr>
              <a:t>Survey</a:t>
            </a:r>
            <a:r>
              <a:rPr lang="it-IT" sz="2000" dirty="0">
                <a:latin typeface="Titillium Web" pitchFamily="2" charset="0"/>
              </a:rPr>
              <a:t>» utile per monitorare i rientri, catalogazione, e prevenzione delle collisioni</a:t>
            </a:r>
          </a:p>
        </p:txBody>
      </p:sp>
      <p:sp>
        <p:nvSpPr>
          <p:cNvPr id="46" name="Segnaposto contenuto 3"/>
          <p:cNvSpPr txBox="1">
            <a:spLocks/>
          </p:cNvSpPr>
          <p:nvPr/>
        </p:nvSpPr>
        <p:spPr>
          <a:xfrm>
            <a:off x="1104900" y="2309813"/>
            <a:ext cx="2865438" cy="7302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>
                <a:latin typeface="Titillium Web" pitchFamily="2" charset="0"/>
              </a:rPr>
              <a:t>10 kW. Due </a:t>
            </a:r>
            <a:r>
              <a:rPr lang="it-IT" sz="2400" dirty="0" err="1">
                <a:latin typeface="Titillium Web" pitchFamily="2" charset="0"/>
              </a:rPr>
              <a:t>beam</a:t>
            </a:r>
            <a:r>
              <a:rPr lang="it-IT" sz="2400" dirty="0">
                <a:latin typeface="Titillium Web" pitchFamily="2" charset="0"/>
              </a:rPr>
              <a:t/>
            </a:r>
            <a:br>
              <a:rPr lang="it-IT" sz="2400" dirty="0">
                <a:latin typeface="Titillium Web" pitchFamily="2" charset="0"/>
              </a:rPr>
            </a:br>
            <a:r>
              <a:rPr lang="it-IT" sz="2400" b="1" dirty="0">
                <a:latin typeface="Titillium Web" pitchFamily="2" charset="0"/>
              </a:rPr>
              <a:t>7° x 7</a:t>
            </a:r>
            <a:r>
              <a:rPr lang="it-IT" sz="2400" dirty="0">
                <a:latin typeface="Titillium Web" pitchFamily="2" charset="0"/>
              </a:rPr>
              <a:t>°     </a:t>
            </a:r>
            <a:r>
              <a:rPr lang="it-IT" sz="2400" b="1" dirty="0">
                <a:latin typeface="Titillium Web" pitchFamily="2" charset="0"/>
              </a:rPr>
              <a:t>45° x 7°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49" y="1785463"/>
            <a:ext cx="1464124" cy="47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9461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itolo 1"/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544512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ANTENNA TX</a:t>
            </a:r>
          </a:p>
        </p:txBody>
      </p:sp>
      <p:sp>
        <p:nvSpPr>
          <p:cNvPr id="19464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38200" y="1931988"/>
            <a:ext cx="10515600" cy="450850"/>
          </a:xfrm>
        </p:spPr>
        <p:txBody>
          <a:bodyPr/>
          <a:lstStyle/>
          <a:p>
            <a:r>
              <a:rPr dirty="0" smtClean="0">
                <a:latin typeface="Titillium Web" pitchFamily="2" charset="0"/>
              </a:rPr>
              <a:t>Nuova </a:t>
            </a:r>
            <a:r>
              <a:rPr dirty="0" smtClean="0">
                <a:latin typeface="Titillium Web" pitchFamily="2" charset="0"/>
              </a:rPr>
              <a:t>Antenna</a:t>
            </a:r>
            <a:endParaRPr dirty="0" smtClean="0">
              <a:latin typeface="Titillium Web" pitchFamily="2" charset="0"/>
            </a:endParaRPr>
          </a:p>
        </p:txBody>
      </p:sp>
      <p:pic>
        <p:nvPicPr>
          <p:cNvPr id="19465" name="Immagin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338262"/>
            <a:ext cx="3344862" cy="23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239697"/>
              </p:ext>
            </p:extLst>
          </p:nvPr>
        </p:nvGraphicFramePr>
        <p:xfrm>
          <a:off x="323464" y="3709963"/>
          <a:ext cx="8750910" cy="241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541"/>
                <a:gridCol w="1899138"/>
                <a:gridCol w="1641231"/>
              </a:tblGrid>
              <a:tr h="8643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Confronto</a:t>
                      </a:r>
                      <a:br>
                        <a:rPr lang="it-IT" dirty="0" smtClean="0">
                          <a:latin typeface="Titillium Web" pitchFamily="2" charset="0"/>
                        </a:rPr>
                      </a:br>
                      <a:r>
                        <a:rPr lang="it-IT" sz="1200" dirty="0" smtClean="0">
                          <a:latin typeface="Titillium Web" pitchFamily="2" charset="0"/>
                        </a:rPr>
                        <a:t>(Condizioni di Simulazione: durata 4 gg, altitudine,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 1000km, RCS=1m</a:t>
                      </a:r>
                      <a:r>
                        <a:rPr lang="it-IT" sz="1200" baseline="30000" dirty="0" smtClean="0">
                          <a:latin typeface="Titillium Web" pitchFamily="2" charset="0"/>
                        </a:rPr>
                        <a:t>2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, </a:t>
                      </a:r>
                      <a:r>
                        <a:rPr lang="it-IT" sz="1200" baseline="0" dirty="0" err="1" smtClean="0">
                          <a:latin typeface="Titillium Web" pitchFamily="2" charset="0"/>
                        </a:rPr>
                        <a:t>slant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 </a:t>
                      </a:r>
                      <a:r>
                        <a:rPr lang="it-IT" sz="1200" baseline="0" dirty="0" err="1" smtClean="0">
                          <a:latin typeface="Titillium Web" pitchFamily="2" charset="0"/>
                        </a:rPr>
                        <a:t>range</a:t>
                      </a:r>
                      <a:r>
                        <a:rPr lang="it-IT" sz="1200" baseline="0" dirty="0" smtClean="0">
                          <a:latin typeface="Titillium Web" pitchFamily="2" charset="0"/>
                        </a:rPr>
                        <a:t> 3000 km)</a:t>
                      </a:r>
                      <a:endParaRPr lang="it-IT" sz="1400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Radar «attuale» Perdasdefogu</a:t>
                      </a:r>
                      <a:r>
                        <a:rPr lang="it-IT" baseline="0" dirty="0" smtClean="0">
                          <a:latin typeface="Titillium Web" pitchFamily="2" charset="0"/>
                        </a:rPr>
                        <a:t> </a:t>
                      </a:r>
                      <a:br>
                        <a:rPr lang="it-IT" baseline="0" dirty="0" smtClean="0">
                          <a:latin typeface="Titillium Web" pitchFamily="2" charset="0"/>
                        </a:rPr>
                      </a:br>
                      <a:r>
                        <a:rPr lang="it-IT" baseline="0" dirty="0" smtClean="0">
                          <a:latin typeface="Titillium Web" pitchFamily="2" charset="0"/>
                        </a:rPr>
                        <a:t>(PISQ)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Radar «nuovo» </a:t>
                      </a:r>
                      <a:br>
                        <a:rPr lang="it-IT" dirty="0" smtClean="0">
                          <a:latin typeface="Titillium Web" pitchFamily="2" charset="0"/>
                        </a:rPr>
                      </a:br>
                      <a:r>
                        <a:rPr lang="it-IT" dirty="0" smtClean="0">
                          <a:latin typeface="Titillium Web" pitchFamily="2" charset="0"/>
                        </a:rPr>
                        <a:t>La Farnesiana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Oggetti Rivelabili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408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6647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Passaggi Osservabili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439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8562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34573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Titillium Web" pitchFamily="2" charset="0"/>
                        </a:rPr>
                        <a:t>Minima Radar cross </a:t>
                      </a:r>
                      <a:r>
                        <a:rPr lang="it-IT" dirty="0" err="1" smtClean="0">
                          <a:latin typeface="Titillium Web" pitchFamily="2" charset="0"/>
                        </a:rPr>
                        <a:t>section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 [cm</a:t>
                      </a:r>
                      <a:r>
                        <a:rPr lang="it-IT" baseline="30000" dirty="0" smtClean="0">
                          <a:latin typeface="Titillium Web" pitchFamily="2" charset="0"/>
                        </a:rPr>
                        <a:t>2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] (N-S)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80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30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  <a:tr h="405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tillium Web" pitchFamily="2" charset="0"/>
                        </a:rPr>
                        <a:t>Minima Radar cross </a:t>
                      </a:r>
                      <a:r>
                        <a:rPr lang="it-IT" dirty="0" err="1" smtClean="0">
                          <a:latin typeface="Titillium Web" pitchFamily="2" charset="0"/>
                        </a:rPr>
                        <a:t>section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 [cm</a:t>
                      </a:r>
                      <a:r>
                        <a:rPr lang="it-IT" baseline="30000" dirty="0" smtClean="0">
                          <a:latin typeface="Titillium Web" pitchFamily="2" charset="0"/>
                        </a:rPr>
                        <a:t>2</a:t>
                      </a:r>
                      <a:r>
                        <a:rPr lang="it-IT" dirty="0" smtClean="0">
                          <a:latin typeface="Titillium Web" pitchFamily="2" charset="0"/>
                        </a:rPr>
                        <a:t>] (N-S</a:t>
                      </a:r>
                      <a:r>
                        <a:rPr lang="it-IT" baseline="0" dirty="0" smtClean="0">
                          <a:latin typeface="Titillium Web" pitchFamily="2" charset="0"/>
                        </a:rPr>
                        <a:t> ed E-W)</a:t>
                      </a:r>
                      <a:endParaRPr lang="it-IT" dirty="0" smtClean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N/A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Titillium Web" pitchFamily="2" charset="0"/>
                        </a:rPr>
                        <a:t>1</a:t>
                      </a:r>
                      <a:endParaRPr lang="it-IT" dirty="0">
                        <a:latin typeface="Titillium Web" pitchFamily="2" charset="0"/>
                      </a:endParaRPr>
                    </a:p>
                  </a:txBody>
                  <a:tcPr marL="91447" marR="91447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61" y="1779192"/>
            <a:ext cx="1502612" cy="4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1"/>
          <p:cNvSpPr txBox="1">
            <a:spLocks/>
          </p:cNvSpPr>
          <p:nvPr/>
        </p:nvSpPr>
        <p:spPr bwMode="auto">
          <a:xfrm>
            <a:off x="728663" y="1211263"/>
            <a:ext cx="505472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</a:t>
            </a: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T3.1</a:t>
            </a:r>
            <a:b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err="1" smtClean="0">
                <a:solidFill>
                  <a:srgbClr val="B27F47"/>
                </a:solidFill>
                <a:latin typeface="Titillium Bd"/>
              </a:rPr>
              <a:t>Shelter</a:t>
            </a:r>
            <a:r>
              <a:rPr lang="it-IT" sz="2800" b="1" dirty="0" smtClean="0">
                <a:solidFill>
                  <a:srgbClr val="B27F47"/>
                </a:solidFill>
                <a:latin typeface="Titillium Bd"/>
              </a:rPr>
              <a:t> contenente PA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62568"/>
              </p:ext>
            </p:extLst>
          </p:nvPr>
        </p:nvGraphicFramePr>
        <p:xfrm>
          <a:off x="104775" y="4838700"/>
          <a:ext cx="11480800" cy="138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100"/>
                <a:gridCol w="1117600"/>
                <a:gridCol w="1985108"/>
                <a:gridCol w="1133231"/>
                <a:gridCol w="5802761"/>
              </a:tblGrid>
              <a:tr h="370670">
                <a:tc gridSpan="5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Titillium Web" pitchFamily="2" charset="0"/>
                        </a:rPr>
                        <a:t>Tabella riassuntiva 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67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Affidamento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Importo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Stato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Tempi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Titillium Web" pitchFamily="2" charset="0"/>
                        </a:rPr>
                        <a:t>Criticità</a:t>
                      </a:r>
                      <a:endParaRPr lang="it-IT" sz="1800" b="1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</a:tr>
              <a:tr h="63978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gara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467992€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Stipulata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Titillium Web" pitchFamily="2" charset="0"/>
                        </a:rPr>
                        <a:t>Nov</a:t>
                      </a:r>
                      <a:r>
                        <a:rPr lang="it-IT" sz="1800" dirty="0" smtClean="0">
                          <a:latin typeface="Titillium Web" pitchFamily="2" charset="0"/>
                        </a:rPr>
                        <a:t>. 2025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tillium Web" pitchFamily="2" charset="0"/>
                        </a:rPr>
                        <a:t>Nessuna</a:t>
                      </a:r>
                      <a:r>
                        <a:rPr lang="it-IT" sz="1800" baseline="0" dirty="0" smtClean="0">
                          <a:latin typeface="Titillium Web" pitchFamily="2" charset="0"/>
                        </a:rPr>
                        <a:t> conosciuta</a:t>
                      </a:r>
                      <a:endParaRPr lang="it-IT" sz="1800" dirty="0">
                        <a:latin typeface="Titillium Web" pitchFamily="2" charset="0"/>
                      </a:endParaRPr>
                    </a:p>
                  </a:txBody>
                  <a:tcPr marT="45699" marB="45699"/>
                </a:tc>
              </a:tr>
            </a:tbl>
          </a:graphicData>
        </a:graphic>
      </p:graphicFrame>
      <p:pic>
        <p:nvPicPr>
          <p:cNvPr id="205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" y="2227385"/>
            <a:ext cx="3529376" cy="251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56" y="1290257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cs typeface="+mn-cs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28200" y="122238"/>
            <a:ext cx="2301875" cy="94297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5" name="Segnaposto contenuto 17" descr="Immagine che contiene testo, Carattere, schermata, Elementi grafici&#10;&#10;Descrizione generata automa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95263"/>
            <a:ext cx="1651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1"/>
          <p:cNvSpPr txBox="1">
            <a:spLocks/>
          </p:cNvSpPr>
          <p:nvPr/>
        </p:nvSpPr>
        <p:spPr bwMode="auto">
          <a:xfrm>
            <a:off x="728663" y="1211263"/>
            <a:ext cx="331152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T3.1</a:t>
            </a:r>
            <a:b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 smtClean="0">
                <a:solidFill>
                  <a:srgbClr val="B27F47"/>
                </a:solidFill>
                <a:latin typeface="Titillium Web" pitchFamily="2" charset="0"/>
              </a:rPr>
              <a:t>AMPLIFICATORE DI POTENZA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  <p:pic>
        <p:nvPicPr>
          <p:cNvPr id="20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98" y="1143122"/>
            <a:ext cx="3370873" cy="519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21" y="3274646"/>
            <a:ext cx="3548029" cy="211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3" name="Segnaposto contenuto 4"/>
          <p:cNvSpPr>
            <a:spLocks noGrp="1"/>
          </p:cNvSpPr>
          <p:nvPr>
            <p:ph idx="1"/>
          </p:nvPr>
        </p:nvSpPr>
        <p:spPr>
          <a:xfrm>
            <a:off x="597267" y="2777515"/>
            <a:ext cx="5024437" cy="2835275"/>
          </a:xfrm>
        </p:spPr>
        <p:txBody>
          <a:bodyPr/>
          <a:lstStyle/>
          <a:p>
            <a:r>
              <a:rPr lang="it-IT" sz="2000" dirty="0">
                <a:latin typeface="Titillium Web" pitchFamily="2" charset="0"/>
              </a:rPr>
              <a:t>Potenza nominale 10 </a:t>
            </a:r>
            <a:r>
              <a:rPr lang="it-IT" sz="2000" dirty="0" smtClean="0">
                <a:latin typeface="Titillium Web" pitchFamily="2" charset="0"/>
              </a:rPr>
              <a:t>kW </a:t>
            </a:r>
            <a:r>
              <a:rPr lang="it-IT" sz="2000" dirty="0" smtClean="0">
                <a:solidFill>
                  <a:srgbClr val="FF0000"/>
                </a:solidFill>
                <a:latin typeface="Calibri"/>
              </a:rPr>
              <a:t>•</a:t>
            </a:r>
            <a:endParaRPr lang="it-IT" sz="2000" dirty="0">
              <a:solidFill>
                <a:srgbClr val="FF0000"/>
              </a:solidFill>
              <a:latin typeface="Titillium Web" pitchFamily="2" charset="0"/>
            </a:endParaRPr>
          </a:p>
          <a:p>
            <a:r>
              <a:rPr lang="it-IT" sz="2000" dirty="0" smtClean="0">
                <a:latin typeface="Titillium Web" pitchFamily="2" charset="0"/>
              </a:rPr>
              <a:t>IMD </a:t>
            </a:r>
            <a:r>
              <a:rPr lang="it-IT" sz="2000" dirty="0">
                <a:latin typeface="Titillium Web" pitchFamily="2" charset="0"/>
              </a:rPr>
              <a:t>&lt;-60dBc</a:t>
            </a:r>
          </a:p>
          <a:p>
            <a:r>
              <a:rPr lang="it-IT" sz="2000" dirty="0">
                <a:latin typeface="Titillium Web" pitchFamily="2" charset="0"/>
              </a:rPr>
              <a:t>Raffreddamento a liquido</a:t>
            </a:r>
          </a:p>
          <a:p>
            <a:r>
              <a:rPr lang="it-IT" sz="2000" dirty="0">
                <a:latin typeface="Titillium Web" pitchFamily="2" charset="0"/>
              </a:rPr>
              <a:t>Potenza totale assorbita </a:t>
            </a:r>
            <a:r>
              <a:rPr lang="it-IT" sz="2000" dirty="0" smtClean="0">
                <a:latin typeface="Titillium Web" pitchFamily="2" charset="0"/>
              </a:rPr>
              <a:t>19 </a:t>
            </a:r>
            <a:r>
              <a:rPr lang="it-IT" sz="2000" dirty="0">
                <a:latin typeface="Titillium Web" pitchFamily="2" charset="0"/>
              </a:rPr>
              <a:t>kW 400V </a:t>
            </a:r>
            <a:r>
              <a:rPr lang="it-IT" sz="2000" dirty="0" smtClean="0">
                <a:latin typeface="Titillium Web" pitchFamily="2" charset="0"/>
              </a:rPr>
              <a:t>3ph</a:t>
            </a:r>
          </a:p>
          <a:p>
            <a:r>
              <a:rPr lang="it-IT" sz="2000" dirty="0" smtClean="0">
                <a:latin typeface="Titillium Web" pitchFamily="2" charset="0"/>
              </a:rPr>
              <a:t>Efficienza: &gt; 60</a:t>
            </a:r>
            <a:r>
              <a:rPr lang="it-IT" sz="2000" dirty="0" smtClean="0">
                <a:latin typeface="Titillium Web" pitchFamily="2" charset="0"/>
              </a:rPr>
              <a:t>% (classe AB)</a:t>
            </a:r>
            <a:endParaRPr lang="it-IT" sz="2000" dirty="0" smtClean="0">
              <a:latin typeface="Titillium Web" pitchFamily="2" charset="0"/>
            </a:endParaRPr>
          </a:p>
          <a:p>
            <a:r>
              <a:rPr lang="it-IT" sz="2000" dirty="0" smtClean="0">
                <a:latin typeface="Titillium Web" pitchFamily="2" charset="0"/>
              </a:rPr>
              <a:t>Cassetti «hot swap»</a:t>
            </a:r>
          </a:p>
          <a:p>
            <a:r>
              <a:rPr lang="it-IT" sz="2000" dirty="0" smtClean="0">
                <a:latin typeface="Titillium Web" pitchFamily="2" charset="0"/>
              </a:rPr>
              <a:t>Telemetria remota</a:t>
            </a:r>
            <a:endParaRPr lang="it-IT" sz="2000" dirty="0">
              <a:latin typeface="Titillium Web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74" y="1290257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9790" y="2402834"/>
            <a:ext cx="4770070" cy="3680343"/>
          </a:xfrm>
        </p:spPr>
        <p:txBody>
          <a:bodyPr/>
          <a:lstStyle/>
          <a:p>
            <a:r>
              <a:rPr lang="it-IT" sz="2000" dirty="0" smtClean="0">
                <a:latin typeface="Titillium Web" pitchFamily="2" charset="0"/>
              </a:rPr>
              <a:t>E’ il «cervello» dell’amplificatore.</a:t>
            </a:r>
          </a:p>
          <a:p>
            <a:r>
              <a:rPr lang="it-IT" sz="2000" dirty="0" smtClean="0">
                <a:latin typeface="Titillium Web" pitchFamily="2" charset="0"/>
              </a:rPr>
              <a:t>Alimenta il PA con un segnale affetto da una distorsione uguale ma contraria a quella prodotta dal PA stesso.</a:t>
            </a:r>
          </a:p>
          <a:p>
            <a:r>
              <a:rPr lang="it-IT" sz="2000" dirty="0" smtClean="0">
                <a:latin typeface="Titillium Web" pitchFamily="2" charset="0"/>
              </a:rPr>
              <a:t>Effetti:</a:t>
            </a:r>
          </a:p>
          <a:p>
            <a:pPr lvl="1"/>
            <a:r>
              <a:rPr lang="it-IT" sz="1600" dirty="0" smtClean="0">
                <a:latin typeface="Titillium Web" pitchFamily="2" charset="0"/>
              </a:rPr>
              <a:t>Riduzione della distorsione armonica</a:t>
            </a:r>
          </a:p>
          <a:p>
            <a:pPr lvl="1"/>
            <a:r>
              <a:rPr lang="it-IT" sz="1600" dirty="0" smtClean="0">
                <a:latin typeface="Titillium Web" pitchFamily="2" charset="0"/>
              </a:rPr>
              <a:t>Aumento dell’efficienza energetica</a:t>
            </a:r>
          </a:p>
          <a:p>
            <a:r>
              <a:rPr lang="it-IT" sz="2000" dirty="0" smtClean="0">
                <a:latin typeface="Titillium Web" pitchFamily="2" charset="0"/>
              </a:rPr>
              <a:t>Inoltre opera come «</a:t>
            </a:r>
            <a:r>
              <a:rPr lang="it-IT" sz="2000" dirty="0" err="1" smtClean="0">
                <a:latin typeface="Titillium Web" pitchFamily="2" charset="0"/>
              </a:rPr>
              <a:t>exiter</a:t>
            </a:r>
            <a:r>
              <a:rPr lang="it-IT" sz="2000" dirty="0" smtClean="0">
                <a:latin typeface="Titillium Web" pitchFamily="2" charset="0"/>
              </a:rPr>
              <a:t>» generando i segnali modulanti </a:t>
            </a:r>
            <a:r>
              <a:rPr lang="it-IT" sz="2000" dirty="0" smtClean="0">
                <a:latin typeface="Titillium Web" pitchFamily="2" charset="0"/>
              </a:rPr>
              <a:t>(</a:t>
            </a:r>
            <a:r>
              <a:rPr lang="it-IT" sz="2000" dirty="0" smtClean="0">
                <a:latin typeface="Titillium Web" pitchFamily="2" charset="0"/>
              </a:rPr>
              <a:t>CW e/o CHIRP</a:t>
            </a:r>
            <a:r>
              <a:rPr lang="it-IT" sz="2000" dirty="0" smtClean="0">
                <a:latin typeface="Titillium Web" pitchFamily="2" charset="0"/>
              </a:rPr>
              <a:t>) </a:t>
            </a:r>
            <a:r>
              <a:rPr lang="it-IT" sz="2000" dirty="0" smtClean="0">
                <a:solidFill>
                  <a:srgbClr val="FF0000"/>
                </a:solidFill>
                <a:latin typeface="Calibri"/>
              </a:rPr>
              <a:t>•</a:t>
            </a:r>
            <a:r>
              <a:rPr lang="it-IT" sz="2000" dirty="0" smtClean="0">
                <a:latin typeface="Titillium Web" pitchFamily="2" charset="0"/>
              </a:rPr>
              <a:t> </a:t>
            </a:r>
            <a:endParaRPr lang="it-IT" sz="2000" dirty="0" smtClean="0">
              <a:latin typeface="Titillium Web" pitchFamily="2" charset="0"/>
            </a:endParaRPr>
          </a:p>
          <a:p>
            <a:r>
              <a:rPr lang="it-IT" sz="2000" dirty="0" smtClean="0">
                <a:latin typeface="Titillium Web" pitchFamily="2" charset="0"/>
              </a:rPr>
              <a:t>Sincronizzazione: GPS</a:t>
            </a:r>
            <a:endParaRPr lang="it-IT" sz="2000" dirty="0">
              <a:latin typeface="Titillium Web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19" y="1463797"/>
            <a:ext cx="5994633" cy="266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62" y="4126277"/>
            <a:ext cx="4585755" cy="220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28663" y="1229092"/>
            <a:ext cx="3311525" cy="8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WP3 – Task T3.1</a:t>
            </a:r>
            <a:b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</a:br>
            <a:r>
              <a:rPr lang="it-IT" sz="2800" b="1" dirty="0">
                <a:solidFill>
                  <a:srgbClr val="B27F47"/>
                </a:solidFill>
                <a:latin typeface="Titillium Web" pitchFamily="2" charset="0"/>
              </a:rPr>
              <a:t>PREDISTORSORE</a:t>
            </a:r>
            <a:endParaRPr lang="it-IT" sz="2800" b="1" dirty="0">
              <a:solidFill>
                <a:srgbClr val="B27F47"/>
              </a:solidFill>
              <a:latin typeface="Titillium B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2" y="1282042"/>
            <a:ext cx="1130387" cy="7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68925D-FE4F-4D70-90F1-8902516436EC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a398c2fc-ef96-41f5-a6be-4e19eee013d8"/>
    <ds:schemaRef ds:uri="33de9cbb-7065-497c-aaf6-21859a933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584</TotalTime>
  <Words>753</Words>
  <Application>Microsoft Office PowerPoint</Application>
  <PresentationFormat>Personalizzato</PresentationFormat>
  <Paragraphs>179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I NUOVI TRASMETTITORI RADAR BIRALES ITALIANI (WP3)</vt:lpstr>
      <vt:lpstr>Presentazione standard di PowerPoint</vt:lpstr>
      <vt:lpstr>TRASMETTITORE di PERDASDEFOGU (NU) </vt:lpstr>
      <vt:lpstr>TRASMETTITORE SUL MERIDIANO DELLA CROCE DEL NORD</vt:lpstr>
      <vt:lpstr>ANTENNA TX</vt:lpstr>
      <vt:lpstr>ANTENNA TX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RINGRAZIAMENTI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mariotti</dc:creator>
  <cp:lastModifiedBy>Sergio Mariotti</cp:lastModifiedBy>
  <cp:revision>74</cp:revision>
  <dcterms:created xsi:type="dcterms:W3CDTF">2022-10-26T09:11:02Z</dcterms:created>
  <dcterms:modified xsi:type="dcterms:W3CDTF">2025-05-09T15:45:45Z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