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4"/>
  </p:sldMasterIdLst>
  <p:notesMasterIdLst>
    <p:notesMasterId r:id="rId41"/>
  </p:notesMasterIdLst>
  <p:handoutMasterIdLst>
    <p:handoutMasterId r:id="rId42"/>
  </p:handoutMasterIdLst>
  <p:sldIdLst>
    <p:sldId id="558" r:id="rId5"/>
    <p:sldId id="268" r:id="rId6"/>
    <p:sldId id="495" r:id="rId7"/>
    <p:sldId id="266" r:id="rId8"/>
    <p:sldId id="2147483091" r:id="rId9"/>
    <p:sldId id="2147482826" r:id="rId10"/>
    <p:sldId id="2147482724" r:id="rId11"/>
    <p:sldId id="2147482925" r:id="rId12"/>
    <p:sldId id="576" r:id="rId13"/>
    <p:sldId id="2147483093" r:id="rId14"/>
    <p:sldId id="579" r:id="rId15"/>
    <p:sldId id="2147483095" r:id="rId16"/>
    <p:sldId id="303" r:id="rId17"/>
    <p:sldId id="2147483454" r:id="rId18"/>
    <p:sldId id="2147482725" r:id="rId19"/>
    <p:sldId id="277" r:id="rId20"/>
    <p:sldId id="2147482862" r:id="rId21"/>
    <p:sldId id="2147483438" r:id="rId22"/>
    <p:sldId id="2147483439" r:id="rId23"/>
    <p:sldId id="2123" r:id="rId24"/>
    <p:sldId id="774" r:id="rId25"/>
    <p:sldId id="2147473157" r:id="rId26"/>
    <p:sldId id="258" r:id="rId27"/>
    <p:sldId id="2147469199" r:id="rId28"/>
    <p:sldId id="280" r:id="rId29"/>
    <p:sldId id="2147483639" r:id="rId30"/>
    <p:sldId id="2147483449" r:id="rId31"/>
    <p:sldId id="2147472936" r:id="rId32"/>
    <p:sldId id="2147483452" r:id="rId33"/>
    <p:sldId id="684" r:id="rId34"/>
    <p:sldId id="725" r:id="rId35"/>
    <p:sldId id="2147483003" r:id="rId36"/>
    <p:sldId id="2147483416" r:id="rId37"/>
    <p:sldId id="263" r:id="rId38"/>
    <p:sldId id="2147483453" r:id="rId39"/>
    <p:sldId id="419" r:id="rId40"/>
  </p:sldIdLst>
  <p:sldSz cx="9144000" cy="5143500" type="screen16x9"/>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0" userDrawn="1">
          <p15:clr>
            <a:srgbClr val="A4A3A4"/>
          </p15:clr>
        </p15:guide>
        <p15:guide id="2">
          <p15:clr>
            <a:srgbClr val="A4A3A4"/>
          </p15:clr>
        </p15:guide>
        <p15:guide id="3" pos="5760" userDrawn="1">
          <p15:clr>
            <a:srgbClr val="A4A3A4"/>
          </p15:clr>
        </p15:guide>
        <p15:guide id="4" orient="horz"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pos="173">
          <p15:clr>
            <a:srgbClr val="A4A3A4"/>
          </p15:clr>
        </p15:guide>
        <p15:guide id="4" pos="414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E74815-1520-3343-F86A-1BEDF5DA1E27}" name="Wie San Lau" initials="WSL" userId="S::wiesan.lau@hitachivantara.com::43b9e136-462d-4349-875b-a4be6673e75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leen Watson" initials="KW" lastIdx="1" clrIdx="0"/>
  <p:cmAuthor id="2" name="Kathleen Watson" initials="KW [2]" lastIdx="1" clrIdx="1"/>
  <p:cmAuthor id="3" name="Kathleen Watson" initials="KW [3]" lastIdx="1" clrIdx="2"/>
  <p:cmAuthor id="4" name="Kathleen Watson" initials="KW [4]" lastIdx="1" clrIdx="3"/>
  <p:cmAuthor id="5" name="Kathleen Watson" initials="KW [5]" lastIdx="1" clrIdx="4"/>
  <p:cmAuthor id="6" name="Kathleen Watson" initials="KW [6]" lastIdx="1" clrIdx="5"/>
  <p:cmAuthor id="7" name="Kathleen Watson" initials="KW [7]" lastIdx="1" clrIdx="6"/>
  <p:cmAuthor id="8" name="Kathleen Watson" initials="KW [8]" lastIdx="1" clrIdx="7"/>
  <p:cmAuthor id="9" name="Kathleen Watson" initials="KW [9]" lastIdx="1" clrIdx="8"/>
  <p:cmAuthor id="10" name="Kathleen Watson" initials="KW [10]" lastIdx="1" clrIdx="9"/>
  <p:cmAuthor id="11" name="Kathleen Watson" initials="KW [11]" lastIdx="1" clrIdx="10"/>
  <p:cmAuthor id="12" name="Kathleen Watson" initials="KW [12]" lastIdx="1" clrIdx="11"/>
  <p:cmAuthor id="13" name="Jeff San Miguel" initials="JSM" lastIdx="1" clrIdx="12"/>
  <p:cmAuthor id="14" name="Jeff San Miguel" initials="JSM [2]" lastIdx="1" clrIdx="13"/>
  <p:cmAuthor id="15" name="Jeff San Miguel" initials="JSM [3]" lastIdx="1" clrIdx="14"/>
  <p:cmAuthor id="16" name="Jeff San Miguel" initials="JSM [4]" lastIdx="1" clrIdx="15"/>
  <p:cmAuthor id="17" name="Jeff San Miguel" initials="JSM [5]" lastIdx="1" clrIdx="16"/>
  <p:cmAuthor id="18" name="Jeff San Miguel" initials="JSM [6]" lastIdx="1" clrIdx="17"/>
  <p:cmAuthor id="19" name="Jeff San Miguel" initials="JSM [7]" lastIdx="1" clrIdx="18"/>
  <p:cmAuthor id="20" name="Jeff San Miguel" initials="JSM [8]" lastIdx="1" clrIdx="19"/>
  <p:cmAuthor id="21" name="Jeff San Miguel" initials="JSM [9]" lastIdx="1" clrIdx="2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F1"/>
    <a:srgbClr val="D2CDCE"/>
    <a:srgbClr val="F46400"/>
    <a:srgbClr val="D0D8E3"/>
    <a:srgbClr val="222222"/>
    <a:srgbClr val="6D433B"/>
    <a:srgbClr val="628771"/>
    <a:srgbClr val="F8AB39"/>
    <a:srgbClr val="83C4ED"/>
    <a:srgbClr val="94419A"/>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03" autoAdjust="0"/>
    <p:restoredTop sz="94049" autoAdjust="0"/>
  </p:normalViewPr>
  <p:slideViewPr>
    <p:cSldViewPr snapToGrid="0" snapToObjects="1" showGuides="1">
      <p:cViewPr varScale="1">
        <p:scale>
          <a:sx n="98" d="100"/>
          <a:sy n="98" d="100"/>
        </p:scale>
        <p:origin x="236" y="48"/>
      </p:cViewPr>
      <p:guideLst>
        <p:guide orient="horz" pos="3230"/>
        <p:guide/>
        <p:guide pos="5760"/>
        <p:guide orient="horz"/>
      </p:guideLst>
    </p:cSldViewPr>
  </p:slideViewPr>
  <p:outlineViewPr>
    <p:cViewPr>
      <p:scale>
        <a:sx n="33" d="100"/>
        <a:sy n="33" d="100"/>
      </p:scale>
      <p:origin x="0" y="-30168"/>
    </p:cViewPr>
  </p:outlineViewPr>
  <p:notesTextViewPr>
    <p:cViewPr>
      <p:scale>
        <a:sx n="1" d="1"/>
        <a:sy n="1" d="1"/>
      </p:scale>
      <p:origin x="0" y="0"/>
    </p:cViewPr>
  </p:notesTextViewPr>
  <p:sorterViewPr>
    <p:cViewPr>
      <p:scale>
        <a:sx n="83" d="100"/>
        <a:sy n="83" d="100"/>
      </p:scale>
      <p:origin x="0" y="0"/>
    </p:cViewPr>
  </p:sorterViewPr>
  <p:notesViewPr>
    <p:cSldViewPr snapToGrid="0" snapToObjects="1">
      <p:cViewPr varScale="1">
        <p:scale>
          <a:sx n="153" d="100"/>
          <a:sy n="153" d="100"/>
        </p:scale>
        <p:origin x="5880" y="176"/>
      </p:cViewPr>
      <p:guideLst>
        <p:guide orient="horz" pos="2880"/>
        <p:guide pos="2160"/>
        <p:guide pos="173"/>
        <p:guide pos="414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Read IOPS Performance (1PB Usable Capacity)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213494694347325"/>
          <c:y val="0.14611499367280614"/>
          <c:w val="0.84299031121460355"/>
          <c:h val="0.66431736001596142"/>
        </c:manualLayout>
      </c:layout>
      <c:barChart>
        <c:barDir val="col"/>
        <c:grouping val="clustered"/>
        <c:varyColors val="0"/>
        <c:ser>
          <c:idx val="0"/>
          <c:order val="0"/>
          <c:tx>
            <c:strRef>
              <c:f>Sheet1!$C$19</c:f>
              <c:strCache>
                <c:ptCount val="1"/>
                <c:pt idx="0">
                  <c:v>IOPS Performance</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C5D2-E64F-B7FB-9878900633D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C5D2-E64F-B7FB-9878900633D0}"/>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5-C5D2-E64F-B7FB-9878900633D0}"/>
              </c:ext>
            </c:extLst>
          </c:dPt>
          <c:dLbls>
            <c:dLbl>
              <c:idx val="0"/>
              <c:layout>
                <c:manualLayout>
                  <c:x val="0"/>
                  <c:y val="9.5801640424072309E-3"/>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D2-E64F-B7FB-9878900633D0}"/>
                </c:ext>
              </c:extLst>
            </c:dLbl>
            <c:dLbl>
              <c:idx val="1"/>
              <c:layout>
                <c:manualLayout>
                  <c:x val="0"/>
                  <c:y val="2.638016185590269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D2-E64F-B7FB-9878900633D0}"/>
                </c:ext>
              </c:extLst>
            </c:dLbl>
            <c:dLbl>
              <c:idx val="2"/>
              <c:layout>
                <c:manualLayout>
                  <c:x val="-5.7003958206484504E-17"/>
                  <c:y val="-5.26482654196309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5D2-E64F-B7FB-9878900633D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Sheet1!$B$20:$B$26</c:f>
              <c:strCache>
                <c:ptCount val="7"/>
                <c:pt idx="0">
                  <c:v>Weka Supermicro     Fat Twin</c:v>
                </c:pt>
                <c:pt idx="1">
                  <c:v>DDN Lustre AI400X2  </c:v>
                </c:pt>
                <c:pt idx="2">
                  <c:v>IBM Spectrum Scale ESS 3200</c:v>
                </c:pt>
                <c:pt idx="3">
                  <c:v>Pure FlashBlade</c:v>
                </c:pt>
                <c:pt idx="4">
                  <c:v>NetApp A800</c:v>
                </c:pt>
                <c:pt idx="5">
                  <c:v>Dell PowerScale Isilon F800</c:v>
                </c:pt>
                <c:pt idx="6">
                  <c:v>VAST Data</c:v>
                </c:pt>
              </c:strCache>
            </c:strRef>
          </c:cat>
          <c:val>
            <c:numRef>
              <c:f>Sheet1!$C$20:$C$26</c:f>
              <c:numCache>
                <c:formatCode>_(* #,##0_);_(* \(#,##0\);_(* "-"??_);_(@_)</c:formatCode>
                <c:ptCount val="7"/>
                <c:pt idx="0">
                  <c:v>90000000</c:v>
                </c:pt>
                <c:pt idx="1">
                  <c:v>12000000</c:v>
                </c:pt>
                <c:pt idx="2">
                  <c:v>6000000</c:v>
                </c:pt>
                <c:pt idx="3">
                  <c:v>3200000</c:v>
                </c:pt>
                <c:pt idx="4">
                  <c:v>1300000</c:v>
                </c:pt>
                <c:pt idx="5">
                  <c:v>750000</c:v>
                </c:pt>
                <c:pt idx="6">
                  <c:v>400000</c:v>
                </c:pt>
              </c:numCache>
            </c:numRef>
          </c:val>
          <c:extLst>
            <c:ext xmlns:c16="http://schemas.microsoft.com/office/drawing/2014/chart" uri="{C3380CC4-5D6E-409C-BE32-E72D297353CC}">
              <c16:uniqueId val="{00000007-C5D2-E64F-B7FB-9878900633D0}"/>
            </c:ext>
          </c:extLst>
        </c:ser>
        <c:dLbls>
          <c:dLblPos val="inEnd"/>
          <c:showLegendKey val="0"/>
          <c:showVal val="1"/>
          <c:showCatName val="0"/>
          <c:showSerName val="0"/>
          <c:showPercent val="0"/>
          <c:showBubbleSize val="0"/>
        </c:dLbls>
        <c:gapWidth val="219"/>
        <c:overlap val="-27"/>
        <c:axId val="260429887"/>
        <c:axId val="260574159"/>
      </c:barChart>
      <c:catAx>
        <c:axId val="260429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0574159"/>
        <c:crosses val="autoZero"/>
        <c:auto val="1"/>
        <c:lblAlgn val="ctr"/>
        <c:lblOffset val="100"/>
        <c:noMultiLvlLbl val="0"/>
      </c:catAx>
      <c:valAx>
        <c:axId val="260574159"/>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04298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Neue Haas Grotesk Text Pro" panose="020B0504020202020204" pitchFamily="34" charset="77"/>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8B3F974-BB90-4059-9901-8147A3A63439}" type="datetimeFigureOut">
              <a:rPr lang="en-US" smtClean="0">
                <a:latin typeface="Neue Haas Grotesk Text Pro" panose="020B0504020202020204" pitchFamily="34" charset="77"/>
              </a:rPr>
              <a:pPr/>
              <a:t>4/15/2025</a:t>
            </a:fld>
            <a:endParaRPr lang="en-US" dirty="0">
              <a:latin typeface="Neue Haas Grotesk Text Pro" panose="020B0504020202020204" pitchFamily="34" charset="77"/>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Neue Haas Grotesk Text Pro" panose="020B0504020202020204" pitchFamily="34" charset="77"/>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55FBB6-509D-433A-BC0A-FC2E7C728BAD}" type="slidenum">
              <a:rPr lang="en-US" smtClean="0">
                <a:latin typeface="Neue Haas Grotesk Text Pro" panose="020B0504020202020204" pitchFamily="34" charset="77"/>
              </a:rPr>
              <a:pPr/>
              <a:t>‹#›</a:t>
            </a:fld>
            <a:endParaRPr lang="en-US" dirty="0">
              <a:latin typeface="Neue Haas Grotesk Text Pro" panose="020B0504020202020204" pitchFamily="34" charset="77"/>
            </a:endParaRPr>
          </a:p>
        </p:txBody>
      </p:sp>
    </p:spTree>
    <p:extLst>
      <p:ext uri="{BB962C8B-B14F-4D97-AF65-F5344CB8AC3E}">
        <p14:creationId xmlns:p14="http://schemas.microsoft.com/office/powerpoint/2010/main" val="39733806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84200" y="849313"/>
            <a:ext cx="5689600" cy="32004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55010" y="4236396"/>
            <a:ext cx="6414557"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9262549"/>
      </p:ext>
    </p:extLst>
  </p:cSld>
  <p:clrMap bg1="lt1" tx1="dk1" bg2="lt2" tx2="dk2" accent1="accent1" accent2="accent2" accent3="accent3" accent4="accent4" accent5="accent5" accent6="accent6" hlink="hlink" folHlink="folHlink"/>
  <p:hf hdr="0" ftr="0" dt="0"/>
  <p:notesStyle>
    <a:lvl1pPr marL="171450" indent="-171450" algn="l" defTabSz="914400" rtl="0" eaLnBrk="1" latinLnBrk="0" hangingPunct="1">
      <a:lnSpc>
        <a:spcPct val="95000"/>
      </a:lnSpc>
      <a:spcBef>
        <a:spcPts val="800"/>
      </a:spcBef>
      <a:spcAft>
        <a:spcPts val="600"/>
      </a:spcAft>
      <a:buClr>
        <a:schemeClr val="accent2"/>
      </a:buClr>
      <a:buFont typeface="Wingdings" pitchFamily="2" charset="2"/>
      <a:buChar char="§"/>
      <a:defRPr sz="1400" b="0" i="0" kern="1200">
        <a:solidFill>
          <a:schemeClr val="tx1"/>
        </a:solidFill>
        <a:latin typeface="Neue Haas Grotesk Text Pro" panose="020B0504020202020204" pitchFamily="34" charset="77"/>
        <a:ea typeface="+mn-ea"/>
        <a:cs typeface="+mn-cs"/>
      </a:defRPr>
    </a:lvl1pPr>
    <a:lvl2pPr marL="339725" indent="-165100"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2pPr>
    <a:lvl3pPr marL="457200" indent="-117475"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3pPr>
    <a:lvl4pPr marL="574675" indent="-117475"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4pPr>
    <a:lvl5pPr marL="739775" indent="-165100"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vidia.com/en-us/data-center/products/ai-enterpris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atanami.com/2023/09/12/genai-adoption-by-the-numbers/"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walkme.com/glossary/digital-innovation/" TargetMode="External"/><Relationship Id="rId5" Type="http://schemas.openxmlformats.org/officeDocument/2006/relationships/hyperlink" Target="https://blogs.idc.com/2023/11/06/ai-everywhere-the-5-critical-decisions-customers-are-facing/" TargetMode="External"/><Relationship Id="rId4" Type="http://schemas.openxmlformats.org/officeDocument/2006/relationships/hyperlink" Target="https://www.nutanix.com/theforecastbynutanix/technology/ai-in-the-cloud#:~:text=Investment%20in%20the%20cloud%20is,AI%20applications%20using%20cloud%20service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itachigroup.sharepoint.com/:p:/r/sites/gbc-en/_layouts/15/Doc.aspx?sourcedoc=%7B975601C1-9706-4E3E-9E01-EC92DF5FDE19%7D&amp;file=https%3A%2F%2Fhitachigroup.sharepoint.com%2Fsites%2Fgbc-en%2FShared%2520Documents%2FHitachi%2520Group%2520Presentation%2FHitachi%2520New%2520Corporate%2520Presentation.pptx&amp;action=interactivepreview&amp;defaultitemopen=1&amp;wdeaa=0&amp;wdAr=1.7777777&amp;wdslideindex=1&amp;wdLOR=B34EB992-5B35-447F-B61C-6F6E23975E4D"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n.wikipedia.org/wiki/List_of_largest_technology_companies_by_revenu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vidia.com/en-us/data-center/products/ai-enterpris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atanami.com/2023/09/12/genai-adoption-by-the-number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walkme.com/glossary/digital-innovation/" TargetMode="External"/><Relationship Id="rId5" Type="http://schemas.openxmlformats.org/officeDocument/2006/relationships/hyperlink" Target="https://blogs.idc.com/2023/11/06/ai-everywhere-the-5-critical-decisions-customers-are-facing/" TargetMode="External"/><Relationship Id="rId4" Type="http://schemas.openxmlformats.org/officeDocument/2006/relationships/hyperlink" Target="https://www.nutanix.com/theforecastbynutanix/technology/ai-in-the-cloud#:~:text=Investment%20in%20the%20cloud%20is,AI%20applications%20using%20cloud%20service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atanami.com/2023/09/12/genai-adoption-by-the-number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walkme.com/glossary/digital-innovation/" TargetMode="External"/><Relationship Id="rId5" Type="http://schemas.openxmlformats.org/officeDocument/2006/relationships/hyperlink" Target="https://blogs.idc.com/2023/11/06/ai-everywhere-the-5-critical-decisions-customers-are-facing/" TargetMode="External"/><Relationship Id="rId4" Type="http://schemas.openxmlformats.org/officeDocument/2006/relationships/hyperlink" Target="https://www.nutanix.com/theforecastbynutanix/technology/ai-in-the-cloud#:~:text=Investment%20in%20the%20cloud%20is,AI%20applications%20using%20cloud%20servic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400"/>
              </a:spcBef>
              <a:spcAft>
                <a:spcPts val="0"/>
              </a:spcAft>
              <a:buClrTx/>
              <a:buNone/>
              <a:defRPr/>
            </a:pPr>
            <a:r>
              <a:rPr lang="en-US" sz="1400" b="1" kern="1200">
                <a:solidFill>
                  <a:schemeClr val="tx1"/>
                </a:solidFill>
                <a:effectLst/>
                <a:latin typeface="+mn-lt"/>
                <a:ea typeface="+mn-ea"/>
                <a:cs typeface="+mn-cs"/>
              </a:rPr>
              <a:t>Hitachi Vantara is a data company </a:t>
            </a:r>
            <a:r>
              <a:rPr lang="en-US" sz="1400" kern="1200">
                <a:solidFill>
                  <a:schemeClr val="tx1"/>
                </a:solidFill>
                <a:effectLst/>
                <a:latin typeface="+mn-lt"/>
                <a:ea typeface="+mn-ea"/>
                <a:cs typeface="+mn-cs"/>
              </a:rPr>
              <a:t>with the best IP, domain expertise, and data-driven technology and systems that Hitachi has to offer to help you manage your data management challenges and maximize your data ROI:</a:t>
            </a:r>
            <a:endParaRPr lang="en-US" sz="1400" kern="1200">
              <a:solidFill>
                <a:schemeClr val="tx1"/>
              </a:solidFill>
              <a:effectLst/>
              <a:latin typeface="+mn-lt"/>
              <a:cs typeface="Arial"/>
            </a:endParaRPr>
          </a:p>
          <a:p>
            <a:pPr marL="0" marR="0" indent="0" algn="l" defTabSz="914400" rtl="0" eaLnBrk="1" fontAlgn="auto" latinLnBrk="0" hangingPunct="1">
              <a:lnSpc>
                <a:spcPct val="100000"/>
              </a:lnSpc>
              <a:spcBef>
                <a:spcPts val="400"/>
              </a:spcBef>
              <a:spcAft>
                <a:spcPts val="0"/>
              </a:spcAft>
              <a:buClrTx/>
              <a:buSzTx/>
              <a:buFontTx/>
              <a:buNone/>
              <a:tabLst/>
              <a:defRPr/>
            </a:pPr>
            <a:endParaRPr lang="en-US" sz="14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400"/>
              </a:spcBef>
              <a:spcAft>
                <a:spcPts val="0"/>
              </a:spcAft>
              <a:buClrTx/>
              <a:buSzTx/>
              <a:buFontTx/>
              <a:buNone/>
              <a:tabLst/>
              <a:defRPr/>
            </a:pPr>
            <a:r>
              <a:rPr lang="en-US" sz="1400" kern="1200">
                <a:solidFill>
                  <a:schemeClr val="tx1"/>
                </a:solidFill>
                <a:effectLst/>
                <a:latin typeface="+mn-lt"/>
                <a:ea typeface="+mn-ea"/>
                <a:cs typeface="+mn-cs"/>
              </a:rPr>
              <a:t>We’ve combined our rich domain experience in operational technology and information technology with advanced analytics, machine learning, artificial intelligence, and professional services to create the data stairway to value, which we believe will be the path to </a:t>
            </a:r>
            <a:r>
              <a:rPr lang="en-US" sz="1400" b="1" kern="1200">
                <a:solidFill>
                  <a:schemeClr val="tx1"/>
                </a:solidFill>
                <a:effectLst/>
                <a:latin typeface="+mn-lt"/>
                <a:ea typeface="+mn-ea"/>
                <a:cs typeface="+mn-cs"/>
              </a:rPr>
              <a:t>intelligent innovation</a:t>
            </a:r>
            <a:r>
              <a:rPr lang="en-US" sz="1400" b="0" kern="1200">
                <a:solidFill>
                  <a:schemeClr val="tx1"/>
                </a:solidFill>
                <a:effectLst/>
                <a:latin typeface="+mn-lt"/>
                <a:ea typeface="+mn-ea"/>
                <a:cs typeface="+mn-cs"/>
              </a:rPr>
              <a:t> and maximize the return in data at every step of this stairway, </a:t>
            </a:r>
            <a:r>
              <a:rPr lang="en-US" sz="1400" kern="1200">
                <a:solidFill>
                  <a:schemeClr val="tx1"/>
                </a:solidFill>
                <a:effectLst/>
                <a:latin typeface="+mn-lt"/>
                <a:ea typeface="+mn-ea"/>
                <a:cs typeface="+mn-cs"/>
              </a:rPr>
              <a:t>This means bringing together unique capabilities, skillsets, industry knowledge, and technologies from Hitachi Vantara and other Hitachi companies to </a:t>
            </a:r>
            <a:r>
              <a:rPr lang="en-US" sz="1400" b="1" kern="1200">
                <a:solidFill>
                  <a:schemeClr val="tx1"/>
                </a:solidFill>
                <a:effectLst/>
                <a:latin typeface="+mn-lt"/>
                <a:ea typeface="+mn-ea"/>
                <a:cs typeface="+mn-cs"/>
              </a:rPr>
              <a:t>deliver data-driven solutions </a:t>
            </a:r>
            <a:r>
              <a:rPr lang="en-US" sz="1400" kern="1200">
                <a:solidFill>
                  <a:schemeClr val="tx1"/>
                </a:solidFill>
                <a:effectLst/>
                <a:latin typeface="+mn-lt"/>
                <a:ea typeface="+mn-ea"/>
                <a:cs typeface="+mn-cs"/>
              </a:rPr>
              <a:t>to data-driven innovators.</a:t>
            </a:r>
          </a:p>
          <a:p>
            <a:pPr marL="0" marR="0" indent="0" algn="l" defTabSz="914400" rtl="0" eaLnBrk="1" fontAlgn="auto" latinLnBrk="0" hangingPunct="1">
              <a:lnSpc>
                <a:spcPct val="100000"/>
              </a:lnSpc>
              <a:spcBef>
                <a:spcPts val="400"/>
              </a:spcBef>
              <a:spcAft>
                <a:spcPts val="0"/>
              </a:spcAft>
              <a:buClrTx/>
              <a:buSzTx/>
              <a:buFontTx/>
              <a:buNone/>
              <a:tabLst/>
              <a:defRPr/>
            </a:pPr>
            <a:endParaRPr lang="en-US" sz="1400" kern="120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400"/>
              </a:spcBef>
              <a:spcAft>
                <a:spcPts val="0"/>
              </a:spcAft>
              <a:buClrTx/>
              <a:buSzTx/>
              <a:buFont typeface="Wingdings" pitchFamily="2" charset="2"/>
              <a:buChar char="§"/>
              <a:tabLst/>
              <a:defRPr/>
            </a:pPr>
            <a:r>
              <a:rPr lang="en-US" sz="1400" b="1" kern="1200">
                <a:solidFill>
                  <a:schemeClr val="tx1"/>
                </a:solidFill>
                <a:effectLst/>
                <a:latin typeface="+mn-lt"/>
                <a:ea typeface="+mn-ea"/>
                <a:cs typeface="+mn-cs"/>
              </a:rPr>
              <a:t>Infrastructure Agility: </a:t>
            </a:r>
            <a:r>
              <a:rPr lang="en-US" sz="1400" b="0" kern="1200">
                <a:solidFill>
                  <a:schemeClr val="tx1"/>
                </a:solidFill>
                <a:effectLst/>
                <a:latin typeface="+mn-lt"/>
                <a:ea typeface="+mn-ea"/>
                <a:cs typeface="+mn-cs"/>
              </a:rPr>
              <a:t>Offering a comprehensive line of data infrastructure products to efficiently store, protect and manage your data to meet the agility, security, service levels and costs requirements.</a:t>
            </a:r>
            <a:endParaRPr lang="en-US" sz="1400" b="1"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
              <a:tabLst/>
              <a:defRPr/>
            </a:pPr>
            <a:r>
              <a:rPr lang="en-US" sz="1400" b="1" kern="1200">
                <a:solidFill>
                  <a:schemeClr val="tx1"/>
                </a:solidFill>
                <a:effectLst/>
                <a:latin typeface="+mn-lt"/>
                <a:ea typeface="+mn-ea"/>
                <a:cs typeface="+mn-cs"/>
              </a:rPr>
              <a:t>Data Agility: </a:t>
            </a:r>
            <a:r>
              <a:rPr lang="en-US" sz="1400" b="0" kern="1200">
                <a:solidFill>
                  <a:schemeClr val="tx1"/>
                </a:solidFill>
                <a:effectLst/>
                <a:latin typeface="+mn-lt"/>
                <a:ea typeface="+mn-ea"/>
                <a:cs typeface="+mn-cs"/>
              </a:rPr>
              <a:t>Hitachi delivers a </a:t>
            </a:r>
            <a:r>
              <a:rPr lang="en-US" sz="1400" b="0" kern="1200" err="1">
                <a:solidFill>
                  <a:schemeClr val="tx1"/>
                </a:solidFill>
                <a:effectLst/>
                <a:latin typeface="+mn-lt"/>
                <a:ea typeface="+mn-ea"/>
                <a:cs typeface="+mn-cs"/>
              </a:rPr>
              <a:t>DataOps</a:t>
            </a:r>
            <a:r>
              <a:rPr lang="en-US" sz="1400" b="0" kern="1200">
                <a:solidFill>
                  <a:schemeClr val="tx1"/>
                </a:solidFill>
                <a:effectLst/>
                <a:latin typeface="+mn-lt"/>
                <a:ea typeface="+mn-ea"/>
                <a:cs typeface="+mn-cs"/>
              </a:rPr>
              <a:t> platform, architecture, and software applications to properly extract (profile, discover, glossary) new insights and innovation with your data.</a:t>
            </a:r>
            <a:endParaRPr lang="en-US" sz="1400" b="1" kern="1200">
              <a:solidFill>
                <a:schemeClr val="tx1"/>
              </a:solidFill>
              <a:effectLst/>
              <a:latin typeface="+mn-lt"/>
              <a:cs typeface="Arial"/>
            </a:endParaRPr>
          </a:p>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
              <a:tabLst/>
              <a:defRPr/>
            </a:pPr>
            <a:r>
              <a:rPr lang="en-US" sz="1400" b="1" kern="1200">
                <a:solidFill>
                  <a:schemeClr val="tx1"/>
                </a:solidFill>
                <a:effectLst/>
                <a:latin typeface="+mn-lt"/>
                <a:ea typeface="+mn-ea"/>
                <a:cs typeface="+mn-cs"/>
              </a:rPr>
              <a:t>Business Agility: </a:t>
            </a:r>
            <a:r>
              <a:rPr lang="en-US" sz="1400" b="0" kern="1200">
                <a:solidFill>
                  <a:schemeClr val="tx1"/>
                </a:solidFill>
                <a:effectLst/>
                <a:latin typeface="+mn-lt"/>
                <a:ea typeface="+mn-ea"/>
                <a:cs typeface="+mn-cs"/>
              </a:rPr>
              <a:t>Automate data insights to optimize data placement, performance and cost objectives that creates new application value for the business.</a:t>
            </a:r>
            <a:endParaRPr lang="en-US" sz="1400" b="1" kern="1200">
              <a:solidFill>
                <a:schemeClr val="tx1"/>
              </a:solidFill>
              <a:effectLst/>
              <a:latin typeface="+mn-lt"/>
              <a:cs typeface="Arial"/>
            </a:endParaRPr>
          </a:p>
          <a:p>
            <a:endParaRPr lang="en-US"/>
          </a:p>
        </p:txBody>
      </p:sp>
    </p:spTree>
    <p:extLst>
      <p:ext uri="{BB962C8B-B14F-4D97-AF65-F5344CB8AC3E}">
        <p14:creationId xmlns:p14="http://schemas.microsoft.com/office/powerpoint/2010/main" val="1562271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35063-233B-2367-232D-071F050B7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F389B-1EB7-9A0B-016E-8A6EB6843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534FE6-5527-70AF-0F98-D9C731AB0C1F}"/>
              </a:ext>
            </a:extLst>
          </p:cNvPr>
          <p:cNvSpPr>
            <a:spLocks noGrp="1"/>
          </p:cNvSpPr>
          <p:nvPr>
            <p:ph type="body" idx="1"/>
          </p:nvPr>
        </p:nvSpPr>
        <p:spPr/>
        <p:txBody>
          <a:bodyPr/>
          <a:lstStyle/>
          <a:p>
            <a:pPr marL="0" indent="0">
              <a:buNone/>
            </a:pPr>
            <a:endParaRPr lang="en-US"/>
          </a:p>
          <a:p>
            <a:endParaRPr lang="en-US"/>
          </a:p>
          <a:p>
            <a:endParaRPr lang="en-US"/>
          </a:p>
        </p:txBody>
      </p:sp>
    </p:spTree>
    <p:extLst>
      <p:ext uri="{BB962C8B-B14F-4D97-AF65-F5344CB8AC3E}">
        <p14:creationId xmlns:p14="http://schemas.microsoft.com/office/powerpoint/2010/main" val="14777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u="sng">
                <a:effectLst/>
                <a:latin typeface="Calibri" panose="020F0502020204030204" pitchFamily="34" charset="0"/>
              </a:rPr>
              <a:t>Slide 34:  VSP One: File</a:t>
            </a:r>
            <a:endParaRPr lang="en-US" sz="180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US" sz="1800">
                <a:effectLst/>
                <a:latin typeface="Calibri" panose="020F0502020204030204" pitchFamily="34" charset="0"/>
              </a:rPr>
              <a:t>In Q1 we will be launching our next generation File capabilities with VSP One File</a:t>
            </a:r>
          </a:p>
          <a:p>
            <a:pPr rtl="0" fontAlgn="ctr">
              <a:spcBef>
                <a:spcPts val="0"/>
              </a:spcBef>
              <a:spcAft>
                <a:spcPts val="0"/>
              </a:spcAft>
              <a:buFont typeface="Arial" panose="020B0604020202020204" pitchFamily="34" charset="0"/>
              <a:buChar char="•"/>
            </a:pPr>
            <a:r>
              <a:rPr lang="en-US" sz="1800" b="1">
                <a:effectLst/>
                <a:latin typeface="Calibri" panose="020F0502020204030204" pitchFamily="34" charset="0"/>
              </a:rPr>
              <a:t>These are built with our next generation FPU HW accelerated file system</a:t>
            </a:r>
            <a:r>
              <a:rPr lang="en-US" sz="1800">
                <a:effectLst/>
                <a:latin typeface="Calibri" panose="020F0502020204030204" pitchFamily="34" charset="0"/>
              </a:rPr>
              <a:t>….</a:t>
            </a:r>
          </a:p>
          <a:p>
            <a:pPr rtl="0" fontAlgn="ctr">
              <a:spcBef>
                <a:spcPts val="0"/>
              </a:spcBef>
              <a:spcAft>
                <a:spcPts val="0"/>
              </a:spcAft>
              <a:buFont typeface="Arial" panose="020B0604020202020204" pitchFamily="34" charset="0"/>
              <a:buNone/>
            </a:pPr>
            <a:r>
              <a:rPr lang="en-US" sz="1800">
                <a:effectLst/>
                <a:latin typeface="Calibri" panose="020F0502020204030204" pitchFamily="34" charset="0"/>
              </a:rPr>
              <a:t>       …… The easy analogy here is what GPU’s are for Analytics, these are for file system and protocol processing</a:t>
            </a: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800">
                <a:effectLst/>
                <a:latin typeface="Calibri" panose="020F0502020204030204" pitchFamily="34" charset="0"/>
              </a:rPr>
              <a:t>       - Enabling massive parallelization resulting in performance and scalability</a:t>
            </a: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800">
                <a:effectLst/>
                <a:latin typeface="Calibri" panose="020F0502020204030204" pitchFamily="34" charset="0"/>
              </a:rPr>
              <a:t>       - And these solutions live up to that… with up to 6x performance increase </a:t>
            </a: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800" b="1">
                <a:effectLst/>
                <a:latin typeface="Calibri" panose="020F0502020204030204" pitchFamily="34" charset="0"/>
              </a:rPr>
              <a:t> Also new simplified management</a:t>
            </a:r>
            <a:r>
              <a:rPr lang="en-US" sz="1800" b="0">
                <a:effectLst/>
                <a:latin typeface="Calibri" panose="020F0502020204030204" pitchFamily="34" charset="0"/>
              </a:rPr>
              <a:t> including integration with VSP and </a:t>
            </a:r>
            <a:r>
              <a:rPr lang="en-US" sz="1800" b="0" err="1">
                <a:effectLst/>
                <a:latin typeface="Calibri" panose="020F0502020204030204" pitchFamily="34" charset="0"/>
              </a:rPr>
              <a:t>Clearsight</a:t>
            </a:r>
            <a:endParaRPr lang="en-US" sz="1800" b="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en-US" sz="1800" b="0">
                <a:effectLst/>
                <a:latin typeface="Calibri" panose="020F0502020204030204" pitchFamily="34" charset="0"/>
              </a:rPr>
              <a:t>---------------------------------</a:t>
            </a:r>
          </a:p>
          <a:p>
            <a:pPr rtl="0" fontAlgn="ctr">
              <a:spcBef>
                <a:spcPts val="0"/>
              </a:spcBef>
              <a:spcAft>
                <a:spcPts val="0"/>
              </a:spcAft>
              <a:buFont typeface="Arial" panose="020B0604020202020204" pitchFamily="34" charset="0"/>
              <a:buChar char="•"/>
            </a:pPr>
            <a:r>
              <a:rPr lang="en-US" sz="1800" b="1">
                <a:effectLst/>
                <a:latin typeface="Calibri" panose="020F0502020204030204" pitchFamily="34" charset="0"/>
              </a:rPr>
              <a:t> Integrated Cyber Resiliency capabilities</a:t>
            </a:r>
            <a:r>
              <a:rPr lang="en-US" sz="1800">
                <a:effectLst/>
                <a:latin typeface="Calibri" panose="020F0502020204030204" pitchFamily="34" charset="0"/>
              </a:rPr>
              <a:t> with immutability and DOS protection</a:t>
            </a:r>
          </a:p>
          <a:p>
            <a:pPr rtl="0" fontAlgn="ctr">
              <a:spcBef>
                <a:spcPts val="0"/>
              </a:spcBef>
              <a:spcAft>
                <a:spcPts val="0"/>
              </a:spcAft>
              <a:buFont typeface="Arial" panose="020B0604020202020204" pitchFamily="34" charset="0"/>
              <a:buNone/>
            </a:pPr>
            <a:r>
              <a:rPr lang="en-US" sz="1800">
                <a:effectLst/>
                <a:latin typeface="Calibri" panose="020F0502020204030204" pitchFamily="34" charset="0"/>
              </a:rPr>
              <a:t>-  and a whole host if enhanced security features</a:t>
            </a:r>
          </a:p>
          <a:p>
            <a:pPr rtl="0" fontAlgn="ctr">
              <a:spcBef>
                <a:spcPts val="0"/>
              </a:spcBef>
              <a:spcAft>
                <a:spcPts val="0"/>
              </a:spcAft>
              <a:buFont typeface="Arial" panose="020B0604020202020204" pitchFamily="34" charset="0"/>
              <a:buNone/>
            </a:pPr>
            <a:r>
              <a:rPr lang="en-US" sz="1800" b="1">
                <a:effectLst/>
                <a:latin typeface="Calibri" panose="020F0502020204030204" pitchFamily="34" charset="0"/>
              </a:rPr>
              <a:t>- as well as ransomware protection</a:t>
            </a:r>
            <a:r>
              <a:rPr lang="en-US" sz="1800">
                <a:effectLst/>
                <a:latin typeface="Calibri" panose="020F0502020204030204" pitchFamily="34" charset="0"/>
              </a:rPr>
              <a:t> with integration into key partners such as Splunk and </a:t>
            </a:r>
            <a:r>
              <a:rPr lang="en-US" sz="1800" err="1">
                <a:effectLst/>
                <a:latin typeface="Calibri" panose="020F0502020204030204" pitchFamily="34" charset="0"/>
              </a:rPr>
              <a:t>CyberArc</a:t>
            </a:r>
            <a:endParaRPr lang="en-US" sz="1800">
              <a:effectLst/>
              <a:latin typeface="Calibri" panose="020F0502020204030204" pitchFamily="34" charset="0"/>
            </a:endParaRPr>
          </a:p>
          <a:p>
            <a:r>
              <a:rPr lang="en-US"/>
              <a:t>------------------------------------</a:t>
            </a:r>
          </a:p>
          <a:p>
            <a:r>
              <a:rPr lang="en-US"/>
              <a:t>- </a:t>
            </a:r>
            <a:r>
              <a:rPr lang="en-US" b="1"/>
              <a:t>They deliver enhanced network flexibility </a:t>
            </a:r>
            <a:r>
              <a:rPr lang="en-US"/>
              <a:t>with 10/25/100GbEthernet connectivity with</a:t>
            </a:r>
          </a:p>
          <a:p>
            <a:r>
              <a:rPr lang="en-US"/>
              <a:t>native cloud </a:t>
            </a:r>
            <a:r>
              <a:rPr lang="en-US" err="1"/>
              <a:t>teiring</a:t>
            </a:r>
            <a:r>
              <a:rPr lang="en-US"/>
              <a:t> capabilities</a:t>
            </a:r>
          </a:p>
          <a:p>
            <a:r>
              <a:rPr lang="en-US"/>
              <a:t>- As well as near-cloud extension options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7160D-FCB2-4E4B-8EB3-5312857AF29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190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9925" y="892175"/>
            <a:ext cx="5975350" cy="33607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7559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Hitachi Content Software for File (HCSF) is a </a:t>
            </a:r>
            <a:r>
              <a:rPr lang="en-US" b="1" dirty="0"/>
              <a:t>high-performance file-based storage solution </a:t>
            </a:r>
            <a:r>
              <a:rPr lang="en-US" dirty="0"/>
              <a:t>that is highly scalable and comes as an appliance with all software and hardware pre-installed.</a:t>
            </a:r>
          </a:p>
          <a:p>
            <a:r>
              <a:rPr lang="en-US" dirty="0"/>
              <a:t>It comes with  </a:t>
            </a:r>
            <a:r>
              <a:rPr lang="en-US" b="1" dirty="0"/>
              <a:t>integrated cloud tiering </a:t>
            </a:r>
            <a:r>
              <a:rPr lang="en-US" dirty="0"/>
              <a:t>to the Hitachi Content platform (HCP) and HCP for Cloud Scale.</a:t>
            </a:r>
          </a:p>
          <a:p>
            <a:pPr marL="171450" indent="-171450">
              <a:spcAft>
                <a:spcPts val="300"/>
              </a:spcAft>
            </a:pPr>
            <a:r>
              <a:rPr lang="en-US" dirty="0">
                <a:cs typeface="Arial" panose="020B0604020202020204" pitchFamily="34" charset="0"/>
              </a:rPr>
              <a:t>It is the world’s </a:t>
            </a:r>
            <a:r>
              <a:rPr lang="en-US" b="1" dirty="0">
                <a:cs typeface="Arial" panose="020B0604020202020204" pitchFamily="34" charset="0"/>
              </a:rPr>
              <a:t>fastest shared file system </a:t>
            </a:r>
            <a:r>
              <a:rPr lang="en-US" dirty="0">
                <a:cs typeface="Arial" panose="020B0604020202020204" pitchFamily="34" charset="0"/>
              </a:rPr>
              <a:t>and comes with zero performance tuning to </a:t>
            </a:r>
            <a:r>
              <a:rPr lang="en-US" b="1" dirty="0">
                <a:cs typeface="Arial" panose="020B0604020202020204" pitchFamily="34" charset="0"/>
              </a:rPr>
              <a:t>support small and large files simultaneously</a:t>
            </a:r>
            <a:endParaRPr lang="en-US" dirty="0"/>
          </a:p>
          <a:p>
            <a:pPr marL="0" indent="0">
              <a:buNone/>
            </a:pPr>
            <a:endParaRPr lang="en-US" sz="1600" b="1" dirty="0">
              <a:solidFill>
                <a:srgbClr val="C00000"/>
              </a:solidFill>
            </a:endParaRPr>
          </a:p>
          <a:p>
            <a:pPr marL="0" indent="0">
              <a:buNone/>
            </a:pPr>
            <a:r>
              <a:rPr lang="en-US" sz="1600" b="1" dirty="0">
                <a:solidFill>
                  <a:srgbClr val="C00000"/>
                </a:solidFill>
              </a:rPr>
              <a:t>What’s not</a:t>
            </a:r>
          </a:p>
          <a:p>
            <a:r>
              <a:rPr lang="en-US" dirty="0"/>
              <a:t>HCSF is not a general-purpose NAS solution or any other “traditional” storage solution.</a:t>
            </a:r>
          </a:p>
          <a:p>
            <a:endParaRPr lang="en-US" dirty="0"/>
          </a:p>
        </p:txBody>
      </p:sp>
    </p:spTree>
    <p:extLst>
      <p:ext uri="{BB962C8B-B14F-4D97-AF65-F5344CB8AC3E}">
        <p14:creationId xmlns:p14="http://schemas.microsoft.com/office/powerpoint/2010/main" val="2338712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Tree>
    <p:extLst>
      <p:ext uri="{BB962C8B-B14F-4D97-AF65-F5344CB8AC3E}">
        <p14:creationId xmlns:p14="http://schemas.microsoft.com/office/powerpoint/2010/main" val="2380600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2144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to AI Enterprise details: </a:t>
            </a:r>
            <a:r>
              <a:rPr lang="en-US">
                <a:hlinkClick r:id="rId3"/>
              </a:rPr>
              <a:t>NVIDIA AI Software Platform for Enterprise</a:t>
            </a:r>
          </a:p>
          <a:p>
            <a:r>
              <a:rPr lang="en-US" b="0" i="0">
                <a:solidFill>
                  <a:srgbClr val="180D36"/>
                </a:solidFill>
                <a:effectLst/>
                <a:latin typeface="Poppins" panose="00000500000000000000" pitchFamily="2" charset="0"/>
              </a:rPr>
              <a:t>automatically manages tiering of data between high-performance, </a:t>
            </a:r>
            <a:r>
              <a:rPr lang="en-US" b="0" i="0" err="1">
                <a:solidFill>
                  <a:srgbClr val="180D36"/>
                </a:solidFill>
                <a:effectLst/>
                <a:latin typeface="Poppins" panose="00000500000000000000" pitchFamily="2" charset="0"/>
              </a:rPr>
              <a:t>NVMe</a:t>
            </a:r>
            <a:r>
              <a:rPr lang="en-US" b="0" i="0">
                <a:solidFill>
                  <a:srgbClr val="180D36"/>
                </a:solidFill>
                <a:effectLst/>
                <a:latin typeface="Poppins" panose="00000500000000000000" pitchFamily="2" charset="0"/>
              </a:rPr>
              <a:t>-based storage, and low-cost object storage</a:t>
            </a:r>
            <a:endParaRPr lang="en-US"/>
          </a:p>
        </p:txBody>
      </p:sp>
    </p:spTree>
    <p:extLst>
      <p:ext uri="{BB962C8B-B14F-4D97-AF65-F5344CB8AC3E}">
        <p14:creationId xmlns:p14="http://schemas.microsoft.com/office/powerpoint/2010/main" val="3789989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42140-2A00-36DF-9B99-A4E32EDE5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BC7AFA-019C-0D4C-D438-72C1A454FE13}"/>
              </a:ext>
            </a:extLst>
          </p:cNvPr>
          <p:cNvSpPr>
            <a:spLocks noGrp="1" noRot="1" noChangeAspect="1"/>
          </p:cNvSpPr>
          <p:nvPr>
            <p:ph type="sldImg"/>
          </p:nvPr>
        </p:nvSpPr>
        <p:spPr>
          <a:xfrm>
            <a:off x="584200" y="849313"/>
            <a:ext cx="5689600" cy="3200400"/>
          </a:xfrm>
        </p:spPr>
      </p:sp>
      <p:sp>
        <p:nvSpPr>
          <p:cNvPr id="3" name="Notes Placeholder 2">
            <a:extLst>
              <a:ext uri="{FF2B5EF4-FFF2-40B4-BE49-F238E27FC236}">
                <a16:creationId xmlns:a16="http://schemas.microsoft.com/office/drawing/2014/main" id="{DCC1F256-CF3A-27B9-D3CA-511D816DB03E}"/>
              </a:ext>
            </a:extLst>
          </p:cNvPr>
          <p:cNvSpPr>
            <a:spLocks noGrp="1"/>
          </p:cNvSpPr>
          <p:nvPr>
            <p:ph type="body" idx="1"/>
          </p:nvPr>
        </p:nvSpPr>
        <p:spPr/>
        <p:txBody>
          <a:bodyPr>
            <a:normAutofit fontScale="70000" lnSpcReduction="20000"/>
          </a:bodyPr>
          <a:lstStyle/>
          <a:p>
            <a:pPr algn="l" rtl="0" fontAlgn="base">
              <a:buFont typeface="Arial" panose="020B0604020202020204" pitchFamily="34" charset="0"/>
              <a:buChar char="•"/>
            </a:pPr>
            <a:r>
              <a:rPr lang="en-US" sz="1800" b="1" i="0">
                <a:solidFill>
                  <a:srgbClr val="000000"/>
                </a:solidFill>
                <a:effectLst/>
                <a:latin typeface="WordVisi_MSFontService"/>
              </a:rPr>
              <a:t>GenAI</a:t>
            </a:r>
            <a:r>
              <a:rPr lang="en-US" sz="1800" b="0" i="0">
                <a:solidFill>
                  <a:srgbClr val="000000"/>
                </a:solidFill>
                <a:effectLst/>
                <a:latin typeface="WordVisi_MSFontService"/>
              </a:rPr>
              <a:t> is unstoppable. More people, from tech to non-tech industries, from enterprises to consumers – are </a:t>
            </a:r>
            <a:r>
              <a:rPr lang="en-US" sz="1800" b="0" i="0" u="sng" strike="noStrike">
                <a:solidFill>
                  <a:srgbClr val="0563C1"/>
                </a:solidFill>
                <a:effectLst/>
                <a:latin typeface="WordVisi_MSFontService"/>
                <a:hlinkClick r:id="rId3"/>
              </a:rPr>
              <a:t>boarding</a:t>
            </a:r>
            <a:r>
              <a:rPr lang="en-US" sz="1800" b="0" i="0">
                <a:solidFill>
                  <a:srgbClr val="000000"/>
                </a:solidFill>
                <a:effectLst/>
                <a:latin typeface="WordVisi_MSFontService"/>
              </a:rPr>
              <a:t> the GenAI express on the promise of doing more in less time.*</a:t>
            </a:r>
            <a:r>
              <a:rPr lang="en-US" sz="1800" b="0" i="0">
                <a:solidFill>
                  <a:srgbClr val="000000"/>
                </a:solidFill>
                <a:effectLst/>
                <a:latin typeface="WordVisiPilcrow_MSFontService"/>
              </a:rPr>
              <a:t> </a:t>
            </a:r>
            <a:endParaRPr lang="en-US" sz="1800" b="0" i="0">
              <a:solidFill>
                <a:srgbClr val="000000"/>
              </a:solidFill>
              <a:effectLst/>
              <a:latin typeface="Neue Haas Grotesk Text Pro" panose="020B0504020202020204" pitchFamily="34" charset="77"/>
            </a:endParaRPr>
          </a:p>
          <a:p>
            <a:pPr algn="l" rtl="0" fontAlgn="base">
              <a:buFont typeface="Arial" panose="020B0604020202020204" pitchFamily="34" charset="0"/>
              <a:buChar char="•"/>
            </a:pPr>
            <a:r>
              <a:rPr lang="en-US" sz="1800" b="1" i="0">
                <a:solidFill>
                  <a:srgbClr val="000000"/>
                </a:solidFill>
                <a:effectLst/>
                <a:latin typeface="WordVisi_MSFontService"/>
              </a:rPr>
              <a:t>Cloud</a:t>
            </a:r>
            <a:r>
              <a:rPr lang="en-US" sz="1800" b="0" i="0">
                <a:solidFill>
                  <a:srgbClr val="000000"/>
                </a:solidFill>
                <a:effectLst/>
                <a:latin typeface="WordVisi_MSFontService"/>
              </a:rPr>
              <a:t> is making it even easier to experiment with emerging tech. As-a-service, cloud is the ideal environment to crash test and deploy AI applications at </a:t>
            </a:r>
            <a:r>
              <a:rPr lang="en-US" sz="1800" b="0" i="0" u="sng" strike="noStrike">
                <a:solidFill>
                  <a:srgbClr val="0563C1"/>
                </a:solidFill>
                <a:effectLst/>
                <a:latin typeface="WordVisi_MSFontService"/>
                <a:hlinkClick r:id="rId4"/>
              </a:rPr>
              <a:t>lower costs and risk</a:t>
            </a:r>
            <a:r>
              <a:rPr lang="en-US" sz="1800" b="0" i="0">
                <a:solidFill>
                  <a:srgbClr val="000000"/>
                </a:solidFill>
                <a:effectLst/>
                <a:latin typeface="WordVisi_MSFontService"/>
              </a:rPr>
              <a:t>. </a:t>
            </a:r>
            <a:r>
              <a:rPr lang="en-US" sz="1800" b="0" i="0">
                <a:solidFill>
                  <a:srgbClr val="000000"/>
                </a:solidFill>
                <a:effectLst/>
                <a:latin typeface="WordVisiPilcrow_MSFontService"/>
              </a:rPr>
              <a:t> </a:t>
            </a:r>
            <a:endParaRPr lang="en-US" sz="1800" b="0" i="0">
              <a:solidFill>
                <a:srgbClr val="000000"/>
              </a:solidFill>
              <a:effectLst/>
              <a:latin typeface="Neue Haas Grotesk Text Pro" panose="020B0504020202020204" pitchFamily="34" charset="77"/>
            </a:endParaRPr>
          </a:p>
          <a:p>
            <a:pPr algn="l" rtl="0" fontAlgn="base">
              <a:buFont typeface="Arial" panose="020B0604020202020204" pitchFamily="34" charset="0"/>
              <a:buChar char="•"/>
            </a:pPr>
            <a:r>
              <a:rPr lang="en-US" sz="1800" b="0" i="0">
                <a:solidFill>
                  <a:srgbClr val="000000"/>
                </a:solidFill>
                <a:effectLst/>
                <a:latin typeface="WordVisi_MSFontService"/>
              </a:rPr>
              <a:t>Everyone has the tools to innovate now more than ever, especially with data. Digital innovation is being democratized, even the </a:t>
            </a:r>
            <a:r>
              <a:rPr lang="en-US" sz="1800" b="1" i="0">
                <a:solidFill>
                  <a:srgbClr val="000000"/>
                </a:solidFill>
                <a:effectLst/>
                <a:latin typeface="WordVisi_MSFontService"/>
              </a:rPr>
              <a:t>disruptors can be disrupted.</a:t>
            </a:r>
            <a:r>
              <a:rPr lang="en-US" sz="1800" b="0" i="0">
                <a:solidFill>
                  <a:srgbClr val="000000"/>
                </a:solidFill>
                <a:effectLst/>
                <a:latin typeface="WordVisi_MSFontService"/>
              </a:rPr>
              <a:t>  </a:t>
            </a:r>
            <a:r>
              <a:rPr lang="en-US" sz="1800" b="0" i="0">
                <a:solidFill>
                  <a:srgbClr val="000000"/>
                </a:solidFill>
                <a:effectLst/>
                <a:latin typeface="WordVisiPilcrow_MSFontService"/>
              </a:rPr>
              <a:t> </a:t>
            </a:r>
            <a:endParaRPr lang="en-US" sz="1800" b="0" i="0">
              <a:solidFill>
                <a:srgbClr val="000000"/>
              </a:solidFill>
              <a:effectLst/>
              <a:latin typeface="Neue Haas Grotesk Text Pro" panose="020B0504020202020204" pitchFamily="34" charset="77"/>
            </a:endParaRPr>
          </a:p>
          <a:p>
            <a:pPr algn="l" rtl="0" fontAlgn="base">
              <a:buFont typeface="Arial" panose="020B0604020202020204" pitchFamily="34" charset="0"/>
              <a:buChar char="•"/>
            </a:pPr>
            <a:r>
              <a:rPr lang="en-US" sz="1800" b="0" i="0">
                <a:solidFill>
                  <a:srgbClr val="000000"/>
                </a:solidFill>
                <a:effectLst/>
                <a:latin typeface="WordVisi_MSFontService"/>
              </a:rPr>
              <a:t>Today we are at a new precipice. Whether you’re innovating to meet current market demands or </a:t>
            </a:r>
            <a:r>
              <a:rPr lang="en-US" sz="1800" b="0" i="1">
                <a:solidFill>
                  <a:srgbClr val="000000"/>
                </a:solidFill>
                <a:effectLst/>
                <a:latin typeface="WordVisi_MSFontService"/>
              </a:rPr>
              <a:t>create</a:t>
            </a:r>
            <a:r>
              <a:rPr lang="en-US" sz="1800" b="0" i="0">
                <a:solidFill>
                  <a:srgbClr val="000000"/>
                </a:solidFill>
                <a:effectLst/>
                <a:latin typeface="WordVisi_MSFontService"/>
              </a:rPr>
              <a:t> demand – advancing innovation is a matter of survival. </a:t>
            </a:r>
            <a:r>
              <a:rPr lang="en-US" sz="1800" b="0" i="0">
                <a:solidFill>
                  <a:srgbClr val="000000"/>
                </a:solidFill>
                <a:effectLst/>
                <a:latin typeface="WordVisiPilcrow_MSFontService"/>
              </a:rPr>
              <a:t> </a:t>
            </a:r>
            <a:endParaRPr lang="en-US" sz="1800" b="0" i="0">
              <a:solidFill>
                <a:srgbClr val="000000"/>
              </a:solidFill>
              <a:effectLst/>
              <a:latin typeface="Neue Haas Grotesk Text Pro" panose="020B0504020202020204" pitchFamily="34" charset="77"/>
            </a:endParaRPr>
          </a:p>
          <a:p>
            <a:pPr algn="l" rtl="0" fontAlgn="base">
              <a:buFont typeface="Arial" panose="020B0604020202020204" pitchFamily="34" charset="0"/>
              <a:buChar char="•"/>
            </a:pPr>
            <a:r>
              <a:rPr lang="en-US" sz="1800" b="0" i="0">
                <a:solidFill>
                  <a:srgbClr val="000000"/>
                </a:solidFill>
                <a:effectLst/>
                <a:latin typeface="WordVisi_MSFontService"/>
              </a:rPr>
              <a:t>The question is, </a:t>
            </a:r>
            <a:r>
              <a:rPr lang="en-US" sz="1800" b="1" i="0">
                <a:solidFill>
                  <a:srgbClr val="000000"/>
                </a:solidFill>
                <a:effectLst/>
                <a:latin typeface="WordVisi_MSFontService"/>
              </a:rPr>
              <a:t>how can you thrive, not just survive</a:t>
            </a:r>
            <a:r>
              <a:rPr lang="en-US" sz="1800" b="0" i="0">
                <a:solidFill>
                  <a:srgbClr val="000000"/>
                </a:solidFill>
                <a:effectLst/>
                <a:latin typeface="WordVisi_MSFontService"/>
              </a:rPr>
              <a:t>, in this era of rapid change?</a:t>
            </a:r>
            <a:r>
              <a:rPr lang="en-US" sz="1800" b="0" i="0">
                <a:solidFill>
                  <a:srgbClr val="000000"/>
                </a:solidFill>
                <a:effectLst/>
                <a:latin typeface="WordVisiPilcrow_MSFontService"/>
              </a:rPr>
              <a:t> </a:t>
            </a:r>
            <a:endParaRPr lang="en-US" sz="1800" b="0" i="0">
              <a:solidFill>
                <a:srgbClr val="000000"/>
              </a:solidFill>
              <a:effectLst/>
              <a:latin typeface="Neue Haas Grotesk Text Pro" panose="020B0504020202020204" pitchFamily="34" charset="77"/>
            </a:endParaRPr>
          </a:p>
          <a:p>
            <a:pPr algn="l" rtl="0" fontAlgn="base"/>
            <a:endParaRPr lang="en-US" b="0" i="0">
              <a:solidFill>
                <a:srgbClr val="000000"/>
              </a:solidFill>
              <a:effectLst/>
              <a:latin typeface="Segoe UI" panose="020B0502040204020203" pitchFamily="34" charset="0"/>
            </a:endParaRPr>
          </a:p>
          <a:p>
            <a:pPr algn="l" rtl="0" fontAlgn="base"/>
            <a:r>
              <a:rPr lang="en-US" sz="1800" b="0" i="1">
                <a:solidFill>
                  <a:srgbClr val="808080"/>
                </a:solidFill>
                <a:effectLst/>
                <a:latin typeface="WordVisi_MSFontService"/>
              </a:rPr>
              <a:t>*</a:t>
            </a:r>
            <a:r>
              <a:rPr lang="en-US" sz="1800" b="0" i="1" u="sng" strike="noStrike">
                <a:solidFill>
                  <a:srgbClr val="0563C1"/>
                </a:solidFill>
                <a:effectLst/>
                <a:latin typeface="WordVisi_MSFontService"/>
                <a:hlinkClick r:id="rId5"/>
              </a:rPr>
              <a:t>IDC predicts</a:t>
            </a:r>
            <a:r>
              <a:rPr lang="en-US" sz="1800" b="0" i="1">
                <a:solidFill>
                  <a:srgbClr val="808080"/>
                </a:solidFill>
                <a:effectLst/>
                <a:latin typeface="WordVisi_MSFontService"/>
              </a:rPr>
              <a:t> </a:t>
            </a:r>
            <a:r>
              <a:rPr lang="en-US" sz="1800" b="0" i="1" u="sng" strike="noStrike">
                <a:solidFill>
                  <a:srgbClr val="808080"/>
                </a:solidFill>
                <a:effectLst/>
                <a:latin typeface="WordVisi_MSFontService"/>
                <a:hlinkClick r:id="rId5"/>
              </a:rPr>
              <a:t>$ 1T productivity gains</a:t>
            </a:r>
            <a:r>
              <a:rPr lang="en-US" sz="1800" b="0" i="1">
                <a:solidFill>
                  <a:srgbClr val="808080"/>
                </a:solidFill>
                <a:effectLst/>
                <a:latin typeface="WordVisi_MSFontService"/>
              </a:rPr>
              <a:t> by 2026 for enterprises leveraging GenAI &amp; automation technologies.</a:t>
            </a:r>
            <a:r>
              <a:rPr lang="en-US" sz="1800" b="0" i="0">
                <a:solidFill>
                  <a:srgbClr val="808080"/>
                </a:solidFill>
                <a:effectLst/>
                <a:latin typeface="WordVisiPilcrow_MSFontService"/>
              </a:rPr>
              <a:t> </a:t>
            </a:r>
            <a:endParaRPr lang="en-US" b="0" i="0">
              <a:solidFill>
                <a:srgbClr val="000000"/>
              </a:solidFill>
              <a:effectLst/>
              <a:latin typeface="Segoe UI" panose="020B0502040204020203" pitchFamily="34" charset="0"/>
            </a:endParaRPr>
          </a:p>
          <a:p>
            <a:pPr algn="l" rtl="0" fontAlgn="base"/>
            <a:r>
              <a:rPr lang="en-US" sz="1800" b="0" i="1">
                <a:solidFill>
                  <a:srgbClr val="808080"/>
                </a:solidFill>
                <a:effectLst/>
                <a:latin typeface="WordVisi_MSFontService"/>
              </a:rPr>
              <a:t>*Competition became irrelevant when iPhone arrived in 2007. Innovate not just to compete but to delight customers with something they didn’t know they needed.</a:t>
            </a:r>
            <a:r>
              <a:rPr lang="en-US" sz="1800" b="0" i="0">
                <a:solidFill>
                  <a:srgbClr val="808080"/>
                </a:solidFill>
                <a:effectLst/>
                <a:latin typeface="WordVisiPilcrow_MSFontService"/>
              </a:rPr>
              <a:t> </a:t>
            </a:r>
            <a:endParaRPr lang="en-US" b="0" i="0">
              <a:solidFill>
                <a:srgbClr val="000000"/>
              </a:solidFill>
              <a:effectLst/>
              <a:latin typeface="Segoe UI" panose="020B0502040204020203" pitchFamily="34" charset="0"/>
            </a:endParaRPr>
          </a:p>
          <a:p>
            <a:pPr algn="l" rtl="0" fontAlgn="base"/>
            <a:r>
              <a:rPr lang="en-US" sz="1800" b="0" i="1">
                <a:solidFill>
                  <a:srgbClr val="808080"/>
                </a:solidFill>
                <a:effectLst/>
                <a:latin typeface="WordVisi_MSFontService"/>
              </a:rPr>
              <a:t>* </a:t>
            </a:r>
            <a:r>
              <a:rPr lang="en-US" sz="1800" b="0" i="1" u="sng" strike="noStrike">
                <a:solidFill>
                  <a:srgbClr val="0563C1"/>
                </a:solidFill>
                <a:effectLst/>
                <a:latin typeface="WordVisi_MSFontService"/>
                <a:hlinkClick r:id="rId6"/>
              </a:rPr>
              <a:t>Digital Innovation</a:t>
            </a:r>
            <a:r>
              <a:rPr lang="en-US" sz="1800" b="0" i="1">
                <a:solidFill>
                  <a:srgbClr val="808080"/>
                </a:solidFill>
                <a:effectLst/>
                <a:latin typeface="WordVisi_MSFontService"/>
              </a:rPr>
              <a:t> - Application and adoption of digital technologies to improve business, products/services, enhance customer experience</a:t>
            </a:r>
            <a:endParaRPr lang="en-US"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758637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VSP One Object Advantage: Shifting the Focus to Data Services and Applications</a:t>
            </a:r>
            <a:endParaRPr lang="en-US" dirty="0"/>
          </a:p>
          <a:p>
            <a:pPr marL="0" indent="0">
              <a:buNone/>
            </a:pPr>
            <a:endParaRPr lang="en-US" dirty="0"/>
          </a:p>
          <a:p>
            <a:pPr marL="0" indent="0">
              <a:buNone/>
            </a:pPr>
            <a:r>
              <a:rPr lang="en-US" dirty="0"/>
              <a:t>The </a:t>
            </a:r>
            <a:r>
              <a:rPr lang="en-US" b="1" dirty="0"/>
              <a:t>VSP One Object Advantage</a:t>
            </a:r>
            <a:r>
              <a:rPr lang="en-US" dirty="0"/>
              <a:t> is all about redefining how we think about storage. Instead of just focusing on the storage infrastructure itself, we’re shifting our attention to what really matters—</a:t>
            </a:r>
            <a:r>
              <a:rPr lang="en-US" b="1" dirty="0"/>
              <a:t>the data services and applications</a:t>
            </a:r>
            <a:r>
              <a:rPr lang="en-US" dirty="0"/>
              <a:t> that drive business value.</a:t>
            </a:r>
          </a:p>
          <a:p>
            <a:pPr marL="0" indent="0">
              <a:buNone/>
            </a:pPr>
            <a:endParaRPr lang="en-US" dirty="0"/>
          </a:p>
          <a:p>
            <a:pPr marL="0" indent="0">
              <a:buNone/>
            </a:pPr>
            <a:r>
              <a:rPr lang="en-US" dirty="0"/>
              <a:t>By prioritizing data services, we enable advanced capabilities like data analytics, AI-driven insights, and seamless data management</a:t>
            </a:r>
          </a:p>
          <a:p>
            <a:pPr marL="0" indent="0">
              <a:buNone/>
            </a:pPr>
            <a:endParaRPr lang="en-US" dirty="0"/>
          </a:p>
          <a:p>
            <a:endParaRPr lang="en-US" dirty="0"/>
          </a:p>
        </p:txBody>
      </p:sp>
    </p:spTree>
    <p:extLst>
      <p:ext uri="{BB962C8B-B14F-4D97-AF65-F5344CB8AC3E}">
        <p14:creationId xmlns:p14="http://schemas.microsoft.com/office/powerpoint/2010/main" val="1278528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DB6CC-CA85-258A-D10A-4A3B51B11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63B14-8ECF-8E07-418C-4B31F339F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5BF7D2-F00C-FFDD-8D3F-D0C32B116224}"/>
              </a:ext>
            </a:extLst>
          </p:cNvPr>
          <p:cNvSpPr>
            <a:spLocks noGrp="1"/>
          </p:cNvSpPr>
          <p:nvPr>
            <p:ph type="body" idx="1"/>
          </p:nvPr>
        </p:nvSpPr>
        <p:spPr/>
        <p:txBody>
          <a:bodyPr/>
          <a:lstStyle/>
          <a:p>
            <a:pPr marL="0" indent="0">
              <a:buNone/>
            </a:pPr>
            <a:r>
              <a:rPr lang="en-US"/>
              <a:t>In essence, we’re moving beyond just storing data—</a:t>
            </a:r>
          </a:p>
        </p:txBody>
      </p:sp>
    </p:spTree>
    <p:extLst>
      <p:ext uri="{BB962C8B-B14F-4D97-AF65-F5344CB8AC3E}">
        <p14:creationId xmlns:p14="http://schemas.microsoft.com/office/powerpoint/2010/main" val="3373727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lvl="1" indent="0">
              <a:buClr>
                <a:prstClr val="black">
                  <a:lumMod val="85000"/>
                  <a:lumOff val="15000"/>
                </a:prstClr>
              </a:buClr>
              <a:buNone/>
            </a:pPr>
            <a:endParaRPr lang="en-US"/>
          </a:p>
          <a:p>
            <a:pPr marL="0" indent="0">
              <a:buNone/>
            </a:pPr>
            <a:r>
              <a:rPr lang="en-US">
                <a:latin typeface="Neue Haas Grotesk Text Pro"/>
              </a:rPr>
              <a:t>Revenue of $67B in FY23 using the currency conversion rate on 3/31/2024 (with news release at investor relations day on June 11, 2024)</a:t>
            </a:r>
          </a:p>
          <a:p>
            <a:pPr marL="6350" lvl="0" indent="0">
              <a:buNone/>
            </a:pPr>
            <a:r>
              <a:rPr lang="en-US" u="sng">
                <a:latin typeface="Neue Haas Grotesk Text Pro"/>
              </a:rPr>
              <a:t>SOURCE FY23 Financial Statement</a:t>
            </a:r>
          </a:p>
          <a:p>
            <a:pPr marL="6350" lvl="0" indent="0">
              <a:buNone/>
            </a:pPr>
            <a:r>
              <a:rPr lang="en-US">
                <a:latin typeface="Neue Haas Grotesk Text Pro"/>
              </a:rPr>
              <a:t>https://www.hitachi.com/New/cnews/month/2024/04/240426/2023_An.pdf</a:t>
            </a:r>
          </a:p>
          <a:p>
            <a:pPr marL="0" indent="0">
              <a:buClr>
                <a:srgbClr val="CC0000"/>
              </a:buClr>
              <a:buNone/>
            </a:pPr>
            <a:endParaRPr lang="en-US">
              <a:latin typeface="Neue Haas Grotesk Text Pro"/>
            </a:endParaRPr>
          </a:p>
          <a:p>
            <a:pPr marL="0" indent="0">
              <a:buClr>
                <a:srgbClr val="CC0000"/>
              </a:buClr>
              <a:buNone/>
            </a:pPr>
            <a:r>
              <a:rPr lang="en-US">
                <a:latin typeface="Neue Haas Grotesk Text Pro"/>
              </a:rPr>
              <a:t>Left Box Sources</a:t>
            </a:r>
          </a:p>
          <a:p>
            <a:pPr marL="171450" marR="0" lvl="0" indent="-171450" algn="l" defTabSz="914400" rtl="0" eaLnBrk="1" fontAlgn="auto" latinLnBrk="0" hangingPunct="1">
              <a:lnSpc>
                <a:spcPct val="95000"/>
              </a:lnSpc>
              <a:spcBef>
                <a:spcPts val="800"/>
              </a:spcBef>
              <a:spcAft>
                <a:spcPts val="600"/>
              </a:spcAft>
              <a:buClr>
                <a:srgbClr val="CC0000"/>
              </a:buClr>
              <a:buSzTx/>
              <a:buFont typeface="Wingdings" pitchFamily="2" charset="2"/>
              <a:buChar char="§"/>
              <a:tabLst/>
              <a:defRPr/>
            </a:pPr>
            <a:r>
              <a:rPr lang="en-US">
                <a:latin typeface="Neue Haas Grotesk Text Pro"/>
              </a:rPr>
              <a:t>$2.4 B R&amp;D: Source per 2022_Ansup.pdf: 316.2 B Yen = $2.4B USD (FY22 = $2.4B. As of June 2024, FY2023 amount not yet received from Hitachi Global)</a:t>
            </a:r>
          </a:p>
          <a:p>
            <a:pPr marL="339725" marR="0" lvl="1" indent="-171450" algn="l" defTabSz="914400" rtl="0" eaLnBrk="1" fontAlgn="auto" latinLnBrk="0" hangingPunct="1">
              <a:lnSpc>
                <a:spcPct val="95000"/>
              </a:lnSpc>
              <a:spcBef>
                <a:spcPts val="800"/>
              </a:spcBef>
              <a:spcAft>
                <a:spcPts val="600"/>
              </a:spcAft>
              <a:buClr>
                <a:srgbClr val="CC0000"/>
              </a:buClr>
              <a:buSzTx/>
              <a:buFont typeface="Wingdings" pitchFamily="2" charset="2"/>
              <a:buChar char="§"/>
              <a:tabLst/>
              <a:defRPr/>
            </a:pPr>
            <a:r>
              <a:rPr lang="en-US">
                <a:latin typeface="Neue Haas Grotesk Text Pro"/>
              </a:rPr>
              <a:t>Another Source: Hitachi Global Company Overview Presentation: </a:t>
            </a:r>
            <a:r>
              <a:rPr lang="en-US">
                <a:hlinkClick r:id="rId3"/>
              </a:rPr>
              <a:t>Hitachi New Corporate Presentation.pptx (sharepoint.com)</a:t>
            </a:r>
            <a:endParaRPr lang="en-US">
              <a:latin typeface="Neue Haas Grotesk Text Pro"/>
            </a:endParaRPr>
          </a:p>
          <a:p>
            <a:pPr>
              <a:buClr>
                <a:srgbClr val="262626"/>
              </a:buClr>
              <a:buFont typeface="Wingdings" pitchFamily="34" charset="0"/>
              <a:buChar char="§"/>
            </a:pPr>
            <a:r>
              <a:rPr lang="en-US">
                <a:latin typeface="Neue Haas Grotesk Text Pro"/>
              </a:rPr>
              <a:t>$3.7B investment in AI &amp; Digital</a:t>
            </a:r>
          </a:p>
          <a:p>
            <a:pPr lvl="1">
              <a:buClr>
                <a:srgbClr val="262626"/>
              </a:buClr>
            </a:pPr>
            <a:r>
              <a:rPr lang="en-US">
                <a:latin typeface="Neue Haas Grotesk Text Pro"/>
              </a:rPr>
              <a:t>Source: Financial Times: Hitachi has set aside ¥500bn ($3.7bn) to invest in its digital strategy for the three years through March 2025 and plans to hire 30,000 people to work in that area</a:t>
            </a:r>
          </a:p>
          <a:p>
            <a:pPr marL="171450" marR="0" lvl="0" indent="-171450" algn="l" defTabSz="914400" rtl="0" eaLnBrk="1" fontAlgn="auto" latinLnBrk="0" hangingPunct="1">
              <a:lnSpc>
                <a:spcPct val="95000"/>
              </a:lnSpc>
              <a:spcBef>
                <a:spcPts val="800"/>
              </a:spcBef>
              <a:spcAft>
                <a:spcPts val="600"/>
              </a:spcAft>
              <a:buClr>
                <a:srgbClr val="CC0000"/>
              </a:buClr>
              <a:buSzTx/>
              <a:buFont typeface="Wingdings" pitchFamily="2" charset="2"/>
              <a:buChar char="§"/>
              <a:tabLst/>
              <a:defRPr/>
            </a:pPr>
            <a:r>
              <a:rPr lang="en-US">
                <a:latin typeface="Neue Haas Grotesk Text Pro"/>
              </a:rPr>
              <a:t>$18B revenue from IT sector (actual is $17.9B in Digital Systems and Services sector per FY23 financial statement https://www.hitachi.com/New/cnews/month/2024/04/240426/2023_An.pdf (2,598 Yen = $17.9 USD using currency conversion rate on 3/31/2024)</a:t>
            </a:r>
          </a:p>
          <a:p>
            <a:pPr marL="171450" marR="0" lvl="0" indent="-171450" algn="l" defTabSz="914400" rtl="0" eaLnBrk="1" fontAlgn="auto" latinLnBrk="0" hangingPunct="1">
              <a:lnSpc>
                <a:spcPct val="95000"/>
              </a:lnSpc>
              <a:spcBef>
                <a:spcPts val="800"/>
              </a:spcBef>
              <a:spcAft>
                <a:spcPts val="600"/>
              </a:spcAft>
              <a:buClr>
                <a:srgbClr val="CC0000"/>
              </a:buClr>
              <a:buSzTx/>
              <a:buFont typeface="Wingdings" pitchFamily="2" charset="2"/>
              <a:buChar char="§"/>
              <a:tabLst/>
              <a:defRPr/>
            </a:pPr>
            <a:r>
              <a:rPr lang="en-US" sz="1400">
                <a:solidFill>
                  <a:srgbClr val="FF0000"/>
                </a:solidFill>
                <a:effectLst/>
                <a:latin typeface="Calibri" panose="020F0502020204030204" pitchFamily="34" charset="0"/>
                <a:ea typeface="PMingLiU" panose="02020500000000000000" pitchFamily="18" charset="-120"/>
              </a:rPr>
              <a:t>182,000 global patents as of April 2022: Source: Hitachi Global Corporate Presentation received Jan2024 slide 10 </a:t>
            </a:r>
            <a:r>
              <a:rPr lang="en-US">
                <a:latin typeface="Neue Haas Grotesk Text Pro"/>
              </a:rPr>
              <a:t>(as of June 2024, updated presentation and number not yet received from Hitachi Global)</a:t>
            </a:r>
            <a:endParaRPr lang="en-US" sz="1400">
              <a:solidFill>
                <a:srgbClr val="FF0000"/>
              </a:solidFill>
              <a:effectLst/>
              <a:latin typeface="Calibri" panose="020F0502020204030204" pitchFamily="34" charset="0"/>
              <a:ea typeface="PMingLiU" panose="02020500000000000000" pitchFamily="18" charset="-120"/>
            </a:endParaRPr>
          </a:p>
          <a:p>
            <a:pPr marL="171450" marR="0" lvl="0" indent="-171450" algn="l" defTabSz="914400" rtl="0" eaLnBrk="1" fontAlgn="auto" latinLnBrk="0" hangingPunct="1">
              <a:lnSpc>
                <a:spcPct val="95000"/>
              </a:lnSpc>
              <a:spcBef>
                <a:spcPts val="800"/>
              </a:spcBef>
              <a:spcAft>
                <a:spcPts val="600"/>
              </a:spcAft>
              <a:buClr>
                <a:srgbClr val="CC0000"/>
              </a:buClr>
              <a:buSzTx/>
              <a:buFont typeface="Wingdings" pitchFamily="2" charset="2"/>
              <a:buChar char="§"/>
              <a:tabLst/>
              <a:defRPr/>
            </a:pPr>
            <a:endParaRPr lang="en-US">
              <a:latin typeface="Neue Haas Grotesk Text Pro"/>
            </a:endParaRPr>
          </a:p>
          <a:p>
            <a:pPr marL="0" indent="0">
              <a:buClr>
                <a:srgbClr val="CC0000"/>
              </a:buClr>
              <a:buNone/>
            </a:pPr>
            <a:r>
              <a:rPr lang="en-US">
                <a:latin typeface="Neue Haas Grotesk Text Pro"/>
              </a:rPr>
              <a:t>Right Smaller Boxes</a:t>
            </a:r>
          </a:p>
          <a:p>
            <a:pPr>
              <a:buClr>
                <a:srgbClr val="262626"/>
              </a:buClr>
              <a:buFont typeface="Wingdings" pitchFamily="34" charset="0"/>
              <a:buChar char="§"/>
            </a:pPr>
            <a:r>
              <a:rPr lang="en-US">
                <a:latin typeface="Neue Haas Grotesk Text Pro"/>
              </a:rPr>
              <a:t>Fortune 500 top 11 tech company by revenue (2023 report): </a:t>
            </a:r>
            <a:r>
              <a:rPr lang="en-US">
                <a:solidFill>
                  <a:srgbClr val="FD0014"/>
                </a:solidFill>
                <a:latin typeface="Neue Haas Grotesk Text Pro"/>
                <a:hlinkClick r:id="rId4">
                  <a:extLst>
                    <a:ext uri="{A12FA001-AC4F-418D-AE19-62706E023703}">
                      <ahyp:hlinkClr xmlns:ahyp="http://schemas.microsoft.com/office/drawing/2018/hyperlinkcolor" val="tx"/>
                    </a:ext>
                  </a:extLst>
                </a:hlinkClick>
              </a:rPr>
              <a:t>https://en.wikipedia.org/wiki/List_of_largest_technology_companies_by_revenue</a:t>
            </a:r>
          </a:p>
          <a:p>
            <a:pPr lvl="1">
              <a:buClr>
                <a:srgbClr val="262626"/>
              </a:buClr>
              <a:buFont typeface="Wingdings" pitchFamily="34" charset="0"/>
              <a:buChar char="§"/>
            </a:pPr>
            <a:r>
              <a:rPr lang="en-US">
                <a:latin typeface="Neue Haas Grotesk Text Pro"/>
              </a:rPr>
              <a:t>All data in the Wikipedia table is from the Global Fortune 500 2023 report for technology sector companies</a:t>
            </a:r>
          </a:p>
          <a:p>
            <a:pPr marL="171450" marR="0" lvl="0" indent="-171450" algn="l" defTabSz="914400" rtl="0" eaLnBrk="1" fontAlgn="auto" latinLnBrk="0" hangingPunct="1">
              <a:lnSpc>
                <a:spcPct val="95000"/>
              </a:lnSpc>
              <a:spcBef>
                <a:spcPts val="800"/>
              </a:spcBef>
              <a:spcAft>
                <a:spcPts val="600"/>
              </a:spcAft>
              <a:buClr>
                <a:srgbClr val="CC0000"/>
              </a:buClr>
              <a:buSzTx/>
              <a:buFont typeface="Wingdings" pitchFamily="2" charset="2"/>
              <a:buChar char="§"/>
              <a:tabLst/>
              <a:defRPr/>
            </a:pPr>
            <a:r>
              <a:rPr lang="en-US">
                <a:latin typeface="Neue Haas Grotesk Text Pro"/>
              </a:rPr>
              <a:t>19 Customer co-creation centers (</a:t>
            </a:r>
            <a:r>
              <a:rPr lang="en-US" sz="1400">
                <a:solidFill>
                  <a:srgbClr val="FF0000"/>
                </a:solidFill>
                <a:effectLst/>
                <a:latin typeface="Calibri" panose="020F0502020204030204" pitchFamily="34" charset="0"/>
                <a:ea typeface="PMingLiU" panose="02020500000000000000" pitchFamily="18" charset="-120"/>
              </a:rPr>
              <a:t>Source Unconfirmed: Hitachi Global Corporate Presentation received Jan2024 does not include exact number </a:t>
            </a:r>
            <a:r>
              <a:rPr lang="en-US">
                <a:latin typeface="Neue Haas Grotesk Text Pro"/>
              </a:rPr>
              <a:t>(as of June 2024, updated presentation and number not yet received from Hitachi Global)</a:t>
            </a:r>
          </a:p>
          <a:p>
            <a:pPr marL="171450" marR="0" lvl="0" indent="-171450" algn="l" defTabSz="914400" rtl="0" eaLnBrk="1" fontAlgn="auto" latinLnBrk="0" hangingPunct="1">
              <a:lnSpc>
                <a:spcPct val="95000"/>
              </a:lnSpc>
              <a:spcBef>
                <a:spcPts val="800"/>
              </a:spcBef>
              <a:spcAft>
                <a:spcPts val="600"/>
              </a:spcAft>
              <a:buClr>
                <a:srgbClr val="CC0000"/>
              </a:buClr>
              <a:buSzTx/>
              <a:buFont typeface="Wingdings" pitchFamily="2" charset="2"/>
              <a:buChar char="§"/>
              <a:tabLst/>
              <a:defRPr/>
            </a:pPr>
            <a:r>
              <a:rPr lang="en-US">
                <a:latin typeface="Neue Haas Grotesk Text Pro"/>
              </a:rPr>
              <a:t>VC funds: Press release on April 20, 2023: Hitachi Establishes the Third Corporate Venture Capital Fund  for Innovation in the Digital Domain  ($300M to start with)</a:t>
            </a:r>
          </a:p>
          <a:p>
            <a:pPr marL="339725" marR="0" lvl="1" indent="-171450" algn="l" defTabSz="914400" rtl="0" eaLnBrk="1" fontAlgn="auto" latinLnBrk="0" hangingPunct="1">
              <a:lnSpc>
                <a:spcPct val="95000"/>
              </a:lnSpc>
              <a:spcBef>
                <a:spcPts val="800"/>
              </a:spcBef>
              <a:spcAft>
                <a:spcPts val="600"/>
              </a:spcAft>
              <a:buClr>
                <a:srgbClr val="CC0000"/>
              </a:buClr>
              <a:buSzTx/>
              <a:buFont typeface="Wingdings" pitchFamily="2" charset="2"/>
              <a:buChar char="§"/>
              <a:tabLst/>
              <a:defRPr/>
            </a:pPr>
            <a:r>
              <a:rPr lang="en-US">
                <a:latin typeface="Neue Haas Grotesk Text Pro"/>
              </a:rPr>
              <a:t>Source: https://globalventuring.com/corporate/asia/hitachi-raises-300m-ai-and-web3-fund/#:~:text=Hitachi%20Ventures%20has%20raised%20a%20new%20%24300m%20fund%2C,technologies%20for%20the%20new%20fund%20to%20focus%20on.</a:t>
            </a:r>
          </a:p>
          <a:p>
            <a:pPr marL="171450" marR="0" lvl="0" indent="-171450" algn="l" defTabSz="914400" rtl="0" eaLnBrk="1" fontAlgn="auto" latinLnBrk="0" hangingPunct="1">
              <a:lnSpc>
                <a:spcPct val="95000"/>
              </a:lnSpc>
              <a:spcBef>
                <a:spcPts val="800"/>
              </a:spcBef>
              <a:spcAft>
                <a:spcPts val="600"/>
              </a:spcAft>
              <a:buClr>
                <a:srgbClr val="CC0000"/>
              </a:buClr>
              <a:buSzTx/>
              <a:buFont typeface="Wingdings" pitchFamily="2" charset="2"/>
              <a:buChar char="§"/>
              <a:tabLst/>
              <a:defRPr/>
            </a:pPr>
            <a:r>
              <a:rPr lang="en-US">
                <a:latin typeface="Neue Haas Grotesk Text Pro"/>
              </a:rPr>
              <a:t>Top 100 Global Innovators by Clarivate - In the 2024 report, Hitachi is listed as #19 of 100. Hitachi has been on the Top 100 Global Innovators for 13 consecutive years, since the reports inception in 2012.  </a:t>
            </a:r>
          </a:p>
          <a:p>
            <a:pPr marL="339725" marR="0" lvl="1" indent="-171450" algn="l" defTabSz="914400" rtl="0" eaLnBrk="1" fontAlgn="auto" latinLnBrk="0" hangingPunct="1">
              <a:lnSpc>
                <a:spcPct val="95000"/>
              </a:lnSpc>
              <a:spcBef>
                <a:spcPts val="800"/>
              </a:spcBef>
              <a:spcAft>
                <a:spcPts val="600"/>
              </a:spcAft>
              <a:buClr>
                <a:srgbClr val="CC0000"/>
              </a:buClr>
              <a:buSzTx/>
              <a:buFont typeface="Wingdings" pitchFamily="2" charset="2"/>
              <a:buChar char="§"/>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Clarivate (formerly CPA Global) was formerly the Intellectual Property and Science division of Thomson Reuters. In 2016, Thomson Reuters struck a $3.55 billion deal in which they spun it off as an independent company and sold it to private equity firms. </a:t>
            </a:r>
          </a:p>
          <a:p>
            <a:pPr marL="339725" marR="0" lvl="1" indent="-171450" algn="l" defTabSz="914400" rtl="0" eaLnBrk="1" fontAlgn="auto" latinLnBrk="0" hangingPunct="1">
              <a:lnSpc>
                <a:spcPct val="95000"/>
              </a:lnSpc>
              <a:spcBef>
                <a:spcPts val="800"/>
              </a:spcBef>
              <a:spcAft>
                <a:spcPts val="600"/>
              </a:spcAft>
              <a:buClr>
                <a:srgbClr val="CC0000"/>
              </a:buClr>
              <a:buSzTx/>
              <a:buFont typeface="Wingdings" pitchFamily="2" charset="2"/>
              <a:buChar char="§"/>
              <a:tabLst/>
              <a:defRPr/>
            </a:pPr>
            <a:r>
              <a:rPr lang="en-US" sz="1800" kern="100">
                <a:effectLst/>
                <a:latin typeface="Aptos" panose="020B0004020202020204" pitchFamily="34" charset="0"/>
                <a:cs typeface="Times New Roman" panose="02020603050405020304" pitchFamily="18" charset="0"/>
              </a:rPr>
              <a:t>Source: https://clarivate.com/top-100-innovators/the-top-100/?clv-award-year=2023&amp;utm_campaign=Top_100_Global_Innovators_Report_LeadGen_IPG_Global_2023&amp;utm_source=earned_coverage&amp;utm_medium=press</a:t>
            </a:r>
            <a:endParaRPr lang="en-US">
              <a:latin typeface="Neue Haas Grotesk Text Pro"/>
            </a:endParaRPr>
          </a:p>
          <a:p>
            <a:pPr marL="171450" marR="0" lvl="0" indent="-171450" algn="l" defTabSz="914400" rtl="0" eaLnBrk="1" fontAlgn="auto" latinLnBrk="0" hangingPunct="1">
              <a:lnSpc>
                <a:spcPct val="95000"/>
              </a:lnSpc>
              <a:spcBef>
                <a:spcPts val="800"/>
              </a:spcBef>
              <a:spcAft>
                <a:spcPts val="600"/>
              </a:spcAft>
              <a:buClr>
                <a:srgbClr val="CC0000"/>
              </a:buClr>
              <a:buSzTx/>
              <a:buFont typeface="Wingdings" pitchFamily="2" charset="2"/>
              <a:buChar char="§"/>
              <a:tabLst/>
              <a:defRPr/>
            </a:pPr>
            <a:r>
              <a:rPr lang="en-US">
                <a:latin typeface="Neue Haas Grotesk Text Pro"/>
              </a:rPr>
              <a:t>268K employees per annual report https://www.hitachi.com/New/cnews/month/2024/04/240426/2023_An.pdf</a:t>
            </a:r>
          </a:p>
          <a:p>
            <a:pPr marL="339725" marR="0" lvl="1" indent="-171450" algn="l" defTabSz="914400" rtl="0" eaLnBrk="1" fontAlgn="auto" latinLnBrk="0" hangingPunct="1">
              <a:lnSpc>
                <a:spcPct val="95000"/>
              </a:lnSpc>
              <a:spcBef>
                <a:spcPts val="800"/>
              </a:spcBef>
              <a:spcAft>
                <a:spcPts val="600"/>
              </a:spcAft>
              <a:buClr>
                <a:srgbClr val="CC0000"/>
              </a:buClr>
              <a:buSzTx/>
              <a:buFont typeface="Wingdings" pitchFamily="2" charset="2"/>
              <a:buChar char="§"/>
              <a:tabLst/>
              <a:defRPr/>
            </a:pPr>
            <a:r>
              <a:rPr lang="en-US">
                <a:latin typeface="Neue Haas Grotesk Text Pro"/>
              </a:rPr>
              <a:t>NOTE: HV # of employees is 5,840 (nearly 6000)</a:t>
            </a:r>
          </a:p>
          <a:p>
            <a:pPr>
              <a:buClr>
                <a:srgbClr val="CC0000"/>
              </a:buClr>
            </a:pPr>
            <a:r>
              <a:rPr lang="en-US">
                <a:latin typeface="Neue Haas Grotesk Text Pro"/>
              </a:rPr>
              <a:t>$67B consolidated revenue per annual report https://www.hitachi.com/New/cnews/month/2024/04/240426/2023_An.pdf</a:t>
            </a:r>
          </a:p>
          <a:p>
            <a:pPr>
              <a:buClr>
                <a:srgbClr val="CC0000"/>
              </a:buClr>
            </a:pPr>
            <a:endParaRPr lang="en-US">
              <a:latin typeface="Neue Haas Grotesk Text Pro"/>
            </a:endParaRPr>
          </a:p>
          <a:p>
            <a:pPr marL="0" indent="0">
              <a:buClr>
                <a:srgbClr val="CC0000"/>
              </a:buClr>
              <a:buNone/>
            </a:pPr>
            <a:r>
              <a:rPr lang="en-US">
                <a:latin typeface="Neue Haas Grotesk Text Pro"/>
              </a:rPr>
              <a:t>Additional Talking Points</a:t>
            </a:r>
          </a:p>
          <a:p>
            <a:pPr>
              <a:buClr>
                <a:srgbClr val="CC0000"/>
              </a:buClr>
            </a:pPr>
            <a:r>
              <a:rPr lang="en-US">
                <a:latin typeface="Neue Haas Grotesk Text Pro"/>
              </a:rPr>
              <a:t>Hitachi is a large conglomerate with businesses across several industry sectors, with 573 subsidiary companies (and 369 equity-method associates and joint ventures), 268,655 employees and roughly $67B in annual revenue last fiscal year reported 3/31/2024 (depending on exchange rates)</a:t>
            </a:r>
          </a:p>
          <a:p>
            <a:pPr lvl="1">
              <a:buClr>
                <a:srgbClr val="5E5E5E"/>
              </a:buClr>
              <a:buFont typeface="HelveticaNeueLT Std" pitchFamily="2" charset="2"/>
              <a:buChar char="‐"/>
            </a:pPr>
            <a:r>
              <a:rPr lang="en-US">
                <a:latin typeface="Neue Haas Grotesk Text Pro"/>
              </a:rPr>
              <a:t>Overall revenue FY21 – FY22 went from 10,264 </a:t>
            </a:r>
            <a:r>
              <a:rPr lang="en-US" err="1">
                <a:latin typeface="Neue Haas Grotesk Text Pro"/>
              </a:rPr>
              <a:t>Byen</a:t>
            </a:r>
            <a:r>
              <a:rPr lang="en-US">
                <a:latin typeface="Neue Haas Grotesk Text Pro"/>
              </a:rPr>
              <a:t> (FY21) to 10,881 </a:t>
            </a:r>
            <a:r>
              <a:rPr lang="en-US" err="1">
                <a:latin typeface="Neue Haas Grotesk Text Pro"/>
              </a:rPr>
              <a:t>Byen</a:t>
            </a:r>
            <a:r>
              <a:rPr lang="en-US">
                <a:latin typeface="Neue Haas Grotesk Text Pro"/>
              </a:rPr>
              <a:t> (FY22) up +6% to 9,728 </a:t>
            </a:r>
            <a:r>
              <a:rPr lang="en-US" err="1">
                <a:latin typeface="Neue Haas Grotesk Text Pro"/>
              </a:rPr>
              <a:t>Byen</a:t>
            </a:r>
            <a:r>
              <a:rPr lang="en-US">
                <a:latin typeface="Neue Haas Grotesk Text Pro"/>
              </a:rPr>
              <a:t> (FY23) down -11%</a:t>
            </a:r>
          </a:p>
          <a:p>
            <a:pPr lvl="1">
              <a:buClr>
                <a:srgbClr val="5E5E5E"/>
              </a:buClr>
              <a:buFont typeface="HelveticaNeueLT Std" pitchFamily="2" charset="2"/>
              <a:buChar char="‐"/>
            </a:pPr>
            <a:r>
              <a:rPr lang="en-US">
                <a:latin typeface="Neue Haas Grotesk Text Pro"/>
              </a:rPr>
              <a:t>NOTE: Decrease in revenue due to major business unit Hitachi </a:t>
            </a:r>
            <a:r>
              <a:rPr lang="en-US" err="1">
                <a:latin typeface="Neue Haas Grotesk Text Pro"/>
              </a:rPr>
              <a:t>Astemo</a:t>
            </a:r>
            <a:r>
              <a:rPr lang="en-US">
                <a:latin typeface="Neue Haas Grotesk Text Pro"/>
              </a:rPr>
              <a:t> becoming an equity-method associate of the company in FY23 (similar to Hitachi Construction Machinery and Hitachi Metals in the previous FY22).</a:t>
            </a:r>
            <a:endParaRPr lang="en-US"/>
          </a:p>
          <a:p>
            <a:pPr marL="174625" lvl="1" indent="0">
              <a:buClr>
                <a:prstClr val="black">
                  <a:lumMod val="85000"/>
                  <a:lumOff val="15000"/>
                </a:prstClr>
              </a:buClr>
              <a:buNone/>
            </a:pPr>
            <a:endParaRPr lang="en-US" sz="1900">
              <a:latin typeface="Calibri"/>
              <a:ea typeface="MS PGothic"/>
              <a:cs typeface="Calibri"/>
            </a:endParaRPr>
          </a:p>
        </p:txBody>
      </p:sp>
    </p:spTree>
    <p:extLst>
      <p:ext uri="{BB962C8B-B14F-4D97-AF65-F5344CB8AC3E}">
        <p14:creationId xmlns:p14="http://schemas.microsoft.com/office/powerpoint/2010/main" val="1429189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4F617-EA2A-5D87-5E1A-85AE1E0B83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45963D-28ED-B408-E14B-D604FF68D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62EC42-B835-A957-12AA-BD6F098995B5}"/>
              </a:ext>
            </a:extLst>
          </p:cNvPr>
          <p:cNvSpPr>
            <a:spLocks noGrp="1"/>
          </p:cNvSpPr>
          <p:nvPr>
            <p:ph type="body" idx="1"/>
          </p:nvPr>
        </p:nvSpPr>
        <p:spPr/>
        <p:txBody>
          <a:bodyPr/>
          <a:lstStyle/>
          <a:p>
            <a:pPr marL="0" indent="0">
              <a:buNone/>
            </a:pPr>
            <a:r>
              <a:rPr lang="en-US"/>
              <a:t>Flexible Protection Options.</a:t>
            </a:r>
          </a:p>
        </p:txBody>
      </p:sp>
    </p:spTree>
    <p:extLst>
      <p:ext uri="{BB962C8B-B14F-4D97-AF65-F5344CB8AC3E}">
        <p14:creationId xmlns:p14="http://schemas.microsoft.com/office/powerpoint/2010/main" val="378500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7.68TB x 5 x 5 = 192TB Raw Data</a:t>
            </a:r>
          </a:p>
          <a:p>
            <a:r>
              <a:rPr lang="en-US"/>
              <a:t>15 x 5 x 5 = 375TB Raw Data</a:t>
            </a:r>
          </a:p>
          <a:p>
            <a:pPr marL="0" indent="0">
              <a:buNone/>
            </a:pPr>
            <a:endParaRPr lang="en-US"/>
          </a:p>
          <a:p>
            <a:pPr marL="0" indent="0">
              <a:buNone/>
            </a:pPr>
            <a:r>
              <a:rPr lang="en-US" sz="1400">
                <a:latin typeface="Neue Haas Grotesk Text Pro" panose="020B0504020202020204" pitchFamily="34" charset="77"/>
              </a:rPr>
              <a:t>10GbE </a:t>
            </a:r>
            <a:r>
              <a:rPr lang="en-US" sz="1400" err="1">
                <a:latin typeface="Neue Haas Grotesk Text Pro" panose="020B0504020202020204" pitchFamily="34" charset="77"/>
              </a:rPr>
              <a:t>BaseT</a:t>
            </a:r>
            <a:r>
              <a:rPr lang="en-US" sz="1400">
                <a:latin typeface="Neue Haas Grotesk Text Pro" panose="020B0504020202020204" pitchFamily="34" charset="77"/>
              </a:rPr>
              <a:t> for Management and Service</a:t>
            </a:r>
            <a:endParaRPr lang="en-US"/>
          </a:p>
        </p:txBody>
      </p:sp>
    </p:spTree>
    <p:extLst>
      <p:ext uri="{BB962C8B-B14F-4D97-AF65-F5344CB8AC3E}">
        <p14:creationId xmlns:p14="http://schemas.microsoft.com/office/powerpoint/2010/main" val="502533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Tree>
    <p:extLst>
      <p:ext uri="{BB962C8B-B14F-4D97-AF65-F5344CB8AC3E}">
        <p14:creationId xmlns:p14="http://schemas.microsoft.com/office/powerpoint/2010/main" val="3115770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AI Enterprise details: </a:t>
            </a:r>
            <a:r>
              <a:rPr lang="en-US" dirty="0">
                <a:hlinkClick r:id="rId3"/>
              </a:rPr>
              <a:t>NVIDIA AI Software Platform for Enterprise</a:t>
            </a:r>
          </a:p>
          <a:p>
            <a:r>
              <a:rPr lang="en-US" b="0" i="0" dirty="0">
                <a:solidFill>
                  <a:srgbClr val="180D36"/>
                </a:solidFill>
                <a:effectLst/>
                <a:latin typeface="Poppins" panose="00000500000000000000" pitchFamily="2" charset="0"/>
              </a:rPr>
              <a:t>automatically manages tiering of data between high-performance, </a:t>
            </a:r>
            <a:r>
              <a:rPr lang="en-US" b="0" i="0" dirty="0" err="1">
                <a:solidFill>
                  <a:srgbClr val="180D36"/>
                </a:solidFill>
                <a:effectLst/>
                <a:latin typeface="Poppins" panose="00000500000000000000" pitchFamily="2" charset="0"/>
              </a:rPr>
              <a:t>NVMe</a:t>
            </a:r>
            <a:r>
              <a:rPr lang="en-US" b="0" i="0" dirty="0">
                <a:solidFill>
                  <a:srgbClr val="180D36"/>
                </a:solidFill>
                <a:effectLst/>
                <a:latin typeface="Poppins" panose="00000500000000000000" pitchFamily="2" charset="0"/>
              </a:rPr>
              <a:t>-based storage, and low-cost object storage</a:t>
            </a:r>
            <a:endParaRPr lang="en-US" dirty="0"/>
          </a:p>
        </p:txBody>
      </p:sp>
    </p:spTree>
    <p:extLst>
      <p:ext uri="{BB962C8B-B14F-4D97-AF65-F5344CB8AC3E}">
        <p14:creationId xmlns:p14="http://schemas.microsoft.com/office/powerpoint/2010/main" val="3789989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5ED18-94F7-00F0-2845-82F575E99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11E38-E53F-9726-FE1F-A2F4339DAE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8DCA5A-4B18-CC97-8AA3-F8E5C85E1704}"/>
              </a:ext>
            </a:extLst>
          </p:cNvPr>
          <p:cNvSpPr>
            <a:spLocks noGrp="1"/>
          </p:cNvSpPr>
          <p:nvPr>
            <p:ph type="body" idx="1"/>
          </p:nvPr>
        </p:nvSpPr>
        <p:spPr/>
        <p:txBody>
          <a:bodyPr/>
          <a:lstStyle/>
          <a:p>
            <a:pPr marL="0" indent="0">
              <a:buNone/>
            </a:pPr>
            <a:r>
              <a:rPr lang="en-US"/>
              <a:t>In essence, we’re moving beyond just storing data—</a:t>
            </a:r>
          </a:p>
        </p:txBody>
      </p:sp>
    </p:spTree>
    <p:extLst>
      <p:ext uri="{BB962C8B-B14F-4D97-AF65-F5344CB8AC3E}">
        <p14:creationId xmlns:p14="http://schemas.microsoft.com/office/powerpoint/2010/main" val="3267574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Hitachi UCP provides the horsepower for Digital innovation for your customers bringing together flexible, high performance storage, network and compute offered through pre-packaged and pre-validated converged and hyperconverged solutions.</a:t>
            </a:r>
          </a:p>
          <a:p>
            <a:r>
              <a:rPr lang="en-US"/>
              <a:t>Hitachi UCP solutions brings in these components integrating closely with partner technologies such as VMware, Red Hat, Cisco, etc. through best practices and Reference Architecture.</a:t>
            </a:r>
          </a:p>
          <a:p>
            <a:r>
              <a:rPr lang="en-US"/>
              <a:t>Your customers can deploy wide spectrum of workloads from general purpose to virtualization to container, from packaged applications to home grown Big Data to AI/ML workloads.</a:t>
            </a:r>
          </a:p>
          <a:p>
            <a:r>
              <a:rPr lang="en-US"/>
              <a:t>Your customers can leverage Automation enabled through UCP Advisor to increase the velocity to roll out the applications</a:t>
            </a:r>
          </a:p>
          <a:p>
            <a:r>
              <a:rPr lang="en-US"/>
              <a:t>Your customers can reduce operational cost with consistent management of Converged and Hyper-converged infrastructure through the same tool</a:t>
            </a:r>
          </a:p>
          <a:p>
            <a:endParaRPr lang="en-US"/>
          </a:p>
          <a:p>
            <a:endParaRPr lang="en-US"/>
          </a:p>
          <a:p>
            <a:endParaRPr lang="en-US"/>
          </a:p>
        </p:txBody>
      </p:sp>
    </p:spTree>
    <p:extLst>
      <p:ext uri="{BB962C8B-B14F-4D97-AF65-F5344CB8AC3E}">
        <p14:creationId xmlns:p14="http://schemas.microsoft.com/office/powerpoint/2010/main" val="63709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42140-2A00-36DF-9B99-A4E32EDE5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BC7AFA-019C-0D4C-D438-72C1A454FE13}"/>
              </a:ext>
            </a:extLst>
          </p:cNvPr>
          <p:cNvSpPr>
            <a:spLocks noGrp="1" noRot="1" noChangeAspect="1"/>
          </p:cNvSpPr>
          <p:nvPr>
            <p:ph type="sldImg"/>
          </p:nvPr>
        </p:nvSpPr>
        <p:spPr>
          <a:xfrm>
            <a:off x="584200" y="849313"/>
            <a:ext cx="5689600" cy="3200400"/>
          </a:xfrm>
        </p:spPr>
      </p:sp>
      <p:sp>
        <p:nvSpPr>
          <p:cNvPr id="3" name="Notes Placeholder 2">
            <a:extLst>
              <a:ext uri="{FF2B5EF4-FFF2-40B4-BE49-F238E27FC236}">
                <a16:creationId xmlns:a16="http://schemas.microsoft.com/office/drawing/2014/main" id="{DCC1F256-CF3A-27B9-D3CA-511D816DB03E}"/>
              </a:ext>
            </a:extLst>
          </p:cNvPr>
          <p:cNvSpPr>
            <a:spLocks noGrp="1"/>
          </p:cNvSpPr>
          <p:nvPr>
            <p:ph type="body" idx="1"/>
          </p:nvPr>
        </p:nvSpPr>
        <p:spPr/>
        <p:txBody>
          <a:bodyPr>
            <a:normAutofit fontScale="70000" lnSpcReduction="20000"/>
          </a:bodyPr>
          <a:lstStyle/>
          <a:p>
            <a:pPr algn="l" rtl="0" fontAlgn="base">
              <a:buFont typeface="Arial" panose="020B0604020202020204" pitchFamily="34" charset="0"/>
              <a:buChar char="•"/>
            </a:pPr>
            <a:r>
              <a:rPr lang="en-US" sz="1800" b="1" i="0">
                <a:solidFill>
                  <a:srgbClr val="000000"/>
                </a:solidFill>
                <a:effectLst/>
                <a:latin typeface="WordVisi_MSFontService"/>
              </a:rPr>
              <a:t>GenAI</a:t>
            </a:r>
            <a:r>
              <a:rPr lang="en-US" sz="1800" b="0" i="0">
                <a:solidFill>
                  <a:srgbClr val="000000"/>
                </a:solidFill>
                <a:effectLst/>
                <a:latin typeface="WordVisi_MSFontService"/>
              </a:rPr>
              <a:t> is unstoppable. More people, from tech to non-tech industries, from enterprises to consumers – are </a:t>
            </a:r>
            <a:r>
              <a:rPr lang="en-US" sz="1800" b="0" i="0" u="sng" strike="noStrike">
                <a:solidFill>
                  <a:srgbClr val="0563C1"/>
                </a:solidFill>
                <a:effectLst/>
                <a:latin typeface="WordVisi_MSFontService"/>
                <a:hlinkClick r:id="rId3"/>
              </a:rPr>
              <a:t>boarding</a:t>
            </a:r>
            <a:r>
              <a:rPr lang="en-US" sz="1800" b="0" i="0">
                <a:solidFill>
                  <a:srgbClr val="000000"/>
                </a:solidFill>
                <a:effectLst/>
                <a:latin typeface="WordVisi_MSFontService"/>
              </a:rPr>
              <a:t> the GenAI express on the promise of doing more in less time.*</a:t>
            </a:r>
            <a:r>
              <a:rPr lang="en-US" sz="1800" b="0" i="0">
                <a:solidFill>
                  <a:srgbClr val="000000"/>
                </a:solidFill>
                <a:effectLst/>
                <a:latin typeface="WordVisiPilcrow_MSFontService"/>
              </a:rPr>
              <a:t> </a:t>
            </a:r>
            <a:endParaRPr lang="en-US" sz="1800" b="0" i="0">
              <a:solidFill>
                <a:srgbClr val="000000"/>
              </a:solidFill>
              <a:effectLst/>
              <a:latin typeface="Neue Haas Grotesk Text Pro" panose="020B0504020202020204" pitchFamily="34" charset="77"/>
            </a:endParaRPr>
          </a:p>
          <a:p>
            <a:pPr algn="l" rtl="0" fontAlgn="base">
              <a:buFont typeface="Arial" panose="020B0604020202020204" pitchFamily="34" charset="0"/>
              <a:buChar char="•"/>
            </a:pPr>
            <a:r>
              <a:rPr lang="en-US" sz="1800" b="1" i="0">
                <a:solidFill>
                  <a:srgbClr val="000000"/>
                </a:solidFill>
                <a:effectLst/>
                <a:latin typeface="WordVisi_MSFontService"/>
              </a:rPr>
              <a:t>Cloud</a:t>
            </a:r>
            <a:r>
              <a:rPr lang="en-US" sz="1800" b="0" i="0">
                <a:solidFill>
                  <a:srgbClr val="000000"/>
                </a:solidFill>
                <a:effectLst/>
                <a:latin typeface="WordVisi_MSFontService"/>
              </a:rPr>
              <a:t> is making it even easier to experiment with emerging tech. As-a-service, cloud is the ideal environment to crash test and deploy AI applications at </a:t>
            </a:r>
            <a:r>
              <a:rPr lang="en-US" sz="1800" b="0" i="0" u="sng" strike="noStrike">
                <a:solidFill>
                  <a:srgbClr val="0563C1"/>
                </a:solidFill>
                <a:effectLst/>
                <a:latin typeface="WordVisi_MSFontService"/>
                <a:hlinkClick r:id="rId4"/>
              </a:rPr>
              <a:t>lower costs and risk</a:t>
            </a:r>
            <a:r>
              <a:rPr lang="en-US" sz="1800" b="0" i="0">
                <a:solidFill>
                  <a:srgbClr val="000000"/>
                </a:solidFill>
                <a:effectLst/>
                <a:latin typeface="WordVisi_MSFontService"/>
              </a:rPr>
              <a:t>. </a:t>
            </a:r>
            <a:r>
              <a:rPr lang="en-US" sz="1800" b="0" i="0">
                <a:solidFill>
                  <a:srgbClr val="000000"/>
                </a:solidFill>
                <a:effectLst/>
                <a:latin typeface="WordVisiPilcrow_MSFontService"/>
              </a:rPr>
              <a:t> </a:t>
            </a:r>
            <a:endParaRPr lang="en-US" sz="1800" b="0" i="0">
              <a:solidFill>
                <a:srgbClr val="000000"/>
              </a:solidFill>
              <a:effectLst/>
              <a:latin typeface="Neue Haas Grotesk Text Pro" panose="020B0504020202020204" pitchFamily="34" charset="77"/>
            </a:endParaRPr>
          </a:p>
          <a:p>
            <a:pPr algn="l" rtl="0" fontAlgn="base">
              <a:buFont typeface="Arial" panose="020B0604020202020204" pitchFamily="34" charset="0"/>
              <a:buChar char="•"/>
            </a:pPr>
            <a:r>
              <a:rPr lang="en-US" sz="1800" b="0" i="0">
                <a:solidFill>
                  <a:srgbClr val="000000"/>
                </a:solidFill>
                <a:effectLst/>
                <a:latin typeface="WordVisi_MSFontService"/>
              </a:rPr>
              <a:t>Everyone has the tools to innovate now more than ever, especially with data. Digital innovation is being democratized, even the </a:t>
            </a:r>
            <a:r>
              <a:rPr lang="en-US" sz="1800" b="1" i="0">
                <a:solidFill>
                  <a:srgbClr val="000000"/>
                </a:solidFill>
                <a:effectLst/>
                <a:latin typeface="WordVisi_MSFontService"/>
              </a:rPr>
              <a:t>disruptors can be disrupted.</a:t>
            </a:r>
            <a:r>
              <a:rPr lang="en-US" sz="1800" b="0" i="0">
                <a:solidFill>
                  <a:srgbClr val="000000"/>
                </a:solidFill>
                <a:effectLst/>
                <a:latin typeface="WordVisi_MSFontService"/>
              </a:rPr>
              <a:t>  </a:t>
            </a:r>
            <a:r>
              <a:rPr lang="en-US" sz="1800" b="0" i="0">
                <a:solidFill>
                  <a:srgbClr val="000000"/>
                </a:solidFill>
                <a:effectLst/>
                <a:latin typeface="WordVisiPilcrow_MSFontService"/>
              </a:rPr>
              <a:t> </a:t>
            </a:r>
            <a:endParaRPr lang="en-US" sz="1800" b="0" i="0">
              <a:solidFill>
                <a:srgbClr val="000000"/>
              </a:solidFill>
              <a:effectLst/>
              <a:latin typeface="Neue Haas Grotesk Text Pro" panose="020B0504020202020204" pitchFamily="34" charset="77"/>
            </a:endParaRPr>
          </a:p>
          <a:p>
            <a:pPr algn="l" rtl="0" fontAlgn="base">
              <a:buFont typeface="Arial" panose="020B0604020202020204" pitchFamily="34" charset="0"/>
              <a:buChar char="•"/>
            </a:pPr>
            <a:r>
              <a:rPr lang="en-US" sz="1800" b="0" i="0">
                <a:solidFill>
                  <a:srgbClr val="000000"/>
                </a:solidFill>
                <a:effectLst/>
                <a:latin typeface="WordVisi_MSFontService"/>
              </a:rPr>
              <a:t>Today we are at a new precipice. Whether you’re innovating to meet current market demands or </a:t>
            </a:r>
            <a:r>
              <a:rPr lang="en-US" sz="1800" b="0" i="1">
                <a:solidFill>
                  <a:srgbClr val="000000"/>
                </a:solidFill>
                <a:effectLst/>
                <a:latin typeface="WordVisi_MSFontService"/>
              </a:rPr>
              <a:t>create</a:t>
            </a:r>
            <a:r>
              <a:rPr lang="en-US" sz="1800" b="0" i="0">
                <a:solidFill>
                  <a:srgbClr val="000000"/>
                </a:solidFill>
                <a:effectLst/>
                <a:latin typeface="WordVisi_MSFontService"/>
              </a:rPr>
              <a:t> demand – advancing innovation is a matter of survival. </a:t>
            </a:r>
            <a:r>
              <a:rPr lang="en-US" sz="1800" b="0" i="0">
                <a:solidFill>
                  <a:srgbClr val="000000"/>
                </a:solidFill>
                <a:effectLst/>
                <a:latin typeface="WordVisiPilcrow_MSFontService"/>
              </a:rPr>
              <a:t> </a:t>
            </a:r>
            <a:endParaRPr lang="en-US" sz="1800" b="0" i="0">
              <a:solidFill>
                <a:srgbClr val="000000"/>
              </a:solidFill>
              <a:effectLst/>
              <a:latin typeface="Neue Haas Grotesk Text Pro" panose="020B0504020202020204" pitchFamily="34" charset="77"/>
            </a:endParaRPr>
          </a:p>
          <a:p>
            <a:pPr algn="l" rtl="0" fontAlgn="base">
              <a:buFont typeface="Arial" panose="020B0604020202020204" pitchFamily="34" charset="0"/>
              <a:buChar char="•"/>
            </a:pPr>
            <a:r>
              <a:rPr lang="en-US" sz="1800" b="0" i="0">
                <a:solidFill>
                  <a:srgbClr val="000000"/>
                </a:solidFill>
                <a:effectLst/>
                <a:latin typeface="WordVisi_MSFontService"/>
              </a:rPr>
              <a:t>The question is, </a:t>
            </a:r>
            <a:r>
              <a:rPr lang="en-US" sz="1800" b="1" i="0">
                <a:solidFill>
                  <a:srgbClr val="000000"/>
                </a:solidFill>
                <a:effectLst/>
                <a:latin typeface="WordVisi_MSFontService"/>
              </a:rPr>
              <a:t>how can you thrive, not just survive</a:t>
            </a:r>
            <a:r>
              <a:rPr lang="en-US" sz="1800" b="0" i="0">
                <a:solidFill>
                  <a:srgbClr val="000000"/>
                </a:solidFill>
                <a:effectLst/>
                <a:latin typeface="WordVisi_MSFontService"/>
              </a:rPr>
              <a:t>, in this era of rapid change?</a:t>
            </a:r>
            <a:r>
              <a:rPr lang="en-US" sz="1800" b="0" i="0">
                <a:solidFill>
                  <a:srgbClr val="000000"/>
                </a:solidFill>
                <a:effectLst/>
                <a:latin typeface="WordVisiPilcrow_MSFontService"/>
              </a:rPr>
              <a:t> </a:t>
            </a:r>
            <a:endParaRPr lang="en-US" sz="1800" b="0" i="0">
              <a:solidFill>
                <a:srgbClr val="000000"/>
              </a:solidFill>
              <a:effectLst/>
              <a:latin typeface="Neue Haas Grotesk Text Pro" panose="020B0504020202020204" pitchFamily="34" charset="77"/>
            </a:endParaRPr>
          </a:p>
          <a:p>
            <a:pPr algn="l" rtl="0" fontAlgn="base"/>
            <a:endParaRPr lang="en-US" b="0" i="0">
              <a:solidFill>
                <a:srgbClr val="000000"/>
              </a:solidFill>
              <a:effectLst/>
              <a:latin typeface="Segoe UI" panose="020B0502040204020203" pitchFamily="34" charset="0"/>
            </a:endParaRPr>
          </a:p>
          <a:p>
            <a:pPr algn="l" rtl="0" fontAlgn="base"/>
            <a:r>
              <a:rPr lang="en-US" sz="1800" b="0" i="1">
                <a:solidFill>
                  <a:srgbClr val="808080"/>
                </a:solidFill>
                <a:effectLst/>
                <a:latin typeface="WordVisi_MSFontService"/>
              </a:rPr>
              <a:t>*</a:t>
            </a:r>
            <a:r>
              <a:rPr lang="en-US" sz="1800" b="0" i="1" u="sng" strike="noStrike">
                <a:solidFill>
                  <a:srgbClr val="0563C1"/>
                </a:solidFill>
                <a:effectLst/>
                <a:latin typeface="WordVisi_MSFontService"/>
                <a:hlinkClick r:id="rId5"/>
              </a:rPr>
              <a:t>IDC predicts</a:t>
            </a:r>
            <a:r>
              <a:rPr lang="en-US" sz="1800" b="0" i="1">
                <a:solidFill>
                  <a:srgbClr val="808080"/>
                </a:solidFill>
                <a:effectLst/>
                <a:latin typeface="WordVisi_MSFontService"/>
              </a:rPr>
              <a:t> </a:t>
            </a:r>
            <a:r>
              <a:rPr lang="en-US" sz="1800" b="0" i="1" u="sng" strike="noStrike">
                <a:solidFill>
                  <a:srgbClr val="808080"/>
                </a:solidFill>
                <a:effectLst/>
                <a:latin typeface="WordVisi_MSFontService"/>
                <a:hlinkClick r:id="rId5"/>
              </a:rPr>
              <a:t>$ 1T productivity gains</a:t>
            </a:r>
            <a:r>
              <a:rPr lang="en-US" sz="1800" b="0" i="1">
                <a:solidFill>
                  <a:srgbClr val="808080"/>
                </a:solidFill>
                <a:effectLst/>
                <a:latin typeface="WordVisi_MSFontService"/>
              </a:rPr>
              <a:t> by 2026 for enterprises leveraging GenAI &amp; automation technologies.</a:t>
            </a:r>
            <a:r>
              <a:rPr lang="en-US" sz="1800" b="0" i="0">
                <a:solidFill>
                  <a:srgbClr val="808080"/>
                </a:solidFill>
                <a:effectLst/>
                <a:latin typeface="WordVisiPilcrow_MSFontService"/>
              </a:rPr>
              <a:t> </a:t>
            </a:r>
            <a:endParaRPr lang="en-US" b="0" i="0">
              <a:solidFill>
                <a:srgbClr val="000000"/>
              </a:solidFill>
              <a:effectLst/>
              <a:latin typeface="Segoe UI" panose="020B0502040204020203" pitchFamily="34" charset="0"/>
            </a:endParaRPr>
          </a:p>
          <a:p>
            <a:pPr algn="l" rtl="0" fontAlgn="base"/>
            <a:r>
              <a:rPr lang="en-US" sz="1800" b="0" i="1">
                <a:solidFill>
                  <a:srgbClr val="808080"/>
                </a:solidFill>
                <a:effectLst/>
                <a:latin typeface="WordVisi_MSFontService"/>
              </a:rPr>
              <a:t>*Competition became irrelevant when iPhone arrived in 2007. Innovate not just to compete but to delight customers with something they didn’t know they needed.</a:t>
            </a:r>
            <a:r>
              <a:rPr lang="en-US" sz="1800" b="0" i="0">
                <a:solidFill>
                  <a:srgbClr val="808080"/>
                </a:solidFill>
                <a:effectLst/>
                <a:latin typeface="WordVisiPilcrow_MSFontService"/>
              </a:rPr>
              <a:t> </a:t>
            </a:r>
            <a:endParaRPr lang="en-US" b="0" i="0">
              <a:solidFill>
                <a:srgbClr val="000000"/>
              </a:solidFill>
              <a:effectLst/>
              <a:latin typeface="Segoe UI" panose="020B0502040204020203" pitchFamily="34" charset="0"/>
            </a:endParaRPr>
          </a:p>
          <a:p>
            <a:pPr algn="l" rtl="0" fontAlgn="base"/>
            <a:r>
              <a:rPr lang="en-US" sz="1800" b="0" i="1">
                <a:solidFill>
                  <a:srgbClr val="808080"/>
                </a:solidFill>
                <a:effectLst/>
                <a:latin typeface="WordVisi_MSFontService"/>
              </a:rPr>
              <a:t>* </a:t>
            </a:r>
            <a:r>
              <a:rPr lang="en-US" sz="1800" b="0" i="1" u="sng" strike="noStrike">
                <a:solidFill>
                  <a:srgbClr val="0563C1"/>
                </a:solidFill>
                <a:effectLst/>
                <a:latin typeface="WordVisi_MSFontService"/>
                <a:hlinkClick r:id="rId6"/>
              </a:rPr>
              <a:t>Digital Innovation</a:t>
            </a:r>
            <a:r>
              <a:rPr lang="en-US" sz="1800" b="0" i="1">
                <a:solidFill>
                  <a:srgbClr val="808080"/>
                </a:solidFill>
                <a:effectLst/>
                <a:latin typeface="WordVisi_MSFontService"/>
              </a:rPr>
              <a:t> - Application and adoption of digital technologies to improve business, products/services, enhance customer experience</a:t>
            </a:r>
            <a:endParaRPr lang="en-US"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73041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a:p>
          <a:p>
            <a:pPr marL="0" indent="0" algn="l" defTabSz="914378">
              <a:lnSpc>
                <a:spcPct val="80000"/>
              </a:lnSpc>
              <a:spcAft>
                <a:spcPts val="0"/>
              </a:spcAft>
              <a:buClr>
                <a:srgbClr val="CC0000"/>
              </a:buClr>
              <a:buNone/>
              <a:defRPr/>
            </a:pPr>
            <a:endParaRPr lang="en-US" sz="1400" i="1">
              <a:solidFill>
                <a:srgbClr val="FFFFFF"/>
              </a:solidFill>
              <a:latin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3168164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119482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3565108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DC640-680E-37D1-0775-9F49F6149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A5BF1-61E9-7ABC-591C-F27FEAADC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AB19CE-0AA1-5CEE-283B-E83A821D4820}"/>
              </a:ext>
            </a:extLst>
          </p:cNvPr>
          <p:cNvSpPr>
            <a:spLocks noGrp="1"/>
          </p:cNvSpPr>
          <p:nvPr>
            <p:ph type="body" idx="1"/>
          </p:nvPr>
        </p:nvSpPr>
        <p:spPr/>
        <p:txBody>
          <a:bodyPr/>
          <a:lstStyle/>
          <a:p>
            <a:r>
              <a:rPr lang="en-US"/>
              <a:t>Hitachi’s Virtual Storage Platform family has a common management framework and a common operating system that expands across the entire portfolio.  That means a simplified user experience no matter which platform is right for your business needs.  Today, tomorrow or next year.</a:t>
            </a:r>
          </a:p>
          <a:p>
            <a:r>
              <a:rPr lang="en-US"/>
              <a:t>The VSP E series is a midrange storage family that delivers enterprise class features, performance and resilience along with the simplicity and price that meets the needs of midsized enterprises. </a:t>
            </a:r>
          </a:p>
          <a:p>
            <a:r>
              <a:rPr lang="en-US"/>
              <a:t>The VSP 5000 series is the most powerful enterprise class platform available today, delivering industry leading performance and scalability.</a:t>
            </a:r>
          </a:p>
          <a:p>
            <a:r>
              <a:rPr lang="en-US"/>
              <a:t>VSP systems support flexible drive options for all workloads at all stages.</a:t>
            </a:r>
          </a:p>
          <a:p>
            <a:endParaRPr lang="en-US"/>
          </a:p>
        </p:txBody>
      </p:sp>
    </p:spTree>
    <p:extLst>
      <p:ext uri="{BB962C8B-B14F-4D97-AF65-F5344CB8AC3E}">
        <p14:creationId xmlns:p14="http://schemas.microsoft.com/office/powerpoint/2010/main" val="4280625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42140-2A00-36DF-9B99-A4E32EDE5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BC7AFA-019C-0D4C-D438-72C1A454FE13}"/>
              </a:ext>
            </a:extLst>
          </p:cNvPr>
          <p:cNvSpPr>
            <a:spLocks noGrp="1" noRot="1" noChangeAspect="1"/>
          </p:cNvSpPr>
          <p:nvPr>
            <p:ph type="sldImg"/>
          </p:nvPr>
        </p:nvSpPr>
        <p:spPr>
          <a:xfrm>
            <a:off x="584200" y="849313"/>
            <a:ext cx="5689600" cy="3200400"/>
          </a:xfrm>
        </p:spPr>
      </p:sp>
      <p:sp>
        <p:nvSpPr>
          <p:cNvPr id="3" name="Notes Placeholder 2">
            <a:extLst>
              <a:ext uri="{FF2B5EF4-FFF2-40B4-BE49-F238E27FC236}">
                <a16:creationId xmlns:a16="http://schemas.microsoft.com/office/drawing/2014/main" id="{DCC1F256-CF3A-27B9-D3CA-511D816DB03E}"/>
              </a:ext>
            </a:extLst>
          </p:cNvPr>
          <p:cNvSpPr>
            <a:spLocks noGrp="1"/>
          </p:cNvSpPr>
          <p:nvPr>
            <p:ph type="body" idx="1"/>
          </p:nvPr>
        </p:nvSpPr>
        <p:spPr/>
        <p:txBody>
          <a:bodyPr>
            <a:normAutofit fontScale="70000" lnSpcReduction="20000"/>
          </a:bodyPr>
          <a:lstStyle/>
          <a:p>
            <a:pPr algn="l" rtl="0" fontAlgn="base">
              <a:buFont typeface="Arial" panose="020B0604020202020204" pitchFamily="34" charset="0"/>
              <a:buChar char="•"/>
            </a:pPr>
            <a:r>
              <a:rPr lang="en-US" sz="1800" b="1" i="0">
                <a:solidFill>
                  <a:srgbClr val="000000"/>
                </a:solidFill>
                <a:effectLst/>
                <a:latin typeface="WordVisi_MSFontService"/>
              </a:rPr>
              <a:t>GenAI</a:t>
            </a:r>
            <a:r>
              <a:rPr lang="en-US" sz="1800" b="0" i="0">
                <a:solidFill>
                  <a:srgbClr val="000000"/>
                </a:solidFill>
                <a:effectLst/>
                <a:latin typeface="WordVisi_MSFontService"/>
              </a:rPr>
              <a:t> is unstoppable. More people, from tech to non-tech industries, from enterprises to consumers – are </a:t>
            </a:r>
            <a:r>
              <a:rPr lang="en-US" sz="1800" b="0" i="0" u="sng" strike="noStrike">
                <a:solidFill>
                  <a:srgbClr val="0563C1"/>
                </a:solidFill>
                <a:effectLst/>
                <a:latin typeface="WordVisi_MSFontService"/>
                <a:hlinkClick r:id="rId3"/>
              </a:rPr>
              <a:t>boarding</a:t>
            </a:r>
            <a:r>
              <a:rPr lang="en-US" sz="1800" b="0" i="0">
                <a:solidFill>
                  <a:srgbClr val="000000"/>
                </a:solidFill>
                <a:effectLst/>
                <a:latin typeface="WordVisi_MSFontService"/>
              </a:rPr>
              <a:t> the GenAI express on the promise of doing more in less time.*</a:t>
            </a:r>
            <a:r>
              <a:rPr lang="en-US" sz="1800" b="0" i="0">
                <a:solidFill>
                  <a:srgbClr val="000000"/>
                </a:solidFill>
                <a:effectLst/>
                <a:latin typeface="WordVisiPilcrow_MSFontService"/>
              </a:rPr>
              <a:t> </a:t>
            </a:r>
            <a:endParaRPr lang="en-US" sz="1800" b="0" i="0">
              <a:solidFill>
                <a:srgbClr val="000000"/>
              </a:solidFill>
              <a:effectLst/>
              <a:latin typeface="Neue Haas Grotesk Text Pro" panose="020B0504020202020204" pitchFamily="34" charset="77"/>
            </a:endParaRPr>
          </a:p>
          <a:p>
            <a:pPr algn="l" rtl="0" fontAlgn="base">
              <a:buFont typeface="Arial" panose="020B0604020202020204" pitchFamily="34" charset="0"/>
              <a:buChar char="•"/>
            </a:pPr>
            <a:r>
              <a:rPr lang="en-US" sz="1800" b="1" i="0">
                <a:solidFill>
                  <a:srgbClr val="000000"/>
                </a:solidFill>
                <a:effectLst/>
                <a:latin typeface="WordVisi_MSFontService"/>
              </a:rPr>
              <a:t>Cloud</a:t>
            </a:r>
            <a:r>
              <a:rPr lang="en-US" sz="1800" b="0" i="0">
                <a:solidFill>
                  <a:srgbClr val="000000"/>
                </a:solidFill>
                <a:effectLst/>
                <a:latin typeface="WordVisi_MSFontService"/>
              </a:rPr>
              <a:t> is making it even easier to experiment with emerging tech. As-a-service, cloud is the ideal environment to crash test and deploy AI applications at </a:t>
            </a:r>
            <a:r>
              <a:rPr lang="en-US" sz="1800" b="0" i="0" u="sng" strike="noStrike">
                <a:solidFill>
                  <a:srgbClr val="0563C1"/>
                </a:solidFill>
                <a:effectLst/>
                <a:latin typeface="WordVisi_MSFontService"/>
                <a:hlinkClick r:id="rId4"/>
              </a:rPr>
              <a:t>lower costs and risk</a:t>
            </a:r>
            <a:r>
              <a:rPr lang="en-US" sz="1800" b="0" i="0">
                <a:solidFill>
                  <a:srgbClr val="000000"/>
                </a:solidFill>
                <a:effectLst/>
                <a:latin typeface="WordVisi_MSFontService"/>
              </a:rPr>
              <a:t>. </a:t>
            </a:r>
            <a:r>
              <a:rPr lang="en-US" sz="1800" b="0" i="0">
                <a:solidFill>
                  <a:srgbClr val="000000"/>
                </a:solidFill>
                <a:effectLst/>
                <a:latin typeface="WordVisiPilcrow_MSFontService"/>
              </a:rPr>
              <a:t> </a:t>
            </a:r>
            <a:endParaRPr lang="en-US" sz="1800" b="0" i="0">
              <a:solidFill>
                <a:srgbClr val="000000"/>
              </a:solidFill>
              <a:effectLst/>
              <a:latin typeface="Neue Haas Grotesk Text Pro" panose="020B0504020202020204" pitchFamily="34" charset="77"/>
            </a:endParaRPr>
          </a:p>
          <a:p>
            <a:pPr algn="l" rtl="0" fontAlgn="base">
              <a:buFont typeface="Arial" panose="020B0604020202020204" pitchFamily="34" charset="0"/>
              <a:buChar char="•"/>
            </a:pPr>
            <a:r>
              <a:rPr lang="en-US" sz="1800" b="0" i="0">
                <a:solidFill>
                  <a:srgbClr val="000000"/>
                </a:solidFill>
                <a:effectLst/>
                <a:latin typeface="WordVisi_MSFontService"/>
              </a:rPr>
              <a:t>Everyone has the tools to innovate now more than ever, especially with data. Digital innovation is being democratized, even the </a:t>
            </a:r>
            <a:r>
              <a:rPr lang="en-US" sz="1800" b="1" i="0">
                <a:solidFill>
                  <a:srgbClr val="000000"/>
                </a:solidFill>
                <a:effectLst/>
                <a:latin typeface="WordVisi_MSFontService"/>
              </a:rPr>
              <a:t>disruptors can be disrupted.</a:t>
            </a:r>
            <a:r>
              <a:rPr lang="en-US" sz="1800" b="0" i="0">
                <a:solidFill>
                  <a:srgbClr val="000000"/>
                </a:solidFill>
                <a:effectLst/>
                <a:latin typeface="WordVisi_MSFontService"/>
              </a:rPr>
              <a:t>  </a:t>
            </a:r>
            <a:r>
              <a:rPr lang="en-US" sz="1800" b="0" i="0">
                <a:solidFill>
                  <a:srgbClr val="000000"/>
                </a:solidFill>
                <a:effectLst/>
                <a:latin typeface="WordVisiPilcrow_MSFontService"/>
              </a:rPr>
              <a:t> </a:t>
            </a:r>
            <a:endParaRPr lang="en-US" sz="1800" b="0" i="0">
              <a:solidFill>
                <a:srgbClr val="000000"/>
              </a:solidFill>
              <a:effectLst/>
              <a:latin typeface="Neue Haas Grotesk Text Pro" panose="020B0504020202020204" pitchFamily="34" charset="77"/>
            </a:endParaRPr>
          </a:p>
          <a:p>
            <a:pPr algn="l" rtl="0" fontAlgn="base">
              <a:buFont typeface="Arial" panose="020B0604020202020204" pitchFamily="34" charset="0"/>
              <a:buChar char="•"/>
            </a:pPr>
            <a:r>
              <a:rPr lang="en-US" sz="1800" b="0" i="0">
                <a:solidFill>
                  <a:srgbClr val="000000"/>
                </a:solidFill>
                <a:effectLst/>
                <a:latin typeface="WordVisi_MSFontService"/>
              </a:rPr>
              <a:t>Today we are at a new precipice. Whether you’re innovating to meet current market demands or </a:t>
            </a:r>
            <a:r>
              <a:rPr lang="en-US" sz="1800" b="0" i="1">
                <a:solidFill>
                  <a:srgbClr val="000000"/>
                </a:solidFill>
                <a:effectLst/>
                <a:latin typeface="WordVisi_MSFontService"/>
              </a:rPr>
              <a:t>create</a:t>
            </a:r>
            <a:r>
              <a:rPr lang="en-US" sz="1800" b="0" i="0">
                <a:solidFill>
                  <a:srgbClr val="000000"/>
                </a:solidFill>
                <a:effectLst/>
                <a:latin typeface="WordVisi_MSFontService"/>
              </a:rPr>
              <a:t> demand – advancing innovation is a matter of survival. </a:t>
            </a:r>
            <a:r>
              <a:rPr lang="en-US" sz="1800" b="0" i="0">
                <a:solidFill>
                  <a:srgbClr val="000000"/>
                </a:solidFill>
                <a:effectLst/>
                <a:latin typeface="WordVisiPilcrow_MSFontService"/>
              </a:rPr>
              <a:t> </a:t>
            </a:r>
            <a:endParaRPr lang="en-US" sz="1800" b="0" i="0">
              <a:solidFill>
                <a:srgbClr val="000000"/>
              </a:solidFill>
              <a:effectLst/>
              <a:latin typeface="Neue Haas Grotesk Text Pro" panose="020B0504020202020204" pitchFamily="34" charset="77"/>
            </a:endParaRPr>
          </a:p>
          <a:p>
            <a:pPr algn="l" rtl="0" fontAlgn="base">
              <a:buFont typeface="Arial" panose="020B0604020202020204" pitchFamily="34" charset="0"/>
              <a:buChar char="•"/>
            </a:pPr>
            <a:r>
              <a:rPr lang="en-US" sz="1800" b="0" i="0">
                <a:solidFill>
                  <a:srgbClr val="000000"/>
                </a:solidFill>
                <a:effectLst/>
                <a:latin typeface="WordVisi_MSFontService"/>
              </a:rPr>
              <a:t>The question is, </a:t>
            </a:r>
            <a:r>
              <a:rPr lang="en-US" sz="1800" b="1" i="0">
                <a:solidFill>
                  <a:srgbClr val="000000"/>
                </a:solidFill>
                <a:effectLst/>
                <a:latin typeface="WordVisi_MSFontService"/>
              </a:rPr>
              <a:t>how can you thrive, not just survive</a:t>
            </a:r>
            <a:r>
              <a:rPr lang="en-US" sz="1800" b="0" i="0">
                <a:solidFill>
                  <a:srgbClr val="000000"/>
                </a:solidFill>
                <a:effectLst/>
                <a:latin typeface="WordVisi_MSFontService"/>
              </a:rPr>
              <a:t>, in this era of rapid change?</a:t>
            </a:r>
            <a:r>
              <a:rPr lang="en-US" sz="1800" b="0" i="0">
                <a:solidFill>
                  <a:srgbClr val="000000"/>
                </a:solidFill>
                <a:effectLst/>
                <a:latin typeface="WordVisiPilcrow_MSFontService"/>
              </a:rPr>
              <a:t> </a:t>
            </a:r>
            <a:endParaRPr lang="en-US" sz="1800" b="0" i="0">
              <a:solidFill>
                <a:srgbClr val="000000"/>
              </a:solidFill>
              <a:effectLst/>
              <a:latin typeface="Neue Haas Grotesk Text Pro" panose="020B0504020202020204" pitchFamily="34" charset="77"/>
            </a:endParaRPr>
          </a:p>
          <a:p>
            <a:pPr algn="l" rtl="0" fontAlgn="base"/>
            <a:endParaRPr lang="en-US" b="0" i="0">
              <a:solidFill>
                <a:srgbClr val="000000"/>
              </a:solidFill>
              <a:effectLst/>
              <a:latin typeface="Segoe UI" panose="020B0502040204020203" pitchFamily="34" charset="0"/>
            </a:endParaRPr>
          </a:p>
          <a:p>
            <a:pPr algn="l" rtl="0" fontAlgn="base"/>
            <a:r>
              <a:rPr lang="en-US" sz="1800" b="0" i="1">
                <a:solidFill>
                  <a:srgbClr val="808080"/>
                </a:solidFill>
                <a:effectLst/>
                <a:latin typeface="WordVisi_MSFontService"/>
              </a:rPr>
              <a:t>*</a:t>
            </a:r>
            <a:r>
              <a:rPr lang="en-US" sz="1800" b="0" i="1" u="sng" strike="noStrike">
                <a:solidFill>
                  <a:srgbClr val="0563C1"/>
                </a:solidFill>
                <a:effectLst/>
                <a:latin typeface="WordVisi_MSFontService"/>
                <a:hlinkClick r:id="rId5"/>
              </a:rPr>
              <a:t>IDC predicts</a:t>
            </a:r>
            <a:r>
              <a:rPr lang="en-US" sz="1800" b="0" i="1">
                <a:solidFill>
                  <a:srgbClr val="808080"/>
                </a:solidFill>
                <a:effectLst/>
                <a:latin typeface="WordVisi_MSFontService"/>
              </a:rPr>
              <a:t> </a:t>
            </a:r>
            <a:r>
              <a:rPr lang="en-US" sz="1800" b="0" i="1" u="sng" strike="noStrike">
                <a:solidFill>
                  <a:srgbClr val="808080"/>
                </a:solidFill>
                <a:effectLst/>
                <a:latin typeface="WordVisi_MSFontService"/>
                <a:hlinkClick r:id="rId5"/>
              </a:rPr>
              <a:t>$ 1T productivity gains</a:t>
            </a:r>
            <a:r>
              <a:rPr lang="en-US" sz="1800" b="0" i="1">
                <a:solidFill>
                  <a:srgbClr val="808080"/>
                </a:solidFill>
                <a:effectLst/>
                <a:latin typeface="WordVisi_MSFontService"/>
              </a:rPr>
              <a:t> by 2026 for enterprises leveraging GenAI &amp; automation technologies.</a:t>
            </a:r>
            <a:r>
              <a:rPr lang="en-US" sz="1800" b="0" i="0">
                <a:solidFill>
                  <a:srgbClr val="808080"/>
                </a:solidFill>
                <a:effectLst/>
                <a:latin typeface="WordVisiPilcrow_MSFontService"/>
              </a:rPr>
              <a:t> </a:t>
            </a:r>
            <a:endParaRPr lang="en-US" b="0" i="0">
              <a:solidFill>
                <a:srgbClr val="000000"/>
              </a:solidFill>
              <a:effectLst/>
              <a:latin typeface="Segoe UI" panose="020B0502040204020203" pitchFamily="34" charset="0"/>
            </a:endParaRPr>
          </a:p>
          <a:p>
            <a:pPr algn="l" rtl="0" fontAlgn="base"/>
            <a:r>
              <a:rPr lang="en-US" sz="1800" b="0" i="1">
                <a:solidFill>
                  <a:srgbClr val="808080"/>
                </a:solidFill>
                <a:effectLst/>
                <a:latin typeface="WordVisi_MSFontService"/>
              </a:rPr>
              <a:t>*Competition became irrelevant when iPhone arrived in 2007. Innovate not just to compete but to delight customers with something they didn’t know they needed.</a:t>
            </a:r>
            <a:r>
              <a:rPr lang="en-US" sz="1800" b="0" i="0">
                <a:solidFill>
                  <a:srgbClr val="808080"/>
                </a:solidFill>
                <a:effectLst/>
                <a:latin typeface="WordVisiPilcrow_MSFontService"/>
              </a:rPr>
              <a:t> </a:t>
            </a:r>
            <a:endParaRPr lang="en-US" b="0" i="0">
              <a:solidFill>
                <a:srgbClr val="000000"/>
              </a:solidFill>
              <a:effectLst/>
              <a:latin typeface="Segoe UI" panose="020B0502040204020203" pitchFamily="34" charset="0"/>
            </a:endParaRPr>
          </a:p>
          <a:p>
            <a:pPr algn="l" rtl="0" fontAlgn="base"/>
            <a:r>
              <a:rPr lang="en-US" sz="1800" b="0" i="1">
                <a:solidFill>
                  <a:srgbClr val="808080"/>
                </a:solidFill>
                <a:effectLst/>
                <a:latin typeface="WordVisi_MSFontService"/>
              </a:rPr>
              <a:t>* </a:t>
            </a:r>
            <a:r>
              <a:rPr lang="en-US" sz="1800" b="0" i="1" u="sng" strike="noStrike">
                <a:solidFill>
                  <a:srgbClr val="0563C1"/>
                </a:solidFill>
                <a:effectLst/>
                <a:latin typeface="WordVisi_MSFontService"/>
                <a:hlinkClick r:id="rId6"/>
              </a:rPr>
              <a:t>Digital Innovation</a:t>
            </a:r>
            <a:r>
              <a:rPr lang="en-US" sz="1800" b="0" i="1">
                <a:solidFill>
                  <a:srgbClr val="808080"/>
                </a:solidFill>
                <a:effectLst/>
                <a:latin typeface="WordVisi_MSFontService"/>
              </a:rPr>
              <a:t> - Application and adoption of digital technologies to improve business, products/services, enhance customer experience</a:t>
            </a:r>
            <a:endParaRPr lang="en-US"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63253034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11.png"/><Relationship Id="rId9"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svg"/><Relationship Id="rId7" Type="http://schemas.openxmlformats.org/officeDocument/2006/relationships/image" Target="../media/image23.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11.png"/><Relationship Id="rId9"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23.sv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2.sv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8.sv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332456-B513-FF3E-43B9-8F446C381512}"/>
              </a:ext>
            </a:extLst>
          </p:cNvPr>
          <p:cNvSpPr/>
          <p:nvPr userDrawn="1"/>
        </p:nvSpPr>
        <p:spPr>
          <a:xfrm>
            <a:off x="0" y="-3746"/>
            <a:ext cx="9168384" cy="516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8" name="dots pattern">
            <a:extLst>
              <a:ext uri="{FF2B5EF4-FFF2-40B4-BE49-F238E27FC236}">
                <a16:creationId xmlns:a16="http://schemas.microsoft.com/office/drawing/2014/main" id="{51307983-B155-12AF-E72C-C06C52F6770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13" name="Polygon3">
            <a:extLst>
              <a:ext uri="{FF2B5EF4-FFF2-40B4-BE49-F238E27FC236}">
                <a16:creationId xmlns:a16="http://schemas.microsoft.com/office/drawing/2014/main" id="{9F9B96E2-4EBE-835C-0934-3E6F7B6AB87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1429"/>
            <a:ext cx="5114166" cy="5145785"/>
          </a:xfrm>
          <a:prstGeom prst="rect">
            <a:avLst/>
          </a:prstGeom>
        </p:spPr>
      </p:pic>
      <p:sp>
        <p:nvSpPr>
          <p:cNvPr id="37" name="Eyebrow Text">
            <a:extLst>
              <a:ext uri="{FF2B5EF4-FFF2-40B4-BE49-F238E27FC236}">
                <a16:creationId xmlns:a16="http://schemas.microsoft.com/office/drawing/2014/main" id="{79E50B4C-2076-204C-BCF7-43CD41234F63}"/>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38" name="Text Placeholder 6">
            <a:extLst>
              <a:ext uri="{FF2B5EF4-FFF2-40B4-BE49-F238E27FC236}">
                <a16:creationId xmlns:a16="http://schemas.microsoft.com/office/drawing/2014/main" id="{F2A467D3-E1C8-F34F-98CA-37A8CAF15659}"/>
              </a:ext>
            </a:extLst>
          </p:cNvPr>
          <p:cNvSpPr>
            <a:spLocks noGrp="1"/>
          </p:cNvSpPr>
          <p:nvPr>
            <p:ph type="body" sz="quarter" idx="11" hasCustomPrompt="1"/>
          </p:nvPr>
        </p:nvSpPr>
        <p:spPr>
          <a:xfrm>
            <a:off x="637413" y="2989221"/>
            <a:ext cx="3544411" cy="246221"/>
          </a:xfrm>
        </p:spPr>
        <p:txBody>
          <a:bodyPr anchor="t"/>
          <a:lstStyle>
            <a:lvl1pPr marL="0" indent="0">
              <a:spcBef>
                <a:spcPts val="0"/>
              </a:spcBef>
              <a:spcAft>
                <a:spcPts val="300"/>
              </a:spcAft>
              <a:buNone/>
              <a:defRPr sz="1600" b="1" baseline="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Name Here</a:t>
            </a:r>
          </a:p>
        </p:txBody>
      </p:sp>
      <p:sp>
        <p:nvSpPr>
          <p:cNvPr id="39" name="Text Placeholder 8">
            <a:extLst>
              <a:ext uri="{FF2B5EF4-FFF2-40B4-BE49-F238E27FC236}">
                <a16:creationId xmlns:a16="http://schemas.microsoft.com/office/drawing/2014/main" id="{1195B549-480A-6944-938D-FC661B143F7E}"/>
              </a:ext>
            </a:extLst>
          </p:cNvPr>
          <p:cNvSpPr>
            <a:spLocks noGrp="1"/>
          </p:cNvSpPr>
          <p:nvPr>
            <p:ph type="body" sz="quarter" idx="12" hasCustomPrompt="1"/>
          </p:nvPr>
        </p:nvSpPr>
        <p:spPr>
          <a:xfrm>
            <a:off x="637413" y="3228414"/>
            <a:ext cx="3544411" cy="369332"/>
          </a:xfrm>
        </p:spPr>
        <p:txBody>
          <a:bodyPr anchor="t"/>
          <a:lstStyle>
            <a:lvl1pPr marL="0" indent="0">
              <a:spcBef>
                <a:spcPts val="0"/>
              </a:spcBef>
              <a:spcAft>
                <a:spcPts val="300"/>
              </a:spcAft>
              <a:buNone/>
              <a:defRPr sz="120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Job Title, Department</a:t>
            </a:r>
            <a:br>
              <a:rPr lang="en-US" dirty="0"/>
            </a:br>
            <a:r>
              <a:rPr lang="en-US" dirty="0"/>
              <a:t>Month 2025</a:t>
            </a:r>
          </a:p>
        </p:txBody>
      </p:sp>
      <p:sp>
        <p:nvSpPr>
          <p:cNvPr id="57" name="Title 1"/>
          <p:cNvSpPr>
            <a:spLocks noGrp="1"/>
          </p:cNvSpPr>
          <p:nvPr>
            <p:ph type="ctrTitle" hasCustomPrompt="1"/>
          </p:nvPr>
        </p:nvSpPr>
        <p:spPr>
          <a:xfrm>
            <a:off x="607715" y="1513211"/>
            <a:ext cx="5954926" cy="1319001"/>
          </a:xfrm>
          <a:prstGeom prst="rect">
            <a:avLst/>
          </a:prstGeom>
          <a:effectLst/>
        </p:spPr>
        <p:txBody>
          <a:bodyPr lIns="0" rIns="0" anchor="t" anchorCtr="0">
            <a:normAutofit/>
          </a:bodyPr>
          <a:lstStyle>
            <a:lvl1pPr>
              <a:lnSpc>
                <a:spcPct val="88000"/>
              </a:lnSpc>
              <a:defRPr sz="4800" b="1" i="0" cap="none" spc="-50" baseline="0">
                <a:solidFill>
                  <a:schemeClr val="tx1"/>
                </a:solidFill>
                <a:latin typeface="Neue Haas Grotesk Text Pro" panose="020B0504020202020204" pitchFamily="34" charset="77"/>
              </a:defRPr>
            </a:lvl1pPr>
          </a:lstStyle>
          <a:p>
            <a:r>
              <a:rPr lang="en-US" dirty="0"/>
              <a:t>Presentation Title on 2 Lines Bold 48pt</a:t>
            </a:r>
          </a:p>
        </p:txBody>
      </p:sp>
      <p:pic>
        <p:nvPicPr>
          <p:cNvPr id="27" name="Polygon3">
            <a:extLst>
              <a:ext uri="{FF2B5EF4-FFF2-40B4-BE49-F238E27FC236}">
                <a16:creationId xmlns:a16="http://schemas.microsoft.com/office/drawing/2014/main" id="{02E329F3-05B3-8D47-E0BD-B976A245CE29}"/>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780" b="61825"/>
          <a:stretch/>
        </p:blipFill>
        <p:spPr>
          <a:xfrm rot="10800000">
            <a:off x="6815112" y="16767"/>
            <a:ext cx="2326602" cy="1093539"/>
          </a:xfrm>
          <a:prstGeom prst="rect">
            <a:avLst/>
          </a:prstGeom>
        </p:spPr>
      </p:pic>
      <p:sp>
        <p:nvSpPr>
          <p:cNvPr id="4" name="TextBox 3">
            <a:extLst>
              <a:ext uri="{FF2B5EF4-FFF2-40B4-BE49-F238E27FC236}">
                <a16:creationId xmlns:a16="http://schemas.microsoft.com/office/drawing/2014/main" id="{3715CB71-9CBE-3B4A-B140-AFBE5CAACF9C}"/>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pic>
        <p:nvPicPr>
          <p:cNvPr id="6" name="HV logo">
            <a:extLst>
              <a:ext uri="{FF2B5EF4-FFF2-40B4-BE49-F238E27FC236}">
                <a16:creationId xmlns:a16="http://schemas.microsoft.com/office/drawing/2014/main" id="{49A8529F-A066-D42B-C9AB-32E5CABED2B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5824" y="0"/>
            <a:ext cx="1408176" cy="704088"/>
          </a:xfrm>
          <a:prstGeom prst="rect">
            <a:avLst/>
          </a:prstGeom>
        </p:spPr>
      </p:pic>
      <p:sp>
        <p:nvSpPr>
          <p:cNvPr id="9" name="TextBox 8">
            <a:extLst>
              <a:ext uri="{FF2B5EF4-FFF2-40B4-BE49-F238E27FC236}">
                <a16:creationId xmlns:a16="http://schemas.microsoft.com/office/drawing/2014/main" id="{8F7C1FCC-65B5-A763-75BC-20898D223CF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pic>
        <p:nvPicPr>
          <p:cNvPr id="2" name="Graphic 1">
            <a:extLst>
              <a:ext uri="{FF2B5EF4-FFF2-40B4-BE49-F238E27FC236}">
                <a16:creationId xmlns:a16="http://schemas.microsoft.com/office/drawing/2014/main" id="{3662C2A6-546A-C2D7-AF73-C1409F245E8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256071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ustaina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1120BC-E9A8-1F1B-C3DA-69DEFB280009}"/>
              </a:ext>
            </a:extLst>
          </p:cNvPr>
          <p:cNvPicPr>
            <a:picLocks noChangeAspect="1"/>
          </p:cNvPicPr>
          <p:nvPr userDrawn="1"/>
        </p:nvPicPr>
        <p:blipFill>
          <a:blip r:embed="rId2"/>
          <a:srcRect/>
          <a:stretch/>
        </p:blipFill>
        <p:spPr>
          <a:xfrm>
            <a:off x="0" y="-1162"/>
            <a:ext cx="9146066" cy="5144662"/>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
        <p:nvSpPr>
          <p:cNvPr id="12" name="Eyebrow Text">
            <a:extLst>
              <a:ext uri="{FF2B5EF4-FFF2-40B4-BE49-F238E27FC236}">
                <a16:creationId xmlns:a16="http://schemas.microsoft.com/office/drawing/2014/main" id="{73573E01-310A-2DDA-CBEA-87514C2EF0A8}"/>
              </a:ext>
            </a:extLst>
          </p:cNvPr>
          <p:cNvSpPr>
            <a:spLocks noGrp="1"/>
          </p:cNvSpPr>
          <p:nvPr>
            <p:ph type="subTitle" idx="1" hasCustomPrompt="1"/>
          </p:nvPr>
        </p:nvSpPr>
        <p:spPr>
          <a:xfrm>
            <a:off x="637413" y="1598552"/>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18" name="Title 1">
            <a:extLst>
              <a:ext uri="{FF2B5EF4-FFF2-40B4-BE49-F238E27FC236}">
                <a16:creationId xmlns:a16="http://schemas.microsoft.com/office/drawing/2014/main" id="{E3D974D3-38AF-9F37-177D-D11BEED61882}"/>
              </a:ext>
            </a:extLst>
          </p:cNvPr>
          <p:cNvSpPr>
            <a:spLocks noGrp="1"/>
          </p:cNvSpPr>
          <p:nvPr>
            <p:ph type="ctrTitle" hasCustomPrompt="1"/>
          </p:nvPr>
        </p:nvSpPr>
        <p:spPr>
          <a:xfrm>
            <a:off x="607715" y="2063338"/>
            <a:ext cx="4619740" cy="1252291"/>
          </a:xfrm>
          <a:prstGeom prst="rect">
            <a:avLst/>
          </a:prstGeom>
          <a:effectLst/>
        </p:spPr>
        <p:txBody>
          <a:bodyPr lIns="0" rIns="0" anchor="t" anchorCtr="0">
            <a:normAutofit/>
          </a:bodyPr>
          <a:lstStyle>
            <a:lvl1pPr>
              <a:lnSpc>
                <a:spcPct val="88000"/>
              </a:lnSpc>
              <a:defRPr sz="4500" b="1" i="0" cap="none" spc="-50" baseline="0">
                <a:solidFill>
                  <a:schemeClr val="tx1"/>
                </a:solidFill>
                <a:latin typeface="Neue Haas Grotesk Text Pro" panose="020B0504020202020204" pitchFamily="34" charset="77"/>
              </a:defRPr>
            </a:lvl1pPr>
          </a:lstStyle>
          <a:p>
            <a:r>
              <a:rPr lang="en-US" dirty="0"/>
              <a:t>Divider Slide Title Goes Here</a:t>
            </a:r>
          </a:p>
        </p:txBody>
      </p:sp>
    </p:spTree>
    <p:extLst>
      <p:ext uri="{BB962C8B-B14F-4D97-AF65-F5344CB8AC3E}">
        <p14:creationId xmlns:p14="http://schemas.microsoft.com/office/powerpoint/2010/main" val="216721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with Red Dots">
    <p:spTree>
      <p:nvGrpSpPr>
        <p:cNvPr id="1" name=""/>
        <p:cNvGrpSpPr/>
        <p:nvPr/>
      </p:nvGrpSpPr>
      <p:grpSpPr>
        <a:xfrm>
          <a:off x="0" y="0"/>
          <a:ext cx="0" cy="0"/>
          <a:chOff x="0" y="0"/>
          <a:chExt cx="0" cy="0"/>
        </a:xfrm>
      </p:grpSpPr>
      <p:sp>
        <p:nvSpPr>
          <p:cNvPr id="6" name="background fill">
            <a:extLst>
              <a:ext uri="{FF2B5EF4-FFF2-40B4-BE49-F238E27FC236}">
                <a16:creationId xmlns:a16="http://schemas.microsoft.com/office/drawing/2014/main" id="{EA6DEF61-F6A3-8790-0067-80A7AD74CA2D}"/>
              </a:ext>
            </a:extLst>
          </p:cNvPr>
          <p:cNvSpPr/>
          <p:nvPr userDrawn="1"/>
        </p:nvSpPr>
        <p:spPr>
          <a:xfrm>
            <a:off x="-4165" y="-1143"/>
            <a:ext cx="9148165" cy="515721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7" name="dots pattern">
            <a:extLst>
              <a:ext uri="{FF2B5EF4-FFF2-40B4-BE49-F238E27FC236}">
                <a16:creationId xmlns:a16="http://schemas.microsoft.com/office/drawing/2014/main" id="{02A9CA2E-D40D-45E7-F731-88AED1947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2" name="Polygon3">
            <a:extLst>
              <a:ext uri="{FF2B5EF4-FFF2-40B4-BE49-F238E27FC236}">
                <a16:creationId xmlns:a16="http://schemas.microsoft.com/office/drawing/2014/main" id="{33C2EFAD-C1E2-7125-E4F2-42296283AE55}"/>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357" b="14221"/>
          <a:stretch/>
        </p:blipFill>
        <p:spPr>
          <a:xfrm>
            <a:off x="0" y="-1"/>
            <a:ext cx="4955487" cy="5143501"/>
          </a:xfrm>
          <a:prstGeom prst="rect">
            <a:avLst/>
          </a:prstGeom>
        </p:spPr>
      </p:pic>
      <p:sp>
        <p:nvSpPr>
          <p:cNvPr id="3" name="TextBox 2">
            <a:extLst>
              <a:ext uri="{FF2B5EF4-FFF2-40B4-BE49-F238E27FC236}">
                <a16:creationId xmlns:a16="http://schemas.microsoft.com/office/drawing/2014/main" id="{15EFE086-5B39-34EF-1617-CB07BDAA089A}"/>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4" name="TextBox 3">
            <a:extLst>
              <a:ext uri="{FF2B5EF4-FFF2-40B4-BE49-F238E27FC236}">
                <a16:creationId xmlns:a16="http://schemas.microsoft.com/office/drawing/2014/main" id="{01F21E40-A080-321F-6B5A-A330F0853679}"/>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2025. All Rights Reserved.</a:t>
            </a:r>
          </a:p>
        </p:txBody>
      </p:sp>
      <p:pic>
        <p:nvPicPr>
          <p:cNvPr id="5" name="Graphic 4">
            <a:extLst>
              <a:ext uri="{FF2B5EF4-FFF2-40B4-BE49-F238E27FC236}">
                <a16:creationId xmlns:a16="http://schemas.microsoft.com/office/drawing/2014/main" id="{0526CC39-ED40-DA02-69E3-579E5FAE8EE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23615"/>
            <a:ext cx="1400680" cy="700340"/>
          </a:xfrm>
          <a:prstGeom prst="rect">
            <a:avLst/>
          </a:prstGeom>
        </p:spPr>
      </p:pic>
      <p:pic>
        <p:nvPicPr>
          <p:cNvPr id="9" name="HV logo">
            <a:extLst>
              <a:ext uri="{FF2B5EF4-FFF2-40B4-BE49-F238E27FC236}">
                <a16:creationId xmlns:a16="http://schemas.microsoft.com/office/drawing/2014/main" id="{1674EDFF-5864-6DAD-04BF-14D416A4E84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65" y="4618104"/>
            <a:ext cx="1408176" cy="704088"/>
          </a:xfrm>
          <a:prstGeom prst="rect">
            <a:avLst/>
          </a:prstGeom>
        </p:spPr>
      </p:pic>
      <p:sp>
        <p:nvSpPr>
          <p:cNvPr id="8" name="Title Placeholder 1">
            <a:extLst>
              <a:ext uri="{FF2B5EF4-FFF2-40B4-BE49-F238E27FC236}">
                <a16:creationId xmlns:a16="http://schemas.microsoft.com/office/drawing/2014/main" id="{9B704A44-1E39-E077-C523-83526F4B032A}"/>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bg1"/>
                </a:solidFill>
              </a:defRPr>
            </a:lvl1pPr>
          </a:lstStyle>
          <a:p>
            <a:pPr lvl="0"/>
            <a:r>
              <a:rPr lang="en-US" dirty="0"/>
              <a:t>Click to add title</a:t>
            </a:r>
          </a:p>
        </p:txBody>
      </p:sp>
      <p:sp>
        <p:nvSpPr>
          <p:cNvPr id="10" name="Eyebrow Text">
            <a:extLst>
              <a:ext uri="{FF2B5EF4-FFF2-40B4-BE49-F238E27FC236}">
                <a16:creationId xmlns:a16="http://schemas.microsoft.com/office/drawing/2014/main" id="{4E03AF08-4BD3-3596-32CE-4AC205966A69}"/>
              </a:ext>
            </a:extLst>
          </p:cNvPr>
          <p:cNvSpPr>
            <a:spLocks noGrp="1"/>
          </p:cNvSpPr>
          <p:nvPr>
            <p:ph type="subTitle" idx="1" hasCustomPrompt="1"/>
          </p:nvPr>
        </p:nvSpPr>
        <p:spPr>
          <a:xfrm>
            <a:off x="637413" y="1598552"/>
            <a:ext cx="3095343"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Placeholder</a:t>
            </a:r>
          </a:p>
        </p:txBody>
      </p:sp>
      <p:sp>
        <p:nvSpPr>
          <p:cNvPr id="13" name="Text Placeholder 12">
            <a:extLst>
              <a:ext uri="{FF2B5EF4-FFF2-40B4-BE49-F238E27FC236}">
                <a16:creationId xmlns:a16="http://schemas.microsoft.com/office/drawing/2014/main" id="{6D39A44B-9E43-1968-2228-2A443A017316}"/>
              </a:ext>
            </a:extLst>
          </p:cNvPr>
          <p:cNvSpPr>
            <a:spLocks noGrp="1"/>
          </p:cNvSpPr>
          <p:nvPr>
            <p:ph type="body" sz="quarter" idx="10" hasCustomPrompt="1"/>
          </p:nvPr>
        </p:nvSpPr>
        <p:spPr>
          <a:xfrm>
            <a:off x="638175" y="1992313"/>
            <a:ext cx="3419475" cy="2266536"/>
          </a:xfrm>
        </p:spPr>
        <p:txBody>
          <a:bodyPr/>
          <a:lstStyle>
            <a:lvl1pPr marL="0" indent="0">
              <a:lnSpc>
                <a:spcPct val="90000"/>
              </a:lnSpc>
              <a:buNone/>
              <a:defRPr sz="3200" b="1">
                <a:solidFill>
                  <a:schemeClr val="bg1"/>
                </a:solidFill>
              </a:defRPr>
            </a:lvl1pPr>
          </a:lstStyle>
          <a:p>
            <a:pPr lvl="0"/>
            <a:r>
              <a:rPr lang="en-GB" dirty="0"/>
              <a:t>Delete text box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179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with White Dots">
    <p:spTree>
      <p:nvGrpSpPr>
        <p:cNvPr id="1" name=""/>
        <p:cNvGrpSpPr/>
        <p:nvPr/>
      </p:nvGrpSpPr>
      <p:grpSpPr>
        <a:xfrm>
          <a:off x="0" y="0"/>
          <a:ext cx="0" cy="0"/>
          <a:chOff x="0" y="0"/>
          <a:chExt cx="0" cy="0"/>
        </a:xfrm>
      </p:grpSpPr>
      <p:sp>
        <p:nvSpPr>
          <p:cNvPr id="6" name="background fill">
            <a:extLst>
              <a:ext uri="{FF2B5EF4-FFF2-40B4-BE49-F238E27FC236}">
                <a16:creationId xmlns:a16="http://schemas.microsoft.com/office/drawing/2014/main" id="{EA6DEF61-F6A3-8790-0067-80A7AD74CA2D}"/>
              </a:ext>
            </a:extLst>
          </p:cNvPr>
          <p:cNvSpPr/>
          <p:nvPr userDrawn="1"/>
        </p:nvSpPr>
        <p:spPr>
          <a:xfrm>
            <a:off x="0" y="-6858"/>
            <a:ext cx="9168384" cy="515721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7" name="dots pattern">
            <a:extLst>
              <a:ext uri="{FF2B5EF4-FFF2-40B4-BE49-F238E27FC236}">
                <a16:creationId xmlns:a16="http://schemas.microsoft.com/office/drawing/2014/main" id="{02A9CA2E-D40D-45E7-F731-88AED1947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12" name="Polygon3">
            <a:extLst>
              <a:ext uri="{FF2B5EF4-FFF2-40B4-BE49-F238E27FC236}">
                <a16:creationId xmlns:a16="http://schemas.microsoft.com/office/drawing/2014/main" id="{B320675F-D5B3-7373-63CB-DC061CBABAF1}"/>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357" b="14221"/>
          <a:stretch/>
        </p:blipFill>
        <p:spPr>
          <a:xfrm>
            <a:off x="0" y="-1"/>
            <a:ext cx="4955487" cy="5143501"/>
          </a:xfrm>
          <a:prstGeom prst="rect">
            <a:avLst/>
          </a:prstGeom>
        </p:spPr>
      </p:pic>
      <p:sp>
        <p:nvSpPr>
          <p:cNvPr id="3" name="TextBox 2">
            <a:extLst>
              <a:ext uri="{FF2B5EF4-FFF2-40B4-BE49-F238E27FC236}">
                <a16:creationId xmlns:a16="http://schemas.microsoft.com/office/drawing/2014/main" id="{15EFE086-5B39-34EF-1617-CB07BDAA089A}"/>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4" name="TextBox 3">
            <a:extLst>
              <a:ext uri="{FF2B5EF4-FFF2-40B4-BE49-F238E27FC236}">
                <a16:creationId xmlns:a16="http://schemas.microsoft.com/office/drawing/2014/main" id="{01F21E40-A080-321F-6B5A-A330F0853679}"/>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2025. All Rights Reserved.</a:t>
            </a:r>
          </a:p>
        </p:txBody>
      </p:sp>
      <p:pic>
        <p:nvPicPr>
          <p:cNvPr id="5" name="Graphic 4">
            <a:extLst>
              <a:ext uri="{FF2B5EF4-FFF2-40B4-BE49-F238E27FC236}">
                <a16:creationId xmlns:a16="http://schemas.microsoft.com/office/drawing/2014/main" id="{0526CC39-ED40-DA02-69E3-579E5FAE8EE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23615"/>
            <a:ext cx="1400680" cy="700340"/>
          </a:xfrm>
          <a:prstGeom prst="rect">
            <a:avLst/>
          </a:prstGeom>
        </p:spPr>
      </p:pic>
      <p:pic>
        <p:nvPicPr>
          <p:cNvPr id="9" name="HV logo">
            <a:extLst>
              <a:ext uri="{FF2B5EF4-FFF2-40B4-BE49-F238E27FC236}">
                <a16:creationId xmlns:a16="http://schemas.microsoft.com/office/drawing/2014/main" id="{1674EDFF-5864-6DAD-04BF-14D416A4E84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65" y="4618104"/>
            <a:ext cx="1408176" cy="704088"/>
          </a:xfrm>
          <a:prstGeom prst="rect">
            <a:avLst/>
          </a:prstGeom>
        </p:spPr>
      </p:pic>
      <p:sp>
        <p:nvSpPr>
          <p:cNvPr id="11" name="Title Placeholder 1">
            <a:extLst>
              <a:ext uri="{FF2B5EF4-FFF2-40B4-BE49-F238E27FC236}">
                <a16:creationId xmlns:a16="http://schemas.microsoft.com/office/drawing/2014/main" id="{2206ADF6-971B-4473-11D4-B23902AD21AA}"/>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bg1"/>
                </a:solidFill>
              </a:defRPr>
            </a:lvl1pPr>
          </a:lstStyle>
          <a:p>
            <a:pPr lvl="0"/>
            <a:r>
              <a:rPr lang="en-US" dirty="0"/>
              <a:t>Click to add title</a:t>
            </a:r>
          </a:p>
        </p:txBody>
      </p:sp>
      <p:sp>
        <p:nvSpPr>
          <p:cNvPr id="2" name="Eyebrow Text">
            <a:extLst>
              <a:ext uri="{FF2B5EF4-FFF2-40B4-BE49-F238E27FC236}">
                <a16:creationId xmlns:a16="http://schemas.microsoft.com/office/drawing/2014/main" id="{B79B2293-0F78-2AB5-27FD-E6914B7476F7}"/>
              </a:ext>
            </a:extLst>
          </p:cNvPr>
          <p:cNvSpPr>
            <a:spLocks noGrp="1"/>
          </p:cNvSpPr>
          <p:nvPr>
            <p:ph type="subTitle" idx="1" hasCustomPrompt="1"/>
          </p:nvPr>
        </p:nvSpPr>
        <p:spPr>
          <a:xfrm>
            <a:off x="637413" y="1598552"/>
            <a:ext cx="3095343"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Placeholder</a:t>
            </a:r>
          </a:p>
        </p:txBody>
      </p:sp>
      <p:sp>
        <p:nvSpPr>
          <p:cNvPr id="8" name="Text Placeholder 12">
            <a:extLst>
              <a:ext uri="{FF2B5EF4-FFF2-40B4-BE49-F238E27FC236}">
                <a16:creationId xmlns:a16="http://schemas.microsoft.com/office/drawing/2014/main" id="{6E76DB19-DDA0-2A38-69AD-BABA4A532579}"/>
              </a:ext>
            </a:extLst>
          </p:cNvPr>
          <p:cNvSpPr>
            <a:spLocks noGrp="1"/>
          </p:cNvSpPr>
          <p:nvPr>
            <p:ph type="body" sz="quarter" idx="10" hasCustomPrompt="1"/>
          </p:nvPr>
        </p:nvSpPr>
        <p:spPr>
          <a:xfrm>
            <a:off x="638175" y="1992313"/>
            <a:ext cx="3419475" cy="2266536"/>
          </a:xfrm>
        </p:spPr>
        <p:txBody>
          <a:bodyPr/>
          <a:lstStyle>
            <a:lvl1pPr marL="0" indent="0">
              <a:lnSpc>
                <a:spcPct val="90000"/>
              </a:lnSpc>
              <a:buNone/>
              <a:defRPr sz="3200" b="1">
                <a:solidFill>
                  <a:schemeClr val="bg1"/>
                </a:solidFill>
              </a:defRPr>
            </a:lvl1pPr>
          </a:lstStyle>
          <a:p>
            <a:pPr lvl="0"/>
            <a:r>
              <a:rPr lang="en-GB" dirty="0"/>
              <a:t>Delete text box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4170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White with Red Dots">
    <p:spTree>
      <p:nvGrpSpPr>
        <p:cNvPr id="1" name=""/>
        <p:cNvGrpSpPr/>
        <p:nvPr/>
      </p:nvGrpSpPr>
      <p:grpSpPr>
        <a:xfrm>
          <a:off x="0" y="0"/>
          <a:ext cx="0" cy="0"/>
          <a:chOff x="0" y="0"/>
          <a:chExt cx="0" cy="0"/>
        </a:xfrm>
      </p:grpSpPr>
      <p:sp>
        <p:nvSpPr>
          <p:cNvPr id="6" name="background fill">
            <a:extLst>
              <a:ext uri="{FF2B5EF4-FFF2-40B4-BE49-F238E27FC236}">
                <a16:creationId xmlns:a16="http://schemas.microsoft.com/office/drawing/2014/main" id="{EA6DEF61-F6A3-8790-0067-80A7AD74CA2D}"/>
              </a:ext>
            </a:extLst>
          </p:cNvPr>
          <p:cNvSpPr/>
          <p:nvPr userDrawn="1"/>
        </p:nvSpPr>
        <p:spPr>
          <a:xfrm>
            <a:off x="0" y="0"/>
            <a:ext cx="9168384" cy="5150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7" name="dots pattern">
            <a:extLst>
              <a:ext uri="{FF2B5EF4-FFF2-40B4-BE49-F238E27FC236}">
                <a16:creationId xmlns:a16="http://schemas.microsoft.com/office/drawing/2014/main" id="{02A9CA2E-D40D-45E7-F731-88AED1947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8" name="Polygon3">
            <a:extLst>
              <a:ext uri="{FF2B5EF4-FFF2-40B4-BE49-F238E27FC236}">
                <a16:creationId xmlns:a16="http://schemas.microsoft.com/office/drawing/2014/main" id="{91FB0933-FAA2-3405-5245-76367F885674}"/>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357" b="14221"/>
          <a:stretch/>
        </p:blipFill>
        <p:spPr>
          <a:xfrm>
            <a:off x="0" y="-1"/>
            <a:ext cx="4955487" cy="5143501"/>
          </a:xfrm>
          <a:prstGeom prst="rect">
            <a:avLst/>
          </a:prstGeom>
        </p:spPr>
      </p:pic>
      <p:sp>
        <p:nvSpPr>
          <p:cNvPr id="3" name="TextBox 2">
            <a:extLst>
              <a:ext uri="{FF2B5EF4-FFF2-40B4-BE49-F238E27FC236}">
                <a16:creationId xmlns:a16="http://schemas.microsoft.com/office/drawing/2014/main" id="{15EFE086-5B39-34EF-1617-CB07BDAA089A}"/>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14" name="TextBox 13">
            <a:extLst>
              <a:ext uri="{FF2B5EF4-FFF2-40B4-BE49-F238E27FC236}">
                <a16:creationId xmlns:a16="http://schemas.microsoft.com/office/drawing/2014/main" id="{A338A6B9-650F-5120-8937-A930093E6BF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
        <p:nvSpPr>
          <p:cNvPr id="15" name="TextBox 14">
            <a:extLst>
              <a:ext uri="{FF2B5EF4-FFF2-40B4-BE49-F238E27FC236}">
                <a16:creationId xmlns:a16="http://schemas.microsoft.com/office/drawing/2014/main" id="{D0B705AD-3786-518C-F56D-593C059B2B0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2025. All Rights Reserved.</a:t>
            </a:r>
          </a:p>
        </p:txBody>
      </p:sp>
      <p:pic>
        <p:nvPicPr>
          <p:cNvPr id="16" name="Graphic 15">
            <a:extLst>
              <a:ext uri="{FF2B5EF4-FFF2-40B4-BE49-F238E27FC236}">
                <a16:creationId xmlns:a16="http://schemas.microsoft.com/office/drawing/2014/main" id="{5BEEB0DB-9415-6C8D-5B26-1CADD18E297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23615"/>
            <a:ext cx="1400680" cy="700340"/>
          </a:xfrm>
          <a:prstGeom prst="rect">
            <a:avLst/>
          </a:prstGeom>
        </p:spPr>
      </p:pic>
      <p:sp>
        <p:nvSpPr>
          <p:cNvPr id="2" name="Title Placeholder 1">
            <a:extLst>
              <a:ext uri="{FF2B5EF4-FFF2-40B4-BE49-F238E27FC236}">
                <a16:creationId xmlns:a16="http://schemas.microsoft.com/office/drawing/2014/main" id="{F34ED82E-DCBE-C3D2-EC9B-9D42C3795A92}"/>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tx1"/>
                </a:solidFill>
              </a:defRPr>
            </a:lvl1pPr>
          </a:lstStyle>
          <a:p>
            <a:pPr lvl="0"/>
            <a:r>
              <a:rPr lang="en-US" dirty="0"/>
              <a:t>Click to add title</a:t>
            </a:r>
          </a:p>
        </p:txBody>
      </p:sp>
    </p:spTree>
    <p:extLst>
      <p:ext uri="{BB962C8B-B14F-4D97-AF65-F5344CB8AC3E}">
        <p14:creationId xmlns:p14="http://schemas.microsoft.com/office/powerpoint/2010/main" val="70051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White with Grey Dots">
    <p:spTree>
      <p:nvGrpSpPr>
        <p:cNvPr id="1" name=""/>
        <p:cNvGrpSpPr/>
        <p:nvPr/>
      </p:nvGrpSpPr>
      <p:grpSpPr>
        <a:xfrm>
          <a:off x="0" y="0"/>
          <a:ext cx="0" cy="0"/>
          <a:chOff x="0" y="0"/>
          <a:chExt cx="0" cy="0"/>
        </a:xfrm>
      </p:grpSpPr>
      <p:sp>
        <p:nvSpPr>
          <p:cNvPr id="6" name="background fill">
            <a:extLst>
              <a:ext uri="{FF2B5EF4-FFF2-40B4-BE49-F238E27FC236}">
                <a16:creationId xmlns:a16="http://schemas.microsoft.com/office/drawing/2014/main" id="{EA6DEF61-F6A3-8790-0067-80A7AD74CA2D}"/>
              </a:ext>
            </a:extLst>
          </p:cNvPr>
          <p:cNvSpPr/>
          <p:nvPr userDrawn="1"/>
        </p:nvSpPr>
        <p:spPr>
          <a:xfrm>
            <a:off x="0" y="-1"/>
            <a:ext cx="9168384" cy="5156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7" name="dots pattern">
            <a:extLst>
              <a:ext uri="{FF2B5EF4-FFF2-40B4-BE49-F238E27FC236}">
                <a16:creationId xmlns:a16="http://schemas.microsoft.com/office/drawing/2014/main" id="{02A9CA2E-D40D-45E7-F731-88AED1947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4" name="Polygon3">
            <a:extLst>
              <a:ext uri="{FF2B5EF4-FFF2-40B4-BE49-F238E27FC236}">
                <a16:creationId xmlns:a16="http://schemas.microsoft.com/office/drawing/2014/main" id="{7620B809-42E9-5E56-8720-4D61BF68F9A3}"/>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357" b="14221"/>
          <a:stretch/>
        </p:blipFill>
        <p:spPr>
          <a:xfrm>
            <a:off x="0" y="-1"/>
            <a:ext cx="4955487" cy="5143501"/>
          </a:xfrm>
          <a:prstGeom prst="rect">
            <a:avLst/>
          </a:prstGeom>
        </p:spPr>
      </p:pic>
      <p:sp>
        <p:nvSpPr>
          <p:cNvPr id="3" name="TextBox 2">
            <a:extLst>
              <a:ext uri="{FF2B5EF4-FFF2-40B4-BE49-F238E27FC236}">
                <a16:creationId xmlns:a16="http://schemas.microsoft.com/office/drawing/2014/main" id="{15EFE086-5B39-34EF-1617-CB07BDAA089A}"/>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14" name="TextBox 13">
            <a:extLst>
              <a:ext uri="{FF2B5EF4-FFF2-40B4-BE49-F238E27FC236}">
                <a16:creationId xmlns:a16="http://schemas.microsoft.com/office/drawing/2014/main" id="{A338A6B9-650F-5120-8937-A930093E6BF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
        <p:nvSpPr>
          <p:cNvPr id="15" name="TextBox 14">
            <a:extLst>
              <a:ext uri="{FF2B5EF4-FFF2-40B4-BE49-F238E27FC236}">
                <a16:creationId xmlns:a16="http://schemas.microsoft.com/office/drawing/2014/main" id="{D0B705AD-3786-518C-F56D-593C059B2B0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2025. All Rights Reserved.</a:t>
            </a:r>
          </a:p>
        </p:txBody>
      </p:sp>
      <p:pic>
        <p:nvPicPr>
          <p:cNvPr id="16" name="Graphic 15">
            <a:extLst>
              <a:ext uri="{FF2B5EF4-FFF2-40B4-BE49-F238E27FC236}">
                <a16:creationId xmlns:a16="http://schemas.microsoft.com/office/drawing/2014/main" id="{5BEEB0DB-9415-6C8D-5B26-1CADD18E297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23615"/>
            <a:ext cx="1400680" cy="700340"/>
          </a:xfrm>
          <a:prstGeom prst="rect">
            <a:avLst/>
          </a:prstGeom>
        </p:spPr>
      </p:pic>
      <p:sp>
        <p:nvSpPr>
          <p:cNvPr id="2" name="Title Placeholder 1">
            <a:extLst>
              <a:ext uri="{FF2B5EF4-FFF2-40B4-BE49-F238E27FC236}">
                <a16:creationId xmlns:a16="http://schemas.microsoft.com/office/drawing/2014/main" id="{9FC930A6-B4F4-6070-5BB9-00636990D21D}"/>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tx1"/>
                </a:solidFill>
              </a:defRPr>
            </a:lvl1pPr>
          </a:lstStyle>
          <a:p>
            <a:pPr lvl="0"/>
            <a:r>
              <a:rPr lang="en-US" dirty="0"/>
              <a:t>Click to add title</a:t>
            </a:r>
          </a:p>
        </p:txBody>
      </p:sp>
    </p:spTree>
    <p:extLst>
      <p:ext uri="{BB962C8B-B14F-4D97-AF65-F5344CB8AC3E}">
        <p14:creationId xmlns:p14="http://schemas.microsoft.com/office/powerpoint/2010/main" val="129634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Tree>
    <p:extLst>
      <p:ext uri="{BB962C8B-B14F-4D97-AF65-F5344CB8AC3E}">
        <p14:creationId xmlns:p14="http://schemas.microsoft.com/office/powerpoint/2010/main" val="67074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Grey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C1B140-CD96-4753-1322-EE0F59622851}"/>
              </a:ext>
            </a:extLst>
          </p:cNvPr>
          <p:cNvSpPr/>
          <p:nvPr userDrawn="1"/>
        </p:nvSpPr>
        <p:spPr>
          <a:xfrm>
            <a:off x="0" y="0"/>
            <a:ext cx="9144000" cy="7855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Title Placeholder 1">
            <a:extLst>
              <a:ext uri="{FF2B5EF4-FFF2-40B4-BE49-F238E27FC236}">
                <a16:creationId xmlns:a16="http://schemas.microsoft.com/office/drawing/2014/main" id="{EB6F5A55-8B4B-818E-5ED9-D1D81C259BEE}"/>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Tree>
    <p:extLst>
      <p:ext uri="{BB962C8B-B14F-4D97-AF65-F5344CB8AC3E}">
        <p14:creationId xmlns:p14="http://schemas.microsoft.com/office/powerpoint/2010/main" val="191075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D0D7E8-C0AE-E80B-000E-6A6F999C4679}"/>
              </a:ext>
            </a:extLst>
          </p:cNvPr>
          <p:cNvSpPr/>
          <p:nvPr userDrawn="1"/>
        </p:nvSpPr>
        <p:spPr>
          <a:xfrm>
            <a:off x="0" y="0"/>
            <a:ext cx="9144000" cy="4821829"/>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Title Placeholder 1">
            <a:extLst>
              <a:ext uri="{FF2B5EF4-FFF2-40B4-BE49-F238E27FC236}">
                <a16:creationId xmlns:a16="http://schemas.microsoft.com/office/drawing/2014/main" id="{EB6F5A55-8B4B-818E-5ED9-D1D81C259BEE}"/>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bg1"/>
                </a:solidFill>
              </a:defRPr>
            </a:lvl1pPr>
          </a:lstStyle>
          <a:p>
            <a:pPr lvl="0"/>
            <a:r>
              <a:rPr lang="en-US" dirty="0"/>
              <a:t>Click to add title</a:t>
            </a:r>
          </a:p>
        </p:txBody>
      </p:sp>
    </p:spTree>
    <p:extLst>
      <p:ext uri="{BB962C8B-B14F-4D97-AF65-F5344CB8AC3E}">
        <p14:creationId xmlns:p14="http://schemas.microsoft.com/office/powerpoint/2010/main" val="285362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Gre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426AB7-2B7E-09C4-6F67-71BA005906DA}"/>
              </a:ext>
            </a:extLst>
          </p:cNvPr>
          <p:cNvSpPr/>
          <p:nvPr userDrawn="1"/>
        </p:nvSpPr>
        <p:spPr>
          <a:xfrm>
            <a:off x="-9144" y="-7375"/>
            <a:ext cx="9153144" cy="48316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sp>
        <p:nvSpPr>
          <p:cNvPr id="4" name="Title Placeholder 1">
            <a:extLst>
              <a:ext uri="{FF2B5EF4-FFF2-40B4-BE49-F238E27FC236}">
                <a16:creationId xmlns:a16="http://schemas.microsoft.com/office/drawing/2014/main" id="{0CA9DA9D-5260-B6D4-091B-5AAD06C81315}"/>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Tree>
    <p:extLst>
      <p:ext uri="{BB962C8B-B14F-4D97-AF65-F5344CB8AC3E}">
        <p14:creationId xmlns:p14="http://schemas.microsoft.com/office/powerpoint/2010/main" val="118557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Grey White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426AB7-2B7E-09C4-6F67-71BA005906DA}"/>
              </a:ext>
            </a:extLst>
          </p:cNvPr>
          <p:cNvSpPr/>
          <p:nvPr userDrawn="1"/>
        </p:nvSpPr>
        <p:spPr>
          <a:xfrm>
            <a:off x="0" y="0"/>
            <a:ext cx="9153144" cy="5157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sp>
        <p:nvSpPr>
          <p:cNvPr id="5" name="TextBox 4">
            <a:extLst>
              <a:ext uri="{FF2B5EF4-FFF2-40B4-BE49-F238E27FC236}">
                <a16:creationId xmlns:a16="http://schemas.microsoft.com/office/drawing/2014/main" id="{A373A742-D580-6E84-DE22-B26C90D35ED7}"/>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dirty="0">
              <a:solidFill>
                <a:prstClr val="white">
                  <a:alpha val="50000"/>
                </a:prstClr>
              </a:solidFill>
              <a:latin typeface="Neue Haas Grotesk Text Pro" panose="020B0504020202020204" pitchFamily="34" charset="77"/>
            </a:endParaRPr>
          </a:p>
        </p:txBody>
      </p:sp>
      <p:sp>
        <p:nvSpPr>
          <p:cNvPr id="9" name="TextBox 8">
            <a:extLst>
              <a:ext uri="{FF2B5EF4-FFF2-40B4-BE49-F238E27FC236}">
                <a16:creationId xmlns:a16="http://schemas.microsoft.com/office/drawing/2014/main" id="{CAE6BCFD-5569-DF89-A836-8298A073C595}"/>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dirty="0">
              <a:solidFill>
                <a:prstClr val="white">
                  <a:alpha val="50000"/>
                </a:prstClr>
              </a:solidFill>
              <a:latin typeface="Neue Haas Grotesk Text Pro" panose="020B0504020202020204" pitchFamily="34" charset="77"/>
            </a:endParaRPr>
          </a:p>
        </p:txBody>
      </p:sp>
      <p:sp>
        <p:nvSpPr>
          <p:cNvPr id="14" name="Rectangle 13">
            <a:extLst>
              <a:ext uri="{FF2B5EF4-FFF2-40B4-BE49-F238E27FC236}">
                <a16:creationId xmlns:a16="http://schemas.microsoft.com/office/drawing/2014/main" id="{733B1E77-EDD4-95C6-6BD5-936D2161C0B8}"/>
              </a:ext>
            </a:extLst>
          </p:cNvPr>
          <p:cNvSpPr/>
          <p:nvPr userDrawn="1"/>
        </p:nvSpPr>
        <p:spPr>
          <a:xfrm rot="10800000">
            <a:off x="-2" y="4810204"/>
            <a:ext cx="9145599" cy="33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Graphic 16">
            <a:extLst>
              <a:ext uri="{FF2B5EF4-FFF2-40B4-BE49-F238E27FC236}">
                <a16:creationId xmlns:a16="http://schemas.microsoft.com/office/drawing/2014/main" id="{0C5FBE38-02E8-D4C2-0861-2004C50C7B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623615"/>
            <a:ext cx="1400680" cy="700340"/>
          </a:xfrm>
          <a:prstGeom prst="rect">
            <a:avLst/>
          </a:prstGeom>
        </p:spPr>
      </p:pic>
      <p:sp>
        <p:nvSpPr>
          <p:cNvPr id="3" name="Title Placeholder 1">
            <a:extLst>
              <a:ext uri="{FF2B5EF4-FFF2-40B4-BE49-F238E27FC236}">
                <a16:creationId xmlns:a16="http://schemas.microsoft.com/office/drawing/2014/main" id="{4ADAEB4C-BEBA-0902-AFAE-54D2599FCA18}"/>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6" name="TextBox 5">
            <a:extLst>
              <a:ext uri="{FF2B5EF4-FFF2-40B4-BE49-F238E27FC236}">
                <a16:creationId xmlns:a16="http://schemas.microsoft.com/office/drawing/2014/main" id="{AB281916-AE38-9003-176B-43F10889C7E2}"/>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2025. All Rights Reserved.</a:t>
            </a:r>
          </a:p>
        </p:txBody>
      </p:sp>
      <p:sp>
        <p:nvSpPr>
          <p:cNvPr id="7" name="TextBox 6">
            <a:extLst>
              <a:ext uri="{FF2B5EF4-FFF2-40B4-BE49-F238E27FC236}">
                <a16:creationId xmlns:a16="http://schemas.microsoft.com/office/drawing/2014/main" id="{D84645F7-82DB-DAD5-36A4-3265BBC24004}"/>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278368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ac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332456-B513-FF3E-43B9-8F446C381512}"/>
              </a:ext>
            </a:extLst>
          </p:cNvPr>
          <p:cNvSpPr/>
          <p:nvPr userDrawn="1"/>
        </p:nvSpPr>
        <p:spPr>
          <a:xfrm>
            <a:off x="0" y="0"/>
            <a:ext cx="9168384" cy="5157214"/>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8" name="dots pattern">
            <a:extLst>
              <a:ext uri="{FF2B5EF4-FFF2-40B4-BE49-F238E27FC236}">
                <a16:creationId xmlns:a16="http://schemas.microsoft.com/office/drawing/2014/main" id="{51307983-B155-12AF-E72C-C06C52F6770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13" name="Polygon3">
            <a:extLst>
              <a:ext uri="{FF2B5EF4-FFF2-40B4-BE49-F238E27FC236}">
                <a16:creationId xmlns:a16="http://schemas.microsoft.com/office/drawing/2014/main" id="{9F9B96E2-4EBE-835C-0934-3E6F7B6AB87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1429"/>
            <a:ext cx="5114166" cy="5145785"/>
          </a:xfrm>
          <a:prstGeom prst="rect">
            <a:avLst/>
          </a:prstGeom>
        </p:spPr>
      </p:pic>
      <p:sp>
        <p:nvSpPr>
          <p:cNvPr id="37" name="Eyebrow Text">
            <a:extLst>
              <a:ext uri="{FF2B5EF4-FFF2-40B4-BE49-F238E27FC236}">
                <a16:creationId xmlns:a16="http://schemas.microsoft.com/office/drawing/2014/main" id="{79E50B4C-2076-204C-BCF7-43CD41234F63}"/>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38" name="Text Placeholder 6">
            <a:extLst>
              <a:ext uri="{FF2B5EF4-FFF2-40B4-BE49-F238E27FC236}">
                <a16:creationId xmlns:a16="http://schemas.microsoft.com/office/drawing/2014/main" id="{F2A467D3-E1C8-F34F-98CA-37A8CAF15659}"/>
              </a:ext>
            </a:extLst>
          </p:cNvPr>
          <p:cNvSpPr>
            <a:spLocks noGrp="1"/>
          </p:cNvSpPr>
          <p:nvPr>
            <p:ph type="body" sz="quarter" idx="11" hasCustomPrompt="1"/>
          </p:nvPr>
        </p:nvSpPr>
        <p:spPr>
          <a:xfrm>
            <a:off x="637413" y="2989221"/>
            <a:ext cx="3544411" cy="246221"/>
          </a:xfrm>
        </p:spPr>
        <p:txBody>
          <a:bodyPr anchor="t"/>
          <a:lstStyle>
            <a:lvl1pPr marL="0" indent="0">
              <a:spcBef>
                <a:spcPts val="0"/>
              </a:spcBef>
              <a:spcAft>
                <a:spcPts val="300"/>
              </a:spcAft>
              <a:buNone/>
              <a:defRPr sz="16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Name Here</a:t>
            </a:r>
          </a:p>
        </p:txBody>
      </p:sp>
      <p:sp>
        <p:nvSpPr>
          <p:cNvPr id="39" name="Text Placeholder 8">
            <a:extLst>
              <a:ext uri="{FF2B5EF4-FFF2-40B4-BE49-F238E27FC236}">
                <a16:creationId xmlns:a16="http://schemas.microsoft.com/office/drawing/2014/main" id="{1195B549-480A-6944-938D-FC661B143F7E}"/>
              </a:ext>
            </a:extLst>
          </p:cNvPr>
          <p:cNvSpPr>
            <a:spLocks noGrp="1"/>
          </p:cNvSpPr>
          <p:nvPr>
            <p:ph type="body" sz="quarter" idx="12" hasCustomPrompt="1"/>
          </p:nvPr>
        </p:nvSpPr>
        <p:spPr>
          <a:xfrm>
            <a:off x="637413" y="3228414"/>
            <a:ext cx="3544411" cy="369332"/>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Job Title, Department</a:t>
            </a:r>
            <a:br>
              <a:rPr lang="en-US" dirty="0"/>
            </a:br>
            <a:r>
              <a:rPr lang="en-US" dirty="0"/>
              <a:t>Month 2025</a:t>
            </a:r>
          </a:p>
        </p:txBody>
      </p:sp>
      <p:sp>
        <p:nvSpPr>
          <p:cNvPr id="57" name="Title 1"/>
          <p:cNvSpPr>
            <a:spLocks noGrp="1"/>
          </p:cNvSpPr>
          <p:nvPr>
            <p:ph type="ctrTitle" hasCustomPrompt="1"/>
          </p:nvPr>
        </p:nvSpPr>
        <p:spPr>
          <a:xfrm>
            <a:off x="607715" y="1513211"/>
            <a:ext cx="5954926" cy="1319001"/>
          </a:xfrm>
          <a:prstGeom prst="rect">
            <a:avLst/>
          </a:prstGeom>
          <a:effectLst/>
        </p:spPr>
        <p:txBody>
          <a:bodyPr lIns="0" rIns="0" anchor="t" anchorCtr="0">
            <a:normAutofit/>
          </a:bodyPr>
          <a:lstStyle>
            <a:lvl1pPr>
              <a:lnSpc>
                <a:spcPct val="88000"/>
              </a:lnSpc>
              <a:defRPr sz="4800" b="1" i="0" cap="none" spc="-50" baseline="0">
                <a:solidFill>
                  <a:schemeClr val="bg1"/>
                </a:solidFill>
                <a:latin typeface="Neue Haas Grotesk Text Pro" panose="020B0504020202020204" pitchFamily="34" charset="77"/>
              </a:defRPr>
            </a:lvl1pPr>
          </a:lstStyle>
          <a:p>
            <a:r>
              <a:rPr lang="en-US" dirty="0"/>
              <a:t>Presentation Title on 2 Lines Bold 48pt</a:t>
            </a:r>
          </a:p>
        </p:txBody>
      </p:sp>
      <p:pic>
        <p:nvPicPr>
          <p:cNvPr id="27" name="Polygon3">
            <a:extLst>
              <a:ext uri="{FF2B5EF4-FFF2-40B4-BE49-F238E27FC236}">
                <a16:creationId xmlns:a16="http://schemas.microsoft.com/office/drawing/2014/main" id="{02E329F3-05B3-8D47-E0BD-B976A245CE29}"/>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780" b="61825"/>
          <a:stretch/>
        </p:blipFill>
        <p:spPr>
          <a:xfrm rot="10800000">
            <a:off x="6815112" y="16767"/>
            <a:ext cx="2326602" cy="1093539"/>
          </a:xfrm>
          <a:prstGeom prst="rect">
            <a:avLst/>
          </a:prstGeom>
        </p:spPr>
      </p:pic>
      <p:sp>
        <p:nvSpPr>
          <p:cNvPr id="4" name="TextBox 3">
            <a:extLst>
              <a:ext uri="{FF2B5EF4-FFF2-40B4-BE49-F238E27FC236}">
                <a16:creationId xmlns:a16="http://schemas.microsoft.com/office/drawing/2014/main" id="{3715CB71-9CBE-3B4A-B140-AFBE5CAACF9C}"/>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5" name="TextBox 4">
            <a:extLst>
              <a:ext uri="{FF2B5EF4-FFF2-40B4-BE49-F238E27FC236}">
                <a16:creationId xmlns:a16="http://schemas.microsoft.com/office/drawing/2014/main" id="{75020270-E33A-B5F6-CA82-91CA5483391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2025. All Rights Reserved.</a:t>
            </a:r>
          </a:p>
        </p:txBody>
      </p:sp>
      <p:pic>
        <p:nvPicPr>
          <p:cNvPr id="6" name="HV logo">
            <a:extLst>
              <a:ext uri="{FF2B5EF4-FFF2-40B4-BE49-F238E27FC236}">
                <a16:creationId xmlns:a16="http://schemas.microsoft.com/office/drawing/2014/main" id="{49A8529F-A066-D42B-C9AB-32E5CABED2B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5824" y="0"/>
            <a:ext cx="1408176" cy="704088"/>
          </a:xfrm>
          <a:prstGeom prst="rect">
            <a:avLst/>
          </a:prstGeom>
        </p:spPr>
      </p:pic>
      <p:sp>
        <p:nvSpPr>
          <p:cNvPr id="9" name="TextBox 8">
            <a:extLst>
              <a:ext uri="{FF2B5EF4-FFF2-40B4-BE49-F238E27FC236}">
                <a16:creationId xmlns:a16="http://schemas.microsoft.com/office/drawing/2014/main" id="{8F7C1FCC-65B5-A763-75BC-20898D223CF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Tree>
    <p:extLst>
      <p:ext uri="{BB962C8B-B14F-4D97-AF65-F5344CB8AC3E}">
        <p14:creationId xmlns:p14="http://schemas.microsoft.com/office/powerpoint/2010/main" val="102829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White No Foo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D5F0EB-88A0-6408-357E-ADD4605ED15C}"/>
              </a:ext>
            </a:extLst>
          </p:cNvPr>
          <p:cNvSpPr/>
          <p:nvPr userDrawn="1"/>
        </p:nvSpPr>
        <p:spPr>
          <a:xfrm rot="10800000">
            <a:off x="0" y="4660899"/>
            <a:ext cx="9147175" cy="494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pic>
        <p:nvPicPr>
          <p:cNvPr id="9" name="Graphic 8">
            <a:extLst>
              <a:ext uri="{FF2B5EF4-FFF2-40B4-BE49-F238E27FC236}">
                <a16:creationId xmlns:a16="http://schemas.microsoft.com/office/drawing/2014/main" id="{2818130C-6DBC-0460-1E17-2E269D11949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0646" y="1"/>
            <a:ext cx="1403354" cy="700340"/>
          </a:xfrm>
          <a:prstGeom prst="rect">
            <a:avLst/>
          </a:prstGeom>
        </p:spPr>
      </p:pic>
      <p:sp>
        <p:nvSpPr>
          <p:cNvPr id="5" name="TextBox 4">
            <a:extLst>
              <a:ext uri="{FF2B5EF4-FFF2-40B4-BE49-F238E27FC236}">
                <a16:creationId xmlns:a16="http://schemas.microsoft.com/office/drawing/2014/main" id="{0FEC6368-1995-41AF-E88D-2B106D0919E1}"/>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2025. All Rights Reserved.</a:t>
            </a:r>
          </a:p>
        </p:txBody>
      </p:sp>
      <p:sp>
        <p:nvSpPr>
          <p:cNvPr id="8" name="TextBox 7">
            <a:extLst>
              <a:ext uri="{FF2B5EF4-FFF2-40B4-BE49-F238E27FC236}">
                <a16:creationId xmlns:a16="http://schemas.microsoft.com/office/drawing/2014/main" id="{80F61AAD-35B5-DD2D-220E-BCA6C62F5D89}"/>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360900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White Grey Header No Foot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C1B140-CD96-4753-1322-EE0F59622851}"/>
              </a:ext>
            </a:extLst>
          </p:cNvPr>
          <p:cNvSpPr/>
          <p:nvPr userDrawn="1"/>
        </p:nvSpPr>
        <p:spPr>
          <a:xfrm>
            <a:off x="0" y="0"/>
            <a:ext cx="9144000" cy="7855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Title Placeholder 1">
            <a:extLst>
              <a:ext uri="{FF2B5EF4-FFF2-40B4-BE49-F238E27FC236}">
                <a16:creationId xmlns:a16="http://schemas.microsoft.com/office/drawing/2014/main" id="{EB6F5A55-8B4B-818E-5ED9-D1D81C259BEE}"/>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9" name="Rectangle 8">
            <a:extLst>
              <a:ext uri="{FF2B5EF4-FFF2-40B4-BE49-F238E27FC236}">
                <a16:creationId xmlns:a16="http://schemas.microsoft.com/office/drawing/2014/main" id="{E7F23A3D-947A-905D-F88D-048E9D2BF7A0}"/>
              </a:ext>
            </a:extLst>
          </p:cNvPr>
          <p:cNvSpPr/>
          <p:nvPr userDrawn="1"/>
        </p:nvSpPr>
        <p:spPr>
          <a:xfrm rot="10800000">
            <a:off x="0" y="4660899"/>
            <a:ext cx="9147175" cy="494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Graphic 1">
            <a:extLst>
              <a:ext uri="{FF2B5EF4-FFF2-40B4-BE49-F238E27FC236}">
                <a16:creationId xmlns:a16="http://schemas.microsoft.com/office/drawing/2014/main" id="{8D536D02-9EE1-C505-B561-91F470EBD85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0646" y="1"/>
            <a:ext cx="1403354" cy="700340"/>
          </a:xfrm>
          <a:prstGeom prst="rect">
            <a:avLst/>
          </a:prstGeom>
        </p:spPr>
      </p:pic>
      <p:sp>
        <p:nvSpPr>
          <p:cNvPr id="3" name="TextBox 2">
            <a:extLst>
              <a:ext uri="{FF2B5EF4-FFF2-40B4-BE49-F238E27FC236}">
                <a16:creationId xmlns:a16="http://schemas.microsoft.com/office/drawing/2014/main" id="{9D638DF7-A548-80F0-C019-72FAD8BB2FFE}"/>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2025. All Rights Reserved.</a:t>
            </a:r>
          </a:p>
        </p:txBody>
      </p:sp>
      <p:sp>
        <p:nvSpPr>
          <p:cNvPr id="4" name="TextBox 3">
            <a:extLst>
              <a:ext uri="{FF2B5EF4-FFF2-40B4-BE49-F238E27FC236}">
                <a16:creationId xmlns:a16="http://schemas.microsoft.com/office/drawing/2014/main" id="{70555608-FC93-1DA8-1DC9-B838BFEDA55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388802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Left and Conten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C5366B26-C34B-3B4C-9CE0-83402FE3D7F8}"/>
              </a:ext>
            </a:extLst>
          </p:cNvPr>
          <p:cNvSpPr>
            <a:spLocks noGrp="1"/>
          </p:cNvSpPr>
          <p:nvPr>
            <p:ph type="pic" sz="quarter" idx="15"/>
          </p:nvPr>
        </p:nvSpPr>
        <p:spPr>
          <a:xfrm>
            <a:off x="0" y="0"/>
            <a:ext cx="4571999" cy="4800600"/>
          </a:xfrm>
          <a:prstGeom prst="rect">
            <a:avLst/>
          </a:prstGeom>
          <a:solidFill>
            <a:schemeClr val="bg1"/>
          </a:solidFill>
          <a:effectLst/>
        </p:spPr>
        <p:txBody>
          <a:bodyPr/>
          <a:lstStyle>
            <a:lvl1pPr marL="0" indent="0">
              <a:buNone/>
              <a:defRPr/>
            </a:lvl1pPr>
          </a:lstStyle>
          <a:p>
            <a:r>
              <a:rPr lang="en-GB"/>
              <a:t>Click icon to add picture</a:t>
            </a:r>
            <a:endParaRPr lang="en-US" dirty="0"/>
          </a:p>
        </p:txBody>
      </p:sp>
      <p:sp>
        <p:nvSpPr>
          <p:cNvPr id="36" name="Text Placeholder 53">
            <a:extLst>
              <a:ext uri="{FF2B5EF4-FFF2-40B4-BE49-F238E27FC236}">
                <a16:creationId xmlns:a16="http://schemas.microsoft.com/office/drawing/2014/main" id="{668044C6-C934-9C4A-9FD7-E424C5CA7410}"/>
              </a:ext>
            </a:extLst>
          </p:cNvPr>
          <p:cNvSpPr>
            <a:spLocks noGrp="1"/>
          </p:cNvSpPr>
          <p:nvPr>
            <p:ph idx="16" hasCustomPrompt="1"/>
          </p:nvPr>
        </p:nvSpPr>
        <p:spPr>
          <a:xfrm>
            <a:off x="456504" y="1408355"/>
            <a:ext cx="3997446" cy="1163395"/>
          </a:xfrm>
          <a:prstGeom prst="rect">
            <a:avLst/>
          </a:prstGeom>
        </p:spPr>
        <p:txBody>
          <a:bodyPr vert="horz" wrap="square" lIns="0" tIns="45720" rIns="91440" bIns="45720" rtlCol="0">
            <a:spAutoFit/>
          </a:bodyPr>
          <a:lstStyle>
            <a:lvl1pPr>
              <a:spcBef>
                <a:spcPts val="500"/>
              </a:spcBef>
              <a:defRPr>
                <a:solidFill>
                  <a:schemeClr val="tx1"/>
                </a:solidFill>
              </a:defRPr>
            </a:lvl1pPr>
            <a:lvl2pPr>
              <a:spcBef>
                <a:spcPts val="300"/>
              </a:spcBef>
              <a:defRPr>
                <a:solidFill>
                  <a:schemeClr val="tx1"/>
                </a:solidFill>
              </a:defRPr>
            </a:lvl2pPr>
            <a:lvl3pPr>
              <a:spcBef>
                <a:spcPts val="200"/>
              </a:spcBef>
              <a:defRPr>
                <a:solidFill>
                  <a:schemeClr val="tx1"/>
                </a:solidFill>
              </a:defRPr>
            </a:lvl3pPr>
            <a:lvl4pPr>
              <a:defRPr>
                <a:solidFill>
                  <a:schemeClr val="tx1"/>
                </a:solidFill>
              </a:defRPr>
            </a:lvl4pPr>
            <a:lvl5pPr>
              <a:defRPr sz="800" b="0" i="0">
                <a:solidFill>
                  <a:schemeClr val="tx1"/>
                </a:solidFill>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999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4" name="Table Placeholder 3">
            <a:extLst>
              <a:ext uri="{FF2B5EF4-FFF2-40B4-BE49-F238E27FC236}">
                <a16:creationId xmlns:a16="http://schemas.microsoft.com/office/drawing/2014/main" id="{72E238BF-A2C0-C94D-9521-BC69A95CBD52}"/>
              </a:ext>
            </a:extLst>
          </p:cNvPr>
          <p:cNvSpPr>
            <a:spLocks noGrp="1"/>
          </p:cNvSpPr>
          <p:nvPr>
            <p:ph type="tbl" sz="quarter" idx="10"/>
          </p:nvPr>
        </p:nvSpPr>
        <p:spPr>
          <a:xfrm>
            <a:off x="2377800" y="1078200"/>
            <a:ext cx="6483701" cy="3436262"/>
          </a:xfrm>
          <a:solidFill>
            <a:schemeClr val="bg2"/>
          </a:solidFill>
        </p:spPr>
        <p:txBody>
          <a:bodyPr/>
          <a:lstStyle/>
          <a:p>
            <a:r>
              <a:rPr lang="en-GB" dirty="0"/>
              <a:t>Click icon to add table</a:t>
            </a:r>
            <a:endParaRPr lang="en-US" dirty="0"/>
          </a:p>
        </p:txBody>
      </p:sp>
      <p:sp>
        <p:nvSpPr>
          <p:cNvPr id="5" name="Text Placeholder 53">
            <a:extLst>
              <a:ext uri="{FF2B5EF4-FFF2-40B4-BE49-F238E27FC236}">
                <a16:creationId xmlns:a16="http://schemas.microsoft.com/office/drawing/2014/main" id="{8A904D47-BE89-9242-8FAA-EEAF730B2BA8}"/>
              </a:ext>
            </a:extLst>
          </p:cNvPr>
          <p:cNvSpPr>
            <a:spLocks noGrp="1"/>
          </p:cNvSpPr>
          <p:nvPr>
            <p:ph idx="1" hasCustomPrompt="1"/>
          </p:nvPr>
        </p:nvSpPr>
        <p:spPr>
          <a:xfrm>
            <a:off x="133795" y="1078200"/>
            <a:ext cx="1987262"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513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3 Columns">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1" y="1128304"/>
            <a:ext cx="266192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7" name="Text Placeholder 53">
            <a:extLst>
              <a:ext uri="{FF2B5EF4-FFF2-40B4-BE49-F238E27FC236}">
                <a16:creationId xmlns:a16="http://schemas.microsoft.com/office/drawing/2014/main" id="{34A239C9-4494-0548-8502-19C73911F643}"/>
              </a:ext>
            </a:extLst>
          </p:cNvPr>
          <p:cNvSpPr>
            <a:spLocks noGrp="1"/>
          </p:cNvSpPr>
          <p:nvPr>
            <p:ph idx="11" hasCustomPrompt="1"/>
          </p:nvPr>
        </p:nvSpPr>
        <p:spPr>
          <a:xfrm>
            <a:off x="6186246" y="1143653"/>
            <a:ext cx="266192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3">
            <a:extLst>
              <a:ext uri="{FF2B5EF4-FFF2-40B4-BE49-F238E27FC236}">
                <a16:creationId xmlns:a16="http://schemas.microsoft.com/office/drawing/2014/main" id="{08DC579F-A1A9-5A43-878A-431450FE78C5}"/>
              </a:ext>
            </a:extLst>
          </p:cNvPr>
          <p:cNvSpPr>
            <a:spLocks noGrp="1"/>
          </p:cNvSpPr>
          <p:nvPr>
            <p:ph idx="12" hasCustomPrompt="1"/>
          </p:nvPr>
        </p:nvSpPr>
        <p:spPr>
          <a:xfrm>
            <a:off x="3241040" y="1128304"/>
            <a:ext cx="266192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147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Quadra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59" y="990259"/>
            <a:ext cx="415821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4721626" y="990259"/>
            <a:ext cx="412654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264159" y="2880908"/>
            <a:ext cx="415821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4721626" y="2880908"/>
            <a:ext cx="412654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57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4 Columns">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166626" y="990258"/>
            <a:ext cx="1882693" cy="3576593"/>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2469352" y="990259"/>
            <a:ext cx="1882693" cy="3576592"/>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4772078" y="998757"/>
            <a:ext cx="1882693" cy="3576592"/>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7074803" y="998757"/>
            <a:ext cx="1882693" cy="3568095"/>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804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02688" y="990259"/>
            <a:ext cx="3906889"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4329174" y="990259"/>
            <a:ext cx="387713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202688" y="2880908"/>
            <a:ext cx="3906889"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4329174" y="2880908"/>
            <a:ext cx="387713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785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02688" y="1128304"/>
            <a:ext cx="8645478"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Tree>
    <p:extLst>
      <p:ext uri="{BB962C8B-B14F-4D97-AF65-F5344CB8AC3E}">
        <p14:creationId xmlns:p14="http://schemas.microsoft.com/office/powerpoint/2010/main" val="265270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Byline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1128304"/>
            <a:ext cx="8584006"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117598" y="163551"/>
            <a:ext cx="7051040" cy="384241"/>
          </a:xfrm>
          <a:prstGeom prst="rect">
            <a:avLst/>
          </a:prstGeom>
        </p:spPr>
        <p:txBody>
          <a:bodyPr vert="horz" lIns="72000" tIns="0" rIns="91440" bIns="0" rtlCol="0" anchor="ctr">
            <a:normAutofit/>
          </a:bodyPr>
          <a:lstStyle/>
          <a:p>
            <a:pPr lvl="0"/>
            <a:r>
              <a:rPr lang="en-US" dirty="0"/>
              <a:t>Click to add title</a:t>
            </a:r>
          </a:p>
        </p:txBody>
      </p:sp>
      <p:sp>
        <p:nvSpPr>
          <p:cNvPr id="5" name="Text Placeholder 4">
            <a:extLst>
              <a:ext uri="{FF2B5EF4-FFF2-40B4-BE49-F238E27FC236}">
                <a16:creationId xmlns:a16="http://schemas.microsoft.com/office/drawing/2014/main" id="{F0DA03DC-ECC5-D464-6736-7E1B0A83EA5C}"/>
              </a:ext>
            </a:extLst>
          </p:cNvPr>
          <p:cNvSpPr>
            <a:spLocks noGrp="1"/>
          </p:cNvSpPr>
          <p:nvPr>
            <p:ph type="body" sz="quarter" idx="10" hasCustomPrompt="1"/>
          </p:nvPr>
        </p:nvSpPr>
        <p:spPr>
          <a:xfrm>
            <a:off x="202688" y="480886"/>
            <a:ext cx="6965950" cy="153888"/>
          </a:xfrm>
        </p:spPr>
        <p:txBody>
          <a:bodyPr/>
          <a:lstStyle>
            <a:lvl1pPr marL="0" indent="0">
              <a:spcAft>
                <a:spcPts val="0"/>
              </a:spcAft>
              <a:buNone/>
              <a:defRPr sz="1000" b="0"/>
            </a:lvl1pPr>
          </a:lstStyle>
          <a:p>
            <a:pPr lvl="0"/>
            <a:r>
              <a:rPr lang="en-GB" dirty="0" err="1"/>
              <a:t>Byline</a:t>
            </a:r>
            <a:r>
              <a:rPr lang="en-GB" dirty="0"/>
              <a:t> 10pt Neue Haas </a:t>
            </a:r>
            <a:r>
              <a:rPr lang="en-GB" dirty="0" err="1"/>
              <a:t>Grotesk</a:t>
            </a:r>
            <a:r>
              <a:rPr lang="en-GB" dirty="0"/>
              <a:t> Text Pro font</a:t>
            </a:r>
            <a:endParaRPr lang="en-US" dirty="0"/>
          </a:p>
        </p:txBody>
      </p:sp>
    </p:spTree>
    <p:extLst>
      <p:ext uri="{BB962C8B-B14F-4D97-AF65-F5344CB8AC3E}">
        <p14:creationId xmlns:p14="http://schemas.microsoft.com/office/powerpoint/2010/main" val="165624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D4E5A3-9FF8-174B-B024-4CB426E86E5A}"/>
              </a:ext>
            </a:extLst>
          </p:cNvPr>
          <p:cNvSpPr>
            <a:spLocks/>
          </p:cNvSpPr>
          <p:nvPr userDrawn="1"/>
        </p:nvSpPr>
        <p:spPr>
          <a:xfrm>
            <a:off x="0" y="0"/>
            <a:ext cx="9153144" cy="5157216"/>
          </a:xfrm>
          <a:prstGeom prst="rect">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5" name="dots pattern">
            <a:extLst>
              <a:ext uri="{FF2B5EF4-FFF2-40B4-BE49-F238E27FC236}">
                <a16:creationId xmlns:a16="http://schemas.microsoft.com/office/drawing/2014/main" id="{EFD8E20D-8B6B-3813-24AD-412BA7CAB079}"/>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38627"/>
          <a:stretch/>
        </p:blipFill>
        <p:spPr>
          <a:xfrm>
            <a:off x="5444261" y="-300155"/>
            <a:ext cx="5415967" cy="4963904"/>
          </a:xfrm>
          <a:prstGeom prst="rect">
            <a:avLst/>
          </a:prstGeom>
        </p:spPr>
      </p:pic>
      <p:sp>
        <p:nvSpPr>
          <p:cNvPr id="3" name="TextBox 2">
            <a:extLst>
              <a:ext uri="{FF2B5EF4-FFF2-40B4-BE49-F238E27FC236}">
                <a16:creationId xmlns:a16="http://schemas.microsoft.com/office/drawing/2014/main" id="{678ED88B-543E-5F6F-0853-93A7371BB82E}"/>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7" name="TextBox 6">
            <a:extLst>
              <a:ext uri="{FF2B5EF4-FFF2-40B4-BE49-F238E27FC236}">
                <a16:creationId xmlns:a16="http://schemas.microsoft.com/office/drawing/2014/main" id="{DF36879B-E417-A6C1-2CBD-9E79FACE481F}"/>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2025. All Rights Reserved.</a:t>
            </a:r>
          </a:p>
        </p:txBody>
      </p:sp>
      <p:pic>
        <p:nvPicPr>
          <p:cNvPr id="10" name="HV logo">
            <a:extLst>
              <a:ext uri="{FF2B5EF4-FFF2-40B4-BE49-F238E27FC236}">
                <a16:creationId xmlns:a16="http://schemas.microsoft.com/office/drawing/2014/main" id="{CC955F9A-2F94-1FC9-64EE-11C77245661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627198" cy="813599"/>
          </a:xfrm>
          <a:prstGeom prst="rect">
            <a:avLst/>
          </a:prstGeom>
        </p:spPr>
      </p:pic>
      <p:sp>
        <p:nvSpPr>
          <p:cNvPr id="2" name="Eyebrow Text">
            <a:extLst>
              <a:ext uri="{FF2B5EF4-FFF2-40B4-BE49-F238E27FC236}">
                <a16:creationId xmlns:a16="http://schemas.microsoft.com/office/drawing/2014/main" id="{BC3FD556-9BCD-2AA3-40E0-CA128E2BFF70}"/>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4" name="Text Placeholder 6">
            <a:extLst>
              <a:ext uri="{FF2B5EF4-FFF2-40B4-BE49-F238E27FC236}">
                <a16:creationId xmlns:a16="http://schemas.microsoft.com/office/drawing/2014/main" id="{56B36B19-218C-0316-5DE4-91AD032117B9}"/>
              </a:ext>
            </a:extLst>
          </p:cNvPr>
          <p:cNvSpPr>
            <a:spLocks noGrp="1"/>
          </p:cNvSpPr>
          <p:nvPr>
            <p:ph type="body" sz="quarter" idx="11" hasCustomPrompt="1"/>
          </p:nvPr>
        </p:nvSpPr>
        <p:spPr>
          <a:xfrm>
            <a:off x="637413" y="2989221"/>
            <a:ext cx="3544411" cy="246221"/>
          </a:xfrm>
        </p:spPr>
        <p:txBody>
          <a:bodyPr anchor="t"/>
          <a:lstStyle>
            <a:lvl1pPr marL="0" indent="0">
              <a:spcBef>
                <a:spcPts val="0"/>
              </a:spcBef>
              <a:spcAft>
                <a:spcPts val="300"/>
              </a:spcAft>
              <a:buNone/>
              <a:defRPr sz="16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Name Here</a:t>
            </a:r>
          </a:p>
        </p:txBody>
      </p:sp>
      <p:sp>
        <p:nvSpPr>
          <p:cNvPr id="6" name="Text Placeholder 8">
            <a:extLst>
              <a:ext uri="{FF2B5EF4-FFF2-40B4-BE49-F238E27FC236}">
                <a16:creationId xmlns:a16="http://schemas.microsoft.com/office/drawing/2014/main" id="{698FAF50-A01B-6EE9-9360-DC7C3F539BA8}"/>
              </a:ext>
            </a:extLst>
          </p:cNvPr>
          <p:cNvSpPr>
            <a:spLocks noGrp="1"/>
          </p:cNvSpPr>
          <p:nvPr>
            <p:ph type="body" sz="quarter" idx="12" hasCustomPrompt="1"/>
          </p:nvPr>
        </p:nvSpPr>
        <p:spPr>
          <a:xfrm>
            <a:off x="637413" y="3228414"/>
            <a:ext cx="3544411" cy="369332"/>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Job Title, Department</a:t>
            </a:r>
            <a:br>
              <a:rPr lang="en-US" dirty="0"/>
            </a:br>
            <a:r>
              <a:rPr lang="en-US" dirty="0"/>
              <a:t>Month 2025</a:t>
            </a:r>
          </a:p>
        </p:txBody>
      </p:sp>
      <p:sp>
        <p:nvSpPr>
          <p:cNvPr id="8" name="Title 1">
            <a:extLst>
              <a:ext uri="{FF2B5EF4-FFF2-40B4-BE49-F238E27FC236}">
                <a16:creationId xmlns:a16="http://schemas.microsoft.com/office/drawing/2014/main" id="{577C23BD-16BE-8EA4-A9B6-D73B44F0A5E0}"/>
              </a:ext>
            </a:extLst>
          </p:cNvPr>
          <p:cNvSpPr>
            <a:spLocks noGrp="1"/>
          </p:cNvSpPr>
          <p:nvPr>
            <p:ph type="ctrTitle" hasCustomPrompt="1"/>
          </p:nvPr>
        </p:nvSpPr>
        <p:spPr>
          <a:xfrm>
            <a:off x="607715" y="1513211"/>
            <a:ext cx="5954926" cy="1319001"/>
          </a:xfrm>
          <a:prstGeom prst="rect">
            <a:avLst/>
          </a:prstGeom>
          <a:effectLst/>
        </p:spPr>
        <p:txBody>
          <a:bodyPr lIns="0" rIns="0" anchor="t" anchorCtr="0">
            <a:normAutofit/>
          </a:bodyPr>
          <a:lstStyle>
            <a:lvl1pPr>
              <a:lnSpc>
                <a:spcPct val="88000"/>
              </a:lnSpc>
              <a:defRPr sz="4800" b="1" i="0" cap="none" spc="-50" baseline="0">
                <a:solidFill>
                  <a:schemeClr val="bg1"/>
                </a:solidFill>
                <a:latin typeface="Neue Haas Grotesk Text Pro" panose="020B0504020202020204" pitchFamily="34" charset="77"/>
              </a:defRPr>
            </a:lvl1pPr>
          </a:lstStyle>
          <a:p>
            <a:r>
              <a:rPr lang="en-US" dirty="0"/>
              <a:t>Presentation Title on 2 Lines Bold 48pt</a:t>
            </a:r>
          </a:p>
        </p:txBody>
      </p:sp>
    </p:spTree>
    <p:extLst>
      <p:ext uri="{BB962C8B-B14F-4D97-AF65-F5344CB8AC3E}">
        <p14:creationId xmlns:p14="http://schemas.microsoft.com/office/powerpoint/2010/main" val="97066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Right with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0" y="785554"/>
            <a:ext cx="4572000" cy="4030286"/>
          </a:xfrm>
          <a:prstGeom prst="rect">
            <a:avLst/>
          </a:prstGeom>
          <a:noFill/>
          <a:effectLst/>
        </p:spPr>
        <p:txBody>
          <a:bodyPr/>
          <a:lstStyle>
            <a:lvl1pPr marL="0" indent="0">
              <a:buNone/>
              <a:defRPr/>
            </a:lvl1pPr>
          </a:lstStyle>
          <a:p>
            <a:r>
              <a:rPr lang="en-GB"/>
              <a:t>Click icon to add picture</a:t>
            </a:r>
            <a:endParaRPr lang="en-US" dirty="0"/>
          </a:p>
        </p:txBody>
      </p:sp>
      <p:sp>
        <p:nvSpPr>
          <p:cNvPr id="7"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5" name="Text Placeholder 53">
            <a:extLst>
              <a:ext uri="{FF2B5EF4-FFF2-40B4-BE49-F238E27FC236}">
                <a16:creationId xmlns:a16="http://schemas.microsoft.com/office/drawing/2014/main" id="{E2CFE7CB-9993-F94F-ABAA-E164A8D3C94C}"/>
              </a:ext>
            </a:extLst>
          </p:cNvPr>
          <p:cNvSpPr>
            <a:spLocks noGrp="1"/>
          </p:cNvSpPr>
          <p:nvPr>
            <p:ph idx="16" hasCustomPrompt="1"/>
          </p:nvPr>
        </p:nvSpPr>
        <p:spPr>
          <a:xfrm>
            <a:off x="4783015" y="979621"/>
            <a:ext cx="4192337"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53">
            <a:extLst>
              <a:ext uri="{FF2B5EF4-FFF2-40B4-BE49-F238E27FC236}">
                <a16:creationId xmlns:a16="http://schemas.microsoft.com/office/drawing/2014/main" id="{C4FC214E-EA83-989A-41CB-95789D88A56C}"/>
              </a:ext>
            </a:extLst>
          </p:cNvPr>
          <p:cNvSpPr>
            <a:spLocks noGrp="1"/>
          </p:cNvSpPr>
          <p:nvPr>
            <p:ph idx="17" hasCustomPrompt="1"/>
          </p:nvPr>
        </p:nvSpPr>
        <p:spPr>
          <a:xfrm>
            <a:off x="4783015" y="2338521"/>
            <a:ext cx="4192337"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84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Left and Quadra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3330596" y="990259"/>
            <a:ext cx="263429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6046047" y="990259"/>
            <a:ext cx="2614228"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3330596" y="2752839"/>
            <a:ext cx="263429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6046047" y="2752839"/>
            <a:ext cx="2614228"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3">
            <a:extLst>
              <a:ext uri="{FF2B5EF4-FFF2-40B4-BE49-F238E27FC236}">
                <a16:creationId xmlns:a16="http://schemas.microsoft.com/office/drawing/2014/main" id="{5F6E00F2-CE9D-2114-02B3-46D6DF0F963B}"/>
              </a:ext>
            </a:extLst>
          </p:cNvPr>
          <p:cNvSpPr>
            <a:spLocks noGrp="1"/>
          </p:cNvSpPr>
          <p:nvPr>
            <p:ph idx="13" hasCustomPrompt="1"/>
          </p:nvPr>
        </p:nvSpPr>
        <p:spPr>
          <a:xfrm>
            <a:off x="379927" y="990259"/>
            <a:ext cx="2634295" cy="344852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839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T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3E400-6BC1-E64A-8478-6831B7A08AF2}"/>
              </a:ext>
            </a:extLst>
          </p:cNvPr>
          <p:cNvSpPr>
            <a:spLocks noGrp="1"/>
          </p:cNvSpPr>
          <p:nvPr>
            <p:ph type="title"/>
          </p:nvPr>
        </p:nvSpPr>
        <p:spPr>
          <a:xfrm>
            <a:off x="202688" y="53113"/>
            <a:ext cx="7051040" cy="732441"/>
          </a:xfrm>
        </p:spPr>
        <p:txBody>
          <a:bodyPr/>
          <a:lstStyle/>
          <a:p>
            <a:r>
              <a:rPr lang="en-GB"/>
              <a:t>Click to edit Master title style</a:t>
            </a:r>
            <a:endParaRPr lang="en-US"/>
          </a:p>
        </p:txBody>
      </p:sp>
      <p:sp>
        <p:nvSpPr>
          <p:cNvPr id="3" name="Picture Placeholder 7">
            <a:extLst>
              <a:ext uri="{FF2B5EF4-FFF2-40B4-BE49-F238E27FC236}">
                <a16:creationId xmlns:a16="http://schemas.microsoft.com/office/drawing/2014/main" id="{EE888CFF-2BFE-0744-825D-49559CF9484B}"/>
              </a:ext>
            </a:extLst>
          </p:cNvPr>
          <p:cNvSpPr>
            <a:spLocks noGrp="1"/>
          </p:cNvSpPr>
          <p:nvPr>
            <p:ph type="pic" sz="quarter" idx="15"/>
          </p:nvPr>
        </p:nvSpPr>
        <p:spPr>
          <a:xfrm>
            <a:off x="6172257" y="2811532"/>
            <a:ext cx="2780795" cy="1910018"/>
          </a:xfrm>
          <a:prstGeom prst="rect">
            <a:avLst/>
          </a:prstGeom>
          <a:solidFill>
            <a:schemeClr val="bg2"/>
          </a:solidFill>
          <a:effectLst/>
        </p:spPr>
        <p:txBody>
          <a:bodyPr/>
          <a:lstStyle>
            <a:lvl1pPr marL="0" indent="0">
              <a:buNone/>
              <a:defRPr/>
            </a:lvl1pPr>
          </a:lstStyle>
          <a:p>
            <a:r>
              <a:rPr lang="en-GB" dirty="0"/>
              <a:t>Click icon to add picture</a:t>
            </a:r>
            <a:endParaRPr lang="en-US" dirty="0"/>
          </a:p>
        </p:txBody>
      </p:sp>
      <p:sp>
        <p:nvSpPr>
          <p:cNvPr id="4" name="Text Placeholder 2">
            <a:extLst>
              <a:ext uri="{FF2B5EF4-FFF2-40B4-BE49-F238E27FC236}">
                <a16:creationId xmlns:a16="http://schemas.microsoft.com/office/drawing/2014/main" id="{7EE04616-DBAD-004F-8DB8-5FA017DD3016}"/>
              </a:ext>
            </a:extLst>
          </p:cNvPr>
          <p:cNvSpPr>
            <a:spLocks noGrp="1"/>
          </p:cNvSpPr>
          <p:nvPr>
            <p:ph type="body" sz="quarter" idx="16" hasCustomPrompt="1"/>
          </p:nvPr>
        </p:nvSpPr>
        <p:spPr>
          <a:xfrm>
            <a:off x="6329120" y="4193592"/>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5" name="Text Placeholder 2">
            <a:extLst>
              <a:ext uri="{FF2B5EF4-FFF2-40B4-BE49-F238E27FC236}">
                <a16:creationId xmlns:a16="http://schemas.microsoft.com/office/drawing/2014/main" id="{A2027F03-828B-8344-846D-60B726A8D6E7}"/>
              </a:ext>
            </a:extLst>
          </p:cNvPr>
          <p:cNvSpPr>
            <a:spLocks noGrp="1"/>
          </p:cNvSpPr>
          <p:nvPr>
            <p:ph type="body" sz="quarter" idx="18" hasCustomPrompt="1"/>
          </p:nvPr>
        </p:nvSpPr>
        <p:spPr>
          <a:xfrm>
            <a:off x="6329120" y="4395072"/>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6" name="Picture Placeholder 7">
            <a:extLst>
              <a:ext uri="{FF2B5EF4-FFF2-40B4-BE49-F238E27FC236}">
                <a16:creationId xmlns:a16="http://schemas.microsoft.com/office/drawing/2014/main" id="{7684E943-BF3A-C440-9E36-8336E6625DC8}"/>
              </a:ext>
            </a:extLst>
          </p:cNvPr>
          <p:cNvSpPr>
            <a:spLocks noGrp="1"/>
          </p:cNvSpPr>
          <p:nvPr>
            <p:ph type="pic" sz="quarter" idx="19"/>
          </p:nvPr>
        </p:nvSpPr>
        <p:spPr>
          <a:xfrm>
            <a:off x="3200777" y="2810128"/>
            <a:ext cx="2780795" cy="1910018"/>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7" name="Text Placeholder 2">
            <a:extLst>
              <a:ext uri="{FF2B5EF4-FFF2-40B4-BE49-F238E27FC236}">
                <a16:creationId xmlns:a16="http://schemas.microsoft.com/office/drawing/2014/main" id="{71A148BF-537A-FF4C-91FA-9CFE927FD594}"/>
              </a:ext>
            </a:extLst>
          </p:cNvPr>
          <p:cNvSpPr>
            <a:spLocks noGrp="1"/>
          </p:cNvSpPr>
          <p:nvPr>
            <p:ph type="body" sz="quarter" idx="20" hasCustomPrompt="1"/>
          </p:nvPr>
        </p:nvSpPr>
        <p:spPr>
          <a:xfrm>
            <a:off x="3401965" y="4192188"/>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8" name="Text Placeholder 2">
            <a:extLst>
              <a:ext uri="{FF2B5EF4-FFF2-40B4-BE49-F238E27FC236}">
                <a16:creationId xmlns:a16="http://schemas.microsoft.com/office/drawing/2014/main" id="{846F506E-2077-0F49-B7D6-4A9E8C420A47}"/>
              </a:ext>
            </a:extLst>
          </p:cNvPr>
          <p:cNvSpPr>
            <a:spLocks noGrp="1"/>
          </p:cNvSpPr>
          <p:nvPr>
            <p:ph type="body" sz="quarter" idx="21" hasCustomPrompt="1"/>
          </p:nvPr>
        </p:nvSpPr>
        <p:spPr>
          <a:xfrm>
            <a:off x="3401965" y="4393668"/>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9" name="Picture Placeholder 7">
            <a:extLst>
              <a:ext uri="{FF2B5EF4-FFF2-40B4-BE49-F238E27FC236}">
                <a16:creationId xmlns:a16="http://schemas.microsoft.com/office/drawing/2014/main" id="{053EA1A7-DE08-5443-8CD2-5E80F9877FFB}"/>
              </a:ext>
            </a:extLst>
          </p:cNvPr>
          <p:cNvSpPr>
            <a:spLocks noGrp="1"/>
          </p:cNvSpPr>
          <p:nvPr>
            <p:ph type="pic" sz="quarter" idx="22"/>
          </p:nvPr>
        </p:nvSpPr>
        <p:spPr>
          <a:xfrm>
            <a:off x="229297" y="2808724"/>
            <a:ext cx="2780795" cy="1910018"/>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10" name="Text Placeholder 2">
            <a:extLst>
              <a:ext uri="{FF2B5EF4-FFF2-40B4-BE49-F238E27FC236}">
                <a16:creationId xmlns:a16="http://schemas.microsoft.com/office/drawing/2014/main" id="{078CF79D-4067-914F-9A2B-CB48821A8AD7}"/>
              </a:ext>
            </a:extLst>
          </p:cNvPr>
          <p:cNvSpPr>
            <a:spLocks noGrp="1"/>
          </p:cNvSpPr>
          <p:nvPr>
            <p:ph type="body" sz="quarter" idx="23" hasCustomPrompt="1"/>
          </p:nvPr>
        </p:nvSpPr>
        <p:spPr>
          <a:xfrm>
            <a:off x="467126" y="4190784"/>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11" name="Text Placeholder 2">
            <a:extLst>
              <a:ext uri="{FF2B5EF4-FFF2-40B4-BE49-F238E27FC236}">
                <a16:creationId xmlns:a16="http://schemas.microsoft.com/office/drawing/2014/main" id="{288A013E-D6B9-3A48-B17C-E6BAAE0F98E6}"/>
              </a:ext>
            </a:extLst>
          </p:cNvPr>
          <p:cNvSpPr>
            <a:spLocks noGrp="1"/>
          </p:cNvSpPr>
          <p:nvPr>
            <p:ph type="body" sz="quarter" idx="24" hasCustomPrompt="1"/>
          </p:nvPr>
        </p:nvSpPr>
        <p:spPr>
          <a:xfrm>
            <a:off x="467126" y="4392264"/>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12" name="Picture Placeholder 7">
            <a:extLst>
              <a:ext uri="{FF2B5EF4-FFF2-40B4-BE49-F238E27FC236}">
                <a16:creationId xmlns:a16="http://schemas.microsoft.com/office/drawing/2014/main" id="{CEF55DBB-B3CC-C347-BD0E-29F1F62AAF7C}"/>
              </a:ext>
            </a:extLst>
          </p:cNvPr>
          <p:cNvSpPr>
            <a:spLocks noGrp="1"/>
          </p:cNvSpPr>
          <p:nvPr>
            <p:ph type="pic" sz="quarter" idx="25"/>
          </p:nvPr>
        </p:nvSpPr>
        <p:spPr>
          <a:xfrm>
            <a:off x="6172257" y="800240"/>
            <a:ext cx="2780795" cy="1910018"/>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13" name="Text Placeholder 2">
            <a:extLst>
              <a:ext uri="{FF2B5EF4-FFF2-40B4-BE49-F238E27FC236}">
                <a16:creationId xmlns:a16="http://schemas.microsoft.com/office/drawing/2014/main" id="{F79B057E-2AB3-334B-B69A-342EF75769AB}"/>
              </a:ext>
            </a:extLst>
          </p:cNvPr>
          <p:cNvSpPr>
            <a:spLocks noGrp="1"/>
          </p:cNvSpPr>
          <p:nvPr>
            <p:ph type="body" sz="quarter" idx="26" hasCustomPrompt="1"/>
          </p:nvPr>
        </p:nvSpPr>
        <p:spPr>
          <a:xfrm>
            <a:off x="6329120" y="2182300"/>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14" name="Text Placeholder 2">
            <a:extLst>
              <a:ext uri="{FF2B5EF4-FFF2-40B4-BE49-F238E27FC236}">
                <a16:creationId xmlns:a16="http://schemas.microsoft.com/office/drawing/2014/main" id="{8643242E-5523-834A-B4AE-01CDF8342184}"/>
              </a:ext>
            </a:extLst>
          </p:cNvPr>
          <p:cNvSpPr>
            <a:spLocks noGrp="1"/>
          </p:cNvSpPr>
          <p:nvPr>
            <p:ph type="body" sz="quarter" idx="27" hasCustomPrompt="1"/>
          </p:nvPr>
        </p:nvSpPr>
        <p:spPr>
          <a:xfrm>
            <a:off x="6329120" y="2383780"/>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15" name="Picture Placeholder 7">
            <a:extLst>
              <a:ext uri="{FF2B5EF4-FFF2-40B4-BE49-F238E27FC236}">
                <a16:creationId xmlns:a16="http://schemas.microsoft.com/office/drawing/2014/main" id="{C6498435-F3DB-AD49-9384-AAB5705A8DD7}"/>
              </a:ext>
            </a:extLst>
          </p:cNvPr>
          <p:cNvSpPr>
            <a:spLocks noGrp="1"/>
          </p:cNvSpPr>
          <p:nvPr>
            <p:ph type="pic" sz="quarter" idx="28"/>
          </p:nvPr>
        </p:nvSpPr>
        <p:spPr>
          <a:xfrm>
            <a:off x="3200777" y="798836"/>
            <a:ext cx="2780795" cy="1910018"/>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16" name="Text Placeholder 2">
            <a:extLst>
              <a:ext uri="{FF2B5EF4-FFF2-40B4-BE49-F238E27FC236}">
                <a16:creationId xmlns:a16="http://schemas.microsoft.com/office/drawing/2014/main" id="{F5B56A4E-A819-8C4A-AC58-6BB2E301E8F3}"/>
              </a:ext>
            </a:extLst>
          </p:cNvPr>
          <p:cNvSpPr>
            <a:spLocks noGrp="1"/>
          </p:cNvSpPr>
          <p:nvPr>
            <p:ph type="body" sz="quarter" idx="29" hasCustomPrompt="1"/>
          </p:nvPr>
        </p:nvSpPr>
        <p:spPr>
          <a:xfrm>
            <a:off x="3401965" y="2180896"/>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17" name="Text Placeholder 2">
            <a:extLst>
              <a:ext uri="{FF2B5EF4-FFF2-40B4-BE49-F238E27FC236}">
                <a16:creationId xmlns:a16="http://schemas.microsoft.com/office/drawing/2014/main" id="{B57E2C8D-0AC1-104B-AA97-1F0F12F38D31}"/>
              </a:ext>
            </a:extLst>
          </p:cNvPr>
          <p:cNvSpPr>
            <a:spLocks noGrp="1"/>
          </p:cNvSpPr>
          <p:nvPr>
            <p:ph type="body" sz="quarter" idx="30" hasCustomPrompt="1"/>
          </p:nvPr>
        </p:nvSpPr>
        <p:spPr>
          <a:xfrm>
            <a:off x="3401965" y="2382376"/>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18" name="Picture Placeholder 7">
            <a:extLst>
              <a:ext uri="{FF2B5EF4-FFF2-40B4-BE49-F238E27FC236}">
                <a16:creationId xmlns:a16="http://schemas.microsoft.com/office/drawing/2014/main" id="{B0F496A8-2D58-A442-9137-09641E1D4F76}"/>
              </a:ext>
            </a:extLst>
          </p:cNvPr>
          <p:cNvSpPr>
            <a:spLocks noGrp="1"/>
          </p:cNvSpPr>
          <p:nvPr>
            <p:ph type="pic" sz="quarter" idx="31"/>
          </p:nvPr>
        </p:nvSpPr>
        <p:spPr>
          <a:xfrm>
            <a:off x="229297" y="797432"/>
            <a:ext cx="2780795" cy="1910018"/>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19" name="Text Placeholder 2">
            <a:extLst>
              <a:ext uri="{FF2B5EF4-FFF2-40B4-BE49-F238E27FC236}">
                <a16:creationId xmlns:a16="http://schemas.microsoft.com/office/drawing/2014/main" id="{6D0DDEE2-1C13-A841-BFFC-C188B59F463F}"/>
              </a:ext>
            </a:extLst>
          </p:cNvPr>
          <p:cNvSpPr>
            <a:spLocks noGrp="1"/>
          </p:cNvSpPr>
          <p:nvPr>
            <p:ph type="body" sz="quarter" idx="32" hasCustomPrompt="1"/>
          </p:nvPr>
        </p:nvSpPr>
        <p:spPr>
          <a:xfrm>
            <a:off x="467126" y="2179492"/>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20" name="Text Placeholder 2">
            <a:extLst>
              <a:ext uri="{FF2B5EF4-FFF2-40B4-BE49-F238E27FC236}">
                <a16:creationId xmlns:a16="http://schemas.microsoft.com/office/drawing/2014/main" id="{82FE8DC9-2483-3047-B15D-B23164609A7F}"/>
              </a:ext>
            </a:extLst>
          </p:cNvPr>
          <p:cNvSpPr>
            <a:spLocks noGrp="1"/>
          </p:cNvSpPr>
          <p:nvPr>
            <p:ph type="body" sz="quarter" idx="33" hasCustomPrompt="1"/>
          </p:nvPr>
        </p:nvSpPr>
        <p:spPr>
          <a:xfrm>
            <a:off x="467126" y="2380972"/>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Tree>
    <p:extLst>
      <p:ext uri="{BB962C8B-B14F-4D97-AF65-F5344CB8AC3E}">
        <p14:creationId xmlns:p14="http://schemas.microsoft.com/office/powerpoint/2010/main" val="309992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Photo Tile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486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3" name="Picture Placeholder 7">
            <a:extLst>
              <a:ext uri="{FF2B5EF4-FFF2-40B4-BE49-F238E27FC236}">
                <a16:creationId xmlns:a16="http://schemas.microsoft.com/office/drawing/2014/main" id="{7307512B-76EF-9645-9A49-2D7D690BE207}"/>
              </a:ext>
            </a:extLst>
          </p:cNvPr>
          <p:cNvSpPr>
            <a:spLocks noGrp="1"/>
          </p:cNvSpPr>
          <p:nvPr>
            <p:ph type="pic" sz="quarter" idx="15"/>
          </p:nvPr>
        </p:nvSpPr>
        <p:spPr>
          <a:xfrm>
            <a:off x="6163057" y="2498667"/>
            <a:ext cx="2843784" cy="2261307"/>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4" name="Text Placeholder 2">
            <a:extLst>
              <a:ext uri="{FF2B5EF4-FFF2-40B4-BE49-F238E27FC236}">
                <a16:creationId xmlns:a16="http://schemas.microsoft.com/office/drawing/2014/main" id="{E76E9A7C-8D4F-7E44-920E-93D227D3F10C}"/>
              </a:ext>
            </a:extLst>
          </p:cNvPr>
          <p:cNvSpPr>
            <a:spLocks noGrp="1"/>
          </p:cNvSpPr>
          <p:nvPr>
            <p:ph type="body" sz="quarter" idx="16" hasCustomPrompt="1"/>
          </p:nvPr>
        </p:nvSpPr>
        <p:spPr>
          <a:xfrm>
            <a:off x="6382908" y="4232016"/>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5" name="Text Placeholder 2">
            <a:extLst>
              <a:ext uri="{FF2B5EF4-FFF2-40B4-BE49-F238E27FC236}">
                <a16:creationId xmlns:a16="http://schemas.microsoft.com/office/drawing/2014/main" id="{EF32DE9C-692A-4646-8D08-E79437110B5E}"/>
              </a:ext>
            </a:extLst>
          </p:cNvPr>
          <p:cNvSpPr>
            <a:spLocks noGrp="1"/>
          </p:cNvSpPr>
          <p:nvPr>
            <p:ph type="body" sz="quarter" idx="18" hasCustomPrompt="1"/>
          </p:nvPr>
        </p:nvSpPr>
        <p:spPr>
          <a:xfrm>
            <a:off x="6382908" y="4433496"/>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6" name="Picture Placeholder 7">
            <a:extLst>
              <a:ext uri="{FF2B5EF4-FFF2-40B4-BE49-F238E27FC236}">
                <a16:creationId xmlns:a16="http://schemas.microsoft.com/office/drawing/2014/main" id="{A3E62F3F-45D9-1F45-92CB-D9FEC60CEFB1}"/>
              </a:ext>
            </a:extLst>
          </p:cNvPr>
          <p:cNvSpPr>
            <a:spLocks noGrp="1"/>
          </p:cNvSpPr>
          <p:nvPr>
            <p:ph type="pic" sz="quarter" idx="19"/>
          </p:nvPr>
        </p:nvSpPr>
        <p:spPr>
          <a:xfrm>
            <a:off x="3182114" y="2497263"/>
            <a:ext cx="2843784" cy="2261307"/>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7" name="Text Placeholder 2">
            <a:extLst>
              <a:ext uri="{FF2B5EF4-FFF2-40B4-BE49-F238E27FC236}">
                <a16:creationId xmlns:a16="http://schemas.microsoft.com/office/drawing/2014/main" id="{F0055207-2121-7E48-9072-E9D178DB0699}"/>
              </a:ext>
            </a:extLst>
          </p:cNvPr>
          <p:cNvSpPr>
            <a:spLocks noGrp="1"/>
          </p:cNvSpPr>
          <p:nvPr>
            <p:ph type="body" sz="quarter" idx="20" hasCustomPrompt="1"/>
          </p:nvPr>
        </p:nvSpPr>
        <p:spPr>
          <a:xfrm>
            <a:off x="3401965" y="4230612"/>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8" name="Text Placeholder 2">
            <a:extLst>
              <a:ext uri="{FF2B5EF4-FFF2-40B4-BE49-F238E27FC236}">
                <a16:creationId xmlns:a16="http://schemas.microsoft.com/office/drawing/2014/main" id="{58EF39B7-A35F-9D4B-BF8A-190CC38138DB}"/>
              </a:ext>
            </a:extLst>
          </p:cNvPr>
          <p:cNvSpPr>
            <a:spLocks noGrp="1"/>
          </p:cNvSpPr>
          <p:nvPr>
            <p:ph type="body" sz="quarter" idx="21" hasCustomPrompt="1"/>
          </p:nvPr>
        </p:nvSpPr>
        <p:spPr>
          <a:xfrm>
            <a:off x="3401965" y="4432092"/>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9" name="Picture Placeholder 7">
            <a:extLst>
              <a:ext uri="{FF2B5EF4-FFF2-40B4-BE49-F238E27FC236}">
                <a16:creationId xmlns:a16="http://schemas.microsoft.com/office/drawing/2014/main" id="{82C92BD9-E2E3-6C4A-A8B2-B0057BD6AB61}"/>
              </a:ext>
            </a:extLst>
          </p:cNvPr>
          <p:cNvSpPr>
            <a:spLocks noGrp="1"/>
          </p:cNvSpPr>
          <p:nvPr>
            <p:ph type="pic" sz="quarter" idx="22"/>
          </p:nvPr>
        </p:nvSpPr>
        <p:spPr>
          <a:xfrm>
            <a:off x="201171" y="2495859"/>
            <a:ext cx="2843784" cy="2261307"/>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10" name="Text Placeholder 2">
            <a:extLst>
              <a:ext uri="{FF2B5EF4-FFF2-40B4-BE49-F238E27FC236}">
                <a16:creationId xmlns:a16="http://schemas.microsoft.com/office/drawing/2014/main" id="{303D5816-F997-3C40-B128-202595F172DB}"/>
              </a:ext>
            </a:extLst>
          </p:cNvPr>
          <p:cNvSpPr>
            <a:spLocks noGrp="1"/>
          </p:cNvSpPr>
          <p:nvPr>
            <p:ph type="body" sz="quarter" idx="23" hasCustomPrompt="1"/>
          </p:nvPr>
        </p:nvSpPr>
        <p:spPr>
          <a:xfrm>
            <a:off x="421022" y="4229208"/>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11" name="Text Placeholder 2">
            <a:extLst>
              <a:ext uri="{FF2B5EF4-FFF2-40B4-BE49-F238E27FC236}">
                <a16:creationId xmlns:a16="http://schemas.microsoft.com/office/drawing/2014/main" id="{EBD7B380-A778-B248-9259-73FA8DFF17E1}"/>
              </a:ext>
            </a:extLst>
          </p:cNvPr>
          <p:cNvSpPr>
            <a:spLocks noGrp="1"/>
          </p:cNvSpPr>
          <p:nvPr>
            <p:ph type="body" sz="quarter" idx="24" hasCustomPrompt="1"/>
          </p:nvPr>
        </p:nvSpPr>
        <p:spPr>
          <a:xfrm>
            <a:off x="421022" y="4430688"/>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12" name="Picture Placeholder 7">
            <a:extLst>
              <a:ext uri="{FF2B5EF4-FFF2-40B4-BE49-F238E27FC236}">
                <a16:creationId xmlns:a16="http://schemas.microsoft.com/office/drawing/2014/main" id="{8603EB58-AD66-5746-99F6-9016398B357F}"/>
              </a:ext>
            </a:extLst>
          </p:cNvPr>
          <p:cNvSpPr>
            <a:spLocks noGrp="1"/>
          </p:cNvSpPr>
          <p:nvPr>
            <p:ph type="pic" sz="quarter" idx="25"/>
          </p:nvPr>
        </p:nvSpPr>
        <p:spPr>
          <a:xfrm>
            <a:off x="6163057" y="108132"/>
            <a:ext cx="2843784" cy="2261307"/>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13" name="Text Placeholder 2">
            <a:extLst>
              <a:ext uri="{FF2B5EF4-FFF2-40B4-BE49-F238E27FC236}">
                <a16:creationId xmlns:a16="http://schemas.microsoft.com/office/drawing/2014/main" id="{6C623267-AB6D-874E-B5D1-AB7969FA6918}"/>
              </a:ext>
            </a:extLst>
          </p:cNvPr>
          <p:cNvSpPr>
            <a:spLocks noGrp="1"/>
          </p:cNvSpPr>
          <p:nvPr>
            <p:ph type="body" sz="quarter" idx="26" hasCustomPrompt="1"/>
          </p:nvPr>
        </p:nvSpPr>
        <p:spPr>
          <a:xfrm>
            <a:off x="6382908" y="1841481"/>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14" name="Text Placeholder 2">
            <a:extLst>
              <a:ext uri="{FF2B5EF4-FFF2-40B4-BE49-F238E27FC236}">
                <a16:creationId xmlns:a16="http://schemas.microsoft.com/office/drawing/2014/main" id="{AA279820-0751-FE40-8732-2866FEB58864}"/>
              </a:ext>
            </a:extLst>
          </p:cNvPr>
          <p:cNvSpPr>
            <a:spLocks noGrp="1"/>
          </p:cNvSpPr>
          <p:nvPr>
            <p:ph type="body" sz="quarter" idx="27" hasCustomPrompt="1"/>
          </p:nvPr>
        </p:nvSpPr>
        <p:spPr>
          <a:xfrm>
            <a:off x="6382908" y="2042961"/>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15" name="Picture Placeholder 7">
            <a:extLst>
              <a:ext uri="{FF2B5EF4-FFF2-40B4-BE49-F238E27FC236}">
                <a16:creationId xmlns:a16="http://schemas.microsoft.com/office/drawing/2014/main" id="{B9DCF450-5FCB-264C-BC42-BF96EBDC0EDE}"/>
              </a:ext>
            </a:extLst>
          </p:cNvPr>
          <p:cNvSpPr>
            <a:spLocks noGrp="1"/>
          </p:cNvSpPr>
          <p:nvPr>
            <p:ph type="pic" sz="quarter" idx="28"/>
          </p:nvPr>
        </p:nvSpPr>
        <p:spPr>
          <a:xfrm>
            <a:off x="3182114" y="106728"/>
            <a:ext cx="2843784" cy="2261307"/>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16" name="Text Placeholder 2">
            <a:extLst>
              <a:ext uri="{FF2B5EF4-FFF2-40B4-BE49-F238E27FC236}">
                <a16:creationId xmlns:a16="http://schemas.microsoft.com/office/drawing/2014/main" id="{FFD8CEBD-7D4F-F24B-9C43-C3923509F682}"/>
              </a:ext>
            </a:extLst>
          </p:cNvPr>
          <p:cNvSpPr>
            <a:spLocks noGrp="1"/>
          </p:cNvSpPr>
          <p:nvPr>
            <p:ph type="body" sz="quarter" idx="29" hasCustomPrompt="1"/>
          </p:nvPr>
        </p:nvSpPr>
        <p:spPr>
          <a:xfrm>
            <a:off x="3401965" y="1840077"/>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17" name="Text Placeholder 2">
            <a:extLst>
              <a:ext uri="{FF2B5EF4-FFF2-40B4-BE49-F238E27FC236}">
                <a16:creationId xmlns:a16="http://schemas.microsoft.com/office/drawing/2014/main" id="{594408B4-CD76-0B43-996C-1E1C6BC564E9}"/>
              </a:ext>
            </a:extLst>
          </p:cNvPr>
          <p:cNvSpPr>
            <a:spLocks noGrp="1"/>
          </p:cNvSpPr>
          <p:nvPr>
            <p:ph type="body" sz="quarter" idx="30" hasCustomPrompt="1"/>
          </p:nvPr>
        </p:nvSpPr>
        <p:spPr>
          <a:xfrm>
            <a:off x="3401965" y="2041557"/>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18" name="Picture Placeholder 7">
            <a:extLst>
              <a:ext uri="{FF2B5EF4-FFF2-40B4-BE49-F238E27FC236}">
                <a16:creationId xmlns:a16="http://schemas.microsoft.com/office/drawing/2014/main" id="{121B0939-CA43-6143-A6FE-1676D69C02EF}"/>
              </a:ext>
            </a:extLst>
          </p:cNvPr>
          <p:cNvSpPr>
            <a:spLocks noGrp="1"/>
          </p:cNvSpPr>
          <p:nvPr>
            <p:ph type="pic" sz="quarter" idx="31"/>
          </p:nvPr>
        </p:nvSpPr>
        <p:spPr>
          <a:xfrm>
            <a:off x="201171" y="105324"/>
            <a:ext cx="2843784" cy="2261307"/>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19" name="Text Placeholder 2">
            <a:extLst>
              <a:ext uri="{FF2B5EF4-FFF2-40B4-BE49-F238E27FC236}">
                <a16:creationId xmlns:a16="http://schemas.microsoft.com/office/drawing/2014/main" id="{6626BD9E-00BF-3B41-B673-8BE1C57C7BF3}"/>
              </a:ext>
            </a:extLst>
          </p:cNvPr>
          <p:cNvSpPr>
            <a:spLocks noGrp="1"/>
          </p:cNvSpPr>
          <p:nvPr>
            <p:ph type="body" sz="quarter" idx="32" hasCustomPrompt="1"/>
          </p:nvPr>
        </p:nvSpPr>
        <p:spPr>
          <a:xfrm>
            <a:off x="421022" y="1838673"/>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20" name="Text Placeholder 2">
            <a:extLst>
              <a:ext uri="{FF2B5EF4-FFF2-40B4-BE49-F238E27FC236}">
                <a16:creationId xmlns:a16="http://schemas.microsoft.com/office/drawing/2014/main" id="{9AF29F8A-F16C-AA43-B85F-23AEAF58B4B2}"/>
              </a:ext>
            </a:extLst>
          </p:cNvPr>
          <p:cNvSpPr>
            <a:spLocks noGrp="1"/>
          </p:cNvSpPr>
          <p:nvPr>
            <p:ph type="body" sz="quarter" idx="33" hasCustomPrompt="1"/>
          </p:nvPr>
        </p:nvSpPr>
        <p:spPr>
          <a:xfrm>
            <a:off x="421022" y="2040153"/>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Tree>
    <p:extLst>
      <p:ext uri="{BB962C8B-B14F-4D97-AF65-F5344CB8AC3E}">
        <p14:creationId xmlns:p14="http://schemas.microsoft.com/office/powerpoint/2010/main" val="158435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ary Stats">
    <p:spTree>
      <p:nvGrpSpPr>
        <p:cNvPr id="1" name=""/>
        <p:cNvGrpSpPr/>
        <p:nvPr/>
      </p:nvGrpSpPr>
      <p:grpSpPr>
        <a:xfrm>
          <a:off x="0" y="0"/>
          <a:ext cx="0" cy="0"/>
          <a:chOff x="0" y="0"/>
          <a:chExt cx="0" cy="0"/>
        </a:xfrm>
      </p:grpSpPr>
      <p:sp>
        <p:nvSpPr>
          <p:cNvPr id="22" name="Picture Placeholder 7">
            <a:extLst>
              <a:ext uri="{FF2B5EF4-FFF2-40B4-BE49-F238E27FC236}">
                <a16:creationId xmlns:a16="http://schemas.microsoft.com/office/drawing/2014/main" id="{6F33D32B-42C8-2345-8C07-F9714860D4D9}"/>
              </a:ext>
            </a:extLst>
          </p:cNvPr>
          <p:cNvSpPr>
            <a:spLocks noGrp="1"/>
          </p:cNvSpPr>
          <p:nvPr>
            <p:ph type="pic" sz="quarter" idx="15"/>
          </p:nvPr>
        </p:nvSpPr>
        <p:spPr>
          <a:xfrm>
            <a:off x="2433937" y="1452360"/>
            <a:ext cx="4336693" cy="1971255"/>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23" name="Text Placeholder 2">
            <a:extLst>
              <a:ext uri="{FF2B5EF4-FFF2-40B4-BE49-F238E27FC236}">
                <a16:creationId xmlns:a16="http://schemas.microsoft.com/office/drawing/2014/main" id="{BAFD2588-1BB7-F04C-ADC6-7045B51DB1D8}"/>
              </a:ext>
            </a:extLst>
          </p:cNvPr>
          <p:cNvSpPr>
            <a:spLocks noGrp="1"/>
          </p:cNvSpPr>
          <p:nvPr>
            <p:ph type="body" sz="quarter" idx="16" hasCustomPrompt="1"/>
          </p:nvPr>
        </p:nvSpPr>
        <p:spPr>
          <a:xfrm>
            <a:off x="2653788" y="2844233"/>
            <a:ext cx="3315797"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24" name="Text Placeholder 2">
            <a:extLst>
              <a:ext uri="{FF2B5EF4-FFF2-40B4-BE49-F238E27FC236}">
                <a16:creationId xmlns:a16="http://schemas.microsoft.com/office/drawing/2014/main" id="{6A9DD270-C393-A441-8ABE-4D78DC96661C}"/>
              </a:ext>
            </a:extLst>
          </p:cNvPr>
          <p:cNvSpPr>
            <a:spLocks noGrp="1"/>
          </p:cNvSpPr>
          <p:nvPr>
            <p:ph type="body" sz="quarter" idx="18" hasCustomPrompt="1"/>
          </p:nvPr>
        </p:nvSpPr>
        <p:spPr>
          <a:xfrm>
            <a:off x="2653788" y="3065149"/>
            <a:ext cx="3315797" cy="198052"/>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25" name="Picture Placeholder 7">
            <a:extLst>
              <a:ext uri="{FF2B5EF4-FFF2-40B4-BE49-F238E27FC236}">
                <a16:creationId xmlns:a16="http://schemas.microsoft.com/office/drawing/2014/main" id="{0A6211D9-A730-B542-889D-BF765C60672F}"/>
              </a:ext>
            </a:extLst>
          </p:cNvPr>
          <p:cNvSpPr>
            <a:spLocks noGrp="1"/>
          </p:cNvSpPr>
          <p:nvPr>
            <p:ph type="pic" sz="quarter" idx="19"/>
          </p:nvPr>
        </p:nvSpPr>
        <p:spPr>
          <a:xfrm>
            <a:off x="2417032" y="3531863"/>
            <a:ext cx="1391801" cy="1197660"/>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26" name="Text Placeholder 2">
            <a:extLst>
              <a:ext uri="{FF2B5EF4-FFF2-40B4-BE49-F238E27FC236}">
                <a16:creationId xmlns:a16="http://schemas.microsoft.com/office/drawing/2014/main" id="{CF08E28F-36FC-A24A-9723-D1DD007D1DE4}"/>
              </a:ext>
            </a:extLst>
          </p:cNvPr>
          <p:cNvSpPr>
            <a:spLocks noGrp="1"/>
          </p:cNvSpPr>
          <p:nvPr>
            <p:ph type="body" sz="quarter" idx="20" hasCustomPrompt="1"/>
          </p:nvPr>
        </p:nvSpPr>
        <p:spPr>
          <a:xfrm>
            <a:off x="2585608" y="4182265"/>
            <a:ext cx="1162154"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27" name="Text Placeholder 2">
            <a:extLst>
              <a:ext uri="{FF2B5EF4-FFF2-40B4-BE49-F238E27FC236}">
                <a16:creationId xmlns:a16="http://schemas.microsoft.com/office/drawing/2014/main" id="{E2F1B6E8-F412-6342-AE96-5693B6C63FFF}"/>
              </a:ext>
            </a:extLst>
          </p:cNvPr>
          <p:cNvSpPr>
            <a:spLocks noGrp="1"/>
          </p:cNvSpPr>
          <p:nvPr>
            <p:ph type="body" sz="quarter" idx="21" hasCustomPrompt="1"/>
          </p:nvPr>
        </p:nvSpPr>
        <p:spPr>
          <a:xfrm>
            <a:off x="2585608" y="4403045"/>
            <a:ext cx="1162154"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28" name="Picture Placeholder 7">
            <a:extLst>
              <a:ext uri="{FF2B5EF4-FFF2-40B4-BE49-F238E27FC236}">
                <a16:creationId xmlns:a16="http://schemas.microsoft.com/office/drawing/2014/main" id="{F90711C9-FD3D-F54E-90BB-E4CD1755164F}"/>
              </a:ext>
            </a:extLst>
          </p:cNvPr>
          <p:cNvSpPr>
            <a:spLocks noGrp="1"/>
          </p:cNvSpPr>
          <p:nvPr>
            <p:ph type="pic" sz="quarter" idx="22"/>
          </p:nvPr>
        </p:nvSpPr>
        <p:spPr>
          <a:xfrm>
            <a:off x="201171" y="2465123"/>
            <a:ext cx="2160000" cy="2261307"/>
          </a:xfrm>
          <a:prstGeom prst="rect">
            <a:avLst/>
          </a:prstGeom>
          <a:solidFill>
            <a:schemeClr val="bg2"/>
          </a:solidFill>
          <a:effectLst/>
        </p:spPr>
        <p:txBody>
          <a:bodyPr/>
          <a:lstStyle>
            <a:lvl1pPr marL="0" indent="0">
              <a:buNone/>
              <a:defRPr/>
            </a:lvl1pPr>
          </a:lstStyle>
          <a:p>
            <a:r>
              <a:rPr lang="en-GB" dirty="0"/>
              <a:t>Click icon to add picture</a:t>
            </a:r>
            <a:endParaRPr lang="en-US" dirty="0"/>
          </a:p>
        </p:txBody>
      </p:sp>
      <p:sp>
        <p:nvSpPr>
          <p:cNvPr id="29" name="Text Placeholder 2">
            <a:extLst>
              <a:ext uri="{FF2B5EF4-FFF2-40B4-BE49-F238E27FC236}">
                <a16:creationId xmlns:a16="http://schemas.microsoft.com/office/drawing/2014/main" id="{CF6BD474-4F37-DF4F-BB48-9A635D2442D2}"/>
              </a:ext>
            </a:extLst>
          </p:cNvPr>
          <p:cNvSpPr>
            <a:spLocks noGrp="1"/>
          </p:cNvSpPr>
          <p:nvPr>
            <p:ph type="body" sz="quarter" idx="23" hasCustomPrompt="1"/>
          </p:nvPr>
        </p:nvSpPr>
        <p:spPr>
          <a:xfrm>
            <a:off x="421022" y="4179172"/>
            <a:ext cx="1756121"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30" name="Text Placeholder 2">
            <a:extLst>
              <a:ext uri="{FF2B5EF4-FFF2-40B4-BE49-F238E27FC236}">
                <a16:creationId xmlns:a16="http://schemas.microsoft.com/office/drawing/2014/main" id="{EE448954-2406-A142-B766-C86EBC2E8658}"/>
              </a:ext>
            </a:extLst>
          </p:cNvPr>
          <p:cNvSpPr>
            <a:spLocks noGrp="1"/>
          </p:cNvSpPr>
          <p:nvPr>
            <p:ph type="body" sz="quarter" idx="24" hasCustomPrompt="1"/>
          </p:nvPr>
        </p:nvSpPr>
        <p:spPr>
          <a:xfrm>
            <a:off x="421022" y="4399952"/>
            <a:ext cx="1756121"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31" name="Picture Placeholder 7">
            <a:extLst>
              <a:ext uri="{FF2B5EF4-FFF2-40B4-BE49-F238E27FC236}">
                <a16:creationId xmlns:a16="http://schemas.microsoft.com/office/drawing/2014/main" id="{F66C6C16-E939-8D43-B543-A422805B9D99}"/>
              </a:ext>
            </a:extLst>
          </p:cNvPr>
          <p:cNvSpPr>
            <a:spLocks noGrp="1"/>
          </p:cNvSpPr>
          <p:nvPr>
            <p:ph type="pic" sz="quarter" idx="28"/>
          </p:nvPr>
        </p:nvSpPr>
        <p:spPr>
          <a:xfrm>
            <a:off x="2422233" y="74588"/>
            <a:ext cx="2159999" cy="1278182"/>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32" name="Text Placeholder 2">
            <a:extLst>
              <a:ext uri="{FF2B5EF4-FFF2-40B4-BE49-F238E27FC236}">
                <a16:creationId xmlns:a16="http://schemas.microsoft.com/office/drawing/2014/main" id="{A5AD7692-8E93-5B4D-8F18-2055B710E587}"/>
              </a:ext>
            </a:extLst>
          </p:cNvPr>
          <p:cNvSpPr>
            <a:spLocks noGrp="1"/>
          </p:cNvSpPr>
          <p:nvPr>
            <p:ph type="body" sz="quarter" idx="29" hasCustomPrompt="1"/>
          </p:nvPr>
        </p:nvSpPr>
        <p:spPr>
          <a:xfrm>
            <a:off x="2590810" y="773387"/>
            <a:ext cx="1651516"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33" name="Text Placeholder 2">
            <a:extLst>
              <a:ext uri="{FF2B5EF4-FFF2-40B4-BE49-F238E27FC236}">
                <a16:creationId xmlns:a16="http://schemas.microsoft.com/office/drawing/2014/main" id="{99CBAD1E-C733-8E4A-914E-A788A10AE81C}"/>
              </a:ext>
            </a:extLst>
          </p:cNvPr>
          <p:cNvSpPr>
            <a:spLocks noGrp="1"/>
          </p:cNvSpPr>
          <p:nvPr>
            <p:ph type="body" sz="quarter" idx="30" hasCustomPrompt="1"/>
          </p:nvPr>
        </p:nvSpPr>
        <p:spPr>
          <a:xfrm>
            <a:off x="2590810" y="1026292"/>
            <a:ext cx="1651516"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34" name="Picture Placeholder 7">
            <a:extLst>
              <a:ext uri="{FF2B5EF4-FFF2-40B4-BE49-F238E27FC236}">
                <a16:creationId xmlns:a16="http://schemas.microsoft.com/office/drawing/2014/main" id="{B8C60CCD-4A45-8947-8B49-DEF612208B6F}"/>
              </a:ext>
            </a:extLst>
          </p:cNvPr>
          <p:cNvSpPr>
            <a:spLocks noGrp="1"/>
          </p:cNvSpPr>
          <p:nvPr>
            <p:ph type="pic" sz="quarter" idx="31"/>
          </p:nvPr>
        </p:nvSpPr>
        <p:spPr>
          <a:xfrm>
            <a:off x="201171" y="74588"/>
            <a:ext cx="2160000" cy="2260800"/>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35" name="Text Placeholder 2">
            <a:extLst>
              <a:ext uri="{FF2B5EF4-FFF2-40B4-BE49-F238E27FC236}">
                <a16:creationId xmlns:a16="http://schemas.microsoft.com/office/drawing/2014/main" id="{1754DAA5-95DE-6247-B80D-537627EB30FC}"/>
              </a:ext>
            </a:extLst>
          </p:cNvPr>
          <p:cNvSpPr>
            <a:spLocks noGrp="1"/>
          </p:cNvSpPr>
          <p:nvPr>
            <p:ph type="body" sz="quarter" idx="32" hasCustomPrompt="1"/>
          </p:nvPr>
        </p:nvSpPr>
        <p:spPr>
          <a:xfrm>
            <a:off x="421022" y="1756512"/>
            <a:ext cx="1756121"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36" name="Text Placeholder 2">
            <a:extLst>
              <a:ext uri="{FF2B5EF4-FFF2-40B4-BE49-F238E27FC236}">
                <a16:creationId xmlns:a16="http://schemas.microsoft.com/office/drawing/2014/main" id="{4117E31C-C218-4046-B2FF-C7EF6AACF3D9}"/>
              </a:ext>
            </a:extLst>
          </p:cNvPr>
          <p:cNvSpPr>
            <a:spLocks noGrp="1"/>
          </p:cNvSpPr>
          <p:nvPr>
            <p:ph type="body" sz="quarter" idx="33" hasCustomPrompt="1"/>
          </p:nvPr>
        </p:nvSpPr>
        <p:spPr>
          <a:xfrm>
            <a:off x="421022" y="2009417"/>
            <a:ext cx="1756122"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37" name="Picture Placeholder 7">
            <a:extLst>
              <a:ext uri="{FF2B5EF4-FFF2-40B4-BE49-F238E27FC236}">
                <a16:creationId xmlns:a16="http://schemas.microsoft.com/office/drawing/2014/main" id="{4212EF96-FA99-194F-A5C5-86B5530986DD}"/>
              </a:ext>
            </a:extLst>
          </p:cNvPr>
          <p:cNvSpPr>
            <a:spLocks noGrp="1"/>
          </p:cNvSpPr>
          <p:nvPr>
            <p:ph type="pic" sz="quarter" idx="34"/>
          </p:nvPr>
        </p:nvSpPr>
        <p:spPr>
          <a:xfrm>
            <a:off x="6846841" y="2465123"/>
            <a:ext cx="2160000" cy="2261307"/>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38" name="Text Placeholder 2">
            <a:extLst>
              <a:ext uri="{FF2B5EF4-FFF2-40B4-BE49-F238E27FC236}">
                <a16:creationId xmlns:a16="http://schemas.microsoft.com/office/drawing/2014/main" id="{D46B4904-27A0-3D41-9B73-5B02AC466159}"/>
              </a:ext>
            </a:extLst>
          </p:cNvPr>
          <p:cNvSpPr>
            <a:spLocks noGrp="1"/>
          </p:cNvSpPr>
          <p:nvPr>
            <p:ph type="body" sz="quarter" idx="35" hasCustomPrompt="1"/>
          </p:nvPr>
        </p:nvSpPr>
        <p:spPr>
          <a:xfrm>
            <a:off x="7066692" y="4179172"/>
            <a:ext cx="1756121"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39" name="Text Placeholder 2">
            <a:extLst>
              <a:ext uri="{FF2B5EF4-FFF2-40B4-BE49-F238E27FC236}">
                <a16:creationId xmlns:a16="http://schemas.microsoft.com/office/drawing/2014/main" id="{B312469C-AAC4-BC41-8EC5-7DD105129120}"/>
              </a:ext>
            </a:extLst>
          </p:cNvPr>
          <p:cNvSpPr>
            <a:spLocks noGrp="1"/>
          </p:cNvSpPr>
          <p:nvPr>
            <p:ph type="body" sz="quarter" idx="36" hasCustomPrompt="1"/>
          </p:nvPr>
        </p:nvSpPr>
        <p:spPr>
          <a:xfrm>
            <a:off x="7066692" y="4399952"/>
            <a:ext cx="1756121"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40" name="Picture Placeholder 7">
            <a:extLst>
              <a:ext uri="{FF2B5EF4-FFF2-40B4-BE49-F238E27FC236}">
                <a16:creationId xmlns:a16="http://schemas.microsoft.com/office/drawing/2014/main" id="{6209BC6A-500E-464F-AE06-6A0492DE230A}"/>
              </a:ext>
            </a:extLst>
          </p:cNvPr>
          <p:cNvSpPr>
            <a:spLocks noGrp="1"/>
          </p:cNvSpPr>
          <p:nvPr>
            <p:ph type="pic" sz="quarter" idx="37"/>
          </p:nvPr>
        </p:nvSpPr>
        <p:spPr>
          <a:xfrm>
            <a:off x="6846841" y="74588"/>
            <a:ext cx="2160000" cy="2260800"/>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41" name="Text Placeholder 2">
            <a:extLst>
              <a:ext uri="{FF2B5EF4-FFF2-40B4-BE49-F238E27FC236}">
                <a16:creationId xmlns:a16="http://schemas.microsoft.com/office/drawing/2014/main" id="{8D132B81-E0E9-5349-B707-0C2E8D447511}"/>
              </a:ext>
            </a:extLst>
          </p:cNvPr>
          <p:cNvSpPr>
            <a:spLocks noGrp="1"/>
          </p:cNvSpPr>
          <p:nvPr>
            <p:ph type="body" sz="quarter" idx="38" hasCustomPrompt="1"/>
          </p:nvPr>
        </p:nvSpPr>
        <p:spPr>
          <a:xfrm>
            <a:off x="7066692" y="1756512"/>
            <a:ext cx="1756121"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42" name="Text Placeholder 2">
            <a:extLst>
              <a:ext uri="{FF2B5EF4-FFF2-40B4-BE49-F238E27FC236}">
                <a16:creationId xmlns:a16="http://schemas.microsoft.com/office/drawing/2014/main" id="{E5FF8C73-21B4-4647-ACD8-DA90953BEEBA}"/>
              </a:ext>
            </a:extLst>
          </p:cNvPr>
          <p:cNvSpPr>
            <a:spLocks noGrp="1"/>
          </p:cNvSpPr>
          <p:nvPr>
            <p:ph type="body" sz="quarter" idx="39" hasCustomPrompt="1"/>
          </p:nvPr>
        </p:nvSpPr>
        <p:spPr>
          <a:xfrm>
            <a:off x="7066692" y="2009417"/>
            <a:ext cx="1756122"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43" name="Picture Placeholder 7">
            <a:extLst>
              <a:ext uri="{FF2B5EF4-FFF2-40B4-BE49-F238E27FC236}">
                <a16:creationId xmlns:a16="http://schemas.microsoft.com/office/drawing/2014/main" id="{D9A3FAF5-7ADB-AB42-BBAD-3F4667C5D507}"/>
              </a:ext>
            </a:extLst>
          </p:cNvPr>
          <p:cNvSpPr>
            <a:spLocks noGrp="1"/>
          </p:cNvSpPr>
          <p:nvPr>
            <p:ph type="pic" sz="quarter" idx="40"/>
          </p:nvPr>
        </p:nvSpPr>
        <p:spPr>
          <a:xfrm>
            <a:off x="4634537" y="74588"/>
            <a:ext cx="2159999" cy="1278182"/>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44" name="Text Placeholder 2">
            <a:extLst>
              <a:ext uri="{FF2B5EF4-FFF2-40B4-BE49-F238E27FC236}">
                <a16:creationId xmlns:a16="http://schemas.microsoft.com/office/drawing/2014/main" id="{5803544C-A283-E043-8014-CE8CB6F17EC5}"/>
              </a:ext>
            </a:extLst>
          </p:cNvPr>
          <p:cNvSpPr>
            <a:spLocks noGrp="1"/>
          </p:cNvSpPr>
          <p:nvPr>
            <p:ph type="body" sz="quarter" idx="41" hasCustomPrompt="1"/>
          </p:nvPr>
        </p:nvSpPr>
        <p:spPr>
          <a:xfrm>
            <a:off x="4803114" y="773387"/>
            <a:ext cx="1651516"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45" name="Text Placeholder 2">
            <a:extLst>
              <a:ext uri="{FF2B5EF4-FFF2-40B4-BE49-F238E27FC236}">
                <a16:creationId xmlns:a16="http://schemas.microsoft.com/office/drawing/2014/main" id="{B74586BA-1FA2-364F-9156-C4EF6A869F6C}"/>
              </a:ext>
            </a:extLst>
          </p:cNvPr>
          <p:cNvSpPr>
            <a:spLocks noGrp="1"/>
          </p:cNvSpPr>
          <p:nvPr>
            <p:ph type="body" sz="quarter" idx="42" hasCustomPrompt="1"/>
          </p:nvPr>
        </p:nvSpPr>
        <p:spPr>
          <a:xfrm>
            <a:off x="4803114" y="1026292"/>
            <a:ext cx="1651516"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46" name="Picture Placeholder 7">
            <a:extLst>
              <a:ext uri="{FF2B5EF4-FFF2-40B4-BE49-F238E27FC236}">
                <a16:creationId xmlns:a16="http://schemas.microsoft.com/office/drawing/2014/main" id="{258408AA-1FF6-684D-ADF1-1FC89A030C30}"/>
              </a:ext>
            </a:extLst>
          </p:cNvPr>
          <p:cNvSpPr>
            <a:spLocks noGrp="1"/>
          </p:cNvSpPr>
          <p:nvPr>
            <p:ph type="pic" sz="quarter" idx="43"/>
          </p:nvPr>
        </p:nvSpPr>
        <p:spPr>
          <a:xfrm>
            <a:off x="3897931" y="3531863"/>
            <a:ext cx="1391801" cy="1197660"/>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47" name="Text Placeholder 2">
            <a:extLst>
              <a:ext uri="{FF2B5EF4-FFF2-40B4-BE49-F238E27FC236}">
                <a16:creationId xmlns:a16="http://schemas.microsoft.com/office/drawing/2014/main" id="{56549B1C-87A2-C74A-A7DD-42EE80A96190}"/>
              </a:ext>
            </a:extLst>
          </p:cNvPr>
          <p:cNvSpPr>
            <a:spLocks noGrp="1"/>
          </p:cNvSpPr>
          <p:nvPr>
            <p:ph type="body" sz="quarter" idx="44" hasCustomPrompt="1"/>
          </p:nvPr>
        </p:nvSpPr>
        <p:spPr>
          <a:xfrm>
            <a:off x="4066507" y="4182265"/>
            <a:ext cx="1162154"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48" name="Text Placeholder 2">
            <a:extLst>
              <a:ext uri="{FF2B5EF4-FFF2-40B4-BE49-F238E27FC236}">
                <a16:creationId xmlns:a16="http://schemas.microsoft.com/office/drawing/2014/main" id="{C7A65242-C118-5F49-8FDA-65F52C99DE96}"/>
              </a:ext>
            </a:extLst>
          </p:cNvPr>
          <p:cNvSpPr>
            <a:spLocks noGrp="1"/>
          </p:cNvSpPr>
          <p:nvPr>
            <p:ph type="body" sz="quarter" idx="45" hasCustomPrompt="1"/>
          </p:nvPr>
        </p:nvSpPr>
        <p:spPr>
          <a:xfrm>
            <a:off x="4066507" y="4403045"/>
            <a:ext cx="1162154"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49" name="Picture Placeholder 7">
            <a:extLst>
              <a:ext uri="{FF2B5EF4-FFF2-40B4-BE49-F238E27FC236}">
                <a16:creationId xmlns:a16="http://schemas.microsoft.com/office/drawing/2014/main" id="{F6643DF6-E0CF-C240-89EF-8440038FD056}"/>
              </a:ext>
            </a:extLst>
          </p:cNvPr>
          <p:cNvSpPr>
            <a:spLocks noGrp="1"/>
          </p:cNvSpPr>
          <p:nvPr>
            <p:ph type="pic" sz="quarter" idx="46"/>
          </p:nvPr>
        </p:nvSpPr>
        <p:spPr>
          <a:xfrm>
            <a:off x="5378830" y="3531863"/>
            <a:ext cx="1391801" cy="1197660"/>
          </a:xfrm>
          <a:prstGeom prst="rect">
            <a:avLst/>
          </a:prstGeom>
          <a:solidFill>
            <a:schemeClr val="bg2"/>
          </a:solidFill>
          <a:effectLst/>
        </p:spPr>
        <p:txBody>
          <a:bodyPr/>
          <a:lstStyle>
            <a:lvl1pPr marL="0" indent="0">
              <a:buNone/>
              <a:defRPr/>
            </a:lvl1pPr>
          </a:lstStyle>
          <a:p>
            <a:r>
              <a:rPr lang="en-GB"/>
              <a:t>Click icon to add picture</a:t>
            </a:r>
            <a:endParaRPr lang="en-US" dirty="0"/>
          </a:p>
        </p:txBody>
      </p:sp>
      <p:sp>
        <p:nvSpPr>
          <p:cNvPr id="50" name="Text Placeholder 2">
            <a:extLst>
              <a:ext uri="{FF2B5EF4-FFF2-40B4-BE49-F238E27FC236}">
                <a16:creationId xmlns:a16="http://schemas.microsoft.com/office/drawing/2014/main" id="{4AD36AF2-04DC-324A-8922-A1EC08F9AA40}"/>
              </a:ext>
            </a:extLst>
          </p:cNvPr>
          <p:cNvSpPr>
            <a:spLocks noGrp="1"/>
          </p:cNvSpPr>
          <p:nvPr>
            <p:ph type="body" sz="quarter" idx="47" hasCustomPrompt="1"/>
          </p:nvPr>
        </p:nvSpPr>
        <p:spPr>
          <a:xfrm>
            <a:off x="5547406" y="4182265"/>
            <a:ext cx="1162154"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51" name="Text Placeholder 2">
            <a:extLst>
              <a:ext uri="{FF2B5EF4-FFF2-40B4-BE49-F238E27FC236}">
                <a16:creationId xmlns:a16="http://schemas.microsoft.com/office/drawing/2014/main" id="{E5F1C27B-E75F-B44E-BAE4-2E5EF9F0EF28}"/>
              </a:ext>
            </a:extLst>
          </p:cNvPr>
          <p:cNvSpPr>
            <a:spLocks noGrp="1"/>
          </p:cNvSpPr>
          <p:nvPr>
            <p:ph type="body" sz="quarter" idx="48" hasCustomPrompt="1"/>
          </p:nvPr>
        </p:nvSpPr>
        <p:spPr>
          <a:xfrm>
            <a:off x="5547406" y="4403045"/>
            <a:ext cx="1162154"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Tree>
    <p:extLst>
      <p:ext uri="{BB962C8B-B14F-4D97-AF65-F5344CB8AC3E}">
        <p14:creationId xmlns:p14="http://schemas.microsoft.com/office/powerpoint/2010/main" val="315473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and Monitor">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1128304"/>
            <a:ext cx="3713618"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grpSp>
        <p:nvGrpSpPr>
          <p:cNvPr id="60" name="Group 59">
            <a:extLst>
              <a:ext uri="{FF2B5EF4-FFF2-40B4-BE49-F238E27FC236}">
                <a16:creationId xmlns:a16="http://schemas.microsoft.com/office/drawing/2014/main" id="{9A7000C7-6E78-AA45-9884-4D4DB0F7AB7D}"/>
              </a:ext>
            </a:extLst>
          </p:cNvPr>
          <p:cNvGrpSpPr/>
          <p:nvPr userDrawn="1"/>
        </p:nvGrpSpPr>
        <p:grpSpPr>
          <a:xfrm>
            <a:off x="4741050" y="1157127"/>
            <a:ext cx="3880382" cy="3124838"/>
            <a:chOff x="2732225" y="2151497"/>
            <a:chExt cx="2916299" cy="2348470"/>
          </a:xfrm>
        </p:grpSpPr>
        <p:sp>
          <p:nvSpPr>
            <p:cNvPr id="61" name="Freeform 5">
              <a:extLst>
                <a:ext uri="{FF2B5EF4-FFF2-40B4-BE49-F238E27FC236}">
                  <a16:creationId xmlns:a16="http://schemas.microsoft.com/office/drawing/2014/main" id="{5DAECE9D-5829-8547-873C-5CA6F81BE383}"/>
                </a:ext>
              </a:extLst>
            </p:cNvPr>
            <p:cNvSpPr>
              <a:spLocks/>
            </p:cNvSpPr>
            <p:nvPr/>
          </p:nvSpPr>
          <p:spPr bwMode="auto">
            <a:xfrm>
              <a:off x="2732225" y="2151497"/>
              <a:ext cx="2916299" cy="1762965"/>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62" name="Freeform 6">
              <a:extLst>
                <a:ext uri="{FF2B5EF4-FFF2-40B4-BE49-F238E27FC236}">
                  <a16:creationId xmlns:a16="http://schemas.microsoft.com/office/drawing/2014/main" id="{52AC28E0-D460-1749-9133-EFEE7C84B6E7}"/>
                </a:ext>
              </a:extLst>
            </p:cNvPr>
            <p:cNvSpPr>
              <a:spLocks noEditPoints="1"/>
            </p:cNvSpPr>
            <p:nvPr/>
          </p:nvSpPr>
          <p:spPr bwMode="auto">
            <a:xfrm>
              <a:off x="2845730" y="2271436"/>
              <a:ext cx="2689289" cy="1521798"/>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63" name="Freeform 7">
              <a:extLst>
                <a:ext uri="{FF2B5EF4-FFF2-40B4-BE49-F238E27FC236}">
                  <a16:creationId xmlns:a16="http://schemas.microsoft.com/office/drawing/2014/main" id="{C44813B2-E1CA-D442-9A93-2EE526193ED0}"/>
                </a:ext>
              </a:extLst>
            </p:cNvPr>
            <p:cNvSpPr>
              <a:spLocks noEditPoints="1"/>
            </p:cNvSpPr>
            <p:nvPr/>
          </p:nvSpPr>
          <p:spPr bwMode="auto">
            <a:xfrm>
              <a:off x="2845730" y="2271436"/>
              <a:ext cx="2689289" cy="1521798"/>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64" name="Rectangle 8">
              <a:extLst>
                <a:ext uri="{FF2B5EF4-FFF2-40B4-BE49-F238E27FC236}">
                  <a16:creationId xmlns:a16="http://schemas.microsoft.com/office/drawing/2014/main" id="{350585A1-16EC-4841-8921-32AA95D934B5}"/>
                </a:ext>
              </a:extLst>
            </p:cNvPr>
            <p:cNvSpPr>
              <a:spLocks noChangeArrowheads="1"/>
            </p:cNvSpPr>
            <p:nvPr/>
          </p:nvSpPr>
          <p:spPr bwMode="auto">
            <a:xfrm>
              <a:off x="2858628" y="2284332"/>
              <a:ext cx="2663493" cy="1496005"/>
            </a:xfrm>
            <a:prstGeom prst="rect">
              <a:avLst/>
            </a:prstGeom>
            <a:solidFill>
              <a:srgbClr val="7E7E7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65" name="Freeform 9">
              <a:extLst>
                <a:ext uri="{FF2B5EF4-FFF2-40B4-BE49-F238E27FC236}">
                  <a16:creationId xmlns:a16="http://schemas.microsoft.com/office/drawing/2014/main" id="{EA66194B-20DF-E146-BD82-41DAD63F1A02}"/>
                </a:ext>
              </a:extLst>
            </p:cNvPr>
            <p:cNvSpPr>
              <a:spLocks/>
            </p:cNvSpPr>
            <p:nvPr/>
          </p:nvSpPr>
          <p:spPr bwMode="auto">
            <a:xfrm>
              <a:off x="3694436" y="4459987"/>
              <a:ext cx="981559" cy="39980"/>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66" name="Freeform 10">
              <a:extLst>
                <a:ext uri="{FF2B5EF4-FFF2-40B4-BE49-F238E27FC236}">
                  <a16:creationId xmlns:a16="http://schemas.microsoft.com/office/drawing/2014/main" id="{534B2525-8C1C-EF47-972B-B3EA14270E21}"/>
                </a:ext>
              </a:extLst>
            </p:cNvPr>
            <p:cNvSpPr>
              <a:spLocks/>
            </p:cNvSpPr>
            <p:nvPr/>
          </p:nvSpPr>
          <p:spPr bwMode="auto">
            <a:xfrm>
              <a:off x="3689277" y="4151759"/>
              <a:ext cx="990587" cy="339181"/>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67" name="Oval 11">
              <a:extLst>
                <a:ext uri="{FF2B5EF4-FFF2-40B4-BE49-F238E27FC236}">
                  <a16:creationId xmlns:a16="http://schemas.microsoft.com/office/drawing/2014/main" id="{2428EF70-44C4-9045-BECF-DB89E3EE6D70}"/>
                </a:ext>
              </a:extLst>
            </p:cNvPr>
            <p:cNvSpPr>
              <a:spLocks noChangeArrowheads="1"/>
            </p:cNvSpPr>
            <p:nvPr/>
          </p:nvSpPr>
          <p:spPr bwMode="auto">
            <a:xfrm>
              <a:off x="4170382" y="2200504"/>
              <a:ext cx="39985" cy="39980"/>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68" name="Oval 12">
              <a:extLst>
                <a:ext uri="{FF2B5EF4-FFF2-40B4-BE49-F238E27FC236}">
                  <a16:creationId xmlns:a16="http://schemas.microsoft.com/office/drawing/2014/main" id="{F3E56140-7DE2-8B49-B52F-FC565DD0DBA5}"/>
                </a:ext>
              </a:extLst>
            </p:cNvPr>
            <p:cNvSpPr>
              <a:spLocks noChangeArrowheads="1"/>
            </p:cNvSpPr>
            <p:nvPr/>
          </p:nvSpPr>
          <p:spPr bwMode="auto">
            <a:xfrm>
              <a:off x="4170382" y="2197925"/>
              <a:ext cx="39985" cy="39980"/>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69" name="Oval 13">
              <a:extLst>
                <a:ext uri="{FF2B5EF4-FFF2-40B4-BE49-F238E27FC236}">
                  <a16:creationId xmlns:a16="http://schemas.microsoft.com/office/drawing/2014/main" id="{A527A6D5-2BC6-204C-9380-6A478544142C}"/>
                </a:ext>
              </a:extLst>
            </p:cNvPr>
            <p:cNvSpPr>
              <a:spLocks noChangeArrowheads="1"/>
            </p:cNvSpPr>
            <p:nvPr/>
          </p:nvSpPr>
          <p:spPr bwMode="auto">
            <a:xfrm>
              <a:off x="4176831" y="2204373"/>
              <a:ext cx="27087" cy="2579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70" name="Oval 14">
              <a:extLst>
                <a:ext uri="{FF2B5EF4-FFF2-40B4-BE49-F238E27FC236}">
                  <a16:creationId xmlns:a16="http://schemas.microsoft.com/office/drawing/2014/main" id="{8351ED78-87E3-4F47-9CCB-66049973812D}"/>
                </a:ext>
              </a:extLst>
            </p:cNvPr>
            <p:cNvSpPr>
              <a:spLocks noChangeArrowheads="1"/>
            </p:cNvSpPr>
            <p:nvPr/>
          </p:nvSpPr>
          <p:spPr bwMode="auto">
            <a:xfrm>
              <a:off x="4184570" y="2209532"/>
              <a:ext cx="12898" cy="15476"/>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71" name="Oval 15">
              <a:extLst>
                <a:ext uri="{FF2B5EF4-FFF2-40B4-BE49-F238E27FC236}">
                  <a16:creationId xmlns:a16="http://schemas.microsoft.com/office/drawing/2014/main" id="{19F9B13B-39F0-594E-B5E4-5C0F80BACF26}"/>
                </a:ext>
              </a:extLst>
            </p:cNvPr>
            <p:cNvSpPr>
              <a:spLocks noChangeArrowheads="1"/>
            </p:cNvSpPr>
            <p:nvPr/>
          </p:nvSpPr>
          <p:spPr bwMode="auto">
            <a:xfrm>
              <a:off x="4188440" y="2215980"/>
              <a:ext cx="3870" cy="3869"/>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72" name="Freeform 16">
              <a:extLst>
                <a:ext uri="{FF2B5EF4-FFF2-40B4-BE49-F238E27FC236}">
                  <a16:creationId xmlns:a16="http://schemas.microsoft.com/office/drawing/2014/main" id="{A0BE6006-51BB-1746-BB25-7B92EA36365B}"/>
                </a:ext>
              </a:extLst>
            </p:cNvPr>
            <p:cNvSpPr>
              <a:spLocks/>
            </p:cNvSpPr>
            <p:nvPr/>
          </p:nvSpPr>
          <p:spPr bwMode="auto">
            <a:xfrm>
              <a:off x="3689277" y="4151759"/>
              <a:ext cx="800983" cy="339181"/>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73" name="Freeform 17">
              <a:extLst>
                <a:ext uri="{FF2B5EF4-FFF2-40B4-BE49-F238E27FC236}">
                  <a16:creationId xmlns:a16="http://schemas.microsoft.com/office/drawing/2014/main" id="{902DB871-EEAE-8145-B13B-EC68139F5061}"/>
                </a:ext>
              </a:extLst>
            </p:cNvPr>
            <p:cNvSpPr>
              <a:spLocks/>
            </p:cNvSpPr>
            <p:nvPr/>
          </p:nvSpPr>
          <p:spPr bwMode="auto">
            <a:xfrm>
              <a:off x="2732225" y="3914462"/>
              <a:ext cx="2916299" cy="277277"/>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grpSp>
      <p:sp>
        <p:nvSpPr>
          <p:cNvPr id="104" name="Picture Placeholder 103">
            <a:extLst>
              <a:ext uri="{FF2B5EF4-FFF2-40B4-BE49-F238E27FC236}">
                <a16:creationId xmlns:a16="http://schemas.microsoft.com/office/drawing/2014/main" id="{B9AB478D-A56F-2941-8E3D-42E747953272}"/>
              </a:ext>
            </a:extLst>
          </p:cNvPr>
          <p:cNvSpPr>
            <a:spLocks noGrp="1"/>
          </p:cNvSpPr>
          <p:nvPr>
            <p:ph type="pic" sz="quarter" idx="10"/>
          </p:nvPr>
        </p:nvSpPr>
        <p:spPr>
          <a:xfrm>
            <a:off x="4928996" y="1342435"/>
            <a:ext cx="3542331" cy="1990581"/>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385765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nd Laptop">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1128304"/>
            <a:ext cx="3713618"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grpSp>
        <p:nvGrpSpPr>
          <p:cNvPr id="2" name="Group 1">
            <a:extLst>
              <a:ext uri="{FF2B5EF4-FFF2-40B4-BE49-F238E27FC236}">
                <a16:creationId xmlns:a16="http://schemas.microsoft.com/office/drawing/2014/main" id="{760752BE-DDC6-8161-80B9-DA0387B53FF9}"/>
              </a:ext>
            </a:extLst>
          </p:cNvPr>
          <p:cNvGrpSpPr/>
          <p:nvPr userDrawn="1"/>
        </p:nvGrpSpPr>
        <p:grpSpPr>
          <a:xfrm>
            <a:off x="3595824" y="1252498"/>
            <a:ext cx="5265532" cy="3059346"/>
            <a:chOff x="622917" y="3217822"/>
            <a:chExt cx="2258162" cy="1312023"/>
          </a:xfrm>
        </p:grpSpPr>
        <p:sp>
          <p:nvSpPr>
            <p:cNvPr id="3" name="Freeform 45">
              <a:extLst>
                <a:ext uri="{FF2B5EF4-FFF2-40B4-BE49-F238E27FC236}">
                  <a16:creationId xmlns:a16="http://schemas.microsoft.com/office/drawing/2014/main" id="{F84952F6-9BF6-1DB2-3204-91D755ECC89E}"/>
                </a:ext>
              </a:extLst>
            </p:cNvPr>
            <p:cNvSpPr>
              <a:spLocks/>
            </p:cNvSpPr>
            <p:nvPr/>
          </p:nvSpPr>
          <p:spPr bwMode="auto">
            <a:xfrm>
              <a:off x="622917" y="4479182"/>
              <a:ext cx="1137444" cy="50663"/>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4" name="Freeform 46">
              <a:extLst>
                <a:ext uri="{FF2B5EF4-FFF2-40B4-BE49-F238E27FC236}">
                  <a16:creationId xmlns:a16="http://schemas.microsoft.com/office/drawing/2014/main" id="{DB5AECB9-B693-6AF0-CE7C-56986882FF7C}"/>
                </a:ext>
              </a:extLst>
            </p:cNvPr>
            <p:cNvSpPr>
              <a:spLocks/>
            </p:cNvSpPr>
            <p:nvPr/>
          </p:nvSpPr>
          <p:spPr bwMode="auto">
            <a:xfrm>
              <a:off x="1743634" y="4479182"/>
              <a:ext cx="1137444" cy="50663"/>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5" name="Freeform 47">
              <a:extLst>
                <a:ext uri="{FF2B5EF4-FFF2-40B4-BE49-F238E27FC236}">
                  <a16:creationId xmlns:a16="http://schemas.microsoft.com/office/drawing/2014/main" id="{F340F559-F5F5-3999-4298-45C26BAD7AB7}"/>
                </a:ext>
              </a:extLst>
            </p:cNvPr>
            <p:cNvSpPr>
              <a:spLocks/>
            </p:cNvSpPr>
            <p:nvPr/>
          </p:nvSpPr>
          <p:spPr bwMode="auto">
            <a:xfrm>
              <a:off x="845516" y="3217822"/>
              <a:ext cx="1829690" cy="1265258"/>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6" name="Freeform 48">
              <a:extLst>
                <a:ext uri="{FF2B5EF4-FFF2-40B4-BE49-F238E27FC236}">
                  <a16:creationId xmlns:a16="http://schemas.microsoft.com/office/drawing/2014/main" id="{AC3E6DD8-39D6-6FE5-14E1-1674BD7970A7}"/>
                </a:ext>
              </a:extLst>
            </p:cNvPr>
            <p:cNvSpPr>
              <a:spLocks/>
            </p:cNvSpPr>
            <p:nvPr/>
          </p:nvSpPr>
          <p:spPr bwMode="auto">
            <a:xfrm>
              <a:off x="851950" y="3224317"/>
              <a:ext cx="1818110" cy="1252267"/>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7" name="Freeform 49">
              <a:extLst>
                <a:ext uri="{FF2B5EF4-FFF2-40B4-BE49-F238E27FC236}">
                  <a16:creationId xmlns:a16="http://schemas.microsoft.com/office/drawing/2014/main" id="{F3837059-D583-04FA-9544-CB5FC11941DC}"/>
                </a:ext>
              </a:extLst>
            </p:cNvPr>
            <p:cNvSpPr>
              <a:spLocks/>
            </p:cNvSpPr>
            <p:nvPr/>
          </p:nvSpPr>
          <p:spPr bwMode="auto">
            <a:xfrm>
              <a:off x="851950" y="4423324"/>
              <a:ext cx="1818110" cy="53261"/>
            </a:xfrm>
            <a:custGeom>
              <a:avLst/>
              <a:gdLst>
                <a:gd name="T0" fmla="*/ 1414 w 1414"/>
                <a:gd name="T1" fmla="*/ 0 h 41"/>
                <a:gd name="T2" fmla="*/ 1396 w 1414"/>
                <a:gd name="T3" fmla="*/ 9 h 41"/>
                <a:gd name="T4" fmla="*/ 18 w 1414"/>
                <a:gd name="T5" fmla="*/ 9 h 41"/>
                <a:gd name="T6" fmla="*/ 0 w 1414"/>
                <a:gd name="T7" fmla="*/ 0 h 41"/>
                <a:gd name="T8" fmla="*/ 0 w 1414"/>
                <a:gd name="T9" fmla="*/ 1 h 41"/>
                <a:gd name="T10" fmla="*/ 40 w 1414"/>
                <a:gd name="T11" fmla="*/ 41 h 41"/>
                <a:gd name="T12" fmla="*/ 1373 w 1414"/>
                <a:gd name="T13" fmla="*/ 41 h 41"/>
                <a:gd name="T14" fmla="*/ 1414 w 1414"/>
                <a:gd name="T15" fmla="*/ 1 h 41"/>
                <a:gd name="T16" fmla="*/ 1414 w 1414"/>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41">
                  <a:moveTo>
                    <a:pt x="1414" y="0"/>
                  </a:moveTo>
                  <a:cubicBezTo>
                    <a:pt x="1409" y="6"/>
                    <a:pt x="1403" y="9"/>
                    <a:pt x="1396" y="9"/>
                  </a:cubicBezTo>
                  <a:cubicBezTo>
                    <a:pt x="18" y="9"/>
                    <a:pt x="18" y="9"/>
                    <a:pt x="18" y="9"/>
                  </a:cubicBezTo>
                  <a:cubicBezTo>
                    <a:pt x="10" y="9"/>
                    <a:pt x="4" y="6"/>
                    <a:pt x="0" y="0"/>
                  </a:cubicBezTo>
                  <a:cubicBezTo>
                    <a:pt x="0" y="1"/>
                    <a:pt x="0" y="1"/>
                    <a:pt x="0" y="1"/>
                  </a:cubicBezTo>
                  <a:cubicBezTo>
                    <a:pt x="0" y="23"/>
                    <a:pt x="18" y="41"/>
                    <a:pt x="40" y="41"/>
                  </a:cubicBezTo>
                  <a:cubicBezTo>
                    <a:pt x="1373" y="41"/>
                    <a:pt x="1373" y="41"/>
                    <a:pt x="1373" y="41"/>
                  </a:cubicBezTo>
                  <a:cubicBezTo>
                    <a:pt x="1396" y="41"/>
                    <a:pt x="1414" y="23"/>
                    <a:pt x="1414" y="1"/>
                  </a:cubicBezTo>
                  <a:lnTo>
                    <a:pt x="1414" y="0"/>
                  </a:lnTo>
                  <a:close/>
                </a:path>
              </a:pathLst>
            </a:custGeom>
            <a:solidFill>
              <a:srgbClr val="0C0D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8" name="Rectangle 50">
              <a:extLst>
                <a:ext uri="{FF2B5EF4-FFF2-40B4-BE49-F238E27FC236}">
                  <a16:creationId xmlns:a16="http://schemas.microsoft.com/office/drawing/2014/main" id="{EAB39C4F-977F-B5D8-0185-C7C3577EDBDB}"/>
                </a:ext>
              </a:extLst>
            </p:cNvPr>
            <p:cNvSpPr>
              <a:spLocks noChangeArrowheads="1"/>
            </p:cNvSpPr>
            <p:nvPr/>
          </p:nvSpPr>
          <p:spPr bwMode="auto">
            <a:xfrm>
              <a:off x="622917" y="4458398"/>
              <a:ext cx="2258162" cy="41569"/>
            </a:xfrm>
            <a:prstGeom prst="rect">
              <a:avLst/>
            </a:prstGeom>
            <a:solidFill>
              <a:srgbClr val="D2D6D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9" name="Freeform 51">
              <a:extLst>
                <a:ext uri="{FF2B5EF4-FFF2-40B4-BE49-F238E27FC236}">
                  <a16:creationId xmlns:a16="http://schemas.microsoft.com/office/drawing/2014/main" id="{33A94D7F-4766-E536-B986-9739E833DF35}"/>
                </a:ext>
              </a:extLst>
            </p:cNvPr>
            <p:cNvSpPr>
              <a:spLocks/>
            </p:cNvSpPr>
            <p:nvPr/>
          </p:nvSpPr>
          <p:spPr bwMode="auto">
            <a:xfrm>
              <a:off x="1589230" y="4458398"/>
              <a:ext cx="324249" cy="23383"/>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12" name="Rectangle 52">
              <a:extLst>
                <a:ext uri="{FF2B5EF4-FFF2-40B4-BE49-F238E27FC236}">
                  <a16:creationId xmlns:a16="http://schemas.microsoft.com/office/drawing/2014/main" id="{240BF054-E6BB-C0E4-77D4-8D67D231A3B8}"/>
                </a:ext>
              </a:extLst>
            </p:cNvPr>
            <p:cNvSpPr>
              <a:spLocks noChangeArrowheads="1"/>
            </p:cNvSpPr>
            <p:nvPr/>
          </p:nvSpPr>
          <p:spPr bwMode="auto">
            <a:xfrm>
              <a:off x="912424" y="3303558"/>
              <a:ext cx="1697160" cy="1082095"/>
            </a:xfrm>
            <a:prstGeom prst="rect">
              <a:avLst/>
            </a:prstGeom>
            <a:solidFill>
              <a:srgbClr val="0C0D1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13" name="Rectangle 53">
              <a:extLst>
                <a:ext uri="{FF2B5EF4-FFF2-40B4-BE49-F238E27FC236}">
                  <a16:creationId xmlns:a16="http://schemas.microsoft.com/office/drawing/2014/main" id="{598A1E7D-D166-2C8D-0CCF-FE23263E6267}"/>
                </a:ext>
              </a:extLst>
            </p:cNvPr>
            <p:cNvSpPr>
              <a:spLocks noChangeArrowheads="1"/>
            </p:cNvSpPr>
            <p:nvPr/>
          </p:nvSpPr>
          <p:spPr bwMode="auto">
            <a:xfrm>
              <a:off x="917571" y="3310053"/>
              <a:ext cx="1685579" cy="1070403"/>
            </a:xfrm>
            <a:prstGeom prst="rect">
              <a:avLst/>
            </a:prstGeom>
            <a:solidFill>
              <a:srgbClr val="C6C6C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14" name="Oval 54">
              <a:extLst>
                <a:ext uri="{FF2B5EF4-FFF2-40B4-BE49-F238E27FC236}">
                  <a16:creationId xmlns:a16="http://schemas.microsoft.com/office/drawing/2014/main" id="{FF269480-3ED8-E5DD-3EE5-4E58935319B7}"/>
                </a:ext>
              </a:extLst>
            </p:cNvPr>
            <p:cNvSpPr>
              <a:spLocks noChangeArrowheads="1"/>
            </p:cNvSpPr>
            <p:nvPr/>
          </p:nvSpPr>
          <p:spPr bwMode="auto">
            <a:xfrm>
              <a:off x="1750068" y="3258092"/>
              <a:ext cx="19301" cy="19486"/>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15" name="Oval 55">
              <a:extLst>
                <a:ext uri="{FF2B5EF4-FFF2-40B4-BE49-F238E27FC236}">
                  <a16:creationId xmlns:a16="http://schemas.microsoft.com/office/drawing/2014/main" id="{A3D5E8CB-A867-1C29-D36C-5B856EF75B70}"/>
                </a:ext>
              </a:extLst>
            </p:cNvPr>
            <p:cNvSpPr>
              <a:spLocks noChangeArrowheads="1"/>
            </p:cNvSpPr>
            <p:nvPr/>
          </p:nvSpPr>
          <p:spPr bwMode="auto">
            <a:xfrm>
              <a:off x="1750068" y="3256793"/>
              <a:ext cx="19301" cy="18186"/>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16" name="Oval 56">
              <a:extLst>
                <a:ext uri="{FF2B5EF4-FFF2-40B4-BE49-F238E27FC236}">
                  <a16:creationId xmlns:a16="http://schemas.microsoft.com/office/drawing/2014/main" id="{3E3B3EF2-4CC1-1B63-72FD-2156B694B838}"/>
                </a:ext>
              </a:extLst>
            </p:cNvPr>
            <p:cNvSpPr>
              <a:spLocks noChangeArrowheads="1"/>
            </p:cNvSpPr>
            <p:nvPr/>
          </p:nvSpPr>
          <p:spPr bwMode="auto">
            <a:xfrm>
              <a:off x="1753927" y="3259391"/>
              <a:ext cx="11581" cy="12990"/>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17" name="Oval 57">
              <a:extLst>
                <a:ext uri="{FF2B5EF4-FFF2-40B4-BE49-F238E27FC236}">
                  <a16:creationId xmlns:a16="http://schemas.microsoft.com/office/drawing/2014/main" id="{257BAC7E-904F-45A8-E69A-0DCD7DF18EB1}"/>
                </a:ext>
              </a:extLst>
            </p:cNvPr>
            <p:cNvSpPr>
              <a:spLocks noChangeArrowheads="1"/>
            </p:cNvSpPr>
            <p:nvPr/>
          </p:nvSpPr>
          <p:spPr bwMode="auto">
            <a:xfrm>
              <a:off x="1756501" y="3263288"/>
              <a:ext cx="6434" cy="6496"/>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18" name="Freeform 58">
              <a:extLst>
                <a:ext uri="{FF2B5EF4-FFF2-40B4-BE49-F238E27FC236}">
                  <a16:creationId xmlns:a16="http://schemas.microsoft.com/office/drawing/2014/main" id="{D7136936-3A0C-7C99-61F8-8D46D3294E1D}"/>
                </a:ext>
              </a:extLst>
            </p:cNvPr>
            <p:cNvSpPr>
              <a:spLocks/>
            </p:cNvSpPr>
            <p:nvPr/>
          </p:nvSpPr>
          <p:spPr bwMode="auto">
            <a:xfrm>
              <a:off x="1759074" y="3264587"/>
              <a:ext cx="1287" cy="2598"/>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grpSp>
      <p:sp>
        <p:nvSpPr>
          <p:cNvPr id="19" name="Picture Placeholder 103">
            <a:extLst>
              <a:ext uri="{FF2B5EF4-FFF2-40B4-BE49-F238E27FC236}">
                <a16:creationId xmlns:a16="http://schemas.microsoft.com/office/drawing/2014/main" id="{7E9D100F-91EA-F366-C483-D9611DA1981A}"/>
              </a:ext>
            </a:extLst>
          </p:cNvPr>
          <p:cNvSpPr>
            <a:spLocks noGrp="1"/>
          </p:cNvSpPr>
          <p:nvPr>
            <p:ph type="pic" sz="quarter" idx="11"/>
          </p:nvPr>
        </p:nvSpPr>
        <p:spPr>
          <a:xfrm>
            <a:off x="4294823" y="1467557"/>
            <a:ext cx="3918539" cy="2486853"/>
          </a:xfrm>
          <a:solidFill>
            <a:schemeClr val="bg2"/>
          </a:solidFill>
        </p:spPr>
        <p:txBody>
          <a:bodyPr/>
          <a:lstStyle/>
          <a:p>
            <a:r>
              <a:rPr lang="en-GB"/>
              <a:t>Click icon to add picture</a:t>
            </a:r>
            <a:endParaRPr lang="en-US"/>
          </a:p>
        </p:txBody>
      </p:sp>
    </p:spTree>
    <p:extLst>
      <p:ext uri="{BB962C8B-B14F-4D97-AF65-F5344CB8AC3E}">
        <p14:creationId xmlns:p14="http://schemas.microsoft.com/office/powerpoint/2010/main" val="259289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Right Whi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4810204"/>
          </a:xfrm>
        </p:spPr>
        <p:txBody>
          <a:bodyPr/>
          <a:lstStyle/>
          <a:p>
            <a:r>
              <a:rPr lang="en-GB"/>
              <a:t>Click icon to add picture</a:t>
            </a:r>
            <a:endParaRPr lang="en-US"/>
          </a:p>
        </p:txBody>
      </p:sp>
    </p:spTree>
    <p:extLst>
      <p:ext uri="{BB962C8B-B14F-4D97-AF65-F5344CB8AC3E}">
        <p14:creationId xmlns:p14="http://schemas.microsoft.com/office/powerpoint/2010/main" val="390882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Right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373CF0-0E71-87A9-300F-0479E22299FD}"/>
              </a:ext>
            </a:extLst>
          </p:cNvPr>
          <p:cNvSpPr>
            <a:spLocks/>
          </p:cNvSpPr>
          <p:nvPr userDrawn="1"/>
        </p:nvSpPr>
        <p:spPr>
          <a:xfrm>
            <a:off x="0" y="0"/>
            <a:ext cx="4572000" cy="4817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4810204"/>
          </a:xfrm>
        </p:spPr>
        <p:txBody>
          <a:bodyPr/>
          <a:lstStyle/>
          <a:p>
            <a:r>
              <a:rPr lang="en-GB"/>
              <a:t>Click icon to add picture</a:t>
            </a:r>
            <a:endParaRPr lang="en-US"/>
          </a:p>
        </p:txBody>
      </p:sp>
    </p:spTree>
    <p:extLst>
      <p:ext uri="{BB962C8B-B14F-4D97-AF65-F5344CB8AC3E}">
        <p14:creationId xmlns:p14="http://schemas.microsoft.com/office/powerpoint/2010/main" val="283305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Right Grey">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19D170F-220E-5548-9F0F-A01CABD5A097}"/>
              </a:ext>
            </a:extLst>
          </p:cNvPr>
          <p:cNvSpPr/>
          <p:nvPr userDrawn="1"/>
        </p:nvSpPr>
        <p:spPr>
          <a:xfrm>
            <a:off x="0" y="3266"/>
            <a:ext cx="9153144" cy="4807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4807527"/>
          </a:xfrm>
        </p:spPr>
        <p:txBody>
          <a:bodyPr/>
          <a:lstStyle/>
          <a:p>
            <a:r>
              <a:rPr lang="en-GB"/>
              <a:t>Click icon to add picture</a:t>
            </a:r>
            <a:endParaRPr lang="en-US"/>
          </a:p>
        </p:txBody>
      </p:sp>
    </p:spTree>
    <p:extLst>
      <p:ext uri="{BB962C8B-B14F-4D97-AF65-F5344CB8AC3E}">
        <p14:creationId xmlns:p14="http://schemas.microsoft.com/office/powerpoint/2010/main" val="403787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hite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0B7915-D724-E499-7506-1EFE153DD6FD}"/>
              </a:ext>
            </a:extLst>
          </p:cNvPr>
          <p:cNvSpPr/>
          <p:nvPr userDrawn="1"/>
        </p:nvSpPr>
        <p:spPr>
          <a:xfrm>
            <a:off x="0" y="-2287"/>
            <a:ext cx="9144000" cy="5159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8" name="Graphic 7">
            <a:extLst>
              <a:ext uri="{FF2B5EF4-FFF2-40B4-BE49-F238E27FC236}">
                <a16:creationId xmlns:a16="http://schemas.microsoft.com/office/drawing/2014/main" id="{9CB0DC40-F5F3-7295-81B5-D667EB5EF64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403354" cy="700340"/>
          </a:xfrm>
          <a:prstGeom prst="rect">
            <a:avLst/>
          </a:prstGeom>
        </p:spPr>
      </p:pic>
      <p:sp>
        <p:nvSpPr>
          <p:cNvPr id="10" name="TextBox 9">
            <a:extLst>
              <a:ext uri="{FF2B5EF4-FFF2-40B4-BE49-F238E27FC236}">
                <a16:creationId xmlns:a16="http://schemas.microsoft.com/office/drawing/2014/main" id="{C98388E0-F985-02F6-2CBF-43DC0EECBE90}"/>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2025. All Rights Reserved.</a:t>
            </a:r>
          </a:p>
        </p:txBody>
      </p:sp>
      <p:pic>
        <p:nvPicPr>
          <p:cNvPr id="4" name="dots pattern">
            <a:extLst>
              <a:ext uri="{FF2B5EF4-FFF2-40B4-BE49-F238E27FC236}">
                <a16:creationId xmlns:a16="http://schemas.microsoft.com/office/drawing/2014/main" id="{D36EC7F4-D2D4-E31D-F825-A62091D00B23}"/>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6047" r="58075"/>
          <a:stretch/>
        </p:blipFill>
        <p:spPr>
          <a:xfrm>
            <a:off x="5444261" y="0"/>
            <a:ext cx="3699739" cy="4663749"/>
          </a:xfrm>
          <a:prstGeom prst="rect">
            <a:avLst/>
          </a:prstGeom>
        </p:spPr>
      </p:pic>
      <p:sp>
        <p:nvSpPr>
          <p:cNvPr id="24" name="Picture Placeholder 29">
            <a:extLst>
              <a:ext uri="{FF2B5EF4-FFF2-40B4-BE49-F238E27FC236}">
                <a16:creationId xmlns:a16="http://schemas.microsoft.com/office/drawing/2014/main" id="{AA6FECF6-FBC1-450E-F31F-997D1652A96B}"/>
              </a:ext>
            </a:extLst>
          </p:cNvPr>
          <p:cNvSpPr>
            <a:spLocks noGrp="1"/>
          </p:cNvSpPr>
          <p:nvPr>
            <p:ph type="pic" sz="quarter" idx="13"/>
          </p:nvPr>
        </p:nvSpPr>
        <p:spPr>
          <a:xfrm>
            <a:off x="5801198" y="489276"/>
            <a:ext cx="4224631" cy="4224631"/>
          </a:xfrm>
          <a:prstGeom prst="ellipse">
            <a:avLst/>
          </a:prstGeom>
          <a:solidFill>
            <a:schemeClr val="bg2"/>
          </a:solidFill>
        </p:spPr>
        <p:txBody>
          <a:bodyPr anchor="ctr" anchorCtr="0"/>
          <a:lstStyle/>
          <a:p>
            <a:endParaRPr lang="en-US" dirty="0"/>
          </a:p>
        </p:txBody>
      </p:sp>
      <p:sp>
        <p:nvSpPr>
          <p:cNvPr id="12" name="TextBox 11">
            <a:extLst>
              <a:ext uri="{FF2B5EF4-FFF2-40B4-BE49-F238E27FC236}">
                <a16:creationId xmlns:a16="http://schemas.microsoft.com/office/drawing/2014/main" id="{E299AD3C-03AE-FFF1-4364-A476C5A07A33}"/>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
        <p:nvSpPr>
          <p:cNvPr id="7" name="Subtitle 2">
            <a:extLst>
              <a:ext uri="{FF2B5EF4-FFF2-40B4-BE49-F238E27FC236}">
                <a16:creationId xmlns:a16="http://schemas.microsoft.com/office/drawing/2014/main" id="{3596B3DD-883B-F6A4-592E-A183E64A41B7}"/>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 20pt Regular</a:t>
            </a:r>
          </a:p>
        </p:txBody>
      </p:sp>
      <p:sp>
        <p:nvSpPr>
          <p:cNvPr id="9" name="Title 1">
            <a:extLst>
              <a:ext uri="{FF2B5EF4-FFF2-40B4-BE49-F238E27FC236}">
                <a16:creationId xmlns:a16="http://schemas.microsoft.com/office/drawing/2014/main" id="{29FDB1CC-CDD1-45E2-2D41-A9BED3DF2586}"/>
              </a:ext>
            </a:extLst>
          </p:cNvPr>
          <p:cNvSpPr>
            <a:spLocks noGrp="1"/>
          </p:cNvSpPr>
          <p:nvPr>
            <p:ph type="ctrTitle" hasCustomPrompt="1"/>
          </p:nvPr>
        </p:nvSpPr>
        <p:spPr>
          <a:xfrm>
            <a:off x="681348" y="973627"/>
            <a:ext cx="4412631" cy="1823439"/>
          </a:xfrm>
          <a:prstGeom prst="rect">
            <a:avLst/>
          </a:prstGeom>
          <a:effectLst/>
        </p:spPr>
        <p:txBody>
          <a:bodyPr lIns="0" rIns="0" anchor="b" anchorCtr="0">
            <a:noAutofit/>
          </a:bodyPr>
          <a:lstStyle>
            <a:lvl1pPr>
              <a:lnSpc>
                <a:spcPct val="90000"/>
              </a:lnSpc>
              <a:defRPr sz="4000" b="1" i="0" cap="none" baseline="0">
                <a:solidFill>
                  <a:schemeClr val="tx1"/>
                </a:solidFill>
                <a:latin typeface="Neue Haas Grotesk Text Pro" panose="020B0504020202020204" pitchFamily="34" charset="77"/>
              </a:defRPr>
            </a:lvl1pPr>
          </a:lstStyle>
          <a:p>
            <a:r>
              <a:rPr lang="en-US" dirty="0"/>
              <a:t>Presentation Title or Divider Slide</a:t>
            </a:r>
          </a:p>
        </p:txBody>
      </p:sp>
      <p:sp>
        <p:nvSpPr>
          <p:cNvPr id="15" name="Text Placeholder 6">
            <a:extLst>
              <a:ext uri="{FF2B5EF4-FFF2-40B4-BE49-F238E27FC236}">
                <a16:creationId xmlns:a16="http://schemas.microsoft.com/office/drawing/2014/main" id="{9A190A3A-4699-E88F-531F-FDB457488B9F}"/>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Subtitle here 14pt Bold</a:t>
            </a:r>
          </a:p>
        </p:txBody>
      </p:sp>
      <p:sp>
        <p:nvSpPr>
          <p:cNvPr id="17" name="Text Placeholder 8">
            <a:extLst>
              <a:ext uri="{FF2B5EF4-FFF2-40B4-BE49-F238E27FC236}">
                <a16:creationId xmlns:a16="http://schemas.microsoft.com/office/drawing/2014/main" id="{0522A203-8423-7D21-DA99-65D3EEB9EDA9}"/>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text here 12pt Regular</a:t>
            </a:r>
          </a:p>
        </p:txBody>
      </p:sp>
    </p:spTree>
    <p:extLst>
      <p:ext uri="{BB962C8B-B14F-4D97-AF65-F5344CB8AC3E}">
        <p14:creationId xmlns:p14="http://schemas.microsoft.com/office/powerpoint/2010/main" val="8222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Full Screen White">
    <p:bg>
      <p:bgPr>
        <a:solidFill>
          <a:schemeClr val="bg1">
            <a:lumMod val="50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0" y="0"/>
            <a:ext cx="9144000" cy="4817889"/>
          </a:xfrm>
          <a:solidFill>
            <a:schemeClr val="bg1"/>
          </a:solidFill>
        </p:spPr>
        <p:txBody>
          <a:bodyPr/>
          <a:lstStyle/>
          <a:p>
            <a:r>
              <a:rPr lang="en-GB"/>
              <a:t>Click icon to add picture</a:t>
            </a:r>
            <a:endParaRPr lang="en-US"/>
          </a:p>
        </p:txBody>
      </p:sp>
    </p:spTree>
    <p:extLst>
      <p:ext uri="{BB962C8B-B14F-4D97-AF65-F5344CB8AC3E}">
        <p14:creationId xmlns:p14="http://schemas.microsoft.com/office/powerpoint/2010/main" val="265056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Full Screen Black">
    <p:bg>
      <p:bgPr>
        <a:solidFill>
          <a:schemeClr val="bg1">
            <a:lumMod val="50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0" y="0"/>
            <a:ext cx="9144000" cy="4817889"/>
          </a:xfrm>
          <a:solidFill>
            <a:schemeClr val="tx1"/>
          </a:solidFill>
        </p:spPr>
        <p:txBody>
          <a:bodyPr/>
          <a:lstStyle/>
          <a:p>
            <a:r>
              <a:rPr lang="en-GB" dirty="0"/>
              <a:t>Click icon to add picture</a:t>
            </a:r>
            <a:endParaRPr lang="en-US" dirty="0"/>
          </a:p>
        </p:txBody>
      </p:sp>
    </p:spTree>
    <p:extLst>
      <p:ext uri="{BB962C8B-B14F-4D97-AF65-F5344CB8AC3E}">
        <p14:creationId xmlns:p14="http://schemas.microsoft.com/office/powerpoint/2010/main" val="204979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Gray Gradient with Pic">
    <p:bg>
      <p:bgPr>
        <a:solidFill>
          <a:schemeClr val="bg1">
            <a:lumMod val="50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0" y="0"/>
            <a:ext cx="9144000" cy="4817889"/>
          </a:xfrm>
          <a:solidFill>
            <a:schemeClr val="bg2"/>
          </a:solidFill>
        </p:spPr>
        <p:txBody>
          <a:bodyPr/>
          <a:lstStyle/>
          <a:p>
            <a:r>
              <a:rPr lang="en-GB" dirty="0"/>
              <a:t>Click icon to add picture</a:t>
            </a:r>
            <a:endParaRPr lang="en-US" dirty="0"/>
          </a:p>
        </p:txBody>
      </p:sp>
      <p:sp>
        <p:nvSpPr>
          <p:cNvPr id="2" name="Rectangle 1">
            <a:extLst>
              <a:ext uri="{FF2B5EF4-FFF2-40B4-BE49-F238E27FC236}">
                <a16:creationId xmlns:a16="http://schemas.microsoft.com/office/drawing/2014/main" id="{20E7CF27-22E0-9F18-54D7-A533F42CD644}"/>
              </a:ext>
            </a:extLst>
          </p:cNvPr>
          <p:cNvSpPr/>
          <p:nvPr userDrawn="1"/>
        </p:nvSpPr>
        <p:spPr>
          <a:xfrm rot="10800000">
            <a:off x="-2" y="4817638"/>
            <a:ext cx="9145599" cy="33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Graphic 2">
            <a:extLst>
              <a:ext uri="{FF2B5EF4-FFF2-40B4-BE49-F238E27FC236}">
                <a16:creationId xmlns:a16="http://schemas.microsoft.com/office/drawing/2014/main" id="{C3B7BA9D-41C6-ADC4-063D-68B48D1D5E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623615"/>
            <a:ext cx="1400680" cy="700340"/>
          </a:xfrm>
          <a:prstGeom prst="rect">
            <a:avLst/>
          </a:prstGeom>
        </p:spPr>
      </p:pic>
      <p:sp>
        <p:nvSpPr>
          <p:cNvPr id="4" name="TextBox 3">
            <a:extLst>
              <a:ext uri="{FF2B5EF4-FFF2-40B4-BE49-F238E27FC236}">
                <a16:creationId xmlns:a16="http://schemas.microsoft.com/office/drawing/2014/main" id="{7F0A73E8-1FB8-DFAC-F5C0-D85FD78B97D7}"/>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2025. All Rights Reserved.</a:t>
            </a:r>
          </a:p>
        </p:txBody>
      </p:sp>
      <p:sp>
        <p:nvSpPr>
          <p:cNvPr id="6" name="TextBox 5">
            <a:extLst>
              <a:ext uri="{FF2B5EF4-FFF2-40B4-BE49-F238E27FC236}">
                <a16:creationId xmlns:a16="http://schemas.microsoft.com/office/drawing/2014/main" id="{76087BEC-C1FB-BCD7-1EF8-DE869EF03643}"/>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140364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Screen Reliability">
    <p:spTree>
      <p:nvGrpSpPr>
        <p:cNvPr id="1" name=""/>
        <p:cNvGrpSpPr/>
        <p:nvPr/>
      </p:nvGrpSpPr>
      <p:grpSpPr>
        <a:xfrm>
          <a:off x="0" y="0"/>
          <a:ext cx="0" cy="0"/>
          <a:chOff x="0" y="0"/>
          <a:chExt cx="0" cy="0"/>
        </a:xfrm>
      </p:grpSpPr>
      <p:pic>
        <p:nvPicPr>
          <p:cNvPr id="2" name="Picture 1" descr="A close up of a toy&#10;&#10;Description automatically generated">
            <a:extLst>
              <a:ext uri="{FF2B5EF4-FFF2-40B4-BE49-F238E27FC236}">
                <a16:creationId xmlns:a16="http://schemas.microsoft.com/office/drawing/2014/main" id="{8A284940-89AF-FFBE-C988-065102AAF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8" y="-6927"/>
            <a:ext cx="9164192" cy="5159839"/>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98435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Screen Intellig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C5BE2C-CF1C-51AD-AFA8-01800BADC0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9162901" cy="5154132"/>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52214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Screen Sustaina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F7BB9-5068-348F-3F9B-EA37F2AEB031}"/>
              </a:ext>
            </a:extLst>
          </p:cNvPr>
          <p:cNvPicPr>
            <a:picLocks noChangeAspect="1"/>
          </p:cNvPicPr>
          <p:nvPr userDrawn="1"/>
        </p:nvPicPr>
        <p:blipFill>
          <a:blip r:embed="rId2"/>
          <a:srcRect/>
          <a:stretch/>
        </p:blipFill>
        <p:spPr>
          <a:xfrm>
            <a:off x="0" y="-1162"/>
            <a:ext cx="9146066" cy="5144662"/>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382892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hite Full Screen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17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ck Full Screen with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25D4A2-7E88-6960-2E63-0FFC8E0B35E6}"/>
              </a:ext>
            </a:extLst>
          </p:cNvPr>
          <p:cNvSpPr/>
          <p:nvPr userDrawn="1"/>
        </p:nvSpPr>
        <p:spPr>
          <a:xfrm>
            <a:off x="0" y="0"/>
            <a:ext cx="9144000" cy="4817327"/>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Tree>
    <p:extLst>
      <p:ext uri="{BB962C8B-B14F-4D97-AF65-F5344CB8AC3E}">
        <p14:creationId xmlns:p14="http://schemas.microsoft.com/office/powerpoint/2010/main" val="321877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y Full Screen with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AB2A41-381F-5C41-A18D-1F69F6FD72D9}"/>
              </a:ext>
            </a:extLst>
          </p:cNvPr>
          <p:cNvSpPr/>
          <p:nvPr userDrawn="1"/>
        </p:nvSpPr>
        <p:spPr>
          <a:xfrm>
            <a:off x="0" y="0"/>
            <a:ext cx="9153144"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48102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Rectangle 4">
            <a:extLst>
              <a:ext uri="{FF2B5EF4-FFF2-40B4-BE49-F238E27FC236}">
                <a16:creationId xmlns:a16="http://schemas.microsoft.com/office/drawing/2014/main" id="{6A73A68C-1979-975D-A522-94E34E2ED280}"/>
              </a:ext>
            </a:extLst>
          </p:cNvPr>
          <p:cNvSpPr/>
          <p:nvPr userDrawn="1"/>
        </p:nvSpPr>
        <p:spPr>
          <a:xfrm rot="10800000">
            <a:off x="-2" y="4810204"/>
            <a:ext cx="9145599" cy="33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Graphic 8">
            <a:extLst>
              <a:ext uri="{FF2B5EF4-FFF2-40B4-BE49-F238E27FC236}">
                <a16:creationId xmlns:a16="http://schemas.microsoft.com/office/drawing/2014/main" id="{6E0216F4-141E-D29A-C580-94A36305CF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623615"/>
            <a:ext cx="1400680" cy="700340"/>
          </a:xfrm>
          <a:prstGeom prst="rect">
            <a:avLst/>
          </a:prstGeom>
        </p:spPr>
      </p:pic>
      <p:sp>
        <p:nvSpPr>
          <p:cNvPr id="10" name="TextBox 9">
            <a:extLst>
              <a:ext uri="{FF2B5EF4-FFF2-40B4-BE49-F238E27FC236}">
                <a16:creationId xmlns:a16="http://schemas.microsoft.com/office/drawing/2014/main" id="{237A8E31-5211-5F5D-A8EE-87E953C1A6A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2025. All Rights Reserved.</a:t>
            </a:r>
          </a:p>
        </p:txBody>
      </p:sp>
      <p:sp>
        <p:nvSpPr>
          <p:cNvPr id="11" name="TextBox 10">
            <a:extLst>
              <a:ext uri="{FF2B5EF4-FFF2-40B4-BE49-F238E27FC236}">
                <a16:creationId xmlns:a16="http://schemas.microsoft.com/office/drawing/2014/main" id="{A5910400-A308-7870-2ECB-D17B070DE3D0}"/>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232243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hite Full Screen No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2680AB-8B78-AEB2-14EE-F65428E94298}"/>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149EF56C-6E7C-211C-7380-DA1031B692B0}"/>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2025. All Rights Reserved.</a:t>
            </a:r>
          </a:p>
        </p:txBody>
      </p:sp>
      <p:sp>
        <p:nvSpPr>
          <p:cNvPr id="4" name="TextBox 3">
            <a:extLst>
              <a:ext uri="{FF2B5EF4-FFF2-40B4-BE49-F238E27FC236}">
                <a16:creationId xmlns:a16="http://schemas.microsoft.com/office/drawing/2014/main" id="{FEAD9C1A-1AC1-E6EC-679A-D638B9AF475B}"/>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4094250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Black Picture">
    <p:spTree>
      <p:nvGrpSpPr>
        <p:cNvPr id="1" name=""/>
        <p:cNvGrpSpPr/>
        <p:nvPr/>
      </p:nvGrpSpPr>
      <p:grpSpPr>
        <a:xfrm>
          <a:off x="0" y="0"/>
          <a:ext cx="0" cy="0"/>
          <a:chOff x="0" y="0"/>
          <a:chExt cx="0" cy="0"/>
        </a:xfrm>
      </p:grpSpPr>
      <p:sp>
        <p:nvSpPr>
          <p:cNvPr id="2" name="background fill">
            <a:extLst>
              <a:ext uri="{FF2B5EF4-FFF2-40B4-BE49-F238E27FC236}">
                <a16:creationId xmlns:a16="http://schemas.microsoft.com/office/drawing/2014/main" id="{C174A10D-16C5-66FA-6ADA-C222D76E2A53}"/>
              </a:ext>
            </a:extLst>
          </p:cNvPr>
          <p:cNvSpPr/>
          <p:nvPr userDrawn="1"/>
        </p:nvSpPr>
        <p:spPr>
          <a:xfrm>
            <a:off x="-9144" y="-2"/>
            <a:ext cx="9153144" cy="515721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6" name="Polygon3">
            <a:extLst>
              <a:ext uri="{FF2B5EF4-FFF2-40B4-BE49-F238E27FC236}">
                <a16:creationId xmlns:a16="http://schemas.microsoft.com/office/drawing/2014/main" id="{2A229CC0-13C5-DC2B-405C-B39B388685D3}"/>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286" b="14221"/>
          <a:stretch/>
        </p:blipFill>
        <p:spPr>
          <a:xfrm>
            <a:off x="0" y="-1"/>
            <a:ext cx="5019654" cy="5143501"/>
          </a:xfrm>
          <a:prstGeom prst="rect">
            <a:avLst/>
          </a:prstGeom>
        </p:spPr>
      </p:pic>
      <p:pic>
        <p:nvPicPr>
          <p:cNvPr id="7" name="HV logo">
            <a:extLst>
              <a:ext uri="{FF2B5EF4-FFF2-40B4-BE49-F238E27FC236}">
                <a16:creationId xmlns:a16="http://schemas.microsoft.com/office/drawing/2014/main" id="{42DCFABA-461D-3569-A2D7-8E9C4E301D1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627198" cy="813599"/>
          </a:xfrm>
          <a:prstGeom prst="rect">
            <a:avLst/>
          </a:prstGeom>
        </p:spPr>
      </p:pic>
      <p:sp>
        <p:nvSpPr>
          <p:cNvPr id="12" name="TextBox 11">
            <a:extLst>
              <a:ext uri="{FF2B5EF4-FFF2-40B4-BE49-F238E27FC236}">
                <a16:creationId xmlns:a16="http://schemas.microsoft.com/office/drawing/2014/main" id="{A709173D-A248-69C0-31AD-585E663D53BB}"/>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
        <p:nvSpPr>
          <p:cNvPr id="18" name="TextBox 17">
            <a:extLst>
              <a:ext uri="{FF2B5EF4-FFF2-40B4-BE49-F238E27FC236}">
                <a16:creationId xmlns:a16="http://schemas.microsoft.com/office/drawing/2014/main" id="{3E5E6014-1ECA-240C-FB6F-F62B8918F74B}"/>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19" name="TextBox 18">
            <a:extLst>
              <a:ext uri="{FF2B5EF4-FFF2-40B4-BE49-F238E27FC236}">
                <a16:creationId xmlns:a16="http://schemas.microsoft.com/office/drawing/2014/main" id="{67DABFBE-01D5-FCCA-5091-828BEF980855}"/>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2025. All Rights Reserved.</a:t>
            </a:r>
          </a:p>
        </p:txBody>
      </p:sp>
      <p:pic>
        <p:nvPicPr>
          <p:cNvPr id="3" name="dots pattern">
            <a:extLst>
              <a:ext uri="{FF2B5EF4-FFF2-40B4-BE49-F238E27FC236}">
                <a16:creationId xmlns:a16="http://schemas.microsoft.com/office/drawing/2014/main" id="{179368C7-7BFB-366B-83F8-7EF5C898B7BE}"/>
              </a:ext>
            </a:extLst>
          </p:cNvPr>
          <p:cNvPicPr>
            <a:picLocks noChangeAspect="1"/>
          </p:cNvPicPr>
          <p:nvPr userDrawn="1"/>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6047" r="58075"/>
          <a:stretch/>
        </p:blipFill>
        <p:spPr>
          <a:xfrm>
            <a:off x="5444261" y="-1"/>
            <a:ext cx="3699739" cy="4663749"/>
          </a:xfrm>
          <a:prstGeom prst="rect">
            <a:avLst/>
          </a:prstGeom>
        </p:spPr>
      </p:pic>
      <p:sp>
        <p:nvSpPr>
          <p:cNvPr id="20" name="Picture Placeholder 29">
            <a:extLst>
              <a:ext uri="{FF2B5EF4-FFF2-40B4-BE49-F238E27FC236}">
                <a16:creationId xmlns:a16="http://schemas.microsoft.com/office/drawing/2014/main" id="{CF4EFF06-88A0-4D55-E6DA-28CFC79DC7FC}"/>
              </a:ext>
            </a:extLst>
          </p:cNvPr>
          <p:cNvSpPr>
            <a:spLocks noGrp="1"/>
          </p:cNvSpPr>
          <p:nvPr>
            <p:ph type="pic" sz="quarter" idx="13"/>
          </p:nvPr>
        </p:nvSpPr>
        <p:spPr>
          <a:xfrm>
            <a:off x="5801198" y="489276"/>
            <a:ext cx="4224631" cy="4224631"/>
          </a:xfrm>
          <a:prstGeom prst="ellipse">
            <a:avLst/>
          </a:prstGeom>
          <a:solidFill>
            <a:schemeClr val="bg2"/>
          </a:solidFill>
        </p:spPr>
        <p:txBody>
          <a:bodyPr anchor="ctr" anchorCtr="0"/>
          <a:lstStyle/>
          <a:p>
            <a:endParaRPr lang="en-US" dirty="0"/>
          </a:p>
        </p:txBody>
      </p:sp>
      <p:sp>
        <p:nvSpPr>
          <p:cNvPr id="4" name="Subtitle 2">
            <a:extLst>
              <a:ext uri="{FF2B5EF4-FFF2-40B4-BE49-F238E27FC236}">
                <a16:creationId xmlns:a16="http://schemas.microsoft.com/office/drawing/2014/main" id="{F3F12207-C27F-D6E7-EBAE-3380CA9FF0DD}"/>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 20pt Regular</a:t>
            </a:r>
          </a:p>
        </p:txBody>
      </p:sp>
      <p:sp>
        <p:nvSpPr>
          <p:cNvPr id="8" name="Title 1">
            <a:extLst>
              <a:ext uri="{FF2B5EF4-FFF2-40B4-BE49-F238E27FC236}">
                <a16:creationId xmlns:a16="http://schemas.microsoft.com/office/drawing/2014/main" id="{902BCCD4-9631-8BC9-3234-4B723B188819}"/>
              </a:ext>
            </a:extLst>
          </p:cNvPr>
          <p:cNvSpPr>
            <a:spLocks noGrp="1"/>
          </p:cNvSpPr>
          <p:nvPr>
            <p:ph type="ctrTitle" hasCustomPrompt="1"/>
          </p:nvPr>
        </p:nvSpPr>
        <p:spPr>
          <a:xfrm>
            <a:off x="681348" y="973627"/>
            <a:ext cx="4412631" cy="1823439"/>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dirty="0"/>
              <a:t>Presentation Title or Divider Slide</a:t>
            </a:r>
          </a:p>
        </p:txBody>
      </p:sp>
      <p:sp>
        <p:nvSpPr>
          <p:cNvPr id="9" name="Text Placeholder 6">
            <a:extLst>
              <a:ext uri="{FF2B5EF4-FFF2-40B4-BE49-F238E27FC236}">
                <a16:creationId xmlns:a16="http://schemas.microsoft.com/office/drawing/2014/main" id="{280A7C62-2CFC-F19D-1291-3555E0DF42C3}"/>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Subtitle here 14pt Bold</a:t>
            </a:r>
          </a:p>
        </p:txBody>
      </p:sp>
      <p:sp>
        <p:nvSpPr>
          <p:cNvPr id="10" name="Text Placeholder 8">
            <a:extLst>
              <a:ext uri="{FF2B5EF4-FFF2-40B4-BE49-F238E27FC236}">
                <a16:creationId xmlns:a16="http://schemas.microsoft.com/office/drawing/2014/main" id="{889245B7-401A-226A-782E-DF5823536F46}"/>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text here 12pt Regular</a:t>
            </a:r>
          </a:p>
        </p:txBody>
      </p:sp>
    </p:spTree>
    <p:extLst>
      <p:ext uri="{BB962C8B-B14F-4D97-AF65-F5344CB8AC3E}">
        <p14:creationId xmlns:p14="http://schemas.microsoft.com/office/powerpoint/2010/main" val="163248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ck Full Screen No Foot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51435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 name="TextBox 2">
            <a:extLst>
              <a:ext uri="{FF2B5EF4-FFF2-40B4-BE49-F238E27FC236}">
                <a16:creationId xmlns:a16="http://schemas.microsoft.com/office/drawing/2014/main" id="{36C69FC4-5A16-8D7B-555E-6B3627F59AEC}"/>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2025. All Rights Reserved.</a:t>
            </a:r>
          </a:p>
        </p:txBody>
      </p:sp>
      <p:sp>
        <p:nvSpPr>
          <p:cNvPr id="4" name="TextBox 3">
            <a:extLst>
              <a:ext uri="{FF2B5EF4-FFF2-40B4-BE49-F238E27FC236}">
                <a16:creationId xmlns:a16="http://schemas.microsoft.com/office/drawing/2014/main" id="{D4E1FD6C-6D80-EF84-AC1C-670F6E98E646}"/>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Tree>
    <p:extLst>
      <p:ext uri="{BB962C8B-B14F-4D97-AF65-F5344CB8AC3E}">
        <p14:creationId xmlns:p14="http://schemas.microsoft.com/office/powerpoint/2010/main" val="148830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ey Full Screen No Foot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 name="TextBox 2">
            <a:extLst>
              <a:ext uri="{FF2B5EF4-FFF2-40B4-BE49-F238E27FC236}">
                <a16:creationId xmlns:a16="http://schemas.microsoft.com/office/drawing/2014/main" id="{36C69FC4-5A16-8D7B-555E-6B3627F59AEC}"/>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2025. All Rights Reserved.</a:t>
            </a:r>
          </a:p>
        </p:txBody>
      </p:sp>
      <p:sp>
        <p:nvSpPr>
          <p:cNvPr id="4" name="TextBox 3">
            <a:extLst>
              <a:ext uri="{FF2B5EF4-FFF2-40B4-BE49-F238E27FC236}">
                <a16:creationId xmlns:a16="http://schemas.microsoft.com/office/drawing/2014/main" id="{D4E1FD6C-6D80-EF84-AC1C-670F6E98E646}"/>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156591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Black">
    <p:spTree>
      <p:nvGrpSpPr>
        <p:cNvPr id="1" name=""/>
        <p:cNvGrpSpPr/>
        <p:nvPr/>
      </p:nvGrpSpPr>
      <p:grpSpPr>
        <a:xfrm>
          <a:off x="0" y="0"/>
          <a:ext cx="0" cy="0"/>
          <a:chOff x="0" y="0"/>
          <a:chExt cx="0" cy="0"/>
        </a:xfrm>
      </p:grpSpPr>
      <p:sp>
        <p:nvSpPr>
          <p:cNvPr id="3" name="background fill">
            <a:extLst>
              <a:ext uri="{FF2B5EF4-FFF2-40B4-BE49-F238E27FC236}">
                <a16:creationId xmlns:a16="http://schemas.microsoft.com/office/drawing/2014/main" id="{0D519EEB-A14D-CC4A-6F0D-654AA4475C4D}"/>
              </a:ext>
            </a:extLst>
          </p:cNvPr>
          <p:cNvSpPr/>
          <p:nvPr userDrawn="1"/>
        </p:nvSpPr>
        <p:spPr>
          <a:xfrm>
            <a:off x="0" y="-6858"/>
            <a:ext cx="9153144" cy="515721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4" name="dots pattern">
            <a:extLst>
              <a:ext uri="{FF2B5EF4-FFF2-40B4-BE49-F238E27FC236}">
                <a16:creationId xmlns:a16="http://schemas.microsoft.com/office/drawing/2014/main" id="{BB1C107F-1488-498B-D5B6-D397700DDF4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5" name="Polygon3">
            <a:extLst>
              <a:ext uri="{FF2B5EF4-FFF2-40B4-BE49-F238E27FC236}">
                <a16:creationId xmlns:a16="http://schemas.microsoft.com/office/drawing/2014/main" id="{CFA9C1BC-19BF-48BC-0357-BE984E243D98}"/>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438"/>
          <a:stretch/>
        </p:blipFill>
        <p:spPr>
          <a:xfrm>
            <a:off x="0" y="16767"/>
            <a:ext cx="5587139" cy="4556982"/>
          </a:xfrm>
          <a:prstGeom prst="rect">
            <a:avLst/>
          </a:prstGeom>
        </p:spPr>
      </p:pic>
      <p:sp>
        <p:nvSpPr>
          <p:cNvPr id="7" name="Eyebrow Text">
            <a:extLst>
              <a:ext uri="{FF2B5EF4-FFF2-40B4-BE49-F238E27FC236}">
                <a16:creationId xmlns:a16="http://schemas.microsoft.com/office/drawing/2014/main" id="{7DA73B95-5C33-0D37-F58B-EDFA115122B8}"/>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accent2"/>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Q&amp;A</a:t>
            </a:r>
          </a:p>
        </p:txBody>
      </p:sp>
      <p:sp>
        <p:nvSpPr>
          <p:cNvPr id="9" name="Text Placeholder 8">
            <a:extLst>
              <a:ext uri="{FF2B5EF4-FFF2-40B4-BE49-F238E27FC236}">
                <a16:creationId xmlns:a16="http://schemas.microsoft.com/office/drawing/2014/main" id="{371E433C-FF85-5BCC-5BC3-1E3629D39E98}"/>
              </a:ext>
            </a:extLst>
          </p:cNvPr>
          <p:cNvSpPr>
            <a:spLocks noGrp="1"/>
          </p:cNvSpPr>
          <p:nvPr>
            <p:ph type="body" sz="quarter" idx="12" hasCustomPrompt="1"/>
          </p:nvPr>
        </p:nvSpPr>
        <p:spPr>
          <a:xfrm>
            <a:off x="637413" y="2684747"/>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subtext</a:t>
            </a:r>
          </a:p>
        </p:txBody>
      </p:sp>
      <p:sp>
        <p:nvSpPr>
          <p:cNvPr id="10" name="Title 1">
            <a:extLst>
              <a:ext uri="{FF2B5EF4-FFF2-40B4-BE49-F238E27FC236}">
                <a16:creationId xmlns:a16="http://schemas.microsoft.com/office/drawing/2014/main" id="{098132B9-782B-91EB-6366-776E501F30A9}"/>
              </a:ext>
            </a:extLst>
          </p:cNvPr>
          <p:cNvSpPr>
            <a:spLocks noGrp="1"/>
          </p:cNvSpPr>
          <p:nvPr>
            <p:ph type="ctrTitle" hasCustomPrompt="1"/>
          </p:nvPr>
        </p:nvSpPr>
        <p:spPr>
          <a:xfrm>
            <a:off x="637413" y="1513211"/>
            <a:ext cx="5313936" cy="873499"/>
          </a:xfrm>
          <a:prstGeom prst="rect">
            <a:avLst/>
          </a:prstGeom>
          <a:effectLst/>
        </p:spPr>
        <p:txBody>
          <a:bodyPr lIns="0" rIns="0" anchor="t" anchorCtr="0">
            <a:noAutofit/>
          </a:bodyPr>
          <a:lstStyle>
            <a:lvl1pPr>
              <a:lnSpc>
                <a:spcPct val="80000"/>
              </a:lnSpc>
              <a:defRPr sz="7200" b="1" i="0" cap="none" spc="-50" baseline="0">
                <a:solidFill>
                  <a:schemeClr val="bg1"/>
                </a:solidFill>
                <a:latin typeface="Neue Haas Grotesk Text Pro" panose="020B0504020202020204" pitchFamily="34" charset="77"/>
              </a:defRPr>
            </a:lvl1pPr>
          </a:lstStyle>
          <a:p>
            <a:r>
              <a:rPr lang="en-US" dirty="0"/>
              <a:t>Thank You</a:t>
            </a:r>
          </a:p>
        </p:txBody>
      </p:sp>
      <p:pic>
        <p:nvPicPr>
          <p:cNvPr id="11" name="Polygon3">
            <a:extLst>
              <a:ext uri="{FF2B5EF4-FFF2-40B4-BE49-F238E27FC236}">
                <a16:creationId xmlns:a16="http://schemas.microsoft.com/office/drawing/2014/main" id="{421F0561-4E33-1420-032A-FD93315078C4}"/>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780" b="61825"/>
          <a:stretch/>
        </p:blipFill>
        <p:spPr>
          <a:xfrm rot="10800000">
            <a:off x="6834162" y="16767"/>
            <a:ext cx="2326602" cy="1093539"/>
          </a:xfrm>
          <a:prstGeom prst="rect">
            <a:avLst/>
          </a:prstGeom>
        </p:spPr>
      </p:pic>
      <p:pic>
        <p:nvPicPr>
          <p:cNvPr id="12" name="HV logo">
            <a:extLst>
              <a:ext uri="{FF2B5EF4-FFF2-40B4-BE49-F238E27FC236}">
                <a16:creationId xmlns:a16="http://schemas.microsoft.com/office/drawing/2014/main" id="{69607223-C007-F274-A677-737426910E7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5824" y="0"/>
            <a:ext cx="1408176" cy="704088"/>
          </a:xfrm>
          <a:prstGeom prst="rect">
            <a:avLst/>
          </a:prstGeom>
        </p:spPr>
      </p:pic>
      <p:sp>
        <p:nvSpPr>
          <p:cNvPr id="2" name="TextBox 1">
            <a:extLst>
              <a:ext uri="{FF2B5EF4-FFF2-40B4-BE49-F238E27FC236}">
                <a16:creationId xmlns:a16="http://schemas.microsoft.com/office/drawing/2014/main" id="{5EC4F527-C32B-C76D-E2B6-C337C8BA0B8B}"/>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2025. All Rights Reserved.</a:t>
            </a:r>
          </a:p>
        </p:txBody>
      </p:sp>
      <p:sp>
        <p:nvSpPr>
          <p:cNvPr id="8" name="TextBox 7">
            <a:extLst>
              <a:ext uri="{FF2B5EF4-FFF2-40B4-BE49-F238E27FC236}">
                <a16:creationId xmlns:a16="http://schemas.microsoft.com/office/drawing/2014/main" id="{B7219045-27F4-5A25-3B3E-3F34920DA464}"/>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Tree>
    <p:extLst>
      <p:ext uri="{BB962C8B-B14F-4D97-AF65-F5344CB8AC3E}">
        <p14:creationId xmlns:p14="http://schemas.microsoft.com/office/powerpoint/2010/main" val="55703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3" name="background fill">
            <a:extLst>
              <a:ext uri="{FF2B5EF4-FFF2-40B4-BE49-F238E27FC236}">
                <a16:creationId xmlns:a16="http://schemas.microsoft.com/office/drawing/2014/main" id="{0D519EEB-A14D-CC4A-6F0D-654AA4475C4D}"/>
              </a:ext>
            </a:extLst>
          </p:cNvPr>
          <p:cNvSpPr/>
          <p:nvPr userDrawn="1"/>
        </p:nvSpPr>
        <p:spPr>
          <a:xfrm>
            <a:off x="0" y="-6858"/>
            <a:ext cx="9144000" cy="5157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4" name="dots pattern">
            <a:extLst>
              <a:ext uri="{FF2B5EF4-FFF2-40B4-BE49-F238E27FC236}">
                <a16:creationId xmlns:a16="http://schemas.microsoft.com/office/drawing/2014/main" id="{BB1C107F-1488-498B-D5B6-D397700DDF4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5" name="Polygon3">
            <a:extLst>
              <a:ext uri="{FF2B5EF4-FFF2-40B4-BE49-F238E27FC236}">
                <a16:creationId xmlns:a16="http://schemas.microsoft.com/office/drawing/2014/main" id="{CFA9C1BC-19BF-48BC-0357-BE984E243D98}"/>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438"/>
          <a:stretch/>
        </p:blipFill>
        <p:spPr>
          <a:xfrm>
            <a:off x="0" y="-4014"/>
            <a:ext cx="5587139" cy="4556982"/>
          </a:xfrm>
          <a:prstGeom prst="rect">
            <a:avLst/>
          </a:prstGeom>
        </p:spPr>
      </p:pic>
      <p:sp>
        <p:nvSpPr>
          <p:cNvPr id="7" name="Eyebrow Text">
            <a:extLst>
              <a:ext uri="{FF2B5EF4-FFF2-40B4-BE49-F238E27FC236}">
                <a16:creationId xmlns:a16="http://schemas.microsoft.com/office/drawing/2014/main" id="{7DA73B95-5C33-0D37-F58B-EDFA115122B8}"/>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accent2"/>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Q&amp;A</a:t>
            </a:r>
          </a:p>
        </p:txBody>
      </p:sp>
      <p:sp>
        <p:nvSpPr>
          <p:cNvPr id="9" name="Text Placeholder 8">
            <a:extLst>
              <a:ext uri="{FF2B5EF4-FFF2-40B4-BE49-F238E27FC236}">
                <a16:creationId xmlns:a16="http://schemas.microsoft.com/office/drawing/2014/main" id="{371E433C-FF85-5BCC-5BC3-1E3629D39E98}"/>
              </a:ext>
            </a:extLst>
          </p:cNvPr>
          <p:cNvSpPr>
            <a:spLocks noGrp="1"/>
          </p:cNvSpPr>
          <p:nvPr>
            <p:ph type="body" sz="quarter" idx="12" hasCustomPrompt="1"/>
          </p:nvPr>
        </p:nvSpPr>
        <p:spPr>
          <a:xfrm>
            <a:off x="637413" y="2684747"/>
            <a:ext cx="3544411" cy="184666"/>
          </a:xfrm>
        </p:spPr>
        <p:txBody>
          <a:bodyPr anchor="t"/>
          <a:lstStyle>
            <a:lvl1pPr marL="0" indent="0">
              <a:spcBef>
                <a:spcPts val="0"/>
              </a:spcBef>
              <a:spcAft>
                <a:spcPts val="300"/>
              </a:spcAft>
              <a:buNone/>
              <a:defRPr sz="120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subtext</a:t>
            </a:r>
          </a:p>
        </p:txBody>
      </p:sp>
      <p:sp>
        <p:nvSpPr>
          <p:cNvPr id="10" name="Title 1">
            <a:extLst>
              <a:ext uri="{FF2B5EF4-FFF2-40B4-BE49-F238E27FC236}">
                <a16:creationId xmlns:a16="http://schemas.microsoft.com/office/drawing/2014/main" id="{098132B9-782B-91EB-6366-776E501F30A9}"/>
              </a:ext>
            </a:extLst>
          </p:cNvPr>
          <p:cNvSpPr>
            <a:spLocks noGrp="1"/>
          </p:cNvSpPr>
          <p:nvPr>
            <p:ph type="ctrTitle" hasCustomPrompt="1"/>
          </p:nvPr>
        </p:nvSpPr>
        <p:spPr>
          <a:xfrm>
            <a:off x="637413" y="1513211"/>
            <a:ext cx="5313936" cy="873499"/>
          </a:xfrm>
          <a:prstGeom prst="rect">
            <a:avLst/>
          </a:prstGeom>
          <a:effectLst/>
        </p:spPr>
        <p:txBody>
          <a:bodyPr lIns="0" rIns="0" anchor="t" anchorCtr="0">
            <a:noAutofit/>
          </a:bodyPr>
          <a:lstStyle>
            <a:lvl1pPr>
              <a:lnSpc>
                <a:spcPct val="80000"/>
              </a:lnSpc>
              <a:defRPr sz="7200" b="1" i="0" cap="none" spc="-50" baseline="0">
                <a:solidFill>
                  <a:schemeClr val="tx1"/>
                </a:solidFill>
                <a:latin typeface="Neue Haas Grotesk Text Pro" panose="020B0504020202020204" pitchFamily="34" charset="77"/>
              </a:defRPr>
            </a:lvl1pPr>
          </a:lstStyle>
          <a:p>
            <a:r>
              <a:rPr lang="en-US" dirty="0"/>
              <a:t>Thank You</a:t>
            </a:r>
          </a:p>
        </p:txBody>
      </p:sp>
      <p:pic>
        <p:nvPicPr>
          <p:cNvPr id="11" name="Polygon3">
            <a:extLst>
              <a:ext uri="{FF2B5EF4-FFF2-40B4-BE49-F238E27FC236}">
                <a16:creationId xmlns:a16="http://schemas.microsoft.com/office/drawing/2014/main" id="{421F0561-4E33-1420-032A-FD93315078C4}"/>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780" b="61825"/>
          <a:stretch/>
        </p:blipFill>
        <p:spPr>
          <a:xfrm rot="10800000">
            <a:off x="6813381" y="2913"/>
            <a:ext cx="2326602" cy="1093539"/>
          </a:xfrm>
          <a:prstGeom prst="rect">
            <a:avLst/>
          </a:prstGeom>
        </p:spPr>
      </p:pic>
      <p:sp>
        <p:nvSpPr>
          <p:cNvPr id="8" name="TextBox 7">
            <a:extLst>
              <a:ext uri="{FF2B5EF4-FFF2-40B4-BE49-F238E27FC236}">
                <a16:creationId xmlns:a16="http://schemas.microsoft.com/office/drawing/2014/main" id="{B7219045-27F4-5A25-3B3E-3F34920DA464}"/>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pic>
        <p:nvPicPr>
          <p:cNvPr id="6" name="Graphic 5">
            <a:extLst>
              <a:ext uri="{FF2B5EF4-FFF2-40B4-BE49-F238E27FC236}">
                <a16:creationId xmlns:a16="http://schemas.microsoft.com/office/drawing/2014/main" id="{D492E235-7DE6-A74F-52B8-A56208ED1B6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8638" y="1"/>
            <a:ext cx="1403354" cy="700340"/>
          </a:xfrm>
          <a:prstGeom prst="rect">
            <a:avLst/>
          </a:prstGeom>
        </p:spPr>
      </p:pic>
      <p:sp>
        <p:nvSpPr>
          <p:cNvPr id="12" name="TextBox 11">
            <a:extLst>
              <a:ext uri="{FF2B5EF4-FFF2-40B4-BE49-F238E27FC236}">
                <a16:creationId xmlns:a16="http://schemas.microsoft.com/office/drawing/2014/main" id="{D7F488C4-6D37-D118-A2B3-44A30348AE80}"/>
              </a:ext>
            </a:extLst>
          </p:cNvPr>
          <p:cNvSpPr txBox="1"/>
          <p:nvPr userDrawn="1"/>
        </p:nvSpPr>
        <p:spPr>
          <a:xfrm>
            <a:off x="6872808" y="489887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accent2"/>
                </a:solidFill>
                <a:latin typeface="Neue Haas Grotesk Text Pro" panose="020B0504020202020204" pitchFamily="34" charset="77"/>
                <a:ea typeface="+mn-ea"/>
                <a:cs typeface="+mn-cs"/>
              </a:rPr>
              <a:t>© Hitachi Vantara LLC 2025. All Rights Reserved.</a:t>
            </a:r>
          </a:p>
        </p:txBody>
      </p:sp>
    </p:spTree>
    <p:extLst>
      <p:ext uri="{BB962C8B-B14F-4D97-AF65-F5344CB8AC3E}">
        <p14:creationId xmlns:p14="http://schemas.microsoft.com/office/powerpoint/2010/main" val="3773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Confidential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CB9CAB-1F7C-4213-A40C-52F58CD58705}"/>
              </a:ext>
            </a:extLst>
          </p:cNvPr>
          <p:cNvSpPr/>
          <p:nvPr userDrawn="1"/>
        </p:nvSpPr>
        <p:spPr>
          <a:xfrm>
            <a:off x="0" y="0"/>
            <a:ext cx="9144000" cy="7855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Text Placeholder 53"/>
          <p:cNvSpPr>
            <a:spLocks noGrp="1"/>
          </p:cNvSpPr>
          <p:nvPr>
            <p:ph idx="1" hasCustomPrompt="1"/>
          </p:nvPr>
        </p:nvSpPr>
        <p:spPr>
          <a:xfrm>
            <a:off x="264161" y="893236"/>
            <a:ext cx="8584006" cy="1157753"/>
          </a:xfrm>
          <a:prstGeom prst="rect">
            <a:avLst/>
          </a:prstGeom>
        </p:spPr>
        <p:txBody>
          <a:bodyPr vert="horz" wrap="square" lIns="91440" tIns="45720" rIns="91440" bIns="45720" rtlCol="0">
            <a:spAutoFit/>
          </a:bodyPr>
          <a:lstStyle>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4"/>
            <a:ext cx="7051040" cy="732441"/>
          </a:xfrm>
          <a:prstGeom prst="rect">
            <a:avLst/>
          </a:prstGeom>
        </p:spPr>
        <p:txBody>
          <a:bodyPr vert="horz" lIns="91440" tIns="0" rIns="91440" bIns="0" rtlCol="0" anchor="ctr">
            <a:normAutofit/>
          </a:bodyPr>
          <a:lstStyle/>
          <a:p>
            <a:pPr lvl="0"/>
            <a:r>
              <a:rPr lang="en-US"/>
              <a:t>Click to add title</a:t>
            </a:r>
          </a:p>
        </p:txBody>
      </p:sp>
    </p:spTree>
    <p:extLst>
      <p:ext uri="{BB962C8B-B14F-4D97-AF65-F5344CB8AC3E}">
        <p14:creationId xmlns:p14="http://schemas.microsoft.com/office/powerpoint/2010/main" val="93939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486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Rectangle 1">
            <a:extLst>
              <a:ext uri="{FF2B5EF4-FFF2-40B4-BE49-F238E27FC236}">
                <a16:creationId xmlns:a16="http://schemas.microsoft.com/office/drawing/2014/main" id="{2001A6DB-E649-6E8A-6F94-3F93B0C5FAA7}"/>
              </a:ext>
            </a:extLst>
          </p:cNvPr>
          <p:cNvSpPr/>
          <p:nvPr userDrawn="1"/>
        </p:nvSpPr>
        <p:spPr>
          <a:xfrm>
            <a:off x="0" y="1588235"/>
            <a:ext cx="9144000" cy="35552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sp>
        <p:nvSpPr>
          <p:cNvPr id="3" name="Rectangle 2">
            <a:extLst>
              <a:ext uri="{FF2B5EF4-FFF2-40B4-BE49-F238E27FC236}">
                <a16:creationId xmlns:a16="http://schemas.microsoft.com/office/drawing/2014/main" id="{F14B5BD1-7E1E-C237-E8DE-321FC60FDBED}"/>
              </a:ext>
            </a:extLst>
          </p:cNvPr>
          <p:cNvSpPr/>
          <p:nvPr userDrawn="1"/>
        </p:nvSpPr>
        <p:spPr>
          <a:xfrm rot="10800000">
            <a:off x="0" y="1456528"/>
            <a:ext cx="9144003" cy="131705"/>
          </a:xfrm>
          <a:prstGeom prst="rect">
            <a:avLst/>
          </a:prstGeom>
          <a:gradFill flip="none" rotWithShape="1">
            <a:gsLst>
              <a:gs pos="45000">
                <a:schemeClr val="accent2"/>
              </a:gs>
              <a:gs pos="87000">
                <a:srgbClr val="FA9116"/>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latin typeface="Neue Haas Grotesk Text Pro" panose="020B0504020202020204" pitchFamily="34" charset="77"/>
            </a:endParaRPr>
          </a:p>
        </p:txBody>
      </p:sp>
      <p:pic>
        <p:nvPicPr>
          <p:cNvPr id="4" name="Graphic 3">
            <a:extLst>
              <a:ext uri="{FF2B5EF4-FFF2-40B4-BE49-F238E27FC236}">
                <a16:creationId xmlns:a16="http://schemas.microsoft.com/office/drawing/2014/main" id="{B50B945C-B8D9-B96C-9D04-8E2942348E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74403" y="0"/>
            <a:ext cx="2169597" cy="1084799"/>
          </a:xfrm>
          <a:prstGeom prst="rect">
            <a:avLst/>
          </a:prstGeom>
        </p:spPr>
      </p:pic>
      <p:sp>
        <p:nvSpPr>
          <p:cNvPr id="5" name="TextBox 4">
            <a:extLst>
              <a:ext uri="{FF2B5EF4-FFF2-40B4-BE49-F238E27FC236}">
                <a16:creationId xmlns:a16="http://schemas.microsoft.com/office/drawing/2014/main" id="{5EEAF340-2ADB-ACDD-06B6-19AAD6C34AA7}"/>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tx1"/>
                </a:solidFill>
                <a:latin typeface="Neue Haas Grotesk Text Pro" panose="020B0504020202020204" pitchFamily="34" charset="77"/>
                <a:ea typeface="+mn-ea"/>
                <a:cs typeface="+mn-cs"/>
              </a:rPr>
              <a:t>© Hitachi Vantara LLC 2024. All Rights Reserved.</a:t>
            </a:r>
          </a:p>
        </p:txBody>
      </p:sp>
    </p:spTree>
    <p:extLst>
      <p:ext uri="{BB962C8B-B14F-4D97-AF65-F5344CB8AC3E}">
        <p14:creationId xmlns:p14="http://schemas.microsoft.com/office/powerpoint/2010/main" val="49106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427914" y="1128304"/>
            <a:ext cx="8584006" cy="1163395"/>
          </a:xfrm>
          <a:prstGeom prst="rect">
            <a:avLst/>
          </a:prstGeom>
        </p:spPr>
        <p:txBody>
          <a:bodyPr vert="horz" wrap="square" lIns="0" tIns="45720" rIns="91440" bIns="45720" rtlCol="0">
            <a:spAutoFit/>
          </a:bodyPr>
          <a:lstStyle>
            <a:lvl1pPr>
              <a:spcBef>
                <a:spcPts val="500"/>
              </a:spcBef>
              <a:defRPr>
                <a:solidFill>
                  <a:schemeClr val="tx1"/>
                </a:solidFill>
              </a:defRPr>
            </a:lvl1pPr>
            <a:lvl2pPr>
              <a:spcBef>
                <a:spcPts val="300"/>
              </a:spcBef>
              <a:defRPr>
                <a:solidFill>
                  <a:schemeClr val="tx1"/>
                </a:solidFill>
              </a:defRPr>
            </a:lvl2pPr>
            <a:lvl3pPr>
              <a:spcBef>
                <a:spcPts val="200"/>
              </a:spcBef>
              <a:defRPr>
                <a:solidFill>
                  <a:schemeClr val="tx1"/>
                </a:solidFill>
              </a:defRPr>
            </a:lvl3pPr>
            <a:lvl4pPr>
              <a:defRPr>
                <a:solidFill>
                  <a:schemeClr val="tx1"/>
                </a:solidFill>
              </a:defRPr>
            </a:lvl4pPr>
            <a:lvl5pPr>
              <a:defRPr sz="800" b="0" i="0">
                <a:solidFill>
                  <a:schemeClr val="tx1"/>
                </a:solidFill>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lvl1pPr>
              <a:defRPr>
                <a:solidFill>
                  <a:schemeClr val="tx1"/>
                </a:solidFill>
              </a:defRPr>
            </a:lvl1pPr>
          </a:lstStyle>
          <a:p>
            <a:pPr lvl="0"/>
            <a:r>
              <a:rPr lang="en-US"/>
              <a:t>Click to add title</a:t>
            </a:r>
          </a:p>
        </p:txBody>
      </p:sp>
    </p:spTree>
    <p:extLst>
      <p:ext uri="{BB962C8B-B14F-4D97-AF65-F5344CB8AC3E}">
        <p14:creationId xmlns:p14="http://schemas.microsoft.com/office/powerpoint/2010/main" val="274153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icture">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D4E5A3-9FF8-174B-B024-4CB426E86E5A}"/>
              </a:ext>
            </a:extLst>
          </p:cNvPr>
          <p:cNvSpPr>
            <a:spLocks/>
          </p:cNvSpPr>
          <p:nvPr userDrawn="1"/>
        </p:nvSpPr>
        <p:spPr>
          <a:xfrm>
            <a:off x="0" y="0"/>
            <a:ext cx="9144000" cy="5157216"/>
          </a:xfrm>
          <a:prstGeom prst="rect">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5" name="dots pattern">
            <a:extLst>
              <a:ext uri="{FF2B5EF4-FFF2-40B4-BE49-F238E27FC236}">
                <a16:creationId xmlns:a16="http://schemas.microsoft.com/office/drawing/2014/main" id="{EFD8E20D-8B6B-3813-24AD-412BA7CAB079}"/>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6047" r="58075"/>
          <a:stretch/>
        </p:blipFill>
        <p:spPr>
          <a:xfrm>
            <a:off x="5444261" y="-1"/>
            <a:ext cx="3699739" cy="4663749"/>
          </a:xfrm>
          <a:prstGeom prst="rect">
            <a:avLst/>
          </a:prstGeom>
        </p:spPr>
      </p:pic>
      <p:sp>
        <p:nvSpPr>
          <p:cNvPr id="42" name="Subtitle 2">
            <a:extLst>
              <a:ext uri="{FF2B5EF4-FFF2-40B4-BE49-F238E27FC236}">
                <a16:creationId xmlns:a16="http://schemas.microsoft.com/office/drawing/2014/main" id="{9C4B8250-F2FE-B24F-B485-A21CF1A99DB4}"/>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 20pt Regular</a:t>
            </a:r>
          </a:p>
        </p:txBody>
      </p:sp>
      <p:sp>
        <p:nvSpPr>
          <p:cNvPr id="44" name="Title 1">
            <a:extLst>
              <a:ext uri="{FF2B5EF4-FFF2-40B4-BE49-F238E27FC236}">
                <a16:creationId xmlns:a16="http://schemas.microsoft.com/office/drawing/2014/main" id="{6CBF497B-3F7F-D04D-BE44-5057389683FE}"/>
              </a:ext>
            </a:extLst>
          </p:cNvPr>
          <p:cNvSpPr>
            <a:spLocks noGrp="1"/>
          </p:cNvSpPr>
          <p:nvPr>
            <p:ph type="ctrTitle" hasCustomPrompt="1"/>
          </p:nvPr>
        </p:nvSpPr>
        <p:spPr>
          <a:xfrm>
            <a:off x="681348" y="973627"/>
            <a:ext cx="4412631" cy="1823439"/>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dirty="0"/>
              <a:t>Presentation Title or Divider Slide</a:t>
            </a:r>
          </a:p>
        </p:txBody>
      </p:sp>
      <p:sp>
        <p:nvSpPr>
          <p:cNvPr id="48" name="Text Placeholder 6">
            <a:extLst>
              <a:ext uri="{FF2B5EF4-FFF2-40B4-BE49-F238E27FC236}">
                <a16:creationId xmlns:a16="http://schemas.microsoft.com/office/drawing/2014/main" id="{167504A7-4A67-6540-BC18-B7EA1187F7A4}"/>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Subtitle here 14pt Bold</a:t>
            </a:r>
          </a:p>
        </p:txBody>
      </p:sp>
      <p:sp>
        <p:nvSpPr>
          <p:cNvPr id="49" name="Text Placeholder 8">
            <a:extLst>
              <a:ext uri="{FF2B5EF4-FFF2-40B4-BE49-F238E27FC236}">
                <a16:creationId xmlns:a16="http://schemas.microsoft.com/office/drawing/2014/main" id="{9F72D4FB-2700-8C41-8E06-BD6FC3A74F0A}"/>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text here 12pt Regular</a:t>
            </a:r>
          </a:p>
        </p:txBody>
      </p:sp>
      <p:sp>
        <p:nvSpPr>
          <p:cNvPr id="3" name="TextBox 2">
            <a:extLst>
              <a:ext uri="{FF2B5EF4-FFF2-40B4-BE49-F238E27FC236}">
                <a16:creationId xmlns:a16="http://schemas.microsoft.com/office/drawing/2014/main" id="{678ED88B-543E-5F6F-0853-93A7371BB82E}"/>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7" name="TextBox 6">
            <a:extLst>
              <a:ext uri="{FF2B5EF4-FFF2-40B4-BE49-F238E27FC236}">
                <a16:creationId xmlns:a16="http://schemas.microsoft.com/office/drawing/2014/main" id="{DF36879B-E417-A6C1-2CBD-9E79FACE481F}"/>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2025. All Rights Reserved.</a:t>
            </a:r>
          </a:p>
        </p:txBody>
      </p:sp>
      <p:sp>
        <p:nvSpPr>
          <p:cNvPr id="8" name="Picture Placeholder 29">
            <a:extLst>
              <a:ext uri="{FF2B5EF4-FFF2-40B4-BE49-F238E27FC236}">
                <a16:creationId xmlns:a16="http://schemas.microsoft.com/office/drawing/2014/main" id="{8324169F-9F13-A9F8-35F3-D79919325984}"/>
              </a:ext>
            </a:extLst>
          </p:cNvPr>
          <p:cNvSpPr>
            <a:spLocks noGrp="1"/>
          </p:cNvSpPr>
          <p:nvPr>
            <p:ph type="pic" sz="quarter" idx="13"/>
          </p:nvPr>
        </p:nvSpPr>
        <p:spPr>
          <a:xfrm>
            <a:off x="5801198" y="489276"/>
            <a:ext cx="4224631" cy="4224631"/>
          </a:xfrm>
          <a:prstGeom prst="ellipse">
            <a:avLst/>
          </a:prstGeom>
          <a:solidFill>
            <a:schemeClr val="bg2"/>
          </a:solidFill>
        </p:spPr>
        <p:txBody>
          <a:bodyPr anchor="ctr" anchorCtr="0"/>
          <a:lstStyle/>
          <a:p>
            <a:endParaRPr lang="en-US" dirty="0"/>
          </a:p>
        </p:txBody>
      </p:sp>
      <p:pic>
        <p:nvPicPr>
          <p:cNvPr id="10" name="HV logo">
            <a:extLst>
              <a:ext uri="{FF2B5EF4-FFF2-40B4-BE49-F238E27FC236}">
                <a16:creationId xmlns:a16="http://schemas.microsoft.com/office/drawing/2014/main" id="{CC955F9A-2F94-1FC9-64EE-11C77245661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627198" cy="813599"/>
          </a:xfrm>
          <a:prstGeom prst="rect">
            <a:avLst/>
          </a:prstGeom>
        </p:spPr>
      </p:pic>
    </p:spTree>
    <p:extLst>
      <p:ext uri="{BB962C8B-B14F-4D97-AF65-F5344CB8AC3E}">
        <p14:creationId xmlns:p14="http://schemas.microsoft.com/office/powerpoint/2010/main" val="462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hite Long Headline">
    <p:spTree>
      <p:nvGrpSpPr>
        <p:cNvPr id="1" name=""/>
        <p:cNvGrpSpPr/>
        <p:nvPr/>
      </p:nvGrpSpPr>
      <p:grpSpPr>
        <a:xfrm>
          <a:off x="0" y="0"/>
          <a:ext cx="0" cy="0"/>
          <a:chOff x="0" y="0"/>
          <a:chExt cx="0" cy="0"/>
        </a:xfrm>
      </p:grpSpPr>
      <p:pic>
        <p:nvPicPr>
          <p:cNvPr id="5" name="dots pattern">
            <a:extLst>
              <a:ext uri="{FF2B5EF4-FFF2-40B4-BE49-F238E27FC236}">
                <a16:creationId xmlns:a16="http://schemas.microsoft.com/office/drawing/2014/main" id="{A8D6B1DF-FA5B-5702-F998-C4B2B97922B9}"/>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64"/>
          <a:stretch/>
        </p:blipFill>
        <p:spPr>
          <a:xfrm>
            <a:off x="0" y="0"/>
            <a:ext cx="9168384" cy="4823842"/>
          </a:xfrm>
          <a:prstGeom prst="rect">
            <a:avLst/>
          </a:prstGeom>
        </p:spPr>
      </p:pic>
      <p:pic>
        <p:nvPicPr>
          <p:cNvPr id="6" name="Polygon3">
            <a:extLst>
              <a:ext uri="{FF2B5EF4-FFF2-40B4-BE49-F238E27FC236}">
                <a16:creationId xmlns:a16="http://schemas.microsoft.com/office/drawing/2014/main" id="{665858CE-9618-50B5-4A16-7A5D3A85D6CC}"/>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030" t="12581" r="4186" b="19271"/>
          <a:stretch/>
        </p:blipFill>
        <p:spPr>
          <a:xfrm>
            <a:off x="944" y="0"/>
            <a:ext cx="6496960" cy="4810126"/>
          </a:xfrm>
          <a:prstGeom prst="rect">
            <a:avLst/>
          </a:prstGeom>
        </p:spPr>
      </p:pic>
      <p:sp>
        <p:nvSpPr>
          <p:cNvPr id="11" name="Eyebrow Text">
            <a:extLst>
              <a:ext uri="{FF2B5EF4-FFF2-40B4-BE49-F238E27FC236}">
                <a16:creationId xmlns:a16="http://schemas.microsoft.com/office/drawing/2014/main" id="{2043D646-2F31-4BB8-D6E8-9FB5A5D71000}"/>
              </a:ext>
            </a:extLst>
          </p:cNvPr>
          <p:cNvSpPr>
            <a:spLocks noGrp="1"/>
          </p:cNvSpPr>
          <p:nvPr>
            <p:ph type="subTitle" idx="1" hasCustomPrompt="1"/>
          </p:nvPr>
        </p:nvSpPr>
        <p:spPr>
          <a:xfrm>
            <a:off x="637413" y="965000"/>
            <a:ext cx="4817310" cy="246221"/>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1600" b="0" i="1" cap="none" baseline="0">
                <a:solidFill>
                  <a:schemeClr val="tx2"/>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Preheader Optional Text</a:t>
            </a:r>
          </a:p>
        </p:txBody>
      </p:sp>
      <p:sp>
        <p:nvSpPr>
          <p:cNvPr id="16" name="Title 1">
            <a:extLst>
              <a:ext uri="{FF2B5EF4-FFF2-40B4-BE49-F238E27FC236}">
                <a16:creationId xmlns:a16="http://schemas.microsoft.com/office/drawing/2014/main" id="{775CAE50-63B7-90E9-23D6-4A118F565F7F}"/>
              </a:ext>
            </a:extLst>
          </p:cNvPr>
          <p:cNvSpPr>
            <a:spLocks noGrp="1"/>
          </p:cNvSpPr>
          <p:nvPr>
            <p:ph type="ctrTitle" hasCustomPrompt="1"/>
          </p:nvPr>
        </p:nvSpPr>
        <p:spPr>
          <a:xfrm>
            <a:off x="607715" y="1299448"/>
            <a:ext cx="5194274" cy="1869260"/>
          </a:xfrm>
          <a:prstGeom prst="rect">
            <a:avLst/>
          </a:prstGeom>
          <a:effectLst/>
        </p:spPr>
        <p:txBody>
          <a:bodyPr lIns="0" rIns="0" anchor="t" anchorCtr="0">
            <a:normAutofit/>
          </a:bodyPr>
          <a:lstStyle>
            <a:lvl1pPr>
              <a:lnSpc>
                <a:spcPct val="88000"/>
              </a:lnSpc>
              <a:defRPr sz="4500" b="1" i="0" cap="none" spc="-50" baseline="0">
                <a:solidFill>
                  <a:schemeClr val="tx2"/>
                </a:solidFill>
                <a:latin typeface="Neue Haas Grotesk Text Pro" panose="020B0504020202020204" pitchFamily="34" charset="77"/>
              </a:defRPr>
            </a:lvl1pPr>
          </a:lstStyle>
          <a:p>
            <a:r>
              <a:rPr lang="en-US" dirty="0"/>
              <a:t>Presentation Title on Three Lines Bold 45pt Text Pro</a:t>
            </a:r>
          </a:p>
        </p:txBody>
      </p:sp>
      <p:sp>
        <p:nvSpPr>
          <p:cNvPr id="15" name="Text Placeholder 6">
            <a:extLst>
              <a:ext uri="{FF2B5EF4-FFF2-40B4-BE49-F238E27FC236}">
                <a16:creationId xmlns:a16="http://schemas.microsoft.com/office/drawing/2014/main" id="{51EEDA31-DEE5-C65B-D224-1FE2AFAA8AAD}"/>
              </a:ext>
            </a:extLst>
          </p:cNvPr>
          <p:cNvSpPr>
            <a:spLocks noGrp="1"/>
          </p:cNvSpPr>
          <p:nvPr>
            <p:ph type="body" sz="quarter" idx="11" hasCustomPrompt="1"/>
          </p:nvPr>
        </p:nvSpPr>
        <p:spPr>
          <a:xfrm>
            <a:off x="637413" y="3531538"/>
            <a:ext cx="3544411" cy="246221"/>
          </a:xfrm>
        </p:spPr>
        <p:txBody>
          <a:bodyPr anchor="t"/>
          <a:lstStyle>
            <a:lvl1pPr marL="0" indent="0">
              <a:spcBef>
                <a:spcPts val="0"/>
              </a:spcBef>
              <a:spcAft>
                <a:spcPts val="300"/>
              </a:spcAft>
              <a:buNone/>
              <a:defRPr sz="1600" b="1" baseline="0">
                <a:solidFill>
                  <a:schemeClr val="tx2"/>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Name Here</a:t>
            </a:r>
          </a:p>
        </p:txBody>
      </p:sp>
      <p:sp>
        <p:nvSpPr>
          <p:cNvPr id="17" name="Text Placeholder 8">
            <a:extLst>
              <a:ext uri="{FF2B5EF4-FFF2-40B4-BE49-F238E27FC236}">
                <a16:creationId xmlns:a16="http://schemas.microsoft.com/office/drawing/2014/main" id="{DD8BEF08-22FC-876D-15EB-317F8C3E2FA8}"/>
              </a:ext>
            </a:extLst>
          </p:cNvPr>
          <p:cNvSpPr>
            <a:spLocks noGrp="1"/>
          </p:cNvSpPr>
          <p:nvPr>
            <p:ph type="body" sz="quarter" idx="12" hasCustomPrompt="1"/>
          </p:nvPr>
        </p:nvSpPr>
        <p:spPr>
          <a:xfrm>
            <a:off x="637413" y="3770731"/>
            <a:ext cx="3544411" cy="369332"/>
          </a:xfrm>
        </p:spPr>
        <p:txBody>
          <a:bodyPr anchor="t"/>
          <a:lstStyle>
            <a:lvl1pPr marL="0" indent="0">
              <a:spcBef>
                <a:spcPts val="0"/>
              </a:spcBef>
              <a:spcAft>
                <a:spcPts val="300"/>
              </a:spcAft>
              <a:buNone/>
              <a:defRPr sz="1200">
                <a:solidFill>
                  <a:schemeClr val="tx2"/>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Job Title, Department</a:t>
            </a:r>
            <a:br>
              <a:rPr lang="en-US" dirty="0"/>
            </a:br>
            <a:r>
              <a:rPr lang="en-US" dirty="0"/>
              <a:t>Month 2025</a:t>
            </a:r>
          </a:p>
        </p:txBody>
      </p:sp>
    </p:spTree>
    <p:extLst>
      <p:ext uri="{BB962C8B-B14F-4D97-AF65-F5344CB8AC3E}">
        <p14:creationId xmlns:p14="http://schemas.microsoft.com/office/powerpoint/2010/main" val="176982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Reliable">
    <p:spTree>
      <p:nvGrpSpPr>
        <p:cNvPr id="1" name=""/>
        <p:cNvGrpSpPr/>
        <p:nvPr/>
      </p:nvGrpSpPr>
      <p:grpSpPr>
        <a:xfrm>
          <a:off x="0" y="0"/>
          <a:ext cx="0" cy="0"/>
          <a:chOff x="0" y="0"/>
          <a:chExt cx="0" cy="0"/>
        </a:xfrm>
      </p:grpSpPr>
      <p:pic>
        <p:nvPicPr>
          <p:cNvPr id="2" name="Picture 1" descr="A close up of a toy&#10;&#10;Description automatically generated">
            <a:extLst>
              <a:ext uri="{FF2B5EF4-FFF2-40B4-BE49-F238E27FC236}">
                <a16:creationId xmlns:a16="http://schemas.microsoft.com/office/drawing/2014/main" id="{8A284940-89AF-FFBE-C988-065102AAF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8" y="-6927"/>
            <a:ext cx="9164192" cy="5159839"/>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
        <p:nvSpPr>
          <p:cNvPr id="12" name="Eyebrow Text">
            <a:extLst>
              <a:ext uri="{FF2B5EF4-FFF2-40B4-BE49-F238E27FC236}">
                <a16:creationId xmlns:a16="http://schemas.microsoft.com/office/drawing/2014/main" id="{73573E01-310A-2DDA-CBEA-87514C2EF0A8}"/>
              </a:ext>
            </a:extLst>
          </p:cNvPr>
          <p:cNvSpPr>
            <a:spLocks noGrp="1"/>
          </p:cNvSpPr>
          <p:nvPr>
            <p:ph type="subTitle" idx="1" hasCustomPrompt="1"/>
          </p:nvPr>
        </p:nvSpPr>
        <p:spPr>
          <a:xfrm>
            <a:off x="637413" y="1598552"/>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18" name="Title 1">
            <a:extLst>
              <a:ext uri="{FF2B5EF4-FFF2-40B4-BE49-F238E27FC236}">
                <a16:creationId xmlns:a16="http://schemas.microsoft.com/office/drawing/2014/main" id="{E3D974D3-38AF-9F37-177D-D11BEED61882}"/>
              </a:ext>
            </a:extLst>
          </p:cNvPr>
          <p:cNvSpPr>
            <a:spLocks noGrp="1"/>
          </p:cNvSpPr>
          <p:nvPr>
            <p:ph type="ctrTitle" hasCustomPrompt="1"/>
          </p:nvPr>
        </p:nvSpPr>
        <p:spPr>
          <a:xfrm>
            <a:off x="607715" y="2063338"/>
            <a:ext cx="4619740" cy="1252291"/>
          </a:xfrm>
          <a:prstGeom prst="rect">
            <a:avLst/>
          </a:prstGeom>
          <a:effectLst/>
        </p:spPr>
        <p:txBody>
          <a:bodyPr lIns="0" rIns="0" anchor="t" anchorCtr="0">
            <a:normAutofit/>
          </a:bodyPr>
          <a:lstStyle>
            <a:lvl1pPr>
              <a:lnSpc>
                <a:spcPct val="88000"/>
              </a:lnSpc>
              <a:defRPr sz="4500" b="1" i="0" cap="none" spc="-50" baseline="0">
                <a:solidFill>
                  <a:schemeClr val="tx1"/>
                </a:solidFill>
                <a:latin typeface="Neue Haas Grotesk Text Pro" panose="020B0504020202020204" pitchFamily="34" charset="77"/>
              </a:defRPr>
            </a:lvl1pPr>
          </a:lstStyle>
          <a:p>
            <a:r>
              <a:rPr lang="en-US" dirty="0"/>
              <a:t>Divider Slide Title Goes Here</a:t>
            </a:r>
          </a:p>
        </p:txBody>
      </p:sp>
    </p:spTree>
    <p:extLst>
      <p:ext uri="{BB962C8B-B14F-4D97-AF65-F5344CB8AC3E}">
        <p14:creationId xmlns:p14="http://schemas.microsoft.com/office/powerpoint/2010/main" val="92787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Intellig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818578-199E-0E03-9F26-F783AB6CF1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9162901" cy="5154132"/>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
        <p:nvSpPr>
          <p:cNvPr id="12" name="Eyebrow Text">
            <a:extLst>
              <a:ext uri="{FF2B5EF4-FFF2-40B4-BE49-F238E27FC236}">
                <a16:creationId xmlns:a16="http://schemas.microsoft.com/office/drawing/2014/main" id="{73573E01-310A-2DDA-CBEA-87514C2EF0A8}"/>
              </a:ext>
            </a:extLst>
          </p:cNvPr>
          <p:cNvSpPr>
            <a:spLocks noGrp="1"/>
          </p:cNvSpPr>
          <p:nvPr>
            <p:ph type="subTitle" idx="1" hasCustomPrompt="1"/>
          </p:nvPr>
        </p:nvSpPr>
        <p:spPr>
          <a:xfrm>
            <a:off x="637413" y="1598552"/>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18" name="Title 1">
            <a:extLst>
              <a:ext uri="{FF2B5EF4-FFF2-40B4-BE49-F238E27FC236}">
                <a16:creationId xmlns:a16="http://schemas.microsoft.com/office/drawing/2014/main" id="{E3D974D3-38AF-9F37-177D-D11BEED61882}"/>
              </a:ext>
            </a:extLst>
          </p:cNvPr>
          <p:cNvSpPr>
            <a:spLocks noGrp="1"/>
          </p:cNvSpPr>
          <p:nvPr>
            <p:ph type="ctrTitle" hasCustomPrompt="1"/>
          </p:nvPr>
        </p:nvSpPr>
        <p:spPr>
          <a:xfrm>
            <a:off x="607715" y="2063338"/>
            <a:ext cx="4619740" cy="1252291"/>
          </a:xfrm>
          <a:prstGeom prst="rect">
            <a:avLst/>
          </a:prstGeom>
          <a:effectLst/>
        </p:spPr>
        <p:txBody>
          <a:bodyPr lIns="0" rIns="0" anchor="t" anchorCtr="0">
            <a:normAutofit/>
          </a:bodyPr>
          <a:lstStyle>
            <a:lvl1pPr>
              <a:lnSpc>
                <a:spcPct val="88000"/>
              </a:lnSpc>
              <a:defRPr sz="4500" b="1" i="0" cap="none" spc="-50" baseline="0">
                <a:solidFill>
                  <a:schemeClr val="tx1"/>
                </a:solidFill>
                <a:latin typeface="Neue Haas Grotesk Text Pro" panose="020B0504020202020204" pitchFamily="34" charset="77"/>
              </a:defRPr>
            </a:lvl1pPr>
          </a:lstStyle>
          <a:p>
            <a:r>
              <a:rPr lang="en-US" dirty="0"/>
              <a:t>Divider Slide Title Goes Here</a:t>
            </a:r>
          </a:p>
        </p:txBody>
      </p:sp>
    </p:spTree>
    <p:extLst>
      <p:ext uri="{BB962C8B-B14F-4D97-AF65-F5344CB8AC3E}">
        <p14:creationId xmlns:p14="http://schemas.microsoft.com/office/powerpoint/2010/main" val="283608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F02CF53-A4E5-B646-AE68-6C902E2837E6}"/>
              </a:ext>
            </a:extLst>
          </p:cNvPr>
          <p:cNvSpPr/>
          <p:nvPr userDrawn="1"/>
        </p:nvSpPr>
        <p:spPr>
          <a:xfrm>
            <a:off x="-2" y="4817761"/>
            <a:ext cx="9145599" cy="325739"/>
          </a:xfrm>
          <a:prstGeom prst="rect">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p:cNvSpPr txBox="1"/>
          <p:nvPr/>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13" name="Text Placeholder 53"/>
          <p:cNvSpPr>
            <a:spLocks noGrp="1"/>
          </p:cNvSpPr>
          <p:nvPr>
            <p:ph type="body" idx="1"/>
          </p:nvPr>
        </p:nvSpPr>
        <p:spPr>
          <a:xfrm>
            <a:off x="264160" y="893234"/>
            <a:ext cx="7757971" cy="1006942"/>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p>
        </p:txBody>
      </p:sp>
      <p:sp>
        <p:nvSpPr>
          <p:cNvPr id="16" name="Title Placeholder 1"/>
          <p:cNvSpPr>
            <a:spLocks noGrp="1"/>
          </p:cNvSpPr>
          <p:nvPr>
            <p:ph type="title"/>
          </p:nvPr>
        </p:nvSpPr>
        <p:spPr>
          <a:xfrm>
            <a:off x="264160" y="53113"/>
            <a:ext cx="7051040" cy="732441"/>
          </a:xfrm>
          <a:prstGeom prst="rect">
            <a:avLst/>
          </a:prstGeom>
        </p:spPr>
        <p:txBody>
          <a:bodyPr vert="horz" lIns="72000" tIns="0" rIns="91440" bIns="0" rtlCol="0" anchor="ctr">
            <a:normAutofit/>
          </a:bodyPr>
          <a:lstStyle/>
          <a:p>
            <a:pPr lvl="0"/>
            <a:r>
              <a:rPr lang="en-GB" dirty="0"/>
              <a:t>Click to edit Master title style</a:t>
            </a:r>
            <a:endParaRPr lang="en-US" dirty="0"/>
          </a:p>
        </p:txBody>
      </p:sp>
      <p:sp>
        <p:nvSpPr>
          <p:cNvPr id="32" name="TextBox 31">
            <a:extLst>
              <a:ext uri="{FF2B5EF4-FFF2-40B4-BE49-F238E27FC236}">
                <a16:creationId xmlns:a16="http://schemas.microsoft.com/office/drawing/2014/main" id="{B4AEEDCA-9AEA-934A-9941-5F6114A67B61}"/>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2025. All Rights Reserved.</a:t>
            </a:r>
          </a:p>
        </p:txBody>
      </p:sp>
      <p:pic>
        <p:nvPicPr>
          <p:cNvPr id="3" name="HV logo">
            <a:extLst>
              <a:ext uri="{FF2B5EF4-FFF2-40B4-BE49-F238E27FC236}">
                <a16:creationId xmlns:a16="http://schemas.microsoft.com/office/drawing/2014/main" id="{077C274A-5825-7C51-D145-092BF4781410}"/>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4165" y="4625661"/>
            <a:ext cx="1408176" cy="704088"/>
          </a:xfrm>
          <a:prstGeom prst="rect">
            <a:avLst/>
          </a:prstGeom>
        </p:spPr>
      </p:pic>
    </p:spTree>
    <p:extLst>
      <p:ext uri="{BB962C8B-B14F-4D97-AF65-F5344CB8AC3E}">
        <p14:creationId xmlns:p14="http://schemas.microsoft.com/office/powerpoint/2010/main" val="3961590733"/>
      </p:ext>
    </p:extLst>
  </p:cSld>
  <p:clrMap bg1="lt1" tx1="dk1" bg2="lt2" tx2="dk2" accent1="accent1" accent2="accent2" accent3="accent3" accent4="accent4" accent5="accent5" accent6="accent6" hlink="hlink" folHlink="folHlink"/>
  <p:sldLayoutIdLst>
    <p:sldLayoutId id="2147483968" r:id="rId1"/>
    <p:sldLayoutId id="2147483930" r:id="rId2"/>
    <p:sldLayoutId id="2147483904" r:id="rId3"/>
    <p:sldLayoutId id="2147483949" r:id="rId4"/>
    <p:sldLayoutId id="2147483932" r:id="rId5"/>
    <p:sldLayoutId id="2147483960" r:id="rId6"/>
    <p:sldLayoutId id="2147483927" r:id="rId7"/>
    <p:sldLayoutId id="2147483965" r:id="rId8"/>
    <p:sldLayoutId id="2147483966" r:id="rId9"/>
    <p:sldLayoutId id="2147483967" r:id="rId10"/>
    <p:sldLayoutId id="2147483905" r:id="rId11"/>
    <p:sldLayoutId id="2147483948" r:id="rId12"/>
    <p:sldLayoutId id="2147483950" r:id="rId13"/>
    <p:sldLayoutId id="2147483951" r:id="rId14"/>
    <p:sldLayoutId id="2147483833" r:id="rId15"/>
    <p:sldLayoutId id="2147483924" r:id="rId16"/>
    <p:sldLayoutId id="2147483958" r:id="rId17"/>
    <p:sldLayoutId id="2147483952" r:id="rId18"/>
    <p:sldLayoutId id="2147483946" r:id="rId19"/>
    <p:sldLayoutId id="2147483925" r:id="rId20"/>
    <p:sldLayoutId id="2147483940" r:id="rId21"/>
    <p:sldLayoutId id="2147483935" r:id="rId22"/>
    <p:sldLayoutId id="2147483919" r:id="rId23"/>
    <p:sldLayoutId id="2147483912" r:id="rId24"/>
    <p:sldLayoutId id="2147483911" r:id="rId25"/>
    <p:sldLayoutId id="2147483926" r:id="rId26"/>
    <p:sldLayoutId id="2147483922" r:id="rId27"/>
    <p:sldLayoutId id="2147483910" r:id="rId28"/>
    <p:sldLayoutId id="2147483937" r:id="rId29"/>
    <p:sldLayoutId id="2147483923" r:id="rId30"/>
    <p:sldLayoutId id="2147483921" r:id="rId31"/>
    <p:sldLayoutId id="2147483913" r:id="rId32"/>
    <p:sldLayoutId id="2147483915" r:id="rId33"/>
    <p:sldLayoutId id="2147483916" r:id="rId34"/>
    <p:sldLayoutId id="2147483920" r:id="rId35"/>
    <p:sldLayoutId id="2147483939" r:id="rId36"/>
    <p:sldLayoutId id="2147483963" r:id="rId37"/>
    <p:sldLayoutId id="2147483907" r:id="rId38"/>
    <p:sldLayoutId id="2147483908" r:id="rId39"/>
    <p:sldLayoutId id="2147483931" r:id="rId40"/>
    <p:sldLayoutId id="2147483961" r:id="rId41"/>
    <p:sldLayoutId id="2147483957" r:id="rId42"/>
    <p:sldLayoutId id="2147483969" r:id="rId43"/>
    <p:sldLayoutId id="2147483971" r:id="rId44"/>
    <p:sldLayoutId id="2147483970" r:id="rId45"/>
    <p:sldLayoutId id="2147483956" r:id="rId46"/>
    <p:sldLayoutId id="2147483962" r:id="rId47"/>
    <p:sldLayoutId id="2147483914" r:id="rId48"/>
    <p:sldLayoutId id="2147483947" r:id="rId49"/>
    <p:sldLayoutId id="2147483955" r:id="rId50"/>
    <p:sldLayoutId id="2147483954" r:id="rId51"/>
    <p:sldLayoutId id="2147483887" r:id="rId52"/>
    <p:sldLayoutId id="2147483953" r:id="rId53"/>
    <p:sldLayoutId id="2147483972" r:id="rId54"/>
    <p:sldLayoutId id="2147483975" r:id="rId55"/>
    <p:sldLayoutId id="2147483977" r:id="rId5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5000"/>
        </a:lnSpc>
        <a:spcBef>
          <a:spcPct val="0"/>
        </a:spcBef>
        <a:buNone/>
        <a:defRPr lang="en-US" sz="2200" b="1" i="0" kern="1200" cap="none" dirty="0" smtClean="0">
          <a:solidFill>
            <a:schemeClr val="tx2"/>
          </a:solidFill>
          <a:latin typeface="Neue Haas Grotesk Text Pro" panose="020B0504020202020204" pitchFamily="34" charset="77"/>
          <a:ea typeface="+mj-ea"/>
          <a:cs typeface="+mj-cs"/>
        </a:defRPr>
      </a:lvl1pPr>
    </p:titleStyle>
    <p:bodyStyle>
      <a:lvl1pPr marL="252000" indent="-108000" algn="l" defTabSz="914400" rtl="0" eaLnBrk="1" latinLnBrk="0" hangingPunct="1">
        <a:lnSpc>
          <a:spcPct val="100000"/>
        </a:lnSpc>
        <a:spcBef>
          <a:spcPts val="0"/>
        </a:spcBef>
        <a:spcAft>
          <a:spcPts val="200"/>
        </a:spcAft>
        <a:buClr>
          <a:schemeClr val="tx2"/>
        </a:buClr>
        <a:buFont typeface="Arial" panose="020B0604020202020204" pitchFamily="34" charset="0"/>
        <a:buChar char="•"/>
        <a:defRPr lang="en-US" sz="1600" b="0" i="0" kern="1200" dirty="0" smtClean="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tx2"/>
        </a:buClr>
        <a:buFont typeface="Arial" panose="020B0604020202020204" pitchFamily="34" charset="0"/>
        <a:buChar char="•"/>
        <a:defRPr lang="en-US" sz="1300" b="0" i="0" kern="1200" dirty="0" smtClean="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900" b="0" i="0" kern="1200" dirty="0" smtClean="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sv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svg"/><Relationship Id="rId9" Type="http://schemas.openxmlformats.org/officeDocument/2006/relationships/image" Target="../media/image145.svg"/></Relationships>
</file>

<file path=ppt/slides/_rels/slide1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png"/><Relationship Id="rId3" Type="http://schemas.openxmlformats.org/officeDocument/2006/relationships/image" Target="../media/image141.png"/><Relationship Id="rId7" Type="http://schemas.openxmlformats.org/officeDocument/2006/relationships/image" Target="../media/image150.svg"/><Relationship Id="rId12" Type="http://schemas.openxmlformats.org/officeDocument/2006/relationships/image" Target="../media/image155.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49.png"/><Relationship Id="rId11" Type="http://schemas.openxmlformats.org/officeDocument/2006/relationships/image" Target="../media/image154.svg"/><Relationship Id="rId5" Type="http://schemas.openxmlformats.org/officeDocument/2006/relationships/image" Target="../media/image148.sv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svg"/></Relationships>
</file>

<file path=ppt/slides/_rels/slide13.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41.png"/><Relationship Id="rId7" Type="http://schemas.openxmlformats.org/officeDocument/2006/relationships/image" Target="../media/image160.sv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59.png"/><Relationship Id="rId5" Type="http://schemas.openxmlformats.org/officeDocument/2006/relationships/image" Target="../media/image158.sv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svg"/></Relationships>
</file>

<file path=ppt/slides/_rels/slide14.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4.svg"/><Relationship Id="rId18" Type="http://schemas.openxmlformats.org/officeDocument/2006/relationships/image" Target="../media/image179.svg"/><Relationship Id="rId3" Type="http://schemas.openxmlformats.org/officeDocument/2006/relationships/image" Target="../media/image164.jpeg"/><Relationship Id="rId7" Type="http://schemas.openxmlformats.org/officeDocument/2006/relationships/image" Target="../media/image168.svg"/><Relationship Id="rId12" Type="http://schemas.openxmlformats.org/officeDocument/2006/relationships/image" Target="../media/image173.png"/><Relationship Id="rId17" Type="http://schemas.openxmlformats.org/officeDocument/2006/relationships/image" Target="../media/image178.png"/><Relationship Id="rId2" Type="http://schemas.openxmlformats.org/officeDocument/2006/relationships/notesSlide" Target="../notesSlides/notesSlide8.xml"/><Relationship Id="rId16" Type="http://schemas.openxmlformats.org/officeDocument/2006/relationships/image" Target="../media/image177.png"/><Relationship Id="rId1" Type="http://schemas.openxmlformats.org/officeDocument/2006/relationships/slideLayout" Target="../slideLayouts/slideLayout15.xml"/><Relationship Id="rId6" Type="http://schemas.openxmlformats.org/officeDocument/2006/relationships/image" Target="../media/image167.png"/><Relationship Id="rId11" Type="http://schemas.openxmlformats.org/officeDocument/2006/relationships/image" Target="../media/image172.svg"/><Relationship Id="rId5" Type="http://schemas.openxmlformats.org/officeDocument/2006/relationships/image" Target="../media/image166.svg"/><Relationship Id="rId15" Type="http://schemas.openxmlformats.org/officeDocument/2006/relationships/image" Target="../media/image176.svg"/><Relationship Id="rId10" Type="http://schemas.openxmlformats.org/officeDocument/2006/relationships/image" Target="../media/image171.png"/><Relationship Id="rId19" Type="http://schemas.openxmlformats.org/officeDocument/2006/relationships/image" Target="../media/image180.png"/><Relationship Id="rId4" Type="http://schemas.openxmlformats.org/officeDocument/2006/relationships/image" Target="../media/image165.png"/><Relationship Id="rId9" Type="http://schemas.openxmlformats.org/officeDocument/2006/relationships/image" Target="../media/image170.svg"/><Relationship Id="rId14" Type="http://schemas.openxmlformats.org/officeDocument/2006/relationships/image" Target="../media/image175.png"/></Relationships>
</file>

<file path=ppt/slides/_rels/slide1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84.jpeg"/><Relationship Id="rId5" Type="http://schemas.openxmlformats.org/officeDocument/2006/relationships/image" Target="../media/image183.emf"/><Relationship Id="rId4" Type="http://schemas.openxmlformats.org/officeDocument/2006/relationships/image" Target="../media/image182.jpeg"/><Relationship Id="rId9" Type="http://schemas.openxmlformats.org/officeDocument/2006/relationships/image" Target="../media/image187.jpeg"/></Relationships>
</file>

<file path=ppt/slides/_rels/slide17.xml.rels><?xml version="1.0" encoding="UTF-8" standalone="yes"?>
<Relationships xmlns="http://schemas.openxmlformats.org/package/2006/relationships"><Relationship Id="rId8" Type="http://schemas.openxmlformats.org/officeDocument/2006/relationships/image" Target="../media/image193.jpeg"/><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11.xml"/><Relationship Id="rId1" Type="http://schemas.openxmlformats.org/officeDocument/2006/relationships/slideLayout" Target="../slideLayouts/slideLayout55.xml"/><Relationship Id="rId6" Type="http://schemas.openxmlformats.org/officeDocument/2006/relationships/image" Target="../media/image191.svg"/><Relationship Id="rId5" Type="http://schemas.openxmlformats.org/officeDocument/2006/relationships/image" Target="../media/image190.png"/><Relationship Id="rId4" Type="http://schemas.openxmlformats.org/officeDocument/2006/relationships/image" Target="../media/image189.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emf"/><Relationship Id="rId7" Type="http://schemas.openxmlformats.org/officeDocument/2006/relationships/image" Target="../media/image40.emf"/><Relationship Id="rId12" Type="http://schemas.openxmlformats.org/officeDocument/2006/relationships/image" Target="../media/image45.png"/><Relationship Id="rId2" Type="http://schemas.openxmlformats.org/officeDocument/2006/relationships/image" Target="../media/image35.emf"/><Relationship Id="rId1" Type="http://schemas.openxmlformats.org/officeDocument/2006/relationships/slideLayout" Target="../slideLayouts/slideLayout24.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emf"/><Relationship Id="rId10" Type="http://schemas.openxmlformats.org/officeDocument/2006/relationships/image" Target="../media/image43.png"/><Relationship Id="rId4" Type="http://schemas.openxmlformats.org/officeDocument/2006/relationships/image" Target="../media/image37.emf"/><Relationship Id="rId9" Type="http://schemas.openxmlformats.org/officeDocument/2006/relationships/image" Target="../media/image42.svg"/></Relationships>
</file>

<file path=ppt/slides/_rels/slide2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94.tiff"/></Relationships>
</file>

<file path=ppt/slides/_rels/slide21.xml.rels><?xml version="1.0" encoding="UTF-8" standalone="yes"?>
<Relationships xmlns="http://schemas.openxmlformats.org/package/2006/relationships"><Relationship Id="rId3" Type="http://schemas.openxmlformats.org/officeDocument/2006/relationships/image" Target="../media/image196.svg"/><Relationship Id="rId2" Type="http://schemas.openxmlformats.org/officeDocument/2006/relationships/image" Target="../media/image195.png"/><Relationship Id="rId1" Type="http://schemas.openxmlformats.org/officeDocument/2006/relationships/slideLayout" Target="../slideLayouts/slideLayout15.xml"/><Relationship Id="rId6" Type="http://schemas.openxmlformats.org/officeDocument/2006/relationships/image" Target="../media/image199.emf"/><Relationship Id="rId5" Type="http://schemas.openxmlformats.org/officeDocument/2006/relationships/image" Target="../media/image198.emf"/><Relationship Id="rId4" Type="http://schemas.openxmlformats.org/officeDocument/2006/relationships/image" Target="../media/image197.png"/></Relationships>
</file>

<file path=ppt/slides/_rels/slide2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02.png"/><Relationship Id="rId4" Type="http://schemas.openxmlformats.org/officeDocument/2006/relationships/image" Target="../media/image201.png"/></Relationships>
</file>

<file path=ppt/slides/_rels/slide2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xml"/><Relationship Id="rId1" Type="http://schemas.openxmlformats.org/officeDocument/2006/relationships/tags" Target="../tags/tag2.xml"/><Relationship Id="rId4" Type="http://schemas.openxmlformats.org/officeDocument/2006/relationships/image" Target="../media/image204.png"/></Relationships>
</file>

<file path=ppt/slides/_rels/slide2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2.sv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211.emf"/><Relationship Id="rId13" Type="http://schemas.openxmlformats.org/officeDocument/2006/relationships/image" Target="../media/image216.svg"/><Relationship Id="rId18" Type="http://schemas.openxmlformats.org/officeDocument/2006/relationships/image" Target="../media/image221.png"/><Relationship Id="rId26" Type="http://schemas.openxmlformats.org/officeDocument/2006/relationships/image" Target="../media/image228.png"/><Relationship Id="rId3" Type="http://schemas.openxmlformats.org/officeDocument/2006/relationships/image" Target="../media/image206.svg"/><Relationship Id="rId21" Type="http://schemas.openxmlformats.org/officeDocument/2006/relationships/image" Target="../media/image224.svg"/><Relationship Id="rId34" Type="http://schemas.openxmlformats.org/officeDocument/2006/relationships/image" Target="../media/image236.svg"/><Relationship Id="rId7" Type="http://schemas.openxmlformats.org/officeDocument/2006/relationships/image" Target="../media/image210.png"/><Relationship Id="rId12" Type="http://schemas.openxmlformats.org/officeDocument/2006/relationships/image" Target="../media/image215.png"/><Relationship Id="rId17" Type="http://schemas.openxmlformats.org/officeDocument/2006/relationships/image" Target="../media/image220.svg"/><Relationship Id="rId25" Type="http://schemas.openxmlformats.org/officeDocument/2006/relationships/image" Target="../media/image227.svg"/><Relationship Id="rId33" Type="http://schemas.openxmlformats.org/officeDocument/2006/relationships/image" Target="../media/image235.png"/><Relationship Id="rId38" Type="http://schemas.openxmlformats.org/officeDocument/2006/relationships/image" Target="../media/image240.svg"/><Relationship Id="rId2" Type="http://schemas.openxmlformats.org/officeDocument/2006/relationships/image" Target="../media/image205.png"/><Relationship Id="rId16" Type="http://schemas.openxmlformats.org/officeDocument/2006/relationships/image" Target="../media/image219.png"/><Relationship Id="rId20" Type="http://schemas.openxmlformats.org/officeDocument/2006/relationships/image" Target="../media/image223.png"/><Relationship Id="rId29" Type="http://schemas.openxmlformats.org/officeDocument/2006/relationships/image" Target="../media/image231.svg"/><Relationship Id="rId1" Type="http://schemas.openxmlformats.org/officeDocument/2006/relationships/slideLayout" Target="../slideLayouts/slideLayout28.xml"/><Relationship Id="rId6" Type="http://schemas.openxmlformats.org/officeDocument/2006/relationships/image" Target="../media/image209.png"/><Relationship Id="rId11" Type="http://schemas.openxmlformats.org/officeDocument/2006/relationships/image" Target="../media/image214.svg"/><Relationship Id="rId24" Type="http://schemas.openxmlformats.org/officeDocument/2006/relationships/image" Target="../media/image226.png"/><Relationship Id="rId32" Type="http://schemas.openxmlformats.org/officeDocument/2006/relationships/image" Target="../media/image234.svg"/><Relationship Id="rId37" Type="http://schemas.openxmlformats.org/officeDocument/2006/relationships/image" Target="../media/image239.png"/><Relationship Id="rId5" Type="http://schemas.openxmlformats.org/officeDocument/2006/relationships/image" Target="../media/image208.svg"/><Relationship Id="rId15" Type="http://schemas.openxmlformats.org/officeDocument/2006/relationships/image" Target="../media/image218.svg"/><Relationship Id="rId23" Type="http://schemas.openxmlformats.org/officeDocument/2006/relationships/image" Target="../media/image225.svg"/><Relationship Id="rId28" Type="http://schemas.openxmlformats.org/officeDocument/2006/relationships/image" Target="../media/image230.png"/><Relationship Id="rId36" Type="http://schemas.openxmlformats.org/officeDocument/2006/relationships/image" Target="../media/image238.svg"/><Relationship Id="rId10" Type="http://schemas.openxmlformats.org/officeDocument/2006/relationships/image" Target="../media/image213.png"/><Relationship Id="rId19" Type="http://schemas.openxmlformats.org/officeDocument/2006/relationships/image" Target="../media/image222.png"/><Relationship Id="rId31" Type="http://schemas.openxmlformats.org/officeDocument/2006/relationships/image" Target="../media/image233.png"/><Relationship Id="rId4" Type="http://schemas.openxmlformats.org/officeDocument/2006/relationships/image" Target="../media/image207.png"/><Relationship Id="rId9" Type="http://schemas.openxmlformats.org/officeDocument/2006/relationships/image" Target="../media/image212.png"/><Relationship Id="rId14" Type="http://schemas.openxmlformats.org/officeDocument/2006/relationships/image" Target="../media/image217.png"/><Relationship Id="rId22" Type="http://schemas.openxmlformats.org/officeDocument/2006/relationships/image" Target="../media/image169.png"/><Relationship Id="rId27" Type="http://schemas.openxmlformats.org/officeDocument/2006/relationships/image" Target="../media/image229.svg"/><Relationship Id="rId30" Type="http://schemas.openxmlformats.org/officeDocument/2006/relationships/image" Target="../media/image232.png"/><Relationship Id="rId35" Type="http://schemas.openxmlformats.org/officeDocument/2006/relationships/image" Target="../media/image237.png"/></Relationships>
</file>

<file path=ppt/slides/_rels/slide28.xml.rels><?xml version="1.0" encoding="UTF-8" standalone="yes"?>
<Relationships xmlns="http://schemas.openxmlformats.org/package/2006/relationships"><Relationship Id="rId8" Type="http://schemas.openxmlformats.org/officeDocument/2006/relationships/image" Target="../media/image246.png"/><Relationship Id="rId13" Type="http://schemas.openxmlformats.org/officeDocument/2006/relationships/image" Target="../media/image251.png"/><Relationship Id="rId18" Type="http://schemas.openxmlformats.org/officeDocument/2006/relationships/image" Target="../media/image256.png"/><Relationship Id="rId3" Type="http://schemas.openxmlformats.org/officeDocument/2006/relationships/image" Target="../media/image241.png"/><Relationship Id="rId21" Type="http://schemas.openxmlformats.org/officeDocument/2006/relationships/image" Target="../media/image259.png"/><Relationship Id="rId7" Type="http://schemas.openxmlformats.org/officeDocument/2006/relationships/image" Target="../media/image245.png"/><Relationship Id="rId12" Type="http://schemas.openxmlformats.org/officeDocument/2006/relationships/image" Target="../media/image250.png"/><Relationship Id="rId17" Type="http://schemas.openxmlformats.org/officeDocument/2006/relationships/image" Target="../media/image255.jpeg"/><Relationship Id="rId2" Type="http://schemas.openxmlformats.org/officeDocument/2006/relationships/notesSlide" Target="../notesSlides/notesSlide18.xml"/><Relationship Id="rId16" Type="http://schemas.openxmlformats.org/officeDocument/2006/relationships/image" Target="../media/image254.png"/><Relationship Id="rId20" Type="http://schemas.openxmlformats.org/officeDocument/2006/relationships/image" Target="../media/image258.png"/><Relationship Id="rId1" Type="http://schemas.openxmlformats.org/officeDocument/2006/relationships/slideLayout" Target="../slideLayouts/slideLayout15.xml"/><Relationship Id="rId6" Type="http://schemas.openxmlformats.org/officeDocument/2006/relationships/image" Target="../media/image244.jpeg"/><Relationship Id="rId11" Type="http://schemas.openxmlformats.org/officeDocument/2006/relationships/image" Target="../media/image249.png"/><Relationship Id="rId5" Type="http://schemas.openxmlformats.org/officeDocument/2006/relationships/image" Target="../media/image243.png"/><Relationship Id="rId15" Type="http://schemas.openxmlformats.org/officeDocument/2006/relationships/image" Target="../media/image253.png"/><Relationship Id="rId10" Type="http://schemas.openxmlformats.org/officeDocument/2006/relationships/image" Target="../media/image248.png"/><Relationship Id="rId19" Type="http://schemas.openxmlformats.org/officeDocument/2006/relationships/image" Target="../media/image257.png"/><Relationship Id="rId4" Type="http://schemas.openxmlformats.org/officeDocument/2006/relationships/image" Target="../media/image242.png"/><Relationship Id="rId9" Type="http://schemas.openxmlformats.org/officeDocument/2006/relationships/image" Target="../media/image247.png"/><Relationship Id="rId14" Type="http://schemas.openxmlformats.org/officeDocument/2006/relationships/image" Target="../media/image252.png"/><Relationship Id="rId22" Type="http://schemas.openxmlformats.org/officeDocument/2006/relationships/image" Target="../media/image260.png"/></Relationships>
</file>

<file path=ppt/slides/_rels/slide29.xml.rels><?xml version="1.0" encoding="UTF-8" standalone="yes"?>
<Relationships xmlns="http://schemas.openxmlformats.org/package/2006/relationships"><Relationship Id="rId8" Type="http://schemas.openxmlformats.org/officeDocument/2006/relationships/image" Target="../media/image266.svg"/><Relationship Id="rId13" Type="http://schemas.openxmlformats.org/officeDocument/2006/relationships/image" Target="../media/image271.svg"/><Relationship Id="rId18" Type="http://schemas.openxmlformats.org/officeDocument/2006/relationships/image" Target="../media/image276.png"/><Relationship Id="rId3" Type="http://schemas.openxmlformats.org/officeDocument/2006/relationships/image" Target="../media/image261.png"/><Relationship Id="rId21" Type="http://schemas.openxmlformats.org/officeDocument/2006/relationships/image" Target="../media/image279.png"/><Relationship Id="rId7" Type="http://schemas.openxmlformats.org/officeDocument/2006/relationships/image" Target="../media/image265.png"/><Relationship Id="rId12" Type="http://schemas.openxmlformats.org/officeDocument/2006/relationships/image" Target="../media/image270.png"/><Relationship Id="rId17" Type="http://schemas.openxmlformats.org/officeDocument/2006/relationships/image" Target="../media/image275.svg"/><Relationship Id="rId2" Type="http://schemas.openxmlformats.org/officeDocument/2006/relationships/notesSlide" Target="../notesSlides/notesSlide19.xml"/><Relationship Id="rId16" Type="http://schemas.openxmlformats.org/officeDocument/2006/relationships/image" Target="../media/image274.png"/><Relationship Id="rId20" Type="http://schemas.openxmlformats.org/officeDocument/2006/relationships/image" Target="../media/image278.png"/><Relationship Id="rId1" Type="http://schemas.openxmlformats.org/officeDocument/2006/relationships/slideLayout" Target="../slideLayouts/slideLayout54.xml"/><Relationship Id="rId6" Type="http://schemas.openxmlformats.org/officeDocument/2006/relationships/image" Target="../media/image264.svg"/><Relationship Id="rId11" Type="http://schemas.openxmlformats.org/officeDocument/2006/relationships/image" Target="../media/image269.png"/><Relationship Id="rId5" Type="http://schemas.openxmlformats.org/officeDocument/2006/relationships/image" Target="../media/image263.png"/><Relationship Id="rId15" Type="http://schemas.openxmlformats.org/officeDocument/2006/relationships/image" Target="../media/image273.svg"/><Relationship Id="rId10" Type="http://schemas.openxmlformats.org/officeDocument/2006/relationships/image" Target="../media/image268.svg"/><Relationship Id="rId19" Type="http://schemas.openxmlformats.org/officeDocument/2006/relationships/image" Target="../media/image277.svg"/><Relationship Id="rId4" Type="http://schemas.openxmlformats.org/officeDocument/2006/relationships/image" Target="../media/image262.svg"/><Relationship Id="rId9" Type="http://schemas.openxmlformats.org/officeDocument/2006/relationships/image" Target="../media/image267.png"/><Relationship Id="rId14" Type="http://schemas.openxmlformats.org/officeDocument/2006/relationships/image" Target="../media/image27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8" Type="http://schemas.openxmlformats.org/officeDocument/2006/relationships/image" Target="../media/image285.svg"/><Relationship Id="rId13" Type="http://schemas.openxmlformats.org/officeDocument/2006/relationships/image" Target="../media/image267.png"/><Relationship Id="rId3" Type="http://schemas.openxmlformats.org/officeDocument/2006/relationships/image" Target="../media/image280.png"/><Relationship Id="rId7" Type="http://schemas.openxmlformats.org/officeDocument/2006/relationships/image" Target="../media/image284.png"/><Relationship Id="rId12" Type="http://schemas.openxmlformats.org/officeDocument/2006/relationships/image" Target="../media/image266.sv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283.svg"/><Relationship Id="rId11" Type="http://schemas.openxmlformats.org/officeDocument/2006/relationships/image" Target="../media/image265.png"/><Relationship Id="rId5" Type="http://schemas.openxmlformats.org/officeDocument/2006/relationships/image" Target="../media/image282.png"/><Relationship Id="rId10" Type="http://schemas.openxmlformats.org/officeDocument/2006/relationships/image" Target="../media/image287.svg"/><Relationship Id="rId4" Type="http://schemas.openxmlformats.org/officeDocument/2006/relationships/image" Target="../media/image281.svg"/><Relationship Id="rId9" Type="http://schemas.openxmlformats.org/officeDocument/2006/relationships/image" Target="../media/image286.png"/><Relationship Id="rId14" Type="http://schemas.openxmlformats.org/officeDocument/2006/relationships/image" Target="../media/image268.svg"/></Relationships>
</file>

<file path=ppt/slides/_rels/slide31.xml.rels><?xml version="1.0" encoding="UTF-8" standalone="yes"?>
<Relationships xmlns="http://schemas.openxmlformats.org/package/2006/relationships"><Relationship Id="rId8" Type="http://schemas.openxmlformats.org/officeDocument/2006/relationships/image" Target="../media/image292.png"/><Relationship Id="rId3" Type="http://schemas.openxmlformats.org/officeDocument/2006/relationships/image" Target="../media/image289.svg"/><Relationship Id="rId7" Type="http://schemas.openxmlformats.org/officeDocument/2006/relationships/image" Target="../media/image291.svg"/><Relationship Id="rId2" Type="http://schemas.openxmlformats.org/officeDocument/2006/relationships/image" Target="../media/image288.png"/><Relationship Id="rId1" Type="http://schemas.openxmlformats.org/officeDocument/2006/relationships/slideLayout" Target="../slideLayouts/slideLayout16.xml"/><Relationship Id="rId6" Type="http://schemas.openxmlformats.org/officeDocument/2006/relationships/image" Target="../media/image290.png"/><Relationship Id="rId11" Type="http://schemas.openxmlformats.org/officeDocument/2006/relationships/image" Target="../media/image295.svg"/><Relationship Id="rId5" Type="http://schemas.openxmlformats.org/officeDocument/2006/relationships/image" Target="../media/image271.svg"/><Relationship Id="rId10" Type="http://schemas.openxmlformats.org/officeDocument/2006/relationships/image" Target="../media/image294.png"/><Relationship Id="rId4" Type="http://schemas.openxmlformats.org/officeDocument/2006/relationships/image" Target="../media/image270.png"/><Relationship Id="rId9" Type="http://schemas.openxmlformats.org/officeDocument/2006/relationships/image" Target="../media/image293.svg"/></Relationships>
</file>

<file path=ppt/slides/_rels/slide32.xml.rels><?xml version="1.0" encoding="UTF-8" standalone="yes"?>
<Relationships xmlns="http://schemas.openxmlformats.org/package/2006/relationships"><Relationship Id="rId3" Type="http://schemas.openxmlformats.org/officeDocument/2006/relationships/image" Target="../media/image296.tiff"/><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22.xml"/><Relationship Id="rId1" Type="http://schemas.openxmlformats.org/officeDocument/2006/relationships/slideLayout" Target="../slideLayouts/slideLayout54.xml"/><Relationship Id="rId4" Type="http://schemas.openxmlformats.org/officeDocument/2006/relationships/image" Target="../media/image29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xml"/><Relationship Id="rId1" Type="http://schemas.openxmlformats.org/officeDocument/2006/relationships/tags" Target="../tags/tag3.xml"/><Relationship Id="rId4" Type="http://schemas.openxmlformats.org/officeDocument/2006/relationships/image" Target="../media/image20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xml"/><Relationship Id="rId16" Type="http://schemas.openxmlformats.org/officeDocument/2006/relationships/image" Target="../media/image60.emf"/><Relationship Id="rId1" Type="http://schemas.openxmlformats.org/officeDocument/2006/relationships/slideLayout" Target="../slideLayouts/slideLayout18.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sv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79.png"/><Relationship Id="rId26" Type="http://schemas.openxmlformats.org/officeDocument/2006/relationships/image" Target="../media/image87.png"/><Relationship Id="rId39" Type="http://schemas.openxmlformats.org/officeDocument/2006/relationships/image" Target="../media/image100.png"/><Relationship Id="rId21" Type="http://schemas.openxmlformats.org/officeDocument/2006/relationships/image" Target="../media/image82.png"/><Relationship Id="rId34" Type="http://schemas.openxmlformats.org/officeDocument/2006/relationships/image" Target="../media/image95.png"/><Relationship Id="rId42" Type="http://schemas.openxmlformats.org/officeDocument/2006/relationships/image" Target="../media/image103.png"/><Relationship Id="rId47" Type="http://schemas.openxmlformats.org/officeDocument/2006/relationships/image" Target="../media/image108.svg"/><Relationship Id="rId50" Type="http://schemas.openxmlformats.org/officeDocument/2006/relationships/image" Target="../media/image111.png"/><Relationship Id="rId55" Type="http://schemas.openxmlformats.org/officeDocument/2006/relationships/image" Target="../media/image116.pn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tiff"/><Relationship Id="rId25" Type="http://schemas.openxmlformats.org/officeDocument/2006/relationships/image" Target="../media/image86.png"/><Relationship Id="rId33" Type="http://schemas.openxmlformats.org/officeDocument/2006/relationships/image" Target="../media/image94.png"/><Relationship Id="rId38" Type="http://schemas.openxmlformats.org/officeDocument/2006/relationships/image" Target="../media/image99.tiff"/><Relationship Id="rId46" Type="http://schemas.openxmlformats.org/officeDocument/2006/relationships/image" Target="../media/image107.png"/><Relationship Id="rId2" Type="http://schemas.openxmlformats.org/officeDocument/2006/relationships/notesSlide" Target="../notesSlides/notesSlide3.xml"/><Relationship Id="rId16" Type="http://schemas.openxmlformats.org/officeDocument/2006/relationships/image" Target="../media/image77.png"/><Relationship Id="rId20" Type="http://schemas.openxmlformats.org/officeDocument/2006/relationships/image" Target="../media/image81.png"/><Relationship Id="rId29" Type="http://schemas.openxmlformats.org/officeDocument/2006/relationships/image" Target="../media/image90.png"/><Relationship Id="rId41" Type="http://schemas.openxmlformats.org/officeDocument/2006/relationships/image" Target="../media/image102.png"/><Relationship Id="rId54" Type="http://schemas.openxmlformats.org/officeDocument/2006/relationships/image" Target="../media/image115.png"/><Relationship Id="rId1" Type="http://schemas.openxmlformats.org/officeDocument/2006/relationships/slideLayout" Target="../slideLayouts/slideLayout54.xml"/><Relationship Id="rId6" Type="http://schemas.openxmlformats.org/officeDocument/2006/relationships/image" Target="../media/image67.svg"/><Relationship Id="rId11" Type="http://schemas.openxmlformats.org/officeDocument/2006/relationships/image" Target="../media/image72.png"/><Relationship Id="rId24" Type="http://schemas.openxmlformats.org/officeDocument/2006/relationships/image" Target="../media/image85.png"/><Relationship Id="rId32" Type="http://schemas.openxmlformats.org/officeDocument/2006/relationships/image" Target="../media/image93.png"/><Relationship Id="rId37" Type="http://schemas.openxmlformats.org/officeDocument/2006/relationships/image" Target="../media/image98.png"/><Relationship Id="rId40" Type="http://schemas.openxmlformats.org/officeDocument/2006/relationships/image" Target="../media/image101.png"/><Relationship Id="rId45" Type="http://schemas.openxmlformats.org/officeDocument/2006/relationships/image" Target="../media/image106.svg"/><Relationship Id="rId53" Type="http://schemas.openxmlformats.org/officeDocument/2006/relationships/image" Target="../media/image114.svg"/><Relationship Id="rId58" Type="http://schemas.openxmlformats.org/officeDocument/2006/relationships/image" Target="../media/image119.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9.png"/><Relationship Id="rId36" Type="http://schemas.openxmlformats.org/officeDocument/2006/relationships/image" Target="../media/image97.png"/><Relationship Id="rId49" Type="http://schemas.openxmlformats.org/officeDocument/2006/relationships/image" Target="../media/image110.svg"/><Relationship Id="rId57" Type="http://schemas.openxmlformats.org/officeDocument/2006/relationships/image" Target="../media/image118.svg"/><Relationship Id="rId10" Type="http://schemas.openxmlformats.org/officeDocument/2006/relationships/image" Target="../media/image71.svg"/><Relationship Id="rId19" Type="http://schemas.openxmlformats.org/officeDocument/2006/relationships/image" Target="../media/image80.jpeg"/><Relationship Id="rId31" Type="http://schemas.openxmlformats.org/officeDocument/2006/relationships/image" Target="../media/image92.png"/><Relationship Id="rId44" Type="http://schemas.openxmlformats.org/officeDocument/2006/relationships/image" Target="../media/image105.png"/><Relationship Id="rId52" Type="http://schemas.openxmlformats.org/officeDocument/2006/relationships/image" Target="../media/image113.pn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 Id="rId22" Type="http://schemas.openxmlformats.org/officeDocument/2006/relationships/image" Target="../media/image83.png"/><Relationship Id="rId27" Type="http://schemas.openxmlformats.org/officeDocument/2006/relationships/image" Target="../media/image88.png"/><Relationship Id="rId30" Type="http://schemas.openxmlformats.org/officeDocument/2006/relationships/image" Target="../media/image91.png"/><Relationship Id="rId35" Type="http://schemas.openxmlformats.org/officeDocument/2006/relationships/image" Target="../media/image96.png"/><Relationship Id="rId43" Type="http://schemas.openxmlformats.org/officeDocument/2006/relationships/image" Target="../media/image104.svg"/><Relationship Id="rId48" Type="http://schemas.openxmlformats.org/officeDocument/2006/relationships/image" Target="../media/image109.png"/><Relationship Id="rId56" Type="http://schemas.openxmlformats.org/officeDocument/2006/relationships/image" Target="../media/image117.png"/><Relationship Id="rId8" Type="http://schemas.openxmlformats.org/officeDocument/2006/relationships/image" Target="../media/image69.svg"/><Relationship Id="rId51" Type="http://schemas.openxmlformats.org/officeDocument/2006/relationships/image" Target="../media/image112.svg"/><Relationship Id="rId3"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svg"/><Relationship Id="rId2" Type="http://schemas.openxmlformats.org/officeDocument/2006/relationships/image" Target="../media/image121.png"/><Relationship Id="rId1" Type="http://schemas.openxmlformats.org/officeDocument/2006/relationships/slideLayout" Target="../slideLayouts/slideLayout15.xml"/><Relationship Id="rId6" Type="http://schemas.openxmlformats.org/officeDocument/2006/relationships/image" Target="../media/image125.sv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png"/><Relationship Id="rId10" Type="http://schemas.openxmlformats.org/officeDocument/2006/relationships/image" Target="../media/image129.svg"/><Relationship Id="rId4" Type="http://schemas.openxmlformats.org/officeDocument/2006/relationships/image" Target="../media/image123.svg"/><Relationship Id="rId9" Type="http://schemas.openxmlformats.org/officeDocument/2006/relationships/image" Target="../media/image128.png"/><Relationship Id="rId14" Type="http://schemas.openxmlformats.org/officeDocument/2006/relationships/image" Target="../media/image133.png"/></Relationships>
</file>

<file path=ppt/slides/_rels/slide9.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29.xml"/><Relationship Id="rId5" Type="http://schemas.openxmlformats.org/officeDocument/2006/relationships/image" Target="../media/image138.svg"/><Relationship Id="rId4" Type="http://schemas.openxmlformats.org/officeDocument/2006/relationships/image" Target="../media/image1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4E309F15-5D12-0A11-6681-38A6A663D64E}"/>
              </a:ext>
            </a:extLst>
          </p:cNvPr>
          <p:cNvSpPr>
            <a:spLocks noGrp="1"/>
          </p:cNvSpPr>
          <p:nvPr>
            <p:ph type="subTitle" idx="1"/>
          </p:nvPr>
        </p:nvSpPr>
        <p:spPr>
          <a:xfrm>
            <a:off x="681348" y="2803117"/>
            <a:ext cx="4286425" cy="615553"/>
          </a:xfrm>
        </p:spPr>
        <p:txBody>
          <a:bodyPr/>
          <a:lstStyle/>
          <a:p>
            <a:r>
              <a:rPr lang="en-US" dirty="0"/>
              <a:t>Archives and Data Management Systems in the Big Data Era</a:t>
            </a:r>
          </a:p>
        </p:txBody>
      </p:sp>
      <p:sp>
        <p:nvSpPr>
          <p:cNvPr id="6" name="Title 5">
            <a:extLst>
              <a:ext uri="{FF2B5EF4-FFF2-40B4-BE49-F238E27FC236}">
                <a16:creationId xmlns:a16="http://schemas.microsoft.com/office/drawing/2014/main" id="{CA2CB078-6307-A29C-392D-032AB91F312C}"/>
              </a:ext>
            </a:extLst>
          </p:cNvPr>
          <p:cNvSpPr>
            <a:spLocks noGrp="1"/>
          </p:cNvSpPr>
          <p:nvPr>
            <p:ph type="ctrTitle"/>
          </p:nvPr>
        </p:nvSpPr>
        <p:spPr/>
        <p:txBody>
          <a:bodyPr/>
          <a:lstStyle/>
          <a:p>
            <a:r>
              <a:rPr lang="en-US" dirty="0"/>
              <a:t>VSP ONE </a:t>
            </a:r>
          </a:p>
        </p:txBody>
      </p:sp>
      <p:sp>
        <p:nvSpPr>
          <p:cNvPr id="8" name="Text Placeholder 7">
            <a:extLst>
              <a:ext uri="{FF2B5EF4-FFF2-40B4-BE49-F238E27FC236}">
                <a16:creationId xmlns:a16="http://schemas.microsoft.com/office/drawing/2014/main" id="{C431646A-1614-265E-7225-AF74E82B5C33}"/>
              </a:ext>
            </a:extLst>
          </p:cNvPr>
          <p:cNvSpPr>
            <a:spLocks noGrp="1"/>
          </p:cNvSpPr>
          <p:nvPr>
            <p:ph type="body" sz="quarter" idx="11"/>
          </p:nvPr>
        </p:nvSpPr>
        <p:spPr>
          <a:xfrm>
            <a:off x="681347" y="3773013"/>
            <a:ext cx="3544411" cy="723275"/>
          </a:xfrm>
        </p:spPr>
        <p:txBody>
          <a:bodyPr/>
          <a:lstStyle/>
          <a:p>
            <a:r>
              <a:rPr lang="en-US" dirty="0"/>
              <a:t>Cristian Magro</a:t>
            </a:r>
          </a:p>
          <a:p>
            <a:r>
              <a:rPr lang="en-US" b="0" dirty="0"/>
              <a:t>Solution Architect</a:t>
            </a:r>
          </a:p>
          <a:p>
            <a:r>
              <a:rPr lang="en-US" dirty="0"/>
              <a:t>Trieste 15/04/2025</a:t>
            </a:r>
          </a:p>
        </p:txBody>
      </p:sp>
      <p:sp>
        <p:nvSpPr>
          <p:cNvPr id="10" name="Picture Placeholder 9">
            <a:extLst>
              <a:ext uri="{FF2B5EF4-FFF2-40B4-BE49-F238E27FC236}">
                <a16:creationId xmlns:a16="http://schemas.microsoft.com/office/drawing/2014/main" id="{992D8EAE-1A62-6388-44CE-92C7F8730BE9}"/>
              </a:ext>
            </a:extLst>
          </p:cNvPr>
          <p:cNvSpPr>
            <a:spLocks noGrp="1"/>
          </p:cNvSpPr>
          <p:nvPr>
            <p:ph type="pic" sz="quarter" idx="13"/>
          </p:nvPr>
        </p:nvSpPr>
        <p:spPr/>
        <p:txBody>
          <a:bodyPr/>
          <a:lstStyle/>
          <a:p>
            <a:endParaRPr lang="en-US"/>
          </a:p>
        </p:txBody>
      </p:sp>
      <p:pic>
        <p:nvPicPr>
          <p:cNvPr id="11" name="Picture Placeholder 7" descr="A group of different shapes&#10;&#10;Description automatically generated">
            <a:extLst>
              <a:ext uri="{FF2B5EF4-FFF2-40B4-BE49-F238E27FC236}">
                <a16:creationId xmlns:a16="http://schemas.microsoft.com/office/drawing/2014/main" id="{F860C394-0C11-61B4-CAB2-A5DD36703B3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5801198" y="486981"/>
            <a:ext cx="4224631" cy="4224631"/>
          </a:xfrm>
          <a:prstGeom prst="ellipse">
            <a:avLst/>
          </a:prstGeom>
          <a:solidFill>
            <a:schemeClr val="bg2"/>
          </a:solidFill>
        </p:spPr>
      </p:pic>
    </p:spTree>
    <p:extLst>
      <p:ext uri="{BB962C8B-B14F-4D97-AF65-F5344CB8AC3E}">
        <p14:creationId xmlns:p14="http://schemas.microsoft.com/office/powerpoint/2010/main" val="395425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ED993D-D278-D11C-D3E7-F3EE29B62DA7}"/>
              </a:ext>
            </a:extLst>
          </p:cNvPr>
          <p:cNvSpPr/>
          <p:nvPr/>
        </p:nvSpPr>
        <p:spPr>
          <a:xfrm>
            <a:off x="1856883" y="4447572"/>
            <a:ext cx="1135760" cy="282868"/>
          </a:xfrm>
          <a:prstGeom prst="roundRect">
            <a:avLst>
              <a:gd name="adj" fmla="val 11029"/>
            </a:avLst>
          </a:prstGeom>
          <a:solidFill>
            <a:srgbClr val="051C2C"/>
          </a:solidFill>
          <a:ln>
            <a:noFill/>
          </a:ln>
          <a:effectLst>
            <a:outerShdw blurRad="50800" dist="12700" dir="15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j-lt"/>
            </a:endParaRPr>
          </a:p>
        </p:txBody>
      </p:sp>
      <p:sp>
        <p:nvSpPr>
          <p:cNvPr id="18" name="Title 1">
            <a:extLst>
              <a:ext uri="{FF2B5EF4-FFF2-40B4-BE49-F238E27FC236}">
                <a16:creationId xmlns:a16="http://schemas.microsoft.com/office/drawing/2014/main" id="{7BB71DE6-4DD1-CEE7-B68C-6D38BD0DC81E}"/>
              </a:ext>
            </a:extLst>
          </p:cNvPr>
          <p:cNvSpPr>
            <a:spLocks noGrp="1"/>
          </p:cNvSpPr>
          <p:nvPr>
            <p:ph type="title"/>
          </p:nvPr>
        </p:nvSpPr>
        <p:spPr/>
        <p:txBody>
          <a:bodyPr>
            <a:normAutofit/>
          </a:bodyPr>
          <a:lstStyle/>
          <a:p>
            <a:r>
              <a:rPr lang="en-US" sz="2400"/>
              <a:t>SVOS | Hitachi Vantara Availability </a:t>
            </a:r>
            <a:br>
              <a:rPr lang="en-GB" sz="2400">
                <a:latin typeface="Neue Haas Grotesk Text Pro"/>
              </a:rPr>
            </a:br>
            <a:r>
              <a:rPr lang="en-GB" sz="1800" b="0" i="1">
                <a:latin typeface="Times New Roman" panose="02020603050405020304" pitchFamily="18" charset="0"/>
                <a:cs typeface="Times New Roman" panose="02020603050405020304" pitchFamily="18" charset="0"/>
              </a:rPr>
              <a:t>Business Continuity</a:t>
            </a:r>
            <a:endParaRPr lang="en-GB" sz="2400" b="0" i="1">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A8F655D0-627C-CEDD-5FBA-5CA3554CD7CC}"/>
              </a:ext>
            </a:extLst>
          </p:cNvPr>
          <p:cNvSpPr txBox="1"/>
          <p:nvPr/>
        </p:nvSpPr>
        <p:spPr>
          <a:xfrm>
            <a:off x="5328641" y="994881"/>
            <a:ext cx="3709503" cy="2000612"/>
          </a:xfrm>
          <a:prstGeom prst="rect">
            <a:avLst/>
          </a:prstGeom>
          <a:noFill/>
        </p:spPr>
        <p:txBody>
          <a:bodyPr wrap="square">
            <a:spAutoFit/>
          </a:bodyPr>
          <a:lstStyle/>
          <a:p>
            <a:pPr marL="285750" indent="-285750">
              <a:lnSpc>
                <a:spcPct val="150000"/>
              </a:lnSpc>
              <a:buClr>
                <a:schemeClr val="accent4"/>
              </a:buClr>
              <a:buFont typeface="Arial" panose="020B0604020202020204" pitchFamily="34" charset="0"/>
              <a:buChar char="•"/>
              <a:defRPr/>
            </a:pPr>
            <a:r>
              <a:rPr lang="en-GB" sz="1200" b="1" dirty="0">
                <a:solidFill>
                  <a:srgbClr val="FF0000"/>
                </a:solidFill>
                <a:latin typeface="Neue Haas Grotesk Text Pro" panose="020B0504020202020204" pitchFamily="34" charset="0"/>
              </a:rPr>
              <a:t>Zero</a:t>
            </a:r>
            <a:r>
              <a:rPr lang="en-GB" sz="1200" b="1" dirty="0">
                <a:solidFill>
                  <a:srgbClr val="C00000"/>
                </a:solidFill>
                <a:latin typeface="Neue Haas Grotesk Text Pro" panose="020B0504020202020204" pitchFamily="34" charset="0"/>
              </a:rPr>
              <a:t> </a:t>
            </a:r>
            <a:r>
              <a:rPr lang="en-GB" sz="1200" b="1" dirty="0">
                <a:solidFill>
                  <a:schemeClr val="bg1"/>
                </a:solidFill>
                <a:latin typeface="Neue Haas Grotesk Text Pro" panose="020B0504020202020204" pitchFamily="34" charset="0"/>
              </a:rPr>
              <a:t> </a:t>
            </a:r>
            <a:r>
              <a:rPr lang="en-GB" sz="1200" b="1" dirty="0">
                <a:latin typeface="Neue Haas Grotesk Text Pro" panose="020B0504020202020204" pitchFamily="34" charset="0"/>
              </a:rPr>
              <a:t>Recovery </a:t>
            </a:r>
            <a:r>
              <a:rPr lang="en-GB" sz="1200" b="1" dirty="0" err="1">
                <a:latin typeface="Neue Haas Grotesk Text Pro" panose="020B0504020202020204" pitchFamily="34" charset="0"/>
              </a:rPr>
              <a:t>Point&amp;Time</a:t>
            </a:r>
            <a:endParaRPr lang="en-GB" sz="1200" b="1" dirty="0">
              <a:latin typeface="Neue Haas Grotesk Text Pro" panose="020B0504020202020204" pitchFamily="34" charset="0"/>
            </a:endParaRPr>
          </a:p>
          <a:p>
            <a:pPr marL="285750" indent="-285750">
              <a:lnSpc>
                <a:spcPct val="150000"/>
              </a:lnSpc>
              <a:buClr>
                <a:schemeClr val="accent4"/>
              </a:buClr>
              <a:buFont typeface="Arial" panose="020B0604020202020204" pitchFamily="34" charset="0"/>
              <a:buChar char="•"/>
              <a:defRPr/>
            </a:pPr>
            <a:r>
              <a:rPr lang="en-GB" sz="1200" b="1" dirty="0">
                <a:solidFill>
                  <a:srgbClr val="FF0000"/>
                </a:solidFill>
                <a:latin typeface="Neue Haas Grotesk Text Pro" panose="020B0504020202020204" pitchFamily="34" charset="0"/>
              </a:rPr>
              <a:t>NO</a:t>
            </a:r>
            <a:r>
              <a:rPr lang="en-GB" sz="1200" b="1" dirty="0">
                <a:solidFill>
                  <a:srgbClr val="C00000"/>
                </a:solidFill>
                <a:latin typeface="Neue Haas Grotesk Text Pro" panose="020B0504020202020204" pitchFamily="34" charset="0"/>
              </a:rPr>
              <a:t> </a:t>
            </a:r>
            <a:r>
              <a:rPr lang="en-GB" sz="1200" b="1" dirty="0">
                <a:latin typeface="Neue Haas Grotesk Text Pro" panose="020B0504020202020204" pitchFamily="34" charset="0"/>
              </a:rPr>
              <a:t>Appliance architecture</a:t>
            </a:r>
          </a:p>
          <a:p>
            <a:pPr marL="285750" indent="-285750">
              <a:lnSpc>
                <a:spcPct val="150000"/>
              </a:lnSpc>
              <a:buClr>
                <a:schemeClr val="accent4"/>
              </a:buClr>
              <a:buFont typeface="Arial" panose="020B0604020202020204" pitchFamily="34" charset="0"/>
              <a:buChar char="•"/>
              <a:defRPr/>
            </a:pPr>
            <a:r>
              <a:rPr lang="en-GB" sz="1200" b="1" dirty="0">
                <a:solidFill>
                  <a:srgbClr val="FF0000"/>
                </a:solidFill>
                <a:latin typeface="Neue Haas Grotesk Text Pro" panose="020B0504020202020204" pitchFamily="34" charset="0"/>
              </a:rPr>
              <a:t>NO</a:t>
            </a:r>
            <a:r>
              <a:rPr lang="en-GB" sz="1200" b="1" dirty="0">
                <a:solidFill>
                  <a:schemeClr val="bg1"/>
                </a:solidFill>
                <a:latin typeface="Neue Haas Grotesk Text Pro" panose="020B0504020202020204" pitchFamily="34" charset="0"/>
              </a:rPr>
              <a:t> </a:t>
            </a:r>
            <a:r>
              <a:rPr lang="en-GB" sz="1200" b="1" dirty="0">
                <a:latin typeface="Neue Haas Grotesk Text Pro" panose="020B0504020202020204" pitchFamily="34" charset="0"/>
              </a:rPr>
              <a:t>Scripts</a:t>
            </a:r>
          </a:p>
          <a:p>
            <a:pPr marL="285750" indent="-285750">
              <a:lnSpc>
                <a:spcPct val="150000"/>
              </a:lnSpc>
              <a:buClr>
                <a:schemeClr val="accent4"/>
              </a:buClr>
              <a:buFont typeface="Arial" panose="020B0604020202020204" pitchFamily="34" charset="0"/>
              <a:buChar char="•"/>
              <a:defRPr/>
            </a:pPr>
            <a:r>
              <a:rPr lang="en-GB" sz="1200" b="1" dirty="0">
                <a:solidFill>
                  <a:srgbClr val="FF0000"/>
                </a:solidFill>
                <a:latin typeface="Neue Haas Grotesk Text Pro" panose="020B0504020202020204" pitchFamily="34" charset="0"/>
              </a:rPr>
              <a:t>Active/Active </a:t>
            </a:r>
            <a:r>
              <a:rPr lang="en-GB" sz="1200" b="1" dirty="0">
                <a:latin typeface="Neue Haas Grotesk Text Pro" panose="020B0504020202020204" pitchFamily="34" charset="0"/>
              </a:rPr>
              <a:t>data access</a:t>
            </a:r>
          </a:p>
          <a:p>
            <a:pPr marL="285750" indent="-285750">
              <a:lnSpc>
                <a:spcPct val="150000"/>
              </a:lnSpc>
              <a:buClr>
                <a:schemeClr val="accent4"/>
              </a:buClr>
              <a:buFont typeface="Arial" panose="020B0604020202020204" pitchFamily="34" charset="0"/>
              <a:buChar char="•"/>
              <a:defRPr/>
            </a:pPr>
            <a:r>
              <a:rPr lang="en-GB" sz="1200" b="1" dirty="0">
                <a:solidFill>
                  <a:srgbClr val="FF0000"/>
                </a:solidFill>
                <a:latin typeface="Neue Haas Grotesk Text Pro" panose="020B0504020202020204" pitchFamily="34" charset="0"/>
              </a:rPr>
              <a:t>Zero</a:t>
            </a:r>
            <a:r>
              <a:rPr lang="en-GB" sz="1200" b="1" dirty="0">
                <a:solidFill>
                  <a:schemeClr val="bg1"/>
                </a:solidFill>
                <a:latin typeface="Neue Haas Grotesk Text Pro" panose="020B0504020202020204" pitchFamily="34" charset="0"/>
              </a:rPr>
              <a:t> </a:t>
            </a:r>
            <a:r>
              <a:rPr lang="en-GB" sz="1200" b="1" dirty="0">
                <a:latin typeface="Neue Haas Grotesk Text Pro" panose="020B0504020202020204" pitchFamily="34" charset="0"/>
              </a:rPr>
              <a:t>management overhead</a:t>
            </a:r>
          </a:p>
          <a:p>
            <a:pPr marL="285750" indent="-285750">
              <a:lnSpc>
                <a:spcPct val="150000"/>
              </a:lnSpc>
              <a:buClr>
                <a:schemeClr val="accent4"/>
              </a:buClr>
              <a:buFont typeface="Arial" panose="020B0604020202020204" pitchFamily="34" charset="0"/>
              <a:buChar char="•"/>
              <a:defRPr/>
            </a:pPr>
            <a:r>
              <a:rPr lang="en-GB" sz="1200" b="1" dirty="0">
                <a:solidFill>
                  <a:srgbClr val="FF0000"/>
                </a:solidFill>
                <a:latin typeface="Neue Haas Grotesk Text Pro" panose="020B0504020202020204" pitchFamily="34" charset="0"/>
              </a:rPr>
              <a:t>100%</a:t>
            </a:r>
            <a:r>
              <a:rPr lang="en-GB" sz="1200" b="1" dirty="0">
                <a:solidFill>
                  <a:srgbClr val="C00000"/>
                </a:solidFill>
                <a:latin typeface="Neue Haas Grotesk Text Pro" panose="020B0504020202020204" pitchFamily="34" charset="0"/>
              </a:rPr>
              <a:t> </a:t>
            </a:r>
            <a:r>
              <a:rPr lang="en-GB" sz="1200" b="1" dirty="0">
                <a:latin typeface="Neue Haas Grotesk Text Pro" panose="020B0504020202020204" pitchFamily="34" charset="0"/>
              </a:rPr>
              <a:t>agnostic</a:t>
            </a:r>
          </a:p>
          <a:p>
            <a:pPr marL="285750" indent="-285750">
              <a:lnSpc>
                <a:spcPct val="150000"/>
              </a:lnSpc>
              <a:buClr>
                <a:schemeClr val="accent4"/>
              </a:buClr>
              <a:buFont typeface="Arial" panose="020B0604020202020204" pitchFamily="34" charset="0"/>
              <a:buChar char="•"/>
              <a:defRPr/>
            </a:pPr>
            <a:r>
              <a:rPr lang="en-GB" sz="1200" b="1" dirty="0">
                <a:solidFill>
                  <a:srgbClr val="FF0000"/>
                </a:solidFill>
                <a:latin typeface="Neue Haas Grotesk Text Pro" panose="020B0504020202020204" pitchFamily="34" charset="0"/>
              </a:rPr>
              <a:t>100%</a:t>
            </a:r>
            <a:r>
              <a:rPr lang="en-GB" sz="1200" b="1" dirty="0">
                <a:solidFill>
                  <a:schemeClr val="accent2"/>
                </a:solidFill>
                <a:latin typeface="Neue Haas Grotesk Text Pro" panose="020B0504020202020204" pitchFamily="34" charset="0"/>
              </a:rPr>
              <a:t> </a:t>
            </a:r>
            <a:r>
              <a:rPr lang="en-GB" sz="1200" b="1" dirty="0">
                <a:latin typeface="Neue Haas Grotesk Text Pro" panose="020B0504020202020204" pitchFamily="34" charset="0"/>
              </a:rPr>
              <a:t>microcode</a:t>
            </a:r>
            <a:endParaRPr lang="en-US" altLang="ja-JP" sz="1200" b="1" dirty="0">
              <a:latin typeface="Neue Haas Grotesk Text Pro" panose="020B0504020202020204" pitchFamily="34" charset="0"/>
            </a:endParaRPr>
          </a:p>
        </p:txBody>
      </p:sp>
      <p:cxnSp>
        <p:nvCxnSpPr>
          <p:cNvPr id="35" name="Straight Arrow Connector 34">
            <a:extLst>
              <a:ext uri="{FF2B5EF4-FFF2-40B4-BE49-F238E27FC236}">
                <a16:creationId xmlns:a16="http://schemas.microsoft.com/office/drawing/2014/main" id="{87AA84D7-DB9B-E640-B695-7C4581C1A576}"/>
              </a:ext>
            </a:extLst>
          </p:cNvPr>
          <p:cNvCxnSpPr>
            <a:cxnSpLocks/>
            <a:stCxn id="44" idx="1"/>
            <a:endCxn id="40" idx="3"/>
          </p:cNvCxnSpPr>
          <p:nvPr/>
        </p:nvCxnSpPr>
        <p:spPr>
          <a:xfrm flipH="1">
            <a:off x="1643632" y="1919088"/>
            <a:ext cx="2204027" cy="0"/>
          </a:xfrm>
          <a:prstGeom prst="straightConnector1">
            <a:avLst/>
          </a:prstGeom>
          <a:ln w="31750" cmpd="thickThin">
            <a:solidFill>
              <a:schemeClr val="accent4"/>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Hexagon 35">
            <a:extLst>
              <a:ext uri="{FF2B5EF4-FFF2-40B4-BE49-F238E27FC236}">
                <a16:creationId xmlns:a16="http://schemas.microsoft.com/office/drawing/2014/main" id="{2E1721CB-1CD3-F023-AF35-ACF76A3E1D97}"/>
              </a:ext>
            </a:extLst>
          </p:cNvPr>
          <p:cNvSpPr/>
          <p:nvPr/>
        </p:nvSpPr>
        <p:spPr>
          <a:xfrm rot="5400000">
            <a:off x="2609709" y="1787352"/>
            <a:ext cx="324951" cy="255274"/>
          </a:xfrm>
          <a:prstGeom prst="hexagon">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7" name="Graphic 36">
            <a:extLst>
              <a:ext uri="{FF2B5EF4-FFF2-40B4-BE49-F238E27FC236}">
                <a16:creationId xmlns:a16="http://schemas.microsoft.com/office/drawing/2014/main" id="{F32D7F8F-06FA-39AB-BB2E-9E9EE0FF91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672111" y="1823766"/>
            <a:ext cx="200146" cy="200146"/>
          </a:xfrm>
          <a:prstGeom prst="rect">
            <a:avLst/>
          </a:prstGeom>
        </p:spPr>
      </p:pic>
      <p:sp>
        <p:nvSpPr>
          <p:cNvPr id="38" name="Oval 37">
            <a:extLst>
              <a:ext uri="{FF2B5EF4-FFF2-40B4-BE49-F238E27FC236}">
                <a16:creationId xmlns:a16="http://schemas.microsoft.com/office/drawing/2014/main" id="{CC1D0110-EF04-2C3E-944D-1C304B469258}"/>
              </a:ext>
            </a:extLst>
          </p:cNvPr>
          <p:cNvSpPr/>
          <p:nvPr/>
        </p:nvSpPr>
        <p:spPr>
          <a:xfrm>
            <a:off x="2635960" y="2734645"/>
            <a:ext cx="252000" cy="2520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j-lt"/>
            </a:endParaRPr>
          </a:p>
        </p:txBody>
      </p:sp>
      <p:cxnSp>
        <p:nvCxnSpPr>
          <p:cNvPr id="39" name="Connector: Elbow 38">
            <a:extLst>
              <a:ext uri="{FF2B5EF4-FFF2-40B4-BE49-F238E27FC236}">
                <a16:creationId xmlns:a16="http://schemas.microsoft.com/office/drawing/2014/main" id="{1F32CCAB-61E6-B22C-01AA-D150B4DFC58D}"/>
              </a:ext>
            </a:extLst>
          </p:cNvPr>
          <p:cNvCxnSpPr>
            <a:cxnSpLocks/>
            <a:stCxn id="40" idx="2"/>
            <a:endCxn id="38" idx="2"/>
          </p:cNvCxnSpPr>
          <p:nvPr/>
        </p:nvCxnSpPr>
        <p:spPr>
          <a:xfrm rot="16200000" flipH="1">
            <a:off x="1455795" y="1680479"/>
            <a:ext cx="800123" cy="1560208"/>
          </a:xfrm>
          <a:prstGeom prst="bentConnector2">
            <a:avLst/>
          </a:prstGeom>
          <a:ln w="127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B6858ED1-7F29-8679-EF1E-D1141035F1A2}"/>
              </a:ext>
            </a:extLst>
          </p:cNvPr>
          <p:cNvSpPr/>
          <p:nvPr/>
        </p:nvSpPr>
        <p:spPr>
          <a:xfrm>
            <a:off x="507872" y="1777654"/>
            <a:ext cx="1135760" cy="282868"/>
          </a:xfrm>
          <a:prstGeom prst="roundRect">
            <a:avLst>
              <a:gd name="adj" fmla="val 11029"/>
            </a:avLst>
          </a:prstGeom>
          <a:solidFill>
            <a:srgbClr val="051C2C"/>
          </a:solidFill>
          <a:ln>
            <a:noFill/>
          </a:ln>
          <a:effectLst>
            <a:outerShdw blurRad="50800" dist="12700" dir="15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j-lt"/>
            </a:endParaRPr>
          </a:p>
        </p:txBody>
      </p:sp>
      <p:pic>
        <p:nvPicPr>
          <p:cNvPr id="41" name="Picture 2">
            <a:extLst>
              <a:ext uri="{FF2B5EF4-FFF2-40B4-BE49-F238E27FC236}">
                <a16:creationId xmlns:a16="http://schemas.microsoft.com/office/drawing/2014/main" id="{9FA06292-9977-83BB-4F76-487D0D9939F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2586"/>
          <a:stretch/>
        </p:blipFill>
        <p:spPr bwMode="auto">
          <a:xfrm>
            <a:off x="583736" y="1823766"/>
            <a:ext cx="993978" cy="198000"/>
          </a:xfrm>
          <a:prstGeom prst="rect">
            <a:avLst/>
          </a:prstGeom>
          <a:noFill/>
          <a:ln w="15875">
            <a:noFill/>
          </a:ln>
          <a:extLst>
            <a:ext uri="{909E8E84-426E-40DD-AFC4-6F175D3DCCD1}">
              <a14:hiddenFill xmlns:a14="http://schemas.microsoft.com/office/drawing/2010/main">
                <a:solidFill>
                  <a:srgbClr val="FFFFFF"/>
                </a:solidFill>
              </a14:hiddenFill>
            </a:ext>
          </a:extLst>
        </p:spPr>
      </p:pic>
      <p:sp>
        <p:nvSpPr>
          <p:cNvPr id="42" name="Hexagon 41">
            <a:extLst>
              <a:ext uri="{FF2B5EF4-FFF2-40B4-BE49-F238E27FC236}">
                <a16:creationId xmlns:a16="http://schemas.microsoft.com/office/drawing/2014/main" id="{45C2E9DB-14D9-C985-A29B-7F8C9D6A1605}"/>
              </a:ext>
            </a:extLst>
          </p:cNvPr>
          <p:cNvSpPr/>
          <p:nvPr/>
        </p:nvSpPr>
        <p:spPr>
          <a:xfrm rot="5400000">
            <a:off x="374180" y="1871050"/>
            <a:ext cx="288000" cy="249794"/>
          </a:xfrm>
          <a:prstGeom prst="hexagon">
            <a:avLst/>
          </a:prstGeom>
          <a:solidFill>
            <a:schemeClr val="bg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3" name="Graphic 42">
            <a:extLst>
              <a:ext uri="{FF2B5EF4-FFF2-40B4-BE49-F238E27FC236}">
                <a16:creationId xmlns:a16="http://schemas.microsoft.com/office/drawing/2014/main" id="{19F61C19-09E3-C4ED-5AB6-DEBE1D4C86C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1930" y="1912911"/>
            <a:ext cx="184903" cy="164552"/>
          </a:xfrm>
          <a:prstGeom prst="rect">
            <a:avLst/>
          </a:prstGeom>
        </p:spPr>
      </p:pic>
      <p:sp>
        <p:nvSpPr>
          <p:cNvPr id="44" name="Rectangle: Rounded Corners 43">
            <a:extLst>
              <a:ext uri="{FF2B5EF4-FFF2-40B4-BE49-F238E27FC236}">
                <a16:creationId xmlns:a16="http://schemas.microsoft.com/office/drawing/2014/main" id="{C3925DE1-043A-4BD0-61DE-4674ADCD3246}"/>
              </a:ext>
            </a:extLst>
          </p:cNvPr>
          <p:cNvSpPr/>
          <p:nvPr/>
        </p:nvSpPr>
        <p:spPr>
          <a:xfrm>
            <a:off x="3847659" y="1777654"/>
            <a:ext cx="1135760" cy="282868"/>
          </a:xfrm>
          <a:prstGeom prst="roundRect">
            <a:avLst>
              <a:gd name="adj" fmla="val 11029"/>
            </a:avLst>
          </a:prstGeom>
          <a:solidFill>
            <a:srgbClr val="051C2C"/>
          </a:solidFill>
          <a:ln>
            <a:noFill/>
          </a:ln>
          <a:effectLst>
            <a:outerShdw blurRad="50800" dist="12700" dir="15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j-lt"/>
            </a:endParaRPr>
          </a:p>
        </p:txBody>
      </p:sp>
      <p:pic>
        <p:nvPicPr>
          <p:cNvPr id="45" name="Picture 2">
            <a:extLst>
              <a:ext uri="{FF2B5EF4-FFF2-40B4-BE49-F238E27FC236}">
                <a16:creationId xmlns:a16="http://schemas.microsoft.com/office/drawing/2014/main" id="{85D95AC1-8A24-F676-6A16-D694A4371AD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2586"/>
          <a:stretch/>
        </p:blipFill>
        <p:spPr bwMode="auto">
          <a:xfrm>
            <a:off x="3923523" y="1823766"/>
            <a:ext cx="993978" cy="198000"/>
          </a:xfrm>
          <a:prstGeom prst="rect">
            <a:avLst/>
          </a:prstGeom>
          <a:noFill/>
          <a:ln w="15875">
            <a:noFill/>
          </a:ln>
          <a:extLst>
            <a:ext uri="{909E8E84-426E-40DD-AFC4-6F175D3DCCD1}">
              <a14:hiddenFill xmlns:a14="http://schemas.microsoft.com/office/drawing/2010/main">
                <a:solidFill>
                  <a:srgbClr val="FFFFFF"/>
                </a:solidFill>
              </a14:hiddenFill>
            </a:ext>
          </a:extLst>
        </p:spPr>
      </p:pic>
      <p:sp>
        <p:nvSpPr>
          <p:cNvPr id="46" name="Hexagon 45">
            <a:extLst>
              <a:ext uri="{FF2B5EF4-FFF2-40B4-BE49-F238E27FC236}">
                <a16:creationId xmlns:a16="http://schemas.microsoft.com/office/drawing/2014/main" id="{FACDCBBE-2793-A477-73C4-133EE47529FC}"/>
              </a:ext>
            </a:extLst>
          </p:cNvPr>
          <p:cNvSpPr/>
          <p:nvPr/>
        </p:nvSpPr>
        <p:spPr>
          <a:xfrm rot="5400000">
            <a:off x="4821401" y="1871050"/>
            <a:ext cx="288000" cy="249794"/>
          </a:xfrm>
          <a:prstGeom prst="hexagon">
            <a:avLst/>
          </a:prstGeom>
          <a:solidFill>
            <a:schemeClr val="bg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7" name="Graphic 46">
            <a:extLst>
              <a:ext uri="{FF2B5EF4-FFF2-40B4-BE49-F238E27FC236}">
                <a16:creationId xmlns:a16="http://schemas.microsoft.com/office/drawing/2014/main" id="{2950877D-E723-F22C-C122-4616A8E03FA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59151" y="1912911"/>
            <a:ext cx="184903" cy="164552"/>
          </a:xfrm>
          <a:prstGeom prst="rect">
            <a:avLst/>
          </a:prstGeom>
        </p:spPr>
      </p:pic>
      <p:sp>
        <p:nvSpPr>
          <p:cNvPr id="48" name="Rectangle: Rounded Corners 47">
            <a:extLst>
              <a:ext uri="{FF2B5EF4-FFF2-40B4-BE49-F238E27FC236}">
                <a16:creationId xmlns:a16="http://schemas.microsoft.com/office/drawing/2014/main" id="{F2FC69D0-44B0-9A6E-6049-2B6B7A6E3601}"/>
              </a:ext>
            </a:extLst>
          </p:cNvPr>
          <p:cNvSpPr/>
          <p:nvPr/>
        </p:nvSpPr>
        <p:spPr>
          <a:xfrm>
            <a:off x="504381" y="1487026"/>
            <a:ext cx="1135760" cy="236790"/>
          </a:xfrm>
          <a:prstGeom prst="roundRect">
            <a:avLst>
              <a:gd name="adj" fmla="val 11029"/>
            </a:avLst>
          </a:prstGeom>
          <a:noFill/>
          <a:ln w="9525">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a:solidFill>
                  <a:schemeClr val="tx1"/>
                </a:solidFill>
                <a:latin typeface="Century Gothic" panose="020B0502020202020204" pitchFamily="34" charset="0"/>
              </a:rPr>
              <a:t>COMPUTE</a:t>
            </a:r>
          </a:p>
        </p:txBody>
      </p:sp>
      <p:sp>
        <p:nvSpPr>
          <p:cNvPr id="49" name="Rectangle: Rounded Corners 48">
            <a:extLst>
              <a:ext uri="{FF2B5EF4-FFF2-40B4-BE49-F238E27FC236}">
                <a16:creationId xmlns:a16="http://schemas.microsoft.com/office/drawing/2014/main" id="{B17BDA1D-FBA1-0F67-BAD1-7C56A1D36E01}"/>
              </a:ext>
            </a:extLst>
          </p:cNvPr>
          <p:cNvSpPr/>
          <p:nvPr/>
        </p:nvSpPr>
        <p:spPr>
          <a:xfrm>
            <a:off x="3843887" y="1489340"/>
            <a:ext cx="1135760" cy="236790"/>
          </a:xfrm>
          <a:prstGeom prst="roundRect">
            <a:avLst>
              <a:gd name="adj" fmla="val 11029"/>
            </a:avLst>
          </a:prstGeom>
          <a:noFill/>
          <a:ln w="9525">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a:solidFill>
                  <a:schemeClr val="tx1"/>
                </a:solidFill>
                <a:latin typeface="Century Gothic" panose="020B0502020202020204" pitchFamily="34" charset="0"/>
              </a:rPr>
              <a:t>COMPUTE</a:t>
            </a:r>
          </a:p>
        </p:txBody>
      </p:sp>
      <p:sp>
        <p:nvSpPr>
          <p:cNvPr id="50" name="Título 1">
            <a:extLst>
              <a:ext uri="{FF2B5EF4-FFF2-40B4-BE49-F238E27FC236}">
                <a16:creationId xmlns:a16="http://schemas.microsoft.com/office/drawing/2014/main" id="{497D2439-4653-DDF3-2C72-56E39214D496}"/>
              </a:ext>
            </a:extLst>
          </p:cNvPr>
          <p:cNvSpPr txBox="1">
            <a:spLocks/>
          </p:cNvSpPr>
          <p:nvPr/>
        </p:nvSpPr>
        <p:spPr>
          <a:xfrm>
            <a:off x="1541646" y="2180402"/>
            <a:ext cx="2461076" cy="365049"/>
          </a:xfrm>
          <a:prstGeom prst="rect">
            <a:avLst/>
          </a:prstGeom>
        </p:spPr>
        <p:txBody>
          <a:bodyPr vert="horz" lIns="91440" tIns="0" rIns="91440" bIns="0" rtlCol="0" anchor="ctr">
            <a:noAutofit/>
          </a:bodyPr>
          <a:lstStyle>
            <a:lvl1pPr algn="l" defTabSz="914400" rtl="0" eaLnBrk="1" latinLnBrk="0" hangingPunct="1">
              <a:lnSpc>
                <a:spcPct val="85000"/>
              </a:lnSpc>
              <a:spcBef>
                <a:spcPct val="0"/>
              </a:spcBef>
              <a:buNone/>
              <a:defRPr lang="en-US" sz="2200" b="1" kern="1200" cap="none">
                <a:solidFill>
                  <a:schemeClr val="tx1"/>
                </a:solidFill>
                <a:latin typeface="Montserrat ExtraBold" panose="00000900000000000000" pitchFamily="2" charset="0"/>
                <a:ea typeface="+mj-ea"/>
                <a:cs typeface="+mj-cs"/>
              </a:defRPr>
            </a:lvl1pPr>
          </a:lstStyle>
          <a:p>
            <a:pPr algn="ctr"/>
            <a:r>
              <a:rPr lang="es-ES" sz="1000"/>
              <a:t>GAD</a:t>
            </a:r>
          </a:p>
          <a:p>
            <a:pPr algn="ctr"/>
            <a:r>
              <a:rPr lang="es-ES" sz="1000"/>
              <a:t>Active/Active</a:t>
            </a:r>
          </a:p>
          <a:p>
            <a:pPr algn="ctr"/>
            <a:r>
              <a:rPr lang="es-ES" sz="1000">
                <a:solidFill>
                  <a:srgbClr val="FF0000"/>
                </a:solidFill>
              </a:rPr>
              <a:t>Geo </a:t>
            </a:r>
            <a:r>
              <a:rPr lang="es-ES" sz="1000" err="1">
                <a:solidFill>
                  <a:srgbClr val="FF0000"/>
                </a:solidFill>
              </a:rPr>
              <a:t>Redundancy</a:t>
            </a:r>
            <a:r>
              <a:rPr lang="es-ES" sz="1000">
                <a:solidFill>
                  <a:srgbClr val="FF0000"/>
                </a:solidFill>
              </a:rPr>
              <a:t> Storage </a:t>
            </a:r>
            <a:r>
              <a:rPr lang="es-ES" sz="1000" err="1">
                <a:solidFill>
                  <a:srgbClr val="FF0000"/>
                </a:solidFill>
              </a:rPr>
              <a:t>Service</a:t>
            </a:r>
            <a:endParaRPr lang="es-ES" sz="1000">
              <a:solidFill>
                <a:srgbClr val="FF0000"/>
              </a:solidFill>
            </a:endParaRPr>
          </a:p>
        </p:txBody>
      </p:sp>
      <p:sp>
        <p:nvSpPr>
          <p:cNvPr id="51" name="Rectangle 50">
            <a:extLst>
              <a:ext uri="{FF2B5EF4-FFF2-40B4-BE49-F238E27FC236}">
                <a16:creationId xmlns:a16="http://schemas.microsoft.com/office/drawing/2014/main" id="{CCF31F38-5CFC-8B3F-AF38-12DC24505508}"/>
              </a:ext>
            </a:extLst>
          </p:cNvPr>
          <p:cNvSpPr/>
          <p:nvPr/>
        </p:nvSpPr>
        <p:spPr>
          <a:xfrm>
            <a:off x="518180" y="1070899"/>
            <a:ext cx="4468540" cy="324952"/>
          </a:xfrm>
          <a:prstGeom prst="rect">
            <a:avLst/>
          </a:prstGeom>
          <a:no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Título 1">
            <a:extLst>
              <a:ext uri="{FF2B5EF4-FFF2-40B4-BE49-F238E27FC236}">
                <a16:creationId xmlns:a16="http://schemas.microsoft.com/office/drawing/2014/main" id="{9B1C2667-7A70-D8E3-472D-7B8E4F6AE14A}"/>
              </a:ext>
            </a:extLst>
          </p:cNvPr>
          <p:cNvSpPr txBox="1">
            <a:spLocks/>
          </p:cNvSpPr>
          <p:nvPr/>
        </p:nvSpPr>
        <p:spPr>
          <a:xfrm>
            <a:off x="527690" y="1085632"/>
            <a:ext cx="4468540" cy="317426"/>
          </a:xfrm>
          <a:prstGeom prst="rect">
            <a:avLst/>
          </a:prstGeom>
          <a:ln>
            <a:noFill/>
          </a:ln>
        </p:spPr>
        <p:txBody>
          <a:bodyPr vert="horz" lIns="91440" tIns="0" rIns="91440" bIns="0" rtlCol="0" anchor="ctr">
            <a:normAutofit/>
          </a:bodyPr>
          <a:lstStyle>
            <a:lvl1pPr algn="l" defTabSz="914400" rtl="0" eaLnBrk="1" latinLnBrk="0" hangingPunct="1">
              <a:lnSpc>
                <a:spcPct val="85000"/>
              </a:lnSpc>
              <a:spcBef>
                <a:spcPct val="0"/>
              </a:spcBef>
              <a:buNone/>
              <a:defRPr lang="en-US" sz="2200" b="1" kern="1200" cap="none">
                <a:solidFill>
                  <a:schemeClr val="tx1"/>
                </a:solidFill>
                <a:latin typeface="Montserrat ExtraBold" panose="00000900000000000000" pitchFamily="2" charset="0"/>
                <a:ea typeface="+mj-ea"/>
                <a:cs typeface="+mj-cs"/>
              </a:defRPr>
            </a:lvl1pPr>
          </a:lstStyle>
          <a:p>
            <a:pPr algn="ctr"/>
            <a:r>
              <a:rPr lang="es-ES" sz="1050"/>
              <a:t>VMWARE | MICROSOFT | ORACLE | SAP </a:t>
            </a:r>
          </a:p>
        </p:txBody>
      </p:sp>
      <p:pic>
        <p:nvPicPr>
          <p:cNvPr id="53" name="Graphic 52">
            <a:extLst>
              <a:ext uri="{FF2B5EF4-FFF2-40B4-BE49-F238E27FC236}">
                <a16:creationId xmlns:a16="http://schemas.microsoft.com/office/drawing/2014/main" id="{3BEDE1D0-46F5-4CD7-7AA0-828D76AFF07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635960" y="2734645"/>
            <a:ext cx="252000" cy="252000"/>
          </a:xfrm>
          <a:prstGeom prst="rect">
            <a:avLst/>
          </a:prstGeom>
        </p:spPr>
      </p:pic>
      <p:cxnSp>
        <p:nvCxnSpPr>
          <p:cNvPr id="54" name="Connector: Elbow 53">
            <a:extLst>
              <a:ext uri="{FF2B5EF4-FFF2-40B4-BE49-F238E27FC236}">
                <a16:creationId xmlns:a16="http://schemas.microsoft.com/office/drawing/2014/main" id="{4594ACD6-6DEB-9BF8-1479-E0FC655D5912}"/>
              </a:ext>
            </a:extLst>
          </p:cNvPr>
          <p:cNvCxnSpPr>
            <a:cxnSpLocks/>
            <a:stCxn id="44" idx="2"/>
            <a:endCxn id="53" idx="3"/>
          </p:cNvCxnSpPr>
          <p:nvPr/>
        </p:nvCxnSpPr>
        <p:spPr>
          <a:xfrm rot="5400000">
            <a:off x="3251689" y="1696794"/>
            <a:ext cx="800123" cy="1527579"/>
          </a:xfrm>
          <a:prstGeom prst="bentConnector2">
            <a:avLst/>
          </a:prstGeom>
          <a:ln w="127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5" name="Título 1">
            <a:extLst>
              <a:ext uri="{FF2B5EF4-FFF2-40B4-BE49-F238E27FC236}">
                <a16:creationId xmlns:a16="http://schemas.microsoft.com/office/drawing/2014/main" id="{8AB58E0C-7C51-A689-395F-9D7F58D2BAA2}"/>
              </a:ext>
            </a:extLst>
          </p:cNvPr>
          <p:cNvSpPr txBox="1">
            <a:spLocks/>
          </p:cNvSpPr>
          <p:nvPr/>
        </p:nvSpPr>
        <p:spPr>
          <a:xfrm>
            <a:off x="1541646" y="2961059"/>
            <a:ext cx="2461076" cy="365049"/>
          </a:xfrm>
          <a:prstGeom prst="rect">
            <a:avLst/>
          </a:prstGeom>
        </p:spPr>
        <p:txBody>
          <a:bodyPr vert="horz" lIns="91440" tIns="0" rIns="91440" bIns="0" rtlCol="0" anchor="ctr">
            <a:noAutofit/>
          </a:bodyPr>
          <a:lstStyle>
            <a:lvl1pPr algn="l" defTabSz="914400" rtl="0" eaLnBrk="1" latinLnBrk="0" hangingPunct="1">
              <a:lnSpc>
                <a:spcPct val="85000"/>
              </a:lnSpc>
              <a:spcBef>
                <a:spcPct val="0"/>
              </a:spcBef>
              <a:buNone/>
              <a:defRPr lang="en-US" sz="2200" b="1" kern="1200" cap="none">
                <a:solidFill>
                  <a:schemeClr val="tx1"/>
                </a:solidFill>
                <a:latin typeface="Montserrat ExtraBold" panose="00000900000000000000" pitchFamily="2" charset="0"/>
                <a:ea typeface="+mj-ea"/>
                <a:cs typeface="+mj-cs"/>
              </a:defRPr>
            </a:lvl1pPr>
          </a:lstStyle>
          <a:p>
            <a:pPr algn="ctr"/>
            <a:r>
              <a:rPr lang="es-ES" sz="800" b="0"/>
              <a:t>GAD Quorum</a:t>
            </a:r>
          </a:p>
        </p:txBody>
      </p:sp>
      <p:pic>
        <p:nvPicPr>
          <p:cNvPr id="56" name="Picture 2">
            <a:extLst>
              <a:ext uri="{FF2B5EF4-FFF2-40B4-BE49-F238E27FC236}">
                <a16:creationId xmlns:a16="http://schemas.microsoft.com/office/drawing/2014/main" id="{D2C8AB31-3048-FFAF-6788-436DBAF2CB4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2586"/>
          <a:stretch/>
        </p:blipFill>
        <p:spPr bwMode="auto">
          <a:xfrm>
            <a:off x="1938361" y="4497565"/>
            <a:ext cx="993978" cy="198000"/>
          </a:xfrm>
          <a:prstGeom prst="rect">
            <a:avLst/>
          </a:prstGeom>
          <a:noFill/>
          <a:ln w="15875">
            <a:noFill/>
          </a:ln>
          <a:extLst>
            <a:ext uri="{909E8E84-426E-40DD-AFC4-6F175D3DCCD1}">
              <a14:hiddenFill xmlns:a14="http://schemas.microsoft.com/office/drawing/2010/main">
                <a:solidFill>
                  <a:srgbClr val="FFFFFF"/>
                </a:solidFill>
              </a14:hiddenFill>
            </a:ext>
          </a:extLst>
        </p:spPr>
      </p:pic>
      <p:cxnSp>
        <p:nvCxnSpPr>
          <p:cNvPr id="57" name="Connector: Curved 56">
            <a:extLst>
              <a:ext uri="{FF2B5EF4-FFF2-40B4-BE49-F238E27FC236}">
                <a16:creationId xmlns:a16="http://schemas.microsoft.com/office/drawing/2014/main" id="{D3521509-789B-D970-F979-E71AEBDC9435}"/>
              </a:ext>
            </a:extLst>
          </p:cNvPr>
          <p:cNvCxnSpPr>
            <a:cxnSpLocks/>
          </p:cNvCxnSpPr>
          <p:nvPr/>
        </p:nvCxnSpPr>
        <p:spPr>
          <a:xfrm rot="16200000" flipH="1">
            <a:off x="90376" y="2750169"/>
            <a:ext cx="2574800" cy="1117992"/>
          </a:xfrm>
          <a:prstGeom prst="curvedConnector2">
            <a:avLst/>
          </a:prstGeom>
          <a:ln w="19050" cmpd="tri">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324569F0-BB14-5FBD-8EE8-E5E66EE61427}"/>
              </a:ext>
            </a:extLst>
          </p:cNvPr>
          <p:cNvCxnSpPr>
            <a:cxnSpLocks/>
            <a:stCxn id="56" idx="3"/>
          </p:cNvCxnSpPr>
          <p:nvPr/>
        </p:nvCxnSpPr>
        <p:spPr>
          <a:xfrm flipV="1">
            <a:off x="2932339" y="2077463"/>
            <a:ext cx="1764116" cy="2519102"/>
          </a:xfrm>
          <a:prstGeom prst="bentConnector2">
            <a:avLst/>
          </a:prstGeom>
          <a:ln w="158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9" name="Título 1">
            <a:extLst>
              <a:ext uri="{FF2B5EF4-FFF2-40B4-BE49-F238E27FC236}">
                <a16:creationId xmlns:a16="http://schemas.microsoft.com/office/drawing/2014/main" id="{23DF1FD2-B599-7166-8879-CCB92F9F63BA}"/>
              </a:ext>
            </a:extLst>
          </p:cNvPr>
          <p:cNvSpPr txBox="1">
            <a:spLocks/>
          </p:cNvSpPr>
          <p:nvPr/>
        </p:nvSpPr>
        <p:spPr>
          <a:xfrm>
            <a:off x="248438" y="3477902"/>
            <a:ext cx="1768693" cy="282868"/>
          </a:xfrm>
          <a:prstGeom prst="rect">
            <a:avLst/>
          </a:prstGeom>
          <a:solidFill>
            <a:srgbClr val="F7F7F7"/>
          </a:solidFill>
        </p:spPr>
        <p:txBody>
          <a:bodyPr vert="horz" lIns="91440" tIns="0" rIns="91440" bIns="0" rtlCol="0" anchor="ctr">
            <a:normAutofit/>
          </a:bodyPr>
          <a:lstStyle>
            <a:lvl1pPr algn="l" defTabSz="914400" rtl="0" eaLnBrk="1" latinLnBrk="0" hangingPunct="1">
              <a:lnSpc>
                <a:spcPct val="85000"/>
              </a:lnSpc>
              <a:spcBef>
                <a:spcPct val="0"/>
              </a:spcBef>
              <a:buNone/>
              <a:defRPr lang="en-US" sz="2200" b="1" kern="1200" cap="none">
                <a:solidFill>
                  <a:schemeClr val="tx1"/>
                </a:solidFill>
                <a:latin typeface="Montserrat ExtraBold" panose="00000900000000000000" pitchFamily="2" charset="0"/>
                <a:ea typeface="+mj-ea"/>
                <a:cs typeface="+mj-cs"/>
              </a:defRPr>
            </a:lvl1pPr>
          </a:lstStyle>
          <a:p>
            <a:pPr algn="ctr"/>
            <a:r>
              <a:rPr lang="es-ES" sz="900"/>
              <a:t>HUR</a:t>
            </a:r>
          </a:p>
          <a:p>
            <a:pPr algn="ctr"/>
            <a:r>
              <a:rPr lang="es-ES" sz="900" err="1"/>
              <a:t>Asyncronous</a:t>
            </a:r>
            <a:r>
              <a:rPr lang="es-ES" sz="900"/>
              <a:t> Continuos</a:t>
            </a:r>
          </a:p>
        </p:txBody>
      </p:sp>
      <p:sp>
        <p:nvSpPr>
          <p:cNvPr id="60" name="Título 1">
            <a:extLst>
              <a:ext uri="{FF2B5EF4-FFF2-40B4-BE49-F238E27FC236}">
                <a16:creationId xmlns:a16="http://schemas.microsoft.com/office/drawing/2014/main" id="{558967DB-6768-FCA5-A933-0464D4CBFD82}"/>
              </a:ext>
            </a:extLst>
          </p:cNvPr>
          <p:cNvSpPr txBox="1">
            <a:spLocks/>
          </p:cNvSpPr>
          <p:nvPr/>
        </p:nvSpPr>
        <p:spPr>
          <a:xfrm>
            <a:off x="3729322" y="3495520"/>
            <a:ext cx="1372436" cy="317426"/>
          </a:xfrm>
          <a:prstGeom prst="rect">
            <a:avLst/>
          </a:prstGeom>
          <a:solidFill>
            <a:srgbClr val="F7F7F7"/>
          </a:solidFill>
        </p:spPr>
        <p:txBody>
          <a:bodyPr vert="horz" lIns="91440" tIns="0" rIns="91440" bIns="0" rtlCol="0" anchor="ctr">
            <a:normAutofit/>
          </a:bodyPr>
          <a:lstStyle>
            <a:lvl1pPr algn="l" defTabSz="914400" rtl="0" eaLnBrk="1" latinLnBrk="0" hangingPunct="1">
              <a:lnSpc>
                <a:spcPct val="85000"/>
              </a:lnSpc>
              <a:spcBef>
                <a:spcPct val="0"/>
              </a:spcBef>
              <a:buNone/>
              <a:defRPr lang="en-US" sz="2200" b="1" kern="1200" cap="none">
                <a:solidFill>
                  <a:schemeClr val="tx1"/>
                </a:solidFill>
                <a:latin typeface="Montserrat ExtraBold" panose="00000900000000000000" pitchFamily="2" charset="0"/>
                <a:ea typeface="+mj-ea"/>
                <a:cs typeface="+mj-cs"/>
              </a:defRPr>
            </a:lvl1pPr>
          </a:lstStyle>
          <a:p>
            <a:pPr algn="ctr"/>
            <a:r>
              <a:rPr lang="es-ES" sz="900"/>
              <a:t>HUR</a:t>
            </a:r>
          </a:p>
          <a:p>
            <a:pPr algn="ctr"/>
            <a:r>
              <a:rPr lang="es-ES" sz="900"/>
              <a:t>Delta </a:t>
            </a:r>
            <a:r>
              <a:rPr lang="es-ES" sz="900" err="1"/>
              <a:t>Resync</a:t>
            </a:r>
            <a:endParaRPr lang="es-ES" sz="900"/>
          </a:p>
        </p:txBody>
      </p:sp>
    </p:spTree>
    <p:extLst>
      <p:ext uri="{BB962C8B-B14F-4D97-AF65-F5344CB8AC3E}">
        <p14:creationId xmlns:p14="http://schemas.microsoft.com/office/powerpoint/2010/main" val="309792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p:bldP spid="59" grpId="0" animBg="1"/>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76AAD6-B606-E893-F9CC-CCDCF5BA689D}"/>
              </a:ext>
            </a:extLst>
          </p:cNvPr>
          <p:cNvSpPr/>
          <p:nvPr/>
        </p:nvSpPr>
        <p:spPr>
          <a:xfrm>
            <a:off x="670488" y="1292349"/>
            <a:ext cx="3691026" cy="929989"/>
          </a:xfrm>
          <a:prstGeom prst="rect">
            <a:avLst/>
          </a:prstGeom>
          <a:solidFill>
            <a:schemeClr val="bg2">
              <a:alpha val="20265"/>
            </a:schemeClr>
          </a:solidFill>
          <a:ln>
            <a:solidFill>
              <a:schemeClr val="tx1">
                <a:lumMod val="25000"/>
                <a:lumOff val="75000"/>
              </a:schemeClr>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T">
              <a:latin typeface="Neue Haas Grotesk Text Pro" panose="020B0504020202020204" pitchFamily="34" charset="77"/>
            </a:endParaRPr>
          </a:p>
        </p:txBody>
      </p:sp>
      <p:sp>
        <p:nvSpPr>
          <p:cNvPr id="37" name="Content Placeholder 6">
            <a:extLst>
              <a:ext uri="{FF2B5EF4-FFF2-40B4-BE49-F238E27FC236}">
                <a16:creationId xmlns:a16="http://schemas.microsoft.com/office/drawing/2014/main" id="{0D6ADE62-1D90-9F50-3D9F-22D7BAB9DE90}"/>
              </a:ext>
            </a:extLst>
          </p:cNvPr>
          <p:cNvSpPr txBox="1">
            <a:spLocks/>
          </p:cNvSpPr>
          <p:nvPr/>
        </p:nvSpPr>
        <p:spPr bwMode="auto">
          <a:xfrm>
            <a:off x="5098411" y="1505753"/>
            <a:ext cx="3917825" cy="2339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marL="271463" indent="-271463">
              <a:defRPr kumimoji="1" sz="2400">
                <a:solidFill>
                  <a:srgbClr val="333333"/>
                </a:solidFill>
                <a:latin typeface="Helvetica" charset="0"/>
                <a:ea typeface="MS PGothic" pitchFamily="34" charset="-128"/>
              </a:defRPr>
            </a:lvl1pPr>
            <a:lvl2pPr marL="271463" indent="-271463">
              <a:defRPr kumimoji="1" sz="2400">
                <a:solidFill>
                  <a:srgbClr val="333333"/>
                </a:solidFill>
                <a:latin typeface="Helvetica" charset="0"/>
                <a:ea typeface="MS PGothic" pitchFamily="34" charset="-128"/>
              </a:defRPr>
            </a:lvl2pPr>
            <a:lvl3pPr marL="1143000" indent="-228600">
              <a:defRPr kumimoji="1" sz="2400">
                <a:solidFill>
                  <a:srgbClr val="333333"/>
                </a:solidFill>
                <a:latin typeface="Helvetica" charset="0"/>
                <a:ea typeface="MS PGothic" pitchFamily="34" charset="-128"/>
              </a:defRPr>
            </a:lvl3pPr>
            <a:lvl4pPr marL="1600200" indent="-228600">
              <a:defRPr kumimoji="1" sz="2400">
                <a:solidFill>
                  <a:srgbClr val="333333"/>
                </a:solidFill>
                <a:latin typeface="Helvetica" charset="0"/>
                <a:ea typeface="MS PGothic" pitchFamily="34" charset="-128"/>
              </a:defRPr>
            </a:lvl4pPr>
            <a:lvl5pPr marL="2057400" indent="-228600">
              <a:defRPr kumimoji="1" sz="2400">
                <a:solidFill>
                  <a:srgbClr val="333333"/>
                </a:solidFill>
                <a:latin typeface="Helvetica" charset="0"/>
                <a:ea typeface="MS PGothic" pitchFamily="34" charset="-128"/>
              </a:defRPr>
            </a:lvl5pPr>
            <a:lvl6pPr marL="2514600" indent="-228600" eaLnBrk="0" fontAlgn="base" hangingPunct="0">
              <a:spcBef>
                <a:spcPct val="0"/>
              </a:spcBef>
              <a:spcAft>
                <a:spcPct val="0"/>
              </a:spcAft>
              <a:defRPr kumimoji="1" sz="2400">
                <a:solidFill>
                  <a:srgbClr val="333333"/>
                </a:solidFill>
                <a:latin typeface="Helvetica" charset="0"/>
                <a:ea typeface="MS PGothic" pitchFamily="34" charset="-128"/>
              </a:defRPr>
            </a:lvl6pPr>
            <a:lvl7pPr marL="2971800" indent="-228600" eaLnBrk="0" fontAlgn="base" hangingPunct="0">
              <a:spcBef>
                <a:spcPct val="0"/>
              </a:spcBef>
              <a:spcAft>
                <a:spcPct val="0"/>
              </a:spcAft>
              <a:defRPr kumimoji="1" sz="2400">
                <a:solidFill>
                  <a:srgbClr val="333333"/>
                </a:solidFill>
                <a:latin typeface="Helvetica" charset="0"/>
                <a:ea typeface="MS PGothic" pitchFamily="34" charset="-128"/>
              </a:defRPr>
            </a:lvl7pPr>
            <a:lvl8pPr marL="3429000" indent="-228600" eaLnBrk="0" fontAlgn="base" hangingPunct="0">
              <a:spcBef>
                <a:spcPct val="0"/>
              </a:spcBef>
              <a:spcAft>
                <a:spcPct val="0"/>
              </a:spcAft>
              <a:defRPr kumimoji="1" sz="2400">
                <a:solidFill>
                  <a:srgbClr val="333333"/>
                </a:solidFill>
                <a:latin typeface="Helvetica" charset="0"/>
                <a:ea typeface="MS PGothic" pitchFamily="34" charset="-128"/>
              </a:defRPr>
            </a:lvl8pPr>
            <a:lvl9pPr marL="3886200" indent="-228600" eaLnBrk="0" fontAlgn="base" hangingPunct="0">
              <a:spcBef>
                <a:spcPct val="0"/>
              </a:spcBef>
              <a:spcAft>
                <a:spcPct val="0"/>
              </a:spcAft>
              <a:defRPr kumimoji="1" sz="2400">
                <a:solidFill>
                  <a:srgbClr val="333333"/>
                </a:solidFill>
                <a:latin typeface="Helvetica" charset="0"/>
                <a:ea typeface="MS PGothic" pitchFamily="34" charset="-128"/>
              </a:defRPr>
            </a:lvl9pPr>
          </a:lstStyle>
          <a:p>
            <a:pPr marL="251460" indent="-107950"/>
            <a:r>
              <a:rPr lang="en-US" sz="1800" b="1">
                <a:solidFill>
                  <a:srgbClr val="FF0000"/>
                </a:solidFill>
                <a:latin typeface="Neue Haas Grotesk Text Pro" panose="020B0504020202020204" pitchFamily="34" charset="77"/>
                <a:cs typeface="Times New Roman" panose="02020603050405020304" pitchFamily="18" charset="0"/>
              </a:rPr>
              <a:t>Benefits of Remote Replication</a:t>
            </a:r>
            <a:endParaRPr lang="en-US" sz="1100">
              <a:solidFill>
                <a:schemeClr val="tx1"/>
              </a:solidFill>
              <a:latin typeface="Neue Haas Grotesk Text Pro" panose="020B0504020202020204" pitchFamily="34" charset="77"/>
            </a:endParaRPr>
          </a:p>
          <a:p>
            <a:pPr marL="422910" lvl="1" indent="-171450">
              <a:lnSpc>
                <a:spcPct val="150000"/>
              </a:lnSpc>
              <a:buFont typeface="Arial" panose="020B0604020202020204" pitchFamily="34" charset="0"/>
              <a:buChar char="•"/>
            </a:pPr>
            <a:r>
              <a:rPr lang="en-US" sz="1200" b="1">
                <a:solidFill>
                  <a:schemeClr val="tx1"/>
                </a:solidFill>
                <a:latin typeface="Neue Haas Grotesk Text Pro" panose="020B0504020202020204" pitchFamily="34" charset="77"/>
                <a:cs typeface="Times New Roman" panose="02020603050405020304" pitchFamily="18" charset="0"/>
              </a:rPr>
              <a:t>High Availability and Business Continuity</a:t>
            </a:r>
            <a:r>
              <a:rPr lang="en-US" sz="1200">
                <a:solidFill>
                  <a:schemeClr val="tx1"/>
                </a:solidFill>
                <a:latin typeface="Neue Haas Grotesk Text Pro" panose="020B0504020202020204" pitchFamily="34" charset="77"/>
                <a:cs typeface="Times New Roman" panose="02020603050405020304" pitchFamily="18" charset="0"/>
              </a:rPr>
              <a:t>:</a:t>
            </a:r>
          </a:p>
          <a:p>
            <a:pPr marL="530910" lvl="2" indent="-171450">
              <a:buFont typeface="Arial" panose="020B0604020202020204" pitchFamily="34" charset="0"/>
              <a:buChar char="•"/>
            </a:pPr>
            <a:r>
              <a:rPr lang="en-US" sz="1100" i="1">
                <a:solidFill>
                  <a:schemeClr val="tx1"/>
                </a:solidFill>
                <a:latin typeface="Neue Haas Grotesk Text Pro" panose="020B0504020202020204" pitchFamily="34" charset="77"/>
                <a:cs typeface="Times New Roman" panose="02020603050405020304" pitchFamily="18" charset="0"/>
              </a:rPr>
              <a:t>GAD – Global Active Device</a:t>
            </a:r>
          </a:p>
          <a:p>
            <a:pPr marL="530910" lvl="2" indent="-171450">
              <a:buFont typeface="Arial" panose="020B0604020202020204" pitchFamily="34" charset="0"/>
              <a:buChar char="•"/>
            </a:pPr>
            <a:r>
              <a:rPr lang="en-US" sz="1100" i="1">
                <a:solidFill>
                  <a:schemeClr val="tx1"/>
                </a:solidFill>
                <a:latin typeface="Neue Haas Grotesk Text Pro" panose="020B0504020202020204" pitchFamily="34" charset="77"/>
                <a:cs typeface="Times New Roman" panose="02020603050405020304" pitchFamily="18" charset="0"/>
              </a:rPr>
              <a:t>TC – True Copy </a:t>
            </a:r>
          </a:p>
          <a:p>
            <a:pPr marL="422910" lvl="1" indent="-171450">
              <a:lnSpc>
                <a:spcPct val="150000"/>
              </a:lnSpc>
              <a:buFont typeface="Arial" panose="020B0604020202020204" pitchFamily="34" charset="0"/>
              <a:buChar char="•"/>
            </a:pPr>
            <a:r>
              <a:rPr lang="en-US" sz="1200" b="1">
                <a:solidFill>
                  <a:schemeClr val="tx1"/>
                </a:solidFill>
                <a:latin typeface="Neue Haas Grotesk Text Pro" panose="020B0504020202020204" pitchFamily="34" charset="77"/>
                <a:cs typeface="Times New Roman" panose="02020603050405020304" pitchFamily="18" charset="0"/>
              </a:rPr>
              <a:t>Disaster Recovery with HUR – Hitachi Universal Replication</a:t>
            </a:r>
          </a:p>
          <a:p>
            <a:pPr marL="422910" lvl="1" indent="-171450">
              <a:lnSpc>
                <a:spcPct val="150000"/>
              </a:lnSpc>
              <a:buFont typeface="Arial" panose="020B0604020202020204" pitchFamily="34" charset="0"/>
              <a:buChar char="•"/>
            </a:pPr>
            <a:r>
              <a:rPr lang="en-US" sz="1200" b="1">
                <a:solidFill>
                  <a:schemeClr val="tx1"/>
                </a:solidFill>
                <a:latin typeface="Neue Haas Grotesk Text Pro" panose="020B0504020202020204" pitchFamily="34" charset="77"/>
                <a:cs typeface="Times New Roman" panose="02020603050405020304" pitchFamily="18" charset="0"/>
              </a:rPr>
              <a:t>Air Gapped Ransomware Solution with HTIA</a:t>
            </a:r>
          </a:p>
          <a:p>
            <a:pPr marL="422910" lvl="1" indent="-171450">
              <a:lnSpc>
                <a:spcPct val="150000"/>
              </a:lnSpc>
              <a:buFont typeface="Arial" panose="020B0604020202020204" pitchFamily="34" charset="0"/>
              <a:buChar char="•"/>
            </a:pPr>
            <a:r>
              <a:rPr lang="en-US" sz="1200" b="1">
                <a:solidFill>
                  <a:schemeClr val="tx1"/>
                </a:solidFill>
                <a:latin typeface="Neue Haas Grotesk Text Pro" panose="020B0504020202020204" pitchFamily="34" charset="77"/>
                <a:cs typeface="Times New Roman" panose="02020603050405020304" pitchFamily="18" charset="0"/>
              </a:rPr>
              <a:t>Data governance &amp; regulatory compliance (e.g., DORA, GPDR etc.)</a:t>
            </a:r>
            <a:endParaRPr lang="en-US" altLang="ja-JP" sz="2000" b="1">
              <a:solidFill>
                <a:schemeClr val="tx1"/>
              </a:solidFill>
              <a:latin typeface="Neue Haas Grotesk Text Pro" panose="020B0504020202020204" pitchFamily="34" charset="77"/>
              <a:cs typeface="Arial" pitchFamily="34" charset="0"/>
            </a:endParaRPr>
          </a:p>
        </p:txBody>
      </p:sp>
      <p:pic>
        <p:nvPicPr>
          <p:cNvPr id="5" name="Picture 10">
            <a:extLst>
              <a:ext uri="{FF2B5EF4-FFF2-40B4-BE49-F238E27FC236}">
                <a16:creationId xmlns:a16="http://schemas.microsoft.com/office/drawing/2014/main" id="{496B8CD5-6CCD-A95B-172B-1A0B19585E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82" y="1576853"/>
            <a:ext cx="647937" cy="470606"/>
          </a:xfrm>
          <a:prstGeom prst="rect">
            <a:avLst/>
          </a:prstGeom>
        </p:spPr>
      </p:pic>
      <p:sp>
        <p:nvSpPr>
          <p:cNvPr id="6" name="TextBox 11">
            <a:extLst>
              <a:ext uri="{FF2B5EF4-FFF2-40B4-BE49-F238E27FC236}">
                <a16:creationId xmlns:a16="http://schemas.microsoft.com/office/drawing/2014/main" id="{A2DF6DBB-5B86-58FF-3EB0-E5F8101FB8A5}"/>
              </a:ext>
            </a:extLst>
          </p:cNvPr>
          <p:cNvSpPr txBox="1"/>
          <p:nvPr/>
        </p:nvSpPr>
        <p:spPr>
          <a:xfrm>
            <a:off x="480164" y="1012880"/>
            <a:ext cx="840358" cy="276999"/>
          </a:xfrm>
          <a:prstGeom prst="rect">
            <a:avLst/>
          </a:prstGeom>
          <a:noFill/>
        </p:spPr>
        <p:txBody>
          <a:bodyPr wrap="none" rtlCol="0">
            <a:spAutoFit/>
          </a:bodyPr>
          <a:lstStyle/>
          <a:p>
            <a:r>
              <a:rPr lang="en-US" sz="1200" b="1">
                <a:solidFill>
                  <a:srgbClr val="FF0000"/>
                </a:solidFill>
                <a:latin typeface="Neue Haas Grotesk Text Pro" panose="020B0504020202020204" pitchFamily="34" charset="77"/>
              </a:rPr>
              <a:t>Cascade</a:t>
            </a:r>
          </a:p>
        </p:txBody>
      </p:sp>
      <p:sp>
        <p:nvSpPr>
          <p:cNvPr id="7" name="Right Arrow 14">
            <a:extLst>
              <a:ext uri="{FF2B5EF4-FFF2-40B4-BE49-F238E27FC236}">
                <a16:creationId xmlns:a16="http://schemas.microsoft.com/office/drawing/2014/main" id="{DD8F3E31-F070-7316-3997-014B82E88B54}"/>
              </a:ext>
            </a:extLst>
          </p:cNvPr>
          <p:cNvSpPr/>
          <p:nvPr/>
        </p:nvSpPr>
        <p:spPr>
          <a:xfrm>
            <a:off x="1563834" y="1665548"/>
            <a:ext cx="461132" cy="268570"/>
          </a:xfrm>
          <a:prstGeom prst="rightArrow">
            <a:avLst/>
          </a:prstGeom>
          <a:solidFill>
            <a:srgbClr val="00B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600">
                <a:solidFill>
                  <a:schemeClr val="tx1"/>
                </a:solidFill>
                <a:latin typeface="Neue Haas Grotesk Text Pro" panose="020B0504020202020204" pitchFamily="34" charset="77"/>
              </a:rPr>
              <a:t>Sync</a:t>
            </a:r>
          </a:p>
        </p:txBody>
      </p:sp>
      <p:sp>
        <p:nvSpPr>
          <p:cNvPr id="8" name="Right Arrow 15">
            <a:extLst>
              <a:ext uri="{FF2B5EF4-FFF2-40B4-BE49-F238E27FC236}">
                <a16:creationId xmlns:a16="http://schemas.microsoft.com/office/drawing/2014/main" id="{9F5FD22F-93F7-C9F7-FC28-D045F9B73DCB}"/>
              </a:ext>
            </a:extLst>
          </p:cNvPr>
          <p:cNvSpPr/>
          <p:nvPr/>
        </p:nvSpPr>
        <p:spPr>
          <a:xfrm>
            <a:off x="2792072" y="1656978"/>
            <a:ext cx="471179" cy="268570"/>
          </a:xfrm>
          <a:prstGeom prst="rightArrow">
            <a:avLst/>
          </a:prstGeom>
          <a:solidFill>
            <a:srgbClr val="00B0F0"/>
          </a:solidFill>
          <a:ln>
            <a:solidFill>
              <a:srgbClr val="00B0F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600">
                <a:solidFill>
                  <a:schemeClr val="tx1"/>
                </a:solidFill>
                <a:latin typeface="Neue Haas Grotesk Text Pro" panose="020B0504020202020204" pitchFamily="34" charset="77"/>
              </a:rPr>
              <a:t>Async</a:t>
            </a:r>
          </a:p>
        </p:txBody>
      </p:sp>
      <p:sp>
        <p:nvSpPr>
          <p:cNvPr id="9" name="TextBox 16">
            <a:extLst>
              <a:ext uri="{FF2B5EF4-FFF2-40B4-BE49-F238E27FC236}">
                <a16:creationId xmlns:a16="http://schemas.microsoft.com/office/drawing/2014/main" id="{58632952-657C-23B3-DA12-CF31B0D82D14}"/>
              </a:ext>
            </a:extLst>
          </p:cNvPr>
          <p:cNvSpPr txBox="1"/>
          <p:nvPr/>
        </p:nvSpPr>
        <p:spPr>
          <a:xfrm>
            <a:off x="1194526" y="1465527"/>
            <a:ext cx="577402" cy="184666"/>
          </a:xfrm>
          <a:prstGeom prst="rect">
            <a:avLst/>
          </a:prstGeom>
          <a:noFill/>
        </p:spPr>
        <p:txBody>
          <a:bodyPr wrap="none" rtlCol="0">
            <a:spAutoFit/>
          </a:bodyPr>
          <a:lstStyle/>
          <a:p>
            <a:r>
              <a:rPr lang="en-US" sz="600">
                <a:latin typeface="Neue Haas Grotesk Text Pro" panose="020B0504020202020204" pitchFamily="34" charset="77"/>
              </a:rPr>
              <a:t>Production</a:t>
            </a:r>
          </a:p>
        </p:txBody>
      </p:sp>
      <p:sp>
        <p:nvSpPr>
          <p:cNvPr id="10" name="TextBox 17">
            <a:extLst>
              <a:ext uri="{FF2B5EF4-FFF2-40B4-BE49-F238E27FC236}">
                <a16:creationId xmlns:a16="http://schemas.microsoft.com/office/drawing/2014/main" id="{43935880-CB8B-78BD-864D-8181E2045942}"/>
              </a:ext>
            </a:extLst>
          </p:cNvPr>
          <p:cNvSpPr txBox="1"/>
          <p:nvPr/>
        </p:nvSpPr>
        <p:spPr>
          <a:xfrm>
            <a:off x="2499760" y="1472065"/>
            <a:ext cx="381836" cy="184666"/>
          </a:xfrm>
          <a:prstGeom prst="rect">
            <a:avLst/>
          </a:prstGeom>
          <a:noFill/>
        </p:spPr>
        <p:txBody>
          <a:bodyPr wrap="none" rtlCol="0">
            <a:spAutoFit/>
          </a:bodyPr>
          <a:lstStyle/>
          <a:p>
            <a:r>
              <a:rPr lang="en-US" sz="600">
                <a:latin typeface="Neue Haas Grotesk Text Pro" panose="020B0504020202020204" pitchFamily="34" charset="77"/>
              </a:rPr>
              <a:t>Local</a:t>
            </a:r>
          </a:p>
        </p:txBody>
      </p:sp>
      <p:sp>
        <p:nvSpPr>
          <p:cNvPr id="11" name="TextBox 18">
            <a:extLst>
              <a:ext uri="{FF2B5EF4-FFF2-40B4-BE49-F238E27FC236}">
                <a16:creationId xmlns:a16="http://schemas.microsoft.com/office/drawing/2014/main" id="{EB21E748-BFBB-EA98-C6B9-BABF600015DC}"/>
              </a:ext>
            </a:extLst>
          </p:cNvPr>
          <p:cNvSpPr txBox="1"/>
          <p:nvPr/>
        </p:nvSpPr>
        <p:spPr>
          <a:xfrm>
            <a:off x="3744559" y="1441521"/>
            <a:ext cx="468398" cy="184666"/>
          </a:xfrm>
          <a:prstGeom prst="rect">
            <a:avLst/>
          </a:prstGeom>
          <a:noFill/>
        </p:spPr>
        <p:txBody>
          <a:bodyPr wrap="none" rtlCol="0">
            <a:spAutoFit/>
          </a:bodyPr>
          <a:lstStyle/>
          <a:p>
            <a:r>
              <a:rPr lang="en-US" sz="600">
                <a:latin typeface="Neue Haas Grotesk Text Pro" panose="020B0504020202020204" pitchFamily="34" charset="77"/>
              </a:rPr>
              <a:t>Remote</a:t>
            </a:r>
          </a:p>
        </p:txBody>
      </p:sp>
      <p:sp>
        <p:nvSpPr>
          <p:cNvPr id="12" name="TextBox 20">
            <a:extLst>
              <a:ext uri="{FF2B5EF4-FFF2-40B4-BE49-F238E27FC236}">
                <a16:creationId xmlns:a16="http://schemas.microsoft.com/office/drawing/2014/main" id="{00E04896-80FA-BE9B-6512-716B422A297C}"/>
              </a:ext>
            </a:extLst>
          </p:cNvPr>
          <p:cNvSpPr txBox="1"/>
          <p:nvPr/>
        </p:nvSpPr>
        <p:spPr>
          <a:xfrm>
            <a:off x="30927" y="2523525"/>
            <a:ext cx="1074718" cy="276999"/>
          </a:xfrm>
          <a:prstGeom prst="rect">
            <a:avLst/>
          </a:prstGeom>
          <a:noFill/>
        </p:spPr>
        <p:txBody>
          <a:bodyPr wrap="none" rtlCol="0">
            <a:spAutoFit/>
          </a:bodyPr>
          <a:lstStyle/>
          <a:p>
            <a:r>
              <a:rPr lang="en-US" sz="1200" b="1">
                <a:solidFill>
                  <a:srgbClr val="FF0000"/>
                </a:solidFill>
                <a:latin typeface="Neue Haas Grotesk Text Pro" panose="020B0504020202020204" pitchFamily="34" charset="77"/>
              </a:rPr>
              <a:t>Multi-Target</a:t>
            </a:r>
          </a:p>
        </p:txBody>
      </p:sp>
      <p:sp>
        <p:nvSpPr>
          <p:cNvPr id="13" name="TextBox 21">
            <a:extLst>
              <a:ext uri="{FF2B5EF4-FFF2-40B4-BE49-F238E27FC236}">
                <a16:creationId xmlns:a16="http://schemas.microsoft.com/office/drawing/2014/main" id="{3D64F07F-0A0C-D3B0-6298-726A957D774E}"/>
              </a:ext>
            </a:extLst>
          </p:cNvPr>
          <p:cNvSpPr txBox="1"/>
          <p:nvPr/>
        </p:nvSpPr>
        <p:spPr>
          <a:xfrm>
            <a:off x="622071" y="3045139"/>
            <a:ext cx="577402" cy="184666"/>
          </a:xfrm>
          <a:prstGeom prst="rect">
            <a:avLst/>
          </a:prstGeom>
          <a:noFill/>
        </p:spPr>
        <p:txBody>
          <a:bodyPr wrap="none" rtlCol="0">
            <a:spAutoFit/>
          </a:bodyPr>
          <a:lstStyle/>
          <a:p>
            <a:r>
              <a:rPr lang="en-US" sz="600">
                <a:latin typeface="Neue Haas Grotesk Text Pro" panose="020B0504020202020204" pitchFamily="34" charset="77"/>
              </a:rPr>
              <a:t>Production</a:t>
            </a:r>
          </a:p>
        </p:txBody>
      </p:sp>
      <p:sp>
        <p:nvSpPr>
          <p:cNvPr id="14" name="Right Arrow 23">
            <a:extLst>
              <a:ext uri="{FF2B5EF4-FFF2-40B4-BE49-F238E27FC236}">
                <a16:creationId xmlns:a16="http://schemas.microsoft.com/office/drawing/2014/main" id="{601CDCA3-FB02-2EFD-38D9-4669590DC1F9}"/>
              </a:ext>
            </a:extLst>
          </p:cNvPr>
          <p:cNvSpPr/>
          <p:nvPr/>
        </p:nvSpPr>
        <p:spPr>
          <a:xfrm>
            <a:off x="967719" y="3241819"/>
            <a:ext cx="461132" cy="268570"/>
          </a:xfrm>
          <a:prstGeom prst="rightArrow">
            <a:avLst/>
          </a:prstGeom>
          <a:solidFill>
            <a:srgbClr val="00B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600">
                <a:solidFill>
                  <a:schemeClr val="tx1"/>
                </a:solidFill>
                <a:latin typeface="Neue Haas Grotesk Text Pro" panose="020B0504020202020204" pitchFamily="34" charset="77"/>
              </a:rPr>
              <a:t>Sync</a:t>
            </a:r>
          </a:p>
        </p:txBody>
      </p:sp>
      <p:sp>
        <p:nvSpPr>
          <p:cNvPr id="15" name="TextBox 24">
            <a:extLst>
              <a:ext uri="{FF2B5EF4-FFF2-40B4-BE49-F238E27FC236}">
                <a16:creationId xmlns:a16="http://schemas.microsoft.com/office/drawing/2014/main" id="{2B3777AF-ABDE-1F99-3111-912456A8BF7D}"/>
              </a:ext>
            </a:extLst>
          </p:cNvPr>
          <p:cNvSpPr txBox="1"/>
          <p:nvPr/>
        </p:nvSpPr>
        <p:spPr>
          <a:xfrm>
            <a:off x="1790240" y="2996630"/>
            <a:ext cx="381836" cy="184666"/>
          </a:xfrm>
          <a:prstGeom prst="rect">
            <a:avLst/>
          </a:prstGeom>
          <a:noFill/>
        </p:spPr>
        <p:txBody>
          <a:bodyPr wrap="none" rtlCol="0">
            <a:spAutoFit/>
          </a:bodyPr>
          <a:lstStyle/>
          <a:p>
            <a:r>
              <a:rPr lang="en-US" sz="600">
                <a:latin typeface="Neue Haas Grotesk Text Pro" panose="020B0504020202020204" pitchFamily="34" charset="77"/>
              </a:rPr>
              <a:t>Local</a:t>
            </a:r>
          </a:p>
        </p:txBody>
      </p:sp>
      <p:sp>
        <p:nvSpPr>
          <p:cNvPr id="16" name="Right Arrow 25">
            <a:extLst>
              <a:ext uri="{FF2B5EF4-FFF2-40B4-BE49-F238E27FC236}">
                <a16:creationId xmlns:a16="http://schemas.microsoft.com/office/drawing/2014/main" id="{C4FE15EA-C548-2101-2E11-BF1F5C54AED1}"/>
              </a:ext>
            </a:extLst>
          </p:cNvPr>
          <p:cNvSpPr/>
          <p:nvPr/>
        </p:nvSpPr>
        <p:spPr>
          <a:xfrm rot="2682907">
            <a:off x="696793" y="3779341"/>
            <a:ext cx="471179" cy="268570"/>
          </a:xfrm>
          <a:prstGeom prst="rightArrow">
            <a:avLst/>
          </a:prstGeom>
          <a:solidFill>
            <a:srgbClr val="00B0F0"/>
          </a:solidFill>
          <a:ln>
            <a:solidFill>
              <a:srgbClr val="00B0F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600">
                <a:solidFill>
                  <a:schemeClr val="tx1"/>
                </a:solidFill>
                <a:latin typeface="Neue Haas Grotesk Text Pro" panose="020B0504020202020204" pitchFamily="34" charset="77"/>
              </a:rPr>
              <a:t>Async</a:t>
            </a:r>
          </a:p>
        </p:txBody>
      </p:sp>
      <p:sp>
        <p:nvSpPr>
          <p:cNvPr id="17" name="TextBox 28">
            <a:extLst>
              <a:ext uri="{FF2B5EF4-FFF2-40B4-BE49-F238E27FC236}">
                <a16:creationId xmlns:a16="http://schemas.microsoft.com/office/drawing/2014/main" id="{5DBC38C7-DDF7-E725-D4C5-D16660E835E0}"/>
              </a:ext>
            </a:extLst>
          </p:cNvPr>
          <p:cNvSpPr txBox="1"/>
          <p:nvPr/>
        </p:nvSpPr>
        <p:spPr>
          <a:xfrm>
            <a:off x="1474352" y="4083917"/>
            <a:ext cx="468398" cy="184666"/>
          </a:xfrm>
          <a:prstGeom prst="rect">
            <a:avLst/>
          </a:prstGeom>
          <a:noFill/>
        </p:spPr>
        <p:txBody>
          <a:bodyPr wrap="none" rtlCol="0">
            <a:spAutoFit/>
          </a:bodyPr>
          <a:lstStyle/>
          <a:p>
            <a:r>
              <a:rPr lang="en-US" sz="600">
                <a:latin typeface="Neue Haas Grotesk Text Pro" panose="020B0504020202020204" pitchFamily="34" charset="77"/>
              </a:rPr>
              <a:t>Remote</a:t>
            </a:r>
          </a:p>
        </p:txBody>
      </p:sp>
      <p:sp>
        <p:nvSpPr>
          <p:cNvPr id="18" name="Oval 29">
            <a:extLst>
              <a:ext uri="{FF2B5EF4-FFF2-40B4-BE49-F238E27FC236}">
                <a16:creationId xmlns:a16="http://schemas.microsoft.com/office/drawing/2014/main" id="{8E37368D-E467-017C-12A4-68CA170E62AA}"/>
              </a:ext>
            </a:extLst>
          </p:cNvPr>
          <p:cNvSpPr/>
          <p:nvPr/>
        </p:nvSpPr>
        <p:spPr>
          <a:xfrm>
            <a:off x="1885242" y="3928744"/>
            <a:ext cx="577433" cy="322862"/>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500">
                <a:solidFill>
                  <a:schemeClr val="tx1"/>
                </a:solidFill>
                <a:latin typeface="Neue Haas Grotesk Text Pro" panose="020B0504020202020204" pitchFamily="34" charset="77"/>
              </a:rPr>
              <a:t>Delta Resync</a:t>
            </a:r>
          </a:p>
        </p:txBody>
      </p:sp>
      <p:cxnSp>
        <p:nvCxnSpPr>
          <p:cNvPr id="19" name="Elbow Connector 30">
            <a:extLst>
              <a:ext uri="{FF2B5EF4-FFF2-40B4-BE49-F238E27FC236}">
                <a16:creationId xmlns:a16="http://schemas.microsoft.com/office/drawing/2014/main" id="{AEBFAE9B-71D0-76E5-19D3-2BC4D9FED6F7}"/>
              </a:ext>
            </a:extLst>
          </p:cNvPr>
          <p:cNvCxnSpPr>
            <a:cxnSpLocks/>
          </p:cNvCxnSpPr>
          <p:nvPr/>
        </p:nvCxnSpPr>
        <p:spPr>
          <a:xfrm>
            <a:off x="2106780" y="3366269"/>
            <a:ext cx="108826" cy="567892"/>
          </a:xfrm>
          <a:prstGeom prst="bentConnector2">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31">
            <a:extLst>
              <a:ext uri="{FF2B5EF4-FFF2-40B4-BE49-F238E27FC236}">
                <a16:creationId xmlns:a16="http://schemas.microsoft.com/office/drawing/2014/main" id="{03B399F6-A174-6CB3-6112-7B0BA8D80417}"/>
              </a:ext>
            </a:extLst>
          </p:cNvPr>
          <p:cNvCxnSpPr>
            <a:stCxn id="18" idx="4"/>
          </p:cNvCxnSpPr>
          <p:nvPr/>
        </p:nvCxnSpPr>
        <p:spPr>
          <a:xfrm rot="5400000">
            <a:off x="1890017" y="4135980"/>
            <a:ext cx="168315" cy="399568"/>
          </a:xfrm>
          <a:prstGeom prst="bentConnector2">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 name="TextBox 33">
            <a:extLst>
              <a:ext uri="{FF2B5EF4-FFF2-40B4-BE49-F238E27FC236}">
                <a16:creationId xmlns:a16="http://schemas.microsoft.com/office/drawing/2014/main" id="{0086CEA9-E8F0-48E0-DDD6-D9AEB7BCEABA}"/>
              </a:ext>
            </a:extLst>
          </p:cNvPr>
          <p:cNvSpPr txBox="1"/>
          <p:nvPr/>
        </p:nvSpPr>
        <p:spPr>
          <a:xfrm>
            <a:off x="2533259" y="2517210"/>
            <a:ext cx="2456506" cy="276999"/>
          </a:xfrm>
          <a:prstGeom prst="rect">
            <a:avLst/>
          </a:prstGeom>
          <a:noFill/>
        </p:spPr>
        <p:txBody>
          <a:bodyPr wrap="none" rtlCol="0">
            <a:spAutoFit/>
          </a:bodyPr>
          <a:lstStyle/>
          <a:p>
            <a:r>
              <a:rPr lang="en-US" sz="1200" b="1">
                <a:solidFill>
                  <a:srgbClr val="FF0000"/>
                </a:solidFill>
                <a:latin typeface="Neue Haas Grotesk Text Pro" panose="020B0504020202020204" pitchFamily="34" charset="77"/>
              </a:rPr>
              <a:t>Multi-Target with Active-Active</a:t>
            </a:r>
          </a:p>
        </p:txBody>
      </p:sp>
      <p:sp>
        <p:nvSpPr>
          <p:cNvPr id="22" name="TextBox 36">
            <a:extLst>
              <a:ext uri="{FF2B5EF4-FFF2-40B4-BE49-F238E27FC236}">
                <a16:creationId xmlns:a16="http://schemas.microsoft.com/office/drawing/2014/main" id="{5257D10D-4EFE-F215-1D46-2467975236C0}"/>
              </a:ext>
            </a:extLst>
          </p:cNvPr>
          <p:cNvSpPr txBox="1"/>
          <p:nvPr/>
        </p:nvSpPr>
        <p:spPr>
          <a:xfrm>
            <a:off x="4354201" y="3040187"/>
            <a:ext cx="644728" cy="184666"/>
          </a:xfrm>
          <a:prstGeom prst="rect">
            <a:avLst/>
          </a:prstGeom>
          <a:noFill/>
        </p:spPr>
        <p:txBody>
          <a:bodyPr wrap="none" rtlCol="0">
            <a:spAutoFit/>
          </a:bodyPr>
          <a:lstStyle/>
          <a:p>
            <a:r>
              <a:rPr lang="en-US" sz="600">
                <a:latin typeface="Neue Haas Grotesk Text Pro" panose="020B0504020202020204" pitchFamily="34" charset="77"/>
              </a:rPr>
              <a:t>Production 2</a:t>
            </a:r>
          </a:p>
        </p:txBody>
      </p:sp>
      <p:sp>
        <p:nvSpPr>
          <p:cNvPr id="23" name="Right Arrow 37">
            <a:extLst>
              <a:ext uri="{FF2B5EF4-FFF2-40B4-BE49-F238E27FC236}">
                <a16:creationId xmlns:a16="http://schemas.microsoft.com/office/drawing/2014/main" id="{23DFF677-54A1-C557-B856-928B70DABB01}"/>
              </a:ext>
            </a:extLst>
          </p:cNvPr>
          <p:cNvSpPr/>
          <p:nvPr/>
        </p:nvSpPr>
        <p:spPr>
          <a:xfrm rot="2682907">
            <a:off x="3087187" y="3834446"/>
            <a:ext cx="471179" cy="268570"/>
          </a:xfrm>
          <a:prstGeom prst="rightArrow">
            <a:avLst/>
          </a:prstGeom>
          <a:solidFill>
            <a:srgbClr val="00B0F0"/>
          </a:solidFill>
          <a:ln>
            <a:solidFill>
              <a:srgbClr val="00B0F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600">
                <a:solidFill>
                  <a:schemeClr val="tx1"/>
                </a:solidFill>
                <a:latin typeface="Neue Haas Grotesk Text Pro" panose="020B0504020202020204" pitchFamily="34" charset="77"/>
              </a:rPr>
              <a:t>Async</a:t>
            </a:r>
          </a:p>
        </p:txBody>
      </p:sp>
      <p:sp>
        <p:nvSpPr>
          <p:cNvPr id="24" name="TextBox 39">
            <a:extLst>
              <a:ext uri="{FF2B5EF4-FFF2-40B4-BE49-F238E27FC236}">
                <a16:creationId xmlns:a16="http://schemas.microsoft.com/office/drawing/2014/main" id="{F8D1A2B8-4610-2A64-57C2-7393B510BF23}"/>
              </a:ext>
            </a:extLst>
          </p:cNvPr>
          <p:cNvSpPr txBox="1"/>
          <p:nvPr/>
        </p:nvSpPr>
        <p:spPr>
          <a:xfrm>
            <a:off x="3971010" y="4097951"/>
            <a:ext cx="468398" cy="184666"/>
          </a:xfrm>
          <a:prstGeom prst="rect">
            <a:avLst/>
          </a:prstGeom>
          <a:noFill/>
        </p:spPr>
        <p:txBody>
          <a:bodyPr wrap="none" rtlCol="0">
            <a:spAutoFit/>
          </a:bodyPr>
          <a:lstStyle/>
          <a:p>
            <a:r>
              <a:rPr lang="en-US" sz="600">
                <a:latin typeface="Neue Haas Grotesk Text Pro" panose="020B0504020202020204" pitchFamily="34" charset="77"/>
              </a:rPr>
              <a:t>Remote</a:t>
            </a:r>
          </a:p>
        </p:txBody>
      </p:sp>
      <p:sp>
        <p:nvSpPr>
          <p:cNvPr id="25" name="Left-Right Arrow 40">
            <a:extLst>
              <a:ext uri="{FF2B5EF4-FFF2-40B4-BE49-F238E27FC236}">
                <a16:creationId xmlns:a16="http://schemas.microsoft.com/office/drawing/2014/main" id="{5DBFC4F9-6016-F6A3-E18E-BE7592318FAB}"/>
              </a:ext>
            </a:extLst>
          </p:cNvPr>
          <p:cNvSpPr/>
          <p:nvPr/>
        </p:nvSpPr>
        <p:spPr>
          <a:xfrm>
            <a:off x="3399529" y="3210528"/>
            <a:ext cx="491228" cy="268570"/>
          </a:xfrm>
          <a:prstGeom prst="leftRightArrow">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600">
                <a:solidFill>
                  <a:schemeClr val="tx1"/>
                </a:solidFill>
                <a:latin typeface="Neue Haas Grotesk Text Pro" panose="020B0504020202020204" pitchFamily="34" charset="77"/>
              </a:rPr>
              <a:t>GAD</a:t>
            </a:r>
          </a:p>
        </p:txBody>
      </p:sp>
      <p:pic>
        <p:nvPicPr>
          <p:cNvPr id="26" name="Picture 4">
            <a:extLst>
              <a:ext uri="{FF2B5EF4-FFF2-40B4-BE49-F238E27FC236}">
                <a16:creationId xmlns:a16="http://schemas.microsoft.com/office/drawing/2014/main" id="{19A23574-70C9-3684-997A-CFDE77DF2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4401" y="1552895"/>
            <a:ext cx="647937" cy="470606"/>
          </a:xfrm>
          <a:prstGeom prst="rect">
            <a:avLst/>
          </a:prstGeom>
        </p:spPr>
      </p:pic>
      <p:pic>
        <p:nvPicPr>
          <p:cNvPr id="27" name="Picture 5">
            <a:extLst>
              <a:ext uri="{FF2B5EF4-FFF2-40B4-BE49-F238E27FC236}">
                <a16:creationId xmlns:a16="http://schemas.microsoft.com/office/drawing/2014/main" id="{6B917BA6-E222-0166-C6FD-8BBBBF361B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2418" y="1553858"/>
            <a:ext cx="647937" cy="470606"/>
          </a:xfrm>
          <a:prstGeom prst="rect">
            <a:avLst/>
          </a:prstGeom>
        </p:spPr>
      </p:pic>
      <p:pic>
        <p:nvPicPr>
          <p:cNvPr id="28" name="Picture 6">
            <a:extLst>
              <a:ext uri="{FF2B5EF4-FFF2-40B4-BE49-F238E27FC236}">
                <a16:creationId xmlns:a16="http://schemas.microsoft.com/office/drawing/2014/main" id="{FB62D5E2-234B-31F6-8885-48E5983916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406" y="3149123"/>
            <a:ext cx="647937" cy="470606"/>
          </a:xfrm>
          <a:prstGeom prst="rect">
            <a:avLst/>
          </a:prstGeom>
        </p:spPr>
      </p:pic>
      <p:pic>
        <p:nvPicPr>
          <p:cNvPr id="29" name="Picture 7">
            <a:extLst>
              <a:ext uri="{FF2B5EF4-FFF2-40B4-BE49-F238E27FC236}">
                <a16:creationId xmlns:a16="http://schemas.microsoft.com/office/drawing/2014/main" id="{E0C53B1C-A0B3-107E-AB98-2D3C5C6539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0482" y="3120466"/>
            <a:ext cx="647937" cy="470606"/>
          </a:xfrm>
          <a:prstGeom prst="rect">
            <a:avLst/>
          </a:prstGeom>
        </p:spPr>
      </p:pic>
      <p:pic>
        <p:nvPicPr>
          <p:cNvPr id="30" name="Picture 8">
            <a:extLst>
              <a:ext uri="{FF2B5EF4-FFF2-40B4-BE49-F238E27FC236}">
                <a16:creationId xmlns:a16="http://schemas.microsoft.com/office/drawing/2014/main" id="{B72BD190-8182-1F1D-F97B-55F36070CD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036" y="4180631"/>
            <a:ext cx="647937" cy="470606"/>
          </a:xfrm>
          <a:prstGeom prst="rect">
            <a:avLst/>
          </a:prstGeom>
        </p:spPr>
      </p:pic>
      <p:pic>
        <p:nvPicPr>
          <p:cNvPr id="31" name="Picture 27">
            <a:extLst>
              <a:ext uri="{FF2B5EF4-FFF2-40B4-BE49-F238E27FC236}">
                <a16:creationId xmlns:a16="http://schemas.microsoft.com/office/drawing/2014/main" id="{6F2B98F7-DE6F-54E4-EE4A-2106E54524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4402" y="4189878"/>
            <a:ext cx="647937" cy="470606"/>
          </a:xfrm>
          <a:prstGeom prst="rect">
            <a:avLst/>
          </a:prstGeom>
        </p:spPr>
      </p:pic>
      <p:pic>
        <p:nvPicPr>
          <p:cNvPr id="32" name="Picture 44">
            <a:extLst>
              <a:ext uri="{FF2B5EF4-FFF2-40B4-BE49-F238E27FC236}">
                <a16:creationId xmlns:a16="http://schemas.microsoft.com/office/drawing/2014/main" id="{2DFE17B9-E2D9-4915-8401-CA7D44BCA2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5715" y="3129863"/>
            <a:ext cx="647937" cy="470606"/>
          </a:xfrm>
          <a:prstGeom prst="rect">
            <a:avLst/>
          </a:prstGeom>
        </p:spPr>
      </p:pic>
      <p:pic>
        <p:nvPicPr>
          <p:cNvPr id="33" name="Picture 45">
            <a:extLst>
              <a:ext uri="{FF2B5EF4-FFF2-40B4-BE49-F238E27FC236}">
                <a16:creationId xmlns:a16="http://schemas.microsoft.com/office/drawing/2014/main" id="{D430B19F-982F-0ABC-05FD-C581A2D17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4541" y="3140464"/>
            <a:ext cx="647937" cy="470606"/>
          </a:xfrm>
          <a:prstGeom prst="rect">
            <a:avLst/>
          </a:prstGeom>
        </p:spPr>
      </p:pic>
      <p:sp>
        <p:nvSpPr>
          <p:cNvPr id="34" name="Oval 46">
            <a:extLst>
              <a:ext uri="{FF2B5EF4-FFF2-40B4-BE49-F238E27FC236}">
                <a16:creationId xmlns:a16="http://schemas.microsoft.com/office/drawing/2014/main" id="{81B2CC64-1D63-CB6F-11B7-19DA0C373E75}"/>
              </a:ext>
            </a:extLst>
          </p:cNvPr>
          <p:cNvSpPr/>
          <p:nvPr/>
        </p:nvSpPr>
        <p:spPr>
          <a:xfrm>
            <a:off x="4372115" y="3948609"/>
            <a:ext cx="577433" cy="322862"/>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500">
                <a:solidFill>
                  <a:schemeClr val="tx1"/>
                </a:solidFill>
                <a:latin typeface="Neue Haas Grotesk Text Pro" panose="020B0504020202020204" pitchFamily="34" charset="77"/>
              </a:rPr>
              <a:t>Delta Resync</a:t>
            </a:r>
          </a:p>
        </p:txBody>
      </p:sp>
      <p:cxnSp>
        <p:nvCxnSpPr>
          <p:cNvPr id="35" name="Elbow Connector 30">
            <a:extLst>
              <a:ext uri="{FF2B5EF4-FFF2-40B4-BE49-F238E27FC236}">
                <a16:creationId xmlns:a16="http://schemas.microsoft.com/office/drawing/2014/main" id="{5A8A9967-B963-FC05-E466-E09984FC01A2}"/>
              </a:ext>
            </a:extLst>
          </p:cNvPr>
          <p:cNvCxnSpPr>
            <a:cxnSpLocks/>
          </p:cNvCxnSpPr>
          <p:nvPr/>
        </p:nvCxnSpPr>
        <p:spPr>
          <a:xfrm>
            <a:off x="4593652" y="3386134"/>
            <a:ext cx="108826" cy="567892"/>
          </a:xfrm>
          <a:prstGeom prst="bentConnector2">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Elbow Connector 31">
            <a:extLst>
              <a:ext uri="{FF2B5EF4-FFF2-40B4-BE49-F238E27FC236}">
                <a16:creationId xmlns:a16="http://schemas.microsoft.com/office/drawing/2014/main" id="{CE45BA1A-FB1C-2CBD-AC2B-24F81721D8B8}"/>
              </a:ext>
            </a:extLst>
          </p:cNvPr>
          <p:cNvCxnSpPr>
            <a:stCxn id="34" idx="4"/>
          </p:cNvCxnSpPr>
          <p:nvPr/>
        </p:nvCxnSpPr>
        <p:spPr>
          <a:xfrm rot="5400000">
            <a:off x="4376890" y="4155845"/>
            <a:ext cx="168315" cy="399568"/>
          </a:xfrm>
          <a:prstGeom prst="bentConnector2">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8" name="TextBox 51">
            <a:extLst>
              <a:ext uri="{FF2B5EF4-FFF2-40B4-BE49-F238E27FC236}">
                <a16:creationId xmlns:a16="http://schemas.microsoft.com/office/drawing/2014/main" id="{8CB32203-8049-81F9-E75C-2D4202686C59}"/>
              </a:ext>
            </a:extLst>
          </p:cNvPr>
          <p:cNvSpPr txBox="1"/>
          <p:nvPr/>
        </p:nvSpPr>
        <p:spPr>
          <a:xfrm>
            <a:off x="3051344" y="3046019"/>
            <a:ext cx="628698" cy="184666"/>
          </a:xfrm>
          <a:prstGeom prst="rect">
            <a:avLst/>
          </a:prstGeom>
          <a:noFill/>
        </p:spPr>
        <p:txBody>
          <a:bodyPr wrap="none" rtlCol="0">
            <a:spAutoFit/>
          </a:bodyPr>
          <a:lstStyle/>
          <a:p>
            <a:r>
              <a:rPr lang="en-US" sz="600">
                <a:latin typeface="Neue Haas Grotesk Text Pro" panose="020B0504020202020204" pitchFamily="34" charset="77"/>
              </a:rPr>
              <a:t>Production 1</a:t>
            </a:r>
          </a:p>
        </p:txBody>
      </p:sp>
      <p:sp>
        <p:nvSpPr>
          <p:cNvPr id="39" name="Rectangle 38">
            <a:extLst>
              <a:ext uri="{FF2B5EF4-FFF2-40B4-BE49-F238E27FC236}">
                <a16:creationId xmlns:a16="http://schemas.microsoft.com/office/drawing/2014/main" id="{730B9BC0-F638-F242-F1DF-28029AA93B00}"/>
              </a:ext>
            </a:extLst>
          </p:cNvPr>
          <p:cNvSpPr/>
          <p:nvPr/>
        </p:nvSpPr>
        <p:spPr>
          <a:xfrm>
            <a:off x="81970" y="2752588"/>
            <a:ext cx="2456507" cy="2003963"/>
          </a:xfrm>
          <a:prstGeom prst="rect">
            <a:avLst/>
          </a:prstGeom>
          <a:solidFill>
            <a:schemeClr val="bg2">
              <a:alpha val="20265"/>
            </a:schemeClr>
          </a:solidFill>
          <a:ln>
            <a:solidFill>
              <a:schemeClr val="tx1">
                <a:lumMod val="25000"/>
                <a:lumOff val="75000"/>
              </a:schemeClr>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T">
              <a:latin typeface="Neue Haas Grotesk Text Pro" panose="020B0504020202020204" pitchFamily="34" charset="77"/>
            </a:endParaRPr>
          </a:p>
        </p:txBody>
      </p:sp>
      <p:sp>
        <p:nvSpPr>
          <p:cNvPr id="40" name="Rectangle 39">
            <a:extLst>
              <a:ext uri="{FF2B5EF4-FFF2-40B4-BE49-F238E27FC236}">
                <a16:creationId xmlns:a16="http://schemas.microsoft.com/office/drawing/2014/main" id="{D20574F1-EF87-B67C-3365-6EA7AB38EE16}"/>
              </a:ext>
            </a:extLst>
          </p:cNvPr>
          <p:cNvSpPr/>
          <p:nvPr/>
        </p:nvSpPr>
        <p:spPr>
          <a:xfrm>
            <a:off x="2582966" y="2753984"/>
            <a:ext cx="2456507" cy="2003963"/>
          </a:xfrm>
          <a:prstGeom prst="rect">
            <a:avLst/>
          </a:prstGeom>
          <a:solidFill>
            <a:schemeClr val="bg2">
              <a:alpha val="20265"/>
            </a:schemeClr>
          </a:solidFill>
          <a:ln>
            <a:solidFill>
              <a:schemeClr val="tx1">
                <a:lumMod val="25000"/>
                <a:lumOff val="75000"/>
              </a:schemeClr>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T">
              <a:latin typeface="Neue Haas Grotesk Text Pro" panose="020B0504020202020204" pitchFamily="34" charset="77"/>
            </a:endParaRPr>
          </a:p>
        </p:txBody>
      </p:sp>
      <p:sp>
        <p:nvSpPr>
          <p:cNvPr id="41" name="Titolo 2">
            <a:extLst>
              <a:ext uri="{FF2B5EF4-FFF2-40B4-BE49-F238E27FC236}">
                <a16:creationId xmlns:a16="http://schemas.microsoft.com/office/drawing/2014/main" id="{666968D0-2316-3A2A-3AE8-BEB965853C6A}"/>
              </a:ext>
            </a:extLst>
          </p:cNvPr>
          <p:cNvSpPr txBox="1">
            <a:spLocks/>
          </p:cNvSpPr>
          <p:nvPr/>
        </p:nvSpPr>
        <p:spPr>
          <a:xfrm>
            <a:off x="81970" y="109979"/>
            <a:ext cx="7051040" cy="384241"/>
          </a:xfrm>
          <a:prstGeom prst="rect">
            <a:avLst/>
          </a:prstGeom>
        </p:spPr>
        <p:txBody>
          <a:bodyPr vert="horz" lIns="72000" tIns="0" rIns="91440" bIns="0" rtlCol="0" anchor="ctr">
            <a:normAutofit/>
          </a:bodyPr>
          <a:lstStyle>
            <a:lvl1pPr algn="l" defTabSz="914400" rtl="0" eaLnBrk="1" latinLnBrk="0" hangingPunct="1">
              <a:lnSpc>
                <a:spcPct val="85000"/>
              </a:lnSpc>
              <a:spcBef>
                <a:spcPct val="0"/>
              </a:spcBef>
              <a:buNone/>
              <a:defRPr lang="en-US" sz="2200" b="1" i="0" kern="1200" cap="none" dirty="0" smtClean="0">
                <a:solidFill>
                  <a:schemeClr val="tx2"/>
                </a:solidFill>
                <a:latin typeface="Neue Haas Grotesk Text Pro" panose="020B0504020202020204" pitchFamily="34" charset="77"/>
                <a:ea typeface="+mj-ea"/>
                <a:cs typeface="+mj-cs"/>
              </a:defRPr>
            </a:lvl1pPr>
          </a:lstStyle>
          <a:p>
            <a:r>
              <a:rPr lang="it-IT" sz="2400"/>
              <a:t>SVOS | </a:t>
            </a:r>
            <a:r>
              <a:rPr lang="en-US" sz="2400"/>
              <a:t>3DC Multisite Continuity</a:t>
            </a:r>
            <a:endParaRPr lang="it-IT" sz="2400"/>
          </a:p>
        </p:txBody>
      </p:sp>
    </p:spTree>
    <p:extLst>
      <p:ext uri="{BB962C8B-B14F-4D97-AF65-F5344CB8AC3E}">
        <p14:creationId xmlns:p14="http://schemas.microsoft.com/office/powerpoint/2010/main" val="417481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5EEA1F1-B852-7789-3769-4004C04E702D}"/>
              </a:ext>
            </a:extLst>
          </p:cNvPr>
          <p:cNvSpPr txBox="1">
            <a:spLocks/>
          </p:cNvSpPr>
          <p:nvPr/>
        </p:nvSpPr>
        <p:spPr>
          <a:xfrm>
            <a:off x="56496" y="-31861"/>
            <a:ext cx="8805224" cy="732441"/>
          </a:xfrm>
          <a:prstGeom prst="rect">
            <a:avLst/>
          </a:prstGeom>
        </p:spPr>
        <p:txBody>
          <a:bodyPr vert="horz" lIns="72000" tIns="0" rIns="91440" bIns="0" rtlCol="0" anchor="ctr">
            <a:normAutofit/>
          </a:bodyPr>
          <a:lstStyle>
            <a:lvl1pPr algn="l" defTabSz="914400" rtl="0" eaLnBrk="1" latinLnBrk="0" hangingPunct="1">
              <a:lnSpc>
                <a:spcPct val="85000"/>
              </a:lnSpc>
              <a:spcBef>
                <a:spcPct val="0"/>
              </a:spcBef>
              <a:buNone/>
              <a:defRPr lang="en-US" sz="2200" b="1" i="0" kern="1200" cap="none" dirty="0" smtClean="0">
                <a:solidFill>
                  <a:schemeClr val="tx1"/>
                </a:solidFill>
                <a:latin typeface="Neue Haas Grotesk Text Pro" panose="020B0504020202020204" pitchFamily="34" charset="77"/>
                <a:ea typeface="+mj-ea"/>
                <a:cs typeface="+mj-cs"/>
              </a:defRPr>
            </a:lvl1pPr>
          </a:lstStyle>
          <a:p>
            <a:pPr>
              <a:lnSpc>
                <a:spcPct val="90000"/>
              </a:lnSpc>
              <a:spcBef>
                <a:spcPts val="600"/>
              </a:spcBef>
              <a:buClr>
                <a:srgbClr val="C00000"/>
              </a:buClr>
            </a:pPr>
            <a:r>
              <a:rPr lang="en-US" sz="2400"/>
              <a:t>SVOS | Hitachi Storage Virtualization</a:t>
            </a:r>
          </a:p>
        </p:txBody>
      </p:sp>
      <p:cxnSp>
        <p:nvCxnSpPr>
          <p:cNvPr id="2" name="Straight Arrow Connector 1">
            <a:extLst>
              <a:ext uri="{FF2B5EF4-FFF2-40B4-BE49-F238E27FC236}">
                <a16:creationId xmlns:a16="http://schemas.microsoft.com/office/drawing/2014/main" id="{CAED7565-1951-52A9-7A7F-66A56AAC6AEA}"/>
              </a:ext>
            </a:extLst>
          </p:cNvPr>
          <p:cNvCxnSpPr>
            <a:cxnSpLocks/>
            <a:stCxn id="42" idx="1"/>
          </p:cNvCxnSpPr>
          <p:nvPr/>
        </p:nvCxnSpPr>
        <p:spPr>
          <a:xfrm flipV="1">
            <a:off x="579844" y="2143643"/>
            <a:ext cx="1291165" cy="1296197"/>
          </a:xfrm>
          <a:prstGeom prst="straightConnector1">
            <a:avLst/>
          </a:prstGeom>
          <a:ln w="31750" cmpd="thickThin">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80DDE75B-08CE-7277-36B8-8CFCE9A99FC0}"/>
              </a:ext>
            </a:extLst>
          </p:cNvPr>
          <p:cNvSpPr/>
          <p:nvPr/>
        </p:nvSpPr>
        <p:spPr>
          <a:xfrm>
            <a:off x="1606061" y="1736930"/>
            <a:ext cx="1441199" cy="400110"/>
          </a:xfrm>
          <a:prstGeom prst="roundRect">
            <a:avLst>
              <a:gd name="adj" fmla="val 11029"/>
            </a:avLst>
          </a:prstGeom>
          <a:solidFill>
            <a:srgbClr val="051C2C"/>
          </a:solidFill>
          <a:ln>
            <a:noFill/>
          </a:ln>
          <a:effectLst>
            <a:outerShdw blurRad="50800" dist="12700" dir="15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j-lt"/>
            </a:endParaRPr>
          </a:p>
        </p:txBody>
      </p:sp>
      <p:pic>
        <p:nvPicPr>
          <p:cNvPr id="4" name="Picture 2">
            <a:extLst>
              <a:ext uri="{FF2B5EF4-FFF2-40B4-BE49-F238E27FC236}">
                <a16:creationId xmlns:a16="http://schemas.microsoft.com/office/drawing/2014/main" id="{45FF4F8F-9B44-DED0-2B1C-FF8C0FF4CE4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2586"/>
          <a:stretch/>
        </p:blipFill>
        <p:spPr bwMode="auto">
          <a:xfrm>
            <a:off x="1657355" y="1808529"/>
            <a:ext cx="1321117" cy="263166"/>
          </a:xfrm>
          <a:prstGeom prst="rect">
            <a:avLst/>
          </a:prstGeom>
          <a:noFill/>
          <a:ln w="15875">
            <a:noFill/>
          </a:ln>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4ED6F144-F766-FA0C-A447-7D139DBCC672}"/>
              </a:ext>
            </a:extLst>
          </p:cNvPr>
          <p:cNvCxnSpPr>
            <a:cxnSpLocks/>
            <a:stCxn id="43" idx="1"/>
          </p:cNvCxnSpPr>
          <p:nvPr/>
        </p:nvCxnSpPr>
        <p:spPr>
          <a:xfrm flipV="1">
            <a:off x="1436130" y="2137040"/>
            <a:ext cx="664843" cy="1284323"/>
          </a:xfrm>
          <a:prstGeom prst="straightConnector1">
            <a:avLst/>
          </a:prstGeom>
          <a:ln w="31750" cmpd="thickThin">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795F5B4-2BF2-D924-8369-A95AE5226B79}"/>
              </a:ext>
            </a:extLst>
          </p:cNvPr>
          <p:cNvCxnSpPr>
            <a:cxnSpLocks/>
            <a:stCxn id="50" idx="1"/>
            <a:endCxn id="3" idx="2"/>
          </p:cNvCxnSpPr>
          <p:nvPr/>
        </p:nvCxnSpPr>
        <p:spPr>
          <a:xfrm flipV="1">
            <a:off x="2294187" y="2137040"/>
            <a:ext cx="32474" cy="1284323"/>
          </a:xfrm>
          <a:prstGeom prst="straightConnector1">
            <a:avLst/>
          </a:prstGeom>
          <a:ln w="31750" cmpd="thickThin">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1E7BF168-7C3A-39B2-CA40-289F4CFFE3C1}"/>
              </a:ext>
            </a:extLst>
          </p:cNvPr>
          <p:cNvGrpSpPr/>
          <p:nvPr/>
        </p:nvGrpSpPr>
        <p:grpSpPr>
          <a:xfrm>
            <a:off x="228720" y="3421363"/>
            <a:ext cx="2416590" cy="662207"/>
            <a:chOff x="97940" y="3335635"/>
            <a:chExt cx="2960727" cy="854644"/>
          </a:xfrm>
        </p:grpSpPr>
        <p:sp>
          <p:nvSpPr>
            <p:cNvPr id="23" name="Hexagon 22">
              <a:extLst>
                <a:ext uri="{FF2B5EF4-FFF2-40B4-BE49-F238E27FC236}">
                  <a16:creationId xmlns:a16="http://schemas.microsoft.com/office/drawing/2014/main" id="{82AD604D-05CE-5169-1348-F49CBF65361C}"/>
                </a:ext>
              </a:extLst>
            </p:cNvPr>
            <p:cNvSpPr/>
            <p:nvPr/>
          </p:nvSpPr>
          <p:spPr>
            <a:xfrm rot="5400000">
              <a:off x="196035" y="3428268"/>
              <a:ext cx="664180" cy="602833"/>
            </a:xfrm>
            <a:prstGeom prst="hex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Hexagon 26">
              <a:extLst>
                <a:ext uri="{FF2B5EF4-FFF2-40B4-BE49-F238E27FC236}">
                  <a16:creationId xmlns:a16="http://schemas.microsoft.com/office/drawing/2014/main" id="{BC6E445B-C305-9899-9880-3AEF1FDBC171}"/>
                </a:ext>
              </a:extLst>
            </p:cNvPr>
            <p:cNvSpPr/>
            <p:nvPr/>
          </p:nvSpPr>
          <p:spPr>
            <a:xfrm rot="5400000">
              <a:off x="1250615" y="3428270"/>
              <a:ext cx="664180" cy="602833"/>
            </a:xfrm>
            <a:prstGeom prst="hex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Hexagon 32">
              <a:extLst>
                <a:ext uri="{FF2B5EF4-FFF2-40B4-BE49-F238E27FC236}">
                  <a16:creationId xmlns:a16="http://schemas.microsoft.com/office/drawing/2014/main" id="{E42FFABB-BE34-87D3-ADC9-44A93CC5E45E}"/>
                </a:ext>
              </a:extLst>
            </p:cNvPr>
            <p:cNvSpPr/>
            <p:nvPr/>
          </p:nvSpPr>
          <p:spPr>
            <a:xfrm rot="5400000">
              <a:off x="2296393" y="3415784"/>
              <a:ext cx="664180" cy="602834"/>
            </a:xfrm>
            <a:prstGeom prst="hex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6" name="Graphic 35">
              <a:extLst>
                <a:ext uri="{FF2B5EF4-FFF2-40B4-BE49-F238E27FC236}">
                  <a16:creationId xmlns:a16="http://schemas.microsoft.com/office/drawing/2014/main" id="{83CF4D6F-867C-6C4B-7E49-47DF117309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2990" y="3622413"/>
              <a:ext cx="488090" cy="189574"/>
            </a:xfrm>
            <a:prstGeom prst="rect">
              <a:avLst/>
            </a:prstGeom>
          </p:spPr>
        </p:pic>
        <p:pic>
          <p:nvPicPr>
            <p:cNvPr id="39" name="Graphic 38">
              <a:extLst>
                <a:ext uri="{FF2B5EF4-FFF2-40B4-BE49-F238E27FC236}">
                  <a16:creationId xmlns:a16="http://schemas.microsoft.com/office/drawing/2014/main" id="{1F484FB6-1DFD-9115-A4A3-9529099B28F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1368" y="3654094"/>
              <a:ext cx="260481" cy="298443"/>
            </a:xfrm>
            <a:prstGeom prst="rect">
              <a:avLst/>
            </a:prstGeom>
          </p:spPr>
        </p:pic>
        <p:pic>
          <p:nvPicPr>
            <p:cNvPr id="41" name="Graphic 40">
              <a:extLst>
                <a:ext uri="{FF2B5EF4-FFF2-40B4-BE49-F238E27FC236}">
                  <a16:creationId xmlns:a16="http://schemas.microsoft.com/office/drawing/2014/main" id="{7C0C3804-8F31-04CC-FEE7-B152497AE3D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24840" y="3686416"/>
              <a:ext cx="407285" cy="162914"/>
            </a:xfrm>
            <a:prstGeom prst="rect">
              <a:avLst/>
            </a:prstGeom>
          </p:spPr>
        </p:pic>
        <p:sp>
          <p:nvSpPr>
            <p:cNvPr id="42" name="Flowchart: Magnetic Disk 41">
              <a:extLst>
                <a:ext uri="{FF2B5EF4-FFF2-40B4-BE49-F238E27FC236}">
                  <a16:creationId xmlns:a16="http://schemas.microsoft.com/office/drawing/2014/main" id="{5F9A9D4D-9725-5380-8543-B3B84D2A3416}"/>
                </a:ext>
              </a:extLst>
            </p:cNvPr>
            <p:cNvSpPr/>
            <p:nvPr/>
          </p:nvSpPr>
          <p:spPr>
            <a:xfrm>
              <a:off x="97940" y="3359482"/>
              <a:ext cx="860370" cy="830797"/>
            </a:xfrm>
            <a:prstGeom prst="flowChartMagneticDisk">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E9322E"/>
                </a:highlight>
                <a:latin typeface="+mj-lt"/>
              </a:endParaRPr>
            </a:p>
          </p:txBody>
        </p:sp>
        <p:sp>
          <p:nvSpPr>
            <p:cNvPr id="43" name="Flowchart: Magnetic Disk 42">
              <a:extLst>
                <a:ext uri="{FF2B5EF4-FFF2-40B4-BE49-F238E27FC236}">
                  <a16:creationId xmlns:a16="http://schemas.microsoft.com/office/drawing/2014/main" id="{9F4D2195-E6B1-5714-648F-CCD43030C250}"/>
                </a:ext>
              </a:extLst>
            </p:cNvPr>
            <p:cNvSpPr/>
            <p:nvPr/>
          </p:nvSpPr>
          <p:spPr>
            <a:xfrm>
              <a:off x="1147033" y="3335635"/>
              <a:ext cx="860370" cy="830798"/>
            </a:xfrm>
            <a:prstGeom prst="flowChartMagneticDisk">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E9322E"/>
                </a:highlight>
                <a:latin typeface="+mj-lt"/>
              </a:endParaRPr>
            </a:p>
          </p:txBody>
        </p:sp>
        <p:sp>
          <p:nvSpPr>
            <p:cNvPr id="50" name="Flowchart: Magnetic Disk 49">
              <a:extLst>
                <a:ext uri="{FF2B5EF4-FFF2-40B4-BE49-F238E27FC236}">
                  <a16:creationId xmlns:a16="http://schemas.microsoft.com/office/drawing/2014/main" id="{A05D3AF0-FCD5-5F47-B615-8B76933BB1C9}"/>
                </a:ext>
              </a:extLst>
            </p:cNvPr>
            <p:cNvSpPr/>
            <p:nvPr/>
          </p:nvSpPr>
          <p:spPr>
            <a:xfrm>
              <a:off x="2198297" y="3335635"/>
              <a:ext cx="860370" cy="830798"/>
            </a:xfrm>
            <a:prstGeom prst="flowChartMagneticDisk">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E9322E"/>
                </a:highlight>
                <a:latin typeface="+mj-lt"/>
              </a:endParaRPr>
            </a:p>
          </p:txBody>
        </p:sp>
      </p:grpSp>
      <p:pic>
        <p:nvPicPr>
          <p:cNvPr id="53" name="Graphic 52">
            <a:extLst>
              <a:ext uri="{FF2B5EF4-FFF2-40B4-BE49-F238E27FC236}">
                <a16:creationId xmlns:a16="http://schemas.microsoft.com/office/drawing/2014/main" id="{05D7D9B9-6B6E-DD52-DAE3-848D74F5897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53217" y="1314637"/>
            <a:ext cx="681800" cy="533764"/>
          </a:xfrm>
          <a:prstGeom prst="rect">
            <a:avLst/>
          </a:prstGeom>
        </p:spPr>
      </p:pic>
      <p:sp>
        <p:nvSpPr>
          <p:cNvPr id="55" name="TextBox 54">
            <a:extLst>
              <a:ext uri="{FF2B5EF4-FFF2-40B4-BE49-F238E27FC236}">
                <a16:creationId xmlns:a16="http://schemas.microsoft.com/office/drawing/2014/main" id="{FE306188-BD36-E677-DFC1-D1BFE43AB709}"/>
              </a:ext>
            </a:extLst>
          </p:cNvPr>
          <p:cNvSpPr txBox="1"/>
          <p:nvPr/>
        </p:nvSpPr>
        <p:spPr>
          <a:xfrm>
            <a:off x="4572000" y="848201"/>
            <a:ext cx="4516819" cy="3447098"/>
          </a:xfrm>
          <a:prstGeom prst="rect">
            <a:avLst/>
          </a:prstGeom>
          <a:noFill/>
        </p:spPr>
        <p:txBody>
          <a:bodyPr wrap="square" rtlCol="0">
            <a:spAutoFit/>
          </a:bodyPr>
          <a:lstStyle/>
          <a:p>
            <a:pPr marL="285750" indent="-285750">
              <a:spcBef>
                <a:spcPts val="1200"/>
              </a:spcBef>
              <a:spcAft>
                <a:spcPts val="600"/>
              </a:spcAft>
              <a:buFont typeface="Arial" panose="020B0604020202020204" pitchFamily="34" charset="0"/>
              <a:buChar char="•"/>
            </a:pPr>
            <a:r>
              <a:rPr lang="en-US" sz="1600" b="1">
                <a:latin typeface="Neue Haas Grotesk Text Pro" panose="020B0504020202020204" pitchFamily="34" charset="0"/>
              </a:rPr>
              <a:t>Native SVOS function</a:t>
            </a:r>
          </a:p>
          <a:p>
            <a:pPr marL="285750" indent="-285750">
              <a:spcBef>
                <a:spcPts val="1200"/>
              </a:spcBef>
              <a:spcAft>
                <a:spcPts val="600"/>
              </a:spcAft>
              <a:buFont typeface="Arial" panose="020B0604020202020204" pitchFamily="34" charset="0"/>
              <a:buChar char="•"/>
            </a:pPr>
            <a:r>
              <a:rPr lang="en-US" sz="1600" b="1">
                <a:latin typeface="Neue Haas Grotesk Text Pro" panose="020B0504020202020204" pitchFamily="34" charset="0"/>
              </a:rPr>
              <a:t>NO appliance</a:t>
            </a:r>
          </a:p>
          <a:p>
            <a:pPr marL="285750" indent="-285750">
              <a:spcBef>
                <a:spcPts val="1200"/>
              </a:spcBef>
              <a:spcAft>
                <a:spcPts val="600"/>
              </a:spcAft>
              <a:buFont typeface="Arial" panose="020B0604020202020204" pitchFamily="34" charset="0"/>
              <a:buChar char="•"/>
            </a:pPr>
            <a:r>
              <a:rPr lang="es-ES" sz="1600" b="1" err="1">
                <a:latin typeface="Neue Haas Grotesk Text Pro" panose="020B0504020202020204" pitchFamily="34" charset="0"/>
              </a:rPr>
              <a:t>All</a:t>
            </a:r>
            <a:r>
              <a:rPr lang="es-ES" sz="1600" b="1">
                <a:latin typeface="Neue Haas Grotesk Text Pro" panose="020B0504020202020204" pitchFamily="34" charset="0"/>
              </a:rPr>
              <a:t> </a:t>
            </a:r>
            <a:r>
              <a:rPr lang="es-ES" sz="1600" b="1" err="1">
                <a:latin typeface="Neue Haas Grotesk Text Pro" panose="020B0504020202020204" pitchFamily="34" charset="0"/>
              </a:rPr>
              <a:t>vendors</a:t>
            </a:r>
            <a:r>
              <a:rPr lang="es-ES" sz="1600" b="1">
                <a:latin typeface="Neue Haas Grotesk Text Pro" panose="020B0504020202020204" pitchFamily="34" charset="0"/>
              </a:rPr>
              <a:t>, 100+ </a:t>
            </a:r>
            <a:r>
              <a:rPr lang="es-ES" sz="1600" b="1" err="1">
                <a:latin typeface="Neue Haas Grotesk Text Pro" panose="020B0504020202020204" pitchFamily="34" charset="0"/>
              </a:rPr>
              <a:t>validated</a:t>
            </a:r>
            <a:r>
              <a:rPr lang="es-ES" sz="1600" b="1">
                <a:latin typeface="Neue Haas Grotesk Text Pro" panose="020B0504020202020204" pitchFamily="34" charset="0"/>
              </a:rPr>
              <a:t> </a:t>
            </a:r>
            <a:r>
              <a:rPr lang="es-ES" sz="1600" b="1" err="1">
                <a:latin typeface="Neue Haas Grotesk Text Pro" panose="020B0504020202020204" pitchFamily="34" charset="0"/>
              </a:rPr>
              <a:t>models</a:t>
            </a:r>
            <a:endParaRPr lang="en-US" sz="1600" b="1">
              <a:latin typeface="Neue Haas Grotesk Text Pro" panose="020B0504020202020204" pitchFamily="34" charset="0"/>
            </a:endParaRPr>
          </a:p>
          <a:p>
            <a:pPr marL="285750" indent="-285750">
              <a:spcBef>
                <a:spcPts val="1200"/>
              </a:spcBef>
              <a:spcAft>
                <a:spcPts val="600"/>
              </a:spcAft>
              <a:buFont typeface="Arial" panose="020B0604020202020204" pitchFamily="34" charset="0"/>
              <a:buChar char="•"/>
            </a:pPr>
            <a:r>
              <a:rPr lang="en-US" sz="1600" b="1">
                <a:latin typeface="Neue Haas Grotesk Text Pro" panose="020B0504020202020204" pitchFamily="34" charset="0"/>
              </a:rPr>
              <a:t>Non disruptive and easy data migration</a:t>
            </a:r>
          </a:p>
          <a:p>
            <a:pPr marL="285750" indent="-285750">
              <a:spcBef>
                <a:spcPts val="1200"/>
              </a:spcBef>
              <a:spcAft>
                <a:spcPts val="600"/>
              </a:spcAft>
              <a:buFont typeface="Arial" panose="020B0604020202020204" pitchFamily="34" charset="0"/>
              <a:buChar char="•"/>
            </a:pPr>
            <a:r>
              <a:rPr lang="en-US" sz="1600" b="1">
                <a:latin typeface="Neue Haas Grotesk Text Pro" panose="020B0504020202020204" pitchFamily="34" charset="0"/>
              </a:rPr>
              <a:t>Cost optimization and asset reutilization</a:t>
            </a:r>
          </a:p>
          <a:p>
            <a:pPr marL="285750" indent="-285750">
              <a:spcBef>
                <a:spcPts val="1200"/>
              </a:spcBef>
              <a:spcAft>
                <a:spcPts val="600"/>
              </a:spcAft>
              <a:buFont typeface="Arial" panose="020B0604020202020204" pitchFamily="34" charset="0"/>
              <a:buChar char="•"/>
            </a:pPr>
            <a:r>
              <a:rPr lang="en-US" sz="1600" b="1">
                <a:latin typeface="Neue Haas Grotesk Text Pro" panose="020B0504020202020204" pitchFamily="34" charset="0"/>
              </a:rPr>
              <a:t>Simplified administration with unified management</a:t>
            </a:r>
          </a:p>
          <a:p>
            <a:pPr marL="285750" indent="-285750">
              <a:spcBef>
                <a:spcPts val="1200"/>
              </a:spcBef>
              <a:spcAft>
                <a:spcPts val="600"/>
              </a:spcAft>
              <a:buFont typeface="Arial" panose="020B0604020202020204" pitchFamily="34" charset="0"/>
              <a:buChar char="•"/>
            </a:pPr>
            <a:r>
              <a:rPr lang="en-US" sz="1600" b="1">
                <a:latin typeface="Neue Haas Grotesk Text Pro" panose="020B0504020202020204" pitchFamily="34" charset="0"/>
              </a:rPr>
              <a:t>Functionality reuse</a:t>
            </a:r>
          </a:p>
        </p:txBody>
      </p:sp>
      <p:sp>
        <p:nvSpPr>
          <p:cNvPr id="56" name="Hexagon 55">
            <a:extLst>
              <a:ext uri="{FF2B5EF4-FFF2-40B4-BE49-F238E27FC236}">
                <a16:creationId xmlns:a16="http://schemas.microsoft.com/office/drawing/2014/main" id="{2C8C9B0C-96E1-0CCF-E803-1EEAB2231E96}"/>
              </a:ext>
            </a:extLst>
          </p:cNvPr>
          <p:cNvSpPr/>
          <p:nvPr/>
        </p:nvSpPr>
        <p:spPr>
          <a:xfrm rot="5400000">
            <a:off x="2881322" y="3472849"/>
            <a:ext cx="514629" cy="492042"/>
          </a:xfrm>
          <a:prstGeom prst="hexagon">
            <a:avLst/>
          </a:prstGeom>
          <a:solidFill>
            <a:schemeClr val="bg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7" name="Straight Arrow Connector 56">
            <a:extLst>
              <a:ext uri="{FF2B5EF4-FFF2-40B4-BE49-F238E27FC236}">
                <a16:creationId xmlns:a16="http://schemas.microsoft.com/office/drawing/2014/main" id="{DC99D7F7-BF3B-6209-3370-23950729E123}"/>
              </a:ext>
            </a:extLst>
          </p:cNvPr>
          <p:cNvCxnSpPr>
            <a:cxnSpLocks/>
            <a:stCxn id="59" idx="1"/>
          </p:cNvCxnSpPr>
          <p:nvPr/>
        </p:nvCxnSpPr>
        <p:spPr>
          <a:xfrm flipH="1" flipV="1">
            <a:off x="2556625" y="2143294"/>
            <a:ext cx="582016" cy="1279926"/>
          </a:xfrm>
          <a:prstGeom prst="straightConnector1">
            <a:avLst/>
          </a:prstGeom>
          <a:ln w="31750" cmpd="thickThin">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8" name="Picture 16" descr="Pure Storage Logo PNG Vector (SVG) Free Download">
            <a:extLst>
              <a:ext uri="{FF2B5EF4-FFF2-40B4-BE49-F238E27FC236}">
                <a16:creationId xmlns:a16="http://schemas.microsoft.com/office/drawing/2014/main" id="{F41939EE-7569-6196-350D-9C2F94720B93}"/>
              </a:ext>
            </a:extLst>
          </p:cNvPr>
          <p:cNvPicPr>
            <a:picLocks noChangeAspect="1" noChangeArrowheads="1"/>
          </p:cNvPicPr>
          <p:nvPr/>
        </p:nvPicPr>
        <p:blipFill>
          <a:blip r:embed="rId12" cstate="print">
            <a:alphaModFix amt="70000"/>
            <a:extLst>
              <a:ext uri="{28A0092B-C50C-407E-A947-70E740481C1C}">
                <a14:useLocalDpi xmlns:a14="http://schemas.microsoft.com/office/drawing/2010/main" val="0"/>
              </a:ext>
            </a:extLst>
          </a:blip>
          <a:srcRect/>
          <a:stretch>
            <a:fillRect/>
          </a:stretch>
        </p:blipFill>
        <p:spPr bwMode="auto">
          <a:xfrm>
            <a:off x="2982704" y="3637781"/>
            <a:ext cx="294671" cy="267168"/>
          </a:xfrm>
          <a:prstGeom prst="rect">
            <a:avLst/>
          </a:prstGeom>
          <a:noFill/>
          <a:extLst>
            <a:ext uri="{909E8E84-426E-40DD-AFC4-6F175D3DCCD1}">
              <a14:hiddenFill xmlns:a14="http://schemas.microsoft.com/office/drawing/2010/main">
                <a:solidFill>
                  <a:srgbClr val="FFFFFF"/>
                </a:solidFill>
              </a14:hiddenFill>
            </a:ext>
          </a:extLst>
        </p:spPr>
      </p:pic>
      <p:sp>
        <p:nvSpPr>
          <p:cNvPr id="59" name="Flowchart: Magnetic Disk 19">
            <a:extLst>
              <a:ext uri="{FF2B5EF4-FFF2-40B4-BE49-F238E27FC236}">
                <a16:creationId xmlns:a16="http://schemas.microsoft.com/office/drawing/2014/main" id="{881E6ADA-CD12-A71F-EE62-BF39C6537C1C}"/>
              </a:ext>
            </a:extLst>
          </p:cNvPr>
          <p:cNvSpPr/>
          <p:nvPr/>
        </p:nvSpPr>
        <p:spPr>
          <a:xfrm>
            <a:off x="2787517" y="3423220"/>
            <a:ext cx="702248" cy="643730"/>
          </a:xfrm>
          <a:prstGeom prst="flowChartMagneticDisk">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E9322E"/>
              </a:highlight>
              <a:latin typeface="+mj-lt"/>
            </a:endParaRPr>
          </a:p>
        </p:txBody>
      </p:sp>
      <p:pic>
        <p:nvPicPr>
          <p:cNvPr id="6" name="Picture 5">
            <a:extLst>
              <a:ext uri="{FF2B5EF4-FFF2-40B4-BE49-F238E27FC236}">
                <a16:creationId xmlns:a16="http://schemas.microsoft.com/office/drawing/2014/main" id="{627427E0-0F50-9C99-A746-8689BF57CEBA}"/>
              </a:ext>
            </a:extLst>
          </p:cNvPr>
          <p:cNvPicPr>
            <a:picLocks noChangeAspect="1"/>
          </p:cNvPicPr>
          <p:nvPr/>
        </p:nvPicPr>
        <p:blipFill>
          <a:blip r:embed="rId13"/>
          <a:stretch>
            <a:fillRect/>
          </a:stretch>
        </p:blipFill>
        <p:spPr>
          <a:xfrm>
            <a:off x="363609" y="3619392"/>
            <a:ext cx="430997" cy="251033"/>
          </a:xfrm>
          <a:prstGeom prst="rect">
            <a:avLst/>
          </a:prstGeom>
        </p:spPr>
      </p:pic>
      <p:sp>
        <p:nvSpPr>
          <p:cNvPr id="12" name="Flowchart: Magnetic Disk 19">
            <a:extLst>
              <a:ext uri="{FF2B5EF4-FFF2-40B4-BE49-F238E27FC236}">
                <a16:creationId xmlns:a16="http://schemas.microsoft.com/office/drawing/2014/main" id="{356B16F4-C3A1-2084-F22A-10348ED8BE26}"/>
              </a:ext>
            </a:extLst>
          </p:cNvPr>
          <p:cNvSpPr/>
          <p:nvPr/>
        </p:nvSpPr>
        <p:spPr>
          <a:xfrm>
            <a:off x="3638860" y="3422407"/>
            <a:ext cx="702248" cy="643730"/>
          </a:xfrm>
          <a:prstGeom prst="flowChartMagneticDisk">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E9322E"/>
              </a:highlight>
              <a:latin typeface="+mj-lt"/>
            </a:endParaRPr>
          </a:p>
        </p:txBody>
      </p:sp>
      <p:cxnSp>
        <p:nvCxnSpPr>
          <p:cNvPr id="17" name="Straight Arrow Connector 16">
            <a:extLst>
              <a:ext uri="{FF2B5EF4-FFF2-40B4-BE49-F238E27FC236}">
                <a16:creationId xmlns:a16="http://schemas.microsoft.com/office/drawing/2014/main" id="{DCABA5E8-2379-02B3-5E2C-BB53D6328D78}"/>
              </a:ext>
            </a:extLst>
          </p:cNvPr>
          <p:cNvCxnSpPr>
            <a:cxnSpLocks/>
            <a:stCxn id="12" idx="1"/>
          </p:cNvCxnSpPr>
          <p:nvPr/>
        </p:nvCxnSpPr>
        <p:spPr>
          <a:xfrm flipH="1" flipV="1">
            <a:off x="2801120" y="2137040"/>
            <a:ext cx="1188864" cy="1285367"/>
          </a:xfrm>
          <a:prstGeom prst="straightConnector1">
            <a:avLst/>
          </a:prstGeom>
          <a:ln w="31750" cmpd="thickThin">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Hexagon 55">
            <a:extLst>
              <a:ext uri="{FF2B5EF4-FFF2-40B4-BE49-F238E27FC236}">
                <a16:creationId xmlns:a16="http://schemas.microsoft.com/office/drawing/2014/main" id="{81B39177-24CD-EC5E-08E5-FEE433CE0B6D}"/>
              </a:ext>
            </a:extLst>
          </p:cNvPr>
          <p:cNvSpPr/>
          <p:nvPr/>
        </p:nvSpPr>
        <p:spPr>
          <a:xfrm rot="5400000">
            <a:off x="3727021" y="3490672"/>
            <a:ext cx="514629" cy="492042"/>
          </a:xfrm>
          <a:prstGeom prst="hexagon">
            <a:avLst/>
          </a:prstGeom>
          <a:solidFill>
            <a:schemeClr val="bg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2" name="TextBox 21">
            <a:extLst>
              <a:ext uri="{FF2B5EF4-FFF2-40B4-BE49-F238E27FC236}">
                <a16:creationId xmlns:a16="http://schemas.microsoft.com/office/drawing/2014/main" id="{410B2C50-A5A6-53A2-83FF-3DD0D64CE580}"/>
              </a:ext>
            </a:extLst>
          </p:cNvPr>
          <p:cNvSpPr txBox="1"/>
          <p:nvPr/>
        </p:nvSpPr>
        <p:spPr>
          <a:xfrm>
            <a:off x="3873239" y="3696494"/>
            <a:ext cx="235642" cy="221599"/>
          </a:xfrm>
          <a:prstGeom prst="rect">
            <a:avLst/>
          </a:prstGeom>
          <a:noFill/>
        </p:spPr>
        <p:txBody>
          <a:bodyPr wrap="none" lIns="0" tIns="0" rIns="0" bIns="0" rtlCol="0">
            <a:spAutoFit/>
          </a:bodyPr>
          <a:lstStyle/>
          <a:p>
            <a:pPr algn="l">
              <a:lnSpc>
                <a:spcPct val="90000"/>
              </a:lnSpc>
              <a:spcBef>
                <a:spcPts val="600"/>
              </a:spcBef>
            </a:pPr>
            <a:r>
              <a:rPr lang="en-IT" sz="1600">
                <a:solidFill>
                  <a:sysClr val="windowText" lastClr="000000"/>
                </a:solidFill>
                <a:latin typeface="Neue Haas Grotesk Text Pro" panose="020B0504020202020204" pitchFamily="34" charset="77"/>
              </a:rPr>
              <a:t>…..</a:t>
            </a:r>
            <a:endParaRPr lang="en-IT" sz="1600" baseline="0">
              <a:solidFill>
                <a:sysClr val="windowText" lastClr="000000"/>
              </a:solidFill>
              <a:latin typeface="Neue Haas Grotesk Text Pro" panose="020B0504020202020204" pitchFamily="34" charset="77"/>
            </a:endParaRPr>
          </a:p>
        </p:txBody>
      </p:sp>
    </p:spTree>
    <p:extLst>
      <p:ext uri="{BB962C8B-B14F-4D97-AF65-F5344CB8AC3E}">
        <p14:creationId xmlns:p14="http://schemas.microsoft.com/office/powerpoint/2010/main" val="234239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5EEA1F1-B852-7789-3769-4004C04E702D}"/>
              </a:ext>
            </a:extLst>
          </p:cNvPr>
          <p:cNvSpPr txBox="1">
            <a:spLocks/>
          </p:cNvSpPr>
          <p:nvPr/>
        </p:nvSpPr>
        <p:spPr>
          <a:xfrm>
            <a:off x="56496" y="-37227"/>
            <a:ext cx="8805224" cy="732441"/>
          </a:xfrm>
          <a:prstGeom prst="rect">
            <a:avLst/>
          </a:prstGeom>
        </p:spPr>
        <p:txBody>
          <a:bodyPr vert="horz" lIns="72000" tIns="0" rIns="91440" bIns="0" rtlCol="0" anchor="ctr">
            <a:normAutofit/>
          </a:bodyPr>
          <a:lstStyle>
            <a:lvl1pPr algn="l" defTabSz="914400" rtl="0" eaLnBrk="1" latinLnBrk="0" hangingPunct="1">
              <a:lnSpc>
                <a:spcPct val="85000"/>
              </a:lnSpc>
              <a:spcBef>
                <a:spcPct val="0"/>
              </a:spcBef>
              <a:buNone/>
              <a:defRPr lang="en-US" sz="2200" b="1" i="0" kern="1200" cap="none" dirty="0" smtClean="0">
                <a:solidFill>
                  <a:schemeClr val="tx1"/>
                </a:solidFill>
                <a:latin typeface="Neue Haas Grotesk Text Pro" panose="020B0504020202020204" pitchFamily="34" charset="77"/>
                <a:ea typeface="+mj-ea"/>
                <a:cs typeface="+mj-cs"/>
              </a:defRPr>
            </a:lvl1pPr>
          </a:lstStyle>
          <a:p>
            <a:pPr>
              <a:lnSpc>
                <a:spcPct val="90000"/>
              </a:lnSpc>
              <a:spcBef>
                <a:spcPts val="600"/>
              </a:spcBef>
              <a:buClr>
                <a:srgbClr val="C00000"/>
              </a:buClr>
            </a:pPr>
            <a:r>
              <a:rPr lang="it-IT" sz="2400"/>
              <a:t>SVOS | Hitachi Data Retention Utility</a:t>
            </a:r>
          </a:p>
        </p:txBody>
      </p:sp>
      <p:sp>
        <p:nvSpPr>
          <p:cNvPr id="5" name="TextBox 4">
            <a:extLst>
              <a:ext uri="{FF2B5EF4-FFF2-40B4-BE49-F238E27FC236}">
                <a16:creationId xmlns:a16="http://schemas.microsoft.com/office/drawing/2014/main" id="{D014B934-FD35-37DD-D968-B2DA62081E93}"/>
              </a:ext>
            </a:extLst>
          </p:cNvPr>
          <p:cNvSpPr txBox="1"/>
          <p:nvPr/>
        </p:nvSpPr>
        <p:spPr>
          <a:xfrm>
            <a:off x="4020499" y="1993381"/>
            <a:ext cx="5065628" cy="2683876"/>
          </a:xfrm>
          <a:prstGeom prst="rect">
            <a:avLst/>
          </a:prstGeom>
          <a:noFill/>
        </p:spPr>
        <p:txBody>
          <a:bodyPr wrap="square">
            <a:spAutoFit/>
          </a:bodyPr>
          <a:lstStyle/>
          <a:p>
            <a:pPr marL="285750" indent="-285750">
              <a:lnSpc>
                <a:spcPct val="150000"/>
              </a:lnSpc>
              <a:spcBef>
                <a:spcPts val="1200"/>
              </a:spcBef>
              <a:spcAft>
                <a:spcPts val="600"/>
              </a:spcAft>
              <a:buFont typeface="Arial" panose="020B0604020202020204" pitchFamily="34" charset="0"/>
              <a:buChar char="•"/>
            </a:pPr>
            <a:r>
              <a:rPr lang="en-US" sz="1400"/>
              <a:t>Undo damage by ransomware attacks in seconds</a:t>
            </a:r>
            <a:endParaRPr lang="en-NO" sz="1400"/>
          </a:p>
          <a:p>
            <a:pPr marL="285750" indent="-285750">
              <a:lnSpc>
                <a:spcPct val="150000"/>
              </a:lnSpc>
              <a:spcBef>
                <a:spcPts val="1200"/>
              </a:spcBef>
              <a:spcAft>
                <a:spcPts val="600"/>
              </a:spcAft>
              <a:buFont typeface="Arial" panose="020B0604020202020204" pitchFamily="34" charset="0"/>
              <a:buChar char="•"/>
            </a:pPr>
            <a:r>
              <a:rPr lang="en-US" sz="1400"/>
              <a:t>Fully integrated component of all VSP arrays</a:t>
            </a:r>
          </a:p>
          <a:p>
            <a:pPr marL="285750" indent="-285750">
              <a:lnSpc>
                <a:spcPct val="150000"/>
              </a:lnSpc>
              <a:spcBef>
                <a:spcPts val="1200"/>
              </a:spcBef>
              <a:spcAft>
                <a:spcPts val="600"/>
              </a:spcAft>
              <a:buFont typeface="Arial" panose="020B0604020202020204" pitchFamily="34" charset="0"/>
              <a:buChar char="•"/>
            </a:pPr>
            <a:r>
              <a:rPr lang="en-US" sz="1400"/>
              <a:t>Locks down copies of production data for a defined period of time</a:t>
            </a:r>
          </a:p>
          <a:p>
            <a:pPr marL="285750" indent="-285750">
              <a:lnSpc>
                <a:spcPct val="150000"/>
              </a:lnSpc>
              <a:spcBef>
                <a:spcPts val="1200"/>
              </a:spcBef>
              <a:spcAft>
                <a:spcPts val="600"/>
              </a:spcAft>
              <a:buFont typeface="Arial" panose="020B0604020202020204" pitchFamily="34" charset="0"/>
              <a:buChar char="•"/>
            </a:pPr>
            <a:r>
              <a:rPr lang="en-US" sz="1400"/>
              <a:t>Data cannot be deleted, edited or encrypted during the retention period</a:t>
            </a:r>
          </a:p>
        </p:txBody>
      </p:sp>
      <p:sp>
        <p:nvSpPr>
          <p:cNvPr id="7" name="TextBox 6">
            <a:extLst>
              <a:ext uri="{FF2B5EF4-FFF2-40B4-BE49-F238E27FC236}">
                <a16:creationId xmlns:a16="http://schemas.microsoft.com/office/drawing/2014/main" id="{92C75AD9-9C8C-65F0-211D-74CE7A41CE66}"/>
              </a:ext>
            </a:extLst>
          </p:cNvPr>
          <p:cNvSpPr txBox="1"/>
          <p:nvPr/>
        </p:nvSpPr>
        <p:spPr>
          <a:xfrm>
            <a:off x="2002474" y="2434017"/>
            <a:ext cx="1292389" cy="377860"/>
          </a:xfrm>
          <a:prstGeom prst="rect">
            <a:avLst/>
          </a:prstGeom>
          <a:noFill/>
        </p:spPr>
        <p:txBody>
          <a:bodyPr wrap="square">
            <a:spAutoFit/>
          </a:bodyPr>
          <a:lstStyle/>
          <a:p>
            <a:pPr>
              <a:lnSpc>
                <a:spcPct val="150000"/>
              </a:lnSpc>
              <a:spcBef>
                <a:spcPts val="1200"/>
              </a:spcBef>
              <a:spcAft>
                <a:spcPts val="600"/>
              </a:spcAft>
            </a:pPr>
            <a:r>
              <a:rPr lang="en-US" sz="1400">
                <a:latin typeface="Neue Haas Grotesk Text Pro" panose="020B0504020202020204" pitchFamily="34" charset="0"/>
              </a:rPr>
              <a:t>Production</a:t>
            </a:r>
            <a:endParaRPr lang="en-NO" sz="1400">
              <a:latin typeface="Neue Haas Grotesk Text Pro" panose="020B0504020202020204" pitchFamily="34" charset="0"/>
            </a:endParaRPr>
          </a:p>
        </p:txBody>
      </p:sp>
      <p:sp>
        <p:nvSpPr>
          <p:cNvPr id="8" name="TextBox 7">
            <a:extLst>
              <a:ext uri="{FF2B5EF4-FFF2-40B4-BE49-F238E27FC236}">
                <a16:creationId xmlns:a16="http://schemas.microsoft.com/office/drawing/2014/main" id="{B90C0CEC-23B4-EEDB-AD0B-0C022D4DC15E}"/>
              </a:ext>
            </a:extLst>
          </p:cNvPr>
          <p:cNvSpPr txBox="1"/>
          <p:nvPr/>
        </p:nvSpPr>
        <p:spPr>
          <a:xfrm>
            <a:off x="1197794" y="2723544"/>
            <a:ext cx="1292389" cy="570605"/>
          </a:xfrm>
          <a:prstGeom prst="rect">
            <a:avLst/>
          </a:prstGeom>
          <a:noFill/>
        </p:spPr>
        <p:txBody>
          <a:bodyPr wrap="square">
            <a:spAutoFit/>
          </a:bodyPr>
          <a:lstStyle/>
          <a:p>
            <a:pPr algn="ctr">
              <a:lnSpc>
                <a:spcPct val="150000"/>
              </a:lnSpc>
              <a:spcBef>
                <a:spcPts val="1200"/>
              </a:spcBef>
              <a:spcAft>
                <a:spcPts val="600"/>
              </a:spcAft>
            </a:pPr>
            <a:r>
              <a:rPr lang="en-US" sz="1100">
                <a:latin typeface="Neue Haas Grotesk Text Pro" panose="020B0504020202020204" pitchFamily="34" charset="0"/>
              </a:rPr>
              <a:t>Production Volume</a:t>
            </a:r>
            <a:endParaRPr lang="en-NO" sz="1100">
              <a:latin typeface="Neue Haas Grotesk Text Pro" panose="020B0504020202020204" pitchFamily="34" charset="0"/>
            </a:endParaRPr>
          </a:p>
        </p:txBody>
      </p:sp>
      <p:sp>
        <p:nvSpPr>
          <p:cNvPr id="9" name="TextBox 8">
            <a:extLst>
              <a:ext uri="{FF2B5EF4-FFF2-40B4-BE49-F238E27FC236}">
                <a16:creationId xmlns:a16="http://schemas.microsoft.com/office/drawing/2014/main" id="{4E2C1476-ACAC-C471-F2A0-06366EBFFA05}"/>
              </a:ext>
            </a:extLst>
          </p:cNvPr>
          <p:cNvSpPr txBox="1"/>
          <p:nvPr/>
        </p:nvSpPr>
        <p:spPr>
          <a:xfrm>
            <a:off x="1839244" y="3451267"/>
            <a:ext cx="2075309" cy="296300"/>
          </a:xfrm>
          <a:prstGeom prst="rect">
            <a:avLst/>
          </a:prstGeom>
          <a:noFill/>
        </p:spPr>
        <p:txBody>
          <a:bodyPr wrap="square">
            <a:spAutoFit/>
          </a:bodyPr>
          <a:lstStyle/>
          <a:p>
            <a:pPr>
              <a:lnSpc>
                <a:spcPct val="150000"/>
              </a:lnSpc>
              <a:spcBef>
                <a:spcPts val="1200"/>
              </a:spcBef>
              <a:spcAft>
                <a:spcPts val="600"/>
              </a:spcAft>
            </a:pPr>
            <a:r>
              <a:rPr lang="en-US" sz="1000">
                <a:latin typeface="Neue Haas Grotesk Text Pro" panose="020B0504020202020204" pitchFamily="34" charset="0"/>
              </a:rPr>
              <a:t>Snapshots / Clones</a:t>
            </a:r>
            <a:endParaRPr lang="en-NO" sz="1000">
              <a:latin typeface="Neue Haas Grotesk Text Pro" panose="020B0504020202020204" pitchFamily="34" charset="0"/>
            </a:endParaRPr>
          </a:p>
        </p:txBody>
      </p:sp>
      <p:sp>
        <p:nvSpPr>
          <p:cNvPr id="11" name="TextBox 10">
            <a:extLst>
              <a:ext uri="{FF2B5EF4-FFF2-40B4-BE49-F238E27FC236}">
                <a16:creationId xmlns:a16="http://schemas.microsoft.com/office/drawing/2014/main" id="{3748E68B-A47A-05E5-1A61-7D5ACB39C5E2}"/>
              </a:ext>
            </a:extLst>
          </p:cNvPr>
          <p:cNvSpPr txBox="1"/>
          <p:nvPr/>
        </p:nvSpPr>
        <p:spPr>
          <a:xfrm>
            <a:off x="1962972" y="4053123"/>
            <a:ext cx="578123" cy="275909"/>
          </a:xfrm>
          <a:prstGeom prst="rect">
            <a:avLst/>
          </a:prstGeom>
          <a:noFill/>
        </p:spPr>
        <p:txBody>
          <a:bodyPr wrap="square">
            <a:spAutoFit/>
          </a:bodyPr>
          <a:lstStyle/>
          <a:p>
            <a:pPr>
              <a:lnSpc>
                <a:spcPct val="150000"/>
              </a:lnSpc>
              <a:spcBef>
                <a:spcPts val="1200"/>
              </a:spcBef>
              <a:spcAft>
                <a:spcPts val="600"/>
              </a:spcAft>
            </a:pPr>
            <a:r>
              <a:rPr lang="en-US" sz="900">
                <a:latin typeface="Neue Haas Grotesk Text Pro" panose="020B0504020202020204" pitchFamily="34" charset="0"/>
              </a:rPr>
              <a:t>V1</a:t>
            </a:r>
            <a:endParaRPr lang="en-NO" sz="900">
              <a:latin typeface="Neue Haas Grotesk Text Pro" panose="020B0504020202020204" pitchFamily="34" charset="0"/>
            </a:endParaRPr>
          </a:p>
        </p:txBody>
      </p:sp>
      <p:sp>
        <p:nvSpPr>
          <p:cNvPr id="12" name="TextBox 11">
            <a:extLst>
              <a:ext uri="{FF2B5EF4-FFF2-40B4-BE49-F238E27FC236}">
                <a16:creationId xmlns:a16="http://schemas.microsoft.com/office/drawing/2014/main" id="{62ABA46A-80AD-76F8-C6EB-A3554CA3AC5D}"/>
              </a:ext>
            </a:extLst>
          </p:cNvPr>
          <p:cNvSpPr txBox="1"/>
          <p:nvPr/>
        </p:nvSpPr>
        <p:spPr>
          <a:xfrm>
            <a:off x="3432810" y="4065163"/>
            <a:ext cx="578123" cy="275909"/>
          </a:xfrm>
          <a:prstGeom prst="rect">
            <a:avLst/>
          </a:prstGeom>
          <a:noFill/>
        </p:spPr>
        <p:txBody>
          <a:bodyPr wrap="square">
            <a:spAutoFit/>
          </a:bodyPr>
          <a:lstStyle/>
          <a:p>
            <a:pPr>
              <a:lnSpc>
                <a:spcPct val="150000"/>
              </a:lnSpc>
              <a:spcBef>
                <a:spcPts val="1200"/>
              </a:spcBef>
              <a:spcAft>
                <a:spcPts val="600"/>
              </a:spcAft>
            </a:pPr>
            <a:r>
              <a:rPr lang="en-US" sz="900">
                <a:latin typeface="Neue Haas Grotesk Text Pro" panose="020B0504020202020204" pitchFamily="34" charset="0"/>
              </a:rPr>
              <a:t>V2</a:t>
            </a:r>
            <a:endParaRPr lang="en-NO" sz="900">
              <a:latin typeface="Neue Haas Grotesk Text Pro" panose="020B0504020202020204" pitchFamily="34" charset="0"/>
            </a:endParaRPr>
          </a:p>
        </p:txBody>
      </p:sp>
      <p:sp>
        <p:nvSpPr>
          <p:cNvPr id="13" name="TextBox 12">
            <a:extLst>
              <a:ext uri="{FF2B5EF4-FFF2-40B4-BE49-F238E27FC236}">
                <a16:creationId xmlns:a16="http://schemas.microsoft.com/office/drawing/2014/main" id="{3A479BE8-20CF-EB16-2312-F17A078FFD50}"/>
              </a:ext>
            </a:extLst>
          </p:cNvPr>
          <p:cNvSpPr txBox="1"/>
          <p:nvPr/>
        </p:nvSpPr>
        <p:spPr>
          <a:xfrm>
            <a:off x="1707184" y="4382759"/>
            <a:ext cx="1954255" cy="275909"/>
          </a:xfrm>
          <a:prstGeom prst="rect">
            <a:avLst/>
          </a:prstGeom>
          <a:noFill/>
        </p:spPr>
        <p:txBody>
          <a:bodyPr wrap="square">
            <a:spAutoFit/>
          </a:bodyPr>
          <a:lstStyle/>
          <a:p>
            <a:pPr>
              <a:lnSpc>
                <a:spcPct val="150000"/>
              </a:lnSpc>
              <a:spcBef>
                <a:spcPts val="1200"/>
              </a:spcBef>
              <a:spcAft>
                <a:spcPts val="600"/>
              </a:spcAft>
            </a:pPr>
            <a:r>
              <a:rPr lang="en-US" sz="900">
                <a:latin typeface="Neue Haas Grotesk Text Pro" panose="020B0504020202020204" pitchFamily="34" charset="0"/>
              </a:rPr>
              <a:t>Time-Locked Copy Volumes</a:t>
            </a:r>
            <a:endParaRPr lang="en-NO" sz="900">
              <a:latin typeface="Neue Haas Grotesk Text Pro" panose="020B0504020202020204" pitchFamily="34" charset="0"/>
            </a:endParaRPr>
          </a:p>
        </p:txBody>
      </p:sp>
      <p:sp>
        <p:nvSpPr>
          <p:cNvPr id="2" name="Rectangle: Rounded Corners 2">
            <a:extLst>
              <a:ext uri="{FF2B5EF4-FFF2-40B4-BE49-F238E27FC236}">
                <a16:creationId xmlns:a16="http://schemas.microsoft.com/office/drawing/2014/main" id="{1259667D-4547-5BA9-F77B-C460F43D53F3}"/>
              </a:ext>
            </a:extLst>
          </p:cNvPr>
          <p:cNvSpPr/>
          <p:nvPr/>
        </p:nvSpPr>
        <p:spPr>
          <a:xfrm>
            <a:off x="643048" y="1846934"/>
            <a:ext cx="2088446" cy="533764"/>
          </a:xfrm>
          <a:prstGeom prst="roundRect">
            <a:avLst>
              <a:gd name="adj" fmla="val 11029"/>
            </a:avLst>
          </a:prstGeom>
          <a:solidFill>
            <a:srgbClr val="051C2C"/>
          </a:solidFill>
          <a:ln>
            <a:noFill/>
          </a:ln>
          <a:effectLst>
            <a:outerShdw blurRad="50800" dist="12700" dir="15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pic>
        <p:nvPicPr>
          <p:cNvPr id="4" name="Picture 2">
            <a:extLst>
              <a:ext uri="{FF2B5EF4-FFF2-40B4-BE49-F238E27FC236}">
                <a16:creationId xmlns:a16="http://schemas.microsoft.com/office/drawing/2014/main" id="{89FC1C0A-2233-6493-2B8B-58CCF21CA78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2586"/>
          <a:stretch/>
        </p:blipFill>
        <p:spPr bwMode="auto">
          <a:xfrm>
            <a:off x="685289" y="1908095"/>
            <a:ext cx="1999023" cy="398205"/>
          </a:xfrm>
          <a:prstGeom prst="rect">
            <a:avLst/>
          </a:prstGeom>
          <a:noFill/>
          <a:ln w="15875">
            <a:noFill/>
          </a:ln>
          <a:extLst>
            <a:ext uri="{909E8E84-426E-40DD-AFC4-6F175D3DCCD1}">
              <a14:hiddenFill xmlns:a14="http://schemas.microsoft.com/office/drawing/2010/main">
                <a:solidFill>
                  <a:srgbClr val="FFFFFF"/>
                </a:solidFill>
              </a14:hiddenFill>
            </a:ext>
          </a:extLst>
        </p:spPr>
      </p:pic>
      <p:pic>
        <p:nvPicPr>
          <p:cNvPr id="14" name="Graphic 52">
            <a:extLst>
              <a:ext uri="{FF2B5EF4-FFF2-40B4-BE49-F238E27FC236}">
                <a16:creationId xmlns:a16="http://schemas.microsoft.com/office/drawing/2014/main" id="{BFACFD10-A902-1F6E-54B0-97EE5D7E84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0204" y="1558295"/>
            <a:ext cx="681800" cy="533764"/>
          </a:xfrm>
          <a:prstGeom prst="rect">
            <a:avLst/>
          </a:prstGeom>
        </p:spPr>
      </p:pic>
      <p:pic>
        <p:nvPicPr>
          <p:cNvPr id="15" name="Graphic 14">
            <a:extLst>
              <a:ext uri="{FF2B5EF4-FFF2-40B4-BE49-F238E27FC236}">
                <a16:creationId xmlns:a16="http://schemas.microsoft.com/office/drawing/2014/main" id="{ABB8138F-2208-676B-9291-379DC24FBF0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62821" y="3915168"/>
            <a:ext cx="437939" cy="648994"/>
          </a:xfrm>
          <a:prstGeom prst="rect">
            <a:avLst/>
          </a:prstGeom>
        </p:spPr>
      </p:pic>
      <p:pic>
        <p:nvPicPr>
          <p:cNvPr id="16" name="Graphic 15">
            <a:extLst>
              <a:ext uri="{FF2B5EF4-FFF2-40B4-BE49-F238E27FC236}">
                <a16:creationId xmlns:a16="http://schemas.microsoft.com/office/drawing/2014/main" id="{11D5C455-0F5E-851A-D172-2A1E7E8E4A6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11072" y="3918955"/>
            <a:ext cx="437939" cy="648994"/>
          </a:xfrm>
          <a:prstGeom prst="rect">
            <a:avLst/>
          </a:prstGeom>
        </p:spPr>
      </p:pic>
      <p:cxnSp>
        <p:nvCxnSpPr>
          <p:cNvPr id="18" name="Connector: Elbow 17">
            <a:extLst>
              <a:ext uri="{FF2B5EF4-FFF2-40B4-BE49-F238E27FC236}">
                <a16:creationId xmlns:a16="http://schemas.microsoft.com/office/drawing/2014/main" id="{62ED24DF-CDE0-7C47-B775-D3A3FB17D75B}"/>
              </a:ext>
            </a:extLst>
          </p:cNvPr>
          <p:cNvCxnSpPr>
            <a:cxnSpLocks/>
          </p:cNvCxnSpPr>
          <p:nvPr/>
        </p:nvCxnSpPr>
        <p:spPr>
          <a:xfrm>
            <a:off x="2536021" y="3466864"/>
            <a:ext cx="694021" cy="445697"/>
          </a:xfrm>
          <a:prstGeom prst="bentConnector2">
            <a:avLst/>
          </a:prstGeom>
          <a:ln w="19050">
            <a:solidFill>
              <a:schemeClr val="bg1">
                <a:lumMod val="6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D558DD78-EAE6-DAC7-379A-A2B6B700D08E}"/>
              </a:ext>
            </a:extLst>
          </p:cNvPr>
          <p:cNvCxnSpPr>
            <a:cxnSpLocks/>
            <a:endCxn id="15" idx="0"/>
          </p:cNvCxnSpPr>
          <p:nvPr/>
        </p:nvCxnSpPr>
        <p:spPr>
          <a:xfrm rot="10800000" flipV="1">
            <a:off x="1781791" y="3466864"/>
            <a:ext cx="754230" cy="448304"/>
          </a:xfrm>
          <a:prstGeom prst="bentConnector2">
            <a:avLst/>
          </a:prstGeom>
          <a:ln w="19050">
            <a:solidFill>
              <a:schemeClr val="bg1">
                <a:lumMod val="6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3592A113-AC7C-6312-57C8-7D0CAE47B31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22126" y="2798688"/>
            <a:ext cx="437939" cy="648994"/>
          </a:xfrm>
          <a:prstGeom prst="rect">
            <a:avLst/>
          </a:prstGeom>
        </p:spPr>
      </p:pic>
      <p:grpSp>
        <p:nvGrpSpPr>
          <p:cNvPr id="38" name="Group 37">
            <a:extLst>
              <a:ext uri="{FF2B5EF4-FFF2-40B4-BE49-F238E27FC236}">
                <a16:creationId xmlns:a16="http://schemas.microsoft.com/office/drawing/2014/main" id="{6AB6C9FF-0B8B-F4D9-568B-724B711CCBD1}"/>
              </a:ext>
            </a:extLst>
          </p:cNvPr>
          <p:cNvGrpSpPr/>
          <p:nvPr/>
        </p:nvGrpSpPr>
        <p:grpSpPr>
          <a:xfrm>
            <a:off x="1890271" y="3893752"/>
            <a:ext cx="188220" cy="175735"/>
            <a:chOff x="3272243" y="4296972"/>
            <a:chExt cx="188220" cy="175735"/>
          </a:xfrm>
        </p:grpSpPr>
        <p:pic>
          <p:nvPicPr>
            <p:cNvPr id="36" name="Picture 35">
              <a:extLst>
                <a:ext uri="{FF2B5EF4-FFF2-40B4-BE49-F238E27FC236}">
                  <a16:creationId xmlns:a16="http://schemas.microsoft.com/office/drawing/2014/main" id="{59EADE1A-6932-1447-2F4D-FB4218FB919A}"/>
                </a:ext>
              </a:extLst>
            </p:cNvPr>
            <p:cNvPicPr>
              <a:picLocks noChangeAspect="1"/>
            </p:cNvPicPr>
            <p:nvPr/>
          </p:nvPicPr>
          <p:blipFill>
            <a:blip r:embed="rId10"/>
            <a:stretch>
              <a:fillRect/>
            </a:stretch>
          </p:blipFill>
          <p:spPr>
            <a:xfrm>
              <a:off x="3296008" y="4296972"/>
              <a:ext cx="153003" cy="175735"/>
            </a:xfrm>
            <a:prstGeom prst="rect">
              <a:avLst/>
            </a:prstGeom>
          </p:spPr>
        </p:pic>
        <p:sp>
          <p:nvSpPr>
            <p:cNvPr id="37" name="Oval 36">
              <a:extLst>
                <a:ext uri="{FF2B5EF4-FFF2-40B4-BE49-F238E27FC236}">
                  <a16:creationId xmlns:a16="http://schemas.microsoft.com/office/drawing/2014/main" id="{A83AB337-DA8F-374A-96C0-8F1667F7E419}"/>
                </a:ext>
              </a:extLst>
            </p:cNvPr>
            <p:cNvSpPr/>
            <p:nvPr/>
          </p:nvSpPr>
          <p:spPr>
            <a:xfrm>
              <a:off x="3272243" y="4296972"/>
              <a:ext cx="188220" cy="175735"/>
            </a:xfrm>
            <a:prstGeom prst="ellipse">
              <a:avLst/>
            </a:prstGeom>
            <a:noFill/>
            <a:ln w="19050">
              <a:solidFill>
                <a:srgbClr val="FF0000"/>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grpSp>
      <p:grpSp>
        <p:nvGrpSpPr>
          <p:cNvPr id="39" name="Group 38">
            <a:extLst>
              <a:ext uri="{FF2B5EF4-FFF2-40B4-BE49-F238E27FC236}">
                <a16:creationId xmlns:a16="http://schemas.microsoft.com/office/drawing/2014/main" id="{762EE376-81F8-9927-27B9-00AF6A6EC112}"/>
              </a:ext>
            </a:extLst>
          </p:cNvPr>
          <p:cNvGrpSpPr/>
          <p:nvPr/>
        </p:nvGrpSpPr>
        <p:grpSpPr>
          <a:xfrm>
            <a:off x="3352812" y="3893751"/>
            <a:ext cx="188220" cy="175735"/>
            <a:chOff x="3272243" y="4296972"/>
            <a:chExt cx="188220" cy="175735"/>
          </a:xfrm>
        </p:grpSpPr>
        <p:pic>
          <p:nvPicPr>
            <p:cNvPr id="40" name="Picture 39">
              <a:extLst>
                <a:ext uri="{FF2B5EF4-FFF2-40B4-BE49-F238E27FC236}">
                  <a16:creationId xmlns:a16="http://schemas.microsoft.com/office/drawing/2014/main" id="{9BC3DDE1-B219-0723-5168-173AABB4FFB4}"/>
                </a:ext>
              </a:extLst>
            </p:cNvPr>
            <p:cNvPicPr>
              <a:picLocks noChangeAspect="1"/>
            </p:cNvPicPr>
            <p:nvPr/>
          </p:nvPicPr>
          <p:blipFill>
            <a:blip r:embed="rId10"/>
            <a:stretch>
              <a:fillRect/>
            </a:stretch>
          </p:blipFill>
          <p:spPr>
            <a:xfrm>
              <a:off x="3296008" y="4296972"/>
              <a:ext cx="153003" cy="175735"/>
            </a:xfrm>
            <a:prstGeom prst="rect">
              <a:avLst/>
            </a:prstGeom>
          </p:spPr>
        </p:pic>
        <p:sp>
          <p:nvSpPr>
            <p:cNvPr id="41" name="Oval 40">
              <a:extLst>
                <a:ext uri="{FF2B5EF4-FFF2-40B4-BE49-F238E27FC236}">
                  <a16:creationId xmlns:a16="http://schemas.microsoft.com/office/drawing/2014/main" id="{A087A3D8-131F-1054-8A78-08455A598C05}"/>
                </a:ext>
              </a:extLst>
            </p:cNvPr>
            <p:cNvSpPr/>
            <p:nvPr/>
          </p:nvSpPr>
          <p:spPr>
            <a:xfrm>
              <a:off x="3272243" y="4296972"/>
              <a:ext cx="188220" cy="175735"/>
            </a:xfrm>
            <a:prstGeom prst="ellipse">
              <a:avLst/>
            </a:prstGeom>
            <a:noFill/>
            <a:ln w="19050">
              <a:solidFill>
                <a:srgbClr val="FF0000"/>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grpSp>
      <p:cxnSp>
        <p:nvCxnSpPr>
          <p:cNvPr id="49" name="Straight Connector 48">
            <a:extLst>
              <a:ext uri="{FF2B5EF4-FFF2-40B4-BE49-F238E27FC236}">
                <a16:creationId xmlns:a16="http://schemas.microsoft.com/office/drawing/2014/main" id="{11A0FED0-383A-7F8C-DC24-9E6C6BDC815B}"/>
              </a:ext>
            </a:extLst>
          </p:cNvPr>
          <p:cNvCxnSpPr>
            <a:cxnSpLocks/>
          </p:cNvCxnSpPr>
          <p:nvPr/>
        </p:nvCxnSpPr>
        <p:spPr>
          <a:xfrm>
            <a:off x="2536021" y="3325846"/>
            <a:ext cx="0" cy="141018"/>
          </a:xfrm>
          <a:prstGeom prst="line">
            <a:avLst/>
          </a:prstGeom>
          <a:ln w="158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Title 6">
            <a:extLst>
              <a:ext uri="{FF2B5EF4-FFF2-40B4-BE49-F238E27FC236}">
                <a16:creationId xmlns:a16="http://schemas.microsoft.com/office/drawing/2014/main" id="{8DFF11D9-93AE-23B3-2392-28AAA0F70C7F}"/>
              </a:ext>
            </a:extLst>
          </p:cNvPr>
          <p:cNvSpPr>
            <a:spLocks noGrp="1"/>
          </p:cNvSpPr>
          <p:nvPr>
            <p:ph type="title"/>
          </p:nvPr>
        </p:nvSpPr>
        <p:spPr>
          <a:xfrm>
            <a:off x="3294863" y="1123208"/>
            <a:ext cx="1755352" cy="732441"/>
          </a:xfrm>
        </p:spPr>
        <p:txBody>
          <a:bodyPr vert="horz" lIns="72000" tIns="0" rIns="91440" bIns="0" rtlCol="0" anchor="ctr">
            <a:noAutofit/>
          </a:bodyPr>
          <a:lstStyle/>
          <a:p>
            <a:r>
              <a:rPr lang="en-IN" sz="4400">
                <a:solidFill>
                  <a:srgbClr val="FF0000"/>
                </a:solidFill>
                <a:latin typeface="Neue Haas Grotesk Text Pro"/>
              </a:rPr>
              <a:t>75%</a:t>
            </a:r>
            <a:endParaRPr lang="en-ES" sz="4000">
              <a:solidFill>
                <a:srgbClr val="FF0000"/>
              </a:solidFill>
              <a:latin typeface="Neue Haas Grotesk Text Pro"/>
            </a:endParaRPr>
          </a:p>
        </p:txBody>
      </p:sp>
      <p:sp>
        <p:nvSpPr>
          <p:cNvPr id="17" name="Title 1">
            <a:extLst>
              <a:ext uri="{FF2B5EF4-FFF2-40B4-BE49-F238E27FC236}">
                <a16:creationId xmlns:a16="http://schemas.microsoft.com/office/drawing/2014/main" id="{ACC2BB08-B9F0-4721-D6EC-5116867A28F6}"/>
              </a:ext>
            </a:extLst>
          </p:cNvPr>
          <p:cNvSpPr txBox="1">
            <a:spLocks/>
          </p:cNvSpPr>
          <p:nvPr/>
        </p:nvSpPr>
        <p:spPr>
          <a:xfrm>
            <a:off x="3312062" y="983853"/>
            <a:ext cx="1204982" cy="732441"/>
          </a:xfrm>
          <a:prstGeom prst="rect">
            <a:avLst/>
          </a:prstGeom>
          <a:effectLst/>
        </p:spPr>
        <p:txBody>
          <a:bodyPr vert="horz" lIns="72000" tIns="0" rIns="91440" bIns="0" rtlCol="0" anchor="t">
            <a:normAutofit/>
          </a:bodyPr>
          <a:lstStyle>
            <a:lvl1pPr algn="l" defTabSz="914400" rtl="0" eaLnBrk="1" latinLnBrk="0" hangingPunct="1">
              <a:lnSpc>
                <a:spcPct val="90000"/>
              </a:lnSpc>
              <a:spcBef>
                <a:spcPct val="0"/>
              </a:spcBef>
              <a:buNone/>
              <a:defRPr lang="en-US" sz="4000" b="1" i="0" kern="1200" cap="none" baseline="0">
                <a:solidFill>
                  <a:schemeClr val="bg1"/>
                </a:solidFill>
                <a:latin typeface="Neue Haas Grotesk Text Pro" panose="020B0504020202020204" pitchFamily="34" charset="77"/>
                <a:ea typeface="+mj-ea"/>
                <a:cs typeface="+mj-cs"/>
              </a:defRPr>
            </a:lvl1pPr>
          </a:lstStyle>
          <a:p>
            <a:r>
              <a:rPr lang="it-IT" sz="1800">
                <a:solidFill>
                  <a:schemeClr val="tx1"/>
                </a:solidFill>
              </a:rPr>
              <a:t>By 2025</a:t>
            </a:r>
          </a:p>
        </p:txBody>
      </p:sp>
      <p:sp>
        <p:nvSpPr>
          <p:cNvPr id="20" name="Title 1">
            <a:extLst>
              <a:ext uri="{FF2B5EF4-FFF2-40B4-BE49-F238E27FC236}">
                <a16:creationId xmlns:a16="http://schemas.microsoft.com/office/drawing/2014/main" id="{17DB0C6A-76DF-D430-03CB-5FC0E5A762D1}"/>
              </a:ext>
            </a:extLst>
          </p:cNvPr>
          <p:cNvSpPr txBox="1">
            <a:spLocks/>
          </p:cNvSpPr>
          <p:nvPr/>
        </p:nvSpPr>
        <p:spPr>
          <a:xfrm>
            <a:off x="4853916" y="1192074"/>
            <a:ext cx="5540243" cy="732441"/>
          </a:xfrm>
          <a:prstGeom prst="rect">
            <a:avLst/>
          </a:prstGeom>
          <a:effectLst/>
        </p:spPr>
        <p:txBody>
          <a:bodyPr vert="horz" lIns="72000" tIns="0" rIns="91440" bIns="0" rtlCol="0" anchor="t">
            <a:noAutofit/>
          </a:bodyPr>
          <a:lstStyle>
            <a:lvl1pPr algn="l" defTabSz="914400" rtl="0" eaLnBrk="1" latinLnBrk="0" hangingPunct="1">
              <a:lnSpc>
                <a:spcPct val="90000"/>
              </a:lnSpc>
              <a:spcBef>
                <a:spcPct val="0"/>
              </a:spcBef>
              <a:buNone/>
              <a:defRPr lang="en-US" sz="4000" b="1" i="0" kern="1200" cap="none" baseline="0">
                <a:solidFill>
                  <a:schemeClr val="bg1"/>
                </a:solidFill>
                <a:latin typeface="Neue Haas Grotesk Text Pro" panose="020B0504020202020204" pitchFamily="34" charset="77"/>
                <a:ea typeface="+mj-ea"/>
                <a:cs typeface="+mj-cs"/>
              </a:defRPr>
            </a:lvl1pPr>
          </a:lstStyle>
          <a:p>
            <a:r>
              <a:rPr lang="it-IT" sz="2000">
                <a:solidFill>
                  <a:schemeClr val="tx1"/>
                </a:solidFill>
                <a:latin typeface="Neue Haas Grotesk Text Pro"/>
              </a:rPr>
              <a:t>Of companies will be </a:t>
            </a:r>
          </a:p>
          <a:p>
            <a:r>
              <a:rPr lang="it-IT" sz="2000">
                <a:solidFill>
                  <a:schemeClr val="tx1"/>
                </a:solidFill>
                <a:latin typeface="Neue Haas Grotesk Text Pro"/>
              </a:rPr>
              <a:t>a victim of </a:t>
            </a:r>
            <a:r>
              <a:rPr lang="it-IT" sz="2000">
                <a:solidFill>
                  <a:srgbClr val="FF0000"/>
                </a:solidFill>
                <a:latin typeface="Neue Haas Grotesk Text Pro"/>
              </a:rPr>
              <a:t>Ransomware*</a:t>
            </a:r>
          </a:p>
        </p:txBody>
      </p:sp>
      <p:sp>
        <p:nvSpPr>
          <p:cNvPr id="21" name="TextBox 20">
            <a:extLst>
              <a:ext uri="{FF2B5EF4-FFF2-40B4-BE49-F238E27FC236}">
                <a16:creationId xmlns:a16="http://schemas.microsoft.com/office/drawing/2014/main" id="{894FA27A-C9A2-AEAC-E439-B9D25210900C}"/>
              </a:ext>
            </a:extLst>
          </p:cNvPr>
          <p:cNvSpPr txBox="1"/>
          <p:nvPr/>
        </p:nvSpPr>
        <p:spPr>
          <a:xfrm>
            <a:off x="56496" y="4600362"/>
            <a:ext cx="5224182" cy="261610"/>
          </a:xfrm>
          <a:prstGeom prst="rect">
            <a:avLst/>
          </a:prstGeom>
          <a:noFill/>
        </p:spPr>
        <p:txBody>
          <a:bodyPr wrap="square">
            <a:spAutoFit/>
          </a:bodyPr>
          <a:lstStyle/>
          <a:p>
            <a:r>
              <a:rPr lang="it-IT" sz="1050">
                <a:solidFill>
                  <a:schemeClr val="tx1"/>
                </a:solidFill>
              </a:rPr>
              <a:t>* Gartner’s prediction for ransomware attacks</a:t>
            </a:r>
          </a:p>
        </p:txBody>
      </p:sp>
    </p:spTree>
    <p:extLst>
      <p:ext uri="{BB962C8B-B14F-4D97-AF65-F5344CB8AC3E}">
        <p14:creationId xmlns:p14="http://schemas.microsoft.com/office/powerpoint/2010/main" val="17941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6D4DD-FBAC-9ACD-6953-425AF6C1BA13}"/>
            </a:ext>
          </a:extLst>
        </p:cNvPr>
        <p:cNvGrpSpPr/>
        <p:nvPr/>
      </p:nvGrpSpPr>
      <p:grpSpPr>
        <a:xfrm>
          <a:off x="0" y="0"/>
          <a:ext cx="0" cy="0"/>
          <a:chOff x="0" y="0"/>
          <a:chExt cx="0" cy="0"/>
        </a:xfrm>
      </p:grpSpPr>
      <p:sp>
        <p:nvSpPr>
          <p:cNvPr id="10" name="Rounded Rectangle 26">
            <a:extLst>
              <a:ext uri="{FF2B5EF4-FFF2-40B4-BE49-F238E27FC236}">
                <a16:creationId xmlns:a16="http://schemas.microsoft.com/office/drawing/2014/main" id="{E4B03B0A-BEDC-5DEB-148A-DEA5DF036B21}"/>
              </a:ext>
            </a:extLst>
          </p:cNvPr>
          <p:cNvSpPr/>
          <p:nvPr/>
        </p:nvSpPr>
        <p:spPr>
          <a:xfrm>
            <a:off x="935641" y="3582517"/>
            <a:ext cx="7272717" cy="1183313"/>
          </a:xfrm>
          <a:prstGeom prst="roundRect">
            <a:avLst/>
          </a:prstGeom>
          <a:blipFill>
            <a:blip r:embed="rId3"/>
            <a:stretch>
              <a:fillRect/>
            </a:stretch>
          </a:blipFill>
          <a:ln w="25400">
            <a:gradFill>
              <a:gsLst>
                <a:gs pos="0">
                  <a:schemeClr val="accent2"/>
                </a:gs>
                <a:gs pos="50000">
                  <a:srgbClr val="F10000"/>
                </a:gs>
                <a:gs pos="100000">
                  <a:schemeClr val="accent1"/>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Aft>
                <a:spcPts val="600"/>
              </a:spcAft>
            </a:pPr>
            <a:endParaRPr lang="en-US" sz="900">
              <a:solidFill>
                <a:srgbClr val="222222"/>
              </a:solidFill>
              <a:latin typeface="Arial" panose="020B0604020202020204" pitchFamily="34" charset="0"/>
              <a:ea typeface="Verdana" panose="020B0604030504040204" pitchFamily="34" charset="0"/>
              <a:cs typeface="Tahoma" panose="020B0604030504040204" pitchFamily="34" charset="0"/>
            </a:endParaRPr>
          </a:p>
        </p:txBody>
      </p:sp>
      <p:pic>
        <p:nvPicPr>
          <p:cNvPr id="19" name="Graphic 18">
            <a:extLst>
              <a:ext uri="{FF2B5EF4-FFF2-40B4-BE49-F238E27FC236}">
                <a16:creationId xmlns:a16="http://schemas.microsoft.com/office/drawing/2014/main" id="{42DA57AC-1DDB-B23A-3C0D-192990DFE7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72099" y="1283883"/>
            <a:ext cx="2987516" cy="1874520"/>
          </a:xfrm>
          <a:prstGeom prst="rect">
            <a:avLst/>
          </a:prstGeom>
        </p:spPr>
      </p:pic>
      <p:sp>
        <p:nvSpPr>
          <p:cNvPr id="20" name="Freeform 9">
            <a:extLst>
              <a:ext uri="{FF2B5EF4-FFF2-40B4-BE49-F238E27FC236}">
                <a16:creationId xmlns:a16="http://schemas.microsoft.com/office/drawing/2014/main" id="{83F4E02F-D250-ECB4-BB2D-5703C29504CC}"/>
              </a:ext>
            </a:extLst>
          </p:cNvPr>
          <p:cNvSpPr/>
          <p:nvPr/>
        </p:nvSpPr>
        <p:spPr>
          <a:xfrm>
            <a:off x="1829764" y="1458397"/>
            <a:ext cx="1566800" cy="1952586"/>
          </a:xfrm>
          <a:custGeom>
            <a:avLst/>
            <a:gdLst>
              <a:gd name="connsiteX0" fmla="*/ 77865 w 1566800"/>
              <a:gd name="connsiteY0" fmla="*/ 746873 h 2072969"/>
              <a:gd name="connsiteX1" fmla="*/ 77865 w 1566800"/>
              <a:gd name="connsiteY1" fmla="*/ 131879 h 2072969"/>
              <a:gd name="connsiteX2" fmla="*/ 887069 w 1566800"/>
              <a:gd name="connsiteY2" fmla="*/ 172339 h 2072969"/>
              <a:gd name="connsiteX3" fmla="*/ 887069 w 1566800"/>
              <a:gd name="connsiteY3" fmla="*/ 1936402 h 2072969"/>
              <a:gd name="connsiteX4" fmla="*/ 1566800 w 1566800"/>
              <a:gd name="connsiteY4" fmla="*/ 1823114 h 2072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00" h="2072969">
                <a:moveTo>
                  <a:pt x="77865" y="746873"/>
                </a:moveTo>
                <a:cubicBezTo>
                  <a:pt x="10431" y="487254"/>
                  <a:pt x="-57002" y="227635"/>
                  <a:pt x="77865" y="131879"/>
                </a:cubicBezTo>
                <a:cubicBezTo>
                  <a:pt x="212732" y="36123"/>
                  <a:pt x="752202" y="-128415"/>
                  <a:pt x="887069" y="172339"/>
                </a:cubicBezTo>
                <a:cubicBezTo>
                  <a:pt x="1021936" y="473093"/>
                  <a:pt x="773781" y="1661273"/>
                  <a:pt x="887069" y="1936402"/>
                </a:cubicBezTo>
                <a:cubicBezTo>
                  <a:pt x="1000358" y="2211531"/>
                  <a:pt x="1283579" y="2017322"/>
                  <a:pt x="1566800" y="1823114"/>
                </a:cubicBez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10">
            <a:extLst>
              <a:ext uri="{FF2B5EF4-FFF2-40B4-BE49-F238E27FC236}">
                <a16:creationId xmlns:a16="http://schemas.microsoft.com/office/drawing/2014/main" id="{6B141F41-3D94-622E-6FE9-2740316B9EB6}"/>
              </a:ext>
            </a:extLst>
          </p:cNvPr>
          <p:cNvSpPr/>
          <p:nvPr/>
        </p:nvSpPr>
        <p:spPr>
          <a:xfrm>
            <a:off x="2724926" y="2288284"/>
            <a:ext cx="611536" cy="208298"/>
          </a:xfrm>
          <a:custGeom>
            <a:avLst/>
            <a:gdLst>
              <a:gd name="connsiteX0" fmla="*/ 0 w 712099"/>
              <a:gd name="connsiteY0" fmla="*/ 208298 h 208298"/>
              <a:gd name="connsiteX1" fmla="*/ 299405 w 712099"/>
              <a:gd name="connsiteY1" fmla="*/ 14090 h 208298"/>
              <a:gd name="connsiteX2" fmla="*/ 712099 w 712099"/>
              <a:gd name="connsiteY2" fmla="*/ 30274 h 208298"/>
            </a:gdLst>
            <a:ahLst/>
            <a:cxnLst>
              <a:cxn ang="0">
                <a:pos x="connsiteX0" y="connsiteY0"/>
              </a:cxn>
              <a:cxn ang="0">
                <a:pos x="connsiteX1" y="connsiteY1"/>
              </a:cxn>
              <a:cxn ang="0">
                <a:pos x="connsiteX2" y="connsiteY2"/>
              </a:cxn>
            </a:cxnLst>
            <a:rect l="l" t="t" r="r" b="b"/>
            <a:pathLst>
              <a:path w="712099" h="208298">
                <a:moveTo>
                  <a:pt x="0" y="208298"/>
                </a:moveTo>
                <a:cubicBezTo>
                  <a:pt x="90361" y="126029"/>
                  <a:pt x="180722" y="43761"/>
                  <a:pt x="299405" y="14090"/>
                </a:cubicBezTo>
                <a:cubicBezTo>
                  <a:pt x="418088" y="-15581"/>
                  <a:pt x="565093" y="7346"/>
                  <a:pt x="712099" y="30274"/>
                </a:cubicBez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3AC72556-6E6D-6C68-8A32-B14334C767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99379" y="1660190"/>
            <a:ext cx="350532" cy="317924"/>
          </a:xfrm>
          <a:prstGeom prst="rect">
            <a:avLst/>
          </a:prstGeom>
        </p:spPr>
      </p:pic>
      <p:sp>
        <p:nvSpPr>
          <p:cNvPr id="27" name="Rounded Rectangle 26">
            <a:extLst>
              <a:ext uri="{FF2B5EF4-FFF2-40B4-BE49-F238E27FC236}">
                <a16:creationId xmlns:a16="http://schemas.microsoft.com/office/drawing/2014/main" id="{037A8D75-3B76-9F5C-BE22-8D75439355F3}"/>
              </a:ext>
            </a:extLst>
          </p:cNvPr>
          <p:cNvSpPr/>
          <p:nvPr/>
        </p:nvSpPr>
        <p:spPr>
          <a:xfrm>
            <a:off x="3340804" y="1584202"/>
            <a:ext cx="461119" cy="469900"/>
          </a:xfrm>
          <a:prstGeom prst="roundRect">
            <a:avLst/>
          </a:prstGeom>
          <a:noFill/>
          <a:ln w="25400">
            <a:gradFill>
              <a:gsLst>
                <a:gs pos="0">
                  <a:schemeClr val="accent2"/>
                </a:gs>
                <a:gs pos="50000">
                  <a:srgbClr val="F10000"/>
                </a:gs>
                <a:gs pos="100000">
                  <a:schemeClr val="accent1"/>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Aft>
                <a:spcPts val="600"/>
              </a:spcAft>
            </a:pPr>
            <a:endParaRPr lang="en-US" sz="900">
              <a:solidFill>
                <a:srgbClr val="222222"/>
              </a:solidFill>
              <a:latin typeface="Arial" panose="020B0604020202020204" pitchFamily="34" charset="0"/>
              <a:ea typeface="Verdana" panose="020B0604030504040204" pitchFamily="34" charset="0"/>
              <a:cs typeface="Tahoma" panose="020B0604030504040204" pitchFamily="34" charset="0"/>
            </a:endParaRPr>
          </a:p>
        </p:txBody>
      </p:sp>
      <p:pic>
        <p:nvPicPr>
          <p:cNvPr id="28" name="Graphic 27">
            <a:extLst>
              <a:ext uri="{FF2B5EF4-FFF2-40B4-BE49-F238E27FC236}">
                <a16:creationId xmlns:a16="http://schemas.microsoft.com/office/drawing/2014/main" id="{C9C07EED-A568-FDA7-0D89-A704B408295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22107" y="2217361"/>
            <a:ext cx="317924" cy="383139"/>
          </a:xfrm>
          <a:prstGeom prst="rect">
            <a:avLst/>
          </a:prstGeom>
        </p:spPr>
      </p:pic>
      <p:sp>
        <p:nvSpPr>
          <p:cNvPr id="29" name="Rounded Rectangle 26">
            <a:extLst>
              <a:ext uri="{FF2B5EF4-FFF2-40B4-BE49-F238E27FC236}">
                <a16:creationId xmlns:a16="http://schemas.microsoft.com/office/drawing/2014/main" id="{7CFA0398-36AE-FBEB-A906-E6305BC29615}"/>
              </a:ext>
            </a:extLst>
          </p:cNvPr>
          <p:cNvSpPr/>
          <p:nvPr/>
        </p:nvSpPr>
        <p:spPr>
          <a:xfrm>
            <a:off x="3350509" y="2147544"/>
            <a:ext cx="461119" cy="469900"/>
          </a:xfrm>
          <a:prstGeom prst="roundRect">
            <a:avLst/>
          </a:prstGeom>
          <a:noFill/>
          <a:ln w="25400">
            <a:gradFill>
              <a:gsLst>
                <a:gs pos="0">
                  <a:schemeClr val="accent2"/>
                </a:gs>
                <a:gs pos="50000">
                  <a:srgbClr val="F10000"/>
                </a:gs>
                <a:gs pos="100000">
                  <a:schemeClr val="accent1"/>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Aft>
                <a:spcPts val="600"/>
              </a:spcAft>
            </a:pPr>
            <a:endParaRPr lang="en-US" sz="900">
              <a:solidFill>
                <a:srgbClr val="222222"/>
              </a:solidFill>
              <a:latin typeface="Arial" panose="020B0604020202020204" pitchFamily="34" charset="0"/>
              <a:ea typeface="Verdana" panose="020B0604030504040204" pitchFamily="34" charset="0"/>
              <a:cs typeface="Tahoma" panose="020B0604030504040204" pitchFamily="34" charset="0"/>
            </a:endParaRPr>
          </a:p>
        </p:txBody>
      </p:sp>
      <p:pic>
        <p:nvPicPr>
          <p:cNvPr id="30" name="Graphic 29">
            <a:extLst>
              <a:ext uri="{FF2B5EF4-FFF2-40B4-BE49-F238E27FC236}">
                <a16:creationId xmlns:a16="http://schemas.microsoft.com/office/drawing/2014/main" id="{1E462F80-321E-8127-6528-5D767E17EFF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91469" y="2758283"/>
            <a:ext cx="374987" cy="383139"/>
          </a:xfrm>
          <a:prstGeom prst="rect">
            <a:avLst/>
          </a:prstGeom>
        </p:spPr>
      </p:pic>
      <p:sp>
        <p:nvSpPr>
          <p:cNvPr id="31" name="Rounded Rectangle 26">
            <a:extLst>
              <a:ext uri="{FF2B5EF4-FFF2-40B4-BE49-F238E27FC236}">
                <a16:creationId xmlns:a16="http://schemas.microsoft.com/office/drawing/2014/main" id="{593103B2-12D4-34F4-38B7-8F50F047A447}"/>
              </a:ext>
            </a:extLst>
          </p:cNvPr>
          <p:cNvSpPr/>
          <p:nvPr/>
        </p:nvSpPr>
        <p:spPr>
          <a:xfrm>
            <a:off x="3350509" y="2714902"/>
            <a:ext cx="461119" cy="469900"/>
          </a:xfrm>
          <a:prstGeom prst="roundRect">
            <a:avLst/>
          </a:prstGeom>
          <a:noFill/>
          <a:ln w="25400">
            <a:gradFill>
              <a:gsLst>
                <a:gs pos="0">
                  <a:schemeClr val="accent2"/>
                </a:gs>
                <a:gs pos="50000">
                  <a:srgbClr val="F10000"/>
                </a:gs>
                <a:gs pos="100000">
                  <a:schemeClr val="accent1"/>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Aft>
                <a:spcPts val="600"/>
              </a:spcAft>
            </a:pPr>
            <a:endParaRPr lang="en-US" sz="900">
              <a:solidFill>
                <a:srgbClr val="222222"/>
              </a:solidFill>
              <a:latin typeface="Arial" panose="020B0604020202020204" pitchFamily="34" charset="0"/>
              <a:ea typeface="Verdana" panose="020B0604030504040204" pitchFamily="34" charset="0"/>
              <a:cs typeface="Tahoma" panose="020B0604030504040204" pitchFamily="34" charset="0"/>
            </a:endParaRPr>
          </a:p>
        </p:txBody>
      </p:sp>
      <p:cxnSp>
        <p:nvCxnSpPr>
          <p:cNvPr id="32" name="Straight Connector 31">
            <a:extLst>
              <a:ext uri="{FF2B5EF4-FFF2-40B4-BE49-F238E27FC236}">
                <a16:creationId xmlns:a16="http://schemas.microsoft.com/office/drawing/2014/main" id="{F179ADAB-F8AB-3DFB-E063-73F13FD6CBDE}"/>
              </a:ext>
            </a:extLst>
          </p:cNvPr>
          <p:cNvCxnSpPr>
            <a:cxnSpLocks/>
            <a:stCxn id="27" idx="3"/>
          </p:cNvCxnSpPr>
          <p:nvPr/>
        </p:nvCxnSpPr>
        <p:spPr>
          <a:xfrm>
            <a:off x="3801923" y="1819152"/>
            <a:ext cx="18896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88B6F45-F39E-4EC3-BEBC-BA409168C8B0}"/>
              </a:ext>
            </a:extLst>
          </p:cNvPr>
          <p:cNvCxnSpPr>
            <a:cxnSpLocks/>
          </p:cNvCxnSpPr>
          <p:nvPr/>
        </p:nvCxnSpPr>
        <p:spPr>
          <a:xfrm flipV="1">
            <a:off x="3811628" y="2392433"/>
            <a:ext cx="1346526" cy="175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B17DE68-2D8C-3438-44E9-4E6A059945F8}"/>
              </a:ext>
            </a:extLst>
          </p:cNvPr>
          <p:cNvCxnSpPr>
            <a:cxnSpLocks/>
          </p:cNvCxnSpPr>
          <p:nvPr/>
        </p:nvCxnSpPr>
        <p:spPr>
          <a:xfrm>
            <a:off x="3811628" y="2949852"/>
            <a:ext cx="149999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Freeform 25">
            <a:extLst>
              <a:ext uri="{FF2B5EF4-FFF2-40B4-BE49-F238E27FC236}">
                <a16:creationId xmlns:a16="http://schemas.microsoft.com/office/drawing/2014/main" id="{8B3323AD-D6A1-465C-5CCD-80E0824F077B}"/>
              </a:ext>
            </a:extLst>
          </p:cNvPr>
          <p:cNvSpPr/>
          <p:nvPr/>
        </p:nvSpPr>
        <p:spPr>
          <a:xfrm>
            <a:off x="2761837" y="1680013"/>
            <a:ext cx="574625" cy="208298"/>
          </a:xfrm>
          <a:custGeom>
            <a:avLst/>
            <a:gdLst>
              <a:gd name="connsiteX0" fmla="*/ 0 w 712099"/>
              <a:gd name="connsiteY0" fmla="*/ 208298 h 208298"/>
              <a:gd name="connsiteX1" fmla="*/ 299405 w 712099"/>
              <a:gd name="connsiteY1" fmla="*/ 14090 h 208298"/>
              <a:gd name="connsiteX2" fmla="*/ 712099 w 712099"/>
              <a:gd name="connsiteY2" fmla="*/ 30274 h 208298"/>
            </a:gdLst>
            <a:ahLst/>
            <a:cxnLst>
              <a:cxn ang="0">
                <a:pos x="connsiteX0" y="connsiteY0"/>
              </a:cxn>
              <a:cxn ang="0">
                <a:pos x="connsiteX1" y="connsiteY1"/>
              </a:cxn>
              <a:cxn ang="0">
                <a:pos x="connsiteX2" y="connsiteY2"/>
              </a:cxn>
            </a:cxnLst>
            <a:rect l="l" t="t" r="r" b="b"/>
            <a:pathLst>
              <a:path w="712099" h="208298">
                <a:moveTo>
                  <a:pt x="0" y="208298"/>
                </a:moveTo>
                <a:cubicBezTo>
                  <a:pt x="90361" y="126029"/>
                  <a:pt x="180722" y="43761"/>
                  <a:pt x="299405" y="14090"/>
                </a:cubicBezTo>
                <a:cubicBezTo>
                  <a:pt x="418088" y="-15581"/>
                  <a:pt x="565093" y="7346"/>
                  <a:pt x="712099" y="30274"/>
                </a:cubicBez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2EEA7C8-316F-7C3E-8886-ACBE5242B777}"/>
              </a:ext>
            </a:extLst>
          </p:cNvPr>
          <p:cNvSpPr txBox="1"/>
          <p:nvPr/>
        </p:nvSpPr>
        <p:spPr>
          <a:xfrm>
            <a:off x="3880673" y="1666571"/>
            <a:ext cx="1432290" cy="124650"/>
          </a:xfrm>
          <a:prstGeom prst="rect">
            <a:avLst/>
          </a:prstGeom>
          <a:noFill/>
        </p:spPr>
        <p:txBody>
          <a:bodyPr wrap="square" lIns="0" tIns="0" rIns="0" bIns="0" rtlCol="0">
            <a:spAutoFit/>
          </a:bodyPr>
          <a:lstStyle/>
          <a:p>
            <a:pPr>
              <a:lnSpc>
                <a:spcPct val="90000"/>
              </a:lnSpc>
              <a:spcBef>
                <a:spcPts val="600"/>
              </a:spcBef>
            </a:pPr>
            <a:r>
              <a:rPr lang="en-US" sz="900" b="1">
                <a:latin typeface="Neue Haas Grotesk Text Pro" panose="020B0504020202020204" pitchFamily="34" charset="77"/>
              </a:rPr>
              <a:t>Performance &amp; Scale</a:t>
            </a:r>
          </a:p>
        </p:txBody>
      </p:sp>
      <p:sp>
        <p:nvSpPr>
          <p:cNvPr id="38" name="TextBox 37">
            <a:extLst>
              <a:ext uri="{FF2B5EF4-FFF2-40B4-BE49-F238E27FC236}">
                <a16:creationId xmlns:a16="http://schemas.microsoft.com/office/drawing/2014/main" id="{AF6E6F93-6714-79CB-E6E0-502AAA1A62C3}"/>
              </a:ext>
            </a:extLst>
          </p:cNvPr>
          <p:cNvSpPr txBox="1"/>
          <p:nvPr/>
        </p:nvSpPr>
        <p:spPr>
          <a:xfrm>
            <a:off x="3879331" y="2240900"/>
            <a:ext cx="1432290" cy="124650"/>
          </a:xfrm>
          <a:prstGeom prst="rect">
            <a:avLst/>
          </a:prstGeom>
          <a:noFill/>
        </p:spPr>
        <p:txBody>
          <a:bodyPr wrap="square" lIns="0" tIns="0" rIns="0" bIns="0" rtlCol="0">
            <a:spAutoFit/>
          </a:bodyPr>
          <a:lstStyle/>
          <a:p>
            <a:pPr>
              <a:lnSpc>
                <a:spcPct val="90000"/>
              </a:lnSpc>
              <a:spcBef>
                <a:spcPts val="600"/>
              </a:spcBef>
            </a:pPr>
            <a:r>
              <a:rPr lang="en-US" sz="900" b="1">
                <a:latin typeface="Neue Haas Grotesk Text Pro" panose="020B0504020202020204" pitchFamily="34" charset="77"/>
              </a:rPr>
              <a:t>Cyber Resilience</a:t>
            </a:r>
          </a:p>
        </p:txBody>
      </p:sp>
      <p:sp>
        <p:nvSpPr>
          <p:cNvPr id="39" name="TextBox 38">
            <a:extLst>
              <a:ext uri="{FF2B5EF4-FFF2-40B4-BE49-F238E27FC236}">
                <a16:creationId xmlns:a16="http://schemas.microsoft.com/office/drawing/2014/main" id="{35284AD6-89F9-59CD-E07F-A5FC44A75F37}"/>
              </a:ext>
            </a:extLst>
          </p:cNvPr>
          <p:cNvSpPr txBox="1"/>
          <p:nvPr/>
        </p:nvSpPr>
        <p:spPr>
          <a:xfrm>
            <a:off x="3903749" y="2791908"/>
            <a:ext cx="1432290" cy="124650"/>
          </a:xfrm>
          <a:prstGeom prst="rect">
            <a:avLst/>
          </a:prstGeom>
          <a:noFill/>
        </p:spPr>
        <p:txBody>
          <a:bodyPr wrap="square" lIns="0" tIns="0" rIns="0" bIns="0" rtlCol="0">
            <a:spAutoFit/>
          </a:bodyPr>
          <a:lstStyle/>
          <a:p>
            <a:pPr>
              <a:lnSpc>
                <a:spcPct val="90000"/>
              </a:lnSpc>
              <a:spcBef>
                <a:spcPts val="600"/>
              </a:spcBef>
            </a:pPr>
            <a:r>
              <a:rPr lang="en-US" sz="900" b="1">
                <a:latin typeface="Neue Haas Grotesk Text Pro" panose="020B0504020202020204" pitchFamily="34" charset="77"/>
              </a:rPr>
              <a:t>DevOps Flexibility</a:t>
            </a:r>
          </a:p>
        </p:txBody>
      </p:sp>
      <p:grpSp>
        <p:nvGrpSpPr>
          <p:cNvPr id="40" name="Group 39">
            <a:extLst>
              <a:ext uri="{FF2B5EF4-FFF2-40B4-BE49-F238E27FC236}">
                <a16:creationId xmlns:a16="http://schemas.microsoft.com/office/drawing/2014/main" id="{CDB0D8AE-F88D-06A6-F1C7-F52FA5ABAA23}"/>
              </a:ext>
            </a:extLst>
          </p:cNvPr>
          <p:cNvGrpSpPr/>
          <p:nvPr/>
        </p:nvGrpSpPr>
        <p:grpSpPr>
          <a:xfrm>
            <a:off x="5782713" y="1969054"/>
            <a:ext cx="1620261" cy="657296"/>
            <a:chOff x="6155990" y="2976765"/>
            <a:chExt cx="1620261" cy="657296"/>
          </a:xfrm>
        </p:grpSpPr>
        <p:pic>
          <p:nvPicPr>
            <p:cNvPr id="41" name="Graphic 40">
              <a:extLst>
                <a:ext uri="{FF2B5EF4-FFF2-40B4-BE49-F238E27FC236}">
                  <a16:creationId xmlns:a16="http://schemas.microsoft.com/office/drawing/2014/main" id="{782D383D-C778-083F-BDEC-B434550A186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55990" y="2976765"/>
              <a:ext cx="657296" cy="657296"/>
            </a:xfrm>
            <a:prstGeom prst="rect">
              <a:avLst/>
            </a:prstGeom>
          </p:spPr>
        </p:pic>
        <p:sp>
          <p:nvSpPr>
            <p:cNvPr id="42" name="TextBox 41">
              <a:extLst>
                <a:ext uri="{FF2B5EF4-FFF2-40B4-BE49-F238E27FC236}">
                  <a16:creationId xmlns:a16="http://schemas.microsoft.com/office/drawing/2014/main" id="{0B7501F6-87DC-B818-2D61-751027CE3DD0}"/>
                </a:ext>
              </a:extLst>
            </p:cNvPr>
            <p:cNvSpPr txBox="1"/>
            <p:nvPr/>
          </p:nvSpPr>
          <p:spPr>
            <a:xfrm>
              <a:off x="6875122" y="3107816"/>
              <a:ext cx="901129" cy="369332"/>
            </a:xfrm>
            <a:prstGeom prst="rect">
              <a:avLst/>
            </a:prstGeom>
            <a:noFill/>
          </p:spPr>
          <p:txBody>
            <a:bodyPr wrap="square" lIns="0" tIns="0" rIns="0" bIns="0" rtlCol="0">
              <a:spAutoFit/>
            </a:bodyPr>
            <a:lstStyle/>
            <a:p>
              <a:r>
                <a:rPr lang="en-US" sz="1200" b="1">
                  <a:latin typeface="Neue Haas Grotesk Text Pro" panose="020B0504020202020204" pitchFamily="34" charset="77"/>
                </a:rPr>
                <a:t>VSP One</a:t>
              </a:r>
            </a:p>
            <a:p>
              <a:r>
                <a:rPr lang="en-US" sz="1200" i="1">
                  <a:latin typeface="Times New Roman" panose="02020603050405020304" pitchFamily="18" charset="0"/>
                  <a:cs typeface="Times New Roman" panose="02020603050405020304" pitchFamily="18" charset="0"/>
                </a:rPr>
                <a:t>SDS Cloud</a:t>
              </a:r>
            </a:p>
          </p:txBody>
        </p:sp>
      </p:grpSp>
      <p:sp>
        <p:nvSpPr>
          <p:cNvPr id="43" name="Rounded Rectangle 26">
            <a:extLst>
              <a:ext uri="{FF2B5EF4-FFF2-40B4-BE49-F238E27FC236}">
                <a16:creationId xmlns:a16="http://schemas.microsoft.com/office/drawing/2014/main" id="{2C998F49-BD0B-4CC2-559B-40A28E5930D0}"/>
              </a:ext>
            </a:extLst>
          </p:cNvPr>
          <p:cNvSpPr/>
          <p:nvPr/>
        </p:nvSpPr>
        <p:spPr>
          <a:xfrm>
            <a:off x="620140" y="3232919"/>
            <a:ext cx="2497193" cy="667890"/>
          </a:xfrm>
          <a:prstGeom prst="roundRect">
            <a:avLst/>
          </a:prstGeom>
          <a:solidFill>
            <a:schemeClr val="bg1"/>
          </a:solidFill>
          <a:ln w="25400">
            <a:gradFill>
              <a:gsLst>
                <a:gs pos="0">
                  <a:schemeClr val="accent2"/>
                </a:gs>
                <a:gs pos="50000">
                  <a:srgbClr val="F10000"/>
                </a:gs>
                <a:gs pos="100000">
                  <a:schemeClr val="accent1"/>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Aft>
                <a:spcPts val="600"/>
              </a:spcAft>
            </a:pPr>
            <a:r>
              <a:rPr lang="en-US" sz="1100" i="1">
                <a:solidFill>
                  <a:srgbClr val="222222"/>
                </a:solidFill>
                <a:latin typeface="Times New Roman"/>
                <a:ea typeface="Verdana"/>
                <a:cs typeface="Times New Roman"/>
              </a:rPr>
              <a:t>Expand common data services into the public cloud with AWS /Azure </a:t>
            </a:r>
            <a:endParaRPr lang="en-US" sz="1100" i="1">
              <a:solidFill>
                <a:srgbClr val="222222"/>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7" name="Rounded Rectangle 26">
            <a:extLst>
              <a:ext uri="{FF2B5EF4-FFF2-40B4-BE49-F238E27FC236}">
                <a16:creationId xmlns:a16="http://schemas.microsoft.com/office/drawing/2014/main" id="{71D76A32-2227-E1C4-E8FD-AED4F817EC74}"/>
              </a:ext>
            </a:extLst>
          </p:cNvPr>
          <p:cNvSpPr/>
          <p:nvPr/>
        </p:nvSpPr>
        <p:spPr>
          <a:xfrm>
            <a:off x="3330361" y="3243159"/>
            <a:ext cx="2497193" cy="667890"/>
          </a:xfrm>
          <a:prstGeom prst="roundRect">
            <a:avLst/>
          </a:prstGeom>
          <a:solidFill>
            <a:schemeClr val="bg1"/>
          </a:solidFill>
          <a:ln w="25400">
            <a:gradFill>
              <a:gsLst>
                <a:gs pos="0">
                  <a:schemeClr val="accent2"/>
                </a:gs>
                <a:gs pos="50000">
                  <a:srgbClr val="F10000"/>
                </a:gs>
                <a:gs pos="100000">
                  <a:schemeClr val="accent1"/>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Aft>
                <a:spcPts val="600"/>
              </a:spcAft>
            </a:pPr>
            <a:r>
              <a:rPr lang="en-US" sz="1100" i="1">
                <a:solidFill>
                  <a:srgbClr val="222222"/>
                </a:solidFill>
                <a:latin typeface="Times New Roman"/>
                <a:ea typeface="Verdana"/>
                <a:cs typeface="Times New Roman"/>
              </a:rPr>
              <a:t>Deploy VSP One on AWS/ Azure Marketplace </a:t>
            </a:r>
          </a:p>
          <a:p>
            <a:pPr algn="ctr">
              <a:spcAft>
                <a:spcPts val="600"/>
              </a:spcAft>
            </a:pPr>
            <a:r>
              <a:rPr lang="en-US" sz="1100" i="1">
                <a:solidFill>
                  <a:srgbClr val="222222"/>
                </a:solidFill>
                <a:latin typeface="Times New Roman"/>
                <a:ea typeface="Verdana"/>
                <a:cs typeface="Times New Roman"/>
              </a:rPr>
              <a:t>with correct capacity and cost </a:t>
            </a:r>
          </a:p>
        </p:txBody>
      </p:sp>
      <p:sp>
        <p:nvSpPr>
          <p:cNvPr id="50" name="Rounded Rectangle 26">
            <a:extLst>
              <a:ext uri="{FF2B5EF4-FFF2-40B4-BE49-F238E27FC236}">
                <a16:creationId xmlns:a16="http://schemas.microsoft.com/office/drawing/2014/main" id="{EC7160FF-BF4D-45BC-D9D3-6B909C3A8880}"/>
              </a:ext>
            </a:extLst>
          </p:cNvPr>
          <p:cNvSpPr/>
          <p:nvPr/>
        </p:nvSpPr>
        <p:spPr>
          <a:xfrm>
            <a:off x="6040582" y="3243158"/>
            <a:ext cx="2497193" cy="667890"/>
          </a:xfrm>
          <a:prstGeom prst="roundRect">
            <a:avLst/>
          </a:prstGeom>
          <a:solidFill>
            <a:schemeClr val="bg1"/>
          </a:solidFill>
          <a:ln w="25400">
            <a:gradFill>
              <a:gsLst>
                <a:gs pos="0">
                  <a:schemeClr val="accent2"/>
                </a:gs>
                <a:gs pos="50000">
                  <a:srgbClr val="F10000"/>
                </a:gs>
                <a:gs pos="100000">
                  <a:schemeClr val="accent1"/>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Aft>
                <a:spcPts val="600"/>
              </a:spcAft>
            </a:pPr>
            <a:r>
              <a:rPr lang="en-US" sz="1100" i="1">
                <a:solidFill>
                  <a:srgbClr val="222222"/>
                </a:solidFill>
                <a:latin typeface="Times New Roman" panose="02020603050405020304" pitchFamily="18" charset="0"/>
                <a:ea typeface="Verdana" panose="020B0604030504040204" pitchFamily="34" charset="0"/>
                <a:cs typeface="Times New Roman" panose="02020603050405020304" pitchFamily="18" charset="0"/>
              </a:rPr>
              <a:t>Snapshot data locally and set</a:t>
            </a:r>
          </a:p>
          <a:p>
            <a:pPr algn="ctr">
              <a:spcAft>
                <a:spcPts val="600"/>
              </a:spcAft>
            </a:pPr>
            <a:r>
              <a:rPr lang="en-US" sz="1100" i="1">
                <a:solidFill>
                  <a:srgbClr val="222222"/>
                </a:solidFill>
                <a:latin typeface="Times New Roman"/>
                <a:ea typeface="Verdana"/>
                <a:cs typeface="Times New Roman"/>
              </a:rPr>
              <a:t>SDS migration target within AWS/Azure</a:t>
            </a:r>
            <a:endParaRPr lang="en-US" sz="1100" i="1">
              <a:solidFill>
                <a:srgbClr val="222222"/>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51" name="Group 50">
            <a:extLst>
              <a:ext uri="{FF2B5EF4-FFF2-40B4-BE49-F238E27FC236}">
                <a16:creationId xmlns:a16="http://schemas.microsoft.com/office/drawing/2014/main" id="{3676BFD3-B54C-2938-5A7D-0E8092203484}"/>
              </a:ext>
            </a:extLst>
          </p:cNvPr>
          <p:cNvGrpSpPr/>
          <p:nvPr/>
        </p:nvGrpSpPr>
        <p:grpSpPr>
          <a:xfrm>
            <a:off x="2584938" y="3961111"/>
            <a:ext cx="2787337" cy="492968"/>
            <a:chOff x="2805243" y="1632082"/>
            <a:chExt cx="3113347" cy="492968"/>
          </a:xfrm>
        </p:grpSpPr>
        <p:pic>
          <p:nvPicPr>
            <p:cNvPr id="52" name="Graphic 51">
              <a:extLst>
                <a:ext uri="{FF2B5EF4-FFF2-40B4-BE49-F238E27FC236}">
                  <a16:creationId xmlns:a16="http://schemas.microsoft.com/office/drawing/2014/main" id="{1956602F-DF8C-16C3-3AE1-B0DC6BE6AEC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805243" y="1784657"/>
              <a:ext cx="459990" cy="340393"/>
            </a:xfrm>
            <a:prstGeom prst="rect">
              <a:avLst/>
            </a:prstGeom>
          </p:spPr>
        </p:pic>
        <p:sp>
          <p:nvSpPr>
            <p:cNvPr id="53" name="TextBox 52">
              <a:extLst>
                <a:ext uri="{FF2B5EF4-FFF2-40B4-BE49-F238E27FC236}">
                  <a16:creationId xmlns:a16="http://schemas.microsoft.com/office/drawing/2014/main" id="{9993A6F1-53EC-B7D1-2CAD-DFD91C7FB217}"/>
                </a:ext>
              </a:extLst>
            </p:cNvPr>
            <p:cNvSpPr txBox="1"/>
            <p:nvPr/>
          </p:nvSpPr>
          <p:spPr>
            <a:xfrm>
              <a:off x="3809946" y="1632082"/>
              <a:ext cx="2108644" cy="340093"/>
            </a:xfrm>
            <a:prstGeom prst="rect">
              <a:avLst/>
            </a:prstGeom>
            <a:noFill/>
          </p:spPr>
          <p:txBody>
            <a:bodyPr wrap="square" lIns="0" tIns="0" rIns="0" bIns="0" rtlCol="0">
              <a:spAutoFit/>
            </a:bodyPr>
            <a:lstStyle/>
            <a:p>
              <a:pPr>
                <a:lnSpc>
                  <a:spcPct val="90000"/>
                </a:lnSpc>
                <a:spcBef>
                  <a:spcPts val="600"/>
                </a:spcBef>
              </a:pPr>
              <a:r>
                <a:rPr lang="en-US" sz="900" b="1">
                  <a:latin typeface="Neue Haas Grotesk Text Pro" panose="020B0504020202020204" pitchFamily="34" charset="77"/>
                </a:rPr>
                <a:t>Clear Sight Cloud Observability</a:t>
              </a:r>
            </a:p>
            <a:p>
              <a:pPr>
                <a:lnSpc>
                  <a:spcPct val="90000"/>
                </a:lnSpc>
                <a:spcBef>
                  <a:spcPts val="600"/>
                </a:spcBef>
              </a:pPr>
              <a:r>
                <a:rPr lang="en-US" sz="1000" i="1">
                  <a:latin typeface="Times New Roman" panose="02020603050405020304" pitchFamily="18" charset="0"/>
                  <a:cs typeface="Times New Roman" panose="02020603050405020304" pitchFamily="18" charset="0"/>
                </a:rPr>
                <a:t>Insights and management</a:t>
              </a:r>
            </a:p>
          </p:txBody>
        </p:sp>
      </p:grpSp>
      <p:pic>
        <p:nvPicPr>
          <p:cNvPr id="54" name="Picture 53" descr="A black rectangular object with white text&#10;&#10;Description automatically generated">
            <a:extLst>
              <a:ext uri="{FF2B5EF4-FFF2-40B4-BE49-F238E27FC236}">
                <a16:creationId xmlns:a16="http://schemas.microsoft.com/office/drawing/2014/main" id="{9B4DD6C6-4998-CD4C-8D03-F299B67F00E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2151" y="2348393"/>
            <a:ext cx="2331876" cy="854375"/>
          </a:xfrm>
          <a:prstGeom prst="rect">
            <a:avLst/>
          </a:prstGeom>
        </p:spPr>
      </p:pic>
      <p:pic>
        <p:nvPicPr>
          <p:cNvPr id="55" name="Graphic 54">
            <a:extLst>
              <a:ext uri="{FF2B5EF4-FFF2-40B4-BE49-F238E27FC236}">
                <a16:creationId xmlns:a16="http://schemas.microsoft.com/office/drawing/2014/main" id="{6925C007-0ACD-6C39-EA7F-00357242223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556584" y="1945384"/>
            <a:ext cx="685800" cy="685800"/>
          </a:xfrm>
          <a:prstGeom prst="rect">
            <a:avLst/>
          </a:prstGeom>
        </p:spPr>
      </p:pic>
      <p:sp>
        <p:nvSpPr>
          <p:cNvPr id="56" name="Rounded Rectangle 30">
            <a:extLst>
              <a:ext uri="{FF2B5EF4-FFF2-40B4-BE49-F238E27FC236}">
                <a16:creationId xmlns:a16="http://schemas.microsoft.com/office/drawing/2014/main" id="{AB9CEC65-CEF5-56D6-4462-91E340102D3A}"/>
              </a:ext>
            </a:extLst>
          </p:cNvPr>
          <p:cNvSpPr/>
          <p:nvPr/>
        </p:nvSpPr>
        <p:spPr>
          <a:xfrm>
            <a:off x="550869" y="889698"/>
            <a:ext cx="2809323" cy="366522"/>
          </a:xfrm>
          <a:prstGeom prst="roundRect">
            <a:avLst>
              <a:gd name="adj" fmla="val 50000"/>
            </a:avLst>
          </a:prstGeom>
          <a:gradFill>
            <a:gsLst>
              <a:gs pos="100000">
                <a:schemeClr val="accent1"/>
              </a:gs>
              <a:gs pos="0">
                <a:schemeClr val="accent2"/>
              </a:gs>
              <a:gs pos="50000">
                <a:srgbClr val="F1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Aft>
                <a:spcPts val="600"/>
              </a:spcAft>
            </a:pPr>
            <a:r>
              <a:rPr lang="en-GB" sz="1200" i="1">
                <a:solidFill>
                  <a:srgbClr val="FFFFFF"/>
                </a:solidFill>
                <a:latin typeface="Times New Roman" panose="02020603050405020304" pitchFamily="18" charset="0"/>
                <a:ea typeface="Verdana"/>
                <a:cs typeface="Times New Roman" panose="02020603050405020304" pitchFamily="18" charset="0"/>
              </a:rPr>
              <a:t>Primary</a:t>
            </a:r>
          </a:p>
        </p:txBody>
      </p:sp>
      <p:sp>
        <p:nvSpPr>
          <p:cNvPr id="57" name="Rounded Rectangle 30">
            <a:extLst>
              <a:ext uri="{FF2B5EF4-FFF2-40B4-BE49-F238E27FC236}">
                <a16:creationId xmlns:a16="http://schemas.microsoft.com/office/drawing/2014/main" id="{ACAB92D2-F157-359D-C398-8667CB6FA04A}"/>
              </a:ext>
            </a:extLst>
          </p:cNvPr>
          <p:cNvSpPr/>
          <p:nvPr/>
        </p:nvSpPr>
        <p:spPr>
          <a:xfrm>
            <a:off x="4326858" y="894454"/>
            <a:ext cx="2817999" cy="366522"/>
          </a:xfrm>
          <a:prstGeom prst="roundRect">
            <a:avLst>
              <a:gd name="adj" fmla="val 50000"/>
            </a:avLst>
          </a:prstGeom>
          <a:gradFill>
            <a:gsLst>
              <a:gs pos="100000">
                <a:schemeClr val="accent1"/>
              </a:gs>
              <a:gs pos="0">
                <a:schemeClr val="accent2"/>
              </a:gs>
              <a:gs pos="50000">
                <a:srgbClr val="F1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Aft>
                <a:spcPts val="600"/>
              </a:spcAft>
            </a:pPr>
            <a:r>
              <a:rPr lang="en-GB" sz="1200" i="1">
                <a:solidFill>
                  <a:srgbClr val="FFFFFF"/>
                </a:solidFill>
                <a:latin typeface="Times New Roman" panose="02020603050405020304" pitchFamily="18" charset="0"/>
                <a:ea typeface="Verdana"/>
                <a:cs typeface="Times New Roman" panose="02020603050405020304" pitchFamily="18" charset="0"/>
              </a:rPr>
              <a:t>Remote</a:t>
            </a:r>
            <a:endParaRPr lang="en-GB" sz="1050" i="1">
              <a:solidFill>
                <a:srgbClr val="222222"/>
              </a:solidFill>
              <a:effectLst/>
              <a:latin typeface="Times New Roman" panose="02020603050405020304" pitchFamily="18" charset="0"/>
              <a:ea typeface="Verdana" panose="020B0604030504040204" pitchFamily="34" charset="0"/>
              <a:cs typeface="Times New Roman" panose="02020603050405020304" pitchFamily="18" charset="0"/>
            </a:endParaRPr>
          </a:p>
        </p:txBody>
      </p:sp>
      <p:sp>
        <p:nvSpPr>
          <p:cNvPr id="58" name="Title 2">
            <a:extLst>
              <a:ext uri="{FF2B5EF4-FFF2-40B4-BE49-F238E27FC236}">
                <a16:creationId xmlns:a16="http://schemas.microsoft.com/office/drawing/2014/main" id="{960D9CE6-3A03-AC6B-0A12-F80027733173}"/>
              </a:ext>
            </a:extLst>
          </p:cNvPr>
          <p:cNvSpPr txBox="1">
            <a:spLocks/>
          </p:cNvSpPr>
          <p:nvPr/>
        </p:nvSpPr>
        <p:spPr>
          <a:xfrm>
            <a:off x="41718" y="113593"/>
            <a:ext cx="7051040" cy="762000"/>
          </a:xfrm>
          <a:prstGeom prst="rect">
            <a:avLst/>
          </a:prstGeom>
        </p:spPr>
        <p:txBody>
          <a:bodyPr/>
          <a:lstStyle>
            <a:lvl1pPr algn="l" defTabSz="914400" rtl="0" eaLnBrk="1" latinLnBrk="0" hangingPunct="1">
              <a:lnSpc>
                <a:spcPct val="85000"/>
              </a:lnSpc>
              <a:spcBef>
                <a:spcPct val="0"/>
              </a:spcBef>
              <a:buNone/>
              <a:defRPr lang="en-US" sz="2200" b="1" i="0" kern="1200" cap="none" dirty="0" smtClean="0">
                <a:solidFill>
                  <a:schemeClr val="tx1"/>
                </a:solidFill>
                <a:latin typeface="Neue Haas Grotesk Text Pro" panose="020B0504020202020204" pitchFamily="34" charset="77"/>
                <a:ea typeface="+mj-ea"/>
                <a:cs typeface="+mj-cs"/>
              </a:defRPr>
            </a:lvl1pPr>
          </a:lstStyle>
          <a:p>
            <a:pPr marL="144000" indent="0">
              <a:buFont typeface="Arial" panose="020B0604020202020204" pitchFamily="34" charset="0"/>
              <a:buNone/>
            </a:pPr>
            <a:r>
              <a:rPr lang="en-US" sz="2400">
                <a:latin typeface="Neue Haas Grotesk Text Pro" panose="020B0504020202020204" pitchFamily="34" charset="0"/>
                <a:cs typeface="Times New Roman" panose="02020603050405020304" pitchFamily="18" charset="0"/>
              </a:rPr>
              <a:t>Data Foundation for Hybrid </a:t>
            </a:r>
            <a:r>
              <a:rPr lang="en-US" sz="2400" b="1">
                <a:latin typeface="Neue Haas Grotesk Text Pro" panose="020B0504020202020204" pitchFamily="34" charset="0"/>
                <a:cs typeface="Times New Roman" panose="02020603050405020304" pitchFamily="18" charset="0"/>
              </a:rPr>
              <a:t>Cloud</a:t>
            </a:r>
          </a:p>
          <a:p>
            <a:pPr marL="144000" indent="0">
              <a:buFont typeface="Arial" panose="020B0604020202020204" pitchFamily="34" charset="0"/>
              <a:buNone/>
            </a:pPr>
            <a:r>
              <a:rPr lang="en-US" sz="1600" b="0" i="1">
                <a:latin typeface="Times New Roman" panose="02020603050405020304" pitchFamily="18" charset="0"/>
                <a:cs typeface="Times New Roman" panose="02020603050405020304" pitchFamily="18" charset="0"/>
              </a:rPr>
              <a:t>Storage Efficiencies from public cloud integration with </a:t>
            </a:r>
            <a:r>
              <a:rPr lang="en-US" sz="1600" b="0" i="1" err="1">
                <a:latin typeface="Times New Roman" panose="02020603050405020304" pitchFamily="18" charset="0"/>
                <a:cs typeface="Times New Roman" panose="02020603050405020304" pitchFamily="18" charset="0"/>
              </a:rPr>
              <a:t>Hyperscalers</a:t>
            </a:r>
            <a:endParaRPr lang="en-US" sz="1600" b="0" i="1">
              <a:latin typeface="Times New Roman" panose="02020603050405020304" pitchFamily="18" charset="0"/>
              <a:cs typeface="Times New Roman" panose="02020603050405020304" pitchFamily="18" charset="0"/>
            </a:endParaRPr>
          </a:p>
        </p:txBody>
      </p:sp>
      <p:pic>
        <p:nvPicPr>
          <p:cNvPr id="3" name="Picture 4" descr="AWS Marketplace: AWSMP Canary">
            <a:extLst>
              <a:ext uri="{FF2B5EF4-FFF2-40B4-BE49-F238E27FC236}">
                <a16:creationId xmlns:a16="http://schemas.microsoft.com/office/drawing/2014/main" id="{C3C39007-1EA5-5BEF-E384-E7897061AD6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944632" y="1443414"/>
            <a:ext cx="1092590" cy="64341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9A52C7C-C455-4B98-D653-CB4DADA5807E}"/>
              </a:ext>
            </a:extLst>
          </p:cNvPr>
          <p:cNvGrpSpPr/>
          <p:nvPr/>
        </p:nvGrpSpPr>
        <p:grpSpPr>
          <a:xfrm>
            <a:off x="5774675" y="2592388"/>
            <a:ext cx="2317977" cy="427380"/>
            <a:chOff x="6352284" y="3751338"/>
            <a:chExt cx="2317977" cy="427380"/>
          </a:xfrm>
        </p:grpSpPr>
        <p:sp>
          <p:nvSpPr>
            <p:cNvPr id="9" name="TextBox 8">
              <a:extLst>
                <a:ext uri="{FF2B5EF4-FFF2-40B4-BE49-F238E27FC236}">
                  <a16:creationId xmlns:a16="http://schemas.microsoft.com/office/drawing/2014/main" id="{E6880FEE-52EF-DE08-2A63-47741E5CCBFB}"/>
                </a:ext>
              </a:extLst>
            </p:cNvPr>
            <p:cNvSpPr txBox="1"/>
            <p:nvPr/>
          </p:nvSpPr>
          <p:spPr>
            <a:xfrm>
              <a:off x="6354540" y="3751338"/>
              <a:ext cx="2134101" cy="124650"/>
            </a:xfrm>
            <a:prstGeom prst="rect">
              <a:avLst/>
            </a:prstGeom>
            <a:noFill/>
          </p:spPr>
          <p:txBody>
            <a:bodyPr wrap="square" lIns="0" tIns="0" rIns="0" bIns="0" rtlCol="0">
              <a:spAutoFit/>
            </a:bodyPr>
            <a:lstStyle/>
            <a:p>
              <a:pPr defTabSz="914378">
                <a:lnSpc>
                  <a:spcPct val="90000"/>
                </a:lnSpc>
                <a:spcBef>
                  <a:spcPts val="600"/>
                </a:spcBef>
              </a:pPr>
              <a:r>
                <a:rPr lang="en-US" altLang="ja-JP" sz="900" i="1" kern="0">
                  <a:solidFill>
                    <a:srgbClr val="222222"/>
                  </a:solidFill>
                  <a:latin typeface="Times New Roman" panose="02020603050405020304" pitchFamily="18" charset="0"/>
                  <a:ea typeface="Meiryo UI" panose="020B0604030504040204" pitchFamily="50" charset="-128"/>
                  <a:cs typeface="Times New Roman" panose="02020603050405020304" pitchFamily="18" charset="0"/>
                </a:rPr>
                <a:t>Workload mobility enables data anywhere </a:t>
              </a:r>
              <a:endParaRPr lang="en-US" sz="900">
                <a:solidFill>
                  <a:srgbClr val="222222"/>
                </a:solidFill>
                <a:latin typeface="Neue Haas Grotesk Text Pro" panose="020B0504020202020204" pitchFamily="34" charset="77"/>
              </a:endParaRPr>
            </a:p>
          </p:txBody>
        </p:sp>
        <p:sp>
          <p:nvSpPr>
            <p:cNvPr id="11" name="TextBox 10">
              <a:extLst>
                <a:ext uri="{FF2B5EF4-FFF2-40B4-BE49-F238E27FC236}">
                  <a16:creationId xmlns:a16="http://schemas.microsoft.com/office/drawing/2014/main" id="{BAC47A8C-E037-B5C4-D955-EE894B517543}"/>
                </a:ext>
              </a:extLst>
            </p:cNvPr>
            <p:cNvSpPr txBox="1"/>
            <p:nvPr/>
          </p:nvSpPr>
          <p:spPr>
            <a:xfrm>
              <a:off x="6352284" y="4040219"/>
              <a:ext cx="2317977" cy="138499"/>
            </a:xfrm>
            <a:prstGeom prst="rect">
              <a:avLst/>
            </a:prstGeom>
            <a:noFill/>
          </p:spPr>
          <p:txBody>
            <a:bodyPr wrap="square" lIns="0" tIns="0" rIns="0" bIns="0" rtlCol="0">
              <a:spAutoFit/>
            </a:bodyPr>
            <a:lstStyle/>
            <a:p>
              <a:pPr defTabSz="914378"/>
              <a:r>
                <a:rPr lang="en-US" altLang="ja-JP" sz="900" i="1" kern="0">
                  <a:solidFill>
                    <a:srgbClr val="222222"/>
                  </a:solidFill>
                  <a:latin typeface="Times New Roman" panose="02020603050405020304" pitchFamily="18" charset="0"/>
                  <a:ea typeface="Meiryo UI" panose="020B0604030504040204" pitchFamily="50" charset="-128"/>
                  <a:cs typeface="Times New Roman" panose="02020603050405020304" pitchFamily="18" charset="0"/>
                </a:rPr>
                <a:t>Designed for distributed applications</a:t>
              </a:r>
              <a:endParaRPr lang="en-US" sz="900">
                <a:solidFill>
                  <a:srgbClr val="222222"/>
                </a:solidFill>
                <a:latin typeface="Arial"/>
              </a:endParaRPr>
            </a:p>
          </p:txBody>
        </p:sp>
        <p:sp>
          <p:nvSpPr>
            <p:cNvPr id="12" name="TextBox 11">
              <a:extLst>
                <a:ext uri="{FF2B5EF4-FFF2-40B4-BE49-F238E27FC236}">
                  <a16:creationId xmlns:a16="http://schemas.microsoft.com/office/drawing/2014/main" id="{9CE3D093-7812-B278-DED9-723E821B98E6}"/>
                </a:ext>
              </a:extLst>
            </p:cNvPr>
            <p:cNvSpPr txBox="1"/>
            <p:nvPr/>
          </p:nvSpPr>
          <p:spPr>
            <a:xfrm>
              <a:off x="6354539" y="3892587"/>
              <a:ext cx="2134101" cy="138499"/>
            </a:xfrm>
            <a:prstGeom prst="rect">
              <a:avLst/>
            </a:prstGeom>
            <a:noFill/>
          </p:spPr>
          <p:txBody>
            <a:bodyPr wrap="square" lIns="0" tIns="0" rIns="0" bIns="0" rtlCol="0">
              <a:spAutoFit/>
            </a:bodyPr>
            <a:lstStyle/>
            <a:p>
              <a:pPr defTabSz="914378"/>
              <a:r>
                <a:rPr lang="en-US" altLang="ja-JP" sz="900" i="1" kern="0">
                  <a:solidFill>
                    <a:srgbClr val="222222"/>
                  </a:solidFill>
                  <a:latin typeface="Times New Roman" panose="02020603050405020304" pitchFamily="18" charset="0"/>
                  <a:ea typeface="Meiryo UI" panose="020B0604030504040204" pitchFamily="50" charset="-128"/>
                  <a:cs typeface="Times New Roman" panose="02020603050405020304" pitchFamily="18" charset="0"/>
                </a:rPr>
                <a:t>Common API for cloud consumption</a:t>
              </a:r>
              <a:endParaRPr lang="en-US" sz="900">
                <a:solidFill>
                  <a:srgbClr val="222222"/>
                </a:solidFill>
                <a:latin typeface="Arial"/>
              </a:endParaRPr>
            </a:p>
          </p:txBody>
        </p:sp>
      </p:grpSp>
      <p:sp>
        <p:nvSpPr>
          <p:cNvPr id="13" name="TextBox 12">
            <a:extLst>
              <a:ext uri="{FF2B5EF4-FFF2-40B4-BE49-F238E27FC236}">
                <a16:creationId xmlns:a16="http://schemas.microsoft.com/office/drawing/2014/main" id="{0C27282A-8748-3F71-956B-4C8D799D4F7B}"/>
              </a:ext>
            </a:extLst>
          </p:cNvPr>
          <p:cNvSpPr txBox="1"/>
          <p:nvPr/>
        </p:nvSpPr>
        <p:spPr>
          <a:xfrm>
            <a:off x="3477677" y="4372057"/>
            <a:ext cx="2014427" cy="340093"/>
          </a:xfrm>
          <a:prstGeom prst="rect">
            <a:avLst/>
          </a:prstGeom>
          <a:noFill/>
        </p:spPr>
        <p:txBody>
          <a:bodyPr wrap="square" lIns="0" tIns="0" rIns="0" bIns="0" rtlCol="0">
            <a:spAutoFit/>
          </a:bodyPr>
          <a:lstStyle/>
          <a:p>
            <a:pPr>
              <a:lnSpc>
                <a:spcPct val="90000"/>
              </a:lnSpc>
              <a:spcBef>
                <a:spcPts val="600"/>
              </a:spcBef>
            </a:pPr>
            <a:r>
              <a:rPr lang="en-US" sz="900" b="1">
                <a:latin typeface="Neue Haas Grotesk Text Pro" panose="020B0504020202020204" pitchFamily="34" charset="77"/>
              </a:rPr>
              <a:t>Ops Center Data Management</a:t>
            </a:r>
          </a:p>
          <a:p>
            <a:pPr>
              <a:lnSpc>
                <a:spcPct val="90000"/>
              </a:lnSpc>
              <a:spcBef>
                <a:spcPts val="600"/>
              </a:spcBef>
            </a:pPr>
            <a:r>
              <a:rPr lang="en-US" sz="1000" i="1">
                <a:latin typeface="Times New Roman" panose="02020603050405020304" pitchFamily="18" charset="0"/>
                <a:cs typeface="Times New Roman" panose="02020603050405020304" pitchFamily="18" charset="0"/>
              </a:rPr>
              <a:t>Common Control Plane</a:t>
            </a:r>
          </a:p>
        </p:txBody>
      </p:sp>
    </p:spTree>
    <p:extLst>
      <p:ext uri="{BB962C8B-B14F-4D97-AF65-F5344CB8AC3E}">
        <p14:creationId xmlns:p14="http://schemas.microsoft.com/office/powerpoint/2010/main" val="400602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90347-42C3-F442-9D04-C1761FF1785F}"/>
            </a:ext>
          </a:extLst>
        </p:cNvPr>
        <p:cNvGrpSpPr/>
        <p:nvPr/>
      </p:nvGrpSpPr>
      <p:grpSpPr>
        <a:xfrm>
          <a:off x="0" y="0"/>
          <a:ext cx="0" cy="0"/>
          <a:chOff x="0" y="0"/>
          <a:chExt cx="0" cy="0"/>
        </a:xfrm>
      </p:grpSpPr>
      <p:pic>
        <p:nvPicPr>
          <p:cNvPr id="4" name="Picture 3" descr="A group of balls floating in the air&#10;&#10;Description automatically generated">
            <a:extLst>
              <a:ext uri="{FF2B5EF4-FFF2-40B4-BE49-F238E27FC236}">
                <a16:creationId xmlns:a16="http://schemas.microsoft.com/office/drawing/2014/main" id="{1222E8A5-9083-333C-7B48-671254F38312}"/>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ontent Placeholder 2">
            <a:extLst>
              <a:ext uri="{FF2B5EF4-FFF2-40B4-BE49-F238E27FC236}">
                <a16:creationId xmlns:a16="http://schemas.microsoft.com/office/drawing/2014/main" id="{80B16633-8777-60DE-D1E0-9FDE12F918D8}"/>
              </a:ext>
            </a:extLst>
          </p:cNvPr>
          <p:cNvSpPr>
            <a:spLocks noGrp="1"/>
          </p:cNvSpPr>
          <p:nvPr>
            <p:ph idx="1"/>
          </p:nvPr>
        </p:nvSpPr>
        <p:spPr>
          <a:xfrm>
            <a:off x="228633" y="2571750"/>
            <a:ext cx="4718551" cy="938719"/>
          </a:xfrm>
        </p:spPr>
        <p:txBody>
          <a:bodyPr/>
          <a:lstStyle/>
          <a:p>
            <a:pPr marL="143996" indent="0" fontAlgn="base">
              <a:lnSpc>
                <a:spcPts val="3340"/>
              </a:lnSpc>
              <a:spcBef>
                <a:spcPts val="0"/>
              </a:spcBef>
              <a:spcAft>
                <a:spcPts val="0"/>
              </a:spcAft>
              <a:buNone/>
            </a:pPr>
            <a:r>
              <a:rPr lang="en-US" sz="2800" b="1" dirty="0">
                <a:solidFill>
                  <a:schemeClr val="bg1"/>
                </a:solidFill>
                <a:latin typeface="Segoe UI" panose="020B0502040204020203" pitchFamily="34" charset="0"/>
              </a:rPr>
              <a:t>Virtual Storage Platform One File</a:t>
            </a:r>
            <a:endParaRPr lang="en-US" sz="2400" b="1" dirty="0">
              <a:solidFill>
                <a:schemeClr val="bg1"/>
              </a:solidFill>
              <a:latin typeface="Segoe UI" panose="020B0502040204020203" pitchFamily="34" charset="0"/>
            </a:endParaRPr>
          </a:p>
        </p:txBody>
      </p:sp>
      <p:pic>
        <p:nvPicPr>
          <p:cNvPr id="12" name="Graphic 11">
            <a:extLst>
              <a:ext uri="{FF2B5EF4-FFF2-40B4-BE49-F238E27FC236}">
                <a16:creationId xmlns:a16="http://schemas.microsoft.com/office/drawing/2014/main" id="{1C239D55-FA07-B6BB-7BDE-97BF51BD0CD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8633" y="4238493"/>
            <a:ext cx="1625482" cy="812741"/>
          </a:xfrm>
          <a:prstGeom prst="rect">
            <a:avLst/>
          </a:prstGeom>
        </p:spPr>
      </p:pic>
      <p:sp>
        <p:nvSpPr>
          <p:cNvPr id="9" name="TextBox 8">
            <a:extLst>
              <a:ext uri="{FF2B5EF4-FFF2-40B4-BE49-F238E27FC236}">
                <a16:creationId xmlns:a16="http://schemas.microsoft.com/office/drawing/2014/main" id="{AB6E096A-158E-9285-7CCE-649BF56AB439}"/>
              </a:ext>
            </a:extLst>
          </p:cNvPr>
          <p:cNvSpPr txBox="1"/>
          <p:nvPr/>
        </p:nvSpPr>
        <p:spPr>
          <a:xfrm>
            <a:off x="371252" y="1339267"/>
            <a:ext cx="4200748" cy="954107"/>
          </a:xfrm>
          <a:prstGeom prst="rect">
            <a:avLst/>
          </a:prstGeom>
          <a:noFill/>
        </p:spPr>
        <p:txBody>
          <a:bodyPr wrap="square">
            <a:spAutoFit/>
          </a:bodyPr>
          <a:lstStyle/>
          <a:p>
            <a:pPr defTabSz="685800"/>
            <a:r>
              <a:rPr lang="en-US" sz="2800" i="1" dirty="0">
                <a:solidFill>
                  <a:srgbClr val="FFFFFF"/>
                </a:solidFill>
                <a:latin typeface="Times New Roman" panose="02020603050405020304" pitchFamily="18" charset="0"/>
                <a:cs typeface="Times New Roman" panose="02020603050405020304" pitchFamily="18" charset="0"/>
              </a:rPr>
              <a:t>The Portfolio</a:t>
            </a:r>
          </a:p>
          <a:p>
            <a:pPr defTabSz="685800"/>
            <a:r>
              <a:rPr lang="en-US" sz="2800" i="1" dirty="0">
                <a:solidFill>
                  <a:srgbClr val="FFFFFF"/>
                </a:solidFill>
                <a:latin typeface="Times New Roman" panose="02020603050405020304" pitchFamily="18" charset="0"/>
                <a:cs typeface="Times New Roman" panose="02020603050405020304" pitchFamily="18" charset="0"/>
              </a:rPr>
              <a:t>File Storage</a:t>
            </a:r>
            <a:endParaRPr lang="en-US" sz="2800" dirty="0">
              <a:solidFill>
                <a:srgbClr val="414141"/>
              </a:solidFill>
              <a:latin typeface="Arial"/>
            </a:endParaRPr>
          </a:p>
        </p:txBody>
      </p:sp>
    </p:spTree>
    <p:extLst>
      <p:ext uri="{BB962C8B-B14F-4D97-AF65-F5344CB8AC3E}">
        <p14:creationId xmlns:p14="http://schemas.microsoft.com/office/powerpoint/2010/main" val="139918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D1270-D866-4160-9D29-00C6DC49877E}"/>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D5ED251-C73D-265D-B683-79C956A0DCD1}"/>
              </a:ext>
            </a:extLst>
          </p:cNvPr>
          <p:cNvSpPr/>
          <p:nvPr/>
        </p:nvSpPr>
        <p:spPr>
          <a:xfrm>
            <a:off x="307544" y="4322923"/>
            <a:ext cx="2785142" cy="407750"/>
          </a:xfrm>
          <a:prstGeom prst="roundRect">
            <a:avLst>
              <a:gd name="adj" fmla="val 50000"/>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panose="020B0504020202020204" pitchFamily="34" charset="77"/>
              <a:ea typeface="+mn-ea"/>
              <a:cs typeface="+mn-cs"/>
            </a:endParaRPr>
          </a:p>
        </p:txBody>
      </p:sp>
      <p:sp>
        <p:nvSpPr>
          <p:cNvPr id="23" name="Rectangle: Rounded Corners 22">
            <a:extLst>
              <a:ext uri="{FF2B5EF4-FFF2-40B4-BE49-F238E27FC236}">
                <a16:creationId xmlns:a16="http://schemas.microsoft.com/office/drawing/2014/main" id="{28097CA5-5265-2A89-1A03-5D8565E7A40D}"/>
              </a:ext>
            </a:extLst>
          </p:cNvPr>
          <p:cNvSpPr/>
          <p:nvPr/>
        </p:nvSpPr>
        <p:spPr>
          <a:xfrm>
            <a:off x="6120365" y="4326687"/>
            <a:ext cx="2785142" cy="407750"/>
          </a:xfrm>
          <a:prstGeom prst="roundRect">
            <a:avLst>
              <a:gd name="adj" fmla="val 50000"/>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panose="020B0504020202020204" pitchFamily="34" charset="77"/>
              <a:ea typeface="+mn-ea"/>
              <a:cs typeface="+mn-cs"/>
            </a:endParaRPr>
          </a:p>
        </p:txBody>
      </p:sp>
      <p:sp>
        <p:nvSpPr>
          <p:cNvPr id="5" name="Rectangle 4">
            <a:extLst>
              <a:ext uri="{FF2B5EF4-FFF2-40B4-BE49-F238E27FC236}">
                <a16:creationId xmlns:a16="http://schemas.microsoft.com/office/drawing/2014/main" id="{D7358160-5E7A-25EF-8FBB-7C50050E0115}"/>
              </a:ext>
            </a:extLst>
          </p:cNvPr>
          <p:cNvSpPr/>
          <p:nvPr/>
        </p:nvSpPr>
        <p:spPr>
          <a:xfrm>
            <a:off x="0" y="0"/>
            <a:ext cx="9144000" cy="1449659"/>
          </a:xfrm>
          <a:prstGeom prst="rect">
            <a:avLst/>
          </a:prstGeom>
          <a:solidFill>
            <a:schemeClr val="accent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panose="020B0504020202020204" pitchFamily="34" charset="77"/>
              <a:ea typeface="+mn-ea"/>
              <a:cs typeface="+mn-cs"/>
            </a:endParaRPr>
          </a:p>
        </p:txBody>
      </p:sp>
      <p:sp>
        <p:nvSpPr>
          <p:cNvPr id="12" name="Round Same Side Corner Rectangle 6">
            <a:extLst>
              <a:ext uri="{FF2B5EF4-FFF2-40B4-BE49-F238E27FC236}">
                <a16:creationId xmlns:a16="http://schemas.microsoft.com/office/drawing/2014/main" id="{47EF9910-4228-E559-31A8-F4EB96EDB612}"/>
              </a:ext>
            </a:extLst>
          </p:cNvPr>
          <p:cNvSpPr/>
          <p:nvPr/>
        </p:nvSpPr>
        <p:spPr>
          <a:xfrm>
            <a:off x="307544" y="807854"/>
            <a:ext cx="2785142" cy="1538662"/>
          </a:xfrm>
          <a:prstGeom prst="round2SameRect">
            <a:avLst>
              <a:gd name="adj1" fmla="val 9383"/>
              <a:gd name="adj2" fmla="val 0"/>
            </a:avLst>
          </a:prstGeom>
          <a:blipFill dpi="0" rotWithShape="0">
            <a:blip r:embed="rId3"/>
            <a:srcRect/>
            <a:stretch>
              <a:fillRect l="-9097" t="-2971" r="-9097" b="-2971"/>
            </a:stretch>
          </a:blip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endParaRPr>
          </a:p>
        </p:txBody>
      </p:sp>
      <p:sp>
        <p:nvSpPr>
          <p:cNvPr id="16" name="Round Same Side Corner Rectangle 6">
            <a:extLst>
              <a:ext uri="{FF2B5EF4-FFF2-40B4-BE49-F238E27FC236}">
                <a16:creationId xmlns:a16="http://schemas.microsoft.com/office/drawing/2014/main" id="{40F71CF8-CB5F-A9DA-C4D1-82145F9A4F84}"/>
              </a:ext>
            </a:extLst>
          </p:cNvPr>
          <p:cNvSpPr/>
          <p:nvPr/>
        </p:nvSpPr>
        <p:spPr>
          <a:xfrm>
            <a:off x="6129565" y="807854"/>
            <a:ext cx="2785142" cy="1538662"/>
          </a:xfrm>
          <a:prstGeom prst="round2SameRect">
            <a:avLst>
              <a:gd name="adj1" fmla="val 9383"/>
              <a:gd name="adj2" fmla="val 0"/>
            </a:avLst>
          </a:prstGeom>
          <a:blipFill dpi="0" rotWithShape="0">
            <a:blip r:embed="rId4"/>
            <a:srcRect/>
            <a:stretch>
              <a:fillRect l="-14021" t="-9428" r="-27153" b="-21314"/>
            </a:stretch>
          </a:blip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endParaRPr>
          </a:p>
        </p:txBody>
      </p:sp>
      <p:sp>
        <p:nvSpPr>
          <p:cNvPr id="15" name="TextBox 14">
            <a:extLst>
              <a:ext uri="{FF2B5EF4-FFF2-40B4-BE49-F238E27FC236}">
                <a16:creationId xmlns:a16="http://schemas.microsoft.com/office/drawing/2014/main" id="{93A38E37-74AB-B1B5-4D06-4231EA4B59B3}"/>
              </a:ext>
            </a:extLst>
          </p:cNvPr>
          <p:cNvSpPr txBox="1"/>
          <p:nvPr/>
        </p:nvSpPr>
        <p:spPr>
          <a:xfrm>
            <a:off x="6190332" y="2405034"/>
            <a:ext cx="2631225" cy="193899"/>
          </a:xfrm>
          <a:prstGeom prst="rect">
            <a:avLst/>
          </a:prstGeom>
          <a:noFill/>
        </p:spPr>
        <p:txBody>
          <a:bodyPr wrap="square" lIns="0" tIns="0" rIns="0" bIns="0" rtlCol="0">
            <a:spAutoFit/>
          </a:bodyPr>
          <a:lstStyle/>
          <a:p>
            <a:pPr marL="0" marR="0" lvl="0" indent="0" algn="l" defTabSz="685800" rtl="0" eaLnBrk="1" fontAlgn="auto" latinLnBrk="0" hangingPunct="1">
              <a:lnSpc>
                <a:spcPct val="9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HCP Anywhere Enterprise</a:t>
            </a:r>
          </a:p>
        </p:txBody>
      </p:sp>
      <p:sp>
        <p:nvSpPr>
          <p:cNvPr id="32" name="TextBox 31">
            <a:extLst>
              <a:ext uri="{FF2B5EF4-FFF2-40B4-BE49-F238E27FC236}">
                <a16:creationId xmlns:a16="http://schemas.microsoft.com/office/drawing/2014/main" id="{B6E3B86C-00E6-46D2-2CFB-0D536F388392}"/>
              </a:ext>
            </a:extLst>
          </p:cNvPr>
          <p:cNvSpPr txBox="1">
            <a:spLocks/>
          </p:cNvSpPr>
          <p:nvPr/>
        </p:nvSpPr>
        <p:spPr bwMode="gray">
          <a:xfrm>
            <a:off x="6219258" y="3013090"/>
            <a:ext cx="2507409" cy="1433827"/>
          </a:xfrm>
          <a:prstGeom prst="rect">
            <a:avLst/>
          </a:prstGeom>
        </p:spPr>
        <p:txBody>
          <a:bodyPr vert="horz" wrap="square" lIns="0" tIns="0" rIns="0" bIns="0" rtlCol="0" anchor="t" anchorCtr="0">
            <a:noAutofit/>
          </a:bodyPr>
          <a:lstStyle>
            <a:defPPr>
              <a:defRPr lang="en-US"/>
            </a:defPPr>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174584" lvl="1" indent="-174584" defTabSz="914333">
              <a:lnSpc>
                <a:spcPct val="100000"/>
              </a:lnSpc>
              <a:spcBef>
                <a:spcPts val="0"/>
              </a:spcBef>
              <a:spcAft>
                <a:spcPts val="225"/>
              </a:spcAft>
              <a:buClrTx/>
              <a:buSzPct val="100000"/>
              <a:buFont typeface="Wingdings" panose="05000000000000000000" pitchFamily="2" charset="2"/>
              <a:buChar char=""/>
              <a:defRPr sz="800">
                <a:latin typeface="Neue Haas Grotesk Text Pro" panose="020B0504020202020204" pitchFamily="34" charset="77"/>
              </a:defRPr>
            </a:lvl2pPr>
            <a:lvl3pPr marL="438912" lvl="2" indent="-210312">
              <a:lnSpc>
                <a:spcPct val="100000"/>
              </a:lnSpc>
              <a:spcBef>
                <a:spcPts val="0"/>
              </a:spcBef>
              <a:spcAft>
                <a:spcPts val="300"/>
              </a:spcAft>
              <a:buClr>
                <a:schemeClr val="accent3"/>
              </a:buClr>
              <a:buSzPct val="110000"/>
              <a:buFont typeface="Arial" panose="020B0604020202020204" pitchFamily="34" charset="0"/>
              <a:buChar char="‒"/>
              <a:defRPr sz="1600"/>
            </a:lvl3pPr>
            <a:lvl4pPr marL="594360" lvl="3" indent="-155448">
              <a:lnSpc>
                <a:spcPct val="100000"/>
              </a:lnSpc>
              <a:spcBef>
                <a:spcPts val="0"/>
              </a:spcBef>
              <a:spcAft>
                <a:spcPts val="300"/>
              </a:spcAft>
              <a:buClr>
                <a:schemeClr val="accent3"/>
              </a:buClr>
              <a:buSzPct val="100000"/>
              <a:buFont typeface="Arial" panose="020B0604020202020204" pitchFamily="34" charset="0"/>
              <a:buChar char="•"/>
              <a:defRPr sz="1600"/>
            </a:lvl4pPr>
            <a:lvl5pPr marL="813816" lvl="4" indent="-146304">
              <a:lnSpc>
                <a:spcPct val="100000"/>
              </a:lnSpc>
              <a:spcBef>
                <a:spcPts val="0"/>
              </a:spcBef>
              <a:spcAft>
                <a:spcPts val="300"/>
              </a:spcAft>
              <a:buClr>
                <a:schemeClr val="accent3"/>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Collaborative Workloads</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End-User Productivity Systems </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Enterprise Content Management</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Desktop &amp;  Mobile File Sharing</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Departmental File Sharing &amp; Distribution</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IOT Edge to Core Capture</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Extended Data Operations</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endParaRPr kumimoji="0" lang="en-US" sz="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endParaRPr>
          </a:p>
        </p:txBody>
      </p:sp>
      <p:grpSp>
        <p:nvGrpSpPr>
          <p:cNvPr id="2" name="Group 1">
            <a:extLst>
              <a:ext uri="{FF2B5EF4-FFF2-40B4-BE49-F238E27FC236}">
                <a16:creationId xmlns:a16="http://schemas.microsoft.com/office/drawing/2014/main" id="{835B5FDA-179F-662A-ED35-BEEF11B694C9}"/>
              </a:ext>
            </a:extLst>
          </p:cNvPr>
          <p:cNvGrpSpPr/>
          <p:nvPr/>
        </p:nvGrpSpPr>
        <p:grpSpPr>
          <a:xfrm>
            <a:off x="7551204" y="-1194099"/>
            <a:ext cx="1625600" cy="812800"/>
            <a:chOff x="7518400" y="808505"/>
            <a:chExt cx="1625600" cy="812800"/>
          </a:xfrm>
        </p:grpSpPr>
        <p:sp>
          <p:nvSpPr>
            <p:cNvPr id="6" name="Rectangle 5">
              <a:extLst>
                <a:ext uri="{FF2B5EF4-FFF2-40B4-BE49-F238E27FC236}">
                  <a16:creationId xmlns:a16="http://schemas.microsoft.com/office/drawing/2014/main" id="{5BA1CA16-A983-C6F9-FFDC-85E5FF6EEF85}"/>
                </a:ext>
              </a:extLst>
            </p:cNvPr>
            <p:cNvSpPr/>
            <p:nvPr userDrawn="1"/>
          </p:nvSpPr>
          <p:spPr>
            <a:xfrm>
              <a:off x="7518400" y="808505"/>
              <a:ext cx="1625600" cy="812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a:extLst>
                <a:ext uri="{FF2B5EF4-FFF2-40B4-BE49-F238E27FC236}">
                  <a16:creationId xmlns:a16="http://schemas.microsoft.com/office/drawing/2014/main" id="{23E4EFF0-F3D2-A8BE-54FF-2780D90A5C72}"/>
                </a:ext>
              </a:extLst>
            </p:cNvPr>
            <p:cNvPicPr>
              <a:picLocks noChangeAspect="1"/>
            </p:cNvPicPr>
            <p:nvPr userDrawn="1"/>
          </p:nvPicPr>
          <p:blipFill>
            <a:blip r:embed="rId5"/>
            <a:stretch>
              <a:fillRect/>
            </a:stretch>
          </p:blipFill>
          <p:spPr>
            <a:xfrm>
              <a:off x="7651526" y="1114929"/>
              <a:ext cx="1359348" cy="199951"/>
            </a:xfrm>
            <a:prstGeom prst="rect">
              <a:avLst/>
            </a:prstGeom>
          </p:spPr>
        </p:pic>
      </p:grpSp>
      <p:sp>
        <p:nvSpPr>
          <p:cNvPr id="4" name="Title 3">
            <a:extLst>
              <a:ext uri="{FF2B5EF4-FFF2-40B4-BE49-F238E27FC236}">
                <a16:creationId xmlns:a16="http://schemas.microsoft.com/office/drawing/2014/main" id="{A8AEC2F3-1820-6821-F023-C37F976D611F}"/>
              </a:ext>
            </a:extLst>
          </p:cNvPr>
          <p:cNvSpPr>
            <a:spLocks noGrp="1"/>
          </p:cNvSpPr>
          <p:nvPr>
            <p:ph type="title"/>
          </p:nvPr>
        </p:nvSpPr>
        <p:spPr>
          <a:xfrm>
            <a:off x="197873" y="164490"/>
            <a:ext cx="7051040" cy="520621"/>
          </a:xfrm>
        </p:spPr>
        <p:txBody>
          <a:bodyPr>
            <a:normAutofit/>
          </a:bodyPr>
          <a:lstStyle/>
          <a:p>
            <a:r>
              <a:rPr lang="en-US">
                <a:solidFill>
                  <a:schemeClr val="bg1"/>
                </a:solidFill>
              </a:rPr>
              <a:t>Hitachi Vantara File Offerings</a:t>
            </a:r>
          </a:p>
        </p:txBody>
      </p:sp>
      <p:sp>
        <p:nvSpPr>
          <p:cNvPr id="17" name="TextBox 16">
            <a:extLst>
              <a:ext uri="{FF2B5EF4-FFF2-40B4-BE49-F238E27FC236}">
                <a16:creationId xmlns:a16="http://schemas.microsoft.com/office/drawing/2014/main" id="{B8CE819E-326F-AB73-3478-6F161DF46D31}"/>
              </a:ext>
            </a:extLst>
          </p:cNvPr>
          <p:cNvSpPr txBox="1">
            <a:spLocks/>
          </p:cNvSpPr>
          <p:nvPr/>
        </p:nvSpPr>
        <p:spPr bwMode="gray">
          <a:xfrm>
            <a:off x="414434" y="3050819"/>
            <a:ext cx="2571359" cy="1689548"/>
          </a:xfrm>
          <a:prstGeom prst="rect">
            <a:avLst/>
          </a:prstGeom>
        </p:spPr>
        <p:txBody>
          <a:bodyPr vert="horz" wrap="square" lIns="0" tIns="0" rIns="0" bIns="0" rtlCol="0" anchor="t" anchorCtr="0">
            <a:noAutofit/>
          </a:bodyPr>
          <a:lstStyle>
            <a:defPPr>
              <a:defRPr lang="en-US"/>
            </a:defPPr>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174584" lvl="1" indent="-174584" defTabSz="914333">
              <a:lnSpc>
                <a:spcPct val="100000"/>
              </a:lnSpc>
              <a:spcBef>
                <a:spcPts val="0"/>
              </a:spcBef>
              <a:spcAft>
                <a:spcPts val="225"/>
              </a:spcAft>
              <a:buClrTx/>
              <a:buSzPct val="100000"/>
              <a:buFont typeface="Wingdings" panose="05000000000000000000" pitchFamily="2" charset="2"/>
              <a:buChar char=""/>
              <a:defRPr sz="800">
                <a:latin typeface="Neue Haas Grotesk Text Pro" panose="020B0504020202020204" pitchFamily="34" charset="77"/>
              </a:defRPr>
            </a:lvl2pPr>
            <a:lvl3pPr marL="438912" lvl="2" indent="-210312">
              <a:lnSpc>
                <a:spcPct val="100000"/>
              </a:lnSpc>
              <a:spcBef>
                <a:spcPts val="0"/>
              </a:spcBef>
              <a:spcAft>
                <a:spcPts val="300"/>
              </a:spcAft>
              <a:buClr>
                <a:schemeClr val="accent3"/>
              </a:buClr>
              <a:buSzPct val="110000"/>
              <a:buFont typeface="Arial" panose="020B0604020202020204" pitchFamily="34" charset="0"/>
              <a:buChar char="‒"/>
              <a:defRPr sz="1600"/>
            </a:lvl3pPr>
            <a:lvl4pPr marL="594360" lvl="3" indent="-155448">
              <a:lnSpc>
                <a:spcPct val="100000"/>
              </a:lnSpc>
              <a:spcBef>
                <a:spcPts val="0"/>
              </a:spcBef>
              <a:spcAft>
                <a:spcPts val="300"/>
              </a:spcAft>
              <a:buClr>
                <a:schemeClr val="accent3"/>
              </a:buClr>
              <a:buSzPct val="100000"/>
              <a:buFont typeface="Arial" panose="020B0604020202020204" pitchFamily="34" charset="0"/>
              <a:buChar char="•"/>
              <a:defRPr sz="1600"/>
            </a:lvl4pPr>
            <a:lvl5pPr marL="813816" lvl="4" indent="-146304">
              <a:lnSpc>
                <a:spcPct val="100000"/>
              </a:lnSpc>
              <a:spcBef>
                <a:spcPts val="0"/>
              </a:spcBef>
              <a:spcAft>
                <a:spcPts val="300"/>
              </a:spcAft>
              <a:buClr>
                <a:schemeClr val="accent3"/>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Traditional Data Center Centric Workloads</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Batch Systems</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Decision Support </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Local File Consolidation</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Database on File Deployments</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Central Home Directories</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Virtual Machines</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Backup &amp; Recovery</a:t>
            </a:r>
          </a:p>
        </p:txBody>
      </p:sp>
      <p:sp>
        <p:nvSpPr>
          <p:cNvPr id="21" name="TextBox 20">
            <a:extLst>
              <a:ext uri="{FF2B5EF4-FFF2-40B4-BE49-F238E27FC236}">
                <a16:creationId xmlns:a16="http://schemas.microsoft.com/office/drawing/2014/main" id="{89C0F7BE-0A12-795E-7133-ADFA1963E0C4}"/>
              </a:ext>
            </a:extLst>
          </p:cNvPr>
          <p:cNvSpPr txBox="1"/>
          <p:nvPr/>
        </p:nvSpPr>
        <p:spPr>
          <a:xfrm>
            <a:off x="388230" y="2405034"/>
            <a:ext cx="2490837" cy="193899"/>
          </a:xfrm>
          <a:prstGeom prst="rect">
            <a:avLst/>
          </a:prstGeom>
          <a:noFill/>
        </p:spPr>
        <p:txBody>
          <a:bodyPr wrap="square" lIns="0" tIns="0" rIns="0" bIns="0" rtlCol="0">
            <a:spAutoFit/>
          </a:bodyPr>
          <a:lstStyle>
            <a:defPPr>
              <a:defRPr lang="en-US"/>
            </a:defPPr>
            <a:lvl1pPr defTabSz="685800">
              <a:lnSpc>
                <a:spcPct val="90000"/>
              </a:lnSpc>
              <a:spcBef>
                <a:spcPts val="600"/>
              </a:spcBef>
              <a:defRPr sz="1400" b="1">
                <a:latin typeface="Neue Haas Grotesk Text Pro" panose="020B0504020202020204" pitchFamily="34" charset="77"/>
              </a:defRPr>
            </a:lvl1pPr>
          </a:lstStyle>
          <a:p>
            <a:pPr marL="0" marR="0" lvl="0" indent="0" algn="l" defTabSz="685800" rtl="0" eaLnBrk="1" fontAlgn="auto" latinLnBrk="0" hangingPunct="1">
              <a:lnSpc>
                <a:spcPct val="9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VSP One File </a:t>
            </a:r>
          </a:p>
        </p:txBody>
      </p:sp>
      <p:sp>
        <p:nvSpPr>
          <p:cNvPr id="26" name="Rectangle 25">
            <a:extLst>
              <a:ext uri="{FF2B5EF4-FFF2-40B4-BE49-F238E27FC236}">
                <a16:creationId xmlns:a16="http://schemas.microsoft.com/office/drawing/2014/main" id="{B61D03FF-7BAE-44ED-E563-1B2B128DB512}"/>
              </a:ext>
            </a:extLst>
          </p:cNvPr>
          <p:cNvSpPr/>
          <p:nvPr/>
        </p:nvSpPr>
        <p:spPr>
          <a:xfrm>
            <a:off x="307544" y="2571750"/>
            <a:ext cx="2606302" cy="430887"/>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222222"/>
                </a:solidFill>
                <a:effectLst/>
                <a:uLnTx/>
                <a:uFillTx/>
                <a:latin typeface="Times New Roman" panose="02020603050405020304" pitchFamily="18" charset="0"/>
                <a:ea typeface="+mn-ea"/>
                <a:cs typeface="Times New Roman" panose="02020603050405020304" pitchFamily="18" charset="0"/>
              </a:rPr>
              <a:t>Scale-up/Scale-Out Central Clustered File System</a:t>
            </a:r>
          </a:p>
        </p:txBody>
      </p:sp>
      <p:sp>
        <p:nvSpPr>
          <p:cNvPr id="27" name="Rectangle 26">
            <a:extLst>
              <a:ext uri="{FF2B5EF4-FFF2-40B4-BE49-F238E27FC236}">
                <a16:creationId xmlns:a16="http://schemas.microsoft.com/office/drawing/2014/main" id="{5E83E407-428F-75EA-A037-16C528317009}"/>
              </a:ext>
            </a:extLst>
          </p:cNvPr>
          <p:cNvSpPr/>
          <p:nvPr/>
        </p:nvSpPr>
        <p:spPr>
          <a:xfrm>
            <a:off x="6120366" y="2571750"/>
            <a:ext cx="2173404" cy="430887"/>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222222"/>
                </a:solidFill>
                <a:effectLst/>
                <a:uLnTx/>
                <a:uFillTx/>
                <a:latin typeface="Times New Roman" panose="02020603050405020304" pitchFamily="18" charset="0"/>
                <a:ea typeface="+mn-ea"/>
                <a:cs typeface="Times New Roman" panose="02020603050405020304" pitchFamily="18" charset="0"/>
              </a:rPr>
              <a:t>Scale-up/Scale-out Distributed File System</a:t>
            </a:r>
          </a:p>
        </p:txBody>
      </p:sp>
      <p:pic>
        <p:nvPicPr>
          <p:cNvPr id="29" name="Picture 28" descr="A colorful cubes in a brain&#10;&#10;Description automatically generated">
            <a:extLst>
              <a:ext uri="{FF2B5EF4-FFF2-40B4-BE49-F238E27FC236}">
                <a16:creationId xmlns:a16="http://schemas.microsoft.com/office/drawing/2014/main" id="{DDFACD93-AF89-FE63-1BEC-804D09F7D5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354725" y="5446661"/>
            <a:ext cx="1005906" cy="565810"/>
          </a:xfrm>
          <a:prstGeom prst="rect">
            <a:avLst/>
          </a:prstGeom>
        </p:spPr>
      </p:pic>
      <p:pic>
        <p:nvPicPr>
          <p:cNvPr id="31" name="Picture 30" descr="A person sitting on a table using a computer&#10;&#10;Description automatically generated">
            <a:extLst>
              <a:ext uri="{FF2B5EF4-FFF2-40B4-BE49-F238E27FC236}">
                <a16:creationId xmlns:a16="http://schemas.microsoft.com/office/drawing/2014/main" id="{74AC90A2-DD9F-D9FC-9906-835A3B14D8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833546" y="5447158"/>
            <a:ext cx="1005907" cy="567405"/>
          </a:xfrm>
          <a:prstGeom prst="rect">
            <a:avLst/>
          </a:prstGeom>
        </p:spPr>
      </p:pic>
      <p:pic>
        <p:nvPicPr>
          <p:cNvPr id="34" name="Picture 33" descr="A person holding a tablet&#10;&#10;Description automatically generated">
            <a:extLst>
              <a:ext uri="{FF2B5EF4-FFF2-40B4-BE49-F238E27FC236}">
                <a16:creationId xmlns:a16="http://schemas.microsoft.com/office/drawing/2014/main" id="{8425BE9F-DA5C-54EB-1CE7-207F13C121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0578" y="5448753"/>
            <a:ext cx="1005884" cy="565810"/>
          </a:xfrm>
          <a:prstGeom prst="rect">
            <a:avLst/>
          </a:prstGeom>
        </p:spPr>
      </p:pic>
      <p:sp>
        <p:nvSpPr>
          <p:cNvPr id="48" name="TextBox 47">
            <a:extLst>
              <a:ext uri="{FF2B5EF4-FFF2-40B4-BE49-F238E27FC236}">
                <a16:creationId xmlns:a16="http://schemas.microsoft.com/office/drawing/2014/main" id="{BF1434D4-88F1-5236-627D-2CDC5DAE878A}"/>
              </a:ext>
            </a:extLst>
          </p:cNvPr>
          <p:cNvSpPr txBox="1"/>
          <p:nvPr/>
        </p:nvSpPr>
        <p:spPr>
          <a:xfrm>
            <a:off x="870560" y="4397992"/>
            <a:ext cx="1659109" cy="276999"/>
          </a:xfrm>
          <a:prstGeom prst="rect">
            <a:avLst/>
          </a:prstGeom>
          <a:noFill/>
        </p:spPr>
        <p:txBody>
          <a:bodyPr wrap="none" lIns="0" tIns="0" rIns="0" bIns="0" rtlCol="0">
            <a:spAutoFit/>
          </a:bodyPr>
          <a:lstStyle>
            <a:defPPr>
              <a:defRPr lang="en-US"/>
            </a:defPPr>
            <a:lvl1pPr defTabSz="914378">
              <a:lnSpc>
                <a:spcPct val="90000"/>
              </a:lnSpc>
              <a:spcBef>
                <a:spcPts val="600"/>
              </a:spcBef>
              <a:defRPr sz="2000" b="1">
                <a:solidFill>
                  <a:sysClr val="windowText" lastClr="000000"/>
                </a:solidFill>
                <a:latin typeface="Neue Haas Grotesk Text Pro" panose="020B0504020202020204" pitchFamily="34" charset="77"/>
              </a:defRPr>
            </a:lvl1pPr>
          </a:lstStyle>
          <a:p>
            <a:pPr marL="0" marR="0" lvl="0" indent="0" algn="l" defTabSz="914378" rtl="0" eaLnBrk="1" fontAlgn="auto" latinLnBrk="0" hangingPunct="1">
              <a:lnSpc>
                <a:spcPct val="90000"/>
              </a:lnSpc>
              <a:spcBef>
                <a:spcPts val="600"/>
              </a:spcBef>
              <a:spcAft>
                <a:spcPts val="0"/>
              </a:spcAft>
              <a:buClrTx/>
              <a:buSzTx/>
              <a:buFontTx/>
              <a:buNone/>
              <a:tabLst/>
              <a:defRPr/>
            </a:pPr>
            <a:r>
              <a:rPr kumimoji="0" lang="en-US" sz="2000" b="1" i="0" u="none" strike="noStrike" kern="1200" cap="none" spc="0" normalizeH="0" baseline="0" noProof="0">
                <a:ln>
                  <a:noFill/>
                </a:ln>
                <a:solidFill>
                  <a:sysClr val="windowText" lastClr="000000"/>
                </a:solidFill>
                <a:effectLst/>
                <a:uLnTx/>
                <a:uFillTx/>
                <a:latin typeface="Neue Haas Grotesk Text Pro" panose="020B0504020202020204" pitchFamily="34" charset="77"/>
                <a:ea typeface="+mn-ea"/>
                <a:cs typeface="+mn-cs"/>
              </a:rPr>
              <a:t>Consolidated</a:t>
            </a:r>
          </a:p>
        </p:txBody>
      </p:sp>
      <p:sp>
        <p:nvSpPr>
          <p:cNvPr id="49" name="TextBox 48">
            <a:extLst>
              <a:ext uri="{FF2B5EF4-FFF2-40B4-BE49-F238E27FC236}">
                <a16:creationId xmlns:a16="http://schemas.microsoft.com/office/drawing/2014/main" id="{E1279F0A-FDD1-996F-501D-975CCF9F8412}"/>
              </a:ext>
            </a:extLst>
          </p:cNvPr>
          <p:cNvSpPr txBox="1"/>
          <p:nvPr/>
        </p:nvSpPr>
        <p:spPr>
          <a:xfrm>
            <a:off x="6899156" y="4401926"/>
            <a:ext cx="1394613" cy="276999"/>
          </a:xfrm>
          <a:prstGeom prst="rect">
            <a:avLst/>
          </a:prstGeom>
          <a:noFill/>
        </p:spPr>
        <p:txBody>
          <a:bodyPr wrap="none" lIns="0" tIns="0" rIns="0" bIns="0" rtlCol="0">
            <a:spAutoFit/>
          </a:bodyPr>
          <a:lstStyle>
            <a:defPPr>
              <a:defRPr lang="en-US"/>
            </a:defPPr>
            <a:lvl1pPr defTabSz="914378">
              <a:lnSpc>
                <a:spcPct val="90000"/>
              </a:lnSpc>
              <a:spcBef>
                <a:spcPts val="600"/>
              </a:spcBef>
              <a:defRPr sz="2000" b="1">
                <a:solidFill>
                  <a:sysClr val="windowText" lastClr="000000"/>
                </a:solidFill>
                <a:latin typeface="Neue Haas Grotesk Text Pro" panose="020B0504020202020204" pitchFamily="34" charset="77"/>
              </a:defRPr>
            </a:lvl1pPr>
          </a:lstStyle>
          <a:p>
            <a:pPr marL="0" marR="0" lvl="0" indent="0" algn="l" defTabSz="914378" rtl="0" eaLnBrk="1" fontAlgn="auto" latinLnBrk="0" hangingPunct="1">
              <a:lnSpc>
                <a:spcPct val="90000"/>
              </a:lnSpc>
              <a:spcBef>
                <a:spcPts val="600"/>
              </a:spcBef>
              <a:spcAft>
                <a:spcPts val="0"/>
              </a:spcAft>
              <a:buClrTx/>
              <a:buSzTx/>
              <a:buFontTx/>
              <a:buNone/>
              <a:tabLst/>
              <a:defRPr/>
            </a:pPr>
            <a:r>
              <a:rPr kumimoji="0" lang="en-US" sz="2000" b="1" i="0" u="none" strike="noStrike" kern="1200" cap="none" spc="0" normalizeH="0" baseline="0" noProof="0">
                <a:ln>
                  <a:noFill/>
                </a:ln>
                <a:solidFill>
                  <a:sysClr val="windowText" lastClr="000000"/>
                </a:solidFill>
                <a:effectLst/>
                <a:uLnTx/>
                <a:uFillTx/>
                <a:latin typeface="Neue Haas Grotesk Text Pro" panose="020B0504020202020204" pitchFamily="34" charset="77"/>
                <a:ea typeface="+mn-ea"/>
                <a:cs typeface="+mn-cs"/>
              </a:rPr>
              <a:t>Distributed</a:t>
            </a:r>
          </a:p>
        </p:txBody>
      </p:sp>
      <p:sp>
        <p:nvSpPr>
          <p:cNvPr id="7" name="Round Same Side Corner Rectangle 6">
            <a:extLst>
              <a:ext uri="{FF2B5EF4-FFF2-40B4-BE49-F238E27FC236}">
                <a16:creationId xmlns:a16="http://schemas.microsoft.com/office/drawing/2014/main" id="{2C6DF374-E669-DC19-5279-C8366B98D2B1}"/>
              </a:ext>
            </a:extLst>
          </p:cNvPr>
          <p:cNvSpPr/>
          <p:nvPr/>
        </p:nvSpPr>
        <p:spPr>
          <a:xfrm>
            <a:off x="3218754" y="820860"/>
            <a:ext cx="2785142" cy="1530948"/>
          </a:xfrm>
          <a:prstGeom prst="round2SameRect">
            <a:avLst>
              <a:gd name="adj1" fmla="val 9383"/>
              <a:gd name="adj2" fmla="val 0"/>
            </a:avLst>
          </a:prstGeom>
          <a:blipFill dpi="0" rotWithShape="0">
            <a:blip r:embed="rId9"/>
            <a:srcRect/>
            <a:stretch>
              <a:fillRect l="-9097" t="-3755" r="-9097" b="-3755"/>
            </a:stretch>
          </a:blip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endParaRPr>
          </a:p>
        </p:txBody>
      </p:sp>
      <p:sp>
        <p:nvSpPr>
          <p:cNvPr id="8" name="TextBox 7">
            <a:extLst>
              <a:ext uri="{FF2B5EF4-FFF2-40B4-BE49-F238E27FC236}">
                <a16:creationId xmlns:a16="http://schemas.microsoft.com/office/drawing/2014/main" id="{5B74018F-A707-206A-4F97-B1CF1D97DC3A}"/>
              </a:ext>
            </a:extLst>
          </p:cNvPr>
          <p:cNvSpPr txBox="1"/>
          <p:nvPr/>
        </p:nvSpPr>
        <p:spPr>
          <a:xfrm>
            <a:off x="3355205" y="2405034"/>
            <a:ext cx="2512239" cy="193899"/>
          </a:xfrm>
          <a:prstGeom prst="rect">
            <a:avLst/>
          </a:prstGeom>
          <a:noFill/>
        </p:spPr>
        <p:txBody>
          <a:bodyPr wrap="square" lIns="0" tIns="0" rIns="0" bIns="0" rtlCol="0">
            <a:spAutoFit/>
          </a:bodyPr>
          <a:lstStyle/>
          <a:p>
            <a:pPr marL="0" marR="0" lvl="0" indent="0" algn="l" defTabSz="685800" rtl="0" eaLnBrk="1" fontAlgn="auto" latinLnBrk="0" hangingPunct="1">
              <a:lnSpc>
                <a:spcPct val="9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Content Software for File</a:t>
            </a:r>
          </a:p>
        </p:txBody>
      </p:sp>
      <p:sp>
        <p:nvSpPr>
          <p:cNvPr id="9" name="TextBox 8">
            <a:extLst>
              <a:ext uri="{FF2B5EF4-FFF2-40B4-BE49-F238E27FC236}">
                <a16:creationId xmlns:a16="http://schemas.microsoft.com/office/drawing/2014/main" id="{AA0F1A5A-0C40-8578-BB19-CF7368CB767B}"/>
              </a:ext>
            </a:extLst>
          </p:cNvPr>
          <p:cNvSpPr txBox="1">
            <a:spLocks/>
          </p:cNvSpPr>
          <p:nvPr/>
        </p:nvSpPr>
        <p:spPr bwMode="gray">
          <a:xfrm>
            <a:off x="3355204" y="2937101"/>
            <a:ext cx="2512240" cy="168954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3"/>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3"/>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3"/>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3"/>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Specialized HPC, AI, ML</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Generative AI</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Complex Image &amp; Streaming Analytics</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Digital Twin Simulations</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3D Modeling &amp; Visualization</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Computer-Vision Applications</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Natural Language Processing</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Large Scale Inference Models</a:t>
            </a:r>
          </a:p>
          <a:p>
            <a:pPr marL="174584" marR="0" lvl="1" indent="-174584" algn="l" defTabSz="914333" rtl="0" eaLnBrk="1" fontAlgn="auto" latinLnBrk="0" hangingPunct="1">
              <a:lnSpc>
                <a:spcPct val="100000"/>
              </a:lnSpc>
              <a:spcBef>
                <a:spcPts val="0"/>
              </a:spcBef>
              <a:spcAft>
                <a:spcPts val="225"/>
              </a:spcAft>
              <a:buClrTx/>
              <a:buSzPct val="100000"/>
              <a:buFont typeface="Wingdings" panose="05000000000000000000" pitchFamily="2" charset="2"/>
              <a:buChar char=""/>
              <a:tabLst/>
              <a:defRPr/>
            </a:pPr>
            <a:r>
              <a:rPr kumimoji="0" lang="en-US" sz="8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Real-Time Transactional</a:t>
            </a:r>
          </a:p>
        </p:txBody>
      </p:sp>
      <p:sp>
        <p:nvSpPr>
          <p:cNvPr id="11" name="Rectangle 10">
            <a:extLst>
              <a:ext uri="{FF2B5EF4-FFF2-40B4-BE49-F238E27FC236}">
                <a16:creationId xmlns:a16="http://schemas.microsoft.com/office/drawing/2014/main" id="{50A86DDC-A76D-9006-5A54-F16168D5D257}"/>
              </a:ext>
            </a:extLst>
          </p:cNvPr>
          <p:cNvSpPr/>
          <p:nvPr/>
        </p:nvSpPr>
        <p:spPr>
          <a:xfrm>
            <a:off x="3258888" y="2571750"/>
            <a:ext cx="2539396" cy="261610"/>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222222"/>
                </a:solidFill>
                <a:effectLst/>
                <a:uLnTx/>
                <a:uFillTx/>
                <a:latin typeface="Times New Roman" panose="02020603050405020304" pitchFamily="18" charset="0"/>
                <a:ea typeface="+mn-ea"/>
                <a:cs typeface="Times New Roman" panose="02020603050405020304" pitchFamily="18" charset="0"/>
              </a:rPr>
              <a:t>Scale-Out Clustered Parallel File System</a:t>
            </a:r>
          </a:p>
        </p:txBody>
      </p:sp>
      <p:sp>
        <p:nvSpPr>
          <p:cNvPr id="14" name="Rectangle: Rounded Corners 13">
            <a:extLst>
              <a:ext uri="{FF2B5EF4-FFF2-40B4-BE49-F238E27FC236}">
                <a16:creationId xmlns:a16="http://schemas.microsoft.com/office/drawing/2014/main" id="{7FAAF800-B931-7F09-A82E-10F26078C19C}"/>
              </a:ext>
            </a:extLst>
          </p:cNvPr>
          <p:cNvSpPr/>
          <p:nvPr/>
        </p:nvSpPr>
        <p:spPr>
          <a:xfrm>
            <a:off x="3218754" y="4332617"/>
            <a:ext cx="2785142" cy="407750"/>
          </a:xfrm>
          <a:prstGeom prst="roundRect">
            <a:avLst>
              <a:gd name="adj" fmla="val 50000"/>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panose="020B0504020202020204" pitchFamily="34" charset="77"/>
              <a:ea typeface="+mn-ea"/>
              <a:cs typeface="+mn-cs"/>
            </a:endParaRPr>
          </a:p>
        </p:txBody>
      </p:sp>
      <p:sp>
        <p:nvSpPr>
          <p:cNvPr id="24" name="TextBox 23">
            <a:extLst>
              <a:ext uri="{FF2B5EF4-FFF2-40B4-BE49-F238E27FC236}">
                <a16:creationId xmlns:a16="http://schemas.microsoft.com/office/drawing/2014/main" id="{BB9DE258-C949-E5B1-43C2-93138703D3CF}"/>
              </a:ext>
            </a:extLst>
          </p:cNvPr>
          <p:cNvSpPr txBox="1"/>
          <p:nvPr/>
        </p:nvSpPr>
        <p:spPr>
          <a:xfrm>
            <a:off x="3970924" y="4406509"/>
            <a:ext cx="1280800" cy="276999"/>
          </a:xfrm>
          <a:prstGeom prst="rect">
            <a:avLst/>
          </a:prstGeom>
          <a:noFill/>
        </p:spPr>
        <p:txBody>
          <a:bodyPr wrap="none" lIns="0" tIns="0" rIns="0" bIns="0" rtlCol="0">
            <a:spAutoFit/>
          </a:bodyPr>
          <a:lstStyle/>
          <a:p>
            <a:pPr marL="0" marR="0" lvl="0" indent="0" algn="l" defTabSz="914378" rtl="0" eaLnBrk="1" fontAlgn="auto" latinLnBrk="0" hangingPunct="1">
              <a:lnSpc>
                <a:spcPct val="90000"/>
              </a:lnSpc>
              <a:spcBef>
                <a:spcPts val="600"/>
              </a:spcBef>
              <a:spcAft>
                <a:spcPts val="0"/>
              </a:spcAft>
              <a:buClrTx/>
              <a:buSzTx/>
              <a:buFontTx/>
              <a:buNone/>
              <a:tabLst/>
              <a:defRPr/>
            </a:pPr>
            <a:r>
              <a:rPr kumimoji="0" lang="en-US" sz="2000" b="1" i="0" u="none" strike="noStrike" kern="1200" cap="none" spc="0" normalizeH="0" baseline="0" noProof="0">
                <a:ln>
                  <a:noFill/>
                </a:ln>
                <a:solidFill>
                  <a:sysClr val="windowText" lastClr="000000"/>
                </a:solidFill>
                <a:effectLst/>
                <a:uLnTx/>
                <a:uFillTx/>
                <a:latin typeface="Neue Haas Grotesk Text Pro" panose="020B0504020202020204" pitchFamily="34" charset="77"/>
                <a:ea typeface="+mn-ea"/>
                <a:cs typeface="+mn-cs"/>
              </a:rPr>
              <a:t>Dedicated</a:t>
            </a:r>
          </a:p>
        </p:txBody>
      </p:sp>
    </p:spTree>
    <p:extLst>
      <p:ext uri="{BB962C8B-B14F-4D97-AF65-F5344CB8AC3E}">
        <p14:creationId xmlns:p14="http://schemas.microsoft.com/office/powerpoint/2010/main" val="169883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A8A124-10BF-4DE2-D46B-8A09890FFFBA}"/>
              </a:ext>
            </a:extLst>
          </p:cNvPr>
          <p:cNvSpPr txBox="1">
            <a:spLocks/>
          </p:cNvSpPr>
          <p:nvPr/>
        </p:nvSpPr>
        <p:spPr>
          <a:xfrm>
            <a:off x="301976" y="537744"/>
            <a:ext cx="7380615" cy="653856"/>
          </a:xfrm>
          <a:prstGeom prst="rect">
            <a:avLst/>
          </a:prstGeom>
        </p:spPr>
        <p:txBody>
          <a:bodyPr vert="horz">
            <a:normAutofit lnSpcReduction="10000"/>
          </a:bodyPr>
          <a:lstStyle>
            <a:lvl1pPr algn="l" defTabSz="1219170" rtl="0" eaLnBrk="1" latinLnBrk="0" hangingPunct="1">
              <a:lnSpc>
                <a:spcPct val="85000"/>
              </a:lnSpc>
              <a:spcBef>
                <a:spcPct val="0"/>
              </a:spcBef>
              <a:buNone/>
              <a:defRPr lang="en-US" sz="2933" b="1" i="0" kern="1200" cap="none" baseline="0" dirty="0" smtClean="0">
                <a:solidFill>
                  <a:schemeClr val="tx1"/>
                </a:solidFill>
                <a:latin typeface="Neue Haas Grotesk Text Pro" panose="020B0504020202020204" pitchFamily="34" charset="77"/>
                <a:ea typeface="+mj-ea"/>
                <a:cs typeface="+mj-cs"/>
              </a:defRPr>
            </a:lvl1pPr>
          </a:lstStyle>
          <a:p>
            <a:pPr marL="0" marR="0" lvl="0" indent="0" algn="l" defTabSz="914378" rtl="0" eaLnBrk="1" fontAlgn="auto" latinLnBrk="0" hangingPunct="1">
              <a:lnSpc>
                <a:spcPct val="85000"/>
              </a:lnSpc>
              <a:spcBef>
                <a:spcPct val="0"/>
              </a:spcBef>
              <a:spcAft>
                <a:spcPts val="0"/>
              </a:spcAft>
              <a:buClrTx/>
              <a:buSzTx/>
              <a:buFontTx/>
              <a:buNone/>
              <a:tabLst/>
              <a:defRPr/>
            </a:pPr>
            <a:r>
              <a:rPr kumimoji="0" lang="en-US" sz="2700" b="1" i="0" u="none" strike="noStrike" kern="1200" cap="none" spc="0" normalizeH="0" baseline="0" noProof="0">
                <a:ln>
                  <a:noFill/>
                </a:ln>
                <a:solidFill>
                  <a:srgbClr val="414141"/>
                </a:solidFill>
                <a:effectLst/>
                <a:uLnTx/>
                <a:uFillTx/>
                <a:latin typeface="Neue Haas Grotesk Text Pro" panose="020B0504020202020204" pitchFamily="34" charset="77"/>
                <a:ea typeface="+mj-ea"/>
                <a:cs typeface="+mj-cs"/>
              </a:rPr>
              <a:t>VSP One File</a:t>
            </a:r>
            <a:br>
              <a:rPr kumimoji="0" lang="en-US" sz="3300" b="1" i="0" u="none" strike="noStrike" kern="1200" cap="none" spc="0" normalizeH="0" baseline="0" noProof="0">
                <a:ln>
                  <a:noFill/>
                </a:ln>
                <a:solidFill>
                  <a:srgbClr val="414141"/>
                </a:solidFill>
                <a:effectLst/>
                <a:uLnTx/>
                <a:uFillTx/>
                <a:latin typeface="Neue Haas Grotesk Text Pro" panose="020B0504020202020204" pitchFamily="34" charset="77"/>
                <a:ea typeface="+mj-ea"/>
                <a:cs typeface="+mj-cs"/>
              </a:rPr>
            </a:br>
            <a:r>
              <a:rPr kumimoji="0" lang="en-US" sz="2100" b="0" i="1" u="none" strike="noStrike" kern="1200" cap="none" spc="0" normalizeH="0" baseline="0" noProof="0">
                <a:ln>
                  <a:noFill/>
                </a:ln>
                <a:solidFill>
                  <a:srgbClr val="414141"/>
                </a:solidFill>
                <a:effectLst/>
                <a:uLnTx/>
                <a:uFillTx/>
                <a:latin typeface="Times New Roman" panose="02020603050405020304" pitchFamily="18" charset="0"/>
                <a:ea typeface="+mj-ea"/>
                <a:cs typeface="Times New Roman" panose="02020603050405020304" pitchFamily="18" charset="0"/>
              </a:rPr>
              <a:t>Delivering Flexibility without Complexity</a:t>
            </a:r>
            <a:endParaRPr kumimoji="0" lang="en-US" sz="3300" b="0" i="1" u="none" strike="noStrike" kern="1200" cap="none" spc="0" normalizeH="0" baseline="0" noProof="0">
              <a:ln>
                <a:noFill/>
              </a:ln>
              <a:solidFill>
                <a:srgbClr val="414141"/>
              </a:solidFill>
              <a:effectLst/>
              <a:uLnTx/>
              <a:uFillTx/>
              <a:latin typeface="Times New Roman" panose="02020603050405020304" pitchFamily="18" charset="0"/>
              <a:ea typeface="+mj-ea"/>
              <a:cs typeface="Times New Roman" panose="02020603050405020304" pitchFamily="18" charset="0"/>
            </a:endParaRPr>
          </a:p>
        </p:txBody>
      </p:sp>
      <p:sp>
        <p:nvSpPr>
          <p:cNvPr id="2" name="Rectangle: Rounded Corners 1">
            <a:extLst>
              <a:ext uri="{FF2B5EF4-FFF2-40B4-BE49-F238E27FC236}">
                <a16:creationId xmlns:a16="http://schemas.microsoft.com/office/drawing/2014/main" id="{707D02C3-BE85-B3A5-72C3-0E37F7D19F70}"/>
              </a:ext>
            </a:extLst>
          </p:cNvPr>
          <p:cNvSpPr/>
          <p:nvPr/>
        </p:nvSpPr>
        <p:spPr>
          <a:xfrm>
            <a:off x="2321244" y="1713073"/>
            <a:ext cx="6686487" cy="970902"/>
          </a:xfrm>
          <a:prstGeom prst="roundRect">
            <a:avLst>
              <a:gd name="adj" fmla="val 50000"/>
            </a:avLst>
          </a:prstGeom>
          <a:solidFill>
            <a:schemeClr val="tx2">
              <a:lumMod val="75000"/>
              <a:lumOff val="25000"/>
            </a:schemeClr>
          </a:solidFill>
          <a:ln>
            <a:gradFill>
              <a:gsLst>
                <a:gs pos="21000">
                  <a:schemeClr val="accent2"/>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marR="0" lvl="0" indent="-128588" algn="l" defTabSz="685749" rtl="0" eaLnBrk="1" fontAlgn="auto" latinLnBrk="0" hangingPunct="1">
              <a:lnSpc>
                <a:spcPct val="100000"/>
              </a:lnSpc>
              <a:spcBef>
                <a:spcPts val="0"/>
              </a:spcBef>
              <a:spcAft>
                <a:spcPts val="200"/>
              </a:spcAft>
              <a:buClr>
                <a:srgbClr val="FFFFFF"/>
              </a:buClr>
              <a:buSzTx/>
              <a:buFont typeface="Arial" panose="020B0604020202020204" pitchFamily="34" charset="0"/>
              <a:buChar char="•"/>
              <a:tabLst/>
              <a:defRPr/>
            </a:pPr>
            <a:r>
              <a:rPr kumimoji="0" lang="en-US" sz="1000" b="1" i="0" u="none" strike="noStrike" kern="1200" cap="none" spc="0" normalizeH="0" baseline="0" noProof="0">
                <a:ln>
                  <a:noFill/>
                </a:ln>
                <a:solidFill>
                  <a:srgbClr val="FEC22B"/>
                </a:solidFill>
                <a:effectLst/>
                <a:uLnTx/>
                <a:uFillTx/>
                <a:latin typeface="Arial"/>
                <a:ea typeface="+mn-ea"/>
                <a:cs typeface="+mn-cs"/>
              </a:rPr>
              <a:t>FPU HW Accelerated file system</a:t>
            </a:r>
            <a:r>
              <a:rPr kumimoji="0" lang="en-US" sz="1000" b="0" i="0" u="none" strike="noStrike" kern="1200" cap="none" spc="0" normalizeH="0" baseline="0" noProof="0">
                <a:ln>
                  <a:noFill/>
                </a:ln>
                <a:solidFill>
                  <a:srgbClr val="FFFFFF"/>
                </a:solidFill>
                <a:effectLst/>
                <a:uLnTx/>
                <a:uFillTx/>
                <a:latin typeface="Arial"/>
                <a:ea typeface="+mn-ea"/>
                <a:cs typeface="+mn-cs"/>
              </a:rPr>
              <a:t> enables large scale parallelization for scalability &amp; performance</a:t>
            </a:r>
          </a:p>
          <a:p>
            <a:pPr marL="128588" marR="0" lvl="0" indent="-128588" algn="l" defTabSz="685749" rtl="0" eaLnBrk="1" fontAlgn="auto" latinLnBrk="0" hangingPunct="1">
              <a:lnSpc>
                <a:spcPct val="100000"/>
              </a:lnSpc>
              <a:spcBef>
                <a:spcPts val="0"/>
              </a:spcBef>
              <a:spcAft>
                <a:spcPts val="200"/>
              </a:spcAft>
              <a:buClr>
                <a:srgbClr val="FFFFFF"/>
              </a:buClr>
              <a:buSzTx/>
              <a:buFont typeface="Arial" panose="020B0604020202020204" pitchFamily="34" charset="0"/>
              <a:buChar char="•"/>
              <a:tabLst/>
              <a:defRPr/>
            </a:pPr>
            <a:r>
              <a:rPr kumimoji="0" lang="en-US" sz="1000" b="1" i="0" u="none" strike="noStrike" kern="1200" cap="none" spc="0" normalizeH="0" baseline="0" noProof="0">
                <a:ln>
                  <a:noFill/>
                </a:ln>
                <a:solidFill>
                  <a:srgbClr val="FEC22B"/>
                </a:solidFill>
                <a:effectLst/>
                <a:uLnTx/>
                <a:uFillTx/>
                <a:latin typeface="Arial"/>
                <a:ea typeface="+mn-ea"/>
                <a:cs typeface="+mn-cs"/>
              </a:rPr>
              <a:t>Simplified management</a:t>
            </a:r>
            <a:r>
              <a:rPr kumimoji="0" lang="en-US" sz="1000" b="0" i="0" u="none" strike="noStrike" kern="1200" cap="none" spc="0" normalizeH="0" baseline="0" noProof="0">
                <a:ln>
                  <a:noFill/>
                </a:ln>
                <a:solidFill>
                  <a:srgbClr val="FFFFFF"/>
                </a:solidFill>
                <a:effectLst/>
                <a:uLnTx/>
                <a:uFillTx/>
                <a:latin typeface="Arial"/>
                <a:ea typeface="+mn-ea"/>
                <a:cs typeface="+mn-cs"/>
              </a:rPr>
              <a:t> with VSP integration and </a:t>
            </a:r>
            <a:r>
              <a:rPr kumimoji="0" lang="en-US" sz="1000" b="0" i="0" u="none" strike="noStrike" kern="1200" cap="none" spc="0" normalizeH="0" baseline="0" noProof="0" err="1">
                <a:ln>
                  <a:noFill/>
                </a:ln>
                <a:solidFill>
                  <a:srgbClr val="FFFFFF"/>
                </a:solidFill>
                <a:effectLst/>
                <a:uLnTx/>
                <a:uFillTx/>
                <a:latin typeface="Arial"/>
                <a:ea typeface="+mn-ea"/>
                <a:cs typeface="+mn-cs"/>
              </a:rPr>
              <a:t>Clearsight</a:t>
            </a:r>
            <a:r>
              <a:rPr kumimoji="0" lang="en-US" sz="1000" b="0" i="0" u="none" strike="noStrike" kern="1200" cap="none" spc="0" normalizeH="0" baseline="0" noProof="0">
                <a:ln>
                  <a:noFill/>
                </a:ln>
                <a:solidFill>
                  <a:srgbClr val="FFFFFF"/>
                </a:solidFill>
                <a:effectLst/>
                <a:uLnTx/>
                <a:uFillTx/>
                <a:latin typeface="Arial"/>
                <a:ea typeface="+mn-ea"/>
                <a:cs typeface="+mn-cs"/>
              </a:rPr>
              <a:t> SaaS based fleet management</a:t>
            </a:r>
          </a:p>
          <a:p>
            <a:pPr marL="128588" marR="0" lvl="0" indent="-128588" algn="l" defTabSz="685749" rtl="0" eaLnBrk="1" fontAlgn="auto" latinLnBrk="0" hangingPunct="1">
              <a:lnSpc>
                <a:spcPct val="100000"/>
              </a:lnSpc>
              <a:spcBef>
                <a:spcPts val="0"/>
              </a:spcBef>
              <a:spcAft>
                <a:spcPts val="200"/>
              </a:spcAft>
              <a:buClr>
                <a:srgbClr val="FFFFFF"/>
              </a:buClr>
              <a:buSzTx/>
              <a:buFont typeface="Arial" panose="020B0604020202020204" pitchFamily="34" charset="0"/>
              <a:buChar char="•"/>
              <a:tabLst/>
              <a:defRPr/>
            </a:pPr>
            <a:r>
              <a:rPr kumimoji="0" lang="en-US" sz="1000" b="1" i="0" u="none" strike="noStrike" kern="1200" cap="none" spc="0" normalizeH="0" baseline="0" noProof="0">
                <a:ln>
                  <a:noFill/>
                </a:ln>
                <a:solidFill>
                  <a:srgbClr val="FEC22B"/>
                </a:solidFill>
                <a:effectLst/>
                <a:uLnTx/>
                <a:uFillTx/>
                <a:latin typeface="Arial"/>
                <a:ea typeface="+mn-ea"/>
                <a:cs typeface="+mn-cs"/>
              </a:rPr>
              <a:t>Enhanced real-time analytics</a:t>
            </a:r>
            <a:r>
              <a:rPr kumimoji="0" lang="en-US" sz="1000" b="0" i="0" u="none" strike="noStrike" kern="1200" cap="none" spc="0" normalizeH="0" baseline="0" noProof="0">
                <a:ln>
                  <a:noFill/>
                </a:ln>
                <a:solidFill>
                  <a:srgbClr val="FFFFFF"/>
                </a:solidFill>
                <a:effectLst/>
                <a:uLnTx/>
                <a:uFillTx/>
                <a:latin typeface="Arial"/>
                <a:ea typeface="+mn-ea"/>
                <a:cs typeface="+mn-cs"/>
              </a:rPr>
              <a:t> and troubleshooting</a:t>
            </a:r>
          </a:p>
          <a:p>
            <a:pPr marL="128588" marR="0" lvl="0" indent="-128588" algn="l" defTabSz="685749" rtl="0" eaLnBrk="1" fontAlgn="auto" latinLnBrk="0" hangingPunct="1">
              <a:lnSpc>
                <a:spcPct val="100000"/>
              </a:lnSpc>
              <a:spcBef>
                <a:spcPts val="0"/>
              </a:spcBef>
              <a:spcAft>
                <a:spcPts val="200"/>
              </a:spcAft>
              <a:buClr>
                <a:srgbClr val="FFFFFF"/>
              </a:buClr>
              <a:buSzTx/>
              <a:buFont typeface="Arial" panose="020B0604020202020204" pitchFamily="34" charset="0"/>
              <a:buChar char="•"/>
              <a:tabLst/>
              <a:defRPr/>
            </a:pPr>
            <a:r>
              <a:rPr kumimoji="0" lang="en-US" sz="1000" b="1" i="0" u="none" strike="noStrike" kern="1200" cap="none" spc="0" normalizeH="0" baseline="0" noProof="0">
                <a:ln>
                  <a:noFill/>
                </a:ln>
                <a:solidFill>
                  <a:srgbClr val="FEC22B"/>
                </a:solidFill>
                <a:effectLst/>
                <a:uLnTx/>
                <a:uFillTx/>
                <a:latin typeface="Arial"/>
                <a:ea typeface="+mn-ea"/>
                <a:cs typeface="+mn-cs"/>
              </a:rPr>
              <a:t>Scale up and Scale out</a:t>
            </a:r>
            <a:r>
              <a:rPr kumimoji="0" lang="en-US" sz="1000" b="0" i="0" u="none" strike="noStrike" kern="1200" cap="none" spc="0" normalizeH="0" baseline="0" noProof="0">
                <a:ln>
                  <a:noFill/>
                </a:ln>
                <a:solidFill>
                  <a:srgbClr val="FFFFFF"/>
                </a:solidFill>
                <a:effectLst/>
                <a:uLnTx/>
                <a:uFillTx/>
                <a:latin typeface="Arial"/>
                <a:ea typeface="+mn-ea"/>
                <a:cs typeface="+mn-cs"/>
              </a:rPr>
              <a:t> capabilities for capacity or performance</a:t>
            </a:r>
            <a:endParaRPr kumimoji="0" lang="en-US" sz="9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FA090A39-34BF-032D-9E33-B50B019A117E}"/>
              </a:ext>
            </a:extLst>
          </p:cNvPr>
          <p:cNvSpPr/>
          <p:nvPr/>
        </p:nvSpPr>
        <p:spPr>
          <a:xfrm>
            <a:off x="2321781" y="2788595"/>
            <a:ext cx="6686487" cy="970901"/>
          </a:xfrm>
          <a:prstGeom prst="roundRect">
            <a:avLst>
              <a:gd name="adj" fmla="val 50000"/>
            </a:avLst>
          </a:prstGeom>
          <a:solidFill>
            <a:schemeClr val="tx2">
              <a:lumMod val="75000"/>
              <a:lumOff val="25000"/>
            </a:schemeClr>
          </a:solidFill>
          <a:ln>
            <a:gradFill>
              <a:gsLst>
                <a:gs pos="21000">
                  <a:schemeClr val="accent2"/>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91440" tIns="45720" rIns="0" bIns="45720" rtlCol="0" anchor="ctr"/>
          <a:lstStyle/>
          <a:p>
            <a:pPr marL="128270" marR="0" lvl="0" indent="-128270" algn="l" defTabSz="685749" rtl="0" eaLnBrk="1" fontAlgn="auto" latinLnBrk="0" hangingPunct="1">
              <a:lnSpc>
                <a:spcPct val="100000"/>
              </a:lnSpc>
              <a:spcBef>
                <a:spcPts val="0"/>
              </a:spcBef>
              <a:spcAft>
                <a:spcPts val="200"/>
              </a:spcAft>
              <a:buClr>
                <a:srgbClr val="FFFFFF"/>
              </a:buClr>
              <a:buSzTx/>
              <a:buFont typeface="Arial" panose="020B0604020202020204" pitchFamily="34" charset="0"/>
              <a:buChar char="•"/>
              <a:tabLst/>
              <a:defRPr/>
            </a:pPr>
            <a:r>
              <a:rPr kumimoji="0" lang="en-US" sz="1000" b="1" i="0" u="none" strike="noStrike" kern="1200" cap="none" spc="0" normalizeH="0" baseline="0" noProof="0">
                <a:ln>
                  <a:noFill/>
                </a:ln>
                <a:solidFill>
                  <a:srgbClr val="FEC22B"/>
                </a:solidFill>
                <a:effectLst/>
                <a:uLnTx/>
                <a:uFillTx/>
                <a:latin typeface="Arial"/>
                <a:ea typeface="+mn-ea"/>
                <a:cs typeface="+mn-cs"/>
              </a:rPr>
              <a:t>Cyber Resiliency </a:t>
            </a:r>
            <a:r>
              <a:rPr kumimoji="0" lang="en-US" sz="1000" b="0" i="0" u="none" strike="noStrike" kern="1200" cap="none" spc="0" normalizeH="0" baseline="0" noProof="0">
                <a:ln>
                  <a:noFill/>
                </a:ln>
                <a:solidFill>
                  <a:srgbClr val="FFFFFF"/>
                </a:solidFill>
                <a:effectLst/>
                <a:uLnTx/>
                <a:uFillTx/>
                <a:latin typeface="Arial"/>
                <a:ea typeface="+mn-ea"/>
                <a:cs typeface="+mn-cs"/>
              </a:rPr>
              <a:t>- Immutability, Denial of service attack protection</a:t>
            </a:r>
          </a:p>
          <a:p>
            <a:pPr marL="128270" marR="0" lvl="0" indent="-128270" algn="l" defTabSz="685749" rtl="0" eaLnBrk="1" fontAlgn="auto" latinLnBrk="0" hangingPunct="1">
              <a:lnSpc>
                <a:spcPct val="100000"/>
              </a:lnSpc>
              <a:spcBef>
                <a:spcPts val="0"/>
              </a:spcBef>
              <a:spcAft>
                <a:spcPts val="200"/>
              </a:spcAft>
              <a:buClr>
                <a:srgbClr val="FFFFFF"/>
              </a:buClr>
              <a:buSzTx/>
              <a:buFont typeface="Arial" panose="020B0604020202020204" pitchFamily="34" charset="0"/>
              <a:buChar char="•"/>
              <a:tabLst/>
              <a:defRPr/>
            </a:pPr>
            <a:r>
              <a:rPr kumimoji="0" lang="en-US" sz="1000" b="1" i="0" u="none" strike="noStrike" kern="1200" cap="none" spc="0" normalizeH="0" baseline="0" noProof="0">
                <a:ln>
                  <a:noFill/>
                </a:ln>
                <a:solidFill>
                  <a:srgbClr val="FEC22B"/>
                </a:solidFill>
                <a:effectLst/>
                <a:uLnTx/>
                <a:uFillTx/>
                <a:latin typeface="Arial"/>
                <a:ea typeface="+mn-ea"/>
                <a:cs typeface="+mn-cs"/>
              </a:rPr>
              <a:t>Enhanced Security features </a:t>
            </a:r>
            <a:r>
              <a:rPr kumimoji="0" lang="en-US" sz="1000" b="0" i="0" u="none" strike="noStrike" kern="1200" cap="none" spc="0" normalizeH="0" baseline="0" noProof="0">
                <a:ln>
                  <a:noFill/>
                </a:ln>
                <a:solidFill>
                  <a:srgbClr val="FFFFFF"/>
                </a:solidFill>
                <a:effectLst/>
                <a:uLnTx/>
                <a:uFillTx/>
                <a:latin typeface="Arial"/>
                <a:ea typeface="+mn-ea"/>
                <a:cs typeface="+mn-cs"/>
              </a:rPr>
              <a:t>- MFA, SSO, NFS 4.1, and Privileges access management w. CyberArk vaulting</a:t>
            </a:r>
            <a:endParaRPr kumimoji="0" lang="en-US" sz="1000" b="0" i="0" u="none" strike="noStrike" kern="1200" cap="none" spc="0" normalizeH="0" baseline="0" noProof="0">
              <a:ln>
                <a:noFill/>
              </a:ln>
              <a:solidFill>
                <a:srgbClr val="FFFFFF"/>
              </a:solidFill>
              <a:effectLst/>
              <a:uLnTx/>
              <a:uFillTx/>
              <a:latin typeface="Arial"/>
              <a:ea typeface="+mn-ea"/>
              <a:cs typeface="Arial"/>
            </a:endParaRPr>
          </a:p>
          <a:p>
            <a:pPr marL="128270" marR="0" lvl="0" indent="-128270" algn="l" defTabSz="685749" rtl="0" eaLnBrk="1" fontAlgn="auto" latinLnBrk="0" hangingPunct="1">
              <a:lnSpc>
                <a:spcPct val="100000"/>
              </a:lnSpc>
              <a:spcBef>
                <a:spcPts val="0"/>
              </a:spcBef>
              <a:spcAft>
                <a:spcPts val="200"/>
              </a:spcAft>
              <a:buClr>
                <a:srgbClr val="FFFFFF"/>
              </a:buClr>
              <a:buSzTx/>
              <a:buFont typeface="Arial" panose="020B0604020202020204" pitchFamily="34" charset="0"/>
              <a:buChar char="•"/>
              <a:tabLst/>
              <a:defRPr/>
            </a:pPr>
            <a:r>
              <a:rPr kumimoji="0" lang="en-US" sz="1000" b="1" i="0" u="none" strike="noStrike" kern="1200" cap="none" spc="0" normalizeH="0" baseline="0" noProof="0">
                <a:ln>
                  <a:noFill/>
                </a:ln>
                <a:solidFill>
                  <a:srgbClr val="FEC22B"/>
                </a:solidFill>
                <a:effectLst/>
                <a:uLnTx/>
                <a:uFillTx/>
                <a:latin typeface="Arial"/>
                <a:ea typeface="+mn-ea"/>
                <a:cs typeface="+mn-cs"/>
              </a:rPr>
              <a:t>Ransomware detection</a:t>
            </a:r>
            <a:r>
              <a:rPr kumimoji="0" lang="en-US" sz="1000" b="0" i="0" u="none" strike="noStrike" kern="1200" cap="none" spc="0" normalizeH="0" baseline="0" noProof="0">
                <a:ln>
                  <a:noFill/>
                </a:ln>
                <a:solidFill>
                  <a:srgbClr val="FFFFFF"/>
                </a:solidFill>
                <a:effectLst/>
                <a:uLnTx/>
                <a:uFillTx/>
                <a:latin typeface="Arial"/>
                <a:ea typeface="+mn-ea"/>
                <a:cs typeface="+mn-cs"/>
              </a:rPr>
              <a:t> with key partners (Splunk / </a:t>
            </a:r>
            <a:r>
              <a:rPr kumimoji="0" lang="en-US" sz="1000" b="0" i="0" u="none" strike="noStrike" kern="1200" cap="none" spc="0" normalizeH="0" baseline="0" noProof="0" err="1">
                <a:ln>
                  <a:noFill/>
                </a:ln>
                <a:solidFill>
                  <a:srgbClr val="FFFFFF"/>
                </a:solidFill>
                <a:effectLst/>
                <a:uLnTx/>
                <a:uFillTx/>
                <a:latin typeface="Arial"/>
                <a:ea typeface="+mn-ea"/>
                <a:cs typeface="+mn-cs"/>
              </a:rPr>
              <a:t>CyberArc</a:t>
            </a:r>
            <a:r>
              <a:rPr kumimoji="0" lang="en-US" sz="1000" b="0" i="0" u="none" strike="noStrike" kern="1200" cap="none" spc="0" normalizeH="0" baseline="0" noProof="0">
                <a:ln>
                  <a:noFill/>
                </a:ln>
                <a:solidFill>
                  <a:srgbClr val="FFFFFF"/>
                </a:solidFill>
                <a:effectLst/>
                <a:uLnTx/>
                <a:uFillTx/>
                <a:latin typeface="Arial"/>
                <a:ea typeface="+mn-ea"/>
                <a:cs typeface="+mn-cs"/>
              </a:rPr>
              <a:t>)</a:t>
            </a:r>
            <a:endParaRPr kumimoji="0" lang="en-US" sz="1000" b="0" i="0" u="none" strike="noStrike" kern="1200" cap="none" spc="0" normalizeH="0" baseline="0" noProof="0">
              <a:ln>
                <a:noFill/>
              </a:ln>
              <a:solidFill>
                <a:srgbClr val="FFFFFF"/>
              </a:solidFill>
              <a:effectLst/>
              <a:uLnTx/>
              <a:uFillTx/>
              <a:latin typeface="Arial"/>
              <a:ea typeface="+mn-ea"/>
              <a:cs typeface="Arial"/>
            </a:endParaRPr>
          </a:p>
          <a:p>
            <a:pPr marL="128270" marR="0" lvl="0" indent="-128270" algn="l" defTabSz="685749" rtl="0" eaLnBrk="1" fontAlgn="auto" latinLnBrk="0" hangingPunct="1">
              <a:lnSpc>
                <a:spcPct val="100000"/>
              </a:lnSpc>
              <a:spcBef>
                <a:spcPts val="0"/>
              </a:spcBef>
              <a:spcAft>
                <a:spcPts val="200"/>
              </a:spcAft>
              <a:buClr>
                <a:srgbClr val="FFFFFF"/>
              </a:buClr>
              <a:buSzTx/>
              <a:buFont typeface="Arial" panose="020B0604020202020204" pitchFamily="34" charset="0"/>
              <a:buChar char="•"/>
              <a:tabLst/>
              <a:defRPr/>
            </a:pPr>
            <a:r>
              <a:rPr kumimoji="0" lang="en-US" sz="1000" b="1" i="0" u="none" strike="noStrike" kern="1200" cap="none" spc="0" normalizeH="0" baseline="0" noProof="0">
                <a:ln>
                  <a:noFill/>
                </a:ln>
                <a:solidFill>
                  <a:srgbClr val="FEC22B"/>
                </a:solidFill>
                <a:effectLst/>
                <a:uLnTx/>
                <a:uFillTx/>
                <a:latin typeface="Arial"/>
                <a:ea typeface="+mn-ea"/>
                <a:cs typeface="+mn-cs"/>
              </a:rPr>
              <a:t>Full Enterprise Feature set </a:t>
            </a:r>
            <a:r>
              <a:rPr kumimoji="0" lang="en-US" sz="1000" b="0" i="0" u="none" strike="noStrike" kern="1200" cap="none" spc="0" normalizeH="0" baseline="0" noProof="0">
                <a:ln>
                  <a:noFill/>
                </a:ln>
                <a:solidFill>
                  <a:srgbClr val="FFFFFF"/>
                </a:solidFill>
                <a:effectLst/>
                <a:uLnTx/>
                <a:uFillTx/>
                <a:latin typeface="Arial"/>
                <a:ea typeface="+mn-ea"/>
                <a:cs typeface="+mn-cs"/>
              </a:rPr>
              <a:t>-  </a:t>
            </a:r>
            <a:r>
              <a:rPr kumimoji="0" lang="en-US" sz="1000" b="0" i="0" u="none" strike="noStrike" kern="1200" cap="none" spc="0" normalizeH="0" baseline="0" noProof="0" err="1">
                <a:ln>
                  <a:noFill/>
                </a:ln>
                <a:solidFill>
                  <a:srgbClr val="FFFFFF"/>
                </a:solidFill>
                <a:effectLst/>
                <a:uLnTx/>
                <a:uFillTx/>
                <a:latin typeface="Arial"/>
                <a:ea typeface="+mn-ea"/>
                <a:cs typeface="+mn-cs"/>
              </a:rPr>
              <a:t>Dedup</a:t>
            </a:r>
            <a:r>
              <a:rPr kumimoji="0" lang="en-US" sz="1000" b="0" i="0" u="none" strike="noStrike" kern="1200" cap="none" spc="0" normalizeH="0" baseline="0" noProof="0">
                <a:ln>
                  <a:noFill/>
                </a:ln>
                <a:solidFill>
                  <a:srgbClr val="FFFFFF"/>
                </a:solidFill>
                <a:effectLst/>
                <a:uLnTx/>
                <a:uFillTx/>
                <a:latin typeface="Arial"/>
                <a:ea typeface="+mn-ea"/>
                <a:cs typeface="+mn-cs"/>
              </a:rPr>
              <a:t>, Tiering, Snapshot, Clone, MetroCluster, Virtual file server, WORM</a:t>
            </a:r>
            <a:endParaRPr kumimoji="0" lang="en-US" sz="1000" b="0" i="0" u="none" strike="noStrike" kern="1200" cap="none" spc="0" normalizeH="0" baseline="0" noProof="0">
              <a:ln>
                <a:noFill/>
              </a:ln>
              <a:solidFill>
                <a:srgbClr val="FFFFFF"/>
              </a:solidFill>
              <a:effectLst/>
              <a:uLnTx/>
              <a:uFillTx/>
              <a:latin typeface="Arial"/>
              <a:ea typeface="+mn-ea"/>
              <a:cs typeface="Arial"/>
            </a:endParaRPr>
          </a:p>
        </p:txBody>
      </p:sp>
      <p:sp>
        <p:nvSpPr>
          <p:cNvPr id="6" name="Rectangle: Rounded Corners 5">
            <a:extLst>
              <a:ext uri="{FF2B5EF4-FFF2-40B4-BE49-F238E27FC236}">
                <a16:creationId xmlns:a16="http://schemas.microsoft.com/office/drawing/2014/main" id="{BA944793-CDFB-67A7-E3D4-9D9DB95DB97C}"/>
              </a:ext>
            </a:extLst>
          </p:cNvPr>
          <p:cNvSpPr/>
          <p:nvPr/>
        </p:nvSpPr>
        <p:spPr>
          <a:xfrm>
            <a:off x="2321244" y="3846076"/>
            <a:ext cx="6686487" cy="970901"/>
          </a:xfrm>
          <a:prstGeom prst="roundRect">
            <a:avLst>
              <a:gd name="adj" fmla="val 50000"/>
            </a:avLst>
          </a:prstGeom>
          <a:solidFill>
            <a:schemeClr val="tx2">
              <a:lumMod val="75000"/>
              <a:lumOff val="25000"/>
            </a:schemeClr>
          </a:solidFill>
          <a:ln>
            <a:gradFill>
              <a:gsLst>
                <a:gs pos="21000">
                  <a:schemeClr val="accent2"/>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marR="0" lvl="0" indent="-128588" algn="l" defTabSz="685749" rtl="0" eaLnBrk="1" fontAlgn="auto" latinLnBrk="0" hangingPunct="1">
              <a:lnSpc>
                <a:spcPct val="100000"/>
              </a:lnSpc>
              <a:spcBef>
                <a:spcPts val="0"/>
              </a:spcBef>
              <a:spcAft>
                <a:spcPts val="200"/>
              </a:spcAft>
              <a:buClr>
                <a:srgbClr val="FFFFFF"/>
              </a:buClr>
              <a:buSzTx/>
              <a:buFont typeface="Arial" panose="020B0604020202020204" pitchFamily="34" charset="0"/>
              <a:buChar char="•"/>
              <a:tabLst/>
              <a:defRPr/>
            </a:pPr>
            <a:r>
              <a:rPr kumimoji="0" lang="en-US" sz="1000" b="1" i="0" u="none" strike="noStrike" kern="1200" cap="none" spc="0" normalizeH="0" baseline="0" noProof="0">
                <a:ln>
                  <a:noFill/>
                </a:ln>
                <a:solidFill>
                  <a:srgbClr val="FEC22B"/>
                </a:solidFill>
                <a:effectLst/>
                <a:uLnTx/>
                <a:uFillTx/>
                <a:latin typeface="Arial"/>
                <a:ea typeface="+mn-ea"/>
                <a:cs typeface="+mn-cs"/>
              </a:rPr>
              <a:t>Hybrid Cloud Enabled</a:t>
            </a:r>
            <a:r>
              <a:rPr kumimoji="0" lang="en-US" sz="1000" b="0" i="0" u="none" strike="noStrike" kern="1200" cap="none" spc="0" normalizeH="0" baseline="0" noProof="0">
                <a:ln>
                  <a:noFill/>
                </a:ln>
                <a:solidFill>
                  <a:srgbClr val="FFFFFF"/>
                </a:solidFill>
                <a:effectLst/>
                <a:uLnTx/>
                <a:uFillTx/>
                <a:latin typeface="Arial"/>
                <a:ea typeface="+mn-ea"/>
                <a:cs typeface="+mn-cs"/>
              </a:rPr>
              <a:t> with Native Cloud tiering</a:t>
            </a:r>
          </a:p>
          <a:p>
            <a:pPr marL="128588" marR="0" lvl="0" indent="-128588" algn="l" defTabSz="685749" rtl="0" eaLnBrk="1" fontAlgn="auto" latinLnBrk="0" hangingPunct="1">
              <a:lnSpc>
                <a:spcPct val="100000"/>
              </a:lnSpc>
              <a:spcBef>
                <a:spcPts val="0"/>
              </a:spcBef>
              <a:spcAft>
                <a:spcPts val="200"/>
              </a:spcAft>
              <a:buClr>
                <a:srgbClr val="FFFFFF"/>
              </a:buClr>
              <a:buSzTx/>
              <a:buFont typeface="Arial" panose="020B0604020202020204" pitchFamily="34" charset="0"/>
              <a:buChar char="•"/>
              <a:tabLst/>
              <a:defRPr/>
            </a:pPr>
            <a:r>
              <a:rPr kumimoji="0" lang="en-US" sz="1000" b="1" i="0" u="none" strike="noStrike" kern="1200" cap="none" spc="0" normalizeH="0" baseline="0" noProof="0">
                <a:ln>
                  <a:noFill/>
                </a:ln>
                <a:solidFill>
                  <a:srgbClr val="FEC22B"/>
                </a:solidFill>
                <a:effectLst/>
                <a:uLnTx/>
                <a:uFillTx/>
                <a:latin typeface="Arial"/>
                <a:ea typeface="+mn-ea"/>
                <a:cs typeface="+mn-cs"/>
              </a:rPr>
              <a:t>Network flexibility</a:t>
            </a:r>
            <a:r>
              <a:rPr kumimoji="0" lang="en-US" sz="1000" b="0" i="0" u="none" strike="noStrike" kern="1200" cap="none" spc="0" normalizeH="0" baseline="0" noProof="0">
                <a:ln>
                  <a:noFill/>
                </a:ln>
                <a:solidFill>
                  <a:srgbClr val="FFFFFF"/>
                </a:solidFill>
                <a:effectLst/>
                <a:uLnTx/>
                <a:uFillTx/>
                <a:latin typeface="Arial"/>
                <a:ea typeface="+mn-ea"/>
                <a:cs typeface="+mn-cs"/>
              </a:rPr>
              <a:t> 10/25/100GbE &amp; near-cloud extension options</a:t>
            </a:r>
          </a:p>
          <a:p>
            <a:pPr marL="128588" marR="0" lvl="0" indent="-128588" algn="l" defTabSz="685749" rtl="0" eaLnBrk="1" fontAlgn="auto" latinLnBrk="0" hangingPunct="1">
              <a:lnSpc>
                <a:spcPct val="100000"/>
              </a:lnSpc>
              <a:spcBef>
                <a:spcPts val="0"/>
              </a:spcBef>
              <a:spcAft>
                <a:spcPts val="200"/>
              </a:spcAft>
              <a:buClr>
                <a:srgbClr val="FFFFFF"/>
              </a:buClr>
              <a:buSzTx/>
              <a:buFont typeface="Arial" panose="020B0604020202020204" pitchFamily="34" charset="0"/>
              <a:buChar char="•"/>
              <a:tabLst/>
              <a:defRPr/>
            </a:pPr>
            <a:r>
              <a:rPr kumimoji="0" lang="en-US" sz="1000" b="1" i="0" u="none" strike="noStrike" kern="1200" cap="none" spc="0" normalizeH="0" baseline="0" noProof="0">
                <a:ln>
                  <a:noFill/>
                </a:ln>
                <a:solidFill>
                  <a:srgbClr val="FEC22B"/>
                </a:solidFill>
                <a:effectLst/>
                <a:uLnTx/>
                <a:uFillTx/>
                <a:latin typeface="Arial"/>
                <a:ea typeface="+mn-ea"/>
                <a:cs typeface="+mn-cs"/>
              </a:rPr>
              <a:t>Multi-protocols</a:t>
            </a:r>
            <a:r>
              <a:rPr kumimoji="0" lang="en-US" sz="1000" b="0" i="0" u="none" strike="noStrike" kern="1200" cap="none" spc="0" normalizeH="0" baseline="0" noProof="0">
                <a:ln>
                  <a:noFill/>
                </a:ln>
                <a:solidFill>
                  <a:srgbClr val="FFFFFF"/>
                </a:solidFill>
                <a:effectLst/>
                <a:uLnTx/>
                <a:uFillTx/>
                <a:latin typeface="Arial"/>
                <a:ea typeface="+mn-ea"/>
                <a:cs typeface="+mn-cs"/>
              </a:rPr>
              <a:t> with secure NFS  VMware datastore and Metro cluster support</a:t>
            </a:r>
          </a:p>
        </p:txBody>
      </p:sp>
      <p:sp>
        <p:nvSpPr>
          <p:cNvPr id="5" name="Oval 4">
            <a:extLst>
              <a:ext uri="{FF2B5EF4-FFF2-40B4-BE49-F238E27FC236}">
                <a16:creationId xmlns:a16="http://schemas.microsoft.com/office/drawing/2014/main" id="{A0BBD2C0-F3E0-6A5F-910B-E7AB5011BBEC}"/>
              </a:ext>
            </a:extLst>
          </p:cNvPr>
          <p:cNvSpPr/>
          <p:nvPr/>
        </p:nvSpPr>
        <p:spPr>
          <a:xfrm>
            <a:off x="1574885" y="2993361"/>
            <a:ext cx="563677" cy="563677"/>
          </a:xfrm>
          <a:prstGeom prst="ellipse">
            <a:avLst/>
          </a:prstGeom>
          <a:solidFill>
            <a:schemeClr val="tx2">
              <a:lumMod val="75000"/>
              <a:lumOff val="25000"/>
            </a:schemeClr>
          </a:solidFill>
          <a:ln>
            <a:gradFill>
              <a:gsLst>
                <a:gs pos="21000">
                  <a:schemeClr val="accent2"/>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4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pic>
        <p:nvPicPr>
          <p:cNvPr id="7" name="Graphic 6" descr="Shield Tick outline">
            <a:extLst>
              <a:ext uri="{FF2B5EF4-FFF2-40B4-BE49-F238E27FC236}">
                <a16:creationId xmlns:a16="http://schemas.microsoft.com/office/drawing/2014/main" id="{B0778807-549A-26A6-CF5D-287B823460F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9108" y="3098803"/>
            <a:ext cx="333821" cy="333821"/>
          </a:xfrm>
          <a:prstGeom prst="rect">
            <a:avLst/>
          </a:prstGeom>
        </p:spPr>
      </p:pic>
      <p:sp>
        <p:nvSpPr>
          <p:cNvPr id="8" name="TextBox 7">
            <a:extLst>
              <a:ext uri="{FF2B5EF4-FFF2-40B4-BE49-F238E27FC236}">
                <a16:creationId xmlns:a16="http://schemas.microsoft.com/office/drawing/2014/main" id="{F8F3FBEE-0B90-4B94-BE1D-54C1B39FB44C}"/>
              </a:ext>
            </a:extLst>
          </p:cNvPr>
          <p:cNvSpPr txBox="1"/>
          <p:nvPr/>
        </p:nvSpPr>
        <p:spPr>
          <a:xfrm>
            <a:off x="435752" y="3164873"/>
            <a:ext cx="833984" cy="166199"/>
          </a:xfrm>
          <a:prstGeom prst="rect">
            <a:avLst/>
          </a:prstGeom>
          <a:noFill/>
        </p:spPr>
        <p:txBody>
          <a:bodyPr wrap="square" lIns="0" tIns="0" rIns="0" bIns="0" rtlCol="0">
            <a:spAutoFit/>
          </a:bodyPr>
          <a:lstStyle/>
          <a:p>
            <a:pPr marL="0" marR="0" lvl="0" indent="0" algn="ctr" defTabSz="685800" rtl="0" eaLnBrk="1" fontAlgn="auto" latinLnBrk="0" hangingPunct="1">
              <a:lnSpc>
                <a:spcPct val="90000"/>
              </a:lnSpc>
              <a:spcBef>
                <a:spcPts val="450"/>
              </a:spcBef>
              <a:spcAft>
                <a:spcPts val="0"/>
              </a:spcAft>
              <a:buClrTx/>
              <a:buSzTx/>
              <a:buFontTx/>
              <a:buNone/>
              <a:tabLst/>
              <a:defRPr/>
            </a:pPr>
            <a:r>
              <a:rPr kumimoji="0" lang="en-US" sz="1200" b="1" i="0" u="none" strike="noStrike" kern="1200" cap="none" spc="0" normalizeH="0" baseline="0" noProof="0">
                <a:ln>
                  <a:noFill/>
                </a:ln>
                <a:solidFill>
                  <a:srgbClr val="000000">
                    <a:lumMod val="50000"/>
                    <a:lumOff val="50000"/>
                  </a:srgbClr>
                </a:solidFill>
                <a:effectLst/>
                <a:uLnTx/>
                <a:uFillTx/>
                <a:latin typeface="Neue Haas Grotesk Text Pro" panose="020B0504020202020204" pitchFamily="34" charset="77"/>
                <a:ea typeface="+mn-ea"/>
                <a:cs typeface="+mn-cs"/>
              </a:rPr>
              <a:t>Trusted</a:t>
            </a:r>
          </a:p>
        </p:txBody>
      </p:sp>
      <p:sp>
        <p:nvSpPr>
          <p:cNvPr id="9" name="Oval 8">
            <a:extLst>
              <a:ext uri="{FF2B5EF4-FFF2-40B4-BE49-F238E27FC236}">
                <a16:creationId xmlns:a16="http://schemas.microsoft.com/office/drawing/2014/main" id="{CC02EC35-FE89-028B-0925-DA9844815A07}"/>
              </a:ext>
            </a:extLst>
          </p:cNvPr>
          <p:cNvSpPr/>
          <p:nvPr/>
        </p:nvSpPr>
        <p:spPr>
          <a:xfrm>
            <a:off x="1574883" y="3971621"/>
            <a:ext cx="563677" cy="563677"/>
          </a:xfrm>
          <a:prstGeom prst="ellipse">
            <a:avLst/>
          </a:prstGeom>
          <a:solidFill>
            <a:schemeClr val="tx2">
              <a:lumMod val="75000"/>
              <a:lumOff val="25000"/>
            </a:schemeClr>
          </a:solidFill>
          <a:ln>
            <a:gradFill>
              <a:gsLst>
                <a:gs pos="21000">
                  <a:schemeClr val="accent2"/>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4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pic>
        <p:nvPicPr>
          <p:cNvPr id="15" name="Graphic 14" descr="Syncing cloud with solid fill">
            <a:extLst>
              <a:ext uri="{FF2B5EF4-FFF2-40B4-BE49-F238E27FC236}">
                <a16:creationId xmlns:a16="http://schemas.microsoft.com/office/drawing/2014/main" id="{051D927A-EE7F-4EE8-2013-77AA9EC0F5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95178" y="4068319"/>
            <a:ext cx="342286" cy="342286"/>
          </a:xfrm>
          <a:prstGeom prst="rect">
            <a:avLst/>
          </a:prstGeom>
        </p:spPr>
      </p:pic>
      <p:sp>
        <p:nvSpPr>
          <p:cNvPr id="16" name="TextBox 15">
            <a:extLst>
              <a:ext uri="{FF2B5EF4-FFF2-40B4-BE49-F238E27FC236}">
                <a16:creationId xmlns:a16="http://schemas.microsoft.com/office/drawing/2014/main" id="{E1422DBC-423D-7F7E-D83C-D6806879CE89}"/>
              </a:ext>
            </a:extLst>
          </p:cNvPr>
          <p:cNvSpPr txBox="1"/>
          <p:nvPr/>
        </p:nvSpPr>
        <p:spPr>
          <a:xfrm>
            <a:off x="427801" y="4115532"/>
            <a:ext cx="833984" cy="332399"/>
          </a:xfrm>
          <a:prstGeom prst="rect">
            <a:avLst/>
          </a:prstGeom>
          <a:noFill/>
        </p:spPr>
        <p:txBody>
          <a:bodyPr wrap="square" lIns="0" tIns="0" rIns="0" bIns="0" rtlCol="0">
            <a:spAutoFit/>
          </a:bodyPr>
          <a:lstStyle/>
          <a:p>
            <a:pPr marL="0" marR="0" lvl="0" indent="0" algn="ctr" defTabSz="685800" rtl="0" eaLnBrk="1" fontAlgn="auto" latinLnBrk="0" hangingPunct="1">
              <a:lnSpc>
                <a:spcPct val="90000"/>
              </a:lnSpc>
              <a:spcBef>
                <a:spcPts val="450"/>
              </a:spcBef>
              <a:spcAft>
                <a:spcPts val="0"/>
              </a:spcAft>
              <a:buClrTx/>
              <a:buSzTx/>
              <a:buFontTx/>
              <a:buNone/>
              <a:tabLst/>
              <a:defRPr/>
            </a:pPr>
            <a:r>
              <a:rPr kumimoji="0" lang="en-US" sz="1200" b="1" i="0" u="none" strike="noStrike" kern="1200" cap="none" spc="0" normalizeH="0" baseline="0" noProof="0">
                <a:ln>
                  <a:noFill/>
                </a:ln>
                <a:solidFill>
                  <a:srgbClr val="000000">
                    <a:lumMod val="50000"/>
                    <a:lumOff val="50000"/>
                  </a:srgbClr>
                </a:solidFill>
                <a:effectLst/>
                <a:uLnTx/>
                <a:uFillTx/>
                <a:latin typeface="Neue Haas Grotesk Text Pro" panose="020B0504020202020204" pitchFamily="34" charset="77"/>
                <a:ea typeface="+mn-ea"/>
                <a:cs typeface="+mn-cs"/>
              </a:rPr>
              <a:t>Hybrid Enabled</a:t>
            </a:r>
          </a:p>
        </p:txBody>
      </p:sp>
      <p:sp>
        <p:nvSpPr>
          <p:cNvPr id="17" name="Oval 16">
            <a:extLst>
              <a:ext uri="{FF2B5EF4-FFF2-40B4-BE49-F238E27FC236}">
                <a16:creationId xmlns:a16="http://schemas.microsoft.com/office/drawing/2014/main" id="{D1FC33AD-FCCE-26A9-7661-196ED6BB46B0}"/>
              </a:ext>
            </a:extLst>
          </p:cNvPr>
          <p:cNvSpPr/>
          <p:nvPr/>
        </p:nvSpPr>
        <p:spPr>
          <a:xfrm>
            <a:off x="1574883" y="1979010"/>
            <a:ext cx="563677" cy="563677"/>
          </a:xfrm>
          <a:prstGeom prst="ellipse">
            <a:avLst/>
          </a:prstGeom>
          <a:solidFill>
            <a:schemeClr val="tx2">
              <a:lumMod val="75000"/>
              <a:lumOff val="25000"/>
            </a:schemeClr>
          </a:solidFill>
          <a:ln>
            <a:gradFill>
              <a:gsLst>
                <a:gs pos="21000">
                  <a:schemeClr val="accent2"/>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4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pic>
        <p:nvPicPr>
          <p:cNvPr id="18" name="Picture 10" descr="Flat Icon Image Generator">
            <a:extLst>
              <a:ext uri="{FF2B5EF4-FFF2-40B4-BE49-F238E27FC236}">
                <a16:creationId xmlns:a16="http://schemas.microsoft.com/office/drawing/2014/main" id="{5E185FEE-CFF7-C5C3-D47A-CA816269AE95}"/>
              </a:ext>
            </a:extLst>
          </p:cNvPr>
          <p:cNvPicPr>
            <a:picLocks noChangeAspect="1" noChangeArrowheads="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95178" y="2095060"/>
            <a:ext cx="286760" cy="2867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B0732E6-DCBD-64D2-5BAA-1CD3B7E7A56C}"/>
              </a:ext>
            </a:extLst>
          </p:cNvPr>
          <p:cNvSpPr txBox="1"/>
          <p:nvPr/>
        </p:nvSpPr>
        <p:spPr>
          <a:xfrm>
            <a:off x="359938" y="2051414"/>
            <a:ext cx="1058323" cy="332399"/>
          </a:xfrm>
          <a:prstGeom prst="rect">
            <a:avLst/>
          </a:prstGeom>
          <a:noFill/>
        </p:spPr>
        <p:txBody>
          <a:bodyPr wrap="square" lIns="0" tIns="0" rIns="0" bIns="0" rtlCol="0">
            <a:spAutoFit/>
          </a:bodyPr>
          <a:lstStyle/>
          <a:p>
            <a:pPr marL="0" marR="0" lvl="0" indent="0" algn="ctr" defTabSz="685800" rtl="0" eaLnBrk="1" fontAlgn="auto" latinLnBrk="0" hangingPunct="1">
              <a:lnSpc>
                <a:spcPct val="90000"/>
              </a:lnSpc>
              <a:spcBef>
                <a:spcPts val="450"/>
              </a:spcBef>
              <a:spcAft>
                <a:spcPts val="0"/>
              </a:spcAft>
              <a:buClrTx/>
              <a:buSzTx/>
              <a:buFontTx/>
              <a:buNone/>
              <a:tabLst/>
              <a:defRPr/>
            </a:pPr>
            <a:r>
              <a:rPr kumimoji="0" lang="en-US" sz="1200" b="1" i="0" u="none" strike="noStrike" kern="1200" cap="none" spc="0" normalizeH="0" baseline="0" noProof="0">
                <a:ln>
                  <a:noFill/>
                </a:ln>
                <a:solidFill>
                  <a:srgbClr val="000000">
                    <a:lumMod val="50000"/>
                    <a:lumOff val="50000"/>
                  </a:srgbClr>
                </a:solidFill>
                <a:effectLst/>
                <a:uLnTx/>
                <a:uFillTx/>
                <a:latin typeface="Neue Haas Grotesk Text Pro" panose="020B0504020202020204" pitchFamily="34" charset="77"/>
                <a:ea typeface="+mn-ea"/>
                <a:cs typeface="+mn-cs"/>
              </a:rPr>
              <a:t>Performance and Scale</a:t>
            </a:r>
          </a:p>
        </p:txBody>
      </p:sp>
      <p:sp>
        <p:nvSpPr>
          <p:cNvPr id="13" name="Rectangle 12">
            <a:extLst>
              <a:ext uri="{FF2B5EF4-FFF2-40B4-BE49-F238E27FC236}">
                <a16:creationId xmlns:a16="http://schemas.microsoft.com/office/drawing/2014/main" id="{1C6DF0C3-7824-7D93-1DAB-7DBA5187B899}"/>
              </a:ext>
            </a:extLst>
          </p:cNvPr>
          <p:cNvSpPr/>
          <p:nvPr/>
        </p:nvSpPr>
        <p:spPr>
          <a:xfrm>
            <a:off x="2156" y="4924604"/>
            <a:ext cx="9139686" cy="222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14" name="Rektangel 13">
            <a:extLst>
              <a:ext uri="{FF2B5EF4-FFF2-40B4-BE49-F238E27FC236}">
                <a16:creationId xmlns:a16="http://schemas.microsoft.com/office/drawing/2014/main" id="{73609221-D123-6AFC-FC55-1E64532A816D}"/>
              </a:ext>
            </a:extLst>
          </p:cNvPr>
          <p:cNvSpPr/>
          <p:nvPr/>
        </p:nvSpPr>
        <p:spPr>
          <a:xfrm>
            <a:off x="7195930" y="326523"/>
            <a:ext cx="1811801" cy="528016"/>
          </a:xfrm>
          <a:prstGeom prst="rect">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Neue Haas Grotesk Text Pro" panose="020B0504020202020204" pitchFamily="34" charset="77"/>
              <a:ea typeface="+mn-ea"/>
              <a:cs typeface="+mn-cs"/>
            </a:endParaRPr>
          </a:p>
        </p:txBody>
      </p:sp>
      <p:grpSp>
        <p:nvGrpSpPr>
          <p:cNvPr id="10" name="Group 44">
            <a:extLst>
              <a:ext uri="{FF2B5EF4-FFF2-40B4-BE49-F238E27FC236}">
                <a16:creationId xmlns:a16="http://schemas.microsoft.com/office/drawing/2014/main" id="{EAC83E22-5152-1E76-2838-D6FD221B0C53}"/>
              </a:ext>
            </a:extLst>
          </p:cNvPr>
          <p:cNvGrpSpPr>
            <a:grpSpLocks noChangeAspect="1"/>
          </p:cNvGrpSpPr>
          <p:nvPr/>
        </p:nvGrpSpPr>
        <p:grpSpPr>
          <a:xfrm>
            <a:off x="5685183" y="342426"/>
            <a:ext cx="2701860" cy="865078"/>
            <a:chOff x="583728" y="3256384"/>
            <a:chExt cx="4279546" cy="1370219"/>
          </a:xfrm>
        </p:grpSpPr>
        <p:sp>
          <p:nvSpPr>
            <p:cNvPr id="11" name="Trapezoid 38">
              <a:extLst>
                <a:ext uri="{FF2B5EF4-FFF2-40B4-BE49-F238E27FC236}">
                  <a16:creationId xmlns:a16="http://schemas.microsoft.com/office/drawing/2014/main" id="{76DD82C2-F492-4BDA-6E1A-A86F15C4E9FE}"/>
                </a:ext>
              </a:extLst>
            </p:cNvPr>
            <p:cNvSpPr/>
            <p:nvPr/>
          </p:nvSpPr>
          <p:spPr>
            <a:xfrm>
              <a:off x="718457" y="3256384"/>
              <a:ext cx="4021494" cy="238056"/>
            </a:xfrm>
            <a:prstGeom prst="trapezoid">
              <a:avLst>
                <a:gd name="adj" fmla="val 150424"/>
              </a:avLst>
            </a:prstGeom>
            <a:gradFill>
              <a:gsLst>
                <a:gs pos="21000">
                  <a:schemeClr val="tx1"/>
                </a:gs>
                <a:gs pos="100000">
                  <a:schemeClr val="bg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pic>
          <p:nvPicPr>
            <p:cNvPr id="12" name="図 19" descr="コンピュータ, スピーカー, 時計 が含まれている画像&#10;&#10;自動的に生成された説明">
              <a:extLst>
                <a:ext uri="{FF2B5EF4-FFF2-40B4-BE49-F238E27FC236}">
                  <a16:creationId xmlns:a16="http://schemas.microsoft.com/office/drawing/2014/main" id="{CD0D89AD-CD29-254A-686D-5D038CE640BF}"/>
                </a:ext>
              </a:extLst>
            </p:cNvPr>
            <p:cNvPicPr>
              <a:picLocks noChangeAspect="1"/>
            </p:cNvPicPr>
            <p:nvPr/>
          </p:nvPicPr>
          <p:blipFill rotWithShape="1">
            <a:blip r:embed="rId8"/>
            <a:srcRect b="963"/>
            <a:stretch/>
          </p:blipFill>
          <p:spPr>
            <a:xfrm>
              <a:off x="583728" y="3494440"/>
              <a:ext cx="4279546" cy="1132163"/>
            </a:xfrm>
            <a:prstGeom prst="rect">
              <a:avLst/>
            </a:prstGeom>
          </p:spPr>
        </p:pic>
      </p:grpSp>
    </p:spTree>
    <p:extLst>
      <p:ext uri="{BB962C8B-B14F-4D97-AF65-F5344CB8AC3E}">
        <p14:creationId xmlns:p14="http://schemas.microsoft.com/office/powerpoint/2010/main" val="412749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054B6C-E672-863C-DFAB-52BB3EC76A53}"/>
              </a:ext>
            </a:extLst>
          </p:cNvPr>
          <p:cNvSpPr/>
          <p:nvPr/>
        </p:nvSpPr>
        <p:spPr>
          <a:xfrm>
            <a:off x="6035042" y="875252"/>
            <a:ext cx="3008413" cy="3730736"/>
          </a:xfrm>
          <a:prstGeom prst="rect">
            <a:avLst/>
          </a:prstGeom>
          <a:solidFill>
            <a:srgbClr val="CC0000">
              <a:lumMod val="20000"/>
              <a:lumOff val="80000"/>
            </a:srgbClr>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39761602-E223-8AAE-2C63-823E206F7B3A}"/>
              </a:ext>
            </a:extLst>
          </p:cNvPr>
          <p:cNvSpPr/>
          <p:nvPr/>
        </p:nvSpPr>
        <p:spPr>
          <a:xfrm>
            <a:off x="100545" y="875252"/>
            <a:ext cx="5571063" cy="3730736"/>
          </a:xfrm>
          <a:prstGeom prst="rect">
            <a:avLst/>
          </a:prstGeom>
          <a:solidFill>
            <a:srgbClr val="00477B">
              <a:lumMod val="20000"/>
              <a:lumOff val="80000"/>
            </a:srgbClr>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752C211A-2E61-9AC2-5E01-8AF7D44F596D}"/>
              </a:ext>
            </a:extLst>
          </p:cNvPr>
          <p:cNvSpPr/>
          <p:nvPr/>
        </p:nvSpPr>
        <p:spPr>
          <a:xfrm>
            <a:off x="385295" y="1364526"/>
            <a:ext cx="2391507" cy="3038667"/>
          </a:xfrm>
          <a:prstGeom prst="rect">
            <a:avLst/>
          </a:prstGeom>
          <a:solidFill>
            <a:srgbClr val="00477B"/>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47EADF28-5616-33E0-681F-3DD1CCFB7E77}"/>
              </a:ext>
            </a:extLst>
          </p:cNvPr>
          <p:cNvSpPr/>
          <p:nvPr/>
        </p:nvSpPr>
        <p:spPr>
          <a:xfrm>
            <a:off x="3024542" y="1364528"/>
            <a:ext cx="2391507" cy="3038666"/>
          </a:xfrm>
          <a:prstGeom prst="rect">
            <a:avLst/>
          </a:prstGeom>
          <a:solidFill>
            <a:srgbClr val="00477B"/>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F7CDFCD5-C9B5-F5F1-5187-23EB82220ADB}"/>
              </a:ext>
            </a:extLst>
          </p:cNvPr>
          <p:cNvSpPr txBox="1"/>
          <p:nvPr/>
        </p:nvSpPr>
        <p:spPr>
          <a:xfrm>
            <a:off x="385295" y="1477117"/>
            <a:ext cx="2391507" cy="221599"/>
          </a:xfrm>
          <a:prstGeom prst="rect">
            <a:avLst/>
          </a:prstGeom>
          <a:noFill/>
        </p:spPr>
        <p:txBody>
          <a:bodyPr wrap="square" lIns="0" tIns="0" rIns="0" bIns="0" rtlCol="0">
            <a:spAutoFit/>
          </a:bodyPr>
          <a:lstStyle/>
          <a:p>
            <a:pPr algn="ctr">
              <a:lnSpc>
                <a:spcPct val="90000"/>
              </a:lnSpc>
              <a:spcBef>
                <a:spcPts val="600"/>
              </a:spcBef>
            </a:pPr>
            <a:r>
              <a:rPr lang="en-NL" sz="1600">
                <a:solidFill>
                  <a:srgbClr val="FFFFFF"/>
                </a:solidFill>
                <a:latin typeface="Neue Haas Grotesk Text Pro" panose="020B0504020202020204" pitchFamily="34" charset="77"/>
              </a:rPr>
              <a:t>Gateway Focus</a:t>
            </a:r>
          </a:p>
        </p:txBody>
      </p:sp>
      <p:sp>
        <p:nvSpPr>
          <p:cNvPr id="9" name="TextBox 8">
            <a:extLst>
              <a:ext uri="{FF2B5EF4-FFF2-40B4-BE49-F238E27FC236}">
                <a16:creationId xmlns:a16="http://schemas.microsoft.com/office/drawing/2014/main" id="{19E56765-0912-544B-1D77-799A7E5A2F49}"/>
              </a:ext>
            </a:extLst>
          </p:cNvPr>
          <p:cNvSpPr txBox="1"/>
          <p:nvPr/>
        </p:nvSpPr>
        <p:spPr>
          <a:xfrm>
            <a:off x="3024541" y="1477117"/>
            <a:ext cx="2391507" cy="221599"/>
          </a:xfrm>
          <a:prstGeom prst="rect">
            <a:avLst/>
          </a:prstGeom>
          <a:noFill/>
        </p:spPr>
        <p:txBody>
          <a:bodyPr wrap="square" lIns="0" tIns="0" rIns="0" bIns="0" rtlCol="0">
            <a:spAutoFit/>
          </a:bodyPr>
          <a:lstStyle/>
          <a:p>
            <a:pPr algn="ctr">
              <a:lnSpc>
                <a:spcPct val="90000"/>
              </a:lnSpc>
              <a:spcBef>
                <a:spcPts val="600"/>
              </a:spcBef>
            </a:pPr>
            <a:r>
              <a:rPr lang="en-NL" sz="1600" dirty="0">
                <a:solidFill>
                  <a:srgbClr val="FFFFFF"/>
                </a:solidFill>
                <a:latin typeface="Neue Haas Grotesk Text Pro" panose="020B0504020202020204" pitchFamily="34" charset="77"/>
              </a:rPr>
              <a:t>Storage Focus</a:t>
            </a:r>
          </a:p>
        </p:txBody>
      </p:sp>
      <p:sp>
        <p:nvSpPr>
          <p:cNvPr id="10" name="TextBox 9">
            <a:extLst>
              <a:ext uri="{FF2B5EF4-FFF2-40B4-BE49-F238E27FC236}">
                <a16:creationId xmlns:a16="http://schemas.microsoft.com/office/drawing/2014/main" id="{D44819C4-125A-B1FD-206B-E8EFB161AA8E}"/>
              </a:ext>
            </a:extLst>
          </p:cNvPr>
          <p:cNvSpPr txBox="1"/>
          <p:nvPr/>
        </p:nvSpPr>
        <p:spPr>
          <a:xfrm>
            <a:off x="447433" y="1878626"/>
            <a:ext cx="2391507" cy="2554545"/>
          </a:xfrm>
          <a:prstGeom prst="rect">
            <a:avLst/>
          </a:prstGeom>
          <a:noFill/>
        </p:spPr>
        <p:txBody>
          <a:bodyPr wrap="square" lIns="0" tIns="0" rIns="0" bIns="0" rtlCol="0">
            <a:spAutoFit/>
          </a:bodyPr>
          <a:lstStyle/>
          <a:p>
            <a:pPr algn="ctr">
              <a:lnSpc>
                <a:spcPct val="90000"/>
              </a:lnSpc>
              <a:spcBef>
                <a:spcPts val="600"/>
              </a:spcBef>
            </a:pPr>
            <a:r>
              <a:rPr lang="en-NL" sz="1400" dirty="0">
                <a:solidFill>
                  <a:srgbClr val="FFFFFF"/>
                </a:solidFill>
                <a:latin typeface="Neue Haas Grotesk Text Pro" panose="020B0504020202020204" pitchFamily="34" charset="77"/>
              </a:rPr>
              <a:t>File IOPS</a:t>
            </a:r>
            <a:br>
              <a:rPr lang="en-NL" sz="1400" dirty="0">
                <a:solidFill>
                  <a:srgbClr val="FFFFFF"/>
                </a:solidFill>
                <a:latin typeface="Neue Haas Grotesk Text Pro" panose="020B0504020202020204" pitchFamily="34" charset="77"/>
              </a:rPr>
            </a:br>
            <a:endParaRPr lang="en-NL" sz="1400" dirty="0">
              <a:solidFill>
                <a:srgbClr val="FFFFFF"/>
              </a:solidFill>
              <a:latin typeface="Neue Haas Grotesk Text Pro" panose="020B0504020202020204" pitchFamily="34" charset="77"/>
            </a:endParaRPr>
          </a:p>
          <a:p>
            <a:pPr marL="285750" indent="-285750">
              <a:lnSpc>
                <a:spcPct val="90000"/>
              </a:lnSpc>
              <a:spcBef>
                <a:spcPts val="600"/>
              </a:spcBef>
              <a:buFont typeface="Arial" panose="020B0604020202020204" pitchFamily="34" charset="0"/>
              <a:buChar char="•"/>
            </a:pPr>
            <a:r>
              <a:rPr lang="en-US" sz="1400" dirty="0">
                <a:solidFill>
                  <a:srgbClr val="FFFFFF"/>
                </a:solidFill>
                <a:latin typeface="Neue Haas Grotesk Text Pro" panose="020B0504020202020204" pitchFamily="34" charset="77"/>
              </a:rPr>
              <a:t>Network (IPv4/IPv6)</a:t>
            </a:r>
          </a:p>
          <a:p>
            <a:pPr marL="285750" indent="-285750">
              <a:lnSpc>
                <a:spcPct val="90000"/>
              </a:lnSpc>
              <a:spcBef>
                <a:spcPts val="600"/>
              </a:spcBef>
              <a:buFont typeface="Arial" panose="020B0604020202020204" pitchFamily="34" charset="0"/>
              <a:buChar char="•"/>
            </a:pPr>
            <a:endParaRPr lang="en-US" sz="1400" dirty="0">
              <a:solidFill>
                <a:srgbClr val="FFFFFF"/>
              </a:solidFill>
              <a:latin typeface="Neue Haas Grotesk Text Pro" panose="020B0504020202020204" pitchFamily="34" charset="77"/>
            </a:endParaRPr>
          </a:p>
          <a:p>
            <a:pPr marL="285750" indent="-285750">
              <a:lnSpc>
                <a:spcPct val="90000"/>
              </a:lnSpc>
              <a:spcBef>
                <a:spcPts val="600"/>
              </a:spcBef>
              <a:buFont typeface="Arial" panose="020B0604020202020204" pitchFamily="34" charset="0"/>
              <a:buChar char="•"/>
            </a:pPr>
            <a:r>
              <a:rPr lang="en-US" sz="1400" dirty="0">
                <a:solidFill>
                  <a:srgbClr val="FFFFFF"/>
                </a:solidFill>
                <a:latin typeface="Neue Haas Grotesk Text Pro" panose="020B0504020202020204" pitchFamily="34" charset="77"/>
              </a:rPr>
              <a:t>Protocol Stack</a:t>
            </a:r>
          </a:p>
          <a:p>
            <a:pPr marL="285750" indent="-285750">
              <a:lnSpc>
                <a:spcPct val="90000"/>
              </a:lnSpc>
              <a:spcBef>
                <a:spcPts val="600"/>
              </a:spcBef>
              <a:buFont typeface="Arial" panose="020B0604020202020204" pitchFamily="34" charset="0"/>
              <a:buChar char="•"/>
            </a:pPr>
            <a:endParaRPr lang="en-US" sz="1400" dirty="0">
              <a:solidFill>
                <a:srgbClr val="FFFFFF"/>
              </a:solidFill>
              <a:latin typeface="Neue Haas Grotesk Text Pro" panose="020B0504020202020204" pitchFamily="34" charset="77"/>
            </a:endParaRPr>
          </a:p>
          <a:p>
            <a:pPr marL="285750" indent="-285750">
              <a:lnSpc>
                <a:spcPct val="90000"/>
              </a:lnSpc>
              <a:spcBef>
                <a:spcPts val="600"/>
              </a:spcBef>
              <a:buFont typeface="Arial" panose="020B0604020202020204" pitchFamily="34" charset="0"/>
              <a:buChar char="•"/>
            </a:pPr>
            <a:r>
              <a:rPr lang="en-US" sz="1400" dirty="0">
                <a:solidFill>
                  <a:srgbClr val="FFFFFF"/>
                </a:solidFill>
                <a:latin typeface="Neue Haas Grotesk Text Pro" panose="020B0504020202020204" pitchFamily="34" charset="77"/>
              </a:rPr>
              <a:t>File System</a:t>
            </a:r>
          </a:p>
          <a:p>
            <a:pPr marL="285750" indent="-285750">
              <a:lnSpc>
                <a:spcPct val="90000"/>
              </a:lnSpc>
              <a:spcBef>
                <a:spcPts val="600"/>
              </a:spcBef>
              <a:buFont typeface="Arial" panose="020B0604020202020204" pitchFamily="34" charset="0"/>
              <a:buChar char="•"/>
            </a:pPr>
            <a:endParaRPr lang="en-US" sz="1400" dirty="0">
              <a:solidFill>
                <a:srgbClr val="FFFFFF"/>
              </a:solidFill>
              <a:latin typeface="Neue Haas Grotesk Text Pro" panose="020B0504020202020204" pitchFamily="34" charset="77"/>
            </a:endParaRPr>
          </a:p>
          <a:p>
            <a:pPr marL="285750" indent="-285750">
              <a:lnSpc>
                <a:spcPct val="90000"/>
              </a:lnSpc>
              <a:spcBef>
                <a:spcPts val="600"/>
              </a:spcBef>
              <a:buFont typeface="Arial" panose="020B0604020202020204" pitchFamily="34" charset="0"/>
              <a:buChar char="•"/>
            </a:pPr>
            <a:r>
              <a:rPr lang="en-US" sz="1400" dirty="0">
                <a:solidFill>
                  <a:srgbClr val="FFFFFF"/>
                </a:solidFill>
                <a:latin typeface="Neue Haas Grotesk Text Pro" panose="020B0504020202020204" pitchFamily="34" charset="77"/>
              </a:rPr>
              <a:t>Copy Management</a:t>
            </a:r>
            <a:endParaRPr lang="en-NL" sz="1400" dirty="0">
              <a:solidFill>
                <a:srgbClr val="FFFFFF"/>
              </a:solidFill>
              <a:latin typeface="Neue Haas Grotesk Text Pro" panose="020B0504020202020204" pitchFamily="34" charset="77"/>
            </a:endParaRPr>
          </a:p>
          <a:p>
            <a:pPr marL="285750" indent="-285750">
              <a:lnSpc>
                <a:spcPct val="90000"/>
              </a:lnSpc>
              <a:spcBef>
                <a:spcPts val="600"/>
              </a:spcBef>
              <a:buFont typeface="Arial" panose="020B0604020202020204" pitchFamily="34" charset="0"/>
              <a:buChar char="•"/>
            </a:pPr>
            <a:endParaRPr lang="en-NL" sz="1400" dirty="0">
              <a:solidFill>
                <a:srgbClr val="FFFFFF"/>
              </a:solidFill>
              <a:latin typeface="Neue Haas Grotesk Text Pro" panose="020B0504020202020204" pitchFamily="34" charset="77"/>
            </a:endParaRPr>
          </a:p>
        </p:txBody>
      </p:sp>
      <p:sp>
        <p:nvSpPr>
          <p:cNvPr id="11" name="TextBox 10">
            <a:extLst>
              <a:ext uri="{FF2B5EF4-FFF2-40B4-BE49-F238E27FC236}">
                <a16:creationId xmlns:a16="http://schemas.microsoft.com/office/drawing/2014/main" id="{AF6B7EF9-5968-E811-5CB0-2CA1955A01E6}"/>
              </a:ext>
            </a:extLst>
          </p:cNvPr>
          <p:cNvSpPr txBox="1"/>
          <p:nvPr/>
        </p:nvSpPr>
        <p:spPr>
          <a:xfrm>
            <a:off x="3046822" y="1882371"/>
            <a:ext cx="2391507" cy="1742015"/>
          </a:xfrm>
          <a:prstGeom prst="rect">
            <a:avLst/>
          </a:prstGeom>
          <a:noFill/>
        </p:spPr>
        <p:txBody>
          <a:bodyPr wrap="square" lIns="0" tIns="0" rIns="0" bIns="0" rtlCol="0">
            <a:spAutoFit/>
          </a:bodyPr>
          <a:lstStyle/>
          <a:p>
            <a:pPr algn="ctr">
              <a:lnSpc>
                <a:spcPct val="90000"/>
              </a:lnSpc>
              <a:spcBef>
                <a:spcPts val="600"/>
              </a:spcBef>
            </a:pPr>
            <a:r>
              <a:rPr lang="en-NL" sz="1400" dirty="0">
                <a:solidFill>
                  <a:srgbClr val="FFFFFF"/>
                </a:solidFill>
                <a:latin typeface="Neue Haas Grotesk Text Pro" panose="020B0504020202020204" pitchFamily="34" charset="77"/>
              </a:rPr>
              <a:t>Block IOPS</a:t>
            </a:r>
          </a:p>
          <a:p>
            <a:pPr algn="ctr">
              <a:lnSpc>
                <a:spcPct val="90000"/>
              </a:lnSpc>
              <a:spcBef>
                <a:spcPts val="600"/>
              </a:spcBef>
            </a:pPr>
            <a:endParaRPr lang="en-NL" sz="1400" dirty="0">
              <a:solidFill>
                <a:srgbClr val="FFFFFF"/>
              </a:solidFill>
              <a:latin typeface="Neue Haas Grotesk Text Pro" panose="020B0504020202020204" pitchFamily="34" charset="77"/>
            </a:endParaRPr>
          </a:p>
          <a:p>
            <a:pPr marL="285750" indent="-285750">
              <a:lnSpc>
                <a:spcPct val="90000"/>
              </a:lnSpc>
              <a:spcBef>
                <a:spcPts val="600"/>
              </a:spcBef>
              <a:buFont typeface="Arial" panose="020B0604020202020204" pitchFamily="34" charset="0"/>
              <a:buChar char="•"/>
            </a:pPr>
            <a:r>
              <a:rPr lang="en-US" sz="1400" dirty="0">
                <a:solidFill>
                  <a:srgbClr val="FFFFFF"/>
                </a:solidFill>
                <a:latin typeface="Neue Haas Grotesk Text Pro" panose="020B0504020202020204" pitchFamily="34" charset="77"/>
              </a:rPr>
              <a:t>Storage IO</a:t>
            </a:r>
            <a:br>
              <a:rPr lang="en-NL" sz="1400" dirty="0">
                <a:solidFill>
                  <a:srgbClr val="FFFFFF"/>
                </a:solidFill>
                <a:latin typeface="Neue Haas Grotesk Text Pro" panose="020B0504020202020204" pitchFamily="34" charset="77"/>
              </a:rPr>
            </a:br>
            <a:endParaRPr lang="en-NL" sz="1400" dirty="0">
              <a:solidFill>
                <a:srgbClr val="FFFFFF"/>
              </a:solidFill>
              <a:latin typeface="Neue Haas Grotesk Text Pro" panose="020B0504020202020204" pitchFamily="34" charset="77"/>
            </a:endParaRPr>
          </a:p>
          <a:p>
            <a:pPr marL="285750" indent="-285750">
              <a:lnSpc>
                <a:spcPct val="90000"/>
              </a:lnSpc>
              <a:spcBef>
                <a:spcPts val="600"/>
              </a:spcBef>
              <a:buFont typeface="Arial" panose="020B0604020202020204" pitchFamily="34" charset="0"/>
              <a:buChar char="•"/>
            </a:pPr>
            <a:r>
              <a:rPr lang="en-US" sz="1400" dirty="0">
                <a:solidFill>
                  <a:srgbClr val="FFFFFF"/>
                </a:solidFill>
                <a:latin typeface="Neue Haas Grotesk Text Pro" panose="020B0504020202020204" pitchFamily="34" charset="77"/>
              </a:rPr>
              <a:t>Data Reduction</a:t>
            </a:r>
          </a:p>
          <a:p>
            <a:pPr marL="285750" indent="-285750">
              <a:lnSpc>
                <a:spcPct val="90000"/>
              </a:lnSpc>
              <a:spcBef>
                <a:spcPts val="600"/>
              </a:spcBef>
              <a:buFont typeface="Arial" panose="020B0604020202020204" pitchFamily="34" charset="0"/>
              <a:buChar char="•"/>
            </a:pPr>
            <a:endParaRPr lang="en-US" sz="1400" dirty="0">
              <a:solidFill>
                <a:srgbClr val="FFFFFF"/>
              </a:solidFill>
              <a:latin typeface="Neue Haas Grotesk Text Pro" panose="020B0504020202020204" pitchFamily="34" charset="77"/>
            </a:endParaRPr>
          </a:p>
          <a:p>
            <a:pPr marL="285750" indent="-285750">
              <a:lnSpc>
                <a:spcPct val="90000"/>
              </a:lnSpc>
              <a:spcBef>
                <a:spcPts val="600"/>
              </a:spcBef>
              <a:buFont typeface="Arial" panose="020B0604020202020204" pitchFamily="34" charset="0"/>
              <a:buChar char="•"/>
            </a:pPr>
            <a:r>
              <a:rPr lang="en-US" sz="1400" dirty="0">
                <a:solidFill>
                  <a:srgbClr val="FFFFFF"/>
                </a:solidFill>
                <a:latin typeface="Neue Haas Grotesk Text Pro" panose="020B0504020202020204" pitchFamily="34" charset="77"/>
              </a:rPr>
              <a:t>EC/RAID</a:t>
            </a:r>
            <a:endParaRPr lang="en-NL" sz="1400" dirty="0">
              <a:solidFill>
                <a:srgbClr val="FFFFFF"/>
              </a:solidFill>
              <a:latin typeface="Neue Haas Grotesk Text Pro" panose="020B0504020202020204" pitchFamily="34" charset="77"/>
            </a:endParaRPr>
          </a:p>
        </p:txBody>
      </p:sp>
      <p:sp>
        <p:nvSpPr>
          <p:cNvPr id="12" name="Rectangle 11">
            <a:extLst>
              <a:ext uri="{FF2B5EF4-FFF2-40B4-BE49-F238E27FC236}">
                <a16:creationId xmlns:a16="http://schemas.microsoft.com/office/drawing/2014/main" id="{CDCC77FC-71A1-B85E-C082-F1A40D2CCF93}"/>
              </a:ext>
            </a:extLst>
          </p:cNvPr>
          <p:cNvSpPr/>
          <p:nvPr/>
        </p:nvSpPr>
        <p:spPr>
          <a:xfrm>
            <a:off x="6367200" y="1375114"/>
            <a:ext cx="2391507" cy="3038666"/>
          </a:xfrm>
          <a:prstGeom prst="rect">
            <a:avLst/>
          </a:prstGeom>
          <a:solidFill>
            <a:srgbClr val="C00000"/>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432C9E44-D7C8-7A0C-4188-BAB1F269CFFC}"/>
              </a:ext>
            </a:extLst>
          </p:cNvPr>
          <p:cNvSpPr txBox="1"/>
          <p:nvPr/>
        </p:nvSpPr>
        <p:spPr>
          <a:xfrm>
            <a:off x="6367200" y="1487704"/>
            <a:ext cx="2391507" cy="221599"/>
          </a:xfrm>
          <a:prstGeom prst="rect">
            <a:avLst/>
          </a:prstGeom>
          <a:noFill/>
        </p:spPr>
        <p:txBody>
          <a:bodyPr wrap="square" lIns="0" tIns="0" rIns="0" bIns="0" rtlCol="0">
            <a:spAutoFit/>
          </a:bodyPr>
          <a:lstStyle/>
          <a:p>
            <a:pPr algn="ctr">
              <a:lnSpc>
                <a:spcPct val="90000"/>
              </a:lnSpc>
              <a:spcBef>
                <a:spcPts val="600"/>
              </a:spcBef>
            </a:pPr>
            <a:r>
              <a:rPr lang="en-NL" sz="1600">
                <a:solidFill>
                  <a:srgbClr val="FFFFFF"/>
                </a:solidFill>
                <a:latin typeface="Neue Haas Grotesk Text Pro" panose="020B0504020202020204" pitchFamily="34" charset="77"/>
              </a:rPr>
              <a:t>Shared Resources</a:t>
            </a:r>
          </a:p>
        </p:txBody>
      </p:sp>
      <p:sp>
        <p:nvSpPr>
          <p:cNvPr id="14" name="TextBox 13">
            <a:extLst>
              <a:ext uri="{FF2B5EF4-FFF2-40B4-BE49-F238E27FC236}">
                <a16:creationId xmlns:a16="http://schemas.microsoft.com/office/drawing/2014/main" id="{8B40B970-3EB3-0772-B544-8880B2376BF8}"/>
              </a:ext>
            </a:extLst>
          </p:cNvPr>
          <p:cNvSpPr txBox="1"/>
          <p:nvPr/>
        </p:nvSpPr>
        <p:spPr>
          <a:xfrm>
            <a:off x="6443789" y="2145276"/>
            <a:ext cx="2391507" cy="1818959"/>
          </a:xfrm>
          <a:prstGeom prst="rect">
            <a:avLst/>
          </a:prstGeom>
          <a:noFill/>
        </p:spPr>
        <p:txBody>
          <a:bodyPr wrap="square" lIns="0" tIns="0" rIns="0" bIns="0" rtlCol="0">
            <a:spAutoFit/>
          </a:bodyPr>
          <a:lstStyle/>
          <a:p>
            <a:pPr marL="285750" indent="-285750">
              <a:lnSpc>
                <a:spcPct val="90000"/>
              </a:lnSpc>
              <a:spcBef>
                <a:spcPts val="600"/>
              </a:spcBef>
              <a:buFont typeface="Arial" panose="020B0604020202020204" pitchFamily="34" charset="0"/>
              <a:buChar char="•"/>
            </a:pPr>
            <a:r>
              <a:rPr lang="en-US" sz="1400" dirty="0">
                <a:solidFill>
                  <a:srgbClr val="FFFFFF"/>
                </a:solidFill>
                <a:latin typeface="Neue Haas Grotesk Text Pro" panose="020B0504020202020204" pitchFamily="34" charset="77"/>
              </a:rPr>
              <a:t>Network </a:t>
            </a:r>
          </a:p>
          <a:p>
            <a:pPr marL="285750" indent="-285750">
              <a:lnSpc>
                <a:spcPct val="90000"/>
              </a:lnSpc>
              <a:spcBef>
                <a:spcPts val="600"/>
              </a:spcBef>
              <a:buFont typeface="Arial" panose="020B0604020202020204" pitchFamily="34" charset="0"/>
              <a:buChar char="•"/>
            </a:pPr>
            <a:r>
              <a:rPr lang="en-US" sz="1400" dirty="0">
                <a:solidFill>
                  <a:srgbClr val="FFFFFF"/>
                </a:solidFill>
                <a:latin typeface="Neue Haas Grotesk Text Pro" panose="020B0504020202020204" pitchFamily="34" charset="77"/>
              </a:rPr>
              <a:t>Protocols</a:t>
            </a:r>
          </a:p>
          <a:p>
            <a:pPr marL="285750" indent="-285750">
              <a:lnSpc>
                <a:spcPct val="90000"/>
              </a:lnSpc>
              <a:spcBef>
                <a:spcPts val="600"/>
              </a:spcBef>
              <a:buFont typeface="Arial" panose="020B0604020202020204" pitchFamily="34" charset="0"/>
              <a:buChar char="•"/>
            </a:pPr>
            <a:r>
              <a:rPr lang="en-US" sz="1400" dirty="0">
                <a:solidFill>
                  <a:srgbClr val="FFFFFF"/>
                </a:solidFill>
                <a:latin typeface="Neue Haas Grotesk Text Pro" panose="020B0504020202020204" pitchFamily="34" charset="77"/>
              </a:rPr>
              <a:t>File System</a:t>
            </a:r>
          </a:p>
          <a:p>
            <a:pPr marL="285750" indent="-285750">
              <a:lnSpc>
                <a:spcPct val="90000"/>
              </a:lnSpc>
              <a:spcBef>
                <a:spcPts val="600"/>
              </a:spcBef>
              <a:buFont typeface="Arial" panose="020B0604020202020204" pitchFamily="34" charset="0"/>
              <a:buChar char="•"/>
            </a:pPr>
            <a:r>
              <a:rPr lang="en-US" sz="1400" dirty="0">
                <a:solidFill>
                  <a:srgbClr val="FFFFFF"/>
                </a:solidFill>
                <a:latin typeface="Neue Haas Grotesk Text Pro" panose="020B0504020202020204" pitchFamily="34" charset="77"/>
              </a:rPr>
              <a:t>Snapshot/Replication</a:t>
            </a:r>
          </a:p>
          <a:p>
            <a:pPr marL="285750" indent="-285750">
              <a:lnSpc>
                <a:spcPct val="90000"/>
              </a:lnSpc>
              <a:spcBef>
                <a:spcPts val="600"/>
              </a:spcBef>
              <a:buFont typeface="Arial" panose="020B0604020202020204" pitchFamily="34" charset="0"/>
              <a:buChar char="•"/>
            </a:pPr>
            <a:r>
              <a:rPr lang="en-US" sz="1400" dirty="0">
                <a:solidFill>
                  <a:srgbClr val="FFFFFF"/>
                </a:solidFill>
                <a:latin typeface="Neue Haas Grotesk Text Pro" panose="020B0504020202020204" pitchFamily="34" charset="77"/>
              </a:rPr>
              <a:t>Storage IO</a:t>
            </a:r>
          </a:p>
          <a:p>
            <a:pPr marL="285750" indent="-285750">
              <a:lnSpc>
                <a:spcPct val="90000"/>
              </a:lnSpc>
              <a:spcBef>
                <a:spcPts val="600"/>
              </a:spcBef>
              <a:buFont typeface="Arial" panose="020B0604020202020204" pitchFamily="34" charset="0"/>
              <a:buChar char="•"/>
            </a:pPr>
            <a:r>
              <a:rPr lang="en-US" sz="1400" dirty="0">
                <a:solidFill>
                  <a:srgbClr val="FFFFFF"/>
                </a:solidFill>
                <a:latin typeface="Neue Haas Grotesk Text Pro" panose="020B0504020202020204" pitchFamily="34" charset="77"/>
              </a:rPr>
              <a:t>Data Reduction</a:t>
            </a:r>
          </a:p>
          <a:p>
            <a:pPr marL="285750" indent="-285750">
              <a:lnSpc>
                <a:spcPct val="90000"/>
              </a:lnSpc>
              <a:spcBef>
                <a:spcPts val="600"/>
              </a:spcBef>
              <a:buFont typeface="Arial" panose="020B0604020202020204" pitchFamily="34" charset="0"/>
              <a:buChar char="•"/>
            </a:pPr>
            <a:r>
              <a:rPr lang="en-US" sz="1400" dirty="0">
                <a:solidFill>
                  <a:srgbClr val="FFFFFF"/>
                </a:solidFill>
                <a:latin typeface="Neue Haas Grotesk Text Pro" panose="020B0504020202020204" pitchFamily="34" charset="77"/>
              </a:rPr>
              <a:t>EC/RAID</a:t>
            </a:r>
            <a:endParaRPr lang="en-NL" sz="1400" dirty="0">
              <a:solidFill>
                <a:srgbClr val="FFFFFF"/>
              </a:solidFill>
              <a:latin typeface="Neue Haas Grotesk Text Pro" panose="020B0504020202020204" pitchFamily="34" charset="77"/>
            </a:endParaRPr>
          </a:p>
        </p:txBody>
      </p:sp>
      <p:sp>
        <p:nvSpPr>
          <p:cNvPr id="15" name="TextBox 14">
            <a:extLst>
              <a:ext uri="{FF2B5EF4-FFF2-40B4-BE49-F238E27FC236}">
                <a16:creationId xmlns:a16="http://schemas.microsoft.com/office/drawing/2014/main" id="{A7CEFEC9-4CA4-2EFD-AB41-75E9D43E5BC8}"/>
              </a:ext>
            </a:extLst>
          </p:cNvPr>
          <p:cNvSpPr txBox="1"/>
          <p:nvPr/>
        </p:nvSpPr>
        <p:spPr>
          <a:xfrm>
            <a:off x="5671608" y="2881246"/>
            <a:ext cx="363434" cy="221599"/>
          </a:xfrm>
          <a:prstGeom prst="rect">
            <a:avLst/>
          </a:prstGeom>
          <a:noFill/>
        </p:spPr>
        <p:txBody>
          <a:bodyPr wrap="square" lIns="0" tIns="0" rIns="0" bIns="0" rtlCol="0">
            <a:spAutoFit/>
          </a:bodyPr>
          <a:lstStyle/>
          <a:p>
            <a:pPr algn="ctr">
              <a:lnSpc>
                <a:spcPct val="90000"/>
              </a:lnSpc>
              <a:spcBef>
                <a:spcPts val="600"/>
              </a:spcBef>
            </a:pPr>
            <a:r>
              <a:rPr lang="en-NL" sz="1600" b="1">
                <a:solidFill>
                  <a:srgbClr val="001933"/>
                </a:solidFill>
                <a:latin typeface="Neue Haas Grotesk Text Pro" panose="020B0504020202020204" pitchFamily="34" charset="77"/>
              </a:rPr>
              <a:t>VS</a:t>
            </a:r>
          </a:p>
        </p:txBody>
      </p:sp>
      <p:sp>
        <p:nvSpPr>
          <p:cNvPr id="16" name="TextBox 15">
            <a:extLst>
              <a:ext uri="{FF2B5EF4-FFF2-40B4-BE49-F238E27FC236}">
                <a16:creationId xmlns:a16="http://schemas.microsoft.com/office/drawing/2014/main" id="{D8E034FB-E613-4C47-66F8-9F0C21DB9197}"/>
              </a:ext>
            </a:extLst>
          </p:cNvPr>
          <p:cNvSpPr txBox="1"/>
          <p:nvPr/>
        </p:nvSpPr>
        <p:spPr>
          <a:xfrm>
            <a:off x="110064" y="994216"/>
            <a:ext cx="5571062" cy="221599"/>
          </a:xfrm>
          <a:prstGeom prst="rect">
            <a:avLst/>
          </a:prstGeom>
          <a:noFill/>
        </p:spPr>
        <p:txBody>
          <a:bodyPr wrap="square" lIns="0" tIns="0" rIns="0" bIns="0" rtlCol="0">
            <a:spAutoFit/>
          </a:bodyPr>
          <a:lstStyle/>
          <a:p>
            <a:pPr algn="ctr">
              <a:lnSpc>
                <a:spcPct val="90000"/>
              </a:lnSpc>
              <a:spcBef>
                <a:spcPts val="600"/>
              </a:spcBef>
            </a:pPr>
            <a:r>
              <a:rPr lang="en-US" sz="1600" b="1" dirty="0">
                <a:solidFill>
                  <a:srgbClr val="001933"/>
                </a:solidFill>
                <a:latin typeface="Neue Haas Grotesk Text Pro" panose="020B0504020202020204" pitchFamily="34" charset="77"/>
              </a:rPr>
              <a:t>Hitachi - Independent Scaling</a:t>
            </a:r>
            <a:endParaRPr lang="en-NL" sz="1600" b="1" dirty="0">
              <a:solidFill>
                <a:srgbClr val="001933"/>
              </a:solidFill>
              <a:latin typeface="Neue Haas Grotesk Text Pro" panose="020B0504020202020204" pitchFamily="34" charset="77"/>
            </a:endParaRPr>
          </a:p>
        </p:txBody>
      </p:sp>
      <p:sp>
        <p:nvSpPr>
          <p:cNvPr id="17" name="Title 13">
            <a:extLst>
              <a:ext uri="{FF2B5EF4-FFF2-40B4-BE49-F238E27FC236}">
                <a16:creationId xmlns:a16="http://schemas.microsoft.com/office/drawing/2014/main" id="{250BEEDE-D20D-E3EF-D684-53D1AD36F75D}"/>
              </a:ext>
            </a:extLst>
          </p:cNvPr>
          <p:cNvSpPr>
            <a:spLocks noGrp="1"/>
          </p:cNvSpPr>
          <p:nvPr>
            <p:ph type="title"/>
          </p:nvPr>
        </p:nvSpPr>
        <p:spPr>
          <a:xfrm>
            <a:off x="100545" y="52388"/>
            <a:ext cx="7051675" cy="733425"/>
          </a:xfrm>
        </p:spPr>
        <p:txBody>
          <a:bodyPr/>
          <a:lstStyle/>
          <a:p>
            <a:r>
              <a:rPr lang="en-US" dirty="0"/>
              <a:t>VSP One File Advantage</a:t>
            </a:r>
            <a:br>
              <a:rPr lang="en-US" dirty="0"/>
            </a:br>
            <a:r>
              <a:rPr lang="en-US" sz="1800" dirty="0">
                <a:solidFill>
                  <a:srgbClr val="FF0000"/>
                </a:solidFill>
              </a:rPr>
              <a:t>Gateway Architecture </a:t>
            </a:r>
            <a:endParaRPr lang="en-US" dirty="0">
              <a:solidFill>
                <a:srgbClr val="FF0000"/>
              </a:solidFill>
            </a:endParaRPr>
          </a:p>
        </p:txBody>
      </p:sp>
      <p:sp>
        <p:nvSpPr>
          <p:cNvPr id="18" name="TextBox 17">
            <a:extLst>
              <a:ext uri="{FF2B5EF4-FFF2-40B4-BE49-F238E27FC236}">
                <a16:creationId xmlns:a16="http://schemas.microsoft.com/office/drawing/2014/main" id="{815EA2F9-834C-DE71-88AB-D776476CED82}"/>
              </a:ext>
            </a:extLst>
          </p:cNvPr>
          <p:cNvSpPr txBox="1"/>
          <p:nvPr/>
        </p:nvSpPr>
        <p:spPr>
          <a:xfrm>
            <a:off x="4753717" y="1027572"/>
            <a:ext cx="5571062" cy="221599"/>
          </a:xfrm>
          <a:prstGeom prst="rect">
            <a:avLst/>
          </a:prstGeom>
          <a:noFill/>
        </p:spPr>
        <p:txBody>
          <a:bodyPr wrap="square" lIns="0" tIns="0" rIns="0" bIns="0" rtlCol="0">
            <a:spAutoFit/>
          </a:bodyPr>
          <a:lstStyle/>
          <a:p>
            <a:pPr algn="ctr">
              <a:lnSpc>
                <a:spcPct val="90000"/>
              </a:lnSpc>
              <a:spcBef>
                <a:spcPts val="600"/>
              </a:spcBef>
            </a:pPr>
            <a:r>
              <a:rPr lang="en-US" sz="1600" b="1" dirty="0">
                <a:solidFill>
                  <a:srgbClr val="001933"/>
                </a:solidFill>
                <a:latin typeface="Neue Haas Grotesk Text Pro" panose="020B0504020202020204" pitchFamily="34" charset="77"/>
              </a:rPr>
              <a:t>Competitor</a:t>
            </a:r>
            <a:endParaRPr lang="en-NL" sz="1600" b="1" dirty="0">
              <a:solidFill>
                <a:srgbClr val="001933"/>
              </a:solidFill>
              <a:latin typeface="Neue Haas Grotesk Text Pro" panose="020B0504020202020204" pitchFamily="34" charset="77"/>
            </a:endParaRPr>
          </a:p>
        </p:txBody>
      </p:sp>
    </p:spTree>
    <p:extLst>
      <p:ext uri="{BB962C8B-B14F-4D97-AF65-F5344CB8AC3E}">
        <p14:creationId xmlns:p14="http://schemas.microsoft.com/office/powerpoint/2010/main" val="236221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5B18C4-56D0-31D2-D2C4-0DD179FC799F}"/>
              </a:ext>
            </a:extLst>
          </p:cNvPr>
          <p:cNvSpPr/>
          <p:nvPr/>
        </p:nvSpPr>
        <p:spPr>
          <a:xfrm>
            <a:off x="6035042" y="785813"/>
            <a:ext cx="3008413" cy="3730736"/>
          </a:xfrm>
          <a:prstGeom prst="rect">
            <a:avLst/>
          </a:prstGeom>
          <a:solidFill>
            <a:srgbClr val="CC0000">
              <a:lumMod val="20000"/>
              <a:lumOff val="80000"/>
            </a:srgbClr>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F63B3C5D-5536-B16B-2F3F-B6487B40E4FF}"/>
              </a:ext>
            </a:extLst>
          </p:cNvPr>
          <p:cNvSpPr/>
          <p:nvPr/>
        </p:nvSpPr>
        <p:spPr>
          <a:xfrm>
            <a:off x="100545" y="785813"/>
            <a:ext cx="5571063" cy="3730736"/>
          </a:xfrm>
          <a:prstGeom prst="rect">
            <a:avLst/>
          </a:prstGeom>
          <a:solidFill>
            <a:srgbClr val="00477B">
              <a:lumMod val="20000"/>
              <a:lumOff val="80000"/>
            </a:srgbClr>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E3837A21-C57E-00DD-989E-352C4731425D}"/>
              </a:ext>
            </a:extLst>
          </p:cNvPr>
          <p:cNvSpPr txBox="1">
            <a:spLocks/>
          </p:cNvSpPr>
          <p:nvPr/>
        </p:nvSpPr>
        <p:spPr>
          <a:xfrm>
            <a:off x="770040" y="4548863"/>
            <a:ext cx="8273415" cy="338138"/>
          </a:xfrm>
          <a:prstGeom prst="rect">
            <a:avLst/>
          </a:prstGeom>
        </p:spPr>
        <p:txBody>
          <a:bodyPr vert="horz" wrap="square" lIns="0" tIns="0" rIns="0" bIns="0" rtlCol="0">
            <a:spAutoFit/>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
                <a:srgbClr val="CC0000"/>
              </a:buClr>
              <a:buSzTx/>
              <a:buFont typeface="Arial" panose="020B0604020202020204" pitchFamily="34" charset="0"/>
              <a:buNone/>
              <a:tabLst/>
              <a:defRPr/>
            </a:pPr>
            <a:r>
              <a:rPr kumimoji="0" lang="en-GB" sz="1600" b="1" i="1"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18 billion tasks per second by CPUs vs 125 trillion tasks per second by FPGAs </a:t>
            </a:r>
          </a:p>
        </p:txBody>
      </p:sp>
      <p:sp>
        <p:nvSpPr>
          <p:cNvPr id="7" name="Rectangle 6">
            <a:extLst>
              <a:ext uri="{FF2B5EF4-FFF2-40B4-BE49-F238E27FC236}">
                <a16:creationId xmlns:a16="http://schemas.microsoft.com/office/drawing/2014/main" id="{4BBC103A-AB2A-348A-683B-DBA86E374CD9}"/>
              </a:ext>
            </a:extLst>
          </p:cNvPr>
          <p:cNvSpPr/>
          <p:nvPr/>
        </p:nvSpPr>
        <p:spPr>
          <a:xfrm>
            <a:off x="385295" y="1275087"/>
            <a:ext cx="2391507" cy="3038667"/>
          </a:xfrm>
          <a:prstGeom prst="rect">
            <a:avLst/>
          </a:prstGeom>
          <a:solidFill>
            <a:srgbClr val="00477B"/>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0CE03CF0-8E42-C37C-4A3D-C892D6F38A6D}"/>
              </a:ext>
            </a:extLst>
          </p:cNvPr>
          <p:cNvSpPr/>
          <p:nvPr/>
        </p:nvSpPr>
        <p:spPr>
          <a:xfrm>
            <a:off x="3024542" y="1275089"/>
            <a:ext cx="2391507" cy="3038666"/>
          </a:xfrm>
          <a:prstGeom prst="rect">
            <a:avLst/>
          </a:prstGeom>
          <a:solidFill>
            <a:srgbClr val="00477B"/>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627CFE3E-4037-35CD-799D-BCBB90A3DD7F}"/>
              </a:ext>
            </a:extLst>
          </p:cNvPr>
          <p:cNvSpPr txBox="1"/>
          <p:nvPr/>
        </p:nvSpPr>
        <p:spPr>
          <a:xfrm>
            <a:off x="385295" y="1387678"/>
            <a:ext cx="2391507" cy="221599"/>
          </a:xfrm>
          <a:prstGeom prst="rect">
            <a:avLst/>
          </a:prstGeom>
          <a:noFill/>
        </p:spPr>
        <p:txBody>
          <a:bodyPr wrap="square" lIns="0" tIns="0" rIns="0" bIns="0" rtlCol="0">
            <a:spAutoFit/>
          </a:bodyPr>
          <a:lstStyle/>
          <a:p>
            <a:pPr algn="ctr">
              <a:lnSpc>
                <a:spcPct val="90000"/>
              </a:lnSpc>
              <a:spcBef>
                <a:spcPts val="600"/>
              </a:spcBef>
            </a:pPr>
            <a:r>
              <a:rPr lang="en-NL" sz="1600" dirty="0">
                <a:solidFill>
                  <a:srgbClr val="FFFFFF"/>
                </a:solidFill>
                <a:latin typeface="Neue Haas Grotesk Text Pro" panose="020B0504020202020204" pitchFamily="34" charset="77"/>
              </a:rPr>
              <a:t>CPU</a:t>
            </a:r>
          </a:p>
        </p:txBody>
      </p:sp>
      <p:sp>
        <p:nvSpPr>
          <p:cNvPr id="10" name="TextBox 9">
            <a:extLst>
              <a:ext uri="{FF2B5EF4-FFF2-40B4-BE49-F238E27FC236}">
                <a16:creationId xmlns:a16="http://schemas.microsoft.com/office/drawing/2014/main" id="{6E96A24A-F076-D8C9-9132-152921135D93}"/>
              </a:ext>
            </a:extLst>
          </p:cNvPr>
          <p:cNvSpPr txBox="1"/>
          <p:nvPr/>
        </p:nvSpPr>
        <p:spPr>
          <a:xfrm>
            <a:off x="3024541" y="1387678"/>
            <a:ext cx="2391507" cy="221599"/>
          </a:xfrm>
          <a:prstGeom prst="rect">
            <a:avLst/>
          </a:prstGeom>
          <a:noFill/>
        </p:spPr>
        <p:txBody>
          <a:bodyPr wrap="square" lIns="0" tIns="0" rIns="0" bIns="0" rtlCol="0">
            <a:spAutoFit/>
          </a:bodyPr>
          <a:lstStyle/>
          <a:p>
            <a:pPr algn="ctr">
              <a:lnSpc>
                <a:spcPct val="90000"/>
              </a:lnSpc>
              <a:spcBef>
                <a:spcPts val="600"/>
              </a:spcBef>
            </a:pPr>
            <a:r>
              <a:rPr lang="en-NL" sz="1600">
                <a:solidFill>
                  <a:srgbClr val="FFFFFF"/>
                </a:solidFill>
                <a:latin typeface="Neue Haas Grotesk Text Pro" panose="020B0504020202020204" pitchFamily="34" charset="77"/>
              </a:rPr>
              <a:t>FPGA</a:t>
            </a:r>
          </a:p>
        </p:txBody>
      </p:sp>
      <p:sp>
        <p:nvSpPr>
          <p:cNvPr id="11" name="TextBox 10">
            <a:extLst>
              <a:ext uri="{FF2B5EF4-FFF2-40B4-BE49-F238E27FC236}">
                <a16:creationId xmlns:a16="http://schemas.microsoft.com/office/drawing/2014/main" id="{95EDF008-B80D-77D5-1E40-F9DA26EF6AC9}"/>
              </a:ext>
            </a:extLst>
          </p:cNvPr>
          <p:cNvSpPr txBox="1"/>
          <p:nvPr/>
        </p:nvSpPr>
        <p:spPr>
          <a:xfrm>
            <a:off x="461884" y="2045250"/>
            <a:ext cx="2391507" cy="1858970"/>
          </a:xfrm>
          <a:prstGeom prst="rect">
            <a:avLst/>
          </a:prstGeom>
          <a:noFill/>
        </p:spPr>
        <p:txBody>
          <a:bodyPr wrap="square" lIns="0" tIns="0" rIns="0" bIns="0" rtlCol="0">
            <a:spAutoFit/>
          </a:bodyPr>
          <a:lstStyle/>
          <a:p>
            <a:pPr marL="285750" indent="-285750">
              <a:lnSpc>
                <a:spcPct val="90000"/>
              </a:lnSpc>
              <a:spcBef>
                <a:spcPts val="600"/>
              </a:spcBef>
              <a:buFont typeface="Arial" panose="020B0604020202020204" pitchFamily="34" charset="0"/>
              <a:buChar char="•"/>
            </a:pPr>
            <a:r>
              <a:rPr lang="en-NL" sz="1400">
                <a:solidFill>
                  <a:srgbClr val="FFFFFF"/>
                </a:solidFill>
                <a:latin typeface="Neue Haas Grotesk Text Pro" panose="020B0504020202020204" pitchFamily="34" charset="77"/>
              </a:rPr>
              <a:t>Shared Processor</a:t>
            </a:r>
            <a:br>
              <a:rPr lang="en-NL" sz="1400">
                <a:solidFill>
                  <a:srgbClr val="FFFFFF"/>
                </a:solidFill>
                <a:latin typeface="Neue Haas Grotesk Text Pro" panose="020B0504020202020204" pitchFamily="34" charset="77"/>
              </a:rPr>
            </a:br>
            <a:endParaRPr lang="en-NL" sz="1400">
              <a:solidFill>
                <a:srgbClr val="FFFFFF"/>
              </a:solidFill>
              <a:latin typeface="Neue Haas Grotesk Text Pro" panose="020B0504020202020204" pitchFamily="34" charset="77"/>
            </a:endParaRPr>
          </a:p>
          <a:p>
            <a:pPr marL="285750" indent="-285750">
              <a:lnSpc>
                <a:spcPct val="90000"/>
              </a:lnSpc>
              <a:spcBef>
                <a:spcPts val="600"/>
              </a:spcBef>
              <a:buFont typeface="Arial" panose="020B0604020202020204" pitchFamily="34" charset="0"/>
              <a:buChar char="•"/>
            </a:pPr>
            <a:r>
              <a:rPr lang="en-NL" sz="1400">
                <a:solidFill>
                  <a:srgbClr val="FFFFFF"/>
                </a:solidFill>
                <a:latin typeface="Neue Haas Grotesk Text Pro" panose="020B0504020202020204" pitchFamily="34" charset="77"/>
              </a:rPr>
              <a:t>Shared Memory</a:t>
            </a:r>
            <a:br>
              <a:rPr lang="en-NL" sz="1400">
                <a:solidFill>
                  <a:srgbClr val="FFFFFF"/>
                </a:solidFill>
                <a:latin typeface="Neue Haas Grotesk Text Pro" panose="020B0504020202020204" pitchFamily="34" charset="77"/>
              </a:rPr>
            </a:br>
            <a:endParaRPr lang="en-NL" sz="1400">
              <a:solidFill>
                <a:srgbClr val="FFFFFF"/>
              </a:solidFill>
              <a:latin typeface="Neue Haas Grotesk Text Pro" panose="020B0504020202020204" pitchFamily="34" charset="77"/>
            </a:endParaRPr>
          </a:p>
          <a:p>
            <a:pPr marL="285750" indent="-285750">
              <a:lnSpc>
                <a:spcPct val="90000"/>
              </a:lnSpc>
              <a:spcBef>
                <a:spcPts val="600"/>
              </a:spcBef>
              <a:buFont typeface="Arial" panose="020B0604020202020204" pitchFamily="34" charset="0"/>
              <a:buChar char="•"/>
            </a:pPr>
            <a:r>
              <a:rPr lang="en-NL" sz="1400">
                <a:solidFill>
                  <a:srgbClr val="FFFFFF"/>
                </a:solidFill>
                <a:latin typeface="Neue Haas Grotesk Text Pro" panose="020B0504020202020204" pitchFamily="34" charset="77"/>
              </a:rPr>
              <a:t>Serialized I/O Channel</a:t>
            </a:r>
            <a:br>
              <a:rPr lang="en-NL" sz="1400">
                <a:solidFill>
                  <a:srgbClr val="FFFFFF"/>
                </a:solidFill>
                <a:latin typeface="Neue Haas Grotesk Text Pro" panose="020B0504020202020204" pitchFamily="34" charset="77"/>
              </a:rPr>
            </a:br>
            <a:endParaRPr lang="en-NL" sz="1400">
              <a:solidFill>
                <a:srgbClr val="FFFFFF"/>
              </a:solidFill>
              <a:latin typeface="Neue Haas Grotesk Text Pro" panose="020B0504020202020204" pitchFamily="34" charset="77"/>
            </a:endParaRPr>
          </a:p>
          <a:p>
            <a:pPr marL="285750" indent="-285750">
              <a:lnSpc>
                <a:spcPct val="90000"/>
              </a:lnSpc>
              <a:spcBef>
                <a:spcPts val="600"/>
              </a:spcBef>
              <a:buFont typeface="Arial" panose="020B0604020202020204" pitchFamily="34" charset="0"/>
              <a:buChar char="•"/>
            </a:pPr>
            <a:r>
              <a:rPr lang="en-NL" sz="1400">
                <a:solidFill>
                  <a:srgbClr val="FFFFFF"/>
                </a:solidFill>
                <a:latin typeface="Neue Haas Grotesk Text Pro" panose="020B0504020202020204" pitchFamily="34" charset="77"/>
              </a:rPr>
              <a:t>Shared Bus</a:t>
            </a:r>
          </a:p>
          <a:p>
            <a:pPr marL="285750" indent="-285750">
              <a:lnSpc>
                <a:spcPct val="90000"/>
              </a:lnSpc>
              <a:spcBef>
                <a:spcPts val="600"/>
              </a:spcBef>
              <a:buFont typeface="Arial" panose="020B0604020202020204" pitchFamily="34" charset="0"/>
              <a:buChar char="•"/>
            </a:pPr>
            <a:endParaRPr lang="en-NL" sz="1400">
              <a:solidFill>
                <a:srgbClr val="FFFFFF"/>
              </a:solidFill>
              <a:latin typeface="Neue Haas Grotesk Text Pro" panose="020B0504020202020204" pitchFamily="34" charset="77"/>
            </a:endParaRPr>
          </a:p>
        </p:txBody>
      </p:sp>
      <p:sp>
        <p:nvSpPr>
          <p:cNvPr id="12" name="TextBox 11">
            <a:extLst>
              <a:ext uri="{FF2B5EF4-FFF2-40B4-BE49-F238E27FC236}">
                <a16:creationId xmlns:a16="http://schemas.microsoft.com/office/drawing/2014/main" id="{74CB0C8E-CEA0-39CE-79CB-016E1F4CF6FF}"/>
              </a:ext>
            </a:extLst>
          </p:cNvPr>
          <p:cNvSpPr txBox="1"/>
          <p:nvPr/>
        </p:nvSpPr>
        <p:spPr>
          <a:xfrm>
            <a:off x="3061273" y="1998006"/>
            <a:ext cx="2391507" cy="2129814"/>
          </a:xfrm>
          <a:prstGeom prst="rect">
            <a:avLst/>
          </a:prstGeom>
          <a:noFill/>
        </p:spPr>
        <p:txBody>
          <a:bodyPr wrap="square" lIns="0" tIns="0" rIns="0" bIns="0" rtlCol="0">
            <a:spAutoFit/>
          </a:bodyPr>
          <a:lstStyle/>
          <a:p>
            <a:pPr marL="285750" indent="-285750">
              <a:lnSpc>
                <a:spcPct val="90000"/>
              </a:lnSpc>
              <a:spcBef>
                <a:spcPts val="600"/>
              </a:spcBef>
              <a:buFont typeface="Arial" panose="020B0604020202020204" pitchFamily="34" charset="0"/>
              <a:buChar char="•"/>
            </a:pPr>
            <a:r>
              <a:rPr lang="en-NL" sz="1400" dirty="0">
                <a:solidFill>
                  <a:srgbClr val="FFFFFF"/>
                </a:solidFill>
                <a:latin typeface="Neue Haas Grotesk Text Pro" panose="020B0504020202020204" pitchFamily="34" charset="77"/>
              </a:rPr>
              <a:t>Distributed Processing</a:t>
            </a:r>
            <a:br>
              <a:rPr lang="en-NL" sz="1400" dirty="0">
                <a:solidFill>
                  <a:srgbClr val="FFFFFF"/>
                </a:solidFill>
                <a:latin typeface="Neue Haas Grotesk Text Pro" panose="020B0504020202020204" pitchFamily="34" charset="77"/>
              </a:rPr>
            </a:br>
            <a:endParaRPr lang="en-NL" sz="1400" dirty="0">
              <a:solidFill>
                <a:srgbClr val="FFFFFF"/>
              </a:solidFill>
              <a:latin typeface="Neue Haas Grotesk Text Pro" panose="020B0504020202020204" pitchFamily="34" charset="77"/>
            </a:endParaRPr>
          </a:p>
          <a:p>
            <a:pPr marL="285750" indent="-285750">
              <a:lnSpc>
                <a:spcPct val="90000"/>
              </a:lnSpc>
              <a:spcBef>
                <a:spcPts val="600"/>
              </a:spcBef>
              <a:buFont typeface="Arial" panose="020B0604020202020204" pitchFamily="34" charset="0"/>
              <a:buChar char="•"/>
            </a:pPr>
            <a:r>
              <a:rPr lang="en-NL" sz="1400" dirty="0">
                <a:solidFill>
                  <a:srgbClr val="FFFFFF"/>
                </a:solidFill>
                <a:latin typeface="Neue Haas Grotesk Text Pro" panose="020B0504020202020204" pitchFamily="34" charset="77"/>
              </a:rPr>
              <a:t>Multiple Tasks per Clock Cycle</a:t>
            </a:r>
            <a:br>
              <a:rPr lang="en-NL" sz="1400" dirty="0">
                <a:solidFill>
                  <a:srgbClr val="FFFFFF"/>
                </a:solidFill>
                <a:latin typeface="Neue Haas Grotesk Text Pro" panose="020B0504020202020204" pitchFamily="34" charset="77"/>
              </a:rPr>
            </a:br>
            <a:endParaRPr lang="en-NL" sz="1400" dirty="0">
              <a:solidFill>
                <a:srgbClr val="FFFFFF"/>
              </a:solidFill>
              <a:latin typeface="Neue Haas Grotesk Text Pro" panose="020B0504020202020204" pitchFamily="34" charset="77"/>
            </a:endParaRPr>
          </a:p>
          <a:p>
            <a:pPr marL="285750" indent="-285750">
              <a:lnSpc>
                <a:spcPct val="90000"/>
              </a:lnSpc>
              <a:spcBef>
                <a:spcPts val="600"/>
              </a:spcBef>
              <a:buFont typeface="Arial" panose="020B0604020202020204" pitchFamily="34" charset="0"/>
              <a:buChar char="•"/>
            </a:pPr>
            <a:r>
              <a:rPr lang="en-NL" sz="1400" dirty="0">
                <a:solidFill>
                  <a:srgbClr val="FFFFFF"/>
                </a:solidFill>
                <a:latin typeface="Neue Haas Grotesk Text Pro" panose="020B0504020202020204" pitchFamily="34" charset="77"/>
              </a:rPr>
              <a:t>Distributed Memory</a:t>
            </a:r>
          </a:p>
          <a:p>
            <a:pPr marL="285750" indent="-285750">
              <a:lnSpc>
                <a:spcPct val="90000"/>
              </a:lnSpc>
              <a:spcBef>
                <a:spcPts val="600"/>
              </a:spcBef>
              <a:buFont typeface="Arial" panose="020B0604020202020204" pitchFamily="34" charset="0"/>
              <a:buChar char="•"/>
            </a:pPr>
            <a:endParaRPr lang="en-NL" sz="1400" dirty="0">
              <a:solidFill>
                <a:srgbClr val="FFFFFF"/>
              </a:solidFill>
              <a:latin typeface="Neue Haas Grotesk Text Pro" panose="020B0504020202020204" pitchFamily="34" charset="77"/>
            </a:endParaRPr>
          </a:p>
          <a:p>
            <a:pPr marL="285750" indent="-285750">
              <a:lnSpc>
                <a:spcPct val="90000"/>
              </a:lnSpc>
              <a:spcBef>
                <a:spcPts val="600"/>
              </a:spcBef>
              <a:buFont typeface="Arial" panose="020B0604020202020204" pitchFamily="34" charset="0"/>
              <a:buChar char="•"/>
            </a:pPr>
            <a:r>
              <a:rPr lang="en-NL" sz="1400" dirty="0">
                <a:solidFill>
                  <a:srgbClr val="FFFFFF"/>
                </a:solidFill>
                <a:latin typeface="Neue Haas Grotesk Text Pro" panose="020B0504020202020204" pitchFamily="34" charset="77"/>
              </a:rPr>
              <a:t>Dedic</a:t>
            </a:r>
            <a:r>
              <a:rPr lang="en-US" sz="1400" dirty="0">
                <a:solidFill>
                  <a:srgbClr val="FFFFFF"/>
                </a:solidFill>
                <a:latin typeface="Neue Haas Grotesk Text Pro" panose="020B0504020202020204" pitchFamily="34" charset="77"/>
              </a:rPr>
              <a:t>a</a:t>
            </a:r>
            <a:r>
              <a:rPr lang="en-NL" sz="1400" dirty="0">
                <a:solidFill>
                  <a:srgbClr val="FFFFFF"/>
                </a:solidFill>
                <a:latin typeface="Neue Haas Grotesk Text Pro" panose="020B0504020202020204" pitchFamily="34" charset="77"/>
              </a:rPr>
              <a:t>ted I/O Channels</a:t>
            </a:r>
          </a:p>
          <a:p>
            <a:pPr marL="285750" indent="-285750">
              <a:lnSpc>
                <a:spcPct val="90000"/>
              </a:lnSpc>
              <a:spcBef>
                <a:spcPts val="600"/>
              </a:spcBef>
              <a:buFont typeface="Arial" panose="020B0604020202020204" pitchFamily="34" charset="0"/>
              <a:buChar char="•"/>
            </a:pPr>
            <a:endParaRPr lang="en-NL" sz="1400" dirty="0">
              <a:solidFill>
                <a:srgbClr val="FFFFFF"/>
              </a:solidFill>
              <a:latin typeface="Neue Haas Grotesk Text Pro" panose="020B0504020202020204" pitchFamily="34" charset="77"/>
            </a:endParaRPr>
          </a:p>
        </p:txBody>
      </p:sp>
      <p:sp>
        <p:nvSpPr>
          <p:cNvPr id="13" name="Rectangle 12">
            <a:extLst>
              <a:ext uri="{FF2B5EF4-FFF2-40B4-BE49-F238E27FC236}">
                <a16:creationId xmlns:a16="http://schemas.microsoft.com/office/drawing/2014/main" id="{53989985-E40E-3284-CF33-45C25E40411D}"/>
              </a:ext>
            </a:extLst>
          </p:cNvPr>
          <p:cNvSpPr/>
          <p:nvPr/>
        </p:nvSpPr>
        <p:spPr>
          <a:xfrm>
            <a:off x="6367200" y="1285675"/>
            <a:ext cx="2391507" cy="3038666"/>
          </a:xfrm>
          <a:prstGeom prst="rect">
            <a:avLst/>
          </a:prstGeom>
          <a:solidFill>
            <a:srgbClr val="C00000"/>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885EA7F6-724F-F464-6CF3-6A1113BD71F5}"/>
              </a:ext>
            </a:extLst>
          </p:cNvPr>
          <p:cNvSpPr txBox="1"/>
          <p:nvPr/>
        </p:nvSpPr>
        <p:spPr>
          <a:xfrm>
            <a:off x="6367200" y="1398265"/>
            <a:ext cx="2391507" cy="221599"/>
          </a:xfrm>
          <a:prstGeom prst="rect">
            <a:avLst/>
          </a:prstGeom>
          <a:noFill/>
        </p:spPr>
        <p:txBody>
          <a:bodyPr wrap="square" lIns="0" tIns="0" rIns="0" bIns="0" rtlCol="0">
            <a:spAutoFit/>
          </a:bodyPr>
          <a:lstStyle/>
          <a:p>
            <a:pPr algn="ctr">
              <a:lnSpc>
                <a:spcPct val="90000"/>
              </a:lnSpc>
              <a:spcBef>
                <a:spcPts val="600"/>
              </a:spcBef>
            </a:pPr>
            <a:r>
              <a:rPr lang="en-NL" sz="1600">
                <a:solidFill>
                  <a:srgbClr val="FFFFFF"/>
                </a:solidFill>
                <a:latin typeface="Neue Haas Grotesk Text Pro" panose="020B0504020202020204" pitchFamily="34" charset="77"/>
              </a:rPr>
              <a:t>CPU</a:t>
            </a:r>
          </a:p>
        </p:txBody>
      </p:sp>
      <p:sp>
        <p:nvSpPr>
          <p:cNvPr id="15" name="TextBox 14">
            <a:extLst>
              <a:ext uri="{FF2B5EF4-FFF2-40B4-BE49-F238E27FC236}">
                <a16:creationId xmlns:a16="http://schemas.microsoft.com/office/drawing/2014/main" id="{78CA6BBF-09A2-507C-1042-5A3B839F50CB}"/>
              </a:ext>
            </a:extLst>
          </p:cNvPr>
          <p:cNvSpPr txBox="1"/>
          <p:nvPr/>
        </p:nvSpPr>
        <p:spPr>
          <a:xfrm>
            <a:off x="6443789" y="2055837"/>
            <a:ext cx="2391507" cy="1858970"/>
          </a:xfrm>
          <a:prstGeom prst="rect">
            <a:avLst/>
          </a:prstGeom>
          <a:noFill/>
        </p:spPr>
        <p:txBody>
          <a:bodyPr wrap="square" lIns="0" tIns="0" rIns="0" bIns="0" rtlCol="0">
            <a:spAutoFit/>
          </a:bodyPr>
          <a:lstStyle/>
          <a:p>
            <a:pPr marL="285750" indent="-285750">
              <a:lnSpc>
                <a:spcPct val="90000"/>
              </a:lnSpc>
              <a:spcBef>
                <a:spcPts val="600"/>
              </a:spcBef>
              <a:buFont typeface="Arial" panose="020B0604020202020204" pitchFamily="34" charset="0"/>
              <a:buChar char="•"/>
            </a:pPr>
            <a:r>
              <a:rPr lang="en-NL" sz="1400" dirty="0">
                <a:solidFill>
                  <a:srgbClr val="FFFFFF"/>
                </a:solidFill>
                <a:latin typeface="Neue Haas Grotesk Text Pro" panose="020B0504020202020204" pitchFamily="34" charset="77"/>
              </a:rPr>
              <a:t>Shared Processor</a:t>
            </a:r>
            <a:br>
              <a:rPr lang="en-NL" sz="1400" dirty="0">
                <a:solidFill>
                  <a:srgbClr val="FFFFFF"/>
                </a:solidFill>
                <a:latin typeface="Neue Haas Grotesk Text Pro" panose="020B0504020202020204" pitchFamily="34" charset="77"/>
              </a:rPr>
            </a:br>
            <a:endParaRPr lang="en-NL" sz="1400" dirty="0">
              <a:solidFill>
                <a:srgbClr val="FFFFFF"/>
              </a:solidFill>
              <a:latin typeface="Neue Haas Grotesk Text Pro" panose="020B0504020202020204" pitchFamily="34" charset="77"/>
            </a:endParaRPr>
          </a:p>
          <a:p>
            <a:pPr marL="285750" indent="-285750">
              <a:lnSpc>
                <a:spcPct val="90000"/>
              </a:lnSpc>
              <a:spcBef>
                <a:spcPts val="600"/>
              </a:spcBef>
              <a:buFont typeface="Arial" panose="020B0604020202020204" pitchFamily="34" charset="0"/>
              <a:buChar char="•"/>
            </a:pPr>
            <a:r>
              <a:rPr lang="en-NL" sz="1400" dirty="0">
                <a:solidFill>
                  <a:srgbClr val="FFFFFF"/>
                </a:solidFill>
                <a:latin typeface="Neue Haas Grotesk Text Pro" panose="020B0504020202020204" pitchFamily="34" charset="77"/>
              </a:rPr>
              <a:t>Shared Memory</a:t>
            </a:r>
            <a:br>
              <a:rPr lang="en-NL" sz="1400" dirty="0">
                <a:solidFill>
                  <a:srgbClr val="FFFFFF"/>
                </a:solidFill>
                <a:latin typeface="Neue Haas Grotesk Text Pro" panose="020B0504020202020204" pitchFamily="34" charset="77"/>
              </a:rPr>
            </a:br>
            <a:endParaRPr lang="en-NL" sz="1400" dirty="0">
              <a:solidFill>
                <a:srgbClr val="FFFFFF"/>
              </a:solidFill>
              <a:latin typeface="Neue Haas Grotesk Text Pro" panose="020B0504020202020204" pitchFamily="34" charset="77"/>
            </a:endParaRPr>
          </a:p>
          <a:p>
            <a:pPr marL="285750" indent="-285750">
              <a:lnSpc>
                <a:spcPct val="90000"/>
              </a:lnSpc>
              <a:spcBef>
                <a:spcPts val="600"/>
              </a:spcBef>
              <a:buFont typeface="Arial" panose="020B0604020202020204" pitchFamily="34" charset="0"/>
              <a:buChar char="•"/>
            </a:pPr>
            <a:r>
              <a:rPr lang="en-NL" sz="1400" dirty="0">
                <a:solidFill>
                  <a:srgbClr val="FFFFFF"/>
                </a:solidFill>
                <a:latin typeface="Neue Haas Grotesk Text Pro" panose="020B0504020202020204" pitchFamily="34" charset="77"/>
              </a:rPr>
              <a:t>Serialized I/O Channel</a:t>
            </a:r>
            <a:br>
              <a:rPr lang="en-NL" sz="1400" dirty="0">
                <a:solidFill>
                  <a:srgbClr val="FFFFFF"/>
                </a:solidFill>
                <a:latin typeface="Neue Haas Grotesk Text Pro" panose="020B0504020202020204" pitchFamily="34" charset="77"/>
              </a:rPr>
            </a:br>
            <a:endParaRPr lang="en-NL" sz="1400" dirty="0">
              <a:solidFill>
                <a:srgbClr val="FFFFFF"/>
              </a:solidFill>
              <a:latin typeface="Neue Haas Grotesk Text Pro" panose="020B0504020202020204" pitchFamily="34" charset="77"/>
            </a:endParaRPr>
          </a:p>
          <a:p>
            <a:pPr marL="285750" indent="-285750">
              <a:lnSpc>
                <a:spcPct val="90000"/>
              </a:lnSpc>
              <a:spcBef>
                <a:spcPts val="600"/>
              </a:spcBef>
              <a:buFont typeface="Arial" panose="020B0604020202020204" pitchFamily="34" charset="0"/>
              <a:buChar char="•"/>
            </a:pPr>
            <a:r>
              <a:rPr lang="en-NL" sz="1400" dirty="0">
                <a:solidFill>
                  <a:srgbClr val="FFFFFF"/>
                </a:solidFill>
                <a:latin typeface="Neue Haas Grotesk Text Pro" panose="020B0504020202020204" pitchFamily="34" charset="77"/>
              </a:rPr>
              <a:t>Shared Bus</a:t>
            </a:r>
          </a:p>
          <a:p>
            <a:pPr marL="285750" indent="-285750">
              <a:lnSpc>
                <a:spcPct val="90000"/>
              </a:lnSpc>
              <a:spcBef>
                <a:spcPts val="600"/>
              </a:spcBef>
              <a:buFont typeface="Arial" panose="020B0604020202020204" pitchFamily="34" charset="0"/>
              <a:buChar char="•"/>
            </a:pPr>
            <a:endParaRPr lang="en-NL" sz="1400" dirty="0">
              <a:solidFill>
                <a:srgbClr val="FFFFFF"/>
              </a:solidFill>
              <a:latin typeface="Neue Haas Grotesk Text Pro" panose="020B0504020202020204" pitchFamily="34" charset="77"/>
            </a:endParaRPr>
          </a:p>
        </p:txBody>
      </p:sp>
      <p:sp>
        <p:nvSpPr>
          <p:cNvPr id="16" name="TextBox 15">
            <a:extLst>
              <a:ext uri="{FF2B5EF4-FFF2-40B4-BE49-F238E27FC236}">
                <a16:creationId xmlns:a16="http://schemas.microsoft.com/office/drawing/2014/main" id="{1577E5AC-5906-060F-C83E-7438F46CD59A}"/>
              </a:ext>
            </a:extLst>
          </p:cNvPr>
          <p:cNvSpPr txBox="1"/>
          <p:nvPr/>
        </p:nvSpPr>
        <p:spPr>
          <a:xfrm>
            <a:off x="5671608" y="2791807"/>
            <a:ext cx="363434" cy="221599"/>
          </a:xfrm>
          <a:prstGeom prst="rect">
            <a:avLst/>
          </a:prstGeom>
          <a:noFill/>
        </p:spPr>
        <p:txBody>
          <a:bodyPr wrap="square" lIns="0" tIns="0" rIns="0" bIns="0" rtlCol="0">
            <a:spAutoFit/>
          </a:bodyPr>
          <a:lstStyle/>
          <a:p>
            <a:pPr algn="ctr">
              <a:lnSpc>
                <a:spcPct val="90000"/>
              </a:lnSpc>
              <a:spcBef>
                <a:spcPts val="600"/>
              </a:spcBef>
            </a:pPr>
            <a:r>
              <a:rPr lang="en-NL" sz="1600" b="1">
                <a:solidFill>
                  <a:srgbClr val="001933"/>
                </a:solidFill>
                <a:latin typeface="Neue Haas Grotesk Text Pro" panose="020B0504020202020204" pitchFamily="34" charset="77"/>
              </a:rPr>
              <a:t>VS</a:t>
            </a:r>
          </a:p>
        </p:txBody>
      </p:sp>
      <p:sp>
        <p:nvSpPr>
          <p:cNvPr id="17" name="TextBox 16">
            <a:extLst>
              <a:ext uri="{FF2B5EF4-FFF2-40B4-BE49-F238E27FC236}">
                <a16:creationId xmlns:a16="http://schemas.microsoft.com/office/drawing/2014/main" id="{70F06AB8-5630-3E24-F3E7-B04EBA27E90B}"/>
              </a:ext>
            </a:extLst>
          </p:cNvPr>
          <p:cNvSpPr txBox="1"/>
          <p:nvPr/>
        </p:nvSpPr>
        <p:spPr>
          <a:xfrm>
            <a:off x="110064" y="904777"/>
            <a:ext cx="5571062" cy="221599"/>
          </a:xfrm>
          <a:prstGeom prst="rect">
            <a:avLst/>
          </a:prstGeom>
          <a:noFill/>
        </p:spPr>
        <p:txBody>
          <a:bodyPr wrap="square" lIns="0" tIns="0" rIns="0" bIns="0" rtlCol="0">
            <a:spAutoFit/>
          </a:bodyPr>
          <a:lstStyle/>
          <a:p>
            <a:pPr algn="ctr">
              <a:lnSpc>
                <a:spcPct val="90000"/>
              </a:lnSpc>
              <a:spcBef>
                <a:spcPts val="600"/>
              </a:spcBef>
            </a:pPr>
            <a:r>
              <a:rPr lang="en-NL" sz="1600" b="1" dirty="0">
                <a:solidFill>
                  <a:srgbClr val="001933"/>
                </a:solidFill>
                <a:latin typeface="Neue Haas Grotesk Text Pro" panose="020B0504020202020204" pitchFamily="34" charset="77"/>
              </a:rPr>
              <a:t>Hitachi</a:t>
            </a:r>
            <a:r>
              <a:rPr lang="en-US" sz="1600" b="1" dirty="0">
                <a:solidFill>
                  <a:srgbClr val="001933"/>
                </a:solidFill>
                <a:latin typeface="Neue Haas Grotesk Text Pro" panose="020B0504020202020204" pitchFamily="34" charset="77"/>
              </a:rPr>
              <a:t> Distributed Processing</a:t>
            </a:r>
            <a:endParaRPr lang="en-NL" sz="1600" b="1" dirty="0">
              <a:solidFill>
                <a:srgbClr val="001933"/>
              </a:solidFill>
              <a:latin typeface="Neue Haas Grotesk Text Pro" panose="020B0504020202020204" pitchFamily="34" charset="77"/>
            </a:endParaRPr>
          </a:p>
        </p:txBody>
      </p:sp>
      <p:sp>
        <p:nvSpPr>
          <p:cNvPr id="18" name="Title 13">
            <a:extLst>
              <a:ext uri="{FF2B5EF4-FFF2-40B4-BE49-F238E27FC236}">
                <a16:creationId xmlns:a16="http://schemas.microsoft.com/office/drawing/2014/main" id="{EA2DF51C-54F4-B054-C7F6-AE21BDC99DF5}"/>
              </a:ext>
            </a:extLst>
          </p:cNvPr>
          <p:cNvSpPr>
            <a:spLocks noGrp="1"/>
          </p:cNvSpPr>
          <p:nvPr>
            <p:ph type="title"/>
          </p:nvPr>
        </p:nvSpPr>
        <p:spPr>
          <a:xfrm>
            <a:off x="109538" y="52388"/>
            <a:ext cx="7051675" cy="733425"/>
          </a:xfrm>
        </p:spPr>
        <p:txBody>
          <a:bodyPr/>
          <a:lstStyle/>
          <a:p>
            <a:r>
              <a:rPr lang="en-US" dirty="0"/>
              <a:t>VSP One File Advantage</a:t>
            </a:r>
            <a:br>
              <a:rPr lang="en-US" dirty="0"/>
            </a:br>
            <a:r>
              <a:rPr lang="en-US" sz="1800" dirty="0">
                <a:solidFill>
                  <a:srgbClr val="FF0000"/>
                </a:solidFill>
              </a:rPr>
              <a:t>FPGA Performance</a:t>
            </a:r>
            <a:endParaRPr lang="en-US" dirty="0">
              <a:solidFill>
                <a:srgbClr val="FF0000"/>
              </a:solidFill>
            </a:endParaRPr>
          </a:p>
        </p:txBody>
      </p:sp>
      <p:sp>
        <p:nvSpPr>
          <p:cNvPr id="19" name="TextBox 18">
            <a:extLst>
              <a:ext uri="{FF2B5EF4-FFF2-40B4-BE49-F238E27FC236}">
                <a16:creationId xmlns:a16="http://schemas.microsoft.com/office/drawing/2014/main" id="{747BD87D-A7D0-3AA5-B5BB-6F199321BFF8}"/>
              </a:ext>
            </a:extLst>
          </p:cNvPr>
          <p:cNvSpPr txBox="1"/>
          <p:nvPr/>
        </p:nvSpPr>
        <p:spPr>
          <a:xfrm>
            <a:off x="4660293" y="924628"/>
            <a:ext cx="5571062" cy="221599"/>
          </a:xfrm>
          <a:prstGeom prst="rect">
            <a:avLst/>
          </a:prstGeom>
          <a:noFill/>
        </p:spPr>
        <p:txBody>
          <a:bodyPr wrap="square" lIns="0" tIns="0" rIns="0" bIns="0" rtlCol="0">
            <a:spAutoFit/>
          </a:bodyPr>
          <a:lstStyle/>
          <a:p>
            <a:pPr algn="ctr">
              <a:lnSpc>
                <a:spcPct val="90000"/>
              </a:lnSpc>
              <a:spcBef>
                <a:spcPts val="600"/>
              </a:spcBef>
            </a:pPr>
            <a:r>
              <a:rPr lang="en-US" sz="1600" b="1" dirty="0">
                <a:solidFill>
                  <a:srgbClr val="001933"/>
                </a:solidFill>
                <a:latin typeface="Neue Haas Grotesk Text Pro" panose="020B0504020202020204" pitchFamily="34" charset="77"/>
              </a:rPr>
              <a:t>Competitor</a:t>
            </a:r>
            <a:endParaRPr lang="en-NL" sz="1600" b="1" dirty="0">
              <a:solidFill>
                <a:srgbClr val="001933"/>
              </a:solidFill>
              <a:latin typeface="Neue Haas Grotesk Text Pro" panose="020B0504020202020204" pitchFamily="34" charset="77"/>
            </a:endParaRPr>
          </a:p>
        </p:txBody>
      </p:sp>
    </p:spTree>
    <p:extLst>
      <p:ext uri="{BB962C8B-B14F-4D97-AF65-F5344CB8AC3E}">
        <p14:creationId xmlns:p14="http://schemas.microsoft.com/office/powerpoint/2010/main" val="50254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6">
            <a:extLst>
              <a:ext uri="{FF2B5EF4-FFF2-40B4-BE49-F238E27FC236}">
                <a16:creationId xmlns:a16="http://schemas.microsoft.com/office/drawing/2014/main" id="{49BCF80E-FBDC-1002-1464-FF01A68BFE3E}"/>
              </a:ext>
            </a:extLst>
          </p:cNvPr>
          <p:cNvSpPr/>
          <p:nvPr/>
        </p:nvSpPr>
        <p:spPr>
          <a:xfrm>
            <a:off x="587165" y="534672"/>
            <a:ext cx="8071926" cy="1991624"/>
          </a:xfrm>
          <a:prstGeom prst="roundRect">
            <a:avLst/>
          </a:prstGeom>
          <a:noFill/>
          <a:ln w="25400">
            <a:gradFill>
              <a:gsLst>
                <a:gs pos="0">
                  <a:schemeClr val="accent2"/>
                </a:gs>
                <a:gs pos="50000">
                  <a:srgbClr val="F10000"/>
                </a:gs>
                <a:gs pos="100000">
                  <a:schemeClr val="accent1"/>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Aft>
                <a:spcPts val="600"/>
              </a:spcAft>
            </a:pPr>
            <a:endParaRPr lang="en-US" sz="1100" i="1">
              <a:solidFill>
                <a:srgbClr val="222222"/>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9" name="Freeform 8">
            <a:extLst>
              <a:ext uri="{FF2B5EF4-FFF2-40B4-BE49-F238E27FC236}">
                <a16:creationId xmlns:a16="http://schemas.microsoft.com/office/drawing/2014/main" id="{B094A895-C185-5DBD-242F-3193B872DA39}"/>
              </a:ext>
            </a:extLst>
          </p:cNvPr>
          <p:cNvSpPr/>
          <p:nvPr/>
        </p:nvSpPr>
        <p:spPr>
          <a:xfrm>
            <a:off x="939149" y="1708967"/>
            <a:ext cx="1326327" cy="1326327"/>
          </a:xfrm>
          <a:custGeom>
            <a:avLst/>
            <a:gdLst>
              <a:gd name="connsiteX0" fmla="*/ 663164 w 1326327"/>
              <a:gd name="connsiteY0" fmla="*/ 0 h 1326327"/>
              <a:gd name="connsiteX1" fmla="*/ 1326328 w 1326327"/>
              <a:gd name="connsiteY1" fmla="*/ 663164 h 1326327"/>
              <a:gd name="connsiteX2" fmla="*/ 663164 w 1326327"/>
              <a:gd name="connsiteY2" fmla="*/ 1326328 h 1326327"/>
              <a:gd name="connsiteX3" fmla="*/ 0 w 1326327"/>
              <a:gd name="connsiteY3" fmla="*/ 663164 h 1326327"/>
              <a:gd name="connsiteX4" fmla="*/ 663164 w 1326327"/>
              <a:gd name="connsiteY4" fmla="*/ 0 h 1326327"/>
              <a:gd name="connsiteX5" fmla="*/ 663164 w 1326327"/>
              <a:gd name="connsiteY5" fmla="*/ 0 h 1326327"/>
              <a:gd name="connsiteX6" fmla="*/ 663164 w 1326327"/>
              <a:gd name="connsiteY6" fmla="*/ 122010 h 1326327"/>
              <a:gd name="connsiteX7" fmla="*/ 122011 w 1326327"/>
              <a:gd name="connsiteY7" fmla="*/ 663164 h 1326327"/>
              <a:gd name="connsiteX8" fmla="*/ 663164 w 1326327"/>
              <a:gd name="connsiteY8" fmla="*/ 1204317 h 1326327"/>
              <a:gd name="connsiteX9" fmla="*/ 1204398 w 1326327"/>
              <a:gd name="connsiteY9" fmla="*/ 663164 h 1326327"/>
              <a:gd name="connsiteX10" fmla="*/ 663164 w 1326327"/>
              <a:gd name="connsiteY10" fmla="*/ 122010 h 1326327"/>
              <a:gd name="connsiteX11" fmla="*/ 663164 w 1326327"/>
              <a:gd name="connsiteY11" fmla="*/ 122010 h 13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327" h="1326327">
                <a:moveTo>
                  <a:pt x="663164" y="0"/>
                </a:moveTo>
                <a:cubicBezTo>
                  <a:pt x="1029438" y="0"/>
                  <a:pt x="1326328" y="296889"/>
                  <a:pt x="1326328" y="663164"/>
                </a:cubicBezTo>
                <a:cubicBezTo>
                  <a:pt x="1326328" y="1029438"/>
                  <a:pt x="1029438" y="1326328"/>
                  <a:pt x="663164" y="1326328"/>
                </a:cubicBezTo>
                <a:cubicBezTo>
                  <a:pt x="296971" y="1326328"/>
                  <a:pt x="0" y="1029438"/>
                  <a:pt x="0" y="663164"/>
                </a:cubicBezTo>
                <a:cubicBezTo>
                  <a:pt x="0" y="296889"/>
                  <a:pt x="296971" y="0"/>
                  <a:pt x="663164" y="0"/>
                </a:cubicBezTo>
                <a:lnTo>
                  <a:pt x="663164" y="0"/>
                </a:lnTo>
                <a:close/>
                <a:moveTo>
                  <a:pt x="663164" y="122010"/>
                </a:moveTo>
                <a:cubicBezTo>
                  <a:pt x="364291" y="122010"/>
                  <a:pt x="122011" y="364250"/>
                  <a:pt x="122011" y="663164"/>
                </a:cubicBezTo>
                <a:cubicBezTo>
                  <a:pt x="122011" y="962077"/>
                  <a:pt x="364331" y="1204317"/>
                  <a:pt x="663164" y="1204317"/>
                </a:cubicBezTo>
                <a:cubicBezTo>
                  <a:pt x="962078" y="1204317"/>
                  <a:pt x="1204398" y="962077"/>
                  <a:pt x="1204398" y="663164"/>
                </a:cubicBezTo>
                <a:cubicBezTo>
                  <a:pt x="1204398" y="364250"/>
                  <a:pt x="962078" y="122010"/>
                  <a:pt x="663164" y="122010"/>
                </a:cubicBezTo>
                <a:lnTo>
                  <a:pt x="663164" y="122010"/>
                </a:lnTo>
                <a:close/>
              </a:path>
            </a:pathLst>
          </a:custGeom>
          <a:solidFill>
            <a:srgbClr val="00B050"/>
          </a:solidFill>
          <a:ln w="4048" cap="flat">
            <a:noFill/>
            <a:prstDash val="solid"/>
            <a:miter/>
          </a:ln>
        </p:spPr>
        <p:txBody>
          <a:bodyPr rtlCol="0" anchor="ctr"/>
          <a:lstStyle/>
          <a:p>
            <a:endParaRPr lang="en-US">
              <a:latin typeface="Neue Haas Grotesk Text Pro" panose="020B0504020202020204" pitchFamily="34" charset="77"/>
            </a:endParaRPr>
          </a:p>
        </p:txBody>
      </p:sp>
      <p:sp>
        <p:nvSpPr>
          <p:cNvPr id="10" name="Freeform 9">
            <a:extLst>
              <a:ext uri="{FF2B5EF4-FFF2-40B4-BE49-F238E27FC236}">
                <a16:creationId xmlns:a16="http://schemas.microsoft.com/office/drawing/2014/main" id="{EBF01A5E-977F-3D13-D154-30F812A1E0F4}"/>
              </a:ext>
            </a:extLst>
          </p:cNvPr>
          <p:cNvSpPr/>
          <p:nvPr/>
        </p:nvSpPr>
        <p:spPr>
          <a:xfrm>
            <a:off x="1147344" y="1917162"/>
            <a:ext cx="909978" cy="909977"/>
          </a:xfrm>
          <a:custGeom>
            <a:avLst/>
            <a:gdLst>
              <a:gd name="connsiteX0" fmla="*/ 454969 w 909978"/>
              <a:gd name="connsiteY0" fmla="*/ 0 h 909977"/>
              <a:gd name="connsiteX1" fmla="*/ 909978 w 909978"/>
              <a:gd name="connsiteY1" fmla="*/ 454969 h 909977"/>
              <a:gd name="connsiteX2" fmla="*/ 454969 w 909978"/>
              <a:gd name="connsiteY2" fmla="*/ 909978 h 909977"/>
              <a:gd name="connsiteX3" fmla="*/ 0 w 909978"/>
              <a:gd name="connsiteY3" fmla="*/ 455009 h 909977"/>
              <a:gd name="connsiteX4" fmla="*/ 454969 w 909978"/>
              <a:gd name="connsiteY4" fmla="*/ 0 h 909977"/>
              <a:gd name="connsiteX5" fmla="*/ 454969 w 909978"/>
              <a:gd name="connsiteY5" fmla="*/ 0 h 90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78" h="909977">
                <a:moveTo>
                  <a:pt x="454969" y="0"/>
                </a:moveTo>
                <a:cubicBezTo>
                  <a:pt x="706236" y="0"/>
                  <a:pt x="909978" y="203702"/>
                  <a:pt x="909978" y="454969"/>
                </a:cubicBezTo>
                <a:cubicBezTo>
                  <a:pt x="909978" y="706236"/>
                  <a:pt x="706276" y="909978"/>
                  <a:pt x="454969" y="909978"/>
                </a:cubicBezTo>
                <a:cubicBezTo>
                  <a:pt x="203701" y="909978"/>
                  <a:pt x="0" y="706276"/>
                  <a:pt x="0" y="455009"/>
                </a:cubicBezTo>
                <a:cubicBezTo>
                  <a:pt x="0" y="203742"/>
                  <a:pt x="203701" y="0"/>
                  <a:pt x="454969" y="0"/>
                </a:cubicBezTo>
                <a:lnTo>
                  <a:pt x="454969" y="0"/>
                </a:lnTo>
                <a:close/>
              </a:path>
            </a:pathLst>
          </a:custGeom>
          <a:solidFill>
            <a:srgbClr val="00B050"/>
          </a:solidFill>
          <a:ln w="4048" cap="flat">
            <a:noFill/>
            <a:prstDash val="solid"/>
            <a:miter/>
          </a:ln>
        </p:spPr>
        <p:txBody>
          <a:bodyPr rtlCol="0" anchor="ctr"/>
          <a:lstStyle/>
          <a:p>
            <a:endParaRPr lang="en-US">
              <a:latin typeface="Neue Haas Grotesk Text Pro" panose="020B0504020202020204" pitchFamily="34" charset="77"/>
            </a:endParaRPr>
          </a:p>
          <a:p>
            <a:endParaRPr lang="en-US">
              <a:latin typeface="Neue Haas Grotesk Text Pro" panose="020B0504020202020204" pitchFamily="34" charset="77"/>
            </a:endParaRPr>
          </a:p>
          <a:p>
            <a:endParaRPr lang="en-US">
              <a:latin typeface="Neue Haas Grotesk Text Pro" panose="020B0504020202020204" pitchFamily="34" charset="77"/>
            </a:endParaRPr>
          </a:p>
          <a:p>
            <a:endParaRPr lang="en-US">
              <a:latin typeface="Neue Haas Grotesk Text Pro" panose="020B0504020202020204" pitchFamily="34" charset="77"/>
            </a:endParaRPr>
          </a:p>
          <a:p>
            <a:endParaRPr lang="en-US">
              <a:latin typeface="Neue Haas Grotesk Text Pro" panose="020B0504020202020204" pitchFamily="34" charset="77"/>
            </a:endParaRPr>
          </a:p>
        </p:txBody>
      </p:sp>
      <p:grpSp>
        <p:nvGrpSpPr>
          <p:cNvPr id="11" name="Graphic 8">
            <a:extLst>
              <a:ext uri="{FF2B5EF4-FFF2-40B4-BE49-F238E27FC236}">
                <a16:creationId xmlns:a16="http://schemas.microsoft.com/office/drawing/2014/main" id="{191BD69D-ADEF-7C42-050C-A202B7614FC9}"/>
              </a:ext>
            </a:extLst>
          </p:cNvPr>
          <p:cNvGrpSpPr/>
          <p:nvPr/>
        </p:nvGrpSpPr>
        <p:grpSpPr>
          <a:xfrm>
            <a:off x="1148036" y="3011772"/>
            <a:ext cx="901430" cy="779387"/>
            <a:chOff x="5928992" y="3029517"/>
            <a:chExt cx="901430" cy="779387"/>
          </a:xfrm>
          <a:solidFill>
            <a:srgbClr val="00B050"/>
          </a:solidFill>
        </p:grpSpPr>
        <p:sp>
          <p:nvSpPr>
            <p:cNvPr id="12" name="Freeform 11">
              <a:extLst>
                <a:ext uri="{FF2B5EF4-FFF2-40B4-BE49-F238E27FC236}">
                  <a16:creationId xmlns:a16="http://schemas.microsoft.com/office/drawing/2014/main" id="{C4B639E4-477A-F68E-1E9D-B9C771846DA0}"/>
                </a:ext>
              </a:extLst>
            </p:cNvPr>
            <p:cNvSpPr/>
            <p:nvPr/>
          </p:nvSpPr>
          <p:spPr>
            <a:xfrm>
              <a:off x="5928992" y="3029517"/>
              <a:ext cx="901430" cy="638189"/>
            </a:xfrm>
            <a:custGeom>
              <a:avLst/>
              <a:gdLst>
                <a:gd name="connsiteX0" fmla="*/ 472291 w 901430"/>
                <a:gd name="connsiteY0" fmla="*/ 612524 h 638189"/>
                <a:gd name="connsiteX1" fmla="*/ 472291 w 901430"/>
                <a:gd name="connsiteY1" fmla="*/ 614103 h 638189"/>
                <a:gd name="connsiteX2" fmla="*/ 448205 w 901430"/>
                <a:gd name="connsiteY2" fmla="*/ 638190 h 638189"/>
                <a:gd name="connsiteX3" fmla="*/ 424119 w 901430"/>
                <a:gd name="connsiteY3" fmla="*/ 614103 h 638189"/>
                <a:gd name="connsiteX4" fmla="*/ 424119 w 901430"/>
                <a:gd name="connsiteY4" fmla="*/ 612524 h 638189"/>
                <a:gd name="connsiteX5" fmla="*/ 448205 w 901430"/>
                <a:gd name="connsiteY5" fmla="*/ 588438 h 638189"/>
                <a:gd name="connsiteX6" fmla="*/ 472291 w 901430"/>
                <a:gd name="connsiteY6" fmla="*/ 612524 h 638189"/>
                <a:gd name="connsiteX7" fmla="*/ 472291 w 901430"/>
                <a:gd name="connsiteY7" fmla="*/ 612524 h 638189"/>
                <a:gd name="connsiteX8" fmla="*/ 24690 w 901430"/>
                <a:gd name="connsiteY8" fmla="*/ 48904 h 638189"/>
                <a:gd name="connsiteX9" fmla="*/ 11048 w 901430"/>
                <a:gd name="connsiteY9" fmla="*/ 44370 h 638189"/>
                <a:gd name="connsiteX10" fmla="*/ 9631 w 901430"/>
                <a:gd name="connsiteY10" fmla="*/ 43318 h 638189"/>
                <a:gd name="connsiteX11" fmla="*/ 4773 w 901430"/>
                <a:gd name="connsiteY11" fmla="*/ 9597 h 638189"/>
                <a:gd name="connsiteX12" fmla="*/ 38494 w 901430"/>
                <a:gd name="connsiteY12" fmla="*/ 4820 h 638189"/>
                <a:gd name="connsiteX13" fmla="*/ 44040 w 901430"/>
                <a:gd name="connsiteY13" fmla="*/ 38946 h 638189"/>
                <a:gd name="connsiteX14" fmla="*/ 24690 w 901430"/>
                <a:gd name="connsiteY14" fmla="*/ 48904 h 638189"/>
                <a:gd name="connsiteX15" fmla="*/ 24690 w 901430"/>
                <a:gd name="connsiteY15" fmla="*/ 48904 h 638189"/>
                <a:gd name="connsiteX16" fmla="*/ 876051 w 901430"/>
                <a:gd name="connsiteY16" fmla="*/ 54369 h 638189"/>
                <a:gd name="connsiteX17" fmla="*/ 856701 w 901430"/>
                <a:gd name="connsiteY17" fmla="*/ 44613 h 638189"/>
                <a:gd name="connsiteX18" fmla="*/ 861721 w 901430"/>
                <a:gd name="connsiteY18" fmla="*/ 10973 h 638189"/>
                <a:gd name="connsiteX19" fmla="*/ 863380 w 901430"/>
                <a:gd name="connsiteY19" fmla="*/ 9799 h 638189"/>
                <a:gd name="connsiteX20" fmla="*/ 896939 w 901430"/>
                <a:gd name="connsiteY20" fmla="*/ 15345 h 638189"/>
                <a:gd name="connsiteX21" fmla="*/ 891393 w 901430"/>
                <a:gd name="connsiteY21" fmla="*/ 48945 h 638189"/>
                <a:gd name="connsiteX22" fmla="*/ 890381 w 901430"/>
                <a:gd name="connsiteY22" fmla="*/ 49633 h 638189"/>
                <a:gd name="connsiteX23" fmla="*/ 876051 w 901430"/>
                <a:gd name="connsiteY23" fmla="*/ 54369 h 638189"/>
                <a:gd name="connsiteX24" fmla="*/ 876051 w 901430"/>
                <a:gd name="connsiteY24" fmla="*/ 54369 h 638189"/>
                <a:gd name="connsiteX25" fmla="*/ 121886 w 901430"/>
                <a:gd name="connsiteY25" fmla="*/ 109302 h 638189"/>
                <a:gd name="connsiteX26" fmla="*/ 110632 w 901430"/>
                <a:gd name="connsiteY26" fmla="*/ 106468 h 638189"/>
                <a:gd name="connsiteX27" fmla="*/ 121967 w 901430"/>
                <a:gd name="connsiteY27" fmla="*/ 85216 h 638189"/>
                <a:gd name="connsiteX28" fmla="*/ 110065 w 901430"/>
                <a:gd name="connsiteY28" fmla="*/ 106185 h 638189"/>
                <a:gd name="connsiteX29" fmla="*/ 99014 w 901430"/>
                <a:gd name="connsiteY29" fmla="*/ 73962 h 638189"/>
                <a:gd name="connsiteX30" fmla="*/ 130994 w 901430"/>
                <a:gd name="connsiteY30" fmla="*/ 62870 h 638189"/>
                <a:gd name="connsiteX31" fmla="*/ 133301 w 901430"/>
                <a:gd name="connsiteY31" fmla="*/ 64044 h 638189"/>
                <a:gd name="connsiteX32" fmla="*/ 143179 w 901430"/>
                <a:gd name="connsiteY32" fmla="*/ 96550 h 638189"/>
                <a:gd name="connsiteX33" fmla="*/ 121886 w 901430"/>
                <a:gd name="connsiteY33" fmla="*/ 109302 h 638189"/>
                <a:gd name="connsiteX34" fmla="*/ 121886 w 901430"/>
                <a:gd name="connsiteY34" fmla="*/ 109302 h 638189"/>
                <a:gd name="connsiteX35" fmla="*/ 778815 w 901430"/>
                <a:gd name="connsiteY35" fmla="*/ 113310 h 638189"/>
                <a:gd name="connsiteX36" fmla="*/ 757360 w 901430"/>
                <a:gd name="connsiteY36" fmla="*/ 100275 h 638189"/>
                <a:gd name="connsiteX37" fmla="*/ 767683 w 901430"/>
                <a:gd name="connsiteY37" fmla="*/ 67849 h 638189"/>
                <a:gd name="connsiteX38" fmla="*/ 769383 w 901430"/>
                <a:gd name="connsiteY38" fmla="*/ 66959 h 638189"/>
                <a:gd name="connsiteX39" fmla="*/ 801687 w 901430"/>
                <a:gd name="connsiteY39" fmla="*/ 77767 h 638189"/>
                <a:gd name="connsiteX40" fmla="*/ 790960 w 901430"/>
                <a:gd name="connsiteY40" fmla="*/ 110071 h 638189"/>
                <a:gd name="connsiteX41" fmla="*/ 780232 w 901430"/>
                <a:gd name="connsiteY41" fmla="*/ 88535 h 638189"/>
                <a:gd name="connsiteX42" fmla="*/ 789786 w 901430"/>
                <a:gd name="connsiteY42" fmla="*/ 110678 h 638189"/>
                <a:gd name="connsiteX43" fmla="*/ 778815 w 901430"/>
                <a:gd name="connsiteY43" fmla="*/ 113310 h 638189"/>
                <a:gd name="connsiteX44" fmla="*/ 778815 w 901430"/>
                <a:gd name="connsiteY44" fmla="*/ 113310 h 638189"/>
                <a:gd name="connsiteX45" fmla="*/ 226853 w 901430"/>
                <a:gd name="connsiteY45" fmla="*/ 153588 h 638189"/>
                <a:gd name="connsiteX46" fmla="*/ 219243 w 901430"/>
                <a:gd name="connsiteY46" fmla="*/ 152334 h 638189"/>
                <a:gd name="connsiteX47" fmla="*/ 218110 w 901430"/>
                <a:gd name="connsiteY47" fmla="*/ 151969 h 638189"/>
                <a:gd name="connsiteX48" fmla="*/ 202281 w 901430"/>
                <a:gd name="connsiteY48" fmla="*/ 121811 h 638189"/>
                <a:gd name="connsiteX49" fmla="*/ 232440 w 901430"/>
                <a:gd name="connsiteY49" fmla="*/ 106063 h 638189"/>
                <a:gd name="connsiteX50" fmla="*/ 234464 w 901430"/>
                <a:gd name="connsiteY50" fmla="*/ 106711 h 638189"/>
                <a:gd name="connsiteX51" fmla="*/ 249644 w 901430"/>
                <a:gd name="connsiteY51" fmla="*/ 137113 h 638189"/>
                <a:gd name="connsiteX52" fmla="*/ 226853 w 901430"/>
                <a:gd name="connsiteY52" fmla="*/ 153588 h 638189"/>
                <a:gd name="connsiteX53" fmla="*/ 226853 w 901430"/>
                <a:gd name="connsiteY53" fmla="*/ 153588 h 638189"/>
                <a:gd name="connsiteX54" fmla="*/ 673524 w 901430"/>
                <a:gd name="connsiteY54" fmla="*/ 156220 h 638189"/>
                <a:gd name="connsiteX55" fmla="*/ 650692 w 901430"/>
                <a:gd name="connsiteY55" fmla="*/ 139865 h 638189"/>
                <a:gd name="connsiteX56" fmla="*/ 665629 w 901430"/>
                <a:gd name="connsiteY56" fmla="*/ 109424 h 638189"/>
                <a:gd name="connsiteX57" fmla="*/ 667978 w 901430"/>
                <a:gd name="connsiteY57" fmla="*/ 108735 h 638189"/>
                <a:gd name="connsiteX58" fmla="*/ 698014 w 901430"/>
                <a:gd name="connsiteY58" fmla="*/ 124806 h 638189"/>
                <a:gd name="connsiteX59" fmla="*/ 681903 w 901430"/>
                <a:gd name="connsiteY59" fmla="*/ 154803 h 638189"/>
                <a:gd name="connsiteX60" fmla="*/ 674940 w 901430"/>
                <a:gd name="connsiteY60" fmla="*/ 131769 h 638189"/>
                <a:gd name="connsiteX61" fmla="*/ 681255 w 901430"/>
                <a:gd name="connsiteY61" fmla="*/ 155046 h 638189"/>
                <a:gd name="connsiteX62" fmla="*/ 673524 w 901430"/>
                <a:gd name="connsiteY62" fmla="*/ 156220 h 638189"/>
                <a:gd name="connsiteX63" fmla="*/ 673524 w 901430"/>
                <a:gd name="connsiteY63" fmla="*/ 156220 h 638189"/>
                <a:gd name="connsiteX64" fmla="*/ 337286 w 901430"/>
                <a:gd name="connsiteY64" fmla="*/ 180670 h 638189"/>
                <a:gd name="connsiteX65" fmla="*/ 333805 w 901430"/>
                <a:gd name="connsiteY65" fmla="*/ 180428 h 638189"/>
                <a:gd name="connsiteX66" fmla="*/ 332590 w 901430"/>
                <a:gd name="connsiteY66" fmla="*/ 180266 h 638189"/>
                <a:gd name="connsiteX67" fmla="*/ 312350 w 901430"/>
                <a:gd name="connsiteY67" fmla="*/ 152698 h 638189"/>
                <a:gd name="connsiteX68" fmla="*/ 339391 w 901430"/>
                <a:gd name="connsiteY68" fmla="*/ 132579 h 638189"/>
                <a:gd name="connsiteX69" fmla="*/ 360401 w 901430"/>
                <a:gd name="connsiteY69" fmla="*/ 160025 h 638189"/>
                <a:gd name="connsiteX70" fmla="*/ 337286 w 901430"/>
                <a:gd name="connsiteY70" fmla="*/ 180670 h 638189"/>
                <a:gd name="connsiteX71" fmla="*/ 337286 w 901430"/>
                <a:gd name="connsiteY71" fmla="*/ 180670 h 638189"/>
                <a:gd name="connsiteX72" fmla="*/ 562524 w 901430"/>
                <a:gd name="connsiteY72" fmla="*/ 182047 h 638189"/>
                <a:gd name="connsiteX73" fmla="*/ 538802 w 901430"/>
                <a:gd name="connsiteY73" fmla="*/ 161563 h 638189"/>
                <a:gd name="connsiteX74" fmla="*/ 559002 w 901430"/>
                <a:gd name="connsiteY74" fmla="*/ 134157 h 638189"/>
                <a:gd name="connsiteX75" fmla="*/ 560702 w 901430"/>
                <a:gd name="connsiteY75" fmla="*/ 133915 h 638189"/>
                <a:gd name="connsiteX76" fmla="*/ 587987 w 901430"/>
                <a:gd name="connsiteY76" fmla="*/ 154236 h 638189"/>
                <a:gd name="connsiteX77" fmla="*/ 567665 w 901430"/>
                <a:gd name="connsiteY77" fmla="*/ 181561 h 638189"/>
                <a:gd name="connsiteX78" fmla="*/ 564184 w 901430"/>
                <a:gd name="connsiteY78" fmla="*/ 157718 h 638189"/>
                <a:gd name="connsiteX79" fmla="*/ 566208 w 901430"/>
                <a:gd name="connsiteY79" fmla="*/ 181723 h 638189"/>
                <a:gd name="connsiteX80" fmla="*/ 562524 w 901430"/>
                <a:gd name="connsiteY80" fmla="*/ 182047 h 638189"/>
                <a:gd name="connsiteX81" fmla="*/ 562524 w 901430"/>
                <a:gd name="connsiteY81" fmla="*/ 182047 h 638189"/>
                <a:gd name="connsiteX82" fmla="*/ 450674 w 901430"/>
                <a:gd name="connsiteY82" fmla="*/ 190062 h 638189"/>
                <a:gd name="connsiteX83" fmla="*/ 449095 w 901430"/>
                <a:gd name="connsiteY83" fmla="*/ 190062 h 638189"/>
                <a:gd name="connsiteX84" fmla="*/ 425009 w 901430"/>
                <a:gd name="connsiteY84" fmla="*/ 166057 h 638189"/>
                <a:gd name="connsiteX85" fmla="*/ 449095 w 901430"/>
                <a:gd name="connsiteY85" fmla="*/ 141970 h 638189"/>
                <a:gd name="connsiteX86" fmla="*/ 473991 w 901430"/>
                <a:gd name="connsiteY86" fmla="*/ 166057 h 638189"/>
                <a:gd name="connsiteX87" fmla="*/ 450674 w 901430"/>
                <a:gd name="connsiteY87" fmla="*/ 190062 h 638189"/>
                <a:gd name="connsiteX88" fmla="*/ 450674 w 901430"/>
                <a:gd name="connsiteY88" fmla="*/ 190062 h 638189"/>
                <a:gd name="connsiteX89" fmla="*/ 472291 w 901430"/>
                <a:gd name="connsiteY89" fmla="*/ 497355 h 638189"/>
                <a:gd name="connsiteX90" fmla="*/ 472291 w 901430"/>
                <a:gd name="connsiteY90" fmla="*/ 498934 h 638189"/>
                <a:gd name="connsiteX91" fmla="*/ 448205 w 901430"/>
                <a:gd name="connsiteY91" fmla="*/ 523020 h 638189"/>
                <a:gd name="connsiteX92" fmla="*/ 424119 w 901430"/>
                <a:gd name="connsiteY92" fmla="*/ 498934 h 638189"/>
                <a:gd name="connsiteX93" fmla="*/ 424119 w 901430"/>
                <a:gd name="connsiteY93" fmla="*/ 497355 h 638189"/>
                <a:gd name="connsiteX94" fmla="*/ 448205 w 901430"/>
                <a:gd name="connsiteY94" fmla="*/ 473269 h 638189"/>
                <a:gd name="connsiteX95" fmla="*/ 472291 w 901430"/>
                <a:gd name="connsiteY95" fmla="*/ 497355 h 638189"/>
                <a:gd name="connsiteX96" fmla="*/ 472291 w 901430"/>
                <a:gd name="connsiteY96" fmla="*/ 497355 h 638189"/>
                <a:gd name="connsiteX97" fmla="*/ 472291 w 901430"/>
                <a:gd name="connsiteY97" fmla="*/ 382186 h 638189"/>
                <a:gd name="connsiteX98" fmla="*/ 472291 w 901430"/>
                <a:gd name="connsiteY98" fmla="*/ 383846 h 638189"/>
                <a:gd name="connsiteX99" fmla="*/ 448205 w 901430"/>
                <a:gd name="connsiteY99" fmla="*/ 407851 h 638189"/>
                <a:gd name="connsiteX100" fmla="*/ 424119 w 901430"/>
                <a:gd name="connsiteY100" fmla="*/ 383846 h 638189"/>
                <a:gd name="connsiteX101" fmla="*/ 424119 w 901430"/>
                <a:gd name="connsiteY101" fmla="*/ 382186 h 638189"/>
                <a:gd name="connsiteX102" fmla="*/ 448205 w 901430"/>
                <a:gd name="connsiteY102" fmla="*/ 358100 h 638189"/>
                <a:gd name="connsiteX103" fmla="*/ 472291 w 901430"/>
                <a:gd name="connsiteY103" fmla="*/ 382186 h 638189"/>
                <a:gd name="connsiteX104" fmla="*/ 472291 w 901430"/>
                <a:gd name="connsiteY104" fmla="*/ 382186 h 638189"/>
                <a:gd name="connsiteX105" fmla="*/ 472291 w 901430"/>
                <a:gd name="connsiteY105" fmla="*/ 267017 h 638189"/>
                <a:gd name="connsiteX106" fmla="*/ 472291 w 901430"/>
                <a:gd name="connsiteY106" fmla="*/ 268596 h 638189"/>
                <a:gd name="connsiteX107" fmla="*/ 424119 w 901430"/>
                <a:gd name="connsiteY107" fmla="*/ 268596 h 638189"/>
                <a:gd name="connsiteX108" fmla="*/ 424119 w 901430"/>
                <a:gd name="connsiteY108" fmla="*/ 267017 h 638189"/>
                <a:gd name="connsiteX109" fmla="*/ 448205 w 901430"/>
                <a:gd name="connsiteY109" fmla="*/ 242931 h 638189"/>
                <a:gd name="connsiteX110" fmla="*/ 472291 w 901430"/>
                <a:gd name="connsiteY110" fmla="*/ 267017 h 638189"/>
                <a:gd name="connsiteX111" fmla="*/ 472291 w 901430"/>
                <a:gd name="connsiteY111" fmla="*/ 267017 h 63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901430" h="638189">
                  <a:moveTo>
                    <a:pt x="472291" y="612524"/>
                  </a:moveTo>
                  <a:lnTo>
                    <a:pt x="472291" y="614103"/>
                  </a:lnTo>
                  <a:cubicBezTo>
                    <a:pt x="472291" y="627381"/>
                    <a:pt x="461483" y="638190"/>
                    <a:pt x="448205" y="638190"/>
                  </a:cubicBezTo>
                  <a:cubicBezTo>
                    <a:pt x="434927" y="638149"/>
                    <a:pt x="424119" y="627381"/>
                    <a:pt x="424119" y="614103"/>
                  </a:cubicBezTo>
                  <a:lnTo>
                    <a:pt x="424119" y="612524"/>
                  </a:lnTo>
                  <a:cubicBezTo>
                    <a:pt x="424119" y="599166"/>
                    <a:pt x="434927" y="588438"/>
                    <a:pt x="448205" y="588438"/>
                  </a:cubicBezTo>
                  <a:cubicBezTo>
                    <a:pt x="461483" y="588438"/>
                    <a:pt x="472291" y="599166"/>
                    <a:pt x="472291" y="612524"/>
                  </a:cubicBezTo>
                  <a:lnTo>
                    <a:pt x="472291" y="612524"/>
                  </a:lnTo>
                  <a:close/>
                  <a:moveTo>
                    <a:pt x="24690" y="48904"/>
                  </a:moveTo>
                  <a:cubicBezTo>
                    <a:pt x="19954" y="48904"/>
                    <a:pt x="15177" y="47447"/>
                    <a:pt x="11048" y="44370"/>
                  </a:cubicBezTo>
                  <a:lnTo>
                    <a:pt x="9631" y="43318"/>
                  </a:lnTo>
                  <a:cubicBezTo>
                    <a:pt x="-975" y="35343"/>
                    <a:pt x="-3161" y="20284"/>
                    <a:pt x="4773" y="9597"/>
                  </a:cubicBezTo>
                  <a:cubicBezTo>
                    <a:pt x="12788" y="-1009"/>
                    <a:pt x="27848" y="-3155"/>
                    <a:pt x="38494" y="4820"/>
                  </a:cubicBezTo>
                  <a:cubicBezTo>
                    <a:pt x="49141" y="12795"/>
                    <a:pt x="51893" y="28299"/>
                    <a:pt x="44040" y="38946"/>
                  </a:cubicBezTo>
                  <a:cubicBezTo>
                    <a:pt x="39223" y="45382"/>
                    <a:pt x="32017" y="48904"/>
                    <a:pt x="24690" y="48904"/>
                  </a:cubicBezTo>
                  <a:lnTo>
                    <a:pt x="24690" y="48904"/>
                  </a:lnTo>
                  <a:close/>
                  <a:moveTo>
                    <a:pt x="876051" y="54369"/>
                  </a:moveTo>
                  <a:cubicBezTo>
                    <a:pt x="868684" y="54369"/>
                    <a:pt x="861397" y="51009"/>
                    <a:pt x="856701" y="44613"/>
                  </a:cubicBezTo>
                  <a:cubicBezTo>
                    <a:pt x="848807" y="33926"/>
                    <a:pt x="851034" y="18867"/>
                    <a:pt x="861721" y="10973"/>
                  </a:cubicBezTo>
                  <a:lnTo>
                    <a:pt x="863380" y="9799"/>
                  </a:lnTo>
                  <a:cubicBezTo>
                    <a:pt x="874189" y="2067"/>
                    <a:pt x="889167" y="4536"/>
                    <a:pt x="896939" y="15345"/>
                  </a:cubicBezTo>
                  <a:cubicBezTo>
                    <a:pt x="904671" y="26194"/>
                    <a:pt x="902162" y="41212"/>
                    <a:pt x="891393" y="48945"/>
                  </a:cubicBezTo>
                  <a:lnTo>
                    <a:pt x="890381" y="49633"/>
                  </a:lnTo>
                  <a:cubicBezTo>
                    <a:pt x="886010" y="52831"/>
                    <a:pt x="880990" y="54369"/>
                    <a:pt x="876051" y="54369"/>
                  </a:cubicBezTo>
                  <a:lnTo>
                    <a:pt x="876051" y="54369"/>
                  </a:lnTo>
                  <a:close/>
                  <a:moveTo>
                    <a:pt x="121886" y="109302"/>
                  </a:moveTo>
                  <a:cubicBezTo>
                    <a:pt x="118121" y="109302"/>
                    <a:pt x="114194" y="108411"/>
                    <a:pt x="110632" y="106468"/>
                  </a:cubicBezTo>
                  <a:lnTo>
                    <a:pt x="121967" y="85216"/>
                  </a:lnTo>
                  <a:lnTo>
                    <a:pt x="110065" y="106185"/>
                  </a:lnTo>
                  <a:cubicBezTo>
                    <a:pt x="98204" y="100275"/>
                    <a:pt x="93184" y="85863"/>
                    <a:pt x="99014" y="73962"/>
                  </a:cubicBezTo>
                  <a:cubicBezTo>
                    <a:pt x="104843" y="62101"/>
                    <a:pt x="119092" y="57081"/>
                    <a:pt x="130994" y="62870"/>
                  </a:cubicBezTo>
                  <a:lnTo>
                    <a:pt x="133301" y="64044"/>
                  </a:lnTo>
                  <a:cubicBezTo>
                    <a:pt x="145000" y="70318"/>
                    <a:pt x="149494" y="84811"/>
                    <a:pt x="143179" y="96550"/>
                  </a:cubicBezTo>
                  <a:cubicBezTo>
                    <a:pt x="138847" y="104687"/>
                    <a:pt x="130508" y="109302"/>
                    <a:pt x="121886" y="109302"/>
                  </a:cubicBezTo>
                  <a:lnTo>
                    <a:pt x="121886" y="109302"/>
                  </a:lnTo>
                  <a:close/>
                  <a:moveTo>
                    <a:pt x="778815" y="113310"/>
                  </a:moveTo>
                  <a:cubicBezTo>
                    <a:pt x="770071" y="113310"/>
                    <a:pt x="761691" y="108573"/>
                    <a:pt x="757360" y="100275"/>
                  </a:cubicBezTo>
                  <a:cubicBezTo>
                    <a:pt x="751288" y="88454"/>
                    <a:pt x="755903" y="73962"/>
                    <a:pt x="767683" y="67849"/>
                  </a:cubicBezTo>
                  <a:lnTo>
                    <a:pt x="769383" y="66959"/>
                  </a:lnTo>
                  <a:cubicBezTo>
                    <a:pt x="781325" y="61129"/>
                    <a:pt x="795777" y="65825"/>
                    <a:pt x="801687" y="77767"/>
                  </a:cubicBezTo>
                  <a:cubicBezTo>
                    <a:pt x="807638" y="89628"/>
                    <a:pt x="802820" y="104080"/>
                    <a:pt x="790960" y="110071"/>
                  </a:cubicBezTo>
                  <a:lnTo>
                    <a:pt x="780232" y="88535"/>
                  </a:lnTo>
                  <a:lnTo>
                    <a:pt x="789786" y="110678"/>
                  </a:lnTo>
                  <a:cubicBezTo>
                    <a:pt x="786304" y="112419"/>
                    <a:pt x="782458" y="113310"/>
                    <a:pt x="778815" y="113310"/>
                  </a:cubicBezTo>
                  <a:lnTo>
                    <a:pt x="778815" y="113310"/>
                  </a:lnTo>
                  <a:close/>
                  <a:moveTo>
                    <a:pt x="226853" y="153588"/>
                  </a:moveTo>
                  <a:cubicBezTo>
                    <a:pt x="224303" y="153588"/>
                    <a:pt x="221712" y="153184"/>
                    <a:pt x="219243" y="152334"/>
                  </a:cubicBezTo>
                  <a:lnTo>
                    <a:pt x="218110" y="151969"/>
                  </a:lnTo>
                  <a:cubicBezTo>
                    <a:pt x="205398" y="148002"/>
                    <a:pt x="198355" y="134481"/>
                    <a:pt x="202281" y="121811"/>
                  </a:cubicBezTo>
                  <a:cubicBezTo>
                    <a:pt x="206248" y="109181"/>
                    <a:pt x="219769" y="102056"/>
                    <a:pt x="232440" y="106063"/>
                  </a:cubicBezTo>
                  <a:lnTo>
                    <a:pt x="234464" y="106711"/>
                  </a:lnTo>
                  <a:cubicBezTo>
                    <a:pt x="247053" y="110921"/>
                    <a:pt x="253895" y="124523"/>
                    <a:pt x="249644" y="137113"/>
                  </a:cubicBezTo>
                  <a:cubicBezTo>
                    <a:pt x="246284" y="147192"/>
                    <a:pt x="236893" y="153588"/>
                    <a:pt x="226853" y="153588"/>
                  </a:cubicBezTo>
                  <a:lnTo>
                    <a:pt x="226853" y="153588"/>
                  </a:lnTo>
                  <a:close/>
                  <a:moveTo>
                    <a:pt x="673524" y="156220"/>
                  </a:moveTo>
                  <a:cubicBezTo>
                    <a:pt x="663484" y="156220"/>
                    <a:pt x="654092" y="149905"/>
                    <a:pt x="650692" y="139865"/>
                  </a:cubicBezTo>
                  <a:cubicBezTo>
                    <a:pt x="646441" y="127357"/>
                    <a:pt x="653040" y="113715"/>
                    <a:pt x="665629" y="109424"/>
                  </a:cubicBezTo>
                  <a:lnTo>
                    <a:pt x="667978" y="108735"/>
                  </a:lnTo>
                  <a:cubicBezTo>
                    <a:pt x="680608" y="104849"/>
                    <a:pt x="694128" y="112055"/>
                    <a:pt x="698014" y="124806"/>
                  </a:cubicBezTo>
                  <a:cubicBezTo>
                    <a:pt x="701860" y="137518"/>
                    <a:pt x="694655" y="150917"/>
                    <a:pt x="681903" y="154803"/>
                  </a:cubicBezTo>
                  <a:lnTo>
                    <a:pt x="674940" y="131769"/>
                  </a:lnTo>
                  <a:lnTo>
                    <a:pt x="681255" y="155046"/>
                  </a:lnTo>
                  <a:cubicBezTo>
                    <a:pt x="678664" y="155815"/>
                    <a:pt x="676114" y="156220"/>
                    <a:pt x="673524" y="156220"/>
                  </a:cubicBezTo>
                  <a:lnTo>
                    <a:pt x="673524" y="156220"/>
                  </a:lnTo>
                  <a:close/>
                  <a:moveTo>
                    <a:pt x="337286" y="180670"/>
                  </a:moveTo>
                  <a:cubicBezTo>
                    <a:pt x="336153" y="180670"/>
                    <a:pt x="334979" y="180630"/>
                    <a:pt x="333805" y="180428"/>
                  </a:cubicBezTo>
                  <a:lnTo>
                    <a:pt x="332590" y="180266"/>
                  </a:lnTo>
                  <a:cubicBezTo>
                    <a:pt x="319515" y="178080"/>
                    <a:pt x="310245" y="165733"/>
                    <a:pt x="312350" y="152698"/>
                  </a:cubicBezTo>
                  <a:cubicBezTo>
                    <a:pt x="314414" y="139582"/>
                    <a:pt x="326275" y="130676"/>
                    <a:pt x="339391" y="132579"/>
                  </a:cubicBezTo>
                  <a:cubicBezTo>
                    <a:pt x="352507" y="134522"/>
                    <a:pt x="362344" y="146909"/>
                    <a:pt x="360401" y="160025"/>
                  </a:cubicBezTo>
                  <a:cubicBezTo>
                    <a:pt x="358539" y="172007"/>
                    <a:pt x="348904" y="180670"/>
                    <a:pt x="337286" y="180670"/>
                  </a:cubicBezTo>
                  <a:lnTo>
                    <a:pt x="337286" y="180670"/>
                  </a:lnTo>
                  <a:close/>
                  <a:moveTo>
                    <a:pt x="562524" y="182047"/>
                  </a:moveTo>
                  <a:cubicBezTo>
                    <a:pt x="550825" y="182047"/>
                    <a:pt x="540623" y="173546"/>
                    <a:pt x="538802" y="161563"/>
                  </a:cubicBezTo>
                  <a:cubicBezTo>
                    <a:pt x="536818" y="148447"/>
                    <a:pt x="545846" y="136182"/>
                    <a:pt x="559002" y="134157"/>
                  </a:cubicBezTo>
                  <a:lnTo>
                    <a:pt x="560702" y="133915"/>
                  </a:lnTo>
                  <a:cubicBezTo>
                    <a:pt x="573737" y="131972"/>
                    <a:pt x="586044" y="141039"/>
                    <a:pt x="587987" y="154236"/>
                  </a:cubicBezTo>
                  <a:cubicBezTo>
                    <a:pt x="589930" y="167393"/>
                    <a:pt x="580862" y="179618"/>
                    <a:pt x="567665" y="181561"/>
                  </a:cubicBezTo>
                  <a:lnTo>
                    <a:pt x="564184" y="157718"/>
                  </a:lnTo>
                  <a:lnTo>
                    <a:pt x="566208" y="181723"/>
                  </a:lnTo>
                  <a:cubicBezTo>
                    <a:pt x="564953" y="181966"/>
                    <a:pt x="563779" y="182047"/>
                    <a:pt x="562524" y="182047"/>
                  </a:cubicBezTo>
                  <a:lnTo>
                    <a:pt x="562524" y="182047"/>
                  </a:lnTo>
                  <a:close/>
                  <a:moveTo>
                    <a:pt x="450674" y="190062"/>
                  </a:moveTo>
                  <a:lnTo>
                    <a:pt x="449095" y="190062"/>
                  </a:lnTo>
                  <a:cubicBezTo>
                    <a:pt x="435817" y="190062"/>
                    <a:pt x="425009" y="179334"/>
                    <a:pt x="425009" y="166057"/>
                  </a:cubicBezTo>
                  <a:cubicBezTo>
                    <a:pt x="425009" y="152779"/>
                    <a:pt x="435817" y="141970"/>
                    <a:pt x="449095" y="141970"/>
                  </a:cubicBezTo>
                  <a:cubicBezTo>
                    <a:pt x="462454" y="141970"/>
                    <a:pt x="473991" y="152779"/>
                    <a:pt x="473991" y="166057"/>
                  </a:cubicBezTo>
                  <a:cubicBezTo>
                    <a:pt x="473991" y="179334"/>
                    <a:pt x="463952" y="190062"/>
                    <a:pt x="450674" y="190062"/>
                  </a:cubicBezTo>
                  <a:lnTo>
                    <a:pt x="450674" y="190062"/>
                  </a:lnTo>
                  <a:close/>
                  <a:moveTo>
                    <a:pt x="472291" y="497355"/>
                  </a:moveTo>
                  <a:lnTo>
                    <a:pt x="472291" y="498934"/>
                  </a:lnTo>
                  <a:cubicBezTo>
                    <a:pt x="472291" y="512212"/>
                    <a:pt x="461483" y="523020"/>
                    <a:pt x="448205" y="523020"/>
                  </a:cubicBezTo>
                  <a:cubicBezTo>
                    <a:pt x="434927" y="523020"/>
                    <a:pt x="424119" y="512212"/>
                    <a:pt x="424119" y="498934"/>
                  </a:cubicBezTo>
                  <a:lnTo>
                    <a:pt x="424119" y="497355"/>
                  </a:lnTo>
                  <a:cubicBezTo>
                    <a:pt x="424119" y="484077"/>
                    <a:pt x="434927" y="473269"/>
                    <a:pt x="448205" y="473269"/>
                  </a:cubicBezTo>
                  <a:cubicBezTo>
                    <a:pt x="461483" y="473269"/>
                    <a:pt x="472291" y="484077"/>
                    <a:pt x="472291" y="497355"/>
                  </a:cubicBezTo>
                  <a:lnTo>
                    <a:pt x="472291" y="497355"/>
                  </a:lnTo>
                  <a:close/>
                  <a:moveTo>
                    <a:pt x="472291" y="382186"/>
                  </a:moveTo>
                  <a:lnTo>
                    <a:pt x="472291" y="383846"/>
                  </a:lnTo>
                  <a:cubicBezTo>
                    <a:pt x="472291" y="397124"/>
                    <a:pt x="461483" y="407851"/>
                    <a:pt x="448205" y="407851"/>
                  </a:cubicBezTo>
                  <a:cubicBezTo>
                    <a:pt x="434927" y="407851"/>
                    <a:pt x="424119" y="397124"/>
                    <a:pt x="424119" y="383846"/>
                  </a:cubicBezTo>
                  <a:lnTo>
                    <a:pt x="424119" y="382186"/>
                  </a:lnTo>
                  <a:cubicBezTo>
                    <a:pt x="424119" y="368908"/>
                    <a:pt x="434927" y="358100"/>
                    <a:pt x="448205" y="358100"/>
                  </a:cubicBezTo>
                  <a:cubicBezTo>
                    <a:pt x="461483" y="358100"/>
                    <a:pt x="472291" y="368908"/>
                    <a:pt x="472291" y="382186"/>
                  </a:cubicBezTo>
                  <a:lnTo>
                    <a:pt x="472291" y="382186"/>
                  </a:lnTo>
                  <a:close/>
                  <a:moveTo>
                    <a:pt x="472291" y="267017"/>
                  </a:moveTo>
                  <a:lnTo>
                    <a:pt x="472291" y="268596"/>
                  </a:lnTo>
                  <a:cubicBezTo>
                    <a:pt x="472291" y="300252"/>
                    <a:pt x="424119" y="300292"/>
                    <a:pt x="424119" y="268596"/>
                  </a:cubicBezTo>
                  <a:lnTo>
                    <a:pt x="424119" y="267017"/>
                  </a:lnTo>
                  <a:cubicBezTo>
                    <a:pt x="424119" y="253658"/>
                    <a:pt x="434927" y="242931"/>
                    <a:pt x="448205" y="242931"/>
                  </a:cubicBezTo>
                  <a:cubicBezTo>
                    <a:pt x="461483" y="242931"/>
                    <a:pt x="472291" y="253699"/>
                    <a:pt x="472291" y="267017"/>
                  </a:cubicBezTo>
                  <a:lnTo>
                    <a:pt x="472291" y="267017"/>
                  </a:lnTo>
                  <a:close/>
                </a:path>
              </a:pathLst>
            </a:custGeom>
            <a:grpFill/>
            <a:ln w="4048" cap="flat">
              <a:noFill/>
              <a:prstDash val="solid"/>
              <a:miter/>
            </a:ln>
          </p:spPr>
          <p:txBody>
            <a:bodyPr rtlCol="0" anchor="ctr"/>
            <a:lstStyle/>
            <a:p>
              <a:endParaRPr lang="en-US">
                <a:latin typeface="Neue Haas Grotesk Text Pro" panose="020B0504020202020204" pitchFamily="34" charset="77"/>
              </a:endParaRPr>
            </a:p>
          </p:txBody>
        </p:sp>
        <p:sp>
          <p:nvSpPr>
            <p:cNvPr id="13" name="Freeform 12">
              <a:extLst>
                <a:ext uri="{FF2B5EF4-FFF2-40B4-BE49-F238E27FC236}">
                  <a16:creationId xmlns:a16="http://schemas.microsoft.com/office/drawing/2014/main" id="{DB232E3C-33D2-FA04-E2CC-85C4E0AAD244}"/>
                </a:ext>
              </a:extLst>
            </p:cNvPr>
            <p:cNvSpPr/>
            <p:nvPr/>
          </p:nvSpPr>
          <p:spPr>
            <a:xfrm>
              <a:off x="6290081" y="3717660"/>
              <a:ext cx="182489" cy="91244"/>
            </a:xfrm>
            <a:custGeom>
              <a:avLst/>
              <a:gdLst>
                <a:gd name="connsiteX0" fmla="*/ 0 w 182489"/>
                <a:gd name="connsiteY0" fmla="*/ 0 h 91244"/>
                <a:gd name="connsiteX1" fmla="*/ 91245 w 182489"/>
                <a:gd name="connsiteY1" fmla="*/ 91245 h 91244"/>
                <a:gd name="connsiteX2" fmla="*/ 182489 w 182489"/>
                <a:gd name="connsiteY2" fmla="*/ 0 h 91244"/>
                <a:gd name="connsiteX3" fmla="*/ 0 w 182489"/>
                <a:gd name="connsiteY3" fmla="*/ 0 h 91244"/>
              </a:gdLst>
              <a:ahLst/>
              <a:cxnLst>
                <a:cxn ang="0">
                  <a:pos x="connsiteX0" y="connsiteY0"/>
                </a:cxn>
                <a:cxn ang="0">
                  <a:pos x="connsiteX1" y="connsiteY1"/>
                </a:cxn>
                <a:cxn ang="0">
                  <a:pos x="connsiteX2" y="connsiteY2"/>
                </a:cxn>
                <a:cxn ang="0">
                  <a:pos x="connsiteX3" y="connsiteY3"/>
                </a:cxn>
              </a:cxnLst>
              <a:rect l="l" t="t" r="r" b="b"/>
              <a:pathLst>
                <a:path w="182489" h="91244">
                  <a:moveTo>
                    <a:pt x="0" y="0"/>
                  </a:moveTo>
                  <a:lnTo>
                    <a:pt x="91245" y="91245"/>
                  </a:lnTo>
                  <a:lnTo>
                    <a:pt x="182489" y="0"/>
                  </a:lnTo>
                  <a:lnTo>
                    <a:pt x="0" y="0"/>
                  </a:lnTo>
                  <a:close/>
                </a:path>
              </a:pathLst>
            </a:custGeom>
            <a:grpFill/>
            <a:ln w="4048" cap="flat">
              <a:noFill/>
              <a:prstDash val="solid"/>
              <a:miter/>
            </a:ln>
          </p:spPr>
          <p:txBody>
            <a:bodyPr rtlCol="0" anchor="ctr"/>
            <a:lstStyle/>
            <a:p>
              <a:endParaRPr lang="en-US">
                <a:latin typeface="Neue Haas Grotesk Text Pro" panose="020B0504020202020204" pitchFamily="34" charset="77"/>
              </a:endParaRPr>
            </a:p>
          </p:txBody>
        </p:sp>
      </p:grpSp>
      <p:sp>
        <p:nvSpPr>
          <p:cNvPr id="14" name="Freeform 13">
            <a:extLst>
              <a:ext uri="{FF2B5EF4-FFF2-40B4-BE49-F238E27FC236}">
                <a16:creationId xmlns:a16="http://schemas.microsoft.com/office/drawing/2014/main" id="{BD6A0CB5-F4C6-C175-C19D-50DD2EA9F52C}"/>
              </a:ext>
            </a:extLst>
          </p:cNvPr>
          <p:cNvSpPr/>
          <p:nvPr/>
        </p:nvSpPr>
        <p:spPr>
          <a:xfrm>
            <a:off x="2151512" y="1708967"/>
            <a:ext cx="1326368" cy="1326327"/>
          </a:xfrm>
          <a:custGeom>
            <a:avLst/>
            <a:gdLst>
              <a:gd name="connsiteX0" fmla="*/ 663204 w 1326368"/>
              <a:gd name="connsiteY0" fmla="*/ 0 h 1326327"/>
              <a:gd name="connsiteX1" fmla="*/ 1326368 w 1326368"/>
              <a:gd name="connsiteY1" fmla="*/ 663164 h 1326327"/>
              <a:gd name="connsiteX2" fmla="*/ 663204 w 1326368"/>
              <a:gd name="connsiteY2" fmla="*/ 1326328 h 1326327"/>
              <a:gd name="connsiteX3" fmla="*/ 0 w 1326368"/>
              <a:gd name="connsiteY3" fmla="*/ 663164 h 1326327"/>
              <a:gd name="connsiteX4" fmla="*/ 663204 w 1326368"/>
              <a:gd name="connsiteY4" fmla="*/ 0 h 1326327"/>
              <a:gd name="connsiteX5" fmla="*/ 663204 w 1326368"/>
              <a:gd name="connsiteY5" fmla="*/ 0 h 1326327"/>
              <a:gd name="connsiteX6" fmla="*/ 663204 w 1326368"/>
              <a:gd name="connsiteY6" fmla="*/ 122010 h 1326327"/>
              <a:gd name="connsiteX7" fmla="*/ 122051 w 1326368"/>
              <a:gd name="connsiteY7" fmla="*/ 663164 h 1326327"/>
              <a:gd name="connsiteX8" fmla="*/ 663204 w 1326368"/>
              <a:gd name="connsiteY8" fmla="*/ 1204317 h 1326327"/>
              <a:gd name="connsiteX9" fmla="*/ 1204398 w 1326368"/>
              <a:gd name="connsiteY9" fmla="*/ 663164 h 1326327"/>
              <a:gd name="connsiteX10" fmla="*/ 663204 w 1326368"/>
              <a:gd name="connsiteY10" fmla="*/ 122010 h 1326327"/>
              <a:gd name="connsiteX11" fmla="*/ 663204 w 1326368"/>
              <a:gd name="connsiteY11" fmla="*/ 122010 h 13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368" h="1326327">
                <a:moveTo>
                  <a:pt x="663204" y="0"/>
                </a:moveTo>
                <a:cubicBezTo>
                  <a:pt x="1029479" y="0"/>
                  <a:pt x="1326368" y="296889"/>
                  <a:pt x="1326368" y="663164"/>
                </a:cubicBezTo>
                <a:cubicBezTo>
                  <a:pt x="1326368" y="1029438"/>
                  <a:pt x="1029479" y="1326328"/>
                  <a:pt x="663204" y="1326328"/>
                </a:cubicBezTo>
                <a:cubicBezTo>
                  <a:pt x="296930" y="1326328"/>
                  <a:pt x="0" y="1029438"/>
                  <a:pt x="0" y="663164"/>
                </a:cubicBezTo>
                <a:cubicBezTo>
                  <a:pt x="0" y="296889"/>
                  <a:pt x="296930" y="0"/>
                  <a:pt x="663204" y="0"/>
                </a:cubicBezTo>
                <a:lnTo>
                  <a:pt x="663204" y="0"/>
                </a:lnTo>
                <a:close/>
                <a:moveTo>
                  <a:pt x="663204" y="122010"/>
                </a:moveTo>
                <a:cubicBezTo>
                  <a:pt x="364291" y="122010"/>
                  <a:pt x="122051" y="364250"/>
                  <a:pt x="122051" y="663164"/>
                </a:cubicBezTo>
                <a:cubicBezTo>
                  <a:pt x="122051" y="962077"/>
                  <a:pt x="364291" y="1204317"/>
                  <a:pt x="663204" y="1204317"/>
                </a:cubicBezTo>
                <a:cubicBezTo>
                  <a:pt x="962118" y="1204317"/>
                  <a:pt x="1204398" y="962077"/>
                  <a:pt x="1204398" y="663164"/>
                </a:cubicBezTo>
                <a:cubicBezTo>
                  <a:pt x="1204398" y="364250"/>
                  <a:pt x="962118" y="122010"/>
                  <a:pt x="663204" y="122010"/>
                </a:cubicBezTo>
                <a:lnTo>
                  <a:pt x="663204" y="122010"/>
                </a:lnTo>
                <a:close/>
              </a:path>
            </a:pathLst>
          </a:custGeom>
          <a:solidFill>
            <a:schemeClr val="accent1"/>
          </a:solidFill>
          <a:ln w="4048" cap="flat">
            <a:noFill/>
            <a:prstDash val="solid"/>
            <a:miter/>
          </a:ln>
        </p:spPr>
        <p:txBody>
          <a:bodyPr rtlCol="0" anchor="ctr"/>
          <a:lstStyle/>
          <a:p>
            <a:endParaRPr lang="en-US">
              <a:latin typeface="Neue Haas Grotesk Text Pro" panose="020B0504020202020204" pitchFamily="34" charset="77"/>
            </a:endParaRPr>
          </a:p>
        </p:txBody>
      </p:sp>
      <p:sp>
        <p:nvSpPr>
          <p:cNvPr id="15" name="Freeform 14">
            <a:extLst>
              <a:ext uri="{FF2B5EF4-FFF2-40B4-BE49-F238E27FC236}">
                <a16:creationId xmlns:a16="http://schemas.microsoft.com/office/drawing/2014/main" id="{2A1729D7-F3D3-1E77-DD5D-454EEA7A426B}"/>
              </a:ext>
            </a:extLst>
          </p:cNvPr>
          <p:cNvSpPr/>
          <p:nvPr/>
        </p:nvSpPr>
        <p:spPr>
          <a:xfrm>
            <a:off x="2359707" y="1917162"/>
            <a:ext cx="910018" cy="909977"/>
          </a:xfrm>
          <a:custGeom>
            <a:avLst/>
            <a:gdLst>
              <a:gd name="connsiteX0" fmla="*/ 455009 w 910018"/>
              <a:gd name="connsiteY0" fmla="*/ 0 h 909977"/>
              <a:gd name="connsiteX1" fmla="*/ 910018 w 910018"/>
              <a:gd name="connsiteY1" fmla="*/ 454969 h 909977"/>
              <a:gd name="connsiteX2" fmla="*/ 455009 w 910018"/>
              <a:gd name="connsiteY2" fmla="*/ 909978 h 909977"/>
              <a:gd name="connsiteX3" fmla="*/ 0 w 910018"/>
              <a:gd name="connsiteY3" fmla="*/ 454969 h 909977"/>
              <a:gd name="connsiteX4" fmla="*/ 455009 w 910018"/>
              <a:gd name="connsiteY4" fmla="*/ 0 h 909977"/>
              <a:gd name="connsiteX5" fmla="*/ 455009 w 910018"/>
              <a:gd name="connsiteY5" fmla="*/ 0 h 90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018" h="909977">
                <a:moveTo>
                  <a:pt x="455009" y="0"/>
                </a:moveTo>
                <a:cubicBezTo>
                  <a:pt x="706276" y="0"/>
                  <a:pt x="910018" y="203702"/>
                  <a:pt x="910018" y="454969"/>
                </a:cubicBezTo>
                <a:cubicBezTo>
                  <a:pt x="910018" y="706236"/>
                  <a:pt x="706276" y="909978"/>
                  <a:pt x="455009" y="909978"/>
                </a:cubicBezTo>
                <a:cubicBezTo>
                  <a:pt x="203742" y="909978"/>
                  <a:pt x="0" y="706236"/>
                  <a:pt x="0" y="454969"/>
                </a:cubicBezTo>
                <a:cubicBezTo>
                  <a:pt x="0" y="203702"/>
                  <a:pt x="203702" y="0"/>
                  <a:pt x="455009" y="0"/>
                </a:cubicBezTo>
                <a:lnTo>
                  <a:pt x="455009" y="0"/>
                </a:lnTo>
                <a:close/>
              </a:path>
            </a:pathLst>
          </a:custGeom>
          <a:solidFill>
            <a:schemeClr val="accent1"/>
          </a:solidFill>
          <a:ln w="4048" cap="flat">
            <a:noFill/>
            <a:prstDash val="solid"/>
            <a:miter/>
          </a:ln>
        </p:spPr>
        <p:txBody>
          <a:bodyPr rtlCol="0" anchor="ctr"/>
          <a:lstStyle/>
          <a:p>
            <a:endParaRPr lang="en-US">
              <a:latin typeface="Neue Haas Grotesk Text Pro" panose="020B0504020202020204" pitchFamily="34" charset="77"/>
            </a:endParaRPr>
          </a:p>
        </p:txBody>
      </p:sp>
      <p:grpSp>
        <p:nvGrpSpPr>
          <p:cNvPr id="16" name="Graphic 8">
            <a:extLst>
              <a:ext uri="{FF2B5EF4-FFF2-40B4-BE49-F238E27FC236}">
                <a16:creationId xmlns:a16="http://schemas.microsoft.com/office/drawing/2014/main" id="{3C452036-0E98-5D73-20DF-E97D98C47ED5}"/>
              </a:ext>
            </a:extLst>
          </p:cNvPr>
          <p:cNvGrpSpPr/>
          <p:nvPr/>
        </p:nvGrpSpPr>
        <p:grpSpPr>
          <a:xfrm>
            <a:off x="2360392" y="3011772"/>
            <a:ext cx="901379" cy="779387"/>
            <a:chOff x="2318827" y="3029517"/>
            <a:chExt cx="901379" cy="779387"/>
          </a:xfrm>
          <a:solidFill>
            <a:srgbClr val="CC0000"/>
          </a:solidFill>
        </p:grpSpPr>
        <p:sp>
          <p:nvSpPr>
            <p:cNvPr id="17" name="Freeform 16">
              <a:extLst>
                <a:ext uri="{FF2B5EF4-FFF2-40B4-BE49-F238E27FC236}">
                  <a16:creationId xmlns:a16="http://schemas.microsoft.com/office/drawing/2014/main" id="{EB36D7B7-BA02-F90A-B345-13B2B62E8EB3}"/>
                </a:ext>
              </a:extLst>
            </p:cNvPr>
            <p:cNvSpPr/>
            <p:nvPr/>
          </p:nvSpPr>
          <p:spPr>
            <a:xfrm>
              <a:off x="2318827" y="3029517"/>
              <a:ext cx="901379" cy="638189"/>
            </a:xfrm>
            <a:custGeom>
              <a:avLst/>
              <a:gdLst>
                <a:gd name="connsiteX0" fmla="*/ 472297 w 901379"/>
                <a:gd name="connsiteY0" fmla="*/ 612524 h 638189"/>
                <a:gd name="connsiteX1" fmla="*/ 472297 w 901379"/>
                <a:gd name="connsiteY1" fmla="*/ 614103 h 638189"/>
                <a:gd name="connsiteX2" fmla="*/ 448211 w 901379"/>
                <a:gd name="connsiteY2" fmla="*/ 638190 h 638189"/>
                <a:gd name="connsiteX3" fmla="*/ 424125 w 901379"/>
                <a:gd name="connsiteY3" fmla="*/ 614103 h 638189"/>
                <a:gd name="connsiteX4" fmla="*/ 424125 w 901379"/>
                <a:gd name="connsiteY4" fmla="*/ 612524 h 638189"/>
                <a:gd name="connsiteX5" fmla="*/ 448211 w 901379"/>
                <a:gd name="connsiteY5" fmla="*/ 588438 h 638189"/>
                <a:gd name="connsiteX6" fmla="*/ 472297 w 901379"/>
                <a:gd name="connsiteY6" fmla="*/ 612524 h 638189"/>
                <a:gd name="connsiteX7" fmla="*/ 472297 w 901379"/>
                <a:gd name="connsiteY7" fmla="*/ 612524 h 638189"/>
                <a:gd name="connsiteX8" fmla="*/ 24656 w 901379"/>
                <a:gd name="connsiteY8" fmla="*/ 48904 h 638189"/>
                <a:gd name="connsiteX9" fmla="*/ 11014 w 901379"/>
                <a:gd name="connsiteY9" fmla="*/ 44370 h 638189"/>
                <a:gd name="connsiteX10" fmla="*/ 9597 w 901379"/>
                <a:gd name="connsiteY10" fmla="*/ 43318 h 638189"/>
                <a:gd name="connsiteX11" fmla="*/ 4820 w 901379"/>
                <a:gd name="connsiteY11" fmla="*/ 9597 h 638189"/>
                <a:gd name="connsiteX12" fmla="*/ 38541 w 901379"/>
                <a:gd name="connsiteY12" fmla="*/ 4820 h 638189"/>
                <a:gd name="connsiteX13" fmla="*/ 44046 w 901379"/>
                <a:gd name="connsiteY13" fmla="*/ 38946 h 638189"/>
                <a:gd name="connsiteX14" fmla="*/ 24656 w 901379"/>
                <a:gd name="connsiteY14" fmla="*/ 48904 h 638189"/>
                <a:gd name="connsiteX15" fmla="*/ 24656 w 901379"/>
                <a:gd name="connsiteY15" fmla="*/ 48904 h 638189"/>
                <a:gd name="connsiteX16" fmla="*/ 876017 w 901379"/>
                <a:gd name="connsiteY16" fmla="*/ 54369 h 638189"/>
                <a:gd name="connsiteX17" fmla="*/ 856707 w 901379"/>
                <a:gd name="connsiteY17" fmla="*/ 44613 h 638189"/>
                <a:gd name="connsiteX18" fmla="*/ 861727 w 901379"/>
                <a:gd name="connsiteY18" fmla="*/ 10973 h 638189"/>
                <a:gd name="connsiteX19" fmla="*/ 863306 w 901379"/>
                <a:gd name="connsiteY19" fmla="*/ 9799 h 638189"/>
                <a:gd name="connsiteX20" fmla="*/ 896905 w 901379"/>
                <a:gd name="connsiteY20" fmla="*/ 15345 h 638189"/>
                <a:gd name="connsiteX21" fmla="*/ 891278 w 901379"/>
                <a:gd name="connsiteY21" fmla="*/ 48945 h 638189"/>
                <a:gd name="connsiteX22" fmla="*/ 890347 w 901379"/>
                <a:gd name="connsiteY22" fmla="*/ 49633 h 638189"/>
                <a:gd name="connsiteX23" fmla="*/ 876017 w 901379"/>
                <a:gd name="connsiteY23" fmla="*/ 54369 h 638189"/>
                <a:gd name="connsiteX24" fmla="*/ 876017 w 901379"/>
                <a:gd name="connsiteY24" fmla="*/ 54369 h 638189"/>
                <a:gd name="connsiteX25" fmla="*/ 121932 w 901379"/>
                <a:gd name="connsiteY25" fmla="*/ 109302 h 638189"/>
                <a:gd name="connsiteX26" fmla="*/ 110597 w 901379"/>
                <a:gd name="connsiteY26" fmla="*/ 106468 h 638189"/>
                <a:gd name="connsiteX27" fmla="*/ 121932 w 901379"/>
                <a:gd name="connsiteY27" fmla="*/ 85216 h 638189"/>
                <a:gd name="connsiteX28" fmla="*/ 109990 w 901379"/>
                <a:gd name="connsiteY28" fmla="*/ 106185 h 638189"/>
                <a:gd name="connsiteX29" fmla="*/ 98939 w 901379"/>
                <a:gd name="connsiteY29" fmla="*/ 73962 h 638189"/>
                <a:gd name="connsiteX30" fmla="*/ 131000 w 901379"/>
                <a:gd name="connsiteY30" fmla="*/ 62870 h 638189"/>
                <a:gd name="connsiteX31" fmla="*/ 133226 w 901379"/>
                <a:gd name="connsiteY31" fmla="*/ 64044 h 638189"/>
                <a:gd name="connsiteX32" fmla="*/ 143144 w 901379"/>
                <a:gd name="connsiteY32" fmla="*/ 96550 h 638189"/>
                <a:gd name="connsiteX33" fmla="*/ 121932 w 901379"/>
                <a:gd name="connsiteY33" fmla="*/ 109302 h 638189"/>
                <a:gd name="connsiteX34" fmla="*/ 121932 w 901379"/>
                <a:gd name="connsiteY34" fmla="*/ 109302 h 638189"/>
                <a:gd name="connsiteX35" fmla="*/ 778781 w 901379"/>
                <a:gd name="connsiteY35" fmla="*/ 113310 h 638189"/>
                <a:gd name="connsiteX36" fmla="*/ 757407 w 901379"/>
                <a:gd name="connsiteY36" fmla="*/ 100275 h 638189"/>
                <a:gd name="connsiteX37" fmla="*/ 767730 w 901379"/>
                <a:gd name="connsiteY37" fmla="*/ 67849 h 638189"/>
                <a:gd name="connsiteX38" fmla="*/ 769430 w 901379"/>
                <a:gd name="connsiteY38" fmla="*/ 66959 h 638189"/>
                <a:gd name="connsiteX39" fmla="*/ 801734 w 901379"/>
                <a:gd name="connsiteY39" fmla="*/ 77767 h 638189"/>
                <a:gd name="connsiteX40" fmla="*/ 790925 w 901379"/>
                <a:gd name="connsiteY40" fmla="*/ 110071 h 638189"/>
                <a:gd name="connsiteX41" fmla="*/ 780198 w 901379"/>
                <a:gd name="connsiteY41" fmla="*/ 88535 h 638189"/>
                <a:gd name="connsiteX42" fmla="*/ 789832 w 901379"/>
                <a:gd name="connsiteY42" fmla="*/ 110678 h 638189"/>
                <a:gd name="connsiteX43" fmla="*/ 778781 w 901379"/>
                <a:gd name="connsiteY43" fmla="*/ 113310 h 638189"/>
                <a:gd name="connsiteX44" fmla="*/ 778781 w 901379"/>
                <a:gd name="connsiteY44" fmla="*/ 113310 h 638189"/>
                <a:gd name="connsiteX45" fmla="*/ 226819 w 901379"/>
                <a:gd name="connsiteY45" fmla="*/ 153588 h 638189"/>
                <a:gd name="connsiteX46" fmla="*/ 219209 w 901379"/>
                <a:gd name="connsiteY46" fmla="*/ 152334 h 638189"/>
                <a:gd name="connsiteX47" fmla="*/ 218116 w 901379"/>
                <a:gd name="connsiteY47" fmla="*/ 151969 h 638189"/>
                <a:gd name="connsiteX48" fmla="*/ 202328 w 901379"/>
                <a:gd name="connsiteY48" fmla="*/ 121811 h 638189"/>
                <a:gd name="connsiteX49" fmla="*/ 232486 w 901379"/>
                <a:gd name="connsiteY49" fmla="*/ 106063 h 638189"/>
                <a:gd name="connsiteX50" fmla="*/ 234430 w 901379"/>
                <a:gd name="connsiteY50" fmla="*/ 106711 h 638189"/>
                <a:gd name="connsiteX51" fmla="*/ 249650 w 901379"/>
                <a:gd name="connsiteY51" fmla="*/ 137113 h 638189"/>
                <a:gd name="connsiteX52" fmla="*/ 226819 w 901379"/>
                <a:gd name="connsiteY52" fmla="*/ 153588 h 638189"/>
                <a:gd name="connsiteX53" fmla="*/ 226819 w 901379"/>
                <a:gd name="connsiteY53" fmla="*/ 153588 h 638189"/>
                <a:gd name="connsiteX54" fmla="*/ 673530 w 901379"/>
                <a:gd name="connsiteY54" fmla="*/ 156220 h 638189"/>
                <a:gd name="connsiteX55" fmla="*/ 650698 w 901379"/>
                <a:gd name="connsiteY55" fmla="*/ 139865 h 638189"/>
                <a:gd name="connsiteX56" fmla="*/ 665555 w 901379"/>
                <a:gd name="connsiteY56" fmla="*/ 109424 h 638189"/>
                <a:gd name="connsiteX57" fmla="*/ 667984 w 901379"/>
                <a:gd name="connsiteY57" fmla="*/ 108735 h 638189"/>
                <a:gd name="connsiteX58" fmla="*/ 697980 w 901379"/>
                <a:gd name="connsiteY58" fmla="*/ 124806 h 638189"/>
                <a:gd name="connsiteX59" fmla="*/ 681909 w 901379"/>
                <a:gd name="connsiteY59" fmla="*/ 154803 h 638189"/>
                <a:gd name="connsiteX60" fmla="*/ 674947 w 901379"/>
                <a:gd name="connsiteY60" fmla="*/ 131769 h 638189"/>
                <a:gd name="connsiteX61" fmla="*/ 681181 w 901379"/>
                <a:gd name="connsiteY61" fmla="*/ 155046 h 638189"/>
                <a:gd name="connsiteX62" fmla="*/ 673530 w 901379"/>
                <a:gd name="connsiteY62" fmla="*/ 156220 h 638189"/>
                <a:gd name="connsiteX63" fmla="*/ 673530 w 901379"/>
                <a:gd name="connsiteY63" fmla="*/ 156220 h 638189"/>
                <a:gd name="connsiteX64" fmla="*/ 337333 w 901379"/>
                <a:gd name="connsiteY64" fmla="*/ 180670 h 638189"/>
                <a:gd name="connsiteX65" fmla="*/ 333852 w 901379"/>
                <a:gd name="connsiteY65" fmla="*/ 180428 h 638189"/>
                <a:gd name="connsiteX66" fmla="*/ 332637 w 901379"/>
                <a:gd name="connsiteY66" fmla="*/ 180266 h 638189"/>
                <a:gd name="connsiteX67" fmla="*/ 312316 w 901379"/>
                <a:gd name="connsiteY67" fmla="*/ 152698 h 638189"/>
                <a:gd name="connsiteX68" fmla="*/ 339357 w 901379"/>
                <a:gd name="connsiteY68" fmla="*/ 132579 h 638189"/>
                <a:gd name="connsiteX69" fmla="*/ 360367 w 901379"/>
                <a:gd name="connsiteY69" fmla="*/ 160025 h 638189"/>
                <a:gd name="connsiteX70" fmla="*/ 337333 w 901379"/>
                <a:gd name="connsiteY70" fmla="*/ 180670 h 638189"/>
                <a:gd name="connsiteX71" fmla="*/ 337333 w 901379"/>
                <a:gd name="connsiteY71" fmla="*/ 180670 h 638189"/>
                <a:gd name="connsiteX72" fmla="*/ 562571 w 901379"/>
                <a:gd name="connsiteY72" fmla="*/ 182047 h 638189"/>
                <a:gd name="connsiteX73" fmla="*/ 538768 w 901379"/>
                <a:gd name="connsiteY73" fmla="*/ 161563 h 638189"/>
                <a:gd name="connsiteX74" fmla="*/ 558968 w 901379"/>
                <a:gd name="connsiteY74" fmla="*/ 134157 h 638189"/>
                <a:gd name="connsiteX75" fmla="*/ 560668 w 901379"/>
                <a:gd name="connsiteY75" fmla="*/ 133915 h 638189"/>
                <a:gd name="connsiteX76" fmla="*/ 587993 w 901379"/>
                <a:gd name="connsiteY76" fmla="*/ 154236 h 638189"/>
                <a:gd name="connsiteX77" fmla="*/ 567631 w 901379"/>
                <a:gd name="connsiteY77" fmla="*/ 181561 h 638189"/>
                <a:gd name="connsiteX78" fmla="*/ 564190 w 901379"/>
                <a:gd name="connsiteY78" fmla="*/ 157718 h 638189"/>
                <a:gd name="connsiteX79" fmla="*/ 566214 w 901379"/>
                <a:gd name="connsiteY79" fmla="*/ 181723 h 638189"/>
                <a:gd name="connsiteX80" fmla="*/ 562571 w 901379"/>
                <a:gd name="connsiteY80" fmla="*/ 182047 h 638189"/>
                <a:gd name="connsiteX81" fmla="*/ 562571 w 901379"/>
                <a:gd name="connsiteY81" fmla="*/ 182047 h 638189"/>
                <a:gd name="connsiteX82" fmla="*/ 450721 w 901379"/>
                <a:gd name="connsiteY82" fmla="*/ 190062 h 638189"/>
                <a:gd name="connsiteX83" fmla="*/ 449142 w 901379"/>
                <a:gd name="connsiteY83" fmla="*/ 190062 h 638189"/>
                <a:gd name="connsiteX84" fmla="*/ 425056 w 901379"/>
                <a:gd name="connsiteY84" fmla="*/ 166057 h 638189"/>
                <a:gd name="connsiteX85" fmla="*/ 449142 w 901379"/>
                <a:gd name="connsiteY85" fmla="*/ 141970 h 638189"/>
                <a:gd name="connsiteX86" fmla="*/ 473998 w 901379"/>
                <a:gd name="connsiteY86" fmla="*/ 166057 h 638189"/>
                <a:gd name="connsiteX87" fmla="*/ 450721 w 901379"/>
                <a:gd name="connsiteY87" fmla="*/ 190062 h 638189"/>
                <a:gd name="connsiteX88" fmla="*/ 450721 w 901379"/>
                <a:gd name="connsiteY88" fmla="*/ 190062 h 638189"/>
                <a:gd name="connsiteX89" fmla="*/ 472297 w 901379"/>
                <a:gd name="connsiteY89" fmla="*/ 497355 h 638189"/>
                <a:gd name="connsiteX90" fmla="*/ 472297 w 901379"/>
                <a:gd name="connsiteY90" fmla="*/ 498934 h 638189"/>
                <a:gd name="connsiteX91" fmla="*/ 448211 w 901379"/>
                <a:gd name="connsiteY91" fmla="*/ 523020 h 638189"/>
                <a:gd name="connsiteX92" fmla="*/ 424125 w 901379"/>
                <a:gd name="connsiteY92" fmla="*/ 498934 h 638189"/>
                <a:gd name="connsiteX93" fmla="*/ 424125 w 901379"/>
                <a:gd name="connsiteY93" fmla="*/ 497355 h 638189"/>
                <a:gd name="connsiteX94" fmla="*/ 448211 w 901379"/>
                <a:gd name="connsiteY94" fmla="*/ 473269 h 638189"/>
                <a:gd name="connsiteX95" fmla="*/ 472297 w 901379"/>
                <a:gd name="connsiteY95" fmla="*/ 497355 h 638189"/>
                <a:gd name="connsiteX96" fmla="*/ 472297 w 901379"/>
                <a:gd name="connsiteY96" fmla="*/ 497355 h 638189"/>
                <a:gd name="connsiteX97" fmla="*/ 472297 w 901379"/>
                <a:gd name="connsiteY97" fmla="*/ 382186 h 638189"/>
                <a:gd name="connsiteX98" fmla="*/ 472297 w 901379"/>
                <a:gd name="connsiteY98" fmla="*/ 383846 h 638189"/>
                <a:gd name="connsiteX99" fmla="*/ 448211 w 901379"/>
                <a:gd name="connsiteY99" fmla="*/ 407851 h 638189"/>
                <a:gd name="connsiteX100" fmla="*/ 424125 w 901379"/>
                <a:gd name="connsiteY100" fmla="*/ 383846 h 638189"/>
                <a:gd name="connsiteX101" fmla="*/ 424125 w 901379"/>
                <a:gd name="connsiteY101" fmla="*/ 382186 h 638189"/>
                <a:gd name="connsiteX102" fmla="*/ 448211 w 901379"/>
                <a:gd name="connsiteY102" fmla="*/ 358100 h 638189"/>
                <a:gd name="connsiteX103" fmla="*/ 472297 w 901379"/>
                <a:gd name="connsiteY103" fmla="*/ 382186 h 638189"/>
                <a:gd name="connsiteX104" fmla="*/ 472297 w 901379"/>
                <a:gd name="connsiteY104" fmla="*/ 382186 h 638189"/>
                <a:gd name="connsiteX105" fmla="*/ 472297 w 901379"/>
                <a:gd name="connsiteY105" fmla="*/ 267017 h 638189"/>
                <a:gd name="connsiteX106" fmla="*/ 472297 w 901379"/>
                <a:gd name="connsiteY106" fmla="*/ 268596 h 638189"/>
                <a:gd name="connsiteX107" fmla="*/ 424125 w 901379"/>
                <a:gd name="connsiteY107" fmla="*/ 268596 h 638189"/>
                <a:gd name="connsiteX108" fmla="*/ 424125 w 901379"/>
                <a:gd name="connsiteY108" fmla="*/ 267017 h 638189"/>
                <a:gd name="connsiteX109" fmla="*/ 448211 w 901379"/>
                <a:gd name="connsiteY109" fmla="*/ 242931 h 638189"/>
                <a:gd name="connsiteX110" fmla="*/ 472297 w 901379"/>
                <a:gd name="connsiteY110" fmla="*/ 267017 h 638189"/>
                <a:gd name="connsiteX111" fmla="*/ 472297 w 901379"/>
                <a:gd name="connsiteY111" fmla="*/ 267017 h 63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901379" h="638189">
                  <a:moveTo>
                    <a:pt x="472297" y="612524"/>
                  </a:moveTo>
                  <a:lnTo>
                    <a:pt x="472297" y="614103"/>
                  </a:lnTo>
                  <a:cubicBezTo>
                    <a:pt x="472297" y="627381"/>
                    <a:pt x="461489" y="638190"/>
                    <a:pt x="448211" y="638190"/>
                  </a:cubicBezTo>
                  <a:cubicBezTo>
                    <a:pt x="434852" y="638149"/>
                    <a:pt x="424125" y="627381"/>
                    <a:pt x="424125" y="614103"/>
                  </a:cubicBezTo>
                  <a:lnTo>
                    <a:pt x="424125" y="612524"/>
                  </a:lnTo>
                  <a:cubicBezTo>
                    <a:pt x="424125" y="599166"/>
                    <a:pt x="434852" y="588438"/>
                    <a:pt x="448211" y="588438"/>
                  </a:cubicBezTo>
                  <a:cubicBezTo>
                    <a:pt x="461529" y="588438"/>
                    <a:pt x="472297" y="599166"/>
                    <a:pt x="472297" y="612524"/>
                  </a:cubicBezTo>
                  <a:lnTo>
                    <a:pt x="472297" y="612524"/>
                  </a:lnTo>
                  <a:close/>
                  <a:moveTo>
                    <a:pt x="24656" y="48904"/>
                  </a:moveTo>
                  <a:cubicBezTo>
                    <a:pt x="20000" y="48904"/>
                    <a:pt x="15224" y="47447"/>
                    <a:pt x="11014" y="44370"/>
                  </a:cubicBezTo>
                  <a:lnTo>
                    <a:pt x="9597" y="43318"/>
                  </a:lnTo>
                  <a:cubicBezTo>
                    <a:pt x="-1009" y="35343"/>
                    <a:pt x="-3155" y="20284"/>
                    <a:pt x="4820" y="9597"/>
                  </a:cubicBezTo>
                  <a:cubicBezTo>
                    <a:pt x="12795" y="-1009"/>
                    <a:pt x="27894" y="-3155"/>
                    <a:pt x="38541" y="4820"/>
                  </a:cubicBezTo>
                  <a:cubicBezTo>
                    <a:pt x="49147" y="12795"/>
                    <a:pt x="51940" y="28299"/>
                    <a:pt x="44046" y="38946"/>
                  </a:cubicBezTo>
                  <a:cubicBezTo>
                    <a:pt x="39188" y="45382"/>
                    <a:pt x="31983" y="48904"/>
                    <a:pt x="24656" y="48904"/>
                  </a:cubicBezTo>
                  <a:lnTo>
                    <a:pt x="24656" y="48904"/>
                  </a:lnTo>
                  <a:close/>
                  <a:moveTo>
                    <a:pt x="876017" y="54369"/>
                  </a:moveTo>
                  <a:cubicBezTo>
                    <a:pt x="868690" y="54369"/>
                    <a:pt x="861444" y="51009"/>
                    <a:pt x="856707" y="44613"/>
                  </a:cubicBezTo>
                  <a:cubicBezTo>
                    <a:pt x="848814" y="33926"/>
                    <a:pt x="851040" y="18867"/>
                    <a:pt x="861727" y="10973"/>
                  </a:cubicBezTo>
                  <a:lnTo>
                    <a:pt x="863306" y="9799"/>
                  </a:lnTo>
                  <a:cubicBezTo>
                    <a:pt x="874155" y="2067"/>
                    <a:pt x="889173" y="4536"/>
                    <a:pt x="896905" y="15345"/>
                  </a:cubicBezTo>
                  <a:cubicBezTo>
                    <a:pt x="904637" y="26194"/>
                    <a:pt x="902087" y="41212"/>
                    <a:pt x="891278" y="48945"/>
                  </a:cubicBezTo>
                  <a:lnTo>
                    <a:pt x="890347" y="49633"/>
                  </a:lnTo>
                  <a:cubicBezTo>
                    <a:pt x="886056" y="52831"/>
                    <a:pt x="881037" y="54369"/>
                    <a:pt x="876017" y="54369"/>
                  </a:cubicBezTo>
                  <a:lnTo>
                    <a:pt x="876017" y="54369"/>
                  </a:lnTo>
                  <a:close/>
                  <a:moveTo>
                    <a:pt x="121932" y="109302"/>
                  </a:moveTo>
                  <a:cubicBezTo>
                    <a:pt x="118086" y="109302"/>
                    <a:pt x="114200" y="108411"/>
                    <a:pt x="110597" y="106468"/>
                  </a:cubicBezTo>
                  <a:lnTo>
                    <a:pt x="121932" y="85216"/>
                  </a:lnTo>
                  <a:lnTo>
                    <a:pt x="109990" y="106185"/>
                  </a:lnTo>
                  <a:cubicBezTo>
                    <a:pt x="98129" y="100275"/>
                    <a:pt x="93150" y="85863"/>
                    <a:pt x="98939" y="73962"/>
                  </a:cubicBezTo>
                  <a:cubicBezTo>
                    <a:pt x="104768" y="62101"/>
                    <a:pt x="119058" y="57081"/>
                    <a:pt x="131000" y="62870"/>
                  </a:cubicBezTo>
                  <a:lnTo>
                    <a:pt x="133226" y="64044"/>
                  </a:lnTo>
                  <a:cubicBezTo>
                    <a:pt x="144966" y="70318"/>
                    <a:pt x="149419" y="84811"/>
                    <a:pt x="143144" y="96550"/>
                  </a:cubicBezTo>
                  <a:cubicBezTo>
                    <a:pt x="138853" y="104687"/>
                    <a:pt x="130555" y="109302"/>
                    <a:pt x="121932" y="109302"/>
                  </a:cubicBezTo>
                  <a:lnTo>
                    <a:pt x="121932" y="109302"/>
                  </a:lnTo>
                  <a:close/>
                  <a:moveTo>
                    <a:pt x="778781" y="113310"/>
                  </a:moveTo>
                  <a:cubicBezTo>
                    <a:pt x="770118" y="113310"/>
                    <a:pt x="761657" y="108573"/>
                    <a:pt x="757407" y="100275"/>
                  </a:cubicBezTo>
                  <a:cubicBezTo>
                    <a:pt x="751254" y="88454"/>
                    <a:pt x="755950" y="73962"/>
                    <a:pt x="767730" y="67849"/>
                  </a:cubicBezTo>
                  <a:lnTo>
                    <a:pt x="769430" y="66959"/>
                  </a:lnTo>
                  <a:cubicBezTo>
                    <a:pt x="781372" y="61129"/>
                    <a:pt x="795743" y="65825"/>
                    <a:pt x="801734" y="77767"/>
                  </a:cubicBezTo>
                  <a:cubicBezTo>
                    <a:pt x="807685" y="89628"/>
                    <a:pt x="802867" y="104080"/>
                    <a:pt x="790925" y="110071"/>
                  </a:cubicBezTo>
                  <a:lnTo>
                    <a:pt x="780198" y="88535"/>
                  </a:lnTo>
                  <a:lnTo>
                    <a:pt x="789832" y="110678"/>
                  </a:lnTo>
                  <a:cubicBezTo>
                    <a:pt x="786270" y="112419"/>
                    <a:pt x="782505" y="113310"/>
                    <a:pt x="778781" y="113310"/>
                  </a:cubicBezTo>
                  <a:lnTo>
                    <a:pt x="778781" y="113310"/>
                  </a:lnTo>
                  <a:close/>
                  <a:moveTo>
                    <a:pt x="226819" y="153588"/>
                  </a:moveTo>
                  <a:cubicBezTo>
                    <a:pt x="224269" y="153588"/>
                    <a:pt x="221759" y="153184"/>
                    <a:pt x="219209" y="152334"/>
                  </a:cubicBezTo>
                  <a:lnTo>
                    <a:pt x="218116" y="151969"/>
                  </a:lnTo>
                  <a:cubicBezTo>
                    <a:pt x="205405" y="148002"/>
                    <a:pt x="198401" y="134481"/>
                    <a:pt x="202328" y="121811"/>
                  </a:cubicBezTo>
                  <a:cubicBezTo>
                    <a:pt x="206295" y="109181"/>
                    <a:pt x="219816" y="102056"/>
                    <a:pt x="232486" y="106063"/>
                  </a:cubicBezTo>
                  <a:lnTo>
                    <a:pt x="234430" y="106711"/>
                  </a:lnTo>
                  <a:cubicBezTo>
                    <a:pt x="247019" y="110921"/>
                    <a:pt x="253861" y="124523"/>
                    <a:pt x="249650" y="137113"/>
                  </a:cubicBezTo>
                  <a:cubicBezTo>
                    <a:pt x="246291" y="147192"/>
                    <a:pt x="236899" y="153588"/>
                    <a:pt x="226819" y="153588"/>
                  </a:cubicBezTo>
                  <a:lnTo>
                    <a:pt x="226819" y="153588"/>
                  </a:lnTo>
                  <a:close/>
                  <a:moveTo>
                    <a:pt x="673530" y="156220"/>
                  </a:moveTo>
                  <a:cubicBezTo>
                    <a:pt x="663490" y="156220"/>
                    <a:pt x="654099" y="149905"/>
                    <a:pt x="650698" y="139865"/>
                  </a:cubicBezTo>
                  <a:cubicBezTo>
                    <a:pt x="646448" y="127357"/>
                    <a:pt x="653046" y="113715"/>
                    <a:pt x="665555" y="109424"/>
                  </a:cubicBezTo>
                  <a:lnTo>
                    <a:pt x="667984" y="108735"/>
                  </a:lnTo>
                  <a:cubicBezTo>
                    <a:pt x="680614" y="104849"/>
                    <a:pt x="694135" y="112055"/>
                    <a:pt x="697980" y="124806"/>
                  </a:cubicBezTo>
                  <a:cubicBezTo>
                    <a:pt x="701786" y="137518"/>
                    <a:pt x="694661" y="150917"/>
                    <a:pt x="681909" y="154803"/>
                  </a:cubicBezTo>
                  <a:lnTo>
                    <a:pt x="674947" y="131769"/>
                  </a:lnTo>
                  <a:lnTo>
                    <a:pt x="681181" y="155046"/>
                  </a:lnTo>
                  <a:cubicBezTo>
                    <a:pt x="678671" y="155815"/>
                    <a:pt x="676080" y="156220"/>
                    <a:pt x="673530" y="156220"/>
                  </a:cubicBezTo>
                  <a:lnTo>
                    <a:pt x="673530" y="156220"/>
                  </a:lnTo>
                  <a:close/>
                  <a:moveTo>
                    <a:pt x="337333" y="180670"/>
                  </a:moveTo>
                  <a:cubicBezTo>
                    <a:pt x="336159" y="180670"/>
                    <a:pt x="335025" y="180630"/>
                    <a:pt x="333852" y="180428"/>
                  </a:cubicBezTo>
                  <a:lnTo>
                    <a:pt x="332637" y="180266"/>
                  </a:lnTo>
                  <a:cubicBezTo>
                    <a:pt x="319562" y="178080"/>
                    <a:pt x="310291" y="165733"/>
                    <a:pt x="312316" y="152698"/>
                  </a:cubicBezTo>
                  <a:cubicBezTo>
                    <a:pt x="314380" y="139582"/>
                    <a:pt x="326322" y="130676"/>
                    <a:pt x="339357" y="132579"/>
                  </a:cubicBezTo>
                  <a:cubicBezTo>
                    <a:pt x="352513" y="134522"/>
                    <a:pt x="362310" y="146909"/>
                    <a:pt x="360367" y="160025"/>
                  </a:cubicBezTo>
                  <a:cubicBezTo>
                    <a:pt x="358586" y="172007"/>
                    <a:pt x="348951" y="180670"/>
                    <a:pt x="337333" y="180670"/>
                  </a:cubicBezTo>
                  <a:lnTo>
                    <a:pt x="337333" y="180670"/>
                  </a:lnTo>
                  <a:close/>
                  <a:moveTo>
                    <a:pt x="562571" y="182047"/>
                  </a:moveTo>
                  <a:cubicBezTo>
                    <a:pt x="550872" y="182047"/>
                    <a:pt x="540630" y="173546"/>
                    <a:pt x="538768" y="161563"/>
                  </a:cubicBezTo>
                  <a:cubicBezTo>
                    <a:pt x="536825" y="148447"/>
                    <a:pt x="545852" y="136182"/>
                    <a:pt x="558968" y="134157"/>
                  </a:cubicBezTo>
                  <a:lnTo>
                    <a:pt x="560668" y="133915"/>
                  </a:lnTo>
                  <a:cubicBezTo>
                    <a:pt x="573703" y="131972"/>
                    <a:pt x="586050" y="141039"/>
                    <a:pt x="587993" y="154236"/>
                  </a:cubicBezTo>
                  <a:cubicBezTo>
                    <a:pt x="589936" y="167393"/>
                    <a:pt x="580868" y="179618"/>
                    <a:pt x="567631" y="181561"/>
                  </a:cubicBezTo>
                  <a:lnTo>
                    <a:pt x="564190" y="157718"/>
                  </a:lnTo>
                  <a:lnTo>
                    <a:pt x="566214" y="181723"/>
                  </a:lnTo>
                  <a:cubicBezTo>
                    <a:pt x="564999" y="181966"/>
                    <a:pt x="563745" y="182047"/>
                    <a:pt x="562571" y="182047"/>
                  </a:cubicBezTo>
                  <a:lnTo>
                    <a:pt x="562571" y="182047"/>
                  </a:lnTo>
                  <a:close/>
                  <a:moveTo>
                    <a:pt x="450721" y="190062"/>
                  </a:moveTo>
                  <a:lnTo>
                    <a:pt x="449142" y="190062"/>
                  </a:lnTo>
                  <a:cubicBezTo>
                    <a:pt x="435864" y="190062"/>
                    <a:pt x="425056" y="179334"/>
                    <a:pt x="425056" y="166057"/>
                  </a:cubicBezTo>
                  <a:cubicBezTo>
                    <a:pt x="425056" y="152779"/>
                    <a:pt x="435864" y="141970"/>
                    <a:pt x="449142" y="141970"/>
                  </a:cubicBezTo>
                  <a:cubicBezTo>
                    <a:pt x="462420" y="141970"/>
                    <a:pt x="473998" y="152779"/>
                    <a:pt x="473998" y="166057"/>
                  </a:cubicBezTo>
                  <a:cubicBezTo>
                    <a:pt x="473998" y="179334"/>
                    <a:pt x="463999" y="190062"/>
                    <a:pt x="450721" y="190062"/>
                  </a:cubicBezTo>
                  <a:lnTo>
                    <a:pt x="450721" y="190062"/>
                  </a:lnTo>
                  <a:close/>
                  <a:moveTo>
                    <a:pt x="472297" y="497355"/>
                  </a:moveTo>
                  <a:lnTo>
                    <a:pt x="472297" y="498934"/>
                  </a:lnTo>
                  <a:cubicBezTo>
                    <a:pt x="472297" y="512212"/>
                    <a:pt x="461489" y="523020"/>
                    <a:pt x="448211" y="523020"/>
                  </a:cubicBezTo>
                  <a:cubicBezTo>
                    <a:pt x="434852" y="523020"/>
                    <a:pt x="424125" y="512212"/>
                    <a:pt x="424125" y="498934"/>
                  </a:cubicBezTo>
                  <a:lnTo>
                    <a:pt x="424125" y="497355"/>
                  </a:lnTo>
                  <a:cubicBezTo>
                    <a:pt x="424125" y="484077"/>
                    <a:pt x="434852" y="473269"/>
                    <a:pt x="448211" y="473269"/>
                  </a:cubicBezTo>
                  <a:cubicBezTo>
                    <a:pt x="461529" y="473269"/>
                    <a:pt x="472297" y="484077"/>
                    <a:pt x="472297" y="497355"/>
                  </a:cubicBezTo>
                  <a:lnTo>
                    <a:pt x="472297" y="497355"/>
                  </a:lnTo>
                  <a:close/>
                  <a:moveTo>
                    <a:pt x="472297" y="382186"/>
                  </a:moveTo>
                  <a:lnTo>
                    <a:pt x="472297" y="383846"/>
                  </a:lnTo>
                  <a:cubicBezTo>
                    <a:pt x="472297" y="397124"/>
                    <a:pt x="461489" y="407851"/>
                    <a:pt x="448211" y="407851"/>
                  </a:cubicBezTo>
                  <a:cubicBezTo>
                    <a:pt x="434852" y="407851"/>
                    <a:pt x="424125" y="397124"/>
                    <a:pt x="424125" y="383846"/>
                  </a:cubicBezTo>
                  <a:lnTo>
                    <a:pt x="424125" y="382186"/>
                  </a:lnTo>
                  <a:cubicBezTo>
                    <a:pt x="424125" y="368908"/>
                    <a:pt x="434852" y="358100"/>
                    <a:pt x="448211" y="358100"/>
                  </a:cubicBezTo>
                  <a:cubicBezTo>
                    <a:pt x="461529" y="358100"/>
                    <a:pt x="472297" y="368908"/>
                    <a:pt x="472297" y="382186"/>
                  </a:cubicBezTo>
                  <a:lnTo>
                    <a:pt x="472297" y="382186"/>
                  </a:lnTo>
                  <a:close/>
                  <a:moveTo>
                    <a:pt x="472297" y="267017"/>
                  </a:moveTo>
                  <a:lnTo>
                    <a:pt x="472297" y="268596"/>
                  </a:lnTo>
                  <a:cubicBezTo>
                    <a:pt x="472297" y="300252"/>
                    <a:pt x="424125" y="300292"/>
                    <a:pt x="424125" y="268596"/>
                  </a:cubicBezTo>
                  <a:lnTo>
                    <a:pt x="424125" y="267017"/>
                  </a:lnTo>
                  <a:cubicBezTo>
                    <a:pt x="424125" y="253658"/>
                    <a:pt x="434852" y="242931"/>
                    <a:pt x="448211" y="242931"/>
                  </a:cubicBezTo>
                  <a:cubicBezTo>
                    <a:pt x="461529" y="242931"/>
                    <a:pt x="472297" y="253699"/>
                    <a:pt x="472297" y="267017"/>
                  </a:cubicBezTo>
                  <a:lnTo>
                    <a:pt x="472297" y="267017"/>
                  </a:lnTo>
                  <a:close/>
                </a:path>
              </a:pathLst>
            </a:custGeom>
            <a:solidFill>
              <a:schemeClr val="accent1"/>
            </a:solidFill>
            <a:ln w="4048" cap="flat">
              <a:noFill/>
              <a:prstDash val="solid"/>
              <a:miter/>
            </a:ln>
          </p:spPr>
          <p:txBody>
            <a:bodyPr rtlCol="0" anchor="ctr"/>
            <a:lstStyle/>
            <a:p>
              <a:endParaRPr lang="en-US">
                <a:latin typeface="Neue Haas Grotesk Text Pro" panose="020B0504020202020204" pitchFamily="34" charset="77"/>
              </a:endParaRPr>
            </a:p>
          </p:txBody>
        </p:sp>
        <p:sp>
          <p:nvSpPr>
            <p:cNvPr id="18" name="Freeform 17">
              <a:extLst>
                <a:ext uri="{FF2B5EF4-FFF2-40B4-BE49-F238E27FC236}">
                  <a16:creationId xmlns:a16="http://schemas.microsoft.com/office/drawing/2014/main" id="{16092EA3-0AF7-C5B4-42C7-39AEE151C8EB}"/>
                </a:ext>
              </a:extLst>
            </p:cNvPr>
            <p:cNvSpPr/>
            <p:nvPr/>
          </p:nvSpPr>
          <p:spPr>
            <a:xfrm>
              <a:off x="2679923" y="3717660"/>
              <a:ext cx="182529" cy="91244"/>
            </a:xfrm>
            <a:custGeom>
              <a:avLst/>
              <a:gdLst>
                <a:gd name="connsiteX0" fmla="*/ 0 w 182529"/>
                <a:gd name="connsiteY0" fmla="*/ 0 h 91244"/>
                <a:gd name="connsiteX1" fmla="*/ 91285 w 182529"/>
                <a:gd name="connsiteY1" fmla="*/ 91245 h 91244"/>
                <a:gd name="connsiteX2" fmla="*/ 182530 w 182529"/>
                <a:gd name="connsiteY2" fmla="*/ 0 h 91244"/>
                <a:gd name="connsiteX3" fmla="*/ 0 w 182529"/>
                <a:gd name="connsiteY3" fmla="*/ 0 h 91244"/>
              </a:gdLst>
              <a:ahLst/>
              <a:cxnLst>
                <a:cxn ang="0">
                  <a:pos x="connsiteX0" y="connsiteY0"/>
                </a:cxn>
                <a:cxn ang="0">
                  <a:pos x="connsiteX1" y="connsiteY1"/>
                </a:cxn>
                <a:cxn ang="0">
                  <a:pos x="connsiteX2" y="connsiteY2"/>
                </a:cxn>
                <a:cxn ang="0">
                  <a:pos x="connsiteX3" y="connsiteY3"/>
                </a:cxn>
              </a:cxnLst>
              <a:rect l="l" t="t" r="r" b="b"/>
              <a:pathLst>
                <a:path w="182529" h="91244">
                  <a:moveTo>
                    <a:pt x="0" y="0"/>
                  </a:moveTo>
                  <a:lnTo>
                    <a:pt x="91285" y="91245"/>
                  </a:lnTo>
                  <a:lnTo>
                    <a:pt x="182530" y="0"/>
                  </a:lnTo>
                  <a:lnTo>
                    <a:pt x="0" y="0"/>
                  </a:lnTo>
                  <a:close/>
                </a:path>
              </a:pathLst>
            </a:custGeom>
            <a:solidFill>
              <a:schemeClr val="accent1"/>
            </a:solidFill>
            <a:ln w="4048" cap="flat">
              <a:noFill/>
              <a:prstDash val="solid"/>
              <a:miter/>
            </a:ln>
          </p:spPr>
          <p:txBody>
            <a:bodyPr rtlCol="0" anchor="ctr"/>
            <a:lstStyle/>
            <a:p>
              <a:endParaRPr lang="en-US">
                <a:latin typeface="Neue Haas Grotesk Text Pro" panose="020B0504020202020204" pitchFamily="34" charset="77"/>
              </a:endParaRPr>
            </a:p>
          </p:txBody>
        </p:sp>
      </p:grpSp>
      <p:sp>
        <p:nvSpPr>
          <p:cNvPr id="19" name="Freeform 18">
            <a:extLst>
              <a:ext uri="{FF2B5EF4-FFF2-40B4-BE49-F238E27FC236}">
                <a16:creationId xmlns:a16="http://schemas.microsoft.com/office/drawing/2014/main" id="{50E39DB7-A726-9103-07EC-54435E2EBC9F}"/>
              </a:ext>
            </a:extLst>
          </p:cNvPr>
          <p:cNvSpPr/>
          <p:nvPr/>
        </p:nvSpPr>
        <p:spPr>
          <a:xfrm>
            <a:off x="3354129" y="1708967"/>
            <a:ext cx="1326408" cy="1326327"/>
          </a:xfrm>
          <a:custGeom>
            <a:avLst/>
            <a:gdLst>
              <a:gd name="connsiteX0" fmla="*/ 663164 w 1326408"/>
              <a:gd name="connsiteY0" fmla="*/ 0 h 1326327"/>
              <a:gd name="connsiteX1" fmla="*/ 1326409 w 1326408"/>
              <a:gd name="connsiteY1" fmla="*/ 663164 h 1326327"/>
              <a:gd name="connsiteX2" fmla="*/ 663164 w 1326408"/>
              <a:gd name="connsiteY2" fmla="*/ 1326328 h 1326327"/>
              <a:gd name="connsiteX3" fmla="*/ 0 w 1326408"/>
              <a:gd name="connsiteY3" fmla="*/ 663164 h 1326327"/>
              <a:gd name="connsiteX4" fmla="*/ 663164 w 1326408"/>
              <a:gd name="connsiteY4" fmla="*/ 0 h 1326327"/>
              <a:gd name="connsiteX5" fmla="*/ 663164 w 1326408"/>
              <a:gd name="connsiteY5" fmla="*/ 0 h 1326327"/>
              <a:gd name="connsiteX6" fmla="*/ 663164 w 1326408"/>
              <a:gd name="connsiteY6" fmla="*/ 122010 h 1326327"/>
              <a:gd name="connsiteX7" fmla="*/ 122011 w 1326408"/>
              <a:gd name="connsiteY7" fmla="*/ 663164 h 1326327"/>
              <a:gd name="connsiteX8" fmla="*/ 663164 w 1326408"/>
              <a:gd name="connsiteY8" fmla="*/ 1204317 h 1326327"/>
              <a:gd name="connsiteX9" fmla="*/ 1204398 w 1326408"/>
              <a:gd name="connsiteY9" fmla="*/ 663164 h 1326327"/>
              <a:gd name="connsiteX10" fmla="*/ 663164 w 1326408"/>
              <a:gd name="connsiteY10" fmla="*/ 122010 h 1326327"/>
              <a:gd name="connsiteX11" fmla="*/ 663164 w 1326408"/>
              <a:gd name="connsiteY11" fmla="*/ 122010 h 13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408" h="1326327">
                <a:moveTo>
                  <a:pt x="663164" y="0"/>
                </a:moveTo>
                <a:cubicBezTo>
                  <a:pt x="1029438" y="0"/>
                  <a:pt x="1326409" y="296889"/>
                  <a:pt x="1326409" y="663164"/>
                </a:cubicBezTo>
                <a:cubicBezTo>
                  <a:pt x="1326409" y="1029438"/>
                  <a:pt x="1029438" y="1326328"/>
                  <a:pt x="663164" y="1326328"/>
                </a:cubicBezTo>
                <a:cubicBezTo>
                  <a:pt x="296971" y="1326328"/>
                  <a:pt x="0" y="1029438"/>
                  <a:pt x="0" y="663164"/>
                </a:cubicBezTo>
                <a:cubicBezTo>
                  <a:pt x="0" y="296889"/>
                  <a:pt x="296930" y="0"/>
                  <a:pt x="663164" y="0"/>
                </a:cubicBezTo>
                <a:lnTo>
                  <a:pt x="663164" y="0"/>
                </a:lnTo>
                <a:close/>
                <a:moveTo>
                  <a:pt x="663164" y="122010"/>
                </a:moveTo>
                <a:cubicBezTo>
                  <a:pt x="364291" y="122010"/>
                  <a:pt x="122011" y="364250"/>
                  <a:pt x="122011" y="663164"/>
                </a:cubicBezTo>
                <a:cubicBezTo>
                  <a:pt x="122011" y="962077"/>
                  <a:pt x="364331" y="1204317"/>
                  <a:pt x="663164" y="1204317"/>
                </a:cubicBezTo>
                <a:cubicBezTo>
                  <a:pt x="962077" y="1204317"/>
                  <a:pt x="1204398" y="962077"/>
                  <a:pt x="1204398" y="663164"/>
                </a:cubicBezTo>
                <a:cubicBezTo>
                  <a:pt x="1204398" y="364250"/>
                  <a:pt x="962077" y="122010"/>
                  <a:pt x="663164" y="122010"/>
                </a:cubicBezTo>
                <a:lnTo>
                  <a:pt x="663164" y="122010"/>
                </a:lnTo>
                <a:close/>
              </a:path>
            </a:pathLst>
          </a:custGeom>
          <a:solidFill>
            <a:schemeClr val="accent3"/>
          </a:solidFill>
          <a:ln w="4048" cap="flat">
            <a:noFill/>
            <a:prstDash val="solid"/>
            <a:miter/>
          </a:ln>
        </p:spPr>
        <p:txBody>
          <a:bodyPr rtlCol="0" anchor="ctr"/>
          <a:lstStyle/>
          <a:p>
            <a:endParaRPr lang="en-US">
              <a:latin typeface="Neue Haas Grotesk Text Pro" panose="020B0504020202020204" pitchFamily="34" charset="77"/>
            </a:endParaRPr>
          </a:p>
        </p:txBody>
      </p:sp>
      <p:sp>
        <p:nvSpPr>
          <p:cNvPr id="20" name="Freeform 19">
            <a:extLst>
              <a:ext uri="{FF2B5EF4-FFF2-40B4-BE49-F238E27FC236}">
                <a16:creationId xmlns:a16="http://schemas.microsoft.com/office/drawing/2014/main" id="{4AA31D64-1250-8FFE-0F34-04159350BA09}"/>
              </a:ext>
            </a:extLst>
          </p:cNvPr>
          <p:cNvSpPr/>
          <p:nvPr/>
        </p:nvSpPr>
        <p:spPr>
          <a:xfrm>
            <a:off x="3562283" y="1917162"/>
            <a:ext cx="909977" cy="909977"/>
          </a:xfrm>
          <a:custGeom>
            <a:avLst/>
            <a:gdLst>
              <a:gd name="connsiteX0" fmla="*/ 455009 w 909977"/>
              <a:gd name="connsiteY0" fmla="*/ 0 h 909977"/>
              <a:gd name="connsiteX1" fmla="*/ 909978 w 909977"/>
              <a:gd name="connsiteY1" fmla="*/ 454969 h 909977"/>
              <a:gd name="connsiteX2" fmla="*/ 455009 w 909977"/>
              <a:gd name="connsiteY2" fmla="*/ 909978 h 909977"/>
              <a:gd name="connsiteX3" fmla="*/ 0 w 909977"/>
              <a:gd name="connsiteY3" fmla="*/ 454969 h 909977"/>
              <a:gd name="connsiteX4" fmla="*/ 455009 w 909977"/>
              <a:gd name="connsiteY4" fmla="*/ 0 h 909977"/>
              <a:gd name="connsiteX5" fmla="*/ 455009 w 909977"/>
              <a:gd name="connsiteY5" fmla="*/ 0 h 90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77" h="909977">
                <a:moveTo>
                  <a:pt x="455009" y="0"/>
                </a:moveTo>
                <a:cubicBezTo>
                  <a:pt x="706276" y="0"/>
                  <a:pt x="909978" y="203702"/>
                  <a:pt x="909978" y="454969"/>
                </a:cubicBezTo>
                <a:cubicBezTo>
                  <a:pt x="909978" y="706236"/>
                  <a:pt x="706276" y="909978"/>
                  <a:pt x="455009" y="909978"/>
                </a:cubicBezTo>
                <a:cubicBezTo>
                  <a:pt x="203742" y="909978"/>
                  <a:pt x="0" y="706236"/>
                  <a:pt x="0" y="454969"/>
                </a:cubicBezTo>
                <a:cubicBezTo>
                  <a:pt x="0" y="203702"/>
                  <a:pt x="203702" y="0"/>
                  <a:pt x="455009" y="0"/>
                </a:cubicBezTo>
                <a:lnTo>
                  <a:pt x="455009" y="0"/>
                </a:lnTo>
                <a:close/>
              </a:path>
            </a:pathLst>
          </a:custGeom>
          <a:solidFill>
            <a:schemeClr val="accent3"/>
          </a:solidFill>
          <a:ln w="4048" cap="flat">
            <a:noFill/>
            <a:prstDash val="solid"/>
            <a:miter/>
          </a:ln>
        </p:spPr>
        <p:txBody>
          <a:bodyPr rtlCol="0" anchor="ctr"/>
          <a:lstStyle/>
          <a:p>
            <a:endParaRPr lang="en-US">
              <a:latin typeface="Neue Haas Grotesk Text Pro" panose="020B0504020202020204" pitchFamily="34" charset="77"/>
            </a:endParaRPr>
          </a:p>
        </p:txBody>
      </p:sp>
      <p:grpSp>
        <p:nvGrpSpPr>
          <p:cNvPr id="21" name="Graphic 8">
            <a:extLst>
              <a:ext uri="{FF2B5EF4-FFF2-40B4-BE49-F238E27FC236}">
                <a16:creationId xmlns:a16="http://schemas.microsoft.com/office/drawing/2014/main" id="{BB8B32E8-F6D6-2908-EA9A-234D33F427FA}"/>
              </a:ext>
            </a:extLst>
          </p:cNvPr>
          <p:cNvGrpSpPr/>
          <p:nvPr/>
        </p:nvGrpSpPr>
        <p:grpSpPr>
          <a:xfrm>
            <a:off x="3562948" y="3011772"/>
            <a:ext cx="901423" cy="779387"/>
            <a:chOff x="3521383" y="3029517"/>
            <a:chExt cx="901423" cy="779387"/>
          </a:xfrm>
          <a:solidFill>
            <a:srgbClr val="00477B"/>
          </a:solidFill>
        </p:grpSpPr>
        <p:sp>
          <p:nvSpPr>
            <p:cNvPr id="22" name="Freeform 21">
              <a:extLst>
                <a:ext uri="{FF2B5EF4-FFF2-40B4-BE49-F238E27FC236}">
                  <a16:creationId xmlns:a16="http://schemas.microsoft.com/office/drawing/2014/main" id="{3C6EAA14-6CA4-2FA7-AB06-635570E2E83F}"/>
                </a:ext>
              </a:extLst>
            </p:cNvPr>
            <p:cNvSpPr/>
            <p:nvPr/>
          </p:nvSpPr>
          <p:spPr>
            <a:xfrm>
              <a:off x="3521383" y="3029517"/>
              <a:ext cx="901423" cy="638189"/>
            </a:xfrm>
            <a:custGeom>
              <a:avLst/>
              <a:gdLst>
                <a:gd name="connsiteX0" fmla="*/ 472358 w 901423"/>
                <a:gd name="connsiteY0" fmla="*/ 612524 h 638189"/>
                <a:gd name="connsiteX1" fmla="*/ 472358 w 901423"/>
                <a:gd name="connsiteY1" fmla="*/ 614103 h 638189"/>
                <a:gd name="connsiteX2" fmla="*/ 448272 w 901423"/>
                <a:gd name="connsiteY2" fmla="*/ 638190 h 638189"/>
                <a:gd name="connsiteX3" fmla="*/ 424186 w 901423"/>
                <a:gd name="connsiteY3" fmla="*/ 614103 h 638189"/>
                <a:gd name="connsiteX4" fmla="*/ 424186 w 901423"/>
                <a:gd name="connsiteY4" fmla="*/ 612524 h 638189"/>
                <a:gd name="connsiteX5" fmla="*/ 448272 w 901423"/>
                <a:gd name="connsiteY5" fmla="*/ 588438 h 638189"/>
                <a:gd name="connsiteX6" fmla="*/ 472358 w 901423"/>
                <a:gd name="connsiteY6" fmla="*/ 612524 h 638189"/>
                <a:gd name="connsiteX7" fmla="*/ 472358 w 901423"/>
                <a:gd name="connsiteY7" fmla="*/ 612524 h 638189"/>
                <a:gd name="connsiteX8" fmla="*/ 24717 w 901423"/>
                <a:gd name="connsiteY8" fmla="*/ 48904 h 638189"/>
                <a:gd name="connsiteX9" fmla="*/ 11075 w 901423"/>
                <a:gd name="connsiteY9" fmla="*/ 44370 h 638189"/>
                <a:gd name="connsiteX10" fmla="*/ 9698 w 901423"/>
                <a:gd name="connsiteY10" fmla="*/ 43358 h 638189"/>
                <a:gd name="connsiteX11" fmla="*/ 4800 w 901423"/>
                <a:gd name="connsiteY11" fmla="*/ 9597 h 638189"/>
                <a:gd name="connsiteX12" fmla="*/ 38480 w 901423"/>
                <a:gd name="connsiteY12" fmla="*/ 4820 h 638189"/>
                <a:gd name="connsiteX13" fmla="*/ 44026 w 901423"/>
                <a:gd name="connsiteY13" fmla="*/ 38946 h 638189"/>
                <a:gd name="connsiteX14" fmla="*/ 24717 w 901423"/>
                <a:gd name="connsiteY14" fmla="*/ 48904 h 638189"/>
                <a:gd name="connsiteX15" fmla="*/ 24717 w 901423"/>
                <a:gd name="connsiteY15" fmla="*/ 48904 h 638189"/>
                <a:gd name="connsiteX16" fmla="*/ 876078 w 901423"/>
                <a:gd name="connsiteY16" fmla="*/ 54369 h 638189"/>
                <a:gd name="connsiteX17" fmla="*/ 856687 w 901423"/>
                <a:gd name="connsiteY17" fmla="*/ 44613 h 638189"/>
                <a:gd name="connsiteX18" fmla="*/ 861707 w 901423"/>
                <a:gd name="connsiteY18" fmla="*/ 10973 h 638189"/>
                <a:gd name="connsiteX19" fmla="*/ 863367 w 901423"/>
                <a:gd name="connsiteY19" fmla="*/ 9799 h 638189"/>
                <a:gd name="connsiteX20" fmla="*/ 896966 w 901423"/>
                <a:gd name="connsiteY20" fmla="*/ 15345 h 638189"/>
                <a:gd name="connsiteX21" fmla="*/ 891339 w 901423"/>
                <a:gd name="connsiteY21" fmla="*/ 48945 h 638189"/>
                <a:gd name="connsiteX22" fmla="*/ 890327 w 901423"/>
                <a:gd name="connsiteY22" fmla="*/ 49633 h 638189"/>
                <a:gd name="connsiteX23" fmla="*/ 876078 w 901423"/>
                <a:gd name="connsiteY23" fmla="*/ 54369 h 638189"/>
                <a:gd name="connsiteX24" fmla="*/ 876078 w 901423"/>
                <a:gd name="connsiteY24" fmla="*/ 54369 h 638189"/>
                <a:gd name="connsiteX25" fmla="*/ 121952 w 901423"/>
                <a:gd name="connsiteY25" fmla="*/ 109302 h 638189"/>
                <a:gd name="connsiteX26" fmla="*/ 110658 w 901423"/>
                <a:gd name="connsiteY26" fmla="*/ 106468 h 638189"/>
                <a:gd name="connsiteX27" fmla="*/ 121993 w 901423"/>
                <a:gd name="connsiteY27" fmla="*/ 85216 h 638189"/>
                <a:gd name="connsiteX28" fmla="*/ 110051 w 901423"/>
                <a:gd name="connsiteY28" fmla="*/ 106185 h 638189"/>
                <a:gd name="connsiteX29" fmla="*/ 99000 w 901423"/>
                <a:gd name="connsiteY29" fmla="*/ 73962 h 638189"/>
                <a:gd name="connsiteX30" fmla="*/ 130980 w 901423"/>
                <a:gd name="connsiteY30" fmla="*/ 62870 h 638189"/>
                <a:gd name="connsiteX31" fmla="*/ 133287 w 901423"/>
                <a:gd name="connsiteY31" fmla="*/ 64044 h 638189"/>
                <a:gd name="connsiteX32" fmla="*/ 143165 w 901423"/>
                <a:gd name="connsiteY32" fmla="*/ 96550 h 638189"/>
                <a:gd name="connsiteX33" fmla="*/ 121952 w 901423"/>
                <a:gd name="connsiteY33" fmla="*/ 109302 h 638189"/>
                <a:gd name="connsiteX34" fmla="*/ 121952 w 901423"/>
                <a:gd name="connsiteY34" fmla="*/ 109302 h 638189"/>
                <a:gd name="connsiteX35" fmla="*/ 778882 w 901423"/>
                <a:gd name="connsiteY35" fmla="*/ 113310 h 638189"/>
                <a:gd name="connsiteX36" fmla="*/ 757468 w 901423"/>
                <a:gd name="connsiteY36" fmla="*/ 100275 h 638189"/>
                <a:gd name="connsiteX37" fmla="*/ 767791 w 901423"/>
                <a:gd name="connsiteY37" fmla="*/ 67849 h 638189"/>
                <a:gd name="connsiteX38" fmla="*/ 769491 w 901423"/>
                <a:gd name="connsiteY38" fmla="*/ 66959 h 638189"/>
                <a:gd name="connsiteX39" fmla="*/ 801795 w 901423"/>
                <a:gd name="connsiteY39" fmla="*/ 77767 h 638189"/>
                <a:gd name="connsiteX40" fmla="*/ 791067 w 901423"/>
                <a:gd name="connsiteY40" fmla="*/ 110071 h 638189"/>
                <a:gd name="connsiteX41" fmla="*/ 780340 w 901423"/>
                <a:gd name="connsiteY41" fmla="*/ 88535 h 638189"/>
                <a:gd name="connsiteX42" fmla="*/ 789893 w 901423"/>
                <a:gd name="connsiteY42" fmla="*/ 110678 h 638189"/>
                <a:gd name="connsiteX43" fmla="*/ 778882 w 901423"/>
                <a:gd name="connsiteY43" fmla="*/ 113310 h 638189"/>
                <a:gd name="connsiteX44" fmla="*/ 778882 w 901423"/>
                <a:gd name="connsiteY44" fmla="*/ 113310 h 638189"/>
                <a:gd name="connsiteX45" fmla="*/ 226840 w 901423"/>
                <a:gd name="connsiteY45" fmla="*/ 153588 h 638189"/>
                <a:gd name="connsiteX46" fmla="*/ 219270 w 901423"/>
                <a:gd name="connsiteY46" fmla="*/ 152334 h 638189"/>
                <a:gd name="connsiteX47" fmla="*/ 218136 w 901423"/>
                <a:gd name="connsiteY47" fmla="*/ 151969 h 638189"/>
                <a:gd name="connsiteX48" fmla="*/ 202308 w 901423"/>
                <a:gd name="connsiteY48" fmla="*/ 121811 h 638189"/>
                <a:gd name="connsiteX49" fmla="*/ 232466 w 901423"/>
                <a:gd name="connsiteY49" fmla="*/ 106063 h 638189"/>
                <a:gd name="connsiteX50" fmla="*/ 234490 w 901423"/>
                <a:gd name="connsiteY50" fmla="*/ 106711 h 638189"/>
                <a:gd name="connsiteX51" fmla="*/ 249671 w 901423"/>
                <a:gd name="connsiteY51" fmla="*/ 137113 h 638189"/>
                <a:gd name="connsiteX52" fmla="*/ 226840 w 901423"/>
                <a:gd name="connsiteY52" fmla="*/ 153588 h 638189"/>
                <a:gd name="connsiteX53" fmla="*/ 226840 w 901423"/>
                <a:gd name="connsiteY53" fmla="*/ 153588 h 638189"/>
                <a:gd name="connsiteX54" fmla="*/ 673631 w 901423"/>
                <a:gd name="connsiteY54" fmla="*/ 156220 h 638189"/>
                <a:gd name="connsiteX55" fmla="*/ 650719 w 901423"/>
                <a:gd name="connsiteY55" fmla="*/ 139865 h 638189"/>
                <a:gd name="connsiteX56" fmla="*/ 665656 w 901423"/>
                <a:gd name="connsiteY56" fmla="*/ 109424 h 638189"/>
                <a:gd name="connsiteX57" fmla="*/ 668004 w 901423"/>
                <a:gd name="connsiteY57" fmla="*/ 108735 h 638189"/>
                <a:gd name="connsiteX58" fmla="*/ 698041 w 901423"/>
                <a:gd name="connsiteY58" fmla="*/ 124806 h 638189"/>
                <a:gd name="connsiteX59" fmla="*/ 681930 w 901423"/>
                <a:gd name="connsiteY59" fmla="*/ 154803 h 638189"/>
                <a:gd name="connsiteX60" fmla="*/ 674967 w 901423"/>
                <a:gd name="connsiteY60" fmla="*/ 131769 h 638189"/>
                <a:gd name="connsiteX61" fmla="*/ 681282 w 901423"/>
                <a:gd name="connsiteY61" fmla="*/ 155046 h 638189"/>
                <a:gd name="connsiteX62" fmla="*/ 673631 w 901423"/>
                <a:gd name="connsiteY62" fmla="*/ 156220 h 638189"/>
                <a:gd name="connsiteX63" fmla="*/ 673631 w 901423"/>
                <a:gd name="connsiteY63" fmla="*/ 156220 h 638189"/>
                <a:gd name="connsiteX64" fmla="*/ 337353 w 901423"/>
                <a:gd name="connsiteY64" fmla="*/ 180670 h 638189"/>
                <a:gd name="connsiteX65" fmla="*/ 333872 w 901423"/>
                <a:gd name="connsiteY65" fmla="*/ 180428 h 638189"/>
                <a:gd name="connsiteX66" fmla="*/ 332617 w 901423"/>
                <a:gd name="connsiteY66" fmla="*/ 180266 h 638189"/>
                <a:gd name="connsiteX67" fmla="*/ 312376 w 901423"/>
                <a:gd name="connsiteY67" fmla="*/ 152698 h 638189"/>
                <a:gd name="connsiteX68" fmla="*/ 339418 w 901423"/>
                <a:gd name="connsiteY68" fmla="*/ 132579 h 638189"/>
                <a:gd name="connsiteX69" fmla="*/ 360428 w 901423"/>
                <a:gd name="connsiteY69" fmla="*/ 160025 h 638189"/>
                <a:gd name="connsiteX70" fmla="*/ 337353 w 901423"/>
                <a:gd name="connsiteY70" fmla="*/ 180670 h 638189"/>
                <a:gd name="connsiteX71" fmla="*/ 337353 w 901423"/>
                <a:gd name="connsiteY71" fmla="*/ 180670 h 638189"/>
                <a:gd name="connsiteX72" fmla="*/ 562591 w 901423"/>
                <a:gd name="connsiteY72" fmla="*/ 182047 h 638189"/>
                <a:gd name="connsiteX73" fmla="*/ 538869 w 901423"/>
                <a:gd name="connsiteY73" fmla="*/ 161563 h 638189"/>
                <a:gd name="connsiteX74" fmla="*/ 559069 w 901423"/>
                <a:gd name="connsiteY74" fmla="*/ 134157 h 638189"/>
                <a:gd name="connsiteX75" fmla="*/ 560769 w 901423"/>
                <a:gd name="connsiteY75" fmla="*/ 133915 h 638189"/>
                <a:gd name="connsiteX76" fmla="*/ 588054 w 901423"/>
                <a:gd name="connsiteY76" fmla="*/ 154236 h 638189"/>
                <a:gd name="connsiteX77" fmla="*/ 567732 w 901423"/>
                <a:gd name="connsiteY77" fmla="*/ 181561 h 638189"/>
                <a:gd name="connsiteX78" fmla="*/ 564251 w 901423"/>
                <a:gd name="connsiteY78" fmla="*/ 157718 h 638189"/>
                <a:gd name="connsiteX79" fmla="*/ 566275 w 901423"/>
                <a:gd name="connsiteY79" fmla="*/ 181723 h 638189"/>
                <a:gd name="connsiteX80" fmla="*/ 562591 w 901423"/>
                <a:gd name="connsiteY80" fmla="*/ 182047 h 638189"/>
                <a:gd name="connsiteX81" fmla="*/ 562591 w 901423"/>
                <a:gd name="connsiteY81" fmla="*/ 182047 h 638189"/>
                <a:gd name="connsiteX82" fmla="*/ 450741 w 901423"/>
                <a:gd name="connsiteY82" fmla="*/ 190062 h 638189"/>
                <a:gd name="connsiteX83" fmla="*/ 449163 w 901423"/>
                <a:gd name="connsiteY83" fmla="*/ 190062 h 638189"/>
                <a:gd name="connsiteX84" fmla="*/ 425157 w 901423"/>
                <a:gd name="connsiteY84" fmla="*/ 166057 h 638189"/>
                <a:gd name="connsiteX85" fmla="*/ 449163 w 901423"/>
                <a:gd name="connsiteY85" fmla="*/ 141970 h 638189"/>
                <a:gd name="connsiteX86" fmla="*/ 474059 w 901423"/>
                <a:gd name="connsiteY86" fmla="*/ 166057 h 638189"/>
                <a:gd name="connsiteX87" fmla="*/ 450741 w 901423"/>
                <a:gd name="connsiteY87" fmla="*/ 190062 h 638189"/>
                <a:gd name="connsiteX88" fmla="*/ 450741 w 901423"/>
                <a:gd name="connsiteY88" fmla="*/ 190062 h 638189"/>
                <a:gd name="connsiteX89" fmla="*/ 472358 w 901423"/>
                <a:gd name="connsiteY89" fmla="*/ 497355 h 638189"/>
                <a:gd name="connsiteX90" fmla="*/ 472358 w 901423"/>
                <a:gd name="connsiteY90" fmla="*/ 498934 h 638189"/>
                <a:gd name="connsiteX91" fmla="*/ 448272 w 901423"/>
                <a:gd name="connsiteY91" fmla="*/ 523020 h 638189"/>
                <a:gd name="connsiteX92" fmla="*/ 424186 w 901423"/>
                <a:gd name="connsiteY92" fmla="*/ 498934 h 638189"/>
                <a:gd name="connsiteX93" fmla="*/ 424186 w 901423"/>
                <a:gd name="connsiteY93" fmla="*/ 497355 h 638189"/>
                <a:gd name="connsiteX94" fmla="*/ 448272 w 901423"/>
                <a:gd name="connsiteY94" fmla="*/ 473269 h 638189"/>
                <a:gd name="connsiteX95" fmla="*/ 472358 w 901423"/>
                <a:gd name="connsiteY95" fmla="*/ 497355 h 638189"/>
                <a:gd name="connsiteX96" fmla="*/ 472358 w 901423"/>
                <a:gd name="connsiteY96" fmla="*/ 497355 h 638189"/>
                <a:gd name="connsiteX97" fmla="*/ 472358 w 901423"/>
                <a:gd name="connsiteY97" fmla="*/ 382186 h 638189"/>
                <a:gd name="connsiteX98" fmla="*/ 472358 w 901423"/>
                <a:gd name="connsiteY98" fmla="*/ 383846 h 638189"/>
                <a:gd name="connsiteX99" fmla="*/ 448272 w 901423"/>
                <a:gd name="connsiteY99" fmla="*/ 407851 h 638189"/>
                <a:gd name="connsiteX100" fmla="*/ 424186 w 901423"/>
                <a:gd name="connsiteY100" fmla="*/ 383846 h 638189"/>
                <a:gd name="connsiteX101" fmla="*/ 424186 w 901423"/>
                <a:gd name="connsiteY101" fmla="*/ 382186 h 638189"/>
                <a:gd name="connsiteX102" fmla="*/ 448272 w 901423"/>
                <a:gd name="connsiteY102" fmla="*/ 358100 h 638189"/>
                <a:gd name="connsiteX103" fmla="*/ 472358 w 901423"/>
                <a:gd name="connsiteY103" fmla="*/ 382186 h 638189"/>
                <a:gd name="connsiteX104" fmla="*/ 472358 w 901423"/>
                <a:gd name="connsiteY104" fmla="*/ 382186 h 638189"/>
                <a:gd name="connsiteX105" fmla="*/ 472358 w 901423"/>
                <a:gd name="connsiteY105" fmla="*/ 267017 h 638189"/>
                <a:gd name="connsiteX106" fmla="*/ 472358 w 901423"/>
                <a:gd name="connsiteY106" fmla="*/ 268596 h 638189"/>
                <a:gd name="connsiteX107" fmla="*/ 424186 w 901423"/>
                <a:gd name="connsiteY107" fmla="*/ 268596 h 638189"/>
                <a:gd name="connsiteX108" fmla="*/ 424186 w 901423"/>
                <a:gd name="connsiteY108" fmla="*/ 267017 h 638189"/>
                <a:gd name="connsiteX109" fmla="*/ 448272 w 901423"/>
                <a:gd name="connsiteY109" fmla="*/ 242931 h 638189"/>
                <a:gd name="connsiteX110" fmla="*/ 472358 w 901423"/>
                <a:gd name="connsiteY110" fmla="*/ 267017 h 638189"/>
                <a:gd name="connsiteX111" fmla="*/ 472358 w 901423"/>
                <a:gd name="connsiteY111" fmla="*/ 267017 h 63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901423" h="638189">
                  <a:moveTo>
                    <a:pt x="472358" y="612524"/>
                  </a:moveTo>
                  <a:lnTo>
                    <a:pt x="472358" y="614103"/>
                  </a:lnTo>
                  <a:cubicBezTo>
                    <a:pt x="472358" y="627381"/>
                    <a:pt x="461550" y="638190"/>
                    <a:pt x="448272" y="638190"/>
                  </a:cubicBezTo>
                  <a:cubicBezTo>
                    <a:pt x="434994" y="638149"/>
                    <a:pt x="424186" y="627381"/>
                    <a:pt x="424186" y="614103"/>
                  </a:cubicBezTo>
                  <a:lnTo>
                    <a:pt x="424186" y="612524"/>
                  </a:lnTo>
                  <a:cubicBezTo>
                    <a:pt x="424186" y="599166"/>
                    <a:pt x="434994" y="588438"/>
                    <a:pt x="448272" y="588438"/>
                  </a:cubicBezTo>
                  <a:cubicBezTo>
                    <a:pt x="461509" y="588438"/>
                    <a:pt x="472358" y="599166"/>
                    <a:pt x="472358" y="612524"/>
                  </a:cubicBezTo>
                  <a:lnTo>
                    <a:pt x="472358" y="612524"/>
                  </a:lnTo>
                  <a:close/>
                  <a:moveTo>
                    <a:pt x="24717" y="48904"/>
                  </a:moveTo>
                  <a:cubicBezTo>
                    <a:pt x="19980" y="48904"/>
                    <a:pt x="15203" y="47447"/>
                    <a:pt x="11075" y="44370"/>
                  </a:cubicBezTo>
                  <a:cubicBezTo>
                    <a:pt x="11034" y="44370"/>
                    <a:pt x="9698" y="43358"/>
                    <a:pt x="9698" y="43358"/>
                  </a:cubicBezTo>
                  <a:cubicBezTo>
                    <a:pt x="-989" y="35343"/>
                    <a:pt x="-3175" y="20284"/>
                    <a:pt x="4800" y="9597"/>
                  </a:cubicBezTo>
                  <a:cubicBezTo>
                    <a:pt x="12815" y="-1009"/>
                    <a:pt x="27874" y="-3155"/>
                    <a:pt x="38480" y="4820"/>
                  </a:cubicBezTo>
                  <a:cubicBezTo>
                    <a:pt x="49086" y="12795"/>
                    <a:pt x="51920" y="28299"/>
                    <a:pt x="44026" y="38946"/>
                  </a:cubicBezTo>
                  <a:cubicBezTo>
                    <a:pt x="39249" y="45382"/>
                    <a:pt x="32044" y="48904"/>
                    <a:pt x="24717" y="48904"/>
                  </a:cubicBezTo>
                  <a:lnTo>
                    <a:pt x="24717" y="48904"/>
                  </a:lnTo>
                  <a:close/>
                  <a:moveTo>
                    <a:pt x="876078" y="54369"/>
                  </a:moveTo>
                  <a:cubicBezTo>
                    <a:pt x="868670" y="54369"/>
                    <a:pt x="861424" y="51009"/>
                    <a:pt x="856687" y="44613"/>
                  </a:cubicBezTo>
                  <a:cubicBezTo>
                    <a:pt x="848793" y="33926"/>
                    <a:pt x="851020" y="18867"/>
                    <a:pt x="861707" y="10973"/>
                  </a:cubicBezTo>
                  <a:lnTo>
                    <a:pt x="863367" y="9799"/>
                  </a:lnTo>
                  <a:cubicBezTo>
                    <a:pt x="874175" y="2067"/>
                    <a:pt x="889234" y="4536"/>
                    <a:pt x="896966" y="15345"/>
                  </a:cubicBezTo>
                  <a:cubicBezTo>
                    <a:pt x="904658" y="26194"/>
                    <a:pt x="902148" y="41212"/>
                    <a:pt x="891339" y="48945"/>
                  </a:cubicBezTo>
                  <a:lnTo>
                    <a:pt x="890327" y="49633"/>
                  </a:lnTo>
                  <a:cubicBezTo>
                    <a:pt x="886077" y="52831"/>
                    <a:pt x="881057" y="54369"/>
                    <a:pt x="876078" y="54369"/>
                  </a:cubicBezTo>
                  <a:lnTo>
                    <a:pt x="876078" y="54369"/>
                  </a:lnTo>
                  <a:close/>
                  <a:moveTo>
                    <a:pt x="121952" y="109302"/>
                  </a:moveTo>
                  <a:cubicBezTo>
                    <a:pt x="118188" y="109302"/>
                    <a:pt x="114261" y="108411"/>
                    <a:pt x="110658" y="106468"/>
                  </a:cubicBezTo>
                  <a:lnTo>
                    <a:pt x="121993" y="85216"/>
                  </a:lnTo>
                  <a:lnTo>
                    <a:pt x="110051" y="106185"/>
                  </a:lnTo>
                  <a:cubicBezTo>
                    <a:pt x="98190" y="100275"/>
                    <a:pt x="93170" y="85863"/>
                    <a:pt x="99000" y="73962"/>
                  </a:cubicBezTo>
                  <a:cubicBezTo>
                    <a:pt x="104829" y="62101"/>
                    <a:pt x="119078" y="57081"/>
                    <a:pt x="130980" y="62870"/>
                  </a:cubicBezTo>
                  <a:lnTo>
                    <a:pt x="133287" y="64044"/>
                  </a:lnTo>
                  <a:cubicBezTo>
                    <a:pt x="144986" y="70318"/>
                    <a:pt x="149480" y="84811"/>
                    <a:pt x="143165" y="96550"/>
                  </a:cubicBezTo>
                  <a:cubicBezTo>
                    <a:pt x="138874" y="104687"/>
                    <a:pt x="130575" y="109302"/>
                    <a:pt x="121952" y="109302"/>
                  </a:cubicBezTo>
                  <a:lnTo>
                    <a:pt x="121952" y="109302"/>
                  </a:lnTo>
                  <a:close/>
                  <a:moveTo>
                    <a:pt x="778882" y="113310"/>
                  </a:moveTo>
                  <a:cubicBezTo>
                    <a:pt x="770138" y="113310"/>
                    <a:pt x="761759" y="108573"/>
                    <a:pt x="757468" y="100275"/>
                  </a:cubicBezTo>
                  <a:cubicBezTo>
                    <a:pt x="751355" y="88454"/>
                    <a:pt x="756051" y="73962"/>
                    <a:pt x="767791" y="67849"/>
                  </a:cubicBezTo>
                  <a:lnTo>
                    <a:pt x="769491" y="66959"/>
                  </a:lnTo>
                  <a:cubicBezTo>
                    <a:pt x="781433" y="61129"/>
                    <a:pt x="795885" y="65825"/>
                    <a:pt x="801795" y="77767"/>
                  </a:cubicBezTo>
                  <a:cubicBezTo>
                    <a:pt x="807746" y="89628"/>
                    <a:pt x="802969" y="104080"/>
                    <a:pt x="791067" y="110071"/>
                  </a:cubicBezTo>
                  <a:lnTo>
                    <a:pt x="780340" y="88535"/>
                  </a:lnTo>
                  <a:lnTo>
                    <a:pt x="789893" y="110678"/>
                  </a:lnTo>
                  <a:cubicBezTo>
                    <a:pt x="786371" y="112419"/>
                    <a:pt x="782566" y="113310"/>
                    <a:pt x="778882" y="113310"/>
                  </a:cubicBezTo>
                  <a:lnTo>
                    <a:pt x="778882" y="113310"/>
                  </a:lnTo>
                  <a:close/>
                  <a:moveTo>
                    <a:pt x="226840" y="153588"/>
                  </a:moveTo>
                  <a:cubicBezTo>
                    <a:pt x="224370" y="153588"/>
                    <a:pt x="221779" y="153184"/>
                    <a:pt x="219270" y="152334"/>
                  </a:cubicBezTo>
                  <a:lnTo>
                    <a:pt x="218136" y="151969"/>
                  </a:lnTo>
                  <a:cubicBezTo>
                    <a:pt x="205425" y="148002"/>
                    <a:pt x="198381" y="134481"/>
                    <a:pt x="202308" y="121811"/>
                  </a:cubicBezTo>
                  <a:cubicBezTo>
                    <a:pt x="206316" y="109181"/>
                    <a:pt x="219796" y="102056"/>
                    <a:pt x="232466" y="106063"/>
                  </a:cubicBezTo>
                  <a:lnTo>
                    <a:pt x="234490" y="106711"/>
                  </a:lnTo>
                  <a:cubicBezTo>
                    <a:pt x="247080" y="110921"/>
                    <a:pt x="253840" y="124523"/>
                    <a:pt x="249671" y="137113"/>
                  </a:cubicBezTo>
                  <a:cubicBezTo>
                    <a:pt x="246392" y="147192"/>
                    <a:pt x="236919" y="153588"/>
                    <a:pt x="226840" y="153588"/>
                  </a:cubicBezTo>
                  <a:lnTo>
                    <a:pt x="226840" y="153588"/>
                  </a:lnTo>
                  <a:close/>
                  <a:moveTo>
                    <a:pt x="673631" y="156220"/>
                  </a:moveTo>
                  <a:cubicBezTo>
                    <a:pt x="663592" y="156220"/>
                    <a:pt x="654160" y="149905"/>
                    <a:pt x="650719" y="139865"/>
                  </a:cubicBezTo>
                  <a:cubicBezTo>
                    <a:pt x="646509" y="127357"/>
                    <a:pt x="653067" y="113715"/>
                    <a:pt x="665656" y="109424"/>
                  </a:cubicBezTo>
                  <a:lnTo>
                    <a:pt x="668004" y="108735"/>
                  </a:lnTo>
                  <a:cubicBezTo>
                    <a:pt x="680634" y="104849"/>
                    <a:pt x="694155" y="112055"/>
                    <a:pt x="698041" y="124806"/>
                  </a:cubicBezTo>
                  <a:cubicBezTo>
                    <a:pt x="701887" y="137518"/>
                    <a:pt x="694681" y="150917"/>
                    <a:pt x="681930" y="154803"/>
                  </a:cubicBezTo>
                  <a:lnTo>
                    <a:pt x="674967" y="131769"/>
                  </a:lnTo>
                  <a:lnTo>
                    <a:pt x="681282" y="155046"/>
                  </a:lnTo>
                  <a:cubicBezTo>
                    <a:pt x="678691" y="155815"/>
                    <a:pt x="676141" y="156220"/>
                    <a:pt x="673631" y="156220"/>
                  </a:cubicBezTo>
                  <a:lnTo>
                    <a:pt x="673631" y="156220"/>
                  </a:lnTo>
                  <a:close/>
                  <a:moveTo>
                    <a:pt x="337353" y="180670"/>
                  </a:moveTo>
                  <a:cubicBezTo>
                    <a:pt x="336220" y="180670"/>
                    <a:pt x="335046" y="180630"/>
                    <a:pt x="333872" y="180428"/>
                  </a:cubicBezTo>
                  <a:cubicBezTo>
                    <a:pt x="333872" y="180428"/>
                    <a:pt x="332738" y="180266"/>
                    <a:pt x="332617" y="180266"/>
                  </a:cubicBezTo>
                  <a:cubicBezTo>
                    <a:pt x="319582" y="178080"/>
                    <a:pt x="310312" y="165733"/>
                    <a:pt x="312376" y="152698"/>
                  </a:cubicBezTo>
                  <a:cubicBezTo>
                    <a:pt x="314441" y="139582"/>
                    <a:pt x="326302" y="130676"/>
                    <a:pt x="339418" y="132579"/>
                  </a:cubicBezTo>
                  <a:cubicBezTo>
                    <a:pt x="352534" y="134522"/>
                    <a:pt x="362371" y="146909"/>
                    <a:pt x="360428" y="160025"/>
                  </a:cubicBezTo>
                  <a:cubicBezTo>
                    <a:pt x="358565" y="172007"/>
                    <a:pt x="348971" y="180670"/>
                    <a:pt x="337353" y="180670"/>
                  </a:cubicBezTo>
                  <a:lnTo>
                    <a:pt x="337353" y="180670"/>
                  </a:lnTo>
                  <a:close/>
                  <a:moveTo>
                    <a:pt x="562591" y="182047"/>
                  </a:moveTo>
                  <a:cubicBezTo>
                    <a:pt x="550892" y="182047"/>
                    <a:pt x="540691" y="173546"/>
                    <a:pt x="538869" y="161563"/>
                  </a:cubicBezTo>
                  <a:cubicBezTo>
                    <a:pt x="536845" y="148447"/>
                    <a:pt x="545913" y="136182"/>
                    <a:pt x="559069" y="134157"/>
                  </a:cubicBezTo>
                  <a:lnTo>
                    <a:pt x="560769" y="133915"/>
                  </a:lnTo>
                  <a:cubicBezTo>
                    <a:pt x="573804" y="131972"/>
                    <a:pt x="586111" y="141039"/>
                    <a:pt x="588054" y="154236"/>
                  </a:cubicBezTo>
                  <a:cubicBezTo>
                    <a:pt x="589997" y="167393"/>
                    <a:pt x="580888" y="179618"/>
                    <a:pt x="567732" y="181561"/>
                  </a:cubicBezTo>
                  <a:lnTo>
                    <a:pt x="564251" y="157718"/>
                  </a:lnTo>
                  <a:lnTo>
                    <a:pt x="566275" y="181723"/>
                  </a:lnTo>
                  <a:cubicBezTo>
                    <a:pt x="565020" y="181966"/>
                    <a:pt x="563846" y="182047"/>
                    <a:pt x="562591" y="182047"/>
                  </a:cubicBezTo>
                  <a:lnTo>
                    <a:pt x="562591" y="182047"/>
                  </a:lnTo>
                  <a:close/>
                  <a:moveTo>
                    <a:pt x="450741" y="190062"/>
                  </a:moveTo>
                  <a:lnTo>
                    <a:pt x="449163" y="190062"/>
                  </a:lnTo>
                  <a:cubicBezTo>
                    <a:pt x="435885" y="190062"/>
                    <a:pt x="425157" y="179334"/>
                    <a:pt x="425157" y="166057"/>
                  </a:cubicBezTo>
                  <a:cubicBezTo>
                    <a:pt x="425157" y="152779"/>
                    <a:pt x="435885" y="141970"/>
                    <a:pt x="449163" y="141970"/>
                  </a:cubicBezTo>
                  <a:cubicBezTo>
                    <a:pt x="462521" y="141970"/>
                    <a:pt x="474059" y="152779"/>
                    <a:pt x="474059" y="166057"/>
                  </a:cubicBezTo>
                  <a:cubicBezTo>
                    <a:pt x="474059" y="179334"/>
                    <a:pt x="464019" y="190062"/>
                    <a:pt x="450741" y="190062"/>
                  </a:cubicBezTo>
                  <a:lnTo>
                    <a:pt x="450741" y="190062"/>
                  </a:lnTo>
                  <a:close/>
                  <a:moveTo>
                    <a:pt x="472358" y="497355"/>
                  </a:moveTo>
                  <a:lnTo>
                    <a:pt x="472358" y="498934"/>
                  </a:lnTo>
                  <a:cubicBezTo>
                    <a:pt x="472358" y="512212"/>
                    <a:pt x="461550" y="523020"/>
                    <a:pt x="448272" y="523020"/>
                  </a:cubicBezTo>
                  <a:cubicBezTo>
                    <a:pt x="434994" y="523020"/>
                    <a:pt x="424186" y="512212"/>
                    <a:pt x="424186" y="498934"/>
                  </a:cubicBezTo>
                  <a:lnTo>
                    <a:pt x="424186" y="497355"/>
                  </a:lnTo>
                  <a:cubicBezTo>
                    <a:pt x="424186" y="484077"/>
                    <a:pt x="434994" y="473269"/>
                    <a:pt x="448272" y="473269"/>
                  </a:cubicBezTo>
                  <a:cubicBezTo>
                    <a:pt x="461509" y="473269"/>
                    <a:pt x="472358" y="484077"/>
                    <a:pt x="472358" y="497355"/>
                  </a:cubicBezTo>
                  <a:lnTo>
                    <a:pt x="472358" y="497355"/>
                  </a:lnTo>
                  <a:close/>
                  <a:moveTo>
                    <a:pt x="472358" y="382186"/>
                  </a:moveTo>
                  <a:lnTo>
                    <a:pt x="472358" y="383846"/>
                  </a:lnTo>
                  <a:cubicBezTo>
                    <a:pt x="472358" y="397124"/>
                    <a:pt x="461550" y="407851"/>
                    <a:pt x="448272" y="407851"/>
                  </a:cubicBezTo>
                  <a:cubicBezTo>
                    <a:pt x="434994" y="407851"/>
                    <a:pt x="424186" y="397124"/>
                    <a:pt x="424186" y="383846"/>
                  </a:cubicBezTo>
                  <a:lnTo>
                    <a:pt x="424186" y="382186"/>
                  </a:lnTo>
                  <a:cubicBezTo>
                    <a:pt x="424186" y="368908"/>
                    <a:pt x="434994" y="358100"/>
                    <a:pt x="448272" y="358100"/>
                  </a:cubicBezTo>
                  <a:cubicBezTo>
                    <a:pt x="461509" y="358100"/>
                    <a:pt x="472358" y="368908"/>
                    <a:pt x="472358" y="382186"/>
                  </a:cubicBezTo>
                  <a:lnTo>
                    <a:pt x="472358" y="382186"/>
                  </a:lnTo>
                  <a:close/>
                  <a:moveTo>
                    <a:pt x="472358" y="267017"/>
                  </a:moveTo>
                  <a:lnTo>
                    <a:pt x="472358" y="268596"/>
                  </a:lnTo>
                  <a:cubicBezTo>
                    <a:pt x="472358" y="300252"/>
                    <a:pt x="424186" y="300292"/>
                    <a:pt x="424186" y="268596"/>
                  </a:cubicBezTo>
                  <a:lnTo>
                    <a:pt x="424186" y="267017"/>
                  </a:lnTo>
                  <a:cubicBezTo>
                    <a:pt x="424186" y="253658"/>
                    <a:pt x="434994" y="242931"/>
                    <a:pt x="448272" y="242931"/>
                  </a:cubicBezTo>
                  <a:cubicBezTo>
                    <a:pt x="461509" y="242931"/>
                    <a:pt x="472358" y="253699"/>
                    <a:pt x="472358" y="267017"/>
                  </a:cubicBezTo>
                  <a:lnTo>
                    <a:pt x="472358" y="267017"/>
                  </a:lnTo>
                  <a:close/>
                </a:path>
              </a:pathLst>
            </a:custGeom>
            <a:solidFill>
              <a:schemeClr val="accent3"/>
            </a:solidFill>
            <a:ln w="4048" cap="flat">
              <a:noFill/>
              <a:prstDash val="solid"/>
              <a:miter/>
            </a:ln>
          </p:spPr>
          <p:txBody>
            <a:bodyPr rtlCol="0" anchor="ctr"/>
            <a:lstStyle/>
            <a:p>
              <a:endParaRPr lang="en-US">
                <a:latin typeface="Neue Haas Grotesk Text Pro" panose="020B0504020202020204" pitchFamily="34" charset="77"/>
              </a:endParaRPr>
            </a:p>
          </p:txBody>
        </p:sp>
        <p:sp>
          <p:nvSpPr>
            <p:cNvPr id="23" name="Freeform 22">
              <a:extLst>
                <a:ext uri="{FF2B5EF4-FFF2-40B4-BE49-F238E27FC236}">
                  <a16:creationId xmlns:a16="http://schemas.microsoft.com/office/drawing/2014/main" id="{0BF51234-C53C-E6CF-1D57-8C510A397A43}"/>
                </a:ext>
              </a:extLst>
            </p:cNvPr>
            <p:cNvSpPr/>
            <p:nvPr/>
          </p:nvSpPr>
          <p:spPr>
            <a:xfrm>
              <a:off x="3882499" y="3717660"/>
              <a:ext cx="182530" cy="91244"/>
            </a:xfrm>
            <a:custGeom>
              <a:avLst/>
              <a:gdLst>
                <a:gd name="connsiteX0" fmla="*/ 0 w 182530"/>
                <a:gd name="connsiteY0" fmla="*/ 0 h 91244"/>
                <a:gd name="connsiteX1" fmla="*/ 91245 w 182530"/>
                <a:gd name="connsiteY1" fmla="*/ 91245 h 91244"/>
                <a:gd name="connsiteX2" fmla="*/ 182530 w 182530"/>
                <a:gd name="connsiteY2" fmla="*/ 0 h 91244"/>
                <a:gd name="connsiteX3" fmla="*/ 0 w 182530"/>
                <a:gd name="connsiteY3" fmla="*/ 0 h 91244"/>
              </a:gdLst>
              <a:ahLst/>
              <a:cxnLst>
                <a:cxn ang="0">
                  <a:pos x="connsiteX0" y="connsiteY0"/>
                </a:cxn>
                <a:cxn ang="0">
                  <a:pos x="connsiteX1" y="connsiteY1"/>
                </a:cxn>
                <a:cxn ang="0">
                  <a:pos x="connsiteX2" y="connsiteY2"/>
                </a:cxn>
                <a:cxn ang="0">
                  <a:pos x="connsiteX3" y="connsiteY3"/>
                </a:cxn>
              </a:cxnLst>
              <a:rect l="l" t="t" r="r" b="b"/>
              <a:pathLst>
                <a:path w="182530" h="91244">
                  <a:moveTo>
                    <a:pt x="0" y="0"/>
                  </a:moveTo>
                  <a:lnTo>
                    <a:pt x="91245" y="91245"/>
                  </a:lnTo>
                  <a:lnTo>
                    <a:pt x="182530" y="0"/>
                  </a:lnTo>
                  <a:lnTo>
                    <a:pt x="0" y="0"/>
                  </a:lnTo>
                  <a:close/>
                </a:path>
              </a:pathLst>
            </a:custGeom>
            <a:solidFill>
              <a:schemeClr val="accent3"/>
            </a:solidFill>
            <a:ln w="4048" cap="flat">
              <a:noFill/>
              <a:prstDash val="solid"/>
              <a:miter/>
            </a:ln>
          </p:spPr>
          <p:txBody>
            <a:bodyPr rtlCol="0" anchor="ctr"/>
            <a:lstStyle/>
            <a:p>
              <a:endParaRPr lang="en-US">
                <a:latin typeface="Neue Haas Grotesk Text Pro" panose="020B0504020202020204" pitchFamily="34" charset="77"/>
              </a:endParaRPr>
            </a:p>
          </p:txBody>
        </p:sp>
      </p:grpSp>
      <p:sp>
        <p:nvSpPr>
          <p:cNvPr id="24" name="Freeform 23">
            <a:extLst>
              <a:ext uri="{FF2B5EF4-FFF2-40B4-BE49-F238E27FC236}">
                <a16:creationId xmlns:a16="http://schemas.microsoft.com/office/drawing/2014/main" id="{D09524C9-1BE7-9D12-2F2D-9CEC7AA47352}"/>
              </a:ext>
            </a:extLst>
          </p:cNvPr>
          <p:cNvSpPr/>
          <p:nvPr/>
        </p:nvSpPr>
        <p:spPr>
          <a:xfrm>
            <a:off x="4557086" y="1708967"/>
            <a:ext cx="1326327" cy="1326327"/>
          </a:xfrm>
          <a:custGeom>
            <a:avLst/>
            <a:gdLst>
              <a:gd name="connsiteX0" fmla="*/ 663164 w 1326327"/>
              <a:gd name="connsiteY0" fmla="*/ 0 h 1326327"/>
              <a:gd name="connsiteX1" fmla="*/ 1326328 w 1326327"/>
              <a:gd name="connsiteY1" fmla="*/ 663164 h 1326327"/>
              <a:gd name="connsiteX2" fmla="*/ 663164 w 1326327"/>
              <a:gd name="connsiteY2" fmla="*/ 1326328 h 1326327"/>
              <a:gd name="connsiteX3" fmla="*/ 0 w 1326327"/>
              <a:gd name="connsiteY3" fmla="*/ 663164 h 1326327"/>
              <a:gd name="connsiteX4" fmla="*/ 663164 w 1326327"/>
              <a:gd name="connsiteY4" fmla="*/ 0 h 1326327"/>
              <a:gd name="connsiteX5" fmla="*/ 663164 w 1326327"/>
              <a:gd name="connsiteY5" fmla="*/ 0 h 1326327"/>
              <a:gd name="connsiteX6" fmla="*/ 663164 w 1326327"/>
              <a:gd name="connsiteY6" fmla="*/ 122010 h 1326327"/>
              <a:gd name="connsiteX7" fmla="*/ 122011 w 1326327"/>
              <a:gd name="connsiteY7" fmla="*/ 663164 h 1326327"/>
              <a:gd name="connsiteX8" fmla="*/ 663164 w 1326327"/>
              <a:gd name="connsiteY8" fmla="*/ 1204317 h 1326327"/>
              <a:gd name="connsiteX9" fmla="*/ 1204317 w 1326327"/>
              <a:gd name="connsiteY9" fmla="*/ 663164 h 1326327"/>
              <a:gd name="connsiteX10" fmla="*/ 663164 w 1326327"/>
              <a:gd name="connsiteY10" fmla="*/ 122010 h 1326327"/>
              <a:gd name="connsiteX11" fmla="*/ 663164 w 1326327"/>
              <a:gd name="connsiteY11" fmla="*/ 122010 h 13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327" h="1326327">
                <a:moveTo>
                  <a:pt x="663164" y="0"/>
                </a:moveTo>
                <a:cubicBezTo>
                  <a:pt x="1029438" y="0"/>
                  <a:pt x="1326328" y="296889"/>
                  <a:pt x="1326328" y="663164"/>
                </a:cubicBezTo>
                <a:cubicBezTo>
                  <a:pt x="1326328" y="1029438"/>
                  <a:pt x="1029438" y="1326328"/>
                  <a:pt x="663164" y="1326328"/>
                </a:cubicBezTo>
                <a:cubicBezTo>
                  <a:pt x="296890" y="1326328"/>
                  <a:pt x="0" y="1029438"/>
                  <a:pt x="0" y="663164"/>
                </a:cubicBezTo>
                <a:cubicBezTo>
                  <a:pt x="0" y="296889"/>
                  <a:pt x="296890" y="0"/>
                  <a:pt x="663164" y="0"/>
                </a:cubicBezTo>
                <a:lnTo>
                  <a:pt x="663164" y="0"/>
                </a:lnTo>
                <a:close/>
                <a:moveTo>
                  <a:pt x="663164" y="122010"/>
                </a:moveTo>
                <a:cubicBezTo>
                  <a:pt x="364250" y="122010"/>
                  <a:pt x="122011" y="364250"/>
                  <a:pt x="122011" y="663164"/>
                </a:cubicBezTo>
                <a:cubicBezTo>
                  <a:pt x="122011" y="962077"/>
                  <a:pt x="364250" y="1204317"/>
                  <a:pt x="663164" y="1204317"/>
                </a:cubicBezTo>
                <a:cubicBezTo>
                  <a:pt x="962037" y="1204317"/>
                  <a:pt x="1204317" y="962077"/>
                  <a:pt x="1204317" y="663164"/>
                </a:cubicBezTo>
                <a:cubicBezTo>
                  <a:pt x="1204317" y="364250"/>
                  <a:pt x="962078" y="122010"/>
                  <a:pt x="663164" y="122010"/>
                </a:cubicBezTo>
                <a:lnTo>
                  <a:pt x="663164" y="122010"/>
                </a:lnTo>
                <a:close/>
              </a:path>
            </a:pathLst>
          </a:custGeom>
          <a:solidFill>
            <a:schemeClr val="accent5"/>
          </a:solidFill>
          <a:ln w="4048" cap="flat">
            <a:noFill/>
            <a:prstDash val="solid"/>
            <a:miter/>
          </a:ln>
        </p:spPr>
        <p:txBody>
          <a:bodyPr rtlCol="0" anchor="ctr"/>
          <a:lstStyle/>
          <a:p>
            <a:endParaRPr lang="en-US">
              <a:latin typeface="Neue Haas Grotesk Text Pro" panose="020B0504020202020204" pitchFamily="34" charset="77"/>
            </a:endParaRPr>
          </a:p>
        </p:txBody>
      </p:sp>
      <p:sp>
        <p:nvSpPr>
          <p:cNvPr id="25" name="Freeform 24">
            <a:extLst>
              <a:ext uri="{FF2B5EF4-FFF2-40B4-BE49-F238E27FC236}">
                <a16:creationId xmlns:a16="http://schemas.microsoft.com/office/drawing/2014/main" id="{985383C9-5475-2F17-1F06-57B619A5AB90}"/>
              </a:ext>
            </a:extLst>
          </p:cNvPr>
          <p:cNvSpPr/>
          <p:nvPr/>
        </p:nvSpPr>
        <p:spPr>
          <a:xfrm>
            <a:off x="4767289" y="1917162"/>
            <a:ext cx="909937" cy="909977"/>
          </a:xfrm>
          <a:custGeom>
            <a:avLst/>
            <a:gdLst>
              <a:gd name="connsiteX0" fmla="*/ 454969 w 909937"/>
              <a:gd name="connsiteY0" fmla="*/ 0 h 909977"/>
              <a:gd name="connsiteX1" fmla="*/ 909937 w 909937"/>
              <a:gd name="connsiteY1" fmla="*/ 454969 h 909977"/>
              <a:gd name="connsiteX2" fmla="*/ 454969 w 909937"/>
              <a:gd name="connsiteY2" fmla="*/ 909978 h 909977"/>
              <a:gd name="connsiteX3" fmla="*/ 0 w 909937"/>
              <a:gd name="connsiteY3" fmla="*/ 454969 h 909977"/>
              <a:gd name="connsiteX4" fmla="*/ 454969 w 909937"/>
              <a:gd name="connsiteY4" fmla="*/ 0 h 909977"/>
              <a:gd name="connsiteX5" fmla="*/ 454969 w 909937"/>
              <a:gd name="connsiteY5" fmla="*/ 0 h 90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37" h="909977">
                <a:moveTo>
                  <a:pt x="454969" y="0"/>
                </a:moveTo>
                <a:cubicBezTo>
                  <a:pt x="706236" y="0"/>
                  <a:pt x="909937" y="203702"/>
                  <a:pt x="909937" y="454969"/>
                </a:cubicBezTo>
                <a:cubicBezTo>
                  <a:pt x="909937" y="706236"/>
                  <a:pt x="706277" y="909978"/>
                  <a:pt x="454969" y="909978"/>
                </a:cubicBezTo>
                <a:cubicBezTo>
                  <a:pt x="203661" y="909978"/>
                  <a:pt x="0" y="706236"/>
                  <a:pt x="0" y="454969"/>
                </a:cubicBezTo>
                <a:cubicBezTo>
                  <a:pt x="0" y="203702"/>
                  <a:pt x="203702" y="0"/>
                  <a:pt x="454969" y="0"/>
                </a:cubicBezTo>
                <a:lnTo>
                  <a:pt x="454969" y="0"/>
                </a:lnTo>
                <a:close/>
              </a:path>
            </a:pathLst>
          </a:custGeom>
          <a:solidFill>
            <a:schemeClr val="accent5"/>
          </a:solidFill>
          <a:ln w="4048" cap="flat">
            <a:noFill/>
            <a:prstDash val="solid"/>
            <a:miter/>
          </a:ln>
        </p:spPr>
        <p:txBody>
          <a:bodyPr rtlCol="0" anchor="ctr"/>
          <a:lstStyle/>
          <a:p>
            <a:endParaRPr lang="en-US">
              <a:latin typeface="Neue Haas Grotesk Text Pro" panose="020B0504020202020204" pitchFamily="34" charset="77"/>
            </a:endParaRPr>
          </a:p>
        </p:txBody>
      </p:sp>
      <p:grpSp>
        <p:nvGrpSpPr>
          <p:cNvPr id="26" name="Graphic 8">
            <a:extLst>
              <a:ext uri="{FF2B5EF4-FFF2-40B4-BE49-F238E27FC236}">
                <a16:creationId xmlns:a16="http://schemas.microsoft.com/office/drawing/2014/main" id="{D33F407B-975C-7FF9-5100-EA1C9746707C}"/>
              </a:ext>
            </a:extLst>
          </p:cNvPr>
          <p:cNvGrpSpPr/>
          <p:nvPr/>
        </p:nvGrpSpPr>
        <p:grpSpPr>
          <a:xfrm>
            <a:off x="4772022" y="3011772"/>
            <a:ext cx="901339" cy="779387"/>
            <a:chOff x="4730457" y="3029517"/>
            <a:chExt cx="901339" cy="779387"/>
          </a:xfrm>
          <a:solidFill>
            <a:srgbClr val="4B58A2"/>
          </a:solidFill>
        </p:grpSpPr>
        <p:sp>
          <p:nvSpPr>
            <p:cNvPr id="27" name="Freeform 26">
              <a:extLst>
                <a:ext uri="{FF2B5EF4-FFF2-40B4-BE49-F238E27FC236}">
                  <a16:creationId xmlns:a16="http://schemas.microsoft.com/office/drawing/2014/main" id="{07D647CE-DD69-F184-CDF4-21F9D4504BDC}"/>
                </a:ext>
              </a:extLst>
            </p:cNvPr>
            <p:cNvSpPr/>
            <p:nvPr/>
          </p:nvSpPr>
          <p:spPr>
            <a:xfrm>
              <a:off x="4730457" y="3029517"/>
              <a:ext cx="901339" cy="638189"/>
            </a:xfrm>
            <a:custGeom>
              <a:avLst/>
              <a:gdLst>
                <a:gd name="connsiteX0" fmla="*/ 472257 w 901339"/>
                <a:gd name="connsiteY0" fmla="*/ 612524 h 638189"/>
                <a:gd name="connsiteX1" fmla="*/ 472257 w 901339"/>
                <a:gd name="connsiteY1" fmla="*/ 614103 h 638189"/>
                <a:gd name="connsiteX2" fmla="*/ 448252 w 901339"/>
                <a:gd name="connsiteY2" fmla="*/ 638190 h 638189"/>
                <a:gd name="connsiteX3" fmla="*/ 424165 w 901339"/>
                <a:gd name="connsiteY3" fmla="*/ 614103 h 638189"/>
                <a:gd name="connsiteX4" fmla="*/ 424165 w 901339"/>
                <a:gd name="connsiteY4" fmla="*/ 612524 h 638189"/>
                <a:gd name="connsiteX5" fmla="*/ 448252 w 901339"/>
                <a:gd name="connsiteY5" fmla="*/ 588438 h 638189"/>
                <a:gd name="connsiteX6" fmla="*/ 472257 w 901339"/>
                <a:gd name="connsiteY6" fmla="*/ 612524 h 638189"/>
                <a:gd name="connsiteX7" fmla="*/ 472257 w 901339"/>
                <a:gd name="connsiteY7" fmla="*/ 612524 h 638189"/>
                <a:gd name="connsiteX8" fmla="*/ 24656 w 901339"/>
                <a:gd name="connsiteY8" fmla="*/ 48904 h 638189"/>
                <a:gd name="connsiteX9" fmla="*/ 11014 w 901339"/>
                <a:gd name="connsiteY9" fmla="*/ 44370 h 638189"/>
                <a:gd name="connsiteX10" fmla="*/ 9597 w 901339"/>
                <a:gd name="connsiteY10" fmla="*/ 43318 h 638189"/>
                <a:gd name="connsiteX11" fmla="*/ 4820 w 901339"/>
                <a:gd name="connsiteY11" fmla="*/ 9597 h 638189"/>
                <a:gd name="connsiteX12" fmla="*/ 38541 w 901339"/>
                <a:gd name="connsiteY12" fmla="*/ 4820 h 638189"/>
                <a:gd name="connsiteX13" fmla="*/ 44046 w 901339"/>
                <a:gd name="connsiteY13" fmla="*/ 38946 h 638189"/>
                <a:gd name="connsiteX14" fmla="*/ 24656 w 901339"/>
                <a:gd name="connsiteY14" fmla="*/ 48904 h 638189"/>
                <a:gd name="connsiteX15" fmla="*/ 24656 w 901339"/>
                <a:gd name="connsiteY15" fmla="*/ 48904 h 638189"/>
                <a:gd name="connsiteX16" fmla="*/ 875976 w 901339"/>
                <a:gd name="connsiteY16" fmla="*/ 54369 h 638189"/>
                <a:gd name="connsiteX17" fmla="*/ 856626 w 901339"/>
                <a:gd name="connsiteY17" fmla="*/ 44613 h 638189"/>
                <a:gd name="connsiteX18" fmla="*/ 861686 w 901339"/>
                <a:gd name="connsiteY18" fmla="*/ 10973 h 638189"/>
                <a:gd name="connsiteX19" fmla="*/ 863265 w 901339"/>
                <a:gd name="connsiteY19" fmla="*/ 9799 h 638189"/>
                <a:gd name="connsiteX20" fmla="*/ 896865 w 901339"/>
                <a:gd name="connsiteY20" fmla="*/ 15345 h 638189"/>
                <a:gd name="connsiteX21" fmla="*/ 891238 w 901339"/>
                <a:gd name="connsiteY21" fmla="*/ 48945 h 638189"/>
                <a:gd name="connsiteX22" fmla="*/ 890307 w 901339"/>
                <a:gd name="connsiteY22" fmla="*/ 49633 h 638189"/>
                <a:gd name="connsiteX23" fmla="*/ 875976 w 901339"/>
                <a:gd name="connsiteY23" fmla="*/ 54369 h 638189"/>
                <a:gd name="connsiteX24" fmla="*/ 875976 w 901339"/>
                <a:gd name="connsiteY24" fmla="*/ 54369 h 638189"/>
                <a:gd name="connsiteX25" fmla="*/ 121892 w 901339"/>
                <a:gd name="connsiteY25" fmla="*/ 109302 h 638189"/>
                <a:gd name="connsiteX26" fmla="*/ 110557 w 901339"/>
                <a:gd name="connsiteY26" fmla="*/ 106468 h 638189"/>
                <a:gd name="connsiteX27" fmla="*/ 121892 w 901339"/>
                <a:gd name="connsiteY27" fmla="*/ 85216 h 638189"/>
                <a:gd name="connsiteX28" fmla="*/ 109950 w 901339"/>
                <a:gd name="connsiteY28" fmla="*/ 106185 h 638189"/>
                <a:gd name="connsiteX29" fmla="*/ 98898 w 901339"/>
                <a:gd name="connsiteY29" fmla="*/ 73962 h 638189"/>
                <a:gd name="connsiteX30" fmla="*/ 130879 w 901339"/>
                <a:gd name="connsiteY30" fmla="*/ 62870 h 638189"/>
                <a:gd name="connsiteX31" fmla="*/ 133186 w 901339"/>
                <a:gd name="connsiteY31" fmla="*/ 64044 h 638189"/>
                <a:gd name="connsiteX32" fmla="*/ 143104 w 901339"/>
                <a:gd name="connsiteY32" fmla="*/ 96550 h 638189"/>
                <a:gd name="connsiteX33" fmla="*/ 121892 w 901339"/>
                <a:gd name="connsiteY33" fmla="*/ 109302 h 638189"/>
                <a:gd name="connsiteX34" fmla="*/ 121892 w 901339"/>
                <a:gd name="connsiteY34" fmla="*/ 109302 h 638189"/>
                <a:gd name="connsiteX35" fmla="*/ 778781 w 901339"/>
                <a:gd name="connsiteY35" fmla="*/ 113310 h 638189"/>
                <a:gd name="connsiteX36" fmla="*/ 757407 w 901339"/>
                <a:gd name="connsiteY36" fmla="*/ 100275 h 638189"/>
                <a:gd name="connsiteX37" fmla="*/ 767730 w 901339"/>
                <a:gd name="connsiteY37" fmla="*/ 67849 h 638189"/>
                <a:gd name="connsiteX38" fmla="*/ 769430 w 901339"/>
                <a:gd name="connsiteY38" fmla="*/ 66959 h 638189"/>
                <a:gd name="connsiteX39" fmla="*/ 801734 w 901339"/>
                <a:gd name="connsiteY39" fmla="*/ 77767 h 638189"/>
                <a:gd name="connsiteX40" fmla="*/ 790925 w 901339"/>
                <a:gd name="connsiteY40" fmla="*/ 110071 h 638189"/>
                <a:gd name="connsiteX41" fmla="*/ 780198 w 901339"/>
                <a:gd name="connsiteY41" fmla="*/ 88535 h 638189"/>
                <a:gd name="connsiteX42" fmla="*/ 789792 w 901339"/>
                <a:gd name="connsiteY42" fmla="*/ 110678 h 638189"/>
                <a:gd name="connsiteX43" fmla="*/ 778781 w 901339"/>
                <a:gd name="connsiteY43" fmla="*/ 113310 h 638189"/>
                <a:gd name="connsiteX44" fmla="*/ 778781 w 901339"/>
                <a:gd name="connsiteY44" fmla="*/ 113310 h 638189"/>
                <a:gd name="connsiteX45" fmla="*/ 226819 w 901339"/>
                <a:gd name="connsiteY45" fmla="*/ 153588 h 638189"/>
                <a:gd name="connsiteX46" fmla="*/ 219209 w 901339"/>
                <a:gd name="connsiteY46" fmla="*/ 152334 h 638189"/>
                <a:gd name="connsiteX47" fmla="*/ 218075 w 901339"/>
                <a:gd name="connsiteY47" fmla="*/ 151969 h 638189"/>
                <a:gd name="connsiteX48" fmla="*/ 202328 w 901339"/>
                <a:gd name="connsiteY48" fmla="*/ 121811 h 638189"/>
                <a:gd name="connsiteX49" fmla="*/ 232487 w 901339"/>
                <a:gd name="connsiteY49" fmla="*/ 106063 h 638189"/>
                <a:gd name="connsiteX50" fmla="*/ 234430 w 901339"/>
                <a:gd name="connsiteY50" fmla="*/ 106711 h 638189"/>
                <a:gd name="connsiteX51" fmla="*/ 249651 w 901339"/>
                <a:gd name="connsiteY51" fmla="*/ 137113 h 638189"/>
                <a:gd name="connsiteX52" fmla="*/ 226819 w 901339"/>
                <a:gd name="connsiteY52" fmla="*/ 153588 h 638189"/>
                <a:gd name="connsiteX53" fmla="*/ 226819 w 901339"/>
                <a:gd name="connsiteY53" fmla="*/ 153588 h 638189"/>
                <a:gd name="connsiteX54" fmla="*/ 673530 w 901339"/>
                <a:gd name="connsiteY54" fmla="*/ 156220 h 638189"/>
                <a:gd name="connsiteX55" fmla="*/ 650698 w 901339"/>
                <a:gd name="connsiteY55" fmla="*/ 139865 h 638189"/>
                <a:gd name="connsiteX56" fmla="*/ 665555 w 901339"/>
                <a:gd name="connsiteY56" fmla="*/ 109424 h 638189"/>
                <a:gd name="connsiteX57" fmla="*/ 667984 w 901339"/>
                <a:gd name="connsiteY57" fmla="*/ 108735 h 638189"/>
                <a:gd name="connsiteX58" fmla="*/ 697980 w 901339"/>
                <a:gd name="connsiteY58" fmla="*/ 124806 h 638189"/>
                <a:gd name="connsiteX59" fmla="*/ 681909 w 901339"/>
                <a:gd name="connsiteY59" fmla="*/ 154803 h 638189"/>
                <a:gd name="connsiteX60" fmla="*/ 674947 w 901339"/>
                <a:gd name="connsiteY60" fmla="*/ 131769 h 638189"/>
                <a:gd name="connsiteX61" fmla="*/ 681221 w 901339"/>
                <a:gd name="connsiteY61" fmla="*/ 155046 h 638189"/>
                <a:gd name="connsiteX62" fmla="*/ 673530 w 901339"/>
                <a:gd name="connsiteY62" fmla="*/ 156220 h 638189"/>
                <a:gd name="connsiteX63" fmla="*/ 673530 w 901339"/>
                <a:gd name="connsiteY63" fmla="*/ 156220 h 638189"/>
                <a:gd name="connsiteX64" fmla="*/ 337292 w 901339"/>
                <a:gd name="connsiteY64" fmla="*/ 180670 h 638189"/>
                <a:gd name="connsiteX65" fmla="*/ 333811 w 901339"/>
                <a:gd name="connsiteY65" fmla="*/ 180428 h 638189"/>
                <a:gd name="connsiteX66" fmla="*/ 332556 w 901339"/>
                <a:gd name="connsiteY66" fmla="*/ 180266 h 638189"/>
                <a:gd name="connsiteX67" fmla="*/ 312234 w 901339"/>
                <a:gd name="connsiteY67" fmla="*/ 152698 h 638189"/>
                <a:gd name="connsiteX68" fmla="*/ 339276 w 901339"/>
                <a:gd name="connsiteY68" fmla="*/ 132579 h 638189"/>
                <a:gd name="connsiteX69" fmla="*/ 360286 w 901339"/>
                <a:gd name="connsiteY69" fmla="*/ 160025 h 638189"/>
                <a:gd name="connsiteX70" fmla="*/ 337292 w 901339"/>
                <a:gd name="connsiteY70" fmla="*/ 180670 h 638189"/>
                <a:gd name="connsiteX71" fmla="*/ 337292 w 901339"/>
                <a:gd name="connsiteY71" fmla="*/ 180670 h 638189"/>
                <a:gd name="connsiteX72" fmla="*/ 562571 w 901339"/>
                <a:gd name="connsiteY72" fmla="*/ 182047 h 638189"/>
                <a:gd name="connsiteX73" fmla="*/ 538808 w 901339"/>
                <a:gd name="connsiteY73" fmla="*/ 161563 h 638189"/>
                <a:gd name="connsiteX74" fmla="*/ 558968 w 901339"/>
                <a:gd name="connsiteY74" fmla="*/ 134157 h 638189"/>
                <a:gd name="connsiteX75" fmla="*/ 560668 w 901339"/>
                <a:gd name="connsiteY75" fmla="*/ 133915 h 638189"/>
                <a:gd name="connsiteX76" fmla="*/ 587993 w 901339"/>
                <a:gd name="connsiteY76" fmla="*/ 154236 h 638189"/>
                <a:gd name="connsiteX77" fmla="*/ 567712 w 901339"/>
                <a:gd name="connsiteY77" fmla="*/ 181561 h 638189"/>
                <a:gd name="connsiteX78" fmla="*/ 564230 w 901339"/>
                <a:gd name="connsiteY78" fmla="*/ 157718 h 638189"/>
                <a:gd name="connsiteX79" fmla="*/ 566254 w 901339"/>
                <a:gd name="connsiteY79" fmla="*/ 181723 h 638189"/>
                <a:gd name="connsiteX80" fmla="*/ 562571 w 901339"/>
                <a:gd name="connsiteY80" fmla="*/ 182047 h 638189"/>
                <a:gd name="connsiteX81" fmla="*/ 562571 w 901339"/>
                <a:gd name="connsiteY81" fmla="*/ 182047 h 638189"/>
                <a:gd name="connsiteX82" fmla="*/ 450680 w 901339"/>
                <a:gd name="connsiteY82" fmla="*/ 190062 h 638189"/>
                <a:gd name="connsiteX83" fmla="*/ 449102 w 901339"/>
                <a:gd name="connsiteY83" fmla="*/ 190062 h 638189"/>
                <a:gd name="connsiteX84" fmla="*/ 425015 w 901339"/>
                <a:gd name="connsiteY84" fmla="*/ 166057 h 638189"/>
                <a:gd name="connsiteX85" fmla="*/ 449102 w 901339"/>
                <a:gd name="connsiteY85" fmla="*/ 141970 h 638189"/>
                <a:gd name="connsiteX86" fmla="*/ 473957 w 901339"/>
                <a:gd name="connsiteY86" fmla="*/ 166057 h 638189"/>
                <a:gd name="connsiteX87" fmla="*/ 450680 w 901339"/>
                <a:gd name="connsiteY87" fmla="*/ 190062 h 638189"/>
                <a:gd name="connsiteX88" fmla="*/ 450680 w 901339"/>
                <a:gd name="connsiteY88" fmla="*/ 190062 h 638189"/>
                <a:gd name="connsiteX89" fmla="*/ 472257 w 901339"/>
                <a:gd name="connsiteY89" fmla="*/ 497355 h 638189"/>
                <a:gd name="connsiteX90" fmla="*/ 472257 w 901339"/>
                <a:gd name="connsiteY90" fmla="*/ 498934 h 638189"/>
                <a:gd name="connsiteX91" fmla="*/ 448252 w 901339"/>
                <a:gd name="connsiteY91" fmla="*/ 523020 h 638189"/>
                <a:gd name="connsiteX92" fmla="*/ 424165 w 901339"/>
                <a:gd name="connsiteY92" fmla="*/ 498934 h 638189"/>
                <a:gd name="connsiteX93" fmla="*/ 424165 w 901339"/>
                <a:gd name="connsiteY93" fmla="*/ 497355 h 638189"/>
                <a:gd name="connsiteX94" fmla="*/ 448252 w 901339"/>
                <a:gd name="connsiteY94" fmla="*/ 473269 h 638189"/>
                <a:gd name="connsiteX95" fmla="*/ 472257 w 901339"/>
                <a:gd name="connsiteY95" fmla="*/ 497355 h 638189"/>
                <a:gd name="connsiteX96" fmla="*/ 472257 w 901339"/>
                <a:gd name="connsiteY96" fmla="*/ 497355 h 638189"/>
                <a:gd name="connsiteX97" fmla="*/ 472257 w 901339"/>
                <a:gd name="connsiteY97" fmla="*/ 382186 h 638189"/>
                <a:gd name="connsiteX98" fmla="*/ 472257 w 901339"/>
                <a:gd name="connsiteY98" fmla="*/ 383846 h 638189"/>
                <a:gd name="connsiteX99" fmla="*/ 448252 w 901339"/>
                <a:gd name="connsiteY99" fmla="*/ 407851 h 638189"/>
                <a:gd name="connsiteX100" fmla="*/ 424165 w 901339"/>
                <a:gd name="connsiteY100" fmla="*/ 383846 h 638189"/>
                <a:gd name="connsiteX101" fmla="*/ 424165 w 901339"/>
                <a:gd name="connsiteY101" fmla="*/ 382186 h 638189"/>
                <a:gd name="connsiteX102" fmla="*/ 448252 w 901339"/>
                <a:gd name="connsiteY102" fmla="*/ 358100 h 638189"/>
                <a:gd name="connsiteX103" fmla="*/ 472257 w 901339"/>
                <a:gd name="connsiteY103" fmla="*/ 382186 h 638189"/>
                <a:gd name="connsiteX104" fmla="*/ 472257 w 901339"/>
                <a:gd name="connsiteY104" fmla="*/ 382186 h 638189"/>
                <a:gd name="connsiteX105" fmla="*/ 472257 w 901339"/>
                <a:gd name="connsiteY105" fmla="*/ 267017 h 638189"/>
                <a:gd name="connsiteX106" fmla="*/ 472257 w 901339"/>
                <a:gd name="connsiteY106" fmla="*/ 268596 h 638189"/>
                <a:gd name="connsiteX107" fmla="*/ 424165 w 901339"/>
                <a:gd name="connsiteY107" fmla="*/ 268596 h 638189"/>
                <a:gd name="connsiteX108" fmla="*/ 424165 w 901339"/>
                <a:gd name="connsiteY108" fmla="*/ 267017 h 638189"/>
                <a:gd name="connsiteX109" fmla="*/ 448252 w 901339"/>
                <a:gd name="connsiteY109" fmla="*/ 242931 h 638189"/>
                <a:gd name="connsiteX110" fmla="*/ 472257 w 901339"/>
                <a:gd name="connsiteY110" fmla="*/ 267017 h 638189"/>
                <a:gd name="connsiteX111" fmla="*/ 472257 w 901339"/>
                <a:gd name="connsiteY111" fmla="*/ 267017 h 63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901339" h="638189">
                  <a:moveTo>
                    <a:pt x="472257" y="612524"/>
                  </a:moveTo>
                  <a:lnTo>
                    <a:pt x="472257" y="614103"/>
                  </a:lnTo>
                  <a:cubicBezTo>
                    <a:pt x="472257" y="627381"/>
                    <a:pt x="461529" y="638190"/>
                    <a:pt x="448252" y="638190"/>
                  </a:cubicBezTo>
                  <a:cubicBezTo>
                    <a:pt x="434933" y="638149"/>
                    <a:pt x="424165" y="627381"/>
                    <a:pt x="424165" y="614103"/>
                  </a:cubicBezTo>
                  <a:lnTo>
                    <a:pt x="424165" y="612524"/>
                  </a:lnTo>
                  <a:cubicBezTo>
                    <a:pt x="424165" y="599166"/>
                    <a:pt x="434933" y="588438"/>
                    <a:pt x="448252" y="588438"/>
                  </a:cubicBezTo>
                  <a:cubicBezTo>
                    <a:pt x="461489" y="588438"/>
                    <a:pt x="472257" y="599166"/>
                    <a:pt x="472257" y="612524"/>
                  </a:cubicBezTo>
                  <a:lnTo>
                    <a:pt x="472257" y="612524"/>
                  </a:lnTo>
                  <a:close/>
                  <a:moveTo>
                    <a:pt x="24656" y="48904"/>
                  </a:moveTo>
                  <a:cubicBezTo>
                    <a:pt x="19960" y="48904"/>
                    <a:pt x="15224" y="47447"/>
                    <a:pt x="11014" y="44370"/>
                  </a:cubicBezTo>
                  <a:lnTo>
                    <a:pt x="9597" y="43318"/>
                  </a:lnTo>
                  <a:cubicBezTo>
                    <a:pt x="-1009" y="35343"/>
                    <a:pt x="-3155" y="20284"/>
                    <a:pt x="4820" y="9597"/>
                  </a:cubicBezTo>
                  <a:cubicBezTo>
                    <a:pt x="12795" y="-1009"/>
                    <a:pt x="27854" y="-3155"/>
                    <a:pt x="38541" y="4820"/>
                  </a:cubicBezTo>
                  <a:cubicBezTo>
                    <a:pt x="49147" y="12795"/>
                    <a:pt x="51940" y="28299"/>
                    <a:pt x="44046" y="38946"/>
                  </a:cubicBezTo>
                  <a:cubicBezTo>
                    <a:pt x="39148" y="45382"/>
                    <a:pt x="31942" y="48904"/>
                    <a:pt x="24656" y="48904"/>
                  </a:cubicBezTo>
                  <a:lnTo>
                    <a:pt x="24656" y="48904"/>
                  </a:lnTo>
                  <a:close/>
                  <a:moveTo>
                    <a:pt x="875976" y="54369"/>
                  </a:moveTo>
                  <a:cubicBezTo>
                    <a:pt x="868650" y="54369"/>
                    <a:pt x="861403" y="51009"/>
                    <a:pt x="856626" y="44613"/>
                  </a:cubicBezTo>
                  <a:cubicBezTo>
                    <a:pt x="848773" y="33926"/>
                    <a:pt x="851040" y="18867"/>
                    <a:pt x="861686" y="10973"/>
                  </a:cubicBezTo>
                  <a:lnTo>
                    <a:pt x="863265" y="9799"/>
                  </a:lnTo>
                  <a:cubicBezTo>
                    <a:pt x="874114" y="2067"/>
                    <a:pt x="889133" y="4536"/>
                    <a:pt x="896865" y="15345"/>
                  </a:cubicBezTo>
                  <a:cubicBezTo>
                    <a:pt x="904597" y="26194"/>
                    <a:pt x="902047" y="41212"/>
                    <a:pt x="891238" y="48945"/>
                  </a:cubicBezTo>
                  <a:lnTo>
                    <a:pt x="890307" y="49633"/>
                  </a:lnTo>
                  <a:cubicBezTo>
                    <a:pt x="886016" y="52831"/>
                    <a:pt x="880996" y="54369"/>
                    <a:pt x="875976" y="54369"/>
                  </a:cubicBezTo>
                  <a:lnTo>
                    <a:pt x="875976" y="54369"/>
                  </a:lnTo>
                  <a:close/>
                  <a:moveTo>
                    <a:pt x="121892" y="109302"/>
                  </a:moveTo>
                  <a:cubicBezTo>
                    <a:pt x="118046" y="109302"/>
                    <a:pt x="114160" y="108411"/>
                    <a:pt x="110557" y="106468"/>
                  </a:cubicBezTo>
                  <a:lnTo>
                    <a:pt x="121892" y="85216"/>
                  </a:lnTo>
                  <a:lnTo>
                    <a:pt x="109950" y="106185"/>
                  </a:lnTo>
                  <a:cubicBezTo>
                    <a:pt x="98089" y="100275"/>
                    <a:pt x="93109" y="85863"/>
                    <a:pt x="98898" y="73962"/>
                  </a:cubicBezTo>
                  <a:cubicBezTo>
                    <a:pt x="104728" y="62101"/>
                    <a:pt x="119058" y="57081"/>
                    <a:pt x="130879" y="62870"/>
                  </a:cubicBezTo>
                  <a:lnTo>
                    <a:pt x="133186" y="64044"/>
                  </a:lnTo>
                  <a:cubicBezTo>
                    <a:pt x="144926" y="70318"/>
                    <a:pt x="149338" y="84811"/>
                    <a:pt x="143104" y="96550"/>
                  </a:cubicBezTo>
                  <a:cubicBezTo>
                    <a:pt x="138853" y="104687"/>
                    <a:pt x="130514" y="109302"/>
                    <a:pt x="121892" y="109302"/>
                  </a:cubicBezTo>
                  <a:lnTo>
                    <a:pt x="121892" y="109302"/>
                  </a:lnTo>
                  <a:close/>
                  <a:moveTo>
                    <a:pt x="778781" y="113310"/>
                  </a:moveTo>
                  <a:cubicBezTo>
                    <a:pt x="770118" y="113310"/>
                    <a:pt x="761657" y="108573"/>
                    <a:pt x="757407" y="100275"/>
                  </a:cubicBezTo>
                  <a:cubicBezTo>
                    <a:pt x="751294" y="88454"/>
                    <a:pt x="755950" y="73962"/>
                    <a:pt x="767730" y="67849"/>
                  </a:cubicBezTo>
                  <a:lnTo>
                    <a:pt x="769430" y="66959"/>
                  </a:lnTo>
                  <a:cubicBezTo>
                    <a:pt x="781291" y="61129"/>
                    <a:pt x="795743" y="65825"/>
                    <a:pt x="801734" y="77767"/>
                  </a:cubicBezTo>
                  <a:cubicBezTo>
                    <a:pt x="807644" y="89628"/>
                    <a:pt x="802868" y="104080"/>
                    <a:pt x="790925" y="110071"/>
                  </a:cubicBezTo>
                  <a:lnTo>
                    <a:pt x="780198" y="88535"/>
                  </a:lnTo>
                  <a:lnTo>
                    <a:pt x="789792" y="110678"/>
                  </a:lnTo>
                  <a:cubicBezTo>
                    <a:pt x="786270" y="112419"/>
                    <a:pt x="782505" y="113310"/>
                    <a:pt x="778781" y="113310"/>
                  </a:cubicBezTo>
                  <a:lnTo>
                    <a:pt x="778781" y="113310"/>
                  </a:lnTo>
                  <a:close/>
                  <a:moveTo>
                    <a:pt x="226819" y="153588"/>
                  </a:moveTo>
                  <a:cubicBezTo>
                    <a:pt x="224269" y="153588"/>
                    <a:pt x="221759" y="153184"/>
                    <a:pt x="219209" y="152334"/>
                  </a:cubicBezTo>
                  <a:lnTo>
                    <a:pt x="218075" y="151969"/>
                  </a:lnTo>
                  <a:cubicBezTo>
                    <a:pt x="205364" y="148002"/>
                    <a:pt x="198361" y="134481"/>
                    <a:pt x="202328" y="121811"/>
                  </a:cubicBezTo>
                  <a:cubicBezTo>
                    <a:pt x="206255" y="109181"/>
                    <a:pt x="219775" y="102056"/>
                    <a:pt x="232487" y="106063"/>
                  </a:cubicBezTo>
                  <a:lnTo>
                    <a:pt x="234430" y="106711"/>
                  </a:lnTo>
                  <a:cubicBezTo>
                    <a:pt x="247060" y="110921"/>
                    <a:pt x="253861" y="124523"/>
                    <a:pt x="249651" y="137113"/>
                  </a:cubicBezTo>
                  <a:cubicBezTo>
                    <a:pt x="246291" y="147192"/>
                    <a:pt x="236899" y="153588"/>
                    <a:pt x="226819" y="153588"/>
                  </a:cubicBezTo>
                  <a:lnTo>
                    <a:pt x="226819" y="153588"/>
                  </a:lnTo>
                  <a:close/>
                  <a:moveTo>
                    <a:pt x="673530" y="156220"/>
                  </a:moveTo>
                  <a:cubicBezTo>
                    <a:pt x="663490" y="156220"/>
                    <a:pt x="654099" y="149905"/>
                    <a:pt x="650698" y="139865"/>
                  </a:cubicBezTo>
                  <a:cubicBezTo>
                    <a:pt x="646448" y="127357"/>
                    <a:pt x="653046" y="113715"/>
                    <a:pt x="665555" y="109424"/>
                  </a:cubicBezTo>
                  <a:lnTo>
                    <a:pt x="667984" y="108735"/>
                  </a:lnTo>
                  <a:cubicBezTo>
                    <a:pt x="680614" y="104849"/>
                    <a:pt x="694094" y="112055"/>
                    <a:pt x="697980" y="124806"/>
                  </a:cubicBezTo>
                  <a:cubicBezTo>
                    <a:pt x="701826" y="137518"/>
                    <a:pt x="694661" y="150917"/>
                    <a:pt x="681909" y="154803"/>
                  </a:cubicBezTo>
                  <a:lnTo>
                    <a:pt x="674947" y="131769"/>
                  </a:lnTo>
                  <a:lnTo>
                    <a:pt x="681221" y="155046"/>
                  </a:lnTo>
                  <a:cubicBezTo>
                    <a:pt x="678671" y="155815"/>
                    <a:pt x="676080" y="156220"/>
                    <a:pt x="673530" y="156220"/>
                  </a:cubicBezTo>
                  <a:lnTo>
                    <a:pt x="673530" y="156220"/>
                  </a:lnTo>
                  <a:close/>
                  <a:moveTo>
                    <a:pt x="337292" y="180670"/>
                  </a:moveTo>
                  <a:cubicBezTo>
                    <a:pt x="336118" y="180670"/>
                    <a:pt x="334945" y="180630"/>
                    <a:pt x="333811" y="180428"/>
                  </a:cubicBezTo>
                  <a:lnTo>
                    <a:pt x="332556" y="180266"/>
                  </a:lnTo>
                  <a:cubicBezTo>
                    <a:pt x="319521" y="178080"/>
                    <a:pt x="310170" y="165733"/>
                    <a:pt x="312234" y="152698"/>
                  </a:cubicBezTo>
                  <a:cubicBezTo>
                    <a:pt x="314299" y="139582"/>
                    <a:pt x="326241" y="130676"/>
                    <a:pt x="339276" y="132579"/>
                  </a:cubicBezTo>
                  <a:cubicBezTo>
                    <a:pt x="352433" y="134522"/>
                    <a:pt x="362269" y="146909"/>
                    <a:pt x="360286" y="160025"/>
                  </a:cubicBezTo>
                  <a:cubicBezTo>
                    <a:pt x="358545" y="172007"/>
                    <a:pt x="348910" y="180670"/>
                    <a:pt x="337292" y="180670"/>
                  </a:cubicBezTo>
                  <a:lnTo>
                    <a:pt x="337292" y="180670"/>
                  </a:lnTo>
                  <a:close/>
                  <a:moveTo>
                    <a:pt x="562571" y="182047"/>
                  </a:moveTo>
                  <a:cubicBezTo>
                    <a:pt x="550871" y="182047"/>
                    <a:pt x="540630" y="173546"/>
                    <a:pt x="538808" y="161563"/>
                  </a:cubicBezTo>
                  <a:cubicBezTo>
                    <a:pt x="536865" y="148447"/>
                    <a:pt x="545892" y="136182"/>
                    <a:pt x="558968" y="134157"/>
                  </a:cubicBezTo>
                  <a:lnTo>
                    <a:pt x="560668" y="133915"/>
                  </a:lnTo>
                  <a:cubicBezTo>
                    <a:pt x="573703" y="131972"/>
                    <a:pt x="586050" y="141039"/>
                    <a:pt x="587993" y="154236"/>
                  </a:cubicBezTo>
                  <a:cubicBezTo>
                    <a:pt x="589895" y="167393"/>
                    <a:pt x="580868" y="179618"/>
                    <a:pt x="567712" y="181561"/>
                  </a:cubicBezTo>
                  <a:lnTo>
                    <a:pt x="564230" y="157718"/>
                  </a:lnTo>
                  <a:lnTo>
                    <a:pt x="566254" y="181723"/>
                  </a:lnTo>
                  <a:cubicBezTo>
                    <a:pt x="564959" y="181966"/>
                    <a:pt x="563745" y="182047"/>
                    <a:pt x="562571" y="182047"/>
                  </a:cubicBezTo>
                  <a:lnTo>
                    <a:pt x="562571" y="182047"/>
                  </a:lnTo>
                  <a:close/>
                  <a:moveTo>
                    <a:pt x="450680" y="190062"/>
                  </a:moveTo>
                  <a:lnTo>
                    <a:pt x="449102" y="190062"/>
                  </a:lnTo>
                  <a:cubicBezTo>
                    <a:pt x="435824" y="190062"/>
                    <a:pt x="425015" y="179334"/>
                    <a:pt x="425015" y="166057"/>
                  </a:cubicBezTo>
                  <a:cubicBezTo>
                    <a:pt x="425015" y="152779"/>
                    <a:pt x="435824" y="141970"/>
                    <a:pt x="449102" y="141970"/>
                  </a:cubicBezTo>
                  <a:cubicBezTo>
                    <a:pt x="462380" y="141970"/>
                    <a:pt x="473957" y="152779"/>
                    <a:pt x="473957" y="166057"/>
                  </a:cubicBezTo>
                  <a:cubicBezTo>
                    <a:pt x="473957" y="179334"/>
                    <a:pt x="463958" y="190062"/>
                    <a:pt x="450680" y="190062"/>
                  </a:cubicBezTo>
                  <a:lnTo>
                    <a:pt x="450680" y="190062"/>
                  </a:lnTo>
                  <a:close/>
                  <a:moveTo>
                    <a:pt x="472257" y="497355"/>
                  </a:moveTo>
                  <a:lnTo>
                    <a:pt x="472257" y="498934"/>
                  </a:lnTo>
                  <a:cubicBezTo>
                    <a:pt x="472257" y="512212"/>
                    <a:pt x="461529" y="523020"/>
                    <a:pt x="448252" y="523020"/>
                  </a:cubicBezTo>
                  <a:cubicBezTo>
                    <a:pt x="434933" y="523020"/>
                    <a:pt x="424165" y="512212"/>
                    <a:pt x="424165" y="498934"/>
                  </a:cubicBezTo>
                  <a:lnTo>
                    <a:pt x="424165" y="497355"/>
                  </a:lnTo>
                  <a:cubicBezTo>
                    <a:pt x="424165" y="484077"/>
                    <a:pt x="434933" y="473269"/>
                    <a:pt x="448252" y="473269"/>
                  </a:cubicBezTo>
                  <a:cubicBezTo>
                    <a:pt x="461489" y="473269"/>
                    <a:pt x="472257" y="484077"/>
                    <a:pt x="472257" y="497355"/>
                  </a:cubicBezTo>
                  <a:lnTo>
                    <a:pt x="472257" y="497355"/>
                  </a:lnTo>
                  <a:close/>
                  <a:moveTo>
                    <a:pt x="472257" y="382186"/>
                  </a:moveTo>
                  <a:lnTo>
                    <a:pt x="472257" y="383846"/>
                  </a:lnTo>
                  <a:cubicBezTo>
                    <a:pt x="472257" y="397124"/>
                    <a:pt x="461529" y="407851"/>
                    <a:pt x="448252" y="407851"/>
                  </a:cubicBezTo>
                  <a:cubicBezTo>
                    <a:pt x="434933" y="407851"/>
                    <a:pt x="424165" y="397124"/>
                    <a:pt x="424165" y="383846"/>
                  </a:cubicBezTo>
                  <a:lnTo>
                    <a:pt x="424165" y="382186"/>
                  </a:lnTo>
                  <a:cubicBezTo>
                    <a:pt x="424165" y="368908"/>
                    <a:pt x="434933" y="358100"/>
                    <a:pt x="448252" y="358100"/>
                  </a:cubicBezTo>
                  <a:cubicBezTo>
                    <a:pt x="461489" y="358100"/>
                    <a:pt x="472257" y="368908"/>
                    <a:pt x="472257" y="382186"/>
                  </a:cubicBezTo>
                  <a:lnTo>
                    <a:pt x="472257" y="382186"/>
                  </a:lnTo>
                  <a:close/>
                  <a:moveTo>
                    <a:pt x="472257" y="267017"/>
                  </a:moveTo>
                  <a:lnTo>
                    <a:pt x="472257" y="268596"/>
                  </a:lnTo>
                  <a:cubicBezTo>
                    <a:pt x="472257" y="300252"/>
                    <a:pt x="424165" y="300292"/>
                    <a:pt x="424165" y="268596"/>
                  </a:cubicBezTo>
                  <a:lnTo>
                    <a:pt x="424165" y="267017"/>
                  </a:lnTo>
                  <a:cubicBezTo>
                    <a:pt x="424165" y="253658"/>
                    <a:pt x="434933" y="242931"/>
                    <a:pt x="448252" y="242931"/>
                  </a:cubicBezTo>
                  <a:cubicBezTo>
                    <a:pt x="461489" y="242931"/>
                    <a:pt x="472257" y="253699"/>
                    <a:pt x="472257" y="267017"/>
                  </a:cubicBezTo>
                  <a:lnTo>
                    <a:pt x="472257" y="267017"/>
                  </a:lnTo>
                  <a:close/>
                </a:path>
              </a:pathLst>
            </a:custGeom>
            <a:solidFill>
              <a:schemeClr val="accent5"/>
            </a:solidFill>
            <a:ln w="4048" cap="flat">
              <a:noFill/>
              <a:prstDash val="solid"/>
              <a:miter/>
            </a:ln>
          </p:spPr>
          <p:txBody>
            <a:bodyPr rtlCol="0" anchor="ctr"/>
            <a:lstStyle/>
            <a:p>
              <a:endParaRPr lang="en-US">
                <a:latin typeface="Neue Haas Grotesk Text Pro" panose="020B0504020202020204" pitchFamily="34" charset="77"/>
              </a:endParaRPr>
            </a:p>
          </p:txBody>
        </p:sp>
        <p:sp>
          <p:nvSpPr>
            <p:cNvPr id="28" name="Freeform 27">
              <a:extLst>
                <a:ext uri="{FF2B5EF4-FFF2-40B4-BE49-F238E27FC236}">
                  <a16:creationId xmlns:a16="http://schemas.microsoft.com/office/drawing/2014/main" id="{F16594C6-D78A-BAE5-B77F-801238778006}"/>
                </a:ext>
              </a:extLst>
            </p:cNvPr>
            <p:cNvSpPr/>
            <p:nvPr/>
          </p:nvSpPr>
          <p:spPr>
            <a:xfrm>
              <a:off x="5091553" y="3717660"/>
              <a:ext cx="182449" cy="91244"/>
            </a:xfrm>
            <a:custGeom>
              <a:avLst/>
              <a:gdLst>
                <a:gd name="connsiteX0" fmla="*/ 0 w 182449"/>
                <a:gd name="connsiteY0" fmla="*/ 0 h 91244"/>
                <a:gd name="connsiteX1" fmla="*/ 91245 w 182449"/>
                <a:gd name="connsiteY1" fmla="*/ 91245 h 91244"/>
                <a:gd name="connsiteX2" fmla="*/ 182449 w 182449"/>
                <a:gd name="connsiteY2" fmla="*/ 0 h 91244"/>
                <a:gd name="connsiteX3" fmla="*/ 0 w 182449"/>
                <a:gd name="connsiteY3" fmla="*/ 0 h 91244"/>
              </a:gdLst>
              <a:ahLst/>
              <a:cxnLst>
                <a:cxn ang="0">
                  <a:pos x="connsiteX0" y="connsiteY0"/>
                </a:cxn>
                <a:cxn ang="0">
                  <a:pos x="connsiteX1" y="connsiteY1"/>
                </a:cxn>
                <a:cxn ang="0">
                  <a:pos x="connsiteX2" y="connsiteY2"/>
                </a:cxn>
                <a:cxn ang="0">
                  <a:pos x="connsiteX3" y="connsiteY3"/>
                </a:cxn>
              </a:cxnLst>
              <a:rect l="l" t="t" r="r" b="b"/>
              <a:pathLst>
                <a:path w="182449" h="91244">
                  <a:moveTo>
                    <a:pt x="0" y="0"/>
                  </a:moveTo>
                  <a:lnTo>
                    <a:pt x="91245" y="91245"/>
                  </a:lnTo>
                  <a:lnTo>
                    <a:pt x="182449" y="0"/>
                  </a:lnTo>
                  <a:lnTo>
                    <a:pt x="0" y="0"/>
                  </a:lnTo>
                  <a:close/>
                </a:path>
              </a:pathLst>
            </a:custGeom>
            <a:solidFill>
              <a:schemeClr val="accent5"/>
            </a:solidFill>
            <a:ln w="4048" cap="flat">
              <a:noFill/>
              <a:prstDash val="solid"/>
              <a:miter/>
            </a:ln>
          </p:spPr>
          <p:txBody>
            <a:bodyPr rtlCol="0" anchor="ctr"/>
            <a:lstStyle/>
            <a:p>
              <a:endParaRPr lang="en-US">
                <a:latin typeface="Neue Haas Grotesk Text Pro" panose="020B0504020202020204" pitchFamily="34" charset="77"/>
              </a:endParaRPr>
            </a:p>
          </p:txBody>
        </p:sp>
      </p:grpSp>
      <p:sp>
        <p:nvSpPr>
          <p:cNvPr id="29" name="Freeform 28">
            <a:extLst>
              <a:ext uri="{FF2B5EF4-FFF2-40B4-BE49-F238E27FC236}">
                <a16:creationId xmlns:a16="http://schemas.microsoft.com/office/drawing/2014/main" id="{26C779C3-5E9F-0336-0E04-27F0B547C267}"/>
              </a:ext>
            </a:extLst>
          </p:cNvPr>
          <p:cNvSpPr/>
          <p:nvPr/>
        </p:nvSpPr>
        <p:spPr>
          <a:xfrm>
            <a:off x="5761670" y="1708967"/>
            <a:ext cx="1326327" cy="1326327"/>
          </a:xfrm>
          <a:custGeom>
            <a:avLst/>
            <a:gdLst>
              <a:gd name="connsiteX0" fmla="*/ 663164 w 1326327"/>
              <a:gd name="connsiteY0" fmla="*/ 0 h 1326327"/>
              <a:gd name="connsiteX1" fmla="*/ 1326328 w 1326327"/>
              <a:gd name="connsiteY1" fmla="*/ 663164 h 1326327"/>
              <a:gd name="connsiteX2" fmla="*/ 663164 w 1326327"/>
              <a:gd name="connsiteY2" fmla="*/ 1326328 h 1326327"/>
              <a:gd name="connsiteX3" fmla="*/ 0 w 1326327"/>
              <a:gd name="connsiteY3" fmla="*/ 663164 h 1326327"/>
              <a:gd name="connsiteX4" fmla="*/ 663164 w 1326327"/>
              <a:gd name="connsiteY4" fmla="*/ 0 h 1326327"/>
              <a:gd name="connsiteX5" fmla="*/ 663164 w 1326327"/>
              <a:gd name="connsiteY5" fmla="*/ 0 h 1326327"/>
              <a:gd name="connsiteX6" fmla="*/ 663164 w 1326327"/>
              <a:gd name="connsiteY6" fmla="*/ 122010 h 1326327"/>
              <a:gd name="connsiteX7" fmla="*/ 122011 w 1326327"/>
              <a:gd name="connsiteY7" fmla="*/ 663164 h 1326327"/>
              <a:gd name="connsiteX8" fmla="*/ 663164 w 1326327"/>
              <a:gd name="connsiteY8" fmla="*/ 1204317 h 1326327"/>
              <a:gd name="connsiteX9" fmla="*/ 1204398 w 1326327"/>
              <a:gd name="connsiteY9" fmla="*/ 663164 h 1326327"/>
              <a:gd name="connsiteX10" fmla="*/ 663164 w 1326327"/>
              <a:gd name="connsiteY10" fmla="*/ 122010 h 1326327"/>
              <a:gd name="connsiteX11" fmla="*/ 663164 w 1326327"/>
              <a:gd name="connsiteY11" fmla="*/ 122010 h 13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327" h="1326327">
                <a:moveTo>
                  <a:pt x="663164" y="0"/>
                </a:moveTo>
                <a:cubicBezTo>
                  <a:pt x="1029438" y="0"/>
                  <a:pt x="1326328" y="296889"/>
                  <a:pt x="1326328" y="663164"/>
                </a:cubicBezTo>
                <a:cubicBezTo>
                  <a:pt x="1326328" y="1029438"/>
                  <a:pt x="1029438" y="1326328"/>
                  <a:pt x="663164" y="1326328"/>
                </a:cubicBezTo>
                <a:cubicBezTo>
                  <a:pt x="296971" y="1326328"/>
                  <a:pt x="0" y="1029438"/>
                  <a:pt x="0" y="663164"/>
                </a:cubicBezTo>
                <a:cubicBezTo>
                  <a:pt x="0" y="296889"/>
                  <a:pt x="296971" y="0"/>
                  <a:pt x="663164" y="0"/>
                </a:cubicBezTo>
                <a:lnTo>
                  <a:pt x="663164" y="0"/>
                </a:lnTo>
                <a:close/>
                <a:moveTo>
                  <a:pt x="663164" y="122010"/>
                </a:moveTo>
                <a:cubicBezTo>
                  <a:pt x="364291" y="122010"/>
                  <a:pt x="122011" y="364250"/>
                  <a:pt x="122011" y="663164"/>
                </a:cubicBezTo>
                <a:cubicBezTo>
                  <a:pt x="122011" y="962077"/>
                  <a:pt x="364331" y="1204317"/>
                  <a:pt x="663164" y="1204317"/>
                </a:cubicBezTo>
                <a:cubicBezTo>
                  <a:pt x="962078" y="1204317"/>
                  <a:pt x="1204398" y="962077"/>
                  <a:pt x="1204398" y="663164"/>
                </a:cubicBezTo>
                <a:cubicBezTo>
                  <a:pt x="1204398" y="364250"/>
                  <a:pt x="962078" y="122010"/>
                  <a:pt x="663164" y="122010"/>
                </a:cubicBezTo>
                <a:lnTo>
                  <a:pt x="663164" y="122010"/>
                </a:lnTo>
                <a:close/>
              </a:path>
            </a:pathLst>
          </a:custGeom>
          <a:solidFill>
            <a:schemeClr val="accent6"/>
          </a:solidFill>
          <a:ln w="4048" cap="flat">
            <a:noFill/>
            <a:prstDash val="solid"/>
            <a:miter/>
          </a:ln>
        </p:spPr>
        <p:txBody>
          <a:bodyPr rtlCol="0" anchor="ctr"/>
          <a:lstStyle/>
          <a:p>
            <a:endParaRPr lang="en-US">
              <a:latin typeface="Neue Haas Grotesk Text Pro" panose="020B0504020202020204" pitchFamily="34" charset="77"/>
            </a:endParaRPr>
          </a:p>
        </p:txBody>
      </p:sp>
      <p:sp>
        <p:nvSpPr>
          <p:cNvPr id="30" name="Freeform 29">
            <a:extLst>
              <a:ext uri="{FF2B5EF4-FFF2-40B4-BE49-F238E27FC236}">
                <a16:creationId xmlns:a16="http://schemas.microsoft.com/office/drawing/2014/main" id="{93E1FEAC-294E-FEF4-D553-48A594A96503}"/>
              </a:ext>
            </a:extLst>
          </p:cNvPr>
          <p:cNvSpPr/>
          <p:nvPr/>
        </p:nvSpPr>
        <p:spPr>
          <a:xfrm>
            <a:off x="5969865" y="1917162"/>
            <a:ext cx="909978" cy="909977"/>
          </a:xfrm>
          <a:custGeom>
            <a:avLst/>
            <a:gdLst>
              <a:gd name="connsiteX0" fmla="*/ 454969 w 909978"/>
              <a:gd name="connsiteY0" fmla="*/ 0 h 909977"/>
              <a:gd name="connsiteX1" fmla="*/ 909978 w 909978"/>
              <a:gd name="connsiteY1" fmla="*/ 454969 h 909977"/>
              <a:gd name="connsiteX2" fmla="*/ 454969 w 909978"/>
              <a:gd name="connsiteY2" fmla="*/ 909978 h 909977"/>
              <a:gd name="connsiteX3" fmla="*/ 0 w 909978"/>
              <a:gd name="connsiteY3" fmla="*/ 455009 h 909977"/>
              <a:gd name="connsiteX4" fmla="*/ 454969 w 909978"/>
              <a:gd name="connsiteY4" fmla="*/ 0 h 909977"/>
              <a:gd name="connsiteX5" fmla="*/ 454969 w 909978"/>
              <a:gd name="connsiteY5" fmla="*/ 0 h 90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78" h="909977">
                <a:moveTo>
                  <a:pt x="454969" y="0"/>
                </a:moveTo>
                <a:cubicBezTo>
                  <a:pt x="706236" y="0"/>
                  <a:pt x="909978" y="203702"/>
                  <a:pt x="909978" y="454969"/>
                </a:cubicBezTo>
                <a:cubicBezTo>
                  <a:pt x="909978" y="706236"/>
                  <a:pt x="706276" y="909978"/>
                  <a:pt x="454969" y="909978"/>
                </a:cubicBezTo>
                <a:cubicBezTo>
                  <a:pt x="203701" y="909978"/>
                  <a:pt x="0" y="706276"/>
                  <a:pt x="0" y="455009"/>
                </a:cubicBezTo>
                <a:cubicBezTo>
                  <a:pt x="0" y="203742"/>
                  <a:pt x="203701" y="0"/>
                  <a:pt x="454969" y="0"/>
                </a:cubicBezTo>
                <a:lnTo>
                  <a:pt x="454969" y="0"/>
                </a:lnTo>
                <a:close/>
              </a:path>
            </a:pathLst>
          </a:custGeom>
          <a:solidFill>
            <a:schemeClr val="accent6"/>
          </a:solidFill>
          <a:ln w="4048" cap="flat">
            <a:noFill/>
            <a:prstDash val="solid"/>
            <a:miter/>
          </a:ln>
        </p:spPr>
        <p:txBody>
          <a:bodyPr rtlCol="0" anchor="ctr"/>
          <a:lstStyle/>
          <a:p>
            <a:endParaRPr lang="en-US">
              <a:latin typeface="Neue Haas Grotesk Text Pro" panose="020B0504020202020204" pitchFamily="34" charset="77"/>
            </a:endParaRPr>
          </a:p>
        </p:txBody>
      </p:sp>
      <p:grpSp>
        <p:nvGrpSpPr>
          <p:cNvPr id="31" name="Graphic 8">
            <a:extLst>
              <a:ext uri="{FF2B5EF4-FFF2-40B4-BE49-F238E27FC236}">
                <a16:creationId xmlns:a16="http://schemas.microsoft.com/office/drawing/2014/main" id="{60587A1E-BE94-E71A-6BB0-D0B916474118}"/>
              </a:ext>
            </a:extLst>
          </p:cNvPr>
          <p:cNvGrpSpPr/>
          <p:nvPr/>
        </p:nvGrpSpPr>
        <p:grpSpPr>
          <a:xfrm>
            <a:off x="5970557" y="3011772"/>
            <a:ext cx="901430" cy="779387"/>
            <a:chOff x="5928992" y="3029517"/>
            <a:chExt cx="901430" cy="779387"/>
          </a:xfrm>
          <a:solidFill>
            <a:srgbClr val="3CACB1"/>
          </a:solidFill>
        </p:grpSpPr>
        <p:sp>
          <p:nvSpPr>
            <p:cNvPr id="32" name="Freeform 31">
              <a:extLst>
                <a:ext uri="{FF2B5EF4-FFF2-40B4-BE49-F238E27FC236}">
                  <a16:creationId xmlns:a16="http://schemas.microsoft.com/office/drawing/2014/main" id="{FEA0E568-D282-80B7-E83D-F60393DCC688}"/>
                </a:ext>
              </a:extLst>
            </p:cNvPr>
            <p:cNvSpPr/>
            <p:nvPr/>
          </p:nvSpPr>
          <p:spPr>
            <a:xfrm>
              <a:off x="5928992" y="3029517"/>
              <a:ext cx="901430" cy="638189"/>
            </a:xfrm>
            <a:custGeom>
              <a:avLst/>
              <a:gdLst>
                <a:gd name="connsiteX0" fmla="*/ 472291 w 901430"/>
                <a:gd name="connsiteY0" fmla="*/ 612524 h 638189"/>
                <a:gd name="connsiteX1" fmla="*/ 472291 w 901430"/>
                <a:gd name="connsiteY1" fmla="*/ 614103 h 638189"/>
                <a:gd name="connsiteX2" fmla="*/ 448205 w 901430"/>
                <a:gd name="connsiteY2" fmla="*/ 638190 h 638189"/>
                <a:gd name="connsiteX3" fmla="*/ 424119 w 901430"/>
                <a:gd name="connsiteY3" fmla="*/ 614103 h 638189"/>
                <a:gd name="connsiteX4" fmla="*/ 424119 w 901430"/>
                <a:gd name="connsiteY4" fmla="*/ 612524 h 638189"/>
                <a:gd name="connsiteX5" fmla="*/ 448205 w 901430"/>
                <a:gd name="connsiteY5" fmla="*/ 588438 h 638189"/>
                <a:gd name="connsiteX6" fmla="*/ 472291 w 901430"/>
                <a:gd name="connsiteY6" fmla="*/ 612524 h 638189"/>
                <a:gd name="connsiteX7" fmla="*/ 472291 w 901430"/>
                <a:gd name="connsiteY7" fmla="*/ 612524 h 638189"/>
                <a:gd name="connsiteX8" fmla="*/ 24690 w 901430"/>
                <a:gd name="connsiteY8" fmla="*/ 48904 h 638189"/>
                <a:gd name="connsiteX9" fmla="*/ 11048 w 901430"/>
                <a:gd name="connsiteY9" fmla="*/ 44370 h 638189"/>
                <a:gd name="connsiteX10" fmla="*/ 9631 w 901430"/>
                <a:gd name="connsiteY10" fmla="*/ 43318 h 638189"/>
                <a:gd name="connsiteX11" fmla="*/ 4773 w 901430"/>
                <a:gd name="connsiteY11" fmla="*/ 9597 h 638189"/>
                <a:gd name="connsiteX12" fmla="*/ 38494 w 901430"/>
                <a:gd name="connsiteY12" fmla="*/ 4820 h 638189"/>
                <a:gd name="connsiteX13" fmla="*/ 44040 w 901430"/>
                <a:gd name="connsiteY13" fmla="*/ 38946 h 638189"/>
                <a:gd name="connsiteX14" fmla="*/ 24690 w 901430"/>
                <a:gd name="connsiteY14" fmla="*/ 48904 h 638189"/>
                <a:gd name="connsiteX15" fmla="*/ 24690 w 901430"/>
                <a:gd name="connsiteY15" fmla="*/ 48904 h 638189"/>
                <a:gd name="connsiteX16" fmla="*/ 876051 w 901430"/>
                <a:gd name="connsiteY16" fmla="*/ 54369 h 638189"/>
                <a:gd name="connsiteX17" fmla="*/ 856701 w 901430"/>
                <a:gd name="connsiteY17" fmla="*/ 44613 h 638189"/>
                <a:gd name="connsiteX18" fmla="*/ 861721 w 901430"/>
                <a:gd name="connsiteY18" fmla="*/ 10973 h 638189"/>
                <a:gd name="connsiteX19" fmla="*/ 863380 w 901430"/>
                <a:gd name="connsiteY19" fmla="*/ 9799 h 638189"/>
                <a:gd name="connsiteX20" fmla="*/ 896939 w 901430"/>
                <a:gd name="connsiteY20" fmla="*/ 15345 h 638189"/>
                <a:gd name="connsiteX21" fmla="*/ 891393 w 901430"/>
                <a:gd name="connsiteY21" fmla="*/ 48945 h 638189"/>
                <a:gd name="connsiteX22" fmla="*/ 890381 w 901430"/>
                <a:gd name="connsiteY22" fmla="*/ 49633 h 638189"/>
                <a:gd name="connsiteX23" fmla="*/ 876051 w 901430"/>
                <a:gd name="connsiteY23" fmla="*/ 54369 h 638189"/>
                <a:gd name="connsiteX24" fmla="*/ 876051 w 901430"/>
                <a:gd name="connsiteY24" fmla="*/ 54369 h 638189"/>
                <a:gd name="connsiteX25" fmla="*/ 121886 w 901430"/>
                <a:gd name="connsiteY25" fmla="*/ 109302 h 638189"/>
                <a:gd name="connsiteX26" fmla="*/ 110632 w 901430"/>
                <a:gd name="connsiteY26" fmla="*/ 106468 h 638189"/>
                <a:gd name="connsiteX27" fmla="*/ 121967 w 901430"/>
                <a:gd name="connsiteY27" fmla="*/ 85216 h 638189"/>
                <a:gd name="connsiteX28" fmla="*/ 110065 w 901430"/>
                <a:gd name="connsiteY28" fmla="*/ 106185 h 638189"/>
                <a:gd name="connsiteX29" fmla="*/ 99014 w 901430"/>
                <a:gd name="connsiteY29" fmla="*/ 73962 h 638189"/>
                <a:gd name="connsiteX30" fmla="*/ 130994 w 901430"/>
                <a:gd name="connsiteY30" fmla="*/ 62870 h 638189"/>
                <a:gd name="connsiteX31" fmla="*/ 133301 w 901430"/>
                <a:gd name="connsiteY31" fmla="*/ 64044 h 638189"/>
                <a:gd name="connsiteX32" fmla="*/ 143179 w 901430"/>
                <a:gd name="connsiteY32" fmla="*/ 96550 h 638189"/>
                <a:gd name="connsiteX33" fmla="*/ 121886 w 901430"/>
                <a:gd name="connsiteY33" fmla="*/ 109302 h 638189"/>
                <a:gd name="connsiteX34" fmla="*/ 121886 w 901430"/>
                <a:gd name="connsiteY34" fmla="*/ 109302 h 638189"/>
                <a:gd name="connsiteX35" fmla="*/ 778815 w 901430"/>
                <a:gd name="connsiteY35" fmla="*/ 113310 h 638189"/>
                <a:gd name="connsiteX36" fmla="*/ 757360 w 901430"/>
                <a:gd name="connsiteY36" fmla="*/ 100275 h 638189"/>
                <a:gd name="connsiteX37" fmla="*/ 767683 w 901430"/>
                <a:gd name="connsiteY37" fmla="*/ 67849 h 638189"/>
                <a:gd name="connsiteX38" fmla="*/ 769383 w 901430"/>
                <a:gd name="connsiteY38" fmla="*/ 66959 h 638189"/>
                <a:gd name="connsiteX39" fmla="*/ 801687 w 901430"/>
                <a:gd name="connsiteY39" fmla="*/ 77767 h 638189"/>
                <a:gd name="connsiteX40" fmla="*/ 790960 w 901430"/>
                <a:gd name="connsiteY40" fmla="*/ 110071 h 638189"/>
                <a:gd name="connsiteX41" fmla="*/ 780232 w 901430"/>
                <a:gd name="connsiteY41" fmla="*/ 88535 h 638189"/>
                <a:gd name="connsiteX42" fmla="*/ 789786 w 901430"/>
                <a:gd name="connsiteY42" fmla="*/ 110678 h 638189"/>
                <a:gd name="connsiteX43" fmla="*/ 778815 w 901430"/>
                <a:gd name="connsiteY43" fmla="*/ 113310 h 638189"/>
                <a:gd name="connsiteX44" fmla="*/ 778815 w 901430"/>
                <a:gd name="connsiteY44" fmla="*/ 113310 h 638189"/>
                <a:gd name="connsiteX45" fmla="*/ 226853 w 901430"/>
                <a:gd name="connsiteY45" fmla="*/ 153588 h 638189"/>
                <a:gd name="connsiteX46" fmla="*/ 219243 w 901430"/>
                <a:gd name="connsiteY46" fmla="*/ 152334 h 638189"/>
                <a:gd name="connsiteX47" fmla="*/ 218110 w 901430"/>
                <a:gd name="connsiteY47" fmla="*/ 151969 h 638189"/>
                <a:gd name="connsiteX48" fmla="*/ 202281 w 901430"/>
                <a:gd name="connsiteY48" fmla="*/ 121811 h 638189"/>
                <a:gd name="connsiteX49" fmla="*/ 232440 w 901430"/>
                <a:gd name="connsiteY49" fmla="*/ 106063 h 638189"/>
                <a:gd name="connsiteX50" fmla="*/ 234464 w 901430"/>
                <a:gd name="connsiteY50" fmla="*/ 106711 h 638189"/>
                <a:gd name="connsiteX51" fmla="*/ 249644 w 901430"/>
                <a:gd name="connsiteY51" fmla="*/ 137113 h 638189"/>
                <a:gd name="connsiteX52" fmla="*/ 226853 w 901430"/>
                <a:gd name="connsiteY52" fmla="*/ 153588 h 638189"/>
                <a:gd name="connsiteX53" fmla="*/ 226853 w 901430"/>
                <a:gd name="connsiteY53" fmla="*/ 153588 h 638189"/>
                <a:gd name="connsiteX54" fmla="*/ 673524 w 901430"/>
                <a:gd name="connsiteY54" fmla="*/ 156220 h 638189"/>
                <a:gd name="connsiteX55" fmla="*/ 650692 w 901430"/>
                <a:gd name="connsiteY55" fmla="*/ 139865 h 638189"/>
                <a:gd name="connsiteX56" fmla="*/ 665629 w 901430"/>
                <a:gd name="connsiteY56" fmla="*/ 109424 h 638189"/>
                <a:gd name="connsiteX57" fmla="*/ 667978 w 901430"/>
                <a:gd name="connsiteY57" fmla="*/ 108735 h 638189"/>
                <a:gd name="connsiteX58" fmla="*/ 698014 w 901430"/>
                <a:gd name="connsiteY58" fmla="*/ 124806 h 638189"/>
                <a:gd name="connsiteX59" fmla="*/ 681903 w 901430"/>
                <a:gd name="connsiteY59" fmla="*/ 154803 h 638189"/>
                <a:gd name="connsiteX60" fmla="*/ 674940 w 901430"/>
                <a:gd name="connsiteY60" fmla="*/ 131769 h 638189"/>
                <a:gd name="connsiteX61" fmla="*/ 681255 w 901430"/>
                <a:gd name="connsiteY61" fmla="*/ 155046 h 638189"/>
                <a:gd name="connsiteX62" fmla="*/ 673524 w 901430"/>
                <a:gd name="connsiteY62" fmla="*/ 156220 h 638189"/>
                <a:gd name="connsiteX63" fmla="*/ 673524 w 901430"/>
                <a:gd name="connsiteY63" fmla="*/ 156220 h 638189"/>
                <a:gd name="connsiteX64" fmla="*/ 337286 w 901430"/>
                <a:gd name="connsiteY64" fmla="*/ 180670 h 638189"/>
                <a:gd name="connsiteX65" fmla="*/ 333805 w 901430"/>
                <a:gd name="connsiteY65" fmla="*/ 180428 h 638189"/>
                <a:gd name="connsiteX66" fmla="*/ 332590 w 901430"/>
                <a:gd name="connsiteY66" fmla="*/ 180266 h 638189"/>
                <a:gd name="connsiteX67" fmla="*/ 312350 w 901430"/>
                <a:gd name="connsiteY67" fmla="*/ 152698 h 638189"/>
                <a:gd name="connsiteX68" fmla="*/ 339391 w 901430"/>
                <a:gd name="connsiteY68" fmla="*/ 132579 h 638189"/>
                <a:gd name="connsiteX69" fmla="*/ 360401 w 901430"/>
                <a:gd name="connsiteY69" fmla="*/ 160025 h 638189"/>
                <a:gd name="connsiteX70" fmla="*/ 337286 w 901430"/>
                <a:gd name="connsiteY70" fmla="*/ 180670 h 638189"/>
                <a:gd name="connsiteX71" fmla="*/ 337286 w 901430"/>
                <a:gd name="connsiteY71" fmla="*/ 180670 h 638189"/>
                <a:gd name="connsiteX72" fmla="*/ 562524 w 901430"/>
                <a:gd name="connsiteY72" fmla="*/ 182047 h 638189"/>
                <a:gd name="connsiteX73" fmla="*/ 538802 w 901430"/>
                <a:gd name="connsiteY73" fmla="*/ 161563 h 638189"/>
                <a:gd name="connsiteX74" fmla="*/ 559002 w 901430"/>
                <a:gd name="connsiteY74" fmla="*/ 134157 h 638189"/>
                <a:gd name="connsiteX75" fmla="*/ 560702 w 901430"/>
                <a:gd name="connsiteY75" fmla="*/ 133915 h 638189"/>
                <a:gd name="connsiteX76" fmla="*/ 587987 w 901430"/>
                <a:gd name="connsiteY76" fmla="*/ 154236 h 638189"/>
                <a:gd name="connsiteX77" fmla="*/ 567665 w 901430"/>
                <a:gd name="connsiteY77" fmla="*/ 181561 h 638189"/>
                <a:gd name="connsiteX78" fmla="*/ 564184 w 901430"/>
                <a:gd name="connsiteY78" fmla="*/ 157718 h 638189"/>
                <a:gd name="connsiteX79" fmla="*/ 566208 w 901430"/>
                <a:gd name="connsiteY79" fmla="*/ 181723 h 638189"/>
                <a:gd name="connsiteX80" fmla="*/ 562524 w 901430"/>
                <a:gd name="connsiteY80" fmla="*/ 182047 h 638189"/>
                <a:gd name="connsiteX81" fmla="*/ 562524 w 901430"/>
                <a:gd name="connsiteY81" fmla="*/ 182047 h 638189"/>
                <a:gd name="connsiteX82" fmla="*/ 450674 w 901430"/>
                <a:gd name="connsiteY82" fmla="*/ 190062 h 638189"/>
                <a:gd name="connsiteX83" fmla="*/ 449095 w 901430"/>
                <a:gd name="connsiteY83" fmla="*/ 190062 h 638189"/>
                <a:gd name="connsiteX84" fmla="*/ 425009 w 901430"/>
                <a:gd name="connsiteY84" fmla="*/ 166057 h 638189"/>
                <a:gd name="connsiteX85" fmla="*/ 449095 w 901430"/>
                <a:gd name="connsiteY85" fmla="*/ 141970 h 638189"/>
                <a:gd name="connsiteX86" fmla="*/ 473991 w 901430"/>
                <a:gd name="connsiteY86" fmla="*/ 166057 h 638189"/>
                <a:gd name="connsiteX87" fmla="*/ 450674 w 901430"/>
                <a:gd name="connsiteY87" fmla="*/ 190062 h 638189"/>
                <a:gd name="connsiteX88" fmla="*/ 450674 w 901430"/>
                <a:gd name="connsiteY88" fmla="*/ 190062 h 638189"/>
                <a:gd name="connsiteX89" fmla="*/ 472291 w 901430"/>
                <a:gd name="connsiteY89" fmla="*/ 497355 h 638189"/>
                <a:gd name="connsiteX90" fmla="*/ 472291 w 901430"/>
                <a:gd name="connsiteY90" fmla="*/ 498934 h 638189"/>
                <a:gd name="connsiteX91" fmla="*/ 448205 w 901430"/>
                <a:gd name="connsiteY91" fmla="*/ 523020 h 638189"/>
                <a:gd name="connsiteX92" fmla="*/ 424119 w 901430"/>
                <a:gd name="connsiteY92" fmla="*/ 498934 h 638189"/>
                <a:gd name="connsiteX93" fmla="*/ 424119 w 901430"/>
                <a:gd name="connsiteY93" fmla="*/ 497355 h 638189"/>
                <a:gd name="connsiteX94" fmla="*/ 448205 w 901430"/>
                <a:gd name="connsiteY94" fmla="*/ 473269 h 638189"/>
                <a:gd name="connsiteX95" fmla="*/ 472291 w 901430"/>
                <a:gd name="connsiteY95" fmla="*/ 497355 h 638189"/>
                <a:gd name="connsiteX96" fmla="*/ 472291 w 901430"/>
                <a:gd name="connsiteY96" fmla="*/ 497355 h 638189"/>
                <a:gd name="connsiteX97" fmla="*/ 472291 w 901430"/>
                <a:gd name="connsiteY97" fmla="*/ 382186 h 638189"/>
                <a:gd name="connsiteX98" fmla="*/ 472291 w 901430"/>
                <a:gd name="connsiteY98" fmla="*/ 383846 h 638189"/>
                <a:gd name="connsiteX99" fmla="*/ 448205 w 901430"/>
                <a:gd name="connsiteY99" fmla="*/ 407851 h 638189"/>
                <a:gd name="connsiteX100" fmla="*/ 424119 w 901430"/>
                <a:gd name="connsiteY100" fmla="*/ 383846 h 638189"/>
                <a:gd name="connsiteX101" fmla="*/ 424119 w 901430"/>
                <a:gd name="connsiteY101" fmla="*/ 382186 h 638189"/>
                <a:gd name="connsiteX102" fmla="*/ 448205 w 901430"/>
                <a:gd name="connsiteY102" fmla="*/ 358100 h 638189"/>
                <a:gd name="connsiteX103" fmla="*/ 472291 w 901430"/>
                <a:gd name="connsiteY103" fmla="*/ 382186 h 638189"/>
                <a:gd name="connsiteX104" fmla="*/ 472291 w 901430"/>
                <a:gd name="connsiteY104" fmla="*/ 382186 h 638189"/>
                <a:gd name="connsiteX105" fmla="*/ 472291 w 901430"/>
                <a:gd name="connsiteY105" fmla="*/ 267017 h 638189"/>
                <a:gd name="connsiteX106" fmla="*/ 472291 w 901430"/>
                <a:gd name="connsiteY106" fmla="*/ 268596 h 638189"/>
                <a:gd name="connsiteX107" fmla="*/ 424119 w 901430"/>
                <a:gd name="connsiteY107" fmla="*/ 268596 h 638189"/>
                <a:gd name="connsiteX108" fmla="*/ 424119 w 901430"/>
                <a:gd name="connsiteY108" fmla="*/ 267017 h 638189"/>
                <a:gd name="connsiteX109" fmla="*/ 448205 w 901430"/>
                <a:gd name="connsiteY109" fmla="*/ 242931 h 638189"/>
                <a:gd name="connsiteX110" fmla="*/ 472291 w 901430"/>
                <a:gd name="connsiteY110" fmla="*/ 267017 h 638189"/>
                <a:gd name="connsiteX111" fmla="*/ 472291 w 901430"/>
                <a:gd name="connsiteY111" fmla="*/ 267017 h 63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901430" h="638189">
                  <a:moveTo>
                    <a:pt x="472291" y="612524"/>
                  </a:moveTo>
                  <a:lnTo>
                    <a:pt x="472291" y="614103"/>
                  </a:lnTo>
                  <a:cubicBezTo>
                    <a:pt x="472291" y="627381"/>
                    <a:pt x="461483" y="638190"/>
                    <a:pt x="448205" y="638190"/>
                  </a:cubicBezTo>
                  <a:cubicBezTo>
                    <a:pt x="434927" y="638149"/>
                    <a:pt x="424119" y="627381"/>
                    <a:pt x="424119" y="614103"/>
                  </a:cubicBezTo>
                  <a:lnTo>
                    <a:pt x="424119" y="612524"/>
                  </a:lnTo>
                  <a:cubicBezTo>
                    <a:pt x="424119" y="599166"/>
                    <a:pt x="434927" y="588438"/>
                    <a:pt x="448205" y="588438"/>
                  </a:cubicBezTo>
                  <a:cubicBezTo>
                    <a:pt x="461483" y="588438"/>
                    <a:pt x="472291" y="599166"/>
                    <a:pt x="472291" y="612524"/>
                  </a:cubicBezTo>
                  <a:lnTo>
                    <a:pt x="472291" y="612524"/>
                  </a:lnTo>
                  <a:close/>
                  <a:moveTo>
                    <a:pt x="24690" y="48904"/>
                  </a:moveTo>
                  <a:cubicBezTo>
                    <a:pt x="19954" y="48904"/>
                    <a:pt x="15177" y="47447"/>
                    <a:pt x="11048" y="44370"/>
                  </a:cubicBezTo>
                  <a:lnTo>
                    <a:pt x="9631" y="43318"/>
                  </a:lnTo>
                  <a:cubicBezTo>
                    <a:pt x="-975" y="35343"/>
                    <a:pt x="-3161" y="20284"/>
                    <a:pt x="4773" y="9597"/>
                  </a:cubicBezTo>
                  <a:cubicBezTo>
                    <a:pt x="12788" y="-1009"/>
                    <a:pt x="27848" y="-3155"/>
                    <a:pt x="38494" y="4820"/>
                  </a:cubicBezTo>
                  <a:cubicBezTo>
                    <a:pt x="49141" y="12795"/>
                    <a:pt x="51893" y="28299"/>
                    <a:pt x="44040" y="38946"/>
                  </a:cubicBezTo>
                  <a:cubicBezTo>
                    <a:pt x="39223" y="45382"/>
                    <a:pt x="32017" y="48904"/>
                    <a:pt x="24690" y="48904"/>
                  </a:cubicBezTo>
                  <a:lnTo>
                    <a:pt x="24690" y="48904"/>
                  </a:lnTo>
                  <a:close/>
                  <a:moveTo>
                    <a:pt x="876051" y="54369"/>
                  </a:moveTo>
                  <a:cubicBezTo>
                    <a:pt x="868684" y="54369"/>
                    <a:pt x="861397" y="51009"/>
                    <a:pt x="856701" y="44613"/>
                  </a:cubicBezTo>
                  <a:cubicBezTo>
                    <a:pt x="848807" y="33926"/>
                    <a:pt x="851034" y="18867"/>
                    <a:pt x="861721" y="10973"/>
                  </a:cubicBezTo>
                  <a:lnTo>
                    <a:pt x="863380" y="9799"/>
                  </a:lnTo>
                  <a:cubicBezTo>
                    <a:pt x="874189" y="2067"/>
                    <a:pt x="889167" y="4536"/>
                    <a:pt x="896939" y="15345"/>
                  </a:cubicBezTo>
                  <a:cubicBezTo>
                    <a:pt x="904671" y="26194"/>
                    <a:pt x="902162" y="41212"/>
                    <a:pt x="891393" y="48945"/>
                  </a:cubicBezTo>
                  <a:lnTo>
                    <a:pt x="890381" y="49633"/>
                  </a:lnTo>
                  <a:cubicBezTo>
                    <a:pt x="886010" y="52831"/>
                    <a:pt x="880990" y="54369"/>
                    <a:pt x="876051" y="54369"/>
                  </a:cubicBezTo>
                  <a:lnTo>
                    <a:pt x="876051" y="54369"/>
                  </a:lnTo>
                  <a:close/>
                  <a:moveTo>
                    <a:pt x="121886" y="109302"/>
                  </a:moveTo>
                  <a:cubicBezTo>
                    <a:pt x="118121" y="109302"/>
                    <a:pt x="114194" y="108411"/>
                    <a:pt x="110632" y="106468"/>
                  </a:cubicBezTo>
                  <a:lnTo>
                    <a:pt x="121967" y="85216"/>
                  </a:lnTo>
                  <a:lnTo>
                    <a:pt x="110065" y="106185"/>
                  </a:lnTo>
                  <a:cubicBezTo>
                    <a:pt x="98204" y="100275"/>
                    <a:pt x="93184" y="85863"/>
                    <a:pt x="99014" y="73962"/>
                  </a:cubicBezTo>
                  <a:cubicBezTo>
                    <a:pt x="104843" y="62101"/>
                    <a:pt x="119092" y="57081"/>
                    <a:pt x="130994" y="62870"/>
                  </a:cubicBezTo>
                  <a:lnTo>
                    <a:pt x="133301" y="64044"/>
                  </a:lnTo>
                  <a:cubicBezTo>
                    <a:pt x="145000" y="70318"/>
                    <a:pt x="149494" y="84811"/>
                    <a:pt x="143179" y="96550"/>
                  </a:cubicBezTo>
                  <a:cubicBezTo>
                    <a:pt x="138847" y="104687"/>
                    <a:pt x="130508" y="109302"/>
                    <a:pt x="121886" y="109302"/>
                  </a:cubicBezTo>
                  <a:lnTo>
                    <a:pt x="121886" y="109302"/>
                  </a:lnTo>
                  <a:close/>
                  <a:moveTo>
                    <a:pt x="778815" y="113310"/>
                  </a:moveTo>
                  <a:cubicBezTo>
                    <a:pt x="770071" y="113310"/>
                    <a:pt x="761691" y="108573"/>
                    <a:pt x="757360" y="100275"/>
                  </a:cubicBezTo>
                  <a:cubicBezTo>
                    <a:pt x="751288" y="88454"/>
                    <a:pt x="755903" y="73962"/>
                    <a:pt x="767683" y="67849"/>
                  </a:cubicBezTo>
                  <a:lnTo>
                    <a:pt x="769383" y="66959"/>
                  </a:lnTo>
                  <a:cubicBezTo>
                    <a:pt x="781325" y="61129"/>
                    <a:pt x="795777" y="65825"/>
                    <a:pt x="801687" y="77767"/>
                  </a:cubicBezTo>
                  <a:cubicBezTo>
                    <a:pt x="807638" y="89628"/>
                    <a:pt x="802820" y="104080"/>
                    <a:pt x="790960" y="110071"/>
                  </a:cubicBezTo>
                  <a:lnTo>
                    <a:pt x="780232" y="88535"/>
                  </a:lnTo>
                  <a:lnTo>
                    <a:pt x="789786" y="110678"/>
                  </a:lnTo>
                  <a:cubicBezTo>
                    <a:pt x="786304" y="112419"/>
                    <a:pt x="782458" y="113310"/>
                    <a:pt x="778815" y="113310"/>
                  </a:cubicBezTo>
                  <a:lnTo>
                    <a:pt x="778815" y="113310"/>
                  </a:lnTo>
                  <a:close/>
                  <a:moveTo>
                    <a:pt x="226853" y="153588"/>
                  </a:moveTo>
                  <a:cubicBezTo>
                    <a:pt x="224303" y="153588"/>
                    <a:pt x="221712" y="153184"/>
                    <a:pt x="219243" y="152334"/>
                  </a:cubicBezTo>
                  <a:lnTo>
                    <a:pt x="218110" y="151969"/>
                  </a:lnTo>
                  <a:cubicBezTo>
                    <a:pt x="205398" y="148002"/>
                    <a:pt x="198355" y="134481"/>
                    <a:pt x="202281" y="121811"/>
                  </a:cubicBezTo>
                  <a:cubicBezTo>
                    <a:pt x="206248" y="109181"/>
                    <a:pt x="219769" y="102056"/>
                    <a:pt x="232440" y="106063"/>
                  </a:cubicBezTo>
                  <a:lnTo>
                    <a:pt x="234464" y="106711"/>
                  </a:lnTo>
                  <a:cubicBezTo>
                    <a:pt x="247053" y="110921"/>
                    <a:pt x="253895" y="124523"/>
                    <a:pt x="249644" y="137113"/>
                  </a:cubicBezTo>
                  <a:cubicBezTo>
                    <a:pt x="246284" y="147192"/>
                    <a:pt x="236893" y="153588"/>
                    <a:pt x="226853" y="153588"/>
                  </a:cubicBezTo>
                  <a:lnTo>
                    <a:pt x="226853" y="153588"/>
                  </a:lnTo>
                  <a:close/>
                  <a:moveTo>
                    <a:pt x="673524" y="156220"/>
                  </a:moveTo>
                  <a:cubicBezTo>
                    <a:pt x="663484" y="156220"/>
                    <a:pt x="654092" y="149905"/>
                    <a:pt x="650692" y="139865"/>
                  </a:cubicBezTo>
                  <a:cubicBezTo>
                    <a:pt x="646441" y="127357"/>
                    <a:pt x="653040" y="113715"/>
                    <a:pt x="665629" y="109424"/>
                  </a:cubicBezTo>
                  <a:lnTo>
                    <a:pt x="667978" y="108735"/>
                  </a:lnTo>
                  <a:cubicBezTo>
                    <a:pt x="680608" y="104849"/>
                    <a:pt x="694128" y="112055"/>
                    <a:pt x="698014" y="124806"/>
                  </a:cubicBezTo>
                  <a:cubicBezTo>
                    <a:pt x="701860" y="137518"/>
                    <a:pt x="694655" y="150917"/>
                    <a:pt x="681903" y="154803"/>
                  </a:cubicBezTo>
                  <a:lnTo>
                    <a:pt x="674940" y="131769"/>
                  </a:lnTo>
                  <a:lnTo>
                    <a:pt x="681255" y="155046"/>
                  </a:lnTo>
                  <a:cubicBezTo>
                    <a:pt x="678664" y="155815"/>
                    <a:pt x="676114" y="156220"/>
                    <a:pt x="673524" y="156220"/>
                  </a:cubicBezTo>
                  <a:lnTo>
                    <a:pt x="673524" y="156220"/>
                  </a:lnTo>
                  <a:close/>
                  <a:moveTo>
                    <a:pt x="337286" y="180670"/>
                  </a:moveTo>
                  <a:cubicBezTo>
                    <a:pt x="336153" y="180670"/>
                    <a:pt x="334979" y="180630"/>
                    <a:pt x="333805" y="180428"/>
                  </a:cubicBezTo>
                  <a:lnTo>
                    <a:pt x="332590" y="180266"/>
                  </a:lnTo>
                  <a:cubicBezTo>
                    <a:pt x="319515" y="178080"/>
                    <a:pt x="310245" y="165733"/>
                    <a:pt x="312350" y="152698"/>
                  </a:cubicBezTo>
                  <a:cubicBezTo>
                    <a:pt x="314414" y="139582"/>
                    <a:pt x="326275" y="130676"/>
                    <a:pt x="339391" y="132579"/>
                  </a:cubicBezTo>
                  <a:cubicBezTo>
                    <a:pt x="352507" y="134522"/>
                    <a:pt x="362344" y="146909"/>
                    <a:pt x="360401" y="160025"/>
                  </a:cubicBezTo>
                  <a:cubicBezTo>
                    <a:pt x="358539" y="172007"/>
                    <a:pt x="348904" y="180670"/>
                    <a:pt x="337286" y="180670"/>
                  </a:cubicBezTo>
                  <a:lnTo>
                    <a:pt x="337286" y="180670"/>
                  </a:lnTo>
                  <a:close/>
                  <a:moveTo>
                    <a:pt x="562524" y="182047"/>
                  </a:moveTo>
                  <a:cubicBezTo>
                    <a:pt x="550825" y="182047"/>
                    <a:pt x="540623" y="173546"/>
                    <a:pt x="538802" y="161563"/>
                  </a:cubicBezTo>
                  <a:cubicBezTo>
                    <a:pt x="536818" y="148447"/>
                    <a:pt x="545846" y="136182"/>
                    <a:pt x="559002" y="134157"/>
                  </a:cubicBezTo>
                  <a:lnTo>
                    <a:pt x="560702" y="133915"/>
                  </a:lnTo>
                  <a:cubicBezTo>
                    <a:pt x="573737" y="131972"/>
                    <a:pt x="586044" y="141039"/>
                    <a:pt x="587987" y="154236"/>
                  </a:cubicBezTo>
                  <a:cubicBezTo>
                    <a:pt x="589930" y="167393"/>
                    <a:pt x="580862" y="179618"/>
                    <a:pt x="567665" y="181561"/>
                  </a:cubicBezTo>
                  <a:lnTo>
                    <a:pt x="564184" y="157718"/>
                  </a:lnTo>
                  <a:lnTo>
                    <a:pt x="566208" y="181723"/>
                  </a:lnTo>
                  <a:cubicBezTo>
                    <a:pt x="564953" y="181966"/>
                    <a:pt x="563779" y="182047"/>
                    <a:pt x="562524" y="182047"/>
                  </a:cubicBezTo>
                  <a:lnTo>
                    <a:pt x="562524" y="182047"/>
                  </a:lnTo>
                  <a:close/>
                  <a:moveTo>
                    <a:pt x="450674" y="190062"/>
                  </a:moveTo>
                  <a:lnTo>
                    <a:pt x="449095" y="190062"/>
                  </a:lnTo>
                  <a:cubicBezTo>
                    <a:pt x="435817" y="190062"/>
                    <a:pt x="425009" y="179334"/>
                    <a:pt x="425009" y="166057"/>
                  </a:cubicBezTo>
                  <a:cubicBezTo>
                    <a:pt x="425009" y="152779"/>
                    <a:pt x="435817" y="141970"/>
                    <a:pt x="449095" y="141970"/>
                  </a:cubicBezTo>
                  <a:cubicBezTo>
                    <a:pt x="462454" y="141970"/>
                    <a:pt x="473991" y="152779"/>
                    <a:pt x="473991" y="166057"/>
                  </a:cubicBezTo>
                  <a:cubicBezTo>
                    <a:pt x="473991" y="179334"/>
                    <a:pt x="463952" y="190062"/>
                    <a:pt x="450674" y="190062"/>
                  </a:cubicBezTo>
                  <a:lnTo>
                    <a:pt x="450674" y="190062"/>
                  </a:lnTo>
                  <a:close/>
                  <a:moveTo>
                    <a:pt x="472291" y="497355"/>
                  </a:moveTo>
                  <a:lnTo>
                    <a:pt x="472291" y="498934"/>
                  </a:lnTo>
                  <a:cubicBezTo>
                    <a:pt x="472291" y="512212"/>
                    <a:pt x="461483" y="523020"/>
                    <a:pt x="448205" y="523020"/>
                  </a:cubicBezTo>
                  <a:cubicBezTo>
                    <a:pt x="434927" y="523020"/>
                    <a:pt x="424119" y="512212"/>
                    <a:pt x="424119" y="498934"/>
                  </a:cubicBezTo>
                  <a:lnTo>
                    <a:pt x="424119" y="497355"/>
                  </a:lnTo>
                  <a:cubicBezTo>
                    <a:pt x="424119" y="484077"/>
                    <a:pt x="434927" y="473269"/>
                    <a:pt x="448205" y="473269"/>
                  </a:cubicBezTo>
                  <a:cubicBezTo>
                    <a:pt x="461483" y="473269"/>
                    <a:pt x="472291" y="484077"/>
                    <a:pt x="472291" y="497355"/>
                  </a:cubicBezTo>
                  <a:lnTo>
                    <a:pt x="472291" y="497355"/>
                  </a:lnTo>
                  <a:close/>
                  <a:moveTo>
                    <a:pt x="472291" y="382186"/>
                  </a:moveTo>
                  <a:lnTo>
                    <a:pt x="472291" y="383846"/>
                  </a:lnTo>
                  <a:cubicBezTo>
                    <a:pt x="472291" y="397124"/>
                    <a:pt x="461483" y="407851"/>
                    <a:pt x="448205" y="407851"/>
                  </a:cubicBezTo>
                  <a:cubicBezTo>
                    <a:pt x="434927" y="407851"/>
                    <a:pt x="424119" y="397124"/>
                    <a:pt x="424119" y="383846"/>
                  </a:cubicBezTo>
                  <a:lnTo>
                    <a:pt x="424119" y="382186"/>
                  </a:lnTo>
                  <a:cubicBezTo>
                    <a:pt x="424119" y="368908"/>
                    <a:pt x="434927" y="358100"/>
                    <a:pt x="448205" y="358100"/>
                  </a:cubicBezTo>
                  <a:cubicBezTo>
                    <a:pt x="461483" y="358100"/>
                    <a:pt x="472291" y="368908"/>
                    <a:pt x="472291" y="382186"/>
                  </a:cubicBezTo>
                  <a:lnTo>
                    <a:pt x="472291" y="382186"/>
                  </a:lnTo>
                  <a:close/>
                  <a:moveTo>
                    <a:pt x="472291" y="267017"/>
                  </a:moveTo>
                  <a:lnTo>
                    <a:pt x="472291" y="268596"/>
                  </a:lnTo>
                  <a:cubicBezTo>
                    <a:pt x="472291" y="300252"/>
                    <a:pt x="424119" y="300292"/>
                    <a:pt x="424119" y="268596"/>
                  </a:cubicBezTo>
                  <a:lnTo>
                    <a:pt x="424119" y="267017"/>
                  </a:lnTo>
                  <a:cubicBezTo>
                    <a:pt x="424119" y="253658"/>
                    <a:pt x="434927" y="242931"/>
                    <a:pt x="448205" y="242931"/>
                  </a:cubicBezTo>
                  <a:cubicBezTo>
                    <a:pt x="461483" y="242931"/>
                    <a:pt x="472291" y="253699"/>
                    <a:pt x="472291" y="267017"/>
                  </a:cubicBezTo>
                  <a:lnTo>
                    <a:pt x="472291" y="267017"/>
                  </a:lnTo>
                  <a:close/>
                </a:path>
              </a:pathLst>
            </a:custGeom>
            <a:solidFill>
              <a:schemeClr val="accent6"/>
            </a:solidFill>
            <a:ln w="4048" cap="flat">
              <a:noFill/>
              <a:prstDash val="solid"/>
              <a:miter/>
            </a:ln>
          </p:spPr>
          <p:txBody>
            <a:bodyPr rtlCol="0" anchor="ctr"/>
            <a:lstStyle/>
            <a:p>
              <a:endParaRPr lang="en-US">
                <a:latin typeface="Neue Haas Grotesk Text Pro" panose="020B0504020202020204" pitchFamily="34" charset="77"/>
              </a:endParaRPr>
            </a:p>
          </p:txBody>
        </p:sp>
        <p:sp>
          <p:nvSpPr>
            <p:cNvPr id="33" name="Freeform 32">
              <a:extLst>
                <a:ext uri="{FF2B5EF4-FFF2-40B4-BE49-F238E27FC236}">
                  <a16:creationId xmlns:a16="http://schemas.microsoft.com/office/drawing/2014/main" id="{7D9D5081-2CE5-6559-B76C-30A85695B319}"/>
                </a:ext>
              </a:extLst>
            </p:cNvPr>
            <p:cNvSpPr/>
            <p:nvPr/>
          </p:nvSpPr>
          <p:spPr>
            <a:xfrm>
              <a:off x="6290081" y="3717660"/>
              <a:ext cx="182489" cy="91244"/>
            </a:xfrm>
            <a:custGeom>
              <a:avLst/>
              <a:gdLst>
                <a:gd name="connsiteX0" fmla="*/ 0 w 182489"/>
                <a:gd name="connsiteY0" fmla="*/ 0 h 91244"/>
                <a:gd name="connsiteX1" fmla="*/ 91245 w 182489"/>
                <a:gd name="connsiteY1" fmla="*/ 91245 h 91244"/>
                <a:gd name="connsiteX2" fmla="*/ 182489 w 182489"/>
                <a:gd name="connsiteY2" fmla="*/ 0 h 91244"/>
                <a:gd name="connsiteX3" fmla="*/ 0 w 182489"/>
                <a:gd name="connsiteY3" fmla="*/ 0 h 91244"/>
              </a:gdLst>
              <a:ahLst/>
              <a:cxnLst>
                <a:cxn ang="0">
                  <a:pos x="connsiteX0" y="connsiteY0"/>
                </a:cxn>
                <a:cxn ang="0">
                  <a:pos x="connsiteX1" y="connsiteY1"/>
                </a:cxn>
                <a:cxn ang="0">
                  <a:pos x="connsiteX2" y="connsiteY2"/>
                </a:cxn>
                <a:cxn ang="0">
                  <a:pos x="connsiteX3" y="connsiteY3"/>
                </a:cxn>
              </a:cxnLst>
              <a:rect l="l" t="t" r="r" b="b"/>
              <a:pathLst>
                <a:path w="182489" h="91244">
                  <a:moveTo>
                    <a:pt x="0" y="0"/>
                  </a:moveTo>
                  <a:lnTo>
                    <a:pt x="91245" y="91245"/>
                  </a:lnTo>
                  <a:lnTo>
                    <a:pt x="182489" y="0"/>
                  </a:lnTo>
                  <a:lnTo>
                    <a:pt x="0" y="0"/>
                  </a:lnTo>
                  <a:close/>
                </a:path>
              </a:pathLst>
            </a:custGeom>
            <a:solidFill>
              <a:schemeClr val="accent6"/>
            </a:solidFill>
            <a:ln w="4048" cap="flat">
              <a:noFill/>
              <a:prstDash val="solid"/>
              <a:miter/>
            </a:ln>
          </p:spPr>
          <p:txBody>
            <a:bodyPr rtlCol="0" anchor="ctr"/>
            <a:lstStyle/>
            <a:p>
              <a:endParaRPr lang="en-US">
                <a:latin typeface="Neue Haas Grotesk Text Pro" panose="020B0504020202020204" pitchFamily="34" charset="77"/>
              </a:endParaRPr>
            </a:p>
          </p:txBody>
        </p:sp>
      </p:grpSp>
      <p:sp>
        <p:nvSpPr>
          <p:cNvPr id="34" name="TextBox 33">
            <a:extLst>
              <a:ext uri="{FF2B5EF4-FFF2-40B4-BE49-F238E27FC236}">
                <a16:creationId xmlns:a16="http://schemas.microsoft.com/office/drawing/2014/main" id="{17F021A1-73D0-1EB9-065E-F218395A1A80}"/>
              </a:ext>
            </a:extLst>
          </p:cNvPr>
          <p:cNvSpPr txBox="1"/>
          <p:nvPr/>
        </p:nvSpPr>
        <p:spPr>
          <a:xfrm>
            <a:off x="2380028" y="2427763"/>
            <a:ext cx="910018" cy="221599"/>
          </a:xfrm>
          <a:prstGeom prst="rect">
            <a:avLst/>
          </a:prstGeom>
          <a:noFill/>
        </p:spPr>
        <p:txBody>
          <a:bodyPr wrap="square" lIns="0" tIns="0" rIns="0" bIns="0" rtlCol="0">
            <a:spAutoFit/>
          </a:bodyPr>
          <a:lstStyle/>
          <a:p>
            <a:pPr algn="ctr">
              <a:lnSpc>
                <a:spcPct val="90000"/>
              </a:lnSpc>
              <a:spcBef>
                <a:spcPts val="600"/>
              </a:spcBef>
            </a:pPr>
            <a:r>
              <a:rPr lang="en-US" sz="800" baseline="0">
                <a:solidFill>
                  <a:schemeClr val="bg1"/>
                </a:solidFill>
                <a:latin typeface="Neue Haas Grotesk Text Pro" panose="020B0504020202020204" pitchFamily="34" charset="77"/>
              </a:rPr>
              <a:t>Intelligent Protection</a:t>
            </a:r>
          </a:p>
        </p:txBody>
      </p:sp>
      <p:sp>
        <p:nvSpPr>
          <p:cNvPr id="35" name="TextBox 34">
            <a:extLst>
              <a:ext uri="{FF2B5EF4-FFF2-40B4-BE49-F238E27FC236}">
                <a16:creationId xmlns:a16="http://schemas.microsoft.com/office/drawing/2014/main" id="{81894DBA-C8C2-A063-871F-DE7BE018EB8A}"/>
              </a:ext>
            </a:extLst>
          </p:cNvPr>
          <p:cNvSpPr txBox="1"/>
          <p:nvPr/>
        </p:nvSpPr>
        <p:spPr>
          <a:xfrm>
            <a:off x="3641614" y="2465498"/>
            <a:ext cx="774207" cy="221599"/>
          </a:xfrm>
          <a:prstGeom prst="rect">
            <a:avLst/>
          </a:prstGeom>
          <a:noFill/>
        </p:spPr>
        <p:txBody>
          <a:bodyPr wrap="square" lIns="0" tIns="0" rIns="0" bIns="0" rtlCol="0">
            <a:spAutoFit/>
          </a:bodyPr>
          <a:lstStyle/>
          <a:p>
            <a:pPr algn="ctr">
              <a:lnSpc>
                <a:spcPct val="90000"/>
              </a:lnSpc>
              <a:spcBef>
                <a:spcPts val="600"/>
              </a:spcBef>
            </a:pPr>
            <a:r>
              <a:rPr lang="en-US" sz="800">
                <a:solidFill>
                  <a:schemeClr val="bg1"/>
                </a:solidFill>
                <a:latin typeface="Neue Haas Grotesk Text Pro" panose="020B0504020202020204" pitchFamily="34" charset="77"/>
              </a:rPr>
              <a:t>Clear Sight Observability</a:t>
            </a:r>
            <a:endParaRPr lang="en-US" sz="800" baseline="0">
              <a:solidFill>
                <a:schemeClr val="bg1"/>
              </a:solidFill>
              <a:latin typeface="Neue Haas Grotesk Text Pro" panose="020B0504020202020204" pitchFamily="34" charset="77"/>
            </a:endParaRPr>
          </a:p>
        </p:txBody>
      </p:sp>
      <p:sp>
        <p:nvSpPr>
          <p:cNvPr id="36" name="TextBox 35">
            <a:extLst>
              <a:ext uri="{FF2B5EF4-FFF2-40B4-BE49-F238E27FC236}">
                <a16:creationId xmlns:a16="http://schemas.microsoft.com/office/drawing/2014/main" id="{DE3E3B54-2306-4F2E-3D60-C182EFED05BF}"/>
              </a:ext>
            </a:extLst>
          </p:cNvPr>
          <p:cNvSpPr txBox="1"/>
          <p:nvPr/>
        </p:nvSpPr>
        <p:spPr>
          <a:xfrm>
            <a:off x="4822502" y="2415495"/>
            <a:ext cx="785201" cy="221599"/>
          </a:xfrm>
          <a:prstGeom prst="rect">
            <a:avLst/>
          </a:prstGeom>
          <a:noFill/>
        </p:spPr>
        <p:txBody>
          <a:bodyPr wrap="square" lIns="0" tIns="0" rIns="0" bIns="0" rtlCol="0">
            <a:spAutoFit/>
          </a:bodyPr>
          <a:lstStyle/>
          <a:p>
            <a:pPr algn="ctr">
              <a:lnSpc>
                <a:spcPct val="90000"/>
              </a:lnSpc>
              <a:spcBef>
                <a:spcPts val="600"/>
              </a:spcBef>
            </a:pPr>
            <a:r>
              <a:rPr lang="en-US" sz="800" baseline="0">
                <a:solidFill>
                  <a:schemeClr val="bg1"/>
                </a:solidFill>
                <a:latin typeface="Neue Haas Grotesk Text Pro" panose="020B0504020202020204" pitchFamily="34" charset="77"/>
              </a:rPr>
              <a:t>Data Governance</a:t>
            </a:r>
          </a:p>
        </p:txBody>
      </p:sp>
      <p:sp>
        <p:nvSpPr>
          <p:cNvPr id="37" name="TextBox 36">
            <a:extLst>
              <a:ext uri="{FF2B5EF4-FFF2-40B4-BE49-F238E27FC236}">
                <a16:creationId xmlns:a16="http://schemas.microsoft.com/office/drawing/2014/main" id="{65096508-2C8B-1552-3947-84FC1EAB1DF3}"/>
              </a:ext>
            </a:extLst>
          </p:cNvPr>
          <p:cNvSpPr txBox="1"/>
          <p:nvPr/>
        </p:nvSpPr>
        <p:spPr>
          <a:xfrm>
            <a:off x="6047010" y="2415495"/>
            <a:ext cx="788494" cy="221599"/>
          </a:xfrm>
          <a:prstGeom prst="rect">
            <a:avLst/>
          </a:prstGeom>
          <a:noFill/>
        </p:spPr>
        <p:txBody>
          <a:bodyPr wrap="square" lIns="0" tIns="0" rIns="0" bIns="0" rtlCol="0">
            <a:spAutoFit/>
          </a:bodyPr>
          <a:lstStyle/>
          <a:p>
            <a:pPr algn="ctr">
              <a:lnSpc>
                <a:spcPct val="90000"/>
              </a:lnSpc>
              <a:spcBef>
                <a:spcPts val="600"/>
              </a:spcBef>
            </a:pPr>
            <a:r>
              <a:rPr lang="en-US" sz="800" baseline="0">
                <a:solidFill>
                  <a:schemeClr val="bg1"/>
                </a:solidFill>
                <a:latin typeface="Neue Haas Grotesk Text Pro" panose="020B0504020202020204" pitchFamily="34" charset="77"/>
              </a:rPr>
              <a:t>Integrated Systems</a:t>
            </a:r>
          </a:p>
        </p:txBody>
      </p:sp>
      <p:sp>
        <p:nvSpPr>
          <p:cNvPr id="38" name="Freeform 37">
            <a:extLst>
              <a:ext uri="{FF2B5EF4-FFF2-40B4-BE49-F238E27FC236}">
                <a16:creationId xmlns:a16="http://schemas.microsoft.com/office/drawing/2014/main" id="{27C7ED64-CFEC-B06F-FDB4-B442CEAE4507}"/>
              </a:ext>
            </a:extLst>
          </p:cNvPr>
          <p:cNvSpPr/>
          <p:nvPr/>
        </p:nvSpPr>
        <p:spPr>
          <a:xfrm>
            <a:off x="6970602" y="1708967"/>
            <a:ext cx="1326327" cy="1326327"/>
          </a:xfrm>
          <a:custGeom>
            <a:avLst/>
            <a:gdLst>
              <a:gd name="connsiteX0" fmla="*/ 663164 w 1326327"/>
              <a:gd name="connsiteY0" fmla="*/ 0 h 1326327"/>
              <a:gd name="connsiteX1" fmla="*/ 1326328 w 1326327"/>
              <a:gd name="connsiteY1" fmla="*/ 663164 h 1326327"/>
              <a:gd name="connsiteX2" fmla="*/ 663164 w 1326327"/>
              <a:gd name="connsiteY2" fmla="*/ 1326328 h 1326327"/>
              <a:gd name="connsiteX3" fmla="*/ 0 w 1326327"/>
              <a:gd name="connsiteY3" fmla="*/ 663164 h 1326327"/>
              <a:gd name="connsiteX4" fmla="*/ 663164 w 1326327"/>
              <a:gd name="connsiteY4" fmla="*/ 0 h 1326327"/>
              <a:gd name="connsiteX5" fmla="*/ 663164 w 1326327"/>
              <a:gd name="connsiteY5" fmla="*/ 0 h 1326327"/>
              <a:gd name="connsiteX6" fmla="*/ 663164 w 1326327"/>
              <a:gd name="connsiteY6" fmla="*/ 122010 h 1326327"/>
              <a:gd name="connsiteX7" fmla="*/ 122011 w 1326327"/>
              <a:gd name="connsiteY7" fmla="*/ 663164 h 1326327"/>
              <a:gd name="connsiteX8" fmla="*/ 663164 w 1326327"/>
              <a:gd name="connsiteY8" fmla="*/ 1204317 h 1326327"/>
              <a:gd name="connsiteX9" fmla="*/ 1204398 w 1326327"/>
              <a:gd name="connsiteY9" fmla="*/ 663164 h 1326327"/>
              <a:gd name="connsiteX10" fmla="*/ 663164 w 1326327"/>
              <a:gd name="connsiteY10" fmla="*/ 122010 h 1326327"/>
              <a:gd name="connsiteX11" fmla="*/ 663164 w 1326327"/>
              <a:gd name="connsiteY11" fmla="*/ 122010 h 13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327" h="1326327">
                <a:moveTo>
                  <a:pt x="663164" y="0"/>
                </a:moveTo>
                <a:cubicBezTo>
                  <a:pt x="1029438" y="0"/>
                  <a:pt x="1326328" y="296889"/>
                  <a:pt x="1326328" y="663164"/>
                </a:cubicBezTo>
                <a:cubicBezTo>
                  <a:pt x="1326328" y="1029438"/>
                  <a:pt x="1029438" y="1326328"/>
                  <a:pt x="663164" y="1326328"/>
                </a:cubicBezTo>
                <a:cubicBezTo>
                  <a:pt x="296971" y="1326328"/>
                  <a:pt x="0" y="1029438"/>
                  <a:pt x="0" y="663164"/>
                </a:cubicBezTo>
                <a:cubicBezTo>
                  <a:pt x="0" y="296889"/>
                  <a:pt x="296971" y="0"/>
                  <a:pt x="663164" y="0"/>
                </a:cubicBezTo>
                <a:lnTo>
                  <a:pt x="663164" y="0"/>
                </a:lnTo>
                <a:close/>
                <a:moveTo>
                  <a:pt x="663164" y="122010"/>
                </a:moveTo>
                <a:cubicBezTo>
                  <a:pt x="364291" y="122010"/>
                  <a:pt x="122011" y="364250"/>
                  <a:pt x="122011" y="663164"/>
                </a:cubicBezTo>
                <a:cubicBezTo>
                  <a:pt x="122011" y="962077"/>
                  <a:pt x="364331" y="1204317"/>
                  <a:pt x="663164" y="1204317"/>
                </a:cubicBezTo>
                <a:cubicBezTo>
                  <a:pt x="962078" y="1204317"/>
                  <a:pt x="1204398" y="962077"/>
                  <a:pt x="1204398" y="663164"/>
                </a:cubicBezTo>
                <a:cubicBezTo>
                  <a:pt x="1204398" y="364250"/>
                  <a:pt x="962078" y="122010"/>
                  <a:pt x="663164" y="122010"/>
                </a:cubicBezTo>
                <a:lnTo>
                  <a:pt x="663164" y="122010"/>
                </a:lnTo>
                <a:close/>
              </a:path>
            </a:pathLst>
          </a:custGeom>
          <a:solidFill>
            <a:schemeClr val="accent4"/>
          </a:solidFill>
          <a:ln w="4048" cap="flat">
            <a:noFill/>
            <a:prstDash val="solid"/>
            <a:miter/>
          </a:ln>
        </p:spPr>
        <p:txBody>
          <a:bodyPr rtlCol="0" anchor="ctr"/>
          <a:lstStyle/>
          <a:p>
            <a:endParaRPr lang="en-US">
              <a:latin typeface="Neue Haas Grotesk Text Pro" panose="020B0504020202020204" pitchFamily="34" charset="77"/>
            </a:endParaRPr>
          </a:p>
        </p:txBody>
      </p:sp>
      <p:sp>
        <p:nvSpPr>
          <p:cNvPr id="39" name="Freeform 38">
            <a:extLst>
              <a:ext uri="{FF2B5EF4-FFF2-40B4-BE49-F238E27FC236}">
                <a16:creationId xmlns:a16="http://schemas.microsoft.com/office/drawing/2014/main" id="{EDC780F5-977D-3F39-DDB9-BDB4273D2640}"/>
              </a:ext>
            </a:extLst>
          </p:cNvPr>
          <p:cNvSpPr/>
          <p:nvPr/>
        </p:nvSpPr>
        <p:spPr>
          <a:xfrm>
            <a:off x="7178797" y="1917162"/>
            <a:ext cx="909978" cy="909977"/>
          </a:xfrm>
          <a:custGeom>
            <a:avLst/>
            <a:gdLst>
              <a:gd name="connsiteX0" fmla="*/ 454969 w 909978"/>
              <a:gd name="connsiteY0" fmla="*/ 0 h 909977"/>
              <a:gd name="connsiteX1" fmla="*/ 909978 w 909978"/>
              <a:gd name="connsiteY1" fmla="*/ 454969 h 909977"/>
              <a:gd name="connsiteX2" fmla="*/ 454969 w 909978"/>
              <a:gd name="connsiteY2" fmla="*/ 909978 h 909977"/>
              <a:gd name="connsiteX3" fmla="*/ 0 w 909978"/>
              <a:gd name="connsiteY3" fmla="*/ 455009 h 909977"/>
              <a:gd name="connsiteX4" fmla="*/ 454969 w 909978"/>
              <a:gd name="connsiteY4" fmla="*/ 0 h 909977"/>
              <a:gd name="connsiteX5" fmla="*/ 454969 w 909978"/>
              <a:gd name="connsiteY5" fmla="*/ 0 h 90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78" h="909977">
                <a:moveTo>
                  <a:pt x="454969" y="0"/>
                </a:moveTo>
                <a:cubicBezTo>
                  <a:pt x="706236" y="0"/>
                  <a:pt x="909978" y="203702"/>
                  <a:pt x="909978" y="454969"/>
                </a:cubicBezTo>
                <a:cubicBezTo>
                  <a:pt x="909978" y="706236"/>
                  <a:pt x="706276" y="909978"/>
                  <a:pt x="454969" y="909978"/>
                </a:cubicBezTo>
                <a:cubicBezTo>
                  <a:pt x="203701" y="909978"/>
                  <a:pt x="0" y="706276"/>
                  <a:pt x="0" y="455009"/>
                </a:cubicBezTo>
                <a:cubicBezTo>
                  <a:pt x="0" y="203742"/>
                  <a:pt x="203701" y="0"/>
                  <a:pt x="454969" y="0"/>
                </a:cubicBezTo>
                <a:lnTo>
                  <a:pt x="454969" y="0"/>
                </a:lnTo>
                <a:close/>
              </a:path>
            </a:pathLst>
          </a:custGeom>
          <a:solidFill>
            <a:schemeClr val="accent4"/>
          </a:solidFill>
          <a:ln w="4048" cap="flat">
            <a:noFill/>
            <a:prstDash val="solid"/>
            <a:miter/>
          </a:ln>
        </p:spPr>
        <p:txBody>
          <a:bodyPr rtlCol="0" anchor="ctr"/>
          <a:lstStyle/>
          <a:p>
            <a:endParaRPr lang="en-US">
              <a:latin typeface="Neue Haas Grotesk Text Pro" panose="020B0504020202020204" pitchFamily="34" charset="77"/>
            </a:endParaRPr>
          </a:p>
        </p:txBody>
      </p:sp>
      <p:grpSp>
        <p:nvGrpSpPr>
          <p:cNvPr id="40" name="Graphic 8">
            <a:extLst>
              <a:ext uri="{FF2B5EF4-FFF2-40B4-BE49-F238E27FC236}">
                <a16:creationId xmlns:a16="http://schemas.microsoft.com/office/drawing/2014/main" id="{AB71BFAD-344F-4B6A-C867-0FE7ED1C1F39}"/>
              </a:ext>
            </a:extLst>
          </p:cNvPr>
          <p:cNvGrpSpPr/>
          <p:nvPr/>
        </p:nvGrpSpPr>
        <p:grpSpPr>
          <a:xfrm>
            <a:off x="7179489" y="3011772"/>
            <a:ext cx="901430" cy="779387"/>
            <a:chOff x="5928992" y="3029517"/>
            <a:chExt cx="901430" cy="779387"/>
          </a:xfrm>
          <a:solidFill>
            <a:schemeClr val="accent4"/>
          </a:solidFill>
        </p:grpSpPr>
        <p:sp>
          <p:nvSpPr>
            <p:cNvPr id="41" name="Freeform 40">
              <a:extLst>
                <a:ext uri="{FF2B5EF4-FFF2-40B4-BE49-F238E27FC236}">
                  <a16:creationId xmlns:a16="http://schemas.microsoft.com/office/drawing/2014/main" id="{86086911-6D95-D7C0-68F9-D101F26EA02D}"/>
                </a:ext>
              </a:extLst>
            </p:cNvPr>
            <p:cNvSpPr/>
            <p:nvPr/>
          </p:nvSpPr>
          <p:spPr>
            <a:xfrm>
              <a:off x="5928992" y="3029517"/>
              <a:ext cx="901430" cy="638189"/>
            </a:xfrm>
            <a:custGeom>
              <a:avLst/>
              <a:gdLst>
                <a:gd name="connsiteX0" fmla="*/ 472291 w 901430"/>
                <a:gd name="connsiteY0" fmla="*/ 612524 h 638189"/>
                <a:gd name="connsiteX1" fmla="*/ 472291 w 901430"/>
                <a:gd name="connsiteY1" fmla="*/ 614103 h 638189"/>
                <a:gd name="connsiteX2" fmla="*/ 448205 w 901430"/>
                <a:gd name="connsiteY2" fmla="*/ 638190 h 638189"/>
                <a:gd name="connsiteX3" fmla="*/ 424119 w 901430"/>
                <a:gd name="connsiteY3" fmla="*/ 614103 h 638189"/>
                <a:gd name="connsiteX4" fmla="*/ 424119 w 901430"/>
                <a:gd name="connsiteY4" fmla="*/ 612524 h 638189"/>
                <a:gd name="connsiteX5" fmla="*/ 448205 w 901430"/>
                <a:gd name="connsiteY5" fmla="*/ 588438 h 638189"/>
                <a:gd name="connsiteX6" fmla="*/ 472291 w 901430"/>
                <a:gd name="connsiteY6" fmla="*/ 612524 h 638189"/>
                <a:gd name="connsiteX7" fmla="*/ 472291 w 901430"/>
                <a:gd name="connsiteY7" fmla="*/ 612524 h 638189"/>
                <a:gd name="connsiteX8" fmla="*/ 24690 w 901430"/>
                <a:gd name="connsiteY8" fmla="*/ 48904 h 638189"/>
                <a:gd name="connsiteX9" fmla="*/ 11048 w 901430"/>
                <a:gd name="connsiteY9" fmla="*/ 44370 h 638189"/>
                <a:gd name="connsiteX10" fmla="*/ 9631 w 901430"/>
                <a:gd name="connsiteY10" fmla="*/ 43318 h 638189"/>
                <a:gd name="connsiteX11" fmla="*/ 4773 w 901430"/>
                <a:gd name="connsiteY11" fmla="*/ 9597 h 638189"/>
                <a:gd name="connsiteX12" fmla="*/ 38494 w 901430"/>
                <a:gd name="connsiteY12" fmla="*/ 4820 h 638189"/>
                <a:gd name="connsiteX13" fmla="*/ 44040 w 901430"/>
                <a:gd name="connsiteY13" fmla="*/ 38946 h 638189"/>
                <a:gd name="connsiteX14" fmla="*/ 24690 w 901430"/>
                <a:gd name="connsiteY14" fmla="*/ 48904 h 638189"/>
                <a:gd name="connsiteX15" fmla="*/ 24690 w 901430"/>
                <a:gd name="connsiteY15" fmla="*/ 48904 h 638189"/>
                <a:gd name="connsiteX16" fmla="*/ 876051 w 901430"/>
                <a:gd name="connsiteY16" fmla="*/ 54369 h 638189"/>
                <a:gd name="connsiteX17" fmla="*/ 856701 w 901430"/>
                <a:gd name="connsiteY17" fmla="*/ 44613 h 638189"/>
                <a:gd name="connsiteX18" fmla="*/ 861721 w 901430"/>
                <a:gd name="connsiteY18" fmla="*/ 10973 h 638189"/>
                <a:gd name="connsiteX19" fmla="*/ 863380 w 901430"/>
                <a:gd name="connsiteY19" fmla="*/ 9799 h 638189"/>
                <a:gd name="connsiteX20" fmla="*/ 896939 w 901430"/>
                <a:gd name="connsiteY20" fmla="*/ 15345 h 638189"/>
                <a:gd name="connsiteX21" fmla="*/ 891393 w 901430"/>
                <a:gd name="connsiteY21" fmla="*/ 48945 h 638189"/>
                <a:gd name="connsiteX22" fmla="*/ 890381 w 901430"/>
                <a:gd name="connsiteY22" fmla="*/ 49633 h 638189"/>
                <a:gd name="connsiteX23" fmla="*/ 876051 w 901430"/>
                <a:gd name="connsiteY23" fmla="*/ 54369 h 638189"/>
                <a:gd name="connsiteX24" fmla="*/ 876051 w 901430"/>
                <a:gd name="connsiteY24" fmla="*/ 54369 h 638189"/>
                <a:gd name="connsiteX25" fmla="*/ 121886 w 901430"/>
                <a:gd name="connsiteY25" fmla="*/ 109302 h 638189"/>
                <a:gd name="connsiteX26" fmla="*/ 110632 w 901430"/>
                <a:gd name="connsiteY26" fmla="*/ 106468 h 638189"/>
                <a:gd name="connsiteX27" fmla="*/ 121967 w 901430"/>
                <a:gd name="connsiteY27" fmla="*/ 85216 h 638189"/>
                <a:gd name="connsiteX28" fmla="*/ 110065 w 901430"/>
                <a:gd name="connsiteY28" fmla="*/ 106185 h 638189"/>
                <a:gd name="connsiteX29" fmla="*/ 99014 w 901430"/>
                <a:gd name="connsiteY29" fmla="*/ 73962 h 638189"/>
                <a:gd name="connsiteX30" fmla="*/ 130994 w 901430"/>
                <a:gd name="connsiteY30" fmla="*/ 62870 h 638189"/>
                <a:gd name="connsiteX31" fmla="*/ 133301 w 901430"/>
                <a:gd name="connsiteY31" fmla="*/ 64044 h 638189"/>
                <a:gd name="connsiteX32" fmla="*/ 143179 w 901430"/>
                <a:gd name="connsiteY32" fmla="*/ 96550 h 638189"/>
                <a:gd name="connsiteX33" fmla="*/ 121886 w 901430"/>
                <a:gd name="connsiteY33" fmla="*/ 109302 h 638189"/>
                <a:gd name="connsiteX34" fmla="*/ 121886 w 901430"/>
                <a:gd name="connsiteY34" fmla="*/ 109302 h 638189"/>
                <a:gd name="connsiteX35" fmla="*/ 778815 w 901430"/>
                <a:gd name="connsiteY35" fmla="*/ 113310 h 638189"/>
                <a:gd name="connsiteX36" fmla="*/ 757360 w 901430"/>
                <a:gd name="connsiteY36" fmla="*/ 100275 h 638189"/>
                <a:gd name="connsiteX37" fmla="*/ 767683 w 901430"/>
                <a:gd name="connsiteY37" fmla="*/ 67849 h 638189"/>
                <a:gd name="connsiteX38" fmla="*/ 769383 w 901430"/>
                <a:gd name="connsiteY38" fmla="*/ 66959 h 638189"/>
                <a:gd name="connsiteX39" fmla="*/ 801687 w 901430"/>
                <a:gd name="connsiteY39" fmla="*/ 77767 h 638189"/>
                <a:gd name="connsiteX40" fmla="*/ 790960 w 901430"/>
                <a:gd name="connsiteY40" fmla="*/ 110071 h 638189"/>
                <a:gd name="connsiteX41" fmla="*/ 780232 w 901430"/>
                <a:gd name="connsiteY41" fmla="*/ 88535 h 638189"/>
                <a:gd name="connsiteX42" fmla="*/ 789786 w 901430"/>
                <a:gd name="connsiteY42" fmla="*/ 110678 h 638189"/>
                <a:gd name="connsiteX43" fmla="*/ 778815 w 901430"/>
                <a:gd name="connsiteY43" fmla="*/ 113310 h 638189"/>
                <a:gd name="connsiteX44" fmla="*/ 778815 w 901430"/>
                <a:gd name="connsiteY44" fmla="*/ 113310 h 638189"/>
                <a:gd name="connsiteX45" fmla="*/ 226853 w 901430"/>
                <a:gd name="connsiteY45" fmla="*/ 153588 h 638189"/>
                <a:gd name="connsiteX46" fmla="*/ 219243 w 901430"/>
                <a:gd name="connsiteY46" fmla="*/ 152334 h 638189"/>
                <a:gd name="connsiteX47" fmla="*/ 218110 w 901430"/>
                <a:gd name="connsiteY47" fmla="*/ 151969 h 638189"/>
                <a:gd name="connsiteX48" fmla="*/ 202281 w 901430"/>
                <a:gd name="connsiteY48" fmla="*/ 121811 h 638189"/>
                <a:gd name="connsiteX49" fmla="*/ 232440 w 901430"/>
                <a:gd name="connsiteY49" fmla="*/ 106063 h 638189"/>
                <a:gd name="connsiteX50" fmla="*/ 234464 w 901430"/>
                <a:gd name="connsiteY50" fmla="*/ 106711 h 638189"/>
                <a:gd name="connsiteX51" fmla="*/ 249644 w 901430"/>
                <a:gd name="connsiteY51" fmla="*/ 137113 h 638189"/>
                <a:gd name="connsiteX52" fmla="*/ 226853 w 901430"/>
                <a:gd name="connsiteY52" fmla="*/ 153588 h 638189"/>
                <a:gd name="connsiteX53" fmla="*/ 226853 w 901430"/>
                <a:gd name="connsiteY53" fmla="*/ 153588 h 638189"/>
                <a:gd name="connsiteX54" fmla="*/ 673524 w 901430"/>
                <a:gd name="connsiteY54" fmla="*/ 156220 h 638189"/>
                <a:gd name="connsiteX55" fmla="*/ 650692 w 901430"/>
                <a:gd name="connsiteY55" fmla="*/ 139865 h 638189"/>
                <a:gd name="connsiteX56" fmla="*/ 665629 w 901430"/>
                <a:gd name="connsiteY56" fmla="*/ 109424 h 638189"/>
                <a:gd name="connsiteX57" fmla="*/ 667978 w 901430"/>
                <a:gd name="connsiteY57" fmla="*/ 108735 h 638189"/>
                <a:gd name="connsiteX58" fmla="*/ 698014 w 901430"/>
                <a:gd name="connsiteY58" fmla="*/ 124806 h 638189"/>
                <a:gd name="connsiteX59" fmla="*/ 681903 w 901430"/>
                <a:gd name="connsiteY59" fmla="*/ 154803 h 638189"/>
                <a:gd name="connsiteX60" fmla="*/ 674940 w 901430"/>
                <a:gd name="connsiteY60" fmla="*/ 131769 h 638189"/>
                <a:gd name="connsiteX61" fmla="*/ 681255 w 901430"/>
                <a:gd name="connsiteY61" fmla="*/ 155046 h 638189"/>
                <a:gd name="connsiteX62" fmla="*/ 673524 w 901430"/>
                <a:gd name="connsiteY62" fmla="*/ 156220 h 638189"/>
                <a:gd name="connsiteX63" fmla="*/ 673524 w 901430"/>
                <a:gd name="connsiteY63" fmla="*/ 156220 h 638189"/>
                <a:gd name="connsiteX64" fmla="*/ 337286 w 901430"/>
                <a:gd name="connsiteY64" fmla="*/ 180670 h 638189"/>
                <a:gd name="connsiteX65" fmla="*/ 333805 w 901430"/>
                <a:gd name="connsiteY65" fmla="*/ 180428 h 638189"/>
                <a:gd name="connsiteX66" fmla="*/ 332590 w 901430"/>
                <a:gd name="connsiteY66" fmla="*/ 180266 h 638189"/>
                <a:gd name="connsiteX67" fmla="*/ 312350 w 901430"/>
                <a:gd name="connsiteY67" fmla="*/ 152698 h 638189"/>
                <a:gd name="connsiteX68" fmla="*/ 339391 w 901430"/>
                <a:gd name="connsiteY68" fmla="*/ 132579 h 638189"/>
                <a:gd name="connsiteX69" fmla="*/ 360401 w 901430"/>
                <a:gd name="connsiteY69" fmla="*/ 160025 h 638189"/>
                <a:gd name="connsiteX70" fmla="*/ 337286 w 901430"/>
                <a:gd name="connsiteY70" fmla="*/ 180670 h 638189"/>
                <a:gd name="connsiteX71" fmla="*/ 337286 w 901430"/>
                <a:gd name="connsiteY71" fmla="*/ 180670 h 638189"/>
                <a:gd name="connsiteX72" fmla="*/ 562524 w 901430"/>
                <a:gd name="connsiteY72" fmla="*/ 182047 h 638189"/>
                <a:gd name="connsiteX73" fmla="*/ 538802 w 901430"/>
                <a:gd name="connsiteY73" fmla="*/ 161563 h 638189"/>
                <a:gd name="connsiteX74" fmla="*/ 559002 w 901430"/>
                <a:gd name="connsiteY74" fmla="*/ 134157 h 638189"/>
                <a:gd name="connsiteX75" fmla="*/ 560702 w 901430"/>
                <a:gd name="connsiteY75" fmla="*/ 133915 h 638189"/>
                <a:gd name="connsiteX76" fmla="*/ 587987 w 901430"/>
                <a:gd name="connsiteY76" fmla="*/ 154236 h 638189"/>
                <a:gd name="connsiteX77" fmla="*/ 567665 w 901430"/>
                <a:gd name="connsiteY77" fmla="*/ 181561 h 638189"/>
                <a:gd name="connsiteX78" fmla="*/ 564184 w 901430"/>
                <a:gd name="connsiteY78" fmla="*/ 157718 h 638189"/>
                <a:gd name="connsiteX79" fmla="*/ 566208 w 901430"/>
                <a:gd name="connsiteY79" fmla="*/ 181723 h 638189"/>
                <a:gd name="connsiteX80" fmla="*/ 562524 w 901430"/>
                <a:gd name="connsiteY80" fmla="*/ 182047 h 638189"/>
                <a:gd name="connsiteX81" fmla="*/ 562524 w 901430"/>
                <a:gd name="connsiteY81" fmla="*/ 182047 h 638189"/>
                <a:gd name="connsiteX82" fmla="*/ 450674 w 901430"/>
                <a:gd name="connsiteY82" fmla="*/ 190062 h 638189"/>
                <a:gd name="connsiteX83" fmla="*/ 449095 w 901430"/>
                <a:gd name="connsiteY83" fmla="*/ 190062 h 638189"/>
                <a:gd name="connsiteX84" fmla="*/ 425009 w 901430"/>
                <a:gd name="connsiteY84" fmla="*/ 166057 h 638189"/>
                <a:gd name="connsiteX85" fmla="*/ 449095 w 901430"/>
                <a:gd name="connsiteY85" fmla="*/ 141970 h 638189"/>
                <a:gd name="connsiteX86" fmla="*/ 473991 w 901430"/>
                <a:gd name="connsiteY86" fmla="*/ 166057 h 638189"/>
                <a:gd name="connsiteX87" fmla="*/ 450674 w 901430"/>
                <a:gd name="connsiteY87" fmla="*/ 190062 h 638189"/>
                <a:gd name="connsiteX88" fmla="*/ 450674 w 901430"/>
                <a:gd name="connsiteY88" fmla="*/ 190062 h 638189"/>
                <a:gd name="connsiteX89" fmla="*/ 472291 w 901430"/>
                <a:gd name="connsiteY89" fmla="*/ 497355 h 638189"/>
                <a:gd name="connsiteX90" fmla="*/ 472291 w 901430"/>
                <a:gd name="connsiteY90" fmla="*/ 498934 h 638189"/>
                <a:gd name="connsiteX91" fmla="*/ 448205 w 901430"/>
                <a:gd name="connsiteY91" fmla="*/ 523020 h 638189"/>
                <a:gd name="connsiteX92" fmla="*/ 424119 w 901430"/>
                <a:gd name="connsiteY92" fmla="*/ 498934 h 638189"/>
                <a:gd name="connsiteX93" fmla="*/ 424119 w 901430"/>
                <a:gd name="connsiteY93" fmla="*/ 497355 h 638189"/>
                <a:gd name="connsiteX94" fmla="*/ 448205 w 901430"/>
                <a:gd name="connsiteY94" fmla="*/ 473269 h 638189"/>
                <a:gd name="connsiteX95" fmla="*/ 472291 w 901430"/>
                <a:gd name="connsiteY95" fmla="*/ 497355 h 638189"/>
                <a:gd name="connsiteX96" fmla="*/ 472291 w 901430"/>
                <a:gd name="connsiteY96" fmla="*/ 497355 h 638189"/>
                <a:gd name="connsiteX97" fmla="*/ 472291 w 901430"/>
                <a:gd name="connsiteY97" fmla="*/ 382186 h 638189"/>
                <a:gd name="connsiteX98" fmla="*/ 472291 w 901430"/>
                <a:gd name="connsiteY98" fmla="*/ 383846 h 638189"/>
                <a:gd name="connsiteX99" fmla="*/ 448205 w 901430"/>
                <a:gd name="connsiteY99" fmla="*/ 407851 h 638189"/>
                <a:gd name="connsiteX100" fmla="*/ 424119 w 901430"/>
                <a:gd name="connsiteY100" fmla="*/ 383846 h 638189"/>
                <a:gd name="connsiteX101" fmla="*/ 424119 w 901430"/>
                <a:gd name="connsiteY101" fmla="*/ 382186 h 638189"/>
                <a:gd name="connsiteX102" fmla="*/ 448205 w 901430"/>
                <a:gd name="connsiteY102" fmla="*/ 358100 h 638189"/>
                <a:gd name="connsiteX103" fmla="*/ 472291 w 901430"/>
                <a:gd name="connsiteY103" fmla="*/ 382186 h 638189"/>
                <a:gd name="connsiteX104" fmla="*/ 472291 w 901430"/>
                <a:gd name="connsiteY104" fmla="*/ 382186 h 638189"/>
                <a:gd name="connsiteX105" fmla="*/ 472291 w 901430"/>
                <a:gd name="connsiteY105" fmla="*/ 267017 h 638189"/>
                <a:gd name="connsiteX106" fmla="*/ 472291 w 901430"/>
                <a:gd name="connsiteY106" fmla="*/ 268596 h 638189"/>
                <a:gd name="connsiteX107" fmla="*/ 424119 w 901430"/>
                <a:gd name="connsiteY107" fmla="*/ 268596 h 638189"/>
                <a:gd name="connsiteX108" fmla="*/ 424119 w 901430"/>
                <a:gd name="connsiteY108" fmla="*/ 267017 h 638189"/>
                <a:gd name="connsiteX109" fmla="*/ 448205 w 901430"/>
                <a:gd name="connsiteY109" fmla="*/ 242931 h 638189"/>
                <a:gd name="connsiteX110" fmla="*/ 472291 w 901430"/>
                <a:gd name="connsiteY110" fmla="*/ 267017 h 638189"/>
                <a:gd name="connsiteX111" fmla="*/ 472291 w 901430"/>
                <a:gd name="connsiteY111" fmla="*/ 267017 h 63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901430" h="638189">
                  <a:moveTo>
                    <a:pt x="472291" y="612524"/>
                  </a:moveTo>
                  <a:lnTo>
                    <a:pt x="472291" y="614103"/>
                  </a:lnTo>
                  <a:cubicBezTo>
                    <a:pt x="472291" y="627381"/>
                    <a:pt x="461483" y="638190"/>
                    <a:pt x="448205" y="638190"/>
                  </a:cubicBezTo>
                  <a:cubicBezTo>
                    <a:pt x="434927" y="638149"/>
                    <a:pt x="424119" y="627381"/>
                    <a:pt x="424119" y="614103"/>
                  </a:cubicBezTo>
                  <a:lnTo>
                    <a:pt x="424119" y="612524"/>
                  </a:lnTo>
                  <a:cubicBezTo>
                    <a:pt x="424119" y="599166"/>
                    <a:pt x="434927" y="588438"/>
                    <a:pt x="448205" y="588438"/>
                  </a:cubicBezTo>
                  <a:cubicBezTo>
                    <a:pt x="461483" y="588438"/>
                    <a:pt x="472291" y="599166"/>
                    <a:pt x="472291" y="612524"/>
                  </a:cubicBezTo>
                  <a:lnTo>
                    <a:pt x="472291" y="612524"/>
                  </a:lnTo>
                  <a:close/>
                  <a:moveTo>
                    <a:pt x="24690" y="48904"/>
                  </a:moveTo>
                  <a:cubicBezTo>
                    <a:pt x="19954" y="48904"/>
                    <a:pt x="15177" y="47447"/>
                    <a:pt x="11048" y="44370"/>
                  </a:cubicBezTo>
                  <a:lnTo>
                    <a:pt x="9631" y="43318"/>
                  </a:lnTo>
                  <a:cubicBezTo>
                    <a:pt x="-975" y="35343"/>
                    <a:pt x="-3161" y="20284"/>
                    <a:pt x="4773" y="9597"/>
                  </a:cubicBezTo>
                  <a:cubicBezTo>
                    <a:pt x="12788" y="-1009"/>
                    <a:pt x="27848" y="-3155"/>
                    <a:pt x="38494" y="4820"/>
                  </a:cubicBezTo>
                  <a:cubicBezTo>
                    <a:pt x="49141" y="12795"/>
                    <a:pt x="51893" y="28299"/>
                    <a:pt x="44040" y="38946"/>
                  </a:cubicBezTo>
                  <a:cubicBezTo>
                    <a:pt x="39223" y="45382"/>
                    <a:pt x="32017" y="48904"/>
                    <a:pt x="24690" y="48904"/>
                  </a:cubicBezTo>
                  <a:lnTo>
                    <a:pt x="24690" y="48904"/>
                  </a:lnTo>
                  <a:close/>
                  <a:moveTo>
                    <a:pt x="876051" y="54369"/>
                  </a:moveTo>
                  <a:cubicBezTo>
                    <a:pt x="868684" y="54369"/>
                    <a:pt x="861397" y="51009"/>
                    <a:pt x="856701" y="44613"/>
                  </a:cubicBezTo>
                  <a:cubicBezTo>
                    <a:pt x="848807" y="33926"/>
                    <a:pt x="851034" y="18867"/>
                    <a:pt x="861721" y="10973"/>
                  </a:cubicBezTo>
                  <a:lnTo>
                    <a:pt x="863380" y="9799"/>
                  </a:lnTo>
                  <a:cubicBezTo>
                    <a:pt x="874189" y="2067"/>
                    <a:pt x="889167" y="4536"/>
                    <a:pt x="896939" y="15345"/>
                  </a:cubicBezTo>
                  <a:cubicBezTo>
                    <a:pt x="904671" y="26194"/>
                    <a:pt x="902162" y="41212"/>
                    <a:pt x="891393" y="48945"/>
                  </a:cubicBezTo>
                  <a:lnTo>
                    <a:pt x="890381" y="49633"/>
                  </a:lnTo>
                  <a:cubicBezTo>
                    <a:pt x="886010" y="52831"/>
                    <a:pt x="880990" y="54369"/>
                    <a:pt x="876051" y="54369"/>
                  </a:cubicBezTo>
                  <a:lnTo>
                    <a:pt x="876051" y="54369"/>
                  </a:lnTo>
                  <a:close/>
                  <a:moveTo>
                    <a:pt x="121886" y="109302"/>
                  </a:moveTo>
                  <a:cubicBezTo>
                    <a:pt x="118121" y="109302"/>
                    <a:pt x="114194" y="108411"/>
                    <a:pt x="110632" y="106468"/>
                  </a:cubicBezTo>
                  <a:lnTo>
                    <a:pt x="121967" y="85216"/>
                  </a:lnTo>
                  <a:lnTo>
                    <a:pt x="110065" y="106185"/>
                  </a:lnTo>
                  <a:cubicBezTo>
                    <a:pt x="98204" y="100275"/>
                    <a:pt x="93184" y="85863"/>
                    <a:pt x="99014" y="73962"/>
                  </a:cubicBezTo>
                  <a:cubicBezTo>
                    <a:pt x="104843" y="62101"/>
                    <a:pt x="119092" y="57081"/>
                    <a:pt x="130994" y="62870"/>
                  </a:cubicBezTo>
                  <a:lnTo>
                    <a:pt x="133301" y="64044"/>
                  </a:lnTo>
                  <a:cubicBezTo>
                    <a:pt x="145000" y="70318"/>
                    <a:pt x="149494" y="84811"/>
                    <a:pt x="143179" y="96550"/>
                  </a:cubicBezTo>
                  <a:cubicBezTo>
                    <a:pt x="138847" y="104687"/>
                    <a:pt x="130508" y="109302"/>
                    <a:pt x="121886" y="109302"/>
                  </a:cubicBezTo>
                  <a:lnTo>
                    <a:pt x="121886" y="109302"/>
                  </a:lnTo>
                  <a:close/>
                  <a:moveTo>
                    <a:pt x="778815" y="113310"/>
                  </a:moveTo>
                  <a:cubicBezTo>
                    <a:pt x="770071" y="113310"/>
                    <a:pt x="761691" y="108573"/>
                    <a:pt x="757360" y="100275"/>
                  </a:cubicBezTo>
                  <a:cubicBezTo>
                    <a:pt x="751288" y="88454"/>
                    <a:pt x="755903" y="73962"/>
                    <a:pt x="767683" y="67849"/>
                  </a:cubicBezTo>
                  <a:lnTo>
                    <a:pt x="769383" y="66959"/>
                  </a:lnTo>
                  <a:cubicBezTo>
                    <a:pt x="781325" y="61129"/>
                    <a:pt x="795777" y="65825"/>
                    <a:pt x="801687" y="77767"/>
                  </a:cubicBezTo>
                  <a:cubicBezTo>
                    <a:pt x="807638" y="89628"/>
                    <a:pt x="802820" y="104080"/>
                    <a:pt x="790960" y="110071"/>
                  </a:cubicBezTo>
                  <a:lnTo>
                    <a:pt x="780232" y="88535"/>
                  </a:lnTo>
                  <a:lnTo>
                    <a:pt x="789786" y="110678"/>
                  </a:lnTo>
                  <a:cubicBezTo>
                    <a:pt x="786304" y="112419"/>
                    <a:pt x="782458" y="113310"/>
                    <a:pt x="778815" y="113310"/>
                  </a:cubicBezTo>
                  <a:lnTo>
                    <a:pt x="778815" y="113310"/>
                  </a:lnTo>
                  <a:close/>
                  <a:moveTo>
                    <a:pt x="226853" y="153588"/>
                  </a:moveTo>
                  <a:cubicBezTo>
                    <a:pt x="224303" y="153588"/>
                    <a:pt x="221712" y="153184"/>
                    <a:pt x="219243" y="152334"/>
                  </a:cubicBezTo>
                  <a:lnTo>
                    <a:pt x="218110" y="151969"/>
                  </a:lnTo>
                  <a:cubicBezTo>
                    <a:pt x="205398" y="148002"/>
                    <a:pt x="198355" y="134481"/>
                    <a:pt x="202281" y="121811"/>
                  </a:cubicBezTo>
                  <a:cubicBezTo>
                    <a:pt x="206248" y="109181"/>
                    <a:pt x="219769" y="102056"/>
                    <a:pt x="232440" y="106063"/>
                  </a:cubicBezTo>
                  <a:lnTo>
                    <a:pt x="234464" y="106711"/>
                  </a:lnTo>
                  <a:cubicBezTo>
                    <a:pt x="247053" y="110921"/>
                    <a:pt x="253895" y="124523"/>
                    <a:pt x="249644" y="137113"/>
                  </a:cubicBezTo>
                  <a:cubicBezTo>
                    <a:pt x="246284" y="147192"/>
                    <a:pt x="236893" y="153588"/>
                    <a:pt x="226853" y="153588"/>
                  </a:cubicBezTo>
                  <a:lnTo>
                    <a:pt x="226853" y="153588"/>
                  </a:lnTo>
                  <a:close/>
                  <a:moveTo>
                    <a:pt x="673524" y="156220"/>
                  </a:moveTo>
                  <a:cubicBezTo>
                    <a:pt x="663484" y="156220"/>
                    <a:pt x="654092" y="149905"/>
                    <a:pt x="650692" y="139865"/>
                  </a:cubicBezTo>
                  <a:cubicBezTo>
                    <a:pt x="646441" y="127357"/>
                    <a:pt x="653040" y="113715"/>
                    <a:pt x="665629" y="109424"/>
                  </a:cubicBezTo>
                  <a:lnTo>
                    <a:pt x="667978" y="108735"/>
                  </a:lnTo>
                  <a:cubicBezTo>
                    <a:pt x="680608" y="104849"/>
                    <a:pt x="694128" y="112055"/>
                    <a:pt x="698014" y="124806"/>
                  </a:cubicBezTo>
                  <a:cubicBezTo>
                    <a:pt x="701860" y="137518"/>
                    <a:pt x="694655" y="150917"/>
                    <a:pt x="681903" y="154803"/>
                  </a:cubicBezTo>
                  <a:lnTo>
                    <a:pt x="674940" y="131769"/>
                  </a:lnTo>
                  <a:lnTo>
                    <a:pt x="681255" y="155046"/>
                  </a:lnTo>
                  <a:cubicBezTo>
                    <a:pt x="678664" y="155815"/>
                    <a:pt x="676114" y="156220"/>
                    <a:pt x="673524" y="156220"/>
                  </a:cubicBezTo>
                  <a:lnTo>
                    <a:pt x="673524" y="156220"/>
                  </a:lnTo>
                  <a:close/>
                  <a:moveTo>
                    <a:pt x="337286" y="180670"/>
                  </a:moveTo>
                  <a:cubicBezTo>
                    <a:pt x="336153" y="180670"/>
                    <a:pt x="334979" y="180630"/>
                    <a:pt x="333805" y="180428"/>
                  </a:cubicBezTo>
                  <a:lnTo>
                    <a:pt x="332590" y="180266"/>
                  </a:lnTo>
                  <a:cubicBezTo>
                    <a:pt x="319515" y="178080"/>
                    <a:pt x="310245" y="165733"/>
                    <a:pt x="312350" y="152698"/>
                  </a:cubicBezTo>
                  <a:cubicBezTo>
                    <a:pt x="314414" y="139582"/>
                    <a:pt x="326275" y="130676"/>
                    <a:pt x="339391" y="132579"/>
                  </a:cubicBezTo>
                  <a:cubicBezTo>
                    <a:pt x="352507" y="134522"/>
                    <a:pt x="362344" y="146909"/>
                    <a:pt x="360401" y="160025"/>
                  </a:cubicBezTo>
                  <a:cubicBezTo>
                    <a:pt x="358539" y="172007"/>
                    <a:pt x="348904" y="180670"/>
                    <a:pt x="337286" y="180670"/>
                  </a:cubicBezTo>
                  <a:lnTo>
                    <a:pt x="337286" y="180670"/>
                  </a:lnTo>
                  <a:close/>
                  <a:moveTo>
                    <a:pt x="562524" y="182047"/>
                  </a:moveTo>
                  <a:cubicBezTo>
                    <a:pt x="550825" y="182047"/>
                    <a:pt x="540623" y="173546"/>
                    <a:pt x="538802" y="161563"/>
                  </a:cubicBezTo>
                  <a:cubicBezTo>
                    <a:pt x="536818" y="148447"/>
                    <a:pt x="545846" y="136182"/>
                    <a:pt x="559002" y="134157"/>
                  </a:cubicBezTo>
                  <a:lnTo>
                    <a:pt x="560702" y="133915"/>
                  </a:lnTo>
                  <a:cubicBezTo>
                    <a:pt x="573737" y="131972"/>
                    <a:pt x="586044" y="141039"/>
                    <a:pt x="587987" y="154236"/>
                  </a:cubicBezTo>
                  <a:cubicBezTo>
                    <a:pt x="589930" y="167393"/>
                    <a:pt x="580862" y="179618"/>
                    <a:pt x="567665" y="181561"/>
                  </a:cubicBezTo>
                  <a:lnTo>
                    <a:pt x="564184" y="157718"/>
                  </a:lnTo>
                  <a:lnTo>
                    <a:pt x="566208" y="181723"/>
                  </a:lnTo>
                  <a:cubicBezTo>
                    <a:pt x="564953" y="181966"/>
                    <a:pt x="563779" y="182047"/>
                    <a:pt x="562524" y="182047"/>
                  </a:cubicBezTo>
                  <a:lnTo>
                    <a:pt x="562524" y="182047"/>
                  </a:lnTo>
                  <a:close/>
                  <a:moveTo>
                    <a:pt x="450674" y="190062"/>
                  </a:moveTo>
                  <a:lnTo>
                    <a:pt x="449095" y="190062"/>
                  </a:lnTo>
                  <a:cubicBezTo>
                    <a:pt x="435817" y="190062"/>
                    <a:pt x="425009" y="179334"/>
                    <a:pt x="425009" y="166057"/>
                  </a:cubicBezTo>
                  <a:cubicBezTo>
                    <a:pt x="425009" y="152779"/>
                    <a:pt x="435817" y="141970"/>
                    <a:pt x="449095" y="141970"/>
                  </a:cubicBezTo>
                  <a:cubicBezTo>
                    <a:pt x="462454" y="141970"/>
                    <a:pt x="473991" y="152779"/>
                    <a:pt x="473991" y="166057"/>
                  </a:cubicBezTo>
                  <a:cubicBezTo>
                    <a:pt x="473991" y="179334"/>
                    <a:pt x="463952" y="190062"/>
                    <a:pt x="450674" y="190062"/>
                  </a:cubicBezTo>
                  <a:lnTo>
                    <a:pt x="450674" y="190062"/>
                  </a:lnTo>
                  <a:close/>
                  <a:moveTo>
                    <a:pt x="472291" y="497355"/>
                  </a:moveTo>
                  <a:lnTo>
                    <a:pt x="472291" y="498934"/>
                  </a:lnTo>
                  <a:cubicBezTo>
                    <a:pt x="472291" y="512212"/>
                    <a:pt x="461483" y="523020"/>
                    <a:pt x="448205" y="523020"/>
                  </a:cubicBezTo>
                  <a:cubicBezTo>
                    <a:pt x="434927" y="523020"/>
                    <a:pt x="424119" y="512212"/>
                    <a:pt x="424119" y="498934"/>
                  </a:cubicBezTo>
                  <a:lnTo>
                    <a:pt x="424119" y="497355"/>
                  </a:lnTo>
                  <a:cubicBezTo>
                    <a:pt x="424119" y="484077"/>
                    <a:pt x="434927" y="473269"/>
                    <a:pt x="448205" y="473269"/>
                  </a:cubicBezTo>
                  <a:cubicBezTo>
                    <a:pt x="461483" y="473269"/>
                    <a:pt x="472291" y="484077"/>
                    <a:pt x="472291" y="497355"/>
                  </a:cubicBezTo>
                  <a:lnTo>
                    <a:pt x="472291" y="497355"/>
                  </a:lnTo>
                  <a:close/>
                  <a:moveTo>
                    <a:pt x="472291" y="382186"/>
                  </a:moveTo>
                  <a:lnTo>
                    <a:pt x="472291" y="383846"/>
                  </a:lnTo>
                  <a:cubicBezTo>
                    <a:pt x="472291" y="397124"/>
                    <a:pt x="461483" y="407851"/>
                    <a:pt x="448205" y="407851"/>
                  </a:cubicBezTo>
                  <a:cubicBezTo>
                    <a:pt x="434927" y="407851"/>
                    <a:pt x="424119" y="397124"/>
                    <a:pt x="424119" y="383846"/>
                  </a:cubicBezTo>
                  <a:lnTo>
                    <a:pt x="424119" y="382186"/>
                  </a:lnTo>
                  <a:cubicBezTo>
                    <a:pt x="424119" y="368908"/>
                    <a:pt x="434927" y="358100"/>
                    <a:pt x="448205" y="358100"/>
                  </a:cubicBezTo>
                  <a:cubicBezTo>
                    <a:pt x="461483" y="358100"/>
                    <a:pt x="472291" y="368908"/>
                    <a:pt x="472291" y="382186"/>
                  </a:cubicBezTo>
                  <a:lnTo>
                    <a:pt x="472291" y="382186"/>
                  </a:lnTo>
                  <a:close/>
                  <a:moveTo>
                    <a:pt x="472291" y="267017"/>
                  </a:moveTo>
                  <a:lnTo>
                    <a:pt x="472291" y="268596"/>
                  </a:lnTo>
                  <a:cubicBezTo>
                    <a:pt x="472291" y="300252"/>
                    <a:pt x="424119" y="300292"/>
                    <a:pt x="424119" y="268596"/>
                  </a:cubicBezTo>
                  <a:lnTo>
                    <a:pt x="424119" y="267017"/>
                  </a:lnTo>
                  <a:cubicBezTo>
                    <a:pt x="424119" y="253658"/>
                    <a:pt x="434927" y="242931"/>
                    <a:pt x="448205" y="242931"/>
                  </a:cubicBezTo>
                  <a:cubicBezTo>
                    <a:pt x="461483" y="242931"/>
                    <a:pt x="472291" y="253699"/>
                    <a:pt x="472291" y="267017"/>
                  </a:cubicBezTo>
                  <a:lnTo>
                    <a:pt x="472291" y="267017"/>
                  </a:lnTo>
                  <a:close/>
                </a:path>
              </a:pathLst>
            </a:custGeom>
            <a:grpFill/>
            <a:ln w="4048" cap="flat">
              <a:noFill/>
              <a:prstDash val="solid"/>
              <a:miter/>
            </a:ln>
          </p:spPr>
          <p:txBody>
            <a:bodyPr rtlCol="0" anchor="ctr"/>
            <a:lstStyle/>
            <a:p>
              <a:endParaRPr lang="en-US">
                <a:latin typeface="Neue Haas Grotesk Text Pro" panose="020B0504020202020204" pitchFamily="34" charset="77"/>
              </a:endParaRPr>
            </a:p>
          </p:txBody>
        </p:sp>
        <p:sp>
          <p:nvSpPr>
            <p:cNvPr id="42" name="Freeform 41">
              <a:extLst>
                <a:ext uri="{FF2B5EF4-FFF2-40B4-BE49-F238E27FC236}">
                  <a16:creationId xmlns:a16="http://schemas.microsoft.com/office/drawing/2014/main" id="{C09B806B-9247-653D-8FDC-7479AE964B6E}"/>
                </a:ext>
              </a:extLst>
            </p:cNvPr>
            <p:cNvSpPr/>
            <p:nvPr/>
          </p:nvSpPr>
          <p:spPr>
            <a:xfrm>
              <a:off x="6290081" y="3717660"/>
              <a:ext cx="182489" cy="91244"/>
            </a:xfrm>
            <a:custGeom>
              <a:avLst/>
              <a:gdLst>
                <a:gd name="connsiteX0" fmla="*/ 0 w 182489"/>
                <a:gd name="connsiteY0" fmla="*/ 0 h 91244"/>
                <a:gd name="connsiteX1" fmla="*/ 91245 w 182489"/>
                <a:gd name="connsiteY1" fmla="*/ 91245 h 91244"/>
                <a:gd name="connsiteX2" fmla="*/ 182489 w 182489"/>
                <a:gd name="connsiteY2" fmla="*/ 0 h 91244"/>
                <a:gd name="connsiteX3" fmla="*/ 0 w 182489"/>
                <a:gd name="connsiteY3" fmla="*/ 0 h 91244"/>
              </a:gdLst>
              <a:ahLst/>
              <a:cxnLst>
                <a:cxn ang="0">
                  <a:pos x="connsiteX0" y="connsiteY0"/>
                </a:cxn>
                <a:cxn ang="0">
                  <a:pos x="connsiteX1" y="connsiteY1"/>
                </a:cxn>
                <a:cxn ang="0">
                  <a:pos x="connsiteX2" y="connsiteY2"/>
                </a:cxn>
                <a:cxn ang="0">
                  <a:pos x="connsiteX3" y="connsiteY3"/>
                </a:cxn>
              </a:cxnLst>
              <a:rect l="l" t="t" r="r" b="b"/>
              <a:pathLst>
                <a:path w="182489" h="91244">
                  <a:moveTo>
                    <a:pt x="0" y="0"/>
                  </a:moveTo>
                  <a:lnTo>
                    <a:pt x="91245" y="91245"/>
                  </a:lnTo>
                  <a:lnTo>
                    <a:pt x="182489" y="0"/>
                  </a:lnTo>
                  <a:lnTo>
                    <a:pt x="0" y="0"/>
                  </a:lnTo>
                  <a:close/>
                </a:path>
              </a:pathLst>
            </a:custGeom>
            <a:grpFill/>
            <a:ln w="4048" cap="flat">
              <a:noFill/>
              <a:prstDash val="solid"/>
              <a:miter/>
            </a:ln>
          </p:spPr>
          <p:txBody>
            <a:bodyPr rtlCol="0" anchor="ctr"/>
            <a:lstStyle/>
            <a:p>
              <a:endParaRPr lang="en-US">
                <a:latin typeface="Neue Haas Grotesk Text Pro" panose="020B0504020202020204" pitchFamily="34" charset="77"/>
              </a:endParaRPr>
            </a:p>
          </p:txBody>
        </p:sp>
      </p:grpSp>
      <p:sp>
        <p:nvSpPr>
          <p:cNvPr id="43" name="TextBox 42">
            <a:extLst>
              <a:ext uri="{FF2B5EF4-FFF2-40B4-BE49-F238E27FC236}">
                <a16:creationId xmlns:a16="http://schemas.microsoft.com/office/drawing/2014/main" id="{D5226092-3292-66F3-A776-F9E04D15C288}"/>
              </a:ext>
            </a:extLst>
          </p:cNvPr>
          <p:cNvSpPr txBox="1"/>
          <p:nvPr/>
        </p:nvSpPr>
        <p:spPr>
          <a:xfrm>
            <a:off x="7280704" y="2425070"/>
            <a:ext cx="715952" cy="110800"/>
          </a:xfrm>
          <a:prstGeom prst="rect">
            <a:avLst/>
          </a:prstGeom>
          <a:noFill/>
        </p:spPr>
        <p:txBody>
          <a:bodyPr wrap="square" lIns="0" tIns="0" rIns="0" bIns="0" rtlCol="0">
            <a:spAutoFit/>
          </a:bodyPr>
          <a:lstStyle/>
          <a:p>
            <a:pPr algn="ctr">
              <a:lnSpc>
                <a:spcPct val="90000"/>
              </a:lnSpc>
              <a:spcBef>
                <a:spcPts val="600"/>
              </a:spcBef>
            </a:pPr>
            <a:r>
              <a:rPr lang="en-US" sz="800" baseline="0" err="1">
                <a:solidFill>
                  <a:schemeClr val="bg1"/>
                </a:solidFill>
                <a:latin typeface="Neue Haas Grotesk Text Pro" panose="020B0504020202020204" pitchFamily="34" charset="77"/>
              </a:rPr>
              <a:t>IaC</a:t>
            </a:r>
            <a:endParaRPr lang="en-US" sz="800" baseline="0">
              <a:solidFill>
                <a:schemeClr val="bg1"/>
              </a:solidFill>
              <a:latin typeface="Neue Haas Grotesk Text Pro" panose="020B0504020202020204" pitchFamily="34" charset="77"/>
            </a:endParaRPr>
          </a:p>
        </p:txBody>
      </p:sp>
      <p:sp>
        <p:nvSpPr>
          <p:cNvPr id="44" name="TextBox 43">
            <a:extLst>
              <a:ext uri="{FF2B5EF4-FFF2-40B4-BE49-F238E27FC236}">
                <a16:creationId xmlns:a16="http://schemas.microsoft.com/office/drawing/2014/main" id="{3C2EEA91-349A-9488-265F-39E80C4219D9}"/>
              </a:ext>
            </a:extLst>
          </p:cNvPr>
          <p:cNvSpPr txBox="1"/>
          <p:nvPr/>
        </p:nvSpPr>
        <p:spPr>
          <a:xfrm>
            <a:off x="1179456" y="2422642"/>
            <a:ext cx="850201" cy="221599"/>
          </a:xfrm>
          <a:prstGeom prst="rect">
            <a:avLst/>
          </a:prstGeom>
          <a:noFill/>
        </p:spPr>
        <p:txBody>
          <a:bodyPr wrap="square" lIns="0" tIns="0" rIns="0" bIns="0" rtlCol="0">
            <a:spAutoFit/>
          </a:bodyPr>
          <a:lstStyle/>
          <a:p>
            <a:pPr algn="ctr">
              <a:lnSpc>
                <a:spcPct val="90000"/>
              </a:lnSpc>
              <a:spcBef>
                <a:spcPts val="600"/>
              </a:spcBef>
            </a:pPr>
            <a:r>
              <a:rPr lang="en-US" sz="800">
                <a:solidFill>
                  <a:schemeClr val="bg1"/>
                </a:solidFill>
                <a:latin typeface="Neue Haas Grotesk Text Pro" panose="020B0504020202020204" pitchFamily="34" charset="77"/>
              </a:rPr>
              <a:t>Fleet</a:t>
            </a:r>
            <a:r>
              <a:rPr lang="en-US" sz="800" baseline="0">
                <a:solidFill>
                  <a:schemeClr val="bg1"/>
                </a:solidFill>
                <a:latin typeface="Neue Haas Grotesk Text Pro" panose="020B0504020202020204" pitchFamily="34" charset="77"/>
              </a:rPr>
              <a:t> Management</a:t>
            </a:r>
          </a:p>
        </p:txBody>
      </p:sp>
      <p:pic>
        <p:nvPicPr>
          <p:cNvPr id="45" name="Picture 44">
            <a:extLst>
              <a:ext uri="{FF2B5EF4-FFF2-40B4-BE49-F238E27FC236}">
                <a16:creationId xmlns:a16="http://schemas.microsoft.com/office/drawing/2014/main" id="{091AB529-E562-C40F-28ED-2BF27B314D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90498" y="2115563"/>
            <a:ext cx="230937" cy="243533"/>
          </a:xfrm>
          <a:prstGeom prst="rect">
            <a:avLst/>
          </a:prstGeom>
        </p:spPr>
      </p:pic>
      <p:pic>
        <p:nvPicPr>
          <p:cNvPr id="46" name="Picture 45">
            <a:extLst>
              <a:ext uri="{FF2B5EF4-FFF2-40B4-BE49-F238E27FC236}">
                <a16:creationId xmlns:a16="http://schemas.microsoft.com/office/drawing/2014/main" id="{44FCF9A4-4CC2-9F59-5500-B9AB98A47C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9304" y="2059243"/>
            <a:ext cx="274320" cy="293914"/>
          </a:xfrm>
          <a:prstGeom prst="rect">
            <a:avLst/>
          </a:prstGeom>
        </p:spPr>
      </p:pic>
      <p:pic>
        <p:nvPicPr>
          <p:cNvPr id="47" name="Picture 46">
            <a:extLst>
              <a:ext uri="{FF2B5EF4-FFF2-40B4-BE49-F238E27FC236}">
                <a16:creationId xmlns:a16="http://schemas.microsoft.com/office/drawing/2014/main" id="{7743B0E8-76B2-203B-3732-3E8AB579BB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8753" y="2055477"/>
            <a:ext cx="274320" cy="279133"/>
          </a:xfrm>
          <a:prstGeom prst="rect">
            <a:avLst/>
          </a:prstGeom>
        </p:spPr>
      </p:pic>
      <p:pic>
        <p:nvPicPr>
          <p:cNvPr id="48" name="Picture 47">
            <a:extLst>
              <a:ext uri="{FF2B5EF4-FFF2-40B4-BE49-F238E27FC236}">
                <a16:creationId xmlns:a16="http://schemas.microsoft.com/office/drawing/2014/main" id="{4AAC5AF0-52EB-9A14-4C32-49E6695C85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91558" y="2047094"/>
            <a:ext cx="274320" cy="318212"/>
          </a:xfrm>
          <a:prstGeom prst="rect">
            <a:avLst/>
          </a:prstGeom>
        </p:spPr>
      </p:pic>
      <p:pic>
        <p:nvPicPr>
          <p:cNvPr id="49" name="Picture 48" descr="A black background with a black square&#10;&#10;Description automatically generated with medium confidence">
            <a:extLst>
              <a:ext uri="{FF2B5EF4-FFF2-40B4-BE49-F238E27FC236}">
                <a16:creationId xmlns:a16="http://schemas.microsoft.com/office/drawing/2014/main" id="{5F6D9E6D-B434-5CE1-D9E3-7F3A8DD30D4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61591" y="2056344"/>
            <a:ext cx="274320" cy="301993"/>
          </a:xfrm>
          <a:prstGeom prst="rect">
            <a:avLst/>
          </a:prstGeom>
        </p:spPr>
      </p:pic>
      <p:pic>
        <p:nvPicPr>
          <p:cNvPr id="50" name="Picture 49">
            <a:extLst>
              <a:ext uri="{FF2B5EF4-FFF2-40B4-BE49-F238E27FC236}">
                <a16:creationId xmlns:a16="http://schemas.microsoft.com/office/drawing/2014/main" id="{F775C36D-E4FF-3CBB-6187-717948BC5C0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7723" y="2070181"/>
            <a:ext cx="251834" cy="274320"/>
          </a:xfrm>
          <a:prstGeom prst="rect">
            <a:avLst/>
          </a:prstGeom>
        </p:spPr>
      </p:pic>
      <p:sp>
        <p:nvSpPr>
          <p:cNvPr id="51" name="TextBox 50">
            <a:extLst>
              <a:ext uri="{FF2B5EF4-FFF2-40B4-BE49-F238E27FC236}">
                <a16:creationId xmlns:a16="http://schemas.microsoft.com/office/drawing/2014/main" id="{63D672A5-8D20-B1FE-09A3-FD98086CB70F}"/>
              </a:ext>
            </a:extLst>
          </p:cNvPr>
          <p:cNvSpPr txBox="1"/>
          <p:nvPr/>
        </p:nvSpPr>
        <p:spPr>
          <a:xfrm>
            <a:off x="1059001" y="725228"/>
            <a:ext cx="3801597" cy="914096"/>
          </a:xfrm>
          <a:prstGeom prst="rect">
            <a:avLst/>
          </a:prstGeom>
          <a:noFill/>
        </p:spPr>
        <p:txBody>
          <a:bodyPr wrap="square" lIns="0" tIns="0" rIns="0" bIns="0" rtlCol="0">
            <a:spAutoFit/>
          </a:bodyPr>
          <a:lstStyle/>
          <a:p>
            <a:pPr algn="l">
              <a:lnSpc>
                <a:spcPct val="90000"/>
              </a:lnSpc>
              <a:spcBef>
                <a:spcPts val="600"/>
              </a:spcBef>
            </a:pPr>
            <a:r>
              <a:rPr lang="en-US" sz="6600" b="1" baseline="0">
                <a:solidFill>
                  <a:schemeClr val="tx1">
                    <a:lumMod val="75000"/>
                    <a:lumOff val="25000"/>
                  </a:schemeClr>
                </a:solidFill>
                <a:latin typeface="Neue Haas Grotesk Text Pro" panose="020B0504020202020204" pitchFamily="34" charset="77"/>
                <a:cs typeface="Times New Roman" panose="02020603050405020304" pitchFamily="18" charset="0"/>
              </a:rPr>
              <a:t>VSP</a:t>
            </a:r>
            <a:r>
              <a:rPr lang="en-US" sz="6600" baseline="0">
                <a:solidFill>
                  <a:schemeClr val="bg1"/>
                </a:solidFill>
                <a:latin typeface="Neue Haas Grotesk Text Pro" panose="020B0504020202020204" pitchFamily="34" charset="77"/>
                <a:cs typeface="Times New Roman" panose="02020603050405020304" pitchFamily="18" charset="0"/>
              </a:rPr>
              <a:t> </a:t>
            </a:r>
            <a:r>
              <a:rPr lang="en-US" sz="6600" baseline="0">
                <a:solidFill>
                  <a:schemeClr val="accent5"/>
                </a:solidFill>
                <a:latin typeface="Neue Haas Grotesk Text Pro" panose="020B0504020202020204" pitchFamily="34" charset="77"/>
                <a:cs typeface="Times New Roman" panose="02020603050405020304" pitchFamily="18" charset="0"/>
              </a:rPr>
              <a:t>360</a:t>
            </a:r>
          </a:p>
        </p:txBody>
      </p:sp>
      <p:sp>
        <p:nvSpPr>
          <p:cNvPr id="52" name="TextBox 51">
            <a:extLst>
              <a:ext uri="{FF2B5EF4-FFF2-40B4-BE49-F238E27FC236}">
                <a16:creationId xmlns:a16="http://schemas.microsoft.com/office/drawing/2014/main" id="{673A548D-9A92-ED38-FE00-7BDE9E5657C5}"/>
              </a:ext>
            </a:extLst>
          </p:cNvPr>
          <p:cNvSpPr txBox="1"/>
          <p:nvPr/>
        </p:nvSpPr>
        <p:spPr>
          <a:xfrm>
            <a:off x="5572194" y="927921"/>
            <a:ext cx="2526619" cy="387798"/>
          </a:xfrm>
          <a:prstGeom prst="rect">
            <a:avLst/>
          </a:prstGeom>
          <a:noFill/>
        </p:spPr>
        <p:txBody>
          <a:bodyPr wrap="square" lIns="0" tIns="0" rIns="0" bIns="0" rtlCol="0">
            <a:spAutoFit/>
          </a:bodyPr>
          <a:lstStyle/>
          <a:p>
            <a:pPr algn="l">
              <a:lnSpc>
                <a:spcPct val="90000"/>
              </a:lnSpc>
              <a:spcBef>
                <a:spcPts val="600"/>
              </a:spcBef>
            </a:pPr>
            <a:r>
              <a:rPr lang="en-US" sz="1400" b="1">
                <a:solidFill>
                  <a:schemeClr val="tx1">
                    <a:lumMod val="75000"/>
                    <a:lumOff val="25000"/>
                  </a:schemeClr>
                </a:solidFill>
                <a:latin typeface="Neue Haas Grotesk Text Pro" panose="020B0504020202020204" pitchFamily="34" charset="77"/>
                <a:cs typeface="Times New Roman" panose="02020603050405020304" pitchFamily="18" charset="0"/>
              </a:rPr>
              <a:t>Redefine the Data Platform for the AI Factory.</a:t>
            </a:r>
          </a:p>
        </p:txBody>
      </p:sp>
      <p:grpSp>
        <p:nvGrpSpPr>
          <p:cNvPr id="53" name="Group 52">
            <a:extLst>
              <a:ext uri="{FF2B5EF4-FFF2-40B4-BE49-F238E27FC236}">
                <a16:creationId xmlns:a16="http://schemas.microsoft.com/office/drawing/2014/main" id="{E52DF0C8-E86F-9205-F16A-EAE044DF1DDD}"/>
              </a:ext>
            </a:extLst>
          </p:cNvPr>
          <p:cNvGrpSpPr/>
          <p:nvPr/>
        </p:nvGrpSpPr>
        <p:grpSpPr>
          <a:xfrm>
            <a:off x="939149" y="3917261"/>
            <a:ext cx="7357780" cy="584655"/>
            <a:chOff x="939149" y="3800733"/>
            <a:chExt cx="7357780" cy="584655"/>
          </a:xfrm>
        </p:grpSpPr>
        <p:sp>
          <p:nvSpPr>
            <p:cNvPr id="54" name="Rounded Rectangle 53">
              <a:extLst>
                <a:ext uri="{FF2B5EF4-FFF2-40B4-BE49-F238E27FC236}">
                  <a16:creationId xmlns:a16="http://schemas.microsoft.com/office/drawing/2014/main" id="{81F4A861-8120-1DDC-31B2-59CA2730E302}"/>
                </a:ext>
              </a:extLst>
            </p:cNvPr>
            <p:cNvSpPr/>
            <p:nvPr/>
          </p:nvSpPr>
          <p:spPr>
            <a:xfrm>
              <a:off x="939149" y="3800733"/>
              <a:ext cx="7357780" cy="584655"/>
            </a:xfrm>
            <a:prstGeom prst="roundRect">
              <a:avLst>
                <a:gd name="adj" fmla="val 50000"/>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378" rtl="0" eaLnBrk="1" fontAlgn="auto" latinLnBrk="0" hangingPunct="1">
                <a:lnSpc>
                  <a:spcPct val="100000"/>
                </a:lnSpc>
                <a:spcBef>
                  <a:spcPts val="0"/>
                </a:spcBef>
                <a:spcAft>
                  <a:spcPts val="0"/>
                </a:spcAft>
                <a:buClrTx/>
                <a:buSzTx/>
                <a:buFontTx/>
                <a:buNone/>
                <a:tabLst/>
                <a:defRPr/>
              </a:pPr>
              <a:endParaRPr kumimoji="0" lang="en-US" sz="1400" b="1" u="none" strike="noStrike" kern="1200" cap="none" spc="0" normalizeH="0" baseline="0" noProof="0">
                <a:ln>
                  <a:noFill/>
                </a:ln>
                <a:solidFill>
                  <a:srgbClr val="FFFFFF"/>
                </a:solidFill>
                <a:effectLst/>
                <a:uLnTx/>
                <a:uFillTx/>
                <a:latin typeface="Neue Haas Grotesk Text Pro" panose="020B0504020202020204" pitchFamily="34" charset="77"/>
                <a:cs typeface="Times New Roman" panose="02020603050405020304" pitchFamily="18" charset="0"/>
              </a:endParaRPr>
            </a:p>
          </p:txBody>
        </p:sp>
        <p:grpSp>
          <p:nvGrpSpPr>
            <p:cNvPr id="55" name="Group 54">
              <a:extLst>
                <a:ext uri="{FF2B5EF4-FFF2-40B4-BE49-F238E27FC236}">
                  <a16:creationId xmlns:a16="http://schemas.microsoft.com/office/drawing/2014/main" id="{8A4E6962-18BB-F42A-87F2-6B4EB996B3F1}"/>
                </a:ext>
              </a:extLst>
            </p:cNvPr>
            <p:cNvGrpSpPr/>
            <p:nvPr/>
          </p:nvGrpSpPr>
          <p:grpSpPr>
            <a:xfrm>
              <a:off x="3275116" y="3941931"/>
              <a:ext cx="3466136" cy="298187"/>
              <a:chOff x="2185527" y="3935269"/>
              <a:chExt cx="3466136" cy="298187"/>
            </a:xfrm>
          </p:grpSpPr>
          <p:pic>
            <p:nvPicPr>
              <p:cNvPr id="57" name="Graphic 56">
                <a:extLst>
                  <a:ext uri="{FF2B5EF4-FFF2-40B4-BE49-F238E27FC236}">
                    <a16:creationId xmlns:a16="http://schemas.microsoft.com/office/drawing/2014/main" id="{FF42C0E4-8E8A-6AFD-AE67-5BC0DF25258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185527" y="3959136"/>
                <a:ext cx="274320" cy="274320"/>
              </a:xfrm>
              <a:prstGeom prst="rect">
                <a:avLst/>
              </a:prstGeom>
            </p:spPr>
          </p:pic>
          <p:pic>
            <p:nvPicPr>
              <p:cNvPr id="58" name="Graphic 57">
                <a:extLst>
                  <a:ext uri="{FF2B5EF4-FFF2-40B4-BE49-F238E27FC236}">
                    <a16:creationId xmlns:a16="http://schemas.microsoft.com/office/drawing/2014/main" id="{D58FFA17-3A30-80BC-D520-45916600165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300754" y="3955900"/>
                <a:ext cx="274320" cy="274320"/>
              </a:xfrm>
              <a:prstGeom prst="rect">
                <a:avLst/>
              </a:prstGeom>
            </p:spPr>
          </p:pic>
          <p:pic>
            <p:nvPicPr>
              <p:cNvPr id="59" name="Graphic 58">
                <a:extLst>
                  <a:ext uri="{FF2B5EF4-FFF2-40B4-BE49-F238E27FC236}">
                    <a16:creationId xmlns:a16="http://schemas.microsoft.com/office/drawing/2014/main" id="{91416A7A-F1C4-A3C2-CF37-7919BDA9FE6C}"/>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415981" y="3935269"/>
                <a:ext cx="274320" cy="274320"/>
              </a:xfrm>
              <a:prstGeom prst="rect">
                <a:avLst/>
              </a:prstGeom>
            </p:spPr>
          </p:pic>
          <p:sp>
            <p:nvSpPr>
              <p:cNvPr id="60" name="TextBox 59">
                <a:extLst>
                  <a:ext uri="{FF2B5EF4-FFF2-40B4-BE49-F238E27FC236}">
                    <a16:creationId xmlns:a16="http://schemas.microsoft.com/office/drawing/2014/main" id="{67049D66-6E05-6114-6E38-5B771F99719E}"/>
                  </a:ext>
                </a:extLst>
              </p:cNvPr>
              <p:cNvSpPr txBox="1"/>
              <p:nvPr/>
            </p:nvSpPr>
            <p:spPr>
              <a:xfrm>
                <a:off x="2525469" y="4022996"/>
                <a:ext cx="868659" cy="138499"/>
              </a:xfrm>
              <a:prstGeom prst="rect">
                <a:avLst/>
              </a:prstGeom>
              <a:noFill/>
              <a:ln>
                <a:noFill/>
              </a:ln>
            </p:spPr>
            <p:txBody>
              <a:bodyPr wrap="square" lIns="0" tIns="0" rIns="0" bIns="0" rtlCol="0">
                <a:spAutoFit/>
              </a:bodyPr>
              <a:lstStyle/>
              <a:p>
                <a:pPr algn="l">
                  <a:lnSpc>
                    <a:spcPct val="90000"/>
                  </a:lnSpc>
                  <a:spcBef>
                    <a:spcPts val="600"/>
                  </a:spcBef>
                </a:pPr>
                <a:r>
                  <a:rPr lang="en-US" sz="1000" baseline="0">
                    <a:solidFill>
                      <a:schemeClr val="bg1">
                        <a:lumMod val="95000"/>
                      </a:schemeClr>
                    </a:solidFill>
                    <a:latin typeface="Neue Haas Grotesk Text Pro" panose="020B0504020202020204" pitchFamily="34" charset="77"/>
                  </a:rPr>
                  <a:t>Block</a:t>
                </a:r>
              </a:p>
            </p:txBody>
          </p:sp>
          <p:sp>
            <p:nvSpPr>
              <p:cNvPr id="61" name="TextBox 60">
                <a:extLst>
                  <a:ext uri="{FF2B5EF4-FFF2-40B4-BE49-F238E27FC236}">
                    <a16:creationId xmlns:a16="http://schemas.microsoft.com/office/drawing/2014/main" id="{4AE1B43F-F580-4789-E8E4-053919C26FE1}"/>
                  </a:ext>
                </a:extLst>
              </p:cNvPr>
              <p:cNvSpPr txBox="1"/>
              <p:nvPr/>
            </p:nvSpPr>
            <p:spPr>
              <a:xfrm>
                <a:off x="3654289" y="4031436"/>
                <a:ext cx="868659" cy="138499"/>
              </a:xfrm>
              <a:prstGeom prst="rect">
                <a:avLst/>
              </a:prstGeom>
              <a:noFill/>
              <a:ln>
                <a:noFill/>
              </a:ln>
            </p:spPr>
            <p:txBody>
              <a:bodyPr wrap="square" lIns="0" tIns="0" rIns="0" bIns="0" rtlCol="0">
                <a:spAutoFit/>
              </a:bodyPr>
              <a:lstStyle/>
              <a:p>
                <a:pPr algn="l">
                  <a:lnSpc>
                    <a:spcPct val="90000"/>
                  </a:lnSpc>
                  <a:spcBef>
                    <a:spcPts val="600"/>
                  </a:spcBef>
                </a:pPr>
                <a:r>
                  <a:rPr lang="en-US" sz="1000" baseline="0">
                    <a:solidFill>
                      <a:schemeClr val="bg1">
                        <a:lumMod val="95000"/>
                      </a:schemeClr>
                    </a:solidFill>
                    <a:latin typeface="Neue Haas Grotesk Text Pro" panose="020B0504020202020204" pitchFamily="34" charset="77"/>
                  </a:rPr>
                  <a:t>File</a:t>
                </a:r>
              </a:p>
            </p:txBody>
          </p:sp>
          <p:sp>
            <p:nvSpPr>
              <p:cNvPr id="62" name="TextBox 61">
                <a:extLst>
                  <a:ext uri="{FF2B5EF4-FFF2-40B4-BE49-F238E27FC236}">
                    <a16:creationId xmlns:a16="http://schemas.microsoft.com/office/drawing/2014/main" id="{396F5E40-7503-E86C-AA53-EFD8A01A26A9}"/>
                  </a:ext>
                </a:extLst>
              </p:cNvPr>
              <p:cNvSpPr txBox="1"/>
              <p:nvPr/>
            </p:nvSpPr>
            <p:spPr>
              <a:xfrm>
                <a:off x="4783004" y="4022996"/>
                <a:ext cx="868659" cy="138499"/>
              </a:xfrm>
              <a:prstGeom prst="rect">
                <a:avLst/>
              </a:prstGeom>
              <a:noFill/>
              <a:ln>
                <a:noFill/>
              </a:ln>
            </p:spPr>
            <p:txBody>
              <a:bodyPr wrap="square" lIns="0" tIns="0" rIns="0" bIns="0" rtlCol="0">
                <a:spAutoFit/>
              </a:bodyPr>
              <a:lstStyle/>
              <a:p>
                <a:pPr algn="l">
                  <a:lnSpc>
                    <a:spcPct val="90000"/>
                  </a:lnSpc>
                  <a:spcBef>
                    <a:spcPts val="600"/>
                  </a:spcBef>
                </a:pPr>
                <a:r>
                  <a:rPr lang="en-US" sz="1000" baseline="0">
                    <a:solidFill>
                      <a:schemeClr val="bg1">
                        <a:lumMod val="95000"/>
                      </a:schemeClr>
                    </a:solidFill>
                    <a:latin typeface="Neue Haas Grotesk Text Pro" panose="020B0504020202020204" pitchFamily="34" charset="77"/>
                  </a:rPr>
                  <a:t>Object</a:t>
                </a:r>
              </a:p>
            </p:txBody>
          </p:sp>
        </p:grpSp>
        <p:sp>
          <p:nvSpPr>
            <p:cNvPr id="56" name="TextBox 55">
              <a:extLst>
                <a:ext uri="{FF2B5EF4-FFF2-40B4-BE49-F238E27FC236}">
                  <a16:creationId xmlns:a16="http://schemas.microsoft.com/office/drawing/2014/main" id="{0260CB2F-847C-AFCA-0A4C-06DBF864718F}"/>
                </a:ext>
              </a:extLst>
            </p:cNvPr>
            <p:cNvSpPr txBox="1"/>
            <p:nvPr/>
          </p:nvSpPr>
          <p:spPr>
            <a:xfrm>
              <a:off x="1719439" y="3987990"/>
              <a:ext cx="1096347" cy="221599"/>
            </a:xfrm>
            <a:prstGeom prst="rect">
              <a:avLst/>
            </a:prstGeom>
            <a:noFill/>
          </p:spPr>
          <p:txBody>
            <a:bodyPr wrap="square" lIns="0" tIns="0" rIns="0" bIns="0" rtlCol="0">
              <a:spAutoFit/>
            </a:bodyPr>
            <a:lstStyle/>
            <a:p>
              <a:pPr algn="l">
                <a:lnSpc>
                  <a:spcPct val="90000"/>
                </a:lnSpc>
                <a:spcBef>
                  <a:spcPts val="600"/>
                </a:spcBef>
              </a:pPr>
              <a:r>
                <a:rPr lang="en-US" sz="1600" b="1" baseline="0">
                  <a:solidFill>
                    <a:schemeClr val="bg1">
                      <a:lumMod val="95000"/>
                    </a:schemeClr>
                  </a:solidFill>
                  <a:latin typeface="Neue Haas Grotesk Text Pro" panose="020B0504020202020204" pitchFamily="34" charset="77"/>
                </a:rPr>
                <a:t>VSP One</a:t>
              </a:r>
            </a:p>
          </p:txBody>
        </p:sp>
      </p:grpSp>
    </p:spTree>
    <p:extLst>
      <p:ext uri="{BB962C8B-B14F-4D97-AF65-F5344CB8AC3E}">
        <p14:creationId xmlns:p14="http://schemas.microsoft.com/office/powerpoint/2010/main" val="342870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a:extLst>
              <a:ext uri="{FF2B5EF4-FFF2-40B4-BE49-F238E27FC236}">
                <a16:creationId xmlns:a16="http://schemas.microsoft.com/office/drawing/2014/main" id="{338AC66B-C6E1-F947-BC95-67FC0C7EBFD3}"/>
              </a:ext>
            </a:extLst>
          </p:cNvPr>
          <p:cNvSpPr txBox="1"/>
          <p:nvPr/>
        </p:nvSpPr>
        <p:spPr>
          <a:xfrm>
            <a:off x="4838639" y="2777950"/>
            <a:ext cx="2153408" cy="253914"/>
          </a:xfrm>
          <a:prstGeom prst="rect">
            <a:avLst/>
          </a:prstGeom>
          <a:noFill/>
        </p:spPr>
        <p:txBody>
          <a:bodyPr wrap="square" lIns="68543" tIns="34289" rIns="68543" bIns="34289" rtlCol="0">
            <a:spAutoFit/>
          </a:bodyPr>
          <a:lstStyle/>
          <a:p>
            <a:pPr marL="0" marR="0" lvl="0" indent="0" algn="r" defTabSz="68537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14141"/>
                </a:solidFill>
                <a:effectLst/>
                <a:uLnTx/>
                <a:uFillTx/>
                <a:latin typeface="Arial"/>
                <a:ea typeface="+mn-ea"/>
                <a:cs typeface="+mn-cs"/>
              </a:rPr>
              <a:t>Hitachi NAS 5300</a:t>
            </a:r>
          </a:p>
        </p:txBody>
      </p:sp>
      <p:sp>
        <p:nvSpPr>
          <p:cNvPr id="2" name="Right Arrow 1"/>
          <p:cNvSpPr/>
          <p:nvPr/>
        </p:nvSpPr>
        <p:spPr>
          <a:xfrm>
            <a:off x="262290" y="4241200"/>
            <a:ext cx="8838678" cy="706315"/>
          </a:xfrm>
          <a:prstGeom prst="rightArrow">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43" tIns="34289" rIns="68543" bIns="34289" rtlCol="0" anchor="ctr"/>
          <a:lstStyle/>
          <a:p>
            <a:pPr marL="0" marR="0" lvl="0" indent="0" algn="ctr" defTabSz="68537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CAPACITY </a:t>
            </a:r>
          </a:p>
        </p:txBody>
      </p:sp>
      <p:sp>
        <p:nvSpPr>
          <p:cNvPr id="3" name="Title 2"/>
          <p:cNvSpPr>
            <a:spLocks noGrp="1"/>
          </p:cNvSpPr>
          <p:nvPr>
            <p:ph type="title"/>
          </p:nvPr>
        </p:nvSpPr>
        <p:spPr>
          <a:xfrm>
            <a:off x="260382" y="103893"/>
            <a:ext cx="8573901" cy="732441"/>
          </a:xfrm>
        </p:spPr>
        <p:txBody>
          <a:bodyPr>
            <a:normAutofit/>
          </a:bodyPr>
          <a:lstStyle/>
          <a:p>
            <a:r>
              <a:rPr lang="en-US" dirty="0"/>
              <a:t>Common Enterprise NAS OS and Management Across Models</a:t>
            </a:r>
          </a:p>
        </p:txBody>
      </p:sp>
      <p:sp>
        <p:nvSpPr>
          <p:cNvPr id="28" name="Right Arrow 27"/>
          <p:cNvSpPr/>
          <p:nvPr/>
        </p:nvSpPr>
        <p:spPr>
          <a:xfrm rot="16200000">
            <a:off x="-1617109" y="2460249"/>
            <a:ext cx="3943076" cy="708858"/>
          </a:xfrm>
          <a:prstGeom prst="rightArrow">
            <a:avLst/>
          </a:prstGeom>
          <a:solidFill>
            <a:schemeClr val="accent5"/>
          </a:solidFill>
          <a:ln>
            <a:solidFill>
              <a:schemeClr val="bg1"/>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68543" tIns="34289" rIns="68543" bIns="34289" rtlCol="0" anchor="ctr"/>
          <a:lstStyle/>
          <a:p>
            <a:pPr marL="0" marR="0" lvl="0" indent="0" algn="ctr" defTabSz="68537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PERFORMANCE</a:t>
            </a:r>
          </a:p>
        </p:txBody>
      </p:sp>
      <p:sp>
        <p:nvSpPr>
          <p:cNvPr id="52" name="TextBox 51">
            <a:extLst>
              <a:ext uri="{FF2B5EF4-FFF2-40B4-BE49-F238E27FC236}">
                <a16:creationId xmlns:a16="http://schemas.microsoft.com/office/drawing/2014/main" id="{476965B3-2C52-5349-BDBB-C98277A93FC7}"/>
              </a:ext>
            </a:extLst>
          </p:cNvPr>
          <p:cNvSpPr txBox="1"/>
          <p:nvPr/>
        </p:nvSpPr>
        <p:spPr>
          <a:xfrm>
            <a:off x="2937433" y="3780414"/>
            <a:ext cx="2153408" cy="253914"/>
          </a:xfrm>
          <a:prstGeom prst="rect">
            <a:avLst/>
          </a:prstGeom>
          <a:noFill/>
        </p:spPr>
        <p:txBody>
          <a:bodyPr wrap="square" lIns="68543" tIns="34289" rIns="68543" bIns="34289" rtlCol="0">
            <a:spAutoFit/>
          </a:bodyPr>
          <a:lstStyle/>
          <a:p>
            <a:pPr marL="0" marR="0" lvl="0" indent="0" algn="r" defTabSz="68537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14141"/>
                </a:solidFill>
                <a:effectLst/>
                <a:uLnTx/>
                <a:uFillTx/>
                <a:latin typeface="Arial"/>
                <a:ea typeface="+mn-ea"/>
                <a:cs typeface="+mn-cs"/>
              </a:rPr>
              <a:t>Hitachi NAS 5200</a:t>
            </a:r>
          </a:p>
        </p:txBody>
      </p:sp>
      <p:pic>
        <p:nvPicPr>
          <p:cNvPr id="4" name="図 19" descr="コンピュータ, スピーカー, 時計 が含まれている画像&#10;&#10;自動的に生成された説明">
            <a:extLst>
              <a:ext uri="{FF2B5EF4-FFF2-40B4-BE49-F238E27FC236}">
                <a16:creationId xmlns:a16="http://schemas.microsoft.com/office/drawing/2014/main" id="{610FCE19-212C-EF0A-1F4B-81F386C9B4CD}"/>
              </a:ext>
            </a:extLst>
          </p:cNvPr>
          <p:cNvPicPr>
            <a:picLocks noChangeAspect="1"/>
          </p:cNvPicPr>
          <p:nvPr/>
        </p:nvPicPr>
        <p:blipFill rotWithShape="1">
          <a:blip r:embed="rId3"/>
          <a:srcRect b="963"/>
          <a:stretch/>
        </p:blipFill>
        <p:spPr>
          <a:xfrm>
            <a:off x="1162934" y="3112569"/>
            <a:ext cx="1362179" cy="360367"/>
          </a:xfrm>
          <a:prstGeom prst="rect">
            <a:avLst/>
          </a:prstGeom>
        </p:spPr>
      </p:pic>
      <p:pic>
        <p:nvPicPr>
          <p:cNvPr id="7" name="Picture 6">
            <a:extLst>
              <a:ext uri="{FF2B5EF4-FFF2-40B4-BE49-F238E27FC236}">
                <a16:creationId xmlns:a16="http://schemas.microsoft.com/office/drawing/2014/main" id="{311A5865-47E3-9CA4-C6EA-A4A23BFEAA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43555" y="3050181"/>
            <a:ext cx="1212666" cy="308998"/>
          </a:xfrm>
          <a:prstGeom prst="rect">
            <a:avLst/>
          </a:prstGeom>
        </p:spPr>
      </p:pic>
      <p:pic>
        <p:nvPicPr>
          <p:cNvPr id="8" name="Picture 7">
            <a:extLst>
              <a:ext uri="{FF2B5EF4-FFF2-40B4-BE49-F238E27FC236}">
                <a16:creationId xmlns:a16="http://schemas.microsoft.com/office/drawing/2014/main" id="{2658373B-27E8-CA84-A8F5-08328D28AF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85903" y="4034328"/>
            <a:ext cx="1212666" cy="308998"/>
          </a:xfrm>
          <a:prstGeom prst="rect">
            <a:avLst/>
          </a:prstGeom>
        </p:spPr>
      </p:pic>
      <p:pic>
        <p:nvPicPr>
          <p:cNvPr id="10" name="図 19" descr="コンピュータ, スピーカー, 時計 が含まれている画像&#10;&#10;自動的に生成された説明">
            <a:extLst>
              <a:ext uri="{FF2B5EF4-FFF2-40B4-BE49-F238E27FC236}">
                <a16:creationId xmlns:a16="http://schemas.microsoft.com/office/drawing/2014/main" id="{1C309090-2BCB-569C-5CCF-2323EA89AE20}"/>
              </a:ext>
            </a:extLst>
          </p:cNvPr>
          <p:cNvPicPr>
            <a:picLocks noChangeAspect="1"/>
          </p:cNvPicPr>
          <p:nvPr/>
        </p:nvPicPr>
        <p:blipFill rotWithShape="1">
          <a:blip r:embed="rId3"/>
          <a:srcRect b="963"/>
          <a:stretch/>
        </p:blipFill>
        <p:spPr>
          <a:xfrm>
            <a:off x="2619335" y="2344296"/>
            <a:ext cx="1362179" cy="360367"/>
          </a:xfrm>
          <a:prstGeom prst="rect">
            <a:avLst/>
          </a:prstGeom>
        </p:spPr>
      </p:pic>
      <p:pic>
        <p:nvPicPr>
          <p:cNvPr id="11" name="図 19" descr="コンピュータ, スピーカー, 時計 が含まれている画像&#10;&#10;自動的に生成された説明">
            <a:extLst>
              <a:ext uri="{FF2B5EF4-FFF2-40B4-BE49-F238E27FC236}">
                <a16:creationId xmlns:a16="http://schemas.microsoft.com/office/drawing/2014/main" id="{3291F4FF-EF9F-535B-7606-D2A4E9AD5080}"/>
              </a:ext>
            </a:extLst>
          </p:cNvPr>
          <p:cNvPicPr>
            <a:picLocks noChangeAspect="1"/>
          </p:cNvPicPr>
          <p:nvPr/>
        </p:nvPicPr>
        <p:blipFill rotWithShape="1">
          <a:blip r:embed="rId3"/>
          <a:srcRect b="963"/>
          <a:stretch/>
        </p:blipFill>
        <p:spPr>
          <a:xfrm>
            <a:off x="4152143" y="1683393"/>
            <a:ext cx="1362179" cy="360367"/>
          </a:xfrm>
          <a:prstGeom prst="rect">
            <a:avLst/>
          </a:prstGeom>
        </p:spPr>
      </p:pic>
      <p:sp>
        <p:nvSpPr>
          <p:cNvPr id="13" name="TextBox 12">
            <a:extLst>
              <a:ext uri="{FF2B5EF4-FFF2-40B4-BE49-F238E27FC236}">
                <a16:creationId xmlns:a16="http://schemas.microsoft.com/office/drawing/2014/main" id="{4088760F-B9CE-B863-675A-49B095AF5D53}"/>
              </a:ext>
            </a:extLst>
          </p:cNvPr>
          <p:cNvSpPr txBox="1"/>
          <p:nvPr/>
        </p:nvSpPr>
        <p:spPr>
          <a:xfrm>
            <a:off x="465927" y="2869082"/>
            <a:ext cx="2153408" cy="253914"/>
          </a:xfrm>
          <a:prstGeom prst="rect">
            <a:avLst/>
          </a:prstGeom>
          <a:noFill/>
        </p:spPr>
        <p:txBody>
          <a:bodyPr wrap="square" lIns="68543" tIns="34289" rIns="68543" bIns="34289" rtlCol="0">
            <a:spAutoFit/>
          </a:bodyPr>
          <a:lstStyle/>
          <a:p>
            <a:pPr marL="0" marR="0" lvl="0" indent="0" algn="r" defTabSz="68537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14141"/>
                </a:solidFill>
                <a:effectLst/>
                <a:uLnTx/>
                <a:uFillTx/>
                <a:latin typeface="Arial"/>
                <a:ea typeface="+mn-ea"/>
                <a:cs typeface="+mn-cs"/>
              </a:rPr>
              <a:t>VSP One Model 32</a:t>
            </a:r>
          </a:p>
        </p:txBody>
      </p:sp>
      <p:sp>
        <p:nvSpPr>
          <p:cNvPr id="14" name="TextBox 13">
            <a:extLst>
              <a:ext uri="{FF2B5EF4-FFF2-40B4-BE49-F238E27FC236}">
                <a16:creationId xmlns:a16="http://schemas.microsoft.com/office/drawing/2014/main" id="{BB5EA356-F195-A218-B997-124A017F4AB1}"/>
              </a:ext>
            </a:extLst>
          </p:cNvPr>
          <p:cNvSpPr txBox="1"/>
          <p:nvPr/>
        </p:nvSpPr>
        <p:spPr>
          <a:xfrm>
            <a:off x="1955038" y="2106109"/>
            <a:ext cx="2153408" cy="253914"/>
          </a:xfrm>
          <a:prstGeom prst="rect">
            <a:avLst/>
          </a:prstGeom>
          <a:noFill/>
        </p:spPr>
        <p:txBody>
          <a:bodyPr wrap="square" lIns="68543" tIns="34289" rIns="68543" bIns="34289" rtlCol="0">
            <a:spAutoFit/>
          </a:bodyPr>
          <a:lstStyle/>
          <a:p>
            <a:pPr marL="0" marR="0" lvl="0" indent="0" algn="r" defTabSz="68537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14141"/>
                </a:solidFill>
                <a:effectLst/>
                <a:uLnTx/>
                <a:uFillTx/>
                <a:latin typeface="Arial"/>
                <a:ea typeface="+mn-ea"/>
                <a:cs typeface="+mn-cs"/>
              </a:rPr>
              <a:t>VSP One Model 34</a:t>
            </a:r>
          </a:p>
        </p:txBody>
      </p:sp>
      <p:sp>
        <p:nvSpPr>
          <p:cNvPr id="15" name="TextBox 14">
            <a:extLst>
              <a:ext uri="{FF2B5EF4-FFF2-40B4-BE49-F238E27FC236}">
                <a16:creationId xmlns:a16="http://schemas.microsoft.com/office/drawing/2014/main" id="{119E90F4-73EC-5D41-FDC2-5304C3715E9F}"/>
              </a:ext>
            </a:extLst>
          </p:cNvPr>
          <p:cNvSpPr txBox="1"/>
          <p:nvPr/>
        </p:nvSpPr>
        <p:spPr>
          <a:xfrm>
            <a:off x="3459145" y="1424232"/>
            <a:ext cx="2153408" cy="253914"/>
          </a:xfrm>
          <a:prstGeom prst="rect">
            <a:avLst/>
          </a:prstGeom>
          <a:noFill/>
        </p:spPr>
        <p:txBody>
          <a:bodyPr wrap="square" lIns="68543" tIns="34289" rIns="68543" bIns="34289" rtlCol="0">
            <a:spAutoFit/>
          </a:bodyPr>
          <a:lstStyle/>
          <a:p>
            <a:pPr marL="0" marR="0" lvl="0" indent="0" algn="r" defTabSz="68537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14141"/>
                </a:solidFill>
                <a:effectLst/>
                <a:uLnTx/>
                <a:uFillTx/>
                <a:latin typeface="Arial"/>
                <a:ea typeface="+mn-ea"/>
                <a:cs typeface="+mn-cs"/>
              </a:rPr>
              <a:t>VSP One Model 38</a:t>
            </a:r>
          </a:p>
        </p:txBody>
      </p:sp>
      <p:sp>
        <p:nvSpPr>
          <p:cNvPr id="17" name="AutoShape 4">
            <a:extLst>
              <a:ext uri="{FF2B5EF4-FFF2-40B4-BE49-F238E27FC236}">
                <a16:creationId xmlns:a16="http://schemas.microsoft.com/office/drawing/2014/main" id="{176E9CA5-AB10-6C49-BD11-429DEDEE4143}"/>
              </a:ext>
            </a:extLst>
          </p:cNvPr>
          <p:cNvSpPr>
            <a:spLocks noChangeArrowheads="1"/>
          </p:cNvSpPr>
          <p:nvPr/>
        </p:nvSpPr>
        <p:spPr bwMode="auto">
          <a:xfrm>
            <a:off x="2305824" y="3159488"/>
            <a:ext cx="827875" cy="642244"/>
          </a:xfrm>
          <a:prstGeom prst="irregularSeal1">
            <a:avLst/>
          </a:prstGeom>
          <a:solidFill>
            <a:schemeClr val="accent2"/>
          </a:solidFill>
          <a:ln w="9525">
            <a:solidFill>
              <a:schemeClr val="accent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New</a:t>
            </a:r>
          </a:p>
        </p:txBody>
      </p:sp>
      <p:sp>
        <p:nvSpPr>
          <p:cNvPr id="18" name="AutoShape 4">
            <a:extLst>
              <a:ext uri="{FF2B5EF4-FFF2-40B4-BE49-F238E27FC236}">
                <a16:creationId xmlns:a16="http://schemas.microsoft.com/office/drawing/2014/main" id="{DFF93055-C1A9-DB44-9AFB-DB7960A911E2}"/>
              </a:ext>
            </a:extLst>
          </p:cNvPr>
          <p:cNvSpPr>
            <a:spLocks noChangeArrowheads="1"/>
          </p:cNvSpPr>
          <p:nvPr/>
        </p:nvSpPr>
        <p:spPr bwMode="auto">
          <a:xfrm>
            <a:off x="5146292" y="1705014"/>
            <a:ext cx="827875" cy="642244"/>
          </a:xfrm>
          <a:prstGeom prst="irregularSeal1">
            <a:avLst/>
          </a:prstGeom>
          <a:solidFill>
            <a:schemeClr val="accent2"/>
          </a:solidFill>
          <a:ln w="9525">
            <a:solidFill>
              <a:schemeClr val="accent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New</a:t>
            </a:r>
          </a:p>
        </p:txBody>
      </p:sp>
      <p:sp>
        <p:nvSpPr>
          <p:cNvPr id="19" name="AutoShape 4">
            <a:extLst>
              <a:ext uri="{FF2B5EF4-FFF2-40B4-BE49-F238E27FC236}">
                <a16:creationId xmlns:a16="http://schemas.microsoft.com/office/drawing/2014/main" id="{7579BB4F-ABCA-F6AF-F543-CE969A575F50}"/>
              </a:ext>
            </a:extLst>
          </p:cNvPr>
          <p:cNvSpPr>
            <a:spLocks noChangeArrowheads="1"/>
          </p:cNvSpPr>
          <p:nvPr/>
        </p:nvSpPr>
        <p:spPr bwMode="auto">
          <a:xfrm>
            <a:off x="3601400" y="2387293"/>
            <a:ext cx="827875" cy="642244"/>
          </a:xfrm>
          <a:prstGeom prst="irregularSeal1">
            <a:avLst/>
          </a:prstGeom>
          <a:solidFill>
            <a:schemeClr val="accent2"/>
          </a:solidFill>
          <a:ln w="9525">
            <a:solidFill>
              <a:schemeClr val="accent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New</a:t>
            </a:r>
          </a:p>
        </p:txBody>
      </p:sp>
      <p:sp>
        <p:nvSpPr>
          <p:cNvPr id="21" name="TextBox 20">
            <a:extLst>
              <a:ext uri="{FF2B5EF4-FFF2-40B4-BE49-F238E27FC236}">
                <a16:creationId xmlns:a16="http://schemas.microsoft.com/office/drawing/2014/main" id="{8DE65B7D-5A39-4E82-BFEE-E3BBE96FB30D}"/>
              </a:ext>
            </a:extLst>
          </p:cNvPr>
          <p:cNvSpPr txBox="1"/>
          <p:nvPr/>
        </p:nvSpPr>
        <p:spPr>
          <a:xfrm>
            <a:off x="5426372" y="748255"/>
            <a:ext cx="1326363" cy="715578"/>
          </a:xfrm>
          <a:prstGeom prst="rect">
            <a:avLst/>
          </a:prstGeom>
          <a:noFill/>
        </p:spPr>
        <p:txBody>
          <a:bodyPr wrap="square" lIns="68543" tIns="34289" rIns="68543" bIns="34289" rtlCol="0">
            <a:spAutoFit/>
          </a:bodyPr>
          <a:lstStyle/>
          <a:p>
            <a:pPr marL="0" marR="0" lvl="0" indent="0" algn="ctr" defTabSz="68537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10000"/>
                </a:solidFill>
                <a:effectLst/>
                <a:uLnTx/>
                <a:uFillTx/>
                <a:latin typeface="Arial"/>
                <a:ea typeface="+mn-ea"/>
                <a:cs typeface="+mn-cs"/>
              </a:rPr>
              <a:t>100% Data Availability Guarantee</a:t>
            </a:r>
          </a:p>
        </p:txBody>
      </p:sp>
    </p:spTree>
    <p:extLst>
      <p:ext uri="{BB962C8B-B14F-4D97-AF65-F5344CB8AC3E}">
        <p14:creationId xmlns:p14="http://schemas.microsoft.com/office/powerpoint/2010/main" val="149397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円柱 73">
            <a:extLst>
              <a:ext uri="{FF2B5EF4-FFF2-40B4-BE49-F238E27FC236}">
                <a16:creationId xmlns:a16="http://schemas.microsoft.com/office/drawing/2014/main" id="{5189804C-ED45-A742-8422-0C36352A8D46}"/>
              </a:ext>
            </a:extLst>
          </p:cNvPr>
          <p:cNvSpPr/>
          <p:nvPr/>
        </p:nvSpPr>
        <p:spPr bwMode="auto">
          <a:xfrm>
            <a:off x="6579124" y="4453159"/>
            <a:ext cx="478130" cy="376494"/>
          </a:xfrm>
          <a:prstGeom prst="can">
            <a:avLst/>
          </a:prstGeom>
          <a:solidFill>
            <a:schemeClr val="bg1">
              <a:lumMod val="85000"/>
            </a:schemeClr>
          </a:solidFill>
          <a:ln w="9525">
            <a:solidFill>
              <a:schemeClr val="bg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b="1">
              <a:solidFill>
                <a:schemeClr val="bg1"/>
              </a:solidFill>
            </a:endParaRPr>
          </a:p>
        </p:txBody>
      </p:sp>
      <p:sp>
        <p:nvSpPr>
          <p:cNvPr id="2" name="Title 1"/>
          <p:cNvSpPr>
            <a:spLocks noGrp="1"/>
          </p:cNvSpPr>
          <p:nvPr>
            <p:ph type="title"/>
          </p:nvPr>
        </p:nvSpPr>
        <p:spPr/>
        <p:txBody>
          <a:bodyPr/>
          <a:lstStyle/>
          <a:p>
            <a:r>
              <a:rPr lang="en-US" dirty="0"/>
              <a:t>Hitachi NAS Gateway Stretched Cluster</a:t>
            </a:r>
            <a:br>
              <a:rPr lang="en-US" dirty="0"/>
            </a:br>
            <a:r>
              <a:rPr lang="en-US" dirty="0"/>
              <a:t>With GAD</a:t>
            </a:r>
          </a:p>
        </p:txBody>
      </p:sp>
      <p:sp>
        <p:nvSpPr>
          <p:cNvPr id="45" name="Content Placeholder 3"/>
          <p:cNvSpPr>
            <a:spLocks noGrp="1"/>
          </p:cNvSpPr>
          <p:nvPr>
            <p:ph idx="4294967295"/>
          </p:nvPr>
        </p:nvSpPr>
        <p:spPr>
          <a:xfrm>
            <a:off x="60492" y="1106152"/>
            <a:ext cx="4681610" cy="3703638"/>
          </a:xfrm>
        </p:spPr>
        <p:txBody>
          <a:bodyPr>
            <a:noAutofit/>
          </a:bodyPr>
          <a:lstStyle/>
          <a:p>
            <a:r>
              <a:rPr lang="en-US" sz="1600" dirty="0"/>
              <a:t>Provides an HA copy of the data using VSP with global-active devices (GAD)</a:t>
            </a:r>
          </a:p>
          <a:p>
            <a:endParaRPr lang="en-US" sz="1600" dirty="0"/>
          </a:p>
          <a:p>
            <a:r>
              <a:rPr lang="en-US" sz="1600" dirty="0"/>
              <a:t>The cluster can be stretched over two locations, although it doesn’t need to be</a:t>
            </a:r>
          </a:p>
          <a:p>
            <a:endParaRPr lang="en-US" sz="1600" dirty="0"/>
          </a:p>
          <a:p>
            <a:r>
              <a:rPr lang="en-US" sz="1600" dirty="0"/>
              <a:t>Problems with one of the two nodes will be handled by the existing cluster mechanism providing high availability</a:t>
            </a:r>
          </a:p>
          <a:p>
            <a:endParaRPr lang="en-US" sz="1600" dirty="0"/>
          </a:p>
          <a:p>
            <a:r>
              <a:rPr lang="en-US" sz="1600" dirty="0"/>
              <a:t>Problems with storage availability are handled by the global-active device mechanism of VSP, providing high availability at the storage layer</a:t>
            </a:r>
          </a:p>
          <a:p>
            <a:endParaRPr lang="en-US" sz="1600" dirty="0"/>
          </a:p>
          <a:p>
            <a:endParaRPr lang="en-US" sz="1600" dirty="0"/>
          </a:p>
        </p:txBody>
      </p:sp>
      <p:grpSp>
        <p:nvGrpSpPr>
          <p:cNvPr id="114" name="Group 113" descr="Read&#10;Wrtie">
            <a:extLst>
              <a:ext uri="{FF2B5EF4-FFF2-40B4-BE49-F238E27FC236}">
                <a16:creationId xmlns:a16="http://schemas.microsoft.com/office/drawing/2014/main" id="{53F52D1E-7FC4-784B-8239-7409F038B625}"/>
              </a:ext>
            </a:extLst>
          </p:cNvPr>
          <p:cNvGrpSpPr/>
          <p:nvPr/>
        </p:nvGrpSpPr>
        <p:grpSpPr>
          <a:xfrm>
            <a:off x="5344548" y="3005149"/>
            <a:ext cx="1085747" cy="765713"/>
            <a:chOff x="8210478" y="3072984"/>
            <a:chExt cx="581502" cy="387010"/>
          </a:xfrm>
        </p:grpSpPr>
        <p:sp>
          <p:nvSpPr>
            <p:cNvPr id="115" name="円柱 73">
              <a:extLst>
                <a:ext uri="{FF2B5EF4-FFF2-40B4-BE49-F238E27FC236}">
                  <a16:creationId xmlns:a16="http://schemas.microsoft.com/office/drawing/2014/main" id="{03D2E002-40E7-4245-A418-DF1530B5A9D7}"/>
                </a:ext>
              </a:extLst>
            </p:cNvPr>
            <p:cNvSpPr/>
            <p:nvPr/>
          </p:nvSpPr>
          <p:spPr bwMode="auto">
            <a:xfrm>
              <a:off x="8210478" y="3072984"/>
              <a:ext cx="256076" cy="190289"/>
            </a:xfrm>
            <a:prstGeom prst="can">
              <a:avLst/>
            </a:prstGeom>
            <a:solidFill>
              <a:schemeClr val="bg1">
                <a:lumMod val="85000"/>
              </a:schemeClr>
            </a:solidFill>
            <a:ln w="9525">
              <a:solidFill>
                <a:schemeClr val="bg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b="1">
                <a:solidFill>
                  <a:schemeClr val="bg1"/>
                </a:solidFill>
              </a:endParaRPr>
            </a:p>
          </p:txBody>
        </p:sp>
        <p:sp>
          <p:nvSpPr>
            <p:cNvPr id="116" name="円柱 73">
              <a:extLst>
                <a:ext uri="{FF2B5EF4-FFF2-40B4-BE49-F238E27FC236}">
                  <a16:creationId xmlns:a16="http://schemas.microsoft.com/office/drawing/2014/main" id="{17C809FC-99C1-424D-A09C-DCB1D8F99465}"/>
                </a:ext>
              </a:extLst>
            </p:cNvPr>
            <p:cNvSpPr/>
            <p:nvPr/>
          </p:nvSpPr>
          <p:spPr bwMode="auto">
            <a:xfrm>
              <a:off x="8535904" y="3072984"/>
              <a:ext cx="256076" cy="190289"/>
            </a:xfrm>
            <a:prstGeom prst="can">
              <a:avLst/>
            </a:prstGeom>
            <a:solidFill>
              <a:schemeClr val="bg1">
                <a:lumMod val="85000"/>
              </a:schemeClr>
            </a:solidFill>
            <a:ln w="9525">
              <a:solidFill>
                <a:schemeClr val="bg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b="1">
                <a:solidFill>
                  <a:schemeClr val="bg1"/>
                </a:solidFill>
              </a:endParaRPr>
            </a:p>
          </p:txBody>
        </p:sp>
        <p:sp>
          <p:nvSpPr>
            <p:cNvPr id="117" name="円柱 73">
              <a:extLst>
                <a:ext uri="{FF2B5EF4-FFF2-40B4-BE49-F238E27FC236}">
                  <a16:creationId xmlns:a16="http://schemas.microsoft.com/office/drawing/2014/main" id="{690E0839-8552-FF43-81AD-91308DBE7AD9}"/>
                </a:ext>
              </a:extLst>
            </p:cNvPr>
            <p:cNvSpPr/>
            <p:nvPr/>
          </p:nvSpPr>
          <p:spPr bwMode="auto">
            <a:xfrm>
              <a:off x="8298429" y="3166406"/>
              <a:ext cx="373453" cy="293588"/>
            </a:xfrm>
            <a:prstGeom prst="can">
              <a:avLst/>
            </a:prstGeom>
            <a:solidFill>
              <a:schemeClr val="bg1">
                <a:lumMod val="85000"/>
              </a:schemeClr>
            </a:solidFill>
            <a:ln w="9525">
              <a:solidFill>
                <a:schemeClr val="bg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b="1">
                <a:solidFill>
                  <a:schemeClr val="bg1"/>
                </a:solidFill>
              </a:endParaRPr>
            </a:p>
          </p:txBody>
        </p:sp>
      </p:grpSp>
      <p:pic>
        <p:nvPicPr>
          <p:cNvPr id="109" name="Graphic 108">
            <a:extLst>
              <a:ext uri="{FF2B5EF4-FFF2-40B4-BE49-F238E27FC236}">
                <a16:creationId xmlns:a16="http://schemas.microsoft.com/office/drawing/2014/main" id="{F27EABC6-E3F1-564F-8193-1EF1D2DED82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84741" y="3332134"/>
            <a:ext cx="1315395" cy="1170619"/>
          </a:xfrm>
          <a:prstGeom prst="rect">
            <a:avLst/>
          </a:prstGeom>
        </p:spPr>
      </p:pic>
      <p:grpSp>
        <p:nvGrpSpPr>
          <p:cNvPr id="110" name="Group 109" descr="Read&#10;Wrtie">
            <a:extLst>
              <a:ext uri="{FF2B5EF4-FFF2-40B4-BE49-F238E27FC236}">
                <a16:creationId xmlns:a16="http://schemas.microsoft.com/office/drawing/2014/main" id="{0DF7F3F0-EA4D-104F-9EAF-2670C4C49AD9}"/>
              </a:ext>
            </a:extLst>
          </p:cNvPr>
          <p:cNvGrpSpPr/>
          <p:nvPr/>
        </p:nvGrpSpPr>
        <p:grpSpPr>
          <a:xfrm>
            <a:off x="7285734" y="3005149"/>
            <a:ext cx="1085747" cy="765713"/>
            <a:chOff x="8210478" y="3072984"/>
            <a:chExt cx="581502" cy="387010"/>
          </a:xfrm>
        </p:grpSpPr>
        <p:sp>
          <p:nvSpPr>
            <p:cNvPr id="111" name="円柱 73">
              <a:extLst>
                <a:ext uri="{FF2B5EF4-FFF2-40B4-BE49-F238E27FC236}">
                  <a16:creationId xmlns:a16="http://schemas.microsoft.com/office/drawing/2014/main" id="{D9AC1DFC-A405-FB4E-BB36-A02C23D7D054}"/>
                </a:ext>
              </a:extLst>
            </p:cNvPr>
            <p:cNvSpPr/>
            <p:nvPr/>
          </p:nvSpPr>
          <p:spPr bwMode="auto">
            <a:xfrm>
              <a:off x="8210478" y="3072984"/>
              <a:ext cx="256076" cy="190289"/>
            </a:xfrm>
            <a:prstGeom prst="can">
              <a:avLst/>
            </a:prstGeom>
            <a:solidFill>
              <a:schemeClr val="bg1">
                <a:lumMod val="85000"/>
              </a:schemeClr>
            </a:solidFill>
            <a:ln w="9525">
              <a:solidFill>
                <a:schemeClr val="bg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b="1">
                <a:solidFill>
                  <a:schemeClr val="bg1"/>
                </a:solidFill>
              </a:endParaRPr>
            </a:p>
          </p:txBody>
        </p:sp>
        <p:sp>
          <p:nvSpPr>
            <p:cNvPr id="112" name="円柱 73">
              <a:extLst>
                <a:ext uri="{FF2B5EF4-FFF2-40B4-BE49-F238E27FC236}">
                  <a16:creationId xmlns:a16="http://schemas.microsoft.com/office/drawing/2014/main" id="{6E35F5BC-A3B5-964B-86BD-98A1A7734D15}"/>
                </a:ext>
              </a:extLst>
            </p:cNvPr>
            <p:cNvSpPr/>
            <p:nvPr/>
          </p:nvSpPr>
          <p:spPr bwMode="auto">
            <a:xfrm>
              <a:off x="8535904" y="3072984"/>
              <a:ext cx="256076" cy="190289"/>
            </a:xfrm>
            <a:prstGeom prst="can">
              <a:avLst/>
            </a:prstGeom>
            <a:solidFill>
              <a:schemeClr val="bg1">
                <a:lumMod val="85000"/>
              </a:schemeClr>
            </a:solidFill>
            <a:ln w="9525">
              <a:solidFill>
                <a:schemeClr val="bg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b="1">
                <a:solidFill>
                  <a:schemeClr val="bg1"/>
                </a:solidFill>
              </a:endParaRPr>
            </a:p>
          </p:txBody>
        </p:sp>
        <p:sp>
          <p:nvSpPr>
            <p:cNvPr id="113" name="円柱 73">
              <a:extLst>
                <a:ext uri="{FF2B5EF4-FFF2-40B4-BE49-F238E27FC236}">
                  <a16:creationId xmlns:a16="http://schemas.microsoft.com/office/drawing/2014/main" id="{54AE6D75-AC26-924E-8CC6-52C4043EA6C5}"/>
                </a:ext>
              </a:extLst>
            </p:cNvPr>
            <p:cNvSpPr/>
            <p:nvPr/>
          </p:nvSpPr>
          <p:spPr bwMode="auto">
            <a:xfrm>
              <a:off x="8298429" y="3166406"/>
              <a:ext cx="373453" cy="293588"/>
            </a:xfrm>
            <a:prstGeom prst="can">
              <a:avLst/>
            </a:prstGeom>
            <a:solidFill>
              <a:schemeClr val="bg1">
                <a:lumMod val="85000"/>
              </a:schemeClr>
            </a:solidFill>
            <a:ln w="9525">
              <a:solidFill>
                <a:schemeClr val="bg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b="1">
                <a:solidFill>
                  <a:schemeClr val="bg1"/>
                </a:solidFill>
              </a:endParaRPr>
            </a:p>
          </p:txBody>
        </p:sp>
      </p:grpSp>
      <p:pic>
        <p:nvPicPr>
          <p:cNvPr id="108" name="Graphic 107">
            <a:extLst>
              <a:ext uri="{FF2B5EF4-FFF2-40B4-BE49-F238E27FC236}">
                <a16:creationId xmlns:a16="http://schemas.microsoft.com/office/drawing/2014/main" id="{CC7D7F4C-C18C-D749-B7DE-8EEB3B1B56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9643" y="3332133"/>
            <a:ext cx="1315395" cy="1170619"/>
          </a:xfrm>
          <a:prstGeom prst="rect">
            <a:avLst/>
          </a:prstGeom>
        </p:spPr>
      </p:pic>
      <p:cxnSp>
        <p:nvCxnSpPr>
          <p:cNvPr id="13" name="Straight Connector 12"/>
          <p:cNvCxnSpPr/>
          <p:nvPr/>
        </p:nvCxnSpPr>
        <p:spPr>
          <a:xfrm>
            <a:off x="5703725" y="1954604"/>
            <a:ext cx="1075078" cy="49230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6816335" y="1949157"/>
            <a:ext cx="1063646" cy="497755"/>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4874441" y="1031100"/>
            <a:ext cx="4137025" cy="510203"/>
            <a:chOff x="333039" y="1522062"/>
            <a:chExt cx="4417333" cy="908872"/>
          </a:xfrm>
        </p:grpSpPr>
        <p:sp>
          <p:nvSpPr>
            <p:cNvPr id="26" name="Rectangle 25"/>
            <p:cNvSpPr/>
            <p:nvPr/>
          </p:nvSpPr>
          <p:spPr bwMode="auto">
            <a:xfrm>
              <a:off x="333039" y="1792226"/>
              <a:ext cx="1936750" cy="638708"/>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lstStyle/>
            <a:p>
              <a:pPr marL="381000" indent="-381000">
                <a:tabLst>
                  <a:tab pos="2246313" algn="l"/>
                  <a:tab pos="2514600" algn="l"/>
                </a:tabLst>
              </a:pPr>
              <a:endParaRPr lang="en-US" sz="1400">
                <a:solidFill>
                  <a:srgbClr val="333333"/>
                </a:solidFill>
                <a:latin typeface="Arial" charset="0"/>
              </a:endParaRPr>
            </a:p>
          </p:txBody>
        </p:sp>
        <p:sp>
          <p:nvSpPr>
            <p:cNvPr id="27" name="Rectangle 26"/>
            <p:cNvSpPr/>
            <p:nvPr/>
          </p:nvSpPr>
          <p:spPr bwMode="auto">
            <a:xfrm>
              <a:off x="2531726" y="1774475"/>
              <a:ext cx="1938338" cy="656459"/>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lstStyle/>
            <a:p>
              <a:pPr marL="381000" indent="-381000">
                <a:tabLst>
                  <a:tab pos="2246313" algn="l"/>
                  <a:tab pos="2514600" algn="l"/>
                </a:tabLst>
              </a:pPr>
              <a:endParaRPr lang="en-US" sz="1400" b="1">
                <a:solidFill>
                  <a:srgbClr val="333333"/>
                </a:solidFill>
                <a:latin typeface="Arial" charset="0"/>
              </a:endParaRPr>
            </a:p>
          </p:txBody>
        </p:sp>
        <p:sp>
          <p:nvSpPr>
            <p:cNvPr id="28" name="Rectangle 27"/>
            <p:cNvSpPr/>
            <p:nvPr/>
          </p:nvSpPr>
          <p:spPr bwMode="auto">
            <a:xfrm>
              <a:off x="496551" y="2056284"/>
              <a:ext cx="1609725" cy="19685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marL="381000" indent="-381000">
                <a:tabLst>
                  <a:tab pos="2246313" algn="l"/>
                  <a:tab pos="2514600" algn="l"/>
                </a:tabLst>
              </a:pPr>
              <a:endParaRPr lang="en-US" sz="1400">
                <a:solidFill>
                  <a:srgbClr val="333333"/>
                </a:solidFill>
                <a:latin typeface="Arial" charset="0"/>
              </a:endParaRPr>
            </a:p>
          </p:txBody>
        </p:sp>
        <p:cxnSp>
          <p:nvCxnSpPr>
            <p:cNvPr id="29" name="Straight Connector 29"/>
            <p:cNvCxnSpPr>
              <a:cxnSpLocks noChangeShapeType="1"/>
              <a:stCxn id="28" idx="0"/>
              <a:endCxn id="28" idx="2"/>
            </p:cNvCxnSpPr>
            <p:nvPr/>
          </p:nvCxnSpPr>
          <p:spPr bwMode="auto">
            <a:xfrm>
              <a:off x="1301414" y="2056284"/>
              <a:ext cx="0" cy="19685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30" name="Rectangle 29"/>
            <p:cNvSpPr/>
            <p:nvPr/>
          </p:nvSpPr>
          <p:spPr bwMode="auto">
            <a:xfrm>
              <a:off x="2709526" y="2056284"/>
              <a:ext cx="1609725" cy="179388"/>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marL="381000" indent="-381000">
                <a:tabLst>
                  <a:tab pos="2246313" algn="l"/>
                  <a:tab pos="2514600" algn="l"/>
                </a:tabLst>
              </a:pPr>
              <a:endParaRPr lang="en-US" sz="1400" b="1">
                <a:solidFill>
                  <a:srgbClr val="333333"/>
                </a:solidFill>
                <a:latin typeface="Arial" charset="0"/>
              </a:endParaRPr>
            </a:p>
          </p:txBody>
        </p:sp>
        <p:cxnSp>
          <p:nvCxnSpPr>
            <p:cNvPr id="31" name="Straight Connector 31"/>
            <p:cNvCxnSpPr>
              <a:cxnSpLocks noChangeShapeType="1"/>
              <a:stCxn id="30" idx="0"/>
              <a:endCxn id="30" idx="2"/>
            </p:cNvCxnSpPr>
            <p:nvPr/>
          </p:nvCxnSpPr>
          <p:spPr bwMode="auto">
            <a:xfrm>
              <a:off x="3514389" y="2056284"/>
              <a:ext cx="0" cy="179388"/>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32" name="TextBox 38"/>
            <p:cNvSpPr txBox="1">
              <a:spLocks noChangeArrowheads="1"/>
            </p:cNvSpPr>
            <p:nvPr/>
          </p:nvSpPr>
          <p:spPr bwMode="auto">
            <a:xfrm>
              <a:off x="956702" y="1686850"/>
              <a:ext cx="1595437" cy="46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sz="1600">
                  <a:solidFill>
                    <a:srgbClr val="333333"/>
                  </a:solidFill>
                  <a:latin typeface="Arial" charset="0"/>
                  <a:ea typeface="ＭＳ Ｐゴシック" pitchFamily="34" charset="-128"/>
                </a:defRPr>
              </a:lvl1pPr>
              <a:lvl2pPr marL="742950" indent="-285750" eaLnBrk="0" hangingPunct="0">
                <a:defRPr kumimoji="1" sz="1600">
                  <a:solidFill>
                    <a:srgbClr val="333333"/>
                  </a:solidFill>
                  <a:latin typeface="Arial" charset="0"/>
                  <a:ea typeface="ＭＳ Ｐゴシック" pitchFamily="34" charset="-128"/>
                </a:defRPr>
              </a:lvl2pPr>
              <a:lvl3pPr marL="1143000" indent="-228600" eaLnBrk="0" hangingPunct="0">
                <a:defRPr kumimoji="1" sz="1600">
                  <a:solidFill>
                    <a:srgbClr val="333333"/>
                  </a:solidFill>
                  <a:latin typeface="Arial" charset="0"/>
                  <a:ea typeface="ＭＳ Ｐゴシック" pitchFamily="34" charset="-128"/>
                </a:defRPr>
              </a:lvl3pPr>
              <a:lvl4pPr marL="1600200" indent="-228600" eaLnBrk="0" hangingPunct="0">
                <a:defRPr kumimoji="1" sz="1600">
                  <a:solidFill>
                    <a:srgbClr val="333333"/>
                  </a:solidFill>
                  <a:latin typeface="Arial" charset="0"/>
                  <a:ea typeface="ＭＳ Ｐゴシック" pitchFamily="34" charset="-128"/>
                </a:defRPr>
              </a:lvl4pPr>
              <a:lvl5pPr marL="2057400" indent="-228600" eaLnBrk="0" hangingPunct="0">
                <a:defRPr kumimoji="1" sz="1600">
                  <a:solidFill>
                    <a:srgbClr val="333333"/>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1600">
                  <a:solidFill>
                    <a:srgbClr val="333333"/>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1600">
                  <a:solidFill>
                    <a:srgbClr val="333333"/>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1600">
                  <a:solidFill>
                    <a:srgbClr val="333333"/>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1600">
                  <a:solidFill>
                    <a:srgbClr val="333333"/>
                  </a:solidFill>
                  <a:latin typeface="Arial" charset="0"/>
                  <a:ea typeface="ＭＳ Ｐゴシック" pitchFamily="34" charset="-128"/>
                </a:defRPr>
              </a:lvl9pPr>
            </a:lstStyle>
            <a:p>
              <a:pPr eaLnBrk="1" hangingPunct="1">
                <a:buFontTx/>
                <a:buNone/>
              </a:pPr>
              <a:r>
                <a:rPr lang="en-US" sz="1050" b="1" dirty="0"/>
                <a:t>NVRAM</a:t>
              </a:r>
            </a:p>
          </p:txBody>
        </p:sp>
        <p:sp>
          <p:nvSpPr>
            <p:cNvPr id="33" name="TextBox 39"/>
            <p:cNvSpPr txBox="1">
              <a:spLocks noChangeArrowheads="1"/>
            </p:cNvSpPr>
            <p:nvPr/>
          </p:nvSpPr>
          <p:spPr bwMode="auto">
            <a:xfrm>
              <a:off x="3153347" y="1655759"/>
              <a:ext cx="1597025" cy="46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sz="1600">
                  <a:solidFill>
                    <a:srgbClr val="333333"/>
                  </a:solidFill>
                  <a:latin typeface="Arial" charset="0"/>
                  <a:ea typeface="ＭＳ Ｐゴシック" pitchFamily="34" charset="-128"/>
                </a:defRPr>
              </a:lvl1pPr>
              <a:lvl2pPr marL="742950" indent="-285750" eaLnBrk="0" hangingPunct="0">
                <a:defRPr kumimoji="1" sz="1600">
                  <a:solidFill>
                    <a:srgbClr val="333333"/>
                  </a:solidFill>
                  <a:latin typeface="Arial" charset="0"/>
                  <a:ea typeface="ＭＳ Ｐゴシック" pitchFamily="34" charset="-128"/>
                </a:defRPr>
              </a:lvl2pPr>
              <a:lvl3pPr marL="1143000" indent="-228600" eaLnBrk="0" hangingPunct="0">
                <a:defRPr kumimoji="1" sz="1600">
                  <a:solidFill>
                    <a:srgbClr val="333333"/>
                  </a:solidFill>
                  <a:latin typeface="Arial" charset="0"/>
                  <a:ea typeface="ＭＳ Ｐゴシック" pitchFamily="34" charset="-128"/>
                </a:defRPr>
              </a:lvl3pPr>
              <a:lvl4pPr marL="1600200" indent="-228600" eaLnBrk="0" hangingPunct="0">
                <a:defRPr kumimoji="1" sz="1600">
                  <a:solidFill>
                    <a:srgbClr val="333333"/>
                  </a:solidFill>
                  <a:latin typeface="Arial" charset="0"/>
                  <a:ea typeface="ＭＳ Ｐゴシック" pitchFamily="34" charset="-128"/>
                </a:defRPr>
              </a:lvl4pPr>
              <a:lvl5pPr marL="2057400" indent="-228600" eaLnBrk="0" hangingPunct="0">
                <a:defRPr kumimoji="1" sz="1600">
                  <a:solidFill>
                    <a:srgbClr val="333333"/>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1600">
                  <a:solidFill>
                    <a:srgbClr val="333333"/>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1600">
                  <a:solidFill>
                    <a:srgbClr val="333333"/>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1600">
                  <a:solidFill>
                    <a:srgbClr val="333333"/>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1600">
                  <a:solidFill>
                    <a:srgbClr val="333333"/>
                  </a:solidFill>
                  <a:latin typeface="Arial" charset="0"/>
                  <a:ea typeface="ＭＳ Ｐゴシック" pitchFamily="34" charset="-128"/>
                </a:defRPr>
              </a:lvl9pPr>
            </a:lstStyle>
            <a:p>
              <a:pPr eaLnBrk="1" hangingPunct="1">
                <a:buFontTx/>
                <a:buNone/>
              </a:pPr>
              <a:r>
                <a:rPr lang="en-US" sz="1050" b="1" dirty="0"/>
                <a:t>NVRAM</a:t>
              </a:r>
            </a:p>
          </p:txBody>
        </p:sp>
        <p:cxnSp>
          <p:nvCxnSpPr>
            <p:cNvPr id="61" name="Straight Connector 32"/>
            <p:cNvCxnSpPr>
              <a:cxnSpLocks noChangeShapeType="1"/>
            </p:cNvCxnSpPr>
            <p:nvPr/>
          </p:nvCxnSpPr>
          <p:spPr bwMode="auto">
            <a:xfrm flipH="1">
              <a:off x="1754146" y="1522062"/>
              <a:ext cx="1588" cy="504826"/>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62" name="Straight Connector 33"/>
            <p:cNvCxnSpPr>
              <a:cxnSpLocks noChangeShapeType="1"/>
            </p:cNvCxnSpPr>
            <p:nvPr/>
          </p:nvCxnSpPr>
          <p:spPr bwMode="auto">
            <a:xfrm>
              <a:off x="1754420" y="1522505"/>
              <a:ext cx="2225675" cy="1587"/>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63" name="Straight Arrow Connector 34"/>
            <p:cNvCxnSpPr>
              <a:cxnSpLocks noChangeShapeType="1"/>
            </p:cNvCxnSpPr>
            <p:nvPr/>
          </p:nvCxnSpPr>
          <p:spPr bwMode="auto">
            <a:xfrm>
              <a:off x="3978508" y="1522505"/>
              <a:ext cx="1590" cy="539442"/>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64" name="Straight Connector 32"/>
            <p:cNvCxnSpPr>
              <a:cxnSpLocks noChangeShapeType="1"/>
            </p:cNvCxnSpPr>
            <p:nvPr/>
          </p:nvCxnSpPr>
          <p:spPr bwMode="auto">
            <a:xfrm flipH="1">
              <a:off x="3089154" y="1667452"/>
              <a:ext cx="1588" cy="359436"/>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65" name="Straight Connector 33"/>
            <p:cNvCxnSpPr>
              <a:cxnSpLocks noChangeShapeType="1"/>
            </p:cNvCxnSpPr>
            <p:nvPr/>
          </p:nvCxnSpPr>
          <p:spPr bwMode="auto">
            <a:xfrm>
              <a:off x="876830" y="1668951"/>
              <a:ext cx="2225675" cy="1587"/>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66" name="Straight Arrow Connector 34"/>
            <p:cNvCxnSpPr>
              <a:cxnSpLocks noChangeShapeType="1"/>
            </p:cNvCxnSpPr>
            <p:nvPr/>
          </p:nvCxnSpPr>
          <p:spPr bwMode="auto">
            <a:xfrm>
              <a:off x="876830" y="1667452"/>
              <a:ext cx="0" cy="394495"/>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gr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1674" y="777989"/>
            <a:ext cx="1257618" cy="89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8" name="Straight Connector 77"/>
          <p:cNvCxnSpPr/>
          <p:nvPr/>
        </p:nvCxnSpPr>
        <p:spPr>
          <a:xfrm>
            <a:off x="6369637" y="1844035"/>
            <a:ext cx="916097"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6835784" y="879254"/>
            <a:ext cx="8164" cy="97090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auto">
          <a:xfrm flipH="1">
            <a:off x="6811461" y="879254"/>
            <a:ext cx="41383" cy="3450806"/>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7" name="Elbow Connector 66"/>
          <p:cNvCxnSpPr>
            <a:cxnSpLocks noChangeShapeType="1"/>
          </p:cNvCxnSpPr>
          <p:nvPr/>
        </p:nvCxnSpPr>
        <p:spPr bwMode="auto">
          <a:xfrm>
            <a:off x="5857410" y="4513938"/>
            <a:ext cx="830881" cy="148743"/>
          </a:xfrm>
          <a:prstGeom prst="bentConnector3">
            <a:avLst>
              <a:gd name="adj1" fmla="val 1323"/>
            </a:avLst>
          </a:prstGeom>
          <a:ln>
            <a:headEnd/>
            <a:tailEnd type="arrow"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48" name="Elbow Connector 50"/>
          <p:cNvCxnSpPr>
            <a:cxnSpLocks noChangeShapeType="1"/>
          </p:cNvCxnSpPr>
          <p:nvPr/>
        </p:nvCxnSpPr>
        <p:spPr bwMode="auto">
          <a:xfrm rot="10800000" flipV="1">
            <a:off x="6952083" y="4502753"/>
            <a:ext cx="792742" cy="159928"/>
          </a:xfrm>
          <a:prstGeom prst="bentConnector3">
            <a:avLst>
              <a:gd name="adj1" fmla="val 645"/>
            </a:avLst>
          </a:prstGeom>
          <a:ln>
            <a:headEnd/>
            <a:tailEnd type="arrow"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sp>
        <p:nvSpPr>
          <p:cNvPr id="67" name="Rectangle 66"/>
          <p:cNvSpPr/>
          <p:nvPr/>
        </p:nvSpPr>
        <p:spPr>
          <a:xfrm>
            <a:off x="6918927" y="4472846"/>
            <a:ext cx="660182" cy="191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latin typeface="+mj-lt"/>
              </a:rPr>
              <a:t>Quorum</a:t>
            </a:r>
          </a:p>
        </p:txBody>
      </p:sp>
      <p:grpSp>
        <p:nvGrpSpPr>
          <p:cNvPr id="87" name="Group 86"/>
          <p:cNvGrpSpPr/>
          <p:nvPr/>
        </p:nvGrpSpPr>
        <p:grpSpPr>
          <a:xfrm>
            <a:off x="5959304" y="1997726"/>
            <a:ext cx="1686478" cy="838270"/>
            <a:chOff x="4037583" y="100131"/>
            <a:chExt cx="874271" cy="1210583"/>
          </a:xfrm>
        </p:grpSpPr>
        <p:sp>
          <p:nvSpPr>
            <p:cNvPr id="88" name="Rectangle 87"/>
            <p:cNvSpPr/>
            <p:nvPr/>
          </p:nvSpPr>
          <p:spPr>
            <a:xfrm>
              <a:off x="4037583" y="284194"/>
              <a:ext cx="874271" cy="1026520"/>
            </a:xfrm>
            <a:prstGeom prst="rect">
              <a:avLst/>
            </a:prstGeom>
            <a:ln/>
          </p:spPr>
          <p:style>
            <a:lnRef idx="1">
              <a:schemeClr val="dk1"/>
            </a:lnRef>
            <a:fillRef idx="2">
              <a:schemeClr val="dk1"/>
            </a:fillRef>
            <a:effectRef idx="1">
              <a:schemeClr val="dk1"/>
            </a:effectRef>
            <a:fontRef idx="minor">
              <a:schemeClr val="dk1"/>
            </a:fontRef>
          </p:style>
          <p:txBody>
            <a:bodyPr rtlCol="0" anchor="b"/>
            <a:lstStyle/>
            <a:p>
              <a:pPr algn="ctr"/>
              <a:endParaRPr lang="en-US" sz="1000" dirty="0"/>
            </a:p>
          </p:txBody>
        </p:sp>
        <p:sp>
          <p:nvSpPr>
            <p:cNvPr id="89" name="TextBox 88"/>
            <p:cNvSpPr txBox="1"/>
            <p:nvPr/>
          </p:nvSpPr>
          <p:spPr>
            <a:xfrm>
              <a:off x="4037583" y="100131"/>
              <a:ext cx="874271" cy="733381"/>
            </a:xfrm>
            <a:prstGeom prst="rect">
              <a:avLst/>
            </a:prstGeom>
            <a:solidFill>
              <a:schemeClr val="bg2">
                <a:lumMod val="50000"/>
              </a:schemeClr>
            </a:solidFill>
            <a:ln w="28575" cmpd="sng">
              <a:noFill/>
              <a:prstDash val="sysDash"/>
            </a:ln>
          </p:spPr>
          <p:txBody>
            <a:bodyPr wrap="square" tIns="45720" bIns="91440" rtlCol="0" anchor="ctr">
              <a:spAutoFit/>
            </a:bodyPr>
            <a:lstStyle/>
            <a:p>
              <a:pPr algn="ctr"/>
              <a:r>
                <a:rPr lang="en-US" sz="1200" b="1" dirty="0">
                  <a:solidFill>
                    <a:schemeClr val="bg1"/>
                  </a:solidFill>
                </a:rPr>
                <a:t>Global-Active Device</a:t>
              </a:r>
            </a:p>
          </p:txBody>
        </p:sp>
      </p:grpSp>
      <p:sp>
        <p:nvSpPr>
          <p:cNvPr id="93" name="Rectangle 92"/>
          <p:cNvSpPr/>
          <p:nvPr/>
        </p:nvSpPr>
        <p:spPr>
          <a:xfrm>
            <a:off x="6119483" y="2461579"/>
            <a:ext cx="1422014" cy="443918"/>
          </a:xfrm>
          <a:prstGeom prst="rect">
            <a:avLst/>
          </a:prstGeom>
          <a:noFill/>
          <a:ln>
            <a:noFill/>
            <a:prstDash val="sysDash"/>
          </a:ln>
        </p:spPr>
        <p:style>
          <a:lnRef idx="2">
            <a:schemeClr val="dk1"/>
          </a:lnRef>
          <a:fillRef idx="1">
            <a:schemeClr val="lt1"/>
          </a:fillRef>
          <a:effectRef idx="0">
            <a:schemeClr val="dk1"/>
          </a:effectRef>
          <a:fontRef idx="minor">
            <a:schemeClr val="dk1"/>
          </a:fontRef>
        </p:style>
        <p:txBody>
          <a:bodyPr rtlCol="0" anchor="b"/>
          <a:lstStyle/>
          <a:p>
            <a:pPr algn="ctr"/>
            <a:r>
              <a:rPr lang="en-US" sz="800" b="1" dirty="0">
                <a:latin typeface="+mj-lt"/>
              </a:rPr>
              <a:t>Virtual LDEVs:</a:t>
            </a:r>
            <a:endParaRPr lang="en-US" sz="800" b="1" dirty="0"/>
          </a:p>
          <a:p>
            <a:pPr algn="ctr"/>
            <a:r>
              <a:rPr lang="en-US" sz="800" dirty="0"/>
              <a:t>10:01</a:t>
            </a:r>
          </a:p>
          <a:p>
            <a:pPr algn="ctr"/>
            <a:r>
              <a:rPr lang="en-US" sz="800" dirty="0"/>
              <a:t>10:02</a:t>
            </a:r>
            <a:endParaRPr lang="en-US" sz="900" dirty="0"/>
          </a:p>
        </p:txBody>
      </p:sp>
      <p:sp>
        <p:nvSpPr>
          <p:cNvPr id="99" name="Rectangle 98"/>
          <p:cNvSpPr/>
          <p:nvPr/>
        </p:nvSpPr>
        <p:spPr>
          <a:xfrm>
            <a:off x="5360936" y="3345092"/>
            <a:ext cx="709089" cy="299415"/>
          </a:xfrm>
          <a:prstGeom prst="rect">
            <a:avLst/>
          </a:prstGeom>
          <a:solidFill>
            <a:schemeClr val="bg2">
              <a:lumMod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solidFill>
                  <a:schemeClr val="bg1"/>
                </a:solidFill>
              </a:rPr>
              <a:t>10:01</a:t>
            </a:r>
          </a:p>
          <a:p>
            <a:pPr algn="ctr"/>
            <a:r>
              <a:rPr lang="en-US" sz="1000" dirty="0">
                <a:solidFill>
                  <a:schemeClr val="bg1"/>
                </a:solidFill>
              </a:rPr>
              <a:t>10:02</a:t>
            </a:r>
          </a:p>
        </p:txBody>
      </p:sp>
      <p:sp>
        <p:nvSpPr>
          <p:cNvPr id="100" name="Rectangle 99"/>
          <p:cNvSpPr/>
          <p:nvPr/>
        </p:nvSpPr>
        <p:spPr>
          <a:xfrm>
            <a:off x="7395792" y="3341486"/>
            <a:ext cx="698066" cy="299415"/>
          </a:xfrm>
          <a:prstGeom prst="rect">
            <a:avLst/>
          </a:prstGeom>
          <a:solidFill>
            <a:schemeClr val="bg2">
              <a:lumMod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solidFill>
                  <a:schemeClr val="bg1"/>
                </a:solidFill>
              </a:rPr>
              <a:t>20:01</a:t>
            </a:r>
          </a:p>
          <a:p>
            <a:pPr algn="ctr"/>
            <a:r>
              <a:rPr lang="en-US" sz="1000" dirty="0">
                <a:solidFill>
                  <a:schemeClr val="bg1"/>
                </a:solidFill>
              </a:rPr>
              <a:t>20:02</a:t>
            </a:r>
          </a:p>
        </p:txBody>
      </p:sp>
      <p:sp>
        <p:nvSpPr>
          <p:cNvPr id="56" name="Rectangle 55"/>
          <p:cNvSpPr/>
          <p:nvPr/>
        </p:nvSpPr>
        <p:spPr>
          <a:xfrm>
            <a:off x="6380704" y="590408"/>
            <a:ext cx="1076446" cy="191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latin typeface="+mj-lt"/>
              </a:rPr>
              <a:t>SMU Quorum</a:t>
            </a:r>
          </a:p>
        </p:txBody>
      </p:sp>
      <p:pic>
        <p:nvPicPr>
          <p:cNvPr id="3" name="Picture 2">
            <a:extLst>
              <a:ext uri="{FF2B5EF4-FFF2-40B4-BE49-F238E27FC236}">
                <a16:creationId xmlns:a16="http://schemas.microsoft.com/office/drawing/2014/main" id="{C7AAB448-BFFE-B84C-870A-5C7805526F8E}"/>
              </a:ext>
            </a:extLst>
          </p:cNvPr>
          <p:cNvPicPr>
            <a:picLocks noChangeAspect="1"/>
          </p:cNvPicPr>
          <p:nvPr/>
        </p:nvPicPr>
        <p:blipFill>
          <a:blip r:embed="rId5"/>
          <a:stretch>
            <a:fillRect/>
          </a:stretch>
        </p:blipFill>
        <p:spPr>
          <a:xfrm>
            <a:off x="7338476" y="1387715"/>
            <a:ext cx="1289788" cy="1010914"/>
          </a:xfrm>
          <a:prstGeom prst="rect">
            <a:avLst/>
          </a:prstGeom>
        </p:spPr>
      </p:pic>
      <p:pic>
        <p:nvPicPr>
          <p:cNvPr id="107" name="Picture 106">
            <a:extLst>
              <a:ext uri="{FF2B5EF4-FFF2-40B4-BE49-F238E27FC236}">
                <a16:creationId xmlns:a16="http://schemas.microsoft.com/office/drawing/2014/main" id="{DD86EF59-0A7A-E24E-9385-61A4928BA72F}"/>
              </a:ext>
            </a:extLst>
          </p:cNvPr>
          <p:cNvPicPr>
            <a:picLocks noChangeAspect="1"/>
          </p:cNvPicPr>
          <p:nvPr/>
        </p:nvPicPr>
        <p:blipFill>
          <a:blip r:embed="rId6"/>
          <a:stretch>
            <a:fillRect/>
          </a:stretch>
        </p:blipFill>
        <p:spPr>
          <a:xfrm>
            <a:off x="5040678" y="1387715"/>
            <a:ext cx="1289788" cy="1010914"/>
          </a:xfrm>
          <a:prstGeom prst="rect">
            <a:avLst/>
          </a:prstGeom>
        </p:spPr>
      </p:pic>
    </p:spTree>
    <p:extLst>
      <p:ext uri="{BB962C8B-B14F-4D97-AF65-F5344CB8AC3E}">
        <p14:creationId xmlns:p14="http://schemas.microsoft.com/office/powerpoint/2010/main" val="215847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E8AD08-9CAE-8E4C-9D27-B7AF867B48C3}"/>
              </a:ext>
            </a:extLst>
          </p:cNvPr>
          <p:cNvSpPr>
            <a:spLocks noGrp="1"/>
          </p:cNvSpPr>
          <p:nvPr>
            <p:ph type="title"/>
          </p:nvPr>
        </p:nvSpPr>
        <p:spPr/>
        <p:txBody>
          <a:bodyPr/>
          <a:lstStyle/>
          <a:p>
            <a:r>
              <a:rPr lang="en-US" dirty="0"/>
              <a:t>The Ultimate Data Platform</a:t>
            </a:r>
            <a:br>
              <a:rPr lang="en-US" dirty="0"/>
            </a:br>
            <a:r>
              <a:rPr lang="en-US" sz="2400" b="0" i="1" dirty="0">
                <a:solidFill>
                  <a:schemeClr val="tx1"/>
                </a:solidFill>
                <a:latin typeface="Times New Roman" panose="02020603050405020304" pitchFamily="18" charset="0"/>
                <a:cs typeface="Times New Roman" panose="02020603050405020304" pitchFamily="18" charset="0"/>
              </a:rPr>
              <a:t>for High-Performance Data Analytics</a:t>
            </a:r>
            <a:endParaRPr lang="en-US" dirty="0"/>
          </a:p>
        </p:txBody>
      </p:sp>
      <p:sp>
        <p:nvSpPr>
          <p:cNvPr id="9" name="Rectangle 8">
            <a:extLst>
              <a:ext uri="{FF2B5EF4-FFF2-40B4-BE49-F238E27FC236}">
                <a16:creationId xmlns:a16="http://schemas.microsoft.com/office/drawing/2014/main" id="{8C819696-54AD-3E4B-8201-46A36E0A477A}"/>
              </a:ext>
            </a:extLst>
          </p:cNvPr>
          <p:cNvSpPr/>
          <p:nvPr/>
        </p:nvSpPr>
        <p:spPr>
          <a:xfrm>
            <a:off x="457200" y="4243273"/>
            <a:ext cx="8367941" cy="548612"/>
          </a:xfrm>
          <a:prstGeom prst="rect">
            <a:avLst/>
          </a:prstGeom>
          <a:ln>
            <a:solidFill>
              <a:schemeClr val="tx1"/>
            </a:solidFill>
          </a:ln>
        </p:spPr>
        <p:txBody>
          <a:bodyPr wrap="square" lIns="91440" tIns="45720" rIns="91440" bIns="45720" anchor="t">
            <a:spAutoFit/>
          </a:bodyPr>
          <a:lstStyle/>
          <a:p>
            <a:pPr lvl="0">
              <a:spcBef>
                <a:spcPts val="1200"/>
              </a:spcBef>
              <a:spcAft>
                <a:spcPts val="600"/>
              </a:spcAft>
              <a:buClr>
                <a:srgbClr val="CC0000"/>
              </a:buClr>
            </a:pPr>
            <a:r>
              <a:rPr lang="en-US" sz="1200" i="1" dirty="0">
                <a:solidFill>
                  <a:srgbClr val="414141"/>
                </a:solidFill>
              </a:rPr>
              <a:t>What’s not</a:t>
            </a:r>
          </a:p>
          <a:p>
            <a:pPr marL="574675" lvl="1" indent="-293370">
              <a:lnSpc>
                <a:spcPct val="95000"/>
              </a:lnSpc>
              <a:spcBef>
                <a:spcPct val="20000"/>
              </a:spcBef>
              <a:spcAft>
                <a:spcPts val="800"/>
              </a:spcAft>
              <a:buFont typeface="Arial"/>
              <a:buChar char="•"/>
            </a:pPr>
            <a:r>
              <a:rPr lang="en-US" sz="1100" i="1" dirty="0">
                <a:ea typeface="+mn-lt"/>
                <a:cs typeface="+mn-lt"/>
              </a:rPr>
              <a:t>Hitachi Content Software for File </a:t>
            </a:r>
            <a:r>
              <a:rPr lang="en-US" sz="1100" i="1" dirty="0">
                <a:solidFill>
                  <a:srgbClr val="414141"/>
                </a:solidFill>
              </a:rPr>
              <a:t>is not a general-purpose NAS solution or any other “traditional” storage solution.</a:t>
            </a:r>
            <a:endParaRPr lang="en-US" dirty="0">
              <a:cs typeface="Arial"/>
            </a:endParaRPr>
          </a:p>
        </p:txBody>
      </p:sp>
      <p:sp>
        <p:nvSpPr>
          <p:cNvPr id="4" name="Rectangle 3">
            <a:extLst>
              <a:ext uri="{FF2B5EF4-FFF2-40B4-BE49-F238E27FC236}">
                <a16:creationId xmlns:a16="http://schemas.microsoft.com/office/drawing/2014/main" id="{AE35E3A5-9BF3-9640-A8F8-D9EFFC89AF1C}"/>
              </a:ext>
            </a:extLst>
          </p:cNvPr>
          <p:cNvSpPr/>
          <p:nvPr/>
        </p:nvSpPr>
        <p:spPr>
          <a:xfrm>
            <a:off x="457200" y="1524829"/>
            <a:ext cx="2895600" cy="88407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lIns="91440" tIns="72000" rIns="91440" bIns="72000" rtlCol="0" anchor="ctr" anchorCtr="0">
            <a:spAutoFit/>
          </a:bodyPr>
          <a:lstStyle/>
          <a:p>
            <a:pPr algn="ctr"/>
            <a:r>
              <a:rPr lang="en-US" sz="1200" b="1" dirty="0"/>
              <a:t>High-performance file-based storage solution</a:t>
            </a:r>
          </a:p>
          <a:p>
            <a:pPr algn="ctr"/>
            <a:r>
              <a:rPr lang="en-US" sz="1200" b="1" dirty="0"/>
              <a:t> </a:t>
            </a:r>
            <a:r>
              <a:rPr lang="en-US" sz="1200" dirty="0"/>
              <a:t>highly scalable and easy to deploy, configure, manage, and expand</a:t>
            </a:r>
          </a:p>
        </p:txBody>
      </p:sp>
      <p:sp>
        <p:nvSpPr>
          <p:cNvPr id="7" name="Rectangle 6">
            <a:extLst>
              <a:ext uri="{FF2B5EF4-FFF2-40B4-BE49-F238E27FC236}">
                <a16:creationId xmlns:a16="http://schemas.microsoft.com/office/drawing/2014/main" id="{8C4B5076-4660-134E-9FA3-BCEE8E584700}"/>
              </a:ext>
            </a:extLst>
          </p:cNvPr>
          <p:cNvSpPr/>
          <p:nvPr/>
        </p:nvSpPr>
        <p:spPr>
          <a:xfrm>
            <a:off x="457200" y="2673973"/>
            <a:ext cx="2895600" cy="33007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lIns="91440" tIns="72000" rIns="91440" bIns="72000" rtlCol="0" anchor="ctr" anchorCtr="0">
            <a:spAutoFit/>
          </a:bodyPr>
          <a:lstStyle/>
          <a:p>
            <a:pPr algn="ctr"/>
            <a:r>
              <a:rPr lang="en-US" sz="1200" b="1" dirty="0"/>
              <a:t>World’s fastest shared file system</a:t>
            </a:r>
          </a:p>
        </p:txBody>
      </p:sp>
      <p:sp>
        <p:nvSpPr>
          <p:cNvPr id="8" name="Rectangle 7">
            <a:extLst>
              <a:ext uri="{FF2B5EF4-FFF2-40B4-BE49-F238E27FC236}">
                <a16:creationId xmlns:a16="http://schemas.microsoft.com/office/drawing/2014/main" id="{7D17B23D-8C8A-7740-A2CF-63404CF2E49F}"/>
              </a:ext>
            </a:extLst>
          </p:cNvPr>
          <p:cNvSpPr/>
          <p:nvPr/>
        </p:nvSpPr>
        <p:spPr>
          <a:xfrm>
            <a:off x="457200" y="3269119"/>
            <a:ext cx="2895600" cy="699404"/>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lIns="91440" tIns="72000" rIns="91440" bIns="72000" rtlCol="0" anchor="ctr" anchorCtr="0">
            <a:spAutoFit/>
          </a:bodyPr>
          <a:lstStyle/>
          <a:p>
            <a:pPr algn="ctr"/>
            <a:r>
              <a:rPr lang="en-US" sz="1200" b="1" dirty="0"/>
              <a:t>Integrated cloud tiering </a:t>
            </a:r>
            <a:r>
              <a:rPr lang="en-US" sz="1200" dirty="0"/>
              <a:t>to the Hitachi Content platform (HCP) and HCP for Cloud Scale</a:t>
            </a:r>
          </a:p>
        </p:txBody>
      </p:sp>
      <p:sp>
        <p:nvSpPr>
          <p:cNvPr id="11" name="Rectangle 10">
            <a:extLst>
              <a:ext uri="{FF2B5EF4-FFF2-40B4-BE49-F238E27FC236}">
                <a16:creationId xmlns:a16="http://schemas.microsoft.com/office/drawing/2014/main" id="{94FF8B93-BACE-BA4D-97A0-DB2485CA0A9A}"/>
              </a:ext>
            </a:extLst>
          </p:cNvPr>
          <p:cNvSpPr/>
          <p:nvPr/>
        </p:nvSpPr>
        <p:spPr>
          <a:xfrm>
            <a:off x="8213416" y="2735334"/>
            <a:ext cx="473384" cy="161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 name="TextBox 5">
            <a:extLst>
              <a:ext uri="{FF2B5EF4-FFF2-40B4-BE49-F238E27FC236}">
                <a16:creationId xmlns:a16="http://schemas.microsoft.com/office/drawing/2014/main" id="{2438D718-9252-4049-9BC6-DDC472D9317E}"/>
              </a:ext>
            </a:extLst>
          </p:cNvPr>
          <p:cNvSpPr txBox="1"/>
          <p:nvPr/>
        </p:nvSpPr>
        <p:spPr>
          <a:xfrm>
            <a:off x="89621" y="1746772"/>
            <a:ext cx="3273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rgbClr val="C00000"/>
                </a:solidFill>
              </a:rPr>
              <a:t>1</a:t>
            </a:r>
            <a:endParaRPr lang="en-US" b="1" dirty="0">
              <a:solidFill>
                <a:srgbClr val="C00000"/>
              </a:solidFill>
              <a:cs typeface="Arial"/>
            </a:endParaRPr>
          </a:p>
        </p:txBody>
      </p:sp>
      <p:sp>
        <p:nvSpPr>
          <p:cNvPr id="12" name="TextBox 11">
            <a:extLst>
              <a:ext uri="{FF2B5EF4-FFF2-40B4-BE49-F238E27FC236}">
                <a16:creationId xmlns:a16="http://schemas.microsoft.com/office/drawing/2014/main" id="{5F1DE1DE-47E9-4FEA-AE4A-2A98198FAB17}"/>
              </a:ext>
            </a:extLst>
          </p:cNvPr>
          <p:cNvSpPr txBox="1"/>
          <p:nvPr/>
        </p:nvSpPr>
        <p:spPr>
          <a:xfrm>
            <a:off x="89621" y="3363857"/>
            <a:ext cx="3273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3</a:t>
            </a:r>
            <a:endParaRPr lang="en-US" b="1" dirty="0">
              <a:cs typeface="Arial"/>
            </a:endParaRPr>
          </a:p>
        </p:txBody>
      </p:sp>
      <p:sp>
        <p:nvSpPr>
          <p:cNvPr id="13" name="TextBox 12">
            <a:extLst>
              <a:ext uri="{FF2B5EF4-FFF2-40B4-BE49-F238E27FC236}">
                <a16:creationId xmlns:a16="http://schemas.microsoft.com/office/drawing/2014/main" id="{6F804D08-93C9-4620-801D-E60942408577}"/>
              </a:ext>
            </a:extLst>
          </p:cNvPr>
          <p:cNvSpPr txBox="1"/>
          <p:nvPr/>
        </p:nvSpPr>
        <p:spPr>
          <a:xfrm>
            <a:off x="70138" y="2623505"/>
            <a:ext cx="3273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accent1"/>
                </a:solidFill>
              </a:rPr>
              <a:t>2</a:t>
            </a:r>
            <a:endParaRPr lang="en-US" b="1" dirty="0">
              <a:solidFill>
                <a:schemeClr val="accent1"/>
              </a:solidFill>
              <a:cs typeface="Arial"/>
            </a:endParaRPr>
          </a:p>
        </p:txBody>
      </p:sp>
      <p:sp>
        <p:nvSpPr>
          <p:cNvPr id="10" name="Rectangle: Rounded Corners 9">
            <a:extLst>
              <a:ext uri="{FF2B5EF4-FFF2-40B4-BE49-F238E27FC236}">
                <a16:creationId xmlns:a16="http://schemas.microsoft.com/office/drawing/2014/main" id="{DCC495C1-438C-41EA-8B1C-2F7CD3209356}"/>
              </a:ext>
            </a:extLst>
          </p:cNvPr>
          <p:cNvSpPr/>
          <p:nvPr/>
        </p:nvSpPr>
        <p:spPr>
          <a:xfrm>
            <a:off x="8037095" y="1458677"/>
            <a:ext cx="309383" cy="7670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latin typeface="+mj-lt"/>
            </a:endParaRPr>
          </a:p>
        </p:txBody>
      </p:sp>
      <p:pic>
        <p:nvPicPr>
          <p:cNvPr id="14" name="Picture 13">
            <a:extLst>
              <a:ext uri="{FF2B5EF4-FFF2-40B4-BE49-F238E27FC236}">
                <a16:creationId xmlns:a16="http://schemas.microsoft.com/office/drawing/2014/main" id="{D3D2B5DB-348A-6334-84F9-06709F502985}"/>
              </a:ext>
            </a:extLst>
          </p:cNvPr>
          <p:cNvPicPr>
            <a:picLocks noChangeAspect="1"/>
          </p:cNvPicPr>
          <p:nvPr/>
        </p:nvPicPr>
        <p:blipFill>
          <a:blip r:embed="rId3"/>
          <a:stretch>
            <a:fillRect/>
          </a:stretch>
        </p:blipFill>
        <p:spPr>
          <a:xfrm>
            <a:off x="3508501" y="1377807"/>
            <a:ext cx="5459103" cy="2592332"/>
          </a:xfrm>
          <a:prstGeom prst="rect">
            <a:avLst/>
          </a:prstGeom>
        </p:spPr>
      </p:pic>
      <p:sp>
        <p:nvSpPr>
          <p:cNvPr id="2" name="TextBox 1">
            <a:extLst>
              <a:ext uri="{FF2B5EF4-FFF2-40B4-BE49-F238E27FC236}">
                <a16:creationId xmlns:a16="http://schemas.microsoft.com/office/drawing/2014/main" id="{79CF4DB7-12C0-FA5D-589F-68163898B7E0}"/>
              </a:ext>
            </a:extLst>
          </p:cNvPr>
          <p:cNvSpPr txBox="1"/>
          <p:nvPr/>
        </p:nvSpPr>
        <p:spPr>
          <a:xfrm>
            <a:off x="7107032" y="3984639"/>
            <a:ext cx="930063" cy="261610"/>
          </a:xfrm>
          <a:prstGeom prst="rect">
            <a:avLst/>
          </a:prstGeom>
          <a:noFill/>
        </p:spPr>
        <p:txBody>
          <a:bodyPr wrap="none" rtlCol="0">
            <a:spAutoFit/>
          </a:bodyPr>
          <a:lstStyle/>
          <a:p>
            <a:r>
              <a:rPr lang="nl-BE" sz="1100" dirty="0"/>
              <a:t>Powered by</a:t>
            </a:r>
          </a:p>
        </p:txBody>
      </p:sp>
      <p:pic>
        <p:nvPicPr>
          <p:cNvPr id="5" name="Picture 30" descr="weka logo">
            <a:extLst>
              <a:ext uri="{FF2B5EF4-FFF2-40B4-BE49-F238E27FC236}">
                <a16:creationId xmlns:a16="http://schemas.microsoft.com/office/drawing/2014/main" id="{6C55313E-4030-4830-3C0C-196BEBC9F7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7095" y="4023412"/>
            <a:ext cx="834689" cy="181622"/>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8">
            <a:extLst>
              <a:ext uri="{FF2B5EF4-FFF2-40B4-BE49-F238E27FC236}">
                <a16:creationId xmlns:a16="http://schemas.microsoft.com/office/drawing/2014/main" id="{B401429B-B0BA-AD0B-635B-CD4F6CA6733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099733" y="739726"/>
            <a:ext cx="729870" cy="621803"/>
          </a:xfrm>
          <a:prstGeom prst="rect">
            <a:avLst/>
          </a:prstGeom>
          <a:noFill/>
        </p:spPr>
      </p:pic>
      <p:sp>
        <p:nvSpPr>
          <p:cNvPr id="16" name="Rectangle 15">
            <a:extLst>
              <a:ext uri="{FF2B5EF4-FFF2-40B4-BE49-F238E27FC236}">
                <a16:creationId xmlns:a16="http://schemas.microsoft.com/office/drawing/2014/main" id="{306C6084-B105-4EF0-80BB-E1DCF3BBF172}"/>
              </a:ext>
            </a:extLst>
          </p:cNvPr>
          <p:cNvSpPr/>
          <p:nvPr/>
        </p:nvSpPr>
        <p:spPr>
          <a:xfrm>
            <a:off x="2955088" y="749984"/>
            <a:ext cx="5858578"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Hitachi Content Software for File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mn-cs"/>
              </a:rPr>
              <a:t>Faster Access to More Data at a Lower Cost</a:t>
            </a:r>
          </a:p>
        </p:txBody>
      </p:sp>
    </p:spTree>
    <p:extLst>
      <p:ext uri="{BB962C8B-B14F-4D97-AF65-F5344CB8AC3E}">
        <p14:creationId xmlns:p14="http://schemas.microsoft.com/office/powerpoint/2010/main" val="46485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mage Shade" descr="Dark gradient overlay on image for better text visibility ">
            <a:extLst>
              <a:ext uri="{FF2B5EF4-FFF2-40B4-BE49-F238E27FC236}">
                <a16:creationId xmlns:a16="http://schemas.microsoft.com/office/drawing/2014/main" id="{99F53F32-231B-08FF-9816-ABD4DEEEFA01}"/>
              </a:ext>
            </a:extLst>
          </p:cNvPr>
          <p:cNvSpPr/>
          <p:nvPr/>
        </p:nvSpPr>
        <p:spPr>
          <a:xfrm flipH="1" flipV="1">
            <a:off x="0" y="730369"/>
            <a:ext cx="9144000" cy="4088299"/>
          </a:xfrm>
          <a:prstGeom prst="rect">
            <a:avLst/>
          </a:prstGeom>
          <a:gradFill flip="none" rotWithShape="1">
            <a:gsLst>
              <a:gs pos="0">
                <a:schemeClr val="tx1"/>
              </a:gs>
              <a:gs pos="93000">
                <a:schemeClr val="tx2">
                  <a:alpha val="65000"/>
                  <a:lumMod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Neue Haas Grotesk Text Pro" panose="020B0504020202020204" pitchFamily="34" charset="77"/>
            </a:endParaRPr>
          </a:p>
        </p:txBody>
      </p:sp>
      <p:sp>
        <p:nvSpPr>
          <p:cNvPr id="2" name="Title 1">
            <a:extLst>
              <a:ext uri="{FF2B5EF4-FFF2-40B4-BE49-F238E27FC236}">
                <a16:creationId xmlns:a16="http://schemas.microsoft.com/office/drawing/2014/main" id="{064E89B9-99F9-0BA7-9977-B9F000EBECFD}"/>
              </a:ext>
            </a:extLst>
          </p:cNvPr>
          <p:cNvSpPr>
            <a:spLocks noGrp="1"/>
          </p:cNvSpPr>
          <p:nvPr>
            <p:ph type="title"/>
          </p:nvPr>
        </p:nvSpPr>
        <p:spPr/>
        <p:txBody>
          <a:bodyPr>
            <a:normAutofit/>
          </a:bodyPr>
          <a:lstStyle/>
          <a:p>
            <a:r>
              <a:rPr lang="en-US" dirty="0"/>
              <a:t>The Ultimate Data Platform</a:t>
            </a:r>
            <a:br>
              <a:rPr lang="en-US" dirty="0"/>
            </a:br>
            <a:r>
              <a:rPr lang="en-US" sz="2000" b="0" i="1" dirty="0">
                <a:solidFill>
                  <a:schemeClr val="tx1"/>
                </a:solidFill>
                <a:latin typeface="Times New Roman" panose="02020603050405020304" pitchFamily="18" charset="0"/>
                <a:cs typeface="Times New Roman" panose="02020603050405020304" pitchFamily="18" charset="0"/>
              </a:rPr>
              <a:t>for High-Performance Data Analytics</a:t>
            </a:r>
            <a:endParaRPr lang="en-CH" b="0" i="1" dirty="0">
              <a:solidFill>
                <a:schemeClr val="tx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934B704-4191-49F6-0341-EE4DCD99D8F1}"/>
              </a:ext>
            </a:extLst>
          </p:cNvPr>
          <p:cNvSpPr/>
          <p:nvPr/>
        </p:nvSpPr>
        <p:spPr>
          <a:xfrm>
            <a:off x="349644" y="881744"/>
            <a:ext cx="3132000" cy="37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Neue Haas Grotesk Text Pro" panose="020B0504020202020204" pitchFamily="34" charset="77"/>
              </a:rPr>
              <a:t>“If a client is looking for a beast of a platform that can really outperform anything else in the industry, that's what Hitachi Content Software for File solution is. I absolutely would recommend it. It is the elite high-powered, </a:t>
            </a:r>
            <a:br>
              <a:rPr lang="en-US" dirty="0">
                <a:solidFill>
                  <a:srgbClr val="FFFFFF"/>
                </a:solidFill>
                <a:latin typeface="Neue Haas Grotesk Text Pro" panose="020B0504020202020204" pitchFamily="34" charset="77"/>
              </a:rPr>
            </a:br>
            <a:r>
              <a:rPr lang="en-US" dirty="0">
                <a:solidFill>
                  <a:srgbClr val="FFFFFF"/>
                </a:solidFill>
                <a:latin typeface="Neue Haas Grotesk Text Pro" panose="020B0504020202020204" pitchFamily="34" charset="77"/>
              </a:rPr>
              <a:t>high-velocity sports car.”</a:t>
            </a:r>
          </a:p>
          <a:p>
            <a:pPr algn="ctr"/>
            <a:r>
              <a:rPr lang="en-US" dirty="0">
                <a:solidFill>
                  <a:srgbClr val="FFFFFF"/>
                </a:solidFill>
                <a:latin typeface="Neue Haas Grotesk Text Pro" panose="020B0504020202020204" pitchFamily="34" charset="77"/>
              </a:rPr>
              <a:t>William Nelson, T-Systems</a:t>
            </a:r>
          </a:p>
        </p:txBody>
      </p:sp>
      <p:pic>
        <p:nvPicPr>
          <p:cNvPr id="424" name="Picture 423">
            <a:extLst>
              <a:ext uri="{FF2B5EF4-FFF2-40B4-BE49-F238E27FC236}">
                <a16:creationId xmlns:a16="http://schemas.microsoft.com/office/drawing/2014/main" id="{BBE3C04C-D338-D9AF-1B2E-51F14F56FD34}"/>
              </a:ext>
            </a:extLst>
          </p:cNvPr>
          <p:cNvPicPr>
            <a:picLocks noChangeAspect="1"/>
          </p:cNvPicPr>
          <p:nvPr/>
        </p:nvPicPr>
        <p:blipFill>
          <a:blip r:embed="rId3"/>
          <a:stretch>
            <a:fillRect/>
          </a:stretch>
        </p:blipFill>
        <p:spPr>
          <a:xfrm>
            <a:off x="3567791" y="815717"/>
            <a:ext cx="5264379" cy="3908054"/>
          </a:xfrm>
          <a:prstGeom prst="rect">
            <a:avLst/>
          </a:prstGeom>
        </p:spPr>
      </p:pic>
    </p:spTree>
    <p:extLst>
      <p:ext uri="{BB962C8B-B14F-4D97-AF65-F5344CB8AC3E}">
        <p14:creationId xmlns:p14="http://schemas.microsoft.com/office/powerpoint/2010/main" val="409694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663A1D-19FA-8119-58AF-7E730C5CB051}"/>
              </a:ext>
            </a:extLst>
          </p:cNvPr>
          <p:cNvSpPr/>
          <p:nvPr/>
        </p:nvSpPr>
        <p:spPr>
          <a:xfrm>
            <a:off x="0" y="1227742"/>
            <a:ext cx="8882499" cy="333228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 name="Title 1">
            <a:extLst>
              <a:ext uri="{FF2B5EF4-FFF2-40B4-BE49-F238E27FC236}">
                <a16:creationId xmlns:a16="http://schemas.microsoft.com/office/drawing/2014/main" id="{27DB3156-0E3C-2001-271F-4D6840A8635E}"/>
              </a:ext>
            </a:extLst>
          </p:cNvPr>
          <p:cNvSpPr>
            <a:spLocks noGrp="1"/>
          </p:cNvSpPr>
          <p:nvPr>
            <p:ph type="title"/>
          </p:nvPr>
        </p:nvSpPr>
        <p:spPr/>
        <p:txBody>
          <a:bodyPr/>
          <a:lstStyle/>
          <a:p>
            <a:r>
              <a:rPr lang="en-US" dirty="0"/>
              <a:t>HCSF is Much Faster at IOPS and Deep Learning</a:t>
            </a:r>
          </a:p>
        </p:txBody>
      </p:sp>
      <p:sp>
        <p:nvSpPr>
          <p:cNvPr id="3" name="Google Shape;1759;p201">
            <a:extLst>
              <a:ext uri="{FF2B5EF4-FFF2-40B4-BE49-F238E27FC236}">
                <a16:creationId xmlns:a16="http://schemas.microsoft.com/office/drawing/2014/main" id="{9285D82D-9210-036A-A7CC-C8CD0239FEF8}"/>
              </a:ext>
            </a:extLst>
          </p:cNvPr>
          <p:cNvSpPr txBox="1">
            <a:spLocks/>
          </p:cNvSpPr>
          <p:nvPr/>
        </p:nvSpPr>
        <p:spPr>
          <a:xfrm>
            <a:off x="261501" y="680865"/>
            <a:ext cx="8391150" cy="271869"/>
          </a:xfrm>
          <a:prstGeom prst="rect">
            <a:avLst/>
          </a:prstGeom>
          <a:noFill/>
          <a:ln>
            <a:noFill/>
          </a:ln>
        </p:spPr>
        <p:txBody>
          <a:bodyPr spcFirstLastPara="1" vert="horz" wrap="square" lIns="0" tIns="0" rIns="0" bIns="0" rtlCol="0" anchor="t" anchorCtr="0">
            <a:spAutoFit/>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solidFill>
                  <a:schemeClr val="accent2"/>
                </a:solidFill>
                <a:latin typeface="Neue Haas Grotesk Text Pro" panose="020B0504020202020204" pitchFamily="34" charset="0"/>
              </a:rPr>
              <a:t>The Faster the IOPS, the Faster the Training</a:t>
            </a:r>
          </a:p>
        </p:txBody>
      </p:sp>
      <p:sp>
        <p:nvSpPr>
          <p:cNvPr id="4" name="Google Shape;1761;p201">
            <a:extLst>
              <a:ext uri="{FF2B5EF4-FFF2-40B4-BE49-F238E27FC236}">
                <a16:creationId xmlns:a16="http://schemas.microsoft.com/office/drawing/2014/main" id="{E8A71D33-23B2-C8E2-16E0-F645D627450A}"/>
              </a:ext>
            </a:extLst>
          </p:cNvPr>
          <p:cNvSpPr txBox="1"/>
          <p:nvPr/>
        </p:nvSpPr>
        <p:spPr>
          <a:xfrm>
            <a:off x="5266394" y="4622224"/>
            <a:ext cx="3697200" cy="207719"/>
          </a:xfrm>
          <a:prstGeom prst="rect">
            <a:avLst/>
          </a:prstGeom>
          <a:noFill/>
          <a:ln>
            <a:noFill/>
          </a:ln>
        </p:spPr>
        <p:txBody>
          <a:bodyPr spcFirstLastPara="1" wrap="square" lIns="68569" tIns="34275" rIns="68569" bIns="34275" anchor="t" anchorCtr="0">
            <a:spAutoFit/>
          </a:bodyPr>
          <a:lstStyle/>
          <a:p>
            <a:r>
              <a:rPr lang="en-US" sz="900" dirty="0">
                <a:solidFill>
                  <a:srgbClr val="3F3F3F"/>
                </a:solidFill>
                <a:latin typeface="Neue Haas Grotesk Text Pro" panose="020B0504020202020204" pitchFamily="34" charset="0"/>
                <a:ea typeface="Arial"/>
                <a:cs typeface="Arial"/>
                <a:sym typeface="Arial"/>
              </a:rPr>
              <a:t>Vendor Stated Read IOP Performance Numbers</a:t>
            </a:r>
            <a:endParaRPr sz="1000" dirty="0">
              <a:latin typeface="Neue Haas Grotesk Text Pro" panose="020B0504020202020204" pitchFamily="34" charset="0"/>
            </a:endParaRPr>
          </a:p>
        </p:txBody>
      </p:sp>
      <p:graphicFrame>
        <p:nvGraphicFramePr>
          <p:cNvPr id="6" name="Chart 5">
            <a:extLst>
              <a:ext uri="{FF2B5EF4-FFF2-40B4-BE49-F238E27FC236}">
                <a16:creationId xmlns:a16="http://schemas.microsoft.com/office/drawing/2014/main" id="{22095E12-308C-EE1F-0D9C-325130C7B66F}"/>
              </a:ext>
            </a:extLst>
          </p:cNvPr>
          <p:cNvGraphicFramePr>
            <a:graphicFrameLocks/>
          </p:cNvGraphicFramePr>
          <p:nvPr/>
        </p:nvGraphicFramePr>
        <p:xfrm>
          <a:off x="261501" y="1038090"/>
          <a:ext cx="8168929" cy="343658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B559C394-ABA6-4218-EF54-A3BC66C5C7F0}"/>
              </a:ext>
            </a:extLst>
          </p:cNvPr>
          <p:cNvSpPr txBox="1"/>
          <p:nvPr/>
        </p:nvSpPr>
        <p:spPr>
          <a:xfrm>
            <a:off x="1301280" y="3831932"/>
            <a:ext cx="989186" cy="661308"/>
          </a:xfrm>
          <a:prstGeom prst="rect">
            <a:avLst/>
          </a:prstGeom>
          <a:solidFill>
            <a:schemeClr val="bg2">
              <a:lumMod val="20000"/>
              <a:lumOff val="80000"/>
            </a:schemeClr>
          </a:solidFill>
        </p:spPr>
        <p:txBody>
          <a:bodyPr wrap="square" lIns="0" tIns="108000" rIns="0" bIns="108000" rtlCol="0">
            <a:spAutoFit/>
          </a:bodyPr>
          <a:lstStyle/>
          <a:p>
            <a:pPr algn="ctr">
              <a:lnSpc>
                <a:spcPct val="90000"/>
              </a:lnSpc>
            </a:pPr>
            <a:r>
              <a:rPr lang="en-US" sz="1600" b="1" dirty="0">
                <a:solidFill>
                  <a:schemeClr val="accent2"/>
                </a:solidFill>
                <a:latin typeface="Neue Haas Grotesk Text Pro" panose="020B0504020202020204" pitchFamily="34" charset="77"/>
              </a:rPr>
              <a:t>HCSF</a:t>
            </a:r>
          </a:p>
          <a:p>
            <a:pPr algn="ctr">
              <a:lnSpc>
                <a:spcPct val="90000"/>
              </a:lnSpc>
            </a:pPr>
            <a:r>
              <a:rPr lang="en-US" sz="1600" b="1" dirty="0">
                <a:solidFill>
                  <a:schemeClr val="accent2"/>
                </a:solidFill>
                <a:latin typeface="Neue Haas Grotesk Text Pro" panose="020B0504020202020204" pitchFamily="34" charset="77"/>
              </a:rPr>
              <a:t>Server</a:t>
            </a:r>
          </a:p>
        </p:txBody>
      </p:sp>
      <p:sp>
        <p:nvSpPr>
          <p:cNvPr id="5" name="Google Shape;1762;p201">
            <a:extLst>
              <a:ext uri="{FF2B5EF4-FFF2-40B4-BE49-F238E27FC236}">
                <a16:creationId xmlns:a16="http://schemas.microsoft.com/office/drawing/2014/main" id="{ADA7B7F0-91D0-E6AD-93B6-14AFEAB1EC1C}"/>
              </a:ext>
            </a:extLst>
          </p:cNvPr>
          <p:cNvSpPr/>
          <p:nvPr/>
        </p:nvSpPr>
        <p:spPr>
          <a:xfrm>
            <a:off x="4447833" y="1763372"/>
            <a:ext cx="3402991" cy="1215810"/>
          </a:xfrm>
          <a:prstGeom prst="rect">
            <a:avLst/>
          </a:prstGeom>
          <a:noFill/>
          <a:ln>
            <a:noFill/>
          </a:ln>
        </p:spPr>
        <p:txBody>
          <a:bodyPr spcFirstLastPara="1" wrap="square" lIns="68569" tIns="34275" rIns="68569" bIns="34275" anchor="t" anchorCtr="0">
            <a:noAutofit/>
          </a:bodyPr>
          <a:lstStyle/>
          <a:p>
            <a:r>
              <a:rPr lang="en-US" b="1" dirty="0">
                <a:solidFill>
                  <a:srgbClr val="FF0000"/>
                </a:solidFill>
                <a:latin typeface="Neue Haas Grotesk Text Pro" panose="020B0504020202020204" pitchFamily="34" charset="0"/>
                <a:ea typeface="Poppins ExtraBold"/>
                <a:cs typeface="Poppins ExtraBold"/>
                <a:sym typeface="Poppins ExtraBold"/>
              </a:rPr>
              <a:t>HCSF has 7.5X – 225X superior IOPs performance swamps all other systems on Deep Learning AI workloads</a:t>
            </a:r>
            <a:endParaRPr b="1" dirty="0">
              <a:solidFill>
                <a:srgbClr val="FF0000"/>
              </a:solidFill>
              <a:latin typeface="Neue Haas Grotesk Text Pro" panose="020B0504020202020204" pitchFamily="34" charset="0"/>
            </a:endParaRPr>
          </a:p>
        </p:txBody>
      </p:sp>
    </p:spTree>
    <p:extLst>
      <p:ext uri="{BB962C8B-B14F-4D97-AF65-F5344CB8AC3E}">
        <p14:creationId xmlns:p14="http://schemas.microsoft.com/office/powerpoint/2010/main" val="313173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screenshot of a computer&#10;&#10;Description automatically generated">
            <a:extLst>
              <a:ext uri="{FF2B5EF4-FFF2-40B4-BE49-F238E27FC236}">
                <a16:creationId xmlns:a16="http://schemas.microsoft.com/office/drawing/2014/main" id="{67210C33-93BF-6B0D-EB97-BA8F76CB87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875" y="784959"/>
            <a:ext cx="2180327" cy="4082942"/>
          </a:xfrm>
          <a:prstGeom prst="rect">
            <a:avLst/>
          </a:prstGeom>
        </p:spPr>
      </p:pic>
      <p:sp>
        <p:nvSpPr>
          <p:cNvPr id="3" name="Title 2">
            <a:extLst>
              <a:ext uri="{FF2B5EF4-FFF2-40B4-BE49-F238E27FC236}">
                <a16:creationId xmlns:a16="http://schemas.microsoft.com/office/drawing/2014/main" id="{5DBF2CCA-2CF6-021F-40FC-6AB18B44DA97}"/>
              </a:ext>
            </a:extLst>
          </p:cNvPr>
          <p:cNvSpPr>
            <a:spLocks noGrp="1"/>
          </p:cNvSpPr>
          <p:nvPr>
            <p:ph type="title"/>
          </p:nvPr>
        </p:nvSpPr>
        <p:spPr>
          <a:xfrm>
            <a:off x="264159" y="53113"/>
            <a:ext cx="7921195" cy="732441"/>
          </a:xfrm>
        </p:spPr>
        <p:txBody>
          <a:bodyPr/>
          <a:lstStyle/>
          <a:p>
            <a:r>
              <a:rPr lang="en-US"/>
              <a:t>Hitachi iQ AI-Ready Infrastructure with NVIDIA DGX</a:t>
            </a:r>
          </a:p>
        </p:txBody>
      </p:sp>
      <p:sp>
        <p:nvSpPr>
          <p:cNvPr id="12" name="Content Placeholder 16">
            <a:extLst>
              <a:ext uri="{FF2B5EF4-FFF2-40B4-BE49-F238E27FC236}">
                <a16:creationId xmlns:a16="http://schemas.microsoft.com/office/drawing/2014/main" id="{3A987031-00C4-CEC8-7164-03C0341D8C3C}"/>
              </a:ext>
            </a:extLst>
          </p:cNvPr>
          <p:cNvSpPr txBox="1">
            <a:spLocks/>
          </p:cNvSpPr>
          <p:nvPr/>
        </p:nvSpPr>
        <p:spPr>
          <a:xfrm>
            <a:off x="4074424" y="2414804"/>
            <a:ext cx="4775899" cy="182880"/>
          </a:xfrm>
          <a:prstGeom prst="rect">
            <a:avLst/>
          </a:prstGeom>
          <a:solidFill>
            <a:srgbClr val="39B4B6"/>
          </a:solidFill>
        </p:spPr>
        <p:txBody>
          <a:bodyPr vert="horz" wrap="square" lIns="0" tIns="0" rIns="0" bIns="0" rtlCol="0" anchor="ctr">
            <a:no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993" indent="0" defTabSz="914378">
              <a:buClr>
                <a:srgbClr val="CC0000"/>
              </a:buClr>
              <a:buNone/>
            </a:pPr>
            <a:r>
              <a:rPr lang="en-GB" sz="1050" b="1">
                <a:solidFill>
                  <a:schemeClr val="bg1"/>
                </a:solidFill>
              </a:rPr>
              <a:t>Switching</a:t>
            </a:r>
          </a:p>
        </p:txBody>
      </p:sp>
      <p:sp>
        <p:nvSpPr>
          <p:cNvPr id="13" name="TextBox 12">
            <a:extLst>
              <a:ext uri="{FF2B5EF4-FFF2-40B4-BE49-F238E27FC236}">
                <a16:creationId xmlns:a16="http://schemas.microsoft.com/office/drawing/2014/main" id="{E5DCC905-A584-D641-5DF3-609A523A7765}"/>
              </a:ext>
            </a:extLst>
          </p:cNvPr>
          <p:cNvSpPr txBox="1"/>
          <p:nvPr/>
        </p:nvSpPr>
        <p:spPr>
          <a:xfrm>
            <a:off x="4481569" y="2627908"/>
            <a:ext cx="4572000" cy="4269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a:latin typeface="Neue Haas Grotesk Text Pro" panose="020B0504020202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algn="l" defTabSz="914378">
              <a:buFont typeface="Arial" panose="020B0604020202020204" pitchFamily="34" charset="0"/>
              <a:buChar char="•"/>
            </a:pPr>
            <a:r>
              <a:rPr lang="en-GB" sz="900">
                <a:solidFill>
                  <a:schemeClr val="tx1"/>
                </a:solidFill>
              </a:rPr>
              <a:t>400Gb Ethernet &amp; NDR InfiniBand Connectivity</a:t>
            </a:r>
          </a:p>
          <a:p>
            <a:pPr marL="171450" indent="-171450" algn="l" defTabSz="914378">
              <a:buFont typeface="Arial" panose="020B0604020202020204" pitchFamily="34" charset="0"/>
              <a:buChar char="•"/>
            </a:pPr>
            <a:r>
              <a:rPr lang="en-GB" sz="900">
                <a:solidFill>
                  <a:schemeClr val="tx1"/>
                </a:solidFill>
              </a:rPr>
              <a:t>Highly scalable &amp; self-healing network capabilities</a:t>
            </a:r>
          </a:p>
          <a:p>
            <a:pPr marL="171450" indent="-171450" algn="l" defTabSz="914378">
              <a:buFont typeface="Arial" panose="020B0604020202020204" pitchFamily="34" charset="0"/>
              <a:buChar char="•"/>
            </a:pPr>
            <a:r>
              <a:rPr lang="en-GB" sz="900">
                <a:solidFill>
                  <a:schemeClr val="tx1"/>
                </a:solidFill>
              </a:rPr>
              <a:t>High-speed, extremely low-latency, and scalable networking</a:t>
            </a:r>
          </a:p>
        </p:txBody>
      </p:sp>
      <p:sp>
        <p:nvSpPr>
          <p:cNvPr id="30" name="Content Placeholder 16">
            <a:extLst>
              <a:ext uri="{FF2B5EF4-FFF2-40B4-BE49-F238E27FC236}">
                <a16:creationId xmlns:a16="http://schemas.microsoft.com/office/drawing/2014/main" id="{DBE89B46-0ECD-6845-07F2-B0AC886EF348}"/>
              </a:ext>
            </a:extLst>
          </p:cNvPr>
          <p:cNvSpPr txBox="1">
            <a:spLocks/>
          </p:cNvSpPr>
          <p:nvPr/>
        </p:nvSpPr>
        <p:spPr>
          <a:xfrm>
            <a:off x="4074424" y="3275447"/>
            <a:ext cx="4775899" cy="182880"/>
          </a:xfrm>
          <a:prstGeom prst="rect">
            <a:avLst/>
          </a:prstGeom>
          <a:solidFill>
            <a:schemeClr val="accent2"/>
          </a:solidFill>
        </p:spPr>
        <p:txBody>
          <a:bodyPr vert="horz" wrap="square" lIns="0" tIns="0" rIns="0" bIns="0" rtlCol="0" anchor="ctr">
            <a:no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993" indent="0" defTabSz="914378">
              <a:buClr>
                <a:srgbClr val="CC0000"/>
              </a:buClr>
              <a:buNone/>
            </a:pPr>
            <a:r>
              <a:rPr lang="en-GB" sz="1050" b="1">
                <a:solidFill>
                  <a:schemeClr val="bg1"/>
                </a:solidFill>
              </a:rPr>
              <a:t>High-Performance Parallel Filesystem</a:t>
            </a:r>
          </a:p>
        </p:txBody>
      </p:sp>
      <p:sp>
        <p:nvSpPr>
          <p:cNvPr id="31" name="TextBox 30">
            <a:extLst>
              <a:ext uri="{FF2B5EF4-FFF2-40B4-BE49-F238E27FC236}">
                <a16:creationId xmlns:a16="http://schemas.microsoft.com/office/drawing/2014/main" id="{7595DEAF-D3BF-5524-3A12-CDA22B4F392F}"/>
              </a:ext>
            </a:extLst>
          </p:cNvPr>
          <p:cNvSpPr txBox="1"/>
          <p:nvPr/>
        </p:nvSpPr>
        <p:spPr>
          <a:xfrm>
            <a:off x="4481569" y="3466368"/>
            <a:ext cx="4572000" cy="49487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sz="1100">
                <a:solidFill>
                  <a:schemeClr val="bg1">
                    <a:lumMod val="95000"/>
                  </a:schemeClr>
                </a:solidFill>
                <a:latin typeface="Neue Haas Grotesk Text Pro" panose="020B0504020202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defTabSz="914378">
              <a:buFont typeface="Arial" panose="020B0604020202020204" pitchFamily="34" charset="0"/>
              <a:buChar char="•"/>
            </a:pPr>
            <a:r>
              <a:rPr lang="en-GB" sz="900" dirty="0">
                <a:solidFill>
                  <a:schemeClr val="tx1"/>
                </a:solidFill>
              </a:rPr>
              <a:t>Accelerated filesystem to match the mixed AI workload</a:t>
            </a:r>
          </a:p>
          <a:p>
            <a:pPr marL="171450" indent="-171450" defTabSz="914378">
              <a:buFont typeface="Arial" panose="020B0604020202020204" pitchFamily="34" charset="0"/>
              <a:buChar char="•"/>
            </a:pPr>
            <a:r>
              <a:rPr lang="en-GB" sz="900" dirty="0">
                <a:solidFill>
                  <a:schemeClr val="tx1"/>
                </a:solidFill>
              </a:rPr>
              <a:t>Modern consumption improving AI workloads (NVIDIA GPUDirect</a:t>
            </a:r>
            <a:r>
              <a:rPr lang="en-US" sz="1200" b="0" i="0" dirty="0">
                <a:solidFill>
                  <a:srgbClr val="1F1F1F"/>
                </a:solidFill>
                <a:effectLst/>
                <a:highlight>
                  <a:srgbClr val="FFFFFF"/>
                </a:highlight>
                <a:latin typeface="Google Sans"/>
              </a:rPr>
              <a:t>®</a:t>
            </a:r>
            <a:r>
              <a:rPr lang="en-GB" sz="900" dirty="0">
                <a:solidFill>
                  <a:schemeClr val="tx1"/>
                </a:solidFill>
              </a:rPr>
              <a:t>, POSIX, S3)</a:t>
            </a:r>
          </a:p>
          <a:p>
            <a:pPr marL="171450" indent="-171450" defTabSz="914378">
              <a:buFont typeface="Arial" panose="020B0604020202020204" pitchFamily="34" charset="0"/>
              <a:buChar char="•"/>
            </a:pPr>
            <a:r>
              <a:rPr lang="en-GB" sz="900" dirty="0">
                <a:solidFill>
                  <a:schemeClr val="tx1"/>
                </a:solidFill>
              </a:rPr>
              <a:t>Latest generation platform to support the highest concentrated workloads</a:t>
            </a:r>
          </a:p>
          <a:p>
            <a:pPr marL="171450" indent="-171450" defTabSz="914378">
              <a:buFont typeface="Arial" panose="020B0604020202020204" pitchFamily="34" charset="0"/>
              <a:buChar char="•"/>
            </a:pPr>
            <a:r>
              <a:rPr lang="en-GB" sz="900" dirty="0">
                <a:solidFill>
                  <a:schemeClr val="tx1"/>
                </a:solidFill>
              </a:rPr>
              <a:t>Native data offloading capabilities to support better economics at scale</a:t>
            </a:r>
          </a:p>
        </p:txBody>
      </p:sp>
      <p:sp>
        <p:nvSpPr>
          <p:cNvPr id="36" name="Content Placeholder 16">
            <a:extLst>
              <a:ext uri="{FF2B5EF4-FFF2-40B4-BE49-F238E27FC236}">
                <a16:creationId xmlns:a16="http://schemas.microsoft.com/office/drawing/2014/main" id="{87093265-7507-5DDD-8FA4-DFD2152489E3}"/>
              </a:ext>
            </a:extLst>
          </p:cNvPr>
          <p:cNvSpPr txBox="1">
            <a:spLocks/>
          </p:cNvSpPr>
          <p:nvPr/>
        </p:nvSpPr>
        <p:spPr>
          <a:xfrm>
            <a:off x="4074424" y="4113906"/>
            <a:ext cx="4775899" cy="182880"/>
          </a:xfrm>
          <a:prstGeom prst="rect">
            <a:avLst/>
          </a:prstGeom>
          <a:solidFill>
            <a:schemeClr val="accent2"/>
          </a:solidFill>
        </p:spPr>
        <p:txBody>
          <a:bodyPr vert="horz" wrap="square" lIns="0" tIns="0" rIns="0" bIns="0" rtlCol="0" anchor="ctr">
            <a:no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993" indent="0" defTabSz="914378">
              <a:buClr>
                <a:srgbClr val="CC0000"/>
              </a:buClr>
              <a:buNone/>
            </a:pPr>
            <a:r>
              <a:rPr lang="en-GB" sz="1050" b="1">
                <a:solidFill>
                  <a:schemeClr val="bg1"/>
                </a:solidFill>
              </a:rPr>
              <a:t>Scale-out Object Storage Tier</a:t>
            </a:r>
          </a:p>
        </p:txBody>
      </p:sp>
      <p:sp>
        <p:nvSpPr>
          <p:cNvPr id="37" name="TextBox 36">
            <a:extLst>
              <a:ext uri="{FF2B5EF4-FFF2-40B4-BE49-F238E27FC236}">
                <a16:creationId xmlns:a16="http://schemas.microsoft.com/office/drawing/2014/main" id="{65BBD229-0892-02AA-23E1-0645506632FE}"/>
              </a:ext>
            </a:extLst>
          </p:cNvPr>
          <p:cNvSpPr txBox="1"/>
          <p:nvPr/>
        </p:nvSpPr>
        <p:spPr>
          <a:xfrm>
            <a:off x="4481569" y="4327010"/>
            <a:ext cx="4572000" cy="4269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sz="1050">
                <a:solidFill>
                  <a:schemeClr val="bg1">
                    <a:lumMod val="95000"/>
                  </a:schemeClr>
                </a:solidFill>
                <a:latin typeface="Neue Haas Grotesk Text Pro" panose="020B0504020202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defTabSz="914378">
              <a:buFont typeface="Arial" panose="020B0604020202020204" pitchFamily="34" charset="0"/>
              <a:buChar char="•"/>
            </a:pPr>
            <a:r>
              <a:rPr lang="en-GB" sz="900">
                <a:solidFill>
                  <a:schemeClr val="tx1"/>
                </a:solidFill>
              </a:rPr>
              <a:t>Object storage density to provide best storage economics at density</a:t>
            </a:r>
          </a:p>
          <a:p>
            <a:pPr marL="171450" indent="-171450" defTabSz="914378">
              <a:buFont typeface="Arial" panose="020B0604020202020204" pitchFamily="34" charset="0"/>
              <a:buChar char="•"/>
            </a:pPr>
            <a:r>
              <a:rPr lang="en-GB" sz="900">
                <a:solidFill>
                  <a:schemeClr val="tx1"/>
                </a:solidFill>
              </a:rPr>
              <a:t>Erasure coding protection designed for large scale volumes of data</a:t>
            </a:r>
          </a:p>
          <a:p>
            <a:pPr marL="171450" indent="-171450" defTabSz="914378">
              <a:buFont typeface="Arial" panose="020B0604020202020204" pitchFamily="34" charset="0"/>
              <a:buChar char="•"/>
            </a:pPr>
            <a:r>
              <a:rPr lang="en-GB" sz="900">
                <a:solidFill>
                  <a:schemeClr val="tx1"/>
                </a:solidFill>
              </a:rPr>
              <a:t>Data reduction &amp; compression for ultimate capacity efficiency</a:t>
            </a:r>
          </a:p>
        </p:txBody>
      </p:sp>
      <p:sp>
        <p:nvSpPr>
          <p:cNvPr id="40" name="Content Placeholder 16">
            <a:extLst>
              <a:ext uri="{FF2B5EF4-FFF2-40B4-BE49-F238E27FC236}">
                <a16:creationId xmlns:a16="http://schemas.microsoft.com/office/drawing/2014/main" id="{C408DA01-6A81-FF6E-84EB-B0F53C39ECE5}"/>
              </a:ext>
            </a:extLst>
          </p:cNvPr>
          <p:cNvSpPr txBox="1">
            <a:spLocks/>
          </p:cNvSpPr>
          <p:nvPr/>
        </p:nvSpPr>
        <p:spPr>
          <a:xfrm>
            <a:off x="4074424" y="1554162"/>
            <a:ext cx="4775899" cy="182880"/>
          </a:xfrm>
          <a:prstGeom prst="rect">
            <a:avLst/>
          </a:prstGeom>
          <a:solidFill>
            <a:srgbClr val="39B4B6"/>
          </a:solidFill>
        </p:spPr>
        <p:txBody>
          <a:bodyPr vert="horz" wrap="square" lIns="0" tIns="0" rIns="0" bIns="0" rtlCol="0" anchor="ctr">
            <a:no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993" indent="0" defTabSz="914378">
              <a:buClr>
                <a:srgbClr val="CC0000"/>
              </a:buClr>
              <a:buNone/>
            </a:pPr>
            <a:r>
              <a:rPr lang="en-GB" sz="1050" b="1">
                <a:solidFill>
                  <a:schemeClr val="bg1"/>
                </a:solidFill>
              </a:rPr>
              <a:t>Accelerated Compute</a:t>
            </a:r>
          </a:p>
        </p:txBody>
      </p:sp>
      <p:sp>
        <p:nvSpPr>
          <p:cNvPr id="41" name="TextBox 40">
            <a:extLst>
              <a:ext uri="{FF2B5EF4-FFF2-40B4-BE49-F238E27FC236}">
                <a16:creationId xmlns:a16="http://schemas.microsoft.com/office/drawing/2014/main" id="{A06E77F3-9BA0-3781-76B2-879C85744864}"/>
              </a:ext>
            </a:extLst>
          </p:cNvPr>
          <p:cNvSpPr txBox="1"/>
          <p:nvPr/>
        </p:nvSpPr>
        <p:spPr>
          <a:xfrm>
            <a:off x="4481569" y="1767266"/>
            <a:ext cx="4572000" cy="6337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sz="1050">
                <a:solidFill>
                  <a:schemeClr val="bg1">
                    <a:lumMod val="95000"/>
                  </a:schemeClr>
                </a:solidFill>
                <a:latin typeface="Neue Haas Grotesk Text Pro" panose="020B0504020202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defTabSz="914378">
              <a:buFont typeface="Arial" panose="020B0604020202020204" pitchFamily="34" charset="0"/>
              <a:buChar char="•"/>
            </a:pPr>
            <a:r>
              <a:rPr lang="en-GB" sz="900">
                <a:solidFill>
                  <a:schemeClr val="tx1"/>
                </a:solidFill>
              </a:rPr>
              <a:t>Fully integrated hardware and software solution on which to build your AI </a:t>
            </a:r>
            <a:r>
              <a:rPr lang="en-US" sz="900">
                <a:solidFill>
                  <a:schemeClr val="tx1"/>
                </a:solidFill>
              </a:rPr>
              <a:t>Center</a:t>
            </a:r>
            <a:r>
              <a:rPr lang="en-GB" sz="900">
                <a:solidFill>
                  <a:schemeClr val="tx1"/>
                </a:solidFill>
              </a:rPr>
              <a:t> of Excellence</a:t>
            </a:r>
          </a:p>
          <a:p>
            <a:pPr marL="171450" indent="-171450" defTabSz="914378">
              <a:buFont typeface="Arial" panose="020B0604020202020204" pitchFamily="34" charset="0"/>
              <a:buChar char="•"/>
            </a:pPr>
            <a:r>
              <a:rPr lang="en-GB" sz="900">
                <a:solidFill>
                  <a:schemeClr val="tx1"/>
                </a:solidFill>
              </a:rPr>
              <a:t>Proven reference architectures for AI infrastructure delivered with Hitachi's leading storage technology</a:t>
            </a:r>
          </a:p>
        </p:txBody>
      </p:sp>
      <p:sp>
        <p:nvSpPr>
          <p:cNvPr id="52" name="Content Placeholder 16">
            <a:extLst>
              <a:ext uri="{FF2B5EF4-FFF2-40B4-BE49-F238E27FC236}">
                <a16:creationId xmlns:a16="http://schemas.microsoft.com/office/drawing/2014/main" id="{8FA4636F-4118-F124-BF3F-1A8F1FF1D4F1}"/>
              </a:ext>
            </a:extLst>
          </p:cNvPr>
          <p:cNvSpPr txBox="1">
            <a:spLocks/>
          </p:cNvSpPr>
          <p:nvPr/>
        </p:nvSpPr>
        <p:spPr>
          <a:xfrm>
            <a:off x="4074424" y="693520"/>
            <a:ext cx="4775899" cy="182880"/>
          </a:xfrm>
          <a:prstGeom prst="rect">
            <a:avLst/>
          </a:prstGeom>
          <a:solidFill>
            <a:srgbClr val="39B4B6"/>
          </a:solidFill>
        </p:spPr>
        <p:txBody>
          <a:bodyPr vert="horz" wrap="square" lIns="0" tIns="0" rIns="0" bIns="0" rtlCol="0" anchor="ctr">
            <a:no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993" indent="0" defTabSz="914378">
              <a:buClr>
                <a:srgbClr val="CC0000"/>
              </a:buClr>
              <a:buNone/>
            </a:pPr>
            <a:r>
              <a:rPr lang="en-GB" sz="1050" b="1" dirty="0">
                <a:solidFill>
                  <a:schemeClr val="bg1"/>
                </a:solidFill>
              </a:rPr>
              <a:t>AI Software Stack</a:t>
            </a:r>
          </a:p>
        </p:txBody>
      </p:sp>
      <p:sp>
        <p:nvSpPr>
          <p:cNvPr id="53" name="TextBox 52">
            <a:extLst>
              <a:ext uri="{FF2B5EF4-FFF2-40B4-BE49-F238E27FC236}">
                <a16:creationId xmlns:a16="http://schemas.microsoft.com/office/drawing/2014/main" id="{9E5DCCAC-C77E-E467-E3F8-1F043F184C46}"/>
              </a:ext>
            </a:extLst>
          </p:cNvPr>
          <p:cNvSpPr txBox="1"/>
          <p:nvPr/>
        </p:nvSpPr>
        <p:spPr>
          <a:xfrm>
            <a:off x="4481569" y="906624"/>
            <a:ext cx="4572000" cy="4269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sz="1050">
                <a:solidFill>
                  <a:schemeClr val="bg1">
                    <a:lumMod val="95000"/>
                  </a:schemeClr>
                </a:solidFill>
                <a:latin typeface="Neue Haas Grotesk Text Pro" panose="020B0504020202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defTabSz="914378">
              <a:buFont typeface="Arial" panose="020B0604020202020204" pitchFamily="34" charset="0"/>
              <a:buChar char="•"/>
            </a:pPr>
            <a:r>
              <a:rPr lang="en-GB" sz="900">
                <a:solidFill>
                  <a:schemeClr val="tx1"/>
                </a:solidFill>
              </a:rPr>
              <a:t>Enterprise-class platform for AI training</a:t>
            </a:r>
          </a:p>
          <a:p>
            <a:pPr marL="171450" indent="-171450" defTabSz="914378">
              <a:buFont typeface="Arial" panose="020B0604020202020204" pitchFamily="34" charset="0"/>
              <a:buChar char="•"/>
            </a:pPr>
            <a:r>
              <a:rPr lang="en-GB" sz="900">
                <a:solidFill>
                  <a:schemeClr val="tx1"/>
                </a:solidFill>
              </a:rPr>
              <a:t>End-to-End software for accelerated AI pipelines</a:t>
            </a:r>
          </a:p>
          <a:p>
            <a:pPr marL="171450" indent="-171450" defTabSz="914378">
              <a:buFont typeface="Arial" panose="020B0604020202020204" pitchFamily="34" charset="0"/>
              <a:buChar char="•"/>
            </a:pPr>
            <a:r>
              <a:rPr lang="en-GB" sz="900">
                <a:solidFill>
                  <a:schemeClr val="tx1"/>
                </a:solidFill>
              </a:rPr>
              <a:t>Production grade pretrained AI models</a:t>
            </a:r>
          </a:p>
        </p:txBody>
      </p:sp>
      <p:cxnSp>
        <p:nvCxnSpPr>
          <p:cNvPr id="42" name="ds elbow">
            <a:extLst>
              <a:ext uri="{FF2B5EF4-FFF2-40B4-BE49-F238E27FC236}">
                <a16:creationId xmlns:a16="http://schemas.microsoft.com/office/drawing/2014/main" id="{F40BCEAD-7C93-D68F-5EF3-09E7B9410CDD}"/>
              </a:ext>
            </a:extLst>
          </p:cNvPr>
          <p:cNvCxnSpPr>
            <a:cxnSpLocks/>
            <a:stCxn id="40" idx="1"/>
          </p:cNvCxnSpPr>
          <p:nvPr/>
        </p:nvCxnSpPr>
        <p:spPr>
          <a:xfrm rot="10800000" flipV="1">
            <a:off x="1942266" y="1645601"/>
            <a:ext cx="2132159" cy="590477"/>
          </a:xfrm>
          <a:prstGeom prst="bentConnector3">
            <a:avLst>
              <a:gd name="adj1" fmla="val 50000"/>
            </a:avLst>
          </a:prstGeom>
          <a:ln w="12700">
            <a:solidFill>
              <a:srgbClr val="39B4B6"/>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4" name="ds elbow">
            <a:extLst>
              <a:ext uri="{FF2B5EF4-FFF2-40B4-BE49-F238E27FC236}">
                <a16:creationId xmlns:a16="http://schemas.microsoft.com/office/drawing/2014/main" id="{996C2417-9D08-F477-FE7B-1E6FA098402D}"/>
              </a:ext>
            </a:extLst>
          </p:cNvPr>
          <p:cNvCxnSpPr>
            <a:cxnSpLocks/>
            <a:stCxn id="52" idx="1"/>
          </p:cNvCxnSpPr>
          <p:nvPr/>
        </p:nvCxnSpPr>
        <p:spPr>
          <a:xfrm rot="10800000" flipV="1">
            <a:off x="1942266" y="784960"/>
            <a:ext cx="2132159" cy="1024280"/>
          </a:xfrm>
          <a:prstGeom prst="bentConnector3">
            <a:avLst>
              <a:gd name="adj1" fmla="val 50000"/>
            </a:avLst>
          </a:prstGeom>
          <a:ln w="12700">
            <a:solidFill>
              <a:srgbClr val="39B4B6"/>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3" name="ds elbow">
            <a:extLst>
              <a:ext uri="{FF2B5EF4-FFF2-40B4-BE49-F238E27FC236}">
                <a16:creationId xmlns:a16="http://schemas.microsoft.com/office/drawing/2014/main" id="{784DB1BD-BD4A-93CE-F420-BC5F0FD2535F}"/>
              </a:ext>
            </a:extLst>
          </p:cNvPr>
          <p:cNvCxnSpPr>
            <a:cxnSpLocks/>
            <a:stCxn id="12" idx="1"/>
          </p:cNvCxnSpPr>
          <p:nvPr/>
        </p:nvCxnSpPr>
        <p:spPr>
          <a:xfrm rot="10800000" flipV="1">
            <a:off x="1942266" y="2506244"/>
            <a:ext cx="2132159" cy="362976"/>
          </a:xfrm>
          <a:prstGeom prst="bentConnector3">
            <a:avLst>
              <a:gd name="adj1" fmla="val 50000"/>
            </a:avLst>
          </a:prstGeom>
          <a:ln w="12700">
            <a:solidFill>
              <a:srgbClr val="39B4B6"/>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 name="ds elbow">
            <a:extLst>
              <a:ext uri="{FF2B5EF4-FFF2-40B4-BE49-F238E27FC236}">
                <a16:creationId xmlns:a16="http://schemas.microsoft.com/office/drawing/2014/main" id="{E0DABF9B-2C38-0F90-2485-E5CB448D47B3}"/>
              </a:ext>
            </a:extLst>
          </p:cNvPr>
          <p:cNvCxnSpPr>
            <a:cxnSpLocks/>
            <a:stCxn id="36" idx="1"/>
          </p:cNvCxnSpPr>
          <p:nvPr/>
        </p:nvCxnSpPr>
        <p:spPr>
          <a:xfrm rot="10800000">
            <a:off x="2109128" y="3851164"/>
            <a:ext cx="1965297" cy="354183"/>
          </a:xfrm>
          <a:prstGeom prst="bentConnector3">
            <a:avLst>
              <a:gd name="adj1" fmla="val 50000"/>
            </a:avLst>
          </a:prstGeom>
          <a:ln w="1270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4" name="ds elbow">
            <a:extLst>
              <a:ext uri="{FF2B5EF4-FFF2-40B4-BE49-F238E27FC236}">
                <a16:creationId xmlns:a16="http://schemas.microsoft.com/office/drawing/2014/main" id="{72C99705-4C10-DAA5-13EE-F1FD6D569044}"/>
              </a:ext>
            </a:extLst>
          </p:cNvPr>
          <p:cNvCxnSpPr>
            <a:cxnSpLocks/>
            <a:stCxn id="30" idx="1"/>
          </p:cNvCxnSpPr>
          <p:nvPr/>
        </p:nvCxnSpPr>
        <p:spPr>
          <a:xfrm rot="10800000">
            <a:off x="2109126" y="3245223"/>
            <a:ext cx="1965298" cy="121664"/>
          </a:xfrm>
          <a:prstGeom prst="bentConnector3">
            <a:avLst>
              <a:gd name="adj1" fmla="val 50000"/>
            </a:avLst>
          </a:prstGeom>
          <a:ln w="1270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6815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90347-42C3-F442-9D04-C1761FF1785F}"/>
            </a:ext>
          </a:extLst>
        </p:cNvPr>
        <p:cNvGrpSpPr/>
        <p:nvPr/>
      </p:nvGrpSpPr>
      <p:grpSpPr>
        <a:xfrm>
          <a:off x="0" y="0"/>
          <a:ext cx="0" cy="0"/>
          <a:chOff x="0" y="0"/>
          <a:chExt cx="0" cy="0"/>
        </a:xfrm>
      </p:grpSpPr>
      <p:pic>
        <p:nvPicPr>
          <p:cNvPr id="4" name="Picture 3" descr="A group of balls floating in the air&#10;&#10;Description automatically generated">
            <a:extLst>
              <a:ext uri="{FF2B5EF4-FFF2-40B4-BE49-F238E27FC236}">
                <a16:creationId xmlns:a16="http://schemas.microsoft.com/office/drawing/2014/main" id="{1222E8A5-9083-333C-7B48-671254F38312}"/>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ontent Placeholder 2">
            <a:extLst>
              <a:ext uri="{FF2B5EF4-FFF2-40B4-BE49-F238E27FC236}">
                <a16:creationId xmlns:a16="http://schemas.microsoft.com/office/drawing/2014/main" id="{80B16633-8777-60DE-D1E0-9FDE12F918D8}"/>
              </a:ext>
            </a:extLst>
          </p:cNvPr>
          <p:cNvSpPr>
            <a:spLocks noGrp="1"/>
          </p:cNvSpPr>
          <p:nvPr>
            <p:ph idx="1"/>
          </p:nvPr>
        </p:nvSpPr>
        <p:spPr>
          <a:xfrm>
            <a:off x="228633" y="2571750"/>
            <a:ext cx="4718551" cy="938719"/>
          </a:xfrm>
        </p:spPr>
        <p:txBody>
          <a:bodyPr/>
          <a:lstStyle/>
          <a:p>
            <a:pPr marL="143996" indent="0" fontAlgn="base">
              <a:lnSpc>
                <a:spcPts val="3340"/>
              </a:lnSpc>
              <a:spcBef>
                <a:spcPts val="0"/>
              </a:spcBef>
              <a:spcAft>
                <a:spcPts val="0"/>
              </a:spcAft>
              <a:buNone/>
            </a:pPr>
            <a:r>
              <a:rPr lang="en-US" sz="2800" b="1" dirty="0">
                <a:solidFill>
                  <a:schemeClr val="bg1"/>
                </a:solidFill>
                <a:latin typeface="Segoe UI" panose="020B0502040204020203" pitchFamily="34" charset="0"/>
              </a:rPr>
              <a:t>Virtual Storage Platform One</a:t>
            </a:r>
            <a:endParaRPr lang="en-US" sz="2400" b="1" dirty="0">
              <a:solidFill>
                <a:schemeClr val="bg1"/>
              </a:solidFill>
              <a:latin typeface="Segoe UI" panose="020B0502040204020203" pitchFamily="34" charset="0"/>
            </a:endParaRPr>
          </a:p>
        </p:txBody>
      </p:sp>
      <p:pic>
        <p:nvPicPr>
          <p:cNvPr id="12" name="Graphic 11">
            <a:extLst>
              <a:ext uri="{FF2B5EF4-FFF2-40B4-BE49-F238E27FC236}">
                <a16:creationId xmlns:a16="http://schemas.microsoft.com/office/drawing/2014/main" id="{1C239D55-FA07-B6BB-7BDE-97BF51BD0CD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8633" y="4238493"/>
            <a:ext cx="1625482" cy="812741"/>
          </a:xfrm>
          <a:prstGeom prst="rect">
            <a:avLst/>
          </a:prstGeom>
        </p:spPr>
      </p:pic>
      <p:sp>
        <p:nvSpPr>
          <p:cNvPr id="9" name="TextBox 8">
            <a:extLst>
              <a:ext uri="{FF2B5EF4-FFF2-40B4-BE49-F238E27FC236}">
                <a16:creationId xmlns:a16="http://schemas.microsoft.com/office/drawing/2014/main" id="{AB6E096A-158E-9285-7CCE-649BF56AB439}"/>
              </a:ext>
            </a:extLst>
          </p:cNvPr>
          <p:cNvSpPr txBox="1"/>
          <p:nvPr/>
        </p:nvSpPr>
        <p:spPr>
          <a:xfrm>
            <a:off x="371252" y="1339267"/>
            <a:ext cx="4200748" cy="954107"/>
          </a:xfrm>
          <a:prstGeom prst="rect">
            <a:avLst/>
          </a:prstGeom>
          <a:noFill/>
        </p:spPr>
        <p:txBody>
          <a:bodyPr wrap="square">
            <a:spAutoFit/>
          </a:bodyPr>
          <a:lstStyle/>
          <a:p>
            <a:pPr defTabSz="685800"/>
            <a:r>
              <a:rPr lang="en-US" sz="2800" i="1" dirty="0">
                <a:solidFill>
                  <a:srgbClr val="FFFFFF"/>
                </a:solidFill>
                <a:latin typeface="Times New Roman" panose="02020603050405020304" pitchFamily="18" charset="0"/>
                <a:cs typeface="Times New Roman" panose="02020603050405020304" pitchFamily="18" charset="0"/>
              </a:rPr>
              <a:t>The Portfolio</a:t>
            </a:r>
          </a:p>
          <a:p>
            <a:pPr defTabSz="685800"/>
            <a:r>
              <a:rPr lang="en-US" sz="2800" i="1" dirty="0">
                <a:solidFill>
                  <a:srgbClr val="FFFFFF"/>
                </a:solidFill>
                <a:latin typeface="Times New Roman" panose="02020603050405020304" pitchFamily="18" charset="0"/>
                <a:cs typeface="Times New Roman" panose="02020603050405020304" pitchFamily="18" charset="0"/>
              </a:rPr>
              <a:t>Object Storage</a:t>
            </a:r>
            <a:endParaRPr lang="en-US" sz="2800" dirty="0">
              <a:solidFill>
                <a:srgbClr val="414141"/>
              </a:solidFill>
              <a:latin typeface="Arial"/>
            </a:endParaRPr>
          </a:p>
        </p:txBody>
      </p:sp>
    </p:spTree>
    <p:extLst>
      <p:ext uri="{BB962C8B-B14F-4D97-AF65-F5344CB8AC3E}">
        <p14:creationId xmlns:p14="http://schemas.microsoft.com/office/powerpoint/2010/main" val="204408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A6C137C9-B4E2-C89C-A361-72F07BB34E82}"/>
              </a:ext>
            </a:extLst>
          </p:cNvPr>
          <p:cNvSpPr/>
          <p:nvPr/>
        </p:nvSpPr>
        <p:spPr>
          <a:xfrm>
            <a:off x="5859892" y="771556"/>
            <a:ext cx="2396041" cy="3900137"/>
          </a:xfrm>
          <a:prstGeom prst="rect">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81" name="Rectangle 80">
            <a:extLst>
              <a:ext uri="{FF2B5EF4-FFF2-40B4-BE49-F238E27FC236}">
                <a16:creationId xmlns:a16="http://schemas.microsoft.com/office/drawing/2014/main" id="{3CEB17DE-FC9C-E2CB-ACF8-94D092D71000}"/>
              </a:ext>
            </a:extLst>
          </p:cNvPr>
          <p:cNvSpPr/>
          <p:nvPr/>
        </p:nvSpPr>
        <p:spPr>
          <a:xfrm>
            <a:off x="3132714" y="771557"/>
            <a:ext cx="2396041" cy="3900137"/>
          </a:xfrm>
          <a:prstGeom prst="rect">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40" name="Rectangle 39">
            <a:extLst>
              <a:ext uri="{FF2B5EF4-FFF2-40B4-BE49-F238E27FC236}">
                <a16:creationId xmlns:a16="http://schemas.microsoft.com/office/drawing/2014/main" id="{81603B42-F488-72AF-F62E-D9C80A063F5E}"/>
              </a:ext>
            </a:extLst>
          </p:cNvPr>
          <p:cNvSpPr/>
          <p:nvPr/>
        </p:nvSpPr>
        <p:spPr>
          <a:xfrm>
            <a:off x="455082" y="774082"/>
            <a:ext cx="2396041" cy="3900137"/>
          </a:xfrm>
          <a:prstGeom prst="rect">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49" name="Rectangle: Rounded Corners 48">
            <a:extLst>
              <a:ext uri="{FF2B5EF4-FFF2-40B4-BE49-F238E27FC236}">
                <a16:creationId xmlns:a16="http://schemas.microsoft.com/office/drawing/2014/main" id="{A58B188C-0FFA-80B8-966A-5605FC6AE1D9}"/>
              </a:ext>
            </a:extLst>
          </p:cNvPr>
          <p:cNvSpPr/>
          <p:nvPr/>
        </p:nvSpPr>
        <p:spPr>
          <a:xfrm>
            <a:off x="786825" y="2611957"/>
            <a:ext cx="1679464" cy="971505"/>
          </a:xfrm>
          <a:prstGeom prst="roundRect">
            <a:avLst/>
          </a:prstGeom>
          <a:solidFill>
            <a:schemeClr val="accent5"/>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3" name="Title 2">
            <a:extLst>
              <a:ext uri="{FF2B5EF4-FFF2-40B4-BE49-F238E27FC236}">
                <a16:creationId xmlns:a16="http://schemas.microsoft.com/office/drawing/2014/main" id="{4E30F04D-7091-BFF4-4AA2-A0B54E127183}"/>
              </a:ext>
            </a:extLst>
          </p:cNvPr>
          <p:cNvSpPr>
            <a:spLocks noGrp="1"/>
          </p:cNvSpPr>
          <p:nvPr>
            <p:ph type="title"/>
          </p:nvPr>
        </p:nvSpPr>
        <p:spPr/>
        <p:txBody>
          <a:bodyPr/>
          <a:lstStyle/>
          <a:p>
            <a:r>
              <a:rPr lang="en-US"/>
              <a:t>Top 3 Use Cases for VSP One Object</a:t>
            </a:r>
          </a:p>
        </p:txBody>
      </p:sp>
      <p:sp>
        <p:nvSpPr>
          <p:cNvPr id="39" name="TextBox 38">
            <a:extLst>
              <a:ext uri="{FF2B5EF4-FFF2-40B4-BE49-F238E27FC236}">
                <a16:creationId xmlns:a16="http://schemas.microsoft.com/office/drawing/2014/main" id="{9892C283-025A-BE46-FD97-0B45D5BC8F49}"/>
              </a:ext>
            </a:extLst>
          </p:cNvPr>
          <p:cNvSpPr txBox="1"/>
          <p:nvPr/>
        </p:nvSpPr>
        <p:spPr>
          <a:xfrm>
            <a:off x="658817" y="919196"/>
            <a:ext cx="1935480" cy="443198"/>
          </a:xfrm>
          <a:prstGeom prst="rect">
            <a:avLst/>
          </a:prstGeom>
          <a:noFill/>
        </p:spPr>
        <p:txBody>
          <a:bodyPr wrap="square" lIns="0" tIns="0" rIns="0" bIns="0" rtlCol="0">
            <a:spAutoFit/>
          </a:bodyPr>
          <a:lstStyle/>
          <a:p>
            <a:pPr algn="ctr">
              <a:lnSpc>
                <a:spcPct val="90000"/>
              </a:lnSpc>
              <a:spcBef>
                <a:spcPts val="600"/>
              </a:spcBef>
            </a:pPr>
            <a:r>
              <a:rPr lang="en-US" sz="1600" baseline="0" dirty="0">
                <a:solidFill>
                  <a:sysClr val="windowText" lastClr="000000"/>
                </a:solidFill>
                <a:latin typeface="Neue Haas Grotesk Text Pro" panose="020B0504020202020204" pitchFamily="34" charset="77"/>
              </a:rPr>
              <a:t>DATA LAKE LAKEHOUSE</a:t>
            </a:r>
          </a:p>
        </p:txBody>
      </p:sp>
      <p:pic>
        <p:nvPicPr>
          <p:cNvPr id="41" name="Graphic 40">
            <a:extLst>
              <a:ext uri="{FF2B5EF4-FFF2-40B4-BE49-F238E27FC236}">
                <a16:creationId xmlns:a16="http://schemas.microsoft.com/office/drawing/2014/main" id="{6AE40E3D-52C4-0CDF-2283-F3864969D6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67" y="4016373"/>
            <a:ext cx="295527" cy="325079"/>
          </a:xfrm>
          <a:prstGeom prst="rect">
            <a:avLst/>
          </a:prstGeom>
        </p:spPr>
      </p:pic>
      <p:pic>
        <p:nvPicPr>
          <p:cNvPr id="42" name="Graphic 41">
            <a:extLst>
              <a:ext uri="{FF2B5EF4-FFF2-40B4-BE49-F238E27FC236}">
                <a16:creationId xmlns:a16="http://schemas.microsoft.com/office/drawing/2014/main" id="{F2D485B3-E5F4-1C3E-0BEC-0E8DC21BE6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79018" y="4016373"/>
            <a:ext cx="270899" cy="325079"/>
          </a:xfrm>
          <a:prstGeom prst="rect">
            <a:avLst/>
          </a:prstGeom>
        </p:spPr>
      </p:pic>
      <p:pic>
        <p:nvPicPr>
          <p:cNvPr id="43" name="Picture 42">
            <a:extLst>
              <a:ext uri="{FF2B5EF4-FFF2-40B4-BE49-F238E27FC236}">
                <a16:creationId xmlns:a16="http://schemas.microsoft.com/office/drawing/2014/main" id="{09928B9C-4513-509D-D590-834331EF8549}"/>
              </a:ext>
            </a:extLst>
          </p:cNvPr>
          <p:cNvPicPr>
            <a:picLocks noChangeAspect="1"/>
          </p:cNvPicPr>
          <p:nvPr/>
        </p:nvPicPr>
        <p:blipFill>
          <a:blip r:embed="rId6"/>
          <a:stretch>
            <a:fillRect/>
          </a:stretch>
        </p:blipFill>
        <p:spPr>
          <a:xfrm>
            <a:off x="1645341" y="4029559"/>
            <a:ext cx="295527" cy="298706"/>
          </a:xfrm>
          <a:prstGeom prst="rect">
            <a:avLst/>
          </a:prstGeom>
        </p:spPr>
      </p:pic>
      <p:pic>
        <p:nvPicPr>
          <p:cNvPr id="48" name="Picture 47">
            <a:extLst>
              <a:ext uri="{FF2B5EF4-FFF2-40B4-BE49-F238E27FC236}">
                <a16:creationId xmlns:a16="http://schemas.microsoft.com/office/drawing/2014/main" id="{89540200-135A-4669-B5FD-D0C95D8CD75F}"/>
              </a:ext>
            </a:extLst>
          </p:cNvPr>
          <p:cNvPicPr>
            <a:picLocks noChangeAspect="1"/>
          </p:cNvPicPr>
          <p:nvPr/>
        </p:nvPicPr>
        <p:blipFill>
          <a:blip r:embed="rId7">
            <a:duotone>
              <a:schemeClr val="bg2">
                <a:shade val="45000"/>
                <a:satMod val="135000"/>
              </a:schemeClr>
              <a:prstClr val="white"/>
            </a:duotone>
          </a:blip>
          <a:stretch>
            <a:fillRect/>
          </a:stretch>
        </p:blipFill>
        <p:spPr>
          <a:xfrm>
            <a:off x="8301877" y="32292"/>
            <a:ext cx="774082" cy="774082"/>
          </a:xfrm>
          <a:prstGeom prst="rect">
            <a:avLst/>
          </a:prstGeom>
        </p:spPr>
      </p:pic>
      <p:pic>
        <p:nvPicPr>
          <p:cNvPr id="58" name="Picture 57">
            <a:extLst>
              <a:ext uri="{FF2B5EF4-FFF2-40B4-BE49-F238E27FC236}">
                <a16:creationId xmlns:a16="http://schemas.microsoft.com/office/drawing/2014/main" id="{81987B38-19B3-3957-00B3-CEFBC12CAAED}"/>
              </a:ext>
            </a:extLst>
          </p:cNvPr>
          <p:cNvPicPr>
            <a:picLocks noChangeAspect="1"/>
          </p:cNvPicPr>
          <p:nvPr/>
        </p:nvPicPr>
        <p:blipFill>
          <a:blip r:embed="rId8"/>
          <a:srcRect r="1888" b="2247"/>
          <a:stretch/>
        </p:blipFill>
        <p:spPr>
          <a:xfrm>
            <a:off x="2036293" y="4039655"/>
            <a:ext cx="337556" cy="278515"/>
          </a:xfrm>
          <a:prstGeom prst="rect">
            <a:avLst/>
          </a:prstGeom>
          <a:ln>
            <a:solidFill>
              <a:schemeClr val="tx1"/>
            </a:solidFill>
          </a:ln>
        </p:spPr>
      </p:pic>
      <p:pic>
        <p:nvPicPr>
          <p:cNvPr id="59" name="Graphic 58">
            <a:extLst>
              <a:ext uri="{FF2B5EF4-FFF2-40B4-BE49-F238E27FC236}">
                <a16:creationId xmlns:a16="http://schemas.microsoft.com/office/drawing/2014/main" id="{E84426EF-5036-1405-65E1-BA9242042C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8922" y="2777152"/>
            <a:ext cx="203753" cy="224128"/>
          </a:xfrm>
          <a:prstGeom prst="rect">
            <a:avLst/>
          </a:prstGeom>
        </p:spPr>
      </p:pic>
      <p:pic>
        <p:nvPicPr>
          <p:cNvPr id="60" name="Graphic 59">
            <a:extLst>
              <a:ext uri="{FF2B5EF4-FFF2-40B4-BE49-F238E27FC236}">
                <a16:creationId xmlns:a16="http://schemas.microsoft.com/office/drawing/2014/main" id="{236CBF28-0204-E44F-0B57-AA11E2F148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30928" y="2770562"/>
            <a:ext cx="186773" cy="224128"/>
          </a:xfrm>
          <a:prstGeom prst="rect">
            <a:avLst/>
          </a:prstGeom>
        </p:spPr>
      </p:pic>
      <p:pic>
        <p:nvPicPr>
          <p:cNvPr id="61" name="Picture 60">
            <a:extLst>
              <a:ext uri="{FF2B5EF4-FFF2-40B4-BE49-F238E27FC236}">
                <a16:creationId xmlns:a16="http://schemas.microsoft.com/office/drawing/2014/main" id="{1758F730-C778-5310-6161-28268F83F0DC}"/>
              </a:ext>
            </a:extLst>
          </p:cNvPr>
          <p:cNvPicPr>
            <a:picLocks noChangeAspect="1"/>
          </p:cNvPicPr>
          <p:nvPr/>
        </p:nvPicPr>
        <p:blipFill>
          <a:blip r:embed="rId6"/>
          <a:stretch>
            <a:fillRect/>
          </a:stretch>
        </p:blipFill>
        <p:spPr>
          <a:xfrm>
            <a:off x="1678921" y="3142148"/>
            <a:ext cx="203753" cy="205945"/>
          </a:xfrm>
          <a:prstGeom prst="rect">
            <a:avLst/>
          </a:prstGeom>
        </p:spPr>
      </p:pic>
      <p:pic>
        <p:nvPicPr>
          <p:cNvPr id="62" name="Picture 61">
            <a:extLst>
              <a:ext uri="{FF2B5EF4-FFF2-40B4-BE49-F238E27FC236}">
                <a16:creationId xmlns:a16="http://schemas.microsoft.com/office/drawing/2014/main" id="{7FD86BFE-8A4C-D653-3D82-CE6BE8833A44}"/>
              </a:ext>
            </a:extLst>
          </p:cNvPr>
          <p:cNvPicPr>
            <a:picLocks noChangeAspect="1"/>
          </p:cNvPicPr>
          <p:nvPr/>
        </p:nvPicPr>
        <p:blipFill>
          <a:blip r:embed="rId8"/>
          <a:srcRect r="1888" b="2247"/>
          <a:stretch/>
        </p:blipFill>
        <p:spPr>
          <a:xfrm>
            <a:off x="2030928" y="3159885"/>
            <a:ext cx="232730" cy="192024"/>
          </a:xfrm>
          <a:prstGeom prst="rect">
            <a:avLst/>
          </a:prstGeom>
          <a:ln>
            <a:solidFill>
              <a:schemeClr val="tx1"/>
            </a:solidFill>
          </a:ln>
        </p:spPr>
      </p:pic>
      <p:pic>
        <p:nvPicPr>
          <p:cNvPr id="63" name="Picture 62">
            <a:extLst>
              <a:ext uri="{FF2B5EF4-FFF2-40B4-BE49-F238E27FC236}">
                <a16:creationId xmlns:a16="http://schemas.microsoft.com/office/drawing/2014/main" id="{7BC60A5C-963A-AE76-DEC9-1E03E007518A}"/>
              </a:ext>
            </a:extLst>
          </p:cNvPr>
          <p:cNvPicPr>
            <a:picLocks noChangeAspect="1"/>
          </p:cNvPicPr>
          <p:nvPr/>
        </p:nvPicPr>
        <p:blipFill>
          <a:blip r:embed="rId9"/>
          <a:stretch>
            <a:fillRect/>
          </a:stretch>
        </p:blipFill>
        <p:spPr>
          <a:xfrm>
            <a:off x="1067728" y="2897243"/>
            <a:ext cx="385540" cy="422259"/>
          </a:xfrm>
          <a:prstGeom prst="rect">
            <a:avLst/>
          </a:prstGeom>
        </p:spPr>
      </p:pic>
      <p:pic>
        <p:nvPicPr>
          <p:cNvPr id="64" name="Graphic 63">
            <a:extLst>
              <a:ext uri="{FF2B5EF4-FFF2-40B4-BE49-F238E27FC236}">
                <a16:creationId xmlns:a16="http://schemas.microsoft.com/office/drawing/2014/main" id="{7FB06E19-B877-53C4-8AB2-E47DE4B14C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6277" y="1643385"/>
            <a:ext cx="332625" cy="332625"/>
          </a:xfrm>
          <a:prstGeom prst="rect">
            <a:avLst/>
          </a:prstGeom>
        </p:spPr>
      </p:pic>
      <p:pic>
        <p:nvPicPr>
          <p:cNvPr id="65" name="Graphic 64">
            <a:extLst>
              <a:ext uri="{FF2B5EF4-FFF2-40B4-BE49-F238E27FC236}">
                <a16:creationId xmlns:a16="http://schemas.microsoft.com/office/drawing/2014/main" id="{6610948F-B3F6-9B83-86A9-4D302F232B8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87089" y="1643386"/>
            <a:ext cx="348464" cy="332625"/>
          </a:xfrm>
          <a:prstGeom prst="rect">
            <a:avLst/>
          </a:prstGeom>
        </p:spPr>
      </p:pic>
      <p:pic>
        <p:nvPicPr>
          <p:cNvPr id="66" name="Graphic 65">
            <a:extLst>
              <a:ext uri="{FF2B5EF4-FFF2-40B4-BE49-F238E27FC236}">
                <a16:creationId xmlns:a16="http://schemas.microsoft.com/office/drawing/2014/main" id="{8591ADD1-B0B5-7360-38C5-F6C888FA109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001505" y="1657279"/>
            <a:ext cx="318732" cy="318732"/>
          </a:xfrm>
          <a:prstGeom prst="rect">
            <a:avLst/>
          </a:prstGeom>
        </p:spPr>
      </p:pic>
      <p:cxnSp>
        <p:nvCxnSpPr>
          <p:cNvPr id="68" name="Straight Arrow Connector 67">
            <a:extLst>
              <a:ext uri="{FF2B5EF4-FFF2-40B4-BE49-F238E27FC236}">
                <a16:creationId xmlns:a16="http://schemas.microsoft.com/office/drawing/2014/main" id="{F3523B0E-5594-39CF-C4DA-59959793FBFA}"/>
              </a:ext>
            </a:extLst>
          </p:cNvPr>
          <p:cNvCxnSpPr>
            <a:cxnSpLocks/>
          </p:cNvCxnSpPr>
          <p:nvPr/>
        </p:nvCxnSpPr>
        <p:spPr>
          <a:xfrm flipV="1">
            <a:off x="1035830" y="3690958"/>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2449BB5-FF78-45C0-EDE0-0CEF0432BB2E}"/>
              </a:ext>
            </a:extLst>
          </p:cNvPr>
          <p:cNvCxnSpPr>
            <a:cxnSpLocks/>
          </p:cNvCxnSpPr>
          <p:nvPr/>
        </p:nvCxnSpPr>
        <p:spPr>
          <a:xfrm flipV="1">
            <a:off x="1428063" y="3690958"/>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5FC61EF-2917-9C41-D2F5-2576B5EDD954}"/>
              </a:ext>
            </a:extLst>
          </p:cNvPr>
          <p:cNvCxnSpPr>
            <a:cxnSpLocks/>
          </p:cNvCxnSpPr>
          <p:nvPr/>
        </p:nvCxnSpPr>
        <p:spPr>
          <a:xfrm flipV="1">
            <a:off x="1820296" y="3690958"/>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88DC982-F561-75E5-5085-F12D2A912C9A}"/>
              </a:ext>
            </a:extLst>
          </p:cNvPr>
          <p:cNvCxnSpPr>
            <a:cxnSpLocks/>
          </p:cNvCxnSpPr>
          <p:nvPr/>
        </p:nvCxnSpPr>
        <p:spPr>
          <a:xfrm flipV="1">
            <a:off x="2212528" y="3690958"/>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4560D00A-A538-FEB6-701D-D70EEA9E3442}"/>
              </a:ext>
            </a:extLst>
          </p:cNvPr>
          <p:cNvCxnSpPr>
            <a:cxnSpLocks/>
          </p:cNvCxnSpPr>
          <p:nvPr/>
        </p:nvCxnSpPr>
        <p:spPr>
          <a:xfrm flipV="1">
            <a:off x="1132963" y="2352569"/>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1B7A159-6618-EDAD-316D-06A478C3C30F}"/>
              </a:ext>
            </a:extLst>
          </p:cNvPr>
          <p:cNvCxnSpPr>
            <a:cxnSpLocks/>
          </p:cNvCxnSpPr>
          <p:nvPr/>
        </p:nvCxnSpPr>
        <p:spPr>
          <a:xfrm flipV="1">
            <a:off x="1654736" y="2352569"/>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7E5BB43E-C2CA-CD30-68D5-074D0E851E97}"/>
              </a:ext>
            </a:extLst>
          </p:cNvPr>
          <p:cNvCxnSpPr>
            <a:cxnSpLocks/>
          </p:cNvCxnSpPr>
          <p:nvPr/>
        </p:nvCxnSpPr>
        <p:spPr>
          <a:xfrm flipV="1">
            <a:off x="2161268" y="2352569"/>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AD2A9E40-EF4E-45C2-F27B-3DF5B8CCD600}"/>
              </a:ext>
            </a:extLst>
          </p:cNvPr>
          <p:cNvSpPr txBox="1"/>
          <p:nvPr/>
        </p:nvSpPr>
        <p:spPr>
          <a:xfrm>
            <a:off x="841968" y="2039896"/>
            <a:ext cx="548640" cy="193899"/>
          </a:xfrm>
          <a:prstGeom prst="rect">
            <a:avLst/>
          </a:prstGeom>
          <a:noFill/>
        </p:spPr>
        <p:txBody>
          <a:bodyPr wrap="square" lIns="0" tIns="0" rIns="0" bIns="0" rtlCol="0">
            <a:spAutoFit/>
          </a:bodyPr>
          <a:lstStyle/>
          <a:p>
            <a:pPr algn="ctr">
              <a:lnSpc>
                <a:spcPct val="90000"/>
              </a:lnSpc>
              <a:spcBef>
                <a:spcPts val="600"/>
              </a:spcBef>
            </a:pPr>
            <a:r>
              <a:rPr lang="en-US" sz="700">
                <a:solidFill>
                  <a:schemeClr val="bg1">
                    <a:lumMod val="50000"/>
                  </a:schemeClr>
                </a:solidFill>
                <a:latin typeface="Arial Narrow" panose="020B0606020202030204" pitchFamily="34" charset="0"/>
              </a:rPr>
              <a:t>Data Warehouse</a:t>
            </a:r>
          </a:p>
        </p:txBody>
      </p:sp>
      <p:sp>
        <p:nvSpPr>
          <p:cNvPr id="79" name="TextBox 78">
            <a:extLst>
              <a:ext uri="{FF2B5EF4-FFF2-40B4-BE49-F238E27FC236}">
                <a16:creationId xmlns:a16="http://schemas.microsoft.com/office/drawing/2014/main" id="{FFDD8A93-9D4F-99EF-F3EB-E7E6E53E8E9B}"/>
              </a:ext>
            </a:extLst>
          </p:cNvPr>
          <p:cNvSpPr txBox="1"/>
          <p:nvPr/>
        </p:nvSpPr>
        <p:spPr>
          <a:xfrm>
            <a:off x="1387001" y="2039896"/>
            <a:ext cx="548640" cy="193899"/>
          </a:xfrm>
          <a:prstGeom prst="rect">
            <a:avLst/>
          </a:prstGeom>
          <a:noFill/>
        </p:spPr>
        <p:txBody>
          <a:bodyPr wrap="square" lIns="0" tIns="0" rIns="0" bIns="0" rtlCol="0">
            <a:spAutoFit/>
          </a:bodyPr>
          <a:lstStyle/>
          <a:p>
            <a:pPr algn="ctr">
              <a:lnSpc>
                <a:spcPct val="90000"/>
              </a:lnSpc>
              <a:spcBef>
                <a:spcPts val="600"/>
              </a:spcBef>
            </a:pPr>
            <a:r>
              <a:rPr lang="en-US" sz="700">
                <a:solidFill>
                  <a:schemeClr val="bg1">
                    <a:lumMod val="50000"/>
                  </a:schemeClr>
                </a:solidFill>
                <a:latin typeface="Arial Narrow" panose="020B0606020202030204" pitchFamily="34" charset="0"/>
              </a:rPr>
              <a:t>Big Data &amp; Analytics</a:t>
            </a:r>
          </a:p>
        </p:txBody>
      </p:sp>
      <p:sp>
        <p:nvSpPr>
          <p:cNvPr id="80" name="TextBox 79">
            <a:extLst>
              <a:ext uri="{FF2B5EF4-FFF2-40B4-BE49-F238E27FC236}">
                <a16:creationId xmlns:a16="http://schemas.microsoft.com/office/drawing/2014/main" id="{A4B9BFA3-EA83-8FFB-358C-87979CA31B7B}"/>
              </a:ext>
            </a:extLst>
          </p:cNvPr>
          <p:cNvSpPr txBox="1"/>
          <p:nvPr/>
        </p:nvSpPr>
        <p:spPr>
          <a:xfrm>
            <a:off x="1886551" y="2088370"/>
            <a:ext cx="548640" cy="96950"/>
          </a:xfrm>
          <a:prstGeom prst="rect">
            <a:avLst/>
          </a:prstGeom>
          <a:noFill/>
        </p:spPr>
        <p:txBody>
          <a:bodyPr wrap="square" lIns="0" tIns="0" rIns="0" bIns="0" rtlCol="0">
            <a:spAutoFit/>
          </a:bodyPr>
          <a:lstStyle/>
          <a:p>
            <a:pPr algn="ctr">
              <a:lnSpc>
                <a:spcPct val="90000"/>
              </a:lnSpc>
              <a:spcBef>
                <a:spcPts val="600"/>
              </a:spcBef>
            </a:pPr>
            <a:r>
              <a:rPr lang="en-US" sz="700">
                <a:solidFill>
                  <a:schemeClr val="bg1">
                    <a:lumMod val="50000"/>
                  </a:schemeClr>
                </a:solidFill>
                <a:latin typeface="Arial Narrow" panose="020B0606020202030204" pitchFamily="34" charset="0"/>
              </a:rPr>
              <a:t>AI / ML</a:t>
            </a:r>
          </a:p>
        </p:txBody>
      </p:sp>
      <p:sp>
        <p:nvSpPr>
          <p:cNvPr id="82" name="Rectangle: Rounded Corners 81">
            <a:extLst>
              <a:ext uri="{FF2B5EF4-FFF2-40B4-BE49-F238E27FC236}">
                <a16:creationId xmlns:a16="http://schemas.microsoft.com/office/drawing/2014/main" id="{760D0E19-26B0-12B8-CE9F-256CFEFD2138}"/>
              </a:ext>
            </a:extLst>
          </p:cNvPr>
          <p:cNvSpPr/>
          <p:nvPr/>
        </p:nvSpPr>
        <p:spPr>
          <a:xfrm>
            <a:off x="3464457" y="2609432"/>
            <a:ext cx="1679464" cy="971505"/>
          </a:xfrm>
          <a:prstGeom prst="roundRect">
            <a:avLst/>
          </a:prstGeom>
          <a:solidFill>
            <a:schemeClr val="accent5"/>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83" name="TextBox 82">
            <a:extLst>
              <a:ext uri="{FF2B5EF4-FFF2-40B4-BE49-F238E27FC236}">
                <a16:creationId xmlns:a16="http://schemas.microsoft.com/office/drawing/2014/main" id="{9FECCAB5-74ED-4658-CE1D-9D5591F04E37}"/>
              </a:ext>
            </a:extLst>
          </p:cNvPr>
          <p:cNvSpPr txBox="1"/>
          <p:nvPr/>
        </p:nvSpPr>
        <p:spPr>
          <a:xfrm>
            <a:off x="3539788" y="919196"/>
            <a:ext cx="1604134" cy="443198"/>
          </a:xfrm>
          <a:prstGeom prst="rect">
            <a:avLst/>
          </a:prstGeom>
          <a:noFill/>
        </p:spPr>
        <p:txBody>
          <a:bodyPr wrap="square" lIns="0" tIns="0" rIns="0" bIns="0" rtlCol="0">
            <a:spAutoFit/>
          </a:bodyPr>
          <a:lstStyle/>
          <a:p>
            <a:pPr algn="ctr">
              <a:lnSpc>
                <a:spcPct val="90000"/>
              </a:lnSpc>
              <a:spcBef>
                <a:spcPts val="600"/>
              </a:spcBef>
            </a:pPr>
            <a:r>
              <a:rPr lang="en-US" sz="1600" baseline="0" dirty="0">
                <a:solidFill>
                  <a:sysClr val="windowText" lastClr="000000"/>
                </a:solidFill>
                <a:latin typeface="Neue Haas Grotesk Text Pro" panose="020B0504020202020204" pitchFamily="34" charset="77"/>
              </a:rPr>
              <a:t>AI/ML &amp;</a:t>
            </a:r>
            <a:r>
              <a:rPr lang="en-US" sz="1600" dirty="0">
                <a:solidFill>
                  <a:sysClr val="windowText" lastClr="000000"/>
                </a:solidFill>
                <a:latin typeface="Neue Haas Grotesk Text Pro" panose="020B0504020202020204" pitchFamily="34" charset="77"/>
              </a:rPr>
              <a:t> ANALYTICS</a:t>
            </a:r>
            <a:endParaRPr lang="en-US" sz="1600" baseline="0" dirty="0">
              <a:solidFill>
                <a:sysClr val="windowText" lastClr="000000"/>
              </a:solidFill>
              <a:latin typeface="Neue Haas Grotesk Text Pro" panose="020B0504020202020204" pitchFamily="34" charset="77"/>
            </a:endParaRPr>
          </a:p>
        </p:txBody>
      </p:sp>
      <p:cxnSp>
        <p:nvCxnSpPr>
          <p:cNvPr id="96" name="Straight Arrow Connector 95">
            <a:extLst>
              <a:ext uri="{FF2B5EF4-FFF2-40B4-BE49-F238E27FC236}">
                <a16:creationId xmlns:a16="http://schemas.microsoft.com/office/drawing/2014/main" id="{A211BF4B-C844-BF85-8006-154BD3953F24}"/>
              </a:ext>
            </a:extLst>
          </p:cNvPr>
          <p:cNvCxnSpPr>
            <a:cxnSpLocks/>
          </p:cNvCxnSpPr>
          <p:nvPr/>
        </p:nvCxnSpPr>
        <p:spPr>
          <a:xfrm flipV="1">
            <a:off x="3713462" y="3688433"/>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8BDF642E-54E7-91E2-EF9B-1F0B9EEC9C64}"/>
              </a:ext>
            </a:extLst>
          </p:cNvPr>
          <p:cNvCxnSpPr>
            <a:cxnSpLocks/>
          </p:cNvCxnSpPr>
          <p:nvPr/>
        </p:nvCxnSpPr>
        <p:spPr>
          <a:xfrm flipV="1">
            <a:off x="4332368" y="3672530"/>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C51C5F6B-F604-4FA0-6F25-C00C70C687B0}"/>
              </a:ext>
            </a:extLst>
          </p:cNvPr>
          <p:cNvCxnSpPr>
            <a:cxnSpLocks/>
          </p:cNvCxnSpPr>
          <p:nvPr/>
        </p:nvCxnSpPr>
        <p:spPr>
          <a:xfrm flipV="1">
            <a:off x="4890160" y="3688433"/>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DDD320AE-0B1B-4523-B7D6-7AFA7765D8CF}"/>
              </a:ext>
            </a:extLst>
          </p:cNvPr>
          <p:cNvCxnSpPr>
            <a:cxnSpLocks/>
          </p:cNvCxnSpPr>
          <p:nvPr/>
        </p:nvCxnSpPr>
        <p:spPr>
          <a:xfrm flipV="1">
            <a:off x="3810595" y="2350044"/>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9425988D-F73E-0739-35AE-778E101245D5}"/>
              </a:ext>
            </a:extLst>
          </p:cNvPr>
          <p:cNvCxnSpPr>
            <a:cxnSpLocks/>
          </p:cNvCxnSpPr>
          <p:nvPr/>
        </p:nvCxnSpPr>
        <p:spPr>
          <a:xfrm flipV="1">
            <a:off x="4332368" y="2350044"/>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4CFD487B-EED2-C04E-EFFA-80990EA24840}"/>
              </a:ext>
            </a:extLst>
          </p:cNvPr>
          <p:cNvCxnSpPr>
            <a:cxnSpLocks/>
          </p:cNvCxnSpPr>
          <p:nvPr/>
        </p:nvCxnSpPr>
        <p:spPr>
          <a:xfrm flipV="1">
            <a:off x="4838900" y="2350044"/>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676CD69A-A277-33F0-C123-3E2E219C6CA1}"/>
              </a:ext>
            </a:extLst>
          </p:cNvPr>
          <p:cNvSpPr txBox="1"/>
          <p:nvPr/>
        </p:nvSpPr>
        <p:spPr>
          <a:xfrm>
            <a:off x="3539788" y="2037371"/>
            <a:ext cx="548640" cy="96950"/>
          </a:xfrm>
          <a:prstGeom prst="rect">
            <a:avLst/>
          </a:prstGeom>
          <a:noFill/>
        </p:spPr>
        <p:txBody>
          <a:bodyPr wrap="square" lIns="0" tIns="0" rIns="0" bIns="0" rtlCol="0">
            <a:spAutoFit/>
          </a:bodyPr>
          <a:lstStyle/>
          <a:p>
            <a:pPr algn="ctr">
              <a:lnSpc>
                <a:spcPct val="90000"/>
              </a:lnSpc>
              <a:spcBef>
                <a:spcPts val="600"/>
              </a:spcBef>
            </a:pPr>
            <a:r>
              <a:rPr lang="en-US" sz="700">
                <a:solidFill>
                  <a:schemeClr val="bg1">
                    <a:lumMod val="50000"/>
                  </a:schemeClr>
                </a:solidFill>
                <a:latin typeface="Arial Narrow" panose="020B0606020202030204" pitchFamily="34" charset="0"/>
              </a:rPr>
              <a:t>NPL</a:t>
            </a:r>
          </a:p>
        </p:txBody>
      </p:sp>
      <p:sp>
        <p:nvSpPr>
          <p:cNvPr id="104" name="TextBox 103">
            <a:extLst>
              <a:ext uri="{FF2B5EF4-FFF2-40B4-BE49-F238E27FC236}">
                <a16:creationId xmlns:a16="http://schemas.microsoft.com/office/drawing/2014/main" id="{70EF03F6-1473-B157-CDA9-603221639880}"/>
              </a:ext>
            </a:extLst>
          </p:cNvPr>
          <p:cNvSpPr txBox="1"/>
          <p:nvPr/>
        </p:nvSpPr>
        <p:spPr>
          <a:xfrm>
            <a:off x="4527298" y="2037371"/>
            <a:ext cx="548640" cy="96950"/>
          </a:xfrm>
          <a:prstGeom prst="rect">
            <a:avLst/>
          </a:prstGeom>
          <a:noFill/>
        </p:spPr>
        <p:txBody>
          <a:bodyPr wrap="square" lIns="0" tIns="0" rIns="0" bIns="0" rtlCol="0">
            <a:spAutoFit/>
          </a:bodyPr>
          <a:lstStyle/>
          <a:p>
            <a:pPr algn="ctr">
              <a:lnSpc>
                <a:spcPct val="90000"/>
              </a:lnSpc>
              <a:spcBef>
                <a:spcPts val="600"/>
              </a:spcBef>
            </a:pPr>
            <a:r>
              <a:rPr lang="en-US" sz="700" err="1">
                <a:solidFill>
                  <a:schemeClr val="bg1">
                    <a:lumMod val="50000"/>
                  </a:schemeClr>
                </a:solidFill>
                <a:latin typeface="Arial Narrow" panose="020B0606020202030204" pitchFamily="34" charset="0"/>
              </a:rPr>
              <a:t>GenAI</a:t>
            </a:r>
            <a:endParaRPr lang="en-US" sz="700">
              <a:solidFill>
                <a:schemeClr val="bg1">
                  <a:lumMod val="50000"/>
                </a:schemeClr>
              </a:solidFill>
              <a:latin typeface="Arial Narrow" panose="020B0606020202030204" pitchFamily="34" charset="0"/>
            </a:endParaRPr>
          </a:p>
        </p:txBody>
      </p:sp>
      <p:sp>
        <p:nvSpPr>
          <p:cNvPr id="105" name="TextBox 104">
            <a:extLst>
              <a:ext uri="{FF2B5EF4-FFF2-40B4-BE49-F238E27FC236}">
                <a16:creationId xmlns:a16="http://schemas.microsoft.com/office/drawing/2014/main" id="{A097EE9D-F71A-6F06-3D32-968AE48B6DFF}"/>
              </a:ext>
            </a:extLst>
          </p:cNvPr>
          <p:cNvSpPr txBox="1"/>
          <p:nvPr/>
        </p:nvSpPr>
        <p:spPr>
          <a:xfrm>
            <a:off x="4063896" y="2045667"/>
            <a:ext cx="548640" cy="96950"/>
          </a:xfrm>
          <a:prstGeom prst="rect">
            <a:avLst/>
          </a:prstGeom>
          <a:noFill/>
        </p:spPr>
        <p:txBody>
          <a:bodyPr wrap="square" lIns="0" tIns="0" rIns="0" bIns="0" rtlCol="0">
            <a:spAutoFit/>
          </a:bodyPr>
          <a:lstStyle/>
          <a:p>
            <a:pPr algn="ctr">
              <a:lnSpc>
                <a:spcPct val="90000"/>
              </a:lnSpc>
              <a:spcBef>
                <a:spcPts val="600"/>
              </a:spcBef>
            </a:pPr>
            <a:r>
              <a:rPr lang="en-US" sz="700">
                <a:solidFill>
                  <a:schemeClr val="bg1">
                    <a:lumMod val="50000"/>
                  </a:schemeClr>
                </a:solidFill>
                <a:latin typeface="Arial Narrow" panose="020B0606020202030204" pitchFamily="34" charset="0"/>
              </a:rPr>
              <a:t>AI / ML</a:t>
            </a:r>
          </a:p>
        </p:txBody>
      </p:sp>
      <p:sp>
        <p:nvSpPr>
          <p:cNvPr id="107" name="Rectangle: Rounded Corners 106">
            <a:extLst>
              <a:ext uri="{FF2B5EF4-FFF2-40B4-BE49-F238E27FC236}">
                <a16:creationId xmlns:a16="http://schemas.microsoft.com/office/drawing/2014/main" id="{2A1E288F-1CB4-4D8D-FD06-5A9CD901BFD9}"/>
              </a:ext>
            </a:extLst>
          </p:cNvPr>
          <p:cNvSpPr/>
          <p:nvPr/>
        </p:nvSpPr>
        <p:spPr>
          <a:xfrm>
            <a:off x="6221255" y="2593529"/>
            <a:ext cx="1679464" cy="971505"/>
          </a:xfrm>
          <a:prstGeom prst="roundRect">
            <a:avLst/>
          </a:prstGeom>
          <a:solidFill>
            <a:schemeClr val="accent5"/>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08" name="TextBox 107">
            <a:extLst>
              <a:ext uri="{FF2B5EF4-FFF2-40B4-BE49-F238E27FC236}">
                <a16:creationId xmlns:a16="http://schemas.microsoft.com/office/drawing/2014/main" id="{1B5DBACC-D203-7F79-B60E-A81CD33C5DAC}"/>
              </a:ext>
            </a:extLst>
          </p:cNvPr>
          <p:cNvSpPr txBox="1"/>
          <p:nvPr/>
        </p:nvSpPr>
        <p:spPr>
          <a:xfrm>
            <a:off x="6093247" y="919196"/>
            <a:ext cx="1935480" cy="443198"/>
          </a:xfrm>
          <a:prstGeom prst="rect">
            <a:avLst/>
          </a:prstGeom>
          <a:noFill/>
        </p:spPr>
        <p:txBody>
          <a:bodyPr wrap="square" lIns="0" tIns="0" rIns="0" bIns="0" rtlCol="0">
            <a:spAutoFit/>
          </a:bodyPr>
          <a:lstStyle/>
          <a:p>
            <a:pPr algn="ctr">
              <a:lnSpc>
                <a:spcPct val="90000"/>
              </a:lnSpc>
              <a:spcBef>
                <a:spcPts val="600"/>
              </a:spcBef>
            </a:pPr>
            <a:r>
              <a:rPr lang="en-US" sz="1600" baseline="0">
                <a:solidFill>
                  <a:sysClr val="windowText" lastClr="000000"/>
                </a:solidFill>
                <a:latin typeface="Neue Haas Grotesk Text Pro" panose="020B0504020202020204" pitchFamily="34" charset="77"/>
              </a:rPr>
              <a:t>BACKUP &amp; DATA PROTECTION</a:t>
            </a:r>
          </a:p>
        </p:txBody>
      </p:sp>
      <p:cxnSp>
        <p:nvCxnSpPr>
          <p:cNvPr id="121" name="Straight Arrow Connector 120">
            <a:extLst>
              <a:ext uri="{FF2B5EF4-FFF2-40B4-BE49-F238E27FC236}">
                <a16:creationId xmlns:a16="http://schemas.microsoft.com/office/drawing/2014/main" id="{D34178FA-241E-0410-D694-DBBB4F3CD312}"/>
              </a:ext>
            </a:extLst>
          </p:cNvPr>
          <p:cNvCxnSpPr>
            <a:cxnSpLocks/>
          </p:cNvCxnSpPr>
          <p:nvPr/>
        </p:nvCxnSpPr>
        <p:spPr>
          <a:xfrm flipV="1">
            <a:off x="6470260" y="3672530"/>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E925C2B0-2385-A32A-3D07-B03EEB1B4284}"/>
              </a:ext>
            </a:extLst>
          </p:cNvPr>
          <p:cNvCxnSpPr>
            <a:cxnSpLocks/>
          </p:cNvCxnSpPr>
          <p:nvPr/>
        </p:nvCxnSpPr>
        <p:spPr>
          <a:xfrm flipV="1">
            <a:off x="6862493" y="3672530"/>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3EA1F416-5E17-8679-E028-D0DF40636905}"/>
              </a:ext>
            </a:extLst>
          </p:cNvPr>
          <p:cNvCxnSpPr>
            <a:cxnSpLocks/>
          </p:cNvCxnSpPr>
          <p:nvPr/>
        </p:nvCxnSpPr>
        <p:spPr>
          <a:xfrm flipV="1">
            <a:off x="7254726" y="3672530"/>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549994FF-CAA6-0FB4-9174-490AA31A6BAF}"/>
              </a:ext>
            </a:extLst>
          </p:cNvPr>
          <p:cNvCxnSpPr>
            <a:cxnSpLocks/>
          </p:cNvCxnSpPr>
          <p:nvPr/>
        </p:nvCxnSpPr>
        <p:spPr>
          <a:xfrm flipV="1">
            <a:off x="7646958" y="3672530"/>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32E402B1-F509-D624-B9C8-769BCE7D090E}"/>
              </a:ext>
            </a:extLst>
          </p:cNvPr>
          <p:cNvCxnSpPr>
            <a:cxnSpLocks/>
          </p:cNvCxnSpPr>
          <p:nvPr/>
        </p:nvCxnSpPr>
        <p:spPr>
          <a:xfrm flipV="1">
            <a:off x="6567393" y="2334141"/>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E82F525E-3BF8-4E5B-6E08-A76E256D7A26}"/>
              </a:ext>
            </a:extLst>
          </p:cNvPr>
          <p:cNvCxnSpPr>
            <a:cxnSpLocks/>
          </p:cNvCxnSpPr>
          <p:nvPr/>
        </p:nvCxnSpPr>
        <p:spPr>
          <a:xfrm flipV="1">
            <a:off x="7089166" y="2334141"/>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02F2A893-8A0E-72B9-FEBE-600EB57D4E5F}"/>
              </a:ext>
            </a:extLst>
          </p:cNvPr>
          <p:cNvCxnSpPr>
            <a:cxnSpLocks/>
          </p:cNvCxnSpPr>
          <p:nvPr/>
        </p:nvCxnSpPr>
        <p:spPr>
          <a:xfrm flipV="1">
            <a:off x="7595698" y="2334141"/>
            <a:ext cx="0" cy="250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3629B22D-1B63-39A0-A6E3-ED562B63DB70}"/>
              </a:ext>
            </a:extLst>
          </p:cNvPr>
          <p:cNvSpPr txBox="1"/>
          <p:nvPr/>
        </p:nvSpPr>
        <p:spPr>
          <a:xfrm>
            <a:off x="6276398" y="2051948"/>
            <a:ext cx="548640" cy="193899"/>
          </a:xfrm>
          <a:prstGeom prst="rect">
            <a:avLst/>
          </a:prstGeom>
          <a:noFill/>
        </p:spPr>
        <p:txBody>
          <a:bodyPr wrap="square" lIns="0" tIns="0" rIns="0" bIns="0" rtlCol="0">
            <a:spAutoFit/>
          </a:bodyPr>
          <a:lstStyle/>
          <a:p>
            <a:pPr algn="ctr">
              <a:lnSpc>
                <a:spcPct val="90000"/>
              </a:lnSpc>
              <a:spcBef>
                <a:spcPts val="600"/>
              </a:spcBef>
            </a:pPr>
            <a:r>
              <a:rPr lang="en-US" sz="700">
                <a:solidFill>
                  <a:schemeClr val="bg1">
                    <a:lumMod val="50000"/>
                  </a:schemeClr>
                </a:solidFill>
                <a:latin typeface="Arial Narrow" panose="020B0606020202030204" pitchFamily="34" charset="0"/>
              </a:rPr>
              <a:t>Ransomware  Protection</a:t>
            </a:r>
          </a:p>
        </p:txBody>
      </p:sp>
      <p:sp>
        <p:nvSpPr>
          <p:cNvPr id="129" name="TextBox 128">
            <a:extLst>
              <a:ext uri="{FF2B5EF4-FFF2-40B4-BE49-F238E27FC236}">
                <a16:creationId xmlns:a16="http://schemas.microsoft.com/office/drawing/2014/main" id="{1465D650-E0F2-FED5-89F0-6D92979A6DA4}"/>
              </a:ext>
            </a:extLst>
          </p:cNvPr>
          <p:cNvSpPr txBox="1"/>
          <p:nvPr/>
        </p:nvSpPr>
        <p:spPr>
          <a:xfrm>
            <a:off x="6821431" y="2051948"/>
            <a:ext cx="548640" cy="193899"/>
          </a:xfrm>
          <a:prstGeom prst="rect">
            <a:avLst/>
          </a:prstGeom>
          <a:noFill/>
        </p:spPr>
        <p:txBody>
          <a:bodyPr wrap="square" lIns="0" tIns="0" rIns="0" bIns="0" rtlCol="0">
            <a:spAutoFit/>
          </a:bodyPr>
          <a:lstStyle/>
          <a:p>
            <a:pPr algn="ctr">
              <a:lnSpc>
                <a:spcPct val="90000"/>
              </a:lnSpc>
              <a:spcBef>
                <a:spcPts val="600"/>
              </a:spcBef>
            </a:pPr>
            <a:r>
              <a:rPr lang="en-US" sz="700">
                <a:solidFill>
                  <a:schemeClr val="bg1">
                    <a:lumMod val="50000"/>
                  </a:schemeClr>
                </a:solidFill>
                <a:latin typeface="Arial Narrow" panose="020B0606020202030204" pitchFamily="34" charset="0"/>
              </a:rPr>
              <a:t>Data Protection &amp; Security</a:t>
            </a:r>
          </a:p>
        </p:txBody>
      </p:sp>
      <p:sp>
        <p:nvSpPr>
          <p:cNvPr id="130" name="TextBox 129">
            <a:extLst>
              <a:ext uri="{FF2B5EF4-FFF2-40B4-BE49-F238E27FC236}">
                <a16:creationId xmlns:a16="http://schemas.microsoft.com/office/drawing/2014/main" id="{DAF9AEC7-8083-1399-949E-1F03B18C035A}"/>
              </a:ext>
            </a:extLst>
          </p:cNvPr>
          <p:cNvSpPr txBox="1"/>
          <p:nvPr/>
        </p:nvSpPr>
        <p:spPr>
          <a:xfrm>
            <a:off x="7320981" y="2051948"/>
            <a:ext cx="548640" cy="193899"/>
          </a:xfrm>
          <a:prstGeom prst="rect">
            <a:avLst/>
          </a:prstGeom>
          <a:noFill/>
        </p:spPr>
        <p:txBody>
          <a:bodyPr wrap="square" lIns="0" tIns="0" rIns="0" bIns="0" rtlCol="0">
            <a:spAutoFit/>
          </a:bodyPr>
          <a:lstStyle/>
          <a:p>
            <a:pPr algn="ctr">
              <a:lnSpc>
                <a:spcPct val="90000"/>
              </a:lnSpc>
              <a:spcBef>
                <a:spcPts val="600"/>
              </a:spcBef>
            </a:pPr>
            <a:r>
              <a:rPr lang="en-US" sz="700">
                <a:solidFill>
                  <a:schemeClr val="bg1">
                    <a:lumMod val="50000"/>
                  </a:schemeClr>
                </a:solidFill>
                <a:latin typeface="Arial Narrow" panose="020B0606020202030204" pitchFamily="34" charset="0"/>
              </a:rPr>
              <a:t>Backup to Object</a:t>
            </a:r>
          </a:p>
        </p:txBody>
      </p:sp>
      <p:pic>
        <p:nvPicPr>
          <p:cNvPr id="131" name="Graphic 130">
            <a:extLst>
              <a:ext uri="{FF2B5EF4-FFF2-40B4-BE49-F238E27FC236}">
                <a16:creationId xmlns:a16="http://schemas.microsoft.com/office/drawing/2014/main" id="{6B609555-3F2C-98E2-A796-5F9E81AB005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14170"/>
          <a:stretch/>
        </p:blipFill>
        <p:spPr>
          <a:xfrm>
            <a:off x="6256946" y="3996997"/>
            <a:ext cx="426628" cy="288263"/>
          </a:xfrm>
          <a:prstGeom prst="rect">
            <a:avLst/>
          </a:prstGeom>
        </p:spPr>
      </p:pic>
      <p:pic>
        <p:nvPicPr>
          <p:cNvPr id="134" name="Picture 133">
            <a:extLst>
              <a:ext uri="{FF2B5EF4-FFF2-40B4-BE49-F238E27FC236}">
                <a16:creationId xmlns:a16="http://schemas.microsoft.com/office/drawing/2014/main" id="{C2D00280-C92F-638A-D09B-CA23ED5CF36E}"/>
              </a:ext>
            </a:extLst>
          </p:cNvPr>
          <p:cNvPicPr>
            <a:picLocks noChangeAspect="1"/>
          </p:cNvPicPr>
          <p:nvPr/>
        </p:nvPicPr>
        <p:blipFill>
          <a:blip r:embed="rId18">
            <a:clrChange>
              <a:clrFrom>
                <a:srgbClr val="F1F1F1"/>
              </a:clrFrom>
              <a:clrTo>
                <a:srgbClr val="F1F1F1">
                  <a:alpha val="0"/>
                </a:srgbClr>
              </a:clrTo>
            </a:clrChange>
          </a:blip>
          <a:stretch>
            <a:fillRect/>
          </a:stretch>
        </p:blipFill>
        <p:spPr>
          <a:xfrm>
            <a:off x="7098528" y="4027034"/>
            <a:ext cx="381726" cy="258226"/>
          </a:xfrm>
          <a:prstGeom prst="rect">
            <a:avLst/>
          </a:prstGeom>
        </p:spPr>
      </p:pic>
      <p:pic>
        <p:nvPicPr>
          <p:cNvPr id="135" name="Picture 134">
            <a:extLst>
              <a:ext uri="{FF2B5EF4-FFF2-40B4-BE49-F238E27FC236}">
                <a16:creationId xmlns:a16="http://schemas.microsoft.com/office/drawing/2014/main" id="{A68D4934-3B65-5F4E-33A0-3D492BD80F28}"/>
              </a:ext>
            </a:extLst>
          </p:cNvPr>
          <p:cNvPicPr>
            <a:picLocks noChangeAspect="1"/>
          </p:cNvPicPr>
          <p:nvPr/>
        </p:nvPicPr>
        <p:blipFill>
          <a:blip r:embed="rId19"/>
          <a:stretch>
            <a:fillRect/>
          </a:stretch>
        </p:blipFill>
        <p:spPr>
          <a:xfrm>
            <a:off x="7553089" y="4013848"/>
            <a:ext cx="269284" cy="269284"/>
          </a:xfrm>
          <a:prstGeom prst="rect">
            <a:avLst/>
          </a:prstGeom>
        </p:spPr>
      </p:pic>
      <p:pic>
        <p:nvPicPr>
          <p:cNvPr id="137" name="Graphic 136">
            <a:extLst>
              <a:ext uri="{FF2B5EF4-FFF2-40B4-BE49-F238E27FC236}">
                <a16:creationId xmlns:a16="http://schemas.microsoft.com/office/drawing/2014/main" id="{E9C17510-F358-D96E-F0C9-DFD28F56C29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408362" y="1555684"/>
            <a:ext cx="304429" cy="391409"/>
          </a:xfrm>
          <a:prstGeom prst="rect">
            <a:avLst/>
          </a:prstGeom>
        </p:spPr>
      </p:pic>
      <p:pic>
        <p:nvPicPr>
          <p:cNvPr id="138" name="Graphic 137">
            <a:extLst>
              <a:ext uri="{FF2B5EF4-FFF2-40B4-BE49-F238E27FC236}">
                <a16:creationId xmlns:a16="http://schemas.microsoft.com/office/drawing/2014/main" id="{96B5E270-5DCB-C565-ABCC-283E2DD147F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959679" y="1583332"/>
            <a:ext cx="301844" cy="363761"/>
          </a:xfrm>
          <a:prstGeom prst="rect">
            <a:avLst/>
          </a:prstGeom>
        </p:spPr>
      </p:pic>
      <p:pic>
        <p:nvPicPr>
          <p:cNvPr id="140" name="Graphic 139">
            <a:extLst>
              <a:ext uri="{FF2B5EF4-FFF2-40B4-BE49-F238E27FC236}">
                <a16:creationId xmlns:a16="http://schemas.microsoft.com/office/drawing/2014/main" id="{75C3D385-0488-7C6C-1F98-57A202E672A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453470" y="1619985"/>
            <a:ext cx="331543" cy="297712"/>
          </a:xfrm>
          <a:prstGeom prst="rect">
            <a:avLst/>
          </a:prstGeom>
        </p:spPr>
      </p:pic>
      <p:pic>
        <p:nvPicPr>
          <p:cNvPr id="141" name="Graphic 140">
            <a:extLst>
              <a:ext uri="{FF2B5EF4-FFF2-40B4-BE49-F238E27FC236}">
                <a16:creationId xmlns:a16="http://schemas.microsoft.com/office/drawing/2014/main" id="{1A037E52-0703-B757-7925-91758077119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365164" y="2752134"/>
            <a:ext cx="602696" cy="602696"/>
          </a:xfrm>
          <a:prstGeom prst="rect">
            <a:avLst/>
          </a:prstGeom>
        </p:spPr>
      </p:pic>
      <p:pic>
        <p:nvPicPr>
          <p:cNvPr id="142" name="Graphic 141">
            <a:extLst>
              <a:ext uri="{FF2B5EF4-FFF2-40B4-BE49-F238E27FC236}">
                <a16:creationId xmlns:a16="http://schemas.microsoft.com/office/drawing/2014/main" id="{E81A62D2-D7BA-18A6-4637-54D3ECA5F0B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14170"/>
          <a:stretch/>
        </p:blipFill>
        <p:spPr>
          <a:xfrm>
            <a:off x="7042861" y="2753112"/>
            <a:ext cx="355754" cy="240376"/>
          </a:xfrm>
          <a:prstGeom prst="rect">
            <a:avLst/>
          </a:prstGeom>
        </p:spPr>
      </p:pic>
      <p:pic>
        <p:nvPicPr>
          <p:cNvPr id="144" name="Picture 143">
            <a:extLst>
              <a:ext uri="{FF2B5EF4-FFF2-40B4-BE49-F238E27FC236}">
                <a16:creationId xmlns:a16="http://schemas.microsoft.com/office/drawing/2014/main" id="{A78C2803-7CE1-F933-2BF8-5434E53C6EAA}"/>
              </a:ext>
            </a:extLst>
          </p:cNvPr>
          <p:cNvPicPr>
            <a:picLocks noChangeAspect="1"/>
          </p:cNvPicPr>
          <p:nvPr/>
        </p:nvPicPr>
        <p:blipFill>
          <a:blip r:embed="rId18">
            <a:clrChange>
              <a:clrFrom>
                <a:srgbClr val="F1F1F1"/>
              </a:clrFrom>
              <a:clrTo>
                <a:srgbClr val="F1F1F1">
                  <a:alpha val="0"/>
                </a:srgbClr>
              </a:clrTo>
            </a:clrChange>
          </a:blip>
          <a:stretch>
            <a:fillRect/>
          </a:stretch>
        </p:blipFill>
        <p:spPr>
          <a:xfrm>
            <a:off x="7060428" y="3158118"/>
            <a:ext cx="318312" cy="215328"/>
          </a:xfrm>
          <a:prstGeom prst="rect">
            <a:avLst/>
          </a:prstGeom>
        </p:spPr>
      </p:pic>
      <p:pic>
        <p:nvPicPr>
          <p:cNvPr id="145" name="Picture 144">
            <a:extLst>
              <a:ext uri="{FF2B5EF4-FFF2-40B4-BE49-F238E27FC236}">
                <a16:creationId xmlns:a16="http://schemas.microsoft.com/office/drawing/2014/main" id="{F9891AE9-18DC-F64F-E671-D66B2336AA07}"/>
              </a:ext>
            </a:extLst>
          </p:cNvPr>
          <p:cNvPicPr>
            <a:picLocks noChangeAspect="1"/>
          </p:cNvPicPr>
          <p:nvPr/>
        </p:nvPicPr>
        <p:blipFill>
          <a:blip r:embed="rId19"/>
          <a:stretch>
            <a:fillRect/>
          </a:stretch>
        </p:blipFill>
        <p:spPr>
          <a:xfrm>
            <a:off x="7501087" y="3144932"/>
            <a:ext cx="227247" cy="227247"/>
          </a:xfrm>
          <a:prstGeom prst="rect">
            <a:avLst/>
          </a:prstGeom>
        </p:spPr>
      </p:pic>
      <p:pic>
        <p:nvPicPr>
          <p:cNvPr id="146" name="Graphic 145">
            <a:extLst>
              <a:ext uri="{FF2B5EF4-FFF2-40B4-BE49-F238E27FC236}">
                <a16:creationId xmlns:a16="http://schemas.microsoft.com/office/drawing/2014/main" id="{D3197C6B-1D7C-0E53-F3EF-FD8B687299BB}"/>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750609" y="4000671"/>
            <a:ext cx="240964" cy="289157"/>
          </a:xfrm>
          <a:prstGeom prst="rect">
            <a:avLst/>
          </a:prstGeom>
        </p:spPr>
      </p:pic>
      <p:pic>
        <p:nvPicPr>
          <p:cNvPr id="147" name="Graphic 146">
            <a:extLst>
              <a:ext uri="{FF2B5EF4-FFF2-40B4-BE49-F238E27FC236}">
                <a16:creationId xmlns:a16="http://schemas.microsoft.com/office/drawing/2014/main" id="{1400AC75-D393-B577-25EB-AC1F3DE2630B}"/>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502639" y="2774628"/>
            <a:ext cx="226363" cy="271636"/>
          </a:xfrm>
          <a:prstGeom prst="rect">
            <a:avLst/>
          </a:prstGeom>
        </p:spPr>
      </p:pic>
      <p:sp>
        <p:nvSpPr>
          <p:cNvPr id="148" name="TextBox 147">
            <a:extLst>
              <a:ext uri="{FF2B5EF4-FFF2-40B4-BE49-F238E27FC236}">
                <a16:creationId xmlns:a16="http://schemas.microsoft.com/office/drawing/2014/main" id="{2CE2DF94-DADF-F6FF-4BE3-D1F175E6AB08}"/>
              </a:ext>
            </a:extLst>
          </p:cNvPr>
          <p:cNvSpPr txBox="1"/>
          <p:nvPr/>
        </p:nvSpPr>
        <p:spPr>
          <a:xfrm>
            <a:off x="918157" y="3413805"/>
            <a:ext cx="1402080" cy="110800"/>
          </a:xfrm>
          <a:prstGeom prst="rect">
            <a:avLst/>
          </a:prstGeom>
          <a:noFill/>
        </p:spPr>
        <p:txBody>
          <a:bodyPr wrap="square" lIns="0" tIns="0" rIns="0" bIns="0" rtlCol="0">
            <a:spAutoFit/>
          </a:bodyPr>
          <a:lstStyle/>
          <a:p>
            <a:pPr algn="ctr">
              <a:lnSpc>
                <a:spcPct val="90000"/>
              </a:lnSpc>
              <a:spcBef>
                <a:spcPts val="600"/>
              </a:spcBef>
            </a:pPr>
            <a:r>
              <a:rPr lang="en-US" sz="800" baseline="0">
                <a:solidFill>
                  <a:schemeClr val="bg1"/>
                </a:solidFill>
                <a:latin typeface="Neue Haas Grotesk Text Pro" panose="020B0504020202020204" pitchFamily="34" charset="77"/>
              </a:rPr>
              <a:t>VSP ONE OBJECT</a:t>
            </a:r>
          </a:p>
        </p:txBody>
      </p:sp>
      <p:sp>
        <p:nvSpPr>
          <p:cNvPr id="149" name="TextBox 148">
            <a:extLst>
              <a:ext uri="{FF2B5EF4-FFF2-40B4-BE49-F238E27FC236}">
                <a16:creationId xmlns:a16="http://schemas.microsoft.com/office/drawing/2014/main" id="{2BF5403E-D94A-FD78-2A64-A2487837F7F6}"/>
              </a:ext>
            </a:extLst>
          </p:cNvPr>
          <p:cNvSpPr txBox="1"/>
          <p:nvPr/>
        </p:nvSpPr>
        <p:spPr>
          <a:xfrm>
            <a:off x="3620936" y="3413805"/>
            <a:ext cx="1402080" cy="110800"/>
          </a:xfrm>
          <a:prstGeom prst="rect">
            <a:avLst/>
          </a:prstGeom>
          <a:noFill/>
        </p:spPr>
        <p:txBody>
          <a:bodyPr wrap="square" lIns="0" tIns="0" rIns="0" bIns="0" rtlCol="0">
            <a:spAutoFit/>
          </a:bodyPr>
          <a:lstStyle/>
          <a:p>
            <a:pPr algn="ctr">
              <a:lnSpc>
                <a:spcPct val="90000"/>
              </a:lnSpc>
              <a:spcBef>
                <a:spcPts val="600"/>
              </a:spcBef>
            </a:pPr>
            <a:r>
              <a:rPr lang="en-US" sz="800" baseline="0">
                <a:solidFill>
                  <a:schemeClr val="bg1"/>
                </a:solidFill>
                <a:latin typeface="Neue Haas Grotesk Text Pro" panose="020B0504020202020204" pitchFamily="34" charset="77"/>
              </a:rPr>
              <a:t>VSP ONE OBJECT</a:t>
            </a:r>
          </a:p>
        </p:txBody>
      </p:sp>
      <p:sp>
        <p:nvSpPr>
          <p:cNvPr id="150" name="TextBox 149">
            <a:extLst>
              <a:ext uri="{FF2B5EF4-FFF2-40B4-BE49-F238E27FC236}">
                <a16:creationId xmlns:a16="http://schemas.microsoft.com/office/drawing/2014/main" id="{636447F2-73BE-3CA2-31B5-FB97C12064CD}"/>
              </a:ext>
            </a:extLst>
          </p:cNvPr>
          <p:cNvSpPr txBox="1"/>
          <p:nvPr/>
        </p:nvSpPr>
        <p:spPr>
          <a:xfrm>
            <a:off x="6365164" y="3420905"/>
            <a:ext cx="1402080" cy="110800"/>
          </a:xfrm>
          <a:prstGeom prst="rect">
            <a:avLst/>
          </a:prstGeom>
          <a:noFill/>
        </p:spPr>
        <p:txBody>
          <a:bodyPr wrap="square" lIns="0" tIns="0" rIns="0" bIns="0" rtlCol="0">
            <a:spAutoFit/>
          </a:bodyPr>
          <a:lstStyle/>
          <a:p>
            <a:pPr algn="ctr">
              <a:lnSpc>
                <a:spcPct val="90000"/>
              </a:lnSpc>
              <a:spcBef>
                <a:spcPts val="600"/>
              </a:spcBef>
            </a:pPr>
            <a:r>
              <a:rPr lang="en-US" sz="800" baseline="0">
                <a:solidFill>
                  <a:schemeClr val="bg1"/>
                </a:solidFill>
                <a:latin typeface="Neue Haas Grotesk Text Pro" panose="020B0504020202020204" pitchFamily="34" charset="77"/>
              </a:rPr>
              <a:t>VSP ONE OBJECT</a:t>
            </a:r>
          </a:p>
        </p:txBody>
      </p:sp>
      <p:pic>
        <p:nvPicPr>
          <p:cNvPr id="5" name="Picture 4" descr="A blue square with black text&#10;&#10;Description automatically generated">
            <a:extLst>
              <a:ext uri="{FF2B5EF4-FFF2-40B4-BE49-F238E27FC236}">
                <a16:creationId xmlns:a16="http://schemas.microsoft.com/office/drawing/2014/main" id="{FA371C11-67D4-B132-4A58-C93DFB1912A8}"/>
              </a:ext>
            </a:extLst>
          </p:cNvPr>
          <p:cNvPicPr>
            <a:picLocks noChangeAspect="1"/>
          </p:cNvPicPr>
          <p:nvPr/>
        </p:nvPicPr>
        <p:blipFill>
          <a:blip r:embed="rId30" cstate="print">
            <a:biLevel thresh="25000"/>
            <a:extLst>
              <a:ext uri="{28A0092B-C50C-407E-A947-70E740481C1C}">
                <a14:useLocalDpi xmlns:a14="http://schemas.microsoft.com/office/drawing/2010/main" val="0"/>
              </a:ext>
            </a:extLst>
          </a:blip>
          <a:stretch>
            <a:fillRect/>
          </a:stretch>
        </p:blipFill>
        <p:spPr>
          <a:xfrm>
            <a:off x="3637525" y="1634921"/>
            <a:ext cx="358338" cy="358338"/>
          </a:xfrm>
          <a:prstGeom prst="rect">
            <a:avLst/>
          </a:prstGeom>
        </p:spPr>
      </p:pic>
      <p:pic>
        <p:nvPicPr>
          <p:cNvPr id="6" name="Graphic 5">
            <a:extLst>
              <a:ext uri="{FF2B5EF4-FFF2-40B4-BE49-F238E27FC236}">
                <a16:creationId xmlns:a16="http://schemas.microsoft.com/office/drawing/2014/main" id="{1CE18AA2-BD92-6E03-BFA1-8B25E0DD3E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72090" y="1644408"/>
            <a:ext cx="309820" cy="309820"/>
          </a:xfrm>
          <a:prstGeom prst="rect">
            <a:avLst/>
          </a:prstGeom>
        </p:spPr>
      </p:pic>
      <p:pic>
        <p:nvPicPr>
          <p:cNvPr id="8" name="Graphic 7">
            <a:extLst>
              <a:ext uri="{FF2B5EF4-FFF2-40B4-BE49-F238E27FC236}">
                <a16:creationId xmlns:a16="http://schemas.microsoft.com/office/drawing/2014/main" id="{93A11AE3-0758-1939-8426-5CB7CA9CC7DF}"/>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4625809" y="1624649"/>
            <a:ext cx="397207" cy="309821"/>
          </a:xfrm>
          <a:prstGeom prst="rect">
            <a:avLst/>
          </a:prstGeom>
        </p:spPr>
      </p:pic>
      <p:pic>
        <p:nvPicPr>
          <p:cNvPr id="13" name="Graphic 12">
            <a:extLst>
              <a:ext uri="{FF2B5EF4-FFF2-40B4-BE49-F238E27FC236}">
                <a16:creationId xmlns:a16="http://schemas.microsoft.com/office/drawing/2014/main" id="{B42CB78F-56D0-66C5-8E12-D0587455252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09429" y="4013627"/>
            <a:ext cx="332625" cy="332625"/>
          </a:xfrm>
          <a:prstGeom prst="rect">
            <a:avLst/>
          </a:prstGeom>
        </p:spPr>
      </p:pic>
      <p:pic>
        <p:nvPicPr>
          <p:cNvPr id="14" name="Graphic 13">
            <a:extLst>
              <a:ext uri="{FF2B5EF4-FFF2-40B4-BE49-F238E27FC236}">
                <a16:creationId xmlns:a16="http://schemas.microsoft.com/office/drawing/2014/main" id="{C8535D56-9D3C-F3FE-C300-7C20EF6C3EC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92682" y="4013628"/>
            <a:ext cx="348464" cy="332625"/>
          </a:xfrm>
          <a:prstGeom prst="rect">
            <a:avLst/>
          </a:prstGeom>
        </p:spPr>
      </p:pic>
      <p:pic>
        <p:nvPicPr>
          <p:cNvPr id="15" name="Graphic 14">
            <a:extLst>
              <a:ext uri="{FF2B5EF4-FFF2-40B4-BE49-F238E27FC236}">
                <a16:creationId xmlns:a16="http://schemas.microsoft.com/office/drawing/2014/main" id="{6448494F-4ADA-57A2-EBFC-C905377E568A}"/>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4707308" y="4053724"/>
            <a:ext cx="342913" cy="329466"/>
          </a:xfrm>
          <a:prstGeom prst="rect">
            <a:avLst/>
          </a:prstGeom>
        </p:spPr>
      </p:pic>
      <p:pic>
        <p:nvPicPr>
          <p:cNvPr id="16" name="Graphic 15">
            <a:extLst>
              <a:ext uri="{FF2B5EF4-FFF2-40B4-BE49-F238E27FC236}">
                <a16:creationId xmlns:a16="http://schemas.microsoft.com/office/drawing/2014/main" id="{1DF2EC98-3596-717A-DE97-225901AE0127}"/>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3584796" y="2882626"/>
            <a:ext cx="411067" cy="342556"/>
          </a:xfrm>
          <a:prstGeom prst="rect">
            <a:avLst/>
          </a:prstGeom>
        </p:spPr>
      </p:pic>
      <p:pic>
        <p:nvPicPr>
          <p:cNvPr id="17" name="Graphic 16">
            <a:extLst>
              <a:ext uri="{FF2B5EF4-FFF2-40B4-BE49-F238E27FC236}">
                <a16:creationId xmlns:a16="http://schemas.microsoft.com/office/drawing/2014/main" id="{3E17F2E1-C988-441C-AB28-682B2035C9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7593" y="2894708"/>
            <a:ext cx="294866" cy="324352"/>
          </a:xfrm>
          <a:prstGeom prst="rect">
            <a:avLst/>
          </a:prstGeom>
        </p:spPr>
      </p:pic>
      <p:pic>
        <p:nvPicPr>
          <p:cNvPr id="18" name="Graphic 17">
            <a:extLst>
              <a:ext uri="{FF2B5EF4-FFF2-40B4-BE49-F238E27FC236}">
                <a16:creationId xmlns:a16="http://schemas.microsoft.com/office/drawing/2014/main" id="{A106834D-A25F-39C1-48D0-9604875224CC}"/>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4625809" y="2889216"/>
            <a:ext cx="362067" cy="324352"/>
          </a:xfrm>
          <a:prstGeom prst="rect">
            <a:avLst/>
          </a:prstGeom>
        </p:spPr>
      </p:pic>
    </p:spTree>
    <p:extLst>
      <p:ext uri="{BB962C8B-B14F-4D97-AF65-F5344CB8AC3E}">
        <p14:creationId xmlns:p14="http://schemas.microsoft.com/office/powerpoint/2010/main" val="327098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 name="组合 16">
            <a:extLst>
              <a:ext uri="{FF2B5EF4-FFF2-40B4-BE49-F238E27FC236}">
                <a16:creationId xmlns:a16="http://schemas.microsoft.com/office/drawing/2014/main" id="{648D9A44-9F1F-2F36-0CA7-2F545063D4E6}"/>
              </a:ext>
            </a:extLst>
          </p:cNvPr>
          <p:cNvGrpSpPr/>
          <p:nvPr/>
        </p:nvGrpSpPr>
        <p:grpSpPr>
          <a:xfrm>
            <a:off x="3036401" y="2648617"/>
            <a:ext cx="3208645" cy="1821486"/>
            <a:chOff x="3036401" y="2648617"/>
            <a:chExt cx="3208645" cy="1821486"/>
          </a:xfrm>
        </p:grpSpPr>
        <p:grpSp>
          <p:nvGrpSpPr>
            <p:cNvPr id="204" name="组合 3">
              <a:extLst>
                <a:ext uri="{FF2B5EF4-FFF2-40B4-BE49-F238E27FC236}">
                  <a16:creationId xmlns:a16="http://schemas.microsoft.com/office/drawing/2014/main" id="{B5DE19E5-DC9D-64B0-31A1-C671765752FE}"/>
                </a:ext>
              </a:extLst>
            </p:cNvPr>
            <p:cNvGrpSpPr/>
            <p:nvPr/>
          </p:nvGrpSpPr>
          <p:grpSpPr>
            <a:xfrm>
              <a:off x="3036401" y="2807557"/>
              <a:ext cx="3208645" cy="1662546"/>
              <a:chOff x="2796237" y="2463629"/>
              <a:chExt cx="3208645" cy="1662546"/>
            </a:xfrm>
          </p:grpSpPr>
          <p:pic>
            <p:nvPicPr>
              <p:cNvPr id="210" name="Picture 2" descr="查看源图像">
                <a:extLst>
                  <a:ext uri="{FF2B5EF4-FFF2-40B4-BE49-F238E27FC236}">
                    <a16:creationId xmlns:a16="http://schemas.microsoft.com/office/drawing/2014/main" id="{8D0C529B-D8B8-83EE-246D-222F6972959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704"/>
              <a:stretch/>
            </p:blipFill>
            <p:spPr bwMode="auto">
              <a:xfrm>
                <a:off x="2796237" y="2463629"/>
                <a:ext cx="3208645" cy="1662546"/>
              </a:xfrm>
              <a:prstGeom prst="rect">
                <a:avLst/>
              </a:prstGeom>
              <a:noFill/>
              <a:extLst>
                <a:ext uri="{909E8E84-426E-40DD-AFC4-6F175D3DCCD1}">
                  <a14:hiddenFill xmlns:a14="http://schemas.microsoft.com/office/drawing/2010/main">
                    <a:solidFill>
                      <a:srgbClr val="FFFFFF"/>
                    </a:solidFill>
                  </a14:hiddenFill>
                </a:ext>
              </a:extLst>
            </p:spPr>
          </p:pic>
          <p:sp>
            <p:nvSpPr>
              <p:cNvPr id="211" name="文本框 2">
                <a:extLst>
                  <a:ext uri="{FF2B5EF4-FFF2-40B4-BE49-F238E27FC236}">
                    <a16:creationId xmlns:a16="http://schemas.microsoft.com/office/drawing/2014/main" id="{43EBE828-E659-C1FD-EA6B-CB5CB000347E}"/>
                  </a:ext>
                </a:extLst>
              </p:cNvPr>
              <p:cNvSpPr txBox="1"/>
              <p:nvPr/>
            </p:nvSpPr>
            <p:spPr>
              <a:xfrm>
                <a:off x="3848223" y="2710535"/>
                <a:ext cx="1226446" cy="307777"/>
              </a:xfrm>
              <a:prstGeom prst="rect">
                <a:avLst/>
              </a:prstGeom>
              <a:noFill/>
            </p:spPr>
            <p:txBody>
              <a:bodyPr wrap="square" rtlCol="0">
                <a:spAutoFit/>
              </a:bodyPr>
              <a:lstStyle/>
              <a:p>
                <a:r>
                  <a:rPr lang="en-US" altLang="zh-CN" sz="1400">
                    <a:solidFill>
                      <a:schemeClr val="bg1"/>
                    </a:solidFill>
                    <a:latin typeface="Arial Black" panose="020B0A04020102020204" pitchFamily="34" charset="0"/>
                  </a:rPr>
                  <a:t>Data Lake</a:t>
                </a:r>
                <a:endParaRPr lang="zh-CN" altLang="en-US" sz="1400">
                  <a:solidFill>
                    <a:schemeClr val="bg1"/>
                  </a:solidFill>
                  <a:latin typeface="Arial Black" panose="020B0A04020102020204" pitchFamily="34" charset="0"/>
                </a:endParaRPr>
              </a:p>
            </p:txBody>
          </p:sp>
        </p:grpSp>
        <p:cxnSp>
          <p:nvCxnSpPr>
            <p:cNvPr id="205" name="直接连接符 14">
              <a:extLst>
                <a:ext uri="{FF2B5EF4-FFF2-40B4-BE49-F238E27FC236}">
                  <a16:creationId xmlns:a16="http://schemas.microsoft.com/office/drawing/2014/main" id="{3B2E0214-265E-0538-6041-DB24179D7116}"/>
                </a:ext>
              </a:extLst>
            </p:cNvPr>
            <p:cNvCxnSpPr/>
            <p:nvPr/>
          </p:nvCxnSpPr>
          <p:spPr>
            <a:xfrm flipH="1" flipV="1">
              <a:off x="3359260" y="2648617"/>
              <a:ext cx="3691" cy="36432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 name="直接连接符 101">
              <a:extLst>
                <a:ext uri="{FF2B5EF4-FFF2-40B4-BE49-F238E27FC236}">
                  <a16:creationId xmlns:a16="http://schemas.microsoft.com/office/drawing/2014/main" id="{DB6ED521-EFFD-6892-2200-DF88D1480709}"/>
                </a:ext>
              </a:extLst>
            </p:cNvPr>
            <p:cNvCxnSpPr/>
            <p:nvPr/>
          </p:nvCxnSpPr>
          <p:spPr>
            <a:xfrm flipH="1" flipV="1">
              <a:off x="4612631" y="2691717"/>
              <a:ext cx="3691" cy="36432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 name="直接连接符 102">
              <a:extLst>
                <a:ext uri="{FF2B5EF4-FFF2-40B4-BE49-F238E27FC236}">
                  <a16:creationId xmlns:a16="http://schemas.microsoft.com/office/drawing/2014/main" id="{A2EFEDEE-B3E7-6237-FC60-D96AC1F52073}"/>
                </a:ext>
              </a:extLst>
            </p:cNvPr>
            <p:cNvCxnSpPr/>
            <p:nvPr/>
          </p:nvCxnSpPr>
          <p:spPr>
            <a:xfrm flipH="1" flipV="1">
              <a:off x="5867516" y="2660670"/>
              <a:ext cx="3691" cy="36432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8" name="直接连接符 103">
              <a:extLst>
                <a:ext uri="{FF2B5EF4-FFF2-40B4-BE49-F238E27FC236}">
                  <a16:creationId xmlns:a16="http://schemas.microsoft.com/office/drawing/2014/main" id="{3DA0BC75-D71A-16B0-8FA3-3443F626CF61}"/>
                </a:ext>
              </a:extLst>
            </p:cNvPr>
            <p:cNvCxnSpPr>
              <a:cxnSpLocks/>
            </p:cNvCxnSpPr>
            <p:nvPr/>
          </p:nvCxnSpPr>
          <p:spPr>
            <a:xfrm flipV="1">
              <a:off x="3837113" y="2853858"/>
              <a:ext cx="0" cy="9007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9" name="直接连接符 105">
              <a:extLst>
                <a:ext uri="{FF2B5EF4-FFF2-40B4-BE49-F238E27FC236}">
                  <a16:creationId xmlns:a16="http://schemas.microsoft.com/office/drawing/2014/main" id="{9866CCDB-2755-30B6-7641-0D6B4D249CAD}"/>
                </a:ext>
              </a:extLst>
            </p:cNvPr>
            <p:cNvCxnSpPr>
              <a:cxnSpLocks/>
            </p:cNvCxnSpPr>
            <p:nvPr/>
          </p:nvCxnSpPr>
          <p:spPr>
            <a:xfrm flipV="1">
              <a:off x="5381110" y="2823378"/>
              <a:ext cx="0" cy="9007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2" name="Title 1">
            <a:extLst>
              <a:ext uri="{FF2B5EF4-FFF2-40B4-BE49-F238E27FC236}">
                <a16:creationId xmlns:a16="http://schemas.microsoft.com/office/drawing/2014/main" id="{BD94FDAA-3DFD-0EB2-9431-310C2F9E281E}"/>
              </a:ext>
            </a:extLst>
          </p:cNvPr>
          <p:cNvSpPr>
            <a:spLocks noGrp="1"/>
          </p:cNvSpPr>
          <p:nvPr>
            <p:ph type="title"/>
          </p:nvPr>
        </p:nvSpPr>
        <p:spPr>
          <a:xfrm>
            <a:off x="153041" y="218117"/>
            <a:ext cx="6593840" cy="389911"/>
          </a:xfrm>
        </p:spPr>
        <p:txBody>
          <a:bodyPr>
            <a:normAutofit/>
          </a:bodyPr>
          <a:lstStyle/>
          <a:p>
            <a:r>
              <a:rPr lang="en-US" sz="2000" dirty="0"/>
              <a:t>Hitachi VSP One Object | </a:t>
            </a:r>
            <a:r>
              <a:rPr lang="en-US" sz="2000" b="0" dirty="0">
                <a:solidFill>
                  <a:schemeClr val="tx2">
                    <a:lumMod val="75000"/>
                    <a:lumOff val="25000"/>
                  </a:schemeClr>
                </a:solidFill>
              </a:rPr>
              <a:t>Platform Advantages</a:t>
            </a:r>
          </a:p>
        </p:txBody>
      </p:sp>
      <p:grpSp>
        <p:nvGrpSpPr>
          <p:cNvPr id="214" name="组合 107">
            <a:extLst>
              <a:ext uri="{FF2B5EF4-FFF2-40B4-BE49-F238E27FC236}">
                <a16:creationId xmlns:a16="http://schemas.microsoft.com/office/drawing/2014/main" id="{DCE98073-7540-5C80-005E-E7042C70069A}"/>
              </a:ext>
            </a:extLst>
          </p:cNvPr>
          <p:cNvGrpSpPr/>
          <p:nvPr/>
        </p:nvGrpSpPr>
        <p:grpSpPr>
          <a:xfrm>
            <a:off x="257192" y="3189974"/>
            <a:ext cx="2942323" cy="81214"/>
            <a:chOff x="323850" y="3398378"/>
            <a:chExt cx="2942323" cy="81214"/>
          </a:xfrm>
        </p:grpSpPr>
        <p:cxnSp>
          <p:nvCxnSpPr>
            <p:cNvPr id="231" name="直接连接符 7">
              <a:extLst>
                <a:ext uri="{FF2B5EF4-FFF2-40B4-BE49-F238E27FC236}">
                  <a16:creationId xmlns:a16="http://schemas.microsoft.com/office/drawing/2014/main" id="{5907F940-DE92-257C-E0A7-C29B3BD88482}"/>
                </a:ext>
              </a:extLst>
            </p:cNvPr>
            <p:cNvCxnSpPr>
              <a:cxnSpLocks/>
            </p:cNvCxnSpPr>
            <p:nvPr/>
          </p:nvCxnSpPr>
          <p:spPr>
            <a:xfrm>
              <a:off x="323850" y="3398520"/>
              <a:ext cx="2661890" cy="0"/>
            </a:xfrm>
            <a:prstGeom prst="line">
              <a:avLst/>
            </a:prstGeom>
            <a:ln w="95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2" name="直接连接符 106">
              <a:extLst>
                <a:ext uri="{FF2B5EF4-FFF2-40B4-BE49-F238E27FC236}">
                  <a16:creationId xmlns:a16="http://schemas.microsoft.com/office/drawing/2014/main" id="{9EEA1570-2CE4-F8B0-C0A5-43329C6DC730}"/>
                </a:ext>
              </a:extLst>
            </p:cNvPr>
            <p:cNvCxnSpPr>
              <a:cxnSpLocks/>
              <a:endCxn id="230" idx="2"/>
            </p:cNvCxnSpPr>
            <p:nvPr/>
          </p:nvCxnSpPr>
          <p:spPr>
            <a:xfrm>
              <a:off x="2979372" y="3398378"/>
              <a:ext cx="286801" cy="81214"/>
            </a:xfrm>
            <a:prstGeom prst="line">
              <a:avLst/>
            </a:prstGeom>
            <a:ln w="9525">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15" name="文本框 113">
            <a:extLst>
              <a:ext uri="{FF2B5EF4-FFF2-40B4-BE49-F238E27FC236}">
                <a16:creationId xmlns:a16="http://schemas.microsoft.com/office/drawing/2014/main" id="{BE0DDD2C-DD2D-DB0C-3B90-EC6978FF6E3C}"/>
              </a:ext>
            </a:extLst>
          </p:cNvPr>
          <p:cNvSpPr txBox="1"/>
          <p:nvPr/>
        </p:nvSpPr>
        <p:spPr>
          <a:xfrm>
            <a:off x="181188" y="2957851"/>
            <a:ext cx="938755" cy="253916"/>
          </a:xfrm>
          <a:prstGeom prst="rect">
            <a:avLst/>
          </a:prstGeom>
          <a:noFill/>
        </p:spPr>
        <p:txBody>
          <a:bodyPr wrap="square">
            <a:spAutoFit/>
          </a:bodyPr>
          <a:lstStyle/>
          <a:p>
            <a:pPr algn="ctr"/>
            <a:r>
              <a:rPr lang="en-US" altLang="zh-CN" sz="1000" dirty="0">
                <a:solidFill>
                  <a:schemeClr val="accent5">
                    <a:lumMod val="75000"/>
                  </a:schemeClr>
                </a:solidFill>
                <a:latin typeface="Arial"/>
              </a:rPr>
              <a:t>Prepare</a:t>
            </a:r>
            <a:r>
              <a:rPr kumimoji="0" lang="en-US" altLang="zh-CN" sz="1000" i="0" u="none" strike="noStrike" kern="1200" cap="none" spc="0" normalizeH="0" baseline="0" noProof="0" dirty="0">
                <a:ln>
                  <a:noFill/>
                </a:ln>
                <a:solidFill>
                  <a:schemeClr val="accent5">
                    <a:lumMod val="75000"/>
                  </a:schemeClr>
                </a:solidFill>
                <a:effectLst/>
                <a:uLnTx/>
                <a:uFillTx/>
                <a:latin typeface="Arial"/>
              </a:rPr>
              <a:t> Data</a:t>
            </a:r>
            <a:endParaRPr lang="zh-CN" altLang="en-US" sz="1600" dirty="0">
              <a:solidFill>
                <a:schemeClr val="accent5">
                  <a:lumMod val="75000"/>
                </a:schemeClr>
              </a:solidFill>
            </a:endParaRPr>
          </a:p>
        </p:txBody>
      </p:sp>
      <p:sp>
        <p:nvSpPr>
          <p:cNvPr id="216" name="文本框 138">
            <a:extLst>
              <a:ext uri="{FF2B5EF4-FFF2-40B4-BE49-F238E27FC236}">
                <a16:creationId xmlns:a16="http://schemas.microsoft.com/office/drawing/2014/main" id="{00CDDE45-B94C-8780-336A-5AEAA4DB7A46}"/>
              </a:ext>
            </a:extLst>
          </p:cNvPr>
          <p:cNvSpPr txBox="1"/>
          <p:nvPr/>
        </p:nvSpPr>
        <p:spPr>
          <a:xfrm>
            <a:off x="1101480" y="3180380"/>
            <a:ext cx="1729354" cy="407804"/>
          </a:xfrm>
          <a:prstGeom prst="rect">
            <a:avLst/>
          </a:prstGeom>
          <a:noFill/>
        </p:spPr>
        <p:txBody>
          <a:bodyPr wrap="square">
            <a:spAutoFit/>
          </a:bodyPr>
          <a:lstStyle/>
          <a:p>
            <a:pPr algn="ctr"/>
            <a:r>
              <a:rPr lang="zh-CN" altLang="en-US" sz="1050" b="1" dirty="0">
                <a:solidFill>
                  <a:schemeClr val="accent5">
                    <a:lumMod val="75000"/>
                  </a:schemeClr>
                </a:solidFill>
                <a:latin typeface="Arial"/>
              </a:rPr>
              <a:t> </a:t>
            </a:r>
            <a:r>
              <a:rPr kumimoji="0" lang="en-US" altLang="zh-CN" sz="1050" b="1" i="0" u="none" strike="noStrike" kern="1200" cap="none" spc="0" normalizeH="0" baseline="0" noProof="0" dirty="0">
                <a:ln>
                  <a:noFill/>
                </a:ln>
                <a:solidFill>
                  <a:schemeClr val="accent5">
                    <a:lumMod val="75000"/>
                  </a:schemeClr>
                </a:solidFill>
                <a:effectLst/>
                <a:uLnTx/>
                <a:uFillTx/>
                <a:latin typeface="Arial"/>
                <a:ea typeface="+mn-ea"/>
                <a:cs typeface="+mn-cs"/>
              </a:rPr>
              <a:t>S3</a:t>
            </a:r>
          </a:p>
          <a:p>
            <a:pPr marR="0" lvl="0" indent="0" algn="ctr" fontAlgn="auto">
              <a:lnSpc>
                <a:spcPct val="100000"/>
              </a:lnSpc>
              <a:spcBef>
                <a:spcPts val="0"/>
              </a:spcBef>
              <a:spcAft>
                <a:spcPts val="0"/>
              </a:spcAft>
              <a:buClrTx/>
              <a:buSzTx/>
              <a:buFontTx/>
              <a:buNone/>
              <a:tabLst/>
              <a:defRPr/>
            </a:pPr>
            <a:r>
              <a:rPr lang="en-US" altLang="zh-CN" sz="1000" b="1" spc="-11" dirty="0">
                <a:solidFill>
                  <a:schemeClr val="accent5">
                    <a:lumMod val="75000"/>
                  </a:schemeClr>
                </a:solidFill>
                <a:latin typeface="Poppins" pitchFamily="2" charset="77"/>
                <a:cs typeface="Poppins" pitchFamily="2" charset="77"/>
              </a:rPr>
              <a:t>Event Notification</a:t>
            </a:r>
            <a:endParaRPr lang="zh-CN" altLang="en-US" sz="1000" b="1" spc="-11" dirty="0">
              <a:solidFill>
                <a:schemeClr val="accent5">
                  <a:lumMod val="75000"/>
                </a:schemeClr>
              </a:solidFill>
              <a:latin typeface="Poppins" pitchFamily="2" charset="77"/>
              <a:cs typeface="Poppins" pitchFamily="2" charset="77"/>
            </a:endParaRPr>
          </a:p>
        </p:txBody>
      </p:sp>
      <p:grpSp>
        <p:nvGrpSpPr>
          <p:cNvPr id="217" name="组合 140">
            <a:extLst>
              <a:ext uri="{FF2B5EF4-FFF2-40B4-BE49-F238E27FC236}">
                <a16:creationId xmlns:a16="http://schemas.microsoft.com/office/drawing/2014/main" id="{6409BAEF-6751-DEE6-8CC3-BBC3823052D3}"/>
              </a:ext>
            </a:extLst>
          </p:cNvPr>
          <p:cNvGrpSpPr/>
          <p:nvPr/>
        </p:nvGrpSpPr>
        <p:grpSpPr>
          <a:xfrm>
            <a:off x="3152270" y="3201083"/>
            <a:ext cx="140208" cy="140208"/>
            <a:chOff x="3139304" y="3461279"/>
            <a:chExt cx="140208" cy="140208"/>
          </a:xfrm>
        </p:grpSpPr>
        <p:sp>
          <p:nvSpPr>
            <p:cNvPr id="229" name="椭圆 112">
              <a:extLst>
                <a:ext uri="{FF2B5EF4-FFF2-40B4-BE49-F238E27FC236}">
                  <a16:creationId xmlns:a16="http://schemas.microsoft.com/office/drawing/2014/main" id="{065691A8-43E0-02CC-26B7-4BB914818ACD}"/>
                </a:ext>
              </a:extLst>
            </p:cNvPr>
            <p:cNvSpPr/>
            <p:nvPr/>
          </p:nvSpPr>
          <p:spPr>
            <a:xfrm>
              <a:off x="3139304" y="3461279"/>
              <a:ext cx="140208" cy="14020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latin typeface="+mj-lt"/>
              </a:endParaRPr>
            </a:p>
          </p:txBody>
        </p:sp>
        <p:sp>
          <p:nvSpPr>
            <p:cNvPr id="230" name="椭圆 139">
              <a:extLst>
                <a:ext uri="{FF2B5EF4-FFF2-40B4-BE49-F238E27FC236}">
                  <a16:creationId xmlns:a16="http://schemas.microsoft.com/office/drawing/2014/main" id="{A3B8F71F-7A5A-464C-41DA-991FB80FB2EF}"/>
                </a:ext>
              </a:extLst>
            </p:cNvPr>
            <p:cNvSpPr/>
            <p:nvPr/>
          </p:nvSpPr>
          <p:spPr>
            <a:xfrm>
              <a:off x="3186549" y="350852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latin typeface="+mj-lt"/>
              </a:endParaRPr>
            </a:p>
          </p:txBody>
        </p:sp>
      </p:grpSp>
      <p:grpSp>
        <p:nvGrpSpPr>
          <p:cNvPr id="3" name="Group 2">
            <a:extLst>
              <a:ext uri="{FF2B5EF4-FFF2-40B4-BE49-F238E27FC236}">
                <a16:creationId xmlns:a16="http://schemas.microsoft.com/office/drawing/2014/main" id="{61708BE4-F056-C94A-F751-1F0DF7CE3BA1}"/>
              </a:ext>
            </a:extLst>
          </p:cNvPr>
          <p:cNvGrpSpPr/>
          <p:nvPr/>
        </p:nvGrpSpPr>
        <p:grpSpPr>
          <a:xfrm>
            <a:off x="74881" y="2457330"/>
            <a:ext cx="1363265" cy="507532"/>
            <a:chOff x="74881" y="2457330"/>
            <a:chExt cx="1363265" cy="507532"/>
          </a:xfrm>
        </p:grpSpPr>
        <p:pic>
          <p:nvPicPr>
            <p:cNvPr id="219" name="Picture 181" descr="A black sign with white letters&#10;&#10;Description automatically generated">
              <a:extLst>
                <a:ext uri="{FF2B5EF4-FFF2-40B4-BE49-F238E27FC236}">
                  <a16:creationId xmlns:a16="http://schemas.microsoft.com/office/drawing/2014/main" id="{620DDDDC-A0CF-AD93-7842-813CF7B28B92}"/>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302168" y="2457330"/>
              <a:ext cx="203396" cy="229072"/>
            </a:xfrm>
            <a:prstGeom prst="rect">
              <a:avLst/>
            </a:prstGeom>
          </p:spPr>
        </p:pic>
        <p:sp>
          <p:nvSpPr>
            <p:cNvPr id="220" name="TextBox 179">
              <a:extLst>
                <a:ext uri="{FF2B5EF4-FFF2-40B4-BE49-F238E27FC236}">
                  <a16:creationId xmlns:a16="http://schemas.microsoft.com/office/drawing/2014/main" id="{42CB80E1-496C-CC7E-5065-3422D991F997}"/>
                </a:ext>
              </a:extLst>
            </p:cNvPr>
            <p:cNvSpPr txBox="1"/>
            <p:nvPr/>
          </p:nvSpPr>
          <p:spPr>
            <a:xfrm>
              <a:off x="74881" y="2697950"/>
              <a:ext cx="6360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chemeClr val="accent5">
                      <a:lumMod val="75000"/>
                    </a:schemeClr>
                  </a:solidFill>
                  <a:effectLst/>
                  <a:uLnTx/>
                  <a:uFillTx/>
                  <a:latin typeface="Arial"/>
                  <a:ea typeface="+mn-ea"/>
                  <a:cs typeface="+mn-cs"/>
                </a:rPr>
                <a:t>Custom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chemeClr val="accent5">
                      <a:lumMod val="75000"/>
                    </a:schemeClr>
                  </a:solidFill>
                  <a:effectLst/>
                  <a:uLnTx/>
                  <a:uFillTx/>
                  <a:latin typeface="Arial"/>
                  <a:ea typeface="+mn-ea"/>
                  <a:cs typeface="+mn-cs"/>
                </a:rPr>
                <a:t>App</a:t>
              </a:r>
            </a:p>
          </p:txBody>
        </p:sp>
        <p:pic>
          <p:nvPicPr>
            <p:cNvPr id="221" name="Picture 4" descr="Image result for hadoop logo">
              <a:extLst>
                <a:ext uri="{FF2B5EF4-FFF2-40B4-BE49-F238E27FC236}">
                  <a16:creationId xmlns:a16="http://schemas.microsoft.com/office/drawing/2014/main" id="{95517394-3432-BA72-15F2-EDD09B8BAC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535" y="2704338"/>
              <a:ext cx="372735" cy="203649"/>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6" descr="查看源图像">
              <a:extLst>
                <a:ext uri="{FF2B5EF4-FFF2-40B4-BE49-F238E27FC236}">
                  <a16:creationId xmlns:a16="http://schemas.microsoft.com/office/drawing/2014/main" id="{380A3B8D-781B-FE81-DD98-ADA8E74023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192" y="2459794"/>
              <a:ext cx="218804" cy="218803"/>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8" descr="查看源图像">
              <a:extLst>
                <a:ext uri="{FF2B5EF4-FFF2-40B4-BE49-F238E27FC236}">
                  <a16:creationId xmlns:a16="http://schemas.microsoft.com/office/drawing/2014/main" id="{B262820B-1FA3-F16E-CE19-3F36C9654C5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591" r="9658" b="44628"/>
            <a:stretch/>
          </p:blipFill>
          <p:spPr bwMode="auto">
            <a:xfrm>
              <a:off x="1091438" y="2783720"/>
              <a:ext cx="346708" cy="181142"/>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63" descr="Ensemble-wip-01.png">
              <a:extLst>
                <a:ext uri="{FF2B5EF4-FFF2-40B4-BE49-F238E27FC236}">
                  <a16:creationId xmlns:a16="http://schemas.microsoft.com/office/drawing/2014/main" id="{1FF3C2FC-DDDC-5D49-A372-A5A9C71B12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204" y="2498855"/>
              <a:ext cx="215084" cy="247954"/>
            </a:xfrm>
            <a:prstGeom prst="rect">
              <a:avLst/>
            </a:prstGeom>
          </p:spPr>
        </p:pic>
      </p:grpSp>
      <p:pic>
        <p:nvPicPr>
          <p:cNvPr id="225" name="Picture 28" descr="Text&#10;&#10;Description automatically generated">
            <a:extLst>
              <a:ext uri="{FF2B5EF4-FFF2-40B4-BE49-F238E27FC236}">
                <a16:creationId xmlns:a16="http://schemas.microsoft.com/office/drawing/2014/main" id="{1858E586-F5A3-E199-6513-6052E58974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7150" y="3335656"/>
            <a:ext cx="310150" cy="141392"/>
          </a:xfrm>
          <a:prstGeom prst="rect">
            <a:avLst/>
          </a:prstGeom>
        </p:spPr>
      </p:pic>
      <p:pic>
        <p:nvPicPr>
          <p:cNvPr id="226" name="Picture 38" descr="Icon&#10;&#10;Description automatically generated">
            <a:extLst>
              <a:ext uri="{FF2B5EF4-FFF2-40B4-BE49-F238E27FC236}">
                <a16:creationId xmlns:a16="http://schemas.microsoft.com/office/drawing/2014/main" id="{3B635B10-5096-4F3F-C3DA-D98BCD505FC8}"/>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932" y="3507245"/>
            <a:ext cx="331503" cy="74936"/>
          </a:xfrm>
          <a:prstGeom prst="rect">
            <a:avLst/>
          </a:prstGeom>
        </p:spPr>
      </p:pic>
      <p:cxnSp>
        <p:nvCxnSpPr>
          <p:cNvPr id="227" name="直接箭头连接符 3076">
            <a:extLst>
              <a:ext uri="{FF2B5EF4-FFF2-40B4-BE49-F238E27FC236}">
                <a16:creationId xmlns:a16="http://schemas.microsoft.com/office/drawing/2014/main" id="{06D62C32-231A-A1EB-D185-9B4E4C4AACBE}"/>
              </a:ext>
            </a:extLst>
          </p:cNvPr>
          <p:cNvCxnSpPr>
            <a:cxnSpLocks/>
          </p:cNvCxnSpPr>
          <p:nvPr/>
        </p:nvCxnSpPr>
        <p:spPr>
          <a:xfrm flipH="1">
            <a:off x="790902" y="3459478"/>
            <a:ext cx="561648" cy="0"/>
          </a:xfrm>
          <a:prstGeom prst="straightConnector1">
            <a:avLst/>
          </a:prstGeom>
          <a:ln w="31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8" name="直接箭头连接符 183">
            <a:extLst>
              <a:ext uri="{FF2B5EF4-FFF2-40B4-BE49-F238E27FC236}">
                <a16:creationId xmlns:a16="http://schemas.microsoft.com/office/drawing/2014/main" id="{4A0095AA-4DE2-F349-4743-C9A1DC1453F7}"/>
              </a:ext>
            </a:extLst>
          </p:cNvPr>
          <p:cNvCxnSpPr>
            <a:cxnSpLocks/>
            <a:stCxn id="225" idx="0"/>
          </p:cNvCxnSpPr>
          <p:nvPr/>
        </p:nvCxnSpPr>
        <p:spPr>
          <a:xfrm flipV="1">
            <a:off x="582225" y="3201372"/>
            <a:ext cx="1" cy="134284"/>
          </a:xfrm>
          <a:prstGeom prst="straightConnector1">
            <a:avLst/>
          </a:prstGeom>
          <a:ln w="31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34" name="组合 145">
            <a:extLst>
              <a:ext uri="{FF2B5EF4-FFF2-40B4-BE49-F238E27FC236}">
                <a16:creationId xmlns:a16="http://schemas.microsoft.com/office/drawing/2014/main" id="{E4BA8304-9A72-478C-15FE-B26627A0EC36}"/>
              </a:ext>
            </a:extLst>
          </p:cNvPr>
          <p:cNvGrpSpPr/>
          <p:nvPr/>
        </p:nvGrpSpPr>
        <p:grpSpPr>
          <a:xfrm>
            <a:off x="689512" y="3784167"/>
            <a:ext cx="2862699" cy="189805"/>
            <a:chOff x="323850" y="3208715"/>
            <a:chExt cx="2862699" cy="189805"/>
          </a:xfrm>
        </p:grpSpPr>
        <p:cxnSp>
          <p:nvCxnSpPr>
            <p:cNvPr id="260" name="直接连接符 146">
              <a:extLst>
                <a:ext uri="{FF2B5EF4-FFF2-40B4-BE49-F238E27FC236}">
                  <a16:creationId xmlns:a16="http://schemas.microsoft.com/office/drawing/2014/main" id="{6583EF85-AF8F-CAF6-B191-5596A9F6CC9D}"/>
                </a:ext>
              </a:extLst>
            </p:cNvPr>
            <p:cNvCxnSpPr>
              <a:cxnSpLocks/>
            </p:cNvCxnSpPr>
            <p:nvPr/>
          </p:nvCxnSpPr>
          <p:spPr>
            <a:xfrm>
              <a:off x="323850" y="3398520"/>
              <a:ext cx="2661890" cy="0"/>
            </a:xfrm>
            <a:prstGeom prst="line">
              <a:avLst/>
            </a:prstGeom>
            <a:ln w="95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1" name="直接连接符 147">
              <a:extLst>
                <a:ext uri="{FF2B5EF4-FFF2-40B4-BE49-F238E27FC236}">
                  <a16:creationId xmlns:a16="http://schemas.microsoft.com/office/drawing/2014/main" id="{42A4BE03-73BB-D959-A5E1-7EC1BEC82EA8}"/>
                </a:ext>
              </a:extLst>
            </p:cNvPr>
            <p:cNvCxnSpPr>
              <a:cxnSpLocks/>
            </p:cNvCxnSpPr>
            <p:nvPr/>
          </p:nvCxnSpPr>
          <p:spPr>
            <a:xfrm flipV="1">
              <a:off x="2982049" y="3208715"/>
              <a:ext cx="204500" cy="189805"/>
            </a:xfrm>
            <a:prstGeom prst="line">
              <a:avLst/>
            </a:prstGeom>
            <a:ln w="952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35" name="组合 156">
            <a:extLst>
              <a:ext uri="{FF2B5EF4-FFF2-40B4-BE49-F238E27FC236}">
                <a16:creationId xmlns:a16="http://schemas.microsoft.com/office/drawing/2014/main" id="{F8ECD9C0-7D99-920F-F3C4-13EF39C856FA}"/>
              </a:ext>
            </a:extLst>
          </p:cNvPr>
          <p:cNvGrpSpPr/>
          <p:nvPr/>
        </p:nvGrpSpPr>
        <p:grpSpPr>
          <a:xfrm>
            <a:off x="3493883" y="3711418"/>
            <a:ext cx="140208" cy="140208"/>
            <a:chOff x="3139304" y="3461279"/>
            <a:chExt cx="140208" cy="140208"/>
          </a:xfrm>
        </p:grpSpPr>
        <p:sp>
          <p:nvSpPr>
            <p:cNvPr id="258" name="椭圆 157">
              <a:extLst>
                <a:ext uri="{FF2B5EF4-FFF2-40B4-BE49-F238E27FC236}">
                  <a16:creationId xmlns:a16="http://schemas.microsoft.com/office/drawing/2014/main" id="{36B0E716-FE8C-69BA-6E4A-57683D273BED}"/>
                </a:ext>
              </a:extLst>
            </p:cNvPr>
            <p:cNvSpPr/>
            <p:nvPr/>
          </p:nvSpPr>
          <p:spPr>
            <a:xfrm>
              <a:off x="3139304" y="3461279"/>
              <a:ext cx="140208" cy="14020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latin typeface="+mj-lt"/>
              </a:endParaRPr>
            </a:p>
          </p:txBody>
        </p:sp>
        <p:sp>
          <p:nvSpPr>
            <p:cNvPr id="259" name="椭圆 158">
              <a:extLst>
                <a:ext uri="{FF2B5EF4-FFF2-40B4-BE49-F238E27FC236}">
                  <a16:creationId xmlns:a16="http://schemas.microsoft.com/office/drawing/2014/main" id="{5CB608AA-AB60-E24F-888D-005592A69B65}"/>
                </a:ext>
              </a:extLst>
            </p:cNvPr>
            <p:cNvSpPr/>
            <p:nvPr/>
          </p:nvSpPr>
          <p:spPr>
            <a:xfrm>
              <a:off x="3186549" y="350852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latin typeface="+mj-lt"/>
              </a:endParaRPr>
            </a:p>
          </p:txBody>
        </p:sp>
      </p:grpSp>
      <p:grpSp>
        <p:nvGrpSpPr>
          <p:cNvPr id="236" name="组合 196">
            <a:extLst>
              <a:ext uri="{FF2B5EF4-FFF2-40B4-BE49-F238E27FC236}">
                <a16:creationId xmlns:a16="http://schemas.microsoft.com/office/drawing/2014/main" id="{C06018D8-A436-E35F-F9D4-8C1090E572F2}"/>
              </a:ext>
            </a:extLst>
          </p:cNvPr>
          <p:cNvGrpSpPr/>
          <p:nvPr/>
        </p:nvGrpSpPr>
        <p:grpSpPr>
          <a:xfrm>
            <a:off x="1495398" y="4261335"/>
            <a:ext cx="2805836" cy="492052"/>
            <a:chOff x="198385" y="2493109"/>
            <a:chExt cx="2805836" cy="492052"/>
          </a:xfrm>
        </p:grpSpPr>
        <p:cxnSp>
          <p:nvCxnSpPr>
            <p:cNvPr id="256" name="直接连接符 209">
              <a:extLst>
                <a:ext uri="{FF2B5EF4-FFF2-40B4-BE49-F238E27FC236}">
                  <a16:creationId xmlns:a16="http://schemas.microsoft.com/office/drawing/2014/main" id="{F0498446-F007-7FAD-A868-AC2980B0EE49}"/>
                </a:ext>
              </a:extLst>
            </p:cNvPr>
            <p:cNvCxnSpPr>
              <a:cxnSpLocks/>
            </p:cNvCxnSpPr>
            <p:nvPr/>
          </p:nvCxnSpPr>
          <p:spPr>
            <a:xfrm flipV="1">
              <a:off x="198385" y="2979421"/>
              <a:ext cx="2138693" cy="5740"/>
            </a:xfrm>
            <a:prstGeom prst="line">
              <a:avLst/>
            </a:prstGeom>
            <a:ln w="95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7" name="直接连接符 210">
              <a:extLst>
                <a:ext uri="{FF2B5EF4-FFF2-40B4-BE49-F238E27FC236}">
                  <a16:creationId xmlns:a16="http://schemas.microsoft.com/office/drawing/2014/main" id="{A4DE85E0-C1F8-6DAB-BB51-A6F47AFED6E5}"/>
                </a:ext>
              </a:extLst>
            </p:cNvPr>
            <p:cNvCxnSpPr>
              <a:cxnSpLocks/>
            </p:cNvCxnSpPr>
            <p:nvPr/>
          </p:nvCxnSpPr>
          <p:spPr>
            <a:xfrm flipV="1">
              <a:off x="2336427" y="2493109"/>
              <a:ext cx="667794" cy="480493"/>
            </a:xfrm>
            <a:prstGeom prst="line">
              <a:avLst/>
            </a:prstGeom>
            <a:ln w="9525">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37" name="文本框 197">
            <a:extLst>
              <a:ext uri="{FF2B5EF4-FFF2-40B4-BE49-F238E27FC236}">
                <a16:creationId xmlns:a16="http://schemas.microsoft.com/office/drawing/2014/main" id="{F92BD71A-BDE6-6ADF-137B-2E9AD56A17A1}"/>
              </a:ext>
            </a:extLst>
          </p:cNvPr>
          <p:cNvSpPr txBox="1"/>
          <p:nvPr/>
        </p:nvSpPr>
        <p:spPr>
          <a:xfrm>
            <a:off x="593436" y="3681203"/>
            <a:ext cx="2319278" cy="532197"/>
          </a:xfrm>
          <a:prstGeom prst="rect">
            <a:avLst/>
          </a:prstGeom>
          <a:noFill/>
        </p:spPr>
        <p:txBody>
          <a:bodyPr wrap="square">
            <a:spAutoFit/>
          </a:bodyPr>
          <a:lstStyle/>
          <a:p>
            <a:pPr>
              <a:lnSpc>
                <a:spcPct val="150000"/>
              </a:lnSpc>
            </a:pPr>
            <a:r>
              <a:rPr lang="en-US" altLang="zh-CN" sz="1000" spc="-11" dirty="0">
                <a:solidFill>
                  <a:schemeClr val="accent5">
                    <a:lumMod val="75000"/>
                  </a:schemeClr>
                </a:solidFill>
                <a:latin typeface="Poppins" pitchFamily="2" charset="77"/>
                <a:cs typeface="Poppins" pitchFamily="2" charset="77"/>
              </a:rPr>
              <a:t>Metadata Orchestration for </a:t>
            </a:r>
          </a:p>
          <a:p>
            <a:pPr>
              <a:lnSpc>
                <a:spcPct val="150000"/>
              </a:lnSpc>
            </a:pPr>
            <a:r>
              <a:rPr lang="en-US" altLang="zh-CN" sz="1000" b="1" spc="-11" dirty="0">
                <a:solidFill>
                  <a:schemeClr val="accent5">
                    <a:lumMod val="75000"/>
                  </a:schemeClr>
                </a:solidFill>
                <a:latin typeface="Poppins" pitchFamily="2" charset="77"/>
                <a:cs typeface="Poppins" pitchFamily="2" charset="77"/>
              </a:rPr>
              <a:t>Standard Single Source of Truth</a:t>
            </a:r>
          </a:p>
        </p:txBody>
      </p:sp>
      <p:grpSp>
        <p:nvGrpSpPr>
          <p:cNvPr id="238" name="组合 202">
            <a:extLst>
              <a:ext uri="{FF2B5EF4-FFF2-40B4-BE49-F238E27FC236}">
                <a16:creationId xmlns:a16="http://schemas.microsoft.com/office/drawing/2014/main" id="{A8C82D38-0385-A216-B7CF-05978558F627}"/>
              </a:ext>
            </a:extLst>
          </p:cNvPr>
          <p:cNvGrpSpPr/>
          <p:nvPr/>
        </p:nvGrpSpPr>
        <p:grpSpPr>
          <a:xfrm>
            <a:off x="4222969" y="4209805"/>
            <a:ext cx="140208" cy="140208"/>
            <a:chOff x="3139304" y="3461279"/>
            <a:chExt cx="140208" cy="140208"/>
          </a:xfrm>
        </p:grpSpPr>
        <p:sp>
          <p:nvSpPr>
            <p:cNvPr id="254" name="椭圆 207">
              <a:extLst>
                <a:ext uri="{FF2B5EF4-FFF2-40B4-BE49-F238E27FC236}">
                  <a16:creationId xmlns:a16="http://schemas.microsoft.com/office/drawing/2014/main" id="{F7CAC9F1-204E-1132-4A86-241B5AC1FFC3}"/>
                </a:ext>
              </a:extLst>
            </p:cNvPr>
            <p:cNvSpPr/>
            <p:nvPr/>
          </p:nvSpPr>
          <p:spPr>
            <a:xfrm>
              <a:off x="3139304" y="3461279"/>
              <a:ext cx="140208" cy="14020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latin typeface="+mj-lt"/>
              </a:endParaRPr>
            </a:p>
          </p:txBody>
        </p:sp>
        <p:sp>
          <p:nvSpPr>
            <p:cNvPr id="255" name="椭圆 208">
              <a:extLst>
                <a:ext uri="{FF2B5EF4-FFF2-40B4-BE49-F238E27FC236}">
                  <a16:creationId xmlns:a16="http://schemas.microsoft.com/office/drawing/2014/main" id="{FC27EC09-F106-B0EB-4D21-91AED2D24004}"/>
                </a:ext>
              </a:extLst>
            </p:cNvPr>
            <p:cNvSpPr/>
            <p:nvPr/>
          </p:nvSpPr>
          <p:spPr>
            <a:xfrm>
              <a:off x="3186549" y="350852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latin typeface="+mj-lt"/>
              </a:endParaRPr>
            </a:p>
          </p:txBody>
        </p:sp>
      </p:grpSp>
      <p:grpSp>
        <p:nvGrpSpPr>
          <p:cNvPr id="239" name="组合 245">
            <a:extLst>
              <a:ext uri="{FF2B5EF4-FFF2-40B4-BE49-F238E27FC236}">
                <a16:creationId xmlns:a16="http://schemas.microsoft.com/office/drawing/2014/main" id="{05385804-C01D-8DA1-EFE0-D784308B4390}"/>
              </a:ext>
            </a:extLst>
          </p:cNvPr>
          <p:cNvGrpSpPr/>
          <p:nvPr/>
        </p:nvGrpSpPr>
        <p:grpSpPr>
          <a:xfrm flipH="1">
            <a:off x="5646773" y="3784167"/>
            <a:ext cx="2862699" cy="191877"/>
            <a:chOff x="323850" y="3208715"/>
            <a:chExt cx="2862699" cy="191877"/>
          </a:xfrm>
        </p:grpSpPr>
        <p:cxnSp>
          <p:nvCxnSpPr>
            <p:cNvPr id="252" name="直接连接符 258">
              <a:extLst>
                <a:ext uri="{FF2B5EF4-FFF2-40B4-BE49-F238E27FC236}">
                  <a16:creationId xmlns:a16="http://schemas.microsoft.com/office/drawing/2014/main" id="{E0861235-E842-E37C-62EE-CFBBDD2E7845}"/>
                </a:ext>
              </a:extLst>
            </p:cNvPr>
            <p:cNvCxnSpPr>
              <a:cxnSpLocks/>
            </p:cNvCxnSpPr>
            <p:nvPr/>
          </p:nvCxnSpPr>
          <p:spPr>
            <a:xfrm>
              <a:off x="323850" y="3398520"/>
              <a:ext cx="2661890" cy="0"/>
            </a:xfrm>
            <a:prstGeom prst="line">
              <a:avLst/>
            </a:prstGeom>
            <a:ln w="95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3" name="直接连接符 259">
              <a:extLst>
                <a:ext uri="{FF2B5EF4-FFF2-40B4-BE49-F238E27FC236}">
                  <a16:creationId xmlns:a16="http://schemas.microsoft.com/office/drawing/2014/main" id="{20D63CAD-1662-B349-51A4-037B237361A6}"/>
                </a:ext>
              </a:extLst>
            </p:cNvPr>
            <p:cNvCxnSpPr>
              <a:cxnSpLocks/>
            </p:cNvCxnSpPr>
            <p:nvPr/>
          </p:nvCxnSpPr>
          <p:spPr>
            <a:xfrm flipV="1">
              <a:off x="2985740" y="3208715"/>
              <a:ext cx="200809" cy="191877"/>
            </a:xfrm>
            <a:prstGeom prst="line">
              <a:avLst/>
            </a:prstGeom>
            <a:ln w="9525">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40" name="文本框 246">
            <a:extLst>
              <a:ext uri="{FF2B5EF4-FFF2-40B4-BE49-F238E27FC236}">
                <a16:creationId xmlns:a16="http://schemas.microsoft.com/office/drawing/2014/main" id="{63413814-BDBB-784F-0040-E32F28298662}"/>
              </a:ext>
            </a:extLst>
          </p:cNvPr>
          <p:cNvSpPr txBox="1"/>
          <p:nvPr/>
        </p:nvSpPr>
        <p:spPr>
          <a:xfrm flipH="1">
            <a:off x="5858665" y="3698156"/>
            <a:ext cx="2728707" cy="532197"/>
          </a:xfrm>
          <a:prstGeom prst="rect">
            <a:avLst/>
          </a:prstGeom>
          <a:noFill/>
        </p:spPr>
        <p:txBody>
          <a:bodyPr wrap="square">
            <a:spAutoFit/>
          </a:bodyPr>
          <a:lstStyle/>
          <a:p>
            <a:pPr algn="r">
              <a:lnSpc>
                <a:spcPct val="150000"/>
              </a:lnSpc>
            </a:pPr>
            <a:r>
              <a:rPr lang="en-US" altLang="zh-CN" sz="1000" b="1" spc="-11" dirty="0">
                <a:solidFill>
                  <a:schemeClr val="accent5">
                    <a:lumMod val="75000"/>
                  </a:schemeClr>
                </a:solidFill>
                <a:latin typeface="Poppins" pitchFamily="2" charset="77"/>
                <a:cs typeface="Poppins" pitchFamily="2" charset="77"/>
              </a:rPr>
              <a:t>Stores, secure </a:t>
            </a:r>
            <a:r>
              <a:rPr lang="en-US" altLang="zh-CN" sz="1000" spc="-11" dirty="0">
                <a:solidFill>
                  <a:schemeClr val="accent5">
                    <a:lumMod val="75000"/>
                  </a:schemeClr>
                </a:solidFill>
                <a:latin typeface="Poppins" pitchFamily="2" charset="77"/>
                <a:cs typeface="Poppins" pitchFamily="2" charset="77"/>
              </a:rPr>
              <a:t>and</a:t>
            </a:r>
            <a:r>
              <a:rPr lang="en-US" altLang="zh-CN" sz="1000" b="1" spc="-11" dirty="0">
                <a:solidFill>
                  <a:schemeClr val="accent5">
                    <a:lumMod val="75000"/>
                  </a:schemeClr>
                </a:solidFill>
                <a:latin typeface="Poppins" pitchFamily="2" charset="77"/>
                <a:cs typeface="Poppins" pitchFamily="2" charset="77"/>
              </a:rPr>
              <a:t> protects data  </a:t>
            </a:r>
            <a:r>
              <a:rPr lang="en-US" altLang="zh-CN" sz="1000" spc="-11" dirty="0">
                <a:solidFill>
                  <a:schemeClr val="accent5">
                    <a:lumMod val="75000"/>
                  </a:schemeClr>
                </a:solidFill>
                <a:latin typeface="Poppins" pitchFamily="2" charset="77"/>
                <a:cs typeface="Poppins" pitchFamily="2" charset="77"/>
              </a:rPr>
              <a:t>with</a:t>
            </a:r>
          </a:p>
          <a:p>
            <a:pPr algn="r">
              <a:lnSpc>
                <a:spcPct val="150000"/>
              </a:lnSpc>
            </a:pPr>
            <a:r>
              <a:rPr lang="en-US" altLang="zh-CN" sz="1000" b="1" spc="-11" dirty="0">
                <a:solidFill>
                  <a:schemeClr val="accent5">
                    <a:lumMod val="75000"/>
                  </a:schemeClr>
                </a:solidFill>
                <a:latin typeface="Poppins" pitchFamily="2" charset="77"/>
                <a:cs typeface="Poppins" pitchFamily="2" charset="77"/>
              </a:rPr>
              <a:t>Infinite Scalability</a:t>
            </a:r>
          </a:p>
        </p:txBody>
      </p:sp>
      <p:grpSp>
        <p:nvGrpSpPr>
          <p:cNvPr id="241" name="组合 251">
            <a:extLst>
              <a:ext uri="{FF2B5EF4-FFF2-40B4-BE49-F238E27FC236}">
                <a16:creationId xmlns:a16="http://schemas.microsoft.com/office/drawing/2014/main" id="{75F15F9F-FF8A-85AB-28D7-BD66DB93246D}"/>
              </a:ext>
            </a:extLst>
          </p:cNvPr>
          <p:cNvGrpSpPr/>
          <p:nvPr/>
        </p:nvGrpSpPr>
        <p:grpSpPr>
          <a:xfrm flipH="1">
            <a:off x="5564893" y="3711418"/>
            <a:ext cx="140208" cy="140208"/>
            <a:chOff x="3139304" y="3461279"/>
            <a:chExt cx="140208" cy="140208"/>
          </a:xfrm>
        </p:grpSpPr>
        <p:sp>
          <p:nvSpPr>
            <p:cNvPr id="250" name="椭圆 256">
              <a:extLst>
                <a:ext uri="{FF2B5EF4-FFF2-40B4-BE49-F238E27FC236}">
                  <a16:creationId xmlns:a16="http://schemas.microsoft.com/office/drawing/2014/main" id="{8EF51833-C162-13B5-3D6F-D555E8E4EB54}"/>
                </a:ext>
              </a:extLst>
            </p:cNvPr>
            <p:cNvSpPr/>
            <p:nvPr/>
          </p:nvSpPr>
          <p:spPr>
            <a:xfrm>
              <a:off x="3139304" y="3461279"/>
              <a:ext cx="140208" cy="14020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latin typeface="+mj-lt"/>
              </a:endParaRPr>
            </a:p>
          </p:txBody>
        </p:sp>
        <p:sp>
          <p:nvSpPr>
            <p:cNvPr id="251" name="椭圆 257">
              <a:extLst>
                <a:ext uri="{FF2B5EF4-FFF2-40B4-BE49-F238E27FC236}">
                  <a16:creationId xmlns:a16="http://schemas.microsoft.com/office/drawing/2014/main" id="{8D0986DF-94A3-8C27-1A7C-405E34917AE9}"/>
                </a:ext>
              </a:extLst>
            </p:cNvPr>
            <p:cNvSpPr/>
            <p:nvPr/>
          </p:nvSpPr>
          <p:spPr>
            <a:xfrm>
              <a:off x="3186549" y="350852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latin typeface="+mj-lt"/>
              </a:endParaRPr>
            </a:p>
          </p:txBody>
        </p:sp>
      </p:grpSp>
      <p:grpSp>
        <p:nvGrpSpPr>
          <p:cNvPr id="242" name="组合 237">
            <a:extLst>
              <a:ext uri="{FF2B5EF4-FFF2-40B4-BE49-F238E27FC236}">
                <a16:creationId xmlns:a16="http://schemas.microsoft.com/office/drawing/2014/main" id="{11A5D97F-9764-831A-D662-65BB8EC518D4}"/>
              </a:ext>
            </a:extLst>
          </p:cNvPr>
          <p:cNvGrpSpPr/>
          <p:nvPr/>
        </p:nvGrpSpPr>
        <p:grpSpPr>
          <a:xfrm flipH="1">
            <a:off x="4905910" y="4302769"/>
            <a:ext cx="2703804" cy="477686"/>
            <a:chOff x="317969" y="2727755"/>
            <a:chExt cx="2703804" cy="477686"/>
          </a:xfrm>
        </p:grpSpPr>
        <p:cxnSp>
          <p:nvCxnSpPr>
            <p:cNvPr id="248" name="直接连接符 242">
              <a:extLst>
                <a:ext uri="{FF2B5EF4-FFF2-40B4-BE49-F238E27FC236}">
                  <a16:creationId xmlns:a16="http://schemas.microsoft.com/office/drawing/2014/main" id="{FC7AE18B-44D3-7851-CED7-D66E2EDE485E}"/>
                </a:ext>
              </a:extLst>
            </p:cNvPr>
            <p:cNvCxnSpPr>
              <a:cxnSpLocks/>
            </p:cNvCxnSpPr>
            <p:nvPr/>
          </p:nvCxnSpPr>
          <p:spPr>
            <a:xfrm flipV="1">
              <a:off x="317969" y="3199701"/>
              <a:ext cx="2138693" cy="5740"/>
            </a:xfrm>
            <a:prstGeom prst="line">
              <a:avLst/>
            </a:prstGeom>
            <a:ln w="95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9" name="直接连接符 243">
              <a:extLst>
                <a:ext uri="{FF2B5EF4-FFF2-40B4-BE49-F238E27FC236}">
                  <a16:creationId xmlns:a16="http://schemas.microsoft.com/office/drawing/2014/main" id="{6477D521-036E-A711-EC3F-775DEF6099DE}"/>
                </a:ext>
              </a:extLst>
            </p:cNvPr>
            <p:cNvCxnSpPr>
              <a:cxnSpLocks/>
              <a:endCxn id="247" idx="4"/>
            </p:cNvCxnSpPr>
            <p:nvPr/>
          </p:nvCxnSpPr>
          <p:spPr>
            <a:xfrm flipV="1">
              <a:off x="2456662" y="2727755"/>
              <a:ext cx="565111" cy="471946"/>
            </a:xfrm>
            <a:prstGeom prst="line">
              <a:avLst/>
            </a:prstGeom>
            <a:ln w="9525">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43" name="文本框 238">
            <a:extLst>
              <a:ext uri="{FF2B5EF4-FFF2-40B4-BE49-F238E27FC236}">
                <a16:creationId xmlns:a16="http://schemas.microsoft.com/office/drawing/2014/main" id="{339E5148-A869-E4DA-9209-7C5BDCFE5C32}"/>
              </a:ext>
            </a:extLst>
          </p:cNvPr>
          <p:cNvSpPr txBox="1"/>
          <p:nvPr/>
        </p:nvSpPr>
        <p:spPr>
          <a:xfrm flipH="1">
            <a:off x="5361617" y="4546690"/>
            <a:ext cx="2319278" cy="246221"/>
          </a:xfrm>
          <a:prstGeom prst="rect">
            <a:avLst/>
          </a:prstGeom>
          <a:noFill/>
        </p:spPr>
        <p:txBody>
          <a:bodyPr wrap="square">
            <a:spAutoFit/>
          </a:bodyPr>
          <a:lstStyle/>
          <a:p>
            <a:pPr algn="r"/>
            <a:r>
              <a:rPr lang="en-US" altLang="zh-CN" sz="1000" b="1" spc="-11">
                <a:solidFill>
                  <a:schemeClr val="accent5">
                    <a:lumMod val="75000"/>
                  </a:schemeClr>
                </a:solidFill>
                <a:latin typeface="Poppins" pitchFamily="2" charset="77"/>
                <a:cs typeface="Poppins" pitchFamily="2" charset="77"/>
              </a:rPr>
              <a:t>Optimize Compute</a:t>
            </a:r>
          </a:p>
        </p:txBody>
      </p:sp>
      <p:grpSp>
        <p:nvGrpSpPr>
          <p:cNvPr id="244" name="组合 239">
            <a:extLst>
              <a:ext uri="{FF2B5EF4-FFF2-40B4-BE49-F238E27FC236}">
                <a16:creationId xmlns:a16="http://schemas.microsoft.com/office/drawing/2014/main" id="{A386A198-7C34-B937-544D-056DFF9A216C}"/>
              </a:ext>
            </a:extLst>
          </p:cNvPr>
          <p:cNvGrpSpPr/>
          <p:nvPr/>
        </p:nvGrpSpPr>
        <p:grpSpPr>
          <a:xfrm flipH="1">
            <a:off x="4835807" y="4209805"/>
            <a:ext cx="140208" cy="140208"/>
            <a:chOff x="3139304" y="3461279"/>
            <a:chExt cx="140208" cy="140208"/>
          </a:xfrm>
        </p:grpSpPr>
        <p:sp>
          <p:nvSpPr>
            <p:cNvPr id="246" name="椭圆 240">
              <a:extLst>
                <a:ext uri="{FF2B5EF4-FFF2-40B4-BE49-F238E27FC236}">
                  <a16:creationId xmlns:a16="http://schemas.microsoft.com/office/drawing/2014/main" id="{6FD33E0A-7F72-2CFA-55E7-20A6EC51EFC7}"/>
                </a:ext>
              </a:extLst>
            </p:cNvPr>
            <p:cNvSpPr/>
            <p:nvPr/>
          </p:nvSpPr>
          <p:spPr>
            <a:xfrm>
              <a:off x="3139304" y="3461279"/>
              <a:ext cx="140208" cy="14020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latin typeface="+mj-lt"/>
              </a:endParaRPr>
            </a:p>
          </p:txBody>
        </p:sp>
        <p:sp>
          <p:nvSpPr>
            <p:cNvPr id="247" name="椭圆 241">
              <a:extLst>
                <a:ext uri="{FF2B5EF4-FFF2-40B4-BE49-F238E27FC236}">
                  <a16:creationId xmlns:a16="http://schemas.microsoft.com/office/drawing/2014/main" id="{ED687A8E-53F8-79E4-8FF6-6D16718AF6DB}"/>
                </a:ext>
              </a:extLst>
            </p:cNvPr>
            <p:cNvSpPr/>
            <p:nvPr/>
          </p:nvSpPr>
          <p:spPr>
            <a:xfrm>
              <a:off x="3186549" y="350852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latin typeface="+mj-lt"/>
              </a:endParaRPr>
            </a:p>
          </p:txBody>
        </p:sp>
      </p:grpSp>
      <p:sp>
        <p:nvSpPr>
          <p:cNvPr id="245" name="文本框 268">
            <a:extLst>
              <a:ext uri="{FF2B5EF4-FFF2-40B4-BE49-F238E27FC236}">
                <a16:creationId xmlns:a16="http://schemas.microsoft.com/office/drawing/2014/main" id="{D9A79824-5A95-8157-66EA-E4EB816670B6}"/>
              </a:ext>
            </a:extLst>
          </p:cNvPr>
          <p:cNvSpPr txBox="1"/>
          <p:nvPr/>
        </p:nvSpPr>
        <p:spPr>
          <a:xfrm flipH="1">
            <a:off x="1451154" y="4495607"/>
            <a:ext cx="2319278" cy="246221"/>
          </a:xfrm>
          <a:prstGeom prst="rect">
            <a:avLst/>
          </a:prstGeom>
          <a:noFill/>
        </p:spPr>
        <p:txBody>
          <a:bodyPr wrap="square">
            <a:spAutoFit/>
          </a:bodyPr>
          <a:lstStyle/>
          <a:p>
            <a:r>
              <a:rPr lang="en-US" altLang="zh-CN" sz="1000" b="1" spc="-11">
                <a:solidFill>
                  <a:schemeClr val="accent5">
                    <a:lumMod val="75000"/>
                  </a:schemeClr>
                </a:solidFill>
                <a:latin typeface="Poppins" pitchFamily="2" charset="77"/>
                <a:cs typeface="Poppins" pitchFamily="2" charset="77"/>
              </a:rPr>
              <a:t>Hybrid-Cloud Workflow</a:t>
            </a:r>
          </a:p>
        </p:txBody>
      </p:sp>
      <p:grpSp>
        <p:nvGrpSpPr>
          <p:cNvPr id="263" name="组合 235">
            <a:extLst>
              <a:ext uri="{FF2B5EF4-FFF2-40B4-BE49-F238E27FC236}">
                <a16:creationId xmlns:a16="http://schemas.microsoft.com/office/drawing/2014/main" id="{5309B6ED-F41C-1719-5873-9F35E75B5153}"/>
              </a:ext>
            </a:extLst>
          </p:cNvPr>
          <p:cNvGrpSpPr/>
          <p:nvPr/>
        </p:nvGrpSpPr>
        <p:grpSpPr>
          <a:xfrm flipH="1">
            <a:off x="5906506" y="3201083"/>
            <a:ext cx="140208" cy="140208"/>
            <a:chOff x="3139304" y="3461279"/>
            <a:chExt cx="140208" cy="140208"/>
          </a:xfrm>
        </p:grpSpPr>
        <p:sp>
          <p:nvSpPr>
            <p:cNvPr id="278" name="椭圆 260">
              <a:extLst>
                <a:ext uri="{FF2B5EF4-FFF2-40B4-BE49-F238E27FC236}">
                  <a16:creationId xmlns:a16="http://schemas.microsoft.com/office/drawing/2014/main" id="{F6375C24-529C-AA9B-F141-BB2F02184FC3}"/>
                </a:ext>
              </a:extLst>
            </p:cNvPr>
            <p:cNvSpPr/>
            <p:nvPr/>
          </p:nvSpPr>
          <p:spPr>
            <a:xfrm>
              <a:off x="3139304" y="3461279"/>
              <a:ext cx="140208" cy="14020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latin typeface="+mj-lt"/>
              </a:endParaRPr>
            </a:p>
          </p:txBody>
        </p:sp>
        <p:sp>
          <p:nvSpPr>
            <p:cNvPr id="279" name="椭圆 261">
              <a:extLst>
                <a:ext uri="{FF2B5EF4-FFF2-40B4-BE49-F238E27FC236}">
                  <a16:creationId xmlns:a16="http://schemas.microsoft.com/office/drawing/2014/main" id="{6C11C709-ED22-1E27-F879-445E537DBEE6}"/>
                </a:ext>
              </a:extLst>
            </p:cNvPr>
            <p:cNvSpPr/>
            <p:nvPr/>
          </p:nvSpPr>
          <p:spPr>
            <a:xfrm>
              <a:off x="3186549" y="350852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latin typeface="+mj-lt"/>
              </a:endParaRPr>
            </a:p>
          </p:txBody>
        </p:sp>
      </p:grpSp>
      <p:sp>
        <p:nvSpPr>
          <p:cNvPr id="264" name="文本框 265">
            <a:extLst>
              <a:ext uri="{FF2B5EF4-FFF2-40B4-BE49-F238E27FC236}">
                <a16:creationId xmlns:a16="http://schemas.microsoft.com/office/drawing/2014/main" id="{7B727BEC-9A95-3475-9508-5209202A61CC}"/>
              </a:ext>
            </a:extLst>
          </p:cNvPr>
          <p:cNvSpPr txBox="1"/>
          <p:nvPr/>
        </p:nvSpPr>
        <p:spPr>
          <a:xfrm flipH="1">
            <a:off x="6299297" y="2879865"/>
            <a:ext cx="2715679" cy="553998"/>
          </a:xfrm>
          <a:prstGeom prst="rect">
            <a:avLst/>
          </a:prstGeom>
          <a:noFill/>
        </p:spPr>
        <p:txBody>
          <a:bodyPr wrap="square">
            <a:spAutoFit/>
          </a:bodyPr>
          <a:lstStyle/>
          <a:p>
            <a:pPr algn="r">
              <a:lnSpc>
                <a:spcPct val="200000"/>
              </a:lnSpc>
            </a:pPr>
            <a:r>
              <a:rPr lang="en-US" altLang="zh-CN" sz="1000" spc="-11" dirty="0">
                <a:solidFill>
                  <a:schemeClr val="accent5">
                    <a:lumMod val="75000"/>
                  </a:schemeClr>
                </a:solidFill>
                <a:latin typeface="Poppins" pitchFamily="2" charset="77"/>
                <a:cs typeface="Poppins" pitchFamily="2" charset="77"/>
              </a:rPr>
              <a:t>100% S3 Compatible </a:t>
            </a:r>
          </a:p>
          <a:p>
            <a:pPr algn="ctr"/>
            <a:r>
              <a:rPr lang="en-US" altLang="zh-CN" sz="1000" b="1" spc="-11" dirty="0">
                <a:solidFill>
                  <a:schemeClr val="accent5">
                    <a:lumMod val="75000"/>
                  </a:schemeClr>
                </a:solidFill>
                <a:latin typeface="Poppins" pitchFamily="2" charset="77"/>
                <a:cs typeface="Poppins" pitchFamily="2" charset="77"/>
              </a:rPr>
              <a:t>Connects data with analytics solutions</a:t>
            </a:r>
          </a:p>
        </p:txBody>
      </p:sp>
      <p:grpSp>
        <p:nvGrpSpPr>
          <p:cNvPr id="266" name="组合 228">
            <a:extLst>
              <a:ext uri="{FF2B5EF4-FFF2-40B4-BE49-F238E27FC236}">
                <a16:creationId xmlns:a16="http://schemas.microsoft.com/office/drawing/2014/main" id="{FBD2FC8B-226E-80CA-4C82-FF5087016B81}"/>
              </a:ext>
            </a:extLst>
          </p:cNvPr>
          <p:cNvGrpSpPr/>
          <p:nvPr/>
        </p:nvGrpSpPr>
        <p:grpSpPr>
          <a:xfrm flipH="1">
            <a:off x="5999469" y="3189974"/>
            <a:ext cx="2942323" cy="81214"/>
            <a:chOff x="323850" y="3398378"/>
            <a:chExt cx="2942323" cy="81214"/>
          </a:xfrm>
        </p:grpSpPr>
        <p:cxnSp>
          <p:nvCxnSpPr>
            <p:cNvPr id="267" name="直接连接符 262">
              <a:extLst>
                <a:ext uri="{FF2B5EF4-FFF2-40B4-BE49-F238E27FC236}">
                  <a16:creationId xmlns:a16="http://schemas.microsoft.com/office/drawing/2014/main" id="{16BBCB24-B6ED-4B97-C648-71F768C4EB53}"/>
                </a:ext>
              </a:extLst>
            </p:cNvPr>
            <p:cNvCxnSpPr>
              <a:cxnSpLocks/>
            </p:cNvCxnSpPr>
            <p:nvPr/>
          </p:nvCxnSpPr>
          <p:spPr>
            <a:xfrm>
              <a:off x="323850" y="3398520"/>
              <a:ext cx="2661890" cy="0"/>
            </a:xfrm>
            <a:prstGeom prst="line">
              <a:avLst/>
            </a:prstGeom>
            <a:ln w="95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8" name="直接连接符 263">
              <a:extLst>
                <a:ext uri="{FF2B5EF4-FFF2-40B4-BE49-F238E27FC236}">
                  <a16:creationId xmlns:a16="http://schemas.microsoft.com/office/drawing/2014/main" id="{AC80B274-9E2D-8CB1-0DBB-2C9886305B54}"/>
                </a:ext>
              </a:extLst>
            </p:cNvPr>
            <p:cNvCxnSpPr>
              <a:cxnSpLocks/>
              <a:endCxn id="279" idx="2"/>
            </p:cNvCxnSpPr>
            <p:nvPr/>
          </p:nvCxnSpPr>
          <p:spPr>
            <a:xfrm>
              <a:off x="2979372" y="3398378"/>
              <a:ext cx="286801" cy="81214"/>
            </a:xfrm>
            <a:prstGeom prst="line">
              <a:avLst/>
            </a:prstGeom>
            <a:ln w="952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80" name="组合 305">
            <a:extLst>
              <a:ext uri="{FF2B5EF4-FFF2-40B4-BE49-F238E27FC236}">
                <a16:creationId xmlns:a16="http://schemas.microsoft.com/office/drawing/2014/main" id="{882A2F4E-02CD-B5B9-C52B-A11A8C52034E}"/>
              </a:ext>
            </a:extLst>
          </p:cNvPr>
          <p:cNvGrpSpPr/>
          <p:nvPr/>
        </p:nvGrpSpPr>
        <p:grpSpPr>
          <a:xfrm>
            <a:off x="5021055" y="1410391"/>
            <a:ext cx="803522" cy="803210"/>
            <a:chOff x="1168947" y="853385"/>
            <a:chExt cx="803210" cy="803210"/>
          </a:xfrm>
        </p:grpSpPr>
        <p:grpSp>
          <p:nvGrpSpPr>
            <p:cNvPr id="281" name="组合 306">
              <a:extLst>
                <a:ext uri="{FF2B5EF4-FFF2-40B4-BE49-F238E27FC236}">
                  <a16:creationId xmlns:a16="http://schemas.microsoft.com/office/drawing/2014/main" id="{7B615590-AC48-04E2-D367-2D95EAD9EDA8}"/>
                </a:ext>
              </a:extLst>
            </p:cNvPr>
            <p:cNvGrpSpPr/>
            <p:nvPr/>
          </p:nvGrpSpPr>
          <p:grpSpPr>
            <a:xfrm>
              <a:off x="1168947" y="853385"/>
              <a:ext cx="803210" cy="803210"/>
              <a:chOff x="1168947" y="853385"/>
              <a:chExt cx="803210" cy="803210"/>
            </a:xfrm>
          </p:grpSpPr>
          <p:sp>
            <p:nvSpPr>
              <p:cNvPr id="283" name="Teardrop 25">
                <a:extLst>
                  <a:ext uri="{FF2B5EF4-FFF2-40B4-BE49-F238E27FC236}">
                    <a16:creationId xmlns:a16="http://schemas.microsoft.com/office/drawing/2014/main" id="{014061C7-5788-B6CA-24A8-FC14538EAE3E}"/>
                  </a:ext>
                </a:extLst>
              </p:cNvPr>
              <p:cNvSpPr/>
              <p:nvPr/>
            </p:nvSpPr>
            <p:spPr>
              <a:xfrm rot="8100000">
                <a:off x="1168947" y="853385"/>
                <a:ext cx="803210" cy="803210"/>
              </a:xfrm>
              <a:prstGeom prst="teardrop">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solidFill>
                    <a:srgbClr val="FFC000"/>
                  </a:solidFill>
                  <a:latin typeface="Poppins" pitchFamily="2" charset="77"/>
                </a:endParaRPr>
              </a:p>
            </p:txBody>
          </p:sp>
          <p:sp>
            <p:nvSpPr>
              <p:cNvPr id="284" name="Oval 26">
                <a:extLst>
                  <a:ext uri="{FF2B5EF4-FFF2-40B4-BE49-F238E27FC236}">
                    <a16:creationId xmlns:a16="http://schemas.microsoft.com/office/drawing/2014/main" id="{AC95CD8E-12B7-0355-5C00-CD9A92161139}"/>
                  </a:ext>
                </a:extLst>
              </p:cNvPr>
              <p:cNvSpPr/>
              <p:nvPr/>
            </p:nvSpPr>
            <p:spPr>
              <a:xfrm>
                <a:off x="1252941" y="937379"/>
                <a:ext cx="635221" cy="6352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solidFill>
                    <a:srgbClr val="FFC000"/>
                  </a:solidFill>
                  <a:latin typeface="Poppins" pitchFamily="2" charset="77"/>
                </a:endParaRPr>
              </a:p>
            </p:txBody>
          </p:sp>
        </p:grpSp>
        <p:sp>
          <p:nvSpPr>
            <p:cNvPr id="282" name="TextBox 54">
              <a:extLst>
                <a:ext uri="{FF2B5EF4-FFF2-40B4-BE49-F238E27FC236}">
                  <a16:creationId xmlns:a16="http://schemas.microsoft.com/office/drawing/2014/main" id="{55974AB2-553E-9CAE-054B-8EC58FD6E9C2}"/>
                </a:ext>
              </a:extLst>
            </p:cNvPr>
            <p:cNvSpPr txBox="1"/>
            <p:nvPr/>
          </p:nvSpPr>
          <p:spPr>
            <a:xfrm>
              <a:off x="1251473" y="1016487"/>
              <a:ext cx="638156" cy="519373"/>
            </a:xfrm>
            <a:prstGeom prst="rect">
              <a:avLst/>
            </a:prstGeom>
            <a:noFill/>
          </p:spPr>
          <p:txBody>
            <a:bodyPr wrap="square" rtlCol="0" anchor="ctr">
              <a:spAutoFit/>
            </a:bodyPr>
            <a:lstStyle/>
            <a:p>
              <a:pPr algn="ctr"/>
              <a:r>
                <a:rPr lang="en-US" sz="2775" b="1" spc="-109" dirty="0">
                  <a:solidFill>
                    <a:schemeClr val="accent4">
                      <a:lumMod val="50000"/>
                    </a:schemeClr>
                  </a:solidFill>
                  <a:latin typeface="Poppins" pitchFamily="2" charset="77"/>
                  <a:cs typeface="Poppins" pitchFamily="2" charset="77"/>
                </a:rPr>
                <a:t>03</a:t>
              </a:r>
            </a:p>
          </p:txBody>
        </p:sp>
      </p:grpSp>
      <p:sp>
        <p:nvSpPr>
          <p:cNvPr id="285" name="TextBox 40">
            <a:extLst>
              <a:ext uri="{FF2B5EF4-FFF2-40B4-BE49-F238E27FC236}">
                <a16:creationId xmlns:a16="http://schemas.microsoft.com/office/drawing/2014/main" id="{276F8DA0-13E4-6C6D-C2C8-D9688C9CFA3A}"/>
              </a:ext>
            </a:extLst>
          </p:cNvPr>
          <p:cNvSpPr txBox="1"/>
          <p:nvPr/>
        </p:nvSpPr>
        <p:spPr>
          <a:xfrm flipH="1">
            <a:off x="4379170" y="1152752"/>
            <a:ext cx="2003879" cy="196208"/>
          </a:xfrm>
          <a:prstGeom prst="rect">
            <a:avLst/>
          </a:prstGeom>
          <a:noFill/>
        </p:spPr>
        <p:txBody>
          <a:bodyPr wrap="square" lIns="0" tIns="0" rIns="0" bIns="0" rtlCol="0" anchor="b">
            <a:spAutoFit/>
          </a:bodyPr>
          <a:lstStyle/>
          <a:p>
            <a:pPr algn="ctr"/>
            <a:r>
              <a:rPr lang="en-US" sz="1275" b="1" spc="-11" dirty="0">
                <a:solidFill>
                  <a:schemeClr val="accent4">
                    <a:lumMod val="50000"/>
                  </a:schemeClr>
                </a:solidFill>
                <a:latin typeface="Neue Haas Grotesk Text Pro" panose="020B0504020202020204" pitchFamily="34" charset="0"/>
                <a:cs typeface="Poppins" pitchFamily="2" charset="77"/>
              </a:rPr>
              <a:t>Intelligent Data Services </a:t>
            </a:r>
          </a:p>
        </p:txBody>
      </p:sp>
      <p:grpSp>
        <p:nvGrpSpPr>
          <p:cNvPr id="286" name="组合 300">
            <a:extLst>
              <a:ext uri="{FF2B5EF4-FFF2-40B4-BE49-F238E27FC236}">
                <a16:creationId xmlns:a16="http://schemas.microsoft.com/office/drawing/2014/main" id="{57292997-05E2-1191-A887-AE4FD8F755FF}"/>
              </a:ext>
            </a:extLst>
          </p:cNvPr>
          <p:cNvGrpSpPr/>
          <p:nvPr/>
        </p:nvGrpSpPr>
        <p:grpSpPr>
          <a:xfrm>
            <a:off x="2704518" y="1382961"/>
            <a:ext cx="803522" cy="803210"/>
            <a:chOff x="1168947" y="853385"/>
            <a:chExt cx="803210" cy="803210"/>
          </a:xfrm>
        </p:grpSpPr>
        <p:grpSp>
          <p:nvGrpSpPr>
            <p:cNvPr id="287" name="组合 301">
              <a:extLst>
                <a:ext uri="{FF2B5EF4-FFF2-40B4-BE49-F238E27FC236}">
                  <a16:creationId xmlns:a16="http://schemas.microsoft.com/office/drawing/2014/main" id="{670EB14C-5BCB-FC6C-47D7-FC8BA119799A}"/>
                </a:ext>
              </a:extLst>
            </p:cNvPr>
            <p:cNvGrpSpPr/>
            <p:nvPr/>
          </p:nvGrpSpPr>
          <p:grpSpPr>
            <a:xfrm>
              <a:off x="1168947" y="853385"/>
              <a:ext cx="803210" cy="803210"/>
              <a:chOff x="1168947" y="853385"/>
              <a:chExt cx="803210" cy="803210"/>
            </a:xfrm>
          </p:grpSpPr>
          <p:sp>
            <p:nvSpPr>
              <p:cNvPr id="289" name="Teardrop 25">
                <a:extLst>
                  <a:ext uri="{FF2B5EF4-FFF2-40B4-BE49-F238E27FC236}">
                    <a16:creationId xmlns:a16="http://schemas.microsoft.com/office/drawing/2014/main" id="{962289FA-3F98-8180-9E90-2C9955530072}"/>
                  </a:ext>
                </a:extLst>
              </p:cNvPr>
              <p:cNvSpPr/>
              <p:nvPr/>
            </p:nvSpPr>
            <p:spPr>
              <a:xfrm rot="8100000">
                <a:off x="1168947" y="853385"/>
                <a:ext cx="803210" cy="803210"/>
              </a:xfrm>
              <a:prstGeom prst="teardrop">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solidFill>
                    <a:srgbClr val="FFC000"/>
                  </a:solidFill>
                  <a:latin typeface="Poppins" pitchFamily="2" charset="77"/>
                </a:endParaRPr>
              </a:p>
            </p:txBody>
          </p:sp>
          <p:sp>
            <p:nvSpPr>
              <p:cNvPr id="290" name="Oval 26">
                <a:extLst>
                  <a:ext uri="{FF2B5EF4-FFF2-40B4-BE49-F238E27FC236}">
                    <a16:creationId xmlns:a16="http://schemas.microsoft.com/office/drawing/2014/main" id="{1EC50DE7-C99B-F8A8-401B-C79952CB498F}"/>
                  </a:ext>
                </a:extLst>
              </p:cNvPr>
              <p:cNvSpPr/>
              <p:nvPr/>
            </p:nvSpPr>
            <p:spPr>
              <a:xfrm>
                <a:off x="1252941" y="937379"/>
                <a:ext cx="635221" cy="6352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solidFill>
                    <a:srgbClr val="FFC000"/>
                  </a:solidFill>
                  <a:latin typeface="Poppins" pitchFamily="2" charset="77"/>
                </a:endParaRPr>
              </a:p>
            </p:txBody>
          </p:sp>
        </p:grpSp>
        <p:sp>
          <p:nvSpPr>
            <p:cNvPr id="288" name="TextBox 54">
              <a:extLst>
                <a:ext uri="{FF2B5EF4-FFF2-40B4-BE49-F238E27FC236}">
                  <a16:creationId xmlns:a16="http://schemas.microsoft.com/office/drawing/2014/main" id="{6151D8C3-7B61-F003-3B75-4961ED2B76DC}"/>
                </a:ext>
              </a:extLst>
            </p:cNvPr>
            <p:cNvSpPr txBox="1"/>
            <p:nvPr/>
          </p:nvSpPr>
          <p:spPr>
            <a:xfrm>
              <a:off x="1251473" y="1016487"/>
              <a:ext cx="638156" cy="519373"/>
            </a:xfrm>
            <a:prstGeom prst="rect">
              <a:avLst/>
            </a:prstGeom>
            <a:noFill/>
          </p:spPr>
          <p:txBody>
            <a:bodyPr wrap="square" rtlCol="0" anchor="ctr">
              <a:spAutoFit/>
            </a:bodyPr>
            <a:lstStyle/>
            <a:p>
              <a:pPr algn="ctr"/>
              <a:r>
                <a:rPr lang="en-US" sz="2775" b="1" spc="-109" dirty="0">
                  <a:solidFill>
                    <a:schemeClr val="accent6">
                      <a:lumMod val="50000"/>
                    </a:schemeClr>
                  </a:solidFill>
                  <a:latin typeface="Poppins" pitchFamily="2" charset="77"/>
                  <a:cs typeface="Poppins" pitchFamily="2" charset="77"/>
                </a:rPr>
                <a:t>02</a:t>
              </a:r>
            </a:p>
          </p:txBody>
        </p:sp>
      </p:grpSp>
      <p:sp>
        <p:nvSpPr>
          <p:cNvPr id="291" name="TextBox 40">
            <a:extLst>
              <a:ext uri="{FF2B5EF4-FFF2-40B4-BE49-F238E27FC236}">
                <a16:creationId xmlns:a16="http://schemas.microsoft.com/office/drawing/2014/main" id="{0A6FC976-CB20-3BAD-F1BE-E87872127162}"/>
              </a:ext>
            </a:extLst>
          </p:cNvPr>
          <p:cNvSpPr txBox="1"/>
          <p:nvPr/>
        </p:nvSpPr>
        <p:spPr>
          <a:xfrm flipH="1">
            <a:off x="2153179" y="1158646"/>
            <a:ext cx="1894210" cy="196208"/>
          </a:xfrm>
          <a:prstGeom prst="rect">
            <a:avLst/>
          </a:prstGeom>
          <a:noFill/>
        </p:spPr>
        <p:txBody>
          <a:bodyPr wrap="square" lIns="0" tIns="0" rIns="0" bIns="0" rtlCol="0" anchor="b">
            <a:spAutoFit/>
          </a:bodyPr>
          <a:lstStyle/>
          <a:p>
            <a:pPr algn="ctr"/>
            <a:r>
              <a:rPr lang="en-US" sz="1275" b="1" spc="-11" dirty="0" err="1">
                <a:solidFill>
                  <a:schemeClr val="accent6">
                    <a:lumMod val="50000"/>
                  </a:schemeClr>
                </a:solidFill>
                <a:latin typeface="Neue Haas Grotesk Text Pro" panose="020B0504020202020204" pitchFamily="34" charset="0"/>
                <a:cs typeface="Poppins" pitchFamily="2" charset="77"/>
              </a:rPr>
              <a:t>BigData</a:t>
            </a:r>
            <a:r>
              <a:rPr lang="en-US" altLang="zh-CN" sz="1275" b="1" spc="-11" dirty="0">
                <a:solidFill>
                  <a:schemeClr val="accent6">
                    <a:lumMod val="50000"/>
                  </a:schemeClr>
                </a:solidFill>
                <a:latin typeface="Neue Haas Grotesk Text Pro" panose="020B0504020202020204" pitchFamily="34" charset="0"/>
                <a:cs typeface="Poppins" pitchFamily="2" charset="77"/>
              </a:rPr>
              <a:t> Optimizations </a:t>
            </a:r>
            <a:endParaRPr lang="en-US" sz="1275" b="1" spc="-11" dirty="0">
              <a:solidFill>
                <a:schemeClr val="accent6">
                  <a:lumMod val="50000"/>
                </a:schemeClr>
              </a:solidFill>
              <a:latin typeface="Neue Haas Grotesk Text Pro" panose="020B0504020202020204" pitchFamily="34" charset="0"/>
              <a:cs typeface="Poppins" pitchFamily="2" charset="77"/>
            </a:endParaRPr>
          </a:p>
        </p:txBody>
      </p:sp>
      <p:grpSp>
        <p:nvGrpSpPr>
          <p:cNvPr id="293" name="组合 287">
            <a:extLst>
              <a:ext uri="{FF2B5EF4-FFF2-40B4-BE49-F238E27FC236}">
                <a16:creationId xmlns:a16="http://schemas.microsoft.com/office/drawing/2014/main" id="{9259C92D-B217-827C-5FCA-5D7BED43BE22}"/>
              </a:ext>
            </a:extLst>
          </p:cNvPr>
          <p:cNvGrpSpPr/>
          <p:nvPr/>
        </p:nvGrpSpPr>
        <p:grpSpPr>
          <a:xfrm>
            <a:off x="718183" y="1398091"/>
            <a:ext cx="803522" cy="803210"/>
            <a:chOff x="1168947" y="853385"/>
            <a:chExt cx="803210" cy="803210"/>
          </a:xfrm>
        </p:grpSpPr>
        <p:sp>
          <p:nvSpPr>
            <p:cNvPr id="295" name="Teardrop 25">
              <a:extLst>
                <a:ext uri="{FF2B5EF4-FFF2-40B4-BE49-F238E27FC236}">
                  <a16:creationId xmlns:a16="http://schemas.microsoft.com/office/drawing/2014/main" id="{828485D1-3E06-8C32-BA98-0BC960A230B5}"/>
                </a:ext>
              </a:extLst>
            </p:cNvPr>
            <p:cNvSpPr/>
            <p:nvPr/>
          </p:nvSpPr>
          <p:spPr>
            <a:xfrm rot="8100000">
              <a:off x="1168947" y="853385"/>
              <a:ext cx="803210" cy="803210"/>
            </a:xfrm>
            <a:prstGeom prst="teardrop">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solidFill>
                  <a:srgbClr val="FFC000"/>
                </a:solidFill>
                <a:latin typeface="Poppins" pitchFamily="2" charset="77"/>
              </a:endParaRPr>
            </a:p>
          </p:txBody>
        </p:sp>
        <p:sp>
          <p:nvSpPr>
            <p:cNvPr id="296" name="Oval 26">
              <a:extLst>
                <a:ext uri="{FF2B5EF4-FFF2-40B4-BE49-F238E27FC236}">
                  <a16:creationId xmlns:a16="http://schemas.microsoft.com/office/drawing/2014/main" id="{B594299D-0F1F-64D3-4735-5B6857A9D127}"/>
                </a:ext>
              </a:extLst>
            </p:cNvPr>
            <p:cNvSpPr/>
            <p:nvPr/>
          </p:nvSpPr>
          <p:spPr>
            <a:xfrm>
              <a:off x="1252941" y="937379"/>
              <a:ext cx="635221" cy="6352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solidFill>
                  <a:srgbClr val="FFC000"/>
                </a:solidFill>
                <a:latin typeface="Poppins" pitchFamily="2" charset="77"/>
              </a:endParaRPr>
            </a:p>
          </p:txBody>
        </p:sp>
      </p:grpSp>
      <p:sp>
        <p:nvSpPr>
          <p:cNvPr id="294" name="TextBox 54">
            <a:extLst>
              <a:ext uri="{FF2B5EF4-FFF2-40B4-BE49-F238E27FC236}">
                <a16:creationId xmlns:a16="http://schemas.microsoft.com/office/drawing/2014/main" id="{37866EE4-3BCE-960D-9429-64DAE8EBF1C4}"/>
              </a:ext>
            </a:extLst>
          </p:cNvPr>
          <p:cNvSpPr txBox="1"/>
          <p:nvPr/>
        </p:nvSpPr>
        <p:spPr>
          <a:xfrm>
            <a:off x="800741" y="1561193"/>
            <a:ext cx="638404" cy="519373"/>
          </a:xfrm>
          <a:prstGeom prst="rect">
            <a:avLst/>
          </a:prstGeom>
          <a:noFill/>
        </p:spPr>
        <p:txBody>
          <a:bodyPr wrap="square" rtlCol="0" anchor="ctr">
            <a:spAutoFit/>
          </a:bodyPr>
          <a:lstStyle/>
          <a:p>
            <a:pPr algn="ctr"/>
            <a:r>
              <a:rPr lang="en-US" sz="2775" b="1" spc="-109" dirty="0">
                <a:solidFill>
                  <a:schemeClr val="accent2">
                    <a:lumMod val="75000"/>
                  </a:schemeClr>
                </a:solidFill>
                <a:latin typeface="Poppins" pitchFamily="2" charset="77"/>
                <a:cs typeface="Poppins" pitchFamily="2" charset="77"/>
              </a:rPr>
              <a:t>01</a:t>
            </a:r>
          </a:p>
        </p:txBody>
      </p:sp>
      <p:sp>
        <p:nvSpPr>
          <p:cNvPr id="297" name="TextBox 40">
            <a:extLst>
              <a:ext uri="{FF2B5EF4-FFF2-40B4-BE49-F238E27FC236}">
                <a16:creationId xmlns:a16="http://schemas.microsoft.com/office/drawing/2014/main" id="{E0857313-8D09-B628-1404-00ABC9D433BD}"/>
              </a:ext>
            </a:extLst>
          </p:cNvPr>
          <p:cNvSpPr txBox="1"/>
          <p:nvPr/>
        </p:nvSpPr>
        <p:spPr>
          <a:xfrm flipH="1">
            <a:off x="296287" y="1171802"/>
            <a:ext cx="1647312" cy="196208"/>
          </a:xfrm>
          <a:prstGeom prst="rect">
            <a:avLst/>
          </a:prstGeom>
          <a:noFill/>
        </p:spPr>
        <p:txBody>
          <a:bodyPr wrap="square" lIns="0" tIns="0" rIns="0" bIns="0" rtlCol="0" anchor="b">
            <a:spAutoFit/>
          </a:bodyPr>
          <a:lstStyle/>
          <a:p>
            <a:pPr algn="ctr"/>
            <a:r>
              <a:rPr lang="en-US" sz="1275" b="1" spc="-11" dirty="0">
                <a:solidFill>
                  <a:schemeClr val="accent2">
                    <a:lumMod val="75000"/>
                  </a:schemeClr>
                </a:solidFill>
                <a:latin typeface="Neue Haas Grotesk Text Pro" panose="020B0504020202020204" pitchFamily="34" charset="0"/>
                <a:cs typeface="Poppins" pitchFamily="2" charset="77"/>
              </a:rPr>
              <a:t>S3 Native Analy</a:t>
            </a:r>
            <a:r>
              <a:rPr lang="en-US" sz="1275" b="1" spc="-11" dirty="0">
                <a:solidFill>
                  <a:schemeClr val="accent2">
                    <a:lumMod val="75000"/>
                  </a:schemeClr>
                </a:solidFill>
                <a:latin typeface="Poppins" pitchFamily="2" charset="77"/>
                <a:cs typeface="Poppins" pitchFamily="2" charset="77"/>
              </a:rPr>
              <a:t>tics</a:t>
            </a:r>
          </a:p>
        </p:txBody>
      </p:sp>
      <p:grpSp>
        <p:nvGrpSpPr>
          <p:cNvPr id="298" name="Group 297">
            <a:extLst>
              <a:ext uri="{FF2B5EF4-FFF2-40B4-BE49-F238E27FC236}">
                <a16:creationId xmlns:a16="http://schemas.microsoft.com/office/drawing/2014/main" id="{16C3FC73-3249-F7CF-973C-A39816706C92}"/>
              </a:ext>
            </a:extLst>
          </p:cNvPr>
          <p:cNvGrpSpPr/>
          <p:nvPr/>
        </p:nvGrpSpPr>
        <p:grpSpPr>
          <a:xfrm>
            <a:off x="4008856" y="3338785"/>
            <a:ext cx="1255437" cy="299109"/>
            <a:chOff x="3947702" y="2969778"/>
            <a:chExt cx="1255437" cy="299109"/>
          </a:xfrm>
        </p:grpSpPr>
        <p:pic>
          <p:nvPicPr>
            <p:cNvPr id="299" name="Picture 298">
              <a:extLst>
                <a:ext uri="{FF2B5EF4-FFF2-40B4-BE49-F238E27FC236}">
                  <a16:creationId xmlns:a16="http://schemas.microsoft.com/office/drawing/2014/main" id="{DDA81139-78F6-915D-0016-7CA602ADDB75}"/>
                </a:ext>
              </a:extLst>
            </p:cNvPr>
            <p:cNvPicPr>
              <a:picLocks noChangeAspect="1"/>
            </p:cNvPicPr>
            <p:nvPr/>
          </p:nvPicPr>
          <p:blipFill rotWithShape="1">
            <a:blip r:embed="rId11">
              <a:duotone>
                <a:prstClr val="black"/>
                <a:schemeClr val="bg1">
                  <a:tint val="45000"/>
                  <a:satMod val="400000"/>
                </a:schemeClr>
              </a:duotone>
            </a:blip>
            <a:srcRect r="46015" b="63064"/>
            <a:stretch/>
          </p:blipFill>
          <p:spPr>
            <a:xfrm>
              <a:off x="3947702" y="2969778"/>
              <a:ext cx="1238456" cy="150872"/>
            </a:xfrm>
            <a:prstGeom prst="rect">
              <a:avLst/>
            </a:prstGeom>
          </p:spPr>
        </p:pic>
        <p:sp>
          <p:nvSpPr>
            <p:cNvPr id="300" name="TextBox 299">
              <a:extLst>
                <a:ext uri="{FF2B5EF4-FFF2-40B4-BE49-F238E27FC236}">
                  <a16:creationId xmlns:a16="http://schemas.microsoft.com/office/drawing/2014/main" id="{63FB679D-2296-FBE7-9606-5E69DEDB7862}"/>
                </a:ext>
              </a:extLst>
            </p:cNvPr>
            <p:cNvSpPr txBox="1"/>
            <p:nvPr/>
          </p:nvSpPr>
          <p:spPr>
            <a:xfrm>
              <a:off x="4034101" y="3084221"/>
              <a:ext cx="1169038" cy="184666"/>
            </a:xfrm>
            <a:prstGeom prst="rect">
              <a:avLst/>
            </a:prstGeom>
            <a:noFill/>
          </p:spPr>
          <p:txBody>
            <a:bodyPr wrap="none" lIns="0" tIns="0" rIns="0" bIns="0" rtlCol="0">
              <a:spAutoFit/>
            </a:bodyPr>
            <a:lstStyle>
              <a:defPPr>
                <a:defRPr lang="en-US"/>
              </a:defPPr>
              <a:lvl1pPr algn="ctr">
                <a:defRPr sz="120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solidFill>
                    <a:schemeClr val="tx2"/>
                  </a:solidFill>
                </a:rPr>
                <a:t>VSP One Object</a:t>
              </a:r>
            </a:p>
          </p:txBody>
        </p:sp>
      </p:grpSp>
      <p:grpSp>
        <p:nvGrpSpPr>
          <p:cNvPr id="301" name="Group 300">
            <a:extLst>
              <a:ext uri="{FF2B5EF4-FFF2-40B4-BE49-F238E27FC236}">
                <a16:creationId xmlns:a16="http://schemas.microsoft.com/office/drawing/2014/main" id="{626645AF-65DB-EC04-36D3-B7FC8A337C85}"/>
              </a:ext>
            </a:extLst>
          </p:cNvPr>
          <p:cNvGrpSpPr/>
          <p:nvPr/>
        </p:nvGrpSpPr>
        <p:grpSpPr>
          <a:xfrm>
            <a:off x="4396583" y="3660750"/>
            <a:ext cx="417636" cy="683181"/>
            <a:chOff x="7969249" y="3123413"/>
            <a:chExt cx="825151" cy="1025582"/>
          </a:xfrm>
        </p:grpSpPr>
        <p:grpSp>
          <p:nvGrpSpPr>
            <p:cNvPr id="302" name="Group 301">
              <a:extLst>
                <a:ext uri="{FF2B5EF4-FFF2-40B4-BE49-F238E27FC236}">
                  <a16:creationId xmlns:a16="http://schemas.microsoft.com/office/drawing/2014/main" id="{C7A2DFC8-3DD6-58B7-36A9-099925CFEE63}"/>
                </a:ext>
              </a:extLst>
            </p:cNvPr>
            <p:cNvGrpSpPr/>
            <p:nvPr/>
          </p:nvGrpSpPr>
          <p:grpSpPr>
            <a:xfrm>
              <a:off x="7969249" y="3718437"/>
              <a:ext cx="825151" cy="430558"/>
              <a:chOff x="6468411" y="1867166"/>
              <a:chExt cx="1837389" cy="1152606"/>
            </a:xfrm>
            <a:solidFill>
              <a:schemeClr val="bg1"/>
            </a:solidFill>
          </p:grpSpPr>
          <p:grpSp>
            <p:nvGrpSpPr>
              <p:cNvPr id="364" name="Group 363">
                <a:extLst>
                  <a:ext uri="{FF2B5EF4-FFF2-40B4-BE49-F238E27FC236}">
                    <a16:creationId xmlns:a16="http://schemas.microsoft.com/office/drawing/2014/main" id="{30164458-A84A-B598-8981-34C64880C304}"/>
                  </a:ext>
                </a:extLst>
              </p:cNvPr>
              <p:cNvGrpSpPr/>
              <p:nvPr/>
            </p:nvGrpSpPr>
            <p:grpSpPr>
              <a:xfrm>
                <a:off x="6468411" y="2227782"/>
                <a:ext cx="1837388" cy="791990"/>
                <a:chOff x="6468411" y="2227782"/>
                <a:chExt cx="1837388" cy="791990"/>
              </a:xfrm>
              <a:grpFill/>
            </p:grpSpPr>
            <p:sp>
              <p:nvSpPr>
                <p:cNvPr id="368" name="Rectangle 367">
                  <a:extLst>
                    <a:ext uri="{FF2B5EF4-FFF2-40B4-BE49-F238E27FC236}">
                      <a16:creationId xmlns:a16="http://schemas.microsoft.com/office/drawing/2014/main" id="{521052AF-C83C-9F53-E949-ADC17B775A0D}"/>
                    </a:ext>
                  </a:extLst>
                </p:cNvPr>
                <p:cNvSpPr/>
                <p:nvPr/>
              </p:nvSpPr>
              <p:spPr>
                <a:xfrm>
                  <a:off x="6468411" y="2227782"/>
                  <a:ext cx="1837388" cy="791990"/>
                </a:xfrm>
                <a:prstGeom prst="rect">
                  <a:avLst/>
                </a:prstGeom>
                <a:grp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69" name="Rectangle 368">
                  <a:extLst>
                    <a:ext uri="{FF2B5EF4-FFF2-40B4-BE49-F238E27FC236}">
                      <a16:creationId xmlns:a16="http://schemas.microsoft.com/office/drawing/2014/main" id="{8E168041-7C03-490C-563E-1005B8343ECF}"/>
                    </a:ext>
                  </a:extLst>
                </p:cNvPr>
                <p:cNvSpPr/>
                <p:nvPr/>
              </p:nvSpPr>
              <p:spPr>
                <a:xfrm>
                  <a:off x="6512241" y="224885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70" name="Rectangle 369">
                  <a:extLst>
                    <a:ext uri="{FF2B5EF4-FFF2-40B4-BE49-F238E27FC236}">
                      <a16:creationId xmlns:a16="http://schemas.microsoft.com/office/drawing/2014/main" id="{F9437797-ABBB-6E7C-7149-E5EA0AC1DD86}"/>
                    </a:ext>
                  </a:extLst>
                </p:cNvPr>
                <p:cNvSpPr/>
                <p:nvPr/>
              </p:nvSpPr>
              <p:spPr>
                <a:xfrm>
                  <a:off x="6893258" y="224690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71" name="Rectangle 370">
                  <a:extLst>
                    <a:ext uri="{FF2B5EF4-FFF2-40B4-BE49-F238E27FC236}">
                      <a16:creationId xmlns:a16="http://schemas.microsoft.com/office/drawing/2014/main" id="{067951E7-006E-2D6F-7935-0719041C2B51}"/>
                    </a:ext>
                  </a:extLst>
                </p:cNvPr>
                <p:cNvSpPr/>
                <p:nvPr/>
              </p:nvSpPr>
              <p:spPr>
                <a:xfrm>
                  <a:off x="7274275" y="224690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72" name="Rectangle 371">
                  <a:extLst>
                    <a:ext uri="{FF2B5EF4-FFF2-40B4-BE49-F238E27FC236}">
                      <a16:creationId xmlns:a16="http://schemas.microsoft.com/office/drawing/2014/main" id="{53D12B65-7B23-53B0-463F-CEEDE17D5B4E}"/>
                    </a:ext>
                  </a:extLst>
                </p:cNvPr>
                <p:cNvSpPr/>
                <p:nvPr/>
              </p:nvSpPr>
              <p:spPr>
                <a:xfrm>
                  <a:off x="7655292" y="224690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73" name="Rectangle 372">
                  <a:extLst>
                    <a:ext uri="{FF2B5EF4-FFF2-40B4-BE49-F238E27FC236}">
                      <a16:creationId xmlns:a16="http://schemas.microsoft.com/office/drawing/2014/main" id="{1217DC37-1B0E-31A0-1B6B-256A14A3DECC}"/>
                    </a:ext>
                  </a:extLst>
                </p:cNvPr>
                <p:cNvSpPr/>
                <p:nvPr/>
              </p:nvSpPr>
              <p:spPr>
                <a:xfrm>
                  <a:off x="8036309" y="224885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74" name="Rectangle 373">
                  <a:extLst>
                    <a:ext uri="{FF2B5EF4-FFF2-40B4-BE49-F238E27FC236}">
                      <a16:creationId xmlns:a16="http://schemas.microsoft.com/office/drawing/2014/main" id="{91316FD7-1C9D-3BE9-46EB-4E883577C1CC}"/>
                    </a:ext>
                  </a:extLst>
                </p:cNvPr>
                <p:cNvSpPr/>
                <p:nvPr/>
              </p:nvSpPr>
              <p:spPr>
                <a:xfrm>
                  <a:off x="6512241" y="239770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75" name="Rectangle 374">
                  <a:extLst>
                    <a:ext uri="{FF2B5EF4-FFF2-40B4-BE49-F238E27FC236}">
                      <a16:creationId xmlns:a16="http://schemas.microsoft.com/office/drawing/2014/main" id="{2A90E535-2847-CEC0-285D-DE9CBB411A89}"/>
                    </a:ext>
                  </a:extLst>
                </p:cNvPr>
                <p:cNvSpPr/>
                <p:nvPr/>
              </p:nvSpPr>
              <p:spPr>
                <a:xfrm>
                  <a:off x="6893258" y="239575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76" name="Rectangle 375">
                  <a:extLst>
                    <a:ext uri="{FF2B5EF4-FFF2-40B4-BE49-F238E27FC236}">
                      <a16:creationId xmlns:a16="http://schemas.microsoft.com/office/drawing/2014/main" id="{858F6037-9163-DB96-5F95-CFBB76BF083D}"/>
                    </a:ext>
                  </a:extLst>
                </p:cNvPr>
                <p:cNvSpPr/>
                <p:nvPr/>
              </p:nvSpPr>
              <p:spPr>
                <a:xfrm>
                  <a:off x="7274275" y="239575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77" name="Rectangle 376">
                  <a:extLst>
                    <a:ext uri="{FF2B5EF4-FFF2-40B4-BE49-F238E27FC236}">
                      <a16:creationId xmlns:a16="http://schemas.microsoft.com/office/drawing/2014/main" id="{843A183D-5704-C29A-06F9-63ACC44821F5}"/>
                    </a:ext>
                  </a:extLst>
                </p:cNvPr>
                <p:cNvSpPr/>
                <p:nvPr/>
              </p:nvSpPr>
              <p:spPr>
                <a:xfrm>
                  <a:off x="7655292" y="239575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78" name="Rectangle 377">
                  <a:extLst>
                    <a:ext uri="{FF2B5EF4-FFF2-40B4-BE49-F238E27FC236}">
                      <a16:creationId xmlns:a16="http://schemas.microsoft.com/office/drawing/2014/main" id="{663ABAC3-37BF-A43A-1C26-F715B9402C13}"/>
                    </a:ext>
                  </a:extLst>
                </p:cNvPr>
                <p:cNvSpPr/>
                <p:nvPr/>
              </p:nvSpPr>
              <p:spPr>
                <a:xfrm>
                  <a:off x="8036309" y="239770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79" name="Rectangle 378">
                  <a:extLst>
                    <a:ext uri="{FF2B5EF4-FFF2-40B4-BE49-F238E27FC236}">
                      <a16:creationId xmlns:a16="http://schemas.microsoft.com/office/drawing/2014/main" id="{3728FEC5-B500-38F0-380E-E7DC1DC21889}"/>
                    </a:ext>
                  </a:extLst>
                </p:cNvPr>
                <p:cNvSpPr/>
                <p:nvPr/>
              </p:nvSpPr>
              <p:spPr>
                <a:xfrm>
                  <a:off x="6512241" y="255010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80" name="Rectangle 379">
                  <a:extLst>
                    <a:ext uri="{FF2B5EF4-FFF2-40B4-BE49-F238E27FC236}">
                      <a16:creationId xmlns:a16="http://schemas.microsoft.com/office/drawing/2014/main" id="{EC6B34BB-C2D1-31C7-0899-16D7846F7C57}"/>
                    </a:ext>
                  </a:extLst>
                </p:cNvPr>
                <p:cNvSpPr/>
                <p:nvPr/>
              </p:nvSpPr>
              <p:spPr>
                <a:xfrm>
                  <a:off x="6893258" y="254815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81" name="Rectangle 380">
                  <a:extLst>
                    <a:ext uri="{FF2B5EF4-FFF2-40B4-BE49-F238E27FC236}">
                      <a16:creationId xmlns:a16="http://schemas.microsoft.com/office/drawing/2014/main" id="{C6BC7F2E-06BD-51C5-0781-261A4B36BDD9}"/>
                    </a:ext>
                  </a:extLst>
                </p:cNvPr>
                <p:cNvSpPr/>
                <p:nvPr/>
              </p:nvSpPr>
              <p:spPr>
                <a:xfrm>
                  <a:off x="7274275" y="254815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82" name="Rectangle 381">
                  <a:extLst>
                    <a:ext uri="{FF2B5EF4-FFF2-40B4-BE49-F238E27FC236}">
                      <a16:creationId xmlns:a16="http://schemas.microsoft.com/office/drawing/2014/main" id="{0ADE5B45-33A2-6CD6-32FD-4F7B08D02470}"/>
                    </a:ext>
                  </a:extLst>
                </p:cNvPr>
                <p:cNvSpPr/>
                <p:nvPr/>
              </p:nvSpPr>
              <p:spPr>
                <a:xfrm>
                  <a:off x="7655292" y="254815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83" name="Rectangle 382">
                  <a:extLst>
                    <a:ext uri="{FF2B5EF4-FFF2-40B4-BE49-F238E27FC236}">
                      <a16:creationId xmlns:a16="http://schemas.microsoft.com/office/drawing/2014/main" id="{B14DC473-816A-CC54-CD2E-A56F44520755}"/>
                    </a:ext>
                  </a:extLst>
                </p:cNvPr>
                <p:cNvSpPr/>
                <p:nvPr/>
              </p:nvSpPr>
              <p:spPr>
                <a:xfrm>
                  <a:off x="8036309" y="255010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84" name="Rectangle 383">
                  <a:extLst>
                    <a:ext uri="{FF2B5EF4-FFF2-40B4-BE49-F238E27FC236}">
                      <a16:creationId xmlns:a16="http://schemas.microsoft.com/office/drawing/2014/main" id="{C67D1938-5C9D-C946-0CA6-816FF2FF7F52}"/>
                    </a:ext>
                  </a:extLst>
                </p:cNvPr>
                <p:cNvSpPr/>
                <p:nvPr/>
              </p:nvSpPr>
              <p:spPr>
                <a:xfrm>
                  <a:off x="6512241" y="2698960"/>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85" name="Rectangle 384">
                  <a:extLst>
                    <a:ext uri="{FF2B5EF4-FFF2-40B4-BE49-F238E27FC236}">
                      <a16:creationId xmlns:a16="http://schemas.microsoft.com/office/drawing/2014/main" id="{3249E9CE-4F9B-DC10-357A-7E35E6AE7D08}"/>
                    </a:ext>
                  </a:extLst>
                </p:cNvPr>
                <p:cNvSpPr/>
                <p:nvPr/>
              </p:nvSpPr>
              <p:spPr>
                <a:xfrm>
                  <a:off x="6893258" y="2697010"/>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86" name="Rectangle 385">
                  <a:extLst>
                    <a:ext uri="{FF2B5EF4-FFF2-40B4-BE49-F238E27FC236}">
                      <a16:creationId xmlns:a16="http://schemas.microsoft.com/office/drawing/2014/main" id="{64DF2B91-5533-EED3-06C9-A746134B7D5E}"/>
                    </a:ext>
                  </a:extLst>
                </p:cNvPr>
                <p:cNvSpPr/>
                <p:nvPr/>
              </p:nvSpPr>
              <p:spPr>
                <a:xfrm>
                  <a:off x="7274275" y="2697010"/>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87" name="Rectangle 386">
                  <a:extLst>
                    <a:ext uri="{FF2B5EF4-FFF2-40B4-BE49-F238E27FC236}">
                      <a16:creationId xmlns:a16="http://schemas.microsoft.com/office/drawing/2014/main" id="{28B3C593-D1CA-DD62-4A49-D87AFA60B244}"/>
                    </a:ext>
                  </a:extLst>
                </p:cNvPr>
                <p:cNvSpPr/>
                <p:nvPr/>
              </p:nvSpPr>
              <p:spPr>
                <a:xfrm>
                  <a:off x="7655292" y="2697010"/>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88" name="Rectangle 387">
                  <a:extLst>
                    <a:ext uri="{FF2B5EF4-FFF2-40B4-BE49-F238E27FC236}">
                      <a16:creationId xmlns:a16="http://schemas.microsoft.com/office/drawing/2014/main" id="{A1305767-4445-6BB0-A91D-2C534B9657C0}"/>
                    </a:ext>
                  </a:extLst>
                </p:cNvPr>
                <p:cNvSpPr/>
                <p:nvPr/>
              </p:nvSpPr>
              <p:spPr>
                <a:xfrm>
                  <a:off x="8036309" y="2698960"/>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89" name="Rectangle 388">
                  <a:extLst>
                    <a:ext uri="{FF2B5EF4-FFF2-40B4-BE49-F238E27FC236}">
                      <a16:creationId xmlns:a16="http://schemas.microsoft.com/office/drawing/2014/main" id="{4A024EFD-2D66-8C6E-634E-6AB0B7D7B446}"/>
                    </a:ext>
                  </a:extLst>
                </p:cNvPr>
                <p:cNvSpPr/>
                <p:nvPr/>
              </p:nvSpPr>
              <p:spPr>
                <a:xfrm>
                  <a:off x="6512241" y="284531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90" name="Rectangle 389">
                  <a:extLst>
                    <a:ext uri="{FF2B5EF4-FFF2-40B4-BE49-F238E27FC236}">
                      <a16:creationId xmlns:a16="http://schemas.microsoft.com/office/drawing/2014/main" id="{023CE237-B6B2-7A7C-3ADB-5798407880D2}"/>
                    </a:ext>
                  </a:extLst>
                </p:cNvPr>
                <p:cNvSpPr/>
                <p:nvPr/>
              </p:nvSpPr>
              <p:spPr>
                <a:xfrm>
                  <a:off x="6893258" y="284336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91" name="Rectangle 390">
                  <a:extLst>
                    <a:ext uri="{FF2B5EF4-FFF2-40B4-BE49-F238E27FC236}">
                      <a16:creationId xmlns:a16="http://schemas.microsoft.com/office/drawing/2014/main" id="{B25F8AB7-2E71-07F4-8A04-4336474D1242}"/>
                    </a:ext>
                  </a:extLst>
                </p:cNvPr>
                <p:cNvSpPr/>
                <p:nvPr/>
              </p:nvSpPr>
              <p:spPr>
                <a:xfrm>
                  <a:off x="7274275" y="284336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92" name="Rectangle 391">
                  <a:extLst>
                    <a:ext uri="{FF2B5EF4-FFF2-40B4-BE49-F238E27FC236}">
                      <a16:creationId xmlns:a16="http://schemas.microsoft.com/office/drawing/2014/main" id="{A4B142CD-2D4F-C438-03A4-98B29A4CC404}"/>
                    </a:ext>
                  </a:extLst>
                </p:cNvPr>
                <p:cNvSpPr/>
                <p:nvPr/>
              </p:nvSpPr>
              <p:spPr>
                <a:xfrm>
                  <a:off x="7655292" y="284336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93" name="Rectangle 392">
                  <a:extLst>
                    <a:ext uri="{FF2B5EF4-FFF2-40B4-BE49-F238E27FC236}">
                      <a16:creationId xmlns:a16="http://schemas.microsoft.com/office/drawing/2014/main" id="{34F2F7B4-8AC0-FE73-5FC0-5CD0EFBBF37B}"/>
                    </a:ext>
                  </a:extLst>
                </p:cNvPr>
                <p:cNvSpPr/>
                <p:nvPr/>
              </p:nvSpPr>
              <p:spPr>
                <a:xfrm>
                  <a:off x="8036309" y="284531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grpSp>
          <p:cxnSp>
            <p:nvCxnSpPr>
              <p:cNvPr id="365" name="Straight Connector 364">
                <a:extLst>
                  <a:ext uri="{FF2B5EF4-FFF2-40B4-BE49-F238E27FC236}">
                    <a16:creationId xmlns:a16="http://schemas.microsoft.com/office/drawing/2014/main" id="{18995624-E519-CF8C-4DBA-2BF659603F0E}"/>
                  </a:ext>
                </a:extLst>
              </p:cNvPr>
              <p:cNvCxnSpPr>
                <a:cxnSpLocks/>
              </p:cNvCxnSpPr>
              <p:nvPr/>
            </p:nvCxnSpPr>
            <p:spPr>
              <a:xfrm flipV="1">
                <a:off x="6468411" y="1867166"/>
                <a:ext cx="195891" cy="338363"/>
              </a:xfrm>
              <a:prstGeom prst="line">
                <a:avLst/>
              </a:prstGeom>
              <a:grpFill/>
              <a:ln w="1905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3394240-B10D-FDA3-2CAE-13BA7598007A}"/>
                  </a:ext>
                </a:extLst>
              </p:cNvPr>
              <p:cNvCxnSpPr>
                <a:cxnSpLocks/>
              </p:cNvCxnSpPr>
              <p:nvPr/>
            </p:nvCxnSpPr>
            <p:spPr>
              <a:xfrm flipH="1" flipV="1">
                <a:off x="8095240" y="1867166"/>
                <a:ext cx="210560" cy="338364"/>
              </a:xfrm>
              <a:prstGeom prst="line">
                <a:avLst/>
              </a:prstGeom>
              <a:grpFill/>
              <a:ln w="1905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505C88C7-A2FD-AFA8-1E69-F5F859ED3DE4}"/>
                  </a:ext>
                </a:extLst>
              </p:cNvPr>
              <p:cNvCxnSpPr/>
              <p:nvPr/>
            </p:nvCxnSpPr>
            <p:spPr>
              <a:xfrm>
                <a:off x="6664302" y="1867166"/>
                <a:ext cx="1430938" cy="0"/>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03" name="Group 302">
              <a:extLst>
                <a:ext uri="{FF2B5EF4-FFF2-40B4-BE49-F238E27FC236}">
                  <a16:creationId xmlns:a16="http://schemas.microsoft.com/office/drawing/2014/main" id="{505F8E83-1AF3-58EC-F732-666A23053722}"/>
                </a:ext>
              </a:extLst>
            </p:cNvPr>
            <p:cNvGrpSpPr/>
            <p:nvPr/>
          </p:nvGrpSpPr>
          <p:grpSpPr>
            <a:xfrm>
              <a:off x="7971950" y="3408279"/>
              <a:ext cx="819748" cy="396444"/>
              <a:chOff x="6468411" y="1867166"/>
              <a:chExt cx="1837389" cy="1130352"/>
            </a:xfrm>
            <a:solidFill>
              <a:schemeClr val="bg1"/>
            </a:solidFill>
          </p:grpSpPr>
          <p:grpSp>
            <p:nvGrpSpPr>
              <p:cNvPr id="334" name="Group 333">
                <a:extLst>
                  <a:ext uri="{FF2B5EF4-FFF2-40B4-BE49-F238E27FC236}">
                    <a16:creationId xmlns:a16="http://schemas.microsoft.com/office/drawing/2014/main" id="{360F643F-D7C7-5FCC-C586-99CC6DE34293}"/>
                  </a:ext>
                </a:extLst>
              </p:cNvPr>
              <p:cNvGrpSpPr/>
              <p:nvPr/>
            </p:nvGrpSpPr>
            <p:grpSpPr>
              <a:xfrm>
                <a:off x="6468411" y="2205528"/>
                <a:ext cx="1837389" cy="791990"/>
                <a:chOff x="6468411" y="2205528"/>
                <a:chExt cx="1837389" cy="791990"/>
              </a:xfrm>
              <a:grpFill/>
            </p:grpSpPr>
            <p:sp>
              <p:nvSpPr>
                <p:cNvPr id="338" name="Rectangle 337">
                  <a:extLst>
                    <a:ext uri="{FF2B5EF4-FFF2-40B4-BE49-F238E27FC236}">
                      <a16:creationId xmlns:a16="http://schemas.microsoft.com/office/drawing/2014/main" id="{A2DADD87-16C3-7982-56BD-27B9C8E4326E}"/>
                    </a:ext>
                  </a:extLst>
                </p:cNvPr>
                <p:cNvSpPr/>
                <p:nvPr/>
              </p:nvSpPr>
              <p:spPr>
                <a:xfrm>
                  <a:off x="6468411" y="2205528"/>
                  <a:ext cx="1837389" cy="791990"/>
                </a:xfrm>
                <a:prstGeom prst="rect">
                  <a:avLst/>
                </a:prstGeom>
                <a:grp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39" name="Rectangle 338">
                  <a:extLst>
                    <a:ext uri="{FF2B5EF4-FFF2-40B4-BE49-F238E27FC236}">
                      <a16:creationId xmlns:a16="http://schemas.microsoft.com/office/drawing/2014/main" id="{C3B92438-02FF-9DA4-23BD-1590258CD6B6}"/>
                    </a:ext>
                  </a:extLst>
                </p:cNvPr>
                <p:cNvSpPr/>
                <p:nvPr/>
              </p:nvSpPr>
              <p:spPr>
                <a:xfrm>
                  <a:off x="6512241" y="224885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40" name="Rectangle 339">
                  <a:extLst>
                    <a:ext uri="{FF2B5EF4-FFF2-40B4-BE49-F238E27FC236}">
                      <a16:creationId xmlns:a16="http://schemas.microsoft.com/office/drawing/2014/main" id="{1371AB45-078F-370C-5E05-76D2C07B9DCE}"/>
                    </a:ext>
                  </a:extLst>
                </p:cNvPr>
                <p:cNvSpPr/>
                <p:nvPr/>
              </p:nvSpPr>
              <p:spPr>
                <a:xfrm>
                  <a:off x="6893258" y="224690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41" name="Rectangle 340">
                  <a:extLst>
                    <a:ext uri="{FF2B5EF4-FFF2-40B4-BE49-F238E27FC236}">
                      <a16:creationId xmlns:a16="http://schemas.microsoft.com/office/drawing/2014/main" id="{6F0FC7CF-EB70-501C-4E04-BE244C55C2CA}"/>
                    </a:ext>
                  </a:extLst>
                </p:cNvPr>
                <p:cNvSpPr/>
                <p:nvPr/>
              </p:nvSpPr>
              <p:spPr>
                <a:xfrm>
                  <a:off x="7274275" y="224690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42" name="Rectangle 341">
                  <a:extLst>
                    <a:ext uri="{FF2B5EF4-FFF2-40B4-BE49-F238E27FC236}">
                      <a16:creationId xmlns:a16="http://schemas.microsoft.com/office/drawing/2014/main" id="{31A2C3A3-E943-B692-2564-F4F3423C9C98}"/>
                    </a:ext>
                  </a:extLst>
                </p:cNvPr>
                <p:cNvSpPr/>
                <p:nvPr/>
              </p:nvSpPr>
              <p:spPr>
                <a:xfrm>
                  <a:off x="7655292" y="224690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43" name="Rectangle 342">
                  <a:extLst>
                    <a:ext uri="{FF2B5EF4-FFF2-40B4-BE49-F238E27FC236}">
                      <a16:creationId xmlns:a16="http://schemas.microsoft.com/office/drawing/2014/main" id="{B84CD2A5-6C34-4399-F00C-C925094612FB}"/>
                    </a:ext>
                  </a:extLst>
                </p:cNvPr>
                <p:cNvSpPr/>
                <p:nvPr/>
              </p:nvSpPr>
              <p:spPr>
                <a:xfrm>
                  <a:off x="8036309" y="224885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44" name="Rectangle 343">
                  <a:extLst>
                    <a:ext uri="{FF2B5EF4-FFF2-40B4-BE49-F238E27FC236}">
                      <a16:creationId xmlns:a16="http://schemas.microsoft.com/office/drawing/2014/main" id="{C0C2D8DA-86C3-200A-A515-DE1C585F9164}"/>
                    </a:ext>
                  </a:extLst>
                </p:cNvPr>
                <p:cNvSpPr/>
                <p:nvPr/>
              </p:nvSpPr>
              <p:spPr>
                <a:xfrm>
                  <a:off x="6512241" y="239770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45" name="Rectangle 344">
                  <a:extLst>
                    <a:ext uri="{FF2B5EF4-FFF2-40B4-BE49-F238E27FC236}">
                      <a16:creationId xmlns:a16="http://schemas.microsoft.com/office/drawing/2014/main" id="{1E14D038-71C7-E838-051D-90E11645C710}"/>
                    </a:ext>
                  </a:extLst>
                </p:cNvPr>
                <p:cNvSpPr/>
                <p:nvPr/>
              </p:nvSpPr>
              <p:spPr>
                <a:xfrm>
                  <a:off x="6893258" y="239575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46" name="Rectangle 345">
                  <a:extLst>
                    <a:ext uri="{FF2B5EF4-FFF2-40B4-BE49-F238E27FC236}">
                      <a16:creationId xmlns:a16="http://schemas.microsoft.com/office/drawing/2014/main" id="{E79563F7-D9C5-4FF2-3D76-22F7A87AD66B}"/>
                    </a:ext>
                  </a:extLst>
                </p:cNvPr>
                <p:cNvSpPr/>
                <p:nvPr/>
              </p:nvSpPr>
              <p:spPr>
                <a:xfrm>
                  <a:off x="7274275" y="239575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47" name="Rectangle 346">
                  <a:extLst>
                    <a:ext uri="{FF2B5EF4-FFF2-40B4-BE49-F238E27FC236}">
                      <a16:creationId xmlns:a16="http://schemas.microsoft.com/office/drawing/2014/main" id="{E61C2CF7-4856-FB63-9365-F69651D06A37}"/>
                    </a:ext>
                  </a:extLst>
                </p:cNvPr>
                <p:cNvSpPr/>
                <p:nvPr/>
              </p:nvSpPr>
              <p:spPr>
                <a:xfrm>
                  <a:off x="7655292" y="239575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48" name="Rectangle 347">
                  <a:extLst>
                    <a:ext uri="{FF2B5EF4-FFF2-40B4-BE49-F238E27FC236}">
                      <a16:creationId xmlns:a16="http://schemas.microsoft.com/office/drawing/2014/main" id="{C615D79C-B8EC-7165-6822-FAB1CC7825B2}"/>
                    </a:ext>
                  </a:extLst>
                </p:cNvPr>
                <p:cNvSpPr/>
                <p:nvPr/>
              </p:nvSpPr>
              <p:spPr>
                <a:xfrm>
                  <a:off x="8036309" y="239770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49" name="Rectangle 348">
                  <a:extLst>
                    <a:ext uri="{FF2B5EF4-FFF2-40B4-BE49-F238E27FC236}">
                      <a16:creationId xmlns:a16="http://schemas.microsoft.com/office/drawing/2014/main" id="{CD583186-C80A-2DB8-4E8F-8BCC04CB0D12}"/>
                    </a:ext>
                  </a:extLst>
                </p:cNvPr>
                <p:cNvSpPr/>
                <p:nvPr/>
              </p:nvSpPr>
              <p:spPr>
                <a:xfrm>
                  <a:off x="6512241" y="255010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50" name="Rectangle 349">
                  <a:extLst>
                    <a:ext uri="{FF2B5EF4-FFF2-40B4-BE49-F238E27FC236}">
                      <a16:creationId xmlns:a16="http://schemas.microsoft.com/office/drawing/2014/main" id="{908DB683-CE60-AAA5-90ED-A5CB4BB9F3EB}"/>
                    </a:ext>
                  </a:extLst>
                </p:cNvPr>
                <p:cNvSpPr/>
                <p:nvPr/>
              </p:nvSpPr>
              <p:spPr>
                <a:xfrm>
                  <a:off x="6893258" y="254815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51" name="Rectangle 350">
                  <a:extLst>
                    <a:ext uri="{FF2B5EF4-FFF2-40B4-BE49-F238E27FC236}">
                      <a16:creationId xmlns:a16="http://schemas.microsoft.com/office/drawing/2014/main" id="{339495A2-94D3-3C04-9265-538A0B0555B2}"/>
                    </a:ext>
                  </a:extLst>
                </p:cNvPr>
                <p:cNvSpPr/>
                <p:nvPr/>
              </p:nvSpPr>
              <p:spPr>
                <a:xfrm>
                  <a:off x="7274275" y="254815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52" name="Rectangle 351">
                  <a:extLst>
                    <a:ext uri="{FF2B5EF4-FFF2-40B4-BE49-F238E27FC236}">
                      <a16:creationId xmlns:a16="http://schemas.microsoft.com/office/drawing/2014/main" id="{7F2DD6C9-582A-C641-B958-C345B4ECC6E7}"/>
                    </a:ext>
                  </a:extLst>
                </p:cNvPr>
                <p:cNvSpPr/>
                <p:nvPr/>
              </p:nvSpPr>
              <p:spPr>
                <a:xfrm>
                  <a:off x="7655292" y="254815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53" name="Rectangle 352">
                  <a:extLst>
                    <a:ext uri="{FF2B5EF4-FFF2-40B4-BE49-F238E27FC236}">
                      <a16:creationId xmlns:a16="http://schemas.microsoft.com/office/drawing/2014/main" id="{AC5266B3-F0A0-51CE-E9CD-6BE1E5F3AD70}"/>
                    </a:ext>
                  </a:extLst>
                </p:cNvPr>
                <p:cNvSpPr/>
                <p:nvPr/>
              </p:nvSpPr>
              <p:spPr>
                <a:xfrm>
                  <a:off x="8036309" y="2550107"/>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54" name="Rectangle 353">
                  <a:extLst>
                    <a:ext uri="{FF2B5EF4-FFF2-40B4-BE49-F238E27FC236}">
                      <a16:creationId xmlns:a16="http://schemas.microsoft.com/office/drawing/2014/main" id="{49C7F083-FB5D-8612-B903-3F698AC8E561}"/>
                    </a:ext>
                  </a:extLst>
                </p:cNvPr>
                <p:cNvSpPr/>
                <p:nvPr/>
              </p:nvSpPr>
              <p:spPr>
                <a:xfrm>
                  <a:off x="6512241" y="2698960"/>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55" name="Rectangle 354">
                  <a:extLst>
                    <a:ext uri="{FF2B5EF4-FFF2-40B4-BE49-F238E27FC236}">
                      <a16:creationId xmlns:a16="http://schemas.microsoft.com/office/drawing/2014/main" id="{0FC40997-8A25-6959-6E78-019125455EED}"/>
                    </a:ext>
                  </a:extLst>
                </p:cNvPr>
                <p:cNvSpPr/>
                <p:nvPr/>
              </p:nvSpPr>
              <p:spPr>
                <a:xfrm>
                  <a:off x="6893258" y="2697010"/>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56" name="Rectangle 355">
                  <a:extLst>
                    <a:ext uri="{FF2B5EF4-FFF2-40B4-BE49-F238E27FC236}">
                      <a16:creationId xmlns:a16="http://schemas.microsoft.com/office/drawing/2014/main" id="{AAC8BABA-6EAA-8856-EFE5-4AE146D08B2E}"/>
                    </a:ext>
                  </a:extLst>
                </p:cNvPr>
                <p:cNvSpPr/>
                <p:nvPr/>
              </p:nvSpPr>
              <p:spPr>
                <a:xfrm>
                  <a:off x="7274275" y="2697010"/>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57" name="Rectangle 356">
                  <a:extLst>
                    <a:ext uri="{FF2B5EF4-FFF2-40B4-BE49-F238E27FC236}">
                      <a16:creationId xmlns:a16="http://schemas.microsoft.com/office/drawing/2014/main" id="{82ACBE2C-2C53-CEA3-8A9D-D9F936F1DFC3}"/>
                    </a:ext>
                  </a:extLst>
                </p:cNvPr>
                <p:cNvSpPr/>
                <p:nvPr/>
              </p:nvSpPr>
              <p:spPr>
                <a:xfrm>
                  <a:off x="7655292" y="2697010"/>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58" name="Rectangle 357">
                  <a:extLst>
                    <a:ext uri="{FF2B5EF4-FFF2-40B4-BE49-F238E27FC236}">
                      <a16:creationId xmlns:a16="http://schemas.microsoft.com/office/drawing/2014/main" id="{219DD56D-0A41-00B5-08CC-8DBA3AE94DEB}"/>
                    </a:ext>
                  </a:extLst>
                </p:cNvPr>
                <p:cNvSpPr/>
                <p:nvPr/>
              </p:nvSpPr>
              <p:spPr>
                <a:xfrm>
                  <a:off x="8036309" y="2698960"/>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59" name="Rectangle 358">
                  <a:extLst>
                    <a:ext uri="{FF2B5EF4-FFF2-40B4-BE49-F238E27FC236}">
                      <a16:creationId xmlns:a16="http://schemas.microsoft.com/office/drawing/2014/main" id="{2191D4BC-8541-5541-95DB-0A65A7CA5FDE}"/>
                    </a:ext>
                  </a:extLst>
                </p:cNvPr>
                <p:cNvSpPr/>
                <p:nvPr/>
              </p:nvSpPr>
              <p:spPr>
                <a:xfrm>
                  <a:off x="6512241" y="284531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60" name="Rectangle 359">
                  <a:extLst>
                    <a:ext uri="{FF2B5EF4-FFF2-40B4-BE49-F238E27FC236}">
                      <a16:creationId xmlns:a16="http://schemas.microsoft.com/office/drawing/2014/main" id="{BCD70544-6DD4-E870-195A-98F40ABB6617}"/>
                    </a:ext>
                  </a:extLst>
                </p:cNvPr>
                <p:cNvSpPr/>
                <p:nvPr/>
              </p:nvSpPr>
              <p:spPr>
                <a:xfrm>
                  <a:off x="6893258" y="284336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61" name="Rectangle 360">
                  <a:extLst>
                    <a:ext uri="{FF2B5EF4-FFF2-40B4-BE49-F238E27FC236}">
                      <a16:creationId xmlns:a16="http://schemas.microsoft.com/office/drawing/2014/main" id="{5D2B3C1A-23EF-1522-6610-4E10D1BA364F}"/>
                    </a:ext>
                  </a:extLst>
                </p:cNvPr>
                <p:cNvSpPr/>
                <p:nvPr/>
              </p:nvSpPr>
              <p:spPr>
                <a:xfrm>
                  <a:off x="7274275" y="284336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62" name="Rectangle 361">
                  <a:extLst>
                    <a:ext uri="{FF2B5EF4-FFF2-40B4-BE49-F238E27FC236}">
                      <a16:creationId xmlns:a16="http://schemas.microsoft.com/office/drawing/2014/main" id="{A76F381A-86EB-8517-E723-BA2E90225807}"/>
                    </a:ext>
                  </a:extLst>
                </p:cNvPr>
                <p:cNvSpPr/>
                <p:nvPr/>
              </p:nvSpPr>
              <p:spPr>
                <a:xfrm>
                  <a:off x="7655292" y="284336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63" name="Rectangle 362">
                  <a:extLst>
                    <a:ext uri="{FF2B5EF4-FFF2-40B4-BE49-F238E27FC236}">
                      <a16:creationId xmlns:a16="http://schemas.microsoft.com/office/drawing/2014/main" id="{BA0F7D7C-94E3-A59F-7CA8-DD9CC6C76E0D}"/>
                    </a:ext>
                  </a:extLst>
                </p:cNvPr>
                <p:cNvSpPr/>
                <p:nvPr/>
              </p:nvSpPr>
              <p:spPr>
                <a:xfrm>
                  <a:off x="8036309" y="2845314"/>
                  <a:ext cx="238057" cy="109492"/>
                </a:xfrm>
                <a:prstGeom prst="rect">
                  <a:avLst/>
                </a:prstGeom>
                <a:grp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grpSp>
          <p:cxnSp>
            <p:nvCxnSpPr>
              <p:cNvPr id="335" name="Straight Connector 334">
                <a:extLst>
                  <a:ext uri="{FF2B5EF4-FFF2-40B4-BE49-F238E27FC236}">
                    <a16:creationId xmlns:a16="http://schemas.microsoft.com/office/drawing/2014/main" id="{2439493A-1D04-DEEE-C47B-F0BA19347F6D}"/>
                  </a:ext>
                </a:extLst>
              </p:cNvPr>
              <p:cNvCxnSpPr>
                <a:cxnSpLocks/>
              </p:cNvCxnSpPr>
              <p:nvPr/>
            </p:nvCxnSpPr>
            <p:spPr>
              <a:xfrm flipV="1">
                <a:off x="6468411" y="1867166"/>
                <a:ext cx="195891" cy="338363"/>
              </a:xfrm>
              <a:prstGeom prst="line">
                <a:avLst/>
              </a:prstGeom>
              <a:grpFill/>
              <a:ln w="1905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72D88DB8-125F-E6FD-0B95-C36C8ECEEA08}"/>
                  </a:ext>
                </a:extLst>
              </p:cNvPr>
              <p:cNvCxnSpPr>
                <a:cxnSpLocks/>
              </p:cNvCxnSpPr>
              <p:nvPr/>
            </p:nvCxnSpPr>
            <p:spPr>
              <a:xfrm flipH="1" flipV="1">
                <a:off x="8095240" y="1867166"/>
                <a:ext cx="210560" cy="338364"/>
              </a:xfrm>
              <a:prstGeom prst="line">
                <a:avLst/>
              </a:prstGeom>
              <a:grpFill/>
              <a:ln w="1905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B014E322-D5BE-CFB4-173B-7A2C5FE1F80F}"/>
                  </a:ext>
                </a:extLst>
              </p:cNvPr>
              <p:cNvCxnSpPr/>
              <p:nvPr/>
            </p:nvCxnSpPr>
            <p:spPr>
              <a:xfrm>
                <a:off x="6664302" y="1867166"/>
                <a:ext cx="1430938" cy="0"/>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04" name="Group 303">
              <a:extLst>
                <a:ext uri="{FF2B5EF4-FFF2-40B4-BE49-F238E27FC236}">
                  <a16:creationId xmlns:a16="http://schemas.microsoft.com/office/drawing/2014/main" id="{7FA34E5D-EF70-8E9A-E905-D8E8277A31D8}"/>
                </a:ext>
              </a:extLst>
            </p:cNvPr>
            <p:cNvGrpSpPr/>
            <p:nvPr/>
          </p:nvGrpSpPr>
          <p:grpSpPr>
            <a:xfrm>
              <a:off x="7971950" y="3123413"/>
              <a:ext cx="819748" cy="354565"/>
              <a:chOff x="6967220" y="1205989"/>
              <a:chExt cx="1837389" cy="1010946"/>
            </a:xfrm>
          </p:grpSpPr>
          <p:sp>
            <p:nvSpPr>
              <p:cNvPr id="305" name="Rectangle 304">
                <a:extLst>
                  <a:ext uri="{FF2B5EF4-FFF2-40B4-BE49-F238E27FC236}">
                    <a16:creationId xmlns:a16="http://schemas.microsoft.com/office/drawing/2014/main" id="{B403A1CD-0070-C759-7767-0F86F786EECC}"/>
                  </a:ext>
                </a:extLst>
              </p:cNvPr>
              <p:cNvSpPr/>
              <p:nvPr/>
            </p:nvSpPr>
            <p:spPr>
              <a:xfrm>
                <a:off x="6967220" y="1424945"/>
                <a:ext cx="1837389" cy="791990"/>
              </a:xfrm>
              <a:prstGeom prst="rect">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06" name="Rectangle 305">
                <a:extLst>
                  <a:ext uri="{FF2B5EF4-FFF2-40B4-BE49-F238E27FC236}">
                    <a16:creationId xmlns:a16="http://schemas.microsoft.com/office/drawing/2014/main" id="{32E4BD6D-FF63-553C-445E-F36CABF48FF8}"/>
                  </a:ext>
                </a:extLst>
              </p:cNvPr>
              <p:cNvSpPr/>
              <p:nvPr/>
            </p:nvSpPr>
            <p:spPr>
              <a:xfrm>
                <a:off x="7008060" y="1463759"/>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07" name="Rectangle 306">
                <a:extLst>
                  <a:ext uri="{FF2B5EF4-FFF2-40B4-BE49-F238E27FC236}">
                    <a16:creationId xmlns:a16="http://schemas.microsoft.com/office/drawing/2014/main" id="{5B51A11E-EFFF-2759-A797-F06A374C2373}"/>
                  </a:ext>
                </a:extLst>
              </p:cNvPr>
              <p:cNvSpPr/>
              <p:nvPr/>
            </p:nvSpPr>
            <p:spPr>
              <a:xfrm>
                <a:off x="7389077" y="1461809"/>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08" name="Rectangle 307">
                <a:extLst>
                  <a:ext uri="{FF2B5EF4-FFF2-40B4-BE49-F238E27FC236}">
                    <a16:creationId xmlns:a16="http://schemas.microsoft.com/office/drawing/2014/main" id="{4065BE2A-DEAF-0826-56D6-AE977E31BA59}"/>
                  </a:ext>
                </a:extLst>
              </p:cNvPr>
              <p:cNvSpPr/>
              <p:nvPr/>
            </p:nvSpPr>
            <p:spPr>
              <a:xfrm>
                <a:off x="7770094" y="1461809"/>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09" name="Rectangle 308">
                <a:extLst>
                  <a:ext uri="{FF2B5EF4-FFF2-40B4-BE49-F238E27FC236}">
                    <a16:creationId xmlns:a16="http://schemas.microsoft.com/office/drawing/2014/main" id="{DA03FA16-B230-672A-B3C0-AC3275366147}"/>
                  </a:ext>
                </a:extLst>
              </p:cNvPr>
              <p:cNvSpPr/>
              <p:nvPr/>
            </p:nvSpPr>
            <p:spPr>
              <a:xfrm>
                <a:off x="8151111" y="1461809"/>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10" name="Rectangle 309">
                <a:extLst>
                  <a:ext uri="{FF2B5EF4-FFF2-40B4-BE49-F238E27FC236}">
                    <a16:creationId xmlns:a16="http://schemas.microsoft.com/office/drawing/2014/main" id="{F47BB4ED-1E6F-323C-2F8A-2FC78616BA5A}"/>
                  </a:ext>
                </a:extLst>
              </p:cNvPr>
              <p:cNvSpPr/>
              <p:nvPr/>
            </p:nvSpPr>
            <p:spPr>
              <a:xfrm>
                <a:off x="8532128" y="1463759"/>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11" name="Rectangle 310">
                <a:extLst>
                  <a:ext uri="{FF2B5EF4-FFF2-40B4-BE49-F238E27FC236}">
                    <a16:creationId xmlns:a16="http://schemas.microsoft.com/office/drawing/2014/main" id="{AB979829-7F17-7525-5680-380DF0E5A991}"/>
                  </a:ext>
                </a:extLst>
              </p:cNvPr>
              <p:cNvSpPr/>
              <p:nvPr/>
            </p:nvSpPr>
            <p:spPr>
              <a:xfrm>
                <a:off x="7008060" y="1612612"/>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12" name="Rectangle 311">
                <a:extLst>
                  <a:ext uri="{FF2B5EF4-FFF2-40B4-BE49-F238E27FC236}">
                    <a16:creationId xmlns:a16="http://schemas.microsoft.com/office/drawing/2014/main" id="{B161182E-9130-9DA4-3A75-676879DACDBB}"/>
                  </a:ext>
                </a:extLst>
              </p:cNvPr>
              <p:cNvSpPr/>
              <p:nvPr/>
            </p:nvSpPr>
            <p:spPr>
              <a:xfrm>
                <a:off x="7389077" y="1610662"/>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13" name="Rectangle 312">
                <a:extLst>
                  <a:ext uri="{FF2B5EF4-FFF2-40B4-BE49-F238E27FC236}">
                    <a16:creationId xmlns:a16="http://schemas.microsoft.com/office/drawing/2014/main" id="{A50EE188-D4F3-C612-8E7B-19E52E5FC873}"/>
                  </a:ext>
                </a:extLst>
              </p:cNvPr>
              <p:cNvSpPr/>
              <p:nvPr/>
            </p:nvSpPr>
            <p:spPr>
              <a:xfrm>
                <a:off x="7770094" y="1610662"/>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14" name="Rectangle 313">
                <a:extLst>
                  <a:ext uri="{FF2B5EF4-FFF2-40B4-BE49-F238E27FC236}">
                    <a16:creationId xmlns:a16="http://schemas.microsoft.com/office/drawing/2014/main" id="{4128FF02-3CED-D82F-F28A-8F21015C3DAC}"/>
                  </a:ext>
                </a:extLst>
              </p:cNvPr>
              <p:cNvSpPr/>
              <p:nvPr/>
            </p:nvSpPr>
            <p:spPr>
              <a:xfrm>
                <a:off x="8151111" y="1610662"/>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15" name="Rectangle 314">
                <a:extLst>
                  <a:ext uri="{FF2B5EF4-FFF2-40B4-BE49-F238E27FC236}">
                    <a16:creationId xmlns:a16="http://schemas.microsoft.com/office/drawing/2014/main" id="{CD0EF2C8-D6FB-F1C8-DB26-8B612E129053}"/>
                  </a:ext>
                </a:extLst>
              </p:cNvPr>
              <p:cNvSpPr/>
              <p:nvPr/>
            </p:nvSpPr>
            <p:spPr>
              <a:xfrm>
                <a:off x="8532128" y="1612612"/>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16" name="Rectangle 315">
                <a:extLst>
                  <a:ext uri="{FF2B5EF4-FFF2-40B4-BE49-F238E27FC236}">
                    <a16:creationId xmlns:a16="http://schemas.microsoft.com/office/drawing/2014/main" id="{661D8DC4-D07B-E9BE-6C0B-2B6DA263BFE7}"/>
                  </a:ext>
                </a:extLst>
              </p:cNvPr>
              <p:cNvSpPr/>
              <p:nvPr/>
            </p:nvSpPr>
            <p:spPr>
              <a:xfrm>
                <a:off x="7008060" y="1765012"/>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17" name="Rectangle 316">
                <a:extLst>
                  <a:ext uri="{FF2B5EF4-FFF2-40B4-BE49-F238E27FC236}">
                    <a16:creationId xmlns:a16="http://schemas.microsoft.com/office/drawing/2014/main" id="{17A70E4A-9AB1-9904-F1F5-0FA2876A0F11}"/>
                  </a:ext>
                </a:extLst>
              </p:cNvPr>
              <p:cNvSpPr/>
              <p:nvPr/>
            </p:nvSpPr>
            <p:spPr>
              <a:xfrm>
                <a:off x="7389077" y="1763062"/>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18" name="Rectangle 317">
                <a:extLst>
                  <a:ext uri="{FF2B5EF4-FFF2-40B4-BE49-F238E27FC236}">
                    <a16:creationId xmlns:a16="http://schemas.microsoft.com/office/drawing/2014/main" id="{52078AA9-9D2B-0AA4-A8E8-B3186D909119}"/>
                  </a:ext>
                </a:extLst>
              </p:cNvPr>
              <p:cNvSpPr/>
              <p:nvPr/>
            </p:nvSpPr>
            <p:spPr>
              <a:xfrm>
                <a:off x="7770094" y="1763062"/>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19" name="Rectangle 318">
                <a:extLst>
                  <a:ext uri="{FF2B5EF4-FFF2-40B4-BE49-F238E27FC236}">
                    <a16:creationId xmlns:a16="http://schemas.microsoft.com/office/drawing/2014/main" id="{8BA9E958-5ED2-B893-ECC3-9E8A86667F4F}"/>
                  </a:ext>
                </a:extLst>
              </p:cNvPr>
              <p:cNvSpPr/>
              <p:nvPr/>
            </p:nvSpPr>
            <p:spPr>
              <a:xfrm>
                <a:off x="8151111" y="1763062"/>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20" name="Rectangle 319">
                <a:extLst>
                  <a:ext uri="{FF2B5EF4-FFF2-40B4-BE49-F238E27FC236}">
                    <a16:creationId xmlns:a16="http://schemas.microsoft.com/office/drawing/2014/main" id="{DD2A1173-A3C4-FF4A-B1F9-C4A044566A50}"/>
                  </a:ext>
                </a:extLst>
              </p:cNvPr>
              <p:cNvSpPr/>
              <p:nvPr/>
            </p:nvSpPr>
            <p:spPr>
              <a:xfrm>
                <a:off x="8532128" y="1765012"/>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21" name="Rectangle 320">
                <a:extLst>
                  <a:ext uri="{FF2B5EF4-FFF2-40B4-BE49-F238E27FC236}">
                    <a16:creationId xmlns:a16="http://schemas.microsoft.com/office/drawing/2014/main" id="{E2AA4F5E-9703-67B3-EBEF-1AE239FC5CB4}"/>
                  </a:ext>
                </a:extLst>
              </p:cNvPr>
              <p:cNvSpPr/>
              <p:nvPr/>
            </p:nvSpPr>
            <p:spPr>
              <a:xfrm>
                <a:off x="7008060" y="1913865"/>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22" name="Rectangle 321">
                <a:extLst>
                  <a:ext uri="{FF2B5EF4-FFF2-40B4-BE49-F238E27FC236}">
                    <a16:creationId xmlns:a16="http://schemas.microsoft.com/office/drawing/2014/main" id="{01C9AF94-8834-43D6-E327-A623B53A1F2A}"/>
                  </a:ext>
                </a:extLst>
              </p:cNvPr>
              <p:cNvSpPr/>
              <p:nvPr/>
            </p:nvSpPr>
            <p:spPr>
              <a:xfrm>
                <a:off x="7389077" y="1911915"/>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23" name="Rectangle 322">
                <a:extLst>
                  <a:ext uri="{FF2B5EF4-FFF2-40B4-BE49-F238E27FC236}">
                    <a16:creationId xmlns:a16="http://schemas.microsoft.com/office/drawing/2014/main" id="{E7BE6193-715C-16C7-05D4-649F8CC5ED34}"/>
                  </a:ext>
                </a:extLst>
              </p:cNvPr>
              <p:cNvSpPr/>
              <p:nvPr/>
            </p:nvSpPr>
            <p:spPr>
              <a:xfrm>
                <a:off x="7770094" y="1911915"/>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24" name="Rectangle 323">
                <a:extLst>
                  <a:ext uri="{FF2B5EF4-FFF2-40B4-BE49-F238E27FC236}">
                    <a16:creationId xmlns:a16="http://schemas.microsoft.com/office/drawing/2014/main" id="{87135178-F1AD-2D51-042C-17D005250D8E}"/>
                  </a:ext>
                </a:extLst>
              </p:cNvPr>
              <p:cNvSpPr/>
              <p:nvPr/>
            </p:nvSpPr>
            <p:spPr>
              <a:xfrm>
                <a:off x="8151111" y="1911915"/>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25" name="Rectangle 324">
                <a:extLst>
                  <a:ext uri="{FF2B5EF4-FFF2-40B4-BE49-F238E27FC236}">
                    <a16:creationId xmlns:a16="http://schemas.microsoft.com/office/drawing/2014/main" id="{0F802E84-C824-39FD-A4F9-B10A96B8B916}"/>
                  </a:ext>
                </a:extLst>
              </p:cNvPr>
              <p:cNvSpPr/>
              <p:nvPr/>
            </p:nvSpPr>
            <p:spPr>
              <a:xfrm>
                <a:off x="8532128" y="1913865"/>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26" name="Rectangle 325">
                <a:extLst>
                  <a:ext uri="{FF2B5EF4-FFF2-40B4-BE49-F238E27FC236}">
                    <a16:creationId xmlns:a16="http://schemas.microsoft.com/office/drawing/2014/main" id="{AF9239B8-80E9-66D6-BDE4-E26F71DA6692}"/>
                  </a:ext>
                </a:extLst>
              </p:cNvPr>
              <p:cNvSpPr/>
              <p:nvPr/>
            </p:nvSpPr>
            <p:spPr>
              <a:xfrm>
                <a:off x="7008060" y="2060219"/>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27" name="Rectangle 326">
                <a:extLst>
                  <a:ext uri="{FF2B5EF4-FFF2-40B4-BE49-F238E27FC236}">
                    <a16:creationId xmlns:a16="http://schemas.microsoft.com/office/drawing/2014/main" id="{8362E46A-A19B-35C0-3FDA-C5AB9AB122F2}"/>
                  </a:ext>
                </a:extLst>
              </p:cNvPr>
              <p:cNvSpPr/>
              <p:nvPr/>
            </p:nvSpPr>
            <p:spPr>
              <a:xfrm>
                <a:off x="7389077" y="2058269"/>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28" name="Rectangle 327">
                <a:extLst>
                  <a:ext uri="{FF2B5EF4-FFF2-40B4-BE49-F238E27FC236}">
                    <a16:creationId xmlns:a16="http://schemas.microsoft.com/office/drawing/2014/main" id="{B24B4498-7B4D-866C-B109-5CB488EC763B}"/>
                  </a:ext>
                </a:extLst>
              </p:cNvPr>
              <p:cNvSpPr/>
              <p:nvPr/>
            </p:nvSpPr>
            <p:spPr>
              <a:xfrm>
                <a:off x="7770094" y="2058269"/>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29" name="Rectangle 328">
                <a:extLst>
                  <a:ext uri="{FF2B5EF4-FFF2-40B4-BE49-F238E27FC236}">
                    <a16:creationId xmlns:a16="http://schemas.microsoft.com/office/drawing/2014/main" id="{88220983-84EA-61BB-F629-9E12397FF0D6}"/>
                  </a:ext>
                </a:extLst>
              </p:cNvPr>
              <p:cNvSpPr/>
              <p:nvPr/>
            </p:nvSpPr>
            <p:spPr>
              <a:xfrm>
                <a:off x="8151111" y="2058269"/>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sp>
            <p:nvSpPr>
              <p:cNvPr id="330" name="Rectangle 329">
                <a:extLst>
                  <a:ext uri="{FF2B5EF4-FFF2-40B4-BE49-F238E27FC236}">
                    <a16:creationId xmlns:a16="http://schemas.microsoft.com/office/drawing/2014/main" id="{1EC3B74D-C02F-1725-C278-2B6D16573899}"/>
                  </a:ext>
                </a:extLst>
              </p:cNvPr>
              <p:cNvSpPr/>
              <p:nvPr/>
            </p:nvSpPr>
            <p:spPr>
              <a:xfrm>
                <a:off x="8532128" y="2060219"/>
                <a:ext cx="238057" cy="109492"/>
              </a:xfrm>
              <a:prstGeom prst="rect">
                <a:avLst/>
              </a:prstGeom>
              <a:solidFill>
                <a:schemeClr val="bg1"/>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latin typeface="Arial" panose="020B0604020202020204"/>
                </a:endParaRPr>
              </a:p>
            </p:txBody>
          </p:sp>
          <p:cxnSp>
            <p:nvCxnSpPr>
              <p:cNvPr id="331" name="Straight Connector 330">
                <a:extLst>
                  <a:ext uri="{FF2B5EF4-FFF2-40B4-BE49-F238E27FC236}">
                    <a16:creationId xmlns:a16="http://schemas.microsoft.com/office/drawing/2014/main" id="{49D37946-0887-FC4E-067F-5183515205D6}"/>
                  </a:ext>
                </a:extLst>
              </p:cNvPr>
              <p:cNvCxnSpPr>
                <a:cxnSpLocks/>
              </p:cNvCxnSpPr>
              <p:nvPr/>
            </p:nvCxnSpPr>
            <p:spPr>
              <a:xfrm flipV="1">
                <a:off x="6967220" y="1205989"/>
                <a:ext cx="130089" cy="218958"/>
              </a:xfrm>
              <a:prstGeom prst="line">
                <a:avLst/>
              </a:prstGeom>
              <a:solidFill>
                <a:schemeClr val="bg1"/>
              </a:solidFill>
              <a:ln w="1905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ABC4DA51-0805-FC99-C349-C98AF6E384C2}"/>
                  </a:ext>
                </a:extLst>
              </p:cNvPr>
              <p:cNvCxnSpPr>
                <a:cxnSpLocks/>
              </p:cNvCxnSpPr>
              <p:nvPr/>
            </p:nvCxnSpPr>
            <p:spPr>
              <a:xfrm flipH="1" flipV="1">
                <a:off x="8669266" y="1205989"/>
                <a:ext cx="135343" cy="218958"/>
              </a:xfrm>
              <a:prstGeom prst="line">
                <a:avLst/>
              </a:prstGeom>
              <a:solidFill>
                <a:schemeClr val="bg1"/>
              </a:solidFill>
              <a:ln w="1905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07DC183F-9EDA-AED8-063D-63047D3D4E5F}"/>
                  </a:ext>
                </a:extLst>
              </p:cNvPr>
              <p:cNvCxnSpPr>
                <a:cxnSpLocks/>
              </p:cNvCxnSpPr>
              <p:nvPr/>
            </p:nvCxnSpPr>
            <p:spPr>
              <a:xfrm>
                <a:off x="7097309" y="1205989"/>
                <a:ext cx="1571957" cy="0"/>
              </a:xfrm>
              <a:prstGeom prst="line">
                <a:avLst/>
              </a:prstGeom>
              <a:solidFill>
                <a:schemeClr val="bg1"/>
              </a:solidFill>
              <a:ln w="1905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94" name="组合 305">
            <a:extLst>
              <a:ext uri="{FF2B5EF4-FFF2-40B4-BE49-F238E27FC236}">
                <a16:creationId xmlns:a16="http://schemas.microsoft.com/office/drawing/2014/main" id="{B0AF1960-2928-B59B-8C72-8022850428C8}"/>
              </a:ext>
            </a:extLst>
          </p:cNvPr>
          <p:cNvGrpSpPr/>
          <p:nvPr/>
        </p:nvGrpSpPr>
        <p:grpSpPr>
          <a:xfrm>
            <a:off x="7207953" y="1366636"/>
            <a:ext cx="803522" cy="803210"/>
            <a:chOff x="1168947" y="853385"/>
            <a:chExt cx="803210" cy="803210"/>
          </a:xfrm>
        </p:grpSpPr>
        <p:grpSp>
          <p:nvGrpSpPr>
            <p:cNvPr id="395" name="组合 306">
              <a:extLst>
                <a:ext uri="{FF2B5EF4-FFF2-40B4-BE49-F238E27FC236}">
                  <a16:creationId xmlns:a16="http://schemas.microsoft.com/office/drawing/2014/main" id="{B59C2D03-1158-91C2-B973-12E8707C61FE}"/>
                </a:ext>
              </a:extLst>
            </p:cNvPr>
            <p:cNvGrpSpPr/>
            <p:nvPr/>
          </p:nvGrpSpPr>
          <p:grpSpPr>
            <a:xfrm>
              <a:off x="1168947" y="853385"/>
              <a:ext cx="803210" cy="803210"/>
              <a:chOff x="1168947" y="853385"/>
              <a:chExt cx="803210" cy="803210"/>
            </a:xfrm>
          </p:grpSpPr>
          <p:sp>
            <p:nvSpPr>
              <p:cNvPr id="397" name="Teardrop 25">
                <a:extLst>
                  <a:ext uri="{FF2B5EF4-FFF2-40B4-BE49-F238E27FC236}">
                    <a16:creationId xmlns:a16="http://schemas.microsoft.com/office/drawing/2014/main" id="{20058FFA-3231-7357-CCA9-68AB7EBE584D}"/>
                  </a:ext>
                </a:extLst>
              </p:cNvPr>
              <p:cNvSpPr/>
              <p:nvPr/>
            </p:nvSpPr>
            <p:spPr>
              <a:xfrm rot="8100000">
                <a:off x="1168947" y="853385"/>
                <a:ext cx="803210" cy="803210"/>
              </a:xfrm>
              <a:prstGeom prst="teardrop">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solidFill>
                    <a:srgbClr val="FFC000"/>
                  </a:solidFill>
                  <a:latin typeface="Poppins" pitchFamily="2" charset="77"/>
                </a:endParaRPr>
              </a:p>
            </p:txBody>
          </p:sp>
          <p:sp>
            <p:nvSpPr>
              <p:cNvPr id="398" name="Oval 26">
                <a:extLst>
                  <a:ext uri="{FF2B5EF4-FFF2-40B4-BE49-F238E27FC236}">
                    <a16:creationId xmlns:a16="http://schemas.microsoft.com/office/drawing/2014/main" id="{A1379D94-5B06-7DE1-51F2-337D70142426}"/>
                  </a:ext>
                </a:extLst>
              </p:cNvPr>
              <p:cNvSpPr/>
              <p:nvPr/>
            </p:nvSpPr>
            <p:spPr>
              <a:xfrm>
                <a:off x="1252941" y="937379"/>
                <a:ext cx="635221" cy="6352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solidFill>
                    <a:srgbClr val="FFC000"/>
                  </a:solidFill>
                  <a:latin typeface="Poppins" pitchFamily="2" charset="77"/>
                </a:endParaRPr>
              </a:p>
            </p:txBody>
          </p:sp>
        </p:grpSp>
        <p:sp>
          <p:nvSpPr>
            <p:cNvPr id="396" name="TextBox 54">
              <a:extLst>
                <a:ext uri="{FF2B5EF4-FFF2-40B4-BE49-F238E27FC236}">
                  <a16:creationId xmlns:a16="http://schemas.microsoft.com/office/drawing/2014/main" id="{ED937851-D503-6D99-52B1-05965BEA60CD}"/>
                </a:ext>
              </a:extLst>
            </p:cNvPr>
            <p:cNvSpPr txBox="1"/>
            <p:nvPr/>
          </p:nvSpPr>
          <p:spPr>
            <a:xfrm>
              <a:off x="1251473" y="1016487"/>
              <a:ext cx="638156" cy="519373"/>
            </a:xfrm>
            <a:prstGeom prst="rect">
              <a:avLst/>
            </a:prstGeom>
            <a:noFill/>
          </p:spPr>
          <p:txBody>
            <a:bodyPr wrap="square" rtlCol="0" anchor="ctr">
              <a:spAutoFit/>
            </a:bodyPr>
            <a:lstStyle/>
            <a:p>
              <a:pPr algn="ctr"/>
              <a:r>
                <a:rPr lang="en-US" sz="2775" b="1" spc="-109" dirty="0">
                  <a:solidFill>
                    <a:schemeClr val="accent6">
                      <a:lumMod val="75000"/>
                    </a:schemeClr>
                  </a:solidFill>
                  <a:latin typeface="Poppins" pitchFamily="2" charset="77"/>
                  <a:cs typeface="Poppins" pitchFamily="2" charset="77"/>
                </a:rPr>
                <a:t>04</a:t>
              </a:r>
            </a:p>
          </p:txBody>
        </p:sp>
      </p:grpSp>
      <p:sp>
        <p:nvSpPr>
          <p:cNvPr id="399" name="TextBox 40">
            <a:extLst>
              <a:ext uri="{FF2B5EF4-FFF2-40B4-BE49-F238E27FC236}">
                <a16:creationId xmlns:a16="http://schemas.microsoft.com/office/drawing/2014/main" id="{2C645B4D-47EE-672C-7284-44572495A0BA}"/>
              </a:ext>
            </a:extLst>
          </p:cNvPr>
          <p:cNvSpPr txBox="1"/>
          <p:nvPr/>
        </p:nvSpPr>
        <p:spPr>
          <a:xfrm flipH="1">
            <a:off x="6718276" y="1158646"/>
            <a:ext cx="1877719" cy="196208"/>
          </a:xfrm>
          <a:prstGeom prst="rect">
            <a:avLst/>
          </a:prstGeom>
          <a:noFill/>
        </p:spPr>
        <p:txBody>
          <a:bodyPr wrap="square" lIns="0" tIns="0" rIns="0" bIns="0" rtlCol="0" anchor="b">
            <a:spAutoFit/>
          </a:bodyPr>
          <a:lstStyle/>
          <a:p>
            <a:pPr algn="ctr"/>
            <a:r>
              <a:rPr lang="en-US" sz="1275" b="1" spc="-11" dirty="0">
                <a:solidFill>
                  <a:schemeClr val="accent6">
                    <a:lumMod val="75000"/>
                  </a:schemeClr>
                </a:solidFill>
                <a:latin typeface="Neue Haas Grotesk Text Pro" panose="020B0504020202020204" pitchFamily="34" charset="0"/>
                <a:cs typeface="Poppins" pitchFamily="2" charset="77"/>
              </a:rPr>
              <a:t>High Performance S3</a:t>
            </a:r>
          </a:p>
        </p:txBody>
      </p:sp>
      <p:grpSp>
        <p:nvGrpSpPr>
          <p:cNvPr id="401" name="Group 400">
            <a:extLst>
              <a:ext uri="{FF2B5EF4-FFF2-40B4-BE49-F238E27FC236}">
                <a16:creationId xmlns:a16="http://schemas.microsoft.com/office/drawing/2014/main" id="{962BFBBA-1CBA-4D7F-40A0-80FE248F2A70}"/>
              </a:ext>
            </a:extLst>
          </p:cNvPr>
          <p:cNvGrpSpPr/>
          <p:nvPr/>
        </p:nvGrpSpPr>
        <p:grpSpPr>
          <a:xfrm>
            <a:off x="4106603" y="2348445"/>
            <a:ext cx="478479" cy="468708"/>
            <a:chOff x="2419559" y="2671069"/>
            <a:chExt cx="1036233" cy="1005121"/>
          </a:xfrm>
        </p:grpSpPr>
        <p:sp>
          <p:nvSpPr>
            <p:cNvPr id="402" name="Oval 401">
              <a:extLst>
                <a:ext uri="{FF2B5EF4-FFF2-40B4-BE49-F238E27FC236}">
                  <a16:creationId xmlns:a16="http://schemas.microsoft.com/office/drawing/2014/main" id="{36EF15CE-6844-42AB-38A7-B95C60347825}"/>
                </a:ext>
              </a:extLst>
            </p:cNvPr>
            <p:cNvSpPr/>
            <p:nvPr/>
          </p:nvSpPr>
          <p:spPr>
            <a:xfrm>
              <a:off x="2547549" y="2798222"/>
              <a:ext cx="743803" cy="743803"/>
            </a:xfrm>
            <a:prstGeom prst="ellipse">
              <a:avLst/>
            </a:prstGeom>
            <a:noFill/>
            <a:ln w="1270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03" name="Block Arc 402">
              <a:extLst>
                <a:ext uri="{FF2B5EF4-FFF2-40B4-BE49-F238E27FC236}">
                  <a16:creationId xmlns:a16="http://schemas.microsoft.com/office/drawing/2014/main" id="{1754D7F6-17C5-78F8-0807-BD4C96B6911B}"/>
                </a:ext>
              </a:extLst>
            </p:cNvPr>
            <p:cNvSpPr/>
            <p:nvPr/>
          </p:nvSpPr>
          <p:spPr>
            <a:xfrm rot="16751738">
              <a:off x="2435115" y="2655513"/>
              <a:ext cx="1005121" cy="1036233"/>
            </a:xfrm>
            <a:prstGeom prst="blockArc">
              <a:avLst>
                <a:gd name="adj1" fmla="val 10714737"/>
                <a:gd name="adj2" fmla="val 20886752"/>
                <a:gd name="adj3" fmla="val 11975"/>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Arial"/>
                <a:ea typeface="+mn-ea"/>
                <a:cs typeface="+mn-cs"/>
              </a:endParaRPr>
            </a:p>
          </p:txBody>
        </p:sp>
        <p:pic>
          <p:nvPicPr>
            <p:cNvPr id="404" name="Picture 403">
              <a:extLst>
                <a:ext uri="{FF2B5EF4-FFF2-40B4-BE49-F238E27FC236}">
                  <a16:creationId xmlns:a16="http://schemas.microsoft.com/office/drawing/2014/main" id="{BDC017C4-49C2-F605-7110-DD77E2B54A4C}"/>
                </a:ext>
              </a:extLst>
            </p:cNvPr>
            <p:cNvPicPr>
              <a:picLocks noChangeAspect="1"/>
            </p:cNvPicPr>
            <p:nvPr/>
          </p:nvPicPr>
          <p:blipFill>
            <a:blip r:embed="rId12">
              <a:duotone>
                <a:schemeClr val="accent5">
                  <a:shade val="45000"/>
                  <a:satMod val="135000"/>
                </a:schemeClr>
                <a:prstClr val="white"/>
              </a:duotone>
            </a:blip>
            <a:stretch>
              <a:fillRect/>
            </a:stretch>
          </p:blipFill>
          <p:spPr>
            <a:xfrm>
              <a:off x="2564739" y="2814069"/>
              <a:ext cx="696899" cy="696899"/>
            </a:xfrm>
            <a:prstGeom prst="rect">
              <a:avLst/>
            </a:prstGeom>
          </p:spPr>
        </p:pic>
      </p:grpSp>
      <p:grpSp>
        <p:nvGrpSpPr>
          <p:cNvPr id="405" name="Group 404">
            <a:extLst>
              <a:ext uri="{FF2B5EF4-FFF2-40B4-BE49-F238E27FC236}">
                <a16:creationId xmlns:a16="http://schemas.microsoft.com/office/drawing/2014/main" id="{7A1C134A-451B-9507-B631-28E4EE32C6BC}"/>
              </a:ext>
            </a:extLst>
          </p:cNvPr>
          <p:cNvGrpSpPr/>
          <p:nvPr/>
        </p:nvGrpSpPr>
        <p:grpSpPr>
          <a:xfrm>
            <a:off x="3296236" y="2583515"/>
            <a:ext cx="491358" cy="463782"/>
            <a:chOff x="2200921" y="3414672"/>
            <a:chExt cx="491358" cy="463782"/>
          </a:xfrm>
        </p:grpSpPr>
        <p:sp>
          <p:nvSpPr>
            <p:cNvPr id="406" name="Oval 405">
              <a:extLst>
                <a:ext uri="{FF2B5EF4-FFF2-40B4-BE49-F238E27FC236}">
                  <a16:creationId xmlns:a16="http://schemas.microsoft.com/office/drawing/2014/main" id="{413CA424-5C61-B362-7E7B-EDD9AC171F08}"/>
                </a:ext>
              </a:extLst>
            </p:cNvPr>
            <p:cNvSpPr/>
            <p:nvPr/>
          </p:nvSpPr>
          <p:spPr>
            <a:xfrm>
              <a:off x="2259221" y="3470769"/>
              <a:ext cx="363611" cy="332900"/>
            </a:xfrm>
            <a:prstGeom prst="ellipse">
              <a:avLst/>
            </a:pr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07" name="Block Arc 406">
              <a:extLst>
                <a:ext uri="{FF2B5EF4-FFF2-40B4-BE49-F238E27FC236}">
                  <a16:creationId xmlns:a16="http://schemas.microsoft.com/office/drawing/2014/main" id="{76BC8244-3750-8660-A176-B5CD0CD3634B}"/>
                </a:ext>
              </a:extLst>
            </p:cNvPr>
            <p:cNvSpPr/>
            <p:nvPr/>
          </p:nvSpPr>
          <p:spPr>
            <a:xfrm rot="19847324">
              <a:off x="2200921" y="3414672"/>
              <a:ext cx="491358" cy="463782"/>
            </a:xfrm>
            <a:prstGeom prst="blockArc">
              <a:avLst>
                <a:gd name="adj1" fmla="val 10714737"/>
                <a:gd name="adj2" fmla="val 20886752"/>
                <a:gd name="adj3" fmla="val 1197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Arial"/>
                <a:ea typeface="+mn-ea"/>
                <a:cs typeface="+mn-cs"/>
              </a:endParaRPr>
            </a:p>
          </p:txBody>
        </p:sp>
        <p:pic>
          <p:nvPicPr>
            <p:cNvPr id="408" name="Picture 407">
              <a:extLst>
                <a:ext uri="{FF2B5EF4-FFF2-40B4-BE49-F238E27FC236}">
                  <a16:creationId xmlns:a16="http://schemas.microsoft.com/office/drawing/2014/main" id="{DFE7A003-C3E0-7630-7C42-C783F4302693}"/>
                </a:ext>
              </a:extLst>
            </p:cNvPr>
            <p:cNvPicPr>
              <a:picLocks noChangeAspect="1"/>
            </p:cNvPicPr>
            <p:nvPr/>
          </p:nvPicPr>
          <p:blipFill>
            <a:blip r:embed="rId13">
              <a:duotone>
                <a:schemeClr val="accent1">
                  <a:shade val="45000"/>
                  <a:satMod val="135000"/>
                </a:schemeClr>
                <a:prstClr val="white"/>
              </a:duotone>
            </a:blip>
            <a:stretch>
              <a:fillRect/>
            </a:stretch>
          </p:blipFill>
          <p:spPr>
            <a:xfrm>
              <a:off x="2344398" y="3544556"/>
              <a:ext cx="206559" cy="189112"/>
            </a:xfrm>
            <a:prstGeom prst="rect">
              <a:avLst/>
            </a:prstGeom>
          </p:spPr>
        </p:pic>
      </p:grpSp>
      <p:grpSp>
        <p:nvGrpSpPr>
          <p:cNvPr id="409" name="Group 408">
            <a:extLst>
              <a:ext uri="{FF2B5EF4-FFF2-40B4-BE49-F238E27FC236}">
                <a16:creationId xmlns:a16="http://schemas.microsoft.com/office/drawing/2014/main" id="{2AA09A37-FF8C-3BC1-0679-D93F0E5C6BE3}"/>
              </a:ext>
            </a:extLst>
          </p:cNvPr>
          <p:cNvGrpSpPr/>
          <p:nvPr/>
        </p:nvGrpSpPr>
        <p:grpSpPr>
          <a:xfrm>
            <a:off x="5494427" y="2539494"/>
            <a:ext cx="497497" cy="514379"/>
            <a:chOff x="4984036" y="1235825"/>
            <a:chExt cx="1005121" cy="1036233"/>
          </a:xfrm>
        </p:grpSpPr>
        <p:sp>
          <p:nvSpPr>
            <p:cNvPr id="410" name="Oval 409">
              <a:extLst>
                <a:ext uri="{FF2B5EF4-FFF2-40B4-BE49-F238E27FC236}">
                  <a16:creationId xmlns:a16="http://schemas.microsoft.com/office/drawing/2014/main" id="{927EF9E3-822D-F147-E76A-5B5C11848716}"/>
                </a:ext>
              </a:extLst>
            </p:cNvPr>
            <p:cNvSpPr/>
            <p:nvPr/>
          </p:nvSpPr>
          <p:spPr>
            <a:xfrm>
              <a:off x="5123216" y="1371306"/>
              <a:ext cx="743803" cy="743803"/>
            </a:xfrm>
            <a:prstGeom prst="ellipse">
              <a:avLst/>
            </a:prstGeom>
            <a:noFill/>
            <a:ln w="1270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1" name="Block Arc 410">
              <a:extLst>
                <a:ext uri="{FF2B5EF4-FFF2-40B4-BE49-F238E27FC236}">
                  <a16:creationId xmlns:a16="http://schemas.microsoft.com/office/drawing/2014/main" id="{290650D0-6C02-5922-9520-85FBC12FC4E3}"/>
                </a:ext>
              </a:extLst>
            </p:cNvPr>
            <p:cNvSpPr/>
            <p:nvPr/>
          </p:nvSpPr>
          <p:spPr>
            <a:xfrm rot="2244082">
              <a:off x="4984036" y="1235825"/>
              <a:ext cx="1005121" cy="1036233"/>
            </a:xfrm>
            <a:prstGeom prst="blockArc">
              <a:avLst>
                <a:gd name="adj1" fmla="val 10714737"/>
                <a:gd name="adj2" fmla="val 20886752"/>
                <a:gd name="adj3" fmla="val 1197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Arial"/>
                <a:ea typeface="+mn-ea"/>
                <a:cs typeface="+mn-cs"/>
              </a:endParaRPr>
            </a:p>
          </p:txBody>
        </p:sp>
        <p:pic>
          <p:nvPicPr>
            <p:cNvPr id="412" name="Picture 411">
              <a:extLst>
                <a:ext uri="{FF2B5EF4-FFF2-40B4-BE49-F238E27FC236}">
                  <a16:creationId xmlns:a16="http://schemas.microsoft.com/office/drawing/2014/main" id="{B7AC31C1-E028-7DED-F8D9-F87558B5933E}"/>
                </a:ext>
              </a:extLst>
            </p:cNvPr>
            <p:cNvPicPr>
              <a:picLocks noChangeAspect="1"/>
            </p:cNvPicPr>
            <p:nvPr/>
          </p:nvPicPr>
          <p:blipFill>
            <a:blip r:embed="rId14">
              <a:duotone>
                <a:schemeClr val="accent4">
                  <a:shade val="45000"/>
                  <a:satMod val="135000"/>
                </a:schemeClr>
                <a:prstClr val="white"/>
              </a:duotone>
            </a:blip>
            <a:stretch>
              <a:fillRect/>
            </a:stretch>
          </p:blipFill>
          <p:spPr>
            <a:xfrm>
              <a:off x="5239287" y="1494430"/>
              <a:ext cx="494617" cy="494617"/>
            </a:xfrm>
            <a:prstGeom prst="rect">
              <a:avLst/>
            </a:prstGeom>
          </p:spPr>
        </p:pic>
      </p:grpSp>
      <p:grpSp>
        <p:nvGrpSpPr>
          <p:cNvPr id="413" name="Group 412">
            <a:extLst>
              <a:ext uri="{FF2B5EF4-FFF2-40B4-BE49-F238E27FC236}">
                <a16:creationId xmlns:a16="http://schemas.microsoft.com/office/drawing/2014/main" id="{9A76DB97-0953-0B88-A6AD-A579F294EA7C}"/>
              </a:ext>
            </a:extLst>
          </p:cNvPr>
          <p:cNvGrpSpPr/>
          <p:nvPr/>
        </p:nvGrpSpPr>
        <p:grpSpPr>
          <a:xfrm>
            <a:off x="4758521" y="2329885"/>
            <a:ext cx="494087" cy="477575"/>
            <a:chOff x="5697965" y="2667123"/>
            <a:chExt cx="1036233" cy="1005121"/>
          </a:xfrm>
        </p:grpSpPr>
        <p:sp>
          <p:nvSpPr>
            <p:cNvPr id="414" name="Oval 413">
              <a:extLst>
                <a:ext uri="{FF2B5EF4-FFF2-40B4-BE49-F238E27FC236}">
                  <a16:creationId xmlns:a16="http://schemas.microsoft.com/office/drawing/2014/main" id="{0C9B9A21-6EB9-300D-2F77-70F754213608}"/>
                </a:ext>
              </a:extLst>
            </p:cNvPr>
            <p:cNvSpPr/>
            <p:nvPr/>
          </p:nvSpPr>
          <p:spPr>
            <a:xfrm>
              <a:off x="5865843" y="2798222"/>
              <a:ext cx="743803" cy="743803"/>
            </a:xfrm>
            <a:prstGeom prst="ellipse">
              <a:avLst/>
            </a:prstGeom>
            <a:noFill/>
            <a:ln w="127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5" name="Block Arc 414">
              <a:extLst>
                <a:ext uri="{FF2B5EF4-FFF2-40B4-BE49-F238E27FC236}">
                  <a16:creationId xmlns:a16="http://schemas.microsoft.com/office/drawing/2014/main" id="{A2BA2AA0-E4CC-E02D-386A-C0DA90FA315D}"/>
                </a:ext>
              </a:extLst>
            </p:cNvPr>
            <p:cNvSpPr/>
            <p:nvPr/>
          </p:nvSpPr>
          <p:spPr>
            <a:xfrm rot="5187317">
              <a:off x="5713521" y="2651567"/>
              <a:ext cx="1005121" cy="1036233"/>
            </a:xfrm>
            <a:prstGeom prst="blockArc">
              <a:avLst>
                <a:gd name="adj1" fmla="val 10714737"/>
                <a:gd name="adj2" fmla="val 20886752"/>
                <a:gd name="adj3" fmla="val 1197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Arial"/>
                <a:ea typeface="+mn-ea"/>
                <a:cs typeface="+mn-cs"/>
              </a:endParaRPr>
            </a:p>
          </p:txBody>
        </p:sp>
        <p:pic>
          <p:nvPicPr>
            <p:cNvPr id="192" name="Picture 191">
              <a:extLst>
                <a:ext uri="{FF2B5EF4-FFF2-40B4-BE49-F238E27FC236}">
                  <a16:creationId xmlns:a16="http://schemas.microsoft.com/office/drawing/2014/main" id="{C4EADDC6-3C04-5D78-279C-79F69C75CB0E}"/>
                </a:ext>
              </a:extLst>
            </p:cNvPr>
            <p:cNvPicPr>
              <a:picLocks noChangeAspect="1"/>
            </p:cNvPicPr>
            <p:nvPr/>
          </p:nvPicPr>
          <p:blipFill>
            <a:blip r:embed="rId15">
              <a:duotone>
                <a:schemeClr val="accent5">
                  <a:shade val="45000"/>
                  <a:satMod val="135000"/>
                </a:schemeClr>
                <a:prstClr val="white"/>
              </a:duotone>
            </a:blip>
            <a:stretch>
              <a:fillRect/>
            </a:stretch>
          </p:blipFill>
          <p:spPr>
            <a:xfrm>
              <a:off x="6002773" y="2919617"/>
              <a:ext cx="460621" cy="460621"/>
            </a:xfrm>
            <a:prstGeom prst="rect">
              <a:avLst/>
            </a:prstGeom>
          </p:spPr>
        </p:pic>
      </p:grpSp>
      <p:grpSp>
        <p:nvGrpSpPr>
          <p:cNvPr id="7" name="Group 6">
            <a:extLst>
              <a:ext uri="{FF2B5EF4-FFF2-40B4-BE49-F238E27FC236}">
                <a16:creationId xmlns:a16="http://schemas.microsoft.com/office/drawing/2014/main" id="{7F995899-9B6B-3D7C-FC5D-3A371A65BC98}"/>
              </a:ext>
            </a:extLst>
          </p:cNvPr>
          <p:cNvGrpSpPr/>
          <p:nvPr/>
        </p:nvGrpSpPr>
        <p:grpSpPr>
          <a:xfrm>
            <a:off x="7255673" y="2377067"/>
            <a:ext cx="1694364" cy="634601"/>
            <a:chOff x="7255673" y="2377067"/>
            <a:chExt cx="1694364" cy="634601"/>
          </a:xfrm>
        </p:grpSpPr>
        <p:pic>
          <p:nvPicPr>
            <p:cNvPr id="274" name="Picture 2" descr="查看源图像">
              <a:extLst>
                <a:ext uri="{FF2B5EF4-FFF2-40B4-BE49-F238E27FC236}">
                  <a16:creationId xmlns:a16="http://schemas.microsoft.com/office/drawing/2014/main" id="{280E6A50-6D36-8BC0-6E45-C6DC15E05B8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21106" y="2787780"/>
              <a:ext cx="463950" cy="86002"/>
            </a:xfrm>
            <a:prstGeom prst="rect">
              <a:avLst/>
            </a:prstGeom>
            <a:noFill/>
            <a:extLst>
              <a:ext uri="{909E8E84-426E-40DD-AFC4-6F175D3DCCD1}">
                <a14:hiddenFill xmlns:a14="http://schemas.microsoft.com/office/drawing/2010/main">
                  <a:solidFill>
                    <a:srgbClr val="FFFFFF"/>
                  </a:solidFill>
                </a14:hiddenFill>
              </a:ext>
            </a:extLst>
          </p:spPr>
        </p:pic>
        <p:pic>
          <p:nvPicPr>
            <p:cNvPr id="275" name="Picture 4" descr="查看源图像">
              <a:extLst>
                <a:ext uri="{FF2B5EF4-FFF2-40B4-BE49-F238E27FC236}">
                  <a16:creationId xmlns:a16="http://schemas.microsoft.com/office/drawing/2014/main" id="{374028D3-5BF5-A181-BD29-69599EA5211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57135" y="2377067"/>
              <a:ext cx="596034" cy="153031"/>
            </a:xfrm>
            <a:prstGeom prst="rect">
              <a:avLst/>
            </a:prstGeom>
            <a:noFill/>
            <a:extLst>
              <a:ext uri="{909E8E84-426E-40DD-AFC4-6F175D3DCCD1}">
                <a14:hiddenFill xmlns:a14="http://schemas.microsoft.com/office/drawing/2010/main">
                  <a:solidFill>
                    <a:srgbClr val="FFFFFF"/>
                  </a:solidFill>
                </a14:hiddenFill>
              </a:ext>
            </a:extLst>
          </p:spPr>
        </p:pic>
        <p:pic>
          <p:nvPicPr>
            <p:cNvPr id="276" name="Picture 10" descr="Blue dots on a black background&#10;&#10;Description automatically generated with medium confidence">
              <a:extLst>
                <a:ext uri="{FF2B5EF4-FFF2-40B4-BE49-F238E27FC236}">
                  <a16:creationId xmlns:a16="http://schemas.microsoft.com/office/drawing/2014/main" id="{996960B2-55A0-8F87-4815-5E3EBDC8F10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49398" y="2395804"/>
              <a:ext cx="600639" cy="153032"/>
            </a:xfrm>
            <a:prstGeom prst="rect">
              <a:avLst/>
            </a:prstGeom>
          </p:spPr>
        </p:pic>
        <p:pic>
          <p:nvPicPr>
            <p:cNvPr id="4" name="Picture 3" descr="Logo&#10;&#10;Description automatically generated">
              <a:extLst>
                <a:ext uri="{FF2B5EF4-FFF2-40B4-BE49-F238E27FC236}">
                  <a16:creationId xmlns:a16="http://schemas.microsoft.com/office/drawing/2014/main" id="{1E9479C5-F0BE-7F09-CE0B-19350FD0999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506393" y="2579648"/>
              <a:ext cx="401459" cy="133820"/>
            </a:xfrm>
            <a:prstGeom prst="rect">
              <a:avLst/>
            </a:prstGeom>
          </p:spPr>
        </p:pic>
        <p:pic>
          <p:nvPicPr>
            <p:cNvPr id="6" name="Picture 5" descr="Logo&#10;&#10;Description automatically generated">
              <a:extLst>
                <a:ext uri="{FF2B5EF4-FFF2-40B4-BE49-F238E27FC236}">
                  <a16:creationId xmlns:a16="http://schemas.microsoft.com/office/drawing/2014/main" id="{229A0735-0D64-763E-4784-4815763BE0A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71803" y="2604965"/>
              <a:ext cx="548005" cy="176732"/>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8A08CF95-4BC9-1A0D-0486-E7B21A6305D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684195" y="2769920"/>
              <a:ext cx="504286" cy="176635"/>
            </a:xfrm>
            <a:prstGeom prst="rect">
              <a:avLst/>
            </a:prstGeom>
          </p:spPr>
        </p:pic>
        <p:pic>
          <p:nvPicPr>
            <p:cNvPr id="5" name="Picture 4" descr="A green and black logo&#10;&#10;Description automatically generated">
              <a:extLst>
                <a:ext uri="{FF2B5EF4-FFF2-40B4-BE49-F238E27FC236}">
                  <a16:creationId xmlns:a16="http://schemas.microsoft.com/office/drawing/2014/main" id="{4F0F6797-807D-2A24-EB58-F6E500EB28D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255673" y="2746809"/>
              <a:ext cx="333025" cy="264859"/>
            </a:xfrm>
            <a:prstGeom prst="rect">
              <a:avLst/>
            </a:prstGeom>
          </p:spPr>
        </p:pic>
      </p:grpSp>
    </p:spTree>
    <p:extLst>
      <p:ext uri="{BB962C8B-B14F-4D97-AF65-F5344CB8AC3E}">
        <p14:creationId xmlns:p14="http://schemas.microsoft.com/office/powerpoint/2010/main" val="4051401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DDB38-7E4F-8A8D-A706-6482DEBD23D6}"/>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91A6744-68B4-4413-4C9A-08C714BDCD06}"/>
              </a:ext>
            </a:extLst>
          </p:cNvPr>
          <p:cNvSpPr txBox="1">
            <a:spLocks/>
          </p:cNvSpPr>
          <p:nvPr/>
        </p:nvSpPr>
        <p:spPr>
          <a:xfrm>
            <a:off x="4721626" y="990259"/>
            <a:ext cx="4126540" cy="1685944"/>
          </a:xfrm>
          <a:prstGeom prst="rect">
            <a:avLst/>
          </a:prstGeom>
          <a:noFill/>
          <a:ln>
            <a:solidFill>
              <a:schemeClr val="accent2"/>
            </a:solidFill>
          </a:ln>
        </p:spPr>
        <p:txBody>
          <a:bodyPr vert="horz" wrap="square" lIns="91440" tIns="91440" rIns="91440" bIns="91440" rtlCol="0">
            <a:normAutofit/>
          </a:bodyPr>
          <a:lstStyle>
            <a:lvl1pPr marL="144000" indent="0" algn="ctr">
              <a:lnSpc>
                <a:spcPct val="100000"/>
              </a:lnSpc>
              <a:spcBef>
                <a:spcPts val="0"/>
              </a:spcBef>
              <a:spcAft>
                <a:spcPts val="200"/>
              </a:spcAft>
              <a:buClr>
                <a:schemeClr val="tx2"/>
              </a:buClr>
              <a:buFont typeface="Arial" panose="020B0604020202020204" pitchFamily="34" charset="0"/>
              <a:buNone/>
              <a:defRPr lang="en-US" sz="1600" b="1" i="0" dirty="0" smtClean="0">
                <a:solidFill>
                  <a:schemeClr val="tx2"/>
                </a:solidFill>
                <a:latin typeface="Neue Haas Grotesk Text Pro" panose="020B0504020202020204" pitchFamily="34" charset="77"/>
              </a:defRPr>
            </a:lvl1pPr>
            <a:lvl2pPr marL="360000" indent="-108000">
              <a:lnSpc>
                <a:spcPct val="95000"/>
              </a:lnSpc>
              <a:spcBef>
                <a:spcPts val="0"/>
              </a:spcBef>
              <a:spcAft>
                <a:spcPts val="400"/>
              </a:spcAft>
              <a:buClr>
                <a:schemeClr val="tx2"/>
              </a:buClr>
              <a:buFont typeface="Arial" panose="020B0604020202020204" pitchFamily="34" charset="0"/>
              <a:buChar char="•"/>
              <a:defRPr lang="en-US" sz="1300" b="0" i="0" dirty="0" smtClean="0">
                <a:solidFill>
                  <a:schemeClr val="tx2"/>
                </a:solidFill>
                <a:latin typeface="Neue Haas Grotesk Text Pro" panose="020B0504020202020204" pitchFamily="34" charset="77"/>
              </a:defRPr>
            </a:lvl2pPr>
            <a:lvl3pPr marL="468000" indent="-108000">
              <a:lnSpc>
                <a:spcPct val="95000"/>
              </a:lnSpc>
              <a:spcBef>
                <a:spcPts val="0"/>
              </a:spcBef>
              <a:spcAft>
                <a:spcPts val="500"/>
              </a:spcAft>
              <a:buClr>
                <a:schemeClr val="tx2"/>
              </a:buClr>
              <a:buFont typeface="Arial" panose="020B0604020202020204" pitchFamily="34" charset="0"/>
              <a:buChar char="•"/>
              <a:defRPr lang="en-US" sz="900" b="0" i="0" dirty="0" smtClean="0">
                <a:solidFill>
                  <a:schemeClr val="tx2"/>
                </a:solidFill>
                <a:latin typeface="Neue Haas Grotesk Text Pro" panose="020B0504020202020204" pitchFamily="34" charset="77"/>
              </a:defRPr>
            </a:lvl3pPr>
            <a:lvl4pPr marL="576000" indent="-108000">
              <a:lnSpc>
                <a:spcPct val="95000"/>
              </a:lnSpc>
              <a:spcBef>
                <a:spcPts val="0"/>
              </a:spcBef>
              <a:spcAft>
                <a:spcPts val="500"/>
              </a:spcAft>
              <a:buClr>
                <a:schemeClr val="tx2"/>
              </a:buClr>
              <a:buFont typeface="Arial" panose="020B0604020202020204" pitchFamily="34" charset="0"/>
              <a:buChar char="•"/>
              <a:defRPr lang="en-US" sz="800" b="0" i="0" dirty="0" smtClean="0">
                <a:solidFill>
                  <a:schemeClr val="tx2"/>
                </a:solidFill>
                <a:latin typeface="Neue Haas Grotesk Text Pro" panose="020B0504020202020204" pitchFamily="34" charset="77"/>
              </a:defRPr>
            </a:lvl4pPr>
            <a:lvl5pPr marL="684000" indent="-108000">
              <a:lnSpc>
                <a:spcPct val="95000"/>
              </a:lnSpc>
              <a:spcBef>
                <a:spcPts val="0"/>
              </a:spcBef>
              <a:spcAft>
                <a:spcPts val="500"/>
              </a:spcAft>
              <a:buClr>
                <a:schemeClr val="tx2"/>
              </a:buClr>
              <a:buFont typeface="Arial" panose="020B0604020202020204" pitchFamily="34" charset="0"/>
              <a:buChar char="•"/>
              <a:defRPr lang="en-US" sz="1200" b="0" i="0">
                <a:solidFill>
                  <a:schemeClr val="tx2"/>
                </a:solidFill>
                <a:latin typeface="Neue Haas Grotesk Text Pro" panose="020B0504020202020204" pitchFamily="34" charset="77"/>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t>Replication Services</a:t>
            </a:r>
          </a:p>
        </p:txBody>
      </p:sp>
      <p:sp>
        <p:nvSpPr>
          <p:cNvPr id="20" name="Title 1">
            <a:extLst>
              <a:ext uri="{FF2B5EF4-FFF2-40B4-BE49-F238E27FC236}">
                <a16:creationId xmlns:a16="http://schemas.microsoft.com/office/drawing/2014/main" id="{A0E5B434-87EF-BFB2-EB1A-1FC8D1BCF8DF}"/>
              </a:ext>
            </a:extLst>
          </p:cNvPr>
          <p:cNvSpPr>
            <a:spLocks noGrp="1"/>
          </p:cNvSpPr>
          <p:nvPr>
            <p:ph type="title"/>
          </p:nvPr>
        </p:nvSpPr>
        <p:spPr>
          <a:xfrm>
            <a:off x="202688" y="152702"/>
            <a:ext cx="6480985" cy="577323"/>
          </a:xfrm>
        </p:spPr>
        <p:txBody>
          <a:bodyPr>
            <a:normAutofit/>
          </a:bodyPr>
          <a:lstStyle/>
          <a:p>
            <a:r>
              <a:rPr lang="en-US">
                <a:solidFill>
                  <a:schemeClr val="bg2">
                    <a:lumMod val="25000"/>
                  </a:schemeClr>
                </a:solidFill>
              </a:rPr>
              <a:t>Virtual Storage Platform One Object | </a:t>
            </a:r>
            <a:r>
              <a:rPr lang="en-US" sz="2000" b="0">
                <a:solidFill>
                  <a:schemeClr val="tx2">
                    <a:lumMod val="75000"/>
                    <a:lumOff val="25000"/>
                  </a:schemeClr>
                </a:solidFill>
              </a:rPr>
              <a:t>Gen 3</a:t>
            </a:r>
          </a:p>
        </p:txBody>
      </p:sp>
      <p:sp>
        <p:nvSpPr>
          <p:cNvPr id="39" name="Rounded Rectangle 37">
            <a:extLst>
              <a:ext uri="{FF2B5EF4-FFF2-40B4-BE49-F238E27FC236}">
                <a16:creationId xmlns:a16="http://schemas.microsoft.com/office/drawing/2014/main" id="{E9CDA43A-306B-1A4B-BE1E-64B709CCB869}"/>
              </a:ext>
            </a:extLst>
          </p:cNvPr>
          <p:cNvSpPr/>
          <p:nvPr/>
        </p:nvSpPr>
        <p:spPr>
          <a:xfrm>
            <a:off x="8330370" y="91910"/>
            <a:ext cx="666427" cy="644072"/>
          </a:xfrm>
          <a:prstGeom prst="roundRect">
            <a:avLst>
              <a:gd name="adj" fmla="val 50000"/>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sz="800" i="1">
                <a:solidFill>
                  <a:srgbClr val="FFFFFF"/>
                </a:solidFill>
                <a:latin typeface="Times New Roman" panose="02020603050405020304" pitchFamily="18" charset="0"/>
                <a:cs typeface="Times New Roman" panose="02020603050405020304" pitchFamily="18" charset="0"/>
              </a:rPr>
              <a:t>Object</a:t>
            </a:r>
          </a:p>
        </p:txBody>
      </p:sp>
      <p:sp>
        <p:nvSpPr>
          <p:cNvPr id="8" name="Content Placeholder 16">
            <a:extLst>
              <a:ext uri="{FF2B5EF4-FFF2-40B4-BE49-F238E27FC236}">
                <a16:creationId xmlns:a16="http://schemas.microsoft.com/office/drawing/2014/main" id="{B2B93849-3CF8-CFA0-FB88-2887AFD3C681}"/>
              </a:ext>
            </a:extLst>
          </p:cNvPr>
          <p:cNvSpPr>
            <a:spLocks noGrp="1"/>
          </p:cNvSpPr>
          <p:nvPr>
            <p:ph idx="1"/>
          </p:nvPr>
        </p:nvSpPr>
        <p:spPr>
          <a:xfrm>
            <a:off x="264159" y="990259"/>
            <a:ext cx="4158215" cy="1685944"/>
          </a:xfrm>
          <a:noFill/>
          <a:ln>
            <a:solidFill>
              <a:schemeClr val="accent2"/>
            </a:solidFill>
          </a:ln>
        </p:spPr>
        <p:txBody>
          <a:bodyPr vert="horz" wrap="square" lIns="91440" tIns="91440" rIns="91440" bIns="91440" rtlCol="0">
            <a:normAutofit/>
          </a:bodyPr>
          <a:lstStyle/>
          <a:p>
            <a:pPr marL="144000" indent="0" algn="ctr">
              <a:buNone/>
            </a:pPr>
            <a:r>
              <a:rPr lang="en-US" b="1"/>
              <a:t>Compute &amp; Storage Options</a:t>
            </a:r>
          </a:p>
          <a:p>
            <a:pPr marL="144000" indent="0" algn="ctr">
              <a:buNone/>
            </a:pPr>
            <a:endParaRPr lang="en-US" b="1"/>
          </a:p>
        </p:txBody>
      </p:sp>
      <p:sp>
        <p:nvSpPr>
          <p:cNvPr id="10" name="Content Placeholder 18">
            <a:extLst>
              <a:ext uri="{FF2B5EF4-FFF2-40B4-BE49-F238E27FC236}">
                <a16:creationId xmlns:a16="http://schemas.microsoft.com/office/drawing/2014/main" id="{E5B11001-8526-2864-60DC-968C431B0F31}"/>
              </a:ext>
            </a:extLst>
          </p:cNvPr>
          <p:cNvSpPr txBox="1">
            <a:spLocks/>
          </p:cNvSpPr>
          <p:nvPr/>
        </p:nvSpPr>
        <p:spPr>
          <a:xfrm>
            <a:off x="264159" y="2880908"/>
            <a:ext cx="4158215" cy="1685944"/>
          </a:xfrm>
          <a:prstGeom prst="rect">
            <a:avLst/>
          </a:prstGeom>
          <a:noFill/>
          <a:ln>
            <a:solidFill>
              <a:schemeClr val="accent2"/>
            </a:solidFill>
          </a:ln>
        </p:spPr>
        <p:txBody>
          <a:bodyPr vert="horz" wrap="square" lIns="91440" tIns="91440" rIns="91440" bIns="91440" rtlCol="0">
            <a:normAutofit/>
          </a:bodyPr>
          <a:lstStyle>
            <a:lvl1pPr marL="144000" indent="0" algn="ctr">
              <a:lnSpc>
                <a:spcPct val="100000"/>
              </a:lnSpc>
              <a:spcBef>
                <a:spcPts val="0"/>
              </a:spcBef>
              <a:spcAft>
                <a:spcPts val="200"/>
              </a:spcAft>
              <a:buClr>
                <a:schemeClr val="tx2"/>
              </a:buClr>
              <a:buFont typeface="Arial" panose="020B0604020202020204" pitchFamily="34" charset="0"/>
              <a:buNone/>
              <a:defRPr lang="en-US" sz="1600" b="1" i="0" dirty="0" smtClean="0">
                <a:solidFill>
                  <a:schemeClr val="tx2"/>
                </a:solidFill>
                <a:latin typeface="Neue Haas Grotesk Text Pro" panose="020B0504020202020204" pitchFamily="34" charset="77"/>
              </a:defRPr>
            </a:lvl1pPr>
            <a:lvl2pPr marL="360000" indent="-108000">
              <a:lnSpc>
                <a:spcPct val="95000"/>
              </a:lnSpc>
              <a:spcBef>
                <a:spcPts val="0"/>
              </a:spcBef>
              <a:spcAft>
                <a:spcPts val="400"/>
              </a:spcAft>
              <a:buClr>
                <a:schemeClr val="tx2"/>
              </a:buClr>
              <a:buFont typeface="Arial" panose="020B0604020202020204" pitchFamily="34" charset="0"/>
              <a:buChar char="•"/>
              <a:defRPr lang="en-US" sz="1300" b="0" i="0" dirty="0" smtClean="0">
                <a:solidFill>
                  <a:schemeClr val="tx2"/>
                </a:solidFill>
                <a:latin typeface="Neue Haas Grotesk Text Pro" panose="020B0504020202020204" pitchFamily="34" charset="77"/>
              </a:defRPr>
            </a:lvl2pPr>
            <a:lvl3pPr marL="468000" indent="-108000">
              <a:lnSpc>
                <a:spcPct val="95000"/>
              </a:lnSpc>
              <a:spcBef>
                <a:spcPts val="0"/>
              </a:spcBef>
              <a:spcAft>
                <a:spcPts val="500"/>
              </a:spcAft>
              <a:buClr>
                <a:schemeClr val="tx2"/>
              </a:buClr>
              <a:buFont typeface="Arial" panose="020B0604020202020204" pitchFamily="34" charset="0"/>
              <a:buChar char="•"/>
              <a:defRPr lang="en-US" sz="900" b="0" i="0" dirty="0" smtClean="0">
                <a:solidFill>
                  <a:schemeClr val="tx2"/>
                </a:solidFill>
                <a:latin typeface="Neue Haas Grotesk Text Pro" panose="020B0504020202020204" pitchFamily="34" charset="77"/>
              </a:defRPr>
            </a:lvl3pPr>
            <a:lvl4pPr marL="576000" indent="-108000">
              <a:lnSpc>
                <a:spcPct val="95000"/>
              </a:lnSpc>
              <a:spcBef>
                <a:spcPts val="0"/>
              </a:spcBef>
              <a:spcAft>
                <a:spcPts val="500"/>
              </a:spcAft>
              <a:buClr>
                <a:schemeClr val="tx2"/>
              </a:buClr>
              <a:buFont typeface="Arial" panose="020B0604020202020204" pitchFamily="34" charset="0"/>
              <a:buChar char="•"/>
              <a:defRPr lang="en-US" sz="800" b="0" i="0" dirty="0" smtClean="0">
                <a:solidFill>
                  <a:schemeClr val="tx2"/>
                </a:solidFill>
                <a:latin typeface="Neue Haas Grotesk Text Pro" panose="020B0504020202020204" pitchFamily="34" charset="77"/>
              </a:defRPr>
            </a:lvl4pPr>
            <a:lvl5pPr marL="684000" indent="-108000">
              <a:lnSpc>
                <a:spcPct val="95000"/>
              </a:lnSpc>
              <a:spcBef>
                <a:spcPts val="0"/>
              </a:spcBef>
              <a:spcAft>
                <a:spcPts val="500"/>
              </a:spcAft>
              <a:buClr>
                <a:schemeClr val="tx2"/>
              </a:buClr>
              <a:buFont typeface="Arial" panose="020B0604020202020204" pitchFamily="34" charset="0"/>
              <a:buChar char="•"/>
              <a:defRPr lang="en-US" sz="1200" b="0" i="0">
                <a:solidFill>
                  <a:schemeClr val="tx2"/>
                </a:solidFill>
                <a:latin typeface="Neue Haas Grotesk Text Pro" panose="020B0504020202020204" pitchFamily="34" charset="77"/>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t>Storage Services</a:t>
            </a:r>
          </a:p>
        </p:txBody>
      </p:sp>
      <p:sp>
        <p:nvSpPr>
          <p:cNvPr id="11" name="Content Placeholder 2">
            <a:extLst>
              <a:ext uri="{FF2B5EF4-FFF2-40B4-BE49-F238E27FC236}">
                <a16:creationId xmlns:a16="http://schemas.microsoft.com/office/drawing/2014/main" id="{FF320C05-03A4-B313-856B-45572D59C5AF}"/>
              </a:ext>
            </a:extLst>
          </p:cNvPr>
          <p:cNvSpPr txBox="1">
            <a:spLocks/>
          </p:cNvSpPr>
          <p:nvPr/>
        </p:nvSpPr>
        <p:spPr>
          <a:xfrm>
            <a:off x="4721626" y="2880908"/>
            <a:ext cx="4126540" cy="1685944"/>
          </a:xfrm>
          <a:prstGeom prst="rect">
            <a:avLst/>
          </a:prstGeom>
          <a:noFill/>
          <a:ln>
            <a:solidFill>
              <a:schemeClr val="accent2"/>
            </a:solidFill>
          </a:ln>
        </p:spPr>
        <p:txBody>
          <a:bodyPr vert="horz" wrap="square" lIns="91440" tIns="91440" rIns="91440" bIns="91440" rtlCol="0">
            <a:normAutofit/>
          </a:bodyPr>
          <a:lstStyle>
            <a:lvl1pPr marL="144000" indent="0" algn="ctr">
              <a:lnSpc>
                <a:spcPct val="100000"/>
              </a:lnSpc>
              <a:spcBef>
                <a:spcPts val="0"/>
              </a:spcBef>
              <a:spcAft>
                <a:spcPts val="200"/>
              </a:spcAft>
              <a:buClr>
                <a:schemeClr val="tx2"/>
              </a:buClr>
              <a:buFont typeface="Arial" panose="020B0604020202020204" pitchFamily="34" charset="0"/>
              <a:buNone/>
              <a:defRPr lang="en-US" sz="1600" b="1" i="0" dirty="0" smtClean="0">
                <a:solidFill>
                  <a:schemeClr val="tx2"/>
                </a:solidFill>
                <a:latin typeface="Neue Haas Grotesk Text Pro" panose="020B0504020202020204" pitchFamily="34" charset="77"/>
              </a:defRPr>
            </a:lvl1pPr>
            <a:lvl2pPr marL="360000" indent="-108000">
              <a:lnSpc>
                <a:spcPct val="95000"/>
              </a:lnSpc>
              <a:spcBef>
                <a:spcPts val="0"/>
              </a:spcBef>
              <a:spcAft>
                <a:spcPts val="400"/>
              </a:spcAft>
              <a:buClr>
                <a:schemeClr val="tx2"/>
              </a:buClr>
              <a:buFont typeface="Arial" panose="020B0604020202020204" pitchFamily="34" charset="0"/>
              <a:buChar char="•"/>
              <a:defRPr lang="en-US" sz="1300" b="0" i="0" dirty="0" smtClean="0">
                <a:solidFill>
                  <a:schemeClr val="tx2"/>
                </a:solidFill>
                <a:latin typeface="Neue Haas Grotesk Text Pro" panose="020B0504020202020204" pitchFamily="34" charset="77"/>
              </a:defRPr>
            </a:lvl2pPr>
            <a:lvl3pPr marL="468000" indent="-108000">
              <a:lnSpc>
                <a:spcPct val="95000"/>
              </a:lnSpc>
              <a:spcBef>
                <a:spcPts val="0"/>
              </a:spcBef>
              <a:spcAft>
                <a:spcPts val="500"/>
              </a:spcAft>
              <a:buClr>
                <a:schemeClr val="tx2"/>
              </a:buClr>
              <a:buFont typeface="Arial" panose="020B0604020202020204" pitchFamily="34" charset="0"/>
              <a:buChar char="•"/>
              <a:defRPr lang="en-US" sz="900" b="0" i="0" dirty="0" smtClean="0">
                <a:solidFill>
                  <a:schemeClr val="tx2"/>
                </a:solidFill>
                <a:latin typeface="Neue Haas Grotesk Text Pro" panose="020B0504020202020204" pitchFamily="34" charset="77"/>
              </a:defRPr>
            </a:lvl3pPr>
            <a:lvl4pPr marL="576000" indent="-108000">
              <a:lnSpc>
                <a:spcPct val="95000"/>
              </a:lnSpc>
              <a:spcBef>
                <a:spcPts val="0"/>
              </a:spcBef>
              <a:spcAft>
                <a:spcPts val="500"/>
              </a:spcAft>
              <a:buClr>
                <a:schemeClr val="tx2"/>
              </a:buClr>
              <a:buFont typeface="Arial" panose="020B0604020202020204" pitchFamily="34" charset="0"/>
              <a:buChar char="•"/>
              <a:defRPr lang="en-US" sz="800" b="0" i="0" dirty="0" smtClean="0">
                <a:solidFill>
                  <a:schemeClr val="tx2"/>
                </a:solidFill>
                <a:latin typeface="Neue Haas Grotesk Text Pro" panose="020B0504020202020204" pitchFamily="34" charset="77"/>
              </a:defRPr>
            </a:lvl4pPr>
            <a:lvl5pPr marL="684000" indent="-108000">
              <a:lnSpc>
                <a:spcPct val="95000"/>
              </a:lnSpc>
              <a:spcBef>
                <a:spcPts val="0"/>
              </a:spcBef>
              <a:spcAft>
                <a:spcPts val="500"/>
              </a:spcAft>
              <a:buClr>
                <a:schemeClr val="tx2"/>
              </a:buClr>
              <a:buFont typeface="Arial" panose="020B0604020202020204" pitchFamily="34" charset="0"/>
              <a:buChar char="•"/>
              <a:defRPr lang="en-US" sz="1200" b="0" i="0">
                <a:solidFill>
                  <a:schemeClr val="tx2"/>
                </a:solidFill>
                <a:latin typeface="Neue Haas Grotesk Text Pro" panose="020B0504020202020204" pitchFamily="34" charset="77"/>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t>Core Services</a:t>
            </a:r>
          </a:p>
        </p:txBody>
      </p:sp>
      <p:grpSp>
        <p:nvGrpSpPr>
          <p:cNvPr id="12" name="Group 11">
            <a:extLst>
              <a:ext uri="{FF2B5EF4-FFF2-40B4-BE49-F238E27FC236}">
                <a16:creationId xmlns:a16="http://schemas.microsoft.com/office/drawing/2014/main" id="{6F6601A8-5E6E-FD26-4F3C-4BE8EC53F72D}"/>
              </a:ext>
            </a:extLst>
          </p:cNvPr>
          <p:cNvGrpSpPr/>
          <p:nvPr/>
        </p:nvGrpSpPr>
        <p:grpSpPr>
          <a:xfrm>
            <a:off x="476760" y="1880615"/>
            <a:ext cx="1010379" cy="723560"/>
            <a:chOff x="539561" y="1442466"/>
            <a:chExt cx="1463040" cy="960120"/>
          </a:xfrm>
        </p:grpSpPr>
        <p:grpSp>
          <p:nvGrpSpPr>
            <p:cNvPr id="13" name="Group 12">
              <a:extLst>
                <a:ext uri="{FF2B5EF4-FFF2-40B4-BE49-F238E27FC236}">
                  <a16:creationId xmlns:a16="http://schemas.microsoft.com/office/drawing/2014/main" id="{D82969F6-F7FD-3716-49E4-4AB3CABA4BB0}"/>
                </a:ext>
              </a:extLst>
            </p:cNvPr>
            <p:cNvGrpSpPr>
              <a:grpSpLocks noChangeAspect="1"/>
            </p:cNvGrpSpPr>
            <p:nvPr/>
          </p:nvGrpSpPr>
          <p:grpSpPr>
            <a:xfrm>
              <a:off x="539561" y="1442466"/>
              <a:ext cx="1463040" cy="365760"/>
              <a:chOff x="685800" y="1371600"/>
              <a:chExt cx="1828800" cy="457200"/>
            </a:xfrm>
          </p:grpSpPr>
          <p:sp>
            <p:nvSpPr>
              <p:cNvPr id="23" name="Rounded Rectangle 31">
                <a:extLst>
                  <a:ext uri="{FF2B5EF4-FFF2-40B4-BE49-F238E27FC236}">
                    <a16:creationId xmlns:a16="http://schemas.microsoft.com/office/drawing/2014/main" id="{3B6E552B-CB19-4B22-A91B-CCD3DF31BF87}"/>
                  </a:ext>
                </a:extLst>
              </p:cNvPr>
              <p:cNvSpPr/>
              <p:nvPr/>
            </p:nvSpPr>
            <p:spPr>
              <a:xfrm>
                <a:off x="685800" y="1371600"/>
                <a:ext cx="1828800" cy="457200"/>
              </a:xfrm>
              <a:prstGeom prst="roundRect">
                <a:avLst/>
              </a:prstGeom>
              <a:noFill/>
              <a:ln w="3175">
                <a:solidFill>
                  <a:srgbClr val="009051"/>
                </a:solidFill>
              </a:ln>
              <a:effectLst/>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Neue Haas Grotesk Text Pro" panose="020B0504020202020204" pitchFamily="34" charset="77"/>
                </a:endParaRPr>
              </a:p>
            </p:txBody>
          </p:sp>
          <p:pic>
            <p:nvPicPr>
              <p:cNvPr id="24" name="Graphic 40">
                <a:extLst>
                  <a:ext uri="{FF2B5EF4-FFF2-40B4-BE49-F238E27FC236}">
                    <a16:creationId xmlns:a16="http://schemas.microsoft.com/office/drawing/2014/main" id="{E4F97ABA-DEA1-92B7-E12A-72119649D2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0" y="1440180"/>
                <a:ext cx="320040" cy="320040"/>
              </a:xfrm>
              <a:prstGeom prst="rect">
                <a:avLst/>
              </a:prstGeom>
            </p:spPr>
          </p:pic>
          <p:pic>
            <p:nvPicPr>
              <p:cNvPr id="25" name="Graphic 42">
                <a:extLst>
                  <a:ext uri="{FF2B5EF4-FFF2-40B4-BE49-F238E27FC236}">
                    <a16:creationId xmlns:a16="http://schemas.microsoft.com/office/drawing/2014/main" id="{775FEF75-345E-77F2-39CC-FDA9A7E60A98}"/>
                  </a:ext>
                </a:extLst>
              </p:cNvPr>
              <p:cNvPicPr>
                <a:picLocks noChangeAspect="1"/>
              </p:cNvPicPr>
              <p:nvPr/>
            </p:nvPicPr>
            <p:blipFill>
              <a:blip r:embed="rId5">
                <a:extLst>
                  <a:ext uri="{96DAC541-7B7A-43D3-8B79-37D633B846F1}">
                    <asvg:svgBlip xmlns:asvg="http://schemas.microsoft.com/office/drawing/2016/SVG/main" r:embed="rId6"/>
                  </a:ext>
                </a:extLst>
              </a:blip>
              <a:srcRect b="50713"/>
              <a:stretch/>
            </p:blipFill>
            <p:spPr>
              <a:xfrm>
                <a:off x="1414676" y="1508760"/>
                <a:ext cx="371049" cy="182880"/>
              </a:xfrm>
              <a:prstGeom prst="rect">
                <a:avLst/>
              </a:prstGeom>
            </p:spPr>
          </p:pic>
        </p:grpSp>
        <p:grpSp>
          <p:nvGrpSpPr>
            <p:cNvPr id="14" name="Group 13">
              <a:extLst>
                <a:ext uri="{FF2B5EF4-FFF2-40B4-BE49-F238E27FC236}">
                  <a16:creationId xmlns:a16="http://schemas.microsoft.com/office/drawing/2014/main" id="{DA8A3436-3BAD-9C02-2FB1-38521C3F66E9}"/>
                </a:ext>
              </a:extLst>
            </p:cNvPr>
            <p:cNvGrpSpPr>
              <a:grpSpLocks noChangeAspect="1"/>
            </p:cNvGrpSpPr>
            <p:nvPr/>
          </p:nvGrpSpPr>
          <p:grpSpPr>
            <a:xfrm>
              <a:off x="539561" y="2036826"/>
              <a:ext cx="1463040" cy="365760"/>
              <a:chOff x="685800" y="2103120"/>
              <a:chExt cx="1828800" cy="457200"/>
            </a:xfrm>
          </p:grpSpPr>
          <p:sp>
            <p:nvSpPr>
              <p:cNvPr id="16" name="Rounded Rectangle 53">
                <a:extLst>
                  <a:ext uri="{FF2B5EF4-FFF2-40B4-BE49-F238E27FC236}">
                    <a16:creationId xmlns:a16="http://schemas.microsoft.com/office/drawing/2014/main" id="{C51B02D6-8F63-6803-68D1-D71F8FDF8717}"/>
                  </a:ext>
                </a:extLst>
              </p:cNvPr>
              <p:cNvSpPr/>
              <p:nvPr/>
            </p:nvSpPr>
            <p:spPr>
              <a:xfrm>
                <a:off x="685800" y="2103120"/>
                <a:ext cx="1828800" cy="457200"/>
              </a:xfrm>
              <a:prstGeom prst="roundRect">
                <a:avLst/>
              </a:prstGeom>
              <a:noFill/>
              <a:ln w="3175">
                <a:solidFill>
                  <a:srgbClr val="009051"/>
                </a:solidFill>
              </a:ln>
              <a:effectLst/>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Neue Haas Grotesk Text Pro" panose="020B0504020202020204" pitchFamily="34" charset="77"/>
                </a:endParaRPr>
              </a:p>
            </p:txBody>
          </p:sp>
          <p:pic>
            <p:nvPicPr>
              <p:cNvPr id="17" name="Graphic 48">
                <a:extLst>
                  <a:ext uri="{FF2B5EF4-FFF2-40B4-BE49-F238E27FC236}">
                    <a16:creationId xmlns:a16="http://schemas.microsoft.com/office/drawing/2014/main" id="{6B4113E2-EB9B-FFA8-9753-173AADDBDF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57300" y="2171700"/>
                <a:ext cx="320040" cy="320040"/>
              </a:xfrm>
              <a:prstGeom prst="rect">
                <a:avLst/>
              </a:prstGeom>
            </p:spPr>
          </p:pic>
          <p:pic>
            <p:nvPicPr>
              <p:cNvPr id="18" name="Graphic 54">
                <a:extLst>
                  <a:ext uri="{FF2B5EF4-FFF2-40B4-BE49-F238E27FC236}">
                    <a16:creationId xmlns:a16="http://schemas.microsoft.com/office/drawing/2014/main" id="{DA457FFE-342B-4D34-CA66-1C261AAE3C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3060" y="2171700"/>
                <a:ext cx="320040" cy="320040"/>
              </a:xfrm>
              <a:prstGeom prst="rect">
                <a:avLst/>
              </a:prstGeom>
            </p:spPr>
          </p:pic>
          <p:pic>
            <p:nvPicPr>
              <p:cNvPr id="19" name="Graphic 55">
                <a:extLst>
                  <a:ext uri="{FF2B5EF4-FFF2-40B4-BE49-F238E27FC236}">
                    <a16:creationId xmlns:a16="http://schemas.microsoft.com/office/drawing/2014/main" id="{A834329C-4842-9018-99C8-5E56C96F2A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1540" y="2171700"/>
                <a:ext cx="320040" cy="320040"/>
              </a:xfrm>
              <a:prstGeom prst="rect">
                <a:avLst/>
              </a:prstGeom>
            </p:spPr>
          </p:pic>
          <p:pic>
            <p:nvPicPr>
              <p:cNvPr id="22" name="Graphic 56">
                <a:extLst>
                  <a:ext uri="{FF2B5EF4-FFF2-40B4-BE49-F238E27FC236}">
                    <a16:creationId xmlns:a16="http://schemas.microsoft.com/office/drawing/2014/main" id="{CD501D93-12B0-7682-EEA2-AA1D56872C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88820" y="2171700"/>
                <a:ext cx="320040" cy="320040"/>
              </a:xfrm>
              <a:prstGeom prst="rect">
                <a:avLst/>
              </a:prstGeom>
            </p:spPr>
          </p:pic>
        </p:grpSp>
        <p:cxnSp>
          <p:nvCxnSpPr>
            <p:cNvPr id="15" name="Straight Connector 14">
              <a:extLst>
                <a:ext uri="{FF2B5EF4-FFF2-40B4-BE49-F238E27FC236}">
                  <a16:creationId xmlns:a16="http://schemas.microsoft.com/office/drawing/2014/main" id="{C269BD60-2107-23B1-46FC-54649563644E}"/>
                </a:ext>
              </a:extLst>
            </p:cNvPr>
            <p:cNvCxnSpPr>
              <a:cxnSpLocks/>
              <a:stCxn id="23" idx="2"/>
              <a:endCxn id="16" idx="0"/>
            </p:cNvCxnSpPr>
            <p:nvPr/>
          </p:nvCxnSpPr>
          <p:spPr>
            <a:xfrm>
              <a:off x="1271081" y="1808226"/>
              <a:ext cx="0" cy="228600"/>
            </a:xfrm>
            <a:prstGeom prst="line">
              <a:avLst/>
            </a:prstGeom>
            <a:ln w="3175">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9E4DB93E-7EED-6850-5350-1269AA9D7EE2}"/>
              </a:ext>
            </a:extLst>
          </p:cNvPr>
          <p:cNvGrpSpPr>
            <a:grpSpLocks noChangeAspect="1"/>
          </p:cNvGrpSpPr>
          <p:nvPr/>
        </p:nvGrpSpPr>
        <p:grpSpPr>
          <a:xfrm>
            <a:off x="1699740" y="2092880"/>
            <a:ext cx="1243584" cy="310896"/>
            <a:chOff x="685800" y="1371600"/>
            <a:chExt cx="1828800" cy="457200"/>
          </a:xfrm>
        </p:grpSpPr>
        <p:sp>
          <p:nvSpPr>
            <p:cNvPr id="28" name="Rounded Rectangle 129">
              <a:extLst>
                <a:ext uri="{FF2B5EF4-FFF2-40B4-BE49-F238E27FC236}">
                  <a16:creationId xmlns:a16="http://schemas.microsoft.com/office/drawing/2014/main" id="{E66957A4-09BD-EF18-702F-1970C92A459A}"/>
                </a:ext>
              </a:extLst>
            </p:cNvPr>
            <p:cNvSpPr/>
            <p:nvPr/>
          </p:nvSpPr>
          <p:spPr>
            <a:xfrm>
              <a:off x="685800" y="1371600"/>
              <a:ext cx="1828800" cy="457200"/>
            </a:xfrm>
            <a:prstGeom prst="roundRect">
              <a:avLst/>
            </a:prstGeom>
            <a:noFill/>
            <a:ln w="3175">
              <a:solidFill>
                <a:srgbClr val="FF9300"/>
              </a:solidFill>
            </a:ln>
            <a:effectLst/>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Neue Haas Grotesk Text Pro" panose="020B0504020202020204" pitchFamily="34" charset="77"/>
              </a:endParaRPr>
            </a:p>
          </p:txBody>
        </p:sp>
        <p:pic>
          <p:nvPicPr>
            <p:cNvPr id="29" name="Graphic 130">
              <a:extLst>
                <a:ext uri="{FF2B5EF4-FFF2-40B4-BE49-F238E27FC236}">
                  <a16:creationId xmlns:a16="http://schemas.microsoft.com/office/drawing/2014/main" id="{461F6E3C-D2F2-A1DE-7340-CD9CA8E056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0" y="1440180"/>
              <a:ext cx="320040" cy="320040"/>
            </a:xfrm>
            <a:prstGeom prst="rect">
              <a:avLst/>
            </a:prstGeom>
          </p:spPr>
        </p:pic>
        <p:pic>
          <p:nvPicPr>
            <p:cNvPr id="30" name="Graphic 131">
              <a:extLst>
                <a:ext uri="{FF2B5EF4-FFF2-40B4-BE49-F238E27FC236}">
                  <a16:creationId xmlns:a16="http://schemas.microsoft.com/office/drawing/2014/main" id="{22456F69-FA65-C47B-EFAD-4EBB11E54170}"/>
                </a:ext>
              </a:extLst>
            </p:cNvPr>
            <p:cNvPicPr>
              <a:picLocks noChangeAspect="1"/>
            </p:cNvPicPr>
            <p:nvPr/>
          </p:nvPicPr>
          <p:blipFill>
            <a:blip r:embed="rId5">
              <a:extLst>
                <a:ext uri="{96DAC541-7B7A-43D3-8B79-37D633B846F1}">
                  <asvg:svgBlip xmlns:asvg="http://schemas.microsoft.com/office/drawing/2016/SVG/main" r:embed="rId6"/>
                </a:ext>
              </a:extLst>
            </a:blip>
            <a:srcRect b="50713"/>
            <a:stretch/>
          </p:blipFill>
          <p:spPr>
            <a:xfrm>
              <a:off x="1414676" y="1508760"/>
              <a:ext cx="371049" cy="182880"/>
            </a:xfrm>
            <a:prstGeom prst="rect">
              <a:avLst/>
            </a:prstGeom>
          </p:spPr>
        </p:pic>
        <p:pic>
          <p:nvPicPr>
            <p:cNvPr id="31" name="Graphic 132">
              <a:extLst>
                <a:ext uri="{FF2B5EF4-FFF2-40B4-BE49-F238E27FC236}">
                  <a16:creationId xmlns:a16="http://schemas.microsoft.com/office/drawing/2014/main" id="{22C63E4B-F74A-B4D4-BFF9-66D9324600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11680" y="1463040"/>
              <a:ext cx="274320" cy="274320"/>
            </a:xfrm>
            <a:prstGeom prst="rect">
              <a:avLst/>
            </a:prstGeom>
          </p:spPr>
        </p:pic>
      </p:grpSp>
      <p:grpSp>
        <p:nvGrpSpPr>
          <p:cNvPr id="32" name="Group 31">
            <a:extLst>
              <a:ext uri="{FF2B5EF4-FFF2-40B4-BE49-F238E27FC236}">
                <a16:creationId xmlns:a16="http://schemas.microsoft.com/office/drawing/2014/main" id="{0A94768C-53A1-D606-1F93-01451324C942}"/>
              </a:ext>
            </a:extLst>
          </p:cNvPr>
          <p:cNvGrpSpPr/>
          <p:nvPr/>
        </p:nvGrpSpPr>
        <p:grpSpPr>
          <a:xfrm>
            <a:off x="3135469" y="1877778"/>
            <a:ext cx="1185477" cy="726397"/>
            <a:chOff x="3840480" y="2091690"/>
            <a:chExt cx="1463040" cy="960120"/>
          </a:xfrm>
        </p:grpSpPr>
        <p:grpSp>
          <p:nvGrpSpPr>
            <p:cNvPr id="33" name="Group 32">
              <a:extLst>
                <a:ext uri="{FF2B5EF4-FFF2-40B4-BE49-F238E27FC236}">
                  <a16:creationId xmlns:a16="http://schemas.microsoft.com/office/drawing/2014/main" id="{E08D1AE2-5310-B13D-749E-A5D0B7C9B149}"/>
                </a:ext>
              </a:extLst>
            </p:cNvPr>
            <p:cNvGrpSpPr>
              <a:grpSpLocks noChangeAspect="1"/>
            </p:cNvGrpSpPr>
            <p:nvPr/>
          </p:nvGrpSpPr>
          <p:grpSpPr>
            <a:xfrm>
              <a:off x="3840480" y="2091690"/>
              <a:ext cx="1463040" cy="365760"/>
              <a:chOff x="685800" y="1371600"/>
              <a:chExt cx="1828800" cy="457200"/>
            </a:xfrm>
          </p:grpSpPr>
          <p:sp>
            <p:nvSpPr>
              <p:cNvPr id="45" name="Rounded Rectangle 254">
                <a:extLst>
                  <a:ext uri="{FF2B5EF4-FFF2-40B4-BE49-F238E27FC236}">
                    <a16:creationId xmlns:a16="http://schemas.microsoft.com/office/drawing/2014/main" id="{96BBBE7F-AA6D-2F49-4149-C51D9E0D63C3}"/>
                  </a:ext>
                </a:extLst>
              </p:cNvPr>
              <p:cNvSpPr/>
              <p:nvPr/>
            </p:nvSpPr>
            <p:spPr>
              <a:xfrm>
                <a:off x="685800" y="1371600"/>
                <a:ext cx="1828800" cy="457200"/>
              </a:xfrm>
              <a:prstGeom prst="roundRect">
                <a:avLst/>
              </a:prstGeom>
              <a:noFill/>
              <a:ln w="3175">
                <a:solidFill>
                  <a:srgbClr val="FF9300"/>
                </a:solidFill>
              </a:ln>
              <a:effectLst/>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Neue Haas Grotesk Text Pro" panose="020B0504020202020204" pitchFamily="34" charset="77"/>
                </a:endParaRPr>
              </a:p>
            </p:txBody>
          </p:sp>
          <p:pic>
            <p:nvPicPr>
              <p:cNvPr id="46" name="Graphic 255">
                <a:extLst>
                  <a:ext uri="{FF2B5EF4-FFF2-40B4-BE49-F238E27FC236}">
                    <a16:creationId xmlns:a16="http://schemas.microsoft.com/office/drawing/2014/main" id="{696E4BB9-1F5C-A4F3-52D0-2C2A1A7411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0" y="1440180"/>
                <a:ext cx="320040" cy="320040"/>
              </a:xfrm>
              <a:prstGeom prst="rect">
                <a:avLst/>
              </a:prstGeom>
            </p:spPr>
          </p:pic>
          <p:pic>
            <p:nvPicPr>
              <p:cNvPr id="47" name="Graphic 256">
                <a:extLst>
                  <a:ext uri="{FF2B5EF4-FFF2-40B4-BE49-F238E27FC236}">
                    <a16:creationId xmlns:a16="http://schemas.microsoft.com/office/drawing/2014/main" id="{6E576654-A236-A591-8CAB-15DF3D7CE4AE}"/>
                  </a:ext>
                </a:extLst>
              </p:cNvPr>
              <p:cNvPicPr>
                <a:picLocks noChangeAspect="1"/>
              </p:cNvPicPr>
              <p:nvPr/>
            </p:nvPicPr>
            <p:blipFill>
              <a:blip r:embed="rId5">
                <a:extLst>
                  <a:ext uri="{96DAC541-7B7A-43D3-8B79-37D633B846F1}">
                    <asvg:svgBlip xmlns:asvg="http://schemas.microsoft.com/office/drawing/2016/SVG/main" r:embed="rId6"/>
                  </a:ext>
                </a:extLst>
              </a:blip>
              <a:srcRect b="50713"/>
              <a:stretch/>
            </p:blipFill>
            <p:spPr>
              <a:xfrm>
                <a:off x="1414676" y="1508760"/>
                <a:ext cx="371049" cy="182880"/>
              </a:xfrm>
              <a:prstGeom prst="rect">
                <a:avLst/>
              </a:prstGeom>
            </p:spPr>
          </p:pic>
          <p:pic>
            <p:nvPicPr>
              <p:cNvPr id="48" name="Graphic 257">
                <a:extLst>
                  <a:ext uri="{FF2B5EF4-FFF2-40B4-BE49-F238E27FC236}">
                    <a16:creationId xmlns:a16="http://schemas.microsoft.com/office/drawing/2014/main" id="{9A0370B2-DA5C-F5A9-9254-63144D93AE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11680" y="1463040"/>
                <a:ext cx="274320" cy="274320"/>
              </a:xfrm>
              <a:prstGeom prst="rect">
                <a:avLst/>
              </a:prstGeom>
            </p:spPr>
          </p:pic>
        </p:grpSp>
        <p:grpSp>
          <p:nvGrpSpPr>
            <p:cNvPr id="34" name="Group 33">
              <a:extLst>
                <a:ext uri="{FF2B5EF4-FFF2-40B4-BE49-F238E27FC236}">
                  <a16:creationId xmlns:a16="http://schemas.microsoft.com/office/drawing/2014/main" id="{AE979E1D-8205-278B-B056-16DE0E23885C}"/>
                </a:ext>
              </a:extLst>
            </p:cNvPr>
            <p:cNvGrpSpPr>
              <a:grpSpLocks noChangeAspect="1"/>
            </p:cNvGrpSpPr>
            <p:nvPr/>
          </p:nvGrpSpPr>
          <p:grpSpPr>
            <a:xfrm>
              <a:off x="3840480" y="2686050"/>
              <a:ext cx="1463040" cy="365760"/>
              <a:chOff x="685800" y="2103120"/>
              <a:chExt cx="1828800" cy="457200"/>
            </a:xfrm>
          </p:grpSpPr>
          <p:sp>
            <p:nvSpPr>
              <p:cNvPr id="40" name="Rounded Rectangle 249">
                <a:extLst>
                  <a:ext uri="{FF2B5EF4-FFF2-40B4-BE49-F238E27FC236}">
                    <a16:creationId xmlns:a16="http://schemas.microsoft.com/office/drawing/2014/main" id="{02BE7FB9-3DC4-CCE5-2611-40BFA9C4F49B}"/>
                  </a:ext>
                </a:extLst>
              </p:cNvPr>
              <p:cNvSpPr/>
              <p:nvPr/>
            </p:nvSpPr>
            <p:spPr>
              <a:xfrm>
                <a:off x="685800" y="2103120"/>
                <a:ext cx="1828800" cy="457200"/>
              </a:xfrm>
              <a:prstGeom prst="roundRect">
                <a:avLst/>
              </a:prstGeom>
              <a:noFill/>
              <a:ln w="3175">
                <a:solidFill>
                  <a:srgbClr val="FF9300"/>
                </a:solidFill>
              </a:ln>
              <a:effectLst/>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Neue Haas Grotesk Text Pro" panose="020B0504020202020204" pitchFamily="34" charset="77"/>
                </a:endParaRPr>
              </a:p>
            </p:txBody>
          </p:sp>
          <p:pic>
            <p:nvPicPr>
              <p:cNvPr id="41" name="Graphic 250">
                <a:extLst>
                  <a:ext uri="{FF2B5EF4-FFF2-40B4-BE49-F238E27FC236}">
                    <a16:creationId xmlns:a16="http://schemas.microsoft.com/office/drawing/2014/main" id="{4E575A47-1DC5-52AB-4B2F-EF7915ACE3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57300" y="2171700"/>
                <a:ext cx="320040" cy="320040"/>
              </a:xfrm>
              <a:prstGeom prst="rect">
                <a:avLst/>
              </a:prstGeom>
            </p:spPr>
          </p:pic>
          <p:pic>
            <p:nvPicPr>
              <p:cNvPr id="42" name="Graphic 251">
                <a:extLst>
                  <a:ext uri="{FF2B5EF4-FFF2-40B4-BE49-F238E27FC236}">
                    <a16:creationId xmlns:a16="http://schemas.microsoft.com/office/drawing/2014/main" id="{85E12167-D7C4-3D28-0623-C13F6B6D8B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3060" y="2171700"/>
                <a:ext cx="320040" cy="320040"/>
              </a:xfrm>
              <a:prstGeom prst="rect">
                <a:avLst/>
              </a:prstGeom>
            </p:spPr>
          </p:pic>
          <p:pic>
            <p:nvPicPr>
              <p:cNvPr id="43" name="Graphic 252">
                <a:extLst>
                  <a:ext uri="{FF2B5EF4-FFF2-40B4-BE49-F238E27FC236}">
                    <a16:creationId xmlns:a16="http://schemas.microsoft.com/office/drawing/2014/main" id="{46E3A712-2BB5-211C-DBEA-00BA631CDC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1540" y="2171700"/>
                <a:ext cx="320040" cy="320040"/>
              </a:xfrm>
              <a:prstGeom prst="rect">
                <a:avLst/>
              </a:prstGeom>
            </p:spPr>
          </p:pic>
          <p:pic>
            <p:nvPicPr>
              <p:cNvPr id="44" name="Graphic 253">
                <a:extLst>
                  <a:ext uri="{FF2B5EF4-FFF2-40B4-BE49-F238E27FC236}">
                    <a16:creationId xmlns:a16="http://schemas.microsoft.com/office/drawing/2014/main" id="{2C3390C2-9A50-D215-C272-5A943677A6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88820" y="2171700"/>
                <a:ext cx="320040" cy="320040"/>
              </a:xfrm>
              <a:prstGeom prst="rect">
                <a:avLst/>
              </a:prstGeom>
            </p:spPr>
          </p:pic>
        </p:grpSp>
        <p:cxnSp>
          <p:nvCxnSpPr>
            <p:cNvPr id="35" name="Straight Connector 34">
              <a:extLst>
                <a:ext uri="{FF2B5EF4-FFF2-40B4-BE49-F238E27FC236}">
                  <a16:creationId xmlns:a16="http://schemas.microsoft.com/office/drawing/2014/main" id="{A13A63C3-7260-3207-F4BE-A6B5A5E04862}"/>
                </a:ext>
              </a:extLst>
            </p:cNvPr>
            <p:cNvCxnSpPr>
              <a:cxnSpLocks/>
              <a:stCxn id="45" idx="2"/>
              <a:endCxn id="40" idx="0"/>
            </p:cNvCxnSpPr>
            <p:nvPr/>
          </p:nvCxnSpPr>
          <p:spPr>
            <a:xfrm>
              <a:off x="4572000" y="2457450"/>
              <a:ext cx="0" cy="228600"/>
            </a:xfrm>
            <a:prstGeom prst="line">
              <a:avLst/>
            </a:prstGeom>
            <a:ln w="3175">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1944A03D-18FE-331F-202B-327FEA17C6C4}"/>
              </a:ext>
            </a:extLst>
          </p:cNvPr>
          <p:cNvCxnSpPr>
            <a:cxnSpLocks/>
          </p:cNvCxnSpPr>
          <p:nvPr/>
        </p:nvCxnSpPr>
        <p:spPr>
          <a:xfrm>
            <a:off x="1601821" y="1877778"/>
            <a:ext cx="0" cy="684888"/>
          </a:xfrm>
          <a:prstGeom prst="line">
            <a:avLst/>
          </a:prstGeom>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91DB1D7F-B1D4-9124-0310-0FD37DC05A84}"/>
              </a:ext>
            </a:extLst>
          </p:cNvPr>
          <p:cNvCxnSpPr>
            <a:cxnSpLocks/>
          </p:cNvCxnSpPr>
          <p:nvPr/>
        </p:nvCxnSpPr>
        <p:spPr>
          <a:xfrm>
            <a:off x="3048000" y="1877778"/>
            <a:ext cx="0" cy="684888"/>
          </a:xfrm>
          <a:prstGeom prst="line">
            <a:avLst/>
          </a:prstGeom>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E89144AE-725A-397F-7FE4-012DD685B2ED}"/>
              </a:ext>
            </a:extLst>
          </p:cNvPr>
          <p:cNvSpPr txBox="1"/>
          <p:nvPr/>
        </p:nvSpPr>
        <p:spPr>
          <a:xfrm>
            <a:off x="413944" y="1563948"/>
            <a:ext cx="1173162" cy="123111"/>
          </a:xfrm>
          <a:prstGeom prst="rect">
            <a:avLst/>
          </a:prstGeom>
          <a:noFill/>
        </p:spPr>
        <p:txBody>
          <a:bodyPr wrap="square" lIns="0" tIns="0" rIns="0" bIns="0" anchor="t">
            <a:spAutoFit/>
          </a:bodyPr>
          <a:lstStyle/>
          <a:p>
            <a:pPr algn="ctr"/>
            <a:r>
              <a:rPr kumimoji="0" lang="en-US" sz="800" b="0" i="1" strike="noStrike" kern="1200" cap="none" spc="0" normalizeH="0" baseline="0" noProof="0">
                <a:ln>
                  <a:noFill/>
                </a:ln>
                <a:solidFill>
                  <a:srgbClr val="009051"/>
                </a:solidFill>
                <a:effectLst/>
                <a:uLnTx/>
                <a:uFillTx/>
                <a:latin typeface="Neue Haas Grotesk Text Pro"/>
              </a:rPr>
              <a:t>disaggregated storage</a:t>
            </a:r>
          </a:p>
        </p:txBody>
      </p:sp>
      <p:sp>
        <p:nvSpPr>
          <p:cNvPr id="52" name="TextBox 51">
            <a:extLst>
              <a:ext uri="{FF2B5EF4-FFF2-40B4-BE49-F238E27FC236}">
                <a16:creationId xmlns:a16="http://schemas.microsoft.com/office/drawing/2014/main" id="{31335B01-1879-C871-D3A1-9FC2DBFB63DC}"/>
              </a:ext>
            </a:extLst>
          </p:cNvPr>
          <p:cNvSpPr txBox="1"/>
          <p:nvPr/>
        </p:nvSpPr>
        <p:spPr>
          <a:xfrm>
            <a:off x="1722860" y="1507856"/>
            <a:ext cx="1240812" cy="246221"/>
          </a:xfrm>
          <a:prstGeom prst="rect">
            <a:avLst/>
          </a:prstGeom>
          <a:noFill/>
        </p:spPr>
        <p:txBody>
          <a:bodyPr wrap="square" lIns="0" tIns="0" rIns="0" bIns="0">
            <a:spAutoFit/>
          </a:bodyPr>
          <a:lstStyle/>
          <a:p>
            <a:pPr algn="ctr"/>
            <a:r>
              <a:rPr kumimoji="0" lang="en-US" sz="800" b="0" i="1" strike="noStrike" kern="1200" cap="none" spc="0" normalizeH="0" baseline="0" noProof="0">
                <a:ln>
                  <a:noFill/>
                </a:ln>
                <a:solidFill>
                  <a:srgbClr val="009051"/>
                </a:solidFill>
                <a:effectLst/>
                <a:uLnTx/>
                <a:uFillTx/>
                <a:latin typeface="Neue Haas Grotesk Text Pro" panose="020B0504020202020204" pitchFamily="34" charset="77"/>
                <a:ea typeface="+mn-ea"/>
                <a:cs typeface="+mn-cs"/>
              </a:rPr>
              <a:t>hyperconverged</a:t>
            </a:r>
          </a:p>
          <a:p>
            <a:pPr algn="ctr"/>
            <a:r>
              <a:rPr kumimoji="0" lang="en-US" sz="800" b="0" i="1" strike="noStrike" kern="1200" cap="none" spc="0" normalizeH="0" baseline="0" noProof="0">
                <a:ln>
                  <a:noFill/>
                </a:ln>
                <a:solidFill>
                  <a:srgbClr val="009051"/>
                </a:solidFill>
                <a:effectLst/>
                <a:uLnTx/>
                <a:uFillTx/>
                <a:latin typeface="Neue Haas Grotesk Text Pro" panose="020B0504020202020204" pitchFamily="34" charset="77"/>
                <a:ea typeface="+mn-ea"/>
                <a:cs typeface="+mn-cs"/>
              </a:rPr>
              <a:t>(with on-board storage) *</a:t>
            </a:r>
          </a:p>
        </p:txBody>
      </p:sp>
      <p:sp>
        <p:nvSpPr>
          <p:cNvPr id="53" name="TextBox 52">
            <a:extLst>
              <a:ext uri="{FF2B5EF4-FFF2-40B4-BE49-F238E27FC236}">
                <a16:creationId xmlns:a16="http://schemas.microsoft.com/office/drawing/2014/main" id="{BC410637-A5C1-0593-8DC7-ED5F5DF819A0}"/>
              </a:ext>
            </a:extLst>
          </p:cNvPr>
          <p:cNvSpPr txBox="1"/>
          <p:nvPr/>
        </p:nvSpPr>
        <p:spPr>
          <a:xfrm>
            <a:off x="3147784" y="1371499"/>
            <a:ext cx="1173162" cy="492443"/>
          </a:xfrm>
          <a:prstGeom prst="rect">
            <a:avLst/>
          </a:prstGeom>
          <a:noFill/>
        </p:spPr>
        <p:txBody>
          <a:bodyPr wrap="square" lIns="0" tIns="0" rIns="0" bIns="0" anchor="t">
            <a:spAutoFit/>
          </a:bodyPr>
          <a:lstStyle/>
          <a:p>
            <a:pPr algn="ctr"/>
            <a:r>
              <a:rPr kumimoji="0" lang="en-US" sz="800" b="0" i="1" strike="noStrike" kern="1200" cap="none" spc="0" normalizeH="0" baseline="0" noProof="0">
                <a:ln>
                  <a:noFill/>
                </a:ln>
                <a:solidFill>
                  <a:srgbClr val="009051"/>
                </a:solidFill>
                <a:effectLst/>
                <a:uLnTx/>
                <a:uFillTx/>
                <a:latin typeface="Neue Haas Grotesk Text Pro" panose="020B0504020202020204" pitchFamily="34" charset="77"/>
                <a:ea typeface="+mn-ea"/>
                <a:cs typeface="+mn-cs"/>
              </a:rPr>
              <a:t>hyperconverged</a:t>
            </a:r>
          </a:p>
          <a:p>
            <a:pPr algn="ctr"/>
            <a:r>
              <a:rPr kumimoji="0" lang="en-US" sz="800" b="0" i="1" strike="noStrike" kern="1200" cap="none" spc="0" normalizeH="0" baseline="0" noProof="0">
                <a:ln>
                  <a:noFill/>
                </a:ln>
                <a:solidFill>
                  <a:srgbClr val="009051"/>
                </a:solidFill>
                <a:effectLst/>
                <a:uLnTx/>
                <a:uFillTx/>
                <a:latin typeface="Neue Haas Grotesk Text Pro"/>
              </a:rPr>
              <a:t>(with on-board storage</a:t>
            </a:r>
            <a:r>
              <a:rPr lang="en-US" sz="800" i="1">
                <a:solidFill>
                  <a:srgbClr val="009051"/>
                </a:solidFill>
                <a:latin typeface="Neue Haas Grotesk Text Pro"/>
              </a:rPr>
              <a:t>)*</a:t>
            </a:r>
            <a:endParaRPr lang="en-US" sz="800" b="0" i="1" strike="noStrike" kern="1200" cap="none" spc="0" normalizeH="0" baseline="0" noProof="0">
              <a:ln>
                <a:noFill/>
              </a:ln>
              <a:solidFill>
                <a:srgbClr val="009051"/>
              </a:solidFill>
              <a:effectLst/>
              <a:uLnTx/>
              <a:uFillTx/>
              <a:latin typeface="Neue Haas Grotesk Text Pro" panose="020B0504020202020204" pitchFamily="34" charset="77"/>
            </a:endParaRPr>
          </a:p>
          <a:p>
            <a:pPr algn="ctr"/>
            <a:r>
              <a:rPr kumimoji="0" lang="en-US" sz="800" b="0" i="1" strike="noStrike" kern="1200" cap="none" spc="0" normalizeH="0" baseline="0" noProof="0">
                <a:ln>
                  <a:noFill/>
                </a:ln>
                <a:solidFill>
                  <a:srgbClr val="009051"/>
                </a:solidFill>
                <a:effectLst/>
                <a:uLnTx/>
                <a:uFillTx/>
                <a:latin typeface="Neue Haas Grotesk Text Pro" panose="020B0504020202020204" pitchFamily="34" charset="77"/>
                <a:ea typeface="+mn-ea"/>
                <a:cs typeface="+mn-cs"/>
              </a:rPr>
              <a:t>+</a:t>
            </a:r>
          </a:p>
          <a:p>
            <a:pPr algn="ctr"/>
            <a:r>
              <a:rPr kumimoji="0" lang="en-US" sz="800" b="0" i="1" strike="noStrike" kern="1200" cap="none" spc="0" normalizeH="0" baseline="0" noProof="0">
                <a:ln>
                  <a:noFill/>
                </a:ln>
                <a:solidFill>
                  <a:srgbClr val="009051"/>
                </a:solidFill>
                <a:effectLst/>
                <a:uLnTx/>
                <a:uFillTx/>
                <a:latin typeface="Neue Haas Grotesk Text Pro"/>
              </a:rPr>
              <a:t>disaggregated storage</a:t>
            </a:r>
            <a:r>
              <a:rPr lang="en-US" sz="800" i="1">
                <a:solidFill>
                  <a:srgbClr val="009051"/>
                </a:solidFill>
                <a:latin typeface="Neue Haas Grotesk Text Pro"/>
              </a:rPr>
              <a:t>*</a:t>
            </a:r>
            <a:endParaRPr lang="en-US" sz="800" b="0" i="1" strike="noStrike" kern="1200" cap="none" spc="0" normalizeH="0" baseline="0" noProof="0">
              <a:ln>
                <a:noFill/>
              </a:ln>
              <a:solidFill>
                <a:srgbClr val="009051"/>
              </a:solidFill>
              <a:effectLst/>
              <a:uLnTx/>
              <a:uFillTx/>
              <a:latin typeface="Neue Haas Grotesk Text Pro" panose="020B0504020202020204" pitchFamily="34" charset="77"/>
            </a:endParaRPr>
          </a:p>
        </p:txBody>
      </p:sp>
      <p:pic>
        <p:nvPicPr>
          <p:cNvPr id="54" name="Picture 53">
            <a:extLst>
              <a:ext uri="{FF2B5EF4-FFF2-40B4-BE49-F238E27FC236}">
                <a16:creationId xmlns:a16="http://schemas.microsoft.com/office/drawing/2014/main" id="{8A933BD4-789A-75CA-506B-BF4EA9705881}"/>
              </a:ext>
            </a:extLst>
          </p:cNvPr>
          <p:cNvPicPr>
            <a:picLocks noChangeAspect="1"/>
          </p:cNvPicPr>
          <p:nvPr/>
        </p:nvPicPr>
        <p:blipFill>
          <a:blip r:embed="rId11"/>
          <a:stretch>
            <a:fillRect/>
          </a:stretch>
        </p:blipFill>
        <p:spPr>
          <a:xfrm>
            <a:off x="590008" y="3309333"/>
            <a:ext cx="3463047" cy="1217514"/>
          </a:xfrm>
          <a:prstGeom prst="rect">
            <a:avLst/>
          </a:prstGeom>
        </p:spPr>
      </p:pic>
      <p:sp>
        <p:nvSpPr>
          <p:cNvPr id="1035" name="Graphic 4">
            <a:extLst>
              <a:ext uri="{FF2B5EF4-FFF2-40B4-BE49-F238E27FC236}">
                <a16:creationId xmlns:a16="http://schemas.microsoft.com/office/drawing/2014/main" id="{0C1AD2B0-F335-4B05-A0FD-F4DC96B6A24A}"/>
              </a:ext>
            </a:extLst>
          </p:cNvPr>
          <p:cNvSpPr/>
          <p:nvPr/>
        </p:nvSpPr>
        <p:spPr>
          <a:xfrm>
            <a:off x="5178027" y="1386733"/>
            <a:ext cx="709945" cy="728376"/>
          </a:xfrm>
          <a:custGeom>
            <a:avLst/>
            <a:gdLst>
              <a:gd name="connsiteX0" fmla="*/ 66580 w 709945"/>
              <a:gd name="connsiteY0" fmla="*/ 525209 h 728376"/>
              <a:gd name="connsiteX1" fmla="*/ 66580 w 709945"/>
              <a:gd name="connsiteY1" fmla="*/ 558213 h 728376"/>
              <a:gd name="connsiteX2" fmla="*/ 59007 w 709945"/>
              <a:gd name="connsiteY2" fmla="*/ 565785 h 728376"/>
              <a:gd name="connsiteX3" fmla="*/ 51435 w 709945"/>
              <a:gd name="connsiteY3" fmla="*/ 558213 h 728376"/>
              <a:gd name="connsiteX4" fmla="*/ 51435 w 709945"/>
              <a:gd name="connsiteY4" fmla="*/ 525209 h 728376"/>
              <a:gd name="connsiteX5" fmla="*/ 59007 w 709945"/>
              <a:gd name="connsiteY5" fmla="*/ 517636 h 728376"/>
              <a:gd name="connsiteX6" fmla="*/ 66580 w 709945"/>
              <a:gd name="connsiteY6" fmla="*/ 525209 h 728376"/>
              <a:gd name="connsiteX7" fmla="*/ 92583 w 709945"/>
              <a:gd name="connsiteY7" fmla="*/ 517493 h 728376"/>
              <a:gd name="connsiteX8" fmla="*/ 85011 w 709945"/>
              <a:gd name="connsiteY8" fmla="*/ 525066 h 728376"/>
              <a:gd name="connsiteX9" fmla="*/ 85011 w 709945"/>
              <a:gd name="connsiteY9" fmla="*/ 558070 h 728376"/>
              <a:gd name="connsiteX10" fmla="*/ 92583 w 709945"/>
              <a:gd name="connsiteY10" fmla="*/ 565642 h 728376"/>
              <a:gd name="connsiteX11" fmla="*/ 100155 w 709945"/>
              <a:gd name="connsiteY11" fmla="*/ 558070 h 728376"/>
              <a:gd name="connsiteX12" fmla="*/ 100155 w 709945"/>
              <a:gd name="connsiteY12" fmla="*/ 525066 h 728376"/>
              <a:gd name="connsiteX13" fmla="*/ 92583 w 709945"/>
              <a:gd name="connsiteY13" fmla="*/ 517493 h 728376"/>
              <a:gd name="connsiteX14" fmla="*/ 126302 w 709945"/>
              <a:gd name="connsiteY14" fmla="*/ 517493 h 728376"/>
              <a:gd name="connsiteX15" fmla="*/ 118729 w 709945"/>
              <a:gd name="connsiteY15" fmla="*/ 525066 h 728376"/>
              <a:gd name="connsiteX16" fmla="*/ 118729 w 709945"/>
              <a:gd name="connsiteY16" fmla="*/ 558070 h 728376"/>
              <a:gd name="connsiteX17" fmla="*/ 126302 w 709945"/>
              <a:gd name="connsiteY17" fmla="*/ 565642 h 728376"/>
              <a:gd name="connsiteX18" fmla="*/ 133874 w 709945"/>
              <a:gd name="connsiteY18" fmla="*/ 558070 h 728376"/>
              <a:gd name="connsiteX19" fmla="*/ 133874 w 709945"/>
              <a:gd name="connsiteY19" fmla="*/ 525066 h 728376"/>
              <a:gd name="connsiteX20" fmla="*/ 126302 w 709945"/>
              <a:gd name="connsiteY20" fmla="*/ 517493 h 728376"/>
              <a:gd name="connsiteX21" fmla="*/ 489918 w 709945"/>
              <a:gd name="connsiteY21" fmla="*/ 624364 h 728376"/>
              <a:gd name="connsiteX22" fmla="*/ 482346 w 709945"/>
              <a:gd name="connsiteY22" fmla="*/ 631936 h 728376"/>
              <a:gd name="connsiteX23" fmla="*/ 448485 w 709945"/>
              <a:gd name="connsiteY23" fmla="*/ 631936 h 728376"/>
              <a:gd name="connsiteX24" fmla="*/ 441769 w 709945"/>
              <a:gd name="connsiteY24" fmla="*/ 674799 h 728376"/>
              <a:gd name="connsiteX25" fmla="*/ 349044 w 709945"/>
              <a:gd name="connsiteY25" fmla="*/ 728377 h 728376"/>
              <a:gd name="connsiteX26" fmla="*/ 335899 w 709945"/>
              <a:gd name="connsiteY26" fmla="*/ 727520 h 728376"/>
              <a:gd name="connsiteX27" fmla="*/ 330899 w 709945"/>
              <a:gd name="connsiteY27" fmla="*/ 728234 h 728376"/>
              <a:gd name="connsiteX28" fmla="*/ 96583 w 709945"/>
              <a:gd name="connsiteY28" fmla="*/ 728234 h 728376"/>
              <a:gd name="connsiteX29" fmla="*/ 89011 w 709945"/>
              <a:gd name="connsiteY29" fmla="*/ 720662 h 728376"/>
              <a:gd name="connsiteX30" fmla="*/ 96583 w 709945"/>
              <a:gd name="connsiteY30" fmla="*/ 713089 h 728376"/>
              <a:gd name="connsiteX31" fmla="*/ 292608 w 709945"/>
              <a:gd name="connsiteY31" fmla="*/ 713089 h 728376"/>
              <a:gd name="connsiteX32" fmla="*/ 289179 w 709945"/>
              <a:gd name="connsiteY32" fmla="*/ 710946 h 728376"/>
              <a:gd name="connsiteX33" fmla="*/ 249317 w 709945"/>
              <a:gd name="connsiteY33" fmla="*/ 647652 h 728376"/>
              <a:gd name="connsiteX34" fmla="*/ 249174 w 709945"/>
              <a:gd name="connsiteY34" fmla="*/ 639366 h 728376"/>
              <a:gd name="connsiteX35" fmla="*/ 249174 w 709945"/>
              <a:gd name="connsiteY35" fmla="*/ 638794 h 728376"/>
              <a:gd name="connsiteX36" fmla="*/ 18574 w 709945"/>
              <a:gd name="connsiteY36" fmla="*/ 638794 h 728376"/>
              <a:gd name="connsiteX37" fmla="*/ 15288 w 709945"/>
              <a:gd name="connsiteY37" fmla="*/ 642080 h 728376"/>
              <a:gd name="connsiteX38" fmla="*/ 15288 w 709945"/>
              <a:gd name="connsiteY38" fmla="*/ 709946 h 728376"/>
              <a:gd name="connsiteX39" fmla="*/ 18574 w 709945"/>
              <a:gd name="connsiteY39" fmla="*/ 713232 h 728376"/>
              <a:gd name="connsiteX40" fmla="*/ 58865 w 709945"/>
              <a:gd name="connsiteY40" fmla="*/ 713232 h 728376"/>
              <a:gd name="connsiteX41" fmla="*/ 66437 w 709945"/>
              <a:gd name="connsiteY41" fmla="*/ 720804 h 728376"/>
              <a:gd name="connsiteX42" fmla="*/ 58865 w 709945"/>
              <a:gd name="connsiteY42" fmla="*/ 728377 h 728376"/>
              <a:gd name="connsiteX43" fmla="*/ 18574 w 709945"/>
              <a:gd name="connsiteY43" fmla="*/ 728377 h 728376"/>
              <a:gd name="connsiteX44" fmla="*/ 0 w 709945"/>
              <a:gd name="connsiteY44" fmla="*/ 709946 h 728376"/>
              <a:gd name="connsiteX45" fmla="*/ 0 w 709945"/>
              <a:gd name="connsiteY45" fmla="*/ 642080 h 728376"/>
              <a:gd name="connsiteX46" fmla="*/ 18574 w 709945"/>
              <a:gd name="connsiteY46" fmla="*/ 623649 h 728376"/>
              <a:gd name="connsiteX47" fmla="*/ 32004 w 709945"/>
              <a:gd name="connsiteY47" fmla="*/ 623649 h 728376"/>
              <a:gd name="connsiteX48" fmla="*/ 32004 w 709945"/>
              <a:gd name="connsiteY48" fmla="*/ 594074 h 728376"/>
              <a:gd name="connsiteX49" fmla="*/ 18574 w 709945"/>
              <a:gd name="connsiteY49" fmla="*/ 594074 h 728376"/>
              <a:gd name="connsiteX50" fmla="*/ 0 w 709945"/>
              <a:gd name="connsiteY50" fmla="*/ 575501 h 728376"/>
              <a:gd name="connsiteX51" fmla="*/ 0 w 709945"/>
              <a:gd name="connsiteY51" fmla="*/ 507635 h 728376"/>
              <a:gd name="connsiteX52" fmla="*/ 18574 w 709945"/>
              <a:gd name="connsiteY52" fmla="*/ 489204 h 728376"/>
              <a:gd name="connsiteX53" fmla="*/ 32004 w 709945"/>
              <a:gd name="connsiteY53" fmla="*/ 489204 h 728376"/>
              <a:gd name="connsiteX54" fmla="*/ 32004 w 709945"/>
              <a:gd name="connsiteY54" fmla="*/ 459629 h 728376"/>
              <a:gd name="connsiteX55" fmla="*/ 18574 w 709945"/>
              <a:gd name="connsiteY55" fmla="*/ 459629 h 728376"/>
              <a:gd name="connsiteX56" fmla="*/ 857 w 709945"/>
              <a:gd name="connsiteY56" fmla="*/ 446627 h 728376"/>
              <a:gd name="connsiteX57" fmla="*/ 0 w 709945"/>
              <a:gd name="connsiteY57" fmla="*/ 441055 h 728376"/>
              <a:gd name="connsiteX58" fmla="*/ 0 w 709945"/>
              <a:gd name="connsiteY58" fmla="*/ 373189 h 728376"/>
              <a:gd name="connsiteX59" fmla="*/ 18574 w 709945"/>
              <a:gd name="connsiteY59" fmla="*/ 354759 h 728376"/>
              <a:gd name="connsiteX60" fmla="*/ 100870 w 709945"/>
              <a:gd name="connsiteY60" fmla="*/ 354759 h 728376"/>
              <a:gd name="connsiteX61" fmla="*/ 100870 w 709945"/>
              <a:gd name="connsiteY61" fmla="*/ 309039 h 728376"/>
              <a:gd name="connsiteX62" fmla="*/ 108442 w 709945"/>
              <a:gd name="connsiteY62" fmla="*/ 301466 h 728376"/>
              <a:gd name="connsiteX63" fmla="*/ 116015 w 709945"/>
              <a:gd name="connsiteY63" fmla="*/ 309039 h 728376"/>
              <a:gd name="connsiteX64" fmla="*/ 116015 w 709945"/>
              <a:gd name="connsiteY64" fmla="*/ 354759 h 728376"/>
              <a:gd name="connsiteX65" fmla="*/ 222314 w 709945"/>
              <a:gd name="connsiteY65" fmla="*/ 354759 h 728376"/>
              <a:gd name="connsiteX66" fmla="*/ 229886 w 709945"/>
              <a:gd name="connsiteY66" fmla="*/ 362331 h 728376"/>
              <a:gd name="connsiteX67" fmla="*/ 222314 w 709945"/>
              <a:gd name="connsiteY67" fmla="*/ 369903 h 728376"/>
              <a:gd name="connsiteX68" fmla="*/ 18574 w 709945"/>
              <a:gd name="connsiteY68" fmla="*/ 369903 h 728376"/>
              <a:gd name="connsiteX69" fmla="*/ 15288 w 709945"/>
              <a:gd name="connsiteY69" fmla="*/ 373189 h 728376"/>
              <a:gd name="connsiteX70" fmla="*/ 15288 w 709945"/>
              <a:gd name="connsiteY70" fmla="*/ 441055 h 728376"/>
              <a:gd name="connsiteX71" fmla="*/ 15431 w 709945"/>
              <a:gd name="connsiteY71" fmla="*/ 442055 h 728376"/>
              <a:gd name="connsiteX72" fmla="*/ 18574 w 709945"/>
              <a:gd name="connsiteY72" fmla="*/ 444198 h 728376"/>
              <a:gd name="connsiteX73" fmla="*/ 330899 w 709945"/>
              <a:gd name="connsiteY73" fmla="*/ 444198 h 728376"/>
              <a:gd name="connsiteX74" fmla="*/ 334185 w 709945"/>
              <a:gd name="connsiteY74" fmla="*/ 440912 h 728376"/>
              <a:gd name="connsiteX75" fmla="*/ 334185 w 709945"/>
              <a:gd name="connsiteY75" fmla="*/ 373047 h 728376"/>
              <a:gd name="connsiteX76" fmla="*/ 330899 w 709945"/>
              <a:gd name="connsiteY76" fmla="*/ 369761 h 728376"/>
              <a:gd name="connsiteX77" fmla="*/ 266748 w 709945"/>
              <a:gd name="connsiteY77" fmla="*/ 369761 h 728376"/>
              <a:gd name="connsiteX78" fmla="*/ 259175 w 709945"/>
              <a:gd name="connsiteY78" fmla="*/ 362188 h 728376"/>
              <a:gd name="connsiteX79" fmla="*/ 266748 w 709945"/>
              <a:gd name="connsiteY79" fmla="*/ 354616 h 728376"/>
              <a:gd name="connsiteX80" fmla="*/ 330899 w 709945"/>
              <a:gd name="connsiteY80" fmla="*/ 354616 h 728376"/>
              <a:gd name="connsiteX81" fmla="*/ 349329 w 709945"/>
              <a:gd name="connsiteY81" fmla="*/ 373047 h 728376"/>
              <a:gd name="connsiteX82" fmla="*/ 349329 w 709945"/>
              <a:gd name="connsiteY82" fmla="*/ 440912 h 728376"/>
              <a:gd name="connsiteX83" fmla="*/ 330899 w 709945"/>
              <a:gd name="connsiteY83" fmla="*/ 459343 h 728376"/>
              <a:gd name="connsiteX84" fmla="*/ 317468 w 709945"/>
              <a:gd name="connsiteY84" fmla="*/ 459343 h 728376"/>
              <a:gd name="connsiteX85" fmla="*/ 317468 w 709945"/>
              <a:gd name="connsiteY85" fmla="*/ 488918 h 728376"/>
              <a:gd name="connsiteX86" fmla="*/ 322040 w 709945"/>
              <a:gd name="connsiteY86" fmla="*/ 488918 h 728376"/>
              <a:gd name="connsiteX87" fmla="*/ 345329 w 709945"/>
              <a:gd name="connsiteY87" fmla="*/ 457629 h 728376"/>
              <a:gd name="connsiteX88" fmla="*/ 355044 w 709945"/>
              <a:gd name="connsiteY88" fmla="*/ 456343 h 728376"/>
              <a:gd name="connsiteX89" fmla="*/ 358045 w 709945"/>
              <a:gd name="connsiteY89" fmla="*/ 465630 h 728376"/>
              <a:gd name="connsiteX90" fmla="*/ 350758 w 709945"/>
              <a:gd name="connsiteY90" fmla="*/ 512350 h 728376"/>
              <a:gd name="connsiteX91" fmla="*/ 360045 w 709945"/>
              <a:gd name="connsiteY91" fmla="*/ 539496 h 728376"/>
              <a:gd name="connsiteX92" fmla="*/ 369332 w 709945"/>
              <a:gd name="connsiteY92" fmla="*/ 551212 h 728376"/>
              <a:gd name="connsiteX93" fmla="*/ 375618 w 709945"/>
              <a:gd name="connsiteY93" fmla="*/ 556784 h 728376"/>
              <a:gd name="connsiteX94" fmla="*/ 382048 w 709945"/>
              <a:gd name="connsiteY94" fmla="*/ 543782 h 728376"/>
              <a:gd name="connsiteX95" fmla="*/ 383619 w 709945"/>
              <a:gd name="connsiteY95" fmla="*/ 534067 h 728376"/>
              <a:gd name="connsiteX96" fmla="*/ 383334 w 709945"/>
              <a:gd name="connsiteY96" fmla="*/ 527209 h 728376"/>
              <a:gd name="connsiteX97" fmla="*/ 388477 w 709945"/>
              <a:gd name="connsiteY97" fmla="*/ 519065 h 728376"/>
              <a:gd name="connsiteX98" fmla="*/ 397478 w 709945"/>
              <a:gd name="connsiteY98" fmla="*/ 522351 h 728376"/>
              <a:gd name="connsiteX99" fmla="*/ 402908 w 709945"/>
              <a:gd name="connsiteY99" fmla="*/ 531209 h 728376"/>
              <a:gd name="connsiteX100" fmla="*/ 429339 w 709945"/>
              <a:gd name="connsiteY100" fmla="*/ 576786 h 728376"/>
              <a:gd name="connsiteX101" fmla="*/ 439341 w 709945"/>
              <a:gd name="connsiteY101" fmla="*/ 598218 h 728376"/>
              <a:gd name="connsiteX102" fmla="*/ 445484 w 709945"/>
              <a:gd name="connsiteY102" fmla="*/ 616363 h 728376"/>
              <a:gd name="connsiteX103" fmla="*/ 482346 w 709945"/>
              <a:gd name="connsiteY103" fmla="*/ 616363 h 728376"/>
              <a:gd name="connsiteX104" fmla="*/ 489918 w 709945"/>
              <a:gd name="connsiteY104" fmla="*/ 624364 h 728376"/>
              <a:gd name="connsiteX105" fmla="*/ 47149 w 709945"/>
              <a:gd name="connsiteY105" fmla="*/ 489204 h 728376"/>
              <a:gd name="connsiteX106" fmla="*/ 302181 w 709945"/>
              <a:gd name="connsiteY106" fmla="*/ 489204 h 728376"/>
              <a:gd name="connsiteX107" fmla="*/ 302181 w 709945"/>
              <a:gd name="connsiteY107" fmla="*/ 459629 h 728376"/>
              <a:gd name="connsiteX108" fmla="*/ 47149 w 709945"/>
              <a:gd name="connsiteY108" fmla="*/ 459629 h 728376"/>
              <a:gd name="connsiteX109" fmla="*/ 256604 w 709945"/>
              <a:gd name="connsiteY109" fmla="*/ 594074 h 728376"/>
              <a:gd name="connsiteX110" fmla="*/ 47149 w 709945"/>
              <a:gd name="connsiteY110" fmla="*/ 594074 h 728376"/>
              <a:gd name="connsiteX111" fmla="*/ 47149 w 709945"/>
              <a:gd name="connsiteY111" fmla="*/ 623649 h 728376"/>
              <a:gd name="connsiteX112" fmla="*/ 250460 w 709945"/>
              <a:gd name="connsiteY112" fmla="*/ 623649 h 728376"/>
              <a:gd name="connsiteX113" fmla="*/ 250746 w 709945"/>
              <a:gd name="connsiteY113" fmla="*/ 621935 h 728376"/>
              <a:gd name="connsiteX114" fmla="*/ 256318 w 709945"/>
              <a:gd name="connsiteY114" fmla="*/ 594646 h 728376"/>
              <a:gd name="connsiteX115" fmla="*/ 256604 w 709945"/>
              <a:gd name="connsiteY115" fmla="*/ 594074 h 728376"/>
              <a:gd name="connsiteX116" fmla="*/ 264176 w 709945"/>
              <a:gd name="connsiteY116" fmla="*/ 571071 h 728376"/>
              <a:gd name="connsiteX117" fmla="*/ 271748 w 709945"/>
              <a:gd name="connsiteY117" fmla="*/ 552926 h 728376"/>
              <a:gd name="connsiteX118" fmla="*/ 280749 w 709945"/>
              <a:gd name="connsiteY118" fmla="*/ 544782 h 728376"/>
              <a:gd name="connsiteX119" fmla="*/ 288179 w 709945"/>
              <a:gd name="connsiteY119" fmla="*/ 552641 h 728376"/>
              <a:gd name="connsiteX120" fmla="*/ 292465 w 709945"/>
              <a:gd name="connsiteY120" fmla="*/ 574643 h 728376"/>
              <a:gd name="connsiteX121" fmla="*/ 294180 w 709945"/>
              <a:gd name="connsiteY121" fmla="*/ 578215 h 728376"/>
              <a:gd name="connsiteX122" fmla="*/ 294608 w 709945"/>
              <a:gd name="connsiteY122" fmla="*/ 573500 h 728376"/>
              <a:gd name="connsiteX123" fmla="*/ 313182 w 709945"/>
              <a:gd name="connsiteY123" fmla="*/ 505349 h 728376"/>
              <a:gd name="connsiteX124" fmla="*/ 313468 w 709945"/>
              <a:gd name="connsiteY124" fmla="*/ 504634 h 728376"/>
              <a:gd name="connsiteX125" fmla="*/ 18574 w 709945"/>
              <a:gd name="connsiteY125" fmla="*/ 504634 h 728376"/>
              <a:gd name="connsiteX126" fmla="*/ 15288 w 709945"/>
              <a:gd name="connsiteY126" fmla="*/ 507921 h 728376"/>
              <a:gd name="connsiteX127" fmla="*/ 15288 w 709945"/>
              <a:gd name="connsiteY127" fmla="*/ 575786 h 728376"/>
              <a:gd name="connsiteX128" fmla="*/ 18574 w 709945"/>
              <a:gd name="connsiteY128" fmla="*/ 579072 h 728376"/>
              <a:gd name="connsiteX129" fmla="*/ 261175 w 709945"/>
              <a:gd name="connsiteY129" fmla="*/ 579072 h 728376"/>
              <a:gd name="connsiteX130" fmla="*/ 264176 w 709945"/>
              <a:gd name="connsiteY130" fmla="*/ 571071 h 728376"/>
              <a:gd name="connsiteX131" fmla="*/ 391335 w 709945"/>
              <a:gd name="connsiteY131" fmla="*/ 663226 h 728376"/>
              <a:gd name="connsiteX132" fmla="*/ 391192 w 709945"/>
              <a:gd name="connsiteY132" fmla="*/ 662511 h 728376"/>
              <a:gd name="connsiteX133" fmla="*/ 388334 w 709945"/>
              <a:gd name="connsiteY133" fmla="*/ 650939 h 728376"/>
              <a:gd name="connsiteX134" fmla="*/ 380048 w 709945"/>
              <a:gd name="connsiteY134" fmla="*/ 660083 h 728376"/>
              <a:gd name="connsiteX135" fmla="*/ 371761 w 709945"/>
              <a:gd name="connsiteY135" fmla="*/ 660940 h 728376"/>
              <a:gd name="connsiteX136" fmla="*/ 367617 w 709945"/>
              <a:gd name="connsiteY136" fmla="*/ 653653 h 728376"/>
              <a:gd name="connsiteX137" fmla="*/ 367046 w 709945"/>
              <a:gd name="connsiteY137" fmla="*/ 635079 h 728376"/>
              <a:gd name="connsiteX138" fmla="*/ 359474 w 709945"/>
              <a:gd name="connsiteY138" fmla="*/ 609648 h 728376"/>
              <a:gd name="connsiteX139" fmla="*/ 352901 w 709945"/>
              <a:gd name="connsiteY139" fmla="*/ 627364 h 728376"/>
              <a:gd name="connsiteX140" fmla="*/ 346043 w 709945"/>
              <a:gd name="connsiteY140" fmla="*/ 636080 h 728376"/>
              <a:gd name="connsiteX141" fmla="*/ 333470 w 709945"/>
              <a:gd name="connsiteY141" fmla="*/ 644223 h 728376"/>
              <a:gd name="connsiteX142" fmla="*/ 328041 w 709945"/>
              <a:gd name="connsiteY142" fmla="*/ 641937 h 728376"/>
              <a:gd name="connsiteX143" fmla="*/ 322040 w 709945"/>
              <a:gd name="connsiteY143" fmla="*/ 634079 h 728376"/>
              <a:gd name="connsiteX144" fmla="*/ 314611 w 709945"/>
              <a:gd name="connsiteY144" fmla="*/ 647224 h 728376"/>
              <a:gd name="connsiteX145" fmla="*/ 309467 w 709945"/>
              <a:gd name="connsiteY145" fmla="*/ 658082 h 728376"/>
              <a:gd name="connsiteX146" fmla="*/ 307896 w 709945"/>
              <a:gd name="connsiteY146" fmla="*/ 690515 h 728376"/>
              <a:gd name="connsiteX147" fmla="*/ 349044 w 709945"/>
              <a:gd name="connsiteY147" fmla="*/ 713232 h 728376"/>
              <a:gd name="connsiteX148" fmla="*/ 390477 w 709945"/>
              <a:gd name="connsiteY148" fmla="*/ 689943 h 728376"/>
              <a:gd name="connsiteX149" fmla="*/ 391335 w 709945"/>
              <a:gd name="connsiteY149" fmla="*/ 663226 h 728376"/>
              <a:gd name="connsiteX150" fmla="*/ 425053 w 709945"/>
              <a:gd name="connsiteY150" fmla="*/ 604361 h 728376"/>
              <a:gd name="connsiteX151" fmla="*/ 415623 w 709945"/>
              <a:gd name="connsiteY151" fmla="*/ 584073 h 728376"/>
              <a:gd name="connsiteX152" fmla="*/ 396192 w 709945"/>
              <a:gd name="connsiteY152" fmla="*/ 549926 h 728376"/>
              <a:gd name="connsiteX153" fmla="*/ 382191 w 709945"/>
              <a:gd name="connsiteY153" fmla="*/ 572929 h 728376"/>
              <a:gd name="connsiteX154" fmla="*/ 376761 w 709945"/>
              <a:gd name="connsiteY154" fmla="*/ 575215 h 728376"/>
              <a:gd name="connsiteX155" fmla="*/ 358473 w 709945"/>
              <a:gd name="connsiteY155" fmla="*/ 562213 h 728376"/>
              <a:gd name="connsiteX156" fmla="*/ 347043 w 709945"/>
              <a:gd name="connsiteY156" fmla="*/ 547640 h 728376"/>
              <a:gd name="connsiteX157" fmla="*/ 335613 w 709945"/>
              <a:gd name="connsiteY157" fmla="*/ 514493 h 728376"/>
              <a:gd name="connsiteX158" fmla="*/ 335185 w 709945"/>
              <a:gd name="connsiteY158" fmla="*/ 496634 h 728376"/>
              <a:gd name="connsiteX159" fmla="*/ 332613 w 709945"/>
              <a:gd name="connsiteY159" fmla="*/ 500920 h 728376"/>
              <a:gd name="connsiteX160" fmla="*/ 309324 w 709945"/>
              <a:gd name="connsiteY160" fmla="*/ 592503 h 728376"/>
              <a:gd name="connsiteX161" fmla="*/ 305467 w 709945"/>
              <a:gd name="connsiteY161" fmla="*/ 606362 h 728376"/>
              <a:gd name="connsiteX162" fmla="*/ 302466 w 709945"/>
              <a:gd name="connsiteY162" fmla="*/ 607076 h 728376"/>
              <a:gd name="connsiteX163" fmla="*/ 292608 w 709945"/>
              <a:gd name="connsiteY163" fmla="*/ 601504 h 728376"/>
              <a:gd name="connsiteX164" fmla="*/ 278606 w 709945"/>
              <a:gd name="connsiteY164" fmla="*/ 580501 h 728376"/>
              <a:gd name="connsiteX165" fmla="*/ 277892 w 709945"/>
              <a:gd name="connsiteY165" fmla="*/ 578787 h 728376"/>
              <a:gd name="connsiteX166" fmla="*/ 277606 w 709945"/>
              <a:gd name="connsiteY166" fmla="*/ 578215 h 728376"/>
              <a:gd name="connsiteX167" fmla="*/ 274034 w 709945"/>
              <a:gd name="connsiteY167" fmla="*/ 588645 h 728376"/>
              <a:gd name="connsiteX168" fmla="*/ 264605 w 709945"/>
              <a:gd name="connsiteY168" fmla="*/ 637508 h 728376"/>
              <a:gd name="connsiteX169" fmla="*/ 267891 w 709945"/>
              <a:gd name="connsiteY169" fmla="*/ 663083 h 728376"/>
              <a:gd name="connsiteX170" fmla="*/ 286179 w 709945"/>
              <a:gd name="connsiteY170" fmla="*/ 689229 h 728376"/>
              <a:gd name="connsiteX171" fmla="*/ 289465 w 709945"/>
              <a:gd name="connsiteY171" fmla="*/ 692229 h 728376"/>
              <a:gd name="connsiteX172" fmla="*/ 293322 w 709945"/>
              <a:gd name="connsiteY172" fmla="*/ 695230 h 728376"/>
              <a:gd name="connsiteX173" fmla="*/ 295323 w 709945"/>
              <a:gd name="connsiteY173" fmla="*/ 652224 h 728376"/>
              <a:gd name="connsiteX174" fmla="*/ 301038 w 709945"/>
              <a:gd name="connsiteY174" fmla="*/ 640080 h 728376"/>
              <a:gd name="connsiteX175" fmla="*/ 316040 w 709945"/>
              <a:gd name="connsiteY175" fmla="*/ 614791 h 728376"/>
              <a:gd name="connsiteX176" fmla="*/ 319040 w 709945"/>
              <a:gd name="connsiteY176" fmla="*/ 609933 h 728376"/>
              <a:gd name="connsiteX177" fmla="*/ 328041 w 709945"/>
              <a:gd name="connsiteY177" fmla="*/ 606790 h 728376"/>
              <a:gd name="connsiteX178" fmla="*/ 333042 w 709945"/>
              <a:gd name="connsiteY178" fmla="*/ 614934 h 728376"/>
              <a:gd name="connsiteX179" fmla="*/ 332899 w 709945"/>
              <a:gd name="connsiteY179" fmla="*/ 618077 h 728376"/>
              <a:gd name="connsiteX180" fmla="*/ 333613 w 709945"/>
              <a:gd name="connsiteY180" fmla="*/ 622649 h 728376"/>
              <a:gd name="connsiteX181" fmla="*/ 334756 w 709945"/>
              <a:gd name="connsiteY181" fmla="*/ 625650 h 728376"/>
              <a:gd name="connsiteX182" fmla="*/ 335185 w 709945"/>
              <a:gd name="connsiteY182" fmla="*/ 625221 h 728376"/>
              <a:gd name="connsiteX183" fmla="*/ 339757 w 709945"/>
              <a:gd name="connsiteY183" fmla="*/ 619363 h 728376"/>
              <a:gd name="connsiteX184" fmla="*/ 344472 w 709945"/>
              <a:gd name="connsiteY184" fmla="*/ 605790 h 728376"/>
              <a:gd name="connsiteX185" fmla="*/ 340614 w 709945"/>
              <a:gd name="connsiteY185" fmla="*/ 581787 h 728376"/>
              <a:gd name="connsiteX186" fmla="*/ 343614 w 709945"/>
              <a:gd name="connsiteY186" fmla="*/ 572500 h 728376"/>
              <a:gd name="connsiteX187" fmla="*/ 353330 w 709945"/>
              <a:gd name="connsiteY187" fmla="*/ 573786 h 728376"/>
              <a:gd name="connsiteX188" fmla="*/ 380476 w 709945"/>
              <a:gd name="connsiteY188" fmla="*/ 624507 h 728376"/>
              <a:gd name="connsiteX189" fmla="*/ 385334 w 709945"/>
              <a:gd name="connsiteY189" fmla="*/ 620649 h 728376"/>
              <a:gd name="connsiteX190" fmla="*/ 394049 w 709945"/>
              <a:gd name="connsiteY190" fmla="*/ 624650 h 728376"/>
              <a:gd name="connsiteX191" fmla="*/ 406051 w 709945"/>
              <a:gd name="connsiteY191" fmla="*/ 659511 h 728376"/>
              <a:gd name="connsiteX192" fmla="*/ 404479 w 709945"/>
              <a:gd name="connsiteY192" fmla="*/ 695516 h 728376"/>
              <a:gd name="connsiteX193" fmla="*/ 427768 w 709945"/>
              <a:gd name="connsiteY193" fmla="*/ 668512 h 728376"/>
              <a:gd name="connsiteX194" fmla="*/ 425053 w 709945"/>
              <a:gd name="connsiteY194" fmla="*/ 604361 h 728376"/>
              <a:gd name="connsiteX195" fmla="*/ 51292 w 709945"/>
              <a:gd name="connsiteY195" fmla="*/ 390620 h 728376"/>
              <a:gd name="connsiteX196" fmla="*/ 51292 w 709945"/>
              <a:gd name="connsiteY196" fmla="*/ 423624 h 728376"/>
              <a:gd name="connsiteX197" fmla="*/ 58865 w 709945"/>
              <a:gd name="connsiteY197" fmla="*/ 431197 h 728376"/>
              <a:gd name="connsiteX198" fmla="*/ 66437 w 709945"/>
              <a:gd name="connsiteY198" fmla="*/ 423624 h 728376"/>
              <a:gd name="connsiteX199" fmla="*/ 66437 w 709945"/>
              <a:gd name="connsiteY199" fmla="*/ 390620 h 728376"/>
              <a:gd name="connsiteX200" fmla="*/ 58865 w 709945"/>
              <a:gd name="connsiteY200" fmla="*/ 383048 h 728376"/>
              <a:gd name="connsiteX201" fmla="*/ 51292 w 709945"/>
              <a:gd name="connsiteY201" fmla="*/ 390620 h 728376"/>
              <a:gd name="connsiteX202" fmla="*/ 85011 w 709945"/>
              <a:gd name="connsiteY202" fmla="*/ 390620 h 728376"/>
              <a:gd name="connsiteX203" fmla="*/ 85011 w 709945"/>
              <a:gd name="connsiteY203" fmla="*/ 423624 h 728376"/>
              <a:gd name="connsiteX204" fmla="*/ 92583 w 709945"/>
              <a:gd name="connsiteY204" fmla="*/ 431197 h 728376"/>
              <a:gd name="connsiteX205" fmla="*/ 100155 w 709945"/>
              <a:gd name="connsiteY205" fmla="*/ 423624 h 728376"/>
              <a:gd name="connsiteX206" fmla="*/ 100155 w 709945"/>
              <a:gd name="connsiteY206" fmla="*/ 390620 h 728376"/>
              <a:gd name="connsiteX207" fmla="*/ 92583 w 709945"/>
              <a:gd name="connsiteY207" fmla="*/ 383048 h 728376"/>
              <a:gd name="connsiteX208" fmla="*/ 85011 w 709945"/>
              <a:gd name="connsiteY208" fmla="*/ 390620 h 728376"/>
              <a:gd name="connsiteX209" fmla="*/ 118729 w 709945"/>
              <a:gd name="connsiteY209" fmla="*/ 390620 h 728376"/>
              <a:gd name="connsiteX210" fmla="*/ 118729 w 709945"/>
              <a:gd name="connsiteY210" fmla="*/ 423624 h 728376"/>
              <a:gd name="connsiteX211" fmla="*/ 126302 w 709945"/>
              <a:gd name="connsiteY211" fmla="*/ 431197 h 728376"/>
              <a:gd name="connsiteX212" fmla="*/ 133874 w 709945"/>
              <a:gd name="connsiteY212" fmla="*/ 423624 h 728376"/>
              <a:gd name="connsiteX213" fmla="*/ 133874 w 709945"/>
              <a:gd name="connsiteY213" fmla="*/ 390620 h 728376"/>
              <a:gd name="connsiteX214" fmla="*/ 126302 w 709945"/>
              <a:gd name="connsiteY214" fmla="*/ 383048 h 728376"/>
              <a:gd name="connsiteX215" fmla="*/ 118729 w 709945"/>
              <a:gd name="connsiteY215" fmla="*/ 390620 h 728376"/>
              <a:gd name="connsiteX216" fmla="*/ 58865 w 709945"/>
              <a:gd name="connsiteY216" fmla="*/ 651939 h 728376"/>
              <a:gd name="connsiteX217" fmla="*/ 51292 w 709945"/>
              <a:gd name="connsiteY217" fmla="*/ 659511 h 728376"/>
              <a:gd name="connsiteX218" fmla="*/ 51292 w 709945"/>
              <a:gd name="connsiteY218" fmla="*/ 692515 h 728376"/>
              <a:gd name="connsiteX219" fmla="*/ 58865 w 709945"/>
              <a:gd name="connsiteY219" fmla="*/ 700088 h 728376"/>
              <a:gd name="connsiteX220" fmla="*/ 66437 w 709945"/>
              <a:gd name="connsiteY220" fmla="*/ 692515 h 728376"/>
              <a:gd name="connsiteX221" fmla="*/ 66437 w 709945"/>
              <a:gd name="connsiteY221" fmla="*/ 659511 h 728376"/>
              <a:gd name="connsiteX222" fmla="*/ 58865 w 709945"/>
              <a:gd name="connsiteY222" fmla="*/ 651939 h 728376"/>
              <a:gd name="connsiteX223" fmla="*/ 100155 w 709945"/>
              <a:gd name="connsiteY223" fmla="*/ 692515 h 728376"/>
              <a:gd name="connsiteX224" fmla="*/ 100155 w 709945"/>
              <a:gd name="connsiteY224" fmla="*/ 659511 h 728376"/>
              <a:gd name="connsiteX225" fmla="*/ 92583 w 709945"/>
              <a:gd name="connsiteY225" fmla="*/ 651939 h 728376"/>
              <a:gd name="connsiteX226" fmla="*/ 85011 w 709945"/>
              <a:gd name="connsiteY226" fmla="*/ 659511 h 728376"/>
              <a:gd name="connsiteX227" fmla="*/ 85011 w 709945"/>
              <a:gd name="connsiteY227" fmla="*/ 692515 h 728376"/>
              <a:gd name="connsiteX228" fmla="*/ 92583 w 709945"/>
              <a:gd name="connsiteY228" fmla="*/ 700088 h 728376"/>
              <a:gd name="connsiteX229" fmla="*/ 100155 w 709945"/>
              <a:gd name="connsiteY229" fmla="*/ 692515 h 728376"/>
              <a:gd name="connsiteX230" fmla="*/ 133874 w 709945"/>
              <a:gd name="connsiteY230" fmla="*/ 692515 h 728376"/>
              <a:gd name="connsiteX231" fmla="*/ 133874 w 709945"/>
              <a:gd name="connsiteY231" fmla="*/ 659511 h 728376"/>
              <a:gd name="connsiteX232" fmla="*/ 126302 w 709945"/>
              <a:gd name="connsiteY232" fmla="*/ 651939 h 728376"/>
              <a:gd name="connsiteX233" fmla="*/ 118729 w 709945"/>
              <a:gd name="connsiteY233" fmla="*/ 659511 h 728376"/>
              <a:gd name="connsiteX234" fmla="*/ 118729 w 709945"/>
              <a:gd name="connsiteY234" fmla="*/ 692515 h 728376"/>
              <a:gd name="connsiteX235" fmla="*/ 126302 w 709945"/>
              <a:gd name="connsiteY235" fmla="*/ 700088 h 728376"/>
              <a:gd name="connsiteX236" fmla="*/ 133874 w 709945"/>
              <a:gd name="connsiteY236" fmla="*/ 692515 h 728376"/>
              <a:gd name="connsiteX237" fmla="*/ 635079 w 709945"/>
              <a:gd name="connsiteY237" fmla="*/ 88725 h 728376"/>
              <a:gd name="connsiteX238" fmla="*/ 632793 w 709945"/>
              <a:gd name="connsiteY238" fmla="*/ 88725 h 728376"/>
              <a:gd name="connsiteX239" fmla="*/ 614220 w 709945"/>
              <a:gd name="connsiteY239" fmla="*/ 34862 h 728376"/>
              <a:gd name="connsiteX240" fmla="*/ 603504 w 709945"/>
              <a:gd name="connsiteY240" fmla="*/ 33290 h 728376"/>
              <a:gd name="connsiteX241" fmla="*/ 601932 w 709945"/>
              <a:gd name="connsiteY241" fmla="*/ 44006 h 728376"/>
              <a:gd name="connsiteX242" fmla="*/ 617649 w 709945"/>
              <a:gd name="connsiteY242" fmla="*/ 92297 h 728376"/>
              <a:gd name="connsiteX243" fmla="*/ 617506 w 709945"/>
              <a:gd name="connsiteY243" fmla="*/ 95155 h 728376"/>
              <a:gd name="connsiteX244" fmla="*/ 617363 w 709945"/>
              <a:gd name="connsiteY244" fmla="*/ 97012 h 728376"/>
              <a:gd name="connsiteX245" fmla="*/ 619935 w 709945"/>
              <a:gd name="connsiteY245" fmla="*/ 103013 h 728376"/>
              <a:gd name="connsiteX246" fmla="*/ 626221 w 709945"/>
              <a:gd name="connsiteY246" fmla="*/ 104870 h 728376"/>
              <a:gd name="connsiteX247" fmla="*/ 635222 w 709945"/>
              <a:gd name="connsiteY247" fmla="*/ 104013 h 728376"/>
              <a:gd name="connsiteX248" fmla="*/ 694658 w 709945"/>
              <a:gd name="connsiteY248" fmla="*/ 168593 h 728376"/>
              <a:gd name="connsiteX249" fmla="*/ 635222 w 709945"/>
              <a:gd name="connsiteY249" fmla="*/ 233172 h 728376"/>
              <a:gd name="connsiteX250" fmla="*/ 626936 w 709945"/>
              <a:gd name="connsiteY250" fmla="*/ 233172 h 728376"/>
              <a:gd name="connsiteX251" fmla="*/ 627078 w 709945"/>
              <a:gd name="connsiteY251" fmla="*/ 231600 h 728376"/>
              <a:gd name="connsiteX252" fmla="*/ 627507 w 709945"/>
              <a:gd name="connsiteY252" fmla="*/ 227886 h 728376"/>
              <a:gd name="connsiteX253" fmla="*/ 627936 w 709945"/>
              <a:gd name="connsiteY253" fmla="*/ 220170 h 728376"/>
              <a:gd name="connsiteX254" fmla="*/ 628079 w 709945"/>
              <a:gd name="connsiteY254" fmla="*/ 218456 h 728376"/>
              <a:gd name="connsiteX255" fmla="*/ 516350 w 709945"/>
              <a:gd name="connsiteY255" fmla="*/ 106728 h 728376"/>
              <a:gd name="connsiteX256" fmla="*/ 420338 w 709945"/>
              <a:gd name="connsiteY256" fmla="*/ 161592 h 728376"/>
              <a:gd name="connsiteX257" fmla="*/ 405336 w 709945"/>
              <a:gd name="connsiteY257" fmla="*/ 230457 h 728376"/>
              <a:gd name="connsiteX258" fmla="*/ 405622 w 709945"/>
              <a:gd name="connsiteY258" fmla="*/ 233029 h 728376"/>
              <a:gd name="connsiteX259" fmla="*/ 351758 w 709945"/>
              <a:gd name="connsiteY259" fmla="*/ 233029 h 728376"/>
              <a:gd name="connsiteX260" fmla="*/ 308610 w 709945"/>
              <a:gd name="connsiteY260" fmla="*/ 186166 h 728376"/>
              <a:gd name="connsiteX261" fmla="*/ 301038 w 709945"/>
              <a:gd name="connsiteY261" fmla="*/ 178594 h 728376"/>
              <a:gd name="connsiteX262" fmla="*/ 293465 w 709945"/>
              <a:gd name="connsiteY262" fmla="*/ 186166 h 728376"/>
              <a:gd name="connsiteX263" fmla="*/ 351758 w 709945"/>
              <a:gd name="connsiteY263" fmla="*/ 248317 h 728376"/>
              <a:gd name="connsiteX264" fmla="*/ 408765 w 709945"/>
              <a:gd name="connsiteY264" fmla="*/ 248317 h 728376"/>
              <a:gd name="connsiteX265" fmla="*/ 428625 w 709945"/>
              <a:gd name="connsiteY265" fmla="*/ 287465 h 728376"/>
              <a:gd name="connsiteX266" fmla="*/ 439341 w 709945"/>
              <a:gd name="connsiteY266" fmla="*/ 288750 h 728376"/>
              <a:gd name="connsiteX267" fmla="*/ 440627 w 709945"/>
              <a:gd name="connsiteY267" fmla="*/ 278035 h 728376"/>
              <a:gd name="connsiteX268" fmla="*/ 431483 w 709945"/>
              <a:gd name="connsiteY268" fmla="*/ 172593 h 728376"/>
              <a:gd name="connsiteX269" fmla="*/ 431625 w 709945"/>
              <a:gd name="connsiteY269" fmla="*/ 172450 h 728376"/>
              <a:gd name="connsiteX270" fmla="*/ 432340 w 709945"/>
              <a:gd name="connsiteY270" fmla="*/ 171307 h 728376"/>
              <a:gd name="connsiteX271" fmla="*/ 516493 w 709945"/>
              <a:gd name="connsiteY271" fmla="*/ 122015 h 728376"/>
              <a:gd name="connsiteX272" fmla="*/ 612934 w 709945"/>
              <a:gd name="connsiteY272" fmla="*/ 218456 h 728376"/>
              <a:gd name="connsiteX273" fmla="*/ 610648 w 709945"/>
              <a:gd name="connsiteY273" fmla="*/ 239030 h 728376"/>
              <a:gd name="connsiteX274" fmla="*/ 516493 w 709945"/>
              <a:gd name="connsiteY274" fmla="*/ 314897 h 728376"/>
              <a:gd name="connsiteX275" fmla="*/ 459200 w 709945"/>
              <a:gd name="connsiteY275" fmla="*/ 296037 h 728376"/>
              <a:gd name="connsiteX276" fmla="*/ 448485 w 709945"/>
              <a:gd name="connsiteY276" fmla="*/ 297609 h 728376"/>
              <a:gd name="connsiteX277" fmla="*/ 450056 w 709945"/>
              <a:gd name="connsiteY277" fmla="*/ 308324 h 728376"/>
              <a:gd name="connsiteX278" fmla="*/ 508778 w 709945"/>
              <a:gd name="connsiteY278" fmla="*/ 329898 h 728376"/>
              <a:gd name="connsiteX279" fmla="*/ 508778 w 709945"/>
              <a:gd name="connsiteY279" fmla="*/ 375904 h 728376"/>
              <a:gd name="connsiteX280" fmla="*/ 516350 w 709945"/>
              <a:gd name="connsiteY280" fmla="*/ 383477 h 728376"/>
              <a:gd name="connsiteX281" fmla="*/ 523923 w 709945"/>
              <a:gd name="connsiteY281" fmla="*/ 375904 h 728376"/>
              <a:gd name="connsiteX282" fmla="*/ 523923 w 709945"/>
              <a:gd name="connsiteY282" fmla="*/ 329756 h 728376"/>
              <a:gd name="connsiteX283" fmla="*/ 623792 w 709945"/>
              <a:gd name="connsiteY283" fmla="*/ 248317 h 728376"/>
              <a:gd name="connsiteX284" fmla="*/ 635222 w 709945"/>
              <a:gd name="connsiteY284" fmla="*/ 248317 h 728376"/>
              <a:gd name="connsiteX285" fmla="*/ 709946 w 709945"/>
              <a:gd name="connsiteY285" fmla="*/ 168593 h 728376"/>
              <a:gd name="connsiteX286" fmla="*/ 635079 w 709945"/>
              <a:gd name="connsiteY286" fmla="*/ 88725 h 728376"/>
              <a:gd name="connsiteX287" fmla="*/ 525780 w 709945"/>
              <a:gd name="connsiteY287" fmla="*/ 145018 h 728376"/>
              <a:gd name="connsiteX288" fmla="*/ 516064 w 709945"/>
              <a:gd name="connsiteY288" fmla="*/ 144447 h 728376"/>
              <a:gd name="connsiteX289" fmla="*/ 443484 w 709945"/>
              <a:gd name="connsiteY289" fmla="*/ 209455 h 728376"/>
              <a:gd name="connsiteX290" fmla="*/ 438341 w 709945"/>
              <a:gd name="connsiteY290" fmla="*/ 203454 h 728376"/>
              <a:gd name="connsiteX291" fmla="*/ 427625 w 709945"/>
              <a:gd name="connsiteY291" fmla="*/ 202740 h 728376"/>
              <a:gd name="connsiteX292" fmla="*/ 426911 w 709945"/>
              <a:gd name="connsiteY292" fmla="*/ 213455 h 728376"/>
              <a:gd name="connsiteX293" fmla="*/ 444627 w 709945"/>
              <a:gd name="connsiteY293" fmla="*/ 233886 h 728376"/>
              <a:gd name="connsiteX294" fmla="*/ 450199 w 709945"/>
              <a:gd name="connsiteY294" fmla="*/ 236458 h 728376"/>
              <a:gd name="connsiteX295" fmla="*/ 450485 w 709945"/>
              <a:gd name="connsiteY295" fmla="*/ 236458 h 728376"/>
              <a:gd name="connsiteX296" fmla="*/ 455914 w 709945"/>
              <a:gd name="connsiteY296" fmla="*/ 234172 h 728376"/>
              <a:gd name="connsiteX297" fmla="*/ 474202 w 709945"/>
              <a:gd name="connsiteY297" fmla="*/ 215598 h 728376"/>
              <a:gd name="connsiteX298" fmla="*/ 474202 w 709945"/>
              <a:gd name="connsiteY298" fmla="*/ 204883 h 728376"/>
              <a:gd name="connsiteX299" fmla="*/ 463344 w 709945"/>
              <a:gd name="connsiteY299" fmla="*/ 204883 h 728376"/>
              <a:gd name="connsiteX300" fmla="*/ 458914 w 709945"/>
              <a:gd name="connsiteY300" fmla="*/ 209312 h 728376"/>
              <a:gd name="connsiteX301" fmla="*/ 516064 w 709945"/>
              <a:gd name="connsiteY301" fmla="*/ 159449 h 728376"/>
              <a:gd name="connsiteX302" fmla="*/ 523780 w 709945"/>
              <a:gd name="connsiteY302" fmla="*/ 160020 h 728376"/>
              <a:gd name="connsiteX303" fmla="*/ 532352 w 709945"/>
              <a:gd name="connsiteY303" fmla="*/ 153448 h 728376"/>
              <a:gd name="connsiteX304" fmla="*/ 525780 w 709945"/>
              <a:gd name="connsiteY304" fmla="*/ 145018 h 728376"/>
              <a:gd name="connsiteX305" fmla="*/ 573929 w 709945"/>
              <a:gd name="connsiteY305" fmla="*/ 217313 h 728376"/>
              <a:gd name="connsiteX306" fmla="*/ 574215 w 709945"/>
              <a:gd name="connsiteY306" fmla="*/ 216170 h 728376"/>
              <a:gd name="connsiteX307" fmla="*/ 568071 w 709945"/>
              <a:gd name="connsiteY307" fmla="*/ 222599 h 728376"/>
              <a:gd name="connsiteX308" fmla="*/ 557355 w 709945"/>
              <a:gd name="connsiteY308" fmla="*/ 222742 h 728376"/>
              <a:gd name="connsiteX309" fmla="*/ 557213 w 709945"/>
              <a:gd name="connsiteY309" fmla="*/ 212027 h 728376"/>
              <a:gd name="connsiteX310" fmla="*/ 576072 w 709945"/>
              <a:gd name="connsiteY310" fmla="*/ 192595 h 728376"/>
              <a:gd name="connsiteX311" fmla="*/ 581787 w 709945"/>
              <a:gd name="connsiteY311" fmla="*/ 190310 h 728376"/>
              <a:gd name="connsiteX312" fmla="*/ 587359 w 709945"/>
              <a:gd name="connsiteY312" fmla="*/ 192881 h 728376"/>
              <a:gd name="connsiteX313" fmla="*/ 604647 w 709945"/>
              <a:gd name="connsiteY313" fmla="*/ 212312 h 728376"/>
              <a:gd name="connsiteX314" fmla="*/ 604076 w 709945"/>
              <a:gd name="connsiteY314" fmla="*/ 223028 h 728376"/>
              <a:gd name="connsiteX315" fmla="*/ 599075 w 709945"/>
              <a:gd name="connsiteY315" fmla="*/ 224885 h 728376"/>
              <a:gd name="connsiteX316" fmla="*/ 593360 w 709945"/>
              <a:gd name="connsiteY316" fmla="*/ 222314 h 728376"/>
              <a:gd name="connsiteX317" fmla="*/ 589502 w 709945"/>
              <a:gd name="connsiteY317" fmla="*/ 218027 h 728376"/>
              <a:gd name="connsiteX318" fmla="*/ 516493 w 709945"/>
              <a:gd name="connsiteY318" fmla="*/ 290322 h 728376"/>
              <a:gd name="connsiteX319" fmla="*/ 513207 w 709945"/>
              <a:gd name="connsiteY319" fmla="*/ 290322 h 728376"/>
              <a:gd name="connsiteX320" fmla="*/ 505920 w 709945"/>
              <a:gd name="connsiteY320" fmla="*/ 282321 h 728376"/>
              <a:gd name="connsiteX321" fmla="*/ 513921 w 709945"/>
              <a:gd name="connsiteY321" fmla="*/ 275034 h 728376"/>
              <a:gd name="connsiteX322" fmla="*/ 516493 w 709945"/>
              <a:gd name="connsiteY322" fmla="*/ 275034 h 728376"/>
              <a:gd name="connsiteX323" fmla="*/ 573929 w 709945"/>
              <a:gd name="connsiteY323" fmla="*/ 217313 h 728376"/>
              <a:gd name="connsiteX324" fmla="*/ 580215 w 709945"/>
              <a:gd name="connsiteY324" fmla="*/ 210026 h 728376"/>
              <a:gd name="connsiteX325" fmla="*/ 581501 w 709945"/>
              <a:gd name="connsiteY325" fmla="*/ 209740 h 728376"/>
              <a:gd name="connsiteX326" fmla="*/ 581644 w 709945"/>
              <a:gd name="connsiteY326" fmla="*/ 209740 h 728376"/>
              <a:gd name="connsiteX327" fmla="*/ 581073 w 709945"/>
              <a:gd name="connsiteY327" fmla="*/ 209026 h 728376"/>
              <a:gd name="connsiteX328" fmla="*/ 108585 w 709945"/>
              <a:gd name="connsiteY328" fmla="*/ 286036 h 728376"/>
              <a:gd name="connsiteX329" fmla="*/ 116157 w 709945"/>
              <a:gd name="connsiteY329" fmla="*/ 278463 h 728376"/>
              <a:gd name="connsiteX330" fmla="*/ 116157 w 709945"/>
              <a:gd name="connsiteY330" fmla="*/ 225028 h 728376"/>
              <a:gd name="connsiteX331" fmla="*/ 108585 w 709945"/>
              <a:gd name="connsiteY331" fmla="*/ 217456 h 728376"/>
              <a:gd name="connsiteX332" fmla="*/ 101013 w 709945"/>
              <a:gd name="connsiteY332" fmla="*/ 225028 h 728376"/>
              <a:gd name="connsiteX333" fmla="*/ 101013 w 709945"/>
              <a:gd name="connsiteY333" fmla="*/ 278463 h 728376"/>
              <a:gd name="connsiteX334" fmla="*/ 108585 w 709945"/>
              <a:gd name="connsiteY334" fmla="*/ 286036 h 728376"/>
              <a:gd name="connsiteX335" fmla="*/ 108585 w 709945"/>
              <a:gd name="connsiteY335" fmla="*/ 118301 h 728376"/>
              <a:gd name="connsiteX336" fmla="*/ 116157 w 709945"/>
              <a:gd name="connsiteY336" fmla="*/ 110728 h 728376"/>
              <a:gd name="connsiteX337" fmla="*/ 116157 w 709945"/>
              <a:gd name="connsiteY337" fmla="*/ 99298 h 728376"/>
              <a:gd name="connsiteX338" fmla="*/ 142875 w 709945"/>
              <a:gd name="connsiteY338" fmla="*/ 99298 h 728376"/>
              <a:gd name="connsiteX339" fmla="*/ 150447 w 709945"/>
              <a:gd name="connsiteY339" fmla="*/ 91726 h 728376"/>
              <a:gd name="connsiteX340" fmla="*/ 142875 w 709945"/>
              <a:gd name="connsiteY340" fmla="*/ 84153 h 728376"/>
              <a:gd name="connsiteX341" fmla="*/ 108585 w 709945"/>
              <a:gd name="connsiteY341" fmla="*/ 84153 h 728376"/>
              <a:gd name="connsiteX342" fmla="*/ 101013 w 709945"/>
              <a:gd name="connsiteY342" fmla="*/ 91726 h 728376"/>
              <a:gd name="connsiteX343" fmla="*/ 101013 w 709945"/>
              <a:gd name="connsiteY343" fmla="*/ 110728 h 728376"/>
              <a:gd name="connsiteX344" fmla="*/ 108585 w 709945"/>
              <a:gd name="connsiteY344" fmla="*/ 118301 h 728376"/>
              <a:gd name="connsiteX345" fmla="*/ 108585 w 709945"/>
              <a:gd name="connsiteY345" fmla="*/ 202168 h 728376"/>
              <a:gd name="connsiteX346" fmla="*/ 116157 w 709945"/>
              <a:gd name="connsiteY346" fmla="*/ 194596 h 728376"/>
              <a:gd name="connsiteX347" fmla="*/ 116157 w 709945"/>
              <a:gd name="connsiteY347" fmla="*/ 141161 h 728376"/>
              <a:gd name="connsiteX348" fmla="*/ 108585 w 709945"/>
              <a:gd name="connsiteY348" fmla="*/ 133588 h 728376"/>
              <a:gd name="connsiteX349" fmla="*/ 101013 w 709945"/>
              <a:gd name="connsiteY349" fmla="*/ 141161 h 728376"/>
              <a:gd name="connsiteX350" fmla="*/ 101013 w 709945"/>
              <a:gd name="connsiteY350" fmla="*/ 194596 h 728376"/>
              <a:gd name="connsiteX351" fmla="*/ 108585 w 709945"/>
              <a:gd name="connsiteY351" fmla="*/ 202168 h 728376"/>
              <a:gd name="connsiteX352" fmla="*/ 341186 w 709945"/>
              <a:gd name="connsiteY352" fmla="*/ 99155 h 728376"/>
              <a:gd name="connsiteX353" fmla="*/ 359188 w 709945"/>
              <a:gd name="connsiteY353" fmla="*/ 99155 h 728376"/>
              <a:gd name="connsiteX354" fmla="*/ 352330 w 709945"/>
              <a:gd name="connsiteY354" fmla="*/ 124016 h 728376"/>
              <a:gd name="connsiteX355" fmla="*/ 301466 w 709945"/>
              <a:gd name="connsiteY355" fmla="*/ 153876 h 728376"/>
              <a:gd name="connsiteX356" fmla="*/ 304324 w 709945"/>
              <a:gd name="connsiteY356" fmla="*/ 164306 h 728376"/>
              <a:gd name="connsiteX357" fmla="*/ 308039 w 709945"/>
              <a:gd name="connsiteY357" fmla="*/ 165306 h 728376"/>
              <a:gd name="connsiteX358" fmla="*/ 314611 w 709945"/>
              <a:gd name="connsiteY358" fmla="*/ 161449 h 728376"/>
              <a:gd name="connsiteX359" fmla="*/ 351187 w 709945"/>
              <a:gd name="connsiteY359" fmla="*/ 139303 h 728376"/>
              <a:gd name="connsiteX360" fmla="*/ 358188 w 709945"/>
              <a:gd name="connsiteY360" fmla="*/ 140018 h 728376"/>
              <a:gd name="connsiteX361" fmla="*/ 364331 w 709945"/>
              <a:gd name="connsiteY361" fmla="*/ 138303 h 728376"/>
              <a:gd name="connsiteX362" fmla="*/ 367046 w 709945"/>
              <a:gd name="connsiteY362" fmla="*/ 132445 h 728376"/>
              <a:gd name="connsiteX363" fmla="*/ 367046 w 709945"/>
              <a:gd name="connsiteY363" fmla="*/ 131731 h 728376"/>
              <a:gd name="connsiteX364" fmla="*/ 420481 w 709945"/>
              <a:gd name="connsiteY364" fmla="*/ 73866 h 728376"/>
              <a:gd name="connsiteX365" fmla="*/ 461201 w 709945"/>
              <a:gd name="connsiteY365" fmla="*/ 94440 h 728376"/>
              <a:gd name="connsiteX366" fmla="*/ 469630 w 709945"/>
              <a:gd name="connsiteY366" fmla="*/ 97012 h 728376"/>
              <a:gd name="connsiteX367" fmla="*/ 474917 w 709945"/>
              <a:gd name="connsiteY367" fmla="*/ 90011 h 728376"/>
              <a:gd name="connsiteX368" fmla="*/ 546068 w 709945"/>
              <a:gd name="connsiteY368" fmla="*/ 15288 h 728376"/>
              <a:gd name="connsiteX369" fmla="*/ 580358 w 709945"/>
              <a:gd name="connsiteY369" fmla="*/ 24860 h 728376"/>
              <a:gd name="connsiteX370" fmla="*/ 590788 w 709945"/>
              <a:gd name="connsiteY370" fmla="*/ 22146 h 728376"/>
              <a:gd name="connsiteX371" fmla="*/ 588074 w 709945"/>
              <a:gd name="connsiteY371" fmla="*/ 11716 h 728376"/>
              <a:gd name="connsiteX372" fmla="*/ 545925 w 709945"/>
              <a:gd name="connsiteY372" fmla="*/ 0 h 728376"/>
              <a:gd name="connsiteX373" fmla="*/ 461343 w 709945"/>
              <a:gd name="connsiteY373" fmla="*/ 73152 h 728376"/>
              <a:gd name="connsiteX374" fmla="*/ 420338 w 709945"/>
              <a:gd name="connsiteY374" fmla="*/ 58722 h 728376"/>
              <a:gd name="connsiteX375" fmla="*/ 368475 w 709945"/>
              <a:gd name="connsiteY375" fmla="*/ 84153 h 728376"/>
              <a:gd name="connsiteX376" fmla="*/ 340900 w 709945"/>
              <a:gd name="connsiteY376" fmla="*/ 84153 h 728376"/>
              <a:gd name="connsiteX377" fmla="*/ 333327 w 709945"/>
              <a:gd name="connsiteY377" fmla="*/ 91726 h 728376"/>
              <a:gd name="connsiteX378" fmla="*/ 341186 w 709945"/>
              <a:gd name="connsiteY378" fmla="*/ 99155 h 728376"/>
              <a:gd name="connsiteX379" fmla="*/ 257318 w 709945"/>
              <a:gd name="connsiteY379" fmla="*/ 99155 h 728376"/>
              <a:gd name="connsiteX380" fmla="*/ 310753 w 709945"/>
              <a:gd name="connsiteY380" fmla="*/ 99155 h 728376"/>
              <a:gd name="connsiteX381" fmla="*/ 318326 w 709945"/>
              <a:gd name="connsiteY381" fmla="*/ 91583 h 728376"/>
              <a:gd name="connsiteX382" fmla="*/ 310753 w 709945"/>
              <a:gd name="connsiteY382" fmla="*/ 84011 h 728376"/>
              <a:gd name="connsiteX383" fmla="*/ 257318 w 709945"/>
              <a:gd name="connsiteY383" fmla="*/ 84011 h 728376"/>
              <a:gd name="connsiteX384" fmla="*/ 249745 w 709945"/>
              <a:gd name="connsiteY384" fmla="*/ 91583 h 728376"/>
              <a:gd name="connsiteX385" fmla="*/ 257318 w 709945"/>
              <a:gd name="connsiteY385" fmla="*/ 99155 h 728376"/>
              <a:gd name="connsiteX386" fmla="*/ 173450 w 709945"/>
              <a:gd name="connsiteY386" fmla="*/ 99155 h 728376"/>
              <a:gd name="connsiteX387" fmla="*/ 226885 w 709945"/>
              <a:gd name="connsiteY387" fmla="*/ 99155 h 728376"/>
              <a:gd name="connsiteX388" fmla="*/ 234458 w 709945"/>
              <a:gd name="connsiteY388" fmla="*/ 91583 h 728376"/>
              <a:gd name="connsiteX389" fmla="*/ 226885 w 709945"/>
              <a:gd name="connsiteY389" fmla="*/ 84011 h 728376"/>
              <a:gd name="connsiteX390" fmla="*/ 173450 w 709945"/>
              <a:gd name="connsiteY390" fmla="*/ 84011 h 728376"/>
              <a:gd name="connsiteX391" fmla="*/ 165878 w 709945"/>
              <a:gd name="connsiteY391" fmla="*/ 91583 h 728376"/>
              <a:gd name="connsiteX392" fmla="*/ 173450 w 709945"/>
              <a:gd name="connsiteY392" fmla="*/ 99155 h 728376"/>
              <a:gd name="connsiteX393" fmla="*/ 516064 w 709945"/>
              <a:gd name="connsiteY393" fmla="*/ 482775 h 728376"/>
              <a:gd name="connsiteX394" fmla="*/ 508492 w 709945"/>
              <a:gd name="connsiteY394" fmla="*/ 490347 h 728376"/>
              <a:gd name="connsiteX395" fmla="*/ 508492 w 709945"/>
              <a:gd name="connsiteY395" fmla="*/ 543782 h 728376"/>
              <a:gd name="connsiteX396" fmla="*/ 516064 w 709945"/>
              <a:gd name="connsiteY396" fmla="*/ 551355 h 728376"/>
              <a:gd name="connsiteX397" fmla="*/ 523637 w 709945"/>
              <a:gd name="connsiteY397" fmla="*/ 543782 h 728376"/>
              <a:gd name="connsiteX398" fmla="*/ 523637 w 709945"/>
              <a:gd name="connsiteY398" fmla="*/ 490347 h 728376"/>
              <a:gd name="connsiteX399" fmla="*/ 516064 w 709945"/>
              <a:gd name="connsiteY399" fmla="*/ 482775 h 728376"/>
              <a:gd name="connsiteX400" fmla="*/ 516064 w 709945"/>
              <a:gd name="connsiteY400" fmla="*/ 398764 h 728376"/>
              <a:gd name="connsiteX401" fmla="*/ 508492 w 709945"/>
              <a:gd name="connsiteY401" fmla="*/ 406337 h 728376"/>
              <a:gd name="connsiteX402" fmla="*/ 508492 w 709945"/>
              <a:gd name="connsiteY402" fmla="*/ 459772 h 728376"/>
              <a:gd name="connsiteX403" fmla="*/ 516064 w 709945"/>
              <a:gd name="connsiteY403" fmla="*/ 467344 h 728376"/>
              <a:gd name="connsiteX404" fmla="*/ 523637 w 709945"/>
              <a:gd name="connsiteY404" fmla="*/ 459772 h 728376"/>
              <a:gd name="connsiteX405" fmla="*/ 523637 w 709945"/>
              <a:gd name="connsiteY405" fmla="*/ 406337 h 728376"/>
              <a:gd name="connsiteX406" fmla="*/ 516064 w 709945"/>
              <a:gd name="connsiteY406" fmla="*/ 398764 h 728376"/>
              <a:gd name="connsiteX407" fmla="*/ 516064 w 709945"/>
              <a:gd name="connsiteY407" fmla="*/ 566642 h 728376"/>
              <a:gd name="connsiteX408" fmla="*/ 508492 w 709945"/>
              <a:gd name="connsiteY408" fmla="*/ 574215 h 728376"/>
              <a:gd name="connsiteX409" fmla="*/ 508492 w 709945"/>
              <a:gd name="connsiteY409" fmla="*/ 618077 h 728376"/>
              <a:gd name="connsiteX410" fmla="*/ 505206 w 709945"/>
              <a:gd name="connsiteY410" fmla="*/ 624364 h 728376"/>
              <a:gd name="connsiteX411" fmla="*/ 512778 w 709945"/>
              <a:gd name="connsiteY411" fmla="*/ 631936 h 728376"/>
              <a:gd name="connsiteX412" fmla="*/ 516064 w 709945"/>
              <a:gd name="connsiteY412" fmla="*/ 631936 h 728376"/>
              <a:gd name="connsiteX413" fmla="*/ 523637 w 709945"/>
              <a:gd name="connsiteY413" fmla="*/ 624364 h 728376"/>
              <a:gd name="connsiteX414" fmla="*/ 523637 w 709945"/>
              <a:gd name="connsiteY414" fmla="*/ 574215 h 728376"/>
              <a:gd name="connsiteX415" fmla="*/ 516064 w 709945"/>
              <a:gd name="connsiteY415" fmla="*/ 566642 h 72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Lst>
            <a:rect l="l" t="t" r="r" b="b"/>
            <a:pathLst>
              <a:path w="709945" h="728376">
                <a:moveTo>
                  <a:pt x="66580" y="525209"/>
                </a:moveTo>
                <a:lnTo>
                  <a:pt x="66580" y="558213"/>
                </a:lnTo>
                <a:cubicBezTo>
                  <a:pt x="66580" y="562499"/>
                  <a:pt x="63151" y="565785"/>
                  <a:pt x="59007" y="565785"/>
                </a:cubicBezTo>
                <a:cubicBezTo>
                  <a:pt x="54721" y="565785"/>
                  <a:pt x="51435" y="562356"/>
                  <a:pt x="51435" y="558213"/>
                </a:cubicBezTo>
                <a:lnTo>
                  <a:pt x="51435" y="525209"/>
                </a:lnTo>
                <a:cubicBezTo>
                  <a:pt x="51435" y="520922"/>
                  <a:pt x="54864" y="517636"/>
                  <a:pt x="59007" y="517636"/>
                </a:cubicBezTo>
                <a:cubicBezTo>
                  <a:pt x="63151" y="517493"/>
                  <a:pt x="66580" y="520922"/>
                  <a:pt x="66580" y="525209"/>
                </a:cubicBezTo>
                <a:close/>
                <a:moveTo>
                  <a:pt x="92583" y="517493"/>
                </a:moveTo>
                <a:cubicBezTo>
                  <a:pt x="88297" y="517493"/>
                  <a:pt x="85011" y="520922"/>
                  <a:pt x="85011" y="525066"/>
                </a:cubicBezTo>
                <a:lnTo>
                  <a:pt x="85011" y="558070"/>
                </a:lnTo>
                <a:cubicBezTo>
                  <a:pt x="85011" y="562356"/>
                  <a:pt x="88440" y="565642"/>
                  <a:pt x="92583" y="565642"/>
                </a:cubicBezTo>
                <a:cubicBezTo>
                  <a:pt x="96869" y="565642"/>
                  <a:pt x="100155" y="562213"/>
                  <a:pt x="100155" y="558070"/>
                </a:cubicBezTo>
                <a:lnTo>
                  <a:pt x="100155" y="525066"/>
                </a:lnTo>
                <a:cubicBezTo>
                  <a:pt x="100155" y="520922"/>
                  <a:pt x="96869" y="517493"/>
                  <a:pt x="92583" y="517493"/>
                </a:cubicBezTo>
                <a:close/>
                <a:moveTo>
                  <a:pt x="126302" y="517493"/>
                </a:moveTo>
                <a:cubicBezTo>
                  <a:pt x="122015" y="517493"/>
                  <a:pt x="118729" y="520922"/>
                  <a:pt x="118729" y="525066"/>
                </a:cubicBezTo>
                <a:lnTo>
                  <a:pt x="118729" y="558070"/>
                </a:lnTo>
                <a:cubicBezTo>
                  <a:pt x="118729" y="562356"/>
                  <a:pt x="122158" y="565642"/>
                  <a:pt x="126302" y="565642"/>
                </a:cubicBezTo>
                <a:cubicBezTo>
                  <a:pt x="130445" y="565642"/>
                  <a:pt x="133874" y="562213"/>
                  <a:pt x="133874" y="558070"/>
                </a:cubicBezTo>
                <a:lnTo>
                  <a:pt x="133874" y="525066"/>
                </a:lnTo>
                <a:cubicBezTo>
                  <a:pt x="133874" y="520922"/>
                  <a:pt x="130445" y="517493"/>
                  <a:pt x="126302" y="517493"/>
                </a:cubicBezTo>
                <a:close/>
                <a:moveTo>
                  <a:pt x="489918" y="624364"/>
                </a:moveTo>
                <a:cubicBezTo>
                  <a:pt x="489918" y="628650"/>
                  <a:pt x="486489" y="631936"/>
                  <a:pt x="482346" y="631936"/>
                </a:cubicBezTo>
                <a:lnTo>
                  <a:pt x="448485" y="631936"/>
                </a:lnTo>
                <a:cubicBezTo>
                  <a:pt x="450056" y="645224"/>
                  <a:pt x="448770" y="659940"/>
                  <a:pt x="441769" y="674799"/>
                </a:cubicBezTo>
                <a:cubicBezTo>
                  <a:pt x="427053" y="706374"/>
                  <a:pt x="388906" y="728377"/>
                  <a:pt x="349044" y="728377"/>
                </a:cubicBezTo>
                <a:cubicBezTo>
                  <a:pt x="344615" y="728377"/>
                  <a:pt x="340185" y="728091"/>
                  <a:pt x="335899" y="727520"/>
                </a:cubicBezTo>
                <a:cubicBezTo>
                  <a:pt x="334328" y="727948"/>
                  <a:pt x="332613" y="728234"/>
                  <a:pt x="330899" y="728234"/>
                </a:cubicBezTo>
                <a:lnTo>
                  <a:pt x="96583" y="728234"/>
                </a:lnTo>
                <a:cubicBezTo>
                  <a:pt x="92297" y="728234"/>
                  <a:pt x="89011" y="724805"/>
                  <a:pt x="89011" y="720662"/>
                </a:cubicBezTo>
                <a:cubicBezTo>
                  <a:pt x="89011" y="716518"/>
                  <a:pt x="92440" y="713089"/>
                  <a:pt x="96583" y="713089"/>
                </a:cubicBezTo>
                <a:lnTo>
                  <a:pt x="292608" y="713089"/>
                </a:lnTo>
                <a:cubicBezTo>
                  <a:pt x="291465" y="712375"/>
                  <a:pt x="290322" y="711660"/>
                  <a:pt x="289179" y="710946"/>
                </a:cubicBezTo>
                <a:cubicBezTo>
                  <a:pt x="267319" y="696801"/>
                  <a:pt x="251174" y="674084"/>
                  <a:pt x="249317" y="647652"/>
                </a:cubicBezTo>
                <a:cubicBezTo>
                  <a:pt x="249174" y="644938"/>
                  <a:pt x="249031" y="642080"/>
                  <a:pt x="249174" y="639366"/>
                </a:cubicBezTo>
                <a:cubicBezTo>
                  <a:pt x="249174" y="639223"/>
                  <a:pt x="249174" y="638937"/>
                  <a:pt x="249174" y="638794"/>
                </a:cubicBezTo>
                <a:lnTo>
                  <a:pt x="18574" y="638794"/>
                </a:lnTo>
                <a:cubicBezTo>
                  <a:pt x="16716" y="638794"/>
                  <a:pt x="15288" y="640223"/>
                  <a:pt x="15288" y="642080"/>
                </a:cubicBezTo>
                <a:lnTo>
                  <a:pt x="15288" y="709946"/>
                </a:lnTo>
                <a:cubicBezTo>
                  <a:pt x="15288" y="711660"/>
                  <a:pt x="16716" y="713232"/>
                  <a:pt x="18574" y="713232"/>
                </a:cubicBezTo>
                <a:lnTo>
                  <a:pt x="58865" y="713232"/>
                </a:lnTo>
                <a:cubicBezTo>
                  <a:pt x="63151" y="713232"/>
                  <a:pt x="66437" y="716661"/>
                  <a:pt x="66437" y="720804"/>
                </a:cubicBezTo>
                <a:cubicBezTo>
                  <a:pt x="66437" y="724948"/>
                  <a:pt x="63008" y="728377"/>
                  <a:pt x="58865" y="728377"/>
                </a:cubicBezTo>
                <a:lnTo>
                  <a:pt x="18574" y="728377"/>
                </a:lnTo>
                <a:cubicBezTo>
                  <a:pt x="8287" y="728377"/>
                  <a:pt x="0" y="720090"/>
                  <a:pt x="0" y="709946"/>
                </a:cubicBezTo>
                <a:lnTo>
                  <a:pt x="0" y="642080"/>
                </a:lnTo>
                <a:cubicBezTo>
                  <a:pt x="0" y="631936"/>
                  <a:pt x="8287" y="623649"/>
                  <a:pt x="18574" y="623649"/>
                </a:cubicBezTo>
                <a:lnTo>
                  <a:pt x="32004" y="623649"/>
                </a:lnTo>
                <a:lnTo>
                  <a:pt x="32004" y="594074"/>
                </a:lnTo>
                <a:lnTo>
                  <a:pt x="18574" y="594074"/>
                </a:lnTo>
                <a:cubicBezTo>
                  <a:pt x="8287" y="594074"/>
                  <a:pt x="0" y="585788"/>
                  <a:pt x="0" y="575501"/>
                </a:cubicBezTo>
                <a:lnTo>
                  <a:pt x="0" y="507635"/>
                </a:lnTo>
                <a:cubicBezTo>
                  <a:pt x="0" y="497491"/>
                  <a:pt x="8287" y="489204"/>
                  <a:pt x="18574" y="489204"/>
                </a:cubicBezTo>
                <a:lnTo>
                  <a:pt x="32004" y="489204"/>
                </a:lnTo>
                <a:lnTo>
                  <a:pt x="32004" y="459629"/>
                </a:lnTo>
                <a:lnTo>
                  <a:pt x="18574" y="459629"/>
                </a:lnTo>
                <a:cubicBezTo>
                  <a:pt x="10430" y="459629"/>
                  <a:pt x="3286" y="454485"/>
                  <a:pt x="857" y="446627"/>
                </a:cubicBezTo>
                <a:cubicBezTo>
                  <a:pt x="286" y="445056"/>
                  <a:pt x="0" y="443055"/>
                  <a:pt x="0" y="441055"/>
                </a:cubicBezTo>
                <a:lnTo>
                  <a:pt x="0" y="373189"/>
                </a:lnTo>
                <a:cubicBezTo>
                  <a:pt x="0" y="363045"/>
                  <a:pt x="8287" y="354759"/>
                  <a:pt x="18574" y="354759"/>
                </a:cubicBezTo>
                <a:lnTo>
                  <a:pt x="100870" y="354759"/>
                </a:lnTo>
                <a:lnTo>
                  <a:pt x="100870" y="309039"/>
                </a:lnTo>
                <a:cubicBezTo>
                  <a:pt x="100870" y="304895"/>
                  <a:pt x="104299" y="301466"/>
                  <a:pt x="108442" y="301466"/>
                </a:cubicBezTo>
                <a:cubicBezTo>
                  <a:pt x="112728" y="301466"/>
                  <a:pt x="116015" y="304895"/>
                  <a:pt x="116015" y="309039"/>
                </a:cubicBezTo>
                <a:lnTo>
                  <a:pt x="116015" y="354759"/>
                </a:lnTo>
                <a:lnTo>
                  <a:pt x="222314" y="354759"/>
                </a:lnTo>
                <a:cubicBezTo>
                  <a:pt x="226600" y="354759"/>
                  <a:pt x="229886" y="358188"/>
                  <a:pt x="229886" y="362331"/>
                </a:cubicBezTo>
                <a:cubicBezTo>
                  <a:pt x="229886" y="366474"/>
                  <a:pt x="226457" y="369903"/>
                  <a:pt x="222314" y="369903"/>
                </a:cubicBezTo>
                <a:lnTo>
                  <a:pt x="18574" y="369903"/>
                </a:lnTo>
                <a:cubicBezTo>
                  <a:pt x="16716" y="369903"/>
                  <a:pt x="15288" y="371332"/>
                  <a:pt x="15288" y="373189"/>
                </a:cubicBezTo>
                <a:lnTo>
                  <a:pt x="15288" y="441055"/>
                </a:lnTo>
                <a:cubicBezTo>
                  <a:pt x="15288" y="441198"/>
                  <a:pt x="15431" y="442055"/>
                  <a:pt x="15431" y="442055"/>
                </a:cubicBezTo>
                <a:cubicBezTo>
                  <a:pt x="15859" y="443341"/>
                  <a:pt x="17145" y="444198"/>
                  <a:pt x="18574" y="444198"/>
                </a:cubicBezTo>
                <a:lnTo>
                  <a:pt x="330899" y="444198"/>
                </a:lnTo>
                <a:cubicBezTo>
                  <a:pt x="332756" y="444198"/>
                  <a:pt x="334185" y="442770"/>
                  <a:pt x="334185" y="440912"/>
                </a:cubicBezTo>
                <a:lnTo>
                  <a:pt x="334185" y="373047"/>
                </a:lnTo>
                <a:cubicBezTo>
                  <a:pt x="334185" y="371189"/>
                  <a:pt x="332756" y="369761"/>
                  <a:pt x="330899" y="369761"/>
                </a:cubicBezTo>
                <a:lnTo>
                  <a:pt x="266748" y="369761"/>
                </a:lnTo>
                <a:cubicBezTo>
                  <a:pt x="262461" y="369761"/>
                  <a:pt x="259175" y="366332"/>
                  <a:pt x="259175" y="362188"/>
                </a:cubicBezTo>
                <a:cubicBezTo>
                  <a:pt x="259175" y="358045"/>
                  <a:pt x="262604" y="354616"/>
                  <a:pt x="266748" y="354616"/>
                </a:cubicBezTo>
                <a:lnTo>
                  <a:pt x="330899" y="354616"/>
                </a:lnTo>
                <a:cubicBezTo>
                  <a:pt x="341043" y="354616"/>
                  <a:pt x="349329" y="362903"/>
                  <a:pt x="349329" y="373047"/>
                </a:cubicBezTo>
                <a:lnTo>
                  <a:pt x="349329" y="440912"/>
                </a:lnTo>
                <a:cubicBezTo>
                  <a:pt x="349329" y="451056"/>
                  <a:pt x="341043" y="459343"/>
                  <a:pt x="330899" y="459343"/>
                </a:cubicBezTo>
                <a:lnTo>
                  <a:pt x="317468" y="459343"/>
                </a:lnTo>
                <a:lnTo>
                  <a:pt x="317468" y="488918"/>
                </a:lnTo>
                <a:lnTo>
                  <a:pt x="322040" y="488918"/>
                </a:lnTo>
                <a:cubicBezTo>
                  <a:pt x="328755" y="477917"/>
                  <a:pt x="336471" y="467487"/>
                  <a:pt x="345329" y="457629"/>
                </a:cubicBezTo>
                <a:cubicBezTo>
                  <a:pt x="347758" y="454914"/>
                  <a:pt x="351901" y="454343"/>
                  <a:pt x="355044" y="456343"/>
                </a:cubicBezTo>
                <a:cubicBezTo>
                  <a:pt x="358188" y="458343"/>
                  <a:pt x="359474" y="462201"/>
                  <a:pt x="358045" y="465630"/>
                </a:cubicBezTo>
                <a:cubicBezTo>
                  <a:pt x="351473" y="482060"/>
                  <a:pt x="348901" y="497919"/>
                  <a:pt x="350758" y="512350"/>
                </a:cubicBezTo>
                <a:cubicBezTo>
                  <a:pt x="351901" y="522065"/>
                  <a:pt x="355187" y="531352"/>
                  <a:pt x="360045" y="539496"/>
                </a:cubicBezTo>
                <a:cubicBezTo>
                  <a:pt x="362617" y="543782"/>
                  <a:pt x="365760" y="547783"/>
                  <a:pt x="369332" y="551212"/>
                </a:cubicBezTo>
                <a:cubicBezTo>
                  <a:pt x="370046" y="551926"/>
                  <a:pt x="373047" y="554498"/>
                  <a:pt x="375618" y="556784"/>
                </a:cubicBezTo>
                <a:cubicBezTo>
                  <a:pt x="378476" y="552783"/>
                  <a:pt x="380762" y="548354"/>
                  <a:pt x="382048" y="543782"/>
                </a:cubicBezTo>
                <a:cubicBezTo>
                  <a:pt x="383334" y="539067"/>
                  <a:pt x="383619" y="535210"/>
                  <a:pt x="383619" y="534067"/>
                </a:cubicBezTo>
                <a:cubicBezTo>
                  <a:pt x="383762" y="531781"/>
                  <a:pt x="383619" y="529495"/>
                  <a:pt x="383334" y="527209"/>
                </a:cubicBezTo>
                <a:cubicBezTo>
                  <a:pt x="382905" y="523637"/>
                  <a:pt x="385048" y="520351"/>
                  <a:pt x="388477" y="519065"/>
                </a:cubicBezTo>
                <a:cubicBezTo>
                  <a:pt x="391906" y="517922"/>
                  <a:pt x="395621" y="519208"/>
                  <a:pt x="397478" y="522351"/>
                </a:cubicBezTo>
                <a:lnTo>
                  <a:pt x="402908" y="531209"/>
                </a:lnTo>
                <a:cubicBezTo>
                  <a:pt x="412052" y="545925"/>
                  <a:pt x="421338" y="561213"/>
                  <a:pt x="429339" y="576786"/>
                </a:cubicBezTo>
                <a:cubicBezTo>
                  <a:pt x="433483" y="585073"/>
                  <a:pt x="436626" y="591788"/>
                  <a:pt x="439341" y="598218"/>
                </a:cubicBezTo>
                <a:cubicBezTo>
                  <a:pt x="441484" y="603504"/>
                  <a:pt x="443770" y="609648"/>
                  <a:pt x="445484" y="616363"/>
                </a:cubicBezTo>
                <a:lnTo>
                  <a:pt x="482346" y="616363"/>
                </a:lnTo>
                <a:cubicBezTo>
                  <a:pt x="486489" y="616791"/>
                  <a:pt x="489918" y="620220"/>
                  <a:pt x="489918" y="624364"/>
                </a:cubicBezTo>
                <a:close/>
                <a:moveTo>
                  <a:pt x="47149" y="489204"/>
                </a:moveTo>
                <a:lnTo>
                  <a:pt x="302181" y="489204"/>
                </a:lnTo>
                <a:lnTo>
                  <a:pt x="302181" y="459629"/>
                </a:lnTo>
                <a:lnTo>
                  <a:pt x="47149" y="459629"/>
                </a:lnTo>
                <a:close/>
                <a:moveTo>
                  <a:pt x="256604" y="594074"/>
                </a:moveTo>
                <a:lnTo>
                  <a:pt x="47149" y="594074"/>
                </a:lnTo>
                <a:lnTo>
                  <a:pt x="47149" y="623649"/>
                </a:lnTo>
                <a:lnTo>
                  <a:pt x="250460" y="623649"/>
                </a:lnTo>
                <a:cubicBezTo>
                  <a:pt x="250603" y="623078"/>
                  <a:pt x="250603" y="622506"/>
                  <a:pt x="250746" y="621935"/>
                </a:cubicBezTo>
                <a:cubicBezTo>
                  <a:pt x="252174" y="612791"/>
                  <a:pt x="254032" y="603647"/>
                  <a:pt x="256318" y="594646"/>
                </a:cubicBezTo>
                <a:cubicBezTo>
                  <a:pt x="256461" y="594503"/>
                  <a:pt x="256461" y="594217"/>
                  <a:pt x="256604" y="594074"/>
                </a:cubicBezTo>
                <a:close/>
                <a:moveTo>
                  <a:pt x="264176" y="571071"/>
                </a:moveTo>
                <a:cubicBezTo>
                  <a:pt x="267033" y="565214"/>
                  <a:pt x="269034" y="558784"/>
                  <a:pt x="271748" y="552926"/>
                </a:cubicBezTo>
                <a:cubicBezTo>
                  <a:pt x="273606" y="548926"/>
                  <a:pt x="275606" y="544497"/>
                  <a:pt x="280749" y="544782"/>
                </a:cubicBezTo>
                <a:cubicBezTo>
                  <a:pt x="284893" y="544925"/>
                  <a:pt x="288179" y="548497"/>
                  <a:pt x="288179" y="552641"/>
                </a:cubicBezTo>
                <a:cubicBezTo>
                  <a:pt x="288036" y="560070"/>
                  <a:pt x="289465" y="567785"/>
                  <a:pt x="292465" y="574643"/>
                </a:cubicBezTo>
                <a:cubicBezTo>
                  <a:pt x="293037" y="575929"/>
                  <a:pt x="293608" y="577072"/>
                  <a:pt x="294180" y="578215"/>
                </a:cubicBezTo>
                <a:cubicBezTo>
                  <a:pt x="294323" y="576644"/>
                  <a:pt x="294465" y="575072"/>
                  <a:pt x="294608" y="573500"/>
                </a:cubicBezTo>
                <a:cubicBezTo>
                  <a:pt x="296466" y="549926"/>
                  <a:pt x="302752" y="526637"/>
                  <a:pt x="313182" y="505349"/>
                </a:cubicBezTo>
                <a:cubicBezTo>
                  <a:pt x="313325" y="505063"/>
                  <a:pt x="313468" y="504777"/>
                  <a:pt x="313468" y="504634"/>
                </a:cubicBezTo>
                <a:lnTo>
                  <a:pt x="18574" y="504634"/>
                </a:lnTo>
                <a:cubicBezTo>
                  <a:pt x="16716" y="504634"/>
                  <a:pt x="15288" y="506063"/>
                  <a:pt x="15288" y="507921"/>
                </a:cubicBezTo>
                <a:lnTo>
                  <a:pt x="15288" y="575786"/>
                </a:lnTo>
                <a:cubicBezTo>
                  <a:pt x="15288" y="577644"/>
                  <a:pt x="16716" y="579072"/>
                  <a:pt x="18574" y="579072"/>
                </a:cubicBezTo>
                <a:lnTo>
                  <a:pt x="261175" y="579072"/>
                </a:lnTo>
                <a:cubicBezTo>
                  <a:pt x="262033" y="576215"/>
                  <a:pt x="263176" y="573643"/>
                  <a:pt x="264176" y="571071"/>
                </a:cubicBezTo>
                <a:close/>
                <a:moveTo>
                  <a:pt x="391335" y="663226"/>
                </a:moveTo>
                <a:cubicBezTo>
                  <a:pt x="391335" y="663083"/>
                  <a:pt x="391192" y="662511"/>
                  <a:pt x="391192" y="662511"/>
                </a:cubicBezTo>
                <a:cubicBezTo>
                  <a:pt x="390477" y="658654"/>
                  <a:pt x="389620" y="654939"/>
                  <a:pt x="388334" y="650939"/>
                </a:cubicBezTo>
                <a:cubicBezTo>
                  <a:pt x="386048" y="654368"/>
                  <a:pt x="383334" y="657511"/>
                  <a:pt x="380048" y="660083"/>
                </a:cubicBezTo>
                <a:cubicBezTo>
                  <a:pt x="377762" y="662083"/>
                  <a:pt x="374475" y="662369"/>
                  <a:pt x="371761" y="660940"/>
                </a:cubicBezTo>
                <a:cubicBezTo>
                  <a:pt x="369046" y="659511"/>
                  <a:pt x="367474" y="656654"/>
                  <a:pt x="367617" y="653653"/>
                </a:cubicBezTo>
                <a:cubicBezTo>
                  <a:pt x="368046" y="647510"/>
                  <a:pt x="367903" y="641223"/>
                  <a:pt x="367046" y="635079"/>
                </a:cubicBezTo>
                <a:cubicBezTo>
                  <a:pt x="365760" y="626364"/>
                  <a:pt x="363331" y="617792"/>
                  <a:pt x="359474" y="609648"/>
                </a:cubicBezTo>
                <a:cubicBezTo>
                  <a:pt x="358473" y="615934"/>
                  <a:pt x="356187" y="622078"/>
                  <a:pt x="352901" y="627364"/>
                </a:cubicBezTo>
                <a:cubicBezTo>
                  <a:pt x="350901" y="630507"/>
                  <a:pt x="348615" y="633508"/>
                  <a:pt x="346043" y="636080"/>
                </a:cubicBezTo>
                <a:cubicBezTo>
                  <a:pt x="337757" y="644223"/>
                  <a:pt x="335185" y="644223"/>
                  <a:pt x="333470" y="644223"/>
                </a:cubicBezTo>
                <a:cubicBezTo>
                  <a:pt x="331470" y="644223"/>
                  <a:pt x="329470" y="643366"/>
                  <a:pt x="328041" y="641937"/>
                </a:cubicBezTo>
                <a:cubicBezTo>
                  <a:pt x="325755" y="639509"/>
                  <a:pt x="323755" y="636937"/>
                  <a:pt x="322040" y="634079"/>
                </a:cubicBezTo>
                <a:cubicBezTo>
                  <a:pt x="319469" y="638508"/>
                  <a:pt x="316897" y="642795"/>
                  <a:pt x="314611" y="647224"/>
                </a:cubicBezTo>
                <a:cubicBezTo>
                  <a:pt x="312468" y="651510"/>
                  <a:pt x="310753" y="654939"/>
                  <a:pt x="309467" y="658082"/>
                </a:cubicBezTo>
                <a:cubicBezTo>
                  <a:pt x="304038" y="671370"/>
                  <a:pt x="303467" y="681371"/>
                  <a:pt x="307896" y="690515"/>
                </a:cubicBezTo>
                <a:cubicBezTo>
                  <a:pt x="313182" y="701516"/>
                  <a:pt x="328184" y="713232"/>
                  <a:pt x="349044" y="713232"/>
                </a:cubicBezTo>
                <a:cubicBezTo>
                  <a:pt x="367189" y="713232"/>
                  <a:pt x="383477" y="704088"/>
                  <a:pt x="390477" y="689943"/>
                </a:cubicBezTo>
                <a:cubicBezTo>
                  <a:pt x="394192" y="682228"/>
                  <a:pt x="393621" y="674370"/>
                  <a:pt x="391335" y="663226"/>
                </a:cubicBezTo>
                <a:close/>
                <a:moveTo>
                  <a:pt x="425053" y="604361"/>
                </a:moveTo>
                <a:cubicBezTo>
                  <a:pt x="422624" y="598361"/>
                  <a:pt x="419624" y="591931"/>
                  <a:pt x="415623" y="584073"/>
                </a:cubicBezTo>
                <a:cubicBezTo>
                  <a:pt x="409766" y="572643"/>
                  <a:pt x="403050" y="561213"/>
                  <a:pt x="396192" y="549926"/>
                </a:cubicBezTo>
                <a:cubicBezTo>
                  <a:pt x="393478" y="558356"/>
                  <a:pt x="388620" y="566214"/>
                  <a:pt x="382191" y="572929"/>
                </a:cubicBezTo>
                <a:cubicBezTo>
                  <a:pt x="380762" y="574358"/>
                  <a:pt x="378762" y="575215"/>
                  <a:pt x="376761" y="575215"/>
                </a:cubicBezTo>
                <a:cubicBezTo>
                  <a:pt x="375333" y="575215"/>
                  <a:pt x="371475" y="575215"/>
                  <a:pt x="358473" y="562213"/>
                </a:cubicBezTo>
                <a:cubicBezTo>
                  <a:pt x="354044" y="557784"/>
                  <a:pt x="350187" y="552926"/>
                  <a:pt x="347043" y="547640"/>
                </a:cubicBezTo>
                <a:cubicBezTo>
                  <a:pt x="341043" y="537782"/>
                  <a:pt x="337042" y="526209"/>
                  <a:pt x="335613" y="514493"/>
                </a:cubicBezTo>
                <a:cubicBezTo>
                  <a:pt x="334899" y="508635"/>
                  <a:pt x="334756" y="502777"/>
                  <a:pt x="335185" y="496634"/>
                </a:cubicBezTo>
                <a:cubicBezTo>
                  <a:pt x="334328" y="498062"/>
                  <a:pt x="333470" y="499491"/>
                  <a:pt x="332613" y="500920"/>
                </a:cubicBezTo>
                <a:cubicBezTo>
                  <a:pt x="316611" y="528638"/>
                  <a:pt x="308181" y="560499"/>
                  <a:pt x="309324" y="592503"/>
                </a:cubicBezTo>
                <a:cubicBezTo>
                  <a:pt x="309467" y="597503"/>
                  <a:pt x="310610" y="603647"/>
                  <a:pt x="305467" y="606362"/>
                </a:cubicBezTo>
                <a:cubicBezTo>
                  <a:pt x="304324" y="606790"/>
                  <a:pt x="303467" y="607076"/>
                  <a:pt x="302466" y="607076"/>
                </a:cubicBezTo>
                <a:cubicBezTo>
                  <a:pt x="298466" y="607362"/>
                  <a:pt x="295037" y="604218"/>
                  <a:pt x="292608" y="601504"/>
                </a:cubicBezTo>
                <a:cubicBezTo>
                  <a:pt x="286893" y="595360"/>
                  <a:pt x="282035" y="588216"/>
                  <a:pt x="278606" y="580501"/>
                </a:cubicBezTo>
                <a:cubicBezTo>
                  <a:pt x="278321" y="579930"/>
                  <a:pt x="278178" y="579358"/>
                  <a:pt x="277892" y="578787"/>
                </a:cubicBezTo>
                <a:cubicBezTo>
                  <a:pt x="277749" y="578644"/>
                  <a:pt x="277749" y="578358"/>
                  <a:pt x="277606" y="578215"/>
                </a:cubicBezTo>
                <a:cubicBezTo>
                  <a:pt x="276320" y="581787"/>
                  <a:pt x="275177" y="585216"/>
                  <a:pt x="274034" y="588645"/>
                </a:cubicBezTo>
                <a:cubicBezTo>
                  <a:pt x="268891" y="604218"/>
                  <a:pt x="265319" y="621221"/>
                  <a:pt x="264605" y="637508"/>
                </a:cubicBezTo>
                <a:cubicBezTo>
                  <a:pt x="264176" y="646081"/>
                  <a:pt x="264890" y="654939"/>
                  <a:pt x="267891" y="663083"/>
                </a:cubicBezTo>
                <a:cubicBezTo>
                  <a:pt x="271463" y="672941"/>
                  <a:pt x="278463" y="682085"/>
                  <a:pt x="286179" y="689229"/>
                </a:cubicBezTo>
                <a:cubicBezTo>
                  <a:pt x="287322" y="690229"/>
                  <a:pt x="288322" y="691229"/>
                  <a:pt x="289465" y="692229"/>
                </a:cubicBezTo>
                <a:lnTo>
                  <a:pt x="293322" y="695230"/>
                </a:lnTo>
                <a:cubicBezTo>
                  <a:pt x="286322" y="678513"/>
                  <a:pt x="291036" y="662797"/>
                  <a:pt x="295323" y="652224"/>
                </a:cubicBezTo>
                <a:cubicBezTo>
                  <a:pt x="296894" y="648653"/>
                  <a:pt x="298609" y="644795"/>
                  <a:pt x="301038" y="640080"/>
                </a:cubicBezTo>
                <a:cubicBezTo>
                  <a:pt x="305467" y="631365"/>
                  <a:pt x="310896" y="622935"/>
                  <a:pt x="316040" y="614791"/>
                </a:cubicBezTo>
                <a:lnTo>
                  <a:pt x="319040" y="609933"/>
                </a:lnTo>
                <a:cubicBezTo>
                  <a:pt x="320897" y="606933"/>
                  <a:pt x="324755" y="605647"/>
                  <a:pt x="328041" y="606790"/>
                </a:cubicBezTo>
                <a:cubicBezTo>
                  <a:pt x="331470" y="607933"/>
                  <a:pt x="333470" y="611362"/>
                  <a:pt x="333042" y="614934"/>
                </a:cubicBezTo>
                <a:cubicBezTo>
                  <a:pt x="332899" y="615791"/>
                  <a:pt x="332899" y="616934"/>
                  <a:pt x="332899" y="618077"/>
                </a:cubicBezTo>
                <a:cubicBezTo>
                  <a:pt x="332899" y="618649"/>
                  <a:pt x="333042" y="620506"/>
                  <a:pt x="333613" y="622649"/>
                </a:cubicBezTo>
                <a:cubicBezTo>
                  <a:pt x="333899" y="623649"/>
                  <a:pt x="334328" y="624650"/>
                  <a:pt x="334756" y="625650"/>
                </a:cubicBezTo>
                <a:cubicBezTo>
                  <a:pt x="334899" y="625507"/>
                  <a:pt x="335185" y="625364"/>
                  <a:pt x="335185" y="625221"/>
                </a:cubicBezTo>
                <a:cubicBezTo>
                  <a:pt x="336899" y="623507"/>
                  <a:pt x="338471" y="621506"/>
                  <a:pt x="339757" y="619363"/>
                </a:cubicBezTo>
                <a:cubicBezTo>
                  <a:pt x="342329" y="615363"/>
                  <a:pt x="343900" y="610648"/>
                  <a:pt x="344472" y="605790"/>
                </a:cubicBezTo>
                <a:cubicBezTo>
                  <a:pt x="345329" y="598361"/>
                  <a:pt x="344043" y="590360"/>
                  <a:pt x="340614" y="581787"/>
                </a:cubicBezTo>
                <a:cubicBezTo>
                  <a:pt x="339185" y="578358"/>
                  <a:pt x="340471" y="574500"/>
                  <a:pt x="343614" y="572500"/>
                </a:cubicBezTo>
                <a:cubicBezTo>
                  <a:pt x="346758" y="570500"/>
                  <a:pt x="350758" y="571071"/>
                  <a:pt x="353330" y="573786"/>
                </a:cubicBezTo>
                <a:cubicBezTo>
                  <a:pt x="367046" y="588502"/>
                  <a:pt x="376333" y="605933"/>
                  <a:pt x="380476" y="624507"/>
                </a:cubicBezTo>
                <a:cubicBezTo>
                  <a:pt x="381476" y="622649"/>
                  <a:pt x="383191" y="621221"/>
                  <a:pt x="385334" y="620649"/>
                </a:cubicBezTo>
                <a:cubicBezTo>
                  <a:pt x="388763" y="619792"/>
                  <a:pt x="392335" y="621506"/>
                  <a:pt x="394049" y="624650"/>
                </a:cubicBezTo>
                <a:cubicBezTo>
                  <a:pt x="399907" y="636365"/>
                  <a:pt x="403908" y="648224"/>
                  <a:pt x="406051" y="659511"/>
                </a:cubicBezTo>
                <a:cubicBezTo>
                  <a:pt x="408337" y="670655"/>
                  <a:pt x="410051" y="683085"/>
                  <a:pt x="404479" y="695516"/>
                </a:cubicBezTo>
                <a:cubicBezTo>
                  <a:pt x="415338" y="687515"/>
                  <a:pt x="423339" y="677799"/>
                  <a:pt x="427768" y="668512"/>
                </a:cubicBezTo>
                <a:cubicBezTo>
                  <a:pt x="436483" y="650081"/>
                  <a:pt x="435626" y="630365"/>
                  <a:pt x="425053" y="604361"/>
                </a:cubicBezTo>
                <a:close/>
                <a:moveTo>
                  <a:pt x="51292" y="390620"/>
                </a:moveTo>
                <a:lnTo>
                  <a:pt x="51292" y="423624"/>
                </a:lnTo>
                <a:cubicBezTo>
                  <a:pt x="51292" y="427911"/>
                  <a:pt x="54721" y="431197"/>
                  <a:pt x="58865" y="431197"/>
                </a:cubicBezTo>
                <a:cubicBezTo>
                  <a:pt x="63151" y="431197"/>
                  <a:pt x="66437" y="427768"/>
                  <a:pt x="66437" y="423624"/>
                </a:cubicBezTo>
                <a:lnTo>
                  <a:pt x="66437" y="390620"/>
                </a:lnTo>
                <a:cubicBezTo>
                  <a:pt x="66437" y="386334"/>
                  <a:pt x="63008" y="383048"/>
                  <a:pt x="58865" y="383048"/>
                </a:cubicBezTo>
                <a:cubicBezTo>
                  <a:pt x="54721" y="383048"/>
                  <a:pt x="51292" y="386477"/>
                  <a:pt x="51292" y="390620"/>
                </a:cubicBezTo>
                <a:close/>
                <a:moveTo>
                  <a:pt x="85011" y="390620"/>
                </a:moveTo>
                <a:lnTo>
                  <a:pt x="85011" y="423624"/>
                </a:lnTo>
                <a:cubicBezTo>
                  <a:pt x="85011" y="427911"/>
                  <a:pt x="88440" y="431197"/>
                  <a:pt x="92583" y="431197"/>
                </a:cubicBezTo>
                <a:cubicBezTo>
                  <a:pt x="96869" y="431197"/>
                  <a:pt x="100155" y="427768"/>
                  <a:pt x="100155" y="423624"/>
                </a:cubicBezTo>
                <a:lnTo>
                  <a:pt x="100155" y="390620"/>
                </a:lnTo>
                <a:cubicBezTo>
                  <a:pt x="100155" y="386334"/>
                  <a:pt x="96726" y="383048"/>
                  <a:pt x="92583" y="383048"/>
                </a:cubicBezTo>
                <a:cubicBezTo>
                  <a:pt x="88440" y="383048"/>
                  <a:pt x="85011" y="386477"/>
                  <a:pt x="85011" y="390620"/>
                </a:cubicBezTo>
                <a:close/>
                <a:moveTo>
                  <a:pt x="118729" y="390620"/>
                </a:moveTo>
                <a:lnTo>
                  <a:pt x="118729" y="423624"/>
                </a:lnTo>
                <a:cubicBezTo>
                  <a:pt x="118729" y="427911"/>
                  <a:pt x="122158" y="431197"/>
                  <a:pt x="126302" y="431197"/>
                </a:cubicBezTo>
                <a:cubicBezTo>
                  <a:pt x="130445" y="431197"/>
                  <a:pt x="133874" y="427768"/>
                  <a:pt x="133874" y="423624"/>
                </a:cubicBezTo>
                <a:lnTo>
                  <a:pt x="133874" y="390620"/>
                </a:lnTo>
                <a:cubicBezTo>
                  <a:pt x="133874" y="386334"/>
                  <a:pt x="130445" y="383048"/>
                  <a:pt x="126302" y="383048"/>
                </a:cubicBezTo>
                <a:cubicBezTo>
                  <a:pt x="122158" y="383048"/>
                  <a:pt x="118729" y="386477"/>
                  <a:pt x="118729" y="390620"/>
                </a:cubicBezTo>
                <a:close/>
                <a:moveTo>
                  <a:pt x="58865" y="651939"/>
                </a:moveTo>
                <a:cubicBezTo>
                  <a:pt x="54578" y="651939"/>
                  <a:pt x="51292" y="655368"/>
                  <a:pt x="51292" y="659511"/>
                </a:cubicBezTo>
                <a:lnTo>
                  <a:pt x="51292" y="692515"/>
                </a:lnTo>
                <a:cubicBezTo>
                  <a:pt x="51292" y="696801"/>
                  <a:pt x="54721" y="700088"/>
                  <a:pt x="58865" y="700088"/>
                </a:cubicBezTo>
                <a:cubicBezTo>
                  <a:pt x="63151" y="700088"/>
                  <a:pt x="66437" y="696659"/>
                  <a:pt x="66437" y="692515"/>
                </a:cubicBezTo>
                <a:lnTo>
                  <a:pt x="66437" y="659511"/>
                </a:lnTo>
                <a:cubicBezTo>
                  <a:pt x="66580" y="655368"/>
                  <a:pt x="63151" y="651939"/>
                  <a:pt x="58865" y="651939"/>
                </a:cubicBezTo>
                <a:close/>
                <a:moveTo>
                  <a:pt x="100155" y="692515"/>
                </a:moveTo>
                <a:lnTo>
                  <a:pt x="100155" y="659511"/>
                </a:lnTo>
                <a:cubicBezTo>
                  <a:pt x="100155" y="655225"/>
                  <a:pt x="96726" y="651939"/>
                  <a:pt x="92583" y="651939"/>
                </a:cubicBezTo>
                <a:cubicBezTo>
                  <a:pt x="88297" y="651939"/>
                  <a:pt x="85011" y="655368"/>
                  <a:pt x="85011" y="659511"/>
                </a:cubicBezTo>
                <a:lnTo>
                  <a:pt x="85011" y="692515"/>
                </a:lnTo>
                <a:cubicBezTo>
                  <a:pt x="85011" y="696801"/>
                  <a:pt x="88440" y="700088"/>
                  <a:pt x="92583" y="700088"/>
                </a:cubicBezTo>
                <a:cubicBezTo>
                  <a:pt x="96869" y="700230"/>
                  <a:pt x="100155" y="696801"/>
                  <a:pt x="100155" y="692515"/>
                </a:cubicBezTo>
                <a:close/>
                <a:moveTo>
                  <a:pt x="133874" y="692515"/>
                </a:moveTo>
                <a:lnTo>
                  <a:pt x="133874" y="659511"/>
                </a:lnTo>
                <a:cubicBezTo>
                  <a:pt x="133874" y="655225"/>
                  <a:pt x="130445" y="651939"/>
                  <a:pt x="126302" y="651939"/>
                </a:cubicBezTo>
                <a:cubicBezTo>
                  <a:pt x="122158" y="651939"/>
                  <a:pt x="118729" y="655368"/>
                  <a:pt x="118729" y="659511"/>
                </a:cubicBezTo>
                <a:lnTo>
                  <a:pt x="118729" y="692515"/>
                </a:lnTo>
                <a:cubicBezTo>
                  <a:pt x="118729" y="696801"/>
                  <a:pt x="122158" y="700088"/>
                  <a:pt x="126302" y="700088"/>
                </a:cubicBezTo>
                <a:cubicBezTo>
                  <a:pt x="130445" y="700088"/>
                  <a:pt x="133874" y="696801"/>
                  <a:pt x="133874" y="692515"/>
                </a:cubicBezTo>
                <a:close/>
                <a:moveTo>
                  <a:pt x="635079" y="88725"/>
                </a:moveTo>
                <a:cubicBezTo>
                  <a:pt x="634365" y="88725"/>
                  <a:pt x="633508" y="88725"/>
                  <a:pt x="632793" y="88725"/>
                </a:cubicBezTo>
                <a:cubicBezTo>
                  <a:pt x="632079" y="69009"/>
                  <a:pt x="625650" y="50435"/>
                  <a:pt x="614220" y="34862"/>
                </a:cubicBezTo>
                <a:cubicBezTo>
                  <a:pt x="611648" y="31433"/>
                  <a:pt x="606933" y="30718"/>
                  <a:pt x="603504" y="33290"/>
                </a:cubicBezTo>
                <a:cubicBezTo>
                  <a:pt x="600075" y="35862"/>
                  <a:pt x="599361" y="40577"/>
                  <a:pt x="601932" y="44006"/>
                </a:cubicBezTo>
                <a:cubicBezTo>
                  <a:pt x="612219" y="57864"/>
                  <a:pt x="617649" y="74581"/>
                  <a:pt x="617649" y="92297"/>
                </a:cubicBezTo>
                <a:cubicBezTo>
                  <a:pt x="617649" y="93297"/>
                  <a:pt x="617649" y="94155"/>
                  <a:pt x="617506" y="95155"/>
                </a:cubicBezTo>
                <a:lnTo>
                  <a:pt x="617363" y="97012"/>
                </a:lnTo>
                <a:cubicBezTo>
                  <a:pt x="617220" y="99298"/>
                  <a:pt x="618220" y="101584"/>
                  <a:pt x="619935" y="103013"/>
                </a:cubicBezTo>
                <a:cubicBezTo>
                  <a:pt x="621649" y="104585"/>
                  <a:pt x="623935" y="105156"/>
                  <a:pt x="626221" y="104870"/>
                </a:cubicBezTo>
                <a:cubicBezTo>
                  <a:pt x="629793" y="104299"/>
                  <a:pt x="632508" y="104013"/>
                  <a:pt x="635222" y="104013"/>
                </a:cubicBezTo>
                <a:cubicBezTo>
                  <a:pt x="668084" y="104013"/>
                  <a:pt x="694658" y="133017"/>
                  <a:pt x="694658" y="168593"/>
                </a:cubicBezTo>
                <a:cubicBezTo>
                  <a:pt x="694658" y="204168"/>
                  <a:pt x="667941" y="233172"/>
                  <a:pt x="635222" y="233172"/>
                </a:cubicBezTo>
                <a:lnTo>
                  <a:pt x="626936" y="233172"/>
                </a:lnTo>
                <a:cubicBezTo>
                  <a:pt x="626936" y="232600"/>
                  <a:pt x="627078" y="232172"/>
                  <a:pt x="627078" y="231600"/>
                </a:cubicBezTo>
                <a:cubicBezTo>
                  <a:pt x="627221" y="230315"/>
                  <a:pt x="627364" y="229172"/>
                  <a:pt x="627507" y="227886"/>
                </a:cubicBezTo>
                <a:cubicBezTo>
                  <a:pt x="627793" y="225314"/>
                  <a:pt x="627793" y="222742"/>
                  <a:pt x="627936" y="220170"/>
                </a:cubicBezTo>
                <a:cubicBezTo>
                  <a:pt x="627936" y="219599"/>
                  <a:pt x="628079" y="219027"/>
                  <a:pt x="628079" y="218456"/>
                </a:cubicBezTo>
                <a:cubicBezTo>
                  <a:pt x="628079" y="156877"/>
                  <a:pt x="577929" y="106728"/>
                  <a:pt x="516350" y="106728"/>
                </a:cubicBezTo>
                <a:cubicBezTo>
                  <a:pt x="475488" y="106728"/>
                  <a:pt x="439769" y="128873"/>
                  <a:pt x="420338" y="161592"/>
                </a:cubicBezTo>
                <a:cubicBezTo>
                  <a:pt x="408051" y="182309"/>
                  <a:pt x="402765" y="206597"/>
                  <a:pt x="405336" y="230457"/>
                </a:cubicBezTo>
                <a:cubicBezTo>
                  <a:pt x="405479" y="231315"/>
                  <a:pt x="405479" y="232172"/>
                  <a:pt x="405622" y="233029"/>
                </a:cubicBezTo>
                <a:lnTo>
                  <a:pt x="351758" y="233029"/>
                </a:lnTo>
                <a:cubicBezTo>
                  <a:pt x="328041" y="233029"/>
                  <a:pt x="308610" y="212027"/>
                  <a:pt x="308610" y="186166"/>
                </a:cubicBezTo>
                <a:cubicBezTo>
                  <a:pt x="308610" y="182023"/>
                  <a:pt x="305181" y="178594"/>
                  <a:pt x="301038" y="178594"/>
                </a:cubicBezTo>
                <a:cubicBezTo>
                  <a:pt x="296894" y="178594"/>
                  <a:pt x="293465" y="182023"/>
                  <a:pt x="293465" y="186166"/>
                </a:cubicBezTo>
                <a:cubicBezTo>
                  <a:pt x="293465" y="220456"/>
                  <a:pt x="319611" y="248317"/>
                  <a:pt x="351758" y="248317"/>
                </a:cubicBezTo>
                <a:lnTo>
                  <a:pt x="408765" y="248317"/>
                </a:lnTo>
                <a:cubicBezTo>
                  <a:pt x="412623" y="262461"/>
                  <a:pt x="419338" y="275606"/>
                  <a:pt x="428625" y="287465"/>
                </a:cubicBezTo>
                <a:cubicBezTo>
                  <a:pt x="431197" y="290751"/>
                  <a:pt x="436054" y="291322"/>
                  <a:pt x="439341" y="288750"/>
                </a:cubicBezTo>
                <a:cubicBezTo>
                  <a:pt x="442627" y="286179"/>
                  <a:pt x="443198" y="281321"/>
                  <a:pt x="440627" y="278035"/>
                </a:cubicBezTo>
                <a:cubicBezTo>
                  <a:pt x="417195" y="248317"/>
                  <a:pt x="413480" y="206026"/>
                  <a:pt x="431483" y="172593"/>
                </a:cubicBezTo>
                <a:cubicBezTo>
                  <a:pt x="431483" y="172593"/>
                  <a:pt x="431483" y="172450"/>
                  <a:pt x="431625" y="172450"/>
                </a:cubicBezTo>
                <a:cubicBezTo>
                  <a:pt x="431911" y="172022"/>
                  <a:pt x="432054" y="171736"/>
                  <a:pt x="432340" y="171307"/>
                </a:cubicBezTo>
                <a:cubicBezTo>
                  <a:pt x="448913" y="141875"/>
                  <a:pt x="480346" y="122015"/>
                  <a:pt x="516493" y="122015"/>
                </a:cubicBezTo>
                <a:cubicBezTo>
                  <a:pt x="569643" y="122015"/>
                  <a:pt x="612934" y="165306"/>
                  <a:pt x="612934" y="218456"/>
                </a:cubicBezTo>
                <a:cubicBezTo>
                  <a:pt x="612934" y="225457"/>
                  <a:pt x="612219" y="232458"/>
                  <a:pt x="610648" y="239030"/>
                </a:cubicBezTo>
                <a:cubicBezTo>
                  <a:pt x="601218" y="282321"/>
                  <a:pt x="562499" y="314897"/>
                  <a:pt x="516493" y="314897"/>
                </a:cubicBezTo>
                <a:cubicBezTo>
                  <a:pt x="495633" y="314897"/>
                  <a:pt x="475917" y="308324"/>
                  <a:pt x="459200" y="296037"/>
                </a:cubicBezTo>
                <a:cubicBezTo>
                  <a:pt x="455771" y="293465"/>
                  <a:pt x="451056" y="294180"/>
                  <a:pt x="448485" y="297609"/>
                </a:cubicBezTo>
                <a:cubicBezTo>
                  <a:pt x="445913" y="301038"/>
                  <a:pt x="446627" y="305753"/>
                  <a:pt x="450056" y="308324"/>
                </a:cubicBezTo>
                <a:cubicBezTo>
                  <a:pt x="467344" y="321040"/>
                  <a:pt x="487489" y="328470"/>
                  <a:pt x="508778" y="329898"/>
                </a:cubicBezTo>
                <a:lnTo>
                  <a:pt x="508778" y="375904"/>
                </a:lnTo>
                <a:cubicBezTo>
                  <a:pt x="508778" y="380190"/>
                  <a:pt x="512207" y="383477"/>
                  <a:pt x="516350" y="383477"/>
                </a:cubicBezTo>
                <a:cubicBezTo>
                  <a:pt x="520494" y="383477"/>
                  <a:pt x="523923" y="380048"/>
                  <a:pt x="523923" y="375904"/>
                </a:cubicBezTo>
                <a:lnTo>
                  <a:pt x="523923" y="329756"/>
                </a:lnTo>
                <a:cubicBezTo>
                  <a:pt x="571786" y="326469"/>
                  <a:pt x="611362" y="293037"/>
                  <a:pt x="623792" y="248317"/>
                </a:cubicBezTo>
                <a:lnTo>
                  <a:pt x="635222" y="248317"/>
                </a:lnTo>
                <a:cubicBezTo>
                  <a:pt x="676513" y="248317"/>
                  <a:pt x="709946" y="212455"/>
                  <a:pt x="709946" y="168593"/>
                </a:cubicBezTo>
                <a:cubicBezTo>
                  <a:pt x="709803" y="124587"/>
                  <a:pt x="676227" y="88725"/>
                  <a:pt x="635079" y="88725"/>
                </a:cubicBezTo>
                <a:close/>
                <a:moveTo>
                  <a:pt x="525780" y="145018"/>
                </a:moveTo>
                <a:cubicBezTo>
                  <a:pt x="522637" y="144590"/>
                  <a:pt x="519351" y="144447"/>
                  <a:pt x="516064" y="144447"/>
                </a:cubicBezTo>
                <a:cubicBezTo>
                  <a:pt x="478488" y="144447"/>
                  <a:pt x="447627" y="172307"/>
                  <a:pt x="443484" y="209455"/>
                </a:cubicBezTo>
                <a:lnTo>
                  <a:pt x="438341" y="203454"/>
                </a:lnTo>
                <a:cubicBezTo>
                  <a:pt x="435626" y="200311"/>
                  <a:pt x="430768" y="199882"/>
                  <a:pt x="427625" y="202740"/>
                </a:cubicBezTo>
                <a:cubicBezTo>
                  <a:pt x="424482" y="205454"/>
                  <a:pt x="424053" y="210312"/>
                  <a:pt x="426911" y="213455"/>
                </a:cubicBezTo>
                <a:lnTo>
                  <a:pt x="444627" y="233886"/>
                </a:lnTo>
                <a:cubicBezTo>
                  <a:pt x="446056" y="235458"/>
                  <a:pt x="448056" y="236458"/>
                  <a:pt x="450199" y="236458"/>
                </a:cubicBezTo>
                <a:lnTo>
                  <a:pt x="450485" y="236458"/>
                </a:lnTo>
                <a:cubicBezTo>
                  <a:pt x="452485" y="236458"/>
                  <a:pt x="454485" y="235601"/>
                  <a:pt x="455914" y="234172"/>
                </a:cubicBezTo>
                <a:lnTo>
                  <a:pt x="474202" y="215598"/>
                </a:lnTo>
                <a:cubicBezTo>
                  <a:pt x="477203" y="212598"/>
                  <a:pt x="477203" y="207740"/>
                  <a:pt x="474202" y="204883"/>
                </a:cubicBezTo>
                <a:cubicBezTo>
                  <a:pt x="471202" y="201882"/>
                  <a:pt x="466344" y="201882"/>
                  <a:pt x="463344" y="204883"/>
                </a:cubicBezTo>
                <a:lnTo>
                  <a:pt x="458914" y="209312"/>
                </a:lnTo>
                <a:cubicBezTo>
                  <a:pt x="462772" y="181166"/>
                  <a:pt x="487347" y="159449"/>
                  <a:pt x="516064" y="159449"/>
                </a:cubicBezTo>
                <a:cubicBezTo>
                  <a:pt x="518636" y="159449"/>
                  <a:pt x="521208" y="159591"/>
                  <a:pt x="523780" y="160020"/>
                </a:cubicBezTo>
                <a:cubicBezTo>
                  <a:pt x="527923" y="160592"/>
                  <a:pt x="531781" y="157591"/>
                  <a:pt x="532352" y="153448"/>
                </a:cubicBezTo>
                <a:cubicBezTo>
                  <a:pt x="532924" y="149304"/>
                  <a:pt x="529923" y="145590"/>
                  <a:pt x="525780" y="145018"/>
                </a:cubicBezTo>
                <a:close/>
                <a:moveTo>
                  <a:pt x="573929" y="217313"/>
                </a:moveTo>
                <a:cubicBezTo>
                  <a:pt x="573929" y="216884"/>
                  <a:pt x="574072" y="216599"/>
                  <a:pt x="574215" y="216170"/>
                </a:cubicBezTo>
                <a:lnTo>
                  <a:pt x="568071" y="222599"/>
                </a:lnTo>
                <a:cubicBezTo>
                  <a:pt x="565214" y="225600"/>
                  <a:pt x="560356" y="225743"/>
                  <a:pt x="557355" y="222742"/>
                </a:cubicBezTo>
                <a:cubicBezTo>
                  <a:pt x="554355" y="219885"/>
                  <a:pt x="554212" y="215027"/>
                  <a:pt x="557213" y="212027"/>
                </a:cubicBezTo>
                <a:lnTo>
                  <a:pt x="576072" y="192595"/>
                </a:lnTo>
                <a:cubicBezTo>
                  <a:pt x="577501" y="191024"/>
                  <a:pt x="579501" y="190310"/>
                  <a:pt x="581787" y="190310"/>
                </a:cubicBezTo>
                <a:cubicBezTo>
                  <a:pt x="583930" y="190310"/>
                  <a:pt x="585930" y="191310"/>
                  <a:pt x="587359" y="192881"/>
                </a:cubicBezTo>
                <a:lnTo>
                  <a:pt x="604647" y="212312"/>
                </a:lnTo>
                <a:cubicBezTo>
                  <a:pt x="607505" y="215455"/>
                  <a:pt x="607219" y="220313"/>
                  <a:pt x="604076" y="223028"/>
                </a:cubicBezTo>
                <a:cubicBezTo>
                  <a:pt x="602647" y="224314"/>
                  <a:pt x="600789" y="224885"/>
                  <a:pt x="599075" y="224885"/>
                </a:cubicBezTo>
                <a:cubicBezTo>
                  <a:pt x="596932" y="224885"/>
                  <a:pt x="594932" y="224028"/>
                  <a:pt x="593360" y="222314"/>
                </a:cubicBezTo>
                <a:lnTo>
                  <a:pt x="589502" y="218027"/>
                </a:lnTo>
                <a:cubicBezTo>
                  <a:pt x="589074" y="257889"/>
                  <a:pt x="556498" y="290322"/>
                  <a:pt x="516493" y="290322"/>
                </a:cubicBezTo>
                <a:cubicBezTo>
                  <a:pt x="515350" y="290322"/>
                  <a:pt x="514350" y="290322"/>
                  <a:pt x="513207" y="290322"/>
                </a:cubicBezTo>
                <a:cubicBezTo>
                  <a:pt x="509064" y="290179"/>
                  <a:pt x="505778" y="286607"/>
                  <a:pt x="505920" y="282321"/>
                </a:cubicBezTo>
                <a:cubicBezTo>
                  <a:pt x="506063" y="278178"/>
                  <a:pt x="509921" y="275034"/>
                  <a:pt x="513921" y="275034"/>
                </a:cubicBezTo>
                <a:lnTo>
                  <a:pt x="516493" y="275034"/>
                </a:lnTo>
                <a:cubicBezTo>
                  <a:pt x="547926" y="275177"/>
                  <a:pt x="573929" y="249174"/>
                  <a:pt x="573929" y="217313"/>
                </a:cubicBezTo>
                <a:close/>
                <a:moveTo>
                  <a:pt x="580215" y="210026"/>
                </a:moveTo>
                <a:cubicBezTo>
                  <a:pt x="580644" y="209883"/>
                  <a:pt x="581073" y="209740"/>
                  <a:pt x="581501" y="209740"/>
                </a:cubicBezTo>
                <a:lnTo>
                  <a:pt x="581644" y="209740"/>
                </a:lnTo>
                <a:lnTo>
                  <a:pt x="581073" y="209026"/>
                </a:lnTo>
                <a:close/>
                <a:moveTo>
                  <a:pt x="108585" y="286036"/>
                </a:moveTo>
                <a:cubicBezTo>
                  <a:pt x="112871" y="286036"/>
                  <a:pt x="116157" y="282607"/>
                  <a:pt x="116157" y="278463"/>
                </a:cubicBezTo>
                <a:lnTo>
                  <a:pt x="116157" y="225028"/>
                </a:lnTo>
                <a:cubicBezTo>
                  <a:pt x="116157" y="220885"/>
                  <a:pt x="112728" y="217456"/>
                  <a:pt x="108585" y="217456"/>
                </a:cubicBezTo>
                <a:cubicBezTo>
                  <a:pt x="104299" y="217456"/>
                  <a:pt x="101013" y="220885"/>
                  <a:pt x="101013" y="225028"/>
                </a:cubicBezTo>
                <a:lnTo>
                  <a:pt x="101013" y="278463"/>
                </a:lnTo>
                <a:cubicBezTo>
                  <a:pt x="100870" y="282607"/>
                  <a:pt x="104299" y="286036"/>
                  <a:pt x="108585" y="286036"/>
                </a:cubicBezTo>
                <a:close/>
                <a:moveTo>
                  <a:pt x="108585" y="118301"/>
                </a:moveTo>
                <a:cubicBezTo>
                  <a:pt x="112871" y="118301"/>
                  <a:pt x="116157" y="114872"/>
                  <a:pt x="116157" y="110728"/>
                </a:cubicBezTo>
                <a:lnTo>
                  <a:pt x="116157" y="99298"/>
                </a:lnTo>
                <a:lnTo>
                  <a:pt x="142875" y="99298"/>
                </a:lnTo>
                <a:cubicBezTo>
                  <a:pt x="147161" y="99298"/>
                  <a:pt x="150447" y="95869"/>
                  <a:pt x="150447" y="91726"/>
                </a:cubicBezTo>
                <a:cubicBezTo>
                  <a:pt x="150447" y="87582"/>
                  <a:pt x="147018" y="84153"/>
                  <a:pt x="142875" y="84153"/>
                </a:cubicBezTo>
                <a:lnTo>
                  <a:pt x="108585" y="84153"/>
                </a:lnTo>
                <a:cubicBezTo>
                  <a:pt x="104299" y="84153"/>
                  <a:pt x="101013" y="87582"/>
                  <a:pt x="101013" y="91726"/>
                </a:cubicBezTo>
                <a:lnTo>
                  <a:pt x="101013" y="110728"/>
                </a:lnTo>
                <a:cubicBezTo>
                  <a:pt x="100870" y="114872"/>
                  <a:pt x="104299" y="118301"/>
                  <a:pt x="108585" y="118301"/>
                </a:cubicBezTo>
                <a:close/>
                <a:moveTo>
                  <a:pt x="108585" y="202168"/>
                </a:moveTo>
                <a:cubicBezTo>
                  <a:pt x="112871" y="202168"/>
                  <a:pt x="116157" y="198739"/>
                  <a:pt x="116157" y="194596"/>
                </a:cubicBezTo>
                <a:lnTo>
                  <a:pt x="116157" y="141161"/>
                </a:lnTo>
                <a:cubicBezTo>
                  <a:pt x="116157" y="137017"/>
                  <a:pt x="112728" y="133588"/>
                  <a:pt x="108585" y="133588"/>
                </a:cubicBezTo>
                <a:cubicBezTo>
                  <a:pt x="104299" y="133588"/>
                  <a:pt x="101013" y="137017"/>
                  <a:pt x="101013" y="141161"/>
                </a:cubicBezTo>
                <a:lnTo>
                  <a:pt x="101013" y="194596"/>
                </a:lnTo>
                <a:cubicBezTo>
                  <a:pt x="100870" y="198739"/>
                  <a:pt x="104299" y="202168"/>
                  <a:pt x="108585" y="202168"/>
                </a:cubicBezTo>
                <a:close/>
                <a:moveTo>
                  <a:pt x="341186" y="99155"/>
                </a:moveTo>
                <a:lnTo>
                  <a:pt x="359188" y="99155"/>
                </a:lnTo>
                <a:cubicBezTo>
                  <a:pt x="355616" y="106728"/>
                  <a:pt x="353187" y="115157"/>
                  <a:pt x="352330" y="124016"/>
                </a:cubicBezTo>
                <a:cubicBezTo>
                  <a:pt x="331470" y="123587"/>
                  <a:pt x="312325" y="134874"/>
                  <a:pt x="301466" y="153876"/>
                </a:cubicBezTo>
                <a:cubicBezTo>
                  <a:pt x="299323" y="157591"/>
                  <a:pt x="300609" y="162163"/>
                  <a:pt x="304324" y="164306"/>
                </a:cubicBezTo>
                <a:cubicBezTo>
                  <a:pt x="305467" y="165021"/>
                  <a:pt x="306753" y="165306"/>
                  <a:pt x="308039" y="165306"/>
                </a:cubicBezTo>
                <a:cubicBezTo>
                  <a:pt x="310753" y="165306"/>
                  <a:pt x="313325" y="163878"/>
                  <a:pt x="314611" y="161449"/>
                </a:cubicBezTo>
                <a:cubicBezTo>
                  <a:pt x="322612" y="147590"/>
                  <a:pt x="336185" y="139303"/>
                  <a:pt x="351187" y="139303"/>
                </a:cubicBezTo>
                <a:cubicBezTo>
                  <a:pt x="353330" y="139303"/>
                  <a:pt x="355616" y="139446"/>
                  <a:pt x="358188" y="140018"/>
                </a:cubicBezTo>
                <a:cubicBezTo>
                  <a:pt x="360331" y="140446"/>
                  <a:pt x="362617" y="139732"/>
                  <a:pt x="364331" y="138303"/>
                </a:cubicBezTo>
                <a:cubicBezTo>
                  <a:pt x="366046" y="136874"/>
                  <a:pt x="367046" y="134731"/>
                  <a:pt x="367046" y="132445"/>
                </a:cubicBezTo>
                <a:lnTo>
                  <a:pt x="367046" y="131731"/>
                </a:lnTo>
                <a:cubicBezTo>
                  <a:pt x="367046" y="99870"/>
                  <a:pt x="391049" y="73866"/>
                  <a:pt x="420481" y="73866"/>
                </a:cubicBezTo>
                <a:cubicBezTo>
                  <a:pt x="436197" y="73866"/>
                  <a:pt x="451056" y="81296"/>
                  <a:pt x="461201" y="94440"/>
                </a:cubicBezTo>
                <a:cubicBezTo>
                  <a:pt x="463201" y="97012"/>
                  <a:pt x="466487" y="98012"/>
                  <a:pt x="469630" y="97012"/>
                </a:cubicBezTo>
                <a:cubicBezTo>
                  <a:pt x="472631" y="96012"/>
                  <a:pt x="474774" y="93155"/>
                  <a:pt x="474917" y="90011"/>
                </a:cubicBezTo>
                <a:cubicBezTo>
                  <a:pt x="476202" y="48149"/>
                  <a:pt x="507492" y="15288"/>
                  <a:pt x="546068" y="15288"/>
                </a:cubicBezTo>
                <a:cubicBezTo>
                  <a:pt x="558070" y="15288"/>
                  <a:pt x="569928" y="18574"/>
                  <a:pt x="580358" y="24860"/>
                </a:cubicBezTo>
                <a:cubicBezTo>
                  <a:pt x="583930" y="27003"/>
                  <a:pt x="588645" y="25860"/>
                  <a:pt x="590788" y="22146"/>
                </a:cubicBezTo>
                <a:cubicBezTo>
                  <a:pt x="592931" y="18574"/>
                  <a:pt x="591788" y="13859"/>
                  <a:pt x="588074" y="11716"/>
                </a:cubicBezTo>
                <a:cubicBezTo>
                  <a:pt x="575215" y="4143"/>
                  <a:pt x="560784" y="0"/>
                  <a:pt x="545925" y="0"/>
                </a:cubicBezTo>
                <a:cubicBezTo>
                  <a:pt x="504206" y="0"/>
                  <a:pt x="469630" y="31004"/>
                  <a:pt x="461343" y="73152"/>
                </a:cubicBezTo>
                <a:cubicBezTo>
                  <a:pt x="449628" y="63865"/>
                  <a:pt x="435340" y="58722"/>
                  <a:pt x="420338" y="58722"/>
                </a:cubicBezTo>
                <a:cubicBezTo>
                  <a:pt x="399621" y="58722"/>
                  <a:pt x="381048" y="68580"/>
                  <a:pt x="368475" y="84153"/>
                </a:cubicBezTo>
                <a:lnTo>
                  <a:pt x="340900" y="84153"/>
                </a:lnTo>
                <a:cubicBezTo>
                  <a:pt x="336614" y="84153"/>
                  <a:pt x="333327" y="87582"/>
                  <a:pt x="333327" y="91726"/>
                </a:cubicBezTo>
                <a:cubicBezTo>
                  <a:pt x="333327" y="95869"/>
                  <a:pt x="337042" y="99155"/>
                  <a:pt x="341186" y="99155"/>
                </a:cubicBezTo>
                <a:close/>
                <a:moveTo>
                  <a:pt x="257318" y="99155"/>
                </a:moveTo>
                <a:lnTo>
                  <a:pt x="310753" y="99155"/>
                </a:lnTo>
                <a:cubicBezTo>
                  <a:pt x="315039" y="99155"/>
                  <a:pt x="318326" y="95726"/>
                  <a:pt x="318326" y="91583"/>
                </a:cubicBezTo>
                <a:cubicBezTo>
                  <a:pt x="318326" y="87440"/>
                  <a:pt x="314897" y="84011"/>
                  <a:pt x="310753" y="84011"/>
                </a:cubicBezTo>
                <a:lnTo>
                  <a:pt x="257318" y="84011"/>
                </a:lnTo>
                <a:cubicBezTo>
                  <a:pt x="253032" y="84011"/>
                  <a:pt x="249745" y="87440"/>
                  <a:pt x="249745" y="91583"/>
                </a:cubicBezTo>
                <a:cubicBezTo>
                  <a:pt x="249745" y="95726"/>
                  <a:pt x="253032" y="99155"/>
                  <a:pt x="257318" y="99155"/>
                </a:cubicBezTo>
                <a:close/>
                <a:moveTo>
                  <a:pt x="173450" y="99155"/>
                </a:moveTo>
                <a:lnTo>
                  <a:pt x="226885" y="99155"/>
                </a:lnTo>
                <a:cubicBezTo>
                  <a:pt x="231172" y="99155"/>
                  <a:pt x="234458" y="95726"/>
                  <a:pt x="234458" y="91583"/>
                </a:cubicBezTo>
                <a:cubicBezTo>
                  <a:pt x="234458" y="87440"/>
                  <a:pt x="231029" y="84011"/>
                  <a:pt x="226885" y="84011"/>
                </a:cubicBezTo>
                <a:lnTo>
                  <a:pt x="173450" y="84011"/>
                </a:lnTo>
                <a:cubicBezTo>
                  <a:pt x="169164" y="84011"/>
                  <a:pt x="165878" y="87440"/>
                  <a:pt x="165878" y="91583"/>
                </a:cubicBezTo>
                <a:cubicBezTo>
                  <a:pt x="165878" y="95726"/>
                  <a:pt x="169164" y="99155"/>
                  <a:pt x="173450" y="99155"/>
                </a:cubicBezTo>
                <a:close/>
                <a:moveTo>
                  <a:pt x="516064" y="482775"/>
                </a:moveTo>
                <a:cubicBezTo>
                  <a:pt x="511778" y="482775"/>
                  <a:pt x="508492" y="486204"/>
                  <a:pt x="508492" y="490347"/>
                </a:cubicBezTo>
                <a:lnTo>
                  <a:pt x="508492" y="543782"/>
                </a:lnTo>
                <a:cubicBezTo>
                  <a:pt x="508492" y="548069"/>
                  <a:pt x="511921" y="551355"/>
                  <a:pt x="516064" y="551355"/>
                </a:cubicBezTo>
                <a:cubicBezTo>
                  <a:pt x="520208" y="551355"/>
                  <a:pt x="523637" y="547926"/>
                  <a:pt x="523637" y="543782"/>
                </a:cubicBezTo>
                <a:lnTo>
                  <a:pt x="523637" y="490347"/>
                </a:lnTo>
                <a:cubicBezTo>
                  <a:pt x="523637" y="486061"/>
                  <a:pt x="520208" y="482775"/>
                  <a:pt x="516064" y="482775"/>
                </a:cubicBezTo>
                <a:close/>
                <a:moveTo>
                  <a:pt x="516064" y="398764"/>
                </a:moveTo>
                <a:cubicBezTo>
                  <a:pt x="511778" y="398764"/>
                  <a:pt x="508492" y="402193"/>
                  <a:pt x="508492" y="406337"/>
                </a:cubicBezTo>
                <a:lnTo>
                  <a:pt x="508492" y="459772"/>
                </a:lnTo>
                <a:cubicBezTo>
                  <a:pt x="508492" y="464058"/>
                  <a:pt x="511921" y="467344"/>
                  <a:pt x="516064" y="467344"/>
                </a:cubicBezTo>
                <a:cubicBezTo>
                  <a:pt x="520208" y="467344"/>
                  <a:pt x="523637" y="463915"/>
                  <a:pt x="523637" y="459772"/>
                </a:cubicBezTo>
                <a:lnTo>
                  <a:pt x="523637" y="406337"/>
                </a:lnTo>
                <a:cubicBezTo>
                  <a:pt x="523637" y="402193"/>
                  <a:pt x="520208" y="398764"/>
                  <a:pt x="516064" y="398764"/>
                </a:cubicBezTo>
                <a:close/>
                <a:moveTo>
                  <a:pt x="516064" y="566642"/>
                </a:moveTo>
                <a:cubicBezTo>
                  <a:pt x="511778" y="566642"/>
                  <a:pt x="508492" y="570071"/>
                  <a:pt x="508492" y="574215"/>
                </a:cubicBezTo>
                <a:lnTo>
                  <a:pt x="508492" y="618077"/>
                </a:lnTo>
                <a:cubicBezTo>
                  <a:pt x="506492" y="619506"/>
                  <a:pt x="505206" y="621792"/>
                  <a:pt x="505206" y="624364"/>
                </a:cubicBezTo>
                <a:cubicBezTo>
                  <a:pt x="505206" y="628650"/>
                  <a:pt x="508635" y="631936"/>
                  <a:pt x="512778" y="631936"/>
                </a:cubicBezTo>
                <a:lnTo>
                  <a:pt x="516064" y="631936"/>
                </a:lnTo>
                <a:cubicBezTo>
                  <a:pt x="520351" y="631936"/>
                  <a:pt x="523637" y="628507"/>
                  <a:pt x="523637" y="624364"/>
                </a:cubicBezTo>
                <a:lnTo>
                  <a:pt x="523637" y="574215"/>
                </a:lnTo>
                <a:cubicBezTo>
                  <a:pt x="523637" y="570071"/>
                  <a:pt x="520208" y="566642"/>
                  <a:pt x="516064" y="566642"/>
                </a:cubicBezTo>
                <a:close/>
              </a:path>
            </a:pathLst>
          </a:custGeom>
          <a:gradFill>
            <a:gsLst>
              <a:gs pos="5000">
                <a:srgbClr val="8C42F4"/>
              </a:gs>
              <a:gs pos="80000">
                <a:srgbClr val="34ADF4"/>
              </a:gs>
            </a:gsLst>
            <a:lin ang="18900000" scaled="1"/>
          </a:gradFill>
          <a:ln w="1414" cap="flat">
            <a:noFill/>
            <a:prstDash val="solid"/>
            <a:miter/>
          </a:ln>
        </p:spPr>
        <p:txBody>
          <a:bodyPr rtlCol="0" anchor="ctr"/>
          <a:lstStyle/>
          <a:p>
            <a:endParaRPr lang="en-US"/>
          </a:p>
        </p:txBody>
      </p:sp>
      <p:pic>
        <p:nvPicPr>
          <p:cNvPr id="1025" name="Graphic 6">
            <a:extLst>
              <a:ext uri="{FF2B5EF4-FFF2-40B4-BE49-F238E27FC236}">
                <a16:creationId xmlns:a16="http://schemas.microsoft.com/office/drawing/2014/main" id="{DE219486-14AB-F381-0B66-BE7D6B1ED63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86658" y="1383589"/>
            <a:ext cx="731520" cy="731520"/>
          </a:xfrm>
          <a:prstGeom prst="rect">
            <a:avLst/>
          </a:prstGeom>
        </p:spPr>
      </p:pic>
      <p:sp>
        <p:nvSpPr>
          <p:cNvPr id="1027" name="TextBox 8">
            <a:extLst>
              <a:ext uri="{FF2B5EF4-FFF2-40B4-BE49-F238E27FC236}">
                <a16:creationId xmlns:a16="http://schemas.microsoft.com/office/drawing/2014/main" id="{26B1EAC2-7734-81EA-B290-409BF888D5A6}"/>
              </a:ext>
            </a:extLst>
          </p:cNvPr>
          <p:cNvSpPr txBox="1"/>
          <p:nvPr/>
        </p:nvSpPr>
        <p:spPr>
          <a:xfrm>
            <a:off x="4769089" y="2215772"/>
            <a:ext cx="1368651" cy="4154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Replication</a:t>
            </a:r>
            <a:r>
              <a:rPr kumimoji="0" lang="en-US" sz="105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93419A"/>
                </a:solidFill>
                <a:effectLst/>
                <a:uLnTx/>
                <a:uFillTx/>
                <a:latin typeface="Neue Haas Grotesk Text Pro" panose="020B0504020202020204" pitchFamily="34" charset="77"/>
                <a:ea typeface="+mn-ea"/>
                <a:cs typeface="+mn-cs"/>
              </a:rPr>
              <a:t>Disaster Recovery</a:t>
            </a:r>
          </a:p>
        </p:txBody>
      </p:sp>
      <p:sp>
        <p:nvSpPr>
          <p:cNvPr id="1029" name="TextBox 9">
            <a:extLst>
              <a:ext uri="{FF2B5EF4-FFF2-40B4-BE49-F238E27FC236}">
                <a16:creationId xmlns:a16="http://schemas.microsoft.com/office/drawing/2014/main" id="{FA2E998D-1870-2DD5-5820-5E7C99F1EBBA}"/>
              </a:ext>
            </a:extLst>
          </p:cNvPr>
          <p:cNvSpPr txBox="1"/>
          <p:nvPr/>
        </p:nvSpPr>
        <p:spPr>
          <a:xfrm>
            <a:off x="7251706" y="2215772"/>
            <a:ext cx="1592129" cy="4154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Replication</a:t>
            </a:r>
            <a:r>
              <a:rPr kumimoji="0" lang="en-US" sz="105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93419A"/>
                </a:solidFill>
                <a:effectLst/>
                <a:uLnTx/>
                <a:uFillTx/>
                <a:latin typeface="Neue Haas Grotesk Text Pro" panose="020B0504020202020204" pitchFamily="34" charset="77"/>
                <a:ea typeface="+mn-ea"/>
                <a:cs typeface="+mn-cs"/>
              </a:rPr>
              <a:t>Business Continuity*</a:t>
            </a:r>
          </a:p>
        </p:txBody>
      </p:sp>
      <p:sp>
        <p:nvSpPr>
          <p:cNvPr id="3" name="TextBox 2">
            <a:extLst>
              <a:ext uri="{FF2B5EF4-FFF2-40B4-BE49-F238E27FC236}">
                <a16:creationId xmlns:a16="http://schemas.microsoft.com/office/drawing/2014/main" id="{E9C3CBF6-C5A4-7D04-87B3-39FF364499CA}"/>
              </a:ext>
            </a:extLst>
          </p:cNvPr>
          <p:cNvSpPr txBox="1"/>
          <p:nvPr/>
        </p:nvSpPr>
        <p:spPr>
          <a:xfrm>
            <a:off x="264159" y="4663449"/>
            <a:ext cx="1449205" cy="123111"/>
          </a:xfrm>
          <a:prstGeom prst="rect">
            <a:avLst/>
          </a:prstGeom>
          <a:noFill/>
        </p:spPr>
        <p:txBody>
          <a:bodyPr wrap="square" lIns="0" tIns="0" rIns="0" bIns="0" anchor="t">
            <a:spAutoFit/>
          </a:bodyPr>
          <a:lstStyle/>
          <a:p>
            <a:r>
              <a:rPr lang="en-US" sz="800" i="1">
                <a:solidFill>
                  <a:schemeClr val="bg2">
                    <a:lumMod val="25000"/>
                  </a:schemeClr>
                </a:solidFill>
                <a:latin typeface="Times New Roman"/>
                <a:cs typeface="Times New Roman"/>
              </a:rPr>
              <a:t>* v3.1 Release Dependent</a:t>
            </a:r>
          </a:p>
        </p:txBody>
      </p:sp>
      <p:grpSp>
        <p:nvGrpSpPr>
          <p:cNvPr id="2" name="Group 1">
            <a:extLst>
              <a:ext uri="{FF2B5EF4-FFF2-40B4-BE49-F238E27FC236}">
                <a16:creationId xmlns:a16="http://schemas.microsoft.com/office/drawing/2014/main" id="{32E9A265-C8F2-93A6-8D9C-63FBAF4DDCBB}"/>
              </a:ext>
            </a:extLst>
          </p:cNvPr>
          <p:cNvGrpSpPr/>
          <p:nvPr/>
        </p:nvGrpSpPr>
        <p:grpSpPr>
          <a:xfrm>
            <a:off x="4778634" y="4094324"/>
            <a:ext cx="2670365" cy="402336"/>
            <a:chOff x="549365" y="2157984"/>
            <a:chExt cx="2670365" cy="402336"/>
          </a:xfrm>
        </p:grpSpPr>
        <p:pic>
          <p:nvPicPr>
            <p:cNvPr id="1041" name="Graphic 8">
              <a:extLst>
                <a:ext uri="{FF2B5EF4-FFF2-40B4-BE49-F238E27FC236}">
                  <a16:creationId xmlns:a16="http://schemas.microsoft.com/office/drawing/2014/main" id="{464CF816-5CA4-B247-AD46-0B74A1DAF8C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9365" y="2194560"/>
              <a:ext cx="365760" cy="365760"/>
            </a:xfrm>
            <a:prstGeom prst="rect">
              <a:avLst/>
            </a:prstGeom>
          </p:spPr>
        </p:pic>
        <p:sp>
          <p:nvSpPr>
            <p:cNvPr id="1042" name="TextBox 9">
              <a:extLst>
                <a:ext uri="{FF2B5EF4-FFF2-40B4-BE49-F238E27FC236}">
                  <a16:creationId xmlns:a16="http://schemas.microsoft.com/office/drawing/2014/main" id="{1A5271E4-C891-69EC-506E-0DA4C8D9CCC3}"/>
                </a:ext>
              </a:extLst>
            </p:cNvPr>
            <p:cNvSpPr txBox="1"/>
            <p:nvPr/>
          </p:nvSpPr>
          <p:spPr>
            <a:xfrm>
              <a:off x="914400" y="2157984"/>
              <a:ext cx="2305330" cy="38472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1200" b="0" i="0" u="none" strike="noStrike" kern="1200" cap="none" spc="0" normalizeH="0" baseline="0" noProof="0">
                  <a:ln>
                    <a:noFill/>
                  </a:ln>
                  <a:solidFill>
                    <a:srgbClr val="7A81FF"/>
                  </a:solidFill>
                  <a:effectLst/>
                  <a:uLnTx/>
                  <a:uFillTx/>
                  <a:latin typeface="Neue Haas Grotesk Text Pro" panose="020B0504020202020204" pitchFamily="34" charset="77"/>
                  <a:ea typeface="+mn-ea"/>
                  <a:cs typeface="+mn-cs"/>
                </a:rPr>
                <a:t>Data-at-rest encryption </a:t>
              </a:r>
              <a:r>
                <a:rPr kumimoji="0" lang="en-US" sz="900" b="0" i="0" u="none" strike="noStrike" kern="1200" cap="none" spc="0" normalizeH="0" baseline="0" noProof="0">
                  <a:ln>
                    <a:noFill/>
                  </a:ln>
                  <a:solidFill>
                    <a:srgbClr val="7A81FF"/>
                  </a:solidFill>
                  <a:effectLst/>
                  <a:uLnTx/>
                  <a:uFillTx/>
                  <a:latin typeface="Neue Haas Grotesk Text Pro" panose="020B0504020202020204" pitchFamily="34" charset="77"/>
                  <a:ea typeface="+mn-ea"/>
                  <a:cs typeface="+mn-cs"/>
                </a:rPr>
                <a:t>(DARE)</a:t>
              </a:r>
            </a:p>
            <a:p>
              <a:r>
                <a:rPr lang="en-US" sz="700" i="1">
                  <a:solidFill>
                    <a:schemeClr val="tx2">
                      <a:lumMod val="75000"/>
                      <a:lumOff val="25000"/>
                    </a:schemeClr>
                  </a:solidFill>
                  <a:latin typeface="Neue Haas Grotesk Text Pro" panose="020B0504020202020204" pitchFamily="34" charset="77"/>
                </a:rPr>
                <a:t>future:  encrypt metadata</a:t>
              </a:r>
              <a:endParaRPr lang="en-US" sz="700" i="1">
                <a:solidFill>
                  <a:schemeClr val="tx2">
                    <a:lumMod val="75000"/>
                    <a:lumOff val="25000"/>
                  </a:schemeClr>
                </a:solidFill>
              </a:endParaRPr>
            </a:p>
          </p:txBody>
        </p:sp>
      </p:grpSp>
      <p:grpSp>
        <p:nvGrpSpPr>
          <p:cNvPr id="4" name="Group 3">
            <a:extLst>
              <a:ext uri="{FF2B5EF4-FFF2-40B4-BE49-F238E27FC236}">
                <a16:creationId xmlns:a16="http://schemas.microsoft.com/office/drawing/2014/main" id="{E050015A-F463-7A12-F1D1-0C0C62E56FF4}"/>
              </a:ext>
            </a:extLst>
          </p:cNvPr>
          <p:cNvGrpSpPr/>
          <p:nvPr/>
        </p:nvGrpSpPr>
        <p:grpSpPr>
          <a:xfrm>
            <a:off x="6697465" y="3246471"/>
            <a:ext cx="2161841" cy="411480"/>
            <a:chOff x="549365" y="3017520"/>
            <a:chExt cx="2161841" cy="411480"/>
          </a:xfrm>
        </p:grpSpPr>
        <p:pic>
          <p:nvPicPr>
            <p:cNvPr id="1039" name="Graphic 11">
              <a:extLst>
                <a:ext uri="{FF2B5EF4-FFF2-40B4-BE49-F238E27FC236}">
                  <a16:creationId xmlns:a16="http://schemas.microsoft.com/office/drawing/2014/main" id="{5BAE2D29-1FAB-ABB7-6F74-5310168EEE2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9365" y="3017520"/>
              <a:ext cx="411480" cy="411480"/>
            </a:xfrm>
            <a:prstGeom prst="rect">
              <a:avLst/>
            </a:prstGeom>
          </p:spPr>
        </p:pic>
        <p:sp>
          <p:nvSpPr>
            <p:cNvPr id="1040" name="TextBox 12">
              <a:extLst>
                <a:ext uri="{FF2B5EF4-FFF2-40B4-BE49-F238E27FC236}">
                  <a16:creationId xmlns:a16="http://schemas.microsoft.com/office/drawing/2014/main" id="{A5EA475D-28F2-DAB0-290E-DD8B506C1A70}"/>
                </a:ext>
              </a:extLst>
            </p:cNvPr>
            <p:cNvSpPr txBox="1"/>
            <p:nvPr/>
          </p:nvSpPr>
          <p:spPr>
            <a:xfrm>
              <a:off x="914400" y="3084761"/>
              <a:ext cx="1796806"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1200" b="0" i="0" u="none" strike="noStrike" kern="1200" cap="none" spc="0" normalizeH="0" baseline="0" noProof="0">
                  <a:ln>
                    <a:noFill/>
                  </a:ln>
                  <a:solidFill>
                    <a:srgbClr val="4E8F00"/>
                  </a:solidFill>
                  <a:effectLst/>
                  <a:uLnTx/>
                  <a:uFillTx/>
                  <a:latin typeface="Neue Haas Grotesk Text Pro" panose="020B0504020202020204" pitchFamily="34" charset="77"/>
                  <a:ea typeface="+mn-ea"/>
                  <a:cs typeface="+mn-cs"/>
                </a:rPr>
                <a:t>regulatory compliance</a:t>
              </a:r>
            </a:p>
          </p:txBody>
        </p:sp>
      </p:grpSp>
      <p:grpSp>
        <p:nvGrpSpPr>
          <p:cNvPr id="5" name="Group 4">
            <a:extLst>
              <a:ext uri="{FF2B5EF4-FFF2-40B4-BE49-F238E27FC236}">
                <a16:creationId xmlns:a16="http://schemas.microsoft.com/office/drawing/2014/main" id="{809660DC-5F0D-6FE0-F403-A695DB5A586C}"/>
              </a:ext>
            </a:extLst>
          </p:cNvPr>
          <p:cNvGrpSpPr/>
          <p:nvPr/>
        </p:nvGrpSpPr>
        <p:grpSpPr>
          <a:xfrm>
            <a:off x="5719741" y="3667703"/>
            <a:ext cx="2532677" cy="365760"/>
            <a:chOff x="549365" y="3886200"/>
            <a:chExt cx="2532677" cy="365760"/>
          </a:xfrm>
        </p:grpSpPr>
        <p:pic>
          <p:nvPicPr>
            <p:cNvPr id="1037" name="Graphic 16">
              <a:extLst>
                <a:ext uri="{FF2B5EF4-FFF2-40B4-BE49-F238E27FC236}">
                  <a16:creationId xmlns:a16="http://schemas.microsoft.com/office/drawing/2014/main" id="{48C4E062-A900-F5CD-9E94-940F335D271C}"/>
                </a:ext>
              </a:extLst>
            </p:cNvPr>
            <p:cNvPicPr>
              <a:picLocks noChangeAspect="1"/>
            </p:cNvPicPr>
            <p:nvPr/>
          </p:nvPicPr>
          <p:blipFill>
            <a:blip r:embed="rId18">
              <a:duotone>
                <a:prstClr val="black"/>
                <a:schemeClr val="accent3">
                  <a:tint val="45000"/>
                  <a:satMod val="400000"/>
                </a:schemeClr>
              </a:duotone>
              <a:extLst>
                <a:ext uri="{96DAC541-7B7A-43D3-8B79-37D633B846F1}">
                  <asvg:svgBlip xmlns:asvg="http://schemas.microsoft.com/office/drawing/2016/SVG/main" r:embed="rId19"/>
                </a:ext>
              </a:extLst>
            </a:blip>
            <a:stretch>
              <a:fillRect/>
            </a:stretch>
          </p:blipFill>
          <p:spPr>
            <a:xfrm>
              <a:off x="549365" y="3886200"/>
              <a:ext cx="365760" cy="365760"/>
            </a:xfrm>
            <a:prstGeom prst="rect">
              <a:avLst/>
            </a:prstGeom>
          </p:spPr>
        </p:pic>
        <p:sp>
          <p:nvSpPr>
            <p:cNvPr id="1038" name="TextBox 17">
              <a:extLst>
                <a:ext uri="{FF2B5EF4-FFF2-40B4-BE49-F238E27FC236}">
                  <a16:creationId xmlns:a16="http://schemas.microsoft.com/office/drawing/2014/main" id="{B8579C84-68C4-4E88-D220-479CAA173ECF}"/>
                </a:ext>
              </a:extLst>
            </p:cNvPr>
            <p:cNvSpPr txBox="1"/>
            <p:nvPr/>
          </p:nvSpPr>
          <p:spPr>
            <a:xfrm>
              <a:off x="914400" y="3930581"/>
              <a:ext cx="2167642"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1200" b="0" i="0" u="none" strike="noStrike" kern="1200" cap="none" spc="0" normalizeH="0" baseline="0" noProof="0">
                  <a:ln>
                    <a:noFill/>
                  </a:ln>
                  <a:solidFill>
                    <a:schemeClr val="accent3">
                      <a:lumMod val="50000"/>
                    </a:schemeClr>
                  </a:solidFill>
                  <a:effectLst/>
                  <a:uLnTx/>
                  <a:uFillTx/>
                  <a:latin typeface="Neue Haas Grotesk Text Pro" panose="020B0504020202020204" pitchFamily="34" charset="77"/>
                  <a:ea typeface="+mn-ea"/>
                  <a:cs typeface="+mn-cs"/>
                </a:rPr>
                <a:t>data retention and lifecycle</a:t>
              </a:r>
            </a:p>
          </p:txBody>
        </p:sp>
      </p:grpSp>
      <p:grpSp>
        <p:nvGrpSpPr>
          <p:cNvPr id="6" name="Group 5">
            <a:extLst>
              <a:ext uri="{FF2B5EF4-FFF2-40B4-BE49-F238E27FC236}">
                <a16:creationId xmlns:a16="http://schemas.microsoft.com/office/drawing/2014/main" id="{2CBC66BF-EB5D-9F12-8308-5DA4057D8576}"/>
              </a:ext>
            </a:extLst>
          </p:cNvPr>
          <p:cNvGrpSpPr/>
          <p:nvPr/>
        </p:nvGrpSpPr>
        <p:grpSpPr>
          <a:xfrm>
            <a:off x="4785998" y="3269331"/>
            <a:ext cx="1706240" cy="365760"/>
            <a:chOff x="549365" y="1371600"/>
            <a:chExt cx="1706240" cy="365760"/>
          </a:xfrm>
        </p:grpSpPr>
        <p:pic>
          <p:nvPicPr>
            <p:cNvPr id="1033" name="Picture 1032" descr="A logo with yellow cubes and black background&#10;&#10;Description automatically generated">
              <a:extLst>
                <a:ext uri="{FF2B5EF4-FFF2-40B4-BE49-F238E27FC236}">
                  <a16:creationId xmlns:a16="http://schemas.microsoft.com/office/drawing/2014/main" id="{D32AA308-58E8-4E44-F21D-255BA14C754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549365" y="1371600"/>
              <a:ext cx="652736" cy="365760"/>
            </a:xfrm>
            <a:prstGeom prst="rect">
              <a:avLst/>
            </a:prstGeom>
          </p:spPr>
        </p:pic>
        <p:sp>
          <p:nvSpPr>
            <p:cNvPr id="1036" name="TextBox 5">
              <a:extLst>
                <a:ext uri="{FF2B5EF4-FFF2-40B4-BE49-F238E27FC236}">
                  <a16:creationId xmlns:a16="http://schemas.microsoft.com/office/drawing/2014/main" id="{49FBE6C7-17FE-76C7-C8B5-2E33E58F633D}"/>
                </a:ext>
              </a:extLst>
            </p:cNvPr>
            <p:cNvSpPr txBox="1"/>
            <p:nvPr/>
          </p:nvSpPr>
          <p:spPr>
            <a:xfrm>
              <a:off x="1143000" y="1415981"/>
              <a:ext cx="1112605"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1200" b="0" i="0" u="none" strike="noStrike" kern="1200" cap="none" spc="0" normalizeH="0" baseline="0" noProof="0">
                  <a:ln>
                    <a:noFill/>
                  </a:ln>
                  <a:solidFill>
                    <a:srgbClr val="F8AB39"/>
                  </a:solidFill>
                  <a:effectLst/>
                  <a:uLnTx/>
                  <a:uFillTx/>
                  <a:latin typeface="Neue Haas Grotesk Text Pro" panose="020B0504020202020204" pitchFamily="34" charset="77"/>
                  <a:ea typeface="+mn-ea"/>
                  <a:cs typeface="+mn-cs"/>
                </a:rPr>
                <a:t>compatibility</a:t>
              </a:r>
              <a:endParaRPr lang="en-US" sz="1200">
                <a:solidFill>
                  <a:srgbClr val="F8AB39"/>
                </a:solidFill>
              </a:endParaRPr>
            </a:p>
          </p:txBody>
        </p:sp>
      </p:grpSp>
      <p:grpSp>
        <p:nvGrpSpPr>
          <p:cNvPr id="7" name="Group 6">
            <a:extLst>
              <a:ext uri="{FF2B5EF4-FFF2-40B4-BE49-F238E27FC236}">
                <a16:creationId xmlns:a16="http://schemas.microsoft.com/office/drawing/2014/main" id="{F2828022-6FC6-E592-7283-51C6F015F637}"/>
              </a:ext>
            </a:extLst>
          </p:cNvPr>
          <p:cNvGrpSpPr/>
          <p:nvPr/>
        </p:nvGrpSpPr>
        <p:grpSpPr>
          <a:xfrm>
            <a:off x="7466714" y="4091506"/>
            <a:ext cx="1455689" cy="320040"/>
            <a:chOff x="4937760" y="1441966"/>
            <a:chExt cx="1455689" cy="320040"/>
          </a:xfrm>
        </p:grpSpPr>
        <p:grpSp>
          <p:nvGrpSpPr>
            <p:cNvPr id="21" name="Group 20">
              <a:extLst>
                <a:ext uri="{FF2B5EF4-FFF2-40B4-BE49-F238E27FC236}">
                  <a16:creationId xmlns:a16="http://schemas.microsoft.com/office/drawing/2014/main" id="{5953211C-AA2F-86D6-945D-3CD30ED18709}"/>
                </a:ext>
              </a:extLst>
            </p:cNvPr>
            <p:cNvGrpSpPr/>
            <p:nvPr/>
          </p:nvGrpSpPr>
          <p:grpSpPr>
            <a:xfrm>
              <a:off x="4937760" y="1441966"/>
              <a:ext cx="502920" cy="320040"/>
              <a:chOff x="5486400" y="1371600"/>
              <a:chExt cx="502920" cy="320040"/>
            </a:xfrm>
          </p:grpSpPr>
          <p:sp>
            <p:nvSpPr>
              <p:cNvPr id="55" name="Rounded Rectangle 29">
                <a:extLst>
                  <a:ext uri="{FF2B5EF4-FFF2-40B4-BE49-F238E27FC236}">
                    <a16:creationId xmlns:a16="http://schemas.microsoft.com/office/drawing/2014/main" id="{D5B364B2-A3F4-762D-2F9C-6E15ACCF61C0}"/>
                  </a:ext>
                </a:extLst>
              </p:cNvPr>
              <p:cNvSpPr>
                <a:spLocks noChangeAspect="1"/>
              </p:cNvSpPr>
              <p:nvPr/>
            </p:nvSpPr>
            <p:spPr>
              <a:xfrm>
                <a:off x="5486400" y="1371600"/>
                <a:ext cx="137160" cy="137160"/>
              </a:xfrm>
              <a:prstGeom prst="roundRect">
                <a:avLst/>
              </a:prstGeom>
              <a:noFill/>
              <a:ln w="12700">
                <a:solidFill>
                  <a:schemeClr val="accent6">
                    <a:lumMod val="75000"/>
                  </a:schemeClr>
                </a:solidFill>
              </a:ln>
              <a:effectLst/>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6">
                      <a:lumMod val="75000"/>
                    </a:schemeClr>
                  </a:solidFill>
                  <a:latin typeface="Neue Haas Grotesk Text Pro" panose="020B0504020202020204" pitchFamily="34" charset="77"/>
                </a:endParaRPr>
              </a:p>
            </p:txBody>
          </p:sp>
          <p:sp>
            <p:nvSpPr>
              <p:cNvPr id="56" name="Rounded Rectangle 30">
                <a:extLst>
                  <a:ext uri="{FF2B5EF4-FFF2-40B4-BE49-F238E27FC236}">
                    <a16:creationId xmlns:a16="http://schemas.microsoft.com/office/drawing/2014/main" id="{02EFFAD3-40D5-D4B8-24F6-08450F21266C}"/>
                  </a:ext>
                </a:extLst>
              </p:cNvPr>
              <p:cNvSpPr>
                <a:spLocks noChangeAspect="1"/>
              </p:cNvSpPr>
              <p:nvPr/>
            </p:nvSpPr>
            <p:spPr>
              <a:xfrm>
                <a:off x="5669280" y="1371600"/>
                <a:ext cx="137160" cy="137160"/>
              </a:xfrm>
              <a:prstGeom prst="roundRect">
                <a:avLst/>
              </a:prstGeom>
              <a:noFill/>
              <a:ln w="12700">
                <a:solidFill>
                  <a:schemeClr val="accent6">
                    <a:lumMod val="75000"/>
                  </a:schemeClr>
                </a:solidFill>
              </a:ln>
              <a:effectLst/>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6">
                      <a:lumMod val="75000"/>
                    </a:schemeClr>
                  </a:solidFill>
                  <a:latin typeface="Neue Haas Grotesk Text Pro" panose="020B0504020202020204" pitchFamily="34" charset="77"/>
                </a:endParaRPr>
              </a:p>
            </p:txBody>
          </p:sp>
          <p:sp>
            <p:nvSpPr>
              <p:cNvPr id="57" name="Rounded Rectangle 31">
                <a:extLst>
                  <a:ext uri="{FF2B5EF4-FFF2-40B4-BE49-F238E27FC236}">
                    <a16:creationId xmlns:a16="http://schemas.microsoft.com/office/drawing/2014/main" id="{0FAA7E6C-1FE9-70BA-FB75-14BFBC2E1E61}"/>
                  </a:ext>
                </a:extLst>
              </p:cNvPr>
              <p:cNvSpPr>
                <a:spLocks noChangeAspect="1"/>
              </p:cNvSpPr>
              <p:nvPr/>
            </p:nvSpPr>
            <p:spPr>
              <a:xfrm>
                <a:off x="5852160" y="1371600"/>
                <a:ext cx="137160" cy="137160"/>
              </a:xfrm>
              <a:prstGeom prst="roundRect">
                <a:avLst/>
              </a:prstGeom>
              <a:noFill/>
              <a:ln w="12700">
                <a:solidFill>
                  <a:schemeClr val="accent6">
                    <a:lumMod val="75000"/>
                  </a:schemeClr>
                </a:solidFill>
              </a:ln>
              <a:effectLst/>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6">
                      <a:lumMod val="75000"/>
                    </a:schemeClr>
                  </a:solidFill>
                  <a:latin typeface="Neue Haas Grotesk Text Pro" panose="020B0504020202020204" pitchFamily="34" charset="77"/>
                </a:endParaRPr>
              </a:p>
            </p:txBody>
          </p:sp>
          <p:sp>
            <p:nvSpPr>
              <p:cNvPr id="58" name="TextBox 36">
                <a:extLst>
                  <a:ext uri="{FF2B5EF4-FFF2-40B4-BE49-F238E27FC236}">
                    <a16:creationId xmlns:a16="http://schemas.microsoft.com/office/drawing/2014/main" id="{7F079F48-19BE-AE93-EA4F-2D4CE4719048}"/>
                  </a:ext>
                </a:extLst>
              </p:cNvPr>
              <p:cNvSpPr txBox="1"/>
              <p:nvPr/>
            </p:nvSpPr>
            <p:spPr>
              <a:xfrm>
                <a:off x="5509260" y="1394013"/>
                <a:ext cx="91440" cy="92333"/>
              </a:xfrm>
              <a:prstGeom prst="rect">
                <a:avLst/>
              </a:prstGeom>
              <a:noFill/>
            </p:spPr>
            <p:txBody>
              <a:bodyPr wrap="square" lIns="0" tIns="0" rIns="0" bIns="0"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600" b="0" i="1" u="none" strike="noStrike" kern="1200" cap="none" spc="0" normalizeH="0" baseline="0" noProof="0">
                    <a:ln>
                      <a:noFill/>
                    </a:ln>
                    <a:solidFill>
                      <a:schemeClr val="accent6">
                        <a:lumMod val="75000"/>
                      </a:schemeClr>
                    </a:solidFill>
                    <a:effectLst/>
                    <a:uLnTx/>
                    <a:uFillTx/>
                    <a:latin typeface="Neue Haas Grotesk Text Pro" panose="020B0504020202020204" pitchFamily="34" charset="77"/>
                    <a:ea typeface="+mn-ea"/>
                    <a:cs typeface="+mn-cs"/>
                  </a:rPr>
                  <a:t>v1</a:t>
                </a:r>
                <a:endParaRPr lang="en-US" sz="600">
                  <a:solidFill>
                    <a:schemeClr val="accent6">
                      <a:lumMod val="75000"/>
                    </a:schemeClr>
                  </a:solidFill>
                </a:endParaRPr>
              </a:p>
            </p:txBody>
          </p:sp>
          <p:sp>
            <p:nvSpPr>
              <p:cNvPr id="60" name="TextBox 37">
                <a:extLst>
                  <a:ext uri="{FF2B5EF4-FFF2-40B4-BE49-F238E27FC236}">
                    <a16:creationId xmlns:a16="http://schemas.microsoft.com/office/drawing/2014/main" id="{580A1A17-2945-F495-0B30-EBD9F12D4363}"/>
                  </a:ext>
                </a:extLst>
              </p:cNvPr>
              <p:cNvSpPr txBox="1"/>
              <p:nvPr/>
            </p:nvSpPr>
            <p:spPr>
              <a:xfrm>
                <a:off x="5692140" y="1394014"/>
                <a:ext cx="91440" cy="92333"/>
              </a:xfrm>
              <a:prstGeom prst="rect">
                <a:avLst/>
              </a:prstGeom>
              <a:noFill/>
            </p:spPr>
            <p:txBody>
              <a:bodyPr wrap="square" lIns="0" tIns="0" rIns="0" bIns="0"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600" b="0" i="1" u="none" strike="noStrike" kern="1200" cap="none" spc="0" normalizeH="0" baseline="0" noProof="0">
                    <a:ln>
                      <a:noFill/>
                    </a:ln>
                    <a:solidFill>
                      <a:schemeClr val="accent6">
                        <a:lumMod val="75000"/>
                      </a:schemeClr>
                    </a:solidFill>
                    <a:effectLst/>
                    <a:uLnTx/>
                    <a:uFillTx/>
                    <a:latin typeface="Neue Haas Grotesk Text Pro" panose="020B0504020202020204" pitchFamily="34" charset="77"/>
                    <a:ea typeface="+mn-ea"/>
                    <a:cs typeface="+mn-cs"/>
                  </a:rPr>
                  <a:t>v2</a:t>
                </a:r>
                <a:endParaRPr lang="en-US" sz="600">
                  <a:solidFill>
                    <a:schemeClr val="accent6">
                      <a:lumMod val="75000"/>
                    </a:schemeClr>
                  </a:solidFill>
                </a:endParaRPr>
              </a:p>
            </p:txBody>
          </p:sp>
          <p:sp>
            <p:nvSpPr>
              <p:cNvPr id="61" name="TextBox 38">
                <a:extLst>
                  <a:ext uri="{FF2B5EF4-FFF2-40B4-BE49-F238E27FC236}">
                    <a16:creationId xmlns:a16="http://schemas.microsoft.com/office/drawing/2014/main" id="{5106732D-C24E-49AA-9D2E-620630827656}"/>
                  </a:ext>
                </a:extLst>
              </p:cNvPr>
              <p:cNvSpPr txBox="1"/>
              <p:nvPr/>
            </p:nvSpPr>
            <p:spPr>
              <a:xfrm>
                <a:off x="5875020" y="1394014"/>
                <a:ext cx="91440" cy="92333"/>
              </a:xfrm>
              <a:prstGeom prst="rect">
                <a:avLst/>
              </a:prstGeom>
              <a:noFill/>
            </p:spPr>
            <p:txBody>
              <a:bodyPr wrap="square" lIns="0" tIns="0" rIns="0" bIns="0"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600" b="0" i="1" u="none" strike="noStrike" kern="1200" cap="none" spc="0" normalizeH="0" baseline="0" noProof="0">
                    <a:ln>
                      <a:noFill/>
                    </a:ln>
                    <a:solidFill>
                      <a:schemeClr val="accent6">
                        <a:lumMod val="75000"/>
                      </a:schemeClr>
                    </a:solidFill>
                    <a:effectLst/>
                    <a:uLnTx/>
                    <a:uFillTx/>
                    <a:latin typeface="Neue Haas Grotesk Text Pro" panose="020B0504020202020204" pitchFamily="34" charset="77"/>
                    <a:ea typeface="+mn-ea"/>
                    <a:cs typeface="+mn-cs"/>
                  </a:rPr>
                  <a:t>v3</a:t>
                </a:r>
                <a:endParaRPr lang="en-US" sz="600">
                  <a:solidFill>
                    <a:schemeClr val="accent6">
                      <a:lumMod val="75000"/>
                    </a:schemeClr>
                  </a:solidFill>
                </a:endParaRPr>
              </a:p>
            </p:txBody>
          </p:sp>
          <p:sp>
            <p:nvSpPr>
              <p:cNvPr id="63" name="Rounded Rectangle 44">
                <a:extLst>
                  <a:ext uri="{FF2B5EF4-FFF2-40B4-BE49-F238E27FC236}">
                    <a16:creationId xmlns:a16="http://schemas.microsoft.com/office/drawing/2014/main" id="{35A952E4-6793-3AE6-8D05-5E620592E6E5}"/>
                  </a:ext>
                </a:extLst>
              </p:cNvPr>
              <p:cNvSpPr>
                <a:spLocks noChangeAspect="1"/>
              </p:cNvSpPr>
              <p:nvPr/>
            </p:nvSpPr>
            <p:spPr>
              <a:xfrm>
                <a:off x="5486400" y="1554480"/>
                <a:ext cx="137160" cy="137160"/>
              </a:xfrm>
              <a:prstGeom prst="roundRect">
                <a:avLst/>
              </a:prstGeom>
              <a:noFill/>
              <a:ln w="12700">
                <a:solidFill>
                  <a:schemeClr val="accent6">
                    <a:lumMod val="75000"/>
                  </a:schemeClr>
                </a:solidFill>
              </a:ln>
              <a:effectLst/>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6">
                      <a:lumMod val="75000"/>
                    </a:schemeClr>
                  </a:solidFill>
                  <a:latin typeface="Neue Haas Grotesk Text Pro" panose="020B0504020202020204" pitchFamily="34" charset="77"/>
                </a:endParaRPr>
              </a:p>
            </p:txBody>
          </p:sp>
          <p:sp>
            <p:nvSpPr>
              <p:cNvPr id="1024" name="Rounded Rectangle 45">
                <a:extLst>
                  <a:ext uri="{FF2B5EF4-FFF2-40B4-BE49-F238E27FC236}">
                    <a16:creationId xmlns:a16="http://schemas.microsoft.com/office/drawing/2014/main" id="{CD97A3D3-8202-7AA9-77DE-E67B2C8622F4}"/>
                  </a:ext>
                </a:extLst>
              </p:cNvPr>
              <p:cNvSpPr>
                <a:spLocks noChangeAspect="1"/>
              </p:cNvSpPr>
              <p:nvPr/>
            </p:nvSpPr>
            <p:spPr>
              <a:xfrm>
                <a:off x="5669280" y="1554480"/>
                <a:ext cx="137160" cy="137160"/>
              </a:xfrm>
              <a:prstGeom prst="roundRect">
                <a:avLst/>
              </a:prstGeom>
              <a:noFill/>
              <a:ln w="12700">
                <a:solidFill>
                  <a:schemeClr val="accent6">
                    <a:lumMod val="75000"/>
                  </a:schemeClr>
                </a:solidFill>
              </a:ln>
              <a:effectLst/>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6">
                      <a:lumMod val="75000"/>
                    </a:schemeClr>
                  </a:solidFill>
                  <a:latin typeface="Neue Haas Grotesk Text Pro" panose="020B0504020202020204" pitchFamily="34" charset="77"/>
                </a:endParaRPr>
              </a:p>
            </p:txBody>
          </p:sp>
          <p:sp>
            <p:nvSpPr>
              <p:cNvPr id="1026" name="Rounded Rectangle 46">
                <a:extLst>
                  <a:ext uri="{FF2B5EF4-FFF2-40B4-BE49-F238E27FC236}">
                    <a16:creationId xmlns:a16="http://schemas.microsoft.com/office/drawing/2014/main" id="{AAB34450-6D46-2767-82F5-88893C2A1576}"/>
                  </a:ext>
                </a:extLst>
              </p:cNvPr>
              <p:cNvSpPr>
                <a:spLocks noChangeAspect="1"/>
              </p:cNvSpPr>
              <p:nvPr/>
            </p:nvSpPr>
            <p:spPr>
              <a:xfrm>
                <a:off x="5852160" y="1554480"/>
                <a:ext cx="137160" cy="137160"/>
              </a:xfrm>
              <a:prstGeom prst="roundRect">
                <a:avLst/>
              </a:prstGeom>
              <a:noFill/>
              <a:ln w="12700">
                <a:solidFill>
                  <a:schemeClr val="accent6">
                    <a:lumMod val="75000"/>
                  </a:schemeClr>
                </a:solidFill>
              </a:ln>
              <a:effectLst/>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6">
                      <a:lumMod val="75000"/>
                    </a:schemeClr>
                  </a:solidFill>
                  <a:latin typeface="Neue Haas Grotesk Text Pro" panose="020B0504020202020204" pitchFamily="34" charset="77"/>
                </a:endParaRPr>
              </a:p>
            </p:txBody>
          </p:sp>
          <p:sp>
            <p:nvSpPr>
              <p:cNvPr id="1030" name="TextBox 47">
                <a:extLst>
                  <a:ext uri="{FF2B5EF4-FFF2-40B4-BE49-F238E27FC236}">
                    <a16:creationId xmlns:a16="http://schemas.microsoft.com/office/drawing/2014/main" id="{B3415716-DAA5-7311-39C3-0E542EAAD504}"/>
                  </a:ext>
                </a:extLst>
              </p:cNvPr>
              <p:cNvSpPr txBox="1"/>
              <p:nvPr/>
            </p:nvSpPr>
            <p:spPr>
              <a:xfrm>
                <a:off x="5509260" y="1576893"/>
                <a:ext cx="91440" cy="92333"/>
              </a:xfrm>
              <a:prstGeom prst="rect">
                <a:avLst/>
              </a:prstGeom>
              <a:noFill/>
            </p:spPr>
            <p:txBody>
              <a:bodyPr wrap="square" lIns="0" tIns="0" rIns="0" bIns="0"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600" b="0" i="1" u="none" strike="noStrike" kern="1200" cap="none" spc="0" normalizeH="0" baseline="0" noProof="0">
                    <a:ln>
                      <a:noFill/>
                    </a:ln>
                    <a:solidFill>
                      <a:schemeClr val="accent6">
                        <a:lumMod val="75000"/>
                      </a:schemeClr>
                    </a:solidFill>
                    <a:effectLst/>
                    <a:uLnTx/>
                    <a:uFillTx/>
                    <a:latin typeface="Neue Haas Grotesk Text Pro" panose="020B0504020202020204" pitchFamily="34" charset="77"/>
                    <a:ea typeface="+mn-ea"/>
                    <a:cs typeface="+mn-cs"/>
                  </a:rPr>
                  <a:t>v4</a:t>
                </a:r>
                <a:endParaRPr lang="en-US" sz="600">
                  <a:solidFill>
                    <a:schemeClr val="accent6">
                      <a:lumMod val="75000"/>
                    </a:schemeClr>
                  </a:solidFill>
                </a:endParaRPr>
              </a:p>
            </p:txBody>
          </p:sp>
          <p:sp>
            <p:nvSpPr>
              <p:cNvPr id="1031" name="TextBox 48">
                <a:extLst>
                  <a:ext uri="{FF2B5EF4-FFF2-40B4-BE49-F238E27FC236}">
                    <a16:creationId xmlns:a16="http://schemas.microsoft.com/office/drawing/2014/main" id="{772BF466-6F3B-0B1F-A028-CF62C828F485}"/>
                  </a:ext>
                </a:extLst>
              </p:cNvPr>
              <p:cNvSpPr txBox="1"/>
              <p:nvPr/>
            </p:nvSpPr>
            <p:spPr>
              <a:xfrm>
                <a:off x="5692140" y="1576894"/>
                <a:ext cx="91440" cy="92333"/>
              </a:xfrm>
              <a:prstGeom prst="rect">
                <a:avLst/>
              </a:prstGeom>
              <a:noFill/>
            </p:spPr>
            <p:txBody>
              <a:bodyPr wrap="square" lIns="0" tIns="0" rIns="0" bIns="0"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600" b="0" i="1" u="none" strike="noStrike" kern="1200" cap="none" spc="0" normalizeH="0" baseline="0" noProof="0">
                    <a:ln>
                      <a:noFill/>
                    </a:ln>
                    <a:solidFill>
                      <a:schemeClr val="accent6">
                        <a:lumMod val="75000"/>
                      </a:schemeClr>
                    </a:solidFill>
                    <a:effectLst/>
                    <a:uLnTx/>
                    <a:uFillTx/>
                    <a:latin typeface="Neue Haas Grotesk Text Pro" panose="020B0504020202020204" pitchFamily="34" charset="77"/>
                    <a:ea typeface="+mn-ea"/>
                    <a:cs typeface="+mn-cs"/>
                  </a:rPr>
                  <a:t>v5</a:t>
                </a:r>
                <a:endParaRPr lang="en-US" sz="600">
                  <a:solidFill>
                    <a:schemeClr val="accent6">
                      <a:lumMod val="75000"/>
                    </a:schemeClr>
                  </a:solidFill>
                </a:endParaRPr>
              </a:p>
            </p:txBody>
          </p:sp>
          <p:sp>
            <p:nvSpPr>
              <p:cNvPr id="1032" name="TextBox 49">
                <a:extLst>
                  <a:ext uri="{FF2B5EF4-FFF2-40B4-BE49-F238E27FC236}">
                    <a16:creationId xmlns:a16="http://schemas.microsoft.com/office/drawing/2014/main" id="{9E282228-49E7-BAFC-E820-9E14DA420BB1}"/>
                  </a:ext>
                </a:extLst>
              </p:cNvPr>
              <p:cNvSpPr txBox="1"/>
              <p:nvPr/>
            </p:nvSpPr>
            <p:spPr>
              <a:xfrm>
                <a:off x="5875020" y="1576894"/>
                <a:ext cx="91440" cy="92333"/>
              </a:xfrm>
              <a:prstGeom prst="rect">
                <a:avLst/>
              </a:prstGeom>
              <a:noFill/>
            </p:spPr>
            <p:txBody>
              <a:bodyPr wrap="square" lIns="0" tIns="0" rIns="0" bIns="0"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600" b="0" i="1" u="none" strike="noStrike" kern="1200" cap="none" spc="0" normalizeH="0" baseline="0" noProof="0">
                    <a:ln>
                      <a:noFill/>
                    </a:ln>
                    <a:solidFill>
                      <a:schemeClr val="accent6">
                        <a:lumMod val="75000"/>
                      </a:schemeClr>
                    </a:solidFill>
                    <a:effectLst/>
                    <a:uLnTx/>
                    <a:uFillTx/>
                    <a:latin typeface="Neue Haas Grotesk Text Pro" panose="020B0504020202020204" pitchFamily="34" charset="77"/>
                    <a:ea typeface="+mn-ea"/>
                    <a:cs typeface="+mn-cs"/>
                  </a:rPr>
                  <a:t>v6</a:t>
                </a:r>
                <a:endParaRPr lang="en-US" sz="600">
                  <a:solidFill>
                    <a:schemeClr val="accent6">
                      <a:lumMod val="75000"/>
                    </a:schemeClr>
                  </a:solidFill>
                </a:endParaRPr>
              </a:p>
            </p:txBody>
          </p:sp>
        </p:grpSp>
        <p:sp>
          <p:nvSpPr>
            <p:cNvPr id="27" name="TextBox 51">
              <a:extLst>
                <a:ext uri="{FF2B5EF4-FFF2-40B4-BE49-F238E27FC236}">
                  <a16:creationId xmlns:a16="http://schemas.microsoft.com/office/drawing/2014/main" id="{B4D0B13C-F5B3-945C-DFD3-24BD6AEF390C}"/>
                </a:ext>
              </a:extLst>
            </p:cNvPr>
            <p:cNvSpPr txBox="1"/>
            <p:nvPr/>
          </p:nvSpPr>
          <p:spPr>
            <a:xfrm>
              <a:off x="5440680" y="1464826"/>
              <a:ext cx="952769"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1200" b="0" i="0" u="none" strike="noStrike" kern="1200" cap="none" spc="0" normalizeH="0" baseline="0" noProof="0">
                  <a:ln>
                    <a:noFill/>
                  </a:ln>
                  <a:solidFill>
                    <a:schemeClr val="accent6">
                      <a:lumMod val="50000"/>
                    </a:schemeClr>
                  </a:solidFill>
                  <a:effectLst/>
                  <a:uLnTx/>
                  <a:uFillTx/>
                  <a:latin typeface="Neue Haas Grotesk Text Pro" panose="020B0504020202020204" pitchFamily="34" charset="77"/>
                  <a:ea typeface="+mn-ea"/>
                  <a:cs typeface="+mn-cs"/>
                </a:rPr>
                <a:t>versioning</a:t>
              </a:r>
            </a:p>
          </p:txBody>
        </p:sp>
      </p:grpSp>
      <p:pic>
        <p:nvPicPr>
          <p:cNvPr id="1043" name="Picture 4" descr="Kubernetes icon - Download on Iconfinder on Iconfinder">
            <a:extLst>
              <a:ext uri="{FF2B5EF4-FFF2-40B4-BE49-F238E27FC236}">
                <a16:creationId xmlns:a16="http://schemas.microsoft.com/office/drawing/2014/main" id="{8CF6D2E9-AD83-543C-B44D-097AAAD2BD3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341150" y="2577863"/>
            <a:ext cx="455797" cy="45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372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85DC464-04AC-3EF1-FF28-70DA7C49CEDE}"/>
              </a:ext>
            </a:extLst>
          </p:cNvPr>
          <p:cNvSpPr/>
          <p:nvPr/>
        </p:nvSpPr>
        <p:spPr>
          <a:xfrm>
            <a:off x="2887687" y="1279287"/>
            <a:ext cx="4129219" cy="925683"/>
          </a:xfrm>
          <a:prstGeom prst="roundRect">
            <a:avLst/>
          </a:prstGeom>
          <a:solidFill>
            <a:schemeClr val="bg1">
              <a:lumMod val="85000"/>
            </a:schemeClr>
          </a:solidFill>
          <a:ln>
            <a:solidFill>
              <a:srgbClr val="00B050"/>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2" name="Rounded Rectangle 1">
            <a:extLst>
              <a:ext uri="{FF2B5EF4-FFF2-40B4-BE49-F238E27FC236}">
                <a16:creationId xmlns:a16="http://schemas.microsoft.com/office/drawing/2014/main" id="{622B9C5A-DD1E-E9C2-9639-E67605CF3FDC}"/>
              </a:ext>
            </a:extLst>
          </p:cNvPr>
          <p:cNvSpPr/>
          <p:nvPr/>
        </p:nvSpPr>
        <p:spPr>
          <a:xfrm>
            <a:off x="2650598" y="3429386"/>
            <a:ext cx="4145180" cy="925692"/>
          </a:xfrm>
          <a:prstGeom prst="roundRect">
            <a:avLst/>
          </a:prstGeom>
          <a:solidFill>
            <a:schemeClr val="bg1">
              <a:lumMod val="85000"/>
            </a:schemeClr>
          </a:solidFill>
          <a:ln>
            <a:solidFill>
              <a:schemeClr val="accent4"/>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3" name="Rounded Rectangle 2">
            <a:extLst>
              <a:ext uri="{FF2B5EF4-FFF2-40B4-BE49-F238E27FC236}">
                <a16:creationId xmlns:a16="http://schemas.microsoft.com/office/drawing/2014/main" id="{24F4B278-0DE3-0FE4-EFDA-154ED67D798D}"/>
              </a:ext>
            </a:extLst>
          </p:cNvPr>
          <p:cNvSpPr/>
          <p:nvPr/>
        </p:nvSpPr>
        <p:spPr>
          <a:xfrm>
            <a:off x="2767463" y="2354234"/>
            <a:ext cx="4145180" cy="912979"/>
          </a:xfrm>
          <a:prstGeom prst="roundRect">
            <a:avLst/>
          </a:prstGeom>
          <a:solidFill>
            <a:schemeClr val="bg1">
              <a:lumMod val="85000"/>
            </a:schemeClr>
          </a:solidFill>
          <a:ln>
            <a:solidFill>
              <a:schemeClr val="accent5"/>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4" name="TextBox 3">
            <a:extLst>
              <a:ext uri="{FF2B5EF4-FFF2-40B4-BE49-F238E27FC236}">
                <a16:creationId xmlns:a16="http://schemas.microsoft.com/office/drawing/2014/main" id="{9618F21D-A553-438C-37C1-362C7F1EB2C3}"/>
              </a:ext>
            </a:extLst>
          </p:cNvPr>
          <p:cNvSpPr txBox="1"/>
          <p:nvPr/>
        </p:nvSpPr>
        <p:spPr>
          <a:xfrm>
            <a:off x="3786376" y="3597097"/>
            <a:ext cx="1873624" cy="276999"/>
          </a:xfrm>
          <a:prstGeom prst="rect">
            <a:avLst/>
          </a:prstGeom>
          <a:noFill/>
        </p:spPr>
        <p:txBody>
          <a:bodyPr wrap="square" lIns="0" tIns="0" rIns="0" bIns="0" rtlCol="0">
            <a:spAutoFit/>
          </a:bodyPr>
          <a:lstStyle/>
          <a:p>
            <a:pPr algn="ctr">
              <a:lnSpc>
                <a:spcPct val="90000"/>
              </a:lnSpc>
              <a:spcBef>
                <a:spcPts val="600"/>
              </a:spcBef>
            </a:pPr>
            <a:r>
              <a:rPr lang="en-US" sz="2000" b="1" baseline="0">
                <a:solidFill>
                  <a:schemeClr val="tx1">
                    <a:lumMod val="75000"/>
                    <a:lumOff val="25000"/>
                  </a:schemeClr>
                </a:solidFill>
                <a:latin typeface="Neue Haas Grotesk Text Pro" panose="020B0504020202020204" pitchFamily="34" charset="77"/>
              </a:rPr>
              <a:t>VSP</a:t>
            </a:r>
            <a:r>
              <a:rPr lang="en-US" sz="2000" b="1" baseline="0">
                <a:solidFill>
                  <a:schemeClr val="bg1"/>
                </a:solidFill>
                <a:latin typeface="Neue Haas Grotesk Text Pro" panose="020B0504020202020204" pitchFamily="34" charset="77"/>
              </a:rPr>
              <a:t> </a:t>
            </a:r>
            <a:r>
              <a:rPr lang="en-US" sz="2000" baseline="0">
                <a:solidFill>
                  <a:schemeClr val="accent4"/>
                </a:solidFill>
                <a:latin typeface="Neue Haas Grotesk Text Pro" panose="020B0504020202020204" pitchFamily="34" charset="77"/>
              </a:rPr>
              <a:t>One</a:t>
            </a:r>
          </a:p>
        </p:txBody>
      </p:sp>
      <p:sp>
        <p:nvSpPr>
          <p:cNvPr id="5" name="TextBox 4">
            <a:extLst>
              <a:ext uri="{FF2B5EF4-FFF2-40B4-BE49-F238E27FC236}">
                <a16:creationId xmlns:a16="http://schemas.microsoft.com/office/drawing/2014/main" id="{7D570EBF-667C-3558-ADC8-22EF8FD3F1F8}"/>
              </a:ext>
            </a:extLst>
          </p:cNvPr>
          <p:cNvSpPr txBox="1"/>
          <p:nvPr/>
        </p:nvSpPr>
        <p:spPr>
          <a:xfrm>
            <a:off x="3425096" y="3996895"/>
            <a:ext cx="2682552" cy="166199"/>
          </a:xfrm>
          <a:prstGeom prst="rect">
            <a:avLst/>
          </a:prstGeom>
          <a:noFill/>
        </p:spPr>
        <p:txBody>
          <a:bodyPr wrap="square" lIns="0" tIns="0" rIns="0" bIns="0" rtlCol="0">
            <a:spAutoFit/>
          </a:bodyPr>
          <a:lstStyle/>
          <a:p>
            <a:pPr algn="ctr">
              <a:lnSpc>
                <a:spcPct val="90000"/>
              </a:lnSpc>
              <a:spcBef>
                <a:spcPts val="600"/>
              </a:spcBef>
            </a:pPr>
            <a:r>
              <a:rPr lang="en-US" sz="1200">
                <a:solidFill>
                  <a:schemeClr val="tx1">
                    <a:lumMod val="75000"/>
                    <a:lumOff val="25000"/>
                  </a:schemeClr>
                </a:solidFill>
                <a:latin typeface="Neue Haas Grotesk Text Pro" panose="020B0504020202020204" pitchFamily="34" charset="77"/>
                <a:cs typeface="Times New Roman" panose="02020603050405020304" pitchFamily="18" charset="0"/>
              </a:rPr>
              <a:t>Block | File | Object | Mainframe</a:t>
            </a:r>
          </a:p>
        </p:txBody>
      </p:sp>
      <p:sp>
        <p:nvSpPr>
          <p:cNvPr id="12" name="TextBox 11">
            <a:extLst>
              <a:ext uri="{FF2B5EF4-FFF2-40B4-BE49-F238E27FC236}">
                <a16:creationId xmlns:a16="http://schemas.microsoft.com/office/drawing/2014/main" id="{A59F7AF9-129F-D0C1-C693-53286C17F9CA}"/>
              </a:ext>
            </a:extLst>
          </p:cNvPr>
          <p:cNvSpPr txBox="1"/>
          <p:nvPr/>
        </p:nvSpPr>
        <p:spPr>
          <a:xfrm>
            <a:off x="2831054" y="2683532"/>
            <a:ext cx="1487551" cy="276999"/>
          </a:xfrm>
          <a:prstGeom prst="rect">
            <a:avLst/>
          </a:prstGeom>
          <a:noFill/>
        </p:spPr>
        <p:txBody>
          <a:bodyPr wrap="square" lIns="0" tIns="0" rIns="0" bIns="0" rtlCol="0">
            <a:spAutoFit/>
          </a:bodyPr>
          <a:lstStyle/>
          <a:p>
            <a:pPr algn="ctr">
              <a:lnSpc>
                <a:spcPct val="90000"/>
              </a:lnSpc>
              <a:spcBef>
                <a:spcPts val="600"/>
              </a:spcBef>
            </a:pPr>
            <a:r>
              <a:rPr lang="en-US" sz="2000" b="1" baseline="0">
                <a:solidFill>
                  <a:schemeClr val="tx1">
                    <a:lumMod val="75000"/>
                    <a:lumOff val="25000"/>
                  </a:schemeClr>
                </a:solidFill>
                <a:latin typeface="Neue Haas Grotesk Text Pro" panose="020B0504020202020204" pitchFamily="34" charset="77"/>
              </a:rPr>
              <a:t>VSP</a:t>
            </a:r>
            <a:r>
              <a:rPr lang="en-US" sz="2000" b="1" baseline="0">
                <a:solidFill>
                  <a:schemeClr val="bg1"/>
                </a:solidFill>
                <a:latin typeface="Neue Haas Grotesk Text Pro" panose="020B0504020202020204" pitchFamily="34" charset="77"/>
              </a:rPr>
              <a:t> </a:t>
            </a:r>
            <a:r>
              <a:rPr lang="en-US" sz="2000" baseline="0">
                <a:solidFill>
                  <a:schemeClr val="accent5"/>
                </a:solidFill>
                <a:latin typeface="Neue Haas Grotesk Text Pro" panose="020B0504020202020204" pitchFamily="34" charset="77"/>
              </a:rPr>
              <a:t>360</a:t>
            </a:r>
          </a:p>
        </p:txBody>
      </p:sp>
      <p:sp>
        <p:nvSpPr>
          <p:cNvPr id="14" name="Rounded Rectangle 13">
            <a:extLst>
              <a:ext uri="{FF2B5EF4-FFF2-40B4-BE49-F238E27FC236}">
                <a16:creationId xmlns:a16="http://schemas.microsoft.com/office/drawing/2014/main" id="{79A6B8B7-F95D-5A40-FE63-7A034AE14CB2}"/>
              </a:ext>
            </a:extLst>
          </p:cNvPr>
          <p:cNvSpPr/>
          <p:nvPr/>
        </p:nvSpPr>
        <p:spPr>
          <a:xfrm rot="16200000">
            <a:off x="4079452" y="1986501"/>
            <a:ext cx="1302686" cy="391258"/>
          </a:xfrm>
          <a:prstGeom prst="roundRect">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latin typeface="Neue Haas Grotesk Text Pro" panose="020B0504020202020204" pitchFamily="34" charset="77"/>
              </a:rPr>
              <a:t>PII Discovery</a:t>
            </a:r>
          </a:p>
        </p:txBody>
      </p:sp>
      <p:sp>
        <p:nvSpPr>
          <p:cNvPr id="15" name="Rounded Rectangle 14">
            <a:extLst>
              <a:ext uri="{FF2B5EF4-FFF2-40B4-BE49-F238E27FC236}">
                <a16:creationId xmlns:a16="http://schemas.microsoft.com/office/drawing/2014/main" id="{1C2EA80B-4FBA-E821-06D6-BF4946C7C90E}"/>
              </a:ext>
            </a:extLst>
          </p:cNvPr>
          <p:cNvSpPr/>
          <p:nvPr/>
        </p:nvSpPr>
        <p:spPr>
          <a:xfrm rot="16200000">
            <a:off x="4558488" y="1975060"/>
            <a:ext cx="1302686" cy="391258"/>
          </a:xfrm>
          <a:prstGeom prst="roundRect">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latin typeface="Neue Haas Grotesk Text Pro" panose="020B0504020202020204" pitchFamily="34" charset="77"/>
              </a:rPr>
              <a:t>Cyber Security</a:t>
            </a:r>
          </a:p>
        </p:txBody>
      </p:sp>
      <p:sp>
        <p:nvSpPr>
          <p:cNvPr id="16" name="Rounded Rectangle 15">
            <a:extLst>
              <a:ext uri="{FF2B5EF4-FFF2-40B4-BE49-F238E27FC236}">
                <a16:creationId xmlns:a16="http://schemas.microsoft.com/office/drawing/2014/main" id="{A6ABC087-B578-A6BA-6458-B2727A674303}"/>
              </a:ext>
            </a:extLst>
          </p:cNvPr>
          <p:cNvSpPr/>
          <p:nvPr/>
        </p:nvSpPr>
        <p:spPr>
          <a:xfrm rot="16200000">
            <a:off x="5058135" y="1986500"/>
            <a:ext cx="1302686" cy="391258"/>
          </a:xfrm>
          <a:prstGeom prst="roundRect">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latin typeface="Neue Haas Grotesk Text Pro" panose="020B0504020202020204" pitchFamily="34" charset="77"/>
              </a:rPr>
              <a:t>Classification</a:t>
            </a:r>
          </a:p>
        </p:txBody>
      </p:sp>
      <p:sp>
        <p:nvSpPr>
          <p:cNvPr id="17" name="Rounded Rectangle 16">
            <a:extLst>
              <a:ext uri="{FF2B5EF4-FFF2-40B4-BE49-F238E27FC236}">
                <a16:creationId xmlns:a16="http://schemas.microsoft.com/office/drawing/2014/main" id="{877A06F5-6BBC-8150-B407-38B201CB3602}"/>
              </a:ext>
            </a:extLst>
          </p:cNvPr>
          <p:cNvSpPr/>
          <p:nvPr/>
        </p:nvSpPr>
        <p:spPr>
          <a:xfrm rot="16200000">
            <a:off x="5568686" y="1986500"/>
            <a:ext cx="1302686" cy="391258"/>
          </a:xfrm>
          <a:prstGeom prst="roundRect">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latin typeface="Neue Haas Grotesk Text Pro" panose="020B0504020202020204" pitchFamily="34" charset="77"/>
              </a:rPr>
              <a:t>Hitachi </a:t>
            </a:r>
            <a:r>
              <a:rPr lang="en-US" sz="1000" err="1">
                <a:latin typeface="Neue Haas Grotesk Text Pro" panose="020B0504020202020204" pitchFamily="34" charset="77"/>
              </a:rPr>
              <a:t>iQ</a:t>
            </a:r>
            <a:endParaRPr lang="en-US" sz="1000">
              <a:latin typeface="Neue Haas Grotesk Text Pro" panose="020B0504020202020204" pitchFamily="34" charset="77"/>
            </a:endParaRPr>
          </a:p>
        </p:txBody>
      </p:sp>
      <p:sp>
        <p:nvSpPr>
          <p:cNvPr id="18" name="TextBox 17">
            <a:extLst>
              <a:ext uri="{FF2B5EF4-FFF2-40B4-BE49-F238E27FC236}">
                <a16:creationId xmlns:a16="http://schemas.microsoft.com/office/drawing/2014/main" id="{123A18AF-6458-941C-0059-32DE8CF266E3}"/>
              </a:ext>
            </a:extLst>
          </p:cNvPr>
          <p:cNvSpPr txBox="1"/>
          <p:nvPr/>
        </p:nvSpPr>
        <p:spPr>
          <a:xfrm>
            <a:off x="7218676" y="2658373"/>
            <a:ext cx="1686131" cy="304699"/>
          </a:xfrm>
          <a:prstGeom prst="rect">
            <a:avLst/>
          </a:prstGeom>
          <a:noFill/>
        </p:spPr>
        <p:txBody>
          <a:bodyPr wrap="square" lIns="0" tIns="0" rIns="0" bIns="0" rtlCol="0">
            <a:spAutoFit/>
          </a:bodyPr>
          <a:lstStyle/>
          <a:p>
            <a:pPr algn="l">
              <a:lnSpc>
                <a:spcPct val="90000"/>
              </a:lnSpc>
              <a:spcBef>
                <a:spcPts val="600"/>
              </a:spcBef>
            </a:pPr>
            <a:r>
              <a:rPr lang="en-US" sz="1100" baseline="0">
                <a:solidFill>
                  <a:schemeClr val="accent5"/>
                </a:solidFill>
                <a:latin typeface="Neue Haas Grotesk Text Pro" panose="020B0504020202020204" pitchFamily="34" charset="77"/>
              </a:rPr>
              <a:t>Data Management Platform</a:t>
            </a:r>
          </a:p>
        </p:txBody>
      </p:sp>
      <p:cxnSp>
        <p:nvCxnSpPr>
          <p:cNvPr id="19" name="Straight Connector 18">
            <a:extLst>
              <a:ext uri="{FF2B5EF4-FFF2-40B4-BE49-F238E27FC236}">
                <a16:creationId xmlns:a16="http://schemas.microsoft.com/office/drawing/2014/main" id="{C284EBBD-0445-3A40-9236-BBD7D6F4C742}"/>
              </a:ext>
            </a:extLst>
          </p:cNvPr>
          <p:cNvCxnSpPr>
            <a:cxnSpLocks/>
          </p:cNvCxnSpPr>
          <p:nvPr/>
        </p:nvCxnSpPr>
        <p:spPr>
          <a:xfrm flipH="1">
            <a:off x="6922217" y="2789411"/>
            <a:ext cx="23373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688A8A5-93E1-56E1-F959-4359F628AD89}"/>
              </a:ext>
            </a:extLst>
          </p:cNvPr>
          <p:cNvSpPr txBox="1"/>
          <p:nvPr/>
        </p:nvSpPr>
        <p:spPr>
          <a:xfrm>
            <a:off x="7283102" y="2195962"/>
            <a:ext cx="1094715" cy="152349"/>
          </a:xfrm>
          <a:prstGeom prst="rect">
            <a:avLst/>
          </a:prstGeom>
          <a:noFill/>
        </p:spPr>
        <p:txBody>
          <a:bodyPr wrap="square" lIns="0" tIns="0" rIns="0" bIns="0" rtlCol="0">
            <a:spAutoFit/>
          </a:bodyPr>
          <a:lstStyle/>
          <a:p>
            <a:pPr algn="l">
              <a:lnSpc>
                <a:spcPct val="90000"/>
              </a:lnSpc>
              <a:spcBef>
                <a:spcPts val="600"/>
              </a:spcBef>
            </a:pPr>
            <a:r>
              <a:rPr lang="en-US" sz="1100" baseline="0">
                <a:solidFill>
                  <a:schemeClr val="accent3"/>
                </a:solidFill>
                <a:latin typeface="Neue Haas Grotesk Text Pro" panose="020B0504020202020204" pitchFamily="34" charset="77"/>
              </a:rPr>
              <a:t>Data Services</a:t>
            </a:r>
          </a:p>
        </p:txBody>
      </p:sp>
      <p:cxnSp>
        <p:nvCxnSpPr>
          <p:cNvPr id="23" name="Straight Connector 22">
            <a:extLst>
              <a:ext uri="{FF2B5EF4-FFF2-40B4-BE49-F238E27FC236}">
                <a16:creationId xmlns:a16="http://schemas.microsoft.com/office/drawing/2014/main" id="{C341B593-5B71-28BC-7B6E-F8D007097DB8}"/>
              </a:ext>
            </a:extLst>
          </p:cNvPr>
          <p:cNvCxnSpPr>
            <a:cxnSpLocks/>
          </p:cNvCxnSpPr>
          <p:nvPr/>
        </p:nvCxnSpPr>
        <p:spPr>
          <a:xfrm flipH="1">
            <a:off x="6535036" y="2263043"/>
            <a:ext cx="62091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07152E3F-AADA-1156-A45C-0C45E865AC56}"/>
              </a:ext>
            </a:extLst>
          </p:cNvPr>
          <p:cNvSpPr/>
          <p:nvPr/>
        </p:nvSpPr>
        <p:spPr>
          <a:xfrm>
            <a:off x="5327419" y="523974"/>
            <a:ext cx="1154909" cy="317139"/>
          </a:xfrm>
          <a:prstGeom prst="roundRect">
            <a:avLst/>
          </a:prstGeom>
          <a:gradFill flip="none" rotWithShape="1">
            <a:gsLst>
              <a:gs pos="0">
                <a:schemeClr val="accent5">
                  <a:lumMod val="40000"/>
                  <a:lumOff val="60000"/>
                </a:schemeClr>
              </a:gs>
              <a:gs pos="45000">
                <a:schemeClr val="accent5">
                  <a:lumMod val="95000"/>
                  <a:lumOff val="5000"/>
                </a:schemeClr>
              </a:gs>
              <a:gs pos="100000">
                <a:schemeClr val="accent5">
                  <a:lumMod val="60000"/>
                </a:schemeClr>
              </a:gs>
            </a:gsLst>
            <a:path path="circle">
              <a:fillToRect l="50000" t="130000" r="50000" b="-30000"/>
            </a:path>
            <a:tileRect/>
          </a:gra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a:latin typeface="Neue Haas Grotesk Text Pro" panose="020B0504020202020204" pitchFamily="34" charset="77"/>
                <a:cs typeface="Times New Roman" panose="02020603050405020304" pitchFamily="18" charset="0"/>
              </a:rPr>
              <a:t>Index Engines</a:t>
            </a:r>
          </a:p>
        </p:txBody>
      </p:sp>
      <p:sp>
        <p:nvSpPr>
          <p:cNvPr id="26" name="Rounded Rectangle 25">
            <a:extLst>
              <a:ext uri="{FF2B5EF4-FFF2-40B4-BE49-F238E27FC236}">
                <a16:creationId xmlns:a16="http://schemas.microsoft.com/office/drawing/2014/main" id="{C37B5A2E-BCDE-1BEE-702E-119816CB9D02}"/>
              </a:ext>
            </a:extLst>
          </p:cNvPr>
          <p:cNvSpPr/>
          <p:nvPr/>
        </p:nvSpPr>
        <p:spPr>
          <a:xfrm>
            <a:off x="5804953" y="887776"/>
            <a:ext cx="1154909" cy="335792"/>
          </a:xfrm>
          <a:prstGeom prst="roundRect">
            <a:avLst/>
          </a:prstGeom>
          <a:gradFill flip="none" rotWithShape="1">
            <a:gsLst>
              <a:gs pos="0">
                <a:schemeClr val="accent5">
                  <a:lumMod val="40000"/>
                  <a:lumOff val="60000"/>
                </a:schemeClr>
              </a:gs>
              <a:gs pos="45000">
                <a:schemeClr val="accent5">
                  <a:lumMod val="95000"/>
                  <a:lumOff val="5000"/>
                </a:schemeClr>
              </a:gs>
              <a:gs pos="100000">
                <a:schemeClr val="accent5">
                  <a:lumMod val="60000"/>
                </a:schemeClr>
              </a:gs>
            </a:gsLst>
            <a:path path="circle">
              <a:fillToRect l="50000" t="130000" r="50000" b="-30000"/>
            </a:path>
            <a:tileRect/>
          </a:gra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a:latin typeface="Neue Haas Grotesk Text Pro" panose="020B0504020202020204" pitchFamily="34" charset="77"/>
                <a:cs typeface="Times New Roman" panose="02020603050405020304" pitchFamily="18" charset="0"/>
              </a:rPr>
              <a:t>Pentaho</a:t>
            </a:r>
          </a:p>
        </p:txBody>
      </p:sp>
      <p:cxnSp>
        <p:nvCxnSpPr>
          <p:cNvPr id="33" name="Elbow Connector 32">
            <a:extLst>
              <a:ext uri="{FF2B5EF4-FFF2-40B4-BE49-F238E27FC236}">
                <a16:creationId xmlns:a16="http://schemas.microsoft.com/office/drawing/2014/main" id="{044452A8-0F2B-3DDD-566A-487B0EA3608F}"/>
              </a:ext>
            </a:extLst>
          </p:cNvPr>
          <p:cNvCxnSpPr>
            <a:cxnSpLocks/>
            <a:stCxn id="25" idx="1"/>
            <a:endCxn id="15" idx="3"/>
          </p:cNvCxnSpPr>
          <p:nvPr/>
        </p:nvCxnSpPr>
        <p:spPr>
          <a:xfrm rot="10800000" flipV="1">
            <a:off x="5209831" y="682544"/>
            <a:ext cx="117588" cy="836802"/>
          </a:xfrm>
          <a:prstGeom prst="bentConnector2">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39549D22-43A1-A132-BE7F-F1E9714E665F}"/>
              </a:ext>
            </a:extLst>
          </p:cNvPr>
          <p:cNvSpPr/>
          <p:nvPr/>
        </p:nvSpPr>
        <p:spPr>
          <a:xfrm>
            <a:off x="4390792" y="1465091"/>
            <a:ext cx="2149826" cy="1435090"/>
          </a:xfrm>
          <a:prstGeom prst="roundRect">
            <a:avLst/>
          </a:prstGeom>
          <a:noFill/>
          <a:ln>
            <a:solidFill>
              <a:schemeClr val="accent3"/>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20" name="Rounded Rectangle 19">
            <a:extLst>
              <a:ext uri="{FF2B5EF4-FFF2-40B4-BE49-F238E27FC236}">
                <a16:creationId xmlns:a16="http://schemas.microsoft.com/office/drawing/2014/main" id="{17E1AFCD-7CD8-694D-1E42-D7C5B107C8FB}"/>
              </a:ext>
            </a:extLst>
          </p:cNvPr>
          <p:cNvSpPr/>
          <p:nvPr/>
        </p:nvSpPr>
        <p:spPr>
          <a:xfrm>
            <a:off x="7016907" y="3683411"/>
            <a:ext cx="884907" cy="391258"/>
          </a:xfrm>
          <a:prstGeom prst="roundRect">
            <a:avLst/>
          </a:prstGeom>
          <a:gradFill flip="none" rotWithShape="1">
            <a:gsLst>
              <a:gs pos="0">
                <a:schemeClr val="accent5">
                  <a:lumMod val="40000"/>
                  <a:lumOff val="60000"/>
                </a:schemeClr>
              </a:gs>
              <a:gs pos="45000">
                <a:schemeClr val="accent5">
                  <a:lumMod val="95000"/>
                  <a:lumOff val="5000"/>
                </a:schemeClr>
              </a:gs>
              <a:gs pos="100000">
                <a:schemeClr val="accent5">
                  <a:lumMod val="60000"/>
                </a:schemeClr>
              </a:gs>
            </a:gsLst>
            <a:path path="circle">
              <a:fillToRect l="50000" t="130000" r="50000" b="-30000"/>
            </a:path>
            <a:tileRect/>
          </a:gra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a:latin typeface="Neue Haas Grotesk Text Pro" panose="020B0504020202020204" pitchFamily="34" charset="77"/>
                <a:cs typeface="Times New Roman" panose="02020603050405020304" pitchFamily="18" charset="0"/>
              </a:rPr>
              <a:t>Ansible</a:t>
            </a:r>
          </a:p>
        </p:txBody>
      </p:sp>
      <p:sp>
        <p:nvSpPr>
          <p:cNvPr id="21" name="Rounded Rectangle 20">
            <a:extLst>
              <a:ext uri="{FF2B5EF4-FFF2-40B4-BE49-F238E27FC236}">
                <a16:creationId xmlns:a16="http://schemas.microsoft.com/office/drawing/2014/main" id="{C0A606A7-7BD8-05A5-EE4E-A4C6658E1915}"/>
              </a:ext>
            </a:extLst>
          </p:cNvPr>
          <p:cNvSpPr/>
          <p:nvPr/>
        </p:nvSpPr>
        <p:spPr>
          <a:xfrm>
            <a:off x="7016906" y="4116386"/>
            <a:ext cx="884908" cy="391258"/>
          </a:xfrm>
          <a:prstGeom prst="roundRect">
            <a:avLst/>
          </a:prstGeom>
          <a:gradFill flip="none" rotWithShape="1">
            <a:gsLst>
              <a:gs pos="0">
                <a:schemeClr val="accent5">
                  <a:lumMod val="40000"/>
                  <a:lumOff val="60000"/>
                </a:schemeClr>
              </a:gs>
              <a:gs pos="45000">
                <a:schemeClr val="accent5">
                  <a:lumMod val="95000"/>
                  <a:lumOff val="5000"/>
                </a:schemeClr>
              </a:gs>
              <a:gs pos="100000">
                <a:schemeClr val="accent5">
                  <a:lumMod val="60000"/>
                </a:schemeClr>
              </a:gs>
            </a:gsLst>
            <a:path path="circle">
              <a:fillToRect l="50000" t="130000" r="50000" b="-30000"/>
            </a:path>
            <a:tileRect/>
          </a:gra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a:latin typeface="Neue Haas Grotesk Text Pro" panose="020B0504020202020204" pitchFamily="34" charset="77"/>
                <a:cs typeface="Times New Roman" panose="02020603050405020304" pitchFamily="18" charset="0"/>
              </a:rPr>
              <a:t>ServiceNow</a:t>
            </a:r>
          </a:p>
        </p:txBody>
      </p:sp>
      <p:sp>
        <p:nvSpPr>
          <p:cNvPr id="31" name="Rounded Rectangle 30">
            <a:extLst>
              <a:ext uri="{FF2B5EF4-FFF2-40B4-BE49-F238E27FC236}">
                <a16:creationId xmlns:a16="http://schemas.microsoft.com/office/drawing/2014/main" id="{5D809024-15D7-28D8-705B-C2CFFCCD77DF}"/>
              </a:ext>
            </a:extLst>
          </p:cNvPr>
          <p:cNvSpPr/>
          <p:nvPr/>
        </p:nvSpPr>
        <p:spPr>
          <a:xfrm>
            <a:off x="7016906" y="3257352"/>
            <a:ext cx="884907" cy="391258"/>
          </a:xfrm>
          <a:prstGeom prst="roundRect">
            <a:avLst/>
          </a:prstGeom>
          <a:gradFill flip="none" rotWithShape="1">
            <a:gsLst>
              <a:gs pos="0">
                <a:schemeClr val="accent5">
                  <a:lumMod val="40000"/>
                  <a:lumOff val="60000"/>
                </a:schemeClr>
              </a:gs>
              <a:gs pos="45000">
                <a:schemeClr val="accent5">
                  <a:lumMod val="95000"/>
                  <a:lumOff val="5000"/>
                </a:schemeClr>
              </a:gs>
              <a:gs pos="100000">
                <a:schemeClr val="accent5">
                  <a:lumMod val="60000"/>
                </a:schemeClr>
              </a:gs>
            </a:gsLst>
            <a:path path="circle">
              <a:fillToRect l="50000" t="130000" r="50000" b="-30000"/>
            </a:path>
            <a:tileRect/>
          </a:gra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a:latin typeface="Neue Haas Grotesk Text Pro" panose="020B0504020202020204" pitchFamily="34" charset="77"/>
                <a:cs typeface="Times New Roman" panose="02020603050405020304" pitchFamily="18" charset="0"/>
              </a:rPr>
              <a:t>Terraform</a:t>
            </a:r>
          </a:p>
        </p:txBody>
      </p:sp>
      <p:sp>
        <p:nvSpPr>
          <p:cNvPr id="32" name="Rounded Rectangle 31">
            <a:extLst>
              <a:ext uri="{FF2B5EF4-FFF2-40B4-BE49-F238E27FC236}">
                <a16:creationId xmlns:a16="http://schemas.microsoft.com/office/drawing/2014/main" id="{E4FACC5B-4F46-814E-4F28-EEC003FFB653}"/>
              </a:ext>
            </a:extLst>
          </p:cNvPr>
          <p:cNvSpPr/>
          <p:nvPr/>
        </p:nvSpPr>
        <p:spPr>
          <a:xfrm>
            <a:off x="6912643" y="3185764"/>
            <a:ext cx="1077360" cy="1412936"/>
          </a:xfrm>
          <a:prstGeom prst="roundRect">
            <a:avLst/>
          </a:prstGeom>
          <a:noFill/>
          <a:ln>
            <a:solidFill>
              <a:schemeClr val="accent5"/>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7" name="Rounded Rectangle 6">
            <a:extLst>
              <a:ext uri="{FF2B5EF4-FFF2-40B4-BE49-F238E27FC236}">
                <a16:creationId xmlns:a16="http://schemas.microsoft.com/office/drawing/2014/main" id="{BC2F89D2-4412-6032-FFCB-3CB82F1B2712}"/>
              </a:ext>
            </a:extLst>
          </p:cNvPr>
          <p:cNvSpPr/>
          <p:nvPr/>
        </p:nvSpPr>
        <p:spPr>
          <a:xfrm rot="16200000">
            <a:off x="6448451" y="3753733"/>
            <a:ext cx="743020" cy="276999"/>
          </a:xfrm>
          <a:prstGeom prst="roundRect">
            <a:avLst/>
          </a:prstGeom>
          <a:solidFill>
            <a:schemeClr val="bg1">
              <a:lumMod val="50000"/>
            </a:schemeClr>
          </a:solidFill>
          <a:ln>
            <a:solidFill>
              <a:schemeClr val="bg1"/>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latin typeface="Neue Haas Grotesk Text Pro" panose="020B0504020202020204" pitchFamily="34" charset="77"/>
              </a:rPr>
              <a:t>API</a:t>
            </a:r>
          </a:p>
        </p:txBody>
      </p:sp>
      <p:sp>
        <p:nvSpPr>
          <p:cNvPr id="10" name="TextBox 9">
            <a:extLst>
              <a:ext uri="{FF2B5EF4-FFF2-40B4-BE49-F238E27FC236}">
                <a16:creationId xmlns:a16="http://schemas.microsoft.com/office/drawing/2014/main" id="{D8251BAD-B3DE-0EA4-AD02-D04FBA9FDFE6}"/>
              </a:ext>
            </a:extLst>
          </p:cNvPr>
          <p:cNvSpPr txBox="1"/>
          <p:nvPr/>
        </p:nvSpPr>
        <p:spPr>
          <a:xfrm>
            <a:off x="3081069" y="1423439"/>
            <a:ext cx="1252626" cy="623248"/>
          </a:xfrm>
          <a:prstGeom prst="rect">
            <a:avLst/>
          </a:prstGeom>
          <a:noFill/>
        </p:spPr>
        <p:txBody>
          <a:bodyPr wrap="square" lIns="0" tIns="0" rIns="0" bIns="0" rtlCol="0">
            <a:spAutoFit/>
          </a:bodyPr>
          <a:lstStyle/>
          <a:p>
            <a:pPr>
              <a:lnSpc>
                <a:spcPct val="90000"/>
              </a:lnSpc>
            </a:pPr>
            <a:r>
              <a:rPr lang="en-US" sz="900" b="1" baseline="0">
                <a:solidFill>
                  <a:schemeClr val="tx1">
                    <a:lumMod val="75000"/>
                    <a:lumOff val="25000"/>
                  </a:schemeClr>
                </a:solidFill>
                <a:latin typeface="Neue Haas Grotesk Text Pro" panose="020B0504020202020204" pitchFamily="34" charset="77"/>
                <a:cs typeface="Times New Roman" panose="02020603050405020304" pitchFamily="18" charset="0"/>
              </a:rPr>
              <a:t>Innovate with Data</a:t>
            </a:r>
          </a:p>
          <a:p>
            <a:pPr marL="171450" indent="-171450">
              <a:lnSpc>
                <a:spcPct val="90000"/>
              </a:lnSpc>
              <a:buFont typeface="Arial" panose="020B0604020202020204" pitchFamily="34" charset="0"/>
              <a:buChar char="•"/>
            </a:pPr>
            <a:r>
              <a:rPr lang="en-US" sz="900" i="1" baseline="0">
                <a:solidFill>
                  <a:schemeClr val="tx1">
                    <a:lumMod val="75000"/>
                    <a:lumOff val="25000"/>
                  </a:schemeClr>
                </a:solidFill>
                <a:latin typeface="Times New Roman" panose="02020603050405020304" pitchFamily="18" charset="0"/>
                <a:cs typeface="Times New Roman" panose="02020603050405020304" pitchFamily="18" charset="0"/>
              </a:rPr>
              <a:t>Store</a:t>
            </a:r>
          </a:p>
          <a:p>
            <a:pPr marL="171450" indent="-171450">
              <a:lnSpc>
                <a:spcPct val="90000"/>
              </a:lnSpc>
              <a:buFont typeface="Arial" panose="020B0604020202020204" pitchFamily="34" charset="0"/>
              <a:buChar char="•"/>
            </a:pPr>
            <a:r>
              <a:rPr lang="en-US" sz="900" i="1">
                <a:solidFill>
                  <a:schemeClr val="tx1">
                    <a:lumMod val="75000"/>
                    <a:lumOff val="25000"/>
                  </a:schemeClr>
                </a:solidFill>
                <a:latin typeface="Times New Roman" panose="02020603050405020304" pitchFamily="18" charset="0"/>
                <a:cs typeface="Times New Roman" panose="02020603050405020304" pitchFamily="18" charset="0"/>
              </a:rPr>
              <a:t>Enrich</a:t>
            </a:r>
          </a:p>
          <a:p>
            <a:pPr marL="171450" indent="-171450">
              <a:lnSpc>
                <a:spcPct val="90000"/>
              </a:lnSpc>
              <a:buFont typeface="Arial" panose="020B0604020202020204" pitchFamily="34" charset="0"/>
              <a:buChar char="•"/>
            </a:pPr>
            <a:r>
              <a:rPr lang="en-US" sz="900" i="1" baseline="0">
                <a:solidFill>
                  <a:schemeClr val="tx1">
                    <a:lumMod val="75000"/>
                    <a:lumOff val="25000"/>
                  </a:schemeClr>
                </a:solidFill>
                <a:latin typeface="Times New Roman" panose="02020603050405020304" pitchFamily="18" charset="0"/>
                <a:cs typeface="Times New Roman" panose="02020603050405020304" pitchFamily="18" charset="0"/>
              </a:rPr>
              <a:t>Automate</a:t>
            </a:r>
          </a:p>
          <a:p>
            <a:pPr marL="171450" indent="-171450">
              <a:lnSpc>
                <a:spcPct val="90000"/>
              </a:lnSpc>
              <a:buFont typeface="Arial" panose="020B0604020202020204" pitchFamily="34" charset="0"/>
              <a:buChar char="•"/>
            </a:pPr>
            <a:r>
              <a:rPr lang="en-US" sz="900" i="1">
                <a:solidFill>
                  <a:schemeClr val="tx1">
                    <a:lumMod val="75000"/>
                    <a:lumOff val="25000"/>
                  </a:schemeClr>
                </a:solidFill>
                <a:latin typeface="Times New Roman" panose="02020603050405020304" pitchFamily="18" charset="0"/>
                <a:cs typeface="Times New Roman" panose="02020603050405020304" pitchFamily="18" charset="0"/>
              </a:rPr>
              <a:t>Monetize </a:t>
            </a:r>
            <a:endParaRPr lang="en-US" sz="900" i="1" baseline="0">
              <a:solidFill>
                <a:schemeClr val="tx1">
                  <a:lumMod val="75000"/>
                  <a:lumOff val="25000"/>
                </a:schemeClr>
              </a:solidFill>
              <a:latin typeface="Times New Roman" panose="02020603050405020304" pitchFamily="18" charset="0"/>
              <a:cs typeface="Times New Roman" panose="02020603050405020304" pitchFamily="18" charset="0"/>
            </a:endParaRPr>
          </a:p>
        </p:txBody>
      </p:sp>
      <p:cxnSp>
        <p:nvCxnSpPr>
          <p:cNvPr id="24" name="Elbow Connector 23">
            <a:extLst>
              <a:ext uri="{FF2B5EF4-FFF2-40B4-BE49-F238E27FC236}">
                <a16:creationId xmlns:a16="http://schemas.microsoft.com/office/drawing/2014/main" id="{23C0B5F5-988D-8738-5839-EF037543D024}"/>
              </a:ext>
            </a:extLst>
          </p:cNvPr>
          <p:cNvCxnSpPr>
            <a:cxnSpLocks/>
            <a:stCxn id="26" idx="1"/>
            <a:endCxn id="16" idx="3"/>
          </p:cNvCxnSpPr>
          <p:nvPr/>
        </p:nvCxnSpPr>
        <p:spPr>
          <a:xfrm rot="10800000" flipV="1">
            <a:off x="5709479" y="1055672"/>
            <a:ext cx="95475" cy="475114"/>
          </a:xfrm>
          <a:prstGeom prst="bentConnector2">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F7EAFA3E-7701-5FC2-04D3-C5066AF2F4A0}"/>
              </a:ext>
            </a:extLst>
          </p:cNvPr>
          <p:cNvSpPr/>
          <p:nvPr/>
        </p:nvSpPr>
        <p:spPr>
          <a:xfrm>
            <a:off x="8316" y="3767799"/>
            <a:ext cx="2642281" cy="276999"/>
          </a:xfrm>
          <a:prstGeom prst="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i="1">
                <a:latin typeface="Times New Roman" panose="02020603050405020304" pitchFamily="18" charset="0"/>
                <a:cs typeface="Times New Roman" panose="02020603050405020304" pitchFamily="18" charset="0"/>
              </a:rPr>
              <a:t>Data Plane</a:t>
            </a:r>
          </a:p>
        </p:txBody>
      </p:sp>
      <p:sp>
        <p:nvSpPr>
          <p:cNvPr id="42" name="Rectangle 41">
            <a:extLst>
              <a:ext uri="{FF2B5EF4-FFF2-40B4-BE49-F238E27FC236}">
                <a16:creationId xmlns:a16="http://schemas.microsoft.com/office/drawing/2014/main" id="{1844164F-20F1-1703-3E36-2564E0FE5F44}"/>
              </a:ext>
            </a:extLst>
          </p:cNvPr>
          <p:cNvSpPr/>
          <p:nvPr/>
        </p:nvSpPr>
        <p:spPr>
          <a:xfrm>
            <a:off x="8808" y="2661458"/>
            <a:ext cx="2769155" cy="276999"/>
          </a:xfrm>
          <a:prstGeom prst="rect">
            <a:avLst/>
          </a:prstGeom>
          <a:gradFill flip="none" rotWithShape="1">
            <a:gsLst>
              <a:gs pos="0">
                <a:schemeClr val="accent5">
                  <a:lumMod val="40000"/>
                  <a:lumOff val="60000"/>
                </a:schemeClr>
              </a:gs>
              <a:gs pos="45000">
                <a:schemeClr val="accent5">
                  <a:lumMod val="95000"/>
                  <a:lumOff val="5000"/>
                </a:schemeClr>
              </a:gs>
              <a:gs pos="100000">
                <a:schemeClr val="accent5">
                  <a:lumMod val="60000"/>
                </a:schemeClr>
              </a:gs>
            </a:gsLst>
            <a:path path="circle">
              <a:fillToRect l="50000" t="130000" r="50000" b="-30000"/>
            </a:path>
            <a:tileRect/>
          </a:gra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i="1">
                <a:latin typeface="Times New Roman" panose="02020603050405020304" pitchFamily="18" charset="0"/>
                <a:cs typeface="Times New Roman" panose="02020603050405020304" pitchFamily="18" charset="0"/>
              </a:rPr>
              <a:t>Control Plane</a:t>
            </a:r>
          </a:p>
        </p:txBody>
      </p:sp>
      <p:sp>
        <p:nvSpPr>
          <p:cNvPr id="43" name="Rectangle 42">
            <a:extLst>
              <a:ext uri="{FF2B5EF4-FFF2-40B4-BE49-F238E27FC236}">
                <a16:creationId xmlns:a16="http://schemas.microsoft.com/office/drawing/2014/main" id="{428A7098-9582-FBF9-1B32-9DDB429A2112}"/>
              </a:ext>
            </a:extLst>
          </p:cNvPr>
          <p:cNvSpPr/>
          <p:nvPr/>
        </p:nvSpPr>
        <p:spPr>
          <a:xfrm>
            <a:off x="8317" y="1600878"/>
            <a:ext cx="2888773" cy="276999"/>
          </a:xfrm>
          <a:prstGeom prst="rect">
            <a:avLst/>
          </a:prstGeom>
          <a:gradFill flip="none" rotWithShape="1">
            <a:gsLst>
              <a:gs pos="0">
                <a:srgbClr val="628771">
                  <a:lumMod val="39683"/>
                  <a:lumOff val="60317"/>
                </a:srgbClr>
              </a:gs>
              <a:gs pos="46000">
                <a:srgbClr val="00B050"/>
              </a:gs>
              <a:gs pos="100000">
                <a:srgbClr val="00B050">
                  <a:lumMod val="60000"/>
                </a:srgbClr>
              </a:gs>
            </a:gsLst>
            <a:path path="circle">
              <a:fillToRect l="50000" t="130000" r="50000" b="-30000"/>
            </a:path>
            <a:tileRect/>
          </a:gra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i="1">
                <a:latin typeface="Times New Roman" panose="02020603050405020304" pitchFamily="18" charset="0"/>
                <a:cs typeface="Times New Roman" panose="02020603050405020304" pitchFamily="18" charset="0"/>
              </a:rPr>
              <a:t>Data Fabric</a:t>
            </a:r>
          </a:p>
        </p:txBody>
      </p:sp>
      <p:sp>
        <p:nvSpPr>
          <p:cNvPr id="13" name="Rounded Rectangle 12">
            <a:extLst>
              <a:ext uri="{FF2B5EF4-FFF2-40B4-BE49-F238E27FC236}">
                <a16:creationId xmlns:a16="http://schemas.microsoft.com/office/drawing/2014/main" id="{A0310501-E3B5-D3C2-2687-2CAC3AD7C236}"/>
              </a:ext>
            </a:extLst>
          </p:cNvPr>
          <p:cNvSpPr/>
          <p:nvPr/>
        </p:nvSpPr>
        <p:spPr>
          <a:xfrm>
            <a:off x="4571684" y="2831317"/>
            <a:ext cx="2043954" cy="276999"/>
          </a:xfrm>
          <a:prstGeom prst="roundRect">
            <a:avLst/>
          </a:prstGeom>
          <a:solidFill>
            <a:schemeClr val="bg1">
              <a:lumMod val="50000"/>
            </a:schemeClr>
          </a:solidFill>
          <a:ln>
            <a:solidFill>
              <a:schemeClr val="bg1"/>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latin typeface="Neue Haas Grotesk Text Pro" panose="020B0504020202020204" pitchFamily="34" charset="77"/>
              </a:rPr>
              <a:t>API</a:t>
            </a:r>
            <a:endParaRPr lang="en-US" sz="1400">
              <a:latin typeface="Neue Haas Grotesk Text Pro" panose="020B0504020202020204" pitchFamily="34" charset="77"/>
            </a:endParaRPr>
          </a:p>
        </p:txBody>
      </p:sp>
      <p:sp>
        <p:nvSpPr>
          <p:cNvPr id="51" name="TextBox 50">
            <a:extLst>
              <a:ext uri="{FF2B5EF4-FFF2-40B4-BE49-F238E27FC236}">
                <a16:creationId xmlns:a16="http://schemas.microsoft.com/office/drawing/2014/main" id="{6DAA1C09-5FC1-3274-8BA0-A57E916172E3}"/>
              </a:ext>
            </a:extLst>
          </p:cNvPr>
          <p:cNvSpPr txBox="1"/>
          <p:nvPr/>
        </p:nvSpPr>
        <p:spPr>
          <a:xfrm>
            <a:off x="520505" y="357329"/>
            <a:ext cx="3798100" cy="609398"/>
          </a:xfrm>
          <a:prstGeom prst="rect">
            <a:avLst/>
          </a:prstGeom>
          <a:noFill/>
        </p:spPr>
        <p:txBody>
          <a:bodyPr wrap="square" lIns="0" tIns="0" rIns="0" bIns="0" rtlCol="0">
            <a:spAutoFit/>
          </a:bodyPr>
          <a:lstStyle/>
          <a:p>
            <a:pPr algn="l">
              <a:lnSpc>
                <a:spcPct val="90000"/>
              </a:lnSpc>
              <a:spcBef>
                <a:spcPts val="600"/>
              </a:spcBef>
            </a:pPr>
            <a:r>
              <a:rPr lang="en-US" sz="2400" b="1" baseline="0">
                <a:solidFill>
                  <a:schemeClr val="tx1">
                    <a:lumMod val="75000"/>
                    <a:lumOff val="25000"/>
                  </a:schemeClr>
                </a:solidFill>
                <a:latin typeface="Neue Haas Grotesk Text Pro" panose="020B0504020202020204" pitchFamily="34" charset="77"/>
              </a:rPr>
              <a:t>Virtual Storage Platform </a:t>
            </a:r>
            <a:r>
              <a:rPr lang="en-US" sz="2000" i="1" baseline="0">
                <a:solidFill>
                  <a:schemeClr val="tx1">
                    <a:lumMod val="75000"/>
                    <a:lumOff val="25000"/>
                  </a:schemeClr>
                </a:solidFill>
                <a:latin typeface="Times New Roman" panose="02020603050405020304" pitchFamily="18" charset="0"/>
                <a:cs typeface="Times New Roman" panose="02020603050405020304" pitchFamily="18" charset="0"/>
              </a:rPr>
              <a:t>Enable Data Agility</a:t>
            </a:r>
          </a:p>
        </p:txBody>
      </p:sp>
    </p:spTree>
    <p:extLst>
      <p:ext uri="{BB962C8B-B14F-4D97-AF65-F5344CB8AC3E}">
        <p14:creationId xmlns:p14="http://schemas.microsoft.com/office/powerpoint/2010/main" val="224601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A817E-FB8C-6D97-D0FC-EA5103D529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EAA6E5-4171-8338-F22B-06E0EB7800B6}"/>
              </a:ext>
            </a:extLst>
          </p:cNvPr>
          <p:cNvSpPr>
            <a:spLocks noGrp="1"/>
          </p:cNvSpPr>
          <p:nvPr>
            <p:ph type="title"/>
          </p:nvPr>
        </p:nvSpPr>
        <p:spPr/>
        <p:txBody>
          <a:bodyPr/>
          <a:lstStyle/>
          <a:p>
            <a:r>
              <a:rPr lang="en-US"/>
              <a:t>Storage Services </a:t>
            </a:r>
            <a:r>
              <a:rPr lang="en-US" b="0">
                <a:solidFill>
                  <a:schemeClr val="tx2">
                    <a:lumMod val="75000"/>
                    <a:lumOff val="25000"/>
                  </a:schemeClr>
                </a:solidFill>
              </a:rPr>
              <a:t>| Concepts</a:t>
            </a:r>
            <a:endParaRPr lang="en-US"/>
          </a:p>
        </p:txBody>
      </p:sp>
      <p:grpSp>
        <p:nvGrpSpPr>
          <p:cNvPr id="3" name="Group 2">
            <a:extLst>
              <a:ext uri="{FF2B5EF4-FFF2-40B4-BE49-F238E27FC236}">
                <a16:creationId xmlns:a16="http://schemas.microsoft.com/office/drawing/2014/main" id="{C72C69BF-532E-B49E-A087-CE8F8FB93169}"/>
              </a:ext>
            </a:extLst>
          </p:cNvPr>
          <p:cNvGrpSpPr/>
          <p:nvPr/>
        </p:nvGrpSpPr>
        <p:grpSpPr>
          <a:xfrm>
            <a:off x="8321040" y="137160"/>
            <a:ext cx="548640" cy="548640"/>
            <a:chOff x="8308320" y="114533"/>
            <a:chExt cx="548640" cy="548640"/>
          </a:xfrm>
        </p:grpSpPr>
        <p:pic>
          <p:nvPicPr>
            <p:cNvPr id="4" name="Graphic 3">
              <a:extLst>
                <a:ext uri="{FF2B5EF4-FFF2-40B4-BE49-F238E27FC236}">
                  <a16:creationId xmlns:a16="http://schemas.microsoft.com/office/drawing/2014/main" id="{53D210BD-15B8-E824-655F-5321F7A0B029}"/>
                </a:ext>
              </a:extLst>
            </p:cNvPr>
            <p:cNvPicPr>
              <a:picLocks noChangeAspect="1"/>
            </p:cNvPicPr>
            <p:nvPr/>
          </p:nvPicPr>
          <p:blipFill>
            <a:blip r:embed="rId3">
              <a:duotone>
                <a:schemeClr val="accent3">
                  <a:shade val="45000"/>
                  <a:satMod val="135000"/>
                </a:schemeClr>
                <a:prstClr val="white"/>
              </a:duotone>
              <a:extLst>
                <a:ext uri="{96DAC541-7B7A-43D3-8B79-37D633B846F1}">
                  <asvg:svgBlip xmlns:asvg="http://schemas.microsoft.com/office/drawing/2016/SVG/main" r:embed="rId4"/>
                </a:ext>
              </a:extLst>
            </a:blip>
            <a:stretch>
              <a:fillRect/>
            </a:stretch>
          </p:blipFill>
          <p:spPr>
            <a:xfrm>
              <a:off x="8308320" y="114533"/>
              <a:ext cx="548640" cy="548640"/>
            </a:xfrm>
            <a:prstGeom prst="rect">
              <a:avLst/>
            </a:prstGeom>
          </p:spPr>
        </p:pic>
        <p:sp>
          <p:nvSpPr>
            <p:cNvPr id="5" name="TextBox 4">
              <a:extLst>
                <a:ext uri="{FF2B5EF4-FFF2-40B4-BE49-F238E27FC236}">
                  <a16:creationId xmlns:a16="http://schemas.microsoft.com/office/drawing/2014/main" id="{55824DE2-181F-4C4F-1223-3457AE3ECAF2}"/>
                </a:ext>
              </a:extLst>
            </p:cNvPr>
            <p:cNvSpPr txBox="1"/>
            <p:nvPr/>
          </p:nvSpPr>
          <p:spPr>
            <a:xfrm>
              <a:off x="8321040" y="320040"/>
              <a:ext cx="457200" cy="230832"/>
            </a:xfrm>
            <a:prstGeom prst="rect">
              <a:avLst/>
            </a:prstGeom>
            <a:noFill/>
          </p:spPr>
          <p:txBody>
            <a:bodyPr wrap="square">
              <a:spAutoFit/>
            </a:bodyPr>
            <a:lstStyle/>
            <a:p>
              <a:pPr algn="ctr"/>
              <a:r>
                <a:rPr kumimoji="0" lang="en-US" sz="900" b="1" u="none" strike="noStrike" kern="1200" cap="none" spc="0" normalizeH="0" baseline="0" noProof="0">
                  <a:ln>
                    <a:noFill/>
                  </a:ln>
                  <a:solidFill>
                    <a:srgbClr val="93419A"/>
                  </a:solidFill>
                  <a:effectLst/>
                  <a:uLnTx/>
                  <a:uFillTx/>
                  <a:latin typeface="Bai Jamjuree Medium" pitchFamily="2" charset="-34"/>
                  <a:cs typeface="Bai Jamjuree Medium" pitchFamily="2" charset="-34"/>
                </a:rPr>
                <a:t>New!</a:t>
              </a:r>
              <a:endParaRPr lang="en-US" sz="900" b="1">
                <a:latin typeface="Bai Jamjuree Medium" pitchFamily="2" charset="-34"/>
                <a:cs typeface="Bai Jamjuree Medium" pitchFamily="2" charset="-34"/>
              </a:endParaRPr>
            </a:p>
          </p:txBody>
        </p:sp>
      </p:grpSp>
      <p:grpSp>
        <p:nvGrpSpPr>
          <p:cNvPr id="29" name="Group 28">
            <a:extLst>
              <a:ext uri="{FF2B5EF4-FFF2-40B4-BE49-F238E27FC236}">
                <a16:creationId xmlns:a16="http://schemas.microsoft.com/office/drawing/2014/main" id="{E0EE94CD-6A4E-CC23-D3F9-36E26CEFA658}"/>
              </a:ext>
            </a:extLst>
          </p:cNvPr>
          <p:cNvGrpSpPr/>
          <p:nvPr/>
        </p:nvGrpSpPr>
        <p:grpSpPr>
          <a:xfrm>
            <a:off x="4389120" y="1005840"/>
            <a:ext cx="594360" cy="594360"/>
            <a:chOff x="4023360" y="1463040"/>
            <a:chExt cx="594360" cy="594360"/>
          </a:xfrm>
        </p:grpSpPr>
        <p:pic>
          <p:nvPicPr>
            <p:cNvPr id="28" name="Graphic 27">
              <a:extLst>
                <a:ext uri="{FF2B5EF4-FFF2-40B4-BE49-F238E27FC236}">
                  <a16:creationId xmlns:a16="http://schemas.microsoft.com/office/drawing/2014/main" id="{08517E0B-0CB7-5211-EB68-E15FE479D7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23360" y="1463040"/>
              <a:ext cx="594360" cy="594360"/>
            </a:xfrm>
            <a:prstGeom prst="rect">
              <a:avLst/>
            </a:prstGeom>
          </p:spPr>
        </p:pic>
        <p:pic>
          <p:nvPicPr>
            <p:cNvPr id="25" name="Graphic 24">
              <a:extLst>
                <a:ext uri="{FF2B5EF4-FFF2-40B4-BE49-F238E27FC236}">
                  <a16:creationId xmlns:a16="http://schemas.microsoft.com/office/drawing/2014/main" id="{7604C0F6-88DA-A38A-69A4-897995E8DF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60520" y="1695797"/>
              <a:ext cx="274320" cy="274320"/>
            </a:xfrm>
            <a:prstGeom prst="rect">
              <a:avLst/>
            </a:prstGeom>
          </p:spPr>
        </p:pic>
      </p:grpSp>
      <p:pic>
        <p:nvPicPr>
          <p:cNvPr id="31" name="Graphic 30">
            <a:extLst>
              <a:ext uri="{FF2B5EF4-FFF2-40B4-BE49-F238E27FC236}">
                <a16:creationId xmlns:a16="http://schemas.microsoft.com/office/drawing/2014/main" id="{7D042786-C620-EB43-5900-A28512AFD4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11980" y="3566160"/>
            <a:ext cx="548640" cy="548640"/>
          </a:xfrm>
          <a:prstGeom prst="rect">
            <a:avLst/>
          </a:prstGeom>
        </p:spPr>
      </p:pic>
      <p:sp>
        <p:nvSpPr>
          <p:cNvPr id="33" name="TextBox 32">
            <a:extLst>
              <a:ext uri="{FF2B5EF4-FFF2-40B4-BE49-F238E27FC236}">
                <a16:creationId xmlns:a16="http://schemas.microsoft.com/office/drawing/2014/main" id="{2D81A908-F61A-0F65-0B37-C14FB58B7D03}"/>
              </a:ext>
            </a:extLst>
          </p:cNvPr>
          <p:cNvSpPr txBox="1"/>
          <p:nvPr/>
        </p:nvSpPr>
        <p:spPr>
          <a:xfrm>
            <a:off x="822960" y="2743200"/>
            <a:ext cx="2834640" cy="1500411"/>
          </a:xfrm>
          <a:prstGeom prst="rect">
            <a:avLst/>
          </a:prstGeom>
          <a:noFill/>
        </p:spPr>
        <p:txBody>
          <a:bodyPr wrap="square" lIns="91440" tIns="91440" rIns="91440" bIns="91440">
            <a:spAutoFit/>
          </a:bodyPr>
          <a:lstStyle/>
          <a:p>
            <a:pPr>
              <a:spcAft>
                <a:spcPts val="600"/>
              </a:spcAft>
            </a:pPr>
            <a:r>
              <a:rPr kumimoji="0" lang="en-US" sz="1100" strike="noStrike" kern="1200" cap="none" spc="0" normalizeH="0" baseline="0" noProof="0">
                <a:ln>
                  <a:noFill/>
                </a:ln>
                <a:solidFill>
                  <a:schemeClr val="accent5"/>
                </a:solidFill>
                <a:effectLst/>
                <a:uLnTx/>
                <a:uFillTx/>
                <a:latin typeface="Neue Haas Grotesk Text Pro" panose="020B0504020202020204" pitchFamily="34" charset="77"/>
                <a:ea typeface="+mn-ea"/>
                <a:cs typeface="+mn-cs"/>
              </a:rPr>
              <a:t>Storage</a:t>
            </a:r>
            <a:r>
              <a:rPr kumimoji="0" lang="en-US" sz="1100" b="1" strike="noStrike" kern="1200" cap="none" spc="0" normalizeH="0" baseline="0" noProof="0">
                <a:ln>
                  <a:noFill/>
                </a:ln>
                <a:solidFill>
                  <a:schemeClr val="accent5"/>
                </a:solidFill>
                <a:effectLst/>
                <a:uLnTx/>
                <a:uFillTx/>
                <a:latin typeface="Neue Haas Grotesk Text Pro" panose="020B0504020202020204" pitchFamily="34" charset="77"/>
                <a:ea typeface="+mn-ea"/>
                <a:cs typeface="+mn-cs"/>
              </a:rPr>
              <a:t> Component</a:t>
            </a:r>
          </a:p>
          <a:p>
            <a:pPr>
              <a:spcAft>
                <a:spcPts val="600"/>
              </a:spcAft>
            </a:pPr>
            <a:r>
              <a:rPr lang="en-US" sz="1050" b="1" i="1">
                <a:solidFill>
                  <a:schemeClr val="tx2">
                    <a:lumMod val="75000"/>
                    <a:lumOff val="25000"/>
                  </a:schemeClr>
                </a:solidFill>
                <a:latin typeface="Neue Haas Grotesk Text Pro" panose="020B0504020202020204" pitchFamily="34" charset="77"/>
              </a:rPr>
              <a:t>stores</a:t>
            </a:r>
            <a:r>
              <a:rPr lang="en-US" sz="1050" i="1">
                <a:solidFill>
                  <a:schemeClr val="tx2">
                    <a:lumMod val="75000"/>
                    <a:lumOff val="25000"/>
                  </a:schemeClr>
                </a:solidFill>
                <a:latin typeface="Neue Haas Grotesk Text Pro" panose="020B0504020202020204" pitchFamily="34" charset="77"/>
              </a:rPr>
              <a:t> </a:t>
            </a:r>
            <a:r>
              <a:rPr lang="en-US" sz="1050" b="1" i="1">
                <a:solidFill>
                  <a:schemeClr val="tx2">
                    <a:lumMod val="75000"/>
                    <a:lumOff val="25000"/>
                  </a:schemeClr>
                </a:solidFill>
                <a:latin typeface="Neue Haas Grotesk Text Pro" panose="020B0504020202020204" pitchFamily="34" charset="77"/>
              </a:rPr>
              <a:t>data</a:t>
            </a:r>
            <a:r>
              <a:rPr lang="en-US" sz="1050">
                <a:solidFill>
                  <a:schemeClr val="tx2">
                    <a:lumMod val="75000"/>
                    <a:lumOff val="25000"/>
                  </a:schemeClr>
                </a:solidFill>
                <a:latin typeface="Neue Haas Grotesk Text Pro" panose="020B0504020202020204" pitchFamily="34" charset="77"/>
              </a:rPr>
              <a:t> </a:t>
            </a:r>
          </a:p>
          <a:p>
            <a:pPr marL="120650" indent="-120650">
              <a:spcAft>
                <a:spcPts val="600"/>
              </a:spcAft>
              <a:buFont typeface="Wingdings" pitchFamily="2" charset="2"/>
              <a:buChar char="§"/>
            </a:pPr>
            <a:r>
              <a:rPr lang="en-US" sz="1050">
                <a:solidFill>
                  <a:schemeClr val="tx2">
                    <a:lumMod val="75000"/>
                    <a:lumOff val="25000"/>
                  </a:schemeClr>
                </a:solidFill>
                <a:latin typeface="Neue Haas Grotesk Text Pro" panose="020B0504020202020204" pitchFamily="34" charset="77"/>
              </a:rPr>
              <a:t>hyperconverged with on-board storage</a:t>
            </a:r>
          </a:p>
          <a:p>
            <a:pPr marL="120650" indent="-120650">
              <a:spcAft>
                <a:spcPts val="600"/>
              </a:spcAft>
              <a:buFont typeface="Wingdings" pitchFamily="2" charset="2"/>
              <a:buChar char="§"/>
            </a:pPr>
            <a:r>
              <a:rPr lang="en-US" sz="1050">
                <a:solidFill>
                  <a:schemeClr val="tx2">
                    <a:lumMod val="75000"/>
                    <a:lumOff val="25000"/>
                  </a:schemeClr>
                </a:solidFill>
                <a:latin typeface="Neue Haas Grotesk Text Pro" panose="020B0504020202020204" pitchFamily="34" charset="77"/>
              </a:rPr>
              <a:t>disaggregated storage: </a:t>
            </a:r>
          </a:p>
          <a:p>
            <a:pPr marL="287338" lvl="1" indent="-169863">
              <a:spcAft>
                <a:spcPts val="600"/>
              </a:spcAft>
              <a:buFont typeface="Courier New" panose="02070309020205020404" pitchFamily="49" charset="0"/>
              <a:buChar char="o"/>
            </a:pPr>
            <a:r>
              <a:rPr lang="en-US" sz="900">
                <a:solidFill>
                  <a:schemeClr val="tx2">
                    <a:lumMod val="75000"/>
                    <a:lumOff val="25000"/>
                  </a:schemeClr>
                </a:solidFill>
                <a:latin typeface="Neue Haas Grotesk Text Pro" panose="020B0504020202020204" pitchFamily="34" charset="77"/>
              </a:rPr>
              <a:t>VSP One Object S-series</a:t>
            </a:r>
          </a:p>
          <a:p>
            <a:pPr marL="287338" lvl="1" indent="-169863">
              <a:spcAft>
                <a:spcPts val="600"/>
              </a:spcAft>
              <a:buFont typeface="Courier New" panose="02070309020205020404" pitchFamily="49" charset="0"/>
              <a:buChar char="o"/>
            </a:pPr>
            <a:r>
              <a:rPr lang="en-US" sz="900">
                <a:solidFill>
                  <a:schemeClr val="tx2">
                    <a:lumMod val="75000"/>
                    <a:lumOff val="25000"/>
                  </a:schemeClr>
                </a:solidFill>
                <a:latin typeface="Neue Haas Grotesk Text Pro" panose="020B0504020202020204" pitchFamily="34" charset="77"/>
              </a:rPr>
              <a:t>VSP One Block arrays</a:t>
            </a:r>
            <a:endParaRPr lang="en-US" sz="900">
              <a:solidFill>
                <a:schemeClr val="tx2">
                  <a:lumMod val="75000"/>
                  <a:lumOff val="25000"/>
                </a:schemeClr>
              </a:solidFill>
            </a:endParaRPr>
          </a:p>
        </p:txBody>
      </p:sp>
      <p:sp>
        <p:nvSpPr>
          <p:cNvPr id="34" name="TextBox 33">
            <a:extLst>
              <a:ext uri="{FF2B5EF4-FFF2-40B4-BE49-F238E27FC236}">
                <a16:creationId xmlns:a16="http://schemas.microsoft.com/office/drawing/2014/main" id="{8397E060-0DCE-59D5-4CA5-EBD63882634A}"/>
              </a:ext>
            </a:extLst>
          </p:cNvPr>
          <p:cNvSpPr txBox="1"/>
          <p:nvPr/>
        </p:nvSpPr>
        <p:spPr>
          <a:xfrm>
            <a:off x="5029200" y="1005840"/>
            <a:ext cx="3383280" cy="2362185"/>
          </a:xfrm>
          <a:prstGeom prst="rect">
            <a:avLst/>
          </a:prstGeom>
          <a:noFill/>
        </p:spPr>
        <p:txBody>
          <a:bodyPr wrap="square" lIns="91440" tIns="91440" rIns="91440" bIns="91440">
            <a:spAutoFit/>
          </a:bodyPr>
          <a:lstStyle/>
          <a:p>
            <a:pPr>
              <a:spcAft>
                <a:spcPts val="600"/>
              </a:spcAft>
            </a:pPr>
            <a:r>
              <a:rPr kumimoji="0" lang="en-US" sz="1100" strike="noStrike" kern="1200" cap="none" spc="0" normalizeH="0" baseline="0" noProof="0">
                <a:ln>
                  <a:noFill/>
                </a:ln>
                <a:solidFill>
                  <a:schemeClr val="accent5"/>
                </a:solidFill>
                <a:effectLst/>
                <a:uLnTx/>
                <a:uFillTx/>
                <a:latin typeface="Neue Haas Grotesk Text Pro" panose="020B0504020202020204" pitchFamily="34" charset="77"/>
                <a:ea typeface="+mn-ea"/>
                <a:cs typeface="+mn-cs"/>
              </a:rPr>
              <a:t>Storage</a:t>
            </a:r>
            <a:r>
              <a:rPr kumimoji="0" lang="en-US" sz="1100" b="1" strike="noStrike" kern="1200" cap="none" spc="0" normalizeH="0" baseline="0" noProof="0">
                <a:ln>
                  <a:noFill/>
                </a:ln>
                <a:solidFill>
                  <a:schemeClr val="accent5"/>
                </a:solidFill>
                <a:effectLst/>
                <a:uLnTx/>
                <a:uFillTx/>
                <a:latin typeface="Neue Haas Grotesk Text Pro" panose="020B0504020202020204" pitchFamily="34" charset="77"/>
                <a:ea typeface="+mn-ea"/>
                <a:cs typeface="+mn-cs"/>
              </a:rPr>
              <a:t> Class</a:t>
            </a:r>
          </a:p>
          <a:p>
            <a:pPr>
              <a:spcAft>
                <a:spcPts val="600"/>
              </a:spcAft>
            </a:pPr>
            <a:r>
              <a:rPr lang="en-US" sz="1050" b="1" i="1">
                <a:solidFill>
                  <a:schemeClr val="tx2">
                    <a:lumMod val="75000"/>
                    <a:lumOff val="25000"/>
                  </a:schemeClr>
                </a:solidFill>
                <a:latin typeface="Neue Haas Grotesk Text Pro" panose="020B0504020202020204" pitchFamily="34" charset="77"/>
              </a:rPr>
              <a:t>defines</a:t>
            </a:r>
            <a:r>
              <a:rPr lang="en-US" sz="1050" i="1">
                <a:solidFill>
                  <a:schemeClr val="tx2">
                    <a:lumMod val="75000"/>
                    <a:lumOff val="25000"/>
                  </a:schemeClr>
                </a:solidFill>
                <a:latin typeface="Neue Haas Grotesk Text Pro" panose="020B0504020202020204" pitchFamily="34" charset="77"/>
              </a:rPr>
              <a:t> </a:t>
            </a:r>
            <a:r>
              <a:rPr lang="en-US" sz="1050" b="1" i="1">
                <a:solidFill>
                  <a:schemeClr val="tx2">
                    <a:lumMod val="75000"/>
                    <a:lumOff val="25000"/>
                  </a:schemeClr>
                </a:solidFill>
                <a:latin typeface="Neue Haas Grotesk Text Pro" panose="020B0504020202020204" pitchFamily="34" charset="77"/>
              </a:rPr>
              <a:t>how data is protected</a:t>
            </a:r>
            <a:r>
              <a:rPr lang="en-US" sz="1050">
                <a:solidFill>
                  <a:schemeClr val="tx2">
                    <a:lumMod val="75000"/>
                    <a:lumOff val="25000"/>
                  </a:schemeClr>
                </a:solidFill>
                <a:latin typeface="Neue Haas Grotesk Text Pro" panose="020B0504020202020204" pitchFamily="34" charset="77"/>
              </a:rPr>
              <a:t> </a:t>
            </a:r>
          </a:p>
          <a:p>
            <a:pPr marL="120650" indent="-120650">
              <a:spcAft>
                <a:spcPts val="600"/>
              </a:spcAft>
              <a:buFont typeface="Wingdings" pitchFamily="2" charset="2"/>
              <a:buChar char="§"/>
            </a:pPr>
            <a:r>
              <a:rPr lang="en-US" sz="1050">
                <a:solidFill>
                  <a:schemeClr val="tx2">
                    <a:lumMod val="75000"/>
                    <a:lumOff val="25000"/>
                  </a:schemeClr>
                </a:solidFill>
                <a:latin typeface="Neue Haas Grotesk Text Pro" panose="020B0504020202020204" pitchFamily="34" charset="77"/>
              </a:rPr>
              <a:t>select from one of the following protection levels</a:t>
            </a:r>
          </a:p>
          <a:p>
            <a:pPr marL="287338" lvl="1" indent="-169863">
              <a:spcAft>
                <a:spcPts val="600"/>
              </a:spcAft>
              <a:buFont typeface="Courier New" panose="02070309020205020404" pitchFamily="49" charset="0"/>
              <a:buChar char="o"/>
            </a:pPr>
            <a:r>
              <a:rPr lang="en-US" sz="900">
                <a:solidFill>
                  <a:schemeClr val="tx2">
                    <a:lumMod val="75000"/>
                    <a:lumOff val="25000"/>
                  </a:schemeClr>
                </a:solidFill>
                <a:latin typeface="Neue Haas Grotesk Text Pro" panose="020B0504020202020204" pitchFamily="34" charset="77"/>
              </a:rPr>
              <a:t>Single copy (default)</a:t>
            </a:r>
          </a:p>
          <a:p>
            <a:pPr marL="287338" lvl="1" indent="-169863">
              <a:spcAft>
                <a:spcPts val="600"/>
              </a:spcAft>
              <a:buFont typeface="Courier New" panose="02070309020205020404" pitchFamily="49" charset="0"/>
              <a:buChar char="o"/>
            </a:pPr>
            <a:r>
              <a:rPr lang="en-US" sz="900">
                <a:solidFill>
                  <a:schemeClr val="tx2">
                    <a:lumMod val="75000"/>
                    <a:lumOff val="25000"/>
                  </a:schemeClr>
                </a:solidFill>
                <a:latin typeface="Neue Haas Grotesk Text Pro" panose="020B0504020202020204" pitchFamily="34" charset="77"/>
              </a:rPr>
              <a:t>Two copies</a:t>
            </a:r>
          </a:p>
          <a:p>
            <a:pPr marL="287338" lvl="1" indent="-169863">
              <a:spcAft>
                <a:spcPts val="600"/>
              </a:spcAft>
              <a:buFont typeface="Courier New" panose="02070309020205020404" pitchFamily="49" charset="0"/>
              <a:buChar char="o"/>
            </a:pPr>
            <a:r>
              <a:rPr lang="en-US" sz="900">
                <a:solidFill>
                  <a:schemeClr val="tx2">
                    <a:lumMod val="75000"/>
                    <a:lumOff val="25000"/>
                  </a:schemeClr>
                </a:solidFill>
                <a:latin typeface="Neue Haas Grotesk Text Pro" panose="020B0504020202020204" pitchFamily="34" charset="77"/>
              </a:rPr>
              <a:t>Erasure coded (specify data &amp; parity)</a:t>
            </a:r>
          </a:p>
          <a:p>
            <a:pPr marL="120650" indent="-120650">
              <a:spcAft>
                <a:spcPts val="600"/>
              </a:spcAft>
              <a:buFont typeface="Wingdings" pitchFamily="2" charset="2"/>
              <a:buChar char="§"/>
            </a:pPr>
            <a:r>
              <a:rPr lang="en-US" sz="1050">
                <a:solidFill>
                  <a:schemeClr val="tx2">
                    <a:lumMod val="75000"/>
                    <a:lumOff val="25000"/>
                  </a:schemeClr>
                </a:solidFill>
                <a:latin typeface="Neue Haas Grotesk Text Pro" panose="020B0504020202020204" pitchFamily="34" charset="77"/>
              </a:rPr>
              <a:t>specify storage class with</a:t>
            </a:r>
          </a:p>
          <a:p>
            <a:pPr marL="287338" lvl="1" indent="-169863">
              <a:spcAft>
                <a:spcPts val="600"/>
              </a:spcAft>
              <a:buFont typeface="Courier New" panose="02070309020205020404" pitchFamily="49" charset="0"/>
              <a:buChar char="o"/>
            </a:pPr>
            <a:r>
              <a:rPr lang="en-US" sz="900">
                <a:solidFill>
                  <a:schemeClr val="tx2">
                    <a:lumMod val="75000"/>
                    <a:lumOff val="25000"/>
                  </a:schemeClr>
                </a:solidFill>
                <a:latin typeface="Neue Haas Grotesk Text Pro" panose="020B0504020202020204" pitchFamily="34" charset="0"/>
              </a:rPr>
              <a:t>optional header:  </a:t>
            </a:r>
            <a:r>
              <a:rPr lang="en-US" sz="900">
                <a:solidFill>
                  <a:schemeClr val="tx2">
                    <a:lumMod val="75000"/>
                    <a:lumOff val="25000"/>
                  </a:schemeClr>
                </a:solidFill>
                <a:latin typeface="Aptos Mono" panose="020B0009020202020204" pitchFamily="49" charset="0"/>
              </a:rPr>
              <a:t>x-</a:t>
            </a:r>
            <a:r>
              <a:rPr lang="en-US" sz="900" err="1">
                <a:solidFill>
                  <a:schemeClr val="tx2">
                    <a:lumMod val="75000"/>
                    <a:lumOff val="25000"/>
                  </a:schemeClr>
                </a:solidFill>
                <a:latin typeface="Aptos Mono" panose="020B0009020202020204" pitchFamily="49" charset="0"/>
              </a:rPr>
              <a:t>amz</a:t>
            </a:r>
            <a:r>
              <a:rPr lang="en-US" sz="900">
                <a:solidFill>
                  <a:schemeClr val="tx2">
                    <a:lumMod val="75000"/>
                    <a:lumOff val="25000"/>
                  </a:schemeClr>
                </a:solidFill>
                <a:latin typeface="Aptos Mono" panose="020B0009020202020204" pitchFamily="49" charset="0"/>
              </a:rPr>
              <a:t>-storage-class</a:t>
            </a:r>
          </a:p>
          <a:p>
            <a:pPr marL="287338" lvl="1" indent="-169863">
              <a:spcAft>
                <a:spcPts val="600"/>
              </a:spcAft>
              <a:buFont typeface="Courier New" panose="02070309020205020404" pitchFamily="49" charset="0"/>
              <a:buChar char="o"/>
            </a:pPr>
            <a:r>
              <a:rPr lang="en-US" sz="900">
                <a:solidFill>
                  <a:schemeClr val="tx2">
                    <a:lumMod val="75000"/>
                    <a:lumOff val="25000"/>
                  </a:schemeClr>
                </a:solidFill>
                <a:latin typeface="Neue Haas Grotesk Text Pro" panose="020B0504020202020204" pitchFamily="34" charset="0"/>
              </a:rPr>
              <a:t>without header, writes to default storage class</a:t>
            </a:r>
          </a:p>
          <a:p>
            <a:pPr marL="287338" lvl="1" indent="-169863">
              <a:spcAft>
                <a:spcPts val="600"/>
              </a:spcAft>
              <a:buFont typeface="Courier New" panose="02070309020205020404" pitchFamily="49" charset="0"/>
              <a:buChar char="o"/>
            </a:pPr>
            <a:r>
              <a:rPr lang="en-US" sz="900">
                <a:solidFill>
                  <a:schemeClr val="tx2">
                    <a:lumMod val="75000"/>
                    <a:lumOff val="25000"/>
                  </a:schemeClr>
                </a:solidFill>
                <a:latin typeface="Neue Haas Grotesk Text Pro" panose="020B0504020202020204" pitchFamily="34" charset="0"/>
              </a:rPr>
              <a:t>PUT Object, POST Object, Create MPU</a:t>
            </a:r>
          </a:p>
        </p:txBody>
      </p:sp>
      <p:grpSp>
        <p:nvGrpSpPr>
          <p:cNvPr id="12" name="Group 11">
            <a:extLst>
              <a:ext uri="{FF2B5EF4-FFF2-40B4-BE49-F238E27FC236}">
                <a16:creationId xmlns:a16="http://schemas.microsoft.com/office/drawing/2014/main" id="{7D9C290A-0A93-C78F-D736-E7633CEA0C63}"/>
              </a:ext>
            </a:extLst>
          </p:cNvPr>
          <p:cNvGrpSpPr>
            <a:grpSpLocks noChangeAspect="1"/>
          </p:cNvGrpSpPr>
          <p:nvPr/>
        </p:nvGrpSpPr>
        <p:grpSpPr>
          <a:xfrm>
            <a:off x="2194560" y="2194560"/>
            <a:ext cx="932688" cy="548640"/>
            <a:chOff x="548640" y="2880360"/>
            <a:chExt cx="777240" cy="457200"/>
          </a:xfrm>
        </p:grpSpPr>
        <p:pic>
          <p:nvPicPr>
            <p:cNvPr id="10" name="Graphic 9">
              <a:extLst>
                <a:ext uri="{FF2B5EF4-FFF2-40B4-BE49-F238E27FC236}">
                  <a16:creationId xmlns:a16="http://schemas.microsoft.com/office/drawing/2014/main" id="{EB6D95C7-CB2B-3CC3-1398-B9F8A5D920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8680" y="2880360"/>
              <a:ext cx="457200" cy="457200"/>
            </a:xfrm>
            <a:prstGeom prst="rect">
              <a:avLst/>
            </a:prstGeom>
          </p:spPr>
        </p:pic>
        <p:pic>
          <p:nvPicPr>
            <p:cNvPr id="11" name="Graphic 10">
              <a:extLst>
                <a:ext uri="{FF2B5EF4-FFF2-40B4-BE49-F238E27FC236}">
                  <a16:creationId xmlns:a16="http://schemas.microsoft.com/office/drawing/2014/main" id="{D9FD0A31-E5A5-9706-D015-E5A07812A3D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8640" y="2969091"/>
              <a:ext cx="320040" cy="320040"/>
            </a:xfrm>
            <a:prstGeom prst="rect">
              <a:avLst/>
            </a:prstGeom>
          </p:spPr>
        </p:pic>
      </p:grpSp>
      <p:sp>
        <p:nvSpPr>
          <p:cNvPr id="35" name="TextBox 34">
            <a:extLst>
              <a:ext uri="{FF2B5EF4-FFF2-40B4-BE49-F238E27FC236}">
                <a16:creationId xmlns:a16="http://schemas.microsoft.com/office/drawing/2014/main" id="{7734A231-7BC6-BFFC-4E29-81AFE6879C49}"/>
              </a:ext>
            </a:extLst>
          </p:cNvPr>
          <p:cNvSpPr txBox="1"/>
          <p:nvPr/>
        </p:nvSpPr>
        <p:spPr>
          <a:xfrm>
            <a:off x="5029200" y="3474720"/>
            <a:ext cx="3383280" cy="1069524"/>
          </a:xfrm>
          <a:prstGeom prst="rect">
            <a:avLst/>
          </a:prstGeom>
          <a:noFill/>
        </p:spPr>
        <p:txBody>
          <a:bodyPr wrap="square" lIns="91440" tIns="91440" rIns="91440" bIns="91440">
            <a:spAutoFit/>
          </a:bodyPr>
          <a:lstStyle/>
          <a:p>
            <a:pPr>
              <a:spcAft>
                <a:spcPts val="600"/>
              </a:spcAft>
            </a:pPr>
            <a:r>
              <a:rPr kumimoji="0" lang="en-US" sz="1100" strike="noStrike" kern="1200" cap="none" spc="0" normalizeH="0" baseline="0" noProof="0">
                <a:ln>
                  <a:noFill/>
                </a:ln>
                <a:solidFill>
                  <a:schemeClr val="accent5"/>
                </a:solidFill>
                <a:effectLst/>
                <a:uLnTx/>
                <a:uFillTx/>
                <a:latin typeface="Neue Haas Grotesk Text Pro" panose="020B0504020202020204" pitchFamily="34" charset="77"/>
                <a:ea typeface="+mn-ea"/>
                <a:cs typeface="+mn-cs"/>
              </a:rPr>
              <a:t>Storage</a:t>
            </a:r>
            <a:r>
              <a:rPr kumimoji="0" lang="en-US" sz="1100" b="1" strike="noStrike" kern="1200" cap="none" spc="0" normalizeH="0" baseline="0" noProof="0">
                <a:ln>
                  <a:noFill/>
                </a:ln>
                <a:solidFill>
                  <a:schemeClr val="accent5"/>
                </a:solidFill>
                <a:effectLst/>
                <a:uLnTx/>
                <a:uFillTx/>
                <a:latin typeface="Neue Haas Grotesk Text Pro" panose="020B0504020202020204" pitchFamily="34" charset="77"/>
                <a:ea typeface="+mn-ea"/>
                <a:cs typeface="+mn-cs"/>
              </a:rPr>
              <a:t> Fault Domain</a:t>
            </a:r>
          </a:p>
          <a:p>
            <a:pPr>
              <a:spcAft>
                <a:spcPts val="600"/>
              </a:spcAft>
            </a:pPr>
            <a:r>
              <a:rPr lang="en-US" sz="1050" b="1" i="1">
                <a:solidFill>
                  <a:schemeClr val="tx2">
                    <a:lumMod val="75000"/>
                    <a:lumOff val="25000"/>
                  </a:schemeClr>
                </a:solidFill>
                <a:latin typeface="Neue Haas Grotesk Text Pro" panose="020B0504020202020204" pitchFamily="34" charset="77"/>
              </a:rPr>
              <a:t>defines</a:t>
            </a:r>
            <a:r>
              <a:rPr lang="en-US" sz="1050" i="1">
                <a:solidFill>
                  <a:schemeClr val="tx2">
                    <a:lumMod val="75000"/>
                    <a:lumOff val="25000"/>
                  </a:schemeClr>
                </a:solidFill>
                <a:latin typeface="Neue Haas Grotesk Text Pro" panose="020B0504020202020204" pitchFamily="34" charset="77"/>
              </a:rPr>
              <a:t> </a:t>
            </a:r>
            <a:r>
              <a:rPr lang="en-US" sz="1050" b="1" i="1">
                <a:solidFill>
                  <a:schemeClr val="tx2">
                    <a:lumMod val="75000"/>
                    <a:lumOff val="25000"/>
                  </a:schemeClr>
                </a:solidFill>
                <a:latin typeface="Neue Haas Grotesk Text Pro" panose="020B0504020202020204" pitchFamily="34" charset="77"/>
              </a:rPr>
              <a:t>where data is protected</a:t>
            </a:r>
            <a:r>
              <a:rPr lang="en-US" sz="1050">
                <a:solidFill>
                  <a:schemeClr val="tx2">
                    <a:lumMod val="75000"/>
                    <a:lumOff val="25000"/>
                  </a:schemeClr>
                </a:solidFill>
                <a:latin typeface="Neue Haas Grotesk Text Pro" panose="020B0504020202020204" pitchFamily="34" charset="77"/>
              </a:rPr>
              <a:t> </a:t>
            </a:r>
          </a:p>
          <a:p>
            <a:pPr marL="120650" indent="-120650">
              <a:spcAft>
                <a:spcPts val="600"/>
              </a:spcAft>
              <a:buFont typeface="Wingdings" pitchFamily="2" charset="2"/>
              <a:buChar char="§"/>
            </a:pPr>
            <a:r>
              <a:rPr lang="en-US" sz="1050">
                <a:solidFill>
                  <a:schemeClr val="tx2">
                    <a:lumMod val="75000"/>
                    <a:lumOff val="25000"/>
                  </a:schemeClr>
                </a:solidFill>
                <a:latin typeface="Neue Haas Grotesk Text Pro" panose="020B0504020202020204" pitchFamily="34" charset="77"/>
              </a:rPr>
              <a:t>improve resilience with physically dispersed data</a:t>
            </a:r>
          </a:p>
          <a:p>
            <a:pPr marL="120650" indent="-120650">
              <a:spcAft>
                <a:spcPts val="600"/>
              </a:spcAft>
              <a:buFont typeface="Wingdings" pitchFamily="2" charset="2"/>
              <a:buChar char="§"/>
            </a:pPr>
            <a:r>
              <a:rPr lang="en-US" sz="1050">
                <a:solidFill>
                  <a:schemeClr val="tx2">
                    <a:lumMod val="75000"/>
                    <a:lumOff val="25000"/>
                  </a:schemeClr>
                </a:solidFill>
                <a:latin typeface="Neue Haas Grotesk Text Pro" panose="020B0504020202020204" pitchFamily="34" charset="77"/>
              </a:rPr>
              <a:t>ensure data availability if there is a disruption</a:t>
            </a:r>
            <a:endParaRPr lang="en-US" sz="900">
              <a:solidFill>
                <a:schemeClr val="tx2">
                  <a:lumMod val="75000"/>
                  <a:lumOff val="25000"/>
                </a:schemeClr>
              </a:solidFill>
            </a:endParaRPr>
          </a:p>
        </p:txBody>
      </p:sp>
      <p:cxnSp>
        <p:nvCxnSpPr>
          <p:cNvPr id="36" name="Straight Arrow Connector 35">
            <a:extLst>
              <a:ext uri="{FF2B5EF4-FFF2-40B4-BE49-F238E27FC236}">
                <a16:creationId xmlns:a16="http://schemas.microsoft.com/office/drawing/2014/main" id="{F19B9555-45D8-8940-B818-56DC4B33038F}"/>
              </a:ext>
            </a:extLst>
          </p:cNvPr>
          <p:cNvCxnSpPr>
            <a:cxnSpLocks/>
            <a:stCxn id="28" idx="1"/>
            <a:endCxn id="10" idx="3"/>
          </p:cNvCxnSpPr>
          <p:nvPr/>
        </p:nvCxnSpPr>
        <p:spPr>
          <a:xfrm flipH="1">
            <a:off x="3127248" y="1303020"/>
            <a:ext cx="1261872" cy="1165860"/>
          </a:xfrm>
          <a:prstGeom prst="straightConnector1">
            <a:avLst/>
          </a:prstGeom>
          <a:ln w="9525">
            <a:solidFill>
              <a:schemeClr val="accent5"/>
            </a:solidFill>
            <a:headEnd type="stealth" w="sm" len="med"/>
            <a:tailEnd type="stealth" w="sm"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8BBD55A-B623-4562-B603-9AA32A87EB46}"/>
              </a:ext>
            </a:extLst>
          </p:cNvPr>
          <p:cNvCxnSpPr>
            <a:cxnSpLocks/>
            <a:stCxn id="31" idx="1"/>
            <a:endCxn id="10" idx="3"/>
          </p:cNvCxnSpPr>
          <p:nvPr/>
        </p:nvCxnSpPr>
        <p:spPr>
          <a:xfrm flipH="1" flipV="1">
            <a:off x="3127248" y="2468880"/>
            <a:ext cx="1284732" cy="1371600"/>
          </a:xfrm>
          <a:prstGeom prst="straightConnector1">
            <a:avLst/>
          </a:prstGeom>
          <a:ln w="9525">
            <a:solidFill>
              <a:schemeClr val="accent5"/>
            </a:solidFill>
            <a:headEnd type="stealth" w="sm" len="med"/>
            <a:tailEnd type="stealth" w="sm"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00BD020-AAC4-0183-DFD6-C44C1FD86417}"/>
              </a:ext>
            </a:extLst>
          </p:cNvPr>
          <p:cNvSpPr txBox="1"/>
          <p:nvPr/>
        </p:nvSpPr>
        <p:spPr>
          <a:xfrm>
            <a:off x="3200400" y="2331720"/>
            <a:ext cx="274320" cy="276999"/>
          </a:xfrm>
          <a:prstGeom prst="rect">
            <a:avLst/>
          </a:prstGeom>
          <a:noFill/>
        </p:spPr>
        <p:txBody>
          <a:bodyPr wrap="square">
            <a:spAutoFit/>
          </a:bodyPr>
          <a:lstStyle/>
          <a:p>
            <a:pPr algn="ctr"/>
            <a:r>
              <a:rPr lang="en-US" sz="1200">
                <a:solidFill>
                  <a:schemeClr val="accent5"/>
                </a:solidFill>
                <a:latin typeface="Neue Haas Grotesk Text Pro" panose="020B0504020202020204" pitchFamily="34" charset="77"/>
              </a:rPr>
              <a:t>n</a:t>
            </a:r>
          </a:p>
        </p:txBody>
      </p:sp>
      <p:sp>
        <p:nvSpPr>
          <p:cNvPr id="46" name="TextBox 45">
            <a:extLst>
              <a:ext uri="{FF2B5EF4-FFF2-40B4-BE49-F238E27FC236}">
                <a16:creationId xmlns:a16="http://schemas.microsoft.com/office/drawing/2014/main" id="{A1188BCC-A77D-278E-1190-4DECB957BFF5}"/>
              </a:ext>
            </a:extLst>
          </p:cNvPr>
          <p:cNvSpPr txBox="1"/>
          <p:nvPr/>
        </p:nvSpPr>
        <p:spPr>
          <a:xfrm>
            <a:off x="4160520" y="1417320"/>
            <a:ext cx="274320" cy="276999"/>
          </a:xfrm>
          <a:prstGeom prst="rect">
            <a:avLst/>
          </a:prstGeom>
          <a:noFill/>
        </p:spPr>
        <p:txBody>
          <a:bodyPr wrap="square">
            <a:spAutoFit/>
          </a:bodyPr>
          <a:lstStyle/>
          <a:p>
            <a:pPr algn="ctr"/>
            <a:r>
              <a:rPr lang="en-US" sz="1200">
                <a:solidFill>
                  <a:schemeClr val="accent5"/>
                </a:solidFill>
                <a:latin typeface="Neue Haas Grotesk Text Pro" panose="020B0504020202020204" pitchFamily="34" charset="77"/>
              </a:rPr>
              <a:t>1</a:t>
            </a:r>
          </a:p>
        </p:txBody>
      </p:sp>
      <p:sp>
        <p:nvSpPr>
          <p:cNvPr id="47" name="TextBox 46">
            <a:extLst>
              <a:ext uri="{FF2B5EF4-FFF2-40B4-BE49-F238E27FC236}">
                <a16:creationId xmlns:a16="http://schemas.microsoft.com/office/drawing/2014/main" id="{FA759366-B591-CFAD-8435-5AD2E33B02DA}"/>
              </a:ext>
            </a:extLst>
          </p:cNvPr>
          <p:cNvSpPr txBox="1"/>
          <p:nvPr/>
        </p:nvSpPr>
        <p:spPr>
          <a:xfrm>
            <a:off x="4160520" y="3383280"/>
            <a:ext cx="274320" cy="276999"/>
          </a:xfrm>
          <a:prstGeom prst="rect">
            <a:avLst/>
          </a:prstGeom>
          <a:noFill/>
        </p:spPr>
        <p:txBody>
          <a:bodyPr wrap="square">
            <a:spAutoFit/>
          </a:bodyPr>
          <a:lstStyle/>
          <a:p>
            <a:pPr algn="ctr"/>
            <a:r>
              <a:rPr lang="en-US" sz="1200">
                <a:solidFill>
                  <a:schemeClr val="accent5"/>
                </a:solidFill>
                <a:latin typeface="Neue Haas Grotesk Text Pro" panose="020B0504020202020204" pitchFamily="34" charset="77"/>
              </a:rPr>
              <a:t>1</a:t>
            </a:r>
          </a:p>
        </p:txBody>
      </p:sp>
    </p:spTree>
    <p:extLst>
      <p:ext uri="{BB962C8B-B14F-4D97-AF65-F5344CB8AC3E}">
        <p14:creationId xmlns:p14="http://schemas.microsoft.com/office/powerpoint/2010/main" val="61257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outVertical)">
                                      <p:cBhvr>
                                        <p:cTn id="23" dur="500"/>
                                        <p:tgtEl>
                                          <p:spTgt spid="36"/>
                                        </p:tgtEl>
                                      </p:cBhvr>
                                    </p:animEffect>
                                  </p:childTnLst>
                                </p:cTn>
                              </p:par>
                              <p:par>
                                <p:cTn id="24" presetID="16" presetClass="entr" presetSubtype="37"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outVertical)">
                                      <p:cBhvr>
                                        <p:cTn id="26" dur="500"/>
                                        <p:tgtEl>
                                          <p:spTgt spid="39"/>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500"/>
                                        <p:tgtEl>
                                          <p:spTgt spid="4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5" grpId="0"/>
      <p:bldP spid="46" grpId="0"/>
      <p:bldP spid="4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C1BEB-AFCD-C39A-67A5-FD018FF867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5F866-EA2E-FD9E-7EE2-8FDBE276FEAB}"/>
              </a:ext>
            </a:extLst>
          </p:cNvPr>
          <p:cNvSpPr>
            <a:spLocks noGrp="1"/>
          </p:cNvSpPr>
          <p:nvPr>
            <p:ph type="title"/>
          </p:nvPr>
        </p:nvSpPr>
        <p:spPr/>
        <p:txBody>
          <a:bodyPr/>
          <a:lstStyle/>
          <a:p>
            <a:r>
              <a:rPr lang="en-US"/>
              <a:t>VSP One Object </a:t>
            </a:r>
            <a:r>
              <a:rPr lang="en-US" b="0">
                <a:solidFill>
                  <a:schemeClr val="tx2">
                    <a:lumMod val="75000"/>
                    <a:lumOff val="25000"/>
                  </a:schemeClr>
                </a:solidFill>
              </a:rPr>
              <a:t>| Replication overview</a:t>
            </a:r>
            <a:endParaRPr lang="en-US"/>
          </a:p>
        </p:txBody>
      </p:sp>
      <p:sp>
        <p:nvSpPr>
          <p:cNvPr id="27" name="TextBox 26">
            <a:extLst>
              <a:ext uri="{FF2B5EF4-FFF2-40B4-BE49-F238E27FC236}">
                <a16:creationId xmlns:a16="http://schemas.microsoft.com/office/drawing/2014/main" id="{9EBA967E-ADA7-756E-4357-18EC069486E7}"/>
              </a:ext>
            </a:extLst>
          </p:cNvPr>
          <p:cNvSpPr txBox="1"/>
          <p:nvPr/>
        </p:nvSpPr>
        <p:spPr>
          <a:xfrm>
            <a:off x="6786245" y="4389118"/>
            <a:ext cx="11493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22222"/>
                </a:solidFill>
                <a:effectLst/>
                <a:uLnTx/>
                <a:uFillTx/>
                <a:latin typeface="Arial"/>
                <a:ea typeface="+mn-ea"/>
                <a:cs typeface="+mn-cs"/>
              </a:rPr>
              <a:t> * like GAD for VSP</a:t>
            </a:r>
          </a:p>
        </p:txBody>
      </p:sp>
      <p:pic>
        <p:nvPicPr>
          <p:cNvPr id="5" name="Graphic 4">
            <a:extLst>
              <a:ext uri="{FF2B5EF4-FFF2-40B4-BE49-F238E27FC236}">
                <a16:creationId xmlns:a16="http://schemas.microsoft.com/office/drawing/2014/main" id="{A432DFF4-C857-FA8B-41BD-46AEB1711F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0" y="1188720"/>
            <a:ext cx="731520" cy="731520"/>
          </a:xfrm>
          <a:prstGeom prst="rect">
            <a:avLst/>
          </a:prstGeom>
        </p:spPr>
      </p:pic>
      <p:pic>
        <p:nvPicPr>
          <p:cNvPr id="7" name="Graphic 6">
            <a:extLst>
              <a:ext uri="{FF2B5EF4-FFF2-40B4-BE49-F238E27FC236}">
                <a16:creationId xmlns:a16="http://schemas.microsoft.com/office/drawing/2014/main" id="{84052F89-A4BF-87A9-63B2-52AE1E3CF0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14800" y="1188720"/>
            <a:ext cx="731520" cy="731520"/>
          </a:xfrm>
          <a:prstGeom prst="rect">
            <a:avLst/>
          </a:prstGeom>
        </p:spPr>
      </p:pic>
      <p:sp>
        <p:nvSpPr>
          <p:cNvPr id="9" name="TextBox 8">
            <a:extLst>
              <a:ext uri="{FF2B5EF4-FFF2-40B4-BE49-F238E27FC236}">
                <a16:creationId xmlns:a16="http://schemas.microsoft.com/office/drawing/2014/main" id="{FB3B8FBA-3952-A802-F00B-BF31508D8C50}"/>
              </a:ext>
            </a:extLst>
          </p:cNvPr>
          <p:cNvSpPr txBox="1"/>
          <p:nvPr/>
        </p:nvSpPr>
        <p:spPr>
          <a:xfrm>
            <a:off x="1005840" y="2011680"/>
            <a:ext cx="1463040"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Replication</a:t>
            </a:r>
            <a:r>
              <a:rPr kumimoji="0" lang="en-US" sz="105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93419A"/>
                </a:solidFill>
                <a:effectLst/>
                <a:uLnTx/>
                <a:uFillTx/>
                <a:latin typeface="Neue Haas Grotesk Text Pro" panose="020B0504020202020204" pitchFamily="34" charset="77"/>
                <a:ea typeface="+mn-ea"/>
                <a:cs typeface="+mn-cs"/>
              </a:rPr>
              <a:t>Disaster Recovery</a:t>
            </a:r>
          </a:p>
        </p:txBody>
      </p:sp>
      <p:sp>
        <p:nvSpPr>
          <p:cNvPr id="10" name="TextBox 9">
            <a:extLst>
              <a:ext uri="{FF2B5EF4-FFF2-40B4-BE49-F238E27FC236}">
                <a16:creationId xmlns:a16="http://schemas.microsoft.com/office/drawing/2014/main" id="{7F62E42F-23FB-7A8A-F3B7-8BD5F8BDC320}"/>
              </a:ext>
            </a:extLst>
          </p:cNvPr>
          <p:cNvSpPr txBox="1"/>
          <p:nvPr/>
        </p:nvSpPr>
        <p:spPr>
          <a:xfrm>
            <a:off x="3749040" y="2011680"/>
            <a:ext cx="1463040"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Replication</a:t>
            </a:r>
            <a:r>
              <a:rPr kumimoji="0" lang="en-US" sz="105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93419A"/>
                </a:solidFill>
                <a:effectLst/>
                <a:uLnTx/>
                <a:uFillTx/>
                <a:latin typeface="Neue Haas Grotesk Text Pro" panose="020B0504020202020204" pitchFamily="34" charset="77"/>
                <a:ea typeface="+mn-ea"/>
                <a:cs typeface="+mn-cs"/>
              </a:rPr>
              <a:t>Business Continuity</a:t>
            </a:r>
          </a:p>
        </p:txBody>
      </p:sp>
      <p:pic>
        <p:nvPicPr>
          <p:cNvPr id="12" name="Graphic 11">
            <a:extLst>
              <a:ext uri="{FF2B5EF4-FFF2-40B4-BE49-F238E27FC236}">
                <a16:creationId xmlns:a16="http://schemas.microsoft.com/office/drawing/2014/main" id="{02AD4517-F2C9-23C3-8D90-4416E8CCB1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71800" y="1417320"/>
            <a:ext cx="274320" cy="274320"/>
          </a:xfrm>
          <a:prstGeom prst="rect">
            <a:avLst/>
          </a:prstGeom>
        </p:spPr>
      </p:pic>
      <p:pic>
        <p:nvPicPr>
          <p:cNvPr id="14" name="Graphic 13">
            <a:extLst>
              <a:ext uri="{FF2B5EF4-FFF2-40B4-BE49-F238E27FC236}">
                <a16:creationId xmlns:a16="http://schemas.microsoft.com/office/drawing/2014/main" id="{F51C1638-E04B-F358-E0F5-E1EE4560F1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15000" y="1417320"/>
            <a:ext cx="274320" cy="274320"/>
          </a:xfrm>
          <a:prstGeom prst="rect">
            <a:avLst/>
          </a:prstGeom>
        </p:spPr>
      </p:pic>
      <p:sp>
        <p:nvSpPr>
          <p:cNvPr id="15" name="TextBox 14">
            <a:extLst>
              <a:ext uri="{FF2B5EF4-FFF2-40B4-BE49-F238E27FC236}">
                <a16:creationId xmlns:a16="http://schemas.microsoft.com/office/drawing/2014/main" id="{368AC391-8A29-F238-9A23-9345382FCD9E}"/>
              </a:ext>
            </a:extLst>
          </p:cNvPr>
          <p:cNvSpPr txBox="1"/>
          <p:nvPr/>
        </p:nvSpPr>
        <p:spPr>
          <a:xfrm>
            <a:off x="6492240" y="1262092"/>
            <a:ext cx="173736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3419A"/>
                </a:solidFill>
                <a:effectLst/>
                <a:uLnTx/>
                <a:uFillTx/>
                <a:latin typeface="Neue Haas Grotesk Text Pro" panose="020B0504020202020204" pitchFamily="34" charset="77"/>
                <a:ea typeface="+mn-ea"/>
                <a:cs typeface="+mn-cs"/>
              </a:rPr>
              <a:t>Replication for BCDR</a:t>
            </a:r>
            <a:endParaRPr kumimoji="0" lang="en-US" sz="1600" b="1" i="0" u="none" strike="noStrike" kern="1200" cap="none" spc="0" normalizeH="0" baseline="0" noProof="0">
              <a:ln>
                <a:noFill/>
              </a:ln>
              <a:solidFill>
                <a:srgbClr val="93419A"/>
              </a:solidFill>
              <a:effectLst/>
              <a:uLnTx/>
              <a:uFillTx/>
              <a:latin typeface="Arial"/>
              <a:ea typeface="+mn-ea"/>
              <a:cs typeface="+mn-cs"/>
            </a:endParaRPr>
          </a:p>
        </p:txBody>
      </p:sp>
      <p:grpSp>
        <p:nvGrpSpPr>
          <p:cNvPr id="28" name="Group 27">
            <a:extLst>
              <a:ext uri="{FF2B5EF4-FFF2-40B4-BE49-F238E27FC236}">
                <a16:creationId xmlns:a16="http://schemas.microsoft.com/office/drawing/2014/main" id="{86AA0214-8EB0-B90E-EEB9-6A20E84A3566}"/>
              </a:ext>
            </a:extLst>
          </p:cNvPr>
          <p:cNvGrpSpPr/>
          <p:nvPr/>
        </p:nvGrpSpPr>
        <p:grpSpPr>
          <a:xfrm>
            <a:off x="6675120" y="1828800"/>
            <a:ext cx="1371600" cy="1371600"/>
            <a:chOff x="6675120" y="2459991"/>
            <a:chExt cx="1371600" cy="1371600"/>
          </a:xfrm>
        </p:grpSpPr>
        <p:pic>
          <p:nvPicPr>
            <p:cNvPr id="26" name="Graphic 25">
              <a:extLst>
                <a:ext uri="{FF2B5EF4-FFF2-40B4-BE49-F238E27FC236}">
                  <a16:creationId xmlns:a16="http://schemas.microsoft.com/office/drawing/2014/main" id="{04676707-2490-ADA1-6C2A-1735A455AD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75120" y="2459991"/>
              <a:ext cx="1371600" cy="1371600"/>
            </a:xfrm>
            <a:prstGeom prst="rect">
              <a:avLst/>
            </a:prstGeom>
          </p:spPr>
        </p:pic>
        <p:sp>
          <p:nvSpPr>
            <p:cNvPr id="16" name="TextBox 15">
              <a:extLst>
                <a:ext uri="{FF2B5EF4-FFF2-40B4-BE49-F238E27FC236}">
                  <a16:creationId xmlns:a16="http://schemas.microsoft.com/office/drawing/2014/main" id="{B652E8CC-0D81-6C6A-6692-52BE9C9E885B}"/>
                </a:ext>
              </a:extLst>
            </p:cNvPr>
            <p:cNvSpPr txBox="1"/>
            <p:nvPr/>
          </p:nvSpPr>
          <p:spPr>
            <a:xfrm>
              <a:off x="6854292" y="2816565"/>
              <a:ext cx="914400" cy="576072"/>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93419A"/>
                  </a:solidFill>
                  <a:effectLst/>
                  <a:uLnTx/>
                  <a:uFillTx/>
                  <a:latin typeface="Arial"/>
                  <a:ea typeface="+mn-ea"/>
                  <a:cs typeface="+mn-cs"/>
                </a:rPr>
                <a:t>ensuring continuous operations*</a:t>
              </a:r>
            </a:p>
          </p:txBody>
        </p:sp>
      </p:grpSp>
      <p:sp>
        <p:nvSpPr>
          <p:cNvPr id="4" name="TextBox 3">
            <a:extLst>
              <a:ext uri="{FF2B5EF4-FFF2-40B4-BE49-F238E27FC236}">
                <a16:creationId xmlns:a16="http://schemas.microsoft.com/office/drawing/2014/main" id="{CC37E104-23CC-1EAB-4C58-394258CF874D}"/>
              </a:ext>
            </a:extLst>
          </p:cNvPr>
          <p:cNvSpPr txBox="1"/>
          <p:nvPr/>
        </p:nvSpPr>
        <p:spPr>
          <a:xfrm>
            <a:off x="457200" y="2560318"/>
            <a:ext cx="2560320" cy="1828800"/>
          </a:xfrm>
          <a:prstGeom prst="rect">
            <a:avLst/>
          </a:prstGeom>
          <a:solidFill>
            <a:schemeClr val="accent5">
              <a:lumMod val="20000"/>
              <a:lumOff val="80000"/>
              <a:alpha val="75000"/>
            </a:schemeClr>
          </a:solidFill>
        </p:spPr>
        <p:txBody>
          <a:bodyPr wrap="square" lIns="137160" tIns="91440" rIns="13716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v3.0</a:t>
            </a:r>
            <a:endParaRPr kumimoji="0" lang="en-US" sz="800" b="0" i="1"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endParaRPr>
          </a:p>
          <a:p>
            <a:pPr marL="117475" marR="0" lvl="0" indent="-117475"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US" sz="9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Replicate &amp; protect critical data across multiple regions </a:t>
            </a:r>
          </a:p>
          <a:p>
            <a:pPr marL="117475" marR="0" lvl="0" indent="-117475"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US" sz="9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Asynchronous replication optimized for long distances </a:t>
            </a:r>
            <a:r>
              <a:rPr kumimoji="0" lang="en-US" sz="7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(dependent on customer network)</a:t>
            </a:r>
          </a:p>
          <a:p>
            <a:pPr marL="117475" marR="0" lvl="0" indent="-117475"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US" sz="9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Configurations &amp; metadata are protected to recover from a natural disaster or other business disruption</a:t>
            </a:r>
            <a:endParaRPr kumimoji="0" lang="en-US" sz="800" b="0" i="0" u="none" strike="noStrike" kern="1200" cap="none" spc="0" normalizeH="0" baseline="0" noProof="0">
              <a:ln>
                <a:noFill/>
              </a:ln>
              <a:solidFill>
                <a:srgbClr val="222222"/>
              </a:solidFill>
              <a:effectLst/>
              <a:uLnTx/>
              <a:uFillTx/>
              <a:latin typeface="Arial"/>
              <a:ea typeface="+mn-ea"/>
              <a:cs typeface="+mn-cs"/>
            </a:endParaRPr>
          </a:p>
        </p:txBody>
      </p:sp>
      <p:sp>
        <p:nvSpPr>
          <p:cNvPr id="17" name="TextBox 16">
            <a:extLst>
              <a:ext uri="{FF2B5EF4-FFF2-40B4-BE49-F238E27FC236}">
                <a16:creationId xmlns:a16="http://schemas.microsoft.com/office/drawing/2014/main" id="{C1FD7AF0-8347-1808-022F-4ACA8492DF03}"/>
              </a:ext>
            </a:extLst>
          </p:cNvPr>
          <p:cNvSpPr txBox="1"/>
          <p:nvPr/>
        </p:nvSpPr>
        <p:spPr>
          <a:xfrm>
            <a:off x="3200400" y="2560319"/>
            <a:ext cx="2560320" cy="1828800"/>
          </a:xfrm>
          <a:prstGeom prst="rect">
            <a:avLst/>
          </a:prstGeom>
          <a:solidFill>
            <a:schemeClr val="bg1">
              <a:lumMod val="95000"/>
              <a:alpha val="75000"/>
            </a:schemeClr>
          </a:solidFill>
        </p:spPr>
        <p:txBody>
          <a:bodyPr wrap="square" lIns="137160" tIns="91440" rIns="13716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v3.1</a:t>
            </a:r>
            <a:endParaRPr kumimoji="0" lang="en-US" sz="800" b="0" i="1"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endParaRPr>
          </a:p>
          <a:p>
            <a:pPr marL="117475" marR="0" lvl="0" indent="-117475"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US" sz="9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Automated failover &amp; failback for continuous operations</a:t>
            </a:r>
          </a:p>
          <a:p>
            <a:pPr marL="117475" marR="0" lvl="0" indent="-117475"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US" sz="9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Seamless access to buckets across regions during a disruption</a:t>
            </a:r>
          </a:p>
          <a:p>
            <a:pPr marL="117475" marR="0" lvl="0" indent="-117475" algn="l" defTabSz="914400" rtl="0" eaLnBrk="1" fontAlgn="auto" latinLnBrk="0" hangingPunct="1">
              <a:lnSpc>
                <a:spcPct val="100000"/>
              </a:lnSpc>
              <a:spcBef>
                <a:spcPts val="0"/>
              </a:spcBef>
              <a:spcAft>
                <a:spcPts val="600"/>
              </a:spcAft>
              <a:buClrTx/>
              <a:buSzTx/>
              <a:buFont typeface="Wingdings" pitchFamily="2" charset="2"/>
              <a:buChar char="§"/>
              <a:tabLst/>
              <a:defRPr/>
            </a:pPr>
            <a:r>
              <a:rPr lang="en-US" sz="900">
                <a:solidFill>
                  <a:srgbClr val="222222"/>
                </a:solidFill>
                <a:latin typeface="Neue Haas Grotesk Text Pro" panose="020B0504020202020204" pitchFamily="34" charset="77"/>
              </a:rPr>
              <a:t>Allow replication of existing buckets to new buckets (</a:t>
            </a:r>
            <a:r>
              <a:rPr lang="en-US" sz="900" err="1">
                <a:solidFill>
                  <a:srgbClr val="222222"/>
                </a:solidFill>
                <a:latin typeface="Neue Haas Grotesk Text Pro" panose="020B0504020202020204" pitchFamily="34" charset="77"/>
              </a:rPr>
              <a:t>eg</a:t>
            </a:r>
            <a:r>
              <a:rPr lang="en-US" sz="900">
                <a:solidFill>
                  <a:srgbClr val="222222"/>
                </a:solidFill>
                <a:latin typeface="Neue Haas Grotesk Text Pro" panose="020B0504020202020204" pitchFamily="34" charset="77"/>
              </a:rPr>
              <a:t>, after a disaster)</a:t>
            </a:r>
            <a:endParaRPr kumimoji="0" lang="en-US" sz="9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endParaRPr>
          </a:p>
          <a:p>
            <a:pPr marL="117475" marR="0" lvl="0" indent="-117475"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US" sz="9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Additional replication functionality</a:t>
            </a:r>
            <a:endParaRPr kumimoji="0" lang="en-US" sz="800" b="0" i="0" u="none" strike="noStrike" kern="1200" cap="none" spc="0" normalizeH="0" baseline="0" noProof="0">
              <a:ln>
                <a:noFill/>
              </a:ln>
              <a:solidFill>
                <a:srgbClr val="222222"/>
              </a:solidFill>
              <a:effectLst/>
              <a:uLnTx/>
              <a:uFillTx/>
              <a:latin typeface="Arial"/>
              <a:ea typeface="+mn-ea"/>
              <a:cs typeface="+mn-cs"/>
            </a:endParaRPr>
          </a:p>
        </p:txBody>
      </p:sp>
    </p:spTree>
    <p:extLst>
      <p:ext uri="{BB962C8B-B14F-4D97-AF65-F5344CB8AC3E}">
        <p14:creationId xmlns:p14="http://schemas.microsoft.com/office/powerpoint/2010/main" val="129101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BA03D4-BA46-A347-51B7-5442733751B2}"/>
              </a:ext>
            </a:extLst>
          </p:cNvPr>
          <p:cNvSpPr>
            <a:spLocks noGrp="1"/>
          </p:cNvSpPr>
          <p:nvPr>
            <p:ph type="title"/>
          </p:nvPr>
        </p:nvSpPr>
        <p:spPr>
          <a:xfrm>
            <a:off x="173038" y="90322"/>
            <a:ext cx="8171501" cy="579444"/>
          </a:xfrm>
        </p:spPr>
        <p:txBody>
          <a:bodyPr/>
          <a:lstStyle/>
          <a:p>
            <a:r>
              <a:rPr lang="en-US"/>
              <a:t>VSP One Object Models | </a:t>
            </a:r>
            <a:r>
              <a:rPr lang="en-US" sz="2000" b="0">
                <a:solidFill>
                  <a:schemeClr val="tx2">
                    <a:lumMod val="75000"/>
                    <a:lumOff val="25000"/>
                  </a:schemeClr>
                </a:solidFill>
              </a:rPr>
              <a:t>O42 &amp; O44</a:t>
            </a:r>
          </a:p>
        </p:txBody>
      </p:sp>
      <p:sp>
        <p:nvSpPr>
          <p:cNvPr id="7" name="TextBox 6">
            <a:extLst>
              <a:ext uri="{FF2B5EF4-FFF2-40B4-BE49-F238E27FC236}">
                <a16:creationId xmlns:a16="http://schemas.microsoft.com/office/drawing/2014/main" id="{72B0E7F7-2C9F-4563-4697-D4D37F98664E}"/>
              </a:ext>
            </a:extLst>
          </p:cNvPr>
          <p:cNvSpPr txBox="1"/>
          <p:nvPr/>
        </p:nvSpPr>
        <p:spPr>
          <a:xfrm>
            <a:off x="5595978" y="795280"/>
            <a:ext cx="2822247" cy="369332"/>
          </a:xfrm>
          <a:prstGeom prst="rect">
            <a:avLst/>
          </a:prstGeom>
          <a:noFill/>
        </p:spPr>
        <p:txBody>
          <a:bodyPr wrap="none" rtlCol="0">
            <a:spAutoFit/>
          </a:bodyPr>
          <a:lstStyle/>
          <a:p>
            <a:r>
              <a:rPr lang="en-US" b="1">
                <a:solidFill>
                  <a:srgbClr val="CC0000"/>
                </a:solidFill>
              </a:rPr>
              <a:t>VSP One Object System</a:t>
            </a:r>
          </a:p>
        </p:txBody>
      </p:sp>
      <p:sp>
        <p:nvSpPr>
          <p:cNvPr id="9" name="TextBox 8">
            <a:extLst>
              <a:ext uri="{FF2B5EF4-FFF2-40B4-BE49-F238E27FC236}">
                <a16:creationId xmlns:a16="http://schemas.microsoft.com/office/drawing/2014/main" id="{1F91CE69-76AF-EFD9-A921-44D6367B24EA}"/>
              </a:ext>
            </a:extLst>
          </p:cNvPr>
          <p:cNvSpPr txBox="1"/>
          <p:nvPr/>
        </p:nvSpPr>
        <p:spPr>
          <a:xfrm>
            <a:off x="173038" y="980957"/>
            <a:ext cx="4895165" cy="3576364"/>
          </a:xfrm>
          <a:prstGeom prst="rect">
            <a:avLst/>
          </a:prstGeom>
          <a:noFill/>
        </p:spPr>
        <p:txBody>
          <a:bodyPr wrap="square" lIns="0" tIns="0" rIns="0" bIns="0" rtlCol="0">
            <a:spAutoFit/>
          </a:bodyPr>
          <a:lstStyle/>
          <a:p>
            <a:pPr marL="171450" indent="-171450" algn="l">
              <a:lnSpc>
                <a:spcPct val="90000"/>
              </a:lnSpc>
              <a:spcBef>
                <a:spcPts val="600"/>
              </a:spcBef>
              <a:buFont typeface="Arial" panose="020B0604020202020204" pitchFamily="34" charset="0"/>
              <a:buChar char="•"/>
            </a:pPr>
            <a:r>
              <a:rPr lang="en-US" sz="1400" dirty="0">
                <a:latin typeface="Neue Haas Grotesk Text Pro" panose="020B0504020202020204" pitchFamily="34" charset="77"/>
              </a:rPr>
              <a:t>Packaged Offering – SW + HW</a:t>
            </a:r>
          </a:p>
          <a:p>
            <a:pPr marL="171450" indent="-171450" algn="l">
              <a:lnSpc>
                <a:spcPct val="90000"/>
              </a:lnSpc>
              <a:spcBef>
                <a:spcPts val="600"/>
              </a:spcBef>
              <a:buFont typeface="Arial" panose="020B0604020202020204" pitchFamily="34" charset="0"/>
              <a:buChar char="•"/>
            </a:pPr>
            <a:r>
              <a:rPr lang="en-US" sz="1400" dirty="0">
                <a:latin typeface="Neue Haas Grotesk Text Pro" panose="020B0504020202020204" pitchFamily="34" charset="77"/>
              </a:rPr>
              <a:t>Full (8) node cluster in a 4u rack – Sustainability</a:t>
            </a:r>
          </a:p>
          <a:p>
            <a:pPr marL="171450" indent="-171450">
              <a:lnSpc>
                <a:spcPct val="90000"/>
              </a:lnSpc>
              <a:spcBef>
                <a:spcPts val="600"/>
              </a:spcBef>
              <a:buFont typeface="Arial" panose="020B0604020202020204" pitchFamily="34" charset="0"/>
              <a:buChar char="•"/>
            </a:pPr>
            <a:r>
              <a:rPr lang="en-US" sz="1400" dirty="0">
                <a:latin typeface="Neue Haas Grotesk Text Pro" panose="020B0504020202020204" pitchFamily="34" charset="77"/>
              </a:rPr>
              <a:t>Pre-packaged configuration – Reduce risk, simple</a:t>
            </a:r>
          </a:p>
          <a:p>
            <a:pPr marL="171450" indent="-171450" algn="l">
              <a:lnSpc>
                <a:spcPct val="90000"/>
              </a:lnSpc>
              <a:spcBef>
                <a:spcPts val="600"/>
              </a:spcBef>
              <a:buFont typeface="Arial" panose="020B0604020202020204" pitchFamily="34" charset="0"/>
              <a:buChar char="•"/>
            </a:pPr>
            <a:r>
              <a:rPr lang="en-US" sz="1400" dirty="0">
                <a:latin typeface="Neue Haas Grotesk Text Pro" panose="020B0504020202020204" pitchFamily="34" charset="77"/>
              </a:rPr>
              <a:t>(8) Nodes with (6) NVME SED slots each</a:t>
            </a:r>
          </a:p>
          <a:p>
            <a:pPr marL="628650" lvl="1" indent="-171450">
              <a:lnSpc>
                <a:spcPct val="90000"/>
              </a:lnSpc>
              <a:spcBef>
                <a:spcPts val="600"/>
              </a:spcBef>
              <a:buFont typeface="Courier New" panose="02070309020205020404" pitchFamily="49" charset="0"/>
              <a:buChar char="o"/>
            </a:pPr>
            <a:r>
              <a:rPr lang="en-US" sz="1200" dirty="0">
                <a:latin typeface="Neue Haas Grotesk Text Pro" panose="020B0504020202020204" pitchFamily="34" charset="77"/>
              </a:rPr>
              <a:t>5 nodes (Workers) </a:t>
            </a:r>
          </a:p>
          <a:p>
            <a:pPr marL="628650" lvl="1" indent="-171450">
              <a:lnSpc>
                <a:spcPct val="90000"/>
              </a:lnSpc>
              <a:spcBef>
                <a:spcPts val="600"/>
              </a:spcBef>
              <a:buFont typeface="Courier New" panose="02070309020205020404" pitchFamily="49" charset="0"/>
              <a:buChar char="o"/>
            </a:pPr>
            <a:r>
              <a:rPr lang="en-US" sz="1200" dirty="0">
                <a:latin typeface="Neue Haas Grotesk Text Pro" panose="020B0504020202020204" pitchFamily="34" charset="77"/>
              </a:rPr>
              <a:t>3 nodes (Management)</a:t>
            </a:r>
          </a:p>
          <a:p>
            <a:pPr marL="628650" lvl="1" indent="-171450">
              <a:lnSpc>
                <a:spcPct val="90000"/>
              </a:lnSpc>
              <a:spcBef>
                <a:spcPts val="600"/>
              </a:spcBef>
              <a:buFont typeface="Courier New" panose="02070309020205020404" pitchFamily="49" charset="0"/>
              <a:buChar char="o"/>
            </a:pPr>
            <a:r>
              <a:rPr lang="en-US" sz="1200" dirty="0">
                <a:latin typeface="Neue Haas Grotesk Text Pro" panose="020B0504020202020204" pitchFamily="34" charset="77"/>
              </a:rPr>
              <a:t>512 GB RAM</a:t>
            </a:r>
          </a:p>
          <a:p>
            <a:pPr marL="628650" lvl="1" indent="-171450">
              <a:lnSpc>
                <a:spcPct val="90000"/>
              </a:lnSpc>
              <a:spcBef>
                <a:spcPts val="600"/>
              </a:spcBef>
              <a:buFont typeface="Courier New" panose="02070309020205020404" pitchFamily="49" charset="0"/>
              <a:buChar char="o"/>
            </a:pPr>
            <a:r>
              <a:rPr lang="en-US" sz="1200" dirty="0">
                <a:latin typeface="Neue Haas Grotesk Text Pro" panose="020B0504020202020204" pitchFamily="34" charset="77"/>
              </a:rPr>
              <a:t>1 </a:t>
            </a:r>
            <a:r>
              <a:rPr lang="en-US" sz="1200" dirty="0" err="1">
                <a:latin typeface="Neue Haas Grotesk Text Pro" panose="020B0504020202020204" pitchFamily="34" charset="77"/>
              </a:rPr>
              <a:t>NVMe</a:t>
            </a:r>
            <a:r>
              <a:rPr lang="en-US" sz="1200" dirty="0">
                <a:latin typeface="Neue Haas Grotesk Text Pro" panose="020B0504020202020204" pitchFamily="34" charset="77"/>
              </a:rPr>
              <a:t> slot / worker node reserved for Metadata</a:t>
            </a:r>
          </a:p>
          <a:p>
            <a:pPr marL="171450" indent="-171450">
              <a:lnSpc>
                <a:spcPct val="90000"/>
              </a:lnSpc>
              <a:spcBef>
                <a:spcPts val="600"/>
              </a:spcBef>
              <a:buFont typeface="Arial" panose="020B0604020202020204" pitchFamily="34" charset="0"/>
              <a:buChar char="•"/>
            </a:pPr>
            <a:r>
              <a:rPr lang="en-US" sz="1400" dirty="0">
                <a:latin typeface="Neue Haas Grotesk Text Pro" panose="020B0504020202020204" pitchFamily="34" charset="77"/>
              </a:rPr>
              <a:t>Options</a:t>
            </a:r>
          </a:p>
          <a:p>
            <a:pPr marL="742950" lvl="1" indent="-285750">
              <a:lnSpc>
                <a:spcPct val="90000"/>
              </a:lnSpc>
              <a:spcBef>
                <a:spcPts val="600"/>
              </a:spcBef>
              <a:buFont typeface="Courier New" panose="02070309020205020404" pitchFamily="49" charset="0"/>
              <a:buChar char="o"/>
            </a:pPr>
            <a:r>
              <a:rPr lang="en-US" sz="1400" dirty="0">
                <a:latin typeface="Neue Haas Grotesk Text Pro" panose="020B0504020202020204" pitchFamily="34" charset="77"/>
              </a:rPr>
              <a:t>Local </a:t>
            </a:r>
            <a:r>
              <a:rPr lang="en-US" sz="1400" dirty="0" err="1">
                <a:latin typeface="Neue Haas Grotesk Text Pro" panose="020B0504020202020204" pitchFamily="34" charset="77"/>
              </a:rPr>
              <a:t>NVMe</a:t>
            </a:r>
            <a:r>
              <a:rPr lang="en-US" sz="1400" dirty="0">
                <a:latin typeface="Neue Haas Grotesk Text Pro" panose="020B0504020202020204" pitchFamily="34" charset="77"/>
              </a:rPr>
              <a:t> Storage: 7.68TB, 15TB, 30TB </a:t>
            </a:r>
          </a:p>
          <a:p>
            <a:pPr marL="742950" lvl="1" indent="-285750">
              <a:lnSpc>
                <a:spcPct val="90000"/>
              </a:lnSpc>
              <a:spcBef>
                <a:spcPts val="600"/>
              </a:spcBef>
              <a:buFont typeface="Courier New" panose="02070309020205020404" pitchFamily="49" charset="0"/>
              <a:buChar char="o"/>
            </a:pPr>
            <a:r>
              <a:rPr lang="en-US" sz="1400" dirty="0">
                <a:latin typeface="Neue Haas Grotesk Text Pro" panose="020B0504020202020204" pitchFamily="34" charset="77"/>
              </a:rPr>
              <a:t>External Storage: S-Node, VSP One Block </a:t>
            </a:r>
            <a:r>
              <a:rPr lang="en-US" sz="1100" dirty="0">
                <a:latin typeface="Neue Haas Grotesk Text Pro" panose="020B0504020202020204" pitchFamily="34" charset="77"/>
              </a:rPr>
              <a:t>(v3.1)</a:t>
            </a:r>
          </a:p>
          <a:p>
            <a:pPr marL="742950" lvl="1" indent="-285750">
              <a:lnSpc>
                <a:spcPct val="90000"/>
              </a:lnSpc>
              <a:spcBef>
                <a:spcPts val="600"/>
              </a:spcBef>
              <a:buFont typeface="Courier New" panose="02070309020205020404" pitchFamily="49" charset="0"/>
              <a:buChar char="o"/>
            </a:pPr>
            <a:r>
              <a:rPr lang="en-US" sz="1400" dirty="0">
                <a:latin typeface="Neue Haas Grotesk Text Pro" panose="020B0504020202020204" pitchFamily="34" charset="77"/>
              </a:rPr>
              <a:t>Network: 25 GbE, 100GbE</a:t>
            </a:r>
            <a:endParaRPr lang="en-US" sz="1200" dirty="0">
              <a:latin typeface="Neue Haas Grotesk Text Pro" panose="020B0504020202020204" pitchFamily="34" charset="77"/>
            </a:endParaRPr>
          </a:p>
          <a:p>
            <a:pPr marL="742950" lvl="1" indent="-285750">
              <a:lnSpc>
                <a:spcPct val="90000"/>
              </a:lnSpc>
              <a:spcBef>
                <a:spcPts val="600"/>
              </a:spcBef>
              <a:buFont typeface="Courier New" panose="02070309020205020404" pitchFamily="49" charset="0"/>
              <a:buChar char="o"/>
            </a:pPr>
            <a:r>
              <a:rPr lang="en-US" sz="1400" dirty="0">
                <a:latin typeface="Neue Haas Grotesk Text Pro" panose="020B0504020202020204" pitchFamily="34" charset="77"/>
              </a:rPr>
              <a:t>Compute: 32 Core, 32/64 Core, 64 Core</a:t>
            </a:r>
          </a:p>
          <a:p>
            <a:pPr marL="628650" lvl="1" indent="-171450">
              <a:lnSpc>
                <a:spcPct val="90000"/>
              </a:lnSpc>
              <a:spcBef>
                <a:spcPts val="600"/>
              </a:spcBef>
              <a:buFont typeface="Arial" panose="020B0604020202020204" pitchFamily="34" charset="0"/>
              <a:buChar char="•"/>
            </a:pPr>
            <a:endParaRPr lang="en-US" sz="1200" dirty="0">
              <a:latin typeface="Neue Haas Grotesk Text Pro" panose="020B0504020202020204" pitchFamily="34" charset="77"/>
            </a:endParaRPr>
          </a:p>
        </p:txBody>
      </p:sp>
      <p:pic>
        <p:nvPicPr>
          <p:cNvPr id="2" name="Picture 1">
            <a:extLst>
              <a:ext uri="{FF2B5EF4-FFF2-40B4-BE49-F238E27FC236}">
                <a16:creationId xmlns:a16="http://schemas.microsoft.com/office/drawing/2014/main" id="{EBD594C0-58A7-994B-A58B-71EDD20F316F}"/>
              </a:ext>
            </a:extLst>
          </p:cNvPr>
          <p:cNvPicPr>
            <a:picLocks noChangeAspect="1"/>
          </p:cNvPicPr>
          <p:nvPr/>
        </p:nvPicPr>
        <p:blipFill>
          <a:blip r:embed="rId3"/>
          <a:stretch>
            <a:fillRect/>
          </a:stretch>
        </p:blipFill>
        <p:spPr>
          <a:xfrm>
            <a:off x="4774772" y="1105951"/>
            <a:ext cx="4259533" cy="1874193"/>
          </a:xfrm>
          <a:prstGeom prst="rect">
            <a:avLst/>
          </a:prstGeom>
          <a:effectLst>
            <a:reflection blurRad="54592" stA="16215" endPos="29150" dir="5400000" sy="-100000" algn="bl" rotWithShape="0"/>
          </a:effectLst>
        </p:spPr>
      </p:pic>
      <p:sp>
        <p:nvSpPr>
          <p:cNvPr id="3" name="Rectangle 2">
            <a:extLst>
              <a:ext uri="{FF2B5EF4-FFF2-40B4-BE49-F238E27FC236}">
                <a16:creationId xmlns:a16="http://schemas.microsoft.com/office/drawing/2014/main" id="{ADB0E6CC-FCEF-FBA6-4A4F-6D72B9DE1491}"/>
              </a:ext>
            </a:extLst>
          </p:cNvPr>
          <p:cNvSpPr/>
          <p:nvPr/>
        </p:nvSpPr>
        <p:spPr>
          <a:xfrm>
            <a:off x="2269133" y="4905721"/>
            <a:ext cx="3681394" cy="184666"/>
          </a:xfrm>
          <a:prstGeom prst="rect">
            <a:avLst/>
          </a:prstGeom>
        </p:spPr>
        <p:txBody>
          <a:bodyPr wrap="square" lIns="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CONFIDENTIAL – For use by Hitachi Vantara employees and other audiences under NDA only.</a:t>
            </a:r>
          </a:p>
        </p:txBody>
      </p:sp>
      <p:sp>
        <p:nvSpPr>
          <p:cNvPr id="24" name="TextBox 23">
            <a:extLst>
              <a:ext uri="{FF2B5EF4-FFF2-40B4-BE49-F238E27FC236}">
                <a16:creationId xmlns:a16="http://schemas.microsoft.com/office/drawing/2014/main" id="{BD896598-7334-4B6E-AA00-FD0E969D4D06}"/>
              </a:ext>
            </a:extLst>
          </p:cNvPr>
          <p:cNvSpPr txBox="1"/>
          <p:nvPr/>
        </p:nvSpPr>
        <p:spPr>
          <a:xfrm>
            <a:off x="5425812" y="3328544"/>
            <a:ext cx="3162577" cy="627864"/>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91440" rIns="91440" bIns="91440" rtlCol="0">
            <a:spAutoFit/>
          </a:bodyPr>
          <a:lstStyle/>
          <a:p>
            <a:pPr>
              <a:lnSpc>
                <a:spcPct val="90000"/>
              </a:lnSpc>
              <a:spcBef>
                <a:spcPts val="600"/>
              </a:spcBef>
            </a:pPr>
            <a:r>
              <a:rPr lang="en-US" sz="1600">
                <a:solidFill>
                  <a:sysClr val="windowText" lastClr="000000"/>
                </a:solidFill>
                <a:latin typeface="Neue Haas Grotesk Text Pro" panose="020B0504020202020204" pitchFamily="34" charset="77"/>
              </a:rPr>
              <a:t>*Object Rack Density:   </a:t>
            </a:r>
            <a:r>
              <a:rPr lang="en-US" sz="1600" b="1">
                <a:solidFill>
                  <a:sysClr val="windowText" lastClr="000000"/>
                </a:solidFill>
                <a:latin typeface="Neue Haas Grotesk Text Pro" panose="020B0504020202020204" pitchFamily="34" charset="77"/>
              </a:rPr>
              <a:t>+263% </a:t>
            </a:r>
            <a:br>
              <a:rPr lang="en-US" sz="1600" b="1">
                <a:solidFill>
                  <a:sysClr val="windowText" lastClr="000000"/>
                </a:solidFill>
                <a:latin typeface="Neue Haas Grotesk Text Pro" panose="020B0504020202020204" pitchFamily="34" charset="77"/>
              </a:rPr>
            </a:br>
            <a:r>
              <a:rPr lang="en-US" sz="1600" b="1">
                <a:solidFill>
                  <a:sysClr val="windowText" lastClr="000000"/>
                </a:solidFill>
                <a:latin typeface="Neue Haas Grotesk Text Pro" panose="020B0504020202020204" pitchFamily="34" charset="77"/>
              </a:rPr>
              <a:t>*</a:t>
            </a:r>
            <a:r>
              <a:rPr lang="en-US" sz="1600">
                <a:solidFill>
                  <a:sysClr val="windowText" lastClr="000000"/>
                </a:solidFill>
                <a:latin typeface="Neue Haas Grotesk Text Pro" panose="020B0504020202020204" pitchFamily="34" charset="77"/>
              </a:rPr>
              <a:t>Storage Rack Density: </a:t>
            </a:r>
            <a:r>
              <a:rPr lang="en-US" sz="1600" b="1">
                <a:solidFill>
                  <a:sysClr val="windowText" lastClr="000000"/>
                </a:solidFill>
                <a:latin typeface="Neue Haas Grotesk Text Pro" panose="020B0504020202020204" pitchFamily="34" charset="77"/>
              </a:rPr>
              <a:t>+466%</a:t>
            </a:r>
            <a:endParaRPr lang="en-US" sz="1600" baseline="0">
              <a:solidFill>
                <a:sysClr val="windowText" lastClr="000000"/>
              </a:solidFill>
              <a:latin typeface="Neue Haas Grotesk Text Pro" panose="020B0504020202020204" pitchFamily="34" charset="77"/>
            </a:endParaRPr>
          </a:p>
        </p:txBody>
      </p:sp>
      <p:sp>
        <p:nvSpPr>
          <p:cNvPr id="4" name="TextBox 3">
            <a:extLst>
              <a:ext uri="{FF2B5EF4-FFF2-40B4-BE49-F238E27FC236}">
                <a16:creationId xmlns:a16="http://schemas.microsoft.com/office/drawing/2014/main" id="{BC7D6982-9D34-1967-E2A6-9D83D1870902}"/>
              </a:ext>
            </a:extLst>
          </p:cNvPr>
          <p:cNvSpPr txBox="1"/>
          <p:nvPr/>
        </p:nvSpPr>
        <p:spPr>
          <a:xfrm>
            <a:off x="6859807" y="4557321"/>
            <a:ext cx="1646285" cy="152349"/>
          </a:xfrm>
          <a:prstGeom prst="rect">
            <a:avLst/>
          </a:prstGeom>
          <a:noFill/>
        </p:spPr>
        <p:txBody>
          <a:bodyPr wrap="none" lIns="0" tIns="0" rIns="0" bIns="0" rtlCol="0">
            <a:spAutoFit/>
          </a:bodyPr>
          <a:lstStyle/>
          <a:p>
            <a:pPr algn="l">
              <a:lnSpc>
                <a:spcPct val="90000"/>
              </a:lnSpc>
              <a:spcBef>
                <a:spcPts val="600"/>
              </a:spcBef>
            </a:pPr>
            <a:r>
              <a:rPr lang="en-US" sz="1100" baseline="0">
                <a:solidFill>
                  <a:sysClr val="windowText" lastClr="000000"/>
                </a:solidFill>
                <a:latin typeface="Neue Haas Grotesk Text Pro" panose="020B0504020202020204" pitchFamily="34" charset="77"/>
              </a:rPr>
              <a:t>*Note: Compared to HCP</a:t>
            </a:r>
          </a:p>
        </p:txBody>
      </p:sp>
    </p:spTree>
    <p:extLst>
      <p:ext uri="{BB962C8B-B14F-4D97-AF65-F5344CB8AC3E}">
        <p14:creationId xmlns:p14="http://schemas.microsoft.com/office/powerpoint/2010/main" val="1972869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6">
            <a:extLst>
              <a:ext uri="{FF2B5EF4-FFF2-40B4-BE49-F238E27FC236}">
                <a16:creationId xmlns:a16="http://schemas.microsoft.com/office/drawing/2014/main" id="{51527E77-6105-CE67-D29E-B30FCC951AD0}"/>
              </a:ext>
            </a:extLst>
          </p:cNvPr>
          <p:cNvSpPr>
            <a:spLocks noGrp="1"/>
          </p:cNvSpPr>
          <p:nvPr>
            <p:ph type="title"/>
          </p:nvPr>
        </p:nvSpPr>
        <p:spPr>
          <a:xfrm>
            <a:off x="329179" y="89458"/>
            <a:ext cx="5939790" cy="441370"/>
          </a:xfrm>
        </p:spPr>
        <p:txBody>
          <a:bodyPr>
            <a:normAutofit/>
          </a:bodyPr>
          <a:lstStyle/>
          <a:p>
            <a:r>
              <a:rPr lang="en-US"/>
              <a:t>100+ PB Environment</a:t>
            </a:r>
            <a:endParaRPr lang="en-US" b="0"/>
          </a:p>
        </p:txBody>
      </p:sp>
      <p:pic>
        <p:nvPicPr>
          <p:cNvPr id="3" name="Picture 2">
            <a:extLst>
              <a:ext uri="{FF2B5EF4-FFF2-40B4-BE49-F238E27FC236}">
                <a16:creationId xmlns:a16="http://schemas.microsoft.com/office/drawing/2014/main" id="{369BA7B9-DC90-BAE7-FCA9-BFE3C3F363D7}"/>
              </a:ext>
            </a:extLst>
          </p:cNvPr>
          <p:cNvPicPr>
            <a:picLocks noChangeAspect="1"/>
          </p:cNvPicPr>
          <p:nvPr/>
        </p:nvPicPr>
        <p:blipFill>
          <a:blip r:embed="rId3"/>
          <a:stretch>
            <a:fillRect/>
          </a:stretch>
        </p:blipFill>
        <p:spPr>
          <a:xfrm>
            <a:off x="6268969" y="184227"/>
            <a:ext cx="2725223" cy="414342"/>
          </a:xfrm>
          <a:prstGeom prst="rect">
            <a:avLst/>
          </a:prstGeom>
        </p:spPr>
      </p:pic>
      <p:sp>
        <p:nvSpPr>
          <p:cNvPr id="8" name="Arrow: Bent 7">
            <a:extLst>
              <a:ext uri="{FF2B5EF4-FFF2-40B4-BE49-F238E27FC236}">
                <a16:creationId xmlns:a16="http://schemas.microsoft.com/office/drawing/2014/main" id="{02A1E430-684F-0026-B5EF-3993FDE90877}"/>
              </a:ext>
            </a:extLst>
          </p:cNvPr>
          <p:cNvSpPr/>
          <p:nvPr/>
        </p:nvSpPr>
        <p:spPr>
          <a:xfrm rot="10800000">
            <a:off x="7600211" y="524722"/>
            <a:ext cx="1393561" cy="1774337"/>
          </a:xfrm>
          <a:prstGeom prst="bentArrow">
            <a:avLst>
              <a:gd name="adj1" fmla="val 35309"/>
              <a:gd name="adj2" fmla="val 36340"/>
              <a:gd name="adj3" fmla="val 27062"/>
              <a:gd name="adj4" fmla="val 64369"/>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Neue Haas Grotesk Text Pro" panose="020B0504020202020204" pitchFamily="34" charset="77"/>
            </a:endParaRPr>
          </a:p>
        </p:txBody>
      </p:sp>
      <p:pic>
        <p:nvPicPr>
          <p:cNvPr id="4100" name="Picture 4">
            <a:extLst>
              <a:ext uri="{FF2B5EF4-FFF2-40B4-BE49-F238E27FC236}">
                <a16:creationId xmlns:a16="http://schemas.microsoft.com/office/drawing/2014/main" id="{5E40736A-608C-8035-60E0-207105BB62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 y="871324"/>
            <a:ext cx="7600337" cy="36814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8A0C186-D34F-FAE6-8120-2BC0D5F95B40}"/>
              </a:ext>
            </a:extLst>
          </p:cNvPr>
          <p:cNvSpPr/>
          <p:nvPr/>
        </p:nvSpPr>
        <p:spPr>
          <a:xfrm>
            <a:off x="278860" y="4299625"/>
            <a:ext cx="7269804" cy="116732"/>
          </a:xfrm>
          <a:prstGeom prst="rect">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Neue Haas Grotesk Text Pro" panose="020B0504020202020204" pitchFamily="34" charset="77"/>
            </a:endParaRPr>
          </a:p>
        </p:txBody>
      </p:sp>
    </p:spTree>
    <p:extLst>
      <p:ext uri="{BB962C8B-B14F-4D97-AF65-F5344CB8AC3E}">
        <p14:creationId xmlns:p14="http://schemas.microsoft.com/office/powerpoint/2010/main" val="3286930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screenshot of a computer&#10;&#10;Description automatically generated">
            <a:extLst>
              <a:ext uri="{FF2B5EF4-FFF2-40B4-BE49-F238E27FC236}">
                <a16:creationId xmlns:a16="http://schemas.microsoft.com/office/drawing/2014/main" id="{67210C33-93BF-6B0D-EB97-BA8F76CB87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875" y="784959"/>
            <a:ext cx="2180327" cy="4082942"/>
          </a:xfrm>
          <a:prstGeom prst="rect">
            <a:avLst/>
          </a:prstGeom>
        </p:spPr>
      </p:pic>
      <p:sp>
        <p:nvSpPr>
          <p:cNvPr id="3" name="Title 2">
            <a:extLst>
              <a:ext uri="{FF2B5EF4-FFF2-40B4-BE49-F238E27FC236}">
                <a16:creationId xmlns:a16="http://schemas.microsoft.com/office/drawing/2014/main" id="{5DBF2CCA-2CF6-021F-40FC-6AB18B44DA97}"/>
              </a:ext>
            </a:extLst>
          </p:cNvPr>
          <p:cNvSpPr>
            <a:spLocks noGrp="1"/>
          </p:cNvSpPr>
          <p:nvPr>
            <p:ph type="title"/>
          </p:nvPr>
        </p:nvSpPr>
        <p:spPr>
          <a:xfrm>
            <a:off x="264159" y="53113"/>
            <a:ext cx="8248976" cy="732441"/>
          </a:xfrm>
        </p:spPr>
        <p:txBody>
          <a:bodyPr/>
          <a:lstStyle/>
          <a:p>
            <a:r>
              <a:rPr lang="en-US" dirty="0"/>
              <a:t>Hitachi </a:t>
            </a:r>
            <a:r>
              <a:rPr lang="en-US" dirty="0" err="1"/>
              <a:t>iQ</a:t>
            </a:r>
            <a:r>
              <a:rPr lang="en-US" dirty="0"/>
              <a:t> AI-Ready Infrastructure with NVIDIA DGX or HGX</a:t>
            </a:r>
          </a:p>
        </p:txBody>
      </p:sp>
      <p:sp>
        <p:nvSpPr>
          <p:cNvPr id="12" name="Content Placeholder 16">
            <a:extLst>
              <a:ext uri="{FF2B5EF4-FFF2-40B4-BE49-F238E27FC236}">
                <a16:creationId xmlns:a16="http://schemas.microsoft.com/office/drawing/2014/main" id="{3A987031-00C4-CEC8-7164-03C0341D8C3C}"/>
              </a:ext>
            </a:extLst>
          </p:cNvPr>
          <p:cNvSpPr txBox="1">
            <a:spLocks/>
          </p:cNvSpPr>
          <p:nvPr/>
        </p:nvSpPr>
        <p:spPr>
          <a:xfrm>
            <a:off x="4074424" y="2414804"/>
            <a:ext cx="4775899" cy="182880"/>
          </a:xfrm>
          <a:prstGeom prst="rect">
            <a:avLst/>
          </a:prstGeom>
          <a:solidFill>
            <a:srgbClr val="39B4B6"/>
          </a:solidFill>
        </p:spPr>
        <p:txBody>
          <a:bodyPr vert="horz" wrap="square" lIns="0" tIns="0" rIns="0" bIns="0" rtlCol="0" anchor="ctr">
            <a:no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993" indent="0" defTabSz="914378">
              <a:buClr>
                <a:srgbClr val="CC0000"/>
              </a:buClr>
              <a:buNone/>
            </a:pPr>
            <a:r>
              <a:rPr lang="en-GB" sz="1050" b="1">
                <a:solidFill>
                  <a:schemeClr val="bg1"/>
                </a:solidFill>
              </a:rPr>
              <a:t>Switching</a:t>
            </a:r>
          </a:p>
        </p:txBody>
      </p:sp>
      <p:sp>
        <p:nvSpPr>
          <p:cNvPr id="13" name="TextBox 12">
            <a:extLst>
              <a:ext uri="{FF2B5EF4-FFF2-40B4-BE49-F238E27FC236}">
                <a16:creationId xmlns:a16="http://schemas.microsoft.com/office/drawing/2014/main" id="{E5DCC905-A584-D641-5DF3-609A523A7765}"/>
              </a:ext>
            </a:extLst>
          </p:cNvPr>
          <p:cNvSpPr txBox="1"/>
          <p:nvPr/>
        </p:nvSpPr>
        <p:spPr>
          <a:xfrm>
            <a:off x="4481569" y="2627908"/>
            <a:ext cx="4572000" cy="4269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a:latin typeface="Neue Haas Grotesk Text Pro" panose="020B0504020202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algn="l" defTabSz="914378">
              <a:buFont typeface="Arial" panose="020B0604020202020204" pitchFamily="34" charset="0"/>
              <a:buChar char="•"/>
            </a:pPr>
            <a:r>
              <a:rPr lang="en-GB" sz="900">
                <a:solidFill>
                  <a:schemeClr val="tx1"/>
                </a:solidFill>
              </a:rPr>
              <a:t>400Gb Ethernet &amp; NDR InfiniBand Connectivity</a:t>
            </a:r>
          </a:p>
          <a:p>
            <a:pPr marL="171450" indent="-171450" algn="l" defTabSz="914378">
              <a:buFont typeface="Arial" panose="020B0604020202020204" pitchFamily="34" charset="0"/>
              <a:buChar char="•"/>
            </a:pPr>
            <a:r>
              <a:rPr lang="en-GB" sz="900">
                <a:solidFill>
                  <a:schemeClr val="tx1"/>
                </a:solidFill>
              </a:rPr>
              <a:t>Highly scalable &amp; self-healing network capabilities</a:t>
            </a:r>
          </a:p>
          <a:p>
            <a:pPr marL="171450" indent="-171450" algn="l" defTabSz="914378">
              <a:buFont typeface="Arial" panose="020B0604020202020204" pitchFamily="34" charset="0"/>
              <a:buChar char="•"/>
            </a:pPr>
            <a:r>
              <a:rPr lang="en-GB" sz="900">
                <a:solidFill>
                  <a:schemeClr val="tx1"/>
                </a:solidFill>
              </a:rPr>
              <a:t>High-speed, extremely low-latency, and scalable networking</a:t>
            </a:r>
          </a:p>
        </p:txBody>
      </p:sp>
      <p:sp>
        <p:nvSpPr>
          <p:cNvPr id="30" name="Content Placeholder 16">
            <a:extLst>
              <a:ext uri="{FF2B5EF4-FFF2-40B4-BE49-F238E27FC236}">
                <a16:creationId xmlns:a16="http://schemas.microsoft.com/office/drawing/2014/main" id="{DBE89B46-0ECD-6845-07F2-B0AC886EF348}"/>
              </a:ext>
            </a:extLst>
          </p:cNvPr>
          <p:cNvSpPr txBox="1">
            <a:spLocks/>
          </p:cNvSpPr>
          <p:nvPr/>
        </p:nvSpPr>
        <p:spPr>
          <a:xfrm>
            <a:off x="4074424" y="3275447"/>
            <a:ext cx="4775899" cy="182880"/>
          </a:xfrm>
          <a:prstGeom prst="rect">
            <a:avLst/>
          </a:prstGeom>
          <a:solidFill>
            <a:schemeClr val="accent2"/>
          </a:solidFill>
        </p:spPr>
        <p:txBody>
          <a:bodyPr vert="horz" wrap="square" lIns="0" tIns="0" rIns="0" bIns="0" rtlCol="0" anchor="ctr">
            <a:no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993" indent="0" defTabSz="914378">
              <a:buClr>
                <a:srgbClr val="CC0000"/>
              </a:buClr>
              <a:buNone/>
            </a:pPr>
            <a:r>
              <a:rPr lang="en-GB" sz="1050" b="1">
                <a:solidFill>
                  <a:schemeClr val="bg1"/>
                </a:solidFill>
              </a:rPr>
              <a:t>High-Performance Parallel Filesystem</a:t>
            </a:r>
          </a:p>
        </p:txBody>
      </p:sp>
      <p:sp>
        <p:nvSpPr>
          <p:cNvPr id="31" name="TextBox 30">
            <a:extLst>
              <a:ext uri="{FF2B5EF4-FFF2-40B4-BE49-F238E27FC236}">
                <a16:creationId xmlns:a16="http://schemas.microsoft.com/office/drawing/2014/main" id="{7595DEAF-D3BF-5524-3A12-CDA22B4F392F}"/>
              </a:ext>
            </a:extLst>
          </p:cNvPr>
          <p:cNvSpPr txBox="1"/>
          <p:nvPr/>
        </p:nvSpPr>
        <p:spPr>
          <a:xfrm>
            <a:off x="4481569" y="3466368"/>
            <a:ext cx="4572000" cy="49487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sz="1100">
                <a:solidFill>
                  <a:schemeClr val="bg1">
                    <a:lumMod val="95000"/>
                  </a:schemeClr>
                </a:solidFill>
                <a:latin typeface="Neue Haas Grotesk Text Pro" panose="020B0504020202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defTabSz="914378">
              <a:buFont typeface="Arial" panose="020B0604020202020204" pitchFamily="34" charset="0"/>
              <a:buChar char="•"/>
            </a:pPr>
            <a:r>
              <a:rPr lang="en-GB" sz="900">
                <a:solidFill>
                  <a:schemeClr val="tx1"/>
                </a:solidFill>
              </a:rPr>
              <a:t>Accelerated filesystem to match the mixed AI workload</a:t>
            </a:r>
          </a:p>
          <a:p>
            <a:pPr marL="171450" indent="-171450" defTabSz="914378">
              <a:buFont typeface="Arial" panose="020B0604020202020204" pitchFamily="34" charset="0"/>
              <a:buChar char="•"/>
            </a:pPr>
            <a:r>
              <a:rPr lang="en-GB" sz="900">
                <a:solidFill>
                  <a:schemeClr val="tx1"/>
                </a:solidFill>
              </a:rPr>
              <a:t>Modern consumption improving AI workloads (NVIDIA GPUDirect</a:t>
            </a:r>
            <a:r>
              <a:rPr lang="en-US" sz="1200" b="0" i="0">
                <a:solidFill>
                  <a:srgbClr val="1F1F1F"/>
                </a:solidFill>
                <a:effectLst/>
                <a:highlight>
                  <a:srgbClr val="FFFFFF"/>
                </a:highlight>
                <a:latin typeface="Google Sans"/>
              </a:rPr>
              <a:t>®</a:t>
            </a:r>
            <a:r>
              <a:rPr lang="en-GB" sz="900">
                <a:solidFill>
                  <a:schemeClr val="tx1"/>
                </a:solidFill>
              </a:rPr>
              <a:t>, POSIX, S3)</a:t>
            </a:r>
          </a:p>
          <a:p>
            <a:pPr marL="171450" indent="-171450" defTabSz="914378">
              <a:buFont typeface="Arial" panose="020B0604020202020204" pitchFamily="34" charset="0"/>
              <a:buChar char="•"/>
            </a:pPr>
            <a:r>
              <a:rPr lang="en-GB" sz="900">
                <a:solidFill>
                  <a:schemeClr val="tx1"/>
                </a:solidFill>
              </a:rPr>
              <a:t>Latest generation platform to support the highest concentrated workloads</a:t>
            </a:r>
          </a:p>
          <a:p>
            <a:pPr marL="171450" indent="-171450" defTabSz="914378">
              <a:buFont typeface="Arial" panose="020B0604020202020204" pitchFamily="34" charset="0"/>
              <a:buChar char="•"/>
            </a:pPr>
            <a:r>
              <a:rPr lang="en-GB" sz="900">
                <a:solidFill>
                  <a:schemeClr val="tx1"/>
                </a:solidFill>
              </a:rPr>
              <a:t>Native data offloading capabilities to support better economics at scale</a:t>
            </a:r>
          </a:p>
        </p:txBody>
      </p:sp>
      <p:sp>
        <p:nvSpPr>
          <p:cNvPr id="36" name="Content Placeholder 16">
            <a:extLst>
              <a:ext uri="{FF2B5EF4-FFF2-40B4-BE49-F238E27FC236}">
                <a16:creationId xmlns:a16="http://schemas.microsoft.com/office/drawing/2014/main" id="{87093265-7507-5DDD-8FA4-DFD2152489E3}"/>
              </a:ext>
            </a:extLst>
          </p:cNvPr>
          <p:cNvSpPr txBox="1">
            <a:spLocks/>
          </p:cNvSpPr>
          <p:nvPr/>
        </p:nvSpPr>
        <p:spPr>
          <a:xfrm>
            <a:off x="4074424" y="4113906"/>
            <a:ext cx="4775899" cy="182880"/>
          </a:xfrm>
          <a:prstGeom prst="rect">
            <a:avLst/>
          </a:prstGeom>
          <a:solidFill>
            <a:schemeClr val="accent2"/>
          </a:solidFill>
        </p:spPr>
        <p:txBody>
          <a:bodyPr vert="horz" wrap="square" lIns="0" tIns="0" rIns="0" bIns="0" rtlCol="0" anchor="ctr">
            <a:no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993" indent="0" defTabSz="914378">
              <a:buClr>
                <a:srgbClr val="CC0000"/>
              </a:buClr>
              <a:buNone/>
            </a:pPr>
            <a:r>
              <a:rPr lang="en-GB" sz="1050" b="1">
                <a:solidFill>
                  <a:schemeClr val="bg1"/>
                </a:solidFill>
              </a:rPr>
              <a:t>Scale-out Object Storage Tier</a:t>
            </a:r>
          </a:p>
        </p:txBody>
      </p:sp>
      <p:sp>
        <p:nvSpPr>
          <p:cNvPr id="37" name="TextBox 36">
            <a:extLst>
              <a:ext uri="{FF2B5EF4-FFF2-40B4-BE49-F238E27FC236}">
                <a16:creationId xmlns:a16="http://schemas.microsoft.com/office/drawing/2014/main" id="{65BBD229-0892-02AA-23E1-0645506632FE}"/>
              </a:ext>
            </a:extLst>
          </p:cNvPr>
          <p:cNvSpPr txBox="1"/>
          <p:nvPr/>
        </p:nvSpPr>
        <p:spPr>
          <a:xfrm>
            <a:off x="4481569" y="4327010"/>
            <a:ext cx="4572000" cy="4269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sz="1050">
                <a:solidFill>
                  <a:schemeClr val="bg1">
                    <a:lumMod val="95000"/>
                  </a:schemeClr>
                </a:solidFill>
                <a:latin typeface="Neue Haas Grotesk Text Pro" panose="020B0504020202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defTabSz="914378">
              <a:buFont typeface="Arial" panose="020B0604020202020204" pitchFamily="34" charset="0"/>
              <a:buChar char="•"/>
            </a:pPr>
            <a:r>
              <a:rPr lang="en-GB" sz="900">
                <a:solidFill>
                  <a:schemeClr val="tx1"/>
                </a:solidFill>
              </a:rPr>
              <a:t>Object storage density to provide best storage economics at density</a:t>
            </a:r>
          </a:p>
          <a:p>
            <a:pPr marL="171450" indent="-171450" defTabSz="914378">
              <a:buFont typeface="Arial" panose="020B0604020202020204" pitchFamily="34" charset="0"/>
              <a:buChar char="•"/>
            </a:pPr>
            <a:r>
              <a:rPr lang="en-GB" sz="900">
                <a:solidFill>
                  <a:schemeClr val="tx1"/>
                </a:solidFill>
              </a:rPr>
              <a:t>Erasure coding protection designed for large scale volumes of data</a:t>
            </a:r>
          </a:p>
          <a:p>
            <a:pPr marL="171450" indent="-171450" defTabSz="914378">
              <a:buFont typeface="Arial" panose="020B0604020202020204" pitchFamily="34" charset="0"/>
              <a:buChar char="•"/>
            </a:pPr>
            <a:r>
              <a:rPr lang="en-GB" sz="900">
                <a:solidFill>
                  <a:schemeClr val="tx1"/>
                </a:solidFill>
              </a:rPr>
              <a:t>Data reduction &amp; compression for ultimate capacity efficiency</a:t>
            </a:r>
          </a:p>
        </p:txBody>
      </p:sp>
      <p:sp>
        <p:nvSpPr>
          <p:cNvPr id="40" name="Content Placeholder 16">
            <a:extLst>
              <a:ext uri="{FF2B5EF4-FFF2-40B4-BE49-F238E27FC236}">
                <a16:creationId xmlns:a16="http://schemas.microsoft.com/office/drawing/2014/main" id="{C408DA01-6A81-FF6E-84EB-B0F53C39ECE5}"/>
              </a:ext>
            </a:extLst>
          </p:cNvPr>
          <p:cNvSpPr txBox="1">
            <a:spLocks/>
          </p:cNvSpPr>
          <p:nvPr/>
        </p:nvSpPr>
        <p:spPr>
          <a:xfrm>
            <a:off x="4074424" y="1554162"/>
            <a:ext cx="4775899" cy="182880"/>
          </a:xfrm>
          <a:prstGeom prst="rect">
            <a:avLst/>
          </a:prstGeom>
          <a:solidFill>
            <a:srgbClr val="39B4B6"/>
          </a:solidFill>
        </p:spPr>
        <p:txBody>
          <a:bodyPr vert="horz" wrap="square" lIns="0" tIns="0" rIns="0" bIns="0" rtlCol="0" anchor="ctr">
            <a:no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993" indent="0" defTabSz="914378">
              <a:buClr>
                <a:srgbClr val="CC0000"/>
              </a:buClr>
              <a:buNone/>
            </a:pPr>
            <a:r>
              <a:rPr lang="en-GB" sz="1050" b="1">
                <a:solidFill>
                  <a:schemeClr val="bg1"/>
                </a:solidFill>
              </a:rPr>
              <a:t>Accelerated Compute</a:t>
            </a:r>
          </a:p>
        </p:txBody>
      </p:sp>
      <p:sp>
        <p:nvSpPr>
          <p:cNvPr id="41" name="TextBox 40">
            <a:extLst>
              <a:ext uri="{FF2B5EF4-FFF2-40B4-BE49-F238E27FC236}">
                <a16:creationId xmlns:a16="http://schemas.microsoft.com/office/drawing/2014/main" id="{A06E77F3-9BA0-3781-76B2-879C85744864}"/>
              </a:ext>
            </a:extLst>
          </p:cNvPr>
          <p:cNvSpPr txBox="1"/>
          <p:nvPr/>
        </p:nvSpPr>
        <p:spPr>
          <a:xfrm>
            <a:off x="4481569" y="1767266"/>
            <a:ext cx="4572000" cy="6337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sz="1050">
                <a:solidFill>
                  <a:schemeClr val="bg1">
                    <a:lumMod val="95000"/>
                  </a:schemeClr>
                </a:solidFill>
                <a:latin typeface="Neue Haas Grotesk Text Pro" panose="020B0504020202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defTabSz="914378">
              <a:buFont typeface="Arial" panose="020B0604020202020204" pitchFamily="34" charset="0"/>
              <a:buChar char="•"/>
            </a:pPr>
            <a:r>
              <a:rPr lang="en-GB" sz="900">
                <a:solidFill>
                  <a:schemeClr val="tx1"/>
                </a:solidFill>
              </a:rPr>
              <a:t>Fully integrated hardware and software solution on which to build your AI </a:t>
            </a:r>
            <a:r>
              <a:rPr lang="en-US" sz="900">
                <a:solidFill>
                  <a:schemeClr val="tx1"/>
                </a:solidFill>
              </a:rPr>
              <a:t>Center</a:t>
            </a:r>
            <a:r>
              <a:rPr lang="en-GB" sz="900">
                <a:solidFill>
                  <a:schemeClr val="tx1"/>
                </a:solidFill>
              </a:rPr>
              <a:t> of Excellence</a:t>
            </a:r>
          </a:p>
          <a:p>
            <a:pPr marL="171450" indent="-171450" defTabSz="914378">
              <a:buFont typeface="Arial" panose="020B0604020202020204" pitchFamily="34" charset="0"/>
              <a:buChar char="•"/>
            </a:pPr>
            <a:r>
              <a:rPr lang="en-GB" sz="900">
                <a:solidFill>
                  <a:schemeClr val="tx1"/>
                </a:solidFill>
              </a:rPr>
              <a:t>Proven reference architectures for AI infrastructure delivered with Hitachi's leading storage technology</a:t>
            </a:r>
          </a:p>
        </p:txBody>
      </p:sp>
      <p:sp>
        <p:nvSpPr>
          <p:cNvPr id="52" name="Content Placeholder 16">
            <a:extLst>
              <a:ext uri="{FF2B5EF4-FFF2-40B4-BE49-F238E27FC236}">
                <a16:creationId xmlns:a16="http://schemas.microsoft.com/office/drawing/2014/main" id="{8FA4636F-4118-F124-BF3F-1A8F1FF1D4F1}"/>
              </a:ext>
            </a:extLst>
          </p:cNvPr>
          <p:cNvSpPr txBox="1">
            <a:spLocks/>
          </p:cNvSpPr>
          <p:nvPr/>
        </p:nvSpPr>
        <p:spPr>
          <a:xfrm>
            <a:off x="4074424" y="693520"/>
            <a:ext cx="4775899" cy="182880"/>
          </a:xfrm>
          <a:prstGeom prst="rect">
            <a:avLst/>
          </a:prstGeom>
          <a:solidFill>
            <a:srgbClr val="39B4B6"/>
          </a:solidFill>
        </p:spPr>
        <p:txBody>
          <a:bodyPr vert="horz" wrap="square" lIns="0" tIns="0" rIns="0" bIns="0" rtlCol="0" anchor="ctr">
            <a:no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993" indent="0" defTabSz="914378">
              <a:buClr>
                <a:srgbClr val="CC0000"/>
              </a:buClr>
              <a:buNone/>
            </a:pPr>
            <a:r>
              <a:rPr lang="en-GB" sz="1050" b="1">
                <a:solidFill>
                  <a:schemeClr val="bg1"/>
                </a:solidFill>
              </a:rPr>
              <a:t>AI Software Stack</a:t>
            </a:r>
          </a:p>
        </p:txBody>
      </p:sp>
      <p:sp>
        <p:nvSpPr>
          <p:cNvPr id="53" name="TextBox 52">
            <a:extLst>
              <a:ext uri="{FF2B5EF4-FFF2-40B4-BE49-F238E27FC236}">
                <a16:creationId xmlns:a16="http://schemas.microsoft.com/office/drawing/2014/main" id="{9E5DCCAC-C77E-E467-E3F8-1F043F184C46}"/>
              </a:ext>
            </a:extLst>
          </p:cNvPr>
          <p:cNvSpPr txBox="1"/>
          <p:nvPr/>
        </p:nvSpPr>
        <p:spPr>
          <a:xfrm>
            <a:off x="4481569" y="906624"/>
            <a:ext cx="4572000" cy="4269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sz="1050">
                <a:solidFill>
                  <a:schemeClr val="bg1">
                    <a:lumMod val="95000"/>
                  </a:schemeClr>
                </a:solidFill>
                <a:latin typeface="Neue Haas Grotesk Text Pro" panose="020B0504020202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defTabSz="914378">
              <a:buFont typeface="Arial" panose="020B0604020202020204" pitchFamily="34" charset="0"/>
              <a:buChar char="•"/>
            </a:pPr>
            <a:r>
              <a:rPr lang="en-GB" sz="900" dirty="0">
                <a:solidFill>
                  <a:schemeClr val="tx1"/>
                </a:solidFill>
              </a:rPr>
              <a:t>NVIDIA AI Enterprise</a:t>
            </a:r>
          </a:p>
          <a:p>
            <a:pPr marL="171450" indent="-171450" defTabSz="914378">
              <a:buFont typeface="Arial" panose="020B0604020202020204" pitchFamily="34" charset="0"/>
              <a:buChar char="•"/>
            </a:pPr>
            <a:r>
              <a:rPr lang="en-GB" sz="900" dirty="0">
                <a:solidFill>
                  <a:schemeClr val="tx1"/>
                </a:solidFill>
              </a:rPr>
              <a:t>Enterprise-class platform for AI training</a:t>
            </a:r>
          </a:p>
          <a:p>
            <a:pPr marL="171450" indent="-171450" defTabSz="914378">
              <a:buFont typeface="Arial" panose="020B0604020202020204" pitchFamily="34" charset="0"/>
              <a:buChar char="•"/>
            </a:pPr>
            <a:r>
              <a:rPr lang="en-GB" sz="900" dirty="0">
                <a:solidFill>
                  <a:schemeClr val="tx1"/>
                </a:solidFill>
              </a:rPr>
              <a:t>End-to-End software for accelerated AI pipelines</a:t>
            </a:r>
          </a:p>
          <a:p>
            <a:pPr marL="171450" indent="-171450" defTabSz="914378">
              <a:buFont typeface="Arial" panose="020B0604020202020204" pitchFamily="34" charset="0"/>
              <a:buChar char="•"/>
            </a:pPr>
            <a:r>
              <a:rPr lang="en-GB" sz="900" dirty="0">
                <a:solidFill>
                  <a:schemeClr val="tx1"/>
                </a:solidFill>
              </a:rPr>
              <a:t>Production grade pretrained AI models</a:t>
            </a:r>
          </a:p>
        </p:txBody>
      </p:sp>
      <p:cxnSp>
        <p:nvCxnSpPr>
          <p:cNvPr id="42" name="ds elbow">
            <a:extLst>
              <a:ext uri="{FF2B5EF4-FFF2-40B4-BE49-F238E27FC236}">
                <a16:creationId xmlns:a16="http://schemas.microsoft.com/office/drawing/2014/main" id="{F40BCEAD-7C93-D68F-5EF3-09E7B9410CDD}"/>
              </a:ext>
            </a:extLst>
          </p:cNvPr>
          <p:cNvCxnSpPr>
            <a:cxnSpLocks/>
            <a:stCxn id="40" idx="1"/>
          </p:cNvCxnSpPr>
          <p:nvPr/>
        </p:nvCxnSpPr>
        <p:spPr>
          <a:xfrm rot="10800000" flipV="1">
            <a:off x="1942266" y="1645601"/>
            <a:ext cx="2132159" cy="590477"/>
          </a:xfrm>
          <a:prstGeom prst="bentConnector3">
            <a:avLst>
              <a:gd name="adj1" fmla="val 50000"/>
            </a:avLst>
          </a:prstGeom>
          <a:ln w="12700">
            <a:solidFill>
              <a:srgbClr val="39B4B6"/>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4" name="ds elbow">
            <a:extLst>
              <a:ext uri="{FF2B5EF4-FFF2-40B4-BE49-F238E27FC236}">
                <a16:creationId xmlns:a16="http://schemas.microsoft.com/office/drawing/2014/main" id="{996C2417-9D08-F477-FE7B-1E6FA098402D}"/>
              </a:ext>
            </a:extLst>
          </p:cNvPr>
          <p:cNvCxnSpPr>
            <a:cxnSpLocks/>
            <a:stCxn id="52" idx="1"/>
          </p:cNvCxnSpPr>
          <p:nvPr/>
        </p:nvCxnSpPr>
        <p:spPr>
          <a:xfrm rot="10800000" flipV="1">
            <a:off x="1942266" y="784960"/>
            <a:ext cx="2132159" cy="1024280"/>
          </a:xfrm>
          <a:prstGeom prst="bentConnector3">
            <a:avLst>
              <a:gd name="adj1" fmla="val 50000"/>
            </a:avLst>
          </a:prstGeom>
          <a:ln w="12700">
            <a:solidFill>
              <a:srgbClr val="39B4B6"/>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3" name="ds elbow">
            <a:extLst>
              <a:ext uri="{FF2B5EF4-FFF2-40B4-BE49-F238E27FC236}">
                <a16:creationId xmlns:a16="http://schemas.microsoft.com/office/drawing/2014/main" id="{784DB1BD-BD4A-93CE-F420-BC5F0FD2535F}"/>
              </a:ext>
            </a:extLst>
          </p:cNvPr>
          <p:cNvCxnSpPr>
            <a:cxnSpLocks/>
            <a:stCxn id="12" idx="1"/>
          </p:cNvCxnSpPr>
          <p:nvPr/>
        </p:nvCxnSpPr>
        <p:spPr>
          <a:xfrm rot="10800000" flipV="1">
            <a:off x="1942266" y="2506244"/>
            <a:ext cx="2132159" cy="362976"/>
          </a:xfrm>
          <a:prstGeom prst="bentConnector3">
            <a:avLst>
              <a:gd name="adj1" fmla="val 50000"/>
            </a:avLst>
          </a:prstGeom>
          <a:ln w="12700">
            <a:solidFill>
              <a:srgbClr val="39B4B6"/>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 name="ds elbow">
            <a:extLst>
              <a:ext uri="{FF2B5EF4-FFF2-40B4-BE49-F238E27FC236}">
                <a16:creationId xmlns:a16="http://schemas.microsoft.com/office/drawing/2014/main" id="{E0DABF9B-2C38-0F90-2485-E5CB448D47B3}"/>
              </a:ext>
            </a:extLst>
          </p:cNvPr>
          <p:cNvCxnSpPr>
            <a:cxnSpLocks/>
            <a:stCxn id="36" idx="1"/>
          </p:cNvCxnSpPr>
          <p:nvPr/>
        </p:nvCxnSpPr>
        <p:spPr>
          <a:xfrm rot="10800000">
            <a:off x="2109128" y="3851164"/>
            <a:ext cx="1965297" cy="354183"/>
          </a:xfrm>
          <a:prstGeom prst="bentConnector3">
            <a:avLst>
              <a:gd name="adj1" fmla="val 50000"/>
            </a:avLst>
          </a:prstGeom>
          <a:ln w="1270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4" name="ds elbow">
            <a:extLst>
              <a:ext uri="{FF2B5EF4-FFF2-40B4-BE49-F238E27FC236}">
                <a16:creationId xmlns:a16="http://schemas.microsoft.com/office/drawing/2014/main" id="{72C99705-4C10-DAA5-13EE-F1FD6D569044}"/>
              </a:ext>
            </a:extLst>
          </p:cNvPr>
          <p:cNvCxnSpPr>
            <a:cxnSpLocks/>
            <a:stCxn id="30" idx="1"/>
          </p:cNvCxnSpPr>
          <p:nvPr/>
        </p:nvCxnSpPr>
        <p:spPr>
          <a:xfrm rot="10800000">
            <a:off x="2109126" y="3245223"/>
            <a:ext cx="1965298" cy="121664"/>
          </a:xfrm>
          <a:prstGeom prst="bentConnector3">
            <a:avLst>
              <a:gd name="adj1" fmla="val 50000"/>
            </a:avLst>
          </a:prstGeom>
          <a:ln w="1270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7180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869F1-1AE4-210D-A165-8327DF05E12D}"/>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F630194-3369-54E1-38A8-18282D11CDBF}"/>
              </a:ext>
            </a:extLst>
          </p:cNvPr>
          <p:cNvSpPr txBox="1">
            <a:spLocks/>
          </p:cNvSpPr>
          <p:nvPr/>
        </p:nvSpPr>
        <p:spPr>
          <a:xfrm>
            <a:off x="4721626" y="990259"/>
            <a:ext cx="4126540" cy="1685944"/>
          </a:xfrm>
          <a:prstGeom prst="rect">
            <a:avLst/>
          </a:prstGeom>
          <a:noFill/>
          <a:ln>
            <a:solidFill>
              <a:schemeClr val="accent2"/>
            </a:solidFill>
          </a:ln>
        </p:spPr>
        <p:txBody>
          <a:bodyPr vert="horz" wrap="square" lIns="91440" tIns="91440" rIns="91440" bIns="91440" rtlCol="0">
            <a:normAutofit/>
          </a:bodyPr>
          <a:lstStyle>
            <a:lvl1pPr marL="144000" indent="0" algn="ctr">
              <a:lnSpc>
                <a:spcPct val="100000"/>
              </a:lnSpc>
              <a:spcBef>
                <a:spcPts val="0"/>
              </a:spcBef>
              <a:spcAft>
                <a:spcPts val="200"/>
              </a:spcAft>
              <a:buClr>
                <a:schemeClr val="tx2"/>
              </a:buClr>
              <a:buFont typeface="Arial" panose="020B0604020202020204" pitchFamily="34" charset="0"/>
              <a:buNone/>
              <a:defRPr lang="en-US" sz="1600" b="1" i="0" dirty="0" smtClean="0">
                <a:solidFill>
                  <a:schemeClr val="tx2"/>
                </a:solidFill>
                <a:latin typeface="Neue Haas Grotesk Text Pro" panose="020B0504020202020204" pitchFamily="34" charset="77"/>
              </a:defRPr>
            </a:lvl1pPr>
            <a:lvl2pPr marL="360000" indent="-108000">
              <a:lnSpc>
                <a:spcPct val="95000"/>
              </a:lnSpc>
              <a:spcBef>
                <a:spcPts val="0"/>
              </a:spcBef>
              <a:spcAft>
                <a:spcPts val="400"/>
              </a:spcAft>
              <a:buClr>
                <a:schemeClr val="tx2"/>
              </a:buClr>
              <a:buFont typeface="Arial" panose="020B0604020202020204" pitchFamily="34" charset="0"/>
              <a:buChar char="•"/>
              <a:defRPr lang="en-US" sz="1300" b="0" i="0" dirty="0" smtClean="0">
                <a:solidFill>
                  <a:schemeClr val="tx2"/>
                </a:solidFill>
                <a:latin typeface="Neue Haas Grotesk Text Pro" panose="020B0504020202020204" pitchFamily="34" charset="77"/>
              </a:defRPr>
            </a:lvl2pPr>
            <a:lvl3pPr marL="468000" indent="-108000">
              <a:lnSpc>
                <a:spcPct val="95000"/>
              </a:lnSpc>
              <a:spcBef>
                <a:spcPts val="0"/>
              </a:spcBef>
              <a:spcAft>
                <a:spcPts val="500"/>
              </a:spcAft>
              <a:buClr>
                <a:schemeClr val="tx2"/>
              </a:buClr>
              <a:buFont typeface="Arial" panose="020B0604020202020204" pitchFamily="34" charset="0"/>
              <a:buChar char="•"/>
              <a:defRPr lang="en-US" sz="900" b="0" i="0" dirty="0" smtClean="0">
                <a:solidFill>
                  <a:schemeClr val="tx2"/>
                </a:solidFill>
                <a:latin typeface="Neue Haas Grotesk Text Pro" panose="020B0504020202020204" pitchFamily="34" charset="77"/>
              </a:defRPr>
            </a:lvl3pPr>
            <a:lvl4pPr marL="576000" indent="-108000">
              <a:lnSpc>
                <a:spcPct val="95000"/>
              </a:lnSpc>
              <a:spcBef>
                <a:spcPts val="0"/>
              </a:spcBef>
              <a:spcAft>
                <a:spcPts val="500"/>
              </a:spcAft>
              <a:buClr>
                <a:schemeClr val="tx2"/>
              </a:buClr>
              <a:buFont typeface="Arial" panose="020B0604020202020204" pitchFamily="34" charset="0"/>
              <a:buChar char="•"/>
              <a:defRPr lang="en-US" sz="800" b="0" i="0" dirty="0" smtClean="0">
                <a:solidFill>
                  <a:schemeClr val="tx2"/>
                </a:solidFill>
                <a:latin typeface="Neue Haas Grotesk Text Pro" panose="020B0504020202020204" pitchFamily="34" charset="77"/>
              </a:defRPr>
            </a:lvl4pPr>
            <a:lvl5pPr marL="684000" indent="-108000">
              <a:lnSpc>
                <a:spcPct val="95000"/>
              </a:lnSpc>
              <a:spcBef>
                <a:spcPts val="0"/>
              </a:spcBef>
              <a:spcAft>
                <a:spcPts val="500"/>
              </a:spcAft>
              <a:buClr>
                <a:schemeClr val="tx2"/>
              </a:buClr>
              <a:buFont typeface="Arial" panose="020B0604020202020204" pitchFamily="34" charset="0"/>
              <a:buChar char="•"/>
              <a:defRPr lang="en-US" sz="1200" b="0" i="0">
                <a:solidFill>
                  <a:schemeClr val="tx2"/>
                </a:solidFill>
                <a:latin typeface="Neue Haas Grotesk Text Pro" panose="020B0504020202020204" pitchFamily="34" charset="77"/>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800" b="1" dirty="0">
                <a:effectLst/>
                <a:latin typeface="Aptos" panose="020B0004020202020204" pitchFamily="34" charset="0"/>
                <a:ea typeface="Aptos" panose="020B0004020202020204" pitchFamily="34" charset="0"/>
                <a:cs typeface="Times New Roman" panose="02020603050405020304" pitchFamily="18" charset="0"/>
              </a:rPr>
              <a:t> Accessible</a:t>
            </a:r>
            <a:endParaRPr lang="en-US" dirty="0"/>
          </a:p>
        </p:txBody>
      </p:sp>
      <p:sp>
        <p:nvSpPr>
          <p:cNvPr id="20" name="Title 1">
            <a:extLst>
              <a:ext uri="{FF2B5EF4-FFF2-40B4-BE49-F238E27FC236}">
                <a16:creationId xmlns:a16="http://schemas.microsoft.com/office/drawing/2014/main" id="{A8665C49-B37C-E9EE-12B9-0B7FC924E62A}"/>
              </a:ext>
            </a:extLst>
          </p:cNvPr>
          <p:cNvSpPr>
            <a:spLocks noGrp="1"/>
          </p:cNvSpPr>
          <p:nvPr>
            <p:ph type="title"/>
          </p:nvPr>
        </p:nvSpPr>
        <p:spPr>
          <a:xfrm>
            <a:off x="202688" y="152702"/>
            <a:ext cx="6480985" cy="577323"/>
          </a:xfrm>
        </p:spPr>
        <p:txBody>
          <a:bodyPr>
            <a:normAutofit/>
          </a:bodyPr>
          <a:lstStyle/>
          <a:p>
            <a:r>
              <a:rPr lang="en-US" dirty="0">
                <a:solidFill>
                  <a:schemeClr val="bg2">
                    <a:lumMod val="25000"/>
                  </a:schemeClr>
                </a:solidFill>
              </a:rPr>
              <a:t>Virtual Storage Platform One Object</a:t>
            </a:r>
            <a:br>
              <a:rPr lang="en-US" dirty="0">
                <a:solidFill>
                  <a:schemeClr val="bg2">
                    <a:lumMod val="25000"/>
                  </a:schemeClr>
                </a:solidFill>
              </a:rPr>
            </a:br>
            <a:r>
              <a:rPr lang="en-US" dirty="0">
                <a:solidFill>
                  <a:schemeClr val="bg2">
                    <a:lumMod val="25000"/>
                  </a:schemeClr>
                </a:solidFill>
              </a:rPr>
              <a:t>FAIR Ready</a:t>
            </a:r>
            <a:endParaRPr lang="en-US" sz="2000" b="0" dirty="0">
              <a:solidFill>
                <a:schemeClr val="tx2">
                  <a:lumMod val="75000"/>
                  <a:lumOff val="25000"/>
                </a:schemeClr>
              </a:solidFill>
            </a:endParaRPr>
          </a:p>
        </p:txBody>
      </p:sp>
      <p:sp>
        <p:nvSpPr>
          <p:cNvPr id="39" name="Rounded Rectangle 37">
            <a:extLst>
              <a:ext uri="{FF2B5EF4-FFF2-40B4-BE49-F238E27FC236}">
                <a16:creationId xmlns:a16="http://schemas.microsoft.com/office/drawing/2014/main" id="{AEAD3504-E70E-1520-F1DA-F89131CF9791}"/>
              </a:ext>
            </a:extLst>
          </p:cNvPr>
          <p:cNvSpPr/>
          <p:nvPr/>
        </p:nvSpPr>
        <p:spPr>
          <a:xfrm>
            <a:off x="8330370" y="91910"/>
            <a:ext cx="666427" cy="644072"/>
          </a:xfrm>
          <a:prstGeom prst="roundRect">
            <a:avLst>
              <a:gd name="adj" fmla="val 50000"/>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sz="800" i="1">
                <a:solidFill>
                  <a:srgbClr val="FFFFFF"/>
                </a:solidFill>
                <a:latin typeface="Times New Roman" panose="02020603050405020304" pitchFamily="18" charset="0"/>
                <a:cs typeface="Times New Roman" panose="02020603050405020304" pitchFamily="18" charset="0"/>
              </a:rPr>
              <a:t>Object</a:t>
            </a:r>
          </a:p>
        </p:txBody>
      </p:sp>
      <p:sp>
        <p:nvSpPr>
          <p:cNvPr id="8" name="Content Placeholder 16">
            <a:extLst>
              <a:ext uri="{FF2B5EF4-FFF2-40B4-BE49-F238E27FC236}">
                <a16:creationId xmlns:a16="http://schemas.microsoft.com/office/drawing/2014/main" id="{3CB202E7-74F4-BB2A-D081-054BF92F85A4}"/>
              </a:ext>
            </a:extLst>
          </p:cNvPr>
          <p:cNvSpPr>
            <a:spLocks noGrp="1"/>
          </p:cNvSpPr>
          <p:nvPr>
            <p:ph idx="1"/>
          </p:nvPr>
        </p:nvSpPr>
        <p:spPr>
          <a:xfrm>
            <a:off x="264159" y="990259"/>
            <a:ext cx="4158215" cy="1685944"/>
          </a:xfrm>
          <a:noFill/>
          <a:ln>
            <a:solidFill>
              <a:schemeClr val="accent2"/>
            </a:solidFill>
          </a:ln>
        </p:spPr>
        <p:txBody>
          <a:bodyPr vert="horz" wrap="square" lIns="91440" tIns="91440" rIns="91440" bIns="91440" rtlCol="0">
            <a:normAutofit/>
          </a:bodyPr>
          <a:lstStyle/>
          <a:p>
            <a:pPr marL="144000" indent="0" algn="ctr">
              <a:buNone/>
            </a:pPr>
            <a:r>
              <a:rPr lang="en-US" sz="1800" b="1" dirty="0">
                <a:effectLst/>
                <a:latin typeface="Aptos" panose="020B0004020202020204" pitchFamily="34" charset="0"/>
                <a:ea typeface="Aptos" panose="020B0004020202020204" pitchFamily="34" charset="0"/>
                <a:cs typeface="Times New Roman" panose="02020603050405020304" pitchFamily="18" charset="0"/>
              </a:rPr>
              <a:t>Findable</a:t>
            </a:r>
            <a:endParaRPr lang="en-US" b="1" dirty="0"/>
          </a:p>
        </p:txBody>
      </p:sp>
      <p:sp>
        <p:nvSpPr>
          <p:cNvPr id="10" name="Content Placeholder 18">
            <a:extLst>
              <a:ext uri="{FF2B5EF4-FFF2-40B4-BE49-F238E27FC236}">
                <a16:creationId xmlns:a16="http://schemas.microsoft.com/office/drawing/2014/main" id="{AA618648-8DDF-BCF3-9A04-F935D8CBA530}"/>
              </a:ext>
            </a:extLst>
          </p:cNvPr>
          <p:cNvSpPr txBox="1">
            <a:spLocks/>
          </p:cNvSpPr>
          <p:nvPr/>
        </p:nvSpPr>
        <p:spPr>
          <a:xfrm>
            <a:off x="264159" y="2880908"/>
            <a:ext cx="4158215" cy="1685944"/>
          </a:xfrm>
          <a:prstGeom prst="rect">
            <a:avLst/>
          </a:prstGeom>
          <a:noFill/>
          <a:ln>
            <a:solidFill>
              <a:schemeClr val="accent2"/>
            </a:solidFill>
          </a:ln>
        </p:spPr>
        <p:txBody>
          <a:bodyPr vert="horz" wrap="square" lIns="91440" tIns="91440" rIns="91440" bIns="91440" rtlCol="0">
            <a:normAutofit/>
          </a:bodyPr>
          <a:lstStyle>
            <a:lvl1pPr marL="144000" indent="0" algn="ctr">
              <a:lnSpc>
                <a:spcPct val="100000"/>
              </a:lnSpc>
              <a:spcBef>
                <a:spcPts val="0"/>
              </a:spcBef>
              <a:spcAft>
                <a:spcPts val="200"/>
              </a:spcAft>
              <a:buClr>
                <a:schemeClr val="tx2"/>
              </a:buClr>
              <a:buFont typeface="Arial" panose="020B0604020202020204" pitchFamily="34" charset="0"/>
              <a:buNone/>
              <a:defRPr lang="en-US" sz="1600" b="1" i="0" dirty="0" smtClean="0">
                <a:solidFill>
                  <a:schemeClr val="tx2"/>
                </a:solidFill>
                <a:latin typeface="Neue Haas Grotesk Text Pro" panose="020B0504020202020204" pitchFamily="34" charset="77"/>
              </a:defRPr>
            </a:lvl1pPr>
            <a:lvl2pPr marL="360000" indent="-108000">
              <a:lnSpc>
                <a:spcPct val="95000"/>
              </a:lnSpc>
              <a:spcBef>
                <a:spcPts val="0"/>
              </a:spcBef>
              <a:spcAft>
                <a:spcPts val="400"/>
              </a:spcAft>
              <a:buClr>
                <a:schemeClr val="tx2"/>
              </a:buClr>
              <a:buFont typeface="Arial" panose="020B0604020202020204" pitchFamily="34" charset="0"/>
              <a:buChar char="•"/>
              <a:defRPr lang="en-US" sz="1300" b="0" i="0" dirty="0" smtClean="0">
                <a:solidFill>
                  <a:schemeClr val="tx2"/>
                </a:solidFill>
                <a:latin typeface="Neue Haas Grotesk Text Pro" panose="020B0504020202020204" pitchFamily="34" charset="77"/>
              </a:defRPr>
            </a:lvl2pPr>
            <a:lvl3pPr marL="468000" indent="-108000">
              <a:lnSpc>
                <a:spcPct val="95000"/>
              </a:lnSpc>
              <a:spcBef>
                <a:spcPts val="0"/>
              </a:spcBef>
              <a:spcAft>
                <a:spcPts val="500"/>
              </a:spcAft>
              <a:buClr>
                <a:schemeClr val="tx2"/>
              </a:buClr>
              <a:buFont typeface="Arial" panose="020B0604020202020204" pitchFamily="34" charset="0"/>
              <a:buChar char="•"/>
              <a:defRPr lang="en-US" sz="900" b="0" i="0" dirty="0" smtClean="0">
                <a:solidFill>
                  <a:schemeClr val="tx2"/>
                </a:solidFill>
                <a:latin typeface="Neue Haas Grotesk Text Pro" panose="020B0504020202020204" pitchFamily="34" charset="77"/>
              </a:defRPr>
            </a:lvl3pPr>
            <a:lvl4pPr marL="576000" indent="-108000">
              <a:lnSpc>
                <a:spcPct val="95000"/>
              </a:lnSpc>
              <a:spcBef>
                <a:spcPts val="0"/>
              </a:spcBef>
              <a:spcAft>
                <a:spcPts val="500"/>
              </a:spcAft>
              <a:buClr>
                <a:schemeClr val="tx2"/>
              </a:buClr>
              <a:buFont typeface="Arial" panose="020B0604020202020204" pitchFamily="34" charset="0"/>
              <a:buChar char="•"/>
              <a:defRPr lang="en-US" sz="800" b="0" i="0" dirty="0" smtClean="0">
                <a:solidFill>
                  <a:schemeClr val="tx2"/>
                </a:solidFill>
                <a:latin typeface="Neue Haas Grotesk Text Pro" panose="020B0504020202020204" pitchFamily="34" charset="77"/>
              </a:defRPr>
            </a:lvl4pPr>
            <a:lvl5pPr marL="684000" indent="-108000">
              <a:lnSpc>
                <a:spcPct val="95000"/>
              </a:lnSpc>
              <a:spcBef>
                <a:spcPts val="0"/>
              </a:spcBef>
              <a:spcAft>
                <a:spcPts val="500"/>
              </a:spcAft>
              <a:buClr>
                <a:schemeClr val="tx2"/>
              </a:buClr>
              <a:buFont typeface="Arial" panose="020B0604020202020204" pitchFamily="34" charset="0"/>
              <a:buChar char="•"/>
              <a:defRPr lang="en-US" sz="1200" b="0" i="0">
                <a:solidFill>
                  <a:schemeClr val="tx2"/>
                </a:solidFill>
                <a:latin typeface="Neue Haas Grotesk Text Pro" panose="020B0504020202020204" pitchFamily="34" charset="77"/>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800" b="1" dirty="0">
                <a:effectLst/>
                <a:latin typeface="Aptos" panose="020B0004020202020204" pitchFamily="34" charset="0"/>
                <a:ea typeface="Aptos" panose="020B0004020202020204" pitchFamily="34" charset="0"/>
                <a:cs typeface="Times New Roman" panose="02020603050405020304" pitchFamily="18" charset="0"/>
              </a:rPr>
              <a:t>Interoperable</a:t>
            </a:r>
            <a:endParaRPr lang="en-US" dirty="0"/>
          </a:p>
        </p:txBody>
      </p:sp>
      <p:sp>
        <p:nvSpPr>
          <p:cNvPr id="11" name="Content Placeholder 2">
            <a:extLst>
              <a:ext uri="{FF2B5EF4-FFF2-40B4-BE49-F238E27FC236}">
                <a16:creationId xmlns:a16="http://schemas.microsoft.com/office/drawing/2014/main" id="{5F067C2B-7F87-AB4E-C35A-22A97797E55C}"/>
              </a:ext>
            </a:extLst>
          </p:cNvPr>
          <p:cNvSpPr txBox="1">
            <a:spLocks/>
          </p:cNvSpPr>
          <p:nvPr/>
        </p:nvSpPr>
        <p:spPr>
          <a:xfrm>
            <a:off x="4721626" y="2880908"/>
            <a:ext cx="4126540" cy="1685944"/>
          </a:xfrm>
          <a:prstGeom prst="rect">
            <a:avLst/>
          </a:prstGeom>
          <a:noFill/>
          <a:ln>
            <a:solidFill>
              <a:schemeClr val="accent2"/>
            </a:solidFill>
          </a:ln>
        </p:spPr>
        <p:txBody>
          <a:bodyPr vert="horz" wrap="square" lIns="91440" tIns="91440" rIns="91440" bIns="91440" rtlCol="0">
            <a:normAutofit/>
          </a:bodyPr>
          <a:lstStyle>
            <a:lvl1pPr marL="144000" indent="0" algn="ctr">
              <a:lnSpc>
                <a:spcPct val="100000"/>
              </a:lnSpc>
              <a:spcBef>
                <a:spcPts val="0"/>
              </a:spcBef>
              <a:spcAft>
                <a:spcPts val="200"/>
              </a:spcAft>
              <a:buClr>
                <a:schemeClr val="tx2"/>
              </a:buClr>
              <a:buFont typeface="Arial" panose="020B0604020202020204" pitchFamily="34" charset="0"/>
              <a:buNone/>
              <a:defRPr lang="en-US" sz="1600" b="1" i="0" dirty="0" smtClean="0">
                <a:solidFill>
                  <a:schemeClr val="tx2"/>
                </a:solidFill>
                <a:latin typeface="Neue Haas Grotesk Text Pro" panose="020B0504020202020204" pitchFamily="34" charset="77"/>
              </a:defRPr>
            </a:lvl1pPr>
            <a:lvl2pPr marL="360000" indent="-108000">
              <a:lnSpc>
                <a:spcPct val="95000"/>
              </a:lnSpc>
              <a:spcBef>
                <a:spcPts val="0"/>
              </a:spcBef>
              <a:spcAft>
                <a:spcPts val="400"/>
              </a:spcAft>
              <a:buClr>
                <a:schemeClr val="tx2"/>
              </a:buClr>
              <a:buFont typeface="Arial" panose="020B0604020202020204" pitchFamily="34" charset="0"/>
              <a:buChar char="•"/>
              <a:defRPr lang="en-US" sz="1300" b="0" i="0" dirty="0" smtClean="0">
                <a:solidFill>
                  <a:schemeClr val="tx2"/>
                </a:solidFill>
                <a:latin typeface="Neue Haas Grotesk Text Pro" panose="020B0504020202020204" pitchFamily="34" charset="77"/>
              </a:defRPr>
            </a:lvl2pPr>
            <a:lvl3pPr marL="468000" indent="-108000">
              <a:lnSpc>
                <a:spcPct val="95000"/>
              </a:lnSpc>
              <a:spcBef>
                <a:spcPts val="0"/>
              </a:spcBef>
              <a:spcAft>
                <a:spcPts val="500"/>
              </a:spcAft>
              <a:buClr>
                <a:schemeClr val="tx2"/>
              </a:buClr>
              <a:buFont typeface="Arial" panose="020B0604020202020204" pitchFamily="34" charset="0"/>
              <a:buChar char="•"/>
              <a:defRPr lang="en-US" sz="900" b="0" i="0" dirty="0" smtClean="0">
                <a:solidFill>
                  <a:schemeClr val="tx2"/>
                </a:solidFill>
                <a:latin typeface="Neue Haas Grotesk Text Pro" panose="020B0504020202020204" pitchFamily="34" charset="77"/>
              </a:defRPr>
            </a:lvl3pPr>
            <a:lvl4pPr marL="576000" indent="-108000">
              <a:lnSpc>
                <a:spcPct val="95000"/>
              </a:lnSpc>
              <a:spcBef>
                <a:spcPts val="0"/>
              </a:spcBef>
              <a:spcAft>
                <a:spcPts val="500"/>
              </a:spcAft>
              <a:buClr>
                <a:schemeClr val="tx2"/>
              </a:buClr>
              <a:buFont typeface="Arial" panose="020B0604020202020204" pitchFamily="34" charset="0"/>
              <a:buChar char="•"/>
              <a:defRPr lang="en-US" sz="800" b="0" i="0" dirty="0" smtClean="0">
                <a:solidFill>
                  <a:schemeClr val="tx2"/>
                </a:solidFill>
                <a:latin typeface="Neue Haas Grotesk Text Pro" panose="020B0504020202020204" pitchFamily="34" charset="77"/>
              </a:defRPr>
            </a:lvl4pPr>
            <a:lvl5pPr marL="684000" indent="-108000">
              <a:lnSpc>
                <a:spcPct val="95000"/>
              </a:lnSpc>
              <a:spcBef>
                <a:spcPts val="0"/>
              </a:spcBef>
              <a:spcAft>
                <a:spcPts val="500"/>
              </a:spcAft>
              <a:buClr>
                <a:schemeClr val="tx2"/>
              </a:buClr>
              <a:buFont typeface="Arial" panose="020B0604020202020204" pitchFamily="34" charset="0"/>
              <a:buChar char="•"/>
              <a:defRPr lang="en-US" sz="1200" b="0" i="0">
                <a:solidFill>
                  <a:schemeClr val="tx2"/>
                </a:solidFill>
                <a:latin typeface="Neue Haas Grotesk Text Pro" panose="020B0504020202020204" pitchFamily="34" charset="77"/>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800" b="1" dirty="0">
                <a:effectLst/>
                <a:latin typeface="Aptos" panose="020B0004020202020204" pitchFamily="34" charset="0"/>
                <a:ea typeface="Aptos" panose="020B0004020202020204" pitchFamily="34" charset="0"/>
                <a:cs typeface="Times New Roman" panose="02020603050405020304" pitchFamily="18" charset="0"/>
              </a:rPr>
              <a:t>Reusable</a:t>
            </a:r>
            <a:endParaRPr lang="en-US" dirty="0"/>
          </a:p>
        </p:txBody>
      </p:sp>
      <p:sp>
        <p:nvSpPr>
          <p:cNvPr id="36" name="Title 1">
            <a:extLst>
              <a:ext uri="{FF2B5EF4-FFF2-40B4-BE49-F238E27FC236}">
                <a16:creationId xmlns:a16="http://schemas.microsoft.com/office/drawing/2014/main" id="{0B8FE53C-E453-8055-5D3D-2F844D1C341D}"/>
              </a:ext>
            </a:extLst>
          </p:cNvPr>
          <p:cNvSpPr txBox="1">
            <a:spLocks/>
          </p:cNvSpPr>
          <p:nvPr/>
        </p:nvSpPr>
        <p:spPr>
          <a:xfrm>
            <a:off x="610946" y="1396227"/>
            <a:ext cx="3464639" cy="1064417"/>
          </a:xfrm>
          <a:prstGeom prst="rect">
            <a:avLst/>
          </a:prstGeom>
        </p:spPr>
        <p:txBody>
          <a:bodyPr vert="horz" lIns="91440" tIns="0" rIns="91440" bIns="0" rtlCol="0" anchor="ctr">
            <a:normAutofit/>
          </a:bodyPr>
          <a:lstStyle>
            <a:lvl1pPr algn="l" defTabSz="914400" rtl="0" eaLnBrk="1" latinLnBrk="0" hangingPunct="1">
              <a:lnSpc>
                <a:spcPct val="85000"/>
              </a:lnSpc>
              <a:spcBef>
                <a:spcPct val="0"/>
              </a:spcBef>
              <a:buNone/>
              <a:defRPr lang="en-US" sz="2200" b="1" i="0" kern="1200" cap="none" dirty="0" smtClean="0">
                <a:solidFill>
                  <a:schemeClr val="tx2"/>
                </a:solidFill>
                <a:latin typeface="Neue Haas Grotesk Text Pro" panose="020B0504020202020204" pitchFamily="34" charset="77"/>
                <a:ea typeface="+mj-ea"/>
                <a:cs typeface="+mj-cs"/>
              </a:defRPr>
            </a:lvl1pPr>
          </a:lstStyle>
          <a:p>
            <a:r>
              <a:rPr lang="en-US" sz="1600" b="0" i="1" dirty="0">
                <a:latin typeface="Aptos" panose="020B0004020202020204" pitchFamily="34" charset="0"/>
                <a:ea typeface="Aptos" panose="020B0004020202020204" pitchFamily="34" charset="0"/>
                <a:cs typeface="Times New Roman" panose="02020603050405020304" pitchFamily="18" charset="0"/>
              </a:rPr>
              <a:t>VSP One Object</a:t>
            </a:r>
            <a:r>
              <a:rPr lang="en-US" sz="1600" b="0" i="1" dirty="0">
                <a:effectLst/>
                <a:latin typeface="Aptos" panose="020B0004020202020204" pitchFamily="34" charset="0"/>
                <a:ea typeface="Aptos" panose="020B0004020202020204" pitchFamily="34" charset="0"/>
                <a:cs typeface="Times New Roman" panose="02020603050405020304" pitchFamily="18" charset="0"/>
              </a:rPr>
              <a:t> assigns globally unique identifiers to each object and includes rich metadata, making it easier to locate and retrieve data</a:t>
            </a:r>
            <a:endParaRPr lang="en-US" sz="1600" b="0" i="1" dirty="0">
              <a:solidFill>
                <a:schemeClr val="tx2">
                  <a:lumMod val="75000"/>
                  <a:lumOff val="25000"/>
                </a:schemeClr>
              </a:solidFill>
            </a:endParaRPr>
          </a:p>
        </p:txBody>
      </p:sp>
      <p:sp>
        <p:nvSpPr>
          <p:cNvPr id="37" name="Title 1">
            <a:extLst>
              <a:ext uri="{FF2B5EF4-FFF2-40B4-BE49-F238E27FC236}">
                <a16:creationId xmlns:a16="http://schemas.microsoft.com/office/drawing/2014/main" id="{C00324CF-2E8A-19AB-610E-29ADDBAC3803}"/>
              </a:ext>
            </a:extLst>
          </p:cNvPr>
          <p:cNvSpPr txBox="1">
            <a:spLocks/>
          </p:cNvSpPr>
          <p:nvPr/>
        </p:nvSpPr>
        <p:spPr>
          <a:xfrm>
            <a:off x="5068415" y="1507333"/>
            <a:ext cx="3464639" cy="1064417"/>
          </a:xfrm>
          <a:prstGeom prst="rect">
            <a:avLst/>
          </a:prstGeom>
        </p:spPr>
        <p:txBody>
          <a:bodyPr vert="horz" lIns="91440" tIns="0" rIns="91440" bIns="0" rtlCol="0" anchor="ctr">
            <a:normAutofit/>
          </a:bodyPr>
          <a:lstStyle>
            <a:lvl1pPr algn="l" defTabSz="914400" rtl="0" eaLnBrk="1" latinLnBrk="0" hangingPunct="1">
              <a:lnSpc>
                <a:spcPct val="85000"/>
              </a:lnSpc>
              <a:spcBef>
                <a:spcPct val="0"/>
              </a:spcBef>
              <a:buNone/>
              <a:defRPr lang="en-US" sz="2200" b="1" i="0" kern="1200" cap="none" dirty="0" smtClean="0">
                <a:solidFill>
                  <a:schemeClr val="tx2"/>
                </a:solidFill>
                <a:latin typeface="Neue Haas Grotesk Text Pro" panose="020B0504020202020204" pitchFamily="34" charset="77"/>
                <a:ea typeface="+mj-ea"/>
                <a:cs typeface="+mj-cs"/>
              </a:defRPr>
            </a:lvl1pPr>
          </a:lstStyle>
          <a:p>
            <a:r>
              <a:rPr lang="en-US" sz="1600" b="0" i="1" dirty="0">
                <a:latin typeface="Aptos" panose="020B0004020202020204" pitchFamily="34" charset="0"/>
                <a:ea typeface="Aptos" panose="020B0004020202020204" pitchFamily="34" charset="0"/>
                <a:cs typeface="Times New Roman" panose="02020603050405020304" pitchFamily="18" charset="0"/>
              </a:rPr>
              <a:t>VSP One Object</a:t>
            </a:r>
            <a:r>
              <a:rPr lang="en-US" sz="1600" b="0" i="1" kern="100" dirty="0">
                <a:effectLst/>
                <a:latin typeface="Aptos" panose="020B0004020202020204" pitchFamily="34" charset="0"/>
                <a:ea typeface="Aptos" panose="020B0004020202020204" pitchFamily="34" charset="0"/>
                <a:cs typeface="Times New Roman" panose="02020603050405020304" pitchFamily="18" charset="0"/>
              </a:rPr>
              <a:t> ensures data is accessible through standard protocols and APIs, allowing seamless access and integration</a:t>
            </a:r>
            <a:r>
              <a:rPr lang="en-US" sz="1600" b="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US" sz="1600" b="0" i="1" dirty="0">
              <a:solidFill>
                <a:schemeClr val="tx2">
                  <a:lumMod val="75000"/>
                  <a:lumOff val="25000"/>
                </a:schemeClr>
              </a:solidFill>
            </a:endParaRPr>
          </a:p>
        </p:txBody>
      </p:sp>
      <p:sp>
        <p:nvSpPr>
          <p:cNvPr id="38" name="Title 1">
            <a:extLst>
              <a:ext uri="{FF2B5EF4-FFF2-40B4-BE49-F238E27FC236}">
                <a16:creationId xmlns:a16="http://schemas.microsoft.com/office/drawing/2014/main" id="{247BEED6-7217-D88E-8A73-646740209A25}"/>
              </a:ext>
            </a:extLst>
          </p:cNvPr>
          <p:cNvSpPr txBox="1">
            <a:spLocks/>
          </p:cNvSpPr>
          <p:nvPr/>
        </p:nvSpPr>
        <p:spPr>
          <a:xfrm>
            <a:off x="717539" y="3389086"/>
            <a:ext cx="3464639" cy="1064417"/>
          </a:xfrm>
          <a:prstGeom prst="rect">
            <a:avLst/>
          </a:prstGeom>
        </p:spPr>
        <p:txBody>
          <a:bodyPr vert="horz" lIns="91440" tIns="0" rIns="91440" bIns="0" rtlCol="0" anchor="ctr">
            <a:normAutofit/>
          </a:bodyPr>
          <a:lstStyle>
            <a:lvl1pPr algn="l" defTabSz="914400" rtl="0" eaLnBrk="1" latinLnBrk="0" hangingPunct="1">
              <a:lnSpc>
                <a:spcPct val="85000"/>
              </a:lnSpc>
              <a:spcBef>
                <a:spcPct val="0"/>
              </a:spcBef>
              <a:buNone/>
              <a:defRPr lang="en-US" sz="2200" b="1" i="0" kern="1200" cap="none" dirty="0" smtClean="0">
                <a:solidFill>
                  <a:schemeClr val="tx2"/>
                </a:solidFill>
                <a:latin typeface="Neue Haas Grotesk Text Pro" panose="020B0504020202020204" pitchFamily="34" charset="77"/>
                <a:ea typeface="+mj-ea"/>
                <a:cs typeface="+mj-cs"/>
              </a:defRPr>
            </a:lvl1pPr>
          </a:lstStyle>
          <a:p>
            <a:r>
              <a:rPr lang="en-US" sz="1600" b="0" i="1" dirty="0">
                <a:latin typeface="Aptos" panose="020B0004020202020204" pitchFamily="34" charset="0"/>
                <a:ea typeface="Aptos" panose="020B0004020202020204" pitchFamily="34" charset="0"/>
                <a:cs typeface="Times New Roman" panose="02020603050405020304" pitchFamily="18" charset="0"/>
              </a:rPr>
              <a:t>VSP One Object</a:t>
            </a:r>
            <a:r>
              <a:rPr lang="en-US" sz="1600" b="0" i="1" dirty="0">
                <a:effectLst/>
                <a:latin typeface="Aptos" panose="020B0004020202020204" pitchFamily="34" charset="0"/>
                <a:ea typeface="Aptos" panose="020B0004020202020204" pitchFamily="34" charset="0"/>
                <a:cs typeface="Times New Roman" panose="02020603050405020304" pitchFamily="18" charset="0"/>
              </a:rPr>
              <a:t> </a:t>
            </a:r>
            <a:r>
              <a:rPr lang="en-US" sz="1600" b="0" i="1" kern="100" dirty="0">
                <a:effectLst/>
                <a:latin typeface="Aptos" panose="020B0004020202020204" pitchFamily="34" charset="0"/>
                <a:ea typeface="Aptos" panose="020B0004020202020204" pitchFamily="34" charset="0"/>
                <a:cs typeface="Times New Roman" panose="02020603050405020304" pitchFamily="18" charset="0"/>
              </a:rPr>
              <a:t> supports standardized formats and vocabularies, ensuring data can be used across different systems and applications.</a:t>
            </a:r>
          </a:p>
          <a:p>
            <a:endParaRPr lang="en-US" sz="1600" b="0" i="1" dirty="0">
              <a:solidFill>
                <a:schemeClr val="tx2">
                  <a:lumMod val="75000"/>
                  <a:lumOff val="25000"/>
                </a:schemeClr>
              </a:solidFill>
            </a:endParaRPr>
          </a:p>
        </p:txBody>
      </p:sp>
      <p:sp>
        <p:nvSpPr>
          <p:cNvPr id="59" name="Title 1">
            <a:extLst>
              <a:ext uri="{FF2B5EF4-FFF2-40B4-BE49-F238E27FC236}">
                <a16:creationId xmlns:a16="http://schemas.microsoft.com/office/drawing/2014/main" id="{D009A4EE-142B-87BE-2CEC-684512D5F4F2}"/>
              </a:ext>
            </a:extLst>
          </p:cNvPr>
          <p:cNvSpPr txBox="1">
            <a:spLocks/>
          </p:cNvSpPr>
          <p:nvPr/>
        </p:nvSpPr>
        <p:spPr>
          <a:xfrm>
            <a:off x="5198944" y="3389085"/>
            <a:ext cx="3464639" cy="1064417"/>
          </a:xfrm>
          <a:prstGeom prst="rect">
            <a:avLst/>
          </a:prstGeom>
        </p:spPr>
        <p:txBody>
          <a:bodyPr vert="horz" lIns="91440" tIns="0" rIns="91440" bIns="0" rtlCol="0" anchor="ctr">
            <a:normAutofit fontScale="85000" lnSpcReduction="20000"/>
          </a:bodyPr>
          <a:lstStyle>
            <a:lvl1pPr algn="l" defTabSz="914400" rtl="0" eaLnBrk="1" latinLnBrk="0" hangingPunct="1">
              <a:lnSpc>
                <a:spcPct val="85000"/>
              </a:lnSpc>
              <a:spcBef>
                <a:spcPct val="0"/>
              </a:spcBef>
              <a:buNone/>
              <a:defRPr lang="en-US" sz="2200" b="1" i="0" kern="1200" cap="none" dirty="0" smtClean="0">
                <a:solidFill>
                  <a:schemeClr val="tx2"/>
                </a:solidFill>
                <a:latin typeface="Neue Haas Grotesk Text Pro" panose="020B0504020202020204" pitchFamily="34" charset="77"/>
                <a:ea typeface="+mj-ea"/>
                <a:cs typeface="+mj-cs"/>
              </a:defRPr>
            </a:lvl1pPr>
          </a:lstStyle>
          <a:p>
            <a:pPr marL="0" marR="0">
              <a:lnSpc>
                <a:spcPct val="115000"/>
              </a:lnSpc>
              <a:spcAft>
                <a:spcPts val="800"/>
              </a:spcAft>
            </a:pPr>
            <a:r>
              <a:rPr lang="en-US" sz="1900" b="0" i="1" dirty="0">
                <a:latin typeface="Aptos" panose="020B0004020202020204" pitchFamily="34" charset="0"/>
                <a:ea typeface="Aptos" panose="020B0004020202020204" pitchFamily="34" charset="0"/>
                <a:cs typeface="Times New Roman" panose="02020603050405020304" pitchFamily="18" charset="0"/>
              </a:rPr>
              <a:t>VSP One Object</a:t>
            </a:r>
            <a:r>
              <a:rPr lang="en-US" sz="1900" b="0" i="1" dirty="0">
                <a:effectLst/>
                <a:latin typeface="Aptos" panose="020B0004020202020204" pitchFamily="34" charset="0"/>
                <a:ea typeface="Aptos" panose="020B0004020202020204" pitchFamily="34" charset="0"/>
                <a:cs typeface="Times New Roman" panose="02020603050405020304" pitchFamily="18" charset="0"/>
              </a:rPr>
              <a:t> </a:t>
            </a:r>
            <a:r>
              <a:rPr lang="en-US" sz="1900" b="0" i="1" kern="100" dirty="0">
                <a:effectLst/>
                <a:latin typeface="Aptos" panose="020B0004020202020204" pitchFamily="34" charset="0"/>
                <a:ea typeface="Aptos" panose="020B0004020202020204" pitchFamily="34" charset="0"/>
                <a:cs typeface="Times New Roman" panose="02020603050405020304" pitchFamily="18" charset="0"/>
              </a:rPr>
              <a:t> includes detailed metadata and clear usage licenses, facilitating data reuse in various contexts.</a:t>
            </a:r>
          </a:p>
          <a:p>
            <a:endParaRPr lang="en-US" sz="1600" b="0" i="1" dirty="0">
              <a:solidFill>
                <a:schemeClr val="tx2">
                  <a:lumMod val="75000"/>
                  <a:lumOff val="25000"/>
                </a:schemeClr>
              </a:solidFill>
            </a:endParaRPr>
          </a:p>
        </p:txBody>
      </p:sp>
    </p:spTree>
    <p:extLst>
      <p:ext uri="{BB962C8B-B14F-4D97-AF65-F5344CB8AC3E}">
        <p14:creationId xmlns:p14="http://schemas.microsoft.com/office/powerpoint/2010/main" val="856207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9A4B524-A83B-C7FC-8E1B-91ADDCC2D812}"/>
              </a:ext>
            </a:extLst>
          </p:cNvPr>
          <p:cNvSpPr>
            <a:spLocks noGrp="1"/>
          </p:cNvSpPr>
          <p:nvPr>
            <p:ph type="subTitle" idx="1"/>
          </p:nvPr>
        </p:nvSpPr>
        <p:spPr/>
        <p:txBody>
          <a:bodyPr/>
          <a:lstStyle/>
          <a:p>
            <a:endParaRPr lang="en-US"/>
          </a:p>
        </p:txBody>
      </p:sp>
      <p:sp>
        <p:nvSpPr>
          <p:cNvPr id="3" name="Title 1">
            <a:extLst>
              <a:ext uri="{FF2B5EF4-FFF2-40B4-BE49-F238E27FC236}">
                <a16:creationId xmlns:a16="http://schemas.microsoft.com/office/drawing/2014/main" id="{8CF51A71-E77F-9D45-8935-F05269CD13F5}"/>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51033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entagon 3">
            <a:extLst>
              <a:ext uri="{FF2B5EF4-FFF2-40B4-BE49-F238E27FC236}">
                <a16:creationId xmlns:a16="http://schemas.microsoft.com/office/drawing/2014/main" id="{239E5AEB-43A2-3B7B-BD2E-9A05B437E3BD}"/>
              </a:ext>
            </a:extLst>
          </p:cNvPr>
          <p:cNvSpPr/>
          <p:nvPr/>
        </p:nvSpPr>
        <p:spPr>
          <a:xfrm>
            <a:off x="0" y="862230"/>
            <a:ext cx="9057503" cy="3245762"/>
          </a:xfrm>
          <a:prstGeom prst="homePlate">
            <a:avLst>
              <a:gd name="adj" fmla="val 1255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1829D5AB-79C8-A0A9-F261-49F0FD5803BD}"/>
              </a:ext>
            </a:extLst>
          </p:cNvPr>
          <p:cNvSpPr>
            <a:spLocks noGrp="1"/>
          </p:cNvSpPr>
          <p:nvPr>
            <p:ph type="title"/>
          </p:nvPr>
        </p:nvSpPr>
        <p:spPr>
          <a:xfrm>
            <a:off x="86496" y="9023"/>
            <a:ext cx="8010387" cy="732441"/>
          </a:xfrm>
        </p:spPr>
        <p:txBody>
          <a:bodyPr>
            <a:normAutofit/>
          </a:bodyPr>
          <a:lstStyle/>
          <a:p>
            <a:r>
              <a:rPr lang="en-US" sz="2400"/>
              <a:t>Agility with Simplification, Transform the Experience</a:t>
            </a:r>
          </a:p>
        </p:txBody>
      </p:sp>
      <p:sp>
        <p:nvSpPr>
          <p:cNvPr id="3" name="Title 7">
            <a:extLst>
              <a:ext uri="{FF2B5EF4-FFF2-40B4-BE49-F238E27FC236}">
                <a16:creationId xmlns:a16="http://schemas.microsoft.com/office/drawing/2014/main" id="{D765C8C0-CAF8-2B2E-B2CA-8392C77FCD83}"/>
              </a:ext>
            </a:extLst>
          </p:cNvPr>
          <p:cNvSpPr txBox="1">
            <a:spLocks/>
          </p:cNvSpPr>
          <p:nvPr/>
        </p:nvSpPr>
        <p:spPr>
          <a:xfrm>
            <a:off x="40764" y="468335"/>
            <a:ext cx="7051040" cy="275795"/>
          </a:xfrm>
          <a:prstGeom prst="rect">
            <a:avLst/>
          </a:prstGeom>
        </p:spPr>
        <p:txBody>
          <a:bodyPr lIns="91440" tIns="45720" rIns="91440" bIns="45720" anchor="t"/>
          <a:lstStyle>
            <a:lvl1pPr algn="l" defTabSz="914400" rtl="0" eaLnBrk="1" latinLnBrk="0" hangingPunct="1">
              <a:lnSpc>
                <a:spcPct val="85000"/>
              </a:lnSpc>
              <a:spcBef>
                <a:spcPct val="0"/>
              </a:spcBef>
              <a:buNone/>
              <a:defRPr lang="en-US" sz="2200" b="1" i="0" kern="1200" cap="none" dirty="0" smtClean="0">
                <a:solidFill>
                  <a:schemeClr val="tx1"/>
                </a:solidFill>
                <a:latin typeface="Neue Haas Grotesk Text Pro" panose="020B0504020202020204" pitchFamily="34" charset="77"/>
                <a:ea typeface="+mj-ea"/>
                <a:cs typeface="+mj-cs"/>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effectLst/>
                <a:uLnTx/>
                <a:uFillTx/>
                <a:latin typeface="Times New Roman" panose="02020603050405020304" pitchFamily="18" charset="0"/>
                <a:ea typeface="+mj-ea"/>
                <a:cs typeface="Times New Roman" panose="02020603050405020304" pitchFamily="18" charset="0"/>
              </a:rPr>
              <a:t>One Hybrid Cloud Data Platform. No Hassles. No Silos. No Limits.</a:t>
            </a:r>
          </a:p>
          <a:p>
            <a:pPr marL="0" marR="0" lvl="0" indent="0" algn="l" defTabSz="685800" rtl="0" eaLnBrk="1" fontAlgn="auto" latinLnBrk="0" hangingPunct="1">
              <a:lnSpc>
                <a:spcPct val="85000"/>
              </a:lnSpc>
              <a:spcBef>
                <a:spcPct val="0"/>
              </a:spcBef>
              <a:spcAft>
                <a:spcPts val="0"/>
              </a:spcAft>
              <a:buClrTx/>
              <a:buSzTx/>
              <a:buFontTx/>
              <a:buNone/>
              <a:tabLst/>
              <a:defRPr/>
            </a:pPr>
            <a:endParaRPr kumimoji="0" lang="en-GB" sz="2000" b="1" i="0" u="none" strike="noStrike" kern="1200" cap="none" spc="0" normalizeH="0" baseline="0" noProof="0">
              <a:ln>
                <a:noFill/>
              </a:ln>
              <a:effectLst/>
              <a:uLnTx/>
              <a:uFillTx/>
              <a:latin typeface="Neue Haas Grotesk Text Pro"/>
              <a:ea typeface="+mj-ea"/>
              <a:cs typeface="+mj-cs"/>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9AEA74FD-A481-3345-8FCC-C72FFF13F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231" y="2896167"/>
            <a:ext cx="352940" cy="346542"/>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D52DF486-64D4-1BA9-0B4C-1E9D48FABF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030" y="2388927"/>
            <a:ext cx="587342" cy="295390"/>
          </a:xfrm>
          <a:prstGeom prst="rect">
            <a:avLst/>
          </a:prstGeom>
        </p:spPr>
      </p:pic>
      <p:sp>
        <p:nvSpPr>
          <p:cNvPr id="7" name="TextBox 6">
            <a:extLst>
              <a:ext uri="{FF2B5EF4-FFF2-40B4-BE49-F238E27FC236}">
                <a16:creationId xmlns:a16="http://schemas.microsoft.com/office/drawing/2014/main" id="{C646236E-29B7-F309-3C90-5963159A7A5A}"/>
              </a:ext>
            </a:extLst>
          </p:cNvPr>
          <p:cNvSpPr txBox="1"/>
          <p:nvPr/>
        </p:nvSpPr>
        <p:spPr>
          <a:xfrm>
            <a:off x="1140038" y="1381209"/>
            <a:ext cx="801448" cy="249299"/>
          </a:xfrm>
          <a:prstGeom prst="rect">
            <a:avLst/>
          </a:prstGeom>
          <a:noFill/>
        </p:spPr>
        <p:txBody>
          <a:bodyPr wrap="square" lIns="0" tIns="0" rIns="0" bIns="0" rtlCol="0">
            <a:spAutoFit/>
          </a:bodyPr>
          <a:lstStyle/>
          <a:p>
            <a:pPr marL="0" marR="0" lvl="0" indent="0" algn="l" defTabSz="685783" rtl="0" eaLnBrk="1" fontAlgn="auto" latinLnBrk="0" hangingPunct="1">
              <a:lnSpc>
                <a:spcPct val="90000"/>
              </a:lnSpc>
              <a:spcBef>
                <a:spcPts val="600"/>
              </a:spcBef>
              <a:spcAft>
                <a:spcPts val="0"/>
              </a:spcAft>
              <a:buClrTx/>
              <a:buSzTx/>
              <a:buFontTx/>
              <a:buNone/>
              <a:tabLst/>
              <a:defRPr/>
            </a:pPr>
            <a:r>
              <a:rPr kumimoji="0" lang="en-US"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Block</a:t>
            </a:r>
          </a:p>
        </p:txBody>
      </p:sp>
      <p:sp>
        <p:nvSpPr>
          <p:cNvPr id="8" name="TextBox 7">
            <a:extLst>
              <a:ext uri="{FF2B5EF4-FFF2-40B4-BE49-F238E27FC236}">
                <a16:creationId xmlns:a16="http://schemas.microsoft.com/office/drawing/2014/main" id="{E76ABDEA-02CC-2C51-5A40-673086B35332}"/>
              </a:ext>
            </a:extLst>
          </p:cNvPr>
          <p:cNvSpPr txBox="1"/>
          <p:nvPr/>
        </p:nvSpPr>
        <p:spPr>
          <a:xfrm>
            <a:off x="1140038" y="2018256"/>
            <a:ext cx="801448" cy="249299"/>
          </a:xfrm>
          <a:prstGeom prst="rect">
            <a:avLst/>
          </a:prstGeom>
          <a:noFill/>
        </p:spPr>
        <p:txBody>
          <a:bodyPr wrap="square" lIns="0" tIns="0" rIns="0" bIns="0" rtlCol="0">
            <a:spAutoFit/>
          </a:bodyPr>
          <a:lstStyle/>
          <a:p>
            <a:pPr marL="0" marR="0" lvl="0" indent="0" algn="l" defTabSz="685783" rtl="0" eaLnBrk="1" fontAlgn="auto" latinLnBrk="0" hangingPunct="1">
              <a:lnSpc>
                <a:spcPct val="90000"/>
              </a:lnSpc>
              <a:spcBef>
                <a:spcPts val="600"/>
              </a:spcBef>
              <a:spcAft>
                <a:spcPts val="0"/>
              </a:spcAft>
              <a:buClrTx/>
              <a:buSzTx/>
              <a:buFontTx/>
              <a:buNone/>
              <a:tabLst/>
              <a:defRPr/>
            </a:pPr>
            <a:r>
              <a:rPr kumimoji="0" lang="en-US"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File</a:t>
            </a:r>
          </a:p>
        </p:txBody>
      </p:sp>
      <p:sp>
        <p:nvSpPr>
          <p:cNvPr id="9" name="TextBox 8">
            <a:extLst>
              <a:ext uri="{FF2B5EF4-FFF2-40B4-BE49-F238E27FC236}">
                <a16:creationId xmlns:a16="http://schemas.microsoft.com/office/drawing/2014/main" id="{85371C95-89F6-6A6F-E651-0548E92E127D}"/>
              </a:ext>
            </a:extLst>
          </p:cNvPr>
          <p:cNvSpPr txBox="1"/>
          <p:nvPr/>
        </p:nvSpPr>
        <p:spPr>
          <a:xfrm>
            <a:off x="1140038" y="2655303"/>
            <a:ext cx="801448" cy="249299"/>
          </a:xfrm>
          <a:prstGeom prst="rect">
            <a:avLst/>
          </a:prstGeom>
          <a:noFill/>
        </p:spPr>
        <p:txBody>
          <a:bodyPr wrap="square" lIns="0" tIns="0" rIns="0" bIns="0" rtlCol="0">
            <a:spAutoFit/>
          </a:bodyPr>
          <a:lstStyle/>
          <a:p>
            <a:pPr marL="0" marR="0" lvl="0" indent="0" algn="l" defTabSz="685783" rtl="0" eaLnBrk="1" fontAlgn="auto" latinLnBrk="0" hangingPunct="1">
              <a:lnSpc>
                <a:spcPct val="90000"/>
              </a:lnSpc>
              <a:spcBef>
                <a:spcPts val="600"/>
              </a:spcBef>
              <a:spcAft>
                <a:spcPts val="0"/>
              </a:spcAft>
              <a:buClrTx/>
              <a:buSzTx/>
              <a:buFontTx/>
              <a:buNone/>
              <a:tabLst/>
              <a:defRPr/>
            </a:pPr>
            <a:r>
              <a:rPr kumimoji="0" lang="en-US"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Object</a:t>
            </a:r>
          </a:p>
        </p:txBody>
      </p:sp>
      <p:sp>
        <p:nvSpPr>
          <p:cNvPr id="10" name="TextBox 9">
            <a:extLst>
              <a:ext uri="{FF2B5EF4-FFF2-40B4-BE49-F238E27FC236}">
                <a16:creationId xmlns:a16="http://schemas.microsoft.com/office/drawing/2014/main" id="{8DF48B5C-D0F6-78BD-0FE6-9D18BBA4EED3}"/>
              </a:ext>
            </a:extLst>
          </p:cNvPr>
          <p:cNvSpPr txBox="1"/>
          <p:nvPr/>
        </p:nvSpPr>
        <p:spPr>
          <a:xfrm>
            <a:off x="1140037" y="3292351"/>
            <a:ext cx="676944" cy="249299"/>
          </a:xfrm>
          <a:prstGeom prst="rect">
            <a:avLst/>
          </a:prstGeom>
          <a:noFill/>
        </p:spPr>
        <p:txBody>
          <a:bodyPr wrap="square" lIns="0" tIns="0" rIns="0" bIns="0" rtlCol="0">
            <a:spAutoFit/>
          </a:bodyPr>
          <a:lstStyle/>
          <a:p>
            <a:pPr marL="0" marR="0" lvl="0" indent="0" algn="l" defTabSz="685783" rtl="0" eaLnBrk="1" fontAlgn="auto" latinLnBrk="0" hangingPunct="1">
              <a:lnSpc>
                <a:spcPct val="90000"/>
              </a:lnSpc>
              <a:spcBef>
                <a:spcPts val="600"/>
              </a:spcBef>
              <a:spcAft>
                <a:spcPts val="0"/>
              </a:spcAft>
              <a:buClrTx/>
              <a:buSzTx/>
              <a:buFontTx/>
              <a:buNone/>
              <a:tabLst/>
              <a:defRPr/>
            </a:pPr>
            <a:r>
              <a:rPr kumimoji="0" lang="en-US"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SDS</a:t>
            </a:r>
          </a:p>
        </p:txBody>
      </p:sp>
      <p:sp>
        <p:nvSpPr>
          <p:cNvPr id="11" name="TextBox 10">
            <a:extLst>
              <a:ext uri="{FF2B5EF4-FFF2-40B4-BE49-F238E27FC236}">
                <a16:creationId xmlns:a16="http://schemas.microsoft.com/office/drawing/2014/main" id="{9B0E0661-0DE0-34FB-53E0-39EE054B3BF2}"/>
              </a:ext>
            </a:extLst>
          </p:cNvPr>
          <p:cNvSpPr txBox="1"/>
          <p:nvPr/>
        </p:nvSpPr>
        <p:spPr>
          <a:xfrm>
            <a:off x="2452084" y="1016491"/>
            <a:ext cx="278987" cy="3084844"/>
          </a:xfrm>
          <a:prstGeom prst="rect">
            <a:avLst/>
          </a:prstGeom>
          <a:noFill/>
        </p:spPr>
        <p:txBody>
          <a:bodyPr vert="wordArtVert" wrap="square" lIns="0" tIns="0" rIns="0" bIns="0" rtlCol="0">
            <a:spAutoFit/>
          </a:bodyPr>
          <a:lstStyle/>
          <a:p>
            <a:pPr marL="0" marR="0" lvl="0" indent="0" algn="ctr" defTabSz="685783" rtl="0" eaLnBrk="1" fontAlgn="auto" latinLnBrk="0" hangingPunct="1">
              <a:lnSpc>
                <a:spcPct val="90000"/>
              </a:lnSpc>
              <a:spcBef>
                <a:spcPts val="600"/>
              </a:spcBef>
              <a:spcAft>
                <a:spcPts val="0"/>
              </a:spcAft>
              <a:buClrTx/>
              <a:buSzTx/>
              <a:buFontTx/>
              <a:buNone/>
              <a:tabLst/>
              <a:defRPr/>
            </a:pPr>
            <a:r>
              <a:rPr kumimoji="0" lang="en-US" sz="1600" b="1"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SVOS DNA</a:t>
            </a:r>
          </a:p>
        </p:txBody>
      </p:sp>
      <p:sp>
        <p:nvSpPr>
          <p:cNvPr id="12" name="TextBox 11">
            <a:extLst>
              <a:ext uri="{FF2B5EF4-FFF2-40B4-BE49-F238E27FC236}">
                <a16:creationId xmlns:a16="http://schemas.microsoft.com/office/drawing/2014/main" id="{2CC82BF9-B293-F45A-C171-E370BE7CC5EE}"/>
              </a:ext>
            </a:extLst>
          </p:cNvPr>
          <p:cNvSpPr txBox="1"/>
          <p:nvPr/>
        </p:nvSpPr>
        <p:spPr>
          <a:xfrm>
            <a:off x="4618538" y="1338579"/>
            <a:ext cx="1638889" cy="2422202"/>
          </a:xfrm>
          <a:prstGeom prst="rect">
            <a:avLst/>
          </a:prstGeom>
          <a:noFill/>
        </p:spPr>
        <p:txBody>
          <a:bodyPr wrap="square" lIns="0" tIns="0" rIns="0" bIns="0" rtlCol="0" anchor="t">
            <a:spAutoFit/>
          </a:bodyPr>
          <a:lstStyle/>
          <a:p>
            <a:pPr defTabSz="685783">
              <a:lnSpc>
                <a:spcPct val="90000"/>
              </a:lnSpc>
              <a:spcBef>
                <a:spcPts val="600"/>
              </a:spcBef>
              <a:defRPr/>
            </a:pPr>
            <a:r>
              <a:rPr kumimoji="0" lang="en-US" sz="1200" b="1" i="0" u="none" strike="noStrike" kern="1200" cap="none" spc="0" normalizeH="0" baseline="0" noProof="0">
                <a:ln>
                  <a:noFill/>
                </a:ln>
                <a:solidFill>
                  <a:srgbClr val="222222"/>
                </a:solidFill>
                <a:effectLst/>
                <a:uLnTx/>
                <a:uFillTx/>
                <a:latin typeface="Neue Haas Grotesk Text Pro"/>
                <a:cs typeface="Times New Roman"/>
              </a:rPr>
              <a:t>Clear Sight</a:t>
            </a:r>
            <a:r>
              <a:rPr lang="en-US" sz="1200" b="1">
                <a:solidFill>
                  <a:srgbClr val="222222"/>
                </a:solidFill>
                <a:latin typeface="Neue Haas Grotesk Text Pro"/>
                <a:cs typeface="Times New Roman"/>
              </a:rPr>
              <a:t> </a:t>
            </a:r>
            <a:endParaRPr lang="en-US" sz="1200" b="1" i="0" u="none" strike="noStrike" kern="1200" cap="none" spc="0" normalizeH="0" baseline="0" noProof="0">
              <a:ln>
                <a:noFill/>
              </a:ln>
              <a:solidFill>
                <a:srgbClr val="222222"/>
              </a:solidFill>
              <a:effectLst/>
              <a:uLnTx/>
              <a:uFillTx/>
              <a:latin typeface="Neue Haas Grotesk Text Pro" panose="020B0504020202020204" pitchFamily="34" charset="77"/>
              <a:cs typeface="Times New Roman" panose="02020603050405020304" pitchFamily="18" charset="0"/>
            </a:endParaRPr>
          </a:p>
          <a:p>
            <a:pPr marL="0" marR="0" lvl="0" indent="0" algn="l" defTabSz="685783" rtl="0" eaLnBrk="1" fontAlgn="auto" latinLnBrk="0" hangingPunct="1">
              <a:lnSpc>
                <a:spcPct val="90000"/>
              </a:lnSpc>
              <a:spcBef>
                <a:spcPts val="600"/>
              </a:spcBef>
              <a:spcAft>
                <a:spcPts val="0"/>
              </a:spcAft>
              <a:buClrTx/>
              <a:buSzTx/>
              <a:buFontTx/>
              <a:buNone/>
              <a:tabLst/>
              <a:defRPr/>
            </a:pPr>
            <a:r>
              <a:rPr kumimoji="0" lang="en-US" sz="1000" u="none" strike="noStrike" kern="1200" cap="none" spc="0" normalizeH="0" baseline="0" noProof="0">
                <a:ln>
                  <a:noFill/>
                </a:ln>
                <a:solidFill>
                  <a:srgbClr val="222222"/>
                </a:solidFill>
                <a:effectLst/>
                <a:uLnTx/>
                <a:uFillTx/>
                <a:latin typeface="Neue Haas Grotesk Text Pro"/>
                <a:cs typeface="Times New Roman"/>
              </a:rPr>
              <a:t>Fleet management </a:t>
            </a:r>
            <a:br>
              <a:rPr lang="en-US" sz="1000" u="none" strike="noStrike" kern="1200" cap="none" spc="0" normalizeH="0" baseline="0" noProof="0">
                <a:ln>
                  <a:noFill/>
                </a:ln>
                <a:effectLst/>
                <a:uLnTx/>
                <a:uFillTx/>
                <a:latin typeface="Neue Haas Grotesk Text Pro" panose="020B0504020202020204" pitchFamily="34" charset="77"/>
                <a:cs typeface="Times New Roman" panose="02020603050405020304" pitchFamily="18" charset="0"/>
              </a:rPr>
            </a:br>
            <a:r>
              <a:rPr kumimoji="0" lang="en-US" sz="1000" u="none" strike="noStrike" kern="1200" cap="none" spc="0" normalizeH="0" baseline="0" noProof="0">
                <a:ln>
                  <a:noFill/>
                </a:ln>
                <a:solidFill>
                  <a:srgbClr val="222222"/>
                </a:solidFill>
                <a:effectLst/>
                <a:uLnTx/>
                <a:uFillTx/>
                <a:latin typeface="Neue Haas Grotesk Text Pro"/>
                <a:cs typeface="Times New Roman"/>
              </a:rPr>
              <a:t>in the cloud</a:t>
            </a:r>
            <a:endParaRPr lang="en-US" sz="1000" u="none" strike="noStrike" kern="1200" cap="none" spc="0" normalizeH="0" baseline="0" noProof="0">
              <a:ln>
                <a:noFill/>
              </a:ln>
              <a:solidFill>
                <a:srgbClr val="222222"/>
              </a:solidFill>
              <a:effectLst/>
              <a:uLnTx/>
              <a:uFillTx/>
              <a:latin typeface="Neue Haas Grotesk Text Pro"/>
              <a:cs typeface="Times New Roman"/>
            </a:endParaRPr>
          </a:p>
          <a:p>
            <a:pPr marL="0" marR="0" lvl="0" indent="0" algn="l" defTabSz="685783" rtl="0" eaLnBrk="1" fontAlgn="auto" latinLnBrk="0" hangingPunct="1">
              <a:lnSpc>
                <a:spcPct val="90000"/>
              </a:lnSpc>
              <a:spcBef>
                <a:spcPts val="600"/>
              </a:spcBef>
              <a:spcAft>
                <a:spcPts val="0"/>
              </a:spcAft>
              <a:buClrTx/>
              <a:buSzTx/>
              <a:buFontTx/>
              <a:buNone/>
              <a:tabLst/>
              <a:defRPr/>
            </a:pPr>
            <a:br>
              <a:rPr kumimoji="0" lang="en-US" sz="1050" b="0" i="1" u="none" strike="noStrike" kern="1200" cap="none" spc="0" normalizeH="0" baseline="0" noProof="0">
                <a:ln>
                  <a:noFill/>
                </a:ln>
                <a:solidFill>
                  <a:srgbClr val="222222"/>
                </a:solidFill>
                <a:effectLst/>
                <a:uLnTx/>
                <a:uFillTx/>
                <a:latin typeface="Times New Roman" panose="02020603050405020304" pitchFamily="18" charset="0"/>
                <a:ea typeface="+mn-ea"/>
                <a:cs typeface="Times New Roman" panose="02020603050405020304" pitchFamily="18" charset="0"/>
              </a:rPr>
            </a:br>
            <a:endParaRPr kumimoji="0" lang="en-US" sz="1050" b="0" i="1" u="none" strike="noStrike" kern="1200" cap="none" spc="0" normalizeH="0" baseline="0" noProof="0">
              <a:ln>
                <a:noFill/>
              </a:ln>
              <a:solidFill>
                <a:srgbClr val="222222"/>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783">
              <a:lnSpc>
                <a:spcPct val="90000"/>
              </a:lnSpc>
              <a:spcBef>
                <a:spcPts val="600"/>
              </a:spcBef>
              <a:spcAft>
                <a:spcPts val="0"/>
              </a:spcAft>
              <a:buNone/>
              <a:tabLst/>
              <a:defRPr/>
            </a:pPr>
            <a:r>
              <a:rPr lang="en-US" sz="1200" b="1">
                <a:solidFill>
                  <a:srgbClr val="222222"/>
                </a:solidFill>
                <a:latin typeface="Neue Haas Grotesk Text Pro"/>
                <a:cs typeface="Times New Roman"/>
              </a:rPr>
              <a:t>360</a:t>
            </a:r>
            <a:endParaRPr lang="en-US" sz="2000">
              <a:ea typeface="+mn-ea"/>
            </a:endParaRPr>
          </a:p>
          <a:p>
            <a:pPr marL="0" marR="0" lvl="0" indent="0" algn="l" defTabSz="685783" rtl="0" eaLnBrk="1" fontAlgn="auto" latinLnBrk="0" hangingPunct="1">
              <a:lnSpc>
                <a:spcPct val="90000"/>
              </a:lnSpc>
              <a:spcBef>
                <a:spcPts val="600"/>
              </a:spcBef>
              <a:spcAft>
                <a:spcPts val="0"/>
              </a:spcAft>
              <a:buClrTx/>
              <a:buSzTx/>
              <a:buFontTx/>
              <a:buNone/>
              <a:tabLst/>
              <a:defRPr/>
            </a:pPr>
            <a:r>
              <a:rPr kumimoji="0" lang="en-US" sz="1000" u="none" strike="noStrike" kern="1200" cap="none" spc="0" normalizeH="0" baseline="0" noProof="0">
                <a:ln>
                  <a:noFill/>
                </a:ln>
                <a:solidFill>
                  <a:srgbClr val="222222"/>
                </a:solidFill>
                <a:effectLst/>
                <a:uLnTx/>
                <a:uFillTx/>
                <a:latin typeface="Neue Haas Grotesk Text Pro"/>
                <a:cs typeface="Times New Roman"/>
              </a:rPr>
              <a:t>Intelligent automation integrated AIOps software</a:t>
            </a:r>
            <a:endParaRPr lang="en-US" sz="1000" u="none" strike="noStrike" kern="1200" cap="none" spc="0" normalizeH="0" baseline="0" noProof="0">
              <a:ln>
                <a:noFill/>
              </a:ln>
              <a:solidFill>
                <a:srgbClr val="222222"/>
              </a:solidFill>
              <a:effectLst/>
              <a:uLnTx/>
              <a:uFillTx/>
              <a:latin typeface="Neue Haas Grotesk Text Pro"/>
              <a:cs typeface="Times New Roman"/>
            </a:endParaRPr>
          </a:p>
          <a:p>
            <a:pPr marL="0" marR="0" lvl="0" indent="0" algn="l" defTabSz="685783" rtl="0" eaLnBrk="1" fontAlgn="auto" latinLnBrk="0" hangingPunct="1">
              <a:lnSpc>
                <a:spcPct val="90000"/>
              </a:lnSpc>
              <a:spcBef>
                <a:spcPts val="600"/>
              </a:spcBef>
              <a:spcAft>
                <a:spcPts val="0"/>
              </a:spcAft>
              <a:buClrTx/>
              <a:buSzTx/>
              <a:buFontTx/>
              <a:buNone/>
              <a:tabLst/>
              <a:defRPr/>
            </a:pPr>
            <a:br>
              <a:rPr kumimoji="0" lang="en-US" sz="900" b="0" i="1" u="none" strike="noStrike" kern="1200" cap="none" spc="0" normalizeH="0" baseline="0" noProof="0">
                <a:ln>
                  <a:noFill/>
                </a:ln>
                <a:solidFill>
                  <a:srgbClr val="222222"/>
                </a:solidFill>
                <a:effectLst/>
                <a:uLnTx/>
                <a:uFillTx/>
                <a:latin typeface="Times New Roman" panose="02020603050405020304" pitchFamily="18" charset="0"/>
                <a:ea typeface="+mn-ea"/>
                <a:cs typeface="Times New Roman" panose="02020603050405020304" pitchFamily="18" charset="0"/>
              </a:rPr>
            </a:br>
            <a:endParaRPr kumimoji="0" lang="en-US" sz="900" b="0" i="1" u="none" strike="noStrike" kern="1200" cap="none" spc="0" normalizeH="0" baseline="0" noProof="0">
              <a:ln>
                <a:noFill/>
              </a:ln>
              <a:solidFill>
                <a:srgbClr val="222222"/>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200" b="1" i="0" u="none" strike="noStrike" kern="1200" cap="none" spc="0" normalizeH="0" baseline="0" noProof="0" err="1">
                <a:ln>
                  <a:noFill/>
                </a:ln>
                <a:solidFill>
                  <a:srgbClr val="222222"/>
                </a:solidFill>
                <a:effectLst/>
                <a:uLnTx/>
                <a:uFillTx/>
                <a:latin typeface="Neue Haas Grotesk Text Pro" panose="020B0504020202020204" pitchFamily="34" charset="77"/>
                <a:ea typeface="+mn-ea"/>
                <a:cs typeface="Times New Roman" panose="02020603050405020304" pitchFamily="18" charset="0"/>
              </a:rPr>
              <a:t>EverFlex</a:t>
            </a:r>
            <a:endParaRPr kumimoji="0" lang="en-US" sz="1200" b="1"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Times New Roman" panose="02020603050405020304" pitchFamily="18" charset="0"/>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000" u="none" strike="noStrike" kern="1200" cap="none" spc="0" normalizeH="0" baseline="0" noProof="0">
                <a:ln>
                  <a:noFill/>
                </a:ln>
                <a:solidFill>
                  <a:srgbClr val="222222"/>
                </a:solidFill>
                <a:effectLst/>
                <a:uLnTx/>
                <a:uFillTx/>
                <a:latin typeface="Neue Haas Grotesk Text Pro"/>
                <a:cs typeface="Times New Roman"/>
              </a:rPr>
              <a:t>As-a-service for infrastructure consumption</a:t>
            </a:r>
            <a:endParaRPr lang="en-US" sz="1000" u="none" strike="noStrike" kern="1200" cap="none" spc="0" normalizeH="0" baseline="0" noProof="0">
              <a:ln>
                <a:noFill/>
              </a:ln>
              <a:solidFill>
                <a:srgbClr val="222222"/>
              </a:solidFill>
              <a:effectLst/>
              <a:uLnTx/>
              <a:uFillTx/>
              <a:latin typeface="Neue Haas Grotesk Text Pro"/>
              <a:cs typeface="Times New Roman"/>
            </a:endParaRPr>
          </a:p>
        </p:txBody>
      </p:sp>
      <p:sp>
        <p:nvSpPr>
          <p:cNvPr id="13" name="TextBox 12">
            <a:extLst>
              <a:ext uri="{FF2B5EF4-FFF2-40B4-BE49-F238E27FC236}">
                <a16:creationId xmlns:a16="http://schemas.microsoft.com/office/drawing/2014/main" id="{8E3FE83A-CBF6-B3A7-F85E-75AFE9AF6460}"/>
              </a:ext>
            </a:extLst>
          </p:cNvPr>
          <p:cNvSpPr txBox="1"/>
          <p:nvPr/>
        </p:nvSpPr>
        <p:spPr>
          <a:xfrm>
            <a:off x="3108108" y="1338579"/>
            <a:ext cx="1111026" cy="2440668"/>
          </a:xfrm>
          <a:prstGeom prst="rect">
            <a:avLst/>
          </a:prstGeom>
          <a:noFill/>
        </p:spPr>
        <p:txBody>
          <a:bodyPr wrap="square" lIns="0" tIns="0" rIns="0" bIns="0" rtlCol="0">
            <a:spAutoFit/>
          </a:bodyPr>
          <a:lstStyle/>
          <a:p>
            <a:pPr marL="0" marR="0" lvl="0" indent="0" algn="ctr" defTabSz="685783" rtl="0" eaLnBrk="1" fontAlgn="auto" latinLnBrk="0" hangingPunct="1">
              <a:lnSpc>
                <a:spcPct val="90000"/>
              </a:lnSpc>
              <a:spcBef>
                <a:spcPts val="600"/>
              </a:spcBef>
              <a:spcAft>
                <a:spcPts val="0"/>
              </a:spcAft>
              <a:buClrTx/>
              <a:buSzTx/>
              <a:buFontTx/>
              <a:buNone/>
              <a:tabLst/>
              <a:defRPr/>
            </a:pPr>
            <a:r>
              <a:rPr kumimoji="0" lang="en-US" sz="1400" b="0" i="1" u="none" strike="noStrike" kern="1200" cap="none" spc="0" normalizeH="0" baseline="0" noProof="0">
                <a:ln>
                  <a:noFill/>
                </a:ln>
                <a:solidFill>
                  <a:srgbClr val="222222"/>
                </a:solidFill>
                <a:effectLst/>
                <a:uLnTx/>
                <a:uFillTx/>
                <a:latin typeface="Times New Roman" panose="02020603050405020304" pitchFamily="18" charset="0"/>
                <a:ea typeface="+mn-ea"/>
                <a:cs typeface="Times New Roman" panose="02020603050405020304" pitchFamily="18" charset="0"/>
              </a:rPr>
              <a:t>100% Data Availability Guarantee</a:t>
            </a:r>
          </a:p>
          <a:p>
            <a:pPr marL="0" marR="0" lvl="0" indent="0" algn="ctr" defTabSz="685783" rtl="0" eaLnBrk="1" fontAlgn="auto" latinLnBrk="0" hangingPunct="1">
              <a:lnSpc>
                <a:spcPct val="90000"/>
              </a:lnSpc>
              <a:spcBef>
                <a:spcPts val="600"/>
              </a:spcBef>
              <a:spcAft>
                <a:spcPts val="0"/>
              </a:spcAft>
              <a:buClrTx/>
              <a:buSzTx/>
              <a:buFontTx/>
              <a:buNone/>
              <a:tabLst/>
              <a:defRPr/>
            </a:pPr>
            <a:endParaRPr kumimoji="0" lang="en-US" sz="1400" b="0" i="1" u="none" strike="noStrike" kern="1200" cap="none" spc="0" normalizeH="0" baseline="0" noProof="0">
              <a:ln>
                <a:noFill/>
              </a:ln>
              <a:solidFill>
                <a:srgbClr val="222222"/>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783" rtl="0" eaLnBrk="1" fontAlgn="auto" latinLnBrk="0" hangingPunct="1">
              <a:lnSpc>
                <a:spcPct val="90000"/>
              </a:lnSpc>
              <a:spcBef>
                <a:spcPts val="600"/>
              </a:spcBef>
              <a:spcAft>
                <a:spcPts val="0"/>
              </a:spcAft>
              <a:buClrTx/>
              <a:buSzTx/>
              <a:buFontTx/>
              <a:buNone/>
              <a:tabLst/>
              <a:defRPr/>
            </a:pPr>
            <a:r>
              <a:rPr kumimoji="0" lang="en-US" sz="1400" b="0" i="1" u="none" strike="noStrike" kern="1200" cap="none" spc="0" normalizeH="0" baseline="0" noProof="0">
                <a:ln>
                  <a:noFill/>
                </a:ln>
                <a:solidFill>
                  <a:srgbClr val="222222"/>
                </a:solidFill>
                <a:effectLst/>
                <a:uLnTx/>
                <a:uFillTx/>
                <a:latin typeface="Times New Roman" panose="02020603050405020304" pitchFamily="18" charset="0"/>
                <a:ea typeface="+mn-ea"/>
                <a:cs typeface="Times New Roman" panose="02020603050405020304" pitchFamily="18" charset="0"/>
              </a:rPr>
              <a:t>Effective Capacity Guarantee</a:t>
            </a:r>
          </a:p>
          <a:p>
            <a:pPr marL="0" marR="0" lvl="0" indent="0" algn="ctr" defTabSz="685783" rtl="0" eaLnBrk="1" fontAlgn="auto" latinLnBrk="0" hangingPunct="1">
              <a:lnSpc>
                <a:spcPct val="90000"/>
              </a:lnSpc>
              <a:spcBef>
                <a:spcPts val="600"/>
              </a:spcBef>
              <a:spcAft>
                <a:spcPts val="0"/>
              </a:spcAft>
              <a:buClrTx/>
              <a:buSzTx/>
              <a:buFontTx/>
              <a:buNone/>
              <a:tabLst/>
              <a:defRPr/>
            </a:pPr>
            <a:endParaRPr kumimoji="0" lang="en-US" sz="1400" b="0" i="1" u="none" strike="noStrike" kern="1200" cap="none" spc="0" normalizeH="0" baseline="0" noProof="0">
              <a:ln>
                <a:noFill/>
              </a:ln>
              <a:solidFill>
                <a:srgbClr val="222222"/>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783" rtl="0" eaLnBrk="1" fontAlgn="auto" latinLnBrk="0" hangingPunct="1">
              <a:lnSpc>
                <a:spcPct val="90000"/>
              </a:lnSpc>
              <a:spcBef>
                <a:spcPts val="600"/>
              </a:spcBef>
              <a:spcAft>
                <a:spcPts val="0"/>
              </a:spcAft>
              <a:buClrTx/>
              <a:buSzTx/>
              <a:buFontTx/>
              <a:buNone/>
              <a:tabLst/>
              <a:defRPr/>
            </a:pPr>
            <a:r>
              <a:rPr kumimoji="0" lang="en-US" sz="1400" b="0" i="1" u="none" strike="noStrike" kern="1200" cap="none" spc="0" normalizeH="0" baseline="0" noProof="0">
                <a:ln>
                  <a:noFill/>
                </a:ln>
                <a:solidFill>
                  <a:srgbClr val="222222"/>
                </a:solidFill>
                <a:effectLst/>
                <a:uLnTx/>
                <a:uFillTx/>
                <a:latin typeface="Times New Roman" panose="02020603050405020304" pitchFamily="18" charset="0"/>
                <a:ea typeface="+mn-ea"/>
                <a:cs typeface="Times New Roman" panose="02020603050405020304" pitchFamily="18" charset="0"/>
              </a:rPr>
              <a:t>Modern </a:t>
            </a:r>
            <a:br>
              <a:rPr kumimoji="0" lang="en-US" sz="1400" b="0" i="1" u="none" strike="noStrike" kern="1200" cap="none" spc="0" normalizeH="0" baseline="0" noProof="0">
                <a:ln>
                  <a:noFill/>
                </a:ln>
                <a:solidFill>
                  <a:srgbClr val="222222"/>
                </a:solidFill>
                <a:effectLst/>
                <a:uLnTx/>
                <a:uFillTx/>
                <a:latin typeface="Times New Roman" panose="02020603050405020304" pitchFamily="18" charset="0"/>
                <a:ea typeface="+mn-ea"/>
                <a:cs typeface="Times New Roman" panose="02020603050405020304" pitchFamily="18" charset="0"/>
              </a:rPr>
            </a:br>
            <a:r>
              <a:rPr kumimoji="0" lang="en-US" sz="1400" b="0" i="1" u="none" strike="noStrike" kern="1200" cap="none" spc="0" normalizeH="0" baseline="0" noProof="0">
                <a:ln>
                  <a:noFill/>
                </a:ln>
                <a:solidFill>
                  <a:srgbClr val="222222"/>
                </a:solidFill>
                <a:effectLst/>
                <a:uLnTx/>
                <a:uFillTx/>
                <a:latin typeface="Times New Roman" panose="02020603050405020304" pitchFamily="18" charset="0"/>
                <a:ea typeface="+mn-ea"/>
                <a:cs typeface="Times New Roman" panose="02020603050405020304" pitchFamily="18" charset="0"/>
              </a:rPr>
              <a:t>Storage Assurance</a:t>
            </a:r>
          </a:p>
        </p:txBody>
      </p:sp>
      <p:grpSp>
        <p:nvGrpSpPr>
          <p:cNvPr id="14" name="Group 13">
            <a:extLst>
              <a:ext uri="{FF2B5EF4-FFF2-40B4-BE49-F238E27FC236}">
                <a16:creationId xmlns:a16="http://schemas.microsoft.com/office/drawing/2014/main" id="{00DB3CE9-E7A7-B14A-F1F8-995CC6E6C7AB}"/>
              </a:ext>
            </a:extLst>
          </p:cNvPr>
          <p:cNvGrpSpPr/>
          <p:nvPr/>
        </p:nvGrpSpPr>
        <p:grpSpPr>
          <a:xfrm>
            <a:off x="105649" y="4326953"/>
            <a:ext cx="8556438" cy="309669"/>
            <a:chOff x="193352" y="4535251"/>
            <a:chExt cx="8556438" cy="309669"/>
          </a:xfrm>
        </p:grpSpPr>
        <p:sp>
          <p:nvSpPr>
            <p:cNvPr id="15" name="Rounded Rectangle 16">
              <a:extLst>
                <a:ext uri="{FF2B5EF4-FFF2-40B4-BE49-F238E27FC236}">
                  <a16:creationId xmlns:a16="http://schemas.microsoft.com/office/drawing/2014/main" id="{876CFA53-BEA0-B481-5937-8CF7E86D24A8}"/>
                </a:ext>
              </a:extLst>
            </p:cNvPr>
            <p:cNvSpPr/>
            <p:nvPr/>
          </p:nvSpPr>
          <p:spPr>
            <a:xfrm>
              <a:off x="232832" y="4535251"/>
              <a:ext cx="8516958" cy="30966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16" name="TextBox 15">
              <a:extLst>
                <a:ext uri="{FF2B5EF4-FFF2-40B4-BE49-F238E27FC236}">
                  <a16:creationId xmlns:a16="http://schemas.microsoft.com/office/drawing/2014/main" id="{7E7AF1AE-5278-53AD-DF93-B5B39978A261}"/>
                </a:ext>
              </a:extLst>
            </p:cNvPr>
            <p:cNvSpPr txBox="1"/>
            <p:nvPr/>
          </p:nvSpPr>
          <p:spPr>
            <a:xfrm>
              <a:off x="193352" y="4626487"/>
              <a:ext cx="2087154" cy="152349"/>
            </a:xfrm>
            <a:prstGeom prst="rect">
              <a:avLst/>
            </a:prstGeom>
            <a:noFill/>
            <a:ln>
              <a:noFill/>
            </a:ln>
          </p:spPr>
          <p:txBody>
            <a:bodyPr wrap="square" lIns="0" tIns="0" rIns="0" bIns="0" rtlCol="0">
              <a:spAutoFit/>
            </a:bodyPr>
            <a:lstStyle/>
            <a:p>
              <a:pPr marL="0" marR="0" lvl="0" indent="0" algn="ctr" defTabSz="685783" rtl="0" eaLnBrk="1" fontAlgn="auto" latinLnBrk="0" hangingPunct="1">
                <a:lnSpc>
                  <a:spcPct val="90000"/>
                </a:lnSpc>
                <a:spcBef>
                  <a:spcPts val="60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Neue Haas Grotesk Text Pro" panose="020B0504020202020204" pitchFamily="34" charset="77"/>
                  <a:ea typeface="+mn-ea"/>
                  <a:cs typeface="+mn-cs"/>
                </a:rPr>
                <a:t>Performance &amp; Resiliency</a:t>
              </a:r>
            </a:p>
          </p:txBody>
        </p:sp>
        <p:sp>
          <p:nvSpPr>
            <p:cNvPr id="17" name="TextBox 16">
              <a:extLst>
                <a:ext uri="{FF2B5EF4-FFF2-40B4-BE49-F238E27FC236}">
                  <a16:creationId xmlns:a16="http://schemas.microsoft.com/office/drawing/2014/main" id="{A096E49B-C353-6F59-7432-D628721163FE}"/>
                </a:ext>
              </a:extLst>
            </p:cNvPr>
            <p:cNvSpPr txBox="1"/>
            <p:nvPr/>
          </p:nvSpPr>
          <p:spPr>
            <a:xfrm>
              <a:off x="1459532" y="4626487"/>
              <a:ext cx="2087154" cy="152349"/>
            </a:xfrm>
            <a:prstGeom prst="rect">
              <a:avLst/>
            </a:prstGeom>
            <a:noFill/>
            <a:ln>
              <a:noFill/>
            </a:ln>
          </p:spPr>
          <p:txBody>
            <a:bodyPr wrap="square" lIns="0" tIns="0" rIns="0" bIns="0" rtlCol="0">
              <a:spAutoFit/>
            </a:bodyPr>
            <a:lstStyle/>
            <a:p>
              <a:pPr marL="0" marR="0" lvl="0" indent="0" algn="ctr" defTabSz="685783" rtl="0" eaLnBrk="1" fontAlgn="auto" latinLnBrk="0" hangingPunct="1">
                <a:lnSpc>
                  <a:spcPct val="90000"/>
                </a:lnSpc>
                <a:spcBef>
                  <a:spcPts val="60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Neue Haas Grotesk Text Pro" panose="020B0504020202020204" pitchFamily="34" charset="77"/>
                  <a:ea typeface="+mn-ea"/>
                  <a:cs typeface="+mn-cs"/>
                </a:rPr>
                <a:t>         OS</a:t>
              </a:r>
            </a:p>
          </p:txBody>
        </p:sp>
        <p:sp>
          <p:nvSpPr>
            <p:cNvPr id="18" name="TextBox 17">
              <a:extLst>
                <a:ext uri="{FF2B5EF4-FFF2-40B4-BE49-F238E27FC236}">
                  <a16:creationId xmlns:a16="http://schemas.microsoft.com/office/drawing/2014/main" id="{0E85CDF9-CD4D-DE43-40EC-0373E1217CFF}"/>
                </a:ext>
              </a:extLst>
            </p:cNvPr>
            <p:cNvSpPr txBox="1"/>
            <p:nvPr/>
          </p:nvSpPr>
          <p:spPr>
            <a:xfrm>
              <a:off x="3024820" y="4631820"/>
              <a:ext cx="2087154" cy="152349"/>
            </a:xfrm>
            <a:prstGeom prst="rect">
              <a:avLst/>
            </a:prstGeom>
            <a:noFill/>
            <a:ln>
              <a:noFill/>
            </a:ln>
          </p:spPr>
          <p:txBody>
            <a:bodyPr wrap="square" lIns="0" tIns="0" rIns="0" bIns="0" rtlCol="0">
              <a:spAutoFit/>
            </a:bodyPr>
            <a:lstStyle/>
            <a:p>
              <a:pPr marL="0" marR="0" lvl="0" indent="0" defTabSz="685783" rtl="0" eaLnBrk="1" fontAlgn="auto" latinLnBrk="0" hangingPunct="1">
                <a:lnSpc>
                  <a:spcPct val="90000"/>
                </a:lnSpc>
                <a:spcBef>
                  <a:spcPts val="60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Neue Haas Grotesk Text Pro" panose="020B0504020202020204" pitchFamily="34" charset="77"/>
                  <a:ea typeface="+mn-ea"/>
                  <a:cs typeface="+mn-cs"/>
                </a:rPr>
                <a:t>            Trusted</a:t>
              </a:r>
            </a:p>
          </p:txBody>
        </p:sp>
        <p:sp>
          <p:nvSpPr>
            <p:cNvPr id="19" name="TextBox 18">
              <a:extLst>
                <a:ext uri="{FF2B5EF4-FFF2-40B4-BE49-F238E27FC236}">
                  <a16:creationId xmlns:a16="http://schemas.microsoft.com/office/drawing/2014/main" id="{6228170E-A8DA-A31F-25DC-C2E52FCE3F47}"/>
                </a:ext>
              </a:extLst>
            </p:cNvPr>
            <p:cNvSpPr txBox="1"/>
            <p:nvPr/>
          </p:nvSpPr>
          <p:spPr>
            <a:xfrm>
              <a:off x="4560254" y="4626174"/>
              <a:ext cx="2087154" cy="152349"/>
            </a:xfrm>
            <a:prstGeom prst="rect">
              <a:avLst/>
            </a:prstGeom>
            <a:noFill/>
            <a:ln>
              <a:noFill/>
            </a:ln>
          </p:spPr>
          <p:txBody>
            <a:bodyPr wrap="square" lIns="0" tIns="0" rIns="0" bIns="0" rtlCol="0">
              <a:spAutoFit/>
            </a:bodyPr>
            <a:lstStyle/>
            <a:p>
              <a:pPr marL="0" marR="0" lvl="0" indent="0" defTabSz="685783" rtl="0" eaLnBrk="1" fontAlgn="auto" latinLnBrk="0" hangingPunct="1">
                <a:lnSpc>
                  <a:spcPct val="90000"/>
                </a:lnSpc>
                <a:spcBef>
                  <a:spcPts val="60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Neue Haas Grotesk Text Pro" panose="020B0504020202020204" pitchFamily="34" charset="77"/>
                  <a:ea typeface="+mn-ea"/>
                  <a:cs typeface="+mn-cs"/>
                </a:rPr>
                <a:t>     Experienced</a:t>
              </a:r>
            </a:p>
          </p:txBody>
        </p:sp>
        <p:sp>
          <p:nvSpPr>
            <p:cNvPr id="20" name="TextBox 19">
              <a:extLst>
                <a:ext uri="{FF2B5EF4-FFF2-40B4-BE49-F238E27FC236}">
                  <a16:creationId xmlns:a16="http://schemas.microsoft.com/office/drawing/2014/main" id="{62723AC7-5838-7FA5-F1C4-06D54E698E38}"/>
                </a:ext>
              </a:extLst>
            </p:cNvPr>
            <p:cNvSpPr txBox="1"/>
            <p:nvPr/>
          </p:nvSpPr>
          <p:spPr>
            <a:xfrm>
              <a:off x="6575527" y="4626174"/>
              <a:ext cx="2087154" cy="152349"/>
            </a:xfrm>
            <a:prstGeom prst="rect">
              <a:avLst/>
            </a:prstGeom>
            <a:noFill/>
            <a:ln>
              <a:noFill/>
            </a:ln>
          </p:spPr>
          <p:txBody>
            <a:bodyPr wrap="square" lIns="0" tIns="0" rIns="0" bIns="0" rtlCol="0">
              <a:spAutoFit/>
            </a:bodyPr>
            <a:lstStyle/>
            <a:p>
              <a:pPr marL="0" marR="0" lvl="0" indent="0" algn="ctr" defTabSz="685783" rtl="0" eaLnBrk="1" fontAlgn="auto" latinLnBrk="0" hangingPunct="1">
                <a:lnSpc>
                  <a:spcPct val="90000"/>
                </a:lnSpc>
                <a:spcBef>
                  <a:spcPts val="60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Neue Haas Grotesk Text Pro" panose="020B0504020202020204" pitchFamily="34" charset="77"/>
                  <a:ea typeface="+mn-ea"/>
                  <a:cs typeface="+mn-cs"/>
                </a:rPr>
                <a:t>Evolution/Revolution</a:t>
              </a:r>
            </a:p>
          </p:txBody>
        </p:sp>
      </p:grpSp>
      <p:pic>
        <p:nvPicPr>
          <p:cNvPr id="21" name="Graphic 20">
            <a:extLst>
              <a:ext uri="{FF2B5EF4-FFF2-40B4-BE49-F238E27FC236}">
                <a16:creationId xmlns:a16="http://schemas.microsoft.com/office/drawing/2014/main" id="{B5C2A7B8-589B-12CE-D1CC-76FFF8859FA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4682" y="1747038"/>
            <a:ext cx="430039" cy="430039"/>
          </a:xfrm>
          <a:prstGeom prst="rect">
            <a:avLst/>
          </a:prstGeom>
        </p:spPr>
      </p:pic>
      <p:pic>
        <p:nvPicPr>
          <p:cNvPr id="22" name="Graphic 21">
            <a:extLst>
              <a:ext uri="{FF2B5EF4-FFF2-40B4-BE49-F238E27FC236}">
                <a16:creationId xmlns:a16="http://schemas.microsoft.com/office/drawing/2014/main" id="{EDD64791-B7DD-96AC-BCA2-8D0C2ECB3893}"/>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44681" y="1163667"/>
            <a:ext cx="430041" cy="430041"/>
          </a:xfrm>
          <a:prstGeom prst="rect">
            <a:avLst/>
          </a:prstGeom>
        </p:spPr>
      </p:pic>
      <p:cxnSp>
        <p:nvCxnSpPr>
          <p:cNvPr id="23" name="Straight Connector 22">
            <a:extLst>
              <a:ext uri="{FF2B5EF4-FFF2-40B4-BE49-F238E27FC236}">
                <a16:creationId xmlns:a16="http://schemas.microsoft.com/office/drawing/2014/main" id="{C2BF4CD8-991F-E376-F884-D3F09114AA4E}"/>
              </a:ext>
            </a:extLst>
          </p:cNvPr>
          <p:cNvCxnSpPr>
            <a:cxnSpLocks/>
          </p:cNvCxnSpPr>
          <p:nvPr/>
        </p:nvCxnSpPr>
        <p:spPr>
          <a:xfrm>
            <a:off x="2968554" y="1083728"/>
            <a:ext cx="0" cy="2962005"/>
          </a:xfrm>
          <a:prstGeom prst="line">
            <a:avLst/>
          </a:prstGeom>
          <a:ln w="12700" cap="rnd">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8F6F4893-C769-E06C-F905-86B4CD8E90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40274" y="1096084"/>
            <a:ext cx="1638891" cy="1638891"/>
          </a:xfrm>
          <a:prstGeom prst="rect">
            <a:avLst/>
          </a:prstGeom>
        </p:spPr>
      </p:pic>
      <p:grpSp>
        <p:nvGrpSpPr>
          <p:cNvPr id="25" name="Group 24">
            <a:extLst>
              <a:ext uri="{FF2B5EF4-FFF2-40B4-BE49-F238E27FC236}">
                <a16:creationId xmlns:a16="http://schemas.microsoft.com/office/drawing/2014/main" id="{3D608DE9-9543-2275-2474-3D4C2AD8E75B}"/>
              </a:ext>
            </a:extLst>
          </p:cNvPr>
          <p:cNvGrpSpPr/>
          <p:nvPr/>
        </p:nvGrpSpPr>
        <p:grpSpPr>
          <a:xfrm>
            <a:off x="6604903" y="2882189"/>
            <a:ext cx="1794159" cy="987551"/>
            <a:chOff x="6908619" y="2831324"/>
            <a:chExt cx="2177301" cy="1338873"/>
          </a:xfrm>
        </p:grpSpPr>
        <p:sp>
          <p:nvSpPr>
            <p:cNvPr id="26" name="Rounded Rectangle 32">
              <a:extLst>
                <a:ext uri="{FF2B5EF4-FFF2-40B4-BE49-F238E27FC236}">
                  <a16:creationId xmlns:a16="http://schemas.microsoft.com/office/drawing/2014/main" id="{F3FEA204-9C5F-C64B-580A-7612D8DBD9C6}"/>
                </a:ext>
              </a:extLst>
            </p:cNvPr>
            <p:cNvSpPr/>
            <p:nvPr/>
          </p:nvSpPr>
          <p:spPr>
            <a:xfrm>
              <a:off x="6908619" y="2831324"/>
              <a:ext cx="2177301" cy="1338873"/>
            </a:xfrm>
            <a:prstGeom prst="roundRect">
              <a:avLst/>
            </a:prstGeom>
            <a:solidFill>
              <a:schemeClr val="bg2">
                <a:lumMod val="20000"/>
                <a:lumOff val="80000"/>
                <a:alpha val="85000"/>
              </a:schemeClr>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7" name="Picture 2">
              <a:extLst>
                <a:ext uri="{FF2B5EF4-FFF2-40B4-BE49-F238E27FC236}">
                  <a16:creationId xmlns:a16="http://schemas.microsoft.com/office/drawing/2014/main" id="{3B4D6CF5-0E38-619E-77D0-03E19A04F94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17694" y="3626199"/>
              <a:ext cx="690913" cy="3333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161D25EE-158F-476C-8CA2-D1C7980C3AB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32315" y="3068286"/>
              <a:ext cx="479848" cy="2877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68386AA6-6A3B-221E-0570-DA5C9B3D155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26798" y="3346576"/>
              <a:ext cx="757361" cy="21870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a:extLst>
                <a:ext uri="{FF2B5EF4-FFF2-40B4-BE49-F238E27FC236}">
                  <a16:creationId xmlns:a16="http://schemas.microsoft.com/office/drawing/2014/main" id="{A8579AC9-CB46-CFF6-852B-F9DFBDFFA68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94974" y="3795693"/>
              <a:ext cx="661234" cy="16832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a:extLst>
                <a:ext uri="{FF2B5EF4-FFF2-40B4-BE49-F238E27FC236}">
                  <a16:creationId xmlns:a16="http://schemas.microsoft.com/office/drawing/2014/main" id="{2CEE5DCE-66E7-35CC-CD4A-989C9BCE4FF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7819836" y="3067009"/>
              <a:ext cx="1116591" cy="185429"/>
            </a:xfrm>
            <a:prstGeom prst="rect">
              <a:avLst/>
            </a:prstGeom>
            <a:extLst>
              <a:ext uri="{909E8E84-426E-40DD-AFC4-6F175D3DCCD1}">
                <a14:hiddenFill xmlns:a14="http://schemas.microsoft.com/office/drawing/2010/main">
                  <a:solidFill>
                    <a:srgbClr val="FFFFFF"/>
                  </a:solidFill>
                </a14:hiddenFill>
              </a:ext>
            </a:extLst>
          </p:spPr>
        </p:pic>
      </p:grpSp>
      <p:cxnSp>
        <p:nvCxnSpPr>
          <p:cNvPr id="32" name="Straight Connector 31">
            <a:extLst>
              <a:ext uri="{FF2B5EF4-FFF2-40B4-BE49-F238E27FC236}">
                <a16:creationId xmlns:a16="http://schemas.microsoft.com/office/drawing/2014/main" id="{AE175024-CC69-C0A0-7F2F-39510BD7A878}"/>
              </a:ext>
            </a:extLst>
          </p:cNvPr>
          <p:cNvCxnSpPr>
            <a:cxnSpLocks/>
          </p:cNvCxnSpPr>
          <p:nvPr/>
        </p:nvCxnSpPr>
        <p:spPr>
          <a:xfrm>
            <a:off x="2246659" y="1083728"/>
            <a:ext cx="0" cy="2962005"/>
          </a:xfrm>
          <a:prstGeom prst="line">
            <a:avLst/>
          </a:prstGeom>
          <a:ln w="12700" cap="rnd">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38A1A8F-5B34-E2BE-3328-7597819C7DF6}"/>
              </a:ext>
            </a:extLst>
          </p:cNvPr>
          <p:cNvCxnSpPr>
            <a:cxnSpLocks/>
          </p:cNvCxnSpPr>
          <p:nvPr/>
        </p:nvCxnSpPr>
        <p:spPr>
          <a:xfrm>
            <a:off x="4358689" y="1083728"/>
            <a:ext cx="0" cy="2962005"/>
          </a:xfrm>
          <a:prstGeom prst="line">
            <a:avLst/>
          </a:prstGeom>
          <a:ln w="12700" cap="rnd">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879E5A31-EC8E-DB07-E10D-31745449711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8033" y="3454557"/>
            <a:ext cx="461552" cy="324796"/>
          </a:xfrm>
          <a:prstGeom prst="rect">
            <a:avLst/>
          </a:prstGeom>
        </p:spPr>
      </p:pic>
    </p:spTree>
    <p:extLst>
      <p:ext uri="{BB962C8B-B14F-4D97-AF65-F5344CB8AC3E}">
        <p14:creationId xmlns:p14="http://schemas.microsoft.com/office/powerpoint/2010/main" val="140890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F8C3B-A2C7-B607-07B0-F36F88C83AB6}"/>
              </a:ext>
            </a:extLst>
          </p:cNvPr>
          <p:cNvSpPr txBox="1">
            <a:spLocks/>
          </p:cNvSpPr>
          <p:nvPr/>
        </p:nvSpPr>
        <p:spPr>
          <a:xfrm>
            <a:off x="158652" y="108975"/>
            <a:ext cx="7051040" cy="732441"/>
          </a:xfrm>
          <a:prstGeom prst="rect">
            <a:avLst/>
          </a:prstGeom>
        </p:spPr>
        <p:txBody>
          <a:bodyPr>
            <a:normAutofit/>
          </a:bodyPr>
          <a:lstStyle>
            <a:lvl1pPr algn="l" defTabSz="914400" rtl="0" eaLnBrk="1" latinLnBrk="0" hangingPunct="1">
              <a:lnSpc>
                <a:spcPct val="85000"/>
              </a:lnSpc>
              <a:spcBef>
                <a:spcPct val="0"/>
              </a:spcBef>
              <a:buNone/>
              <a:defRPr lang="en-US" sz="2200" b="1" i="0" kern="1200" cap="none" dirty="0" smtClean="0">
                <a:solidFill>
                  <a:schemeClr val="tx2"/>
                </a:solidFill>
                <a:latin typeface="Neue Haas Grotesk Text Pro" panose="020B0504020202020204" pitchFamily="34" charset="77"/>
                <a:ea typeface="+mj-ea"/>
                <a:cs typeface="+mj-cs"/>
              </a:defRPr>
            </a:lvl1pPr>
          </a:lstStyle>
          <a:p>
            <a:r>
              <a:rPr lang="en-US" sz="2400">
                <a:solidFill>
                  <a:schemeClr val="tx1"/>
                </a:solidFill>
              </a:rPr>
              <a:t>Expanding the Unbreakable Core</a:t>
            </a:r>
            <a:br>
              <a:rPr lang="en-US">
                <a:solidFill>
                  <a:schemeClr val="tx1"/>
                </a:solidFill>
              </a:rPr>
            </a:br>
            <a:r>
              <a:rPr lang="en-US" sz="2000" b="0" i="1" spc="-45">
                <a:solidFill>
                  <a:schemeClr val="tx1"/>
                </a:solidFill>
                <a:latin typeface="Times New Roman" panose="02020603050405020304" pitchFamily="18" charset="0"/>
                <a:cs typeface="Times New Roman" panose="02020603050405020304" pitchFamily="18" charset="0"/>
              </a:rPr>
              <a:t>Extending trusted guarantees across the entire data plane</a:t>
            </a:r>
            <a:endParaRPr lang="en-US" b="0">
              <a:solidFill>
                <a:schemeClr val="tx1"/>
              </a:solidFill>
            </a:endParaRPr>
          </a:p>
        </p:txBody>
      </p:sp>
      <p:grpSp>
        <p:nvGrpSpPr>
          <p:cNvPr id="27" name="Group 26">
            <a:extLst>
              <a:ext uri="{FF2B5EF4-FFF2-40B4-BE49-F238E27FC236}">
                <a16:creationId xmlns:a16="http://schemas.microsoft.com/office/drawing/2014/main" id="{B8FCF842-9A16-8FCD-4D0B-10AF8919D1E2}"/>
              </a:ext>
            </a:extLst>
          </p:cNvPr>
          <p:cNvGrpSpPr/>
          <p:nvPr/>
        </p:nvGrpSpPr>
        <p:grpSpPr>
          <a:xfrm>
            <a:off x="267986" y="1128809"/>
            <a:ext cx="8608028" cy="3607772"/>
            <a:chOff x="267986" y="1027744"/>
            <a:chExt cx="8608028" cy="3607772"/>
          </a:xfrm>
        </p:grpSpPr>
        <p:grpSp>
          <p:nvGrpSpPr>
            <p:cNvPr id="3" name="Group 2">
              <a:extLst>
                <a:ext uri="{FF2B5EF4-FFF2-40B4-BE49-F238E27FC236}">
                  <a16:creationId xmlns:a16="http://schemas.microsoft.com/office/drawing/2014/main" id="{CA4D5542-D11D-3707-6655-69E177678B89}"/>
                </a:ext>
              </a:extLst>
            </p:cNvPr>
            <p:cNvGrpSpPr/>
            <p:nvPr/>
          </p:nvGrpSpPr>
          <p:grpSpPr>
            <a:xfrm>
              <a:off x="267986" y="1027744"/>
              <a:ext cx="8608028" cy="3607772"/>
              <a:chOff x="19054" y="939180"/>
              <a:chExt cx="8608028" cy="3607772"/>
            </a:xfrm>
          </p:grpSpPr>
          <p:grpSp>
            <p:nvGrpSpPr>
              <p:cNvPr id="4" name="Group 3">
                <a:extLst>
                  <a:ext uri="{FF2B5EF4-FFF2-40B4-BE49-F238E27FC236}">
                    <a16:creationId xmlns:a16="http://schemas.microsoft.com/office/drawing/2014/main" id="{DA1D03FB-8643-4F99-E79C-82493F36C0A2}"/>
                  </a:ext>
                </a:extLst>
              </p:cNvPr>
              <p:cNvGrpSpPr/>
              <p:nvPr/>
            </p:nvGrpSpPr>
            <p:grpSpPr>
              <a:xfrm>
                <a:off x="19054" y="984895"/>
                <a:ext cx="2183453" cy="2113628"/>
                <a:chOff x="514311" y="1712769"/>
                <a:chExt cx="2183453" cy="2113628"/>
              </a:xfrm>
            </p:grpSpPr>
            <p:sp>
              <p:nvSpPr>
                <p:cNvPr id="17" name="Oval 16">
                  <a:extLst>
                    <a:ext uri="{FF2B5EF4-FFF2-40B4-BE49-F238E27FC236}">
                      <a16:creationId xmlns:a16="http://schemas.microsoft.com/office/drawing/2014/main" id="{38E82971-D54E-797E-0255-7D36A9AA6A93}"/>
                    </a:ext>
                  </a:extLst>
                </p:cNvPr>
                <p:cNvSpPr/>
                <p:nvPr/>
              </p:nvSpPr>
              <p:spPr>
                <a:xfrm>
                  <a:off x="514311" y="1712769"/>
                  <a:ext cx="2183453" cy="2113628"/>
                </a:xfrm>
                <a:prstGeom prst="ellipse">
                  <a:avLst/>
                </a:prstGeom>
                <a:blipFill>
                  <a:blip r:embed="rId2" cstate="email">
                    <a:extLst>
                      <a:ext uri="{28A0092B-C50C-407E-A947-70E740481C1C}">
                        <a14:useLocalDpi xmlns:a14="http://schemas.microsoft.com/office/drawing/2010/main"/>
                      </a:ext>
                    </a:extLst>
                  </a:blip>
                  <a:stretch>
                    <a:fillRect/>
                  </a:stretch>
                </a:blipFill>
                <a:ln w="25400">
                  <a:gradFill>
                    <a:gsLst>
                      <a:gs pos="0">
                        <a:schemeClr val="accent2"/>
                      </a:gs>
                      <a:gs pos="50000">
                        <a:srgbClr val="F10000"/>
                      </a:gs>
                      <a:gs pos="100000">
                        <a:schemeClr val="accent1"/>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14378">
                    <a:spcAft>
                      <a:spcPts val="600"/>
                    </a:spcAft>
                  </a:pPr>
                  <a:endParaRPr lang="en-US" sz="900">
                    <a:solidFill>
                      <a:srgbClr val="222222"/>
                    </a:solidFill>
                    <a:latin typeface="Arial" panose="020B0604020202020204" pitchFamily="34" charset="0"/>
                    <a:ea typeface="Verdana" panose="020B0604030504040204" pitchFamily="34" charset="0"/>
                    <a:cs typeface="Tahoma" panose="020B0604030504040204" pitchFamily="34" charset="0"/>
                  </a:endParaRPr>
                </a:p>
              </p:txBody>
            </p:sp>
            <p:sp>
              <p:nvSpPr>
                <p:cNvPr id="18" name="Content Placeholder 3">
                  <a:extLst>
                    <a:ext uri="{FF2B5EF4-FFF2-40B4-BE49-F238E27FC236}">
                      <a16:creationId xmlns:a16="http://schemas.microsoft.com/office/drawing/2014/main" id="{5FD7F493-84F9-79C4-189D-31BE9CFABCD0}"/>
                    </a:ext>
                  </a:extLst>
                </p:cNvPr>
                <p:cNvSpPr txBox="1">
                  <a:spLocks/>
                </p:cNvSpPr>
                <p:nvPr/>
              </p:nvSpPr>
              <p:spPr>
                <a:xfrm>
                  <a:off x="801247" y="1933043"/>
                  <a:ext cx="1618315" cy="11490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algn="ctr" defTabSz="914378">
                    <a:spcAft>
                      <a:spcPts val="600"/>
                    </a:spcAft>
                    <a:defRPr sz="900">
                      <a:solidFill>
                        <a:srgbClr val="222222"/>
                      </a:solidFill>
                      <a:latin typeface="Arial" panose="020B0604020202020204" pitchFamily="34" charset="0"/>
                      <a:ea typeface="Verdana" panose="020B0604030504040204" pitchFamily="34" charset="0"/>
                      <a:cs typeface="Tahoma" panose="020B060403050404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000" b="1">
                      <a:latin typeface="Neue Haas Grotesk Text Pro" panose="020B0504020202020204" pitchFamily="34" charset="77"/>
                    </a:rPr>
                    <a:t>Modern Storage Assurance </a:t>
                  </a:r>
                </a:p>
                <a:p>
                  <a:r>
                    <a:rPr lang="en-GB" sz="1000">
                      <a:latin typeface="Neue Haas Grotesk Text Pro" panose="020B0504020202020204" pitchFamily="34" charset="77"/>
                    </a:rPr>
                    <a:t>Future-proof VSP One solution technology without data migrations</a:t>
                  </a:r>
                  <a:r>
                    <a:rPr lang="en-GB" sz="1100">
                      <a:latin typeface="Neue Haas Grotesk Text Pro" panose="020B0504020202020204" pitchFamily="34" charset="77"/>
                    </a:rPr>
                    <a:t>.</a:t>
                  </a:r>
                </a:p>
              </p:txBody>
            </p:sp>
          </p:grpSp>
          <p:grpSp>
            <p:nvGrpSpPr>
              <p:cNvPr id="5" name="Group 4">
                <a:extLst>
                  <a:ext uri="{FF2B5EF4-FFF2-40B4-BE49-F238E27FC236}">
                    <a16:creationId xmlns:a16="http://schemas.microsoft.com/office/drawing/2014/main" id="{DC6199D1-DD8D-A619-FF4D-5F7397B9418E}"/>
                  </a:ext>
                </a:extLst>
              </p:cNvPr>
              <p:cNvGrpSpPr/>
              <p:nvPr/>
            </p:nvGrpSpPr>
            <p:grpSpPr>
              <a:xfrm>
                <a:off x="6478771" y="939180"/>
                <a:ext cx="2148311" cy="2097504"/>
                <a:chOff x="5319937" y="1400218"/>
                <a:chExt cx="2148311" cy="2097504"/>
              </a:xfrm>
            </p:grpSpPr>
            <p:sp>
              <p:nvSpPr>
                <p:cNvPr id="15" name="Oval 14">
                  <a:extLst>
                    <a:ext uri="{FF2B5EF4-FFF2-40B4-BE49-F238E27FC236}">
                      <a16:creationId xmlns:a16="http://schemas.microsoft.com/office/drawing/2014/main" id="{0AD8D389-B558-40DC-C35D-AF764D467F20}"/>
                    </a:ext>
                  </a:extLst>
                </p:cNvPr>
                <p:cNvSpPr/>
                <p:nvPr/>
              </p:nvSpPr>
              <p:spPr>
                <a:xfrm>
                  <a:off x="5319937" y="1400218"/>
                  <a:ext cx="2148311" cy="2097504"/>
                </a:xfrm>
                <a:prstGeom prst="ellipse">
                  <a:avLst/>
                </a:prstGeom>
                <a:blipFill>
                  <a:blip r:embed="rId3" cstate="email">
                    <a:extLst>
                      <a:ext uri="{28A0092B-C50C-407E-A947-70E740481C1C}">
                        <a14:useLocalDpi xmlns:a14="http://schemas.microsoft.com/office/drawing/2010/main"/>
                      </a:ext>
                    </a:extLst>
                  </a:blip>
                  <a:stretch>
                    <a:fillRect/>
                  </a:stretch>
                </a:blipFill>
                <a:ln w="25400">
                  <a:gradFill>
                    <a:gsLst>
                      <a:gs pos="0">
                        <a:schemeClr val="accent2"/>
                      </a:gs>
                      <a:gs pos="50000">
                        <a:srgbClr val="F10000"/>
                      </a:gs>
                      <a:gs pos="100000">
                        <a:schemeClr val="accent1"/>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14378">
                    <a:spcAft>
                      <a:spcPts val="600"/>
                    </a:spcAft>
                  </a:pPr>
                  <a:endParaRPr lang="en-US" sz="900">
                    <a:solidFill>
                      <a:srgbClr val="222222"/>
                    </a:solidFill>
                    <a:latin typeface="Arial" panose="020B0604020202020204" pitchFamily="34" charset="0"/>
                    <a:ea typeface="Verdana" panose="020B0604030504040204" pitchFamily="34" charset="0"/>
                    <a:cs typeface="Tahoma" panose="020B0604030504040204" pitchFamily="34" charset="0"/>
                  </a:endParaRPr>
                </a:p>
              </p:txBody>
            </p:sp>
            <p:sp>
              <p:nvSpPr>
                <p:cNvPr id="16" name="Content Placeholder 3">
                  <a:extLst>
                    <a:ext uri="{FF2B5EF4-FFF2-40B4-BE49-F238E27FC236}">
                      <a16:creationId xmlns:a16="http://schemas.microsoft.com/office/drawing/2014/main" id="{685F1BFD-6108-D6C5-DB0B-3E261C11E0E4}"/>
                    </a:ext>
                  </a:extLst>
                </p:cNvPr>
                <p:cNvSpPr txBox="1">
                  <a:spLocks/>
                </p:cNvSpPr>
                <p:nvPr/>
              </p:nvSpPr>
              <p:spPr>
                <a:xfrm>
                  <a:off x="5557664" y="1705495"/>
                  <a:ext cx="1672855" cy="11490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algn="ctr" defTabSz="914378">
                    <a:spcAft>
                      <a:spcPts val="600"/>
                    </a:spcAft>
                    <a:defRPr sz="900">
                      <a:solidFill>
                        <a:srgbClr val="222222"/>
                      </a:solidFill>
                      <a:latin typeface="Arial" panose="020B0604020202020204" pitchFamily="34" charset="0"/>
                      <a:ea typeface="Verdana" panose="020B0604030504040204" pitchFamily="34" charset="0"/>
                      <a:cs typeface="Tahoma" panose="020B060403050404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000" b="1">
                      <a:latin typeface="Neue Haas Grotesk Text Pro" panose="020B0504020202020204" pitchFamily="34" charset="77"/>
                    </a:rPr>
                    <a:t>Effective Capacity Guarantee </a:t>
                  </a:r>
                </a:p>
                <a:p>
                  <a:r>
                    <a:rPr lang="en-GB" sz="1000">
                      <a:latin typeface="Neue Haas Grotesk Text Pro" panose="020B0504020202020204" pitchFamily="34" charset="77"/>
                    </a:rPr>
                    <a:t>Lower storage costs by increasing capacity while protecting performance.</a:t>
                  </a:r>
                </a:p>
              </p:txBody>
            </p:sp>
          </p:grpSp>
          <p:grpSp>
            <p:nvGrpSpPr>
              <p:cNvPr id="6" name="Group 5">
                <a:extLst>
                  <a:ext uri="{FF2B5EF4-FFF2-40B4-BE49-F238E27FC236}">
                    <a16:creationId xmlns:a16="http://schemas.microsoft.com/office/drawing/2014/main" id="{AF7D5A5E-B967-BDDF-DA6B-9A506B9A26BD}"/>
                  </a:ext>
                </a:extLst>
              </p:cNvPr>
              <p:cNvGrpSpPr/>
              <p:nvPr/>
            </p:nvGrpSpPr>
            <p:grpSpPr>
              <a:xfrm>
                <a:off x="3307538" y="984895"/>
                <a:ext cx="2183452" cy="2113628"/>
                <a:chOff x="3463234" y="1395452"/>
                <a:chExt cx="2183452" cy="2113628"/>
              </a:xfrm>
            </p:grpSpPr>
            <p:sp>
              <p:nvSpPr>
                <p:cNvPr id="13" name="Oval 12">
                  <a:extLst>
                    <a:ext uri="{FF2B5EF4-FFF2-40B4-BE49-F238E27FC236}">
                      <a16:creationId xmlns:a16="http://schemas.microsoft.com/office/drawing/2014/main" id="{F912A6EF-B826-12C2-2EB7-7828FD95B72F}"/>
                    </a:ext>
                  </a:extLst>
                </p:cNvPr>
                <p:cNvSpPr/>
                <p:nvPr/>
              </p:nvSpPr>
              <p:spPr>
                <a:xfrm>
                  <a:off x="3463234" y="1395452"/>
                  <a:ext cx="2183452" cy="2113628"/>
                </a:xfrm>
                <a:prstGeom prst="ellipse">
                  <a:avLst/>
                </a:prstGeom>
                <a:blipFill>
                  <a:blip r:embed="rId4" cstate="email">
                    <a:extLst>
                      <a:ext uri="{28A0092B-C50C-407E-A947-70E740481C1C}">
                        <a14:useLocalDpi xmlns:a14="http://schemas.microsoft.com/office/drawing/2010/main"/>
                      </a:ext>
                    </a:extLst>
                  </a:blip>
                  <a:stretch>
                    <a:fillRect/>
                  </a:stretch>
                </a:blipFill>
                <a:ln w="25400">
                  <a:gradFill>
                    <a:gsLst>
                      <a:gs pos="0">
                        <a:schemeClr val="accent2"/>
                      </a:gs>
                      <a:gs pos="50000">
                        <a:srgbClr val="F10000"/>
                      </a:gs>
                      <a:gs pos="100000">
                        <a:schemeClr val="accent1"/>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14378">
                    <a:spcAft>
                      <a:spcPts val="600"/>
                    </a:spcAft>
                  </a:pPr>
                  <a:endParaRPr lang="en-US" sz="900">
                    <a:solidFill>
                      <a:srgbClr val="222222"/>
                    </a:solidFill>
                    <a:latin typeface="Arial" panose="020B0604020202020204" pitchFamily="34" charset="0"/>
                    <a:ea typeface="Verdana" panose="020B0604030504040204" pitchFamily="34" charset="0"/>
                    <a:cs typeface="Tahoma" panose="020B0604030504040204" pitchFamily="34" charset="0"/>
                  </a:endParaRPr>
                </a:p>
              </p:txBody>
            </p:sp>
            <p:sp>
              <p:nvSpPr>
                <p:cNvPr id="14" name="Content Placeholder 3">
                  <a:extLst>
                    <a:ext uri="{FF2B5EF4-FFF2-40B4-BE49-F238E27FC236}">
                      <a16:creationId xmlns:a16="http://schemas.microsoft.com/office/drawing/2014/main" id="{73939B91-40E0-18E4-5439-1AB3D77DA75E}"/>
                    </a:ext>
                  </a:extLst>
                </p:cNvPr>
                <p:cNvSpPr txBox="1">
                  <a:spLocks/>
                </p:cNvSpPr>
                <p:nvPr/>
              </p:nvSpPr>
              <p:spPr>
                <a:xfrm>
                  <a:off x="3670325" y="1707819"/>
                  <a:ext cx="1769269" cy="11490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algn="ctr" defTabSz="914378">
                    <a:spcAft>
                      <a:spcPts val="600"/>
                    </a:spcAft>
                    <a:defRPr sz="900">
                      <a:solidFill>
                        <a:srgbClr val="222222"/>
                      </a:solidFill>
                      <a:latin typeface="Arial" panose="020B0604020202020204" pitchFamily="34" charset="0"/>
                      <a:ea typeface="Verdana" panose="020B0604030504040204" pitchFamily="34" charset="0"/>
                      <a:cs typeface="Tahoma" panose="020B060403050404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000" b="1">
                      <a:latin typeface="Neue Haas Grotesk Text Pro" panose="020B0504020202020204" pitchFamily="34" charset="77"/>
                    </a:rPr>
                    <a:t>100% Data Availability Guarantee </a:t>
                  </a:r>
                </a:p>
                <a:p>
                  <a:r>
                    <a:rPr lang="en-GB" sz="1000">
                      <a:latin typeface="Neue Haas Grotesk Text Pro" panose="020B0504020202020204" pitchFamily="34" charset="77"/>
                    </a:rPr>
                    <a:t>Meet service level agreements with continuous access to VSP One data. Guaranteed.</a:t>
                  </a:r>
                </a:p>
              </p:txBody>
            </p:sp>
          </p:grpSp>
          <p:grpSp>
            <p:nvGrpSpPr>
              <p:cNvPr id="7" name="Group 6">
                <a:extLst>
                  <a:ext uri="{FF2B5EF4-FFF2-40B4-BE49-F238E27FC236}">
                    <a16:creationId xmlns:a16="http://schemas.microsoft.com/office/drawing/2014/main" id="{12B7D1DF-76F8-7B50-9788-893E948793BE}"/>
                  </a:ext>
                </a:extLst>
              </p:cNvPr>
              <p:cNvGrpSpPr/>
              <p:nvPr/>
            </p:nvGrpSpPr>
            <p:grpSpPr>
              <a:xfrm>
                <a:off x="1676652" y="2426851"/>
                <a:ext cx="2183452" cy="2113628"/>
                <a:chOff x="3463234" y="1395452"/>
                <a:chExt cx="2183452" cy="2113628"/>
              </a:xfrm>
            </p:grpSpPr>
            <p:sp>
              <p:nvSpPr>
                <p:cNvPr id="11" name="Oval 10">
                  <a:extLst>
                    <a:ext uri="{FF2B5EF4-FFF2-40B4-BE49-F238E27FC236}">
                      <a16:creationId xmlns:a16="http://schemas.microsoft.com/office/drawing/2014/main" id="{10DB3A7C-2955-4A16-60F1-A388B613AEC3}"/>
                    </a:ext>
                  </a:extLst>
                </p:cNvPr>
                <p:cNvSpPr/>
                <p:nvPr/>
              </p:nvSpPr>
              <p:spPr>
                <a:xfrm>
                  <a:off x="3463234" y="1395452"/>
                  <a:ext cx="2183452" cy="2113628"/>
                </a:xfrm>
                <a:prstGeom prst="ellipse">
                  <a:avLst/>
                </a:prstGeom>
                <a:blipFill>
                  <a:blip r:embed="rId4" cstate="email">
                    <a:extLst>
                      <a:ext uri="{28A0092B-C50C-407E-A947-70E740481C1C}">
                        <a14:useLocalDpi xmlns:a14="http://schemas.microsoft.com/office/drawing/2010/main"/>
                      </a:ext>
                    </a:extLst>
                  </a:blip>
                  <a:stretch>
                    <a:fillRect/>
                  </a:stretch>
                </a:blipFill>
                <a:ln w="25400">
                  <a:gradFill>
                    <a:gsLst>
                      <a:gs pos="0">
                        <a:schemeClr val="accent2"/>
                      </a:gs>
                      <a:gs pos="50000">
                        <a:srgbClr val="F10000"/>
                      </a:gs>
                      <a:gs pos="100000">
                        <a:schemeClr val="accent1"/>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14378">
                    <a:spcAft>
                      <a:spcPts val="600"/>
                    </a:spcAft>
                  </a:pPr>
                  <a:endParaRPr lang="en-US" sz="900">
                    <a:solidFill>
                      <a:srgbClr val="222222"/>
                    </a:solidFill>
                    <a:latin typeface="Arial" panose="020B0604020202020204" pitchFamily="34" charset="0"/>
                    <a:ea typeface="Verdana" panose="020B0604030504040204" pitchFamily="34" charset="0"/>
                    <a:cs typeface="Tahoma" panose="020B0604030504040204" pitchFamily="34" charset="0"/>
                  </a:endParaRPr>
                </a:p>
              </p:txBody>
            </p:sp>
            <p:sp>
              <p:nvSpPr>
                <p:cNvPr id="12" name="Content Placeholder 3">
                  <a:extLst>
                    <a:ext uri="{FF2B5EF4-FFF2-40B4-BE49-F238E27FC236}">
                      <a16:creationId xmlns:a16="http://schemas.microsoft.com/office/drawing/2014/main" id="{BA3DFF83-8BD3-006D-59AD-F515B851AE91}"/>
                    </a:ext>
                  </a:extLst>
                </p:cNvPr>
                <p:cNvSpPr txBox="1">
                  <a:spLocks/>
                </p:cNvSpPr>
                <p:nvPr/>
              </p:nvSpPr>
              <p:spPr>
                <a:xfrm>
                  <a:off x="3670325" y="1707819"/>
                  <a:ext cx="1769269" cy="11490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algn="ctr" defTabSz="914378">
                    <a:spcAft>
                      <a:spcPts val="600"/>
                    </a:spcAft>
                    <a:defRPr sz="900">
                      <a:solidFill>
                        <a:srgbClr val="222222"/>
                      </a:solidFill>
                      <a:latin typeface="Arial" panose="020B0604020202020204" pitchFamily="34" charset="0"/>
                      <a:ea typeface="Verdana" panose="020B0604030504040204" pitchFamily="34" charset="0"/>
                      <a:cs typeface="Tahoma" panose="020B060403050404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000" b="1">
                      <a:latin typeface="Neue Haas Grotesk Text Pro" panose="020B0504020202020204" pitchFamily="34" charset="77"/>
                    </a:rPr>
                    <a:t>Cyber Resiliency Guarantee</a:t>
                  </a:r>
                </a:p>
                <a:p>
                  <a:r>
                    <a:rPr lang="en-GB" sz="1000">
                      <a:latin typeface="Neue Haas Grotesk Text Pro" panose="020B0504020202020204" pitchFamily="34" charset="77"/>
                    </a:rPr>
                    <a:t>Immutable data retention with </a:t>
                  </a:r>
                  <a:r>
                    <a:rPr lang="en-GB" sz="1000" err="1">
                      <a:latin typeface="Neue Haas Grotesk Text Pro" panose="020B0504020202020204" pitchFamily="34" charset="77"/>
                    </a:rPr>
                    <a:t>SafeSnap</a:t>
                  </a:r>
                  <a:r>
                    <a:rPr lang="en-GB" sz="1000">
                      <a:latin typeface="Neue Haas Grotesk Text Pro" panose="020B0504020202020204" pitchFamily="34" charset="77"/>
                    </a:rPr>
                    <a:t> and Intelligent restore with Validated Recovery Point</a:t>
                  </a:r>
                </a:p>
              </p:txBody>
            </p:sp>
          </p:grpSp>
          <p:grpSp>
            <p:nvGrpSpPr>
              <p:cNvPr id="8" name="Group 7">
                <a:extLst>
                  <a:ext uri="{FF2B5EF4-FFF2-40B4-BE49-F238E27FC236}">
                    <a16:creationId xmlns:a16="http://schemas.microsoft.com/office/drawing/2014/main" id="{D1E9652E-3657-BA41-79BA-9F50BF847400}"/>
                  </a:ext>
                </a:extLst>
              </p:cNvPr>
              <p:cNvGrpSpPr/>
              <p:nvPr/>
            </p:nvGrpSpPr>
            <p:grpSpPr>
              <a:xfrm>
                <a:off x="4941070" y="2449448"/>
                <a:ext cx="2148311" cy="2097504"/>
                <a:chOff x="5295872" y="1405031"/>
                <a:chExt cx="2148311" cy="2097504"/>
              </a:xfrm>
            </p:grpSpPr>
            <p:sp>
              <p:nvSpPr>
                <p:cNvPr id="9" name="Oval 8">
                  <a:extLst>
                    <a:ext uri="{FF2B5EF4-FFF2-40B4-BE49-F238E27FC236}">
                      <a16:creationId xmlns:a16="http://schemas.microsoft.com/office/drawing/2014/main" id="{0B825A9F-5D5B-F671-B2AC-3C58C846901F}"/>
                    </a:ext>
                  </a:extLst>
                </p:cNvPr>
                <p:cNvSpPr/>
                <p:nvPr/>
              </p:nvSpPr>
              <p:spPr>
                <a:xfrm>
                  <a:off x="5295872" y="1405031"/>
                  <a:ext cx="2148311" cy="2097504"/>
                </a:xfrm>
                <a:prstGeom prst="ellipse">
                  <a:avLst/>
                </a:prstGeom>
                <a:blipFill>
                  <a:blip r:embed="rId3" cstate="email">
                    <a:extLst>
                      <a:ext uri="{28A0092B-C50C-407E-A947-70E740481C1C}">
                        <a14:useLocalDpi xmlns:a14="http://schemas.microsoft.com/office/drawing/2010/main"/>
                      </a:ext>
                    </a:extLst>
                  </a:blip>
                  <a:stretch>
                    <a:fillRect/>
                  </a:stretch>
                </a:blipFill>
                <a:ln w="25400">
                  <a:gradFill>
                    <a:gsLst>
                      <a:gs pos="0">
                        <a:schemeClr val="accent2"/>
                      </a:gs>
                      <a:gs pos="50000">
                        <a:srgbClr val="F10000"/>
                      </a:gs>
                      <a:gs pos="100000">
                        <a:schemeClr val="accent1"/>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14378">
                    <a:spcAft>
                      <a:spcPts val="600"/>
                    </a:spcAft>
                  </a:pPr>
                  <a:endParaRPr lang="en-US" sz="900">
                    <a:solidFill>
                      <a:srgbClr val="222222"/>
                    </a:solidFill>
                    <a:latin typeface="Arial" panose="020B0604020202020204" pitchFamily="34" charset="0"/>
                    <a:ea typeface="Verdana" panose="020B0604030504040204" pitchFamily="34" charset="0"/>
                    <a:cs typeface="Tahoma" panose="020B0604030504040204" pitchFamily="34" charset="0"/>
                  </a:endParaRPr>
                </a:p>
              </p:txBody>
            </p:sp>
            <p:sp>
              <p:nvSpPr>
                <p:cNvPr id="10" name="Content Placeholder 3">
                  <a:extLst>
                    <a:ext uri="{FF2B5EF4-FFF2-40B4-BE49-F238E27FC236}">
                      <a16:creationId xmlns:a16="http://schemas.microsoft.com/office/drawing/2014/main" id="{1BF2C645-641F-C92A-24B3-3E5C8F4988BC}"/>
                    </a:ext>
                  </a:extLst>
                </p:cNvPr>
                <p:cNvSpPr txBox="1">
                  <a:spLocks/>
                </p:cNvSpPr>
                <p:nvPr/>
              </p:nvSpPr>
              <p:spPr>
                <a:xfrm>
                  <a:off x="5567290" y="1622346"/>
                  <a:ext cx="1672855" cy="11490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algn="ctr" defTabSz="914378">
                    <a:spcAft>
                      <a:spcPts val="600"/>
                    </a:spcAft>
                    <a:defRPr sz="900">
                      <a:solidFill>
                        <a:srgbClr val="222222"/>
                      </a:solidFill>
                      <a:latin typeface="Arial" panose="020B0604020202020204" pitchFamily="34" charset="0"/>
                      <a:ea typeface="Verdana" panose="020B0604030504040204" pitchFamily="34" charset="0"/>
                      <a:cs typeface="Tahoma" panose="020B060403050404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000" b="1">
                      <a:latin typeface="Neue Haas Grotesk Text Pro" panose="020B0504020202020204" pitchFamily="34" charset="77"/>
                    </a:rPr>
                    <a:t>Sustainability Guarantee </a:t>
                  </a:r>
                </a:p>
                <a:p>
                  <a:r>
                    <a:rPr lang="en-GB" sz="1000">
                      <a:latin typeface="Neue Haas Grotesk Text Pro" panose="020B0504020202020204" pitchFamily="34" charset="77"/>
                    </a:rPr>
                    <a:t>Lower storage power consumption and CO2 production to meet ESG goals</a:t>
                  </a:r>
                </a:p>
              </p:txBody>
            </p:sp>
          </p:grpSp>
        </p:grpSp>
        <p:grpSp>
          <p:nvGrpSpPr>
            <p:cNvPr id="19" name="Group 18">
              <a:extLst>
                <a:ext uri="{FF2B5EF4-FFF2-40B4-BE49-F238E27FC236}">
                  <a16:creationId xmlns:a16="http://schemas.microsoft.com/office/drawing/2014/main" id="{3F7EF583-17E7-9848-A4C5-5269CB18A03D}"/>
                </a:ext>
              </a:extLst>
            </p:cNvPr>
            <p:cNvGrpSpPr/>
            <p:nvPr/>
          </p:nvGrpSpPr>
          <p:grpSpPr>
            <a:xfrm>
              <a:off x="2402533" y="2482054"/>
              <a:ext cx="1190674" cy="342385"/>
              <a:chOff x="6338662" y="1387323"/>
              <a:chExt cx="1190674" cy="342385"/>
            </a:xfrm>
          </p:grpSpPr>
          <p:sp>
            <p:nvSpPr>
              <p:cNvPr id="20" name="Rounded Rectangle 26">
                <a:extLst>
                  <a:ext uri="{FF2B5EF4-FFF2-40B4-BE49-F238E27FC236}">
                    <a16:creationId xmlns:a16="http://schemas.microsoft.com/office/drawing/2014/main" id="{6BBDDDC7-F9F0-32C4-D8A4-6CB80BB07367}"/>
                  </a:ext>
                </a:extLst>
              </p:cNvPr>
              <p:cNvSpPr/>
              <p:nvPr/>
            </p:nvSpPr>
            <p:spPr>
              <a:xfrm>
                <a:off x="6385094" y="1387323"/>
                <a:ext cx="1077516" cy="342385"/>
              </a:xfrm>
              <a:prstGeom prst="roundRect">
                <a:avLst>
                  <a:gd name="adj" fmla="val 50000"/>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EAF98D9-5E9D-9156-2795-0A101DB5CB0F}"/>
                  </a:ext>
                </a:extLst>
              </p:cNvPr>
              <p:cNvSpPr txBox="1"/>
              <p:nvPr/>
            </p:nvSpPr>
            <p:spPr>
              <a:xfrm>
                <a:off x="6338662" y="1488916"/>
                <a:ext cx="1190674" cy="15234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algn="ctr">
                  <a:spcAft>
                    <a:spcPts val="600"/>
                  </a:spcAft>
                  <a:defRPr sz="900">
                    <a:solidFill>
                      <a:srgbClr val="222222"/>
                    </a:solidFill>
                    <a:latin typeface="Arial" panose="020B0604020202020204" pitchFamily="34" charset="0"/>
                    <a:ea typeface="Verdana" panose="020B0604030504040204" pitchFamily="34" charset="0"/>
                    <a:cs typeface="Tahoma" panose="020B060403050404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i="1">
                    <a:solidFill>
                      <a:schemeClr val="bg1"/>
                    </a:solidFill>
                    <a:latin typeface="Times New Roman" panose="02020603050405020304" pitchFamily="18" charset="0"/>
                    <a:cs typeface="Times New Roman" panose="02020603050405020304" pitchFamily="18" charset="0"/>
                  </a:rPr>
                  <a:t>NEW</a:t>
                </a:r>
              </a:p>
            </p:txBody>
          </p:sp>
        </p:grpSp>
        <p:grpSp>
          <p:nvGrpSpPr>
            <p:cNvPr id="22" name="Group 21">
              <a:extLst>
                <a:ext uri="{FF2B5EF4-FFF2-40B4-BE49-F238E27FC236}">
                  <a16:creationId xmlns:a16="http://schemas.microsoft.com/office/drawing/2014/main" id="{14C337D4-3BF5-8784-9EFC-CCA0289E3A6B}"/>
                </a:ext>
              </a:extLst>
            </p:cNvPr>
            <p:cNvGrpSpPr/>
            <p:nvPr/>
          </p:nvGrpSpPr>
          <p:grpSpPr>
            <a:xfrm>
              <a:off x="5651412" y="2449755"/>
              <a:ext cx="1190674" cy="342385"/>
              <a:chOff x="6338662" y="1387323"/>
              <a:chExt cx="1190674" cy="342385"/>
            </a:xfrm>
          </p:grpSpPr>
          <p:sp>
            <p:nvSpPr>
              <p:cNvPr id="23" name="Rounded Rectangle 26">
                <a:extLst>
                  <a:ext uri="{FF2B5EF4-FFF2-40B4-BE49-F238E27FC236}">
                    <a16:creationId xmlns:a16="http://schemas.microsoft.com/office/drawing/2014/main" id="{9980E900-6899-5E07-425D-6A55E2281309}"/>
                  </a:ext>
                </a:extLst>
              </p:cNvPr>
              <p:cNvSpPr/>
              <p:nvPr/>
            </p:nvSpPr>
            <p:spPr>
              <a:xfrm>
                <a:off x="6385094" y="1387323"/>
                <a:ext cx="1077516" cy="342385"/>
              </a:xfrm>
              <a:prstGeom prst="roundRect">
                <a:avLst>
                  <a:gd name="adj" fmla="val 50000"/>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8B478B4-9496-F179-2C18-28D71CCD21A7}"/>
                  </a:ext>
                </a:extLst>
              </p:cNvPr>
              <p:cNvSpPr txBox="1"/>
              <p:nvPr/>
            </p:nvSpPr>
            <p:spPr>
              <a:xfrm>
                <a:off x="6338662" y="1488916"/>
                <a:ext cx="1190674" cy="15234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algn="ctr">
                  <a:spcAft>
                    <a:spcPts val="600"/>
                  </a:spcAft>
                  <a:defRPr sz="900">
                    <a:solidFill>
                      <a:srgbClr val="222222"/>
                    </a:solidFill>
                    <a:latin typeface="Arial" panose="020B0604020202020204" pitchFamily="34" charset="0"/>
                    <a:ea typeface="Verdana" panose="020B0604030504040204" pitchFamily="34" charset="0"/>
                    <a:cs typeface="Tahoma" panose="020B060403050404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i="1">
                    <a:solidFill>
                      <a:schemeClr val="bg1"/>
                    </a:solidFill>
                    <a:latin typeface="Times New Roman" panose="02020603050405020304" pitchFamily="18" charset="0"/>
                    <a:cs typeface="Times New Roman" panose="02020603050405020304" pitchFamily="18" charset="0"/>
                  </a:rPr>
                  <a:t>NEW</a:t>
                </a:r>
              </a:p>
            </p:txBody>
          </p:sp>
        </p:grpSp>
      </p:grpSp>
    </p:spTree>
    <p:extLst>
      <p:ext uri="{BB962C8B-B14F-4D97-AF65-F5344CB8AC3E}">
        <p14:creationId xmlns:p14="http://schemas.microsoft.com/office/powerpoint/2010/main" val="296113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153F67A0-314C-74C0-8C6A-7499B47F3ADA}"/>
              </a:ext>
            </a:extLst>
          </p:cNvPr>
          <p:cNvSpPr/>
          <p:nvPr/>
        </p:nvSpPr>
        <p:spPr>
          <a:xfrm>
            <a:off x="7414486" y="3589949"/>
            <a:ext cx="1146229" cy="351435"/>
          </a:xfrm>
          <a:prstGeom prst="roundRect">
            <a:avLst>
              <a:gd name="adj" fmla="val 50000"/>
            </a:avLst>
          </a:prstGeom>
          <a:solidFill>
            <a:schemeClr val="bg2"/>
          </a:solidFill>
          <a:ln>
            <a:solidFill>
              <a:schemeClr val="tx1">
                <a:lumMod val="75000"/>
                <a:lumOff val="25000"/>
              </a:schemeClr>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Neue Haas Grotesk Text Pro" panose="020B0504020202020204" pitchFamily="34" charset="77"/>
              <a:ea typeface="+mn-ea"/>
              <a:cs typeface="+mn-cs"/>
            </a:endParaRPr>
          </a:p>
        </p:txBody>
      </p:sp>
      <p:sp>
        <p:nvSpPr>
          <p:cNvPr id="28" name="Rectangle: Rounded Corners 27">
            <a:extLst>
              <a:ext uri="{FF2B5EF4-FFF2-40B4-BE49-F238E27FC236}">
                <a16:creationId xmlns:a16="http://schemas.microsoft.com/office/drawing/2014/main" id="{E7BB240F-A778-5ECA-649F-6CEF3010A1A6}"/>
              </a:ext>
            </a:extLst>
          </p:cNvPr>
          <p:cNvSpPr/>
          <p:nvPr/>
        </p:nvSpPr>
        <p:spPr>
          <a:xfrm>
            <a:off x="5759851" y="3589949"/>
            <a:ext cx="1615837" cy="351435"/>
          </a:xfrm>
          <a:prstGeom prst="roundRect">
            <a:avLst>
              <a:gd name="adj" fmla="val 50000"/>
            </a:avLst>
          </a:prstGeom>
          <a:solidFill>
            <a:schemeClr val="bg2"/>
          </a:solidFill>
          <a:ln>
            <a:solidFill>
              <a:schemeClr val="tx1">
                <a:lumMod val="75000"/>
                <a:lumOff val="25000"/>
              </a:schemeClr>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Neue Haas Grotesk Text Pro" panose="020B0504020202020204" pitchFamily="34" charset="77"/>
              <a:ea typeface="+mn-ea"/>
              <a:cs typeface="+mn-cs"/>
            </a:endParaRPr>
          </a:p>
        </p:txBody>
      </p:sp>
      <p:sp>
        <p:nvSpPr>
          <p:cNvPr id="27" name="Rectangle: Rounded Corners 26">
            <a:extLst>
              <a:ext uri="{FF2B5EF4-FFF2-40B4-BE49-F238E27FC236}">
                <a16:creationId xmlns:a16="http://schemas.microsoft.com/office/drawing/2014/main" id="{005BAA5F-77D1-3211-2ECF-44E34D5A5F0F}"/>
              </a:ext>
            </a:extLst>
          </p:cNvPr>
          <p:cNvSpPr/>
          <p:nvPr/>
        </p:nvSpPr>
        <p:spPr>
          <a:xfrm>
            <a:off x="2429997" y="3604780"/>
            <a:ext cx="3278465" cy="351435"/>
          </a:xfrm>
          <a:prstGeom prst="roundRect">
            <a:avLst>
              <a:gd name="adj" fmla="val 50000"/>
            </a:avLst>
          </a:prstGeom>
          <a:solidFill>
            <a:schemeClr val="bg2"/>
          </a:solidFill>
          <a:ln>
            <a:solidFill>
              <a:schemeClr val="tx1">
                <a:lumMod val="75000"/>
                <a:lumOff val="25000"/>
              </a:schemeClr>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Neue Haas Grotesk Text Pro" panose="020B0504020202020204" pitchFamily="34" charset="77"/>
              <a:ea typeface="+mn-ea"/>
              <a:cs typeface="+mn-cs"/>
            </a:endParaRPr>
          </a:p>
        </p:txBody>
      </p:sp>
      <p:sp>
        <p:nvSpPr>
          <p:cNvPr id="26" name="Rectangle: Rounded Corners 25">
            <a:extLst>
              <a:ext uri="{FF2B5EF4-FFF2-40B4-BE49-F238E27FC236}">
                <a16:creationId xmlns:a16="http://schemas.microsoft.com/office/drawing/2014/main" id="{359F0DE2-BE67-38EC-7785-91854B0B6FE2}"/>
              </a:ext>
            </a:extLst>
          </p:cNvPr>
          <p:cNvSpPr/>
          <p:nvPr/>
        </p:nvSpPr>
        <p:spPr>
          <a:xfrm>
            <a:off x="1403607" y="3629726"/>
            <a:ext cx="883343" cy="340588"/>
          </a:xfrm>
          <a:prstGeom prst="roundRect">
            <a:avLst>
              <a:gd name="adj" fmla="val 50000"/>
            </a:avLst>
          </a:prstGeom>
          <a:solidFill>
            <a:schemeClr val="bg2"/>
          </a:solidFill>
          <a:ln>
            <a:solidFill>
              <a:schemeClr val="tx1">
                <a:lumMod val="75000"/>
                <a:lumOff val="25000"/>
              </a:schemeClr>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Neue Haas Grotesk Text Pro" panose="020B0504020202020204" pitchFamily="34" charset="77"/>
              <a:ea typeface="+mn-ea"/>
              <a:cs typeface="+mn-cs"/>
            </a:endParaRPr>
          </a:p>
        </p:txBody>
      </p:sp>
      <p:sp>
        <p:nvSpPr>
          <p:cNvPr id="146" name="Rectangle 145">
            <a:extLst>
              <a:ext uri="{FF2B5EF4-FFF2-40B4-BE49-F238E27FC236}">
                <a16:creationId xmlns:a16="http://schemas.microsoft.com/office/drawing/2014/main" id="{DC9DA6CB-630F-2D42-AAA3-0A244B0DE0FF}"/>
              </a:ext>
            </a:extLst>
          </p:cNvPr>
          <p:cNvSpPr/>
          <p:nvPr/>
        </p:nvSpPr>
        <p:spPr>
          <a:xfrm>
            <a:off x="6802791" y="3411342"/>
            <a:ext cx="675968" cy="1176434"/>
          </a:xfrm>
          <a:prstGeom prst="rect">
            <a:avLst/>
          </a:prstGeom>
          <a:noFill/>
          <a:ln w="3810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95000"/>
                  <a:lumOff val="5000"/>
                </a:srgbClr>
              </a:solidFill>
              <a:effectLst/>
              <a:uLnTx/>
              <a:uFillTx/>
              <a:latin typeface="Arial"/>
              <a:ea typeface="+mn-ea"/>
              <a:cs typeface="+mn-cs"/>
            </a:endParaRPr>
          </a:p>
        </p:txBody>
      </p:sp>
      <p:sp>
        <p:nvSpPr>
          <p:cNvPr id="30" name="Title 29">
            <a:extLst>
              <a:ext uri="{FF2B5EF4-FFF2-40B4-BE49-F238E27FC236}">
                <a16:creationId xmlns:a16="http://schemas.microsoft.com/office/drawing/2014/main" id="{F8C78A88-C137-F440-9506-6B4205CC18F9}"/>
              </a:ext>
            </a:extLst>
          </p:cNvPr>
          <p:cNvSpPr>
            <a:spLocks noGrp="1"/>
          </p:cNvSpPr>
          <p:nvPr>
            <p:ph type="title"/>
          </p:nvPr>
        </p:nvSpPr>
        <p:spPr>
          <a:xfrm>
            <a:off x="112389" y="-63251"/>
            <a:ext cx="7051040" cy="732441"/>
          </a:xfrm>
        </p:spPr>
        <p:txBody>
          <a:bodyPr>
            <a:normAutofit/>
          </a:bodyPr>
          <a:lstStyle/>
          <a:p>
            <a:r>
              <a:rPr lang="en-US" sz="2400">
                <a:solidFill>
                  <a:schemeClr val="tx2">
                    <a:lumMod val="95000"/>
                    <a:lumOff val="5000"/>
                  </a:schemeClr>
                </a:solidFill>
                <a:latin typeface="Arial" charset="0"/>
                <a:ea typeface="Arial" charset="0"/>
                <a:cs typeface="Arial" charset="0"/>
              </a:rPr>
              <a:t>Hitachi Vantara Data Infrastructure Portfolio</a:t>
            </a:r>
            <a:endParaRPr lang="en-US" sz="2400" b="0">
              <a:solidFill>
                <a:schemeClr val="tx2">
                  <a:lumMod val="95000"/>
                  <a:lumOff val="5000"/>
                </a:schemeClr>
              </a:solidFill>
            </a:endParaRPr>
          </a:p>
        </p:txBody>
      </p:sp>
      <p:sp>
        <p:nvSpPr>
          <p:cNvPr id="8" name="Rectangle: Rounded Corners 7">
            <a:extLst>
              <a:ext uri="{FF2B5EF4-FFF2-40B4-BE49-F238E27FC236}">
                <a16:creationId xmlns:a16="http://schemas.microsoft.com/office/drawing/2014/main" id="{A655FDCD-AA3D-49A7-A98B-25D3FD0F65C5}"/>
              </a:ext>
            </a:extLst>
          </p:cNvPr>
          <p:cNvSpPr/>
          <p:nvPr/>
        </p:nvSpPr>
        <p:spPr>
          <a:xfrm>
            <a:off x="1369487" y="3115377"/>
            <a:ext cx="7191228" cy="442762"/>
          </a:xfrm>
          <a:prstGeom prst="roundRect">
            <a:avLst>
              <a:gd name="adj" fmla="val 50000"/>
            </a:avLst>
          </a:prstGeom>
          <a:solidFill>
            <a:schemeClr val="tx2">
              <a:lumMod val="65000"/>
              <a:lumOff val="35000"/>
            </a:schemeClr>
          </a:solidFill>
          <a:ln>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sp>
        <p:nvSpPr>
          <p:cNvPr id="58" name="Rectangle: Rounded Corners 57">
            <a:extLst>
              <a:ext uri="{FF2B5EF4-FFF2-40B4-BE49-F238E27FC236}">
                <a16:creationId xmlns:a16="http://schemas.microsoft.com/office/drawing/2014/main" id="{FDEAFB89-B23B-4E93-B1A4-2F2A74233DFF}"/>
              </a:ext>
            </a:extLst>
          </p:cNvPr>
          <p:cNvSpPr/>
          <p:nvPr/>
        </p:nvSpPr>
        <p:spPr>
          <a:xfrm>
            <a:off x="4095784" y="3142695"/>
            <a:ext cx="2054209" cy="27533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59" name="Rectangle: Rounded Corners 58">
            <a:extLst>
              <a:ext uri="{FF2B5EF4-FFF2-40B4-BE49-F238E27FC236}">
                <a16:creationId xmlns:a16="http://schemas.microsoft.com/office/drawing/2014/main" id="{56B5DEEB-180D-4FB0-8734-9856AD39D25F}"/>
              </a:ext>
            </a:extLst>
          </p:cNvPr>
          <p:cNvSpPr/>
          <p:nvPr/>
        </p:nvSpPr>
        <p:spPr>
          <a:xfrm>
            <a:off x="1638516" y="3142695"/>
            <a:ext cx="2050194" cy="283554"/>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108" name="Rectangle: Rounded Corners 57">
            <a:extLst>
              <a:ext uri="{FF2B5EF4-FFF2-40B4-BE49-F238E27FC236}">
                <a16:creationId xmlns:a16="http://schemas.microsoft.com/office/drawing/2014/main" id="{FDEAFB89-B23B-4E93-B1A4-2F2A74233DFF}"/>
              </a:ext>
            </a:extLst>
          </p:cNvPr>
          <p:cNvSpPr/>
          <p:nvPr/>
        </p:nvSpPr>
        <p:spPr>
          <a:xfrm>
            <a:off x="6160013" y="3142695"/>
            <a:ext cx="2054209" cy="27533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8A2F2C43-F7B0-4127-ABD3-4EDFCC39AF7B}"/>
              </a:ext>
            </a:extLst>
          </p:cNvPr>
          <p:cNvSpPr txBox="1"/>
          <p:nvPr/>
        </p:nvSpPr>
        <p:spPr>
          <a:xfrm>
            <a:off x="81489" y="3422992"/>
            <a:ext cx="1194307" cy="346249"/>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0000"/>
                </a:solidFill>
                <a:effectLst/>
                <a:uLnTx/>
                <a:uFillTx/>
                <a:latin typeface="Arial"/>
                <a:ea typeface="+mn-ea"/>
                <a:cs typeface="+mn-cs"/>
              </a:rPr>
              <a:t>Storage Management &amp; Orchestration</a:t>
            </a:r>
          </a:p>
        </p:txBody>
      </p:sp>
      <p:pic>
        <p:nvPicPr>
          <p:cNvPr id="173" name="Graphic 172">
            <a:extLst>
              <a:ext uri="{FF2B5EF4-FFF2-40B4-BE49-F238E27FC236}">
                <a16:creationId xmlns:a16="http://schemas.microsoft.com/office/drawing/2014/main" id="{F481AE5A-DAC3-5945-81BC-D6DB6BBE1D2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7971" y="4009503"/>
            <a:ext cx="290439" cy="346249"/>
          </a:xfrm>
          <a:prstGeom prst="rect">
            <a:avLst/>
          </a:prstGeom>
        </p:spPr>
      </p:pic>
      <p:sp>
        <p:nvSpPr>
          <p:cNvPr id="84" name="TextBox 83">
            <a:extLst>
              <a:ext uri="{FF2B5EF4-FFF2-40B4-BE49-F238E27FC236}">
                <a16:creationId xmlns:a16="http://schemas.microsoft.com/office/drawing/2014/main" id="{C2ED640E-2521-4372-8E4F-57B4304D2594}"/>
              </a:ext>
            </a:extLst>
          </p:cNvPr>
          <p:cNvSpPr txBox="1"/>
          <p:nvPr/>
        </p:nvSpPr>
        <p:spPr>
          <a:xfrm>
            <a:off x="170512" y="4374795"/>
            <a:ext cx="1045357" cy="219291"/>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0000">
                    <a:lumMod val="95000"/>
                    <a:lumOff val="5000"/>
                  </a:srgbClr>
                </a:solidFill>
                <a:effectLst/>
                <a:uLnTx/>
                <a:uFillTx/>
                <a:latin typeface="Arial"/>
                <a:ea typeface="+mn-ea"/>
                <a:cs typeface="+mn-cs"/>
              </a:rPr>
              <a:t>Storage Portfolio</a:t>
            </a:r>
          </a:p>
        </p:txBody>
      </p:sp>
      <p:sp>
        <p:nvSpPr>
          <p:cNvPr id="152" name="Rectangle 151">
            <a:extLst>
              <a:ext uri="{FF2B5EF4-FFF2-40B4-BE49-F238E27FC236}">
                <a16:creationId xmlns:a16="http://schemas.microsoft.com/office/drawing/2014/main" id="{41847224-CDE1-914B-B9D4-FC29F0E8C0D4}"/>
              </a:ext>
            </a:extLst>
          </p:cNvPr>
          <p:cNvSpPr/>
          <p:nvPr/>
        </p:nvSpPr>
        <p:spPr>
          <a:xfrm>
            <a:off x="2319722" y="3543365"/>
            <a:ext cx="699823" cy="1130136"/>
          </a:xfrm>
          <a:prstGeom prst="rect">
            <a:avLst/>
          </a:prstGeom>
          <a:noFill/>
          <a:ln w="3810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95000"/>
                  <a:lumOff val="5000"/>
                </a:srgbClr>
              </a:solidFill>
              <a:effectLst/>
              <a:uLnTx/>
              <a:uFillTx/>
              <a:latin typeface="Arial"/>
              <a:ea typeface="+mn-ea"/>
              <a:cs typeface="+mn-cs"/>
            </a:endParaRPr>
          </a:p>
        </p:txBody>
      </p:sp>
      <p:sp>
        <p:nvSpPr>
          <p:cNvPr id="154" name="TextBox 153">
            <a:extLst>
              <a:ext uri="{FF2B5EF4-FFF2-40B4-BE49-F238E27FC236}">
                <a16:creationId xmlns:a16="http://schemas.microsoft.com/office/drawing/2014/main" id="{40BDF8F8-5C70-AE45-921F-83DF8697C3CF}"/>
              </a:ext>
            </a:extLst>
          </p:cNvPr>
          <p:cNvSpPr txBox="1"/>
          <p:nvPr/>
        </p:nvSpPr>
        <p:spPr>
          <a:xfrm>
            <a:off x="1408814" y="3678014"/>
            <a:ext cx="892815" cy="249299"/>
          </a:xfrm>
          <a:prstGeom prst="rect">
            <a:avLst/>
          </a:prstGeom>
          <a:noFill/>
        </p:spPr>
        <p:txBody>
          <a:bodyPr wrap="square" lIns="0" tIns="0" rIns="0" bIns="0" rtlCol="0">
            <a:spAutoFit/>
          </a:bodyPr>
          <a:lstStyle>
            <a:defPPr>
              <a:defRPr lang="en-US"/>
            </a:defPPr>
            <a:lvl1pPr marR="0" lvl="0" indent="0" defTabSz="685766" fontAlgn="auto">
              <a:lnSpc>
                <a:spcPct val="90000"/>
              </a:lnSpc>
              <a:spcBef>
                <a:spcPts val="450"/>
              </a:spcBef>
              <a:spcAft>
                <a:spcPts val="0"/>
              </a:spcAft>
              <a:buClrTx/>
              <a:buSzTx/>
              <a:buFontTx/>
              <a:buNone/>
              <a:tabLst/>
              <a:defRPr kumimoji="0" sz="900" b="0" i="0" u="none" strike="noStrike" kern="0" cap="none" spc="0" normalizeH="0" baseline="0">
                <a:ln>
                  <a:noFill/>
                </a:ln>
                <a:solidFill>
                  <a:srgbClr val="414141"/>
                </a:solidFill>
                <a:effectLst/>
                <a:uLnTx/>
                <a:uFillTx/>
                <a:latin typeface="Neue Haas Grotesk Text Pro" panose="020B0504020202020204" pitchFamily="34" charset="77"/>
              </a:defRPr>
            </a:lvl1pPr>
          </a:lstStyle>
          <a:p>
            <a:pPr marL="0" marR="0" lvl="0" indent="0" algn="ctr" defTabSz="685766" rtl="0" eaLnBrk="1" fontAlgn="auto" latinLnBrk="0" hangingPunct="1">
              <a:lnSpc>
                <a:spcPct val="90000"/>
              </a:lnSpc>
              <a:spcBef>
                <a:spcPts val="450"/>
              </a:spcBef>
              <a:spcAft>
                <a:spcPts val="0"/>
              </a:spcAft>
              <a:buClrTx/>
              <a:buSzTx/>
              <a:buFontTx/>
              <a:buNone/>
              <a:tabLst/>
              <a:defRPr/>
            </a:pPr>
            <a:r>
              <a:rPr kumimoji="0" lang="en-US" sz="900" b="0" i="0" u="none" strike="noStrike" kern="0" cap="none" spc="0" normalizeH="0" baseline="0" noProof="0">
                <a:ln>
                  <a:noFill/>
                </a:ln>
                <a:solidFill>
                  <a:srgbClr val="414141"/>
                </a:solidFill>
                <a:effectLst/>
                <a:uLnTx/>
                <a:uFillTx/>
                <a:latin typeface="Neue Haas Grotesk Text Pro" panose="020B0504020202020204" pitchFamily="34" charset="77"/>
                <a:ea typeface="+mn-ea"/>
                <a:cs typeface="+mn-cs"/>
              </a:rPr>
              <a:t>DATA PROTECTION</a:t>
            </a:r>
          </a:p>
        </p:txBody>
      </p:sp>
      <p:sp>
        <p:nvSpPr>
          <p:cNvPr id="147" name="TextBox 146">
            <a:extLst>
              <a:ext uri="{FF2B5EF4-FFF2-40B4-BE49-F238E27FC236}">
                <a16:creationId xmlns:a16="http://schemas.microsoft.com/office/drawing/2014/main" id="{583DE21C-E70F-B143-8D98-7F4F308390A0}"/>
              </a:ext>
            </a:extLst>
          </p:cNvPr>
          <p:cNvSpPr txBox="1"/>
          <p:nvPr/>
        </p:nvSpPr>
        <p:spPr>
          <a:xfrm>
            <a:off x="5853142" y="4019501"/>
            <a:ext cx="673937" cy="446276"/>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lumMod val="95000"/>
                    <a:lumOff val="5000"/>
                  </a:srgbClr>
                </a:solidFill>
                <a:effectLst/>
                <a:uLnTx/>
                <a:uFillTx/>
                <a:latin typeface="Arial"/>
                <a:ea typeface="+mn-ea"/>
                <a:cs typeface="+mn-cs"/>
              </a:rPr>
              <a:t>Scalable File</a:t>
            </a:r>
          </a:p>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000000">
                  <a:lumMod val="95000"/>
                  <a:lumOff val="5000"/>
                </a:srgbClr>
              </a:solidFill>
              <a:effectLst/>
              <a:uLnTx/>
              <a:uFillTx/>
              <a:latin typeface="Arial"/>
              <a:ea typeface="+mn-ea"/>
              <a:cs typeface="+mn-cs"/>
            </a:endParaRPr>
          </a:p>
        </p:txBody>
      </p:sp>
      <p:grpSp>
        <p:nvGrpSpPr>
          <p:cNvPr id="60" name="Group 59">
            <a:extLst>
              <a:ext uri="{FF2B5EF4-FFF2-40B4-BE49-F238E27FC236}">
                <a16:creationId xmlns:a16="http://schemas.microsoft.com/office/drawing/2014/main" id="{808BEC66-E4BF-44A7-A399-68D4EC5EAB7C}"/>
              </a:ext>
            </a:extLst>
          </p:cNvPr>
          <p:cNvGrpSpPr/>
          <p:nvPr/>
        </p:nvGrpSpPr>
        <p:grpSpPr>
          <a:xfrm>
            <a:off x="2741763" y="1577538"/>
            <a:ext cx="1053623" cy="1043766"/>
            <a:chOff x="2514863" y="1756781"/>
            <a:chExt cx="1053623" cy="1043766"/>
          </a:xfrm>
        </p:grpSpPr>
        <p:pic>
          <p:nvPicPr>
            <p:cNvPr id="155" name="Graphic 154">
              <a:extLst>
                <a:ext uri="{FF2B5EF4-FFF2-40B4-BE49-F238E27FC236}">
                  <a16:creationId xmlns:a16="http://schemas.microsoft.com/office/drawing/2014/main" id="{74664065-83DD-924B-A8AE-23DB3AEE75D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764438" y="1756781"/>
              <a:ext cx="554473" cy="539436"/>
            </a:xfrm>
            <a:prstGeom prst="rect">
              <a:avLst/>
            </a:prstGeom>
          </p:spPr>
        </p:pic>
        <p:sp>
          <p:nvSpPr>
            <p:cNvPr id="92" name="TextBox 91">
              <a:extLst>
                <a:ext uri="{FF2B5EF4-FFF2-40B4-BE49-F238E27FC236}">
                  <a16:creationId xmlns:a16="http://schemas.microsoft.com/office/drawing/2014/main" id="{D35D564A-DBC0-4E8A-8B46-451A9372229F}"/>
                </a:ext>
              </a:extLst>
            </p:cNvPr>
            <p:cNvSpPr txBox="1"/>
            <p:nvPr/>
          </p:nvSpPr>
          <p:spPr>
            <a:xfrm>
              <a:off x="2514863" y="2292717"/>
              <a:ext cx="1053623" cy="507830"/>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lumMod val="95000"/>
                      <a:lumOff val="5000"/>
                    </a:srgbClr>
                  </a:solidFill>
                  <a:effectLst/>
                  <a:uLnTx/>
                  <a:uFillTx/>
                  <a:latin typeface="Arial"/>
                  <a:ea typeface="+mn-ea"/>
                  <a:cs typeface="+mn-cs"/>
                </a:rPr>
                <a:t>CONVERGED</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lumMod val="95000"/>
                      <a:lumOff val="5000"/>
                    </a:srgbClr>
                  </a:solidFill>
                  <a:effectLst/>
                  <a:uLnTx/>
                  <a:uFillTx/>
                  <a:latin typeface="Arial"/>
                  <a:ea typeface="+mn-ea"/>
                  <a:cs typeface="+mn-cs"/>
                </a:rPr>
                <a:t>Unified Compute Platform CI</a:t>
              </a:r>
            </a:p>
          </p:txBody>
        </p:sp>
      </p:grpSp>
      <p:grpSp>
        <p:nvGrpSpPr>
          <p:cNvPr id="57" name="Group 56">
            <a:extLst>
              <a:ext uri="{FF2B5EF4-FFF2-40B4-BE49-F238E27FC236}">
                <a16:creationId xmlns:a16="http://schemas.microsoft.com/office/drawing/2014/main" id="{12D2AA15-73A3-4BA7-A678-2409747243D4}"/>
              </a:ext>
            </a:extLst>
          </p:cNvPr>
          <p:cNvGrpSpPr/>
          <p:nvPr/>
        </p:nvGrpSpPr>
        <p:grpSpPr>
          <a:xfrm>
            <a:off x="3768777" y="1604206"/>
            <a:ext cx="1313319" cy="1017098"/>
            <a:chOff x="3541877" y="1783449"/>
            <a:chExt cx="1313319" cy="1017098"/>
          </a:xfrm>
        </p:grpSpPr>
        <p:pic>
          <p:nvPicPr>
            <p:cNvPr id="156" name="Graphic 155">
              <a:extLst>
                <a:ext uri="{FF2B5EF4-FFF2-40B4-BE49-F238E27FC236}">
                  <a16:creationId xmlns:a16="http://schemas.microsoft.com/office/drawing/2014/main" id="{C0FD0427-C3E5-1747-88F9-EB61F4987F74}"/>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83611" y="1783449"/>
              <a:ext cx="629851" cy="486101"/>
            </a:xfrm>
            <a:prstGeom prst="rect">
              <a:avLst/>
            </a:prstGeom>
          </p:spPr>
        </p:pic>
        <p:sp>
          <p:nvSpPr>
            <p:cNvPr id="93" name="TextBox 92">
              <a:extLst>
                <a:ext uri="{FF2B5EF4-FFF2-40B4-BE49-F238E27FC236}">
                  <a16:creationId xmlns:a16="http://schemas.microsoft.com/office/drawing/2014/main" id="{A7FB34EF-9421-4696-AC3D-407FBB915F74}"/>
                </a:ext>
              </a:extLst>
            </p:cNvPr>
            <p:cNvSpPr txBox="1"/>
            <p:nvPr/>
          </p:nvSpPr>
          <p:spPr>
            <a:xfrm>
              <a:off x="3541877" y="2292717"/>
              <a:ext cx="1313319" cy="507830"/>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lumMod val="95000"/>
                      <a:lumOff val="5000"/>
                    </a:srgbClr>
                  </a:solidFill>
                  <a:effectLst/>
                  <a:uLnTx/>
                  <a:uFillTx/>
                  <a:latin typeface="Arial"/>
                  <a:ea typeface="+mn-ea"/>
                  <a:cs typeface="+mn-cs"/>
                </a:rPr>
                <a:t>HYPERCONVERGED</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lumMod val="95000"/>
                      <a:lumOff val="5000"/>
                    </a:srgbClr>
                  </a:solidFill>
                  <a:effectLst/>
                  <a:uLnTx/>
                  <a:uFillTx/>
                  <a:latin typeface="Arial"/>
                  <a:ea typeface="+mn-ea"/>
                  <a:cs typeface="+mn-cs"/>
                </a:rPr>
                <a:t>Unified Compute Platform HC</a:t>
              </a:r>
            </a:p>
          </p:txBody>
        </p:sp>
      </p:grpSp>
      <p:grpSp>
        <p:nvGrpSpPr>
          <p:cNvPr id="56" name="Group 55">
            <a:extLst>
              <a:ext uri="{FF2B5EF4-FFF2-40B4-BE49-F238E27FC236}">
                <a16:creationId xmlns:a16="http://schemas.microsoft.com/office/drawing/2014/main" id="{E8CA848A-B103-4A25-A4FA-9637C5440DDB}"/>
              </a:ext>
            </a:extLst>
          </p:cNvPr>
          <p:cNvGrpSpPr/>
          <p:nvPr/>
        </p:nvGrpSpPr>
        <p:grpSpPr>
          <a:xfrm>
            <a:off x="5012504" y="1582660"/>
            <a:ext cx="1125349" cy="1038644"/>
            <a:chOff x="4785604" y="1761903"/>
            <a:chExt cx="1125349" cy="1038644"/>
          </a:xfrm>
        </p:grpSpPr>
        <p:pic>
          <p:nvPicPr>
            <p:cNvPr id="159" name="Graphic 158">
              <a:extLst>
                <a:ext uri="{FF2B5EF4-FFF2-40B4-BE49-F238E27FC236}">
                  <a16:creationId xmlns:a16="http://schemas.microsoft.com/office/drawing/2014/main" id="{D6F7CBCE-4403-AA4A-8BBE-57198BD57C5E}"/>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076306" y="1761903"/>
              <a:ext cx="543944" cy="529193"/>
            </a:xfrm>
            <a:prstGeom prst="rect">
              <a:avLst/>
            </a:prstGeom>
          </p:spPr>
        </p:pic>
        <p:sp>
          <p:nvSpPr>
            <p:cNvPr id="94" name="TextBox 93">
              <a:extLst>
                <a:ext uri="{FF2B5EF4-FFF2-40B4-BE49-F238E27FC236}">
                  <a16:creationId xmlns:a16="http://schemas.microsoft.com/office/drawing/2014/main" id="{C653E2EA-D32E-43C3-8226-3E280E3164CF}"/>
                </a:ext>
              </a:extLst>
            </p:cNvPr>
            <p:cNvSpPr txBox="1"/>
            <p:nvPr/>
          </p:nvSpPr>
          <p:spPr>
            <a:xfrm>
              <a:off x="4785604" y="2292717"/>
              <a:ext cx="1125349" cy="507830"/>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lumMod val="95000"/>
                      <a:lumOff val="5000"/>
                    </a:srgbClr>
                  </a:solidFill>
                  <a:effectLst/>
                  <a:uLnTx/>
                  <a:uFillTx/>
                  <a:latin typeface="Arial"/>
                  <a:ea typeface="+mn-ea"/>
                  <a:cs typeface="+mn-cs"/>
                </a:rPr>
                <a:t>RACK SCALE</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lumMod val="95000"/>
                      <a:lumOff val="5000"/>
                    </a:srgbClr>
                  </a:solidFill>
                  <a:effectLst/>
                  <a:uLnTx/>
                  <a:uFillTx/>
                  <a:latin typeface="Arial"/>
                  <a:ea typeface="+mn-ea"/>
                  <a:cs typeface="+mn-cs"/>
                </a:rPr>
                <a:t>Unified Compute Platform RS</a:t>
              </a:r>
            </a:p>
          </p:txBody>
        </p:sp>
      </p:grpSp>
      <p:sp>
        <p:nvSpPr>
          <p:cNvPr id="81" name="TextBox 80">
            <a:extLst>
              <a:ext uri="{FF2B5EF4-FFF2-40B4-BE49-F238E27FC236}">
                <a16:creationId xmlns:a16="http://schemas.microsoft.com/office/drawing/2014/main" id="{FD3B3B39-74F2-443A-9416-AECD5C432F1B}"/>
              </a:ext>
            </a:extLst>
          </p:cNvPr>
          <p:cNvSpPr txBox="1"/>
          <p:nvPr/>
        </p:nvSpPr>
        <p:spPr>
          <a:xfrm>
            <a:off x="-32801" y="2224427"/>
            <a:ext cx="1451983" cy="219291"/>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0000">
                    <a:lumMod val="95000"/>
                    <a:lumOff val="5000"/>
                  </a:srgbClr>
                </a:solidFill>
                <a:effectLst/>
                <a:uLnTx/>
                <a:uFillTx/>
                <a:latin typeface="Arial"/>
                <a:ea typeface="+mn-ea"/>
                <a:cs typeface="+mn-cs"/>
              </a:rPr>
              <a:t>Simplified Consumption</a:t>
            </a:r>
          </a:p>
        </p:txBody>
      </p:sp>
      <p:pic>
        <p:nvPicPr>
          <p:cNvPr id="174" name="Graphic 173">
            <a:extLst>
              <a:ext uri="{FF2B5EF4-FFF2-40B4-BE49-F238E27FC236}">
                <a16:creationId xmlns:a16="http://schemas.microsoft.com/office/drawing/2014/main" id="{BD26D86D-4BB4-DF4C-B60B-D829CBD2D78E}"/>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68442" y="1921237"/>
            <a:ext cx="449496" cy="316312"/>
          </a:xfrm>
          <a:prstGeom prst="rect">
            <a:avLst/>
          </a:prstGeom>
        </p:spPr>
      </p:pic>
      <p:grpSp>
        <p:nvGrpSpPr>
          <p:cNvPr id="54" name="Group 53">
            <a:extLst>
              <a:ext uri="{FF2B5EF4-FFF2-40B4-BE49-F238E27FC236}">
                <a16:creationId xmlns:a16="http://schemas.microsoft.com/office/drawing/2014/main" id="{92A63C4B-A81A-40BF-B726-DA80264081DA}"/>
              </a:ext>
            </a:extLst>
          </p:cNvPr>
          <p:cNvGrpSpPr/>
          <p:nvPr/>
        </p:nvGrpSpPr>
        <p:grpSpPr>
          <a:xfrm>
            <a:off x="6164726" y="1503862"/>
            <a:ext cx="1125348" cy="1255943"/>
            <a:chOff x="7416106" y="1683105"/>
            <a:chExt cx="1125348" cy="1255943"/>
          </a:xfrm>
        </p:grpSpPr>
        <p:sp>
          <p:nvSpPr>
            <p:cNvPr id="187" name="TextBox 186">
              <a:extLst>
                <a:ext uri="{FF2B5EF4-FFF2-40B4-BE49-F238E27FC236}">
                  <a16:creationId xmlns:a16="http://schemas.microsoft.com/office/drawing/2014/main" id="{4E1DDD1D-A7FA-8844-AA46-814C3E78800B}"/>
                </a:ext>
              </a:extLst>
            </p:cNvPr>
            <p:cNvSpPr txBox="1"/>
            <p:nvPr/>
          </p:nvSpPr>
          <p:spPr>
            <a:xfrm>
              <a:off x="7416106" y="2292717"/>
              <a:ext cx="1125348" cy="646331"/>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lumMod val="95000"/>
                      <a:lumOff val="5000"/>
                    </a:srgbClr>
                  </a:solidFill>
                  <a:effectLst/>
                  <a:uLnTx/>
                  <a:uFillTx/>
                  <a:latin typeface="Arial"/>
                  <a:ea typeface="+mn-ea"/>
                  <a:cs typeface="+mn-cs"/>
                </a:rPr>
                <a:t>Cisco and Hitachi</a:t>
              </a:r>
              <a:r>
                <a:rPr kumimoji="0" lang="en-US" sz="900" b="1" i="0" u="none" strike="noStrike" kern="1200" cap="none" spc="0" normalizeH="0" baseline="0" noProof="0">
                  <a:ln>
                    <a:noFill/>
                  </a:ln>
                  <a:solidFill>
                    <a:srgbClr val="000000">
                      <a:lumMod val="95000"/>
                      <a:lumOff val="5000"/>
                    </a:srgbClr>
                  </a:solidFill>
                  <a:effectLst/>
                  <a:uLnTx/>
                  <a:uFillTx/>
                  <a:latin typeface="Arial"/>
                  <a:ea typeface="+mn-ea"/>
                  <a:cs typeface="+mn-cs"/>
                </a:rPr>
                <a:t> Adaptive Solutions </a:t>
              </a:r>
              <a:r>
                <a:rPr kumimoji="0" lang="en-US" sz="900" b="0" i="0" u="none" strike="noStrike" kern="1200" cap="none" spc="0" normalizeH="0" baseline="0" noProof="0">
                  <a:ln>
                    <a:noFill/>
                  </a:ln>
                  <a:solidFill>
                    <a:srgbClr val="000000">
                      <a:lumMod val="95000"/>
                      <a:lumOff val="5000"/>
                    </a:srgbClr>
                  </a:solidFill>
                  <a:effectLst/>
                  <a:uLnTx/>
                  <a:uFillTx/>
                  <a:latin typeface="Arial"/>
                  <a:ea typeface="+mn-ea"/>
                  <a:cs typeface="+mn-cs"/>
                </a:rPr>
                <a:t>for CI</a:t>
              </a:r>
            </a:p>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000000">
                    <a:lumMod val="95000"/>
                    <a:lumOff val="5000"/>
                  </a:srgbClr>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72BF351A-552A-6B41-A487-DA0A9B18857D}"/>
                </a:ext>
              </a:extLst>
            </p:cNvPr>
            <p:cNvGrpSpPr/>
            <p:nvPr/>
          </p:nvGrpSpPr>
          <p:grpSpPr>
            <a:xfrm>
              <a:off x="7616146" y="1683105"/>
              <a:ext cx="725269" cy="686788"/>
              <a:chOff x="8092057" y="697031"/>
              <a:chExt cx="725269" cy="686788"/>
            </a:xfrm>
          </p:grpSpPr>
          <p:pic>
            <p:nvPicPr>
              <p:cNvPr id="186" name="Graphic 185">
                <a:extLst>
                  <a:ext uri="{FF2B5EF4-FFF2-40B4-BE49-F238E27FC236}">
                    <a16:creationId xmlns:a16="http://schemas.microsoft.com/office/drawing/2014/main" id="{2727DE3B-3E0A-324D-B50E-E7DD2B1539FE}"/>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8139746" y="697031"/>
                <a:ext cx="677580" cy="686788"/>
              </a:xfrm>
              <a:prstGeom prst="rect">
                <a:avLst/>
              </a:prstGeom>
            </p:spPr>
          </p:pic>
          <p:pic>
            <p:nvPicPr>
              <p:cNvPr id="188" name="Picture 187">
                <a:extLst>
                  <a:ext uri="{FF2B5EF4-FFF2-40B4-BE49-F238E27FC236}">
                    <a16:creationId xmlns:a16="http://schemas.microsoft.com/office/drawing/2014/main" id="{F9634B64-2C60-DF45-8E07-D92C82AF6D23}"/>
                  </a:ext>
                </a:extLst>
              </p:cNvPr>
              <p:cNvPicPr>
                <a:picLocks noChangeAspect="1"/>
              </p:cNvPicPr>
              <p:nvPr/>
            </p:nvPicPr>
            <p:blipFill>
              <a:blip r:embed="rId15" cstate="print">
                <a:grayscl/>
                <a:extLst>
                  <a:ext uri="{28A0092B-C50C-407E-A947-70E740481C1C}">
                    <a14:useLocalDpi xmlns:a14="http://schemas.microsoft.com/office/drawing/2010/main"/>
                  </a:ext>
                </a:extLst>
              </a:blip>
              <a:srcRect/>
              <a:stretch/>
            </p:blipFill>
            <p:spPr>
              <a:xfrm>
                <a:off x="8092057" y="895647"/>
                <a:ext cx="273271" cy="273271"/>
              </a:xfrm>
              <a:prstGeom prst="rect">
                <a:avLst/>
              </a:prstGeom>
            </p:spPr>
          </p:pic>
        </p:grpSp>
      </p:grpSp>
      <p:sp>
        <p:nvSpPr>
          <p:cNvPr id="110" name="Rectangle: Rounded Corners 7">
            <a:extLst>
              <a:ext uri="{FF2B5EF4-FFF2-40B4-BE49-F238E27FC236}">
                <a16:creationId xmlns:a16="http://schemas.microsoft.com/office/drawing/2014/main" id="{14CD5360-7142-DE49-A8FE-7CBF7B43B90D}"/>
              </a:ext>
            </a:extLst>
          </p:cNvPr>
          <p:cNvSpPr/>
          <p:nvPr/>
        </p:nvSpPr>
        <p:spPr>
          <a:xfrm>
            <a:off x="1411745" y="585445"/>
            <a:ext cx="7049773" cy="594886"/>
          </a:xfrm>
          <a:prstGeom prst="roundRect">
            <a:avLst>
              <a:gd name="adj" fmla="val 50000"/>
            </a:avLst>
          </a:prstGeom>
          <a:gradFill flip="none" rotWithShape="1">
            <a:gsLst>
              <a:gs pos="0">
                <a:srgbClr val="C00000"/>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sp>
        <p:nvSpPr>
          <p:cNvPr id="117" name="Rectangle 116">
            <a:extLst>
              <a:ext uri="{FF2B5EF4-FFF2-40B4-BE49-F238E27FC236}">
                <a16:creationId xmlns:a16="http://schemas.microsoft.com/office/drawing/2014/main" id="{D505D180-9FE0-D742-9211-E0D78F472059}"/>
              </a:ext>
            </a:extLst>
          </p:cNvPr>
          <p:cNvSpPr/>
          <p:nvPr/>
        </p:nvSpPr>
        <p:spPr>
          <a:xfrm>
            <a:off x="2037901" y="821052"/>
            <a:ext cx="1244199" cy="246221"/>
          </a:xfrm>
          <a:prstGeom prst="rect">
            <a:avLst/>
          </a:prstGeom>
        </p:spPr>
        <p:txBody>
          <a:bodyPr wrap="square">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Hybrid/Multi Cloud</a:t>
            </a:r>
          </a:p>
        </p:txBody>
      </p:sp>
      <p:sp>
        <p:nvSpPr>
          <p:cNvPr id="118" name="Rectangle 117">
            <a:extLst>
              <a:ext uri="{FF2B5EF4-FFF2-40B4-BE49-F238E27FC236}">
                <a16:creationId xmlns:a16="http://schemas.microsoft.com/office/drawing/2014/main" id="{374127C6-4639-114A-8A6E-0CA2C5844541}"/>
              </a:ext>
            </a:extLst>
          </p:cNvPr>
          <p:cNvSpPr/>
          <p:nvPr/>
        </p:nvSpPr>
        <p:spPr>
          <a:xfrm>
            <a:off x="3453165" y="821052"/>
            <a:ext cx="1244199" cy="246221"/>
          </a:xfrm>
          <a:prstGeom prst="rect">
            <a:avLst/>
          </a:prstGeom>
        </p:spPr>
        <p:txBody>
          <a:bodyPr wrap="square">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Private Cloud</a:t>
            </a:r>
          </a:p>
        </p:txBody>
      </p:sp>
      <p:sp>
        <p:nvSpPr>
          <p:cNvPr id="122" name="Rectangle 121">
            <a:extLst>
              <a:ext uri="{FF2B5EF4-FFF2-40B4-BE49-F238E27FC236}">
                <a16:creationId xmlns:a16="http://schemas.microsoft.com/office/drawing/2014/main" id="{D3DF57A8-0D31-1A49-BE98-F4BFFF19F016}"/>
              </a:ext>
            </a:extLst>
          </p:cNvPr>
          <p:cNvSpPr/>
          <p:nvPr/>
        </p:nvSpPr>
        <p:spPr>
          <a:xfrm>
            <a:off x="4868429" y="821052"/>
            <a:ext cx="1498982" cy="246221"/>
          </a:xfrm>
          <a:prstGeom prst="rect">
            <a:avLst/>
          </a:prstGeom>
        </p:spPr>
        <p:txBody>
          <a:bodyPr wrap="square">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Mission Critical Apps</a:t>
            </a:r>
          </a:p>
        </p:txBody>
      </p:sp>
      <p:sp>
        <p:nvSpPr>
          <p:cNvPr id="127" name="Rectangle 126">
            <a:extLst>
              <a:ext uri="{FF2B5EF4-FFF2-40B4-BE49-F238E27FC236}">
                <a16:creationId xmlns:a16="http://schemas.microsoft.com/office/drawing/2014/main" id="{4DDDBFE7-10BA-EC42-9755-5A6A7A4F4BC5}"/>
              </a:ext>
            </a:extLst>
          </p:cNvPr>
          <p:cNvSpPr/>
          <p:nvPr/>
        </p:nvSpPr>
        <p:spPr>
          <a:xfrm>
            <a:off x="6538475" y="821052"/>
            <a:ext cx="1498982" cy="246221"/>
          </a:xfrm>
          <a:prstGeom prst="rect">
            <a:avLst/>
          </a:prstGeom>
        </p:spPr>
        <p:txBody>
          <a:bodyPr wrap="square">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Big Data / Analytics</a:t>
            </a:r>
          </a:p>
        </p:txBody>
      </p:sp>
      <p:sp>
        <p:nvSpPr>
          <p:cNvPr id="101" name="Arrow: Left-Right 17">
            <a:extLst>
              <a:ext uri="{FF2B5EF4-FFF2-40B4-BE49-F238E27FC236}">
                <a16:creationId xmlns:a16="http://schemas.microsoft.com/office/drawing/2014/main" id="{D4E38694-1FFD-3341-AA5B-B698558E03EE}"/>
              </a:ext>
            </a:extLst>
          </p:cNvPr>
          <p:cNvSpPr/>
          <p:nvPr/>
        </p:nvSpPr>
        <p:spPr>
          <a:xfrm>
            <a:off x="1634191" y="1178631"/>
            <a:ext cx="6604164" cy="359283"/>
          </a:xfrm>
          <a:prstGeom prst="leftRightArrow">
            <a:avLst>
              <a:gd name="adj1" fmla="val 100000"/>
              <a:gd name="adj2" fmla="val 6957"/>
            </a:avLst>
          </a:prstGeom>
          <a:gradFill flip="none" rotWithShape="1">
            <a:gsLst>
              <a:gs pos="0">
                <a:srgbClr val="C00000"/>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pic>
        <p:nvPicPr>
          <p:cNvPr id="97" name="Picture 96">
            <a:extLst>
              <a:ext uri="{FF2B5EF4-FFF2-40B4-BE49-F238E27FC236}">
                <a16:creationId xmlns:a16="http://schemas.microsoft.com/office/drawing/2014/main" id="{C33391A7-BA1C-4F4A-899D-A95D5891029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41393" y="1211853"/>
            <a:ext cx="404692" cy="282807"/>
          </a:xfrm>
          <a:prstGeom prst="rect">
            <a:avLst/>
          </a:prstGeom>
          <a:solidFill>
            <a:schemeClr val="bg1"/>
          </a:solidFill>
        </p:spPr>
      </p:pic>
      <p:sp>
        <p:nvSpPr>
          <p:cNvPr id="103" name="TextBox 102">
            <a:extLst>
              <a:ext uri="{FF2B5EF4-FFF2-40B4-BE49-F238E27FC236}">
                <a16:creationId xmlns:a16="http://schemas.microsoft.com/office/drawing/2014/main" id="{CAF3B264-E30C-EB46-8D9D-454A4D43312A}"/>
              </a:ext>
            </a:extLst>
          </p:cNvPr>
          <p:cNvSpPr txBox="1"/>
          <p:nvPr/>
        </p:nvSpPr>
        <p:spPr>
          <a:xfrm>
            <a:off x="1933858" y="1230146"/>
            <a:ext cx="1803569" cy="246221"/>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Hitachi UCP Advisor</a:t>
            </a:r>
          </a:p>
        </p:txBody>
      </p:sp>
      <p:sp>
        <p:nvSpPr>
          <p:cNvPr id="104" name="TextBox 103">
            <a:extLst>
              <a:ext uri="{FF2B5EF4-FFF2-40B4-BE49-F238E27FC236}">
                <a16:creationId xmlns:a16="http://schemas.microsoft.com/office/drawing/2014/main" id="{E2CBD0C9-128F-0F4A-BBCE-CBD600BB1BFF}"/>
              </a:ext>
            </a:extLst>
          </p:cNvPr>
          <p:cNvSpPr txBox="1"/>
          <p:nvPr/>
        </p:nvSpPr>
        <p:spPr>
          <a:xfrm>
            <a:off x="-32801" y="1515203"/>
            <a:ext cx="1451983" cy="346249"/>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0000">
                    <a:lumMod val="95000"/>
                    <a:lumOff val="5000"/>
                  </a:srgbClr>
                </a:solidFill>
                <a:effectLst/>
                <a:uLnTx/>
                <a:uFillTx/>
                <a:latin typeface="Arial"/>
                <a:ea typeface="+mn-ea"/>
                <a:cs typeface="+mn-cs"/>
              </a:rPr>
              <a:t>Infrastructure Management </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0000">
                    <a:lumMod val="95000"/>
                    <a:lumOff val="5000"/>
                  </a:srgbClr>
                </a:solidFill>
                <a:effectLst/>
                <a:uLnTx/>
                <a:uFillTx/>
                <a:latin typeface="Arial"/>
                <a:ea typeface="+mn-ea"/>
                <a:cs typeface="+mn-cs"/>
              </a:rPr>
              <a:t>&amp; Automation</a:t>
            </a:r>
          </a:p>
        </p:txBody>
      </p:sp>
      <p:pic>
        <p:nvPicPr>
          <p:cNvPr id="109" name="Picture 108">
            <a:extLst>
              <a:ext uri="{FF2B5EF4-FFF2-40B4-BE49-F238E27FC236}">
                <a16:creationId xmlns:a16="http://schemas.microsoft.com/office/drawing/2014/main" id="{CB9AF64C-8E4D-C142-A37B-0470E09CB278}"/>
              </a:ext>
            </a:extLst>
          </p:cNvPr>
          <p:cNvPicPr>
            <a:picLocks noChangeAspect="1"/>
          </p:cNvPicPr>
          <p:nvPr/>
        </p:nvPicPr>
        <p:blipFill>
          <a:blip r:embed="rId17">
            <a:duotone>
              <a:prstClr val="black"/>
              <a:schemeClr val="tx2">
                <a:tint val="45000"/>
                <a:satMod val="400000"/>
              </a:schemeClr>
            </a:duotone>
          </a:blip>
          <a:stretch>
            <a:fillRect/>
          </a:stretch>
        </p:blipFill>
        <p:spPr>
          <a:xfrm>
            <a:off x="518622" y="3149028"/>
            <a:ext cx="320040" cy="320040"/>
          </a:xfrm>
          <a:prstGeom prst="rect">
            <a:avLst/>
          </a:prstGeom>
        </p:spPr>
      </p:pic>
      <p:sp>
        <p:nvSpPr>
          <p:cNvPr id="19" name="Rectangle: Rounded Corners 18">
            <a:extLst>
              <a:ext uri="{FF2B5EF4-FFF2-40B4-BE49-F238E27FC236}">
                <a16:creationId xmlns:a16="http://schemas.microsoft.com/office/drawing/2014/main" id="{865F577C-384F-4C8B-B3A5-53CB727EF3E9}"/>
              </a:ext>
            </a:extLst>
          </p:cNvPr>
          <p:cNvSpPr/>
          <p:nvPr/>
        </p:nvSpPr>
        <p:spPr>
          <a:xfrm>
            <a:off x="1442882" y="3243041"/>
            <a:ext cx="939753" cy="187435"/>
          </a:xfrm>
          <a:prstGeom prst="roundRect">
            <a:avLst/>
          </a:prstGeom>
          <a:solidFill>
            <a:schemeClr val="tx2">
              <a:lumMod val="65000"/>
              <a:lumOff val="3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Ops Center</a:t>
            </a:r>
          </a:p>
        </p:txBody>
      </p:sp>
      <p:sp>
        <p:nvSpPr>
          <p:cNvPr id="178" name="Rectangle 177">
            <a:extLst>
              <a:ext uri="{FF2B5EF4-FFF2-40B4-BE49-F238E27FC236}">
                <a16:creationId xmlns:a16="http://schemas.microsoft.com/office/drawing/2014/main" id="{404A867D-A53D-45A6-9B7D-92E34FFA8A60}"/>
              </a:ext>
            </a:extLst>
          </p:cNvPr>
          <p:cNvSpPr/>
          <p:nvPr/>
        </p:nvSpPr>
        <p:spPr>
          <a:xfrm>
            <a:off x="3068832" y="3220551"/>
            <a:ext cx="943280" cy="230832"/>
          </a:xfrm>
          <a:prstGeom prst="rect">
            <a:avLst/>
          </a:prstGeom>
          <a:solidFill>
            <a:schemeClr val="tx2">
              <a:lumMod val="65000"/>
              <a:lumOff val="35000"/>
            </a:schemeClr>
          </a:solidFill>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Administrator</a:t>
            </a:r>
          </a:p>
        </p:txBody>
      </p:sp>
      <p:sp>
        <p:nvSpPr>
          <p:cNvPr id="179" name="Rectangle 178">
            <a:extLst>
              <a:ext uri="{FF2B5EF4-FFF2-40B4-BE49-F238E27FC236}">
                <a16:creationId xmlns:a16="http://schemas.microsoft.com/office/drawing/2014/main" id="{B223B788-90E5-402D-80DC-C9C7C254AF89}"/>
              </a:ext>
            </a:extLst>
          </p:cNvPr>
          <p:cNvSpPr/>
          <p:nvPr/>
        </p:nvSpPr>
        <p:spPr>
          <a:xfrm>
            <a:off x="6996915" y="3220551"/>
            <a:ext cx="943280" cy="230832"/>
          </a:xfrm>
          <a:prstGeom prst="rect">
            <a:avLst/>
          </a:prstGeom>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Automator</a:t>
            </a:r>
          </a:p>
        </p:txBody>
      </p:sp>
      <p:sp>
        <p:nvSpPr>
          <p:cNvPr id="180" name="Rectangle 179">
            <a:extLst>
              <a:ext uri="{FF2B5EF4-FFF2-40B4-BE49-F238E27FC236}">
                <a16:creationId xmlns:a16="http://schemas.microsoft.com/office/drawing/2014/main" id="{169FEC1E-A3E5-4E9F-A73E-D98A801DEF82}"/>
              </a:ext>
            </a:extLst>
          </p:cNvPr>
          <p:cNvSpPr/>
          <p:nvPr/>
        </p:nvSpPr>
        <p:spPr>
          <a:xfrm>
            <a:off x="4258035" y="3220551"/>
            <a:ext cx="943280" cy="230832"/>
          </a:xfrm>
          <a:prstGeom prst="rect">
            <a:avLst/>
          </a:prstGeom>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Analyzer</a:t>
            </a:r>
          </a:p>
        </p:txBody>
      </p:sp>
      <p:sp>
        <p:nvSpPr>
          <p:cNvPr id="196" name="TextBox 195">
            <a:extLst>
              <a:ext uri="{FF2B5EF4-FFF2-40B4-BE49-F238E27FC236}">
                <a16:creationId xmlns:a16="http://schemas.microsoft.com/office/drawing/2014/main" id="{197055E5-B447-41AB-BE1D-B992A9595A6B}"/>
              </a:ext>
            </a:extLst>
          </p:cNvPr>
          <p:cNvSpPr txBox="1"/>
          <p:nvPr/>
        </p:nvSpPr>
        <p:spPr>
          <a:xfrm>
            <a:off x="232390" y="980845"/>
            <a:ext cx="921601" cy="21929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222222"/>
                </a:solidFill>
                <a:effectLst/>
                <a:uLnTx/>
                <a:uFillTx/>
                <a:latin typeface="Arial"/>
                <a:ea typeface="+mn-ea"/>
                <a:cs typeface="+mn-cs"/>
              </a:rPr>
              <a:t>Workloads</a:t>
            </a:r>
          </a:p>
        </p:txBody>
      </p:sp>
      <p:pic>
        <p:nvPicPr>
          <p:cNvPr id="198" name="Picture 197" descr="A picture containing object, clock&#10;&#10;Description automatically generated">
            <a:extLst>
              <a:ext uri="{FF2B5EF4-FFF2-40B4-BE49-F238E27FC236}">
                <a16:creationId xmlns:a16="http://schemas.microsoft.com/office/drawing/2014/main" id="{84882F0D-6E8D-495C-8293-808DC9C0D429}"/>
              </a:ext>
            </a:extLst>
          </p:cNvPr>
          <p:cNvPicPr>
            <a:picLocks noChangeAspect="1"/>
          </p:cNvPicPr>
          <p:nvPr/>
        </p:nvPicPr>
        <p:blipFill>
          <a:blip r:embed="rId18" cstate="print">
            <a:biLevel thresh="75000"/>
            <a:extLst>
              <a:ext uri="{28A0092B-C50C-407E-A947-70E740481C1C}">
                <a14:useLocalDpi xmlns:a14="http://schemas.microsoft.com/office/drawing/2010/main" val="0"/>
              </a:ext>
            </a:extLst>
          </a:blip>
          <a:stretch>
            <a:fillRect/>
          </a:stretch>
        </p:blipFill>
        <p:spPr>
          <a:xfrm flipH="1">
            <a:off x="454836" y="671199"/>
            <a:ext cx="476709" cy="336392"/>
          </a:xfrm>
          <a:prstGeom prst="rect">
            <a:avLst/>
          </a:prstGeom>
        </p:spPr>
      </p:pic>
      <p:cxnSp>
        <p:nvCxnSpPr>
          <p:cNvPr id="199" name="Straight Connector 198">
            <a:extLst>
              <a:ext uri="{FF2B5EF4-FFF2-40B4-BE49-F238E27FC236}">
                <a16:creationId xmlns:a16="http://schemas.microsoft.com/office/drawing/2014/main" id="{B63C37E1-B274-47A6-A98B-675F1C9F344E}"/>
              </a:ext>
            </a:extLst>
          </p:cNvPr>
          <p:cNvCxnSpPr>
            <a:cxnSpLocks/>
          </p:cNvCxnSpPr>
          <p:nvPr/>
        </p:nvCxnSpPr>
        <p:spPr>
          <a:xfrm>
            <a:off x="5680218" y="747614"/>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D99C4709-1991-42E3-AABF-413F7B675702}"/>
              </a:ext>
            </a:extLst>
          </p:cNvPr>
          <p:cNvCxnSpPr>
            <a:cxnSpLocks/>
          </p:cNvCxnSpPr>
          <p:nvPr/>
        </p:nvCxnSpPr>
        <p:spPr>
          <a:xfrm>
            <a:off x="1463430" y="733074"/>
            <a:ext cx="2743200" cy="145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27489E46-7226-4097-8229-9176BFF31CCE}"/>
              </a:ext>
            </a:extLst>
          </p:cNvPr>
          <p:cNvSpPr txBox="1"/>
          <p:nvPr/>
        </p:nvSpPr>
        <p:spPr>
          <a:xfrm>
            <a:off x="4549212" y="671199"/>
            <a:ext cx="774839" cy="161583"/>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mn-cs"/>
              </a:rPr>
              <a:t>Solutions</a:t>
            </a:r>
            <a:endParaRPr kumimoji="0" lang="en-US" sz="900" b="1" i="0" u="none" strike="noStrike" kern="1200" cap="none" spc="0" normalizeH="0" baseline="0" noProof="0">
              <a:ln>
                <a:noFill/>
              </a:ln>
              <a:solidFill>
                <a:srgbClr val="FFFFFF"/>
              </a:solidFill>
              <a:effectLst/>
              <a:uLnTx/>
              <a:uFillTx/>
              <a:latin typeface="Arial"/>
              <a:ea typeface="+mn-ea"/>
              <a:cs typeface="+mn-cs"/>
            </a:endParaRPr>
          </a:p>
        </p:txBody>
      </p:sp>
      <p:sp>
        <p:nvSpPr>
          <p:cNvPr id="205" name="TextBox 204">
            <a:extLst>
              <a:ext uri="{FF2B5EF4-FFF2-40B4-BE49-F238E27FC236}">
                <a16:creationId xmlns:a16="http://schemas.microsoft.com/office/drawing/2014/main" id="{96DDAE3E-D7C8-4DDA-9071-C746E9CF1825}"/>
              </a:ext>
            </a:extLst>
          </p:cNvPr>
          <p:cNvSpPr txBox="1"/>
          <p:nvPr/>
        </p:nvSpPr>
        <p:spPr>
          <a:xfrm>
            <a:off x="1912338" y="2491410"/>
            <a:ext cx="988589" cy="2308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22222"/>
                </a:solidFill>
                <a:effectLst/>
                <a:uLnTx/>
                <a:uFillTx/>
                <a:latin typeface="Arial"/>
                <a:ea typeface="+mn-ea"/>
                <a:cs typeface="+mn-cs"/>
              </a:rPr>
              <a:t>Rack Servers</a:t>
            </a:r>
          </a:p>
        </p:txBody>
      </p:sp>
      <p:sp>
        <p:nvSpPr>
          <p:cNvPr id="206" name="TextBox 205">
            <a:extLst>
              <a:ext uri="{FF2B5EF4-FFF2-40B4-BE49-F238E27FC236}">
                <a16:creationId xmlns:a16="http://schemas.microsoft.com/office/drawing/2014/main" id="{389D539B-50C6-4E4F-BA74-1BDEC7D91CF0}"/>
              </a:ext>
            </a:extLst>
          </p:cNvPr>
          <p:cNvSpPr txBox="1"/>
          <p:nvPr/>
        </p:nvSpPr>
        <p:spPr>
          <a:xfrm>
            <a:off x="6452935" y="2491410"/>
            <a:ext cx="1679545" cy="2308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22222"/>
                </a:solidFill>
                <a:effectLst/>
                <a:uLnTx/>
                <a:uFillTx/>
                <a:latin typeface="Arial"/>
                <a:ea typeface="+mn-ea"/>
                <a:cs typeface="+mn-cs"/>
              </a:rPr>
              <a:t>Scalable Modular Servers</a:t>
            </a:r>
          </a:p>
        </p:txBody>
      </p:sp>
      <p:pic>
        <p:nvPicPr>
          <p:cNvPr id="207" name="Picture 206">
            <a:extLst>
              <a:ext uri="{FF2B5EF4-FFF2-40B4-BE49-F238E27FC236}">
                <a16:creationId xmlns:a16="http://schemas.microsoft.com/office/drawing/2014/main" id="{B574C07B-F734-41D2-90B3-5A3A0C794C41}"/>
              </a:ext>
            </a:extLst>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09269" y="2714427"/>
            <a:ext cx="394727" cy="411888"/>
          </a:xfrm>
          <a:prstGeom prst="rect">
            <a:avLst/>
          </a:prstGeom>
        </p:spPr>
      </p:pic>
      <p:pic>
        <p:nvPicPr>
          <p:cNvPr id="208" name="Picture 207" descr="A picture containing outdoor, container&#10;&#10;Description automatically generated">
            <a:extLst>
              <a:ext uri="{FF2B5EF4-FFF2-40B4-BE49-F238E27FC236}">
                <a16:creationId xmlns:a16="http://schemas.microsoft.com/office/drawing/2014/main" id="{4EEC50AC-657B-495C-8837-293B07435DB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97581" y="2706999"/>
            <a:ext cx="390253" cy="390253"/>
          </a:xfrm>
          <a:prstGeom prst="rect">
            <a:avLst/>
          </a:prstGeom>
        </p:spPr>
      </p:pic>
      <p:pic>
        <p:nvPicPr>
          <p:cNvPr id="23" name="Picture 22" descr="A picture containing text, sign&#10;&#10;Description automatically generated">
            <a:extLst>
              <a:ext uri="{FF2B5EF4-FFF2-40B4-BE49-F238E27FC236}">
                <a16:creationId xmlns:a16="http://schemas.microsoft.com/office/drawing/2014/main" id="{299120FC-9D01-4174-807C-4A64B584F77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002855" y="4190944"/>
            <a:ext cx="663358" cy="594360"/>
          </a:xfrm>
          <a:prstGeom prst="rect">
            <a:avLst/>
          </a:prstGeom>
        </p:spPr>
      </p:pic>
      <p:pic>
        <p:nvPicPr>
          <p:cNvPr id="33" name="Picture 32" descr="Icon&#10;&#10;Description automatically generated with medium confidence">
            <a:extLst>
              <a:ext uri="{FF2B5EF4-FFF2-40B4-BE49-F238E27FC236}">
                <a16:creationId xmlns:a16="http://schemas.microsoft.com/office/drawing/2014/main" id="{D5D36C4F-7EDD-4029-89FD-7237932E5EF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489650" y="4277727"/>
            <a:ext cx="617581" cy="463421"/>
          </a:xfrm>
          <a:prstGeom prst="rect">
            <a:avLst/>
          </a:prstGeom>
        </p:spPr>
      </p:pic>
      <p:pic>
        <p:nvPicPr>
          <p:cNvPr id="35" name="Picture 34" descr="Icon&#10;&#10;Description automatically generated">
            <a:extLst>
              <a:ext uri="{FF2B5EF4-FFF2-40B4-BE49-F238E27FC236}">
                <a16:creationId xmlns:a16="http://schemas.microsoft.com/office/drawing/2014/main" id="{C677A095-8526-4686-80C8-1CA1C947821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158615" y="4318708"/>
            <a:ext cx="577864" cy="433508"/>
          </a:xfrm>
          <a:prstGeom prst="rect">
            <a:avLst/>
          </a:prstGeom>
        </p:spPr>
      </p:pic>
      <p:pic>
        <p:nvPicPr>
          <p:cNvPr id="37" name="Picture 36" descr="A picture containing text, sign, device&#10;&#10;Description automatically generated">
            <a:extLst>
              <a:ext uri="{FF2B5EF4-FFF2-40B4-BE49-F238E27FC236}">
                <a16:creationId xmlns:a16="http://schemas.microsoft.com/office/drawing/2014/main" id="{4FA2DEED-8D26-4E20-8E0D-95EDC258CF4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757168" y="4309236"/>
            <a:ext cx="620124" cy="465608"/>
          </a:xfrm>
          <a:prstGeom prst="rect">
            <a:avLst/>
          </a:prstGeom>
        </p:spPr>
      </p:pic>
      <p:cxnSp>
        <p:nvCxnSpPr>
          <p:cNvPr id="212" name="Straight Connector 211">
            <a:extLst>
              <a:ext uri="{FF2B5EF4-FFF2-40B4-BE49-F238E27FC236}">
                <a16:creationId xmlns:a16="http://schemas.microsoft.com/office/drawing/2014/main" id="{D66A1A48-0B38-4A0D-9F5D-B7D323A5B3C0}"/>
              </a:ext>
            </a:extLst>
          </p:cNvPr>
          <p:cNvCxnSpPr>
            <a:cxnSpLocks/>
          </p:cNvCxnSpPr>
          <p:nvPr/>
        </p:nvCxnSpPr>
        <p:spPr>
          <a:xfrm>
            <a:off x="6378307" y="2696889"/>
            <a:ext cx="1828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AFF6C9B2-D11D-4074-996A-72A25E6D4C8F}"/>
              </a:ext>
            </a:extLst>
          </p:cNvPr>
          <p:cNvCxnSpPr>
            <a:cxnSpLocks/>
          </p:cNvCxnSpPr>
          <p:nvPr/>
        </p:nvCxnSpPr>
        <p:spPr>
          <a:xfrm>
            <a:off x="1492232" y="2682349"/>
            <a:ext cx="1828800" cy="14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Picture 42" descr="Logo&#10;&#10;Description automatically generated with low confidence">
            <a:extLst>
              <a:ext uri="{FF2B5EF4-FFF2-40B4-BE49-F238E27FC236}">
                <a16:creationId xmlns:a16="http://schemas.microsoft.com/office/drawing/2014/main" id="{D25A566F-A40E-459B-BC77-E566FDA5F440}"/>
              </a:ext>
            </a:extLst>
          </p:cNvPr>
          <p:cNvPicPr>
            <a:picLocks noChangeAspect="1"/>
          </p:cNvPicPr>
          <p:nvPr/>
        </p:nvPicPr>
        <p:blipFill>
          <a:blip r:embed="rId2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01694" y="3153878"/>
            <a:ext cx="332955" cy="365760"/>
          </a:xfrm>
          <a:prstGeom prst="rect">
            <a:avLst/>
          </a:prstGeom>
        </p:spPr>
      </p:pic>
      <p:pic>
        <p:nvPicPr>
          <p:cNvPr id="45" name="Picture 44" descr="Icon&#10;&#10;Description automatically generated">
            <a:extLst>
              <a:ext uri="{FF2B5EF4-FFF2-40B4-BE49-F238E27FC236}">
                <a16:creationId xmlns:a16="http://schemas.microsoft.com/office/drawing/2014/main" id="{3A877BB3-647B-479B-BAD2-F40A6CE4D1EF}"/>
              </a:ext>
            </a:extLst>
          </p:cNvPr>
          <p:cNvPicPr>
            <a:picLocks noChangeAspect="1"/>
          </p:cNvPicPr>
          <p:nvPr/>
        </p:nvPicPr>
        <p:blipFill>
          <a:blip r:embed="rId2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088687" y="3153878"/>
            <a:ext cx="347559" cy="365760"/>
          </a:xfrm>
          <a:prstGeom prst="rect">
            <a:avLst/>
          </a:prstGeom>
        </p:spPr>
      </p:pic>
      <p:pic>
        <p:nvPicPr>
          <p:cNvPr id="47" name="Picture 46" descr="Text&#10;&#10;Description automatically generated with low confidence">
            <a:extLst>
              <a:ext uri="{FF2B5EF4-FFF2-40B4-BE49-F238E27FC236}">
                <a16:creationId xmlns:a16="http://schemas.microsoft.com/office/drawing/2014/main" id="{9FE1E0FF-F365-419C-B50E-873D446A4778}"/>
              </a:ext>
            </a:extLst>
          </p:cNvPr>
          <p:cNvPicPr>
            <a:picLocks noChangeAspect="1"/>
          </p:cNvPicPr>
          <p:nvPr/>
        </p:nvPicPr>
        <p:blipFill>
          <a:blip r:embed="rId2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390284" y="3153878"/>
            <a:ext cx="365760" cy="365760"/>
          </a:xfrm>
          <a:prstGeom prst="rect">
            <a:avLst/>
          </a:prstGeom>
        </p:spPr>
      </p:pic>
      <p:pic>
        <p:nvPicPr>
          <p:cNvPr id="51" name="Picture 50" descr="Logo, icon&#10;&#10;Description automatically generated">
            <a:extLst>
              <a:ext uri="{FF2B5EF4-FFF2-40B4-BE49-F238E27FC236}">
                <a16:creationId xmlns:a16="http://schemas.microsoft.com/office/drawing/2014/main" id="{41729342-7B34-49A0-8B66-AD9258BBF316}"/>
              </a:ext>
            </a:extLst>
          </p:cNvPr>
          <p:cNvPicPr>
            <a:picLocks noChangeAspect="1"/>
          </p:cNvPicPr>
          <p:nvPr/>
        </p:nvPicPr>
        <p:blipFill>
          <a:blip r:embed="rId28" cstate="print">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10083" y="3153878"/>
            <a:ext cx="278839" cy="365760"/>
          </a:xfrm>
          <a:prstGeom prst="rect">
            <a:avLst/>
          </a:prstGeom>
        </p:spPr>
      </p:pic>
      <p:sp>
        <p:nvSpPr>
          <p:cNvPr id="215" name="Rectangle 214">
            <a:extLst>
              <a:ext uri="{FF2B5EF4-FFF2-40B4-BE49-F238E27FC236}">
                <a16:creationId xmlns:a16="http://schemas.microsoft.com/office/drawing/2014/main" id="{D906CC27-D078-47E2-A383-73E38E0DA74C}"/>
              </a:ext>
            </a:extLst>
          </p:cNvPr>
          <p:cNvSpPr/>
          <p:nvPr/>
        </p:nvSpPr>
        <p:spPr>
          <a:xfrm>
            <a:off x="5666213" y="3151301"/>
            <a:ext cx="943280" cy="369332"/>
          </a:xfrm>
          <a:prstGeom prst="rect">
            <a:avLst/>
          </a:prstGeom>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Analyzer</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Viewpoint</a:t>
            </a:r>
          </a:p>
        </p:txBody>
      </p:sp>
      <p:pic>
        <p:nvPicPr>
          <p:cNvPr id="68" name="Picture 67" descr="A picture containing text&#10;&#10;Description automatically generated">
            <a:extLst>
              <a:ext uri="{FF2B5EF4-FFF2-40B4-BE49-F238E27FC236}">
                <a16:creationId xmlns:a16="http://schemas.microsoft.com/office/drawing/2014/main" id="{5D19ABCC-FBB6-442E-BC51-542D8B28FE7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04328" y="1167477"/>
            <a:ext cx="577724" cy="356616"/>
          </a:xfrm>
          <a:prstGeom prst="rect">
            <a:avLst/>
          </a:prstGeom>
        </p:spPr>
      </p:pic>
      <p:pic>
        <p:nvPicPr>
          <p:cNvPr id="216" name="Picture 6">
            <a:extLst>
              <a:ext uri="{FF2B5EF4-FFF2-40B4-BE49-F238E27FC236}">
                <a16:creationId xmlns:a16="http://schemas.microsoft.com/office/drawing/2014/main" id="{09E26DCB-097C-434A-AEFF-3CA4B614368C}"/>
              </a:ext>
            </a:extLst>
          </p:cNvPr>
          <p:cNvPicPr>
            <a:picLocks noChangeAspect="1" noChangeArrowheads="1"/>
          </p:cNvPicPr>
          <p:nvPr/>
        </p:nvPicPr>
        <p:blipFill>
          <a:blip r:embed="rId30" cstate="email">
            <a:clrChange>
              <a:clrFrom>
                <a:srgbClr val="FFFFFF"/>
              </a:clrFrom>
              <a:clrTo>
                <a:srgbClr val="FFFFFF">
                  <a:alpha val="0"/>
                </a:srgbClr>
              </a:clrTo>
            </a:clrChange>
            <a:biLevel thresh="75000"/>
            <a:extLst>
              <a:ext uri="{28A0092B-C50C-407E-A947-70E740481C1C}">
                <a14:useLocalDpi xmlns:a14="http://schemas.microsoft.com/office/drawing/2010/main"/>
              </a:ext>
            </a:extLst>
          </a:blip>
          <a:srcRect/>
          <a:stretch>
            <a:fillRect/>
          </a:stretch>
        </p:blipFill>
        <p:spPr bwMode="auto">
          <a:xfrm>
            <a:off x="500333" y="2488331"/>
            <a:ext cx="356618" cy="356616"/>
          </a:xfrm>
          <a:prstGeom prst="rect">
            <a:avLst/>
          </a:prstGeom>
          <a:noFill/>
          <a:extLst>
            <a:ext uri="{909E8E84-426E-40DD-AFC4-6F175D3DCCD1}">
              <a14:hiddenFill xmlns:a14="http://schemas.microsoft.com/office/drawing/2010/main">
                <a:solidFill>
                  <a:srgbClr val="FFFFFF"/>
                </a:solidFill>
              </a14:hiddenFill>
            </a:ext>
          </a:extLst>
        </p:spPr>
      </p:pic>
      <p:sp>
        <p:nvSpPr>
          <p:cNvPr id="217" name="TextBox 216">
            <a:extLst>
              <a:ext uri="{FF2B5EF4-FFF2-40B4-BE49-F238E27FC236}">
                <a16:creationId xmlns:a16="http://schemas.microsoft.com/office/drawing/2014/main" id="{99C55D14-0E08-4F35-BFA0-177C1F8ADA41}"/>
              </a:ext>
            </a:extLst>
          </p:cNvPr>
          <p:cNvSpPr txBox="1"/>
          <p:nvPr/>
        </p:nvSpPr>
        <p:spPr>
          <a:xfrm>
            <a:off x="112389" y="2813344"/>
            <a:ext cx="1292246" cy="346249"/>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0000">
                    <a:lumMod val="95000"/>
                    <a:lumOff val="5000"/>
                  </a:srgbClr>
                </a:solidFill>
                <a:effectLst/>
                <a:uLnTx/>
                <a:uFillTx/>
                <a:latin typeface="Arial"/>
                <a:ea typeface="+mn-ea"/>
                <a:cs typeface="+mn-cs"/>
              </a:rPr>
              <a:t>Compute /  Networking / Acceleration</a:t>
            </a:r>
          </a:p>
        </p:txBody>
      </p:sp>
      <p:pic>
        <p:nvPicPr>
          <p:cNvPr id="70" name="Picture 69" descr="Shape&#10;&#10;Description automatically generated with medium confidence">
            <a:extLst>
              <a:ext uri="{FF2B5EF4-FFF2-40B4-BE49-F238E27FC236}">
                <a16:creationId xmlns:a16="http://schemas.microsoft.com/office/drawing/2014/main" id="{87FD7617-8700-4926-957E-FA2CE55B61AC}"/>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455454" y="2662763"/>
            <a:ext cx="773209" cy="214389"/>
          </a:xfrm>
          <a:prstGeom prst="rect">
            <a:avLst/>
          </a:prstGeom>
        </p:spPr>
      </p:pic>
      <p:pic>
        <p:nvPicPr>
          <p:cNvPr id="218" name="図 22">
            <a:extLst>
              <a:ext uri="{FF2B5EF4-FFF2-40B4-BE49-F238E27FC236}">
                <a16:creationId xmlns:a16="http://schemas.microsoft.com/office/drawing/2014/main" id="{1803EF71-CA41-4E7E-8FEC-60B0D5A7AAB3}"/>
              </a:ext>
            </a:extLst>
          </p:cNvPr>
          <p:cNvPicPr>
            <a:picLocks noChangeAspect="1"/>
          </p:cNvPicPr>
          <p:nvPr/>
        </p:nvPicPr>
        <p:blipFill>
          <a:blip r:embed="rId32" cstate="print">
            <a:biLevel thresh="75000"/>
            <a:extLst>
              <a:ext uri="{28A0092B-C50C-407E-A947-70E740481C1C}">
                <a14:useLocalDpi xmlns:a14="http://schemas.microsoft.com/office/drawing/2010/main"/>
              </a:ext>
            </a:extLst>
          </a:blip>
          <a:stretch>
            <a:fillRect/>
          </a:stretch>
        </p:blipFill>
        <p:spPr>
          <a:xfrm>
            <a:off x="3447547" y="2541357"/>
            <a:ext cx="658167" cy="457200"/>
          </a:xfrm>
          <a:prstGeom prst="rect">
            <a:avLst/>
          </a:prstGeom>
        </p:spPr>
      </p:pic>
      <p:pic>
        <p:nvPicPr>
          <p:cNvPr id="72" name="Picture 71">
            <a:extLst>
              <a:ext uri="{FF2B5EF4-FFF2-40B4-BE49-F238E27FC236}">
                <a16:creationId xmlns:a16="http://schemas.microsoft.com/office/drawing/2014/main" id="{4213C4E7-E6CF-4C2A-ACD5-1405C23600D8}"/>
              </a:ext>
            </a:extLst>
          </p:cNvPr>
          <p:cNvPicPr>
            <a:picLocks noChangeAspect="1"/>
          </p:cNvPicPr>
          <p:nvPr/>
        </p:nvPicPr>
        <p:blipFill>
          <a:blip r:embed="rId33"/>
          <a:stretch>
            <a:fillRect/>
          </a:stretch>
        </p:blipFill>
        <p:spPr>
          <a:xfrm>
            <a:off x="4350816" y="2678517"/>
            <a:ext cx="859536" cy="182880"/>
          </a:xfrm>
          <a:prstGeom prst="rect">
            <a:avLst/>
          </a:prstGeom>
        </p:spPr>
      </p:pic>
      <p:sp>
        <p:nvSpPr>
          <p:cNvPr id="219" name="TextBox 218">
            <a:extLst>
              <a:ext uri="{FF2B5EF4-FFF2-40B4-BE49-F238E27FC236}">
                <a16:creationId xmlns:a16="http://schemas.microsoft.com/office/drawing/2014/main" id="{925ABFC4-0712-4BCE-9F03-C1608F039BFA}"/>
              </a:ext>
            </a:extLst>
          </p:cNvPr>
          <p:cNvSpPr txBox="1"/>
          <p:nvPr/>
        </p:nvSpPr>
        <p:spPr>
          <a:xfrm>
            <a:off x="6337711" y="1145627"/>
            <a:ext cx="2195085" cy="400110"/>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Ecosystems</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Integrations</a:t>
            </a:r>
          </a:p>
        </p:txBody>
      </p:sp>
      <p:pic>
        <p:nvPicPr>
          <p:cNvPr id="220" name="Picture 219">
            <a:extLst>
              <a:ext uri="{FF2B5EF4-FFF2-40B4-BE49-F238E27FC236}">
                <a16:creationId xmlns:a16="http://schemas.microsoft.com/office/drawing/2014/main" id="{307F0DD1-E272-4E94-8F03-2F7E301FC474}"/>
              </a:ext>
            </a:extLst>
          </p:cNvPr>
          <p:cNvPicPr>
            <a:picLocks noChangeAspect="1"/>
          </p:cNvPicPr>
          <p:nvPr/>
        </p:nvPicPr>
        <p:blipFill>
          <a:blip r:embed="rId34"/>
          <a:stretch>
            <a:fillRect/>
          </a:stretch>
        </p:blipFill>
        <p:spPr>
          <a:xfrm>
            <a:off x="6665956" y="1199712"/>
            <a:ext cx="330709" cy="307087"/>
          </a:xfrm>
          <a:prstGeom prst="rect">
            <a:avLst/>
          </a:prstGeom>
        </p:spPr>
      </p:pic>
      <p:pic>
        <p:nvPicPr>
          <p:cNvPr id="82" name="Picture 81">
            <a:extLst>
              <a:ext uri="{FF2B5EF4-FFF2-40B4-BE49-F238E27FC236}">
                <a16:creationId xmlns:a16="http://schemas.microsoft.com/office/drawing/2014/main" id="{493448BA-832F-4351-83F4-A0EA6EFED3C3}"/>
              </a:ext>
            </a:extLst>
          </p:cNvPr>
          <p:cNvPicPr>
            <a:picLocks noChangeAspect="1"/>
          </p:cNvPicPr>
          <p:nvPr/>
        </p:nvPicPr>
        <p:blipFill>
          <a:blip r:embed="rId35"/>
          <a:stretch>
            <a:fillRect/>
          </a:stretch>
        </p:blipFill>
        <p:spPr>
          <a:xfrm>
            <a:off x="7911097" y="1188296"/>
            <a:ext cx="250830" cy="329921"/>
          </a:xfrm>
          <a:prstGeom prst="rect">
            <a:avLst/>
          </a:prstGeom>
        </p:spPr>
      </p:pic>
      <p:pic>
        <p:nvPicPr>
          <p:cNvPr id="3" name="Picture 2">
            <a:extLst>
              <a:ext uri="{FF2B5EF4-FFF2-40B4-BE49-F238E27FC236}">
                <a16:creationId xmlns:a16="http://schemas.microsoft.com/office/drawing/2014/main" id="{BB7CDCB7-E08E-4472-B931-AF21257F7415}"/>
              </a:ext>
            </a:extLst>
          </p:cNvPr>
          <p:cNvPicPr>
            <a:picLocks noChangeAspect="1"/>
          </p:cNvPicPr>
          <p:nvPr/>
        </p:nvPicPr>
        <p:blipFill>
          <a:blip r:embed="rId36"/>
          <a:stretch>
            <a:fillRect/>
          </a:stretch>
        </p:blipFill>
        <p:spPr>
          <a:xfrm>
            <a:off x="4303005" y="2883198"/>
            <a:ext cx="819883" cy="232179"/>
          </a:xfrm>
          <a:prstGeom prst="rect">
            <a:avLst/>
          </a:prstGeom>
        </p:spPr>
      </p:pic>
      <p:sp>
        <p:nvSpPr>
          <p:cNvPr id="114" name="TextBox 113">
            <a:extLst>
              <a:ext uri="{FF2B5EF4-FFF2-40B4-BE49-F238E27FC236}">
                <a16:creationId xmlns:a16="http://schemas.microsoft.com/office/drawing/2014/main" id="{C92451A1-7D79-4C5C-A223-BF7CA2207C57}"/>
              </a:ext>
            </a:extLst>
          </p:cNvPr>
          <p:cNvSpPr txBox="1"/>
          <p:nvPr/>
        </p:nvSpPr>
        <p:spPr>
          <a:xfrm>
            <a:off x="6530308" y="3974328"/>
            <a:ext cx="1032029" cy="415498"/>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lumMod val="95000"/>
                    <a:lumOff val="5000"/>
                  </a:srgbClr>
                </a:solidFill>
                <a:effectLst/>
                <a:uLnTx/>
                <a:uFillTx/>
                <a:latin typeface="Arial"/>
                <a:ea typeface="+mn-ea"/>
                <a:cs typeface="+mn-cs"/>
              </a:rPr>
              <a:t>High</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lumMod val="95000"/>
                    <a:lumOff val="5000"/>
                  </a:srgbClr>
                </a:solidFill>
                <a:effectLst/>
                <a:uLnTx/>
                <a:uFillTx/>
                <a:latin typeface="Arial"/>
                <a:ea typeface="+mn-ea"/>
                <a:cs typeface="+mn-cs"/>
              </a:rPr>
              <a:t>Performance</a:t>
            </a:r>
          </a:p>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000000">
                  <a:lumMod val="95000"/>
                  <a:lumOff val="5000"/>
                </a:srgbClr>
              </a:solidFill>
              <a:effectLst/>
              <a:uLnTx/>
              <a:uFillTx/>
              <a:latin typeface="Arial"/>
              <a:ea typeface="+mn-ea"/>
              <a:cs typeface="+mn-cs"/>
            </a:endParaRPr>
          </a:p>
        </p:txBody>
      </p:sp>
      <p:sp>
        <p:nvSpPr>
          <p:cNvPr id="128" name="TextBox 127">
            <a:extLst>
              <a:ext uri="{FF2B5EF4-FFF2-40B4-BE49-F238E27FC236}">
                <a16:creationId xmlns:a16="http://schemas.microsoft.com/office/drawing/2014/main" id="{9B123843-CB0D-46D6-82FF-3FADC951E5D8}"/>
              </a:ext>
            </a:extLst>
          </p:cNvPr>
          <p:cNvSpPr txBox="1"/>
          <p:nvPr/>
        </p:nvSpPr>
        <p:spPr>
          <a:xfrm>
            <a:off x="4426013" y="1150121"/>
            <a:ext cx="1530096" cy="400110"/>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Infrastructure</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Automation</a:t>
            </a:r>
          </a:p>
        </p:txBody>
      </p:sp>
      <p:pic>
        <p:nvPicPr>
          <p:cNvPr id="130" name="Picture 129">
            <a:extLst>
              <a:ext uri="{FF2B5EF4-FFF2-40B4-BE49-F238E27FC236}">
                <a16:creationId xmlns:a16="http://schemas.microsoft.com/office/drawing/2014/main" id="{82EABC9D-737B-4009-A932-3DC0A3E004E5}"/>
              </a:ext>
            </a:extLst>
          </p:cNvPr>
          <p:cNvPicPr>
            <a:picLocks noChangeAspect="1"/>
          </p:cNvPicPr>
          <p:nvPr/>
        </p:nvPicPr>
        <p:blipFill>
          <a:blip r:embed="rId37"/>
          <a:stretch>
            <a:fillRect/>
          </a:stretch>
        </p:blipFill>
        <p:spPr>
          <a:xfrm>
            <a:off x="5678802" y="1180900"/>
            <a:ext cx="338553" cy="338553"/>
          </a:xfrm>
          <a:prstGeom prst="rect">
            <a:avLst/>
          </a:prstGeom>
        </p:spPr>
      </p:pic>
      <p:pic>
        <p:nvPicPr>
          <p:cNvPr id="131" name="Picture 130">
            <a:extLst>
              <a:ext uri="{FF2B5EF4-FFF2-40B4-BE49-F238E27FC236}">
                <a16:creationId xmlns:a16="http://schemas.microsoft.com/office/drawing/2014/main" id="{8027C9B5-F7DA-434D-813A-BA7C7FCDF105}"/>
              </a:ext>
            </a:extLst>
          </p:cNvPr>
          <p:cNvPicPr>
            <a:picLocks noChangeAspect="1"/>
          </p:cNvPicPr>
          <p:nvPr/>
        </p:nvPicPr>
        <p:blipFill>
          <a:blip r:embed="rId38"/>
          <a:stretch>
            <a:fillRect/>
          </a:stretch>
        </p:blipFill>
        <p:spPr>
          <a:xfrm>
            <a:off x="4390692" y="1202239"/>
            <a:ext cx="295875" cy="295875"/>
          </a:xfrm>
          <a:prstGeom prst="rect">
            <a:avLst/>
          </a:prstGeom>
        </p:spPr>
      </p:pic>
      <p:pic>
        <p:nvPicPr>
          <p:cNvPr id="2" name="Picture 4" descr="Looks like Veritas has big plans for data and information ...">
            <a:extLst>
              <a:ext uri="{FF2B5EF4-FFF2-40B4-BE49-F238E27FC236}">
                <a16:creationId xmlns:a16="http://schemas.microsoft.com/office/drawing/2014/main" id="{3DBD381F-E0C4-D201-5FE0-E8ADAEAE1D0A}"/>
              </a:ext>
            </a:extLst>
          </p:cNvPr>
          <p:cNvPicPr>
            <a:picLocks noChangeAspect="1" noChangeArrowheads="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22942" y="4407740"/>
            <a:ext cx="420550" cy="3006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ommvault - Wikipedia">
            <a:extLst>
              <a:ext uri="{FF2B5EF4-FFF2-40B4-BE49-F238E27FC236}">
                <a16:creationId xmlns:a16="http://schemas.microsoft.com/office/drawing/2014/main" id="{2F39D0C0-9852-FBF3-0AEC-A3B34D61632C}"/>
              </a:ext>
            </a:extLst>
          </p:cNvPr>
          <p:cNvPicPr>
            <a:picLocks noChangeAspect="1" noChangeArrowheads="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5192" y="4302807"/>
            <a:ext cx="726475" cy="2754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logo&#10;&#10;Description automatically generated">
            <a:extLst>
              <a:ext uri="{FF2B5EF4-FFF2-40B4-BE49-F238E27FC236}">
                <a16:creationId xmlns:a16="http://schemas.microsoft.com/office/drawing/2014/main" id="{6F48F5FB-D308-0E84-C277-5702AF679A43}"/>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577579" y="3919164"/>
            <a:ext cx="505969" cy="505969"/>
          </a:xfrm>
          <a:prstGeom prst="rect">
            <a:avLst/>
          </a:prstGeom>
        </p:spPr>
      </p:pic>
      <p:pic>
        <p:nvPicPr>
          <p:cNvPr id="14" name="Graphic 13">
            <a:extLst>
              <a:ext uri="{FF2B5EF4-FFF2-40B4-BE49-F238E27FC236}">
                <a16:creationId xmlns:a16="http://schemas.microsoft.com/office/drawing/2014/main" id="{14C20770-0CB9-05F2-8952-1B86157986BE}"/>
              </a:ext>
            </a:extLst>
          </p:cNvPr>
          <p:cNvPicPr>
            <a:picLocks noChangeAspect="1"/>
          </p:cNvPicPr>
          <p:nvPr/>
        </p:nvPicPr>
        <p:blipFill>
          <a:blip r:embed="rId42">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5893267" y="4182627"/>
            <a:ext cx="684012" cy="684012"/>
          </a:xfrm>
          <a:prstGeom prst="rect">
            <a:avLst/>
          </a:prstGeom>
        </p:spPr>
      </p:pic>
      <p:sp>
        <p:nvSpPr>
          <p:cNvPr id="18" name="TextBox 17">
            <a:extLst>
              <a:ext uri="{FF2B5EF4-FFF2-40B4-BE49-F238E27FC236}">
                <a16:creationId xmlns:a16="http://schemas.microsoft.com/office/drawing/2014/main" id="{CE83C06A-C3BA-29D8-7B7C-C1C04515D9F0}"/>
              </a:ext>
            </a:extLst>
          </p:cNvPr>
          <p:cNvSpPr txBox="1"/>
          <p:nvPr/>
        </p:nvSpPr>
        <p:spPr>
          <a:xfrm>
            <a:off x="6730234" y="3705468"/>
            <a:ext cx="436403" cy="124650"/>
          </a:xfrm>
          <a:prstGeom prst="rect">
            <a:avLst/>
          </a:prstGeom>
          <a:noFill/>
        </p:spPr>
        <p:txBody>
          <a:bodyPr wrap="square" lIns="0" tIns="0" rIns="0" bIns="0" rtlCol="0">
            <a:spAutoFit/>
          </a:bodyPr>
          <a:lstStyle/>
          <a:p>
            <a:pPr marL="0" marR="0" lvl="0" indent="0" algn="l" defTabSz="685766" rtl="0" eaLnBrk="1" fontAlgn="auto" latinLnBrk="0" hangingPunct="1">
              <a:lnSpc>
                <a:spcPct val="90000"/>
              </a:lnSpc>
              <a:spcBef>
                <a:spcPts val="450"/>
              </a:spcBef>
              <a:spcAft>
                <a:spcPts val="0"/>
              </a:spcAft>
              <a:buClrTx/>
              <a:buSzTx/>
              <a:buFontTx/>
              <a:buNone/>
              <a:tabLst/>
              <a:defRPr/>
            </a:pPr>
            <a:r>
              <a:rPr kumimoji="0" lang="en-US" sz="900" b="0" i="0" u="none" strike="noStrike" kern="0" cap="none" spc="0" normalizeH="0" baseline="0" noProof="0">
                <a:ln>
                  <a:noFill/>
                </a:ln>
                <a:solidFill>
                  <a:srgbClr val="414141"/>
                </a:solidFill>
                <a:effectLst/>
                <a:uLnTx/>
                <a:uFillTx/>
                <a:latin typeface="Neue Haas Grotesk Text Pro" panose="020B0504020202020204" pitchFamily="34" charset="77"/>
                <a:ea typeface="+mn-ea"/>
                <a:cs typeface="+mn-cs"/>
              </a:rPr>
              <a:t>FILE                              </a:t>
            </a:r>
          </a:p>
        </p:txBody>
      </p:sp>
      <p:pic>
        <p:nvPicPr>
          <p:cNvPr id="20" name="Graphic 19">
            <a:extLst>
              <a:ext uri="{FF2B5EF4-FFF2-40B4-BE49-F238E27FC236}">
                <a16:creationId xmlns:a16="http://schemas.microsoft.com/office/drawing/2014/main" id="{8E179DE4-A418-1E1A-ACA3-C97E43EC4CFF}"/>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6260802" y="3606389"/>
            <a:ext cx="327962" cy="327962"/>
          </a:xfrm>
          <a:prstGeom prst="rect">
            <a:avLst/>
          </a:prstGeom>
        </p:spPr>
      </p:pic>
      <p:sp>
        <p:nvSpPr>
          <p:cNvPr id="21" name="TextBox 20">
            <a:extLst>
              <a:ext uri="{FF2B5EF4-FFF2-40B4-BE49-F238E27FC236}">
                <a16:creationId xmlns:a16="http://schemas.microsoft.com/office/drawing/2014/main" id="{BF855D10-3CEA-0F5B-D341-6AD64457FDAF}"/>
              </a:ext>
            </a:extLst>
          </p:cNvPr>
          <p:cNvSpPr txBox="1"/>
          <p:nvPr/>
        </p:nvSpPr>
        <p:spPr>
          <a:xfrm>
            <a:off x="3939636" y="3725025"/>
            <a:ext cx="436403" cy="124650"/>
          </a:xfrm>
          <a:prstGeom prst="rect">
            <a:avLst/>
          </a:prstGeom>
          <a:noFill/>
        </p:spPr>
        <p:txBody>
          <a:bodyPr wrap="square" lIns="0" tIns="0" rIns="0" bIns="0" rtlCol="0">
            <a:spAutoFit/>
          </a:bodyPr>
          <a:lstStyle/>
          <a:p>
            <a:pPr marL="0" marR="0" lvl="0" indent="0" algn="l" defTabSz="685766" rtl="0" eaLnBrk="1" fontAlgn="auto" latinLnBrk="0" hangingPunct="1">
              <a:lnSpc>
                <a:spcPct val="90000"/>
              </a:lnSpc>
              <a:spcBef>
                <a:spcPts val="450"/>
              </a:spcBef>
              <a:spcAft>
                <a:spcPts val="0"/>
              </a:spcAft>
              <a:buClrTx/>
              <a:buSzTx/>
              <a:buFontTx/>
              <a:buNone/>
              <a:tabLst/>
              <a:defRPr/>
            </a:pPr>
            <a:r>
              <a:rPr kumimoji="0" lang="en-US" sz="900" b="0" i="0" u="none" strike="noStrike" kern="0" cap="none" spc="0" normalizeH="0" baseline="0" noProof="0">
                <a:ln>
                  <a:noFill/>
                </a:ln>
                <a:solidFill>
                  <a:srgbClr val="414141"/>
                </a:solidFill>
                <a:effectLst/>
                <a:uLnTx/>
                <a:uFillTx/>
                <a:latin typeface="Neue Haas Grotesk Text Pro" panose="020B0504020202020204" pitchFamily="34" charset="77"/>
                <a:ea typeface="+mn-ea"/>
                <a:cs typeface="+mn-cs"/>
              </a:rPr>
              <a:t>BLOCK                              </a:t>
            </a:r>
          </a:p>
        </p:txBody>
      </p:sp>
      <p:pic>
        <p:nvPicPr>
          <p:cNvPr id="22" name="Graphic 21">
            <a:extLst>
              <a:ext uri="{FF2B5EF4-FFF2-40B4-BE49-F238E27FC236}">
                <a16:creationId xmlns:a16="http://schemas.microsoft.com/office/drawing/2014/main" id="{03804853-AA96-2070-B54B-A093A2804317}"/>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3268574" y="3621886"/>
            <a:ext cx="323869" cy="323869"/>
          </a:xfrm>
          <a:prstGeom prst="rect">
            <a:avLst/>
          </a:prstGeom>
        </p:spPr>
      </p:pic>
      <p:sp>
        <p:nvSpPr>
          <p:cNvPr id="24" name="TextBox 23">
            <a:extLst>
              <a:ext uri="{FF2B5EF4-FFF2-40B4-BE49-F238E27FC236}">
                <a16:creationId xmlns:a16="http://schemas.microsoft.com/office/drawing/2014/main" id="{B737F5C5-EBA1-D373-4ECC-F3346212421A}"/>
              </a:ext>
            </a:extLst>
          </p:cNvPr>
          <p:cNvSpPr txBox="1"/>
          <p:nvPr/>
        </p:nvSpPr>
        <p:spPr>
          <a:xfrm>
            <a:off x="7987601" y="3696808"/>
            <a:ext cx="540821" cy="124650"/>
          </a:xfrm>
          <a:prstGeom prst="rect">
            <a:avLst/>
          </a:prstGeom>
          <a:noFill/>
        </p:spPr>
        <p:txBody>
          <a:bodyPr wrap="square" lIns="0" tIns="0" rIns="0" bIns="0" rtlCol="0">
            <a:spAutoFit/>
          </a:bodyPr>
          <a:lstStyle/>
          <a:p>
            <a:pPr marL="0" marR="0" lvl="0" indent="0" algn="l" defTabSz="685766" rtl="0" eaLnBrk="1" fontAlgn="auto" latinLnBrk="0" hangingPunct="1">
              <a:lnSpc>
                <a:spcPct val="90000"/>
              </a:lnSpc>
              <a:spcBef>
                <a:spcPts val="450"/>
              </a:spcBef>
              <a:spcAft>
                <a:spcPts val="0"/>
              </a:spcAft>
              <a:buClrTx/>
              <a:buSzTx/>
              <a:buFontTx/>
              <a:buNone/>
              <a:tabLst/>
              <a:defRPr/>
            </a:pPr>
            <a:r>
              <a:rPr kumimoji="0" lang="en-US" sz="900" b="0" i="0" u="none" strike="noStrike" kern="0" cap="none" spc="0" normalizeH="0" baseline="0" noProof="0">
                <a:ln>
                  <a:noFill/>
                </a:ln>
                <a:solidFill>
                  <a:srgbClr val="414141"/>
                </a:solidFill>
                <a:effectLst/>
                <a:uLnTx/>
                <a:uFillTx/>
                <a:latin typeface="Neue Haas Grotesk Text Pro" panose="020B0504020202020204" pitchFamily="34" charset="77"/>
                <a:ea typeface="+mn-ea"/>
                <a:cs typeface="+mn-cs"/>
              </a:rPr>
              <a:t>OBJECT</a:t>
            </a:r>
          </a:p>
        </p:txBody>
      </p:sp>
      <p:pic>
        <p:nvPicPr>
          <p:cNvPr id="25" name="Graphic 24">
            <a:extLst>
              <a:ext uri="{FF2B5EF4-FFF2-40B4-BE49-F238E27FC236}">
                <a16:creationId xmlns:a16="http://schemas.microsoft.com/office/drawing/2014/main" id="{C267BB9A-FB97-50D8-7C97-D171EB351B81}"/>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7631704" y="3606993"/>
            <a:ext cx="304280" cy="304280"/>
          </a:xfrm>
          <a:prstGeom prst="rect">
            <a:avLst/>
          </a:prstGeom>
        </p:spPr>
      </p:pic>
      <p:pic>
        <p:nvPicPr>
          <p:cNvPr id="13" name="Graphic 12">
            <a:extLst>
              <a:ext uri="{FF2B5EF4-FFF2-40B4-BE49-F238E27FC236}">
                <a16:creationId xmlns:a16="http://schemas.microsoft.com/office/drawing/2014/main" id="{EAB1CE2E-ACC8-B702-480B-A80690FB4AC4}"/>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6751828" y="4201953"/>
            <a:ext cx="591321" cy="591321"/>
          </a:xfrm>
          <a:prstGeom prst="rect">
            <a:avLst/>
          </a:prstGeom>
        </p:spPr>
      </p:pic>
      <p:pic>
        <p:nvPicPr>
          <p:cNvPr id="16" name="Graphic 15">
            <a:extLst>
              <a:ext uri="{FF2B5EF4-FFF2-40B4-BE49-F238E27FC236}">
                <a16:creationId xmlns:a16="http://schemas.microsoft.com/office/drawing/2014/main" id="{13C5D907-0065-F687-166B-2FF9ACF745B2}"/>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7684498" y="4199549"/>
            <a:ext cx="611991" cy="611991"/>
          </a:xfrm>
          <a:prstGeom prst="rect">
            <a:avLst/>
          </a:prstGeom>
        </p:spPr>
      </p:pic>
      <p:sp>
        <p:nvSpPr>
          <p:cNvPr id="17" name="TextBox 16">
            <a:extLst>
              <a:ext uri="{FF2B5EF4-FFF2-40B4-BE49-F238E27FC236}">
                <a16:creationId xmlns:a16="http://schemas.microsoft.com/office/drawing/2014/main" id="{5BC629F4-A143-011C-98C4-CD8A466B8A89}"/>
              </a:ext>
            </a:extLst>
          </p:cNvPr>
          <p:cNvSpPr txBox="1"/>
          <p:nvPr/>
        </p:nvSpPr>
        <p:spPr>
          <a:xfrm>
            <a:off x="7520238" y="3959297"/>
            <a:ext cx="1032029" cy="415498"/>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lumMod val="95000"/>
                    <a:lumOff val="5000"/>
                  </a:srgbClr>
                </a:solidFill>
                <a:effectLst/>
                <a:uLnTx/>
                <a:uFillTx/>
                <a:latin typeface="Arial"/>
                <a:ea typeface="+mn-ea"/>
                <a:cs typeface="+mn-cs"/>
              </a:rPr>
              <a:t>Hitachi Content Platform</a:t>
            </a:r>
          </a:p>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000000">
                  <a:lumMod val="95000"/>
                  <a:lumOff val="5000"/>
                </a:srgbClr>
              </a:solidFill>
              <a:effectLst/>
              <a:uLnTx/>
              <a:uFillTx/>
              <a:latin typeface="Arial"/>
              <a:ea typeface="+mn-ea"/>
              <a:cs typeface="+mn-cs"/>
            </a:endParaRPr>
          </a:p>
        </p:txBody>
      </p:sp>
      <p:pic>
        <p:nvPicPr>
          <p:cNvPr id="7" name="Picture 4" descr="Veeam Graphics: logos, product boxes">
            <a:extLst>
              <a:ext uri="{FF2B5EF4-FFF2-40B4-BE49-F238E27FC236}">
                <a16:creationId xmlns:a16="http://schemas.microsoft.com/office/drawing/2014/main" id="{4C41BB80-CEDD-7440-CE0F-1000ACE4DF17}"/>
              </a:ext>
            </a:extLst>
          </p:cNvPr>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1530185" y="4630589"/>
            <a:ext cx="582907" cy="1051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44614D5-7528-3718-2A88-8AA2EF0BA92F}"/>
              </a:ext>
            </a:extLst>
          </p:cNvPr>
          <p:cNvPicPr>
            <a:picLocks noChangeAspect="1"/>
          </p:cNvPicPr>
          <p:nvPr/>
        </p:nvPicPr>
        <p:blipFill>
          <a:blip r:embed="rId55" cstate="print">
            <a:biLevel thresh="75000"/>
            <a:extLst>
              <a:ext uri="{28A0092B-C50C-407E-A947-70E740481C1C}">
                <a14:useLocalDpi xmlns:a14="http://schemas.microsoft.com/office/drawing/2010/main" val="0"/>
              </a:ext>
            </a:extLst>
          </a:blip>
          <a:stretch>
            <a:fillRect/>
          </a:stretch>
        </p:blipFill>
        <p:spPr>
          <a:xfrm>
            <a:off x="3914170" y="3958151"/>
            <a:ext cx="425187" cy="333508"/>
          </a:xfrm>
          <a:prstGeom prst="rect">
            <a:avLst/>
          </a:prstGeom>
        </p:spPr>
      </p:pic>
      <p:pic>
        <p:nvPicPr>
          <p:cNvPr id="10" name="Graphic 9">
            <a:extLst>
              <a:ext uri="{FF2B5EF4-FFF2-40B4-BE49-F238E27FC236}">
                <a16:creationId xmlns:a16="http://schemas.microsoft.com/office/drawing/2014/main" id="{F8752BA6-90E7-C27C-D4CA-70D54746C7EE}"/>
              </a:ext>
            </a:extLst>
          </p:cNvPr>
          <p:cNvPicPr>
            <a:picLocks noChangeAspect="1"/>
          </p:cNvPicPr>
          <p:nvPr/>
        </p:nvPicPr>
        <p:blipFill>
          <a:blip r:embed="rId56">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4376039" y="4211589"/>
            <a:ext cx="647745" cy="647745"/>
          </a:xfrm>
          <a:prstGeom prst="rect">
            <a:avLst/>
          </a:prstGeom>
        </p:spPr>
      </p:pic>
      <p:pic>
        <p:nvPicPr>
          <p:cNvPr id="11" name="Picture 10">
            <a:extLst>
              <a:ext uri="{FF2B5EF4-FFF2-40B4-BE49-F238E27FC236}">
                <a16:creationId xmlns:a16="http://schemas.microsoft.com/office/drawing/2014/main" id="{F958C79B-FDBB-AFBD-A45A-E2B51251AC17}"/>
              </a:ext>
            </a:extLst>
          </p:cNvPr>
          <p:cNvPicPr>
            <a:picLocks noChangeAspect="1"/>
          </p:cNvPicPr>
          <p:nvPr/>
        </p:nvPicPr>
        <p:blipFill>
          <a:blip r:embed="rId58"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8505023" y="2454875"/>
            <a:ext cx="551192" cy="462729"/>
          </a:xfrm>
          <a:prstGeom prst="rect">
            <a:avLst/>
          </a:prstGeom>
          <a:ln>
            <a:noFill/>
          </a:ln>
          <a:effectLst>
            <a:outerShdw blurRad="292100" dist="139700" dir="2700000" algn="tl" rotWithShape="0">
              <a:srgbClr val="333333">
                <a:alpha val="65000"/>
              </a:srgbClr>
            </a:outerShdw>
          </a:effectLst>
        </p:spPr>
      </p:pic>
      <p:sp>
        <p:nvSpPr>
          <p:cNvPr id="12" name="Arrow: Down 11">
            <a:extLst>
              <a:ext uri="{FF2B5EF4-FFF2-40B4-BE49-F238E27FC236}">
                <a16:creationId xmlns:a16="http://schemas.microsoft.com/office/drawing/2014/main" id="{F5AA0300-F4CF-573C-326B-808B6BB26778}"/>
              </a:ext>
            </a:extLst>
          </p:cNvPr>
          <p:cNvSpPr/>
          <p:nvPr/>
        </p:nvSpPr>
        <p:spPr>
          <a:xfrm>
            <a:off x="8664752" y="3097252"/>
            <a:ext cx="217374" cy="1547441"/>
          </a:xfrm>
          <a:prstGeom prst="downArrow">
            <a:avLst/>
          </a:prstGeom>
          <a:gradFill>
            <a:gsLst>
              <a:gs pos="0">
                <a:srgbClr val="FF0000"/>
              </a:gs>
              <a:gs pos="83000">
                <a:schemeClr val="accent1">
                  <a:lumMod val="45000"/>
                  <a:lumOff val="55000"/>
                </a:schemeClr>
              </a:gs>
              <a:gs pos="100000">
                <a:schemeClr val="accent1">
                  <a:lumMod val="40000"/>
                  <a:lumOff val="60000"/>
                </a:schemeClr>
              </a:gs>
            </a:gsLst>
            <a:lin ang="5400000" scaled="1"/>
          </a:gra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E">
              <a:latin typeface="Neue Haas Grotesk Text Pro" panose="020B0504020202020204" pitchFamily="34" charset="77"/>
            </a:endParaRPr>
          </a:p>
        </p:txBody>
      </p:sp>
      <p:sp>
        <p:nvSpPr>
          <p:cNvPr id="15" name="Arrow: Down 14">
            <a:extLst>
              <a:ext uri="{FF2B5EF4-FFF2-40B4-BE49-F238E27FC236}">
                <a16:creationId xmlns:a16="http://schemas.microsoft.com/office/drawing/2014/main" id="{2734AEF0-73B9-FA59-DC1F-A4BCA25CA6B3}"/>
              </a:ext>
            </a:extLst>
          </p:cNvPr>
          <p:cNvSpPr/>
          <p:nvPr/>
        </p:nvSpPr>
        <p:spPr>
          <a:xfrm rot="10800000">
            <a:off x="8673606" y="808939"/>
            <a:ext cx="217374" cy="1547441"/>
          </a:xfrm>
          <a:prstGeom prst="downArrow">
            <a:avLst/>
          </a:prstGeom>
          <a:gradFill>
            <a:gsLst>
              <a:gs pos="0">
                <a:srgbClr val="FF0000"/>
              </a:gs>
              <a:gs pos="83000">
                <a:schemeClr val="accent1">
                  <a:lumMod val="45000"/>
                  <a:lumOff val="55000"/>
                </a:schemeClr>
              </a:gs>
              <a:gs pos="100000">
                <a:schemeClr val="accent1">
                  <a:lumMod val="40000"/>
                  <a:lumOff val="60000"/>
                </a:schemeClr>
              </a:gs>
            </a:gsLst>
            <a:lin ang="5400000" scaled="1"/>
          </a:gra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E">
              <a:latin typeface="Neue Haas Grotesk Text Pro" panose="020B0504020202020204" pitchFamily="34" charset="77"/>
            </a:endParaRPr>
          </a:p>
        </p:txBody>
      </p:sp>
    </p:spTree>
    <p:extLst>
      <p:ext uri="{BB962C8B-B14F-4D97-AF65-F5344CB8AC3E}">
        <p14:creationId xmlns:p14="http://schemas.microsoft.com/office/powerpoint/2010/main" val="3188600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110" grpId="0" animBg="1"/>
      <p:bldP spid="117" grpId="0"/>
      <p:bldP spid="118" grpId="0"/>
      <p:bldP spid="122" grpId="0"/>
      <p:bldP spid="127" grpId="0"/>
      <p:bldP spid="101" grpId="0" animBg="1"/>
      <p:bldP spid="103" grpId="0"/>
      <p:bldP spid="104" grpId="0"/>
      <p:bldP spid="196" grpId="0"/>
      <p:bldP spid="201" grpId="0"/>
      <p:bldP spid="219" grpId="0"/>
      <p:bldP spid="1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90347-42C3-F442-9D04-C1761FF1785F}"/>
            </a:ext>
          </a:extLst>
        </p:cNvPr>
        <p:cNvGrpSpPr/>
        <p:nvPr/>
      </p:nvGrpSpPr>
      <p:grpSpPr>
        <a:xfrm>
          <a:off x="0" y="0"/>
          <a:ext cx="0" cy="0"/>
          <a:chOff x="0" y="0"/>
          <a:chExt cx="0" cy="0"/>
        </a:xfrm>
      </p:grpSpPr>
      <p:pic>
        <p:nvPicPr>
          <p:cNvPr id="4" name="Picture 3" descr="A group of balls floating in the air&#10;&#10;Description automatically generated">
            <a:extLst>
              <a:ext uri="{FF2B5EF4-FFF2-40B4-BE49-F238E27FC236}">
                <a16:creationId xmlns:a16="http://schemas.microsoft.com/office/drawing/2014/main" id="{1222E8A5-9083-333C-7B48-671254F38312}"/>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ontent Placeholder 2">
            <a:extLst>
              <a:ext uri="{FF2B5EF4-FFF2-40B4-BE49-F238E27FC236}">
                <a16:creationId xmlns:a16="http://schemas.microsoft.com/office/drawing/2014/main" id="{80B16633-8777-60DE-D1E0-9FDE12F918D8}"/>
              </a:ext>
            </a:extLst>
          </p:cNvPr>
          <p:cNvSpPr>
            <a:spLocks noGrp="1"/>
          </p:cNvSpPr>
          <p:nvPr>
            <p:ph idx="1"/>
          </p:nvPr>
        </p:nvSpPr>
        <p:spPr>
          <a:xfrm>
            <a:off x="228633" y="2571750"/>
            <a:ext cx="4718551" cy="938719"/>
          </a:xfrm>
        </p:spPr>
        <p:txBody>
          <a:bodyPr/>
          <a:lstStyle/>
          <a:p>
            <a:pPr marL="143996" indent="0" fontAlgn="base">
              <a:lnSpc>
                <a:spcPts val="3340"/>
              </a:lnSpc>
              <a:spcBef>
                <a:spcPts val="0"/>
              </a:spcBef>
              <a:spcAft>
                <a:spcPts val="0"/>
              </a:spcAft>
              <a:buNone/>
            </a:pPr>
            <a:r>
              <a:rPr lang="en-US" sz="2800" b="1" dirty="0">
                <a:solidFill>
                  <a:schemeClr val="bg1"/>
                </a:solidFill>
                <a:latin typeface="Segoe UI" panose="020B0502040204020203" pitchFamily="34" charset="0"/>
              </a:rPr>
              <a:t>Virtual Storage Platform One</a:t>
            </a:r>
            <a:endParaRPr lang="en-US" sz="2400" b="1" dirty="0">
              <a:solidFill>
                <a:schemeClr val="bg1"/>
              </a:solidFill>
              <a:latin typeface="Segoe UI" panose="020B0502040204020203" pitchFamily="34" charset="0"/>
            </a:endParaRPr>
          </a:p>
        </p:txBody>
      </p:sp>
      <p:pic>
        <p:nvPicPr>
          <p:cNvPr id="12" name="Graphic 11">
            <a:extLst>
              <a:ext uri="{FF2B5EF4-FFF2-40B4-BE49-F238E27FC236}">
                <a16:creationId xmlns:a16="http://schemas.microsoft.com/office/drawing/2014/main" id="{1C239D55-FA07-B6BB-7BDE-97BF51BD0CD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8633" y="4238493"/>
            <a:ext cx="1625482" cy="812741"/>
          </a:xfrm>
          <a:prstGeom prst="rect">
            <a:avLst/>
          </a:prstGeom>
        </p:spPr>
      </p:pic>
      <p:sp>
        <p:nvSpPr>
          <p:cNvPr id="9" name="TextBox 8">
            <a:extLst>
              <a:ext uri="{FF2B5EF4-FFF2-40B4-BE49-F238E27FC236}">
                <a16:creationId xmlns:a16="http://schemas.microsoft.com/office/drawing/2014/main" id="{AB6E096A-158E-9285-7CCE-649BF56AB439}"/>
              </a:ext>
            </a:extLst>
          </p:cNvPr>
          <p:cNvSpPr txBox="1"/>
          <p:nvPr/>
        </p:nvSpPr>
        <p:spPr>
          <a:xfrm>
            <a:off x="371252" y="1339267"/>
            <a:ext cx="3399762" cy="954107"/>
          </a:xfrm>
          <a:prstGeom prst="rect">
            <a:avLst/>
          </a:prstGeom>
          <a:noFill/>
        </p:spPr>
        <p:txBody>
          <a:bodyPr wrap="square">
            <a:spAutoFit/>
          </a:bodyPr>
          <a:lstStyle/>
          <a:p>
            <a:pPr defTabSz="685800"/>
            <a:r>
              <a:rPr lang="en-US" sz="2800" i="1" dirty="0">
                <a:solidFill>
                  <a:srgbClr val="FFFFFF"/>
                </a:solidFill>
                <a:latin typeface="Times New Roman" panose="02020603050405020304" pitchFamily="18" charset="0"/>
                <a:cs typeface="Times New Roman" panose="02020603050405020304" pitchFamily="18" charset="0"/>
              </a:rPr>
              <a:t>The Portfolio</a:t>
            </a:r>
          </a:p>
          <a:p>
            <a:pPr defTabSz="685800"/>
            <a:r>
              <a:rPr lang="en-US" sz="2800" i="1" dirty="0">
                <a:solidFill>
                  <a:srgbClr val="FFFFFF"/>
                </a:solidFill>
                <a:latin typeface="Times New Roman" panose="02020603050405020304" pitchFamily="18" charset="0"/>
                <a:cs typeface="Times New Roman" panose="02020603050405020304" pitchFamily="18" charset="0"/>
              </a:rPr>
              <a:t>Block Storage</a:t>
            </a:r>
            <a:endParaRPr lang="en-US" sz="2800" dirty="0">
              <a:solidFill>
                <a:srgbClr val="414141"/>
              </a:solidFill>
              <a:latin typeface="Arial"/>
            </a:endParaRPr>
          </a:p>
        </p:txBody>
      </p:sp>
    </p:spTree>
    <p:extLst>
      <p:ext uri="{BB962C8B-B14F-4D97-AF65-F5344CB8AC3E}">
        <p14:creationId xmlns:p14="http://schemas.microsoft.com/office/powerpoint/2010/main" val="186635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0" name="Elbow Connector 47">
            <a:extLst>
              <a:ext uri="{FF2B5EF4-FFF2-40B4-BE49-F238E27FC236}">
                <a16:creationId xmlns:a16="http://schemas.microsoft.com/office/drawing/2014/main" id="{8880A108-703B-1D5D-0055-16CC9F811146}"/>
              </a:ext>
            </a:extLst>
          </p:cNvPr>
          <p:cNvCxnSpPr>
            <a:cxnSpLocks/>
          </p:cNvCxnSpPr>
          <p:nvPr/>
        </p:nvCxnSpPr>
        <p:spPr>
          <a:xfrm rot="10800000" flipH="1" flipV="1">
            <a:off x="7748282" y="975325"/>
            <a:ext cx="940019" cy="3353862"/>
          </a:xfrm>
          <a:prstGeom prst="bentConnector3">
            <a:avLst>
              <a:gd name="adj1" fmla="val 124319"/>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6" name="Elbow Connector 47">
            <a:extLst>
              <a:ext uri="{FF2B5EF4-FFF2-40B4-BE49-F238E27FC236}">
                <a16:creationId xmlns:a16="http://schemas.microsoft.com/office/drawing/2014/main" id="{71FF433B-D562-57AD-0170-235225965C6E}"/>
              </a:ext>
            </a:extLst>
          </p:cNvPr>
          <p:cNvCxnSpPr>
            <a:cxnSpLocks/>
            <a:stCxn id="20" idx="1"/>
            <a:endCxn id="11" idx="1"/>
          </p:cNvCxnSpPr>
          <p:nvPr/>
        </p:nvCxnSpPr>
        <p:spPr>
          <a:xfrm rot="10800000" flipV="1">
            <a:off x="452293" y="975325"/>
            <a:ext cx="940019" cy="3353862"/>
          </a:xfrm>
          <a:prstGeom prst="bentConnector3">
            <a:avLst>
              <a:gd name="adj1" fmla="val 124319"/>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CC626F21-1754-9D27-EDFD-A61E89589B56}"/>
              </a:ext>
            </a:extLst>
          </p:cNvPr>
          <p:cNvSpPr>
            <a:spLocks noGrp="1"/>
          </p:cNvSpPr>
          <p:nvPr>
            <p:ph type="title"/>
          </p:nvPr>
        </p:nvSpPr>
        <p:spPr>
          <a:xfrm>
            <a:off x="169149" y="-32519"/>
            <a:ext cx="7051040" cy="732441"/>
          </a:xfrm>
        </p:spPr>
        <p:txBody>
          <a:bodyPr>
            <a:normAutofit/>
          </a:bodyPr>
          <a:lstStyle/>
          <a:p>
            <a:r>
              <a:rPr lang="en-GB" sz="2400"/>
              <a:t>Portfolio Overview</a:t>
            </a:r>
            <a:endParaRPr lang="de-CH" sz="2400"/>
          </a:p>
        </p:txBody>
      </p:sp>
      <p:pic>
        <p:nvPicPr>
          <p:cNvPr id="10" name="Picture 9" descr="Logo&#10;&#10;Description automatically generated">
            <a:extLst>
              <a:ext uri="{FF2B5EF4-FFF2-40B4-BE49-F238E27FC236}">
                <a16:creationId xmlns:a16="http://schemas.microsoft.com/office/drawing/2014/main" id="{DC616561-694D-B1C0-B460-13E48DB0E1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9595" y="1838579"/>
            <a:ext cx="1122954" cy="1006421"/>
          </a:xfrm>
          <a:prstGeom prst="rect">
            <a:avLst/>
          </a:prstGeom>
        </p:spPr>
      </p:pic>
      <p:sp>
        <p:nvSpPr>
          <p:cNvPr id="11" name="Rounded Rectangle 42">
            <a:extLst>
              <a:ext uri="{FF2B5EF4-FFF2-40B4-BE49-F238E27FC236}">
                <a16:creationId xmlns:a16="http://schemas.microsoft.com/office/drawing/2014/main" id="{E19A109D-690E-B2DF-7ADF-BC4F73451C34}"/>
              </a:ext>
            </a:extLst>
          </p:cNvPr>
          <p:cNvSpPr/>
          <p:nvPr/>
        </p:nvSpPr>
        <p:spPr>
          <a:xfrm>
            <a:off x="452292" y="3947478"/>
            <a:ext cx="1320833" cy="763417"/>
          </a:xfrm>
          <a:prstGeom prst="roundRect">
            <a:avLst>
              <a:gd name="adj" fmla="val 11853"/>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r>
              <a:rPr kumimoji="1" lang="en-GB" sz="1050">
                <a:solidFill>
                  <a:srgbClr val="FFFFFF"/>
                </a:solidFill>
                <a:latin typeface="Neue Haas Grotesk Text Pro" panose="020B0504020202020204" pitchFamily="34" charset="0"/>
                <a:cs typeface="Arial" panose="020B0604020202020204" pitchFamily="34" charset="0"/>
              </a:rPr>
              <a:t>600K IOPS</a:t>
            </a:r>
          </a:p>
          <a:p>
            <a:pPr algn="ctr" defTabSz="914378"/>
            <a:r>
              <a:rPr kumimoji="1" lang="en-GB" sz="1050">
                <a:solidFill>
                  <a:srgbClr val="FFFFFF"/>
                </a:solidFill>
                <a:latin typeface="Neue Haas Grotesk Text Pro" panose="020B0504020202020204" pitchFamily="34" charset="0"/>
                <a:cs typeface="Arial" panose="020B0604020202020204" pitchFamily="34" charset="0"/>
              </a:rPr>
              <a:t>12 Cores</a:t>
            </a:r>
          </a:p>
          <a:p>
            <a:pPr algn="ctr" defTabSz="914378"/>
            <a:r>
              <a:rPr kumimoji="1" lang="en-GB" sz="1050">
                <a:solidFill>
                  <a:srgbClr val="FFFFFF"/>
                </a:solidFill>
                <a:latin typeface="Neue Haas Grotesk Text Pro" panose="020B0504020202020204" pitchFamily="34" charset="0"/>
                <a:cs typeface="Arial" panose="020B0604020202020204" pitchFamily="34" charset="0"/>
              </a:rPr>
              <a:t>128 GB Cache</a:t>
            </a:r>
          </a:p>
        </p:txBody>
      </p:sp>
      <p:sp>
        <p:nvSpPr>
          <p:cNvPr id="12" name="Rounded Rectangle 43">
            <a:extLst>
              <a:ext uri="{FF2B5EF4-FFF2-40B4-BE49-F238E27FC236}">
                <a16:creationId xmlns:a16="http://schemas.microsoft.com/office/drawing/2014/main" id="{F121D904-3958-C8C5-FE17-9F8B7EA1B5BA}"/>
              </a:ext>
            </a:extLst>
          </p:cNvPr>
          <p:cNvSpPr/>
          <p:nvPr/>
        </p:nvSpPr>
        <p:spPr>
          <a:xfrm>
            <a:off x="1836009" y="3947478"/>
            <a:ext cx="1320833" cy="763417"/>
          </a:xfrm>
          <a:prstGeom prst="roundRect">
            <a:avLst>
              <a:gd name="adj" fmla="val 12476"/>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1" lang="en-GB" sz="1050" b="0" i="0" u="none" strike="noStrike" kern="1200" cap="none" spc="0" normalizeH="0" baseline="0" noProof="0">
                <a:ln>
                  <a:noFill/>
                </a:ln>
                <a:solidFill>
                  <a:srgbClr val="FFFFFF"/>
                </a:solidFill>
                <a:effectLst/>
                <a:uLnTx/>
                <a:uFillTx/>
                <a:latin typeface="Neue Haas Grotesk Text Pro" panose="020B0504020202020204" pitchFamily="34" charset="0"/>
                <a:ea typeface="Helvetica Neue Light" charset="0"/>
                <a:cs typeface="Arial" panose="020B0604020202020204" pitchFamily="34" charset="0"/>
              </a:rPr>
              <a:t>4M IOPS</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1" lang="en-GB" sz="1050" b="0" i="0" u="none" strike="noStrike" kern="1200" cap="none" spc="0" normalizeH="0" baseline="0" noProof="0">
                <a:ln>
                  <a:noFill/>
                </a:ln>
                <a:solidFill>
                  <a:srgbClr val="FFFFFF"/>
                </a:solidFill>
                <a:effectLst/>
                <a:uLnTx/>
                <a:uFillTx/>
                <a:latin typeface="Neue Haas Grotesk Text Pro" panose="020B0504020202020204" pitchFamily="34" charset="0"/>
                <a:ea typeface="Helvetica Neue Light" charset="0"/>
                <a:cs typeface="Arial" panose="020B0604020202020204" pitchFamily="34" charset="0"/>
              </a:rPr>
              <a:t>24 Cores</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1" lang="en-GB" sz="1050" b="0" i="0" u="none" strike="noStrike" kern="1200" cap="none" spc="0" normalizeH="0" baseline="0" noProof="0">
                <a:ln>
                  <a:noFill/>
                </a:ln>
                <a:solidFill>
                  <a:srgbClr val="FFFFFF"/>
                </a:solidFill>
                <a:effectLst/>
                <a:uLnTx/>
                <a:uFillTx/>
                <a:latin typeface="Neue Haas Grotesk Text Pro" panose="020B0504020202020204" pitchFamily="34" charset="0"/>
                <a:ea typeface="Helvetica Neue Light" charset="0"/>
                <a:cs typeface="Arial" panose="020B0604020202020204" pitchFamily="34" charset="0"/>
              </a:rPr>
              <a:t>768 GB Cache</a:t>
            </a:r>
          </a:p>
        </p:txBody>
      </p:sp>
      <p:sp>
        <p:nvSpPr>
          <p:cNvPr id="13" name="Rounded Rectangle 44">
            <a:extLst>
              <a:ext uri="{FF2B5EF4-FFF2-40B4-BE49-F238E27FC236}">
                <a16:creationId xmlns:a16="http://schemas.microsoft.com/office/drawing/2014/main" id="{46638CA8-2D55-6A97-9882-EE99A57CC76A}"/>
              </a:ext>
            </a:extLst>
          </p:cNvPr>
          <p:cNvSpPr/>
          <p:nvPr/>
        </p:nvSpPr>
        <p:spPr>
          <a:xfrm>
            <a:off x="3219726" y="3947478"/>
            <a:ext cx="1320833" cy="763417"/>
          </a:xfrm>
          <a:prstGeom prst="roundRect">
            <a:avLst>
              <a:gd name="adj" fmla="val 11852"/>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1" lang="en-GB" sz="1050" b="0" i="0" u="none" strike="noStrike" kern="1200" cap="none" spc="0" normalizeH="0" baseline="0" noProof="0">
                <a:ln>
                  <a:noFill/>
                </a:ln>
                <a:solidFill>
                  <a:srgbClr val="FFFFFF"/>
                </a:solidFill>
                <a:effectLst/>
                <a:uLnTx/>
                <a:uFillTx/>
                <a:latin typeface="Neue Haas Grotesk Text Pro" panose="020B0504020202020204" pitchFamily="34" charset="0"/>
                <a:ea typeface="Helvetica Neue Light" charset="0"/>
                <a:cs typeface="Arial" panose="020B0604020202020204" pitchFamily="34" charset="0"/>
              </a:rPr>
              <a:t>6.8M IOPS</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1" lang="en-GB" sz="1050" b="0" i="0" u="none" strike="noStrike" kern="1200" cap="none" spc="0" normalizeH="0" baseline="0" noProof="0">
                <a:ln>
                  <a:noFill/>
                </a:ln>
                <a:solidFill>
                  <a:srgbClr val="FFFFFF"/>
                </a:solidFill>
                <a:effectLst/>
                <a:uLnTx/>
                <a:uFillTx/>
                <a:latin typeface="Neue Haas Grotesk Text Pro" panose="020B0504020202020204" pitchFamily="34" charset="0"/>
                <a:ea typeface="Helvetica Neue Light" charset="0"/>
                <a:cs typeface="Arial" panose="020B0604020202020204" pitchFamily="34" charset="0"/>
              </a:rPr>
              <a:t>64 Cores</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1" lang="en-GB" sz="1050" b="0" i="0" u="none" strike="noStrike" kern="1200" cap="none" spc="0" normalizeH="0" baseline="0" noProof="0">
                <a:ln>
                  <a:noFill/>
                </a:ln>
                <a:solidFill>
                  <a:srgbClr val="FFFFFF"/>
                </a:solidFill>
                <a:effectLst/>
                <a:uLnTx/>
                <a:uFillTx/>
                <a:latin typeface="Neue Haas Grotesk Text Pro" panose="020B0504020202020204" pitchFamily="34" charset="0"/>
                <a:ea typeface="Helvetica Neue Light" charset="0"/>
                <a:cs typeface="Arial" panose="020B0604020202020204" pitchFamily="34" charset="0"/>
              </a:rPr>
              <a:t>768 GB Cache</a:t>
            </a:r>
          </a:p>
        </p:txBody>
      </p:sp>
      <p:sp>
        <p:nvSpPr>
          <p:cNvPr id="14" name="Rounded Rectangle 45">
            <a:extLst>
              <a:ext uri="{FF2B5EF4-FFF2-40B4-BE49-F238E27FC236}">
                <a16:creationId xmlns:a16="http://schemas.microsoft.com/office/drawing/2014/main" id="{4E981B41-E841-8D38-F153-C46477AF8FB7}"/>
              </a:ext>
            </a:extLst>
          </p:cNvPr>
          <p:cNvSpPr/>
          <p:nvPr/>
        </p:nvSpPr>
        <p:spPr>
          <a:xfrm>
            <a:off x="6063087" y="2987153"/>
            <a:ext cx="1245180" cy="1723741"/>
          </a:xfrm>
          <a:prstGeom prst="roundRect">
            <a:avLst>
              <a:gd name="adj" fmla="val 7649"/>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srgbClr val="FFFFFF"/>
                </a:solidFill>
                <a:effectLst/>
                <a:uLnTx/>
                <a:uFillTx/>
                <a:latin typeface="Arial"/>
                <a:ea typeface="Helvetica Neue Light" charset="0"/>
                <a:cs typeface="Arial"/>
              </a:rPr>
              <a:t>5.1M IOPS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srgbClr val="FFFFFF"/>
                </a:solidFill>
                <a:effectLst/>
                <a:uLnTx/>
                <a:uFillTx/>
                <a:latin typeface="Arial"/>
                <a:ea typeface="Helvetica Neue Light" charset="0"/>
                <a:cs typeface="Arial"/>
              </a:rPr>
              <a:t>40 Cores</a:t>
            </a:r>
            <a:endParaRPr kumimoji="0" lang="en-US" sz="1050" b="0" i="0" u="none" strike="noStrike" kern="1200" cap="none" spc="0" normalizeH="0" baseline="0" noProof="0">
              <a:ln>
                <a:noFill/>
              </a:ln>
              <a:solidFill>
                <a:srgbClr val="FFFFFF"/>
              </a:solidFill>
              <a:effectLst/>
              <a:uLnTx/>
              <a:uFillTx/>
              <a:latin typeface="Arial"/>
              <a:ea typeface="Helvetica Neue Light"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srgbClr val="FFFFFF"/>
                </a:solidFill>
                <a:effectLst/>
                <a:uLnTx/>
                <a:uFillTx/>
                <a:latin typeface="Arial"/>
                <a:ea typeface="Helvetica Neue Light" charset="0"/>
                <a:cs typeface="Arial"/>
              </a:rPr>
              <a:t>1’024 GB Cache</a:t>
            </a:r>
            <a:endParaRPr kumimoji="0" lang="en-US" sz="1050" b="0" i="0" u="none" strike="noStrike" kern="1200" cap="none" spc="0" normalizeH="0" baseline="0" noProof="0">
              <a:ln>
                <a:noFill/>
              </a:ln>
              <a:solidFill>
                <a:srgbClr val="FFFFFF"/>
              </a:solidFill>
              <a:effectLst/>
              <a:uLnTx/>
              <a:uFillTx/>
              <a:latin typeface="Arial"/>
              <a:ea typeface="Helvetica Neue Light"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srgbClr val="FFFFFF"/>
              </a:solidFill>
              <a:effectLst/>
              <a:uLnTx/>
              <a:uFillTx/>
              <a:latin typeface="Arial"/>
              <a:ea typeface="Helvetica Neue Light"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srgbClr val="FFFFFF"/>
              </a:solidFill>
              <a:effectLst/>
              <a:uLnTx/>
              <a:uFillTx/>
              <a:latin typeface="Arial"/>
              <a:ea typeface="Helvetica Neue Light"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srgbClr val="FFFFFF"/>
                </a:solidFill>
                <a:effectLst/>
                <a:uLnTx/>
                <a:uFillTx/>
                <a:latin typeface="Arial"/>
                <a:ea typeface="Helvetica Neue Light" charset="0"/>
                <a:cs typeface="Arial"/>
              </a:rPr>
              <a:t>23.1PB MAX. RAW 18U Form Factor</a:t>
            </a:r>
            <a:endParaRPr kumimoji="0" lang="en-US" sz="1050" b="0" i="0" u="none" strike="noStrike" kern="1200" cap="none" spc="0" normalizeH="0" baseline="0" noProof="0">
              <a:ln>
                <a:noFill/>
              </a:ln>
              <a:solidFill>
                <a:srgbClr val="FFFFFF"/>
              </a:solidFill>
              <a:effectLst/>
              <a:uLnTx/>
              <a:uFillTx/>
              <a:latin typeface="Arial"/>
              <a:ea typeface="Helvetica Neue Light" charset="0"/>
              <a:cs typeface="Arial"/>
            </a:endParaRPr>
          </a:p>
        </p:txBody>
      </p:sp>
      <p:sp>
        <p:nvSpPr>
          <p:cNvPr id="15" name="Rounded Rectangle 46">
            <a:extLst>
              <a:ext uri="{FF2B5EF4-FFF2-40B4-BE49-F238E27FC236}">
                <a16:creationId xmlns:a16="http://schemas.microsoft.com/office/drawing/2014/main" id="{87D23612-ABFA-400C-CA5C-BFAF8BA3530B}"/>
              </a:ext>
            </a:extLst>
          </p:cNvPr>
          <p:cNvSpPr/>
          <p:nvPr/>
        </p:nvSpPr>
        <p:spPr>
          <a:xfrm>
            <a:off x="7446802" y="2987153"/>
            <a:ext cx="1245180" cy="1723741"/>
          </a:xfrm>
          <a:prstGeom prst="roundRect">
            <a:avLst>
              <a:gd name="adj" fmla="val 8032"/>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srgbClr val="FFFFFF"/>
                </a:solidFill>
                <a:effectLst/>
                <a:uLnTx/>
                <a:uFillTx/>
                <a:latin typeface="Arial"/>
                <a:ea typeface="Helvetica Neue Light" charset="0"/>
                <a:cs typeface="Arial" panose="020B0604020202020204" pitchFamily="34" charset="0"/>
              </a:rPr>
              <a:t>33M IOPS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srgbClr val="FFFFFF"/>
                </a:solidFill>
                <a:effectLst/>
                <a:uLnTx/>
                <a:uFillTx/>
                <a:latin typeface="Arial"/>
                <a:ea typeface="Helvetica Neue Light" charset="0"/>
                <a:cs typeface="Arial" panose="020B0604020202020204" pitchFamily="34" charset="0"/>
              </a:rPr>
              <a:t>240 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srgbClr val="FFFFFF"/>
                </a:solidFill>
                <a:effectLst/>
                <a:uLnTx/>
                <a:uFillTx/>
                <a:latin typeface="Arial"/>
                <a:ea typeface="Helvetica Neue Light" charset="0"/>
                <a:cs typeface="Arial" panose="020B0604020202020204" pitchFamily="34" charset="0"/>
              </a:rPr>
              <a:t>6’144 GB Cache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srgbClr val="FFFFFF"/>
              </a:solidFill>
              <a:effectLst/>
              <a:uLnTx/>
              <a:uFillTx/>
              <a:latin typeface="Arial"/>
              <a:ea typeface="Helvetica Neue Light"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srgbClr val="FFFFFF"/>
              </a:solidFill>
              <a:effectLst/>
              <a:uLnTx/>
              <a:uFillTx/>
              <a:latin typeface="Arial"/>
              <a:ea typeface="Helvetica Neue Light"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srgbClr val="FFFFFF"/>
                </a:solidFill>
                <a:effectLst/>
                <a:uLnTx/>
                <a:uFillTx/>
                <a:latin typeface="Arial"/>
                <a:ea typeface="Helvetica Neue Light" charset="0"/>
                <a:cs typeface="Arial" panose="020B0604020202020204" pitchFamily="34" charset="0"/>
              </a:rPr>
              <a:t>69PB MAX. RAW 18U Form Factor</a:t>
            </a:r>
          </a:p>
        </p:txBody>
      </p:sp>
      <p:sp>
        <p:nvSpPr>
          <p:cNvPr id="16" name="Rounded Rectangle 16">
            <a:extLst>
              <a:ext uri="{FF2B5EF4-FFF2-40B4-BE49-F238E27FC236}">
                <a16:creationId xmlns:a16="http://schemas.microsoft.com/office/drawing/2014/main" id="{7C7CB927-DF71-C844-6154-1E48D8E83B4B}"/>
              </a:ext>
            </a:extLst>
          </p:cNvPr>
          <p:cNvSpPr/>
          <p:nvPr/>
        </p:nvSpPr>
        <p:spPr>
          <a:xfrm>
            <a:off x="4679370" y="2987153"/>
            <a:ext cx="1245180" cy="1723741"/>
          </a:xfrm>
          <a:prstGeom prst="roundRect">
            <a:avLst>
              <a:gd name="adj" fmla="val 7649"/>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srgbClr val="FFFFFF"/>
                </a:solidFill>
                <a:effectLst/>
                <a:uLnTx/>
                <a:uFillTx/>
                <a:latin typeface="Arial"/>
                <a:ea typeface="+mn-ea"/>
                <a:cs typeface="Arial"/>
              </a:rPr>
              <a:t>8.4M IOPS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srgbClr val="FFFFFF"/>
                </a:solidFill>
                <a:effectLst/>
                <a:uLnTx/>
                <a:uFillTx/>
                <a:latin typeface="Arial"/>
                <a:ea typeface="+mn-ea"/>
                <a:cs typeface="Arial"/>
              </a:rPr>
              <a:t>64 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srgbClr val="FFFFFF"/>
                </a:solidFill>
                <a:effectLst/>
                <a:uLnTx/>
                <a:uFillTx/>
                <a:latin typeface="Arial"/>
                <a:ea typeface="+mn-ea"/>
                <a:cs typeface="Arial"/>
              </a:rPr>
              <a:t>1’024 GB Cache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srgbClr val="FFFFFF"/>
                </a:solidFill>
                <a:effectLst/>
                <a:uLnTx/>
                <a:uFillTx/>
                <a:latin typeface="Arial"/>
                <a:ea typeface="+mn-ea"/>
                <a:cs typeface="Arial"/>
              </a:rPr>
              <a:t>25.9PB MAX RAW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srgbClr val="FFFFFF"/>
                </a:solidFill>
                <a:effectLst/>
                <a:uLnTx/>
                <a:uFillTx/>
                <a:latin typeface="Arial"/>
                <a:ea typeface="+mn-ea"/>
                <a:cs typeface="Arial"/>
              </a:rPr>
              <a:t>4U Form Factor</a:t>
            </a:r>
          </a:p>
        </p:txBody>
      </p:sp>
      <p:pic>
        <p:nvPicPr>
          <p:cNvPr id="17" name="Graphic 16">
            <a:extLst>
              <a:ext uri="{FF2B5EF4-FFF2-40B4-BE49-F238E27FC236}">
                <a16:creationId xmlns:a16="http://schemas.microsoft.com/office/drawing/2014/main" id="{013291E2-CA3F-EF6B-0A78-5610FAA654E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7235" y="1728467"/>
            <a:ext cx="1207204" cy="1207204"/>
          </a:xfrm>
          <a:prstGeom prst="rect">
            <a:avLst/>
          </a:prstGeom>
        </p:spPr>
      </p:pic>
      <p:sp>
        <p:nvSpPr>
          <p:cNvPr id="20" name="Rounded Rectangle 9">
            <a:extLst>
              <a:ext uri="{FF2B5EF4-FFF2-40B4-BE49-F238E27FC236}">
                <a16:creationId xmlns:a16="http://schemas.microsoft.com/office/drawing/2014/main" id="{B3249EE7-EED3-EC32-3C8A-326EDBDA61F0}"/>
              </a:ext>
            </a:extLst>
          </p:cNvPr>
          <p:cNvSpPr/>
          <p:nvPr/>
        </p:nvSpPr>
        <p:spPr>
          <a:xfrm>
            <a:off x="1392311" y="715410"/>
            <a:ext cx="6359377" cy="51983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rPr>
              <a:t>Common Operating System</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rPr>
              <a:t>Common Ops Center Management Suite</a:t>
            </a:r>
          </a:p>
        </p:txBody>
      </p:sp>
      <p:sp>
        <p:nvSpPr>
          <p:cNvPr id="81" name="Rounded Rectangle 42">
            <a:extLst>
              <a:ext uri="{FF2B5EF4-FFF2-40B4-BE49-F238E27FC236}">
                <a16:creationId xmlns:a16="http://schemas.microsoft.com/office/drawing/2014/main" id="{19AE6E97-312D-C589-93D0-FF082E53B314}"/>
              </a:ext>
            </a:extLst>
          </p:cNvPr>
          <p:cNvSpPr/>
          <p:nvPr/>
        </p:nvSpPr>
        <p:spPr>
          <a:xfrm>
            <a:off x="464844" y="2223737"/>
            <a:ext cx="1320833" cy="763417"/>
          </a:xfrm>
          <a:prstGeom prst="roundRect">
            <a:avLst>
              <a:gd name="adj" fmla="val 11686"/>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0" r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srgbClr val="FFFFFF"/>
                </a:solidFill>
                <a:effectLst/>
                <a:uLnTx/>
                <a:uFillTx/>
                <a:latin typeface="Neue Haas Grotesk Text Pro" panose="020B0504020202020204" pitchFamily="34" charset="0"/>
                <a:ea typeface="Helvetica Neue Light" charset="0"/>
                <a:cs typeface="Arial" panose="020B0604020202020204" pitchFamily="34" charset="0"/>
              </a:rPr>
              <a:t>3.6M IOPS</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1" lang="en-US" sz="1050">
                <a:solidFill>
                  <a:srgbClr val="FFFFFF"/>
                </a:solidFill>
                <a:latin typeface="Neue Haas Grotesk Text Pro" panose="020B0504020202020204" pitchFamily="34" charset="0"/>
                <a:ea typeface="Helvetica Neue Light" charset="0"/>
                <a:cs typeface="Arial" panose="020B0604020202020204" pitchFamily="34" charset="0"/>
              </a:rPr>
              <a:t>24 Cores</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srgbClr val="FFFFFF"/>
                </a:solidFill>
                <a:effectLst/>
                <a:uLnTx/>
                <a:uFillTx/>
                <a:latin typeface="Neue Haas Grotesk Text Pro" panose="020B0504020202020204" pitchFamily="34" charset="0"/>
                <a:ea typeface="Helvetica Neue Light" charset="0"/>
                <a:cs typeface="Arial" panose="020B0604020202020204" pitchFamily="34" charset="0"/>
              </a:rPr>
              <a:t>256 GB Cache</a:t>
            </a:r>
          </a:p>
        </p:txBody>
      </p:sp>
      <p:sp>
        <p:nvSpPr>
          <p:cNvPr id="82" name="Rounded Rectangle 43">
            <a:extLst>
              <a:ext uri="{FF2B5EF4-FFF2-40B4-BE49-F238E27FC236}">
                <a16:creationId xmlns:a16="http://schemas.microsoft.com/office/drawing/2014/main" id="{A2EEAF0B-3D26-0DF1-4C1A-26596F38224B}"/>
              </a:ext>
            </a:extLst>
          </p:cNvPr>
          <p:cNvSpPr/>
          <p:nvPr/>
        </p:nvSpPr>
        <p:spPr>
          <a:xfrm>
            <a:off x="1848561" y="2223737"/>
            <a:ext cx="1320833" cy="763417"/>
          </a:xfrm>
          <a:prstGeom prst="roundRect">
            <a:avLst>
              <a:gd name="adj" fmla="val 13101"/>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0" r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r>
              <a:rPr kumimoji="1" lang="en-US" sz="1050">
                <a:solidFill>
                  <a:srgbClr val="FFFFFF"/>
                </a:solidFill>
                <a:latin typeface="Neue Haas Grotesk Text Pro" panose="020B0504020202020204" pitchFamily="34" charset="0"/>
                <a:cs typeface="Arial" panose="020B0604020202020204" pitchFamily="34" charset="0"/>
              </a:rPr>
              <a:t>5.1M IOPS</a:t>
            </a:r>
          </a:p>
          <a:p>
            <a:pPr algn="ctr" defTabSz="914378"/>
            <a:r>
              <a:rPr kumimoji="1" lang="en-US" sz="1050">
                <a:solidFill>
                  <a:srgbClr val="FFFFFF"/>
                </a:solidFill>
                <a:latin typeface="Neue Haas Grotesk Text Pro" panose="020B0504020202020204" pitchFamily="34" charset="0"/>
                <a:cs typeface="Arial" panose="020B0604020202020204" pitchFamily="34" charset="0"/>
              </a:rPr>
              <a:t>24 Cores</a:t>
            </a:r>
          </a:p>
          <a:p>
            <a:pPr algn="ctr" defTabSz="914378"/>
            <a:r>
              <a:rPr kumimoji="1" lang="en-US" sz="1050">
                <a:solidFill>
                  <a:srgbClr val="FFFFFF"/>
                </a:solidFill>
                <a:latin typeface="Neue Haas Grotesk Text Pro" panose="020B0504020202020204" pitchFamily="34" charset="0"/>
                <a:cs typeface="Arial" panose="020B0604020202020204" pitchFamily="34" charset="0"/>
              </a:rPr>
              <a:t>768 GB Cache</a:t>
            </a:r>
          </a:p>
        </p:txBody>
      </p:sp>
      <p:sp>
        <p:nvSpPr>
          <p:cNvPr id="83" name="Rounded Rectangle 44">
            <a:extLst>
              <a:ext uri="{FF2B5EF4-FFF2-40B4-BE49-F238E27FC236}">
                <a16:creationId xmlns:a16="http://schemas.microsoft.com/office/drawing/2014/main" id="{4BD7F031-474F-0B4C-9047-2B5B77F29DFD}"/>
              </a:ext>
            </a:extLst>
          </p:cNvPr>
          <p:cNvSpPr/>
          <p:nvPr/>
        </p:nvSpPr>
        <p:spPr>
          <a:xfrm>
            <a:off x="3232278" y="2223737"/>
            <a:ext cx="1320833" cy="763417"/>
          </a:xfrm>
          <a:prstGeom prst="roundRect">
            <a:avLst>
              <a:gd name="adj" fmla="val 1185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0" r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r>
              <a:rPr kumimoji="1" lang="en-US" sz="1050">
                <a:solidFill>
                  <a:srgbClr val="FFFFFF"/>
                </a:solidFill>
                <a:latin typeface="Neue Haas Grotesk Text Pro" panose="020B0504020202020204" pitchFamily="34" charset="0"/>
                <a:cs typeface="Arial" panose="020B0604020202020204" pitchFamily="34" charset="0"/>
              </a:rPr>
              <a:t>9.1M IOPS</a:t>
            </a:r>
          </a:p>
          <a:p>
            <a:pPr algn="ctr" defTabSz="914378"/>
            <a:r>
              <a:rPr kumimoji="1" lang="en-US" sz="1050">
                <a:solidFill>
                  <a:srgbClr val="FFFFFF"/>
                </a:solidFill>
                <a:latin typeface="Neue Haas Grotesk Text Pro" panose="020B0504020202020204" pitchFamily="34" charset="0"/>
                <a:cs typeface="Arial" panose="020B0604020202020204" pitchFamily="34" charset="0"/>
              </a:rPr>
              <a:t>64 Cores</a:t>
            </a:r>
          </a:p>
          <a:p>
            <a:pPr algn="ctr" defTabSz="914378"/>
            <a:r>
              <a:rPr kumimoji="1" lang="en-US" sz="1050">
                <a:solidFill>
                  <a:srgbClr val="FFFFFF"/>
                </a:solidFill>
                <a:latin typeface="Neue Haas Grotesk Text Pro" panose="020B0504020202020204" pitchFamily="34" charset="0"/>
                <a:cs typeface="Arial" panose="020B0604020202020204" pitchFamily="34" charset="0"/>
              </a:rPr>
              <a:t>1’024 GB Cache</a:t>
            </a:r>
          </a:p>
        </p:txBody>
      </p:sp>
      <p:pic>
        <p:nvPicPr>
          <p:cNvPr id="2" name="Graphic 1">
            <a:extLst>
              <a:ext uri="{FF2B5EF4-FFF2-40B4-BE49-F238E27FC236}">
                <a16:creationId xmlns:a16="http://schemas.microsoft.com/office/drawing/2014/main" id="{95A3E9A7-9413-24B9-163B-CE2A4AE525D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82668" y="1734523"/>
            <a:ext cx="1204726" cy="1204726"/>
          </a:xfrm>
          <a:prstGeom prst="rect">
            <a:avLst/>
          </a:prstGeom>
        </p:spPr>
      </p:pic>
      <p:pic>
        <p:nvPicPr>
          <p:cNvPr id="3" name="Graphic 2">
            <a:extLst>
              <a:ext uri="{FF2B5EF4-FFF2-40B4-BE49-F238E27FC236}">
                <a16:creationId xmlns:a16="http://schemas.microsoft.com/office/drawing/2014/main" id="{24710F98-B688-7722-F8D7-ADDBCA65FC4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6356" y="3114542"/>
            <a:ext cx="1001481" cy="748800"/>
          </a:xfrm>
          <a:prstGeom prst="rect">
            <a:avLst/>
          </a:prstGeom>
        </p:spPr>
      </p:pic>
      <p:pic>
        <p:nvPicPr>
          <p:cNvPr id="5" name="Graphic 4">
            <a:extLst>
              <a:ext uri="{FF2B5EF4-FFF2-40B4-BE49-F238E27FC236}">
                <a16:creationId xmlns:a16="http://schemas.microsoft.com/office/drawing/2014/main" id="{FB6A6E46-7895-5DE9-5BBF-F8352717185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61311" y="2954702"/>
            <a:ext cx="1050626" cy="1050626"/>
          </a:xfrm>
          <a:prstGeom prst="rect">
            <a:avLst/>
          </a:prstGeom>
        </p:spPr>
      </p:pic>
      <p:pic>
        <p:nvPicPr>
          <p:cNvPr id="18" name="Graphic 17">
            <a:extLst>
              <a:ext uri="{FF2B5EF4-FFF2-40B4-BE49-F238E27FC236}">
                <a16:creationId xmlns:a16="http://schemas.microsoft.com/office/drawing/2014/main" id="{BD647D35-D986-163F-4BC1-19EC6162201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68648" y="2954702"/>
            <a:ext cx="1048294" cy="1048294"/>
          </a:xfrm>
          <a:prstGeom prst="rect">
            <a:avLst/>
          </a:prstGeom>
        </p:spPr>
      </p:pic>
      <p:grpSp>
        <p:nvGrpSpPr>
          <p:cNvPr id="19" name="Group 18">
            <a:extLst>
              <a:ext uri="{FF2B5EF4-FFF2-40B4-BE49-F238E27FC236}">
                <a16:creationId xmlns:a16="http://schemas.microsoft.com/office/drawing/2014/main" id="{162092CA-2942-F5CA-7F28-F76F2E086107}"/>
              </a:ext>
            </a:extLst>
          </p:cNvPr>
          <p:cNvGrpSpPr>
            <a:grpSpLocks noChangeAspect="1"/>
          </p:cNvGrpSpPr>
          <p:nvPr/>
        </p:nvGrpSpPr>
        <p:grpSpPr>
          <a:xfrm>
            <a:off x="601120" y="1388355"/>
            <a:ext cx="1011953" cy="757334"/>
            <a:chOff x="1834117" y="1570499"/>
            <a:chExt cx="1011953" cy="757334"/>
          </a:xfrm>
        </p:grpSpPr>
        <p:grpSp>
          <p:nvGrpSpPr>
            <p:cNvPr id="21" name="Group 20">
              <a:extLst>
                <a:ext uri="{FF2B5EF4-FFF2-40B4-BE49-F238E27FC236}">
                  <a16:creationId xmlns:a16="http://schemas.microsoft.com/office/drawing/2014/main" id="{42697358-D938-E4D3-616C-443F20A4AFA0}"/>
                </a:ext>
              </a:extLst>
            </p:cNvPr>
            <p:cNvGrpSpPr/>
            <p:nvPr/>
          </p:nvGrpSpPr>
          <p:grpSpPr>
            <a:xfrm>
              <a:off x="2154429" y="1682316"/>
              <a:ext cx="691641" cy="175647"/>
              <a:chOff x="1066272" y="1467331"/>
              <a:chExt cx="691641" cy="175647"/>
            </a:xfrm>
          </p:grpSpPr>
          <p:sp>
            <p:nvSpPr>
              <p:cNvPr id="38" name="Rectangle: Rounded Corners 37">
                <a:extLst>
                  <a:ext uri="{FF2B5EF4-FFF2-40B4-BE49-F238E27FC236}">
                    <a16:creationId xmlns:a16="http://schemas.microsoft.com/office/drawing/2014/main" id="{BAE7C0DD-D64A-9A09-DFFC-18EA5DB77421}"/>
                  </a:ext>
                </a:extLst>
              </p:cNvPr>
              <p:cNvSpPr/>
              <p:nvPr/>
            </p:nvSpPr>
            <p:spPr>
              <a:xfrm>
                <a:off x="1066272" y="1467331"/>
                <a:ext cx="691641" cy="175647"/>
              </a:xfrm>
              <a:prstGeom prst="roundRect">
                <a:avLst>
                  <a:gd name="adj" fmla="val 50000"/>
                </a:avLst>
              </a:prstGeom>
              <a:solidFill>
                <a:srgbClr val="333333"/>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a:latin typeface="Neue Haas Grotesk Text Pro" panose="020B0504020202020204" pitchFamily="34" charset="77"/>
                </a:endParaRPr>
              </a:p>
            </p:txBody>
          </p:sp>
          <p:pic>
            <p:nvPicPr>
              <p:cNvPr id="39" name="Picture 38">
                <a:extLst>
                  <a:ext uri="{FF2B5EF4-FFF2-40B4-BE49-F238E27FC236}">
                    <a16:creationId xmlns:a16="http://schemas.microsoft.com/office/drawing/2014/main" id="{9F357A48-0076-9142-7CE6-16E5FF64E76B}"/>
                  </a:ext>
                </a:extLst>
              </p:cNvPr>
              <p:cNvPicPr>
                <a:picLocks noChangeAspect="1"/>
              </p:cNvPicPr>
              <p:nvPr/>
            </p:nvPicPr>
            <p:blipFill>
              <a:blip r:embed="rId13">
                <a:clrChange>
                  <a:clrFrom>
                    <a:srgbClr val="000000"/>
                  </a:clrFrom>
                  <a:clrTo>
                    <a:srgbClr val="000000">
                      <a:alpha val="0"/>
                    </a:srgbClr>
                  </a:clrTo>
                </a:clrChange>
              </a:blip>
              <a:stretch>
                <a:fillRect/>
              </a:stretch>
            </p:blipFill>
            <p:spPr>
              <a:xfrm>
                <a:off x="1127812" y="1487622"/>
                <a:ext cx="572400" cy="130729"/>
              </a:xfrm>
              <a:prstGeom prst="rect">
                <a:avLst/>
              </a:prstGeom>
            </p:spPr>
          </p:pic>
        </p:grpSp>
        <p:sp>
          <p:nvSpPr>
            <p:cNvPr id="22" name="Freeform: Shape 21">
              <a:extLst>
                <a:ext uri="{FF2B5EF4-FFF2-40B4-BE49-F238E27FC236}">
                  <a16:creationId xmlns:a16="http://schemas.microsoft.com/office/drawing/2014/main" id="{A150510C-9698-3899-41CE-C07DCA4BBE30}"/>
                </a:ext>
              </a:extLst>
            </p:cNvPr>
            <p:cNvSpPr/>
            <p:nvPr/>
          </p:nvSpPr>
          <p:spPr>
            <a:xfrm>
              <a:off x="2060083" y="2087657"/>
              <a:ext cx="43795" cy="49619"/>
            </a:xfrm>
            <a:custGeom>
              <a:avLst/>
              <a:gdLst>
                <a:gd name="connsiteX0" fmla="*/ 10017 w 43795"/>
                <a:gd name="connsiteY0" fmla="*/ 44261 h 49619"/>
                <a:gd name="connsiteX1" fmla="*/ 13511 w 43795"/>
                <a:gd name="connsiteY1" fmla="*/ 34710 h 49619"/>
                <a:gd name="connsiteX2" fmla="*/ 30284 w 43795"/>
                <a:gd name="connsiteY2" fmla="*/ 37273 h 49619"/>
                <a:gd name="connsiteX3" fmla="*/ 33545 w 43795"/>
                <a:gd name="connsiteY3" fmla="*/ 47989 h 49619"/>
                <a:gd name="connsiteX4" fmla="*/ 43795 w 43795"/>
                <a:gd name="connsiteY4" fmla="*/ 49619 h 49619"/>
                <a:gd name="connsiteX5" fmla="*/ 27256 w 43795"/>
                <a:gd name="connsiteY5" fmla="*/ 1398 h 49619"/>
                <a:gd name="connsiteX6" fmla="*/ 17239 w 43795"/>
                <a:gd name="connsiteY6" fmla="*/ 0 h 49619"/>
                <a:gd name="connsiteX7" fmla="*/ 0 w 43795"/>
                <a:gd name="connsiteY7" fmla="*/ 43097 h 49619"/>
                <a:gd name="connsiteX8" fmla="*/ 10017 w 43795"/>
                <a:gd name="connsiteY8" fmla="*/ 44261 h 49619"/>
                <a:gd name="connsiteX9" fmla="*/ 22131 w 43795"/>
                <a:gd name="connsiteY9" fmla="*/ 11648 h 49619"/>
                <a:gd name="connsiteX10" fmla="*/ 22131 w 43795"/>
                <a:gd name="connsiteY10" fmla="*/ 11648 h 49619"/>
                <a:gd name="connsiteX11" fmla="*/ 27722 w 43795"/>
                <a:gd name="connsiteY11" fmla="*/ 29352 h 49619"/>
                <a:gd name="connsiteX12" fmla="*/ 16074 w 43795"/>
                <a:gd name="connsiteY12" fmla="*/ 27722 h 49619"/>
                <a:gd name="connsiteX13" fmla="*/ 22131 w 43795"/>
                <a:gd name="connsiteY13" fmla="*/ 11648 h 4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95" h="49619">
                  <a:moveTo>
                    <a:pt x="10017" y="44261"/>
                  </a:moveTo>
                  <a:lnTo>
                    <a:pt x="13511" y="34710"/>
                  </a:lnTo>
                  <a:lnTo>
                    <a:pt x="30284" y="37273"/>
                  </a:lnTo>
                  <a:lnTo>
                    <a:pt x="33545" y="47989"/>
                  </a:lnTo>
                  <a:lnTo>
                    <a:pt x="43795" y="49619"/>
                  </a:lnTo>
                  <a:lnTo>
                    <a:pt x="27256" y="1398"/>
                  </a:lnTo>
                  <a:lnTo>
                    <a:pt x="17239" y="0"/>
                  </a:lnTo>
                  <a:lnTo>
                    <a:pt x="0" y="43097"/>
                  </a:lnTo>
                  <a:lnTo>
                    <a:pt x="10017" y="44261"/>
                  </a:lnTo>
                  <a:close/>
                  <a:moveTo>
                    <a:pt x="22131" y="11648"/>
                  </a:moveTo>
                  <a:lnTo>
                    <a:pt x="22131" y="11648"/>
                  </a:lnTo>
                  <a:lnTo>
                    <a:pt x="27722" y="29352"/>
                  </a:lnTo>
                  <a:lnTo>
                    <a:pt x="16074" y="27722"/>
                  </a:lnTo>
                  <a:lnTo>
                    <a:pt x="22131" y="11648"/>
                  </a:lnTo>
                  <a:close/>
                </a:path>
              </a:pathLst>
            </a:custGeom>
            <a:solidFill>
              <a:srgbClr val="333333"/>
            </a:solidFill>
            <a:ln w="2328" cap="flat">
              <a:noFill/>
              <a:prstDash val="solid"/>
              <a:miter/>
            </a:ln>
          </p:spPr>
          <p:txBody>
            <a:bodyPr rtlCol="0" anchor="ctr"/>
            <a:lstStyle/>
            <a:p>
              <a:endParaRPr lang="de-CH"/>
            </a:p>
          </p:txBody>
        </p:sp>
        <p:sp>
          <p:nvSpPr>
            <p:cNvPr id="23" name="Freeform: Shape 22">
              <a:extLst>
                <a:ext uri="{FF2B5EF4-FFF2-40B4-BE49-F238E27FC236}">
                  <a16:creationId xmlns:a16="http://schemas.microsoft.com/office/drawing/2014/main" id="{96104096-9409-5B9F-5488-3C0751E936F7}"/>
                </a:ext>
              </a:extLst>
            </p:cNvPr>
            <p:cNvSpPr/>
            <p:nvPr/>
          </p:nvSpPr>
          <p:spPr>
            <a:xfrm>
              <a:off x="2029100" y="2079970"/>
              <a:ext cx="36573" cy="49386"/>
            </a:xfrm>
            <a:custGeom>
              <a:avLst/>
              <a:gdLst>
                <a:gd name="connsiteX0" fmla="*/ 13045 w 36573"/>
                <a:gd name="connsiteY0" fmla="*/ 47756 h 49386"/>
                <a:gd name="connsiteX1" fmla="*/ 23062 w 36573"/>
                <a:gd name="connsiteY1" fmla="*/ 49386 h 49386"/>
                <a:gd name="connsiteX2" fmla="*/ 23295 w 36573"/>
                <a:gd name="connsiteY2" fmla="*/ 12114 h 49386"/>
                <a:gd name="connsiteX3" fmla="*/ 36574 w 36573"/>
                <a:gd name="connsiteY3" fmla="*/ 13977 h 49386"/>
                <a:gd name="connsiteX4" fmla="*/ 36574 w 36573"/>
                <a:gd name="connsiteY4" fmla="*/ 5591 h 49386"/>
                <a:gd name="connsiteX5" fmla="*/ 0 w 36573"/>
                <a:gd name="connsiteY5" fmla="*/ 0 h 49386"/>
                <a:gd name="connsiteX6" fmla="*/ 0 w 36573"/>
                <a:gd name="connsiteY6" fmla="*/ 8619 h 49386"/>
                <a:gd name="connsiteX7" fmla="*/ 13278 w 36573"/>
                <a:gd name="connsiteY7" fmla="*/ 10483 h 4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3" h="49386">
                  <a:moveTo>
                    <a:pt x="13045" y="47756"/>
                  </a:moveTo>
                  <a:lnTo>
                    <a:pt x="23062" y="49386"/>
                  </a:lnTo>
                  <a:lnTo>
                    <a:pt x="23295" y="12114"/>
                  </a:lnTo>
                  <a:lnTo>
                    <a:pt x="36574" y="13977"/>
                  </a:lnTo>
                  <a:lnTo>
                    <a:pt x="36574" y="5591"/>
                  </a:lnTo>
                  <a:lnTo>
                    <a:pt x="0" y="0"/>
                  </a:lnTo>
                  <a:lnTo>
                    <a:pt x="0" y="8619"/>
                  </a:lnTo>
                  <a:lnTo>
                    <a:pt x="13278" y="10483"/>
                  </a:lnTo>
                  <a:close/>
                </a:path>
              </a:pathLst>
            </a:custGeom>
            <a:solidFill>
              <a:srgbClr val="333333"/>
            </a:solidFill>
            <a:ln w="2328" cap="flat">
              <a:noFill/>
              <a:prstDash val="solid"/>
              <a:miter/>
            </a:ln>
          </p:spPr>
          <p:txBody>
            <a:bodyPr rtlCol="0" anchor="ctr"/>
            <a:lstStyle/>
            <a:p>
              <a:endParaRPr lang="de-CH"/>
            </a:p>
          </p:txBody>
        </p:sp>
        <p:sp>
          <p:nvSpPr>
            <p:cNvPr id="24" name="Freeform: Shape 23">
              <a:extLst>
                <a:ext uri="{FF2B5EF4-FFF2-40B4-BE49-F238E27FC236}">
                  <a16:creationId xmlns:a16="http://schemas.microsoft.com/office/drawing/2014/main" id="{53E3C87E-7104-70CD-8778-0D021F3B98D5}"/>
                </a:ext>
              </a:extLst>
            </p:cNvPr>
            <p:cNvSpPr/>
            <p:nvPr/>
          </p:nvSpPr>
          <p:spPr>
            <a:xfrm>
              <a:off x="2013958" y="2077873"/>
              <a:ext cx="10017" cy="47056"/>
            </a:xfrm>
            <a:custGeom>
              <a:avLst/>
              <a:gdLst>
                <a:gd name="connsiteX0" fmla="*/ 10017 w 10017"/>
                <a:gd name="connsiteY0" fmla="*/ 1398 h 47056"/>
                <a:gd name="connsiteX1" fmla="*/ 0 w 10017"/>
                <a:gd name="connsiteY1" fmla="*/ 0 h 47056"/>
                <a:gd name="connsiteX2" fmla="*/ 0 w 10017"/>
                <a:gd name="connsiteY2" fmla="*/ 45659 h 47056"/>
                <a:gd name="connsiteX3" fmla="*/ 9784 w 10017"/>
                <a:gd name="connsiteY3" fmla="*/ 47057 h 47056"/>
              </a:gdLst>
              <a:ahLst/>
              <a:cxnLst>
                <a:cxn ang="0">
                  <a:pos x="connsiteX0" y="connsiteY0"/>
                </a:cxn>
                <a:cxn ang="0">
                  <a:pos x="connsiteX1" y="connsiteY1"/>
                </a:cxn>
                <a:cxn ang="0">
                  <a:pos x="connsiteX2" y="connsiteY2"/>
                </a:cxn>
                <a:cxn ang="0">
                  <a:pos x="connsiteX3" y="connsiteY3"/>
                </a:cxn>
              </a:cxnLst>
              <a:rect l="l" t="t" r="r" b="b"/>
              <a:pathLst>
                <a:path w="10017" h="47056">
                  <a:moveTo>
                    <a:pt x="10017" y="1398"/>
                  </a:moveTo>
                  <a:lnTo>
                    <a:pt x="0" y="0"/>
                  </a:lnTo>
                  <a:lnTo>
                    <a:pt x="0" y="45659"/>
                  </a:lnTo>
                  <a:lnTo>
                    <a:pt x="9784" y="47057"/>
                  </a:lnTo>
                  <a:close/>
                </a:path>
              </a:pathLst>
            </a:custGeom>
            <a:solidFill>
              <a:srgbClr val="333333"/>
            </a:solidFill>
            <a:ln w="2328" cap="flat">
              <a:noFill/>
              <a:prstDash val="solid"/>
              <a:miter/>
            </a:ln>
          </p:spPr>
          <p:txBody>
            <a:bodyPr rtlCol="0" anchor="ctr"/>
            <a:lstStyle/>
            <a:p>
              <a:endParaRPr lang="de-CH"/>
            </a:p>
          </p:txBody>
        </p:sp>
        <p:sp>
          <p:nvSpPr>
            <p:cNvPr id="25" name="Freeform: Shape 24">
              <a:extLst>
                <a:ext uri="{FF2B5EF4-FFF2-40B4-BE49-F238E27FC236}">
                  <a16:creationId xmlns:a16="http://schemas.microsoft.com/office/drawing/2014/main" id="{4FF8EAC1-B2CD-8BD1-CF97-244FDED637B4}"/>
                </a:ext>
              </a:extLst>
            </p:cNvPr>
            <p:cNvSpPr/>
            <p:nvPr/>
          </p:nvSpPr>
          <p:spPr>
            <a:xfrm>
              <a:off x="2154429" y="2098839"/>
              <a:ext cx="37971" cy="51249"/>
            </a:xfrm>
            <a:custGeom>
              <a:avLst/>
              <a:gdLst>
                <a:gd name="connsiteX0" fmla="*/ 9784 w 37971"/>
                <a:gd name="connsiteY0" fmla="*/ 27489 h 51249"/>
                <a:gd name="connsiteX1" fmla="*/ 27955 w 37971"/>
                <a:gd name="connsiteY1" fmla="*/ 30051 h 51249"/>
                <a:gd name="connsiteX2" fmla="*/ 27955 w 37971"/>
                <a:gd name="connsiteY2" fmla="*/ 49852 h 51249"/>
                <a:gd name="connsiteX3" fmla="*/ 37739 w 37971"/>
                <a:gd name="connsiteY3" fmla="*/ 51250 h 51249"/>
                <a:gd name="connsiteX4" fmla="*/ 37972 w 37971"/>
                <a:gd name="connsiteY4" fmla="*/ 5591 h 51249"/>
                <a:gd name="connsiteX5" fmla="*/ 28187 w 37971"/>
                <a:gd name="connsiteY5" fmla="*/ 4193 h 51249"/>
                <a:gd name="connsiteX6" fmla="*/ 27955 w 37971"/>
                <a:gd name="connsiteY6" fmla="*/ 21665 h 51249"/>
                <a:gd name="connsiteX7" fmla="*/ 9784 w 37971"/>
                <a:gd name="connsiteY7" fmla="*/ 18869 h 51249"/>
                <a:gd name="connsiteX8" fmla="*/ 10017 w 37971"/>
                <a:gd name="connsiteY8" fmla="*/ 1398 h 51249"/>
                <a:gd name="connsiteX9" fmla="*/ 233 w 37971"/>
                <a:gd name="connsiteY9" fmla="*/ 0 h 51249"/>
                <a:gd name="connsiteX10" fmla="*/ 0 w 37971"/>
                <a:gd name="connsiteY10" fmla="*/ 45659 h 51249"/>
                <a:gd name="connsiteX11" fmla="*/ 9784 w 37971"/>
                <a:gd name="connsiteY11" fmla="*/ 47057 h 5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71" h="51249">
                  <a:moveTo>
                    <a:pt x="9784" y="27489"/>
                  </a:moveTo>
                  <a:lnTo>
                    <a:pt x="27955" y="30051"/>
                  </a:lnTo>
                  <a:lnTo>
                    <a:pt x="27955" y="49852"/>
                  </a:lnTo>
                  <a:lnTo>
                    <a:pt x="37739" y="51250"/>
                  </a:lnTo>
                  <a:lnTo>
                    <a:pt x="37972" y="5591"/>
                  </a:lnTo>
                  <a:lnTo>
                    <a:pt x="28187" y="4193"/>
                  </a:lnTo>
                  <a:lnTo>
                    <a:pt x="27955" y="21665"/>
                  </a:lnTo>
                  <a:lnTo>
                    <a:pt x="9784" y="18869"/>
                  </a:lnTo>
                  <a:lnTo>
                    <a:pt x="10017" y="1398"/>
                  </a:lnTo>
                  <a:lnTo>
                    <a:pt x="233" y="0"/>
                  </a:lnTo>
                  <a:lnTo>
                    <a:pt x="0" y="45659"/>
                  </a:lnTo>
                  <a:lnTo>
                    <a:pt x="9784" y="47057"/>
                  </a:lnTo>
                  <a:close/>
                </a:path>
              </a:pathLst>
            </a:custGeom>
            <a:solidFill>
              <a:srgbClr val="333333"/>
            </a:solidFill>
            <a:ln w="2328" cap="flat">
              <a:noFill/>
              <a:prstDash val="solid"/>
              <a:miter/>
            </a:ln>
          </p:spPr>
          <p:txBody>
            <a:bodyPr rtlCol="0" anchor="ctr"/>
            <a:lstStyle/>
            <a:p>
              <a:endParaRPr lang="de-CH"/>
            </a:p>
          </p:txBody>
        </p:sp>
        <p:sp>
          <p:nvSpPr>
            <p:cNvPr id="27" name="Freeform: Shape 26">
              <a:extLst>
                <a:ext uri="{FF2B5EF4-FFF2-40B4-BE49-F238E27FC236}">
                  <a16:creationId xmlns:a16="http://schemas.microsoft.com/office/drawing/2014/main" id="{068CD2C7-3D41-9A94-99CB-1093AB0E471E}"/>
                </a:ext>
              </a:extLst>
            </p:cNvPr>
            <p:cNvSpPr/>
            <p:nvPr/>
          </p:nvSpPr>
          <p:spPr>
            <a:xfrm>
              <a:off x="2200787" y="2105595"/>
              <a:ext cx="10017" cy="47289"/>
            </a:xfrm>
            <a:custGeom>
              <a:avLst/>
              <a:gdLst>
                <a:gd name="connsiteX0" fmla="*/ 10017 w 10017"/>
                <a:gd name="connsiteY0" fmla="*/ 1631 h 47289"/>
                <a:gd name="connsiteX1" fmla="*/ 233 w 10017"/>
                <a:gd name="connsiteY1" fmla="*/ 0 h 47289"/>
                <a:gd name="connsiteX2" fmla="*/ 0 w 10017"/>
                <a:gd name="connsiteY2" fmla="*/ 45892 h 47289"/>
                <a:gd name="connsiteX3" fmla="*/ 9784 w 10017"/>
                <a:gd name="connsiteY3" fmla="*/ 47290 h 47289"/>
              </a:gdLst>
              <a:ahLst/>
              <a:cxnLst>
                <a:cxn ang="0">
                  <a:pos x="connsiteX0" y="connsiteY0"/>
                </a:cxn>
                <a:cxn ang="0">
                  <a:pos x="connsiteX1" y="connsiteY1"/>
                </a:cxn>
                <a:cxn ang="0">
                  <a:pos x="connsiteX2" y="connsiteY2"/>
                </a:cxn>
                <a:cxn ang="0">
                  <a:pos x="connsiteX3" y="connsiteY3"/>
                </a:cxn>
              </a:cxnLst>
              <a:rect l="l" t="t" r="r" b="b"/>
              <a:pathLst>
                <a:path w="10017" h="47289">
                  <a:moveTo>
                    <a:pt x="10017" y="1631"/>
                  </a:moveTo>
                  <a:lnTo>
                    <a:pt x="233" y="0"/>
                  </a:lnTo>
                  <a:lnTo>
                    <a:pt x="0" y="45892"/>
                  </a:lnTo>
                  <a:lnTo>
                    <a:pt x="9784" y="47290"/>
                  </a:lnTo>
                  <a:close/>
                </a:path>
              </a:pathLst>
            </a:custGeom>
            <a:solidFill>
              <a:srgbClr val="333333"/>
            </a:solidFill>
            <a:ln w="2328" cap="flat">
              <a:noFill/>
              <a:prstDash val="solid"/>
              <a:miter/>
            </a:ln>
          </p:spPr>
          <p:txBody>
            <a:bodyPr rtlCol="0" anchor="ctr"/>
            <a:lstStyle/>
            <a:p>
              <a:endParaRPr lang="de-CH"/>
            </a:p>
          </p:txBody>
        </p:sp>
        <p:sp>
          <p:nvSpPr>
            <p:cNvPr id="28" name="Freeform: Shape 27">
              <a:extLst>
                <a:ext uri="{FF2B5EF4-FFF2-40B4-BE49-F238E27FC236}">
                  <a16:creationId xmlns:a16="http://schemas.microsoft.com/office/drawing/2014/main" id="{A7BB48AA-0D92-5FC6-12D6-A169912D3BAC}"/>
                </a:ext>
              </a:extLst>
            </p:cNvPr>
            <p:cNvSpPr/>
            <p:nvPr/>
          </p:nvSpPr>
          <p:spPr>
            <a:xfrm>
              <a:off x="2106440" y="2093641"/>
              <a:ext cx="41698" cy="48386"/>
            </a:xfrm>
            <a:custGeom>
              <a:avLst/>
              <a:gdLst>
                <a:gd name="connsiteX0" fmla="*/ 5358 w 41698"/>
                <a:gd name="connsiteY0" fmla="*/ 38743 h 48386"/>
                <a:gd name="connsiteX1" fmla="*/ 12347 w 41698"/>
                <a:gd name="connsiteY1" fmla="*/ 44800 h 48386"/>
                <a:gd name="connsiteX2" fmla="*/ 21665 w 41698"/>
                <a:gd name="connsiteY2" fmla="*/ 48062 h 48386"/>
                <a:gd name="connsiteX3" fmla="*/ 29352 w 41698"/>
                <a:gd name="connsiteY3" fmla="*/ 47829 h 48386"/>
                <a:gd name="connsiteX4" fmla="*/ 35409 w 41698"/>
                <a:gd name="connsiteY4" fmla="*/ 45033 h 48386"/>
                <a:gd name="connsiteX5" fmla="*/ 39602 w 41698"/>
                <a:gd name="connsiteY5" fmla="*/ 39675 h 48386"/>
                <a:gd name="connsiteX6" fmla="*/ 41699 w 41698"/>
                <a:gd name="connsiteY6" fmla="*/ 32221 h 48386"/>
                <a:gd name="connsiteX7" fmla="*/ 32148 w 41698"/>
                <a:gd name="connsiteY7" fmla="*/ 30823 h 48386"/>
                <a:gd name="connsiteX8" fmla="*/ 29119 w 41698"/>
                <a:gd name="connsiteY8" fmla="*/ 37812 h 48386"/>
                <a:gd name="connsiteX9" fmla="*/ 22131 w 41698"/>
                <a:gd name="connsiteY9" fmla="*/ 39675 h 48386"/>
                <a:gd name="connsiteX10" fmla="*/ 16540 w 41698"/>
                <a:gd name="connsiteY10" fmla="*/ 37579 h 48386"/>
                <a:gd name="connsiteX11" fmla="*/ 12812 w 41698"/>
                <a:gd name="connsiteY11" fmla="*/ 33618 h 48386"/>
                <a:gd name="connsiteX12" fmla="*/ 10716 w 41698"/>
                <a:gd name="connsiteY12" fmla="*/ 28493 h 48386"/>
                <a:gd name="connsiteX13" fmla="*/ 10017 w 41698"/>
                <a:gd name="connsiteY13" fmla="*/ 22903 h 48386"/>
                <a:gd name="connsiteX14" fmla="*/ 10716 w 41698"/>
                <a:gd name="connsiteY14" fmla="*/ 17079 h 48386"/>
                <a:gd name="connsiteX15" fmla="*/ 12812 w 41698"/>
                <a:gd name="connsiteY15" fmla="*/ 12420 h 48386"/>
                <a:gd name="connsiteX16" fmla="*/ 16540 w 41698"/>
                <a:gd name="connsiteY16" fmla="*/ 9391 h 48386"/>
                <a:gd name="connsiteX17" fmla="*/ 22131 w 41698"/>
                <a:gd name="connsiteY17" fmla="*/ 8925 h 48386"/>
                <a:gd name="connsiteX18" fmla="*/ 25625 w 41698"/>
                <a:gd name="connsiteY18" fmla="*/ 10090 h 48386"/>
                <a:gd name="connsiteX19" fmla="*/ 28653 w 41698"/>
                <a:gd name="connsiteY19" fmla="*/ 12187 h 48386"/>
                <a:gd name="connsiteX20" fmla="*/ 30750 w 41698"/>
                <a:gd name="connsiteY20" fmla="*/ 14982 h 48386"/>
                <a:gd name="connsiteX21" fmla="*/ 31915 w 41698"/>
                <a:gd name="connsiteY21" fmla="*/ 18244 h 48386"/>
                <a:gd name="connsiteX22" fmla="*/ 41466 w 41698"/>
                <a:gd name="connsiteY22" fmla="*/ 19641 h 48386"/>
                <a:gd name="connsiteX23" fmla="*/ 39369 w 41698"/>
                <a:gd name="connsiteY23" fmla="*/ 12187 h 48386"/>
                <a:gd name="connsiteX24" fmla="*/ 35176 w 41698"/>
                <a:gd name="connsiteY24" fmla="*/ 6363 h 48386"/>
                <a:gd name="connsiteX25" fmla="*/ 29352 w 41698"/>
                <a:gd name="connsiteY25" fmla="*/ 2403 h 48386"/>
                <a:gd name="connsiteX26" fmla="*/ 22364 w 41698"/>
                <a:gd name="connsiteY26" fmla="*/ 306 h 48386"/>
                <a:gd name="connsiteX27" fmla="*/ 13045 w 41698"/>
                <a:gd name="connsiteY27" fmla="*/ 772 h 48386"/>
                <a:gd name="connsiteX28" fmla="*/ 6057 w 41698"/>
                <a:gd name="connsiteY28" fmla="*/ 4965 h 48386"/>
                <a:gd name="connsiteX29" fmla="*/ 1631 w 41698"/>
                <a:gd name="connsiteY29" fmla="*/ 11954 h 48386"/>
                <a:gd name="connsiteX30" fmla="*/ 0 w 41698"/>
                <a:gd name="connsiteY30" fmla="*/ 21272 h 48386"/>
                <a:gd name="connsiteX31" fmla="*/ 1398 w 41698"/>
                <a:gd name="connsiteY31" fmla="*/ 30823 h 48386"/>
                <a:gd name="connsiteX32" fmla="*/ 5358 w 41698"/>
                <a:gd name="connsiteY32" fmla="*/ 38743 h 4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698" h="48386">
                  <a:moveTo>
                    <a:pt x="5358" y="38743"/>
                  </a:moveTo>
                  <a:cubicBezTo>
                    <a:pt x="7222" y="41073"/>
                    <a:pt x="9551" y="43170"/>
                    <a:pt x="12347" y="44800"/>
                  </a:cubicBezTo>
                  <a:cubicBezTo>
                    <a:pt x="15142" y="46431"/>
                    <a:pt x="18170" y="47596"/>
                    <a:pt x="21665" y="48062"/>
                  </a:cubicBezTo>
                  <a:cubicBezTo>
                    <a:pt x="24460" y="48528"/>
                    <a:pt x="27023" y="48528"/>
                    <a:pt x="29352" y="47829"/>
                  </a:cubicBezTo>
                  <a:cubicBezTo>
                    <a:pt x="31682" y="47363"/>
                    <a:pt x="33778" y="46431"/>
                    <a:pt x="35409" y="45033"/>
                  </a:cubicBezTo>
                  <a:cubicBezTo>
                    <a:pt x="37040" y="43636"/>
                    <a:pt x="38437" y="42005"/>
                    <a:pt x="39602" y="39675"/>
                  </a:cubicBezTo>
                  <a:cubicBezTo>
                    <a:pt x="40767" y="37579"/>
                    <a:pt x="41233" y="35016"/>
                    <a:pt x="41699" y="32221"/>
                  </a:cubicBezTo>
                  <a:lnTo>
                    <a:pt x="32148" y="30823"/>
                  </a:lnTo>
                  <a:cubicBezTo>
                    <a:pt x="31682" y="33851"/>
                    <a:pt x="30750" y="36181"/>
                    <a:pt x="29119" y="37812"/>
                  </a:cubicBezTo>
                  <a:cubicBezTo>
                    <a:pt x="27489" y="39442"/>
                    <a:pt x="25159" y="40141"/>
                    <a:pt x="22131" y="39675"/>
                  </a:cubicBezTo>
                  <a:cubicBezTo>
                    <a:pt x="19801" y="39442"/>
                    <a:pt x="17937" y="38743"/>
                    <a:pt x="16540" y="37579"/>
                  </a:cubicBezTo>
                  <a:cubicBezTo>
                    <a:pt x="14909" y="36414"/>
                    <a:pt x="13744" y="35016"/>
                    <a:pt x="12812" y="33618"/>
                  </a:cubicBezTo>
                  <a:cubicBezTo>
                    <a:pt x="11881" y="31988"/>
                    <a:pt x="11182" y="30357"/>
                    <a:pt x="10716" y="28493"/>
                  </a:cubicBezTo>
                  <a:cubicBezTo>
                    <a:pt x="10250" y="26630"/>
                    <a:pt x="10017" y="24766"/>
                    <a:pt x="10017" y="22903"/>
                  </a:cubicBezTo>
                  <a:cubicBezTo>
                    <a:pt x="10017" y="20806"/>
                    <a:pt x="10250" y="18942"/>
                    <a:pt x="10716" y="17079"/>
                  </a:cubicBezTo>
                  <a:cubicBezTo>
                    <a:pt x="11182" y="15215"/>
                    <a:pt x="11881" y="13584"/>
                    <a:pt x="12812" y="12420"/>
                  </a:cubicBezTo>
                  <a:cubicBezTo>
                    <a:pt x="13744" y="11022"/>
                    <a:pt x="15142" y="10090"/>
                    <a:pt x="16540" y="9391"/>
                  </a:cubicBezTo>
                  <a:cubicBezTo>
                    <a:pt x="18170" y="8692"/>
                    <a:pt x="20034" y="8692"/>
                    <a:pt x="22131" y="8925"/>
                  </a:cubicBezTo>
                  <a:cubicBezTo>
                    <a:pt x="23295" y="9158"/>
                    <a:pt x="24460" y="9391"/>
                    <a:pt x="25625" y="10090"/>
                  </a:cubicBezTo>
                  <a:cubicBezTo>
                    <a:pt x="26790" y="10556"/>
                    <a:pt x="27722" y="11488"/>
                    <a:pt x="28653" y="12187"/>
                  </a:cubicBezTo>
                  <a:cubicBezTo>
                    <a:pt x="29585" y="13118"/>
                    <a:pt x="30284" y="14050"/>
                    <a:pt x="30750" y="14982"/>
                  </a:cubicBezTo>
                  <a:cubicBezTo>
                    <a:pt x="31216" y="15914"/>
                    <a:pt x="31682" y="17079"/>
                    <a:pt x="31915" y="18244"/>
                  </a:cubicBezTo>
                  <a:lnTo>
                    <a:pt x="41466" y="19641"/>
                  </a:lnTo>
                  <a:cubicBezTo>
                    <a:pt x="41233" y="16846"/>
                    <a:pt x="40534" y="14516"/>
                    <a:pt x="39369" y="12187"/>
                  </a:cubicBezTo>
                  <a:cubicBezTo>
                    <a:pt x="38204" y="9857"/>
                    <a:pt x="36807" y="7994"/>
                    <a:pt x="35176" y="6363"/>
                  </a:cubicBezTo>
                  <a:cubicBezTo>
                    <a:pt x="33545" y="4732"/>
                    <a:pt x="31449" y="3334"/>
                    <a:pt x="29352" y="2403"/>
                  </a:cubicBezTo>
                  <a:cubicBezTo>
                    <a:pt x="27256" y="1238"/>
                    <a:pt x="24926" y="539"/>
                    <a:pt x="22364" y="306"/>
                  </a:cubicBezTo>
                  <a:cubicBezTo>
                    <a:pt x="18869" y="-160"/>
                    <a:pt x="15841" y="-160"/>
                    <a:pt x="13045" y="772"/>
                  </a:cubicBezTo>
                  <a:cubicBezTo>
                    <a:pt x="10250" y="1704"/>
                    <a:pt x="7920" y="2869"/>
                    <a:pt x="6057" y="4965"/>
                  </a:cubicBezTo>
                  <a:cubicBezTo>
                    <a:pt x="4193" y="6829"/>
                    <a:pt x="2795" y="9158"/>
                    <a:pt x="1631" y="11954"/>
                  </a:cubicBezTo>
                  <a:cubicBezTo>
                    <a:pt x="699" y="14749"/>
                    <a:pt x="0" y="17778"/>
                    <a:pt x="0" y="21272"/>
                  </a:cubicBezTo>
                  <a:cubicBezTo>
                    <a:pt x="0" y="24533"/>
                    <a:pt x="466" y="27795"/>
                    <a:pt x="1398" y="30823"/>
                  </a:cubicBezTo>
                  <a:cubicBezTo>
                    <a:pt x="2097" y="33618"/>
                    <a:pt x="3494" y="36181"/>
                    <a:pt x="5358" y="38743"/>
                  </a:cubicBezTo>
                  <a:close/>
                </a:path>
              </a:pathLst>
            </a:custGeom>
            <a:solidFill>
              <a:srgbClr val="333333"/>
            </a:solidFill>
            <a:ln w="2328" cap="flat">
              <a:noFill/>
              <a:prstDash val="solid"/>
              <a:miter/>
            </a:ln>
          </p:spPr>
          <p:txBody>
            <a:bodyPr rtlCol="0" anchor="ctr"/>
            <a:lstStyle/>
            <a:p>
              <a:endParaRPr lang="de-CH"/>
            </a:p>
          </p:txBody>
        </p:sp>
        <p:sp>
          <p:nvSpPr>
            <p:cNvPr id="29" name="Freeform: Shape 28">
              <a:extLst>
                <a:ext uri="{FF2B5EF4-FFF2-40B4-BE49-F238E27FC236}">
                  <a16:creationId xmlns:a16="http://schemas.microsoft.com/office/drawing/2014/main" id="{6B95486F-C105-7F5E-A30C-2DA5A1B1D182}"/>
                </a:ext>
              </a:extLst>
            </p:cNvPr>
            <p:cNvSpPr/>
            <p:nvPr/>
          </p:nvSpPr>
          <p:spPr>
            <a:xfrm>
              <a:off x="1967367" y="2070885"/>
              <a:ext cx="37971" cy="51482"/>
            </a:xfrm>
            <a:custGeom>
              <a:avLst/>
              <a:gdLst>
                <a:gd name="connsiteX0" fmla="*/ 37739 w 37971"/>
                <a:gd name="connsiteY0" fmla="*/ 51483 h 51482"/>
                <a:gd name="connsiteX1" fmla="*/ 37972 w 37971"/>
                <a:gd name="connsiteY1" fmla="*/ 5591 h 51482"/>
                <a:gd name="connsiteX2" fmla="*/ 28187 w 37971"/>
                <a:gd name="connsiteY2" fmla="*/ 4193 h 51482"/>
                <a:gd name="connsiteX3" fmla="*/ 28187 w 37971"/>
                <a:gd name="connsiteY3" fmla="*/ 21665 h 51482"/>
                <a:gd name="connsiteX4" fmla="*/ 10017 w 37971"/>
                <a:gd name="connsiteY4" fmla="*/ 19102 h 51482"/>
                <a:gd name="connsiteX5" fmla="*/ 10017 w 37971"/>
                <a:gd name="connsiteY5" fmla="*/ 1398 h 51482"/>
                <a:gd name="connsiteX6" fmla="*/ 233 w 37971"/>
                <a:gd name="connsiteY6" fmla="*/ 0 h 51482"/>
                <a:gd name="connsiteX7" fmla="*/ 0 w 37971"/>
                <a:gd name="connsiteY7" fmla="*/ 45659 h 51482"/>
                <a:gd name="connsiteX8" fmla="*/ 9784 w 37971"/>
                <a:gd name="connsiteY8" fmla="*/ 47290 h 51482"/>
                <a:gd name="connsiteX9" fmla="*/ 10017 w 37971"/>
                <a:gd name="connsiteY9" fmla="*/ 27489 h 51482"/>
                <a:gd name="connsiteX10" fmla="*/ 28187 w 37971"/>
                <a:gd name="connsiteY10" fmla="*/ 30284 h 51482"/>
                <a:gd name="connsiteX11" fmla="*/ 27955 w 37971"/>
                <a:gd name="connsiteY11" fmla="*/ 49852 h 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71" h="51482">
                  <a:moveTo>
                    <a:pt x="37739" y="51483"/>
                  </a:moveTo>
                  <a:lnTo>
                    <a:pt x="37972" y="5591"/>
                  </a:lnTo>
                  <a:lnTo>
                    <a:pt x="28187" y="4193"/>
                  </a:lnTo>
                  <a:lnTo>
                    <a:pt x="28187" y="21665"/>
                  </a:lnTo>
                  <a:lnTo>
                    <a:pt x="10017" y="19102"/>
                  </a:lnTo>
                  <a:lnTo>
                    <a:pt x="10017" y="1398"/>
                  </a:lnTo>
                  <a:lnTo>
                    <a:pt x="233" y="0"/>
                  </a:lnTo>
                  <a:lnTo>
                    <a:pt x="0" y="45659"/>
                  </a:lnTo>
                  <a:lnTo>
                    <a:pt x="9784" y="47290"/>
                  </a:lnTo>
                  <a:lnTo>
                    <a:pt x="10017" y="27489"/>
                  </a:lnTo>
                  <a:lnTo>
                    <a:pt x="28187" y="30284"/>
                  </a:lnTo>
                  <a:lnTo>
                    <a:pt x="27955" y="49852"/>
                  </a:lnTo>
                  <a:close/>
                </a:path>
              </a:pathLst>
            </a:custGeom>
            <a:solidFill>
              <a:srgbClr val="333333"/>
            </a:solidFill>
            <a:ln w="2328" cap="flat">
              <a:noFill/>
              <a:prstDash val="solid"/>
              <a:miter/>
            </a:ln>
          </p:spPr>
          <p:txBody>
            <a:bodyPr rtlCol="0" anchor="ctr"/>
            <a:lstStyle/>
            <a:p>
              <a:endParaRPr lang="de-CH"/>
            </a:p>
          </p:txBody>
        </p:sp>
        <p:sp>
          <p:nvSpPr>
            <p:cNvPr id="37" name="Freeform: Shape 36">
              <a:extLst>
                <a:ext uri="{FF2B5EF4-FFF2-40B4-BE49-F238E27FC236}">
                  <a16:creationId xmlns:a16="http://schemas.microsoft.com/office/drawing/2014/main" id="{9220E5D6-CDB0-6F71-4250-1C4933C7D6D9}"/>
                </a:ext>
              </a:extLst>
            </p:cNvPr>
            <p:cNvSpPr/>
            <p:nvPr/>
          </p:nvSpPr>
          <p:spPr>
            <a:xfrm>
              <a:off x="1834117" y="1570499"/>
              <a:ext cx="935777" cy="757334"/>
            </a:xfrm>
            <a:custGeom>
              <a:avLst/>
              <a:gdLst>
                <a:gd name="connsiteX0" fmla="*/ 13045 w 935777"/>
                <a:gd name="connsiteY0" fmla="*/ 592636 h 757334"/>
                <a:gd name="connsiteX1" fmla="*/ 289096 w 935777"/>
                <a:gd name="connsiteY1" fmla="*/ 645982 h 757334"/>
                <a:gd name="connsiteX2" fmla="*/ 556994 w 935777"/>
                <a:gd name="connsiteY2" fmla="*/ 757334 h 757334"/>
                <a:gd name="connsiteX3" fmla="*/ 935777 w 935777"/>
                <a:gd name="connsiteY3" fmla="*/ 378551 h 757334"/>
                <a:gd name="connsiteX4" fmla="*/ 930419 w 935777"/>
                <a:gd name="connsiteY4" fmla="*/ 314954 h 757334"/>
                <a:gd name="connsiteX5" fmla="*/ 897340 w 935777"/>
                <a:gd name="connsiteY5" fmla="*/ 314954 h 757334"/>
                <a:gd name="connsiteX6" fmla="*/ 903164 w 935777"/>
                <a:gd name="connsiteY6" fmla="*/ 378551 h 757334"/>
                <a:gd name="connsiteX7" fmla="*/ 882431 w 935777"/>
                <a:gd name="connsiteY7" fmla="*/ 496891 h 757334"/>
                <a:gd name="connsiteX8" fmla="*/ 882198 w 935777"/>
                <a:gd name="connsiteY8" fmla="*/ 424909 h 757334"/>
                <a:gd name="connsiteX9" fmla="*/ 882198 w 935777"/>
                <a:gd name="connsiteY9" fmla="*/ 423977 h 757334"/>
                <a:gd name="connsiteX10" fmla="*/ 882198 w 935777"/>
                <a:gd name="connsiteY10" fmla="*/ 423278 h 757334"/>
                <a:gd name="connsiteX11" fmla="*/ 881965 w 935777"/>
                <a:gd name="connsiteY11" fmla="*/ 421880 h 757334"/>
                <a:gd name="connsiteX12" fmla="*/ 881732 w 935777"/>
                <a:gd name="connsiteY12" fmla="*/ 420948 h 757334"/>
                <a:gd name="connsiteX13" fmla="*/ 867987 w 935777"/>
                <a:gd name="connsiteY13" fmla="*/ 408136 h 757334"/>
                <a:gd name="connsiteX14" fmla="*/ 388568 w 935777"/>
                <a:gd name="connsiteY14" fmla="*/ 348732 h 757334"/>
                <a:gd name="connsiteX15" fmla="*/ 383676 w 935777"/>
                <a:gd name="connsiteY15" fmla="*/ 348965 h 757334"/>
                <a:gd name="connsiteX16" fmla="*/ 211057 w 935777"/>
                <a:gd name="connsiteY16" fmla="*/ 380181 h 757334"/>
                <a:gd name="connsiteX17" fmla="*/ 211057 w 935777"/>
                <a:gd name="connsiteY17" fmla="*/ 378784 h 757334"/>
                <a:gd name="connsiteX18" fmla="*/ 557227 w 935777"/>
                <a:gd name="connsiteY18" fmla="*/ 32614 h 757334"/>
                <a:gd name="connsiteX19" fmla="*/ 741027 w 935777"/>
                <a:gd name="connsiteY19" fmla="*/ 85494 h 757334"/>
                <a:gd name="connsiteX20" fmla="*/ 796703 w 935777"/>
                <a:gd name="connsiteY20" fmla="*/ 85494 h 757334"/>
                <a:gd name="connsiteX21" fmla="*/ 557227 w 935777"/>
                <a:gd name="connsiteY21" fmla="*/ 0 h 757334"/>
                <a:gd name="connsiteX22" fmla="*/ 178443 w 935777"/>
                <a:gd name="connsiteY22" fmla="*/ 378784 h 757334"/>
                <a:gd name="connsiteX23" fmla="*/ 178443 w 935777"/>
                <a:gd name="connsiteY23" fmla="*/ 386005 h 757334"/>
                <a:gd name="connsiteX24" fmla="*/ 13278 w 935777"/>
                <a:gd name="connsiteY24" fmla="*/ 416056 h 757334"/>
                <a:gd name="connsiteX25" fmla="*/ 12812 w 935777"/>
                <a:gd name="connsiteY25" fmla="*/ 416289 h 757334"/>
                <a:gd name="connsiteX26" fmla="*/ 8153 w 935777"/>
                <a:gd name="connsiteY26" fmla="*/ 418153 h 757334"/>
                <a:gd name="connsiteX27" fmla="*/ 7455 w 935777"/>
                <a:gd name="connsiteY27" fmla="*/ 418619 h 757334"/>
                <a:gd name="connsiteX28" fmla="*/ 5591 w 935777"/>
                <a:gd name="connsiteY28" fmla="*/ 420016 h 757334"/>
                <a:gd name="connsiteX29" fmla="*/ 3960 w 935777"/>
                <a:gd name="connsiteY29" fmla="*/ 421647 h 757334"/>
                <a:gd name="connsiteX30" fmla="*/ 3494 w 935777"/>
                <a:gd name="connsiteY30" fmla="*/ 422113 h 757334"/>
                <a:gd name="connsiteX31" fmla="*/ 1165 w 935777"/>
                <a:gd name="connsiteY31" fmla="*/ 426306 h 757334"/>
                <a:gd name="connsiteX32" fmla="*/ 932 w 935777"/>
                <a:gd name="connsiteY32" fmla="*/ 427238 h 757334"/>
                <a:gd name="connsiteX33" fmla="*/ 0 w 935777"/>
                <a:gd name="connsiteY33" fmla="*/ 432130 h 757334"/>
                <a:gd name="connsiteX34" fmla="*/ 0 w 935777"/>
                <a:gd name="connsiteY34" fmla="*/ 577261 h 757334"/>
                <a:gd name="connsiteX35" fmla="*/ 13045 w 935777"/>
                <a:gd name="connsiteY35" fmla="*/ 592636 h 757334"/>
                <a:gd name="connsiteX36" fmla="*/ 556994 w 935777"/>
                <a:gd name="connsiteY36" fmla="*/ 724488 h 757334"/>
                <a:gd name="connsiteX37" fmla="*/ 353625 w 935777"/>
                <a:gd name="connsiteY37" fmla="*/ 658329 h 757334"/>
                <a:gd name="connsiteX38" fmla="*/ 496425 w 935777"/>
                <a:gd name="connsiteY38" fmla="*/ 685817 h 757334"/>
                <a:gd name="connsiteX39" fmla="*/ 499454 w 935777"/>
                <a:gd name="connsiteY39" fmla="*/ 686050 h 757334"/>
                <a:gd name="connsiteX40" fmla="*/ 504113 w 935777"/>
                <a:gd name="connsiteY40" fmla="*/ 685351 h 757334"/>
                <a:gd name="connsiteX41" fmla="*/ 833976 w 935777"/>
                <a:gd name="connsiteY41" fmla="*/ 585880 h 757334"/>
                <a:gd name="connsiteX42" fmla="*/ 556994 w 935777"/>
                <a:gd name="connsiteY42" fmla="*/ 724488 h 757334"/>
                <a:gd name="connsiteX43" fmla="*/ 483147 w 935777"/>
                <a:gd name="connsiteY43" fmla="*/ 546278 h 757334"/>
                <a:gd name="connsiteX44" fmla="*/ 483147 w 935777"/>
                <a:gd name="connsiteY44" fmla="*/ 553965 h 757334"/>
                <a:gd name="connsiteX45" fmla="*/ 427238 w 935777"/>
                <a:gd name="connsiteY45" fmla="*/ 511335 h 757334"/>
                <a:gd name="connsiteX46" fmla="*/ 439585 w 935777"/>
                <a:gd name="connsiteY46" fmla="*/ 513198 h 757334"/>
                <a:gd name="connsiteX47" fmla="*/ 483147 w 935777"/>
                <a:gd name="connsiteY47" fmla="*/ 546278 h 757334"/>
                <a:gd name="connsiteX48" fmla="*/ 463812 w 935777"/>
                <a:gd name="connsiteY48" fmla="*/ 516925 h 757334"/>
                <a:gd name="connsiteX49" fmla="*/ 481749 w 935777"/>
                <a:gd name="connsiteY49" fmla="*/ 519721 h 757334"/>
                <a:gd name="connsiteX50" fmla="*/ 483380 w 935777"/>
                <a:gd name="connsiteY50" fmla="*/ 521585 h 757334"/>
                <a:gd name="connsiteX51" fmla="*/ 483380 w 935777"/>
                <a:gd name="connsiteY51" fmla="*/ 531835 h 757334"/>
                <a:gd name="connsiteX52" fmla="*/ 463812 w 935777"/>
                <a:gd name="connsiteY52" fmla="*/ 516925 h 757334"/>
                <a:gd name="connsiteX53" fmla="*/ 483147 w 935777"/>
                <a:gd name="connsiteY53" fmla="*/ 570039 h 757334"/>
                <a:gd name="connsiteX54" fmla="*/ 483147 w 935777"/>
                <a:gd name="connsiteY54" fmla="*/ 578425 h 757334"/>
                <a:gd name="connsiteX55" fmla="*/ 483147 w 935777"/>
                <a:gd name="connsiteY55" fmla="*/ 578891 h 757334"/>
                <a:gd name="connsiteX56" fmla="*/ 386704 w 935777"/>
                <a:gd name="connsiteY56" fmla="*/ 505045 h 757334"/>
                <a:gd name="connsiteX57" fmla="*/ 387403 w 935777"/>
                <a:gd name="connsiteY57" fmla="*/ 505045 h 757334"/>
                <a:gd name="connsiteX58" fmla="*/ 401147 w 935777"/>
                <a:gd name="connsiteY58" fmla="*/ 507141 h 757334"/>
                <a:gd name="connsiteX59" fmla="*/ 483147 w 935777"/>
                <a:gd name="connsiteY59" fmla="*/ 570039 h 757334"/>
                <a:gd name="connsiteX60" fmla="*/ 849584 w 935777"/>
                <a:gd name="connsiteY60" fmla="*/ 447272 h 757334"/>
                <a:gd name="connsiteX61" fmla="*/ 849584 w 935777"/>
                <a:gd name="connsiteY61" fmla="*/ 546045 h 757334"/>
                <a:gd name="connsiteX62" fmla="*/ 848419 w 935777"/>
                <a:gd name="connsiteY62" fmla="*/ 547675 h 757334"/>
                <a:gd name="connsiteX63" fmla="*/ 518090 w 935777"/>
                <a:gd name="connsiteY63" fmla="*/ 647380 h 757334"/>
                <a:gd name="connsiteX64" fmla="*/ 515761 w 935777"/>
                <a:gd name="connsiteY64" fmla="*/ 645749 h 757334"/>
                <a:gd name="connsiteX65" fmla="*/ 515761 w 935777"/>
                <a:gd name="connsiteY65" fmla="*/ 520420 h 757334"/>
                <a:gd name="connsiteX66" fmla="*/ 517158 w 935777"/>
                <a:gd name="connsiteY66" fmla="*/ 518556 h 757334"/>
                <a:gd name="connsiteX67" fmla="*/ 847487 w 935777"/>
                <a:gd name="connsiteY67" fmla="*/ 445408 h 757334"/>
                <a:gd name="connsiteX68" fmla="*/ 849584 w 935777"/>
                <a:gd name="connsiteY68" fmla="*/ 447272 h 757334"/>
                <a:gd name="connsiteX69" fmla="*/ 125562 w 935777"/>
                <a:gd name="connsiteY69" fmla="*/ 428170 h 757334"/>
                <a:gd name="connsiteX70" fmla="*/ 386704 w 935777"/>
                <a:gd name="connsiteY70" fmla="*/ 380880 h 757334"/>
                <a:gd name="connsiteX71" fmla="*/ 387170 w 935777"/>
                <a:gd name="connsiteY71" fmla="*/ 380880 h 757334"/>
                <a:gd name="connsiteX72" fmla="*/ 760596 w 935777"/>
                <a:gd name="connsiteY72" fmla="*/ 427238 h 757334"/>
                <a:gd name="connsiteX73" fmla="*/ 760829 w 935777"/>
                <a:gd name="connsiteY73" fmla="*/ 430732 h 757334"/>
                <a:gd name="connsiteX74" fmla="*/ 501550 w 935777"/>
                <a:gd name="connsiteY74" fmla="*/ 488505 h 757334"/>
                <a:gd name="connsiteX75" fmla="*/ 500852 w 935777"/>
                <a:gd name="connsiteY75" fmla="*/ 488505 h 757334"/>
                <a:gd name="connsiteX76" fmla="*/ 125562 w 935777"/>
                <a:gd name="connsiteY76" fmla="*/ 431664 h 757334"/>
                <a:gd name="connsiteX77" fmla="*/ 125562 w 935777"/>
                <a:gd name="connsiteY77" fmla="*/ 428170 h 757334"/>
                <a:gd name="connsiteX78" fmla="*/ 32381 w 935777"/>
                <a:gd name="connsiteY78" fmla="*/ 453096 h 757334"/>
                <a:gd name="connsiteX79" fmla="*/ 34477 w 935777"/>
                <a:gd name="connsiteY79" fmla="*/ 451232 h 757334"/>
                <a:gd name="connsiteX80" fmla="*/ 37273 w 935777"/>
                <a:gd name="connsiteY80" fmla="*/ 451465 h 757334"/>
                <a:gd name="connsiteX81" fmla="*/ 353392 w 935777"/>
                <a:gd name="connsiteY81" fmla="*/ 499687 h 757334"/>
                <a:gd name="connsiteX82" fmla="*/ 483613 w 935777"/>
                <a:gd name="connsiteY82" fmla="*/ 599391 h 757334"/>
                <a:gd name="connsiteX83" fmla="*/ 483613 w 935777"/>
                <a:gd name="connsiteY83" fmla="*/ 648312 h 757334"/>
                <a:gd name="connsiteX84" fmla="*/ 481516 w 935777"/>
                <a:gd name="connsiteY84" fmla="*/ 650175 h 757334"/>
                <a:gd name="connsiteX85" fmla="*/ 167960 w 935777"/>
                <a:gd name="connsiteY85" fmla="*/ 589607 h 757334"/>
                <a:gd name="connsiteX86" fmla="*/ 32847 w 935777"/>
                <a:gd name="connsiteY86" fmla="*/ 485710 h 757334"/>
                <a:gd name="connsiteX87" fmla="*/ 32847 w 935777"/>
                <a:gd name="connsiteY87" fmla="*/ 453096 h 757334"/>
                <a:gd name="connsiteX88" fmla="*/ 32381 w 935777"/>
                <a:gd name="connsiteY88" fmla="*/ 507840 h 757334"/>
                <a:gd name="connsiteX89" fmla="*/ 32381 w 935777"/>
                <a:gd name="connsiteY89" fmla="*/ 505977 h 757334"/>
                <a:gd name="connsiteX90" fmla="*/ 131852 w 935777"/>
                <a:gd name="connsiteY90" fmla="*/ 582386 h 757334"/>
                <a:gd name="connsiteX91" fmla="*/ 116477 w 935777"/>
                <a:gd name="connsiteY91" fmla="*/ 579357 h 757334"/>
                <a:gd name="connsiteX92" fmla="*/ 32381 w 935777"/>
                <a:gd name="connsiteY92" fmla="*/ 514596 h 757334"/>
                <a:gd name="connsiteX93" fmla="*/ 32381 w 935777"/>
                <a:gd name="connsiteY93" fmla="*/ 507840 h 757334"/>
                <a:gd name="connsiteX94" fmla="*/ 32381 w 935777"/>
                <a:gd name="connsiteY94" fmla="*/ 531136 h 757334"/>
                <a:gd name="connsiteX95" fmla="*/ 88523 w 935777"/>
                <a:gd name="connsiteY95" fmla="*/ 574232 h 757334"/>
                <a:gd name="connsiteX96" fmla="*/ 75244 w 935777"/>
                <a:gd name="connsiteY96" fmla="*/ 571670 h 757334"/>
                <a:gd name="connsiteX97" fmla="*/ 32381 w 935777"/>
                <a:gd name="connsiteY97" fmla="*/ 538823 h 757334"/>
                <a:gd name="connsiteX98" fmla="*/ 32381 w 935777"/>
                <a:gd name="connsiteY98" fmla="*/ 531136 h 757334"/>
                <a:gd name="connsiteX99" fmla="*/ 32381 w 935777"/>
                <a:gd name="connsiteY99" fmla="*/ 553266 h 757334"/>
                <a:gd name="connsiteX100" fmla="*/ 49619 w 935777"/>
                <a:gd name="connsiteY100" fmla="*/ 566545 h 757334"/>
                <a:gd name="connsiteX101" fmla="*/ 33778 w 935777"/>
                <a:gd name="connsiteY101" fmla="*/ 563516 h 757334"/>
                <a:gd name="connsiteX102" fmla="*/ 32381 w 935777"/>
                <a:gd name="connsiteY102" fmla="*/ 561653 h 757334"/>
                <a:gd name="connsiteX103" fmla="*/ 32381 w 935777"/>
                <a:gd name="connsiteY103" fmla="*/ 553266 h 75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935777" h="757334">
                  <a:moveTo>
                    <a:pt x="13045" y="592636"/>
                  </a:moveTo>
                  <a:lnTo>
                    <a:pt x="289096" y="645982"/>
                  </a:lnTo>
                  <a:cubicBezTo>
                    <a:pt x="357585" y="714704"/>
                    <a:pt x="452397" y="757334"/>
                    <a:pt x="556994" y="757334"/>
                  </a:cubicBezTo>
                  <a:cubicBezTo>
                    <a:pt x="765953" y="757334"/>
                    <a:pt x="935777" y="587511"/>
                    <a:pt x="935777" y="378551"/>
                  </a:cubicBezTo>
                  <a:cubicBezTo>
                    <a:pt x="935777" y="356886"/>
                    <a:pt x="933913" y="335687"/>
                    <a:pt x="930419" y="314954"/>
                  </a:cubicBezTo>
                  <a:lnTo>
                    <a:pt x="897340" y="314954"/>
                  </a:lnTo>
                  <a:cubicBezTo>
                    <a:pt x="901300" y="335687"/>
                    <a:pt x="903164" y="356886"/>
                    <a:pt x="903164" y="378551"/>
                  </a:cubicBezTo>
                  <a:cubicBezTo>
                    <a:pt x="903164" y="420016"/>
                    <a:pt x="895709" y="459852"/>
                    <a:pt x="882431" y="496891"/>
                  </a:cubicBezTo>
                  <a:lnTo>
                    <a:pt x="882198" y="424909"/>
                  </a:lnTo>
                  <a:cubicBezTo>
                    <a:pt x="882198" y="424676"/>
                    <a:pt x="882198" y="424210"/>
                    <a:pt x="882198" y="423977"/>
                  </a:cubicBezTo>
                  <a:cubicBezTo>
                    <a:pt x="882198" y="423744"/>
                    <a:pt x="882198" y="423511"/>
                    <a:pt x="882198" y="423278"/>
                  </a:cubicBezTo>
                  <a:cubicBezTo>
                    <a:pt x="882198" y="422812"/>
                    <a:pt x="881965" y="422346"/>
                    <a:pt x="881965" y="421880"/>
                  </a:cubicBezTo>
                  <a:cubicBezTo>
                    <a:pt x="881965" y="421647"/>
                    <a:pt x="881732" y="421181"/>
                    <a:pt x="881732" y="420948"/>
                  </a:cubicBezTo>
                  <a:cubicBezTo>
                    <a:pt x="880334" y="414193"/>
                    <a:pt x="874976" y="408835"/>
                    <a:pt x="867987" y="408136"/>
                  </a:cubicBezTo>
                  <a:lnTo>
                    <a:pt x="388568" y="348732"/>
                  </a:lnTo>
                  <a:cubicBezTo>
                    <a:pt x="386937" y="348500"/>
                    <a:pt x="385306" y="348500"/>
                    <a:pt x="383676" y="348965"/>
                  </a:cubicBezTo>
                  <a:lnTo>
                    <a:pt x="211057" y="380181"/>
                  </a:lnTo>
                  <a:cubicBezTo>
                    <a:pt x="211057" y="379715"/>
                    <a:pt x="211057" y="379249"/>
                    <a:pt x="211057" y="378784"/>
                  </a:cubicBezTo>
                  <a:cubicBezTo>
                    <a:pt x="211057" y="187994"/>
                    <a:pt x="366437" y="32614"/>
                    <a:pt x="557227" y="32614"/>
                  </a:cubicBezTo>
                  <a:cubicBezTo>
                    <a:pt x="624783" y="32614"/>
                    <a:pt x="687681" y="51949"/>
                    <a:pt x="741027" y="85494"/>
                  </a:cubicBezTo>
                  <a:lnTo>
                    <a:pt x="796703" y="85494"/>
                  </a:lnTo>
                  <a:cubicBezTo>
                    <a:pt x="731476" y="32148"/>
                    <a:pt x="648079" y="0"/>
                    <a:pt x="557227" y="0"/>
                  </a:cubicBezTo>
                  <a:cubicBezTo>
                    <a:pt x="348267" y="0"/>
                    <a:pt x="178443" y="169824"/>
                    <a:pt x="178443" y="378784"/>
                  </a:cubicBezTo>
                  <a:cubicBezTo>
                    <a:pt x="178443" y="381346"/>
                    <a:pt x="178443" y="383676"/>
                    <a:pt x="178443" y="386005"/>
                  </a:cubicBezTo>
                  <a:lnTo>
                    <a:pt x="13278" y="416056"/>
                  </a:lnTo>
                  <a:cubicBezTo>
                    <a:pt x="13045" y="416056"/>
                    <a:pt x="13045" y="416289"/>
                    <a:pt x="12812" y="416289"/>
                  </a:cubicBezTo>
                  <a:cubicBezTo>
                    <a:pt x="11182" y="416522"/>
                    <a:pt x="9551" y="417221"/>
                    <a:pt x="8153" y="418153"/>
                  </a:cubicBezTo>
                  <a:cubicBezTo>
                    <a:pt x="7920" y="418386"/>
                    <a:pt x="7687" y="418386"/>
                    <a:pt x="7455" y="418619"/>
                  </a:cubicBezTo>
                  <a:cubicBezTo>
                    <a:pt x="6756" y="419085"/>
                    <a:pt x="6057" y="419318"/>
                    <a:pt x="5591" y="420016"/>
                  </a:cubicBezTo>
                  <a:cubicBezTo>
                    <a:pt x="4892" y="420482"/>
                    <a:pt x="4426" y="421181"/>
                    <a:pt x="3960" y="421647"/>
                  </a:cubicBezTo>
                  <a:cubicBezTo>
                    <a:pt x="3727" y="421880"/>
                    <a:pt x="3494" y="422113"/>
                    <a:pt x="3494" y="422113"/>
                  </a:cubicBezTo>
                  <a:cubicBezTo>
                    <a:pt x="2562" y="423511"/>
                    <a:pt x="1631" y="424909"/>
                    <a:pt x="1165" y="426306"/>
                  </a:cubicBezTo>
                  <a:cubicBezTo>
                    <a:pt x="932" y="426539"/>
                    <a:pt x="932" y="427005"/>
                    <a:pt x="932" y="427238"/>
                  </a:cubicBezTo>
                  <a:cubicBezTo>
                    <a:pt x="466" y="428869"/>
                    <a:pt x="0" y="430499"/>
                    <a:pt x="0" y="432130"/>
                  </a:cubicBezTo>
                  <a:lnTo>
                    <a:pt x="0" y="577261"/>
                  </a:lnTo>
                  <a:cubicBezTo>
                    <a:pt x="0" y="584482"/>
                    <a:pt x="5358" y="591005"/>
                    <a:pt x="13045" y="592636"/>
                  </a:cubicBezTo>
                  <a:close/>
                  <a:moveTo>
                    <a:pt x="556994" y="724488"/>
                  </a:moveTo>
                  <a:cubicBezTo>
                    <a:pt x="481050" y="724488"/>
                    <a:pt x="410698" y="699795"/>
                    <a:pt x="353625" y="658329"/>
                  </a:cubicBezTo>
                  <a:lnTo>
                    <a:pt x="496425" y="685817"/>
                  </a:lnTo>
                  <a:cubicBezTo>
                    <a:pt x="497357" y="686050"/>
                    <a:pt x="498522" y="686050"/>
                    <a:pt x="499454" y="686050"/>
                  </a:cubicBezTo>
                  <a:cubicBezTo>
                    <a:pt x="501085" y="686050"/>
                    <a:pt x="502715" y="685817"/>
                    <a:pt x="504113" y="685351"/>
                  </a:cubicBezTo>
                  <a:lnTo>
                    <a:pt x="833976" y="585880"/>
                  </a:lnTo>
                  <a:cubicBezTo>
                    <a:pt x="770846" y="669976"/>
                    <a:pt x="670209" y="724488"/>
                    <a:pt x="556994" y="724488"/>
                  </a:cubicBezTo>
                  <a:close/>
                  <a:moveTo>
                    <a:pt x="483147" y="546278"/>
                  </a:moveTo>
                  <a:lnTo>
                    <a:pt x="483147" y="553965"/>
                  </a:lnTo>
                  <a:lnTo>
                    <a:pt x="427238" y="511335"/>
                  </a:lnTo>
                  <a:lnTo>
                    <a:pt x="439585" y="513198"/>
                  </a:lnTo>
                  <a:lnTo>
                    <a:pt x="483147" y="546278"/>
                  </a:lnTo>
                  <a:close/>
                  <a:moveTo>
                    <a:pt x="463812" y="516925"/>
                  </a:moveTo>
                  <a:lnTo>
                    <a:pt x="481749" y="519721"/>
                  </a:lnTo>
                  <a:cubicBezTo>
                    <a:pt x="482681" y="519954"/>
                    <a:pt x="483380" y="520653"/>
                    <a:pt x="483380" y="521585"/>
                  </a:cubicBezTo>
                  <a:lnTo>
                    <a:pt x="483380" y="531835"/>
                  </a:lnTo>
                  <a:lnTo>
                    <a:pt x="463812" y="516925"/>
                  </a:lnTo>
                  <a:close/>
                  <a:moveTo>
                    <a:pt x="483147" y="570039"/>
                  </a:moveTo>
                  <a:lnTo>
                    <a:pt x="483147" y="578425"/>
                  </a:lnTo>
                  <a:lnTo>
                    <a:pt x="483147" y="578891"/>
                  </a:lnTo>
                  <a:lnTo>
                    <a:pt x="386704" y="505045"/>
                  </a:lnTo>
                  <a:lnTo>
                    <a:pt x="387403" y="505045"/>
                  </a:lnTo>
                  <a:lnTo>
                    <a:pt x="401147" y="507141"/>
                  </a:lnTo>
                  <a:lnTo>
                    <a:pt x="483147" y="570039"/>
                  </a:lnTo>
                  <a:close/>
                  <a:moveTo>
                    <a:pt x="849584" y="447272"/>
                  </a:moveTo>
                  <a:lnTo>
                    <a:pt x="849584" y="546045"/>
                  </a:lnTo>
                  <a:cubicBezTo>
                    <a:pt x="849584" y="546744"/>
                    <a:pt x="849118" y="547442"/>
                    <a:pt x="848419" y="547675"/>
                  </a:cubicBezTo>
                  <a:lnTo>
                    <a:pt x="518090" y="647380"/>
                  </a:lnTo>
                  <a:cubicBezTo>
                    <a:pt x="516925" y="647613"/>
                    <a:pt x="515761" y="646914"/>
                    <a:pt x="515761" y="645749"/>
                  </a:cubicBezTo>
                  <a:lnTo>
                    <a:pt x="515761" y="520420"/>
                  </a:lnTo>
                  <a:cubicBezTo>
                    <a:pt x="515761" y="519488"/>
                    <a:pt x="516460" y="518789"/>
                    <a:pt x="517158" y="518556"/>
                  </a:cubicBezTo>
                  <a:lnTo>
                    <a:pt x="847487" y="445408"/>
                  </a:lnTo>
                  <a:cubicBezTo>
                    <a:pt x="848652" y="445176"/>
                    <a:pt x="849584" y="446107"/>
                    <a:pt x="849584" y="447272"/>
                  </a:cubicBezTo>
                  <a:close/>
                  <a:moveTo>
                    <a:pt x="125562" y="428170"/>
                  </a:moveTo>
                  <a:lnTo>
                    <a:pt x="386704" y="380880"/>
                  </a:lnTo>
                  <a:cubicBezTo>
                    <a:pt x="386937" y="380880"/>
                    <a:pt x="387170" y="380880"/>
                    <a:pt x="387170" y="380880"/>
                  </a:cubicBezTo>
                  <a:lnTo>
                    <a:pt x="760596" y="427238"/>
                  </a:lnTo>
                  <a:cubicBezTo>
                    <a:pt x="762692" y="427471"/>
                    <a:pt x="762692" y="430266"/>
                    <a:pt x="760829" y="430732"/>
                  </a:cubicBezTo>
                  <a:lnTo>
                    <a:pt x="501550" y="488505"/>
                  </a:lnTo>
                  <a:cubicBezTo>
                    <a:pt x="501317" y="488505"/>
                    <a:pt x="501085" y="488505"/>
                    <a:pt x="500852" y="488505"/>
                  </a:cubicBezTo>
                  <a:lnTo>
                    <a:pt x="125562" y="431664"/>
                  </a:lnTo>
                  <a:cubicBezTo>
                    <a:pt x="123466" y="431431"/>
                    <a:pt x="123466" y="428636"/>
                    <a:pt x="125562" y="428170"/>
                  </a:cubicBezTo>
                  <a:close/>
                  <a:moveTo>
                    <a:pt x="32381" y="453096"/>
                  </a:moveTo>
                  <a:cubicBezTo>
                    <a:pt x="32381" y="451931"/>
                    <a:pt x="33312" y="451232"/>
                    <a:pt x="34477" y="451232"/>
                  </a:cubicBezTo>
                  <a:lnTo>
                    <a:pt x="37273" y="451465"/>
                  </a:lnTo>
                  <a:lnTo>
                    <a:pt x="353392" y="499687"/>
                  </a:lnTo>
                  <a:lnTo>
                    <a:pt x="483613" y="599391"/>
                  </a:lnTo>
                  <a:lnTo>
                    <a:pt x="483613" y="648312"/>
                  </a:lnTo>
                  <a:cubicBezTo>
                    <a:pt x="483613" y="649476"/>
                    <a:pt x="482681" y="650175"/>
                    <a:pt x="481516" y="650175"/>
                  </a:cubicBezTo>
                  <a:lnTo>
                    <a:pt x="167960" y="589607"/>
                  </a:lnTo>
                  <a:lnTo>
                    <a:pt x="32847" y="485710"/>
                  </a:lnTo>
                  <a:lnTo>
                    <a:pt x="32847" y="453096"/>
                  </a:lnTo>
                  <a:close/>
                  <a:moveTo>
                    <a:pt x="32381" y="507840"/>
                  </a:moveTo>
                  <a:lnTo>
                    <a:pt x="32381" y="505977"/>
                  </a:lnTo>
                  <a:lnTo>
                    <a:pt x="131852" y="582386"/>
                  </a:lnTo>
                  <a:lnTo>
                    <a:pt x="116477" y="579357"/>
                  </a:lnTo>
                  <a:lnTo>
                    <a:pt x="32381" y="514596"/>
                  </a:lnTo>
                  <a:lnTo>
                    <a:pt x="32381" y="507840"/>
                  </a:lnTo>
                  <a:close/>
                  <a:moveTo>
                    <a:pt x="32381" y="531136"/>
                  </a:moveTo>
                  <a:lnTo>
                    <a:pt x="88523" y="574232"/>
                  </a:lnTo>
                  <a:lnTo>
                    <a:pt x="75244" y="571670"/>
                  </a:lnTo>
                  <a:lnTo>
                    <a:pt x="32381" y="538823"/>
                  </a:lnTo>
                  <a:lnTo>
                    <a:pt x="32381" y="531136"/>
                  </a:lnTo>
                  <a:close/>
                  <a:moveTo>
                    <a:pt x="32381" y="553266"/>
                  </a:moveTo>
                  <a:lnTo>
                    <a:pt x="49619" y="566545"/>
                  </a:lnTo>
                  <a:lnTo>
                    <a:pt x="33778" y="563516"/>
                  </a:lnTo>
                  <a:cubicBezTo>
                    <a:pt x="32847" y="563283"/>
                    <a:pt x="32381" y="562585"/>
                    <a:pt x="32381" y="561653"/>
                  </a:cubicBezTo>
                  <a:lnTo>
                    <a:pt x="32381" y="553266"/>
                  </a:lnTo>
                  <a:close/>
                </a:path>
              </a:pathLst>
            </a:custGeom>
            <a:solidFill>
              <a:srgbClr val="333333"/>
            </a:solidFill>
            <a:ln w="2328" cap="flat">
              <a:noFill/>
              <a:prstDash val="solid"/>
              <a:miter/>
            </a:ln>
          </p:spPr>
          <p:txBody>
            <a:bodyPr rtlCol="0" anchor="ctr"/>
            <a:lstStyle/>
            <a:p>
              <a:endParaRPr lang="de-CH"/>
            </a:p>
          </p:txBody>
        </p:sp>
      </p:grpSp>
      <p:grpSp>
        <p:nvGrpSpPr>
          <p:cNvPr id="41" name="Group 40">
            <a:extLst>
              <a:ext uri="{FF2B5EF4-FFF2-40B4-BE49-F238E27FC236}">
                <a16:creationId xmlns:a16="http://schemas.microsoft.com/office/drawing/2014/main" id="{65C535CE-2676-10BD-7006-370FCB82D4D0}"/>
              </a:ext>
            </a:extLst>
          </p:cNvPr>
          <p:cNvGrpSpPr>
            <a:grpSpLocks noChangeAspect="1"/>
          </p:cNvGrpSpPr>
          <p:nvPr/>
        </p:nvGrpSpPr>
        <p:grpSpPr>
          <a:xfrm>
            <a:off x="1986819" y="1388355"/>
            <a:ext cx="1011953" cy="757334"/>
            <a:chOff x="4097466" y="1574602"/>
            <a:chExt cx="1011953" cy="757334"/>
          </a:xfrm>
        </p:grpSpPr>
        <p:grpSp>
          <p:nvGrpSpPr>
            <p:cNvPr id="42" name="Group 41">
              <a:extLst>
                <a:ext uri="{FF2B5EF4-FFF2-40B4-BE49-F238E27FC236}">
                  <a16:creationId xmlns:a16="http://schemas.microsoft.com/office/drawing/2014/main" id="{B9087301-1CAE-4D65-4E0F-AA25E4B117CA}"/>
                </a:ext>
              </a:extLst>
            </p:cNvPr>
            <p:cNvGrpSpPr>
              <a:grpSpLocks noChangeAspect="1"/>
            </p:cNvGrpSpPr>
            <p:nvPr/>
          </p:nvGrpSpPr>
          <p:grpSpPr>
            <a:xfrm>
              <a:off x="4097466" y="1574602"/>
              <a:ext cx="1011953" cy="757334"/>
              <a:chOff x="1834117" y="1570499"/>
              <a:chExt cx="1011953" cy="757334"/>
            </a:xfrm>
          </p:grpSpPr>
          <p:sp>
            <p:nvSpPr>
              <p:cNvPr id="44" name="Rectangle: Rounded Corners 43">
                <a:extLst>
                  <a:ext uri="{FF2B5EF4-FFF2-40B4-BE49-F238E27FC236}">
                    <a16:creationId xmlns:a16="http://schemas.microsoft.com/office/drawing/2014/main" id="{54F3D2F9-3547-574E-1888-9776CF1484B6}"/>
                  </a:ext>
                </a:extLst>
              </p:cNvPr>
              <p:cNvSpPr/>
              <p:nvPr/>
            </p:nvSpPr>
            <p:spPr>
              <a:xfrm>
                <a:off x="2154429" y="1682316"/>
                <a:ext cx="691641" cy="175647"/>
              </a:xfrm>
              <a:prstGeom prst="roundRect">
                <a:avLst>
                  <a:gd name="adj" fmla="val 50000"/>
                </a:avLst>
              </a:prstGeom>
              <a:solidFill>
                <a:srgbClr val="333333"/>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a:latin typeface="Neue Haas Grotesk Text Pro" panose="020B0504020202020204" pitchFamily="34" charset="77"/>
                </a:endParaRPr>
              </a:p>
            </p:txBody>
          </p:sp>
          <p:sp>
            <p:nvSpPr>
              <p:cNvPr id="45" name="Freeform: Shape 44">
                <a:extLst>
                  <a:ext uri="{FF2B5EF4-FFF2-40B4-BE49-F238E27FC236}">
                    <a16:creationId xmlns:a16="http://schemas.microsoft.com/office/drawing/2014/main" id="{D4BE1BC6-0D11-5B1F-5104-A191C2032E82}"/>
                  </a:ext>
                </a:extLst>
              </p:cNvPr>
              <p:cNvSpPr/>
              <p:nvPr/>
            </p:nvSpPr>
            <p:spPr>
              <a:xfrm>
                <a:off x="2060083" y="2087657"/>
                <a:ext cx="43795" cy="49619"/>
              </a:xfrm>
              <a:custGeom>
                <a:avLst/>
                <a:gdLst>
                  <a:gd name="connsiteX0" fmla="*/ 10017 w 43795"/>
                  <a:gd name="connsiteY0" fmla="*/ 44261 h 49619"/>
                  <a:gd name="connsiteX1" fmla="*/ 13511 w 43795"/>
                  <a:gd name="connsiteY1" fmla="*/ 34710 h 49619"/>
                  <a:gd name="connsiteX2" fmla="*/ 30284 w 43795"/>
                  <a:gd name="connsiteY2" fmla="*/ 37273 h 49619"/>
                  <a:gd name="connsiteX3" fmla="*/ 33545 w 43795"/>
                  <a:gd name="connsiteY3" fmla="*/ 47989 h 49619"/>
                  <a:gd name="connsiteX4" fmla="*/ 43795 w 43795"/>
                  <a:gd name="connsiteY4" fmla="*/ 49619 h 49619"/>
                  <a:gd name="connsiteX5" fmla="*/ 27256 w 43795"/>
                  <a:gd name="connsiteY5" fmla="*/ 1398 h 49619"/>
                  <a:gd name="connsiteX6" fmla="*/ 17239 w 43795"/>
                  <a:gd name="connsiteY6" fmla="*/ 0 h 49619"/>
                  <a:gd name="connsiteX7" fmla="*/ 0 w 43795"/>
                  <a:gd name="connsiteY7" fmla="*/ 43097 h 49619"/>
                  <a:gd name="connsiteX8" fmla="*/ 10017 w 43795"/>
                  <a:gd name="connsiteY8" fmla="*/ 44261 h 49619"/>
                  <a:gd name="connsiteX9" fmla="*/ 22131 w 43795"/>
                  <a:gd name="connsiteY9" fmla="*/ 11648 h 49619"/>
                  <a:gd name="connsiteX10" fmla="*/ 22131 w 43795"/>
                  <a:gd name="connsiteY10" fmla="*/ 11648 h 49619"/>
                  <a:gd name="connsiteX11" fmla="*/ 27722 w 43795"/>
                  <a:gd name="connsiteY11" fmla="*/ 29352 h 49619"/>
                  <a:gd name="connsiteX12" fmla="*/ 16074 w 43795"/>
                  <a:gd name="connsiteY12" fmla="*/ 27722 h 49619"/>
                  <a:gd name="connsiteX13" fmla="*/ 22131 w 43795"/>
                  <a:gd name="connsiteY13" fmla="*/ 11648 h 4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95" h="49619">
                    <a:moveTo>
                      <a:pt x="10017" y="44261"/>
                    </a:moveTo>
                    <a:lnTo>
                      <a:pt x="13511" y="34710"/>
                    </a:lnTo>
                    <a:lnTo>
                      <a:pt x="30284" y="37273"/>
                    </a:lnTo>
                    <a:lnTo>
                      <a:pt x="33545" y="47989"/>
                    </a:lnTo>
                    <a:lnTo>
                      <a:pt x="43795" y="49619"/>
                    </a:lnTo>
                    <a:lnTo>
                      <a:pt x="27256" y="1398"/>
                    </a:lnTo>
                    <a:lnTo>
                      <a:pt x="17239" y="0"/>
                    </a:lnTo>
                    <a:lnTo>
                      <a:pt x="0" y="43097"/>
                    </a:lnTo>
                    <a:lnTo>
                      <a:pt x="10017" y="44261"/>
                    </a:lnTo>
                    <a:close/>
                    <a:moveTo>
                      <a:pt x="22131" y="11648"/>
                    </a:moveTo>
                    <a:lnTo>
                      <a:pt x="22131" y="11648"/>
                    </a:lnTo>
                    <a:lnTo>
                      <a:pt x="27722" y="29352"/>
                    </a:lnTo>
                    <a:lnTo>
                      <a:pt x="16074" y="27722"/>
                    </a:lnTo>
                    <a:lnTo>
                      <a:pt x="22131" y="11648"/>
                    </a:lnTo>
                    <a:close/>
                  </a:path>
                </a:pathLst>
              </a:custGeom>
              <a:solidFill>
                <a:srgbClr val="333333"/>
              </a:solidFill>
              <a:ln w="2328" cap="flat">
                <a:noFill/>
                <a:prstDash val="solid"/>
                <a:miter/>
              </a:ln>
            </p:spPr>
            <p:txBody>
              <a:bodyPr rtlCol="0" anchor="ctr"/>
              <a:lstStyle/>
              <a:p>
                <a:endParaRPr lang="de-CH"/>
              </a:p>
            </p:txBody>
          </p:sp>
          <p:sp>
            <p:nvSpPr>
              <p:cNvPr id="46" name="Freeform: Shape 45">
                <a:extLst>
                  <a:ext uri="{FF2B5EF4-FFF2-40B4-BE49-F238E27FC236}">
                    <a16:creationId xmlns:a16="http://schemas.microsoft.com/office/drawing/2014/main" id="{8BEFB018-FF11-286B-B626-A18AE2671D6D}"/>
                  </a:ext>
                </a:extLst>
              </p:cNvPr>
              <p:cNvSpPr/>
              <p:nvPr/>
            </p:nvSpPr>
            <p:spPr>
              <a:xfrm>
                <a:off x="2029100" y="2079970"/>
                <a:ext cx="36573" cy="49386"/>
              </a:xfrm>
              <a:custGeom>
                <a:avLst/>
                <a:gdLst>
                  <a:gd name="connsiteX0" fmla="*/ 13045 w 36573"/>
                  <a:gd name="connsiteY0" fmla="*/ 47756 h 49386"/>
                  <a:gd name="connsiteX1" fmla="*/ 23062 w 36573"/>
                  <a:gd name="connsiteY1" fmla="*/ 49386 h 49386"/>
                  <a:gd name="connsiteX2" fmla="*/ 23295 w 36573"/>
                  <a:gd name="connsiteY2" fmla="*/ 12114 h 49386"/>
                  <a:gd name="connsiteX3" fmla="*/ 36574 w 36573"/>
                  <a:gd name="connsiteY3" fmla="*/ 13977 h 49386"/>
                  <a:gd name="connsiteX4" fmla="*/ 36574 w 36573"/>
                  <a:gd name="connsiteY4" fmla="*/ 5591 h 49386"/>
                  <a:gd name="connsiteX5" fmla="*/ 0 w 36573"/>
                  <a:gd name="connsiteY5" fmla="*/ 0 h 49386"/>
                  <a:gd name="connsiteX6" fmla="*/ 0 w 36573"/>
                  <a:gd name="connsiteY6" fmla="*/ 8619 h 49386"/>
                  <a:gd name="connsiteX7" fmla="*/ 13278 w 36573"/>
                  <a:gd name="connsiteY7" fmla="*/ 10483 h 4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3" h="49386">
                    <a:moveTo>
                      <a:pt x="13045" y="47756"/>
                    </a:moveTo>
                    <a:lnTo>
                      <a:pt x="23062" y="49386"/>
                    </a:lnTo>
                    <a:lnTo>
                      <a:pt x="23295" y="12114"/>
                    </a:lnTo>
                    <a:lnTo>
                      <a:pt x="36574" y="13977"/>
                    </a:lnTo>
                    <a:lnTo>
                      <a:pt x="36574" y="5591"/>
                    </a:lnTo>
                    <a:lnTo>
                      <a:pt x="0" y="0"/>
                    </a:lnTo>
                    <a:lnTo>
                      <a:pt x="0" y="8619"/>
                    </a:lnTo>
                    <a:lnTo>
                      <a:pt x="13278" y="10483"/>
                    </a:lnTo>
                    <a:close/>
                  </a:path>
                </a:pathLst>
              </a:custGeom>
              <a:solidFill>
                <a:srgbClr val="333333"/>
              </a:solidFill>
              <a:ln w="2328" cap="flat">
                <a:noFill/>
                <a:prstDash val="solid"/>
                <a:miter/>
              </a:ln>
            </p:spPr>
            <p:txBody>
              <a:bodyPr rtlCol="0" anchor="ctr"/>
              <a:lstStyle/>
              <a:p>
                <a:endParaRPr lang="de-CH"/>
              </a:p>
            </p:txBody>
          </p:sp>
          <p:sp>
            <p:nvSpPr>
              <p:cNvPr id="52" name="Freeform: Shape 51">
                <a:extLst>
                  <a:ext uri="{FF2B5EF4-FFF2-40B4-BE49-F238E27FC236}">
                    <a16:creationId xmlns:a16="http://schemas.microsoft.com/office/drawing/2014/main" id="{73679D19-4CC0-CE62-E9E2-A2767367A6B3}"/>
                  </a:ext>
                </a:extLst>
              </p:cNvPr>
              <p:cNvSpPr/>
              <p:nvPr/>
            </p:nvSpPr>
            <p:spPr>
              <a:xfrm>
                <a:off x="2013958" y="2077873"/>
                <a:ext cx="10017" cy="47056"/>
              </a:xfrm>
              <a:custGeom>
                <a:avLst/>
                <a:gdLst>
                  <a:gd name="connsiteX0" fmla="*/ 10017 w 10017"/>
                  <a:gd name="connsiteY0" fmla="*/ 1398 h 47056"/>
                  <a:gd name="connsiteX1" fmla="*/ 0 w 10017"/>
                  <a:gd name="connsiteY1" fmla="*/ 0 h 47056"/>
                  <a:gd name="connsiteX2" fmla="*/ 0 w 10017"/>
                  <a:gd name="connsiteY2" fmla="*/ 45659 h 47056"/>
                  <a:gd name="connsiteX3" fmla="*/ 9784 w 10017"/>
                  <a:gd name="connsiteY3" fmla="*/ 47057 h 47056"/>
                </a:gdLst>
                <a:ahLst/>
                <a:cxnLst>
                  <a:cxn ang="0">
                    <a:pos x="connsiteX0" y="connsiteY0"/>
                  </a:cxn>
                  <a:cxn ang="0">
                    <a:pos x="connsiteX1" y="connsiteY1"/>
                  </a:cxn>
                  <a:cxn ang="0">
                    <a:pos x="connsiteX2" y="connsiteY2"/>
                  </a:cxn>
                  <a:cxn ang="0">
                    <a:pos x="connsiteX3" y="connsiteY3"/>
                  </a:cxn>
                </a:cxnLst>
                <a:rect l="l" t="t" r="r" b="b"/>
                <a:pathLst>
                  <a:path w="10017" h="47056">
                    <a:moveTo>
                      <a:pt x="10017" y="1398"/>
                    </a:moveTo>
                    <a:lnTo>
                      <a:pt x="0" y="0"/>
                    </a:lnTo>
                    <a:lnTo>
                      <a:pt x="0" y="45659"/>
                    </a:lnTo>
                    <a:lnTo>
                      <a:pt x="9784" y="47057"/>
                    </a:lnTo>
                    <a:close/>
                  </a:path>
                </a:pathLst>
              </a:custGeom>
              <a:solidFill>
                <a:srgbClr val="333333"/>
              </a:solidFill>
              <a:ln w="2328" cap="flat">
                <a:noFill/>
                <a:prstDash val="solid"/>
                <a:miter/>
              </a:ln>
            </p:spPr>
            <p:txBody>
              <a:bodyPr rtlCol="0" anchor="ctr"/>
              <a:lstStyle/>
              <a:p>
                <a:endParaRPr lang="de-CH"/>
              </a:p>
            </p:txBody>
          </p:sp>
          <p:sp>
            <p:nvSpPr>
              <p:cNvPr id="62" name="Freeform: Shape 61">
                <a:extLst>
                  <a:ext uri="{FF2B5EF4-FFF2-40B4-BE49-F238E27FC236}">
                    <a16:creationId xmlns:a16="http://schemas.microsoft.com/office/drawing/2014/main" id="{D179AEE8-EC11-C946-46B4-DF3320FFE68B}"/>
                  </a:ext>
                </a:extLst>
              </p:cNvPr>
              <p:cNvSpPr/>
              <p:nvPr/>
            </p:nvSpPr>
            <p:spPr>
              <a:xfrm>
                <a:off x="2154429" y="2098839"/>
                <a:ext cx="37971" cy="51249"/>
              </a:xfrm>
              <a:custGeom>
                <a:avLst/>
                <a:gdLst>
                  <a:gd name="connsiteX0" fmla="*/ 9784 w 37971"/>
                  <a:gd name="connsiteY0" fmla="*/ 27489 h 51249"/>
                  <a:gd name="connsiteX1" fmla="*/ 27955 w 37971"/>
                  <a:gd name="connsiteY1" fmla="*/ 30051 h 51249"/>
                  <a:gd name="connsiteX2" fmla="*/ 27955 w 37971"/>
                  <a:gd name="connsiteY2" fmla="*/ 49852 h 51249"/>
                  <a:gd name="connsiteX3" fmla="*/ 37739 w 37971"/>
                  <a:gd name="connsiteY3" fmla="*/ 51250 h 51249"/>
                  <a:gd name="connsiteX4" fmla="*/ 37972 w 37971"/>
                  <a:gd name="connsiteY4" fmla="*/ 5591 h 51249"/>
                  <a:gd name="connsiteX5" fmla="*/ 28187 w 37971"/>
                  <a:gd name="connsiteY5" fmla="*/ 4193 h 51249"/>
                  <a:gd name="connsiteX6" fmla="*/ 27955 w 37971"/>
                  <a:gd name="connsiteY6" fmla="*/ 21665 h 51249"/>
                  <a:gd name="connsiteX7" fmla="*/ 9784 w 37971"/>
                  <a:gd name="connsiteY7" fmla="*/ 18869 h 51249"/>
                  <a:gd name="connsiteX8" fmla="*/ 10017 w 37971"/>
                  <a:gd name="connsiteY8" fmla="*/ 1398 h 51249"/>
                  <a:gd name="connsiteX9" fmla="*/ 233 w 37971"/>
                  <a:gd name="connsiteY9" fmla="*/ 0 h 51249"/>
                  <a:gd name="connsiteX10" fmla="*/ 0 w 37971"/>
                  <a:gd name="connsiteY10" fmla="*/ 45659 h 51249"/>
                  <a:gd name="connsiteX11" fmla="*/ 9784 w 37971"/>
                  <a:gd name="connsiteY11" fmla="*/ 47057 h 5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71" h="51249">
                    <a:moveTo>
                      <a:pt x="9784" y="27489"/>
                    </a:moveTo>
                    <a:lnTo>
                      <a:pt x="27955" y="30051"/>
                    </a:lnTo>
                    <a:lnTo>
                      <a:pt x="27955" y="49852"/>
                    </a:lnTo>
                    <a:lnTo>
                      <a:pt x="37739" y="51250"/>
                    </a:lnTo>
                    <a:lnTo>
                      <a:pt x="37972" y="5591"/>
                    </a:lnTo>
                    <a:lnTo>
                      <a:pt x="28187" y="4193"/>
                    </a:lnTo>
                    <a:lnTo>
                      <a:pt x="27955" y="21665"/>
                    </a:lnTo>
                    <a:lnTo>
                      <a:pt x="9784" y="18869"/>
                    </a:lnTo>
                    <a:lnTo>
                      <a:pt x="10017" y="1398"/>
                    </a:lnTo>
                    <a:lnTo>
                      <a:pt x="233" y="0"/>
                    </a:lnTo>
                    <a:lnTo>
                      <a:pt x="0" y="45659"/>
                    </a:lnTo>
                    <a:lnTo>
                      <a:pt x="9784" y="47057"/>
                    </a:lnTo>
                    <a:close/>
                  </a:path>
                </a:pathLst>
              </a:custGeom>
              <a:solidFill>
                <a:srgbClr val="333333"/>
              </a:solidFill>
              <a:ln w="2328" cap="flat">
                <a:noFill/>
                <a:prstDash val="solid"/>
                <a:miter/>
              </a:ln>
            </p:spPr>
            <p:txBody>
              <a:bodyPr rtlCol="0" anchor="ctr"/>
              <a:lstStyle/>
              <a:p>
                <a:endParaRPr lang="de-CH"/>
              </a:p>
            </p:txBody>
          </p:sp>
          <p:sp>
            <p:nvSpPr>
              <p:cNvPr id="63" name="Freeform: Shape 62">
                <a:extLst>
                  <a:ext uri="{FF2B5EF4-FFF2-40B4-BE49-F238E27FC236}">
                    <a16:creationId xmlns:a16="http://schemas.microsoft.com/office/drawing/2014/main" id="{67333847-61CA-0BE7-83F8-7CE8DB8CDF09}"/>
                  </a:ext>
                </a:extLst>
              </p:cNvPr>
              <p:cNvSpPr/>
              <p:nvPr/>
            </p:nvSpPr>
            <p:spPr>
              <a:xfrm>
                <a:off x="2200787" y="2105595"/>
                <a:ext cx="10017" cy="47289"/>
              </a:xfrm>
              <a:custGeom>
                <a:avLst/>
                <a:gdLst>
                  <a:gd name="connsiteX0" fmla="*/ 10017 w 10017"/>
                  <a:gd name="connsiteY0" fmla="*/ 1631 h 47289"/>
                  <a:gd name="connsiteX1" fmla="*/ 233 w 10017"/>
                  <a:gd name="connsiteY1" fmla="*/ 0 h 47289"/>
                  <a:gd name="connsiteX2" fmla="*/ 0 w 10017"/>
                  <a:gd name="connsiteY2" fmla="*/ 45892 h 47289"/>
                  <a:gd name="connsiteX3" fmla="*/ 9784 w 10017"/>
                  <a:gd name="connsiteY3" fmla="*/ 47290 h 47289"/>
                </a:gdLst>
                <a:ahLst/>
                <a:cxnLst>
                  <a:cxn ang="0">
                    <a:pos x="connsiteX0" y="connsiteY0"/>
                  </a:cxn>
                  <a:cxn ang="0">
                    <a:pos x="connsiteX1" y="connsiteY1"/>
                  </a:cxn>
                  <a:cxn ang="0">
                    <a:pos x="connsiteX2" y="connsiteY2"/>
                  </a:cxn>
                  <a:cxn ang="0">
                    <a:pos x="connsiteX3" y="connsiteY3"/>
                  </a:cxn>
                </a:cxnLst>
                <a:rect l="l" t="t" r="r" b="b"/>
                <a:pathLst>
                  <a:path w="10017" h="47289">
                    <a:moveTo>
                      <a:pt x="10017" y="1631"/>
                    </a:moveTo>
                    <a:lnTo>
                      <a:pt x="233" y="0"/>
                    </a:lnTo>
                    <a:lnTo>
                      <a:pt x="0" y="45892"/>
                    </a:lnTo>
                    <a:lnTo>
                      <a:pt x="9784" y="47290"/>
                    </a:lnTo>
                    <a:close/>
                  </a:path>
                </a:pathLst>
              </a:custGeom>
              <a:solidFill>
                <a:srgbClr val="333333"/>
              </a:solidFill>
              <a:ln w="2328" cap="flat">
                <a:noFill/>
                <a:prstDash val="solid"/>
                <a:miter/>
              </a:ln>
            </p:spPr>
            <p:txBody>
              <a:bodyPr rtlCol="0" anchor="ctr"/>
              <a:lstStyle/>
              <a:p>
                <a:endParaRPr lang="de-CH"/>
              </a:p>
            </p:txBody>
          </p:sp>
          <p:sp>
            <p:nvSpPr>
              <p:cNvPr id="64" name="Freeform: Shape 63">
                <a:extLst>
                  <a:ext uri="{FF2B5EF4-FFF2-40B4-BE49-F238E27FC236}">
                    <a16:creationId xmlns:a16="http://schemas.microsoft.com/office/drawing/2014/main" id="{BC5CE7EB-1F06-4D9C-933B-E5ED429FAA51}"/>
                  </a:ext>
                </a:extLst>
              </p:cNvPr>
              <p:cNvSpPr/>
              <p:nvPr/>
            </p:nvSpPr>
            <p:spPr>
              <a:xfrm>
                <a:off x="2106440" y="2093641"/>
                <a:ext cx="41698" cy="48386"/>
              </a:xfrm>
              <a:custGeom>
                <a:avLst/>
                <a:gdLst>
                  <a:gd name="connsiteX0" fmla="*/ 5358 w 41698"/>
                  <a:gd name="connsiteY0" fmla="*/ 38743 h 48386"/>
                  <a:gd name="connsiteX1" fmla="*/ 12347 w 41698"/>
                  <a:gd name="connsiteY1" fmla="*/ 44800 h 48386"/>
                  <a:gd name="connsiteX2" fmla="*/ 21665 w 41698"/>
                  <a:gd name="connsiteY2" fmla="*/ 48062 h 48386"/>
                  <a:gd name="connsiteX3" fmla="*/ 29352 w 41698"/>
                  <a:gd name="connsiteY3" fmla="*/ 47829 h 48386"/>
                  <a:gd name="connsiteX4" fmla="*/ 35409 w 41698"/>
                  <a:gd name="connsiteY4" fmla="*/ 45033 h 48386"/>
                  <a:gd name="connsiteX5" fmla="*/ 39602 w 41698"/>
                  <a:gd name="connsiteY5" fmla="*/ 39675 h 48386"/>
                  <a:gd name="connsiteX6" fmla="*/ 41699 w 41698"/>
                  <a:gd name="connsiteY6" fmla="*/ 32221 h 48386"/>
                  <a:gd name="connsiteX7" fmla="*/ 32148 w 41698"/>
                  <a:gd name="connsiteY7" fmla="*/ 30823 h 48386"/>
                  <a:gd name="connsiteX8" fmla="*/ 29119 w 41698"/>
                  <a:gd name="connsiteY8" fmla="*/ 37812 h 48386"/>
                  <a:gd name="connsiteX9" fmla="*/ 22131 w 41698"/>
                  <a:gd name="connsiteY9" fmla="*/ 39675 h 48386"/>
                  <a:gd name="connsiteX10" fmla="*/ 16540 w 41698"/>
                  <a:gd name="connsiteY10" fmla="*/ 37579 h 48386"/>
                  <a:gd name="connsiteX11" fmla="*/ 12812 w 41698"/>
                  <a:gd name="connsiteY11" fmla="*/ 33618 h 48386"/>
                  <a:gd name="connsiteX12" fmla="*/ 10716 w 41698"/>
                  <a:gd name="connsiteY12" fmla="*/ 28493 h 48386"/>
                  <a:gd name="connsiteX13" fmla="*/ 10017 w 41698"/>
                  <a:gd name="connsiteY13" fmla="*/ 22903 h 48386"/>
                  <a:gd name="connsiteX14" fmla="*/ 10716 w 41698"/>
                  <a:gd name="connsiteY14" fmla="*/ 17079 h 48386"/>
                  <a:gd name="connsiteX15" fmla="*/ 12812 w 41698"/>
                  <a:gd name="connsiteY15" fmla="*/ 12420 h 48386"/>
                  <a:gd name="connsiteX16" fmla="*/ 16540 w 41698"/>
                  <a:gd name="connsiteY16" fmla="*/ 9391 h 48386"/>
                  <a:gd name="connsiteX17" fmla="*/ 22131 w 41698"/>
                  <a:gd name="connsiteY17" fmla="*/ 8925 h 48386"/>
                  <a:gd name="connsiteX18" fmla="*/ 25625 w 41698"/>
                  <a:gd name="connsiteY18" fmla="*/ 10090 h 48386"/>
                  <a:gd name="connsiteX19" fmla="*/ 28653 w 41698"/>
                  <a:gd name="connsiteY19" fmla="*/ 12187 h 48386"/>
                  <a:gd name="connsiteX20" fmla="*/ 30750 w 41698"/>
                  <a:gd name="connsiteY20" fmla="*/ 14982 h 48386"/>
                  <a:gd name="connsiteX21" fmla="*/ 31915 w 41698"/>
                  <a:gd name="connsiteY21" fmla="*/ 18244 h 48386"/>
                  <a:gd name="connsiteX22" fmla="*/ 41466 w 41698"/>
                  <a:gd name="connsiteY22" fmla="*/ 19641 h 48386"/>
                  <a:gd name="connsiteX23" fmla="*/ 39369 w 41698"/>
                  <a:gd name="connsiteY23" fmla="*/ 12187 h 48386"/>
                  <a:gd name="connsiteX24" fmla="*/ 35176 w 41698"/>
                  <a:gd name="connsiteY24" fmla="*/ 6363 h 48386"/>
                  <a:gd name="connsiteX25" fmla="*/ 29352 w 41698"/>
                  <a:gd name="connsiteY25" fmla="*/ 2403 h 48386"/>
                  <a:gd name="connsiteX26" fmla="*/ 22364 w 41698"/>
                  <a:gd name="connsiteY26" fmla="*/ 306 h 48386"/>
                  <a:gd name="connsiteX27" fmla="*/ 13045 w 41698"/>
                  <a:gd name="connsiteY27" fmla="*/ 772 h 48386"/>
                  <a:gd name="connsiteX28" fmla="*/ 6057 w 41698"/>
                  <a:gd name="connsiteY28" fmla="*/ 4965 h 48386"/>
                  <a:gd name="connsiteX29" fmla="*/ 1631 w 41698"/>
                  <a:gd name="connsiteY29" fmla="*/ 11954 h 48386"/>
                  <a:gd name="connsiteX30" fmla="*/ 0 w 41698"/>
                  <a:gd name="connsiteY30" fmla="*/ 21272 h 48386"/>
                  <a:gd name="connsiteX31" fmla="*/ 1398 w 41698"/>
                  <a:gd name="connsiteY31" fmla="*/ 30823 h 48386"/>
                  <a:gd name="connsiteX32" fmla="*/ 5358 w 41698"/>
                  <a:gd name="connsiteY32" fmla="*/ 38743 h 4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698" h="48386">
                    <a:moveTo>
                      <a:pt x="5358" y="38743"/>
                    </a:moveTo>
                    <a:cubicBezTo>
                      <a:pt x="7222" y="41073"/>
                      <a:pt x="9551" y="43170"/>
                      <a:pt x="12347" y="44800"/>
                    </a:cubicBezTo>
                    <a:cubicBezTo>
                      <a:pt x="15142" y="46431"/>
                      <a:pt x="18170" y="47596"/>
                      <a:pt x="21665" y="48062"/>
                    </a:cubicBezTo>
                    <a:cubicBezTo>
                      <a:pt x="24460" y="48528"/>
                      <a:pt x="27023" y="48528"/>
                      <a:pt x="29352" y="47829"/>
                    </a:cubicBezTo>
                    <a:cubicBezTo>
                      <a:pt x="31682" y="47363"/>
                      <a:pt x="33778" y="46431"/>
                      <a:pt x="35409" y="45033"/>
                    </a:cubicBezTo>
                    <a:cubicBezTo>
                      <a:pt x="37040" y="43636"/>
                      <a:pt x="38437" y="42005"/>
                      <a:pt x="39602" y="39675"/>
                    </a:cubicBezTo>
                    <a:cubicBezTo>
                      <a:pt x="40767" y="37579"/>
                      <a:pt x="41233" y="35016"/>
                      <a:pt x="41699" y="32221"/>
                    </a:cubicBezTo>
                    <a:lnTo>
                      <a:pt x="32148" y="30823"/>
                    </a:lnTo>
                    <a:cubicBezTo>
                      <a:pt x="31682" y="33851"/>
                      <a:pt x="30750" y="36181"/>
                      <a:pt x="29119" y="37812"/>
                    </a:cubicBezTo>
                    <a:cubicBezTo>
                      <a:pt x="27489" y="39442"/>
                      <a:pt x="25159" y="40141"/>
                      <a:pt x="22131" y="39675"/>
                    </a:cubicBezTo>
                    <a:cubicBezTo>
                      <a:pt x="19801" y="39442"/>
                      <a:pt x="17937" y="38743"/>
                      <a:pt x="16540" y="37579"/>
                    </a:cubicBezTo>
                    <a:cubicBezTo>
                      <a:pt x="14909" y="36414"/>
                      <a:pt x="13744" y="35016"/>
                      <a:pt x="12812" y="33618"/>
                    </a:cubicBezTo>
                    <a:cubicBezTo>
                      <a:pt x="11881" y="31988"/>
                      <a:pt x="11182" y="30357"/>
                      <a:pt x="10716" y="28493"/>
                    </a:cubicBezTo>
                    <a:cubicBezTo>
                      <a:pt x="10250" y="26630"/>
                      <a:pt x="10017" y="24766"/>
                      <a:pt x="10017" y="22903"/>
                    </a:cubicBezTo>
                    <a:cubicBezTo>
                      <a:pt x="10017" y="20806"/>
                      <a:pt x="10250" y="18942"/>
                      <a:pt x="10716" y="17079"/>
                    </a:cubicBezTo>
                    <a:cubicBezTo>
                      <a:pt x="11182" y="15215"/>
                      <a:pt x="11881" y="13584"/>
                      <a:pt x="12812" y="12420"/>
                    </a:cubicBezTo>
                    <a:cubicBezTo>
                      <a:pt x="13744" y="11022"/>
                      <a:pt x="15142" y="10090"/>
                      <a:pt x="16540" y="9391"/>
                    </a:cubicBezTo>
                    <a:cubicBezTo>
                      <a:pt x="18170" y="8692"/>
                      <a:pt x="20034" y="8692"/>
                      <a:pt x="22131" y="8925"/>
                    </a:cubicBezTo>
                    <a:cubicBezTo>
                      <a:pt x="23295" y="9158"/>
                      <a:pt x="24460" y="9391"/>
                      <a:pt x="25625" y="10090"/>
                    </a:cubicBezTo>
                    <a:cubicBezTo>
                      <a:pt x="26790" y="10556"/>
                      <a:pt x="27722" y="11488"/>
                      <a:pt x="28653" y="12187"/>
                    </a:cubicBezTo>
                    <a:cubicBezTo>
                      <a:pt x="29585" y="13118"/>
                      <a:pt x="30284" y="14050"/>
                      <a:pt x="30750" y="14982"/>
                    </a:cubicBezTo>
                    <a:cubicBezTo>
                      <a:pt x="31216" y="15914"/>
                      <a:pt x="31682" y="17079"/>
                      <a:pt x="31915" y="18244"/>
                    </a:cubicBezTo>
                    <a:lnTo>
                      <a:pt x="41466" y="19641"/>
                    </a:lnTo>
                    <a:cubicBezTo>
                      <a:pt x="41233" y="16846"/>
                      <a:pt x="40534" y="14516"/>
                      <a:pt x="39369" y="12187"/>
                    </a:cubicBezTo>
                    <a:cubicBezTo>
                      <a:pt x="38204" y="9857"/>
                      <a:pt x="36807" y="7994"/>
                      <a:pt x="35176" y="6363"/>
                    </a:cubicBezTo>
                    <a:cubicBezTo>
                      <a:pt x="33545" y="4732"/>
                      <a:pt x="31449" y="3334"/>
                      <a:pt x="29352" y="2403"/>
                    </a:cubicBezTo>
                    <a:cubicBezTo>
                      <a:pt x="27256" y="1238"/>
                      <a:pt x="24926" y="539"/>
                      <a:pt x="22364" y="306"/>
                    </a:cubicBezTo>
                    <a:cubicBezTo>
                      <a:pt x="18869" y="-160"/>
                      <a:pt x="15841" y="-160"/>
                      <a:pt x="13045" y="772"/>
                    </a:cubicBezTo>
                    <a:cubicBezTo>
                      <a:pt x="10250" y="1704"/>
                      <a:pt x="7920" y="2869"/>
                      <a:pt x="6057" y="4965"/>
                    </a:cubicBezTo>
                    <a:cubicBezTo>
                      <a:pt x="4193" y="6829"/>
                      <a:pt x="2795" y="9158"/>
                      <a:pt x="1631" y="11954"/>
                    </a:cubicBezTo>
                    <a:cubicBezTo>
                      <a:pt x="699" y="14749"/>
                      <a:pt x="0" y="17778"/>
                      <a:pt x="0" y="21272"/>
                    </a:cubicBezTo>
                    <a:cubicBezTo>
                      <a:pt x="0" y="24533"/>
                      <a:pt x="466" y="27795"/>
                      <a:pt x="1398" y="30823"/>
                    </a:cubicBezTo>
                    <a:cubicBezTo>
                      <a:pt x="2097" y="33618"/>
                      <a:pt x="3494" y="36181"/>
                      <a:pt x="5358" y="38743"/>
                    </a:cubicBezTo>
                    <a:close/>
                  </a:path>
                </a:pathLst>
              </a:custGeom>
              <a:solidFill>
                <a:srgbClr val="333333"/>
              </a:solidFill>
              <a:ln w="2328" cap="flat">
                <a:noFill/>
                <a:prstDash val="solid"/>
                <a:miter/>
              </a:ln>
            </p:spPr>
            <p:txBody>
              <a:bodyPr rtlCol="0" anchor="ctr"/>
              <a:lstStyle/>
              <a:p>
                <a:endParaRPr lang="de-CH"/>
              </a:p>
            </p:txBody>
          </p:sp>
          <p:sp>
            <p:nvSpPr>
              <p:cNvPr id="65" name="Freeform: Shape 64">
                <a:extLst>
                  <a:ext uri="{FF2B5EF4-FFF2-40B4-BE49-F238E27FC236}">
                    <a16:creationId xmlns:a16="http://schemas.microsoft.com/office/drawing/2014/main" id="{61503C78-8647-0D03-27A1-3A6906A1C50D}"/>
                  </a:ext>
                </a:extLst>
              </p:cNvPr>
              <p:cNvSpPr/>
              <p:nvPr/>
            </p:nvSpPr>
            <p:spPr>
              <a:xfrm>
                <a:off x="1967367" y="2070885"/>
                <a:ext cx="37971" cy="51482"/>
              </a:xfrm>
              <a:custGeom>
                <a:avLst/>
                <a:gdLst>
                  <a:gd name="connsiteX0" fmla="*/ 37739 w 37971"/>
                  <a:gd name="connsiteY0" fmla="*/ 51483 h 51482"/>
                  <a:gd name="connsiteX1" fmla="*/ 37972 w 37971"/>
                  <a:gd name="connsiteY1" fmla="*/ 5591 h 51482"/>
                  <a:gd name="connsiteX2" fmla="*/ 28187 w 37971"/>
                  <a:gd name="connsiteY2" fmla="*/ 4193 h 51482"/>
                  <a:gd name="connsiteX3" fmla="*/ 28187 w 37971"/>
                  <a:gd name="connsiteY3" fmla="*/ 21665 h 51482"/>
                  <a:gd name="connsiteX4" fmla="*/ 10017 w 37971"/>
                  <a:gd name="connsiteY4" fmla="*/ 19102 h 51482"/>
                  <a:gd name="connsiteX5" fmla="*/ 10017 w 37971"/>
                  <a:gd name="connsiteY5" fmla="*/ 1398 h 51482"/>
                  <a:gd name="connsiteX6" fmla="*/ 233 w 37971"/>
                  <a:gd name="connsiteY6" fmla="*/ 0 h 51482"/>
                  <a:gd name="connsiteX7" fmla="*/ 0 w 37971"/>
                  <a:gd name="connsiteY7" fmla="*/ 45659 h 51482"/>
                  <a:gd name="connsiteX8" fmla="*/ 9784 w 37971"/>
                  <a:gd name="connsiteY8" fmla="*/ 47290 h 51482"/>
                  <a:gd name="connsiteX9" fmla="*/ 10017 w 37971"/>
                  <a:gd name="connsiteY9" fmla="*/ 27489 h 51482"/>
                  <a:gd name="connsiteX10" fmla="*/ 28187 w 37971"/>
                  <a:gd name="connsiteY10" fmla="*/ 30284 h 51482"/>
                  <a:gd name="connsiteX11" fmla="*/ 27955 w 37971"/>
                  <a:gd name="connsiteY11" fmla="*/ 49852 h 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71" h="51482">
                    <a:moveTo>
                      <a:pt x="37739" y="51483"/>
                    </a:moveTo>
                    <a:lnTo>
                      <a:pt x="37972" y="5591"/>
                    </a:lnTo>
                    <a:lnTo>
                      <a:pt x="28187" y="4193"/>
                    </a:lnTo>
                    <a:lnTo>
                      <a:pt x="28187" y="21665"/>
                    </a:lnTo>
                    <a:lnTo>
                      <a:pt x="10017" y="19102"/>
                    </a:lnTo>
                    <a:lnTo>
                      <a:pt x="10017" y="1398"/>
                    </a:lnTo>
                    <a:lnTo>
                      <a:pt x="233" y="0"/>
                    </a:lnTo>
                    <a:lnTo>
                      <a:pt x="0" y="45659"/>
                    </a:lnTo>
                    <a:lnTo>
                      <a:pt x="9784" y="47290"/>
                    </a:lnTo>
                    <a:lnTo>
                      <a:pt x="10017" y="27489"/>
                    </a:lnTo>
                    <a:lnTo>
                      <a:pt x="28187" y="30284"/>
                    </a:lnTo>
                    <a:lnTo>
                      <a:pt x="27955" y="49852"/>
                    </a:lnTo>
                    <a:close/>
                  </a:path>
                </a:pathLst>
              </a:custGeom>
              <a:solidFill>
                <a:srgbClr val="333333"/>
              </a:solidFill>
              <a:ln w="2328" cap="flat">
                <a:noFill/>
                <a:prstDash val="solid"/>
                <a:miter/>
              </a:ln>
            </p:spPr>
            <p:txBody>
              <a:bodyPr rtlCol="0" anchor="ctr"/>
              <a:lstStyle/>
              <a:p>
                <a:endParaRPr lang="de-CH"/>
              </a:p>
            </p:txBody>
          </p:sp>
          <p:sp>
            <p:nvSpPr>
              <p:cNvPr id="78" name="Freeform: Shape 77">
                <a:extLst>
                  <a:ext uri="{FF2B5EF4-FFF2-40B4-BE49-F238E27FC236}">
                    <a16:creationId xmlns:a16="http://schemas.microsoft.com/office/drawing/2014/main" id="{5340296B-D2DA-C2E8-A6E2-34A8FE9B03C1}"/>
                  </a:ext>
                </a:extLst>
              </p:cNvPr>
              <p:cNvSpPr/>
              <p:nvPr/>
            </p:nvSpPr>
            <p:spPr>
              <a:xfrm>
                <a:off x="1834117" y="1570499"/>
                <a:ext cx="935777" cy="757334"/>
              </a:xfrm>
              <a:custGeom>
                <a:avLst/>
                <a:gdLst>
                  <a:gd name="connsiteX0" fmla="*/ 13045 w 935777"/>
                  <a:gd name="connsiteY0" fmla="*/ 592636 h 757334"/>
                  <a:gd name="connsiteX1" fmla="*/ 289096 w 935777"/>
                  <a:gd name="connsiteY1" fmla="*/ 645982 h 757334"/>
                  <a:gd name="connsiteX2" fmla="*/ 556994 w 935777"/>
                  <a:gd name="connsiteY2" fmla="*/ 757334 h 757334"/>
                  <a:gd name="connsiteX3" fmla="*/ 935777 w 935777"/>
                  <a:gd name="connsiteY3" fmla="*/ 378551 h 757334"/>
                  <a:gd name="connsiteX4" fmla="*/ 930419 w 935777"/>
                  <a:gd name="connsiteY4" fmla="*/ 314954 h 757334"/>
                  <a:gd name="connsiteX5" fmla="*/ 897340 w 935777"/>
                  <a:gd name="connsiteY5" fmla="*/ 314954 h 757334"/>
                  <a:gd name="connsiteX6" fmla="*/ 903164 w 935777"/>
                  <a:gd name="connsiteY6" fmla="*/ 378551 h 757334"/>
                  <a:gd name="connsiteX7" fmla="*/ 882431 w 935777"/>
                  <a:gd name="connsiteY7" fmla="*/ 496891 h 757334"/>
                  <a:gd name="connsiteX8" fmla="*/ 882198 w 935777"/>
                  <a:gd name="connsiteY8" fmla="*/ 424909 h 757334"/>
                  <a:gd name="connsiteX9" fmla="*/ 882198 w 935777"/>
                  <a:gd name="connsiteY9" fmla="*/ 423977 h 757334"/>
                  <a:gd name="connsiteX10" fmla="*/ 882198 w 935777"/>
                  <a:gd name="connsiteY10" fmla="*/ 423278 h 757334"/>
                  <a:gd name="connsiteX11" fmla="*/ 881965 w 935777"/>
                  <a:gd name="connsiteY11" fmla="*/ 421880 h 757334"/>
                  <a:gd name="connsiteX12" fmla="*/ 881732 w 935777"/>
                  <a:gd name="connsiteY12" fmla="*/ 420948 h 757334"/>
                  <a:gd name="connsiteX13" fmla="*/ 867987 w 935777"/>
                  <a:gd name="connsiteY13" fmla="*/ 408136 h 757334"/>
                  <a:gd name="connsiteX14" fmla="*/ 388568 w 935777"/>
                  <a:gd name="connsiteY14" fmla="*/ 348732 h 757334"/>
                  <a:gd name="connsiteX15" fmla="*/ 383676 w 935777"/>
                  <a:gd name="connsiteY15" fmla="*/ 348965 h 757334"/>
                  <a:gd name="connsiteX16" fmla="*/ 211057 w 935777"/>
                  <a:gd name="connsiteY16" fmla="*/ 380181 h 757334"/>
                  <a:gd name="connsiteX17" fmla="*/ 211057 w 935777"/>
                  <a:gd name="connsiteY17" fmla="*/ 378784 h 757334"/>
                  <a:gd name="connsiteX18" fmla="*/ 557227 w 935777"/>
                  <a:gd name="connsiteY18" fmla="*/ 32614 h 757334"/>
                  <a:gd name="connsiteX19" fmla="*/ 741027 w 935777"/>
                  <a:gd name="connsiteY19" fmla="*/ 85494 h 757334"/>
                  <a:gd name="connsiteX20" fmla="*/ 796703 w 935777"/>
                  <a:gd name="connsiteY20" fmla="*/ 85494 h 757334"/>
                  <a:gd name="connsiteX21" fmla="*/ 557227 w 935777"/>
                  <a:gd name="connsiteY21" fmla="*/ 0 h 757334"/>
                  <a:gd name="connsiteX22" fmla="*/ 178443 w 935777"/>
                  <a:gd name="connsiteY22" fmla="*/ 378784 h 757334"/>
                  <a:gd name="connsiteX23" fmla="*/ 178443 w 935777"/>
                  <a:gd name="connsiteY23" fmla="*/ 386005 h 757334"/>
                  <a:gd name="connsiteX24" fmla="*/ 13278 w 935777"/>
                  <a:gd name="connsiteY24" fmla="*/ 416056 h 757334"/>
                  <a:gd name="connsiteX25" fmla="*/ 12812 w 935777"/>
                  <a:gd name="connsiteY25" fmla="*/ 416289 h 757334"/>
                  <a:gd name="connsiteX26" fmla="*/ 8153 w 935777"/>
                  <a:gd name="connsiteY26" fmla="*/ 418153 h 757334"/>
                  <a:gd name="connsiteX27" fmla="*/ 7455 w 935777"/>
                  <a:gd name="connsiteY27" fmla="*/ 418619 h 757334"/>
                  <a:gd name="connsiteX28" fmla="*/ 5591 w 935777"/>
                  <a:gd name="connsiteY28" fmla="*/ 420016 h 757334"/>
                  <a:gd name="connsiteX29" fmla="*/ 3960 w 935777"/>
                  <a:gd name="connsiteY29" fmla="*/ 421647 h 757334"/>
                  <a:gd name="connsiteX30" fmla="*/ 3494 w 935777"/>
                  <a:gd name="connsiteY30" fmla="*/ 422113 h 757334"/>
                  <a:gd name="connsiteX31" fmla="*/ 1165 w 935777"/>
                  <a:gd name="connsiteY31" fmla="*/ 426306 h 757334"/>
                  <a:gd name="connsiteX32" fmla="*/ 932 w 935777"/>
                  <a:gd name="connsiteY32" fmla="*/ 427238 h 757334"/>
                  <a:gd name="connsiteX33" fmla="*/ 0 w 935777"/>
                  <a:gd name="connsiteY33" fmla="*/ 432130 h 757334"/>
                  <a:gd name="connsiteX34" fmla="*/ 0 w 935777"/>
                  <a:gd name="connsiteY34" fmla="*/ 577261 h 757334"/>
                  <a:gd name="connsiteX35" fmla="*/ 13045 w 935777"/>
                  <a:gd name="connsiteY35" fmla="*/ 592636 h 757334"/>
                  <a:gd name="connsiteX36" fmla="*/ 556994 w 935777"/>
                  <a:gd name="connsiteY36" fmla="*/ 724488 h 757334"/>
                  <a:gd name="connsiteX37" fmla="*/ 353625 w 935777"/>
                  <a:gd name="connsiteY37" fmla="*/ 658329 h 757334"/>
                  <a:gd name="connsiteX38" fmla="*/ 496425 w 935777"/>
                  <a:gd name="connsiteY38" fmla="*/ 685817 h 757334"/>
                  <a:gd name="connsiteX39" fmla="*/ 499454 w 935777"/>
                  <a:gd name="connsiteY39" fmla="*/ 686050 h 757334"/>
                  <a:gd name="connsiteX40" fmla="*/ 504113 w 935777"/>
                  <a:gd name="connsiteY40" fmla="*/ 685351 h 757334"/>
                  <a:gd name="connsiteX41" fmla="*/ 833976 w 935777"/>
                  <a:gd name="connsiteY41" fmla="*/ 585880 h 757334"/>
                  <a:gd name="connsiteX42" fmla="*/ 556994 w 935777"/>
                  <a:gd name="connsiteY42" fmla="*/ 724488 h 757334"/>
                  <a:gd name="connsiteX43" fmla="*/ 483147 w 935777"/>
                  <a:gd name="connsiteY43" fmla="*/ 546278 h 757334"/>
                  <a:gd name="connsiteX44" fmla="*/ 483147 w 935777"/>
                  <a:gd name="connsiteY44" fmla="*/ 553965 h 757334"/>
                  <a:gd name="connsiteX45" fmla="*/ 427238 w 935777"/>
                  <a:gd name="connsiteY45" fmla="*/ 511335 h 757334"/>
                  <a:gd name="connsiteX46" fmla="*/ 439585 w 935777"/>
                  <a:gd name="connsiteY46" fmla="*/ 513198 h 757334"/>
                  <a:gd name="connsiteX47" fmla="*/ 483147 w 935777"/>
                  <a:gd name="connsiteY47" fmla="*/ 546278 h 757334"/>
                  <a:gd name="connsiteX48" fmla="*/ 463812 w 935777"/>
                  <a:gd name="connsiteY48" fmla="*/ 516925 h 757334"/>
                  <a:gd name="connsiteX49" fmla="*/ 481749 w 935777"/>
                  <a:gd name="connsiteY49" fmla="*/ 519721 h 757334"/>
                  <a:gd name="connsiteX50" fmla="*/ 483380 w 935777"/>
                  <a:gd name="connsiteY50" fmla="*/ 521585 h 757334"/>
                  <a:gd name="connsiteX51" fmla="*/ 483380 w 935777"/>
                  <a:gd name="connsiteY51" fmla="*/ 531835 h 757334"/>
                  <a:gd name="connsiteX52" fmla="*/ 463812 w 935777"/>
                  <a:gd name="connsiteY52" fmla="*/ 516925 h 757334"/>
                  <a:gd name="connsiteX53" fmla="*/ 483147 w 935777"/>
                  <a:gd name="connsiteY53" fmla="*/ 570039 h 757334"/>
                  <a:gd name="connsiteX54" fmla="*/ 483147 w 935777"/>
                  <a:gd name="connsiteY54" fmla="*/ 578425 h 757334"/>
                  <a:gd name="connsiteX55" fmla="*/ 483147 w 935777"/>
                  <a:gd name="connsiteY55" fmla="*/ 578891 h 757334"/>
                  <a:gd name="connsiteX56" fmla="*/ 386704 w 935777"/>
                  <a:gd name="connsiteY56" fmla="*/ 505045 h 757334"/>
                  <a:gd name="connsiteX57" fmla="*/ 387403 w 935777"/>
                  <a:gd name="connsiteY57" fmla="*/ 505045 h 757334"/>
                  <a:gd name="connsiteX58" fmla="*/ 401147 w 935777"/>
                  <a:gd name="connsiteY58" fmla="*/ 507141 h 757334"/>
                  <a:gd name="connsiteX59" fmla="*/ 483147 w 935777"/>
                  <a:gd name="connsiteY59" fmla="*/ 570039 h 757334"/>
                  <a:gd name="connsiteX60" fmla="*/ 849584 w 935777"/>
                  <a:gd name="connsiteY60" fmla="*/ 447272 h 757334"/>
                  <a:gd name="connsiteX61" fmla="*/ 849584 w 935777"/>
                  <a:gd name="connsiteY61" fmla="*/ 546045 h 757334"/>
                  <a:gd name="connsiteX62" fmla="*/ 848419 w 935777"/>
                  <a:gd name="connsiteY62" fmla="*/ 547675 h 757334"/>
                  <a:gd name="connsiteX63" fmla="*/ 518090 w 935777"/>
                  <a:gd name="connsiteY63" fmla="*/ 647380 h 757334"/>
                  <a:gd name="connsiteX64" fmla="*/ 515761 w 935777"/>
                  <a:gd name="connsiteY64" fmla="*/ 645749 h 757334"/>
                  <a:gd name="connsiteX65" fmla="*/ 515761 w 935777"/>
                  <a:gd name="connsiteY65" fmla="*/ 520420 h 757334"/>
                  <a:gd name="connsiteX66" fmla="*/ 517158 w 935777"/>
                  <a:gd name="connsiteY66" fmla="*/ 518556 h 757334"/>
                  <a:gd name="connsiteX67" fmla="*/ 847487 w 935777"/>
                  <a:gd name="connsiteY67" fmla="*/ 445408 h 757334"/>
                  <a:gd name="connsiteX68" fmla="*/ 849584 w 935777"/>
                  <a:gd name="connsiteY68" fmla="*/ 447272 h 757334"/>
                  <a:gd name="connsiteX69" fmla="*/ 125562 w 935777"/>
                  <a:gd name="connsiteY69" fmla="*/ 428170 h 757334"/>
                  <a:gd name="connsiteX70" fmla="*/ 386704 w 935777"/>
                  <a:gd name="connsiteY70" fmla="*/ 380880 h 757334"/>
                  <a:gd name="connsiteX71" fmla="*/ 387170 w 935777"/>
                  <a:gd name="connsiteY71" fmla="*/ 380880 h 757334"/>
                  <a:gd name="connsiteX72" fmla="*/ 760596 w 935777"/>
                  <a:gd name="connsiteY72" fmla="*/ 427238 h 757334"/>
                  <a:gd name="connsiteX73" fmla="*/ 760829 w 935777"/>
                  <a:gd name="connsiteY73" fmla="*/ 430732 h 757334"/>
                  <a:gd name="connsiteX74" fmla="*/ 501550 w 935777"/>
                  <a:gd name="connsiteY74" fmla="*/ 488505 h 757334"/>
                  <a:gd name="connsiteX75" fmla="*/ 500852 w 935777"/>
                  <a:gd name="connsiteY75" fmla="*/ 488505 h 757334"/>
                  <a:gd name="connsiteX76" fmla="*/ 125562 w 935777"/>
                  <a:gd name="connsiteY76" fmla="*/ 431664 h 757334"/>
                  <a:gd name="connsiteX77" fmla="*/ 125562 w 935777"/>
                  <a:gd name="connsiteY77" fmla="*/ 428170 h 757334"/>
                  <a:gd name="connsiteX78" fmla="*/ 32381 w 935777"/>
                  <a:gd name="connsiteY78" fmla="*/ 453096 h 757334"/>
                  <a:gd name="connsiteX79" fmla="*/ 34477 w 935777"/>
                  <a:gd name="connsiteY79" fmla="*/ 451232 h 757334"/>
                  <a:gd name="connsiteX80" fmla="*/ 37273 w 935777"/>
                  <a:gd name="connsiteY80" fmla="*/ 451465 h 757334"/>
                  <a:gd name="connsiteX81" fmla="*/ 353392 w 935777"/>
                  <a:gd name="connsiteY81" fmla="*/ 499687 h 757334"/>
                  <a:gd name="connsiteX82" fmla="*/ 483613 w 935777"/>
                  <a:gd name="connsiteY82" fmla="*/ 599391 h 757334"/>
                  <a:gd name="connsiteX83" fmla="*/ 483613 w 935777"/>
                  <a:gd name="connsiteY83" fmla="*/ 648312 h 757334"/>
                  <a:gd name="connsiteX84" fmla="*/ 481516 w 935777"/>
                  <a:gd name="connsiteY84" fmla="*/ 650175 h 757334"/>
                  <a:gd name="connsiteX85" fmla="*/ 167960 w 935777"/>
                  <a:gd name="connsiteY85" fmla="*/ 589607 h 757334"/>
                  <a:gd name="connsiteX86" fmla="*/ 32847 w 935777"/>
                  <a:gd name="connsiteY86" fmla="*/ 485710 h 757334"/>
                  <a:gd name="connsiteX87" fmla="*/ 32847 w 935777"/>
                  <a:gd name="connsiteY87" fmla="*/ 453096 h 757334"/>
                  <a:gd name="connsiteX88" fmla="*/ 32381 w 935777"/>
                  <a:gd name="connsiteY88" fmla="*/ 507840 h 757334"/>
                  <a:gd name="connsiteX89" fmla="*/ 32381 w 935777"/>
                  <a:gd name="connsiteY89" fmla="*/ 505977 h 757334"/>
                  <a:gd name="connsiteX90" fmla="*/ 131852 w 935777"/>
                  <a:gd name="connsiteY90" fmla="*/ 582386 h 757334"/>
                  <a:gd name="connsiteX91" fmla="*/ 116477 w 935777"/>
                  <a:gd name="connsiteY91" fmla="*/ 579357 h 757334"/>
                  <a:gd name="connsiteX92" fmla="*/ 32381 w 935777"/>
                  <a:gd name="connsiteY92" fmla="*/ 514596 h 757334"/>
                  <a:gd name="connsiteX93" fmla="*/ 32381 w 935777"/>
                  <a:gd name="connsiteY93" fmla="*/ 507840 h 757334"/>
                  <a:gd name="connsiteX94" fmla="*/ 32381 w 935777"/>
                  <a:gd name="connsiteY94" fmla="*/ 531136 h 757334"/>
                  <a:gd name="connsiteX95" fmla="*/ 88523 w 935777"/>
                  <a:gd name="connsiteY95" fmla="*/ 574232 h 757334"/>
                  <a:gd name="connsiteX96" fmla="*/ 75244 w 935777"/>
                  <a:gd name="connsiteY96" fmla="*/ 571670 h 757334"/>
                  <a:gd name="connsiteX97" fmla="*/ 32381 w 935777"/>
                  <a:gd name="connsiteY97" fmla="*/ 538823 h 757334"/>
                  <a:gd name="connsiteX98" fmla="*/ 32381 w 935777"/>
                  <a:gd name="connsiteY98" fmla="*/ 531136 h 757334"/>
                  <a:gd name="connsiteX99" fmla="*/ 32381 w 935777"/>
                  <a:gd name="connsiteY99" fmla="*/ 553266 h 757334"/>
                  <a:gd name="connsiteX100" fmla="*/ 49619 w 935777"/>
                  <a:gd name="connsiteY100" fmla="*/ 566545 h 757334"/>
                  <a:gd name="connsiteX101" fmla="*/ 33778 w 935777"/>
                  <a:gd name="connsiteY101" fmla="*/ 563516 h 757334"/>
                  <a:gd name="connsiteX102" fmla="*/ 32381 w 935777"/>
                  <a:gd name="connsiteY102" fmla="*/ 561653 h 757334"/>
                  <a:gd name="connsiteX103" fmla="*/ 32381 w 935777"/>
                  <a:gd name="connsiteY103" fmla="*/ 553266 h 75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935777" h="757334">
                    <a:moveTo>
                      <a:pt x="13045" y="592636"/>
                    </a:moveTo>
                    <a:lnTo>
                      <a:pt x="289096" y="645982"/>
                    </a:lnTo>
                    <a:cubicBezTo>
                      <a:pt x="357585" y="714704"/>
                      <a:pt x="452397" y="757334"/>
                      <a:pt x="556994" y="757334"/>
                    </a:cubicBezTo>
                    <a:cubicBezTo>
                      <a:pt x="765953" y="757334"/>
                      <a:pt x="935777" y="587511"/>
                      <a:pt x="935777" y="378551"/>
                    </a:cubicBezTo>
                    <a:cubicBezTo>
                      <a:pt x="935777" y="356886"/>
                      <a:pt x="933913" y="335687"/>
                      <a:pt x="930419" y="314954"/>
                    </a:cubicBezTo>
                    <a:lnTo>
                      <a:pt x="897340" y="314954"/>
                    </a:lnTo>
                    <a:cubicBezTo>
                      <a:pt x="901300" y="335687"/>
                      <a:pt x="903164" y="356886"/>
                      <a:pt x="903164" y="378551"/>
                    </a:cubicBezTo>
                    <a:cubicBezTo>
                      <a:pt x="903164" y="420016"/>
                      <a:pt x="895709" y="459852"/>
                      <a:pt x="882431" y="496891"/>
                    </a:cubicBezTo>
                    <a:lnTo>
                      <a:pt x="882198" y="424909"/>
                    </a:lnTo>
                    <a:cubicBezTo>
                      <a:pt x="882198" y="424676"/>
                      <a:pt x="882198" y="424210"/>
                      <a:pt x="882198" y="423977"/>
                    </a:cubicBezTo>
                    <a:cubicBezTo>
                      <a:pt x="882198" y="423744"/>
                      <a:pt x="882198" y="423511"/>
                      <a:pt x="882198" y="423278"/>
                    </a:cubicBezTo>
                    <a:cubicBezTo>
                      <a:pt x="882198" y="422812"/>
                      <a:pt x="881965" y="422346"/>
                      <a:pt x="881965" y="421880"/>
                    </a:cubicBezTo>
                    <a:cubicBezTo>
                      <a:pt x="881965" y="421647"/>
                      <a:pt x="881732" y="421181"/>
                      <a:pt x="881732" y="420948"/>
                    </a:cubicBezTo>
                    <a:cubicBezTo>
                      <a:pt x="880334" y="414193"/>
                      <a:pt x="874976" y="408835"/>
                      <a:pt x="867987" y="408136"/>
                    </a:cubicBezTo>
                    <a:lnTo>
                      <a:pt x="388568" y="348732"/>
                    </a:lnTo>
                    <a:cubicBezTo>
                      <a:pt x="386937" y="348500"/>
                      <a:pt x="385306" y="348500"/>
                      <a:pt x="383676" y="348965"/>
                    </a:cubicBezTo>
                    <a:lnTo>
                      <a:pt x="211057" y="380181"/>
                    </a:lnTo>
                    <a:cubicBezTo>
                      <a:pt x="211057" y="379715"/>
                      <a:pt x="211057" y="379249"/>
                      <a:pt x="211057" y="378784"/>
                    </a:cubicBezTo>
                    <a:cubicBezTo>
                      <a:pt x="211057" y="187994"/>
                      <a:pt x="366437" y="32614"/>
                      <a:pt x="557227" y="32614"/>
                    </a:cubicBezTo>
                    <a:cubicBezTo>
                      <a:pt x="624783" y="32614"/>
                      <a:pt x="687681" y="51949"/>
                      <a:pt x="741027" y="85494"/>
                    </a:cubicBezTo>
                    <a:lnTo>
                      <a:pt x="796703" y="85494"/>
                    </a:lnTo>
                    <a:cubicBezTo>
                      <a:pt x="731476" y="32148"/>
                      <a:pt x="648079" y="0"/>
                      <a:pt x="557227" y="0"/>
                    </a:cubicBezTo>
                    <a:cubicBezTo>
                      <a:pt x="348267" y="0"/>
                      <a:pt x="178443" y="169824"/>
                      <a:pt x="178443" y="378784"/>
                    </a:cubicBezTo>
                    <a:cubicBezTo>
                      <a:pt x="178443" y="381346"/>
                      <a:pt x="178443" y="383676"/>
                      <a:pt x="178443" y="386005"/>
                    </a:cubicBezTo>
                    <a:lnTo>
                      <a:pt x="13278" y="416056"/>
                    </a:lnTo>
                    <a:cubicBezTo>
                      <a:pt x="13045" y="416056"/>
                      <a:pt x="13045" y="416289"/>
                      <a:pt x="12812" y="416289"/>
                    </a:cubicBezTo>
                    <a:cubicBezTo>
                      <a:pt x="11182" y="416522"/>
                      <a:pt x="9551" y="417221"/>
                      <a:pt x="8153" y="418153"/>
                    </a:cubicBezTo>
                    <a:cubicBezTo>
                      <a:pt x="7920" y="418386"/>
                      <a:pt x="7687" y="418386"/>
                      <a:pt x="7455" y="418619"/>
                    </a:cubicBezTo>
                    <a:cubicBezTo>
                      <a:pt x="6756" y="419085"/>
                      <a:pt x="6057" y="419318"/>
                      <a:pt x="5591" y="420016"/>
                    </a:cubicBezTo>
                    <a:cubicBezTo>
                      <a:pt x="4892" y="420482"/>
                      <a:pt x="4426" y="421181"/>
                      <a:pt x="3960" y="421647"/>
                    </a:cubicBezTo>
                    <a:cubicBezTo>
                      <a:pt x="3727" y="421880"/>
                      <a:pt x="3494" y="422113"/>
                      <a:pt x="3494" y="422113"/>
                    </a:cubicBezTo>
                    <a:cubicBezTo>
                      <a:pt x="2562" y="423511"/>
                      <a:pt x="1631" y="424909"/>
                      <a:pt x="1165" y="426306"/>
                    </a:cubicBezTo>
                    <a:cubicBezTo>
                      <a:pt x="932" y="426539"/>
                      <a:pt x="932" y="427005"/>
                      <a:pt x="932" y="427238"/>
                    </a:cubicBezTo>
                    <a:cubicBezTo>
                      <a:pt x="466" y="428869"/>
                      <a:pt x="0" y="430499"/>
                      <a:pt x="0" y="432130"/>
                    </a:cubicBezTo>
                    <a:lnTo>
                      <a:pt x="0" y="577261"/>
                    </a:lnTo>
                    <a:cubicBezTo>
                      <a:pt x="0" y="584482"/>
                      <a:pt x="5358" y="591005"/>
                      <a:pt x="13045" y="592636"/>
                    </a:cubicBezTo>
                    <a:close/>
                    <a:moveTo>
                      <a:pt x="556994" y="724488"/>
                    </a:moveTo>
                    <a:cubicBezTo>
                      <a:pt x="481050" y="724488"/>
                      <a:pt x="410698" y="699795"/>
                      <a:pt x="353625" y="658329"/>
                    </a:cubicBezTo>
                    <a:lnTo>
                      <a:pt x="496425" y="685817"/>
                    </a:lnTo>
                    <a:cubicBezTo>
                      <a:pt x="497357" y="686050"/>
                      <a:pt x="498522" y="686050"/>
                      <a:pt x="499454" y="686050"/>
                    </a:cubicBezTo>
                    <a:cubicBezTo>
                      <a:pt x="501085" y="686050"/>
                      <a:pt x="502715" y="685817"/>
                      <a:pt x="504113" y="685351"/>
                    </a:cubicBezTo>
                    <a:lnTo>
                      <a:pt x="833976" y="585880"/>
                    </a:lnTo>
                    <a:cubicBezTo>
                      <a:pt x="770846" y="669976"/>
                      <a:pt x="670209" y="724488"/>
                      <a:pt x="556994" y="724488"/>
                    </a:cubicBezTo>
                    <a:close/>
                    <a:moveTo>
                      <a:pt x="483147" y="546278"/>
                    </a:moveTo>
                    <a:lnTo>
                      <a:pt x="483147" y="553965"/>
                    </a:lnTo>
                    <a:lnTo>
                      <a:pt x="427238" y="511335"/>
                    </a:lnTo>
                    <a:lnTo>
                      <a:pt x="439585" y="513198"/>
                    </a:lnTo>
                    <a:lnTo>
                      <a:pt x="483147" y="546278"/>
                    </a:lnTo>
                    <a:close/>
                    <a:moveTo>
                      <a:pt x="463812" y="516925"/>
                    </a:moveTo>
                    <a:lnTo>
                      <a:pt x="481749" y="519721"/>
                    </a:lnTo>
                    <a:cubicBezTo>
                      <a:pt x="482681" y="519954"/>
                      <a:pt x="483380" y="520653"/>
                      <a:pt x="483380" y="521585"/>
                    </a:cubicBezTo>
                    <a:lnTo>
                      <a:pt x="483380" y="531835"/>
                    </a:lnTo>
                    <a:lnTo>
                      <a:pt x="463812" y="516925"/>
                    </a:lnTo>
                    <a:close/>
                    <a:moveTo>
                      <a:pt x="483147" y="570039"/>
                    </a:moveTo>
                    <a:lnTo>
                      <a:pt x="483147" y="578425"/>
                    </a:lnTo>
                    <a:lnTo>
                      <a:pt x="483147" y="578891"/>
                    </a:lnTo>
                    <a:lnTo>
                      <a:pt x="386704" y="505045"/>
                    </a:lnTo>
                    <a:lnTo>
                      <a:pt x="387403" y="505045"/>
                    </a:lnTo>
                    <a:lnTo>
                      <a:pt x="401147" y="507141"/>
                    </a:lnTo>
                    <a:lnTo>
                      <a:pt x="483147" y="570039"/>
                    </a:lnTo>
                    <a:close/>
                    <a:moveTo>
                      <a:pt x="849584" y="447272"/>
                    </a:moveTo>
                    <a:lnTo>
                      <a:pt x="849584" y="546045"/>
                    </a:lnTo>
                    <a:cubicBezTo>
                      <a:pt x="849584" y="546744"/>
                      <a:pt x="849118" y="547442"/>
                      <a:pt x="848419" y="547675"/>
                    </a:cubicBezTo>
                    <a:lnTo>
                      <a:pt x="518090" y="647380"/>
                    </a:lnTo>
                    <a:cubicBezTo>
                      <a:pt x="516925" y="647613"/>
                      <a:pt x="515761" y="646914"/>
                      <a:pt x="515761" y="645749"/>
                    </a:cubicBezTo>
                    <a:lnTo>
                      <a:pt x="515761" y="520420"/>
                    </a:lnTo>
                    <a:cubicBezTo>
                      <a:pt x="515761" y="519488"/>
                      <a:pt x="516460" y="518789"/>
                      <a:pt x="517158" y="518556"/>
                    </a:cubicBezTo>
                    <a:lnTo>
                      <a:pt x="847487" y="445408"/>
                    </a:lnTo>
                    <a:cubicBezTo>
                      <a:pt x="848652" y="445176"/>
                      <a:pt x="849584" y="446107"/>
                      <a:pt x="849584" y="447272"/>
                    </a:cubicBezTo>
                    <a:close/>
                    <a:moveTo>
                      <a:pt x="125562" y="428170"/>
                    </a:moveTo>
                    <a:lnTo>
                      <a:pt x="386704" y="380880"/>
                    </a:lnTo>
                    <a:cubicBezTo>
                      <a:pt x="386937" y="380880"/>
                      <a:pt x="387170" y="380880"/>
                      <a:pt x="387170" y="380880"/>
                    </a:cubicBezTo>
                    <a:lnTo>
                      <a:pt x="760596" y="427238"/>
                    </a:lnTo>
                    <a:cubicBezTo>
                      <a:pt x="762692" y="427471"/>
                      <a:pt x="762692" y="430266"/>
                      <a:pt x="760829" y="430732"/>
                    </a:cubicBezTo>
                    <a:lnTo>
                      <a:pt x="501550" y="488505"/>
                    </a:lnTo>
                    <a:cubicBezTo>
                      <a:pt x="501317" y="488505"/>
                      <a:pt x="501085" y="488505"/>
                      <a:pt x="500852" y="488505"/>
                    </a:cubicBezTo>
                    <a:lnTo>
                      <a:pt x="125562" y="431664"/>
                    </a:lnTo>
                    <a:cubicBezTo>
                      <a:pt x="123466" y="431431"/>
                      <a:pt x="123466" y="428636"/>
                      <a:pt x="125562" y="428170"/>
                    </a:cubicBezTo>
                    <a:close/>
                    <a:moveTo>
                      <a:pt x="32381" y="453096"/>
                    </a:moveTo>
                    <a:cubicBezTo>
                      <a:pt x="32381" y="451931"/>
                      <a:pt x="33312" y="451232"/>
                      <a:pt x="34477" y="451232"/>
                    </a:cubicBezTo>
                    <a:lnTo>
                      <a:pt x="37273" y="451465"/>
                    </a:lnTo>
                    <a:lnTo>
                      <a:pt x="353392" y="499687"/>
                    </a:lnTo>
                    <a:lnTo>
                      <a:pt x="483613" y="599391"/>
                    </a:lnTo>
                    <a:lnTo>
                      <a:pt x="483613" y="648312"/>
                    </a:lnTo>
                    <a:cubicBezTo>
                      <a:pt x="483613" y="649476"/>
                      <a:pt x="482681" y="650175"/>
                      <a:pt x="481516" y="650175"/>
                    </a:cubicBezTo>
                    <a:lnTo>
                      <a:pt x="167960" y="589607"/>
                    </a:lnTo>
                    <a:lnTo>
                      <a:pt x="32847" y="485710"/>
                    </a:lnTo>
                    <a:lnTo>
                      <a:pt x="32847" y="453096"/>
                    </a:lnTo>
                    <a:close/>
                    <a:moveTo>
                      <a:pt x="32381" y="507840"/>
                    </a:moveTo>
                    <a:lnTo>
                      <a:pt x="32381" y="505977"/>
                    </a:lnTo>
                    <a:lnTo>
                      <a:pt x="131852" y="582386"/>
                    </a:lnTo>
                    <a:lnTo>
                      <a:pt x="116477" y="579357"/>
                    </a:lnTo>
                    <a:lnTo>
                      <a:pt x="32381" y="514596"/>
                    </a:lnTo>
                    <a:lnTo>
                      <a:pt x="32381" y="507840"/>
                    </a:lnTo>
                    <a:close/>
                    <a:moveTo>
                      <a:pt x="32381" y="531136"/>
                    </a:moveTo>
                    <a:lnTo>
                      <a:pt x="88523" y="574232"/>
                    </a:lnTo>
                    <a:lnTo>
                      <a:pt x="75244" y="571670"/>
                    </a:lnTo>
                    <a:lnTo>
                      <a:pt x="32381" y="538823"/>
                    </a:lnTo>
                    <a:lnTo>
                      <a:pt x="32381" y="531136"/>
                    </a:lnTo>
                    <a:close/>
                    <a:moveTo>
                      <a:pt x="32381" y="553266"/>
                    </a:moveTo>
                    <a:lnTo>
                      <a:pt x="49619" y="566545"/>
                    </a:lnTo>
                    <a:lnTo>
                      <a:pt x="33778" y="563516"/>
                    </a:lnTo>
                    <a:cubicBezTo>
                      <a:pt x="32847" y="563283"/>
                      <a:pt x="32381" y="562585"/>
                      <a:pt x="32381" y="561653"/>
                    </a:cubicBezTo>
                    <a:lnTo>
                      <a:pt x="32381" y="553266"/>
                    </a:lnTo>
                    <a:close/>
                  </a:path>
                </a:pathLst>
              </a:custGeom>
              <a:solidFill>
                <a:srgbClr val="333333"/>
              </a:solidFill>
              <a:ln w="2328" cap="flat">
                <a:noFill/>
                <a:prstDash val="solid"/>
                <a:miter/>
              </a:ln>
            </p:spPr>
            <p:txBody>
              <a:bodyPr rtlCol="0" anchor="ctr"/>
              <a:lstStyle/>
              <a:p>
                <a:endParaRPr lang="de-CH"/>
              </a:p>
            </p:txBody>
          </p:sp>
        </p:grpSp>
        <p:pic>
          <p:nvPicPr>
            <p:cNvPr id="43" name="Picture 42">
              <a:extLst>
                <a:ext uri="{FF2B5EF4-FFF2-40B4-BE49-F238E27FC236}">
                  <a16:creationId xmlns:a16="http://schemas.microsoft.com/office/drawing/2014/main" id="{3C394EB8-0DE9-688C-D25C-29B37FF1BDF6}"/>
                </a:ext>
              </a:extLst>
            </p:cNvPr>
            <p:cNvPicPr>
              <a:picLocks noChangeAspect="1"/>
            </p:cNvPicPr>
            <p:nvPr/>
          </p:nvPicPr>
          <p:blipFill>
            <a:blip r:embed="rId14">
              <a:clrChange>
                <a:clrFrom>
                  <a:srgbClr val="000000"/>
                </a:clrFrom>
                <a:clrTo>
                  <a:srgbClr val="000000">
                    <a:alpha val="0"/>
                  </a:srgbClr>
                </a:clrTo>
              </a:clrChange>
            </a:blip>
            <a:stretch>
              <a:fillRect/>
            </a:stretch>
          </p:blipFill>
          <p:spPr>
            <a:xfrm>
              <a:off x="4481699" y="1707817"/>
              <a:ext cx="572400" cy="128513"/>
            </a:xfrm>
            <a:prstGeom prst="rect">
              <a:avLst/>
            </a:prstGeom>
          </p:spPr>
        </p:pic>
      </p:grpSp>
      <p:grpSp>
        <p:nvGrpSpPr>
          <p:cNvPr id="84" name="Group 83">
            <a:extLst>
              <a:ext uri="{FF2B5EF4-FFF2-40B4-BE49-F238E27FC236}">
                <a16:creationId xmlns:a16="http://schemas.microsoft.com/office/drawing/2014/main" id="{46A23C91-4194-FC27-2377-82DE21718234}"/>
              </a:ext>
            </a:extLst>
          </p:cNvPr>
          <p:cNvGrpSpPr>
            <a:grpSpLocks noChangeAspect="1"/>
          </p:cNvGrpSpPr>
          <p:nvPr/>
        </p:nvGrpSpPr>
        <p:grpSpPr>
          <a:xfrm>
            <a:off x="3380648" y="1388355"/>
            <a:ext cx="1011953" cy="757334"/>
            <a:chOff x="4097466" y="1574602"/>
            <a:chExt cx="1011953" cy="757334"/>
          </a:xfrm>
        </p:grpSpPr>
        <p:grpSp>
          <p:nvGrpSpPr>
            <p:cNvPr id="85" name="Group 84">
              <a:extLst>
                <a:ext uri="{FF2B5EF4-FFF2-40B4-BE49-F238E27FC236}">
                  <a16:creationId xmlns:a16="http://schemas.microsoft.com/office/drawing/2014/main" id="{9A126234-6179-B16F-90D2-6E0982DC47CA}"/>
                </a:ext>
              </a:extLst>
            </p:cNvPr>
            <p:cNvGrpSpPr>
              <a:grpSpLocks noChangeAspect="1"/>
            </p:cNvGrpSpPr>
            <p:nvPr/>
          </p:nvGrpSpPr>
          <p:grpSpPr>
            <a:xfrm>
              <a:off x="4097466" y="1574602"/>
              <a:ext cx="1011953" cy="757334"/>
              <a:chOff x="1834117" y="1570499"/>
              <a:chExt cx="1011953" cy="757334"/>
            </a:xfrm>
          </p:grpSpPr>
          <p:sp>
            <p:nvSpPr>
              <p:cNvPr id="87" name="Rectangle: Rounded Corners 86">
                <a:extLst>
                  <a:ext uri="{FF2B5EF4-FFF2-40B4-BE49-F238E27FC236}">
                    <a16:creationId xmlns:a16="http://schemas.microsoft.com/office/drawing/2014/main" id="{FE6039F7-943D-C8C9-63FC-D0B29EE3F890}"/>
                  </a:ext>
                </a:extLst>
              </p:cNvPr>
              <p:cNvSpPr/>
              <p:nvPr/>
            </p:nvSpPr>
            <p:spPr>
              <a:xfrm>
                <a:off x="2154429" y="1682316"/>
                <a:ext cx="691641" cy="175647"/>
              </a:xfrm>
              <a:prstGeom prst="roundRect">
                <a:avLst>
                  <a:gd name="adj" fmla="val 50000"/>
                </a:avLst>
              </a:prstGeom>
              <a:solidFill>
                <a:srgbClr val="333333"/>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a:latin typeface="Neue Haas Grotesk Text Pro" panose="020B0504020202020204" pitchFamily="34" charset="77"/>
                </a:endParaRPr>
              </a:p>
            </p:txBody>
          </p:sp>
          <p:sp>
            <p:nvSpPr>
              <p:cNvPr id="88" name="Freeform: Shape 87">
                <a:extLst>
                  <a:ext uri="{FF2B5EF4-FFF2-40B4-BE49-F238E27FC236}">
                    <a16:creationId xmlns:a16="http://schemas.microsoft.com/office/drawing/2014/main" id="{2A37DA35-0D4D-79CA-5910-DFAEB1B3B314}"/>
                  </a:ext>
                </a:extLst>
              </p:cNvPr>
              <p:cNvSpPr/>
              <p:nvPr/>
            </p:nvSpPr>
            <p:spPr>
              <a:xfrm>
                <a:off x="2060083" y="2087657"/>
                <a:ext cx="43795" cy="49619"/>
              </a:xfrm>
              <a:custGeom>
                <a:avLst/>
                <a:gdLst>
                  <a:gd name="connsiteX0" fmla="*/ 10017 w 43795"/>
                  <a:gd name="connsiteY0" fmla="*/ 44261 h 49619"/>
                  <a:gd name="connsiteX1" fmla="*/ 13511 w 43795"/>
                  <a:gd name="connsiteY1" fmla="*/ 34710 h 49619"/>
                  <a:gd name="connsiteX2" fmla="*/ 30284 w 43795"/>
                  <a:gd name="connsiteY2" fmla="*/ 37273 h 49619"/>
                  <a:gd name="connsiteX3" fmla="*/ 33545 w 43795"/>
                  <a:gd name="connsiteY3" fmla="*/ 47989 h 49619"/>
                  <a:gd name="connsiteX4" fmla="*/ 43795 w 43795"/>
                  <a:gd name="connsiteY4" fmla="*/ 49619 h 49619"/>
                  <a:gd name="connsiteX5" fmla="*/ 27256 w 43795"/>
                  <a:gd name="connsiteY5" fmla="*/ 1398 h 49619"/>
                  <a:gd name="connsiteX6" fmla="*/ 17239 w 43795"/>
                  <a:gd name="connsiteY6" fmla="*/ 0 h 49619"/>
                  <a:gd name="connsiteX7" fmla="*/ 0 w 43795"/>
                  <a:gd name="connsiteY7" fmla="*/ 43097 h 49619"/>
                  <a:gd name="connsiteX8" fmla="*/ 10017 w 43795"/>
                  <a:gd name="connsiteY8" fmla="*/ 44261 h 49619"/>
                  <a:gd name="connsiteX9" fmla="*/ 22131 w 43795"/>
                  <a:gd name="connsiteY9" fmla="*/ 11648 h 49619"/>
                  <a:gd name="connsiteX10" fmla="*/ 22131 w 43795"/>
                  <a:gd name="connsiteY10" fmla="*/ 11648 h 49619"/>
                  <a:gd name="connsiteX11" fmla="*/ 27722 w 43795"/>
                  <a:gd name="connsiteY11" fmla="*/ 29352 h 49619"/>
                  <a:gd name="connsiteX12" fmla="*/ 16074 w 43795"/>
                  <a:gd name="connsiteY12" fmla="*/ 27722 h 49619"/>
                  <a:gd name="connsiteX13" fmla="*/ 22131 w 43795"/>
                  <a:gd name="connsiteY13" fmla="*/ 11648 h 4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95" h="49619">
                    <a:moveTo>
                      <a:pt x="10017" y="44261"/>
                    </a:moveTo>
                    <a:lnTo>
                      <a:pt x="13511" y="34710"/>
                    </a:lnTo>
                    <a:lnTo>
                      <a:pt x="30284" y="37273"/>
                    </a:lnTo>
                    <a:lnTo>
                      <a:pt x="33545" y="47989"/>
                    </a:lnTo>
                    <a:lnTo>
                      <a:pt x="43795" y="49619"/>
                    </a:lnTo>
                    <a:lnTo>
                      <a:pt x="27256" y="1398"/>
                    </a:lnTo>
                    <a:lnTo>
                      <a:pt x="17239" y="0"/>
                    </a:lnTo>
                    <a:lnTo>
                      <a:pt x="0" y="43097"/>
                    </a:lnTo>
                    <a:lnTo>
                      <a:pt x="10017" y="44261"/>
                    </a:lnTo>
                    <a:close/>
                    <a:moveTo>
                      <a:pt x="22131" y="11648"/>
                    </a:moveTo>
                    <a:lnTo>
                      <a:pt x="22131" y="11648"/>
                    </a:lnTo>
                    <a:lnTo>
                      <a:pt x="27722" y="29352"/>
                    </a:lnTo>
                    <a:lnTo>
                      <a:pt x="16074" y="27722"/>
                    </a:lnTo>
                    <a:lnTo>
                      <a:pt x="22131" y="11648"/>
                    </a:lnTo>
                    <a:close/>
                  </a:path>
                </a:pathLst>
              </a:custGeom>
              <a:solidFill>
                <a:srgbClr val="333333"/>
              </a:solidFill>
              <a:ln w="2328" cap="flat">
                <a:noFill/>
                <a:prstDash val="solid"/>
                <a:miter/>
              </a:ln>
            </p:spPr>
            <p:txBody>
              <a:bodyPr rtlCol="0" anchor="ctr"/>
              <a:lstStyle/>
              <a:p>
                <a:endParaRPr lang="de-CH"/>
              </a:p>
            </p:txBody>
          </p:sp>
          <p:sp>
            <p:nvSpPr>
              <p:cNvPr id="89" name="Freeform: Shape 88">
                <a:extLst>
                  <a:ext uri="{FF2B5EF4-FFF2-40B4-BE49-F238E27FC236}">
                    <a16:creationId xmlns:a16="http://schemas.microsoft.com/office/drawing/2014/main" id="{09BD67E8-A61F-A9AF-6EFD-1427560A8A9A}"/>
                  </a:ext>
                </a:extLst>
              </p:cNvPr>
              <p:cNvSpPr/>
              <p:nvPr/>
            </p:nvSpPr>
            <p:spPr>
              <a:xfrm>
                <a:off x="2029100" y="2079970"/>
                <a:ext cx="36573" cy="49386"/>
              </a:xfrm>
              <a:custGeom>
                <a:avLst/>
                <a:gdLst>
                  <a:gd name="connsiteX0" fmla="*/ 13045 w 36573"/>
                  <a:gd name="connsiteY0" fmla="*/ 47756 h 49386"/>
                  <a:gd name="connsiteX1" fmla="*/ 23062 w 36573"/>
                  <a:gd name="connsiteY1" fmla="*/ 49386 h 49386"/>
                  <a:gd name="connsiteX2" fmla="*/ 23295 w 36573"/>
                  <a:gd name="connsiteY2" fmla="*/ 12114 h 49386"/>
                  <a:gd name="connsiteX3" fmla="*/ 36574 w 36573"/>
                  <a:gd name="connsiteY3" fmla="*/ 13977 h 49386"/>
                  <a:gd name="connsiteX4" fmla="*/ 36574 w 36573"/>
                  <a:gd name="connsiteY4" fmla="*/ 5591 h 49386"/>
                  <a:gd name="connsiteX5" fmla="*/ 0 w 36573"/>
                  <a:gd name="connsiteY5" fmla="*/ 0 h 49386"/>
                  <a:gd name="connsiteX6" fmla="*/ 0 w 36573"/>
                  <a:gd name="connsiteY6" fmla="*/ 8619 h 49386"/>
                  <a:gd name="connsiteX7" fmla="*/ 13278 w 36573"/>
                  <a:gd name="connsiteY7" fmla="*/ 10483 h 4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3" h="49386">
                    <a:moveTo>
                      <a:pt x="13045" y="47756"/>
                    </a:moveTo>
                    <a:lnTo>
                      <a:pt x="23062" y="49386"/>
                    </a:lnTo>
                    <a:lnTo>
                      <a:pt x="23295" y="12114"/>
                    </a:lnTo>
                    <a:lnTo>
                      <a:pt x="36574" y="13977"/>
                    </a:lnTo>
                    <a:lnTo>
                      <a:pt x="36574" y="5591"/>
                    </a:lnTo>
                    <a:lnTo>
                      <a:pt x="0" y="0"/>
                    </a:lnTo>
                    <a:lnTo>
                      <a:pt x="0" y="8619"/>
                    </a:lnTo>
                    <a:lnTo>
                      <a:pt x="13278" y="10483"/>
                    </a:lnTo>
                    <a:close/>
                  </a:path>
                </a:pathLst>
              </a:custGeom>
              <a:solidFill>
                <a:srgbClr val="333333"/>
              </a:solidFill>
              <a:ln w="2328" cap="flat">
                <a:noFill/>
                <a:prstDash val="solid"/>
                <a:miter/>
              </a:ln>
            </p:spPr>
            <p:txBody>
              <a:bodyPr rtlCol="0" anchor="ctr"/>
              <a:lstStyle/>
              <a:p>
                <a:endParaRPr lang="de-CH"/>
              </a:p>
            </p:txBody>
          </p:sp>
          <p:sp>
            <p:nvSpPr>
              <p:cNvPr id="91" name="Freeform: Shape 90">
                <a:extLst>
                  <a:ext uri="{FF2B5EF4-FFF2-40B4-BE49-F238E27FC236}">
                    <a16:creationId xmlns:a16="http://schemas.microsoft.com/office/drawing/2014/main" id="{0A70667B-C163-D61F-1097-65816E6B27FA}"/>
                  </a:ext>
                </a:extLst>
              </p:cNvPr>
              <p:cNvSpPr/>
              <p:nvPr/>
            </p:nvSpPr>
            <p:spPr>
              <a:xfrm>
                <a:off x="2013958" y="2077873"/>
                <a:ext cx="10017" cy="47056"/>
              </a:xfrm>
              <a:custGeom>
                <a:avLst/>
                <a:gdLst>
                  <a:gd name="connsiteX0" fmla="*/ 10017 w 10017"/>
                  <a:gd name="connsiteY0" fmla="*/ 1398 h 47056"/>
                  <a:gd name="connsiteX1" fmla="*/ 0 w 10017"/>
                  <a:gd name="connsiteY1" fmla="*/ 0 h 47056"/>
                  <a:gd name="connsiteX2" fmla="*/ 0 w 10017"/>
                  <a:gd name="connsiteY2" fmla="*/ 45659 h 47056"/>
                  <a:gd name="connsiteX3" fmla="*/ 9784 w 10017"/>
                  <a:gd name="connsiteY3" fmla="*/ 47057 h 47056"/>
                </a:gdLst>
                <a:ahLst/>
                <a:cxnLst>
                  <a:cxn ang="0">
                    <a:pos x="connsiteX0" y="connsiteY0"/>
                  </a:cxn>
                  <a:cxn ang="0">
                    <a:pos x="connsiteX1" y="connsiteY1"/>
                  </a:cxn>
                  <a:cxn ang="0">
                    <a:pos x="connsiteX2" y="connsiteY2"/>
                  </a:cxn>
                  <a:cxn ang="0">
                    <a:pos x="connsiteX3" y="connsiteY3"/>
                  </a:cxn>
                </a:cxnLst>
                <a:rect l="l" t="t" r="r" b="b"/>
                <a:pathLst>
                  <a:path w="10017" h="47056">
                    <a:moveTo>
                      <a:pt x="10017" y="1398"/>
                    </a:moveTo>
                    <a:lnTo>
                      <a:pt x="0" y="0"/>
                    </a:lnTo>
                    <a:lnTo>
                      <a:pt x="0" y="45659"/>
                    </a:lnTo>
                    <a:lnTo>
                      <a:pt x="9784" y="47057"/>
                    </a:lnTo>
                    <a:close/>
                  </a:path>
                </a:pathLst>
              </a:custGeom>
              <a:solidFill>
                <a:srgbClr val="333333"/>
              </a:solidFill>
              <a:ln w="2328" cap="flat">
                <a:noFill/>
                <a:prstDash val="solid"/>
                <a:miter/>
              </a:ln>
            </p:spPr>
            <p:txBody>
              <a:bodyPr rtlCol="0" anchor="ctr"/>
              <a:lstStyle/>
              <a:p>
                <a:endParaRPr lang="de-CH"/>
              </a:p>
            </p:txBody>
          </p:sp>
          <p:sp>
            <p:nvSpPr>
              <p:cNvPr id="92" name="Freeform: Shape 91">
                <a:extLst>
                  <a:ext uri="{FF2B5EF4-FFF2-40B4-BE49-F238E27FC236}">
                    <a16:creationId xmlns:a16="http://schemas.microsoft.com/office/drawing/2014/main" id="{9800E427-7893-9CDF-CBD2-0EB3DFF136F8}"/>
                  </a:ext>
                </a:extLst>
              </p:cNvPr>
              <p:cNvSpPr/>
              <p:nvPr/>
            </p:nvSpPr>
            <p:spPr>
              <a:xfrm>
                <a:off x="2154429" y="2098839"/>
                <a:ext cx="37971" cy="51249"/>
              </a:xfrm>
              <a:custGeom>
                <a:avLst/>
                <a:gdLst>
                  <a:gd name="connsiteX0" fmla="*/ 9784 w 37971"/>
                  <a:gd name="connsiteY0" fmla="*/ 27489 h 51249"/>
                  <a:gd name="connsiteX1" fmla="*/ 27955 w 37971"/>
                  <a:gd name="connsiteY1" fmla="*/ 30051 h 51249"/>
                  <a:gd name="connsiteX2" fmla="*/ 27955 w 37971"/>
                  <a:gd name="connsiteY2" fmla="*/ 49852 h 51249"/>
                  <a:gd name="connsiteX3" fmla="*/ 37739 w 37971"/>
                  <a:gd name="connsiteY3" fmla="*/ 51250 h 51249"/>
                  <a:gd name="connsiteX4" fmla="*/ 37972 w 37971"/>
                  <a:gd name="connsiteY4" fmla="*/ 5591 h 51249"/>
                  <a:gd name="connsiteX5" fmla="*/ 28187 w 37971"/>
                  <a:gd name="connsiteY5" fmla="*/ 4193 h 51249"/>
                  <a:gd name="connsiteX6" fmla="*/ 27955 w 37971"/>
                  <a:gd name="connsiteY6" fmla="*/ 21665 h 51249"/>
                  <a:gd name="connsiteX7" fmla="*/ 9784 w 37971"/>
                  <a:gd name="connsiteY7" fmla="*/ 18869 h 51249"/>
                  <a:gd name="connsiteX8" fmla="*/ 10017 w 37971"/>
                  <a:gd name="connsiteY8" fmla="*/ 1398 h 51249"/>
                  <a:gd name="connsiteX9" fmla="*/ 233 w 37971"/>
                  <a:gd name="connsiteY9" fmla="*/ 0 h 51249"/>
                  <a:gd name="connsiteX10" fmla="*/ 0 w 37971"/>
                  <a:gd name="connsiteY10" fmla="*/ 45659 h 51249"/>
                  <a:gd name="connsiteX11" fmla="*/ 9784 w 37971"/>
                  <a:gd name="connsiteY11" fmla="*/ 47057 h 5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71" h="51249">
                    <a:moveTo>
                      <a:pt x="9784" y="27489"/>
                    </a:moveTo>
                    <a:lnTo>
                      <a:pt x="27955" y="30051"/>
                    </a:lnTo>
                    <a:lnTo>
                      <a:pt x="27955" y="49852"/>
                    </a:lnTo>
                    <a:lnTo>
                      <a:pt x="37739" y="51250"/>
                    </a:lnTo>
                    <a:lnTo>
                      <a:pt x="37972" y="5591"/>
                    </a:lnTo>
                    <a:lnTo>
                      <a:pt x="28187" y="4193"/>
                    </a:lnTo>
                    <a:lnTo>
                      <a:pt x="27955" y="21665"/>
                    </a:lnTo>
                    <a:lnTo>
                      <a:pt x="9784" y="18869"/>
                    </a:lnTo>
                    <a:lnTo>
                      <a:pt x="10017" y="1398"/>
                    </a:lnTo>
                    <a:lnTo>
                      <a:pt x="233" y="0"/>
                    </a:lnTo>
                    <a:lnTo>
                      <a:pt x="0" y="45659"/>
                    </a:lnTo>
                    <a:lnTo>
                      <a:pt x="9784" y="47057"/>
                    </a:lnTo>
                    <a:close/>
                  </a:path>
                </a:pathLst>
              </a:custGeom>
              <a:solidFill>
                <a:srgbClr val="333333"/>
              </a:solidFill>
              <a:ln w="2328" cap="flat">
                <a:noFill/>
                <a:prstDash val="solid"/>
                <a:miter/>
              </a:ln>
            </p:spPr>
            <p:txBody>
              <a:bodyPr rtlCol="0" anchor="ctr"/>
              <a:lstStyle/>
              <a:p>
                <a:endParaRPr lang="de-CH"/>
              </a:p>
            </p:txBody>
          </p:sp>
          <p:sp>
            <p:nvSpPr>
              <p:cNvPr id="93" name="Freeform: Shape 92">
                <a:extLst>
                  <a:ext uri="{FF2B5EF4-FFF2-40B4-BE49-F238E27FC236}">
                    <a16:creationId xmlns:a16="http://schemas.microsoft.com/office/drawing/2014/main" id="{4EAF2A52-BC18-1C2A-BC12-914D51B9608F}"/>
                  </a:ext>
                </a:extLst>
              </p:cNvPr>
              <p:cNvSpPr/>
              <p:nvPr/>
            </p:nvSpPr>
            <p:spPr>
              <a:xfrm>
                <a:off x="2200787" y="2105595"/>
                <a:ext cx="10017" cy="47289"/>
              </a:xfrm>
              <a:custGeom>
                <a:avLst/>
                <a:gdLst>
                  <a:gd name="connsiteX0" fmla="*/ 10017 w 10017"/>
                  <a:gd name="connsiteY0" fmla="*/ 1631 h 47289"/>
                  <a:gd name="connsiteX1" fmla="*/ 233 w 10017"/>
                  <a:gd name="connsiteY1" fmla="*/ 0 h 47289"/>
                  <a:gd name="connsiteX2" fmla="*/ 0 w 10017"/>
                  <a:gd name="connsiteY2" fmla="*/ 45892 h 47289"/>
                  <a:gd name="connsiteX3" fmla="*/ 9784 w 10017"/>
                  <a:gd name="connsiteY3" fmla="*/ 47290 h 47289"/>
                </a:gdLst>
                <a:ahLst/>
                <a:cxnLst>
                  <a:cxn ang="0">
                    <a:pos x="connsiteX0" y="connsiteY0"/>
                  </a:cxn>
                  <a:cxn ang="0">
                    <a:pos x="connsiteX1" y="connsiteY1"/>
                  </a:cxn>
                  <a:cxn ang="0">
                    <a:pos x="connsiteX2" y="connsiteY2"/>
                  </a:cxn>
                  <a:cxn ang="0">
                    <a:pos x="connsiteX3" y="connsiteY3"/>
                  </a:cxn>
                </a:cxnLst>
                <a:rect l="l" t="t" r="r" b="b"/>
                <a:pathLst>
                  <a:path w="10017" h="47289">
                    <a:moveTo>
                      <a:pt x="10017" y="1631"/>
                    </a:moveTo>
                    <a:lnTo>
                      <a:pt x="233" y="0"/>
                    </a:lnTo>
                    <a:lnTo>
                      <a:pt x="0" y="45892"/>
                    </a:lnTo>
                    <a:lnTo>
                      <a:pt x="9784" y="47290"/>
                    </a:lnTo>
                    <a:close/>
                  </a:path>
                </a:pathLst>
              </a:custGeom>
              <a:solidFill>
                <a:srgbClr val="333333"/>
              </a:solidFill>
              <a:ln w="2328" cap="flat">
                <a:noFill/>
                <a:prstDash val="solid"/>
                <a:miter/>
              </a:ln>
            </p:spPr>
            <p:txBody>
              <a:bodyPr rtlCol="0" anchor="ctr"/>
              <a:lstStyle/>
              <a:p>
                <a:endParaRPr lang="de-CH"/>
              </a:p>
            </p:txBody>
          </p:sp>
          <p:sp>
            <p:nvSpPr>
              <p:cNvPr id="94" name="Freeform: Shape 93">
                <a:extLst>
                  <a:ext uri="{FF2B5EF4-FFF2-40B4-BE49-F238E27FC236}">
                    <a16:creationId xmlns:a16="http://schemas.microsoft.com/office/drawing/2014/main" id="{48F75D04-22EF-318C-8B6A-876A68CA8BEA}"/>
                  </a:ext>
                </a:extLst>
              </p:cNvPr>
              <p:cNvSpPr/>
              <p:nvPr/>
            </p:nvSpPr>
            <p:spPr>
              <a:xfrm>
                <a:off x="2106440" y="2093641"/>
                <a:ext cx="41698" cy="48386"/>
              </a:xfrm>
              <a:custGeom>
                <a:avLst/>
                <a:gdLst>
                  <a:gd name="connsiteX0" fmla="*/ 5358 w 41698"/>
                  <a:gd name="connsiteY0" fmla="*/ 38743 h 48386"/>
                  <a:gd name="connsiteX1" fmla="*/ 12347 w 41698"/>
                  <a:gd name="connsiteY1" fmla="*/ 44800 h 48386"/>
                  <a:gd name="connsiteX2" fmla="*/ 21665 w 41698"/>
                  <a:gd name="connsiteY2" fmla="*/ 48062 h 48386"/>
                  <a:gd name="connsiteX3" fmla="*/ 29352 w 41698"/>
                  <a:gd name="connsiteY3" fmla="*/ 47829 h 48386"/>
                  <a:gd name="connsiteX4" fmla="*/ 35409 w 41698"/>
                  <a:gd name="connsiteY4" fmla="*/ 45033 h 48386"/>
                  <a:gd name="connsiteX5" fmla="*/ 39602 w 41698"/>
                  <a:gd name="connsiteY5" fmla="*/ 39675 h 48386"/>
                  <a:gd name="connsiteX6" fmla="*/ 41699 w 41698"/>
                  <a:gd name="connsiteY6" fmla="*/ 32221 h 48386"/>
                  <a:gd name="connsiteX7" fmla="*/ 32148 w 41698"/>
                  <a:gd name="connsiteY7" fmla="*/ 30823 h 48386"/>
                  <a:gd name="connsiteX8" fmla="*/ 29119 w 41698"/>
                  <a:gd name="connsiteY8" fmla="*/ 37812 h 48386"/>
                  <a:gd name="connsiteX9" fmla="*/ 22131 w 41698"/>
                  <a:gd name="connsiteY9" fmla="*/ 39675 h 48386"/>
                  <a:gd name="connsiteX10" fmla="*/ 16540 w 41698"/>
                  <a:gd name="connsiteY10" fmla="*/ 37579 h 48386"/>
                  <a:gd name="connsiteX11" fmla="*/ 12812 w 41698"/>
                  <a:gd name="connsiteY11" fmla="*/ 33618 h 48386"/>
                  <a:gd name="connsiteX12" fmla="*/ 10716 w 41698"/>
                  <a:gd name="connsiteY12" fmla="*/ 28493 h 48386"/>
                  <a:gd name="connsiteX13" fmla="*/ 10017 w 41698"/>
                  <a:gd name="connsiteY13" fmla="*/ 22903 h 48386"/>
                  <a:gd name="connsiteX14" fmla="*/ 10716 w 41698"/>
                  <a:gd name="connsiteY14" fmla="*/ 17079 h 48386"/>
                  <a:gd name="connsiteX15" fmla="*/ 12812 w 41698"/>
                  <a:gd name="connsiteY15" fmla="*/ 12420 h 48386"/>
                  <a:gd name="connsiteX16" fmla="*/ 16540 w 41698"/>
                  <a:gd name="connsiteY16" fmla="*/ 9391 h 48386"/>
                  <a:gd name="connsiteX17" fmla="*/ 22131 w 41698"/>
                  <a:gd name="connsiteY17" fmla="*/ 8925 h 48386"/>
                  <a:gd name="connsiteX18" fmla="*/ 25625 w 41698"/>
                  <a:gd name="connsiteY18" fmla="*/ 10090 h 48386"/>
                  <a:gd name="connsiteX19" fmla="*/ 28653 w 41698"/>
                  <a:gd name="connsiteY19" fmla="*/ 12187 h 48386"/>
                  <a:gd name="connsiteX20" fmla="*/ 30750 w 41698"/>
                  <a:gd name="connsiteY20" fmla="*/ 14982 h 48386"/>
                  <a:gd name="connsiteX21" fmla="*/ 31915 w 41698"/>
                  <a:gd name="connsiteY21" fmla="*/ 18244 h 48386"/>
                  <a:gd name="connsiteX22" fmla="*/ 41466 w 41698"/>
                  <a:gd name="connsiteY22" fmla="*/ 19641 h 48386"/>
                  <a:gd name="connsiteX23" fmla="*/ 39369 w 41698"/>
                  <a:gd name="connsiteY23" fmla="*/ 12187 h 48386"/>
                  <a:gd name="connsiteX24" fmla="*/ 35176 w 41698"/>
                  <a:gd name="connsiteY24" fmla="*/ 6363 h 48386"/>
                  <a:gd name="connsiteX25" fmla="*/ 29352 w 41698"/>
                  <a:gd name="connsiteY25" fmla="*/ 2403 h 48386"/>
                  <a:gd name="connsiteX26" fmla="*/ 22364 w 41698"/>
                  <a:gd name="connsiteY26" fmla="*/ 306 h 48386"/>
                  <a:gd name="connsiteX27" fmla="*/ 13045 w 41698"/>
                  <a:gd name="connsiteY27" fmla="*/ 772 h 48386"/>
                  <a:gd name="connsiteX28" fmla="*/ 6057 w 41698"/>
                  <a:gd name="connsiteY28" fmla="*/ 4965 h 48386"/>
                  <a:gd name="connsiteX29" fmla="*/ 1631 w 41698"/>
                  <a:gd name="connsiteY29" fmla="*/ 11954 h 48386"/>
                  <a:gd name="connsiteX30" fmla="*/ 0 w 41698"/>
                  <a:gd name="connsiteY30" fmla="*/ 21272 h 48386"/>
                  <a:gd name="connsiteX31" fmla="*/ 1398 w 41698"/>
                  <a:gd name="connsiteY31" fmla="*/ 30823 h 48386"/>
                  <a:gd name="connsiteX32" fmla="*/ 5358 w 41698"/>
                  <a:gd name="connsiteY32" fmla="*/ 38743 h 4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698" h="48386">
                    <a:moveTo>
                      <a:pt x="5358" y="38743"/>
                    </a:moveTo>
                    <a:cubicBezTo>
                      <a:pt x="7222" y="41073"/>
                      <a:pt x="9551" y="43170"/>
                      <a:pt x="12347" y="44800"/>
                    </a:cubicBezTo>
                    <a:cubicBezTo>
                      <a:pt x="15142" y="46431"/>
                      <a:pt x="18170" y="47596"/>
                      <a:pt x="21665" y="48062"/>
                    </a:cubicBezTo>
                    <a:cubicBezTo>
                      <a:pt x="24460" y="48528"/>
                      <a:pt x="27023" y="48528"/>
                      <a:pt x="29352" y="47829"/>
                    </a:cubicBezTo>
                    <a:cubicBezTo>
                      <a:pt x="31682" y="47363"/>
                      <a:pt x="33778" y="46431"/>
                      <a:pt x="35409" y="45033"/>
                    </a:cubicBezTo>
                    <a:cubicBezTo>
                      <a:pt x="37040" y="43636"/>
                      <a:pt x="38437" y="42005"/>
                      <a:pt x="39602" y="39675"/>
                    </a:cubicBezTo>
                    <a:cubicBezTo>
                      <a:pt x="40767" y="37579"/>
                      <a:pt x="41233" y="35016"/>
                      <a:pt x="41699" y="32221"/>
                    </a:cubicBezTo>
                    <a:lnTo>
                      <a:pt x="32148" y="30823"/>
                    </a:lnTo>
                    <a:cubicBezTo>
                      <a:pt x="31682" y="33851"/>
                      <a:pt x="30750" y="36181"/>
                      <a:pt x="29119" y="37812"/>
                    </a:cubicBezTo>
                    <a:cubicBezTo>
                      <a:pt x="27489" y="39442"/>
                      <a:pt x="25159" y="40141"/>
                      <a:pt x="22131" y="39675"/>
                    </a:cubicBezTo>
                    <a:cubicBezTo>
                      <a:pt x="19801" y="39442"/>
                      <a:pt x="17937" y="38743"/>
                      <a:pt x="16540" y="37579"/>
                    </a:cubicBezTo>
                    <a:cubicBezTo>
                      <a:pt x="14909" y="36414"/>
                      <a:pt x="13744" y="35016"/>
                      <a:pt x="12812" y="33618"/>
                    </a:cubicBezTo>
                    <a:cubicBezTo>
                      <a:pt x="11881" y="31988"/>
                      <a:pt x="11182" y="30357"/>
                      <a:pt x="10716" y="28493"/>
                    </a:cubicBezTo>
                    <a:cubicBezTo>
                      <a:pt x="10250" y="26630"/>
                      <a:pt x="10017" y="24766"/>
                      <a:pt x="10017" y="22903"/>
                    </a:cubicBezTo>
                    <a:cubicBezTo>
                      <a:pt x="10017" y="20806"/>
                      <a:pt x="10250" y="18942"/>
                      <a:pt x="10716" y="17079"/>
                    </a:cubicBezTo>
                    <a:cubicBezTo>
                      <a:pt x="11182" y="15215"/>
                      <a:pt x="11881" y="13584"/>
                      <a:pt x="12812" y="12420"/>
                    </a:cubicBezTo>
                    <a:cubicBezTo>
                      <a:pt x="13744" y="11022"/>
                      <a:pt x="15142" y="10090"/>
                      <a:pt x="16540" y="9391"/>
                    </a:cubicBezTo>
                    <a:cubicBezTo>
                      <a:pt x="18170" y="8692"/>
                      <a:pt x="20034" y="8692"/>
                      <a:pt x="22131" y="8925"/>
                    </a:cubicBezTo>
                    <a:cubicBezTo>
                      <a:pt x="23295" y="9158"/>
                      <a:pt x="24460" y="9391"/>
                      <a:pt x="25625" y="10090"/>
                    </a:cubicBezTo>
                    <a:cubicBezTo>
                      <a:pt x="26790" y="10556"/>
                      <a:pt x="27722" y="11488"/>
                      <a:pt x="28653" y="12187"/>
                    </a:cubicBezTo>
                    <a:cubicBezTo>
                      <a:pt x="29585" y="13118"/>
                      <a:pt x="30284" y="14050"/>
                      <a:pt x="30750" y="14982"/>
                    </a:cubicBezTo>
                    <a:cubicBezTo>
                      <a:pt x="31216" y="15914"/>
                      <a:pt x="31682" y="17079"/>
                      <a:pt x="31915" y="18244"/>
                    </a:cubicBezTo>
                    <a:lnTo>
                      <a:pt x="41466" y="19641"/>
                    </a:lnTo>
                    <a:cubicBezTo>
                      <a:pt x="41233" y="16846"/>
                      <a:pt x="40534" y="14516"/>
                      <a:pt x="39369" y="12187"/>
                    </a:cubicBezTo>
                    <a:cubicBezTo>
                      <a:pt x="38204" y="9857"/>
                      <a:pt x="36807" y="7994"/>
                      <a:pt x="35176" y="6363"/>
                    </a:cubicBezTo>
                    <a:cubicBezTo>
                      <a:pt x="33545" y="4732"/>
                      <a:pt x="31449" y="3334"/>
                      <a:pt x="29352" y="2403"/>
                    </a:cubicBezTo>
                    <a:cubicBezTo>
                      <a:pt x="27256" y="1238"/>
                      <a:pt x="24926" y="539"/>
                      <a:pt x="22364" y="306"/>
                    </a:cubicBezTo>
                    <a:cubicBezTo>
                      <a:pt x="18869" y="-160"/>
                      <a:pt x="15841" y="-160"/>
                      <a:pt x="13045" y="772"/>
                    </a:cubicBezTo>
                    <a:cubicBezTo>
                      <a:pt x="10250" y="1704"/>
                      <a:pt x="7920" y="2869"/>
                      <a:pt x="6057" y="4965"/>
                    </a:cubicBezTo>
                    <a:cubicBezTo>
                      <a:pt x="4193" y="6829"/>
                      <a:pt x="2795" y="9158"/>
                      <a:pt x="1631" y="11954"/>
                    </a:cubicBezTo>
                    <a:cubicBezTo>
                      <a:pt x="699" y="14749"/>
                      <a:pt x="0" y="17778"/>
                      <a:pt x="0" y="21272"/>
                    </a:cubicBezTo>
                    <a:cubicBezTo>
                      <a:pt x="0" y="24533"/>
                      <a:pt x="466" y="27795"/>
                      <a:pt x="1398" y="30823"/>
                    </a:cubicBezTo>
                    <a:cubicBezTo>
                      <a:pt x="2097" y="33618"/>
                      <a:pt x="3494" y="36181"/>
                      <a:pt x="5358" y="38743"/>
                    </a:cubicBezTo>
                    <a:close/>
                  </a:path>
                </a:pathLst>
              </a:custGeom>
              <a:solidFill>
                <a:srgbClr val="333333"/>
              </a:solidFill>
              <a:ln w="2328" cap="flat">
                <a:noFill/>
                <a:prstDash val="solid"/>
                <a:miter/>
              </a:ln>
            </p:spPr>
            <p:txBody>
              <a:bodyPr rtlCol="0" anchor="ctr"/>
              <a:lstStyle/>
              <a:p>
                <a:endParaRPr lang="de-CH"/>
              </a:p>
            </p:txBody>
          </p:sp>
          <p:sp>
            <p:nvSpPr>
              <p:cNvPr id="95" name="Freeform: Shape 94">
                <a:extLst>
                  <a:ext uri="{FF2B5EF4-FFF2-40B4-BE49-F238E27FC236}">
                    <a16:creationId xmlns:a16="http://schemas.microsoft.com/office/drawing/2014/main" id="{2199CF42-75C3-18B2-E69C-EE91305570B8}"/>
                  </a:ext>
                </a:extLst>
              </p:cNvPr>
              <p:cNvSpPr/>
              <p:nvPr/>
            </p:nvSpPr>
            <p:spPr>
              <a:xfrm>
                <a:off x="1967367" y="2070885"/>
                <a:ext cx="37971" cy="51482"/>
              </a:xfrm>
              <a:custGeom>
                <a:avLst/>
                <a:gdLst>
                  <a:gd name="connsiteX0" fmla="*/ 37739 w 37971"/>
                  <a:gd name="connsiteY0" fmla="*/ 51483 h 51482"/>
                  <a:gd name="connsiteX1" fmla="*/ 37972 w 37971"/>
                  <a:gd name="connsiteY1" fmla="*/ 5591 h 51482"/>
                  <a:gd name="connsiteX2" fmla="*/ 28187 w 37971"/>
                  <a:gd name="connsiteY2" fmla="*/ 4193 h 51482"/>
                  <a:gd name="connsiteX3" fmla="*/ 28187 w 37971"/>
                  <a:gd name="connsiteY3" fmla="*/ 21665 h 51482"/>
                  <a:gd name="connsiteX4" fmla="*/ 10017 w 37971"/>
                  <a:gd name="connsiteY4" fmla="*/ 19102 h 51482"/>
                  <a:gd name="connsiteX5" fmla="*/ 10017 w 37971"/>
                  <a:gd name="connsiteY5" fmla="*/ 1398 h 51482"/>
                  <a:gd name="connsiteX6" fmla="*/ 233 w 37971"/>
                  <a:gd name="connsiteY6" fmla="*/ 0 h 51482"/>
                  <a:gd name="connsiteX7" fmla="*/ 0 w 37971"/>
                  <a:gd name="connsiteY7" fmla="*/ 45659 h 51482"/>
                  <a:gd name="connsiteX8" fmla="*/ 9784 w 37971"/>
                  <a:gd name="connsiteY8" fmla="*/ 47290 h 51482"/>
                  <a:gd name="connsiteX9" fmla="*/ 10017 w 37971"/>
                  <a:gd name="connsiteY9" fmla="*/ 27489 h 51482"/>
                  <a:gd name="connsiteX10" fmla="*/ 28187 w 37971"/>
                  <a:gd name="connsiteY10" fmla="*/ 30284 h 51482"/>
                  <a:gd name="connsiteX11" fmla="*/ 27955 w 37971"/>
                  <a:gd name="connsiteY11" fmla="*/ 49852 h 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71" h="51482">
                    <a:moveTo>
                      <a:pt x="37739" y="51483"/>
                    </a:moveTo>
                    <a:lnTo>
                      <a:pt x="37972" y="5591"/>
                    </a:lnTo>
                    <a:lnTo>
                      <a:pt x="28187" y="4193"/>
                    </a:lnTo>
                    <a:lnTo>
                      <a:pt x="28187" y="21665"/>
                    </a:lnTo>
                    <a:lnTo>
                      <a:pt x="10017" y="19102"/>
                    </a:lnTo>
                    <a:lnTo>
                      <a:pt x="10017" y="1398"/>
                    </a:lnTo>
                    <a:lnTo>
                      <a:pt x="233" y="0"/>
                    </a:lnTo>
                    <a:lnTo>
                      <a:pt x="0" y="45659"/>
                    </a:lnTo>
                    <a:lnTo>
                      <a:pt x="9784" y="47290"/>
                    </a:lnTo>
                    <a:lnTo>
                      <a:pt x="10017" y="27489"/>
                    </a:lnTo>
                    <a:lnTo>
                      <a:pt x="28187" y="30284"/>
                    </a:lnTo>
                    <a:lnTo>
                      <a:pt x="27955" y="49852"/>
                    </a:lnTo>
                    <a:close/>
                  </a:path>
                </a:pathLst>
              </a:custGeom>
              <a:solidFill>
                <a:srgbClr val="333333"/>
              </a:solidFill>
              <a:ln w="2328" cap="flat">
                <a:noFill/>
                <a:prstDash val="solid"/>
                <a:miter/>
              </a:ln>
            </p:spPr>
            <p:txBody>
              <a:bodyPr rtlCol="0" anchor="ctr"/>
              <a:lstStyle/>
              <a:p>
                <a:endParaRPr lang="de-CH"/>
              </a:p>
            </p:txBody>
          </p:sp>
          <p:sp>
            <p:nvSpPr>
              <p:cNvPr id="96" name="Freeform: Shape 95">
                <a:extLst>
                  <a:ext uri="{FF2B5EF4-FFF2-40B4-BE49-F238E27FC236}">
                    <a16:creationId xmlns:a16="http://schemas.microsoft.com/office/drawing/2014/main" id="{5754AD19-43B6-DE56-1DEA-D6E4A3CAA11B}"/>
                  </a:ext>
                </a:extLst>
              </p:cNvPr>
              <p:cNvSpPr/>
              <p:nvPr/>
            </p:nvSpPr>
            <p:spPr>
              <a:xfrm>
                <a:off x="1834117" y="1570499"/>
                <a:ext cx="935777" cy="757334"/>
              </a:xfrm>
              <a:custGeom>
                <a:avLst/>
                <a:gdLst>
                  <a:gd name="connsiteX0" fmla="*/ 13045 w 935777"/>
                  <a:gd name="connsiteY0" fmla="*/ 592636 h 757334"/>
                  <a:gd name="connsiteX1" fmla="*/ 289096 w 935777"/>
                  <a:gd name="connsiteY1" fmla="*/ 645982 h 757334"/>
                  <a:gd name="connsiteX2" fmla="*/ 556994 w 935777"/>
                  <a:gd name="connsiteY2" fmla="*/ 757334 h 757334"/>
                  <a:gd name="connsiteX3" fmla="*/ 935777 w 935777"/>
                  <a:gd name="connsiteY3" fmla="*/ 378551 h 757334"/>
                  <a:gd name="connsiteX4" fmla="*/ 930419 w 935777"/>
                  <a:gd name="connsiteY4" fmla="*/ 314954 h 757334"/>
                  <a:gd name="connsiteX5" fmla="*/ 897340 w 935777"/>
                  <a:gd name="connsiteY5" fmla="*/ 314954 h 757334"/>
                  <a:gd name="connsiteX6" fmla="*/ 903164 w 935777"/>
                  <a:gd name="connsiteY6" fmla="*/ 378551 h 757334"/>
                  <a:gd name="connsiteX7" fmla="*/ 882431 w 935777"/>
                  <a:gd name="connsiteY7" fmla="*/ 496891 h 757334"/>
                  <a:gd name="connsiteX8" fmla="*/ 882198 w 935777"/>
                  <a:gd name="connsiteY8" fmla="*/ 424909 h 757334"/>
                  <a:gd name="connsiteX9" fmla="*/ 882198 w 935777"/>
                  <a:gd name="connsiteY9" fmla="*/ 423977 h 757334"/>
                  <a:gd name="connsiteX10" fmla="*/ 882198 w 935777"/>
                  <a:gd name="connsiteY10" fmla="*/ 423278 h 757334"/>
                  <a:gd name="connsiteX11" fmla="*/ 881965 w 935777"/>
                  <a:gd name="connsiteY11" fmla="*/ 421880 h 757334"/>
                  <a:gd name="connsiteX12" fmla="*/ 881732 w 935777"/>
                  <a:gd name="connsiteY12" fmla="*/ 420948 h 757334"/>
                  <a:gd name="connsiteX13" fmla="*/ 867987 w 935777"/>
                  <a:gd name="connsiteY13" fmla="*/ 408136 h 757334"/>
                  <a:gd name="connsiteX14" fmla="*/ 388568 w 935777"/>
                  <a:gd name="connsiteY14" fmla="*/ 348732 h 757334"/>
                  <a:gd name="connsiteX15" fmla="*/ 383676 w 935777"/>
                  <a:gd name="connsiteY15" fmla="*/ 348965 h 757334"/>
                  <a:gd name="connsiteX16" fmla="*/ 211057 w 935777"/>
                  <a:gd name="connsiteY16" fmla="*/ 380181 h 757334"/>
                  <a:gd name="connsiteX17" fmla="*/ 211057 w 935777"/>
                  <a:gd name="connsiteY17" fmla="*/ 378784 h 757334"/>
                  <a:gd name="connsiteX18" fmla="*/ 557227 w 935777"/>
                  <a:gd name="connsiteY18" fmla="*/ 32614 h 757334"/>
                  <a:gd name="connsiteX19" fmla="*/ 741027 w 935777"/>
                  <a:gd name="connsiteY19" fmla="*/ 85494 h 757334"/>
                  <a:gd name="connsiteX20" fmla="*/ 796703 w 935777"/>
                  <a:gd name="connsiteY20" fmla="*/ 85494 h 757334"/>
                  <a:gd name="connsiteX21" fmla="*/ 557227 w 935777"/>
                  <a:gd name="connsiteY21" fmla="*/ 0 h 757334"/>
                  <a:gd name="connsiteX22" fmla="*/ 178443 w 935777"/>
                  <a:gd name="connsiteY22" fmla="*/ 378784 h 757334"/>
                  <a:gd name="connsiteX23" fmla="*/ 178443 w 935777"/>
                  <a:gd name="connsiteY23" fmla="*/ 386005 h 757334"/>
                  <a:gd name="connsiteX24" fmla="*/ 13278 w 935777"/>
                  <a:gd name="connsiteY24" fmla="*/ 416056 h 757334"/>
                  <a:gd name="connsiteX25" fmla="*/ 12812 w 935777"/>
                  <a:gd name="connsiteY25" fmla="*/ 416289 h 757334"/>
                  <a:gd name="connsiteX26" fmla="*/ 8153 w 935777"/>
                  <a:gd name="connsiteY26" fmla="*/ 418153 h 757334"/>
                  <a:gd name="connsiteX27" fmla="*/ 7455 w 935777"/>
                  <a:gd name="connsiteY27" fmla="*/ 418619 h 757334"/>
                  <a:gd name="connsiteX28" fmla="*/ 5591 w 935777"/>
                  <a:gd name="connsiteY28" fmla="*/ 420016 h 757334"/>
                  <a:gd name="connsiteX29" fmla="*/ 3960 w 935777"/>
                  <a:gd name="connsiteY29" fmla="*/ 421647 h 757334"/>
                  <a:gd name="connsiteX30" fmla="*/ 3494 w 935777"/>
                  <a:gd name="connsiteY30" fmla="*/ 422113 h 757334"/>
                  <a:gd name="connsiteX31" fmla="*/ 1165 w 935777"/>
                  <a:gd name="connsiteY31" fmla="*/ 426306 h 757334"/>
                  <a:gd name="connsiteX32" fmla="*/ 932 w 935777"/>
                  <a:gd name="connsiteY32" fmla="*/ 427238 h 757334"/>
                  <a:gd name="connsiteX33" fmla="*/ 0 w 935777"/>
                  <a:gd name="connsiteY33" fmla="*/ 432130 h 757334"/>
                  <a:gd name="connsiteX34" fmla="*/ 0 w 935777"/>
                  <a:gd name="connsiteY34" fmla="*/ 577261 h 757334"/>
                  <a:gd name="connsiteX35" fmla="*/ 13045 w 935777"/>
                  <a:gd name="connsiteY35" fmla="*/ 592636 h 757334"/>
                  <a:gd name="connsiteX36" fmla="*/ 556994 w 935777"/>
                  <a:gd name="connsiteY36" fmla="*/ 724488 h 757334"/>
                  <a:gd name="connsiteX37" fmla="*/ 353625 w 935777"/>
                  <a:gd name="connsiteY37" fmla="*/ 658329 h 757334"/>
                  <a:gd name="connsiteX38" fmla="*/ 496425 w 935777"/>
                  <a:gd name="connsiteY38" fmla="*/ 685817 h 757334"/>
                  <a:gd name="connsiteX39" fmla="*/ 499454 w 935777"/>
                  <a:gd name="connsiteY39" fmla="*/ 686050 h 757334"/>
                  <a:gd name="connsiteX40" fmla="*/ 504113 w 935777"/>
                  <a:gd name="connsiteY40" fmla="*/ 685351 h 757334"/>
                  <a:gd name="connsiteX41" fmla="*/ 833976 w 935777"/>
                  <a:gd name="connsiteY41" fmla="*/ 585880 h 757334"/>
                  <a:gd name="connsiteX42" fmla="*/ 556994 w 935777"/>
                  <a:gd name="connsiteY42" fmla="*/ 724488 h 757334"/>
                  <a:gd name="connsiteX43" fmla="*/ 483147 w 935777"/>
                  <a:gd name="connsiteY43" fmla="*/ 546278 h 757334"/>
                  <a:gd name="connsiteX44" fmla="*/ 483147 w 935777"/>
                  <a:gd name="connsiteY44" fmla="*/ 553965 h 757334"/>
                  <a:gd name="connsiteX45" fmla="*/ 427238 w 935777"/>
                  <a:gd name="connsiteY45" fmla="*/ 511335 h 757334"/>
                  <a:gd name="connsiteX46" fmla="*/ 439585 w 935777"/>
                  <a:gd name="connsiteY46" fmla="*/ 513198 h 757334"/>
                  <a:gd name="connsiteX47" fmla="*/ 483147 w 935777"/>
                  <a:gd name="connsiteY47" fmla="*/ 546278 h 757334"/>
                  <a:gd name="connsiteX48" fmla="*/ 463812 w 935777"/>
                  <a:gd name="connsiteY48" fmla="*/ 516925 h 757334"/>
                  <a:gd name="connsiteX49" fmla="*/ 481749 w 935777"/>
                  <a:gd name="connsiteY49" fmla="*/ 519721 h 757334"/>
                  <a:gd name="connsiteX50" fmla="*/ 483380 w 935777"/>
                  <a:gd name="connsiteY50" fmla="*/ 521585 h 757334"/>
                  <a:gd name="connsiteX51" fmla="*/ 483380 w 935777"/>
                  <a:gd name="connsiteY51" fmla="*/ 531835 h 757334"/>
                  <a:gd name="connsiteX52" fmla="*/ 463812 w 935777"/>
                  <a:gd name="connsiteY52" fmla="*/ 516925 h 757334"/>
                  <a:gd name="connsiteX53" fmla="*/ 483147 w 935777"/>
                  <a:gd name="connsiteY53" fmla="*/ 570039 h 757334"/>
                  <a:gd name="connsiteX54" fmla="*/ 483147 w 935777"/>
                  <a:gd name="connsiteY54" fmla="*/ 578425 h 757334"/>
                  <a:gd name="connsiteX55" fmla="*/ 483147 w 935777"/>
                  <a:gd name="connsiteY55" fmla="*/ 578891 h 757334"/>
                  <a:gd name="connsiteX56" fmla="*/ 386704 w 935777"/>
                  <a:gd name="connsiteY56" fmla="*/ 505045 h 757334"/>
                  <a:gd name="connsiteX57" fmla="*/ 387403 w 935777"/>
                  <a:gd name="connsiteY57" fmla="*/ 505045 h 757334"/>
                  <a:gd name="connsiteX58" fmla="*/ 401147 w 935777"/>
                  <a:gd name="connsiteY58" fmla="*/ 507141 h 757334"/>
                  <a:gd name="connsiteX59" fmla="*/ 483147 w 935777"/>
                  <a:gd name="connsiteY59" fmla="*/ 570039 h 757334"/>
                  <a:gd name="connsiteX60" fmla="*/ 849584 w 935777"/>
                  <a:gd name="connsiteY60" fmla="*/ 447272 h 757334"/>
                  <a:gd name="connsiteX61" fmla="*/ 849584 w 935777"/>
                  <a:gd name="connsiteY61" fmla="*/ 546045 h 757334"/>
                  <a:gd name="connsiteX62" fmla="*/ 848419 w 935777"/>
                  <a:gd name="connsiteY62" fmla="*/ 547675 h 757334"/>
                  <a:gd name="connsiteX63" fmla="*/ 518090 w 935777"/>
                  <a:gd name="connsiteY63" fmla="*/ 647380 h 757334"/>
                  <a:gd name="connsiteX64" fmla="*/ 515761 w 935777"/>
                  <a:gd name="connsiteY64" fmla="*/ 645749 h 757334"/>
                  <a:gd name="connsiteX65" fmla="*/ 515761 w 935777"/>
                  <a:gd name="connsiteY65" fmla="*/ 520420 h 757334"/>
                  <a:gd name="connsiteX66" fmla="*/ 517158 w 935777"/>
                  <a:gd name="connsiteY66" fmla="*/ 518556 h 757334"/>
                  <a:gd name="connsiteX67" fmla="*/ 847487 w 935777"/>
                  <a:gd name="connsiteY67" fmla="*/ 445408 h 757334"/>
                  <a:gd name="connsiteX68" fmla="*/ 849584 w 935777"/>
                  <a:gd name="connsiteY68" fmla="*/ 447272 h 757334"/>
                  <a:gd name="connsiteX69" fmla="*/ 125562 w 935777"/>
                  <a:gd name="connsiteY69" fmla="*/ 428170 h 757334"/>
                  <a:gd name="connsiteX70" fmla="*/ 386704 w 935777"/>
                  <a:gd name="connsiteY70" fmla="*/ 380880 h 757334"/>
                  <a:gd name="connsiteX71" fmla="*/ 387170 w 935777"/>
                  <a:gd name="connsiteY71" fmla="*/ 380880 h 757334"/>
                  <a:gd name="connsiteX72" fmla="*/ 760596 w 935777"/>
                  <a:gd name="connsiteY72" fmla="*/ 427238 h 757334"/>
                  <a:gd name="connsiteX73" fmla="*/ 760829 w 935777"/>
                  <a:gd name="connsiteY73" fmla="*/ 430732 h 757334"/>
                  <a:gd name="connsiteX74" fmla="*/ 501550 w 935777"/>
                  <a:gd name="connsiteY74" fmla="*/ 488505 h 757334"/>
                  <a:gd name="connsiteX75" fmla="*/ 500852 w 935777"/>
                  <a:gd name="connsiteY75" fmla="*/ 488505 h 757334"/>
                  <a:gd name="connsiteX76" fmla="*/ 125562 w 935777"/>
                  <a:gd name="connsiteY76" fmla="*/ 431664 h 757334"/>
                  <a:gd name="connsiteX77" fmla="*/ 125562 w 935777"/>
                  <a:gd name="connsiteY77" fmla="*/ 428170 h 757334"/>
                  <a:gd name="connsiteX78" fmla="*/ 32381 w 935777"/>
                  <a:gd name="connsiteY78" fmla="*/ 453096 h 757334"/>
                  <a:gd name="connsiteX79" fmla="*/ 34477 w 935777"/>
                  <a:gd name="connsiteY79" fmla="*/ 451232 h 757334"/>
                  <a:gd name="connsiteX80" fmla="*/ 37273 w 935777"/>
                  <a:gd name="connsiteY80" fmla="*/ 451465 h 757334"/>
                  <a:gd name="connsiteX81" fmla="*/ 353392 w 935777"/>
                  <a:gd name="connsiteY81" fmla="*/ 499687 h 757334"/>
                  <a:gd name="connsiteX82" fmla="*/ 483613 w 935777"/>
                  <a:gd name="connsiteY82" fmla="*/ 599391 h 757334"/>
                  <a:gd name="connsiteX83" fmla="*/ 483613 w 935777"/>
                  <a:gd name="connsiteY83" fmla="*/ 648312 h 757334"/>
                  <a:gd name="connsiteX84" fmla="*/ 481516 w 935777"/>
                  <a:gd name="connsiteY84" fmla="*/ 650175 h 757334"/>
                  <a:gd name="connsiteX85" fmla="*/ 167960 w 935777"/>
                  <a:gd name="connsiteY85" fmla="*/ 589607 h 757334"/>
                  <a:gd name="connsiteX86" fmla="*/ 32847 w 935777"/>
                  <a:gd name="connsiteY86" fmla="*/ 485710 h 757334"/>
                  <a:gd name="connsiteX87" fmla="*/ 32847 w 935777"/>
                  <a:gd name="connsiteY87" fmla="*/ 453096 h 757334"/>
                  <a:gd name="connsiteX88" fmla="*/ 32381 w 935777"/>
                  <a:gd name="connsiteY88" fmla="*/ 507840 h 757334"/>
                  <a:gd name="connsiteX89" fmla="*/ 32381 w 935777"/>
                  <a:gd name="connsiteY89" fmla="*/ 505977 h 757334"/>
                  <a:gd name="connsiteX90" fmla="*/ 131852 w 935777"/>
                  <a:gd name="connsiteY90" fmla="*/ 582386 h 757334"/>
                  <a:gd name="connsiteX91" fmla="*/ 116477 w 935777"/>
                  <a:gd name="connsiteY91" fmla="*/ 579357 h 757334"/>
                  <a:gd name="connsiteX92" fmla="*/ 32381 w 935777"/>
                  <a:gd name="connsiteY92" fmla="*/ 514596 h 757334"/>
                  <a:gd name="connsiteX93" fmla="*/ 32381 w 935777"/>
                  <a:gd name="connsiteY93" fmla="*/ 507840 h 757334"/>
                  <a:gd name="connsiteX94" fmla="*/ 32381 w 935777"/>
                  <a:gd name="connsiteY94" fmla="*/ 531136 h 757334"/>
                  <a:gd name="connsiteX95" fmla="*/ 88523 w 935777"/>
                  <a:gd name="connsiteY95" fmla="*/ 574232 h 757334"/>
                  <a:gd name="connsiteX96" fmla="*/ 75244 w 935777"/>
                  <a:gd name="connsiteY96" fmla="*/ 571670 h 757334"/>
                  <a:gd name="connsiteX97" fmla="*/ 32381 w 935777"/>
                  <a:gd name="connsiteY97" fmla="*/ 538823 h 757334"/>
                  <a:gd name="connsiteX98" fmla="*/ 32381 w 935777"/>
                  <a:gd name="connsiteY98" fmla="*/ 531136 h 757334"/>
                  <a:gd name="connsiteX99" fmla="*/ 32381 w 935777"/>
                  <a:gd name="connsiteY99" fmla="*/ 553266 h 757334"/>
                  <a:gd name="connsiteX100" fmla="*/ 49619 w 935777"/>
                  <a:gd name="connsiteY100" fmla="*/ 566545 h 757334"/>
                  <a:gd name="connsiteX101" fmla="*/ 33778 w 935777"/>
                  <a:gd name="connsiteY101" fmla="*/ 563516 h 757334"/>
                  <a:gd name="connsiteX102" fmla="*/ 32381 w 935777"/>
                  <a:gd name="connsiteY102" fmla="*/ 561653 h 757334"/>
                  <a:gd name="connsiteX103" fmla="*/ 32381 w 935777"/>
                  <a:gd name="connsiteY103" fmla="*/ 553266 h 75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935777" h="757334">
                    <a:moveTo>
                      <a:pt x="13045" y="592636"/>
                    </a:moveTo>
                    <a:lnTo>
                      <a:pt x="289096" y="645982"/>
                    </a:lnTo>
                    <a:cubicBezTo>
                      <a:pt x="357585" y="714704"/>
                      <a:pt x="452397" y="757334"/>
                      <a:pt x="556994" y="757334"/>
                    </a:cubicBezTo>
                    <a:cubicBezTo>
                      <a:pt x="765953" y="757334"/>
                      <a:pt x="935777" y="587511"/>
                      <a:pt x="935777" y="378551"/>
                    </a:cubicBezTo>
                    <a:cubicBezTo>
                      <a:pt x="935777" y="356886"/>
                      <a:pt x="933913" y="335687"/>
                      <a:pt x="930419" y="314954"/>
                    </a:cubicBezTo>
                    <a:lnTo>
                      <a:pt x="897340" y="314954"/>
                    </a:lnTo>
                    <a:cubicBezTo>
                      <a:pt x="901300" y="335687"/>
                      <a:pt x="903164" y="356886"/>
                      <a:pt x="903164" y="378551"/>
                    </a:cubicBezTo>
                    <a:cubicBezTo>
                      <a:pt x="903164" y="420016"/>
                      <a:pt x="895709" y="459852"/>
                      <a:pt x="882431" y="496891"/>
                    </a:cubicBezTo>
                    <a:lnTo>
                      <a:pt x="882198" y="424909"/>
                    </a:lnTo>
                    <a:cubicBezTo>
                      <a:pt x="882198" y="424676"/>
                      <a:pt x="882198" y="424210"/>
                      <a:pt x="882198" y="423977"/>
                    </a:cubicBezTo>
                    <a:cubicBezTo>
                      <a:pt x="882198" y="423744"/>
                      <a:pt x="882198" y="423511"/>
                      <a:pt x="882198" y="423278"/>
                    </a:cubicBezTo>
                    <a:cubicBezTo>
                      <a:pt x="882198" y="422812"/>
                      <a:pt x="881965" y="422346"/>
                      <a:pt x="881965" y="421880"/>
                    </a:cubicBezTo>
                    <a:cubicBezTo>
                      <a:pt x="881965" y="421647"/>
                      <a:pt x="881732" y="421181"/>
                      <a:pt x="881732" y="420948"/>
                    </a:cubicBezTo>
                    <a:cubicBezTo>
                      <a:pt x="880334" y="414193"/>
                      <a:pt x="874976" y="408835"/>
                      <a:pt x="867987" y="408136"/>
                    </a:cubicBezTo>
                    <a:lnTo>
                      <a:pt x="388568" y="348732"/>
                    </a:lnTo>
                    <a:cubicBezTo>
                      <a:pt x="386937" y="348500"/>
                      <a:pt x="385306" y="348500"/>
                      <a:pt x="383676" y="348965"/>
                    </a:cubicBezTo>
                    <a:lnTo>
                      <a:pt x="211057" y="380181"/>
                    </a:lnTo>
                    <a:cubicBezTo>
                      <a:pt x="211057" y="379715"/>
                      <a:pt x="211057" y="379249"/>
                      <a:pt x="211057" y="378784"/>
                    </a:cubicBezTo>
                    <a:cubicBezTo>
                      <a:pt x="211057" y="187994"/>
                      <a:pt x="366437" y="32614"/>
                      <a:pt x="557227" y="32614"/>
                    </a:cubicBezTo>
                    <a:cubicBezTo>
                      <a:pt x="624783" y="32614"/>
                      <a:pt x="687681" y="51949"/>
                      <a:pt x="741027" y="85494"/>
                    </a:cubicBezTo>
                    <a:lnTo>
                      <a:pt x="796703" y="85494"/>
                    </a:lnTo>
                    <a:cubicBezTo>
                      <a:pt x="731476" y="32148"/>
                      <a:pt x="648079" y="0"/>
                      <a:pt x="557227" y="0"/>
                    </a:cubicBezTo>
                    <a:cubicBezTo>
                      <a:pt x="348267" y="0"/>
                      <a:pt x="178443" y="169824"/>
                      <a:pt x="178443" y="378784"/>
                    </a:cubicBezTo>
                    <a:cubicBezTo>
                      <a:pt x="178443" y="381346"/>
                      <a:pt x="178443" y="383676"/>
                      <a:pt x="178443" y="386005"/>
                    </a:cubicBezTo>
                    <a:lnTo>
                      <a:pt x="13278" y="416056"/>
                    </a:lnTo>
                    <a:cubicBezTo>
                      <a:pt x="13045" y="416056"/>
                      <a:pt x="13045" y="416289"/>
                      <a:pt x="12812" y="416289"/>
                    </a:cubicBezTo>
                    <a:cubicBezTo>
                      <a:pt x="11182" y="416522"/>
                      <a:pt x="9551" y="417221"/>
                      <a:pt x="8153" y="418153"/>
                    </a:cubicBezTo>
                    <a:cubicBezTo>
                      <a:pt x="7920" y="418386"/>
                      <a:pt x="7687" y="418386"/>
                      <a:pt x="7455" y="418619"/>
                    </a:cubicBezTo>
                    <a:cubicBezTo>
                      <a:pt x="6756" y="419085"/>
                      <a:pt x="6057" y="419318"/>
                      <a:pt x="5591" y="420016"/>
                    </a:cubicBezTo>
                    <a:cubicBezTo>
                      <a:pt x="4892" y="420482"/>
                      <a:pt x="4426" y="421181"/>
                      <a:pt x="3960" y="421647"/>
                    </a:cubicBezTo>
                    <a:cubicBezTo>
                      <a:pt x="3727" y="421880"/>
                      <a:pt x="3494" y="422113"/>
                      <a:pt x="3494" y="422113"/>
                    </a:cubicBezTo>
                    <a:cubicBezTo>
                      <a:pt x="2562" y="423511"/>
                      <a:pt x="1631" y="424909"/>
                      <a:pt x="1165" y="426306"/>
                    </a:cubicBezTo>
                    <a:cubicBezTo>
                      <a:pt x="932" y="426539"/>
                      <a:pt x="932" y="427005"/>
                      <a:pt x="932" y="427238"/>
                    </a:cubicBezTo>
                    <a:cubicBezTo>
                      <a:pt x="466" y="428869"/>
                      <a:pt x="0" y="430499"/>
                      <a:pt x="0" y="432130"/>
                    </a:cubicBezTo>
                    <a:lnTo>
                      <a:pt x="0" y="577261"/>
                    </a:lnTo>
                    <a:cubicBezTo>
                      <a:pt x="0" y="584482"/>
                      <a:pt x="5358" y="591005"/>
                      <a:pt x="13045" y="592636"/>
                    </a:cubicBezTo>
                    <a:close/>
                    <a:moveTo>
                      <a:pt x="556994" y="724488"/>
                    </a:moveTo>
                    <a:cubicBezTo>
                      <a:pt x="481050" y="724488"/>
                      <a:pt x="410698" y="699795"/>
                      <a:pt x="353625" y="658329"/>
                    </a:cubicBezTo>
                    <a:lnTo>
                      <a:pt x="496425" y="685817"/>
                    </a:lnTo>
                    <a:cubicBezTo>
                      <a:pt x="497357" y="686050"/>
                      <a:pt x="498522" y="686050"/>
                      <a:pt x="499454" y="686050"/>
                    </a:cubicBezTo>
                    <a:cubicBezTo>
                      <a:pt x="501085" y="686050"/>
                      <a:pt x="502715" y="685817"/>
                      <a:pt x="504113" y="685351"/>
                    </a:cubicBezTo>
                    <a:lnTo>
                      <a:pt x="833976" y="585880"/>
                    </a:lnTo>
                    <a:cubicBezTo>
                      <a:pt x="770846" y="669976"/>
                      <a:pt x="670209" y="724488"/>
                      <a:pt x="556994" y="724488"/>
                    </a:cubicBezTo>
                    <a:close/>
                    <a:moveTo>
                      <a:pt x="483147" y="546278"/>
                    </a:moveTo>
                    <a:lnTo>
                      <a:pt x="483147" y="553965"/>
                    </a:lnTo>
                    <a:lnTo>
                      <a:pt x="427238" y="511335"/>
                    </a:lnTo>
                    <a:lnTo>
                      <a:pt x="439585" y="513198"/>
                    </a:lnTo>
                    <a:lnTo>
                      <a:pt x="483147" y="546278"/>
                    </a:lnTo>
                    <a:close/>
                    <a:moveTo>
                      <a:pt x="463812" y="516925"/>
                    </a:moveTo>
                    <a:lnTo>
                      <a:pt x="481749" y="519721"/>
                    </a:lnTo>
                    <a:cubicBezTo>
                      <a:pt x="482681" y="519954"/>
                      <a:pt x="483380" y="520653"/>
                      <a:pt x="483380" y="521585"/>
                    </a:cubicBezTo>
                    <a:lnTo>
                      <a:pt x="483380" y="531835"/>
                    </a:lnTo>
                    <a:lnTo>
                      <a:pt x="463812" y="516925"/>
                    </a:lnTo>
                    <a:close/>
                    <a:moveTo>
                      <a:pt x="483147" y="570039"/>
                    </a:moveTo>
                    <a:lnTo>
                      <a:pt x="483147" y="578425"/>
                    </a:lnTo>
                    <a:lnTo>
                      <a:pt x="483147" y="578891"/>
                    </a:lnTo>
                    <a:lnTo>
                      <a:pt x="386704" y="505045"/>
                    </a:lnTo>
                    <a:lnTo>
                      <a:pt x="387403" y="505045"/>
                    </a:lnTo>
                    <a:lnTo>
                      <a:pt x="401147" y="507141"/>
                    </a:lnTo>
                    <a:lnTo>
                      <a:pt x="483147" y="570039"/>
                    </a:lnTo>
                    <a:close/>
                    <a:moveTo>
                      <a:pt x="849584" y="447272"/>
                    </a:moveTo>
                    <a:lnTo>
                      <a:pt x="849584" y="546045"/>
                    </a:lnTo>
                    <a:cubicBezTo>
                      <a:pt x="849584" y="546744"/>
                      <a:pt x="849118" y="547442"/>
                      <a:pt x="848419" y="547675"/>
                    </a:cubicBezTo>
                    <a:lnTo>
                      <a:pt x="518090" y="647380"/>
                    </a:lnTo>
                    <a:cubicBezTo>
                      <a:pt x="516925" y="647613"/>
                      <a:pt x="515761" y="646914"/>
                      <a:pt x="515761" y="645749"/>
                    </a:cubicBezTo>
                    <a:lnTo>
                      <a:pt x="515761" y="520420"/>
                    </a:lnTo>
                    <a:cubicBezTo>
                      <a:pt x="515761" y="519488"/>
                      <a:pt x="516460" y="518789"/>
                      <a:pt x="517158" y="518556"/>
                    </a:cubicBezTo>
                    <a:lnTo>
                      <a:pt x="847487" y="445408"/>
                    </a:lnTo>
                    <a:cubicBezTo>
                      <a:pt x="848652" y="445176"/>
                      <a:pt x="849584" y="446107"/>
                      <a:pt x="849584" y="447272"/>
                    </a:cubicBezTo>
                    <a:close/>
                    <a:moveTo>
                      <a:pt x="125562" y="428170"/>
                    </a:moveTo>
                    <a:lnTo>
                      <a:pt x="386704" y="380880"/>
                    </a:lnTo>
                    <a:cubicBezTo>
                      <a:pt x="386937" y="380880"/>
                      <a:pt x="387170" y="380880"/>
                      <a:pt x="387170" y="380880"/>
                    </a:cubicBezTo>
                    <a:lnTo>
                      <a:pt x="760596" y="427238"/>
                    </a:lnTo>
                    <a:cubicBezTo>
                      <a:pt x="762692" y="427471"/>
                      <a:pt x="762692" y="430266"/>
                      <a:pt x="760829" y="430732"/>
                    </a:cubicBezTo>
                    <a:lnTo>
                      <a:pt x="501550" y="488505"/>
                    </a:lnTo>
                    <a:cubicBezTo>
                      <a:pt x="501317" y="488505"/>
                      <a:pt x="501085" y="488505"/>
                      <a:pt x="500852" y="488505"/>
                    </a:cubicBezTo>
                    <a:lnTo>
                      <a:pt x="125562" y="431664"/>
                    </a:lnTo>
                    <a:cubicBezTo>
                      <a:pt x="123466" y="431431"/>
                      <a:pt x="123466" y="428636"/>
                      <a:pt x="125562" y="428170"/>
                    </a:cubicBezTo>
                    <a:close/>
                    <a:moveTo>
                      <a:pt x="32381" y="453096"/>
                    </a:moveTo>
                    <a:cubicBezTo>
                      <a:pt x="32381" y="451931"/>
                      <a:pt x="33312" y="451232"/>
                      <a:pt x="34477" y="451232"/>
                    </a:cubicBezTo>
                    <a:lnTo>
                      <a:pt x="37273" y="451465"/>
                    </a:lnTo>
                    <a:lnTo>
                      <a:pt x="353392" y="499687"/>
                    </a:lnTo>
                    <a:lnTo>
                      <a:pt x="483613" y="599391"/>
                    </a:lnTo>
                    <a:lnTo>
                      <a:pt x="483613" y="648312"/>
                    </a:lnTo>
                    <a:cubicBezTo>
                      <a:pt x="483613" y="649476"/>
                      <a:pt x="482681" y="650175"/>
                      <a:pt x="481516" y="650175"/>
                    </a:cubicBezTo>
                    <a:lnTo>
                      <a:pt x="167960" y="589607"/>
                    </a:lnTo>
                    <a:lnTo>
                      <a:pt x="32847" y="485710"/>
                    </a:lnTo>
                    <a:lnTo>
                      <a:pt x="32847" y="453096"/>
                    </a:lnTo>
                    <a:close/>
                    <a:moveTo>
                      <a:pt x="32381" y="507840"/>
                    </a:moveTo>
                    <a:lnTo>
                      <a:pt x="32381" y="505977"/>
                    </a:lnTo>
                    <a:lnTo>
                      <a:pt x="131852" y="582386"/>
                    </a:lnTo>
                    <a:lnTo>
                      <a:pt x="116477" y="579357"/>
                    </a:lnTo>
                    <a:lnTo>
                      <a:pt x="32381" y="514596"/>
                    </a:lnTo>
                    <a:lnTo>
                      <a:pt x="32381" y="507840"/>
                    </a:lnTo>
                    <a:close/>
                    <a:moveTo>
                      <a:pt x="32381" y="531136"/>
                    </a:moveTo>
                    <a:lnTo>
                      <a:pt x="88523" y="574232"/>
                    </a:lnTo>
                    <a:lnTo>
                      <a:pt x="75244" y="571670"/>
                    </a:lnTo>
                    <a:lnTo>
                      <a:pt x="32381" y="538823"/>
                    </a:lnTo>
                    <a:lnTo>
                      <a:pt x="32381" y="531136"/>
                    </a:lnTo>
                    <a:close/>
                    <a:moveTo>
                      <a:pt x="32381" y="553266"/>
                    </a:moveTo>
                    <a:lnTo>
                      <a:pt x="49619" y="566545"/>
                    </a:lnTo>
                    <a:lnTo>
                      <a:pt x="33778" y="563516"/>
                    </a:lnTo>
                    <a:cubicBezTo>
                      <a:pt x="32847" y="563283"/>
                      <a:pt x="32381" y="562585"/>
                      <a:pt x="32381" y="561653"/>
                    </a:cubicBezTo>
                    <a:lnTo>
                      <a:pt x="32381" y="553266"/>
                    </a:lnTo>
                    <a:close/>
                  </a:path>
                </a:pathLst>
              </a:custGeom>
              <a:solidFill>
                <a:srgbClr val="333333"/>
              </a:solidFill>
              <a:ln w="2328" cap="flat">
                <a:noFill/>
                <a:prstDash val="solid"/>
                <a:miter/>
              </a:ln>
            </p:spPr>
            <p:txBody>
              <a:bodyPr rtlCol="0" anchor="ctr"/>
              <a:lstStyle/>
              <a:p>
                <a:endParaRPr lang="de-CH"/>
              </a:p>
            </p:txBody>
          </p:sp>
        </p:grpSp>
        <p:pic>
          <p:nvPicPr>
            <p:cNvPr id="86" name="Picture 85">
              <a:extLst>
                <a:ext uri="{FF2B5EF4-FFF2-40B4-BE49-F238E27FC236}">
                  <a16:creationId xmlns:a16="http://schemas.microsoft.com/office/drawing/2014/main" id="{7F6C1D69-B88C-0557-0AFE-BD93A3E58A91}"/>
                </a:ext>
              </a:extLst>
            </p:cNvPr>
            <p:cNvPicPr>
              <a:picLocks noChangeAspect="1"/>
            </p:cNvPicPr>
            <p:nvPr/>
          </p:nvPicPr>
          <p:blipFill>
            <a:blip r:embed="rId15">
              <a:clrChange>
                <a:clrFrom>
                  <a:srgbClr val="000000"/>
                </a:clrFrom>
                <a:clrTo>
                  <a:srgbClr val="000000">
                    <a:alpha val="0"/>
                  </a:srgbClr>
                </a:clrTo>
              </a:clrChange>
            </a:blip>
            <a:stretch>
              <a:fillRect/>
            </a:stretch>
          </p:blipFill>
          <p:spPr>
            <a:xfrm>
              <a:off x="4480157" y="1706603"/>
              <a:ext cx="577809" cy="129727"/>
            </a:xfrm>
            <a:prstGeom prst="rect">
              <a:avLst/>
            </a:prstGeom>
          </p:spPr>
        </p:pic>
      </p:grpSp>
    </p:spTree>
    <p:extLst>
      <p:ext uri="{BB962C8B-B14F-4D97-AF65-F5344CB8AC3E}">
        <p14:creationId xmlns:p14="http://schemas.microsoft.com/office/powerpoint/2010/main" val="88696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8FDBC992-0F92-B1CE-60B4-65922CC58207}"/>
              </a:ext>
            </a:extLst>
          </p:cNvPr>
          <p:cNvSpPr>
            <a:spLocks noGrp="1"/>
          </p:cNvSpPr>
          <p:nvPr>
            <p:ph type="title"/>
          </p:nvPr>
        </p:nvSpPr>
        <p:spPr/>
        <p:txBody>
          <a:bodyPr>
            <a:normAutofit/>
          </a:bodyPr>
          <a:lstStyle/>
          <a:p>
            <a:r>
              <a:rPr lang="it-IT" sz="2400"/>
              <a:t>SVOS | Hitachi Vantara Availability </a:t>
            </a:r>
          </a:p>
        </p:txBody>
      </p:sp>
      <p:sp>
        <p:nvSpPr>
          <p:cNvPr id="5" name="TextBox 1">
            <a:extLst>
              <a:ext uri="{FF2B5EF4-FFF2-40B4-BE49-F238E27FC236}">
                <a16:creationId xmlns:a16="http://schemas.microsoft.com/office/drawing/2014/main" id="{45CAB341-329C-6E35-983D-C0B53810A989}"/>
              </a:ext>
            </a:extLst>
          </p:cNvPr>
          <p:cNvSpPr txBox="1"/>
          <p:nvPr/>
        </p:nvSpPr>
        <p:spPr>
          <a:xfrm>
            <a:off x="420009" y="2935467"/>
            <a:ext cx="2892121" cy="1867178"/>
          </a:xfrm>
          <a:prstGeom prst="rect">
            <a:avLst/>
          </a:prstGeom>
          <a:noFill/>
        </p:spPr>
        <p:txBody>
          <a:bodyPr wrap="square" rtlCol="0">
            <a:spAutoFit/>
          </a:bodyPr>
          <a:lstStyle/>
          <a:p>
            <a:pPr algn="ctr">
              <a:spcBef>
                <a:spcPts val="400"/>
              </a:spcBef>
              <a:spcAft>
                <a:spcPts val="0"/>
              </a:spcAft>
              <a:buClr>
                <a:srgbClr val="CC0066"/>
              </a:buClr>
            </a:pPr>
            <a:r>
              <a:rPr lang="en-US" b="1" dirty="0">
                <a:solidFill>
                  <a:srgbClr val="FF0000"/>
                </a:solidFill>
                <a:latin typeface="Neue Haas Grotesk Text Pro" panose="020B0504020202020204" pitchFamily="34" charset="0"/>
              </a:rPr>
              <a:t>VSP</a:t>
            </a:r>
          </a:p>
          <a:p>
            <a:pPr algn="ctr">
              <a:spcBef>
                <a:spcPts val="400"/>
              </a:spcBef>
              <a:spcAft>
                <a:spcPts val="0"/>
              </a:spcAft>
              <a:buClr>
                <a:srgbClr val="CC0066"/>
              </a:buClr>
            </a:pPr>
            <a:r>
              <a:rPr lang="en-US" b="1" dirty="0">
                <a:solidFill>
                  <a:srgbClr val="FF0000"/>
                </a:solidFill>
                <a:latin typeface="Neue Haas Grotesk Text Pro" panose="020B0504020202020204" pitchFamily="34" charset="0"/>
              </a:rPr>
              <a:t>Active/Active Controllers/Nodes</a:t>
            </a:r>
          </a:p>
          <a:p>
            <a:pPr algn="ctr">
              <a:spcBef>
                <a:spcPts val="400"/>
              </a:spcBef>
              <a:spcAft>
                <a:spcPts val="0"/>
              </a:spcAft>
              <a:buClr>
                <a:srgbClr val="CC0066"/>
              </a:buClr>
            </a:pPr>
            <a:endParaRPr lang="en-US" sz="1200" b="1" dirty="0">
              <a:latin typeface="Neue Haas Grotesk Text Pro" panose="020B0504020202020204" pitchFamily="34" charset="0"/>
            </a:endParaRPr>
          </a:p>
          <a:p>
            <a:pPr algn="ctr">
              <a:spcBef>
                <a:spcPts val="400"/>
              </a:spcBef>
              <a:spcAft>
                <a:spcPts val="0"/>
              </a:spcAft>
              <a:buClr>
                <a:srgbClr val="CC0066"/>
              </a:buClr>
            </a:pPr>
            <a:r>
              <a:rPr lang="en-US" sz="1200" dirty="0">
                <a:latin typeface="Neue Haas Grotesk Text Pro" panose="020B0504020202020204" pitchFamily="34" charset="0"/>
              </a:rPr>
              <a:t>Workload is distributed across the controllers</a:t>
            </a:r>
          </a:p>
          <a:p>
            <a:pPr algn="ctr">
              <a:spcBef>
                <a:spcPts val="400"/>
              </a:spcBef>
              <a:spcAft>
                <a:spcPts val="0"/>
              </a:spcAft>
              <a:buClr>
                <a:srgbClr val="CC0066"/>
              </a:buClr>
            </a:pPr>
            <a:r>
              <a:rPr lang="en-US" sz="1200" dirty="0">
                <a:latin typeface="Neue Haas Grotesk Text Pro" panose="020B0504020202020204" pitchFamily="34" charset="0"/>
              </a:rPr>
              <a:t>Automatically and Manually</a:t>
            </a:r>
          </a:p>
        </p:txBody>
      </p:sp>
      <p:sp>
        <p:nvSpPr>
          <p:cNvPr id="6" name="Rectangle 2">
            <a:extLst>
              <a:ext uri="{FF2B5EF4-FFF2-40B4-BE49-F238E27FC236}">
                <a16:creationId xmlns:a16="http://schemas.microsoft.com/office/drawing/2014/main" id="{B2777EC4-E1AB-3C5F-49E8-C77539E4B0FE}"/>
              </a:ext>
            </a:extLst>
          </p:cNvPr>
          <p:cNvSpPr/>
          <p:nvPr/>
        </p:nvSpPr>
        <p:spPr>
          <a:xfrm>
            <a:off x="770305" y="1908569"/>
            <a:ext cx="916383" cy="277000"/>
          </a:xfrm>
          <a:prstGeom prst="rect">
            <a:avLst/>
          </a:prstGeom>
          <a:no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latin typeface="Neue Haas Grotesk Text Pro" panose="020B0504020202020204" pitchFamily="34" charset="0"/>
              </a:rPr>
              <a:t>Controller A</a:t>
            </a:r>
          </a:p>
        </p:txBody>
      </p:sp>
      <p:sp>
        <p:nvSpPr>
          <p:cNvPr id="7" name="Rectangle 3">
            <a:extLst>
              <a:ext uri="{FF2B5EF4-FFF2-40B4-BE49-F238E27FC236}">
                <a16:creationId xmlns:a16="http://schemas.microsoft.com/office/drawing/2014/main" id="{5A2E17D5-FFE6-CF57-518B-966DCD404744}"/>
              </a:ext>
            </a:extLst>
          </p:cNvPr>
          <p:cNvSpPr/>
          <p:nvPr/>
        </p:nvSpPr>
        <p:spPr>
          <a:xfrm>
            <a:off x="1877939" y="1902246"/>
            <a:ext cx="916383" cy="277000"/>
          </a:xfrm>
          <a:prstGeom prst="rect">
            <a:avLst/>
          </a:prstGeom>
          <a:no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latin typeface="Neue Haas Grotesk Text Pro" panose="020B0504020202020204" pitchFamily="34" charset="0"/>
              </a:rPr>
              <a:t>Controller B</a:t>
            </a:r>
          </a:p>
        </p:txBody>
      </p:sp>
      <p:cxnSp>
        <p:nvCxnSpPr>
          <p:cNvPr id="8" name="Connector: Elbow 4">
            <a:extLst>
              <a:ext uri="{FF2B5EF4-FFF2-40B4-BE49-F238E27FC236}">
                <a16:creationId xmlns:a16="http://schemas.microsoft.com/office/drawing/2014/main" id="{3832A5D3-0E81-364E-77EE-915A7E5D2EC5}"/>
              </a:ext>
            </a:extLst>
          </p:cNvPr>
          <p:cNvCxnSpPr>
            <a:cxnSpLocks/>
            <a:endCxn id="6" idx="0"/>
          </p:cNvCxnSpPr>
          <p:nvPr/>
        </p:nvCxnSpPr>
        <p:spPr>
          <a:xfrm rot="10800000" flipV="1">
            <a:off x="1228498" y="1356963"/>
            <a:ext cx="301085" cy="551605"/>
          </a:xfrm>
          <a:prstGeom prst="bentConnector2">
            <a:avLst/>
          </a:prstGeom>
          <a:ln w="1905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5">
            <a:extLst>
              <a:ext uri="{FF2B5EF4-FFF2-40B4-BE49-F238E27FC236}">
                <a16:creationId xmlns:a16="http://schemas.microsoft.com/office/drawing/2014/main" id="{F121E37A-7AA3-0F92-23C4-71B2BD607383}"/>
              </a:ext>
            </a:extLst>
          </p:cNvPr>
          <p:cNvCxnSpPr>
            <a:cxnSpLocks/>
            <a:endCxn id="7" idx="0"/>
          </p:cNvCxnSpPr>
          <p:nvPr/>
        </p:nvCxnSpPr>
        <p:spPr>
          <a:xfrm>
            <a:off x="2074174" y="1356964"/>
            <a:ext cx="261957" cy="545282"/>
          </a:xfrm>
          <a:prstGeom prst="bentConnector2">
            <a:avLst/>
          </a:prstGeom>
          <a:ln w="1905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6">
            <a:extLst>
              <a:ext uri="{FF2B5EF4-FFF2-40B4-BE49-F238E27FC236}">
                <a16:creationId xmlns:a16="http://schemas.microsoft.com/office/drawing/2014/main" id="{2D1BA8E4-88C7-ED9B-73AE-0330A6A28E73}"/>
              </a:ext>
            </a:extLst>
          </p:cNvPr>
          <p:cNvCxnSpPr>
            <a:cxnSpLocks/>
            <a:stCxn id="6" idx="2"/>
          </p:cNvCxnSpPr>
          <p:nvPr/>
        </p:nvCxnSpPr>
        <p:spPr>
          <a:xfrm rot="16200000" flipH="1">
            <a:off x="1185217" y="2228849"/>
            <a:ext cx="456755" cy="370194"/>
          </a:xfrm>
          <a:prstGeom prst="bentConnector2">
            <a:avLst/>
          </a:prstGeom>
          <a:ln w="1905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7">
            <a:extLst>
              <a:ext uri="{FF2B5EF4-FFF2-40B4-BE49-F238E27FC236}">
                <a16:creationId xmlns:a16="http://schemas.microsoft.com/office/drawing/2014/main" id="{21E09837-4EBC-B7A9-3507-74D6DAA11119}"/>
              </a:ext>
            </a:extLst>
          </p:cNvPr>
          <p:cNvCxnSpPr>
            <a:cxnSpLocks/>
            <a:stCxn id="7" idx="2"/>
          </p:cNvCxnSpPr>
          <p:nvPr/>
        </p:nvCxnSpPr>
        <p:spPr>
          <a:xfrm rot="5400000">
            <a:off x="1925738" y="2231931"/>
            <a:ext cx="463078" cy="357708"/>
          </a:xfrm>
          <a:prstGeom prst="bentConnector2">
            <a:avLst/>
          </a:prstGeom>
          <a:ln w="1905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2" name="Graphic 8">
            <a:extLst>
              <a:ext uri="{FF2B5EF4-FFF2-40B4-BE49-F238E27FC236}">
                <a16:creationId xmlns:a16="http://schemas.microsoft.com/office/drawing/2014/main" id="{352D9661-6B8F-0912-ADCD-DC0D0DBA71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2729" y="2420865"/>
            <a:ext cx="334768" cy="399096"/>
          </a:xfrm>
          <a:prstGeom prst="rect">
            <a:avLst/>
          </a:prstGeom>
        </p:spPr>
      </p:pic>
      <p:pic>
        <p:nvPicPr>
          <p:cNvPr id="13" name="Graphic 9">
            <a:extLst>
              <a:ext uri="{FF2B5EF4-FFF2-40B4-BE49-F238E27FC236}">
                <a16:creationId xmlns:a16="http://schemas.microsoft.com/office/drawing/2014/main" id="{5E32B0C4-1BDB-0780-5101-BA59951A1D1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1660906" y="1100469"/>
            <a:ext cx="291859" cy="485922"/>
          </a:xfrm>
          <a:prstGeom prst="rect">
            <a:avLst/>
          </a:prstGeom>
        </p:spPr>
      </p:pic>
      <p:sp>
        <p:nvSpPr>
          <p:cNvPr id="14" name="TextBox 10">
            <a:extLst>
              <a:ext uri="{FF2B5EF4-FFF2-40B4-BE49-F238E27FC236}">
                <a16:creationId xmlns:a16="http://schemas.microsoft.com/office/drawing/2014/main" id="{CE60587A-118A-4001-198C-C2CAB80149C4}"/>
              </a:ext>
            </a:extLst>
          </p:cNvPr>
          <p:cNvSpPr txBox="1"/>
          <p:nvPr/>
        </p:nvSpPr>
        <p:spPr>
          <a:xfrm>
            <a:off x="3771021" y="1512924"/>
            <a:ext cx="5632415" cy="1815882"/>
          </a:xfrm>
          <a:prstGeom prst="rect">
            <a:avLst/>
          </a:prstGeom>
          <a:noFill/>
        </p:spPr>
        <p:txBody>
          <a:bodyPr wrap="square">
            <a:spAutoFit/>
          </a:bodyPr>
          <a:lstStyle/>
          <a:p>
            <a:pPr>
              <a:buClr>
                <a:srgbClr val="C00000"/>
              </a:buClr>
              <a:defRPr/>
            </a:pPr>
            <a:r>
              <a:rPr lang="en-GB" sz="2800" b="1">
                <a:solidFill>
                  <a:srgbClr val="FF0000"/>
                </a:solidFill>
                <a:latin typeface="Neue Haas Grotesk Text Pro" panose="020B0504020202020204" pitchFamily="34" charset="0"/>
              </a:rPr>
              <a:t>Ranked #1</a:t>
            </a:r>
          </a:p>
          <a:p>
            <a:pPr>
              <a:buClr>
                <a:srgbClr val="C00000"/>
              </a:buClr>
              <a:defRPr/>
            </a:pPr>
            <a:r>
              <a:rPr lang="en-GB" sz="2800" b="1">
                <a:latin typeface="Neue Haas Grotesk Text Pro" panose="020B0504020202020204" pitchFamily="34" charset="0"/>
              </a:rPr>
              <a:t>Reliability, Availability and Serviceability for </a:t>
            </a:r>
            <a:r>
              <a:rPr lang="en-GB" sz="2800" b="1">
                <a:solidFill>
                  <a:srgbClr val="FF0000"/>
                </a:solidFill>
                <a:latin typeface="Neue Haas Grotesk Text Pro" panose="020B0504020202020204" pitchFamily="34" charset="0"/>
              </a:rPr>
              <a:t>+5 consecutive years!! </a:t>
            </a:r>
          </a:p>
        </p:txBody>
      </p:sp>
    </p:spTree>
    <p:extLst>
      <p:ext uri="{BB962C8B-B14F-4D97-AF65-F5344CB8AC3E}">
        <p14:creationId xmlns:p14="http://schemas.microsoft.com/office/powerpoint/2010/main" val="17079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9"/>
</p:tagLst>
</file>

<file path=ppt/tags/tag2.xml><?xml version="1.0" encoding="utf-8"?>
<p:tagLst xmlns:a="http://schemas.openxmlformats.org/drawingml/2006/main" xmlns:r="http://schemas.openxmlformats.org/officeDocument/2006/relationships" xmlns:p="http://schemas.openxmlformats.org/presentationml/2006/main">
  <p:tag name="TIMING" val="|16.8|12.7|24.1|17.8|14.2"/>
</p:tagLst>
</file>

<file path=ppt/tags/tag3.xml><?xml version="1.0" encoding="utf-8"?>
<p:tagLst xmlns:a="http://schemas.openxmlformats.org/drawingml/2006/main" xmlns:r="http://schemas.openxmlformats.org/officeDocument/2006/relationships" xmlns:p="http://schemas.openxmlformats.org/presentationml/2006/main">
  <p:tag name="TIMING" val="|16.8|12.7|24.1|17.8|14.2"/>
</p:tagLst>
</file>

<file path=ppt/theme/theme1.xml><?xml version="1.0" encoding="utf-8"?>
<a:theme xmlns:a="http://schemas.openxmlformats.org/drawingml/2006/main" name="HV2024">
  <a:themeElements>
    <a:clrScheme name="HV 2024 Rebrand ">
      <a:dk1>
        <a:srgbClr val="222222"/>
      </a:dk1>
      <a:lt1>
        <a:srgbClr val="FFFFFF"/>
      </a:lt1>
      <a:dk2>
        <a:srgbClr val="222222"/>
      </a:dk2>
      <a:lt2>
        <a:srgbClr val="F1F1F1"/>
      </a:lt2>
      <a:accent1>
        <a:srgbClr val="F6C100"/>
      </a:accent1>
      <a:accent2>
        <a:srgbClr val="CC0000"/>
      </a:accent2>
      <a:accent3>
        <a:srgbClr val="93419A"/>
      </a:accent3>
      <a:accent4>
        <a:srgbClr val="F10000"/>
      </a:accent4>
      <a:accent5>
        <a:srgbClr val="4571B6"/>
      </a:accent5>
      <a:accent6>
        <a:srgbClr val="83C3ED"/>
      </a:accent6>
      <a:hlink>
        <a:srgbClr val="F10000"/>
      </a:hlink>
      <a:folHlink>
        <a:srgbClr val="CC0000"/>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latin typeface="Neue Haas Grotesk Text Pro" panose="020B0504020202020204" pitchFamily="34" charset="77"/>
          </a:defRPr>
        </a:defPPr>
      </a:lstStyle>
      <a:style>
        <a:lnRef idx="1">
          <a:schemeClr val="accent4"/>
        </a:lnRef>
        <a:fillRef idx="3">
          <a:schemeClr val="accent4"/>
        </a:fillRef>
        <a:effectRef idx="2">
          <a:schemeClr val="accent4"/>
        </a:effectRef>
        <a:fontRef idx="minor">
          <a:schemeClr val="lt1"/>
        </a:fontRef>
      </a:style>
    </a:spDef>
    <a:lnDef>
      <a:spPr>
        <a:ln w="28575">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90000"/>
          </a:lnSpc>
          <a:spcBef>
            <a:spcPts val="600"/>
          </a:spcBef>
          <a:defRPr sz="1600" baseline="0" dirty="0" err="1" smtClean="0">
            <a:solidFill>
              <a:sysClr val="windowText" lastClr="000000"/>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V-PowerPoint-Template-18Apr2023" id="{1A8790D3-3CA0-A94F-A4E4-43B35BCD84BB}" vid="{D4ADF9D5-6019-0F4B-841A-3BFC3812EC33}"/>
    </a:ext>
  </a:extLst>
</a:theme>
</file>

<file path=ppt/theme/theme2.xml><?xml version="1.0" encoding="utf-8"?>
<a:theme xmlns:a="http://schemas.openxmlformats.org/drawingml/2006/main" name="Office Theme">
  <a:themeElements>
    <a:clrScheme name="HDS 2011">
      <a:dk1>
        <a:sysClr val="windowText" lastClr="000000"/>
      </a:dk1>
      <a:lt1>
        <a:sysClr val="window" lastClr="FFFFFF"/>
      </a:lt1>
      <a:dk2>
        <a:srgbClr val="14AF9F"/>
      </a:dk2>
      <a:lt2>
        <a:srgbClr val="6D6E71"/>
      </a:lt2>
      <a:accent1>
        <a:srgbClr val="FD0014"/>
      </a:accent1>
      <a:accent2>
        <a:srgbClr val="C20014"/>
      </a:accent2>
      <a:accent3>
        <a:srgbClr val="009933"/>
      </a:accent3>
      <a:accent4>
        <a:srgbClr val="0073B2"/>
      </a:accent4>
      <a:accent5>
        <a:srgbClr val="DEB408"/>
      </a:accent5>
      <a:accent6>
        <a:srgbClr val="DC7400"/>
      </a:accent6>
      <a:hlink>
        <a:srgbClr val="FD0014"/>
      </a:hlink>
      <a:folHlink>
        <a:srgbClr val="C20014"/>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HDS 2011">
      <a:dk1>
        <a:sysClr val="windowText" lastClr="000000"/>
      </a:dk1>
      <a:lt1>
        <a:sysClr val="window" lastClr="FFFFFF"/>
      </a:lt1>
      <a:dk2>
        <a:srgbClr val="14AF9F"/>
      </a:dk2>
      <a:lt2>
        <a:srgbClr val="6D6E71"/>
      </a:lt2>
      <a:accent1>
        <a:srgbClr val="FD0014"/>
      </a:accent1>
      <a:accent2>
        <a:srgbClr val="C20014"/>
      </a:accent2>
      <a:accent3>
        <a:srgbClr val="009933"/>
      </a:accent3>
      <a:accent4>
        <a:srgbClr val="0073B2"/>
      </a:accent4>
      <a:accent5>
        <a:srgbClr val="DEB408"/>
      </a:accent5>
      <a:accent6>
        <a:srgbClr val="DC7400"/>
      </a:accent6>
      <a:hlink>
        <a:srgbClr val="FD0014"/>
      </a:hlink>
      <a:folHlink>
        <a:srgbClr val="C20014"/>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87b9a6e-3eae-4e6e-9889-a6cd8cf1183d">
      <Terms xmlns="http://schemas.microsoft.com/office/infopath/2007/PartnerControls"/>
    </lcf76f155ced4ddcb4097134ff3c332f>
    <TaxCatchAll xmlns="76c7d617-2171-44d2-9b1c-c9fba8100a6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C9D15584EB9434797FB9F59C331E9C1" ma:contentTypeVersion="18" ma:contentTypeDescription="Create a new document." ma:contentTypeScope="" ma:versionID="fd87c5ed84baa17ba8023039f6ed7b1a">
  <xsd:schema xmlns:xsd="http://www.w3.org/2001/XMLSchema" xmlns:xs="http://www.w3.org/2001/XMLSchema" xmlns:p="http://schemas.microsoft.com/office/2006/metadata/properties" xmlns:ns2="087b9a6e-3eae-4e6e-9889-a6cd8cf1183d" xmlns:ns3="78e21994-9739-4e5d-a1d2-def43aad299f" xmlns:ns4="76c7d617-2171-44d2-9b1c-c9fba8100a69" targetNamespace="http://schemas.microsoft.com/office/2006/metadata/properties" ma:root="true" ma:fieldsID="4af8822a49529d5981caeb29ca49231a" ns2:_="" ns3:_="" ns4:_="">
    <xsd:import namespace="087b9a6e-3eae-4e6e-9889-a6cd8cf1183d"/>
    <xsd:import namespace="78e21994-9739-4e5d-a1d2-def43aad299f"/>
    <xsd:import namespace="76c7d617-2171-44d2-9b1c-c9fba8100a6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MediaServiceAutoKeyPoints" minOccurs="0"/>
                <xsd:element ref="ns2:MediaServiceKeyPoint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7b9a6e-3eae-4e6e-9889-a6cd8cf118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7650c0f-eee0-4e17-8522-a3a6532ea5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e21994-9739-4e5d-a1d2-def43aad299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6c7d617-2171-44d2-9b1c-c9fba8100a6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5482b32-f4ce-45d6-948f-835c530bf443}" ma:internalName="TaxCatchAll" ma:showField="CatchAllData" ma:web="78e21994-9739-4e5d-a1d2-def43aad29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0C67C0-89DF-42CB-B6B2-1D88CF2C1773}">
  <ds:schemaRefs>
    <ds:schemaRef ds:uri="http://schemas.microsoft.com/sharepoint/v3/contenttype/forms"/>
  </ds:schemaRefs>
</ds:datastoreItem>
</file>

<file path=customXml/itemProps2.xml><?xml version="1.0" encoding="utf-8"?>
<ds:datastoreItem xmlns:ds="http://schemas.openxmlformats.org/officeDocument/2006/customXml" ds:itemID="{FC86DB61-D6BB-4655-A234-DB58689FF75A}">
  <ds:schemaRefs>
    <ds:schemaRef ds:uri="http://schemas.microsoft.com/office/2006/metadata/properties"/>
    <ds:schemaRef ds:uri="http://schemas.microsoft.com/office/infopath/2007/PartnerControls"/>
    <ds:schemaRef ds:uri="http://www.w3.org/XML/1998/namespace"/>
    <ds:schemaRef ds:uri="76c7d617-2171-44d2-9b1c-c9fba8100a69"/>
    <ds:schemaRef ds:uri="http://purl.org/dc/terms/"/>
    <ds:schemaRef ds:uri="http://purl.org/dc/elements/1.1/"/>
    <ds:schemaRef ds:uri="http://schemas.openxmlformats.org/package/2006/metadata/core-properties"/>
    <ds:schemaRef ds:uri="http://schemas.microsoft.com/office/2006/documentManagement/types"/>
    <ds:schemaRef ds:uri="087b9a6e-3eae-4e6e-9889-a6cd8cf1183d"/>
    <ds:schemaRef ds:uri="78e21994-9739-4e5d-a1d2-def43aad299f"/>
    <ds:schemaRef ds:uri="http://purl.org/dc/dcmitype/"/>
  </ds:schemaRefs>
</ds:datastoreItem>
</file>

<file path=customXml/itemProps3.xml><?xml version="1.0" encoding="utf-8"?>
<ds:datastoreItem xmlns:ds="http://schemas.openxmlformats.org/officeDocument/2006/customXml" ds:itemID="{C0A025DC-A3B2-49D1-AC48-ADA3519E0C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7b9a6e-3eae-4e6e-9889-a6cd8cf1183d"/>
    <ds:schemaRef ds:uri="78e21994-9739-4e5d-a1d2-def43aad299f"/>
    <ds:schemaRef ds:uri="76c7d617-2171-44d2-9b1c-c9fba8100a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12083</TotalTime>
  <Words>4735</Words>
  <Application>Microsoft Office PowerPoint</Application>
  <PresentationFormat>On-screen Show (16:9)</PresentationFormat>
  <Paragraphs>730</Paragraphs>
  <Slides>36</Slides>
  <Notes>24</Notes>
  <HiddenSlides>1</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36</vt:i4>
      </vt:variant>
    </vt:vector>
  </HeadingPairs>
  <TitlesOfParts>
    <vt:vector size="57" baseType="lpstr">
      <vt:lpstr>Bai Jamjuree Medium</vt:lpstr>
      <vt:lpstr>Google Sans</vt:lpstr>
      <vt:lpstr>HelveticaNeueLT Std</vt:lpstr>
      <vt:lpstr>WordVisi_MSFontService</vt:lpstr>
      <vt:lpstr>WordVisiPilcrow_MSFontService</vt:lpstr>
      <vt:lpstr>Aptos</vt:lpstr>
      <vt:lpstr>Aptos Mono</vt:lpstr>
      <vt:lpstr>Arial</vt:lpstr>
      <vt:lpstr>Arial Black</vt:lpstr>
      <vt:lpstr>Arial Narrow</vt:lpstr>
      <vt:lpstr>Calibri</vt:lpstr>
      <vt:lpstr>Calibri Light</vt:lpstr>
      <vt:lpstr>Century Gothic</vt:lpstr>
      <vt:lpstr>Courier New</vt:lpstr>
      <vt:lpstr>Montserrat Thin</vt:lpstr>
      <vt:lpstr>Neue Haas Grotesk Text Pro</vt:lpstr>
      <vt:lpstr>Poppins</vt:lpstr>
      <vt:lpstr>Segoe UI</vt:lpstr>
      <vt:lpstr>Times New Roman</vt:lpstr>
      <vt:lpstr>Wingdings</vt:lpstr>
      <vt:lpstr>HV2024</vt:lpstr>
      <vt:lpstr>VSP ONE </vt:lpstr>
      <vt:lpstr>PowerPoint Presentation</vt:lpstr>
      <vt:lpstr>PowerPoint Presentation</vt:lpstr>
      <vt:lpstr>Agility with Simplification, Transform the Experience</vt:lpstr>
      <vt:lpstr>PowerPoint Presentation</vt:lpstr>
      <vt:lpstr>Hitachi Vantara Data Infrastructure Portfolio</vt:lpstr>
      <vt:lpstr>PowerPoint Presentation</vt:lpstr>
      <vt:lpstr>Portfolio Overview</vt:lpstr>
      <vt:lpstr>SVOS | Hitachi Vantara Availability </vt:lpstr>
      <vt:lpstr>SVOS | Hitachi Vantara Availability  Business Continuity</vt:lpstr>
      <vt:lpstr>PowerPoint Presentation</vt:lpstr>
      <vt:lpstr>PowerPoint Presentation</vt:lpstr>
      <vt:lpstr>75%</vt:lpstr>
      <vt:lpstr>PowerPoint Presentation</vt:lpstr>
      <vt:lpstr>PowerPoint Presentation</vt:lpstr>
      <vt:lpstr>Hitachi Vantara File Offerings</vt:lpstr>
      <vt:lpstr>PowerPoint Presentation</vt:lpstr>
      <vt:lpstr>VSP One File Advantage Gateway Architecture </vt:lpstr>
      <vt:lpstr>VSP One File Advantage FPGA Performance</vt:lpstr>
      <vt:lpstr>Common Enterprise NAS OS and Management Across Models</vt:lpstr>
      <vt:lpstr>Hitachi NAS Gateway Stretched Cluster With GAD</vt:lpstr>
      <vt:lpstr>The Ultimate Data Platform for High-Performance Data Analytics</vt:lpstr>
      <vt:lpstr>The Ultimate Data Platform for High-Performance Data Analytics</vt:lpstr>
      <vt:lpstr>HCSF is Much Faster at IOPS and Deep Learning</vt:lpstr>
      <vt:lpstr>Hitachi iQ AI-Ready Infrastructure with NVIDIA DGX</vt:lpstr>
      <vt:lpstr>PowerPoint Presentation</vt:lpstr>
      <vt:lpstr>Top 3 Use Cases for VSP One Object</vt:lpstr>
      <vt:lpstr>Hitachi VSP One Object | Platform Advantages</vt:lpstr>
      <vt:lpstr>Virtual Storage Platform One Object | Gen 3</vt:lpstr>
      <vt:lpstr>Storage Services | Concepts</vt:lpstr>
      <vt:lpstr>VSP One Object | Replication overview</vt:lpstr>
      <vt:lpstr>VSP One Object Models | O42 &amp; O44</vt:lpstr>
      <vt:lpstr>100+ PB Environment</vt:lpstr>
      <vt:lpstr>Hitachi iQ AI-Ready Infrastructure with NVIDIA DGX or HGX</vt:lpstr>
      <vt:lpstr>Virtual Storage Platform One Object FAIR Ready</vt:lpstr>
      <vt:lpstr>Thank You</vt:lpstr>
    </vt:vector>
  </TitlesOfParts>
  <Manager/>
  <Company>Hitachi Vantara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Hitachi Vantara</dc:title>
  <dc:subject/>
  <dc:creator>Hitachi Vantara</dc:creator>
  <cp:keywords/>
  <dc:description/>
  <cp:lastModifiedBy>Cristian Magro</cp:lastModifiedBy>
  <cp:revision>184</cp:revision>
  <dcterms:created xsi:type="dcterms:W3CDTF">2023-02-22T16:16:34Z</dcterms:created>
  <dcterms:modified xsi:type="dcterms:W3CDTF">2025-04-15T09:47:36Z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0x0101003C9D15584EB9434797FB9F59C331E9C1</vt:lpwstr>
  </property>
  <property fmtid="{D5CDD505-2E9C-101B-9397-08002B2CF9AE}" pid="3" name="MediaServiceImageTags">
    <vt:lpwstr/>
  </property>
</Properties>
</file>