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"/>
  </p:notesMasterIdLst>
  <p:sldIdLst>
    <p:sldId id="261" r:id="rId2"/>
    <p:sldId id="260" r:id="rId3"/>
    <p:sldId id="262" r:id="rId4"/>
    <p:sldId id="263" r:id="rId5"/>
    <p:sldId id="264" r:id="rId6"/>
    <p:sldId id="265" r:id="rId7"/>
    <p:sldId id="266" r:id="rId8"/>
    <p:sldId id="268" r:id="rId9"/>
    <p:sldId id="267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1" autoAdjust="0"/>
    <p:restoredTop sz="94650"/>
  </p:normalViewPr>
  <p:slideViewPr>
    <p:cSldViewPr snapToGrid="0">
      <p:cViewPr varScale="1">
        <p:scale>
          <a:sx n="130" d="100"/>
          <a:sy n="130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0E1D1-CA7C-304B-AFFA-E4F622EB191F}" type="datetimeFigureOut">
              <a:rPr lang="en-US" smtClean="0"/>
              <a:t>7/2/25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B1505-9BD8-424C-A8CA-03ED66A0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9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1505-9BD8-424C-A8CA-03ED66A083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5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B6C3F-253B-2FEF-A353-870A4E8A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B4254-580D-F72F-F26C-5B42D59AA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D833D-232B-3E6A-1BAD-48BD9069F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B0487-A72E-6EB7-0591-547628B08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1505-9BD8-424C-A8CA-03ED66A083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0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2FD2-9D6D-C314-30B6-F45461438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E737C-FB79-4352-C1E6-6BB485FE2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FE052A-B996-C785-3D40-34BEE9AA4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EB7FA-7B09-FA0E-C3CB-41EE2B114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1505-9BD8-424C-A8CA-03ED66A083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53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1505-9BD8-424C-A8CA-03ED66A083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3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6D95-DFC6-7F2E-766C-516A84F6A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7F5F5-7376-FCE6-2930-E64B58D17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EBF9B2-EAC3-CD97-8704-D78B9460C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21" name="Picture 20" descr="Agenzia Spaziale Italiana - Wikipedia">
            <a:extLst>
              <a:ext uri="{FF2B5EF4-FFF2-40B4-BE49-F238E27FC236}">
                <a16:creationId xmlns:a16="http://schemas.microsoft.com/office/drawing/2014/main" id="{7BF32790-90AB-4A3A-0DBF-5FFA81C87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2D274-87ED-7A1E-6A60-406E444D2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go with a camera on it&#10;&#10;AI-generated content may be incorrect.">
            <a:extLst>
              <a:ext uri="{FF2B5EF4-FFF2-40B4-BE49-F238E27FC236}">
                <a16:creationId xmlns:a16="http://schemas.microsoft.com/office/drawing/2014/main" id="{EEAC5B57-B840-4EAB-962F-82E965ABC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89" y="276270"/>
            <a:ext cx="1097280" cy="1097280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5442F92B-3B27-6179-D5DE-B90DA21796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6" y="240023"/>
            <a:ext cx="1737360" cy="70795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E89B15C-1B54-917A-0C75-52EFE4E07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8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DDD0-E525-1602-F1C8-F10B8101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8F316-6155-E49F-00D3-E7C0AD23F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923B9-C4CA-9174-221B-13281BD03B9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FEFDD-4E18-2C16-3A87-9833656E3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9F2819DE-7EBA-59AB-F02B-12B6DE5A6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5308-CE04-6808-FC15-FFDEC1AD0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70261-70B4-5AC7-2ABC-C5264891A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18B16-D1DC-789B-E037-4C4F05FA8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32A9B9-B3F7-7470-AFC8-78EB0B731515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65C66-5884-E175-9CF9-73B7D916C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87EB90EB-CE00-CD20-0F8E-FD002E6A50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86CE-28AD-4CCF-9832-98865AF69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A4AD-CFC1-EF65-DAEE-C7B864C3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F8C55-92C1-F593-3972-F621D1A81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47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2B1FA-8022-5239-CC70-D939841E9559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5599D68-2F21-6EA2-A03A-EC8746F61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6" name="Picture 15" descr="Agenzia Spaziale Italiana - Wikipedia">
            <a:extLst>
              <a:ext uri="{FF2B5EF4-FFF2-40B4-BE49-F238E27FC236}">
                <a16:creationId xmlns:a16="http://schemas.microsoft.com/office/drawing/2014/main" id="{A884CD2C-8265-0240-83CA-1EF5DA4598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909160-E096-1A05-2CFE-1DBFE341C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0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976B-328A-4DC9-84CD-CC14684C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E320D-5CAB-13CF-B824-970222926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81ACBF-BE29-6FFD-CCA2-574507B8B4F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1A488-13E1-D836-856A-5B1EE3810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644518E3-7DE5-4495-09A8-B880315A17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648BC-2AC1-82AB-2594-10E360C82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1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5408-EABB-FF07-E646-CE7FD246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212B0-5985-A779-DFB1-5E5EF6853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7D72-37FB-D409-48CA-94D33046C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3B9EC-B8FE-B9E2-A069-D30EE642D6DE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D9EB4-A5F9-48E7-0D93-2D8020EA5E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29BE7441-6A0C-2EEE-7B51-8228BAF7F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11167B-E71C-420F-A74F-A3FA52E23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1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65E8-669E-5BA9-870E-BCE9211A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3AA19-05A5-4ACD-E87F-CAD0A755F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4BC27-53D1-A2BC-6B16-C8A11EAF2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B7CBD-7C0F-CC5E-57CE-22DA9687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500F6-A41C-5A75-92A2-FC16F785E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0BC84-B72C-C677-75E6-C9723978A33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1657382-877C-75CC-E33E-E2EB91F25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6" name="Picture 15" descr="Agenzia Spaziale Italiana - Wikipedia">
            <a:extLst>
              <a:ext uri="{FF2B5EF4-FFF2-40B4-BE49-F238E27FC236}">
                <a16:creationId xmlns:a16="http://schemas.microsoft.com/office/drawing/2014/main" id="{D7BBE807-B029-A936-FFB9-2E7C0EA703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2D9BE0-B499-2301-857E-DE0C900812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598D5-59D0-33F7-9536-087DE2C6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B5533-E48F-4C7E-C7D2-01F9C828E9BB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85DE7-01FD-0D0C-FD75-64AA39417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2" name="Picture 11" descr="Agenzia Spaziale Italiana - Wikipedia">
            <a:extLst>
              <a:ext uri="{FF2B5EF4-FFF2-40B4-BE49-F238E27FC236}">
                <a16:creationId xmlns:a16="http://schemas.microsoft.com/office/drawing/2014/main" id="{C0FBF9BF-5B6F-95A4-D8D4-3A33B1B01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448167-0DC4-E2C3-D54A-8C90DC023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0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2E43AB-3074-D521-879D-ECED9F96085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46D7275-E377-CE5D-BE19-AC0657FE40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23" name="Picture 22" descr="Agenzia Spaziale Italiana - Wikipedia">
            <a:extLst>
              <a:ext uri="{FF2B5EF4-FFF2-40B4-BE49-F238E27FC236}">
                <a16:creationId xmlns:a16="http://schemas.microsoft.com/office/drawing/2014/main" id="{6C81398E-DDAD-2E25-0078-D1849360E4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1391CD8-1DFA-83FD-F82E-93B04B045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5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2F4A-63AA-5A34-6807-5870E3C7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A6EE-75F0-F90F-AB8F-3815FAA77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93963-45DF-D374-92D5-0A3FB6172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C69727-5B7C-84F5-559C-AC7B76834124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77D89-DF92-0DE7-D6E8-3F6B7CB5D1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9FCB89B5-3F39-1562-6325-595AB4D20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00E295-4A0F-32AD-8C29-912D646EF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3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9977-2E72-B48D-6A61-0242CFD1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5CFF5-66E3-0E21-5866-CAE775F98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5CFAD-88C4-8ECA-675D-C0306507C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ED1CBE-95AB-23F5-8AA8-8978EFDF8A6B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B23CD-DC9C-3B37-E776-6AD83F35E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1E9E9AA6-A216-9771-8D77-B35DD0EDB7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251D04-793F-1A73-8FBD-3A44A71F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4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;p27">
            <a:extLst>
              <a:ext uri="{FF2B5EF4-FFF2-40B4-BE49-F238E27FC236}">
                <a16:creationId xmlns:a16="http://schemas.microsoft.com/office/drawing/2014/main" id="{32445029-29B5-4F93-E2D0-D764E59F7685}"/>
              </a:ext>
            </a:extLst>
          </p:cNvPr>
          <p:cNvSpPr/>
          <p:nvPr userDrawn="1"/>
        </p:nvSpPr>
        <p:spPr>
          <a:xfrm>
            <a:off x="147900" y="164903"/>
            <a:ext cx="11896200" cy="6667500"/>
          </a:xfrm>
          <a:prstGeom prst="roundRect">
            <a:avLst>
              <a:gd name="adj" fmla="val 3619"/>
            </a:avLst>
          </a:prstGeom>
          <a:solidFill>
            <a:schemeClr val="lt1"/>
          </a:solidFill>
          <a:ln w="38100" cap="flat" cmpd="sng">
            <a:solidFill>
              <a:schemeClr val="bg2">
                <a:lumMod val="50000"/>
                <a:lumOff val="50000"/>
              </a:schemeClr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B18C1-2B2B-07CC-F087-CDFE6AA1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98082-0490-339E-0407-37EE8D2A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Google Shape;12;p27">
            <a:extLst>
              <a:ext uri="{FF2B5EF4-FFF2-40B4-BE49-F238E27FC236}">
                <a16:creationId xmlns:a16="http://schemas.microsoft.com/office/drawing/2014/main" id="{EC34E5D6-8C23-05A5-5AB5-63DFB7EBF169}"/>
              </a:ext>
            </a:extLst>
          </p:cNvPr>
          <p:cNvSpPr/>
          <p:nvPr userDrawn="1"/>
        </p:nvSpPr>
        <p:spPr>
          <a:xfrm>
            <a:off x="11547032" y="6279937"/>
            <a:ext cx="395363" cy="3712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4D518CBC-C263-4F86-8A9E-C84EE8F3BB02}" type="slidenum">
              <a:rPr lang="en-US" sz="1400" smtClean="0">
                <a:solidFill>
                  <a:schemeClr val="accent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10DD974-0D65-22A5-A6A1-0AA708E9F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4291C2-2331-189B-E25B-304F94FF8000}"/>
              </a:ext>
            </a:extLst>
          </p:cNvPr>
          <p:cNvSpPr txBox="1">
            <a:spLocks/>
          </p:cNvSpPr>
          <p:nvPr userDrawn="1"/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777777"/>
                </a:solidFill>
                <a:latin typeface="Liberation Sans"/>
              </a:rPr>
              <a:t>7° Meeting Nazionale Collaborazione Euclid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1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uclid.roe.ac.uk/projects/slswg/wiki/Wik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ui.adsabs.harvard.edu/abs/2022A&amp;A...659A.140C/abstract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0D-8E68-5191-A10B-90E931D5EA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SL SWG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85EAC-9446-590B-47B2-6FB7775CE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Massimo Meneghetti (INAF-OAS)</a:t>
            </a:r>
          </a:p>
        </p:txBody>
      </p:sp>
    </p:spTree>
    <p:extLst>
      <p:ext uri="{BB962C8B-B14F-4D97-AF65-F5344CB8AC3E}">
        <p14:creationId xmlns:p14="http://schemas.microsoft.com/office/powerpoint/2010/main" val="392129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8A01-1058-95EE-E5B3-F4A017D2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synergies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3FF140-E94A-CA76-1B3E-12B9D1EFD890}"/>
              </a:ext>
            </a:extLst>
          </p:cNvPr>
          <p:cNvSpPr txBox="1">
            <a:spLocks/>
          </p:cNvSpPr>
          <p:nvPr/>
        </p:nvSpPr>
        <p:spPr>
          <a:xfrm>
            <a:off x="838200" y="187747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Collaboration projects:</a:t>
            </a:r>
            <a:endParaRPr lang="en-US" sz="1800" dirty="0"/>
          </a:p>
          <a:p>
            <a:r>
              <a:rPr lang="en-US" sz="1800" dirty="0"/>
              <a:t>Lensed Transients: collab. with the Transients WG (Sherry </a:t>
            </a:r>
            <a:r>
              <a:rPr lang="en-US" sz="1800" dirty="0" err="1"/>
              <a:t>Suyu</a:t>
            </a:r>
            <a:r>
              <a:rPr lang="en-US" sz="1800" dirty="0"/>
              <a:t>)</a:t>
            </a:r>
          </a:p>
          <a:p>
            <a:r>
              <a:rPr lang="en-US" sz="1800" dirty="0"/>
              <a:t>Visual inspection of clusters fields (CLSWG)</a:t>
            </a:r>
          </a:p>
          <a:p>
            <a:pPr marL="0" indent="0">
              <a:buNone/>
            </a:pPr>
            <a:r>
              <a:rPr lang="en-US" sz="1800" b="1" dirty="0"/>
              <a:t>With the SGS:</a:t>
            </a:r>
          </a:p>
          <a:p>
            <a:r>
              <a:rPr lang="en-US" sz="1800" dirty="0"/>
              <a:t>OU-SHE (pipeline, Hubert Degaudenzi, Benjamin Clement)</a:t>
            </a:r>
          </a:p>
          <a:p>
            <a:r>
              <a:rPr lang="en-US" sz="1800" b="1" dirty="0"/>
              <a:t>Spectroscopy of SLs (Ben </a:t>
            </a:r>
            <a:r>
              <a:rPr lang="en-US" sz="1800" b="1" dirty="0" err="1"/>
              <a:t>Granett</a:t>
            </a:r>
            <a:r>
              <a:rPr lang="en-US" sz="1800" b="1" dirty="0">
                <a:solidFill>
                  <a:schemeClr val="accent5"/>
                </a:solidFill>
              </a:rPr>
              <a:t> 🇮🇹</a:t>
            </a:r>
            <a:r>
              <a:rPr lang="en-US" sz="1800" b="1" dirty="0"/>
              <a:t>, Marco </a:t>
            </a:r>
            <a:r>
              <a:rPr lang="en-US" sz="1800" b="1" dirty="0" err="1"/>
              <a:t>Scodeggio</a:t>
            </a:r>
            <a:r>
              <a:rPr lang="en-US" sz="1800" b="1" dirty="0">
                <a:solidFill>
                  <a:schemeClr val="accent5"/>
                </a:solidFill>
              </a:rPr>
              <a:t> 🇮🇹</a:t>
            </a:r>
            <a:r>
              <a:rPr lang="en-US" sz="1800" b="1" dirty="0"/>
              <a:t>, Marco </a:t>
            </a:r>
            <a:r>
              <a:rPr lang="en-US" sz="1800" b="1" dirty="0" err="1"/>
              <a:t>Fumana</a:t>
            </a:r>
            <a:r>
              <a:rPr lang="en-US" sz="1800" b="1" dirty="0">
                <a:solidFill>
                  <a:schemeClr val="accent5"/>
                </a:solidFill>
              </a:rPr>
              <a:t> 🇮🇹</a:t>
            </a:r>
            <a:r>
              <a:rPr lang="en-US" sz="1800" b="1" dirty="0"/>
              <a:t>, the ELSA team)</a:t>
            </a:r>
          </a:p>
          <a:p>
            <a:r>
              <a:rPr lang="en-US" sz="1800" b="1" dirty="0"/>
              <a:t>Photo-z of SLs (Andrea Enia </a:t>
            </a:r>
            <a:r>
              <a:rPr lang="en-US" sz="1800" b="1" dirty="0">
                <a:solidFill>
                  <a:schemeClr val="accent5"/>
                </a:solidFill>
              </a:rPr>
              <a:t>🇮🇹</a:t>
            </a:r>
            <a:r>
              <a:rPr lang="en-US" sz="1800" b="1" dirty="0">
                <a:solidFill>
                  <a:schemeClr val="bg1"/>
                </a:solidFill>
              </a:rPr>
              <a:t>, </a:t>
            </a:r>
            <a:r>
              <a:rPr lang="en-US" sz="1800" b="1" dirty="0"/>
              <a:t>Micol </a:t>
            </a:r>
            <a:r>
              <a:rPr lang="en-US" sz="1800" b="1" dirty="0" err="1"/>
              <a:t>Bolzonella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accent5"/>
                </a:solidFill>
              </a:rPr>
              <a:t>🇮🇹</a:t>
            </a:r>
            <a:r>
              <a:rPr lang="en-US" sz="1800" b="1" dirty="0"/>
              <a:t>)</a:t>
            </a:r>
          </a:p>
          <a:p>
            <a:pPr marL="0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1827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813C-8459-85E5-89FF-622426A8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SL SWG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7EAD3-D85D-E4E3-1281-B59C302B5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Coordinators: </a:t>
            </a:r>
            <a:r>
              <a:rPr lang="en-US" dirty="0">
                <a:solidFill>
                  <a:srgbClr val="7030A0"/>
                </a:solidFill>
              </a:rPr>
              <a:t>Ben Metcalf (</a:t>
            </a:r>
            <a:r>
              <a:rPr lang="en-US" dirty="0" err="1">
                <a:solidFill>
                  <a:srgbClr val="7030A0"/>
                </a:solidFill>
              </a:rPr>
              <a:t>UniBO</a:t>
            </a:r>
            <a:r>
              <a:rPr lang="en-US" dirty="0">
                <a:solidFill>
                  <a:srgbClr val="7030A0"/>
                </a:solidFill>
              </a:rPr>
              <a:t>)</a:t>
            </a:r>
            <a:r>
              <a:rPr lang="en-US" b="1" dirty="0">
                <a:solidFill>
                  <a:schemeClr val="accent5"/>
                </a:solidFill>
              </a:rPr>
              <a:t> 🇮🇹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Fred Courbin (ICCUB), Rafael Gavazzi (LAM)</a:t>
            </a:r>
          </a:p>
          <a:p>
            <a:r>
              <a:rPr lang="en-US" dirty="0"/>
              <a:t>Wiki on </a:t>
            </a:r>
            <a:r>
              <a:rPr lang="en-US" dirty="0" err="1"/>
              <a:t>redmine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https://euclid.roe.ac.uk/projects/slswg/wiki/Wiki</a:t>
            </a:r>
            <a:endParaRPr lang="en-US" dirty="0"/>
          </a:p>
          <a:p>
            <a:r>
              <a:rPr lang="en-US" dirty="0"/>
              <a:t>Slack channels:</a:t>
            </a:r>
          </a:p>
          <a:p>
            <a:pPr lvl="1"/>
            <a:r>
              <a:rPr lang="en-US" dirty="0" err="1"/>
              <a:t>swg</a:t>
            </a:r>
            <a:r>
              <a:rPr lang="en-US" dirty="0"/>
              <a:t>-strong-lens</a:t>
            </a:r>
          </a:p>
          <a:p>
            <a:pPr lvl="1"/>
            <a:r>
              <a:rPr lang="en-US" dirty="0" err="1"/>
              <a:t>swg</a:t>
            </a:r>
            <a:r>
              <a:rPr lang="en-US" dirty="0"/>
              <a:t>-strong-lens-*: citizen science, lens detection, discussion, modeling, simulations</a:t>
            </a:r>
          </a:p>
          <a:p>
            <a:pPr lvl="1"/>
            <a:r>
              <a:rPr lang="en-US" dirty="0"/>
              <a:t>dr1-kp-sl-*: 1-ml-search, 1-gg-exploitation, 2-qsolensing, 4-clusters </a:t>
            </a:r>
          </a:p>
          <a:p>
            <a:r>
              <a:rPr lang="en-US" dirty="0"/>
              <a:t>General telecon every Wednesday at 16:00 (CET/CEST)</a:t>
            </a:r>
          </a:p>
          <a:p>
            <a:r>
              <a:rPr lang="en-US" dirty="0"/>
              <a:t>Other focused telecons happening during the week</a:t>
            </a:r>
          </a:p>
        </p:txBody>
      </p:sp>
    </p:spTree>
    <p:extLst>
      <p:ext uri="{BB962C8B-B14F-4D97-AF65-F5344CB8AC3E}">
        <p14:creationId xmlns:p14="http://schemas.microsoft.com/office/powerpoint/2010/main" val="306709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17C7A-B0BC-973E-EF0E-AD83E6E7E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EF6E-2CDA-ED6C-4BD1-F6EF2ED8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9E617-F506-E14B-ADB3-CCEB9F0A8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447" y="1655690"/>
            <a:ext cx="496071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Finding strong lenses:</a:t>
            </a:r>
          </a:p>
          <a:p>
            <a:pPr lvl="1"/>
            <a:r>
              <a:rPr lang="en-US" sz="2200" dirty="0"/>
              <a:t>~100000 galaxy-galaxy, galaxy-QSO</a:t>
            </a:r>
          </a:p>
          <a:p>
            <a:pPr lvl="1"/>
            <a:r>
              <a:rPr lang="en-US" sz="2200" dirty="0"/>
              <a:t>~10000 groups, and clusters</a:t>
            </a:r>
          </a:p>
          <a:p>
            <a:r>
              <a:rPr lang="en-US" sz="2200" dirty="0"/>
              <a:t>Exploiting the lenses:</a:t>
            </a:r>
          </a:p>
          <a:p>
            <a:pPr lvl="1"/>
            <a:r>
              <a:rPr lang="en-US" sz="2200" dirty="0"/>
              <a:t>Dark vs baryonic matter: the nature of dark matter, galaxy formation and evolution</a:t>
            </a:r>
          </a:p>
          <a:p>
            <a:pPr lvl="1"/>
            <a:r>
              <a:rPr lang="en-US" sz="2200" dirty="0"/>
              <a:t>SL cosmography: distance ratios, time delays (dark energy, H0)</a:t>
            </a:r>
          </a:p>
          <a:p>
            <a:pPr lvl="1"/>
            <a:r>
              <a:rPr lang="en-US" sz="2200" dirty="0"/>
              <a:t>Cosmic telescopes (super-magnified sources, super-lenses)</a:t>
            </a:r>
          </a:p>
          <a:p>
            <a:r>
              <a:rPr lang="en-US" sz="2200" dirty="0"/>
              <a:t>Methods:</a:t>
            </a:r>
          </a:p>
          <a:p>
            <a:pPr lvl="1"/>
            <a:r>
              <a:rPr lang="en-US" sz="2200" dirty="0"/>
              <a:t>Machine learning</a:t>
            </a:r>
          </a:p>
          <a:p>
            <a:pPr lvl="1"/>
            <a:r>
              <a:rPr lang="en-US" sz="2200" dirty="0"/>
              <a:t>Citizen science, visual inspection </a:t>
            </a:r>
          </a:p>
          <a:p>
            <a:pPr lvl="1"/>
            <a:r>
              <a:rPr lang="en-US" sz="2200" dirty="0"/>
              <a:t>Mass inversion (requires redshifts)</a:t>
            </a:r>
          </a:p>
          <a:p>
            <a:pPr lvl="1"/>
            <a:r>
              <a:rPr lang="en-US" sz="2200" dirty="0"/>
              <a:t>Lens statistics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427BA-A8A6-DB14-377F-002758AAA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392002"/>
            <a:ext cx="3045728" cy="304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46A15-0527-7D6A-6505-C689D2BA8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56" y="493513"/>
            <a:ext cx="2854321" cy="28543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D948A-561D-2341-1B97-4E819FB8B54E}"/>
              </a:ext>
            </a:extLst>
          </p:cNvPr>
          <p:cNvSpPr/>
          <p:nvPr/>
        </p:nvSpPr>
        <p:spPr>
          <a:xfrm>
            <a:off x="7193643" y="1690688"/>
            <a:ext cx="440871" cy="4483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12D2E-607A-A2D3-D775-038C56C6DABC}"/>
              </a:ext>
            </a:extLst>
          </p:cNvPr>
          <p:cNvCxnSpPr>
            <a:cxnSpLocks/>
          </p:cNvCxnSpPr>
          <p:nvPr/>
        </p:nvCxnSpPr>
        <p:spPr>
          <a:xfrm flipV="1">
            <a:off x="7193643" y="510972"/>
            <a:ext cx="1776413" cy="1179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FF361-067C-F87D-AB6C-C80C38B08725}"/>
              </a:ext>
            </a:extLst>
          </p:cNvPr>
          <p:cNvCxnSpPr>
            <a:cxnSpLocks/>
          </p:cNvCxnSpPr>
          <p:nvPr/>
        </p:nvCxnSpPr>
        <p:spPr>
          <a:xfrm>
            <a:off x="7193643" y="2139043"/>
            <a:ext cx="1776413" cy="1179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25D89E5-9DB5-F1A9-F7EE-45172BD34EC7}"/>
              </a:ext>
            </a:extLst>
          </p:cNvPr>
          <p:cNvSpPr txBox="1"/>
          <p:nvPr/>
        </p:nvSpPr>
        <p:spPr>
          <a:xfrm>
            <a:off x="6093279" y="2976304"/>
            <a:ext cx="3002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NGC6505 (O’Riordan et al. 2025)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95FFEA-29AB-BA56-A9F8-2355D173A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3539241"/>
            <a:ext cx="2459393" cy="24677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A4D441-C3D8-11CA-6BE6-DDDFD4320B58}"/>
              </a:ext>
            </a:extLst>
          </p:cNvPr>
          <p:cNvSpPr txBox="1"/>
          <p:nvPr/>
        </p:nvSpPr>
        <p:spPr>
          <a:xfrm>
            <a:off x="5892800" y="5629050"/>
            <a:ext cx="245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Snail lens (EC, Li et al al. Q1)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21D53B-EBB9-373F-0CAB-B62E8AB1A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 t="27527" r="34361" b="29074"/>
          <a:stretch>
            <a:fillRect/>
          </a:stretch>
        </p:blipFill>
        <p:spPr bwMode="auto">
          <a:xfrm rot="5400000">
            <a:off x="8895904" y="3042521"/>
            <a:ext cx="2458763" cy="34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ABAB5B-CAEB-5405-5F6D-E6B0AFF81E8E}"/>
              </a:ext>
            </a:extLst>
          </p:cNvPr>
          <p:cNvSpPr txBox="1"/>
          <p:nvPr/>
        </p:nvSpPr>
        <p:spPr>
          <a:xfrm>
            <a:off x="8483600" y="5627561"/>
            <a:ext cx="245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Abell 2390: Abriola et al. 2025</a:t>
            </a:r>
          </a:p>
        </p:txBody>
      </p:sp>
    </p:spTree>
    <p:extLst>
      <p:ext uri="{BB962C8B-B14F-4D97-AF65-F5344CB8AC3E}">
        <p14:creationId xmlns:p14="http://schemas.microsoft.com/office/powerpoint/2010/main" val="634238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553BC-F04A-4434-9DE3-5F33F9687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C1956-1949-96B4-AD61-8BC4E4041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3509"/>
            <a:ext cx="9144000" cy="5621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AC260-924A-EA84-1D20-B1173361219B}"/>
              </a:ext>
            </a:extLst>
          </p:cNvPr>
          <p:cNvSpPr txBox="1"/>
          <p:nvPr/>
        </p:nvSpPr>
        <p:spPr>
          <a:xfrm>
            <a:off x="2814917" y="5845049"/>
            <a:ext cx="785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 random lenses discovered by the SL Discovery Engine in Q1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C3CA7-36C6-633F-1E4E-24C170FE3F13}"/>
              </a:ext>
            </a:extLst>
          </p:cNvPr>
          <p:cNvSpPr txBox="1"/>
          <p:nvPr/>
        </p:nvSpPr>
        <p:spPr>
          <a:xfrm>
            <a:off x="1927412" y="223509"/>
            <a:ext cx="1425388" cy="36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Euclid</a:t>
            </a:r>
          </a:p>
        </p:txBody>
      </p:sp>
    </p:spTree>
    <p:extLst>
      <p:ext uri="{BB962C8B-B14F-4D97-AF65-F5344CB8AC3E}">
        <p14:creationId xmlns:p14="http://schemas.microsoft.com/office/powerpoint/2010/main" val="2997345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7E70-2551-E95A-4F13-CF2358B9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A5E38-8CF9-0019-31BB-34DAA0C7D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3509"/>
            <a:ext cx="9144000" cy="5621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A7AF1-A7C5-94AC-0A9C-0D6440A0432C}"/>
              </a:ext>
            </a:extLst>
          </p:cNvPr>
          <p:cNvSpPr txBox="1"/>
          <p:nvPr/>
        </p:nvSpPr>
        <p:spPr>
          <a:xfrm>
            <a:off x="2814917" y="5845049"/>
            <a:ext cx="785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 random lenses discovered by the SL Discovery Engine in Q1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A321C-0A71-E21B-2783-9FC0375BB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3509"/>
            <a:ext cx="9144000" cy="5621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4BC3E-C2B0-C14B-3616-21CA33DCB598}"/>
              </a:ext>
            </a:extLst>
          </p:cNvPr>
          <p:cNvSpPr txBox="1"/>
          <p:nvPr/>
        </p:nvSpPr>
        <p:spPr>
          <a:xfrm>
            <a:off x="1927412" y="223509"/>
            <a:ext cx="1425388" cy="36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DES</a:t>
            </a:r>
          </a:p>
        </p:txBody>
      </p:sp>
    </p:spTree>
    <p:extLst>
      <p:ext uri="{BB962C8B-B14F-4D97-AF65-F5344CB8AC3E}">
        <p14:creationId xmlns:p14="http://schemas.microsoft.com/office/powerpoint/2010/main" val="39493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2C8D1-15D0-2102-18B2-F2FF02CA4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439E8-ADE9-20DE-30F3-A7613C146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3509"/>
            <a:ext cx="9144000" cy="5621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20D28-240E-E626-CEA6-5616FA0A7F33}"/>
              </a:ext>
            </a:extLst>
          </p:cNvPr>
          <p:cNvSpPr txBox="1"/>
          <p:nvPr/>
        </p:nvSpPr>
        <p:spPr>
          <a:xfrm>
            <a:off x="2814917" y="5845049"/>
            <a:ext cx="785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 random lenses discovered by the SL Discovery Engine </a:t>
            </a:r>
            <a:r>
              <a:rPr lang="en-US">
                <a:solidFill>
                  <a:schemeClr val="bg1"/>
                </a:solidFill>
              </a:rPr>
              <a:t>in Q1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634C-015A-175F-27B2-248A9F600A21}"/>
              </a:ext>
            </a:extLst>
          </p:cNvPr>
          <p:cNvSpPr txBox="1"/>
          <p:nvPr/>
        </p:nvSpPr>
        <p:spPr>
          <a:xfrm>
            <a:off x="1927412" y="223509"/>
            <a:ext cx="303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Q1 results: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224352-C062-18CE-E39E-A3A967AABBDD}"/>
                  </a:ext>
                </a:extLst>
              </p:cNvPr>
              <p:cNvSpPr txBox="1"/>
              <p:nvPr/>
            </p:nvSpPr>
            <p:spPr>
              <a:xfrm>
                <a:off x="1927412" y="806824"/>
                <a:ext cx="3689619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~500 GGSL candidates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Small 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&gt;0.5”)</m:t>
                    </m:r>
                  </m:oMath>
                </a14:m>
                <a:endParaRPr lang="en-US" sz="24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Nearby lenses (NGC6505)</a:t>
                </a:r>
                <a:endParaRPr lang="en-US" sz="24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Edge-on galaxies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Double-Source-Plane Lenses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~80 SL clusters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Giant arcs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~80 GGSLs in galaxy clusters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SL merging clusters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224352-C062-18CE-E39E-A3A967AAB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412" y="806824"/>
                <a:ext cx="3689619" cy="4893647"/>
              </a:xfrm>
              <a:prstGeom prst="rect">
                <a:avLst/>
              </a:prstGeom>
              <a:blipFill>
                <a:blip r:embed="rId4"/>
                <a:stretch>
                  <a:fillRect l="-2055" t="-1036" b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5F7455E-C8BE-8935-D193-537712262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324" y="325945"/>
            <a:ext cx="4711095" cy="2890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B6CED-D166-A5A2-0FCB-041FFF90F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968" y="3298489"/>
            <a:ext cx="4711095" cy="2395119"/>
          </a:xfrm>
          <a:prstGeom prst="rect">
            <a:avLst/>
          </a:prstGeom>
        </p:spPr>
      </p:pic>
      <p:pic>
        <p:nvPicPr>
          <p:cNvPr id="6" name="Picture 5" descr="A graph showing the number of the number of data&#10;&#10;AI-generated content may be incorrect.">
            <a:extLst>
              <a:ext uri="{FF2B5EF4-FFF2-40B4-BE49-F238E27FC236}">
                <a16:creationId xmlns:a16="http://schemas.microsoft.com/office/drawing/2014/main" id="{A5A054C8-03BB-6CE4-7FA9-6E0E30937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21" y="325945"/>
            <a:ext cx="4818167" cy="28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5B214-80D4-F8C8-A695-2F9CF4385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A8F3-D6BB-300A-ABC0-1E44E840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 Projects (Q1/DR1)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8CD42F-73BC-E5C4-B4CB-3D6776E211E1}"/>
              </a:ext>
            </a:extLst>
          </p:cNvPr>
          <p:cNvSpPr txBox="1">
            <a:spLocks/>
          </p:cNvSpPr>
          <p:nvPr/>
        </p:nvSpPr>
        <p:spPr>
          <a:xfrm>
            <a:off x="838200" y="152418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Q1/DR1 Key projects :</a:t>
            </a:r>
            <a:endParaRPr lang="en-US" sz="2200" dirty="0"/>
          </a:p>
          <a:p>
            <a:r>
              <a:rPr lang="en-US" sz="2200" dirty="0">
                <a:solidFill>
                  <a:srgbClr val="FF0000"/>
                </a:solidFill>
              </a:rPr>
              <a:t>DR1-KP-SL-1: First catalogs of galaxy-scale strong lenses in Q1/DR1 (</a:t>
            </a:r>
            <a:r>
              <a:rPr lang="en-US" sz="2200" b="1" u="sng" dirty="0">
                <a:solidFill>
                  <a:schemeClr val="accent5"/>
                </a:solidFill>
              </a:rPr>
              <a:t>Giulia </a:t>
            </a:r>
            <a:r>
              <a:rPr lang="en-US" sz="2200" b="1" u="sng" dirty="0" err="1">
                <a:solidFill>
                  <a:schemeClr val="accent5"/>
                </a:solidFill>
              </a:rPr>
              <a:t>Despali</a:t>
            </a:r>
            <a:r>
              <a:rPr lang="en-US" sz="2200" b="1" dirty="0">
                <a:solidFill>
                  <a:schemeClr val="accent5"/>
                </a:solidFill>
              </a:rPr>
              <a:t>🇮🇹, Stefan Schuldt🇮🇹</a:t>
            </a:r>
            <a:r>
              <a:rPr lang="en-US" sz="2200" dirty="0">
                <a:solidFill>
                  <a:srgbClr val="FF0000"/>
                </a:solidFill>
              </a:rPr>
              <a:t>, Thomas Collett)</a:t>
            </a:r>
          </a:p>
          <a:p>
            <a:r>
              <a:rPr lang="en-US" sz="2200" dirty="0"/>
              <a:t>DR1-KP-SL-2(-3): First Catalogs of lensed and lensing quasars in Q1/DR1 (Dominique </a:t>
            </a:r>
            <a:r>
              <a:rPr lang="en-US" sz="2200" dirty="0" err="1"/>
              <a:t>Sluse</a:t>
            </a:r>
            <a:r>
              <a:rPr lang="en-US" sz="2200" dirty="0"/>
              <a:t>, Eric Slezak)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DR1-KP-SL-4: Validating the strong lensing cluster analysis with Q1/DR1 data (</a:t>
            </a:r>
            <a:r>
              <a:rPr lang="en-US" sz="2200" b="1" u="sng" dirty="0">
                <a:solidFill>
                  <a:schemeClr val="accent5"/>
                </a:solidFill>
              </a:rPr>
              <a:t>Pietro Bergamini</a:t>
            </a:r>
            <a:r>
              <a:rPr lang="en-US" sz="2200" b="1" dirty="0">
                <a:solidFill>
                  <a:schemeClr val="accent5"/>
                </a:solidFill>
              </a:rPr>
              <a:t>🇮🇹</a:t>
            </a:r>
            <a:r>
              <a:rPr lang="en-US" sz="2200" b="1" u="sng" dirty="0">
                <a:solidFill>
                  <a:schemeClr val="accent5"/>
                </a:solidFill>
              </a:rPr>
              <a:t>,</a:t>
            </a:r>
            <a:r>
              <a:rPr lang="en-US" sz="2200" b="1" dirty="0">
                <a:solidFill>
                  <a:schemeClr val="accent5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Ana </a:t>
            </a:r>
            <a:r>
              <a:rPr lang="en-US" sz="2200" dirty="0" err="1">
                <a:solidFill>
                  <a:srgbClr val="FF0000"/>
                </a:solidFill>
              </a:rPr>
              <a:t>Acebron</a:t>
            </a:r>
            <a:r>
              <a:rPr lang="en-US" sz="2200" dirty="0">
                <a:solidFill>
                  <a:srgbClr val="FF0000"/>
                </a:solidFill>
              </a:rPr>
              <a:t>, </a:t>
            </a:r>
            <a:r>
              <a:rPr lang="en-US" sz="2200" b="1" dirty="0">
                <a:solidFill>
                  <a:schemeClr val="accent5"/>
                </a:solidFill>
              </a:rPr>
              <a:t>Massimo Meneghetti🇮🇹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  <a:p>
            <a:r>
              <a:rPr lang="en-US" sz="2200" dirty="0"/>
              <a:t>DR1-KP-SL-5: Characterizing gravitationally lensed sub-mm galaxies in Q1/DR1 (Stephen Serjeant)</a:t>
            </a:r>
          </a:p>
          <a:p>
            <a:pPr marL="0" indent="0">
              <a:buNone/>
            </a:pPr>
            <a:r>
              <a:rPr lang="en-US" sz="2200" b="1" dirty="0"/>
              <a:t>Joint KP :</a:t>
            </a:r>
          </a:p>
          <a:p>
            <a:r>
              <a:rPr lang="en-US" sz="2200" dirty="0"/>
              <a:t>DR1-KP-JC-3: Halo mass profiles from combined strong and weak lensing (Raphael Gavazzi, </a:t>
            </a:r>
            <a:r>
              <a:rPr lang="en-US" sz="2200" b="1" dirty="0">
                <a:solidFill>
                  <a:schemeClr val="accent5"/>
                </a:solidFill>
              </a:rPr>
              <a:t>Mauro Sereno🇮🇹</a:t>
            </a:r>
            <a:r>
              <a:rPr lang="en-US" sz="2200" dirty="0"/>
              <a:t>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9219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A0E81-CF9E-E88B-82A0-645E41D3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4D36-7B10-ED2C-FFA2-FE939543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DR1-KP-SL-2(-3): SL QSOs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FA85E-9FEA-CDF2-EC5E-2520C66C71FC}"/>
              </a:ext>
            </a:extLst>
          </p:cNvPr>
          <p:cNvSpPr txBox="1"/>
          <p:nvPr/>
        </p:nvSpPr>
        <p:spPr>
          <a:xfrm>
            <a:off x="838200" y="1496291"/>
            <a:ext cx="7762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Goal: Catalog of </a:t>
            </a:r>
            <a:r>
              <a:rPr lang="en-US" sz="2400" b="1" dirty="0">
                <a:solidFill>
                  <a:schemeClr val="bg1"/>
                </a:solidFill>
              </a:rPr>
              <a:t>lensed</a:t>
            </a:r>
            <a:r>
              <a:rPr lang="en-US" sz="2400" dirty="0">
                <a:solidFill>
                  <a:schemeClr val="bg1"/>
                </a:solidFill>
              </a:rPr>
              <a:t> AGNs and lensing </a:t>
            </a:r>
            <a:r>
              <a:rPr lang="en-US" sz="2400" b="1" dirty="0">
                <a:solidFill>
                  <a:schemeClr val="bg1"/>
                </a:solidFill>
              </a:rPr>
              <a:t>by</a:t>
            </a:r>
            <a:r>
              <a:rPr lang="en-US" sz="2400" dirty="0">
                <a:solidFill>
                  <a:schemeClr val="bg1"/>
                </a:solidFill>
              </a:rPr>
              <a:t> AGN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5B4D9-B190-6F41-596B-59CD9424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170" y="365125"/>
            <a:ext cx="1956955" cy="1946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349B5-F80F-A0F4-6261-C1007CA8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170" y="2341916"/>
            <a:ext cx="1956955" cy="1927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64C05-28E1-BC71-A310-F7306AA36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169" y="4306893"/>
            <a:ext cx="1956955" cy="197934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DE7ECE-72BD-E131-CAAE-6494CD4B8F8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99872"/>
          <a:ext cx="7838209" cy="3789370"/>
        </p:xfrm>
        <a:graphic>
          <a:graphicData uri="http://schemas.openxmlformats.org/drawingml/2006/table">
            <a:tbl>
              <a:tblPr/>
              <a:tblGrid>
                <a:gridCol w="1023812">
                  <a:extLst>
                    <a:ext uri="{9D8B030D-6E8A-4147-A177-3AD203B41FA5}">
                      <a16:colId xmlns:a16="http://schemas.microsoft.com/office/drawing/2014/main" val="411140920"/>
                    </a:ext>
                  </a:extLst>
                </a:gridCol>
                <a:gridCol w="2210306">
                  <a:extLst>
                    <a:ext uri="{9D8B030D-6E8A-4147-A177-3AD203B41FA5}">
                      <a16:colId xmlns:a16="http://schemas.microsoft.com/office/drawing/2014/main" val="3653433775"/>
                    </a:ext>
                  </a:extLst>
                </a:gridCol>
                <a:gridCol w="2308161">
                  <a:extLst>
                    <a:ext uri="{9D8B030D-6E8A-4147-A177-3AD203B41FA5}">
                      <a16:colId xmlns:a16="http://schemas.microsoft.com/office/drawing/2014/main" val="2202562535"/>
                    </a:ext>
                  </a:extLst>
                </a:gridCol>
                <a:gridCol w="2295930">
                  <a:extLst>
                    <a:ext uri="{9D8B030D-6E8A-4147-A177-3AD203B41FA5}">
                      <a16:colId xmlns:a16="http://schemas.microsoft.com/office/drawing/2014/main" val="1639585734"/>
                    </a:ext>
                  </a:extLst>
                </a:gridCol>
              </a:tblGrid>
              <a:tr h="2311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F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Pixel level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F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Catalog level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F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Hybrid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139554"/>
                  </a:ext>
                </a:extLst>
              </a:tr>
              <a:tr h="13147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Methods</a:t>
                      </a:r>
                      <a:endParaRPr lang="en-US" sz="1100" dirty="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Convolutional Neural Networks (CNN)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Extremely randomized trees (ERT) </a:t>
                      </a:r>
                      <a:r>
                        <a:rPr lang="en-US" sz="1100" b="1" i="1">
                          <a:solidFill>
                            <a:srgbClr val="5F0F37"/>
                          </a:solidFill>
                          <a:effectLst/>
                          <a:latin typeface="Arial" panose="020B0604020202020204" pitchFamily="34" charset="0"/>
                        </a:rPr>
                        <a:t>+ Falor &amp; Schechter ellipses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Citizen science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Astrometric shift w. </a:t>
                      </a:r>
                      <a:r>
                        <a:rPr lang="el-GR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λ</a:t>
                      </a:r>
                      <a:endParaRPr lang="el-GR" sz="1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- 2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 Euclid Spectra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(</a:t>
                      </a:r>
                      <a:r>
                        <a:rPr lang="en-US" sz="1100" u="sng">
                          <a:solidFill>
                            <a:srgbClr val="3B6FE2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Chan + 2022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method)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861139"/>
                  </a:ext>
                </a:extLst>
              </a:tr>
              <a:tr h="6769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Teams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L. 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Ulivi</a:t>
                      </a:r>
                      <a:r>
                        <a:rPr lang="en-US" sz="1100" b="1" dirty="0">
                          <a:solidFill>
                            <a:schemeClr val="accent5"/>
                          </a:solidFill>
                        </a:rPr>
                        <a:t>🇮🇹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, I. Andika,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N.Lines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K. Rojas, E. Slezak </a:t>
                      </a:r>
                      <a:endParaRPr lang="en-US" sz="1100" dirty="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L. Delchambre, D. Sluse, E. Slezak 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Knud Jahnke, J. Acevedo Barroso, N. Jackson, L. Moustakas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133008"/>
                  </a:ext>
                </a:extLst>
              </a:tr>
              <a:tr h="8503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Inputs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Quasars candidates from GAE and/or MER + image cutouts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Point source positions and fluxes possibly filtered w. QSO candidates.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Image cutouts (fits) and possibly filtered </a:t>
                      </a: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w. QSO candidates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3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370677"/>
                  </a:ext>
                </a:extLst>
              </a:tr>
              <a:tr h="6955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Systems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Doubles, quads, and dual AGNs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Quads</a:t>
                      </a:r>
                      <a:endParaRPr lang="en-US" sz="110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Doubles, quads, lensing BY QSOs, (dual AGNs)</a:t>
                      </a:r>
                      <a:endParaRPr lang="en-US" sz="1100" dirty="0">
                        <a:effectLst/>
                      </a:endParaRPr>
                    </a:p>
                  </a:txBody>
                  <a:tcPr marL="42125" marR="42125" marT="42125" marB="421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630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949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9271-5F0E-E89E-E624-341823D52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809FD-F94F-4E3D-1FBB-7E5AC259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DR1-KP-SL-5: lensed sub-mm gals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86AAF-9D44-A953-3157-0C4E37857AA6}"/>
              </a:ext>
            </a:extLst>
          </p:cNvPr>
          <p:cNvSpPr txBox="1"/>
          <p:nvPr/>
        </p:nvSpPr>
        <p:spPr>
          <a:xfrm>
            <a:off x="838200" y="1496291"/>
            <a:ext cx="7762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Goal: Catalog of </a:t>
            </a:r>
            <a:r>
              <a:rPr lang="en-US" sz="2400" b="1" dirty="0">
                <a:solidFill>
                  <a:schemeClr val="bg1"/>
                </a:solidFill>
              </a:rPr>
              <a:t>lensed</a:t>
            </a:r>
            <a:r>
              <a:rPr lang="en-US" sz="2400" dirty="0">
                <a:solidFill>
                  <a:schemeClr val="bg1"/>
                </a:solidFill>
              </a:rPr>
              <a:t> sub-mm galaxies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D0E00-C913-4114-40A7-CCA1ECA3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10514041" cy="19973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2B35C5-218A-7829-49F1-53110227F39D}"/>
              </a:ext>
            </a:extLst>
          </p:cNvPr>
          <p:cNvSpPr txBox="1"/>
          <p:nvPr/>
        </p:nvSpPr>
        <p:spPr>
          <a:xfrm>
            <a:off x="838200" y="2234955"/>
            <a:ext cx="1051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Visual inspection (through Zooniverse) of Euclid cutouts with Herschel overlaps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302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</TotalTime>
  <Words>660</Words>
  <Application>Microsoft Macintosh PowerPoint</Application>
  <PresentationFormat>Widescreen</PresentationFormat>
  <Paragraphs>93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Cambria Math</vt:lpstr>
      <vt:lpstr>Liberation Sans</vt:lpstr>
      <vt:lpstr>Office Theme</vt:lpstr>
      <vt:lpstr>Intro to SL SWG</vt:lpstr>
      <vt:lpstr>The SL SWG</vt:lpstr>
      <vt:lpstr>Goals</vt:lpstr>
      <vt:lpstr>PowerPoint Presentation</vt:lpstr>
      <vt:lpstr>PowerPoint Presentation</vt:lpstr>
      <vt:lpstr>PowerPoint Presentation</vt:lpstr>
      <vt:lpstr>SL Projects (Q1/DR1)</vt:lpstr>
      <vt:lpstr>DR1-KP-SL-2(-3): SL QSOs</vt:lpstr>
      <vt:lpstr>DR1-KP-SL-5: lensed sub-mm gals</vt:lpstr>
      <vt:lpstr>Other synergies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Di Giorgio</dc:creator>
  <cp:lastModifiedBy>Massimo Meneghetti</cp:lastModifiedBy>
  <cp:revision>14</cp:revision>
  <dcterms:created xsi:type="dcterms:W3CDTF">2024-05-22T14:37:19Z</dcterms:created>
  <dcterms:modified xsi:type="dcterms:W3CDTF">2025-07-02T12:15:56Z</dcterms:modified>
</cp:coreProperties>
</file>