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1pPr>
    <a:lvl2pPr indent="2286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2pPr>
    <a:lvl3pPr indent="4572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3pPr>
    <a:lvl4pPr indent="6858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4pPr>
    <a:lvl5pPr indent="9144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5pPr>
    <a:lvl6pPr indent="11430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6pPr>
    <a:lvl7pPr indent="13716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7pPr>
    <a:lvl8pPr indent="16002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8pPr>
    <a:lvl9pPr indent="1828800" defTabSz="1300480" latinLnBrk="0">
      <a:defRPr sz="1600">
        <a:solidFill>
          <a:srgbClr val="FFFFFF"/>
        </a:solidFill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;p27"/>
          <p:cNvSpPr/>
          <p:nvPr/>
        </p:nvSpPr>
        <p:spPr>
          <a:xfrm>
            <a:off x="34480" y="-17499"/>
            <a:ext cx="12935840" cy="9788598"/>
          </a:xfrm>
          <a:prstGeom prst="roundRect">
            <a:avLst>
              <a:gd name="adj" fmla="val 262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Numero diapositiva"/>
          <p:cNvSpPr txBox="1"/>
          <p:nvPr>
            <p:ph type="sldNum" sz="quarter" idx="2"/>
          </p:nvPr>
        </p:nvSpPr>
        <p:spPr>
          <a:xfrm>
            <a:off x="12269067" y="9206022"/>
            <a:ext cx="421721" cy="3048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" name="Footer Placeholder 4"/>
          <p:cNvSpPr txBox="1"/>
          <p:nvPr/>
        </p:nvSpPr>
        <p:spPr>
          <a:xfrm>
            <a:off x="3244430" y="9068354"/>
            <a:ext cx="6760989" cy="58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ctr">
              <a:defRPr sz="16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19" name="Titolo Testo"/>
          <p:cNvSpPr txBox="1"/>
          <p:nvPr>
            <p:ph type="title"/>
          </p:nvPr>
        </p:nvSpPr>
        <p:spPr>
          <a:xfrm>
            <a:off x="1625599" y="2416387"/>
            <a:ext cx="9753602" cy="2546774"/>
          </a:xfrm>
          <a:prstGeom prst="rect">
            <a:avLst/>
          </a:prstGeom>
        </p:spPr>
        <p:txBody>
          <a:bodyPr anchor="b"/>
          <a:lstStyle>
            <a:lvl1pPr algn="ctr">
              <a:defRPr sz="8400"/>
            </a:lvl1pPr>
          </a:lstStyle>
          <a:p>
            <a:pPr/>
            <a:r>
              <a:t>Titolo Testo</a:t>
            </a:r>
          </a:p>
        </p:txBody>
      </p:sp>
      <p:sp>
        <p:nvSpPr>
          <p:cNvPr id="20" name="Corpo livello uno…"/>
          <p:cNvSpPr txBox="1"/>
          <p:nvPr>
            <p:ph type="body" sz="quarter" idx="1"/>
          </p:nvPr>
        </p:nvSpPr>
        <p:spPr>
          <a:xfrm>
            <a:off x="1625599" y="5061373"/>
            <a:ext cx="9753602" cy="176614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400"/>
            </a:lvl1pPr>
            <a:lvl2pPr marL="0" indent="457200" algn="ctr">
              <a:buSzTx/>
              <a:buFontTx/>
              <a:buNone/>
              <a:defRPr sz="3400"/>
            </a:lvl2pPr>
            <a:lvl3pPr marL="0" indent="914400" algn="ctr">
              <a:buSzTx/>
              <a:buFontTx/>
              <a:buNone/>
              <a:defRPr sz="3400"/>
            </a:lvl3pPr>
            <a:lvl4pPr marL="0" indent="1371600" algn="ctr">
              <a:buSzTx/>
              <a:buFontTx/>
              <a:buNone/>
              <a:defRPr sz="3400"/>
            </a:lvl4pPr>
            <a:lvl5pPr marL="0" indent="1828800" algn="ctr">
              <a:buSzTx/>
              <a:buFontTx/>
              <a:buNone/>
              <a:defRPr sz="3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21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260" y="8811453"/>
            <a:ext cx="1613707" cy="69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0" descr="Picture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510" y="8811453"/>
            <a:ext cx="797972" cy="69841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traight Connector 4"/>
          <p:cNvSpPr/>
          <p:nvPr/>
        </p:nvSpPr>
        <p:spPr>
          <a:xfrm flipH="1">
            <a:off x="2980525" y="9074703"/>
            <a:ext cx="9024343" cy="6548"/>
          </a:xfrm>
          <a:prstGeom prst="line">
            <a:avLst/>
          </a:prstGeom>
          <a:ln w="12700">
            <a:solidFill>
              <a:srgbClr val="4E95D9"/>
            </a:solidFill>
            <a:miter/>
          </a:ln>
        </p:spPr>
        <p:txBody>
          <a:bodyPr lIns="48767" tIns="48767" rIns="48767" bIns="48767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25123" y="183164"/>
            <a:ext cx="1170433" cy="1170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000" y="204988"/>
            <a:ext cx="1853185" cy="755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date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004.png" descr="image0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07" y="8902700"/>
            <a:ext cx="952753" cy="81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EC_Logo_18_Colors-on-Black_Sigle+Euclid+Consortium.png" descr="EC_Logo_18_Colors-on-Black_Sigle+Euclid+Consortiu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039" y="8928519"/>
            <a:ext cx="1149392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euclid_logo_RGB_crop.jpg" descr="euclid_logo_RGB_cro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72698" y="9203450"/>
            <a:ext cx="1063932" cy="53745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. Scaramella-EC Helsinki- 5 June 2019"/>
          <p:cNvSpPr txBox="1"/>
          <p:nvPr/>
        </p:nvSpPr>
        <p:spPr>
          <a:xfrm>
            <a:off x="8382112" y="9479577"/>
            <a:ext cx="34703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b="1" sz="12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R. Scaramella-EC Helsinki- 5 June</a:t>
            </a:r>
            <a:r>
              <a:rPr sz="1202"/>
              <a:t> 2</a:t>
            </a:r>
            <a:r>
              <a:t>019</a:t>
            </a:r>
          </a:p>
        </p:txBody>
      </p:sp>
      <p:sp>
        <p:nvSpPr>
          <p:cNvPr id="123" name="R. Scaramella-Universum-21 Feb 2024"/>
          <p:cNvSpPr txBox="1"/>
          <p:nvPr/>
        </p:nvSpPr>
        <p:spPr>
          <a:xfrm>
            <a:off x="8801385" y="9485927"/>
            <a:ext cx="304033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B00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R. Scaramella-Universum-21 Feb 2024</a:t>
            </a:r>
          </a:p>
        </p:txBody>
      </p:sp>
      <p:sp>
        <p:nvSpPr>
          <p:cNvPr id="124" name="Numero diapositiva"/>
          <p:cNvSpPr txBox="1"/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none" lIns="50800" tIns="50800" rIns="50800" bIns="50800" anchor="t"/>
          <a:lstStyle>
            <a:lvl1pPr defTabSz="457200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date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004.png" descr="image0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07" y="8902700"/>
            <a:ext cx="952753" cy="81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EC_Logo_18_Colors-on-Black_Sigle+Euclid+Consortium.png" descr="EC_Logo_18_Colors-on-Black_Sigle+Euclid+Consortiu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039" y="8928519"/>
            <a:ext cx="1149392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euclid_logo_RGB_crop.jpg" descr="euclid_logo_RGB_cro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72698" y="9203450"/>
            <a:ext cx="1063932" cy="53745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. Scaramella-EC Helsinki- 5 June 2019"/>
          <p:cNvSpPr txBox="1"/>
          <p:nvPr/>
        </p:nvSpPr>
        <p:spPr>
          <a:xfrm>
            <a:off x="8382112" y="9479577"/>
            <a:ext cx="34703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b="1" sz="12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R. Scaramella-EC Helsinki- 5 June</a:t>
            </a:r>
            <a:r>
              <a:rPr sz="1202"/>
              <a:t> 2</a:t>
            </a:r>
            <a:r>
              <a:t>019</a:t>
            </a:r>
          </a:p>
        </p:txBody>
      </p:sp>
      <p:sp>
        <p:nvSpPr>
          <p:cNvPr id="135" name="R. Scaramella-ESSWG-Lisbon Novmber 2019"/>
          <p:cNvSpPr txBox="1"/>
          <p:nvPr/>
        </p:nvSpPr>
        <p:spPr>
          <a:xfrm>
            <a:off x="8330522" y="9465733"/>
            <a:ext cx="356136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B00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R. Scaramella-ESSWG-Lisbon Novmber 2019</a:t>
            </a:r>
          </a:p>
        </p:txBody>
      </p:sp>
      <p:sp>
        <p:nvSpPr>
          <p:cNvPr id="136" name="Numero diapositiva"/>
          <p:cNvSpPr txBox="1"/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none" lIns="50800" tIns="50800" rIns="50800" bIns="50800" anchor="t"/>
          <a:lstStyle>
            <a:lvl1pPr defTabSz="457200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dated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004.png" descr="image0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07" y="8902700"/>
            <a:ext cx="952753" cy="81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EC_Logo_18_Colors-on-Black_Sigle+Euclid+Consortium.png" descr="EC_Logo_18_Colors-on-Black_Sigle+Euclid+Consortiu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0039" y="8928519"/>
            <a:ext cx="1149392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euclid_logo_RGB_crop.jpg" descr="euclid_logo_RGB_cro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72698" y="9203450"/>
            <a:ext cx="1063932" cy="53745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. Scaramella-EC Helsinki- 5 June 2019"/>
          <p:cNvSpPr txBox="1"/>
          <p:nvPr/>
        </p:nvSpPr>
        <p:spPr>
          <a:xfrm>
            <a:off x="8382112" y="9479577"/>
            <a:ext cx="34703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b="1" sz="12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R. Scaramella-EC Helsinki- 5 June</a:t>
            </a:r>
            <a:r>
              <a:rPr sz="1202"/>
              <a:t> 2</a:t>
            </a:r>
            <a:r>
              <a:t>019</a:t>
            </a:r>
          </a:p>
        </p:txBody>
      </p:sp>
      <p:sp>
        <p:nvSpPr>
          <p:cNvPr id="147" name="R. Scaramella-GC-01 Feb 2024"/>
          <p:cNvSpPr txBox="1"/>
          <p:nvPr/>
        </p:nvSpPr>
        <p:spPr>
          <a:xfrm>
            <a:off x="9042125" y="9485927"/>
            <a:ext cx="279959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1400">
                <a:solidFill>
                  <a:srgbClr val="FFFB00"/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pPr/>
            <a:r>
              <a:t>R. Scaramella-GC-01 Feb 2024</a:t>
            </a:r>
          </a:p>
        </p:txBody>
      </p:sp>
      <p:sp>
        <p:nvSpPr>
          <p:cNvPr id="148" name="Numero diapositiva"/>
          <p:cNvSpPr txBox="1"/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wrap="none" lIns="50800" tIns="50800" rIns="50800" bIns="50800" anchor="t"/>
          <a:lstStyle>
            <a:lvl1pPr defTabSz="457200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4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" name="Titolo Testo"/>
          <p:cNvSpPr txBox="1"/>
          <p:nvPr>
            <p:ph type="title"/>
          </p:nvPr>
        </p:nvSpPr>
        <p:spPr>
          <a:xfrm>
            <a:off x="887306" y="3042920"/>
            <a:ext cx="11216642" cy="304292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Titolo Testo</a:t>
            </a:r>
          </a:p>
        </p:txBody>
      </p:sp>
      <p:sp>
        <p:nvSpPr>
          <p:cNvPr id="43" name="Corpo livello uno…"/>
          <p:cNvSpPr txBox="1"/>
          <p:nvPr>
            <p:ph type="body" sz="quarter" idx="1"/>
          </p:nvPr>
        </p:nvSpPr>
        <p:spPr>
          <a:xfrm>
            <a:off x="887306" y="6114627"/>
            <a:ext cx="11216642" cy="16002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3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3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3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3400">
                <a:solidFill>
                  <a:srgbClr val="FFFFFF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1;p27"/>
          <p:cNvSpPr/>
          <p:nvPr/>
        </p:nvSpPr>
        <p:spPr>
          <a:xfrm>
            <a:off x="157759" y="1395096"/>
            <a:ext cx="12689282" cy="71120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" name="Footer Placeholder 4"/>
          <p:cNvSpPr txBox="1"/>
          <p:nvPr/>
        </p:nvSpPr>
        <p:spPr>
          <a:xfrm>
            <a:off x="3350283" y="7903970"/>
            <a:ext cx="6760989" cy="58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ctr">
              <a:defRPr sz="16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5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4" name="Corpo livello uno…"/>
          <p:cNvSpPr txBox="1"/>
          <p:nvPr>
            <p:ph type="body" sz="half" idx="1"/>
          </p:nvPr>
        </p:nvSpPr>
        <p:spPr>
          <a:xfrm>
            <a:off x="894079" y="3166533"/>
            <a:ext cx="5527041" cy="464142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Straight Connector 10"/>
          <p:cNvSpPr/>
          <p:nvPr/>
        </p:nvSpPr>
        <p:spPr>
          <a:xfrm flipH="1">
            <a:off x="3086378" y="7978896"/>
            <a:ext cx="9024343" cy="6547"/>
          </a:xfrm>
          <a:prstGeom prst="line">
            <a:avLst/>
          </a:prstGeom>
          <a:ln w="12700">
            <a:solidFill>
              <a:srgbClr val="4E95D9"/>
            </a:solidFill>
            <a:miter/>
          </a:ln>
        </p:spPr>
        <p:txBody>
          <a:bodyPr lIns="48767" tIns="48767" rIns="48767" bIns="48767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672" y="7616826"/>
            <a:ext cx="1613707" cy="69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094" y="7616826"/>
            <a:ext cx="797972" cy="698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1;p27"/>
          <p:cNvSpPr/>
          <p:nvPr/>
        </p:nvSpPr>
        <p:spPr>
          <a:xfrm>
            <a:off x="157759" y="1395096"/>
            <a:ext cx="12689282" cy="71120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" name="Footer Placeholder 4"/>
          <p:cNvSpPr txBox="1"/>
          <p:nvPr/>
        </p:nvSpPr>
        <p:spPr>
          <a:xfrm>
            <a:off x="3350283" y="7903970"/>
            <a:ext cx="6760989" cy="58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ctr">
              <a:defRPr sz="16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67" name="Titolo Testo"/>
          <p:cNvSpPr txBox="1"/>
          <p:nvPr>
            <p:ph type="title"/>
          </p:nvPr>
        </p:nvSpPr>
        <p:spPr>
          <a:xfrm>
            <a:off x="895773" y="1608666"/>
            <a:ext cx="11216642" cy="141393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8" name="Corpo livello uno…"/>
          <p:cNvSpPr txBox="1"/>
          <p:nvPr>
            <p:ph type="body" sz="quarter" idx="1"/>
          </p:nvPr>
        </p:nvSpPr>
        <p:spPr>
          <a:xfrm>
            <a:off x="895773" y="3012440"/>
            <a:ext cx="5501641" cy="87884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3400"/>
            </a:lvl1pPr>
            <a:lvl2pPr marL="0" indent="457200">
              <a:buSzTx/>
              <a:buFontTx/>
              <a:buNone/>
              <a:defRPr b="1" sz="3400"/>
            </a:lvl2pPr>
            <a:lvl3pPr marL="0" indent="914400">
              <a:buSzTx/>
              <a:buFontTx/>
              <a:buNone/>
              <a:defRPr b="1" sz="3400"/>
            </a:lvl3pPr>
            <a:lvl4pPr marL="0" indent="1371600">
              <a:buSzTx/>
              <a:buFontTx/>
              <a:buNone/>
              <a:defRPr b="1" sz="3400"/>
            </a:lvl4pPr>
            <a:lvl5pPr marL="0" indent="1828800">
              <a:buSzTx/>
              <a:buFontTx/>
              <a:buNone/>
              <a:defRPr b="1" sz="3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9" name="Text Placeholder 4"/>
          <p:cNvSpPr/>
          <p:nvPr>
            <p:ph type="body" sz="quarter" idx="21"/>
          </p:nvPr>
        </p:nvSpPr>
        <p:spPr>
          <a:xfrm>
            <a:off x="6583680" y="3012440"/>
            <a:ext cx="5528735" cy="878841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3400"/>
            </a:pPr>
          </a:p>
        </p:txBody>
      </p:sp>
      <p:sp>
        <p:nvSpPr>
          <p:cNvPr id="70" name="Straight Connector 12"/>
          <p:cNvSpPr/>
          <p:nvPr/>
        </p:nvSpPr>
        <p:spPr>
          <a:xfrm flipH="1">
            <a:off x="3086378" y="7978896"/>
            <a:ext cx="9024343" cy="6547"/>
          </a:xfrm>
          <a:prstGeom prst="line">
            <a:avLst/>
          </a:prstGeom>
          <a:ln w="12700">
            <a:solidFill>
              <a:srgbClr val="4E95D9"/>
            </a:solidFill>
            <a:miter/>
          </a:ln>
        </p:spPr>
        <p:txBody>
          <a:bodyPr lIns="48767" tIns="48767" rIns="48767" bIns="48767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1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672" y="7616826"/>
            <a:ext cx="1613707" cy="69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094" y="7616826"/>
            <a:ext cx="797972" cy="698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11;p27"/>
          <p:cNvSpPr/>
          <p:nvPr/>
        </p:nvSpPr>
        <p:spPr>
          <a:xfrm>
            <a:off x="157759" y="1395096"/>
            <a:ext cx="12689282" cy="71120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" name="Footer Placeholder 4"/>
          <p:cNvSpPr txBox="1"/>
          <p:nvPr/>
        </p:nvSpPr>
        <p:spPr>
          <a:xfrm>
            <a:off x="3350283" y="7903970"/>
            <a:ext cx="6760989" cy="58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ctr">
              <a:defRPr sz="16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8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3" name="Straight Connector 8"/>
          <p:cNvSpPr/>
          <p:nvPr/>
        </p:nvSpPr>
        <p:spPr>
          <a:xfrm flipH="1">
            <a:off x="3086378" y="7978896"/>
            <a:ext cx="9024343" cy="6547"/>
          </a:xfrm>
          <a:prstGeom prst="line">
            <a:avLst/>
          </a:prstGeom>
          <a:ln w="12700">
            <a:solidFill>
              <a:srgbClr val="4E95D9"/>
            </a:solidFill>
            <a:miter/>
          </a:ln>
        </p:spPr>
        <p:txBody>
          <a:bodyPr lIns="48767" tIns="48767" rIns="48767" bIns="48767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4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672" y="7616826"/>
            <a:ext cx="1613707" cy="69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094" y="7616826"/>
            <a:ext cx="797972" cy="698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0" name="Titolo Testo"/>
          <p:cNvSpPr txBox="1"/>
          <p:nvPr>
            <p:ph type="title"/>
          </p:nvPr>
        </p:nvSpPr>
        <p:spPr>
          <a:xfrm>
            <a:off x="895773" y="1706879"/>
            <a:ext cx="4194388" cy="1706882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101" name="Corpo livello uno…"/>
          <p:cNvSpPr txBox="1"/>
          <p:nvPr>
            <p:ph type="body" sz="half" idx="1"/>
          </p:nvPr>
        </p:nvSpPr>
        <p:spPr>
          <a:xfrm>
            <a:off x="5528733" y="2272453"/>
            <a:ext cx="6583682" cy="5198534"/>
          </a:xfrm>
          <a:prstGeom prst="rect">
            <a:avLst/>
          </a:prstGeom>
        </p:spPr>
        <p:txBody>
          <a:bodyPr/>
          <a:lstStyle>
            <a:lvl1pPr marL="314325" indent="-314325">
              <a:defRPr sz="4400"/>
            </a:lvl1pPr>
            <a:lvl2pPr marL="816428" indent="-359228">
              <a:defRPr sz="4400"/>
            </a:lvl2pPr>
            <a:lvl3pPr marL="1333500" indent="-419100">
              <a:defRPr sz="4400"/>
            </a:lvl3pPr>
            <a:lvl4pPr marL="1874520" indent="-502920">
              <a:defRPr sz="4400"/>
            </a:lvl4pPr>
            <a:lvl5pPr marL="2331720" indent="-502920">
              <a:defRPr sz="4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2" name="Text Placeholder 3"/>
          <p:cNvSpPr/>
          <p:nvPr>
            <p:ph type="body" sz="quarter" idx="21"/>
          </p:nvPr>
        </p:nvSpPr>
        <p:spPr>
          <a:xfrm>
            <a:off x="895773" y="3413759"/>
            <a:ext cx="4194388" cy="406569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0" name="Titolo Testo"/>
          <p:cNvSpPr txBox="1"/>
          <p:nvPr>
            <p:ph type="title"/>
          </p:nvPr>
        </p:nvSpPr>
        <p:spPr>
          <a:xfrm>
            <a:off x="895773" y="1706879"/>
            <a:ext cx="4194388" cy="1706882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Titolo Testo</a:t>
            </a:r>
          </a:p>
        </p:txBody>
      </p:sp>
      <p:sp>
        <p:nvSpPr>
          <p:cNvPr id="111" name="Picture Placeholder 2"/>
          <p:cNvSpPr/>
          <p:nvPr>
            <p:ph type="pic" sz="half" idx="21"/>
          </p:nvPr>
        </p:nvSpPr>
        <p:spPr>
          <a:xfrm>
            <a:off x="5528733" y="2272453"/>
            <a:ext cx="6583682" cy="51985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Corpo livello uno…"/>
          <p:cNvSpPr txBox="1"/>
          <p:nvPr>
            <p:ph type="body" sz="quarter" idx="1"/>
          </p:nvPr>
        </p:nvSpPr>
        <p:spPr>
          <a:xfrm>
            <a:off x="895773" y="3413759"/>
            <a:ext cx="4194388" cy="40656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/>
            </a:lvl1pPr>
            <a:lvl2pPr marL="0" indent="457200">
              <a:buSzTx/>
              <a:buFontTx/>
              <a:buNone/>
              <a:defRPr sz="2200"/>
            </a:lvl2pPr>
            <a:lvl3pPr marL="0" indent="914400">
              <a:buSzTx/>
              <a:buFontTx/>
              <a:buNone/>
              <a:defRPr sz="2200"/>
            </a:lvl3pPr>
            <a:lvl4pPr marL="0" indent="1371600">
              <a:buSzTx/>
              <a:buFontTx/>
              <a:buNone/>
              <a:defRPr sz="2200"/>
            </a:lvl4pPr>
            <a:lvl5pPr marL="0" indent="1828800">
              <a:buSzTx/>
              <a:buFontTx/>
              <a:buNone/>
              <a:defRPr sz="2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E284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7"/>
          <p:cNvSpPr/>
          <p:nvPr/>
        </p:nvSpPr>
        <p:spPr>
          <a:xfrm>
            <a:off x="157759" y="1395096"/>
            <a:ext cx="12689282" cy="7112001"/>
          </a:xfrm>
          <a:prstGeom prst="roundRect">
            <a:avLst>
              <a:gd name="adj" fmla="val 3619"/>
            </a:avLst>
          </a:prstGeom>
          <a:solidFill>
            <a:srgbClr val="FFFFFF"/>
          </a:solidFill>
          <a:ln w="38100">
            <a:solidFill>
              <a:srgbClr val="4E95D9"/>
            </a:solidFill>
            <a:bevel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Numero diapositiva"/>
          <p:cNvSpPr txBox="1"/>
          <p:nvPr>
            <p:ph type="sldNum" sz="quarter" idx="2"/>
          </p:nvPr>
        </p:nvSpPr>
        <p:spPr>
          <a:xfrm>
            <a:off x="12316834" y="7963422"/>
            <a:ext cx="421721" cy="304801"/>
          </a:xfrm>
          <a:prstGeom prst="rect">
            <a:avLst/>
          </a:prstGeom>
          <a:solidFill>
            <a:srgbClr val="C1E5F5"/>
          </a:solidFill>
          <a:ln w="25400">
            <a:solidFill>
              <a:srgbClr val="4E95D9"/>
            </a:solidFill>
          </a:ln>
        </p:spPr>
        <p:txBody>
          <a:bodyPr lIns="0" tIns="0" rIns="0" bIns="0" anchor="ctr">
            <a:spAutoFit/>
          </a:bodyPr>
          <a:lstStyle>
            <a:lvl1pPr algn="ctr">
              <a:defRPr sz="1800">
                <a:solidFill>
                  <a:srgbClr val="0A304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Footer Placeholder 4"/>
          <p:cNvSpPr txBox="1"/>
          <p:nvPr/>
        </p:nvSpPr>
        <p:spPr>
          <a:xfrm>
            <a:off x="3350283" y="7903970"/>
            <a:ext cx="6760989" cy="58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ctr">
              <a:defRPr sz="1600">
                <a:solidFill>
                  <a:srgbClr val="777777"/>
                </a:solid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/>
            <a:r>
              <a:t>7° Meeting Nazionale Collaborazione Euclid Italia – Bologna 30 Giugno – 2 Luglio 2025</a:t>
            </a:r>
          </a:p>
        </p:txBody>
      </p:sp>
      <p:sp>
        <p:nvSpPr>
          <p:cNvPr id="5" name="Titolo Testo"/>
          <p:cNvSpPr txBox="1"/>
          <p:nvPr>
            <p:ph type="title"/>
          </p:nvPr>
        </p:nvSpPr>
        <p:spPr>
          <a:xfrm>
            <a:off x="894079" y="1608666"/>
            <a:ext cx="11216642" cy="141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6" name="Corpo livello uno…"/>
          <p:cNvSpPr txBox="1"/>
          <p:nvPr>
            <p:ph type="body" idx="1"/>
          </p:nvPr>
        </p:nvSpPr>
        <p:spPr>
          <a:xfrm>
            <a:off x="894079" y="3221836"/>
            <a:ext cx="11216642" cy="4641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" name="Straight Connector 11"/>
          <p:cNvSpPr/>
          <p:nvPr/>
        </p:nvSpPr>
        <p:spPr>
          <a:xfrm flipH="1">
            <a:off x="3086378" y="7978896"/>
            <a:ext cx="9024343" cy="6547"/>
          </a:xfrm>
          <a:prstGeom prst="line">
            <a:avLst/>
          </a:prstGeom>
          <a:ln w="12700">
            <a:solidFill>
              <a:srgbClr val="4E95D9"/>
            </a:solidFill>
            <a:miter/>
          </a:ln>
        </p:spPr>
        <p:txBody>
          <a:bodyPr lIns="48767" tIns="48767" rIns="48767" bIns="48767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672" y="7616826"/>
            <a:ext cx="1613707" cy="69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094" y="7616826"/>
            <a:ext cx="797972" cy="69841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A3041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310242" marR="0" indent="-310242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1pPr>
      <a:lvl2pPr marL="819150" marR="0" indent="-36195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2pPr>
      <a:lvl3pPr marL="1348739" marR="0" indent="-434339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3pPr>
      <a:lvl4pPr marL="18542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4pPr>
      <a:lvl5pPr marL="23114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5pPr>
      <a:lvl6pPr marL="27686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6pPr>
      <a:lvl7pPr marL="32258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7pPr>
      <a:lvl8pPr marL="36830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8pPr>
      <a:lvl9pPr marL="41402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800" u="none">
          <a:solidFill>
            <a:srgbClr val="0A3041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2;p27"/>
          <p:cNvSpPr txBox="1"/>
          <p:nvPr>
            <p:ph type="sldNum" sz="quarter" idx="2"/>
          </p:nvPr>
        </p:nvSpPr>
        <p:spPr>
          <a:xfrm>
            <a:off x="12269067" y="9206022"/>
            <a:ext cx="298201" cy="304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8" name="Title 1"/>
          <p:cNvSpPr txBox="1"/>
          <p:nvPr>
            <p:ph type="ctrTitle"/>
          </p:nvPr>
        </p:nvSpPr>
        <p:spPr>
          <a:xfrm>
            <a:off x="3840107" y="459334"/>
            <a:ext cx="6087093" cy="1471906"/>
          </a:xfrm>
          <a:prstGeom prst="rect">
            <a:avLst/>
          </a:prstGeom>
          <a:solidFill>
            <a:srgbClr val="73FDFF"/>
          </a:solidFill>
          <a:ln w="63500">
            <a:solidFill>
              <a:srgbClr val="000000"/>
            </a:solidFill>
          </a:ln>
        </p:spPr>
        <p:txBody>
          <a:bodyPr/>
          <a:lstStyle>
            <a:lvl1pPr>
              <a:defRPr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EUCLID +</a:t>
            </a:r>
          </a:p>
        </p:txBody>
      </p:sp>
      <p:sp>
        <p:nvSpPr>
          <p:cNvPr id="159" name="Subtitle 2"/>
          <p:cNvSpPr txBox="1"/>
          <p:nvPr>
            <p:ph type="subTitle" sz="half" idx="1"/>
          </p:nvPr>
        </p:nvSpPr>
        <p:spPr>
          <a:xfrm>
            <a:off x="756665" y="3154922"/>
            <a:ext cx="11491470" cy="4237074"/>
          </a:xfrm>
          <a:prstGeom prst="rect">
            <a:avLst/>
          </a:prstGeom>
          <a:solidFill>
            <a:schemeClr val="accent6">
              <a:lumOff val="-8352"/>
            </a:schemeClr>
          </a:solidFill>
          <a:ln w="63500">
            <a:solidFill>
              <a:schemeClr val="accent1"/>
            </a:solidFill>
            <a:miter lim="800000"/>
          </a:ln>
          <a:effectLst>
            <a:outerShdw sx="100000" sy="100000" kx="0" ky="0" algn="b" rotWithShape="0" blurRad="63500" dist="12700" dir="5400000">
              <a:srgbClr val="000000">
                <a:alpha val="63000"/>
              </a:srgbClr>
            </a:outerShdw>
          </a:effectLst>
        </p:spPr>
        <p:txBody>
          <a:bodyPr/>
          <a:lstStyle/>
          <a:p>
            <a:pPr algn="l" defTabSz="1144422">
              <a:lnSpc>
                <a:spcPct val="100000"/>
              </a:lnSpc>
              <a:spcBef>
                <a:spcPts val="0"/>
              </a:spcBef>
              <a:defRPr sz="352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Since the original proposal it was clear than one of the biggest benefits from Euclid data was to be able to carry multi wavelength studies on large areas. </a:t>
            </a:r>
          </a:p>
          <a:p>
            <a:pPr algn="l" defTabSz="1144422">
              <a:lnSpc>
                <a:spcPct val="100000"/>
              </a:lnSpc>
              <a:spcBef>
                <a:spcPts val="0"/>
              </a:spcBef>
              <a:defRPr sz="352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1144422">
              <a:lnSpc>
                <a:spcPct val="100000"/>
              </a:lnSpc>
              <a:spcBef>
                <a:spcPts val="0"/>
              </a:spcBef>
              <a:defRPr sz="352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Mostly for Legacy but also for Cosmology, e.g. X ray clusters and XCMB).</a:t>
            </a:r>
          </a:p>
          <a:p>
            <a:pPr algn="l" defTabSz="1144422">
              <a:lnSpc>
                <a:spcPct val="100000"/>
              </a:lnSpc>
              <a:spcBef>
                <a:spcPts val="0"/>
              </a:spcBef>
              <a:defRPr sz="352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1144422">
              <a:lnSpc>
                <a:spcPct val="100000"/>
              </a:lnSpc>
              <a:spcBef>
                <a:spcPts val="0"/>
              </a:spcBef>
              <a:defRPr sz="352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quantum leap especially for the NIR and morphology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5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2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5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5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500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aggruppa"/>
          <p:cNvGrpSpPr/>
          <p:nvPr/>
        </p:nvGrpSpPr>
        <p:grpSpPr>
          <a:xfrm>
            <a:off x="-16334" y="-51010"/>
            <a:ext cx="8480506" cy="4718566"/>
            <a:chOff x="0" y="0"/>
            <a:chExt cx="8480504" cy="4718564"/>
          </a:xfrm>
        </p:grpSpPr>
        <p:sp>
          <p:nvSpPr>
            <p:cNvPr id="235" name="Rettangolo"/>
            <p:cNvSpPr/>
            <p:nvPr/>
          </p:nvSpPr>
          <p:spPr>
            <a:xfrm>
              <a:off x="30350" y="0"/>
              <a:ext cx="8450155" cy="4718565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36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6320"/>
              <a:ext cx="8450154" cy="4665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" name="Raggruppa"/>
          <p:cNvGrpSpPr/>
          <p:nvPr/>
        </p:nvGrpSpPr>
        <p:grpSpPr>
          <a:xfrm>
            <a:off x="4316393" y="4719437"/>
            <a:ext cx="8648025" cy="4879289"/>
            <a:chOff x="0" y="0"/>
            <a:chExt cx="8648024" cy="4879287"/>
          </a:xfrm>
        </p:grpSpPr>
        <p:sp>
          <p:nvSpPr>
            <p:cNvPr id="238" name="Rettangolo"/>
            <p:cNvSpPr/>
            <p:nvPr/>
          </p:nvSpPr>
          <p:spPr>
            <a:xfrm>
              <a:off x="1587" y="0"/>
              <a:ext cx="8644851" cy="4879288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39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48025" cy="4879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1" name="Different colors:…"/>
          <p:cNvSpPr txBox="1"/>
          <p:nvPr/>
        </p:nvSpPr>
        <p:spPr>
          <a:xfrm>
            <a:off x="8736810" y="1151542"/>
            <a:ext cx="3714674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b="1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Different colors:</a:t>
            </a:r>
          </a:p>
          <a:p>
            <a:pPr defTabSz="584200">
              <a:defRPr b="1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visibility for additional  visits</a:t>
            </a:r>
          </a:p>
          <a:p>
            <a:pPr defTabSz="584200">
              <a:defRPr b="1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(total here from 4 -green- to 7 -red-)</a:t>
            </a:r>
          </a:p>
        </p:txBody>
      </p:sp>
      <p:sp>
        <p:nvSpPr>
          <p:cNvPr id="242" name="J. Dinis"/>
          <p:cNvSpPr txBox="1"/>
          <p:nvPr/>
        </p:nvSpPr>
        <p:spPr>
          <a:xfrm>
            <a:off x="891556" y="6300973"/>
            <a:ext cx="174271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J. Dinis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Raggruppa"/>
          <p:cNvGrpSpPr/>
          <p:nvPr/>
        </p:nvGrpSpPr>
        <p:grpSpPr>
          <a:xfrm>
            <a:off x="346455" y="609183"/>
            <a:ext cx="12311890" cy="6940776"/>
            <a:chOff x="0" y="0"/>
            <a:chExt cx="12311888" cy="6940774"/>
          </a:xfrm>
        </p:grpSpPr>
        <p:sp>
          <p:nvSpPr>
            <p:cNvPr id="244" name="Rettangolo"/>
            <p:cNvSpPr/>
            <p:nvPr/>
          </p:nvSpPr>
          <p:spPr>
            <a:xfrm>
              <a:off x="0" y="0"/>
              <a:ext cx="12311889" cy="6940775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45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6758" y="41865"/>
              <a:ext cx="12098372" cy="6857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" name="J. Dinis"/>
          <p:cNvSpPr txBox="1"/>
          <p:nvPr/>
        </p:nvSpPr>
        <p:spPr>
          <a:xfrm>
            <a:off x="763378" y="1166447"/>
            <a:ext cx="174271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00549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J. Dinis</a:t>
            </a:r>
          </a:p>
        </p:txBody>
      </p:sp>
      <p:sp>
        <p:nvSpPr>
          <p:cNvPr id="248" name="Different colors:…"/>
          <p:cNvSpPr txBox="1"/>
          <p:nvPr/>
        </p:nvSpPr>
        <p:spPr>
          <a:xfrm>
            <a:off x="2225209" y="7792045"/>
            <a:ext cx="100172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b="1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Different colors:</a:t>
            </a:r>
          </a:p>
          <a:p>
            <a:pPr defTabSz="584200">
              <a:defRPr b="1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visibility for additional  visits</a:t>
            </a:r>
          </a:p>
          <a:p>
            <a:pPr defTabSz="584200">
              <a:defRPr b="1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(total here from 4 -green- to 7 -red-)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oregrounds: reddening"/>
          <p:cNvSpPr txBox="1"/>
          <p:nvPr/>
        </p:nvSpPr>
        <p:spPr>
          <a:xfrm>
            <a:off x="4233385" y="8635738"/>
            <a:ext cx="45380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30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Foregrounds: reddening</a:t>
            </a:r>
          </a:p>
        </p:txBody>
      </p:sp>
      <p:grpSp>
        <p:nvGrpSpPr>
          <p:cNvPr id="253" name="Raggruppa"/>
          <p:cNvGrpSpPr/>
          <p:nvPr/>
        </p:nvGrpSpPr>
        <p:grpSpPr>
          <a:xfrm>
            <a:off x="7799414" y="6200874"/>
            <a:ext cx="4708656" cy="3553702"/>
            <a:chOff x="0" y="0"/>
            <a:chExt cx="4708654" cy="3553701"/>
          </a:xfrm>
        </p:grpSpPr>
        <p:sp>
          <p:nvSpPr>
            <p:cNvPr id="251" name="Rettangolo"/>
            <p:cNvSpPr/>
            <p:nvPr/>
          </p:nvSpPr>
          <p:spPr>
            <a:xfrm>
              <a:off x="0" y="10989"/>
              <a:ext cx="4708655" cy="353172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52" name="helsinki-idle-histogram.pdf" descr="helsinki-idle-histogram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08655" cy="355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6" name="Raggruppa"/>
          <p:cNvGrpSpPr/>
          <p:nvPr/>
        </p:nvGrpSpPr>
        <p:grpSpPr>
          <a:xfrm>
            <a:off x="-7063241" y="-4614574"/>
            <a:ext cx="20073790" cy="15055343"/>
            <a:chOff x="0" y="0"/>
            <a:chExt cx="20073788" cy="15055341"/>
          </a:xfrm>
        </p:grpSpPr>
        <p:grpSp>
          <p:nvGrpSpPr>
            <p:cNvPr id="262" name="Raggruppa"/>
            <p:cNvGrpSpPr/>
            <p:nvPr/>
          </p:nvGrpSpPr>
          <p:grpSpPr>
            <a:xfrm>
              <a:off x="0" y="0"/>
              <a:ext cx="20073789" cy="15055342"/>
              <a:chOff x="0" y="0"/>
              <a:chExt cx="20073788" cy="15055341"/>
            </a:xfrm>
          </p:grpSpPr>
          <p:pic>
            <p:nvPicPr>
              <p:cNvPr id="254" name="different_all_sky (dragged).pdf" descr="different_all_sky (dragged)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0073789" cy="150553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1" name="Raggruppa"/>
              <p:cNvGrpSpPr/>
              <p:nvPr/>
            </p:nvGrpSpPr>
            <p:grpSpPr>
              <a:xfrm>
                <a:off x="13822938" y="6570622"/>
                <a:ext cx="5180551" cy="3885419"/>
                <a:chOff x="-2645928" y="-76200"/>
                <a:chExt cx="5180550" cy="3885418"/>
              </a:xfrm>
            </p:grpSpPr>
            <p:sp>
              <p:nvSpPr>
                <p:cNvPr id="255" name="Lots of bad regions in this time window"/>
                <p:cNvSpPr txBox="1"/>
                <p:nvPr/>
              </p:nvSpPr>
              <p:spPr>
                <a:xfrm>
                  <a:off x="0" y="-76201"/>
                  <a:ext cx="2366454" cy="1168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ctr" defTabSz="584200">
                    <a:defRPr b="1" sz="2300">
                      <a:solidFill>
                        <a:srgbClr val="FF2600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Lots of bad regions in this time window</a:t>
                  </a:r>
                </a:p>
              </p:txBody>
            </p:sp>
            <p:grpSp>
              <p:nvGrpSpPr>
                <p:cNvPr id="260" name="Raggruppa"/>
                <p:cNvGrpSpPr/>
                <p:nvPr/>
              </p:nvGrpSpPr>
              <p:grpSpPr>
                <a:xfrm>
                  <a:off x="-2645929" y="1913810"/>
                  <a:ext cx="5180551" cy="1895409"/>
                  <a:chOff x="-3033611" y="316213"/>
                  <a:chExt cx="5180550" cy="1895407"/>
                </a:xfrm>
              </p:grpSpPr>
              <p:sp>
                <p:nvSpPr>
                  <p:cNvPr id="256" name="EMDF"/>
                  <p:cNvSpPr txBox="1"/>
                  <p:nvPr/>
                </p:nvSpPr>
                <p:spPr>
                  <a:xfrm rot="410173">
                    <a:off x="300646" y="845783"/>
                    <a:ext cx="827249" cy="4064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>
                    <a:lvl1pPr algn="ctr" defTabSz="584200">
                      <a:defRPr b="1" sz="2000">
                        <a:solidFill>
                          <a:srgbClr val="00F9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/>
                    <a:r>
                      <a:t>EMDF</a:t>
                    </a:r>
                  </a:p>
                </p:txBody>
              </p:sp>
              <p:sp>
                <p:nvSpPr>
                  <p:cNvPr id="257" name="Rettangolo arrotondato"/>
                  <p:cNvSpPr/>
                  <p:nvPr/>
                </p:nvSpPr>
                <p:spPr>
                  <a:xfrm rot="16384400">
                    <a:off x="1389087" y="215400"/>
                    <a:ext cx="618330" cy="865469"/>
                  </a:xfrm>
                  <a:prstGeom prst="roundRect">
                    <a:avLst>
                      <a:gd name="adj" fmla="val 27045"/>
                    </a:avLst>
                  </a:prstGeom>
                  <a:solidFill>
                    <a:srgbClr val="00F900">
                      <a:alpha val="67920"/>
                    </a:srgbClr>
                  </a:solidFill>
                  <a:ln w="38100" cap="flat">
                    <a:solidFill>
                      <a:srgbClr val="000000">
                        <a:alpha val="6792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defRPr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25400" dist="23998" dir="270000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258" name="Rettangolo arrotondato"/>
                  <p:cNvSpPr/>
                  <p:nvPr/>
                </p:nvSpPr>
                <p:spPr>
                  <a:xfrm rot="14411852">
                    <a:off x="952872" y="1215876"/>
                    <a:ext cx="540085" cy="865468"/>
                  </a:xfrm>
                  <a:prstGeom prst="roundRect">
                    <a:avLst>
                      <a:gd name="adj" fmla="val 30964"/>
                    </a:avLst>
                  </a:prstGeom>
                  <a:solidFill>
                    <a:srgbClr val="00F900">
                      <a:alpha val="67920"/>
                    </a:srgbClr>
                  </a:solidFill>
                  <a:ln w="38100" cap="flat">
                    <a:solidFill>
                      <a:srgbClr val="000000">
                        <a:alpha val="6792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defRPr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25400" dist="23998" dir="270000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259" name="Rettangolo arrotondato"/>
                  <p:cNvSpPr/>
                  <p:nvPr/>
                </p:nvSpPr>
                <p:spPr>
                  <a:xfrm rot="18168120">
                    <a:off x="-2793628" y="1317476"/>
                    <a:ext cx="540085" cy="865468"/>
                  </a:xfrm>
                  <a:prstGeom prst="roundRect">
                    <a:avLst>
                      <a:gd name="adj" fmla="val 30964"/>
                    </a:avLst>
                  </a:prstGeom>
                  <a:solidFill>
                    <a:srgbClr val="00F900">
                      <a:alpha val="67920"/>
                    </a:srgbClr>
                  </a:solidFill>
                  <a:ln w="38100" cap="flat">
                    <a:solidFill>
                      <a:srgbClr val="000000">
                        <a:alpha val="6792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defRPr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25400" dist="23998" dir="270000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</p:grpSp>
          </p:grpSp>
        </p:grpSp>
        <p:grpSp>
          <p:nvGrpSpPr>
            <p:cNvPr id="265" name="Raggruppa"/>
            <p:cNvGrpSpPr/>
            <p:nvPr/>
          </p:nvGrpSpPr>
          <p:grpSpPr>
            <a:xfrm>
              <a:off x="2698048" y="2725327"/>
              <a:ext cx="1349633" cy="1724303"/>
              <a:chOff x="0" y="0"/>
              <a:chExt cx="1349632" cy="1724301"/>
            </a:xfrm>
          </p:grpSpPr>
          <p:sp>
            <p:nvSpPr>
              <p:cNvPr id="263" name="Rettangolo arrotondato"/>
              <p:cNvSpPr/>
              <p:nvPr/>
            </p:nvSpPr>
            <p:spPr>
              <a:xfrm rot="14411852">
                <a:off x="239674" y="842167"/>
                <a:ext cx="540085" cy="865468"/>
              </a:xfrm>
              <a:prstGeom prst="roundRect">
                <a:avLst>
                  <a:gd name="adj" fmla="val 30964"/>
                </a:avLst>
              </a:prstGeom>
              <a:solidFill>
                <a:srgbClr val="00F900">
                  <a:alpha val="67920"/>
                </a:srgbClr>
              </a:solidFill>
              <a:ln w="38100" cap="flat">
                <a:solidFill>
                  <a:srgbClr val="00F900">
                    <a:alpha val="6792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>
                    <a:solidFill>
                      <a:srgbClr val="FFFFFF"/>
                    </a:solidFill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64" name="Rettangolo arrotondato"/>
              <p:cNvSpPr/>
              <p:nvPr/>
            </p:nvSpPr>
            <p:spPr>
              <a:xfrm rot="14411852">
                <a:off x="569874" y="16667"/>
                <a:ext cx="540085" cy="865468"/>
              </a:xfrm>
              <a:prstGeom prst="roundRect">
                <a:avLst>
                  <a:gd name="adj" fmla="val 30964"/>
                </a:avLst>
              </a:prstGeom>
              <a:solidFill>
                <a:srgbClr val="00F900">
                  <a:alpha val="67920"/>
                </a:srgbClr>
              </a:solidFill>
              <a:ln w="38100" cap="flat">
                <a:solidFill>
                  <a:srgbClr val="00F900">
                    <a:alpha val="6792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>
                    <a:solidFill>
                      <a:srgbClr val="FFFFFF"/>
                    </a:solidFill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</p:grpSp>
      <p:sp>
        <p:nvSpPr>
          <p:cNvPr id="267" name="Need to check feasibility (EMDF not in scale)"/>
          <p:cNvSpPr txBox="1"/>
          <p:nvPr/>
        </p:nvSpPr>
        <p:spPr>
          <a:xfrm>
            <a:off x="2007257" y="8790301"/>
            <a:ext cx="1035847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38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Need to check feasibility (EMDF not in scale)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oregrounds: reddening"/>
          <p:cNvSpPr txBox="1"/>
          <p:nvPr/>
        </p:nvSpPr>
        <p:spPr>
          <a:xfrm>
            <a:off x="4233385" y="8635738"/>
            <a:ext cx="45380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30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Foregrounds: reddening</a:t>
            </a:r>
          </a:p>
        </p:txBody>
      </p:sp>
      <p:grpSp>
        <p:nvGrpSpPr>
          <p:cNvPr id="272" name="Raggruppa"/>
          <p:cNvGrpSpPr/>
          <p:nvPr/>
        </p:nvGrpSpPr>
        <p:grpSpPr>
          <a:xfrm>
            <a:off x="7799414" y="6200874"/>
            <a:ext cx="4708656" cy="3553702"/>
            <a:chOff x="0" y="0"/>
            <a:chExt cx="4708654" cy="3553701"/>
          </a:xfrm>
        </p:grpSpPr>
        <p:sp>
          <p:nvSpPr>
            <p:cNvPr id="270" name="Rettangolo"/>
            <p:cNvSpPr/>
            <p:nvPr/>
          </p:nvSpPr>
          <p:spPr>
            <a:xfrm>
              <a:off x="0" y="10989"/>
              <a:ext cx="4708655" cy="353172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71" name="helsinki-idle-histogram.pdf" descr="helsinki-idle-histogram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08655" cy="355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Raggruppa"/>
          <p:cNvGrpSpPr/>
          <p:nvPr/>
        </p:nvGrpSpPr>
        <p:grpSpPr>
          <a:xfrm>
            <a:off x="1318759" y="8226"/>
            <a:ext cx="20073790" cy="15055343"/>
            <a:chOff x="0" y="0"/>
            <a:chExt cx="20073788" cy="15055341"/>
          </a:xfrm>
        </p:grpSpPr>
        <p:grpSp>
          <p:nvGrpSpPr>
            <p:cNvPr id="281" name="Raggruppa"/>
            <p:cNvGrpSpPr/>
            <p:nvPr/>
          </p:nvGrpSpPr>
          <p:grpSpPr>
            <a:xfrm>
              <a:off x="0" y="0"/>
              <a:ext cx="20073789" cy="15055342"/>
              <a:chOff x="0" y="0"/>
              <a:chExt cx="20073788" cy="15055341"/>
            </a:xfrm>
          </p:grpSpPr>
          <p:pic>
            <p:nvPicPr>
              <p:cNvPr id="273" name="different_all_sky (dragged).pdf" descr="different_all_sky (dragged)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20073789" cy="150553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80" name="Raggruppa"/>
              <p:cNvGrpSpPr/>
              <p:nvPr/>
            </p:nvGrpSpPr>
            <p:grpSpPr>
              <a:xfrm>
                <a:off x="13822938" y="6646822"/>
                <a:ext cx="5180551" cy="3809219"/>
                <a:chOff x="-2645928" y="0"/>
                <a:chExt cx="5180550" cy="3809218"/>
              </a:xfrm>
            </p:grpSpPr>
            <p:sp>
              <p:nvSpPr>
                <p:cNvPr id="274" name="Lots of bad regions in this time window"/>
                <p:cNvSpPr txBox="1"/>
                <p:nvPr/>
              </p:nvSpPr>
              <p:spPr>
                <a:xfrm>
                  <a:off x="0" y="-1"/>
                  <a:ext cx="2366454" cy="1016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ctr" defTabSz="584200">
                    <a:defRPr b="1" sz="2000">
                      <a:solidFill>
                        <a:srgbClr val="00905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/>
                  <a:r>
                    <a:t>Lots of bad regions in this time window</a:t>
                  </a:r>
                </a:p>
              </p:txBody>
            </p:sp>
            <p:grpSp>
              <p:nvGrpSpPr>
                <p:cNvPr id="279" name="Raggruppa"/>
                <p:cNvGrpSpPr/>
                <p:nvPr/>
              </p:nvGrpSpPr>
              <p:grpSpPr>
                <a:xfrm>
                  <a:off x="-2645929" y="1913810"/>
                  <a:ext cx="5180551" cy="1895409"/>
                  <a:chOff x="-3033611" y="316213"/>
                  <a:chExt cx="5180550" cy="1895407"/>
                </a:xfrm>
              </p:grpSpPr>
              <p:sp>
                <p:nvSpPr>
                  <p:cNvPr id="275" name="EMDF"/>
                  <p:cNvSpPr txBox="1"/>
                  <p:nvPr/>
                </p:nvSpPr>
                <p:spPr>
                  <a:xfrm rot="410173">
                    <a:off x="300646" y="845783"/>
                    <a:ext cx="827249" cy="4064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>
                    <a:lvl1pPr algn="ctr" defTabSz="584200">
                      <a:defRPr b="1" sz="2000">
                        <a:solidFill>
                          <a:srgbClr val="00F9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/>
                    <a:r>
                      <a:t>EMDF</a:t>
                    </a:r>
                  </a:p>
                </p:txBody>
              </p:sp>
              <p:sp>
                <p:nvSpPr>
                  <p:cNvPr id="276" name="Rettangolo arrotondato"/>
                  <p:cNvSpPr/>
                  <p:nvPr/>
                </p:nvSpPr>
                <p:spPr>
                  <a:xfrm rot="16384400">
                    <a:off x="1389087" y="215400"/>
                    <a:ext cx="618330" cy="865469"/>
                  </a:xfrm>
                  <a:prstGeom prst="roundRect">
                    <a:avLst>
                      <a:gd name="adj" fmla="val 27045"/>
                    </a:avLst>
                  </a:prstGeom>
                  <a:solidFill>
                    <a:srgbClr val="00F900">
                      <a:alpha val="67920"/>
                    </a:srgbClr>
                  </a:solidFill>
                  <a:ln w="38100" cap="flat">
                    <a:solidFill>
                      <a:srgbClr val="00F900">
                        <a:alpha val="6792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defRPr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25400" dist="23998" dir="270000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277" name="Rettangolo arrotondato"/>
                  <p:cNvSpPr/>
                  <p:nvPr/>
                </p:nvSpPr>
                <p:spPr>
                  <a:xfrm rot="14411852">
                    <a:off x="952872" y="1215876"/>
                    <a:ext cx="540085" cy="865468"/>
                  </a:xfrm>
                  <a:prstGeom prst="roundRect">
                    <a:avLst>
                      <a:gd name="adj" fmla="val 30964"/>
                    </a:avLst>
                  </a:prstGeom>
                  <a:solidFill>
                    <a:srgbClr val="00F900">
                      <a:alpha val="67920"/>
                    </a:srgbClr>
                  </a:solidFill>
                  <a:ln w="38100" cap="flat">
                    <a:solidFill>
                      <a:srgbClr val="00F900">
                        <a:alpha val="6792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defRPr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25400" dist="23998" dir="270000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278" name="Rettangolo arrotondato"/>
                  <p:cNvSpPr/>
                  <p:nvPr/>
                </p:nvSpPr>
                <p:spPr>
                  <a:xfrm rot="18168120">
                    <a:off x="-2793628" y="1317476"/>
                    <a:ext cx="540085" cy="865468"/>
                  </a:xfrm>
                  <a:prstGeom prst="roundRect">
                    <a:avLst>
                      <a:gd name="adj" fmla="val 30964"/>
                    </a:avLst>
                  </a:prstGeom>
                  <a:solidFill>
                    <a:srgbClr val="00F900">
                      <a:alpha val="67920"/>
                    </a:srgbClr>
                  </a:solidFill>
                  <a:ln w="38100" cap="flat">
                    <a:solidFill>
                      <a:srgbClr val="00F900">
                        <a:alpha val="6792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584200">
                      <a:defRPr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25400" dist="23998" dir="2700000">
                            <a:srgbClr val="000000">
                              <a:alpha val="31034"/>
                            </a:srgbClr>
                          </a:outerShdw>
                        </a:effectLst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</p:grpSp>
          </p:grpSp>
        </p:grpSp>
        <p:grpSp>
          <p:nvGrpSpPr>
            <p:cNvPr id="285" name="Raggruppa"/>
            <p:cNvGrpSpPr/>
            <p:nvPr/>
          </p:nvGrpSpPr>
          <p:grpSpPr>
            <a:xfrm>
              <a:off x="2510710" y="2674527"/>
              <a:ext cx="1536971" cy="1880349"/>
              <a:chOff x="-187338" y="-50800"/>
              <a:chExt cx="1536970" cy="1880347"/>
            </a:xfrm>
          </p:grpSpPr>
          <p:sp>
            <p:nvSpPr>
              <p:cNvPr id="282" name="Rettangolo arrotondato"/>
              <p:cNvSpPr/>
              <p:nvPr/>
            </p:nvSpPr>
            <p:spPr>
              <a:xfrm rot="9420039">
                <a:off x="-39726" y="892967"/>
                <a:ext cx="540085" cy="865468"/>
              </a:xfrm>
              <a:prstGeom prst="roundRect">
                <a:avLst>
                  <a:gd name="adj" fmla="val 30964"/>
                </a:avLst>
              </a:prstGeom>
              <a:solidFill>
                <a:srgbClr val="00F900">
                  <a:alpha val="67920"/>
                </a:srgbClr>
              </a:solidFill>
              <a:ln w="38100" cap="flat">
                <a:solidFill>
                  <a:srgbClr val="000000">
                    <a:alpha val="6792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>
                    <a:solidFill>
                      <a:srgbClr val="FFFFFF"/>
                    </a:solidFill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83" name="Rettangolo arrotondato"/>
              <p:cNvSpPr/>
              <p:nvPr/>
            </p:nvSpPr>
            <p:spPr>
              <a:xfrm rot="14411852">
                <a:off x="569874" y="-34133"/>
                <a:ext cx="540085" cy="865468"/>
              </a:xfrm>
              <a:prstGeom prst="roundRect">
                <a:avLst>
                  <a:gd name="adj" fmla="val 30964"/>
                </a:avLst>
              </a:prstGeom>
              <a:solidFill>
                <a:srgbClr val="00F900">
                  <a:alpha val="67920"/>
                </a:srgbClr>
              </a:solidFill>
              <a:ln w="38100" cap="flat">
                <a:solidFill>
                  <a:srgbClr val="000000">
                    <a:alpha val="6792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>
                    <a:solidFill>
                      <a:srgbClr val="FFFFFF"/>
                    </a:solidFill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84" name="Rettangolo arrotondato"/>
              <p:cNvSpPr/>
              <p:nvPr/>
            </p:nvSpPr>
            <p:spPr>
              <a:xfrm rot="13151440">
                <a:off x="302641" y="399492"/>
                <a:ext cx="540085" cy="865468"/>
              </a:xfrm>
              <a:prstGeom prst="roundRect">
                <a:avLst>
                  <a:gd name="adj" fmla="val 30964"/>
                </a:avLst>
              </a:prstGeom>
              <a:solidFill>
                <a:srgbClr val="00F900">
                  <a:alpha val="67920"/>
                </a:srgbClr>
              </a:solidFill>
              <a:ln w="38100" cap="flat">
                <a:solidFill>
                  <a:srgbClr val="000000">
                    <a:alpha val="6792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>
                    <a:solidFill>
                      <a:srgbClr val="FFFFFF"/>
                    </a:solidFill>
                    <a:effectLst>
                      <a:outerShdw sx="100000" sy="100000" kx="0" ky="0" algn="b" rotWithShape="0" blurRad="25400" dist="23998" dir="270000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</p:grpSp>
      <p:sp>
        <p:nvSpPr>
          <p:cNvPr id="287" name="EMDF"/>
          <p:cNvSpPr txBox="1"/>
          <p:nvPr/>
        </p:nvSpPr>
        <p:spPr>
          <a:xfrm rot="410173">
            <a:off x="5598156" y="2773829"/>
            <a:ext cx="82724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 sz="2000">
                <a:solidFill>
                  <a:srgbClr val="00F9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EMDF</a:t>
            </a:r>
          </a:p>
        </p:txBody>
      </p:sp>
      <p:sp>
        <p:nvSpPr>
          <p:cNvPr id="288" name="Need to check feasibility (EMDF not in scale)"/>
          <p:cNvSpPr txBox="1"/>
          <p:nvPr/>
        </p:nvSpPr>
        <p:spPr>
          <a:xfrm>
            <a:off x="2125116" y="596899"/>
            <a:ext cx="1035847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38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Need to check feasibility (EMDF not in scale)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Will be done by SOC"/>
          <p:cNvSpPr txBox="1"/>
          <p:nvPr/>
        </p:nvSpPr>
        <p:spPr>
          <a:xfrm>
            <a:off x="4595436" y="9114608"/>
            <a:ext cx="2732364" cy="388984"/>
          </a:xfrm>
          <a:prstGeom prst="rect">
            <a:avLst/>
          </a:prstGeom>
          <a:solidFill>
            <a:srgbClr val="60D937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Will be done by SOC</a:t>
            </a:r>
          </a:p>
        </p:txBody>
      </p:sp>
      <p:sp>
        <p:nvSpPr>
          <p:cNvPr id="291" name="IF (best effort) will be done by SOST"/>
          <p:cNvSpPr txBox="1"/>
          <p:nvPr/>
        </p:nvSpPr>
        <p:spPr>
          <a:xfrm>
            <a:off x="8408747" y="8968978"/>
            <a:ext cx="3197689" cy="731883"/>
          </a:xfrm>
          <a:prstGeom prst="rect">
            <a:avLst/>
          </a:prstGeom>
          <a:solidFill>
            <a:srgbClr val="FEAE00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IF (best effort) will be done by SOST</a:t>
            </a:r>
          </a:p>
        </p:txBody>
      </p:sp>
      <p:pic>
        <p:nvPicPr>
          <p:cNvPr id="29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146" y="1400036"/>
            <a:ext cx="5056528" cy="7425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6423" y="1479281"/>
            <a:ext cx="4895803" cy="734668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Early 2023: what to do during PDC waiting times? (pointing extremely restricted)"/>
          <p:cNvSpPr txBox="1"/>
          <p:nvPr/>
        </p:nvSpPr>
        <p:spPr>
          <a:xfrm>
            <a:off x="551016" y="142804"/>
            <a:ext cx="11410716" cy="968587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381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defRPr sz="30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Early 2023: what to do during PDC waiting times? (pointing extremely restricted)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imple to implement…"/>
          <p:cNvSpPr txBox="1"/>
          <p:nvPr/>
        </p:nvSpPr>
        <p:spPr>
          <a:xfrm>
            <a:off x="519791" y="3680482"/>
            <a:ext cx="3877269" cy="2392636"/>
          </a:xfrm>
          <a:prstGeom prst="rect">
            <a:avLst/>
          </a:prstGeom>
          <a:solidFill>
            <a:srgbClr val="60D937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ctr" defTabSz="587022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Simple to implement </a:t>
            </a:r>
          </a:p>
          <a:p>
            <a:pPr algn="ctr" defTabSz="587022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and useful:</a:t>
            </a:r>
          </a:p>
          <a:p>
            <a:pPr algn="ctr" defTabSz="587022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medium depth field </a:t>
            </a:r>
          </a:p>
          <a:p>
            <a:pPr algn="ctr" defTabSz="587022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resurrected (but split)</a:t>
            </a:r>
          </a:p>
          <a:p>
            <a:pPr algn="ctr" defTabSz="587022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+ 1 mag, ~120 sq deg</a:t>
            </a:r>
          </a:p>
        </p:txBody>
      </p:sp>
      <p:pic>
        <p:nvPicPr>
          <p:cNvPr id="29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8480" y="165318"/>
            <a:ext cx="6361547" cy="9231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Euclid Medium Deep Survey [EMDS]"/>
          <p:cNvSpPr txBox="1"/>
          <p:nvPr/>
        </p:nvSpPr>
        <p:spPr>
          <a:xfrm>
            <a:off x="1392594" y="289622"/>
            <a:ext cx="7942425" cy="60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b="1" sz="36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Euclid Medium Deep Survey [EMDS]</a:t>
            </a:r>
          </a:p>
        </p:txBody>
      </p:sp>
      <p:sp>
        <p:nvSpPr>
          <p:cNvPr id="300" name="Ongoing"/>
          <p:cNvSpPr txBox="1"/>
          <p:nvPr/>
        </p:nvSpPr>
        <p:spPr>
          <a:xfrm>
            <a:off x="9763087" y="289622"/>
            <a:ext cx="1945917" cy="60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b="1" sz="3600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Ongoing</a:t>
            </a:r>
          </a:p>
        </p:txBody>
      </p:sp>
      <p:sp>
        <p:nvSpPr>
          <p:cNvPr id="301" name="R. Scaramellla &amp; R. Vavrek (ESA) &amp; B. Granett (INAF) &amp; many others"/>
          <p:cNvSpPr txBox="1"/>
          <p:nvPr/>
        </p:nvSpPr>
        <p:spPr>
          <a:xfrm>
            <a:off x="3531794" y="1108504"/>
            <a:ext cx="6364203" cy="29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 i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R. Scaramellla &amp; R. </a:t>
            </a:r>
            <a:r>
              <a:rPr>
                <a:solidFill>
                  <a:srgbClr val="00FA92"/>
                </a:solidFill>
              </a:rPr>
              <a:t>Vavrek</a:t>
            </a:r>
            <a:r>
              <a:t> (ESA) &amp; B. </a:t>
            </a:r>
            <a:r>
              <a:rPr>
                <a:solidFill>
                  <a:srgbClr val="00FA92"/>
                </a:solidFill>
              </a:rPr>
              <a:t>Granett</a:t>
            </a:r>
            <a:r>
              <a:t> (INAF) &amp; many others </a:t>
            </a:r>
          </a:p>
        </p:txBody>
      </p:sp>
      <p:sp>
        <p:nvSpPr>
          <p:cNvPr id="302" name="Idea: because of complex PSF calibrations during the Phase Diversity/PSF calibration time need to wait ~1 week with practically no degrees of freedom for telcos pointing, use that no-pointing periods to cover x (few) exposures some patches on the sky. Id"/>
          <p:cNvSpPr txBox="1"/>
          <p:nvPr/>
        </p:nvSpPr>
        <p:spPr>
          <a:xfrm>
            <a:off x="614237" y="1696187"/>
            <a:ext cx="11992553" cy="2632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Idea: because of complex PSF calibrations during the Phase Diversity/PSF calibration time need to wait ~1 week with practically no degrees of freedom for telcos pointing, </a:t>
            </a:r>
            <a:r>
              <a:rPr>
                <a:solidFill>
                  <a:srgbClr val="FFFC79"/>
                </a:solidFill>
              </a:rPr>
              <a:t>use that no-pointing periods to cover x (few) exposures some patches on the sky. Ideally 4 times (2x SNR) —&gt; 6 repeats (+1 mag); within the RoI, so that one more pass will be given by the std wide observations.</a:t>
            </a:r>
            <a:r>
              <a:t> Quite useful for a variety of checks and for science. Problem is to get adequate photometry from the ground. If lucky, by chance can point areas with known data. </a:t>
            </a:r>
            <a:r>
              <a:rPr>
                <a:solidFill>
                  <a:srgbClr val="FFFFFF"/>
                </a:solidFill>
              </a:rPr>
              <a:t>Proposal approved by ECL, ECB, EST, ESA</a:t>
            </a:r>
          </a:p>
        </p:txBody>
      </p:sp>
      <p:pic>
        <p:nvPicPr>
          <p:cNvPr id="303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232" y="4954709"/>
            <a:ext cx="4368801" cy="308186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sto"/>
          <p:cNvSpPr txBox="1"/>
          <p:nvPr/>
        </p:nvSpPr>
        <p:spPr>
          <a:xfrm>
            <a:off x="1012912" y="4611264"/>
            <a:ext cx="127001" cy="308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defTabSz="325120">
              <a:defRPr sz="900"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05" name="Testo"/>
          <p:cNvSpPr txBox="1"/>
          <p:nvPr/>
        </p:nvSpPr>
        <p:spPr>
          <a:xfrm>
            <a:off x="6215618" y="3982411"/>
            <a:ext cx="127001" cy="3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defTabSz="325120">
              <a:defRPr sz="900"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06" name="So far ~20 sq deg (TBC) at  4 exposures. Add one visit from the std wide and get 5 passes wrt the iniital aim of 5. Not bad at all, given all the heavy constraints. Pity lack of NISP in some fields"/>
          <p:cNvSpPr txBox="1"/>
          <p:nvPr/>
        </p:nvSpPr>
        <p:spPr>
          <a:xfrm>
            <a:off x="6216300" y="8073063"/>
            <a:ext cx="6817291" cy="1374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2200">
                <a:solidFill>
                  <a:srgbClr val="FFFC7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So far ~20 sq deg (TBC) at  4 exposures. Add one visit from the std wide and get 5 passes wrt the iniital aim of 5. Not bad at all, given all the heavy constraints. Pity lack of NISP in some fields</a:t>
            </a:r>
          </a:p>
        </p:txBody>
      </p:sp>
      <p:sp>
        <p:nvSpPr>
          <p:cNvPr id="307" name="Subaru HSC + Waves fields"/>
          <p:cNvSpPr txBox="1"/>
          <p:nvPr/>
        </p:nvSpPr>
        <p:spPr>
          <a:xfrm>
            <a:off x="1085781" y="8549313"/>
            <a:ext cx="6817291" cy="42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>
                <a:solidFill>
                  <a:srgbClr val="FFFC7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Subaru HSC + Waves fields</a:t>
            </a:r>
          </a:p>
        </p:txBody>
      </p:sp>
      <p:pic>
        <p:nvPicPr>
          <p:cNvPr id="30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76771" y="4622800"/>
            <a:ext cx="4281992" cy="3206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EMDS two fold goal:…"/>
          <p:cNvSpPr txBox="1"/>
          <p:nvPr/>
        </p:nvSpPr>
        <p:spPr>
          <a:xfrm>
            <a:off x="604768" y="845354"/>
            <a:ext cx="11795264" cy="388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1000"/>
              </a:spcBef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EMDS two fold goal:</a:t>
            </a:r>
          </a:p>
          <a:p>
            <a:pPr marL="641838" indent="-641838" defTabSz="587022">
              <a:spcBef>
                <a:spcPts val="1000"/>
              </a:spcBef>
              <a:buClr>
                <a:srgbClr val="FF9300"/>
              </a:buClr>
              <a:buSzPct val="100000"/>
              <a:buAutoNum type="alphaUcPeriod" startAt="1"/>
              <a:defRPr sz="28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FF9300"/>
                </a:solidFill>
              </a:rPr>
              <a:t>Repeats on large areas and before the start of the main survey will help a lot to </a:t>
            </a:r>
            <a:r>
              <a:rPr>
                <a:solidFill>
                  <a:srgbClr val="00FDFF"/>
                </a:solidFill>
              </a:rPr>
              <a:t>quantify internal errors and spot early possible problems</a:t>
            </a:r>
            <a:r>
              <a:rPr>
                <a:solidFill>
                  <a:srgbClr val="FF9300"/>
                </a:solidFill>
              </a:rPr>
              <a:t>.</a:t>
            </a:r>
            <a:r>
              <a:t> </a:t>
            </a:r>
            <a:r>
              <a:rPr b="1" u="sng"/>
              <a:t>Extremely important and useful so to early “debug” the system</a:t>
            </a:r>
          </a:p>
          <a:p>
            <a:pPr marL="641838" indent="-641838" defTabSz="587022">
              <a:spcBef>
                <a:spcPts val="1000"/>
              </a:spcBef>
              <a:buSzPct val="100000"/>
              <a:buAutoNum type="alphaUcPeriod" startAt="1"/>
              <a:defRPr sz="2800">
                <a:solidFill>
                  <a:srgbClr val="00F9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Scientifically useful for a variety of topics, which will use the additional 53 sq deg from the deep so to beat down cosmic variance.</a:t>
            </a:r>
          </a:p>
          <a:p>
            <a:pPr defTabSz="587022">
              <a:spcBef>
                <a:spcPts val="1000"/>
              </a:spcBef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In addition, could (?) complete and extend in future during the unallocated time or mission extensions (on a competition basis)</a:t>
            </a:r>
          </a:p>
        </p:txBody>
      </p:sp>
      <p:sp>
        <p:nvSpPr>
          <p:cNvPr id="311" name="Notes:…"/>
          <p:cNvSpPr txBox="1"/>
          <p:nvPr/>
        </p:nvSpPr>
        <p:spPr>
          <a:xfrm>
            <a:off x="378790" y="4981034"/>
            <a:ext cx="12247219" cy="341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FF9300"/>
                </a:solidFill>
              </a:rPr>
              <a:t>Notes: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romanLcParenBoth" startAt="1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Not all PDC waiting time was allocated to EMDS (other programs done)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romanLcParenBoth" startAt="1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</a:t>
            </a:r>
            <a:r>
              <a:rPr>
                <a:solidFill>
                  <a:srgbClr val="FF85FF"/>
                </a:solidFill>
              </a:rPr>
              <a:t>Unfortunately, only “vertical” movements allowed (—&gt; less efficient in multiple coverage)</a:t>
            </a:r>
          </a:p>
          <a:p>
            <a:pPr marL="228600" indent="-228600" defTabSz="587022">
              <a:spcBef>
                <a:spcPts val="600"/>
              </a:spcBef>
              <a:buClr>
                <a:srgbClr val="FF2600"/>
              </a:buClr>
              <a:buSzPct val="100000"/>
              <a:buAutoNum type="romanLcParenBoth" startAt="1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Unfortunately, only partial NISP coverage because of thermal stability requirements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romanLcParenBoth" startAt="1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Observations ended before the start of the wide survey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romanLcParenBoth" startAt="1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Reduction is heavy for GS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romanLcParenBoth" startAt="1"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[TBD!!] Public release for Q2? Aim for internal release to be the same as for DR1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EST#40_PDCC_status_19Jan2024 (dragged).pdf" descr="EST#40_PDCC_status_19Jan2024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49" y="84804"/>
            <a:ext cx="8760902" cy="4912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EST#40_PDCC_status_19Jan2024 (dragged).pdf" descr="EST#40_PDCC_status_19Jan2024 (dragged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1342" y="4994319"/>
            <a:ext cx="8181659" cy="458784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R. Vavrek"/>
          <p:cNvSpPr txBox="1"/>
          <p:nvPr/>
        </p:nvSpPr>
        <p:spPr>
          <a:xfrm>
            <a:off x="9978459" y="549330"/>
            <a:ext cx="1711439" cy="51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R. Vavrek</a:t>
            </a:r>
          </a:p>
        </p:txBody>
      </p:sp>
      <p:sp>
        <p:nvSpPr>
          <p:cNvPr id="316" name="P. Gomez"/>
          <p:cNvSpPr txBox="1"/>
          <p:nvPr/>
        </p:nvSpPr>
        <p:spPr>
          <a:xfrm>
            <a:off x="9261560" y="8407032"/>
            <a:ext cx="1437501" cy="43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2500">
                <a:solidFill>
                  <a:srgbClr val="01199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P. Gomez</a:t>
            </a:r>
          </a:p>
        </p:txBody>
      </p:sp>
      <p:sp>
        <p:nvSpPr>
          <p:cNvPr id="317" name="Visible strips"/>
          <p:cNvSpPr txBox="1"/>
          <p:nvPr/>
        </p:nvSpPr>
        <p:spPr>
          <a:xfrm>
            <a:off x="5843168" y="794517"/>
            <a:ext cx="1843368" cy="43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2500">
                <a:solidFill>
                  <a:srgbClr val="01199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Visible strips</a:t>
            </a:r>
          </a:p>
        </p:txBody>
      </p:sp>
      <p:sp>
        <p:nvSpPr>
          <p:cNvPr id="318" name="3 programs done during PDC waiting times:…"/>
          <p:cNvSpPr txBox="1"/>
          <p:nvPr/>
        </p:nvSpPr>
        <p:spPr>
          <a:xfrm>
            <a:off x="8672773" y="2060624"/>
            <a:ext cx="4322810" cy="1933788"/>
          </a:xfrm>
          <a:prstGeom prst="rect">
            <a:avLst/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381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600"/>
              </a:spcBef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3 programs done during PDC waiting times: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arabicPeriod" startAt="1"/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 Solar System Objects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arabicPeriod" startAt="1"/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 Independent Legacy Scientists</a:t>
            </a:r>
          </a:p>
          <a:p>
            <a:pPr marL="228600" indent="-228600" defTabSz="587022">
              <a:spcBef>
                <a:spcPts val="600"/>
              </a:spcBef>
              <a:buSzPct val="100000"/>
              <a:buAutoNum type="arabicPeriod" startAt="1"/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 Euclid Medium Deep Survey</a:t>
            </a:r>
          </a:p>
        </p:txBody>
      </p:sp>
      <p:sp>
        <p:nvSpPr>
          <p:cNvPr id="319" name="Fields optimised for position, cadence, area, other available data"/>
          <p:cNvSpPr txBox="1"/>
          <p:nvPr/>
        </p:nvSpPr>
        <p:spPr>
          <a:xfrm>
            <a:off x="226514" y="6765848"/>
            <a:ext cx="4119208" cy="1044788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381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Fields optimised for position, cadence, area, other available data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Raggruppa"/>
          <p:cNvGrpSpPr/>
          <p:nvPr/>
        </p:nvGrpSpPr>
        <p:grpSpPr>
          <a:xfrm>
            <a:off x="-32785" y="193333"/>
            <a:ext cx="13123469" cy="8805516"/>
            <a:chOff x="0" y="0"/>
            <a:chExt cx="13123467" cy="8805514"/>
          </a:xfrm>
        </p:grpSpPr>
        <p:pic>
          <p:nvPicPr>
            <p:cNvPr id="321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54576"/>
              <a:ext cx="8629781" cy="3538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73468" y="706600"/>
              <a:ext cx="4550000" cy="3538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094" y="4345351"/>
              <a:ext cx="4359517" cy="3617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45315" y="4351142"/>
              <a:ext cx="8616561" cy="3605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Footprint of the PDC fields"/>
            <p:cNvSpPr txBox="1"/>
            <p:nvPr/>
          </p:nvSpPr>
          <p:spPr>
            <a:xfrm>
              <a:off x="3651004" y="-1"/>
              <a:ext cx="5857567" cy="600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defTabSz="587022">
                <a:spcBef>
                  <a:spcPts val="4100"/>
                </a:spcBef>
                <a:defRPr b="1" sz="3600">
                  <a:solidFill>
                    <a:srgbClr val="00FD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Footprint of the PDC fields</a:t>
              </a:r>
            </a:p>
          </p:txBody>
        </p:sp>
        <p:sp>
          <p:nvSpPr>
            <p:cNvPr id="326" name="Need to avoid blinding stars"/>
            <p:cNvSpPr txBox="1"/>
            <p:nvPr/>
          </p:nvSpPr>
          <p:spPr>
            <a:xfrm>
              <a:off x="2917228" y="8383028"/>
              <a:ext cx="3830589" cy="4224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spAutoFit/>
            </a:bodyPr>
            <a:lstStyle>
              <a:lvl1pPr defTabSz="587022">
                <a:spcBef>
                  <a:spcPts val="4100"/>
                </a:spcBef>
                <a:defRPr>
                  <a:solidFill>
                    <a:srgbClr val="9411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Need to avoid blinding stars</a:t>
              </a:r>
            </a:p>
          </p:txBody>
        </p:sp>
        <p:sp>
          <p:nvSpPr>
            <p:cNvPr id="327" name="Linea"/>
            <p:cNvSpPr/>
            <p:nvPr/>
          </p:nvSpPr>
          <p:spPr>
            <a:xfrm flipH="1" flipV="1">
              <a:off x="1838720" y="6741585"/>
              <a:ext cx="931121" cy="1817488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8" name="Linea"/>
            <p:cNvSpPr/>
            <p:nvPr/>
          </p:nvSpPr>
          <p:spPr>
            <a:xfrm flipV="1">
              <a:off x="6896661" y="6189680"/>
              <a:ext cx="651166" cy="2309990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330" name="B. Granett"/>
          <p:cNvSpPr txBox="1"/>
          <p:nvPr/>
        </p:nvSpPr>
        <p:spPr>
          <a:xfrm>
            <a:off x="10143724" y="140334"/>
            <a:ext cx="1803340" cy="51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B. Granett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" name="There are several possibilities for multi wavelength studies etc.…"/>
          <p:cNvSpPr txBox="1"/>
          <p:nvPr>
            <p:ph type="subTitle" sz="half" idx="1"/>
          </p:nvPr>
        </p:nvSpPr>
        <p:spPr>
          <a:xfrm>
            <a:off x="1439133" y="1945348"/>
            <a:ext cx="10617015" cy="2660208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2600"/>
            </a:solidFill>
            <a:miter lim="800000"/>
          </a:ln>
        </p:spPr>
        <p:txBody>
          <a:bodyPr/>
          <a:lstStyle/>
          <a:p>
            <a:pPr algn="l">
              <a:lnSpc>
                <a:spcPct val="100000"/>
              </a:lnSpc>
              <a:spcBef>
                <a:spcPts val="500"/>
              </a:spcBef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There are several possibilities for multi wavelength studies etc.</a:t>
            </a:r>
          </a:p>
          <a:p>
            <a:pPr marL="228599" indent="-228599" algn="l">
              <a:lnSpc>
                <a:spcPct val="100000"/>
              </a:lnSpc>
              <a:spcBef>
                <a:spcPts val="500"/>
              </a:spcBef>
              <a:buSzPct val="100000"/>
              <a:buAutoNum type="arabicPeriod" startAt="1"/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those enabling for the main goal of the mission (ground based photometry for photoz, spectra, Spitzer in the deep fields) </a:t>
            </a:r>
          </a:p>
          <a:p>
            <a:pPr marL="228599" indent="-228599" algn="l">
              <a:lnSpc>
                <a:spcPct val="100000"/>
              </a:lnSpc>
              <a:spcBef>
                <a:spcPts val="700"/>
              </a:spcBef>
              <a:buSzPct val="100000"/>
              <a:buAutoNum type="arabicPeriod" startAt="1"/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using Euclid data (still proprietary) with other public data </a:t>
            </a:r>
          </a:p>
          <a:p>
            <a:pPr marL="228599" indent="-228599" algn="l">
              <a:lnSpc>
                <a:spcPct val="100000"/>
              </a:lnSpc>
              <a:spcBef>
                <a:spcPts val="700"/>
              </a:spcBef>
              <a:buSzPct val="100000"/>
              <a:buAutoNum type="arabicPeriod" startAt="1"/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using Euclid data (still proprietary) with other proprietary data </a:t>
            </a:r>
          </a:p>
        </p:txBody>
      </p:sp>
      <p:sp>
        <p:nvSpPr>
          <p:cNvPr id="163" name="over the years there have been several programs which have started/completed by members of EC community, often involving people outside the EC"/>
          <p:cNvSpPr txBox="1"/>
          <p:nvPr/>
        </p:nvSpPr>
        <p:spPr>
          <a:xfrm>
            <a:off x="1748124" y="5963406"/>
            <a:ext cx="9753602" cy="1509247"/>
          </a:xfrm>
          <a:prstGeom prst="rect">
            <a:avLst/>
          </a:prstGeom>
          <a:gradFill>
            <a:gsLst>
              <a:gs pos="0">
                <a:schemeClr val="accent4">
                  <a:hueOff val="533263"/>
                  <a:satOff val="-5047"/>
                  <a:lumOff val="33550"/>
                </a:schemeClr>
              </a:gs>
              <a:gs pos="50000">
                <a:srgbClr val="8DC4EB"/>
              </a:gs>
              <a:gs pos="100000">
                <a:schemeClr val="accent4">
                  <a:hueOff val="458478"/>
                  <a:satOff val="-9930"/>
                  <a:lumOff val="25355"/>
                </a:schemeClr>
              </a:gs>
            </a:gsLst>
            <a:lin ang="5400000"/>
          </a:gradFill>
          <a:ln w="50800">
            <a:solidFill>
              <a:srgbClr val="942193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normAutofit fontScale="100000" lnSpcReduction="0"/>
          </a:bodyPr>
          <a:lstStyle>
            <a:lvl1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over the years there have been several programs which have started/completed by members of EC community, often involving people outside the EC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EST#40_PDCC_status_19Jan2024 (dragged).pdf" descr="EST#40_PDCC_status_19Jan2024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2" y="-55633"/>
            <a:ext cx="8286850" cy="464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EST#40_PDCC_status_19Jan2024 (dragged).pdf" descr="EST#40_PDCC_status_19Jan2024 (dragged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5586" y="3911461"/>
            <a:ext cx="10198094" cy="571855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B. Granett"/>
          <p:cNvSpPr txBox="1"/>
          <p:nvPr/>
        </p:nvSpPr>
        <p:spPr>
          <a:xfrm>
            <a:off x="615951" y="5692267"/>
            <a:ext cx="1803340" cy="51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B. Granett</a:t>
            </a:r>
          </a:p>
        </p:txBody>
      </p:sp>
      <p:sp>
        <p:nvSpPr>
          <p:cNvPr id="335" name="Solar System Objects"/>
          <p:cNvSpPr txBox="1"/>
          <p:nvPr/>
        </p:nvSpPr>
        <p:spPr>
          <a:xfrm>
            <a:off x="4010475" y="723945"/>
            <a:ext cx="3363617" cy="460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27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Solar System Objects</a:t>
            </a:r>
          </a:p>
        </p:txBody>
      </p:sp>
      <p:sp>
        <p:nvSpPr>
          <p:cNvPr id="336" name="Independent Legacy Scientists"/>
          <p:cNvSpPr txBox="1"/>
          <p:nvPr/>
        </p:nvSpPr>
        <p:spPr>
          <a:xfrm>
            <a:off x="7426392" y="4426510"/>
            <a:ext cx="4737393" cy="4605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27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Independent Legacy Scientists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Raggruppa"/>
          <p:cNvGrpSpPr/>
          <p:nvPr/>
        </p:nvGrpSpPr>
        <p:grpSpPr>
          <a:xfrm>
            <a:off x="181610" y="1232182"/>
            <a:ext cx="12786285" cy="7169880"/>
            <a:chOff x="0" y="0"/>
            <a:chExt cx="12786284" cy="7169879"/>
          </a:xfrm>
        </p:grpSpPr>
        <p:pic>
          <p:nvPicPr>
            <p:cNvPr id="338" name="EST#40_PDCC_status_19Jan2024 (dragged).pdf" descr="EST#40_PDCC_status_19Jan2024 (dragged)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2786285" cy="7169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" name="Linea"/>
            <p:cNvSpPr/>
            <p:nvPr/>
          </p:nvSpPr>
          <p:spPr>
            <a:xfrm flipV="1">
              <a:off x="1502700" y="3313844"/>
              <a:ext cx="1" cy="2522213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0" name="Subaru High Supreme Cam strip gives deep photometry"/>
            <p:cNvSpPr txBox="1"/>
            <p:nvPr/>
          </p:nvSpPr>
          <p:spPr>
            <a:xfrm>
              <a:off x="105945" y="5714000"/>
              <a:ext cx="11675332" cy="6386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587022">
                <a:spcBef>
                  <a:spcPts val="4100"/>
                </a:spcBef>
                <a:defRPr sz="2500">
                  <a:solidFill>
                    <a:srgbClr val="0433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Subaru High Supreme Cam strip gives deep photometry</a:t>
              </a:r>
            </a:p>
          </p:txBody>
        </p:sp>
        <p:sp>
          <p:nvSpPr>
            <p:cNvPr id="341" name="Need to avoid blinding stars"/>
            <p:cNvSpPr txBox="1"/>
            <p:nvPr/>
          </p:nvSpPr>
          <p:spPr>
            <a:xfrm>
              <a:off x="4376108" y="1678656"/>
              <a:ext cx="4745196" cy="5268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587022">
                <a:spcBef>
                  <a:spcPts val="4100"/>
                </a:spcBef>
                <a:defRPr sz="2000">
                  <a:solidFill>
                    <a:srgbClr val="9411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Need to avoid blinding stars</a:t>
              </a:r>
            </a:p>
          </p:txBody>
        </p:sp>
        <p:sp>
          <p:nvSpPr>
            <p:cNvPr id="342" name="Linea"/>
            <p:cNvSpPr/>
            <p:nvPr/>
          </p:nvSpPr>
          <p:spPr>
            <a:xfrm flipH="1">
              <a:off x="2641162" y="2311540"/>
              <a:ext cx="2924473" cy="1518928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3" name="Linea"/>
            <p:cNvSpPr/>
            <p:nvPr/>
          </p:nvSpPr>
          <p:spPr>
            <a:xfrm>
              <a:off x="9248533" y="2013329"/>
              <a:ext cx="1" cy="1652653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345" name="B. Granett"/>
          <p:cNvSpPr txBox="1"/>
          <p:nvPr/>
        </p:nvSpPr>
        <p:spPr>
          <a:xfrm>
            <a:off x="10143724" y="140334"/>
            <a:ext cx="1803340" cy="51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B. Granett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Raggruppa"/>
          <p:cNvGrpSpPr/>
          <p:nvPr/>
        </p:nvGrpSpPr>
        <p:grpSpPr>
          <a:xfrm>
            <a:off x="275754" y="4089419"/>
            <a:ext cx="5815111" cy="4442719"/>
            <a:chOff x="0" y="0"/>
            <a:chExt cx="5815110" cy="4442717"/>
          </a:xfrm>
        </p:grpSpPr>
        <p:pic>
          <p:nvPicPr>
            <p:cNvPr id="347" name="Raggruppa" descr="Raggruppa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15111" cy="4442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" name="Linea"/>
            <p:cNvSpPr/>
            <p:nvPr/>
          </p:nvSpPr>
          <p:spPr>
            <a:xfrm flipV="1">
              <a:off x="2679898" y="129900"/>
              <a:ext cx="1" cy="3827059"/>
            </a:xfrm>
            <a:prstGeom prst="line">
              <a:avLst/>
            </a:prstGeom>
            <a:noFill/>
            <a:ln w="38100" cap="flat">
              <a:solidFill>
                <a:srgbClr val="9421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9" name="Linea"/>
            <p:cNvSpPr/>
            <p:nvPr/>
          </p:nvSpPr>
          <p:spPr>
            <a:xfrm flipV="1">
              <a:off x="1283134" y="129900"/>
              <a:ext cx="1" cy="3827059"/>
            </a:xfrm>
            <a:prstGeom prst="line">
              <a:avLst/>
            </a:prstGeom>
            <a:noFill/>
            <a:ln w="38100" cap="flat">
              <a:solidFill>
                <a:srgbClr val="942193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0" name="4x"/>
            <p:cNvSpPr txBox="1"/>
            <p:nvPr/>
          </p:nvSpPr>
          <p:spPr>
            <a:xfrm>
              <a:off x="2713154" y="93359"/>
              <a:ext cx="388803" cy="4224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defTabSz="587022">
                <a:spcBef>
                  <a:spcPts val="4100"/>
                </a:spcBef>
                <a:defRPr>
                  <a:solidFill>
                    <a:srgbClr val="94219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4x</a:t>
              </a:r>
            </a:p>
          </p:txBody>
        </p:sp>
        <p:sp>
          <p:nvSpPr>
            <p:cNvPr id="351" name="1x"/>
            <p:cNvSpPr txBox="1"/>
            <p:nvPr/>
          </p:nvSpPr>
          <p:spPr>
            <a:xfrm>
              <a:off x="1330534" y="93359"/>
              <a:ext cx="388803" cy="4224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defTabSz="587022">
                <a:spcBef>
                  <a:spcPts val="4100"/>
                </a:spcBef>
                <a:defRPr>
                  <a:solidFill>
                    <a:srgbClr val="94219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1x</a:t>
              </a:r>
            </a:p>
          </p:txBody>
        </p:sp>
      </p:grpSp>
      <p:graphicFrame>
        <p:nvGraphicFramePr>
          <p:cNvPr id="353" name="Table 1"/>
          <p:cNvGraphicFramePr/>
          <p:nvPr/>
        </p:nvGraphicFramePr>
        <p:xfrm>
          <a:off x="5408519" y="6142942"/>
          <a:ext cx="7305731" cy="345505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1453526"/>
                <a:gridCol w="1453526"/>
                <a:gridCol w="1453526"/>
                <a:gridCol w="1453526"/>
                <a:gridCol w="1453526"/>
              </a:tblGrid>
              <a:tr h="816415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who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what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Area ≥1x 
[sq deg]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median # passes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area ≥ 4x  </a:t>
                      </a:r>
                    </a:p>
                    <a:p>
                      <a:pPr defTabSz="914400">
                        <a:defRPr b="0"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[sq deg]</a:t>
                      </a:r>
                    </a:p>
                    <a:p>
                      <a:pPr defTabSz="914400">
                        <a:defRPr b="0" sz="17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VIS/</a:t>
                      </a:r>
                      <a:r>
                        <a:rPr>
                          <a:solidFill>
                            <a:srgbClr val="FF9300"/>
                          </a:solidFill>
                        </a:rPr>
                        <a:t>NISP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</a:tr>
              <a:tr h="55036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ILS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GAMA+stars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32/</a:t>
                      </a:r>
                      <a:r>
                        <a:rPr>
                          <a:solidFill>
                            <a:srgbClr val="FF9300"/>
                          </a:solidFill>
                        </a:rP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1.7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  <a:tr h="68339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SSO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asteroids 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17.6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  <a:tr h="68339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EMDS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repeated wide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70/</a:t>
                      </a:r>
                      <a:r>
                        <a:rPr>
                          <a:solidFill>
                            <a:srgbClr val="FF9300"/>
                          </a:solidFill>
                        </a:rPr>
                        <a:t>30.2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≥ 4.2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52.3/</a:t>
                      </a:r>
                      <a:r>
                        <a:rPr>
                          <a:solidFill>
                            <a:srgbClr val="FF9300"/>
                          </a:solidFill>
                        </a:rPr>
                        <a:t>21.4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  <a:tr h="68339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Total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~120/</a:t>
                      </a:r>
                      <a:r>
                        <a:rPr>
                          <a:solidFill>
                            <a:srgbClr val="FF9300"/>
                          </a:solidFill>
                        </a:rPr>
                        <a:t>60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EBEBEB"/>
                      </a:solidFill>
                      <a:miter lim="400000"/>
                    </a:lnL>
                    <a:lnR w="25400">
                      <a:solidFill>
                        <a:srgbClr val="EBEBEB"/>
                      </a:solidFill>
                      <a:miter lim="400000"/>
                    </a:lnR>
                    <a:lnT w="25400">
                      <a:solidFill>
                        <a:srgbClr val="EBEBEB"/>
                      </a:solidFill>
                      <a:miter lim="400000"/>
                    </a:lnT>
                    <a:lnB w="254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6" name="Raggruppa"/>
          <p:cNvGrpSpPr/>
          <p:nvPr/>
        </p:nvGrpSpPr>
        <p:grpSpPr>
          <a:xfrm>
            <a:off x="222731" y="920300"/>
            <a:ext cx="12197255" cy="3067711"/>
            <a:chOff x="0" y="0"/>
            <a:chExt cx="12197254" cy="3067710"/>
          </a:xfrm>
        </p:grpSpPr>
        <p:sp>
          <p:nvSpPr>
            <p:cNvPr id="354" name="Rettangolo"/>
            <p:cNvSpPr/>
            <p:nvPr/>
          </p:nvSpPr>
          <p:spPr>
            <a:xfrm>
              <a:off x="60277" y="0"/>
              <a:ext cx="12136978" cy="3025647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38100" dist="0" dir="18900000">
                <a:srgbClr val="000000">
                  <a:alpha val="80000"/>
                </a:srgbClr>
              </a:outerShdw>
            </a:effectLst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5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063"/>
              <a:ext cx="12136978" cy="3025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7" name="Each wide-like visit has 4 VIS exposures"/>
          <p:cNvSpPr txBox="1"/>
          <p:nvPr/>
        </p:nvSpPr>
        <p:spPr>
          <a:xfrm>
            <a:off x="6355467" y="4522175"/>
            <a:ext cx="5073292" cy="503015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381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/>
          <a:lstStyle>
            <a:lvl1pPr algn="ctr" defTabSz="587022"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Each wide-like visit has 4 VIS exposures</a:t>
            </a:r>
          </a:p>
        </p:txBody>
      </p:sp>
      <p:sp>
        <p:nvSpPr>
          <p:cNvPr id="358" name="SUMMARY"/>
          <p:cNvSpPr txBox="1"/>
          <p:nvPr/>
        </p:nvSpPr>
        <p:spPr>
          <a:xfrm>
            <a:off x="5133391" y="142404"/>
            <a:ext cx="2738018" cy="676488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381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defRPr b="1" sz="41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Raggruppa"/>
          <p:cNvGrpSpPr/>
          <p:nvPr/>
        </p:nvGrpSpPr>
        <p:grpSpPr>
          <a:xfrm>
            <a:off x="1116480" y="659898"/>
            <a:ext cx="11494616" cy="3365414"/>
            <a:chOff x="0" y="0"/>
            <a:chExt cx="11494615" cy="3365412"/>
          </a:xfrm>
        </p:grpSpPr>
        <p:sp>
          <p:nvSpPr>
            <p:cNvPr id="360" name="Rettangolo"/>
            <p:cNvSpPr/>
            <p:nvPr/>
          </p:nvSpPr>
          <p:spPr>
            <a:xfrm>
              <a:off x="0" y="0"/>
              <a:ext cx="11494616" cy="336541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>
              <a:outerShdw sx="100000" sy="100000" kx="0" ky="0" algn="b" rotWithShape="0" blurRad="38100" dist="0" dir="18900000">
                <a:srgbClr val="000000">
                  <a:alpha val="80000"/>
                </a:srgbClr>
              </a:outerShdw>
            </a:effectLst>
          </p:spPr>
          <p:txBody>
            <a:bodyPr wrap="square" lIns="27093" tIns="27093" rIns="27093" bIns="27093" numCol="1" anchor="ctr">
              <a:noAutofit/>
            </a:bodyPr>
            <a:lstStyle/>
            <a:p>
              <a:pPr algn="ctr" defTabSz="587022">
                <a:defRPr sz="22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61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248" y="66720"/>
              <a:ext cx="11406120" cy="3231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363" name="Table 1"/>
          <p:cNvGraphicFramePr/>
          <p:nvPr/>
        </p:nvGraphicFramePr>
        <p:xfrm>
          <a:off x="1580158" y="4384131"/>
          <a:ext cx="10300262" cy="473980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2059417"/>
                <a:gridCol w="2059417"/>
                <a:gridCol w="2059417"/>
                <a:gridCol w="2059417"/>
                <a:gridCol w="2059417"/>
              </a:tblGrid>
              <a:tr h="1131725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who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what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Area ≥1x 
[sq deg]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median # passes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22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area ≥ 4x  </a:t>
                      </a:r>
                    </a:p>
                    <a:p>
                      <a:pPr defTabSz="914400">
                        <a:defRPr b="0" sz="22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[sq deg]</a:t>
                      </a:r>
                    </a:p>
                    <a:p>
                      <a:pPr defTabSz="914400">
                        <a:defRPr b="0" sz="2200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VIS/</a:t>
                      </a:r>
                      <a:r>
                        <a:rPr>
                          <a:solidFill>
                            <a:srgbClr val="FF9300"/>
                          </a:solidFill>
                        </a:rPr>
                        <a:t>NISP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365C0"/>
                    </a:solidFill>
                  </a:tcPr>
                </a:tc>
              </a:tr>
              <a:tr h="762924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ILS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GAMA+stars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1.7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  <a:tr h="947325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SSO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asteroids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17.6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  <a:tr h="947325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EMDS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repeated wide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70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4.4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t>52.3/</a:t>
                      </a:r>
                      <a:r>
                        <a:rPr>
                          <a:solidFill>
                            <a:srgbClr val="FF9300"/>
                          </a:solidFill>
                        </a:rPr>
                        <a:t>21.4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  <a:tr h="947325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Total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solidFill>
                      <a:srgbClr val="0F5F0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~120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EBEBEB"/>
                      </a:solidFill>
                      <a:miter lim="400000"/>
                    </a:lnL>
                    <a:lnR w="38100">
                      <a:solidFill>
                        <a:srgbClr val="EBEBEB"/>
                      </a:solidFill>
                      <a:miter lim="400000"/>
                    </a:lnR>
                    <a:lnT w="38100">
                      <a:solidFill>
                        <a:srgbClr val="EBEBEB"/>
                      </a:solidFill>
                      <a:miter lim="400000"/>
                    </a:lnT>
                    <a:lnB w="38100">
                      <a:solidFill>
                        <a:srgbClr val="EBEBEB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64" name="B. Granett"/>
          <p:cNvSpPr txBox="1"/>
          <p:nvPr/>
        </p:nvSpPr>
        <p:spPr>
          <a:xfrm>
            <a:off x="9939578" y="95074"/>
            <a:ext cx="1803340" cy="51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B. Granett</a:t>
            </a:r>
          </a:p>
        </p:txBody>
      </p:sp>
      <p:sp>
        <p:nvSpPr>
          <p:cNvPr id="365" name="Rettangolo"/>
          <p:cNvSpPr/>
          <p:nvPr/>
        </p:nvSpPr>
        <p:spPr>
          <a:xfrm>
            <a:off x="1354582" y="2239156"/>
            <a:ext cx="2288696" cy="279401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6" name="Rettangolo"/>
          <p:cNvSpPr/>
          <p:nvPr/>
        </p:nvSpPr>
        <p:spPr>
          <a:xfrm>
            <a:off x="1354582" y="3345622"/>
            <a:ext cx="3002234" cy="473287"/>
          </a:xfrm>
          <a:prstGeom prst="rect">
            <a:avLst/>
          </a:prstGeom>
          <a:solidFill>
            <a:srgbClr val="00F900">
              <a:alpha val="36922"/>
            </a:srgbClr>
          </a:solidFill>
          <a:ln w="38100">
            <a:solidFill>
              <a:srgbClr val="FF2600">
                <a:alpha val="36922"/>
              </a:srgbClr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7" name="Rettangolo"/>
          <p:cNvSpPr/>
          <p:nvPr/>
        </p:nvSpPr>
        <p:spPr>
          <a:xfrm>
            <a:off x="1354582" y="2821042"/>
            <a:ext cx="3002234" cy="473288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6" name="For the Italian community therefore it is useful to know…"/>
          <p:cNvSpPr txBox="1"/>
          <p:nvPr/>
        </p:nvSpPr>
        <p:spPr>
          <a:xfrm>
            <a:off x="2517816" y="670724"/>
            <a:ext cx="8731676" cy="2595952"/>
          </a:xfrm>
          <a:prstGeom prst="rect">
            <a:avLst/>
          </a:prstGeom>
          <a:solidFill>
            <a:schemeClr val="accent2"/>
          </a:solidFill>
          <a:ln w="50800">
            <a:solidFill>
              <a:srgbClr val="AA5224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>
              <a:spcBef>
                <a:spcPts val="600"/>
              </a:spcBef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the Italian community therefore it is useful to know </a:t>
            </a:r>
          </a:p>
          <a:p>
            <a:pPr marL="228599" indent="-228599">
              <a:spcBef>
                <a:spcPts val="600"/>
              </a:spcBef>
              <a:buSzPct val="100000"/>
              <a:buAutoNum type="alphaUcPeriod" startAt="1"/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what  is ongoing/planned</a:t>
            </a:r>
          </a:p>
          <a:p>
            <a:pPr marL="228599" indent="-228599">
              <a:spcBef>
                <a:spcPts val="600"/>
              </a:spcBef>
              <a:buSzPct val="100000"/>
              <a:buAutoNum type="alphaUcPeriod" startAt="1"/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where</a:t>
            </a:r>
          </a:p>
          <a:p>
            <a:pPr marL="228599" indent="-228599">
              <a:spcBef>
                <a:spcPts val="600"/>
              </a:spcBef>
              <a:buSzPct val="100000"/>
              <a:buAutoNum type="alphaUcPeriod" startAt="1"/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why</a:t>
            </a:r>
          </a:p>
          <a:p>
            <a:pPr marL="228599" indent="-228599">
              <a:spcBef>
                <a:spcPts val="600"/>
              </a:spcBef>
              <a:buSzPct val="100000"/>
              <a:buAutoNum type="alphaUcPeriod" startAt="1"/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how many people are involved </a:t>
            </a:r>
          </a:p>
        </p:txBody>
      </p:sp>
      <p:sp>
        <p:nvSpPr>
          <p:cNvPr id="167" name="Freccia"/>
          <p:cNvSpPr/>
          <p:nvPr/>
        </p:nvSpPr>
        <p:spPr>
          <a:xfrm>
            <a:off x="3472030" y="4202458"/>
            <a:ext cx="2164175" cy="735499"/>
          </a:xfrm>
          <a:prstGeom prst="rightArrow">
            <a:avLst>
              <a:gd name="adj1" fmla="val 32000"/>
              <a:gd name="adj2" fmla="val 110510"/>
            </a:avLst>
          </a:prstGeom>
          <a:solidFill>
            <a:srgbClr val="FF2600"/>
          </a:solidFill>
          <a:ln w="50800">
            <a:solidFill>
              <a:schemeClr val="accent1"/>
            </a:solidFill>
            <a:miter/>
          </a:ln>
        </p:spPr>
        <p:txBody>
          <a:bodyPr lIns="48767" tIns="48767" rIns="48767" bIns="48767" anchor="ctr"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68" name="POLL"/>
          <p:cNvSpPr txBox="1"/>
          <p:nvPr/>
        </p:nvSpPr>
        <p:spPr>
          <a:xfrm>
            <a:off x="6870615" y="4184889"/>
            <a:ext cx="1472758" cy="770637"/>
          </a:xfrm>
          <a:prstGeom prst="rect">
            <a:avLst/>
          </a:prstGeom>
          <a:gradFill>
            <a:gsLst>
              <a:gs pos="0">
                <a:srgbClr val="AC50A0"/>
              </a:gs>
              <a:gs pos="50000">
                <a:srgbClr val="A62598"/>
              </a:gs>
              <a:gs pos="100000">
                <a:srgbClr val="981C8A"/>
              </a:gs>
            </a:gsLst>
            <a:lin ang="5400000"/>
          </a:gradFill>
          <a:ln w="63500">
            <a:solidFill>
              <a:srgbClr val="7A81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POLL</a:t>
            </a:r>
          </a:p>
        </p:txBody>
      </p:sp>
      <p:grpSp>
        <p:nvGrpSpPr>
          <p:cNvPr id="171" name="Raggruppa"/>
          <p:cNvGrpSpPr/>
          <p:nvPr/>
        </p:nvGrpSpPr>
        <p:grpSpPr>
          <a:xfrm>
            <a:off x="3999817" y="5474031"/>
            <a:ext cx="5987004" cy="3298446"/>
            <a:chOff x="0" y="0"/>
            <a:chExt cx="5987002" cy="3298445"/>
          </a:xfrm>
        </p:grpSpPr>
        <p:pic>
          <p:nvPicPr>
            <p:cNvPr id="169" name="I_Want_You_for_U.S._Army_by_James_Montgomery_Flagg.jpg" descr="I_Want_You_for_U.S._Army_by_James_Montgomery_Flagg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252" t="6035" r="8870" b="35009"/>
            <a:stretch>
              <a:fillRect/>
            </a:stretch>
          </p:blipFill>
          <p:spPr>
            <a:xfrm>
              <a:off x="2661843" y="0"/>
              <a:ext cx="3325160" cy="3298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PLEASE…"/>
            <p:cNvSpPr txBox="1"/>
            <p:nvPr/>
          </p:nvSpPr>
          <p:spPr>
            <a:xfrm>
              <a:off x="0" y="673829"/>
              <a:ext cx="2086922" cy="1316737"/>
            </a:xfrm>
            <a:prstGeom prst="rect">
              <a:avLst/>
            </a:prstGeom>
            <a:solidFill>
              <a:schemeClr val="accent6">
                <a:lumOff val="-8352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/>
            <a:p>
              <a:pPr>
                <a:defRPr sz="4000">
                  <a:solidFill>
                    <a:srgbClr val="FFFFFF"/>
                  </a:solidFill>
                </a:defRPr>
              </a:pPr>
              <a:r>
                <a:t>PLEASE</a:t>
              </a:r>
            </a:p>
            <a:p>
              <a:pPr>
                <a:defRPr sz="4000">
                  <a:solidFill>
                    <a:srgbClr val="FFFFFF"/>
                  </a:solidFill>
                </a:defRPr>
              </a:pPr>
              <a:r>
                <a:t>fill it !!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0" dur="2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3"/>
      <p:bldP build="whole" bldLvl="1" animBg="1" rev="0" advAuto="0" spid="167" grpId="1"/>
      <p:bldP build="whole" bldLvl="1" animBg="1" rev="0" advAuto="0" spid="16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4" name="There are several possibilities for multi wavelength studies etc.…"/>
          <p:cNvSpPr txBox="1"/>
          <p:nvPr>
            <p:ph type="subTitle" sz="half" idx="1"/>
          </p:nvPr>
        </p:nvSpPr>
        <p:spPr>
          <a:xfrm>
            <a:off x="1316417" y="1499415"/>
            <a:ext cx="10617015" cy="2660209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2600"/>
            </a:solidFill>
            <a:miter lim="800000"/>
          </a:ln>
        </p:spPr>
        <p:txBody>
          <a:bodyPr/>
          <a:lstStyle/>
          <a:p>
            <a:pPr algn="l">
              <a:lnSpc>
                <a:spcPct val="100000"/>
              </a:lnSpc>
              <a:spcBef>
                <a:spcPts val="500"/>
              </a:spcBef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There are several possibilities for multi wavelength studies etc.</a:t>
            </a:r>
          </a:p>
          <a:p>
            <a:pPr marL="228600" indent="-228600" algn="l">
              <a:lnSpc>
                <a:spcPct val="100000"/>
              </a:lnSpc>
              <a:spcBef>
                <a:spcPts val="500"/>
              </a:spcBef>
              <a:buSzPct val="100000"/>
              <a:buAutoNum type="arabicPeriod" startAt="1"/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those enabling for the main goal of the mission (ground based photometry for photoz, spectra, Spitzer in the deep fields) </a:t>
            </a:r>
          </a:p>
          <a:p>
            <a:pPr marL="228600" indent="-228600" algn="l">
              <a:lnSpc>
                <a:spcPct val="100000"/>
              </a:lnSpc>
              <a:spcBef>
                <a:spcPts val="700"/>
              </a:spcBef>
              <a:buSzPct val="100000"/>
              <a:buAutoNum type="arabicPeriod" startAt="1"/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using Euclid data (still proprietary) with other public data </a:t>
            </a:r>
          </a:p>
          <a:p>
            <a:pPr marL="228600" indent="-228600" algn="l">
              <a:lnSpc>
                <a:spcPct val="100000"/>
              </a:lnSpc>
              <a:spcBef>
                <a:spcPts val="700"/>
              </a:spcBef>
              <a:buSzPct val="100000"/>
              <a:buAutoNum type="arabicPeriod" startAt="1"/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using Euclid data (still proprietary) with other proprietary data </a:t>
            </a:r>
          </a:p>
        </p:txBody>
      </p:sp>
      <p:sp>
        <p:nvSpPr>
          <p:cNvPr id="175" name="What to do…"/>
          <p:cNvSpPr txBox="1"/>
          <p:nvPr/>
        </p:nvSpPr>
        <p:spPr>
          <a:xfrm>
            <a:off x="1316417" y="4608083"/>
            <a:ext cx="10617015" cy="3773961"/>
          </a:xfrm>
          <a:prstGeom prst="rect">
            <a:avLst/>
          </a:prstGeom>
          <a:solidFill>
            <a:srgbClr val="FFFB00"/>
          </a:solidFill>
          <a:ln w="38100">
            <a:solidFill>
              <a:srgbClr val="FF26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normAutofit fontScale="100000" lnSpcReduction="0"/>
          </a:bodyPr>
          <a:lstStyle/>
          <a:p>
            <a:pPr defTabSz="1196441">
              <a:spcBef>
                <a:spcPts val="400"/>
              </a:spcBef>
              <a:defRPr sz="2484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to do</a:t>
            </a:r>
          </a:p>
          <a:p>
            <a:pPr marL="210311" indent="-210311" defTabSz="1196441">
              <a:spcBef>
                <a:spcPts val="400"/>
              </a:spcBef>
              <a:buSzPct val="100000"/>
              <a:buAutoNum type="arabicPeriod" startAt="1"/>
              <a:defRPr sz="2484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can use when public or can make a proposal for a specific collaboration</a:t>
            </a:r>
          </a:p>
          <a:p>
            <a:pPr marL="210311" indent="-210311" defTabSz="1196441">
              <a:spcBef>
                <a:spcPts val="600"/>
              </a:spcBef>
              <a:buSzPct val="100000"/>
              <a:buAutoNum type="arabicPeriod" startAt="1"/>
              <a:defRPr sz="2484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can list your project and accept other EC members if they want to collaborate </a:t>
            </a:r>
          </a:p>
          <a:p>
            <a:pPr marL="210311" indent="-210311" defTabSz="1196441">
              <a:spcBef>
                <a:spcPts val="600"/>
              </a:spcBef>
              <a:buSzPct val="100000"/>
              <a:buAutoNum type="arabicPeriod" startAt="1"/>
              <a:defRPr sz="2484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cases:</a:t>
            </a:r>
          </a:p>
          <a:p>
            <a:pPr lvl="1" marL="630936" indent="-210311" defTabSz="1196441">
              <a:spcBef>
                <a:spcPts val="600"/>
              </a:spcBef>
              <a:buSzPct val="100000"/>
              <a:buAutoNum type="romanLcParenR" startAt="1"/>
              <a:defRPr sz="2484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other data property of other EC members only: same as case 1</a:t>
            </a:r>
          </a:p>
          <a:p>
            <a:pPr lvl="1" marL="630936" indent="-210311" defTabSz="1196441">
              <a:spcBef>
                <a:spcPts val="600"/>
              </a:spcBef>
              <a:buSzPct val="100000"/>
              <a:buAutoNum type="romanLcParenR" startAt="1"/>
              <a:defRPr sz="2484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other data property also of few other people: they can become special members, limited to the particular project(s)</a:t>
            </a:r>
          </a:p>
          <a:p>
            <a:pPr lvl="1" marL="630936" indent="-210311" defTabSz="1196441">
              <a:spcBef>
                <a:spcPts val="600"/>
              </a:spcBef>
              <a:buSzPct val="100000"/>
              <a:buAutoNum type="romanLcParenR" startAt="1"/>
              <a:defRPr sz="2484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other data property also of other large collaborations: you can have a MoU between EC and other collaboration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8" name="Just a reminder about DR1 data:…"/>
          <p:cNvSpPr txBox="1"/>
          <p:nvPr>
            <p:ph type="subTitle" idx="1"/>
          </p:nvPr>
        </p:nvSpPr>
        <p:spPr>
          <a:xfrm>
            <a:off x="980140" y="2463200"/>
            <a:ext cx="10798662" cy="4845188"/>
          </a:xfrm>
          <a:prstGeom prst="rect">
            <a:avLst/>
          </a:prstGeom>
          <a:solidFill>
            <a:schemeClr val="accent6">
              <a:lumOff val="-8352"/>
            </a:schemeClr>
          </a:solidFill>
          <a:ln w="38100">
            <a:solidFill>
              <a:schemeClr val="accent1"/>
            </a:solidFill>
            <a:miter lim="800000"/>
          </a:ln>
          <a:effectLst>
            <a:outerShdw sx="100000" sy="100000" kx="0" ky="0" algn="b" rotWithShape="0" blurRad="63500" dist="12700" dir="5400000">
              <a:srgbClr val="000000">
                <a:alpha val="63000"/>
              </a:srgbClr>
            </a:outerShdw>
          </a:effectLst>
        </p:spPr>
        <p:txBody>
          <a:bodyPr/>
          <a:lstStyle/>
          <a:p>
            <a:pPr algn="l">
              <a:lnSpc>
                <a:spcPct val="100000"/>
              </a:lnSpc>
              <a:spcBef>
                <a:spcPts val="600"/>
              </a:spcBef>
              <a:defRPr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Just a reminder about DR1 data: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SzPct val="100000"/>
              <a:buChar char="★"/>
              <a:defRPr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a few passes on deep fields 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SzPct val="100000"/>
              <a:buChar char="★"/>
              <a:defRPr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planned visits on auxiliary (photoz) fields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SzPct val="100000"/>
              <a:buChar char="★"/>
              <a:defRPr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big areas on the wide</a:t>
            </a:r>
          </a:p>
          <a:p>
            <a:pPr marL="228600" indent="-228600" algn="l">
              <a:lnSpc>
                <a:spcPct val="100000"/>
              </a:lnSpc>
              <a:spcBef>
                <a:spcPts val="600"/>
              </a:spcBef>
              <a:buSzPct val="100000"/>
              <a:buChar char="‣"/>
              <a:defRPr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a fill in program done early in the mission during the PSF stabilisation periods: a proto EMDS (medium deep survey)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ationale"/>
          <p:cNvSpPr txBox="1"/>
          <p:nvPr/>
        </p:nvSpPr>
        <p:spPr>
          <a:xfrm>
            <a:off x="2841942" y="1242138"/>
            <a:ext cx="2251759" cy="60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b="1" sz="36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Rationale </a:t>
            </a:r>
          </a:p>
        </p:txBody>
      </p:sp>
      <p:pic>
        <p:nvPicPr>
          <p:cNvPr id="181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97929" y="2069283"/>
            <a:ext cx="3389759" cy="396015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Most/all large astronomical surveys have a wedding cake shape with three levels of area x depth:…"/>
          <p:cNvSpPr txBox="1"/>
          <p:nvPr/>
        </p:nvSpPr>
        <p:spPr>
          <a:xfrm>
            <a:off x="1163577" y="1783024"/>
            <a:ext cx="6356936" cy="357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Most/all large astronomical surveys have a wedding cake shape with </a:t>
            </a:r>
            <a:r>
              <a:rPr>
                <a:solidFill>
                  <a:srgbClr val="73FDFF"/>
                </a:solidFill>
              </a:rPr>
              <a:t>three levels of area x depth</a:t>
            </a:r>
            <a:r>
              <a:t>:</a:t>
            </a:r>
          </a:p>
          <a:p>
            <a:pPr lvl="1" marL="228599" indent="-228599" defTabSz="587022">
              <a:lnSpc>
                <a:spcPct val="10000"/>
              </a:lnSpc>
              <a:spcBef>
                <a:spcPts val="41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wide (large area, small depth)</a:t>
            </a:r>
          </a:p>
          <a:p>
            <a:pPr lvl="1" marL="228599" indent="-228599" defTabSz="587022">
              <a:lnSpc>
                <a:spcPct val="10000"/>
              </a:lnSpc>
              <a:spcBef>
                <a:spcPts val="41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medium (…)</a:t>
            </a:r>
          </a:p>
          <a:p>
            <a:pPr lvl="1" marL="228599" indent="-228599" defTabSz="587022">
              <a:lnSpc>
                <a:spcPct val="10000"/>
              </a:lnSpc>
              <a:spcBef>
                <a:spcPts val="41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deep (small area, large depth)</a:t>
            </a:r>
          </a:p>
        </p:txBody>
      </p:sp>
      <p:sp>
        <p:nvSpPr>
          <p:cNvPr id="183" name="In this way one can effectively sample different parts of the discovery space"/>
          <p:cNvSpPr txBox="1"/>
          <p:nvPr/>
        </p:nvSpPr>
        <p:spPr>
          <a:xfrm>
            <a:off x="1026907" y="5492685"/>
            <a:ext cx="7979024" cy="81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b="1" sz="2500">
                <a:solidFill>
                  <a:srgbClr val="00FA9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In this way one can effectively sample different parts of the discovery space </a:t>
            </a:r>
          </a:p>
        </p:txBody>
      </p:sp>
      <p:sp>
        <p:nvSpPr>
          <p:cNvPr id="184" name="In his baseline Euclid had the wide (main goal) and the deep parts (also for sample characterisation), so it lacked a medium part by design."/>
          <p:cNvSpPr txBox="1"/>
          <p:nvPr/>
        </p:nvSpPr>
        <p:spPr>
          <a:xfrm>
            <a:off x="728905" y="6430114"/>
            <a:ext cx="11317104" cy="790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In his baseline </a:t>
            </a:r>
            <a:r>
              <a:rPr>
                <a:solidFill>
                  <a:srgbClr val="FF85FF"/>
                </a:solidFill>
              </a:rPr>
              <a:t>Euclid</a:t>
            </a:r>
            <a:r>
              <a:t> </a:t>
            </a:r>
            <a:r>
              <a:rPr>
                <a:solidFill>
                  <a:srgbClr val="FF85FF"/>
                </a:solidFill>
              </a:rPr>
              <a:t>had</a:t>
            </a:r>
            <a:r>
              <a:t> the </a:t>
            </a:r>
            <a:r>
              <a:rPr>
                <a:solidFill>
                  <a:srgbClr val="FF85FF"/>
                </a:solidFill>
              </a:rPr>
              <a:t>wide</a:t>
            </a:r>
            <a:r>
              <a:t> (main goal) and the </a:t>
            </a:r>
            <a:r>
              <a:rPr>
                <a:solidFill>
                  <a:srgbClr val="FF85FF"/>
                </a:solidFill>
              </a:rPr>
              <a:t>deep</a:t>
            </a:r>
            <a:r>
              <a:t> parts (also for sample characterisation), </a:t>
            </a:r>
            <a:r>
              <a:rPr>
                <a:solidFill>
                  <a:srgbClr val="FF85FF"/>
                </a:solidFill>
              </a:rPr>
              <a:t>so it lacked a medium part by design</a:t>
            </a:r>
            <a:r>
              <a:t>.</a:t>
            </a:r>
          </a:p>
        </p:txBody>
      </p:sp>
      <p:sp>
        <p:nvSpPr>
          <p:cNvPr id="185" name="Notwithstanding, the idea was studied in the past (2018+) but it could not fit easily in the base plan and ESA did not want to touch yet the unallocated time. But ECSURV studied what/where could have been observable with N repeats in the unallocated time"/>
          <p:cNvSpPr txBox="1"/>
          <p:nvPr/>
        </p:nvSpPr>
        <p:spPr>
          <a:xfrm>
            <a:off x="663778" y="7298107"/>
            <a:ext cx="11871101" cy="1527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Notwithstanding, the idea was studied in the past (2018+) but it could not fit easily in the base plan and ESA did not want to touch yet the unallocated time. But ECSURV studied what/where could have been observable with N repeats in the unallocated time periods </a:t>
            </a:r>
          </a:p>
        </p:txBody>
      </p:sp>
      <p:sp>
        <p:nvSpPr>
          <p:cNvPr id="186" name="R. Scaramella &amp; R. Vavrek (ESA) &amp; B. Granett (INAF) &amp; many others"/>
          <p:cNvSpPr txBox="1"/>
          <p:nvPr/>
        </p:nvSpPr>
        <p:spPr>
          <a:xfrm>
            <a:off x="3227928" y="827760"/>
            <a:ext cx="6319058" cy="29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i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R. Scaramella &amp; R. Vavrek (ESA) &amp; B. Granett (INAF) &amp; many others </a:t>
            </a:r>
          </a:p>
        </p:txBody>
      </p:sp>
      <p:sp>
        <p:nvSpPr>
          <p:cNvPr id="187" name="Euclid Medium Deep Survey [EMDS]"/>
          <p:cNvSpPr txBox="1"/>
          <p:nvPr/>
        </p:nvSpPr>
        <p:spPr>
          <a:xfrm>
            <a:off x="2628116" y="108581"/>
            <a:ext cx="7942426" cy="60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b="1" sz="36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Euclid Medium Deep Survey [EMDS]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esto Meeting on Euclid Survey(s)"/>
          <p:cNvSpPr txBox="1"/>
          <p:nvPr/>
        </p:nvSpPr>
        <p:spPr>
          <a:xfrm>
            <a:off x="627983" y="81256"/>
            <a:ext cx="802512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3800">
                <a:solidFill>
                  <a:srgbClr val="FEFB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Sesto Meeting on Euclid Survey(s)</a:t>
            </a:r>
          </a:p>
        </p:txBody>
      </p:sp>
      <p:sp>
        <p:nvSpPr>
          <p:cNvPr id="190" name="Last week of June 2019"/>
          <p:cNvSpPr txBox="1"/>
          <p:nvPr/>
        </p:nvSpPr>
        <p:spPr>
          <a:xfrm>
            <a:off x="587487" y="856844"/>
            <a:ext cx="547898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3800">
                <a:solidFill>
                  <a:srgbClr val="FF85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Last week of June 2019</a:t>
            </a:r>
          </a:p>
        </p:txBody>
      </p:sp>
      <p:sp>
        <p:nvSpPr>
          <p:cNvPr id="191" name="Fantastic place, relaxed &amp; fruitful atmosphere"/>
          <p:cNvSpPr txBox="1"/>
          <p:nvPr/>
        </p:nvSpPr>
        <p:spPr>
          <a:xfrm>
            <a:off x="5536662" y="1632433"/>
            <a:ext cx="747621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 sz="3800">
                <a:solidFill>
                  <a:srgbClr val="00F9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Fantastic place, relaxed &amp; fruitful atmosphere</a:t>
            </a:r>
          </a:p>
        </p:txBody>
      </p:sp>
      <p:sp>
        <p:nvSpPr>
          <p:cNvPr id="192" name="Get in touch to participate"/>
          <p:cNvSpPr txBox="1"/>
          <p:nvPr/>
        </p:nvSpPr>
        <p:spPr>
          <a:xfrm>
            <a:off x="647144" y="2393572"/>
            <a:ext cx="609354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3800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Get in touch to participate</a:t>
            </a:r>
          </a:p>
        </p:txBody>
      </p:sp>
      <p:sp>
        <p:nvSpPr>
          <p:cNvPr id="193" name="discuss problems and NEW ideas"/>
          <p:cNvSpPr txBox="1"/>
          <p:nvPr/>
        </p:nvSpPr>
        <p:spPr>
          <a:xfrm>
            <a:off x="7674115" y="3767810"/>
            <a:ext cx="488632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 sz="3800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discuss problems and NEW ideas</a:t>
            </a:r>
          </a:p>
        </p:txBody>
      </p:sp>
      <p:grpSp>
        <p:nvGrpSpPr>
          <p:cNvPr id="204" name="Raggruppa"/>
          <p:cNvGrpSpPr/>
          <p:nvPr/>
        </p:nvGrpSpPr>
        <p:grpSpPr>
          <a:xfrm>
            <a:off x="771392" y="4286528"/>
            <a:ext cx="9241785" cy="5206616"/>
            <a:chOff x="0" y="30196"/>
            <a:chExt cx="9241783" cy="5206615"/>
          </a:xfrm>
        </p:grpSpPr>
        <p:grpSp>
          <p:nvGrpSpPr>
            <p:cNvPr id="198" name="Raggruppa"/>
            <p:cNvGrpSpPr/>
            <p:nvPr/>
          </p:nvGrpSpPr>
          <p:grpSpPr>
            <a:xfrm>
              <a:off x="-1" y="30196"/>
              <a:ext cx="6797523" cy="5206617"/>
              <a:chOff x="0" y="0"/>
              <a:chExt cx="6797521" cy="5206615"/>
            </a:xfrm>
          </p:grpSpPr>
          <p:grpSp>
            <p:nvGrpSpPr>
              <p:cNvPr id="196" name="Raggruppa"/>
              <p:cNvGrpSpPr/>
              <p:nvPr/>
            </p:nvGrpSpPr>
            <p:grpSpPr>
              <a:xfrm>
                <a:off x="0" y="0"/>
                <a:ext cx="6797522" cy="5206616"/>
                <a:chOff x="0" y="0"/>
                <a:chExt cx="6797521" cy="5206615"/>
              </a:xfrm>
            </p:grpSpPr>
            <p:pic>
              <p:nvPicPr>
                <p:cNvPr id="194" name="Euclid-Leiden2013-Plenary-LEGA-Brinchmann (dragged).pdf" descr="Euclid-Leiden2013-Plenary-LEGA-Brinchmann (dragged).pdf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0" t="38047" r="42497" b="3225"/>
                <a:stretch>
                  <a:fillRect/>
                </a:stretch>
              </p:blipFill>
              <p:spPr>
                <a:xfrm>
                  <a:off x="0" y="0"/>
                  <a:ext cx="6797522" cy="520661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5" name="Rettangolo"/>
                <p:cNvSpPr/>
                <p:nvPr/>
              </p:nvSpPr>
              <p:spPr>
                <a:xfrm>
                  <a:off x="3286884" y="1351221"/>
                  <a:ext cx="223907" cy="214726"/>
                </a:xfrm>
                <a:prstGeom prst="rect">
                  <a:avLst/>
                </a:prstGeom>
                <a:solidFill>
                  <a:srgbClr val="9437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23998" dir="270000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</p:grpSp>
          <p:sp>
            <p:nvSpPr>
              <p:cNvPr id="197" name="Euclid Medium??!?!?!"/>
              <p:cNvSpPr txBox="1"/>
              <p:nvPr/>
            </p:nvSpPr>
            <p:spPr>
              <a:xfrm>
                <a:off x="3710232" y="1161013"/>
                <a:ext cx="2072879" cy="3215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584200">
                  <a:defRPr b="1" sz="1600">
                    <a:solidFill>
                      <a:srgbClr val="9437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Euclid Medium??!?!?!</a:t>
                </a:r>
              </a:p>
            </p:txBody>
          </p:sp>
        </p:grpSp>
        <p:sp>
          <p:nvSpPr>
            <p:cNvPr id="199" name="Linea"/>
            <p:cNvSpPr/>
            <p:nvPr/>
          </p:nvSpPr>
          <p:spPr>
            <a:xfrm flipH="1">
              <a:off x="5622598" y="661278"/>
              <a:ext cx="3619186" cy="48279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00" name="Testo"/>
            <p:cNvSpPr txBox="1"/>
            <p:nvPr/>
          </p:nvSpPr>
          <p:spPr>
            <a:xfrm>
              <a:off x="5182978" y="178679"/>
              <a:ext cx="1241172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584200">
                <a:defRPr sz="38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01" name="Linea"/>
            <p:cNvSpPr/>
            <p:nvPr/>
          </p:nvSpPr>
          <p:spPr>
            <a:xfrm flipH="1" flipV="1">
              <a:off x="2539898" y="680388"/>
              <a:ext cx="1717725" cy="1355461"/>
            </a:xfrm>
            <a:prstGeom prst="line">
              <a:avLst/>
            </a:prstGeom>
            <a:noFill/>
            <a:ln w="63500" cap="flat">
              <a:solidFill>
                <a:srgbClr val="0433F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02" name="Linea"/>
            <p:cNvSpPr/>
            <p:nvPr/>
          </p:nvSpPr>
          <p:spPr>
            <a:xfrm flipV="1">
              <a:off x="3398760" y="1488550"/>
              <a:ext cx="1" cy="2858889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03" name="Linea"/>
            <p:cNvSpPr/>
            <p:nvPr/>
          </p:nvSpPr>
          <p:spPr>
            <a:xfrm>
              <a:off x="808906" y="1509103"/>
              <a:ext cx="2656461" cy="1"/>
            </a:xfrm>
            <a:prstGeom prst="line">
              <a:avLst/>
            </a:prstGeom>
            <a:noFill/>
            <a:ln w="508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05" name="USUAL WEDDING CAKE:…"/>
          <p:cNvSpPr txBox="1"/>
          <p:nvPr/>
        </p:nvSpPr>
        <p:spPr>
          <a:xfrm>
            <a:off x="7992139" y="6134185"/>
            <a:ext cx="4717518" cy="15113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38100">
            <a:solidFill>
              <a:srgbClr val="FFFFFF"/>
            </a:solidFill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b="1" sz="30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USUAL WEDDING CAKE:</a:t>
            </a:r>
          </a:p>
          <a:p>
            <a:pPr algn="ctr" defTabSz="584200">
              <a:defRPr b="1" sz="30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it is “missing” an area </a:t>
            </a:r>
          </a:p>
          <a:p>
            <a:pPr algn="ctr" defTabSz="584200">
              <a:defRPr b="1" sz="30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pPr>
            <a:r>
              <a:t>mag+1, ~300 sq deg</a:t>
            </a:r>
          </a:p>
        </p:txBody>
      </p:sp>
      <p:sp>
        <p:nvSpPr>
          <p:cNvPr id="206" name="DONE"/>
          <p:cNvSpPr txBox="1"/>
          <p:nvPr/>
        </p:nvSpPr>
        <p:spPr>
          <a:xfrm rot="1907452">
            <a:off x="4122015" y="1263764"/>
            <a:ext cx="341661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9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DONE</a:t>
            </a:r>
          </a:p>
        </p:txBody>
      </p:sp>
      <p:sp>
        <p:nvSpPr>
          <p:cNvPr id="207" name="Linea"/>
          <p:cNvSpPr/>
          <p:nvPr/>
        </p:nvSpPr>
        <p:spPr>
          <a:xfrm>
            <a:off x="250433" y="3571154"/>
            <a:ext cx="12191246" cy="1"/>
          </a:xfrm>
          <a:prstGeom prst="line">
            <a:avLst/>
          </a:prstGeom>
          <a:ln w="635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medium_deep.png" descr="medium_dee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794" y="969656"/>
            <a:ext cx="7335934" cy="5476926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Bonn meeting: an interesting idea to explore (with some drawbacks)"/>
          <p:cNvSpPr txBox="1"/>
          <p:nvPr/>
        </p:nvSpPr>
        <p:spPr>
          <a:xfrm>
            <a:off x="716669" y="163404"/>
            <a:ext cx="1157146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0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Bonn meeting: an interesting idea to explore (with some drawbacks)</a:t>
            </a:r>
          </a:p>
        </p:txBody>
      </p:sp>
      <p:sp>
        <p:nvSpPr>
          <p:cNvPr id="211" name="We have 104 degrees observed once + 40 sq degs 2 mags deeper"/>
          <p:cNvSpPr txBox="1"/>
          <p:nvPr/>
        </p:nvSpPr>
        <p:spPr>
          <a:xfrm>
            <a:off x="8601246" y="1618263"/>
            <a:ext cx="446276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200">
                <a:solidFill>
                  <a:srgbClr val="73FA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We have 10</a:t>
            </a:r>
            <a:r>
              <a:rPr baseline="31999"/>
              <a:t>4</a:t>
            </a:r>
            <a:r>
              <a:t> degrees observed once + 40 sq degs 2 mags deeper</a:t>
            </a:r>
          </a:p>
        </p:txBody>
      </p:sp>
      <p:sp>
        <p:nvSpPr>
          <p:cNvPr id="212" name="It is missing a medium-deep field of ~few 102 square  degrees observed 1 mag deeper"/>
          <p:cNvSpPr txBox="1"/>
          <p:nvPr/>
        </p:nvSpPr>
        <p:spPr>
          <a:xfrm>
            <a:off x="8601246" y="3624311"/>
            <a:ext cx="4462761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200">
                <a:solidFill>
                  <a:srgbClr val="00FD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It is missing a medium-deep field of ~few 10</a:t>
            </a:r>
            <a:r>
              <a:rPr baseline="31999"/>
              <a:t>2 </a:t>
            </a:r>
            <a:r>
              <a:t>square  degrees observed 1 mag deeper</a:t>
            </a:r>
          </a:p>
        </p:txBody>
      </p:sp>
      <p:sp>
        <p:nvSpPr>
          <p:cNvPr id="213" name="Use unallocated time at the late phases  (~150 days) &amp; not observe the worse regions (~1–2 103 sq degs) so to add 5 passes -once per year (?)- to a wide field contiguous area of 200–400 sq degs. Problem: need deeper ground based photom but LSST would cov"/>
          <p:cNvSpPr txBox="1"/>
          <p:nvPr/>
        </p:nvSpPr>
        <p:spPr>
          <a:xfrm>
            <a:off x="801907" y="6460013"/>
            <a:ext cx="11400985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2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Use unallocated time at the late phases  (~150 days) &amp; not observe the worse regions (~1–2 10</a:t>
            </a:r>
            <a:r>
              <a:rPr baseline="31999"/>
              <a:t>3</a:t>
            </a:r>
            <a:r>
              <a:t> sq degs) so to add 5 passes -once per year (?)- to a wide field contiguous area of 200–400 sq degs. Problem: need deeper ground based photom but LSST would cover this area. </a:t>
            </a:r>
            <a:r>
              <a:rPr>
                <a:solidFill>
                  <a:srgbClr val="FFFC79"/>
                </a:solidFill>
              </a:rPr>
              <a:t>All this has to be still looked into</a:t>
            </a:r>
            <a:r>
              <a:t> </a:t>
            </a:r>
          </a:p>
        </p:txBody>
      </p:sp>
      <p:sp>
        <p:nvSpPr>
          <p:cNvPr id="214" name="RA   75 deg to  92 deg…"/>
          <p:cNvSpPr txBox="1"/>
          <p:nvPr/>
        </p:nvSpPr>
        <p:spPr>
          <a:xfrm>
            <a:off x="444386" y="2097432"/>
            <a:ext cx="295108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1" sz="2000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RA   75 deg to  92 deg</a:t>
            </a:r>
          </a:p>
          <a:p>
            <a:pPr defTabSz="457200">
              <a:defRPr b="1" sz="2000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DEC -20 deg to -50 deg</a:t>
            </a:r>
          </a:p>
        </p:txBody>
      </p:sp>
      <p:sp>
        <p:nvSpPr>
          <p:cNvPr id="215" name="Linea"/>
          <p:cNvSpPr/>
          <p:nvPr/>
        </p:nvSpPr>
        <p:spPr>
          <a:xfrm>
            <a:off x="2346864" y="3591108"/>
            <a:ext cx="1278981" cy="1"/>
          </a:xfrm>
          <a:prstGeom prst="line">
            <a:avLst/>
          </a:prstGeom>
          <a:ln w="381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6" name="Linea"/>
          <p:cNvSpPr/>
          <p:nvPr/>
        </p:nvSpPr>
        <p:spPr>
          <a:xfrm flipH="1">
            <a:off x="4500014" y="3438649"/>
            <a:ext cx="1294166" cy="1"/>
          </a:xfrm>
          <a:prstGeom prst="line">
            <a:avLst/>
          </a:prstGeom>
          <a:ln w="381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7" name="Linea"/>
          <p:cNvSpPr/>
          <p:nvPr/>
        </p:nvSpPr>
        <p:spPr>
          <a:xfrm>
            <a:off x="3960619" y="1359411"/>
            <a:ext cx="1" cy="1014806"/>
          </a:xfrm>
          <a:prstGeom prst="line">
            <a:avLst/>
          </a:prstGeom>
          <a:ln w="381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8" name="Linea"/>
          <p:cNvSpPr/>
          <p:nvPr/>
        </p:nvSpPr>
        <p:spPr>
          <a:xfrm flipH="1" flipV="1">
            <a:off x="4136678" y="4494564"/>
            <a:ext cx="64604" cy="1035822"/>
          </a:xfrm>
          <a:prstGeom prst="line">
            <a:avLst/>
          </a:prstGeom>
          <a:ln w="38100">
            <a:solidFill>
              <a:srgbClr val="FF9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mulate vs ecliptic longitude (SAA=90)"/>
          <p:cNvSpPr txBox="1"/>
          <p:nvPr/>
        </p:nvSpPr>
        <p:spPr>
          <a:xfrm>
            <a:off x="5577777" y="8826395"/>
            <a:ext cx="629795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b="1" sz="25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Cumulate vs ecliptic longitude (SAA=90) </a:t>
            </a:r>
          </a:p>
        </p:txBody>
      </p:sp>
      <p:sp>
        <p:nvSpPr>
          <p:cNvPr id="221" name="Leading and trailing"/>
          <p:cNvSpPr txBox="1"/>
          <p:nvPr/>
        </p:nvSpPr>
        <p:spPr>
          <a:xfrm>
            <a:off x="5694127" y="9203450"/>
            <a:ext cx="321891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b="1" sz="2500"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rgbClr val="00FDFF"/>
                </a:solidFill>
              </a:rPr>
              <a:t>Leading</a:t>
            </a:r>
            <a:r>
              <a:t> and </a:t>
            </a:r>
            <a:r>
              <a:rPr>
                <a:solidFill>
                  <a:srgbClr val="FF2600"/>
                </a:solidFill>
              </a:rPr>
              <a:t>trailing</a:t>
            </a:r>
            <a:r>
              <a:t> </a:t>
            </a:r>
          </a:p>
        </p:txBody>
      </p:sp>
      <p:grpSp>
        <p:nvGrpSpPr>
          <p:cNvPr id="224" name="Raggruppa"/>
          <p:cNvGrpSpPr/>
          <p:nvPr/>
        </p:nvGrpSpPr>
        <p:grpSpPr>
          <a:xfrm>
            <a:off x="6606647" y="4119607"/>
            <a:ext cx="6170614" cy="4689790"/>
            <a:chOff x="0" y="0"/>
            <a:chExt cx="6170613" cy="4689789"/>
          </a:xfrm>
        </p:grpSpPr>
        <p:sp>
          <p:nvSpPr>
            <p:cNvPr id="222" name="Raggruppa"/>
            <p:cNvSpPr/>
            <p:nvPr/>
          </p:nvSpPr>
          <p:spPr>
            <a:xfrm>
              <a:off x="6649" y="0"/>
              <a:ext cx="6157316" cy="4689790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23" name="helsinki-idle-histogram.pdf" descr="helsinki-idle-histogram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6361"/>
              <a:ext cx="6170614" cy="4657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" name="Raggruppa"/>
          <p:cNvGrpSpPr/>
          <p:nvPr/>
        </p:nvGrpSpPr>
        <p:grpSpPr>
          <a:xfrm>
            <a:off x="203200" y="101600"/>
            <a:ext cx="6663258" cy="4407383"/>
            <a:chOff x="0" y="0"/>
            <a:chExt cx="6663257" cy="4407382"/>
          </a:xfrm>
        </p:grpSpPr>
        <p:sp>
          <p:nvSpPr>
            <p:cNvPr id="225" name="Rettangolo"/>
            <p:cNvSpPr/>
            <p:nvPr/>
          </p:nvSpPr>
          <p:spPr>
            <a:xfrm>
              <a:off x="0" y="0"/>
              <a:ext cx="6663258" cy="440738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226" name="helsinki-area-time-plot.pdf" descr="helsinki-area-time-plot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48" y="97285"/>
              <a:ext cx="6567031" cy="4212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8" name="Helsinki Survey: equivalent unallocated area ~2000 sq deg (+ ~2 months from reduction of std cycle= +600 sq degs). Total ~2500 sq deg [ ~8 months] to be used"/>
          <p:cNvSpPr txBox="1"/>
          <p:nvPr/>
        </p:nvSpPr>
        <p:spPr>
          <a:xfrm>
            <a:off x="7121667" y="2192684"/>
            <a:ext cx="5140574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just" defTabSz="584200">
              <a:defRPr b="1" sz="2300">
                <a:solidFill>
                  <a:srgbClr val="73FA7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Helsinki Survey: equivalent unallocated area ~2000 sq deg (+ ~2 months from reduction of std cycle= +600 sq degs). Total ~2500 sq deg [ ~8 months] to be used</a:t>
            </a:r>
          </a:p>
        </p:txBody>
      </p:sp>
      <p:sp>
        <p:nvSpPr>
          <p:cNvPr id="229" name="Unallocated time: ideally, if one was to  be able to point everywhere, this would mean to add 5 visits over 300 sq degs: need ~ 1500 sq deg"/>
          <p:cNvSpPr txBox="1"/>
          <p:nvPr/>
        </p:nvSpPr>
        <p:spPr>
          <a:xfrm>
            <a:off x="7188799" y="138762"/>
            <a:ext cx="5308254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defTabSz="584200">
              <a:defRPr b="1" sz="2500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Unallocated time: ideally, if one was to  be able to point everywhere, this would mean to add 5 visits over 300 sq degs: need ~ 1500 sq deg</a:t>
            </a:r>
          </a:p>
        </p:txBody>
      </p:sp>
      <p:sp>
        <p:nvSpPr>
          <p:cNvPr id="230" name="This maps to  ecliptic -3 +20 degrees at ecliptic equator, then grows at Δ/cos(|β|)"/>
          <p:cNvSpPr txBox="1"/>
          <p:nvPr/>
        </p:nvSpPr>
        <p:spPr>
          <a:xfrm>
            <a:off x="549357" y="4758675"/>
            <a:ext cx="530825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defTabSz="584200">
              <a:defRPr b="1" sz="2500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This maps to  ecliptic -3 +20 degrees at ecliptic equator, then grows at Δ/cos(|β|)</a:t>
            </a:r>
          </a:p>
        </p:txBody>
      </p:sp>
      <p:sp>
        <p:nvSpPr>
          <p:cNvPr id="231" name="Check if this can be used to get an overall better and more reliable mission"/>
          <p:cNvSpPr txBox="1"/>
          <p:nvPr/>
        </p:nvSpPr>
        <p:spPr>
          <a:xfrm>
            <a:off x="549356" y="6252967"/>
            <a:ext cx="5308254" cy="12065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Check if this can be used to get an overall better and more reliable mission</a:t>
            </a:r>
          </a:p>
        </p:txBody>
      </p:sp>
      <p:sp>
        <p:nvSpPr>
          <p:cNvPr id="232" name="with just 1 mo can complete CPCN to EDFN depth"/>
          <p:cNvSpPr txBox="1"/>
          <p:nvPr/>
        </p:nvSpPr>
        <p:spPr>
          <a:xfrm>
            <a:off x="549356" y="7774892"/>
            <a:ext cx="5308254" cy="838201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3175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b="1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with just 1 mo can complete CPCN to EDFN depth</a:t>
            </a:r>
          </a:p>
        </p:txBody>
      </p:sp>
      <p:sp>
        <p:nvSpPr>
          <p:cNvPr id="233" name="OLD"/>
          <p:cNvSpPr txBox="1"/>
          <p:nvPr/>
        </p:nvSpPr>
        <p:spPr>
          <a:xfrm>
            <a:off x="3241050" y="246752"/>
            <a:ext cx="1006960" cy="600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6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OLD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0E2841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