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Play"/>
      <p:regular r:id="rId22"/>
      <p:bold r:id="rId23"/>
    </p:embeddedFont>
    <p:embeddedFont>
      <p:font typeface="Helvetica Neue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i9Z+PllImh2soCCA8iVFh8cg4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Play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regular.fntdata"/><Relationship Id="rId23" Type="http://schemas.openxmlformats.org/officeDocument/2006/relationships/font" Target="fonts/Play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italic.fntdata"/><Relationship Id="rId25" Type="http://schemas.openxmlformats.org/officeDocument/2006/relationships/font" Target="fonts/HelveticaNeue-bold.fntdata"/><Relationship Id="rId28" Type="http://customschemas.google.com/relationships/presentationmetadata" Target="metadata"/><Relationship Id="rId27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16" name="Google Shape;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20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logo with a camera on it&#10;&#10;AI-generated content may be incorrect." id="18" name="Google Shape;1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8889" y="276270"/>
            <a:ext cx="1097280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AI-generated content may be incorrect." id="19" name="Google Shape;1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486" y="240023"/>
            <a:ext cx="1737360" cy="7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0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3" name="Google Shape;83;p29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" name="Google Shape;8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85" name="Google Shape;8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9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90" name="Google Shape;90;p30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" name="Google Shape;9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92" name="Google Shape;9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0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4400"/>
              <a:buFont typeface="Play"/>
              <a:buNone/>
              <a:defRPr>
                <a:solidFill>
                  <a:srgbClr val="0A304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838200" y="187747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2800"/>
              <a:buChar char="•"/>
              <a:defRPr>
                <a:solidFill>
                  <a:srgbClr val="0A304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400"/>
              <a:buChar char="•"/>
              <a:defRPr>
                <a:solidFill>
                  <a:srgbClr val="0A304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Char char="•"/>
              <a:defRPr>
                <a:solidFill>
                  <a:srgbClr val="0A304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>
                <a:solidFill>
                  <a:srgbClr val="0A304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>
                <a:solidFill>
                  <a:srgbClr val="0A304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4" name="Google Shape;24;p21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" name="Google Shape;2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26" name="Google Shape;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1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0" name="Google Shape;30;p22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" name="Google Shape;3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32" name="Google Shape;3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3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" name="Google Shape;3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37" name="Google Shape;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cxnSp>
        <p:nvCxnSpPr>
          <p:cNvPr id="42" name="Google Shape;42;p24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" name="Google Shape;4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44" name="Google Shape;4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4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0" name="Google Shape;50;p25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" name="Google Shape;51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52" name="Google Shape;5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25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60" name="Google Shape;60;p26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" name="Google Shape;6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62" name="Google Shape;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cxnSp>
        <p:nvCxnSpPr>
          <p:cNvPr id="68" name="Google Shape;68;p27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" name="Google Shape;6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70" name="Google Shape;7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7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cxnSp>
        <p:nvCxnSpPr>
          <p:cNvPr id="76" name="Google Shape;76;p28"/>
          <p:cNvCxnSpPr/>
          <p:nvPr/>
        </p:nvCxnSpPr>
        <p:spPr>
          <a:xfrm flipH="1">
            <a:off x="2893480" y="6337215"/>
            <a:ext cx="8460320" cy="6137"/>
          </a:xfrm>
          <a:prstGeom prst="straightConnector1">
            <a:avLst/>
          </a:prstGeom>
          <a:noFill/>
          <a:ln cap="flat" cmpd="sng" w="19050">
            <a:solidFill>
              <a:srgbClr val="4892DC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" name="Google Shape;7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80631" y="5997775"/>
            <a:ext cx="1512849" cy="6547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zia Spaziale Italiana - Wikipedia" id="78" name="Google Shape;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8"/>
          <p:cNvSpPr txBox="1"/>
          <p:nvPr>
            <p:ph idx="11" type="ftr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A304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147900" y="164903"/>
            <a:ext cx="11896200" cy="6667500"/>
          </a:xfrm>
          <a:prstGeom prst="roundRect">
            <a:avLst>
              <a:gd fmla="val 3619" name="adj"/>
            </a:avLst>
          </a:prstGeom>
          <a:solidFill>
            <a:schemeClr val="lt1"/>
          </a:solidFill>
          <a:ln cap="flat" cmpd="sng" w="38100">
            <a:solidFill>
              <a:srgbClr val="4892DC"/>
            </a:solidFill>
            <a:prstDash val="solid"/>
            <a:bevel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4400"/>
              <a:buFont typeface="Play"/>
              <a:buNone/>
              <a:defRPr b="0" i="0" sz="4400" u="none" cap="none" strike="noStrike">
                <a:solidFill>
                  <a:srgbClr val="0A304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A304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9"/>
          <p:cNvSpPr/>
          <p:nvPr/>
        </p:nvSpPr>
        <p:spPr>
          <a:xfrm>
            <a:off x="11547032" y="6279937"/>
            <a:ext cx="395363" cy="371293"/>
          </a:xfrm>
          <a:prstGeom prst="ellipse">
            <a:avLst/>
          </a:prstGeom>
          <a:solidFill>
            <a:srgbClr val="C0E4F5"/>
          </a:solidFill>
          <a:ln cap="flat" cmpd="sng" w="25400">
            <a:solidFill>
              <a:srgbClr val="4892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it-IT" sz="1400" u="none" cap="none" strike="noStrike">
                <a:solidFill>
                  <a:srgbClr val="0A30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A30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9"/>
          <p:cNvSpPr txBox="1"/>
          <p:nvPr/>
        </p:nvSpPr>
        <p:spPr>
          <a:xfrm>
            <a:off x="3095171" y="6356349"/>
            <a:ext cx="6429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200" u="none" cap="none" strike="noStrik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7° Meeting Nazionale Collaborazione Euclid Italia – Bologna 30 Giugno – 2 Luglio 2025</a:t>
            </a:r>
            <a:endParaRPr b="0" i="0" sz="1200" u="none" cap="none" strike="noStrike">
              <a:solidFill>
                <a:srgbClr val="0A30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hyperlink" Target="https://euclid.roe.ac.uk/projects/ssoswg/wiki/Self_Organizing_Maps?parent=Wiki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1.png"/><Relationship Id="rId6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gif"/><Relationship Id="rId4" Type="http://schemas.openxmlformats.org/officeDocument/2006/relationships/image" Target="../media/image26.gif"/><Relationship Id="rId5" Type="http://schemas.openxmlformats.org/officeDocument/2006/relationships/image" Target="../media/image34.gif"/><Relationship Id="rId6" Type="http://schemas.openxmlformats.org/officeDocument/2006/relationships/image" Target="../media/image3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6.png"/><Relationship Id="rId5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euclid.roe.ac.uk/projects/ssoswg/wiki/Self_Organizing_Maps?parent=Wiki" TargetMode="External"/><Relationship Id="rId4" Type="http://schemas.openxmlformats.org/officeDocument/2006/relationships/hyperlink" Target="https://euclid.roe.ac.uk/projects/ssoswg/wiki/Self_Organizing_Maps?parent=Wiki" TargetMode="External"/><Relationship Id="rId5" Type="http://schemas.openxmlformats.org/officeDocument/2006/relationships/hyperlink" Target="https://ui.adsabs.harvard.edu/#abs/2025A%26A...694A.116N/abstract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5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5.gif"/><Relationship Id="rId6" Type="http://schemas.openxmlformats.org/officeDocument/2006/relationships/image" Target="../media/image2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>
            <p:ph type="ctrTitle"/>
          </p:nvPr>
        </p:nvSpPr>
        <p:spPr>
          <a:xfrm>
            <a:off x="1404257" y="1041400"/>
            <a:ext cx="9677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4000"/>
              <a:buFont typeface="Play"/>
              <a:buNone/>
            </a:pPr>
            <a:r>
              <a:rPr b="1" lang="it-IT" sz="4000"/>
              <a:t>Solar System Object SWG</a:t>
            </a:r>
            <a:br>
              <a:rPr b="1" lang="it-IT" sz="4000"/>
            </a:br>
            <a:r>
              <a:rPr b="1" lang="it-IT" sz="4000"/>
              <a:t>Status: present results, future and spin-off</a:t>
            </a:r>
            <a:br>
              <a:rPr b="1" lang="it-IT" sz="4000"/>
            </a:br>
            <a:endParaRPr sz="4000"/>
          </a:p>
        </p:txBody>
      </p:sp>
      <p:sp>
        <p:nvSpPr>
          <p:cNvPr id="99" name="Google Shape;99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ct val="1000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>
                <a:solidFill>
                  <a:schemeClr val="dk1"/>
                </a:solidFill>
              </a:rPr>
              <a:t>B. Altieri, </a:t>
            </a:r>
            <a:r>
              <a:rPr lang="it-IT">
                <a:solidFill>
                  <a:srgbClr val="FF0000"/>
                </a:solidFill>
              </a:rPr>
              <a:t>AA. Nucita</a:t>
            </a:r>
            <a:r>
              <a:rPr lang="it-IT">
                <a:solidFill>
                  <a:schemeClr val="dk1"/>
                </a:solidFill>
              </a:rPr>
              <a:t>, </a:t>
            </a:r>
            <a:r>
              <a:rPr lang="it-IT">
                <a:solidFill>
                  <a:srgbClr val="FF0000"/>
                </a:solidFill>
              </a:rPr>
              <a:t>M. Granvik, B Carry</a:t>
            </a:r>
            <a:r>
              <a:rPr lang="it-IT">
                <a:solidFill>
                  <a:schemeClr val="dk1"/>
                </a:solidFill>
              </a:rPr>
              <a:t>, A. Franco, E. Balbinot, F. De Paolis, F. Strafella, G.V.Klein, JJ Kavelaars, L.Conversi, M.Miluzio,, M. Pontinen, S. Sacquegna, T. Saifollah, V. Testa,R.Vavreck,E.Orofino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A304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1643743" y="29053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it-IT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Achille A. Nucita on behalf of the SSO SWG</a:t>
            </a:r>
            <a:endParaRPr b="0" i="0" sz="2400" u="none" cap="none" strike="noStrike">
              <a:solidFill>
                <a:srgbClr val="0A304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9" y="0"/>
            <a:ext cx="6340273" cy="422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293914" y="3513884"/>
            <a:ext cx="622543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ANALYSIS on a ESA DATALAB (first pilot study on INFN server)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PhD students full time (M. Pontinen, S.Sacquegna)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Fellow (A. Franco)</a:t>
            </a:r>
            <a:endParaRPr/>
          </a:p>
        </p:txBody>
      </p:sp>
      <p:pic>
        <p:nvPicPr>
          <p:cNvPr descr="Immagine che contiene testo, schermata, diagramma, Diagramma&#10;&#10;Descrizione generata automaticamente" id="238" name="Google Shape;23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25968" y="3895097"/>
            <a:ext cx="6080333" cy="296290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/>
          <p:nvPr/>
        </p:nvSpPr>
        <p:spPr>
          <a:xfrm>
            <a:off x="9613556" y="4681526"/>
            <a:ext cx="2107488" cy="71640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b="1" i="0" lang="it-IT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Good astrometric correction is a must for SSO studies 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299492" y="164198"/>
            <a:ext cx="6413022" cy="7571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(R. Vavreck, B. Carry, M. Granvik, B. Altieri et al): PDC planning and data acquisition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During the PDC, target fields with ecliptic longitude in range  ~6.5 – 14.8 degrees will be observed (Dec 23rd - Dec. 31°)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patch is fully centered on the ecliptic plane, the height of the patch is ~ 3 x FoV.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MJD from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60301.8 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60309.58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OBSID from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66202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66350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 of the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PDC 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observation IDs (above) </a:t>
            </a:r>
            <a:r>
              <a:rPr b="1"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terminated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using the described pipeline (Source Extractor, Astrometry.net, Scamp, SSOFinder and StreakDet). 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 could claim that this pilot study was a success and we continue…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2091"/>
            <a:ext cx="12192000" cy="3957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317240" y="4567147"/>
            <a:ext cx="10515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43 179 detected SSO streaks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23 048 (53.4%) matched to 2334 known SSOs: ~10 streaks per SSO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20 131 (46.6%) streaks from unknown objects: ~2000 new SSOs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&lt;1% false-positive rate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317240" y="186612"/>
            <a:ext cx="44786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PDC Results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3008671" y="3915385"/>
            <a:ext cx="61353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descr="Immagine che contiene testo, calligrafia, schermata, Carattere&#10;&#10;Descrizione generata automaticamente" id="251" name="Google Shape;251;p12"/>
          <p:cNvPicPr preferRelativeResize="0"/>
          <p:nvPr/>
        </p:nvPicPr>
        <p:blipFill rotWithShape="1">
          <a:blip r:embed="rId4">
            <a:alphaModFix/>
          </a:blip>
          <a:srcRect b="15816" l="18466" r="28103" t="28408"/>
          <a:stretch/>
        </p:blipFill>
        <p:spPr>
          <a:xfrm>
            <a:off x="7933776" y="2059562"/>
            <a:ext cx="3737264" cy="3711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2"/>
          <p:cNvCxnSpPr/>
          <p:nvPr/>
        </p:nvCxnSpPr>
        <p:spPr>
          <a:xfrm>
            <a:off x="1982615" y="1524000"/>
            <a:ext cx="9371185" cy="535562"/>
          </a:xfrm>
          <a:prstGeom prst="straightConnector1">
            <a:avLst/>
          </a:prstGeom>
          <a:noFill/>
          <a:ln cap="flat" cmpd="sng" w="635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3" name="Google Shape;253;p12"/>
          <p:cNvCxnSpPr/>
          <p:nvPr/>
        </p:nvCxnSpPr>
        <p:spPr>
          <a:xfrm>
            <a:off x="1982615" y="1690688"/>
            <a:ext cx="5951161" cy="4015616"/>
          </a:xfrm>
          <a:prstGeom prst="straightConnector1">
            <a:avLst/>
          </a:prstGeom>
          <a:noFill/>
          <a:ln cap="flat" cmpd="sng" w="635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/>
          <p:nvPr/>
        </p:nvSpPr>
        <p:spPr>
          <a:xfrm>
            <a:off x="1482312" y="724221"/>
            <a:ext cx="9659412" cy="71640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25400" spcFirstLastPara="1" rIns="25400" wrap="square" tIns="254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b="1" i="0" lang="it-IT" sz="1867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the amount of detection, class studies and  orbit reconstruction are possible</a:t>
            </a:r>
            <a:endParaRPr/>
          </a:p>
        </p:txBody>
      </p:sp>
      <p:pic>
        <p:nvPicPr>
          <p:cNvPr descr="Immagine che contiene testo&#10;&#10;Descrizione generata automaticamente" id="259" name="Google Shape;25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32" y="1779726"/>
            <a:ext cx="7642741" cy="4122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chermata, diagramma, testo, Diagramma&#10;&#10;Descrizione generata automaticamente" id="260" name="Google Shape;2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779727"/>
            <a:ext cx="6108748" cy="412221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3"/>
          <p:cNvSpPr txBox="1"/>
          <p:nvPr/>
        </p:nvSpPr>
        <p:spPr>
          <a:xfrm rot="-1613631">
            <a:off x="5264846" y="210064"/>
            <a:ext cx="11477932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3"/>
          <p:cNvSpPr txBox="1"/>
          <p:nvPr>
            <p:ph type="title"/>
          </p:nvPr>
        </p:nvSpPr>
        <p:spPr>
          <a:xfrm>
            <a:off x="1714498" y="239657"/>
            <a:ext cx="12048950" cy="7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Play"/>
              <a:buNone/>
            </a:pPr>
            <a:r>
              <a:rPr lang="it-IT" sz="2667">
                <a:solidFill>
                  <a:schemeClr val="dk1"/>
                </a:solidFill>
              </a:rPr>
              <a:t>Euclid dection of Solar System Objects during Ecliptic PDC visit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A304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pic>
        <p:nvPicPr>
          <p:cNvPr id="268" name="Google Shape;268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027906"/>
            <a:ext cx="3844637" cy="2563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219" y="3500200"/>
            <a:ext cx="5976936" cy="2988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chermata, Diagramma, diagramma, linea&#10;&#10;Descrizione generata automaticamente" id="270" name="Google Shape;27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7078" y="603425"/>
            <a:ext cx="4765789" cy="35788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chermata, linea, diagramma&#10;&#10;Descrizione generata automaticamente" id="271" name="Google Shape;27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57791" y="4021085"/>
            <a:ext cx="4574990" cy="246758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 txBox="1"/>
          <p:nvPr/>
        </p:nvSpPr>
        <p:spPr>
          <a:xfrm>
            <a:off x="909133" y="369332"/>
            <a:ext cx="39526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2149  NEEW DETECTIONS DURING PDC!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 txBox="1"/>
          <p:nvPr/>
        </p:nvSpPr>
        <p:spPr>
          <a:xfrm>
            <a:off x="252393" y="-62150"/>
            <a:ext cx="9659412" cy="71640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25400" spcFirstLastPara="1" rIns="25400" wrap="square" tIns="25400">
            <a:no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b="1" i="0" lang="it-IT" sz="1867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finally a few SSOs in their </a:t>
            </a:r>
            <a:r>
              <a:rPr b="1" i="0" lang="it-IT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appearance</a:t>
            </a:r>
            <a:r>
              <a:rPr b="1" i="0" lang="it-IT" sz="1867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the ESA/Euclid VIS images</a:t>
            </a:r>
            <a:endParaRPr/>
          </a:p>
        </p:txBody>
      </p:sp>
      <p:pic>
        <p:nvPicPr>
          <p:cNvPr descr="Immagine che contiene schermata, nero, bianco e nero, monocromatico&#10;&#10;Descrizione generata automaticamente" id="278" name="Google Shape;2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817" y="3554338"/>
            <a:ext cx="5633184" cy="2703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ggetto astronomico, spazio, astronomia, luna&#10;&#10;Descrizione generata automaticamente" id="279" name="Google Shape;27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817" y="739421"/>
            <a:ext cx="5633183" cy="30373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chermata, luna, cometa, nero&#10;&#10;Descrizione generata automaticamente" id="280" name="Google Shape;28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71822" y="3136032"/>
            <a:ext cx="5310996" cy="312180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5"/>
          <p:cNvSpPr txBox="1"/>
          <p:nvPr/>
        </p:nvSpPr>
        <p:spPr>
          <a:xfrm>
            <a:off x="8087767" y="6257835"/>
            <a:ext cx="531099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Including a new comet at </a:t>
            </a:r>
            <a:r>
              <a:rPr b="1" lang="it-IT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2-4 UA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magine che contiene Oggetto astronomico, spazio, astronomia, oscurità&#10;&#10;Descrizione generata automaticamente" id="282" name="Google Shape;28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1821" y="769579"/>
            <a:ext cx="5310997" cy="2784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"/>
          <p:cNvSpPr txBox="1"/>
          <p:nvPr/>
        </p:nvSpPr>
        <p:spPr>
          <a:xfrm>
            <a:off x="360198" y="518323"/>
            <a:ext cx="11860298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Conclusion: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 SWG has the capabilities to process data (showed in a pilot study conducted during the PDC campaign towards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Ecliptic). Pipeline is working on DATALAB.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team has already published, for the EC, 3 papers on the detection.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SWG is preparing a set of papers to be submitted to ECEB: results of the PDC Ecliptic campaign for fast and slow SSOs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Present and FUTURE work: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Maintenance of the code in DATALAB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2) Timing analysis of the SSO light curves (under progress)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3) In a few weeks the pipeline will start working on the wide survey running on the DATALAB and daily on VIS images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4) Still Under progress: NISP analysis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5) Still Under progress: optimization of a few codes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66949" y="550533"/>
            <a:ext cx="118540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SGW worked hard on the development of a predictive SOM neural network (learning algorithm easy to be implemented and adapted to GPUs) which is now tested with success on different scenarious (cosmic rays, galaxy redhifts, etc)</a:t>
            </a:r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1010464" y="3464902"/>
            <a:ext cx="858377" cy="774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9374770" y="3400220"/>
            <a:ext cx="858377" cy="774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7"/>
          <p:cNvSpPr txBox="1"/>
          <p:nvPr/>
        </p:nvSpPr>
        <p:spPr>
          <a:xfrm>
            <a:off x="337933" y="2779832"/>
            <a:ext cx="11854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 experiment data</a:t>
            </a:r>
            <a:endParaRPr/>
          </a:p>
        </p:txBody>
      </p:sp>
      <p:sp>
        <p:nvSpPr>
          <p:cNvPr id="296" name="Google Shape;296;p17"/>
          <p:cNvSpPr txBox="1"/>
          <p:nvPr/>
        </p:nvSpPr>
        <p:spPr>
          <a:xfrm>
            <a:off x="337934" y="4497623"/>
            <a:ext cx="343087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 of particle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shower extracted features and muon fraction determination.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INFN (work in progress)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17"/>
          <p:cNvSpPr txBox="1"/>
          <p:nvPr/>
        </p:nvSpPr>
        <p:spPr>
          <a:xfrm>
            <a:off x="7876218" y="4211940"/>
            <a:ext cx="397784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 and redshift estimate up to z=2.5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AutoNum type="alphaLcParenR"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Paper about this promising tool to be submitted quite soon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b) Next Application:  EUCLID data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17"/>
          <p:cNvSpPr txBox="1"/>
          <p:nvPr/>
        </p:nvSpPr>
        <p:spPr>
          <a:xfrm>
            <a:off x="166949" y="149646"/>
            <a:ext cx="11854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highlight>
                  <a:srgbClr val="FF00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REMARKS: SPIN OFF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17"/>
          <p:cNvSpPr/>
          <p:nvPr/>
        </p:nvSpPr>
        <p:spPr>
          <a:xfrm>
            <a:off x="4702990" y="3464901"/>
            <a:ext cx="858377" cy="774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 txBox="1"/>
          <p:nvPr/>
        </p:nvSpPr>
        <p:spPr>
          <a:xfrm>
            <a:off x="4301804" y="2792166"/>
            <a:ext cx="22719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lens images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4301803" y="4497623"/>
            <a:ext cx="280484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 of the lenses and  their recognition in image large catalogues.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(work in  progress)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17"/>
          <p:cNvSpPr txBox="1"/>
          <p:nvPr/>
        </p:nvSpPr>
        <p:spPr>
          <a:xfrm>
            <a:off x="166949" y="1840208"/>
            <a:ext cx="115758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Nucita et al., 2025, A&amp;A, Volume 694, A116, Euclid: Detecting Solar System objects in Euclid images and classifying them using Kohonen self-organising maps </a:t>
            </a:r>
            <a:endParaRPr/>
          </a:p>
        </p:txBody>
      </p:sp>
      <p:sp>
        <p:nvSpPr>
          <p:cNvPr id="303" name="Google Shape;303;p17"/>
          <p:cNvSpPr/>
          <p:nvPr/>
        </p:nvSpPr>
        <p:spPr>
          <a:xfrm>
            <a:off x="166949" y="2684005"/>
            <a:ext cx="3891704" cy="3976919"/>
          </a:xfrm>
          <a:prstGeom prst="rect">
            <a:avLst/>
          </a:prstGeom>
          <a:noFill/>
          <a:ln cap="flat" cmpd="sng" w="1174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4133385" y="2684005"/>
            <a:ext cx="3191589" cy="3976919"/>
          </a:xfrm>
          <a:prstGeom prst="rect">
            <a:avLst/>
          </a:prstGeom>
          <a:noFill/>
          <a:ln cap="flat" cmpd="sng" w="1174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7586903" y="2668835"/>
            <a:ext cx="4434113" cy="3976919"/>
          </a:xfrm>
          <a:prstGeom prst="rect">
            <a:avLst/>
          </a:prstGeom>
          <a:noFill/>
          <a:ln cap="flat" cmpd="sng" w="1174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7"/>
          <p:cNvSpPr txBox="1"/>
          <p:nvPr/>
        </p:nvSpPr>
        <p:spPr>
          <a:xfrm>
            <a:off x="7876218" y="2812867"/>
            <a:ext cx="118540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Redshift estimate via VISTA AB mags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testo, schermata&#10;&#10;Il contenuto generato dall'IA potrebbe non essere corretto." id="311" name="Google Shape;3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20195"/>
            <a:ext cx="7772400" cy="51131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diagramma, Policromia, schermata, linea&#10;&#10;Il contenuto generato dall'IA potrebbe non essere corretto." id="312" name="Google Shape;31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2400" y="-220195"/>
            <a:ext cx="5190676" cy="39901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testo, schermata&#10;&#10;Il contenuto generato dall'IA potrebbe non essere corretto." id="313" name="Google Shape;31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468079"/>
            <a:ext cx="7772400" cy="276535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8"/>
          <p:cNvSpPr txBox="1"/>
          <p:nvPr/>
        </p:nvSpPr>
        <p:spPr>
          <a:xfrm>
            <a:off x="7386600" y="3717900"/>
            <a:ext cx="43959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using COMSOS2020 (VISTA Y, J, H, Ks AB magnitudes of galaxy data-set) the neural network infers the most probable redshift bins to which the objects belong and estimates the redshift from a lattice of z values (and associated errors).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benchmark for EUCLID where we (together with M.Bolzonella) are going to use I, Y, J, H bands instead.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18"/>
          <p:cNvSpPr txBox="1"/>
          <p:nvPr/>
        </p:nvSpPr>
        <p:spPr>
          <a:xfrm rot="-5400000">
            <a:off x="-358346" y="5207827"/>
            <a:ext cx="1729946" cy="3709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LATTICE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231670" y="258301"/>
            <a:ext cx="11728657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(B. Carry, et al.):  Classification, Morphology and data analysis: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678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(L. Conversi, M.Lieu, B. Altieri et al.): Deep Leaning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first attempt to apply CNN to Euclid data with SSOs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678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(M. Pontinen, M. Granvik et al.): StreakDet and Deep learning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deep learning pipeline is focused on detecting long asteroid streaks, and it can reach 0.25-05 magnitudes fainter asteroids than StreakDet. The pipeline consists of CNN, RNN, and XGBoost.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(A. Nucita, A. Franco et al.): </a:t>
            </a:r>
            <a:r>
              <a:rPr b="1" lang="it-IT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Euclid: Detecting Solar System objects in Euclid images and classifying them using Kohonen self-organising maps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SOM method is applied to associate a probability that a given object is a SSO. SOM trained in a un-supervised fashion and by adopting an early stopping criterium in order to classify images with stars, galaxies and SSOs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157" y="784153"/>
            <a:ext cx="7287363" cy="183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85972" y="625234"/>
            <a:ext cx="4129252" cy="1617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8615121" y="2224862"/>
            <a:ext cx="294967" cy="32343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11392734" y="2173747"/>
            <a:ext cx="294967" cy="32343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9050">
            <a:solidFill>
              <a:srgbClr val="0F465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6400747" y="2595897"/>
            <a:ext cx="34890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StreakDet and Deep Learning Pipeline (v &gt; 10 ‘’/h)</a:t>
            </a:r>
            <a:endParaRPr/>
          </a:p>
        </p:txBody>
      </p:sp>
      <p:sp>
        <p:nvSpPr>
          <p:cNvPr id="111" name="Google Shape;111;p2"/>
          <p:cNvSpPr txBox="1"/>
          <p:nvPr/>
        </p:nvSpPr>
        <p:spPr>
          <a:xfrm>
            <a:off x="9750598" y="2609971"/>
            <a:ext cx="237524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SSO-PIPE Deterministic Pipeline (v &lt; 10 ‘’/h)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 b="20751" l="1931" r="0" t="0"/>
          <a:stretch/>
        </p:blipFill>
        <p:spPr>
          <a:xfrm>
            <a:off x="211393" y="2239884"/>
            <a:ext cx="7089059" cy="360574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41596" y="659160"/>
            <a:ext cx="7089059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StreakDet (An ESA funded sofware) pipeline consists of three main phases: segmentation, classification, and lastly astrometric and photometric reduction.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Deep learning consists of CNN patter recognition.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6887495" y="877529"/>
            <a:ext cx="825909" cy="1312606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53975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8185354" y="989806"/>
            <a:ext cx="7089059" cy="572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Both work on single images.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pipeline uses </a:t>
            </a:r>
            <a:r>
              <a:rPr b="1" lang="it-IT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StreakDet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(see next slides for details on PDC results)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data reduction and detection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are embedded into a pipeline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installed and run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a INFN server (Italy) using 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Docker image with all the required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From April 2025…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CODE available on ESA-DATALAB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197040" y="109184"/>
            <a:ext cx="58989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StreakDet and Deep Learning Pipeline (v &gt; 10 ‘’/h)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4"/>
          <p:cNvGrpSpPr/>
          <p:nvPr/>
        </p:nvGrpSpPr>
        <p:grpSpPr>
          <a:xfrm>
            <a:off x="-79905" y="0"/>
            <a:ext cx="12192000" cy="6858000"/>
            <a:chOff x="0" y="0"/>
            <a:chExt cx="12192000" cy="6858000"/>
          </a:xfrm>
        </p:grpSpPr>
        <p:grpSp>
          <p:nvGrpSpPr>
            <p:cNvPr id="126" name="Google Shape;126;p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27" name="Google Shape;127;p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128;p4"/>
              <p:cNvSpPr/>
              <p:nvPr/>
            </p:nvSpPr>
            <p:spPr>
              <a:xfrm>
                <a:off x="2511706" y="266218"/>
                <a:ext cx="3946967" cy="358815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3530279" y="2656390"/>
                <a:ext cx="821802" cy="77261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>
                <a:off x="2916819" y="5347504"/>
                <a:ext cx="3773347" cy="1510496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4"/>
              <p:cNvSpPr/>
              <p:nvPr/>
            </p:nvSpPr>
            <p:spPr>
              <a:xfrm>
                <a:off x="2598515" y="6213676"/>
                <a:ext cx="4543065" cy="644324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5476755" y="3213904"/>
                <a:ext cx="981918" cy="77261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FFFF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4"/>
            <p:cNvSpPr txBox="1"/>
            <p:nvPr/>
          </p:nvSpPr>
          <p:spPr>
            <a:xfrm>
              <a:off x="3439611" y="2656390"/>
              <a:ext cx="2037144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1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Astrometry.net</a:t>
              </a:r>
              <a:endParaRPr b="1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(initial slution)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SExtractor</a:t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PSFex</a:t>
              </a:r>
              <a:endParaRPr b="0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 txBox="1"/>
            <p:nvPr/>
          </p:nvSpPr>
          <p:spPr>
            <a:xfrm>
              <a:off x="5393801" y="3256554"/>
              <a:ext cx="2037144" cy="6001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1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Scamp</a:t>
              </a:r>
              <a:endParaRPr b="1" i="0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(final image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it-IT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-astro. Corrected)</a:t>
              </a:r>
              <a:endParaRPr/>
            </a:p>
          </p:txBody>
        </p:sp>
        <p:cxnSp>
          <p:nvCxnSpPr>
            <p:cNvPr id="135" name="Google Shape;135;p4"/>
            <p:cNvCxnSpPr/>
            <p:nvPr/>
          </p:nvCxnSpPr>
          <p:spPr>
            <a:xfrm>
              <a:off x="2430684" y="6377651"/>
              <a:ext cx="4710896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136" name="Google Shape;136;p4"/>
          <p:cNvSpPr/>
          <p:nvPr/>
        </p:nvSpPr>
        <p:spPr>
          <a:xfrm>
            <a:off x="752168" y="212622"/>
            <a:ext cx="1887793" cy="3595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555891" y="14746"/>
            <a:ext cx="53319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SSO-PIPE Deterministic Pipeline (v &lt; 10 ‘’/h)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5578719" y="705"/>
            <a:ext cx="53319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StreakDet uses mid outputs from SSO-PIPE ( &gt; 10’’/h)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/>
          <p:nvPr/>
        </p:nvSpPr>
        <p:spPr>
          <a:xfrm>
            <a:off x="456828" y="-138500"/>
            <a:ext cx="11278344" cy="5078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Activity of SWG-SSO in the framework of a pilot study (with CAL field) endorsed by ESA and EC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golden recipe to solve astrometry and achieve a reasonable good level (and routinely) at quadrant level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 to \simeq 10 mas (depending on # references)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Reduction done on quadrant level (144 HDUs): bias, flat, mask, prescan/overscan. Output is  a 144 HDU mosaic.</a:t>
            </a:r>
            <a:endParaRPr/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arenR"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few fundamental keywords copied from 0 header in raw data to any of the other 144 HDUs (RAOBS, DECOB, PA).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few other keywords generated: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CRVAL1, CRVAL2 (from RAOBS, DECOB),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CDELT1, CDELT2 (from pixel size),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CROTA2 (from PA)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CRPIX (updated to account for cuts on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prescan/overscan regions)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6928975" y="2438153"/>
            <a:ext cx="6096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CD1_1 = CDELT1 * cos (CROTA2)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CD1_2 = -CDELT2 * sin (CROTA2)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CD2_1 = CDELT1 * sin (CROTA2) </a:t>
            </a:r>
            <a:b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CD2_2 = CDELT2 * cos (CROTA2)</a:t>
            </a:r>
            <a:endParaRPr/>
          </a:p>
        </p:txBody>
      </p:sp>
      <p:sp>
        <p:nvSpPr>
          <p:cNvPr id="145" name="Google Shape;145;p5"/>
          <p:cNvSpPr/>
          <p:nvPr/>
        </p:nvSpPr>
        <p:spPr>
          <a:xfrm>
            <a:off x="5370489" y="2400657"/>
            <a:ext cx="975360" cy="77585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6928975" y="2367250"/>
            <a:ext cx="3389376" cy="1200329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/>
        </p:nvSpPr>
        <p:spPr>
          <a:xfrm>
            <a:off x="7099663" y="1985848"/>
            <a:ext cx="3048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first guess on quadrant WCS</a:t>
            </a:r>
            <a:endParaRPr/>
          </a:p>
        </p:txBody>
      </p:sp>
      <p:sp>
        <p:nvSpPr>
          <p:cNvPr id="148" name="Google Shape;148;p5"/>
          <p:cNvSpPr txBox="1"/>
          <p:nvPr/>
        </p:nvSpPr>
        <p:spPr>
          <a:xfrm>
            <a:off x="456828" y="3909788"/>
            <a:ext cx="326725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3) Run a local installation of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astrometry.net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along with informationon the VIS Geometry Map).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Cdij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values are updated by astrometry.net. 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Downsamplig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descr="Immagine che contiene Rettangolo, quadrato, schermata, linea&#10;&#10;Descrizione generata automaticamente"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147" y="3596237"/>
            <a:ext cx="4899579" cy="316031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8623663" y="3909788"/>
            <a:ext cx="326725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GAIA DR3, UNWISe 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PANSTAR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catalogues extracted towards (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RAOBS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DECOBS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and extraction radius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R=3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degrees. When astrometry fails,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CRPIX1,2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kept from the VIS Geometry Map, 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Cdij</a:t>
            </a: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kept from the surrounding succesful quadrants.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661" y="-128587"/>
            <a:ext cx="8793487" cy="6213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astronomia, schermata, spazio, stella&#10;&#10;Descrizione generata automaticamente" id="156" name="Google Shape;15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6989749" y="1720745"/>
            <a:ext cx="6922996" cy="34815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277868" y="6211669"/>
            <a:ext cx="798735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this example: 20  mas on RA, 40 mas on DEC. By using latest Scamp (which accounts for precession of coordinates) down to </a:t>
            </a:r>
            <a:r>
              <a:rPr lang="it-IT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 mas routinely</a:t>
            </a:r>
            <a:r>
              <a:rPr lang="it-IT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! Our goal: 0.5’’/h!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/>
          <p:nvPr/>
        </p:nvSpPr>
        <p:spPr>
          <a:xfrm>
            <a:off x="424543" y="170212"/>
            <a:ext cx="1137403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SSO finder algorithm to search for  slow(&lt; 10 arcsec/h)  moving objects in catalogues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Provided that an SSO is detected (Pivot catalogue + N remaining catalogues):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each pivot source, find if the same source is present (within a given circle with radius given by astrometric precision) in at least M of N-1 catalogues. If true skip this source as a potential SSO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Select in each catalogue, the sources within a given distance  from the potential SSOs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AutoNum type="arabicParenR"/>
            </a:pPr>
            <a:r>
              <a:rPr lang="it-IT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Associate sources (same SSO in subsequent catalogues) if the motion appears constant and always in the same direction (but within given errors)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97974" y="3111826"/>
            <a:ext cx="2873827" cy="2824842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3069766" y="3111826"/>
            <a:ext cx="2873827" cy="2824842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/>
          <p:nvPr/>
        </p:nvSpPr>
        <p:spPr>
          <a:xfrm>
            <a:off x="6161312" y="2981197"/>
            <a:ext cx="2873827" cy="2824842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9252858" y="2981197"/>
            <a:ext cx="2873827" cy="2824842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250368" y="2981197"/>
            <a:ext cx="13685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PIVOT: CAT 1</a:t>
            </a:r>
            <a:endParaRPr/>
          </a:p>
        </p:txBody>
      </p:sp>
      <p:sp>
        <p:nvSpPr>
          <p:cNvPr id="168" name="Google Shape;168;p8"/>
          <p:cNvSpPr txBox="1"/>
          <p:nvPr/>
        </p:nvSpPr>
        <p:spPr>
          <a:xfrm>
            <a:off x="2979276" y="2999463"/>
            <a:ext cx="7052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 2</a:t>
            </a:r>
            <a:endParaRPr/>
          </a:p>
        </p:txBody>
      </p:sp>
      <p:sp>
        <p:nvSpPr>
          <p:cNvPr id="169" name="Google Shape;169;p8"/>
          <p:cNvSpPr txBox="1"/>
          <p:nvPr/>
        </p:nvSpPr>
        <p:spPr>
          <a:xfrm>
            <a:off x="5943593" y="2999463"/>
            <a:ext cx="7052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 3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8990719" y="2981197"/>
            <a:ext cx="7052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 4</a:t>
            </a:r>
            <a:endParaRPr/>
          </a:p>
        </p:txBody>
      </p:sp>
      <p:sp>
        <p:nvSpPr>
          <p:cNvPr id="171" name="Google Shape;171;p8"/>
          <p:cNvSpPr/>
          <p:nvPr/>
        </p:nvSpPr>
        <p:spPr>
          <a:xfrm>
            <a:off x="823902" y="3965412"/>
            <a:ext cx="174171" cy="141514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645444" y="3534589"/>
            <a:ext cx="18414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Pivot source i= 45</a:t>
            </a:r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3745560" y="3950239"/>
            <a:ext cx="174171" cy="141514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3567102" y="3519416"/>
            <a:ext cx="1439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Pivot source j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5440325" y="4039575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5266154" y="4877775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4452262" y="4948532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3566414" y="4353108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5172463" y="3549762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180" name="Google Shape;180;p8"/>
          <p:cNvSpPr txBox="1"/>
          <p:nvPr/>
        </p:nvSpPr>
        <p:spPr>
          <a:xfrm>
            <a:off x="5058725" y="4452262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1200</a:t>
            </a:r>
            <a:endParaRPr/>
          </a:p>
        </p:txBody>
      </p:sp>
      <p:sp>
        <p:nvSpPr>
          <p:cNvPr id="181" name="Google Shape;181;p8"/>
          <p:cNvSpPr txBox="1"/>
          <p:nvPr/>
        </p:nvSpPr>
        <p:spPr>
          <a:xfrm>
            <a:off x="4270180" y="5144025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3433555" y="4592727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/>
          </a:p>
        </p:txBody>
      </p:sp>
      <p:sp>
        <p:nvSpPr>
          <p:cNvPr id="183" name="Google Shape;183;p8"/>
          <p:cNvSpPr/>
          <p:nvPr/>
        </p:nvSpPr>
        <p:spPr>
          <a:xfrm>
            <a:off x="6773274" y="3979000"/>
            <a:ext cx="174171" cy="141514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6594816" y="3548177"/>
            <a:ext cx="1439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Pivot source j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"/>
          <p:cNvSpPr/>
          <p:nvPr/>
        </p:nvSpPr>
        <p:spPr>
          <a:xfrm>
            <a:off x="8468039" y="4068336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"/>
          <p:cNvSpPr/>
          <p:nvPr/>
        </p:nvSpPr>
        <p:spPr>
          <a:xfrm>
            <a:off x="8293868" y="4906536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/>
          <p:nvPr/>
        </p:nvSpPr>
        <p:spPr>
          <a:xfrm>
            <a:off x="7479976" y="4977293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6425989" y="4893579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 txBox="1"/>
          <p:nvPr/>
        </p:nvSpPr>
        <p:spPr>
          <a:xfrm>
            <a:off x="8200177" y="3578523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190" name="Google Shape;190;p8"/>
          <p:cNvSpPr txBox="1"/>
          <p:nvPr/>
        </p:nvSpPr>
        <p:spPr>
          <a:xfrm>
            <a:off x="8086439" y="4481023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191" name="Google Shape;191;p8"/>
          <p:cNvSpPr txBox="1"/>
          <p:nvPr/>
        </p:nvSpPr>
        <p:spPr>
          <a:xfrm>
            <a:off x="7297894" y="5172786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92" name="Google Shape;192;p8"/>
          <p:cNvSpPr txBox="1"/>
          <p:nvPr/>
        </p:nvSpPr>
        <p:spPr>
          <a:xfrm>
            <a:off x="6293130" y="513319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9933921" y="3974613"/>
            <a:ext cx="174171" cy="141514"/>
          </a:xfrm>
          <a:prstGeom prst="ellipse">
            <a:avLst/>
          </a:prstGeom>
          <a:noFill/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9755463" y="3543790"/>
            <a:ext cx="14391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Pivot source j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11628686" y="4063949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11454515" y="4902149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8"/>
          <p:cNvSpPr/>
          <p:nvPr/>
        </p:nvSpPr>
        <p:spPr>
          <a:xfrm>
            <a:off x="10640623" y="4972906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9492143" y="5059566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8"/>
          <p:cNvSpPr txBox="1"/>
          <p:nvPr/>
        </p:nvSpPr>
        <p:spPr>
          <a:xfrm>
            <a:off x="11360824" y="3574136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</a:t>
            </a:r>
            <a:endParaRPr/>
          </a:p>
        </p:txBody>
      </p:sp>
      <p:sp>
        <p:nvSpPr>
          <p:cNvPr id="200" name="Google Shape;200;p8"/>
          <p:cNvSpPr txBox="1"/>
          <p:nvPr/>
        </p:nvSpPr>
        <p:spPr>
          <a:xfrm>
            <a:off x="11247086" y="4476636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201" name="Google Shape;201;p8"/>
          <p:cNvSpPr txBox="1"/>
          <p:nvPr/>
        </p:nvSpPr>
        <p:spPr>
          <a:xfrm>
            <a:off x="10458541" y="5168399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400</a:t>
            </a:r>
            <a:endParaRPr/>
          </a:p>
        </p:txBody>
      </p:sp>
      <p:sp>
        <p:nvSpPr>
          <p:cNvPr id="202" name="Google Shape;202;p8"/>
          <p:cNvSpPr txBox="1"/>
          <p:nvPr/>
        </p:nvSpPr>
        <p:spPr>
          <a:xfrm>
            <a:off x="9529328" y="5090046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1233</a:t>
            </a:r>
            <a:endParaRPr/>
          </a:p>
        </p:txBody>
      </p:sp>
      <p:cxnSp>
        <p:nvCxnSpPr>
          <p:cNvPr id="203" name="Google Shape;203;p8"/>
          <p:cNvCxnSpPr>
            <a:endCxn id="175" idx="2"/>
          </p:cNvCxnSpPr>
          <p:nvPr/>
        </p:nvCxnSpPr>
        <p:spPr>
          <a:xfrm>
            <a:off x="3852125" y="4039532"/>
            <a:ext cx="1588200" cy="70800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4" name="Google Shape;204;p8"/>
          <p:cNvCxnSpPr/>
          <p:nvPr/>
        </p:nvCxnSpPr>
        <p:spPr>
          <a:xfrm>
            <a:off x="6934550" y="4035993"/>
            <a:ext cx="1588066" cy="70757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5" name="Google Shape;205;p8"/>
          <p:cNvCxnSpPr/>
          <p:nvPr/>
        </p:nvCxnSpPr>
        <p:spPr>
          <a:xfrm>
            <a:off x="10104411" y="4059282"/>
            <a:ext cx="1588066" cy="70757"/>
          </a:xfrm>
          <a:prstGeom prst="straightConnector1">
            <a:avLst/>
          </a:prstGeom>
          <a:noFill/>
          <a:ln cap="flat" cmpd="sng" w="9525">
            <a:solidFill>
              <a:srgbClr val="4472C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6" name="Google Shape;206;p8"/>
          <p:cNvCxnSpPr/>
          <p:nvPr/>
        </p:nvCxnSpPr>
        <p:spPr>
          <a:xfrm flipH="1">
            <a:off x="3667639" y="4059735"/>
            <a:ext cx="179145" cy="378495"/>
          </a:xfrm>
          <a:prstGeom prst="straightConnector1">
            <a:avLst/>
          </a:prstGeom>
          <a:noFill/>
          <a:ln cap="flat" cmpd="sng" w="41275">
            <a:solidFill>
              <a:srgbClr val="ED7D3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7" name="Google Shape;207;p8"/>
          <p:cNvCxnSpPr>
            <a:endCxn id="188" idx="7"/>
          </p:cNvCxnSpPr>
          <p:nvPr/>
        </p:nvCxnSpPr>
        <p:spPr>
          <a:xfrm flipH="1">
            <a:off x="6574653" y="4128303"/>
            <a:ext cx="253200" cy="786000"/>
          </a:xfrm>
          <a:prstGeom prst="straightConnector1">
            <a:avLst/>
          </a:prstGeom>
          <a:noFill/>
          <a:ln cap="flat" cmpd="sng" w="41275">
            <a:solidFill>
              <a:srgbClr val="ED7D3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08" name="Google Shape;208;p8"/>
          <p:cNvCxnSpPr/>
          <p:nvPr/>
        </p:nvCxnSpPr>
        <p:spPr>
          <a:xfrm flipH="1">
            <a:off x="9606461" y="4138255"/>
            <a:ext cx="371797" cy="951791"/>
          </a:xfrm>
          <a:prstGeom prst="straightConnector1">
            <a:avLst/>
          </a:prstGeom>
          <a:noFill/>
          <a:ln cap="flat" cmpd="sng" w="41275">
            <a:solidFill>
              <a:srgbClr val="ED7D3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09" name="Google Shape;209;p8"/>
          <p:cNvSpPr/>
          <p:nvPr/>
        </p:nvSpPr>
        <p:spPr>
          <a:xfrm>
            <a:off x="2173163" y="4055379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/>
          <p:nvPr/>
        </p:nvSpPr>
        <p:spPr>
          <a:xfrm>
            <a:off x="1998992" y="4893579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1185100" y="4964336"/>
            <a:ext cx="174171" cy="141514"/>
          </a:xfrm>
          <a:prstGeom prst="ellipse">
            <a:avLst/>
          </a:prstGeom>
          <a:solidFill>
            <a:srgbClr val="FF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9"/>
          <p:cNvPicPr preferRelativeResize="0"/>
          <p:nvPr/>
        </p:nvPicPr>
        <p:blipFill rotWithShape="1">
          <a:blip r:embed="rId3">
            <a:alphaModFix/>
          </a:blip>
          <a:srcRect b="0" l="6069" r="7233" t="0"/>
          <a:stretch/>
        </p:blipFill>
        <p:spPr>
          <a:xfrm>
            <a:off x="6096000" y="525209"/>
            <a:ext cx="6096000" cy="335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4">
            <a:alphaModFix/>
          </a:blip>
          <a:srcRect b="0" l="7768" r="6885" t="0"/>
          <a:stretch/>
        </p:blipFill>
        <p:spPr>
          <a:xfrm>
            <a:off x="0" y="525209"/>
            <a:ext cx="6244281" cy="3488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schermata, astronomia, spazio, Universo&#10;&#10;Descrizione generata automaticamente" id="218" name="Google Shape;218;p9"/>
          <p:cNvPicPr preferRelativeResize="0"/>
          <p:nvPr/>
        </p:nvPicPr>
        <p:blipFill rotWithShape="1">
          <a:blip r:embed="rId5">
            <a:alphaModFix/>
          </a:blip>
          <a:srcRect b="-2248" l="30855" r="25415" t="2248"/>
          <a:stretch/>
        </p:blipFill>
        <p:spPr>
          <a:xfrm>
            <a:off x="1311948" y="3878069"/>
            <a:ext cx="2487803" cy="245472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9"/>
          <p:cNvSpPr txBox="1"/>
          <p:nvPr/>
        </p:nvSpPr>
        <p:spPr>
          <a:xfrm>
            <a:off x="384776" y="202044"/>
            <a:ext cx="571122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SIMULATIONS of OU-VIS-like  catalogues containing SSOs. Detection down to 0.5 arcsec/h</a:t>
            </a:r>
            <a:endParaRPr/>
          </a:p>
        </p:txBody>
      </p:sp>
      <p:sp>
        <p:nvSpPr>
          <p:cNvPr id="220" name="Google Shape;220;p9"/>
          <p:cNvSpPr txBox="1"/>
          <p:nvPr/>
        </p:nvSpPr>
        <p:spPr>
          <a:xfrm>
            <a:off x="6616127" y="212311"/>
            <a:ext cx="63715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Detection via SSOFinder of SSOs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6">
            <a:alphaModFix/>
          </a:blip>
          <a:srcRect b="0" l="26505" r="25652" t="0"/>
          <a:stretch/>
        </p:blipFill>
        <p:spPr>
          <a:xfrm>
            <a:off x="4883399" y="3878069"/>
            <a:ext cx="2721764" cy="245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/>
          <p:nvPr/>
        </p:nvSpPr>
        <p:spPr>
          <a:xfrm>
            <a:off x="168966" y="271893"/>
            <a:ext cx="1185406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FFFFFF"/>
                </a:solidFill>
                <a:highlight>
                  <a:srgbClr val="FF00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A PREDICTIVE SOM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00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has been implemented with an early stopping feature thus allowing the net to classify new data.</a:t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1112909" y="2713600"/>
            <a:ext cx="4396317" cy="165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2646" y="1233881"/>
            <a:ext cx="4751916" cy="473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0"/>
          <p:cNvPicPr preferRelativeResize="0"/>
          <p:nvPr/>
        </p:nvPicPr>
        <p:blipFill rotWithShape="1">
          <a:blip r:embed="rId5">
            <a:alphaModFix/>
          </a:blip>
          <a:srcRect b="0" l="7332" r="22729" t="0"/>
          <a:stretch/>
        </p:blipFill>
        <p:spPr>
          <a:xfrm rot="5400000">
            <a:off x="7724068" y="1868990"/>
            <a:ext cx="4955459" cy="3461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/>
          <p:nvPr/>
        </p:nvSpPr>
        <p:spPr>
          <a:xfrm rot="-5400000">
            <a:off x="7614950" y="2910934"/>
            <a:ext cx="858377" cy="774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"/>
          <p:cNvSpPr/>
          <p:nvPr/>
        </p:nvSpPr>
        <p:spPr>
          <a:xfrm rot="-5400000">
            <a:off x="2045888" y="2850432"/>
            <a:ext cx="858377" cy="774537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2024-05-22T14:37:19Z</dcterms:created>
  <dc:creator>Anna Di Giorgio</dc:creator>
</cp:coreProperties>
</file>