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6"/>
  </p:notesMasterIdLst>
  <p:sldIdLst>
    <p:sldId id="261" r:id="rId2"/>
    <p:sldId id="264" r:id="rId3"/>
    <p:sldId id="286" r:id="rId4"/>
    <p:sldId id="287" r:id="rId5"/>
    <p:sldId id="263" r:id="rId6"/>
    <p:sldId id="274" r:id="rId7"/>
    <p:sldId id="277" r:id="rId8"/>
    <p:sldId id="262" r:id="rId9"/>
    <p:sldId id="279" r:id="rId10"/>
    <p:sldId id="276" r:id="rId11"/>
    <p:sldId id="278" r:id="rId12"/>
    <p:sldId id="280" r:id="rId13"/>
    <p:sldId id="281" r:id="rId14"/>
    <p:sldId id="282" r:id="rId15"/>
    <p:sldId id="283" r:id="rId16"/>
    <p:sldId id="285" r:id="rId17"/>
    <p:sldId id="268" r:id="rId18"/>
    <p:sldId id="275" r:id="rId19"/>
    <p:sldId id="284" r:id="rId20"/>
    <p:sldId id="288" r:id="rId21"/>
    <p:sldId id="289" r:id="rId22"/>
    <p:sldId id="292" r:id="rId23"/>
    <p:sldId id="290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4" autoAdjust="0"/>
    <p:restoredTop sz="94649"/>
  </p:normalViewPr>
  <p:slideViewPr>
    <p:cSldViewPr snapToGrid="0">
      <p:cViewPr varScale="1">
        <p:scale>
          <a:sx n="71" d="100"/>
          <a:sy n="71" d="100"/>
        </p:scale>
        <p:origin x="20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354DF-AD41-994B-9E11-0F8F02CF5CD9}" type="datetimeFigureOut">
              <a:rPr lang="en-IT" smtClean="0"/>
              <a:t>29/06/25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0A028-4B8A-EF4E-B06C-9FF250EF02A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7836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03174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11556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94598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14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57420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15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9681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16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89495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3980242956_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33980242956_1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60576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20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39177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9696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0236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5319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3980242956_1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33980242956_1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5594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53544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96933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andro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 Bardelli &lt;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sandro.bardelli@inaf.it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&gt;,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Petra 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Dell'Arme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 &lt;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petra.dellarme@inaf.it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&gt;,</a:t>
            </a:r>
            <a:br>
              <a:rPr lang="en-GB" dirty="0"/>
            </a:b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chiara.sirignano@unipd.it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,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Anna Maria Di Giorgio &lt;</a:t>
            </a: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anna.digiorgio@inaf.it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&gt;,</a:t>
            </a:r>
            <a:br>
              <a:rPr lang="en-GB" dirty="0"/>
            </a:b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francesca.cavallotti@gmail.com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,</a:t>
            </a:r>
            <a:br>
              <a:rPr lang="en-GB" dirty="0"/>
            </a:b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silvano.tosi@ge.infn.it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,</a:t>
            </a:r>
            <a:br>
              <a:rPr lang="en-GB" dirty="0"/>
            </a:b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linnemann@museoscienza.it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,</a:t>
            </a:r>
            <a:br>
              <a:rPr lang="en-GB" dirty="0"/>
            </a:b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germana.galoforo@asi.it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,</a:t>
            </a:r>
            <a:br>
              <a:rPr lang="en-GB" dirty="0"/>
            </a:b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lorenza.vianello@unibo.it</a:t>
            </a:r>
            <a:r>
              <a:rPr lang="en-GB" b="0" i="0" dirty="0">
                <a:solidFill>
                  <a:srgbClr val="222222"/>
                </a:solidFill>
                <a:effectLst/>
                <a:latin typeface="Google Sans"/>
              </a:rPr>
              <a:t>,</a:t>
            </a:r>
            <a:br>
              <a:rPr lang="en-GB" dirty="0"/>
            </a:br>
            <a:r>
              <a:rPr lang="en-GB" b="0" i="0" dirty="0" err="1">
                <a:solidFill>
                  <a:srgbClr val="222222"/>
                </a:solidFill>
                <a:effectLst/>
                <a:latin typeface="Google Sans"/>
              </a:rPr>
              <a:t>fabiana.paravani@asi.it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12861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/drive/u/0/folders/1lEyyl50zXNKJRRrl8ZhAtEShQbYkNopG</a:t>
            </a:r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30A028-4B8A-EF4E-B06C-9FF250EF02A2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74762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36D95-DFC6-7F2E-766C-516A84F6A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F7F5F5-7376-FCE6-2930-E64B58D17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EBF9B2-EAC3-CD97-8704-D78B9460C8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21" name="Picture 20" descr="Agenzia Spaziale Italiana - Wikipedia">
            <a:extLst>
              <a:ext uri="{FF2B5EF4-FFF2-40B4-BE49-F238E27FC236}">
                <a16:creationId xmlns:a16="http://schemas.microsoft.com/office/drawing/2014/main" id="{7BF32790-90AB-4A3A-0DBF-5FFA81C87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C2D274-87ED-7A1E-6A60-406E444D2FD2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logo with a camera on it&#10;&#10;AI-generated content may be incorrect.">
            <a:extLst>
              <a:ext uri="{FF2B5EF4-FFF2-40B4-BE49-F238E27FC236}">
                <a16:creationId xmlns:a16="http://schemas.microsoft.com/office/drawing/2014/main" id="{EEAC5B57-B840-4EAB-962F-82E965ABC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889" y="276270"/>
            <a:ext cx="1097280" cy="1097280"/>
          </a:xfrm>
          <a:prstGeom prst="rect">
            <a:avLst/>
          </a:prstGeom>
        </p:spPr>
      </p:pic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5442F92B-3B27-6179-D5DE-B90DA21796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86" y="240023"/>
            <a:ext cx="1737360" cy="707950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E89B15C-1B54-917A-0C75-52EFE4E07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685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CDDD0-E525-1602-F1C8-F10B8101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8F316-6155-E49F-00D3-E7C0AD23F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1923B9-C4CA-9174-221B-13281BD03B96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0CFEFDD-4E18-2C16-3A87-9833656E3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3" name="Picture 12" descr="Agenzia Spaziale Italiana - Wikipedia">
            <a:extLst>
              <a:ext uri="{FF2B5EF4-FFF2-40B4-BE49-F238E27FC236}">
                <a16:creationId xmlns:a16="http://schemas.microsoft.com/office/drawing/2014/main" id="{9F2819DE-7EBA-59AB-F02B-12B6DE5A6D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F5308-CE04-6808-FC15-FFDEC1AD0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7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70261-70B4-5AC7-2ABC-C5264891A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18B16-D1DC-789B-E037-4C4F05FA8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32A9B9-B3F7-7470-AFC8-78EB0B731515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65C66-5884-E175-9CF9-73B7D916C8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4" name="Picture 13" descr="Agenzia Spaziale Italiana - Wikipedia">
            <a:extLst>
              <a:ext uri="{FF2B5EF4-FFF2-40B4-BE49-F238E27FC236}">
                <a16:creationId xmlns:a16="http://schemas.microsoft.com/office/drawing/2014/main" id="{87EB90EB-CE00-CD20-0F8E-FD002E6A50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686CE-28AD-4CCF-9832-98865AF69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DA4AD-CFC1-EF65-DAEE-C7B864C3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F8C55-92C1-F593-3972-F621D1A81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7472"/>
            <a:ext cx="10515600" cy="4351338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42B1FA-8022-5239-CC70-D939841E9559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5599D68-2F21-6EA2-A03A-EC8746F61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6" name="Picture 15" descr="Agenzia Spaziale Italiana - Wikipedia">
            <a:extLst>
              <a:ext uri="{FF2B5EF4-FFF2-40B4-BE49-F238E27FC236}">
                <a16:creationId xmlns:a16="http://schemas.microsoft.com/office/drawing/2014/main" id="{A884CD2C-8265-0240-83CA-1EF5DA4598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2909160-E096-1A05-2CFE-1DBFE341C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0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976B-328A-4DC9-84CD-CC14684C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E320D-5CAB-13CF-B824-970222926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81ACBF-BE29-6FFD-CCA2-574507B8B4F3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C31A488-13E1-D836-856A-5B1EE3810E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3" name="Picture 12" descr="Agenzia Spaziale Italiana - Wikipedia">
            <a:extLst>
              <a:ext uri="{FF2B5EF4-FFF2-40B4-BE49-F238E27FC236}">
                <a16:creationId xmlns:a16="http://schemas.microsoft.com/office/drawing/2014/main" id="{644518E3-7DE5-4495-09A8-B880315A17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648BC-2AC1-82AB-2594-10E360C82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31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F5408-EABB-FF07-E646-CE7FD2468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212B0-5985-A779-DFB1-5E5EF6853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B7D72-37FB-D409-48CA-94D33046C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3B9EC-B8FE-B9E2-A069-D30EE642D6DE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B9D9EB4-A5F9-48E7-0D93-2D8020EA5E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4" name="Picture 13" descr="Agenzia Spaziale Italiana - Wikipedia">
            <a:extLst>
              <a:ext uri="{FF2B5EF4-FFF2-40B4-BE49-F238E27FC236}">
                <a16:creationId xmlns:a16="http://schemas.microsoft.com/office/drawing/2014/main" id="{29BE7441-6A0C-2EEE-7B51-8228BAF7F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11167B-E71C-420F-A74F-A3FA52E237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1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65E8-669E-5BA9-870E-BCE9211A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3AA19-05A5-4ACD-E87F-CAD0A755F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4BC27-53D1-A2BC-6B16-C8A11EAF2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6B7CBD-7C0F-CC5E-57CE-22DA9687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500F6-A41C-5A75-92A2-FC16F785E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00BC84-B72C-C677-75E6-C9723978A336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1657382-877C-75CC-E33E-E2EB91F25E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6" name="Picture 15" descr="Agenzia Spaziale Italiana - Wikipedia">
            <a:extLst>
              <a:ext uri="{FF2B5EF4-FFF2-40B4-BE49-F238E27FC236}">
                <a16:creationId xmlns:a16="http://schemas.microsoft.com/office/drawing/2014/main" id="{D7BBE807-B029-A936-FFB9-2E7C0EA703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F2D9BE0-B499-2301-857E-DE0C900812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3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598D5-59D0-33F7-9536-087DE2C6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7B5533-E48F-4C7E-C7D2-01F9C828E9BB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F485DE7-01FD-0D0C-FD75-64AA39417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2" name="Picture 11" descr="Agenzia Spaziale Italiana - Wikipedia">
            <a:extLst>
              <a:ext uri="{FF2B5EF4-FFF2-40B4-BE49-F238E27FC236}">
                <a16:creationId xmlns:a16="http://schemas.microsoft.com/office/drawing/2014/main" id="{C0FBF9BF-5B6F-95A4-D8D4-3A33B1B01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448167-0DC4-E2C3-D54A-8C90DC0231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0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2E43AB-3074-D521-879D-ECED9F960856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46D7275-E377-CE5D-BE19-AC0657FE40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23" name="Picture 22" descr="Agenzia Spaziale Italiana - Wikipedia">
            <a:extLst>
              <a:ext uri="{FF2B5EF4-FFF2-40B4-BE49-F238E27FC236}">
                <a16:creationId xmlns:a16="http://schemas.microsoft.com/office/drawing/2014/main" id="{6C81398E-DDAD-2E25-0078-D1849360E4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1391CD8-1DFA-83FD-F82E-93B04B0459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35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82F4A-63AA-5A34-6807-5870E3C75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EA6EE-75F0-F90F-AB8F-3815FAA77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193963-45DF-D374-92D5-0A3FB6172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C69727-5B7C-84F5-559C-AC7B76834124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7DC77D89-DF92-0DE7-D6E8-3F6B7CB5D1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3" name="Picture 12" descr="Agenzia Spaziale Italiana - Wikipedia">
            <a:extLst>
              <a:ext uri="{FF2B5EF4-FFF2-40B4-BE49-F238E27FC236}">
                <a16:creationId xmlns:a16="http://schemas.microsoft.com/office/drawing/2014/main" id="{9FCB89B5-3F39-1562-6325-595AB4D20A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00E295-4A0F-32AD-8C29-912D646EF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032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9977-2E72-B48D-6A61-0242CFD14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5CFF5-66E3-0E21-5866-CAE775F98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5CFAD-88C4-8ECA-675D-C0306507C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8ED1CBE-95AB-23F5-8AA8-8978EFDF8A6B}"/>
              </a:ext>
            </a:extLst>
          </p:cNvPr>
          <p:cNvCxnSpPr>
            <a:cxnSpLocks/>
          </p:cNvCxnSpPr>
          <p:nvPr userDrawn="1"/>
        </p:nvCxnSpPr>
        <p:spPr>
          <a:xfrm flipH="1">
            <a:off x="2893480" y="6337215"/>
            <a:ext cx="8460320" cy="6137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6BB23CD-DC9C-3B37-E776-6AD83F35E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31" y="5997775"/>
            <a:ext cx="1512849" cy="654759"/>
          </a:xfrm>
          <a:prstGeom prst="rect">
            <a:avLst/>
          </a:prstGeom>
          <a:noFill/>
        </p:spPr>
      </p:pic>
      <p:pic>
        <p:nvPicPr>
          <p:cNvPr id="14" name="Picture 13" descr="Agenzia Spaziale Italiana - Wikipedia">
            <a:extLst>
              <a:ext uri="{FF2B5EF4-FFF2-40B4-BE49-F238E27FC236}">
                <a16:creationId xmlns:a16="http://schemas.microsoft.com/office/drawing/2014/main" id="{1E9E9AA6-A216-9771-8D77-B35DD0EDB7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89" y="5997775"/>
            <a:ext cx="748098" cy="6547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251D04-793F-1A73-8FBD-3A44A71F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it-IT" dirty="0">
                <a:solidFill>
                  <a:srgbClr val="777777"/>
                </a:solidFill>
                <a:latin typeface="Liberation Sans"/>
              </a:rPr>
              <a:t>7° Meeting Nazionale Collaborazione </a:t>
            </a:r>
            <a:r>
              <a:rPr lang="it-IT" dirty="0" err="1">
                <a:solidFill>
                  <a:srgbClr val="777777"/>
                </a:solidFill>
                <a:latin typeface="Liberation Sans"/>
              </a:rPr>
              <a:t>Euclid</a:t>
            </a:r>
            <a:r>
              <a:rPr lang="it-IT" dirty="0">
                <a:solidFill>
                  <a:srgbClr val="777777"/>
                </a:solidFill>
                <a:latin typeface="Liberation Sans"/>
              </a:rPr>
              <a:t>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4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;p27">
            <a:extLst>
              <a:ext uri="{FF2B5EF4-FFF2-40B4-BE49-F238E27FC236}">
                <a16:creationId xmlns:a16="http://schemas.microsoft.com/office/drawing/2014/main" id="{32445029-29B5-4F93-E2D0-D764E59F7685}"/>
              </a:ext>
            </a:extLst>
          </p:cNvPr>
          <p:cNvSpPr/>
          <p:nvPr userDrawn="1"/>
        </p:nvSpPr>
        <p:spPr>
          <a:xfrm>
            <a:off x="147900" y="164903"/>
            <a:ext cx="11896200" cy="6667500"/>
          </a:xfrm>
          <a:prstGeom prst="roundRect">
            <a:avLst>
              <a:gd name="adj" fmla="val 3619"/>
            </a:avLst>
          </a:prstGeom>
          <a:solidFill>
            <a:schemeClr val="lt1"/>
          </a:solidFill>
          <a:ln w="38100" cap="flat" cmpd="sng">
            <a:solidFill>
              <a:schemeClr val="bg2">
                <a:lumMod val="50000"/>
                <a:lumOff val="50000"/>
              </a:schemeClr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FB18C1-2B2B-07CC-F087-CDFE6AA13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98082-0490-339E-0407-37EE8D2AB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Google Shape;12;p27">
            <a:extLst>
              <a:ext uri="{FF2B5EF4-FFF2-40B4-BE49-F238E27FC236}">
                <a16:creationId xmlns:a16="http://schemas.microsoft.com/office/drawing/2014/main" id="{EC34E5D6-8C23-05A5-5AB5-63DFB7EBF169}"/>
              </a:ext>
            </a:extLst>
          </p:cNvPr>
          <p:cNvSpPr/>
          <p:nvPr userDrawn="1"/>
        </p:nvSpPr>
        <p:spPr>
          <a:xfrm>
            <a:off x="11547032" y="6279937"/>
            <a:ext cx="395363" cy="37129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4D518CBC-C263-4F86-8A9E-C84EE8F3BB02}" type="slidenum">
              <a:rPr lang="en-US" sz="1400" smtClean="0">
                <a:solidFill>
                  <a:schemeClr val="accent1">
                    <a:lumMod val="50000"/>
                  </a:schemeClr>
                </a:solidFill>
              </a:rPr>
              <a:pPr/>
              <a:t>‹#›</a:t>
            </a:fld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10DD974-0D65-22A5-A6A1-0AA708E9F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AF4291C2-2331-189B-E25B-304F94FF8000}"/>
              </a:ext>
            </a:extLst>
          </p:cNvPr>
          <p:cNvSpPr txBox="1">
            <a:spLocks/>
          </p:cNvSpPr>
          <p:nvPr userDrawn="1"/>
        </p:nvSpPr>
        <p:spPr>
          <a:xfrm>
            <a:off x="3095171" y="6356349"/>
            <a:ext cx="6429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>
                <a:solidFill>
                  <a:srgbClr val="777777"/>
                </a:solidFill>
                <a:latin typeface="Liberation Sans"/>
              </a:rPr>
              <a:t>7° Meeting Nazionale Collaborazione Euclid Italia – Bologna 30 Giugno – 2 Luglio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1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ravitational-lensing.explored.info/?fbclid=IwY2xjawE2hEZleHRuA2FlbQIxMQABHUhaRz-xNFLx1hOxp3r9Tht3fdzGy9cRXJzaEoqiGYGWD7KVkanfHe-61g_aem_tTTA7tV_3CLolpGtr2ScqA&amp;sfnsn=scwspmo" TargetMode="External"/><Relationship Id="rId2" Type="http://schemas.openxmlformats.org/officeDocument/2006/relationships/hyperlink" Target="https://wittman.physics.ucdavis.edu/Animations/RotationCurve/GalacticRotatio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stro.unl.edu/mobile/Galaxies/GalaxiesStable.html" TargetMode="External"/><Relationship Id="rId4" Type="http://schemas.openxmlformats.org/officeDocument/2006/relationships/hyperlink" Target="https://wittman.physics.ucdavis.edu/Animations/CosmicExpansion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sero.it/" TargetMode="Externa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900D-8E68-5191-A10B-90E931D5EA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Euclid It EDU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85EAC-9446-590B-47B2-6FB7775CE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Sandro Bardelli</a:t>
            </a:r>
          </a:p>
          <a:p>
            <a:r>
              <a:rPr lang="en-US" dirty="0"/>
              <a:t>INAF-OAS, Bologna</a:t>
            </a:r>
          </a:p>
          <a:p>
            <a:r>
              <a:rPr lang="en-US" dirty="0"/>
              <a:t>(on behalf of the Euclid It EDU  Group)</a:t>
            </a:r>
          </a:p>
        </p:txBody>
      </p:sp>
    </p:spTree>
    <p:extLst>
      <p:ext uri="{BB962C8B-B14F-4D97-AF65-F5344CB8AC3E}">
        <p14:creationId xmlns:p14="http://schemas.microsoft.com/office/powerpoint/2010/main" val="392129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Diverse Group People Thinking Hard — Stock Photo © olly18 #228665334">
            <a:extLst>
              <a:ext uri="{FF2B5EF4-FFF2-40B4-BE49-F238E27FC236}">
                <a16:creationId xmlns:a16="http://schemas.microsoft.com/office/drawing/2014/main" id="{7F4C6302-4CA2-5C85-A022-7E87B48FC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364" y="699544"/>
            <a:ext cx="8564469" cy="550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66;p43">
            <a:extLst>
              <a:ext uri="{FF2B5EF4-FFF2-40B4-BE49-F238E27FC236}">
                <a16:creationId xmlns:a16="http://schemas.microsoft.com/office/drawing/2014/main" id="{C9507A9E-9F20-F2E8-E5BF-D2AAF06A87BC}"/>
              </a:ext>
            </a:extLst>
          </p:cNvPr>
          <p:cNvSpPr txBox="1"/>
          <p:nvPr/>
        </p:nvSpPr>
        <p:spPr>
          <a:xfrm>
            <a:off x="869423" y="1145773"/>
            <a:ext cx="11179142" cy="2045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0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Euclid EDU WG (alphabetical order)</a:t>
            </a:r>
          </a:p>
          <a:p>
            <a:r>
              <a:rPr lang="it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Sandro Bardelli, Francesca Cavallotti, Veronica Ceruti, </a:t>
            </a:r>
          </a:p>
          <a:p>
            <a:r>
              <a:rPr lang="it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Petra Dell'Arme, Chiara del Balio, Anna Di Giorgio, Germana Galoforo, Camilla Linnemann</a:t>
            </a:r>
            <a:r>
              <a:rPr lang="it" sz="2000" b="1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, Claudia Mignone, Fabiana </a:t>
            </a:r>
            <a:r>
              <a:rPr lang="it" sz="2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Paravani, Chiara Sirignano, Silvano Tosi, Annalisa Veneto, Lorenza Vianello, Elena Zucca</a:t>
            </a:r>
            <a:endParaRPr sz="20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sz="24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136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>
            <a:extLst>
              <a:ext uri="{FF2B5EF4-FFF2-40B4-BE49-F238E27FC236}">
                <a16:creationId xmlns:a16="http://schemas.microsoft.com/office/drawing/2014/main" id="{EEB5A124-4B2E-7210-C5EE-887EE8593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15" y="762000"/>
            <a:ext cx="3784600" cy="5334000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530654D0-2F95-700E-56CD-6B93D10B6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22" y="736600"/>
            <a:ext cx="37592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89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5E2AC7-8CE7-A709-9D32-A436C4F2D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82" y="379615"/>
            <a:ext cx="3810000" cy="532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3B2248-57D9-5C7B-917B-70C541C59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282" y="379615"/>
            <a:ext cx="38354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23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2C16B3-A4A9-3A27-EDED-65C35305DCDC}"/>
              </a:ext>
            </a:extLst>
          </p:cNvPr>
          <p:cNvSpPr txBox="1"/>
          <p:nvPr/>
        </p:nvSpPr>
        <p:spPr>
          <a:xfrm>
            <a:off x="2575127" y="571060"/>
            <a:ext cx="63803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000" b="1" dirty="0">
                <a:solidFill>
                  <a:schemeClr val="bg1"/>
                </a:solidFill>
              </a:rPr>
              <a:t>COSA E`UNA RISORSA DIDATTICA?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FB295-FB34-E61D-B667-120654F1F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3" y="1714500"/>
            <a:ext cx="51816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57DF88-9097-4514-7209-448BCDA48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113" y="1368645"/>
            <a:ext cx="5496498" cy="4364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F380CE-A4D6-D960-D0BE-9CFB2566170C}"/>
              </a:ext>
            </a:extLst>
          </p:cNvPr>
          <p:cNvSpPr txBox="1"/>
          <p:nvPr/>
        </p:nvSpPr>
        <p:spPr>
          <a:xfrm>
            <a:off x="3067024" y="1066892"/>
            <a:ext cx="61553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000" b="1" dirty="0">
                <a:solidFill>
                  <a:schemeClr val="bg1"/>
                </a:solidFill>
              </a:rPr>
              <a:t>What is an educational  resource? </a:t>
            </a:r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9B1A53DE-4E22-E2AC-9C32-1EF582B29742}"/>
              </a:ext>
            </a:extLst>
          </p:cNvPr>
          <p:cNvSpPr/>
          <p:nvPr/>
        </p:nvSpPr>
        <p:spPr>
          <a:xfrm rot="5400000">
            <a:off x="7611572" y="2327563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7F30FF1F-C9DD-3620-06F1-9CF5ED22760A}"/>
              </a:ext>
            </a:extLst>
          </p:cNvPr>
          <p:cNvSpPr/>
          <p:nvPr/>
        </p:nvSpPr>
        <p:spPr>
          <a:xfrm rot="5400000">
            <a:off x="8100776" y="390680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9245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2C16B3-A4A9-3A27-EDED-65C35305DCDC}"/>
              </a:ext>
            </a:extLst>
          </p:cNvPr>
          <p:cNvSpPr txBox="1"/>
          <p:nvPr/>
        </p:nvSpPr>
        <p:spPr>
          <a:xfrm>
            <a:off x="2575127" y="440438"/>
            <a:ext cx="63803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000" b="1" dirty="0">
                <a:solidFill>
                  <a:schemeClr val="bg1"/>
                </a:solidFill>
              </a:rPr>
              <a:t>COSA E`UNA RISORSA DIDATTICA?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8A385-EA62-A734-8790-B072A55CA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0" y="1211805"/>
            <a:ext cx="5453150" cy="4831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8F21AF-ACDF-AA1D-570D-B2E5CB28D7F5}"/>
              </a:ext>
            </a:extLst>
          </p:cNvPr>
          <p:cNvSpPr txBox="1"/>
          <p:nvPr/>
        </p:nvSpPr>
        <p:spPr>
          <a:xfrm>
            <a:off x="3067024" y="934806"/>
            <a:ext cx="60767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000" b="1" dirty="0">
                <a:solidFill>
                  <a:schemeClr val="bg1"/>
                </a:solidFill>
              </a:rPr>
              <a:t>What is an educational resource? </a:t>
            </a:r>
          </a:p>
        </p:txBody>
      </p:sp>
    </p:spTree>
    <p:extLst>
      <p:ext uri="{BB962C8B-B14F-4D97-AF65-F5344CB8AC3E}">
        <p14:creationId xmlns:p14="http://schemas.microsoft.com/office/powerpoint/2010/main" val="204747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2C16B3-A4A9-3A27-EDED-65C35305DCDC}"/>
              </a:ext>
            </a:extLst>
          </p:cNvPr>
          <p:cNvSpPr txBox="1"/>
          <p:nvPr/>
        </p:nvSpPr>
        <p:spPr>
          <a:xfrm>
            <a:off x="3175461" y="182881"/>
            <a:ext cx="63803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000" b="1" dirty="0">
                <a:solidFill>
                  <a:schemeClr val="bg1"/>
                </a:solidFill>
              </a:rPr>
              <a:t>COSA E`UNA RISORSA DIDATTICA?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DACBD-762B-2635-8980-7115BF2B2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77" y="899331"/>
            <a:ext cx="3619585" cy="5049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2D8FD8-8163-A46A-8BE6-A75934078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07" y="942513"/>
            <a:ext cx="2398837" cy="4972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A99D7-36E3-53DC-0120-4C61D6CD0829}"/>
              </a:ext>
            </a:extLst>
          </p:cNvPr>
          <p:cNvSpPr txBox="1"/>
          <p:nvPr/>
        </p:nvSpPr>
        <p:spPr>
          <a:xfrm>
            <a:off x="9243753" y="1463040"/>
            <a:ext cx="19976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Euclid It-EDU WG</a:t>
            </a:r>
          </a:p>
          <a:p>
            <a:r>
              <a:rPr lang="en-IT" b="1" dirty="0">
                <a:solidFill>
                  <a:schemeClr val="bg1"/>
                </a:solidFill>
              </a:rPr>
              <a:t>+</a:t>
            </a:r>
          </a:p>
          <a:p>
            <a:r>
              <a:rPr lang="en-IT" b="1" dirty="0">
                <a:solidFill>
                  <a:schemeClr val="bg1"/>
                </a:solidFill>
              </a:rPr>
              <a:t>S. Quai</a:t>
            </a:r>
          </a:p>
          <a:p>
            <a:r>
              <a:rPr lang="en-IT" b="1" dirty="0">
                <a:solidFill>
                  <a:schemeClr val="bg1"/>
                </a:solidFill>
              </a:rPr>
              <a:t>M. Roncarelli</a:t>
            </a:r>
          </a:p>
          <a:p>
            <a:r>
              <a:rPr lang="en-IT" b="1" dirty="0">
                <a:solidFill>
                  <a:schemeClr val="bg1"/>
                </a:solidFill>
              </a:rPr>
              <a:t>M.Talia</a:t>
            </a:r>
            <a:r>
              <a:rPr lang="en-IT" dirty="0"/>
              <a:t>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B826EC-959F-B94B-019C-9B896F167A53}"/>
              </a:ext>
            </a:extLst>
          </p:cNvPr>
          <p:cNvSpPr txBox="1"/>
          <p:nvPr/>
        </p:nvSpPr>
        <p:spPr>
          <a:xfrm>
            <a:off x="8113730" y="1001375"/>
            <a:ext cx="867545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z</a:t>
            </a:r>
            <a:r>
              <a:rPr lang="en-IT" dirty="0">
                <a:solidFill>
                  <a:schemeClr val="bg1"/>
                </a:solidFill>
              </a:rPr>
              <a:t>=0.93</a:t>
            </a:r>
          </a:p>
          <a:p>
            <a:endParaRPr lang="en-IT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z=1.03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z=1.13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z=1.23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z=1.33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z=1.43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z=1.53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z=1.63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z=.173</a:t>
            </a:r>
          </a:p>
        </p:txBody>
      </p:sp>
    </p:spTree>
    <p:extLst>
      <p:ext uri="{BB962C8B-B14F-4D97-AF65-F5344CB8AC3E}">
        <p14:creationId xmlns:p14="http://schemas.microsoft.com/office/powerpoint/2010/main" val="3950188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dshift_game_video_finale">
            <a:hlinkClick r:id="" action="ppaction://media"/>
            <a:extLst>
              <a:ext uri="{FF2B5EF4-FFF2-40B4-BE49-F238E27FC236}">
                <a16:creationId xmlns:a16="http://schemas.microsoft.com/office/drawing/2014/main" id="{64B76FDA-898B-EBDE-2172-6E2E51511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3634" y="910169"/>
            <a:ext cx="2679711" cy="4734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7CA50B-CDA8-2373-0CC3-C597162D8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23" y="910169"/>
            <a:ext cx="2082800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3162D0-E0A3-B944-C350-125537EC6B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45" y="806409"/>
            <a:ext cx="5624752" cy="3275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134E0C-4E57-C8C5-B580-D4B453358C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181" y="3786677"/>
            <a:ext cx="3205394" cy="2452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1E85D0-9FD6-08BB-4CF7-CCF5A80162ED}"/>
              </a:ext>
            </a:extLst>
          </p:cNvPr>
          <p:cNvSpPr txBox="1"/>
          <p:nvPr/>
        </p:nvSpPr>
        <p:spPr>
          <a:xfrm>
            <a:off x="5971370" y="4421571"/>
            <a:ext cx="19976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chemeClr val="bg1"/>
                </a:solidFill>
              </a:rPr>
              <a:t>Euclid It-EDU WG</a:t>
            </a:r>
          </a:p>
          <a:p>
            <a:r>
              <a:rPr lang="en-IT" b="1" dirty="0">
                <a:solidFill>
                  <a:schemeClr val="bg1"/>
                </a:solidFill>
              </a:rPr>
              <a:t>+</a:t>
            </a:r>
          </a:p>
          <a:p>
            <a:r>
              <a:rPr lang="en-IT" b="1" dirty="0">
                <a:solidFill>
                  <a:schemeClr val="bg1"/>
                </a:solidFill>
              </a:rPr>
              <a:t>S. Quai</a:t>
            </a:r>
          </a:p>
          <a:p>
            <a:r>
              <a:rPr lang="en-IT" b="1" dirty="0">
                <a:solidFill>
                  <a:schemeClr val="bg1"/>
                </a:solidFill>
              </a:rPr>
              <a:t>M. Roncarelli</a:t>
            </a:r>
          </a:p>
          <a:p>
            <a:r>
              <a:rPr lang="en-IT" b="1" dirty="0">
                <a:solidFill>
                  <a:schemeClr val="bg1"/>
                </a:solidFill>
              </a:rPr>
              <a:t>M.Talia</a:t>
            </a:r>
            <a:r>
              <a:rPr lang="en-IT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2133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B58BD8-BBC5-4672-3DBF-E0192D1D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457200"/>
            <a:ext cx="9042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12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/>
        </p:nvSpPr>
        <p:spPr>
          <a:xfrm>
            <a:off x="648294" y="73663"/>
            <a:ext cx="9026400" cy="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" sz="32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Educational materials</a:t>
            </a:r>
            <a:endParaRPr sz="32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5" name="Google Shape;265;p43"/>
          <p:cNvSpPr txBox="1"/>
          <p:nvPr/>
        </p:nvSpPr>
        <p:spPr>
          <a:xfrm>
            <a:off x="469000" y="683263"/>
            <a:ext cx="11254000" cy="3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</a:pPr>
            <a:endParaRPr sz="2133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09585" indent="-440256">
              <a:lnSpc>
                <a:spcPct val="115000"/>
              </a:lnSpc>
              <a:spcBef>
                <a:spcPts val="800"/>
              </a:spcBef>
              <a:buClr>
                <a:srgbClr val="FFFFFF"/>
              </a:buClr>
              <a:buSzPts val="1600"/>
              <a:buFont typeface="Verdana"/>
              <a:buChar char="●"/>
            </a:pPr>
            <a:r>
              <a:rPr lang="it" sz="4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Educational resources</a:t>
            </a:r>
          </a:p>
          <a:p>
            <a:pPr marL="609585" indent="-440256">
              <a:lnSpc>
                <a:spcPct val="115000"/>
              </a:lnSpc>
              <a:spcBef>
                <a:spcPts val="800"/>
              </a:spcBef>
              <a:buClr>
                <a:srgbClr val="FFFFFF"/>
              </a:buClr>
              <a:buSzPts val="1600"/>
              <a:buFont typeface="Verdana"/>
              <a:buChar char="●"/>
            </a:pPr>
            <a:r>
              <a:rPr lang="it" sz="4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Who will use them?</a:t>
            </a:r>
          </a:p>
          <a:p>
            <a:pPr marL="609585" indent="-440256">
              <a:lnSpc>
                <a:spcPct val="115000"/>
              </a:lnSpc>
              <a:spcBef>
                <a:spcPts val="800"/>
              </a:spcBef>
              <a:buClr>
                <a:srgbClr val="FFFFFF"/>
              </a:buClr>
              <a:buSzPts val="1600"/>
              <a:buFont typeface="Verdana"/>
              <a:buChar char="●"/>
            </a:pPr>
            <a:endParaRPr sz="40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778914" lvl="1">
              <a:lnSpc>
                <a:spcPct val="115000"/>
              </a:lnSpc>
              <a:buClr>
                <a:srgbClr val="FFFFFF"/>
              </a:buClr>
              <a:buSzPts val="1600"/>
            </a:pPr>
            <a:r>
              <a:rPr lang="it" sz="4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School Teachers</a:t>
            </a:r>
          </a:p>
          <a:p>
            <a:pPr marL="778914" lvl="1">
              <a:lnSpc>
                <a:spcPct val="115000"/>
              </a:lnSpc>
              <a:buClr>
                <a:srgbClr val="FFFFFF"/>
              </a:buClr>
              <a:buSzPts val="1600"/>
            </a:pPr>
            <a:r>
              <a:rPr lang="it" sz="4000" b="1" dirty="0">
                <a:solidFill>
                  <a:schemeClr val="bg1"/>
                </a:solidFill>
                <a:latin typeface="Verdana"/>
                <a:ea typeface="Verdana"/>
                <a:cs typeface="Verdana"/>
                <a:sym typeface="Verdana"/>
              </a:rPr>
              <a:t> Euclid researchers visiting schools</a:t>
            </a:r>
            <a:endParaRPr sz="4000" b="1" dirty="0">
              <a:solidFill>
                <a:schemeClr val="bg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en will I ever use this? - Jackie Chan Why? Meme Generator">
            <a:extLst>
              <a:ext uri="{FF2B5EF4-FFF2-40B4-BE49-F238E27FC236}">
                <a16:creationId xmlns:a16="http://schemas.microsoft.com/office/drawing/2014/main" id="{FBFEC7C5-4BCA-BC9E-B463-00BF2E9E1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664" y="241674"/>
            <a:ext cx="7730042" cy="501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lobal Celebration of Dark Matter Day Planned With Events Around the World  | BNL Newsroom">
            <a:extLst>
              <a:ext uri="{FF2B5EF4-FFF2-40B4-BE49-F238E27FC236}">
                <a16:creationId xmlns:a16="http://schemas.microsoft.com/office/drawing/2014/main" id="{0D5582BB-B5BC-DC5B-E7D3-19A878B8B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303680"/>
            <a:ext cx="9376530" cy="58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5A2ED-99F4-0D41-ECD4-3AFBDC96C405}"/>
              </a:ext>
            </a:extLst>
          </p:cNvPr>
          <p:cNvSpPr txBox="1"/>
          <p:nvPr/>
        </p:nvSpPr>
        <p:spPr>
          <a:xfrm>
            <a:off x="7908939" y="4627882"/>
            <a:ext cx="3042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b="1" dirty="0"/>
              <a:t>October 31</a:t>
            </a:r>
            <a:r>
              <a:rPr lang="en-IT" sz="4000" b="1" baseline="30000" dirty="0"/>
              <a:t>st</a:t>
            </a:r>
            <a:endParaRPr lang="en-IT" sz="4000" b="1" dirty="0"/>
          </a:p>
        </p:txBody>
      </p:sp>
    </p:spTree>
    <p:extLst>
      <p:ext uri="{BB962C8B-B14F-4D97-AF65-F5344CB8AC3E}">
        <p14:creationId xmlns:p14="http://schemas.microsoft.com/office/powerpoint/2010/main" val="415794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21-02-20 at 12.1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97" y="-2223540"/>
            <a:ext cx="10587462" cy="10218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1082" y="542577"/>
            <a:ext cx="217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COSMOLOGY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3629" y="1699964"/>
            <a:ext cx="268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MICROLENSING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3739" y="5403470"/>
            <a:ext cx="4434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BARYON ACUSTIC OSCILLATIONS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1128" y="5971368"/>
            <a:ext cx="4434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GROWTH OF STUCTURES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5732480" y="106899"/>
            <a:ext cx="2151149" cy="1425376"/>
          </a:xfrm>
          <a:prstGeom prst="wedgeEllipseCallou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TASSE TASSE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TASSE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83738" y="3148785"/>
            <a:ext cx="2177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CLUSTERS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0408" y="3379617"/>
            <a:ext cx="2177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POWER SPECTRUM</a:t>
            </a:r>
          </a:p>
        </p:txBody>
      </p:sp>
      <p:pic>
        <p:nvPicPr>
          <p:cNvPr id="2" name="Google Shape;476;p20">
            <a:extLst>
              <a:ext uri="{FF2B5EF4-FFF2-40B4-BE49-F238E27FC236}">
                <a16:creationId xmlns:a16="http://schemas.microsoft.com/office/drawing/2014/main" id="{BC63E7D6-F03E-A326-20B3-D58D78F36F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172" y="1401229"/>
            <a:ext cx="2466885" cy="2792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7E09DB-8746-42DD-DFA7-8ECD0549D932}"/>
              </a:ext>
            </a:extLst>
          </p:cNvPr>
          <p:cNvSpPr txBox="1"/>
          <p:nvPr/>
        </p:nvSpPr>
        <p:spPr>
          <a:xfrm>
            <a:off x="9470039" y="3075057"/>
            <a:ext cx="1185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0" b="1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907697-627F-4EF6-E299-64D243247A1F}"/>
              </a:ext>
            </a:extLst>
          </p:cNvPr>
          <p:cNvSpPr txBox="1"/>
          <p:nvPr/>
        </p:nvSpPr>
        <p:spPr>
          <a:xfrm>
            <a:off x="1879818" y="470756"/>
            <a:ext cx="81472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000" b="1" dirty="0">
                <a:solidFill>
                  <a:schemeClr val="bg1"/>
                </a:solidFill>
              </a:rPr>
              <a:t>Dark Matter/Euclid week for the schools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8C210-69F0-403C-2A14-5A20A512C61A}"/>
              </a:ext>
            </a:extLst>
          </p:cNvPr>
          <p:cNvSpPr txBox="1"/>
          <p:nvPr/>
        </p:nvSpPr>
        <p:spPr>
          <a:xfrm>
            <a:off x="884736" y="2613392"/>
            <a:ext cx="1130726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chemeClr val="bg1"/>
                </a:solidFill>
              </a:rPr>
              <a:t>T</a:t>
            </a:r>
            <a:r>
              <a:rPr lang="en-IT" sz="5000" b="1" dirty="0">
                <a:solidFill>
                  <a:schemeClr val="bg1"/>
                </a:solidFill>
              </a:rPr>
              <a:t>he idea is to offer activities for students presented by Euclid researchers </a:t>
            </a:r>
            <a:r>
              <a:rPr lang="en-GB" sz="5000" b="1" dirty="0">
                <a:solidFill>
                  <a:schemeClr val="bg1"/>
                </a:solidFill>
              </a:rPr>
              <a:t>v</a:t>
            </a:r>
            <a:r>
              <a:rPr lang="en-IT" sz="5000" b="1">
                <a:solidFill>
                  <a:schemeClr val="bg1"/>
                </a:solidFill>
              </a:rPr>
              <a:t>isiting </a:t>
            </a:r>
            <a:r>
              <a:rPr lang="en-IT" sz="5000" b="1" dirty="0">
                <a:solidFill>
                  <a:schemeClr val="bg1"/>
                </a:solidFill>
              </a:rPr>
              <a:t>schools </a:t>
            </a:r>
          </a:p>
          <a:p>
            <a:r>
              <a:rPr lang="en-IT" sz="5000" b="1" dirty="0">
                <a:solidFill>
                  <a:schemeClr val="bg1"/>
                </a:solidFill>
              </a:rPr>
              <a:t>during the week 27-31 October 2025</a:t>
            </a:r>
          </a:p>
          <a:p>
            <a:endParaRPr lang="en-IT" sz="5000" b="1" dirty="0">
              <a:solidFill>
                <a:schemeClr val="bg1"/>
              </a:solidFill>
            </a:endParaRPr>
          </a:p>
          <a:p>
            <a:endParaRPr lang="en-IT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7E09DB-8746-42DD-DFA7-8ECD0549D932}"/>
              </a:ext>
            </a:extLst>
          </p:cNvPr>
          <p:cNvSpPr txBox="1"/>
          <p:nvPr/>
        </p:nvSpPr>
        <p:spPr>
          <a:xfrm>
            <a:off x="9470039" y="3075057"/>
            <a:ext cx="1185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8000" b="1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907697-627F-4EF6-E299-64D243247A1F}"/>
              </a:ext>
            </a:extLst>
          </p:cNvPr>
          <p:cNvSpPr txBox="1"/>
          <p:nvPr/>
        </p:nvSpPr>
        <p:spPr>
          <a:xfrm>
            <a:off x="1879818" y="470756"/>
            <a:ext cx="81472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5000" b="1" dirty="0">
                <a:solidFill>
                  <a:schemeClr val="bg1"/>
                </a:solidFill>
              </a:rPr>
              <a:t>Dark Matter/Euclid week for the schools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8C210-69F0-403C-2A14-5A20A512C61A}"/>
              </a:ext>
            </a:extLst>
          </p:cNvPr>
          <p:cNvSpPr txBox="1"/>
          <p:nvPr/>
        </p:nvSpPr>
        <p:spPr>
          <a:xfrm>
            <a:off x="454429" y="2245407"/>
            <a:ext cx="1277747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Educational resources will be made available 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on the </a:t>
            </a:r>
            <a:r>
              <a:rPr lang="en-GB" sz="4000" b="1" dirty="0">
                <a:solidFill>
                  <a:srgbClr val="FF0000"/>
                </a:solidFill>
              </a:rPr>
              <a:t>Italian  Euclid web page</a:t>
            </a:r>
          </a:p>
          <a:p>
            <a:r>
              <a:rPr lang="en-GB" sz="4000" b="1" dirty="0">
                <a:solidFill>
                  <a:srgbClr val="FF0000"/>
                </a:solidFill>
              </a:rPr>
              <a:t>https://</a:t>
            </a:r>
            <a:r>
              <a:rPr lang="en-GB" sz="4000" b="1" dirty="0" err="1">
                <a:solidFill>
                  <a:srgbClr val="FF0000"/>
                </a:solidFill>
              </a:rPr>
              <a:t>www.euclid-italia.org</a:t>
            </a:r>
            <a:r>
              <a:rPr lang="en-GB" sz="4000" b="1" dirty="0">
                <a:solidFill>
                  <a:srgbClr val="FF0000"/>
                </a:solidFill>
              </a:rPr>
              <a:t>/it/home/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Each Euclid site will contact schools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to propose the activities, which will be</a:t>
            </a:r>
          </a:p>
          <a:p>
            <a:r>
              <a:rPr lang="en-GB" sz="4000" b="1" dirty="0">
                <a:solidFill>
                  <a:schemeClr val="bg1"/>
                </a:solidFill>
              </a:rPr>
              <a:t>offered on the basis of available researchers</a:t>
            </a:r>
            <a:endParaRPr lang="en-IT" sz="4000" b="1" dirty="0">
              <a:solidFill>
                <a:schemeClr val="bg1"/>
              </a:solidFill>
            </a:endParaRPr>
          </a:p>
          <a:p>
            <a:endParaRPr lang="en-IT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4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Entrance Vector Art, Icons, and Graphics for Free Download">
            <a:extLst>
              <a:ext uri="{FF2B5EF4-FFF2-40B4-BE49-F238E27FC236}">
                <a16:creationId xmlns:a16="http://schemas.microsoft.com/office/drawing/2014/main" id="{41A0930F-C667-D19F-D980-6741D614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604"/>
            <a:ext cx="12005981" cy="846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43A595-1CB6-5A15-A12E-A691AA511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740" y="1455310"/>
            <a:ext cx="6716213" cy="671621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F81343-DC1F-D170-1210-3624E6F1A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038">
            <a:off x="2184672" y="1932360"/>
            <a:ext cx="3988499" cy="4013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CF728D-2F1F-88E9-2170-2C4FA79DA1A1}"/>
              </a:ext>
            </a:extLst>
          </p:cNvPr>
          <p:cNvSpPr txBox="1"/>
          <p:nvPr/>
        </p:nvSpPr>
        <p:spPr>
          <a:xfrm>
            <a:off x="1953491" y="1356994"/>
            <a:ext cx="33008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500" b="1" dirty="0"/>
              <a:t>Euclid goes to School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B6272-E527-DE4E-295C-AC91A329B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2693" flipH="1">
            <a:off x="2750336" y="1664531"/>
            <a:ext cx="2044040" cy="28961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200254-992A-BB88-3A45-7BDADDC9DCDE}"/>
              </a:ext>
            </a:extLst>
          </p:cNvPr>
          <p:cNvSpPr/>
          <p:nvPr/>
        </p:nvSpPr>
        <p:spPr>
          <a:xfrm>
            <a:off x="1565242" y="-416358"/>
            <a:ext cx="9565327" cy="217516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4000" b="1" dirty="0">
                <a:solidFill>
                  <a:schemeClr val="bg1"/>
                </a:solidFill>
              </a:rPr>
              <a:t>You are  all invited </a:t>
            </a:r>
          </a:p>
          <a:p>
            <a:pPr algn="ctr"/>
            <a:r>
              <a:rPr lang="en-IT" sz="4000" b="1" dirty="0">
                <a:solidFill>
                  <a:schemeClr val="bg1"/>
                </a:solidFill>
              </a:rPr>
              <a:t>to bring Euclid to school!</a:t>
            </a:r>
          </a:p>
        </p:txBody>
      </p:sp>
    </p:spTree>
    <p:extLst>
      <p:ext uri="{BB962C8B-B14F-4D97-AF65-F5344CB8AC3E}">
        <p14:creationId xmlns:p14="http://schemas.microsoft.com/office/powerpoint/2010/main" val="1008155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211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006A2B-8EAD-05B1-F514-298777267DE9}"/>
              </a:ext>
            </a:extLst>
          </p:cNvPr>
          <p:cNvSpPr txBox="1"/>
          <p:nvPr/>
        </p:nvSpPr>
        <p:spPr>
          <a:xfrm>
            <a:off x="623455" y="334971"/>
            <a:ext cx="9504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https://wittman.physics.ucdavis.edu/Animations/RotationCurve/GalacticRotation.html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F4F42-C181-F32C-3974-7C483221D746}"/>
              </a:ext>
            </a:extLst>
          </p:cNvPr>
          <p:cNvSpPr txBox="1"/>
          <p:nvPr/>
        </p:nvSpPr>
        <p:spPr>
          <a:xfrm>
            <a:off x="623455" y="14293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https://plancksatellite.org.uk/cmb-sim/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87377C-1089-F9A3-ABE2-FE8157D97D37}"/>
              </a:ext>
            </a:extLst>
          </p:cNvPr>
          <p:cNvSpPr txBox="1"/>
          <p:nvPr/>
        </p:nvSpPr>
        <p:spPr>
          <a:xfrm>
            <a:off x="374073" y="1798721"/>
            <a:ext cx="950421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https://gravitational-lensing.explored.info/?fbclid=IwY2xjawE2hEZleHRuA2FlbQIxMQABHUhaRz-xNFLx1hOxp3r9Tht3fdzGy9cRXJzaEoqiGYGWD7KVkanfHe-61g_aem_tTTA7tV_3CLolpGtr2ScqA&amp;sfnsn=scwspmo</a:t>
            </a: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/>
            <a:r>
              <a:rPr lang="en-GB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https://gravitational-</a:t>
            </a:r>
            <a:r>
              <a:rPr lang="en-GB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lensing.explored.info</a:t>
            </a:r>
            <a:r>
              <a:rPr lang="en-GB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/?</a:t>
            </a:r>
            <a:r>
              <a:rPr lang="en-GB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fbclid</a:t>
            </a:r>
            <a:r>
              <a:rPr lang="en-GB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=IwY2xjawE2hEZleHRuA2FlbQIxMQABHUhaRz-xNFLx1hOxp3r9Tht3fdzGy9cRXJzaEoqiGYGWD7KVkanfHe-61g_aem_tTTA7tV_3CLolpGtr2ScqA&amp;sfnsn=</a:t>
            </a:r>
            <a:r>
              <a:rPr lang="en-GB" b="0" i="0" dirty="0" err="1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scwspmo</a:t>
            </a:r>
            <a:br>
              <a:rPr lang="en-GB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br>
              <a:rPr lang="en-GB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</a:br>
            <a:r>
              <a:rPr lang="en-GB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https://wittman.physics.ucdavis.edu/Animations/CosmicExpansion/index.html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http://astro.unl.edu/mobile/Galaxies/GalaxiesStable.html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54839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34;p40" title="Screenshot_20250603-173451.png">
            <a:extLst>
              <a:ext uri="{FF2B5EF4-FFF2-40B4-BE49-F238E27FC236}">
                <a16:creationId xmlns:a16="http://schemas.microsoft.com/office/drawing/2014/main" id="{881D1671-9F0D-3954-A232-AE84B98E23A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8387" y="681325"/>
            <a:ext cx="4177612" cy="27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5;p40" title="Screenshot_20250603-173506.png">
            <a:extLst>
              <a:ext uri="{FF2B5EF4-FFF2-40B4-BE49-F238E27FC236}">
                <a16:creationId xmlns:a16="http://schemas.microsoft.com/office/drawing/2014/main" id="{F4F6AE7B-3541-AD6D-D4C4-8A3BAB7BA40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9103" y="3269939"/>
            <a:ext cx="4177612" cy="2729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8;p42" title="arcobaleno.jpeg">
            <a:extLst>
              <a:ext uri="{FF2B5EF4-FFF2-40B4-BE49-F238E27FC236}">
                <a16:creationId xmlns:a16="http://schemas.microsoft.com/office/drawing/2014/main" id="{4DFE17F1-5E48-DFDB-B282-8FC9487843D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000" y="490409"/>
            <a:ext cx="4656116" cy="274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9;p42" title="WhatsApp Image 2023-09-30 at 12.08.37.jpeg">
            <a:extLst>
              <a:ext uri="{FF2B5EF4-FFF2-40B4-BE49-F238E27FC236}">
                <a16:creationId xmlns:a16="http://schemas.microsoft.com/office/drawing/2014/main" id="{2AF7DADA-2B05-B87C-09EE-D0178DA93F2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6000" y="3238083"/>
            <a:ext cx="4656117" cy="2747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54;p42">
            <a:extLst>
              <a:ext uri="{FF2B5EF4-FFF2-40B4-BE49-F238E27FC236}">
                <a16:creationId xmlns:a16="http://schemas.microsoft.com/office/drawing/2014/main" id="{6B185F09-6368-3467-5EF0-E65551D7EBEF}"/>
              </a:ext>
            </a:extLst>
          </p:cNvPr>
          <p:cNvSpPr txBox="1"/>
          <p:nvPr/>
        </p:nvSpPr>
        <p:spPr>
          <a:xfrm>
            <a:off x="6338427" y="3041060"/>
            <a:ext cx="70110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Euclid escape room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(C. Sirignano, Padua Group)</a:t>
            </a:r>
            <a:endParaRPr sz="24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254;p42">
            <a:extLst>
              <a:ext uri="{FF2B5EF4-FFF2-40B4-BE49-F238E27FC236}">
                <a16:creationId xmlns:a16="http://schemas.microsoft.com/office/drawing/2014/main" id="{F5B11BAB-2532-FB8F-2DC2-60C4EE6CF90A}"/>
              </a:ext>
            </a:extLst>
          </p:cNvPr>
          <p:cNvSpPr txBox="1"/>
          <p:nvPr/>
        </p:nvSpPr>
        <p:spPr>
          <a:xfrm>
            <a:off x="2132242" y="3344506"/>
            <a:ext cx="7011000" cy="6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Euclid Challenge @NdR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(Bologna Group)</a:t>
            </a:r>
            <a:endParaRPr sz="24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286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Entrance Vector Art, Icons, and Graphics for Free Download">
            <a:extLst>
              <a:ext uri="{FF2B5EF4-FFF2-40B4-BE49-F238E27FC236}">
                <a16:creationId xmlns:a16="http://schemas.microsoft.com/office/drawing/2014/main" id="{41A0930F-C667-D19F-D980-6741D6141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9" y="-803564"/>
            <a:ext cx="12005981" cy="846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F81343-DC1F-D170-1210-3624E6F1A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038">
            <a:off x="1485224" y="2007603"/>
            <a:ext cx="3988499" cy="4013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CF728D-2F1F-88E9-2170-2C4FA79DA1A1}"/>
              </a:ext>
            </a:extLst>
          </p:cNvPr>
          <p:cNvSpPr txBox="1"/>
          <p:nvPr/>
        </p:nvSpPr>
        <p:spPr>
          <a:xfrm>
            <a:off x="2648386" y="1126162"/>
            <a:ext cx="66657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b="1"/>
              <a:t>Euclid goes              </a:t>
            </a:r>
            <a:r>
              <a:rPr lang="en-IT" sz="4000" b="1" dirty="0"/>
              <a:t>to School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B6272-E527-DE4E-295C-AC91A329B0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2693" flipH="1">
            <a:off x="1801828" y="1908278"/>
            <a:ext cx="2044040" cy="289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44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hould Students be Allowed to Sleep in Class? Experts Weigh In">
            <a:extLst>
              <a:ext uri="{FF2B5EF4-FFF2-40B4-BE49-F238E27FC236}">
                <a16:creationId xmlns:a16="http://schemas.microsoft.com/office/drawing/2014/main" id="{BDCEC534-29C7-2ABC-6521-C5F97A575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32" y="303647"/>
            <a:ext cx="8787245" cy="5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FD0628-CE88-D8C6-1F08-6D5F69D663F8}"/>
              </a:ext>
            </a:extLst>
          </p:cNvPr>
          <p:cNvSpPr txBox="1"/>
          <p:nvPr/>
        </p:nvSpPr>
        <p:spPr>
          <a:xfrm>
            <a:off x="2140732" y="981828"/>
            <a:ext cx="380392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500" b="1" dirty="0">
                <a:solidFill>
                  <a:srgbClr val="FFFF00"/>
                </a:solidFill>
              </a:rPr>
              <a:t>Euclid is difficult for EDU</a:t>
            </a:r>
          </a:p>
        </p:txBody>
      </p:sp>
      <p:pic>
        <p:nvPicPr>
          <p:cNvPr id="1028" name="Picture 4" descr="Math, stereotypes, and social belonging | Penn Today">
            <a:extLst>
              <a:ext uri="{FF2B5EF4-FFF2-40B4-BE49-F238E27FC236}">
                <a16:creationId xmlns:a16="http://schemas.microsoft.com/office/drawing/2014/main" id="{D6627155-75AB-FCC5-E4D5-7BE5AB7E7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77" y="557645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5DC3F3C1-B5F8-9ED9-7611-CA92EA8C994C}"/>
              </a:ext>
            </a:extLst>
          </p:cNvPr>
          <p:cNvSpPr/>
          <p:nvPr/>
        </p:nvSpPr>
        <p:spPr>
          <a:xfrm rot="20179186" flipH="1">
            <a:off x="3842353" y="890919"/>
            <a:ext cx="4141694" cy="2597727"/>
          </a:xfrm>
          <a:prstGeom prst="wedgeEllipseCallou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err="1">
                <a:solidFill>
                  <a:srgbClr val="1F1F1F"/>
                </a:solidFill>
                <a:effectLst/>
                <a:latin typeface="Google Sans"/>
              </a:rPr>
              <a:t>Indicazioni</a:t>
            </a:r>
            <a:r>
              <a:rPr lang="en-GB" sz="3000" b="1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en-GB" sz="3000" b="1" dirty="0" err="1">
                <a:solidFill>
                  <a:srgbClr val="1F1F1F"/>
                </a:solidFill>
                <a:effectLst/>
                <a:latin typeface="Google Sans"/>
              </a:rPr>
              <a:t>nazionali</a:t>
            </a:r>
            <a:r>
              <a:rPr lang="en-GB" sz="3000" b="1" dirty="0">
                <a:solidFill>
                  <a:srgbClr val="1F1F1F"/>
                </a:solidFill>
                <a:effectLst/>
                <a:latin typeface="Google Sans"/>
              </a:rPr>
              <a:t> per il </a:t>
            </a:r>
            <a:r>
              <a:rPr lang="en-GB" sz="3000" b="1" dirty="0" err="1">
                <a:solidFill>
                  <a:srgbClr val="1F1F1F"/>
                </a:solidFill>
                <a:effectLst/>
                <a:latin typeface="Google Sans"/>
              </a:rPr>
              <a:t>curricolo</a:t>
            </a:r>
            <a:r>
              <a:rPr lang="en-GB" sz="3000" b="1" dirty="0">
                <a:solidFill>
                  <a:srgbClr val="1F1F1F"/>
                </a:solidFill>
                <a:effectLst/>
                <a:latin typeface="Google Sans"/>
              </a:rPr>
              <a:t>?</a:t>
            </a:r>
            <a:endParaRPr lang="en-IT" sz="3000" b="1" dirty="0"/>
          </a:p>
        </p:txBody>
      </p:sp>
    </p:spTree>
    <p:extLst>
      <p:ext uri="{BB962C8B-B14F-4D97-AF65-F5344CB8AC3E}">
        <p14:creationId xmlns:p14="http://schemas.microsoft.com/office/powerpoint/2010/main" val="222803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 txBox="1"/>
          <p:nvPr/>
        </p:nvSpPr>
        <p:spPr>
          <a:xfrm>
            <a:off x="415600" y="593367"/>
            <a:ext cx="9026400" cy="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it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Educational materials</a:t>
            </a:r>
            <a:endParaRPr sz="32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5" name="Google Shape;265;p43"/>
          <p:cNvSpPr txBox="1"/>
          <p:nvPr/>
        </p:nvSpPr>
        <p:spPr>
          <a:xfrm>
            <a:off x="415600" y="1723300"/>
            <a:ext cx="11254000" cy="3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800"/>
              </a:spcBef>
            </a:pPr>
            <a:r>
              <a:rPr lang="it" sz="2133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Work in progress towards Dark Matter Day (31 Oct 2025)</a:t>
            </a:r>
            <a:endParaRPr sz="2133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>
              <a:lnSpc>
                <a:spcPct val="115000"/>
              </a:lnSpc>
              <a:spcBef>
                <a:spcPts val="800"/>
              </a:spcBef>
            </a:pPr>
            <a:r>
              <a:rPr lang="it" sz="213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 collaboration with ESERO Italia</a:t>
            </a:r>
            <a:endParaRPr sz="213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09585" indent="-440256">
              <a:lnSpc>
                <a:spcPct val="115000"/>
              </a:lnSpc>
              <a:spcBef>
                <a:spcPts val="800"/>
              </a:spcBef>
              <a:buClr>
                <a:srgbClr val="FFFFFF"/>
              </a:buClr>
              <a:buSzPts val="1600"/>
              <a:buFont typeface="Verdana"/>
              <a:buChar char="●"/>
            </a:pPr>
            <a:r>
              <a:rPr lang="it" sz="213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Working on educational resources</a:t>
            </a:r>
            <a:endParaRPr sz="213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19170" lvl="1" indent="-440256">
              <a:lnSpc>
                <a:spcPct val="115000"/>
              </a:lnSpc>
              <a:buClr>
                <a:srgbClr val="FFFFFF"/>
              </a:buClr>
              <a:buSzPts val="1600"/>
              <a:buFont typeface="Verdana"/>
              <a:buChar char="○"/>
            </a:pPr>
            <a:r>
              <a:rPr lang="it" sz="213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 teachers</a:t>
            </a:r>
            <a:endParaRPr sz="213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19170" lvl="1" indent="-440256">
              <a:lnSpc>
                <a:spcPct val="115000"/>
              </a:lnSpc>
              <a:buClr>
                <a:srgbClr val="FFFFFF"/>
              </a:buClr>
              <a:buSzPts val="1600"/>
              <a:buFont typeface="Verdana"/>
              <a:buChar char="○"/>
            </a:pPr>
            <a:r>
              <a:rPr lang="it" sz="213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 researchers visiting schools</a:t>
            </a:r>
            <a:endParaRPr sz="213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09585" indent="-440256">
              <a:lnSpc>
                <a:spcPct val="115000"/>
              </a:lnSpc>
              <a:buClr>
                <a:srgbClr val="FFFFFF"/>
              </a:buClr>
              <a:buSzPts val="1600"/>
              <a:buFont typeface="Verdana"/>
              <a:buChar char="●"/>
            </a:pPr>
            <a:r>
              <a:rPr lang="it" sz="213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Activities and games about:</a:t>
            </a:r>
            <a:endParaRPr sz="213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19170" lvl="1" indent="-440256">
              <a:lnSpc>
                <a:spcPct val="115000"/>
              </a:lnSpc>
              <a:buClr>
                <a:srgbClr val="FFFFFF"/>
              </a:buClr>
              <a:buSzPts val="1600"/>
              <a:buFont typeface="Verdana"/>
              <a:buChar char="○"/>
            </a:pPr>
            <a:r>
              <a:rPr lang="it" sz="213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cosmic expansion</a:t>
            </a:r>
            <a:endParaRPr sz="213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19170" lvl="1" indent="-440256">
              <a:lnSpc>
                <a:spcPct val="115000"/>
              </a:lnSpc>
              <a:buClr>
                <a:srgbClr val="FFFFFF"/>
              </a:buClr>
              <a:buSzPts val="1600"/>
              <a:buFont typeface="Verdana"/>
              <a:buChar char="○"/>
            </a:pPr>
            <a:r>
              <a:rPr lang="it" sz="213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redshift</a:t>
            </a:r>
            <a:endParaRPr sz="213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09585" indent="-440256">
              <a:lnSpc>
                <a:spcPct val="115000"/>
              </a:lnSpc>
              <a:buClr>
                <a:srgbClr val="FFFFFF"/>
              </a:buClr>
              <a:buSzPts val="1600"/>
              <a:buFont typeface="Verdana"/>
              <a:buChar char="●"/>
            </a:pPr>
            <a:r>
              <a:rPr lang="it" sz="2133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Adapting materials developed by ESERO UK</a:t>
            </a:r>
            <a:endParaRPr sz="2133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6" name="Google Shape;266;p43"/>
          <p:cNvSpPr txBox="1"/>
          <p:nvPr/>
        </p:nvSpPr>
        <p:spPr>
          <a:xfrm>
            <a:off x="415600" y="5897067"/>
            <a:ext cx="11457200" cy="6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16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Special thanks to the Euclid EDU WG: Sandro Bardelli, Francesca Cavallotti, Veronica Ceruti, Petra Dell'Arme, Anna Di Giorgio, Germana Galoforo, Silvano Tosi, Annalisa Veneto, Lorenza Vianello, Elena Zucca</a:t>
            </a:r>
            <a:endParaRPr sz="16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endParaRPr sz="24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67" name="Google Shape;267;p43" title="frame (38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6299" y="2595124"/>
            <a:ext cx="2420533" cy="242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E78355-0A59-0554-4171-E3BE11FA4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" y="1495631"/>
            <a:ext cx="9256398" cy="442107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811A9-22BF-456F-FFEF-CCD02F525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46100"/>
            <a:ext cx="7772400" cy="554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57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AC9C5A-DD89-D224-3B72-CCEA9E026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477" y="1041773"/>
            <a:ext cx="7772400" cy="515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3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F545AD-C069-9357-FAED-483853285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206" y="469900"/>
            <a:ext cx="3162585" cy="1280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442E5-3039-0671-8065-2229C5FC8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3" y="1436760"/>
            <a:ext cx="10482486" cy="4951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B9288E-F5D2-ED02-412E-0D790C86AD5F}"/>
              </a:ext>
            </a:extLst>
          </p:cNvPr>
          <p:cNvSpPr txBox="1"/>
          <p:nvPr/>
        </p:nvSpPr>
        <p:spPr>
          <a:xfrm>
            <a:off x="2923309" y="609600"/>
            <a:ext cx="35789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500" b="1" dirty="0">
                <a:solidFill>
                  <a:schemeClr val="bg1"/>
                </a:solidFill>
              </a:rPr>
              <a:t>COLLABORATION WITH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E589B1-5599-B66A-3E6C-C950BBA575B8}"/>
              </a:ext>
            </a:extLst>
          </p:cNvPr>
          <p:cNvSpPr txBox="1"/>
          <p:nvPr/>
        </p:nvSpPr>
        <p:spPr>
          <a:xfrm>
            <a:off x="3172691" y="1067428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b="1" dirty="0">
                <a:solidFill>
                  <a:srgbClr val="1155CC"/>
                </a:solidFill>
                <a:effectLst/>
                <a:latin typeface="Times New Roman" panose="02020603050405020304" pitchFamily="18" charset="0"/>
                <a:hlinkClick r:id="rId5"/>
              </a:rPr>
              <a:t>www.esero.it</a:t>
            </a:r>
            <a:r>
              <a:rPr lang="en-GB" sz="2500" b="1" dirty="0">
                <a:solidFill>
                  <a:srgbClr val="222222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en-IT" sz="2500" b="1" dirty="0"/>
          </a:p>
        </p:txBody>
      </p:sp>
    </p:spTree>
    <p:extLst>
      <p:ext uri="{BB962C8B-B14F-4D97-AF65-F5344CB8AC3E}">
        <p14:creationId xmlns:p14="http://schemas.microsoft.com/office/powerpoint/2010/main" val="3363732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</TotalTime>
  <Words>887</Words>
  <Application>Microsoft Macintosh PowerPoint</Application>
  <PresentationFormat>Widescreen</PresentationFormat>
  <Paragraphs>130</Paragraphs>
  <Slides>24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Google Sans</vt:lpstr>
      <vt:lpstr>Liberation Sans</vt:lpstr>
      <vt:lpstr>Times New Roman</vt:lpstr>
      <vt:lpstr>Verdana</vt:lpstr>
      <vt:lpstr>Office Theme</vt:lpstr>
      <vt:lpstr>Euclid It EDU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Di Giorgio</dc:creator>
  <cp:lastModifiedBy>sandro.bardelli</cp:lastModifiedBy>
  <cp:revision>61</cp:revision>
  <dcterms:created xsi:type="dcterms:W3CDTF">2024-05-22T14:37:19Z</dcterms:created>
  <dcterms:modified xsi:type="dcterms:W3CDTF">2025-06-29T21:39:14Z</dcterms:modified>
</cp:coreProperties>
</file>