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Play"/>
      <p:regular r:id="rId38"/>
      <p:bold r:id="rId39"/>
    </p:embeddedFont>
    <p:embeddedFont>
      <p:font typeface="Lexend ExtraBold"/>
      <p:bold r:id="rId40"/>
    </p:embeddedFont>
    <p:embeddedFont>
      <p:font typeface="Proxima Nova"/>
      <p:regular r:id="rId41"/>
      <p:bold r:id="rId42"/>
      <p:italic r:id="rId43"/>
      <p:boldItalic r:id="rId44"/>
    </p:embeddedFont>
    <p:embeddedFont>
      <p:font typeface="Lexend Light"/>
      <p:regular r:id="rId45"/>
      <p:bold r:id="rId46"/>
    </p:embeddedFont>
    <p:embeddedFont>
      <p:font typeface="Lexen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jYG/k18h5RXtd0ShbrA93h2xVp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E121BD-6C34-46BD-AFD3-C78D84214812}">
  <a:tblStyle styleId="{E7E121BD-6C34-46BD-AFD3-C78D84214812}"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FF7"/>
          </a:solidFill>
        </a:fill>
      </a:tcStyle>
    </a:wholeTbl>
    <a:band1H>
      <a:tcTxStyle/>
      <a:tcStyle>
        <a:fill>
          <a:solidFill>
            <a:srgbClr val="CADEEF"/>
          </a:solidFill>
        </a:fill>
      </a:tcStyle>
    </a:band1H>
    <a:band2H>
      <a:tcTxStyle/>
    </a:band2H>
    <a:band1V>
      <a:tcTxStyle/>
      <a:tcStyle>
        <a:fill>
          <a:solidFill>
            <a:srgbClr val="CADEEF"/>
          </a:solidFill>
        </a:fill>
      </a:tcStyle>
    </a:band1V>
    <a:band2V>
      <a:tcTxStyle/>
    </a:band2V>
    <a:lastCol>
      <a:tcTxStyle b="on" i="off">
        <a:font>
          <a:latin typeface="Aptos"/>
          <a:ea typeface="Aptos"/>
          <a:cs typeface="Aptos"/>
        </a:font>
        <a:schemeClr val="lt1"/>
      </a:tcTxStyle>
      <a:tcStyle>
        <a:fill>
          <a:solidFill>
            <a:schemeClr val="accent4"/>
          </a:solidFill>
        </a:fill>
      </a:tcStyle>
    </a:lastCol>
    <a:firstCol>
      <a:tcTxStyle b="on" i="off">
        <a:font>
          <a:latin typeface="Aptos"/>
          <a:ea typeface="Aptos"/>
          <a:cs typeface="Aptos"/>
        </a:font>
        <a:schemeClr val="lt1"/>
      </a:tcTxStyle>
      <a:tcStyle>
        <a:fill>
          <a:solidFill>
            <a:schemeClr val="accent4"/>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exendExtraBold-bold.fntdata"/><Relationship Id="rId42" Type="http://schemas.openxmlformats.org/officeDocument/2006/relationships/font" Target="fonts/ProximaNova-bold.fntdata"/><Relationship Id="rId41" Type="http://schemas.openxmlformats.org/officeDocument/2006/relationships/font" Target="fonts/ProximaNova-regular.fntdata"/><Relationship Id="rId44" Type="http://schemas.openxmlformats.org/officeDocument/2006/relationships/font" Target="fonts/ProximaNova-boldItalic.fntdata"/><Relationship Id="rId43" Type="http://schemas.openxmlformats.org/officeDocument/2006/relationships/font" Target="fonts/ProximaNova-italic.fntdata"/><Relationship Id="rId46" Type="http://schemas.openxmlformats.org/officeDocument/2006/relationships/font" Target="fonts/LexendLight-bold.fntdata"/><Relationship Id="rId45" Type="http://schemas.openxmlformats.org/officeDocument/2006/relationships/font" Target="fonts/Lexend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Lexend-bold.fntdata"/><Relationship Id="rId47" Type="http://schemas.openxmlformats.org/officeDocument/2006/relationships/font" Target="fonts/Lexend-regular.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lay-bold.fntdata"/><Relationship Id="rId38" Type="http://schemas.openxmlformats.org/officeDocument/2006/relationships/font" Target="fonts/Play-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6b7d880159_0_4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6b7d880159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6b7d88015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6b7d880159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6b7d880159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6b7d88015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b7d880159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6b7d88015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6b7d880159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6b7d880159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6b7d880159_0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6b7d88015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6b7d880159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6b7d88015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6b7d880159_0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6b7d88015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6b7d880159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6b7d88015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6b7d880159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6b7d88015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6b7d880159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36b7d880159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6b7d88015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6b7d88015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6b7d88015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6b7d88015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6b7d88015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6b7d88015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6b7d88015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6b7d88015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6b7d88015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6b7d88015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6b7d880159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6b7d880159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9.jpg"/><Relationship Id="rId5" Type="http://schemas.openxmlformats.org/officeDocument/2006/relationships/image" Target="../media/image41.png"/><Relationship Id="rId6"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9.jpg"/><Relationship Id="rId7" Type="http://schemas.openxmlformats.org/officeDocument/2006/relationships/image" Target="../media/image4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9.jpg"/><Relationship Id="rId5" Type="http://schemas.openxmlformats.org/officeDocument/2006/relationships/image" Target="../media/image41.png"/><Relationship Id="rId6"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A304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A3041"/>
              </a:buClr>
              <a:buSzPts val="2400"/>
              <a:buNone/>
              <a:defRPr sz="2400"/>
            </a:lvl1pPr>
            <a:lvl2pPr lvl="1" algn="ctr">
              <a:lnSpc>
                <a:spcPct val="90000"/>
              </a:lnSpc>
              <a:spcBef>
                <a:spcPts val="500"/>
              </a:spcBef>
              <a:spcAft>
                <a:spcPts val="0"/>
              </a:spcAft>
              <a:buClr>
                <a:srgbClr val="0A3041"/>
              </a:buClr>
              <a:buSzPts val="2000"/>
              <a:buNone/>
              <a:defRPr sz="2000"/>
            </a:lvl2pPr>
            <a:lvl3pPr lvl="2" algn="ctr">
              <a:lnSpc>
                <a:spcPct val="90000"/>
              </a:lnSpc>
              <a:spcBef>
                <a:spcPts val="500"/>
              </a:spcBef>
              <a:spcAft>
                <a:spcPts val="0"/>
              </a:spcAft>
              <a:buClr>
                <a:srgbClr val="0A3041"/>
              </a:buClr>
              <a:buSzPts val="1800"/>
              <a:buNone/>
              <a:defRPr sz="1800"/>
            </a:lvl3pPr>
            <a:lvl4pPr lvl="3" algn="ctr">
              <a:lnSpc>
                <a:spcPct val="90000"/>
              </a:lnSpc>
              <a:spcBef>
                <a:spcPts val="500"/>
              </a:spcBef>
              <a:spcAft>
                <a:spcPts val="0"/>
              </a:spcAft>
              <a:buClr>
                <a:srgbClr val="0A3041"/>
              </a:buClr>
              <a:buSzPts val="1600"/>
              <a:buNone/>
              <a:defRPr sz="1600"/>
            </a:lvl4pPr>
            <a:lvl5pPr lvl="4" algn="ctr">
              <a:lnSpc>
                <a:spcPct val="90000"/>
              </a:lnSpc>
              <a:spcBef>
                <a:spcPts val="500"/>
              </a:spcBef>
              <a:spcAft>
                <a:spcPts val="0"/>
              </a:spcAft>
              <a:buClr>
                <a:srgbClr val="0A304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pic>
        <p:nvPicPr>
          <p:cNvPr id="15" name="Google Shape;15;p16"/>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16" name="Google Shape;16;p16"/>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cxnSp>
        <p:nvCxnSpPr>
          <p:cNvPr id="17" name="Google Shape;17;p16"/>
          <p:cNvCxnSpPr/>
          <p:nvPr/>
        </p:nvCxnSpPr>
        <p:spPr>
          <a:xfrm rot="10800000">
            <a:off x="2893480" y="6343352"/>
            <a:ext cx="7501251" cy="12997"/>
          </a:xfrm>
          <a:prstGeom prst="straightConnector1">
            <a:avLst/>
          </a:prstGeom>
          <a:noFill/>
          <a:ln cap="flat" cmpd="sng" w="19050">
            <a:solidFill>
              <a:srgbClr val="4892DC"/>
            </a:solidFill>
            <a:prstDash val="solid"/>
            <a:miter lim="800000"/>
            <a:headEnd len="sm" w="sm" type="none"/>
            <a:tailEnd len="sm" w="sm" type="none"/>
          </a:ln>
        </p:spPr>
      </p:cxnSp>
      <p:pic>
        <p:nvPicPr>
          <p:cNvPr descr="A logo with a camera on it&#10;&#10;AI-generated content may be incorrect." id="18" name="Google Shape;18;p16"/>
          <p:cNvPicPr preferRelativeResize="0"/>
          <p:nvPr/>
        </p:nvPicPr>
        <p:blipFill rotWithShape="1">
          <a:blip r:embed="rId4">
            <a:alphaModFix/>
          </a:blip>
          <a:srcRect b="0" l="0" r="0" t="0"/>
          <a:stretch/>
        </p:blipFill>
        <p:spPr>
          <a:xfrm>
            <a:off x="10878889" y="276270"/>
            <a:ext cx="1097280" cy="1097280"/>
          </a:xfrm>
          <a:prstGeom prst="rect">
            <a:avLst/>
          </a:prstGeom>
          <a:noFill/>
          <a:ln>
            <a:noFill/>
          </a:ln>
        </p:spPr>
      </p:pic>
      <p:pic>
        <p:nvPicPr>
          <p:cNvPr descr="A blue and white logo&#10;&#10;AI-generated content may be incorrect." id="19" name="Google Shape;19;p16"/>
          <p:cNvPicPr preferRelativeResize="0"/>
          <p:nvPr/>
        </p:nvPicPr>
        <p:blipFill rotWithShape="1">
          <a:blip r:embed="rId5">
            <a:alphaModFix/>
          </a:blip>
          <a:srcRect b="0" l="0" r="0" t="0"/>
          <a:stretch/>
        </p:blipFill>
        <p:spPr>
          <a:xfrm>
            <a:off x="361486" y="240023"/>
            <a:ext cx="1737360" cy="707950"/>
          </a:xfrm>
          <a:prstGeom prst="rect">
            <a:avLst/>
          </a:prstGeom>
          <a:noFill/>
          <a:ln>
            <a:noFill/>
          </a:ln>
        </p:spPr>
      </p:pic>
      <p:sp>
        <p:nvSpPr>
          <p:cNvPr id="20" name="Google Shape;20;p16"/>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A logo of a university&#10;&#10;AI-generated content may be incorrect." id="21" name="Google Shape;21;p16"/>
          <p:cNvPicPr preferRelativeResize="0"/>
          <p:nvPr/>
        </p:nvPicPr>
        <p:blipFill rotWithShape="1">
          <a:blip r:embed="rId6">
            <a:alphaModFix/>
          </a:blip>
          <a:srcRect b="0" l="0" r="0" t="0"/>
          <a:stretch/>
        </p:blipFill>
        <p:spPr>
          <a:xfrm>
            <a:off x="10605701" y="5994497"/>
            <a:ext cx="748099" cy="7480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84" name="Google Shape;84;p25"/>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85" name="Google Shape;85;p25"/>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86" name="Google Shape;86;p25"/>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87" name="Google Shape;87;p25"/>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91" name="Google Shape;91;p26"/>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92" name="Google Shape;92;p26"/>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93" name="Google Shape;93;p26"/>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94" name="Google Shape;94;p26"/>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95" name="Shape 95"/>
        <p:cNvGrpSpPr/>
        <p:nvPr/>
      </p:nvGrpSpPr>
      <p:grpSpPr>
        <a:xfrm>
          <a:off x="0" y="0"/>
          <a:ext cx="0" cy="0"/>
          <a:chOff x="0" y="0"/>
          <a:chExt cx="0" cy="0"/>
        </a:xfrm>
      </p:grpSpPr>
      <p:cxnSp>
        <p:nvCxnSpPr>
          <p:cNvPr id="96" name="Google Shape;96;g36b7d880159_0_303"/>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97" name="Google Shape;97;g36b7d880159_0_303"/>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98" name="Google Shape;98;g36b7d880159_0_303"/>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99" name="Google Shape;99;g36b7d880159_0_303"/>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36b7d880159_0_303"/>
          <p:cNvSpPr/>
          <p:nvPr/>
        </p:nvSpPr>
        <p:spPr>
          <a:xfrm>
            <a:off x="0" y="5200"/>
            <a:ext cx="10740600" cy="737100"/>
          </a:xfrm>
          <a:prstGeom prst="rect">
            <a:avLst/>
          </a:prstGeom>
          <a:solidFill>
            <a:srgbClr val="2B6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1" name="Google Shape;101;g36b7d880159_0_303"/>
          <p:cNvPicPr preferRelativeResize="0"/>
          <p:nvPr/>
        </p:nvPicPr>
        <p:blipFill rotWithShape="1">
          <a:blip r:embed="rId4">
            <a:alphaModFix/>
          </a:blip>
          <a:srcRect b="9696" l="0" r="0" t="9704"/>
          <a:stretch/>
        </p:blipFill>
        <p:spPr>
          <a:xfrm>
            <a:off x="1397950" y="5200"/>
            <a:ext cx="9147601" cy="737000"/>
          </a:xfrm>
          <a:prstGeom prst="rect">
            <a:avLst/>
          </a:prstGeom>
          <a:noFill/>
          <a:ln>
            <a:noFill/>
          </a:ln>
        </p:spPr>
      </p:pic>
      <p:sp>
        <p:nvSpPr>
          <p:cNvPr id="102" name="Google Shape;102;g36b7d880159_0_303"/>
          <p:cNvSpPr/>
          <p:nvPr/>
        </p:nvSpPr>
        <p:spPr>
          <a:xfrm>
            <a:off x="8851426" y="54950"/>
            <a:ext cx="1248900" cy="63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3" name="Google Shape;103;g36b7d880159_0_303" title="inaf-fondo-trasparente.png"/>
          <p:cNvPicPr preferRelativeResize="0"/>
          <p:nvPr/>
        </p:nvPicPr>
        <p:blipFill>
          <a:blip r:embed="rId5">
            <a:alphaModFix/>
          </a:blip>
          <a:stretch>
            <a:fillRect/>
          </a:stretch>
        </p:blipFill>
        <p:spPr>
          <a:xfrm>
            <a:off x="8616401" y="-76200"/>
            <a:ext cx="1718948" cy="899799"/>
          </a:xfrm>
          <a:prstGeom prst="rect">
            <a:avLst/>
          </a:prstGeom>
          <a:noFill/>
          <a:ln>
            <a:noFill/>
          </a:ln>
        </p:spPr>
      </p:pic>
      <p:pic>
        <p:nvPicPr>
          <p:cNvPr descr="A logo with a camera on it&#10;&#10;AI-generated content may be incorrect." id="104" name="Google Shape;104;g36b7d880159_0_303"/>
          <p:cNvPicPr preferRelativeResize="0"/>
          <p:nvPr/>
        </p:nvPicPr>
        <p:blipFill rotWithShape="1">
          <a:blip r:embed="rId6">
            <a:alphaModFix/>
          </a:blip>
          <a:srcRect b="0" l="0" r="0" t="0"/>
          <a:stretch/>
        </p:blipFill>
        <p:spPr>
          <a:xfrm>
            <a:off x="10895164" y="142045"/>
            <a:ext cx="1097280" cy="10972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id="113" name="Google Shape;113;g36b7d880159_1_13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A304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g36b7d880159_1_13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A3041"/>
              </a:buClr>
              <a:buSzPts val="2400"/>
              <a:buNone/>
              <a:defRPr sz="2400"/>
            </a:lvl1pPr>
            <a:lvl2pPr lvl="1" algn="ctr">
              <a:lnSpc>
                <a:spcPct val="90000"/>
              </a:lnSpc>
              <a:spcBef>
                <a:spcPts val="500"/>
              </a:spcBef>
              <a:spcAft>
                <a:spcPts val="0"/>
              </a:spcAft>
              <a:buClr>
                <a:srgbClr val="0A3041"/>
              </a:buClr>
              <a:buSzPts val="2000"/>
              <a:buNone/>
              <a:defRPr sz="2000"/>
            </a:lvl2pPr>
            <a:lvl3pPr lvl="2" algn="ctr">
              <a:lnSpc>
                <a:spcPct val="90000"/>
              </a:lnSpc>
              <a:spcBef>
                <a:spcPts val="500"/>
              </a:spcBef>
              <a:spcAft>
                <a:spcPts val="0"/>
              </a:spcAft>
              <a:buClr>
                <a:srgbClr val="0A3041"/>
              </a:buClr>
              <a:buSzPts val="1800"/>
              <a:buNone/>
              <a:defRPr sz="1800"/>
            </a:lvl3pPr>
            <a:lvl4pPr lvl="3" algn="ctr">
              <a:lnSpc>
                <a:spcPct val="90000"/>
              </a:lnSpc>
              <a:spcBef>
                <a:spcPts val="500"/>
              </a:spcBef>
              <a:spcAft>
                <a:spcPts val="0"/>
              </a:spcAft>
              <a:buClr>
                <a:srgbClr val="0A3041"/>
              </a:buClr>
              <a:buSzPts val="1600"/>
              <a:buNone/>
              <a:defRPr sz="1600"/>
            </a:lvl4pPr>
            <a:lvl5pPr lvl="4" algn="ctr">
              <a:lnSpc>
                <a:spcPct val="90000"/>
              </a:lnSpc>
              <a:spcBef>
                <a:spcPts val="500"/>
              </a:spcBef>
              <a:spcAft>
                <a:spcPts val="0"/>
              </a:spcAft>
              <a:buClr>
                <a:srgbClr val="0A304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pic>
        <p:nvPicPr>
          <p:cNvPr id="115" name="Google Shape;115;g36b7d880159_1_130"/>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16" name="Google Shape;116;g36b7d880159_1_130"/>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cxnSp>
        <p:nvCxnSpPr>
          <p:cNvPr id="117" name="Google Shape;117;g36b7d880159_1_130"/>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descr="A logo with a camera on it&#10;&#10;AI-generated content may be incorrect." id="118" name="Google Shape;118;g36b7d880159_1_130"/>
          <p:cNvPicPr preferRelativeResize="0"/>
          <p:nvPr/>
        </p:nvPicPr>
        <p:blipFill rotWithShape="1">
          <a:blip r:embed="rId4">
            <a:alphaModFix/>
          </a:blip>
          <a:srcRect b="0" l="0" r="0" t="0"/>
          <a:stretch/>
        </p:blipFill>
        <p:spPr>
          <a:xfrm>
            <a:off x="598314" y="1237995"/>
            <a:ext cx="1097280" cy="1097280"/>
          </a:xfrm>
          <a:prstGeom prst="rect">
            <a:avLst/>
          </a:prstGeom>
          <a:noFill/>
          <a:ln>
            <a:noFill/>
          </a:ln>
        </p:spPr>
      </p:pic>
      <p:pic>
        <p:nvPicPr>
          <p:cNvPr descr="A blue and white logo&#10;&#10;AI-generated content may be incorrect." id="119" name="Google Shape;119;g36b7d880159_1_130"/>
          <p:cNvPicPr preferRelativeResize="0"/>
          <p:nvPr/>
        </p:nvPicPr>
        <p:blipFill rotWithShape="1">
          <a:blip r:embed="rId5">
            <a:alphaModFix/>
          </a:blip>
          <a:srcRect b="0" l="0" r="0" t="0"/>
          <a:stretch/>
        </p:blipFill>
        <p:spPr>
          <a:xfrm>
            <a:off x="361486" y="240023"/>
            <a:ext cx="1737360" cy="707950"/>
          </a:xfrm>
          <a:prstGeom prst="rect">
            <a:avLst/>
          </a:prstGeom>
          <a:noFill/>
          <a:ln>
            <a:noFill/>
          </a:ln>
        </p:spPr>
      </p:pic>
      <p:sp>
        <p:nvSpPr>
          <p:cNvPr id="120" name="Google Shape;120;g36b7d880159_1_130"/>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21" name="Google Shape;121;g36b7d880159_1_130"/>
          <p:cNvPicPr preferRelativeResize="0"/>
          <p:nvPr/>
        </p:nvPicPr>
        <p:blipFill rotWithShape="1">
          <a:blip r:embed="rId6">
            <a:alphaModFix/>
          </a:blip>
          <a:srcRect b="9696" l="0" r="0" t="9704"/>
          <a:stretch/>
        </p:blipFill>
        <p:spPr>
          <a:xfrm>
            <a:off x="3095175" y="2550"/>
            <a:ext cx="9147601" cy="737000"/>
          </a:xfrm>
          <a:prstGeom prst="rect">
            <a:avLst/>
          </a:prstGeom>
          <a:noFill/>
          <a:ln>
            <a:noFill/>
          </a:ln>
        </p:spPr>
      </p:pic>
      <p:sp>
        <p:nvSpPr>
          <p:cNvPr id="122" name="Google Shape;122;g36b7d880159_1_130"/>
          <p:cNvSpPr/>
          <p:nvPr/>
        </p:nvSpPr>
        <p:spPr>
          <a:xfrm>
            <a:off x="10548651" y="52300"/>
            <a:ext cx="1248900" cy="63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3" name="Google Shape;123;g36b7d880159_1_130" title="inaf-fondo-trasparente.png"/>
          <p:cNvPicPr preferRelativeResize="0"/>
          <p:nvPr/>
        </p:nvPicPr>
        <p:blipFill>
          <a:blip r:embed="rId7">
            <a:alphaModFix/>
          </a:blip>
          <a:stretch>
            <a:fillRect/>
          </a:stretch>
        </p:blipFill>
        <p:spPr>
          <a:xfrm>
            <a:off x="10313626" y="-78850"/>
            <a:ext cx="1718948" cy="8997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cxnSp>
        <p:nvCxnSpPr>
          <p:cNvPr id="125" name="Google Shape;125;g36b7d880159_1_142"/>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26" name="Google Shape;126;g36b7d880159_1_142"/>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27" name="Google Shape;127;g36b7d880159_1_142"/>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28" name="Google Shape;128;g36b7d880159_1_142"/>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g36b7d880159_1_142"/>
          <p:cNvSpPr/>
          <p:nvPr/>
        </p:nvSpPr>
        <p:spPr>
          <a:xfrm>
            <a:off x="0" y="5200"/>
            <a:ext cx="10740600" cy="737100"/>
          </a:xfrm>
          <a:prstGeom prst="rect">
            <a:avLst/>
          </a:prstGeom>
          <a:solidFill>
            <a:srgbClr val="2B6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0" name="Google Shape;130;g36b7d880159_1_142"/>
          <p:cNvPicPr preferRelativeResize="0"/>
          <p:nvPr/>
        </p:nvPicPr>
        <p:blipFill rotWithShape="1">
          <a:blip r:embed="rId4">
            <a:alphaModFix/>
          </a:blip>
          <a:srcRect b="9696" l="0" r="0" t="9704"/>
          <a:stretch/>
        </p:blipFill>
        <p:spPr>
          <a:xfrm>
            <a:off x="1397950" y="5200"/>
            <a:ext cx="9147601" cy="737000"/>
          </a:xfrm>
          <a:prstGeom prst="rect">
            <a:avLst/>
          </a:prstGeom>
          <a:noFill/>
          <a:ln>
            <a:noFill/>
          </a:ln>
        </p:spPr>
      </p:pic>
      <p:sp>
        <p:nvSpPr>
          <p:cNvPr id="131" name="Google Shape;131;g36b7d880159_1_142"/>
          <p:cNvSpPr/>
          <p:nvPr/>
        </p:nvSpPr>
        <p:spPr>
          <a:xfrm>
            <a:off x="8851426" y="54950"/>
            <a:ext cx="1248900" cy="63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2" name="Google Shape;132;g36b7d880159_1_142" title="inaf-fondo-trasparente.png"/>
          <p:cNvPicPr preferRelativeResize="0"/>
          <p:nvPr/>
        </p:nvPicPr>
        <p:blipFill>
          <a:blip r:embed="rId5">
            <a:alphaModFix/>
          </a:blip>
          <a:stretch>
            <a:fillRect/>
          </a:stretch>
        </p:blipFill>
        <p:spPr>
          <a:xfrm>
            <a:off x="8616401" y="-76200"/>
            <a:ext cx="1718948" cy="899799"/>
          </a:xfrm>
          <a:prstGeom prst="rect">
            <a:avLst/>
          </a:prstGeom>
          <a:noFill/>
          <a:ln>
            <a:noFill/>
          </a:ln>
        </p:spPr>
      </p:pic>
      <p:pic>
        <p:nvPicPr>
          <p:cNvPr descr="A logo with a camera on it&#10;&#10;AI-generated content may be incorrect." id="133" name="Google Shape;133;g36b7d880159_1_142"/>
          <p:cNvPicPr preferRelativeResize="0"/>
          <p:nvPr/>
        </p:nvPicPr>
        <p:blipFill rotWithShape="1">
          <a:blip r:embed="rId6">
            <a:alphaModFix/>
          </a:blip>
          <a:srcRect b="0" l="0" r="0" t="0"/>
          <a:stretch/>
        </p:blipFill>
        <p:spPr>
          <a:xfrm>
            <a:off x="10895164" y="142045"/>
            <a:ext cx="1097280" cy="10972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g36b7d880159_1_1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6" name="Google Shape;136;g36b7d880159_1_152"/>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37" name="Google Shape;137;g36b7d880159_1_152"/>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38" name="Google Shape;138;g36b7d880159_1_152"/>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39" name="Google Shape;139;g36b7d880159_1_152"/>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 name="Shape 140"/>
        <p:cNvGrpSpPr/>
        <p:nvPr/>
      </p:nvGrpSpPr>
      <p:grpSpPr>
        <a:xfrm>
          <a:off x="0" y="0"/>
          <a:ext cx="0" cy="0"/>
          <a:chOff x="0" y="0"/>
          <a:chExt cx="0" cy="0"/>
        </a:xfrm>
      </p:grpSpPr>
      <p:cxnSp>
        <p:nvCxnSpPr>
          <p:cNvPr id="141" name="Google Shape;141;g36b7d880159_1_158"/>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42" name="Google Shape;142;g36b7d880159_1_158"/>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43" name="Google Shape;143;g36b7d880159_1_158"/>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44" name="Google Shape;144;g36b7d880159_1_158"/>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5" name="Shape 145"/>
        <p:cNvGrpSpPr/>
        <p:nvPr/>
      </p:nvGrpSpPr>
      <p:grpSpPr>
        <a:xfrm>
          <a:off x="0" y="0"/>
          <a:ext cx="0" cy="0"/>
          <a:chOff x="0" y="0"/>
          <a:chExt cx="0" cy="0"/>
        </a:xfrm>
      </p:grpSpPr>
      <p:sp>
        <p:nvSpPr>
          <p:cNvPr id="146" name="Google Shape;146;g36b7d880159_1_16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g36b7d880159_1_16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cxnSp>
        <p:nvCxnSpPr>
          <p:cNvPr id="148" name="Google Shape;148;g36b7d880159_1_163"/>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49" name="Google Shape;149;g36b7d880159_1_163"/>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50" name="Google Shape;150;g36b7d880159_1_163"/>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51" name="Google Shape;151;g36b7d880159_1_163"/>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2" name="Shape 152"/>
        <p:cNvGrpSpPr/>
        <p:nvPr/>
      </p:nvGrpSpPr>
      <p:grpSpPr>
        <a:xfrm>
          <a:off x="0" y="0"/>
          <a:ext cx="0" cy="0"/>
          <a:chOff x="0" y="0"/>
          <a:chExt cx="0" cy="0"/>
        </a:xfrm>
      </p:grpSpPr>
      <p:sp>
        <p:nvSpPr>
          <p:cNvPr id="153" name="Google Shape;153;g36b7d880159_1_1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g36b7d880159_1_17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5" name="Google Shape;155;g36b7d880159_1_17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156" name="Google Shape;156;g36b7d880159_1_170"/>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57" name="Google Shape;157;g36b7d880159_1_170"/>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58" name="Google Shape;158;g36b7d880159_1_170"/>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59" name="Google Shape;159;g36b7d880159_1_170"/>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g36b7d880159_1_178"/>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g36b7d880159_1_178"/>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2400"/>
              <a:buNone/>
              <a:defRPr b="1" sz="2400"/>
            </a:lvl1pPr>
            <a:lvl2pPr indent="-228600" lvl="1" marL="914400" algn="l">
              <a:lnSpc>
                <a:spcPct val="90000"/>
              </a:lnSpc>
              <a:spcBef>
                <a:spcPts val="500"/>
              </a:spcBef>
              <a:spcAft>
                <a:spcPts val="0"/>
              </a:spcAft>
              <a:buClr>
                <a:srgbClr val="0A3041"/>
              </a:buClr>
              <a:buSzPts val="2000"/>
              <a:buNone/>
              <a:defRPr b="1" sz="2000"/>
            </a:lvl2pPr>
            <a:lvl3pPr indent="-228600" lvl="2" marL="1371600" algn="l">
              <a:lnSpc>
                <a:spcPct val="90000"/>
              </a:lnSpc>
              <a:spcBef>
                <a:spcPts val="500"/>
              </a:spcBef>
              <a:spcAft>
                <a:spcPts val="0"/>
              </a:spcAft>
              <a:buClr>
                <a:srgbClr val="0A3041"/>
              </a:buClr>
              <a:buSzPts val="1800"/>
              <a:buNone/>
              <a:defRPr b="1" sz="1800"/>
            </a:lvl3pPr>
            <a:lvl4pPr indent="-228600" lvl="3" marL="1828800" algn="l">
              <a:lnSpc>
                <a:spcPct val="90000"/>
              </a:lnSpc>
              <a:spcBef>
                <a:spcPts val="500"/>
              </a:spcBef>
              <a:spcAft>
                <a:spcPts val="0"/>
              </a:spcAft>
              <a:buClr>
                <a:srgbClr val="0A3041"/>
              </a:buClr>
              <a:buSzPts val="1600"/>
              <a:buNone/>
              <a:defRPr b="1" sz="1600"/>
            </a:lvl4pPr>
            <a:lvl5pPr indent="-228600" lvl="4" marL="2286000" algn="l">
              <a:lnSpc>
                <a:spcPct val="90000"/>
              </a:lnSpc>
              <a:spcBef>
                <a:spcPts val="500"/>
              </a:spcBef>
              <a:spcAft>
                <a:spcPts val="0"/>
              </a:spcAft>
              <a:buClr>
                <a:srgbClr val="0A304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3" name="Google Shape;163;g36b7d880159_1_178"/>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4" name="Google Shape;164;g36b7d880159_1_178"/>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2400"/>
              <a:buNone/>
              <a:defRPr b="1" sz="2400"/>
            </a:lvl1pPr>
            <a:lvl2pPr indent="-228600" lvl="1" marL="914400" algn="l">
              <a:lnSpc>
                <a:spcPct val="90000"/>
              </a:lnSpc>
              <a:spcBef>
                <a:spcPts val="500"/>
              </a:spcBef>
              <a:spcAft>
                <a:spcPts val="0"/>
              </a:spcAft>
              <a:buClr>
                <a:srgbClr val="0A3041"/>
              </a:buClr>
              <a:buSzPts val="2000"/>
              <a:buNone/>
              <a:defRPr b="1" sz="2000"/>
            </a:lvl2pPr>
            <a:lvl3pPr indent="-228600" lvl="2" marL="1371600" algn="l">
              <a:lnSpc>
                <a:spcPct val="90000"/>
              </a:lnSpc>
              <a:spcBef>
                <a:spcPts val="500"/>
              </a:spcBef>
              <a:spcAft>
                <a:spcPts val="0"/>
              </a:spcAft>
              <a:buClr>
                <a:srgbClr val="0A3041"/>
              </a:buClr>
              <a:buSzPts val="1800"/>
              <a:buNone/>
              <a:defRPr b="1" sz="1800"/>
            </a:lvl3pPr>
            <a:lvl4pPr indent="-228600" lvl="3" marL="1828800" algn="l">
              <a:lnSpc>
                <a:spcPct val="90000"/>
              </a:lnSpc>
              <a:spcBef>
                <a:spcPts val="500"/>
              </a:spcBef>
              <a:spcAft>
                <a:spcPts val="0"/>
              </a:spcAft>
              <a:buClr>
                <a:srgbClr val="0A3041"/>
              </a:buClr>
              <a:buSzPts val="1600"/>
              <a:buNone/>
              <a:defRPr b="1" sz="1600"/>
            </a:lvl4pPr>
            <a:lvl5pPr indent="-228600" lvl="4" marL="2286000" algn="l">
              <a:lnSpc>
                <a:spcPct val="90000"/>
              </a:lnSpc>
              <a:spcBef>
                <a:spcPts val="500"/>
              </a:spcBef>
              <a:spcAft>
                <a:spcPts val="0"/>
              </a:spcAft>
              <a:buClr>
                <a:srgbClr val="0A304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5" name="Google Shape;165;g36b7d880159_1_178"/>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166" name="Google Shape;166;g36b7d880159_1_178"/>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67" name="Google Shape;167;g36b7d880159_1_178"/>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68" name="Google Shape;168;g36b7d880159_1_178"/>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69" name="Google Shape;169;g36b7d880159_1_178"/>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4400"/>
              <a:buFont typeface="Play"/>
              <a:buNone/>
              <a:defRPr>
                <a:solidFill>
                  <a:srgbClr val="0A304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7"/>
          <p:cNvSpPr txBox="1"/>
          <p:nvPr>
            <p:ph idx="1" type="body"/>
          </p:nvPr>
        </p:nvSpPr>
        <p:spPr>
          <a:xfrm>
            <a:off x="838200" y="1877472"/>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0A3041"/>
              </a:buClr>
              <a:buSzPts val="2800"/>
              <a:buChar char="•"/>
              <a:defRPr>
                <a:solidFill>
                  <a:srgbClr val="0A3041"/>
                </a:solidFill>
              </a:defRPr>
            </a:lvl1pPr>
            <a:lvl2pPr indent="-381000" lvl="1" marL="914400" algn="l">
              <a:lnSpc>
                <a:spcPct val="90000"/>
              </a:lnSpc>
              <a:spcBef>
                <a:spcPts val="500"/>
              </a:spcBef>
              <a:spcAft>
                <a:spcPts val="0"/>
              </a:spcAft>
              <a:buClr>
                <a:srgbClr val="0A3041"/>
              </a:buClr>
              <a:buSzPts val="2400"/>
              <a:buChar char="•"/>
              <a:defRPr>
                <a:solidFill>
                  <a:srgbClr val="0A3041"/>
                </a:solidFill>
              </a:defRPr>
            </a:lvl2pPr>
            <a:lvl3pPr indent="-355600" lvl="2" marL="1371600" algn="l">
              <a:lnSpc>
                <a:spcPct val="90000"/>
              </a:lnSpc>
              <a:spcBef>
                <a:spcPts val="500"/>
              </a:spcBef>
              <a:spcAft>
                <a:spcPts val="0"/>
              </a:spcAft>
              <a:buClr>
                <a:srgbClr val="0A3041"/>
              </a:buClr>
              <a:buSzPts val="2000"/>
              <a:buChar char="•"/>
              <a:defRPr>
                <a:solidFill>
                  <a:srgbClr val="0A3041"/>
                </a:solidFill>
              </a:defRPr>
            </a:lvl3pPr>
            <a:lvl4pPr indent="-342900" lvl="3" marL="1828800" algn="l">
              <a:lnSpc>
                <a:spcPct val="90000"/>
              </a:lnSpc>
              <a:spcBef>
                <a:spcPts val="500"/>
              </a:spcBef>
              <a:spcAft>
                <a:spcPts val="0"/>
              </a:spcAft>
              <a:buClr>
                <a:srgbClr val="0A3041"/>
              </a:buClr>
              <a:buSzPts val="1800"/>
              <a:buChar char="•"/>
              <a:defRPr>
                <a:solidFill>
                  <a:srgbClr val="0A3041"/>
                </a:solidFill>
              </a:defRPr>
            </a:lvl4pPr>
            <a:lvl5pPr indent="-342900" lvl="4" marL="2286000" algn="l">
              <a:lnSpc>
                <a:spcPct val="90000"/>
              </a:lnSpc>
              <a:spcBef>
                <a:spcPts val="500"/>
              </a:spcBef>
              <a:spcAft>
                <a:spcPts val="0"/>
              </a:spcAft>
              <a:buClr>
                <a:srgbClr val="0A3041"/>
              </a:buClr>
              <a:buSzPts val="1800"/>
              <a:buChar char="•"/>
              <a:defRPr>
                <a:solidFill>
                  <a:srgbClr val="0A3041"/>
                </a:solidFill>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25" name="Google Shape;25;p17"/>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26" name="Google Shape;26;p17"/>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27" name="Google Shape;27;p17"/>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28" name="Google Shape;28;p17"/>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0" name="Shape 170"/>
        <p:cNvGrpSpPr/>
        <p:nvPr/>
      </p:nvGrpSpPr>
      <p:grpSpPr>
        <a:xfrm>
          <a:off x="0" y="0"/>
          <a:ext cx="0" cy="0"/>
          <a:chOff x="0" y="0"/>
          <a:chExt cx="0" cy="0"/>
        </a:xfrm>
      </p:grpSpPr>
      <p:sp>
        <p:nvSpPr>
          <p:cNvPr id="171" name="Google Shape;171;g36b7d880159_1_18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g36b7d880159_1_18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A3041"/>
              </a:buClr>
              <a:buSzPts val="3200"/>
              <a:buChar char="•"/>
              <a:defRPr sz="3200"/>
            </a:lvl1pPr>
            <a:lvl2pPr indent="-406400" lvl="1" marL="914400" algn="l">
              <a:lnSpc>
                <a:spcPct val="90000"/>
              </a:lnSpc>
              <a:spcBef>
                <a:spcPts val="500"/>
              </a:spcBef>
              <a:spcAft>
                <a:spcPts val="0"/>
              </a:spcAft>
              <a:buClr>
                <a:srgbClr val="0A3041"/>
              </a:buClr>
              <a:buSzPts val="2800"/>
              <a:buChar char="•"/>
              <a:defRPr sz="2800"/>
            </a:lvl2pPr>
            <a:lvl3pPr indent="-381000" lvl="2" marL="1371600" algn="l">
              <a:lnSpc>
                <a:spcPct val="90000"/>
              </a:lnSpc>
              <a:spcBef>
                <a:spcPts val="500"/>
              </a:spcBef>
              <a:spcAft>
                <a:spcPts val="0"/>
              </a:spcAft>
              <a:buClr>
                <a:srgbClr val="0A3041"/>
              </a:buClr>
              <a:buSzPts val="2400"/>
              <a:buChar char="•"/>
              <a:defRPr sz="2400"/>
            </a:lvl3pPr>
            <a:lvl4pPr indent="-355600" lvl="3" marL="1828800" algn="l">
              <a:lnSpc>
                <a:spcPct val="90000"/>
              </a:lnSpc>
              <a:spcBef>
                <a:spcPts val="500"/>
              </a:spcBef>
              <a:spcAft>
                <a:spcPts val="0"/>
              </a:spcAft>
              <a:buClr>
                <a:srgbClr val="0A3041"/>
              </a:buClr>
              <a:buSzPts val="2000"/>
              <a:buChar char="•"/>
              <a:defRPr sz="2000"/>
            </a:lvl4pPr>
            <a:lvl5pPr indent="-355600" lvl="4" marL="2286000" algn="l">
              <a:lnSpc>
                <a:spcPct val="90000"/>
              </a:lnSpc>
              <a:spcBef>
                <a:spcPts val="500"/>
              </a:spcBef>
              <a:spcAft>
                <a:spcPts val="0"/>
              </a:spcAft>
              <a:buClr>
                <a:srgbClr val="0A304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73" name="Google Shape;173;g36b7d880159_1_18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1600"/>
              <a:buNone/>
              <a:defRPr sz="1600"/>
            </a:lvl1pPr>
            <a:lvl2pPr indent="-228600" lvl="1" marL="914400" algn="l">
              <a:lnSpc>
                <a:spcPct val="90000"/>
              </a:lnSpc>
              <a:spcBef>
                <a:spcPts val="500"/>
              </a:spcBef>
              <a:spcAft>
                <a:spcPts val="0"/>
              </a:spcAft>
              <a:buClr>
                <a:srgbClr val="0A3041"/>
              </a:buClr>
              <a:buSzPts val="1400"/>
              <a:buNone/>
              <a:defRPr sz="1400"/>
            </a:lvl2pPr>
            <a:lvl3pPr indent="-228600" lvl="2" marL="1371600" algn="l">
              <a:lnSpc>
                <a:spcPct val="90000"/>
              </a:lnSpc>
              <a:spcBef>
                <a:spcPts val="500"/>
              </a:spcBef>
              <a:spcAft>
                <a:spcPts val="0"/>
              </a:spcAft>
              <a:buClr>
                <a:srgbClr val="0A3041"/>
              </a:buClr>
              <a:buSzPts val="1200"/>
              <a:buNone/>
              <a:defRPr sz="1200"/>
            </a:lvl3pPr>
            <a:lvl4pPr indent="-228600" lvl="3" marL="1828800" algn="l">
              <a:lnSpc>
                <a:spcPct val="90000"/>
              </a:lnSpc>
              <a:spcBef>
                <a:spcPts val="500"/>
              </a:spcBef>
              <a:spcAft>
                <a:spcPts val="0"/>
              </a:spcAft>
              <a:buClr>
                <a:srgbClr val="0A3041"/>
              </a:buClr>
              <a:buSzPts val="1000"/>
              <a:buNone/>
              <a:defRPr sz="1000"/>
            </a:lvl4pPr>
            <a:lvl5pPr indent="-228600" lvl="4" marL="2286000" algn="l">
              <a:lnSpc>
                <a:spcPct val="90000"/>
              </a:lnSpc>
              <a:spcBef>
                <a:spcPts val="500"/>
              </a:spcBef>
              <a:spcAft>
                <a:spcPts val="0"/>
              </a:spcAft>
              <a:buClr>
                <a:srgbClr val="0A304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174" name="Google Shape;174;g36b7d880159_1_188"/>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75" name="Google Shape;175;g36b7d880159_1_188"/>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76" name="Google Shape;176;g36b7d880159_1_188"/>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77" name="Google Shape;177;g36b7d880159_1_188"/>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8" name="Shape 178"/>
        <p:cNvGrpSpPr/>
        <p:nvPr/>
      </p:nvGrpSpPr>
      <p:grpSpPr>
        <a:xfrm>
          <a:off x="0" y="0"/>
          <a:ext cx="0" cy="0"/>
          <a:chOff x="0" y="0"/>
          <a:chExt cx="0" cy="0"/>
        </a:xfrm>
      </p:grpSpPr>
      <p:sp>
        <p:nvSpPr>
          <p:cNvPr id="179" name="Google Shape;179;g36b7d880159_1_19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g36b7d880159_1_196"/>
          <p:cNvSpPr/>
          <p:nvPr>
            <p:ph idx="2" type="pic"/>
          </p:nvPr>
        </p:nvSpPr>
        <p:spPr>
          <a:xfrm>
            <a:off x="5183188" y="987425"/>
            <a:ext cx="6172200" cy="4873500"/>
          </a:xfrm>
          <a:prstGeom prst="rect">
            <a:avLst/>
          </a:prstGeom>
          <a:noFill/>
          <a:ln>
            <a:noFill/>
          </a:ln>
        </p:spPr>
      </p:sp>
      <p:sp>
        <p:nvSpPr>
          <p:cNvPr id="181" name="Google Shape;181;g36b7d880159_1_19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1600"/>
              <a:buNone/>
              <a:defRPr sz="1600"/>
            </a:lvl1pPr>
            <a:lvl2pPr indent="-228600" lvl="1" marL="914400" algn="l">
              <a:lnSpc>
                <a:spcPct val="90000"/>
              </a:lnSpc>
              <a:spcBef>
                <a:spcPts val="500"/>
              </a:spcBef>
              <a:spcAft>
                <a:spcPts val="0"/>
              </a:spcAft>
              <a:buClr>
                <a:srgbClr val="0A3041"/>
              </a:buClr>
              <a:buSzPts val="1400"/>
              <a:buNone/>
              <a:defRPr sz="1400"/>
            </a:lvl2pPr>
            <a:lvl3pPr indent="-228600" lvl="2" marL="1371600" algn="l">
              <a:lnSpc>
                <a:spcPct val="90000"/>
              </a:lnSpc>
              <a:spcBef>
                <a:spcPts val="500"/>
              </a:spcBef>
              <a:spcAft>
                <a:spcPts val="0"/>
              </a:spcAft>
              <a:buClr>
                <a:srgbClr val="0A3041"/>
              </a:buClr>
              <a:buSzPts val="1200"/>
              <a:buNone/>
              <a:defRPr sz="1200"/>
            </a:lvl3pPr>
            <a:lvl4pPr indent="-228600" lvl="3" marL="1828800" algn="l">
              <a:lnSpc>
                <a:spcPct val="90000"/>
              </a:lnSpc>
              <a:spcBef>
                <a:spcPts val="500"/>
              </a:spcBef>
              <a:spcAft>
                <a:spcPts val="0"/>
              </a:spcAft>
              <a:buClr>
                <a:srgbClr val="0A3041"/>
              </a:buClr>
              <a:buSzPts val="1000"/>
              <a:buNone/>
              <a:defRPr sz="1000"/>
            </a:lvl4pPr>
            <a:lvl5pPr indent="-228600" lvl="4" marL="2286000" algn="l">
              <a:lnSpc>
                <a:spcPct val="90000"/>
              </a:lnSpc>
              <a:spcBef>
                <a:spcPts val="500"/>
              </a:spcBef>
              <a:spcAft>
                <a:spcPts val="0"/>
              </a:spcAft>
              <a:buClr>
                <a:srgbClr val="0A304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182" name="Google Shape;182;g36b7d880159_1_196"/>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83" name="Google Shape;183;g36b7d880159_1_196"/>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84" name="Google Shape;184;g36b7d880159_1_196"/>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85" name="Google Shape;185;g36b7d880159_1_196"/>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6" name="Shape 186"/>
        <p:cNvGrpSpPr/>
        <p:nvPr/>
      </p:nvGrpSpPr>
      <p:grpSpPr>
        <a:xfrm>
          <a:off x="0" y="0"/>
          <a:ext cx="0" cy="0"/>
          <a:chOff x="0" y="0"/>
          <a:chExt cx="0" cy="0"/>
        </a:xfrm>
      </p:grpSpPr>
      <p:sp>
        <p:nvSpPr>
          <p:cNvPr id="187" name="Google Shape;187;g36b7d880159_1_2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g36b7d880159_1_20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189" name="Google Shape;189;g36b7d880159_1_204"/>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90" name="Google Shape;190;g36b7d880159_1_204"/>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91" name="Google Shape;191;g36b7d880159_1_204"/>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92" name="Google Shape;192;g36b7d880159_1_204"/>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3" name="Shape 193"/>
        <p:cNvGrpSpPr/>
        <p:nvPr/>
      </p:nvGrpSpPr>
      <p:grpSpPr>
        <a:xfrm>
          <a:off x="0" y="0"/>
          <a:ext cx="0" cy="0"/>
          <a:chOff x="0" y="0"/>
          <a:chExt cx="0" cy="0"/>
        </a:xfrm>
      </p:grpSpPr>
      <p:sp>
        <p:nvSpPr>
          <p:cNvPr id="194" name="Google Shape;194;g36b7d880159_1_21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 name="Google Shape;195;g36b7d880159_1_21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196" name="Google Shape;196;g36b7d880159_1_211"/>
          <p:cNvCxnSpPr/>
          <p:nvPr/>
        </p:nvCxnSpPr>
        <p:spPr>
          <a:xfrm flipH="1">
            <a:off x="2893500" y="6337215"/>
            <a:ext cx="8460300" cy="6000"/>
          </a:xfrm>
          <a:prstGeom prst="straightConnector1">
            <a:avLst/>
          </a:prstGeom>
          <a:noFill/>
          <a:ln cap="flat" cmpd="sng" w="19050">
            <a:solidFill>
              <a:srgbClr val="4892DC"/>
            </a:solidFill>
            <a:prstDash val="solid"/>
            <a:miter lim="800000"/>
            <a:headEnd len="sm" w="sm" type="none"/>
            <a:tailEnd len="sm" w="sm" type="none"/>
          </a:ln>
        </p:spPr>
      </p:cxnSp>
      <p:pic>
        <p:nvPicPr>
          <p:cNvPr id="197" name="Google Shape;197;g36b7d880159_1_211"/>
          <p:cNvPicPr preferRelativeResize="0"/>
          <p:nvPr/>
        </p:nvPicPr>
        <p:blipFill rotWithShape="1">
          <a:blip r:embed="rId2">
            <a:alphaModFix/>
          </a:blip>
          <a:srcRect b="0" l="0" r="0" t="0"/>
          <a:stretch/>
        </p:blipFill>
        <p:spPr>
          <a:xfrm>
            <a:off x="1380631" y="5997775"/>
            <a:ext cx="1512850" cy="654759"/>
          </a:xfrm>
          <a:prstGeom prst="rect">
            <a:avLst/>
          </a:prstGeom>
          <a:noFill/>
          <a:ln>
            <a:noFill/>
          </a:ln>
        </p:spPr>
      </p:pic>
      <p:pic>
        <p:nvPicPr>
          <p:cNvPr descr="Agenzia Spaziale Italiana - Wikipedia" id="198" name="Google Shape;198;g36b7d880159_1_211"/>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199" name="Google Shape;199;g36b7d880159_1_211"/>
          <p:cNvSpPr txBox="1"/>
          <p:nvPr>
            <p:ph idx="11" type="ftr"/>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00" name="Shape 20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01" name="Shape 20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1" name="Google Shape;31;p18"/>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32" name="Google Shape;32;p18"/>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33" name="Google Shape;33;p18"/>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34" name="Google Shape;34;p18"/>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cxnSp>
        <p:nvCxnSpPr>
          <p:cNvPr id="36" name="Google Shape;36;p19"/>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37" name="Google Shape;37;p19"/>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38" name="Google Shape;38;p19"/>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39" name="Google Shape;39;p19"/>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cxnSp>
        <p:nvCxnSpPr>
          <p:cNvPr id="43" name="Google Shape;43;p20"/>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44" name="Google Shape;44;p20"/>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45" name="Google Shape;45;p20"/>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46" name="Google Shape;46;p20"/>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 name="Google Shape;50;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51" name="Google Shape;51;p21"/>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52" name="Google Shape;52;p21"/>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53" name="Google Shape;53;p21"/>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54" name="Google Shape;54;p21"/>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A304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2400"/>
              <a:buNone/>
              <a:defRPr b="1" sz="2400"/>
            </a:lvl1pPr>
            <a:lvl2pPr indent="-228600" lvl="1" marL="914400" algn="l">
              <a:lnSpc>
                <a:spcPct val="90000"/>
              </a:lnSpc>
              <a:spcBef>
                <a:spcPts val="500"/>
              </a:spcBef>
              <a:spcAft>
                <a:spcPts val="0"/>
              </a:spcAft>
              <a:buClr>
                <a:srgbClr val="0A3041"/>
              </a:buClr>
              <a:buSzPts val="2000"/>
              <a:buNone/>
              <a:defRPr b="1" sz="2000"/>
            </a:lvl2pPr>
            <a:lvl3pPr indent="-228600" lvl="2" marL="1371600" algn="l">
              <a:lnSpc>
                <a:spcPct val="90000"/>
              </a:lnSpc>
              <a:spcBef>
                <a:spcPts val="500"/>
              </a:spcBef>
              <a:spcAft>
                <a:spcPts val="0"/>
              </a:spcAft>
              <a:buClr>
                <a:srgbClr val="0A3041"/>
              </a:buClr>
              <a:buSzPts val="1800"/>
              <a:buNone/>
              <a:defRPr b="1" sz="1800"/>
            </a:lvl3pPr>
            <a:lvl4pPr indent="-228600" lvl="3" marL="1828800" algn="l">
              <a:lnSpc>
                <a:spcPct val="90000"/>
              </a:lnSpc>
              <a:spcBef>
                <a:spcPts val="500"/>
              </a:spcBef>
              <a:spcAft>
                <a:spcPts val="0"/>
              </a:spcAft>
              <a:buClr>
                <a:srgbClr val="0A3041"/>
              </a:buClr>
              <a:buSzPts val="1600"/>
              <a:buNone/>
              <a:defRPr b="1" sz="1600"/>
            </a:lvl4pPr>
            <a:lvl5pPr indent="-228600" lvl="4" marL="2286000" algn="l">
              <a:lnSpc>
                <a:spcPct val="90000"/>
              </a:lnSpc>
              <a:spcBef>
                <a:spcPts val="500"/>
              </a:spcBef>
              <a:spcAft>
                <a:spcPts val="0"/>
              </a:spcAft>
              <a:buClr>
                <a:srgbClr val="0A304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8" name="Google Shape;58;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9" name="Google Shape;59;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2400"/>
              <a:buNone/>
              <a:defRPr b="1" sz="2400"/>
            </a:lvl1pPr>
            <a:lvl2pPr indent="-228600" lvl="1" marL="914400" algn="l">
              <a:lnSpc>
                <a:spcPct val="90000"/>
              </a:lnSpc>
              <a:spcBef>
                <a:spcPts val="500"/>
              </a:spcBef>
              <a:spcAft>
                <a:spcPts val="0"/>
              </a:spcAft>
              <a:buClr>
                <a:srgbClr val="0A3041"/>
              </a:buClr>
              <a:buSzPts val="2000"/>
              <a:buNone/>
              <a:defRPr b="1" sz="2000"/>
            </a:lvl2pPr>
            <a:lvl3pPr indent="-228600" lvl="2" marL="1371600" algn="l">
              <a:lnSpc>
                <a:spcPct val="90000"/>
              </a:lnSpc>
              <a:spcBef>
                <a:spcPts val="500"/>
              </a:spcBef>
              <a:spcAft>
                <a:spcPts val="0"/>
              </a:spcAft>
              <a:buClr>
                <a:srgbClr val="0A3041"/>
              </a:buClr>
              <a:buSzPts val="1800"/>
              <a:buNone/>
              <a:defRPr b="1" sz="1800"/>
            </a:lvl3pPr>
            <a:lvl4pPr indent="-228600" lvl="3" marL="1828800" algn="l">
              <a:lnSpc>
                <a:spcPct val="90000"/>
              </a:lnSpc>
              <a:spcBef>
                <a:spcPts val="500"/>
              </a:spcBef>
              <a:spcAft>
                <a:spcPts val="0"/>
              </a:spcAft>
              <a:buClr>
                <a:srgbClr val="0A3041"/>
              </a:buClr>
              <a:buSzPts val="1600"/>
              <a:buNone/>
              <a:defRPr b="1" sz="1600"/>
            </a:lvl4pPr>
            <a:lvl5pPr indent="-228600" lvl="4" marL="2286000" algn="l">
              <a:lnSpc>
                <a:spcPct val="90000"/>
              </a:lnSpc>
              <a:spcBef>
                <a:spcPts val="500"/>
              </a:spcBef>
              <a:spcAft>
                <a:spcPts val="0"/>
              </a:spcAft>
              <a:buClr>
                <a:srgbClr val="0A304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60" name="Google Shape;60;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A3041"/>
              </a:buClr>
              <a:buSzPts val="1800"/>
              <a:buChar char="•"/>
              <a:defRPr/>
            </a:lvl1pPr>
            <a:lvl2pPr indent="-342900" lvl="1" marL="914400" algn="l">
              <a:lnSpc>
                <a:spcPct val="90000"/>
              </a:lnSpc>
              <a:spcBef>
                <a:spcPts val="500"/>
              </a:spcBef>
              <a:spcAft>
                <a:spcPts val="0"/>
              </a:spcAft>
              <a:buClr>
                <a:srgbClr val="0A3041"/>
              </a:buClr>
              <a:buSzPts val="1800"/>
              <a:buChar char="•"/>
              <a:defRPr/>
            </a:lvl2pPr>
            <a:lvl3pPr indent="-342900" lvl="2" marL="1371600" algn="l">
              <a:lnSpc>
                <a:spcPct val="90000"/>
              </a:lnSpc>
              <a:spcBef>
                <a:spcPts val="500"/>
              </a:spcBef>
              <a:spcAft>
                <a:spcPts val="0"/>
              </a:spcAft>
              <a:buClr>
                <a:srgbClr val="0A3041"/>
              </a:buClr>
              <a:buSzPts val="1800"/>
              <a:buChar char="•"/>
              <a:defRPr/>
            </a:lvl3pPr>
            <a:lvl4pPr indent="-342900" lvl="3" marL="1828800" algn="l">
              <a:lnSpc>
                <a:spcPct val="90000"/>
              </a:lnSpc>
              <a:spcBef>
                <a:spcPts val="500"/>
              </a:spcBef>
              <a:spcAft>
                <a:spcPts val="0"/>
              </a:spcAft>
              <a:buClr>
                <a:srgbClr val="0A3041"/>
              </a:buClr>
              <a:buSzPts val="1800"/>
              <a:buChar char="•"/>
              <a:defRPr/>
            </a:lvl4pPr>
            <a:lvl5pPr indent="-342900" lvl="4" marL="2286000" algn="l">
              <a:lnSpc>
                <a:spcPct val="90000"/>
              </a:lnSpc>
              <a:spcBef>
                <a:spcPts val="500"/>
              </a:spcBef>
              <a:spcAft>
                <a:spcPts val="0"/>
              </a:spcAft>
              <a:buClr>
                <a:srgbClr val="0A304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cxnSp>
        <p:nvCxnSpPr>
          <p:cNvPr id="61" name="Google Shape;61;p22"/>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62" name="Google Shape;62;p22"/>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63" name="Google Shape;63;p22"/>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64" name="Google Shape;64;p22"/>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A3041"/>
              </a:buClr>
              <a:buSzPts val="3200"/>
              <a:buChar char="•"/>
              <a:defRPr sz="3200"/>
            </a:lvl1pPr>
            <a:lvl2pPr indent="-406400" lvl="1" marL="914400" algn="l">
              <a:lnSpc>
                <a:spcPct val="90000"/>
              </a:lnSpc>
              <a:spcBef>
                <a:spcPts val="500"/>
              </a:spcBef>
              <a:spcAft>
                <a:spcPts val="0"/>
              </a:spcAft>
              <a:buClr>
                <a:srgbClr val="0A3041"/>
              </a:buClr>
              <a:buSzPts val="2800"/>
              <a:buChar char="•"/>
              <a:defRPr sz="2800"/>
            </a:lvl2pPr>
            <a:lvl3pPr indent="-381000" lvl="2" marL="1371600" algn="l">
              <a:lnSpc>
                <a:spcPct val="90000"/>
              </a:lnSpc>
              <a:spcBef>
                <a:spcPts val="500"/>
              </a:spcBef>
              <a:spcAft>
                <a:spcPts val="0"/>
              </a:spcAft>
              <a:buClr>
                <a:srgbClr val="0A3041"/>
              </a:buClr>
              <a:buSzPts val="2400"/>
              <a:buChar char="•"/>
              <a:defRPr sz="2400"/>
            </a:lvl3pPr>
            <a:lvl4pPr indent="-355600" lvl="3" marL="1828800" algn="l">
              <a:lnSpc>
                <a:spcPct val="90000"/>
              </a:lnSpc>
              <a:spcBef>
                <a:spcPts val="500"/>
              </a:spcBef>
              <a:spcAft>
                <a:spcPts val="0"/>
              </a:spcAft>
              <a:buClr>
                <a:srgbClr val="0A3041"/>
              </a:buClr>
              <a:buSzPts val="2000"/>
              <a:buChar char="•"/>
              <a:defRPr sz="2000"/>
            </a:lvl4pPr>
            <a:lvl5pPr indent="-355600" lvl="4" marL="2286000" algn="l">
              <a:lnSpc>
                <a:spcPct val="90000"/>
              </a:lnSpc>
              <a:spcBef>
                <a:spcPts val="500"/>
              </a:spcBef>
              <a:spcAft>
                <a:spcPts val="0"/>
              </a:spcAft>
              <a:buClr>
                <a:srgbClr val="0A304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8" name="Google Shape;68;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1600"/>
              <a:buNone/>
              <a:defRPr sz="1600"/>
            </a:lvl1pPr>
            <a:lvl2pPr indent="-228600" lvl="1" marL="914400" algn="l">
              <a:lnSpc>
                <a:spcPct val="90000"/>
              </a:lnSpc>
              <a:spcBef>
                <a:spcPts val="500"/>
              </a:spcBef>
              <a:spcAft>
                <a:spcPts val="0"/>
              </a:spcAft>
              <a:buClr>
                <a:srgbClr val="0A3041"/>
              </a:buClr>
              <a:buSzPts val="1400"/>
              <a:buNone/>
              <a:defRPr sz="1400"/>
            </a:lvl2pPr>
            <a:lvl3pPr indent="-228600" lvl="2" marL="1371600" algn="l">
              <a:lnSpc>
                <a:spcPct val="90000"/>
              </a:lnSpc>
              <a:spcBef>
                <a:spcPts val="500"/>
              </a:spcBef>
              <a:spcAft>
                <a:spcPts val="0"/>
              </a:spcAft>
              <a:buClr>
                <a:srgbClr val="0A3041"/>
              </a:buClr>
              <a:buSzPts val="1200"/>
              <a:buNone/>
              <a:defRPr sz="1200"/>
            </a:lvl3pPr>
            <a:lvl4pPr indent="-228600" lvl="3" marL="1828800" algn="l">
              <a:lnSpc>
                <a:spcPct val="90000"/>
              </a:lnSpc>
              <a:spcBef>
                <a:spcPts val="500"/>
              </a:spcBef>
              <a:spcAft>
                <a:spcPts val="0"/>
              </a:spcAft>
              <a:buClr>
                <a:srgbClr val="0A3041"/>
              </a:buClr>
              <a:buSzPts val="1000"/>
              <a:buNone/>
              <a:defRPr sz="1000"/>
            </a:lvl4pPr>
            <a:lvl5pPr indent="-228600" lvl="4" marL="2286000" algn="l">
              <a:lnSpc>
                <a:spcPct val="90000"/>
              </a:lnSpc>
              <a:spcBef>
                <a:spcPts val="500"/>
              </a:spcBef>
              <a:spcAft>
                <a:spcPts val="0"/>
              </a:spcAft>
              <a:buClr>
                <a:srgbClr val="0A304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69" name="Google Shape;69;p23"/>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70" name="Google Shape;70;p23"/>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71" name="Google Shape;71;p23"/>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72" name="Google Shape;72;p23"/>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A304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4"/>
          <p:cNvSpPr/>
          <p:nvPr>
            <p:ph idx="2" type="pic"/>
          </p:nvPr>
        </p:nvSpPr>
        <p:spPr>
          <a:xfrm>
            <a:off x="5183188" y="987425"/>
            <a:ext cx="6172200" cy="4873625"/>
          </a:xfrm>
          <a:prstGeom prst="rect">
            <a:avLst/>
          </a:prstGeom>
          <a:noFill/>
          <a:ln>
            <a:noFill/>
          </a:ln>
        </p:spPr>
      </p:sp>
      <p:sp>
        <p:nvSpPr>
          <p:cNvPr id="76" name="Google Shape;76;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A3041"/>
              </a:buClr>
              <a:buSzPts val="1600"/>
              <a:buNone/>
              <a:defRPr sz="1600"/>
            </a:lvl1pPr>
            <a:lvl2pPr indent="-228600" lvl="1" marL="914400" algn="l">
              <a:lnSpc>
                <a:spcPct val="90000"/>
              </a:lnSpc>
              <a:spcBef>
                <a:spcPts val="500"/>
              </a:spcBef>
              <a:spcAft>
                <a:spcPts val="0"/>
              </a:spcAft>
              <a:buClr>
                <a:srgbClr val="0A3041"/>
              </a:buClr>
              <a:buSzPts val="1400"/>
              <a:buNone/>
              <a:defRPr sz="1400"/>
            </a:lvl2pPr>
            <a:lvl3pPr indent="-228600" lvl="2" marL="1371600" algn="l">
              <a:lnSpc>
                <a:spcPct val="90000"/>
              </a:lnSpc>
              <a:spcBef>
                <a:spcPts val="500"/>
              </a:spcBef>
              <a:spcAft>
                <a:spcPts val="0"/>
              </a:spcAft>
              <a:buClr>
                <a:srgbClr val="0A3041"/>
              </a:buClr>
              <a:buSzPts val="1200"/>
              <a:buNone/>
              <a:defRPr sz="1200"/>
            </a:lvl3pPr>
            <a:lvl4pPr indent="-228600" lvl="3" marL="1828800" algn="l">
              <a:lnSpc>
                <a:spcPct val="90000"/>
              </a:lnSpc>
              <a:spcBef>
                <a:spcPts val="500"/>
              </a:spcBef>
              <a:spcAft>
                <a:spcPts val="0"/>
              </a:spcAft>
              <a:buClr>
                <a:srgbClr val="0A3041"/>
              </a:buClr>
              <a:buSzPts val="1000"/>
              <a:buNone/>
              <a:defRPr sz="1000"/>
            </a:lvl4pPr>
            <a:lvl5pPr indent="-228600" lvl="4" marL="2286000" algn="l">
              <a:lnSpc>
                <a:spcPct val="90000"/>
              </a:lnSpc>
              <a:spcBef>
                <a:spcPts val="500"/>
              </a:spcBef>
              <a:spcAft>
                <a:spcPts val="0"/>
              </a:spcAft>
              <a:buClr>
                <a:srgbClr val="0A304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cxnSp>
        <p:nvCxnSpPr>
          <p:cNvPr id="77" name="Google Shape;77;p24"/>
          <p:cNvCxnSpPr/>
          <p:nvPr/>
        </p:nvCxnSpPr>
        <p:spPr>
          <a:xfrm flipH="1">
            <a:off x="2893480" y="6337215"/>
            <a:ext cx="8460320" cy="6137"/>
          </a:xfrm>
          <a:prstGeom prst="straightConnector1">
            <a:avLst/>
          </a:prstGeom>
          <a:noFill/>
          <a:ln cap="flat" cmpd="sng" w="19050">
            <a:solidFill>
              <a:srgbClr val="4892DC"/>
            </a:solidFill>
            <a:prstDash val="solid"/>
            <a:miter lim="800000"/>
            <a:headEnd len="sm" w="sm" type="none"/>
            <a:tailEnd len="sm" w="sm" type="none"/>
          </a:ln>
        </p:spPr>
      </p:cxnSp>
      <p:pic>
        <p:nvPicPr>
          <p:cNvPr id="78" name="Google Shape;78;p24"/>
          <p:cNvPicPr preferRelativeResize="0"/>
          <p:nvPr/>
        </p:nvPicPr>
        <p:blipFill rotWithShape="1">
          <a:blip r:embed="rId2">
            <a:alphaModFix/>
          </a:blip>
          <a:srcRect b="0" l="0" r="0" t="0"/>
          <a:stretch/>
        </p:blipFill>
        <p:spPr>
          <a:xfrm>
            <a:off x="1380631" y="5997775"/>
            <a:ext cx="1512849" cy="654759"/>
          </a:xfrm>
          <a:prstGeom prst="rect">
            <a:avLst/>
          </a:prstGeom>
          <a:noFill/>
          <a:ln>
            <a:noFill/>
          </a:ln>
        </p:spPr>
      </p:pic>
      <p:pic>
        <p:nvPicPr>
          <p:cNvPr descr="Agenzia Spaziale Italiana - Wikipedia" id="79" name="Google Shape;79;p24"/>
          <p:cNvPicPr preferRelativeResize="0"/>
          <p:nvPr/>
        </p:nvPicPr>
        <p:blipFill rotWithShape="1">
          <a:blip r:embed="rId3">
            <a:alphaModFix/>
          </a:blip>
          <a:srcRect b="0" l="0" r="0" t="0"/>
          <a:stretch/>
        </p:blipFill>
        <p:spPr>
          <a:xfrm>
            <a:off x="367589" y="5997775"/>
            <a:ext cx="748098" cy="654759"/>
          </a:xfrm>
          <a:prstGeom prst="rect">
            <a:avLst/>
          </a:prstGeom>
          <a:noFill/>
          <a:ln>
            <a:noFill/>
          </a:ln>
        </p:spPr>
      </p:pic>
      <p:sp>
        <p:nvSpPr>
          <p:cNvPr id="80" name="Google Shape;80;p24"/>
          <p:cNvSpPr txBox="1"/>
          <p:nvPr>
            <p:ph idx="11" type="ftr"/>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0A304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5"/>
          <p:cNvSpPr/>
          <p:nvPr/>
        </p:nvSpPr>
        <p:spPr>
          <a:xfrm>
            <a:off x="147900" y="164903"/>
            <a:ext cx="11896200" cy="6667500"/>
          </a:xfrm>
          <a:prstGeom prst="roundRect">
            <a:avLst>
              <a:gd fmla="val 3619" name="adj"/>
            </a:avLst>
          </a:prstGeom>
          <a:solidFill>
            <a:schemeClr val="lt1"/>
          </a:solidFill>
          <a:ln cap="flat" cmpd="sng" w="38100">
            <a:solidFill>
              <a:srgbClr val="4892DC"/>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 name="Google Shape;7;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A3041"/>
              </a:buClr>
              <a:buSzPts val="4400"/>
              <a:buFont typeface="Play"/>
              <a:buNone/>
              <a:defRPr b="0" i="0" sz="4400" u="none" cap="none" strike="noStrike">
                <a:solidFill>
                  <a:srgbClr val="0A304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0A3041"/>
              </a:buClr>
              <a:buSzPts val="2800"/>
              <a:buFont typeface="Arial"/>
              <a:buChar char="•"/>
              <a:defRPr b="0" i="0" sz="2800" u="none" cap="none" strike="noStrike">
                <a:solidFill>
                  <a:srgbClr val="0A3041"/>
                </a:solidFill>
                <a:latin typeface="Arial"/>
                <a:ea typeface="Arial"/>
                <a:cs typeface="Arial"/>
                <a:sym typeface="Arial"/>
              </a:defRPr>
            </a:lvl1pPr>
            <a:lvl2pPr indent="-381000" lvl="1" marL="914400" marR="0" rtl="0" algn="l">
              <a:lnSpc>
                <a:spcPct val="90000"/>
              </a:lnSpc>
              <a:spcBef>
                <a:spcPts val="500"/>
              </a:spcBef>
              <a:spcAft>
                <a:spcPts val="0"/>
              </a:spcAft>
              <a:buClr>
                <a:srgbClr val="0A3041"/>
              </a:buClr>
              <a:buSzPts val="2400"/>
              <a:buFont typeface="Arial"/>
              <a:buChar char="•"/>
              <a:defRPr b="0" i="0" sz="2400" u="none" cap="none" strike="noStrike">
                <a:solidFill>
                  <a:srgbClr val="0A3041"/>
                </a:solidFill>
                <a:latin typeface="Arial"/>
                <a:ea typeface="Arial"/>
                <a:cs typeface="Arial"/>
                <a:sym typeface="Arial"/>
              </a:defRPr>
            </a:lvl2pPr>
            <a:lvl3pPr indent="-355600" lvl="2" marL="1371600" marR="0" rtl="0" algn="l">
              <a:lnSpc>
                <a:spcPct val="90000"/>
              </a:lnSpc>
              <a:spcBef>
                <a:spcPts val="500"/>
              </a:spcBef>
              <a:spcAft>
                <a:spcPts val="0"/>
              </a:spcAft>
              <a:buClr>
                <a:srgbClr val="0A3041"/>
              </a:buClr>
              <a:buSzPts val="2000"/>
              <a:buFont typeface="Arial"/>
              <a:buChar char="•"/>
              <a:defRPr b="0" i="0" sz="2000" u="none" cap="none" strike="noStrike">
                <a:solidFill>
                  <a:srgbClr val="0A3041"/>
                </a:solidFill>
                <a:latin typeface="Arial"/>
                <a:ea typeface="Arial"/>
                <a:cs typeface="Arial"/>
                <a:sym typeface="Arial"/>
              </a:defRPr>
            </a:lvl3pPr>
            <a:lvl4pPr indent="-342900" lvl="3" marL="1828800" marR="0" rtl="0" algn="l">
              <a:lnSpc>
                <a:spcPct val="90000"/>
              </a:lnSpc>
              <a:spcBef>
                <a:spcPts val="500"/>
              </a:spcBef>
              <a:spcAft>
                <a:spcPts val="0"/>
              </a:spcAft>
              <a:buClr>
                <a:srgbClr val="0A3041"/>
              </a:buClr>
              <a:buSzPts val="1800"/>
              <a:buFont typeface="Arial"/>
              <a:buChar char="•"/>
              <a:defRPr b="0" i="0" sz="1800" u="none" cap="none" strike="noStrike">
                <a:solidFill>
                  <a:srgbClr val="0A3041"/>
                </a:solidFill>
                <a:latin typeface="Arial"/>
                <a:ea typeface="Arial"/>
                <a:cs typeface="Arial"/>
                <a:sym typeface="Arial"/>
              </a:defRPr>
            </a:lvl4pPr>
            <a:lvl5pPr indent="-342900" lvl="4" marL="2286000" marR="0" rtl="0" algn="l">
              <a:lnSpc>
                <a:spcPct val="90000"/>
              </a:lnSpc>
              <a:spcBef>
                <a:spcPts val="500"/>
              </a:spcBef>
              <a:spcAft>
                <a:spcPts val="0"/>
              </a:spcAft>
              <a:buClr>
                <a:srgbClr val="0A3041"/>
              </a:buClr>
              <a:buSzPts val="1800"/>
              <a:buFont typeface="Arial"/>
              <a:buChar char="•"/>
              <a:defRPr b="0" i="0" sz="1800" u="none" cap="none" strike="noStrike">
                <a:solidFill>
                  <a:srgbClr val="0A304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9" name="Google Shape;9;p15"/>
          <p:cNvSpPr/>
          <p:nvPr/>
        </p:nvSpPr>
        <p:spPr>
          <a:xfrm>
            <a:off x="11547032" y="6279937"/>
            <a:ext cx="395363" cy="371293"/>
          </a:xfrm>
          <a:prstGeom prst="ellipse">
            <a:avLst/>
          </a:prstGeom>
          <a:solidFill>
            <a:srgbClr val="C0E4F5"/>
          </a:solidFill>
          <a:ln cap="flat" cmpd="sng" w="25400">
            <a:solidFill>
              <a:srgbClr val="4892D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US" sz="1400" u="none" cap="none" strike="noStrike">
                <a:solidFill>
                  <a:srgbClr val="0A3041"/>
                </a:solidFill>
                <a:latin typeface="Arial"/>
                <a:ea typeface="Arial"/>
                <a:cs typeface="Arial"/>
                <a:sym typeface="Arial"/>
              </a:rPr>
              <a:t>‹#›</a:t>
            </a:fld>
            <a:endParaRPr b="0" i="0" sz="1400" u="none" cap="none" strike="noStrike">
              <a:solidFill>
                <a:srgbClr val="0A3041"/>
              </a:solidFill>
              <a:latin typeface="Arial"/>
              <a:ea typeface="Arial"/>
              <a:cs typeface="Arial"/>
              <a:sym typeface="Arial"/>
            </a:endParaRPr>
          </a:p>
        </p:txBody>
      </p:sp>
      <p:sp>
        <p:nvSpPr>
          <p:cNvPr id="10" name="Google Shape;1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 name="Google Shape;11;p15"/>
          <p:cNvSpPr txBox="1"/>
          <p:nvPr/>
        </p:nvSpPr>
        <p:spPr>
          <a:xfrm>
            <a:off x="3095171" y="6356349"/>
            <a:ext cx="642986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777777"/>
                </a:solidFill>
                <a:latin typeface="Arial"/>
                <a:ea typeface="Arial"/>
                <a:cs typeface="Arial"/>
                <a:sym typeface="Arial"/>
              </a:rPr>
              <a:t>7° Meeting Nazionale Collaborazione Euclid Italia – Bologna 30 Giugno – 2 Luglio 2025</a:t>
            </a:r>
            <a:endParaRPr b="0" i="0" sz="1200" u="none" cap="none" strike="noStrike">
              <a:solidFill>
                <a:srgbClr val="0A304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5" name="Shape 105"/>
        <p:cNvGrpSpPr/>
        <p:nvPr/>
      </p:nvGrpSpPr>
      <p:grpSpPr>
        <a:xfrm>
          <a:off x="0" y="0"/>
          <a:ext cx="0" cy="0"/>
          <a:chOff x="0" y="0"/>
          <a:chExt cx="0" cy="0"/>
        </a:xfrm>
      </p:grpSpPr>
      <p:sp>
        <p:nvSpPr>
          <p:cNvPr id="106" name="Google Shape;106;g36b7d880159_1_123"/>
          <p:cNvSpPr/>
          <p:nvPr/>
        </p:nvSpPr>
        <p:spPr>
          <a:xfrm>
            <a:off x="147900" y="164903"/>
            <a:ext cx="11896200" cy="6667500"/>
          </a:xfrm>
          <a:prstGeom prst="roundRect">
            <a:avLst>
              <a:gd fmla="val 3619" name="adj"/>
            </a:avLst>
          </a:prstGeom>
          <a:solidFill>
            <a:schemeClr val="lt1"/>
          </a:solidFill>
          <a:ln cap="flat" cmpd="sng" w="38100">
            <a:solidFill>
              <a:srgbClr val="4892DC"/>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g36b7d880159_1_1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0A3041"/>
              </a:buClr>
              <a:buSzPts val="4400"/>
              <a:buFont typeface="Play"/>
              <a:buNone/>
              <a:defRPr b="0" i="0" sz="4400" u="none" cap="none" strike="noStrike">
                <a:solidFill>
                  <a:srgbClr val="0A304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8" name="Google Shape;108;g36b7d880159_1_1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rgbClr val="0A3041"/>
              </a:buClr>
              <a:buSzPts val="2800"/>
              <a:buFont typeface="Arial"/>
              <a:buChar char="•"/>
              <a:defRPr b="0" i="0" sz="2800" u="none" cap="none" strike="noStrike">
                <a:solidFill>
                  <a:srgbClr val="0A3041"/>
                </a:solidFill>
                <a:latin typeface="Arial"/>
                <a:ea typeface="Arial"/>
                <a:cs typeface="Arial"/>
                <a:sym typeface="Arial"/>
              </a:defRPr>
            </a:lvl1pPr>
            <a:lvl2pPr indent="-381000" lvl="1" marL="914400" marR="0" algn="l">
              <a:lnSpc>
                <a:spcPct val="90000"/>
              </a:lnSpc>
              <a:spcBef>
                <a:spcPts val="500"/>
              </a:spcBef>
              <a:spcAft>
                <a:spcPts val="0"/>
              </a:spcAft>
              <a:buClr>
                <a:srgbClr val="0A3041"/>
              </a:buClr>
              <a:buSzPts val="2400"/>
              <a:buFont typeface="Arial"/>
              <a:buChar char="•"/>
              <a:defRPr b="0" i="0" sz="2400" u="none" cap="none" strike="noStrike">
                <a:solidFill>
                  <a:srgbClr val="0A3041"/>
                </a:solidFill>
                <a:latin typeface="Arial"/>
                <a:ea typeface="Arial"/>
                <a:cs typeface="Arial"/>
                <a:sym typeface="Arial"/>
              </a:defRPr>
            </a:lvl2pPr>
            <a:lvl3pPr indent="-355600" lvl="2" marL="1371600" marR="0" algn="l">
              <a:lnSpc>
                <a:spcPct val="90000"/>
              </a:lnSpc>
              <a:spcBef>
                <a:spcPts val="500"/>
              </a:spcBef>
              <a:spcAft>
                <a:spcPts val="0"/>
              </a:spcAft>
              <a:buClr>
                <a:srgbClr val="0A3041"/>
              </a:buClr>
              <a:buSzPts val="2000"/>
              <a:buFont typeface="Arial"/>
              <a:buChar char="•"/>
              <a:defRPr b="0" i="0" sz="2000" u="none" cap="none" strike="noStrike">
                <a:solidFill>
                  <a:srgbClr val="0A3041"/>
                </a:solidFill>
                <a:latin typeface="Arial"/>
                <a:ea typeface="Arial"/>
                <a:cs typeface="Arial"/>
                <a:sym typeface="Arial"/>
              </a:defRPr>
            </a:lvl3pPr>
            <a:lvl4pPr indent="-342900" lvl="3" marL="1828800" marR="0" algn="l">
              <a:lnSpc>
                <a:spcPct val="90000"/>
              </a:lnSpc>
              <a:spcBef>
                <a:spcPts val="500"/>
              </a:spcBef>
              <a:spcAft>
                <a:spcPts val="0"/>
              </a:spcAft>
              <a:buClr>
                <a:srgbClr val="0A3041"/>
              </a:buClr>
              <a:buSzPts val="1800"/>
              <a:buFont typeface="Arial"/>
              <a:buChar char="•"/>
              <a:defRPr b="0" i="0" sz="1800" u="none" cap="none" strike="noStrike">
                <a:solidFill>
                  <a:srgbClr val="0A3041"/>
                </a:solidFill>
                <a:latin typeface="Arial"/>
                <a:ea typeface="Arial"/>
                <a:cs typeface="Arial"/>
                <a:sym typeface="Arial"/>
              </a:defRPr>
            </a:lvl4pPr>
            <a:lvl5pPr indent="-342900" lvl="4" marL="2286000" marR="0" algn="l">
              <a:lnSpc>
                <a:spcPct val="90000"/>
              </a:lnSpc>
              <a:spcBef>
                <a:spcPts val="500"/>
              </a:spcBef>
              <a:spcAft>
                <a:spcPts val="0"/>
              </a:spcAft>
              <a:buClr>
                <a:srgbClr val="0A3041"/>
              </a:buClr>
              <a:buSzPts val="1800"/>
              <a:buFont typeface="Arial"/>
              <a:buChar char="•"/>
              <a:defRPr b="0" i="0" sz="1800" u="none" cap="none" strike="noStrike">
                <a:solidFill>
                  <a:srgbClr val="0A3041"/>
                </a:solidFill>
                <a:latin typeface="Arial"/>
                <a:ea typeface="Arial"/>
                <a:cs typeface="Arial"/>
                <a:sym typeface="Arial"/>
              </a:defRPr>
            </a:lvl5pPr>
            <a:lvl6pPr indent="-342900" lvl="5" marL="27432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09" name="Google Shape;109;g36b7d880159_1_123"/>
          <p:cNvSpPr/>
          <p:nvPr/>
        </p:nvSpPr>
        <p:spPr>
          <a:xfrm>
            <a:off x="11547032" y="6279937"/>
            <a:ext cx="395400" cy="371400"/>
          </a:xfrm>
          <a:prstGeom prst="ellipse">
            <a:avLst/>
          </a:prstGeom>
          <a:solidFill>
            <a:srgbClr val="C0E4F5"/>
          </a:solidFill>
          <a:ln cap="flat" cmpd="sng" w="25400">
            <a:solidFill>
              <a:srgbClr val="4892DC"/>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fld id="{00000000-1234-1234-1234-123412341234}" type="slidenum">
              <a:rPr b="0" i="0" lang="en-US" sz="1400" u="none" cap="none" strike="noStrike">
                <a:solidFill>
                  <a:srgbClr val="0A3041"/>
                </a:solidFill>
                <a:latin typeface="Arial"/>
                <a:ea typeface="Arial"/>
                <a:cs typeface="Arial"/>
                <a:sym typeface="Arial"/>
              </a:rPr>
              <a:t>‹#›</a:t>
            </a:fld>
            <a:endParaRPr b="0" i="0" sz="1400" u="none" cap="none" strike="noStrike">
              <a:solidFill>
                <a:srgbClr val="0A3041"/>
              </a:solidFill>
              <a:latin typeface="Arial"/>
              <a:ea typeface="Arial"/>
              <a:cs typeface="Arial"/>
              <a:sym typeface="Arial"/>
            </a:endParaRPr>
          </a:p>
        </p:txBody>
      </p:sp>
      <p:sp>
        <p:nvSpPr>
          <p:cNvPr id="110" name="Google Shape;110;g36b7d880159_1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111" name="Google Shape;111;g36b7d880159_1_123"/>
          <p:cNvSpPr txBox="1"/>
          <p:nvPr/>
        </p:nvSpPr>
        <p:spPr>
          <a:xfrm>
            <a:off x="3095171" y="6356349"/>
            <a:ext cx="64299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777777"/>
                </a:solidFill>
                <a:latin typeface="Arial"/>
                <a:ea typeface="Arial"/>
                <a:cs typeface="Arial"/>
                <a:sym typeface="Arial"/>
              </a:rPr>
              <a:t>7° Meeting Nazionale Collaborazione Euclid Italia – Bologna 30 Giugno – 2 Luglio 2025</a:t>
            </a:r>
            <a:endParaRPr b="0" i="0" sz="1200" u="none" cap="none" strike="noStrike">
              <a:solidFill>
                <a:srgbClr val="0A304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7.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
          <p:cNvSpPr txBox="1"/>
          <p:nvPr>
            <p:ph type="ctrTitle"/>
          </p:nvPr>
        </p:nvSpPr>
        <p:spPr>
          <a:xfrm>
            <a:off x="1524000" y="268941"/>
            <a:ext cx="9144000" cy="3241023"/>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rgbClr val="0A3041"/>
              </a:buClr>
              <a:buSzPts val="6000"/>
              <a:buFont typeface="Play"/>
              <a:buNone/>
            </a:pPr>
            <a:r>
              <a:rPr lang="en-US" sz="5500"/>
              <a:t>OU-LE3 STATUS</a:t>
            </a:r>
            <a:br>
              <a:rPr lang="en-US" sz="1100"/>
            </a:br>
            <a:r>
              <a:rPr lang="en-US" sz="1100"/>
              <a:t> </a:t>
            </a:r>
            <a:br>
              <a:rPr lang="en-US" sz="5500"/>
            </a:br>
            <a:r>
              <a:rPr lang="en-US" sz="5500"/>
              <a:t>Focus on: Galaxy Clustering</a:t>
            </a:r>
            <a:br>
              <a:rPr lang="en-US" sz="5500"/>
            </a:br>
            <a:r>
              <a:rPr lang="en-US" sz="5500"/>
              <a:t>and Clusters of Galaxies.</a:t>
            </a:r>
            <a:endParaRPr sz="5500"/>
          </a:p>
        </p:txBody>
      </p:sp>
      <p:sp>
        <p:nvSpPr>
          <p:cNvPr id="207" name="Google Shape;207;p1"/>
          <p:cNvSpPr txBox="1"/>
          <p:nvPr>
            <p:ph idx="1" type="subTitle"/>
          </p:nvPr>
        </p:nvSpPr>
        <p:spPr>
          <a:xfrm>
            <a:off x="1524000" y="3795676"/>
            <a:ext cx="9144000" cy="14325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A3041"/>
              </a:buClr>
              <a:buSzPts val="4400"/>
              <a:buNone/>
            </a:pPr>
            <a:r>
              <a:rPr lang="en-US" sz="4200"/>
              <a:t>Enzo Branchini. University of Genova</a:t>
            </a:r>
            <a:endParaRPr sz="2200"/>
          </a:p>
          <a:p>
            <a:pPr indent="0" lvl="0" marL="0" rtl="0" algn="l">
              <a:lnSpc>
                <a:spcPct val="90000"/>
              </a:lnSpc>
              <a:spcBef>
                <a:spcPts val="1000"/>
              </a:spcBef>
              <a:spcAft>
                <a:spcPts val="0"/>
              </a:spcAft>
              <a:buClr>
                <a:srgbClr val="0A3041"/>
              </a:buClr>
              <a:buSzPts val="4400"/>
              <a:buNone/>
            </a:pPr>
            <a:r>
              <a:rPr lang="en-US" sz="4200"/>
              <a:t>Emiliano Munari. OATS-INAF</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0"/>
          <p:cNvSpPr txBox="1"/>
          <p:nvPr/>
        </p:nvSpPr>
        <p:spPr>
          <a:xfrm>
            <a:off x="159445" y="2276450"/>
            <a:ext cx="11873110" cy="2640765"/>
          </a:xfrm>
          <a:prstGeom prst="rect">
            <a:avLst/>
          </a:prstGeom>
          <a:solidFill>
            <a:srgbClr val="FAE2D5"/>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id="320" name="Google Shape;320;p10"/>
          <p:cNvPicPr preferRelativeResize="0"/>
          <p:nvPr/>
        </p:nvPicPr>
        <p:blipFill rotWithShape="1">
          <a:blip r:embed="rId3">
            <a:alphaModFix/>
          </a:blip>
          <a:srcRect b="50283" l="9831" r="77819" t="31742"/>
          <a:stretch/>
        </p:blipFill>
        <p:spPr>
          <a:xfrm>
            <a:off x="391711" y="371663"/>
            <a:ext cx="941147" cy="840226"/>
          </a:xfrm>
          <a:prstGeom prst="rect">
            <a:avLst/>
          </a:prstGeom>
          <a:noFill/>
          <a:ln>
            <a:noFill/>
          </a:ln>
        </p:spPr>
      </p:pic>
      <p:pic>
        <p:nvPicPr>
          <p:cNvPr id="321" name="Google Shape;321;p10"/>
          <p:cNvPicPr preferRelativeResize="0"/>
          <p:nvPr/>
        </p:nvPicPr>
        <p:blipFill rotWithShape="1">
          <a:blip r:embed="rId3">
            <a:alphaModFix/>
          </a:blip>
          <a:srcRect b="20059" l="9582" r="77819" t="62084"/>
          <a:stretch/>
        </p:blipFill>
        <p:spPr>
          <a:xfrm>
            <a:off x="391711" y="1365921"/>
            <a:ext cx="941147" cy="818136"/>
          </a:xfrm>
          <a:prstGeom prst="rect">
            <a:avLst/>
          </a:prstGeom>
          <a:noFill/>
          <a:ln>
            <a:noFill/>
          </a:ln>
        </p:spPr>
      </p:pic>
      <p:sp>
        <p:nvSpPr>
          <p:cNvPr id="322" name="Google Shape;322;p10"/>
          <p:cNvSpPr txBox="1"/>
          <p:nvPr/>
        </p:nvSpPr>
        <p:spPr>
          <a:xfrm>
            <a:off x="1679894" y="323673"/>
            <a:ext cx="10120500" cy="1785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a:ea typeface="Arial"/>
                <a:cs typeface="Arial"/>
                <a:sym typeface="Arial"/>
              </a:rPr>
              <a:t>A reference galaxy catalog is needed to estimate the survey selection function. </a:t>
            </a:r>
            <a:r>
              <a:rPr b="1" lang="en-US" sz="2200">
                <a:solidFill>
                  <a:schemeClr val="dk1"/>
                </a:solidFill>
                <a:latin typeface="Arial"/>
                <a:ea typeface="Arial"/>
                <a:cs typeface="Arial"/>
                <a:sym typeface="Arial"/>
              </a:rPr>
              <a:t>Our baseline strategy uses a forward modelling approach the relies on the Euclid Deep Fields</a:t>
            </a:r>
            <a:r>
              <a:rPr lang="en-US" sz="2200">
                <a:solidFill>
                  <a:schemeClr val="dk1"/>
                </a:solidFill>
                <a:latin typeface="Arial"/>
                <a:ea typeface="Arial"/>
                <a:cs typeface="Arial"/>
                <a:sym typeface="Arial"/>
              </a:rPr>
              <a:t> [EDFs]. However, </a:t>
            </a:r>
            <a:r>
              <a:rPr b="1" lang="en-US" sz="2200">
                <a:solidFill>
                  <a:schemeClr val="dk1"/>
                </a:solidFill>
                <a:latin typeface="Arial"/>
                <a:ea typeface="Arial"/>
                <a:cs typeface="Arial"/>
                <a:sym typeface="Arial"/>
              </a:rPr>
              <a:t>EDFs will not reach their full depths by DR1</a:t>
            </a:r>
            <a:r>
              <a:rPr lang="en-US" sz="2200">
                <a:solidFill>
                  <a:schemeClr val="dk1"/>
                </a:solidFill>
                <a:latin typeface="Arial"/>
                <a:ea typeface="Arial"/>
                <a:cs typeface="Arial"/>
                <a:sym typeface="Arial"/>
              </a:rPr>
              <a:t>. </a:t>
            </a:r>
            <a:r>
              <a:rPr b="1" lang="en-US" sz="2200">
                <a:solidFill>
                  <a:schemeClr val="dk1"/>
                </a:solidFill>
                <a:latin typeface="Arial"/>
                <a:ea typeface="Arial"/>
                <a:cs typeface="Arial"/>
                <a:sym typeface="Arial"/>
              </a:rPr>
              <a:t>An alternative approach is required</a:t>
            </a:r>
            <a:r>
              <a:rPr lang="en-US" sz="2200">
                <a:solidFill>
                  <a:schemeClr val="dk1"/>
                </a:solidFill>
                <a:latin typeface="Arial"/>
                <a:ea typeface="Arial"/>
                <a:cs typeface="Arial"/>
                <a:sym typeface="Arial"/>
              </a:rPr>
              <a:t>. A. Farina and B. Granett have </a:t>
            </a:r>
            <a:r>
              <a:rPr b="1" lang="en-US" sz="2200">
                <a:solidFill>
                  <a:schemeClr val="dk1"/>
                </a:solidFill>
                <a:latin typeface="Arial"/>
                <a:ea typeface="Arial"/>
                <a:cs typeface="Arial"/>
                <a:sym typeface="Arial"/>
              </a:rPr>
              <a:t>implemented </a:t>
            </a:r>
            <a:r>
              <a:rPr lang="en-US" sz="2200">
                <a:solidFill>
                  <a:schemeClr val="dk1"/>
                </a:solidFill>
                <a:latin typeface="Arial"/>
                <a:ea typeface="Arial"/>
                <a:cs typeface="Arial"/>
                <a:sym typeface="Arial"/>
              </a:rPr>
              <a:t>one based on the </a:t>
            </a:r>
            <a:r>
              <a:rPr b="1" lang="en-US" sz="2200">
                <a:solidFill>
                  <a:schemeClr val="dk1"/>
                </a:solidFill>
                <a:latin typeface="Arial"/>
                <a:ea typeface="Arial"/>
                <a:cs typeface="Arial"/>
                <a:sym typeface="Arial"/>
              </a:rPr>
              <a:t>Self Organizing Map </a:t>
            </a:r>
            <a:r>
              <a:rPr lang="en-US" sz="2200">
                <a:solidFill>
                  <a:schemeClr val="dk1"/>
                </a:solidFill>
                <a:latin typeface="Arial"/>
                <a:ea typeface="Arial"/>
                <a:cs typeface="Arial"/>
                <a:sym typeface="Arial"/>
              </a:rPr>
              <a:t>tool.</a:t>
            </a:r>
            <a:endParaRPr sz="1200"/>
          </a:p>
        </p:txBody>
      </p:sp>
      <p:pic>
        <p:nvPicPr>
          <p:cNvPr descr="A green and blue grid&#10;&#10;Description automatically generated with medium confidence" id="323" name="Google Shape;323;p10"/>
          <p:cNvPicPr preferRelativeResize="0"/>
          <p:nvPr/>
        </p:nvPicPr>
        <p:blipFill rotWithShape="1">
          <a:blip r:embed="rId4">
            <a:alphaModFix/>
          </a:blip>
          <a:srcRect b="0" l="2081" r="-1" t="0"/>
          <a:stretch/>
        </p:blipFill>
        <p:spPr>
          <a:xfrm>
            <a:off x="9046342" y="2237071"/>
            <a:ext cx="1803183" cy="1406306"/>
          </a:xfrm>
          <a:prstGeom prst="rect">
            <a:avLst/>
          </a:prstGeom>
          <a:noFill/>
          <a:ln>
            <a:noFill/>
          </a:ln>
        </p:spPr>
      </p:pic>
      <p:sp>
        <p:nvSpPr>
          <p:cNvPr id="324" name="Google Shape;324;p10"/>
          <p:cNvSpPr txBox="1"/>
          <p:nvPr/>
        </p:nvSpPr>
        <p:spPr>
          <a:xfrm>
            <a:off x="10849525" y="2714918"/>
            <a:ext cx="10440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Baseline</a:t>
            </a:r>
            <a:endParaRPr sz="1300"/>
          </a:p>
        </p:txBody>
      </p:sp>
      <p:sp>
        <p:nvSpPr>
          <p:cNvPr id="325" name="Google Shape;325;p10"/>
          <p:cNvSpPr txBox="1"/>
          <p:nvPr/>
        </p:nvSpPr>
        <p:spPr>
          <a:xfrm>
            <a:off x="209171" y="2416697"/>
            <a:ext cx="2056067" cy="2246769"/>
          </a:xfrm>
          <a:prstGeom prst="rect">
            <a:avLst/>
          </a:prstGeom>
          <a:solidFill>
            <a:srgbClr val="D8F2C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List galaxy properties (N-dimensional space) and project to a 2D Self Organizing Map.</a:t>
            </a:r>
            <a:endParaRPr/>
          </a:p>
        </p:txBody>
      </p:sp>
      <p:sp>
        <p:nvSpPr>
          <p:cNvPr id="326" name="Google Shape;326;p10"/>
          <p:cNvSpPr txBox="1"/>
          <p:nvPr/>
        </p:nvSpPr>
        <p:spPr>
          <a:xfrm>
            <a:off x="2577133" y="2416697"/>
            <a:ext cx="1689616" cy="2246769"/>
          </a:xfrm>
          <a:prstGeom prst="rect">
            <a:avLst/>
          </a:prstGeom>
          <a:solidFill>
            <a:srgbClr val="D8F2C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Sample the 2D map with a set of “random” objects taken i.e. from the Flagship.</a:t>
            </a:r>
            <a:endParaRPr/>
          </a:p>
        </p:txBody>
      </p:sp>
      <p:sp>
        <p:nvSpPr>
          <p:cNvPr id="327" name="Google Shape;327;p10"/>
          <p:cNvSpPr txBox="1"/>
          <p:nvPr/>
        </p:nvSpPr>
        <p:spPr>
          <a:xfrm>
            <a:off x="7282868" y="2416697"/>
            <a:ext cx="1689616" cy="2246769"/>
          </a:xfrm>
          <a:prstGeom prst="rect">
            <a:avLst/>
          </a:prstGeom>
          <a:solidFill>
            <a:srgbClr val="D8F2CF"/>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Evaluate statistical weights  and assign probability to random objects</a:t>
            </a:r>
            <a:endParaRPr/>
          </a:p>
        </p:txBody>
      </p:sp>
      <p:sp>
        <p:nvSpPr>
          <p:cNvPr id="328" name="Google Shape;328;p10"/>
          <p:cNvSpPr txBox="1"/>
          <p:nvPr/>
        </p:nvSpPr>
        <p:spPr>
          <a:xfrm>
            <a:off x="10803866" y="3991397"/>
            <a:ext cx="12549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Alternative</a:t>
            </a:r>
            <a:endParaRPr sz="1300"/>
          </a:p>
        </p:txBody>
      </p:sp>
      <p:pic>
        <p:nvPicPr>
          <p:cNvPr descr="A green and blue squares&#10;&#10;Description automatically generated" id="329" name="Google Shape;329;p10"/>
          <p:cNvPicPr preferRelativeResize="0"/>
          <p:nvPr/>
        </p:nvPicPr>
        <p:blipFill rotWithShape="1">
          <a:blip r:embed="rId5">
            <a:alphaModFix/>
          </a:blip>
          <a:srcRect b="0" l="0" r="0" t="0"/>
          <a:stretch/>
        </p:blipFill>
        <p:spPr>
          <a:xfrm>
            <a:off x="9072484" y="3586274"/>
            <a:ext cx="1750898" cy="1330941"/>
          </a:xfrm>
          <a:prstGeom prst="rect">
            <a:avLst/>
          </a:prstGeom>
          <a:noFill/>
          <a:ln>
            <a:noFill/>
          </a:ln>
        </p:spPr>
      </p:pic>
      <p:sp>
        <p:nvSpPr>
          <p:cNvPr id="330" name="Google Shape;330;p10"/>
          <p:cNvSpPr/>
          <p:nvPr/>
        </p:nvSpPr>
        <p:spPr>
          <a:xfrm>
            <a:off x="2279253" y="3385458"/>
            <a:ext cx="273037" cy="317988"/>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10"/>
          <p:cNvSpPr/>
          <p:nvPr/>
        </p:nvSpPr>
        <p:spPr>
          <a:xfrm>
            <a:off x="6500834" y="3449997"/>
            <a:ext cx="444285" cy="309966"/>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10"/>
          <p:cNvSpPr txBox="1"/>
          <p:nvPr/>
        </p:nvSpPr>
        <p:spPr>
          <a:xfrm>
            <a:off x="214255" y="5137136"/>
            <a:ext cx="11818200" cy="800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1"/>
                </a:solidFill>
                <a:latin typeface="Arial"/>
                <a:ea typeface="Arial"/>
                <a:cs typeface="Arial"/>
                <a:sym typeface="Arial"/>
              </a:rPr>
              <a:t>This </a:t>
            </a:r>
            <a:r>
              <a:rPr b="1" lang="en-US" sz="2300">
                <a:solidFill>
                  <a:schemeClr val="dk1"/>
                </a:solidFill>
                <a:latin typeface="Arial"/>
                <a:ea typeface="Arial"/>
                <a:cs typeface="Arial"/>
                <a:sym typeface="Arial"/>
              </a:rPr>
              <a:t>SOM-based method is being validated </a:t>
            </a:r>
            <a:r>
              <a:rPr lang="en-US" sz="2300">
                <a:solidFill>
                  <a:schemeClr val="dk1"/>
                </a:solidFill>
                <a:latin typeface="Arial"/>
                <a:ea typeface="Arial"/>
                <a:cs typeface="Arial"/>
                <a:sym typeface="Arial"/>
              </a:rPr>
              <a:t>and implemented, as an alternative option,</a:t>
            </a:r>
            <a:endParaRPr sz="1300"/>
          </a:p>
          <a:p>
            <a:pPr indent="0" lvl="0" marL="0" marR="0" rtl="0" algn="l">
              <a:spcBef>
                <a:spcPts val="0"/>
              </a:spcBef>
              <a:spcAft>
                <a:spcPts val="0"/>
              </a:spcAft>
              <a:buNone/>
            </a:pPr>
            <a:r>
              <a:rPr lang="en-US" sz="2300">
                <a:solidFill>
                  <a:schemeClr val="dk1"/>
                </a:solidFill>
                <a:latin typeface="Arial"/>
                <a:ea typeface="Arial"/>
                <a:cs typeface="Arial"/>
                <a:sym typeface="Arial"/>
              </a:rPr>
              <a:t>in the official VMSP-code. </a:t>
            </a:r>
            <a:r>
              <a:rPr b="1" lang="en-US" sz="2300">
                <a:solidFill>
                  <a:schemeClr val="dk1"/>
                </a:solidFill>
                <a:latin typeface="Arial"/>
                <a:ea typeface="Arial"/>
                <a:cs typeface="Arial"/>
                <a:sym typeface="Arial"/>
              </a:rPr>
              <a:t>To be integrated in the Euclid pipeline this fall.</a:t>
            </a:r>
            <a:endParaRPr sz="1300"/>
          </a:p>
        </p:txBody>
      </p:sp>
      <p:pic>
        <p:nvPicPr>
          <p:cNvPr id="333" name="Google Shape;333;p10"/>
          <p:cNvPicPr preferRelativeResize="0"/>
          <p:nvPr/>
        </p:nvPicPr>
        <p:blipFill rotWithShape="1">
          <a:blip r:embed="rId6">
            <a:alphaModFix/>
          </a:blip>
          <a:srcRect b="5607" l="7265" r="4205" t="1798"/>
          <a:stretch/>
        </p:blipFill>
        <p:spPr>
          <a:xfrm>
            <a:off x="4654640" y="2406765"/>
            <a:ext cx="2378797" cy="2246769"/>
          </a:xfrm>
          <a:prstGeom prst="rect">
            <a:avLst/>
          </a:prstGeom>
          <a:noFill/>
          <a:ln>
            <a:noFill/>
          </a:ln>
        </p:spPr>
      </p:pic>
      <p:sp>
        <p:nvSpPr>
          <p:cNvPr id="334" name="Google Shape;334;p10"/>
          <p:cNvSpPr/>
          <p:nvPr/>
        </p:nvSpPr>
        <p:spPr>
          <a:xfrm>
            <a:off x="4296948" y="3393480"/>
            <a:ext cx="348002" cy="309966"/>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10"/>
          <p:cNvSpPr/>
          <p:nvPr/>
        </p:nvSpPr>
        <p:spPr>
          <a:xfrm>
            <a:off x="7005409" y="3407242"/>
            <a:ext cx="348002" cy="309966"/>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 name="Google Shape;336;p10"/>
          <p:cNvSpPr/>
          <p:nvPr/>
        </p:nvSpPr>
        <p:spPr>
          <a:xfrm>
            <a:off x="8890229" y="2744028"/>
            <a:ext cx="348002" cy="309966"/>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11"/>
          <p:cNvPicPr preferRelativeResize="0"/>
          <p:nvPr/>
        </p:nvPicPr>
        <p:blipFill rotWithShape="1">
          <a:blip r:embed="rId3">
            <a:alphaModFix/>
          </a:blip>
          <a:srcRect b="50283" l="9831" r="77819" t="31742"/>
          <a:stretch/>
        </p:blipFill>
        <p:spPr>
          <a:xfrm>
            <a:off x="391711" y="371663"/>
            <a:ext cx="941147" cy="840226"/>
          </a:xfrm>
          <a:prstGeom prst="rect">
            <a:avLst/>
          </a:prstGeom>
          <a:noFill/>
          <a:ln>
            <a:noFill/>
          </a:ln>
        </p:spPr>
      </p:pic>
      <p:pic>
        <p:nvPicPr>
          <p:cNvPr id="342" name="Google Shape;342;p11"/>
          <p:cNvPicPr preferRelativeResize="0"/>
          <p:nvPr/>
        </p:nvPicPr>
        <p:blipFill rotWithShape="1">
          <a:blip r:embed="rId3">
            <a:alphaModFix/>
          </a:blip>
          <a:srcRect b="20059" l="9582" r="77819" t="62084"/>
          <a:stretch/>
        </p:blipFill>
        <p:spPr>
          <a:xfrm>
            <a:off x="391711" y="1365921"/>
            <a:ext cx="941147" cy="818136"/>
          </a:xfrm>
          <a:prstGeom prst="rect">
            <a:avLst/>
          </a:prstGeom>
          <a:noFill/>
          <a:ln>
            <a:noFill/>
          </a:ln>
        </p:spPr>
      </p:pic>
      <p:sp>
        <p:nvSpPr>
          <p:cNvPr id="343" name="Google Shape;343;p11"/>
          <p:cNvSpPr txBox="1"/>
          <p:nvPr/>
        </p:nvSpPr>
        <p:spPr>
          <a:xfrm>
            <a:off x="1679894" y="844764"/>
            <a:ext cx="10120500" cy="49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600">
                <a:solidFill>
                  <a:schemeClr val="dk1"/>
                </a:solidFill>
                <a:latin typeface="Arial"/>
                <a:ea typeface="Arial"/>
                <a:cs typeface="Arial"/>
                <a:sym typeface="Arial"/>
              </a:rPr>
              <a:t>Validation tests on real and simulated  </a:t>
            </a:r>
            <a:r>
              <a:rPr b="1" lang="en-US" sz="2600">
                <a:solidFill>
                  <a:schemeClr val="dk1"/>
                </a:solidFill>
                <a:latin typeface="Arial"/>
                <a:ea typeface="Arial"/>
                <a:cs typeface="Arial"/>
                <a:sym typeface="Arial"/>
              </a:rPr>
              <a:t>EUCLID DATA</a:t>
            </a:r>
            <a:r>
              <a:rPr lang="en-US" sz="2600">
                <a:solidFill>
                  <a:schemeClr val="dk1"/>
                </a:solidFill>
                <a:latin typeface="Arial"/>
                <a:ea typeface="Arial"/>
                <a:cs typeface="Arial"/>
                <a:sym typeface="Arial"/>
              </a:rPr>
              <a:t> [RR2 fields]</a:t>
            </a:r>
            <a:endParaRPr sz="1200"/>
          </a:p>
        </p:txBody>
      </p:sp>
      <p:pic>
        <p:nvPicPr>
          <p:cNvPr id="344" name="Google Shape;344;p11"/>
          <p:cNvPicPr preferRelativeResize="0"/>
          <p:nvPr/>
        </p:nvPicPr>
        <p:blipFill rotWithShape="1">
          <a:blip r:embed="rId4">
            <a:alphaModFix/>
          </a:blip>
          <a:srcRect b="0" l="0" r="0" t="0"/>
          <a:stretch/>
        </p:blipFill>
        <p:spPr>
          <a:xfrm>
            <a:off x="1089134" y="2234941"/>
            <a:ext cx="5006866" cy="3792028"/>
          </a:xfrm>
          <a:prstGeom prst="rect">
            <a:avLst/>
          </a:prstGeom>
          <a:noFill/>
          <a:ln>
            <a:noFill/>
          </a:ln>
        </p:spPr>
      </p:pic>
      <p:sp>
        <p:nvSpPr>
          <p:cNvPr id="345" name="Google Shape;345;p11"/>
          <p:cNvSpPr txBox="1"/>
          <p:nvPr/>
        </p:nvSpPr>
        <p:spPr>
          <a:xfrm>
            <a:off x="1887289" y="4739432"/>
            <a:ext cx="26895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F5C99"/>
                </a:solidFill>
                <a:latin typeface="Arial"/>
                <a:ea typeface="Arial"/>
                <a:cs typeface="Arial"/>
                <a:sym typeface="Arial"/>
              </a:rPr>
              <a:t>Before SOM correction</a:t>
            </a:r>
            <a:endParaRPr/>
          </a:p>
        </p:txBody>
      </p:sp>
      <p:sp>
        <p:nvSpPr>
          <p:cNvPr id="346" name="Google Shape;346;p11"/>
          <p:cNvSpPr txBox="1"/>
          <p:nvPr/>
        </p:nvSpPr>
        <p:spPr>
          <a:xfrm>
            <a:off x="2492401" y="2322101"/>
            <a:ext cx="249927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D98C00"/>
                </a:solidFill>
                <a:latin typeface="Arial"/>
                <a:ea typeface="Arial"/>
                <a:cs typeface="Arial"/>
                <a:sym typeface="Arial"/>
              </a:rPr>
              <a:t>After SOM correction</a:t>
            </a:r>
            <a:endParaRPr/>
          </a:p>
        </p:txBody>
      </p:sp>
      <p:cxnSp>
        <p:nvCxnSpPr>
          <p:cNvPr id="347" name="Google Shape;347;p11"/>
          <p:cNvCxnSpPr/>
          <p:nvPr/>
        </p:nvCxnSpPr>
        <p:spPr>
          <a:xfrm flipH="1" rot="10800000">
            <a:off x="3517491" y="4476338"/>
            <a:ext cx="941700" cy="5511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348" name="Google Shape;348;p11"/>
          <p:cNvCxnSpPr/>
          <p:nvPr/>
        </p:nvCxnSpPr>
        <p:spPr>
          <a:xfrm>
            <a:off x="3363132" y="2768705"/>
            <a:ext cx="867904" cy="736391"/>
          </a:xfrm>
          <a:prstGeom prst="straightConnector1">
            <a:avLst/>
          </a:prstGeom>
          <a:noFill/>
          <a:ln cap="flat" cmpd="sng" w="28575">
            <a:solidFill>
              <a:srgbClr val="D98C00"/>
            </a:solidFill>
            <a:prstDash val="solid"/>
            <a:miter lim="800000"/>
            <a:headEnd len="sm" w="sm" type="none"/>
            <a:tailEnd len="med" w="med" type="triangle"/>
          </a:ln>
        </p:spPr>
      </p:cxnSp>
      <p:sp>
        <p:nvSpPr>
          <p:cNvPr id="349" name="Google Shape;349;p11"/>
          <p:cNvSpPr txBox="1"/>
          <p:nvPr/>
        </p:nvSpPr>
        <p:spPr>
          <a:xfrm>
            <a:off x="3024886" y="1544156"/>
            <a:ext cx="1434300" cy="44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2"/>
                </a:solidFill>
                <a:latin typeface="Arial"/>
                <a:ea typeface="Arial"/>
                <a:cs typeface="Arial"/>
                <a:sym typeface="Arial"/>
              </a:rPr>
              <a:t>Real data</a:t>
            </a:r>
            <a:endParaRPr sz="1300"/>
          </a:p>
        </p:txBody>
      </p:sp>
      <p:pic>
        <p:nvPicPr>
          <p:cNvPr id="350" name="Google Shape;350;p11"/>
          <p:cNvPicPr preferRelativeResize="0"/>
          <p:nvPr/>
        </p:nvPicPr>
        <p:blipFill rotWithShape="1">
          <a:blip r:embed="rId5">
            <a:alphaModFix/>
          </a:blip>
          <a:srcRect b="-1" l="0" r="0" t="5517"/>
          <a:stretch/>
        </p:blipFill>
        <p:spPr>
          <a:xfrm>
            <a:off x="6303555" y="2234941"/>
            <a:ext cx="5124773" cy="3827071"/>
          </a:xfrm>
          <a:prstGeom prst="rect">
            <a:avLst/>
          </a:prstGeom>
          <a:noFill/>
          <a:ln>
            <a:noFill/>
          </a:ln>
        </p:spPr>
      </p:pic>
      <p:sp>
        <p:nvSpPr>
          <p:cNvPr id="351" name="Google Shape;351;p11"/>
          <p:cNvSpPr txBox="1"/>
          <p:nvPr/>
        </p:nvSpPr>
        <p:spPr>
          <a:xfrm>
            <a:off x="8156982" y="1666539"/>
            <a:ext cx="2199600" cy="446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300">
                <a:solidFill>
                  <a:schemeClr val="dk2"/>
                </a:solidFill>
                <a:latin typeface="Arial"/>
                <a:ea typeface="Arial"/>
                <a:cs typeface="Arial"/>
                <a:sym typeface="Arial"/>
              </a:rPr>
              <a:t>Simulated data</a:t>
            </a:r>
            <a:endParaRPr sz="1300"/>
          </a:p>
        </p:txBody>
      </p:sp>
      <p:sp>
        <p:nvSpPr>
          <p:cNvPr id="352" name="Google Shape;352;p11"/>
          <p:cNvSpPr txBox="1"/>
          <p:nvPr/>
        </p:nvSpPr>
        <p:spPr>
          <a:xfrm>
            <a:off x="7092524" y="4401862"/>
            <a:ext cx="17379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rgbClr val="D98C00"/>
                </a:solidFill>
                <a:latin typeface="Arial"/>
                <a:ea typeface="Arial"/>
                <a:cs typeface="Arial"/>
                <a:sym typeface="Arial"/>
              </a:rPr>
              <a:t>SOM correction</a:t>
            </a:r>
            <a:endParaRPr sz="1300"/>
          </a:p>
        </p:txBody>
      </p:sp>
      <p:sp>
        <p:nvSpPr>
          <p:cNvPr id="353" name="Google Shape;353;p11"/>
          <p:cNvSpPr txBox="1"/>
          <p:nvPr/>
        </p:nvSpPr>
        <p:spPr>
          <a:xfrm>
            <a:off x="7092524" y="4739431"/>
            <a:ext cx="2164200" cy="38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900">
                <a:solidFill>
                  <a:srgbClr val="0070C0"/>
                </a:solidFill>
                <a:latin typeface="Arial"/>
                <a:ea typeface="Arial"/>
                <a:cs typeface="Arial"/>
                <a:sym typeface="Arial"/>
              </a:rPr>
              <a:t>Perfect correction</a:t>
            </a:r>
            <a:endParaRPr sz="1300"/>
          </a:p>
        </p:txBody>
      </p:sp>
      <p:sp>
        <p:nvSpPr>
          <p:cNvPr id="354" name="Google Shape;354;p11"/>
          <p:cNvSpPr txBox="1"/>
          <p:nvPr/>
        </p:nvSpPr>
        <p:spPr>
          <a:xfrm>
            <a:off x="7105715" y="5077000"/>
            <a:ext cx="660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A7D22"/>
                </a:solidFill>
                <a:latin typeface="Arial"/>
                <a:ea typeface="Arial"/>
                <a:cs typeface="Arial"/>
                <a:sym typeface="Arial"/>
              </a:rPr>
              <a:t>True</a:t>
            </a:r>
            <a:endParaRPr sz="1200"/>
          </a:p>
        </p:txBody>
      </p:sp>
      <p:sp>
        <p:nvSpPr>
          <p:cNvPr id="355" name="Google Shape;355;p11"/>
          <p:cNvSpPr txBox="1"/>
          <p:nvPr/>
        </p:nvSpPr>
        <p:spPr>
          <a:xfrm>
            <a:off x="4909475" y="5139562"/>
            <a:ext cx="10614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A. Farina</a:t>
            </a:r>
            <a:endParaRPr sz="1300"/>
          </a:p>
        </p:txBody>
      </p:sp>
      <p:sp>
        <p:nvSpPr>
          <p:cNvPr id="356" name="Google Shape;356;p11"/>
          <p:cNvSpPr txBox="1"/>
          <p:nvPr/>
        </p:nvSpPr>
        <p:spPr>
          <a:xfrm>
            <a:off x="10253311" y="5100062"/>
            <a:ext cx="10614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Arial"/>
                <a:ea typeface="Arial"/>
                <a:cs typeface="Arial"/>
                <a:sym typeface="Arial"/>
              </a:rPr>
              <a:t>A. Farina</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12"/>
          <p:cNvPicPr preferRelativeResize="0"/>
          <p:nvPr/>
        </p:nvPicPr>
        <p:blipFill rotWithShape="1">
          <a:blip r:embed="rId3">
            <a:alphaModFix/>
          </a:blip>
          <a:srcRect b="9991" l="38084" r="49565" t="71355"/>
          <a:stretch/>
        </p:blipFill>
        <p:spPr>
          <a:xfrm>
            <a:off x="351333" y="1535521"/>
            <a:ext cx="956733" cy="886394"/>
          </a:xfrm>
          <a:prstGeom prst="rect">
            <a:avLst/>
          </a:prstGeom>
          <a:noFill/>
          <a:ln>
            <a:noFill/>
          </a:ln>
        </p:spPr>
      </p:pic>
      <p:pic>
        <p:nvPicPr>
          <p:cNvPr id="362" name="Google Shape;362;p12"/>
          <p:cNvPicPr preferRelativeResize="0"/>
          <p:nvPr/>
        </p:nvPicPr>
        <p:blipFill rotWithShape="1">
          <a:blip r:embed="rId3">
            <a:alphaModFix/>
          </a:blip>
          <a:srcRect b="68178" l="38084" r="49565" t="12525"/>
          <a:stretch/>
        </p:blipFill>
        <p:spPr>
          <a:xfrm>
            <a:off x="351333" y="478130"/>
            <a:ext cx="956733" cy="916989"/>
          </a:xfrm>
          <a:prstGeom prst="rect">
            <a:avLst/>
          </a:prstGeom>
          <a:noFill/>
          <a:ln>
            <a:noFill/>
          </a:ln>
        </p:spPr>
      </p:pic>
      <p:sp>
        <p:nvSpPr>
          <p:cNvPr id="363" name="Google Shape;363;p12"/>
          <p:cNvSpPr txBox="1"/>
          <p:nvPr/>
        </p:nvSpPr>
        <p:spPr>
          <a:xfrm>
            <a:off x="1497741" y="335846"/>
            <a:ext cx="3828300" cy="212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GC-PFs </a:t>
            </a:r>
            <a:r>
              <a:rPr lang="en-US" sz="2200">
                <a:solidFill>
                  <a:schemeClr val="dk1"/>
                </a:solidFill>
                <a:latin typeface="Arial"/>
                <a:ea typeface="Arial"/>
                <a:cs typeface="Arial"/>
                <a:sym typeface="Arial"/>
              </a:rPr>
              <a:t>are being thoroughly </a:t>
            </a:r>
            <a:r>
              <a:rPr b="1" lang="en-US" sz="2200">
                <a:solidFill>
                  <a:schemeClr val="dk1"/>
                </a:solidFill>
                <a:latin typeface="Arial"/>
                <a:ea typeface="Arial"/>
                <a:cs typeface="Arial"/>
                <a:sym typeface="Arial"/>
              </a:rPr>
              <a:t>validated with simulated</a:t>
            </a:r>
            <a:r>
              <a:rPr lang="en-US" sz="2200">
                <a:solidFill>
                  <a:schemeClr val="dk1"/>
                </a:solidFill>
                <a:latin typeface="Arial"/>
                <a:ea typeface="Arial"/>
                <a:cs typeface="Arial"/>
                <a:sym typeface="Arial"/>
              </a:rPr>
              <a:t> </a:t>
            </a:r>
            <a:r>
              <a:rPr b="1" lang="en-US" sz="2200">
                <a:solidFill>
                  <a:schemeClr val="dk1"/>
                </a:solidFill>
                <a:latin typeface="Arial"/>
                <a:ea typeface="Arial"/>
                <a:cs typeface="Arial"/>
                <a:sym typeface="Arial"/>
              </a:rPr>
              <a:t>Euclid data. </a:t>
            </a:r>
            <a:r>
              <a:rPr lang="en-US" sz="2200">
                <a:solidFill>
                  <a:schemeClr val="dk1"/>
                </a:solidFill>
                <a:latin typeface="Arial"/>
                <a:ea typeface="Arial"/>
                <a:cs typeface="Arial"/>
                <a:sym typeface="Arial"/>
              </a:rPr>
              <a:t>Huge efforts to quantify </a:t>
            </a:r>
            <a:r>
              <a:rPr b="1" lang="en-US" sz="2200">
                <a:solidFill>
                  <a:schemeClr val="dk1"/>
                </a:solidFill>
                <a:latin typeface="Arial"/>
                <a:ea typeface="Arial"/>
                <a:cs typeface="Arial"/>
                <a:sym typeface="Arial"/>
              </a:rPr>
              <a:t>window function  effects </a:t>
            </a:r>
            <a:r>
              <a:rPr lang="en-US" sz="2200">
                <a:solidFill>
                  <a:schemeClr val="dk1"/>
                </a:solidFill>
                <a:latin typeface="Arial"/>
                <a:ea typeface="Arial"/>
                <a:cs typeface="Arial"/>
                <a:sym typeface="Arial"/>
              </a:rPr>
              <a:t>in Fourier space.</a:t>
            </a:r>
            <a:endParaRPr sz="1200"/>
          </a:p>
        </p:txBody>
      </p:sp>
      <p:sp>
        <p:nvSpPr>
          <p:cNvPr id="364" name="Google Shape;364;p12"/>
          <p:cNvSpPr txBox="1"/>
          <p:nvPr/>
        </p:nvSpPr>
        <p:spPr>
          <a:xfrm>
            <a:off x="351332" y="2713675"/>
            <a:ext cx="49746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 PFs </a:t>
            </a:r>
            <a:r>
              <a:rPr lang="en-US" sz="2200">
                <a:solidFill>
                  <a:schemeClr val="dk1"/>
                </a:solidFill>
                <a:latin typeface="Arial"/>
                <a:ea typeface="Arial"/>
                <a:cs typeface="Arial"/>
                <a:sym typeface="Arial"/>
              </a:rPr>
              <a:t>are being  continuously </a:t>
            </a:r>
            <a:r>
              <a:rPr b="1" lang="en-US" sz="2200">
                <a:solidFill>
                  <a:schemeClr val="dk1"/>
                </a:solidFill>
                <a:latin typeface="Arial"/>
                <a:ea typeface="Arial"/>
                <a:cs typeface="Arial"/>
                <a:sym typeface="Arial"/>
              </a:rPr>
              <a:t>upgraded</a:t>
            </a:r>
            <a:r>
              <a:rPr lang="en-US" sz="2200">
                <a:solidFill>
                  <a:schemeClr val="dk1"/>
                </a:solidFill>
                <a:latin typeface="Arial"/>
                <a:ea typeface="Arial"/>
                <a:cs typeface="Arial"/>
                <a:sym typeface="Arial"/>
              </a:rPr>
              <a:t>. A newer 2PCF code that </a:t>
            </a:r>
            <a:r>
              <a:rPr b="1" lang="en-US" sz="2200">
                <a:solidFill>
                  <a:schemeClr val="dk1"/>
                </a:solidFill>
                <a:latin typeface="Arial"/>
                <a:ea typeface="Arial"/>
                <a:cs typeface="Arial"/>
                <a:sym typeface="Arial"/>
              </a:rPr>
              <a:t>reduced the CPU time by a factor 2</a:t>
            </a:r>
            <a:endParaRPr sz="1200"/>
          </a:p>
          <a:p>
            <a:pPr indent="0" lvl="0" marL="0" marR="0" rtl="0" algn="l">
              <a:spcBef>
                <a:spcPts val="0"/>
              </a:spcBef>
              <a:spcAft>
                <a:spcPts val="0"/>
              </a:spcAft>
              <a:buNone/>
            </a:pPr>
            <a:r>
              <a:rPr lang="en-US" sz="2200">
                <a:solidFill>
                  <a:schemeClr val="dk1"/>
                </a:solidFill>
                <a:latin typeface="Arial"/>
                <a:ea typeface="Arial"/>
                <a:cs typeface="Arial"/>
                <a:sym typeface="Arial"/>
              </a:rPr>
              <a:t> is now ready to be implemented.</a:t>
            </a:r>
            <a:endParaRPr sz="1200"/>
          </a:p>
        </p:txBody>
      </p:sp>
      <p:sp>
        <p:nvSpPr>
          <p:cNvPr id="365" name="Google Shape;365;p12"/>
          <p:cNvSpPr txBox="1"/>
          <p:nvPr/>
        </p:nvSpPr>
        <p:spPr>
          <a:xfrm>
            <a:off x="360434" y="4468696"/>
            <a:ext cx="4965600" cy="110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 PFs </a:t>
            </a:r>
            <a:r>
              <a:rPr lang="en-US" sz="2200">
                <a:solidFill>
                  <a:schemeClr val="dk1"/>
                </a:solidFill>
                <a:latin typeface="Arial"/>
                <a:ea typeface="Arial"/>
                <a:cs typeface="Arial"/>
                <a:sym typeface="Arial"/>
              </a:rPr>
              <a:t>are and will be  </a:t>
            </a:r>
            <a:r>
              <a:rPr b="1" lang="en-US" sz="2200">
                <a:solidFill>
                  <a:schemeClr val="dk1"/>
                </a:solidFill>
                <a:latin typeface="Arial"/>
                <a:ea typeface="Arial"/>
                <a:cs typeface="Arial"/>
                <a:sym typeface="Arial"/>
              </a:rPr>
              <a:t>updated to meet SWG requests </a:t>
            </a:r>
            <a:r>
              <a:rPr lang="en-US" sz="2200">
                <a:solidFill>
                  <a:schemeClr val="dk1"/>
                </a:solidFill>
                <a:latin typeface="Arial"/>
                <a:ea typeface="Arial"/>
                <a:cs typeface="Arial"/>
                <a:sym typeface="Arial"/>
              </a:rPr>
              <a:t>(i.e. use of FKP weights in the estimate of the 2PCF)</a:t>
            </a:r>
            <a:endParaRPr b="1" sz="2200">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13"/>
          <p:cNvSpPr txBox="1"/>
          <p:nvPr/>
        </p:nvSpPr>
        <p:spPr>
          <a:xfrm>
            <a:off x="5916279" y="1236051"/>
            <a:ext cx="5815599" cy="4801314"/>
          </a:xfrm>
          <a:prstGeom prst="rect">
            <a:avLst/>
          </a:prstGeom>
          <a:solidFill>
            <a:srgbClr val="FF0000"/>
          </a:solidFill>
          <a:ln cap="flat" cmpd="sng" w="47625">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71" name="Google Shape;371;p13"/>
          <p:cNvSpPr txBox="1"/>
          <p:nvPr/>
        </p:nvSpPr>
        <p:spPr>
          <a:xfrm>
            <a:off x="5578400" y="272175"/>
            <a:ext cx="6262200" cy="800400"/>
          </a:xfrm>
          <a:prstGeom prst="rect">
            <a:avLst/>
          </a:prstGeom>
          <a:solidFill>
            <a:srgbClr val="F8EF00"/>
          </a:solidFill>
          <a:ln cap="flat" cmpd="sng" w="19050">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chemeClr val="dk1"/>
                </a:solidFill>
                <a:latin typeface="Arial"/>
                <a:ea typeface="Arial"/>
                <a:cs typeface="Arial"/>
                <a:sym typeface="Arial"/>
              </a:rPr>
              <a:t>2PCF-GC and PK-GC </a:t>
            </a:r>
            <a:r>
              <a:rPr lang="en-US" sz="2300">
                <a:solidFill>
                  <a:schemeClr val="dk1"/>
                </a:solidFill>
                <a:latin typeface="Arial"/>
                <a:ea typeface="Arial"/>
                <a:cs typeface="Arial"/>
                <a:sym typeface="Arial"/>
              </a:rPr>
              <a:t>have been successfully </a:t>
            </a:r>
            <a:r>
              <a:rPr b="1" lang="en-US" sz="2300">
                <a:solidFill>
                  <a:schemeClr val="dk1"/>
                </a:solidFill>
                <a:latin typeface="Arial"/>
                <a:ea typeface="Arial"/>
                <a:cs typeface="Arial"/>
                <a:sym typeface="Arial"/>
              </a:rPr>
              <a:t>applied to </a:t>
            </a:r>
            <a:r>
              <a:rPr lang="en-US" sz="2300">
                <a:solidFill>
                  <a:schemeClr val="dk1"/>
                </a:solidFill>
                <a:latin typeface="Arial"/>
                <a:ea typeface="Arial"/>
                <a:cs typeface="Arial"/>
                <a:sym typeface="Arial"/>
              </a:rPr>
              <a:t>the available </a:t>
            </a:r>
            <a:r>
              <a:rPr b="1" lang="en-US" sz="2300">
                <a:solidFill>
                  <a:schemeClr val="dk1"/>
                </a:solidFill>
                <a:latin typeface="Arial"/>
                <a:ea typeface="Arial"/>
                <a:cs typeface="Arial"/>
                <a:sym typeface="Arial"/>
              </a:rPr>
              <a:t>Euclid Data.</a:t>
            </a:r>
            <a:endParaRPr sz="1300"/>
          </a:p>
        </p:txBody>
      </p:sp>
      <p:sp>
        <p:nvSpPr>
          <p:cNvPr id="372" name="Google Shape;372;p13"/>
          <p:cNvSpPr txBox="1"/>
          <p:nvPr/>
        </p:nvSpPr>
        <p:spPr>
          <a:xfrm>
            <a:off x="7172558" y="5598960"/>
            <a:ext cx="3589957" cy="369332"/>
          </a:xfrm>
          <a:prstGeom prst="rect">
            <a:avLst/>
          </a:prstGeom>
          <a:solidFill>
            <a:srgbClr val="B60022"/>
          </a:solidFill>
          <a:ln cap="flat" cmpd="sng" w="19050">
            <a:solidFill>
              <a:srgbClr val="082836"/>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A</a:t>
            </a:r>
            <a:r>
              <a:rPr lang="en-US" sz="1700">
                <a:solidFill>
                  <a:schemeClr val="lt1"/>
                </a:solidFill>
                <a:latin typeface="Arial"/>
                <a:ea typeface="Arial"/>
                <a:cs typeface="Arial"/>
                <a:sym typeface="Arial"/>
              </a:rPr>
              <a:t>. Farina, I. Risso, A. Veropalumbo</a:t>
            </a:r>
            <a:endParaRPr sz="1700">
              <a:solidFill>
                <a:schemeClr val="lt1"/>
              </a:solidFill>
              <a:latin typeface="Arial"/>
              <a:ea typeface="Arial"/>
              <a:cs typeface="Arial"/>
              <a:sym typeface="Arial"/>
            </a:endParaRPr>
          </a:p>
        </p:txBody>
      </p:sp>
      <p:pic>
        <p:nvPicPr>
          <p:cNvPr id="373" name="Google Shape;373;p13"/>
          <p:cNvPicPr preferRelativeResize="0"/>
          <p:nvPr/>
        </p:nvPicPr>
        <p:blipFill rotWithShape="1">
          <a:blip r:embed="rId3">
            <a:alphaModFix/>
          </a:blip>
          <a:srcRect b="0" l="0" r="8355" t="9952"/>
          <a:stretch/>
        </p:blipFill>
        <p:spPr>
          <a:xfrm>
            <a:off x="6105955" y="1557057"/>
            <a:ext cx="5448150" cy="3912458"/>
          </a:xfrm>
          <a:prstGeom prst="rect">
            <a:avLst/>
          </a:prstGeom>
          <a:noFill/>
          <a:ln cap="flat" cmpd="sng" w="38100">
            <a:solidFill>
              <a:srgbClr val="082836"/>
            </a:solidFill>
            <a:prstDash val="solid"/>
            <a:round/>
            <a:headEnd len="sm" w="sm" type="none"/>
            <a:tailEnd len="sm" w="sm" type="none"/>
          </a:ln>
          <a:effectLst>
            <a:outerShdw blurRad="50800" rotWithShape="0" algn="tl" dir="2700000" dist="38100">
              <a:srgbClr val="000000">
                <a:alpha val="40000"/>
              </a:srgbClr>
            </a:outerShdw>
          </a:effectLst>
        </p:spPr>
      </p:pic>
      <p:sp>
        <p:nvSpPr>
          <p:cNvPr id="374" name="Google Shape;374;p13"/>
          <p:cNvSpPr txBox="1"/>
          <p:nvPr/>
        </p:nvSpPr>
        <p:spPr>
          <a:xfrm>
            <a:off x="7103463" y="4256518"/>
            <a:ext cx="1864200" cy="554100"/>
          </a:xfrm>
          <a:prstGeom prst="rect">
            <a:avLst/>
          </a:prstGeom>
          <a:solidFill>
            <a:srgbClr val="FFFF00"/>
          </a:solidFill>
          <a:ln cap="flat" cmpd="sng" w="22225">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dk1"/>
                </a:solidFill>
                <a:latin typeface="Arial"/>
                <a:ea typeface="Arial"/>
                <a:cs typeface="Arial"/>
                <a:sym typeface="Arial"/>
              </a:rPr>
              <a:t>NEW !!!!!</a:t>
            </a:r>
            <a:endParaRPr sz="1200"/>
          </a:p>
        </p:txBody>
      </p:sp>
      <p:pic>
        <p:nvPicPr>
          <p:cNvPr id="375" name="Google Shape;375;p13"/>
          <p:cNvPicPr preferRelativeResize="0"/>
          <p:nvPr/>
        </p:nvPicPr>
        <p:blipFill rotWithShape="1">
          <a:blip r:embed="rId4">
            <a:alphaModFix/>
          </a:blip>
          <a:srcRect b="9991" l="38084" r="49565" t="71355"/>
          <a:stretch/>
        </p:blipFill>
        <p:spPr>
          <a:xfrm>
            <a:off x="351333" y="1535521"/>
            <a:ext cx="956734" cy="886395"/>
          </a:xfrm>
          <a:prstGeom prst="rect">
            <a:avLst/>
          </a:prstGeom>
          <a:noFill/>
          <a:ln>
            <a:noFill/>
          </a:ln>
        </p:spPr>
      </p:pic>
      <p:pic>
        <p:nvPicPr>
          <p:cNvPr id="376" name="Google Shape;376;p13"/>
          <p:cNvPicPr preferRelativeResize="0"/>
          <p:nvPr/>
        </p:nvPicPr>
        <p:blipFill rotWithShape="1">
          <a:blip r:embed="rId4">
            <a:alphaModFix/>
          </a:blip>
          <a:srcRect b="68177" l="38084" r="49565" t="12525"/>
          <a:stretch/>
        </p:blipFill>
        <p:spPr>
          <a:xfrm>
            <a:off x="351333" y="478130"/>
            <a:ext cx="956734" cy="916988"/>
          </a:xfrm>
          <a:prstGeom prst="rect">
            <a:avLst/>
          </a:prstGeom>
          <a:noFill/>
          <a:ln>
            <a:noFill/>
          </a:ln>
        </p:spPr>
      </p:pic>
      <p:sp>
        <p:nvSpPr>
          <p:cNvPr id="377" name="Google Shape;377;p13"/>
          <p:cNvSpPr txBox="1"/>
          <p:nvPr/>
        </p:nvSpPr>
        <p:spPr>
          <a:xfrm>
            <a:off x="1497741" y="335846"/>
            <a:ext cx="3828300" cy="212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GC-PFs </a:t>
            </a:r>
            <a:r>
              <a:rPr lang="en-US" sz="2200">
                <a:solidFill>
                  <a:schemeClr val="dk1"/>
                </a:solidFill>
                <a:latin typeface="Arial"/>
                <a:ea typeface="Arial"/>
                <a:cs typeface="Arial"/>
                <a:sym typeface="Arial"/>
              </a:rPr>
              <a:t>are being thoroughly </a:t>
            </a:r>
            <a:r>
              <a:rPr b="1" lang="en-US" sz="2200">
                <a:solidFill>
                  <a:schemeClr val="dk1"/>
                </a:solidFill>
                <a:latin typeface="Arial"/>
                <a:ea typeface="Arial"/>
                <a:cs typeface="Arial"/>
                <a:sym typeface="Arial"/>
              </a:rPr>
              <a:t>validated with simulated</a:t>
            </a:r>
            <a:r>
              <a:rPr lang="en-US" sz="2200">
                <a:solidFill>
                  <a:schemeClr val="dk1"/>
                </a:solidFill>
                <a:latin typeface="Arial"/>
                <a:ea typeface="Arial"/>
                <a:cs typeface="Arial"/>
                <a:sym typeface="Arial"/>
              </a:rPr>
              <a:t> </a:t>
            </a:r>
            <a:r>
              <a:rPr b="1" lang="en-US" sz="2200">
                <a:solidFill>
                  <a:schemeClr val="dk1"/>
                </a:solidFill>
                <a:latin typeface="Arial"/>
                <a:ea typeface="Arial"/>
                <a:cs typeface="Arial"/>
                <a:sym typeface="Arial"/>
              </a:rPr>
              <a:t>Euclid data. </a:t>
            </a:r>
            <a:r>
              <a:rPr lang="en-US" sz="2200">
                <a:solidFill>
                  <a:schemeClr val="dk1"/>
                </a:solidFill>
                <a:latin typeface="Arial"/>
                <a:ea typeface="Arial"/>
                <a:cs typeface="Arial"/>
                <a:sym typeface="Arial"/>
              </a:rPr>
              <a:t>Huge efforts to quantify </a:t>
            </a:r>
            <a:r>
              <a:rPr b="1" lang="en-US" sz="2200">
                <a:solidFill>
                  <a:schemeClr val="dk1"/>
                </a:solidFill>
                <a:latin typeface="Arial"/>
                <a:ea typeface="Arial"/>
                <a:cs typeface="Arial"/>
                <a:sym typeface="Arial"/>
              </a:rPr>
              <a:t>window function  effects </a:t>
            </a:r>
            <a:r>
              <a:rPr lang="en-US" sz="2200">
                <a:solidFill>
                  <a:schemeClr val="dk1"/>
                </a:solidFill>
                <a:latin typeface="Arial"/>
                <a:ea typeface="Arial"/>
                <a:cs typeface="Arial"/>
                <a:sym typeface="Arial"/>
              </a:rPr>
              <a:t>in Fourier space.</a:t>
            </a:r>
            <a:endParaRPr sz="1200"/>
          </a:p>
        </p:txBody>
      </p:sp>
      <p:sp>
        <p:nvSpPr>
          <p:cNvPr id="378" name="Google Shape;378;p13"/>
          <p:cNvSpPr txBox="1"/>
          <p:nvPr/>
        </p:nvSpPr>
        <p:spPr>
          <a:xfrm>
            <a:off x="351332" y="2713675"/>
            <a:ext cx="4974600" cy="144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 PFs </a:t>
            </a:r>
            <a:r>
              <a:rPr lang="en-US" sz="2200">
                <a:solidFill>
                  <a:schemeClr val="dk1"/>
                </a:solidFill>
                <a:latin typeface="Arial"/>
                <a:ea typeface="Arial"/>
                <a:cs typeface="Arial"/>
                <a:sym typeface="Arial"/>
              </a:rPr>
              <a:t>are being  continuously </a:t>
            </a:r>
            <a:r>
              <a:rPr b="1" lang="en-US" sz="2200">
                <a:solidFill>
                  <a:schemeClr val="dk1"/>
                </a:solidFill>
                <a:latin typeface="Arial"/>
                <a:ea typeface="Arial"/>
                <a:cs typeface="Arial"/>
                <a:sym typeface="Arial"/>
              </a:rPr>
              <a:t>upgraded</a:t>
            </a:r>
            <a:r>
              <a:rPr lang="en-US" sz="2200">
                <a:solidFill>
                  <a:schemeClr val="dk1"/>
                </a:solidFill>
                <a:latin typeface="Arial"/>
                <a:ea typeface="Arial"/>
                <a:cs typeface="Arial"/>
                <a:sym typeface="Arial"/>
              </a:rPr>
              <a:t>. A newer 2PCF code that </a:t>
            </a:r>
            <a:r>
              <a:rPr b="1" lang="en-US" sz="2200">
                <a:solidFill>
                  <a:schemeClr val="dk1"/>
                </a:solidFill>
                <a:latin typeface="Arial"/>
                <a:ea typeface="Arial"/>
                <a:cs typeface="Arial"/>
                <a:sym typeface="Arial"/>
              </a:rPr>
              <a:t>reduced the CPU time by a factor 2</a:t>
            </a:r>
            <a:endParaRPr sz="1200"/>
          </a:p>
          <a:p>
            <a:pPr indent="0" lvl="0" marL="0" marR="0" rtl="0" algn="l">
              <a:spcBef>
                <a:spcPts val="0"/>
              </a:spcBef>
              <a:spcAft>
                <a:spcPts val="0"/>
              </a:spcAft>
              <a:buNone/>
            </a:pPr>
            <a:r>
              <a:rPr lang="en-US" sz="2200">
                <a:solidFill>
                  <a:schemeClr val="dk1"/>
                </a:solidFill>
                <a:latin typeface="Arial"/>
                <a:ea typeface="Arial"/>
                <a:cs typeface="Arial"/>
                <a:sym typeface="Arial"/>
              </a:rPr>
              <a:t> is now ready to be implemented.</a:t>
            </a:r>
            <a:endParaRPr sz="1200"/>
          </a:p>
        </p:txBody>
      </p:sp>
      <p:sp>
        <p:nvSpPr>
          <p:cNvPr id="379" name="Google Shape;379;p13"/>
          <p:cNvSpPr txBox="1"/>
          <p:nvPr/>
        </p:nvSpPr>
        <p:spPr>
          <a:xfrm>
            <a:off x="360434" y="4468696"/>
            <a:ext cx="4965600" cy="110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Arial"/>
                <a:ea typeface="Arial"/>
                <a:cs typeface="Arial"/>
                <a:sym typeface="Arial"/>
              </a:rPr>
              <a:t>GC PFs </a:t>
            </a:r>
            <a:r>
              <a:rPr lang="en-US" sz="2200">
                <a:solidFill>
                  <a:schemeClr val="dk1"/>
                </a:solidFill>
                <a:latin typeface="Arial"/>
                <a:ea typeface="Arial"/>
                <a:cs typeface="Arial"/>
                <a:sym typeface="Arial"/>
              </a:rPr>
              <a:t>are and will be  </a:t>
            </a:r>
            <a:r>
              <a:rPr b="1" lang="en-US" sz="2200">
                <a:solidFill>
                  <a:schemeClr val="dk1"/>
                </a:solidFill>
                <a:latin typeface="Arial"/>
                <a:ea typeface="Arial"/>
                <a:cs typeface="Arial"/>
                <a:sym typeface="Arial"/>
              </a:rPr>
              <a:t>updated to meet SWG requests </a:t>
            </a:r>
            <a:r>
              <a:rPr lang="en-US" sz="2200">
                <a:solidFill>
                  <a:schemeClr val="dk1"/>
                </a:solidFill>
                <a:latin typeface="Arial"/>
                <a:ea typeface="Arial"/>
                <a:cs typeface="Arial"/>
                <a:sym typeface="Arial"/>
              </a:rPr>
              <a:t>(i.e. use of FKP weights in the estimate of the 2PCF)</a:t>
            </a:r>
            <a:endParaRPr b="1" sz="22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4"/>
          <p:cNvSpPr txBox="1"/>
          <p:nvPr/>
        </p:nvSpPr>
        <p:spPr>
          <a:xfrm>
            <a:off x="371407" y="313363"/>
            <a:ext cx="11449200" cy="1569900"/>
          </a:xfrm>
          <a:prstGeom prst="rect">
            <a:avLst/>
          </a:prstGeom>
          <a:solidFill>
            <a:srgbClr val="D9EAD3"/>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All of this is a reflection of the joint effort contributed by OU-LE3, SDC-IT, and SWG-GC, with the Italian community's contribution being the most significant.</a:t>
            </a:r>
            <a:r>
              <a:rPr lang="en-US" sz="3200">
                <a:solidFill>
                  <a:schemeClr val="lt1"/>
                </a:solidFill>
                <a:latin typeface="Arial"/>
                <a:ea typeface="Arial"/>
                <a:cs typeface="Arial"/>
                <a:sym typeface="Arial"/>
              </a:rPr>
              <a:t>.</a:t>
            </a:r>
            <a:endParaRPr sz="3200">
              <a:solidFill>
                <a:schemeClr val="dk1"/>
              </a:solidFill>
              <a:latin typeface="Arial"/>
              <a:ea typeface="Arial"/>
              <a:cs typeface="Arial"/>
              <a:sym typeface="Arial"/>
            </a:endParaRPr>
          </a:p>
        </p:txBody>
      </p:sp>
      <p:sp>
        <p:nvSpPr>
          <p:cNvPr id="385" name="Google Shape;385;p14"/>
          <p:cNvSpPr txBox="1"/>
          <p:nvPr/>
        </p:nvSpPr>
        <p:spPr>
          <a:xfrm>
            <a:off x="371400" y="1983451"/>
            <a:ext cx="11449200" cy="28014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rial"/>
                <a:ea typeface="Arial"/>
                <a:cs typeface="Arial"/>
                <a:sym typeface="Arial"/>
              </a:rPr>
              <a:t> Thanks to (an incomplete list of the IT-based contributors):</a:t>
            </a:r>
            <a:endParaRPr/>
          </a:p>
          <a:p>
            <a:pPr indent="0" lvl="0" marL="0" marR="0" rtl="0" algn="ctr">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lang="en-US" sz="3200">
                <a:solidFill>
                  <a:schemeClr val="dk1"/>
                </a:solidFill>
              </a:rPr>
              <a:t>S. Bardelli,</a:t>
            </a:r>
            <a:r>
              <a:rPr lang="en-US" sz="3200">
                <a:solidFill>
                  <a:schemeClr val="dk1"/>
                </a:solidFill>
                <a:latin typeface="Arial"/>
                <a:ea typeface="Arial"/>
                <a:cs typeface="Arial"/>
                <a:sym typeface="Arial"/>
              </a:rPr>
              <a:t>Y. Elkhashab, A. Farina, P. Ganeshaiah, B. Granett, M. Karcher, E. Maragliano, F. Marulli, P. Monaco, C. Oliveri, I. Risso, F. Rizzo, E. Sarpa, E. Sefusatti, J. Salvalaggio, A. Veropalumbo, M. Viel</a:t>
            </a:r>
            <a:r>
              <a:rPr lang="en-US" sz="3200">
                <a:solidFill>
                  <a:schemeClr val="dk1"/>
                </a:solidFill>
              </a:rPr>
              <a:t>, E. Zucca</a:t>
            </a:r>
            <a:r>
              <a:rPr lang="en-US" sz="3200">
                <a:solidFill>
                  <a:schemeClr val="dk1"/>
                </a:solidFill>
                <a:latin typeface="Arial"/>
                <a:ea typeface="Arial"/>
                <a:cs typeface="Arial"/>
                <a:sym typeface="Arial"/>
              </a:rPr>
              <a:t>  </a:t>
            </a:r>
            <a:endParaRPr sz="3200">
              <a:solidFill>
                <a:schemeClr val="dk1"/>
              </a:solidFill>
              <a:latin typeface="Arial"/>
              <a:ea typeface="Arial"/>
              <a:cs typeface="Arial"/>
              <a:sym typeface="Arial"/>
            </a:endParaRPr>
          </a:p>
        </p:txBody>
      </p:sp>
      <p:sp>
        <p:nvSpPr>
          <p:cNvPr id="386" name="Google Shape;386;p14"/>
          <p:cNvSpPr txBox="1"/>
          <p:nvPr/>
        </p:nvSpPr>
        <p:spPr>
          <a:xfrm>
            <a:off x="245425" y="5274425"/>
            <a:ext cx="11640600" cy="6312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rgbClr val="B60022"/>
                </a:solidFill>
              </a:rPr>
              <a:t>See you at the OU-LE3 Meeting in Bologna. 27-30 January 2026</a:t>
            </a:r>
            <a:endParaRPr b="1" sz="2900">
              <a:solidFill>
                <a:srgbClr val="B6002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36b7d880159_0_467"/>
          <p:cNvSpPr txBox="1"/>
          <p:nvPr/>
        </p:nvSpPr>
        <p:spPr>
          <a:xfrm>
            <a:off x="1478000" y="2285600"/>
            <a:ext cx="5976000" cy="199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000">
                <a:solidFill>
                  <a:srgbClr val="CC4125"/>
                </a:solidFill>
                <a:latin typeface="Lexend"/>
                <a:ea typeface="Lexend"/>
                <a:cs typeface="Lexend"/>
                <a:sym typeface="Lexend"/>
              </a:rPr>
              <a:t>LE3 CL</a:t>
            </a:r>
            <a:r>
              <a:rPr lang="en-US" sz="3000">
                <a:solidFill>
                  <a:srgbClr val="2B65AF"/>
                </a:solidFill>
                <a:latin typeface="Lexend"/>
                <a:ea typeface="Lexend"/>
                <a:cs typeface="Lexend"/>
                <a:sym typeface="Lexend"/>
              </a:rPr>
              <a:t>:</a:t>
            </a:r>
            <a:endParaRPr sz="3000">
              <a:solidFill>
                <a:srgbClr val="2B65AF"/>
              </a:solidFill>
              <a:latin typeface="Lexend"/>
              <a:ea typeface="Lexend"/>
              <a:cs typeface="Lexend"/>
              <a:sym typeface="Lexend"/>
            </a:endParaRPr>
          </a:p>
          <a:p>
            <a:pPr indent="0" lvl="0" marL="0" rtl="0" algn="l">
              <a:lnSpc>
                <a:spcPct val="115000"/>
              </a:lnSpc>
              <a:spcBef>
                <a:spcPts val="0"/>
              </a:spcBef>
              <a:spcAft>
                <a:spcPts val="0"/>
              </a:spcAft>
              <a:buNone/>
            </a:pPr>
            <a:r>
              <a:rPr lang="en-US" sz="3000">
                <a:solidFill>
                  <a:srgbClr val="2B65AF"/>
                </a:solidFill>
                <a:latin typeface="Lexend"/>
                <a:ea typeface="Lexend"/>
                <a:cs typeface="Lexend"/>
                <a:sym typeface="Lexend"/>
              </a:rPr>
              <a:t>Getting ready for DR1 and plans for the future</a:t>
            </a:r>
            <a:endParaRPr sz="3000">
              <a:solidFill>
                <a:srgbClr val="2B65AF"/>
              </a:solidFill>
              <a:latin typeface="Lexend"/>
              <a:ea typeface="Lexend"/>
              <a:cs typeface="Lexend"/>
              <a:sym typeface="Lexend"/>
            </a:endParaRPr>
          </a:p>
          <a:p>
            <a:pPr indent="0" lvl="0" marL="0" rtl="0" algn="l">
              <a:lnSpc>
                <a:spcPct val="115000"/>
              </a:lnSpc>
              <a:spcBef>
                <a:spcPts val="0"/>
              </a:spcBef>
              <a:spcAft>
                <a:spcPts val="0"/>
              </a:spcAft>
              <a:buNone/>
            </a:pPr>
            <a:r>
              <a:rPr lang="en-US">
                <a:solidFill>
                  <a:srgbClr val="2B65AF"/>
                </a:solidFill>
                <a:latin typeface="Lexend Light"/>
                <a:ea typeface="Lexend Light"/>
                <a:cs typeface="Lexend Light"/>
                <a:sym typeface="Lexend Light"/>
              </a:rPr>
              <a:t>E. Munari - Results and images from the whole team</a:t>
            </a:r>
            <a:endParaRPr>
              <a:solidFill>
                <a:srgbClr val="2B65AF"/>
              </a:solidFill>
              <a:latin typeface="Lexend Light"/>
              <a:ea typeface="Lexend Light"/>
              <a:cs typeface="Lexend Light"/>
              <a:sym typeface="Lexend Light"/>
            </a:endParaRPr>
          </a:p>
        </p:txBody>
      </p:sp>
      <p:grpSp>
        <p:nvGrpSpPr>
          <p:cNvPr id="392" name="Google Shape;392;g36b7d880159_0_467"/>
          <p:cNvGrpSpPr/>
          <p:nvPr/>
        </p:nvGrpSpPr>
        <p:grpSpPr>
          <a:xfrm>
            <a:off x="8234408" y="2461300"/>
            <a:ext cx="2643992" cy="2750725"/>
            <a:chOff x="7012333" y="1617825"/>
            <a:chExt cx="2643992" cy="2750725"/>
          </a:xfrm>
        </p:grpSpPr>
        <p:sp>
          <p:nvSpPr>
            <p:cNvPr id="393" name="Google Shape;393;g36b7d880159_0_467"/>
            <p:cNvSpPr/>
            <p:nvPr/>
          </p:nvSpPr>
          <p:spPr>
            <a:xfrm>
              <a:off x="8076850" y="2860125"/>
              <a:ext cx="508500" cy="508500"/>
            </a:xfrm>
            <a:prstGeom prst="ellips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g36b7d880159_0_467"/>
            <p:cNvSpPr/>
            <p:nvPr/>
          </p:nvSpPr>
          <p:spPr>
            <a:xfrm>
              <a:off x="7308400" y="1992650"/>
              <a:ext cx="706500" cy="706500"/>
            </a:xfrm>
            <a:prstGeom prst="ellipse">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g36b7d880159_0_467"/>
            <p:cNvSpPr/>
            <p:nvPr/>
          </p:nvSpPr>
          <p:spPr>
            <a:xfrm>
              <a:off x="7519900" y="2204151"/>
              <a:ext cx="283500" cy="283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6" name="Google Shape;396;g36b7d880159_0_467"/>
            <p:cNvSpPr/>
            <p:nvPr/>
          </p:nvSpPr>
          <p:spPr>
            <a:xfrm>
              <a:off x="7684275" y="2164275"/>
              <a:ext cx="145200" cy="1452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97" name="Google Shape;397;g36b7d880159_0_467"/>
            <p:cNvCxnSpPr>
              <a:stCxn id="395" idx="2"/>
              <a:endCxn id="396" idx="1"/>
            </p:cNvCxnSpPr>
            <p:nvPr/>
          </p:nvCxnSpPr>
          <p:spPr>
            <a:xfrm flipH="1" rot="10800000">
              <a:off x="7519900" y="2185401"/>
              <a:ext cx="185700" cy="160500"/>
            </a:xfrm>
            <a:prstGeom prst="curvedConnector4">
              <a:avLst>
                <a:gd fmla="val -128231" name="adj1"/>
                <a:gd fmla="val 261527" name="adj2"/>
              </a:avLst>
            </a:prstGeom>
            <a:noFill/>
            <a:ln cap="flat" cmpd="sng" w="9525">
              <a:solidFill>
                <a:srgbClr val="595959"/>
              </a:solidFill>
              <a:prstDash val="solid"/>
              <a:round/>
              <a:headEnd len="med" w="med" type="none"/>
              <a:tailEnd len="med" w="med" type="triangle"/>
            </a:ln>
          </p:spPr>
        </p:cxnSp>
        <p:sp>
          <p:nvSpPr>
            <p:cNvPr id="398" name="Google Shape;398;g36b7d880159_0_467"/>
            <p:cNvSpPr/>
            <p:nvPr/>
          </p:nvSpPr>
          <p:spPr>
            <a:xfrm>
              <a:off x="8652825" y="1992650"/>
              <a:ext cx="706500" cy="706500"/>
            </a:xfrm>
            <a:prstGeom prst="ellipse">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9" name="Google Shape;399;g36b7d880159_0_467"/>
            <p:cNvSpPr/>
            <p:nvPr/>
          </p:nvSpPr>
          <p:spPr>
            <a:xfrm>
              <a:off x="8864325" y="2204151"/>
              <a:ext cx="283500" cy="2835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0" name="Google Shape;400;g36b7d880159_0_467"/>
            <p:cNvSpPr/>
            <p:nvPr/>
          </p:nvSpPr>
          <p:spPr>
            <a:xfrm>
              <a:off x="9002625" y="2169200"/>
              <a:ext cx="145200" cy="1452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01" name="Google Shape;401;g36b7d880159_0_467"/>
            <p:cNvCxnSpPr>
              <a:stCxn id="399" idx="2"/>
              <a:endCxn id="400" idx="1"/>
            </p:cNvCxnSpPr>
            <p:nvPr/>
          </p:nvCxnSpPr>
          <p:spPr>
            <a:xfrm flipH="1" rot="10800000">
              <a:off x="8864325" y="2190501"/>
              <a:ext cx="159600" cy="155400"/>
            </a:xfrm>
            <a:prstGeom prst="curvedConnector4">
              <a:avLst>
                <a:gd fmla="val -149201" name="adj1"/>
                <a:gd fmla="val 266940" name="adj2"/>
              </a:avLst>
            </a:prstGeom>
            <a:noFill/>
            <a:ln cap="flat" cmpd="sng" w="9525">
              <a:solidFill>
                <a:srgbClr val="595959"/>
              </a:solidFill>
              <a:prstDash val="solid"/>
              <a:round/>
              <a:headEnd len="med" w="med" type="none"/>
              <a:tailEnd len="med" w="med" type="triangle"/>
            </a:ln>
          </p:spPr>
        </p:cxnSp>
        <p:cxnSp>
          <p:nvCxnSpPr>
            <p:cNvPr id="402" name="Google Shape;402;g36b7d880159_0_467"/>
            <p:cNvCxnSpPr>
              <a:stCxn id="394" idx="5"/>
              <a:endCxn id="393" idx="1"/>
            </p:cNvCxnSpPr>
            <p:nvPr/>
          </p:nvCxnSpPr>
          <p:spPr>
            <a:xfrm flipH="1" rot="-5400000">
              <a:off x="7861935" y="2645185"/>
              <a:ext cx="339000" cy="240000"/>
            </a:xfrm>
            <a:prstGeom prst="curvedConnector3">
              <a:avLst>
                <a:gd fmla="val 54263" name="adj1"/>
              </a:avLst>
            </a:prstGeom>
            <a:noFill/>
            <a:ln cap="flat" cmpd="sng" w="9525">
              <a:solidFill>
                <a:srgbClr val="595959"/>
              </a:solidFill>
              <a:prstDash val="solid"/>
              <a:round/>
              <a:headEnd len="med" w="med" type="none"/>
              <a:tailEnd len="med" w="med" type="triangle"/>
            </a:ln>
          </p:spPr>
        </p:cxnSp>
        <p:cxnSp>
          <p:nvCxnSpPr>
            <p:cNvPr id="403" name="Google Shape;403;g36b7d880159_0_467"/>
            <p:cNvCxnSpPr>
              <a:stCxn id="398" idx="3"/>
              <a:endCxn id="393" idx="7"/>
            </p:cNvCxnSpPr>
            <p:nvPr/>
          </p:nvCxnSpPr>
          <p:spPr>
            <a:xfrm rot="5400000">
              <a:off x="8464090" y="2642485"/>
              <a:ext cx="339000" cy="245400"/>
            </a:xfrm>
            <a:prstGeom prst="curvedConnector3">
              <a:avLst>
                <a:gd fmla="val 54263" name="adj1"/>
              </a:avLst>
            </a:prstGeom>
            <a:noFill/>
            <a:ln cap="flat" cmpd="sng" w="9525">
              <a:solidFill>
                <a:srgbClr val="595959"/>
              </a:solidFill>
              <a:prstDash val="solid"/>
              <a:round/>
              <a:headEnd len="med" w="med" type="none"/>
              <a:tailEnd len="med" w="med" type="triangle"/>
            </a:ln>
          </p:spPr>
        </p:cxnSp>
        <p:sp>
          <p:nvSpPr>
            <p:cNvPr id="404" name="Google Shape;404;g36b7d880159_0_467"/>
            <p:cNvSpPr/>
            <p:nvPr/>
          </p:nvSpPr>
          <p:spPr>
            <a:xfrm>
              <a:off x="7012333" y="3529450"/>
              <a:ext cx="328800" cy="1836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g36b7d880159_0_467"/>
            <p:cNvSpPr/>
            <p:nvPr/>
          </p:nvSpPr>
          <p:spPr>
            <a:xfrm>
              <a:off x="8154179" y="4184950"/>
              <a:ext cx="328800" cy="1836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6" name="Google Shape;406;g36b7d880159_0_467"/>
            <p:cNvSpPr/>
            <p:nvPr/>
          </p:nvSpPr>
          <p:spPr>
            <a:xfrm>
              <a:off x="9327525" y="3529450"/>
              <a:ext cx="328800" cy="1836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07" name="Google Shape;407;g36b7d880159_0_467"/>
            <p:cNvCxnSpPr>
              <a:stCxn id="393" idx="4"/>
              <a:endCxn id="405" idx="0"/>
            </p:cNvCxnSpPr>
            <p:nvPr/>
          </p:nvCxnSpPr>
          <p:spPr>
            <a:xfrm rot="5400000">
              <a:off x="7916650" y="3770475"/>
              <a:ext cx="816300" cy="12600"/>
            </a:xfrm>
            <a:prstGeom prst="curvedConnector3">
              <a:avLst>
                <a:gd fmla="val 50002" name="adj1"/>
              </a:avLst>
            </a:prstGeom>
            <a:noFill/>
            <a:ln cap="flat" cmpd="sng" w="9525">
              <a:solidFill>
                <a:srgbClr val="595959"/>
              </a:solidFill>
              <a:prstDash val="solid"/>
              <a:round/>
              <a:headEnd len="med" w="med" type="none"/>
              <a:tailEnd len="med" w="med" type="triangle"/>
            </a:ln>
          </p:spPr>
        </p:cxnSp>
        <p:cxnSp>
          <p:nvCxnSpPr>
            <p:cNvPr id="408" name="Google Shape;408;g36b7d880159_0_467"/>
            <p:cNvCxnSpPr>
              <a:stCxn id="405" idx="3"/>
              <a:endCxn id="406" idx="2"/>
            </p:cNvCxnSpPr>
            <p:nvPr/>
          </p:nvCxnSpPr>
          <p:spPr>
            <a:xfrm flipH="1" rot="10800000">
              <a:off x="8482979" y="3713050"/>
              <a:ext cx="1008900" cy="563700"/>
            </a:xfrm>
            <a:prstGeom prst="curvedConnector2">
              <a:avLst/>
            </a:prstGeom>
            <a:noFill/>
            <a:ln cap="flat" cmpd="sng" w="9525">
              <a:solidFill>
                <a:srgbClr val="595959"/>
              </a:solidFill>
              <a:prstDash val="solid"/>
              <a:round/>
              <a:headEnd len="med" w="med" type="none"/>
              <a:tailEnd len="med" w="med" type="stealth"/>
            </a:ln>
          </p:spPr>
        </p:cxnSp>
        <p:cxnSp>
          <p:nvCxnSpPr>
            <p:cNvPr id="409" name="Google Shape;409;g36b7d880159_0_467"/>
            <p:cNvCxnSpPr>
              <a:stCxn id="405" idx="1"/>
              <a:endCxn id="404" idx="2"/>
            </p:cNvCxnSpPr>
            <p:nvPr/>
          </p:nvCxnSpPr>
          <p:spPr>
            <a:xfrm rot="10800000">
              <a:off x="7176779" y="3713050"/>
              <a:ext cx="977400" cy="563700"/>
            </a:xfrm>
            <a:prstGeom prst="curvedConnector2">
              <a:avLst/>
            </a:prstGeom>
            <a:noFill/>
            <a:ln cap="flat" cmpd="sng" w="9525">
              <a:solidFill>
                <a:srgbClr val="595959"/>
              </a:solidFill>
              <a:prstDash val="solid"/>
              <a:round/>
              <a:headEnd len="med" w="med" type="none"/>
              <a:tailEnd len="med" w="med" type="triangle"/>
            </a:ln>
          </p:spPr>
        </p:cxnSp>
        <p:sp>
          <p:nvSpPr>
            <p:cNvPr id="410" name="Google Shape;410;g36b7d880159_0_467"/>
            <p:cNvSpPr/>
            <p:nvPr/>
          </p:nvSpPr>
          <p:spPr>
            <a:xfrm>
              <a:off x="7293400" y="16725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g36b7d880159_0_467"/>
            <p:cNvSpPr/>
            <p:nvPr/>
          </p:nvSpPr>
          <p:spPr>
            <a:xfrm>
              <a:off x="7412775" y="16396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g36b7d880159_0_467"/>
            <p:cNvSpPr/>
            <p:nvPr/>
          </p:nvSpPr>
          <p:spPr>
            <a:xfrm>
              <a:off x="7532138" y="16178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3" name="Google Shape;413;g36b7d880159_0_467"/>
            <p:cNvSpPr/>
            <p:nvPr/>
          </p:nvSpPr>
          <p:spPr>
            <a:xfrm>
              <a:off x="7674100" y="16178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14" name="Google Shape;414;g36b7d880159_0_467"/>
            <p:cNvCxnSpPr>
              <a:stCxn id="394" idx="1"/>
              <a:endCxn id="410" idx="2"/>
            </p:cNvCxnSpPr>
            <p:nvPr/>
          </p:nvCxnSpPr>
          <p:spPr>
            <a:xfrm flipH="1" rot="5400000">
              <a:off x="7225415" y="1909665"/>
              <a:ext cx="278400" cy="94500"/>
            </a:xfrm>
            <a:prstGeom prst="curvedConnector3">
              <a:avLst>
                <a:gd fmla="val 68580" name="adj1"/>
              </a:avLst>
            </a:prstGeom>
            <a:noFill/>
            <a:ln cap="flat" cmpd="sng" w="9525">
              <a:solidFill>
                <a:srgbClr val="595959"/>
              </a:solidFill>
              <a:prstDash val="solid"/>
              <a:round/>
              <a:headEnd len="med" w="med" type="none"/>
              <a:tailEnd len="med" w="med" type="stealth"/>
            </a:ln>
          </p:spPr>
        </p:cxnSp>
        <p:cxnSp>
          <p:nvCxnSpPr>
            <p:cNvPr id="415" name="Google Shape;415;g36b7d880159_0_467"/>
            <p:cNvCxnSpPr>
              <a:stCxn id="394" idx="0"/>
              <a:endCxn id="413" idx="2"/>
            </p:cNvCxnSpPr>
            <p:nvPr/>
          </p:nvCxnSpPr>
          <p:spPr>
            <a:xfrm rot="-5400000">
              <a:off x="7565050" y="1859750"/>
              <a:ext cx="229500" cy="36300"/>
            </a:xfrm>
            <a:prstGeom prst="curvedConnector3">
              <a:avLst>
                <a:gd fmla="val 50027" name="adj1"/>
              </a:avLst>
            </a:prstGeom>
            <a:noFill/>
            <a:ln cap="flat" cmpd="sng" w="9525">
              <a:solidFill>
                <a:srgbClr val="595959"/>
              </a:solidFill>
              <a:prstDash val="solid"/>
              <a:round/>
              <a:headEnd len="med" w="med" type="none"/>
              <a:tailEnd len="med" w="med" type="stealth"/>
            </a:ln>
          </p:spPr>
        </p:cxnSp>
        <p:cxnSp>
          <p:nvCxnSpPr>
            <p:cNvPr id="416" name="Google Shape;416;g36b7d880159_0_467"/>
            <p:cNvCxnSpPr>
              <a:endCxn id="412" idx="2"/>
            </p:cNvCxnSpPr>
            <p:nvPr/>
          </p:nvCxnSpPr>
          <p:spPr>
            <a:xfrm rot="-5400000">
              <a:off x="7427738" y="1880775"/>
              <a:ext cx="246000" cy="105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17" name="Google Shape;417;g36b7d880159_0_467"/>
            <p:cNvCxnSpPr>
              <a:endCxn id="411" idx="2"/>
            </p:cNvCxnSpPr>
            <p:nvPr/>
          </p:nvCxnSpPr>
          <p:spPr>
            <a:xfrm flipH="1" rot="5400000">
              <a:off x="7329975" y="1891525"/>
              <a:ext cx="256200" cy="429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418" name="Google Shape;418;g36b7d880159_0_467"/>
            <p:cNvSpPr/>
            <p:nvPr/>
          </p:nvSpPr>
          <p:spPr>
            <a:xfrm>
              <a:off x="7791663" y="16396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g36b7d880159_0_467"/>
            <p:cNvSpPr/>
            <p:nvPr/>
          </p:nvSpPr>
          <p:spPr>
            <a:xfrm>
              <a:off x="7899125" y="16885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20" name="Google Shape;420;g36b7d880159_0_467"/>
            <p:cNvCxnSpPr>
              <a:endCxn id="418" idx="2"/>
            </p:cNvCxnSpPr>
            <p:nvPr/>
          </p:nvCxnSpPr>
          <p:spPr>
            <a:xfrm rot="-5400000">
              <a:off x="7672113" y="1861075"/>
              <a:ext cx="219600" cy="672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21" name="Google Shape;421;g36b7d880159_0_467"/>
            <p:cNvCxnSpPr>
              <a:endCxn id="419" idx="2"/>
            </p:cNvCxnSpPr>
            <p:nvPr/>
          </p:nvCxnSpPr>
          <p:spPr>
            <a:xfrm rot="-5400000">
              <a:off x="7782725" y="1910125"/>
              <a:ext cx="216600" cy="639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422" name="Google Shape;422;g36b7d880159_0_467"/>
            <p:cNvSpPr/>
            <p:nvPr/>
          </p:nvSpPr>
          <p:spPr>
            <a:xfrm>
              <a:off x="8638438" y="16725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g36b7d880159_0_467"/>
            <p:cNvSpPr/>
            <p:nvPr/>
          </p:nvSpPr>
          <p:spPr>
            <a:xfrm>
              <a:off x="8757813" y="16396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 name="Google Shape;424;g36b7d880159_0_467"/>
            <p:cNvSpPr/>
            <p:nvPr/>
          </p:nvSpPr>
          <p:spPr>
            <a:xfrm>
              <a:off x="8877175" y="16178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 name="Google Shape;425;g36b7d880159_0_467"/>
            <p:cNvSpPr/>
            <p:nvPr/>
          </p:nvSpPr>
          <p:spPr>
            <a:xfrm>
              <a:off x="9019138" y="161782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26" name="Google Shape;426;g36b7d880159_0_467"/>
            <p:cNvCxnSpPr>
              <a:endCxn id="422" idx="2"/>
            </p:cNvCxnSpPr>
            <p:nvPr/>
          </p:nvCxnSpPr>
          <p:spPr>
            <a:xfrm flipH="1" rot="5400000">
              <a:off x="8570338" y="1909675"/>
              <a:ext cx="278400" cy="945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27" name="Google Shape;427;g36b7d880159_0_467"/>
            <p:cNvCxnSpPr>
              <a:endCxn id="425" idx="2"/>
            </p:cNvCxnSpPr>
            <p:nvPr/>
          </p:nvCxnSpPr>
          <p:spPr>
            <a:xfrm rot="-5400000">
              <a:off x="8910088" y="1859625"/>
              <a:ext cx="229500" cy="363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28" name="Google Shape;428;g36b7d880159_0_467"/>
            <p:cNvCxnSpPr>
              <a:endCxn id="424" idx="2"/>
            </p:cNvCxnSpPr>
            <p:nvPr/>
          </p:nvCxnSpPr>
          <p:spPr>
            <a:xfrm rot="-5400000">
              <a:off x="8772775" y="1880775"/>
              <a:ext cx="246000" cy="105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29" name="Google Shape;429;g36b7d880159_0_467"/>
            <p:cNvCxnSpPr>
              <a:endCxn id="423" idx="2"/>
            </p:cNvCxnSpPr>
            <p:nvPr/>
          </p:nvCxnSpPr>
          <p:spPr>
            <a:xfrm flipH="1" rot="5400000">
              <a:off x="8675013" y="1891525"/>
              <a:ext cx="256200" cy="429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430" name="Google Shape;430;g36b7d880159_0_467"/>
            <p:cNvSpPr/>
            <p:nvPr/>
          </p:nvSpPr>
          <p:spPr>
            <a:xfrm>
              <a:off x="9136700" y="16396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g36b7d880159_0_467"/>
            <p:cNvSpPr/>
            <p:nvPr/>
          </p:nvSpPr>
          <p:spPr>
            <a:xfrm>
              <a:off x="9244163" y="1688575"/>
              <a:ext cx="47700" cy="145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32" name="Google Shape;432;g36b7d880159_0_467"/>
            <p:cNvCxnSpPr>
              <a:endCxn id="430" idx="2"/>
            </p:cNvCxnSpPr>
            <p:nvPr/>
          </p:nvCxnSpPr>
          <p:spPr>
            <a:xfrm rot="-5400000">
              <a:off x="9017150" y="1861075"/>
              <a:ext cx="219600" cy="672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433" name="Google Shape;433;g36b7d880159_0_467"/>
            <p:cNvCxnSpPr>
              <a:endCxn id="431" idx="2"/>
            </p:cNvCxnSpPr>
            <p:nvPr/>
          </p:nvCxnSpPr>
          <p:spPr>
            <a:xfrm rot="-5400000">
              <a:off x="9127763" y="1910125"/>
              <a:ext cx="216600" cy="63900"/>
            </a:xfrm>
            <a:prstGeom prst="curvedConnector3">
              <a:avLst>
                <a:gd fmla="val 50000" name="adj1"/>
              </a:avLst>
            </a:prstGeom>
            <a:noFill/>
            <a:ln cap="flat" cmpd="sng" w="9525">
              <a:solidFill>
                <a:srgbClr val="595959"/>
              </a:solidFill>
              <a:prstDash val="solid"/>
              <a:round/>
              <a:headEnd len="med" w="med" type="none"/>
              <a:tailEnd len="med" w="med" type="stealth"/>
            </a:ln>
          </p:spPr>
        </p:cxnSp>
      </p:grpSp>
      <p:pic>
        <p:nvPicPr>
          <p:cNvPr descr="A blue and white logo&#10;&#10;AI-generated content may be incorrect." id="434" name="Google Shape;434;g36b7d880159_0_467"/>
          <p:cNvPicPr preferRelativeResize="0"/>
          <p:nvPr/>
        </p:nvPicPr>
        <p:blipFill rotWithShape="1">
          <a:blip r:embed="rId3">
            <a:alphaModFix/>
          </a:blip>
          <a:srcRect b="0" l="0" r="0" t="0"/>
          <a:stretch/>
        </p:blipFill>
        <p:spPr>
          <a:xfrm>
            <a:off x="343886" y="1041148"/>
            <a:ext cx="1737360" cy="707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g36b7d880159_0_46"/>
          <p:cNvPicPr preferRelativeResize="0"/>
          <p:nvPr/>
        </p:nvPicPr>
        <p:blipFill rotWithShape="1">
          <a:blip r:embed="rId3">
            <a:alphaModFix/>
          </a:blip>
          <a:srcRect b="9696" l="0" r="0" t="9704"/>
          <a:stretch/>
        </p:blipFill>
        <p:spPr>
          <a:xfrm>
            <a:off x="1397950" y="5200"/>
            <a:ext cx="9147601" cy="737000"/>
          </a:xfrm>
          <a:prstGeom prst="rect">
            <a:avLst/>
          </a:prstGeom>
          <a:noFill/>
          <a:ln>
            <a:noFill/>
          </a:ln>
        </p:spPr>
      </p:pic>
      <p:sp>
        <p:nvSpPr>
          <p:cNvPr id="440" name="Google Shape;440;g36b7d880159_0_46"/>
          <p:cNvSpPr/>
          <p:nvPr/>
        </p:nvSpPr>
        <p:spPr>
          <a:xfrm>
            <a:off x="8851426" y="54950"/>
            <a:ext cx="1248900" cy="63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1" name="Google Shape;441;g36b7d880159_0_46" title="inaf-fondo-trasparente.png"/>
          <p:cNvPicPr preferRelativeResize="0"/>
          <p:nvPr/>
        </p:nvPicPr>
        <p:blipFill>
          <a:blip r:embed="rId4">
            <a:alphaModFix/>
          </a:blip>
          <a:stretch>
            <a:fillRect/>
          </a:stretch>
        </p:blipFill>
        <p:spPr>
          <a:xfrm>
            <a:off x="8616401" y="-76200"/>
            <a:ext cx="1718948" cy="899799"/>
          </a:xfrm>
          <a:prstGeom prst="rect">
            <a:avLst/>
          </a:prstGeom>
          <a:noFill/>
          <a:ln>
            <a:noFill/>
          </a:ln>
        </p:spPr>
      </p:pic>
      <p:sp>
        <p:nvSpPr>
          <p:cNvPr id="442" name="Google Shape;442;g36b7d880159_0_46"/>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LE3 CL: DR1 pipelines</a:t>
            </a:r>
            <a:endParaRPr sz="1600">
              <a:solidFill>
                <a:srgbClr val="FFFFFF"/>
              </a:solidFill>
              <a:highlight>
                <a:srgbClr val="CC4125"/>
              </a:highlight>
              <a:latin typeface="Lexend ExtraBold"/>
              <a:ea typeface="Lexend ExtraBold"/>
              <a:cs typeface="Lexend ExtraBold"/>
              <a:sym typeface="Lexend ExtraBold"/>
            </a:endParaRPr>
          </a:p>
        </p:txBody>
      </p:sp>
      <p:sp>
        <p:nvSpPr>
          <p:cNvPr id="443" name="Google Shape;443;g36b7d880159_0_46"/>
          <p:cNvSpPr txBox="1"/>
          <p:nvPr/>
        </p:nvSpPr>
        <p:spPr>
          <a:xfrm>
            <a:off x="545280" y="1930000"/>
            <a:ext cx="114723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rPr b="1" lang="en-US" sz="1600">
                <a:solidFill>
                  <a:srgbClr val="CC4125"/>
                </a:solidFill>
                <a:latin typeface="Lexend"/>
                <a:ea typeface="Lexend"/>
                <a:cs typeface="Lexend"/>
                <a:sym typeface="Lexend"/>
              </a:rPr>
              <a:t>15</a:t>
            </a:r>
            <a:r>
              <a:rPr lang="en-US" sz="1600">
                <a:solidFill>
                  <a:srgbClr val="2B65AF"/>
                </a:solidFill>
                <a:latin typeface="Lexend Light"/>
                <a:ea typeface="Lexend Light"/>
                <a:cs typeface="Lexend Light"/>
                <a:sym typeface="Lexend Light"/>
              </a:rPr>
              <a:t> pipelines that can be ideally divided in 3 groups:</a:t>
            </a:r>
            <a:endParaRPr sz="1600">
              <a:solidFill>
                <a:srgbClr val="2B65AF"/>
              </a:solidFill>
              <a:latin typeface="Lexend Light"/>
              <a:ea typeface="Lexend Light"/>
              <a:cs typeface="Lexend Light"/>
              <a:sym typeface="Lexend Light"/>
            </a:endParaRPr>
          </a:p>
        </p:txBody>
      </p:sp>
      <p:sp>
        <p:nvSpPr>
          <p:cNvPr id="444" name="Google Shape;444;g36b7d880159_0_46"/>
          <p:cNvSpPr/>
          <p:nvPr/>
        </p:nvSpPr>
        <p:spPr>
          <a:xfrm>
            <a:off x="8259263" y="2645860"/>
            <a:ext cx="3495600" cy="21042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600">
                <a:solidFill>
                  <a:srgbClr val="CC4125"/>
                </a:solidFill>
                <a:latin typeface="Lexend Light"/>
                <a:ea typeface="Lexend Light"/>
                <a:cs typeface="Lexend Light"/>
                <a:sym typeface="Lexend Light"/>
              </a:rPr>
              <a:t>CL clustering</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600">
                <a:solidFill>
                  <a:srgbClr val="2B65AF"/>
                </a:solidFill>
                <a:latin typeface="Lexend Light"/>
                <a:ea typeface="Lexend Light"/>
                <a:cs typeface="Lexend Light"/>
                <a:sym typeface="Lexend Light"/>
              </a:rPr>
              <a:t>Subsample, random, 2PCF, CM-2PCF</a:t>
            </a:r>
            <a:endParaRPr sz="1600"/>
          </a:p>
        </p:txBody>
      </p:sp>
      <p:sp>
        <p:nvSpPr>
          <p:cNvPr id="445" name="Google Shape;445;g36b7d880159_0_46"/>
          <p:cNvSpPr/>
          <p:nvPr/>
        </p:nvSpPr>
        <p:spPr>
          <a:xfrm>
            <a:off x="4434296" y="2645860"/>
            <a:ext cx="3495600" cy="21042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600">
                <a:solidFill>
                  <a:srgbClr val="CC4125"/>
                </a:solidFill>
                <a:latin typeface="Lexend Light"/>
                <a:ea typeface="Lexend Light"/>
                <a:cs typeface="Lexend Light"/>
                <a:sym typeface="Lexend Light"/>
              </a:rPr>
              <a:t>Additional characterization</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600">
                <a:solidFill>
                  <a:srgbClr val="2B65AF"/>
                </a:solidFill>
                <a:latin typeface="Lexend Light"/>
                <a:ea typeface="Lexend Light"/>
                <a:cs typeface="Lexend Light"/>
                <a:sym typeface="Lexend Light"/>
              </a:rPr>
              <a:t>Tangential reduced shear profile, cov matrices, mass from WL, luminosity and stellar mass functions</a:t>
            </a:r>
            <a:endParaRPr sz="1600">
              <a:solidFill>
                <a:srgbClr val="CC4125"/>
              </a:solidFill>
              <a:latin typeface="Lexend Light"/>
              <a:ea typeface="Lexend Light"/>
              <a:cs typeface="Lexend Light"/>
              <a:sym typeface="Lexend Light"/>
            </a:endParaRPr>
          </a:p>
        </p:txBody>
      </p:sp>
      <p:sp>
        <p:nvSpPr>
          <p:cNvPr id="446" name="Google Shape;446;g36b7d880159_0_46"/>
          <p:cNvSpPr/>
          <p:nvPr/>
        </p:nvSpPr>
        <p:spPr>
          <a:xfrm>
            <a:off x="609329" y="2645860"/>
            <a:ext cx="3495600" cy="21042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600">
                <a:solidFill>
                  <a:srgbClr val="CC4125"/>
                </a:solidFill>
                <a:latin typeface="Lexend Light"/>
                <a:ea typeface="Lexend Light"/>
                <a:cs typeface="Lexend Light"/>
                <a:sym typeface="Lexend Light"/>
              </a:rPr>
              <a:t>Characterized cluster catalog</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600">
                <a:solidFill>
                  <a:srgbClr val="2B65AF"/>
                </a:solidFill>
                <a:latin typeface="Lexend Light"/>
                <a:ea typeface="Lexend Light"/>
                <a:cs typeface="Lexend Light"/>
                <a:sym typeface="Lexend Light"/>
              </a:rPr>
              <a:t>Detections with richness estimates, photometric membership, and refined redshift estimate (spec-z)</a:t>
            </a:r>
            <a:endParaRPr sz="1600">
              <a:solidFill>
                <a:srgbClr val="CC4125"/>
              </a:solidFill>
              <a:latin typeface="Lexend Light"/>
              <a:ea typeface="Lexend Light"/>
              <a:cs typeface="Lexend Light"/>
              <a:sym typeface="Lexend Light"/>
            </a:endParaRPr>
          </a:p>
        </p:txBody>
      </p:sp>
      <p:sp>
        <p:nvSpPr>
          <p:cNvPr id="447" name="Google Shape;447;g36b7d880159_0_46"/>
          <p:cNvSpPr txBox="1"/>
          <p:nvPr/>
        </p:nvSpPr>
        <p:spPr>
          <a:xfrm>
            <a:off x="609329" y="5412002"/>
            <a:ext cx="64971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600">
                <a:solidFill>
                  <a:srgbClr val="2B65AF"/>
                </a:solidFill>
                <a:latin typeface="Lexend Light"/>
                <a:ea typeface="Lexend Light"/>
                <a:cs typeface="Lexend Light"/>
                <a:sym typeface="Lexend Light"/>
              </a:rPr>
              <a:t>+ </a:t>
            </a:r>
            <a:r>
              <a:rPr lang="en-US" sz="1600" u="sng">
                <a:solidFill>
                  <a:srgbClr val="2B65AF"/>
                </a:solidFill>
                <a:latin typeface="Lexend Light"/>
                <a:ea typeface="Lexend Light"/>
                <a:cs typeface="Lexend Light"/>
                <a:sym typeface="Lexend Light"/>
              </a:rPr>
              <a:t>Selection Function</a:t>
            </a:r>
            <a:r>
              <a:rPr lang="en-US" sz="1600">
                <a:solidFill>
                  <a:srgbClr val="2B65AF"/>
                </a:solidFill>
                <a:latin typeface="Lexend Light"/>
                <a:ea typeface="Lexend Light"/>
                <a:cs typeface="Lexend Light"/>
                <a:sym typeface="Lexend Light"/>
              </a:rPr>
              <a:t> as special guest!</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6b7d880159_0_58"/>
          <p:cNvSpPr txBox="1"/>
          <p:nvPr/>
        </p:nvSpPr>
        <p:spPr>
          <a:xfrm>
            <a:off x="1053850" y="2183250"/>
            <a:ext cx="9687000" cy="2786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US" sz="1600">
                <a:solidFill>
                  <a:srgbClr val="CC4125"/>
                </a:solidFill>
                <a:latin typeface="Lexend Light"/>
                <a:ea typeface="Lexend Light"/>
                <a:cs typeface="Lexend Light"/>
                <a:sym typeface="Lexend Light"/>
              </a:rPr>
              <a:t>Main issues</a:t>
            </a:r>
            <a:endParaRPr sz="1600">
              <a:solidFill>
                <a:srgbClr val="CC4125"/>
              </a:solidFill>
              <a:latin typeface="Lexend Light"/>
              <a:ea typeface="Lexend Light"/>
              <a:cs typeface="Lexend Light"/>
              <a:sym typeface="Lexend Light"/>
            </a:endParaRPr>
          </a:p>
          <a:p>
            <a:pPr indent="-330200" lvl="0" marL="457200" rtl="0" algn="l">
              <a:lnSpc>
                <a:spcPct val="200000"/>
              </a:lnSpc>
              <a:spcBef>
                <a:spcPts val="1000"/>
              </a:spcBef>
              <a:spcAft>
                <a:spcPts val="0"/>
              </a:spcAft>
              <a:buClr>
                <a:srgbClr val="2B65AF"/>
              </a:buClr>
              <a:buSzPts val="1600"/>
              <a:buFont typeface="Lexend Light"/>
              <a:buChar char="-"/>
            </a:pPr>
            <a:r>
              <a:rPr lang="en-US" sz="1600">
                <a:solidFill>
                  <a:srgbClr val="2B65AF"/>
                </a:solidFill>
                <a:latin typeface="Lexend Light"/>
                <a:ea typeface="Lexend Light"/>
                <a:cs typeface="Lexend Light"/>
                <a:sym typeface="Lexend Light"/>
              </a:rPr>
              <a:t>Not very effective </a:t>
            </a:r>
            <a:r>
              <a:rPr lang="en-US" sz="1600">
                <a:solidFill>
                  <a:srgbClr val="CC4125"/>
                </a:solidFill>
                <a:latin typeface="Lexend Light"/>
                <a:ea typeface="Lexend Light"/>
                <a:cs typeface="Lexend Light"/>
                <a:sym typeface="Lexend Light"/>
              </a:rPr>
              <a:t>organization</a:t>
            </a:r>
            <a:r>
              <a:rPr lang="en-US" sz="1600">
                <a:solidFill>
                  <a:srgbClr val="2B65AF"/>
                </a:solidFill>
                <a:latin typeface="Lexend Light"/>
                <a:ea typeface="Lexend Light"/>
                <a:cs typeface="Lexend Light"/>
                <a:sym typeface="Lexend Light"/>
              </a:rPr>
              <a:t>: actions have been already taken</a:t>
            </a:r>
            <a:endParaRPr sz="1600">
              <a:solidFill>
                <a:srgbClr val="2B65AF"/>
              </a:solidFill>
              <a:latin typeface="Lexend Light"/>
              <a:ea typeface="Lexend Light"/>
              <a:cs typeface="Lexend Light"/>
              <a:sym typeface="Lexend Light"/>
            </a:endParaRPr>
          </a:p>
          <a:p>
            <a:pPr indent="0" lvl="0" marL="0" rtl="0" algn="l">
              <a:lnSpc>
                <a:spcPct val="200000"/>
              </a:lnSpc>
              <a:spcBef>
                <a:spcPts val="1000"/>
              </a:spcBef>
              <a:spcAft>
                <a:spcPts val="0"/>
              </a:spcAft>
              <a:buNone/>
            </a:pPr>
            <a:r>
              <a:t/>
            </a:r>
            <a:endParaRPr sz="1600">
              <a:solidFill>
                <a:srgbClr val="2B65AF"/>
              </a:solidFill>
              <a:latin typeface="Lexend Light"/>
              <a:ea typeface="Lexend Light"/>
              <a:cs typeface="Lexend Light"/>
              <a:sym typeface="Lexend Light"/>
            </a:endParaRPr>
          </a:p>
          <a:p>
            <a:pPr indent="-330200" lvl="0" marL="457200" rtl="0" algn="l">
              <a:lnSpc>
                <a:spcPct val="200000"/>
              </a:lnSpc>
              <a:spcBef>
                <a:spcPts val="1000"/>
              </a:spcBef>
              <a:spcAft>
                <a:spcPts val="0"/>
              </a:spcAft>
              <a:buClr>
                <a:srgbClr val="2B65AF"/>
              </a:buClr>
              <a:buSzPts val="1600"/>
              <a:buFont typeface="Lexend Light"/>
              <a:buChar char="-"/>
            </a:pPr>
            <a:r>
              <a:rPr lang="en-US" sz="1600">
                <a:solidFill>
                  <a:srgbClr val="2B65AF"/>
                </a:solidFill>
                <a:latin typeface="Lexend Light"/>
                <a:ea typeface="Lexend Light"/>
                <a:cs typeface="Lexend Light"/>
                <a:sym typeface="Lexend Light"/>
              </a:rPr>
              <a:t>Only recently we’ve had a </a:t>
            </a:r>
            <a:r>
              <a:rPr lang="en-US" sz="1600">
                <a:solidFill>
                  <a:srgbClr val="CC4125"/>
                </a:solidFill>
                <a:latin typeface="Lexend Light"/>
                <a:ea typeface="Lexend Light"/>
                <a:cs typeface="Lexend Light"/>
                <a:sym typeface="Lexend Light"/>
              </a:rPr>
              <a:t>significant dataset</a:t>
            </a:r>
            <a:r>
              <a:rPr lang="en-US" sz="1600">
                <a:solidFill>
                  <a:srgbClr val="2B65AF"/>
                </a:solidFill>
                <a:latin typeface="Lexend Light"/>
                <a:ea typeface="Lexend Light"/>
                <a:cs typeface="Lexend Light"/>
                <a:sym typeface="Lexend Light"/>
              </a:rPr>
              <a:t> (some tens of deg</a:t>
            </a:r>
            <a:r>
              <a:rPr baseline="30000" lang="en-US" sz="1600">
                <a:solidFill>
                  <a:srgbClr val="2B65AF"/>
                </a:solidFill>
                <a:latin typeface="Lexend Light"/>
                <a:ea typeface="Lexend Light"/>
                <a:cs typeface="Lexend Light"/>
                <a:sym typeface="Lexend Light"/>
              </a:rPr>
              <a:t>2</a:t>
            </a:r>
            <a:r>
              <a:rPr lang="en-US" sz="1600">
                <a:solidFill>
                  <a:srgbClr val="2B65AF"/>
                </a:solidFill>
                <a:latin typeface="Lexend Light"/>
                <a:ea typeface="Lexend Light"/>
                <a:cs typeface="Lexend Light"/>
                <a:sym typeface="Lexend Light"/>
              </a:rPr>
              <a:t>) of Euclid data on which to test our codes and pipelines</a:t>
            </a:r>
            <a:endParaRPr sz="1600">
              <a:solidFill>
                <a:srgbClr val="2B65AF"/>
              </a:solidFill>
              <a:highlight>
                <a:srgbClr val="FFFF00"/>
              </a:highlight>
              <a:latin typeface="Lexend Light"/>
              <a:ea typeface="Lexend Light"/>
              <a:cs typeface="Lexend Light"/>
              <a:sym typeface="Lexend Light"/>
            </a:endParaRPr>
          </a:p>
        </p:txBody>
      </p:sp>
      <p:sp>
        <p:nvSpPr>
          <p:cNvPr id="453" name="Google Shape;453;g36b7d880159_0_58"/>
          <p:cNvSpPr/>
          <p:nvPr/>
        </p:nvSpPr>
        <p:spPr>
          <a:xfrm>
            <a:off x="1207400" y="2866125"/>
            <a:ext cx="295200" cy="295200"/>
          </a:xfrm>
          <a:prstGeom prst="smileyFace">
            <a:avLst>
              <a:gd fmla="val -4653" name="adj"/>
            </a:avLst>
          </a:prstGeom>
          <a:solidFill>
            <a:srgbClr val="EA9999"/>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
        <p:nvSpPr>
          <p:cNvPr id="454" name="Google Shape;454;g36b7d880159_0_58"/>
          <p:cNvSpPr/>
          <p:nvPr/>
        </p:nvSpPr>
        <p:spPr>
          <a:xfrm>
            <a:off x="1207400" y="4077875"/>
            <a:ext cx="295200" cy="295200"/>
          </a:xfrm>
          <a:prstGeom prst="smileyFace">
            <a:avLst>
              <a:gd fmla="val -4653" name="adj"/>
            </a:avLst>
          </a:prstGeom>
          <a:solidFill>
            <a:srgbClr val="EA9999"/>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p>
        </p:txBody>
      </p:sp>
      <p:sp>
        <p:nvSpPr>
          <p:cNvPr id="455" name="Google Shape;455;g36b7d880159_0_58"/>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LE3 CL: DR1 pipelines</a:t>
            </a:r>
            <a:endParaRPr sz="1600">
              <a:solidFill>
                <a:srgbClr val="FFFFFF"/>
              </a:solidFill>
              <a:highlight>
                <a:srgbClr val="CC4125"/>
              </a:highlight>
              <a:latin typeface="Lexend ExtraBold"/>
              <a:ea typeface="Lexend ExtraBold"/>
              <a:cs typeface="Lexend ExtraBold"/>
              <a:sym typeface="Lexend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36b7d880159_0_65"/>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Q1 paper</a:t>
            </a:r>
            <a:endParaRPr sz="1600">
              <a:solidFill>
                <a:srgbClr val="FFFFFF"/>
              </a:solidFill>
              <a:highlight>
                <a:srgbClr val="CC4125"/>
              </a:highlight>
              <a:latin typeface="Lexend ExtraBold"/>
              <a:ea typeface="Lexend ExtraBold"/>
              <a:cs typeface="Lexend ExtraBold"/>
              <a:sym typeface="Lexend ExtraBold"/>
            </a:endParaRPr>
          </a:p>
        </p:txBody>
      </p:sp>
      <p:sp>
        <p:nvSpPr>
          <p:cNvPr id="461" name="Google Shape;461;g36b7d880159_0_65"/>
          <p:cNvSpPr txBox="1"/>
          <p:nvPr/>
        </p:nvSpPr>
        <p:spPr>
          <a:xfrm>
            <a:off x="445850" y="1390975"/>
            <a:ext cx="11136600" cy="354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1000"/>
              </a:spcAft>
              <a:buNone/>
            </a:pPr>
            <a:r>
              <a:rPr lang="en-US" sz="1100">
                <a:solidFill>
                  <a:srgbClr val="2B65AF"/>
                </a:solidFill>
                <a:latin typeface="Lexend Light"/>
                <a:ea typeface="Lexend Light"/>
                <a:cs typeface="Lexend Light"/>
                <a:sym typeface="Lexend Light"/>
              </a:rPr>
              <a:t>S. Bhargava et al. (replying to the referee), </a:t>
            </a:r>
            <a:r>
              <a:rPr i="1" lang="en-US" sz="1100">
                <a:solidFill>
                  <a:srgbClr val="2B65AF"/>
                </a:solidFill>
                <a:latin typeface="Lexend Light"/>
                <a:ea typeface="Lexend Light"/>
                <a:cs typeface="Lexend Light"/>
                <a:sym typeface="Lexend Light"/>
              </a:rPr>
              <a:t>“Euclid Quick Data Release (Q1) - First detections from the Euclid galaxy cluster workflow”</a:t>
            </a:r>
            <a:endParaRPr sz="1100">
              <a:solidFill>
                <a:srgbClr val="2B65AF"/>
              </a:solidFill>
              <a:latin typeface="Lexend Light"/>
              <a:ea typeface="Lexend Light"/>
              <a:cs typeface="Lexend Light"/>
              <a:sym typeface="Lexend Light"/>
            </a:endParaRPr>
          </a:p>
        </p:txBody>
      </p:sp>
      <p:sp>
        <p:nvSpPr>
          <p:cNvPr id="462" name="Google Shape;462;g36b7d880159_0_65"/>
          <p:cNvSpPr txBox="1"/>
          <p:nvPr/>
        </p:nvSpPr>
        <p:spPr>
          <a:xfrm>
            <a:off x="792325" y="2104050"/>
            <a:ext cx="10643400" cy="18009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US" sz="1600">
                <a:solidFill>
                  <a:srgbClr val="2B65AF"/>
                </a:solidFill>
                <a:latin typeface="Lexend Light"/>
                <a:ea typeface="Lexend Light"/>
                <a:cs typeface="Lexend Light"/>
                <a:sym typeface="Lexend Light"/>
              </a:rPr>
              <a:t>								</a:t>
            </a:r>
            <a:r>
              <a:rPr b="1" lang="en-US" sz="1600">
                <a:solidFill>
                  <a:srgbClr val="CC4125"/>
                </a:solidFill>
                <a:latin typeface="Lexend"/>
                <a:ea typeface="Lexend"/>
                <a:cs typeface="Lexend"/>
                <a:sym typeface="Lexend"/>
              </a:rPr>
              <a:t>349</a:t>
            </a:r>
            <a:r>
              <a:rPr lang="en-US" sz="1600">
                <a:solidFill>
                  <a:srgbClr val="2B65AF"/>
                </a:solidFill>
                <a:latin typeface="Lexend Light"/>
                <a:ea typeface="Lexend Light"/>
                <a:cs typeface="Lexend Light"/>
                <a:sym typeface="Lexend Light"/>
              </a:rPr>
              <a:t> have at least 1 known counterpart</a:t>
            </a:r>
            <a:endParaRPr sz="1600">
              <a:solidFill>
                <a:srgbClr val="2B65AF"/>
              </a:solidFill>
              <a:latin typeface="Lexend Light"/>
              <a:ea typeface="Lexend Light"/>
              <a:cs typeface="Lexend Light"/>
              <a:sym typeface="Lexend Light"/>
            </a:endParaRPr>
          </a:p>
          <a:p>
            <a:pPr indent="0" lvl="0" marL="0" rtl="0" algn="l">
              <a:lnSpc>
                <a:spcPct val="100000"/>
              </a:lnSpc>
              <a:spcBef>
                <a:spcPts val="1000"/>
              </a:spcBef>
              <a:spcAft>
                <a:spcPts val="0"/>
              </a:spcAft>
              <a:buNone/>
            </a:pPr>
            <a:r>
              <a:rPr b="1" lang="en-US" sz="1600">
                <a:solidFill>
                  <a:srgbClr val="CC4125"/>
                </a:solidFill>
                <a:latin typeface="Lexend"/>
                <a:ea typeface="Lexend"/>
                <a:cs typeface="Lexend"/>
                <a:sym typeface="Lexend"/>
              </a:rPr>
              <a:t>426</a:t>
            </a:r>
            <a:r>
              <a:rPr lang="en-US" sz="1600">
                <a:solidFill>
                  <a:srgbClr val="2B65AF"/>
                </a:solidFill>
                <a:latin typeface="Lexend Light"/>
                <a:ea typeface="Lexend Light"/>
                <a:cs typeface="Lexend Light"/>
                <a:sym typeface="Lexend Light"/>
              </a:rPr>
              <a:t> high-SNR detections</a:t>
            </a:r>
            <a:endParaRPr sz="1600">
              <a:solidFill>
                <a:srgbClr val="2B65AF"/>
              </a:solidFill>
              <a:latin typeface="Lexend Light"/>
              <a:ea typeface="Lexend Light"/>
              <a:cs typeface="Lexend Light"/>
              <a:sym typeface="Lexend Light"/>
            </a:endParaRPr>
          </a:p>
          <a:p>
            <a:pPr indent="0" lvl="0" marL="0" rtl="0" algn="l">
              <a:lnSpc>
                <a:spcPct val="100000"/>
              </a:lnSpc>
              <a:spcBef>
                <a:spcPts val="1000"/>
              </a:spcBef>
              <a:spcAft>
                <a:spcPts val="0"/>
              </a:spcAft>
              <a:buNone/>
            </a:pPr>
            <a:r>
              <a:rPr lang="en-US" sz="1600">
                <a:solidFill>
                  <a:srgbClr val="2B65AF"/>
                </a:solidFill>
                <a:latin typeface="Lexend Light"/>
                <a:ea typeface="Lexend Light"/>
                <a:cs typeface="Lexend Light"/>
                <a:sym typeface="Lexend Light"/>
              </a:rPr>
              <a:t>with z=[0.2, 1.5]</a:t>
            </a:r>
            <a:endParaRPr sz="1600">
              <a:solidFill>
                <a:srgbClr val="2B65AF"/>
              </a:solidFill>
              <a:latin typeface="Lexend Light"/>
              <a:ea typeface="Lexend Light"/>
              <a:cs typeface="Lexend Light"/>
              <a:sym typeface="Lexend Light"/>
            </a:endParaRPr>
          </a:p>
          <a:p>
            <a:pPr indent="0" lvl="0" marL="0" rtl="0" algn="l">
              <a:lnSpc>
                <a:spcPct val="200000"/>
              </a:lnSpc>
              <a:spcBef>
                <a:spcPts val="1000"/>
              </a:spcBef>
              <a:spcAft>
                <a:spcPts val="1000"/>
              </a:spcAft>
              <a:buNone/>
            </a:pPr>
            <a:r>
              <a:rPr lang="en-US" sz="1600">
                <a:solidFill>
                  <a:srgbClr val="2B65AF"/>
                </a:solidFill>
                <a:latin typeface="Lexend Light"/>
                <a:ea typeface="Lexend Light"/>
                <a:cs typeface="Lexend Light"/>
                <a:sym typeface="Lexend Light"/>
              </a:rPr>
              <a:t>								</a:t>
            </a:r>
            <a:r>
              <a:rPr b="1" lang="en-US" sz="1600">
                <a:solidFill>
                  <a:srgbClr val="CC4125"/>
                </a:solidFill>
                <a:latin typeface="Lexend"/>
                <a:ea typeface="Lexend"/>
                <a:cs typeface="Lexend"/>
                <a:sym typeface="Lexend"/>
              </a:rPr>
              <a:t>77</a:t>
            </a:r>
            <a:r>
              <a:rPr lang="en-US" sz="1600">
                <a:solidFill>
                  <a:srgbClr val="2B65AF"/>
                </a:solidFill>
                <a:latin typeface="Lexend Light"/>
                <a:ea typeface="Lexend Light"/>
                <a:cs typeface="Lexend Light"/>
                <a:sym typeface="Lexend Light"/>
              </a:rPr>
              <a:t> new candidates (visually inspected - 8 have spec-z estimate)</a:t>
            </a:r>
            <a:endParaRPr sz="1600">
              <a:solidFill>
                <a:srgbClr val="2B65AF"/>
              </a:solidFill>
              <a:latin typeface="Lexend Light"/>
              <a:ea typeface="Lexend Light"/>
              <a:cs typeface="Lexend Light"/>
              <a:sym typeface="Lexend Light"/>
            </a:endParaRPr>
          </a:p>
        </p:txBody>
      </p:sp>
      <p:grpSp>
        <p:nvGrpSpPr>
          <p:cNvPr id="463" name="Google Shape;463;g36b7d880159_0_65"/>
          <p:cNvGrpSpPr/>
          <p:nvPr/>
        </p:nvGrpSpPr>
        <p:grpSpPr>
          <a:xfrm rot="-2700000">
            <a:off x="3658060" y="2559324"/>
            <a:ext cx="872388" cy="868444"/>
            <a:chOff x="4260525" y="2817150"/>
            <a:chExt cx="995275" cy="990775"/>
          </a:xfrm>
        </p:grpSpPr>
        <p:sp>
          <p:nvSpPr>
            <p:cNvPr id="464" name="Google Shape;464;g36b7d880159_0_65"/>
            <p:cNvSpPr/>
            <p:nvPr/>
          </p:nvSpPr>
          <p:spPr>
            <a:xfrm>
              <a:off x="4393000" y="2817150"/>
              <a:ext cx="862800" cy="211200"/>
            </a:xfrm>
            <a:prstGeom prst="rightArrow">
              <a:avLst>
                <a:gd fmla="val 23509" name="adj1"/>
                <a:gd fmla="val 50000" name="adj2"/>
              </a:avLst>
            </a:prstGeom>
            <a:solidFill>
              <a:schemeClr val="lt1"/>
            </a:solidFill>
            <a:ln cap="flat" cmpd="sng" w="9525">
              <a:solidFill>
                <a:srgbClr val="2B6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5" name="Google Shape;465;g36b7d880159_0_65"/>
            <p:cNvSpPr/>
            <p:nvPr/>
          </p:nvSpPr>
          <p:spPr>
            <a:xfrm rot="5400000">
              <a:off x="3934725" y="3270925"/>
              <a:ext cx="862800" cy="211200"/>
            </a:xfrm>
            <a:prstGeom prst="rightArrow">
              <a:avLst>
                <a:gd fmla="val 23509" name="adj1"/>
                <a:gd fmla="val 50000" name="adj2"/>
              </a:avLst>
            </a:prstGeom>
            <a:solidFill>
              <a:schemeClr val="lt1"/>
            </a:solidFill>
            <a:ln cap="flat" cmpd="sng" w="9525">
              <a:solidFill>
                <a:srgbClr val="2B6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66" name="Google Shape;466;g36b7d880159_0_65"/>
          <p:cNvSpPr txBox="1"/>
          <p:nvPr/>
        </p:nvSpPr>
        <p:spPr>
          <a:xfrm>
            <a:off x="792325" y="4835250"/>
            <a:ext cx="1113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US" sz="1600">
                <a:solidFill>
                  <a:srgbClr val="CC4125"/>
                </a:solidFill>
                <a:latin typeface="Lexend"/>
                <a:ea typeface="Lexend"/>
                <a:cs typeface="Lexend"/>
                <a:sym typeface="Lexend"/>
              </a:rPr>
              <a:t>15</a:t>
            </a:r>
            <a:r>
              <a:rPr lang="en-US" sz="1600">
                <a:solidFill>
                  <a:srgbClr val="2B65AF"/>
                </a:solidFill>
                <a:latin typeface="Lexend Light"/>
                <a:ea typeface="Lexend Light"/>
                <a:cs typeface="Lexend Light"/>
                <a:sym typeface="Lexend Light"/>
              </a:rPr>
              <a:t> high-SNR detections with z = [1.5, 2.0] - clear visual overdensities in Euclid and external imaging data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36b7d880159_1_115"/>
          <p:cNvPicPr preferRelativeResize="0"/>
          <p:nvPr/>
        </p:nvPicPr>
        <p:blipFill>
          <a:blip r:embed="rId3">
            <a:alphaModFix/>
          </a:blip>
          <a:stretch>
            <a:fillRect/>
          </a:stretch>
        </p:blipFill>
        <p:spPr>
          <a:xfrm>
            <a:off x="1260050" y="1591000"/>
            <a:ext cx="4399074" cy="4399074"/>
          </a:xfrm>
          <a:prstGeom prst="rect">
            <a:avLst/>
          </a:prstGeom>
          <a:noFill/>
          <a:ln>
            <a:noFill/>
          </a:ln>
        </p:spPr>
      </p:pic>
      <p:sp>
        <p:nvSpPr>
          <p:cNvPr id="472" name="Google Shape;472;g36b7d880159_1_115"/>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Analysis on data</a:t>
            </a:r>
            <a:endParaRPr sz="1600">
              <a:solidFill>
                <a:srgbClr val="FFFFFF"/>
              </a:solidFill>
              <a:highlight>
                <a:srgbClr val="CC4125"/>
              </a:highlight>
              <a:latin typeface="Lexend ExtraBold"/>
              <a:ea typeface="Lexend ExtraBold"/>
              <a:cs typeface="Lexend ExtraBold"/>
              <a:sym typeface="Lexend ExtraBold"/>
            </a:endParaRPr>
          </a:p>
        </p:txBody>
      </p:sp>
      <p:sp>
        <p:nvSpPr>
          <p:cNvPr id="473" name="Google Shape;473;g36b7d880159_1_115"/>
          <p:cNvSpPr txBox="1"/>
          <p:nvPr/>
        </p:nvSpPr>
        <p:spPr>
          <a:xfrm>
            <a:off x="445850" y="1358000"/>
            <a:ext cx="5908800" cy="1176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rgbClr val="2B65AF"/>
              </a:buClr>
              <a:buSzPts val="1700"/>
              <a:buFont typeface="Lexend Light"/>
              <a:buChar char="●"/>
            </a:pPr>
            <a:r>
              <a:rPr lang="en-US" sz="1700">
                <a:solidFill>
                  <a:srgbClr val="2B65AF"/>
                </a:solidFill>
                <a:latin typeface="Lexend Light"/>
                <a:ea typeface="Lexend Light"/>
                <a:cs typeface="Lexend Light"/>
                <a:sym typeface="Lexend Light"/>
              </a:rPr>
              <a:t>Masks: need of widened masks around bright stars and extended sources to remove artifacts</a:t>
            </a:r>
            <a:endParaRPr sz="1700">
              <a:solidFill>
                <a:srgbClr val="2B65AF"/>
              </a:solidFill>
              <a:latin typeface="Lexend Light"/>
              <a:ea typeface="Lexend Light"/>
              <a:cs typeface="Lexend Light"/>
              <a:sym typeface="Lexend Light"/>
            </a:endParaRPr>
          </a:p>
          <a:p>
            <a:pPr indent="457200" lvl="0" marL="1371600" rtl="0" algn="l">
              <a:lnSpc>
                <a:spcPct val="115000"/>
              </a:lnSpc>
              <a:spcBef>
                <a:spcPts val="1000"/>
              </a:spcBef>
              <a:spcAft>
                <a:spcPts val="1000"/>
              </a:spcAft>
              <a:buNone/>
            </a:pPr>
            <a:r>
              <a:t/>
            </a:r>
            <a:endParaRPr sz="1700">
              <a:solidFill>
                <a:srgbClr val="2B65AF"/>
              </a:solidFill>
              <a:latin typeface="Lexend Light"/>
              <a:ea typeface="Lexend Light"/>
              <a:cs typeface="Lexend Light"/>
              <a:sym typeface="Lexend Light"/>
            </a:endParaRPr>
          </a:p>
        </p:txBody>
      </p:sp>
      <p:pic>
        <p:nvPicPr>
          <p:cNvPr id="474" name="Google Shape;474;g36b7d880159_1_115"/>
          <p:cNvPicPr preferRelativeResize="0"/>
          <p:nvPr/>
        </p:nvPicPr>
        <p:blipFill>
          <a:blip r:embed="rId4">
            <a:alphaModFix/>
          </a:blip>
          <a:stretch>
            <a:fillRect/>
          </a:stretch>
        </p:blipFill>
        <p:spPr>
          <a:xfrm>
            <a:off x="6593850" y="1286000"/>
            <a:ext cx="5053300" cy="5009076"/>
          </a:xfrm>
          <a:prstGeom prst="rect">
            <a:avLst/>
          </a:prstGeom>
          <a:noFill/>
          <a:ln>
            <a:noFill/>
          </a:ln>
        </p:spPr>
      </p:pic>
      <p:sp>
        <p:nvSpPr>
          <p:cNvPr id="475" name="Google Shape;475;g36b7d880159_1_115"/>
          <p:cNvSpPr txBox="1"/>
          <p:nvPr/>
        </p:nvSpPr>
        <p:spPr>
          <a:xfrm>
            <a:off x="6197725" y="773000"/>
            <a:ext cx="46287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1000"/>
              </a:spcAft>
              <a:buNone/>
            </a:pPr>
            <a:r>
              <a:rPr lang="en-US" sz="1300">
                <a:solidFill>
                  <a:srgbClr val="2B65AF"/>
                </a:solidFill>
                <a:latin typeface="Lexend Light"/>
                <a:ea typeface="Lexend Light"/>
                <a:cs typeface="Lexend Light"/>
                <a:sym typeface="Lexend Light"/>
              </a:rPr>
              <a:t>Visual inspection tool by M. Aguena: https://gitlab.euclid-sgs.uk/aguena/overlay_images </a:t>
            </a:r>
            <a:endParaRPr sz="1300">
              <a:solidFill>
                <a:srgbClr val="2B65AF"/>
              </a:solidFill>
              <a:latin typeface="Lexend Light"/>
              <a:ea typeface="Lexend Light"/>
              <a:cs typeface="Lexend Light"/>
              <a:sym typeface="Lexend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
          <p:cNvPicPr preferRelativeResize="0"/>
          <p:nvPr/>
        </p:nvPicPr>
        <p:blipFill rotWithShape="1">
          <a:blip r:embed="rId3">
            <a:alphaModFix/>
          </a:blip>
          <a:srcRect b="0" l="0" r="0" t="0"/>
          <a:stretch/>
        </p:blipFill>
        <p:spPr>
          <a:xfrm>
            <a:off x="985061" y="1055077"/>
            <a:ext cx="10221877" cy="4888223"/>
          </a:xfrm>
          <a:prstGeom prst="rect">
            <a:avLst/>
          </a:prstGeom>
          <a:noFill/>
          <a:ln>
            <a:noFill/>
          </a:ln>
        </p:spPr>
      </p:pic>
      <p:sp>
        <p:nvSpPr>
          <p:cNvPr id="213" name="Google Shape;213;p2"/>
          <p:cNvSpPr/>
          <p:nvPr/>
        </p:nvSpPr>
        <p:spPr>
          <a:xfrm>
            <a:off x="9875521" y="5028900"/>
            <a:ext cx="914400" cy="914400"/>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6b7d880159_0_83"/>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Analysis on data</a:t>
            </a:r>
            <a:endParaRPr sz="1600">
              <a:solidFill>
                <a:srgbClr val="FFFFFF"/>
              </a:solidFill>
              <a:highlight>
                <a:srgbClr val="CC4125"/>
              </a:highlight>
              <a:latin typeface="Lexend ExtraBold"/>
              <a:ea typeface="Lexend ExtraBold"/>
              <a:cs typeface="Lexend ExtraBold"/>
              <a:sym typeface="Lexend ExtraBold"/>
            </a:endParaRPr>
          </a:p>
        </p:txBody>
      </p:sp>
      <p:sp>
        <p:nvSpPr>
          <p:cNvPr id="481" name="Google Shape;481;g36b7d880159_0_83"/>
          <p:cNvSpPr txBox="1"/>
          <p:nvPr/>
        </p:nvSpPr>
        <p:spPr>
          <a:xfrm>
            <a:off x="445850" y="1358000"/>
            <a:ext cx="8128800" cy="11766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rgbClr val="2B65AF"/>
              </a:buClr>
              <a:buSzPts val="1700"/>
              <a:buFont typeface="Lexend Light"/>
              <a:buChar char="●"/>
            </a:pPr>
            <a:r>
              <a:rPr lang="en-US" sz="1700">
                <a:solidFill>
                  <a:srgbClr val="2B65AF"/>
                </a:solidFill>
                <a:latin typeface="Lexend Light"/>
                <a:ea typeface="Lexend Light"/>
                <a:cs typeface="Lexend Light"/>
                <a:sym typeface="Lexend Light"/>
              </a:rPr>
              <a:t>Galaxy selection: so far galaxies detected in VIS (because of the persistence). Refinement of selection criteria currently ongoing</a:t>
            </a:r>
            <a:endParaRPr sz="1700">
              <a:solidFill>
                <a:srgbClr val="2B65AF"/>
              </a:solidFill>
              <a:latin typeface="Lexend Light"/>
              <a:ea typeface="Lexend Light"/>
              <a:cs typeface="Lexend Light"/>
              <a:sym typeface="Lexend Light"/>
            </a:endParaRPr>
          </a:p>
          <a:p>
            <a:pPr indent="457200" lvl="0" marL="1371600" rtl="0" algn="l">
              <a:lnSpc>
                <a:spcPct val="115000"/>
              </a:lnSpc>
              <a:spcBef>
                <a:spcPts val="1000"/>
              </a:spcBef>
              <a:spcAft>
                <a:spcPts val="1000"/>
              </a:spcAft>
              <a:buNone/>
            </a:pPr>
            <a:r>
              <a:t/>
            </a:r>
            <a:endParaRPr sz="1700">
              <a:solidFill>
                <a:srgbClr val="2B65AF"/>
              </a:solidFill>
              <a:latin typeface="Lexend Light"/>
              <a:ea typeface="Lexend Light"/>
              <a:cs typeface="Lexend Light"/>
              <a:sym typeface="Lexend Light"/>
            </a:endParaRPr>
          </a:p>
        </p:txBody>
      </p:sp>
      <p:pic>
        <p:nvPicPr>
          <p:cNvPr id="482" name="Google Shape;482;g36b7d880159_0_83"/>
          <p:cNvPicPr preferRelativeResize="0"/>
          <p:nvPr/>
        </p:nvPicPr>
        <p:blipFill>
          <a:blip r:embed="rId3">
            <a:alphaModFix/>
          </a:blip>
          <a:stretch>
            <a:fillRect/>
          </a:stretch>
        </p:blipFill>
        <p:spPr>
          <a:xfrm>
            <a:off x="2847951" y="1628675"/>
            <a:ext cx="8896800" cy="4566325"/>
          </a:xfrm>
          <a:prstGeom prst="rect">
            <a:avLst/>
          </a:prstGeom>
          <a:noFill/>
          <a:ln>
            <a:noFill/>
          </a:ln>
        </p:spPr>
      </p:pic>
      <p:sp>
        <p:nvSpPr>
          <p:cNvPr id="483" name="Google Shape;483;g36b7d880159_0_83"/>
          <p:cNvSpPr txBox="1"/>
          <p:nvPr/>
        </p:nvSpPr>
        <p:spPr>
          <a:xfrm>
            <a:off x="8361450" y="117270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100">
                <a:solidFill>
                  <a:srgbClr val="2B65AF"/>
                </a:solidFill>
                <a:latin typeface="Lexend Light"/>
                <a:ea typeface="Lexend Light"/>
                <a:cs typeface="Lexend Light"/>
                <a:sym typeface="Lexend Light"/>
              </a:rPr>
              <a:t>NIR-only detections are circled (and nice)</a:t>
            </a:r>
            <a:endParaRPr sz="800"/>
          </a:p>
        </p:txBody>
      </p:sp>
      <p:sp>
        <p:nvSpPr>
          <p:cNvPr id="484" name="Google Shape;484;g36b7d880159_0_83"/>
          <p:cNvSpPr txBox="1"/>
          <p:nvPr/>
        </p:nvSpPr>
        <p:spPr>
          <a:xfrm>
            <a:off x="4524525" y="2145375"/>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100">
                <a:solidFill>
                  <a:srgbClr val="2B65AF"/>
                </a:solidFill>
                <a:latin typeface="Lexend Light"/>
                <a:ea typeface="Lexend Light"/>
                <a:cs typeface="Lexend Light"/>
                <a:sym typeface="Lexend Light"/>
              </a:rPr>
              <a:t>Improved persistence treatment</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6b7d880159_0_91"/>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Analysis on data</a:t>
            </a:r>
            <a:endParaRPr sz="1600">
              <a:solidFill>
                <a:srgbClr val="FFFFFF"/>
              </a:solidFill>
              <a:highlight>
                <a:srgbClr val="CC4125"/>
              </a:highlight>
              <a:latin typeface="Lexend ExtraBold"/>
              <a:ea typeface="Lexend ExtraBold"/>
              <a:cs typeface="Lexend ExtraBold"/>
              <a:sym typeface="Lexend ExtraBold"/>
            </a:endParaRPr>
          </a:p>
        </p:txBody>
      </p:sp>
      <p:sp>
        <p:nvSpPr>
          <p:cNvPr id="490" name="Google Shape;490;g36b7d880159_0_91"/>
          <p:cNvSpPr txBox="1"/>
          <p:nvPr/>
        </p:nvSpPr>
        <p:spPr>
          <a:xfrm>
            <a:off x="445850" y="1762950"/>
            <a:ext cx="11078100" cy="2401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1700">
                <a:solidFill>
                  <a:srgbClr val="2B65AF"/>
                </a:solidFill>
                <a:latin typeface="Lexend Light"/>
                <a:ea typeface="Lexend Light"/>
                <a:cs typeface="Lexend Light"/>
                <a:sym typeface="Lexend Light"/>
              </a:rPr>
              <a:t>Photo-z:</a:t>
            </a:r>
            <a:endParaRPr sz="1700">
              <a:solidFill>
                <a:srgbClr val="2B65AF"/>
              </a:solidFill>
              <a:latin typeface="Lexend Light"/>
              <a:ea typeface="Lexend Light"/>
              <a:cs typeface="Lexend Light"/>
              <a:sym typeface="Lexend Light"/>
            </a:endParaRPr>
          </a:p>
          <a:p>
            <a:pPr indent="-336550" lvl="1" marL="914400" rtl="0" algn="l">
              <a:lnSpc>
                <a:spcPct val="150000"/>
              </a:lnSpc>
              <a:spcBef>
                <a:spcPts val="1000"/>
              </a:spcBef>
              <a:spcAft>
                <a:spcPts val="0"/>
              </a:spcAft>
              <a:buClr>
                <a:srgbClr val="2B65AF"/>
              </a:buClr>
              <a:buSzPts val="1700"/>
              <a:buFont typeface="Lexend Light"/>
              <a:buChar char="○"/>
            </a:pPr>
            <a:r>
              <a:rPr lang="en-US" sz="1700">
                <a:solidFill>
                  <a:srgbClr val="2B65AF"/>
                </a:solidFill>
                <a:latin typeface="Lexend Light"/>
                <a:ea typeface="Lexend Light"/>
                <a:cs typeface="Lexend Light"/>
                <a:sym typeface="Lexend Light"/>
              </a:rPr>
              <a:t>We will use PHZ_MODE_1 or PHZ_MEDIAN plus the percentiles, not the full P(z)</a:t>
            </a:r>
            <a:endParaRPr sz="1700">
              <a:solidFill>
                <a:srgbClr val="2B65AF"/>
              </a:solidFill>
              <a:latin typeface="Lexend Light"/>
              <a:ea typeface="Lexend Light"/>
              <a:cs typeface="Lexend Light"/>
              <a:sym typeface="Lexend Light"/>
            </a:endParaRPr>
          </a:p>
          <a:p>
            <a:pPr indent="-336550" lvl="1" marL="914400" rtl="0" algn="l">
              <a:lnSpc>
                <a:spcPct val="150000"/>
              </a:lnSpc>
              <a:spcBef>
                <a:spcPts val="0"/>
              </a:spcBef>
              <a:spcAft>
                <a:spcPts val="0"/>
              </a:spcAft>
              <a:buClr>
                <a:srgbClr val="2B65AF"/>
              </a:buClr>
              <a:buSzPts val="1700"/>
              <a:buFont typeface="Lexend Light"/>
              <a:buChar char="○"/>
            </a:pPr>
            <a:r>
              <a:rPr lang="en-US" sz="1700">
                <a:solidFill>
                  <a:srgbClr val="2B65AF"/>
                </a:solidFill>
                <a:latin typeface="Lexend Light"/>
                <a:ea typeface="Lexend Light"/>
                <a:cs typeface="Lexend Light"/>
                <a:sym typeface="Lexend Light"/>
              </a:rPr>
              <a:t>New regularization term to cope with possible ‘peakiness’ of P(z), minimum error set to:</a:t>
            </a:r>
            <a:endParaRPr sz="1700">
              <a:solidFill>
                <a:srgbClr val="2B65AF"/>
              </a:solidFill>
              <a:latin typeface="Lexend Light"/>
              <a:ea typeface="Lexend Light"/>
              <a:cs typeface="Lexend Light"/>
              <a:sym typeface="Lexend Light"/>
            </a:endParaRPr>
          </a:p>
          <a:p>
            <a:pPr indent="0" lvl="0" marL="1828800" rtl="0" algn="l">
              <a:lnSpc>
                <a:spcPct val="150000"/>
              </a:lnSpc>
              <a:spcBef>
                <a:spcPts val="1000"/>
              </a:spcBef>
              <a:spcAft>
                <a:spcPts val="0"/>
              </a:spcAft>
              <a:buNone/>
            </a:pPr>
            <a:r>
              <a:rPr lang="en-US" sz="1700">
                <a:solidFill>
                  <a:srgbClr val="2B65AF"/>
                </a:solidFill>
                <a:latin typeface="Lexend Light"/>
                <a:ea typeface="Lexend Light"/>
                <a:cs typeface="Lexend Light"/>
                <a:sym typeface="Lexend Light"/>
              </a:rPr>
              <a:t>sigma_z = sigma_0 * (1+z)</a:t>
            </a:r>
            <a:endParaRPr sz="1700">
              <a:solidFill>
                <a:srgbClr val="2B65AF"/>
              </a:solidFill>
              <a:latin typeface="Lexend Light"/>
              <a:ea typeface="Lexend Light"/>
              <a:cs typeface="Lexend Light"/>
              <a:sym typeface="Lexend Light"/>
            </a:endParaRPr>
          </a:p>
          <a:p>
            <a:pPr indent="457200" lvl="0" marL="1371600" rtl="0" algn="l">
              <a:lnSpc>
                <a:spcPct val="150000"/>
              </a:lnSpc>
              <a:spcBef>
                <a:spcPts val="1000"/>
              </a:spcBef>
              <a:spcAft>
                <a:spcPts val="1000"/>
              </a:spcAft>
              <a:buNone/>
            </a:pPr>
            <a:r>
              <a:rPr lang="en-US" sz="1700">
                <a:solidFill>
                  <a:srgbClr val="2B65AF"/>
                </a:solidFill>
                <a:latin typeface="Lexend Light"/>
                <a:ea typeface="Lexend Light"/>
                <a:cs typeface="Lexend Light"/>
                <a:sym typeface="Lexend Light"/>
              </a:rPr>
              <a:t>sigma_0 = polynomial (coeff_z, z) * polynomial (coeff_H, H)</a:t>
            </a:r>
            <a:endParaRPr sz="1700">
              <a:solidFill>
                <a:srgbClr val="2B65AF"/>
              </a:solidFill>
              <a:latin typeface="Lexend Light"/>
              <a:ea typeface="Lexend Light"/>
              <a:cs typeface="Lexend Light"/>
              <a:sym typeface="Lexend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6b7d880159_0_96"/>
          <p:cNvSpPr txBox="1"/>
          <p:nvPr/>
        </p:nvSpPr>
        <p:spPr>
          <a:xfrm>
            <a:off x="545800" y="1505425"/>
            <a:ext cx="4833300" cy="357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500">
                <a:solidFill>
                  <a:srgbClr val="2B65AF"/>
                </a:solidFill>
                <a:latin typeface="Lexend Light"/>
                <a:ea typeface="Lexend Light"/>
                <a:cs typeface="Lexend Light"/>
                <a:sym typeface="Lexend Light"/>
              </a:rPr>
              <a:t>Northern region : 85 deg</a:t>
            </a:r>
            <a:r>
              <a:rPr baseline="30000" lang="en-US" sz="1500">
                <a:solidFill>
                  <a:srgbClr val="2B65AF"/>
                </a:solidFill>
                <a:latin typeface="Lexend Light"/>
                <a:ea typeface="Lexend Light"/>
                <a:cs typeface="Lexend Light"/>
                <a:sym typeface="Lexend Light"/>
              </a:rPr>
              <a:t>2</a:t>
            </a:r>
            <a:r>
              <a:rPr lang="en-US" sz="1500">
                <a:solidFill>
                  <a:srgbClr val="2B65AF"/>
                </a:solidFill>
                <a:latin typeface="Lexend Light"/>
                <a:ea typeface="Lexend Light"/>
                <a:cs typeface="Lexend Light"/>
                <a:sym typeface="Lexend Light"/>
              </a:rPr>
              <a:t> - no EXT, so no PHZ/SHE</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0"/>
              </a:spcAft>
              <a:buNone/>
            </a:pPr>
            <a:r>
              <a:rPr lang="en-US" sz="1500">
                <a:solidFill>
                  <a:srgbClr val="2B65AF"/>
                </a:solidFill>
                <a:latin typeface="Lexend Light"/>
                <a:ea typeface="Lexend Light"/>
                <a:cs typeface="Lexend Light"/>
                <a:sym typeface="Lexend Light"/>
              </a:rPr>
              <a:t>South 1: 329 deg</a:t>
            </a:r>
            <a:r>
              <a:rPr baseline="30000" lang="en-US" sz="1500">
                <a:solidFill>
                  <a:srgbClr val="2B65AF"/>
                </a:solidFill>
                <a:latin typeface="Lexend Light"/>
                <a:ea typeface="Lexend Light"/>
                <a:cs typeface="Lexend Light"/>
                <a:sym typeface="Lexend Light"/>
              </a:rPr>
              <a:t>2</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0"/>
              </a:spcAft>
              <a:buNone/>
            </a:pPr>
            <a:r>
              <a:rPr lang="en-US" sz="1500">
                <a:solidFill>
                  <a:srgbClr val="2B65AF"/>
                </a:solidFill>
                <a:latin typeface="Lexend Light"/>
                <a:ea typeface="Lexend Light"/>
                <a:cs typeface="Lexend Light"/>
                <a:sym typeface="Lexend Light"/>
              </a:rPr>
              <a:t>South 2: 73 deg</a:t>
            </a:r>
            <a:r>
              <a:rPr baseline="30000" lang="en-US" sz="1500">
                <a:solidFill>
                  <a:srgbClr val="2B65AF"/>
                </a:solidFill>
                <a:latin typeface="Lexend Light"/>
                <a:ea typeface="Lexend Light"/>
                <a:cs typeface="Lexend Light"/>
                <a:sym typeface="Lexend Light"/>
              </a:rPr>
              <a:t>2</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0"/>
              </a:spcAft>
              <a:buNone/>
            </a:pPr>
            <a:r>
              <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0"/>
              </a:spcAft>
              <a:buNone/>
            </a:pPr>
            <a:r>
              <a:rPr lang="en-US" sz="1500">
                <a:solidFill>
                  <a:srgbClr val="2B65AF"/>
                </a:solidFill>
                <a:latin typeface="Lexend Light"/>
                <a:ea typeface="Lexend Light"/>
                <a:cs typeface="Lexend Light"/>
                <a:sym typeface="Lexend Light"/>
              </a:rPr>
              <a:t>We have run tiling (no HR yet, still fixing issues), DET, and merged the results in a single product.</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0"/>
              </a:spcAft>
              <a:buNone/>
            </a:pPr>
            <a:r>
              <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500">
                <a:solidFill>
                  <a:srgbClr val="2B65AF"/>
                </a:solidFill>
                <a:latin typeface="Lexend Light"/>
                <a:ea typeface="Lexend Light"/>
                <a:cs typeface="Lexend Light"/>
                <a:sym typeface="Lexend Light"/>
              </a:rPr>
              <a:t>Soon we’ll rerun DET with the new regularization of the P(z)</a:t>
            </a:r>
            <a:endParaRPr sz="1500">
              <a:solidFill>
                <a:srgbClr val="2B65AF"/>
              </a:solidFill>
              <a:latin typeface="Lexend Light"/>
              <a:ea typeface="Lexend Light"/>
              <a:cs typeface="Lexend Light"/>
              <a:sym typeface="Lexend Light"/>
            </a:endParaRPr>
          </a:p>
        </p:txBody>
      </p:sp>
      <p:sp>
        <p:nvSpPr>
          <p:cNvPr id="496" name="Google Shape;496;g36b7d880159_0_96"/>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RR2</a:t>
            </a:r>
            <a:endParaRPr sz="1600">
              <a:solidFill>
                <a:srgbClr val="FFFFFF"/>
              </a:solidFill>
              <a:highlight>
                <a:srgbClr val="CC4125"/>
              </a:highlight>
              <a:latin typeface="Lexend ExtraBold"/>
              <a:ea typeface="Lexend ExtraBold"/>
              <a:cs typeface="Lexend ExtraBold"/>
              <a:sym typeface="Lexend ExtraBold"/>
            </a:endParaRPr>
          </a:p>
        </p:txBody>
      </p:sp>
      <p:pic>
        <p:nvPicPr>
          <p:cNvPr id="497" name="Google Shape;497;g36b7d880159_0_96"/>
          <p:cNvPicPr preferRelativeResize="0"/>
          <p:nvPr/>
        </p:nvPicPr>
        <p:blipFill>
          <a:blip r:embed="rId3">
            <a:alphaModFix/>
          </a:blip>
          <a:stretch>
            <a:fillRect/>
          </a:stretch>
        </p:blipFill>
        <p:spPr>
          <a:xfrm>
            <a:off x="7019300" y="1547575"/>
            <a:ext cx="4266925" cy="3978377"/>
          </a:xfrm>
          <a:prstGeom prst="rect">
            <a:avLst/>
          </a:prstGeom>
          <a:noFill/>
          <a:ln>
            <a:noFill/>
          </a:ln>
        </p:spPr>
      </p:pic>
      <p:sp>
        <p:nvSpPr>
          <p:cNvPr id="498" name="Google Shape;498;g36b7d880159_0_96"/>
          <p:cNvSpPr txBox="1"/>
          <p:nvPr/>
        </p:nvSpPr>
        <p:spPr>
          <a:xfrm>
            <a:off x="6943100" y="820000"/>
            <a:ext cx="4266900" cy="774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500">
                <a:solidFill>
                  <a:srgbClr val="2B65AF"/>
                </a:solidFill>
                <a:latin typeface="Lexend Light"/>
                <a:ea typeface="Lexend Light"/>
                <a:cs typeface="Lexend Light"/>
                <a:sym typeface="Lexend Light"/>
              </a:rPr>
              <a:t>High SNR Cluster Detection Example in RR2</a:t>
            </a:r>
            <a:endParaRPr sz="1500">
              <a:solidFill>
                <a:srgbClr val="2B65AF"/>
              </a:solidFill>
              <a:latin typeface="Lexend Light"/>
              <a:ea typeface="Lexend Light"/>
              <a:cs typeface="Lexend Light"/>
              <a:sym typeface="Lexend Light"/>
            </a:endParaRPr>
          </a:p>
          <a:p>
            <a:pPr indent="0" lvl="0" marL="0" rtl="0" algn="l">
              <a:lnSpc>
                <a:spcPct val="100000"/>
              </a:lnSpc>
              <a:spcBef>
                <a:spcPts val="1000"/>
              </a:spcBef>
              <a:spcAft>
                <a:spcPts val="1000"/>
              </a:spcAft>
              <a:buNone/>
            </a:pPr>
            <a:r>
              <a:rPr lang="en-US" sz="1500">
                <a:solidFill>
                  <a:srgbClr val="2B65AF"/>
                </a:solidFill>
                <a:latin typeface="Lexend Light"/>
                <a:ea typeface="Lexend Light"/>
                <a:cs typeface="Lexend Light"/>
                <a:sym typeface="Lexend Light"/>
              </a:rPr>
              <a:t>YJH images, eROSITA contours</a:t>
            </a:r>
            <a:endParaRPr sz="1500">
              <a:solidFill>
                <a:srgbClr val="2B65AF"/>
              </a:solidFill>
              <a:latin typeface="Lexend Light"/>
              <a:ea typeface="Lexend Light"/>
              <a:cs typeface="Lexend Light"/>
              <a:sym typeface="Lexend Light"/>
            </a:endParaRPr>
          </a:p>
        </p:txBody>
      </p:sp>
      <p:sp>
        <p:nvSpPr>
          <p:cNvPr id="499" name="Google Shape;499;g36b7d880159_0_96"/>
          <p:cNvSpPr txBox="1"/>
          <p:nvPr/>
        </p:nvSpPr>
        <p:spPr>
          <a:xfrm>
            <a:off x="7019325" y="5579250"/>
            <a:ext cx="3000000" cy="80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500">
                <a:solidFill>
                  <a:srgbClr val="2B65AF"/>
                </a:solidFill>
                <a:latin typeface="Lexend Light"/>
                <a:ea typeface="Lexend Light"/>
                <a:cs typeface="Lexend Light"/>
                <a:sym typeface="Lexend Light"/>
              </a:rPr>
              <a:t>z=0.57 SNR=34.5</a:t>
            </a:r>
            <a:endParaRPr sz="1500">
              <a:solidFill>
                <a:srgbClr val="2B65AF"/>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500">
                <a:solidFill>
                  <a:srgbClr val="2B65AF"/>
                </a:solidFill>
                <a:latin typeface="Lexend Light"/>
                <a:ea typeface="Lexend Light"/>
                <a:cs typeface="Lexend Light"/>
                <a:sym typeface="Lexend Light"/>
              </a:rPr>
              <a:t>Viewer by Matthias Kluge</a:t>
            </a:r>
            <a:endParaRPr sz="1500">
              <a:solidFill>
                <a:srgbClr val="2B65AF"/>
              </a:solidFill>
              <a:latin typeface="Lexend Light"/>
              <a:ea typeface="Lexend Light"/>
              <a:cs typeface="Lexend Light"/>
              <a:sym typeface="Lexend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36b7d880159_0_104"/>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RR2</a:t>
            </a:r>
            <a:endParaRPr sz="1600">
              <a:solidFill>
                <a:srgbClr val="FFFFFF"/>
              </a:solidFill>
              <a:highlight>
                <a:srgbClr val="CC4125"/>
              </a:highlight>
              <a:latin typeface="Lexend ExtraBold"/>
              <a:ea typeface="Lexend ExtraBold"/>
              <a:cs typeface="Lexend ExtraBold"/>
              <a:sym typeface="Lexend ExtraBold"/>
            </a:endParaRPr>
          </a:p>
        </p:txBody>
      </p:sp>
      <p:sp>
        <p:nvSpPr>
          <p:cNvPr id="505" name="Google Shape;505;g36b7d880159_0_104"/>
          <p:cNvSpPr txBox="1"/>
          <p:nvPr/>
        </p:nvSpPr>
        <p:spPr>
          <a:xfrm>
            <a:off x="445850" y="1390950"/>
            <a:ext cx="43344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500">
                <a:solidFill>
                  <a:srgbClr val="2B65AF"/>
                </a:solidFill>
                <a:latin typeface="Lexend Light"/>
                <a:ea typeface="Lexend Light"/>
                <a:cs typeface="Lexend Light"/>
                <a:sym typeface="Lexend Light"/>
              </a:rPr>
              <a:t>Remaining sources of contamination</a:t>
            </a:r>
            <a:endParaRPr/>
          </a:p>
        </p:txBody>
      </p:sp>
      <p:pic>
        <p:nvPicPr>
          <p:cNvPr id="506" name="Google Shape;506;g36b7d880159_0_104"/>
          <p:cNvPicPr preferRelativeResize="0"/>
          <p:nvPr/>
        </p:nvPicPr>
        <p:blipFill>
          <a:blip r:embed="rId3">
            <a:alphaModFix/>
          </a:blip>
          <a:stretch>
            <a:fillRect/>
          </a:stretch>
        </p:blipFill>
        <p:spPr>
          <a:xfrm>
            <a:off x="316963" y="2805025"/>
            <a:ext cx="2875390" cy="2597649"/>
          </a:xfrm>
          <a:prstGeom prst="rect">
            <a:avLst/>
          </a:prstGeom>
          <a:noFill/>
          <a:ln>
            <a:noFill/>
          </a:ln>
        </p:spPr>
      </p:pic>
      <p:sp>
        <p:nvSpPr>
          <p:cNvPr id="507" name="Google Shape;507;g36b7d880159_0_104"/>
          <p:cNvSpPr txBox="1"/>
          <p:nvPr/>
        </p:nvSpPr>
        <p:spPr>
          <a:xfrm>
            <a:off x="316963" y="2389525"/>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500">
                <a:solidFill>
                  <a:srgbClr val="2B65AF"/>
                </a:solidFill>
                <a:latin typeface="Lexend Light"/>
                <a:ea typeface="Lexend Light"/>
                <a:cs typeface="Lexend Light"/>
                <a:sym typeface="Lexend Light"/>
              </a:rPr>
              <a:t>Stars</a:t>
            </a:r>
            <a:endParaRPr/>
          </a:p>
        </p:txBody>
      </p:sp>
      <p:sp>
        <p:nvSpPr>
          <p:cNvPr id="508" name="Google Shape;508;g36b7d880159_0_104"/>
          <p:cNvSpPr txBox="1"/>
          <p:nvPr/>
        </p:nvSpPr>
        <p:spPr>
          <a:xfrm>
            <a:off x="8918150" y="5827975"/>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rgbClr val="2B65AF"/>
                </a:solidFill>
                <a:latin typeface="Lexend Light"/>
                <a:ea typeface="Lexend Light"/>
                <a:cs typeface="Lexend Light"/>
                <a:sym typeface="Lexend Light"/>
              </a:rPr>
              <a:t>Viewer by Matthias Kluge</a:t>
            </a:r>
            <a:endParaRPr/>
          </a:p>
        </p:txBody>
      </p:sp>
      <p:pic>
        <p:nvPicPr>
          <p:cNvPr id="509" name="Google Shape;509;g36b7d880159_0_104"/>
          <p:cNvPicPr preferRelativeResize="0"/>
          <p:nvPr/>
        </p:nvPicPr>
        <p:blipFill>
          <a:blip r:embed="rId4">
            <a:alphaModFix/>
          </a:blip>
          <a:stretch>
            <a:fillRect/>
          </a:stretch>
        </p:blipFill>
        <p:spPr>
          <a:xfrm>
            <a:off x="3525712" y="2828675"/>
            <a:ext cx="5100115" cy="2574000"/>
          </a:xfrm>
          <a:prstGeom prst="rect">
            <a:avLst/>
          </a:prstGeom>
          <a:noFill/>
          <a:ln>
            <a:noFill/>
          </a:ln>
        </p:spPr>
      </p:pic>
      <p:sp>
        <p:nvSpPr>
          <p:cNvPr id="510" name="Google Shape;510;g36b7d880159_0_104"/>
          <p:cNvSpPr txBox="1"/>
          <p:nvPr/>
        </p:nvSpPr>
        <p:spPr>
          <a:xfrm>
            <a:off x="3525713" y="2413175"/>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500">
                <a:solidFill>
                  <a:srgbClr val="2B65AF"/>
                </a:solidFill>
                <a:latin typeface="Lexend Light"/>
                <a:ea typeface="Lexend Light"/>
                <a:cs typeface="Lexend Light"/>
                <a:sym typeface="Lexend Light"/>
              </a:rPr>
              <a:t>Unmasked Artifacts &amp; Edges</a:t>
            </a:r>
            <a:endParaRPr/>
          </a:p>
        </p:txBody>
      </p:sp>
      <p:pic>
        <p:nvPicPr>
          <p:cNvPr id="511" name="Google Shape;511;g36b7d880159_0_104"/>
          <p:cNvPicPr preferRelativeResize="0"/>
          <p:nvPr/>
        </p:nvPicPr>
        <p:blipFill>
          <a:blip r:embed="rId5">
            <a:alphaModFix/>
          </a:blip>
          <a:stretch>
            <a:fillRect/>
          </a:stretch>
        </p:blipFill>
        <p:spPr>
          <a:xfrm>
            <a:off x="8875040" y="2828675"/>
            <a:ext cx="2834646" cy="2574000"/>
          </a:xfrm>
          <a:prstGeom prst="rect">
            <a:avLst/>
          </a:prstGeom>
          <a:noFill/>
          <a:ln>
            <a:noFill/>
          </a:ln>
        </p:spPr>
      </p:pic>
      <p:sp>
        <p:nvSpPr>
          <p:cNvPr id="512" name="Google Shape;512;g36b7d880159_0_104"/>
          <p:cNvSpPr txBox="1"/>
          <p:nvPr/>
        </p:nvSpPr>
        <p:spPr>
          <a:xfrm>
            <a:off x="8875038" y="2413175"/>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500">
                <a:solidFill>
                  <a:srgbClr val="2B65AF"/>
                </a:solidFill>
                <a:latin typeface="Lexend Light"/>
                <a:ea typeface="Lexend Light"/>
                <a:cs typeface="Lexend Light"/>
                <a:sym typeface="Lexend Light"/>
              </a:rPr>
              <a:t>Extended Sources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6b7d880159_0_116"/>
          <p:cNvSpPr txBox="1"/>
          <p:nvPr/>
        </p:nvSpPr>
        <p:spPr>
          <a:xfrm>
            <a:off x="1175625" y="1835150"/>
            <a:ext cx="81186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US" sz="1600">
                <a:solidFill>
                  <a:srgbClr val="2B65AF"/>
                </a:solidFill>
                <a:latin typeface="Lexend Light"/>
                <a:ea typeface="Lexend Light"/>
                <a:cs typeface="Lexend Light"/>
                <a:sym typeface="Lexend Light"/>
              </a:rPr>
              <a:t>After DR1 we plan to implement the following</a:t>
            </a:r>
            <a:endParaRPr sz="1600"/>
          </a:p>
        </p:txBody>
      </p:sp>
      <p:sp>
        <p:nvSpPr>
          <p:cNvPr id="518" name="Google Shape;518;g36b7d880159_0_116"/>
          <p:cNvSpPr/>
          <p:nvPr/>
        </p:nvSpPr>
        <p:spPr>
          <a:xfrm>
            <a:off x="4311900" y="2927579"/>
            <a:ext cx="2790000" cy="21288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600">
                <a:solidFill>
                  <a:srgbClr val="CC4125"/>
                </a:solidFill>
                <a:latin typeface="Lexend Light"/>
                <a:ea typeface="Lexend Light"/>
                <a:cs typeface="Lexend Light"/>
                <a:sym typeface="Lexend Light"/>
              </a:rPr>
              <a:t>Selection function</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600">
                <a:solidFill>
                  <a:srgbClr val="2B65AF"/>
                </a:solidFill>
                <a:latin typeface="Lexend Light"/>
                <a:ea typeface="Lexend Light"/>
                <a:cs typeface="Lexend Light"/>
                <a:sym typeface="Lexend Light"/>
              </a:rPr>
              <a:t>This will be run outside the pipelines for DR1. For DR2 it will be integrated in the pipelines</a:t>
            </a:r>
            <a:endParaRPr sz="1600"/>
          </a:p>
        </p:txBody>
      </p:sp>
      <p:sp>
        <p:nvSpPr>
          <p:cNvPr id="519" name="Google Shape;519;g36b7d880159_0_116"/>
          <p:cNvSpPr/>
          <p:nvPr/>
        </p:nvSpPr>
        <p:spPr>
          <a:xfrm>
            <a:off x="7216250" y="2927579"/>
            <a:ext cx="2790000" cy="21288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600">
                <a:solidFill>
                  <a:srgbClr val="CC4125"/>
                </a:solidFill>
                <a:latin typeface="Lexend Light"/>
                <a:ea typeface="Lexend Light"/>
                <a:cs typeface="Lexend Light"/>
                <a:sym typeface="Lexend Light"/>
              </a:rPr>
              <a:t>Additional CL clustering</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en-US" sz="1600">
                <a:solidFill>
                  <a:srgbClr val="2B65AF"/>
                </a:solidFill>
                <a:latin typeface="Lexend Light"/>
                <a:ea typeface="Lexend Light"/>
                <a:cs typeface="Lexend Light"/>
                <a:sym typeface="Lexend Light"/>
              </a:rPr>
              <a:t>PK, CM-PK and maybe 3PCF, BK</a:t>
            </a:r>
            <a:endParaRPr sz="1600">
              <a:solidFill>
                <a:srgbClr val="CC4125"/>
              </a:solidFill>
              <a:latin typeface="Lexend Light"/>
              <a:ea typeface="Lexend Light"/>
              <a:cs typeface="Lexend Light"/>
              <a:sym typeface="Lexend Light"/>
            </a:endParaRPr>
          </a:p>
        </p:txBody>
      </p:sp>
      <p:sp>
        <p:nvSpPr>
          <p:cNvPr id="520" name="Google Shape;520;g36b7d880159_0_116"/>
          <p:cNvSpPr/>
          <p:nvPr/>
        </p:nvSpPr>
        <p:spPr>
          <a:xfrm>
            <a:off x="1407550" y="2927579"/>
            <a:ext cx="2790000" cy="2128800"/>
          </a:xfrm>
          <a:prstGeom prst="round2DiagRect">
            <a:avLst>
              <a:gd fmla="val 16667" name="adj1"/>
              <a:gd fmla="val 0" name="adj2"/>
            </a:avLst>
          </a:prstGeom>
          <a:solidFill>
            <a:srgbClr val="FFFFFF"/>
          </a:solidFill>
          <a:ln cap="flat" cmpd="sng" w="9525">
            <a:solidFill>
              <a:srgbClr val="2B65A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600">
                <a:solidFill>
                  <a:srgbClr val="CC4125"/>
                </a:solidFill>
                <a:latin typeface="Lexend Light"/>
                <a:ea typeface="Lexend Light"/>
                <a:cs typeface="Lexend Light"/>
                <a:sym typeface="Lexend Light"/>
              </a:rPr>
              <a:t>Additional characterization</a:t>
            </a:r>
            <a:endParaRPr sz="1600">
              <a:solidFill>
                <a:srgbClr val="CC4125"/>
              </a:solidFill>
              <a:latin typeface="Lexend Light"/>
              <a:ea typeface="Lexend Light"/>
              <a:cs typeface="Lexend Light"/>
              <a:sym typeface="Lexend Light"/>
            </a:endParaRPr>
          </a:p>
          <a:p>
            <a:pPr indent="0" lvl="0" marL="0" rtl="0" algn="l">
              <a:lnSpc>
                <a:spcPct val="115000"/>
              </a:lnSpc>
              <a:spcBef>
                <a:spcPts val="1000"/>
              </a:spcBef>
              <a:spcAft>
                <a:spcPts val="1000"/>
              </a:spcAft>
              <a:buClr>
                <a:srgbClr val="000000"/>
              </a:buClr>
              <a:buSzPts val="1100"/>
              <a:buFont typeface="Arial"/>
              <a:buNone/>
            </a:pPr>
            <a:r>
              <a:rPr lang="en-US" sz="1600">
                <a:solidFill>
                  <a:srgbClr val="2B65AF"/>
                </a:solidFill>
                <a:latin typeface="Lexend Light"/>
                <a:ea typeface="Lexend Light"/>
                <a:cs typeface="Lexend Light"/>
                <a:sym typeface="Lexend Light"/>
              </a:rPr>
              <a:t>Radial profile of clusters, velocity dispersion of member galaxies</a:t>
            </a:r>
            <a:endParaRPr sz="1600">
              <a:solidFill>
                <a:srgbClr val="CC4125"/>
              </a:solidFill>
              <a:latin typeface="Lexend Light"/>
              <a:ea typeface="Lexend Light"/>
              <a:cs typeface="Lexend Light"/>
              <a:sym typeface="Lexend Light"/>
            </a:endParaRPr>
          </a:p>
        </p:txBody>
      </p:sp>
      <p:sp>
        <p:nvSpPr>
          <p:cNvPr id="521" name="Google Shape;521;g36b7d880159_0_116"/>
          <p:cNvSpPr/>
          <p:nvPr/>
        </p:nvSpPr>
        <p:spPr>
          <a:xfrm>
            <a:off x="445849" y="823600"/>
            <a:ext cx="11472300" cy="76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FFFFFF"/>
                </a:solidFill>
                <a:highlight>
                  <a:srgbClr val="CC4125"/>
                </a:highlight>
                <a:latin typeface="Lexend ExtraBold"/>
                <a:ea typeface="Lexend ExtraBold"/>
                <a:cs typeface="Lexend ExtraBold"/>
                <a:sym typeface="Lexend ExtraBold"/>
              </a:rPr>
              <a:t>LE3 CL: after DR1</a:t>
            </a:r>
            <a:endParaRPr sz="1600">
              <a:solidFill>
                <a:srgbClr val="FFFFFF"/>
              </a:solidFill>
              <a:highlight>
                <a:srgbClr val="CC4125"/>
              </a:highlight>
              <a:latin typeface="Lexend ExtraBold"/>
              <a:ea typeface="Lexend ExtraBold"/>
              <a:cs typeface="Lexend ExtraBold"/>
              <a:sym typeface="Lexend Extra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36b7d880159_0_124"/>
          <p:cNvSpPr txBox="1"/>
          <p:nvPr/>
        </p:nvSpPr>
        <p:spPr>
          <a:xfrm>
            <a:off x="152400" y="3140233"/>
            <a:ext cx="12192000" cy="487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1300"/>
              </a:spcAft>
              <a:buNone/>
            </a:pPr>
            <a:r>
              <a:rPr lang="en-US" sz="1900">
                <a:solidFill>
                  <a:srgbClr val="2B65AF"/>
                </a:solidFill>
                <a:latin typeface="Lexend Light"/>
                <a:ea typeface="Lexend Light"/>
                <a:cs typeface="Lexend Light"/>
                <a:sym typeface="Lexend Light"/>
              </a:rPr>
              <a:t>The group is enthusiastic and responsive, e.g. good attendance to the weekly coffee meeting </a:t>
            </a:r>
            <a:endParaRPr sz="1900">
              <a:solidFill>
                <a:srgbClr val="2B65AF"/>
              </a:solidFill>
              <a:latin typeface="Lexend Light"/>
              <a:ea typeface="Lexend Light"/>
              <a:cs typeface="Lexend Light"/>
              <a:sym typeface="Lexend Light"/>
            </a:endParaRPr>
          </a:p>
        </p:txBody>
      </p:sp>
      <p:sp>
        <p:nvSpPr>
          <p:cNvPr id="527" name="Google Shape;527;g36b7d880159_0_124"/>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highlight>
                  <a:schemeClr val="lt1"/>
                </a:highlight>
                <a:latin typeface="Lexend"/>
                <a:ea typeface="Lexend"/>
                <a:cs typeface="Lexend"/>
                <a:sym typeface="Lexend"/>
              </a:rPr>
              <a:t>LE3 CL: lessons learned so far</a:t>
            </a:r>
            <a:endParaRPr sz="1900" u="sng">
              <a:solidFill>
                <a:srgbClr val="CC4125"/>
              </a:solidFill>
              <a:highlight>
                <a:schemeClr val="lt1"/>
              </a:highlight>
              <a:latin typeface="Lexend"/>
              <a:ea typeface="Lexend"/>
              <a:cs typeface="Lexend"/>
              <a:sym typeface="Lexend"/>
            </a:endParaRPr>
          </a:p>
        </p:txBody>
      </p:sp>
      <p:sp>
        <p:nvSpPr>
          <p:cNvPr id="528" name="Google Shape;528;g36b7d880159_0_124"/>
          <p:cNvSpPr/>
          <p:nvPr/>
        </p:nvSpPr>
        <p:spPr>
          <a:xfrm>
            <a:off x="5432400" y="4320000"/>
            <a:ext cx="1470300" cy="1470300"/>
          </a:xfrm>
          <a:prstGeom prst="smileyFace">
            <a:avLst>
              <a:gd fmla="val 4653" name="adj"/>
            </a:avLst>
          </a:prstGeom>
          <a:solidFill>
            <a:srgbClr val="B6D7A8"/>
          </a:solidFill>
          <a:ln cap="flat" cmpd="sng" w="38100">
            <a:solidFill>
              <a:srgbClr val="38761D"/>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36b7d880159_0_130"/>
          <p:cNvSpPr txBox="1"/>
          <p:nvPr/>
        </p:nvSpPr>
        <p:spPr>
          <a:xfrm>
            <a:off x="152400" y="2457100"/>
            <a:ext cx="12192000" cy="1350300"/>
          </a:xfrm>
          <a:prstGeom prst="rect">
            <a:avLst/>
          </a:prstGeom>
          <a:noFill/>
          <a:ln>
            <a:noFill/>
          </a:ln>
        </p:spPr>
        <p:txBody>
          <a:bodyPr anchorCtr="0" anchor="t" bIns="121900" lIns="121900" spcFirstLastPara="1" rIns="121900" wrap="square" tIns="121900">
            <a:noAutofit/>
          </a:bodyPr>
          <a:lstStyle/>
          <a:p>
            <a:pPr indent="0" lvl="0" marL="0" rtl="0" algn="l">
              <a:lnSpc>
                <a:spcPct val="150000"/>
              </a:lnSpc>
              <a:spcBef>
                <a:spcPts val="0"/>
              </a:spcBef>
              <a:spcAft>
                <a:spcPts val="1300"/>
              </a:spcAft>
              <a:buNone/>
            </a:pPr>
            <a:r>
              <a:rPr lang="en-US" sz="1900">
                <a:solidFill>
                  <a:srgbClr val="2B65AF"/>
                </a:solidFill>
                <a:latin typeface="Lexend Light"/>
                <a:ea typeface="Lexend Light"/>
                <a:cs typeface="Lexend Light"/>
                <a:sym typeface="Lexend Light"/>
              </a:rPr>
              <a:t>We’ve got tools that are effective for an efficient team work (Gitlab, Redmine, Slack, Dockeen, Jenkins, …, and the support from the respective “help desks”), although we are not fully exploiting them (e.g. Redmine issues) and not everyone is using them (e.g. DPS)</a:t>
            </a:r>
            <a:endParaRPr sz="1900">
              <a:solidFill>
                <a:srgbClr val="2B65AF"/>
              </a:solidFill>
              <a:latin typeface="Lexend Light"/>
              <a:ea typeface="Lexend Light"/>
              <a:cs typeface="Lexend Light"/>
              <a:sym typeface="Lexend Light"/>
            </a:endParaRPr>
          </a:p>
        </p:txBody>
      </p:sp>
      <p:sp>
        <p:nvSpPr>
          <p:cNvPr id="534" name="Google Shape;534;g36b7d880159_0_130"/>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highlight>
                  <a:schemeClr val="lt1"/>
                </a:highlight>
                <a:latin typeface="Lexend"/>
                <a:ea typeface="Lexend"/>
                <a:cs typeface="Lexend"/>
                <a:sym typeface="Lexend"/>
              </a:rPr>
              <a:t>LE3 CL: lessons learned so far</a:t>
            </a:r>
            <a:endParaRPr sz="1900" u="sng">
              <a:solidFill>
                <a:srgbClr val="CC4125"/>
              </a:solidFill>
              <a:highlight>
                <a:schemeClr val="lt1"/>
              </a:highlight>
              <a:latin typeface="Lexend"/>
              <a:ea typeface="Lexend"/>
              <a:cs typeface="Lexend"/>
              <a:sym typeface="Lexend"/>
            </a:endParaRPr>
          </a:p>
        </p:txBody>
      </p:sp>
      <p:sp>
        <p:nvSpPr>
          <p:cNvPr id="535" name="Google Shape;535;g36b7d880159_0_130"/>
          <p:cNvSpPr/>
          <p:nvPr/>
        </p:nvSpPr>
        <p:spPr>
          <a:xfrm>
            <a:off x="5432400" y="4320000"/>
            <a:ext cx="1470300" cy="1470300"/>
          </a:xfrm>
          <a:prstGeom prst="smileyFace">
            <a:avLst>
              <a:gd fmla="val 169" name="adj"/>
            </a:avLst>
          </a:prstGeom>
          <a:solidFill>
            <a:srgbClr val="FFE599"/>
          </a:solidFill>
          <a:ln cap="flat" cmpd="sng" w="38100">
            <a:solidFill>
              <a:srgbClr val="BF9000"/>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6b7d880159_0_136"/>
          <p:cNvSpPr txBox="1"/>
          <p:nvPr/>
        </p:nvSpPr>
        <p:spPr>
          <a:xfrm>
            <a:off x="152400" y="2712600"/>
            <a:ext cx="12192000" cy="5349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1300"/>
              </a:spcAft>
              <a:buNone/>
            </a:pPr>
            <a:r>
              <a:rPr lang="en-US" sz="1900">
                <a:solidFill>
                  <a:srgbClr val="2B65AF"/>
                </a:solidFill>
                <a:latin typeface="Lexend Light"/>
                <a:ea typeface="Lexend Light"/>
                <a:cs typeface="Lexend Light"/>
                <a:sym typeface="Lexend Light"/>
              </a:rPr>
              <a:t>We missed a common data repository, but now most of us have access to cc-in2p3</a:t>
            </a:r>
            <a:endParaRPr sz="1900">
              <a:solidFill>
                <a:srgbClr val="2B65AF"/>
              </a:solidFill>
              <a:latin typeface="Lexend Light"/>
              <a:ea typeface="Lexend Light"/>
              <a:cs typeface="Lexend Light"/>
              <a:sym typeface="Lexend Light"/>
            </a:endParaRPr>
          </a:p>
        </p:txBody>
      </p:sp>
      <p:sp>
        <p:nvSpPr>
          <p:cNvPr id="541" name="Google Shape;541;g36b7d880159_0_136"/>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latin typeface="Lexend"/>
                <a:ea typeface="Lexend"/>
                <a:cs typeface="Lexend"/>
                <a:sym typeface="Lexend"/>
              </a:rPr>
              <a:t>LE3 CL: lessons learned so far</a:t>
            </a:r>
            <a:endParaRPr sz="1900" u="sng">
              <a:solidFill>
                <a:srgbClr val="CC4125"/>
              </a:solidFill>
              <a:latin typeface="Lexend"/>
              <a:ea typeface="Lexend"/>
              <a:cs typeface="Lexend"/>
              <a:sym typeface="Lexend"/>
            </a:endParaRPr>
          </a:p>
        </p:txBody>
      </p:sp>
      <p:sp>
        <p:nvSpPr>
          <p:cNvPr id="542" name="Google Shape;542;g36b7d880159_0_136"/>
          <p:cNvSpPr/>
          <p:nvPr/>
        </p:nvSpPr>
        <p:spPr>
          <a:xfrm>
            <a:off x="5432400" y="4320000"/>
            <a:ext cx="1470300" cy="1470300"/>
          </a:xfrm>
          <a:prstGeom prst="smileyFace">
            <a:avLst>
              <a:gd fmla="val 4653" name="adj"/>
            </a:avLst>
          </a:prstGeom>
          <a:solidFill>
            <a:srgbClr val="B6D7A8"/>
          </a:solidFill>
          <a:ln cap="flat" cmpd="sng" w="38100">
            <a:solidFill>
              <a:srgbClr val="38761D"/>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6b7d880159_0_142"/>
          <p:cNvSpPr txBox="1"/>
          <p:nvPr/>
        </p:nvSpPr>
        <p:spPr>
          <a:xfrm>
            <a:off x="152400" y="2649433"/>
            <a:ext cx="12192000" cy="563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1300"/>
              </a:spcAft>
              <a:buNone/>
            </a:pPr>
            <a:r>
              <a:rPr lang="en-US" sz="1900">
                <a:solidFill>
                  <a:srgbClr val="2B65AF"/>
                </a:solidFill>
                <a:latin typeface="Lexend Light"/>
                <a:ea typeface="Lexend Light"/>
                <a:cs typeface="Lexend Light"/>
                <a:sym typeface="Lexend Light"/>
              </a:rPr>
              <a:t>Lack of formal and structured coordination (e.g. no periodic meetings with PF leads, no periodic schedule check)</a:t>
            </a:r>
            <a:endParaRPr sz="1900">
              <a:solidFill>
                <a:srgbClr val="2B65AF"/>
              </a:solidFill>
              <a:latin typeface="Lexend Light"/>
              <a:ea typeface="Lexend Light"/>
              <a:cs typeface="Lexend Light"/>
              <a:sym typeface="Lexend Light"/>
            </a:endParaRPr>
          </a:p>
        </p:txBody>
      </p:sp>
      <p:sp>
        <p:nvSpPr>
          <p:cNvPr id="548" name="Google Shape;548;g36b7d880159_0_142"/>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latin typeface="Lexend"/>
                <a:ea typeface="Lexend"/>
                <a:cs typeface="Lexend"/>
                <a:sym typeface="Lexend"/>
              </a:rPr>
              <a:t>LE3 CL: lessons learned so far</a:t>
            </a:r>
            <a:endParaRPr sz="1900" u="sng">
              <a:solidFill>
                <a:srgbClr val="CC4125"/>
              </a:solidFill>
              <a:latin typeface="Lexend"/>
              <a:ea typeface="Lexend"/>
              <a:cs typeface="Lexend"/>
              <a:sym typeface="Lexend"/>
            </a:endParaRPr>
          </a:p>
        </p:txBody>
      </p:sp>
      <p:sp>
        <p:nvSpPr>
          <p:cNvPr id="549" name="Google Shape;549;g36b7d880159_0_142"/>
          <p:cNvSpPr/>
          <p:nvPr/>
        </p:nvSpPr>
        <p:spPr>
          <a:xfrm>
            <a:off x="5432400" y="4320000"/>
            <a:ext cx="1470300" cy="1470300"/>
          </a:xfrm>
          <a:prstGeom prst="smileyFace">
            <a:avLst>
              <a:gd fmla="val -4653" name="adj"/>
            </a:avLst>
          </a:prstGeom>
          <a:solidFill>
            <a:srgbClr val="EA9999"/>
          </a:solidFill>
          <a:ln cap="flat" cmpd="sng" w="38100">
            <a:solidFill>
              <a:srgbClr val="990000"/>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6b7d880159_0_148"/>
          <p:cNvSpPr txBox="1"/>
          <p:nvPr/>
        </p:nvSpPr>
        <p:spPr>
          <a:xfrm>
            <a:off x="214700" y="2555967"/>
            <a:ext cx="12192000" cy="563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1300"/>
              </a:spcAft>
              <a:buNone/>
            </a:pPr>
            <a:r>
              <a:rPr lang="en-US" sz="1900">
                <a:solidFill>
                  <a:srgbClr val="2B65AF"/>
                </a:solidFill>
                <a:latin typeface="Lexend Light"/>
                <a:ea typeface="Lexend Light"/>
                <a:cs typeface="Lexend Light"/>
                <a:sym typeface="Lexend Light"/>
              </a:rPr>
              <a:t>Lack of </a:t>
            </a:r>
            <a:r>
              <a:rPr lang="en-US" sz="1900">
                <a:solidFill>
                  <a:srgbClr val="CC4125"/>
                </a:solidFill>
                <a:latin typeface="Lexend Light"/>
                <a:ea typeface="Lexend Light"/>
                <a:cs typeface="Lexend Light"/>
                <a:sym typeface="Lexend Light"/>
              </a:rPr>
              <a:t>person power</a:t>
            </a:r>
            <a:r>
              <a:rPr lang="en-US" sz="1900">
                <a:solidFill>
                  <a:srgbClr val="2B65AF"/>
                </a:solidFill>
                <a:latin typeface="Lexend Light"/>
                <a:ea typeface="Lexend Light"/>
                <a:cs typeface="Lexend Light"/>
                <a:sym typeface="Lexend Light"/>
              </a:rPr>
              <a:t> for code integration</a:t>
            </a:r>
            <a:endParaRPr sz="1900">
              <a:solidFill>
                <a:srgbClr val="2B65AF"/>
              </a:solidFill>
              <a:latin typeface="Lexend Light"/>
              <a:ea typeface="Lexend Light"/>
              <a:cs typeface="Lexend Light"/>
              <a:sym typeface="Lexend Light"/>
            </a:endParaRPr>
          </a:p>
        </p:txBody>
      </p:sp>
      <p:sp>
        <p:nvSpPr>
          <p:cNvPr id="555" name="Google Shape;555;g36b7d880159_0_148"/>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latin typeface="Lexend"/>
                <a:ea typeface="Lexend"/>
                <a:cs typeface="Lexend"/>
                <a:sym typeface="Lexend"/>
              </a:rPr>
              <a:t>LE3 CL: lessons learned so far</a:t>
            </a:r>
            <a:endParaRPr sz="1900" u="sng">
              <a:solidFill>
                <a:srgbClr val="CC4125"/>
              </a:solidFill>
              <a:latin typeface="Lexend"/>
              <a:ea typeface="Lexend"/>
              <a:cs typeface="Lexend"/>
              <a:sym typeface="Lexend"/>
            </a:endParaRPr>
          </a:p>
        </p:txBody>
      </p:sp>
      <p:sp>
        <p:nvSpPr>
          <p:cNvPr id="556" name="Google Shape;556;g36b7d880159_0_148"/>
          <p:cNvSpPr/>
          <p:nvPr/>
        </p:nvSpPr>
        <p:spPr>
          <a:xfrm>
            <a:off x="5432400" y="4320000"/>
            <a:ext cx="1470300" cy="1470300"/>
          </a:xfrm>
          <a:prstGeom prst="smileyFace">
            <a:avLst>
              <a:gd fmla="val -4653" name="adj"/>
            </a:avLst>
          </a:prstGeom>
          <a:solidFill>
            <a:srgbClr val="EA9999"/>
          </a:solidFill>
          <a:ln cap="flat" cmpd="sng" w="38100">
            <a:solidFill>
              <a:srgbClr val="990000"/>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
          <p:cNvSpPr/>
          <p:nvPr/>
        </p:nvSpPr>
        <p:spPr>
          <a:xfrm>
            <a:off x="7100583" y="3184802"/>
            <a:ext cx="1691508" cy="1483875"/>
          </a:xfrm>
          <a:prstGeom prst="roundRect">
            <a:avLst>
              <a:gd fmla="val 16667" name="adj"/>
            </a:avLst>
          </a:prstGeom>
          <a:solidFill>
            <a:srgbClr val="1F5C99">
              <a:alpha val="40392"/>
            </a:srgbClr>
          </a:solidFill>
          <a:ln cap="flat" cmpd="sng" w="349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19" name="Google Shape;219;p3"/>
          <p:cNvSpPr/>
          <p:nvPr/>
        </p:nvSpPr>
        <p:spPr>
          <a:xfrm>
            <a:off x="5143355" y="3179560"/>
            <a:ext cx="1691508" cy="1483875"/>
          </a:xfrm>
          <a:prstGeom prst="roundRect">
            <a:avLst>
              <a:gd fmla="val 16667" name="adj"/>
            </a:avLst>
          </a:prstGeom>
          <a:solidFill>
            <a:srgbClr val="A3C5ED">
              <a:alpha val="16078"/>
            </a:srgbClr>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20" name="Google Shape;220;p3"/>
          <p:cNvSpPr/>
          <p:nvPr/>
        </p:nvSpPr>
        <p:spPr>
          <a:xfrm>
            <a:off x="3223013" y="3200925"/>
            <a:ext cx="1691508" cy="1483875"/>
          </a:xfrm>
          <a:prstGeom prst="roundRect">
            <a:avLst>
              <a:gd fmla="val 16667" name="adj"/>
            </a:avLst>
          </a:prstGeom>
          <a:solidFill>
            <a:srgbClr val="1F5C99">
              <a:alpha val="40392"/>
            </a:srgbClr>
          </a:solidFill>
          <a:ln cap="flat" cmpd="sng" w="349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21" name="Google Shape;221;p3"/>
          <p:cNvSpPr/>
          <p:nvPr/>
        </p:nvSpPr>
        <p:spPr>
          <a:xfrm>
            <a:off x="1298376" y="3171551"/>
            <a:ext cx="1691508" cy="1483875"/>
          </a:xfrm>
          <a:prstGeom prst="roundRect">
            <a:avLst>
              <a:gd fmla="val 16667" name="adj"/>
            </a:avLst>
          </a:prstGeom>
          <a:solidFill>
            <a:srgbClr val="A5A5A5">
              <a:alpha val="16078"/>
            </a:srgbClr>
          </a:solidFill>
          <a:ln cap="flat" cmpd="sng" w="9525">
            <a:solidFill>
              <a:srgbClr val="434343"/>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22" name="Google Shape;222;p3"/>
          <p:cNvSpPr/>
          <p:nvPr/>
        </p:nvSpPr>
        <p:spPr>
          <a:xfrm>
            <a:off x="3917705" y="1459908"/>
            <a:ext cx="1692096" cy="1484391"/>
          </a:xfrm>
          <a:prstGeom prst="roundRect">
            <a:avLst>
              <a:gd fmla="val 16667" name="adj"/>
            </a:avLst>
          </a:prstGeom>
          <a:solidFill>
            <a:srgbClr val="FFFFFF"/>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3" name="Google Shape;223;p3"/>
          <p:cNvSpPr/>
          <p:nvPr/>
        </p:nvSpPr>
        <p:spPr>
          <a:xfrm>
            <a:off x="3918305" y="1459907"/>
            <a:ext cx="1691508" cy="1483875"/>
          </a:xfrm>
          <a:prstGeom prst="roundRect">
            <a:avLst>
              <a:gd fmla="val 16667" name="adj"/>
            </a:avLst>
          </a:prstGeom>
          <a:solidFill>
            <a:srgbClr val="1F5C99">
              <a:alpha val="40784"/>
            </a:srgbClr>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24" name="Google Shape;224;p3"/>
          <p:cNvSpPr txBox="1"/>
          <p:nvPr/>
        </p:nvSpPr>
        <p:spPr>
          <a:xfrm>
            <a:off x="4453266" y="1357301"/>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ID</a:t>
            </a:r>
            <a:endParaRPr b="1" i="0" sz="2400" u="none" cap="none" strike="noStrike">
              <a:solidFill>
                <a:schemeClr val="dk1"/>
              </a:solidFill>
              <a:latin typeface="Proxima Nova"/>
              <a:ea typeface="Proxima Nova"/>
              <a:cs typeface="Proxima Nova"/>
              <a:sym typeface="Proxima Nova"/>
            </a:endParaRPr>
          </a:p>
        </p:txBody>
      </p:sp>
      <p:sp>
        <p:nvSpPr>
          <p:cNvPr id="225" name="Google Shape;225;p3"/>
          <p:cNvSpPr txBox="1"/>
          <p:nvPr/>
        </p:nvSpPr>
        <p:spPr>
          <a:xfrm>
            <a:off x="3759065" y="3115122"/>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GC</a:t>
            </a:r>
            <a:endParaRPr b="1" i="0" sz="2400" u="none" cap="none" strike="noStrike">
              <a:solidFill>
                <a:schemeClr val="dk1"/>
              </a:solidFill>
              <a:latin typeface="Proxima Nova"/>
              <a:ea typeface="Proxima Nova"/>
              <a:cs typeface="Proxima Nova"/>
              <a:sym typeface="Proxima Nova"/>
            </a:endParaRPr>
          </a:p>
        </p:txBody>
      </p:sp>
      <p:sp>
        <p:nvSpPr>
          <p:cNvPr id="226" name="Google Shape;226;p3"/>
          <p:cNvSpPr txBox="1"/>
          <p:nvPr/>
        </p:nvSpPr>
        <p:spPr>
          <a:xfrm>
            <a:off x="7590353" y="3137812"/>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CL</a:t>
            </a:r>
            <a:endParaRPr b="1" i="0" sz="2400" u="none" cap="none" strike="noStrike">
              <a:solidFill>
                <a:schemeClr val="dk1"/>
              </a:solidFill>
              <a:latin typeface="Proxima Nova"/>
              <a:ea typeface="Proxima Nova"/>
              <a:cs typeface="Proxima Nova"/>
              <a:sym typeface="Proxima Nova"/>
            </a:endParaRPr>
          </a:p>
        </p:txBody>
      </p:sp>
      <p:sp>
        <p:nvSpPr>
          <p:cNvPr id="227" name="Google Shape;227;p3"/>
          <p:cNvSpPr txBox="1"/>
          <p:nvPr/>
        </p:nvSpPr>
        <p:spPr>
          <a:xfrm>
            <a:off x="5683702" y="3171551"/>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434343"/>
              </a:buClr>
              <a:buSzPts val="2400"/>
              <a:buFont typeface="Proxima Nova"/>
              <a:buNone/>
            </a:pPr>
            <a:r>
              <a:rPr b="0" i="0" lang="en-US" sz="2400" u="none" cap="none" strike="noStrike">
                <a:solidFill>
                  <a:srgbClr val="434343"/>
                </a:solidFill>
                <a:latin typeface="Proxima Nova"/>
                <a:ea typeface="Proxima Nova"/>
                <a:cs typeface="Proxima Nova"/>
                <a:sym typeface="Proxima Nova"/>
              </a:rPr>
              <a:t>WL</a:t>
            </a:r>
            <a:endParaRPr b="0" i="0" sz="2400" u="none" cap="none" strike="noStrike">
              <a:solidFill>
                <a:srgbClr val="434343"/>
              </a:solidFill>
              <a:latin typeface="Proxima Nova"/>
              <a:ea typeface="Proxima Nova"/>
              <a:cs typeface="Proxima Nova"/>
              <a:sym typeface="Proxima Nova"/>
            </a:endParaRPr>
          </a:p>
        </p:txBody>
      </p:sp>
      <p:sp>
        <p:nvSpPr>
          <p:cNvPr id="228" name="Google Shape;228;p3"/>
          <p:cNvSpPr txBox="1"/>
          <p:nvPr/>
        </p:nvSpPr>
        <p:spPr>
          <a:xfrm>
            <a:off x="1603209" y="3171551"/>
            <a:ext cx="125289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434343"/>
              </a:buClr>
              <a:buSzPts val="2400"/>
              <a:buFont typeface="Proxima Nova"/>
              <a:buNone/>
            </a:pPr>
            <a:r>
              <a:rPr b="0" i="0" lang="en-US" sz="2400" u="none" cap="none" strike="noStrike">
                <a:solidFill>
                  <a:srgbClr val="434343"/>
                </a:solidFill>
                <a:latin typeface="Proxima Nova"/>
                <a:ea typeface="Proxima Nova"/>
                <a:cs typeface="Proxima Nova"/>
                <a:sym typeface="Proxima Nova"/>
              </a:rPr>
              <a:t>MWNG</a:t>
            </a:r>
            <a:endParaRPr b="0" i="0" sz="2400" u="none" cap="none" strike="noStrike">
              <a:solidFill>
                <a:srgbClr val="434343"/>
              </a:solidFill>
              <a:latin typeface="Proxima Nova"/>
              <a:ea typeface="Proxima Nova"/>
              <a:cs typeface="Proxima Nova"/>
              <a:sym typeface="Proxima Nova"/>
            </a:endParaRPr>
          </a:p>
        </p:txBody>
      </p:sp>
      <p:sp>
        <p:nvSpPr>
          <p:cNvPr id="229" name="Google Shape;229;p3"/>
          <p:cNvSpPr txBox="1"/>
          <p:nvPr/>
        </p:nvSpPr>
        <p:spPr>
          <a:xfrm>
            <a:off x="9589165" y="3154350"/>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TD</a:t>
            </a:r>
            <a:endParaRPr b="1" i="0" sz="2400" u="none" cap="none" strike="noStrike">
              <a:solidFill>
                <a:schemeClr val="dk1"/>
              </a:solidFill>
              <a:latin typeface="Proxima Nova"/>
              <a:ea typeface="Proxima Nova"/>
              <a:cs typeface="Proxima Nova"/>
              <a:sym typeface="Proxima Nova"/>
            </a:endParaRPr>
          </a:p>
        </p:txBody>
      </p:sp>
      <p:pic>
        <p:nvPicPr>
          <p:cNvPr id="230" name="Google Shape;230;p3"/>
          <p:cNvPicPr preferRelativeResize="0"/>
          <p:nvPr/>
        </p:nvPicPr>
        <p:blipFill rotWithShape="1">
          <a:blip r:embed="rId3">
            <a:alphaModFix/>
          </a:blip>
          <a:srcRect b="0" l="0" r="0" t="0"/>
          <a:stretch/>
        </p:blipFill>
        <p:spPr>
          <a:xfrm>
            <a:off x="1672803" y="3656304"/>
            <a:ext cx="946024" cy="946056"/>
          </a:xfrm>
          <a:prstGeom prst="rect">
            <a:avLst/>
          </a:prstGeom>
          <a:noFill/>
          <a:ln>
            <a:noFill/>
          </a:ln>
        </p:spPr>
      </p:pic>
      <p:pic>
        <p:nvPicPr>
          <p:cNvPr id="231" name="Google Shape;231;p3"/>
          <p:cNvPicPr preferRelativeResize="0"/>
          <p:nvPr/>
        </p:nvPicPr>
        <p:blipFill rotWithShape="1">
          <a:blip r:embed="rId4">
            <a:alphaModFix/>
          </a:blip>
          <a:srcRect b="0" l="0" r="0" t="0"/>
          <a:stretch/>
        </p:blipFill>
        <p:spPr>
          <a:xfrm>
            <a:off x="3601322" y="3639660"/>
            <a:ext cx="946025" cy="946025"/>
          </a:xfrm>
          <a:prstGeom prst="rect">
            <a:avLst/>
          </a:prstGeom>
          <a:noFill/>
          <a:ln>
            <a:noFill/>
          </a:ln>
        </p:spPr>
      </p:pic>
      <p:pic>
        <p:nvPicPr>
          <p:cNvPr id="232" name="Google Shape;232;p3"/>
          <p:cNvPicPr preferRelativeResize="0"/>
          <p:nvPr/>
        </p:nvPicPr>
        <p:blipFill rotWithShape="1">
          <a:blip r:embed="rId5">
            <a:alphaModFix/>
          </a:blip>
          <a:srcRect b="0" l="0" r="0" t="0"/>
          <a:stretch/>
        </p:blipFill>
        <p:spPr>
          <a:xfrm>
            <a:off x="5532105" y="3636576"/>
            <a:ext cx="946025" cy="946025"/>
          </a:xfrm>
          <a:prstGeom prst="rect">
            <a:avLst/>
          </a:prstGeom>
          <a:noFill/>
          <a:ln>
            <a:noFill/>
          </a:ln>
        </p:spPr>
      </p:pic>
      <p:pic>
        <p:nvPicPr>
          <p:cNvPr id="233" name="Google Shape;233;p3"/>
          <p:cNvPicPr preferRelativeResize="0"/>
          <p:nvPr/>
        </p:nvPicPr>
        <p:blipFill rotWithShape="1">
          <a:blip r:embed="rId6">
            <a:alphaModFix/>
          </a:blip>
          <a:srcRect b="0" l="0" r="0" t="0"/>
          <a:stretch/>
        </p:blipFill>
        <p:spPr>
          <a:xfrm>
            <a:off x="7491935" y="3676064"/>
            <a:ext cx="906537" cy="906537"/>
          </a:xfrm>
          <a:prstGeom prst="rect">
            <a:avLst/>
          </a:prstGeom>
          <a:noFill/>
          <a:ln>
            <a:noFill/>
          </a:ln>
        </p:spPr>
      </p:pic>
      <p:pic>
        <p:nvPicPr>
          <p:cNvPr id="234" name="Google Shape;234;p3"/>
          <p:cNvPicPr preferRelativeResize="0"/>
          <p:nvPr/>
        </p:nvPicPr>
        <p:blipFill rotWithShape="1">
          <a:blip r:embed="rId7">
            <a:alphaModFix/>
          </a:blip>
          <a:srcRect b="0" l="0" r="0" t="0"/>
          <a:stretch/>
        </p:blipFill>
        <p:spPr>
          <a:xfrm>
            <a:off x="9410127" y="3656335"/>
            <a:ext cx="946025" cy="946025"/>
          </a:xfrm>
          <a:prstGeom prst="rect">
            <a:avLst/>
          </a:prstGeom>
          <a:noFill/>
          <a:ln>
            <a:noFill/>
          </a:ln>
        </p:spPr>
      </p:pic>
      <p:pic>
        <p:nvPicPr>
          <p:cNvPr id="235" name="Google Shape;235;p3"/>
          <p:cNvPicPr preferRelativeResize="0"/>
          <p:nvPr/>
        </p:nvPicPr>
        <p:blipFill rotWithShape="1">
          <a:blip r:embed="rId8">
            <a:alphaModFix/>
          </a:blip>
          <a:srcRect b="0" l="0" r="0" t="0"/>
          <a:stretch/>
        </p:blipFill>
        <p:spPr>
          <a:xfrm>
            <a:off x="6518263" y="1828359"/>
            <a:ext cx="946025" cy="946025"/>
          </a:xfrm>
          <a:prstGeom prst="rect">
            <a:avLst/>
          </a:prstGeom>
          <a:noFill/>
          <a:ln>
            <a:noFill/>
          </a:ln>
        </p:spPr>
      </p:pic>
      <p:pic>
        <p:nvPicPr>
          <p:cNvPr id="236" name="Google Shape;236;p3"/>
          <p:cNvPicPr preferRelativeResize="0"/>
          <p:nvPr/>
        </p:nvPicPr>
        <p:blipFill rotWithShape="1">
          <a:blip r:embed="rId9">
            <a:alphaModFix/>
          </a:blip>
          <a:srcRect b="0" l="0" r="0" t="0"/>
          <a:stretch/>
        </p:blipFill>
        <p:spPr>
          <a:xfrm>
            <a:off x="4284831" y="1860109"/>
            <a:ext cx="946025" cy="946025"/>
          </a:xfrm>
          <a:prstGeom prst="rect">
            <a:avLst/>
          </a:prstGeom>
          <a:noFill/>
          <a:ln>
            <a:noFill/>
          </a:ln>
        </p:spPr>
      </p:pic>
      <p:sp>
        <p:nvSpPr>
          <p:cNvPr id="237" name="Google Shape;237;p3"/>
          <p:cNvSpPr txBox="1"/>
          <p:nvPr/>
        </p:nvSpPr>
        <p:spPr>
          <a:xfrm>
            <a:off x="3624491" y="816356"/>
            <a:ext cx="2261191"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Internal Data</a:t>
            </a:r>
            <a:endParaRPr b="1" i="0" sz="2400" u="none" cap="none" strike="noStrike">
              <a:solidFill>
                <a:schemeClr val="dk1"/>
              </a:solidFill>
              <a:latin typeface="Proxima Nova"/>
              <a:ea typeface="Proxima Nova"/>
              <a:cs typeface="Proxima Nova"/>
              <a:sym typeface="Proxima Nova"/>
            </a:endParaRPr>
          </a:p>
        </p:txBody>
      </p:sp>
      <p:sp>
        <p:nvSpPr>
          <p:cNvPr id="238" name="Google Shape;238;p3"/>
          <p:cNvSpPr txBox="1"/>
          <p:nvPr/>
        </p:nvSpPr>
        <p:spPr>
          <a:xfrm>
            <a:off x="5872616" y="867499"/>
            <a:ext cx="2114525"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666666"/>
              </a:buClr>
              <a:buSzPts val="2400"/>
              <a:buFont typeface="Proxima Nova"/>
              <a:buNone/>
            </a:pPr>
            <a:r>
              <a:rPr b="0" i="0" lang="en-US" sz="2400" u="none" cap="none" strike="noStrike">
                <a:solidFill>
                  <a:srgbClr val="666666"/>
                </a:solidFill>
                <a:latin typeface="Proxima Nova"/>
                <a:ea typeface="Proxima Nova"/>
                <a:cs typeface="Proxima Nova"/>
                <a:sym typeface="Proxima Nova"/>
              </a:rPr>
              <a:t>External Data</a:t>
            </a:r>
            <a:endParaRPr b="0" i="0" sz="2400" u="none" cap="none" strike="noStrike">
              <a:solidFill>
                <a:srgbClr val="666666"/>
              </a:solidFill>
              <a:latin typeface="Proxima Nova"/>
              <a:ea typeface="Proxima Nova"/>
              <a:cs typeface="Proxima Nova"/>
              <a:sym typeface="Proxima Nova"/>
            </a:endParaRPr>
          </a:p>
        </p:txBody>
      </p:sp>
      <p:sp>
        <p:nvSpPr>
          <p:cNvPr id="239" name="Google Shape;239;p3"/>
          <p:cNvSpPr txBox="1"/>
          <p:nvPr/>
        </p:nvSpPr>
        <p:spPr>
          <a:xfrm>
            <a:off x="937937" y="4875773"/>
            <a:ext cx="2412385" cy="923299"/>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666666"/>
              </a:buClr>
              <a:buSzPts val="2400"/>
              <a:buFont typeface="Proxima Nova"/>
              <a:buNone/>
            </a:pPr>
            <a:r>
              <a:rPr b="0" i="0" lang="en-US" sz="2400" u="none" cap="none" strike="noStrike">
                <a:solidFill>
                  <a:srgbClr val="666666"/>
                </a:solidFill>
                <a:latin typeface="Proxima Nova"/>
                <a:ea typeface="Proxima Nova"/>
                <a:cs typeface="Proxima Nova"/>
                <a:sym typeface="Proxima Nova"/>
              </a:rPr>
              <a:t>Milky Way and Nearby Galaxies</a:t>
            </a:r>
            <a:endParaRPr b="0" i="0" sz="2400" u="none" cap="none" strike="noStrike">
              <a:solidFill>
                <a:srgbClr val="666666"/>
              </a:solidFill>
              <a:latin typeface="Proxima Nova"/>
              <a:ea typeface="Proxima Nova"/>
              <a:cs typeface="Proxima Nova"/>
              <a:sym typeface="Proxima Nova"/>
            </a:endParaRPr>
          </a:p>
        </p:txBody>
      </p:sp>
      <p:sp>
        <p:nvSpPr>
          <p:cNvPr id="240" name="Google Shape;240;p3"/>
          <p:cNvSpPr txBox="1"/>
          <p:nvPr/>
        </p:nvSpPr>
        <p:spPr>
          <a:xfrm>
            <a:off x="3212337" y="4929943"/>
            <a:ext cx="1730540" cy="923299"/>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Galaxy Clustering</a:t>
            </a:r>
            <a:endParaRPr b="1" i="0" sz="2400" u="none" cap="none" strike="noStrike">
              <a:solidFill>
                <a:schemeClr val="dk1"/>
              </a:solidFill>
              <a:latin typeface="Proxima Nova"/>
              <a:ea typeface="Proxima Nova"/>
              <a:cs typeface="Proxima Nova"/>
              <a:sym typeface="Proxima Nova"/>
            </a:endParaRPr>
          </a:p>
        </p:txBody>
      </p:sp>
      <p:sp>
        <p:nvSpPr>
          <p:cNvPr id="241" name="Google Shape;241;p3"/>
          <p:cNvSpPr txBox="1"/>
          <p:nvPr/>
        </p:nvSpPr>
        <p:spPr>
          <a:xfrm>
            <a:off x="5416400" y="4875775"/>
            <a:ext cx="1362300" cy="9234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666666"/>
              </a:buClr>
              <a:buSzPts val="2400"/>
              <a:buFont typeface="Proxima Nova"/>
              <a:buNone/>
            </a:pPr>
            <a:r>
              <a:rPr b="0" i="0" lang="en-US" sz="2400" u="none" cap="none" strike="noStrike">
                <a:solidFill>
                  <a:srgbClr val="666666"/>
                </a:solidFill>
                <a:latin typeface="Proxima Nova"/>
                <a:ea typeface="Proxima Nova"/>
                <a:cs typeface="Proxima Nova"/>
                <a:sym typeface="Proxima Nova"/>
              </a:rPr>
              <a:t>Weak Lensing</a:t>
            </a:r>
            <a:endParaRPr b="0" i="0" sz="2400" u="none" cap="none" strike="noStrike">
              <a:solidFill>
                <a:srgbClr val="666666"/>
              </a:solidFill>
              <a:latin typeface="Proxima Nova"/>
              <a:ea typeface="Proxima Nova"/>
              <a:cs typeface="Proxima Nova"/>
              <a:sym typeface="Proxima Nova"/>
            </a:endParaRPr>
          </a:p>
        </p:txBody>
      </p:sp>
      <p:sp>
        <p:nvSpPr>
          <p:cNvPr id="242" name="Google Shape;242;p3"/>
          <p:cNvSpPr txBox="1"/>
          <p:nvPr/>
        </p:nvSpPr>
        <p:spPr>
          <a:xfrm>
            <a:off x="7059950" y="4929950"/>
            <a:ext cx="1842000" cy="9234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Clusters of Galaxies</a:t>
            </a:r>
            <a:endParaRPr b="1" i="0" sz="2400" u="none" cap="none" strike="noStrike">
              <a:solidFill>
                <a:schemeClr val="dk1"/>
              </a:solidFill>
              <a:latin typeface="Proxima Nova"/>
              <a:ea typeface="Proxima Nova"/>
              <a:cs typeface="Proxima Nova"/>
              <a:sym typeface="Proxima Nova"/>
            </a:endParaRPr>
          </a:p>
        </p:txBody>
      </p:sp>
      <p:sp>
        <p:nvSpPr>
          <p:cNvPr id="243" name="Google Shape;243;p3"/>
          <p:cNvSpPr txBox="1"/>
          <p:nvPr/>
        </p:nvSpPr>
        <p:spPr>
          <a:xfrm>
            <a:off x="9261528" y="5006100"/>
            <a:ext cx="1553100" cy="9234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666666"/>
              </a:buClr>
              <a:buSzPts val="2400"/>
              <a:buFont typeface="Proxima Nova"/>
              <a:buNone/>
            </a:pPr>
            <a:r>
              <a:rPr b="0" i="0" lang="en-US" sz="2400" u="none" cap="none" strike="noStrike">
                <a:solidFill>
                  <a:srgbClr val="666666"/>
                </a:solidFill>
                <a:latin typeface="Proxima Nova"/>
                <a:ea typeface="Proxima Nova"/>
                <a:cs typeface="Proxima Nova"/>
                <a:sym typeface="Proxima Nova"/>
              </a:rPr>
              <a:t>Time Domain</a:t>
            </a:r>
            <a:endParaRPr b="0" i="0" sz="2400" u="none" cap="none" strike="noStrike">
              <a:solidFill>
                <a:srgbClr val="666666"/>
              </a:solidFill>
              <a:latin typeface="Proxima Nova"/>
              <a:ea typeface="Proxima Nova"/>
              <a:cs typeface="Proxima Nova"/>
              <a:sym typeface="Proxima Nova"/>
            </a:endParaRPr>
          </a:p>
        </p:txBody>
      </p:sp>
      <p:sp>
        <p:nvSpPr>
          <p:cNvPr id="244" name="Google Shape;244;p3"/>
          <p:cNvSpPr txBox="1"/>
          <p:nvPr/>
        </p:nvSpPr>
        <p:spPr>
          <a:xfrm>
            <a:off x="371545" y="1626950"/>
            <a:ext cx="3278100" cy="8928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666666"/>
              </a:buClr>
              <a:buSzPts val="2400"/>
              <a:buFont typeface="Proxima Nova"/>
              <a:buNone/>
            </a:pPr>
            <a:r>
              <a:rPr b="1" i="0" lang="en-US" sz="2200" u="none" cap="none" strike="noStrike">
                <a:solidFill>
                  <a:srgbClr val="666666"/>
                </a:solidFill>
                <a:latin typeface="Proxima Nova"/>
                <a:ea typeface="Proxima Nova"/>
                <a:cs typeface="Proxima Nova"/>
                <a:sym typeface="Proxima Nova"/>
              </a:rPr>
              <a:t>47</a:t>
            </a:r>
            <a:r>
              <a:rPr b="0" i="0" lang="en-US" sz="2200" u="none" cap="none" strike="noStrike">
                <a:solidFill>
                  <a:srgbClr val="666666"/>
                </a:solidFill>
                <a:latin typeface="Proxima Nova"/>
                <a:ea typeface="Proxima Nova"/>
                <a:cs typeface="Proxima Nova"/>
                <a:sym typeface="Proxima Nova"/>
              </a:rPr>
              <a:t> Processing Functions (PFs) in tota</a:t>
            </a:r>
            <a:r>
              <a:rPr b="0" i="0" lang="en-US" sz="2400" u="none" cap="none" strike="noStrike">
                <a:solidFill>
                  <a:srgbClr val="666666"/>
                </a:solidFill>
                <a:latin typeface="Proxima Nova"/>
                <a:ea typeface="Proxima Nova"/>
                <a:cs typeface="Proxima Nova"/>
                <a:sym typeface="Proxima Nova"/>
              </a:rPr>
              <a:t>l</a:t>
            </a:r>
            <a:endParaRPr b="0" i="0" sz="2400" u="none" cap="none" strike="noStrike">
              <a:solidFill>
                <a:srgbClr val="666666"/>
              </a:solidFill>
              <a:latin typeface="Proxima Nova"/>
              <a:ea typeface="Proxima Nova"/>
              <a:cs typeface="Proxima Nova"/>
              <a:sym typeface="Proxima Nova"/>
            </a:endParaRPr>
          </a:p>
        </p:txBody>
      </p:sp>
      <p:sp>
        <p:nvSpPr>
          <p:cNvPr id="245" name="Google Shape;245;p3"/>
          <p:cNvSpPr/>
          <p:nvPr/>
        </p:nvSpPr>
        <p:spPr>
          <a:xfrm>
            <a:off x="6115926" y="1439659"/>
            <a:ext cx="1691508" cy="1483875"/>
          </a:xfrm>
          <a:prstGeom prst="roundRect">
            <a:avLst>
              <a:gd fmla="val 16667" name="adj"/>
            </a:avLst>
          </a:prstGeom>
          <a:solidFill>
            <a:srgbClr val="A3C5ED">
              <a:alpha val="16078"/>
            </a:srgbClr>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46" name="Google Shape;246;p3"/>
          <p:cNvSpPr txBox="1"/>
          <p:nvPr/>
        </p:nvSpPr>
        <p:spPr>
          <a:xfrm>
            <a:off x="6689298" y="1363480"/>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434343"/>
              </a:buClr>
              <a:buSzPts val="2400"/>
              <a:buFont typeface="Proxima Nova"/>
              <a:buNone/>
            </a:pPr>
            <a:r>
              <a:rPr b="0" i="0" lang="en-US" sz="2400" u="none" cap="none" strike="noStrike">
                <a:solidFill>
                  <a:srgbClr val="434343"/>
                </a:solidFill>
                <a:latin typeface="Proxima Nova"/>
                <a:ea typeface="Proxima Nova"/>
                <a:cs typeface="Proxima Nova"/>
                <a:sym typeface="Proxima Nova"/>
              </a:rPr>
              <a:t>ED</a:t>
            </a:r>
            <a:endParaRPr b="0" i="0" sz="2400" u="none" cap="none" strike="noStrike">
              <a:solidFill>
                <a:srgbClr val="434343"/>
              </a:solidFill>
              <a:latin typeface="Proxima Nova"/>
              <a:ea typeface="Proxima Nova"/>
              <a:cs typeface="Proxima Nova"/>
              <a:sym typeface="Proxima Nova"/>
            </a:endParaRPr>
          </a:p>
        </p:txBody>
      </p:sp>
      <p:sp>
        <p:nvSpPr>
          <p:cNvPr id="247" name="Google Shape;247;p3"/>
          <p:cNvSpPr/>
          <p:nvPr/>
        </p:nvSpPr>
        <p:spPr>
          <a:xfrm>
            <a:off x="9057811" y="3188659"/>
            <a:ext cx="1691508" cy="1483875"/>
          </a:xfrm>
          <a:prstGeom prst="roundRect">
            <a:avLst>
              <a:gd fmla="val 16667" name="adj"/>
            </a:avLst>
          </a:prstGeom>
          <a:solidFill>
            <a:srgbClr val="A5A5A5">
              <a:alpha val="16078"/>
            </a:srgbClr>
          </a:solidFill>
          <a:ln cap="flat" cmpd="sng" w="9525">
            <a:solidFill>
              <a:srgbClr val="434343"/>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36b7d880159_0_154"/>
          <p:cNvSpPr txBox="1"/>
          <p:nvPr/>
        </p:nvSpPr>
        <p:spPr>
          <a:xfrm>
            <a:off x="152400" y="2560600"/>
            <a:ext cx="11561400" cy="8685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900">
                <a:solidFill>
                  <a:srgbClr val="2B65AF"/>
                </a:solidFill>
                <a:latin typeface="Lexend Light"/>
                <a:ea typeface="Lexend Light"/>
                <a:cs typeface="Lexend Light"/>
                <a:sym typeface="Lexend Light"/>
              </a:rPr>
              <a:t>Limited time to understand data, although this should not have hindered the integration and testing (e.g. use mocks to integrate codes instead of waiting for the proper catalogs and masks)</a:t>
            </a:r>
            <a:endParaRPr sz="1900">
              <a:solidFill>
                <a:srgbClr val="2B65AF"/>
              </a:solidFill>
              <a:latin typeface="Lexend Light"/>
              <a:ea typeface="Lexend Light"/>
              <a:cs typeface="Lexend Light"/>
              <a:sym typeface="Lexend Light"/>
            </a:endParaRPr>
          </a:p>
          <a:p>
            <a:pPr indent="0" lvl="0" marL="0" rtl="0" algn="l">
              <a:lnSpc>
                <a:spcPct val="115000"/>
              </a:lnSpc>
              <a:spcBef>
                <a:spcPts val="1300"/>
              </a:spcBef>
              <a:spcAft>
                <a:spcPts val="1300"/>
              </a:spcAft>
              <a:buNone/>
            </a:pPr>
            <a:r>
              <a:t/>
            </a:r>
            <a:endParaRPr sz="1900">
              <a:solidFill>
                <a:srgbClr val="2B65AF"/>
              </a:solidFill>
              <a:latin typeface="Lexend Light"/>
              <a:ea typeface="Lexend Light"/>
              <a:cs typeface="Lexend Light"/>
              <a:sym typeface="Lexend Light"/>
            </a:endParaRPr>
          </a:p>
        </p:txBody>
      </p:sp>
      <p:sp>
        <p:nvSpPr>
          <p:cNvPr id="562" name="Google Shape;562;g36b7d880159_0_154"/>
          <p:cNvSpPr/>
          <p:nvPr/>
        </p:nvSpPr>
        <p:spPr>
          <a:xfrm>
            <a:off x="152367" y="914400"/>
            <a:ext cx="12192000" cy="725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1900" u="sng">
                <a:solidFill>
                  <a:srgbClr val="CC4125"/>
                </a:solidFill>
                <a:latin typeface="Lexend"/>
                <a:ea typeface="Lexend"/>
                <a:cs typeface="Lexend"/>
                <a:sym typeface="Lexend"/>
              </a:rPr>
              <a:t>LE3 CL: lessons learned so far</a:t>
            </a:r>
            <a:endParaRPr sz="1900" u="sng">
              <a:solidFill>
                <a:srgbClr val="CC4125"/>
              </a:solidFill>
              <a:latin typeface="Lexend"/>
              <a:ea typeface="Lexend"/>
              <a:cs typeface="Lexend"/>
              <a:sym typeface="Lexend"/>
            </a:endParaRPr>
          </a:p>
        </p:txBody>
      </p:sp>
      <p:sp>
        <p:nvSpPr>
          <p:cNvPr id="563" name="Google Shape;563;g36b7d880159_0_154"/>
          <p:cNvSpPr/>
          <p:nvPr/>
        </p:nvSpPr>
        <p:spPr>
          <a:xfrm>
            <a:off x="5432400" y="4320000"/>
            <a:ext cx="1470300" cy="1470300"/>
          </a:xfrm>
          <a:prstGeom prst="smileyFace">
            <a:avLst>
              <a:gd fmla="val -4653" name="adj"/>
            </a:avLst>
          </a:prstGeom>
          <a:solidFill>
            <a:srgbClr val="EA9999"/>
          </a:solidFill>
          <a:ln cap="flat" cmpd="sng" w="38100">
            <a:solidFill>
              <a:srgbClr val="990000"/>
            </a:solidFill>
            <a:prstDash val="solid"/>
            <a:round/>
            <a:headEnd len="sm" w="sm" type="none"/>
            <a:tailEnd len="sm" w="sm" type="none"/>
          </a:ln>
          <a:effectLst>
            <a:outerShdw blurRad="314325" rotWithShape="0" algn="bl" dir="27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36b7d880159_0_160"/>
          <p:cNvSpPr txBox="1"/>
          <p:nvPr/>
        </p:nvSpPr>
        <p:spPr>
          <a:xfrm>
            <a:off x="1404625" y="5172375"/>
            <a:ext cx="9006000" cy="6003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1000"/>
              </a:spcAft>
              <a:buNone/>
            </a:pPr>
            <a:r>
              <a:rPr lang="en-US" sz="900">
                <a:solidFill>
                  <a:srgbClr val="2B65AF"/>
                </a:solidFill>
                <a:latin typeface="Lexend Light"/>
                <a:ea typeface="Lexend Light"/>
                <a:cs typeface="Lexend Light"/>
                <a:sym typeface="Lexend Light"/>
              </a:rPr>
              <a:t>Supported by the PRIN 2022 project "EMC2 - Euclid Mission Cluster Cosmology: unlock the full cosmological utility of the Euclid photometric cluster catalog", funded by the European Union - NextGenerationEU, Mission 4, Component 2, Investment 1.1 - CUP C53D23001140006, project code: 2022KCS97B</a:t>
            </a:r>
            <a:endParaRPr sz="900"/>
          </a:p>
        </p:txBody>
      </p:sp>
      <p:sp>
        <p:nvSpPr>
          <p:cNvPr id="569" name="Google Shape;569;g36b7d880159_0_160"/>
          <p:cNvSpPr txBox="1"/>
          <p:nvPr/>
        </p:nvSpPr>
        <p:spPr>
          <a:xfrm>
            <a:off x="2615375" y="260855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1000"/>
              </a:spcAft>
              <a:buNone/>
            </a:pPr>
            <a:r>
              <a:rPr lang="en-US" sz="1600">
                <a:solidFill>
                  <a:srgbClr val="2B65AF"/>
                </a:solidFill>
                <a:latin typeface="Lexend Light"/>
                <a:ea typeface="Lexend Light"/>
                <a:cs typeface="Lexend Light"/>
                <a:sym typeface="Lexend Light"/>
              </a:rPr>
              <a:t>Thanks for your attention!</a:t>
            </a:r>
            <a:endParaRPr sz="1600"/>
          </a:p>
        </p:txBody>
      </p:sp>
      <p:sp>
        <p:nvSpPr>
          <p:cNvPr id="570" name="Google Shape;570;g36b7d880159_0_160"/>
          <p:cNvSpPr/>
          <p:nvPr/>
        </p:nvSpPr>
        <p:spPr>
          <a:xfrm>
            <a:off x="7434391" y="2814188"/>
            <a:ext cx="395100" cy="395100"/>
          </a:xfrm>
          <a:prstGeom prst="ellips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g36b7d880159_0_160"/>
          <p:cNvSpPr/>
          <p:nvPr/>
        </p:nvSpPr>
        <p:spPr>
          <a:xfrm>
            <a:off x="6837118" y="2139951"/>
            <a:ext cx="549000" cy="549000"/>
          </a:xfrm>
          <a:prstGeom prst="ellipse">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g36b7d880159_0_160"/>
          <p:cNvSpPr/>
          <p:nvPr/>
        </p:nvSpPr>
        <p:spPr>
          <a:xfrm>
            <a:off x="7001505" y="2304338"/>
            <a:ext cx="220200" cy="2202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3" name="Google Shape;573;g36b7d880159_0_160"/>
          <p:cNvSpPr/>
          <p:nvPr/>
        </p:nvSpPr>
        <p:spPr>
          <a:xfrm>
            <a:off x="7129264" y="2273345"/>
            <a:ext cx="112800" cy="1128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74" name="Google Shape;574;g36b7d880159_0_160"/>
          <p:cNvCxnSpPr>
            <a:stCxn id="572" idx="2"/>
            <a:endCxn id="573" idx="1"/>
          </p:cNvCxnSpPr>
          <p:nvPr/>
        </p:nvCxnSpPr>
        <p:spPr>
          <a:xfrm flipH="1" rot="10800000">
            <a:off x="7001505" y="2289938"/>
            <a:ext cx="144300" cy="124500"/>
          </a:xfrm>
          <a:prstGeom prst="curvedConnector4">
            <a:avLst>
              <a:gd fmla="val -165021" name="adj1"/>
              <a:gd fmla="val 304593" name="adj2"/>
            </a:avLst>
          </a:prstGeom>
          <a:noFill/>
          <a:ln cap="flat" cmpd="sng" w="9525">
            <a:solidFill>
              <a:srgbClr val="595959"/>
            </a:solidFill>
            <a:prstDash val="solid"/>
            <a:round/>
            <a:headEnd len="med" w="med" type="none"/>
            <a:tailEnd len="med" w="med" type="triangle"/>
          </a:ln>
        </p:spPr>
      </p:cxnSp>
      <p:sp>
        <p:nvSpPr>
          <p:cNvPr id="575" name="Google Shape;575;g36b7d880159_0_160"/>
          <p:cNvSpPr/>
          <p:nvPr/>
        </p:nvSpPr>
        <p:spPr>
          <a:xfrm>
            <a:off x="7882063" y="2139951"/>
            <a:ext cx="549000" cy="549000"/>
          </a:xfrm>
          <a:prstGeom prst="ellipse">
            <a:avLst/>
          </a:prstGeom>
          <a:solidFill>
            <a:srgbClr val="C9DAF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6" name="Google Shape;576;g36b7d880159_0_160"/>
          <p:cNvSpPr/>
          <p:nvPr/>
        </p:nvSpPr>
        <p:spPr>
          <a:xfrm>
            <a:off x="8046450" y="2304338"/>
            <a:ext cx="220200" cy="2202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7" name="Google Shape;577;g36b7d880159_0_160"/>
          <p:cNvSpPr/>
          <p:nvPr/>
        </p:nvSpPr>
        <p:spPr>
          <a:xfrm>
            <a:off x="8153943" y="2277173"/>
            <a:ext cx="112800" cy="1128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78" name="Google Shape;578;g36b7d880159_0_160"/>
          <p:cNvCxnSpPr>
            <a:stCxn id="576" idx="2"/>
            <a:endCxn id="577" idx="1"/>
          </p:cNvCxnSpPr>
          <p:nvPr/>
        </p:nvCxnSpPr>
        <p:spPr>
          <a:xfrm flipH="1" rot="10800000">
            <a:off x="8046450" y="2293838"/>
            <a:ext cx="123900" cy="120600"/>
          </a:xfrm>
          <a:prstGeom prst="curvedConnector4">
            <a:avLst>
              <a:gd fmla="val -192191" name="adj1"/>
              <a:gd fmla="val 311269" name="adj2"/>
            </a:avLst>
          </a:prstGeom>
          <a:noFill/>
          <a:ln cap="flat" cmpd="sng" w="9525">
            <a:solidFill>
              <a:srgbClr val="595959"/>
            </a:solidFill>
            <a:prstDash val="solid"/>
            <a:round/>
            <a:headEnd len="med" w="med" type="none"/>
            <a:tailEnd len="med" w="med" type="triangle"/>
          </a:ln>
        </p:spPr>
      </p:cxnSp>
      <p:cxnSp>
        <p:nvCxnSpPr>
          <p:cNvPr id="579" name="Google Shape;579;g36b7d880159_0_160"/>
          <p:cNvCxnSpPr>
            <a:stCxn id="571" idx="5"/>
            <a:endCxn id="570" idx="1"/>
          </p:cNvCxnSpPr>
          <p:nvPr/>
        </p:nvCxnSpPr>
        <p:spPr>
          <a:xfrm flipH="1" rot="-5400000">
            <a:off x="7267319" y="2646952"/>
            <a:ext cx="263400" cy="186600"/>
          </a:xfrm>
          <a:prstGeom prst="curvedConnector3">
            <a:avLst>
              <a:gd fmla="val 54297" name="adj1"/>
            </a:avLst>
          </a:prstGeom>
          <a:noFill/>
          <a:ln cap="flat" cmpd="sng" w="9525">
            <a:solidFill>
              <a:srgbClr val="595959"/>
            </a:solidFill>
            <a:prstDash val="solid"/>
            <a:round/>
            <a:headEnd len="med" w="med" type="none"/>
            <a:tailEnd len="med" w="med" type="triangle"/>
          </a:ln>
        </p:spPr>
      </p:cxnSp>
      <p:cxnSp>
        <p:nvCxnSpPr>
          <p:cNvPr id="580" name="Google Shape;580;g36b7d880159_0_160"/>
          <p:cNvCxnSpPr>
            <a:stCxn id="575" idx="3"/>
            <a:endCxn id="570" idx="7"/>
          </p:cNvCxnSpPr>
          <p:nvPr/>
        </p:nvCxnSpPr>
        <p:spPr>
          <a:xfrm rot="5400000">
            <a:off x="7735362" y="2644852"/>
            <a:ext cx="263400" cy="190800"/>
          </a:xfrm>
          <a:prstGeom prst="curvedConnector3">
            <a:avLst>
              <a:gd fmla="val 54297" name="adj1"/>
            </a:avLst>
          </a:prstGeom>
          <a:noFill/>
          <a:ln cap="flat" cmpd="sng" w="9525">
            <a:solidFill>
              <a:srgbClr val="595959"/>
            </a:solidFill>
            <a:prstDash val="solid"/>
            <a:round/>
            <a:headEnd len="med" w="med" type="none"/>
            <a:tailEnd len="med" w="med" type="triangle"/>
          </a:ln>
        </p:spPr>
      </p:cxnSp>
      <p:sp>
        <p:nvSpPr>
          <p:cNvPr id="581" name="Google Shape;581;g36b7d880159_0_160"/>
          <p:cNvSpPr/>
          <p:nvPr/>
        </p:nvSpPr>
        <p:spPr>
          <a:xfrm>
            <a:off x="6607002" y="3334415"/>
            <a:ext cx="255600" cy="1428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2" name="Google Shape;582;g36b7d880159_0_160"/>
          <p:cNvSpPr/>
          <p:nvPr/>
        </p:nvSpPr>
        <p:spPr>
          <a:xfrm>
            <a:off x="7494494" y="3843896"/>
            <a:ext cx="255600" cy="1428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3" name="Google Shape;583;g36b7d880159_0_160"/>
          <p:cNvSpPr/>
          <p:nvPr/>
        </p:nvSpPr>
        <p:spPr>
          <a:xfrm>
            <a:off x="8406469" y="3334415"/>
            <a:ext cx="255600" cy="142800"/>
          </a:xfrm>
          <a:prstGeom prst="roundRect">
            <a:avLst>
              <a:gd fmla="val 16667" name="adj"/>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84" name="Google Shape;584;g36b7d880159_0_160"/>
          <p:cNvCxnSpPr>
            <a:stCxn id="570" idx="4"/>
            <a:endCxn id="582" idx="0"/>
          </p:cNvCxnSpPr>
          <p:nvPr/>
        </p:nvCxnSpPr>
        <p:spPr>
          <a:xfrm rot="5400000">
            <a:off x="7309891" y="3521738"/>
            <a:ext cx="634500" cy="9600"/>
          </a:xfrm>
          <a:prstGeom prst="curvedConnector3">
            <a:avLst>
              <a:gd fmla="val 50008" name="adj1"/>
            </a:avLst>
          </a:prstGeom>
          <a:noFill/>
          <a:ln cap="flat" cmpd="sng" w="9525">
            <a:solidFill>
              <a:srgbClr val="595959"/>
            </a:solidFill>
            <a:prstDash val="solid"/>
            <a:round/>
            <a:headEnd len="med" w="med" type="none"/>
            <a:tailEnd len="med" w="med" type="triangle"/>
          </a:ln>
        </p:spPr>
      </p:cxnSp>
      <p:cxnSp>
        <p:nvCxnSpPr>
          <p:cNvPr id="585" name="Google Shape;585;g36b7d880159_0_160"/>
          <p:cNvCxnSpPr>
            <a:stCxn id="582" idx="3"/>
            <a:endCxn id="583" idx="2"/>
          </p:cNvCxnSpPr>
          <p:nvPr/>
        </p:nvCxnSpPr>
        <p:spPr>
          <a:xfrm flipH="1" rot="10800000">
            <a:off x="7750094" y="3477296"/>
            <a:ext cx="784200" cy="438000"/>
          </a:xfrm>
          <a:prstGeom prst="curvedConnector2">
            <a:avLst/>
          </a:prstGeom>
          <a:noFill/>
          <a:ln cap="flat" cmpd="sng" w="9525">
            <a:solidFill>
              <a:srgbClr val="595959"/>
            </a:solidFill>
            <a:prstDash val="solid"/>
            <a:round/>
            <a:headEnd len="med" w="med" type="none"/>
            <a:tailEnd len="med" w="med" type="stealth"/>
          </a:ln>
        </p:spPr>
      </p:cxnSp>
      <p:cxnSp>
        <p:nvCxnSpPr>
          <p:cNvPr id="586" name="Google Shape;586;g36b7d880159_0_160"/>
          <p:cNvCxnSpPr>
            <a:stCxn id="582" idx="1"/>
            <a:endCxn id="581" idx="2"/>
          </p:cNvCxnSpPr>
          <p:nvPr/>
        </p:nvCxnSpPr>
        <p:spPr>
          <a:xfrm rot="10800000">
            <a:off x="6734894" y="3477296"/>
            <a:ext cx="759600" cy="438000"/>
          </a:xfrm>
          <a:prstGeom prst="curvedConnector2">
            <a:avLst/>
          </a:prstGeom>
          <a:noFill/>
          <a:ln cap="flat" cmpd="sng" w="9525">
            <a:solidFill>
              <a:srgbClr val="595959"/>
            </a:solidFill>
            <a:prstDash val="solid"/>
            <a:round/>
            <a:headEnd len="med" w="med" type="none"/>
            <a:tailEnd len="med" w="med" type="triangle"/>
          </a:ln>
        </p:spPr>
      </p:cxnSp>
      <p:sp>
        <p:nvSpPr>
          <p:cNvPr id="587" name="Google Shape;587;g36b7d880159_0_160"/>
          <p:cNvSpPr/>
          <p:nvPr/>
        </p:nvSpPr>
        <p:spPr>
          <a:xfrm>
            <a:off x="6825459" y="1891137"/>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g36b7d880159_0_160"/>
          <p:cNvSpPr/>
          <p:nvPr/>
        </p:nvSpPr>
        <p:spPr>
          <a:xfrm>
            <a:off x="6918243" y="1865605"/>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9" name="Google Shape;589;g36b7d880159_0_160"/>
          <p:cNvSpPr/>
          <p:nvPr/>
        </p:nvSpPr>
        <p:spPr>
          <a:xfrm>
            <a:off x="7011016" y="184862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0" name="Google Shape;590;g36b7d880159_0_160"/>
          <p:cNvSpPr/>
          <p:nvPr/>
        </p:nvSpPr>
        <p:spPr>
          <a:xfrm>
            <a:off x="7121356" y="184862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91" name="Google Shape;591;g36b7d880159_0_160"/>
          <p:cNvCxnSpPr>
            <a:stCxn id="571" idx="1"/>
            <a:endCxn id="587" idx="2"/>
          </p:cNvCxnSpPr>
          <p:nvPr/>
        </p:nvCxnSpPr>
        <p:spPr>
          <a:xfrm flipH="1" rot="5400000">
            <a:off x="6772617" y="2075451"/>
            <a:ext cx="216300" cy="73500"/>
          </a:xfrm>
          <a:prstGeom prst="curvedConnector3">
            <a:avLst>
              <a:gd fmla="val 68611" name="adj1"/>
            </a:avLst>
          </a:prstGeom>
          <a:noFill/>
          <a:ln cap="flat" cmpd="sng" w="9525">
            <a:solidFill>
              <a:srgbClr val="595959"/>
            </a:solidFill>
            <a:prstDash val="solid"/>
            <a:round/>
            <a:headEnd len="med" w="med" type="none"/>
            <a:tailEnd len="med" w="med" type="stealth"/>
          </a:ln>
        </p:spPr>
      </p:cxnSp>
      <p:cxnSp>
        <p:nvCxnSpPr>
          <p:cNvPr id="592" name="Google Shape;592;g36b7d880159_0_160"/>
          <p:cNvCxnSpPr>
            <a:stCxn id="571" idx="0"/>
            <a:endCxn id="590" idx="2"/>
          </p:cNvCxnSpPr>
          <p:nvPr/>
        </p:nvCxnSpPr>
        <p:spPr>
          <a:xfrm rot="-5400000">
            <a:off x="7036468" y="2036601"/>
            <a:ext cx="178500" cy="28200"/>
          </a:xfrm>
          <a:prstGeom prst="curvedConnector3">
            <a:avLst>
              <a:gd fmla="val 50008" name="adj1"/>
            </a:avLst>
          </a:prstGeom>
          <a:noFill/>
          <a:ln cap="flat" cmpd="sng" w="9525">
            <a:solidFill>
              <a:srgbClr val="595959"/>
            </a:solidFill>
            <a:prstDash val="solid"/>
            <a:round/>
            <a:headEnd len="med" w="med" type="none"/>
            <a:tailEnd len="med" w="med" type="stealth"/>
          </a:ln>
        </p:spPr>
      </p:cxnSp>
      <p:cxnSp>
        <p:nvCxnSpPr>
          <p:cNvPr id="593" name="Google Shape;593;g36b7d880159_0_160"/>
          <p:cNvCxnSpPr>
            <a:endCxn id="589" idx="2"/>
          </p:cNvCxnSpPr>
          <p:nvPr/>
        </p:nvCxnSpPr>
        <p:spPr>
          <a:xfrm rot="-5400000">
            <a:off x="6930016" y="2052922"/>
            <a:ext cx="191100" cy="81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594" name="Google Shape;594;g36b7d880159_0_160"/>
          <p:cNvCxnSpPr>
            <a:endCxn id="588" idx="2"/>
          </p:cNvCxnSpPr>
          <p:nvPr/>
        </p:nvCxnSpPr>
        <p:spPr>
          <a:xfrm flipH="1" rot="5400000">
            <a:off x="6853893" y="2061355"/>
            <a:ext cx="199200" cy="333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595" name="Google Shape;595;g36b7d880159_0_160"/>
          <p:cNvSpPr/>
          <p:nvPr/>
        </p:nvSpPr>
        <p:spPr>
          <a:xfrm>
            <a:off x="7212730" y="1865605"/>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6" name="Google Shape;596;g36b7d880159_0_160"/>
          <p:cNvSpPr/>
          <p:nvPr/>
        </p:nvSpPr>
        <p:spPr>
          <a:xfrm>
            <a:off x="7296255" y="190361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97" name="Google Shape;597;g36b7d880159_0_160"/>
          <p:cNvCxnSpPr>
            <a:endCxn id="595" idx="2"/>
          </p:cNvCxnSpPr>
          <p:nvPr/>
        </p:nvCxnSpPr>
        <p:spPr>
          <a:xfrm rot="-5400000">
            <a:off x="7119880" y="2037655"/>
            <a:ext cx="170700" cy="522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598" name="Google Shape;598;g36b7d880159_0_160"/>
          <p:cNvCxnSpPr>
            <a:endCxn id="596" idx="2"/>
          </p:cNvCxnSpPr>
          <p:nvPr/>
        </p:nvCxnSpPr>
        <p:spPr>
          <a:xfrm rot="-5400000">
            <a:off x="7205805" y="2075662"/>
            <a:ext cx="168300" cy="498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599" name="Google Shape;599;g36b7d880159_0_160"/>
          <p:cNvSpPr/>
          <p:nvPr/>
        </p:nvSpPr>
        <p:spPr>
          <a:xfrm>
            <a:off x="7870881" y="1891137"/>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g36b7d880159_0_160"/>
          <p:cNvSpPr/>
          <p:nvPr/>
        </p:nvSpPr>
        <p:spPr>
          <a:xfrm>
            <a:off x="7963664" y="1865605"/>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1" name="Google Shape;601;g36b7d880159_0_160"/>
          <p:cNvSpPr/>
          <p:nvPr/>
        </p:nvSpPr>
        <p:spPr>
          <a:xfrm>
            <a:off x="8056438" y="184862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2" name="Google Shape;602;g36b7d880159_0_160"/>
          <p:cNvSpPr/>
          <p:nvPr/>
        </p:nvSpPr>
        <p:spPr>
          <a:xfrm>
            <a:off x="8166777" y="184862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03" name="Google Shape;603;g36b7d880159_0_160"/>
          <p:cNvCxnSpPr>
            <a:endCxn id="599" idx="2"/>
          </p:cNvCxnSpPr>
          <p:nvPr/>
        </p:nvCxnSpPr>
        <p:spPr>
          <a:xfrm flipH="1" rot="5400000">
            <a:off x="7818081" y="2075337"/>
            <a:ext cx="216300" cy="735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604" name="Google Shape;604;g36b7d880159_0_160"/>
          <p:cNvCxnSpPr>
            <a:endCxn id="602" idx="2"/>
          </p:cNvCxnSpPr>
          <p:nvPr/>
        </p:nvCxnSpPr>
        <p:spPr>
          <a:xfrm rot="-5400000">
            <a:off x="8082027" y="2036572"/>
            <a:ext cx="178500" cy="282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605" name="Google Shape;605;g36b7d880159_0_160"/>
          <p:cNvCxnSpPr>
            <a:endCxn id="601" idx="2"/>
          </p:cNvCxnSpPr>
          <p:nvPr/>
        </p:nvCxnSpPr>
        <p:spPr>
          <a:xfrm rot="-5400000">
            <a:off x="7975438" y="2052922"/>
            <a:ext cx="191100" cy="81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606" name="Google Shape;606;g36b7d880159_0_160"/>
          <p:cNvCxnSpPr>
            <a:endCxn id="600" idx="2"/>
          </p:cNvCxnSpPr>
          <p:nvPr/>
        </p:nvCxnSpPr>
        <p:spPr>
          <a:xfrm flipH="1" rot="5400000">
            <a:off x="7899314" y="2061355"/>
            <a:ext cx="199200" cy="33300"/>
          </a:xfrm>
          <a:prstGeom prst="curvedConnector3">
            <a:avLst>
              <a:gd fmla="val 50000" name="adj1"/>
            </a:avLst>
          </a:prstGeom>
          <a:noFill/>
          <a:ln cap="flat" cmpd="sng" w="9525">
            <a:solidFill>
              <a:srgbClr val="595959"/>
            </a:solidFill>
            <a:prstDash val="solid"/>
            <a:round/>
            <a:headEnd len="med" w="med" type="none"/>
            <a:tailEnd len="med" w="med" type="stealth"/>
          </a:ln>
        </p:spPr>
      </p:cxnSp>
      <p:sp>
        <p:nvSpPr>
          <p:cNvPr id="607" name="Google Shape;607;g36b7d880159_0_160"/>
          <p:cNvSpPr/>
          <p:nvPr/>
        </p:nvSpPr>
        <p:spPr>
          <a:xfrm>
            <a:off x="8258152" y="1865605"/>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8" name="Google Shape;608;g36b7d880159_0_160"/>
          <p:cNvSpPr/>
          <p:nvPr/>
        </p:nvSpPr>
        <p:spPr>
          <a:xfrm>
            <a:off x="8341676" y="1903612"/>
            <a:ext cx="37200" cy="1128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09" name="Google Shape;609;g36b7d880159_0_160"/>
          <p:cNvCxnSpPr>
            <a:endCxn id="607" idx="2"/>
          </p:cNvCxnSpPr>
          <p:nvPr/>
        </p:nvCxnSpPr>
        <p:spPr>
          <a:xfrm rot="-5400000">
            <a:off x="8165302" y="2037655"/>
            <a:ext cx="170700" cy="52200"/>
          </a:xfrm>
          <a:prstGeom prst="curvedConnector3">
            <a:avLst>
              <a:gd fmla="val 50000" name="adj1"/>
            </a:avLst>
          </a:prstGeom>
          <a:noFill/>
          <a:ln cap="flat" cmpd="sng" w="9525">
            <a:solidFill>
              <a:srgbClr val="595959"/>
            </a:solidFill>
            <a:prstDash val="solid"/>
            <a:round/>
            <a:headEnd len="med" w="med" type="none"/>
            <a:tailEnd len="med" w="med" type="stealth"/>
          </a:ln>
        </p:spPr>
      </p:cxnSp>
      <p:cxnSp>
        <p:nvCxnSpPr>
          <p:cNvPr id="610" name="Google Shape;610;g36b7d880159_0_160"/>
          <p:cNvCxnSpPr>
            <a:endCxn id="608" idx="2"/>
          </p:cNvCxnSpPr>
          <p:nvPr/>
        </p:nvCxnSpPr>
        <p:spPr>
          <a:xfrm rot="-5400000">
            <a:off x="8251226" y="2075662"/>
            <a:ext cx="168300" cy="49800"/>
          </a:xfrm>
          <a:prstGeom prst="curvedConnector3">
            <a:avLst>
              <a:gd fmla="val 50000" name="adj1"/>
            </a:avLst>
          </a:prstGeom>
          <a:noFill/>
          <a:ln cap="flat" cmpd="sng" w="9525">
            <a:solidFill>
              <a:srgbClr val="595959"/>
            </a:solidFill>
            <a:prstDash val="solid"/>
            <a:round/>
            <a:headEnd len="med" w="med" type="none"/>
            <a:tailEnd len="med" w="med" type="stealth"/>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
          <p:cNvSpPr/>
          <p:nvPr/>
        </p:nvSpPr>
        <p:spPr>
          <a:xfrm>
            <a:off x="3223013" y="3200925"/>
            <a:ext cx="1691508" cy="1483875"/>
          </a:xfrm>
          <a:prstGeom prst="roundRect">
            <a:avLst>
              <a:gd fmla="val 16667" name="adj"/>
            </a:avLst>
          </a:prstGeom>
          <a:solidFill>
            <a:srgbClr val="1F5C99">
              <a:alpha val="40392"/>
            </a:srgbClr>
          </a:solidFill>
          <a:ln cap="flat" cmpd="sng" w="349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53" name="Google Shape;253;p4"/>
          <p:cNvSpPr/>
          <p:nvPr/>
        </p:nvSpPr>
        <p:spPr>
          <a:xfrm>
            <a:off x="3917705" y="1459908"/>
            <a:ext cx="1692096" cy="1484391"/>
          </a:xfrm>
          <a:prstGeom prst="roundRect">
            <a:avLst>
              <a:gd fmla="val 16667" name="adj"/>
            </a:avLst>
          </a:prstGeom>
          <a:solidFill>
            <a:srgbClr val="FFFFFF"/>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4"/>
          <p:cNvSpPr/>
          <p:nvPr/>
        </p:nvSpPr>
        <p:spPr>
          <a:xfrm>
            <a:off x="3918305" y="1459907"/>
            <a:ext cx="1691508" cy="1483875"/>
          </a:xfrm>
          <a:prstGeom prst="roundRect">
            <a:avLst>
              <a:gd fmla="val 16667" name="adj"/>
            </a:avLst>
          </a:prstGeom>
          <a:solidFill>
            <a:srgbClr val="1F5C99">
              <a:alpha val="40784"/>
            </a:srgbClr>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55" name="Google Shape;255;p4"/>
          <p:cNvSpPr txBox="1"/>
          <p:nvPr/>
        </p:nvSpPr>
        <p:spPr>
          <a:xfrm>
            <a:off x="4453266" y="1357301"/>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ID</a:t>
            </a:r>
            <a:endParaRPr b="1" i="0" sz="2400" u="none" cap="none" strike="noStrike">
              <a:solidFill>
                <a:schemeClr val="dk1"/>
              </a:solidFill>
              <a:latin typeface="Proxima Nova"/>
              <a:ea typeface="Proxima Nova"/>
              <a:cs typeface="Proxima Nova"/>
              <a:sym typeface="Proxima Nova"/>
            </a:endParaRPr>
          </a:p>
        </p:txBody>
      </p:sp>
      <p:sp>
        <p:nvSpPr>
          <p:cNvPr id="256" name="Google Shape;256;p4"/>
          <p:cNvSpPr txBox="1"/>
          <p:nvPr/>
        </p:nvSpPr>
        <p:spPr>
          <a:xfrm>
            <a:off x="3759065" y="3115122"/>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GC</a:t>
            </a:r>
            <a:endParaRPr b="1" i="0" sz="2400" u="none" cap="none" strike="noStrike">
              <a:solidFill>
                <a:schemeClr val="dk1"/>
              </a:solidFill>
              <a:latin typeface="Proxima Nova"/>
              <a:ea typeface="Proxima Nova"/>
              <a:cs typeface="Proxima Nova"/>
              <a:sym typeface="Proxima Nova"/>
            </a:endParaRPr>
          </a:p>
        </p:txBody>
      </p:sp>
      <p:pic>
        <p:nvPicPr>
          <p:cNvPr id="257" name="Google Shape;257;p4"/>
          <p:cNvPicPr preferRelativeResize="0"/>
          <p:nvPr/>
        </p:nvPicPr>
        <p:blipFill rotWithShape="1">
          <a:blip r:embed="rId3">
            <a:alphaModFix/>
          </a:blip>
          <a:srcRect b="0" l="0" r="0" t="0"/>
          <a:stretch/>
        </p:blipFill>
        <p:spPr>
          <a:xfrm>
            <a:off x="3601322" y="3639660"/>
            <a:ext cx="946025" cy="946025"/>
          </a:xfrm>
          <a:prstGeom prst="rect">
            <a:avLst/>
          </a:prstGeom>
          <a:noFill/>
          <a:ln>
            <a:noFill/>
          </a:ln>
        </p:spPr>
      </p:pic>
      <p:pic>
        <p:nvPicPr>
          <p:cNvPr id="258" name="Google Shape;258;p4"/>
          <p:cNvPicPr preferRelativeResize="0"/>
          <p:nvPr/>
        </p:nvPicPr>
        <p:blipFill rotWithShape="1">
          <a:blip r:embed="rId4">
            <a:alphaModFix/>
          </a:blip>
          <a:srcRect b="0" l="0" r="0" t="0"/>
          <a:stretch/>
        </p:blipFill>
        <p:spPr>
          <a:xfrm>
            <a:off x="4284831" y="1860109"/>
            <a:ext cx="946025" cy="946025"/>
          </a:xfrm>
          <a:prstGeom prst="rect">
            <a:avLst/>
          </a:prstGeom>
          <a:noFill/>
          <a:ln>
            <a:noFill/>
          </a:ln>
        </p:spPr>
      </p:pic>
      <p:sp>
        <p:nvSpPr>
          <p:cNvPr id="259" name="Google Shape;259;p4"/>
          <p:cNvSpPr txBox="1"/>
          <p:nvPr/>
        </p:nvSpPr>
        <p:spPr>
          <a:xfrm>
            <a:off x="3624491" y="816356"/>
            <a:ext cx="2261191"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Internal Data</a:t>
            </a:r>
            <a:endParaRPr b="1" i="0" sz="2400" u="none" cap="none" strike="noStrike">
              <a:solidFill>
                <a:schemeClr val="dk1"/>
              </a:solidFill>
              <a:latin typeface="Proxima Nova"/>
              <a:ea typeface="Proxima Nova"/>
              <a:cs typeface="Proxima Nova"/>
              <a:sym typeface="Proxima Nova"/>
            </a:endParaRPr>
          </a:p>
        </p:txBody>
      </p:sp>
      <p:sp>
        <p:nvSpPr>
          <p:cNvPr id="260" name="Google Shape;260;p4"/>
          <p:cNvSpPr txBox="1"/>
          <p:nvPr/>
        </p:nvSpPr>
        <p:spPr>
          <a:xfrm>
            <a:off x="3212337" y="4929943"/>
            <a:ext cx="1730540" cy="923299"/>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Galaxy Clustering</a:t>
            </a:r>
            <a:endParaRPr b="1" i="0" sz="2400" u="none" cap="none" strike="noStrike">
              <a:solidFill>
                <a:schemeClr val="dk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
          <p:cNvSpPr/>
          <p:nvPr/>
        </p:nvSpPr>
        <p:spPr>
          <a:xfrm>
            <a:off x="3223013" y="3200925"/>
            <a:ext cx="1691508" cy="1483875"/>
          </a:xfrm>
          <a:prstGeom prst="roundRect">
            <a:avLst>
              <a:gd fmla="val 16667" name="adj"/>
            </a:avLst>
          </a:prstGeom>
          <a:solidFill>
            <a:srgbClr val="1F5C99">
              <a:alpha val="40392"/>
            </a:srgbClr>
          </a:solidFill>
          <a:ln cap="flat" cmpd="sng" w="349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66" name="Google Shape;266;p5"/>
          <p:cNvSpPr/>
          <p:nvPr/>
        </p:nvSpPr>
        <p:spPr>
          <a:xfrm>
            <a:off x="3917705" y="1459908"/>
            <a:ext cx="1692096" cy="1484391"/>
          </a:xfrm>
          <a:prstGeom prst="roundRect">
            <a:avLst>
              <a:gd fmla="val 16667" name="adj"/>
            </a:avLst>
          </a:prstGeom>
          <a:solidFill>
            <a:srgbClr val="FFFFFF"/>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7" name="Google Shape;267;p5"/>
          <p:cNvSpPr/>
          <p:nvPr/>
        </p:nvSpPr>
        <p:spPr>
          <a:xfrm>
            <a:off x="3918305" y="1459907"/>
            <a:ext cx="1691508" cy="1483875"/>
          </a:xfrm>
          <a:prstGeom prst="roundRect">
            <a:avLst>
              <a:gd fmla="val 16667" name="adj"/>
            </a:avLst>
          </a:prstGeom>
          <a:solidFill>
            <a:srgbClr val="1F5C99">
              <a:alpha val="40784"/>
            </a:srgbClr>
          </a:solidFill>
          <a:ln cap="flat" cmpd="sng" w="3810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Arial"/>
              <a:buNone/>
            </a:pPr>
            <a:r>
              <a:t/>
            </a:r>
            <a:endParaRPr b="0" i="0" sz="1800" u="none" cap="none" strike="noStrike">
              <a:solidFill>
                <a:schemeClr val="lt1"/>
              </a:solidFill>
              <a:latin typeface="Proxima Nova"/>
              <a:ea typeface="Proxima Nova"/>
              <a:cs typeface="Proxima Nova"/>
              <a:sym typeface="Proxima Nova"/>
            </a:endParaRPr>
          </a:p>
        </p:txBody>
      </p:sp>
      <p:sp>
        <p:nvSpPr>
          <p:cNvPr id="268" name="Google Shape;268;p5"/>
          <p:cNvSpPr txBox="1"/>
          <p:nvPr/>
        </p:nvSpPr>
        <p:spPr>
          <a:xfrm>
            <a:off x="4453266" y="1357301"/>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ID</a:t>
            </a:r>
            <a:endParaRPr b="1" i="0" sz="2400" u="none" cap="none" strike="noStrike">
              <a:solidFill>
                <a:schemeClr val="dk1"/>
              </a:solidFill>
              <a:latin typeface="Proxima Nova"/>
              <a:ea typeface="Proxima Nova"/>
              <a:cs typeface="Proxima Nova"/>
              <a:sym typeface="Proxima Nova"/>
            </a:endParaRPr>
          </a:p>
        </p:txBody>
      </p:sp>
      <p:sp>
        <p:nvSpPr>
          <p:cNvPr id="269" name="Google Shape;269;p5"/>
          <p:cNvSpPr txBox="1"/>
          <p:nvPr/>
        </p:nvSpPr>
        <p:spPr>
          <a:xfrm>
            <a:off x="3759065" y="3115122"/>
            <a:ext cx="628800"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GC</a:t>
            </a:r>
            <a:endParaRPr b="1" i="0" sz="2400" u="none" cap="none" strike="noStrike">
              <a:solidFill>
                <a:schemeClr val="dk1"/>
              </a:solidFill>
              <a:latin typeface="Proxima Nova"/>
              <a:ea typeface="Proxima Nova"/>
              <a:cs typeface="Proxima Nova"/>
              <a:sym typeface="Proxima Nova"/>
            </a:endParaRPr>
          </a:p>
        </p:txBody>
      </p:sp>
      <p:pic>
        <p:nvPicPr>
          <p:cNvPr id="270" name="Google Shape;270;p5"/>
          <p:cNvPicPr preferRelativeResize="0"/>
          <p:nvPr/>
        </p:nvPicPr>
        <p:blipFill rotWithShape="1">
          <a:blip r:embed="rId3">
            <a:alphaModFix/>
          </a:blip>
          <a:srcRect b="0" l="0" r="0" t="0"/>
          <a:stretch/>
        </p:blipFill>
        <p:spPr>
          <a:xfrm>
            <a:off x="3601322" y="3639660"/>
            <a:ext cx="946025" cy="946025"/>
          </a:xfrm>
          <a:prstGeom prst="rect">
            <a:avLst/>
          </a:prstGeom>
          <a:noFill/>
          <a:ln>
            <a:noFill/>
          </a:ln>
        </p:spPr>
      </p:pic>
      <p:pic>
        <p:nvPicPr>
          <p:cNvPr id="271" name="Google Shape;271;p5"/>
          <p:cNvPicPr preferRelativeResize="0"/>
          <p:nvPr/>
        </p:nvPicPr>
        <p:blipFill rotWithShape="1">
          <a:blip r:embed="rId4">
            <a:alphaModFix/>
          </a:blip>
          <a:srcRect b="0" l="0" r="0" t="0"/>
          <a:stretch/>
        </p:blipFill>
        <p:spPr>
          <a:xfrm>
            <a:off x="4284831" y="1860109"/>
            <a:ext cx="946025" cy="946025"/>
          </a:xfrm>
          <a:prstGeom prst="rect">
            <a:avLst/>
          </a:prstGeom>
          <a:noFill/>
          <a:ln>
            <a:noFill/>
          </a:ln>
        </p:spPr>
      </p:pic>
      <p:sp>
        <p:nvSpPr>
          <p:cNvPr id="272" name="Google Shape;272;p5"/>
          <p:cNvSpPr txBox="1"/>
          <p:nvPr/>
        </p:nvSpPr>
        <p:spPr>
          <a:xfrm>
            <a:off x="3624491" y="816356"/>
            <a:ext cx="2261191" cy="553968"/>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Internal Data</a:t>
            </a:r>
            <a:endParaRPr b="1" i="0" sz="2400" u="none" cap="none" strike="noStrike">
              <a:solidFill>
                <a:schemeClr val="dk1"/>
              </a:solidFill>
              <a:latin typeface="Proxima Nova"/>
              <a:ea typeface="Proxima Nova"/>
              <a:cs typeface="Proxima Nova"/>
              <a:sym typeface="Proxima Nova"/>
            </a:endParaRPr>
          </a:p>
        </p:txBody>
      </p:sp>
      <p:sp>
        <p:nvSpPr>
          <p:cNvPr id="273" name="Google Shape;273;p5"/>
          <p:cNvSpPr txBox="1"/>
          <p:nvPr/>
        </p:nvSpPr>
        <p:spPr>
          <a:xfrm>
            <a:off x="3212337" y="4929943"/>
            <a:ext cx="1730540" cy="923299"/>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400"/>
              <a:buFont typeface="Proxima Nova"/>
              <a:buNone/>
            </a:pPr>
            <a:r>
              <a:rPr b="1" i="0" lang="en-US" sz="2400" u="none" cap="none" strike="noStrike">
                <a:solidFill>
                  <a:schemeClr val="dk1"/>
                </a:solidFill>
                <a:latin typeface="Proxima Nova"/>
                <a:ea typeface="Proxima Nova"/>
                <a:cs typeface="Proxima Nova"/>
                <a:sym typeface="Proxima Nova"/>
              </a:rPr>
              <a:t>Galaxy Clustering</a:t>
            </a:r>
            <a:endParaRPr b="1" i="0" sz="2400" u="none" cap="none" strike="noStrike">
              <a:solidFill>
                <a:schemeClr val="dk1"/>
              </a:solidFill>
              <a:latin typeface="Proxima Nova"/>
              <a:ea typeface="Proxima Nova"/>
              <a:cs typeface="Proxima Nova"/>
              <a:sym typeface="Proxima Nova"/>
            </a:endParaRPr>
          </a:p>
        </p:txBody>
      </p:sp>
      <p:sp>
        <p:nvSpPr>
          <p:cNvPr id="274" name="Google Shape;274;p5"/>
          <p:cNvSpPr/>
          <p:nvPr/>
        </p:nvSpPr>
        <p:spPr>
          <a:xfrm>
            <a:off x="5736435" y="1911269"/>
            <a:ext cx="1691507" cy="398384"/>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75" name="Google Shape;275;p5"/>
          <p:cNvPicPr preferRelativeResize="0"/>
          <p:nvPr/>
        </p:nvPicPr>
        <p:blipFill rotWithShape="1">
          <a:blip r:embed="rId5">
            <a:alphaModFix/>
          </a:blip>
          <a:srcRect b="50283" l="9831" r="77819" t="31742"/>
          <a:stretch/>
        </p:blipFill>
        <p:spPr>
          <a:xfrm>
            <a:off x="7427942" y="1122782"/>
            <a:ext cx="1043574" cy="931670"/>
          </a:xfrm>
          <a:prstGeom prst="rect">
            <a:avLst/>
          </a:prstGeom>
          <a:noFill/>
          <a:ln>
            <a:noFill/>
          </a:ln>
        </p:spPr>
      </p:pic>
      <p:pic>
        <p:nvPicPr>
          <p:cNvPr id="276" name="Google Shape;276;p5"/>
          <p:cNvPicPr preferRelativeResize="0"/>
          <p:nvPr/>
        </p:nvPicPr>
        <p:blipFill rotWithShape="1">
          <a:blip r:embed="rId5">
            <a:alphaModFix/>
          </a:blip>
          <a:srcRect b="9990" l="38084" r="49565" t="51753"/>
          <a:stretch/>
        </p:blipFill>
        <p:spPr>
          <a:xfrm>
            <a:off x="6860623" y="3328132"/>
            <a:ext cx="1022889" cy="1943581"/>
          </a:xfrm>
          <a:prstGeom prst="rect">
            <a:avLst/>
          </a:prstGeom>
          <a:noFill/>
          <a:ln>
            <a:noFill/>
          </a:ln>
        </p:spPr>
      </p:pic>
      <p:pic>
        <p:nvPicPr>
          <p:cNvPr id="277" name="Google Shape;277;p5"/>
          <p:cNvPicPr preferRelativeResize="0"/>
          <p:nvPr/>
        </p:nvPicPr>
        <p:blipFill rotWithShape="1">
          <a:blip r:embed="rId5">
            <a:alphaModFix/>
          </a:blip>
          <a:srcRect b="48732" l="38084" r="49565" t="12525"/>
          <a:stretch/>
        </p:blipFill>
        <p:spPr>
          <a:xfrm>
            <a:off x="8068088" y="3312634"/>
            <a:ext cx="1022889" cy="1968286"/>
          </a:xfrm>
          <a:prstGeom prst="rect">
            <a:avLst/>
          </a:prstGeom>
          <a:noFill/>
          <a:ln>
            <a:noFill/>
          </a:ln>
        </p:spPr>
      </p:pic>
      <p:pic>
        <p:nvPicPr>
          <p:cNvPr id="278" name="Google Shape;278;p5"/>
          <p:cNvPicPr preferRelativeResize="0"/>
          <p:nvPr/>
        </p:nvPicPr>
        <p:blipFill rotWithShape="1">
          <a:blip r:embed="rId5">
            <a:alphaModFix/>
          </a:blip>
          <a:srcRect b="20059" l="9582" r="77819" t="62084"/>
          <a:stretch/>
        </p:blipFill>
        <p:spPr>
          <a:xfrm>
            <a:off x="7427942" y="2054451"/>
            <a:ext cx="1043574" cy="907176"/>
          </a:xfrm>
          <a:prstGeom prst="rect">
            <a:avLst/>
          </a:prstGeom>
          <a:noFill/>
          <a:ln>
            <a:noFill/>
          </a:ln>
        </p:spPr>
      </p:pic>
      <p:pic>
        <p:nvPicPr>
          <p:cNvPr id="279" name="Google Shape;279;p5"/>
          <p:cNvPicPr preferRelativeResize="0"/>
          <p:nvPr/>
        </p:nvPicPr>
        <p:blipFill rotWithShape="1">
          <a:blip r:embed="rId5">
            <a:alphaModFix/>
          </a:blip>
          <a:srcRect b="76189" l="56797" r="31543" t="5507"/>
          <a:stretch/>
        </p:blipFill>
        <p:spPr>
          <a:xfrm>
            <a:off x="9234304" y="3328132"/>
            <a:ext cx="1017318" cy="979606"/>
          </a:xfrm>
          <a:prstGeom prst="rect">
            <a:avLst/>
          </a:prstGeom>
          <a:noFill/>
          <a:ln>
            <a:noFill/>
          </a:ln>
        </p:spPr>
      </p:pic>
      <p:pic>
        <p:nvPicPr>
          <p:cNvPr id="280" name="Google Shape;280;p5"/>
          <p:cNvPicPr preferRelativeResize="0"/>
          <p:nvPr/>
        </p:nvPicPr>
        <p:blipFill rotWithShape="1">
          <a:blip r:embed="rId5">
            <a:alphaModFix/>
          </a:blip>
          <a:srcRect b="-59" l="57452" r="30887" t="81757"/>
          <a:stretch/>
        </p:blipFill>
        <p:spPr>
          <a:xfrm>
            <a:off x="9249801" y="4301313"/>
            <a:ext cx="1017319" cy="979607"/>
          </a:xfrm>
          <a:prstGeom prst="rect">
            <a:avLst/>
          </a:prstGeom>
          <a:noFill/>
          <a:ln>
            <a:noFill/>
          </a:ln>
        </p:spPr>
      </p:pic>
      <p:sp>
        <p:nvSpPr>
          <p:cNvPr id="281" name="Google Shape;281;p5"/>
          <p:cNvSpPr/>
          <p:nvPr/>
        </p:nvSpPr>
        <p:spPr>
          <a:xfrm>
            <a:off x="5039928" y="4104027"/>
            <a:ext cx="1691507" cy="398384"/>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2" name="Google Shape;282;p5"/>
          <p:cNvSpPr txBox="1"/>
          <p:nvPr/>
        </p:nvSpPr>
        <p:spPr>
          <a:xfrm>
            <a:off x="8579532" y="1860109"/>
            <a:ext cx="2486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2 Processing Functions</a:t>
            </a:r>
            <a:endParaRPr/>
          </a:p>
        </p:txBody>
      </p:sp>
      <p:sp>
        <p:nvSpPr>
          <p:cNvPr id="283" name="Google Shape;283;p5"/>
          <p:cNvSpPr txBox="1"/>
          <p:nvPr/>
        </p:nvSpPr>
        <p:spPr>
          <a:xfrm>
            <a:off x="7427942" y="5447261"/>
            <a:ext cx="24864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6 Processing Functions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6"/>
          <p:cNvPicPr preferRelativeResize="0"/>
          <p:nvPr/>
        </p:nvPicPr>
        <p:blipFill rotWithShape="1">
          <a:blip r:embed="rId3">
            <a:alphaModFix/>
          </a:blip>
          <a:srcRect b="0" l="0" r="0" t="0"/>
          <a:stretch/>
        </p:blipFill>
        <p:spPr>
          <a:xfrm>
            <a:off x="2517913" y="758559"/>
            <a:ext cx="8282608" cy="5080477"/>
          </a:xfrm>
          <a:prstGeom prst="rect">
            <a:avLst/>
          </a:prstGeom>
          <a:noFill/>
          <a:ln>
            <a:noFill/>
          </a:ln>
        </p:spPr>
      </p:pic>
      <p:sp>
        <p:nvSpPr>
          <p:cNvPr id="289" name="Google Shape;289;p6"/>
          <p:cNvSpPr/>
          <p:nvPr/>
        </p:nvSpPr>
        <p:spPr>
          <a:xfrm>
            <a:off x="5685825" y="1460089"/>
            <a:ext cx="965698" cy="1823959"/>
          </a:xfrm>
          <a:prstGeom prst="roundRect">
            <a:avLst>
              <a:gd fmla="val 16667" name="adj"/>
            </a:avLst>
          </a:prstGeom>
          <a:noFill/>
          <a:ln cap="flat" cmpd="sng" w="508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 name="Google Shape;290;p6"/>
          <p:cNvSpPr/>
          <p:nvPr/>
        </p:nvSpPr>
        <p:spPr>
          <a:xfrm>
            <a:off x="5693519" y="3429000"/>
            <a:ext cx="965698" cy="1826342"/>
          </a:xfrm>
          <a:prstGeom prst="roundRect">
            <a:avLst>
              <a:gd fmla="val 16667" name="adj"/>
            </a:avLst>
          </a:prstGeom>
          <a:noFill/>
          <a:ln cap="flat" cmpd="sng" w="508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 name="Google Shape;291;p6"/>
          <p:cNvSpPr/>
          <p:nvPr/>
        </p:nvSpPr>
        <p:spPr>
          <a:xfrm>
            <a:off x="3338694" y="2428643"/>
            <a:ext cx="965698" cy="2391330"/>
          </a:xfrm>
          <a:prstGeom prst="roundRect">
            <a:avLst>
              <a:gd fmla="val 16667" name="adj"/>
            </a:avLst>
          </a:prstGeom>
          <a:noFill/>
          <a:ln cap="flat" cmpd="sng" w="508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graphicFrame>
        <p:nvGraphicFramePr>
          <p:cNvPr id="296" name="Google Shape;296;p7"/>
          <p:cNvGraphicFramePr/>
          <p:nvPr/>
        </p:nvGraphicFramePr>
        <p:xfrm>
          <a:off x="1413847" y="1098620"/>
          <a:ext cx="3000000" cy="3000000"/>
        </p:xfrm>
        <a:graphic>
          <a:graphicData uri="http://schemas.openxmlformats.org/drawingml/2006/table">
            <a:tbl>
              <a:tblPr bandRow="1" firstRow="1">
                <a:noFill/>
                <a:tableStyleId>{E7E121BD-6C34-46BD-AFD3-C78D84214812}</a:tableStyleId>
              </a:tblPr>
              <a:tblGrid>
                <a:gridCol w="1942150"/>
                <a:gridCol w="1729200"/>
                <a:gridCol w="2158025"/>
                <a:gridCol w="3640950"/>
              </a:tblGrid>
              <a:tr h="580825">
                <a:tc>
                  <a:txBody>
                    <a:bodyPr/>
                    <a:lstStyle/>
                    <a:p>
                      <a:pPr indent="0" lvl="0" marL="0" marR="0" rtl="0" algn="ctr">
                        <a:spcBef>
                          <a:spcPts val="0"/>
                        </a:spcBef>
                        <a:spcAft>
                          <a:spcPts val="0"/>
                        </a:spcAft>
                        <a:buNone/>
                      </a:pPr>
                      <a:r>
                        <a:rPr b="1" lang="en-US" sz="2000" u="none" cap="none" strike="noStrike">
                          <a:solidFill>
                            <a:schemeClr val="dk1"/>
                          </a:solidFill>
                        </a:rPr>
                        <a:t>PF</a:t>
                      </a:r>
                      <a:endParaRPr/>
                    </a:p>
                  </a:txBody>
                  <a:tcPr marT="45725" marB="45725" marR="91450" marL="91450"/>
                </a:tc>
                <a:tc>
                  <a:txBody>
                    <a:bodyPr/>
                    <a:lstStyle/>
                    <a:p>
                      <a:pPr indent="0" lvl="0" marL="0" marR="0" rtl="0" algn="ctr">
                        <a:spcBef>
                          <a:spcPts val="0"/>
                        </a:spcBef>
                        <a:spcAft>
                          <a:spcPts val="0"/>
                        </a:spcAft>
                        <a:buNone/>
                      </a:pPr>
                      <a:r>
                        <a:rPr b="1" lang="en-US" sz="2000" u="none" cap="none" strike="noStrike">
                          <a:solidFill>
                            <a:schemeClr val="dk1"/>
                          </a:solidFill>
                        </a:rPr>
                        <a:t>ML STATUS*</a:t>
                      </a:r>
                      <a:endParaRPr/>
                    </a:p>
                  </a:txBody>
                  <a:tcPr marT="45725" marB="45725" marR="91450" marL="91450"/>
                </a:tc>
                <a:tc>
                  <a:txBody>
                    <a:bodyPr/>
                    <a:lstStyle/>
                    <a:p>
                      <a:pPr indent="0" lvl="0" marL="0" marR="0" rtl="0" algn="ctr">
                        <a:spcBef>
                          <a:spcPts val="0"/>
                        </a:spcBef>
                        <a:spcAft>
                          <a:spcPts val="0"/>
                        </a:spcAft>
                        <a:buNone/>
                      </a:pPr>
                      <a:r>
                        <a:rPr b="1" lang="en-US" sz="2000" u="none" cap="none" strike="noStrike">
                          <a:solidFill>
                            <a:schemeClr val="dk1"/>
                          </a:solidFill>
                        </a:rPr>
                        <a:t>DATA STATUS</a:t>
                      </a:r>
                      <a:endParaRPr/>
                    </a:p>
                  </a:txBody>
                  <a:tcPr marT="45725" marB="45725" marR="91450" marL="91450"/>
                </a:tc>
                <a:tc>
                  <a:txBody>
                    <a:bodyPr/>
                    <a:lstStyle/>
                    <a:p>
                      <a:pPr indent="0" lvl="0" marL="0" marR="0" rtl="0" algn="ctr">
                        <a:spcBef>
                          <a:spcPts val="0"/>
                        </a:spcBef>
                        <a:spcAft>
                          <a:spcPts val="0"/>
                        </a:spcAft>
                        <a:buNone/>
                      </a:pPr>
                      <a:r>
                        <a:rPr b="1" lang="en-US" sz="2000" u="none" cap="none" strike="noStrike">
                          <a:solidFill>
                            <a:schemeClr val="dk1"/>
                          </a:solidFill>
                        </a:rPr>
                        <a:t>INTEGRATION STATUS</a:t>
                      </a:r>
                      <a:endParaRPr/>
                    </a:p>
                  </a:txBody>
                  <a:tcPr marT="45725" marB="45725" marR="91450" marL="91450"/>
                </a:tc>
              </a:tr>
              <a:tr h="500275">
                <a:tc>
                  <a:txBody>
                    <a:bodyPr/>
                    <a:lstStyle/>
                    <a:p>
                      <a:pPr indent="0" lvl="0" marL="0" marR="0" rtl="0" algn="ctr">
                        <a:spcBef>
                          <a:spcPts val="0"/>
                        </a:spcBef>
                        <a:spcAft>
                          <a:spcPts val="0"/>
                        </a:spcAft>
                        <a:buNone/>
                      </a:pPr>
                      <a:r>
                        <a:rPr b="1" lang="en-US" sz="2000" u="none" cap="none" strike="noStrike">
                          <a:solidFill>
                            <a:srgbClr val="000000"/>
                          </a:solidFill>
                        </a:rPr>
                        <a:t>2PCF-GC</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ML3A+83%</a:t>
                      </a:r>
                      <a:endParaRPr baseline="30000"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sz="2000" u="none" cap="none" strike="noStrike">
                        <a:solidFill>
                          <a:schemeClr val="dk1"/>
                        </a:solidFill>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Done (CCB 26/2/25)</a:t>
                      </a:r>
                      <a:endParaRPr sz="2000" u="none" cap="none" strike="noStrike">
                        <a:solidFill>
                          <a:schemeClr val="dk1"/>
                        </a:solidFill>
                        <a:latin typeface="Play"/>
                        <a:ea typeface="Play"/>
                        <a:cs typeface="Play"/>
                        <a:sym typeface="Play"/>
                      </a:endParaRPr>
                    </a:p>
                  </a:txBody>
                  <a:tcPr marT="95250" marB="95250" marR="95250" marL="95250">
                    <a:solidFill>
                      <a:srgbClr val="43D658"/>
                    </a:solidFill>
                  </a:tcPr>
                </a:tc>
              </a:tr>
              <a:tr h="500275">
                <a:tc>
                  <a:txBody>
                    <a:bodyPr/>
                    <a:lstStyle/>
                    <a:p>
                      <a:pPr indent="0" lvl="0" marL="0" marR="0" rtl="0" algn="ctr">
                        <a:spcBef>
                          <a:spcPts val="0"/>
                        </a:spcBef>
                        <a:spcAft>
                          <a:spcPts val="0"/>
                        </a:spcAft>
                        <a:buNone/>
                      </a:pPr>
                      <a:r>
                        <a:rPr b="1" lang="en-US" sz="2000" u="none" cap="none" strike="noStrike">
                          <a:solidFill>
                            <a:srgbClr val="000000"/>
                          </a:solidFill>
                        </a:rPr>
                        <a:t>3PCF-GC</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ML3A+85%</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sz="2000" u="none" cap="none" strike="noStrike">
                        <a:solidFill>
                          <a:schemeClr val="dk1"/>
                        </a:solidFill>
                        <a:latin typeface="Play"/>
                        <a:ea typeface="Play"/>
                        <a:cs typeface="Play"/>
                        <a:sym typeface="Play"/>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(CCB 26/2/25)</a:t>
                      </a:r>
                      <a:endParaRPr b="0" i="0" sz="2000" u="none" cap="none" strike="noStrike">
                        <a:solidFill>
                          <a:schemeClr val="dk1"/>
                        </a:solidFill>
                        <a:latin typeface="Arial"/>
                        <a:ea typeface="Arial"/>
                        <a:cs typeface="Arial"/>
                        <a:sym typeface="Arial"/>
                      </a:endParaRPr>
                    </a:p>
                  </a:txBody>
                  <a:tcPr marT="95250" marB="95250" marR="95250" marL="95250">
                    <a:solidFill>
                      <a:srgbClr val="43D658"/>
                    </a:solidFill>
                  </a:tcPr>
                </a:tc>
              </a:tr>
              <a:tr h="500275">
                <a:tc>
                  <a:txBody>
                    <a:bodyPr/>
                    <a:lstStyle/>
                    <a:p>
                      <a:pPr indent="0" lvl="0" marL="0" marR="0" rtl="0" algn="ctr">
                        <a:spcBef>
                          <a:spcPts val="0"/>
                        </a:spcBef>
                        <a:spcAft>
                          <a:spcPts val="0"/>
                        </a:spcAft>
                        <a:buNone/>
                      </a:pPr>
                      <a:r>
                        <a:rPr b="1" lang="en-US" sz="2000" u="none" cap="none" strike="noStrike">
                          <a:solidFill>
                            <a:srgbClr val="000000"/>
                          </a:solidFill>
                        </a:rPr>
                        <a:t>PK-GC</a:t>
                      </a:r>
                      <a:endParaRPr sz="2000" u="none" cap="none" strike="noStrike">
                        <a:latin typeface="Play"/>
                        <a:ea typeface="Play"/>
                        <a:cs typeface="Play"/>
                        <a:sym typeface="Play"/>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ML3A+79%</a:t>
                      </a:r>
                      <a:endParaRPr baseline="30000"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b="0" i="0" sz="2000" u="none" cap="none" strike="noStrike">
                        <a:solidFill>
                          <a:schemeClr val="dk1"/>
                        </a:solidFill>
                        <a:latin typeface="Arial"/>
                        <a:ea typeface="Arial"/>
                        <a:cs typeface="Arial"/>
                        <a:sym typeface="Arial"/>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(CCB 26/2/25)</a:t>
                      </a:r>
                      <a:endParaRPr b="0" i="0" sz="2000" u="none" cap="none" strike="noStrike">
                        <a:solidFill>
                          <a:schemeClr val="dk1"/>
                        </a:solidFill>
                        <a:latin typeface="Arial"/>
                        <a:ea typeface="Arial"/>
                        <a:cs typeface="Arial"/>
                        <a:sym typeface="Arial"/>
                      </a:endParaRPr>
                    </a:p>
                  </a:txBody>
                  <a:tcPr marT="95250" marB="95250" marR="95250" marL="95250">
                    <a:solidFill>
                      <a:srgbClr val="43D658"/>
                    </a:solidFill>
                  </a:tcPr>
                </a:tc>
              </a:tr>
              <a:tr h="500275">
                <a:tc>
                  <a:txBody>
                    <a:bodyPr/>
                    <a:lstStyle/>
                    <a:p>
                      <a:pPr indent="0" lvl="0" marL="0" marR="0" rtl="0" algn="ctr">
                        <a:spcBef>
                          <a:spcPts val="0"/>
                        </a:spcBef>
                        <a:spcAft>
                          <a:spcPts val="0"/>
                        </a:spcAft>
                        <a:buNone/>
                      </a:pPr>
                      <a:r>
                        <a:rPr b="1" lang="en-US" sz="2000" u="none" cap="none" strike="noStrike">
                          <a:solidFill>
                            <a:srgbClr val="000000"/>
                          </a:solidFill>
                        </a:rPr>
                        <a:t>BK-GC</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ML3B</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b="0" i="0" sz="2000" u="none" cap="none" strike="noStrike">
                        <a:solidFill>
                          <a:schemeClr val="dk1"/>
                        </a:solidFill>
                        <a:latin typeface="Arial"/>
                        <a:ea typeface="Arial"/>
                        <a:cs typeface="Arial"/>
                        <a:sym typeface="Arial"/>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(CCB 26/2/25)</a:t>
                      </a:r>
                      <a:endParaRPr b="0" i="0" sz="2000" u="none" cap="none" strike="noStrike">
                        <a:solidFill>
                          <a:schemeClr val="dk1"/>
                        </a:solidFill>
                        <a:latin typeface="Arial"/>
                        <a:ea typeface="Arial"/>
                        <a:cs typeface="Arial"/>
                        <a:sym typeface="Arial"/>
                      </a:endParaRPr>
                    </a:p>
                  </a:txBody>
                  <a:tcPr marT="95250" marB="95250" marR="95250" marL="95250">
                    <a:solidFill>
                      <a:srgbClr val="43D658"/>
                    </a:solidFill>
                  </a:tcPr>
                </a:tc>
              </a:tr>
              <a:tr h="500275">
                <a:tc>
                  <a:txBody>
                    <a:bodyPr/>
                    <a:lstStyle/>
                    <a:p>
                      <a:pPr indent="0" lvl="0" marL="0" marR="0" rtl="0" algn="ctr">
                        <a:spcBef>
                          <a:spcPts val="0"/>
                        </a:spcBef>
                        <a:spcAft>
                          <a:spcPts val="0"/>
                        </a:spcAft>
                        <a:buNone/>
                      </a:pPr>
                      <a:r>
                        <a:rPr b="1" lang="en-US" sz="2000" u="none" cap="none" strike="noStrike">
                          <a:solidFill>
                            <a:srgbClr val="000000"/>
                          </a:solidFill>
                        </a:rPr>
                        <a:t>CM-2PCF-GC</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ML3A+50%</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SC8 mocks</a:t>
                      </a:r>
                      <a:endParaRPr b="0" i="0" sz="2000" u="none" cap="none" strike="noStrike">
                        <a:solidFill>
                          <a:schemeClr val="dk1"/>
                        </a:solidFill>
                        <a:latin typeface="Arial"/>
                        <a:ea typeface="Arial"/>
                        <a:cs typeface="Arial"/>
                        <a:sym typeface="Arial"/>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(CCB 26/2/25)</a:t>
                      </a:r>
                      <a:endParaRPr b="0" i="0" sz="2000" u="none" cap="none" strike="noStrike">
                        <a:solidFill>
                          <a:schemeClr val="dk1"/>
                        </a:solidFill>
                        <a:latin typeface="Arial"/>
                        <a:ea typeface="Arial"/>
                        <a:cs typeface="Arial"/>
                        <a:sym typeface="Arial"/>
                      </a:endParaRPr>
                    </a:p>
                  </a:txBody>
                  <a:tcPr marT="95250" marB="95250" marR="95250" marL="95250">
                    <a:solidFill>
                      <a:srgbClr val="43D658"/>
                    </a:solidFill>
                  </a:tcPr>
                </a:tc>
              </a:tr>
              <a:tr h="500275">
                <a:tc>
                  <a:txBody>
                    <a:bodyPr/>
                    <a:lstStyle/>
                    <a:p>
                      <a:pPr indent="0" lvl="0" marL="0" marR="0" rtl="0" algn="ctr">
                        <a:spcBef>
                          <a:spcPts val="0"/>
                        </a:spcBef>
                        <a:spcAft>
                          <a:spcPts val="0"/>
                        </a:spcAft>
                        <a:buNone/>
                      </a:pPr>
                      <a:r>
                        <a:rPr b="1" lang="en-US" sz="2000" u="none" cap="none" strike="noStrike">
                          <a:solidFill>
                            <a:srgbClr val="000000"/>
                          </a:solidFill>
                        </a:rPr>
                        <a:t>CM-PK-GC</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ML3A+60%</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SC8 mocks</a:t>
                      </a:r>
                      <a:endParaRPr b="0" i="0" sz="2000" u="none" cap="none" strike="noStrike">
                        <a:solidFill>
                          <a:schemeClr val="dk1"/>
                        </a:solidFill>
                        <a:latin typeface="Arial"/>
                        <a:ea typeface="Arial"/>
                        <a:cs typeface="Arial"/>
                        <a:sym typeface="Arial"/>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(CCB 26/2/25)</a:t>
                      </a:r>
                      <a:endParaRPr b="0" i="0" sz="2000" u="none" cap="none" strike="noStrike">
                        <a:solidFill>
                          <a:schemeClr val="dk1"/>
                        </a:solidFill>
                        <a:latin typeface="Arial"/>
                        <a:ea typeface="Arial"/>
                        <a:cs typeface="Arial"/>
                        <a:sym typeface="Arial"/>
                      </a:endParaRPr>
                    </a:p>
                  </a:txBody>
                  <a:tcPr marT="95250" marB="95250" marR="95250" marL="95250">
                    <a:solidFill>
                      <a:srgbClr val="43D658"/>
                    </a:solidFill>
                  </a:tcPr>
                </a:tc>
              </a:tr>
              <a:tr h="500275">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00000"/>
                          </a:solidFill>
                        </a:rPr>
                        <a:t>VMSP-ID**</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ML3B</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sz="2000" u="none" cap="none" strike="noStrike">
                        <a:solidFill>
                          <a:schemeClr val="dk1"/>
                        </a:solidFill>
                        <a:latin typeface="Play"/>
                        <a:ea typeface="Play"/>
                        <a:cs typeface="Play"/>
                        <a:sym typeface="Play"/>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(7/8/24). Update soon</a:t>
                      </a:r>
                      <a:endParaRPr b="0" i="0" sz="2000" u="none" cap="none" strike="noStrike">
                        <a:solidFill>
                          <a:schemeClr val="dk1"/>
                        </a:solidFill>
                        <a:latin typeface="Arial"/>
                        <a:ea typeface="Arial"/>
                        <a:cs typeface="Arial"/>
                        <a:sym typeface="Arial"/>
                      </a:endParaRPr>
                    </a:p>
                  </a:txBody>
                  <a:tcPr marT="95250" marB="95250" marR="95250" marL="95250">
                    <a:solidFill>
                      <a:srgbClr val="81E490"/>
                    </a:solidFill>
                  </a:tcPr>
                </a:tc>
              </a:tr>
              <a:tr h="500275">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00000"/>
                          </a:solidFill>
                        </a:rPr>
                        <a:t>SEL-ID**</a:t>
                      </a:r>
                      <a:endParaRPr sz="2000" u="none" cap="none" strike="noStrike">
                        <a:latin typeface="Play"/>
                        <a:ea typeface="Play"/>
                        <a:cs typeface="Play"/>
                        <a:sym typeface="Play"/>
                      </a:endParaRPr>
                    </a:p>
                  </a:txBody>
                  <a:tcPr marT="95250" marB="95250" marR="95250" marL="95250"/>
                </a:tc>
                <a:tc>
                  <a:txBody>
                    <a:bodyPr/>
                    <a:lstStyle/>
                    <a:p>
                      <a:pPr indent="0" lvl="0" marL="0" marR="0" rtl="0" algn="ctr">
                        <a:spcBef>
                          <a:spcPts val="0"/>
                        </a:spcBef>
                        <a:spcAft>
                          <a:spcPts val="0"/>
                        </a:spcAft>
                        <a:buNone/>
                      </a:pPr>
                      <a:r>
                        <a:rPr b="1" lang="en-US" sz="2000" u="none" cap="none" strike="noStrike">
                          <a:solidFill>
                            <a:schemeClr val="dk1"/>
                          </a:solidFill>
                        </a:rPr>
                        <a:t>ML3B</a:t>
                      </a:r>
                      <a:endParaRPr sz="2000" u="none" cap="none" strike="noStrike">
                        <a:solidFill>
                          <a:schemeClr val="dk1"/>
                        </a:solidFill>
                      </a:endParaRPr>
                    </a:p>
                  </a:txBody>
                  <a:tcPr marT="95250" marB="95250" marR="95250" marL="95250">
                    <a:solidFill>
                      <a:srgbClr val="43D658"/>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On DPS (EDF-N)</a:t>
                      </a:r>
                      <a:endParaRPr sz="2000" u="none" cap="none" strike="noStrike">
                        <a:solidFill>
                          <a:schemeClr val="dk1"/>
                        </a:solidFill>
                        <a:latin typeface="Play"/>
                        <a:ea typeface="Play"/>
                        <a:cs typeface="Play"/>
                        <a:sym typeface="Play"/>
                      </a:endParaRPr>
                    </a:p>
                  </a:txBody>
                  <a:tcPr marT="95250" marB="95250" marR="95250" marL="95250"/>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chemeClr val="dk1"/>
                          </a:solidFill>
                        </a:rPr>
                        <a:t>Done (7/8/24). Update soon</a:t>
                      </a:r>
                      <a:endParaRPr b="0" i="0" sz="2000" u="none" cap="none" strike="noStrike">
                        <a:solidFill>
                          <a:schemeClr val="dk1"/>
                        </a:solidFill>
                        <a:latin typeface="Arial"/>
                        <a:ea typeface="Arial"/>
                        <a:cs typeface="Arial"/>
                        <a:sym typeface="Arial"/>
                      </a:endParaRPr>
                    </a:p>
                  </a:txBody>
                  <a:tcPr marT="95250" marB="95250" marR="95250" marL="95250">
                    <a:solidFill>
                      <a:srgbClr val="81E490"/>
                    </a:solidFill>
                  </a:tcPr>
                </a:tc>
              </a:tr>
            </a:tbl>
          </a:graphicData>
        </a:graphic>
      </p:graphicFrame>
      <p:sp>
        <p:nvSpPr>
          <p:cNvPr id="297" name="Google Shape;297;p7"/>
          <p:cNvSpPr txBox="1"/>
          <p:nvPr/>
        </p:nvSpPr>
        <p:spPr>
          <a:xfrm>
            <a:off x="1281475" y="5681600"/>
            <a:ext cx="968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Score fluctuates when the code is updated/modified. They’ve all reached ML3B in the past.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8"/>
          <p:cNvPicPr preferRelativeResize="0"/>
          <p:nvPr/>
        </p:nvPicPr>
        <p:blipFill rotWithShape="1">
          <a:blip r:embed="rId3">
            <a:alphaModFix/>
          </a:blip>
          <a:srcRect b="50283" l="9831" r="77819" t="31742"/>
          <a:stretch/>
        </p:blipFill>
        <p:spPr>
          <a:xfrm>
            <a:off x="779168" y="1256871"/>
            <a:ext cx="1855543" cy="1656570"/>
          </a:xfrm>
          <a:prstGeom prst="rect">
            <a:avLst/>
          </a:prstGeom>
          <a:noFill/>
          <a:ln>
            <a:noFill/>
          </a:ln>
        </p:spPr>
      </p:pic>
      <p:pic>
        <p:nvPicPr>
          <p:cNvPr id="303" name="Google Shape;303;p8"/>
          <p:cNvPicPr preferRelativeResize="0"/>
          <p:nvPr/>
        </p:nvPicPr>
        <p:blipFill rotWithShape="1">
          <a:blip r:embed="rId3">
            <a:alphaModFix/>
          </a:blip>
          <a:srcRect b="20059" l="9582" r="77819" t="62084"/>
          <a:stretch/>
        </p:blipFill>
        <p:spPr>
          <a:xfrm>
            <a:off x="779165" y="3429000"/>
            <a:ext cx="1855543" cy="1613018"/>
          </a:xfrm>
          <a:prstGeom prst="rect">
            <a:avLst/>
          </a:prstGeom>
          <a:noFill/>
          <a:ln>
            <a:noFill/>
          </a:ln>
        </p:spPr>
      </p:pic>
      <p:sp>
        <p:nvSpPr>
          <p:cNvPr id="304" name="Google Shape;304;p8"/>
          <p:cNvSpPr txBox="1"/>
          <p:nvPr/>
        </p:nvSpPr>
        <p:spPr>
          <a:xfrm>
            <a:off x="3719593" y="1097559"/>
            <a:ext cx="7545091" cy="1815882"/>
          </a:xfrm>
          <a:prstGeom prst="rect">
            <a:avLst/>
          </a:prstGeom>
          <a:solidFill>
            <a:srgbClr val="F8EF00"/>
          </a:solidFill>
          <a:ln cap="flat" cmpd="sng" w="25400">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Generates </a:t>
            </a:r>
            <a:r>
              <a:rPr b="1" lang="en-US" sz="2800">
                <a:solidFill>
                  <a:schemeClr val="dk1"/>
                </a:solidFill>
                <a:latin typeface="Arial"/>
                <a:ea typeface="Arial"/>
                <a:cs typeface="Arial"/>
                <a:sym typeface="Arial"/>
              </a:rPr>
              <a:t>the Euclid Spectroscopic Galaxy Catalog </a:t>
            </a:r>
            <a:r>
              <a:rPr lang="en-US" sz="2800">
                <a:solidFill>
                  <a:schemeClr val="dk1"/>
                </a:solidFill>
                <a:latin typeface="Arial"/>
                <a:ea typeface="Arial"/>
                <a:cs typeface="Arial"/>
                <a:sym typeface="Arial"/>
              </a:rPr>
              <a:t>from which it extracts all the </a:t>
            </a:r>
            <a:r>
              <a:rPr b="1" lang="en-US" sz="2800">
                <a:solidFill>
                  <a:schemeClr val="dk1"/>
                </a:solidFill>
                <a:latin typeface="Arial"/>
                <a:ea typeface="Arial"/>
                <a:cs typeface="Arial"/>
                <a:sym typeface="Arial"/>
              </a:rPr>
              <a:t>subsamples</a:t>
            </a:r>
            <a:r>
              <a:rPr lang="en-US" sz="2800">
                <a:solidFill>
                  <a:schemeClr val="dk1"/>
                </a:solidFill>
                <a:latin typeface="Arial"/>
                <a:ea typeface="Arial"/>
                <a:cs typeface="Arial"/>
                <a:sym typeface="Arial"/>
              </a:rPr>
              <a:t> that will be used </a:t>
            </a:r>
            <a:r>
              <a:rPr b="1" lang="en-US" sz="2800">
                <a:solidFill>
                  <a:schemeClr val="dk1"/>
                </a:solidFill>
                <a:latin typeface="Arial"/>
                <a:ea typeface="Arial"/>
                <a:cs typeface="Arial"/>
                <a:sym typeface="Arial"/>
              </a:rPr>
              <a:t>for clustering analyses </a:t>
            </a:r>
            <a:r>
              <a:rPr lang="en-US" sz="2800">
                <a:solidFill>
                  <a:schemeClr val="dk1"/>
                </a:solidFill>
                <a:latin typeface="Arial"/>
                <a:ea typeface="Arial"/>
                <a:cs typeface="Arial"/>
                <a:sym typeface="Arial"/>
              </a:rPr>
              <a:t>and cosmological inference.</a:t>
            </a:r>
            <a:endParaRPr/>
          </a:p>
        </p:txBody>
      </p:sp>
      <p:sp>
        <p:nvSpPr>
          <p:cNvPr id="305" name="Google Shape;305;p8"/>
          <p:cNvSpPr txBox="1"/>
          <p:nvPr/>
        </p:nvSpPr>
        <p:spPr>
          <a:xfrm>
            <a:off x="3719592" y="3112124"/>
            <a:ext cx="7545091" cy="2246769"/>
          </a:xfrm>
          <a:prstGeom prst="rect">
            <a:avLst/>
          </a:prstGeom>
          <a:solidFill>
            <a:srgbClr val="F8EF00"/>
          </a:solidFill>
          <a:ln cap="flat" cmpd="sng" w="25400">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Estimates the </a:t>
            </a:r>
            <a:r>
              <a:rPr b="1" lang="en-US" sz="2800">
                <a:solidFill>
                  <a:schemeClr val="dk1"/>
                </a:solidFill>
                <a:latin typeface="Arial"/>
                <a:ea typeface="Arial"/>
                <a:cs typeface="Arial"/>
                <a:sym typeface="Arial"/>
              </a:rPr>
              <a:t>Selection Function </a:t>
            </a:r>
            <a:r>
              <a:rPr lang="en-US" sz="2800">
                <a:solidFill>
                  <a:schemeClr val="dk1"/>
                </a:solidFill>
                <a:latin typeface="Arial"/>
                <a:ea typeface="Arial"/>
                <a:cs typeface="Arial"/>
                <a:sym typeface="Arial"/>
              </a:rPr>
              <a:t>of the spectroscopic catalog and all its subsamples. It will take the form of a catalog of synthetic objects uniformly distributed across the survey volume (a.k.a. the </a:t>
            </a:r>
            <a:r>
              <a:rPr b="1" lang="en-US" sz="2800">
                <a:solidFill>
                  <a:schemeClr val="dk1"/>
                </a:solidFill>
                <a:latin typeface="Arial"/>
                <a:ea typeface="Arial"/>
                <a:cs typeface="Arial"/>
                <a:sym typeface="Arial"/>
              </a:rPr>
              <a:t>Random Catalogs</a:t>
            </a:r>
            <a:r>
              <a:rPr lang="en-US" sz="2800">
                <a:solidFill>
                  <a:schemeClr val="dk1"/>
                </a:solidFill>
                <a:latin typeface="Arial"/>
                <a:ea typeface="Arial"/>
                <a:cs typeface="Arial"/>
                <a:sym typeface="Arial"/>
              </a:rPr>
              <a:t>)</a:t>
            </a:r>
            <a:endParaRPr/>
          </a:p>
        </p:txBody>
      </p:sp>
      <p:sp>
        <p:nvSpPr>
          <p:cNvPr id="306" name="Google Shape;306;p8"/>
          <p:cNvSpPr/>
          <p:nvPr/>
        </p:nvSpPr>
        <p:spPr>
          <a:xfrm>
            <a:off x="2767478" y="1885964"/>
            <a:ext cx="819348" cy="398384"/>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8"/>
          <p:cNvSpPr/>
          <p:nvPr/>
        </p:nvSpPr>
        <p:spPr>
          <a:xfrm>
            <a:off x="2767478" y="4036316"/>
            <a:ext cx="819348" cy="398384"/>
          </a:xfrm>
          <a:prstGeom prst="rightArrow">
            <a:avLst>
              <a:gd fmla="val 50000" name="adj1"/>
              <a:gd fmla="val 50000" name="adj2"/>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9"/>
          <p:cNvPicPr preferRelativeResize="0"/>
          <p:nvPr/>
        </p:nvPicPr>
        <p:blipFill rotWithShape="1">
          <a:blip r:embed="rId3">
            <a:alphaModFix/>
          </a:blip>
          <a:srcRect b="50283" l="9831" r="77819" t="31742"/>
          <a:stretch/>
        </p:blipFill>
        <p:spPr>
          <a:xfrm>
            <a:off x="779168" y="1256871"/>
            <a:ext cx="1855543" cy="1656570"/>
          </a:xfrm>
          <a:prstGeom prst="rect">
            <a:avLst/>
          </a:prstGeom>
          <a:noFill/>
          <a:ln>
            <a:noFill/>
          </a:ln>
        </p:spPr>
      </p:pic>
      <p:pic>
        <p:nvPicPr>
          <p:cNvPr id="313" name="Google Shape;313;p9"/>
          <p:cNvPicPr preferRelativeResize="0"/>
          <p:nvPr/>
        </p:nvPicPr>
        <p:blipFill rotWithShape="1">
          <a:blip r:embed="rId3">
            <a:alphaModFix/>
          </a:blip>
          <a:srcRect b="20059" l="9582" r="77819" t="62084"/>
          <a:stretch/>
        </p:blipFill>
        <p:spPr>
          <a:xfrm>
            <a:off x="779165" y="3429000"/>
            <a:ext cx="1855543" cy="1613018"/>
          </a:xfrm>
          <a:prstGeom prst="rect">
            <a:avLst/>
          </a:prstGeom>
          <a:noFill/>
          <a:ln>
            <a:noFill/>
          </a:ln>
        </p:spPr>
      </p:pic>
      <p:sp>
        <p:nvSpPr>
          <p:cNvPr id="314" name="Google Shape;314;p9"/>
          <p:cNvSpPr txBox="1"/>
          <p:nvPr/>
        </p:nvSpPr>
        <p:spPr>
          <a:xfrm>
            <a:off x="2960178" y="633927"/>
            <a:ext cx="8942400" cy="5772000"/>
          </a:xfrm>
          <a:prstGeom prst="rect">
            <a:avLst/>
          </a:prstGeom>
          <a:solidFill>
            <a:srgbClr val="F8EF00"/>
          </a:solidFill>
          <a:ln cap="flat" cmpd="sng" w="25400">
            <a:solidFill>
              <a:srgbClr val="08283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700">
                <a:solidFill>
                  <a:schemeClr val="dk1"/>
                </a:solidFill>
                <a:latin typeface="Arial"/>
                <a:ea typeface="Arial"/>
                <a:cs typeface="Arial"/>
                <a:sym typeface="Arial"/>
              </a:rPr>
              <a:t>The LE2-spectroscopic pipeline for DR1 has not been</a:t>
            </a:r>
            <a:endParaRPr sz="1300"/>
          </a:p>
          <a:p>
            <a:pPr indent="0" lvl="0" marL="0" marR="0" rtl="0" algn="l">
              <a:spcBef>
                <a:spcPts val="0"/>
              </a:spcBef>
              <a:spcAft>
                <a:spcPts val="0"/>
              </a:spcAft>
              <a:buNone/>
            </a:pPr>
            <a:r>
              <a:rPr i="1" lang="en-US" sz="2700">
                <a:solidFill>
                  <a:schemeClr val="dk1"/>
                </a:solidFill>
                <a:latin typeface="Arial"/>
                <a:ea typeface="Arial"/>
                <a:cs typeface="Arial"/>
                <a:sym typeface="Arial"/>
              </a:rPr>
              <a:t>frozen yet. A final reference  datasets has not been generated yet.  The very selection criteria of the survey are yet to be defined.</a:t>
            </a:r>
            <a:endParaRPr sz="1300"/>
          </a:p>
          <a:p>
            <a:pPr indent="0" lvl="0" marL="0" marR="0" rtl="0" algn="l">
              <a:spcBef>
                <a:spcPts val="0"/>
              </a:spcBef>
              <a:spcAft>
                <a:spcPts val="0"/>
              </a:spcAft>
              <a:buNone/>
            </a:pPr>
            <a:r>
              <a:t/>
            </a:r>
            <a:endParaRPr sz="900">
              <a:solidFill>
                <a:schemeClr val="dk1"/>
              </a:solidFill>
              <a:latin typeface="Arial"/>
              <a:ea typeface="Arial"/>
              <a:cs typeface="Arial"/>
              <a:sym typeface="Arial"/>
            </a:endParaRPr>
          </a:p>
          <a:p>
            <a:pPr indent="0" lvl="0" marL="0" marR="0" rtl="0" algn="l">
              <a:spcBef>
                <a:spcPts val="0"/>
              </a:spcBef>
              <a:spcAft>
                <a:spcPts val="0"/>
              </a:spcAft>
              <a:buNone/>
            </a:pPr>
            <a:r>
              <a:rPr lang="en-US" sz="2700">
                <a:solidFill>
                  <a:schemeClr val="dk1"/>
                </a:solidFill>
                <a:latin typeface="Arial"/>
                <a:ea typeface="Arial"/>
                <a:cs typeface="Arial"/>
                <a:sym typeface="Arial"/>
              </a:rPr>
              <a:t>As a result:</a:t>
            </a:r>
            <a:endParaRPr sz="1300"/>
          </a:p>
          <a:p>
            <a:pPr indent="0" lvl="0" marL="0" marR="0" rtl="0" algn="l">
              <a:spcBef>
                <a:spcPts val="0"/>
              </a:spcBef>
              <a:spcAft>
                <a:spcPts val="0"/>
              </a:spcAft>
              <a:buNone/>
            </a:pPr>
            <a:r>
              <a:rPr lang="en-US" sz="2700">
                <a:solidFill>
                  <a:schemeClr val="dk1"/>
                </a:solidFill>
                <a:latin typeface="Arial"/>
                <a:ea typeface="Arial"/>
                <a:cs typeface="Arial"/>
                <a:sym typeface="Arial"/>
              </a:rPr>
              <a:t>1- The current</a:t>
            </a:r>
            <a:r>
              <a:rPr b="1" lang="en-US" sz="2700">
                <a:solidFill>
                  <a:schemeClr val="dk1"/>
                </a:solidFill>
                <a:latin typeface="Arial"/>
                <a:ea typeface="Arial"/>
                <a:cs typeface="Arial"/>
                <a:sym typeface="Arial"/>
              </a:rPr>
              <a:t> VMSP-SEL pipeline </a:t>
            </a:r>
            <a:r>
              <a:rPr lang="en-US" sz="2700">
                <a:solidFill>
                  <a:schemeClr val="dk1"/>
                </a:solidFill>
                <a:latin typeface="Arial"/>
                <a:ea typeface="Arial"/>
                <a:cs typeface="Arial"/>
                <a:sym typeface="Arial"/>
              </a:rPr>
              <a:t>can and </a:t>
            </a:r>
            <a:r>
              <a:rPr b="1" lang="en-US" sz="2700">
                <a:solidFill>
                  <a:schemeClr val="dk1"/>
                </a:solidFill>
                <a:latin typeface="Arial"/>
                <a:ea typeface="Arial"/>
                <a:cs typeface="Arial"/>
                <a:sym typeface="Arial"/>
              </a:rPr>
              <a:t>will generate a Q1-like spectroscopic catalog </a:t>
            </a:r>
            <a:r>
              <a:rPr lang="en-US" sz="2700">
                <a:solidFill>
                  <a:schemeClr val="dk1"/>
                </a:solidFill>
                <a:latin typeface="Arial"/>
                <a:ea typeface="Arial"/>
                <a:cs typeface="Arial"/>
                <a:sym typeface="Arial"/>
              </a:rPr>
              <a:t>(and random) </a:t>
            </a:r>
            <a:r>
              <a:rPr b="1" lang="en-US" sz="2700">
                <a:solidFill>
                  <a:schemeClr val="dk1"/>
                </a:solidFill>
                <a:latin typeface="Arial"/>
                <a:ea typeface="Arial"/>
                <a:cs typeface="Arial"/>
                <a:sym typeface="Arial"/>
              </a:rPr>
              <a:t>for DR1</a:t>
            </a:r>
            <a:r>
              <a:rPr lang="en-US" sz="2700">
                <a:solidFill>
                  <a:schemeClr val="dk1"/>
                </a:solidFill>
                <a:latin typeface="Arial"/>
                <a:ea typeface="Arial"/>
                <a:cs typeface="Arial"/>
                <a:sym typeface="Arial"/>
              </a:rPr>
              <a:t>.</a:t>
            </a:r>
            <a:endParaRPr sz="1300"/>
          </a:p>
          <a:p>
            <a:pPr indent="0" lvl="0" marL="0" marR="0" rtl="0" algn="l">
              <a:spcBef>
                <a:spcPts val="0"/>
              </a:spcBef>
              <a:spcAft>
                <a:spcPts val="0"/>
              </a:spcAft>
              <a:buNone/>
            </a:pPr>
            <a:r>
              <a:rPr lang="en-US" sz="2700">
                <a:solidFill>
                  <a:schemeClr val="dk1"/>
                </a:solidFill>
                <a:latin typeface="Arial"/>
                <a:ea typeface="Arial"/>
                <a:cs typeface="Arial"/>
                <a:sym typeface="Arial"/>
              </a:rPr>
              <a:t>2- An </a:t>
            </a:r>
            <a:r>
              <a:rPr b="1" lang="en-US" sz="2700">
                <a:solidFill>
                  <a:schemeClr val="dk1"/>
                </a:solidFill>
                <a:latin typeface="Arial"/>
                <a:ea typeface="Arial"/>
                <a:cs typeface="Arial"/>
                <a:sym typeface="Arial"/>
              </a:rPr>
              <a:t>updated version of VMSP-SEL</a:t>
            </a:r>
            <a:r>
              <a:rPr lang="en-US" sz="2700">
                <a:solidFill>
                  <a:schemeClr val="dk1"/>
                </a:solidFill>
                <a:latin typeface="Arial"/>
                <a:ea typeface="Arial"/>
                <a:cs typeface="Arial"/>
                <a:sym typeface="Arial"/>
              </a:rPr>
              <a:t> will have to be issued </a:t>
            </a:r>
            <a:r>
              <a:rPr b="1" lang="en-US" sz="2700">
                <a:solidFill>
                  <a:schemeClr val="dk1"/>
                </a:solidFill>
                <a:latin typeface="Arial"/>
                <a:ea typeface="Arial"/>
                <a:cs typeface="Arial"/>
                <a:sym typeface="Arial"/>
              </a:rPr>
              <a:t>to generate spectroscopic catalogs </a:t>
            </a:r>
            <a:r>
              <a:rPr lang="en-US" sz="2700">
                <a:solidFill>
                  <a:schemeClr val="dk1"/>
                </a:solidFill>
                <a:latin typeface="Arial"/>
                <a:ea typeface="Arial"/>
                <a:cs typeface="Arial"/>
                <a:sym typeface="Arial"/>
              </a:rPr>
              <a:t>(and random) suitable </a:t>
            </a:r>
            <a:r>
              <a:rPr b="1" lang="en-US" sz="2700">
                <a:solidFill>
                  <a:schemeClr val="dk1"/>
                </a:solidFill>
                <a:latin typeface="Arial"/>
                <a:ea typeface="Arial"/>
                <a:cs typeface="Arial"/>
                <a:sym typeface="Arial"/>
              </a:rPr>
              <a:t>for cosmological analysis</a:t>
            </a:r>
            <a:r>
              <a:rPr lang="en-US" sz="2700">
                <a:solidFill>
                  <a:schemeClr val="dk1"/>
                </a:solidFill>
                <a:latin typeface="Arial"/>
                <a:ea typeface="Arial"/>
                <a:cs typeface="Arial"/>
                <a:sym typeface="Arial"/>
              </a:rPr>
              <a:t>.</a:t>
            </a:r>
            <a:endParaRPr sz="1300"/>
          </a:p>
          <a:p>
            <a:pPr indent="0" lvl="0" marL="0" marR="0" rtl="0" algn="l">
              <a:spcBef>
                <a:spcPts val="0"/>
              </a:spcBef>
              <a:spcAft>
                <a:spcPts val="0"/>
              </a:spcAft>
              <a:buNone/>
            </a:pPr>
            <a:r>
              <a:t/>
            </a:r>
            <a:endParaRPr sz="900">
              <a:solidFill>
                <a:schemeClr val="dk1"/>
              </a:solidFill>
              <a:latin typeface="Arial"/>
              <a:ea typeface="Arial"/>
              <a:cs typeface="Arial"/>
              <a:sym typeface="Arial"/>
            </a:endParaRPr>
          </a:p>
          <a:p>
            <a:pPr indent="0" lvl="0" marL="0" marR="0" rtl="0" algn="l">
              <a:spcBef>
                <a:spcPts val="0"/>
              </a:spcBef>
              <a:spcAft>
                <a:spcPts val="0"/>
              </a:spcAft>
              <a:buNone/>
            </a:pPr>
            <a:r>
              <a:rPr lang="en-US" sz="2700">
                <a:solidFill>
                  <a:schemeClr val="dk1"/>
                </a:solidFill>
                <a:latin typeface="Arial"/>
                <a:ea typeface="Arial"/>
                <a:cs typeface="Arial"/>
                <a:sym typeface="Arial"/>
              </a:rPr>
              <a:t>This is </a:t>
            </a:r>
            <a:r>
              <a:rPr b="1" lang="en-US" sz="2700">
                <a:solidFill>
                  <a:schemeClr val="dk1"/>
                </a:solidFill>
                <a:latin typeface="Arial"/>
                <a:ea typeface="Arial"/>
                <a:cs typeface="Arial"/>
                <a:sym typeface="Arial"/>
              </a:rPr>
              <a:t>work in progress </a:t>
            </a:r>
            <a:r>
              <a:rPr lang="en-US" sz="2700">
                <a:solidFill>
                  <a:schemeClr val="dk1"/>
                </a:solidFill>
                <a:latin typeface="Arial"/>
                <a:ea typeface="Arial"/>
                <a:cs typeface="Arial"/>
                <a:sym typeface="Arial"/>
              </a:rPr>
              <a:t>and is where most of the pressure on LE3-GC currently is. </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2024-05-22T14:37:19Z</dcterms:created>
  <dc:creator>Anna Di Giorgio</dc:creator>
</cp:coreProperties>
</file>