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1pPr>
    <a:lvl2pPr indent="2286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2pPr>
    <a:lvl3pPr indent="4572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3pPr>
    <a:lvl4pPr indent="6858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4pPr>
    <a:lvl5pPr indent="9144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5pPr>
    <a:lvl6pPr indent="11430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6pPr>
    <a:lvl7pPr indent="13716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7pPr>
    <a:lvl8pPr indent="16002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8pPr>
    <a:lvl9pPr indent="1828800" latinLnBrk="0">
      <a:defRPr sz="1200">
        <a:solidFill>
          <a:srgbClr val="FFFFFF"/>
        </a:solidFill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;p27"/>
          <p:cNvSpPr/>
          <p:nvPr/>
        </p:nvSpPr>
        <p:spPr>
          <a:xfrm>
            <a:off x="147899" y="164903"/>
            <a:ext cx="11896202" cy="6667501"/>
          </a:xfrm>
          <a:prstGeom prst="roundRect">
            <a:avLst>
              <a:gd name="adj" fmla="val 361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" name="Footer Placeholder 4"/>
          <p:cNvSpPr txBox="1"/>
          <p:nvPr/>
        </p:nvSpPr>
        <p:spPr>
          <a:xfrm>
            <a:off x="3140890" y="6404290"/>
            <a:ext cx="633842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19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20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21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0631" y="5997774"/>
            <a:ext cx="1512850" cy="654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0" descr="Picture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588" y="5997774"/>
            <a:ext cx="748099" cy="65476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traight Connector 4"/>
          <p:cNvSpPr/>
          <p:nvPr/>
        </p:nvSpPr>
        <p:spPr>
          <a:xfrm flipH="1">
            <a:off x="2893479" y="6337214"/>
            <a:ext cx="8460322" cy="6139"/>
          </a:xfrm>
          <a:prstGeom prst="line">
            <a:avLst/>
          </a:prstGeom>
          <a:ln w="19050">
            <a:solidFill>
              <a:srgbClr val="4E95D9"/>
            </a:solidFill>
            <a:miter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4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8888" y="276270"/>
            <a:ext cx="1097281" cy="1097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1486" y="240022"/>
            <a:ext cx="1737361" cy="707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4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11;p27"/>
          <p:cNvSpPr/>
          <p:nvPr/>
        </p:nvSpPr>
        <p:spPr>
          <a:xfrm>
            <a:off x="147899" y="164903"/>
            <a:ext cx="11896202" cy="6667501"/>
          </a:xfrm>
          <a:prstGeom prst="roundRect">
            <a:avLst>
              <a:gd name="adj" fmla="val 361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" name="Footer Placeholder 4"/>
          <p:cNvSpPr txBox="1"/>
          <p:nvPr/>
        </p:nvSpPr>
        <p:spPr>
          <a:xfrm>
            <a:off x="3140890" y="6404290"/>
            <a:ext cx="633842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44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Straight Connector 9"/>
          <p:cNvSpPr/>
          <p:nvPr/>
        </p:nvSpPr>
        <p:spPr>
          <a:xfrm flipH="1">
            <a:off x="2893479" y="6337214"/>
            <a:ext cx="8460322" cy="6139"/>
          </a:xfrm>
          <a:prstGeom prst="line">
            <a:avLst/>
          </a:prstGeom>
          <a:ln w="19050">
            <a:solidFill>
              <a:srgbClr val="4E95D9"/>
            </a:solidFill>
            <a:miter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7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0631" y="5997774"/>
            <a:ext cx="1512850" cy="654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588" y="5997774"/>
            <a:ext cx="748099" cy="654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11;p27"/>
          <p:cNvSpPr/>
          <p:nvPr/>
        </p:nvSpPr>
        <p:spPr>
          <a:xfrm>
            <a:off x="147899" y="164903"/>
            <a:ext cx="11896202" cy="6667501"/>
          </a:xfrm>
          <a:prstGeom prst="roundRect">
            <a:avLst>
              <a:gd name="adj" fmla="val 361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" name="Footer Placeholder 4"/>
          <p:cNvSpPr txBox="1"/>
          <p:nvPr/>
        </p:nvSpPr>
        <p:spPr>
          <a:xfrm>
            <a:off x="3140890" y="6404290"/>
            <a:ext cx="633842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5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9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0" name="Straight Connector 10"/>
          <p:cNvSpPr/>
          <p:nvPr/>
        </p:nvSpPr>
        <p:spPr>
          <a:xfrm flipH="1">
            <a:off x="2893479" y="6337214"/>
            <a:ext cx="8460322" cy="6139"/>
          </a:xfrm>
          <a:prstGeom prst="line">
            <a:avLst/>
          </a:prstGeom>
          <a:ln w="19050">
            <a:solidFill>
              <a:srgbClr val="4E95D9"/>
            </a:solidFill>
            <a:miter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1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0631" y="5997774"/>
            <a:ext cx="1512850" cy="654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588" y="5997774"/>
            <a:ext cx="748099" cy="654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11;p27"/>
          <p:cNvSpPr/>
          <p:nvPr/>
        </p:nvSpPr>
        <p:spPr>
          <a:xfrm>
            <a:off x="147899" y="164903"/>
            <a:ext cx="11896202" cy="6667501"/>
          </a:xfrm>
          <a:prstGeom prst="roundRect">
            <a:avLst>
              <a:gd name="adj" fmla="val 361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1" name="Footer Placeholder 4"/>
          <p:cNvSpPr txBox="1"/>
          <p:nvPr/>
        </p:nvSpPr>
        <p:spPr>
          <a:xfrm>
            <a:off x="3140890" y="6404290"/>
            <a:ext cx="633842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72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75" name="Straight Connector 12"/>
          <p:cNvSpPr/>
          <p:nvPr/>
        </p:nvSpPr>
        <p:spPr>
          <a:xfrm flipH="1">
            <a:off x="2893479" y="6337214"/>
            <a:ext cx="8460322" cy="6139"/>
          </a:xfrm>
          <a:prstGeom prst="line">
            <a:avLst/>
          </a:prstGeom>
          <a:ln w="19050">
            <a:solidFill>
              <a:srgbClr val="4E95D9"/>
            </a:solidFill>
            <a:miter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6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0631" y="5997774"/>
            <a:ext cx="1512850" cy="654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588" y="5997774"/>
            <a:ext cx="748099" cy="654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11;p27"/>
          <p:cNvSpPr/>
          <p:nvPr/>
        </p:nvSpPr>
        <p:spPr>
          <a:xfrm>
            <a:off x="147899" y="164903"/>
            <a:ext cx="11896202" cy="6667501"/>
          </a:xfrm>
          <a:prstGeom prst="roundRect">
            <a:avLst>
              <a:gd name="adj" fmla="val 361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1" name="Footer Placeholder 4"/>
          <p:cNvSpPr txBox="1"/>
          <p:nvPr/>
        </p:nvSpPr>
        <p:spPr>
          <a:xfrm>
            <a:off x="3140890" y="6404290"/>
            <a:ext cx="633842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102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103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105" name="Straight Connector 9"/>
          <p:cNvSpPr/>
          <p:nvPr/>
        </p:nvSpPr>
        <p:spPr>
          <a:xfrm flipH="1">
            <a:off x="2893479" y="6337214"/>
            <a:ext cx="8460322" cy="6139"/>
          </a:xfrm>
          <a:prstGeom prst="line">
            <a:avLst/>
          </a:prstGeom>
          <a:ln w="19050">
            <a:solidFill>
              <a:srgbClr val="4E95D9"/>
            </a:solidFill>
            <a:miter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6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0631" y="5997774"/>
            <a:ext cx="1512850" cy="654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588" y="5997774"/>
            <a:ext cx="748099" cy="654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;p27"/>
          <p:cNvSpPr/>
          <p:nvPr/>
        </p:nvSpPr>
        <p:spPr>
          <a:xfrm>
            <a:off x="147899" y="164903"/>
            <a:ext cx="11896202" cy="6667501"/>
          </a:xfrm>
          <a:prstGeom prst="roundRect">
            <a:avLst>
              <a:gd name="adj" fmla="val 361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6" name="Footer Placeholder 4"/>
          <p:cNvSpPr txBox="1"/>
          <p:nvPr/>
        </p:nvSpPr>
        <p:spPr>
          <a:xfrm>
            <a:off x="3140890" y="6404290"/>
            <a:ext cx="633842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117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118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9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Straight Connector 10"/>
          <p:cNvSpPr/>
          <p:nvPr/>
        </p:nvSpPr>
        <p:spPr>
          <a:xfrm flipH="1">
            <a:off x="2893479" y="6337214"/>
            <a:ext cx="8460322" cy="6139"/>
          </a:xfrm>
          <a:prstGeom prst="line">
            <a:avLst/>
          </a:prstGeom>
          <a:ln w="19050">
            <a:solidFill>
              <a:srgbClr val="4E95D9"/>
            </a:solidFill>
            <a:miter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1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0631" y="5997774"/>
            <a:ext cx="1512850" cy="654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588" y="5997774"/>
            <a:ext cx="748099" cy="654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E28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7"/>
          <p:cNvSpPr/>
          <p:nvPr/>
        </p:nvSpPr>
        <p:spPr>
          <a:xfrm>
            <a:off x="147899" y="164903"/>
            <a:ext cx="11896202" cy="6667501"/>
          </a:xfrm>
          <a:prstGeom prst="roundRect">
            <a:avLst>
              <a:gd name="adj" fmla="val 361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Numero diapositiva"/>
          <p:cNvSpPr txBox="1"/>
          <p:nvPr>
            <p:ph type="sldNum" sz="quarter" idx="2"/>
          </p:nvPr>
        </p:nvSpPr>
        <p:spPr>
          <a:xfrm>
            <a:off x="11547031" y="6344933"/>
            <a:ext cx="395364" cy="241301"/>
          </a:xfrm>
          <a:prstGeom prst="rect">
            <a:avLst/>
          </a:prstGeom>
          <a:solidFill>
            <a:srgbClr val="C1E5F5"/>
          </a:solidFill>
          <a:ln w="25400">
            <a:solidFill>
              <a:srgbClr val="4E95D9"/>
            </a:solidFill>
          </a:ln>
        </p:spPr>
        <p:txBody>
          <a:bodyPr lIns="0" tIns="0" rIns="0" bIns="0" anchor="ctr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Footer Placeholder 4"/>
          <p:cNvSpPr txBox="1"/>
          <p:nvPr/>
        </p:nvSpPr>
        <p:spPr>
          <a:xfrm>
            <a:off x="3140890" y="6404290"/>
            <a:ext cx="633842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5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6" name="Corpo livello uno…"/>
          <p:cNvSpPr txBox="1"/>
          <p:nvPr>
            <p:ph type="body" idx="1"/>
          </p:nvPr>
        </p:nvSpPr>
        <p:spPr>
          <a:xfrm>
            <a:off x="838200" y="1877472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" name="Straight Connector 11"/>
          <p:cNvSpPr/>
          <p:nvPr/>
        </p:nvSpPr>
        <p:spPr>
          <a:xfrm flipH="1">
            <a:off x="2893479" y="6337214"/>
            <a:ext cx="8460322" cy="6139"/>
          </a:xfrm>
          <a:prstGeom prst="line">
            <a:avLst/>
          </a:prstGeom>
          <a:ln w="19050">
            <a:solidFill>
              <a:srgbClr val="4E95D9"/>
            </a:solidFill>
            <a:miter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0631" y="5997774"/>
            <a:ext cx="1512850" cy="654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588" y="5997774"/>
            <a:ext cx="748099" cy="65476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MT"/>
        <a:buChar char="•"/>
        <a:tabLst/>
        <a:defRPr b="0" baseline="0" cap="none" i="0" spc="0" strike="noStrike" sz="2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MT"/>
        <a:buChar char="•"/>
        <a:tabLst/>
        <a:defRPr b="0" baseline="0" cap="none" i="0" spc="0" strike="noStrike" sz="2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MT"/>
        <a:buChar char="•"/>
        <a:tabLst/>
        <a:defRPr b="0" baseline="0" cap="none" i="0" spc="0" strike="noStrike" sz="2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MT"/>
        <a:buChar char="•"/>
        <a:tabLst/>
        <a:defRPr b="0" baseline="0" cap="none" i="0" spc="0" strike="noStrike" sz="2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MT"/>
        <a:buChar char="•"/>
        <a:tabLst/>
        <a:defRPr b="0" baseline="0" cap="none" i="0" spc="0" strike="noStrike" sz="2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MT"/>
        <a:buChar char="•"/>
        <a:tabLst/>
        <a:defRPr b="0" baseline="0" cap="none" i="0" spc="0" strike="noStrike" sz="2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MT"/>
        <a:buChar char="•"/>
        <a:tabLst/>
        <a:defRPr b="0" baseline="0" cap="none" i="0" spc="0" strike="noStrike" sz="2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MT"/>
        <a:buChar char="•"/>
        <a:tabLst/>
        <a:defRPr b="0" baseline="0" cap="none" i="0" spc="0" strike="noStrike" sz="2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MT"/>
        <a:buChar char="•"/>
        <a:tabLst/>
        <a:defRPr b="0" baseline="0" cap="none" i="0" spc="0" strike="noStrike" sz="2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813816">
              <a:defRPr sz="5340"/>
            </a:pPr>
            <a:r>
              <a:t>OU-NIR</a:t>
            </a:r>
          </a:p>
          <a:p>
            <a:pPr defTabSz="813816">
              <a:defRPr sz="5340"/>
            </a:pPr>
            <a:r>
              <a:t>Status and Future Developments</a:t>
            </a:r>
          </a:p>
        </p:txBody>
      </p:sp>
      <p:sp>
        <p:nvSpPr>
          <p:cNvPr id="133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  <a:r>
              <a:t>Matteo Correnti</a:t>
            </a:r>
          </a:p>
          <a:p>
            <a:pPr/>
            <a:r>
              <a:t>On behalf of all the OU-NIR Team </a:t>
            </a:r>
          </a:p>
        </p:txBody>
      </p:sp>
      <p:pic>
        <p:nvPicPr>
          <p:cNvPr id="134" name="logo_ssdc.png" descr="logo_ssd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0542" y="5195962"/>
            <a:ext cx="1397750" cy="610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5" name="DR1 —Background"/>
          <p:cNvSpPr txBox="1"/>
          <p:nvPr/>
        </p:nvSpPr>
        <p:spPr>
          <a:xfrm>
            <a:off x="457651" y="299666"/>
            <a:ext cx="288157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b="1" sz="2400">
                <a:solidFill>
                  <a:srgbClr val="0A3041"/>
                </a:solidFill>
              </a:defRPr>
            </a:lvl1pPr>
          </a:lstStyle>
          <a:p>
            <a:pPr/>
            <a:r>
              <a:t>DR1 —Background</a:t>
            </a:r>
          </a:p>
        </p:txBody>
      </p:sp>
      <p:pic>
        <p:nvPicPr>
          <p:cNvPr id="206" name="Original.png" descr="Orig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424" y="2490626"/>
            <a:ext cx="3274026" cy="2016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ky_SExtractor.png" descr="Sky_SExtra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5568" y="1146432"/>
            <a:ext cx="3288126" cy="2024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Sky_NoiseChisel.png" descr="Sky_NoiseChise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2618" y="3625929"/>
            <a:ext cx="3274026" cy="201605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Freccia"/>
          <p:cNvSpPr/>
          <p:nvPr/>
        </p:nvSpPr>
        <p:spPr>
          <a:xfrm>
            <a:off x="6979627" y="1923543"/>
            <a:ext cx="1476830" cy="470513"/>
          </a:xfrm>
          <a:prstGeom prst="rightArrow">
            <a:avLst>
              <a:gd name="adj1" fmla="val 28836"/>
              <a:gd name="adj2" fmla="val 136590"/>
            </a:avLst>
          </a:prstGeom>
          <a:solidFill>
            <a:schemeClr val="accent3"/>
          </a:solidFill>
          <a:ln w="190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0" name="Freccia"/>
          <p:cNvSpPr/>
          <p:nvPr/>
        </p:nvSpPr>
        <p:spPr>
          <a:xfrm>
            <a:off x="6979627" y="4398700"/>
            <a:ext cx="1476830" cy="470512"/>
          </a:xfrm>
          <a:prstGeom prst="rightArrow">
            <a:avLst>
              <a:gd name="adj1" fmla="val 28836"/>
              <a:gd name="adj2" fmla="val 136590"/>
            </a:avLst>
          </a:prstGeom>
          <a:solidFill>
            <a:schemeClr val="accent3"/>
          </a:solidFill>
          <a:ln w="190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11" name="Subtracted_SExtractor.png" descr="Subtracted_SExtracto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37623" y="1150773"/>
            <a:ext cx="3274027" cy="2016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ubtracted_NoiseChisel.png" descr="Subtracted_NoiseChise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37623" y="3625929"/>
            <a:ext cx="3274027" cy="201605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Original Image"/>
          <p:cNvSpPr txBox="1"/>
          <p:nvPr/>
        </p:nvSpPr>
        <p:spPr>
          <a:xfrm>
            <a:off x="313337" y="2166476"/>
            <a:ext cx="295843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Original Image</a:t>
            </a:r>
          </a:p>
        </p:txBody>
      </p:sp>
      <p:sp>
        <p:nvSpPr>
          <p:cNvPr id="214" name="Bkg using SourceExtractor (Q1)"/>
          <p:cNvSpPr txBox="1"/>
          <p:nvPr/>
        </p:nvSpPr>
        <p:spPr>
          <a:xfrm>
            <a:off x="3577347" y="792329"/>
            <a:ext cx="295843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Bkg using SourceExtractor (Q1)</a:t>
            </a:r>
          </a:p>
        </p:txBody>
      </p:sp>
      <p:sp>
        <p:nvSpPr>
          <p:cNvPr id="215" name="Bkg using NoiseChisel (DR1)"/>
          <p:cNvSpPr txBox="1"/>
          <p:nvPr/>
        </p:nvSpPr>
        <p:spPr>
          <a:xfrm>
            <a:off x="3577347" y="3262977"/>
            <a:ext cx="295843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Bkg using NoiseChisel (DR1)</a:t>
            </a:r>
          </a:p>
        </p:txBody>
      </p:sp>
      <p:sp>
        <p:nvSpPr>
          <p:cNvPr id="216" name="Bkg subtracted image"/>
          <p:cNvSpPr txBox="1"/>
          <p:nvPr/>
        </p:nvSpPr>
        <p:spPr>
          <a:xfrm>
            <a:off x="8660053" y="792329"/>
            <a:ext cx="295843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Bkg subtracted image</a:t>
            </a:r>
          </a:p>
        </p:txBody>
      </p:sp>
      <p:sp>
        <p:nvSpPr>
          <p:cNvPr id="217" name="Bkg subtracted image"/>
          <p:cNvSpPr txBox="1"/>
          <p:nvPr/>
        </p:nvSpPr>
        <p:spPr>
          <a:xfrm>
            <a:off x="8660053" y="3262977"/>
            <a:ext cx="295843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Bkg subtracted image</a:t>
            </a:r>
          </a:p>
        </p:txBody>
      </p:sp>
      <p:sp>
        <p:nvSpPr>
          <p:cNvPr id="218" name="Example for 1 image in 1 detector from Q1 data"/>
          <p:cNvSpPr txBox="1"/>
          <p:nvPr/>
        </p:nvSpPr>
        <p:spPr>
          <a:xfrm>
            <a:off x="496189" y="1118622"/>
            <a:ext cx="280449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Example for 1 image in 1 detector from Q1 data</a:t>
            </a:r>
          </a:p>
        </p:txBody>
      </p:sp>
      <p:sp>
        <p:nvSpPr>
          <p:cNvPr id="219" name="Courtesy of P. Awad"/>
          <p:cNvSpPr txBox="1"/>
          <p:nvPr/>
        </p:nvSpPr>
        <p:spPr>
          <a:xfrm>
            <a:off x="9596017" y="5904403"/>
            <a:ext cx="168906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Courtesy of P. Awad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2" name="Title 1"/>
          <p:cNvSpPr txBox="1"/>
          <p:nvPr>
            <p:ph type="title"/>
          </p:nvPr>
        </p:nvSpPr>
        <p:spPr>
          <a:xfrm>
            <a:off x="838200" y="211161"/>
            <a:ext cx="10515600" cy="886452"/>
          </a:xfrm>
          <a:prstGeom prst="rect">
            <a:avLst/>
          </a:prstGeom>
        </p:spPr>
        <p:txBody>
          <a:bodyPr/>
          <a:lstStyle>
            <a:lvl1pPr algn="ctr" defTabSz="795527">
              <a:defRPr sz="5220"/>
            </a:lvl1pPr>
          </a:lstStyle>
          <a:p>
            <a:pPr/>
            <a:r>
              <a:t>Planned NIR PF features for DR2 </a:t>
            </a:r>
          </a:p>
        </p:txBody>
      </p:sp>
      <p:sp>
        <p:nvSpPr>
          <p:cNvPr id="223" name="Content Placeholder 2"/>
          <p:cNvSpPr txBox="1"/>
          <p:nvPr>
            <p:ph type="body" idx="1"/>
          </p:nvPr>
        </p:nvSpPr>
        <p:spPr>
          <a:xfrm>
            <a:off x="751595" y="1322984"/>
            <a:ext cx="10515601" cy="4351338"/>
          </a:xfrm>
          <a:prstGeom prst="rect">
            <a:avLst/>
          </a:prstGeom>
        </p:spPr>
        <p:txBody>
          <a:bodyPr/>
          <a:lstStyle/>
          <a:p>
            <a:pPr marL="262127" indent="-262127" defTabSz="1048485">
              <a:buSzPct val="123000"/>
              <a:buFontTx/>
              <a:defRPr sz="172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1/f noise correction</a:t>
            </a:r>
            <a:r>
              <a:t>: removal of horizontal stripes due to 1/f noise.</a:t>
            </a:r>
          </a:p>
          <a:p>
            <a:pPr marL="262127" indent="-262127" defTabSz="1048485">
              <a:buSzPct val="123000"/>
              <a:buFontTx/>
              <a:defRPr sz="172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Persistence masking</a:t>
            </a:r>
            <a:r>
              <a:t>: improving persistence masking using photo+spectro history (requires tuning of the threshold). </a:t>
            </a:r>
          </a:p>
          <a:p>
            <a:pPr marL="262127" indent="-262127" defTabSz="1048485">
              <a:buSzPct val="123000"/>
              <a:buFontTx/>
              <a:defRPr sz="172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Relative Calibration from Self-cal</a:t>
            </a:r>
            <a:r>
              <a:t>: creation of a calibration pipeline to compute the relative calibration factor between different self-cal visits.</a:t>
            </a:r>
          </a:p>
          <a:p>
            <a:pPr marL="262127" indent="-262127" defTabSz="1048485">
              <a:buSzPct val="123000"/>
              <a:buFontTx/>
              <a:defRPr sz="172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Superflat</a:t>
            </a:r>
            <a:r>
              <a:t>: Calibration pipeline to build a super flat from NISP photometric exposures (Alternative approach to the LSF computation — based on bkg, i.e. low fluxes, vs LSF based on sources, i.e. high fluxes).</a:t>
            </a:r>
          </a:p>
          <a:p>
            <a:pPr marL="262127" indent="-262127" defTabSz="1048485">
              <a:buSzPct val="123000"/>
              <a:buFontTx/>
              <a:defRPr sz="172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Non-linearity model</a:t>
            </a:r>
            <a:r>
              <a:t>: use of additional data at the highest fluency for non-saturating pixels.</a:t>
            </a:r>
          </a:p>
          <a:p>
            <a:pPr marL="262127" indent="-262127" defTabSz="1048485">
              <a:buSzPct val="123000"/>
              <a:buFontTx/>
              <a:defRPr sz="1677" u="sng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Absolute photometric calibration</a:t>
            </a:r>
            <a:r>
              <a:rPr u="none"/>
              <a:t>: use of additional sources to improve the absolute photometric calibration. </a:t>
            </a:r>
            <a:endParaRPr u="none"/>
          </a:p>
          <a:p>
            <a:pPr marL="262127" indent="-262127" defTabSz="1048485">
              <a:buSzPct val="123000"/>
              <a:buFontTx/>
              <a:defRPr sz="1677" u="sng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Persistence correction</a:t>
            </a:r>
            <a:r>
              <a:rPr u="none"/>
              <a:t>: adopting a correction for persistence vs masking.</a:t>
            </a:r>
            <a:endParaRPr u="none"/>
          </a:p>
          <a:p>
            <a:pPr marL="262127" indent="-262127" defTabSz="1048485">
              <a:buSzPct val="123000"/>
              <a:buFontTx/>
              <a:defRPr sz="1677" u="sng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Calibrated catalogs</a:t>
            </a:r>
            <a:r>
              <a:rPr u="none"/>
              <a:t>: improvement in rejections of spurious detections (masking from photo history + bright stars masking).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6" name="Improving source catalogs"/>
          <p:cNvSpPr txBox="1"/>
          <p:nvPr/>
        </p:nvSpPr>
        <p:spPr>
          <a:xfrm>
            <a:off x="457651" y="299666"/>
            <a:ext cx="398290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b="1" sz="2400">
                <a:solidFill>
                  <a:srgbClr val="0A3041"/>
                </a:solidFill>
              </a:defRPr>
            </a:lvl1pPr>
          </a:lstStyle>
          <a:p>
            <a:pPr/>
            <a:r>
              <a:t>Improving source catalogs</a:t>
            </a:r>
          </a:p>
        </p:txBody>
      </p:sp>
      <p:sp>
        <p:nvSpPr>
          <p:cNvPr id="227" name="Two identified different classes of spurious sources:…"/>
          <p:cNvSpPr txBox="1"/>
          <p:nvPr/>
        </p:nvSpPr>
        <p:spPr>
          <a:xfrm>
            <a:off x="1068007" y="1098352"/>
            <a:ext cx="5322539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Two identified different classes of spurious sources:</a:t>
            </a:r>
          </a:p>
          <a:p>
            <a:pPr marL="240631" indent="-240631">
              <a:buSzPct val="100000"/>
              <a:buAutoNum type="arabicPeriod" startAt="1"/>
            </a:pPr>
            <a:r>
              <a:t>Photo-to-photo persistence (faint end)</a:t>
            </a:r>
          </a:p>
          <a:p>
            <a:pPr marL="240631" indent="-240631">
              <a:buSzPct val="100000"/>
              <a:buAutoNum type="arabicPeriod" startAt="1"/>
            </a:pPr>
            <a:r>
              <a:t>Bright star spike (bright end)</a:t>
            </a:r>
          </a:p>
        </p:txBody>
      </p:sp>
      <p:sp>
        <p:nvSpPr>
          <p:cNvPr id="234" name="Linea di collegamento"/>
          <p:cNvSpPr/>
          <p:nvPr/>
        </p:nvSpPr>
        <p:spPr>
          <a:xfrm>
            <a:off x="574576" y="1733899"/>
            <a:ext cx="692522" cy="2715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39" h="21600" fill="norm" stroke="1" extrusionOk="0">
                <a:moveTo>
                  <a:pt x="16439" y="21600"/>
                </a:moveTo>
                <a:cubicBezTo>
                  <a:pt x="-2838" y="15014"/>
                  <a:pt x="-5161" y="7814"/>
                  <a:pt x="9471" y="0"/>
                </a:cubicBezTo>
              </a:path>
            </a:pathLst>
          </a:custGeom>
          <a:ln w="19050">
            <a:solidFill>
              <a:schemeClr val="accent1"/>
            </a:solidFill>
            <a:miter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229" name="Test performed with the new persistence mask that take into account also the photo history show improvements in the stacked image (i.e., 10% of spurious detections vs ~ 20% without new mask)."/>
          <p:cNvSpPr txBox="1"/>
          <p:nvPr/>
        </p:nvSpPr>
        <p:spPr>
          <a:xfrm>
            <a:off x="1414425" y="4021376"/>
            <a:ext cx="4570648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Test performed with the new persistence mask that take into account also the photo history show improvements in the stacked image (i.e., 10% of spurious detections vs ~ 20% without new mask).  </a:t>
            </a:r>
          </a:p>
        </p:txBody>
      </p:sp>
      <p:sp>
        <p:nvSpPr>
          <p:cNvPr id="235" name="Linea di collegamento"/>
          <p:cNvSpPr/>
          <p:nvPr/>
        </p:nvSpPr>
        <p:spPr>
          <a:xfrm>
            <a:off x="2953380" y="2246488"/>
            <a:ext cx="4432935" cy="1935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6" fill="norm" stroke="1" extrusionOk="0">
                <a:moveTo>
                  <a:pt x="21600" y="21454"/>
                </a:moveTo>
                <a:cubicBezTo>
                  <a:pt x="12999" y="21600"/>
                  <a:pt x="5799" y="14449"/>
                  <a:pt x="0" y="0"/>
                </a:cubicBezTo>
              </a:path>
            </a:pathLst>
          </a:custGeom>
          <a:ln w="19050">
            <a:solidFill>
              <a:schemeClr val="accent1"/>
            </a:solidFill>
            <a:miter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231" name="Masking procedure will be implemented for bright stars, in order to avoid spurious detections due to the star spikes."/>
          <p:cNvSpPr txBox="1"/>
          <p:nvPr/>
        </p:nvSpPr>
        <p:spPr>
          <a:xfrm>
            <a:off x="7528923" y="3663019"/>
            <a:ext cx="3461647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Masking procedure will be implemented for bright stars, in order to avoid spurious detections due to the star spikes. </a:t>
            </a:r>
          </a:p>
        </p:txBody>
      </p:sp>
      <p:pic>
        <p:nvPicPr>
          <p:cNvPr id="232" name="bright_star_masking.png" descr="bright_star_mask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5387" y="501403"/>
            <a:ext cx="4268719" cy="291259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Work in progress to understand the residual fraction of spurious sources at faint magnitudes"/>
          <p:cNvSpPr txBox="1"/>
          <p:nvPr/>
        </p:nvSpPr>
        <p:spPr>
          <a:xfrm>
            <a:off x="6216168" y="5492796"/>
            <a:ext cx="5124374" cy="669291"/>
          </a:xfrm>
          <a:prstGeom prst="rect">
            <a:avLst/>
          </a:prstGeom>
          <a:ln w="1905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Work in progress to understand the residual fraction of spurious sources at faint magnitudes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8" name="Removal of 1/f noise"/>
          <p:cNvSpPr txBox="1"/>
          <p:nvPr/>
        </p:nvSpPr>
        <p:spPr>
          <a:xfrm>
            <a:off x="457651" y="299666"/>
            <a:ext cx="306820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b="1" sz="2400">
                <a:solidFill>
                  <a:srgbClr val="0A3041"/>
                </a:solidFill>
              </a:defRPr>
            </a:lvl1pPr>
          </a:lstStyle>
          <a:p>
            <a:pPr/>
            <a:r>
              <a:t>Removal of 1/f noise</a:t>
            </a:r>
          </a:p>
        </p:txBody>
      </p:sp>
      <p:pic>
        <p:nvPicPr>
          <p:cNvPr id="239" name="1fnoise_correction_ampch.png" descr="1fnoise_correction_ampc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8393" y="874047"/>
            <a:ext cx="6810962" cy="1993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1fnoise_correction_both.png" descr="1fnoise_correction_bot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2907" y="3396820"/>
            <a:ext cx="6881076" cy="1954345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ummary of the main steps for 1/f noise correction:…"/>
          <p:cNvSpPr txBox="1"/>
          <p:nvPr/>
        </p:nvSpPr>
        <p:spPr>
          <a:xfrm>
            <a:off x="419160" y="2197954"/>
            <a:ext cx="4274153" cy="332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0A3041"/>
                </a:solidFill>
              </a:defRPr>
            </a:pPr>
            <a:r>
              <a:t>Summary of the main steps for 1/f noise correction:</a:t>
            </a:r>
          </a:p>
          <a:p>
            <a:pPr>
              <a:defRPr sz="1400">
                <a:solidFill>
                  <a:srgbClr val="0A3041"/>
                </a:solidFill>
              </a:defRPr>
            </a:pPr>
          </a:p>
          <a:p>
            <a:pPr marL="187157" indent="-187157">
              <a:buSzPct val="100000"/>
              <a:buAutoNum type="arabicPeriod" startAt="1"/>
              <a:defRPr sz="1400">
                <a:solidFill>
                  <a:srgbClr val="0A3041"/>
                </a:solidFill>
              </a:defRPr>
            </a:pPr>
            <a:r>
              <a:t>Create initial mask to identify and mask pixels that should not be used (from DQ flags, negative, etc.).</a:t>
            </a:r>
          </a:p>
          <a:p>
            <a:pPr marL="187157" indent="-187157">
              <a:buSzPct val="100000"/>
              <a:buAutoNum type="arabicPeriod" startAt="1"/>
              <a:defRPr sz="1400">
                <a:solidFill>
                  <a:srgbClr val="0A3041"/>
                </a:solidFill>
              </a:defRPr>
            </a:pPr>
            <a:r>
              <a:t>Estimate and subtract simple background that detects and removes remaining large-scale variations in the image</a:t>
            </a:r>
          </a:p>
          <a:p>
            <a:pPr marL="187157" indent="-187157">
              <a:buSzPct val="100000"/>
              <a:buAutoNum type="arabicPeriod" startAt="1"/>
              <a:defRPr sz="1400">
                <a:solidFill>
                  <a:srgbClr val="0A3041"/>
                </a:solidFill>
              </a:defRPr>
            </a:pPr>
            <a:r>
              <a:t>Mask source in the image</a:t>
            </a:r>
          </a:p>
          <a:p>
            <a:pPr marL="187157" indent="-187157">
              <a:buSzPct val="100000"/>
              <a:buAutoNum type="arabicPeriod" startAt="1"/>
              <a:defRPr sz="1400">
                <a:solidFill>
                  <a:srgbClr val="0A3041"/>
                </a:solidFill>
              </a:defRPr>
            </a:pPr>
            <a:r>
              <a:t>Estimate the stripe patterns (median along rows, rows x amp, columns)</a:t>
            </a:r>
          </a:p>
          <a:p>
            <a:pPr marL="187157" indent="-187157">
              <a:buSzPct val="100000"/>
              <a:buAutoNum type="arabicPeriod" startAt="1"/>
              <a:defRPr sz="1400">
                <a:solidFill>
                  <a:srgbClr val="0A3041"/>
                </a:solidFill>
              </a:defRPr>
            </a:pPr>
            <a:r>
              <a:t>Validate the correction (compare old vs new bkg rms)</a:t>
            </a:r>
          </a:p>
          <a:p>
            <a:pPr>
              <a:defRPr sz="1400">
                <a:solidFill>
                  <a:srgbClr val="0A3041"/>
                </a:solidFill>
              </a:defRPr>
            </a:pPr>
          </a:p>
          <a:p>
            <a:pPr>
              <a:defRPr sz="1400">
                <a:solidFill>
                  <a:srgbClr val="0A3041"/>
                </a:solidFill>
              </a:defRPr>
            </a:pPr>
            <a:r>
              <a:t>Developed and integrated in the pipeline. Need to be tested on OTF processing. </a:t>
            </a:r>
          </a:p>
        </p:txBody>
      </p:sp>
      <p:sp>
        <p:nvSpPr>
          <p:cNvPr id="242" name="1/f noise is a correlated noise introduced in the images when detectors are read out. The noise presents as horizontal (and vertical) striping patterns that vary from row to row (and columns to columns)"/>
          <p:cNvSpPr txBox="1"/>
          <p:nvPr/>
        </p:nvSpPr>
        <p:spPr>
          <a:xfrm>
            <a:off x="428783" y="925143"/>
            <a:ext cx="440816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1/f noise is a correlated noise introduced in the images when detectors are read out. The noise presents as horizontal (and vertical) striping patterns that vary from row to row (and columns to columns)</a:t>
            </a:r>
          </a:p>
        </p:txBody>
      </p:sp>
      <p:sp>
        <p:nvSpPr>
          <p:cNvPr id="243" name="Example of correction by rows x amplifier"/>
          <p:cNvSpPr txBox="1"/>
          <p:nvPr/>
        </p:nvSpPr>
        <p:spPr>
          <a:xfrm>
            <a:off x="4994081" y="444007"/>
            <a:ext cx="6508994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Example of correction by rows x amplifier</a:t>
            </a:r>
          </a:p>
        </p:txBody>
      </p:sp>
      <p:sp>
        <p:nvSpPr>
          <p:cNvPr id="244" name="Example of correction by rows and columns"/>
          <p:cNvSpPr txBox="1"/>
          <p:nvPr/>
        </p:nvSpPr>
        <p:spPr>
          <a:xfrm>
            <a:off x="4994081" y="2966342"/>
            <a:ext cx="6508994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Example of correction by rows and columns</a:t>
            </a:r>
          </a:p>
        </p:txBody>
      </p:sp>
      <p:sp>
        <p:nvSpPr>
          <p:cNvPr id="245" name="Courtesy of P. Awad &amp; M. Correnti"/>
          <p:cNvSpPr txBox="1"/>
          <p:nvPr/>
        </p:nvSpPr>
        <p:spPr>
          <a:xfrm>
            <a:off x="8633907" y="5880074"/>
            <a:ext cx="278572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Courtesy of P. Awad &amp; M. Correnti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8" name="Persistence Correction"/>
          <p:cNvSpPr txBox="1"/>
          <p:nvPr/>
        </p:nvSpPr>
        <p:spPr>
          <a:xfrm>
            <a:off x="457651" y="299666"/>
            <a:ext cx="344131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b="1" sz="2400">
                <a:solidFill>
                  <a:srgbClr val="0A3041"/>
                </a:solidFill>
              </a:defRPr>
            </a:lvl1pPr>
          </a:lstStyle>
          <a:p>
            <a:pPr/>
            <a:r>
              <a:t>Persistence Correction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1" name="Title 1"/>
          <p:cNvSpPr txBox="1"/>
          <p:nvPr>
            <p:ph type="title"/>
          </p:nvPr>
        </p:nvSpPr>
        <p:spPr>
          <a:xfrm>
            <a:off x="838200" y="211161"/>
            <a:ext cx="10515600" cy="886452"/>
          </a:xfrm>
          <a:prstGeom prst="rect">
            <a:avLst/>
          </a:prstGeom>
        </p:spPr>
        <p:txBody>
          <a:bodyPr/>
          <a:lstStyle>
            <a:lvl1pPr algn="ctr" defTabSz="795527">
              <a:defRPr sz="5220"/>
            </a:lvl1pPr>
          </a:lstStyle>
          <a:p>
            <a:pPr/>
            <a:r>
              <a:t>Conclusions</a:t>
            </a:r>
          </a:p>
        </p:txBody>
      </p:sp>
      <p:sp>
        <p:nvSpPr>
          <p:cNvPr id="252" name="Content Placeholder 2"/>
          <p:cNvSpPr txBox="1"/>
          <p:nvPr>
            <p:ph type="body" idx="1"/>
          </p:nvPr>
        </p:nvSpPr>
        <p:spPr>
          <a:xfrm>
            <a:off x="751595" y="1322984"/>
            <a:ext cx="10515601" cy="4351338"/>
          </a:xfrm>
          <a:prstGeom prst="rect">
            <a:avLst/>
          </a:prstGeom>
        </p:spPr>
        <p:txBody>
          <a:bodyPr/>
          <a:lstStyle/>
          <a:p>
            <a:pPr marL="542544" indent="-542544" defTabSz="2170121">
              <a:spcBef>
                <a:spcPts val="2200"/>
              </a:spcBef>
              <a:buSzPct val="123000"/>
              <a:buFontTx/>
              <a:defRPr sz="3559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DR1 reprocessing proceeding as expected, need to work on PDC data to better understand origin of diffuse features</a:t>
            </a:r>
          </a:p>
          <a:p>
            <a:pPr marL="542544" indent="-542544" defTabSz="2170121">
              <a:spcBef>
                <a:spcPts val="2200"/>
              </a:spcBef>
              <a:buSzPct val="123000"/>
              <a:buFontTx/>
              <a:defRPr sz="3559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Improvements in DR1 data for what concerns persistence, bkg estimation, calibration products</a:t>
            </a:r>
          </a:p>
          <a:p>
            <a:pPr marL="542544" indent="-542544" defTabSz="2170121">
              <a:spcBef>
                <a:spcPts val="2200"/>
              </a:spcBef>
              <a:buSzPct val="123000"/>
              <a:buFontTx/>
              <a:defRPr sz="3559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Planned work for DR2 to further improve quality of images and catalogs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7" name="Title 1"/>
          <p:cNvSpPr txBox="1"/>
          <p:nvPr>
            <p:ph type="title"/>
          </p:nvPr>
        </p:nvSpPr>
        <p:spPr>
          <a:xfrm>
            <a:off x="838200" y="211161"/>
            <a:ext cx="10515600" cy="886452"/>
          </a:xfrm>
          <a:prstGeom prst="rect">
            <a:avLst/>
          </a:prstGeom>
        </p:spPr>
        <p:txBody>
          <a:bodyPr/>
          <a:lstStyle>
            <a:lvl1pPr algn="ctr" defTabSz="795527">
              <a:defRPr sz="5220"/>
            </a:lvl1pPr>
          </a:lstStyle>
          <a:p>
            <a:pPr/>
            <a:r>
              <a:t>Outline</a:t>
            </a:r>
          </a:p>
        </p:txBody>
      </p:sp>
      <p:sp>
        <p:nvSpPr>
          <p:cNvPr id="138" name="DR1 Data Validation…"/>
          <p:cNvSpPr txBox="1"/>
          <p:nvPr/>
        </p:nvSpPr>
        <p:spPr>
          <a:xfrm>
            <a:off x="801296" y="1977117"/>
            <a:ext cx="7405649" cy="1835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04800" indent="-304800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400">
                <a:solidFill>
                  <a:srgbClr val="0A3041"/>
                </a:solidFill>
              </a:defRPr>
            </a:pPr>
            <a:r>
              <a:t>DR1 Data Validation</a:t>
            </a:r>
          </a:p>
          <a:p>
            <a:pPr marL="304800" indent="-304800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400">
                <a:solidFill>
                  <a:srgbClr val="0A3041"/>
                </a:solidFill>
              </a:defRPr>
            </a:pPr>
            <a:r>
              <a:t>DR1 Photometric Calibration and zero-point stability</a:t>
            </a:r>
          </a:p>
          <a:p>
            <a:pPr marL="304800" indent="-304800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400">
                <a:solidFill>
                  <a:srgbClr val="0A3041"/>
                </a:solidFill>
              </a:defRPr>
            </a:pPr>
            <a:r>
              <a:t>DR1 improvements </a:t>
            </a:r>
          </a:p>
          <a:p>
            <a:pPr marL="304800" indent="-304800">
              <a:lnSpc>
                <a:spcPct val="90000"/>
              </a:lnSpc>
              <a:spcBef>
                <a:spcPts val="1000"/>
              </a:spcBef>
              <a:buSzPct val="123000"/>
              <a:buChar char="•"/>
              <a:defRPr sz="2400">
                <a:solidFill>
                  <a:srgbClr val="0A3041"/>
                </a:solidFill>
              </a:defRPr>
            </a:pPr>
            <a:r>
              <a:t>NIR PF Features for DR2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1" name="DR1 — Data Validation"/>
          <p:cNvSpPr txBox="1"/>
          <p:nvPr/>
        </p:nvSpPr>
        <p:spPr>
          <a:xfrm>
            <a:off x="457651" y="299666"/>
            <a:ext cx="337315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b="1" sz="2400">
                <a:solidFill>
                  <a:srgbClr val="0A3041"/>
                </a:solidFill>
              </a:defRPr>
            </a:lvl1pPr>
          </a:lstStyle>
          <a:p>
            <a:pPr/>
            <a:r>
              <a:t>DR1 — Data Validation</a:t>
            </a:r>
          </a:p>
        </p:txBody>
      </p:sp>
      <p:pic>
        <p:nvPicPr>
          <p:cNvPr id="142" name="Google Shape;249;p19" descr="Google Shape;249;p19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"/>
          <a:stretch>
            <a:fillRect/>
          </a:stretch>
        </p:blipFill>
        <p:spPr>
          <a:xfrm>
            <a:off x="5236223" y="933186"/>
            <a:ext cx="5889655" cy="2800893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DR1 data validation ongoing…"/>
          <p:cNvSpPr txBox="1"/>
          <p:nvPr/>
        </p:nvSpPr>
        <p:spPr>
          <a:xfrm>
            <a:off x="419160" y="1473639"/>
            <a:ext cx="4518885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DR1 data validation ongoing</a:t>
            </a:r>
          </a:p>
          <a:p>
            <a:pPr marL="180473" indent="-180473">
              <a:buSzPct val="100000"/>
              <a:buChar char="•"/>
            </a:pPr>
            <a:r>
              <a:t>For Q1 we validated images through DQC pipeline and visual inspection (total calibrated images: 1620).</a:t>
            </a:r>
          </a:p>
          <a:p>
            <a:pPr marL="180473" indent="-180473">
              <a:buSzPct val="100000"/>
              <a:buChar char="•"/>
            </a:pPr>
            <a:r>
              <a:t>Approach is not sustainable for DR1 —&gt; need fast turnaround, hence need to rely almost exclusively on DQC pipeline</a:t>
            </a:r>
          </a:p>
        </p:txBody>
      </p:sp>
      <p:sp>
        <p:nvSpPr>
          <p:cNvPr id="144" name="Improved DQC pipeline to:…"/>
          <p:cNvSpPr txBox="1"/>
          <p:nvPr/>
        </p:nvSpPr>
        <p:spPr>
          <a:xfrm>
            <a:off x="589239" y="4211957"/>
            <a:ext cx="11223612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Improved DQC pipeline to:</a:t>
            </a:r>
          </a:p>
          <a:p>
            <a:pPr/>
            <a:r>
              <a:t> a) include further additional check (i.e., ellipticity, comparison with GAIA, etc)</a:t>
            </a:r>
          </a:p>
          <a:p>
            <a:pPr/>
            <a:r>
              <a:t>b) tweak the parameters to have more meaningful number of FAIL and WARN in the various test performed (i.e., change thresholds, etc)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7" name="DR1 — Photometric Calibration"/>
          <p:cNvSpPr txBox="1"/>
          <p:nvPr/>
        </p:nvSpPr>
        <p:spPr>
          <a:xfrm>
            <a:off x="457651" y="299666"/>
            <a:ext cx="464280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b="1" sz="2400">
                <a:solidFill>
                  <a:srgbClr val="0A3041"/>
                </a:solidFill>
              </a:defRPr>
            </a:lvl1pPr>
          </a:lstStyle>
          <a:p>
            <a:pPr/>
            <a:r>
              <a:t>DR1 — Photometric Calibration</a:t>
            </a:r>
          </a:p>
        </p:txBody>
      </p:sp>
      <p:pic>
        <p:nvPicPr>
          <p:cNvPr id="148" name="Rel_phot_unc_NIR_Y_SelfCal_F-001_183_R2.png" descr="Rel_phot_unc_NIR_Y_SelfCal_F-001_183_R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6908" y="2023391"/>
            <a:ext cx="4382538" cy="2950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NIR_Y_selfcal_F-001_183_R2.png" descr="NIR_Y_selfcal_F-001_183_R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4340" y="1498716"/>
            <a:ext cx="3560969" cy="399987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Relative photometry error &lt; 1%"/>
          <p:cNvSpPr txBox="1"/>
          <p:nvPr/>
        </p:nvSpPr>
        <p:spPr>
          <a:xfrm>
            <a:off x="7621087" y="4899331"/>
            <a:ext cx="327418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Relative photometry error &lt; 1%</a:t>
            </a:r>
          </a:p>
        </p:txBody>
      </p:sp>
      <p:sp>
        <p:nvSpPr>
          <p:cNvPr id="151" name="Photometric accuracy has no major spatial dependence"/>
          <p:cNvSpPr txBox="1"/>
          <p:nvPr/>
        </p:nvSpPr>
        <p:spPr>
          <a:xfrm>
            <a:off x="729434" y="5509331"/>
            <a:ext cx="573341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Photometric accuracy has no major spatial dependence</a:t>
            </a:r>
          </a:p>
        </p:txBody>
      </p:sp>
      <p:sp>
        <p:nvSpPr>
          <p:cNvPr id="152" name="Routine photometric calibration performed exploiting monthly self-cal field observations"/>
          <p:cNvSpPr txBox="1"/>
          <p:nvPr/>
        </p:nvSpPr>
        <p:spPr>
          <a:xfrm>
            <a:off x="502752" y="857784"/>
            <a:ext cx="89343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Routine photometric calibration performed exploiting monthly self-cal field observations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" name="DR1 — Photometric Calibration"/>
          <p:cNvSpPr txBox="1"/>
          <p:nvPr/>
        </p:nvSpPr>
        <p:spPr>
          <a:xfrm>
            <a:off x="457651" y="299666"/>
            <a:ext cx="464280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b="1" sz="2400">
                <a:solidFill>
                  <a:srgbClr val="0A3041"/>
                </a:solidFill>
              </a:defRPr>
            </a:lvl1pPr>
          </a:lstStyle>
          <a:p>
            <a:pPr/>
            <a:r>
              <a:t>DR1 — Photometric Calibration</a:t>
            </a:r>
          </a:p>
        </p:txBody>
      </p:sp>
      <p:pic>
        <p:nvPicPr>
          <p:cNvPr id="156" name="delta_mag_drq1_density.png" descr="delta_mag_drq1_dens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7397" y="454160"/>
            <a:ext cx="3590414" cy="29920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" name="Raggruppa"/>
          <p:cNvGrpSpPr/>
          <p:nvPr/>
        </p:nvGrpSpPr>
        <p:grpSpPr>
          <a:xfrm>
            <a:off x="398589" y="1779542"/>
            <a:ext cx="7276043" cy="3533488"/>
            <a:chOff x="0" y="0"/>
            <a:chExt cx="7276041" cy="3533486"/>
          </a:xfrm>
        </p:grpSpPr>
        <p:pic>
          <p:nvPicPr>
            <p:cNvPr id="157" name="ZP_comparison_WD_SelfcalCatalogs_May2025_DR1candidate_relcal.png" descr="ZP_comparison_WD_SelfcalCatalogs_May2025_DR1candidate_relcal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9283"/>
              <a:ext cx="3430240" cy="3444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1" name="Raggruppa"/>
            <p:cNvGrpSpPr/>
            <p:nvPr/>
          </p:nvGrpSpPr>
          <p:grpSpPr>
            <a:xfrm>
              <a:off x="3632486" y="-1"/>
              <a:ext cx="3643556" cy="3515613"/>
              <a:chOff x="0" y="0"/>
              <a:chExt cx="3643554" cy="3515611"/>
            </a:xfrm>
          </p:grpSpPr>
          <p:pic>
            <p:nvPicPr>
              <p:cNvPr id="158" name="ZP_residuals_May2025_DR1candidate_relcal.png" descr="ZP_residuals_May2025_DR1candidate_relcal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32330"/>
                <a:ext cx="3406141" cy="33832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9" name="Ovale"/>
              <p:cNvSpPr/>
              <p:nvPr/>
            </p:nvSpPr>
            <p:spPr>
              <a:xfrm>
                <a:off x="1526873" y="637564"/>
                <a:ext cx="250761" cy="2372814"/>
              </a:xfrm>
              <a:prstGeom prst="ellips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" name="Linea di collegamento"/>
              <p:cNvSpPr/>
              <p:nvPr/>
            </p:nvSpPr>
            <p:spPr>
              <a:xfrm>
                <a:off x="1775578" y="-1"/>
                <a:ext cx="1867977" cy="1325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41" fill="norm" stroke="1" extrusionOk="0">
                    <a:moveTo>
                      <a:pt x="0" y="19141"/>
                    </a:moveTo>
                    <a:cubicBezTo>
                      <a:pt x="3819" y="3624"/>
                      <a:pt x="11019" y="-2459"/>
                      <a:pt x="21600" y="893"/>
                    </a:cubicBezTo>
                  </a:path>
                </a:pathLst>
              </a:cu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</p:grpSp>
      </p:grpSp>
      <p:sp>
        <p:nvSpPr>
          <p:cNvPr id="163" name="Photometric differences between July and August observations of the self-calibration field"/>
          <p:cNvSpPr txBox="1"/>
          <p:nvPr/>
        </p:nvSpPr>
        <p:spPr>
          <a:xfrm>
            <a:off x="7519375" y="3582254"/>
            <a:ext cx="3966457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Photometric differences between July and August observations of the self-calibration field</a:t>
            </a:r>
          </a:p>
        </p:txBody>
      </p:sp>
      <p:sp>
        <p:nvSpPr>
          <p:cNvPr id="164" name="Courtesy of G. Polenta"/>
          <p:cNvSpPr txBox="1"/>
          <p:nvPr/>
        </p:nvSpPr>
        <p:spPr>
          <a:xfrm>
            <a:off x="2512797" y="5428239"/>
            <a:ext cx="190280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Courtesy of G. Polenta</a:t>
            </a:r>
          </a:p>
        </p:txBody>
      </p:sp>
      <p:sp>
        <p:nvSpPr>
          <p:cNvPr id="165" name="Photometry stability better than 0.3% ~ few mmag"/>
          <p:cNvSpPr txBox="1"/>
          <p:nvPr/>
        </p:nvSpPr>
        <p:spPr>
          <a:xfrm>
            <a:off x="1203958" y="1083905"/>
            <a:ext cx="515477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Photometry stability better than 0.3% ~ few mmag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9" name="DR1 — Validation of PDC campaign data"/>
          <p:cNvSpPr txBox="1"/>
          <p:nvPr/>
        </p:nvSpPr>
        <p:spPr>
          <a:xfrm>
            <a:off x="457651" y="299666"/>
            <a:ext cx="594728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b="1" sz="2400">
                <a:solidFill>
                  <a:srgbClr val="0A3041"/>
                </a:solidFill>
              </a:defRPr>
            </a:lvl1pPr>
          </a:lstStyle>
          <a:p>
            <a:pPr/>
            <a:r>
              <a:t>DR1 — Validation of PDC campaign data</a:t>
            </a:r>
          </a:p>
        </p:txBody>
      </p:sp>
      <p:pic>
        <p:nvPicPr>
          <p:cNvPr id="170" name="SSO_diffuse_features_LSF_test.png" descr="SSO_diffuse_features_LSF_tes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1331" y="3687003"/>
            <a:ext cx="4179713" cy="2508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SSO_diffuse_features_2.png" descr="SSO_diffuse_features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1000" y="401185"/>
            <a:ext cx="2447199" cy="243451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PDC thermal stabilisation campaigns data show some diffuse features."/>
          <p:cNvSpPr txBox="1"/>
          <p:nvPr/>
        </p:nvSpPr>
        <p:spPr>
          <a:xfrm>
            <a:off x="638074" y="942692"/>
            <a:ext cx="560310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PDC thermal stabilisation campaigns data show some diffuse features.</a:t>
            </a:r>
          </a:p>
        </p:txBody>
      </p:sp>
      <p:sp>
        <p:nvSpPr>
          <p:cNvPr id="173" name="Independent on the LSF used in the processing."/>
          <p:cNvSpPr txBox="1"/>
          <p:nvPr/>
        </p:nvSpPr>
        <p:spPr>
          <a:xfrm>
            <a:off x="644607" y="1675716"/>
            <a:ext cx="497171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Independent on the LSF used in the processing.</a:t>
            </a:r>
          </a:p>
        </p:txBody>
      </p:sp>
      <p:sp>
        <p:nvSpPr>
          <p:cNvPr id="174" name="Observations close to the ecliptic plane —&gt; higher zodi level which possibly result in higher persistence in the bkg with different scaling in the high and low persistence regions."/>
          <p:cNvSpPr txBox="1"/>
          <p:nvPr/>
        </p:nvSpPr>
        <p:spPr>
          <a:xfrm>
            <a:off x="634984" y="2136668"/>
            <a:ext cx="5749615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Observations close to the ecliptic plane —&gt; higher zodi level which possibly result in higher persistence in the bkg with different scaling in the high and low persistence regions. </a:t>
            </a:r>
          </a:p>
        </p:txBody>
      </p:sp>
      <p:sp>
        <p:nvSpPr>
          <p:cNvPr id="175" name="Relative photometry on single dataset is &gt; 1.5%. Note that when stacking images creating the tiles the final photometry value is the mean value from sources in different positions in the detectors (I.e., lower rms)."/>
          <p:cNvSpPr txBox="1"/>
          <p:nvPr/>
        </p:nvSpPr>
        <p:spPr>
          <a:xfrm>
            <a:off x="615739" y="3562820"/>
            <a:ext cx="5495268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Relative photometry on single dataset is &gt; 1.5%. Note that when stacking images creating the tiles the final photometry value is the mean value from sources in different positions in the detectors (I.e., lower rms).</a:t>
            </a:r>
          </a:p>
        </p:txBody>
      </p:sp>
      <p:sp>
        <p:nvSpPr>
          <p:cNvPr id="176" name="Linea"/>
          <p:cNvSpPr/>
          <p:nvPr/>
        </p:nvSpPr>
        <p:spPr>
          <a:xfrm>
            <a:off x="1005675" y="5529622"/>
            <a:ext cx="748099" cy="1"/>
          </a:xfrm>
          <a:prstGeom prst="line">
            <a:avLst/>
          </a:prstGeom>
          <a:ln w="190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Work in progress to quantify impact on photometry"/>
          <p:cNvSpPr txBox="1"/>
          <p:nvPr/>
        </p:nvSpPr>
        <p:spPr>
          <a:xfrm>
            <a:off x="2219461" y="5166849"/>
            <a:ext cx="31538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Work in progress to quantify impact on photometry</a:t>
            </a:r>
          </a:p>
        </p:txBody>
      </p:sp>
      <p:pic>
        <p:nvPicPr>
          <p:cNvPr id="178" name="NIR_Y_PDC_ILS_neg.png" descr="NIR_Y_PDC_ILS_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24601" y="857038"/>
            <a:ext cx="2447199" cy="2748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1" name="Title 1"/>
          <p:cNvSpPr txBox="1"/>
          <p:nvPr>
            <p:ph type="title"/>
          </p:nvPr>
        </p:nvSpPr>
        <p:spPr>
          <a:xfrm>
            <a:off x="838200" y="211161"/>
            <a:ext cx="10515600" cy="886452"/>
          </a:xfrm>
          <a:prstGeom prst="rect">
            <a:avLst/>
          </a:prstGeom>
        </p:spPr>
        <p:txBody>
          <a:bodyPr/>
          <a:lstStyle>
            <a:lvl1pPr algn="ctr" defTabSz="795527">
              <a:defRPr sz="5220"/>
            </a:lvl1pPr>
          </a:lstStyle>
          <a:p>
            <a:pPr/>
            <a:r>
              <a:t>DR1 improvements</a:t>
            </a:r>
          </a:p>
        </p:txBody>
      </p:sp>
      <p:sp>
        <p:nvSpPr>
          <p:cNvPr id="182" name="Content Placeholder 2"/>
          <p:cNvSpPr txBox="1"/>
          <p:nvPr>
            <p:ph type="body" idx="1"/>
          </p:nvPr>
        </p:nvSpPr>
        <p:spPr>
          <a:xfrm>
            <a:off x="751595" y="1322984"/>
            <a:ext cx="10515601" cy="4351338"/>
          </a:xfrm>
          <a:prstGeom prst="rect">
            <a:avLst/>
          </a:prstGeom>
        </p:spPr>
        <p:txBody>
          <a:bodyPr/>
          <a:lstStyle/>
          <a:p>
            <a:pPr marL="310895" indent="-310895" defTabSz="1243552">
              <a:spcBef>
                <a:spcPts val="1200"/>
              </a:spcBef>
              <a:buSzPct val="123000"/>
              <a:buFontTx/>
              <a:defRPr sz="204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Persistence</a:t>
            </a:r>
            <a:r>
              <a:t>: improved masking routines.</a:t>
            </a:r>
          </a:p>
          <a:p>
            <a:pPr marL="310895" indent="-310895" defTabSz="1243552">
              <a:spcBef>
                <a:spcPts val="1200"/>
              </a:spcBef>
              <a:buSzPct val="123000"/>
              <a:buFontTx/>
              <a:defRPr sz="204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PSF model</a:t>
            </a:r>
            <a:r>
              <a:t>: in Q1 offset between aperture and PSF photometry with slight dependence on magnitude. For DR1, improved PSF models derived from observations of self-calibration field through a dedicated pipeline, extending the model to larger radii and providing better characterisation of the extended PSF wings. </a:t>
            </a:r>
          </a:p>
          <a:p>
            <a:pPr marL="310895" indent="-310895" defTabSz="1243552">
              <a:spcBef>
                <a:spcPts val="1200"/>
              </a:spcBef>
              <a:buSzPct val="123000"/>
              <a:buFontTx/>
              <a:defRPr sz="204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Background estimation</a:t>
            </a:r>
            <a:r>
              <a:t>: positive correlation between estimate bkg signal and position of bright objects —&gt; over-subtraction in the outskirts of extended objects. In DR1, different background algorithm estimate (NoiseChisel). </a:t>
            </a:r>
          </a:p>
          <a:p>
            <a:pPr marL="310895" indent="-310895" defTabSz="1243552">
              <a:spcBef>
                <a:spcPts val="1200"/>
              </a:spcBef>
              <a:buSzPct val="123000"/>
              <a:buFontTx/>
              <a:defRPr sz="204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Calibration products</a:t>
            </a:r>
            <a:r>
              <a:t>: majority of calibrated products used for Q1 based on in-flight data, few products based on ground calibration will be superseded by in-flight data in DR1.</a:t>
            </a:r>
          </a:p>
          <a:p>
            <a:pPr marL="310895" indent="-310895" defTabSz="1243552">
              <a:spcBef>
                <a:spcPts val="1200"/>
              </a:spcBef>
              <a:buSzPct val="123000"/>
              <a:buFontTx/>
              <a:defRPr sz="204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Calibrated catalogs</a:t>
            </a:r>
            <a:r>
              <a:t>: single aperture photometry. For DR1, inclusion of multi-aperture photometry.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5" name="persistece_masking_scheme.pngGoogle Shape;153;p20" descr="persistece_masking_scheme.pngGoogle Shape;153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5300" y="3481239"/>
            <a:ext cx="6951336" cy="2085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ersistece_masking_scheme.pdf" descr="persistece_masking_schem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011" y="841708"/>
            <a:ext cx="7507109" cy="225213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Effective model from ground calibration…"/>
          <p:cNvSpPr txBox="1"/>
          <p:nvPr/>
        </p:nvSpPr>
        <p:spPr>
          <a:xfrm>
            <a:off x="8082978" y="1446251"/>
            <a:ext cx="3650482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Effective model from ground calibration</a:t>
            </a:r>
          </a:p>
          <a:p>
            <a:pPr marL="180473" indent="-180473">
              <a:buSzPct val="100000"/>
              <a:buChar char="•"/>
            </a:pPr>
            <a:r>
              <a:t>Single spectroscopic observation</a:t>
            </a:r>
          </a:p>
        </p:txBody>
      </p:sp>
      <p:sp>
        <p:nvSpPr>
          <p:cNvPr id="188" name="Power-law model based on flight data…"/>
          <p:cNvSpPr txBox="1"/>
          <p:nvPr/>
        </p:nvSpPr>
        <p:spPr>
          <a:xfrm>
            <a:off x="509889" y="3577467"/>
            <a:ext cx="4256524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Power-law model based on flight data</a:t>
            </a:r>
          </a:p>
          <a:p>
            <a:pPr marL="180473" indent="-180473">
              <a:buSzPct val="100000"/>
              <a:buChar char="•"/>
            </a:pPr>
            <a:r>
              <a:t>5 hours history of spectroscopic observations</a:t>
            </a:r>
          </a:p>
        </p:txBody>
      </p:sp>
      <p:sp>
        <p:nvSpPr>
          <p:cNvPr id="189" name="5 hours history of imaging observations implemented but not used in the current pipeline —&gt; DR2"/>
          <p:cNvSpPr txBox="1"/>
          <p:nvPr/>
        </p:nvSpPr>
        <p:spPr>
          <a:xfrm>
            <a:off x="567625" y="4697254"/>
            <a:ext cx="4141051" cy="955041"/>
          </a:xfrm>
          <a:prstGeom prst="rect">
            <a:avLst/>
          </a:prstGeom>
          <a:ln w="25400">
            <a:solidFill>
              <a:srgbClr val="4E95D9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5 hours history of imaging observations implemented but not used in the current pipeline —&gt; DR2</a:t>
            </a:r>
          </a:p>
        </p:txBody>
      </p:sp>
      <p:sp>
        <p:nvSpPr>
          <p:cNvPr id="190" name="DR1 — Persistence Masking"/>
          <p:cNvSpPr txBox="1"/>
          <p:nvPr/>
        </p:nvSpPr>
        <p:spPr>
          <a:xfrm>
            <a:off x="457651" y="299666"/>
            <a:ext cx="420361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b="1" sz="2400">
                <a:solidFill>
                  <a:srgbClr val="0A3041"/>
                </a:solidFill>
              </a:defRPr>
            </a:lvl1pPr>
          </a:lstStyle>
          <a:p>
            <a:pPr/>
            <a:r>
              <a:t>DR1 — Persistence Masking</a:t>
            </a:r>
          </a:p>
        </p:txBody>
      </p:sp>
      <p:sp>
        <p:nvSpPr>
          <p:cNvPr id="191" name="Courtesy of B. Kubik"/>
          <p:cNvSpPr txBox="1"/>
          <p:nvPr/>
        </p:nvSpPr>
        <p:spPr>
          <a:xfrm>
            <a:off x="9674360" y="5865912"/>
            <a:ext cx="1724829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Courtesy of B. Kubik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2;p27"/>
          <p:cNvSpPr txBox="1"/>
          <p:nvPr>
            <p:ph type="sldNum" sz="quarter" idx="2"/>
          </p:nvPr>
        </p:nvSpPr>
        <p:spPr>
          <a:xfrm>
            <a:off x="11604931" y="6344933"/>
            <a:ext cx="279564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4" name="psf_vs_aperture.png" descr="psf_vs_apertu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510" y="997207"/>
            <a:ext cx="4685350" cy="427179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DR1 — Point Spread Function"/>
          <p:cNvSpPr txBox="1"/>
          <p:nvPr/>
        </p:nvSpPr>
        <p:spPr>
          <a:xfrm>
            <a:off x="457651" y="299666"/>
            <a:ext cx="4439207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b="1" sz="2400">
                <a:solidFill>
                  <a:srgbClr val="0A3041"/>
                </a:solidFill>
              </a:defRPr>
            </a:lvl1pPr>
          </a:lstStyle>
          <a:p>
            <a:pPr/>
            <a:r>
              <a:t>DR1 — Point Spread Function</a:t>
            </a:r>
          </a:p>
        </p:txBody>
      </p:sp>
      <p:pic>
        <p:nvPicPr>
          <p:cNvPr id="196" name="mag_psf_vs_mag_aper_F001_2724_H_old.png" descr="mag_psf_vs_mag_aper_F001_2724_H_ol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2913" y="1535859"/>
            <a:ext cx="5104153" cy="2233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mag_psf_vs_mag_aper_F001_2724_H_new_no_offset.png" descr="mag_psf_vs_mag_aper_F001_2724_H_new_no_offse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92913" y="3795209"/>
            <a:ext cx="5104153" cy="2233067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OLD"/>
          <p:cNvSpPr txBox="1"/>
          <p:nvPr/>
        </p:nvSpPr>
        <p:spPr>
          <a:xfrm>
            <a:off x="5840556" y="2448368"/>
            <a:ext cx="57417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OLD</a:t>
            </a:r>
          </a:p>
        </p:txBody>
      </p:sp>
      <p:sp>
        <p:nvSpPr>
          <p:cNvPr id="199" name="NEW"/>
          <p:cNvSpPr txBox="1"/>
          <p:nvPr/>
        </p:nvSpPr>
        <p:spPr>
          <a:xfrm>
            <a:off x="5808911" y="4627210"/>
            <a:ext cx="63746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NEW</a:t>
            </a:r>
          </a:p>
        </p:txBody>
      </p:sp>
      <p:sp>
        <p:nvSpPr>
          <p:cNvPr id="200" name="Courtesy of R. Da Silva"/>
          <p:cNvSpPr txBox="1"/>
          <p:nvPr/>
        </p:nvSpPr>
        <p:spPr>
          <a:xfrm>
            <a:off x="9464577" y="5904403"/>
            <a:ext cx="1951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Courtesy of R. Da Silva</a:t>
            </a:r>
          </a:p>
        </p:txBody>
      </p:sp>
      <p:sp>
        <p:nvSpPr>
          <p:cNvPr id="201" name="Model derived from self-calibration observations (more point sources)…"/>
          <p:cNvSpPr txBox="1"/>
          <p:nvPr/>
        </p:nvSpPr>
        <p:spPr>
          <a:xfrm>
            <a:off x="6094757" y="511366"/>
            <a:ext cx="5500465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40368" indent="-140368">
              <a:buSzPct val="100000"/>
              <a:buChar char="•"/>
              <a:defRPr sz="1400">
                <a:solidFill>
                  <a:srgbClr val="0A3041"/>
                </a:solidFill>
              </a:defRPr>
            </a:pPr>
            <a:r>
              <a:t>Model derived from self-calibration observations (more point sources)</a:t>
            </a:r>
          </a:p>
          <a:p>
            <a:pPr marL="140368" indent="-140368">
              <a:buSzPct val="100000"/>
              <a:buChar char="•"/>
              <a:defRPr sz="1400">
                <a:solidFill>
                  <a:srgbClr val="0A3041"/>
                </a:solidFill>
              </a:defRPr>
            </a:pPr>
            <a:r>
              <a:t>Larger number of basis vectors (hundreds instead of tens)</a:t>
            </a:r>
          </a:p>
          <a:p>
            <a:pPr marL="140368" indent="-140368">
              <a:buSzPct val="100000"/>
              <a:buChar char="•"/>
              <a:defRPr sz="1400">
                <a:solidFill>
                  <a:srgbClr val="0A3041"/>
                </a:solidFill>
              </a:defRPr>
            </a:pPr>
            <a:r>
              <a:t>7” x &amp;” stamps instead of 3” x 3” for each source </a:t>
            </a:r>
          </a:p>
        </p:txBody>
      </p:sp>
      <p:sp>
        <p:nvSpPr>
          <p:cNvPr id="202" name="Comparison between PSF and Aperture Photometry for Q1 data"/>
          <p:cNvSpPr txBox="1"/>
          <p:nvPr/>
        </p:nvSpPr>
        <p:spPr>
          <a:xfrm>
            <a:off x="423877" y="5390090"/>
            <a:ext cx="5144615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>
                <a:solidFill>
                  <a:srgbClr val="0A3041"/>
                </a:solidFill>
              </a:defRPr>
            </a:lvl1pPr>
          </a:lstStyle>
          <a:p>
            <a:pPr/>
            <a:r>
              <a:t>Comparison between PSF and Aperture Photometry for Q1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0E2841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