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7"/>
  </p:notesMasterIdLst>
  <p:sldIdLst>
    <p:sldId id="261" r:id="rId2"/>
    <p:sldId id="316" r:id="rId3"/>
    <p:sldId id="260" r:id="rId4"/>
    <p:sldId id="299" r:id="rId5"/>
    <p:sldId id="258" r:id="rId6"/>
    <p:sldId id="259" r:id="rId7"/>
    <p:sldId id="321" r:id="rId8"/>
    <p:sldId id="323" r:id="rId9"/>
    <p:sldId id="324" r:id="rId10"/>
    <p:sldId id="325" r:id="rId11"/>
    <p:sldId id="267" r:id="rId12"/>
    <p:sldId id="269" r:id="rId13"/>
    <p:sldId id="270" r:id="rId14"/>
    <p:sldId id="286" r:id="rId15"/>
    <p:sldId id="287" r:id="rId16"/>
    <p:sldId id="288" r:id="rId17"/>
    <p:sldId id="301" r:id="rId18"/>
    <p:sldId id="293" r:id="rId19"/>
    <p:sldId id="302" r:id="rId20"/>
    <p:sldId id="314" r:id="rId21"/>
    <p:sldId id="279" r:id="rId22"/>
    <p:sldId id="264" r:id="rId23"/>
    <p:sldId id="265" r:id="rId24"/>
    <p:sldId id="266" r:id="rId25"/>
    <p:sldId id="308" r:id="rId26"/>
    <p:sldId id="309" r:id="rId27"/>
    <p:sldId id="310" r:id="rId28"/>
    <p:sldId id="311" r:id="rId29"/>
    <p:sldId id="312" r:id="rId30"/>
    <p:sldId id="285" r:id="rId31"/>
    <p:sldId id="284" r:id="rId32"/>
    <p:sldId id="280" r:id="rId33"/>
    <p:sldId id="281" r:id="rId34"/>
    <p:sldId id="282" r:id="rId35"/>
    <p:sldId id="283" r:id="rId36"/>
    <p:sldId id="291" r:id="rId37"/>
    <p:sldId id="292" r:id="rId38"/>
    <p:sldId id="303" r:id="rId39"/>
    <p:sldId id="304" r:id="rId40"/>
    <p:sldId id="306" r:id="rId41"/>
    <p:sldId id="307" r:id="rId42"/>
    <p:sldId id="315" r:id="rId43"/>
    <p:sldId id="317" r:id="rId44"/>
    <p:sldId id="294" r:id="rId45"/>
    <p:sldId id="29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041"/>
    <a:srgbClr val="505050"/>
    <a:srgbClr val="81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21" autoAdjust="0"/>
    <p:restoredTop sz="89871" autoAdjust="0"/>
  </p:normalViewPr>
  <p:slideViewPr>
    <p:cSldViewPr snapToGrid="0">
      <p:cViewPr varScale="1">
        <p:scale>
          <a:sx n="72" d="100"/>
          <a:sy n="72" d="100"/>
        </p:scale>
        <p:origin x="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AA231D-0227-4704-824D-C06079D91FB2}" type="doc">
      <dgm:prSet loTypeId="urn:microsoft.com/office/officeart/2005/8/layout/process1" loCatId="process" qsTypeId="urn:microsoft.com/office/officeart/2005/8/quickstyle/simple3" qsCatId="simple" csTypeId="urn:microsoft.com/office/officeart/2005/8/colors/colorful2" csCatId="colorful" phldr="1"/>
      <dgm:spPr/>
    </dgm:pt>
    <dgm:pt modelId="{77DC788B-F7A1-47E4-9843-C9A8F08A0BC3}">
      <dgm:prSet phldrT="[Testo]" custT="1"/>
      <dgm:spPr/>
      <dgm:t>
        <a:bodyPr/>
        <a:lstStyle/>
        <a:p>
          <a:r>
            <a:rPr lang="en-GB" sz="1600" dirty="0"/>
            <a:t>Checking for data on database</a:t>
          </a:r>
        </a:p>
      </dgm:t>
    </dgm:pt>
    <dgm:pt modelId="{9393AEF2-6672-427F-B0F0-B2D62EAFD2CE}" type="parTrans" cxnId="{956F8EB9-A6E9-4846-9481-A026E74E763B}">
      <dgm:prSet/>
      <dgm:spPr/>
      <dgm:t>
        <a:bodyPr/>
        <a:lstStyle/>
        <a:p>
          <a:endParaRPr lang="en-GB" sz="1600"/>
        </a:p>
      </dgm:t>
    </dgm:pt>
    <dgm:pt modelId="{5F680821-E0AB-4D87-9092-6B16151B099D}" type="sibTrans" cxnId="{956F8EB9-A6E9-4846-9481-A026E74E763B}">
      <dgm:prSet custT="1"/>
      <dgm:spPr/>
      <dgm:t>
        <a:bodyPr/>
        <a:lstStyle/>
        <a:p>
          <a:endParaRPr lang="en-GB" sz="1600" dirty="0"/>
        </a:p>
      </dgm:t>
    </dgm:pt>
    <dgm:pt modelId="{339E5108-5A00-4C28-99B2-CE68222A468C}">
      <dgm:prSet phldrT="[Testo]" custT="1"/>
      <dgm:spPr/>
      <dgm:t>
        <a:bodyPr/>
        <a:lstStyle/>
        <a:p>
          <a:r>
            <a:rPr lang="en-GB" sz="1600" dirty="0"/>
            <a:t>HKTM &amp; QLA data Retrieving</a:t>
          </a:r>
        </a:p>
      </dgm:t>
    </dgm:pt>
    <dgm:pt modelId="{06260123-B301-454F-BC83-6764721914EE}" type="parTrans" cxnId="{253CBDB0-E4AC-4F01-B996-EB56E82BD1EE}">
      <dgm:prSet/>
      <dgm:spPr/>
      <dgm:t>
        <a:bodyPr/>
        <a:lstStyle/>
        <a:p>
          <a:endParaRPr lang="en-GB" sz="1600"/>
        </a:p>
      </dgm:t>
    </dgm:pt>
    <dgm:pt modelId="{03F29034-D2F7-4735-8CB7-9114E3A679B8}" type="sibTrans" cxnId="{253CBDB0-E4AC-4F01-B996-EB56E82BD1EE}">
      <dgm:prSet custT="1"/>
      <dgm:spPr/>
      <dgm:t>
        <a:bodyPr/>
        <a:lstStyle/>
        <a:p>
          <a:endParaRPr lang="en-GB" sz="1600" dirty="0"/>
        </a:p>
      </dgm:t>
    </dgm:pt>
    <dgm:pt modelId="{E4329078-4CB1-49A3-B30F-4EBA4E02C0A7}">
      <dgm:prSet phldrT="[Testo]" custT="1"/>
      <dgm:spPr/>
      <dgm:t>
        <a:bodyPr/>
        <a:lstStyle/>
        <a:p>
          <a:r>
            <a:rPr lang="en-GB" sz="1600" dirty="0"/>
            <a:t>Converting in a root file/day</a:t>
          </a:r>
        </a:p>
      </dgm:t>
    </dgm:pt>
    <dgm:pt modelId="{BEF6EA2D-5BB0-4685-A7EE-0B3C808DBA05}" type="parTrans" cxnId="{280EC4F9-62C6-49FF-AB84-388C3629ADF8}">
      <dgm:prSet/>
      <dgm:spPr/>
      <dgm:t>
        <a:bodyPr/>
        <a:lstStyle/>
        <a:p>
          <a:endParaRPr lang="en-GB" sz="1600"/>
        </a:p>
      </dgm:t>
    </dgm:pt>
    <dgm:pt modelId="{D32C4548-35F8-4650-BDE1-6A7836B74054}" type="sibTrans" cxnId="{280EC4F9-62C6-49FF-AB84-388C3629ADF8}">
      <dgm:prSet custT="1"/>
      <dgm:spPr/>
      <dgm:t>
        <a:bodyPr/>
        <a:lstStyle/>
        <a:p>
          <a:endParaRPr lang="en-GB" sz="1600" dirty="0"/>
        </a:p>
      </dgm:t>
    </dgm:pt>
    <dgm:pt modelId="{F430DA5D-3E73-4106-A855-E9DD383015C1}">
      <dgm:prSet custT="1"/>
      <dgm:spPr/>
      <dgm:t>
        <a:bodyPr/>
        <a:lstStyle/>
        <a:p>
          <a:r>
            <a:rPr lang="en-GB" sz="1600" dirty="0"/>
            <a:t>Uploading on NISP website</a:t>
          </a:r>
        </a:p>
      </dgm:t>
    </dgm:pt>
    <dgm:pt modelId="{B8E009F2-6F7B-4557-9DA9-958CD91C1B2F}" type="parTrans" cxnId="{89775B45-DCC2-4191-A439-2478F1419B0C}">
      <dgm:prSet/>
      <dgm:spPr/>
      <dgm:t>
        <a:bodyPr/>
        <a:lstStyle/>
        <a:p>
          <a:endParaRPr lang="en-GB" sz="1600"/>
        </a:p>
      </dgm:t>
    </dgm:pt>
    <dgm:pt modelId="{9A0EFE8A-C354-4CF1-A532-50BFE791B8A7}" type="sibTrans" cxnId="{89775B45-DCC2-4191-A439-2478F1419B0C}">
      <dgm:prSet/>
      <dgm:spPr/>
      <dgm:t>
        <a:bodyPr/>
        <a:lstStyle/>
        <a:p>
          <a:endParaRPr lang="en-GB" sz="1600"/>
        </a:p>
      </dgm:t>
    </dgm:pt>
    <dgm:pt modelId="{BCCC2943-E55C-44EB-99DD-5652FC385A48}">
      <dgm:prSet custT="1"/>
      <dgm:spPr/>
      <dgm:t>
        <a:bodyPr/>
        <a:lstStyle/>
        <a:p>
          <a:r>
            <a:rPr lang="en-GB" sz="1600" dirty="0"/>
            <a:t>Creating plots</a:t>
          </a:r>
        </a:p>
      </dgm:t>
    </dgm:pt>
    <dgm:pt modelId="{F6EBDE8E-891D-4D78-8EA7-0EFB7E75CADB}" type="parTrans" cxnId="{32A1D63A-2F01-4E20-A888-1D3B438CAA29}">
      <dgm:prSet/>
      <dgm:spPr/>
      <dgm:t>
        <a:bodyPr/>
        <a:lstStyle/>
        <a:p>
          <a:endParaRPr lang="en-GB" sz="1600"/>
        </a:p>
      </dgm:t>
    </dgm:pt>
    <dgm:pt modelId="{C6A28424-394B-49EC-BCC6-2491B9B4B086}" type="sibTrans" cxnId="{32A1D63A-2F01-4E20-A888-1D3B438CAA29}">
      <dgm:prSet custT="1"/>
      <dgm:spPr/>
      <dgm:t>
        <a:bodyPr/>
        <a:lstStyle/>
        <a:p>
          <a:endParaRPr lang="en-GB" sz="1600" dirty="0"/>
        </a:p>
      </dgm:t>
    </dgm:pt>
    <dgm:pt modelId="{2AA0580D-2687-42BB-BA5E-EBBB3A773A6B}" type="pres">
      <dgm:prSet presAssocID="{BBAA231D-0227-4704-824D-C06079D91FB2}" presName="Name0" presStyleCnt="0">
        <dgm:presLayoutVars>
          <dgm:dir/>
          <dgm:resizeHandles val="exact"/>
        </dgm:presLayoutVars>
      </dgm:prSet>
      <dgm:spPr/>
    </dgm:pt>
    <dgm:pt modelId="{F0A98B1D-DBAE-486A-8C4E-22F38AED9D84}" type="pres">
      <dgm:prSet presAssocID="{77DC788B-F7A1-47E4-9843-C9A8F08A0BC3}" presName="node" presStyleLbl="node1" presStyleIdx="0" presStyleCnt="5" custScaleX="102501" custScaleY="73834">
        <dgm:presLayoutVars>
          <dgm:bulletEnabled val="1"/>
        </dgm:presLayoutVars>
      </dgm:prSet>
      <dgm:spPr/>
    </dgm:pt>
    <dgm:pt modelId="{7691D059-284F-498F-AEB7-4DC398D0EEEF}" type="pres">
      <dgm:prSet presAssocID="{5F680821-E0AB-4D87-9092-6B16151B099D}" presName="sibTrans" presStyleLbl="sibTrans2D1" presStyleIdx="0" presStyleCnt="4"/>
      <dgm:spPr/>
    </dgm:pt>
    <dgm:pt modelId="{6C28FEA0-DE9E-4E11-93E1-56E73A3A4D1E}" type="pres">
      <dgm:prSet presAssocID="{5F680821-E0AB-4D87-9092-6B16151B099D}" presName="connectorText" presStyleLbl="sibTrans2D1" presStyleIdx="0" presStyleCnt="4"/>
      <dgm:spPr/>
    </dgm:pt>
    <dgm:pt modelId="{F098A175-A373-4089-87A9-1D2B26B28711}" type="pres">
      <dgm:prSet presAssocID="{339E5108-5A00-4C28-99B2-CE68222A468C}" presName="node" presStyleLbl="node1" presStyleIdx="1" presStyleCnt="5" custScaleX="102501" custScaleY="73834">
        <dgm:presLayoutVars>
          <dgm:bulletEnabled val="1"/>
        </dgm:presLayoutVars>
      </dgm:prSet>
      <dgm:spPr/>
    </dgm:pt>
    <dgm:pt modelId="{DB532583-ED9A-49F9-BF88-5694E18F1189}" type="pres">
      <dgm:prSet presAssocID="{03F29034-D2F7-4735-8CB7-9114E3A679B8}" presName="sibTrans" presStyleLbl="sibTrans2D1" presStyleIdx="1" presStyleCnt="4"/>
      <dgm:spPr/>
    </dgm:pt>
    <dgm:pt modelId="{6CD7C544-F27E-4F46-BFC1-0B5DF198FAD4}" type="pres">
      <dgm:prSet presAssocID="{03F29034-D2F7-4735-8CB7-9114E3A679B8}" presName="connectorText" presStyleLbl="sibTrans2D1" presStyleIdx="1" presStyleCnt="4"/>
      <dgm:spPr/>
    </dgm:pt>
    <dgm:pt modelId="{83AD70FC-D1A4-4B68-B095-B66708F0626F}" type="pres">
      <dgm:prSet presAssocID="{E4329078-4CB1-49A3-B30F-4EBA4E02C0A7}" presName="node" presStyleLbl="node1" presStyleIdx="2" presStyleCnt="5" custScaleX="102501" custScaleY="73834">
        <dgm:presLayoutVars>
          <dgm:bulletEnabled val="1"/>
        </dgm:presLayoutVars>
      </dgm:prSet>
      <dgm:spPr/>
    </dgm:pt>
    <dgm:pt modelId="{AEC64D04-40B0-4E2B-BF45-0D4D894807C3}" type="pres">
      <dgm:prSet presAssocID="{D32C4548-35F8-4650-BDE1-6A7836B74054}" presName="sibTrans" presStyleLbl="sibTrans2D1" presStyleIdx="2" presStyleCnt="4"/>
      <dgm:spPr/>
    </dgm:pt>
    <dgm:pt modelId="{0AE7FE61-32DC-4E6E-B67C-C25153777F9A}" type="pres">
      <dgm:prSet presAssocID="{D32C4548-35F8-4650-BDE1-6A7836B74054}" presName="connectorText" presStyleLbl="sibTrans2D1" presStyleIdx="2" presStyleCnt="4"/>
      <dgm:spPr/>
    </dgm:pt>
    <dgm:pt modelId="{31BBE1DF-56F2-44FE-A1B2-9D721C8D70DE}" type="pres">
      <dgm:prSet presAssocID="{BCCC2943-E55C-44EB-99DD-5652FC385A48}" presName="node" presStyleLbl="node1" presStyleIdx="3" presStyleCnt="5" custScaleX="102501" custScaleY="73834">
        <dgm:presLayoutVars>
          <dgm:bulletEnabled val="1"/>
        </dgm:presLayoutVars>
      </dgm:prSet>
      <dgm:spPr/>
    </dgm:pt>
    <dgm:pt modelId="{C2F2F0AF-C07B-4EA9-8928-B9C39C323C36}" type="pres">
      <dgm:prSet presAssocID="{C6A28424-394B-49EC-BCC6-2491B9B4B086}" presName="sibTrans" presStyleLbl="sibTrans2D1" presStyleIdx="3" presStyleCnt="4"/>
      <dgm:spPr/>
    </dgm:pt>
    <dgm:pt modelId="{FE693599-BE47-4AC5-A7A3-198CF289224D}" type="pres">
      <dgm:prSet presAssocID="{C6A28424-394B-49EC-BCC6-2491B9B4B086}" presName="connectorText" presStyleLbl="sibTrans2D1" presStyleIdx="3" presStyleCnt="4"/>
      <dgm:spPr/>
    </dgm:pt>
    <dgm:pt modelId="{92031FB1-9D20-4D7A-95DF-EC8B11F52C85}" type="pres">
      <dgm:prSet presAssocID="{F430DA5D-3E73-4106-A855-E9DD383015C1}" presName="node" presStyleLbl="node1" presStyleIdx="4" presStyleCnt="5" custScaleX="102501" custScaleY="73834">
        <dgm:presLayoutVars>
          <dgm:bulletEnabled val="1"/>
        </dgm:presLayoutVars>
      </dgm:prSet>
      <dgm:spPr/>
    </dgm:pt>
  </dgm:ptLst>
  <dgm:cxnLst>
    <dgm:cxn modelId="{D84BAD0A-F817-42EB-8430-7EBB61D5EABD}" type="presOf" srcId="{5F680821-E0AB-4D87-9092-6B16151B099D}" destId="{6C28FEA0-DE9E-4E11-93E1-56E73A3A4D1E}" srcOrd="1" destOrd="0" presId="urn:microsoft.com/office/officeart/2005/8/layout/process1"/>
    <dgm:cxn modelId="{373E4E0C-3795-43CA-B3B1-32D9231CB148}" type="presOf" srcId="{D32C4548-35F8-4650-BDE1-6A7836B74054}" destId="{AEC64D04-40B0-4E2B-BF45-0D4D894807C3}" srcOrd="0" destOrd="0" presId="urn:microsoft.com/office/officeart/2005/8/layout/process1"/>
    <dgm:cxn modelId="{8FB3961C-922D-43C9-8A23-FADF7137AEB5}" type="presOf" srcId="{C6A28424-394B-49EC-BCC6-2491B9B4B086}" destId="{C2F2F0AF-C07B-4EA9-8928-B9C39C323C36}" srcOrd="0" destOrd="0" presId="urn:microsoft.com/office/officeart/2005/8/layout/process1"/>
    <dgm:cxn modelId="{AA2E2022-768E-4FA0-A7F8-3604877DD49D}" type="presOf" srcId="{03F29034-D2F7-4735-8CB7-9114E3A679B8}" destId="{DB532583-ED9A-49F9-BF88-5694E18F1189}" srcOrd="0" destOrd="0" presId="urn:microsoft.com/office/officeart/2005/8/layout/process1"/>
    <dgm:cxn modelId="{3877912A-EDCF-47FC-BE69-E33637D06A7E}" type="presOf" srcId="{BCCC2943-E55C-44EB-99DD-5652FC385A48}" destId="{31BBE1DF-56F2-44FE-A1B2-9D721C8D70DE}" srcOrd="0" destOrd="0" presId="urn:microsoft.com/office/officeart/2005/8/layout/process1"/>
    <dgm:cxn modelId="{6BA6E32A-CE8E-498C-B989-54ED017610EF}" type="presOf" srcId="{F430DA5D-3E73-4106-A855-E9DD383015C1}" destId="{92031FB1-9D20-4D7A-95DF-EC8B11F52C85}" srcOrd="0" destOrd="0" presId="urn:microsoft.com/office/officeart/2005/8/layout/process1"/>
    <dgm:cxn modelId="{32A1D63A-2F01-4E20-A888-1D3B438CAA29}" srcId="{BBAA231D-0227-4704-824D-C06079D91FB2}" destId="{BCCC2943-E55C-44EB-99DD-5652FC385A48}" srcOrd="3" destOrd="0" parTransId="{F6EBDE8E-891D-4D78-8EA7-0EFB7E75CADB}" sibTransId="{C6A28424-394B-49EC-BCC6-2491B9B4B086}"/>
    <dgm:cxn modelId="{03998F3C-3411-4124-A5D6-8F4F7A2039F6}" type="presOf" srcId="{D32C4548-35F8-4650-BDE1-6A7836B74054}" destId="{0AE7FE61-32DC-4E6E-B67C-C25153777F9A}" srcOrd="1" destOrd="0" presId="urn:microsoft.com/office/officeart/2005/8/layout/process1"/>
    <dgm:cxn modelId="{89775B45-DCC2-4191-A439-2478F1419B0C}" srcId="{BBAA231D-0227-4704-824D-C06079D91FB2}" destId="{F430DA5D-3E73-4106-A855-E9DD383015C1}" srcOrd="4" destOrd="0" parTransId="{B8E009F2-6F7B-4557-9DA9-958CD91C1B2F}" sibTransId="{9A0EFE8A-C354-4CF1-A532-50BFE791B8A7}"/>
    <dgm:cxn modelId="{C8227D6B-BE66-4DE8-9918-BF6EE84954FF}" type="presOf" srcId="{03F29034-D2F7-4735-8CB7-9114E3A679B8}" destId="{6CD7C544-F27E-4F46-BFC1-0B5DF198FAD4}" srcOrd="1" destOrd="0" presId="urn:microsoft.com/office/officeart/2005/8/layout/process1"/>
    <dgm:cxn modelId="{09AC6854-8FB1-4B05-B829-CAD96D0DA3FC}" type="presOf" srcId="{BBAA231D-0227-4704-824D-C06079D91FB2}" destId="{2AA0580D-2687-42BB-BA5E-EBBB3A773A6B}" srcOrd="0" destOrd="0" presId="urn:microsoft.com/office/officeart/2005/8/layout/process1"/>
    <dgm:cxn modelId="{39680790-561B-4AD2-BD19-1576DA96793E}" type="presOf" srcId="{339E5108-5A00-4C28-99B2-CE68222A468C}" destId="{F098A175-A373-4089-87A9-1D2B26B28711}" srcOrd="0" destOrd="0" presId="urn:microsoft.com/office/officeart/2005/8/layout/process1"/>
    <dgm:cxn modelId="{FF833FA3-9C56-45B3-A136-87BB3C43A8C3}" type="presOf" srcId="{77DC788B-F7A1-47E4-9843-C9A8F08A0BC3}" destId="{F0A98B1D-DBAE-486A-8C4E-22F38AED9D84}" srcOrd="0" destOrd="0" presId="urn:microsoft.com/office/officeart/2005/8/layout/process1"/>
    <dgm:cxn modelId="{203F7DA7-B9F1-4FF2-BF57-C811ED8B25A1}" type="presOf" srcId="{5F680821-E0AB-4D87-9092-6B16151B099D}" destId="{7691D059-284F-498F-AEB7-4DC398D0EEEF}" srcOrd="0" destOrd="0" presId="urn:microsoft.com/office/officeart/2005/8/layout/process1"/>
    <dgm:cxn modelId="{253CBDB0-E4AC-4F01-B996-EB56E82BD1EE}" srcId="{BBAA231D-0227-4704-824D-C06079D91FB2}" destId="{339E5108-5A00-4C28-99B2-CE68222A468C}" srcOrd="1" destOrd="0" parTransId="{06260123-B301-454F-BC83-6764721914EE}" sibTransId="{03F29034-D2F7-4735-8CB7-9114E3A679B8}"/>
    <dgm:cxn modelId="{956F8EB9-A6E9-4846-9481-A026E74E763B}" srcId="{BBAA231D-0227-4704-824D-C06079D91FB2}" destId="{77DC788B-F7A1-47E4-9843-C9A8F08A0BC3}" srcOrd="0" destOrd="0" parTransId="{9393AEF2-6672-427F-B0F0-B2D62EAFD2CE}" sibTransId="{5F680821-E0AB-4D87-9092-6B16151B099D}"/>
    <dgm:cxn modelId="{17BD22BB-27B8-4C69-A863-CF6AF7DCB497}" type="presOf" srcId="{C6A28424-394B-49EC-BCC6-2491B9B4B086}" destId="{FE693599-BE47-4AC5-A7A3-198CF289224D}" srcOrd="1" destOrd="0" presId="urn:microsoft.com/office/officeart/2005/8/layout/process1"/>
    <dgm:cxn modelId="{575E89DE-0803-4C6B-BDD5-889B2B339A29}" type="presOf" srcId="{E4329078-4CB1-49A3-B30F-4EBA4E02C0A7}" destId="{83AD70FC-D1A4-4B68-B095-B66708F0626F}" srcOrd="0" destOrd="0" presId="urn:microsoft.com/office/officeart/2005/8/layout/process1"/>
    <dgm:cxn modelId="{280EC4F9-62C6-49FF-AB84-388C3629ADF8}" srcId="{BBAA231D-0227-4704-824D-C06079D91FB2}" destId="{E4329078-4CB1-49A3-B30F-4EBA4E02C0A7}" srcOrd="2" destOrd="0" parTransId="{BEF6EA2D-5BB0-4685-A7EE-0B3C808DBA05}" sibTransId="{D32C4548-35F8-4650-BDE1-6A7836B74054}"/>
    <dgm:cxn modelId="{070E1565-2E26-435F-980D-2D1D81800B45}" type="presParOf" srcId="{2AA0580D-2687-42BB-BA5E-EBBB3A773A6B}" destId="{F0A98B1D-DBAE-486A-8C4E-22F38AED9D84}" srcOrd="0" destOrd="0" presId="urn:microsoft.com/office/officeart/2005/8/layout/process1"/>
    <dgm:cxn modelId="{6C872CC7-83DD-46EA-8A08-C44BD922044E}" type="presParOf" srcId="{2AA0580D-2687-42BB-BA5E-EBBB3A773A6B}" destId="{7691D059-284F-498F-AEB7-4DC398D0EEEF}" srcOrd="1" destOrd="0" presId="urn:microsoft.com/office/officeart/2005/8/layout/process1"/>
    <dgm:cxn modelId="{1BC8F80D-370F-4E31-A3BF-EEF8B01D9497}" type="presParOf" srcId="{7691D059-284F-498F-AEB7-4DC398D0EEEF}" destId="{6C28FEA0-DE9E-4E11-93E1-56E73A3A4D1E}" srcOrd="0" destOrd="0" presId="urn:microsoft.com/office/officeart/2005/8/layout/process1"/>
    <dgm:cxn modelId="{E72BEC51-0DFD-4E69-8C63-02D4F3F2E070}" type="presParOf" srcId="{2AA0580D-2687-42BB-BA5E-EBBB3A773A6B}" destId="{F098A175-A373-4089-87A9-1D2B26B28711}" srcOrd="2" destOrd="0" presId="urn:microsoft.com/office/officeart/2005/8/layout/process1"/>
    <dgm:cxn modelId="{C9623A38-A2C6-4ADB-B918-BA7E9C089BB8}" type="presParOf" srcId="{2AA0580D-2687-42BB-BA5E-EBBB3A773A6B}" destId="{DB532583-ED9A-49F9-BF88-5694E18F1189}" srcOrd="3" destOrd="0" presId="urn:microsoft.com/office/officeart/2005/8/layout/process1"/>
    <dgm:cxn modelId="{BE25D108-72B7-4159-8252-1363698FB53D}" type="presParOf" srcId="{DB532583-ED9A-49F9-BF88-5694E18F1189}" destId="{6CD7C544-F27E-4F46-BFC1-0B5DF198FAD4}" srcOrd="0" destOrd="0" presId="urn:microsoft.com/office/officeart/2005/8/layout/process1"/>
    <dgm:cxn modelId="{9F25CC5F-2BD8-47FA-9251-1989DE76440E}" type="presParOf" srcId="{2AA0580D-2687-42BB-BA5E-EBBB3A773A6B}" destId="{83AD70FC-D1A4-4B68-B095-B66708F0626F}" srcOrd="4" destOrd="0" presId="urn:microsoft.com/office/officeart/2005/8/layout/process1"/>
    <dgm:cxn modelId="{A7D41570-E8EB-4386-9B78-34E64F197228}" type="presParOf" srcId="{2AA0580D-2687-42BB-BA5E-EBBB3A773A6B}" destId="{AEC64D04-40B0-4E2B-BF45-0D4D894807C3}" srcOrd="5" destOrd="0" presId="urn:microsoft.com/office/officeart/2005/8/layout/process1"/>
    <dgm:cxn modelId="{534910FE-6E09-4813-BADE-C53BEF717844}" type="presParOf" srcId="{AEC64D04-40B0-4E2B-BF45-0D4D894807C3}" destId="{0AE7FE61-32DC-4E6E-B67C-C25153777F9A}" srcOrd="0" destOrd="0" presId="urn:microsoft.com/office/officeart/2005/8/layout/process1"/>
    <dgm:cxn modelId="{9785807E-074F-4446-9F36-F1608D368E43}" type="presParOf" srcId="{2AA0580D-2687-42BB-BA5E-EBBB3A773A6B}" destId="{31BBE1DF-56F2-44FE-A1B2-9D721C8D70DE}" srcOrd="6" destOrd="0" presId="urn:microsoft.com/office/officeart/2005/8/layout/process1"/>
    <dgm:cxn modelId="{D623E14F-FBA4-4599-A299-4E93B669C914}" type="presParOf" srcId="{2AA0580D-2687-42BB-BA5E-EBBB3A773A6B}" destId="{C2F2F0AF-C07B-4EA9-8928-B9C39C323C36}" srcOrd="7" destOrd="0" presId="urn:microsoft.com/office/officeart/2005/8/layout/process1"/>
    <dgm:cxn modelId="{48DCD81F-CF6B-40D0-A96D-B0F47F71A022}" type="presParOf" srcId="{C2F2F0AF-C07B-4EA9-8928-B9C39C323C36}" destId="{FE693599-BE47-4AC5-A7A3-198CF289224D}" srcOrd="0" destOrd="0" presId="urn:microsoft.com/office/officeart/2005/8/layout/process1"/>
    <dgm:cxn modelId="{0A1DF029-55CC-42C9-84BC-D8F5652F4182}" type="presParOf" srcId="{2AA0580D-2687-42BB-BA5E-EBBB3A773A6B}" destId="{92031FB1-9D20-4D7A-95DF-EC8B11F52C85}"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98B1D-DBAE-486A-8C4E-22F38AED9D84}">
      <dsp:nvSpPr>
        <dsp:cNvPr id="0" name=""/>
        <dsp:cNvSpPr/>
      </dsp:nvSpPr>
      <dsp:spPr>
        <a:xfrm>
          <a:off x="628" y="296296"/>
          <a:ext cx="1766321" cy="763394"/>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Checking for data on database</a:t>
          </a:r>
        </a:p>
      </dsp:txBody>
      <dsp:txXfrm>
        <a:off x="22987" y="318655"/>
        <a:ext cx="1721603" cy="718676"/>
      </dsp:txXfrm>
    </dsp:sp>
    <dsp:sp modelId="{7691D059-284F-498F-AEB7-4DC398D0EEEF}">
      <dsp:nvSpPr>
        <dsp:cNvPr id="0" name=""/>
        <dsp:cNvSpPr/>
      </dsp:nvSpPr>
      <dsp:spPr>
        <a:xfrm>
          <a:off x="1939272" y="464313"/>
          <a:ext cx="365323" cy="427359"/>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dirty="0"/>
        </a:p>
      </dsp:txBody>
      <dsp:txXfrm>
        <a:off x="1939272" y="549785"/>
        <a:ext cx="255726" cy="256415"/>
      </dsp:txXfrm>
    </dsp:sp>
    <dsp:sp modelId="{F098A175-A373-4089-87A9-1D2B26B28711}">
      <dsp:nvSpPr>
        <dsp:cNvPr id="0" name=""/>
        <dsp:cNvSpPr/>
      </dsp:nvSpPr>
      <dsp:spPr>
        <a:xfrm>
          <a:off x="2456239" y="296296"/>
          <a:ext cx="1766321" cy="763394"/>
        </a:xfrm>
        <a:prstGeom prst="roundRect">
          <a:avLst>
            <a:gd name="adj" fmla="val 10000"/>
          </a:avLst>
        </a:prstGeom>
        <a:gradFill rotWithShape="0">
          <a:gsLst>
            <a:gs pos="0">
              <a:schemeClr val="accent2">
                <a:hueOff val="1610903"/>
                <a:satOff val="-4623"/>
                <a:lumOff val="-7402"/>
                <a:alphaOff val="0"/>
                <a:lumMod val="110000"/>
                <a:satMod val="105000"/>
                <a:tint val="67000"/>
              </a:schemeClr>
            </a:gs>
            <a:gs pos="50000">
              <a:schemeClr val="accent2">
                <a:hueOff val="1610903"/>
                <a:satOff val="-4623"/>
                <a:lumOff val="-7402"/>
                <a:alphaOff val="0"/>
                <a:lumMod val="105000"/>
                <a:satMod val="103000"/>
                <a:tint val="73000"/>
              </a:schemeClr>
            </a:gs>
            <a:gs pos="100000">
              <a:schemeClr val="accent2">
                <a:hueOff val="1610903"/>
                <a:satOff val="-4623"/>
                <a:lumOff val="-74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HKTM &amp; QLA data Retrieving</a:t>
          </a:r>
        </a:p>
      </dsp:txBody>
      <dsp:txXfrm>
        <a:off x="2478598" y="318655"/>
        <a:ext cx="1721603" cy="718676"/>
      </dsp:txXfrm>
    </dsp:sp>
    <dsp:sp modelId="{DB532583-ED9A-49F9-BF88-5694E18F1189}">
      <dsp:nvSpPr>
        <dsp:cNvPr id="0" name=""/>
        <dsp:cNvSpPr/>
      </dsp:nvSpPr>
      <dsp:spPr>
        <a:xfrm>
          <a:off x="4394882" y="464313"/>
          <a:ext cx="365323" cy="427359"/>
        </a:xfrm>
        <a:prstGeom prst="rightArrow">
          <a:avLst>
            <a:gd name="adj1" fmla="val 60000"/>
            <a:gd name="adj2" fmla="val 50000"/>
          </a:avLst>
        </a:prstGeom>
        <a:gradFill rotWithShape="0">
          <a:gsLst>
            <a:gs pos="0">
              <a:schemeClr val="accent2">
                <a:hueOff val="2147871"/>
                <a:satOff val="-6164"/>
                <a:lumOff val="-9870"/>
                <a:alphaOff val="0"/>
                <a:lumMod val="110000"/>
                <a:satMod val="105000"/>
                <a:tint val="67000"/>
              </a:schemeClr>
            </a:gs>
            <a:gs pos="50000">
              <a:schemeClr val="accent2">
                <a:hueOff val="2147871"/>
                <a:satOff val="-6164"/>
                <a:lumOff val="-9870"/>
                <a:alphaOff val="0"/>
                <a:lumMod val="105000"/>
                <a:satMod val="103000"/>
                <a:tint val="73000"/>
              </a:schemeClr>
            </a:gs>
            <a:gs pos="100000">
              <a:schemeClr val="accent2">
                <a:hueOff val="2147871"/>
                <a:satOff val="-6164"/>
                <a:lumOff val="-987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dirty="0"/>
        </a:p>
      </dsp:txBody>
      <dsp:txXfrm>
        <a:off x="4394882" y="549785"/>
        <a:ext cx="255726" cy="256415"/>
      </dsp:txXfrm>
    </dsp:sp>
    <dsp:sp modelId="{83AD70FC-D1A4-4B68-B095-B66708F0626F}">
      <dsp:nvSpPr>
        <dsp:cNvPr id="0" name=""/>
        <dsp:cNvSpPr/>
      </dsp:nvSpPr>
      <dsp:spPr>
        <a:xfrm>
          <a:off x="4911849" y="296296"/>
          <a:ext cx="1766321" cy="763394"/>
        </a:xfrm>
        <a:prstGeom prst="roundRect">
          <a:avLst>
            <a:gd name="adj" fmla="val 10000"/>
          </a:avLst>
        </a:prstGeom>
        <a:gradFill rotWithShape="0">
          <a:gsLst>
            <a:gs pos="0">
              <a:schemeClr val="accent2">
                <a:hueOff val="3221807"/>
                <a:satOff val="-9246"/>
                <a:lumOff val="-14805"/>
                <a:alphaOff val="0"/>
                <a:lumMod val="110000"/>
                <a:satMod val="105000"/>
                <a:tint val="67000"/>
              </a:schemeClr>
            </a:gs>
            <a:gs pos="50000">
              <a:schemeClr val="accent2">
                <a:hueOff val="3221807"/>
                <a:satOff val="-9246"/>
                <a:lumOff val="-14805"/>
                <a:alphaOff val="0"/>
                <a:lumMod val="105000"/>
                <a:satMod val="103000"/>
                <a:tint val="73000"/>
              </a:schemeClr>
            </a:gs>
            <a:gs pos="100000">
              <a:schemeClr val="accent2">
                <a:hueOff val="3221807"/>
                <a:satOff val="-9246"/>
                <a:lumOff val="-148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Converting in a root file/day</a:t>
          </a:r>
        </a:p>
      </dsp:txBody>
      <dsp:txXfrm>
        <a:off x="4934208" y="318655"/>
        <a:ext cx="1721603" cy="718676"/>
      </dsp:txXfrm>
    </dsp:sp>
    <dsp:sp modelId="{AEC64D04-40B0-4E2B-BF45-0D4D894807C3}">
      <dsp:nvSpPr>
        <dsp:cNvPr id="0" name=""/>
        <dsp:cNvSpPr/>
      </dsp:nvSpPr>
      <dsp:spPr>
        <a:xfrm>
          <a:off x="6850492" y="464313"/>
          <a:ext cx="365323" cy="427359"/>
        </a:xfrm>
        <a:prstGeom prst="rightArrow">
          <a:avLst>
            <a:gd name="adj1" fmla="val 60000"/>
            <a:gd name="adj2" fmla="val 50000"/>
          </a:avLst>
        </a:prstGeom>
        <a:gradFill rotWithShape="0">
          <a:gsLst>
            <a:gs pos="0">
              <a:schemeClr val="accent2">
                <a:hueOff val="4295743"/>
                <a:satOff val="-12329"/>
                <a:lumOff val="-19739"/>
                <a:alphaOff val="0"/>
                <a:lumMod val="110000"/>
                <a:satMod val="105000"/>
                <a:tint val="67000"/>
              </a:schemeClr>
            </a:gs>
            <a:gs pos="50000">
              <a:schemeClr val="accent2">
                <a:hueOff val="4295743"/>
                <a:satOff val="-12329"/>
                <a:lumOff val="-19739"/>
                <a:alphaOff val="0"/>
                <a:lumMod val="105000"/>
                <a:satMod val="103000"/>
                <a:tint val="73000"/>
              </a:schemeClr>
            </a:gs>
            <a:gs pos="100000">
              <a:schemeClr val="accent2">
                <a:hueOff val="4295743"/>
                <a:satOff val="-12329"/>
                <a:lumOff val="-19739"/>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dirty="0"/>
        </a:p>
      </dsp:txBody>
      <dsp:txXfrm>
        <a:off x="6850492" y="549785"/>
        <a:ext cx="255726" cy="256415"/>
      </dsp:txXfrm>
    </dsp:sp>
    <dsp:sp modelId="{31BBE1DF-56F2-44FE-A1B2-9D721C8D70DE}">
      <dsp:nvSpPr>
        <dsp:cNvPr id="0" name=""/>
        <dsp:cNvSpPr/>
      </dsp:nvSpPr>
      <dsp:spPr>
        <a:xfrm>
          <a:off x="7367459" y="296296"/>
          <a:ext cx="1766321" cy="763394"/>
        </a:xfrm>
        <a:prstGeom prst="roundRect">
          <a:avLst>
            <a:gd name="adj" fmla="val 10000"/>
          </a:avLst>
        </a:prstGeom>
        <a:gradFill rotWithShape="0">
          <a:gsLst>
            <a:gs pos="0">
              <a:schemeClr val="accent2">
                <a:hueOff val="4832710"/>
                <a:satOff val="-13870"/>
                <a:lumOff val="-22207"/>
                <a:alphaOff val="0"/>
                <a:lumMod val="110000"/>
                <a:satMod val="105000"/>
                <a:tint val="67000"/>
              </a:schemeClr>
            </a:gs>
            <a:gs pos="50000">
              <a:schemeClr val="accent2">
                <a:hueOff val="4832710"/>
                <a:satOff val="-13870"/>
                <a:lumOff val="-22207"/>
                <a:alphaOff val="0"/>
                <a:lumMod val="105000"/>
                <a:satMod val="103000"/>
                <a:tint val="73000"/>
              </a:schemeClr>
            </a:gs>
            <a:gs pos="100000">
              <a:schemeClr val="accent2">
                <a:hueOff val="4832710"/>
                <a:satOff val="-13870"/>
                <a:lumOff val="-2220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Creating plots</a:t>
          </a:r>
        </a:p>
      </dsp:txBody>
      <dsp:txXfrm>
        <a:off x="7389818" y="318655"/>
        <a:ext cx="1721603" cy="718676"/>
      </dsp:txXfrm>
    </dsp:sp>
    <dsp:sp modelId="{C2F2F0AF-C07B-4EA9-8928-B9C39C323C36}">
      <dsp:nvSpPr>
        <dsp:cNvPr id="0" name=""/>
        <dsp:cNvSpPr/>
      </dsp:nvSpPr>
      <dsp:spPr>
        <a:xfrm>
          <a:off x="9306103" y="464313"/>
          <a:ext cx="365323" cy="427359"/>
        </a:xfrm>
        <a:prstGeom prst="rightArrow">
          <a:avLst>
            <a:gd name="adj1" fmla="val 60000"/>
            <a:gd name="adj2" fmla="val 50000"/>
          </a:avLst>
        </a:prstGeom>
        <a:gradFill rotWithShape="0">
          <a:gsLst>
            <a:gs pos="0">
              <a:schemeClr val="accent2">
                <a:hueOff val="6443614"/>
                <a:satOff val="-18493"/>
                <a:lumOff val="-29609"/>
                <a:alphaOff val="0"/>
                <a:lumMod val="110000"/>
                <a:satMod val="105000"/>
                <a:tint val="67000"/>
              </a:schemeClr>
            </a:gs>
            <a:gs pos="50000">
              <a:schemeClr val="accent2">
                <a:hueOff val="6443614"/>
                <a:satOff val="-18493"/>
                <a:lumOff val="-29609"/>
                <a:alphaOff val="0"/>
                <a:lumMod val="105000"/>
                <a:satMod val="103000"/>
                <a:tint val="73000"/>
              </a:schemeClr>
            </a:gs>
            <a:gs pos="100000">
              <a:schemeClr val="accent2">
                <a:hueOff val="6443614"/>
                <a:satOff val="-18493"/>
                <a:lumOff val="-29609"/>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dirty="0"/>
        </a:p>
      </dsp:txBody>
      <dsp:txXfrm>
        <a:off x="9306103" y="549785"/>
        <a:ext cx="255726" cy="256415"/>
      </dsp:txXfrm>
    </dsp:sp>
    <dsp:sp modelId="{92031FB1-9D20-4D7A-95DF-EC8B11F52C85}">
      <dsp:nvSpPr>
        <dsp:cNvPr id="0" name=""/>
        <dsp:cNvSpPr/>
      </dsp:nvSpPr>
      <dsp:spPr>
        <a:xfrm>
          <a:off x="9823070" y="296296"/>
          <a:ext cx="1766321" cy="763394"/>
        </a:xfrm>
        <a:prstGeom prst="roundRect">
          <a:avLst>
            <a:gd name="adj" fmla="val 10000"/>
          </a:avLst>
        </a:prstGeom>
        <a:gradFill rotWithShape="0">
          <a:gsLst>
            <a:gs pos="0">
              <a:schemeClr val="accent2">
                <a:hueOff val="6443614"/>
                <a:satOff val="-18493"/>
                <a:lumOff val="-29609"/>
                <a:alphaOff val="0"/>
                <a:lumMod val="110000"/>
                <a:satMod val="105000"/>
                <a:tint val="67000"/>
              </a:schemeClr>
            </a:gs>
            <a:gs pos="50000">
              <a:schemeClr val="accent2">
                <a:hueOff val="6443614"/>
                <a:satOff val="-18493"/>
                <a:lumOff val="-29609"/>
                <a:alphaOff val="0"/>
                <a:lumMod val="105000"/>
                <a:satMod val="103000"/>
                <a:tint val="73000"/>
              </a:schemeClr>
            </a:gs>
            <a:gs pos="100000">
              <a:schemeClr val="accent2">
                <a:hueOff val="6443614"/>
                <a:satOff val="-18493"/>
                <a:lumOff val="-2960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Uploading on NISP website</a:t>
          </a:r>
        </a:p>
      </dsp:txBody>
      <dsp:txXfrm>
        <a:off x="9845429" y="318655"/>
        <a:ext cx="1721603" cy="71867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F37897-D7AB-4FA5-8821-106B1AC4779B}" type="datetimeFigureOut">
              <a:rPr lang="it-IT" smtClean="0"/>
              <a:t>29/06/2025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E32A2-850B-4009-845F-ACED144E235B}" type="slidenum">
              <a:rPr lang="it-IT" smtClean="0"/>
              <a:t>‹N›</a:t>
            </a:fld>
            <a:endParaRPr lang="it-IT"/>
          </a:p>
        </p:txBody>
      </p:sp>
    </p:spTree>
    <p:extLst>
      <p:ext uri="{BB962C8B-B14F-4D97-AF65-F5344CB8AC3E}">
        <p14:creationId xmlns:p14="http://schemas.microsoft.com/office/powerpoint/2010/main" val="1928472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Good</a:t>
            </a:r>
          </a:p>
        </p:txBody>
      </p:sp>
      <p:sp>
        <p:nvSpPr>
          <p:cNvPr id="4" name="Segnaposto numero diapositiva 3"/>
          <p:cNvSpPr>
            <a:spLocks noGrp="1"/>
          </p:cNvSpPr>
          <p:nvPr>
            <p:ph type="sldNum" sz="quarter" idx="5"/>
          </p:nvPr>
        </p:nvSpPr>
        <p:spPr/>
        <p:txBody>
          <a:bodyPr/>
          <a:lstStyle/>
          <a:p>
            <a:fld id="{589E32A2-850B-4009-845F-ACED144E235B}" type="slidenum">
              <a:rPr lang="it-IT" smtClean="0"/>
              <a:t>1</a:t>
            </a:fld>
            <a:endParaRPr lang="it-IT"/>
          </a:p>
        </p:txBody>
      </p:sp>
    </p:spTree>
    <p:extLst>
      <p:ext uri="{BB962C8B-B14F-4D97-AF65-F5344CB8AC3E}">
        <p14:creationId xmlns:p14="http://schemas.microsoft.com/office/powerpoint/2010/main" val="2507700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we recently tried to find persistence effects in </a:t>
            </a:r>
            <a:r>
              <a:rPr lang="en-US" dirty="0" err="1"/>
              <a:t>slewdark</a:t>
            </a:r>
            <a:r>
              <a:rPr lang="en-US" dirty="0"/>
              <a:t> using Autoencoders </a:t>
            </a:r>
          </a:p>
          <a:p>
            <a:endParaRPr lang="en-US" dirty="0"/>
          </a:p>
          <a:p>
            <a:r>
              <a:rPr lang="en-US" dirty="0"/>
              <a:t>Slide 27: </a:t>
            </a:r>
            <a:br>
              <a:rPr lang="en-US" dirty="0"/>
            </a:br>
            <a:r>
              <a:rPr lang="en-US" dirty="0"/>
              <a:t>1. Here, we see the practical outcome of clustering: patches flagged by GMM are mapped back to detector coordinates. Clusters like C2 may correlate with persistence, given their spatial coherence and intensity profiles. To verify that patches found by machine are persistent, we show the "RGS180 and Tilt 0" exposure and when comparing these two we should see the persistence feature in both of them.</a:t>
            </a:r>
          </a:p>
          <a:p>
            <a:br>
              <a:rPr lang="en-US" dirty="0"/>
            </a:br>
            <a:endParaRPr lang="en-US" dirty="0"/>
          </a:p>
          <a:p>
            <a:endParaRPr lang="en-US" dirty="0"/>
          </a:p>
        </p:txBody>
      </p:sp>
      <p:sp>
        <p:nvSpPr>
          <p:cNvPr id="4" name="Segnaposto numero diapositiva 3"/>
          <p:cNvSpPr>
            <a:spLocks noGrp="1"/>
          </p:cNvSpPr>
          <p:nvPr>
            <p:ph type="sldNum" sz="quarter" idx="5"/>
          </p:nvPr>
        </p:nvSpPr>
        <p:spPr/>
        <p:txBody>
          <a:bodyPr/>
          <a:lstStyle/>
          <a:p>
            <a:fld id="{589E32A2-850B-4009-845F-ACED144E235B}" type="slidenum">
              <a:rPr lang="it-IT" smtClean="0"/>
              <a:t>16</a:t>
            </a:fld>
            <a:endParaRPr lang="it-IT"/>
          </a:p>
        </p:txBody>
      </p:sp>
    </p:spTree>
    <p:extLst>
      <p:ext uri="{BB962C8B-B14F-4D97-AF65-F5344CB8AC3E}">
        <p14:creationId xmlns:p14="http://schemas.microsoft.com/office/powerpoint/2010/main" val="1867438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626C7-6C32-082B-1B75-0E339C0AC3A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020686C-D2B0-8A62-8786-6AC677417F6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5EFC66A-C1F8-CFCE-3DC5-1A28B67A7AF3}"/>
              </a:ext>
            </a:extLst>
          </p:cNvPr>
          <p:cNvSpPr>
            <a:spLocks noGrp="1"/>
          </p:cNvSpPr>
          <p:nvPr>
            <p:ph type="body" idx="1"/>
          </p:nvPr>
        </p:nvSpPr>
        <p:spPr/>
        <p:txBody>
          <a:bodyPr/>
          <a:lstStyle/>
          <a:p>
            <a:r>
              <a:rPr lang="en-US" dirty="0"/>
              <a:t>"We have developed a new technique to evaluate the uniformity of NISP instrument using NIR calibrated Catalog. Because the galaxies observed during the wide survey are randomly distributed on the focal plane, we should see a flat distribution of any feature in the NIR Catalog. Deviations are due systematic effect of the instrument or of the calibration.</a:t>
            </a:r>
          </a:p>
          <a:p>
            <a:r>
              <a:rPr lang="en-US" dirty="0"/>
              <a:t>The nice thing of this technique is that with two month wide survey data we can measure non uniformity smaller the 1%. </a:t>
            </a:r>
          </a:p>
          <a:p>
            <a:r>
              <a:rPr lang="en-US" dirty="0"/>
              <a:t>For more details there is poster... "</a:t>
            </a:r>
          </a:p>
          <a:p>
            <a:endParaRPr lang="it-IT" sz="1200" dirty="0"/>
          </a:p>
          <a:p>
            <a:endParaRPr lang="it-IT" sz="1200" dirty="0"/>
          </a:p>
          <a:p>
            <a:endParaRPr lang="it-IT" sz="1200" dirty="0"/>
          </a:p>
          <a:p>
            <a:r>
              <a:rPr lang="en-IT" sz="1200" dirty="0"/>
              <a:t>Galaxies observed by NISP during the Wide Survey are randomly distributed on the NISP focal plane. </a:t>
            </a:r>
          </a:p>
          <a:p>
            <a:pPr marL="285750" indent="-285750">
              <a:buFont typeface="Wingdings" pitchFamily="2" charset="2"/>
              <a:buChar char="à"/>
            </a:pPr>
            <a:r>
              <a:rPr lang="en-GB" sz="1200" dirty="0">
                <a:sym typeface="Wingdings" pitchFamily="2" charset="2"/>
              </a:rPr>
              <a:t>E</a:t>
            </a:r>
            <a:r>
              <a:rPr lang="en-IT" sz="1200" dirty="0">
                <a:sym typeface="Wingdings" pitchFamily="2" charset="2"/>
              </a:rPr>
              <a:t>ach area of the NISP FPA will see the same distribution of sources.</a:t>
            </a:r>
          </a:p>
          <a:p>
            <a:pPr marL="285750" indent="-285750">
              <a:buFont typeface="Wingdings" pitchFamily="2" charset="2"/>
              <a:buChar char="à"/>
            </a:pPr>
            <a:r>
              <a:rPr lang="en-IT" sz="1200" dirty="0">
                <a:sym typeface="Wingdings" pitchFamily="2" charset="2"/>
              </a:rPr>
              <a:t>If we see differences in the mean value of any feature of the NIR catalog this is due to a non-uniform rensonce of the NISP instrument, calibration and reconstruction.</a:t>
            </a:r>
            <a:r>
              <a:rPr lang="it-IT" sz="1200" dirty="0">
                <a:sym typeface="Wingdings" pitchFamily="2" charset="2"/>
              </a:rPr>
              <a:t> EFFETTI SISTEMATICI. LEGATI A TUTTA LA «CATENA», CALIBRATED CATALOG INGLOBA TUTTI INSIEME GLI EFFETTI (STRUMENTALI, CALIBRAZIONE, RICOSTRUZIONE). VANTAGGIO perché GUAROD RISULTATO FINALE, SVANTAGGIO perché NON SO DOVE GUARDARE.</a:t>
            </a:r>
            <a:endParaRPr lang="en-IT" sz="1200" dirty="0">
              <a:sym typeface="Wingdings" pitchFamily="2" charset="2"/>
            </a:endParaRPr>
          </a:p>
          <a:p>
            <a:r>
              <a:rPr lang="en-IT" sz="1200" dirty="0">
                <a:sym typeface="Wingdings" pitchFamily="2" charset="2"/>
              </a:rPr>
              <a:t>Using </a:t>
            </a:r>
            <a:r>
              <a:rPr lang="en-GB" sz="1200" dirty="0"/>
              <a:t>NIR Calibrated </a:t>
            </a:r>
            <a:r>
              <a:rPr lang="en-GB" sz="1200" dirty="0" err="1"/>
              <a:t>Catalog</a:t>
            </a:r>
            <a:r>
              <a:rPr lang="en-GB" sz="1200" dirty="0"/>
              <a:t> - REGREPROC2_R1 we can verify the uniformity at % level over area of 40x40 pixels</a:t>
            </a:r>
            <a:endParaRPr lang="it-IT" sz="1200" dirty="0"/>
          </a:p>
          <a:p>
            <a:endParaRPr lang="it-IT" dirty="0"/>
          </a:p>
        </p:txBody>
      </p:sp>
      <p:sp>
        <p:nvSpPr>
          <p:cNvPr id="4" name="Segnaposto numero diapositiva 3">
            <a:extLst>
              <a:ext uri="{FF2B5EF4-FFF2-40B4-BE49-F238E27FC236}">
                <a16:creationId xmlns:a16="http://schemas.microsoft.com/office/drawing/2014/main" id="{8EE739E1-FE97-0DF9-8295-7DA6FDD925F0}"/>
              </a:ext>
            </a:extLst>
          </p:cNvPr>
          <p:cNvSpPr>
            <a:spLocks noGrp="1"/>
          </p:cNvSpPr>
          <p:nvPr>
            <p:ph type="sldNum" sz="quarter" idx="5"/>
          </p:nvPr>
        </p:nvSpPr>
        <p:spPr/>
        <p:txBody>
          <a:bodyPr/>
          <a:lstStyle/>
          <a:p>
            <a:fld id="{589E32A2-850B-4009-845F-ACED144E235B}" type="slidenum">
              <a:rPr lang="it-IT" smtClean="0"/>
              <a:t>17</a:t>
            </a:fld>
            <a:endParaRPr lang="it-IT"/>
          </a:p>
        </p:txBody>
      </p:sp>
    </p:spTree>
    <p:extLst>
      <p:ext uri="{BB962C8B-B14F-4D97-AF65-F5344CB8AC3E}">
        <p14:creationId xmlns:p14="http://schemas.microsoft.com/office/powerpoint/2010/main" val="3167817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Two minor issues are fixed in the new version.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Once every six months (per DPU) the NISP status is undefined (because is reset before changing state) for few </a:t>
            </a:r>
            <a:r>
              <a:rPr lang="en-US" sz="1200" dirty="0" err="1">
                <a:latin typeface="Arial" panose="020B0604020202020204" pitchFamily="34" charset="0"/>
                <a:cs typeface="Arial" panose="020B0604020202020204" pitchFamily="34" charset="0"/>
              </a:rPr>
              <a:t>miliseconds</a:t>
            </a:r>
            <a:r>
              <a:rPr lang="en-US" sz="1200" dirty="0">
                <a:latin typeface="Arial" panose="020B0604020202020204" pitchFamily="34" charset="0"/>
                <a:cs typeface="Arial" panose="020B0604020202020204" pitchFamily="34" charset="0"/>
              </a:rPr>
              <a:t> while housekeeping is prepared.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This problem do not cause scientific data loss. when the housekeeping is prepared. </a:t>
            </a:r>
          </a:p>
          <a:p>
            <a:endParaRPr lang="it-IT" dirty="0"/>
          </a:p>
        </p:txBody>
      </p:sp>
      <p:sp>
        <p:nvSpPr>
          <p:cNvPr id="4" name="Segnaposto numero diapositiva 3"/>
          <p:cNvSpPr>
            <a:spLocks noGrp="1"/>
          </p:cNvSpPr>
          <p:nvPr>
            <p:ph type="sldNum" sz="quarter" idx="5"/>
          </p:nvPr>
        </p:nvSpPr>
        <p:spPr/>
        <p:txBody>
          <a:bodyPr/>
          <a:lstStyle/>
          <a:p>
            <a:fld id="{589E32A2-850B-4009-845F-ACED144E235B}" type="slidenum">
              <a:rPr lang="it-IT" smtClean="0"/>
              <a:t>18</a:t>
            </a:fld>
            <a:endParaRPr lang="it-IT"/>
          </a:p>
        </p:txBody>
      </p:sp>
    </p:spTree>
    <p:extLst>
      <p:ext uri="{BB962C8B-B14F-4D97-AF65-F5344CB8AC3E}">
        <p14:creationId xmlns:p14="http://schemas.microsoft.com/office/powerpoint/2010/main" val="2589462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F00DE-2551-BF11-FAA9-9AFE529644F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BB37132-68E2-63B8-07BC-7DDCC99998C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2184F27-36E9-ADB2-8C45-D1926ACE618F}"/>
              </a:ext>
            </a:extLst>
          </p:cNvPr>
          <p:cNvSpPr>
            <a:spLocks noGrp="1"/>
          </p:cNvSpPr>
          <p:nvPr>
            <p:ph type="body" idx="1"/>
          </p:nvPr>
        </p:nvSpPr>
        <p:spPr/>
        <p:txBody>
          <a:bodyPr/>
          <a:lstStyle/>
          <a:p>
            <a:r>
              <a:rPr lang="en-US" dirty="0"/>
              <a:t>1. This slide presents the mean and median signal values across all detectors for each LED (we have 5 LEDs  that emit uniform light with different wavelengths) , providing a comprehensive view of the detector's response uniformity and consistency.</a:t>
            </a:r>
            <a:br>
              <a:rPr lang="en-US" dirty="0"/>
            </a:br>
            <a:br>
              <a:rPr lang="en-US" dirty="0"/>
            </a:br>
            <a:r>
              <a:rPr lang="en-US" dirty="0"/>
              <a:t>2. The data highlights variations in signal strength in e/s between different LEDs, which is critical for understanding the detector's performance under various illumination conditions. Note any outliers or detectors with significantly higher or lower signals, as these may indicate potential calibration issues or hardware anomalies.</a:t>
            </a:r>
            <a:br>
              <a:rPr lang="en-US" dirty="0"/>
            </a:br>
            <a:br>
              <a:rPr lang="en-US" dirty="0"/>
            </a:br>
            <a:r>
              <a:rPr lang="en-US" dirty="0"/>
              <a:t>3. Consistent mean and median values across detectors suggest stable performance, while discrepancies may warrant further investigation into flat-field corrections or detector health.</a:t>
            </a:r>
            <a:br>
              <a:rPr lang="en-US" dirty="0"/>
            </a:br>
            <a:br>
              <a:rPr lang="en-US" dirty="0"/>
            </a:br>
            <a:r>
              <a:rPr lang="en-US" dirty="0"/>
              <a:t>4. The plotted trends allow us to compare the behavior of LEDs A through E, emphasizing the importance of cross-calibration for reliable data acquisition.</a:t>
            </a:r>
            <a:br>
              <a:rPr lang="en-US" dirty="0"/>
            </a:br>
            <a:br>
              <a:rPr lang="en-US" dirty="0"/>
            </a:br>
            <a:r>
              <a:rPr lang="en-US" dirty="0"/>
              <a:t>5. Use these insights to refine calibration pipelines or flag detectors needing additional analysis, ensuring robust data quality for scientific use.</a:t>
            </a:r>
            <a:endParaRPr lang="en-GB" dirty="0"/>
          </a:p>
        </p:txBody>
      </p:sp>
      <p:sp>
        <p:nvSpPr>
          <p:cNvPr id="4" name="Segnaposto numero diapositiva 3">
            <a:extLst>
              <a:ext uri="{FF2B5EF4-FFF2-40B4-BE49-F238E27FC236}">
                <a16:creationId xmlns:a16="http://schemas.microsoft.com/office/drawing/2014/main" id="{622FA5BE-A70C-C3F3-5ADC-26B750A27640}"/>
              </a:ext>
            </a:extLst>
          </p:cNvPr>
          <p:cNvSpPr>
            <a:spLocks noGrp="1"/>
          </p:cNvSpPr>
          <p:nvPr>
            <p:ph type="sldNum" sz="quarter" idx="5"/>
          </p:nvPr>
        </p:nvSpPr>
        <p:spPr/>
        <p:txBody>
          <a:bodyPr/>
          <a:lstStyle/>
          <a:p>
            <a:fld id="{589E32A2-850B-4009-845F-ACED144E235B}" type="slidenum">
              <a:rPr lang="it-IT" smtClean="0"/>
              <a:t>38</a:t>
            </a:fld>
            <a:endParaRPr lang="it-IT"/>
          </a:p>
        </p:txBody>
      </p:sp>
    </p:spTree>
    <p:extLst>
      <p:ext uri="{BB962C8B-B14F-4D97-AF65-F5344CB8AC3E}">
        <p14:creationId xmlns:p14="http://schemas.microsoft.com/office/powerpoint/2010/main" val="50582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33D3D-196A-88CF-A896-421EBECBBAC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8BB02B3-9FB9-270F-34FD-EEC8A1DA5DE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92CF07A-A265-8800-0DB5-8212CAEEBFEF}"/>
              </a:ext>
            </a:extLst>
          </p:cNvPr>
          <p:cNvSpPr>
            <a:spLocks noGrp="1"/>
          </p:cNvSpPr>
          <p:nvPr>
            <p:ph type="body" idx="1"/>
          </p:nvPr>
        </p:nvSpPr>
        <p:spPr/>
        <p:txBody>
          <a:bodyPr/>
          <a:lstStyle/>
          <a:p>
            <a:r>
              <a:rPr lang="en-US" dirty="0"/>
              <a:t>Slide 7  SX</a:t>
            </a:r>
            <a:br>
              <a:rPr lang="en-US" dirty="0"/>
            </a:br>
            <a:r>
              <a:rPr lang="en-US" dirty="0"/>
              <a:t>1. This shows evaluating the impact of persistence correction on dark exposures (In </a:t>
            </a:r>
            <a:r>
              <a:rPr lang="en-US" dirty="0" err="1"/>
              <a:t>Calblock</a:t>
            </a:r>
            <a:r>
              <a:rPr lang="en-US" dirty="0"/>
              <a:t> F-007 data we have 150 photometry data from LED A to E and at the end of this data acquisition we have 27 </a:t>
            </a:r>
            <a:r>
              <a:rPr lang="en-US" dirty="0" err="1"/>
              <a:t>darkspectro</a:t>
            </a:r>
            <a:r>
              <a:rPr lang="en-US" dirty="0"/>
              <a:t> and my mean about dark exposures are these 27 </a:t>
            </a:r>
            <a:r>
              <a:rPr lang="en-US" dirty="0" err="1"/>
              <a:t>darkspectro</a:t>
            </a:r>
            <a:r>
              <a:rPr lang="en-US" dirty="0"/>
              <a:t> data). Recall that persistence is modeled as a power-law decay and after subtracting from the original signal (orange line)we have this calibrated signal (blue line).</a:t>
            </a:r>
            <a:br>
              <a:rPr lang="en-US" dirty="0"/>
            </a:br>
            <a:br>
              <a:rPr lang="en-US" dirty="0"/>
            </a:br>
            <a:r>
              <a:rPr lang="en-US" dirty="0"/>
              <a:t>2. This slide quantifies how persistence subtraction improves detector signal consistency, particularly in dark exposures compared to </a:t>
            </a:r>
            <a:r>
              <a:rPr lang="en-US" dirty="0" err="1"/>
              <a:t>masterdark</a:t>
            </a:r>
            <a:r>
              <a:rPr lang="en-US" dirty="0"/>
              <a:t> threshold.</a:t>
            </a:r>
            <a:br>
              <a:rPr lang="en-US" dirty="0"/>
            </a:br>
            <a:br>
              <a:rPr lang="en-US" dirty="0"/>
            </a:br>
            <a:r>
              <a:rPr lang="en-US" dirty="0"/>
              <a:t>Slide 8 (Zoomed Results) --- just zoom the plot in slide 7 around </a:t>
            </a:r>
            <a:r>
              <a:rPr lang="en-US" dirty="0" err="1"/>
              <a:t>masterdark</a:t>
            </a:r>
            <a:r>
              <a:rPr lang="en-US" dirty="0"/>
              <a:t> threshold DX</a:t>
            </a:r>
            <a:br>
              <a:rPr lang="en-US" dirty="0"/>
            </a:br>
            <a:r>
              <a:rPr lang="en-US" dirty="0"/>
              <a:t>1.  we observe the mean signal (in e⁻/s) across all detectors (SCS11–SCS44) after subtracting persistence effects. The uniformity of values post-correction suggests successful mitigation of residual artifacts. </a:t>
            </a:r>
            <a:br>
              <a:rPr lang="en-US" dirty="0"/>
            </a:br>
            <a:br>
              <a:rPr lang="en-US" dirty="0"/>
            </a:br>
            <a:r>
              <a:rPr lang="en-US" dirty="0"/>
              <a:t>2.  Detectors like SCS13 and SCS23 (example) show particularly stable signals, aligning with expectations for well-corrected dark </a:t>
            </a:r>
            <a:r>
              <a:rPr lang="en-US" dirty="0" err="1"/>
              <a:t>frames.The</a:t>
            </a:r>
            <a:r>
              <a:rPr lang="en-US" dirty="0"/>
              <a:t> absence of outliers reinforces that the persistence model and masking strategy effectively addressed prior exposures' persistence effects.</a:t>
            </a:r>
            <a:br>
              <a:rPr lang="en-US" dirty="0"/>
            </a:br>
            <a:br>
              <a:rPr lang="en-US" dirty="0"/>
            </a:br>
            <a:r>
              <a:rPr lang="en-US" dirty="0"/>
              <a:t>3. These results validate the pipeline's persistence correction process</a:t>
            </a:r>
            <a:endParaRPr lang="en-GB" dirty="0"/>
          </a:p>
        </p:txBody>
      </p:sp>
      <p:sp>
        <p:nvSpPr>
          <p:cNvPr id="4" name="Segnaposto numero diapositiva 3">
            <a:extLst>
              <a:ext uri="{FF2B5EF4-FFF2-40B4-BE49-F238E27FC236}">
                <a16:creationId xmlns:a16="http://schemas.microsoft.com/office/drawing/2014/main" id="{2BEA8AEF-39A3-9527-38CB-D0DFED6ED127}"/>
              </a:ext>
            </a:extLst>
          </p:cNvPr>
          <p:cNvSpPr>
            <a:spLocks noGrp="1"/>
          </p:cNvSpPr>
          <p:nvPr>
            <p:ph type="sldNum" sz="quarter" idx="5"/>
          </p:nvPr>
        </p:nvSpPr>
        <p:spPr/>
        <p:txBody>
          <a:bodyPr/>
          <a:lstStyle/>
          <a:p>
            <a:fld id="{589E32A2-850B-4009-845F-ACED144E235B}" type="slidenum">
              <a:rPr lang="it-IT" smtClean="0"/>
              <a:t>39</a:t>
            </a:fld>
            <a:endParaRPr lang="it-IT"/>
          </a:p>
        </p:txBody>
      </p:sp>
    </p:spTree>
    <p:extLst>
      <p:ext uri="{BB962C8B-B14F-4D97-AF65-F5344CB8AC3E}">
        <p14:creationId xmlns:p14="http://schemas.microsoft.com/office/powerpoint/2010/main" val="255241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80C2D-FCA6-26DB-7B97-DE12B3A8846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172D43D-28C3-FB76-34B4-64E2E1408E1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9C5C73C-4D0F-96D7-FBE9-DA03EE5E4EDF}"/>
              </a:ext>
            </a:extLst>
          </p:cNvPr>
          <p:cNvSpPr>
            <a:spLocks noGrp="1"/>
          </p:cNvSpPr>
          <p:nvPr>
            <p:ph type="body" idx="1"/>
          </p:nvPr>
        </p:nvSpPr>
        <p:spPr/>
        <p:txBody>
          <a:bodyPr/>
          <a:lstStyle/>
          <a:p>
            <a:r>
              <a:rPr lang="en-GB" dirty="0"/>
              <a:t>Solo  o 2 detector come </a:t>
            </a:r>
            <a:r>
              <a:rPr lang="en-GB" dirty="0" err="1"/>
              <a:t>esempio</a:t>
            </a:r>
            <a:r>
              <a:rPr lang="en-GB" dirty="0"/>
              <a:t>, il resto focal plane in the back up slides</a:t>
            </a:r>
          </a:p>
        </p:txBody>
      </p:sp>
      <p:sp>
        <p:nvSpPr>
          <p:cNvPr id="4" name="Segnaposto numero diapositiva 3">
            <a:extLst>
              <a:ext uri="{FF2B5EF4-FFF2-40B4-BE49-F238E27FC236}">
                <a16:creationId xmlns:a16="http://schemas.microsoft.com/office/drawing/2014/main" id="{0D6FCB7D-CD20-70E9-48F4-31241365289C}"/>
              </a:ext>
            </a:extLst>
          </p:cNvPr>
          <p:cNvSpPr>
            <a:spLocks noGrp="1"/>
          </p:cNvSpPr>
          <p:nvPr>
            <p:ph type="sldNum" sz="quarter" idx="5"/>
          </p:nvPr>
        </p:nvSpPr>
        <p:spPr/>
        <p:txBody>
          <a:bodyPr/>
          <a:lstStyle/>
          <a:p>
            <a:fld id="{589E32A2-850B-4009-845F-ACED144E235B}" type="slidenum">
              <a:rPr lang="it-IT" smtClean="0"/>
              <a:t>40</a:t>
            </a:fld>
            <a:endParaRPr lang="it-IT"/>
          </a:p>
        </p:txBody>
      </p:sp>
    </p:spTree>
    <p:extLst>
      <p:ext uri="{BB962C8B-B14F-4D97-AF65-F5344CB8AC3E}">
        <p14:creationId xmlns:p14="http://schemas.microsoft.com/office/powerpoint/2010/main" val="3924515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slide 26: </a:t>
            </a:r>
            <a:br>
              <a:rPr lang="en-US" dirty="0"/>
            </a:br>
            <a:r>
              <a:rPr lang="en-US" dirty="0"/>
              <a:t>1. This slide showcases the UMAP-reduced latent space of Channel 1 (top area of detector-you can see the channel divisions in slide 25), where high-dimensional autoencoder features are projected into 2D for interpretability. Each point represents a patch (</a:t>
            </a:r>
            <a:r>
              <a:rPr lang="en-US" dirty="0" err="1"/>
              <a:t>i</a:t>
            </a:r>
            <a:r>
              <a:rPr lang="en-US" dirty="0"/>
              <a:t> used 34*34 shape patches you can see the different size of patches in slides number 4 and 5)  of detector data, and colors denote clusters identified by Gaussian Mixture Models (GMM).  The separation of cluster C2 suggests distinct patterns in the data, which may correspond to persistence artifacts.</a:t>
            </a:r>
            <a:br>
              <a:rPr lang="en-US" dirty="0"/>
            </a:br>
            <a:br>
              <a:rPr lang="en-US" dirty="0"/>
            </a:br>
            <a:r>
              <a:rPr lang="en-US" dirty="0"/>
              <a:t>2. UMAP's ability to preserve local and global structures helps us identify meaningful groupings. Here, we used GMM with 28 clusters (optimal per AIC/BIC) to capture the diversity of features in Channel 1. </a:t>
            </a:r>
            <a:br>
              <a:rPr lang="en-US" dirty="0"/>
            </a:br>
            <a:endParaRPr lang="en-GB" dirty="0"/>
          </a:p>
        </p:txBody>
      </p:sp>
      <p:sp>
        <p:nvSpPr>
          <p:cNvPr id="4" name="Segnaposto numero diapositiva 3"/>
          <p:cNvSpPr>
            <a:spLocks noGrp="1"/>
          </p:cNvSpPr>
          <p:nvPr>
            <p:ph type="sldNum" sz="quarter" idx="5"/>
          </p:nvPr>
        </p:nvSpPr>
        <p:spPr/>
        <p:txBody>
          <a:bodyPr/>
          <a:lstStyle/>
          <a:p>
            <a:fld id="{589E32A2-850B-4009-845F-ACED144E235B}" type="slidenum">
              <a:rPr lang="it-IT" smtClean="0"/>
              <a:t>42</a:t>
            </a:fld>
            <a:endParaRPr lang="it-IT"/>
          </a:p>
        </p:txBody>
      </p:sp>
    </p:spTree>
    <p:extLst>
      <p:ext uri="{BB962C8B-B14F-4D97-AF65-F5344CB8AC3E}">
        <p14:creationId xmlns:p14="http://schemas.microsoft.com/office/powerpoint/2010/main" val="2236202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Two minor issues are fixed in the new version.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Once every six months (per DPU) the NISP status is undefined (because is reset before changing state) for few </a:t>
            </a:r>
            <a:r>
              <a:rPr lang="en-US" sz="1200" dirty="0" err="1">
                <a:latin typeface="Arial" panose="020B0604020202020204" pitchFamily="34" charset="0"/>
                <a:cs typeface="Arial" panose="020B0604020202020204" pitchFamily="34" charset="0"/>
              </a:rPr>
              <a:t>miliseconds</a:t>
            </a:r>
            <a:r>
              <a:rPr lang="en-US" sz="1200" dirty="0">
                <a:latin typeface="Arial" panose="020B0604020202020204" pitchFamily="34" charset="0"/>
                <a:cs typeface="Arial" panose="020B0604020202020204" pitchFamily="34" charset="0"/>
              </a:rPr>
              <a:t> while housekeeping is prepared.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This problem do not cause scientific data loss. when the housekeeping is prepared. </a:t>
            </a:r>
          </a:p>
          <a:p>
            <a:endParaRPr lang="it-IT" dirty="0"/>
          </a:p>
        </p:txBody>
      </p:sp>
      <p:sp>
        <p:nvSpPr>
          <p:cNvPr id="4" name="Segnaposto numero diapositiva 3"/>
          <p:cNvSpPr>
            <a:spLocks noGrp="1"/>
          </p:cNvSpPr>
          <p:nvPr>
            <p:ph type="sldNum" sz="quarter" idx="5"/>
          </p:nvPr>
        </p:nvSpPr>
        <p:spPr/>
        <p:txBody>
          <a:bodyPr/>
          <a:lstStyle/>
          <a:p>
            <a:fld id="{589E32A2-850B-4009-845F-ACED144E235B}" type="slidenum">
              <a:rPr lang="it-IT" smtClean="0"/>
              <a:t>43</a:t>
            </a:fld>
            <a:endParaRPr lang="it-IT"/>
          </a:p>
        </p:txBody>
      </p:sp>
    </p:spTree>
    <p:extLst>
      <p:ext uri="{BB962C8B-B14F-4D97-AF65-F5344CB8AC3E}">
        <p14:creationId xmlns:p14="http://schemas.microsoft.com/office/powerpoint/2010/main" val="4288706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During Calblock-F009 (non-linearity) a LED illumination configuration (requested for the first time in-flight) lead to a very small size of the NISP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data product. This exception was not correctly handled by the functions transferring the data internally in the DPU.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 work-around was defined (disabling the compression) and the Calblock-F009 was successfully completed. </a:t>
            </a:r>
          </a:p>
          <a:p>
            <a:endParaRPr lang="it-IT" dirty="0"/>
          </a:p>
        </p:txBody>
      </p:sp>
      <p:sp>
        <p:nvSpPr>
          <p:cNvPr id="4" name="Segnaposto numero diapositiva 3"/>
          <p:cNvSpPr>
            <a:spLocks noGrp="1"/>
          </p:cNvSpPr>
          <p:nvPr>
            <p:ph type="sldNum" sz="quarter" idx="5"/>
          </p:nvPr>
        </p:nvSpPr>
        <p:spPr/>
        <p:txBody>
          <a:bodyPr/>
          <a:lstStyle/>
          <a:p>
            <a:fld id="{589E32A2-850B-4009-845F-ACED144E235B}" type="slidenum">
              <a:rPr lang="it-IT" smtClean="0"/>
              <a:t>44</a:t>
            </a:fld>
            <a:endParaRPr lang="it-IT"/>
          </a:p>
        </p:txBody>
      </p:sp>
    </p:spTree>
    <p:extLst>
      <p:ext uri="{BB962C8B-B14F-4D97-AF65-F5344CB8AC3E}">
        <p14:creationId xmlns:p14="http://schemas.microsoft.com/office/powerpoint/2010/main" val="2001870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 possible cause could be damage from CR which is was foresee as one of the aging effects over the instrument.</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Since February 2025 the mass memory (Data Buffer Board - DBB) of the DPU2 signals continuously a single bit error corrected by the EDAC algorithm  -Fig. 1.</a:t>
            </a:r>
            <a:br>
              <a:rPr lang="en-US" sz="1200"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The EDAC algorithm</a:t>
            </a:r>
            <a:r>
              <a:rPr lang="en-US" sz="1200" dirty="0">
                <a:latin typeface="Arial" panose="020B0604020202020204" pitchFamily="34" charset="0"/>
                <a:cs typeface="Arial" panose="020B0604020202020204" pitchFamily="34" charset="0"/>
              </a:rPr>
              <a:t> is a defensive mechanism implemented against data corruption and is implemented in the 6GByte  DBB. It is able to correct a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single bit upset (of a 16bit register) that could modified due to a Cosmic Ray (bit swap) or due to a hardware issue (stuck-bit). </a:t>
            </a:r>
            <a:br>
              <a:rPr lang="en-US" sz="1200" dirty="0">
                <a:latin typeface="Arial" panose="020B0604020202020204" pitchFamily="34" charset="0"/>
                <a:cs typeface="Arial" panose="020B0604020202020204" pitchFamily="34" charset="0"/>
              </a:rPr>
            </a:br>
            <a:r>
              <a:rPr lang="en-US" sz="1200" u="sng" dirty="0">
                <a:latin typeface="Arial" panose="020B0604020202020204" pitchFamily="34" charset="0"/>
                <a:cs typeface="Arial" panose="020B0604020202020204" pitchFamily="34" charset="0"/>
              </a:rPr>
              <a:t>An EDAC occurrence indicates data correctly recovered</a:t>
            </a:r>
            <a:r>
              <a:rPr lang="en-US" sz="12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Frequency:</a:t>
            </a:r>
            <a:r>
              <a:rPr lang="en-US" sz="1200" dirty="0">
                <a:latin typeface="Arial" panose="020B0604020202020204" pitchFamily="34" charset="0"/>
                <a:cs typeface="Arial" panose="020B0604020202020204" pitchFamily="34" charset="0"/>
              </a:rPr>
              <a:t> we identified that area of the memory generating a single EDAC (1 bit corrupted) by correlating it with the data acquired.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The frequency of the EDAC is 1 every  ~20 day i.e., 1 every ROS, specifically 1 every 4 spectrometric acquisitions </a:t>
            </a:r>
            <a:br>
              <a:rPr lang="en-US" sz="1200" dirty="0">
                <a:latin typeface="Arial" panose="020B0604020202020204" pitchFamily="34" charset="0"/>
                <a:cs typeface="Arial" panose="020B0604020202020204" pitchFamily="34" charset="0"/>
              </a:rPr>
            </a:br>
            <a:r>
              <a:rPr lang="en-US" sz="1200" dirty="0">
                <a:solidFill>
                  <a:srgbClr val="00B050"/>
                </a:solidFill>
                <a:latin typeface="Arial" panose="020B0604020202020204" pitchFamily="34" charset="0"/>
                <a:cs typeface="Arial" panose="020B0604020202020204" pitchFamily="34" charset="0"/>
              </a:rPr>
              <a:t>→ in every ROS we have a single bit corrupted but fully recovered </a:t>
            </a:r>
            <a:endParaRPr lang="it-IT" dirty="0"/>
          </a:p>
        </p:txBody>
      </p:sp>
      <p:sp>
        <p:nvSpPr>
          <p:cNvPr id="4" name="Segnaposto numero diapositiva 3"/>
          <p:cNvSpPr>
            <a:spLocks noGrp="1"/>
          </p:cNvSpPr>
          <p:nvPr>
            <p:ph type="sldNum" sz="quarter" idx="5"/>
          </p:nvPr>
        </p:nvSpPr>
        <p:spPr/>
        <p:txBody>
          <a:bodyPr/>
          <a:lstStyle/>
          <a:p>
            <a:fld id="{589E32A2-850B-4009-845F-ACED144E235B}" type="slidenum">
              <a:rPr lang="it-IT" smtClean="0"/>
              <a:t>45</a:t>
            </a:fld>
            <a:endParaRPr lang="it-IT"/>
          </a:p>
        </p:txBody>
      </p:sp>
    </p:spTree>
    <p:extLst>
      <p:ext uri="{BB962C8B-B14F-4D97-AF65-F5344CB8AC3E}">
        <p14:creationId xmlns:p14="http://schemas.microsoft.com/office/powerpoint/2010/main" val="1960966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89E32A2-850B-4009-845F-ACED144E235B}" type="slidenum">
              <a:rPr lang="it-IT" smtClean="0"/>
              <a:t>3</a:t>
            </a:fld>
            <a:endParaRPr lang="it-IT"/>
          </a:p>
        </p:txBody>
      </p:sp>
    </p:spTree>
    <p:extLst>
      <p:ext uri="{BB962C8B-B14F-4D97-AF65-F5344CB8AC3E}">
        <p14:creationId xmlns:p14="http://schemas.microsoft.com/office/powerpoint/2010/main" val="1684960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With the aim of a continue and ever more accurate monitoring of NISP and of its products, we developed also a pipeline to detect and remove cosmic rays on slew dark.</a:t>
            </a:r>
            <a:endParaRPr lang="it-IT" sz="1200" kern="1200" dirty="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5"/>
          </p:nvPr>
        </p:nvSpPr>
        <p:spPr/>
        <p:txBody>
          <a:bodyPr/>
          <a:lstStyle/>
          <a:p>
            <a:fld id="{589E32A2-850B-4009-845F-ACED144E235B}" type="slidenum">
              <a:rPr lang="it-IT" smtClean="0"/>
              <a:t>5</a:t>
            </a:fld>
            <a:endParaRPr lang="it-IT"/>
          </a:p>
        </p:txBody>
      </p:sp>
    </p:spTree>
    <p:extLst>
      <p:ext uri="{BB962C8B-B14F-4D97-AF65-F5344CB8AC3E}">
        <p14:creationId xmlns:p14="http://schemas.microsoft.com/office/powerpoint/2010/main" val="3815408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a:t>
            </a:r>
            <a:r>
              <a:rPr lang="it-IT" b="1" dirty="0"/>
              <a:t>Laplaciano</a:t>
            </a:r>
            <a:r>
              <a:rPr lang="it-IT" dirty="0"/>
              <a:t> è un operatore matematico usato nell’elaborazione di immagini per evidenziare </a:t>
            </a:r>
            <a:r>
              <a:rPr lang="it-IT" b="1" dirty="0"/>
              <a:t>bordi netti o discontinuità</a:t>
            </a:r>
            <a:r>
              <a:rPr lang="it-IT" dirty="0"/>
              <a:t>.</a:t>
            </a:r>
            <a:br>
              <a:rPr lang="it-IT" dirty="0"/>
            </a:br>
            <a:r>
              <a:rPr lang="it-IT" dirty="0" err="1"/>
              <a:t>L.A.Cosmic</a:t>
            </a:r>
            <a:r>
              <a:rPr lang="it-IT" dirty="0"/>
              <a:t> lo usa perché i raggi cosmici tendono a generare </a:t>
            </a:r>
            <a:r>
              <a:rPr lang="it-IT" b="1" dirty="0"/>
              <a:t>picchi molto ripidi e isolati</a:t>
            </a:r>
            <a:r>
              <a:rPr lang="it-IT" dirty="0"/>
              <a:t> nei pixel, che si distinguono bene dai bordi naturali degli oggetti astronomici.</a:t>
            </a:r>
          </a:p>
        </p:txBody>
      </p:sp>
      <p:sp>
        <p:nvSpPr>
          <p:cNvPr id="4" name="Segnaposto numero diapositiva 3"/>
          <p:cNvSpPr>
            <a:spLocks noGrp="1"/>
          </p:cNvSpPr>
          <p:nvPr>
            <p:ph type="sldNum" sz="quarter" idx="5"/>
          </p:nvPr>
        </p:nvSpPr>
        <p:spPr/>
        <p:txBody>
          <a:bodyPr/>
          <a:lstStyle/>
          <a:p>
            <a:fld id="{589E32A2-850B-4009-845F-ACED144E235B}" type="slidenum">
              <a:rPr lang="it-IT" smtClean="0"/>
              <a:t>6</a:t>
            </a:fld>
            <a:endParaRPr lang="it-IT"/>
          </a:p>
        </p:txBody>
      </p:sp>
    </p:spTree>
    <p:extLst>
      <p:ext uri="{BB962C8B-B14F-4D97-AF65-F5344CB8AC3E}">
        <p14:creationId xmlns:p14="http://schemas.microsoft.com/office/powerpoint/2010/main" val="237383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If a px flagged as cosmic has also a bad quality factor (Chi2=1) it is a True Positive. False Positive are px flagged as cosmics that have a good quality factor (Chi = 0). The comparison is calculated as:</a:t>
            </a:r>
          </a:p>
          <a:p>
            <a:endParaRPr lang="it-IT" dirty="0"/>
          </a:p>
        </p:txBody>
      </p:sp>
      <p:sp>
        <p:nvSpPr>
          <p:cNvPr id="4" name="Segnaposto numero diapositiva 3"/>
          <p:cNvSpPr>
            <a:spLocks noGrp="1"/>
          </p:cNvSpPr>
          <p:nvPr>
            <p:ph type="sldNum" sz="quarter" idx="5"/>
          </p:nvPr>
        </p:nvSpPr>
        <p:spPr/>
        <p:txBody>
          <a:bodyPr/>
          <a:lstStyle/>
          <a:p>
            <a:fld id="{589E32A2-850B-4009-845F-ACED144E235B}" type="slidenum">
              <a:rPr lang="it-IT" smtClean="0"/>
              <a:t>7</a:t>
            </a:fld>
            <a:endParaRPr lang="it-IT"/>
          </a:p>
        </p:txBody>
      </p:sp>
    </p:spTree>
    <p:extLst>
      <p:ext uri="{BB962C8B-B14F-4D97-AF65-F5344CB8AC3E}">
        <p14:creationId xmlns:p14="http://schemas.microsoft.com/office/powerpoint/2010/main" val="327683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89E32A2-850B-4009-845F-ACED144E235B}" type="slidenum">
              <a:rPr lang="it-IT" smtClean="0"/>
              <a:t>11</a:t>
            </a:fld>
            <a:endParaRPr lang="it-IT"/>
          </a:p>
        </p:txBody>
      </p:sp>
    </p:spTree>
    <p:extLst>
      <p:ext uri="{BB962C8B-B14F-4D97-AF65-F5344CB8AC3E}">
        <p14:creationId xmlns:p14="http://schemas.microsoft.com/office/powerpoint/2010/main" val="1480033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89E32A2-850B-4009-845F-ACED144E235B}" type="slidenum">
              <a:rPr lang="it-IT" smtClean="0"/>
              <a:t>12</a:t>
            </a:fld>
            <a:endParaRPr lang="it-IT"/>
          </a:p>
        </p:txBody>
      </p:sp>
    </p:spTree>
    <p:extLst>
      <p:ext uri="{BB962C8B-B14F-4D97-AF65-F5344CB8AC3E}">
        <p14:creationId xmlns:p14="http://schemas.microsoft.com/office/powerpoint/2010/main" val="773947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1. This slide presents the mean and median signal values across all detectors for each LED (we have 5 LEDs  that emit uniform light with different wavelengths) , providing a comprehensive view of the detector's response uniformity and consistency.</a:t>
            </a:r>
            <a:br>
              <a:rPr lang="en-US" dirty="0"/>
            </a:br>
            <a:br>
              <a:rPr lang="en-US" dirty="0"/>
            </a:br>
            <a:r>
              <a:rPr lang="en-US" dirty="0"/>
              <a:t>2. The data highlights variations in signal strength in e/s between different LEDs, which is critical for understanding the detector's performance under various illumination conditions. Note any outliers or detectors with significantly higher or lower signals, as these may indicate potential calibration issues or hardware anomalies.</a:t>
            </a:r>
            <a:br>
              <a:rPr lang="en-US" dirty="0"/>
            </a:br>
            <a:br>
              <a:rPr lang="en-US" dirty="0"/>
            </a:br>
            <a:r>
              <a:rPr lang="en-US" dirty="0"/>
              <a:t>3. Consistent mean and median values across detectors suggest stable performance, while discrepancies may warrant further investigation into flat-field corrections or detector health.</a:t>
            </a:r>
            <a:br>
              <a:rPr lang="en-US" dirty="0"/>
            </a:br>
            <a:br>
              <a:rPr lang="en-US" dirty="0"/>
            </a:br>
            <a:r>
              <a:rPr lang="en-US" dirty="0"/>
              <a:t>4. The plotted trends allow us to compare the behavior of LEDs A through E, emphasizing the importance of cross-calibration for reliable data acquisition.</a:t>
            </a:r>
            <a:br>
              <a:rPr lang="en-US" dirty="0"/>
            </a:br>
            <a:br>
              <a:rPr lang="en-US" dirty="0"/>
            </a:br>
            <a:r>
              <a:rPr lang="en-US" dirty="0"/>
              <a:t>5. Use these insights to refine calibration pipelines or flag detectors needing additional analysis, ensuring robust data quality for scientific use.</a:t>
            </a:r>
            <a:endParaRPr lang="en-GB" dirty="0"/>
          </a:p>
        </p:txBody>
      </p:sp>
      <p:sp>
        <p:nvSpPr>
          <p:cNvPr id="4" name="Segnaposto numero diapositiva 3"/>
          <p:cNvSpPr>
            <a:spLocks noGrp="1"/>
          </p:cNvSpPr>
          <p:nvPr>
            <p:ph type="sldNum" sz="quarter" idx="5"/>
          </p:nvPr>
        </p:nvSpPr>
        <p:spPr/>
        <p:txBody>
          <a:bodyPr/>
          <a:lstStyle/>
          <a:p>
            <a:fld id="{589E32A2-850B-4009-845F-ACED144E235B}" type="slidenum">
              <a:rPr lang="it-IT" smtClean="0"/>
              <a:t>14</a:t>
            </a:fld>
            <a:endParaRPr lang="it-IT"/>
          </a:p>
        </p:txBody>
      </p:sp>
    </p:spTree>
    <p:extLst>
      <p:ext uri="{BB962C8B-B14F-4D97-AF65-F5344CB8AC3E}">
        <p14:creationId xmlns:p14="http://schemas.microsoft.com/office/powerpoint/2010/main" val="2804136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power </a:t>
            </a:r>
            <a:r>
              <a:rPr lang="it-IT" dirty="0" err="1"/>
              <a:t>law</a:t>
            </a:r>
            <a:r>
              <a:rPr lang="it-IT" dirty="0"/>
              <a:t> è quella del ground </a:t>
            </a:r>
            <a:r>
              <a:rPr lang="it-IT" dirty="0" err="1"/>
              <a:t>segment</a:t>
            </a:r>
            <a:r>
              <a:rPr lang="it-IT" dirty="0"/>
              <a:t> e, come visto ieri, non è proprio ottimale da utilizzare per i dati F-007.</a:t>
            </a:r>
            <a:endParaRPr lang="en-US" dirty="0"/>
          </a:p>
          <a:p>
            <a:endParaRPr lang="en-US" dirty="0"/>
          </a:p>
          <a:p>
            <a:endParaRPr lang="en-US" dirty="0"/>
          </a:p>
          <a:p>
            <a:r>
              <a:rPr lang="en-US" dirty="0"/>
              <a:t>Slide 7  SX</a:t>
            </a:r>
            <a:br>
              <a:rPr lang="en-US" dirty="0"/>
            </a:br>
            <a:r>
              <a:rPr lang="en-US" dirty="0"/>
              <a:t>1. This shows evaluating the impact of persistence correction on dark exposures (In </a:t>
            </a:r>
            <a:r>
              <a:rPr lang="en-US" dirty="0" err="1"/>
              <a:t>Calblock</a:t>
            </a:r>
            <a:r>
              <a:rPr lang="en-US" dirty="0"/>
              <a:t> F-007 data we have 150 photometry data from LED A to E and at the end of this data acquisition we have 27 </a:t>
            </a:r>
            <a:r>
              <a:rPr lang="en-US" dirty="0" err="1"/>
              <a:t>darkspectro</a:t>
            </a:r>
            <a:r>
              <a:rPr lang="en-US" dirty="0"/>
              <a:t> and my mean about dark exposures are these 27 </a:t>
            </a:r>
            <a:r>
              <a:rPr lang="en-US" dirty="0" err="1"/>
              <a:t>darkspectro</a:t>
            </a:r>
            <a:r>
              <a:rPr lang="en-US" dirty="0"/>
              <a:t> data). Recall that persistence is modeled as a power-law decay and after subtracting from the original signal (orange line)we have this calibrated signal (blue line).</a:t>
            </a:r>
            <a:br>
              <a:rPr lang="en-US" dirty="0"/>
            </a:br>
            <a:br>
              <a:rPr lang="en-US" dirty="0"/>
            </a:br>
            <a:r>
              <a:rPr lang="en-US" dirty="0"/>
              <a:t>2. This slide quantifies how persistence subtraction improves detector signal consistency, particularly in dark exposures compared to </a:t>
            </a:r>
            <a:r>
              <a:rPr lang="en-US" dirty="0" err="1"/>
              <a:t>masterdark</a:t>
            </a:r>
            <a:r>
              <a:rPr lang="en-US" dirty="0"/>
              <a:t> threshold.</a:t>
            </a:r>
            <a:br>
              <a:rPr lang="en-US" dirty="0"/>
            </a:br>
            <a:br>
              <a:rPr lang="en-US" dirty="0"/>
            </a:br>
            <a:r>
              <a:rPr lang="en-US" dirty="0"/>
              <a:t>Slide 8 (Zoomed Results) --- just zoom the plot in slide 7 around </a:t>
            </a:r>
            <a:r>
              <a:rPr lang="en-US" dirty="0" err="1"/>
              <a:t>masterdark</a:t>
            </a:r>
            <a:r>
              <a:rPr lang="en-US" dirty="0"/>
              <a:t> threshold DX</a:t>
            </a:r>
            <a:br>
              <a:rPr lang="en-US" dirty="0"/>
            </a:br>
            <a:r>
              <a:rPr lang="en-US" dirty="0"/>
              <a:t>1.  we observe the mean signal (in e⁻/s) across all detectors (SCS11–SCS44) after subtracting persistence effects. The uniformity of values post-correction suggests successful mitigation of residual artifacts. </a:t>
            </a:r>
            <a:br>
              <a:rPr lang="en-US" dirty="0"/>
            </a:br>
            <a:br>
              <a:rPr lang="en-US" dirty="0"/>
            </a:br>
            <a:r>
              <a:rPr lang="en-US" dirty="0"/>
              <a:t>2.  Detectors like SCS13 and SCS23 (example) show particularly stable signals, aligning with expectations for well-corrected dark </a:t>
            </a:r>
            <a:r>
              <a:rPr lang="en-US" dirty="0" err="1"/>
              <a:t>frames.The</a:t>
            </a:r>
            <a:r>
              <a:rPr lang="en-US" dirty="0"/>
              <a:t> absence of outliers reinforces that the persistence model and masking strategy effectively addressed prior exposures' persistence effects.</a:t>
            </a:r>
            <a:br>
              <a:rPr lang="en-US" dirty="0"/>
            </a:br>
            <a:br>
              <a:rPr lang="en-US" dirty="0"/>
            </a:br>
            <a:r>
              <a:rPr lang="en-US" dirty="0"/>
              <a:t>3. These results validate the pipeline's persistence correction process</a:t>
            </a:r>
            <a:endParaRPr lang="en-GB" dirty="0"/>
          </a:p>
        </p:txBody>
      </p:sp>
      <p:sp>
        <p:nvSpPr>
          <p:cNvPr id="4" name="Segnaposto numero diapositiva 3"/>
          <p:cNvSpPr>
            <a:spLocks noGrp="1"/>
          </p:cNvSpPr>
          <p:nvPr>
            <p:ph type="sldNum" sz="quarter" idx="5"/>
          </p:nvPr>
        </p:nvSpPr>
        <p:spPr/>
        <p:txBody>
          <a:bodyPr/>
          <a:lstStyle/>
          <a:p>
            <a:fld id="{589E32A2-850B-4009-845F-ACED144E235B}" type="slidenum">
              <a:rPr lang="it-IT" smtClean="0"/>
              <a:t>15</a:t>
            </a:fld>
            <a:endParaRPr lang="it-IT"/>
          </a:p>
        </p:txBody>
      </p:sp>
    </p:spTree>
    <p:extLst>
      <p:ext uri="{BB962C8B-B14F-4D97-AF65-F5344CB8AC3E}">
        <p14:creationId xmlns:p14="http://schemas.microsoft.com/office/powerpoint/2010/main" val="4141845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36D95-DFC6-7F2E-766C-516A84F6AF4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BFF7F5F5-7376-FCE6-2930-E64B58D172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a:extLst>
              <a:ext uri="{FF2B5EF4-FFF2-40B4-BE49-F238E27FC236}">
                <a16:creationId xmlns:a16="http://schemas.microsoft.com/office/drawing/2014/main" id="{3AEBF9B2-EAC3-CD97-8704-D78B9460C8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80631" y="5997775"/>
            <a:ext cx="1512849" cy="654759"/>
          </a:xfrm>
          <a:prstGeom prst="rect">
            <a:avLst/>
          </a:prstGeom>
          <a:noFill/>
        </p:spPr>
      </p:pic>
      <p:pic>
        <p:nvPicPr>
          <p:cNvPr id="21" name="Picture 20" descr="Agenzia Spaziale Italiana - Wikipedia">
            <a:extLst>
              <a:ext uri="{FF2B5EF4-FFF2-40B4-BE49-F238E27FC236}">
                <a16:creationId xmlns:a16="http://schemas.microsoft.com/office/drawing/2014/main" id="{7BF32790-90AB-4A3A-0DBF-5FFA81C874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7589" y="5997775"/>
            <a:ext cx="748098" cy="654759"/>
          </a:xfrm>
          <a:prstGeom prst="rect">
            <a:avLst/>
          </a:prstGeom>
          <a:noFill/>
          <a:ln>
            <a:noFill/>
          </a:ln>
        </p:spPr>
      </p:pic>
      <p:cxnSp>
        <p:nvCxnSpPr>
          <p:cNvPr id="5" name="Straight Connector 4">
            <a:extLst>
              <a:ext uri="{FF2B5EF4-FFF2-40B4-BE49-F238E27FC236}">
                <a16:creationId xmlns:a16="http://schemas.microsoft.com/office/drawing/2014/main" id="{FFC2D274-87ED-7A1E-6A60-406E444D2FD2}"/>
              </a:ext>
            </a:extLst>
          </p:cNvPr>
          <p:cNvCxnSpPr>
            <a:cxnSpLocks/>
          </p:cNvCxnSpPr>
          <p:nvPr userDrawn="1"/>
        </p:nvCxnSpPr>
        <p:spPr>
          <a:xfrm flipH="1">
            <a:off x="2893480" y="6337215"/>
            <a:ext cx="8460320" cy="6137"/>
          </a:xfrm>
          <a:prstGeom prst="line">
            <a:avLst/>
          </a:prstGeom>
          <a:ln>
            <a:solidFill>
              <a:schemeClr val="bg2">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0" name="Picture 9" descr="A logo with a camera on it&#10;&#10;AI-generated content may be incorrect.">
            <a:extLst>
              <a:ext uri="{FF2B5EF4-FFF2-40B4-BE49-F238E27FC236}">
                <a16:creationId xmlns:a16="http://schemas.microsoft.com/office/drawing/2014/main" id="{EEAC5B57-B840-4EAB-962F-82E965ABC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78889" y="276270"/>
            <a:ext cx="1097280" cy="1097280"/>
          </a:xfrm>
          <a:prstGeom prst="rect">
            <a:avLst/>
          </a:prstGeom>
        </p:spPr>
      </p:pic>
      <p:pic>
        <p:nvPicPr>
          <p:cNvPr id="12" name="Picture 11" descr="A blue and white logo&#10;&#10;AI-generated content may be incorrect.">
            <a:extLst>
              <a:ext uri="{FF2B5EF4-FFF2-40B4-BE49-F238E27FC236}">
                <a16:creationId xmlns:a16="http://schemas.microsoft.com/office/drawing/2014/main" id="{5442F92B-3B27-6179-D5DE-B90DA217962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486" y="240023"/>
            <a:ext cx="1737360" cy="707950"/>
          </a:xfrm>
          <a:prstGeom prst="rect">
            <a:avLst/>
          </a:prstGeom>
        </p:spPr>
      </p:pic>
      <p:sp>
        <p:nvSpPr>
          <p:cNvPr id="16" name="Footer Placeholder 4">
            <a:extLst>
              <a:ext uri="{FF2B5EF4-FFF2-40B4-BE49-F238E27FC236}">
                <a16:creationId xmlns:a16="http://schemas.microsoft.com/office/drawing/2014/main" id="{4E89B15C-1B54-917A-0C75-52EFE4E0725E}"/>
              </a:ext>
            </a:extLst>
          </p:cNvPr>
          <p:cNvSpPr>
            <a:spLocks noGrp="1"/>
          </p:cNvSpPr>
          <p:nvPr>
            <p:ph type="ftr" sz="quarter" idx="3"/>
          </p:nvPr>
        </p:nvSpPr>
        <p:spPr>
          <a:xfrm>
            <a:off x="3095171" y="6356349"/>
            <a:ext cx="6429866" cy="365125"/>
          </a:xfrm>
          <a:prstGeom prst="rect">
            <a:avLst/>
          </a:prstGeom>
        </p:spPr>
        <p:txBody>
          <a:bodyPr vert="horz" lIns="91440" tIns="45720" rIns="91440" bIns="45720" rtlCol="0" anchor="ctr"/>
          <a:lstStyle>
            <a:lvl1pPr algn="ctr">
              <a:defRPr sz="1200">
                <a:solidFill>
                  <a:schemeClr val="accent1">
                    <a:lumMod val="50000"/>
                  </a:schemeClr>
                </a:solidFill>
              </a:defRPr>
            </a:lvl1pPr>
          </a:lstStyle>
          <a:p>
            <a:r>
              <a:rPr lang="it-IT" dirty="0">
                <a:solidFill>
                  <a:srgbClr val="777777"/>
                </a:solidFill>
                <a:latin typeface="Liberation Sans"/>
              </a:rPr>
              <a:t>7° Meeting Nazionale Collaborazione </a:t>
            </a:r>
            <a:r>
              <a:rPr lang="it-IT" dirty="0" err="1">
                <a:solidFill>
                  <a:srgbClr val="777777"/>
                </a:solidFill>
                <a:latin typeface="Liberation Sans"/>
              </a:rPr>
              <a:t>Euclid</a:t>
            </a:r>
            <a:r>
              <a:rPr lang="it-IT" dirty="0">
                <a:solidFill>
                  <a:srgbClr val="777777"/>
                </a:solidFill>
                <a:latin typeface="Liberation Sans"/>
              </a:rPr>
              <a:t> Italia – Bologna 30 Giugno – 2 Luglio 2025</a:t>
            </a:r>
            <a:endParaRPr lang="en-US" dirty="0"/>
          </a:p>
        </p:txBody>
      </p:sp>
    </p:spTree>
    <p:extLst>
      <p:ext uri="{BB962C8B-B14F-4D97-AF65-F5344CB8AC3E}">
        <p14:creationId xmlns:p14="http://schemas.microsoft.com/office/powerpoint/2010/main" val="2262685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CDDD0-E525-1602-F1C8-F10B8101CA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A8F316-6155-E49F-00D3-E7C0AD23F0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541923B9-C4CA-9174-221B-13281BD03B96}"/>
              </a:ext>
            </a:extLst>
          </p:cNvPr>
          <p:cNvCxnSpPr>
            <a:cxnSpLocks/>
          </p:cNvCxnSpPr>
          <p:nvPr userDrawn="1"/>
        </p:nvCxnSpPr>
        <p:spPr>
          <a:xfrm flipH="1">
            <a:off x="2893480" y="6337215"/>
            <a:ext cx="8460320" cy="6137"/>
          </a:xfrm>
          <a:prstGeom prst="line">
            <a:avLst/>
          </a:prstGeom>
          <a:ln>
            <a:solidFill>
              <a:schemeClr val="bg2">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80CFEFDD-4E18-2C16-3A87-9833656E35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80631" y="5997775"/>
            <a:ext cx="1512849" cy="654759"/>
          </a:xfrm>
          <a:prstGeom prst="rect">
            <a:avLst/>
          </a:prstGeom>
          <a:noFill/>
        </p:spPr>
      </p:pic>
      <p:pic>
        <p:nvPicPr>
          <p:cNvPr id="13" name="Picture 12" descr="Agenzia Spaziale Italiana - Wikipedia">
            <a:extLst>
              <a:ext uri="{FF2B5EF4-FFF2-40B4-BE49-F238E27FC236}">
                <a16:creationId xmlns:a16="http://schemas.microsoft.com/office/drawing/2014/main" id="{9F2819DE-7EBA-59AB-F02B-12B6DE5A6D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7589" y="5997775"/>
            <a:ext cx="748098" cy="654759"/>
          </a:xfrm>
          <a:prstGeom prst="rect">
            <a:avLst/>
          </a:prstGeom>
          <a:noFill/>
          <a:ln>
            <a:noFill/>
          </a:ln>
        </p:spPr>
      </p:pic>
      <p:sp>
        <p:nvSpPr>
          <p:cNvPr id="5" name="Footer Placeholder 4">
            <a:extLst>
              <a:ext uri="{FF2B5EF4-FFF2-40B4-BE49-F238E27FC236}">
                <a16:creationId xmlns:a16="http://schemas.microsoft.com/office/drawing/2014/main" id="{12FF5308-CE04-6808-FC15-FFDEC1AD0D47}"/>
              </a:ext>
            </a:extLst>
          </p:cNvPr>
          <p:cNvSpPr>
            <a:spLocks noGrp="1"/>
          </p:cNvSpPr>
          <p:nvPr>
            <p:ph type="ftr" sz="quarter" idx="3"/>
          </p:nvPr>
        </p:nvSpPr>
        <p:spPr>
          <a:xfrm>
            <a:off x="3095171" y="6356349"/>
            <a:ext cx="6429866" cy="365125"/>
          </a:xfrm>
          <a:prstGeom prst="rect">
            <a:avLst/>
          </a:prstGeom>
        </p:spPr>
        <p:txBody>
          <a:bodyPr vert="horz" lIns="91440" tIns="45720" rIns="91440" bIns="45720" rtlCol="0" anchor="ctr"/>
          <a:lstStyle>
            <a:lvl1pPr algn="ctr">
              <a:defRPr sz="1200">
                <a:solidFill>
                  <a:schemeClr val="accent1">
                    <a:lumMod val="50000"/>
                  </a:schemeClr>
                </a:solidFill>
              </a:defRPr>
            </a:lvl1pPr>
          </a:lstStyle>
          <a:p>
            <a:r>
              <a:rPr lang="it-IT" dirty="0">
                <a:solidFill>
                  <a:srgbClr val="777777"/>
                </a:solidFill>
                <a:latin typeface="Liberation Sans"/>
              </a:rPr>
              <a:t>7° Meeting Nazionale Collaborazione </a:t>
            </a:r>
            <a:r>
              <a:rPr lang="it-IT" dirty="0" err="1">
                <a:solidFill>
                  <a:srgbClr val="777777"/>
                </a:solidFill>
                <a:latin typeface="Liberation Sans"/>
              </a:rPr>
              <a:t>Euclid</a:t>
            </a:r>
            <a:r>
              <a:rPr lang="it-IT" dirty="0">
                <a:solidFill>
                  <a:srgbClr val="777777"/>
                </a:solidFill>
                <a:latin typeface="Liberation Sans"/>
              </a:rPr>
              <a:t> Italia – Bologna 30 Giugno – 2 Luglio 2025</a:t>
            </a:r>
            <a:endParaRPr lang="en-US" dirty="0"/>
          </a:p>
        </p:txBody>
      </p:sp>
    </p:spTree>
    <p:extLst>
      <p:ext uri="{BB962C8B-B14F-4D97-AF65-F5344CB8AC3E}">
        <p14:creationId xmlns:p14="http://schemas.microsoft.com/office/powerpoint/2010/main" val="3235757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B70261-70B4-5AC7-2ABC-C5264891AE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C18B16-D1DC-789B-E037-4C4F05FA8F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1D32A9B9-B3F7-7470-AFC8-78EB0B731515}"/>
              </a:ext>
            </a:extLst>
          </p:cNvPr>
          <p:cNvCxnSpPr>
            <a:cxnSpLocks/>
          </p:cNvCxnSpPr>
          <p:nvPr userDrawn="1"/>
        </p:nvCxnSpPr>
        <p:spPr>
          <a:xfrm flipH="1">
            <a:off x="2893480" y="6337215"/>
            <a:ext cx="8460320" cy="6137"/>
          </a:xfrm>
          <a:prstGeom prst="line">
            <a:avLst/>
          </a:prstGeom>
          <a:ln>
            <a:solidFill>
              <a:schemeClr val="bg2">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AB65C66-5884-E175-9CF9-73B7D916C8E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80631" y="5997775"/>
            <a:ext cx="1512849" cy="654759"/>
          </a:xfrm>
          <a:prstGeom prst="rect">
            <a:avLst/>
          </a:prstGeom>
          <a:noFill/>
        </p:spPr>
      </p:pic>
      <p:pic>
        <p:nvPicPr>
          <p:cNvPr id="14" name="Picture 13" descr="Agenzia Spaziale Italiana - Wikipedia">
            <a:extLst>
              <a:ext uri="{FF2B5EF4-FFF2-40B4-BE49-F238E27FC236}">
                <a16:creationId xmlns:a16="http://schemas.microsoft.com/office/drawing/2014/main" id="{87EB90EB-CE00-CD20-0F8E-FD002E6A507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7589" y="5997775"/>
            <a:ext cx="748098" cy="654759"/>
          </a:xfrm>
          <a:prstGeom prst="rect">
            <a:avLst/>
          </a:prstGeom>
          <a:noFill/>
          <a:ln>
            <a:noFill/>
          </a:ln>
        </p:spPr>
      </p:pic>
      <p:sp>
        <p:nvSpPr>
          <p:cNvPr id="5" name="Footer Placeholder 4">
            <a:extLst>
              <a:ext uri="{FF2B5EF4-FFF2-40B4-BE49-F238E27FC236}">
                <a16:creationId xmlns:a16="http://schemas.microsoft.com/office/drawing/2014/main" id="{933686CE-28AD-4CCF-9832-98865AF69565}"/>
              </a:ext>
            </a:extLst>
          </p:cNvPr>
          <p:cNvSpPr>
            <a:spLocks noGrp="1"/>
          </p:cNvSpPr>
          <p:nvPr>
            <p:ph type="ftr" sz="quarter" idx="3"/>
          </p:nvPr>
        </p:nvSpPr>
        <p:spPr>
          <a:xfrm>
            <a:off x="3095171" y="6356349"/>
            <a:ext cx="6429866" cy="365125"/>
          </a:xfrm>
          <a:prstGeom prst="rect">
            <a:avLst/>
          </a:prstGeom>
        </p:spPr>
        <p:txBody>
          <a:bodyPr vert="horz" lIns="91440" tIns="45720" rIns="91440" bIns="45720" rtlCol="0" anchor="ctr"/>
          <a:lstStyle>
            <a:lvl1pPr algn="ctr">
              <a:defRPr sz="1200">
                <a:solidFill>
                  <a:schemeClr val="accent1">
                    <a:lumMod val="50000"/>
                  </a:schemeClr>
                </a:solidFill>
              </a:defRPr>
            </a:lvl1pPr>
          </a:lstStyle>
          <a:p>
            <a:r>
              <a:rPr lang="it-IT" dirty="0">
                <a:solidFill>
                  <a:srgbClr val="777777"/>
                </a:solidFill>
                <a:latin typeface="Liberation Sans"/>
              </a:rPr>
              <a:t>7° Meeting Nazionale Collaborazione </a:t>
            </a:r>
            <a:r>
              <a:rPr lang="it-IT" dirty="0" err="1">
                <a:solidFill>
                  <a:srgbClr val="777777"/>
                </a:solidFill>
                <a:latin typeface="Liberation Sans"/>
              </a:rPr>
              <a:t>Euclid</a:t>
            </a:r>
            <a:r>
              <a:rPr lang="it-IT" dirty="0">
                <a:solidFill>
                  <a:srgbClr val="777777"/>
                </a:solidFill>
                <a:latin typeface="Liberation Sans"/>
              </a:rPr>
              <a:t> Italia – Bologna 30 Giugno – 2 Luglio 2025</a:t>
            </a:r>
            <a:endParaRPr lang="en-US" dirty="0"/>
          </a:p>
        </p:txBody>
      </p:sp>
    </p:spTree>
    <p:extLst>
      <p:ext uri="{BB962C8B-B14F-4D97-AF65-F5344CB8AC3E}">
        <p14:creationId xmlns:p14="http://schemas.microsoft.com/office/powerpoint/2010/main" val="370162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DA4AD-CFC1-EF65-DAEE-C7B864C356D6}"/>
              </a:ext>
            </a:extLst>
          </p:cNvPr>
          <p:cNvSpPr>
            <a:spLocks noGrp="1"/>
          </p:cNvSpPr>
          <p:nvPr>
            <p:ph type="title"/>
          </p:nvPr>
        </p:nvSpPr>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A0F8C55-92C1-F593-3972-F621D1A81102}"/>
              </a:ext>
            </a:extLst>
          </p:cNvPr>
          <p:cNvSpPr>
            <a:spLocks noGrp="1"/>
          </p:cNvSpPr>
          <p:nvPr>
            <p:ph idx="1"/>
          </p:nvPr>
        </p:nvSpPr>
        <p:spPr>
          <a:xfrm>
            <a:off x="838200" y="1877472"/>
            <a:ext cx="10515600" cy="4351338"/>
          </a:xfr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A42B1FA-8022-5239-CC70-D939841E9559}"/>
              </a:ext>
            </a:extLst>
          </p:cNvPr>
          <p:cNvCxnSpPr>
            <a:cxnSpLocks/>
          </p:cNvCxnSpPr>
          <p:nvPr userDrawn="1"/>
        </p:nvCxnSpPr>
        <p:spPr>
          <a:xfrm flipH="1">
            <a:off x="2893480" y="6337215"/>
            <a:ext cx="8460320" cy="6137"/>
          </a:xfrm>
          <a:prstGeom prst="line">
            <a:avLst/>
          </a:prstGeom>
          <a:ln>
            <a:solidFill>
              <a:schemeClr val="bg2">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55599D68-2F21-6EA2-A03A-EC8746F616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80631" y="5997775"/>
            <a:ext cx="1512849" cy="654759"/>
          </a:xfrm>
          <a:prstGeom prst="rect">
            <a:avLst/>
          </a:prstGeom>
          <a:noFill/>
        </p:spPr>
      </p:pic>
      <p:pic>
        <p:nvPicPr>
          <p:cNvPr id="16" name="Picture 15" descr="Agenzia Spaziale Italiana - Wikipedia">
            <a:extLst>
              <a:ext uri="{FF2B5EF4-FFF2-40B4-BE49-F238E27FC236}">
                <a16:creationId xmlns:a16="http://schemas.microsoft.com/office/drawing/2014/main" id="{A884CD2C-8265-0240-83CA-1EF5DA4598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7589" y="5997775"/>
            <a:ext cx="748098" cy="654759"/>
          </a:xfrm>
          <a:prstGeom prst="rect">
            <a:avLst/>
          </a:prstGeom>
          <a:noFill/>
          <a:ln>
            <a:noFill/>
          </a:ln>
        </p:spPr>
      </p:pic>
      <p:sp>
        <p:nvSpPr>
          <p:cNvPr id="9" name="Footer Placeholder 4">
            <a:extLst>
              <a:ext uri="{FF2B5EF4-FFF2-40B4-BE49-F238E27FC236}">
                <a16:creationId xmlns:a16="http://schemas.microsoft.com/office/drawing/2014/main" id="{B2909160-E096-1A05-2CFE-1DBFE341C073}"/>
              </a:ext>
            </a:extLst>
          </p:cNvPr>
          <p:cNvSpPr>
            <a:spLocks noGrp="1"/>
          </p:cNvSpPr>
          <p:nvPr>
            <p:ph type="ftr" sz="quarter" idx="3"/>
          </p:nvPr>
        </p:nvSpPr>
        <p:spPr>
          <a:xfrm>
            <a:off x="3095171" y="6356349"/>
            <a:ext cx="6429866" cy="365125"/>
          </a:xfrm>
          <a:prstGeom prst="rect">
            <a:avLst/>
          </a:prstGeom>
        </p:spPr>
        <p:txBody>
          <a:bodyPr vert="horz" lIns="91440" tIns="45720" rIns="91440" bIns="45720" rtlCol="0" anchor="ctr"/>
          <a:lstStyle>
            <a:lvl1pPr algn="ctr">
              <a:defRPr sz="1200">
                <a:solidFill>
                  <a:schemeClr val="accent1">
                    <a:lumMod val="50000"/>
                  </a:schemeClr>
                </a:solidFill>
              </a:defRPr>
            </a:lvl1pPr>
          </a:lstStyle>
          <a:p>
            <a:r>
              <a:rPr lang="it-IT" dirty="0">
                <a:solidFill>
                  <a:srgbClr val="777777"/>
                </a:solidFill>
                <a:latin typeface="Liberation Sans"/>
              </a:rPr>
              <a:t>7° Meeting Nazionale Collaborazione </a:t>
            </a:r>
            <a:r>
              <a:rPr lang="it-IT" dirty="0" err="1">
                <a:solidFill>
                  <a:srgbClr val="777777"/>
                </a:solidFill>
                <a:latin typeface="Liberation Sans"/>
              </a:rPr>
              <a:t>Euclid</a:t>
            </a:r>
            <a:r>
              <a:rPr lang="it-IT" dirty="0">
                <a:solidFill>
                  <a:srgbClr val="777777"/>
                </a:solidFill>
                <a:latin typeface="Liberation Sans"/>
              </a:rPr>
              <a:t> Italia – Bologna 30 Giugno – 2 Luglio 2025</a:t>
            </a:r>
            <a:endParaRPr lang="en-US" dirty="0"/>
          </a:p>
        </p:txBody>
      </p:sp>
    </p:spTree>
    <p:extLst>
      <p:ext uri="{BB962C8B-B14F-4D97-AF65-F5344CB8AC3E}">
        <p14:creationId xmlns:p14="http://schemas.microsoft.com/office/powerpoint/2010/main" val="1372900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976B-328A-4DC9-84CD-CC14684C50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DE320D-5CAB-13CF-B824-9702229263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10" name="Straight Connector 9">
            <a:extLst>
              <a:ext uri="{FF2B5EF4-FFF2-40B4-BE49-F238E27FC236}">
                <a16:creationId xmlns:a16="http://schemas.microsoft.com/office/drawing/2014/main" id="{D581ACBF-BE29-6FFD-CCA2-574507B8B4F3}"/>
              </a:ext>
            </a:extLst>
          </p:cNvPr>
          <p:cNvCxnSpPr>
            <a:cxnSpLocks/>
          </p:cNvCxnSpPr>
          <p:nvPr userDrawn="1"/>
        </p:nvCxnSpPr>
        <p:spPr>
          <a:xfrm flipH="1">
            <a:off x="2893480" y="6337215"/>
            <a:ext cx="8460320" cy="6137"/>
          </a:xfrm>
          <a:prstGeom prst="line">
            <a:avLst/>
          </a:prstGeom>
          <a:ln>
            <a:solidFill>
              <a:schemeClr val="bg2">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DC31A488-13E1-D836-856A-5B1EE3810E8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80631" y="5997775"/>
            <a:ext cx="1512849" cy="654759"/>
          </a:xfrm>
          <a:prstGeom prst="rect">
            <a:avLst/>
          </a:prstGeom>
          <a:noFill/>
        </p:spPr>
      </p:pic>
      <p:pic>
        <p:nvPicPr>
          <p:cNvPr id="13" name="Picture 12" descr="Agenzia Spaziale Italiana - Wikipedia">
            <a:extLst>
              <a:ext uri="{FF2B5EF4-FFF2-40B4-BE49-F238E27FC236}">
                <a16:creationId xmlns:a16="http://schemas.microsoft.com/office/drawing/2014/main" id="{644518E3-7DE5-4495-09A8-B880315A178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7589" y="5997775"/>
            <a:ext cx="748098" cy="654759"/>
          </a:xfrm>
          <a:prstGeom prst="rect">
            <a:avLst/>
          </a:prstGeom>
          <a:noFill/>
          <a:ln>
            <a:noFill/>
          </a:ln>
        </p:spPr>
      </p:pic>
      <p:sp>
        <p:nvSpPr>
          <p:cNvPr id="5" name="Footer Placeholder 4">
            <a:extLst>
              <a:ext uri="{FF2B5EF4-FFF2-40B4-BE49-F238E27FC236}">
                <a16:creationId xmlns:a16="http://schemas.microsoft.com/office/drawing/2014/main" id="{F5F648BC-2AC1-82AB-2594-10E360C82A00}"/>
              </a:ext>
            </a:extLst>
          </p:cNvPr>
          <p:cNvSpPr>
            <a:spLocks noGrp="1"/>
          </p:cNvSpPr>
          <p:nvPr>
            <p:ph type="ftr" sz="quarter" idx="3"/>
          </p:nvPr>
        </p:nvSpPr>
        <p:spPr>
          <a:xfrm>
            <a:off x="3095171" y="6356349"/>
            <a:ext cx="6429866" cy="365125"/>
          </a:xfrm>
          <a:prstGeom prst="rect">
            <a:avLst/>
          </a:prstGeom>
        </p:spPr>
        <p:txBody>
          <a:bodyPr vert="horz" lIns="91440" tIns="45720" rIns="91440" bIns="45720" rtlCol="0" anchor="ctr"/>
          <a:lstStyle>
            <a:lvl1pPr algn="ctr">
              <a:defRPr sz="1200">
                <a:solidFill>
                  <a:schemeClr val="accent1">
                    <a:lumMod val="50000"/>
                  </a:schemeClr>
                </a:solidFill>
              </a:defRPr>
            </a:lvl1pPr>
          </a:lstStyle>
          <a:p>
            <a:r>
              <a:rPr lang="it-IT" dirty="0">
                <a:solidFill>
                  <a:srgbClr val="777777"/>
                </a:solidFill>
                <a:latin typeface="Liberation Sans"/>
              </a:rPr>
              <a:t>7° Meeting Nazionale Collaborazione </a:t>
            </a:r>
            <a:r>
              <a:rPr lang="it-IT" dirty="0" err="1">
                <a:solidFill>
                  <a:srgbClr val="777777"/>
                </a:solidFill>
                <a:latin typeface="Liberation Sans"/>
              </a:rPr>
              <a:t>Euclid</a:t>
            </a:r>
            <a:r>
              <a:rPr lang="it-IT" dirty="0">
                <a:solidFill>
                  <a:srgbClr val="777777"/>
                </a:solidFill>
                <a:latin typeface="Liberation Sans"/>
              </a:rPr>
              <a:t> Italia – Bologna 30 Giugno – 2 Luglio 2025</a:t>
            </a:r>
            <a:endParaRPr lang="en-US" dirty="0"/>
          </a:p>
        </p:txBody>
      </p:sp>
    </p:spTree>
    <p:extLst>
      <p:ext uri="{BB962C8B-B14F-4D97-AF65-F5344CB8AC3E}">
        <p14:creationId xmlns:p14="http://schemas.microsoft.com/office/powerpoint/2010/main" val="160031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F5408-EABB-FF07-E646-CE7FD24686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212B0-5985-A779-DFB1-5E5EF68534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B7D72-37FB-D409-48CA-94D33046C0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AA3B9EC-B8FE-B9E2-A069-D30EE642D6DE}"/>
              </a:ext>
            </a:extLst>
          </p:cNvPr>
          <p:cNvCxnSpPr>
            <a:cxnSpLocks/>
          </p:cNvCxnSpPr>
          <p:nvPr userDrawn="1"/>
        </p:nvCxnSpPr>
        <p:spPr>
          <a:xfrm flipH="1">
            <a:off x="2893480" y="6337215"/>
            <a:ext cx="8460320" cy="6137"/>
          </a:xfrm>
          <a:prstGeom prst="line">
            <a:avLst/>
          </a:prstGeom>
          <a:ln>
            <a:solidFill>
              <a:schemeClr val="bg2">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DB9D9EB4-A5F9-48E7-0D93-2D8020EA5E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80631" y="5997775"/>
            <a:ext cx="1512849" cy="654759"/>
          </a:xfrm>
          <a:prstGeom prst="rect">
            <a:avLst/>
          </a:prstGeom>
          <a:noFill/>
        </p:spPr>
      </p:pic>
      <p:pic>
        <p:nvPicPr>
          <p:cNvPr id="14" name="Picture 13" descr="Agenzia Spaziale Italiana - Wikipedia">
            <a:extLst>
              <a:ext uri="{FF2B5EF4-FFF2-40B4-BE49-F238E27FC236}">
                <a16:creationId xmlns:a16="http://schemas.microsoft.com/office/drawing/2014/main" id="{29BE7441-6A0C-2EEE-7B51-8228BAF7FB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7589" y="5997775"/>
            <a:ext cx="748098" cy="654759"/>
          </a:xfrm>
          <a:prstGeom prst="rect">
            <a:avLst/>
          </a:prstGeom>
          <a:noFill/>
          <a:ln>
            <a:noFill/>
          </a:ln>
        </p:spPr>
      </p:pic>
      <p:sp>
        <p:nvSpPr>
          <p:cNvPr id="6" name="Footer Placeholder 4">
            <a:extLst>
              <a:ext uri="{FF2B5EF4-FFF2-40B4-BE49-F238E27FC236}">
                <a16:creationId xmlns:a16="http://schemas.microsoft.com/office/drawing/2014/main" id="{2D11167B-E71C-420F-A74F-A3FA52E237C3}"/>
              </a:ext>
            </a:extLst>
          </p:cNvPr>
          <p:cNvSpPr>
            <a:spLocks noGrp="1"/>
          </p:cNvSpPr>
          <p:nvPr>
            <p:ph type="ftr" sz="quarter" idx="3"/>
          </p:nvPr>
        </p:nvSpPr>
        <p:spPr>
          <a:xfrm>
            <a:off x="3095171" y="6356349"/>
            <a:ext cx="6429866" cy="365125"/>
          </a:xfrm>
          <a:prstGeom prst="rect">
            <a:avLst/>
          </a:prstGeom>
        </p:spPr>
        <p:txBody>
          <a:bodyPr vert="horz" lIns="91440" tIns="45720" rIns="91440" bIns="45720" rtlCol="0" anchor="ctr"/>
          <a:lstStyle>
            <a:lvl1pPr algn="ctr">
              <a:defRPr sz="1200">
                <a:solidFill>
                  <a:schemeClr val="accent1">
                    <a:lumMod val="50000"/>
                  </a:schemeClr>
                </a:solidFill>
              </a:defRPr>
            </a:lvl1pPr>
          </a:lstStyle>
          <a:p>
            <a:r>
              <a:rPr lang="it-IT" dirty="0">
                <a:solidFill>
                  <a:srgbClr val="777777"/>
                </a:solidFill>
                <a:latin typeface="Liberation Sans"/>
              </a:rPr>
              <a:t>7° Meeting Nazionale Collaborazione </a:t>
            </a:r>
            <a:r>
              <a:rPr lang="it-IT" dirty="0" err="1">
                <a:solidFill>
                  <a:srgbClr val="777777"/>
                </a:solidFill>
                <a:latin typeface="Liberation Sans"/>
              </a:rPr>
              <a:t>Euclid</a:t>
            </a:r>
            <a:r>
              <a:rPr lang="it-IT" dirty="0">
                <a:solidFill>
                  <a:srgbClr val="777777"/>
                </a:solidFill>
                <a:latin typeface="Liberation Sans"/>
              </a:rPr>
              <a:t> Italia – Bologna 30 Giugno – 2 Luglio 2025</a:t>
            </a:r>
            <a:endParaRPr lang="en-US" dirty="0"/>
          </a:p>
        </p:txBody>
      </p:sp>
    </p:spTree>
    <p:extLst>
      <p:ext uri="{BB962C8B-B14F-4D97-AF65-F5344CB8AC3E}">
        <p14:creationId xmlns:p14="http://schemas.microsoft.com/office/powerpoint/2010/main" val="282911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665E8-669E-5BA9-870E-BCE9211A51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3AA19-05A5-4ACD-E87F-CAD0A755F1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44BC27-53D1-A2BC-6B16-C8A11EAF2E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6B7CBD-7C0F-CC5E-57CE-22DA96878A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5500F6-A41C-5A75-92A2-FC16F785E9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8700BC84-B72C-C677-75E6-C9723978A336}"/>
              </a:ext>
            </a:extLst>
          </p:cNvPr>
          <p:cNvCxnSpPr>
            <a:cxnSpLocks/>
          </p:cNvCxnSpPr>
          <p:nvPr userDrawn="1"/>
        </p:nvCxnSpPr>
        <p:spPr>
          <a:xfrm flipH="1">
            <a:off x="2893480" y="6337215"/>
            <a:ext cx="8460320" cy="6137"/>
          </a:xfrm>
          <a:prstGeom prst="line">
            <a:avLst/>
          </a:prstGeom>
          <a:ln>
            <a:solidFill>
              <a:schemeClr val="bg2">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D1657382-877C-75CC-E33E-E2EB91F25E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80631" y="5997775"/>
            <a:ext cx="1512849" cy="654759"/>
          </a:xfrm>
          <a:prstGeom prst="rect">
            <a:avLst/>
          </a:prstGeom>
          <a:noFill/>
        </p:spPr>
      </p:pic>
      <p:pic>
        <p:nvPicPr>
          <p:cNvPr id="16" name="Picture 15" descr="Agenzia Spaziale Italiana - Wikipedia">
            <a:extLst>
              <a:ext uri="{FF2B5EF4-FFF2-40B4-BE49-F238E27FC236}">
                <a16:creationId xmlns:a16="http://schemas.microsoft.com/office/drawing/2014/main" id="{D7BBE807-B029-A936-FFB9-2E7C0EA703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7589" y="5997775"/>
            <a:ext cx="748098" cy="654759"/>
          </a:xfrm>
          <a:prstGeom prst="rect">
            <a:avLst/>
          </a:prstGeom>
          <a:noFill/>
          <a:ln>
            <a:noFill/>
          </a:ln>
        </p:spPr>
      </p:pic>
      <p:sp>
        <p:nvSpPr>
          <p:cNvPr id="7" name="Footer Placeholder 4">
            <a:extLst>
              <a:ext uri="{FF2B5EF4-FFF2-40B4-BE49-F238E27FC236}">
                <a16:creationId xmlns:a16="http://schemas.microsoft.com/office/drawing/2014/main" id="{7F2D9BE0-B499-2301-857E-DE0C9008129F}"/>
              </a:ext>
            </a:extLst>
          </p:cNvPr>
          <p:cNvSpPr>
            <a:spLocks noGrp="1"/>
          </p:cNvSpPr>
          <p:nvPr>
            <p:ph type="ftr" sz="quarter" idx="10"/>
          </p:nvPr>
        </p:nvSpPr>
        <p:spPr>
          <a:xfrm>
            <a:off x="3095171" y="6356349"/>
            <a:ext cx="6429866" cy="365125"/>
          </a:xfrm>
          <a:prstGeom prst="rect">
            <a:avLst/>
          </a:prstGeom>
        </p:spPr>
        <p:txBody>
          <a:bodyPr vert="horz" lIns="91440" tIns="45720" rIns="91440" bIns="45720" rtlCol="0" anchor="ctr"/>
          <a:lstStyle>
            <a:lvl1pPr algn="ctr">
              <a:defRPr sz="1200">
                <a:solidFill>
                  <a:schemeClr val="accent1">
                    <a:lumMod val="50000"/>
                  </a:schemeClr>
                </a:solidFill>
              </a:defRPr>
            </a:lvl1pPr>
          </a:lstStyle>
          <a:p>
            <a:r>
              <a:rPr lang="it-IT" dirty="0">
                <a:solidFill>
                  <a:srgbClr val="777777"/>
                </a:solidFill>
                <a:latin typeface="Liberation Sans"/>
              </a:rPr>
              <a:t>7° Meeting Nazionale Collaborazione </a:t>
            </a:r>
            <a:r>
              <a:rPr lang="it-IT" dirty="0" err="1">
                <a:solidFill>
                  <a:srgbClr val="777777"/>
                </a:solidFill>
                <a:latin typeface="Liberation Sans"/>
              </a:rPr>
              <a:t>Euclid</a:t>
            </a:r>
            <a:r>
              <a:rPr lang="it-IT" dirty="0">
                <a:solidFill>
                  <a:srgbClr val="777777"/>
                </a:solidFill>
                <a:latin typeface="Liberation Sans"/>
              </a:rPr>
              <a:t> Italia – Bologna 30 Giugno – 2 Luglio 2025</a:t>
            </a:r>
            <a:endParaRPr lang="en-US" dirty="0"/>
          </a:p>
        </p:txBody>
      </p:sp>
    </p:spTree>
    <p:extLst>
      <p:ext uri="{BB962C8B-B14F-4D97-AF65-F5344CB8AC3E}">
        <p14:creationId xmlns:p14="http://schemas.microsoft.com/office/powerpoint/2010/main" val="1047308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598D5-59D0-33F7-9536-087DE2C638E5}"/>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407B5533-E48F-4C7E-C7D2-01F9C828E9BB}"/>
              </a:ext>
            </a:extLst>
          </p:cNvPr>
          <p:cNvCxnSpPr>
            <a:cxnSpLocks/>
          </p:cNvCxnSpPr>
          <p:nvPr userDrawn="1"/>
        </p:nvCxnSpPr>
        <p:spPr>
          <a:xfrm flipH="1">
            <a:off x="2893480" y="6337215"/>
            <a:ext cx="8460320" cy="6137"/>
          </a:xfrm>
          <a:prstGeom prst="line">
            <a:avLst/>
          </a:prstGeom>
          <a:ln>
            <a:solidFill>
              <a:schemeClr val="bg2">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4F485DE7-01FD-0D0C-FD75-64AA394170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80631" y="5997775"/>
            <a:ext cx="1512849" cy="654759"/>
          </a:xfrm>
          <a:prstGeom prst="rect">
            <a:avLst/>
          </a:prstGeom>
          <a:noFill/>
        </p:spPr>
      </p:pic>
      <p:pic>
        <p:nvPicPr>
          <p:cNvPr id="12" name="Picture 11" descr="Agenzia Spaziale Italiana - Wikipedia">
            <a:extLst>
              <a:ext uri="{FF2B5EF4-FFF2-40B4-BE49-F238E27FC236}">
                <a16:creationId xmlns:a16="http://schemas.microsoft.com/office/drawing/2014/main" id="{C0FBF9BF-5B6F-95A4-D8D4-3A33B1B0198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7589" y="5997775"/>
            <a:ext cx="748098" cy="654759"/>
          </a:xfrm>
          <a:prstGeom prst="rect">
            <a:avLst/>
          </a:prstGeom>
          <a:noFill/>
          <a:ln>
            <a:noFill/>
          </a:ln>
        </p:spPr>
      </p:pic>
      <p:sp>
        <p:nvSpPr>
          <p:cNvPr id="4" name="Footer Placeholder 4">
            <a:extLst>
              <a:ext uri="{FF2B5EF4-FFF2-40B4-BE49-F238E27FC236}">
                <a16:creationId xmlns:a16="http://schemas.microsoft.com/office/drawing/2014/main" id="{32448167-0DC4-E2C3-D54A-8C90DC02318D}"/>
              </a:ext>
            </a:extLst>
          </p:cNvPr>
          <p:cNvSpPr>
            <a:spLocks noGrp="1"/>
          </p:cNvSpPr>
          <p:nvPr>
            <p:ph type="ftr" sz="quarter" idx="3"/>
          </p:nvPr>
        </p:nvSpPr>
        <p:spPr>
          <a:xfrm>
            <a:off x="3095171" y="6356349"/>
            <a:ext cx="6429866" cy="365125"/>
          </a:xfrm>
          <a:prstGeom prst="rect">
            <a:avLst/>
          </a:prstGeom>
        </p:spPr>
        <p:txBody>
          <a:bodyPr vert="horz" lIns="91440" tIns="45720" rIns="91440" bIns="45720" rtlCol="0" anchor="ctr"/>
          <a:lstStyle>
            <a:lvl1pPr algn="ctr">
              <a:defRPr sz="1200">
                <a:solidFill>
                  <a:schemeClr val="accent1">
                    <a:lumMod val="50000"/>
                  </a:schemeClr>
                </a:solidFill>
              </a:defRPr>
            </a:lvl1pPr>
          </a:lstStyle>
          <a:p>
            <a:r>
              <a:rPr lang="it-IT" dirty="0">
                <a:solidFill>
                  <a:srgbClr val="777777"/>
                </a:solidFill>
                <a:latin typeface="Liberation Sans"/>
              </a:rPr>
              <a:t>7° Meeting Nazionale Collaborazione </a:t>
            </a:r>
            <a:r>
              <a:rPr lang="it-IT" dirty="0" err="1">
                <a:solidFill>
                  <a:srgbClr val="777777"/>
                </a:solidFill>
                <a:latin typeface="Liberation Sans"/>
              </a:rPr>
              <a:t>Euclid</a:t>
            </a:r>
            <a:r>
              <a:rPr lang="it-IT" dirty="0">
                <a:solidFill>
                  <a:srgbClr val="777777"/>
                </a:solidFill>
                <a:latin typeface="Liberation Sans"/>
              </a:rPr>
              <a:t> Italia – Bologna 30 Giugno – 2 Luglio 2025</a:t>
            </a:r>
            <a:endParaRPr lang="en-US" dirty="0"/>
          </a:p>
        </p:txBody>
      </p:sp>
    </p:spTree>
    <p:extLst>
      <p:ext uri="{BB962C8B-B14F-4D97-AF65-F5344CB8AC3E}">
        <p14:creationId xmlns:p14="http://schemas.microsoft.com/office/powerpoint/2010/main" val="4152008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F2E43AB-3074-D521-879D-ECED9F960856}"/>
              </a:ext>
            </a:extLst>
          </p:cNvPr>
          <p:cNvCxnSpPr>
            <a:cxnSpLocks/>
          </p:cNvCxnSpPr>
          <p:nvPr userDrawn="1"/>
        </p:nvCxnSpPr>
        <p:spPr>
          <a:xfrm flipH="1">
            <a:off x="2893480" y="6337215"/>
            <a:ext cx="8460320" cy="6137"/>
          </a:xfrm>
          <a:prstGeom prst="line">
            <a:avLst/>
          </a:prstGeom>
          <a:ln>
            <a:solidFill>
              <a:schemeClr val="bg2">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746D7275-E377-CE5D-BE19-AC0657FE40A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80631" y="5997775"/>
            <a:ext cx="1512849" cy="654759"/>
          </a:xfrm>
          <a:prstGeom prst="rect">
            <a:avLst/>
          </a:prstGeom>
          <a:noFill/>
        </p:spPr>
      </p:pic>
      <p:pic>
        <p:nvPicPr>
          <p:cNvPr id="23" name="Picture 22" descr="Agenzia Spaziale Italiana - Wikipedia">
            <a:extLst>
              <a:ext uri="{FF2B5EF4-FFF2-40B4-BE49-F238E27FC236}">
                <a16:creationId xmlns:a16="http://schemas.microsoft.com/office/drawing/2014/main" id="{6C81398E-DDAD-2E25-0078-D1849360E48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7589" y="5997775"/>
            <a:ext cx="748098" cy="654759"/>
          </a:xfrm>
          <a:prstGeom prst="rect">
            <a:avLst/>
          </a:prstGeom>
          <a:noFill/>
          <a:ln>
            <a:noFill/>
          </a:ln>
        </p:spPr>
      </p:pic>
      <p:sp>
        <p:nvSpPr>
          <p:cNvPr id="2" name="Footer Placeholder 4">
            <a:extLst>
              <a:ext uri="{FF2B5EF4-FFF2-40B4-BE49-F238E27FC236}">
                <a16:creationId xmlns:a16="http://schemas.microsoft.com/office/drawing/2014/main" id="{01391CD8-1DFA-83FD-F82E-93B04B04595F}"/>
              </a:ext>
            </a:extLst>
          </p:cNvPr>
          <p:cNvSpPr>
            <a:spLocks noGrp="1"/>
          </p:cNvSpPr>
          <p:nvPr>
            <p:ph type="ftr" sz="quarter" idx="3"/>
          </p:nvPr>
        </p:nvSpPr>
        <p:spPr>
          <a:xfrm>
            <a:off x="3095171" y="6356349"/>
            <a:ext cx="6429866" cy="365125"/>
          </a:xfrm>
          <a:prstGeom prst="rect">
            <a:avLst/>
          </a:prstGeom>
        </p:spPr>
        <p:txBody>
          <a:bodyPr vert="horz" lIns="91440" tIns="45720" rIns="91440" bIns="45720" rtlCol="0" anchor="ctr"/>
          <a:lstStyle>
            <a:lvl1pPr algn="ctr">
              <a:defRPr sz="1200">
                <a:solidFill>
                  <a:schemeClr val="accent1">
                    <a:lumMod val="50000"/>
                  </a:schemeClr>
                </a:solidFill>
              </a:defRPr>
            </a:lvl1pPr>
          </a:lstStyle>
          <a:p>
            <a:r>
              <a:rPr lang="it-IT" dirty="0">
                <a:solidFill>
                  <a:srgbClr val="777777"/>
                </a:solidFill>
                <a:latin typeface="Liberation Sans"/>
              </a:rPr>
              <a:t>7° Meeting Nazionale Collaborazione </a:t>
            </a:r>
            <a:r>
              <a:rPr lang="it-IT" dirty="0" err="1">
                <a:solidFill>
                  <a:srgbClr val="777777"/>
                </a:solidFill>
                <a:latin typeface="Liberation Sans"/>
              </a:rPr>
              <a:t>Euclid</a:t>
            </a:r>
            <a:r>
              <a:rPr lang="it-IT" dirty="0">
                <a:solidFill>
                  <a:srgbClr val="777777"/>
                </a:solidFill>
                <a:latin typeface="Liberation Sans"/>
              </a:rPr>
              <a:t> Italia – Bologna 30 Giugno – 2 Luglio 2025</a:t>
            </a:r>
            <a:endParaRPr lang="en-US" dirty="0"/>
          </a:p>
        </p:txBody>
      </p:sp>
    </p:spTree>
    <p:extLst>
      <p:ext uri="{BB962C8B-B14F-4D97-AF65-F5344CB8AC3E}">
        <p14:creationId xmlns:p14="http://schemas.microsoft.com/office/powerpoint/2010/main" val="3770356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82F4A-63AA-5A34-6807-5870E3C75E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EA6EE-75F0-F90F-AB8F-3815FAA77E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193963-45DF-D374-92D5-0A3FB6172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4BC69727-5B7C-84F5-559C-AC7B76834124}"/>
              </a:ext>
            </a:extLst>
          </p:cNvPr>
          <p:cNvCxnSpPr>
            <a:cxnSpLocks/>
          </p:cNvCxnSpPr>
          <p:nvPr userDrawn="1"/>
        </p:nvCxnSpPr>
        <p:spPr>
          <a:xfrm flipH="1">
            <a:off x="2893480" y="6337215"/>
            <a:ext cx="8460320" cy="6137"/>
          </a:xfrm>
          <a:prstGeom prst="line">
            <a:avLst/>
          </a:prstGeom>
          <a:ln>
            <a:solidFill>
              <a:schemeClr val="bg2">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7DC77D89-DF92-0DE7-D6E8-3F6B7CB5D1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80631" y="5997775"/>
            <a:ext cx="1512849" cy="654759"/>
          </a:xfrm>
          <a:prstGeom prst="rect">
            <a:avLst/>
          </a:prstGeom>
          <a:noFill/>
        </p:spPr>
      </p:pic>
      <p:pic>
        <p:nvPicPr>
          <p:cNvPr id="13" name="Picture 12" descr="Agenzia Spaziale Italiana - Wikipedia">
            <a:extLst>
              <a:ext uri="{FF2B5EF4-FFF2-40B4-BE49-F238E27FC236}">
                <a16:creationId xmlns:a16="http://schemas.microsoft.com/office/drawing/2014/main" id="{9FCB89B5-3F39-1562-6325-595AB4D20A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7589" y="5997775"/>
            <a:ext cx="748098" cy="654759"/>
          </a:xfrm>
          <a:prstGeom prst="rect">
            <a:avLst/>
          </a:prstGeom>
          <a:noFill/>
          <a:ln>
            <a:noFill/>
          </a:ln>
        </p:spPr>
      </p:pic>
      <p:sp>
        <p:nvSpPr>
          <p:cNvPr id="6" name="Footer Placeholder 4">
            <a:extLst>
              <a:ext uri="{FF2B5EF4-FFF2-40B4-BE49-F238E27FC236}">
                <a16:creationId xmlns:a16="http://schemas.microsoft.com/office/drawing/2014/main" id="{4400E295-4A0F-32AD-8C29-912D646EF0CB}"/>
              </a:ext>
            </a:extLst>
          </p:cNvPr>
          <p:cNvSpPr>
            <a:spLocks noGrp="1"/>
          </p:cNvSpPr>
          <p:nvPr>
            <p:ph type="ftr" sz="quarter" idx="3"/>
          </p:nvPr>
        </p:nvSpPr>
        <p:spPr>
          <a:xfrm>
            <a:off x="3095171" y="6356349"/>
            <a:ext cx="6429866" cy="365125"/>
          </a:xfrm>
          <a:prstGeom prst="rect">
            <a:avLst/>
          </a:prstGeom>
        </p:spPr>
        <p:txBody>
          <a:bodyPr vert="horz" lIns="91440" tIns="45720" rIns="91440" bIns="45720" rtlCol="0" anchor="ctr"/>
          <a:lstStyle>
            <a:lvl1pPr algn="ctr">
              <a:defRPr sz="1200">
                <a:solidFill>
                  <a:schemeClr val="accent1">
                    <a:lumMod val="50000"/>
                  </a:schemeClr>
                </a:solidFill>
              </a:defRPr>
            </a:lvl1pPr>
          </a:lstStyle>
          <a:p>
            <a:r>
              <a:rPr lang="it-IT" dirty="0">
                <a:solidFill>
                  <a:srgbClr val="777777"/>
                </a:solidFill>
                <a:latin typeface="Liberation Sans"/>
              </a:rPr>
              <a:t>7° Meeting Nazionale Collaborazione </a:t>
            </a:r>
            <a:r>
              <a:rPr lang="it-IT" dirty="0" err="1">
                <a:solidFill>
                  <a:srgbClr val="777777"/>
                </a:solidFill>
                <a:latin typeface="Liberation Sans"/>
              </a:rPr>
              <a:t>Euclid</a:t>
            </a:r>
            <a:r>
              <a:rPr lang="it-IT" dirty="0">
                <a:solidFill>
                  <a:srgbClr val="777777"/>
                </a:solidFill>
                <a:latin typeface="Liberation Sans"/>
              </a:rPr>
              <a:t> Italia – Bologna 30 Giugno – 2 Luglio 2025</a:t>
            </a:r>
            <a:endParaRPr lang="en-US" dirty="0"/>
          </a:p>
        </p:txBody>
      </p:sp>
    </p:spTree>
    <p:extLst>
      <p:ext uri="{BB962C8B-B14F-4D97-AF65-F5344CB8AC3E}">
        <p14:creationId xmlns:p14="http://schemas.microsoft.com/office/powerpoint/2010/main" val="3351032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A9977-2E72-B48D-6A61-0242CFD142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65CFF5-66E3-0E21-5866-CAE775F98E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65CFAD-88C4-8ECA-675D-C0306507C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1" name="Straight Connector 10">
            <a:extLst>
              <a:ext uri="{FF2B5EF4-FFF2-40B4-BE49-F238E27FC236}">
                <a16:creationId xmlns:a16="http://schemas.microsoft.com/office/drawing/2014/main" id="{68ED1CBE-95AB-23F5-8AA8-8978EFDF8A6B}"/>
              </a:ext>
            </a:extLst>
          </p:cNvPr>
          <p:cNvCxnSpPr>
            <a:cxnSpLocks/>
          </p:cNvCxnSpPr>
          <p:nvPr userDrawn="1"/>
        </p:nvCxnSpPr>
        <p:spPr>
          <a:xfrm flipH="1">
            <a:off x="2893480" y="6337215"/>
            <a:ext cx="8460320" cy="6137"/>
          </a:xfrm>
          <a:prstGeom prst="line">
            <a:avLst/>
          </a:prstGeom>
          <a:ln>
            <a:solidFill>
              <a:schemeClr val="bg2">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46BB23CD-DC9C-3B37-E776-6AD83F35E88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80631" y="5997775"/>
            <a:ext cx="1512849" cy="654759"/>
          </a:xfrm>
          <a:prstGeom prst="rect">
            <a:avLst/>
          </a:prstGeom>
          <a:noFill/>
        </p:spPr>
      </p:pic>
      <p:pic>
        <p:nvPicPr>
          <p:cNvPr id="14" name="Picture 13" descr="Agenzia Spaziale Italiana - Wikipedia">
            <a:extLst>
              <a:ext uri="{FF2B5EF4-FFF2-40B4-BE49-F238E27FC236}">
                <a16:creationId xmlns:a16="http://schemas.microsoft.com/office/drawing/2014/main" id="{1E9E9AA6-A216-9771-8D77-B35DD0EDB71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7589" y="5997775"/>
            <a:ext cx="748098" cy="654759"/>
          </a:xfrm>
          <a:prstGeom prst="rect">
            <a:avLst/>
          </a:prstGeom>
          <a:noFill/>
          <a:ln>
            <a:noFill/>
          </a:ln>
        </p:spPr>
      </p:pic>
      <p:sp>
        <p:nvSpPr>
          <p:cNvPr id="6" name="Footer Placeholder 4">
            <a:extLst>
              <a:ext uri="{FF2B5EF4-FFF2-40B4-BE49-F238E27FC236}">
                <a16:creationId xmlns:a16="http://schemas.microsoft.com/office/drawing/2014/main" id="{37251D04-793F-1A73-8FBD-3A44A71FA62C}"/>
              </a:ext>
            </a:extLst>
          </p:cNvPr>
          <p:cNvSpPr>
            <a:spLocks noGrp="1"/>
          </p:cNvSpPr>
          <p:nvPr>
            <p:ph type="ftr" sz="quarter" idx="3"/>
          </p:nvPr>
        </p:nvSpPr>
        <p:spPr>
          <a:xfrm>
            <a:off x="3095171" y="6356349"/>
            <a:ext cx="6429866" cy="365125"/>
          </a:xfrm>
          <a:prstGeom prst="rect">
            <a:avLst/>
          </a:prstGeom>
        </p:spPr>
        <p:txBody>
          <a:bodyPr vert="horz" lIns="91440" tIns="45720" rIns="91440" bIns="45720" rtlCol="0" anchor="ctr"/>
          <a:lstStyle>
            <a:lvl1pPr algn="ctr">
              <a:defRPr sz="1200">
                <a:solidFill>
                  <a:schemeClr val="accent1">
                    <a:lumMod val="50000"/>
                  </a:schemeClr>
                </a:solidFill>
              </a:defRPr>
            </a:lvl1pPr>
          </a:lstStyle>
          <a:p>
            <a:r>
              <a:rPr lang="it-IT" dirty="0">
                <a:solidFill>
                  <a:srgbClr val="777777"/>
                </a:solidFill>
                <a:latin typeface="Liberation Sans"/>
              </a:rPr>
              <a:t>7° Meeting Nazionale Collaborazione </a:t>
            </a:r>
            <a:r>
              <a:rPr lang="it-IT" dirty="0" err="1">
                <a:solidFill>
                  <a:srgbClr val="777777"/>
                </a:solidFill>
                <a:latin typeface="Liberation Sans"/>
              </a:rPr>
              <a:t>Euclid</a:t>
            </a:r>
            <a:r>
              <a:rPr lang="it-IT" dirty="0">
                <a:solidFill>
                  <a:srgbClr val="777777"/>
                </a:solidFill>
                <a:latin typeface="Liberation Sans"/>
              </a:rPr>
              <a:t> Italia – Bologna 30 Giugno – 2 Luglio 2025</a:t>
            </a:r>
            <a:endParaRPr lang="en-US" dirty="0"/>
          </a:p>
        </p:txBody>
      </p:sp>
    </p:spTree>
    <p:extLst>
      <p:ext uri="{BB962C8B-B14F-4D97-AF65-F5344CB8AC3E}">
        <p14:creationId xmlns:p14="http://schemas.microsoft.com/office/powerpoint/2010/main" val="3995448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Google Shape;11;p27">
            <a:extLst>
              <a:ext uri="{FF2B5EF4-FFF2-40B4-BE49-F238E27FC236}">
                <a16:creationId xmlns:a16="http://schemas.microsoft.com/office/drawing/2014/main" id="{32445029-29B5-4F93-E2D0-D764E59F7685}"/>
              </a:ext>
            </a:extLst>
          </p:cNvPr>
          <p:cNvSpPr/>
          <p:nvPr userDrawn="1"/>
        </p:nvSpPr>
        <p:spPr>
          <a:xfrm>
            <a:off x="147900" y="164903"/>
            <a:ext cx="11896200" cy="6667500"/>
          </a:xfrm>
          <a:prstGeom prst="roundRect">
            <a:avLst>
              <a:gd name="adj" fmla="val 3619"/>
            </a:avLst>
          </a:prstGeom>
          <a:solidFill>
            <a:schemeClr val="lt1"/>
          </a:solidFill>
          <a:ln w="38100" cap="flat" cmpd="sng">
            <a:solidFill>
              <a:schemeClr val="bg2">
                <a:lumMod val="50000"/>
                <a:lumOff val="50000"/>
              </a:schemeClr>
            </a:solidFill>
            <a:prstDash val="solid"/>
            <a:bevel/>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 name="Title Placeholder 1">
            <a:extLst>
              <a:ext uri="{FF2B5EF4-FFF2-40B4-BE49-F238E27FC236}">
                <a16:creationId xmlns:a16="http://schemas.microsoft.com/office/drawing/2014/main" id="{4AFB18C1-2B2B-07CC-F087-CDFE6AA13B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498082-0490-339E-0407-37EE8D2AB5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Google Shape;12;p27">
            <a:extLst>
              <a:ext uri="{FF2B5EF4-FFF2-40B4-BE49-F238E27FC236}">
                <a16:creationId xmlns:a16="http://schemas.microsoft.com/office/drawing/2014/main" id="{EC34E5D6-8C23-05A5-5AB5-63DFB7EBF169}"/>
              </a:ext>
            </a:extLst>
          </p:cNvPr>
          <p:cNvSpPr/>
          <p:nvPr userDrawn="1"/>
        </p:nvSpPr>
        <p:spPr>
          <a:xfrm>
            <a:off x="11547032" y="6279937"/>
            <a:ext cx="395363" cy="371293"/>
          </a:xfrm>
          <a:prstGeom prst="ellipse">
            <a:avLst/>
          </a:prstGeom>
          <a:solidFill>
            <a:schemeClr val="accent1">
              <a:lumMod val="20000"/>
              <a:lumOff val="80000"/>
            </a:schemeClr>
          </a:solidFill>
          <a:ln w="25400" cap="flat" cmpd="sng">
            <a:solidFill>
              <a:schemeClr val="bg2">
                <a:lumMod val="50000"/>
                <a:lumOff val="50000"/>
              </a:schemeClr>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fld id="{4D518CBC-C263-4F86-8A9E-C84EE8F3BB02}" type="slidenum">
              <a:rPr lang="en-US" sz="1400" smtClean="0">
                <a:solidFill>
                  <a:schemeClr val="accent1">
                    <a:lumMod val="50000"/>
                  </a:schemeClr>
                </a:solidFill>
              </a:rPr>
              <a:pPr marL="0" marR="0" lvl="0" indent="0" algn="ctr" rtl="0">
                <a:lnSpc>
                  <a:spcPct val="100000"/>
                </a:lnSpc>
                <a:spcBef>
                  <a:spcPts val="0"/>
                </a:spcBef>
                <a:spcAft>
                  <a:spcPts val="0"/>
                </a:spcAft>
                <a:buClr>
                  <a:srgbClr val="000000"/>
                </a:buClr>
                <a:buSzPts val="1800"/>
                <a:buFont typeface="Arial"/>
                <a:buNone/>
              </a:pPr>
              <a:t>‹N›</a:t>
            </a:fld>
            <a:endParaRPr lang="en-US" sz="1400" dirty="0">
              <a:solidFill>
                <a:schemeClr val="accent1">
                  <a:lumMod val="50000"/>
                </a:schemeClr>
              </a:solidFill>
            </a:endParaRPr>
          </a:p>
        </p:txBody>
      </p:sp>
      <p:sp>
        <p:nvSpPr>
          <p:cNvPr id="11" name="Footer Placeholder 10">
            <a:extLst>
              <a:ext uri="{FF2B5EF4-FFF2-40B4-BE49-F238E27FC236}">
                <a16:creationId xmlns:a16="http://schemas.microsoft.com/office/drawing/2014/main" id="{B10DD974-0D65-22A5-A6A1-0AA708E9FB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12" name="Footer Placeholder 4">
            <a:extLst>
              <a:ext uri="{FF2B5EF4-FFF2-40B4-BE49-F238E27FC236}">
                <a16:creationId xmlns:a16="http://schemas.microsoft.com/office/drawing/2014/main" id="{AF4291C2-2331-189B-E25B-304F94FF8000}"/>
              </a:ext>
            </a:extLst>
          </p:cNvPr>
          <p:cNvSpPr txBox="1">
            <a:spLocks/>
          </p:cNvSpPr>
          <p:nvPr userDrawn="1"/>
        </p:nvSpPr>
        <p:spPr>
          <a:xfrm>
            <a:off x="3095171" y="6356349"/>
            <a:ext cx="6429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solidFill>
                  <a:srgbClr val="777777"/>
                </a:solidFill>
                <a:latin typeface="Liberation Sans"/>
              </a:rPr>
              <a:t>7° Meeting Nazionale Collaborazione Euclid Italia – Bologna 30 Giugno – 2 Luglio 2025</a:t>
            </a:r>
            <a:endParaRPr lang="en-US" dirty="0"/>
          </a:p>
        </p:txBody>
      </p:sp>
    </p:spTree>
    <p:extLst>
      <p:ext uri="{BB962C8B-B14F-4D97-AF65-F5344CB8AC3E}">
        <p14:creationId xmlns:p14="http://schemas.microsoft.com/office/powerpoint/2010/main" val="68401797"/>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nisp01.oas.inaf.it:20080/"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oleObject" Target="../embeddings/oleObject2.bin"/><Relationship Id="rId4" Type="http://schemas.openxmlformats.org/officeDocument/2006/relationships/image" Target="../media/image65.emf"/></Relationships>
</file>

<file path=ppt/slides/_rels/slide45.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0D-8E68-5191-A10B-90E931D5EAFF}"/>
              </a:ext>
            </a:extLst>
          </p:cNvPr>
          <p:cNvSpPr>
            <a:spLocks noGrp="1"/>
          </p:cNvSpPr>
          <p:nvPr>
            <p:ph type="ctrTitle"/>
          </p:nvPr>
        </p:nvSpPr>
        <p:spPr/>
        <p:txBody>
          <a:bodyPr>
            <a:normAutofit/>
          </a:bodyPr>
          <a:lstStyle/>
          <a:p>
            <a:r>
              <a:rPr lang="en-GB" sz="6000" dirty="0"/>
              <a:t>NISP-IOT: NISP Data Trend Analysis</a:t>
            </a:r>
            <a:endParaRPr lang="en-US" dirty="0"/>
          </a:p>
        </p:txBody>
      </p:sp>
      <p:sp>
        <p:nvSpPr>
          <p:cNvPr id="3" name="Subtitle 2">
            <a:extLst>
              <a:ext uri="{FF2B5EF4-FFF2-40B4-BE49-F238E27FC236}">
                <a16:creationId xmlns:a16="http://schemas.microsoft.com/office/drawing/2014/main" id="{EA285EAC-9446-590B-47B2-6FB7775CE778}"/>
              </a:ext>
            </a:extLst>
          </p:cNvPr>
          <p:cNvSpPr>
            <a:spLocks noGrp="1"/>
          </p:cNvSpPr>
          <p:nvPr>
            <p:ph type="subTitle" idx="1"/>
          </p:nvPr>
        </p:nvSpPr>
        <p:spPr/>
        <p:txBody>
          <a:bodyPr/>
          <a:lstStyle/>
          <a:p>
            <a:r>
              <a:rPr lang="en-US" dirty="0"/>
              <a:t>Evandro Balbi (evandro.balbi@ge.infn.it) on behalf of NISP-IOT</a:t>
            </a:r>
          </a:p>
        </p:txBody>
      </p:sp>
    </p:spTree>
    <p:extLst>
      <p:ext uri="{BB962C8B-B14F-4D97-AF65-F5344CB8AC3E}">
        <p14:creationId xmlns:p14="http://schemas.microsoft.com/office/powerpoint/2010/main" val="3921299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descr="Immagine che contiene testo, diagramma, linea, Diagramma&#10;&#10;Descrizione generata automaticamente">
            <a:extLst>
              <a:ext uri="{FF2B5EF4-FFF2-40B4-BE49-F238E27FC236}">
                <a16:creationId xmlns:a16="http://schemas.microsoft.com/office/drawing/2014/main" id="{E0145E73-DE62-4A60-915B-6B388138F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3926" y="2258727"/>
            <a:ext cx="5976000" cy="2988000"/>
          </a:xfrm>
          <a:prstGeom prst="rect">
            <a:avLst/>
          </a:prstGeom>
        </p:spPr>
      </p:pic>
      <p:sp>
        <p:nvSpPr>
          <p:cNvPr id="8" name="CasellaDiTesto 7">
            <a:extLst>
              <a:ext uri="{FF2B5EF4-FFF2-40B4-BE49-F238E27FC236}">
                <a16:creationId xmlns:a16="http://schemas.microsoft.com/office/drawing/2014/main" id="{718422DA-A5AE-4893-93DF-227B813D6C79}"/>
              </a:ext>
            </a:extLst>
          </p:cNvPr>
          <p:cNvSpPr txBox="1"/>
          <p:nvPr/>
        </p:nvSpPr>
        <p:spPr>
          <a:xfrm>
            <a:off x="219704" y="442862"/>
            <a:ext cx="11752593" cy="707886"/>
          </a:xfrm>
          <a:prstGeom prst="rect">
            <a:avLst/>
          </a:prstGeom>
          <a:noFill/>
          <a:ln w="19050">
            <a:solidFill>
              <a:schemeClr val="tx1"/>
            </a:solidFill>
          </a:ln>
        </p:spPr>
        <p:txBody>
          <a:bodyPr wrap="square" rtlCol="0">
            <a:spAutoFit/>
          </a:bodyPr>
          <a:lstStyle/>
          <a:p>
            <a:pPr marL="342900" indent="-342900" algn="just">
              <a:buFont typeface="Arial" panose="020B0604020202020204" pitchFamily="34" charset="0"/>
              <a:buChar char="•"/>
            </a:pPr>
            <a:r>
              <a:rPr lang="en-GB" sz="2000" dirty="0">
                <a:solidFill>
                  <a:schemeClr val="accent1">
                    <a:lumMod val="50000"/>
                  </a:schemeClr>
                </a:solidFill>
              </a:rPr>
              <a:t>We compared the number of pixels flagged as cosmics with the number of pixels flagged as bad DQ by the </a:t>
            </a:r>
            <a:r>
              <a:rPr lang="en-GB" sz="2000" dirty="0" err="1">
                <a:solidFill>
                  <a:schemeClr val="accent1">
                    <a:lumMod val="50000"/>
                  </a:schemeClr>
                </a:solidFill>
              </a:rPr>
              <a:t>OnBoardSoftware</a:t>
            </a:r>
            <a:endParaRPr lang="en-GB" sz="2000" dirty="0">
              <a:solidFill>
                <a:schemeClr val="accent1">
                  <a:lumMod val="50000"/>
                </a:schemeClr>
              </a:solidFill>
            </a:endParaRP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8F532C95-8976-42E1-B1C1-2350DA986C72}"/>
                  </a:ext>
                </a:extLst>
              </p:cNvPr>
              <p:cNvSpPr txBox="1"/>
              <p:nvPr/>
            </p:nvSpPr>
            <p:spPr>
              <a:xfrm>
                <a:off x="2923450" y="1201653"/>
                <a:ext cx="6345100" cy="6575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it-IT" sz="1800" b="0" i="1" smtClean="0">
                              <a:solidFill>
                                <a:schemeClr val="accent1">
                                  <a:lumMod val="50000"/>
                                </a:schemeClr>
                              </a:solidFill>
                              <a:latin typeface="Cambria Math" panose="02040503050406030204" pitchFamily="18" charset="0"/>
                            </a:rPr>
                          </m:ctrlPr>
                        </m:fPr>
                        <m:num>
                          <m:r>
                            <a:rPr lang="it-IT" sz="1800" b="0" i="1" smtClean="0">
                              <a:solidFill>
                                <a:schemeClr val="accent1">
                                  <a:lumMod val="50000"/>
                                </a:schemeClr>
                              </a:solidFill>
                              <a:latin typeface="Cambria Math" panose="02040503050406030204" pitchFamily="18" charset="0"/>
                            </a:rPr>
                            <m:t>𝑇𝑟𝑢𝑒</m:t>
                          </m:r>
                          <m:r>
                            <a:rPr lang="it-IT" sz="1800" b="0" i="1" smtClean="0">
                              <a:solidFill>
                                <a:schemeClr val="accent1">
                                  <a:lumMod val="50000"/>
                                </a:schemeClr>
                              </a:solidFill>
                              <a:latin typeface="Cambria Math" panose="02040503050406030204" pitchFamily="18" charset="0"/>
                            </a:rPr>
                            <m:t> </m:t>
                          </m:r>
                          <m:r>
                            <a:rPr lang="it-IT" sz="1800" b="0" i="1" smtClean="0">
                              <a:solidFill>
                                <a:schemeClr val="accent1">
                                  <a:lumMod val="50000"/>
                                </a:schemeClr>
                              </a:solidFill>
                              <a:latin typeface="Cambria Math" panose="02040503050406030204" pitchFamily="18" charset="0"/>
                            </a:rPr>
                            <m:t>𝑃𝑜𝑠𝑖𝑡𝑖𝑣𝑒</m:t>
                          </m:r>
                        </m:num>
                        <m:den>
                          <m:r>
                            <a:rPr lang="it-IT" sz="1800" b="0" i="1" smtClean="0">
                              <a:solidFill>
                                <a:schemeClr val="accent1">
                                  <a:lumMod val="50000"/>
                                </a:schemeClr>
                              </a:solidFill>
                              <a:latin typeface="Cambria Math" panose="02040503050406030204" pitchFamily="18" charset="0"/>
                            </a:rPr>
                            <m:t>𝑇</m:t>
                          </m:r>
                          <m:r>
                            <a:rPr lang="it-IT" sz="1800" i="1">
                              <a:solidFill>
                                <a:schemeClr val="accent1">
                                  <a:lumMod val="50000"/>
                                </a:schemeClr>
                              </a:solidFill>
                              <a:latin typeface="Cambria Math" panose="02040503050406030204" pitchFamily="18" charset="0"/>
                            </a:rPr>
                            <m:t>𝑟𝑢𝑒</m:t>
                          </m:r>
                          <m:r>
                            <a:rPr lang="it-IT" sz="1800" b="0" i="1" smtClean="0">
                              <a:solidFill>
                                <a:schemeClr val="accent1">
                                  <a:lumMod val="50000"/>
                                </a:schemeClr>
                              </a:solidFill>
                              <a:latin typeface="Cambria Math" panose="02040503050406030204" pitchFamily="18" charset="0"/>
                            </a:rPr>
                            <m:t> </m:t>
                          </m:r>
                          <m:r>
                            <a:rPr lang="it-IT" sz="1800" i="1">
                              <a:solidFill>
                                <a:schemeClr val="accent1">
                                  <a:lumMod val="50000"/>
                                </a:schemeClr>
                              </a:solidFill>
                              <a:latin typeface="Cambria Math" panose="02040503050406030204" pitchFamily="18" charset="0"/>
                            </a:rPr>
                            <m:t>𝑝𝑜𝑠𝑖𝑡𝑖𝑣𝑒</m:t>
                          </m:r>
                          <m:r>
                            <a:rPr lang="it-IT" sz="1800" i="1">
                              <a:solidFill>
                                <a:schemeClr val="accent1">
                                  <a:lumMod val="50000"/>
                                </a:schemeClr>
                              </a:solidFill>
                              <a:latin typeface="Cambria Math" panose="02040503050406030204" pitchFamily="18" charset="0"/>
                            </a:rPr>
                            <m:t> + </m:t>
                          </m:r>
                          <m:r>
                            <a:rPr lang="it-IT" sz="1800" b="0" i="1" smtClean="0">
                              <a:solidFill>
                                <a:schemeClr val="accent1">
                                  <a:lumMod val="50000"/>
                                </a:schemeClr>
                              </a:solidFill>
                              <a:latin typeface="Cambria Math" panose="02040503050406030204" pitchFamily="18" charset="0"/>
                            </a:rPr>
                            <m:t>𝐹</m:t>
                          </m:r>
                          <m:r>
                            <a:rPr lang="it-IT" sz="1800" i="1">
                              <a:solidFill>
                                <a:schemeClr val="accent1">
                                  <a:lumMod val="50000"/>
                                </a:schemeClr>
                              </a:solidFill>
                              <a:latin typeface="Cambria Math" panose="02040503050406030204" pitchFamily="18" charset="0"/>
                            </a:rPr>
                            <m:t>𝑎𝑙𝑠𝑒</m:t>
                          </m:r>
                          <m:r>
                            <a:rPr lang="it-IT" sz="1800" b="0" i="1" smtClean="0">
                              <a:solidFill>
                                <a:schemeClr val="accent1">
                                  <a:lumMod val="50000"/>
                                </a:schemeClr>
                              </a:solidFill>
                              <a:latin typeface="Cambria Math" panose="02040503050406030204" pitchFamily="18" charset="0"/>
                            </a:rPr>
                            <m:t> </m:t>
                          </m:r>
                          <m:r>
                            <a:rPr lang="it-IT" sz="1800" i="1">
                              <a:solidFill>
                                <a:schemeClr val="accent1">
                                  <a:lumMod val="50000"/>
                                </a:schemeClr>
                              </a:solidFill>
                              <a:latin typeface="Cambria Math" panose="02040503050406030204" pitchFamily="18" charset="0"/>
                            </a:rPr>
                            <m:t>𝑝𝑜𝑠𝑖𝑡𝑖𝑣𝑒</m:t>
                          </m:r>
                        </m:den>
                      </m:f>
                    </m:oMath>
                  </m:oMathPara>
                </a14:m>
                <a:endParaRPr lang="it-IT" dirty="0">
                  <a:solidFill>
                    <a:schemeClr val="accent1">
                      <a:lumMod val="50000"/>
                    </a:schemeClr>
                  </a:solidFill>
                </a:endParaRPr>
              </a:p>
            </p:txBody>
          </p:sp>
        </mc:Choice>
        <mc:Fallback xmlns="">
          <p:sp>
            <p:nvSpPr>
              <p:cNvPr id="10" name="CasellaDiTesto 9">
                <a:extLst>
                  <a:ext uri="{FF2B5EF4-FFF2-40B4-BE49-F238E27FC236}">
                    <a16:creationId xmlns:a16="http://schemas.microsoft.com/office/drawing/2014/main" id="{8F532C95-8976-42E1-B1C1-2350DA986C72}"/>
                  </a:ext>
                </a:extLst>
              </p:cNvPr>
              <p:cNvSpPr txBox="1">
                <a:spLocks noRot="1" noChangeAspect="1" noMove="1" noResize="1" noEditPoints="1" noAdjustHandles="1" noChangeArrowheads="1" noChangeShapeType="1" noTextEdit="1"/>
              </p:cNvSpPr>
              <p:nvPr/>
            </p:nvSpPr>
            <p:spPr>
              <a:xfrm>
                <a:off x="2923450" y="1201653"/>
                <a:ext cx="6345100" cy="657552"/>
              </a:xfrm>
              <a:prstGeom prst="rect">
                <a:avLst/>
              </a:prstGeom>
              <a:blipFill>
                <a:blip r:embed="rId3"/>
                <a:stretch>
                  <a:fillRect/>
                </a:stretch>
              </a:blipFill>
            </p:spPr>
            <p:txBody>
              <a:bodyPr/>
              <a:lstStyle/>
              <a:p>
                <a:r>
                  <a:rPr lang="it-IT">
                    <a:noFill/>
                  </a:rPr>
                  <a:t> </a:t>
                </a:r>
              </a:p>
            </p:txBody>
          </p:sp>
        </mc:Fallback>
      </mc:AlternateContent>
      <p:sp>
        <p:nvSpPr>
          <p:cNvPr id="12" name="CasellaDiTesto 11">
            <a:extLst>
              <a:ext uri="{FF2B5EF4-FFF2-40B4-BE49-F238E27FC236}">
                <a16:creationId xmlns:a16="http://schemas.microsoft.com/office/drawing/2014/main" id="{1062018E-08CC-45A6-B333-ECE8C3591BA0}"/>
              </a:ext>
            </a:extLst>
          </p:cNvPr>
          <p:cNvSpPr txBox="1"/>
          <p:nvPr/>
        </p:nvSpPr>
        <p:spPr>
          <a:xfrm>
            <a:off x="176663" y="5393820"/>
            <a:ext cx="11840502" cy="400110"/>
          </a:xfrm>
          <a:prstGeom prst="rect">
            <a:avLst/>
          </a:prstGeom>
          <a:noFill/>
        </p:spPr>
        <p:txBody>
          <a:bodyPr wrap="square" rtlCol="0">
            <a:spAutoFit/>
          </a:bodyPr>
          <a:lstStyle/>
          <a:p>
            <a:pPr marL="342900" indent="-342900" algn="just">
              <a:buFont typeface="Arial" panose="020B0604020202020204" pitchFamily="34" charset="0"/>
              <a:buChar char="•"/>
            </a:pPr>
            <a:r>
              <a:rPr lang="en-GB" sz="2000" dirty="0">
                <a:solidFill>
                  <a:schemeClr val="accent1">
                    <a:lumMod val="50000"/>
                  </a:schemeClr>
                </a:solidFill>
              </a:rPr>
              <a:t>During high solar activity the metric decreases but remains &gt;95% strengthening the reliability of the pipeline</a:t>
            </a:r>
          </a:p>
        </p:txBody>
      </p:sp>
      <p:pic>
        <p:nvPicPr>
          <p:cNvPr id="18" name="Immagine 17" descr="Immagine che contiene testo, Diagramma, linea, diagramma&#10;&#10;Descrizione generata automaticamente">
            <a:extLst>
              <a:ext uri="{FF2B5EF4-FFF2-40B4-BE49-F238E27FC236}">
                <a16:creationId xmlns:a16="http://schemas.microsoft.com/office/drawing/2014/main" id="{E92F91DD-7F49-4B46-8332-4DDD2C73C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22" y="2252677"/>
            <a:ext cx="5976000" cy="2988000"/>
          </a:xfrm>
          <a:prstGeom prst="rect">
            <a:avLst/>
          </a:prstGeom>
        </p:spPr>
      </p:pic>
    </p:spTree>
    <p:extLst>
      <p:ext uri="{BB962C8B-B14F-4D97-AF65-F5344CB8AC3E}">
        <p14:creationId xmlns:p14="http://schemas.microsoft.com/office/powerpoint/2010/main" val="3180165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5B07AFC-7B10-4B32-B74B-79B9134B2BAA}"/>
              </a:ext>
            </a:extLst>
          </p:cNvPr>
          <p:cNvPicPr>
            <a:picLocks noChangeAspect="1"/>
          </p:cNvPicPr>
          <p:nvPr/>
        </p:nvPicPr>
        <p:blipFill>
          <a:blip r:embed="rId3"/>
          <a:stretch>
            <a:fillRect/>
          </a:stretch>
        </p:blipFill>
        <p:spPr>
          <a:xfrm>
            <a:off x="994163" y="1423986"/>
            <a:ext cx="4358887" cy="4363123"/>
          </a:xfrm>
          <a:prstGeom prst="rect">
            <a:avLst/>
          </a:prstGeom>
        </p:spPr>
      </p:pic>
      <p:sp>
        <p:nvSpPr>
          <p:cNvPr id="6" name="CasellaDiTesto 5">
            <a:extLst>
              <a:ext uri="{FF2B5EF4-FFF2-40B4-BE49-F238E27FC236}">
                <a16:creationId xmlns:a16="http://schemas.microsoft.com/office/drawing/2014/main" id="{431660E6-302C-40BC-B233-B275ADB302C6}"/>
              </a:ext>
            </a:extLst>
          </p:cNvPr>
          <p:cNvSpPr txBox="1"/>
          <p:nvPr/>
        </p:nvSpPr>
        <p:spPr>
          <a:xfrm>
            <a:off x="323850" y="238125"/>
            <a:ext cx="5681662" cy="553998"/>
          </a:xfrm>
          <a:prstGeom prst="rect">
            <a:avLst/>
          </a:prstGeom>
          <a:noFill/>
        </p:spPr>
        <p:txBody>
          <a:bodyPr wrap="square" rtlCol="0">
            <a:spAutoFit/>
          </a:bodyPr>
          <a:lstStyle/>
          <a:p>
            <a:r>
              <a:rPr lang="en-GB" dirty="0">
                <a:solidFill>
                  <a:schemeClr val="accent1">
                    <a:lumMod val="50000"/>
                  </a:schemeClr>
                </a:solidFill>
              </a:rPr>
              <a:t>Original Image 01/06/2025 (corresponding to the peak)</a:t>
            </a:r>
          </a:p>
          <a:p>
            <a:r>
              <a:rPr lang="en-GB" sz="1200" dirty="0">
                <a:solidFill>
                  <a:schemeClr val="accent1">
                    <a:lumMod val="50000"/>
                  </a:schemeClr>
                </a:solidFill>
              </a:rPr>
              <a:t>EUC_LE1_NISP-08033-1-W_20250601T090351.000000Z_01_05_01.00.fits</a:t>
            </a:r>
          </a:p>
        </p:txBody>
      </p:sp>
      <p:pic>
        <p:nvPicPr>
          <p:cNvPr id="7" name="Immagine 6">
            <a:extLst>
              <a:ext uri="{FF2B5EF4-FFF2-40B4-BE49-F238E27FC236}">
                <a16:creationId xmlns:a16="http://schemas.microsoft.com/office/drawing/2014/main" id="{63450081-C01D-41C4-9D1C-52BBCF5CF446}"/>
              </a:ext>
            </a:extLst>
          </p:cNvPr>
          <p:cNvPicPr>
            <a:picLocks noChangeAspect="1"/>
          </p:cNvPicPr>
          <p:nvPr/>
        </p:nvPicPr>
        <p:blipFill>
          <a:blip r:embed="rId4"/>
          <a:stretch>
            <a:fillRect/>
          </a:stretch>
        </p:blipFill>
        <p:spPr>
          <a:xfrm>
            <a:off x="6186488" y="300776"/>
            <a:ext cx="5681662" cy="5953772"/>
          </a:xfrm>
          <a:prstGeom prst="rect">
            <a:avLst/>
          </a:prstGeom>
        </p:spPr>
      </p:pic>
      <p:sp>
        <p:nvSpPr>
          <p:cNvPr id="11" name="CasellaDiTesto 10">
            <a:extLst>
              <a:ext uri="{FF2B5EF4-FFF2-40B4-BE49-F238E27FC236}">
                <a16:creationId xmlns:a16="http://schemas.microsoft.com/office/drawing/2014/main" id="{81551B1F-286F-41EB-9F9D-732625218E23}"/>
              </a:ext>
            </a:extLst>
          </p:cNvPr>
          <p:cNvSpPr txBox="1"/>
          <p:nvPr/>
        </p:nvSpPr>
        <p:spPr>
          <a:xfrm>
            <a:off x="994163" y="1068943"/>
            <a:ext cx="4358887" cy="369332"/>
          </a:xfrm>
          <a:prstGeom prst="rect">
            <a:avLst/>
          </a:prstGeom>
          <a:noFill/>
        </p:spPr>
        <p:txBody>
          <a:bodyPr wrap="square">
            <a:spAutoFit/>
          </a:bodyPr>
          <a:lstStyle/>
          <a:p>
            <a:pPr algn="ctr"/>
            <a:r>
              <a:rPr lang="en-GB" dirty="0">
                <a:solidFill>
                  <a:schemeClr val="bg1"/>
                </a:solidFill>
              </a:rPr>
              <a:t>DET 11</a:t>
            </a:r>
          </a:p>
        </p:txBody>
      </p:sp>
      <p:cxnSp>
        <p:nvCxnSpPr>
          <p:cNvPr id="8" name="Connettore 2 7">
            <a:extLst>
              <a:ext uri="{FF2B5EF4-FFF2-40B4-BE49-F238E27FC236}">
                <a16:creationId xmlns:a16="http://schemas.microsoft.com/office/drawing/2014/main" id="{3ABD246B-A2E0-4832-944C-641F493E51A5}"/>
              </a:ext>
            </a:extLst>
          </p:cNvPr>
          <p:cNvCxnSpPr>
            <a:cxnSpLocks/>
          </p:cNvCxnSpPr>
          <p:nvPr/>
        </p:nvCxnSpPr>
        <p:spPr>
          <a:xfrm flipH="1" flipV="1">
            <a:off x="5424489" y="4538664"/>
            <a:ext cx="761999" cy="9239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481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2A45129-FBF4-49D0-8DD1-D0E86ED2803D}"/>
              </a:ext>
            </a:extLst>
          </p:cNvPr>
          <p:cNvSpPr txBox="1"/>
          <p:nvPr/>
        </p:nvSpPr>
        <p:spPr>
          <a:xfrm>
            <a:off x="323850" y="238125"/>
            <a:ext cx="5029200" cy="553998"/>
          </a:xfrm>
          <a:prstGeom prst="rect">
            <a:avLst/>
          </a:prstGeom>
          <a:noFill/>
        </p:spPr>
        <p:txBody>
          <a:bodyPr wrap="square" rtlCol="0">
            <a:spAutoFit/>
          </a:bodyPr>
          <a:lstStyle/>
          <a:p>
            <a:r>
              <a:rPr lang="en-GB" dirty="0">
                <a:solidFill>
                  <a:schemeClr val="accent1">
                    <a:lumMod val="50000"/>
                  </a:schemeClr>
                </a:solidFill>
              </a:rPr>
              <a:t>Cleaned Image 01/06/2025</a:t>
            </a:r>
          </a:p>
          <a:p>
            <a:r>
              <a:rPr lang="en-GB" sz="1200" dirty="0">
                <a:solidFill>
                  <a:schemeClr val="accent1">
                    <a:lumMod val="50000"/>
                  </a:schemeClr>
                </a:solidFill>
              </a:rPr>
              <a:t>EUC_LE1_NISP-08033-1-W_20250601T090351.000000Z_01_05_01.00.fits</a:t>
            </a:r>
          </a:p>
        </p:txBody>
      </p:sp>
      <p:pic>
        <p:nvPicPr>
          <p:cNvPr id="8" name="Immagine 7">
            <a:extLst>
              <a:ext uri="{FF2B5EF4-FFF2-40B4-BE49-F238E27FC236}">
                <a16:creationId xmlns:a16="http://schemas.microsoft.com/office/drawing/2014/main" id="{6C05D586-29B9-4D3E-BC62-1EE218C96049}"/>
              </a:ext>
            </a:extLst>
          </p:cNvPr>
          <p:cNvPicPr>
            <a:picLocks noChangeAspect="1"/>
          </p:cNvPicPr>
          <p:nvPr/>
        </p:nvPicPr>
        <p:blipFill>
          <a:blip r:embed="rId3"/>
          <a:stretch>
            <a:fillRect/>
          </a:stretch>
        </p:blipFill>
        <p:spPr>
          <a:xfrm>
            <a:off x="6186488" y="300776"/>
            <a:ext cx="5649287" cy="5953772"/>
          </a:xfrm>
          <a:prstGeom prst="rect">
            <a:avLst/>
          </a:prstGeom>
        </p:spPr>
      </p:pic>
      <p:pic>
        <p:nvPicPr>
          <p:cNvPr id="9" name="Immagine 8">
            <a:extLst>
              <a:ext uri="{FF2B5EF4-FFF2-40B4-BE49-F238E27FC236}">
                <a16:creationId xmlns:a16="http://schemas.microsoft.com/office/drawing/2014/main" id="{C7BC3C44-A290-4BF6-91CD-AF2D91451310}"/>
              </a:ext>
            </a:extLst>
          </p:cNvPr>
          <p:cNvPicPr>
            <a:picLocks noChangeAspect="1"/>
          </p:cNvPicPr>
          <p:nvPr/>
        </p:nvPicPr>
        <p:blipFill>
          <a:blip r:embed="rId4"/>
          <a:stretch>
            <a:fillRect/>
          </a:stretch>
        </p:blipFill>
        <p:spPr>
          <a:xfrm>
            <a:off x="994163" y="1438275"/>
            <a:ext cx="4353073" cy="4348834"/>
          </a:xfrm>
          <a:prstGeom prst="rect">
            <a:avLst/>
          </a:prstGeom>
        </p:spPr>
      </p:pic>
      <p:cxnSp>
        <p:nvCxnSpPr>
          <p:cNvPr id="10" name="Connettore 2 9">
            <a:extLst>
              <a:ext uri="{FF2B5EF4-FFF2-40B4-BE49-F238E27FC236}">
                <a16:creationId xmlns:a16="http://schemas.microsoft.com/office/drawing/2014/main" id="{5501E658-9464-498D-8606-A3E1716BF7EB}"/>
              </a:ext>
            </a:extLst>
          </p:cNvPr>
          <p:cNvCxnSpPr>
            <a:cxnSpLocks/>
          </p:cNvCxnSpPr>
          <p:nvPr/>
        </p:nvCxnSpPr>
        <p:spPr>
          <a:xfrm flipH="1" flipV="1">
            <a:off x="5424489" y="4538664"/>
            <a:ext cx="761999" cy="9239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247EF7B3-5545-42A2-BD1E-7CA52ABA1B6A}"/>
              </a:ext>
            </a:extLst>
          </p:cNvPr>
          <p:cNvSpPr txBox="1"/>
          <p:nvPr/>
        </p:nvSpPr>
        <p:spPr>
          <a:xfrm>
            <a:off x="994163" y="1068943"/>
            <a:ext cx="4358887" cy="369332"/>
          </a:xfrm>
          <a:prstGeom prst="rect">
            <a:avLst/>
          </a:prstGeom>
          <a:noFill/>
        </p:spPr>
        <p:txBody>
          <a:bodyPr wrap="square">
            <a:spAutoFit/>
          </a:bodyPr>
          <a:lstStyle/>
          <a:p>
            <a:pPr algn="ctr"/>
            <a:r>
              <a:rPr lang="en-GB" dirty="0">
                <a:solidFill>
                  <a:schemeClr val="bg1"/>
                </a:solidFill>
              </a:rPr>
              <a:t>DET 11</a:t>
            </a:r>
          </a:p>
        </p:txBody>
      </p:sp>
    </p:spTree>
    <p:extLst>
      <p:ext uri="{BB962C8B-B14F-4D97-AF65-F5344CB8AC3E}">
        <p14:creationId xmlns:p14="http://schemas.microsoft.com/office/powerpoint/2010/main" val="1164109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525899EF-5E86-42E1-83DE-EE02D2B42D74}"/>
              </a:ext>
            </a:extLst>
          </p:cNvPr>
          <p:cNvSpPr txBox="1"/>
          <p:nvPr/>
        </p:nvSpPr>
        <p:spPr>
          <a:xfrm>
            <a:off x="323850" y="238125"/>
            <a:ext cx="5029200" cy="553998"/>
          </a:xfrm>
          <a:prstGeom prst="rect">
            <a:avLst/>
          </a:prstGeom>
          <a:noFill/>
        </p:spPr>
        <p:txBody>
          <a:bodyPr wrap="square" rtlCol="0">
            <a:spAutoFit/>
          </a:bodyPr>
          <a:lstStyle/>
          <a:p>
            <a:r>
              <a:rPr lang="en-GB" dirty="0">
                <a:solidFill>
                  <a:schemeClr val="accent1">
                    <a:lumMod val="50000"/>
                  </a:schemeClr>
                </a:solidFill>
              </a:rPr>
              <a:t>Cosmic Mask 01/06/2025</a:t>
            </a:r>
          </a:p>
          <a:p>
            <a:r>
              <a:rPr lang="en-GB" sz="1200" dirty="0">
                <a:solidFill>
                  <a:schemeClr val="accent1">
                    <a:lumMod val="50000"/>
                  </a:schemeClr>
                </a:solidFill>
              </a:rPr>
              <a:t>EUC_LE1_NISP-08033-1-W_20250601T090351.000000Z_01_05_01.00.fits</a:t>
            </a:r>
          </a:p>
        </p:txBody>
      </p:sp>
      <p:pic>
        <p:nvPicPr>
          <p:cNvPr id="7" name="Immagine 6">
            <a:extLst>
              <a:ext uri="{FF2B5EF4-FFF2-40B4-BE49-F238E27FC236}">
                <a16:creationId xmlns:a16="http://schemas.microsoft.com/office/drawing/2014/main" id="{7B76513C-124C-406D-A3FE-A143BFF3611D}"/>
              </a:ext>
            </a:extLst>
          </p:cNvPr>
          <p:cNvPicPr>
            <a:picLocks noChangeAspect="1"/>
          </p:cNvPicPr>
          <p:nvPr/>
        </p:nvPicPr>
        <p:blipFill>
          <a:blip r:embed="rId2"/>
          <a:stretch>
            <a:fillRect/>
          </a:stretch>
        </p:blipFill>
        <p:spPr>
          <a:xfrm>
            <a:off x="6186488" y="300776"/>
            <a:ext cx="5649287" cy="5953772"/>
          </a:xfrm>
          <a:prstGeom prst="rect">
            <a:avLst/>
          </a:prstGeom>
        </p:spPr>
      </p:pic>
      <p:pic>
        <p:nvPicPr>
          <p:cNvPr id="8" name="Immagine 7">
            <a:extLst>
              <a:ext uri="{FF2B5EF4-FFF2-40B4-BE49-F238E27FC236}">
                <a16:creationId xmlns:a16="http://schemas.microsoft.com/office/drawing/2014/main" id="{6C4836A5-0D0B-4F0C-A761-600071DB0E9D}"/>
              </a:ext>
            </a:extLst>
          </p:cNvPr>
          <p:cNvPicPr>
            <a:picLocks noChangeAspect="1"/>
          </p:cNvPicPr>
          <p:nvPr/>
        </p:nvPicPr>
        <p:blipFill>
          <a:blip r:embed="rId3"/>
          <a:stretch>
            <a:fillRect/>
          </a:stretch>
        </p:blipFill>
        <p:spPr>
          <a:xfrm>
            <a:off x="994164" y="1438275"/>
            <a:ext cx="4340374" cy="4348834"/>
          </a:xfrm>
          <a:prstGeom prst="rect">
            <a:avLst/>
          </a:prstGeom>
        </p:spPr>
      </p:pic>
      <p:cxnSp>
        <p:nvCxnSpPr>
          <p:cNvPr id="9" name="Connettore 2 8">
            <a:extLst>
              <a:ext uri="{FF2B5EF4-FFF2-40B4-BE49-F238E27FC236}">
                <a16:creationId xmlns:a16="http://schemas.microsoft.com/office/drawing/2014/main" id="{98A18F2A-A5BF-4051-826E-DA5336FDBDD2}"/>
              </a:ext>
            </a:extLst>
          </p:cNvPr>
          <p:cNvCxnSpPr>
            <a:cxnSpLocks/>
          </p:cNvCxnSpPr>
          <p:nvPr/>
        </p:nvCxnSpPr>
        <p:spPr>
          <a:xfrm flipH="1" flipV="1">
            <a:off x="5424489" y="4538664"/>
            <a:ext cx="761999" cy="9239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C447FA85-FEA4-4895-BAA1-3FE14FF17D42}"/>
              </a:ext>
            </a:extLst>
          </p:cNvPr>
          <p:cNvSpPr txBox="1"/>
          <p:nvPr/>
        </p:nvSpPr>
        <p:spPr>
          <a:xfrm>
            <a:off x="994163" y="1068943"/>
            <a:ext cx="4358887" cy="369332"/>
          </a:xfrm>
          <a:prstGeom prst="rect">
            <a:avLst/>
          </a:prstGeom>
          <a:noFill/>
        </p:spPr>
        <p:txBody>
          <a:bodyPr wrap="square">
            <a:spAutoFit/>
          </a:bodyPr>
          <a:lstStyle/>
          <a:p>
            <a:pPr algn="ctr"/>
            <a:r>
              <a:rPr lang="en-GB" dirty="0">
                <a:solidFill>
                  <a:schemeClr val="bg1"/>
                </a:solidFill>
              </a:rPr>
              <a:t>DET 11</a:t>
            </a:r>
          </a:p>
        </p:txBody>
      </p:sp>
    </p:spTree>
    <p:extLst>
      <p:ext uri="{BB962C8B-B14F-4D97-AF65-F5344CB8AC3E}">
        <p14:creationId xmlns:p14="http://schemas.microsoft.com/office/powerpoint/2010/main" val="2089586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55;p13" title="F007_median_e_AllLEDs_allmonth_2025jun (1).png">
            <a:extLst>
              <a:ext uri="{FF2B5EF4-FFF2-40B4-BE49-F238E27FC236}">
                <a16:creationId xmlns:a16="http://schemas.microsoft.com/office/drawing/2014/main" id="{8EC09825-D1A5-E369-4694-8927D865FA0F}"/>
              </a:ext>
            </a:extLst>
          </p:cNvPr>
          <p:cNvPicPr preferRelativeResize="0">
            <a:picLocks noChangeAspect="1"/>
          </p:cNvPicPr>
          <p:nvPr/>
        </p:nvPicPr>
        <p:blipFill>
          <a:blip r:embed="rId3">
            <a:alphaModFix/>
          </a:blip>
          <a:srcRect l="2642" t="10590" r="75948" b="67170"/>
          <a:stretch>
            <a:fillRect/>
          </a:stretch>
        </p:blipFill>
        <p:spPr>
          <a:xfrm>
            <a:off x="9123464" y="755133"/>
            <a:ext cx="2835592" cy="2996786"/>
          </a:xfrm>
          <a:prstGeom prst="rect">
            <a:avLst/>
          </a:prstGeom>
          <a:noFill/>
          <a:ln>
            <a:noFill/>
          </a:ln>
        </p:spPr>
      </p:pic>
      <p:sp>
        <p:nvSpPr>
          <p:cNvPr id="12" name="CasellaDiTesto 11">
            <a:extLst>
              <a:ext uri="{FF2B5EF4-FFF2-40B4-BE49-F238E27FC236}">
                <a16:creationId xmlns:a16="http://schemas.microsoft.com/office/drawing/2014/main" id="{7E43526C-98C2-0553-0836-591DCE4A7210}"/>
              </a:ext>
            </a:extLst>
          </p:cNvPr>
          <p:cNvSpPr txBox="1"/>
          <p:nvPr/>
        </p:nvSpPr>
        <p:spPr>
          <a:xfrm>
            <a:off x="175260" y="990267"/>
            <a:ext cx="8551179" cy="4708981"/>
          </a:xfrm>
          <a:prstGeom prst="rect">
            <a:avLst/>
          </a:prstGeom>
          <a:noFill/>
        </p:spPr>
        <p:txBody>
          <a:bodyPr wrap="square" rtlCol="0">
            <a:spAutoFit/>
          </a:bodyPr>
          <a:lstStyle/>
          <a:p>
            <a:pPr marL="342900" indent="-342900" algn="just">
              <a:buFont typeface="Arial" panose="020B0604020202020204" pitchFamily="34" charset="0"/>
              <a:buChar char="•"/>
            </a:pPr>
            <a:r>
              <a:rPr lang="en-US" sz="2000" b="1" dirty="0">
                <a:solidFill>
                  <a:schemeClr val="accent1">
                    <a:lumMod val="50000"/>
                  </a:schemeClr>
                </a:solidFill>
              </a:rPr>
              <a:t>Mean and median </a:t>
            </a:r>
            <a:r>
              <a:rPr lang="en-US" sz="2000" dirty="0">
                <a:solidFill>
                  <a:schemeClr val="accent1">
                    <a:lumMod val="50000"/>
                  </a:schemeClr>
                </a:solidFill>
              </a:rPr>
              <a:t>signal values for each LED provide a comprehensive view of the detector's response </a:t>
            </a:r>
            <a:r>
              <a:rPr lang="en-US" sz="2000" b="1" dirty="0">
                <a:solidFill>
                  <a:schemeClr val="accent1">
                    <a:lumMod val="50000"/>
                  </a:schemeClr>
                </a:solidFill>
              </a:rPr>
              <a:t>uniformity and consistency</a:t>
            </a:r>
          </a:p>
          <a:p>
            <a:pPr marL="342900" indent="-342900" algn="just">
              <a:buFont typeface="Arial" panose="020B0604020202020204" pitchFamily="34" charset="0"/>
              <a:buChar char="•"/>
            </a:pPr>
            <a:endParaRPr lang="en-US" sz="2000" dirty="0">
              <a:solidFill>
                <a:schemeClr val="accent1">
                  <a:lumMod val="50000"/>
                </a:schemeClr>
              </a:solidFill>
            </a:endParaRPr>
          </a:p>
          <a:p>
            <a:pPr marL="342900" indent="-342900" algn="just">
              <a:buFont typeface="Arial" panose="020B0604020202020204" pitchFamily="34" charset="0"/>
              <a:buChar char="•"/>
            </a:pPr>
            <a:r>
              <a:rPr lang="en-US" sz="2000" b="1" dirty="0">
                <a:solidFill>
                  <a:schemeClr val="accent1">
                    <a:lumMod val="50000"/>
                  </a:schemeClr>
                </a:solidFill>
              </a:rPr>
              <a:t>Variations</a:t>
            </a:r>
            <a:r>
              <a:rPr lang="en-US" sz="2000" dirty="0">
                <a:solidFill>
                  <a:schemeClr val="accent1">
                    <a:lumMod val="50000"/>
                  </a:schemeClr>
                </a:solidFill>
              </a:rPr>
              <a:t> in signal strength (e.g., outliers) between different LEDs are critical to understand </a:t>
            </a:r>
            <a:r>
              <a:rPr lang="en-US" sz="2000" b="1" dirty="0">
                <a:solidFill>
                  <a:schemeClr val="accent1">
                    <a:lumMod val="50000"/>
                  </a:schemeClr>
                </a:solidFill>
              </a:rPr>
              <a:t>detector's performance </a:t>
            </a:r>
            <a:r>
              <a:rPr lang="en-US" sz="2000" dirty="0">
                <a:solidFill>
                  <a:schemeClr val="accent1">
                    <a:lumMod val="50000"/>
                  </a:schemeClr>
                </a:solidFill>
              </a:rPr>
              <a:t>under various illumination conditions</a:t>
            </a:r>
          </a:p>
          <a:p>
            <a:pPr marL="342900" indent="-342900" algn="just">
              <a:buFont typeface="Arial" panose="020B0604020202020204" pitchFamily="34" charset="0"/>
              <a:buChar char="•"/>
            </a:pPr>
            <a:endParaRPr lang="en-US" sz="2000" dirty="0">
              <a:solidFill>
                <a:schemeClr val="accent1">
                  <a:lumMod val="50000"/>
                </a:schemeClr>
              </a:solidFill>
            </a:endParaRPr>
          </a:p>
          <a:p>
            <a:pPr marL="342900" indent="-342900" algn="just">
              <a:buFont typeface="Arial" panose="020B0604020202020204" pitchFamily="34" charset="0"/>
              <a:buChar char="•"/>
            </a:pPr>
            <a:r>
              <a:rPr lang="en-US" sz="2000" b="1" dirty="0">
                <a:solidFill>
                  <a:schemeClr val="accent1">
                    <a:lumMod val="50000"/>
                  </a:schemeClr>
                </a:solidFill>
              </a:rPr>
              <a:t>Consistent</a:t>
            </a:r>
            <a:r>
              <a:rPr lang="en-US" sz="2000" dirty="0">
                <a:solidFill>
                  <a:schemeClr val="accent1">
                    <a:lumMod val="50000"/>
                  </a:schemeClr>
                </a:solidFill>
              </a:rPr>
              <a:t> mean and median values suggest </a:t>
            </a:r>
            <a:r>
              <a:rPr lang="en-US" sz="2000" b="1" dirty="0">
                <a:solidFill>
                  <a:schemeClr val="accent1">
                    <a:lumMod val="50000"/>
                  </a:schemeClr>
                </a:solidFill>
              </a:rPr>
              <a:t>stable performance</a:t>
            </a:r>
          </a:p>
          <a:p>
            <a:pPr marL="342900" indent="-342900" algn="just">
              <a:buFont typeface="Arial" panose="020B0604020202020204" pitchFamily="34" charset="0"/>
              <a:buChar char="•"/>
            </a:pPr>
            <a:endParaRPr lang="en-US" sz="2000" dirty="0">
              <a:solidFill>
                <a:schemeClr val="accent1">
                  <a:lumMod val="50000"/>
                </a:schemeClr>
              </a:solidFill>
            </a:endParaRPr>
          </a:p>
          <a:p>
            <a:pPr marL="342900" indent="-342900" algn="just">
              <a:buFont typeface="Arial" panose="020B0604020202020204" pitchFamily="34" charset="0"/>
              <a:buChar char="•"/>
            </a:pPr>
            <a:r>
              <a:rPr lang="en-US" sz="2000" dirty="0">
                <a:solidFill>
                  <a:schemeClr val="accent1">
                    <a:lumMod val="50000"/>
                  </a:schemeClr>
                </a:solidFill>
              </a:rPr>
              <a:t>Plotted trends allow us to compare the behavior of LEDs A through E, emphasizing the importance of cross-calibration for reliable data acquisition</a:t>
            </a:r>
          </a:p>
          <a:p>
            <a:pPr marL="342900" indent="-342900" algn="just">
              <a:buFont typeface="Arial" panose="020B0604020202020204" pitchFamily="34" charset="0"/>
              <a:buChar char="•"/>
            </a:pPr>
            <a:endParaRPr lang="en-US" sz="2000" dirty="0">
              <a:solidFill>
                <a:schemeClr val="accent1">
                  <a:lumMod val="50000"/>
                </a:schemeClr>
              </a:solidFill>
            </a:endParaRPr>
          </a:p>
          <a:p>
            <a:pPr marL="342900" indent="-342900" algn="just">
              <a:buFont typeface="Arial" panose="020B0604020202020204" pitchFamily="34" charset="0"/>
              <a:buChar char="•"/>
            </a:pPr>
            <a:r>
              <a:rPr lang="en-US" sz="2000" dirty="0">
                <a:solidFill>
                  <a:schemeClr val="accent1">
                    <a:lumMod val="50000"/>
                  </a:schemeClr>
                </a:solidFill>
              </a:rPr>
              <a:t>Use these insights to refine calibration pipelines or flag detectors needing additional analysis, ensuring robust data quality for scientific use.</a:t>
            </a:r>
            <a:endParaRPr lang="en-GB" sz="2000" dirty="0">
              <a:solidFill>
                <a:schemeClr val="accent1">
                  <a:lumMod val="50000"/>
                </a:schemeClr>
              </a:solidFill>
            </a:endParaRPr>
          </a:p>
        </p:txBody>
      </p:sp>
      <p:sp>
        <p:nvSpPr>
          <p:cNvPr id="11" name="Title 1">
            <a:extLst>
              <a:ext uri="{FF2B5EF4-FFF2-40B4-BE49-F238E27FC236}">
                <a16:creationId xmlns:a16="http://schemas.microsoft.com/office/drawing/2014/main" id="{D6096426-EFEB-206D-3CCB-716E2C0BA3A3}"/>
              </a:ext>
            </a:extLst>
          </p:cNvPr>
          <p:cNvSpPr txBox="1">
            <a:spLocks/>
          </p:cNvSpPr>
          <p:nvPr/>
        </p:nvSpPr>
        <p:spPr>
          <a:xfrm>
            <a:off x="838200" y="18986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pPr algn="ctr">
              <a:lnSpc>
                <a:spcPct val="100000"/>
              </a:lnSpc>
            </a:pPr>
            <a:r>
              <a:rPr lang="en-GB" b="1" dirty="0"/>
              <a:t>Flat-field (F-007) Detectors Analysis</a:t>
            </a:r>
            <a:endParaRPr lang="en-US" i="1" dirty="0"/>
          </a:p>
        </p:txBody>
      </p:sp>
      <p:pic>
        <p:nvPicPr>
          <p:cNvPr id="14" name="Google Shape;54;p13" title="F007_mean_e_AllLEDs_allmonth_2025jun (1).png">
            <a:extLst>
              <a:ext uri="{FF2B5EF4-FFF2-40B4-BE49-F238E27FC236}">
                <a16:creationId xmlns:a16="http://schemas.microsoft.com/office/drawing/2014/main" id="{D5C3A753-5EBF-B3AF-4FCB-CA3AAF61D976}"/>
              </a:ext>
            </a:extLst>
          </p:cNvPr>
          <p:cNvPicPr preferRelativeResize="0">
            <a:picLocks noChangeAspect="1"/>
          </p:cNvPicPr>
          <p:nvPr/>
        </p:nvPicPr>
        <p:blipFill>
          <a:blip r:embed="rId4">
            <a:alphaModFix/>
          </a:blip>
          <a:srcRect l="2757" t="10875" r="75715" b="67151"/>
          <a:stretch>
            <a:fillRect/>
          </a:stretch>
        </p:blipFill>
        <p:spPr>
          <a:xfrm>
            <a:off x="9093460" y="3089639"/>
            <a:ext cx="2895601" cy="2989165"/>
          </a:xfrm>
          <a:prstGeom prst="rect">
            <a:avLst/>
          </a:prstGeom>
          <a:noFill/>
          <a:ln>
            <a:noFill/>
          </a:ln>
        </p:spPr>
      </p:pic>
      <p:sp>
        <p:nvSpPr>
          <p:cNvPr id="15" name="CasellaDiTesto 14">
            <a:extLst>
              <a:ext uri="{FF2B5EF4-FFF2-40B4-BE49-F238E27FC236}">
                <a16:creationId xmlns:a16="http://schemas.microsoft.com/office/drawing/2014/main" id="{FD7A4B33-EF26-5AD4-015E-A6EE1BEC53B3}"/>
              </a:ext>
            </a:extLst>
          </p:cNvPr>
          <p:cNvSpPr txBox="1"/>
          <p:nvPr/>
        </p:nvSpPr>
        <p:spPr>
          <a:xfrm>
            <a:off x="10789128" y="1082677"/>
            <a:ext cx="923651" cy="369332"/>
          </a:xfrm>
          <a:prstGeom prst="rect">
            <a:avLst/>
          </a:prstGeom>
          <a:noFill/>
        </p:spPr>
        <p:txBody>
          <a:bodyPr wrap="none" rtlCol="0">
            <a:spAutoFit/>
          </a:bodyPr>
          <a:lstStyle/>
          <a:p>
            <a:r>
              <a:rPr lang="en-GB" i="1" dirty="0">
                <a:solidFill>
                  <a:schemeClr val="bg1"/>
                </a:solidFill>
              </a:rPr>
              <a:t>Median</a:t>
            </a:r>
          </a:p>
        </p:txBody>
      </p:sp>
      <p:sp>
        <p:nvSpPr>
          <p:cNvPr id="16" name="CasellaDiTesto 15">
            <a:extLst>
              <a:ext uri="{FF2B5EF4-FFF2-40B4-BE49-F238E27FC236}">
                <a16:creationId xmlns:a16="http://schemas.microsoft.com/office/drawing/2014/main" id="{6B71AC86-539F-5F1E-A72E-FF2E7FC8B3B9}"/>
              </a:ext>
            </a:extLst>
          </p:cNvPr>
          <p:cNvSpPr txBox="1"/>
          <p:nvPr/>
        </p:nvSpPr>
        <p:spPr>
          <a:xfrm>
            <a:off x="10973474" y="3382587"/>
            <a:ext cx="739305" cy="369332"/>
          </a:xfrm>
          <a:prstGeom prst="rect">
            <a:avLst/>
          </a:prstGeom>
          <a:noFill/>
        </p:spPr>
        <p:txBody>
          <a:bodyPr wrap="none" rtlCol="0">
            <a:spAutoFit/>
          </a:bodyPr>
          <a:lstStyle/>
          <a:p>
            <a:r>
              <a:rPr lang="en-GB" i="1" dirty="0">
                <a:solidFill>
                  <a:schemeClr val="bg1"/>
                </a:solidFill>
              </a:rPr>
              <a:t>Mean</a:t>
            </a:r>
          </a:p>
        </p:txBody>
      </p:sp>
      <p:sp>
        <p:nvSpPr>
          <p:cNvPr id="9" name="TextBox 10">
            <a:extLst>
              <a:ext uri="{FF2B5EF4-FFF2-40B4-BE49-F238E27FC236}">
                <a16:creationId xmlns:a16="http://schemas.microsoft.com/office/drawing/2014/main" id="{45FAA409-EB5D-4DDC-808D-D34514A681EB}"/>
              </a:ext>
            </a:extLst>
          </p:cNvPr>
          <p:cNvSpPr txBox="1"/>
          <p:nvPr/>
        </p:nvSpPr>
        <p:spPr>
          <a:xfrm>
            <a:off x="175261" y="5704851"/>
            <a:ext cx="9253220" cy="338554"/>
          </a:xfrm>
          <a:prstGeom prst="rect">
            <a:avLst/>
          </a:prstGeom>
          <a:noFill/>
        </p:spPr>
        <p:txBody>
          <a:bodyPr wrap="square" rtlCol="0">
            <a:spAutoFit/>
          </a:bodyPr>
          <a:lstStyle/>
          <a:p>
            <a:r>
              <a:rPr lang="en-IT" sz="1600" i="1" dirty="0">
                <a:solidFill>
                  <a:schemeClr val="accent1">
                    <a:lumMod val="50000"/>
                  </a:schemeClr>
                </a:solidFill>
              </a:rPr>
              <a:t>For details</a:t>
            </a:r>
            <a:r>
              <a:rPr lang="it-IT" sz="1600" i="1" dirty="0">
                <a:solidFill>
                  <a:schemeClr val="accent1">
                    <a:lumMod val="50000"/>
                  </a:schemeClr>
                </a:solidFill>
              </a:rPr>
              <a:t>: p</a:t>
            </a:r>
            <a:r>
              <a:rPr lang="en-IT" sz="1600" i="1" dirty="0">
                <a:solidFill>
                  <a:schemeClr val="accent1">
                    <a:lumMod val="50000"/>
                  </a:schemeClr>
                </a:solidFill>
              </a:rPr>
              <a:t>oster </a:t>
            </a:r>
            <a:r>
              <a:rPr lang="en-GB" sz="1600" i="1" dirty="0" err="1">
                <a:solidFill>
                  <a:schemeClr val="accent1">
                    <a:lumMod val="50000"/>
                  </a:schemeClr>
                </a:solidFill>
              </a:rPr>
              <a:t>Chegeni</a:t>
            </a:r>
            <a:r>
              <a:rPr lang="it-IT" sz="1600" i="1" dirty="0">
                <a:solidFill>
                  <a:schemeClr val="accent1">
                    <a:lumMod val="50000"/>
                  </a:schemeClr>
                </a:solidFill>
              </a:rPr>
              <a:t> et al., </a:t>
            </a:r>
            <a:r>
              <a:rPr lang="it-IT" sz="1600" b="1" i="1" dirty="0">
                <a:solidFill>
                  <a:schemeClr val="accent1">
                    <a:lumMod val="50000"/>
                  </a:schemeClr>
                </a:solidFill>
              </a:rPr>
              <a:t>‘‘</a:t>
            </a:r>
            <a:r>
              <a:rPr lang="en-US" sz="1600" b="1" i="1" dirty="0">
                <a:solidFill>
                  <a:schemeClr val="accent1">
                    <a:lumMod val="50000"/>
                  </a:schemeClr>
                </a:solidFill>
              </a:rPr>
              <a:t>Monitoring of NISP Flat-Field Stability using Monthly Calibrations"</a:t>
            </a:r>
          </a:p>
        </p:txBody>
      </p:sp>
    </p:spTree>
    <p:extLst>
      <p:ext uri="{BB962C8B-B14F-4D97-AF65-F5344CB8AC3E}">
        <p14:creationId xmlns:p14="http://schemas.microsoft.com/office/powerpoint/2010/main" val="3105832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62;p14" title="F_007_dark_mean_with_noerror+persistence.png">
            <a:extLst>
              <a:ext uri="{FF2B5EF4-FFF2-40B4-BE49-F238E27FC236}">
                <a16:creationId xmlns:a16="http://schemas.microsoft.com/office/drawing/2014/main" id="{1FDD2291-189E-AF7A-0C61-3A1B7804CA70}"/>
              </a:ext>
            </a:extLst>
          </p:cNvPr>
          <p:cNvPicPr preferRelativeResize="0">
            <a:picLocks noChangeAspect="1"/>
          </p:cNvPicPr>
          <p:nvPr/>
        </p:nvPicPr>
        <p:blipFill rotWithShape="1">
          <a:blip r:embed="rId3">
            <a:alphaModFix/>
          </a:blip>
          <a:srcRect l="2804" t="4747" r="74299" b="74942"/>
          <a:stretch/>
        </p:blipFill>
        <p:spPr>
          <a:xfrm>
            <a:off x="7959872" y="1748704"/>
            <a:ext cx="3898753" cy="3360592"/>
          </a:xfrm>
          <a:prstGeom prst="rect">
            <a:avLst/>
          </a:prstGeom>
          <a:noFill/>
          <a:ln>
            <a:noFill/>
          </a:ln>
        </p:spPr>
      </p:pic>
      <p:sp>
        <p:nvSpPr>
          <p:cNvPr id="12" name="Title 1">
            <a:extLst>
              <a:ext uri="{FF2B5EF4-FFF2-40B4-BE49-F238E27FC236}">
                <a16:creationId xmlns:a16="http://schemas.microsoft.com/office/drawing/2014/main" id="{767191EB-9ABF-DE90-8349-97D21EA0C6E8}"/>
              </a:ext>
            </a:extLst>
          </p:cNvPr>
          <p:cNvSpPr txBox="1">
            <a:spLocks/>
          </p:cNvSpPr>
          <p:nvPr/>
        </p:nvSpPr>
        <p:spPr>
          <a:xfrm>
            <a:off x="838200" y="18986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pPr algn="ctr">
              <a:lnSpc>
                <a:spcPct val="100000"/>
              </a:lnSpc>
            </a:pPr>
            <a:r>
              <a:rPr lang="en-GB" b="1" dirty="0"/>
              <a:t>Persistence Decay in Dark Images (F-007)</a:t>
            </a:r>
            <a:endParaRPr lang="en-US" i="1" dirty="0"/>
          </a:p>
        </p:txBody>
      </p:sp>
      <p:sp>
        <p:nvSpPr>
          <p:cNvPr id="14" name="CasellaDiTesto 13">
            <a:extLst>
              <a:ext uri="{FF2B5EF4-FFF2-40B4-BE49-F238E27FC236}">
                <a16:creationId xmlns:a16="http://schemas.microsoft.com/office/drawing/2014/main" id="{D8F45F9C-D96A-2DBE-2991-2132F00525C2}"/>
              </a:ext>
            </a:extLst>
          </p:cNvPr>
          <p:cNvSpPr txBox="1"/>
          <p:nvPr/>
        </p:nvSpPr>
        <p:spPr>
          <a:xfrm>
            <a:off x="152401" y="1382286"/>
            <a:ext cx="7807472" cy="4093428"/>
          </a:xfrm>
          <a:prstGeom prst="rect">
            <a:avLst/>
          </a:prstGeom>
          <a:noFill/>
        </p:spPr>
        <p:txBody>
          <a:bodyPr wrap="square">
            <a:spAutoFit/>
          </a:bodyPr>
          <a:lstStyle/>
          <a:p>
            <a:pPr marL="285750" indent="-285750" algn="just">
              <a:buFont typeface="Arial" panose="020B0604020202020204" pitchFamily="34" charset="0"/>
              <a:buChar char="•"/>
            </a:pPr>
            <a:r>
              <a:rPr lang="en-US" sz="2000" b="1" dirty="0">
                <a:solidFill>
                  <a:schemeClr val="accent1">
                    <a:lumMod val="50000"/>
                  </a:schemeClr>
                </a:solidFill>
              </a:rPr>
              <a:t>Impact of persistence correction on dark exposures </a:t>
            </a:r>
            <a:r>
              <a:rPr lang="en-US" sz="2000" dirty="0">
                <a:solidFill>
                  <a:schemeClr val="accent1">
                    <a:lumMod val="50000"/>
                  </a:schemeClr>
                </a:solidFill>
              </a:rPr>
              <a:t>(mean about the 27 dark exposures at the end of F-007)</a:t>
            </a:r>
          </a:p>
          <a:p>
            <a:pPr marL="285750" indent="-285750" algn="just">
              <a:buFont typeface="Arial" panose="020B0604020202020204" pitchFamily="34" charset="0"/>
              <a:buChar char="•"/>
            </a:pPr>
            <a:endParaRPr lang="en-US" sz="2000" dirty="0">
              <a:solidFill>
                <a:schemeClr val="accent1">
                  <a:lumMod val="50000"/>
                </a:schemeClr>
              </a:solidFill>
            </a:endParaRPr>
          </a:p>
          <a:p>
            <a:pPr marL="285750" indent="-285750" algn="just">
              <a:buFont typeface="Arial" panose="020B0604020202020204" pitchFamily="34" charset="0"/>
              <a:buChar char="•"/>
            </a:pPr>
            <a:r>
              <a:rPr lang="en-US" sz="2000" dirty="0">
                <a:solidFill>
                  <a:schemeClr val="accent1">
                    <a:lumMod val="50000"/>
                  </a:schemeClr>
                </a:solidFill>
              </a:rPr>
              <a:t>Persistence is </a:t>
            </a:r>
            <a:r>
              <a:rPr lang="en-US" sz="2000" b="1" dirty="0">
                <a:solidFill>
                  <a:schemeClr val="accent1">
                    <a:lumMod val="50000"/>
                  </a:schemeClr>
                </a:solidFill>
              </a:rPr>
              <a:t>modeled as a power-law decay </a:t>
            </a:r>
            <a:r>
              <a:rPr lang="en-US" sz="2000" dirty="0">
                <a:solidFill>
                  <a:schemeClr val="accent1">
                    <a:lumMod val="50000"/>
                  </a:schemeClr>
                </a:solidFill>
              </a:rPr>
              <a:t>(from ground segment)</a:t>
            </a:r>
            <a:r>
              <a:rPr lang="en-US" sz="2000" b="1" dirty="0">
                <a:solidFill>
                  <a:schemeClr val="accent1">
                    <a:lumMod val="50000"/>
                  </a:schemeClr>
                </a:solidFill>
              </a:rPr>
              <a:t> </a:t>
            </a:r>
            <a:r>
              <a:rPr lang="en-US" sz="2000" dirty="0">
                <a:solidFill>
                  <a:schemeClr val="accent1">
                    <a:lumMod val="50000"/>
                  </a:schemeClr>
                </a:solidFill>
              </a:rPr>
              <a:t>and after subtracting it from the original signal (orange line) we have the calibrated/corrected signal (blue line)</a:t>
            </a:r>
          </a:p>
          <a:p>
            <a:pPr marL="285750" indent="-285750" algn="just">
              <a:buFont typeface="Arial" panose="020B0604020202020204" pitchFamily="34" charset="0"/>
              <a:buChar char="•"/>
            </a:pPr>
            <a:endParaRPr lang="en-US" sz="2000" dirty="0">
              <a:solidFill>
                <a:schemeClr val="accent1">
                  <a:lumMod val="50000"/>
                </a:schemeClr>
              </a:solidFill>
            </a:endParaRPr>
          </a:p>
          <a:p>
            <a:pPr marL="285750" indent="-285750" algn="just">
              <a:buFont typeface="Arial" panose="020B0604020202020204" pitchFamily="34" charset="0"/>
              <a:buChar char="•"/>
            </a:pPr>
            <a:r>
              <a:rPr lang="en-US" sz="2000" dirty="0">
                <a:solidFill>
                  <a:schemeClr val="accent1">
                    <a:lumMod val="50000"/>
                  </a:schemeClr>
                </a:solidFill>
              </a:rPr>
              <a:t>Plot quantifies how p</a:t>
            </a:r>
            <a:r>
              <a:rPr lang="en-US" sz="2000" b="1" dirty="0">
                <a:solidFill>
                  <a:schemeClr val="accent1">
                    <a:lumMod val="50000"/>
                  </a:schemeClr>
                </a:solidFill>
              </a:rPr>
              <a:t>ersistence subtraction improves detector signal consistency</a:t>
            </a:r>
            <a:r>
              <a:rPr lang="en-US" sz="2000" dirty="0">
                <a:solidFill>
                  <a:schemeClr val="accent1">
                    <a:lumMod val="50000"/>
                  </a:schemeClr>
                </a:solidFill>
              </a:rPr>
              <a:t>, particularly in dark exposures compared to master dark threshold</a:t>
            </a:r>
          </a:p>
          <a:p>
            <a:pPr marL="285750" indent="-285750" algn="just">
              <a:buFont typeface="Arial" panose="020B0604020202020204" pitchFamily="34" charset="0"/>
              <a:buChar char="•"/>
            </a:pPr>
            <a:endParaRPr lang="en-US" sz="2000" dirty="0">
              <a:solidFill>
                <a:schemeClr val="accent1">
                  <a:lumMod val="50000"/>
                </a:schemeClr>
              </a:solidFill>
            </a:endParaRPr>
          </a:p>
          <a:p>
            <a:pPr marL="285750" indent="-285750" algn="just">
              <a:buFont typeface="Arial" panose="020B0604020202020204" pitchFamily="34" charset="0"/>
              <a:buChar char="•"/>
            </a:pPr>
            <a:r>
              <a:rPr lang="en-US" sz="2000" dirty="0">
                <a:solidFill>
                  <a:schemeClr val="accent1">
                    <a:lumMod val="50000"/>
                  </a:schemeClr>
                </a:solidFill>
              </a:rPr>
              <a:t>Model </a:t>
            </a:r>
            <a:r>
              <a:rPr lang="en-US" sz="2000" b="1" dirty="0">
                <a:solidFill>
                  <a:schemeClr val="accent1">
                    <a:lumMod val="50000"/>
                  </a:schemeClr>
                </a:solidFill>
              </a:rPr>
              <a:t>will be refined </a:t>
            </a:r>
            <a:r>
              <a:rPr lang="en-US" sz="2000" dirty="0">
                <a:solidFill>
                  <a:schemeClr val="accent1">
                    <a:lumMod val="50000"/>
                  </a:schemeClr>
                </a:solidFill>
              </a:rPr>
              <a:t>to be applied to remove persistence on slew dark data</a:t>
            </a:r>
            <a:endParaRPr lang="en-GB" sz="2000" dirty="0">
              <a:solidFill>
                <a:schemeClr val="accent1">
                  <a:lumMod val="50000"/>
                </a:schemeClr>
              </a:solidFill>
            </a:endParaRPr>
          </a:p>
        </p:txBody>
      </p:sp>
    </p:spTree>
    <p:extLst>
      <p:ext uri="{BB962C8B-B14F-4D97-AF65-F5344CB8AC3E}">
        <p14:creationId xmlns:p14="http://schemas.microsoft.com/office/powerpoint/2010/main" val="1866373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7A1A135-363C-7A16-221E-E84117B0EC18}"/>
              </a:ext>
            </a:extLst>
          </p:cNvPr>
          <p:cNvSpPr txBox="1">
            <a:spLocks/>
          </p:cNvSpPr>
          <p:nvPr/>
        </p:nvSpPr>
        <p:spPr>
          <a:xfrm>
            <a:off x="838200" y="18986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pPr algn="ctr"/>
            <a:r>
              <a:rPr lang="en-GB" b="1" dirty="0"/>
              <a:t>Persistence Detection On Slew Dark Using Autoencoders</a:t>
            </a:r>
            <a:endParaRPr lang="en-US" i="1" dirty="0"/>
          </a:p>
        </p:txBody>
      </p:sp>
      <p:pic>
        <p:nvPicPr>
          <p:cNvPr id="8" name="Google Shape;75;p16" title="gmm_clustered_patches_channel1(2).jpeg">
            <a:extLst>
              <a:ext uri="{FF2B5EF4-FFF2-40B4-BE49-F238E27FC236}">
                <a16:creationId xmlns:a16="http://schemas.microsoft.com/office/drawing/2014/main" id="{3844AFAC-9F86-40D1-8FFA-0BE4C7B034D1}"/>
              </a:ext>
            </a:extLst>
          </p:cNvPr>
          <p:cNvPicPr preferRelativeResize="0">
            <a:picLocks noChangeAspect="1"/>
          </p:cNvPicPr>
          <p:nvPr/>
        </p:nvPicPr>
        <p:blipFill>
          <a:blip r:embed="rId3">
            <a:alphaModFix/>
          </a:blip>
          <a:stretch>
            <a:fillRect/>
          </a:stretch>
        </p:blipFill>
        <p:spPr>
          <a:xfrm>
            <a:off x="1466680" y="2686363"/>
            <a:ext cx="8748869" cy="1709530"/>
          </a:xfrm>
          <a:prstGeom prst="rect">
            <a:avLst/>
          </a:prstGeom>
          <a:noFill/>
          <a:ln>
            <a:noFill/>
          </a:ln>
        </p:spPr>
      </p:pic>
      <p:pic>
        <p:nvPicPr>
          <p:cNvPr id="10" name="Google Shape;76;p16" title="gmm_clustered_spectro_channel1(1).jpeg">
            <a:extLst>
              <a:ext uri="{FF2B5EF4-FFF2-40B4-BE49-F238E27FC236}">
                <a16:creationId xmlns:a16="http://schemas.microsoft.com/office/drawing/2014/main" id="{C781F366-376A-4190-A431-6A4D57B87487}"/>
              </a:ext>
            </a:extLst>
          </p:cNvPr>
          <p:cNvPicPr preferRelativeResize="0">
            <a:picLocks noChangeAspect="1"/>
          </p:cNvPicPr>
          <p:nvPr/>
        </p:nvPicPr>
        <p:blipFill>
          <a:blip r:embed="rId4">
            <a:alphaModFix/>
          </a:blip>
          <a:stretch>
            <a:fillRect/>
          </a:stretch>
        </p:blipFill>
        <p:spPr>
          <a:xfrm>
            <a:off x="1466695" y="4485395"/>
            <a:ext cx="8748839" cy="1709531"/>
          </a:xfrm>
          <a:prstGeom prst="rect">
            <a:avLst/>
          </a:prstGeom>
          <a:noFill/>
          <a:ln>
            <a:noFill/>
          </a:ln>
        </p:spPr>
      </p:pic>
      <p:sp>
        <p:nvSpPr>
          <p:cNvPr id="12" name="CasellaDiTesto 11">
            <a:extLst>
              <a:ext uri="{FF2B5EF4-FFF2-40B4-BE49-F238E27FC236}">
                <a16:creationId xmlns:a16="http://schemas.microsoft.com/office/drawing/2014/main" id="{CEDD2914-A4C6-4012-87CF-4D9E73739305}"/>
              </a:ext>
            </a:extLst>
          </p:cNvPr>
          <p:cNvSpPr txBox="1"/>
          <p:nvPr/>
        </p:nvSpPr>
        <p:spPr>
          <a:xfrm>
            <a:off x="171450" y="1373557"/>
            <a:ext cx="11845636" cy="1323439"/>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accent1">
                    <a:lumMod val="50000"/>
                  </a:schemeClr>
                </a:solidFill>
              </a:rPr>
              <a:t>Patches flagged by Gaussian Mixture Model are mapped to detector coordinates. Clusters like C2 may correlate with persistence, given their spatial coherence and intensity profiles. </a:t>
            </a:r>
          </a:p>
          <a:p>
            <a:pPr marL="285750" indent="-285750">
              <a:buFont typeface="Arial" panose="020B0604020202020204" pitchFamily="34" charset="0"/>
              <a:buChar char="•"/>
            </a:pPr>
            <a:endParaRPr lang="en-US" sz="2000" dirty="0">
              <a:solidFill>
                <a:schemeClr val="accent1">
                  <a:lumMod val="50000"/>
                </a:schemeClr>
              </a:solidFill>
            </a:endParaRPr>
          </a:p>
          <a:p>
            <a:pPr marL="285750" indent="-285750">
              <a:buFont typeface="Arial" panose="020B0604020202020204" pitchFamily="34" charset="0"/>
              <a:buChar char="•"/>
            </a:pPr>
            <a:r>
              <a:rPr lang="en-US" sz="2000" dirty="0">
                <a:solidFill>
                  <a:schemeClr val="accent1">
                    <a:lumMod val="50000"/>
                  </a:schemeClr>
                </a:solidFill>
              </a:rPr>
              <a:t>To verify patches found by ML are persistence, we compared them with the "RGS180 and Tilt 0" exposure</a:t>
            </a:r>
            <a:endParaRPr lang="en-GB" sz="2000" dirty="0">
              <a:solidFill>
                <a:schemeClr val="accent1">
                  <a:lumMod val="50000"/>
                </a:schemeClr>
              </a:solidFill>
            </a:endParaRPr>
          </a:p>
        </p:txBody>
      </p:sp>
    </p:spTree>
    <p:extLst>
      <p:ext uri="{BB962C8B-B14F-4D97-AF65-F5344CB8AC3E}">
        <p14:creationId xmlns:p14="http://schemas.microsoft.com/office/powerpoint/2010/main" val="2894739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F3BD4-60BE-6DAE-8BDB-DED409F8E414}"/>
            </a:ext>
          </a:extLst>
        </p:cNvPr>
        <p:cNvGrpSpPr/>
        <p:nvPr/>
      </p:nvGrpSpPr>
      <p:grpSpPr>
        <a:xfrm>
          <a:off x="0" y="0"/>
          <a:ext cx="0" cy="0"/>
          <a:chOff x="0" y="0"/>
          <a:chExt cx="0" cy="0"/>
        </a:xfrm>
      </p:grpSpPr>
      <p:grpSp>
        <p:nvGrpSpPr>
          <p:cNvPr id="28" name="Gruppo 27">
            <a:extLst>
              <a:ext uri="{FF2B5EF4-FFF2-40B4-BE49-F238E27FC236}">
                <a16:creationId xmlns:a16="http://schemas.microsoft.com/office/drawing/2014/main" id="{2EE4A905-85FB-451F-4E00-01B7405D138A}"/>
              </a:ext>
            </a:extLst>
          </p:cNvPr>
          <p:cNvGrpSpPr>
            <a:grpSpLocks noChangeAspect="1"/>
          </p:cNvGrpSpPr>
          <p:nvPr/>
        </p:nvGrpSpPr>
        <p:grpSpPr>
          <a:xfrm>
            <a:off x="1863802" y="2893334"/>
            <a:ext cx="8464396" cy="2778352"/>
            <a:chOff x="1062313" y="2475289"/>
            <a:chExt cx="10411631" cy="3417513"/>
          </a:xfrm>
        </p:grpSpPr>
        <p:pic>
          <p:nvPicPr>
            <p:cNvPr id="15" name="Picture 5">
              <a:extLst>
                <a:ext uri="{FF2B5EF4-FFF2-40B4-BE49-F238E27FC236}">
                  <a16:creationId xmlns:a16="http://schemas.microsoft.com/office/drawing/2014/main" id="{E09EAE66-37A9-5940-8F0A-6EAE27171F0A}"/>
                </a:ext>
              </a:extLst>
            </p:cNvPr>
            <p:cNvPicPr>
              <a:picLocks noChangeAspect="1"/>
            </p:cNvPicPr>
            <p:nvPr/>
          </p:nvPicPr>
          <p:blipFill rotWithShape="1">
            <a:blip r:embed="rId3"/>
            <a:srcRect t="10628" b="5119"/>
            <a:stretch/>
          </p:blipFill>
          <p:spPr>
            <a:xfrm>
              <a:off x="1062313" y="2615921"/>
              <a:ext cx="3980386" cy="3276879"/>
            </a:xfrm>
            <a:prstGeom prst="rect">
              <a:avLst/>
            </a:prstGeom>
          </p:spPr>
        </p:pic>
        <p:pic>
          <p:nvPicPr>
            <p:cNvPr id="16" name="Picture 6">
              <a:extLst>
                <a:ext uri="{FF2B5EF4-FFF2-40B4-BE49-F238E27FC236}">
                  <a16:creationId xmlns:a16="http://schemas.microsoft.com/office/drawing/2014/main" id="{8C9E903A-6656-4B9F-476E-FC15A8F7B772}"/>
                </a:ext>
              </a:extLst>
            </p:cNvPr>
            <p:cNvPicPr>
              <a:picLocks noChangeAspect="1"/>
            </p:cNvPicPr>
            <p:nvPr/>
          </p:nvPicPr>
          <p:blipFill rotWithShape="1">
            <a:blip r:embed="rId4"/>
            <a:srcRect t="10677" b="5116"/>
            <a:stretch/>
          </p:blipFill>
          <p:spPr>
            <a:xfrm>
              <a:off x="7493558" y="2615923"/>
              <a:ext cx="3980386" cy="3276879"/>
            </a:xfrm>
            <a:prstGeom prst="rect">
              <a:avLst/>
            </a:prstGeom>
          </p:spPr>
        </p:pic>
        <p:sp>
          <p:nvSpPr>
            <p:cNvPr id="17" name="TextBox 7">
              <a:extLst>
                <a:ext uri="{FF2B5EF4-FFF2-40B4-BE49-F238E27FC236}">
                  <a16:creationId xmlns:a16="http://schemas.microsoft.com/office/drawing/2014/main" id="{0AC252F4-9B67-8F1C-B3A9-D09C1C93288A}"/>
                </a:ext>
              </a:extLst>
            </p:cNvPr>
            <p:cNvSpPr txBox="1"/>
            <p:nvPr/>
          </p:nvSpPr>
          <p:spPr>
            <a:xfrm>
              <a:off x="2005608" y="2487785"/>
              <a:ext cx="2090632" cy="378581"/>
            </a:xfrm>
            <a:prstGeom prst="rect">
              <a:avLst/>
            </a:prstGeom>
            <a:noFill/>
          </p:spPr>
          <p:txBody>
            <a:bodyPr wrap="none" rtlCol="0">
              <a:spAutoFit/>
            </a:bodyPr>
            <a:lstStyle/>
            <a:p>
              <a:r>
                <a:rPr lang="en-GB" sz="1400" dirty="0">
                  <a:solidFill>
                    <a:schemeClr val="bg1"/>
                  </a:solidFill>
                </a:rPr>
                <a:t>M</a:t>
              </a:r>
              <a:r>
                <a:rPr lang="en-IT" sz="1400" dirty="0">
                  <a:solidFill>
                    <a:schemeClr val="bg1"/>
                  </a:solidFill>
                </a:rPr>
                <a:t>ag / (median Mag)</a:t>
              </a:r>
            </a:p>
          </p:txBody>
        </p:sp>
        <p:sp>
          <p:nvSpPr>
            <p:cNvPr id="18" name="TextBox 8">
              <a:extLst>
                <a:ext uri="{FF2B5EF4-FFF2-40B4-BE49-F238E27FC236}">
                  <a16:creationId xmlns:a16="http://schemas.microsoft.com/office/drawing/2014/main" id="{10CD5173-1489-DD54-1FF2-3B4FB57C7E99}"/>
                </a:ext>
              </a:extLst>
            </p:cNvPr>
            <p:cNvSpPr txBox="1"/>
            <p:nvPr/>
          </p:nvSpPr>
          <p:spPr>
            <a:xfrm>
              <a:off x="8071431" y="2475289"/>
              <a:ext cx="3050728" cy="378581"/>
            </a:xfrm>
            <a:prstGeom prst="rect">
              <a:avLst/>
            </a:prstGeom>
            <a:noFill/>
          </p:spPr>
          <p:txBody>
            <a:bodyPr wrap="none" rtlCol="0">
              <a:spAutoFit/>
            </a:bodyPr>
            <a:lstStyle/>
            <a:p>
              <a:r>
                <a:rPr lang="en-GB" sz="1400" dirty="0">
                  <a:solidFill>
                    <a:schemeClr val="bg1"/>
                  </a:solidFill>
                </a:rPr>
                <a:t>Ellipticity</a:t>
              </a:r>
              <a:r>
                <a:rPr lang="en-IT" sz="1400" dirty="0">
                  <a:solidFill>
                    <a:schemeClr val="bg1"/>
                  </a:solidFill>
                </a:rPr>
                <a:t> / (median Ellipticity)</a:t>
              </a:r>
            </a:p>
          </p:txBody>
        </p:sp>
        <p:sp>
          <p:nvSpPr>
            <p:cNvPr id="21" name="TextBox 11">
              <a:extLst>
                <a:ext uri="{FF2B5EF4-FFF2-40B4-BE49-F238E27FC236}">
                  <a16:creationId xmlns:a16="http://schemas.microsoft.com/office/drawing/2014/main" id="{A58D6F23-367E-B452-B4E5-6FEE86A07FE1}"/>
                </a:ext>
              </a:extLst>
            </p:cNvPr>
            <p:cNvSpPr txBox="1"/>
            <p:nvPr/>
          </p:nvSpPr>
          <p:spPr>
            <a:xfrm>
              <a:off x="5483227" y="3511358"/>
              <a:ext cx="1868690" cy="416438"/>
            </a:xfrm>
            <a:custGeom>
              <a:avLst/>
              <a:gdLst>
                <a:gd name="connsiteX0" fmla="*/ 0 w 1519198"/>
                <a:gd name="connsiteY0" fmla="*/ 0 h 338554"/>
                <a:gd name="connsiteX1" fmla="*/ 491207 w 1519198"/>
                <a:gd name="connsiteY1" fmla="*/ 0 h 338554"/>
                <a:gd name="connsiteX2" fmla="*/ 952031 w 1519198"/>
                <a:gd name="connsiteY2" fmla="*/ 0 h 338554"/>
                <a:gd name="connsiteX3" fmla="*/ 1519198 w 1519198"/>
                <a:gd name="connsiteY3" fmla="*/ 0 h 338554"/>
                <a:gd name="connsiteX4" fmla="*/ 1519198 w 1519198"/>
                <a:gd name="connsiteY4" fmla="*/ 338554 h 338554"/>
                <a:gd name="connsiteX5" fmla="*/ 1043183 w 1519198"/>
                <a:gd name="connsiteY5" fmla="*/ 338554 h 338554"/>
                <a:gd name="connsiteX6" fmla="*/ 506399 w 1519198"/>
                <a:gd name="connsiteY6" fmla="*/ 338554 h 338554"/>
                <a:gd name="connsiteX7" fmla="*/ 0 w 1519198"/>
                <a:gd name="connsiteY7" fmla="*/ 338554 h 338554"/>
                <a:gd name="connsiteX8" fmla="*/ 0 w 1519198"/>
                <a:gd name="connsiteY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198" h="338554" extrusionOk="0">
                  <a:moveTo>
                    <a:pt x="0" y="0"/>
                  </a:moveTo>
                  <a:cubicBezTo>
                    <a:pt x="123519" y="-56849"/>
                    <a:pt x="250051" y="32111"/>
                    <a:pt x="491207" y="0"/>
                  </a:cubicBezTo>
                  <a:cubicBezTo>
                    <a:pt x="732363" y="-32111"/>
                    <a:pt x="724587" y="53606"/>
                    <a:pt x="952031" y="0"/>
                  </a:cubicBezTo>
                  <a:cubicBezTo>
                    <a:pt x="1179475" y="-53606"/>
                    <a:pt x="1271719" y="57566"/>
                    <a:pt x="1519198" y="0"/>
                  </a:cubicBezTo>
                  <a:cubicBezTo>
                    <a:pt x="1554776" y="98340"/>
                    <a:pt x="1491385" y="172793"/>
                    <a:pt x="1519198" y="338554"/>
                  </a:cubicBezTo>
                  <a:cubicBezTo>
                    <a:pt x="1406963" y="392238"/>
                    <a:pt x="1238750" y="310276"/>
                    <a:pt x="1043183" y="338554"/>
                  </a:cubicBezTo>
                  <a:cubicBezTo>
                    <a:pt x="847617" y="366832"/>
                    <a:pt x="665337" y="287927"/>
                    <a:pt x="506399" y="338554"/>
                  </a:cubicBezTo>
                  <a:cubicBezTo>
                    <a:pt x="347461" y="389181"/>
                    <a:pt x="195540" y="327654"/>
                    <a:pt x="0" y="338554"/>
                  </a:cubicBezTo>
                  <a:cubicBezTo>
                    <a:pt x="-3130" y="256353"/>
                    <a:pt x="8384" y="77906"/>
                    <a:pt x="0" y="0"/>
                  </a:cubicBezTo>
                  <a:close/>
                </a:path>
              </a:pathLst>
            </a:custGeom>
            <a:noFill/>
            <a:ln w="15875">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IT" sz="1600" dirty="0">
                  <a:solidFill>
                    <a:schemeClr val="bg1"/>
                  </a:solidFill>
                </a:rPr>
                <a:t>“Flowe</a:t>
              </a:r>
              <a:r>
                <a:rPr lang="it-IT" sz="1600" dirty="0">
                  <a:solidFill>
                    <a:schemeClr val="bg1"/>
                  </a:solidFill>
                </a:rPr>
                <a:t>r</a:t>
              </a:r>
              <a:r>
                <a:rPr lang="en-IT" sz="1600" dirty="0">
                  <a:solidFill>
                    <a:schemeClr val="bg1"/>
                  </a:solidFill>
                </a:rPr>
                <a:t> Pixels”</a:t>
              </a:r>
            </a:p>
          </p:txBody>
        </p:sp>
        <p:sp>
          <p:nvSpPr>
            <p:cNvPr id="22" name="Oval 12">
              <a:extLst>
                <a:ext uri="{FF2B5EF4-FFF2-40B4-BE49-F238E27FC236}">
                  <a16:creationId xmlns:a16="http://schemas.microsoft.com/office/drawing/2014/main" id="{0CC59AC7-6A23-3708-106C-26A6FF208478}"/>
                </a:ext>
              </a:extLst>
            </p:cNvPr>
            <p:cNvSpPr/>
            <p:nvPr/>
          </p:nvSpPr>
          <p:spPr>
            <a:xfrm>
              <a:off x="2024773" y="3947408"/>
              <a:ext cx="1184340" cy="359228"/>
            </a:xfrm>
            <a:prstGeom prst="ellipse">
              <a:avLst/>
            </a:prstGeom>
            <a:noFill/>
            <a:ln w="34925">
              <a:solidFill>
                <a:srgbClr val="FF0000"/>
              </a:solidFill>
              <a:extLst>
                <a:ext uri="{C807C97D-BFC1-408E-A445-0C87EB9F89A2}">
                  <ask:lineSketchStyleProps xmlns:ask="http://schemas.microsoft.com/office/drawing/2018/sketchyshapes" sd="1219033472">
                    <a:custGeom>
                      <a:avLst/>
                      <a:gdLst>
                        <a:gd name="connsiteX0" fmla="*/ 0 w 1184340"/>
                        <a:gd name="connsiteY0" fmla="*/ 179614 h 359228"/>
                        <a:gd name="connsiteX1" fmla="*/ 592170 w 1184340"/>
                        <a:gd name="connsiteY1" fmla="*/ 0 h 359228"/>
                        <a:gd name="connsiteX2" fmla="*/ 1184340 w 1184340"/>
                        <a:gd name="connsiteY2" fmla="*/ 179614 h 359228"/>
                        <a:gd name="connsiteX3" fmla="*/ 592170 w 1184340"/>
                        <a:gd name="connsiteY3" fmla="*/ 359228 h 359228"/>
                        <a:gd name="connsiteX4" fmla="*/ 0 w 1184340"/>
                        <a:gd name="connsiteY4" fmla="*/ 179614 h 359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4340" h="359228" extrusionOk="0">
                          <a:moveTo>
                            <a:pt x="0" y="179614"/>
                          </a:moveTo>
                          <a:cubicBezTo>
                            <a:pt x="-47316" y="51230"/>
                            <a:pt x="188461" y="28773"/>
                            <a:pt x="592170" y="0"/>
                          </a:cubicBezTo>
                          <a:cubicBezTo>
                            <a:pt x="932921" y="2885"/>
                            <a:pt x="1155993" y="81317"/>
                            <a:pt x="1184340" y="179614"/>
                          </a:cubicBezTo>
                          <a:cubicBezTo>
                            <a:pt x="1143233" y="318955"/>
                            <a:pt x="914514" y="385217"/>
                            <a:pt x="592170" y="359228"/>
                          </a:cubicBezTo>
                          <a:cubicBezTo>
                            <a:pt x="252124" y="352116"/>
                            <a:pt x="20618" y="288663"/>
                            <a:pt x="0" y="17961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chemeClr val="bg1"/>
                </a:solidFill>
              </a:endParaRPr>
            </a:p>
          </p:txBody>
        </p:sp>
        <p:sp>
          <p:nvSpPr>
            <p:cNvPr id="23" name="Oval 13">
              <a:extLst>
                <a:ext uri="{FF2B5EF4-FFF2-40B4-BE49-F238E27FC236}">
                  <a16:creationId xmlns:a16="http://schemas.microsoft.com/office/drawing/2014/main" id="{6C9B641B-F56C-7EBF-64AC-4A07A56A3E32}"/>
                </a:ext>
              </a:extLst>
            </p:cNvPr>
            <p:cNvSpPr/>
            <p:nvPr/>
          </p:nvSpPr>
          <p:spPr>
            <a:xfrm>
              <a:off x="8515343" y="3947408"/>
              <a:ext cx="1184340" cy="359228"/>
            </a:xfrm>
            <a:prstGeom prst="ellipse">
              <a:avLst/>
            </a:prstGeom>
            <a:noFill/>
            <a:ln w="34925">
              <a:solidFill>
                <a:srgbClr val="FF0000"/>
              </a:solidFill>
              <a:extLst>
                <a:ext uri="{C807C97D-BFC1-408E-A445-0C87EB9F89A2}">
                  <ask:lineSketchStyleProps xmlns:ask="http://schemas.microsoft.com/office/drawing/2018/sketchyshapes" sd="1219033472">
                    <a:custGeom>
                      <a:avLst/>
                      <a:gdLst>
                        <a:gd name="connsiteX0" fmla="*/ 0 w 1184340"/>
                        <a:gd name="connsiteY0" fmla="*/ 179614 h 359228"/>
                        <a:gd name="connsiteX1" fmla="*/ 592170 w 1184340"/>
                        <a:gd name="connsiteY1" fmla="*/ 0 h 359228"/>
                        <a:gd name="connsiteX2" fmla="*/ 1184340 w 1184340"/>
                        <a:gd name="connsiteY2" fmla="*/ 179614 h 359228"/>
                        <a:gd name="connsiteX3" fmla="*/ 592170 w 1184340"/>
                        <a:gd name="connsiteY3" fmla="*/ 359228 h 359228"/>
                        <a:gd name="connsiteX4" fmla="*/ 0 w 1184340"/>
                        <a:gd name="connsiteY4" fmla="*/ 179614 h 359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4340" h="359228" extrusionOk="0">
                          <a:moveTo>
                            <a:pt x="0" y="179614"/>
                          </a:moveTo>
                          <a:cubicBezTo>
                            <a:pt x="-47316" y="51230"/>
                            <a:pt x="188461" y="28773"/>
                            <a:pt x="592170" y="0"/>
                          </a:cubicBezTo>
                          <a:cubicBezTo>
                            <a:pt x="932921" y="2885"/>
                            <a:pt x="1155993" y="81317"/>
                            <a:pt x="1184340" y="179614"/>
                          </a:cubicBezTo>
                          <a:cubicBezTo>
                            <a:pt x="1143233" y="318955"/>
                            <a:pt x="914514" y="385217"/>
                            <a:pt x="592170" y="359228"/>
                          </a:cubicBezTo>
                          <a:cubicBezTo>
                            <a:pt x="252124" y="352116"/>
                            <a:pt x="20618" y="288663"/>
                            <a:pt x="0" y="17961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chemeClr val="bg1"/>
                </a:solidFill>
              </a:endParaRPr>
            </a:p>
          </p:txBody>
        </p:sp>
        <p:cxnSp>
          <p:nvCxnSpPr>
            <p:cNvPr id="24" name="Curved Connector 16">
              <a:extLst>
                <a:ext uri="{FF2B5EF4-FFF2-40B4-BE49-F238E27FC236}">
                  <a16:creationId xmlns:a16="http://schemas.microsoft.com/office/drawing/2014/main" id="{3FD85A17-2C06-8300-755F-3899CEDA6756}"/>
                </a:ext>
              </a:extLst>
            </p:cNvPr>
            <p:cNvCxnSpPr>
              <a:cxnSpLocks/>
              <a:stCxn id="21" idx="3"/>
              <a:endCxn id="23" idx="2"/>
            </p:cNvCxnSpPr>
            <p:nvPr/>
          </p:nvCxnSpPr>
          <p:spPr>
            <a:xfrm>
              <a:off x="7351917" y="3719577"/>
              <a:ext cx="1163426" cy="407446"/>
            </a:xfrm>
            <a:prstGeom prst="curvedConnector3">
              <a:avLst/>
            </a:prstGeom>
            <a:ln w="28575">
              <a:solidFill>
                <a:srgbClr val="FF0000"/>
              </a:solidFill>
              <a:headEnd type="none"/>
              <a:tailEnd type="stealth"/>
            </a:ln>
          </p:spPr>
          <p:style>
            <a:lnRef idx="2">
              <a:schemeClr val="accent1"/>
            </a:lnRef>
            <a:fillRef idx="0">
              <a:schemeClr val="accent1"/>
            </a:fillRef>
            <a:effectRef idx="1">
              <a:schemeClr val="accent1"/>
            </a:effectRef>
            <a:fontRef idx="minor">
              <a:schemeClr val="tx1"/>
            </a:fontRef>
          </p:style>
        </p:cxnSp>
        <p:cxnSp>
          <p:nvCxnSpPr>
            <p:cNvPr id="25" name="Curved Connector 17">
              <a:extLst>
                <a:ext uri="{FF2B5EF4-FFF2-40B4-BE49-F238E27FC236}">
                  <a16:creationId xmlns:a16="http://schemas.microsoft.com/office/drawing/2014/main" id="{5400F748-FFE6-8B21-B29C-49A20F533324}"/>
                </a:ext>
              </a:extLst>
            </p:cNvPr>
            <p:cNvCxnSpPr>
              <a:cxnSpLocks/>
              <a:stCxn id="21" idx="1"/>
              <a:endCxn id="22" idx="6"/>
            </p:cNvCxnSpPr>
            <p:nvPr/>
          </p:nvCxnSpPr>
          <p:spPr>
            <a:xfrm rot="10800000" flipV="1">
              <a:off x="3209113" y="3719576"/>
              <a:ext cx="2274114" cy="407446"/>
            </a:xfrm>
            <a:prstGeom prst="curvedConnector3">
              <a:avLst>
                <a:gd name="adj1" fmla="val 50000"/>
              </a:avLst>
            </a:prstGeom>
            <a:ln w="28575">
              <a:solidFill>
                <a:srgbClr val="FF0000"/>
              </a:solidFill>
              <a:headEnd type="none"/>
              <a:tailEnd type="stealth"/>
            </a:ln>
          </p:spPr>
          <p:style>
            <a:lnRef idx="2">
              <a:schemeClr val="accent1"/>
            </a:lnRef>
            <a:fillRef idx="0">
              <a:schemeClr val="accent1"/>
            </a:fillRef>
            <a:effectRef idx="1">
              <a:schemeClr val="accent1"/>
            </a:effectRef>
            <a:fontRef idx="minor">
              <a:schemeClr val="tx1"/>
            </a:fontRef>
          </p:style>
        </p:cxnSp>
      </p:grpSp>
      <p:graphicFrame>
        <p:nvGraphicFramePr>
          <p:cNvPr id="19" name="Table 9">
            <a:extLst>
              <a:ext uri="{FF2B5EF4-FFF2-40B4-BE49-F238E27FC236}">
                <a16:creationId xmlns:a16="http://schemas.microsoft.com/office/drawing/2014/main" id="{B59390ED-C50E-EBC2-1EBB-5169D7C7CEC1}"/>
              </a:ext>
            </a:extLst>
          </p:cNvPr>
          <p:cNvGraphicFramePr>
            <a:graphicFrameLocks noGrp="1"/>
          </p:cNvGraphicFramePr>
          <p:nvPr>
            <p:extLst>
              <p:ext uri="{D42A27DB-BD31-4B8C-83A1-F6EECF244321}">
                <p14:modId xmlns:p14="http://schemas.microsoft.com/office/powerpoint/2010/main" val="1506832770"/>
              </p:ext>
            </p:extLst>
          </p:nvPr>
        </p:nvGraphicFramePr>
        <p:xfrm>
          <a:off x="5563148" y="4417213"/>
          <a:ext cx="1065705" cy="1012496"/>
        </p:xfrm>
        <a:graphic>
          <a:graphicData uri="http://schemas.openxmlformats.org/drawingml/2006/table">
            <a:tbl>
              <a:tblPr/>
              <a:tblGrid>
                <a:gridCol w="268145">
                  <a:extLst>
                    <a:ext uri="{9D8B030D-6E8A-4147-A177-3AD203B41FA5}">
                      <a16:colId xmlns:a16="http://schemas.microsoft.com/office/drawing/2014/main" val="409236960"/>
                    </a:ext>
                  </a:extLst>
                </a:gridCol>
                <a:gridCol w="268145">
                  <a:extLst>
                    <a:ext uri="{9D8B030D-6E8A-4147-A177-3AD203B41FA5}">
                      <a16:colId xmlns:a16="http://schemas.microsoft.com/office/drawing/2014/main" val="3466323683"/>
                    </a:ext>
                  </a:extLst>
                </a:gridCol>
                <a:gridCol w="261270">
                  <a:extLst>
                    <a:ext uri="{9D8B030D-6E8A-4147-A177-3AD203B41FA5}">
                      <a16:colId xmlns:a16="http://schemas.microsoft.com/office/drawing/2014/main" val="2517881937"/>
                    </a:ext>
                  </a:extLst>
                </a:gridCol>
                <a:gridCol w="268145">
                  <a:extLst>
                    <a:ext uri="{9D8B030D-6E8A-4147-A177-3AD203B41FA5}">
                      <a16:colId xmlns:a16="http://schemas.microsoft.com/office/drawing/2014/main" val="3762505758"/>
                    </a:ext>
                  </a:extLst>
                </a:gridCol>
              </a:tblGrid>
              <a:tr h="253019">
                <a:tc>
                  <a:txBody>
                    <a:bodyPr/>
                    <a:lstStyle/>
                    <a:p>
                      <a:pPr algn="ctr">
                        <a:buNone/>
                      </a:pPr>
                      <a:r>
                        <a:rPr lang="en-IT" sz="1300">
                          <a:solidFill>
                            <a:srgbClr val="000000"/>
                          </a:solidFill>
                          <a:effectLst/>
                          <a:latin typeface="Helvetica Neue" panose="02000503000000020004" pitchFamily="2" charset="0"/>
                        </a:rPr>
                        <a:t>41</a:t>
                      </a:r>
                      <a:endParaRPr lang="en-IT" sz="1300">
                        <a:effectLst/>
                      </a:endParaRPr>
                    </a:p>
                  </a:txBody>
                  <a:tcPr marL="27502" marR="27502" marT="27502" marB="2750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tc>
                  <a:txBody>
                    <a:bodyPr/>
                    <a:lstStyle/>
                    <a:p>
                      <a:pPr algn="ctr">
                        <a:buNone/>
                      </a:pPr>
                      <a:r>
                        <a:rPr lang="en-IT" sz="1300">
                          <a:solidFill>
                            <a:srgbClr val="000000"/>
                          </a:solidFill>
                          <a:effectLst/>
                          <a:latin typeface="Helvetica Neue" panose="02000503000000020004" pitchFamily="2" charset="0"/>
                        </a:rPr>
                        <a:t>42</a:t>
                      </a:r>
                      <a:endParaRPr lang="en-IT" sz="1300">
                        <a:effectLst/>
                      </a:endParaRPr>
                    </a:p>
                  </a:txBody>
                  <a:tcPr marL="27502" marR="27502" marT="27502" marB="2750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tc>
                  <a:txBody>
                    <a:bodyPr/>
                    <a:lstStyle/>
                    <a:p>
                      <a:pPr algn="ctr">
                        <a:buNone/>
                      </a:pPr>
                      <a:r>
                        <a:rPr lang="en-IT" sz="1300" dirty="0">
                          <a:solidFill>
                            <a:srgbClr val="000000"/>
                          </a:solidFill>
                          <a:effectLst/>
                          <a:latin typeface="Helvetica Neue" panose="02000503000000020004" pitchFamily="2" charset="0"/>
                        </a:rPr>
                        <a:t>43</a:t>
                      </a:r>
                      <a:endParaRPr lang="en-IT" sz="1300" dirty="0">
                        <a:effectLst/>
                      </a:endParaRPr>
                    </a:p>
                  </a:txBody>
                  <a:tcPr marL="27502" marR="27502" marT="27502" marB="2750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tc>
                  <a:txBody>
                    <a:bodyPr/>
                    <a:lstStyle/>
                    <a:p>
                      <a:pPr algn="ctr">
                        <a:buNone/>
                      </a:pPr>
                      <a:r>
                        <a:rPr lang="en-IT" sz="1300">
                          <a:solidFill>
                            <a:srgbClr val="000000"/>
                          </a:solidFill>
                          <a:effectLst/>
                          <a:latin typeface="Helvetica Neue" panose="02000503000000020004" pitchFamily="2" charset="0"/>
                        </a:rPr>
                        <a:t>44</a:t>
                      </a:r>
                      <a:endParaRPr lang="en-IT" sz="1300">
                        <a:effectLst/>
                      </a:endParaRPr>
                    </a:p>
                  </a:txBody>
                  <a:tcPr marL="27502" marR="27502" marT="27502" marB="2750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extLst>
                  <a:ext uri="{0D108BD9-81ED-4DB2-BD59-A6C34878D82A}">
                    <a16:rowId xmlns:a16="http://schemas.microsoft.com/office/drawing/2014/main" val="1151162278"/>
                  </a:ext>
                </a:extLst>
              </a:tr>
              <a:tr h="253019">
                <a:tc>
                  <a:txBody>
                    <a:bodyPr/>
                    <a:lstStyle/>
                    <a:p>
                      <a:pPr algn="ctr">
                        <a:buNone/>
                      </a:pPr>
                      <a:r>
                        <a:rPr lang="en-IT" sz="1300">
                          <a:solidFill>
                            <a:srgbClr val="000000"/>
                          </a:solidFill>
                          <a:effectLst/>
                          <a:latin typeface="Helvetica Neue" panose="02000503000000020004" pitchFamily="2" charset="0"/>
                        </a:rPr>
                        <a:t>31</a:t>
                      </a:r>
                      <a:endParaRPr lang="en-IT" sz="1300">
                        <a:effectLst/>
                      </a:endParaRPr>
                    </a:p>
                  </a:txBody>
                  <a:tcPr marL="27502" marR="27502" marT="27502" marB="2750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tc>
                  <a:txBody>
                    <a:bodyPr/>
                    <a:lstStyle/>
                    <a:p>
                      <a:pPr algn="ctr">
                        <a:buNone/>
                      </a:pPr>
                      <a:r>
                        <a:rPr lang="en-IT" sz="1300">
                          <a:solidFill>
                            <a:srgbClr val="000000"/>
                          </a:solidFill>
                          <a:effectLst/>
                          <a:latin typeface="Helvetica Neue" panose="02000503000000020004" pitchFamily="2" charset="0"/>
                        </a:rPr>
                        <a:t>32</a:t>
                      </a:r>
                      <a:endParaRPr lang="en-IT" sz="1300">
                        <a:effectLst/>
                      </a:endParaRPr>
                    </a:p>
                  </a:txBody>
                  <a:tcPr marL="27502" marR="27502" marT="27502" marB="2750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tc>
                  <a:txBody>
                    <a:bodyPr/>
                    <a:lstStyle/>
                    <a:p>
                      <a:pPr algn="ctr">
                        <a:buNone/>
                      </a:pPr>
                      <a:r>
                        <a:rPr lang="en-IT" sz="1300" dirty="0">
                          <a:solidFill>
                            <a:srgbClr val="000000"/>
                          </a:solidFill>
                          <a:effectLst/>
                          <a:latin typeface="Helvetica Neue" panose="02000503000000020004" pitchFamily="2" charset="0"/>
                        </a:rPr>
                        <a:t>33</a:t>
                      </a:r>
                      <a:endParaRPr lang="en-IT" sz="1300" dirty="0">
                        <a:effectLst/>
                      </a:endParaRPr>
                    </a:p>
                  </a:txBody>
                  <a:tcPr marL="27502" marR="27502" marT="27502" marB="2750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tc>
                  <a:txBody>
                    <a:bodyPr/>
                    <a:lstStyle/>
                    <a:p>
                      <a:pPr algn="ctr">
                        <a:buNone/>
                      </a:pPr>
                      <a:r>
                        <a:rPr lang="en-IT" sz="1300" dirty="0">
                          <a:solidFill>
                            <a:srgbClr val="000000"/>
                          </a:solidFill>
                          <a:effectLst/>
                          <a:latin typeface="Helvetica Neue" panose="02000503000000020004" pitchFamily="2" charset="0"/>
                        </a:rPr>
                        <a:t>34</a:t>
                      </a:r>
                      <a:endParaRPr lang="en-IT" sz="1300" dirty="0">
                        <a:effectLst/>
                      </a:endParaRPr>
                    </a:p>
                  </a:txBody>
                  <a:tcPr marL="27502" marR="27502" marT="27502" marB="2750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extLst>
                  <a:ext uri="{0D108BD9-81ED-4DB2-BD59-A6C34878D82A}">
                    <a16:rowId xmlns:a16="http://schemas.microsoft.com/office/drawing/2014/main" val="958109075"/>
                  </a:ext>
                </a:extLst>
              </a:tr>
              <a:tr h="253019">
                <a:tc>
                  <a:txBody>
                    <a:bodyPr/>
                    <a:lstStyle/>
                    <a:p>
                      <a:pPr algn="ctr">
                        <a:buNone/>
                      </a:pPr>
                      <a:r>
                        <a:rPr lang="en-IT" sz="1300">
                          <a:solidFill>
                            <a:srgbClr val="000000"/>
                          </a:solidFill>
                          <a:effectLst/>
                          <a:latin typeface="Helvetica Neue" panose="02000503000000020004" pitchFamily="2" charset="0"/>
                        </a:rPr>
                        <a:t>21</a:t>
                      </a:r>
                      <a:endParaRPr lang="en-IT" sz="1300">
                        <a:effectLst/>
                      </a:endParaRPr>
                    </a:p>
                  </a:txBody>
                  <a:tcPr marL="27502" marR="27502" marT="27502" marB="2750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tc>
                  <a:txBody>
                    <a:bodyPr/>
                    <a:lstStyle/>
                    <a:p>
                      <a:pPr algn="ctr">
                        <a:buNone/>
                      </a:pPr>
                      <a:r>
                        <a:rPr lang="en-IT" sz="1300">
                          <a:solidFill>
                            <a:srgbClr val="000000"/>
                          </a:solidFill>
                          <a:effectLst/>
                          <a:latin typeface="Helvetica Neue" panose="02000503000000020004" pitchFamily="2" charset="0"/>
                        </a:rPr>
                        <a:t>22</a:t>
                      </a:r>
                      <a:endParaRPr lang="en-IT" sz="1300">
                        <a:effectLst/>
                      </a:endParaRPr>
                    </a:p>
                  </a:txBody>
                  <a:tcPr marL="27502" marR="27502" marT="27502" marB="2750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tc>
                  <a:txBody>
                    <a:bodyPr/>
                    <a:lstStyle/>
                    <a:p>
                      <a:pPr algn="ctr">
                        <a:buNone/>
                      </a:pPr>
                      <a:r>
                        <a:rPr lang="en-IT" sz="1300" dirty="0">
                          <a:solidFill>
                            <a:srgbClr val="000000"/>
                          </a:solidFill>
                          <a:effectLst/>
                          <a:latin typeface="Helvetica Neue" panose="02000503000000020004" pitchFamily="2" charset="0"/>
                        </a:rPr>
                        <a:t>23</a:t>
                      </a:r>
                      <a:endParaRPr lang="en-IT" sz="1300" dirty="0">
                        <a:effectLst/>
                      </a:endParaRPr>
                    </a:p>
                  </a:txBody>
                  <a:tcPr marL="27502" marR="27502" marT="27502" marB="2750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tc>
                  <a:txBody>
                    <a:bodyPr/>
                    <a:lstStyle/>
                    <a:p>
                      <a:pPr algn="ctr">
                        <a:buNone/>
                      </a:pPr>
                      <a:r>
                        <a:rPr lang="en-IT" sz="1300">
                          <a:solidFill>
                            <a:srgbClr val="000000"/>
                          </a:solidFill>
                          <a:effectLst/>
                          <a:latin typeface="Helvetica Neue" panose="02000503000000020004" pitchFamily="2" charset="0"/>
                        </a:rPr>
                        <a:t>24</a:t>
                      </a:r>
                      <a:endParaRPr lang="en-IT" sz="1300">
                        <a:effectLst/>
                      </a:endParaRPr>
                    </a:p>
                  </a:txBody>
                  <a:tcPr marL="27502" marR="27502" marT="27502" marB="2750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extLst>
                  <a:ext uri="{0D108BD9-81ED-4DB2-BD59-A6C34878D82A}">
                    <a16:rowId xmlns:a16="http://schemas.microsoft.com/office/drawing/2014/main" val="2220720111"/>
                  </a:ext>
                </a:extLst>
              </a:tr>
              <a:tr h="253019">
                <a:tc>
                  <a:txBody>
                    <a:bodyPr/>
                    <a:lstStyle/>
                    <a:p>
                      <a:pPr algn="ctr">
                        <a:buNone/>
                      </a:pPr>
                      <a:r>
                        <a:rPr lang="en-IT" sz="1300">
                          <a:solidFill>
                            <a:srgbClr val="000000"/>
                          </a:solidFill>
                          <a:effectLst/>
                          <a:latin typeface="Helvetica Neue" panose="02000503000000020004" pitchFamily="2" charset="0"/>
                        </a:rPr>
                        <a:t>11</a:t>
                      </a:r>
                      <a:endParaRPr lang="en-IT" sz="1300">
                        <a:effectLst/>
                      </a:endParaRPr>
                    </a:p>
                  </a:txBody>
                  <a:tcPr marL="27502" marR="27502" marT="27502" marB="2750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tc>
                  <a:txBody>
                    <a:bodyPr/>
                    <a:lstStyle/>
                    <a:p>
                      <a:pPr algn="ctr">
                        <a:buNone/>
                      </a:pPr>
                      <a:r>
                        <a:rPr lang="en-IT" sz="1300">
                          <a:solidFill>
                            <a:srgbClr val="000000"/>
                          </a:solidFill>
                          <a:effectLst/>
                          <a:latin typeface="Helvetica Neue" panose="02000503000000020004" pitchFamily="2" charset="0"/>
                        </a:rPr>
                        <a:t>12</a:t>
                      </a:r>
                      <a:endParaRPr lang="en-IT" sz="1300">
                        <a:effectLst/>
                      </a:endParaRPr>
                    </a:p>
                  </a:txBody>
                  <a:tcPr marL="27502" marR="27502" marT="27502" marB="2750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tc>
                  <a:txBody>
                    <a:bodyPr/>
                    <a:lstStyle/>
                    <a:p>
                      <a:pPr algn="ctr">
                        <a:buNone/>
                      </a:pPr>
                      <a:r>
                        <a:rPr lang="en-IT" sz="1300">
                          <a:solidFill>
                            <a:srgbClr val="000000"/>
                          </a:solidFill>
                          <a:effectLst/>
                          <a:latin typeface="Helvetica Neue" panose="02000503000000020004" pitchFamily="2" charset="0"/>
                        </a:rPr>
                        <a:t>13</a:t>
                      </a:r>
                      <a:endParaRPr lang="en-IT" sz="1300">
                        <a:effectLst/>
                      </a:endParaRPr>
                    </a:p>
                  </a:txBody>
                  <a:tcPr marL="27502" marR="27502" marT="27502" marB="2750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tc>
                  <a:txBody>
                    <a:bodyPr/>
                    <a:lstStyle/>
                    <a:p>
                      <a:pPr algn="ctr">
                        <a:buNone/>
                      </a:pPr>
                      <a:r>
                        <a:rPr lang="en-IT" sz="1300" dirty="0">
                          <a:solidFill>
                            <a:srgbClr val="000000"/>
                          </a:solidFill>
                          <a:effectLst/>
                          <a:latin typeface="Helvetica Neue" panose="02000503000000020004" pitchFamily="2" charset="0"/>
                        </a:rPr>
                        <a:t>14</a:t>
                      </a:r>
                      <a:endParaRPr lang="en-IT" sz="1300" dirty="0">
                        <a:effectLst/>
                      </a:endParaRPr>
                    </a:p>
                  </a:txBody>
                  <a:tcPr marL="27502" marR="27502" marT="27502" marB="2750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E4"/>
                    </a:solidFill>
                  </a:tcPr>
                </a:tc>
                <a:extLst>
                  <a:ext uri="{0D108BD9-81ED-4DB2-BD59-A6C34878D82A}">
                    <a16:rowId xmlns:a16="http://schemas.microsoft.com/office/drawing/2014/main" val="3798500233"/>
                  </a:ext>
                </a:extLst>
              </a:tr>
            </a:tbl>
          </a:graphicData>
        </a:graphic>
      </p:graphicFrame>
      <p:sp>
        <p:nvSpPr>
          <p:cNvPr id="20" name="TextBox 10">
            <a:extLst>
              <a:ext uri="{FF2B5EF4-FFF2-40B4-BE49-F238E27FC236}">
                <a16:creationId xmlns:a16="http://schemas.microsoft.com/office/drawing/2014/main" id="{7671BB76-904F-18C5-8215-BD1D7A826FCE}"/>
              </a:ext>
            </a:extLst>
          </p:cNvPr>
          <p:cNvSpPr txBox="1"/>
          <p:nvPr/>
        </p:nvSpPr>
        <p:spPr>
          <a:xfrm>
            <a:off x="175260" y="5651726"/>
            <a:ext cx="11841480" cy="338554"/>
          </a:xfrm>
          <a:prstGeom prst="rect">
            <a:avLst/>
          </a:prstGeom>
          <a:noFill/>
        </p:spPr>
        <p:txBody>
          <a:bodyPr wrap="square" rtlCol="0">
            <a:spAutoFit/>
          </a:bodyPr>
          <a:lstStyle/>
          <a:p>
            <a:pPr algn="ctr"/>
            <a:r>
              <a:rPr lang="en-IT" sz="1600" i="1" dirty="0">
                <a:solidFill>
                  <a:schemeClr val="accent1">
                    <a:lumMod val="50000"/>
                  </a:schemeClr>
                </a:solidFill>
              </a:rPr>
              <a:t>For details see </a:t>
            </a:r>
            <a:r>
              <a:rPr lang="it-IT" sz="1600" i="1" dirty="0">
                <a:solidFill>
                  <a:schemeClr val="accent1">
                    <a:lumMod val="50000"/>
                  </a:schemeClr>
                </a:solidFill>
              </a:rPr>
              <a:t>p</a:t>
            </a:r>
            <a:r>
              <a:rPr lang="en-IT" sz="1600" i="1" dirty="0">
                <a:solidFill>
                  <a:schemeClr val="accent1">
                    <a:lumMod val="50000"/>
                  </a:schemeClr>
                </a:solidFill>
              </a:rPr>
              <a:t>oster </a:t>
            </a:r>
            <a:r>
              <a:rPr lang="it-IT" sz="1600" i="1" dirty="0">
                <a:solidFill>
                  <a:schemeClr val="accent1">
                    <a:lumMod val="50000"/>
                  </a:schemeClr>
                </a:solidFill>
              </a:rPr>
              <a:t>from </a:t>
            </a:r>
            <a:r>
              <a:rPr lang="en-GB" sz="1600" i="1" dirty="0" err="1">
                <a:solidFill>
                  <a:schemeClr val="accent1">
                    <a:lumMod val="50000"/>
                  </a:schemeClr>
                </a:solidFill>
              </a:rPr>
              <a:t>Dusini</a:t>
            </a:r>
            <a:r>
              <a:rPr lang="it-IT" sz="1600" i="1" dirty="0">
                <a:solidFill>
                  <a:schemeClr val="accent1">
                    <a:lumMod val="50000"/>
                  </a:schemeClr>
                </a:solidFill>
              </a:rPr>
              <a:t> et al., ‘‘</a:t>
            </a:r>
            <a:r>
              <a:rPr lang="en-GB" sz="1600" b="1" i="1" dirty="0">
                <a:solidFill>
                  <a:schemeClr val="accent1">
                    <a:lumMod val="50000"/>
                  </a:schemeClr>
                </a:solidFill>
              </a:rPr>
              <a:t>Measure the uniformity of NISP instrument using NIR calibrated catalogue</a:t>
            </a:r>
            <a:r>
              <a:rPr lang="it-IT" sz="1600" i="1" dirty="0">
                <a:solidFill>
                  <a:schemeClr val="accent1">
                    <a:lumMod val="50000"/>
                  </a:schemeClr>
                </a:solidFill>
              </a:rPr>
              <a:t>’’ </a:t>
            </a:r>
            <a:endParaRPr lang="en-IT" sz="1600" i="1" dirty="0">
              <a:solidFill>
                <a:schemeClr val="accent1">
                  <a:lumMod val="50000"/>
                </a:schemeClr>
              </a:solidFill>
            </a:endParaRPr>
          </a:p>
        </p:txBody>
      </p:sp>
      <p:sp>
        <p:nvSpPr>
          <p:cNvPr id="2" name="Titolo 1">
            <a:extLst>
              <a:ext uri="{FF2B5EF4-FFF2-40B4-BE49-F238E27FC236}">
                <a16:creationId xmlns:a16="http://schemas.microsoft.com/office/drawing/2014/main" id="{CAC121B6-CB44-5A6D-A5AA-7E181F76F184}"/>
              </a:ext>
            </a:extLst>
          </p:cNvPr>
          <p:cNvSpPr>
            <a:spLocks noGrp="1"/>
          </p:cNvSpPr>
          <p:nvPr>
            <p:ph type="title"/>
          </p:nvPr>
        </p:nvSpPr>
        <p:spPr>
          <a:xfrm>
            <a:off x="838200" y="189866"/>
            <a:ext cx="10515600" cy="863898"/>
          </a:xfrm>
        </p:spPr>
        <p:txBody>
          <a:bodyPr>
            <a:normAutofit/>
          </a:bodyPr>
          <a:lstStyle/>
          <a:p>
            <a:pPr algn="ctr"/>
            <a:r>
              <a:rPr lang="it-IT" b="1" dirty="0"/>
              <a:t>Work In Progress…</a:t>
            </a:r>
            <a:endParaRPr lang="it-IT" dirty="0"/>
          </a:p>
        </p:txBody>
      </p:sp>
      <p:sp>
        <p:nvSpPr>
          <p:cNvPr id="4" name="CasellaDiTesto 3">
            <a:extLst>
              <a:ext uri="{FF2B5EF4-FFF2-40B4-BE49-F238E27FC236}">
                <a16:creationId xmlns:a16="http://schemas.microsoft.com/office/drawing/2014/main" id="{E7DA45EA-8A4E-AB16-63D6-F61E936B6124}"/>
              </a:ext>
            </a:extLst>
          </p:cNvPr>
          <p:cNvSpPr txBox="1"/>
          <p:nvPr/>
        </p:nvSpPr>
        <p:spPr>
          <a:xfrm>
            <a:off x="175260" y="1392761"/>
            <a:ext cx="11849100" cy="1477328"/>
          </a:xfrm>
          <a:prstGeom prst="rect">
            <a:avLst/>
          </a:prstGeom>
          <a:noFill/>
        </p:spPr>
        <p:txBody>
          <a:bodyPr wrap="square">
            <a:spAutoFit/>
          </a:bodyPr>
          <a:lstStyle/>
          <a:p>
            <a:pPr marL="285750" indent="-285750">
              <a:buFont typeface="Arial" panose="020B0604020202020204" pitchFamily="34" charset="0"/>
              <a:buChar char="•"/>
            </a:pPr>
            <a:r>
              <a:rPr lang="en-IT" sz="1800" dirty="0">
                <a:solidFill>
                  <a:schemeClr val="accent1">
                    <a:lumMod val="50000"/>
                  </a:schemeClr>
                </a:solidFill>
              </a:rPr>
              <a:t>Galaxies are </a:t>
            </a:r>
            <a:r>
              <a:rPr lang="en-IT" sz="1800" b="1" dirty="0">
                <a:solidFill>
                  <a:schemeClr val="accent1">
                    <a:lumMod val="50000"/>
                  </a:schemeClr>
                </a:solidFill>
              </a:rPr>
              <a:t>randomly distributed </a:t>
            </a:r>
            <a:r>
              <a:rPr lang="en-IT" sz="1800" dirty="0">
                <a:solidFill>
                  <a:schemeClr val="accent1">
                    <a:lumMod val="50000"/>
                  </a:schemeClr>
                </a:solidFill>
              </a:rPr>
              <a:t>on the NISP focal plane</a:t>
            </a:r>
            <a:r>
              <a:rPr lang="it-IT" sz="1800" dirty="0">
                <a:solidFill>
                  <a:schemeClr val="accent1">
                    <a:lumMod val="50000"/>
                  </a:schemeClr>
                </a:solidFill>
              </a:rPr>
              <a:t> (</a:t>
            </a:r>
            <a:r>
              <a:rPr lang="en-GB" dirty="0">
                <a:solidFill>
                  <a:schemeClr val="accent1">
                    <a:lumMod val="50000"/>
                  </a:schemeClr>
                </a:solidFill>
              </a:rPr>
              <a:t>flat</a:t>
            </a:r>
            <a:r>
              <a:rPr lang="en-GB" sz="1800" dirty="0">
                <a:solidFill>
                  <a:schemeClr val="accent1">
                    <a:lumMod val="50000"/>
                  </a:schemeClr>
                </a:solidFill>
              </a:rPr>
              <a:t> distribution </a:t>
            </a:r>
            <a:r>
              <a:rPr lang="en-IT" sz="1800" dirty="0">
                <a:solidFill>
                  <a:schemeClr val="accent1">
                    <a:lumMod val="50000"/>
                  </a:schemeClr>
                </a:solidFill>
                <a:sym typeface="Wingdings" pitchFamily="2" charset="2"/>
              </a:rPr>
              <a:t>of any feature of the NIR catalog</a:t>
            </a:r>
            <a:r>
              <a:rPr lang="it-IT" sz="1800" dirty="0">
                <a:solidFill>
                  <a:schemeClr val="accent1">
                    <a:lumMod val="50000"/>
                  </a:schemeClr>
                </a:solidFill>
                <a:sym typeface="Wingdings" pitchFamily="2" charset="2"/>
              </a:rPr>
              <a:t>)</a:t>
            </a:r>
            <a:endParaRPr lang="en-GB" dirty="0">
              <a:solidFill>
                <a:schemeClr val="accent1">
                  <a:lumMod val="50000"/>
                </a:schemeClr>
              </a:solidFill>
              <a:sym typeface="Wingdings" pitchFamily="2" charset="2"/>
            </a:endParaRPr>
          </a:p>
          <a:p>
            <a:pPr marL="285750" indent="-285750">
              <a:buFont typeface="Arial" panose="020B0604020202020204" pitchFamily="34" charset="0"/>
              <a:buChar char="•"/>
            </a:pPr>
            <a:endParaRPr lang="en-GB" sz="1800" dirty="0">
              <a:solidFill>
                <a:schemeClr val="accent1">
                  <a:lumMod val="50000"/>
                </a:schemeClr>
              </a:solidFill>
              <a:sym typeface="Wingdings" pitchFamily="2" charset="2"/>
            </a:endParaRPr>
          </a:p>
          <a:p>
            <a:pPr marL="285750" indent="-285750">
              <a:buFont typeface="Arial" panose="020B0604020202020204" pitchFamily="34" charset="0"/>
              <a:buChar char="•"/>
            </a:pPr>
            <a:r>
              <a:rPr lang="it-IT" sz="1800" dirty="0">
                <a:solidFill>
                  <a:schemeClr val="accent1">
                    <a:lumMod val="50000"/>
                  </a:schemeClr>
                </a:solidFill>
                <a:sym typeface="Wingdings" pitchFamily="2" charset="2"/>
              </a:rPr>
              <a:t>D</a:t>
            </a:r>
            <a:r>
              <a:rPr lang="en-IT" sz="1800" dirty="0">
                <a:solidFill>
                  <a:schemeClr val="accent1">
                    <a:lumMod val="50000"/>
                  </a:schemeClr>
                </a:solidFill>
                <a:sym typeface="Wingdings" pitchFamily="2" charset="2"/>
              </a:rPr>
              <a:t>ifferences</a:t>
            </a:r>
            <a:r>
              <a:rPr lang="it-IT" sz="1800" dirty="0">
                <a:solidFill>
                  <a:schemeClr val="accent1">
                    <a:lumMod val="50000"/>
                  </a:schemeClr>
                </a:solidFill>
                <a:sym typeface="Wingdings" pitchFamily="2" charset="2"/>
              </a:rPr>
              <a:t> in the mea</a:t>
            </a:r>
            <a:r>
              <a:rPr lang="en-US" sz="1800" noProof="0" dirty="0">
                <a:solidFill>
                  <a:schemeClr val="accent1">
                    <a:lumMod val="50000"/>
                  </a:schemeClr>
                </a:solidFill>
                <a:sym typeface="Wingdings" pitchFamily="2" charset="2"/>
              </a:rPr>
              <a:t>n </a:t>
            </a:r>
            <a:r>
              <a:rPr lang="en-US" sz="1800" noProof="0" dirty="0" err="1">
                <a:solidFill>
                  <a:schemeClr val="accent1">
                    <a:lumMod val="50000"/>
                  </a:schemeClr>
                </a:solidFill>
                <a:sym typeface="Wingdings" pitchFamily="2" charset="2"/>
              </a:rPr>
              <a:t>va</a:t>
            </a:r>
            <a:r>
              <a:rPr lang="it-IT" sz="1800" dirty="0" err="1">
                <a:solidFill>
                  <a:schemeClr val="accent1">
                    <a:lumMod val="50000"/>
                  </a:schemeClr>
                </a:solidFill>
                <a:sym typeface="Wingdings" pitchFamily="2" charset="2"/>
              </a:rPr>
              <a:t>lues</a:t>
            </a:r>
            <a:r>
              <a:rPr lang="en-IT" sz="1800" dirty="0">
                <a:solidFill>
                  <a:schemeClr val="accent1">
                    <a:lumMod val="50000"/>
                  </a:schemeClr>
                </a:solidFill>
                <a:sym typeface="Wingdings" pitchFamily="2" charset="2"/>
              </a:rPr>
              <a:t> </a:t>
            </a:r>
            <a:r>
              <a:rPr lang="en-GB" sz="1800" dirty="0">
                <a:solidFill>
                  <a:schemeClr val="accent1">
                    <a:lumMod val="50000"/>
                  </a:schemeClr>
                </a:solidFill>
                <a:sym typeface="Wingdings" pitchFamily="2" charset="2"/>
              </a:rPr>
              <a:t>relat</a:t>
            </a:r>
            <a:r>
              <a:rPr lang="en-GB" dirty="0">
                <a:solidFill>
                  <a:schemeClr val="accent1">
                    <a:lumMod val="50000"/>
                  </a:schemeClr>
                </a:solidFill>
                <a:sym typeface="Wingdings" pitchFamily="2" charset="2"/>
              </a:rPr>
              <a:t>es</a:t>
            </a:r>
            <a:r>
              <a:rPr lang="en-IT" sz="1800" dirty="0">
                <a:solidFill>
                  <a:schemeClr val="accent1">
                    <a:lumMod val="50000"/>
                  </a:schemeClr>
                </a:solidFill>
                <a:sym typeface="Wingdings" pitchFamily="2" charset="2"/>
              </a:rPr>
              <a:t> to a </a:t>
            </a:r>
            <a:r>
              <a:rPr lang="en-IT" sz="1800" b="1" dirty="0">
                <a:solidFill>
                  <a:schemeClr val="accent1">
                    <a:lumMod val="50000"/>
                  </a:schemeClr>
                </a:solidFill>
                <a:sym typeface="Wingdings" pitchFamily="2" charset="2"/>
              </a:rPr>
              <a:t>non-uniform </a:t>
            </a:r>
            <a:r>
              <a:rPr lang="en-GB" sz="1800" b="1" dirty="0">
                <a:solidFill>
                  <a:schemeClr val="accent1">
                    <a:lumMod val="50000"/>
                  </a:schemeClr>
                </a:solidFill>
                <a:sym typeface="Wingdings" pitchFamily="2" charset="2"/>
              </a:rPr>
              <a:t>response</a:t>
            </a:r>
            <a:r>
              <a:rPr lang="en-IT" sz="1800" b="1" dirty="0">
                <a:solidFill>
                  <a:schemeClr val="accent1">
                    <a:lumMod val="50000"/>
                  </a:schemeClr>
                </a:solidFill>
                <a:sym typeface="Wingdings" pitchFamily="2" charset="2"/>
              </a:rPr>
              <a:t> </a:t>
            </a:r>
            <a:r>
              <a:rPr lang="en-IT" sz="1800" dirty="0">
                <a:solidFill>
                  <a:schemeClr val="accent1">
                    <a:lumMod val="50000"/>
                  </a:schemeClr>
                </a:solidFill>
                <a:sym typeface="Wingdings" pitchFamily="2" charset="2"/>
              </a:rPr>
              <a:t>of NISP instrument, calibration</a:t>
            </a:r>
            <a:r>
              <a:rPr lang="it-IT" sz="1800" dirty="0">
                <a:solidFill>
                  <a:schemeClr val="accent1">
                    <a:lumMod val="50000"/>
                  </a:schemeClr>
                </a:solidFill>
                <a:sym typeface="Wingdings" pitchFamily="2" charset="2"/>
              </a:rPr>
              <a:t>,</a:t>
            </a:r>
            <a:r>
              <a:rPr lang="en-IT" sz="1800" dirty="0">
                <a:solidFill>
                  <a:schemeClr val="accent1">
                    <a:lumMod val="50000"/>
                  </a:schemeClr>
                </a:solidFill>
                <a:sym typeface="Wingdings" pitchFamily="2" charset="2"/>
              </a:rPr>
              <a:t> reconstruction</a:t>
            </a:r>
            <a:endParaRPr lang="it-IT" sz="1800" dirty="0">
              <a:solidFill>
                <a:schemeClr val="accent1">
                  <a:lumMod val="50000"/>
                </a:schemeClr>
              </a:solidFill>
              <a:sym typeface="Wingdings" pitchFamily="2" charset="2"/>
            </a:endParaRPr>
          </a:p>
          <a:p>
            <a:pPr marL="285750" indent="-285750">
              <a:buFont typeface="Arial" panose="020B0604020202020204" pitchFamily="34" charset="0"/>
              <a:buChar char="•"/>
            </a:pPr>
            <a:endParaRPr lang="en-IT" sz="1800" dirty="0">
              <a:solidFill>
                <a:schemeClr val="accent1">
                  <a:lumMod val="50000"/>
                </a:schemeClr>
              </a:solidFill>
              <a:sym typeface="Wingdings" pitchFamily="2" charset="2"/>
            </a:endParaRPr>
          </a:p>
          <a:p>
            <a:pPr marL="285750" indent="-285750">
              <a:buFont typeface="Arial" panose="020B0604020202020204" pitchFamily="34" charset="0"/>
              <a:buChar char="•"/>
            </a:pPr>
            <a:r>
              <a:rPr lang="en-IT" sz="1800" dirty="0">
                <a:solidFill>
                  <a:schemeClr val="accent1">
                    <a:lumMod val="50000"/>
                  </a:schemeClr>
                </a:solidFill>
                <a:sym typeface="Wingdings" pitchFamily="2" charset="2"/>
              </a:rPr>
              <a:t>Using </a:t>
            </a:r>
            <a:r>
              <a:rPr lang="en-GB" sz="1800" dirty="0">
                <a:solidFill>
                  <a:schemeClr val="accent1">
                    <a:lumMod val="50000"/>
                  </a:schemeClr>
                </a:solidFill>
              </a:rPr>
              <a:t>NIR Calibrated </a:t>
            </a:r>
            <a:r>
              <a:rPr lang="en-GB" sz="1800" dirty="0" err="1">
                <a:solidFill>
                  <a:schemeClr val="accent1">
                    <a:lumMod val="50000"/>
                  </a:schemeClr>
                </a:solidFill>
              </a:rPr>
              <a:t>Catalog</a:t>
            </a:r>
            <a:r>
              <a:rPr lang="en-GB" sz="1800" dirty="0">
                <a:solidFill>
                  <a:schemeClr val="accent1">
                    <a:lumMod val="50000"/>
                  </a:schemeClr>
                </a:solidFill>
              </a:rPr>
              <a:t> - REGREPROC2_R1 we can verify the uniformity at % level over area of 40x40 pixels</a:t>
            </a:r>
            <a:endParaRPr lang="it-IT" sz="1800" dirty="0">
              <a:solidFill>
                <a:schemeClr val="accent1">
                  <a:lumMod val="50000"/>
                </a:schemeClr>
              </a:solidFill>
            </a:endParaRPr>
          </a:p>
        </p:txBody>
      </p:sp>
      <p:sp>
        <p:nvSpPr>
          <p:cNvPr id="5" name="CasellaDiTesto 4">
            <a:extLst>
              <a:ext uri="{FF2B5EF4-FFF2-40B4-BE49-F238E27FC236}">
                <a16:creationId xmlns:a16="http://schemas.microsoft.com/office/drawing/2014/main" id="{C0D2CBA9-4E00-A02D-C631-83F6F69F5E54}"/>
              </a:ext>
            </a:extLst>
          </p:cNvPr>
          <p:cNvSpPr txBox="1"/>
          <p:nvPr/>
        </p:nvSpPr>
        <p:spPr>
          <a:xfrm>
            <a:off x="175260" y="922366"/>
            <a:ext cx="11841480" cy="461665"/>
          </a:xfrm>
          <a:prstGeom prst="rect">
            <a:avLst/>
          </a:prstGeom>
          <a:noFill/>
        </p:spPr>
        <p:txBody>
          <a:bodyPr wrap="square">
            <a:spAutoFit/>
          </a:bodyPr>
          <a:lstStyle/>
          <a:p>
            <a:pPr marL="342900" indent="-342900" algn="ctr">
              <a:buFont typeface="Wingdings" panose="05000000000000000000" pitchFamily="2" charset="2"/>
              <a:buChar char="Ø"/>
            </a:pPr>
            <a:r>
              <a:rPr lang="en-IT" sz="2400" b="1" u="sng" dirty="0">
                <a:solidFill>
                  <a:schemeClr val="accent1">
                    <a:lumMod val="50000"/>
                  </a:schemeClr>
                </a:solidFill>
              </a:rPr>
              <a:t>Study of NISP uniformity respon</a:t>
            </a:r>
            <a:r>
              <a:rPr lang="en-GB" sz="2400" b="1" u="sng" dirty="0">
                <a:solidFill>
                  <a:schemeClr val="accent1">
                    <a:lumMod val="50000"/>
                  </a:schemeClr>
                </a:solidFill>
              </a:rPr>
              <a:t>s</a:t>
            </a:r>
            <a:r>
              <a:rPr lang="en-IT" sz="2400" b="1" u="sng" dirty="0">
                <a:solidFill>
                  <a:schemeClr val="accent1">
                    <a:lumMod val="50000"/>
                  </a:schemeClr>
                </a:solidFill>
              </a:rPr>
              <a:t>e using NIR Calibrated Catalog</a:t>
            </a:r>
            <a:endParaRPr lang="en-GB" sz="2400" u="sng" dirty="0">
              <a:solidFill>
                <a:schemeClr val="accent1">
                  <a:lumMod val="50000"/>
                </a:schemeClr>
              </a:solidFill>
            </a:endParaRPr>
          </a:p>
        </p:txBody>
      </p:sp>
    </p:spTree>
    <p:extLst>
      <p:ext uri="{BB962C8B-B14F-4D97-AF65-F5344CB8AC3E}">
        <p14:creationId xmlns:p14="http://schemas.microsoft.com/office/powerpoint/2010/main" val="2034870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5E32A8A-2C16-41DC-B980-AC9952B71B4F}"/>
              </a:ext>
            </a:extLst>
          </p:cNvPr>
          <p:cNvSpPr>
            <a:spLocks noGrp="1"/>
          </p:cNvSpPr>
          <p:nvPr>
            <p:ph idx="1"/>
          </p:nvPr>
        </p:nvSpPr>
        <p:spPr>
          <a:xfrm>
            <a:off x="175260" y="1857772"/>
            <a:ext cx="11841480" cy="3142457"/>
          </a:xfrm>
        </p:spPr>
        <p:txBody>
          <a:bodyPr>
            <a:normAutofit/>
          </a:bodyPr>
          <a:lstStyle/>
          <a:p>
            <a:pPr algn="just"/>
            <a:r>
              <a:rPr lang="en-US" sz="2000" dirty="0">
                <a:latin typeface="Arial" panose="020B0604020202020204" pitchFamily="34" charset="0"/>
                <a:cs typeface="Arial" panose="020B0604020202020204" pitchFamily="34" charset="0"/>
              </a:rPr>
              <a:t>Two minor issues fixed:</a:t>
            </a:r>
          </a:p>
          <a:p>
            <a:pPr marL="0" indent="0" algn="just">
              <a:buNone/>
            </a:pPr>
            <a:endParaRPr lang="en-US" sz="2000" dirty="0">
              <a:latin typeface="Arial" panose="020B0604020202020204" pitchFamily="34" charset="0"/>
              <a:cs typeface="Arial" panose="020B0604020202020204" pitchFamily="34" charset="0"/>
            </a:endParaRPr>
          </a:p>
          <a:p>
            <a:pPr marL="514350" indent="-514350" algn="just">
              <a:buFont typeface="+mj-lt"/>
              <a:buAutoNum type="arabicPeriod"/>
            </a:pPr>
            <a:r>
              <a:rPr lang="en-US" sz="2000" dirty="0">
                <a:latin typeface="Arial" panose="020B0604020202020204" pitchFamily="34" charset="0"/>
                <a:cs typeface="Arial" panose="020B0604020202020204" pitchFamily="34" charset="0"/>
              </a:rPr>
              <a:t>NISP</a:t>
            </a:r>
            <a:r>
              <a:rPr lang="en-US" sz="2000" b="1" dirty="0">
                <a:latin typeface="Arial" panose="020B0604020202020204" pitchFamily="34" charset="0"/>
                <a:cs typeface="Arial" panose="020B0604020202020204" pitchFamily="34" charset="0"/>
              </a:rPr>
              <a:t> status undefined </a:t>
            </a:r>
            <a:r>
              <a:rPr lang="en-US" sz="2000" dirty="0">
                <a:latin typeface="Arial" panose="020B0604020202020204" pitchFamily="34" charset="0"/>
                <a:cs typeface="Arial" panose="020B0604020202020204" pitchFamily="34" charset="0"/>
              </a:rPr>
              <a:t>(because is reset before changing state) once every six months (per DPU) for few milliseconds while HKTM is prepared. This </a:t>
            </a:r>
            <a:r>
              <a:rPr lang="en-US" sz="2000" b="1" dirty="0">
                <a:latin typeface="Arial" panose="020B0604020202020204" pitchFamily="34" charset="0"/>
                <a:cs typeface="Arial" panose="020B0604020202020204" pitchFamily="34" charset="0"/>
              </a:rPr>
              <a:t>did not cause scientific data loss</a:t>
            </a:r>
            <a:r>
              <a:rPr lang="en-US" sz="2000" dirty="0">
                <a:latin typeface="Arial" panose="020B0604020202020204" pitchFamily="34" charset="0"/>
                <a:cs typeface="Arial" panose="020B0604020202020204" pitchFamily="34" charset="0"/>
              </a:rPr>
              <a:t>.</a:t>
            </a:r>
          </a:p>
          <a:p>
            <a:pPr marL="514350" indent="-514350" algn="just">
              <a:buFont typeface="+mj-lt"/>
              <a:buAutoNum type="arabicPeriod"/>
            </a:pPr>
            <a:endParaRPr lang="en-US" sz="2000" dirty="0">
              <a:latin typeface="Arial" panose="020B0604020202020204" pitchFamily="34" charset="0"/>
              <a:cs typeface="Arial" panose="020B0604020202020204" pitchFamily="34" charset="0"/>
            </a:endParaRPr>
          </a:p>
          <a:p>
            <a:pPr marL="514350" indent="-514350">
              <a:buFont typeface="+mj-lt"/>
              <a:buAutoNum type="arabicPeriod" startAt="2"/>
            </a:pPr>
            <a:r>
              <a:rPr lang="en-US" sz="2000" dirty="0">
                <a:latin typeface="Arial" panose="020B0604020202020204" pitchFamily="34" charset="0"/>
                <a:cs typeface="Arial" panose="020B0604020202020204" pitchFamily="34" charset="0"/>
              </a:rPr>
              <a:t>During Calblock-F009 (non-linearity) a </a:t>
            </a:r>
            <a:r>
              <a:rPr lang="en-US" sz="2000" b="1" dirty="0">
                <a:latin typeface="Arial" panose="020B0604020202020204" pitchFamily="34" charset="0"/>
                <a:cs typeface="Arial" panose="020B0604020202020204" pitchFamily="34" charset="0"/>
              </a:rPr>
              <a:t>LED illumination configuration </a:t>
            </a:r>
            <a:r>
              <a:rPr lang="en-US" sz="2000" dirty="0">
                <a:latin typeface="Arial" panose="020B0604020202020204" pitchFamily="34" charset="0"/>
                <a:cs typeface="Arial" panose="020B0604020202020204" pitchFamily="34" charset="0"/>
              </a:rPr>
              <a:t>leads to a </a:t>
            </a:r>
            <a:r>
              <a:rPr lang="en-US" sz="2000" b="1" dirty="0">
                <a:latin typeface="Arial" panose="020B0604020202020204" pitchFamily="34" charset="0"/>
                <a:cs typeface="Arial" panose="020B0604020202020204" pitchFamily="34" charset="0"/>
              </a:rPr>
              <a:t>very small size of the NISP data </a:t>
            </a:r>
            <a:r>
              <a:rPr lang="en-US" sz="2000" dirty="0">
                <a:latin typeface="Arial" panose="020B0604020202020204" pitchFamily="34" charset="0"/>
                <a:cs typeface="Arial" panose="020B0604020202020204" pitchFamily="34" charset="0"/>
              </a:rPr>
              <a:t>product. This exception was not correctly handled by the functions transferring the data internally in the DPU. A work-around was defined (disabling the compression) and the Calblock-F009 was successfully completed.</a:t>
            </a:r>
          </a:p>
        </p:txBody>
      </p:sp>
      <p:sp>
        <p:nvSpPr>
          <p:cNvPr id="10" name="CasellaDiTesto 9">
            <a:extLst>
              <a:ext uri="{FF2B5EF4-FFF2-40B4-BE49-F238E27FC236}">
                <a16:creationId xmlns:a16="http://schemas.microsoft.com/office/drawing/2014/main" id="{E7F1D0D2-7426-1D76-C910-6D2B2CA33C8B}"/>
              </a:ext>
            </a:extLst>
          </p:cNvPr>
          <p:cNvSpPr txBox="1"/>
          <p:nvPr/>
        </p:nvSpPr>
        <p:spPr>
          <a:xfrm>
            <a:off x="175260" y="190694"/>
            <a:ext cx="11841480" cy="461665"/>
          </a:xfrm>
          <a:prstGeom prst="rect">
            <a:avLst/>
          </a:prstGeom>
          <a:noFill/>
        </p:spPr>
        <p:txBody>
          <a:bodyPr wrap="square">
            <a:spAutoFit/>
          </a:bodyPr>
          <a:lstStyle/>
          <a:p>
            <a:pPr marL="342900" indent="-342900" algn="ctr">
              <a:buFont typeface="Wingdings" panose="05000000000000000000" pitchFamily="2" charset="2"/>
              <a:buChar char="Ø"/>
            </a:pPr>
            <a:r>
              <a:rPr lang="en-US" sz="2400" b="1" u="sng" dirty="0">
                <a:solidFill>
                  <a:schemeClr val="accent1">
                    <a:lumMod val="50000"/>
                  </a:schemeClr>
                </a:solidFill>
              </a:rPr>
              <a:t>DPU-ASWv1.4 new release (September 2025)</a:t>
            </a:r>
            <a:endParaRPr lang="en-GB" sz="2400" u="sng" dirty="0">
              <a:solidFill>
                <a:schemeClr val="accent1">
                  <a:lumMod val="50000"/>
                </a:schemeClr>
              </a:solidFill>
            </a:endParaRPr>
          </a:p>
        </p:txBody>
      </p:sp>
    </p:spTree>
    <p:extLst>
      <p:ext uri="{BB962C8B-B14F-4D97-AF65-F5344CB8AC3E}">
        <p14:creationId xmlns:p14="http://schemas.microsoft.com/office/powerpoint/2010/main" val="3967424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1F8A12-BBF2-4C45-A8E3-A329CA9906A5}"/>
              </a:ext>
            </a:extLst>
          </p:cNvPr>
          <p:cNvSpPr txBox="1">
            <a:spLocks/>
          </p:cNvSpPr>
          <p:nvPr/>
        </p:nvSpPr>
        <p:spPr>
          <a:xfrm>
            <a:off x="838200" y="2997051"/>
            <a:ext cx="10515600" cy="8638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pPr algn="ctr">
              <a:lnSpc>
                <a:spcPct val="100000"/>
              </a:lnSpc>
            </a:pPr>
            <a:r>
              <a:rPr lang="en-GB" b="1"/>
              <a:t>Thank you for your attention!</a:t>
            </a:r>
            <a:endParaRPr lang="en-GB" dirty="0"/>
          </a:p>
        </p:txBody>
      </p:sp>
    </p:spTree>
    <p:extLst>
      <p:ext uri="{BB962C8B-B14F-4D97-AF65-F5344CB8AC3E}">
        <p14:creationId xmlns:p14="http://schemas.microsoft.com/office/powerpoint/2010/main" val="3080748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D6EC763-65B7-4AF5-86BF-BF8C1C05F6F4}"/>
              </a:ext>
            </a:extLst>
          </p:cNvPr>
          <p:cNvSpPr txBox="1">
            <a:spLocks/>
          </p:cNvSpPr>
          <p:nvPr/>
        </p:nvSpPr>
        <p:spPr>
          <a:xfrm>
            <a:off x="1659060" y="1754557"/>
            <a:ext cx="8873880" cy="33488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GB" sz="2400" b="1" dirty="0"/>
              <a:t>HKTM and QLA daily monitoring</a:t>
            </a:r>
          </a:p>
          <a:p>
            <a:pPr marL="285750" indent="-285750">
              <a:lnSpc>
                <a:spcPct val="150000"/>
              </a:lnSpc>
              <a:buFont typeface="Arial" panose="020B0604020202020204" pitchFamily="34" charset="0"/>
              <a:buChar char="•"/>
            </a:pPr>
            <a:r>
              <a:rPr lang="en-US" sz="2400" b="1" dirty="0"/>
              <a:t>Cosmic Detection On Slew Dark</a:t>
            </a:r>
          </a:p>
          <a:p>
            <a:pPr marL="285750" indent="-285750">
              <a:lnSpc>
                <a:spcPct val="150000"/>
              </a:lnSpc>
              <a:buFont typeface="Arial" panose="020B0604020202020204" pitchFamily="34" charset="0"/>
              <a:buChar char="•"/>
            </a:pPr>
            <a:r>
              <a:rPr lang="en-GB" sz="2400" b="1" dirty="0"/>
              <a:t>Flat-field (F-007) Detectors Analysis</a:t>
            </a:r>
          </a:p>
          <a:p>
            <a:pPr marL="285750" indent="-285750">
              <a:lnSpc>
                <a:spcPct val="150000"/>
              </a:lnSpc>
              <a:buFont typeface="Arial" panose="020B0604020202020204" pitchFamily="34" charset="0"/>
              <a:buChar char="•"/>
            </a:pPr>
            <a:r>
              <a:rPr lang="en-US" sz="2400" b="1" dirty="0"/>
              <a:t>Persistence Detection On Slew Dark Using Autoencoders</a:t>
            </a:r>
          </a:p>
          <a:p>
            <a:pPr marL="285750" indent="-285750">
              <a:lnSpc>
                <a:spcPct val="150000"/>
              </a:lnSpc>
              <a:buFont typeface="Arial" panose="020B0604020202020204" pitchFamily="34" charset="0"/>
              <a:buChar char="•"/>
            </a:pPr>
            <a:r>
              <a:rPr lang="en-US" sz="2400" b="1" dirty="0"/>
              <a:t>Work In Progress</a:t>
            </a:r>
            <a:endParaRPr lang="en-GB" sz="2400" b="1" dirty="0"/>
          </a:p>
          <a:p>
            <a:pPr marL="285750" indent="-285750">
              <a:lnSpc>
                <a:spcPct val="150000"/>
              </a:lnSpc>
              <a:buFont typeface="Arial" panose="020B0604020202020204" pitchFamily="34" charset="0"/>
              <a:buChar char="•"/>
            </a:pPr>
            <a:endParaRPr lang="en-GB" sz="2400" b="1" dirty="0"/>
          </a:p>
          <a:p>
            <a:pPr marL="285750" indent="-285750">
              <a:lnSpc>
                <a:spcPct val="150000"/>
              </a:lnSpc>
              <a:buFont typeface="Arial" panose="020B0604020202020204" pitchFamily="34" charset="0"/>
              <a:buChar char="•"/>
            </a:pPr>
            <a:endParaRPr lang="en-GB" sz="2400" b="1" dirty="0"/>
          </a:p>
          <a:p>
            <a:pPr marL="285750" indent="-285750">
              <a:lnSpc>
                <a:spcPct val="150000"/>
              </a:lnSpc>
              <a:buFont typeface="Arial" panose="020B0604020202020204" pitchFamily="34" charset="0"/>
              <a:buChar char="•"/>
            </a:pPr>
            <a:endParaRPr lang="en-US" sz="2400" dirty="0"/>
          </a:p>
        </p:txBody>
      </p:sp>
      <p:sp>
        <p:nvSpPr>
          <p:cNvPr id="5" name="CasellaDiTesto 4">
            <a:extLst>
              <a:ext uri="{FF2B5EF4-FFF2-40B4-BE49-F238E27FC236}">
                <a16:creationId xmlns:a16="http://schemas.microsoft.com/office/drawing/2014/main" id="{F5DF691E-8C31-4544-AA6A-D7051F9209AC}"/>
              </a:ext>
            </a:extLst>
          </p:cNvPr>
          <p:cNvSpPr txBox="1"/>
          <p:nvPr/>
        </p:nvSpPr>
        <p:spPr>
          <a:xfrm>
            <a:off x="159327" y="168950"/>
            <a:ext cx="2298123" cy="646331"/>
          </a:xfrm>
          <a:prstGeom prst="rect">
            <a:avLst/>
          </a:prstGeom>
          <a:noFill/>
        </p:spPr>
        <p:txBody>
          <a:bodyPr wrap="square">
            <a:spAutoFit/>
          </a:bodyPr>
          <a:lstStyle/>
          <a:p>
            <a:pPr marL="0" indent="0" algn="ctr">
              <a:buNone/>
            </a:pPr>
            <a:r>
              <a:rPr lang="en-GB" sz="3600" b="1" dirty="0">
                <a:solidFill>
                  <a:srgbClr val="0B3041"/>
                </a:solidFill>
              </a:rPr>
              <a:t>Outline:</a:t>
            </a:r>
          </a:p>
        </p:txBody>
      </p:sp>
    </p:spTree>
    <p:extLst>
      <p:ext uri="{BB962C8B-B14F-4D97-AF65-F5344CB8AC3E}">
        <p14:creationId xmlns:p14="http://schemas.microsoft.com/office/powerpoint/2010/main" val="2419368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632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9C5CAC-293C-89C0-1610-3ACD0549EAFE}"/>
              </a:ext>
            </a:extLst>
          </p:cNvPr>
          <p:cNvSpPr txBox="1"/>
          <p:nvPr/>
        </p:nvSpPr>
        <p:spPr>
          <a:xfrm>
            <a:off x="4626847" y="2875002"/>
            <a:ext cx="2669770" cy="1107996"/>
          </a:xfrm>
          <a:prstGeom prst="rect">
            <a:avLst/>
          </a:prstGeom>
          <a:noFill/>
        </p:spPr>
        <p:txBody>
          <a:bodyPr wrap="none" rtlCol="0">
            <a:spAutoFit/>
          </a:bodyPr>
          <a:lstStyle/>
          <a:p>
            <a:r>
              <a:rPr lang="en-IT" sz="6600" dirty="0">
                <a:solidFill>
                  <a:schemeClr val="bg1"/>
                </a:solidFill>
              </a:rPr>
              <a:t>Backup</a:t>
            </a:r>
          </a:p>
        </p:txBody>
      </p:sp>
    </p:spTree>
    <p:extLst>
      <p:ext uri="{BB962C8B-B14F-4D97-AF65-F5344CB8AC3E}">
        <p14:creationId xmlns:p14="http://schemas.microsoft.com/office/powerpoint/2010/main" val="1882781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230109C-DB20-47A4-B371-CC718E7930A9}"/>
              </a:ext>
            </a:extLst>
          </p:cNvPr>
          <p:cNvPicPr>
            <a:picLocks noChangeAspect="1"/>
          </p:cNvPicPr>
          <p:nvPr/>
        </p:nvPicPr>
        <p:blipFill>
          <a:blip r:embed="rId2"/>
          <a:stretch>
            <a:fillRect/>
          </a:stretch>
        </p:blipFill>
        <p:spPr>
          <a:xfrm>
            <a:off x="190858" y="2600164"/>
            <a:ext cx="6120787" cy="3427748"/>
          </a:xfrm>
          <a:prstGeom prst="rect">
            <a:avLst/>
          </a:prstGeom>
        </p:spPr>
      </p:pic>
      <p:pic>
        <p:nvPicPr>
          <p:cNvPr id="3" name="Immagine 2">
            <a:extLst>
              <a:ext uri="{FF2B5EF4-FFF2-40B4-BE49-F238E27FC236}">
                <a16:creationId xmlns:a16="http://schemas.microsoft.com/office/drawing/2014/main" id="{0C5CEBE0-8E4B-478F-9A29-BFC84AB5AEDD}"/>
              </a:ext>
            </a:extLst>
          </p:cNvPr>
          <p:cNvPicPr>
            <a:picLocks noChangeAspect="1"/>
          </p:cNvPicPr>
          <p:nvPr/>
        </p:nvPicPr>
        <p:blipFill>
          <a:blip r:embed="rId3"/>
          <a:stretch>
            <a:fillRect/>
          </a:stretch>
        </p:blipFill>
        <p:spPr>
          <a:xfrm>
            <a:off x="6349387" y="326180"/>
            <a:ext cx="5566388" cy="5877419"/>
          </a:xfrm>
          <a:prstGeom prst="rect">
            <a:avLst/>
          </a:prstGeom>
        </p:spPr>
      </p:pic>
      <p:pic>
        <p:nvPicPr>
          <p:cNvPr id="4" name="Immagine 3" descr="Immagine che contiene testo, linea, Diagramma, Carattere&#10;&#10;Il contenuto generato dall'IA potrebbe non essere corretto.">
            <a:extLst>
              <a:ext uri="{FF2B5EF4-FFF2-40B4-BE49-F238E27FC236}">
                <a16:creationId xmlns:a16="http://schemas.microsoft.com/office/drawing/2014/main" id="{8641876D-6FEC-42C5-9BDE-71E8FB299CEF}"/>
              </a:ext>
            </a:extLst>
          </p:cNvPr>
          <p:cNvPicPr>
            <a:picLocks noChangeAspect="1"/>
          </p:cNvPicPr>
          <p:nvPr/>
        </p:nvPicPr>
        <p:blipFill>
          <a:blip r:embed="rId4">
            <a:extLst>
              <a:ext uri="{28A0092B-C50C-407E-A947-70E740481C1C}">
                <a14:useLocalDpi xmlns:a14="http://schemas.microsoft.com/office/drawing/2010/main" val="0"/>
              </a:ext>
            </a:extLst>
          </a:blip>
          <a:srcRect r="11925"/>
          <a:stretch>
            <a:fillRect/>
          </a:stretch>
        </p:blipFill>
        <p:spPr>
          <a:xfrm>
            <a:off x="228600" y="951514"/>
            <a:ext cx="6016727" cy="934437"/>
          </a:xfrm>
          <a:prstGeom prst="rect">
            <a:avLst/>
          </a:prstGeom>
        </p:spPr>
      </p:pic>
      <p:sp>
        <p:nvSpPr>
          <p:cNvPr id="10" name="CasellaDiTesto 9">
            <a:extLst>
              <a:ext uri="{FF2B5EF4-FFF2-40B4-BE49-F238E27FC236}">
                <a16:creationId xmlns:a16="http://schemas.microsoft.com/office/drawing/2014/main" id="{65654F99-BA72-405B-B7A0-8FBB9FE02152}"/>
              </a:ext>
            </a:extLst>
          </p:cNvPr>
          <p:cNvSpPr txBox="1"/>
          <p:nvPr/>
        </p:nvSpPr>
        <p:spPr>
          <a:xfrm>
            <a:off x="147637" y="220580"/>
            <a:ext cx="6199208" cy="369332"/>
          </a:xfrm>
          <a:prstGeom prst="rect">
            <a:avLst/>
          </a:prstGeom>
          <a:noFill/>
        </p:spPr>
        <p:txBody>
          <a:bodyPr wrap="square" rtlCol="0">
            <a:spAutoFit/>
          </a:bodyPr>
          <a:lstStyle/>
          <a:p>
            <a:pPr algn="ctr"/>
            <a:r>
              <a:rPr lang="en-GB" dirty="0">
                <a:solidFill>
                  <a:schemeClr val="bg1"/>
                </a:solidFill>
              </a:rPr>
              <a:t>Daily</a:t>
            </a:r>
          </a:p>
        </p:txBody>
      </p:sp>
    </p:spTree>
    <p:extLst>
      <p:ext uri="{BB962C8B-B14F-4D97-AF65-F5344CB8AC3E}">
        <p14:creationId xmlns:p14="http://schemas.microsoft.com/office/powerpoint/2010/main" val="3184434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9B61B68-9C0F-4033-BBB7-7EBFDEB31CA6}"/>
              </a:ext>
            </a:extLst>
          </p:cNvPr>
          <p:cNvPicPr>
            <a:picLocks noChangeAspect="1"/>
          </p:cNvPicPr>
          <p:nvPr/>
        </p:nvPicPr>
        <p:blipFill>
          <a:blip r:embed="rId2"/>
          <a:stretch>
            <a:fillRect/>
          </a:stretch>
        </p:blipFill>
        <p:spPr>
          <a:xfrm>
            <a:off x="6357570" y="326180"/>
            <a:ext cx="5587838" cy="5877419"/>
          </a:xfrm>
          <a:prstGeom prst="rect">
            <a:avLst/>
          </a:prstGeom>
        </p:spPr>
      </p:pic>
      <p:pic>
        <p:nvPicPr>
          <p:cNvPr id="3" name="Immagine 2">
            <a:extLst>
              <a:ext uri="{FF2B5EF4-FFF2-40B4-BE49-F238E27FC236}">
                <a16:creationId xmlns:a16="http://schemas.microsoft.com/office/drawing/2014/main" id="{A89845EA-5D63-4877-A46F-63DDC602A6DA}"/>
              </a:ext>
            </a:extLst>
          </p:cNvPr>
          <p:cNvPicPr>
            <a:picLocks noChangeAspect="1"/>
          </p:cNvPicPr>
          <p:nvPr/>
        </p:nvPicPr>
        <p:blipFill>
          <a:blip r:embed="rId3"/>
          <a:stretch>
            <a:fillRect/>
          </a:stretch>
        </p:blipFill>
        <p:spPr>
          <a:xfrm>
            <a:off x="190973" y="2600164"/>
            <a:ext cx="6123487" cy="3427748"/>
          </a:xfrm>
          <a:prstGeom prst="rect">
            <a:avLst/>
          </a:prstGeom>
        </p:spPr>
      </p:pic>
      <p:pic>
        <p:nvPicPr>
          <p:cNvPr id="4" name="Immagine 3" descr="Immagine che contiene testo, linea, Diagramma, Carattere&#10;&#10;Il contenuto generato dall'IA potrebbe non essere corretto.">
            <a:extLst>
              <a:ext uri="{FF2B5EF4-FFF2-40B4-BE49-F238E27FC236}">
                <a16:creationId xmlns:a16="http://schemas.microsoft.com/office/drawing/2014/main" id="{79CF0B78-AFC9-4D77-892C-B20B41E0644E}"/>
              </a:ext>
            </a:extLst>
          </p:cNvPr>
          <p:cNvPicPr>
            <a:picLocks noChangeAspect="1"/>
          </p:cNvPicPr>
          <p:nvPr/>
        </p:nvPicPr>
        <p:blipFill>
          <a:blip r:embed="rId4">
            <a:extLst>
              <a:ext uri="{28A0092B-C50C-407E-A947-70E740481C1C}">
                <a14:useLocalDpi xmlns:a14="http://schemas.microsoft.com/office/drawing/2010/main" val="0"/>
              </a:ext>
            </a:extLst>
          </a:blip>
          <a:srcRect r="12422"/>
          <a:stretch>
            <a:fillRect/>
          </a:stretch>
        </p:blipFill>
        <p:spPr>
          <a:xfrm>
            <a:off x="228600" y="951514"/>
            <a:ext cx="5982783" cy="934437"/>
          </a:xfrm>
          <a:prstGeom prst="rect">
            <a:avLst/>
          </a:prstGeom>
        </p:spPr>
      </p:pic>
      <p:sp>
        <p:nvSpPr>
          <p:cNvPr id="7" name="CasellaDiTesto 6">
            <a:extLst>
              <a:ext uri="{FF2B5EF4-FFF2-40B4-BE49-F238E27FC236}">
                <a16:creationId xmlns:a16="http://schemas.microsoft.com/office/drawing/2014/main" id="{651126B3-BF99-439A-9BA4-1D46EE0A3517}"/>
              </a:ext>
            </a:extLst>
          </p:cNvPr>
          <p:cNvSpPr txBox="1"/>
          <p:nvPr/>
        </p:nvSpPr>
        <p:spPr>
          <a:xfrm>
            <a:off x="147637" y="220580"/>
            <a:ext cx="6199208" cy="369332"/>
          </a:xfrm>
          <a:prstGeom prst="rect">
            <a:avLst/>
          </a:prstGeom>
          <a:noFill/>
        </p:spPr>
        <p:txBody>
          <a:bodyPr wrap="square" rtlCol="0">
            <a:spAutoFit/>
          </a:bodyPr>
          <a:lstStyle/>
          <a:p>
            <a:pPr algn="ctr"/>
            <a:r>
              <a:rPr lang="en-GB" dirty="0">
                <a:solidFill>
                  <a:schemeClr val="bg1"/>
                </a:solidFill>
              </a:rPr>
              <a:t>Daily</a:t>
            </a:r>
          </a:p>
        </p:txBody>
      </p:sp>
    </p:spTree>
    <p:extLst>
      <p:ext uri="{BB962C8B-B14F-4D97-AF65-F5344CB8AC3E}">
        <p14:creationId xmlns:p14="http://schemas.microsoft.com/office/powerpoint/2010/main" val="1851435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CD75966C-3B52-46BE-8395-2F542A011EB6}"/>
              </a:ext>
            </a:extLst>
          </p:cNvPr>
          <p:cNvGrpSpPr/>
          <p:nvPr/>
        </p:nvGrpSpPr>
        <p:grpSpPr>
          <a:xfrm>
            <a:off x="501513" y="2582085"/>
            <a:ext cx="5781675" cy="3110101"/>
            <a:chOff x="0" y="3276499"/>
            <a:chExt cx="5781675" cy="3110101"/>
          </a:xfrm>
        </p:grpSpPr>
        <p:pic>
          <p:nvPicPr>
            <p:cNvPr id="4" name="Immagine 3">
              <a:extLst>
                <a:ext uri="{FF2B5EF4-FFF2-40B4-BE49-F238E27FC236}">
                  <a16:creationId xmlns:a16="http://schemas.microsoft.com/office/drawing/2014/main" id="{C265CCFB-2AAE-4B6F-AB4E-ADDCD50C6B8A}"/>
                </a:ext>
              </a:extLst>
            </p:cNvPr>
            <p:cNvPicPr>
              <a:picLocks noChangeAspect="1"/>
            </p:cNvPicPr>
            <p:nvPr/>
          </p:nvPicPr>
          <p:blipFill>
            <a:blip r:embed="rId2"/>
            <a:stretch>
              <a:fillRect/>
            </a:stretch>
          </p:blipFill>
          <p:spPr>
            <a:xfrm>
              <a:off x="0" y="3581501"/>
              <a:ext cx="5781675" cy="2805099"/>
            </a:xfrm>
            <a:prstGeom prst="rect">
              <a:avLst/>
            </a:prstGeom>
          </p:spPr>
        </p:pic>
        <p:sp>
          <p:nvSpPr>
            <p:cNvPr id="5" name="CasellaDiTesto 4">
              <a:extLst>
                <a:ext uri="{FF2B5EF4-FFF2-40B4-BE49-F238E27FC236}">
                  <a16:creationId xmlns:a16="http://schemas.microsoft.com/office/drawing/2014/main" id="{294DD1A8-5D0E-45B1-8951-5DB197DFFB0B}"/>
                </a:ext>
              </a:extLst>
            </p:cNvPr>
            <p:cNvSpPr txBox="1"/>
            <p:nvPr/>
          </p:nvSpPr>
          <p:spPr>
            <a:xfrm>
              <a:off x="1314450" y="3276499"/>
              <a:ext cx="431528" cy="369332"/>
            </a:xfrm>
            <a:prstGeom prst="rect">
              <a:avLst/>
            </a:prstGeom>
            <a:noFill/>
          </p:spPr>
          <p:txBody>
            <a:bodyPr wrap="none" rtlCol="0">
              <a:spAutoFit/>
            </a:bodyPr>
            <a:lstStyle/>
            <a:p>
              <a:r>
                <a:rPr lang="en-GB" dirty="0"/>
                <a:t>31</a:t>
              </a:r>
            </a:p>
          </p:txBody>
        </p:sp>
        <p:sp>
          <p:nvSpPr>
            <p:cNvPr id="6" name="CasellaDiTesto 5">
              <a:extLst>
                <a:ext uri="{FF2B5EF4-FFF2-40B4-BE49-F238E27FC236}">
                  <a16:creationId xmlns:a16="http://schemas.microsoft.com/office/drawing/2014/main" id="{B456A830-7730-4146-8EFC-CD9107AAE461}"/>
                </a:ext>
              </a:extLst>
            </p:cNvPr>
            <p:cNvSpPr txBox="1"/>
            <p:nvPr/>
          </p:nvSpPr>
          <p:spPr>
            <a:xfrm>
              <a:off x="4219575" y="3276499"/>
              <a:ext cx="431528" cy="369332"/>
            </a:xfrm>
            <a:prstGeom prst="rect">
              <a:avLst/>
            </a:prstGeom>
            <a:noFill/>
          </p:spPr>
          <p:txBody>
            <a:bodyPr wrap="none" rtlCol="0">
              <a:spAutoFit/>
            </a:bodyPr>
            <a:lstStyle/>
            <a:p>
              <a:r>
                <a:rPr lang="en-GB" dirty="0"/>
                <a:t>32</a:t>
              </a:r>
            </a:p>
          </p:txBody>
        </p:sp>
      </p:grpSp>
      <p:pic>
        <p:nvPicPr>
          <p:cNvPr id="7" name="Immagine 6" descr="Immagine che contiene testo, linea, Diagramma, Carattere&#10;&#10;Il contenuto generato dall'IA potrebbe non essere corretto.">
            <a:extLst>
              <a:ext uri="{FF2B5EF4-FFF2-40B4-BE49-F238E27FC236}">
                <a16:creationId xmlns:a16="http://schemas.microsoft.com/office/drawing/2014/main" id="{C25B5EB5-1E61-422F-8075-F90EC708CD57}"/>
              </a:ext>
            </a:extLst>
          </p:cNvPr>
          <p:cNvPicPr>
            <a:picLocks noChangeAspect="1"/>
          </p:cNvPicPr>
          <p:nvPr/>
        </p:nvPicPr>
        <p:blipFill>
          <a:blip r:embed="rId3">
            <a:extLst>
              <a:ext uri="{28A0092B-C50C-407E-A947-70E740481C1C}">
                <a14:useLocalDpi xmlns:a14="http://schemas.microsoft.com/office/drawing/2010/main" val="0"/>
              </a:ext>
            </a:extLst>
          </a:blip>
          <a:srcRect r="12578"/>
          <a:stretch>
            <a:fillRect/>
          </a:stretch>
        </p:blipFill>
        <p:spPr>
          <a:xfrm>
            <a:off x="187188" y="1308692"/>
            <a:ext cx="6096000" cy="953821"/>
          </a:xfrm>
          <a:prstGeom prst="rect">
            <a:avLst/>
          </a:prstGeom>
        </p:spPr>
      </p:pic>
      <p:sp>
        <p:nvSpPr>
          <p:cNvPr id="8" name="CasellaDiTesto 7">
            <a:extLst>
              <a:ext uri="{FF2B5EF4-FFF2-40B4-BE49-F238E27FC236}">
                <a16:creationId xmlns:a16="http://schemas.microsoft.com/office/drawing/2014/main" id="{147CA654-C058-48B8-B03A-C4317B89F1EE}"/>
              </a:ext>
            </a:extLst>
          </p:cNvPr>
          <p:cNvSpPr txBox="1"/>
          <p:nvPr/>
        </p:nvSpPr>
        <p:spPr>
          <a:xfrm>
            <a:off x="2203178" y="6488668"/>
            <a:ext cx="2378347" cy="369332"/>
          </a:xfrm>
          <a:prstGeom prst="rect">
            <a:avLst/>
          </a:prstGeom>
          <a:noFill/>
        </p:spPr>
        <p:txBody>
          <a:bodyPr wrap="square">
            <a:spAutoFit/>
          </a:bodyPr>
          <a:lstStyle/>
          <a:p>
            <a:r>
              <a:rPr lang="en-GB" dirty="0"/>
              <a:t>PLAN ID 1211426433</a:t>
            </a:r>
          </a:p>
        </p:txBody>
      </p:sp>
      <p:pic>
        <p:nvPicPr>
          <p:cNvPr id="9" name="Immagine 8">
            <a:extLst>
              <a:ext uri="{FF2B5EF4-FFF2-40B4-BE49-F238E27FC236}">
                <a16:creationId xmlns:a16="http://schemas.microsoft.com/office/drawing/2014/main" id="{6CC75072-A39F-4560-BAA0-F74F88C139FB}"/>
              </a:ext>
            </a:extLst>
          </p:cNvPr>
          <p:cNvPicPr>
            <a:picLocks noChangeAspect="1"/>
          </p:cNvPicPr>
          <p:nvPr/>
        </p:nvPicPr>
        <p:blipFill>
          <a:blip r:embed="rId4"/>
          <a:stretch>
            <a:fillRect/>
          </a:stretch>
        </p:blipFill>
        <p:spPr>
          <a:xfrm>
            <a:off x="6346845" y="326180"/>
            <a:ext cx="5598563" cy="5877419"/>
          </a:xfrm>
          <a:prstGeom prst="rect">
            <a:avLst/>
          </a:prstGeom>
        </p:spPr>
      </p:pic>
      <p:sp>
        <p:nvSpPr>
          <p:cNvPr id="10" name="CasellaDiTesto 9">
            <a:extLst>
              <a:ext uri="{FF2B5EF4-FFF2-40B4-BE49-F238E27FC236}">
                <a16:creationId xmlns:a16="http://schemas.microsoft.com/office/drawing/2014/main" id="{73B88E0E-561D-4A3A-8C89-E1FDE2207BED}"/>
              </a:ext>
            </a:extLst>
          </p:cNvPr>
          <p:cNvSpPr txBox="1"/>
          <p:nvPr/>
        </p:nvSpPr>
        <p:spPr>
          <a:xfrm>
            <a:off x="147637" y="220580"/>
            <a:ext cx="6199208" cy="369332"/>
          </a:xfrm>
          <a:prstGeom prst="rect">
            <a:avLst/>
          </a:prstGeom>
          <a:noFill/>
        </p:spPr>
        <p:txBody>
          <a:bodyPr wrap="square" rtlCol="0">
            <a:spAutoFit/>
          </a:bodyPr>
          <a:lstStyle/>
          <a:p>
            <a:pPr algn="ctr"/>
            <a:r>
              <a:rPr lang="en-GB" dirty="0">
                <a:solidFill>
                  <a:schemeClr val="bg1"/>
                </a:solidFill>
              </a:rPr>
              <a:t>Daily</a:t>
            </a:r>
          </a:p>
        </p:txBody>
      </p:sp>
    </p:spTree>
    <p:extLst>
      <p:ext uri="{BB962C8B-B14F-4D97-AF65-F5344CB8AC3E}">
        <p14:creationId xmlns:p14="http://schemas.microsoft.com/office/powerpoint/2010/main" val="366647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1B74B1F-BA98-B038-CE27-149E3E20CD95}"/>
              </a:ext>
            </a:extLst>
          </p:cNvPr>
          <p:cNvPicPr>
            <a:picLocks noChangeAspect="1"/>
          </p:cNvPicPr>
          <p:nvPr/>
        </p:nvPicPr>
        <p:blipFill>
          <a:blip r:embed="rId2"/>
          <a:stretch>
            <a:fillRect/>
          </a:stretch>
        </p:blipFill>
        <p:spPr>
          <a:xfrm>
            <a:off x="2384920" y="563683"/>
            <a:ext cx="7233642" cy="5403066"/>
          </a:xfrm>
          <a:prstGeom prst="rect">
            <a:avLst/>
          </a:prstGeom>
        </p:spPr>
      </p:pic>
    </p:spTree>
    <p:extLst>
      <p:ext uri="{BB962C8B-B14F-4D97-AF65-F5344CB8AC3E}">
        <p14:creationId xmlns:p14="http://schemas.microsoft.com/office/powerpoint/2010/main" val="187952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7552FA9-0321-0D0F-5321-CAC8C4B4E16F}"/>
              </a:ext>
            </a:extLst>
          </p:cNvPr>
          <p:cNvPicPr>
            <a:picLocks noChangeAspect="1"/>
          </p:cNvPicPr>
          <p:nvPr/>
        </p:nvPicPr>
        <p:blipFill>
          <a:blip r:embed="rId2"/>
          <a:stretch>
            <a:fillRect/>
          </a:stretch>
        </p:blipFill>
        <p:spPr>
          <a:xfrm>
            <a:off x="2500131" y="430224"/>
            <a:ext cx="7508967" cy="5605972"/>
          </a:xfrm>
          <a:prstGeom prst="rect">
            <a:avLst/>
          </a:prstGeom>
        </p:spPr>
      </p:pic>
    </p:spTree>
    <p:extLst>
      <p:ext uri="{BB962C8B-B14F-4D97-AF65-F5344CB8AC3E}">
        <p14:creationId xmlns:p14="http://schemas.microsoft.com/office/powerpoint/2010/main" val="1488158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828FF2C-5B4F-C909-7DE3-9B24A5595A3C}"/>
              </a:ext>
            </a:extLst>
          </p:cNvPr>
          <p:cNvPicPr>
            <a:picLocks noChangeAspect="1"/>
          </p:cNvPicPr>
          <p:nvPr/>
        </p:nvPicPr>
        <p:blipFill>
          <a:blip r:embed="rId2"/>
          <a:stretch>
            <a:fillRect/>
          </a:stretch>
        </p:blipFill>
        <p:spPr>
          <a:xfrm>
            <a:off x="2546430" y="323625"/>
            <a:ext cx="7710428" cy="5805170"/>
          </a:xfrm>
          <a:prstGeom prst="rect">
            <a:avLst/>
          </a:prstGeom>
        </p:spPr>
      </p:pic>
    </p:spTree>
    <p:extLst>
      <p:ext uri="{BB962C8B-B14F-4D97-AF65-F5344CB8AC3E}">
        <p14:creationId xmlns:p14="http://schemas.microsoft.com/office/powerpoint/2010/main" val="2798733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044D8BE-A172-AA59-BA5F-7F9039E905FA}"/>
              </a:ext>
            </a:extLst>
          </p:cNvPr>
          <p:cNvPicPr>
            <a:picLocks noChangeAspect="1"/>
          </p:cNvPicPr>
          <p:nvPr/>
        </p:nvPicPr>
        <p:blipFill>
          <a:blip r:embed="rId2"/>
          <a:stretch>
            <a:fillRect/>
          </a:stretch>
        </p:blipFill>
        <p:spPr>
          <a:xfrm>
            <a:off x="2332000" y="256308"/>
            <a:ext cx="7795847" cy="5814613"/>
          </a:xfrm>
          <a:prstGeom prst="rect">
            <a:avLst/>
          </a:prstGeom>
        </p:spPr>
      </p:pic>
    </p:spTree>
    <p:extLst>
      <p:ext uri="{BB962C8B-B14F-4D97-AF65-F5344CB8AC3E}">
        <p14:creationId xmlns:p14="http://schemas.microsoft.com/office/powerpoint/2010/main" val="4117739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07CC146-8E91-8911-F64B-B84A66A1865F}"/>
              </a:ext>
            </a:extLst>
          </p:cNvPr>
          <p:cNvPicPr>
            <a:picLocks noChangeAspect="1"/>
          </p:cNvPicPr>
          <p:nvPr/>
        </p:nvPicPr>
        <p:blipFill>
          <a:blip r:embed="rId2"/>
          <a:stretch>
            <a:fillRect/>
          </a:stretch>
        </p:blipFill>
        <p:spPr>
          <a:xfrm>
            <a:off x="2465407" y="315369"/>
            <a:ext cx="7779319" cy="5813426"/>
          </a:xfrm>
          <a:prstGeom prst="rect">
            <a:avLst/>
          </a:prstGeom>
        </p:spPr>
      </p:pic>
    </p:spTree>
    <p:extLst>
      <p:ext uri="{BB962C8B-B14F-4D97-AF65-F5344CB8AC3E}">
        <p14:creationId xmlns:p14="http://schemas.microsoft.com/office/powerpoint/2010/main" val="3319544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Diagramma 60">
            <a:extLst>
              <a:ext uri="{FF2B5EF4-FFF2-40B4-BE49-F238E27FC236}">
                <a16:creationId xmlns:a16="http://schemas.microsoft.com/office/drawing/2014/main" id="{FBDB02FD-5CB2-A5FA-A452-B3B9B41FEAAE}"/>
              </a:ext>
            </a:extLst>
          </p:cNvPr>
          <p:cNvGraphicFramePr/>
          <p:nvPr>
            <p:extLst>
              <p:ext uri="{D42A27DB-BD31-4B8C-83A1-F6EECF244321}">
                <p14:modId xmlns:p14="http://schemas.microsoft.com/office/powerpoint/2010/main" val="4087578943"/>
              </p:ext>
            </p:extLst>
          </p:nvPr>
        </p:nvGraphicFramePr>
        <p:xfrm>
          <a:off x="300990" y="1972628"/>
          <a:ext cx="11590020" cy="1355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569813C-8459-85E5-89FF-622426A827EB}"/>
              </a:ext>
            </a:extLst>
          </p:cNvPr>
          <p:cNvSpPr>
            <a:spLocks noGrp="1"/>
          </p:cNvSpPr>
          <p:nvPr>
            <p:ph type="title"/>
          </p:nvPr>
        </p:nvSpPr>
        <p:spPr>
          <a:xfrm>
            <a:off x="838200" y="197485"/>
            <a:ext cx="10515600" cy="1325563"/>
          </a:xfrm>
        </p:spPr>
        <p:txBody>
          <a:bodyPr/>
          <a:lstStyle/>
          <a:p>
            <a:pPr algn="ctr"/>
            <a:r>
              <a:rPr lang="en-GB" sz="4400" b="1" dirty="0"/>
              <a:t>HKTM and QLA daily monitoring</a:t>
            </a:r>
            <a:endParaRPr lang="en-US" b="1" dirty="0"/>
          </a:p>
        </p:txBody>
      </p:sp>
      <p:sp>
        <p:nvSpPr>
          <p:cNvPr id="3" name="Content Placeholder 2">
            <a:extLst>
              <a:ext uri="{FF2B5EF4-FFF2-40B4-BE49-F238E27FC236}">
                <a16:creationId xmlns:a16="http://schemas.microsoft.com/office/drawing/2014/main" id="{0CF7EAD3-D85D-E4E3-1281-B59C302B5DA6}"/>
              </a:ext>
            </a:extLst>
          </p:cNvPr>
          <p:cNvSpPr>
            <a:spLocks noGrp="1"/>
          </p:cNvSpPr>
          <p:nvPr>
            <p:ph idx="1"/>
          </p:nvPr>
        </p:nvSpPr>
        <p:spPr>
          <a:xfrm>
            <a:off x="6096000" y="4310182"/>
            <a:ext cx="5905499" cy="1909396"/>
          </a:xfrm>
        </p:spPr>
        <p:txBody>
          <a:bodyPr numCol="2">
            <a:normAutofit/>
          </a:bodyPr>
          <a:lstStyle/>
          <a:p>
            <a:pPr marL="285750" indent="-285750">
              <a:buFont typeface="Arial" panose="020B0604020202020204" pitchFamily="34" charset="0"/>
              <a:buChar char="•"/>
            </a:pPr>
            <a:r>
              <a:rPr lang="en-GB" sz="1600" dirty="0"/>
              <a:t>Baseline</a:t>
            </a:r>
          </a:p>
          <a:p>
            <a:pPr marL="285750" indent="-285750">
              <a:buFont typeface="Arial" panose="020B0604020202020204" pitchFamily="34" charset="0"/>
              <a:buChar char="•"/>
            </a:pPr>
            <a:r>
              <a:rPr lang="en-GB" sz="1600" dirty="0"/>
              <a:t>Saturated pixels </a:t>
            </a:r>
          </a:p>
          <a:p>
            <a:pPr marL="285750" indent="-285750">
              <a:buFont typeface="Arial" panose="020B0604020202020204" pitchFamily="34" charset="0"/>
              <a:buChar char="•"/>
            </a:pPr>
            <a:r>
              <a:rPr lang="en-GB" sz="1600" dirty="0"/>
              <a:t>Number of px/s with cosmics</a:t>
            </a:r>
          </a:p>
          <a:p>
            <a:pPr marL="285750" indent="-285750">
              <a:buFont typeface="Arial" panose="020B0604020202020204" pitchFamily="34" charset="0"/>
              <a:buChar char="•"/>
            </a:pPr>
            <a:r>
              <a:rPr lang="en-GB" sz="1600" dirty="0"/>
              <a:t>Number of sources</a:t>
            </a:r>
          </a:p>
          <a:p>
            <a:pPr marL="285750" indent="-285750">
              <a:buFont typeface="Arial" panose="020B0604020202020204" pitchFamily="34" charset="0"/>
              <a:buChar char="•"/>
            </a:pPr>
            <a:r>
              <a:rPr lang="en-GB" sz="1600" dirty="0"/>
              <a:t>Number of spectra</a:t>
            </a:r>
          </a:p>
          <a:p>
            <a:pPr marL="285750" indent="-285750">
              <a:buFont typeface="Arial" panose="020B0604020202020204" pitchFamily="34" charset="0"/>
              <a:buChar char="•"/>
            </a:pPr>
            <a:r>
              <a:rPr lang="en-GB" sz="1600" dirty="0"/>
              <a:t>PSF</a:t>
            </a:r>
          </a:p>
          <a:p>
            <a:pPr marL="285750" indent="-285750">
              <a:buFont typeface="Arial" panose="020B0604020202020204" pitchFamily="34" charset="0"/>
              <a:buChar char="•"/>
            </a:pPr>
            <a:r>
              <a:rPr lang="en-GB" sz="1600" dirty="0"/>
              <a:t>Chi2</a:t>
            </a:r>
          </a:p>
          <a:p>
            <a:pPr marL="285750" indent="-285750">
              <a:buFont typeface="Arial" panose="020B0604020202020204" pitchFamily="34" charset="0"/>
              <a:buChar char="•"/>
            </a:pPr>
            <a:r>
              <a:rPr lang="en-GB" sz="1600" dirty="0"/>
              <a:t>Spectrum Angle</a:t>
            </a:r>
          </a:p>
          <a:p>
            <a:pPr marL="285750" indent="-285750">
              <a:buFont typeface="Arial" panose="020B0604020202020204" pitchFamily="34" charset="0"/>
              <a:buChar char="•"/>
            </a:pPr>
            <a:r>
              <a:rPr lang="en-GB" sz="1600" dirty="0"/>
              <a:t>SCI px statistics</a:t>
            </a:r>
          </a:p>
          <a:p>
            <a:pPr marL="285750" indent="-285750">
              <a:buFont typeface="Arial" panose="020B0604020202020204" pitchFamily="34" charset="0"/>
              <a:buChar char="•"/>
            </a:pPr>
            <a:r>
              <a:rPr lang="en-GB" sz="1600" dirty="0"/>
              <a:t>REF px statistics</a:t>
            </a:r>
          </a:p>
        </p:txBody>
      </p:sp>
      <p:sp>
        <p:nvSpPr>
          <p:cNvPr id="6" name="Content Placeholder 2">
            <a:extLst>
              <a:ext uri="{FF2B5EF4-FFF2-40B4-BE49-F238E27FC236}">
                <a16:creationId xmlns:a16="http://schemas.microsoft.com/office/drawing/2014/main" id="{638AA020-EFC7-4294-8A04-DBF8487DF122}"/>
              </a:ext>
            </a:extLst>
          </p:cNvPr>
          <p:cNvSpPr txBox="1">
            <a:spLocks/>
          </p:cNvSpPr>
          <p:nvPr/>
        </p:nvSpPr>
        <p:spPr>
          <a:xfrm>
            <a:off x="190498" y="4310182"/>
            <a:ext cx="5905500" cy="17341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t>Temperatures, voltages, current, power for:</a:t>
            </a:r>
          </a:p>
          <a:p>
            <a:pPr marL="742950" lvl="1" indent="-285750">
              <a:buFont typeface="Arial" panose="020B0604020202020204" pitchFamily="34" charset="0"/>
              <a:buChar char="•"/>
            </a:pPr>
            <a:r>
              <a:rPr lang="en-GB" sz="1800" dirty="0"/>
              <a:t>Mechanical Assembly (OMA – e.g. FWA and GWA)</a:t>
            </a:r>
          </a:p>
          <a:p>
            <a:pPr marL="742950" lvl="1" indent="-285750">
              <a:buFont typeface="Arial" panose="020B0604020202020204" pitchFamily="34" charset="0"/>
              <a:buChar char="•"/>
            </a:pPr>
            <a:r>
              <a:rPr lang="en-GB" sz="1800" dirty="0"/>
              <a:t>Warm Electronics (ICU, DPUs)</a:t>
            </a:r>
          </a:p>
          <a:p>
            <a:pPr marL="0" indent="0">
              <a:buNone/>
            </a:pPr>
            <a:endParaRPr lang="en-US" sz="1800" dirty="0"/>
          </a:p>
        </p:txBody>
      </p:sp>
      <p:sp>
        <p:nvSpPr>
          <p:cNvPr id="9" name="CasellaDiTesto 8">
            <a:extLst>
              <a:ext uri="{FF2B5EF4-FFF2-40B4-BE49-F238E27FC236}">
                <a16:creationId xmlns:a16="http://schemas.microsoft.com/office/drawing/2014/main" id="{70844957-C815-D2DC-AC1C-A9B00A394575}"/>
              </a:ext>
            </a:extLst>
          </p:cNvPr>
          <p:cNvSpPr txBox="1"/>
          <p:nvPr/>
        </p:nvSpPr>
        <p:spPr>
          <a:xfrm>
            <a:off x="190500" y="1501140"/>
            <a:ext cx="11811000" cy="400110"/>
          </a:xfrm>
          <a:prstGeom prst="rect">
            <a:avLst/>
          </a:prstGeom>
          <a:noFill/>
        </p:spPr>
        <p:txBody>
          <a:bodyPr wrap="square" rtlCol="0">
            <a:spAutoFit/>
          </a:bodyPr>
          <a:lstStyle/>
          <a:p>
            <a:pPr algn="ctr"/>
            <a:r>
              <a:rPr lang="en-GB" sz="2000" dirty="0">
                <a:solidFill>
                  <a:schemeClr val="accent1">
                    <a:lumMod val="50000"/>
                  </a:schemeClr>
                </a:solidFill>
              </a:rPr>
              <a:t>Developed an automatic pipeline:</a:t>
            </a:r>
          </a:p>
        </p:txBody>
      </p:sp>
      <p:sp>
        <p:nvSpPr>
          <p:cNvPr id="44" name="CasellaDiTesto 43">
            <a:extLst>
              <a:ext uri="{FF2B5EF4-FFF2-40B4-BE49-F238E27FC236}">
                <a16:creationId xmlns:a16="http://schemas.microsoft.com/office/drawing/2014/main" id="{2C82FC7A-24CF-CAD1-5141-ACB9DE394219}"/>
              </a:ext>
            </a:extLst>
          </p:cNvPr>
          <p:cNvSpPr txBox="1"/>
          <p:nvPr/>
        </p:nvSpPr>
        <p:spPr>
          <a:xfrm>
            <a:off x="9966960" y="3051616"/>
            <a:ext cx="2118360" cy="261610"/>
          </a:xfrm>
          <a:prstGeom prst="rect">
            <a:avLst/>
          </a:prstGeom>
          <a:noFill/>
        </p:spPr>
        <p:txBody>
          <a:bodyPr wrap="square">
            <a:spAutoFit/>
          </a:bodyPr>
          <a:lstStyle/>
          <a:p>
            <a:r>
              <a:rPr lang="en-GB" sz="1100" dirty="0">
                <a:solidFill>
                  <a:schemeClr val="bg1"/>
                </a:solidFill>
                <a:hlinkClick r:id="rId8"/>
              </a:rPr>
              <a:t>http://nisp01.oas.inaf.it:20080/</a:t>
            </a:r>
            <a:r>
              <a:rPr lang="en-GB" sz="1100" dirty="0">
                <a:solidFill>
                  <a:schemeClr val="bg1"/>
                </a:solidFill>
              </a:rPr>
              <a:t> </a:t>
            </a:r>
          </a:p>
        </p:txBody>
      </p:sp>
      <p:sp>
        <p:nvSpPr>
          <p:cNvPr id="63" name="CasellaDiTesto 62">
            <a:extLst>
              <a:ext uri="{FF2B5EF4-FFF2-40B4-BE49-F238E27FC236}">
                <a16:creationId xmlns:a16="http://schemas.microsoft.com/office/drawing/2014/main" id="{934C6535-D0D4-B6EB-4948-92DE750AC957}"/>
              </a:ext>
            </a:extLst>
          </p:cNvPr>
          <p:cNvSpPr txBox="1"/>
          <p:nvPr/>
        </p:nvSpPr>
        <p:spPr>
          <a:xfrm>
            <a:off x="190500" y="3940850"/>
            <a:ext cx="5905500" cy="369332"/>
          </a:xfrm>
          <a:prstGeom prst="rect">
            <a:avLst/>
          </a:prstGeom>
          <a:noFill/>
        </p:spPr>
        <p:txBody>
          <a:bodyPr wrap="square">
            <a:spAutoFit/>
          </a:bodyPr>
          <a:lstStyle/>
          <a:p>
            <a:pPr marL="0" indent="0" algn="ctr">
              <a:buNone/>
            </a:pPr>
            <a:r>
              <a:rPr lang="en-GB" b="1" dirty="0">
                <a:solidFill>
                  <a:schemeClr val="bg1"/>
                </a:solidFill>
              </a:rPr>
              <a:t>HKTM</a:t>
            </a:r>
            <a:endParaRPr lang="en-GB" sz="1800" b="1" dirty="0">
              <a:solidFill>
                <a:schemeClr val="bg1"/>
              </a:solidFill>
            </a:endParaRPr>
          </a:p>
        </p:txBody>
      </p:sp>
      <p:sp>
        <p:nvSpPr>
          <p:cNvPr id="64" name="CasellaDiTesto 63">
            <a:extLst>
              <a:ext uri="{FF2B5EF4-FFF2-40B4-BE49-F238E27FC236}">
                <a16:creationId xmlns:a16="http://schemas.microsoft.com/office/drawing/2014/main" id="{BB5FC735-9BE3-70D1-20E4-9B106BAED077}"/>
              </a:ext>
            </a:extLst>
          </p:cNvPr>
          <p:cNvSpPr txBox="1"/>
          <p:nvPr/>
        </p:nvSpPr>
        <p:spPr>
          <a:xfrm>
            <a:off x="6095999" y="3940850"/>
            <a:ext cx="5905500" cy="369332"/>
          </a:xfrm>
          <a:prstGeom prst="rect">
            <a:avLst/>
          </a:prstGeom>
          <a:noFill/>
        </p:spPr>
        <p:txBody>
          <a:bodyPr wrap="square">
            <a:spAutoFit/>
          </a:bodyPr>
          <a:lstStyle/>
          <a:p>
            <a:pPr marL="0" indent="0" algn="ctr">
              <a:buNone/>
            </a:pPr>
            <a:r>
              <a:rPr lang="en-GB" sz="1800" b="1" dirty="0">
                <a:solidFill>
                  <a:schemeClr val="accent1">
                    <a:lumMod val="50000"/>
                  </a:schemeClr>
                </a:solidFill>
              </a:rPr>
              <a:t>QLA</a:t>
            </a:r>
          </a:p>
        </p:txBody>
      </p:sp>
      <p:sp>
        <p:nvSpPr>
          <p:cNvPr id="65" name="CasellaDiTesto 64">
            <a:extLst>
              <a:ext uri="{FF2B5EF4-FFF2-40B4-BE49-F238E27FC236}">
                <a16:creationId xmlns:a16="http://schemas.microsoft.com/office/drawing/2014/main" id="{EDB0AEDB-0E65-D2B4-5CBF-4A569D9C5A1E}"/>
              </a:ext>
            </a:extLst>
          </p:cNvPr>
          <p:cNvSpPr txBox="1"/>
          <p:nvPr/>
        </p:nvSpPr>
        <p:spPr>
          <a:xfrm>
            <a:off x="190498" y="3390275"/>
            <a:ext cx="11811000" cy="400110"/>
          </a:xfrm>
          <a:prstGeom prst="rect">
            <a:avLst/>
          </a:prstGeom>
          <a:noFill/>
        </p:spPr>
        <p:txBody>
          <a:bodyPr wrap="square" rtlCol="0">
            <a:spAutoFit/>
          </a:bodyPr>
          <a:lstStyle/>
          <a:p>
            <a:pPr algn="ctr"/>
            <a:r>
              <a:rPr lang="en-US" sz="2000" b="1" dirty="0">
                <a:solidFill>
                  <a:schemeClr val="accent1">
                    <a:lumMod val="50000"/>
                  </a:schemeClr>
                </a:solidFill>
              </a:rPr>
              <a:t>Daily health checks </a:t>
            </a:r>
            <a:r>
              <a:rPr lang="en-US" sz="2000" dirty="0">
                <a:solidFill>
                  <a:schemeClr val="accent1">
                    <a:lumMod val="50000"/>
                  </a:schemeClr>
                </a:solidFill>
              </a:rPr>
              <a:t>and </a:t>
            </a:r>
            <a:r>
              <a:rPr lang="en-US" sz="2000" b="1" dirty="0">
                <a:solidFill>
                  <a:schemeClr val="accent1">
                    <a:lumMod val="50000"/>
                  </a:schemeClr>
                </a:solidFill>
              </a:rPr>
              <a:t>long-term monitoring </a:t>
            </a:r>
            <a:r>
              <a:rPr lang="en-US" sz="2000" dirty="0">
                <a:solidFill>
                  <a:schemeClr val="accent1">
                    <a:lumMod val="50000"/>
                  </a:schemeClr>
                </a:solidFill>
              </a:rPr>
              <a:t>of: </a:t>
            </a:r>
            <a:endParaRPr lang="en-GB" sz="2400" dirty="0">
              <a:solidFill>
                <a:schemeClr val="accent1">
                  <a:lumMod val="50000"/>
                </a:schemeClr>
              </a:solidFill>
            </a:endParaRPr>
          </a:p>
        </p:txBody>
      </p:sp>
    </p:spTree>
    <p:extLst>
      <p:ext uri="{BB962C8B-B14F-4D97-AF65-F5344CB8AC3E}">
        <p14:creationId xmlns:p14="http://schemas.microsoft.com/office/powerpoint/2010/main" val="3067098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A705668-D849-430B-9AEE-52A843CE5660}"/>
              </a:ext>
            </a:extLst>
          </p:cNvPr>
          <p:cNvPicPr>
            <a:picLocks noChangeAspect="1"/>
          </p:cNvPicPr>
          <p:nvPr/>
        </p:nvPicPr>
        <p:blipFill>
          <a:blip r:embed="rId2"/>
          <a:stretch>
            <a:fillRect/>
          </a:stretch>
        </p:blipFill>
        <p:spPr>
          <a:xfrm>
            <a:off x="755405" y="368299"/>
            <a:ext cx="4966447" cy="2950819"/>
          </a:xfrm>
          <a:prstGeom prst="rect">
            <a:avLst/>
          </a:prstGeom>
        </p:spPr>
      </p:pic>
      <p:pic>
        <p:nvPicPr>
          <p:cNvPr id="5" name="Immagine 4">
            <a:extLst>
              <a:ext uri="{FF2B5EF4-FFF2-40B4-BE49-F238E27FC236}">
                <a16:creationId xmlns:a16="http://schemas.microsoft.com/office/drawing/2014/main" id="{F10F86CE-22A9-45E7-B7AD-9CC0EA705116}"/>
              </a:ext>
            </a:extLst>
          </p:cNvPr>
          <p:cNvPicPr>
            <a:picLocks noChangeAspect="1"/>
          </p:cNvPicPr>
          <p:nvPr/>
        </p:nvPicPr>
        <p:blipFill>
          <a:blip r:embed="rId3"/>
          <a:stretch>
            <a:fillRect/>
          </a:stretch>
        </p:blipFill>
        <p:spPr>
          <a:xfrm>
            <a:off x="5969001" y="368300"/>
            <a:ext cx="4965828" cy="2950819"/>
          </a:xfrm>
          <a:prstGeom prst="rect">
            <a:avLst/>
          </a:prstGeom>
        </p:spPr>
      </p:pic>
      <p:pic>
        <p:nvPicPr>
          <p:cNvPr id="7" name="Immagine 6">
            <a:extLst>
              <a:ext uri="{FF2B5EF4-FFF2-40B4-BE49-F238E27FC236}">
                <a16:creationId xmlns:a16="http://schemas.microsoft.com/office/drawing/2014/main" id="{A497C815-895B-40FE-BE94-15101E413E52}"/>
              </a:ext>
            </a:extLst>
          </p:cNvPr>
          <p:cNvPicPr>
            <a:picLocks noChangeAspect="1"/>
          </p:cNvPicPr>
          <p:nvPr/>
        </p:nvPicPr>
        <p:blipFill>
          <a:blip r:embed="rId4"/>
          <a:stretch>
            <a:fillRect/>
          </a:stretch>
        </p:blipFill>
        <p:spPr>
          <a:xfrm>
            <a:off x="3428096" y="3319119"/>
            <a:ext cx="4920567" cy="2950819"/>
          </a:xfrm>
          <a:prstGeom prst="rect">
            <a:avLst/>
          </a:prstGeom>
        </p:spPr>
      </p:pic>
    </p:spTree>
    <p:extLst>
      <p:ext uri="{BB962C8B-B14F-4D97-AF65-F5344CB8AC3E}">
        <p14:creationId xmlns:p14="http://schemas.microsoft.com/office/powerpoint/2010/main" val="126681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0690776-55C6-461F-B668-E49EE64F2AE8}"/>
              </a:ext>
            </a:extLst>
          </p:cNvPr>
          <p:cNvPicPr>
            <a:picLocks noChangeAspect="1"/>
          </p:cNvPicPr>
          <p:nvPr/>
        </p:nvPicPr>
        <p:blipFill>
          <a:blip r:embed="rId2"/>
          <a:stretch>
            <a:fillRect/>
          </a:stretch>
        </p:blipFill>
        <p:spPr>
          <a:xfrm>
            <a:off x="552450" y="225153"/>
            <a:ext cx="4861051" cy="2927622"/>
          </a:xfrm>
          <a:prstGeom prst="rect">
            <a:avLst/>
          </a:prstGeom>
        </p:spPr>
      </p:pic>
      <p:pic>
        <p:nvPicPr>
          <p:cNvPr id="7" name="Immagine 6">
            <a:extLst>
              <a:ext uri="{FF2B5EF4-FFF2-40B4-BE49-F238E27FC236}">
                <a16:creationId xmlns:a16="http://schemas.microsoft.com/office/drawing/2014/main" id="{AC6AE3C8-D3D2-4598-9F55-A68798FF546A}"/>
              </a:ext>
            </a:extLst>
          </p:cNvPr>
          <p:cNvPicPr>
            <a:picLocks noChangeAspect="1"/>
          </p:cNvPicPr>
          <p:nvPr/>
        </p:nvPicPr>
        <p:blipFill>
          <a:blip r:embed="rId3"/>
          <a:stretch>
            <a:fillRect/>
          </a:stretch>
        </p:blipFill>
        <p:spPr>
          <a:xfrm>
            <a:off x="5800725" y="238146"/>
            <a:ext cx="4861051" cy="2914629"/>
          </a:xfrm>
          <a:prstGeom prst="rect">
            <a:avLst/>
          </a:prstGeom>
        </p:spPr>
      </p:pic>
      <p:pic>
        <p:nvPicPr>
          <p:cNvPr id="9" name="Immagine 8">
            <a:extLst>
              <a:ext uri="{FF2B5EF4-FFF2-40B4-BE49-F238E27FC236}">
                <a16:creationId xmlns:a16="http://schemas.microsoft.com/office/drawing/2014/main" id="{8FB32644-6E6D-4E80-B427-5F4AE72F2074}"/>
              </a:ext>
            </a:extLst>
          </p:cNvPr>
          <p:cNvPicPr>
            <a:picLocks noChangeAspect="1"/>
          </p:cNvPicPr>
          <p:nvPr/>
        </p:nvPicPr>
        <p:blipFill>
          <a:blip r:embed="rId4"/>
          <a:stretch>
            <a:fillRect/>
          </a:stretch>
        </p:blipFill>
        <p:spPr>
          <a:xfrm>
            <a:off x="3084022" y="3267075"/>
            <a:ext cx="5071028" cy="2994297"/>
          </a:xfrm>
          <a:prstGeom prst="rect">
            <a:avLst/>
          </a:prstGeom>
        </p:spPr>
      </p:pic>
      <p:sp>
        <p:nvSpPr>
          <p:cNvPr id="10" name="CasellaDiTesto 9">
            <a:extLst>
              <a:ext uri="{FF2B5EF4-FFF2-40B4-BE49-F238E27FC236}">
                <a16:creationId xmlns:a16="http://schemas.microsoft.com/office/drawing/2014/main" id="{4AF04BBF-192C-4EDD-A2FC-F7D5361D06D4}"/>
              </a:ext>
            </a:extLst>
          </p:cNvPr>
          <p:cNvSpPr txBox="1"/>
          <p:nvPr/>
        </p:nvSpPr>
        <p:spPr>
          <a:xfrm>
            <a:off x="641350" y="4021632"/>
            <a:ext cx="2145844" cy="369332"/>
          </a:xfrm>
          <a:prstGeom prst="rect">
            <a:avLst/>
          </a:prstGeom>
          <a:noFill/>
        </p:spPr>
        <p:txBody>
          <a:bodyPr wrap="none" rtlCol="0">
            <a:spAutoFit/>
          </a:bodyPr>
          <a:lstStyle/>
          <a:p>
            <a:r>
              <a:rPr lang="it-IT" dirty="0">
                <a:solidFill>
                  <a:schemeClr val="bg1"/>
                </a:solidFill>
              </a:rPr>
              <a:t>Weekly/History plots</a:t>
            </a:r>
          </a:p>
        </p:txBody>
      </p:sp>
    </p:spTree>
    <p:extLst>
      <p:ext uri="{BB962C8B-B14F-4D97-AF65-F5344CB8AC3E}">
        <p14:creationId xmlns:p14="http://schemas.microsoft.com/office/powerpoint/2010/main" val="959519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66A5F1-9E5B-357D-FBF1-2628D66C758B}"/>
              </a:ext>
            </a:extLst>
          </p:cNvPr>
          <p:cNvSpPr txBox="1"/>
          <p:nvPr/>
        </p:nvSpPr>
        <p:spPr>
          <a:xfrm>
            <a:off x="707379" y="345863"/>
            <a:ext cx="10777242" cy="461665"/>
          </a:xfrm>
          <a:prstGeom prst="rect">
            <a:avLst/>
          </a:prstGeom>
          <a:noFill/>
        </p:spPr>
        <p:txBody>
          <a:bodyPr wrap="square">
            <a:spAutoFit/>
          </a:bodyPr>
          <a:lstStyle/>
          <a:p>
            <a:pPr algn="ctr"/>
            <a:r>
              <a:rPr lang="en-GB" sz="2400" dirty="0">
                <a:solidFill>
                  <a:srgbClr val="000000"/>
                </a:solidFill>
                <a:effectLst/>
              </a:rPr>
              <a:t>Less sources are reconstructed close to detector border.</a:t>
            </a:r>
          </a:p>
        </p:txBody>
      </p:sp>
      <p:grpSp>
        <p:nvGrpSpPr>
          <p:cNvPr id="3" name="Gruppo 2">
            <a:extLst>
              <a:ext uri="{FF2B5EF4-FFF2-40B4-BE49-F238E27FC236}">
                <a16:creationId xmlns:a16="http://schemas.microsoft.com/office/drawing/2014/main" id="{66EF1173-C9AA-4132-9A3D-8E6B6B6A6341}"/>
              </a:ext>
            </a:extLst>
          </p:cNvPr>
          <p:cNvGrpSpPr/>
          <p:nvPr/>
        </p:nvGrpSpPr>
        <p:grpSpPr>
          <a:xfrm>
            <a:off x="419110" y="845333"/>
            <a:ext cx="11353780" cy="5192038"/>
            <a:chOff x="130840" y="1289833"/>
            <a:chExt cx="11353780" cy="5192038"/>
          </a:xfrm>
        </p:grpSpPr>
        <p:pic>
          <p:nvPicPr>
            <p:cNvPr id="2" name="Picture 1">
              <a:extLst>
                <a:ext uri="{FF2B5EF4-FFF2-40B4-BE49-F238E27FC236}">
                  <a16:creationId xmlns:a16="http://schemas.microsoft.com/office/drawing/2014/main" id="{F766BF43-5100-8CB0-D773-96954A338802}"/>
                </a:ext>
              </a:extLst>
            </p:cNvPr>
            <p:cNvPicPr>
              <a:picLocks noChangeAspect="1"/>
            </p:cNvPicPr>
            <p:nvPr/>
          </p:nvPicPr>
          <p:blipFill>
            <a:blip r:embed="rId2"/>
            <a:stretch>
              <a:fillRect/>
            </a:stretch>
          </p:blipFill>
          <p:spPr>
            <a:xfrm>
              <a:off x="130840" y="1289833"/>
              <a:ext cx="5311612" cy="5192038"/>
            </a:xfrm>
            <a:prstGeom prst="rect">
              <a:avLst/>
            </a:prstGeom>
          </p:spPr>
        </p:pic>
        <p:sp>
          <p:nvSpPr>
            <p:cNvPr id="7" name="TextBox 6">
              <a:extLst>
                <a:ext uri="{FF2B5EF4-FFF2-40B4-BE49-F238E27FC236}">
                  <a16:creationId xmlns:a16="http://schemas.microsoft.com/office/drawing/2014/main" id="{DB9BECC5-0332-40E0-E275-6F1F004B51D8}"/>
                </a:ext>
              </a:extLst>
            </p:cNvPr>
            <p:cNvSpPr txBox="1"/>
            <p:nvPr/>
          </p:nvSpPr>
          <p:spPr>
            <a:xfrm>
              <a:off x="6072343" y="2032095"/>
              <a:ext cx="5259878" cy="830997"/>
            </a:xfrm>
            <a:prstGeom prst="rect">
              <a:avLst/>
            </a:prstGeom>
            <a:noFill/>
          </p:spPr>
          <p:txBody>
            <a:bodyPr wrap="square">
              <a:spAutoFit/>
            </a:bodyPr>
            <a:lstStyle/>
            <a:p>
              <a:pPr algn="ctr"/>
              <a:r>
                <a:rPr lang="en-GB" sz="2400" dirty="0">
                  <a:solidFill>
                    <a:srgbClr val="000000"/>
                  </a:solidFill>
                  <a:latin typeface="Helvetica Neue" panose="02000503000000020004" pitchFamily="2" charset="0"/>
                </a:rPr>
                <a:t>NIR effective detector area </a:t>
              </a:r>
              <a:r>
                <a:rPr lang="en-GB" sz="2400" dirty="0">
                  <a:solidFill>
                    <a:srgbClr val="000000"/>
                  </a:solidFill>
                  <a:effectLst/>
                  <a:latin typeface="Helvetica Neue" panose="02000503000000020004" pitchFamily="2" charset="0"/>
                </a:rPr>
                <a:t>detector acceptance (area) ~98.7 % </a:t>
              </a:r>
            </a:p>
          </p:txBody>
        </p:sp>
        <p:pic>
          <p:nvPicPr>
            <p:cNvPr id="8" name="Picture 7">
              <a:extLst>
                <a:ext uri="{FF2B5EF4-FFF2-40B4-BE49-F238E27FC236}">
                  <a16:creationId xmlns:a16="http://schemas.microsoft.com/office/drawing/2014/main" id="{ADA21BD6-E187-EC49-7E49-47E39B37B9E6}"/>
                </a:ext>
              </a:extLst>
            </p:cNvPr>
            <p:cNvPicPr>
              <a:picLocks noChangeAspect="1"/>
            </p:cNvPicPr>
            <p:nvPr/>
          </p:nvPicPr>
          <p:blipFill rotWithShape="1">
            <a:blip r:embed="rId3"/>
            <a:srcRect l="3202" t="6638" r="8520"/>
            <a:stretch/>
          </p:blipFill>
          <p:spPr>
            <a:xfrm>
              <a:off x="5734049" y="2968320"/>
              <a:ext cx="5750571" cy="2818691"/>
            </a:xfrm>
            <a:prstGeom prst="rect">
              <a:avLst/>
            </a:prstGeom>
          </p:spPr>
        </p:pic>
      </p:grpSp>
    </p:spTree>
    <p:extLst>
      <p:ext uri="{BB962C8B-B14F-4D97-AF65-F5344CB8AC3E}">
        <p14:creationId xmlns:p14="http://schemas.microsoft.com/office/powerpoint/2010/main" val="3843365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D4B54E-FFE0-1BAD-F9DE-0DFBFED2B812}"/>
              </a:ext>
            </a:extLst>
          </p:cNvPr>
          <p:cNvPicPr>
            <a:picLocks noChangeAspect="1"/>
          </p:cNvPicPr>
          <p:nvPr/>
        </p:nvPicPr>
        <p:blipFill>
          <a:blip r:embed="rId2"/>
          <a:stretch>
            <a:fillRect/>
          </a:stretch>
        </p:blipFill>
        <p:spPr>
          <a:xfrm>
            <a:off x="1099293" y="180841"/>
            <a:ext cx="9993415" cy="5845309"/>
          </a:xfrm>
          <a:prstGeom prst="rect">
            <a:avLst/>
          </a:prstGeom>
        </p:spPr>
      </p:pic>
    </p:spTree>
    <p:extLst>
      <p:ext uri="{BB962C8B-B14F-4D97-AF65-F5344CB8AC3E}">
        <p14:creationId xmlns:p14="http://schemas.microsoft.com/office/powerpoint/2010/main" val="4165846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B9D8CD-A5F2-8EA3-FCBE-7C064122E3AD}"/>
              </a:ext>
            </a:extLst>
          </p:cNvPr>
          <p:cNvSpPr txBox="1"/>
          <p:nvPr/>
        </p:nvSpPr>
        <p:spPr>
          <a:xfrm>
            <a:off x="719461" y="253844"/>
            <a:ext cx="10753077" cy="707886"/>
          </a:xfrm>
          <a:prstGeom prst="rect">
            <a:avLst/>
          </a:prstGeom>
          <a:noFill/>
        </p:spPr>
        <p:txBody>
          <a:bodyPr wrap="square">
            <a:spAutoFit/>
          </a:bodyPr>
          <a:lstStyle/>
          <a:p>
            <a:pPr algn="ctr"/>
            <a:r>
              <a:rPr lang="en-IT" sz="2000" dirty="0"/>
              <a:t>The strong “resonance” in the (x,y) coordinate of the reconstructed sources in the NIR catalog are due to point like sources which are reconstructed in the centre of the pixel. </a:t>
            </a:r>
          </a:p>
        </p:txBody>
      </p:sp>
      <p:pic>
        <p:nvPicPr>
          <p:cNvPr id="4" name="Picture 3">
            <a:extLst>
              <a:ext uri="{FF2B5EF4-FFF2-40B4-BE49-F238E27FC236}">
                <a16:creationId xmlns:a16="http://schemas.microsoft.com/office/drawing/2014/main" id="{3384455A-183D-E29F-A467-FB064830B2DD}"/>
              </a:ext>
            </a:extLst>
          </p:cNvPr>
          <p:cNvPicPr>
            <a:picLocks noChangeAspect="1"/>
          </p:cNvPicPr>
          <p:nvPr/>
        </p:nvPicPr>
        <p:blipFill>
          <a:blip r:embed="rId2"/>
          <a:stretch>
            <a:fillRect/>
          </a:stretch>
        </p:blipFill>
        <p:spPr>
          <a:xfrm>
            <a:off x="1558704" y="607787"/>
            <a:ext cx="9074590" cy="5451761"/>
          </a:xfrm>
          <a:prstGeom prst="rect">
            <a:avLst/>
          </a:prstGeom>
        </p:spPr>
      </p:pic>
    </p:spTree>
    <p:extLst>
      <p:ext uri="{BB962C8B-B14F-4D97-AF65-F5344CB8AC3E}">
        <p14:creationId xmlns:p14="http://schemas.microsoft.com/office/powerpoint/2010/main" val="2953444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D5A3E0-9470-7AA3-88D0-450A81C4BCCC}"/>
              </a:ext>
            </a:extLst>
          </p:cNvPr>
          <p:cNvPicPr>
            <a:picLocks noChangeAspect="1"/>
          </p:cNvPicPr>
          <p:nvPr/>
        </p:nvPicPr>
        <p:blipFill>
          <a:blip r:embed="rId2"/>
          <a:stretch>
            <a:fillRect/>
          </a:stretch>
        </p:blipFill>
        <p:spPr>
          <a:xfrm>
            <a:off x="718096" y="253603"/>
            <a:ext cx="10755809" cy="6058297"/>
          </a:xfrm>
          <a:prstGeom prst="rect">
            <a:avLst/>
          </a:prstGeom>
        </p:spPr>
      </p:pic>
    </p:spTree>
    <p:extLst>
      <p:ext uri="{BB962C8B-B14F-4D97-AF65-F5344CB8AC3E}">
        <p14:creationId xmlns:p14="http://schemas.microsoft.com/office/powerpoint/2010/main" val="3049270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92DF58A-3E00-4BE8-8280-8C9AC54F8F51}"/>
              </a:ext>
            </a:extLst>
          </p:cNvPr>
          <p:cNvSpPr txBox="1"/>
          <p:nvPr/>
        </p:nvSpPr>
        <p:spPr>
          <a:xfrm>
            <a:off x="196850" y="252440"/>
            <a:ext cx="11798300" cy="5755422"/>
          </a:xfrm>
          <a:prstGeom prst="rect">
            <a:avLst/>
          </a:prstGeom>
          <a:noFill/>
        </p:spPr>
        <p:txBody>
          <a:bodyPr wrap="square">
            <a:spAutoFit/>
          </a:bodyPr>
          <a:lstStyle/>
          <a:p>
            <a:r>
              <a:rPr lang="en-GB" sz="1600" b="1" dirty="0" err="1">
                <a:solidFill>
                  <a:schemeClr val="bg1"/>
                </a:solidFill>
              </a:rPr>
              <a:t>Indat</a:t>
            </a:r>
            <a:r>
              <a:rPr lang="en-GB" sz="1600" b="1" dirty="0">
                <a:solidFill>
                  <a:schemeClr val="bg1"/>
                </a:solidFill>
              </a:rPr>
              <a:t>		</a:t>
            </a:r>
            <a:r>
              <a:rPr lang="en-GB" sz="1600" dirty="0">
                <a:solidFill>
                  <a:schemeClr val="bg1"/>
                </a:solidFill>
              </a:rPr>
              <a:t>Input data array</a:t>
            </a:r>
          </a:p>
          <a:p>
            <a:endParaRPr lang="en-GB" sz="1600" dirty="0">
              <a:solidFill>
                <a:schemeClr val="bg1"/>
              </a:solidFill>
            </a:endParaRPr>
          </a:p>
          <a:p>
            <a:r>
              <a:rPr lang="en-GB" sz="1600" b="1" dirty="0" err="1">
                <a:solidFill>
                  <a:schemeClr val="bg1"/>
                </a:solidFill>
              </a:rPr>
              <a:t>inmask</a:t>
            </a:r>
            <a:r>
              <a:rPr lang="en-GB" sz="1600" dirty="0">
                <a:solidFill>
                  <a:schemeClr val="bg1"/>
                </a:solidFill>
              </a:rPr>
              <a:t>=None	Boolean mask with px to be avoided for the analysis (e.g., bad px, saturated px,…) [OPTIONAL]</a:t>
            </a:r>
          </a:p>
          <a:p>
            <a:endParaRPr lang="en-GB" sz="1600" dirty="0">
              <a:solidFill>
                <a:schemeClr val="bg1"/>
              </a:solidFill>
            </a:endParaRPr>
          </a:p>
          <a:p>
            <a:r>
              <a:rPr lang="en-GB" sz="1600" b="1" dirty="0" err="1">
                <a:solidFill>
                  <a:schemeClr val="bg1"/>
                </a:solidFill>
              </a:rPr>
              <a:t>inbkg</a:t>
            </a:r>
            <a:r>
              <a:rPr lang="en-GB" sz="1600" dirty="0">
                <a:solidFill>
                  <a:schemeClr val="bg1"/>
                </a:solidFill>
              </a:rPr>
              <a:t>=None	Mask with pre-determined background values to be subtracted from the input image [OPTIONAL]</a:t>
            </a:r>
          </a:p>
          <a:p>
            <a:r>
              <a:rPr lang="en-GB" sz="1600" dirty="0">
                <a:solidFill>
                  <a:schemeClr val="bg1"/>
                </a:solidFill>
              </a:rPr>
              <a:t>	</a:t>
            </a:r>
          </a:p>
          <a:p>
            <a:r>
              <a:rPr lang="en-GB" sz="1600" b="1" dirty="0">
                <a:solidFill>
                  <a:schemeClr val="bg1"/>
                </a:solidFill>
              </a:rPr>
              <a:t>invar</a:t>
            </a:r>
            <a:r>
              <a:rPr lang="en-GB" sz="1600" dirty="0">
                <a:solidFill>
                  <a:schemeClr val="bg1"/>
                </a:solidFill>
              </a:rPr>
              <a:t>=None                   Mask with pre-determined variance per px (i.e., noise squared) [OPTIONAL]</a:t>
            </a:r>
          </a:p>
          <a:p>
            <a:endParaRPr lang="it-IT" sz="1600" b="1" dirty="0">
              <a:solidFill>
                <a:schemeClr val="bg1"/>
              </a:solidFill>
            </a:endParaRPr>
          </a:p>
          <a:p>
            <a:r>
              <a:rPr lang="en-GB" sz="1600" b="1" dirty="0" err="1">
                <a:solidFill>
                  <a:schemeClr val="bg1"/>
                </a:solidFill>
              </a:rPr>
              <a:t>sigclip</a:t>
            </a:r>
            <a:r>
              <a:rPr lang="en-GB" sz="1600" dirty="0">
                <a:solidFill>
                  <a:schemeClr val="bg1"/>
                </a:solidFill>
              </a:rPr>
              <a:t>=4.5           	Laplacian-to-noise limit for cosmic ray detection (i.e., ratio between px and </a:t>
            </a:r>
            <a:r>
              <a:rPr lang="en-GB" sz="1600" dirty="0" err="1">
                <a:solidFill>
                  <a:schemeClr val="bg1"/>
                </a:solidFill>
              </a:rPr>
              <a:t>neighboring</a:t>
            </a:r>
            <a:r>
              <a:rPr lang="en-GB" sz="1600" dirty="0">
                <a:solidFill>
                  <a:schemeClr val="bg1"/>
                </a:solidFill>
              </a:rPr>
              <a:t> intensities). Influence 		the most FP. [range: 3 - 6]</a:t>
            </a:r>
          </a:p>
          <a:p>
            <a:endParaRPr lang="en-GB" sz="1600" dirty="0">
              <a:solidFill>
                <a:schemeClr val="bg1"/>
              </a:solidFill>
            </a:endParaRPr>
          </a:p>
          <a:p>
            <a:r>
              <a:rPr lang="en-GB" sz="1600" b="1" dirty="0" err="1">
                <a:solidFill>
                  <a:schemeClr val="bg1"/>
                </a:solidFill>
              </a:rPr>
              <a:t>sigfrac</a:t>
            </a:r>
            <a:r>
              <a:rPr lang="en-GB" sz="1600" dirty="0">
                <a:solidFill>
                  <a:schemeClr val="bg1"/>
                </a:solidFill>
              </a:rPr>
              <a:t>=0.3	Fractional detection limit for </a:t>
            </a:r>
            <a:r>
              <a:rPr lang="en-GB" sz="1600" dirty="0" err="1">
                <a:solidFill>
                  <a:schemeClr val="bg1"/>
                </a:solidFill>
              </a:rPr>
              <a:t>neighboring</a:t>
            </a:r>
            <a:r>
              <a:rPr lang="en-GB" sz="1600" dirty="0">
                <a:solidFill>
                  <a:schemeClr val="bg1"/>
                </a:solidFill>
              </a:rPr>
              <a:t> pixels. For cosmic ray </a:t>
            </a:r>
            <a:r>
              <a:rPr lang="en-GB" sz="1600" dirty="0" err="1">
                <a:solidFill>
                  <a:schemeClr val="bg1"/>
                </a:solidFill>
              </a:rPr>
              <a:t>neighbor</a:t>
            </a:r>
            <a:r>
              <a:rPr lang="en-GB" sz="1600" dirty="0">
                <a:solidFill>
                  <a:schemeClr val="bg1"/>
                </a:solidFill>
              </a:rPr>
              <a:t> pixels, a </a:t>
            </a:r>
            <a:r>
              <a:rPr lang="en-GB" sz="1600" dirty="0" err="1">
                <a:solidFill>
                  <a:schemeClr val="bg1"/>
                </a:solidFill>
              </a:rPr>
              <a:t>lapacian</a:t>
            </a:r>
            <a:r>
              <a:rPr lang="en-GB" sz="1600" dirty="0">
                <a:solidFill>
                  <a:schemeClr val="bg1"/>
                </a:solidFill>
              </a:rPr>
              <a:t>-to-noise detection 		limit of </a:t>
            </a:r>
            <a:r>
              <a:rPr lang="en-GB" sz="1600" dirty="0" err="1">
                <a:solidFill>
                  <a:schemeClr val="bg1"/>
                </a:solidFill>
              </a:rPr>
              <a:t>sigfrac</a:t>
            </a:r>
            <a:r>
              <a:rPr lang="en-GB" sz="1600" dirty="0">
                <a:solidFill>
                  <a:schemeClr val="bg1"/>
                </a:solidFill>
              </a:rPr>
              <a:t> * </a:t>
            </a:r>
            <a:r>
              <a:rPr lang="en-GB" sz="1600" dirty="0" err="1">
                <a:solidFill>
                  <a:schemeClr val="bg1"/>
                </a:solidFill>
              </a:rPr>
              <a:t>sigclip</a:t>
            </a:r>
            <a:r>
              <a:rPr lang="en-GB" sz="1600" dirty="0">
                <a:solidFill>
                  <a:schemeClr val="bg1"/>
                </a:solidFill>
              </a:rPr>
              <a:t> is applied </a:t>
            </a:r>
            <a:r>
              <a:rPr lang="en-US" sz="1600" dirty="0">
                <a:solidFill>
                  <a:schemeClr val="bg1"/>
                </a:solidFill>
              </a:rPr>
              <a:t>[</a:t>
            </a:r>
            <a:r>
              <a:rPr lang="en-GB" sz="1600" dirty="0">
                <a:solidFill>
                  <a:schemeClr val="bg1"/>
                </a:solidFill>
              </a:rPr>
              <a:t>range: 0.2 - 0.5 )]</a:t>
            </a:r>
          </a:p>
          <a:p>
            <a:endParaRPr lang="it-IT" sz="1600" dirty="0">
              <a:solidFill>
                <a:schemeClr val="bg1"/>
              </a:solidFill>
            </a:endParaRPr>
          </a:p>
          <a:p>
            <a:r>
              <a:rPr lang="it-IT" sz="1600" b="1" dirty="0" err="1">
                <a:solidFill>
                  <a:schemeClr val="bg1"/>
                </a:solidFill>
              </a:rPr>
              <a:t>objlim</a:t>
            </a:r>
            <a:r>
              <a:rPr lang="it-IT" sz="1600" dirty="0">
                <a:solidFill>
                  <a:schemeClr val="bg1"/>
                </a:solidFill>
              </a:rPr>
              <a:t>=4.0	</a:t>
            </a:r>
            <a:r>
              <a:rPr lang="en-US" sz="1600" dirty="0">
                <a:solidFill>
                  <a:schemeClr val="bg1"/>
                </a:solidFill>
              </a:rPr>
              <a:t>Minimum contrast between Laplacian image and the fine structure image. [range: 1 to 500]</a:t>
            </a:r>
          </a:p>
          <a:p>
            <a:endParaRPr lang="it-IT" sz="1600" b="1" dirty="0">
              <a:solidFill>
                <a:schemeClr val="bg1"/>
              </a:solidFill>
            </a:endParaRPr>
          </a:p>
          <a:p>
            <a:r>
              <a:rPr lang="it-IT" sz="1600" b="1" dirty="0">
                <a:solidFill>
                  <a:schemeClr val="bg1"/>
                </a:solidFill>
              </a:rPr>
              <a:t>gain</a:t>
            </a:r>
            <a:r>
              <a:rPr lang="it-IT" sz="1600" dirty="0">
                <a:solidFill>
                  <a:schemeClr val="bg1"/>
                </a:solidFill>
              </a:rPr>
              <a:t>=1.95		</a:t>
            </a:r>
            <a:r>
              <a:rPr lang="en-US" sz="1600" dirty="0">
                <a:solidFill>
                  <a:schemeClr val="bg1"/>
                </a:solidFill>
              </a:rPr>
              <a:t>Gain of the image (electrons / ADU). [form header]</a:t>
            </a:r>
          </a:p>
          <a:p>
            <a:endParaRPr lang="it-IT" sz="1600" dirty="0">
              <a:solidFill>
                <a:schemeClr val="bg1"/>
              </a:solidFill>
            </a:endParaRPr>
          </a:p>
          <a:p>
            <a:r>
              <a:rPr lang="it-IT" sz="1600" b="1" dirty="0" err="1">
                <a:solidFill>
                  <a:schemeClr val="bg1"/>
                </a:solidFill>
              </a:rPr>
              <a:t>readnoise</a:t>
            </a:r>
            <a:r>
              <a:rPr lang="it-IT" sz="1600" dirty="0">
                <a:solidFill>
                  <a:schemeClr val="bg1"/>
                </a:solidFill>
              </a:rPr>
              <a:t>= 6	</a:t>
            </a:r>
            <a:r>
              <a:rPr lang="en-US" sz="1600" dirty="0">
                <a:solidFill>
                  <a:schemeClr val="bg1"/>
                </a:solidFill>
              </a:rPr>
              <a:t>Read noise of the image (electrons)</a:t>
            </a:r>
            <a:r>
              <a:rPr lang="it-IT" sz="1600" dirty="0">
                <a:solidFill>
                  <a:schemeClr val="bg1"/>
                </a:solidFill>
              </a:rPr>
              <a:t> </a:t>
            </a:r>
            <a:r>
              <a:rPr lang="en-US" sz="1600" dirty="0">
                <a:solidFill>
                  <a:schemeClr val="bg1"/>
                </a:solidFill>
              </a:rPr>
              <a:t>[from header]</a:t>
            </a:r>
          </a:p>
          <a:p>
            <a:endParaRPr lang="it-IT" sz="1600" dirty="0">
              <a:solidFill>
                <a:schemeClr val="bg1"/>
              </a:solidFill>
            </a:endParaRPr>
          </a:p>
          <a:p>
            <a:r>
              <a:rPr lang="it-IT" sz="1600" b="1" dirty="0" err="1">
                <a:solidFill>
                  <a:schemeClr val="bg1"/>
                </a:solidFill>
              </a:rPr>
              <a:t>satlevel</a:t>
            </a:r>
            <a:r>
              <a:rPr lang="it-IT" sz="1600" dirty="0">
                <a:solidFill>
                  <a:schemeClr val="bg1"/>
                </a:solidFill>
              </a:rPr>
              <a:t>=65536.0	</a:t>
            </a:r>
            <a:r>
              <a:rPr lang="it-IT" sz="1600" dirty="0" err="1">
                <a:solidFill>
                  <a:schemeClr val="bg1"/>
                </a:solidFill>
              </a:rPr>
              <a:t>Saturation</a:t>
            </a:r>
            <a:r>
              <a:rPr lang="it-IT" sz="1600" dirty="0">
                <a:solidFill>
                  <a:schemeClr val="bg1"/>
                </a:solidFill>
              </a:rPr>
              <a:t> </a:t>
            </a:r>
            <a:r>
              <a:rPr lang="it-IT" sz="1600" dirty="0" err="1">
                <a:solidFill>
                  <a:schemeClr val="bg1"/>
                </a:solidFill>
              </a:rPr>
              <a:t>level</a:t>
            </a:r>
            <a:r>
              <a:rPr lang="it-IT" sz="1600" dirty="0">
                <a:solidFill>
                  <a:schemeClr val="bg1"/>
                </a:solidFill>
              </a:rPr>
              <a:t>. Default 65536 for 16bit images</a:t>
            </a:r>
          </a:p>
          <a:p>
            <a:endParaRPr lang="it-IT" sz="1600" b="1" dirty="0">
              <a:solidFill>
                <a:schemeClr val="bg1"/>
              </a:solidFill>
            </a:endParaRPr>
          </a:p>
          <a:p>
            <a:r>
              <a:rPr lang="it-IT" sz="1600" b="1" dirty="0" err="1">
                <a:solidFill>
                  <a:schemeClr val="bg1"/>
                </a:solidFill>
              </a:rPr>
              <a:t>niter</a:t>
            </a:r>
            <a:r>
              <a:rPr lang="it-IT" sz="1600" dirty="0">
                <a:solidFill>
                  <a:schemeClr val="bg1"/>
                </a:solidFill>
              </a:rPr>
              <a:t>=6		</a:t>
            </a:r>
            <a:r>
              <a:rPr lang="it-IT" sz="1600" dirty="0" err="1">
                <a:solidFill>
                  <a:schemeClr val="bg1"/>
                </a:solidFill>
              </a:rPr>
              <a:t>Number</a:t>
            </a:r>
            <a:r>
              <a:rPr lang="it-IT" sz="1600" dirty="0">
                <a:solidFill>
                  <a:schemeClr val="bg1"/>
                </a:solidFill>
              </a:rPr>
              <a:t> of </a:t>
            </a:r>
            <a:r>
              <a:rPr lang="it-IT" sz="1600" dirty="0" err="1">
                <a:solidFill>
                  <a:schemeClr val="bg1"/>
                </a:solidFill>
              </a:rPr>
              <a:t>iterations</a:t>
            </a:r>
            <a:endParaRPr lang="it-IT" sz="1600" dirty="0">
              <a:solidFill>
                <a:schemeClr val="bg1"/>
              </a:solidFill>
            </a:endParaRPr>
          </a:p>
        </p:txBody>
      </p:sp>
    </p:spTree>
    <p:extLst>
      <p:ext uri="{BB962C8B-B14F-4D97-AF65-F5344CB8AC3E}">
        <p14:creationId xmlns:p14="http://schemas.microsoft.com/office/powerpoint/2010/main" val="1064627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B12F6EA-C1E9-47E5-B976-5C1C52BC54AF}"/>
              </a:ext>
            </a:extLst>
          </p:cNvPr>
          <p:cNvSpPr txBox="1"/>
          <p:nvPr/>
        </p:nvSpPr>
        <p:spPr>
          <a:xfrm>
            <a:off x="171450" y="544003"/>
            <a:ext cx="11849100" cy="5262979"/>
          </a:xfrm>
          <a:prstGeom prst="rect">
            <a:avLst/>
          </a:prstGeom>
          <a:noFill/>
        </p:spPr>
        <p:txBody>
          <a:bodyPr wrap="square">
            <a:spAutoFit/>
          </a:bodyPr>
          <a:lstStyle/>
          <a:p>
            <a:r>
              <a:rPr lang="it-IT" sz="1600" b="1" dirty="0" err="1">
                <a:solidFill>
                  <a:schemeClr val="bg1"/>
                </a:solidFill>
              </a:rPr>
              <a:t>sepmed</a:t>
            </a:r>
            <a:r>
              <a:rPr lang="it-IT" sz="1600" dirty="0">
                <a:solidFill>
                  <a:schemeClr val="bg1"/>
                </a:solidFill>
              </a:rPr>
              <a:t>=True	True: </a:t>
            </a:r>
            <a:r>
              <a:rPr lang="it-IT" sz="1600" dirty="0" err="1">
                <a:solidFill>
                  <a:schemeClr val="bg1"/>
                </a:solidFill>
              </a:rPr>
              <a:t>used</a:t>
            </a:r>
            <a:r>
              <a:rPr lang="it-IT" sz="1600" dirty="0">
                <a:solidFill>
                  <a:schemeClr val="bg1"/>
                </a:solidFill>
              </a:rPr>
              <a:t> a </a:t>
            </a:r>
            <a:r>
              <a:rPr lang="it-IT" sz="1600" dirty="0" err="1">
                <a:solidFill>
                  <a:schemeClr val="bg1"/>
                </a:solidFill>
              </a:rPr>
              <a:t>seprable</a:t>
            </a:r>
            <a:r>
              <a:rPr lang="it-IT" sz="1600" dirty="0">
                <a:solidFill>
                  <a:schemeClr val="bg1"/>
                </a:solidFill>
              </a:rPr>
              <a:t> </a:t>
            </a:r>
            <a:r>
              <a:rPr lang="it-IT" sz="1600" dirty="0" err="1">
                <a:solidFill>
                  <a:schemeClr val="bg1"/>
                </a:solidFill>
              </a:rPr>
              <a:t>median</a:t>
            </a:r>
            <a:r>
              <a:rPr lang="it-IT" sz="1600" dirty="0">
                <a:solidFill>
                  <a:schemeClr val="bg1"/>
                </a:solidFill>
              </a:rPr>
              <a:t> filter </a:t>
            </a:r>
            <a:r>
              <a:rPr lang="it-IT" sz="1600" dirty="0" err="1">
                <a:solidFill>
                  <a:schemeClr val="bg1"/>
                </a:solidFill>
              </a:rPr>
              <a:t>rather</a:t>
            </a:r>
            <a:r>
              <a:rPr lang="it-IT" sz="1600" dirty="0">
                <a:solidFill>
                  <a:schemeClr val="bg1"/>
                </a:solidFill>
              </a:rPr>
              <a:t> </a:t>
            </a:r>
            <a:r>
              <a:rPr lang="it-IT" sz="1600" dirty="0" err="1">
                <a:solidFill>
                  <a:schemeClr val="bg1"/>
                </a:solidFill>
              </a:rPr>
              <a:t>than</a:t>
            </a:r>
            <a:r>
              <a:rPr lang="it-IT" sz="1600" dirty="0">
                <a:solidFill>
                  <a:schemeClr val="bg1"/>
                </a:solidFill>
              </a:rPr>
              <a:t> a full </a:t>
            </a:r>
            <a:r>
              <a:rPr lang="it-IT" sz="1600" dirty="0" err="1">
                <a:solidFill>
                  <a:schemeClr val="bg1"/>
                </a:solidFill>
              </a:rPr>
              <a:t>median</a:t>
            </a:r>
            <a:r>
              <a:rPr lang="it-IT" sz="1600" dirty="0">
                <a:solidFill>
                  <a:schemeClr val="bg1"/>
                </a:solidFill>
              </a:rPr>
              <a:t> filter. </a:t>
            </a:r>
            <a:r>
              <a:rPr lang="it-IT" sz="1600" dirty="0" err="1">
                <a:solidFill>
                  <a:schemeClr val="bg1"/>
                </a:solidFill>
              </a:rPr>
              <a:t>Faster</a:t>
            </a:r>
            <a:r>
              <a:rPr lang="it-IT" sz="1600" dirty="0">
                <a:solidFill>
                  <a:schemeClr val="bg1"/>
                </a:solidFill>
              </a:rPr>
              <a:t> and with the </a:t>
            </a:r>
            <a:r>
              <a:rPr lang="it-IT" sz="1600" dirty="0" err="1">
                <a:solidFill>
                  <a:schemeClr val="bg1"/>
                </a:solidFill>
              </a:rPr>
              <a:t>same</a:t>
            </a:r>
            <a:r>
              <a:rPr lang="it-IT" sz="1600" dirty="0">
                <a:solidFill>
                  <a:schemeClr val="bg1"/>
                </a:solidFill>
              </a:rPr>
              <a:t> </a:t>
            </a:r>
            <a:r>
              <a:rPr lang="it-IT" sz="1600" dirty="0" err="1">
                <a:solidFill>
                  <a:schemeClr val="bg1"/>
                </a:solidFill>
              </a:rPr>
              <a:t>efficiency</a:t>
            </a:r>
            <a:r>
              <a:rPr lang="it-IT" sz="1600" dirty="0">
                <a:solidFill>
                  <a:schemeClr val="bg1"/>
                </a:solidFill>
              </a:rPr>
              <a:t>. </a:t>
            </a:r>
            <a:endParaRPr lang="it-IT" sz="1600" b="1" dirty="0">
              <a:solidFill>
                <a:schemeClr val="bg1"/>
              </a:solidFill>
            </a:endParaRPr>
          </a:p>
          <a:p>
            <a:endParaRPr lang="it-IT" sz="1600" b="1" dirty="0">
              <a:solidFill>
                <a:schemeClr val="bg1"/>
              </a:solidFill>
            </a:endParaRPr>
          </a:p>
          <a:p>
            <a:r>
              <a:rPr lang="it-IT" sz="1600" b="1" dirty="0" err="1">
                <a:solidFill>
                  <a:schemeClr val="bg1"/>
                </a:solidFill>
              </a:rPr>
              <a:t>cleantype</a:t>
            </a:r>
            <a:r>
              <a:rPr lang="it-IT" sz="1600" dirty="0">
                <a:solidFill>
                  <a:schemeClr val="bg1"/>
                </a:solidFill>
              </a:rPr>
              <a:t>='</a:t>
            </a:r>
            <a:r>
              <a:rPr lang="it-IT" sz="1600" dirty="0" err="1">
                <a:solidFill>
                  <a:schemeClr val="bg1"/>
                </a:solidFill>
              </a:rPr>
              <a:t>meanmask</a:t>
            </a:r>
            <a:r>
              <a:rPr lang="it-IT" sz="1600" dirty="0">
                <a:solidFill>
                  <a:schemeClr val="bg1"/>
                </a:solidFill>
              </a:rPr>
              <a:t>’  	</a:t>
            </a:r>
            <a:r>
              <a:rPr lang="it-IT" sz="1600" dirty="0" err="1">
                <a:solidFill>
                  <a:schemeClr val="bg1"/>
                </a:solidFill>
              </a:rPr>
              <a:t>Cleaning</a:t>
            </a:r>
            <a:r>
              <a:rPr lang="it-IT" sz="1600" dirty="0">
                <a:solidFill>
                  <a:schemeClr val="bg1"/>
                </a:solidFill>
              </a:rPr>
              <a:t> </a:t>
            </a:r>
            <a:r>
              <a:rPr lang="it-IT" sz="1600" dirty="0" err="1">
                <a:solidFill>
                  <a:schemeClr val="bg1"/>
                </a:solidFill>
              </a:rPr>
              <a:t>algorithm</a:t>
            </a:r>
            <a:r>
              <a:rPr lang="it-IT" sz="1600" dirty="0">
                <a:solidFill>
                  <a:schemeClr val="bg1"/>
                </a:solidFill>
              </a:rPr>
              <a:t>: ‘</a:t>
            </a:r>
            <a:r>
              <a:rPr lang="it-IT" sz="1600" dirty="0" err="1">
                <a:solidFill>
                  <a:schemeClr val="bg1"/>
                </a:solidFill>
              </a:rPr>
              <a:t>median</a:t>
            </a:r>
            <a:r>
              <a:rPr lang="it-IT" sz="1600" dirty="0">
                <a:solidFill>
                  <a:schemeClr val="bg1"/>
                </a:solidFill>
              </a:rPr>
              <a:t>’: An </a:t>
            </a:r>
            <a:r>
              <a:rPr lang="it-IT" sz="1600" dirty="0" err="1">
                <a:solidFill>
                  <a:schemeClr val="bg1"/>
                </a:solidFill>
              </a:rPr>
              <a:t>umasked</a:t>
            </a:r>
            <a:r>
              <a:rPr lang="it-IT" sz="1600" dirty="0">
                <a:solidFill>
                  <a:schemeClr val="bg1"/>
                </a:solidFill>
              </a:rPr>
              <a:t> 5x5 </a:t>
            </a:r>
            <a:r>
              <a:rPr lang="it-IT" sz="1600" dirty="0" err="1">
                <a:solidFill>
                  <a:schemeClr val="bg1"/>
                </a:solidFill>
              </a:rPr>
              <a:t>median</a:t>
            </a:r>
            <a:r>
              <a:rPr lang="it-IT" sz="1600" dirty="0">
                <a:solidFill>
                  <a:schemeClr val="bg1"/>
                </a:solidFill>
              </a:rPr>
              <a:t> filter; ‘</a:t>
            </a:r>
            <a:r>
              <a:rPr lang="it-IT" sz="1600" dirty="0" err="1">
                <a:solidFill>
                  <a:schemeClr val="bg1"/>
                </a:solidFill>
              </a:rPr>
              <a:t>medmask</a:t>
            </a:r>
            <a:r>
              <a:rPr lang="it-IT" sz="1600" dirty="0">
                <a:solidFill>
                  <a:schemeClr val="bg1"/>
                </a:solidFill>
              </a:rPr>
              <a:t>’: A </a:t>
            </a:r>
            <a:r>
              <a:rPr lang="it-IT" sz="1600" dirty="0" err="1">
                <a:solidFill>
                  <a:schemeClr val="bg1"/>
                </a:solidFill>
              </a:rPr>
              <a:t>masked</a:t>
            </a:r>
            <a:r>
              <a:rPr lang="it-IT" sz="1600" dirty="0">
                <a:solidFill>
                  <a:schemeClr val="bg1"/>
                </a:solidFill>
              </a:rPr>
              <a:t> 5x5 </a:t>
            </a:r>
            <a:r>
              <a:rPr lang="it-IT" sz="1600" dirty="0" err="1">
                <a:solidFill>
                  <a:schemeClr val="bg1"/>
                </a:solidFill>
              </a:rPr>
              <a:t>median</a:t>
            </a:r>
            <a:r>
              <a:rPr lang="it-IT" sz="1600" dirty="0">
                <a:solidFill>
                  <a:schemeClr val="bg1"/>
                </a:solidFill>
              </a:rPr>
              <a:t> filter; 			‘</a:t>
            </a:r>
            <a:r>
              <a:rPr lang="it-IT" sz="1600" dirty="0" err="1">
                <a:solidFill>
                  <a:schemeClr val="bg1"/>
                </a:solidFill>
              </a:rPr>
              <a:t>meanmask</a:t>
            </a:r>
            <a:r>
              <a:rPr lang="it-IT" sz="1600" dirty="0">
                <a:solidFill>
                  <a:schemeClr val="bg1"/>
                </a:solidFill>
              </a:rPr>
              <a:t>’: A </a:t>
            </a:r>
            <a:r>
              <a:rPr lang="it-IT" sz="1600" dirty="0" err="1">
                <a:solidFill>
                  <a:schemeClr val="bg1"/>
                </a:solidFill>
              </a:rPr>
              <a:t>masked</a:t>
            </a:r>
            <a:r>
              <a:rPr lang="it-IT" sz="1600" dirty="0">
                <a:solidFill>
                  <a:schemeClr val="bg1"/>
                </a:solidFill>
              </a:rPr>
              <a:t> 5x5 </a:t>
            </a:r>
            <a:r>
              <a:rPr lang="it-IT" sz="1600" dirty="0" err="1">
                <a:solidFill>
                  <a:schemeClr val="bg1"/>
                </a:solidFill>
              </a:rPr>
              <a:t>mean</a:t>
            </a:r>
            <a:r>
              <a:rPr lang="it-IT" sz="1600" dirty="0">
                <a:solidFill>
                  <a:schemeClr val="bg1"/>
                </a:solidFill>
              </a:rPr>
              <a:t> filter; ‘</a:t>
            </a:r>
            <a:r>
              <a:rPr lang="it-IT" sz="1600" dirty="0" err="1">
                <a:solidFill>
                  <a:schemeClr val="bg1"/>
                </a:solidFill>
              </a:rPr>
              <a:t>idw</a:t>
            </a:r>
            <a:r>
              <a:rPr lang="it-IT" sz="1600" dirty="0">
                <a:solidFill>
                  <a:schemeClr val="bg1"/>
                </a:solidFill>
              </a:rPr>
              <a:t>’: A </a:t>
            </a:r>
            <a:r>
              <a:rPr lang="it-IT" sz="1600" dirty="0" err="1">
                <a:solidFill>
                  <a:schemeClr val="bg1"/>
                </a:solidFill>
              </a:rPr>
              <a:t>masked</a:t>
            </a:r>
            <a:r>
              <a:rPr lang="it-IT" sz="1600" dirty="0">
                <a:solidFill>
                  <a:schemeClr val="bg1"/>
                </a:solidFill>
              </a:rPr>
              <a:t> 5x5 inverse </a:t>
            </a:r>
            <a:r>
              <a:rPr lang="it-IT" sz="1600" dirty="0" err="1">
                <a:solidFill>
                  <a:schemeClr val="bg1"/>
                </a:solidFill>
              </a:rPr>
              <a:t>distance</a:t>
            </a:r>
            <a:r>
              <a:rPr lang="it-IT" sz="1600" dirty="0">
                <a:solidFill>
                  <a:schemeClr val="bg1"/>
                </a:solidFill>
              </a:rPr>
              <a:t>  </a:t>
            </a:r>
            <a:r>
              <a:rPr lang="it-IT" sz="1600" dirty="0" err="1">
                <a:solidFill>
                  <a:schemeClr val="bg1"/>
                </a:solidFill>
              </a:rPr>
              <a:t>weighted</a:t>
            </a:r>
            <a:r>
              <a:rPr lang="it-IT" sz="1600" dirty="0">
                <a:solidFill>
                  <a:schemeClr val="bg1"/>
                </a:solidFill>
              </a:rPr>
              <a:t> </a:t>
            </a:r>
            <a:r>
              <a:rPr lang="it-IT" sz="1600" dirty="0" err="1">
                <a:solidFill>
                  <a:schemeClr val="bg1"/>
                </a:solidFill>
              </a:rPr>
              <a:t>interpolation</a:t>
            </a:r>
            <a:r>
              <a:rPr lang="it-IT" sz="1600" dirty="0">
                <a:solidFill>
                  <a:schemeClr val="bg1"/>
                </a:solidFill>
              </a:rPr>
              <a:t>. </a:t>
            </a:r>
          </a:p>
          <a:p>
            <a:endParaRPr lang="it-IT" sz="1600" dirty="0">
              <a:solidFill>
                <a:schemeClr val="bg1"/>
              </a:solidFill>
            </a:endParaRPr>
          </a:p>
          <a:p>
            <a:r>
              <a:rPr lang="it-IT" sz="1600" b="1" dirty="0" err="1">
                <a:solidFill>
                  <a:schemeClr val="bg1"/>
                </a:solidFill>
              </a:rPr>
              <a:t>fsmode</a:t>
            </a:r>
            <a:r>
              <a:rPr lang="it-IT" sz="1600" dirty="0">
                <a:solidFill>
                  <a:schemeClr val="bg1"/>
                </a:solidFill>
              </a:rPr>
              <a:t>='</a:t>
            </a:r>
            <a:r>
              <a:rPr lang="it-IT" sz="1600" dirty="0" err="1">
                <a:solidFill>
                  <a:schemeClr val="bg1"/>
                </a:solidFill>
              </a:rPr>
              <a:t>median</a:t>
            </a:r>
            <a:r>
              <a:rPr lang="it-IT" sz="1600" dirty="0">
                <a:solidFill>
                  <a:schemeClr val="bg1"/>
                </a:solidFill>
              </a:rPr>
              <a:t>'       	</a:t>
            </a:r>
            <a:r>
              <a:rPr lang="it-IT" sz="1600" dirty="0" err="1">
                <a:solidFill>
                  <a:schemeClr val="bg1"/>
                </a:solidFill>
              </a:rPr>
              <a:t>Methodo</a:t>
            </a:r>
            <a:r>
              <a:rPr lang="it-IT" sz="1600" dirty="0">
                <a:solidFill>
                  <a:schemeClr val="bg1"/>
                </a:solidFill>
              </a:rPr>
              <a:t> to </a:t>
            </a:r>
            <a:r>
              <a:rPr lang="it-IT" sz="1600" dirty="0" err="1">
                <a:solidFill>
                  <a:schemeClr val="bg1"/>
                </a:solidFill>
              </a:rPr>
              <a:t>rebuild</a:t>
            </a:r>
            <a:r>
              <a:rPr lang="it-IT" sz="1600" dirty="0">
                <a:solidFill>
                  <a:schemeClr val="bg1"/>
                </a:solidFill>
              </a:rPr>
              <a:t> the fine </a:t>
            </a:r>
            <a:r>
              <a:rPr lang="it-IT" sz="1600" dirty="0" err="1">
                <a:solidFill>
                  <a:schemeClr val="bg1"/>
                </a:solidFill>
              </a:rPr>
              <a:t>structure</a:t>
            </a:r>
            <a:r>
              <a:rPr lang="it-IT" sz="1600" dirty="0">
                <a:solidFill>
                  <a:schemeClr val="bg1"/>
                </a:solidFill>
              </a:rPr>
              <a:t> image. "</a:t>
            </a:r>
            <a:r>
              <a:rPr lang="it-IT" sz="1600" dirty="0" err="1">
                <a:solidFill>
                  <a:schemeClr val="bg1"/>
                </a:solidFill>
              </a:rPr>
              <a:t>median</a:t>
            </a:r>
            <a:r>
              <a:rPr lang="it-IT" sz="1600" dirty="0">
                <a:solidFill>
                  <a:schemeClr val="bg1"/>
                </a:solidFill>
              </a:rPr>
              <a:t>": standard </a:t>
            </a:r>
            <a:r>
              <a:rPr lang="it-IT" sz="1600" dirty="0" err="1">
                <a:solidFill>
                  <a:schemeClr val="bg1"/>
                </a:solidFill>
              </a:rPr>
              <a:t>median</a:t>
            </a:r>
            <a:r>
              <a:rPr lang="it-IT" sz="1600" dirty="0">
                <a:solidFill>
                  <a:schemeClr val="bg1"/>
                </a:solidFill>
              </a:rPr>
              <a:t> filter of </a:t>
            </a:r>
            <a:r>
              <a:rPr lang="it-IT" sz="1600" dirty="0" err="1">
                <a:solidFill>
                  <a:schemeClr val="bg1"/>
                </a:solidFill>
              </a:rPr>
              <a:t>LACosmic</a:t>
            </a:r>
            <a:r>
              <a:rPr lang="it-IT" sz="1600" dirty="0">
                <a:solidFill>
                  <a:schemeClr val="bg1"/>
                </a:solidFill>
              </a:rPr>
              <a:t>. "convolve" 			</a:t>
            </a:r>
            <a:r>
              <a:rPr lang="it-IT" sz="1600" dirty="0" err="1">
                <a:solidFill>
                  <a:schemeClr val="bg1"/>
                </a:solidFill>
              </a:rPr>
              <a:t>convolution</a:t>
            </a:r>
            <a:r>
              <a:rPr lang="it-IT" sz="1600" dirty="0">
                <a:solidFill>
                  <a:schemeClr val="bg1"/>
                </a:solidFill>
              </a:rPr>
              <a:t> </a:t>
            </a:r>
            <a:r>
              <a:rPr lang="it-IT" sz="1600" dirty="0" err="1">
                <a:solidFill>
                  <a:schemeClr val="bg1"/>
                </a:solidFill>
              </a:rPr>
              <a:t>bu</a:t>
            </a:r>
            <a:r>
              <a:rPr lang="it-IT" sz="1600" dirty="0">
                <a:solidFill>
                  <a:schemeClr val="bg1"/>
                </a:solidFill>
              </a:rPr>
              <a:t> </a:t>
            </a:r>
            <a:r>
              <a:rPr lang="it-IT" sz="1600" dirty="0" err="1">
                <a:solidFill>
                  <a:schemeClr val="bg1"/>
                </a:solidFill>
              </a:rPr>
              <a:t>using</a:t>
            </a:r>
            <a:r>
              <a:rPr lang="it-IT" sz="1600" dirty="0">
                <a:solidFill>
                  <a:schemeClr val="bg1"/>
                </a:solidFill>
              </a:rPr>
              <a:t> the </a:t>
            </a:r>
            <a:r>
              <a:rPr lang="it-IT" sz="1600" dirty="0" err="1">
                <a:solidFill>
                  <a:schemeClr val="bg1"/>
                </a:solidFill>
              </a:rPr>
              <a:t>psf</a:t>
            </a:r>
            <a:r>
              <a:rPr lang="it-IT" sz="1600" dirty="0">
                <a:solidFill>
                  <a:schemeClr val="bg1"/>
                </a:solidFill>
              </a:rPr>
              <a:t> kernel. Default: </a:t>
            </a:r>
            <a:r>
              <a:rPr lang="it-IT" sz="1600" dirty="0" err="1">
                <a:solidFill>
                  <a:schemeClr val="bg1"/>
                </a:solidFill>
              </a:rPr>
              <a:t>median</a:t>
            </a:r>
            <a:endParaRPr lang="it-IT" sz="1600" dirty="0">
              <a:solidFill>
                <a:schemeClr val="bg1"/>
              </a:solidFill>
            </a:endParaRPr>
          </a:p>
          <a:p>
            <a:endParaRPr lang="it-IT" sz="1600" dirty="0">
              <a:solidFill>
                <a:schemeClr val="bg1"/>
              </a:solidFill>
            </a:endParaRPr>
          </a:p>
          <a:p>
            <a:r>
              <a:rPr lang="it-IT" sz="1600" b="1" dirty="0" err="1">
                <a:solidFill>
                  <a:schemeClr val="bg1"/>
                </a:solidFill>
              </a:rPr>
              <a:t>psfmodel</a:t>
            </a:r>
            <a:r>
              <a:rPr lang="it-IT" sz="1600" dirty="0">
                <a:solidFill>
                  <a:schemeClr val="bg1"/>
                </a:solidFill>
              </a:rPr>
              <a:t>='gauss'      		Model </a:t>
            </a:r>
            <a:r>
              <a:rPr lang="it-IT" sz="1600" dirty="0" err="1">
                <a:solidFill>
                  <a:schemeClr val="bg1"/>
                </a:solidFill>
              </a:rPr>
              <a:t>used</a:t>
            </a:r>
            <a:r>
              <a:rPr lang="it-IT" sz="1600" dirty="0">
                <a:solidFill>
                  <a:schemeClr val="bg1"/>
                </a:solidFill>
              </a:rPr>
              <a:t> to generate pdf kernel </a:t>
            </a:r>
            <a:r>
              <a:rPr lang="it-IT" sz="1600" dirty="0" err="1">
                <a:solidFill>
                  <a:schemeClr val="bg1"/>
                </a:solidFill>
              </a:rPr>
              <a:t>if</a:t>
            </a:r>
            <a:r>
              <a:rPr lang="it-IT" sz="1600" dirty="0">
                <a:solidFill>
                  <a:schemeClr val="bg1"/>
                </a:solidFill>
              </a:rPr>
              <a:t> </a:t>
            </a:r>
            <a:r>
              <a:rPr lang="it-IT" sz="1600" dirty="0" err="1">
                <a:solidFill>
                  <a:schemeClr val="bg1"/>
                </a:solidFill>
              </a:rPr>
              <a:t>smode</a:t>
            </a:r>
            <a:r>
              <a:rPr lang="it-IT" sz="1600" dirty="0">
                <a:solidFill>
                  <a:schemeClr val="bg1"/>
                </a:solidFill>
              </a:rPr>
              <a:t> = ‘convolve’ e </a:t>
            </a:r>
            <a:r>
              <a:rPr lang="it-IT" sz="1600" dirty="0" err="1">
                <a:solidFill>
                  <a:schemeClr val="bg1"/>
                </a:solidFill>
              </a:rPr>
              <a:t>psfk</a:t>
            </a:r>
            <a:r>
              <a:rPr lang="it-IT" sz="1600" dirty="0">
                <a:solidFill>
                  <a:schemeClr val="bg1"/>
                </a:solidFill>
              </a:rPr>
              <a:t> = None. Options: "gauss" or "</a:t>
            </a:r>
            <a:r>
              <a:rPr lang="it-IT" sz="1600" dirty="0" err="1">
                <a:solidFill>
                  <a:schemeClr val="bg1"/>
                </a:solidFill>
              </a:rPr>
              <a:t>moffat</a:t>
            </a:r>
            <a:r>
              <a:rPr lang="it-IT" sz="1600" dirty="0">
                <a:solidFill>
                  <a:schemeClr val="bg1"/>
                </a:solidFill>
              </a:rPr>
              <a:t>" 			</a:t>
            </a:r>
            <a:r>
              <a:rPr lang="it-IT" sz="1600" dirty="0" err="1">
                <a:solidFill>
                  <a:schemeClr val="bg1"/>
                </a:solidFill>
              </a:rPr>
              <a:t>producing</a:t>
            </a:r>
            <a:r>
              <a:rPr lang="it-IT" sz="1600" dirty="0">
                <a:solidFill>
                  <a:schemeClr val="bg1"/>
                </a:solidFill>
              </a:rPr>
              <a:t> </a:t>
            </a:r>
            <a:r>
              <a:rPr lang="it-IT" sz="1600" dirty="0" err="1">
                <a:solidFill>
                  <a:schemeClr val="bg1"/>
                </a:solidFill>
              </a:rPr>
              <a:t>circular</a:t>
            </a:r>
            <a:r>
              <a:rPr lang="it-IT" sz="1600" dirty="0">
                <a:solidFill>
                  <a:schemeClr val="bg1"/>
                </a:solidFill>
              </a:rPr>
              <a:t> kernels. "</a:t>
            </a:r>
            <a:r>
              <a:rPr lang="it-IT" sz="1600" dirty="0" err="1">
                <a:solidFill>
                  <a:schemeClr val="bg1"/>
                </a:solidFill>
              </a:rPr>
              <a:t>gaussx</a:t>
            </a:r>
            <a:r>
              <a:rPr lang="it-IT" sz="1600" dirty="0">
                <a:solidFill>
                  <a:schemeClr val="bg1"/>
                </a:solidFill>
              </a:rPr>
              <a:t>" o "</a:t>
            </a:r>
            <a:r>
              <a:rPr lang="it-IT" sz="1600" dirty="0" err="1">
                <a:solidFill>
                  <a:schemeClr val="bg1"/>
                </a:solidFill>
              </a:rPr>
              <a:t>gaussy</a:t>
            </a:r>
            <a:r>
              <a:rPr lang="it-IT" sz="1600" dirty="0">
                <a:solidFill>
                  <a:schemeClr val="bg1"/>
                </a:solidFill>
              </a:rPr>
              <a:t>" </a:t>
            </a:r>
            <a:r>
              <a:rPr lang="it-IT" sz="1600" dirty="0" err="1">
                <a:solidFill>
                  <a:schemeClr val="bg1"/>
                </a:solidFill>
              </a:rPr>
              <a:t>producing</a:t>
            </a:r>
            <a:r>
              <a:rPr lang="it-IT" sz="1600" dirty="0">
                <a:solidFill>
                  <a:schemeClr val="bg1"/>
                </a:solidFill>
              </a:rPr>
              <a:t> </a:t>
            </a:r>
            <a:r>
              <a:rPr lang="it-IT" sz="1600" dirty="0" err="1">
                <a:solidFill>
                  <a:schemeClr val="bg1"/>
                </a:solidFill>
              </a:rPr>
              <a:t>gaussian</a:t>
            </a:r>
            <a:r>
              <a:rPr lang="it-IT" sz="1600" dirty="0">
                <a:solidFill>
                  <a:schemeClr val="bg1"/>
                </a:solidFill>
              </a:rPr>
              <a:t> kernel on x o y. Default: gauss</a:t>
            </a:r>
          </a:p>
          <a:p>
            <a:endParaRPr lang="it-IT" sz="1600" dirty="0">
              <a:solidFill>
                <a:schemeClr val="bg1"/>
              </a:solidFill>
            </a:endParaRPr>
          </a:p>
          <a:p>
            <a:r>
              <a:rPr lang="it-IT" sz="1600" b="1" dirty="0" err="1">
                <a:solidFill>
                  <a:schemeClr val="bg1"/>
                </a:solidFill>
              </a:rPr>
              <a:t>psffwhm</a:t>
            </a:r>
            <a:r>
              <a:rPr lang="it-IT" sz="1600" dirty="0">
                <a:solidFill>
                  <a:schemeClr val="bg1"/>
                </a:solidFill>
              </a:rPr>
              <a:t>=1.5          		</a:t>
            </a:r>
            <a:r>
              <a:rPr lang="it-IT" sz="1600" dirty="0" err="1">
                <a:solidFill>
                  <a:schemeClr val="bg1"/>
                </a:solidFill>
              </a:rPr>
              <a:t>Length</a:t>
            </a:r>
            <a:r>
              <a:rPr lang="it-IT" sz="1600" dirty="0">
                <a:solidFill>
                  <a:schemeClr val="bg1"/>
                </a:solidFill>
              </a:rPr>
              <a:t> </a:t>
            </a:r>
            <a:r>
              <a:rPr lang="it-IT" sz="1600" dirty="0" err="1">
                <a:solidFill>
                  <a:schemeClr val="bg1"/>
                </a:solidFill>
              </a:rPr>
              <a:t>at</a:t>
            </a:r>
            <a:r>
              <a:rPr lang="it-IT" sz="1600" dirty="0">
                <a:solidFill>
                  <a:schemeClr val="bg1"/>
                </a:solidFill>
              </a:rPr>
              <a:t> </a:t>
            </a:r>
            <a:r>
              <a:rPr lang="it-IT" sz="1600" dirty="0" err="1">
                <a:solidFill>
                  <a:schemeClr val="bg1"/>
                </a:solidFill>
              </a:rPr>
              <a:t>mid</a:t>
            </a:r>
            <a:r>
              <a:rPr lang="it-IT" sz="1600" dirty="0">
                <a:solidFill>
                  <a:schemeClr val="bg1"/>
                </a:solidFill>
              </a:rPr>
              <a:t> </a:t>
            </a:r>
            <a:r>
              <a:rPr lang="it-IT" sz="1600" dirty="0" err="1">
                <a:solidFill>
                  <a:schemeClr val="bg1"/>
                </a:solidFill>
              </a:rPr>
              <a:t>height</a:t>
            </a:r>
            <a:r>
              <a:rPr lang="it-IT" sz="1600" dirty="0">
                <a:solidFill>
                  <a:schemeClr val="bg1"/>
                </a:solidFill>
              </a:rPr>
              <a:t> (Full </a:t>
            </a:r>
            <a:r>
              <a:rPr lang="it-IT" sz="1600" dirty="0" err="1">
                <a:solidFill>
                  <a:schemeClr val="bg1"/>
                </a:solidFill>
              </a:rPr>
              <a:t>Width</a:t>
            </a:r>
            <a:r>
              <a:rPr lang="it-IT" sz="1600" dirty="0">
                <a:solidFill>
                  <a:schemeClr val="bg1"/>
                </a:solidFill>
              </a:rPr>
              <a:t> Half Maximum) of </a:t>
            </a:r>
            <a:r>
              <a:rPr lang="it-IT" sz="1600" dirty="0" err="1">
                <a:solidFill>
                  <a:schemeClr val="bg1"/>
                </a:solidFill>
              </a:rPr>
              <a:t>psf</a:t>
            </a:r>
            <a:r>
              <a:rPr lang="it-IT" sz="1600" dirty="0">
                <a:solidFill>
                  <a:schemeClr val="bg1"/>
                </a:solidFill>
              </a:rPr>
              <a:t> to generate kernel. Default: 2.5</a:t>
            </a:r>
          </a:p>
          <a:p>
            <a:endParaRPr lang="it-IT" sz="1600" dirty="0">
              <a:solidFill>
                <a:schemeClr val="bg1"/>
              </a:solidFill>
            </a:endParaRPr>
          </a:p>
          <a:p>
            <a:r>
              <a:rPr lang="it-IT" sz="1600" b="1" dirty="0" err="1">
                <a:solidFill>
                  <a:schemeClr val="bg1"/>
                </a:solidFill>
              </a:rPr>
              <a:t>psfsize</a:t>
            </a:r>
            <a:r>
              <a:rPr lang="it-IT" sz="1600" dirty="0">
                <a:solidFill>
                  <a:schemeClr val="bg1"/>
                </a:solidFill>
              </a:rPr>
              <a:t>=5             		</a:t>
            </a:r>
            <a:r>
              <a:rPr lang="it-IT" sz="1600" dirty="0" err="1">
                <a:solidFill>
                  <a:schemeClr val="bg1"/>
                </a:solidFill>
              </a:rPr>
              <a:t>Dimension</a:t>
            </a:r>
            <a:r>
              <a:rPr lang="it-IT" sz="1600" dirty="0">
                <a:solidFill>
                  <a:schemeClr val="bg1"/>
                </a:solidFill>
              </a:rPr>
              <a:t> of the kernel (</a:t>
            </a:r>
            <a:r>
              <a:rPr lang="it-IT" sz="1600" dirty="0" err="1">
                <a:solidFill>
                  <a:schemeClr val="bg1"/>
                </a:solidFill>
              </a:rPr>
              <a:t>psfsize</a:t>
            </a:r>
            <a:r>
              <a:rPr lang="it-IT" sz="1600" dirty="0">
                <a:solidFill>
                  <a:schemeClr val="bg1"/>
                </a:solidFill>
              </a:rPr>
              <a:t> x </a:t>
            </a:r>
            <a:r>
              <a:rPr lang="it-IT" sz="1600" dirty="0" err="1">
                <a:solidFill>
                  <a:schemeClr val="bg1"/>
                </a:solidFill>
              </a:rPr>
              <a:t>psfsize</a:t>
            </a:r>
            <a:r>
              <a:rPr lang="it-IT" sz="1600" dirty="0">
                <a:solidFill>
                  <a:schemeClr val="bg1"/>
                </a:solidFill>
              </a:rPr>
              <a:t>). Default: 7 (</a:t>
            </a:r>
            <a:r>
              <a:rPr lang="it-IT" sz="1600" dirty="0" err="1">
                <a:solidFill>
                  <a:schemeClr val="bg1"/>
                </a:solidFill>
              </a:rPr>
              <a:t>other</a:t>
            </a:r>
            <a:r>
              <a:rPr lang="it-IT" sz="1600" dirty="0">
                <a:solidFill>
                  <a:schemeClr val="bg1"/>
                </a:solidFill>
              </a:rPr>
              <a:t> </a:t>
            </a:r>
            <a:r>
              <a:rPr lang="it-IT" sz="1600" dirty="0" err="1">
                <a:solidFill>
                  <a:schemeClr val="bg1"/>
                </a:solidFill>
              </a:rPr>
              <a:t>values</a:t>
            </a:r>
            <a:r>
              <a:rPr lang="it-IT" sz="1600" dirty="0">
                <a:solidFill>
                  <a:schemeClr val="bg1"/>
                </a:solidFill>
              </a:rPr>
              <a:t> 3, 5, 7, 9) </a:t>
            </a:r>
          </a:p>
          <a:p>
            <a:endParaRPr lang="it-IT" sz="1600" dirty="0">
              <a:solidFill>
                <a:schemeClr val="bg1"/>
              </a:solidFill>
            </a:endParaRPr>
          </a:p>
          <a:p>
            <a:r>
              <a:rPr lang="it-IT" sz="1600" b="1" dirty="0" err="1">
                <a:solidFill>
                  <a:schemeClr val="bg1"/>
                </a:solidFill>
              </a:rPr>
              <a:t>psfk</a:t>
            </a:r>
            <a:r>
              <a:rPr lang="it-IT" sz="1600" dirty="0">
                <a:solidFill>
                  <a:schemeClr val="bg1"/>
                </a:solidFill>
              </a:rPr>
              <a:t>=None             		pdf kernel array to be </a:t>
            </a:r>
            <a:r>
              <a:rPr lang="it-IT" sz="1600" dirty="0" err="1">
                <a:solidFill>
                  <a:schemeClr val="bg1"/>
                </a:solidFill>
              </a:rPr>
              <a:t>used</a:t>
            </a:r>
            <a:r>
              <a:rPr lang="it-IT" sz="1600" dirty="0">
                <a:solidFill>
                  <a:schemeClr val="bg1"/>
                </a:solidFill>
              </a:rPr>
              <a:t> for the fine </a:t>
            </a:r>
            <a:r>
              <a:rPr lang="it-IT" sz="1600" dirty="0" err="1">
                <a:solidFill>
                  <a:schemeClr val="bg1"/>
                </a:solidFill>
              </a:rPr>
              <a:t>structure</a:t>
            </a:r>
            <a:r>
              <a:rPr lang="it-IT" sz="1600" dirty="0">
                <a:solidFill>
                  <a:schemeClr val="bg1"/>
                </a:solidFill>
              </a:rPr>
              <a:t> image </a:t>
            </a:r>
            <a:r>
              <a:rPr lang="it-IT" sz="1600" dirty="0" err="1">
                <a:solidFill>
                  <a:schemeClr val="bg1"/>
                </a:solidFill>
              </a:rPr>
              <a:t>if</a:t>
            </a:r>
            <a:r>
              <a:rPr lang="it-IT" sz="1600" dirty="0">
                <a:solidFill>
                  <a:schemeClr val="bg1"/>
                </a:solidFill>
              </a:rPr>
              <a:t> </a:t>
            </a:r>
            <a:r>
              <a:rPr lang="it-IT" sz="1600" dirty="0" err="1">
                <a:solidFill>
                  <a:schemeClr val="bg1"/>
                </a:solidFill>
              </a:rPr>
              <a:t>fsmode</a:t>
            </a:r>
            <a:r>
              <a:rPr lang="it-IT" sz="1600" dirty="0">
                <a:solidFill>
                  <a:schemeClr val="bg1"/>
                </a:solidFill>
              </a:rPr>
              <a:t> = "convolve". </a:t>
            </a:r>
            <a:r>
              <a:rPr lang="it-IT" sz="1600" dirty="0" err="1">
                <a:solidFill>
                  <a:schemeClr val="bg1"/>
                </a:solidFill>
              </a:rPr>
              <a:t>If</a:t>
            </a:r>
            <a:r>
              <a:rPr lang="it-IT" sz="1600" dirty="0">
                <a:solidFill>
                  <a:schemeClr val="bg1"/>
                </a:solidFill>
              </a:rPr>
              <a:t> </a:t>
            </a:r>
            <a:r>
              <a:rPr lang="it-IT" sz="1600" dirty="0" err="1">
                <a:solidFill>
                  <a:schemeClr val="bg1"/>
                </a:solidFill>
              </a:rPr>
              <a:t>psfk</a:t>
            </a:r>
            <a:r>
              <a:rPr lang="it-IT" sz="1600" dirty="0">
                <a:solidFill>
                  <a:schemeClr val="bg1"/>
                </a:solidFill>
              </a:rPr>
              <a:t>=None and 			</a:t>
            </a:r>
            <a:r>
              <a:rPr lang="it-IT" sz="1600" dirty="0" err="1">
                <a:solidFill>
                  <a:schemeClr val="bg1"/>
                </a:solidFill>
              </a:rPr>
              <a:t>fsmode</a:t>
            </a:r>
            <a:r>
              <a:rPr lang="it-IT" sz="1600" dirty="0">
                <a:solidFill>
                  <a:schemeClr val="bg1"/>
                </a:solidFill>
              </a:rPr>
              <a:t>=convolve, </a:t>
            </a:r>
            <a:r>
              <a:rPr lang="it-IT" sz="1600" dirty="0" err="1">
                <a:solidFill>
                  <a:schemeClr val="bg1"/>
                </a:solidFill>
              </a:rPr>
              <a:t>psf</a:t>
            </a:r>
            <a:r>
              <a:rPr lang="it-IT" sz="1600" dirty="0">
                <a:solidFill>
                  <a:schemeClr val="bg1"/>
                </a:solidFill>
              </a:rPr>
              <a:t> kernel </a:t>
            </a:r>
            <a:r>
              <a:rPr lang="it-IT" sz="1600" dirty="0" err="1">
                <a:solidFill>
                  <a:schemeClr val="bg1"/>
                </a:solidFill>
              </a:rPr>
              <a:t>calculated</a:t>
            </a:r>
            <a:r>
              <a:rPr lang="it-IT" sz="1600" dirty="0">
                <a:solidFill>
                  <a:schemeClr val="bg1"/>
                </a:solidFill>
              </a:rPr>
              <a:t> </a:t>
            </a:r>
            <a:r>
              <a:rPr lang="it-IT" sz="1600" dirty="0" err="1">
                <a:solidFill>
                  <a:schemeClr val="bg1"/>
                </a:solidFill>
              </a:rPr>
              <a:t>wuth</a:t>
            </a:r>
            <a:r>
              <a:rPr lang="it-IT" sz="1600" dirty="0">
                <a:solidFill>
                  <a:schemeClr val="bg1"/>
                </a:solidFill>
              </a:rPr>
              <a:t> </a:t>
            </a:r>
            <a:r>
              <a:rPr lang="it-IT" sz="1600" dirty="0" err="1">
                <a:solidFill>
                  <a:schemeClr val="bg1"/>
                </a:solidFill>
              </a:rPr>
              <a:t>psfmodel</a:t>
            </a:r>
            <a:endParaRPr lang="it-IT" sz="1600" dirty="0">
              <a:solidFill>
                <a:schemeClr val="bg1"/>
              </a:solidFill>
            </a:endParaRPr>
          </a:p>
          <a:p>
            <a:endParaRPr lang="it-IT" sz="1600" b="1" dirty="0">
              <a:solidFill>
                <a:schemeClr val="bg1"/>
              </a:solidFill>
            </a:endParaRPr>
          </a:p>
          <a:p>
            <a:r>
              <a:rPr lang="it-IT" sz="1600" b="1" dirty="0" err="1">
                <a:solidFill>
                  <a:schemeClr val="bg1"/>
                </a:solidFill>
              </a:rPr>
              <a:t>psfbeta</a:t>
            </a:r>
            <a:r>
              <a:rPr lang="it-IT" sz="1600" dirty="0">
                <a:solidFill>
                  <a:schemeClr val="bg1"/>
                </a:solidFill>
              </a:rPr>
              <a:t>=4.765         		Moffat beta </a:t>
            </a:r>
            <a:r>
              <a:rPr lang="it-IT" sz="1600" dirty="0" err="1">
                <a:solidFill>
                  <a:schemeClr val="bg1"/>
                </a:solidFill>
              </a:rPr>
              <a:t>parameter</a:t>
            </a:r>
            <a:r>
              <a:rPr lang="it-IT" sz="1600" dirty="0">
                <a:solidFill>
                  <a:schemeClr val="bg1"/>
                </a:solidFill>
              </a:rPr>
              <a:t>. </a:t>
            </a:r>
            <a:r>
              <a:rPr lang="it-IT" sz="1600" dirty="0" err="1">
                <a:solidFill>
                  <a:schemeClr val="bg1"/>
                </a:solidFill>
              </a:rPr>
              <a:t>Used</a:t>
            </a:r>
            <a:r>
              <a:rPr lang="it-IT" sz="1600" dirty="0">
                <a:solidFill>
                  <a:schemeClr val="bg1"/>
                </a:solidFill>
              </a:rPr>
              <a:t> </a:t>
            </a:r>
            <a:r>
              <a:rPr lang="it-IT" sz="1600" dirty="0" err="1">
                <a:solidFill>
                  <a:schemeClr val="bg1"/>
                </a:solidFill>
              </a:rPr>
              <a:t>if</a:t>
            </a:r>
            <a:r>
              <a:rPr lang="it-IT" sz="1600" dirty="0">
                <a:solidFill>
                  <a:schemeClr val="bg1"/>
                </a:solidFill>
              </a:rPr>
              <a:t> </a:t>
            </a:r>
            <a:r>
              <a:rPr lang="it-IT" sz="1600" dirty="0" err="1">
                <a:solidFill>
                  <a:schemeClr val="bg1"/>
                </a:solidFill>
              </a:rPr>
              <a:t>fsmode</a:t>
            </a:r>
            <a:r>
              <a:rPr lang="it-IT" sz="1600" dirty="0">
                <a:solidFill>
                  <a:schemeClr val="bg1"/>
                </a:solidFill>
              </a:rPr>
              <a:t> = convolve and </a:t>
            </a:r>
            <a:r>
              <a:rPr lang="it-IT" sz="1600" dirty="0" err="1">
                <a:solidFill>
                  <a:schemeClr val="bg1"/>
                </a:solidFill>
              </a:rPr>
              <a:t>psfmodel</a:t>
            </a:r>
            <a:r>
              <a:rPr lang="it-IT" sz="1600" dirty="0">
                <a:solidFill>
                  <a:schemeClr val="bg1"/>
                </a:solidFill>
              </a:rPr>
              <a:t>=</a:t>
            </a:r>
            <a:r>
              <a:rPr lang="it-IT" sz="1600" dirty="0" err="1">
                <a:solidFill>
                  <a:schemeClr val="bg1"/>
                </a:solidFill>
              </a:rPr>
              <a:t>moffat</a:t>
            </a:r>
            <a:r>
              <a:rPr lang="it-IT" sz="1600" dirty="0">
                <a:solidFill>
                  <a:schemeClr val="bg1"/>
                </a:solidFill>
              </a:rPr>
              <a:t>. </a:t>
            </a:r>
            <a:r>
              <a:rPr lang="it-IT" sz="1600" dirty="0" err="1">
                <a:solidFill>
                  <a:schemeClr val="bg1"/>
                </a:solidFill>
              </a:rPr>
              <a:t>Defalut</a:t>
            </a:r>
            <a:r>
              <a:rPr lang="it-IT" sz="1600" dirty="0">
                <a:solidFill>
                  <a:schemeClr val="bg1"/>
                </a:solidFill>
              </a:rPr>
              <a:t>: 4.765</a:t>
            </a:r>
          </a:p>
          <a:p>
            <a:endParaRPr lang="it-IT" sz="1600" b="1" dirty="0">
              <a:solidFill>
                <a:schemeClr val="bg1"/>
              </a:solidFill>
            </a:endParaRPr>
          </a:p>
          <a:p>
            <a:r>
              <a:rPr lang="it-IT" sz="1600" b="1" dirty="0">
                <a:solidFill>
                  <a:schemeClr val="bg1"/>
                </a:solidFill>
              </a:rPr>
              <a:t>verbose</a:t>
            </a:r>
            <a:r>
              <a:rPr lang="it-IT" sz="1600" dirty="0">
                <a:solidFill>
                  <a:schemeClr val="bg1"/>
                </a:solidFill>
              </a:rPr>
              <a:t>=True          		</a:t>
            </a:r>
            <a:r>
              <a:rPr lang="it-IT" sz="1600" dirty="0" err="1">
                <a:solidFill>
                  <a:schemeClr val="bg1"/>
                </a:solidFill>
              </a:rPr>
              <a:t>If</a:t>
            </a:r>
            <a:r>
              <a:rPr lang="it-IT" sz="1600" dirty="0">
                <a:solidFill>
                  <a:schemeClr val="bg1"/>
                </a:solidFill>
              </a:rPr>
              <a:t> </a:t>
            </a:r>
            <a:r>
              <a:rPr lang="it-IT" sz="1600" dirty="0" err="1">
                <a:solidFill>
                  <a:schemeClr val="bg1"/>
                </a:solidFill>
              </a:rPr>
              <a:t>true</a:t>
            </a:r>
            <a:r>
              <a:rPr lang="it-IT" sz="1600" dirty="0">
                <a:solidFill>
                  <a:schemeClr val="bg1"/>
                </a:solidFill>
              </a:rPr>
              <a:t> </a:t>
            </a:r>
            <a:r>
              <a:rPr lang="it-IT" sz="1600" dirty="0" err="1">
                <a:solidFill>
                  <a:schemeClr val="bg1"/>
                </a:solidFill>
              </a:rPr>
              <a:t>print</a:t>
            </a:r>
            <a:r>
              <a:rPr lang="it-IT" sz="1600" dirty="0">
                <a:solidFill>
                  <a:schemeClr val="bg1"/>
                </a:solidFill>
              </a:rPr>
              <a:t> processing information</a:t>
            </a:r>
          </a:p>
        </p:txBody>
      </p:sp>
    </p:spTree>
    <p:extLst>
      <p:ext uri="{BB962C8B-B14F-4D97-AF65-F5344CB8AC3E}">
        <p14:creationId xmlns:p14="http://schemas.microsoft.com/office/powerpoint/2010/main" val="2901934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154E9-BD4B-75A0-7085-7FCE4E4CE6F2}"/>
            </a:ext>
          </a:extLst>
        </p:cNvPr>
        <p:cNvGrpSpPr/>
        <p:nvPr/>
      </p:nvGrpSpPr>
      <p:grpSpPr>
        <a:xfrm>
          <a:off x="0" y="0"/>
          <a:ext cx="0" cy="0"/>
          <a:chOff x="0" y="0"/>
          <a:chExt cx="0" cy="0"/>
        </a:xfrm>
      </p:grpSpPr>
      <p:grpSp>
        <p:nvGrpSpPr>
          <p:cNvPr id="2" name="Gruppo 1">
            <a:extLst>
              <a:ext uri="{FF2B5EF4-FFF2-40B4-BE49-F238E27FC236}">
                <a16:creationId xmlns:a16="http://schemas.microsoft.com/office/drawing/2014/main" id="{DD77B41B-CB51-300F-4013-1A0559593A56}"/>
              </a:ext>
            </a:extLst>
          </p:cNvPr>
          <p:cNvGrpSpPr/>
          <p:nvPr/>
        </p:nvGrpSpPr>
        <p:grpSpPr>
          <a:xfrm>
            <a:off x="1202002" y="883920"/>
            <a:ext cx="9787997" cy="4964431"/>
            <a:chOff x="1600201" y="883920"/>
            <a:chExt cx="9787997" cy="4964431"/>
          </a:xfrm>
        </p:grpSpPr>
        <p:pic>
          <p:nvPicPr>
            <p:cNvPr id="7" name="Google Shape;54;p13" title="F007_mean_e_AllLEDs_allmonth_2025jun (1).png">
              <a:extLst>
                <a:ext uri="{FF2B5EF4-FFF2-40B4-BE49-F238E27FC236}">
                  <a16:creationId xmlns:a16="http://schemas.microsoft.com/office/drawing/2014/main" id="{0A38CBD8-F71E-B4FD-873F-ABC8C1747500}"/>
                </a:ext>
              </a:extLst>
            </p:cNvPr>
            <p:cNvPicPr preferRelativeResize="0"/>
            <p:nvPr/>
          </p:nvPicPr>
          <p:blipFill>
            <a:blip r:embed="rId3">
              <a:alphaModFix/>
            </a:blip>
            <a:stretch>
              <a:fillRect/>
            </a:stretch>
          </p:blipFill>
          <p:spPr>
            <a:xfrm>
              <a:off x="1600201" y="883920"/>
              <a:ext cx="4908409" cy="4964431"/>
            </a:xfrm>
            <a:prstGeom prst="rect">
              <a:avLst/>
            </a:prstGeom>
            <a:noFill/>
            <a:ln>
              <a:noFill/>
            </a:ln>
          </p:spPr>
        </p:pic>
        <p:pic>
          <p:nvPicPr>
            <p:cNvPr id="8" name="Google Shape;55;p13" title="F007_median_e_AllLEDs_allmonth_2025jun (1).png">
              <a:extLst>
                <a:ext uri="{FF2B5EF4-FFF2-40B4-BE49-F238E27FC236}">
                  <a16:creationId xmlns:a16="http://schemas.microsoft.com/office/drawing/2014/main" id="{689B2340-C2F0-038E-E0E1-70A653B5D98D}"/>
                </a:ext>
              </a:extLst>
            </p:cNvPr>
            <p:cNvPicPr preferRelativeResize="0">
              <a:picLocks noChangeAspect="1"/>
            </p:cNvPicPr>
            <p:nvPr/>
          </p:nvPicPr>
          <p:blipFill>
            <a:blip r:embed="rId4">
              <a:alphaModFix/>
            </a:blip>
            <a:stretch>
              <a:fillRect/>
            </a:stretch>
          </p:blipFill>
          <p:spPr>
            <a:xfrm>
              <a:off x="6508610" y="883920"/>
              <a:ext cx="4879588" cy="4964430"/>
            </a:xfrm>
            <a:prstGeom prst="rect">
              <a:avLst/>
            </a:prstGeom>
            <a:noFill/>
            <a:ln>
              <a:noFill/>
            </a:ln>
          </p:spPr>
        </p:pic>
      </p:grpSp>
      <p:sp>
        <p:nvSpPr>
          <p:cNvPr id="11" name="Title 1">
            <a:extLst>
              <a:ext uri="{FF2B5EF4-FFF2-40B4-BE49-F238E27FC236}">
                <a16:creationId xmlns:a16="http://schemas.microsoft.com/office/drawing/2014/main" id="{3ED2F472-B75E-2732-414E-1F405012D4D3}"/>
              </a:ext>
            </a:extLst>
          </p:cNvPr>
          <p:cNvSpPr txBox="1">
            <a:spLocks/>
          </p:cNvSpPr>
          <p:nvPr/>
        </p:nvSpPr>
        <p:spPr>
          <a:xfrm>
            <a:off x="838200" y="18986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pPr algn="ctr">
              <a:lnSpc>
                <a:spcPct val="150000"/>
              </a:lnSpc>
            </a:pPr>
            <a:r>
              <a:rPr lang="en-GB" sz="3200" b="1" dirty="0"/>
              <a:t>FLAT-FIELD (F-007) DETECTORS ANALYSIS</a:t>
            </a:r>
            <a:endParaRPr lang="en-US" sz="3200" i="1" dirty="0"/>
          </a:p>
        </p:txBody>
      </p:sp>
    </p:spTree>
    <p:extLst>
      <p:ext uri="{BB962C8B-B14F-4D97-AF65-F5344CB8AC3E}">
        <p14:creationId xmlns:p14="http://schemas.microsoft.com/office/powerpoint/2010/main" val="3377779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CD92-56D2-E847-F6FC-3F7F425DEFDA}"/>
            </a:ext>
          </a:extLst>
        </p:cNvPr>
        <p:cNvGrpSpPr/>
        <p:nvPr/>
      </p:nvGrpSpPr>
      <p:grpSpPr>
        <a:xfrm>
          <a:off x="0" y="0"/>
          <a:ext cx="0" cy="0"/>
          <a:chOff x="0" y="0"/>
          <a:chExt cx="0" cy="0"/>
        </a:xfrm>
      </p:grpSpPr>
      <p:grpSp>
        <p:nvGrpSpPr>
          <p:cNvPr id="2" name="Gruppo 1">
            <a:extLst>
              <a:ext uri="{FF2B5EF4-FFF2-40B4-BE49-F238E27FC236}">
                <a16:creationId xmlns:a16="http://schemas.microsoft.com/office/drawing/2014/main" id="{F15CB23C-CA85-C85C-0D5A-B002F607671E}"/>
              </a:ext>
            </a:extLst>
          </p:cNvPr>
          <p:cNvGrpSpPr/>
          <p:nvPr/>
        </p:nvGrpSpPr>
        <p:grpSpPr>
          <a:xfrm>
            <a:off x="1331739" y="891960"/>
            <a:ext cx="10123946" cy="5443412"/>
            <a:chOff x="1628588" y="891960"/>
            <a:chExt cx="10123946" cy="5443412"/>
          </a:xfrm>
        </p:grpSpPr>
        <p:sp>
          <p:nvSpPr>
            <p:cNvPr id="7" name="CasellaDiTesto 6">
              <a:extLst>
                <a:ext uri="{FF2B5EF4-FFF2-40B4-BE49-F238E27FC236}">
                  <a16:creationId xmlns:a16="http://schemas.microsoft.com/office/drawing/2014/main" id="{9ABEA007-FE27-BF97-4408-C9470DE18E19}"/>
                </a:ext>
              </a:extLst>
            </p:cNvPr>
            <p:cNvSpPr txBox="1"/>
            <p:nvPr/>
          </p:nvSpPr>
          <p:spPr>
            <a:xfrm>
              <a:off x="8367308" y="5966040"/>
              <a:ext cx="984308" cy="369332"/>
            </a:xfrm>
            <a:prstGeom prst="rect">
              <a:avLst/>
            </a:prstGeom>
            <a:noFill/>
          </p:spPr>
          <p:txBody>
            <a:bodyPr wrap="none" rtlCol="0">
              <a:spAutoFit/>
            </a:bodyPr>
            <a:lstStyle/>
            <a:p>
              <a:r>
                <a:rPr lang="en-GB" dirty="0">
                  <a:solidFill>
                    <a:schemeClr val="bg1"/>
                  </a:solidFill>
                </a:rPr>
                <a:t>zoomed</a:t>
              </a:r>
            </a:p>
          </p:txBody>
        </p:sp>
        <p:pic>
          <p:nvPicPr>
            <p:cNvPr id="8" name="Google Shape;62;p14" title="F_007_dark_mean_with_noerror+persistence.png">
              <a:extLst>
                <a:ext uri="{FF2B5EF4-FFF2-40B4-BE49-F238E27FC236}">
                  <a16:creationId xmlns:a16="http://schemas.microsoft.com/office/drawing/2014/main" id="{575027AF-6AF6-E60E-B2A3-AD06DF6D5D60}"/>
                </a:ext>
              </a:extLst>
            </p:cNvPr>
            <p:cNvPicPr preferRelativeResize="0"/>
            <p:nvPr/>
          </p:nvPicPr>
          <p:blipFill>
            <a:blip r:embed="rId3">
              <a:alphaModFix/>
            </a:blip>
            <a:stretch>
              <a:fillRect/>
            </a:stretch>
          </p:blipFill>
          <p:spPr>
            <a:xfrm>
              <a:off x="1628588" y="1261292"/>
              <a:ext cx="4841861" cy="4704748"/>
            </a:xfrm>
            <a:prstGeom prst="rect">
              <a:avLst/>
            </a:prstGeom>
            <a:noFill/>
            <a:ln>
              <a:noFill/>
            </a:ln>
          </p:spPr>
        </p:pic>
        <p:pic>
          <p:nvPicPr>
            <p:cNvPr id="9" name="Google Shape;63;p14" title="F_007_dark_mean_with_noerror+persistence_zoomed.png">
              <a:extLst>
                <a:ext uri="{FF2B5EF4-FFF2-40B4-BE49-F238E27FC236}">
                  <a16:creationId xmlns:a16="http://schemas.microsoft.com/office/drawing/2014/main" id="{6927B7AA-12BF-D95C-3BFB-8F142158EF93}"/>
                </a:ext>
              </a:extLst>
            </p:cNvPr>
            <p:cNvPicPr preferRelativeResize="0">
              <a:picLocks noChangeAspect="1"/>
            </p:cNvPicPr>
            <p:nvPr/>
          </p:nvPicPr>
          <p:blipFill>
            <a:blip r:embed="rId4">
              <a:alphaModFix/>
            </a:blip>
            <a:stretch>
              <a:fillRect/>
            </a:stretch>
          </p:blipFill>
          <p:spPr>
            <a:xfrm>
              <a:off x="6622848" y="891960"/>
              <a:ext cx="5129686" cy="5074080"/>
            </a:xfrm>
            <a:prstGeom prst="rect">
              <a:avLst/>
            </a:prstGeom>
            <a:noFill/>
            <a:ln>
              <a:noFill/>
            </a:ln>
          </p:spPr>
        </p:pic>
      </p:grpSp>
      <p:sp>
        <p:nvSpPr>
          <p:cNvPr id="12" name="Title 1">
            <a:extLst>
              <a:ext uri="{FF2B5EF4-FFF2-40B4-BE49-F238E27FC236}">
                <a16:creationId xmlns:a16="http://schemas.microsoft.com/office/drawing/2014/main" id="{863A4FD1-62DC-60C6-E080-997A2362DF0A}"/>
              </a:ext>
            </a:extLst>
          </p:cNvPr>
          <p:cNvSpPr txBox="1">
            <a:spLocks/>
          </p:cNvSpPr>
          <p:nvPr/>
        </p:nvSpPr>
        <p:spPr>
          <a:xfrm>
            <a:off x="838200" y="18986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pPr algn="ctr">
              <a:lnSpc>
                <a:spcPct val="150000"/>
              </a:lnSpc>
            </a:pPr>
            <a:r>
              <a:rPr lang="en-GB" sz="3200" b="1" dirty="0"/>
              <a:t>Persistence Decay in Dark Images (F-007)</a:t>
            </a:r>
            <a:endParaRPr lang="en-US" sz="3200" i="1" dirty="0"/>
          </a:p>
        </p:txBody>
      </p:sp>
    </p:spTree>
    <p:extLst>
      <p:ext uri="{BB962C8B-B14F-4D97-AF65-F5344CB8AC3E}">
        <p14:creationId xmlns:p14="http://schemas.microsoft.com/office/powerpoint/2010/main" val="1848568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linea, schermata, testo, Diagramma&#10;&#10;Il contenuto generato dall'IA potrebbe non essere corretto.">
            <a:extLst>
              <a:ext uri="{FF2B5EF4-FFF2-40B4-BE49-F238E27FC236}">
                <a16:creationId xmlns:a16="http://schemas.microsoft.com/office/drawing/2014/main" id="{79D57944-1475-27D6-DA2B-15AE440841E7}"/>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5692" r="12463"/>
          <a:stretch>
            <a:fillRect/>
          </a:stretch>
        </p:blipFill>
        <p:spPr>
          <a:xfrm>
            <a:off x="2070578" y="4385489"/>
            <a:ext cx="9783687" cy="1628775"/>
          </a:xfrm>
          <a:prstGeom prst="rect">
            <a:avLst/>
          </a:prstGeom>
        </p:spPr>
      </p:pic>
      <p:pic>
        <p:nvPicPr>
          <p:cNvPr id="7" name="Immagine 6" descr="Immagine che contiene testo, linea, schermata, Diagramma&#10;&#10;Descrizione generata automaticamente">
            <a:extLst>
              <a:ext uri="{FF2B5EF4-FFF2-40B4-BE49-F238E27FC236}">
                <a16:creationId xmlns:a16="http://schemas.microsoft.com/office/drawing/2014/main" id="{CEC050BC-DC3F-4F00-BFFC-1EC5B37A591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5735" r="12755"/>
          <a:stretch/>
        </p:blipFill>
        <p:spPr>
          <a:xfrm>
            <a:off x="2081211" y="4432463"/>
            <a:ext cx="9937750" cy="1658471"/>
          </a:xfrm>
          <a:prstGeom prst="rect">
            <a:avLst/>
          </a:prstGeom>
        </p:spPr>
      </p:pic>
      <p:grpSp>
        <p:nvGrpSpPr>
          <p:cNvPr id="17" name="Gruppo 16">
            <a:extLst>
              <a:ext uri="{FF2B5EF4-FFF2-40B4-BE49-F238E27FC236}">
                <a16:creationId xmlns:a16="http://schemas.microsoft.com/office/drawing/2014/main" id="{69609143-9E62-4FC8-8F2F-251E1A9B514F}"/>
              </a:ext>
            </a:extLst>
          </p:cNvPr>
          <p:cNvGrpSpPr/>
          <p:nvPr/>
        </p:nvGrpSpPr>
        <p:grpSpPr>
          <a:xfrm>
            <a:off x="989012" y="2508321"/>
            <a:ext cx="10242550" cy="1658472"/>
            <a:chOff x="989012" y="2508321"/>
            <a:chExt cx="10242550" cy="1658472"/>
          </a:xfrm>
        </p:grpSpPr>
        <p:pic>
          <p:nvPicPr>
            <p:cNvPr id="11" name="Immagine 10" descr="Immagine che contiene testo, linea, schermata, Diagramma&#10;&#10;Descrizione generata automaticamente">
              <a:extLst>
                <a:ext uri="{FF2B5EF4-FFF2-40B4-BE49-F238E27FC236}">
                  <a16:creationId xmlns:a16="http://schemas.microsoft.com/office/drawing/2014/main" id="{3371BC99-5451-4685-9426-1FB9A81B5712}"/>
                </a:ext>
              </a:extLst>
            </p:cNvPr>
            <p:cNvPicPr>
              <a:picLocks noChangeAspect="1"/>
            </p:cNvPicPr>
            <p:nvPr/>
          </p:nvPicPr>
          <p:blipFill rotWithShape="1">
            <a:blip r:embed="rId4">
              <a:extLst>
                <a:ext uri="{28A0092B-C50C-407E-A947-70E740481C1C}">
                  <a14:useLocalDpi xmlns:a14="http://schemas.microsoft.com/office/drawing/2010/main" val="0"/>
                </a:ext>
              </a:extLst>
            </a:blip>
            <a:srcRect r="97500"/>
            <a:stretch/>
          </p:blipFill>
          <p:spPr>
            <a:xfrm>
              <a:off x="989012" y="2508321"/>
              <a:ext cx="304800" cy="1658471"/>
            </a:xfrm>
            <a:prstGeom prst="rect">
              <a:avLst/>
            </a:prstGeom>
          </p:spPr>
        </p:pic>
        <p:pic>
          <p:nvPicPr>
            <p:cNvPr id="12" name="Immagine 11" descr="Immagine che contiene testo, linea, Diagramma, numero&#10;&#10;Descrizione generata automaticamente">
              <a:extLst>
                <a:ext uri="{FF2B5EF4-FFF2-40B4-BE49-F238E27FC236}">
                  <a16:creationId xmlns:a16="http://schemas.microsoft.com/office/drawing/2014/main" id="{93BAE0FD-D9F0-4376-91D9-4DE5E1635F49}"/>
                </a:ext>
              </a:extLst>
            </p:cNvPr>
            <p:cNvPicPr>
              <a:picLocks noChangeAspect="1"/>
            </p:cNvPicPr>
            <p:nvPr/>
          </p:nvPicPr>
          <p:blipFill rotWithShape="1">
            <a:blip r:embed="rId5">
              <a:extLst>
                <a:ext uri="{28A0092B-C50C-407E-A947-70E740481C1C}">
                  <a14:useLocalDpi xmlns:a14="http://schemas.microsoft.com/office/drawing/2010/main" val="0"/>
                </a:ext>
              </a:extLst>
            </a:blip>
            <a:srcRect l="5781" r="12708"/>
            <a:stretch/>
          </p:blipFill>
          <p:spPr>
            <a:xfrm>
              <a:off x="1293812" y="2508322"/>
              <a:ext cx="9937750" cy="1658471"/>
            </a:xfrm>
            <a:prstGeom prst="rect">
              <a:avLst/>
            </a:prstGeom>
          </p:spPr>
        </p:pic>
      </p:grpSp>
      <p:grpSp>
        <p:nvGrpSpPr>
          <p:cNvPr id="16" name="Gruppo 15">
            <a:extLst>
              <a:ext uri="{FF2B5EF4-FFF2-40B4-BE49-F238E27FC236}">
                <a16:creationId xmlns:a16="http://schemas.microsoft.com/office/drawing/2014/main" id="{CF4D0EF8-1C5B-4EE0-9E9B-FB740333779D}"/>
              </a:ext>
            </a:extLst>
          </p:cNvPr>
          <p:cNvGrpSpPr/>
          <p:nvPr/>
        </p:nvGrpSpPr>
        <p:grpSpPr>
          <a:xfrm>
            <a:off x="171454" y="594776"/>
            <a:ext cx="10242550" cy="1658472"/>
            <a:chOff x="171454" y="594776"/>
            <a:chExt cx="10242550" cy="1658472"/>
          </a:xfrm>
        </p:grpSpPr>
        <p:pic>
          <p:nvPicPr>
            <p:cNvPr id="13" name="Immagine 12" descr="Immagine che contiene testo, linea, schermata, Diagramma&#10;&#10;Descrizione generata automaticamente">
              <a:extLst>
                <a:ext uri="{FF2B5EF4-FFF2-40B4-BE49-F238E27FC236}">
                  <a16:creationId xmlns:a16="http://schemas.microsoft.com/office/drawing/2014/main" id="{65CE7B79-E991-4678-ABF1-32DB9017A469}"/>
                </a:ext>
              </a:extLst>
            </p:cNvPr>
            <p:cNvPicPr>
              <a:picLocks noChangeAspect="1"/>
            </p:cNvPicPr>
            <p:nvPr/>
          </p:nvPicPr>
          <p:blipFill rotWithShape="1">
            <a:blip r:embed="rId6">
              <a:extLst>
                <a:ext uri="{28A0092B-C50C-407E-A947-70E740481C1C}">
                  <a14:useLocalDpi xmlns:a14="http://schemas.microsoft.com/office/drawing/2010/main" val="0"/>
                </a:ext>
              </a:extLst>
            </a:blip>
            <a:srcRect l="5937" r="12553"/>
            <a:stretch/>
          </p:blipFill>
          <p:spPr>
            <a:xfrm>
              <a:off x="476254" y="594777"/>
              <a:ext cx="9937750" cy="1658471"/>
            </a:xfrm>
            <a:prstGeom prst="rect">
              <a:avLst/>
            </a:prstGeom>
          </p:spPr>
        </p:pic>
        <p:pic>
          <p:nvPicPr>
            <p:cNvPr id="15" name="Immagine 14" descr="Immagine che contiene testo, linea, schermata, Diagramma&#10;&#10;Descrizione generata automaticamente">
              <a:extLst>
                <a:ext uri="{FF2B5EF4-FFF2-40B4-BE49-F238E27FC236}">
                  <a16:creationId xmlns:a16="http://schemas.microsoft.com/office/drawing/2014/main" id="{0356DA68-2137-4547-B717-4EE8E505171E}"/>
                </a:ext>
              </a:extLst>
            </p:cNvPr>
            <p:cNvPicPr>
              <a:picLocks noChangeAspect="1"/>
            </p:cNvPicPr>
            <p:nvPr/>
          </p:nvPicPr>
          <p:blipFill rotWithShape="1">
            <a:blip r:embed="rId4">
              <a:extLst>
                <a:ext uri="{28A0092B-C50C-407E-A947-70E740481C1C}">
                  <a14:useLocalDpi xmlns:a14="http://schemas.microsoft.com/office/drawing/2010/main" val="0"/>
                </a:ext>
              </a:extLst>
            </a:blip>
            <a:srcRect r="97500"/>
            <a:stretch/>
          </p:blipFill>
          <p:spPr>
            <a:xfrm>
              <a:off x="171454" y="594776"/>
              <a:ext cx="304800" cy="1658471"/>
            </a:xfrm>
            <a:prstGeom prst="rect">
              <a:avLst/>
            </a:prstGeom>
          </p:spPr>
        </p:pic>
      </p:grpSp>
      <p:sp>
        <p:nvSpPr>
          <p:cNvPr id="2" name="CasellaDiTesto 1">
            <a:extLst>
              <a:ext uri="{FF2B5EF4-FFF2-40B4-BE49-F238E27FC236}">
                <a16:creationId xmlns:a16="http://schemas.microsoft.com/office/drawing/2014/main" id="{9A232F6B-F929-7DFC-9C9E-98301ADF2B65}"/>
              </a:ext>
            </a:extLst>
          </p:cNvPr>
          <p:cNvSpPr txBox="1"/>
          <p:nvPr/>
        </p:nvSpPr>
        <p:spPr>
          <a:xfrm>
            <a:off x="635558" y="387253"/>
            <a:ext cx="1074333" cy="369332"/>
          </a:xfrm>
          <a:prstGeom prst="rect">
            <a:avLst/>
          </a:prstGeom>
          <a:noFill/>
        </p:spPr>
        <p:txBody>
          <a:bodyPr wrap="none" rtlCol="0">
            <a:spAutoFit/>
          </a:bodyPr>
          <a:lstStyle/>
          <a:p>
            <a:r>
              <a:rPr lang="en-GB" i="1" dirty="0">
                <a:solidFill>
                  <a:schemeClr val="accent1">
                    <a:lumMod val="50000"/>
                  </a:schemeClr>
                </a:solidFill>
              </a:rPr>
              <a:t>Daily Plot</a:t>
            </a:r>
          </a:p>
        </p:txBody>
      </p:sp>
      <p:sp>
        <p:nvSpPr>
          <p:cNvPr id="3" name="CasellaDiTesto 2">
            <a:extLst>
              <a:ext uri="{FF2B5EF4-FFF2-40B4-BE49-F238E27FC236}">
                <a16:creationId xmlns:a16="http://schemas.microsoft.com/office/drawing/2014/main" id="{E12AB9CF-F061-3FCB-9B21-715BE4349433}"/>
              </a:ext>
            </a:extLst>
          </p:cNvPr>
          <p:cNvSpPr txBox="1"/>
          <p:nvPr/>
        </p:nvSpPr>
        <p:spPr>
          <a:xfrm>
            <a:off x="1493838" y="2300259"/>
            <a:ext cx="1281505" cy="369332"/>
          </a:xfrm>
          <a:prstGeom prst="rect">
            <a:avLst/>
          </a:prstGeom>
          <a:noFill/>
        </p:spPr>
        <p:txBody>
          <a:bodyPr wrap="none" rtlCol="0">
            <a:spAutoFit/>
          </a:bodyPr>
          <a:lstStyle/>
          <a:p>
            <a:r>
              <a:rPr lang="en-GB" i="1" dirty="0">
                <a:solidFill>
                  <a:schemeClr val="accent1">
                    <a:lumMod val="50000"/>
                  </a:schemeClr>
                </a:solidFill>
              </a:rPr>
              <a:t>Weekly Plot</a:t>
            </a:r>
          </a:p>
        </p:txBody>
      </p:sp>
      <p:sp>
        <p:nvSpPr>
          <p:cNvPr id="4" name="CasellaDiTesto 3">
            <a:extLst>
              <a:ext uri="{FF2B5EF4-FFF2-40B4-BE49-F238E27FC236}">
                <a16:creationId xmlns:a16="http://schemas.microsoft.com/office/drawing/2014/main" id="{46C5EF83-83BF-8D10-54E8-C59B1D52D3A3}"/>
              </a:ext>
            </a:extLst>
          </p:cNvPr>
          <p:cNvSpPr txBox="1"/>
          <p:nvPr/>
        </p:nvSpPr>
        <p:spPr>
          <a:xfrm>
            <a:off x="2263458" y="4228117"/>
            <a:ext cx="1426994" cy="369332"/>
          </a:xfrm>
          <a:prstGeom prst="rect">
            <a:avLst/>
          </a:prstGeom>
          <a:noFill/>
        </p:spPr>
        <p:txBody>
          <a:bodyPr wrap="none" rtlCol="0">
            <a:spAutoFit/>
          </a:bodyPr>
          <a:lstStyle/>
          <a:p>
            <a:r>
              <a:rPr lang="en-GB" i="1" dirty="0">
                <a:solidFill>
                  <a:schemeClr val="accent1">
                    <a:lumMod val="50000"/>
                  </a:schemeClr>
                </a:solidFill>
              </a:rPr>
              <a:t>Monthly Plot</a:t>
            </a:r>
          </a:p>
        </p:txBody>
      </p:sp>
    </p:spTree>
    <p:extLst>
      <p:ext uri="{BB962C8B-B14F-4D97-AF65-F5344CB8AC3E}">
        <p14:creationId xmlns:p14="http://schemas.microsoft.com/office/powerpoint/2010/main" val="2804875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60BAE-2156-639A-444D-F29F11F749E2}"/>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6E09D623-307A-167D-1168-BC1B0DF68B7A}"/>
              </a:ext>
            </a:extLst>
          </p:cNvPr>
          <p:cNvPicPr>
            <a:picLocks noChangeAspect="1"/>
          </p:cNvPicPr>
          <p:nvPr/>
        </p:nvPicPr>
        <p:blipFill>
          <a:blip r:embed="rId3"/>
          <a:stretch>
            <a:fillRect/>
          </a:stretch>
        </p:blipFill>
        <p:spPr>
          <a:xfrm>
            <a:off x="2367339" y="671400"/>
            <a:ext cx="7457323" cy="5515200"/>
          </a:xfrm>
          <a:prstGeom prst="rect">
            <a:avLst/>
          </a:prstGeom>
        </p:spPr>
      </p:pic>
      <p:sp>
        <p:nvSpPr>
          <p:cNvPr id="5" name="CasellaDiTesto 4">
            <a:extLst>
              <a:ext uri="{FF2B5EF4-FFF2-40B4-BE49-F238E27FC236}">
                <a16:creationId xmlns:a16="http://schemas.microsoft.com/office/drawing/2014/main" id="{94CFB308-F496-1C3B-47BC-BBFB8DE83CD7}"/>
              </a:ext>
            </a:extLst>
          </p:cNvPr>
          <p:cNvSpPr txBox="1"/>
          <p:nvPr/>
        </p:nvSpPr>
        <p:spPr>
          <a:xfrm>
            <a:off x="2414965" y="267842"/>
            <a:ext cx="7362071" cy="369332"/>
          </a:xfrm>
          <a:prstGeom prst="rect">
            <a:avLst/>
          </a:prstGeom>
          <a:noFill/>
        </p:spPr>
        <p:txBody>
          <a:bodyPr wrap="square" rtlCol="0">
            <a:spAutoFit/>
          </a:bodyPr>
          <a:lstStyle/>
          <a:p>
            <a:pPr algn="ctr"/>
            <a:r>
              <a:rPr lang="en-GB" dirty="0">
                <a:solidFill>
                  <a:schemeClr val="bg1"/>
                </a:solidFill>
              </a:rPr>
              <a:t>Week 07/06 - 13/06/2025 (No solar events)</a:t>
            </a:r>
          </a:p>
        </p:txBody>
      </p:sp>
    </p:spTree>
    <p:extLst>
      <p:ext uri="{BB962C8B-B14F-4D97-AF65-F5344CB8AC3E}">
        <p14:creationId xmlns:p14="http://schemas.microsoft.com/office/powerpoint/2010/main" val="2612153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EF228-5C94-DACA-DFB0-70E57D405CA4}"/>
            </a:ext>
          </a:extLst>
        </p:cNvPr>
        <p:cNvGrpSpPr/>
        <p:nvPr/>
      </p:nvGrpSpPr>
      <p:grpSpPr>
        <a:xfrm>
          <a:off x="0" y="0"/>
          <a:ext cx="0" cy="0"/>
          <a:chOff x="0" y="0"/>
          <a:chExt cx="0" cy="0"/>
        </a:xfrm>
      </p:grpSpPr>
      <p:pic>
        <p:nvPicPr>
          <p:cNvPr id="12" name="Immagine 11">
            <a:extLst>
              <a:ext uri="{FF2B5EF4-FFF2-40B4-BE49-F238E27FC236}">
                <a16:creationId xmlns:a16="http://schemas.microsoft.com/office/drawing/2014/main" id="{885574A2-5EEB-5977-4858-B899DA86A15C}"/>
              </a:ext>
            </a:extLst>
          </p:cNvPr>
          <p:cNvPicPr>
            <a:picLocks noChangeAspect="1"/>
          </p:cNvPicPr>
          <p:nvPr/>
        </p:nvPicPr>
        <p:blipFill>
          <a:blip r:embed="rId2"/>
          <a:stretch>
            <a:fillRect/>
          </a:stretch>
        </p:blipFill>
        <p:spPr>
          <a:xfrm>
            <a:off x="5792768" y="1662859"/>
            <a:ext cx="6211271" cy="4599457"/>
          </a:xfrm>
          <a:prstGeom prst="rect">
            <a:avLst/>
          </a:prstGeom>
        </p:spPr>
      </p:pic>
      <p:sp>
        <p:nvSpPr>
          <p:cNvPr id="2" name="CasellaDiTesto 1">
            <a:extLst>
              <a:ext uri="{FF2B5EF4-FFF2-40B4-BE49-F238E27FC236}">
                <a16:creationId xmlns:a16="http://schemas.microsoft.com/office/drawing/2014/main" id="{61C81DDA-D16D-6268-A876-8FCFF6CD3B04}"/>
              </a:ext>
            </a:extLst>
          </p:cNvPr>
          <p:cNvSpPr txBox="1"/>
          <p:nvPr/>
        </p:nvSpPr>
        <p:spPr>
          <a:xfrm>
            <a:off x="0" y="428378"/>
            <a:ext cx="12192000" cy="830997"/>
          </a:xfrm>
          <a:prstGeom prst="rect">
            <a:avLst/>
          </a:prstGeom>
          <a:noFill/>
        </p:spPr>
        <p:txBody>
          <a:bodyPr wrap="square" rtlCol="0">
            <a:spAutoFit/>
          </a:bodyPr>
          <a:lstStyle/>
          <a:p>
            <a:pPr algn="ctr"/>
            <a:r>
              <a:rPr lang="en-GB" sz="2400" dirty="0">
                <a:solidFill>
                  <a:schemeClr val="bg1"/>
                </a:solidFill>
              </a:rPr>
              <a:t>Week 31/05 - 06/06/2025</a:t>
            </a:r>
          </a:p>
          <a:p>
            <a:pPr algn="ctr"/>
            <a:r>
              <a:rPr lang="en-GB" sz="2400" dirty="0">
                <a:solidFill>
                  <a:schemeClr val="bg1"/>
                </a:solidFill>
              </a:rPr>
              <a:t>Solar flare 31/05 - 01/06 </a:t>
            </a:r>
          </a:p>
        </p:txBody>
      </p:sp>
      <p:pic>
        <p:nvPicPr>
          <p:cNvPr id="8" name="Immagine 7">
            <a:extLst>
              <a:ext uri="{FF2B5EF4-FFF2-40B4-BE49-F238E27FC236}">
                <a16:creationId xmlns:a16="http://schemas.microsoft.com/office/drawing/2014/main" id="{6BE79035-12C1-6542-A373-F4C044ED7452}"/>
              </a:ext>
            </a:extLst>
          </p:cNvPr>
          <p:cNvPicPr>
            <a:picLocks noChangeAspect="1"/>
          </p:cNvPicPr>
          <p:nvPr/>
        </p:nvPicPr>
        <p:blipFill>
          <a:blip r:embed="rId3"/>
          <a:stretch>
            <a:fillRect/>
          </a:stretch>
        </p:blipFill>
        <p:spPr>
          <a:xfrm>
            <a:off x="187959" y="2246769"/>
            <a:ext cx="5637872" cy="3324582"/>
          </a:xfrm>
          <a:prstGeom prst="rect">
            <a:avLst/>
          </a:prstGeom>
        </p:spPr>
      </p:pic>
      <p:sp>
        <p:nvSpPr>
          <p:cNvPr id="9" name="CasellaDiTesto 8">
            <a:extLst>
              <a:ext uri="{FF2B5EF4-FFF2-40B4-BE49-F238E27FC236}">
                <a16:creationId xmlns:a16="http://schemas.microsoft.com/office/drawing/2014/main" id="{AB1C3006-6E0F-C5A9-09D9-508DC33E4CE1}"/>
              </a:ext>
            </a:extLst>
          </p:cNvPr>
          <p:cNvSpPr txBox="1"/>
          <p:nvPr/>
        </p:nvSpPr>
        <p:spPr>
          <a:xfrm>
            <a:off x="187960" y="1938992"/>
            <a:ext cx="5637871" cy="307777"/>
          </a:xfrm>
          <a:prstGeom prst="rect">
            <a:avLst/>
          </a:prstGeom>
          <a:noFill/>
        </p:spPr>
        <p:txBody>
          <a:bodyPr wrap="square" rtlCol="0">
            <a:spAutoFit/>
          </a:bodyPr>
          <a:lstStyle/>
          <a:p>
            <a:pPr algn="ctr"/>
            <a:r>
              <a:rPr lang="en-GB" sz="1400" dirty="0">
                <a:solidFill>
                  <a:schemeClr val="bg1"/>
                </a:solidFill>
              </a:rPr>
              <a:t>GOES proton flux</a:t>
            </a:r>
          </a:p>
        </p:txBody>
      </p:sp>
      <p:sp>
        <p:nvSpPr>
          <p:cNvPr id="10" name="CasellaDiTesto 9">
            <a:extLst>
              <a:ext uri="{FF2B5EF4-FFF2-40B4-BE49-F238E27FC236}">
                <a16:creationId xmlns:a16="http://schemas.microsoft.com/office/drawing/2014/main" id="{DBADC4EC-4AF7-661A-6771-81350A7FB45B}"/>
              </a:ext>
            </a:extLst>
          </p:cNvPr>
          <p:cNvSpPr txBox="1"/>
          <p:nvPr/>
        </p:nvSpPr>
        <p:spPr>
          <a:xfrm>
            <a:off x="5829299" y="1334086"/>
            <a:ext cx="6197601" cy="307777"/>
          </a:xfrm>
          <a:prstGeom prst="rect">
            <a:avLst/>
          </a:prstGeom>
          <a:noFill/>
        </p:spPr>
        <p:txBody>
          <a:bodyPr wrap="square" rtlCol="0">
            <a:spAutoFit/>
          </a:bodyPr>
          <a:lstStyle/>
          <a:p>
            <a:pPr algn="ctr"/>
            <a:r>
              <a:rPr lang="en-GB" sz="1400" dirty="0">
                <a:solidFill>
                  <a:schemeClr val="bg1"/>
                </a:solidFill>
              </a:rPr>
              <a:t>n° of </a:t>
            </a:r>
            <a:r>
              <a:rPr lang="en-GB" sz="1400" dirty="0" err="1">
                <a:solidFill>
                  <a:schemeClr val="bg1"/>
                </a:solidFill>
              </a:rPr>
              <a:t>px</a:t>
            </a:r>
            <a:r>
              <a:rPr lang="en-GB" sz="1400" dirty="0">
                <a:solidFill>
                  <a:schemeClr val="bg1"/>
                </a:solidFill>
              </a:rPr>
              <a:t> flagged as cosmic per detector</a:t>
            </a:r>
          </a:p>
        </p:txBody>
      </p:sp>
    </p:spTree>
    <p:extLst>
      <p:ext uri="{BB962C8B-B14F-4D97-AF65-F5344CB8AC3E}">
        <p14:creationId xmlns:p14="http://schemas.microsoft.com/office/powerpoint/2010/main" val="1183212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8;p15" title="kmeans_umap_clustering_channel1(1).png">
            <a:extLst>
              <a:ext uri="{FF2B5EF4-FFF2-40B4-BE49-F238E27FC236}">
                <a16:creationId xmlns:a16="http://schemas.microsoft.com/office/drawing/2014/main" id="{25590983-829E-25D5-24D8-D8185D189C82}"/>
              </a:ext>
            </a:extLst>
          </p:cNvPr>
          <p:cNvPicPr preferRelativeResize="0"/>
          <p:nvPr/>
        </p:nvPicPr>
        <p:blipFill>
          <a:blip r:embed="rId3">
            <a:alphaModFix/>
          </a:blip>
          <a:stretch>
            <a:fillRect/>
          </a:stretch>
        </p:blipFill>
        <p:spPr>
          <a:xfrm>
            <a:off x="2537460" y="1084521"/>
            <a:ext cx="7361452" cy="4287579"/>
          </a:xfrm>
          <a:prstGeom prst="rect">
            <a:avLst/>
          </a:prstGeom>
          <a:noFill/>
          <a:ln>
            <a:noFill/>
          </a:ln>
        </p:spPr>
      </p:pic>
      <p:sp>
        <p:nvSpPr>
          <p:cNvPr id="6" name="Google Shape;69;p15">
            <a:extLst>
              <a:ext uri="{FF2B5EF4-FFF2-40B4-BE49-F238E27FC236}">
                <a16:creationId xmlns:a16="http://schemas.microsoft.com/office/drawing/2014/main" id="{26EA55EC-1A41-EDCA-B318-DC8C69325102}"/>
              </a:ext>
            </a:extLst>
          </p:cNvPr>
          <p:cNvSpPr txBox="1"/>
          <p:nvPr/>
        </p:nvSpPr>
        <p:spPr>
          <a:xfrm>
            <a:off x="3084382" y="1515428"/>
            <a:ext cx="3241990" cy="4311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b="1" dirty="0">
                <a:solidFill>
                  <a:srgbClr val="222222"/>
                </a:solidFill>
                <a:highlight>
                  <a:srgbClr val="FFFFFF"/>
                </a:highlight>
                <a:latin typeface="+mn-lt"/>
              </a:rPr>
              <a:t>Channel 1 Latent Space Analysis</a:t>
            </a:r>
            <a:endParaRPr sz="1900" b="1" dirty="0">
              <a:latin typeface="+mn-lt"/>
            </a:endParaRPr>
          </a:p>
        </p:txBody>
      </p:sp>
      <p:sp>
        <p:nvSpPr>
          <p:cNvPr id="7" name="Title 1">
            <a:extLst>
              <a:ext uri="{FF2B5EF4-FFF2-40B4-BE49-F238E27FC236}">
                <a16:creationId xmlns:a16="http://schemas.microsoft.com/office/drawing/2014/main" id="{17A1A135-363C-7A16-221E-E84117B0EC18}"/>
              </a:ext>
            </a:extLst>
          </p:cNvPr>
          <p:cNvSpPr txBox="1">
            <a:spLocks/>
          </p:cNvSpPr>
          <p:nvPr/>
        </p:nvSpPr>
        <p:spPr>
          <a:xfrm>
            <a:off x="838200" y="18986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pPr algn="ctr"/>
            <a:r>
              <a:rPr lang="en-GB" sz="3200" b="1" dirty="0"/>
              <a:t>PERSISTENCE DETECTION ON SLEW DARK USING AUTOENCODERS</a:t>
            </a:r>
            <a:endParaRPr lang="en-US" sz="3200" i="1" dirty="0"/>
          </a:p>
        </p:txBody>
      </p:sp>
      <p:sp>
        <p:nvSpPr>
          <p:cNvPr id="9" name="CasellaDiTesto 8">
            <a:extLst>
              <a:ext uri="{FF2B5EF4-FFF2-40B4-BE49-F238E27FC236}">
                <a16:creationId xmlns:a16="http://schemas.microsoft.com/office/drawing/2014/main" id="{E0C9A421-0858-32D9-A54D-6F63B72B0199}"/>
              </a:ext>
            </a:extLst>
          </p:cNvPr>
          <p:cNvSpPr txBox="1"/>
          <p:nvPr/>
        </p:nvSpPr>
        <p:spPr>
          <a:xfrm>
            <a:off x="419100" y="4742407"/>
            <a:ext cx="11353800" cy="1200329"/>
          </a:xfrm>
          <a:prstGeom prst="rect">
            <a:avLst/>
          </a:prstGeom>
          <a:noFill/>
        </p:spPr>
        <p:txBody>
          <a:bodyPr wrap="square">
            <a:spAutoFit/>
          </a:bodyPr>
          <a:lstStyle/>
          <a:p>
            <a:br>
              <a:rPr lang="en-US" dirty="0">
                <a:solidFill>
                  <a:schemeClr val="bg1"/>
                </a:solidFill>
              </a:rPr>
            </a:br>
            <a:br>
              <a:rPr lang="en-US" dirty="0">
                <a:solidFill>
                  <a:schemeClr val="bg1"/>
                </a:solidFill>
              </a:rPr>
            </a:br>
            <a:r>
              <a:rPr lang="en-US" dirty="0">
                <a:solidFill>
                  <a:schemeClr val="bg1"/>
                </a:solidFill>
              </a:rPr>
              <a:t>2. UMAP's ability to preserve local and global structures helps us identify meaningful groupings. Here, we used GMM with 28 clusters (optimal per AIC/BIC) to capture the diversity of features in Channel 1. </a:t>
            </a:r>
            <a:endParaRPr lang="en-GB" dirty="0">
              <a:solidFill>
                <a:schemeClr val="bg1"/>
              </a:solidFill>
            </a:endParaRPr>
          </a:p>
        </p:txBody>
      </p:sp>
    </p:spTree>
    <p:extLst>
      <p:ext uri="{BB962C8B-B14F-4D97-AF65-F5344CB8AC3E}">
        <p14:creationId xmlns:p14="http://schemas.microsoft.com/office/powerpoint/2010/main" val="3495814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5E32A8A-2C16-41DC-B980-AC9952B71B4F}"/>
              </a:ext>
            </a:extLst>
          </p:cNvPr>
          <p:cNvSpPr>
            <a:spLocks noGrp="1"/>
          </p:cNvSpPr>
          <p:nvPr>
            <p:ph idx="1"/>
          </p:nvPr>
        </p:nvSpPr>
        <p:spPr>
          <a:xfrm>
            <a:off x="838200" y="652359"/>
            <a:ext cx="10515600" cy="4351338"/>
          </a:xfrm>
        </p:spPr>
        <p:txBody>
          <a:bodyPr/>
          <a:lstStyle/>
          <a:p>
            <a:pPr algn="just"/>
            <a:r>
              <a:rPr lang="en-US" sz="2800" dirty="0">
                <a:latin typeface="Arial" panose="020B0604020202020204" pitchFamily="34" charset="0"/>
                <a:cs typeface="Arial" panose="020B0604020202020204" pitchFamily="34" charset="0"/>
              </a:rPr>
              <a:t>Two minor issues fixed:</a:t>
            </a:r>
          </a:p>
          <a:p>
            <a:pPr marL="514350" indent="-514350" algn="just">
              <a:buFont typeface="+mj-lt"/>
              <a:buAutoNum type="arabicPeriod"/>
            </a:pPr>
            <a:r>
              <a:rPr lang="en-US" sz="2000" b="1" dirty="0">
                <a:latin typeface="Arial" panose="020B0604020202020204" pitchFamily="34" charset="0"/>
                <a:cs typeface="Arial" panose="020B0604020202020204" pitchFamily="34" charset="0"/>
              </a:rPr>
              <a:t>NISP status undefined </a:t>
            </a:r>
            <a:r>
              <a:rPr lang="en-US" sz="2000" dirty="0">
                <a:latin typeface="Arial" panose="020B0604020202020204" pitchFamily="34" charset="0"/>
                <a:cs typeface="Arial" panose="020B0604020202020204" pitchFamily="34" charset="0"/>
              </a:rPr>
              <a:t>(because is reset before changing state) once every six months (per DPU) for few milliseconds while HKTM is prepared. This </a:t>
            </a:r>
            <a:r>
              <a:rPr lang="en-US" sz="2000" b="1" dirty="0">
                <a:latin typeface="Arial" panose="020B0604020202020204" pitchFamily="34" charset="0"/>
                <a:cs typeface="Arial" panose="020B0604020202020204" pitchFamily="34" charset="0"/>
              </a:rPr>
              <a:t>did not cause scientific data loss</a:t>
            </a:r>
            <a:r>
              <a:rPr lang="en-US" sz="2000" dirty="0">
                <a:latin typeface="Arial" panose="020B0604020202020204" pitchFamily="34" charset="0"/>
                <a:cs typeface="Arial" panose="020B0604020202020204" pitchFamily="34" charset="0"/>
              </a:rPr>
              <a:t>.</a:t>
            </a:r>
            <a:endParaRPr lang="it-IT" dirty="0"/>
          </a:p>
        </p:txBody>
      </p:sp>
      <p:grpSp>
        <p:nvGrpSpPr>
          <p:cNvPr id="4" name="Gruppo 3">
            <a:extLst>
              <a:ext uri="{FF2B5EF4-FFF2-40B4-BE49-F238E27FC236}">
                <a16:creationId xmlns:a16="http://schemas.microsoft.com/office/drawing/2014/main" id="{3A634727-050A-4270-A9E4-0F79F612C9C8}"/>
              </a:ext>
            </a:extLst>
          </p:cNvPr>
          <p:cNvGrpSpPr>
            <a:grpSpLocks noChangeAspect="1"/>
          </p:cNvGrpSpPr>
          <p:nvPr/>
        </p:nvGrpSpPr>
        <p:grpSpPr>
          <a:xfrm>
            <a:off x="1450863" y="2543811"/>
            <a:ext cx="4170762" cy="3054717"/>
            <a:chOff x="1947648" y="1485328"/>
            <a:chExt cx="3685897" cy="2699596"/>
          </a:xfrm>
        </p:grpSpPr>
        <p:pic>
          <p:nvPicPr>
            <p:cNvPr id="5" name="Immagine 4">
              <a:extLst>
                <a:ext uri="{FF2B5EF4-FFF2-40B4-BE49-F238E27FC236}">
                  <a16:creationId xmlns:a16="http://schemas.microsoft.com/office/drawing/2014/main" id="{A416FF6F-76C6-48AA-B960-96EAE5D12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648" y="1485328"/>
              <a:ext cx="3685897" cy="2699596"/>
            </a:xfrm>
            <a:prstGeom prst="rect">
              <a:avLst/>
            </a:prstGeom>
          </p:spPr>
        </p:pic>
        <p:sp>
          <p:nvSpPr>
            <p:cNvPr id="6" name="CasellaDiTesto 5">
              <a:extLst>
                <a:ext uri="{FF2B5EF4-FFF2-40B4-BE49-F238E27FC236}">
                  <a16:creationId xmlns:a16="http://schemas.microsoft.com/office/drawing/2014/main" id="{C8109C3E-F6B8-4BA0-AE4B-8460D5A35148}"/>
                </a:ext>
              </a:extLst>
            </p:cNvPr>
            <p:cNvSpPr txBox="1"/>
            <p:nvPr/>
          </p:nvSpPr>
          <p:spPr>
            <a:xfrm>
              <a:off x="3143628" y="1604324"/>
              <a:ext cx="1085554" cy="261610"/>
            </a:xfrm>
            <a:prstGeom prst="rect">
              <a:avLst/>
            </a:prstGeom>
            <a:noFill/>
          </p:spPr>
          <p:txBody>
            <a:bodyPr wrap="none" rtlCol="0">
              <a:spAutoFit/>
            </a:bodyPr>
            <a:lstStyle/>
            <a:p>
              <a:r>
                <a:rPr lang="en-US" sz="1100" dirty="0">
                  <a:solidFill>
                    <a:srgbClr val="FF0000"/>
                  </a:solidFill>
                  <a:latin typeface="Arial" panose="020B0604020202020204" pitchFamily="34" charset="0"/>
                  <a:cs typeface="Arial" panose="020B0604020202020204" pitchFamily="34" charset="0"/>
                </a:rPr>
                <a:t>error condition</a:t>
              </a:r>
            </a:p>
          </p:txBody>
        </p:sp>
      </p:grpSp>
      <p:grpSp>
        <p:nvGrpSpPr>
          <p:cNvPr id="7" name="Gruppo 6">
            <a:extLst>
              <a:ext uri="{FF2B5EF4-FFF2-40B4-BE49-F238E27FC236}">
                <a16:creationId xmlns:a16="http://schemas.microsoft.com/office/drawing/2014/main" id="{D2DE0A9D-224E-46B2-B17C-B187C2C8B804}"/>
              </a:ext>
            </a:extLst>
          </p:cNvPr>
          <p:cNvGrpSpPr>
            <a:grpSpLocks noChangeAspect="1"/>
          </p:cNvGrpSpPr>
          <p:nvPr/>
        </p:nvGrpSpPr>
        <p:grpSpPr>
          <a:xfrm>
            <a:off x="6180948" y="2812045"/>
            <a:ext cx="4757324" cy="2518248"/>
            <a:chOff x="5860546" y="1305106"/>
            <a:chExt cx="4204269" cy="2225493"/>
          </a:xfrm>
        </p:grpSpPr>
        <p:pic>
          <p:nvPicPr>
            <p:cNvPr id="8" name="Immagine 7">
              <a:extLst>
                <a:ext uri="{FF2B5EF4-FFF2-40B4-BE49-F238E27FC236}">
                  <a16:creationId xmlns:a16="http://schemas.microsoft.com/office/drawing/2014/main" id="{8C175C17-3C85-48FC-B601-ACA419B9B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0546" y="1305106"/>
              <a:ext cx="4204269" cy="2225493"/>
            </a:xfrm>
            <a:prstGeom prst="rect">
              <a:avLst/>
            </a:prstGeom>
          </p:spPr>
        </p:pic>
        <p:sp>
          <p:nvSpPr>
            <p:cNvPr id="9" name="CasellaDiTesto 8">
              <a:extLst>
                <a:ext uri="{FF2B5EF4-FFF2-40B4-BE49-F238E27FC236}">
                  <a16:creationId xmlns:a16="http://schemas.microsoft.com/office/drawing/2014/main" id="{209C7405-C7BD-48C2-813B-9300CAB8D93C}"/>
                </a:ext>
              </a:extLst>
            </p:cNvPr>
            <p:cNvSpPr txBox="1"/>
            <p:nvPr/>
          </p:nvSpPr>
          <p:spPr>
            <a:xfrm>
              <a:off x="7472781" y="1404628"/>
              <a:ext cx="952505" cy="261610"/>
            </a:xfrm>
            <a:prstGeom prst="rect">
              <a:avLst/>
            </a:prstGeom>
            <a:noFill/>
          </p:spPr>
          <p:txBody>
            <a:bodyPr wrap="none" rtlCol="0">
              <a:spAutoFit/>
            </a:bodyPr>
            <a:lstStyle/>
            <a:p>
              <a:r>
                <a:rPr lang="en-US" sz="1100" dirty="0">
                  <a:solidFill>
                    <a:srgbClr val="00B050"/>
                  </a:solidFill>
                  <a:latin typeface="Arial" panose="020B0604020202020204" pitchFamily="34" charset="0"/>
                  <a:cs typeface="Arial" panose="020B0604020202020204" pitchFamily="34" charset="0"/>
                </a:rPr>
                <a:t>proposed fix</a:t>
              </a:r>
            </a:p>
          </p:txBody>
        </p:sp>
      </p:grpSp>
      <p:sp>
        <p:nvSpPr>
          <p:cNvPr id="10" name="CasellaDiTesto 9">
            <a:extLst>
              <a:ext uri="{FF2B5EF4-FFF2-40B4-BE49-F238E27FC236}">
                <a16:creationId xmlns:a16="http://schemas.microsoft.com/office/drawing/2014/main" id="{E7F1D0D2-7426-1D76-C910-6D2B2CA33C8B}"/>
              </a:ext>
            </a:extLst>
          </p:cNvPr>
          <p:cNvSpPr txBox="1"/>
          <p:nvPr/>
        </p:nvSpPr>
        <p:spPr>
          <a:xfrm>
            <a:off x="175260" y="190694"/>
            <a:ext cx="11841480" cy="461665"/>
          </a:xfrm>
          <a:prstGeom prst="rect">
            <a:avLst/>
          </a:prstGeom>
          <a:noFill/>
        </p:spPr>
        <p:txBody>
          <a:bodyPr wrap="square">
            <a:spAutoFit/>
          </a:bodyPr>
          <a:lstStyle/>
          <a:p>
            <a:pPr marL="342900" indent="-342900" algn="ctr">
              <a:buFont typeface="Wingdings" panose="05000000000000000000" pitchFamily="2" charset="2"/>
              <a:buChar char="Ø"/>
            </a:pPr>
            <a:r>
              <a:rPr lang="en-US" sz="2400" b="1" u="sng" dirty="0">
                <a:solidFill>
                  <a:schemeClr val="bg1"/>
                </a:solidFill>
              </a:rPr>
              <a:t>DPU-ASWv1.4 new release (September 2025)</a:t>
            </a:r>
            <a:endParaRPr lang="en-GB" sz="2400" u="sng" dirty="0">
              <a:solidFill>
                <a:schemeClr val="bg1"/>
              </a:solidFill>
            </a:endParaRPr>
          </a:p>
        </p:txBody>
      </p:sp>
    </p:spTree>
    <p:extLst>
      <p:ext uri="{BB962C8B-B14F-4D97-AF65-F5344CB8AC3E}">
        <p14:creationId xmlns:p14="http://schemas.microsoft.com/office/powerpoint/2010/main" val="2628807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A54C2C9-2281-49F8-A4AD-20D8E924B5D0}"/>
              </a:ext>
            </a:extLst>
          </p:cNvPr>
          <p:cNvSpPr>
            <a:spLocks noGrp="1"/>
          </p:cNvSpPr>
          <p:nvPr>
            <p:ph idx="1"/>
          </p:nvPr>
        </p:nvSpPr>
        <p:spPr>
          <a:xfrm>
            <a:off x="838200" y="305414"/>
            <a:ext cx="10515600" cy="4351338"/>
          </a:xfrm>
        </p:spPr>
        <p:txBody>
          <a:bodyPr>
            <a:normAutofit/>
          </a:bodyPr>
          <a:lstStyle/>
          <a:p>
            <a:pPr marL="514350" indent="-514350">
              <a:buFont typeface="+mj-lt"/>
              <a:buAutoNum type="arabicPeriod" startAt="2"/>
            </a:pPr>
            <a:r>
              <a:rPr lang="en-US" sz="2000" dirty="0">
                <a:solidFill>
                  <a:schemeClr val="bg1"/>
                </a:solidFill>
                <a:latin typeface="Arial" panose="020B0604020202020204" pitchFamily="34" charset="0"/>
                <a:cs typeface="Arial" panose="020B0604020202020204" pitchFamily="34" charset="0"/>
              </a:rPr>
              <a:t>During Calblock-F009 (non-linearity) a LED illumination configuration leads to a very small size of the NISP data product. </a:t>
            </a:r>
          </a:p>
          <a:p>
            <a:pPr marL="0" indent="0">
              <a:buNone/>
            </a:pPr>
            <a:r>
              <a:rPr lang="en-US" sz="2000" dirty="0">
                <a:solidFill>
                  <a:schemeClr val="bg1"/>
                </a:solidFill>
                <a:latin typeface="Arial" panose="020B0604020202020204" pitchFamily="34" charset="0"/>
                <a:cs typeface="Arial" panose="020B0604020202020204" pitchFamily="34" charset="0"/>
              </a:rPr>
              <a:t>	This exception was not correctly handled by the functions transferring the data 	internally in the DPU.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a:t>
            </a:r>
          </a:p>
          <a:p>
            <a:pPr marL="0" indent="0">
              <a:buNone/>
            </a:pPr>
            <a:r>
              <a:rPr lang="en-US" sz="2000" dirty="0">
                <a:solidFill>
                  <a:schemeClr val="bg1"/>
                </a:solidFill>
                <a:latin typeface="Arial" panose="020B0604020202020204" pitchFamily="34" charset="0"/>
                <a:cs typeface="Arial" panose="020B0604020202020204" pitchFamily="34" charset="0"/>
              </a:rPr>
              <a:t>	A work-around was defined (disabling the compression) and the Calblock-F009 was 	successfully completed. </a:t>
            </a:r>
          </a:p>
        </p:txBody>
      </p:sp>
      <p:graphicFrame>
        <p:nvGraphicFramePr>
          <p:cNvPr id="4" name="Oggetto 3">
            <a:extLst>
              <a:ext uri="{FF2B5EF4-FFF2-40B4-BE49-F238E27FC236}">
                <a16:creationId xmlns:a16="http://schemas.microsoft.com/office/drawing/2014/main" id="{D3016348-68FA-4D51-99E5-569F317EF4C8}"/>
              </a:ext>
            </a:extLst>
          </p:cNvPr>
          <p:cNvGraphicFramePr>
            <a:graphicFrameLocks noChangeAspect="1"/>
          </p:cNvGraphicFramePr>
          <p:nvPr>
            <p:extLst>
              <p:ext uri="{D42A27DB-BD31-4B8C-83A1-F6EECF244321}">
                <p14:modId xmlns:p14="http://schemas.microsoft.com/office/powerpoint/2010/main" val="1198499136"/>
              </p:ext>
            </p:extLst>
          </p:nvPr>
        </p:nvGraphicFramePr>
        <p:xfrm>
          <a:off x="1523927" y="2620800"/>
          <a:ext cx="4812560" cy="3259300"/>
        </p:xfrm>
        <a:graphic>
          <a:graphicData uri="http://schemas.openxmlformats.org/presentationml/2006/ole">
            <mc:AlternateContent xmlns:mc="http://schemas.openxmlformats.org/markup-compatibility/2006">
              <mc:Choice xmlns:v="urn:schemas-microsoft-com:vml" Requires="v">
                <p:oleObj name="Acrobat Document" r:id="rId3" imgW="3600273" imgH="2438400" progId="Acrobat.Document.DC">
                  <p:embed/>
                </p:oleObj>
              </mc:Choice>
              <mc:Fallback>
                <p:oleObj name="Acrobat Document" r:id="rId3" imgW="3600273" imgH="2438400" progId="Acrobat.Document.DC">
                  <p:embed/>
                  <p:pic>
                    <p:nvPicPr>
                      <p:cNvPr id="15" name="Oggetto 14"/>
                      <p:cNvPicPr/>
                      <p:nvPr/>
                    </p:nvPicPr>
                    <p:blipFill>
                      <a:blip r:embed="rId4"/>
                      <a:stretch>
                        <a:fillRect/>
                      </a:stretch>
                    </p:blipFill>
                    <p:spPr>
                      <a:xfrm>
                        <a:off x="1523927" y="2620800"/>
                        <a:ext cx="4812560" cy="3259300"/>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31E306D3-7161-4C5C-8707-11DBE3578004}"/>
              </a:ext>
            </a:extLst>
          </p:cNvPr>
          <p:cNvSpPr txBox="1"/>
          <p:nvPr/>
        </p:nvSpPr>
        <p:spPr>
          <a:xfrm>
            <a:off x="1974849" y="5664656"/>
            <a:ext cx="3898901" cy="430887"/>
          </a:xfrm>
          <a:prstGeom prst="rect">
            <a:avLst/>
          </a:prstGeom>
          <a:noFill/>
        </p:spPr>
        <p:txBody>
          <a:bodyPr wrap="square" rtlCol="0">
            <a:spAutoFit/>
          </a:bodyPr>
          <a:lstStyle/>
          <a:p>
            <a:r>
              <a:rPr lang="en-US" sz="1100" dirty="0">
                <a:solidFill>
                  <a:schemeClr val="bg1"/>
                </a:solidFill>
                <a:latin typeface="Arial" panose="020B0604020202020204" pitchFamily="34" charset="0"/>
                <a:cs typeface="Arial" panose="020B0604020202020204" pitchFamily="34" charset="0"/>
              </a:rPr>
              <a:t>Data product sizes from PV data </a:t>
            </a:r>
          </a:p>
          <a:p>
            <a:pPr algn="ctr"/>
            <a:r>
              <a:rPr lang="en-US" sz="1100" dirty="0">
                <a:solidFill>
                  <a:schemeClr val="bg1"/>
                </a:solidFill>
                <a:latin typeface="Arial" panose="020B0604020202020204" pitchFamily="34" charset="0"/>
                <a:cs typeface="Arial" panose="020B0604020202020204" pitchFamily="34" charset="0"/>
              </a:rPr>
              <a:t>(for the same type of calibration PV-18)</a:t>
            </a:r>
          </a:p>
        </p:txBody>
      </p:sp>
      <p:sp>
        <p:nvSpPr>
          <p:cNvPr id="6" name="CasellaDiTesto 5">
            <a:extLst>
              <a:ext uri="{FF2B5EF4-FFF2-40B4-BE49-F238E27FC236}">
                <a16:creationId xmlns:a16="http://schemas.microsoft.com/office/drawing/2014/main" id="{93032067-2AE9-44E2-9AC5-99053C830952}"/>
              </a:ext>
            </a:extLst>
          </p:cNvPr>
          <p:cNvSpPr txBox="1"/>
          <p:nvPr/>
        </p:nvSpPr>
        <p:spPr>
          <a:xfrm>
            <a:off x="4324379" y="4211815"/>
            <a:ext cx="875561" cy="261610"/>
          </a:xfrm>
          <a:prstGeom prst="rect">
            <a:avLst/>
          </a:prstGeom>
          <a:noFill/>
        </p:spPr>
        <p:txBody>
          <a:bodyPr wrap="none" rtlCol="0">
            <a:spAutoFit/>
          </a:bodyPr>
          <a:lstStyle/>
          <a:p>
            <a:r>
              <a:rPr lang="en-US" sz="1100" dirty="0">
                <a:solidFill>
                  <a:schemeClr val="bg1"/>
                </a:solidFill>
                <a:latin typeface="Arial" panose="020B0604020202020204" pitchFamily="34" charset="0"/>
                <a:cs typeface="Arial" panose="020B0604020202020204" pitchFamily="34" charset="0"/>
              </a:rPr>
              <a:t>critical size</a:t>
            </a:r>
          </a:p>
        </p:txBody>
      </p:sp>
      <p:graphicFrame>
        <p:nvGraphicFramePr>
          <p:cNvPr id="7" name="Oggetto 6">
            <a:extLst>
              <a:ext uri="{FF2B5EF4-FFF2-40B4-BE49-F238E27FC236}">
                <a16:creationId xmlns:a16="http://schemas.microsoft.com/office/drawing/2014/main" id="{ABF5C118-3462-4FDA-B616-783AF27DB1FB}"/>
              </a:ext>
            </a:extLst>
          </p:cNvPr>
          <p:cNvGraphicFramePr>
            <a:graphicFrameLocks noChangeAspect="1"/>
          </p:cNvGraphicFramePr>
          <p:nvPr>
            <p:extLst>
              <p:ext uri="{D42A27DB-BD31-4B8C-83A1-F6EECF244321}">
                <p14:modId xmlns:p14="http://schemas.microsoft.com/office/powerpoint/2010/main" val="333152146"/>
              </p:ext>
            </p:extLst>
          </p:nvPr>
        </p:nvGraphicFramePr>
        <p:xfrm>
          <a:off x="6510677" y="2543530"/>
          <a:ext cx="4926653" cy="3336570"/>
        </p:xfrm>
        <a:graphic>
          <a:graphicData uri="http://schemas.openxmlformats.org/presentationml/2006/ole">
            <mc:AlternateContent xmlns:mc="http://schemas.openxmlformats.org/markup-compatibility/2006">
              <mc:Choice xmlns:v="urn:schemas-microsoft-com:vml" Requires="v">
                <p:oleObj name="Acrobat Document" r:id="rId5" imgW="3600273" imgH="2438400" progId="Acrobat.Document.DC">
                  <p:embed/>
                </p:oleObj>
              </mc:Choice>
              <mc:Fallback>
                <p:oleObj name="Acrobat Document" r:id="rId5" imgW="3600273" imgH="2438400" progId="Acrobat.Document.DC">
                  <p:embed/>
                  <p:pic>
                    <p:nvPicPr>
                      <p:cNvPr id="19" name="Oggetto 18"/>
                      <p:cNvPicPr/>
                      <p:nvPr/>
                    </p:nvPicPr>
                    <p:blipFill>
                      <a:blip r:embed="rId6"/>
                      <a:stretch>
                        <a:fillRect/>
                      </a:stretch>
                    </p:blipFill>
                    <p:spPr>
                      <a:xfrm>
                        <a:off x="6510677" y="2543530"/>
                        <a:ext cx="4926653" cy="3336570"/>
                      </a:xfrm>
                      <a:prstGeom prst="rect">
                        <a:avLst/>
                      </a:prstGeom>
                    </p:spPr>
                  </p:pic>
                </p:oleObj>
              </mc:Fallback>
            </mc:AlternateContent>
          </a:graphicData>
        </a:graphic>
      </p:graphicFrame>
      <p:sp>
        <p:nvSpPr>
          <p:cNvPr id="8" name="CasellaDiTesto 7">
            <a:extLst>
              <a:ext uri="{FF2B5EF4-FFF2-40B4-BE49-F238E27FC236}">
                <a16:creationId xmlns:a16="http://schemas.microsoft.com/office/drawing/2014/main" id="{AA70973B-0A44-4805-AD30-2E2C8F042E5A}"/>
              </a:ext>
            </a:extLst>
          </p:cNvPr>
          <p:cNvSpPr txBox="1"/>
          <p:nvPr/>
        </p:nvSpPr>
        <p:spPr>
          <a:xfrm>
            <a:off x="6987540" y="5807481"/>
            <a:ext cx="3966210" cy="430887"/>
          </a:xfrm>
          <a:prstGeom prst="rect">
            <a:avLst/>
          </a:prstGeom>
          <a:noFill/>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Data product sizes during CalBlock-F009 </a:t>
            </a:r>
          </a:p>
          <a:p>
            <a:pPr algn="ctr"/>
            <a:r>
              <a:rPr lang="en-US" sz="1100" dirty="0">
                <a:solidFill>
                  <a:schemeClr val="bg1"/>
                </a:solidFill>
                <a:latin typeface="Arial" panose="020B0604020202020204" pitchFamily="34" charset="0"/>
                <a:cs typeface="Arial" panose="020B0604020202020204" pitchFamily="34" charset="0"/>
              </a:rPr>
              <a:t>(causing the internal error)</a:t>
            </a:r>
          </a:p>
        </p:txBody>
      </p:sp>
    </p:spTree>
    <p:extLst>
      <p:ext uri="{BB962C8B-B14F-4D97-AF65-F5344CB8AC3E}">
        <p14:creationId xmlns:p14="http://schemas.microsoft.com/office/powerpoint/2010/main" val="3173869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6D929F39-01B8-417A-AAD2-10484B72B2C0}"/>
                  </a:ext>
                </a:extLst>
              </p:cNvPr>
              <p:cNvSpPr>
                <a:spLocks noGrp="1"/>
              </p:cNvSpPr>
              <p:nvPr>
                <p:ph sz="half" idx="1"/>
              </p:nvPr>
            </p:nvSpPr>
            <p:spPr>
              <a:xfrm>
                <a:off x="276653" y="1253331"/>
                <a:ext cx="5181600" cy="4351338"/>
              </a:xfrm>
            </p:spPr>
            <p:txBody>
              <a:bodyPr>
                <a:normAutofit lnSpcReduction="10000"/>
              </a:bodyPr>
              <a:lstStyle/>
              <a:p>
                <a:r>
                  <a:rPr lang="en-US" sz="2000" dirty="0"/>
                  <a:t>Since February 2025, the mass memory (Data Buffer Board - DBB) of the DPU2 signals continuously a </a:t>
                </a:r>
                <a:r>
                  <a:rPr lang="en-US" sz="2000" b="1" dirty="0"/>
                  <a:t>single bit error corrected by the EDAC algorithm</a:t>
                </a:r>
              </a:p>
              <a:p>
                <a:endParaRPr lang="en-US" sz="2000" b="1" dirty="0"/>
              </a:p>
              <a:p>
                <a:r>
                  <a:rPr lang="en-US" sz="2000" dirty="0"/>
                  <a:t>A single EDAC (1 bit corrupted) is generated every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20 days (i.e., 1 every ROS), specifically 1 every 4 spectrometric acquisitions </a:t>
                </a:r>
                <a:br>
                  <a:rPr lang="en-US" sz="2000" dirty="0"/>
                </a:br>
                <a:br>
                  <a:rPr lang="en-US" sz="2000" dirty="0"/>
                </a:br>
                <a:r>
                  <a:rPr lang="en-US" sz="2000" dirty="0"/>
                  <a:t>→ In every ROS we have a single bit corrupted but </a:t>
                </a:r>
                <a:r>
                  <a:rPr lang="en-US" sz="2000" b="1" dirty="0"/>
                  <a:t>fully recovered</a:t>
                </a:r>
              </a:p>
              <a:p>
                <a:endParaRPr lang="en-US" sz="2000" b="1" dirty="0"/>
              </a:p>
              <a:p>
                <a:r>
                  <a:rPr lang="en-US" sz="2000" dirty="0"/>
                  <a:t>A correction procedure will be tested this summer</a:t>
                </a:r>
                <a:endParaRPr lang="it-IT" sz="2000" dirty="0"/>
              </a:p>
            </p:txBody>
          </p:sp>
        </mc:Choice>
        <mc:Fallback xmlns="">
          <p:sp>
            <p:nvSpPr>
              <p:cNvPr id="3" name="Segnaposto contenuto 2">
                <a:extLst>
                  <a:ext uri="{FF2B5EF4-FFF2-40B4-BE49-F238E27FC236}">
                    <a16:creationId xmlns:a16="http://schemas.microsoft.com/office/drawing/2014/main" id="{6D929F39-01B8-417A-AAD2-10484B72B2C0}"/>
                  </a:ext>
                </a:extLst>
              </p:cNvPr>
              <p:cNvSpPr>
                <a:spLocks noGrp="1" noRot="1" noChangeAspect="1" noMove="1" noResize="1" noEditPoints="1" noAdjustHandles="1" noChangeArrowheads="1" noChangeShapeType="1" noTextEdit="1"/>
              </p:cNvSpPr>
              <p:nvPr>
                <p:ph sz="half" idx="1"/>
              </p:nvPr>
            </p:nvSpPr>
            <p:spPr>
              <a:xfrm>
                <a:off x="276653" y="1253331"/>
                <a:ext cx="5181600" cy="4351338"/>
              </a:xfrm>
              <a:blipFill>
                <a:blip r:embed="rId3"/>
                <a:stretch>
                  <a:fillRect l="-1059" t="-2104" r="-2118"/>
                </a:stretch>
              </a:blipFill>
            </p:spPr>
            <p:txBody>
              <a:bodyPr/>
              <a:lstStyle/>
              <a:p>
                <a:r>
                  <a:rPr lang="it-IT">
                    <a:noFill/>
                  </a:rPr>
                  <a:t> </a:t>
                </a:r>
              </a:p>
            </p:txBody>
          </p:sp>
        </mc:Fallback>
      </mc:AlternateContent>
      <p:pic>
        <p:nvPicPr>
          <p:cNvPr id="6" name="Immagine 5">
            <a:extLst>
              <a:ext uri="{FF2B5EF4-FFF2-40B4-BE49-F238E27FC236}">
                <a16:creationId xmlns:a16="http://schemas.microsoft.com/office/drawing/2014/main" id="{A2A4560A-13E2-D22F-26E1-6B4FC83E6162}"/>
              </a:ext>
            </a:extLst>
          </p:cNvPr>
          <p:cNvPicPr>
            <a:picLocks noChangeAspect="1"/>
          </p:cNvPicPr>
          <p:nvPr/>
        </p:nvPicPr>
        <p:blipFill rotWithShape="1">
          <a:blip r:embed="rId4"/>
          <a:srcRect r="2718" b="1774"/>
          <a:stretch/>
        </p:blipFill>
        <p:spPr>
          <a:xfrm>
            <a:off x="5458253" y="1514794"/>
            <a:ext cx="6301947" cy="3760469"/>
          </a:xfrm>
          <a:prstGeom prst="rect">
            <a:avLst/>
          </a:prstGeom>
        </p:spPr>
      </p:pic>
      <p:sp>
        <p:nvSpPr>
          <p:cNvPr id="7" name="CasellaDiTesto 6">
            <a:extLst>
              <a:ext uri="{FF2B5EF4-FFF2-40B4-BE49-F238E27FC236}">
                <a16:creationId xmlns:a16="http://schemas.microsoft.com/office/drawing/2014/main" id="{563A8852-A173-848D-F890-7C3F0DA40F9D}"/>
              </a:ext>
            </a:extLst>
          </p:cNvPr>
          <p:cNvSpPr txBox="1"/>
          <p:nvPr/>
        </p:nvSpPr>
        <p:spPr>
          <a:xfrm>
            <a:off x="175260" y="190694"/>
            <a:ext cx="11841480" cy="461665"/>
          </a:xfrm>
          <a:prstGeom prst="rect">
            <a:avLst/>
          </a:prstGeom>
          <a:noFill/>
        </p:spPr>
        <p:txBody>
          <a:bodyPr wrap="square">
            <a:spAutoFit/>
          </a:bodyPr>
          <a:lstStyle/>
          <a:p>
            <a:pPr marL="342900" indent="-342900" algn="ctr">
              <a:buFont typeface="Wingdings" panose="05000000000000000000" pitchFamily="2" charset="2"/>
              <a:buChar char="Ø"/>
            </a:pPr>
            <a:r>
              <a:rPr lang="en-US" sz="2400" b="1" u="sng" dirty="0">
                <a:solidFill>
                  <a:schemeClr val="bg1"/>
                </a:solidFill>
              </a:rPr>
              <a:t>DPU hardware: on-going investigation</a:t>
            </a:r>
            <a:endParaRPr lang="en-GB" sz="2400" u="sng" dirty="0">
              <a:solidFill>
                <a:schemeClr val="bg1"/>
              </a:solidFill>
            </a:endParaRPr>
          </a:p>
        </p:txBody>
      </p:sp>
      <p:sp>
        <p:nvSpPr>
          <p:cNvPr id="2" name="CasellaDiTesto 1">
            <a:extLst>
              <a:ext uri="{FF2B5EF4-FFF2-40B4-BE49-F238E27FC236}">
                <a16:creationId xmlns:a16="http://schemas.microsoft.com/office/drawing/2014/main" id="{C889294C-D6DD-441F-8A76-0EF2F6447494}"/>
              </a:ext>
            </a:extLst>
          </p:cNvPr>
          <p:cNvSpPr txBox="1"/>
          <p:nvPr/>
        </p:nvSpPr>
        <p:spPr>
          <a:xfrm>
            <a:off x="5083472" y="5244069"/>
            <a:ext cx="1215269" cy="307777"/>
          </a:xfrm>
          <a:prstGeom prst="rect">
            <a:avLst/>
          </a:prstGeom>
          <a:noFill/>
        </p:spPr>
        <p:txBody>
          <a:bodyPr wrap="none" rtlCol="0">
            <a:spAutoFit/>
          </a:bodyPr>
          <a:lstStyle/>
          <a:p>
            <a:r>
              <a:rPr lang="it-IT" sz="1400" dirty="0" err="1">
                <a:solidFill>
                  <a:schemeClr val="bg1"/>
                </a:solidFill>
              </a:rPr>
              <a:t>February</a:t>
            </a:r>
            <a:r>
              <a:rPr lang="it-IT" sz="1400" dirty="0">
                <a:solidFill>
                  <a:schemeClr val="bg1"/>
                </a:solidFill>
              </a:rPr>
              <a:t> 14th</a:t>
            </a:r>
          </a:p>
        </p:txBody>
      </p:sp>
      <p:sp>
        <p:nvSpPr>
          <p:cNvPr id="8" name="CasellaDiTesto 7">
            <a:extLst>
              <a:ext uri="{FF2B5EF4-FFF2-40B4-BE49-F238E27FC236}">
                <a16:creationId xmlns:a16="http://schemas.microsoft.com/office/drawing/2014/main" id="{53E0B798-F320-4D98-A6C7-23931EFB66A1}"/>
              </a:ext>
            </a:extLst>
          </p:cNvPr>
          <p:cNvSpPr txBox="1"/>
          <p:nvPr/>
        </p:nvSpPr>
        <p:spPr>
          <a:xfrm>
            <a:off x="11338546" y="5244069"/>
            <a:ext cx="744114" cy="307777"/>
          </a:xfrm>
          <a:prstGeom prst="rect">
            <a:avLst/>
          </a:prstGeom>
          <a:noFill/>
        </p:spPr>
        <p:txBody>
          <a:bodyPr wrap="none" rtlCol="0">
            <a:spAutoFit/>
          </a:bodyPr>
          <a:lstStyle/>
          <a:p>
            <a:r>
              <a:rPr lang="it-IT" sz="1400" dirty="0" err="1">
                <a:solidFill>
                  <a:schemeClr val="bg1"/>
                </a:solidFill>
              </a:rPr>
              <a:t>June</a:t>
            </a:r>
            <a:r>
              <a:rPr lang="it-IT" sz="1400" dirty="0">
                <a:solidFill>
                  <a:schemeClr val="bg1"/>
                </a:solidFill>
              </a:rPr>
              <a:t> 25</a:t>
            </a:r>
          </a:p>
        </p:txBody>
      </p:sp>
      <p:cxnSp>
        <p:nvCxnSpPr>
          <p:cNvPr id="5" name="Connettore 2 4">
            <a:extLst>
              <a:ext uri="{FF2B5EF4-FFF2-40B4-BE49-F238E27FC236}">
                <a16:creationId xmlns:a16="http://schemas.microsoft.com/office/drawing/2014/main" id="{FE3A6B22-5BF4-43E8-B327-5C5F343110F3}"/>
              </a:ext>
            </a:extLst>
          </p:cNvPr>
          <p:cNvCxnSpPr>
            <a:cxnSpLocks/>
            <a:stCxn id="2" idx="3"/>
            <a:endCxn id="8" idx="1"/>
          </p:cNvCxnSpPr>
          <p:nvPr/>
        </p:nvCxnSpPr>
        <p:spPr>
          <a:xfrm>
            <a:off x="6298741" y="5397958"/>
            <a:ext cx="503980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01876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0B353-C059-7E7F-3391-682EFB39C728}"/>
              </a:ext>
            </a:extLst>
          </p:cNvPr>
          <p:cNvSpPr>
            <a:spLocks noGrp="1"/>
          </p:cNvSpPr>
          <p:nvPr>
            <p:ph type="title"/>
          </p:nvPr>
        </p:nvSpPr>
        <p:spPr>
          <a:xfrm>
            <a:off x="838200" y="189865"/>
            <a:ext cx="10515600" cy="1325563"/>
          </a:xfrm>
        </p:spPr>
        <p:txBody>
          <a:bodyPr>
            <a:normAutofit/>
          </a:bodyPr>
          <a:lstStyle/>
          <a:p>
            <a:pPr algn="ctr"/>
            <a:r>
              <a:rPr lang="en-GB" sz="4400" b="1" dirty="0"/>
              <a:t>Cosmic Detection On Slew Dark: Developed Pipeline</a:t>
            </a:r>
            <a:endParaRPr lang="en-US" dirty="0"/>
          </a:p>
        </p:txBody>
      </p:sp>
      <p:grpSp>
        <p:nvGrpSpPr>
          <p:cNvPr id="3" name="Gruppo 2">
            <a:extLst>
              <a:ext uri="{FF2B5EF4-FFF2-40B4-BE49-F238E27FC236}">
                <a16:creationId xmlns:a16="http://schemas.microsoft.com/office/drawing/2014/main" id="{2854BE23-ECCB-4E24-B1C2-3219B14D7315}"/>
              </a:ext>
            </a:extLst>
          </p:cNvPr>
          <p:cNvGrpSpPr/>
          <p:nvPr/>
        </p:nvGrpSpPr>
        <p:grpSpPr>
          <a:xfrm>
            <a:off x="7" y="1510446"/>
            <a:ext cx="12191987" cy="4624339"/>
            <a:chOff x="-1" y="1510446"/>
            <a:chExt cx="12191987" cy="4624339"/>
          </a:xfrm>
        </p:grpSpPr>
        <p:sp>
          <p:nvSpPr>
            <p:cNvPr id="4" name="CasellaDiTesto 3">
              <a:extLst>
                <a:ext uri="{FF2B5EF4-FFF2-40B4-BE49-F238E27FC236}">
                  <a16:creationId xmlns:a16="http://schemas.microsoft.com/office/drawing/2014/main" id="{DD4C59A0-256F-477B-A6B1-851D9D96E8AA}"/>
                </a:ext>
              </a:extLst>
            </p:cNvPr>
            <p:cNvSpPr txBox="1"/>
            <p:nvPr/>
          </p:nvSpPr>
          <p:spPr>
            <a:xfrm>
              <a:off x="6095986" y="1510446"/>
              <a:ext cx="6096000" cy="400110"/>
            </a:xfrm>
            <a:prstGeom prst="rect">
              <a:avLst/>
            </a:prstGeom>
            <a:noFill/>
          </p:spPr>
          <p:txBody>
            <a:bodyPr wrap="square" rtlCol="0">
              <a:spAutoFit/>
            </a:bodyPr>
            <a:lstStyle/>
            <a:p>
              <a:pPr algn="ctr"/>
              <a:r>
                <a:rPr lang="en-GB" sz="2000" dirty="0">
                  <a:solidFill>
                    <a:schemeClr val="accent1">
                      <a:lumMod val="50000"/>
                    </a:schemeClr>
                  </a:solidFill>
                </a:rPr>
                <a:t>Dark fits file</a:t>
              </a:r>
            </a:p>
          </p:txBody>
        </p:sp>
        <p:sp>
          <p:nvSpPr>
            <p:cNvPr id="5" name="CasellaDiTesto 4">
              <a:extLst>
                <a:ext uri="{FF2B5EF4-FFF2-40B4-BE49-F238E27FC236}">
                  <a16:creationId xmlns:a16="http://schemas.microsoft.com/office/drawing/2014/main" id="{A623C761-E557-4C69-ACCC-36C7BDE3313B}"/>
                </a:ext>
              </a:extLst>
            </p:cNvPr>
            <p:cNvSpPr txBox="1"/>
            <p:nvPr/>
          </p:nvSpPr>
          <p:spPr>
            <a:xfrm>
              <a:off x="170554" y="1512956"/>
              <a:ext cx="5925446" cy="400110"/>
            </a:xfrm>
            <a:prstGeom prst="rect">
              <a:avLst/>
            </a:prstGeom>
            <a:noFill/>
          </p:spPr>
          <p:txBody>
            <a:bodyPr wrap="square" rtlCol="0">
              <a:spAutoFit/>
            </a:bodyPr>
            <a:lstStyle/>
            <a:p>
              <a:pPr algn="ctr"/>
              <a:r>
                <a:rPr lang="en-GB" sz="2000" dirty="0">
                  <a:solidFill>
                    <a:schemeClr val="accent1">
                      <a:lumMod val="50000"/>
                    </a:schemeClr>
                  </a:solidFill>
                </a:rPr>
                <a:t>NIR Bad pixel map</a:t>
              </a:r>
            </a:p>
          </p:txBody>
        </p:sp>
        <p:sp>
          <p:nvSpPr>
            <p:cNvPr id="6" name="CasellaDiTesto 5">
              <a:extLst>
                <a:ext uri="{FF2B5EF4-FFF2-40B4-BE49-F238E27FC236}">
                  <a16:creationId xmlns:a16="http://schemas.microsoft.com/office/drawing/2014/main" id="{B1ED2995-4201-48B1-BC76-E2C80281A752}"/>
                </a:ext>
              </a:extLst>
            </p:cNvPr>
            <p:cNvSpPr txBox="1"/>
            <p:nvPr/>
          </p:nvSpPr>
          <p:spPr>
            <a:xfrm>
              <a:off x="7147123" y="2247257"/>
              <a:ext cx="1961691" cy="400110"/>
            </a:xfrm>
            <a:prstGeom prst="rect">
              <a:avLst/>
            </a:prstGeom>
            <a:noFill/>
          </p:spPr>
          <p:txBody>
            <a:bodyPr wrap="none" rtlCol="0">
              <a:spAutoFit/>
            </a:bodyPr>
            <a:lstStyle/>
            <a:p>
              <a:r>
                <a:rPr lang="en-GB" sz="2000" dirty="0">
                  <a:solidFill>
                    <a:schemeClr val="accent1">
                      <a:lumMod val="50000"/>
                    </a:schemeClr>
                  </a:solidFill>
                </a:rPr>
                <a:t>Science Data </a:t>
              </a:r>
              <a:r>
                <a:rPr lang="en-GB" sz="2000" dirty="0" err="1">
                  <a:solidFill>
                    <a:schemeClr val="accent1">
                      <a:lumMod val="50000"/>
                    </a:schemeClr>
                  </a:solidFill>
                </a:rPr>
                <a:t>dict</a:t>
              </a:r>
              <a:endParaRPr lang="en-GB" sz="2000" dirty="0">
                <a:solidFill>
                  <a:schemeClr val="accent1">
                    <a:lumMod val="50000"/>
                  </a:schemeClr>
                </a:solidFill>
              </a:endParaRPr>
            </a:p>
          </p:txBody>
        </p:sp>
        <p:sp>
          <p:nvSpPr>
            <p:cNvPr id="7" name="CasellaDiTesto 6">
              <a:extLst>
                <a:ext uri="{FF2B5EF4-FFF2-40B4-BE49-F238E27FC236}">
                  <a16:creationId xmlns:a16="http://schemas.microsoft.com/office/drawing/2014/main" id="{FAC9175F-33CC-4C17-90A5-84F304323AF7}"/>
                </a:ext>
              </a:extLst>
            </p:cNvPr>
            <p:cNvSpPr txBox="1"/>
            <p:nvPr/>
          </p:nvSpPr>
          <p:spPr>
            <a:xfrm>
              <a:off x="9706323" y="2247257"/>
              <a:ext cx="1926425" cy="400110"/>
            </a:xfrm>
            <a:prstGeom prst="rect">
              <a:avLst/>
            </a:prstGeom>
            <a:noFill/>
          </p:spPr>
          <p:txBody>
            <a:bodyPr wrap="none" rtlCol="0">
              <a:spAutoFit/>
            </a:bodyPr>
            <a:lstStyle/>
            <a:p>
              <a:r>
                <a:rPr lang="en-GB" sz="2000" dirty="0">
                  <a:solidFill>
                    <a:schemeClr val="accent1">
                      <a:lumMod val="50000"/>
                    </a:schemeClr>
                  </a:solidFill>
                </a:rPr>
                <a:t>Data Quality </a:t>
              </a:r>
              <a:r>
                <a:rPr lang="en-GB" sz="2000" dirty="0" err="1">
                  <a:solidFill>
                    <a:schemeClr val="accent1">
                      <a:lumMod val="50000"/>
                    </a:schemeClr>
                  </a:solidFill>
                </a:rPr>
                <a:t>dict</a:t>
              </a:r>
              <a:endParaRPr lang="en-GB" sz="2000" dirty="0">
                <a:solidFill>
                  <a:schemeClr val="accent1">
                    <a:lumMod val="50000"/>
                  </a:schemeClr>
                </a:solidFill>
              </a:endParaRPr>
            </a:p>
          </p:txBody>
        </p:sp>
        <p:sp>
          <p:nvSpPr>
            <p:cNvPr id="8" name="CasellaDiTesto 7">
              <a:extLst>
                <a:ext uri="{FF2B5EF4-FFF2-40B4-BE49-F238E27FC236}">
                  <a16:creationId xmlns:a16="http://schemas.microsoft.com/office/drawing/2014/main" id="{41CF3678-0D4A-4249-AE3C-A4E53753A9D6}"/>
                </a:ext>
              </a:extLst>
            </p:cNvPr>
            <p:cNvSpPr txBox="1"/>
            <p:nvPr/>
          </p:nvSpPr>
          <p:spPr>
            <a:xfrm>
              <a:off x="2347004" y="2243989"/>
              <a:ext cx="1572546" cy="400110"/>
            </a:xfrm>
            <a:prstGeom prst="rect">
              <a:avLst/>
            </a:prstGeom>
            <a:noFill/>
          </p:spPr>
          <p:txBody>
            <a:bodyPr wrap="none" rtlCol="0">
              <a:spAutoFit/>
            </a:bodyPr>
            <a:lstStyle/>
            <a:p>
              <a:r>
                <a:rPr lang="en-GB" sz="2000" dirty="0">
                  <a:solidFill>
                    <a:schemeClr val="accent1">
                      <a:lumMod val="50000"/>
                    </a:schemeClr>
                  </a:solidFill>
                </a:rPr>
                <a:t>Bad pixel </a:t>
              </a:r>
              <a:r>
                <a:rPr lang="en-GB" sz="2000" dirty="0" err="1">
                  <a:solidFill>
                    <a:schemeClr val="accent1">
                      <a:lumMod val="50000"/>
                    </a:schemeClr>
                  </a:solidFill>
                </a:rPr>
                <a:t>dict</a:t>
              </a:r>
              <a:endParaRPr lang="en-GB" sz="2000" dirty="0">
                <a:solidFill>
                  <a:schemeClr val="accent1">
                    <a:lumMod val="50000"/>
                  </a:schemeClr>
                </a:solidFill>
              </a:endParaRPr>
            </a:p>
          </p:txBody>
        </p:sp>
        <p:sp>
          <p:nvSpPr>
            <p:cNvPr id="11" name="CasellaDiTesto 10">
              <a:extLst>
                <a:ext uri="{FF2B5EF4-FFF2-40B4-BE49-F238E27FC236}">
                  <a16:creationId xmlns:a16="http://schemas.microsoft.com/office/drawing/2014/main" id="{FBC15BAA-141B-4277-962C-997D386FEC90}"/>
                </a:ext>
              </a:extLst>
            </p:cNvPr>
            <p:cNvSpPr txBox="1"/>
            <p:nvPr/>
          </p:nvSpPr>
          <p:spPr>
            <a:xfrm>
              <a:off x="4402455" y="2671959"/>
              <a:ext cx="3387090" cy="707886"/>
            </a:xfrm>
            <a:prstGeom prst="rect">
              <a:avLst/>
            </a:prstGeom>
            <a:noFill/>
          </p:spPr>
          <p:txBody>
            <a:bodyPr wrap="square" rtlCol="0">
              <a:spAutoFit/>
            </a:bodyPr>
            <a:lstStyle/>
            <a:p>
              <a:pPr algn="ctr"/>
              <a:r>
                <a:rPr lang="en-GB" sz="2000" dirty="0">
                  <a:solidFill>
                    <a:schemeClr val="accent1">
                      <a:lumMod val="50000"/>
                    </a:schemeClr>
                  </a:solidFill>
                </a:rPr>
                <a:t>Bad </a:t>
              </a:r>
              <a:r>
                <a:rPr lang="en-GB" sz="2000" dirty="0" err="1">
                  <a:solidFill>
                    <a:schemeClr val="accent1">
                      <a:lumMod val="50000"/>
                    </a:schemeClr>
                  </a:solidFill>
                </a:rPr>
                <a:t>px</a:t>
              </a:r>
              <a:r>
                <a:rPr lang="en-GB" sz="2000" dirty="0">
                  <a:solidFill>
                    <a:schemeClr val="accent1">
                      <a:lumMod val="50000"/>
                    </a:schemeClr>
                  </a:solidFill>
                </a:rPr>
                <a:t> replaced with median of the background </a:t>
              </a:r>
            </a:p>
          </p:txBody>
        </p:sp>
        <p:cxnSp>
          <p:nvCxnSpPr>
            <p:cNvPr id="12" name="Connettore 2 11">
              <a:extLst>
                <a:ext uri="{FF2B5EF4-FFF2-40B4-BE49-F238E27FC236}">
                  <a16:creationId xmlns:a16="http://schemas.microsoft.com/office/drawing/2014/main" id="{3556FC9E-4B10-4835-B20D-0A200A28799D}"/>
                </a:ext>
              </a:extLst>
            </p:cNvPr>
            <p:cNvCxnSpPr>
              <a:cxnSpLocks/>
              <a:stCxn id="4" idx="2"/>
              <a:endCxn id="6" idx="0"/>
            </p:cNvCxnSpPr>
            <p:nvPr/>
          </p:nvCxnSpPr>
          <p:spPr>
            <a:xfrm flipH="1">
              <a:off x="8127969" y="1910556"/>
              <a:ext cx="1016017" cy="3367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ttore 2 12">
              <a:extLst>
                <a:ext uri="{FF2B5EF4-FFF2-40B4-BE49-F238E27FC236}">
                  <a16:creationId xmlns:a16="http://schemas.microsoft.com/office/drawing/2014/main" id="{CFE82338-CA33-4915-A603-2638F9174B84}"/>
                </a:ext>
              </a:extLst>
            </p:cNvPr>
            <p:cNvCxnSpPr>
              <a:cxnSpLocks/>
              <a:stCxn id="4" idx="2"/>
              <a:endCxn id="7" idx="0"/>
            </p:cNvCxnSpPr>
            <p:nvPr/>
          </p:nvCxnSpPr>
          <p:spPr>
            <a:xfrm>
              <a:off x="9143986" y="1910556"/>
              <a:ext cx="1525550" cy="3367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CasellaDiTesto 13">
              <a:extLst>
                <a:ext uri="{FF2B5EF4-FFF2-40B4-BE49-F238E27FC236}">
                  <a16:creationId xmlns:a16="http://schemas.microsoft.com/office/drawing/2014/main" id="{B93F229A-4EFF-4A65-8B6F-0F626B43CD5B}"/>
                </a:ext>
              </a:extLst>
            </p:cNvPr>
            <p:cNvSpPr txBox="1"/>
            <p:nvPr/>
          </p:nvSpPr>
          <p:spPr>
            <a:xfrm>
              <a:off x="4460194" y="3623680"/>
              <a:ext cx="3271613" cy="707886"/>
            </a:xfrm>
            <a:prstGeom prst="rect">
              <a:avLst/>
            </a:prstGeom>
            <a:noFill/>
          </p:spPr>
          <p:txBody>
            <a:bodyPr wrap="square" rtlCol="0">
              <a:spAutoFit/>
            </a:bodyPr>
            <a:lstStyle/>
            <a:p>
              <a:pPr algn="ctr"/>
              <a:r>
                <a:rPr lang="en-GB" sz="2000" dirty="0">
                  <a:solidFill>
                    <a:schemeClr val="accent1">
                      <a:lumMod val="50000"/>
                    </a:schemeClr>
                  </a:solidFill>
                </a:rPr>
                <a:t>Cosmic Detection and Removal with </a:t>
              </a:r>
              <a:r>
                <a:rPr lang="en-GB" sz="2000" i="1" dirty="0" err="1">
                  <a:solidFill>
                    <a:schemeClr val="accent1">
                      <a:lumMod val="50000"/>
                    </a:schemeClr>
                  </a:solidFill>
                </a:rPr>
                <a:t>Astroscrappy</a:t>
              </a:r>
              <a:endParaRPr lang="en-GB" sz="2000" i="1" dirty="0">
                <a:solidFill>
                  <a:schemeClr val="accent1">
                    <a:lumMod val="50000"/>
                  </a:schemeClr>
                </a:solidFill>
              </a:endParaRPr>
            </a:p>
          </p:txBody>
        </p:sp>
        <p:cxnSp>
          <p:nvCxnSpPr>
            <p:cNvPr id="16" name="Connettore 2 15">
              <a:extLst>
                <a:ext uri="{FF2B5EF4-FFF2-40B4-BE49-F238E27FC236}">
                  <a16:creationId xmlns:a16="http://schemas.microsoft.com/office/drawing/2014/main" id="{9A61BCD0-0DBE-4ABF-9ADD-43C62B068454}"/>
                </a:ext>
              </a:extLst>
            </p:cNvPr>
            <p:cNvCxnSpPr>
              <a:cxnSpLocks/>
              <a:stCxn id="11" idx="2"/>
              <a:endCxn id="14" idx="0"/>
            </p:cNvCxnSpPr>
            <p:nvPr/>
          </p:nvCxnSpPr>
          <p:spPr>
            <a:xfrm>
              <a:off x="6096000" y="3379845"/>
              <a:ext cx="1" cy="2438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CasellaDiTesto 17">
              <a:extLst>
                <a:ext uri="{FF2B5EF4-FFF2-40B4-BE49-F238E27FC236}">
                  <a16:creationId xmlns:a16="http://schemas.microsoft.com/office/drawing/2014/main" id="{9EF3ED2F-62FB-438F-A7B9-FA07B6E07822}"/>
                </a:ext>
              </a:extLst>
            </p:cNvPr>
            <p:cNvSpPr txBox="1"/>
            <p:nvPr/>
          </p:nvSpPr>
          <p:spPr>
            <a:xfrm>
              <a:off x="-1" y="4170409"/>
              <a:ext cx="6095987" cy="400110"/>
            </a:xfrm>
            <a:prstGeom prst="rect">
              <a:avLst/>
            </a:prstGeom>
            <a:noFill/>
          </p:spPr>
          <p:txBody>
            <a:bodyPr wrap="square" rtlCol="0">
              <a:spAutoFit/>
            </a:bodyPr>
            <a:lstStyle/>
            <a:p>
              <a:pPr algn="ctr"/>
              <a:r>
                <a:rPr lang="en-GB" sz="2000" dirty="0">
                  <a:solidFill>
                    <a:schemeClr val="accent1">
                      <a:lumMod val="50000"/>
                    </a:schemeClr>
                  </a:solidFill>
                </a:rPr>
                <a:t>Cleaned Image</a:t>
              </a:r>
            </a:p>
          </p:txBody>
        </p:sp>
        <p:sp>
          <p:nvSpPr>
            <p:cNvPr id="19" name="CasellaDiTesto 18">
              <a:extLst>
                <a:ext uri="{FF2B5EF4-FFF2-40B4-BE49-F238E27FC236}">
                  <a16:creationId xmlns:a16="http://schemas.microsoft.com/office/drawing/2014/main" id="{3B7E151C-1686-451A-BE99-62281D0AEAD4}"/>
                </a:ext>
              </a:extLst>
            </p:cNvPr>
            <p:cNvSpPr txBox="1"/>
            <p:nvPr/>
          </p:nvSpPr>
          <p:spPr>
            <a:xfrm>
              <a:off x="8177213" y="4150488"/>
              <a:ext cx="1692000" cy="400110"/>
            </a:xfrm>
            <a:prstGeom prst="rect">
              <a:avLst/>
            </a:prstGeom>
            <a:noFill/>
          </p:spPr>
          <p:txBody>
            <a:bodyPr wrap="square" rtlCol="0">
              <a:spAutoFit/>
            </a:bodyPr>
            <a:lstStyle/>
            <a:p>
              <a:pPr algn="ctr"/>
              <a:r>
                <a:rPr lang="en-GB" sz="2000" dirty="0">
                  <a:solidFill>
                    <a:schemeClr val="accent1">
                      <a:lumMod val="50000"/>
                    </a:schemeClr>
                  </a:solidFill>
                </a:rPr>
                <a:t>Cosmic Mask</a:t>
              </a:r>
            </a:p>
          </p:txBody>
        </p:sp>
        <p:cxnSp>
          <p:nvCxnSpPr>
            <p:cNvPr id="21" name="Connettore 2 20">
              <a:extLst>
                <a:ext uri="{FF2B5EF4-FFF2-40B4-BE49-F238E27FC236}">
                  <a16:creationId xmlns:a16="http://schemas.microsoft.com/office/drawing/2014/main" id="{0AC25AE0-9432-41A7-8144-A205828E0A35}"/>
                </a:ext>
              </a:extLst>
            </p:cNvPr>
            <p:cNvCxnSpPr>
              <a:cxnSpLocks/>
              <a:stCxn id="19" idx="2"/>
              <a:endCxn id="22" idx="0"/>
            </p:cNvCxnSpPr>
            <p:nvPr/>
          </p:nvCxnSpPr>
          <p:spPr>
            <a:xfrm flipH="1">
              <a:off x="6955738" y="4550598"/>
              <a:ext cx="2067475" cy="1976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CasellaDiTesto 21">
              <a:extLst>
                <a:ext uri="{FF2B5EF4-FFF2-40B4-BE49-F238E27FC236}">
                  <a16:creationId xmlns:a16="http://schemas.microsoft.com/office/drawing/2014/main" id="{23C97C5F-0652-418D-9FA0-1F1D0FAF5A7B}"/>
                </a:ext>
              </a:extLst>
            </p:cNvPr>
            <p:cNvSpPr txBox="1"/>
            <p:nvPr/>
          </p:nvSpPr>
          <p:spPr>
            <a:xfrm>
              <a:off x="5735017" y="4748266"/>
              <a:ext cx="2441441" cy="707886"/>
            </a:xfrm>
            <a:prstGeom prst="rect">
              <a:avLst/>
            </a:prstGeom>
            <a:noFill/>
          </p:spPr>
          <p:txBody>
            <a:bodyPr wrap="square" rtlCol="0">
              <a:spAutoFit/>
            </a:bodyPr>
            <a:lstStyle/>
            <a:p>
              <a:pPr algn="ctr"/>
              <a:r>
                <a:rPr lang="en-GB" sz="2000" dirty="0">
                  <a:solidFill>
                    <a:schemeClr val="accent1">
                      <a:lumMod val="50000"/>
                    </a:schemeClr>
                  </a:solidFill>
                </a:rPr>
                <a:t>Single </a:t>
              </a:r>
              <a:r>
                <a:rPr lang="en-GB" sz="2000" dirty="0" err="1">
                  <a:solidFill>
                    <a:schemeClr val="accent1">
                      <a:lumMod val="50000"/>
                    </a:schemeClr>
                  </a:solidFill>
                </a:rPr>
                <a:t>px</a:t>
              </a:r>
              <a:r>
                <a:rPr lang="en-GB" sz="2000" dirty="0">
                  <a:solidFill>
                    <a:schemeClr val="accent1">
                      <a:lumMod val="50000"/>
                    </a:schemeClr>
                  </a:solidFill>
                </a:rPr>
                <a:t> clustering &amp; clusters statistics</a:t>
              </a:r>
            </a:p>
          </p:txBody>
        </p:sp>
        <p:cxnSp>
          <p:nvCxnSpPr>
            <p:cNvPr id="23" name="Connettore 2 22">
              <a:extLst>
                <a:ext uri="{FF2B5EF4-FFF2-40B4-BE49-F238E27FC236}">
                  <a16:creationId xmlns:a16="http://schemas.microsoft.com/office/drawing/2014/main" id="{210940E7-EA81-4CC2-BB67-80559D7DBCCC}"/>
                </a:ext>
              </a:extLst>
            </p:cNvPr>
            <p:cNvCxnSpPr>
              <a:cxnSpLocks/>
              <a:stCxn id="19" idx="2"/>
              <a:endCxn id="87" idx="0"/>
            </p:cNvCxnSpPr>
            <p:nvPr/>
          </p:nvCxnSpPr>
          <p:spPr>
            <a:xfrm>
              <a:off x="9023213" y="4550598"/>
              <a:ext cx="1646322" cy="2036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Connettore 2 25">
              <a:extLst>
                <a:ext uri="{FF2B5EF4-FFF2-40B4-BE49-F238E27FC236}">
                  <a16:creationId xmlns:a16="http://schemas.microsoft.com/office/drawing/2014/main" id="{EFFC4A6D-F598-40D4-8028-831A317814E2}"/>
                </a:ext>
              </a:extLst>
            </p:cNvPr>
            <p:cNvCxnSpPr>
              <a:cxnSpLocks/>
              <a:stCxn id="5" idx="2"/>
              <a:endCxn id="8" idx="0"/>
            </p:cNvCxnSpPr>
            <p:nvPr/>
          </p:nvCxnSpPr>
          <p:spPr>
            <a:xfrm>
              <a:off x="3133277" y="1913066"/>
              <a:ext cx="0" cy="3309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CasellaDiTesto 28">
              <a:extLst>
                <a:ext uri="{FF2B5EF4-FFF2-40B4-BE49-F238E27FC236}">
                  <a16:creationId xmlns:a16="http://schemas.microsoft.com/office/drawing/2014/main" id="{3959534F-2E69-4B3E-B1B2-25673F403F0C}"/>
                </a:ext>
              </a:extLst>
            </p:cNvPr>
            <p:cNvSpPr txBox="1"/>
            <p:nvPr/>
          </p:nvSpPr>
          <p:spPr>
            <a:xfrm>
              <a:off x="8401679" y="5734675"/>
              <a:ext cx="1229738" cy="400110"/>
            </a:xfrm>
            <a:prstGeom prst="rect">
              <a:avLst/>
            </a:prstGeom>
            <a:noFill/>
          </p:spPr>
          <p:txBody>
            <a:bodyPr wrap="square" rtlCol="0">
              <a:spAutoFit/>
            </a:bodyPr>
            <a:lstStyle/>
            <a:p>
              <a:pPr algn="ctr"/>
              <a:r>
                <a:rPr lang="en-GB" sz="2000" dirty="0">
                  <a:solidFill>
                    <a:schemeClr val="accent1">
                      <a:lumMod val="50000"/>
                    </a:schemeClr>
                  </a:solidFill>
                </a:rPr>
                <a:t>Root File</a:t>
              </a:r>
            </a:p>
          </p:txBody>
        </p:sp>
        <p:cxnSp>
          <p:nvCxnSpPr>
            <p:cNvPr id="38" name="Connettore a gomito 37">
              <a:extLst>
                <a:ext uri="{FF2B5EF4-FFF2-40B4-BE49-F238E27FC236}">
                  <a16:creationId xmlns:a16="http://schemas.microsoft.com/office/drawing/2014/main" id="{5AB94FE4-092F-46D3-8D13-97D7D378D9F3}"/>
                </a:ext>
              </a:extLst>
            </p:cNvPr>
            <p:cNvCxnSpPr>
              <a:cxnSpLocks/>
              <a:stCxn id="14" idx="1"/>
              <a:endCxn id="18" idx="0"/>
            </p:cNvCxnSpPr>
            <p:nvPr/>
          </p:nvCxnSpPr>
          <p:spPr>
            <a:xfrm rot="10800000" flipV="1">
              <a:off x="3047994" y="3977623"/>
              <a:ext cx="1412201" cy="192786"/>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Connettore a gomito 49">
              <a:extLst>
                <a:ext uri="{FF2B5EF4-FFF2-40B4-BE49-F238E27FC236}">
                  <a16:creationId xmlns:a16="http://schemas.microsoft.com/office/drawing/2014/main" id="{99D77C8F-2F90-48EA-8E2F-3D1D9BB37FF4}"/>
                </a:ext>
              </a:extLst>
            </p:cNvPr>
            <p:cNvCxnSpPr>
              <a:cxnSpLocks/>
              <a:stCxn id="14" idx="3"/>
              <a:endCxn id="19" idx="0"/>
            </p:cNvCxnSpPr>
            <p:nvPr/>
          </p:nvCxnSpPr>
          <p:spPr>
            <a:xfrm>
              <a:off x="7731807" y="3977623"/>
              <a:ext cx="1291406" cy="172865"/>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87" name="CasellaDiTesto 86">
              <a:extLst>
                <a:ext uri="{FF2B5EF4-FFF2-40B4-BE49-F238E27FC236}">
                  <a16:creationId xmlns:a16="http://schemas.microsoft.com/office/drawing/2014/main" id="{EBB6EC32-2ECB-4FDF-B128-23231F3F3DCF}"/>
                </a:ext>
              </a:extLst>
            </p:cNvPr>
            <p:cNvSpPr txBox="1"/>
            <p:nvPr/>
          </p:nvSpPr>
          <p:spPr>
            <a:xfrm>
              <a:off x="9582804" y="4754218"/>
              <a:ext cx="2173462" cy="400110"/>
            </a:xfrm>
            <a:prstGeom prst="rect">
              <a:avLst/>
            </a:prstGeom>
            <a:noFill/>
          </p:spPr>
          <p:txBody>
            <a:bodyPr wrap="square" rtlCol="0">
              <a:spAutoFit/>
            </a:bodyPr>
            <a:lstStyle/>
            <a:p>
              <a:pPr algn="ctr"/>
              <a:r>
                <a:rPr lang="en-GB" sz="2000" dirty="0">
                  <a:solidFill>
                    <a:schemeClr val="accent1">
                      <a:lumMod val="50000"/>
                    </a:schemeClr>
                  </a:solidFill>
                </a:rPr>
                <a:t>Analysis statistics</a:t>
              </a:r>
            </a:p>
          </p:txBody>
        </p:sp>
        <p:cxnSp>
          <p:nvCxnSpPr>
            <p:cNvPr id="90" name="Connettore a gomito 89">
              <a:extLst>
                <a:ext uri="{FF2B5EF4-FFF2-40B4-BE49-F238E27FC236}">
                  <a16:creationId xmlns:a16="http://schemas.microsoft.com/office/drawing/2014/main" id="{C57B6D11-90B9-42CC-9E3C-AD91BC54D61B}"/>
                </a:ext>
              </a:extLst>
            </p:cNvPr>
            <p:cNvCxnSpPr>
              <a:cxnSpLocks/>
              <a:stCxn id="22" idx="2"/>
              <a:endCxn id="29" idx="1"/>
            </p:cNvCxnSpPr>
            <p:nvPr/>
          </p:nvCxnSpPr>
          <p:spPr>
            <a:xfrm rot="16200000" flipH="1">
              <a:off x="7439419" y="4972470"/>
              <a:ext cx="478578" cy="1445941"/>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3" name="Connettore a gomito 92">
              <a:extLst>
                <a:ext uri="{FF2B5EF4-FFF2-40B4-BE49-F238E27FC236}">
                  <a16:creationId xmlns:a16="http://schemas.microsoft.com/office/drawing/2014/main" id="{FD0FCED0-7AB9-4C7E-99E2-298CF788883F}"/>
                </a:ext>
              </a:extLst>
            </p:cNvPr>
            <p:cNvCxnSpPr>
              <a:cxnSpLocks/>
              <a:stCxn id="87" idx="2"/>
              <a:endCxn id="29" idx="3"/>
            </p:cNvCxnSpPr>
            <p:nvPr/>
          </p:nvCxnSpPr>
          <p:spPr>
            <a:xfrm rot="5400000">
              <a:off x="9760275" y="5025470"/>
              <a:ext cx="780402" cy="103811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8" name="Connettore a gomito 97">
              <a:extLst>
                <a:ext uri="{FF2B5EF4-FFF2-40B4-BE49-F238E27FC236}">
                  <a16:creationId xmlns:a16="http://schemas.microsoft.com/office/drawing/2014/main" id="{12B9BA28-F0C7-4CEA-925C-4E3044CBC977}"/>
                </a:ext>
              </a:extLst>
            </p:cNvPr>
            <p:cNvCxnSpPr>
              <a:cxnSpLocks/>
              <a:stCxn id="6" idx="1"/>
              <a:endCxn id="11" idx="0"/>
            </p:cNvCxnSpPr>
            <p:nvPr/>
          </p:nvCxnSpPr>
          <p:spPr>
            <a:xfrm rot="10800000" flipV="1">
              <a:off x="6096001" y="2447311"/>
              <a:ext cx="1051123" cy="224647"/>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1" name="Connettore a gomito 100">
              <a:extLst>
                <a:ext uri="{FF2B5EF4-FFF2-40B4-BE49-F238E27FC236}">
                  <a16:creationId xmlns:a16="http://schemas.microsoft.com/office/drawing/2014/main" id="{94182D31-D479-4738-85EF-47884FCBD903}"/>
                </a:ext>
              </a:extLst>
            </p:cNvPr>
            <p:cNvCxnSpPr>
              <a:cxnSpLocks/>
              <a:stCxn id="8" idx="3"/>
              <a:endCxn id="11" idx="0"/>
            </p:cNvCxnSpPr>
            <p:nvPr/>
          </p:nvCxnSpPr>
          <p:spPr>
            <a:xfrm>
              <a:off x="3919550" y="2444044"/>
              <a:ext cx="2176450" cy="227915"/>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56" name="Connettore 2 55">
            <a:extLst>
              <a:ext uri="{FF2B5EF4-FFF2-40B4-BE49-F238E27FC236}">
                <a16:creationId xmlns:a16="http://schemas.microsoft.com/office/drawing/2014/main" id="{AEFD2041-D278-45CD-96D0-972A2402A5DE}"/>
              </a:ext>
            </a:extLst>
          </p:cNvPr>
          <p:cNvCxnSpPr>
            <a:cxnSpLocks/>
            <a:stCxn id="7" idx="2"/>
            <a:endCxn id="87" idx="0"/>
          </p:cNvCxnSpPr>
          <p:nvPr/>
        </p:nvCxnSpPr>
        <p:spPr>
          <a:xfrm flipH="1">
            <a:off x="10669543" y="2647367"/>
            <a:ext cx="1" cy="21068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6519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8A01-1058-95EE-E5B3-F4A017D2E200}"/>
              </a:ext>
            </a:extLst>
          </p:cNvPr>
          <p:cNvSpPr>
            <a:spLocks noGrp="1"/>
          </p:cNvSpPr>
          <p:nvPr>
            <p:ph type="title"/>
          </p:nvPr>
        </p:nvSpPr>
        <p:spPr>
          <a:xfrm>
            <a:off x="838200" y="189866"/>
            <a:ext cx="10515600" cy="738460"/>
          </a:xfrm>
        </p:spPr>
        <p:txBody>
          <a:bodyPr>
            <a:normAutofit/>
          </a:bodyPr>
          <a:lstStyle/>
          <a:p>
            <a:pPr algn="ctr"/>
            <a:r>
              <a:rPr lang="en-GB" sz="3200" b="1" i="1" dirty="0" err="1"/>
              <a:t>Astroscrappy</a:t>
            </a:r>
            <a:endParaRPr lang="en-US" sz="3200" i="1" dirty="0"/>
          </a:p>
        </p:txBody>
      </p:sp>
      <p:pic>
        <p:nvPicPr>
          <p:cNvPr id="3" name="Immagine 2">
            <a:extLst>
              <a:ext uri="{FF2B5EF4-FFF2-40B4-BE49-F238E27FC236}">
                <a16:creationId xmlns:a16="http://schemas.microsoft.com/office/drawing/2014/main" id="{B352D206-B877-4BD1-BD42-981A99BF47C0}"/>
              </a:ext>
            </a:extLst>
          </p:cNvPr>
          <p:cNvPicPr>
            <a:picLocks noChangeAspect="1"/>
          </p:cNvPicPr>
          <p:nvPr/>
        </p:nvPicPr>
        <p:blipFill>
          <a:blip r:embed="rId3"/>
          <a:stretch>
            <a:fillRect/>
          </a:stretch>
        </p:blipFill>
        <p:spPr>
          <a:xfrm>
            <a:off x="9699868" y="1386326"/>
            <a:ext cx="1863708" cy="4085347"/>
          </a:xfrm>
          <a:prstGeom prst="rect">
            <a:avLst/>
          </a:prstGeom>
        </p:spPr>
      </p:pic>
      <p:sp>
        <p:nvSpPr>
          <p:cNvPr id="6" name="CasellaDiTesto 5">
            <a:extLst>
              <a:ext uri="{FF2B5EF4-FFF2-40B4-BE49-F238E27FC236}">
                <a16:creationId xmlns:a16="http://schemas.microsoft.com/office/drawing/2014/main" id="{DF163906-5FD9-4FD1-8371-343E9BFABAE0}"/>
              </a:ext>
            </a:extLst>
          </p:cNvPr>
          <p:cNvSpPr txBox="1"/>
          <p:nvPr/>
        </p:nvSpPr>
        <p:spPr>
          <a:xfrm>
            <a:off x="192521" y="1536174"/>
            <a:ext cx="9458325" cy="3785652"/>
          </a:xfrm>
          <a:prstGeom prst="rect">
            <a:avLst/>
          </a:prstGeom>
          <a:noFill/>
        </p:spPr>
        <p:txBody>
          <a:bodyPr wrap="square">
            <a:spAutoFit/>
          </a:bodyPr>
          <a:lstStyle/>
          <a:p>
            <a:pPr marL="342900" indent="-342900">
              <a:buFont typeface="Arial" panose="020B0604020202020204" pitchFamily="34" charset="0"/>
              <a:buChar char="•"/>
            </a:pPr>
            <a:r>
              <a:rPr lang="en-GB" sz="2000" b="1" dirty="0">
                <a:solidFill>
                  <a:schemeClr val="accent1">
                    <a:lumMod val="50000"/>
                  </a:schemeClr>
                </a:solidFill>
              </a:rPr>
              <a:t>Improvement of </a:t>
            </a:r>
            <a:r>
              <a:rPr lang="en-GB" sz="2000" b="1" dirty="0" err="1">
                <a:solidFill>
                  <a:schemeClr val="accent1">
                    <a:lumMod val="50000"/>
                  </a:schemeClr>
                </a:solidFill>
              </a:rPr>
              <a:t>L.A.Cosmic</a:t>
            </a:r>
            <a:r>
              <a:rPr lang="en-GB" sz="2000" dirty="0">
                <a:solidFill>
                  <a:schemeClr val="accent1">
                    <a:lumMod val="50000"/>
                  </a:schemeClr>
                </a:solidFill>
              </a:rPr>
              <a:t>: python-based algorithm that uses Laplacian to detect cosmic rays (van </a:t>
            </a:r>
            <a:r>
              <a:rPr lang="en-GB" sz="2000" dirty="0" err="1">
                <a:solidFill>
                  <a:schemeClr val="accent1">
                    <a:lumMod val="50000"/>
                  </a:schemeClr>
                </a:solidFill>
              </a:rPr>
              <a:t>Dokkum</a:t>
            </a:r>
            <a:r>
              <a:rPr lang="en-GB" sz="2000" dirty="0">
                <a:solidFill>
                  <a:schemeClr val="accent1">
                    <a:lumMod val="50000"/>
                  </a:schemeClr>
                </a:solidFill>
              </a:rPr>
              <a:t> 2001)</a:t>
            </a:r>
          </a:p>
          <a:p>
            <a:endParaRPr lang="it-IT" sz="2000" dirty="0">
              <a:solidFill>
                <a:schemeClr val="accent1">
                  <a:lumMod val="50000"/>
                </a:schemeClr>
              </a:solidFill>
            </a:endParaRPr>
          </a:p>
          <a:p>
            <a:pPr marL="342900" indent="-342900">
              <a:buFont typeface="Arial" panose="020B0604020202020204" pitchFamily="34" charset="0"/>
              <a:buChar char="•"/>
            </a:pPr>
            <a:r>
              <a:rPr lang="it-IT" sz="2000" dirty="0">
                <a:solidFill>
                  <a:schemeClr val="accent1">
                    <a:lumMod val="50000"/>
                  </a:schemeClr>
                </a:solidFill>
              </a:rPr>
              <a:t> </a:t>
            </a:r>
            <a:r>
              <a:rPr lang="en-US" sz="2000" dirty="0">
                <a:solidFill>
                  <a:schemeClr val="accent1">
                    <a:lumMod val="50000"/>
                  </a:schemeClr>
                </a:solidFill>
              </a:rPr>
              <a:t>Key speedups lies in the application of a</a:t>
            </a:r>
            <a:r>
              <a:rPr lang="en-US" sz="2000" b="1" dirty="0">
                <a:solidFill>
                  <a:schemeClr val="accent1">
                    <a:lumMod val="50000"/>
                  </a:schemeClr>
                </a:solidFill>
              </a:rPr>
              <a:t> separable median filter </a:t>
            </a:r>
            <a:r>
              <a:rPr lang="en-US" sz="2000" dirty="0">
                <a:solidFill>
                  <a:schemeClr val="accent1">
                    <a:lumMod val="50000"/>
                  </a:schemeClr>
                </a:solidFill>
              </a:rPr>
              <a:t>instead of the original LA Cosmic median filter. Filters are not identical but produce comparable results and the separable version is </a:t>
            </a:r>
            <a:r>
              <a:rPr lang="en-US" sz="2000" b="1" dirty="0">
                <a:solidFill>
                  <a:schemeClr val="accent1">
                    <a:lumMod val="50000"/>
                  </a:schemeClr>
                </a:solidFill>
              </a:rPr>
              <a:t>much faster </a:t>
            </a:r>
            <a:r>
              <a:rPr lang="en-US" sz="2000" dirty="0">
                <a:solidFill>
                  <a:schemeClr val="accent1">
                    <a:lumMod val="50000"/>
                  </a:schemeClr>
                </a:solidFill>
              </a:rPr>
              <a:t>(factor of 28).</a:t>
            </a:r>
          </a:p>
          <a:p>
            <a:pPr marL="342900" indent="-342900">
              <a:buFont typeface="Arial" panose="020B0604020202020204" pitchFamily="34" charset="0"/>
              <a:buChar char="•"/>
            </a:pPr>
            <a:endParaRPr lang="en-US" sz="2000" dirty="0">
              <a:solidFill>
                <a:schemeClr val="accent1">
                  <a:lumMod val="50000"/>
                </a:schemeClr>
              </a:solidFill>
            </a:endParaRPr>
          </a:p>
          <a:p>
            <a:pPr marL="342900" indent="-342900">
              <a:buFont typeface="Arial" panose="020B0604020202020204" pitchFamily="34" charset="0"/>
              <a:buChar char="•"/>
            </a:pPr>
            <a:r>
              <a:rPr lang="en-US" sz="2000" dirty="0">
                <a:solidFill>
                  <a:schemeClr val="accent1">
                    <a:lumMod val="50000"/>
                  </a:schemeClr>
                </a:solidFill>
              </a:rPr>
              <a:t>Numerous successful </a:t>
            </a:r>
            <a:r>
              <a:rPr lang="en-US" sz="2000" b="1" dirty="0">
                <a:solidFill>
                  <a:schemeClr val="accent1">
                    <a:lumMod val="50000"/>
                  </a:schemeClr>
                </a:solidFill>
              </a:rPr>
              <a:t>tests</a:t>
            </a:r>
            <a:r>
              <a:rPr lang="en-US" sz="2000" dirty="0">
                <a:solidFill>
                  <a:schemeClr val="accent1">
                    <a:lumMod val="50000"/>
                  </a:schemeClr>
                </a:solidFill>
              </a:rPr>
              <a:t> have been conducted on </a:t>
            </a:r>
            <a:r>
              <a:rPr lang="en-US" sz="2000" b="1" dirty="0">
                <a:solidFill>
                  <a:schemeClr val="accent1">
                    <a:lumMod val="50000"/>
                  </a:schemeClr>
                </a:solidFill>
              </a:rPr>
              <a:t>synthetic</a:t>
            </a:r>
            <a:r>
              <a:rPr lang="en-US" sz="2000" dirty="0">
                <a:solidFill>
                  <a:schemeClr val="accent1">
                    <a:lumMod val="50000"/>
                  </a:schemeClr>
                </a:solidFill>
              </a:rPr>
              <a:t> products and on </a:t>
            </a:r>
            <a:r>
              <a:rPr lang="en-US" sz="2000" b="1" dirty="0">
                <a:solidFill>
                  <a:schemeClr val="accent1">
                    <a:lumMod val="50000"/>
                  </a:schemeClr>
                </a:solidFill>
              </a:rPr>
              <a:t>real</a:t>
            </a:r>
            <a:r>
              <a:rPr lang="en-US" sz="2000" dirty="0">
                <a:solidFill>
                  <a:schemeClr val="accent1">
                    <a:lumMod val="50000"/>
                  </a:schemeClr>
                </a:solidFill>
              </a:rPr>
              <a:t> acquisition to verify the </a:t>
            </a:r>
            <a:r>
              <a:rPr lang="en-US" sz="2000" b="1" dirty="0">
                <a:solidFill>
                  <a:schemeClr val="accent1">
                    <a:lumMod val="50000"/>
                  </a:schemeClr>
                </a:solidFill>
              </a:rPr>
              <a:t>performance</a:t>
            </a:r>
            <a:r>
              <a:rPr lang="en-US" sz="2000" dirty="0">
                <a:solidFill>
                  <a:schemeClr val="accent1">
                    <a:lumMod val="50000"/>
                  </a:schemeClr>
                </a:solidFill>
              </a:rPr>
              <a:t> of the algorithm</a:t>
            </a:r>
          </a:p>
          <a:p>
            <a:pPr marL="342900" indent="-342900">
              <a:buFont typeface="Arial" panose="020B0604020202020204" pitchFamily="34" charset="0"/>
              <a:buChar char="•"/>
            </a:pPr>
            <a:endParaRPr lang="en-US" sz="2000" dirty="0">
              <a:solidFill>
                <a:schemeClr val="accent1">
                  <a:lumMod val="50000"/>
                </a:schemeClr>
              </a:solidFill>
            </a:endParaRPr>
          </a:p>
          <a:p>
            <a:pPr marL="342900" indent="-342900">
              <a:buFont typeface="Arial" panose="020B0604020202020204" pitchFamily="34" charset="0"/>
              <a:buChar char="•"/>
            </a:pPr>
            <a:r>
              <a:rPr lang="en-US" sz="2000" dirty="0">
                <a:solidFill>
                  <a:schemeClr val="accent1">
                    <a:lumMod val="50000"/>
                  </a:schemeClr>
                </a:solidFill>
              </a:rPr>
              <a:t>Input parameters of </a:t>
            </a:r>
            <a:r>
              <a:rPr lang="en-US" sz="2000" i="1" dirty="0" err="1">
                <a:solidFill>
                  <a:schemeClr val="accent1">
                    <a:lumMod val="50000"/>
                  </a:schemeClr>
                </a:solidFill>
              </a:rPr>
              <a:t>Astroscrappy</a:t>
            </a:r>
            <a:r>
              <a:rPr lang="en-US" sz="2000" dirty="0">
                <a:solidFill>
                  <a:schemeClr val="accent1">
                    <a:lumMod val="50000"/>
                  </a:schemeClr>
                </a:solidFill>
              </a:rPr>
              <a:t> were </a:t>
            </a:r>
            <a:r>
              <a:rPr lang="en-US" sz="2000" b="1" dirty="0">
                <a:solidFill>
                  <a:schemeClr val="accent1">
                    <a:lumMod val="50000"/>
                  </a:schemeClr>
                </a:solidFill>
              </a:rPr>
              <a:t>progressively tuned to achieve the most suitable set up </a:t>
            </a:r>
            <a:r>
              <a:rPr lang="en-US" sz="2000" dirty="0">
                <a:solidFill>
                  <a:schemeClr val="accent1">
                    <a:lumMod val="50000"/>
                  </a:schemeClr>
                </a:solidFill>
              </a:rPr>
              <a:t>for NISP slew dark products.</a:t>
            </a:r>
          </a:p>
        </p:txBody>
      </p:sp>
    </p:spTree>
    <p:extLst>
      <p:ext uri="{BB962C8B-B14F-4D97-AF65-F5344CB8AC3E}">
        <p14:creationId xmlns:p14="http://schemas.microsoft.com/office/powerpoint/2010/main" val="1618276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po 27">
            <a:extLst>
              <a:ext uri="{FF2B5EF4-FFF2-40B4-BE49-F238E27FC236}">
                <a16:creationId xmlns:a16="http://schemas.microsoft.com/office/drawing/2014/main" id="{2145DD1A-B1AB-4F59-81A4-357419BF0E18}"/>
              </a:ext>
            </a:extLst>
          </p:cNvPr>
          <p:cNvGrpSpPr/>
          <p:nvPr/>
        </p:nvGrpSpPr>
        <p:grpSpPr>
          <a:xfrm>
            <a:off x="1898990" y="692374"/>
            <a:ext cx="8394017" cy="3266080"/>
            <a:chOff x="-145207" y="433658"/>
            <a:chExt cx="8394017" cy="3266080"/>
          </a:xfrm>
        </p:grpSpPr>
        <p:grpSp>
          <p:nvGrpSpPr>
            <p:cNvPr id="9" name="Gruppo 8">
              <a:extLst>
                <a:ext uri="{FF2B5EF4-FFF2-40B4-BE49-F238E27FC236}">
                  <a16:creationId xmlns:a16="http://schemas.microsoft.com/office/drawing/2014/main" id="{D9C7EB2B-0C25-439B-A3F6-DFE7FB0605FD}"/>
                </a:ext>
              </a:extLst>
            </p:cNvPr>
            <p:cNvGrpSpPr/>
            <p:nvPr/>
          </p:nvGrpSpPr>
          <p:grpSpPr>
            <a:xfrm>
              <a:off x="-145207" y="445856"/>
              <a:ext cx="8394017" cy="3253882"/>
              <a:chOff x="799171" y="912935"/>
              <a:chExt cx="8394017" cy="3253882"/>
            </a:xfrm>
          </p:grpSpPr>
          <p:pic>
            <p:nvPicPr>
              <p:cNvPr id="6" name="Immagine 5">
                <a:extLst>
                  <a:ext uri="{FF2B5EF4-FFF2-40B4-BE49-F238E27FC236}">
                    <a16:creationId xmlns:a16="http://schemas.microsoft.com/office/drawing/2014/main" id="{F8F74003-9EDB-4B49-8DCA-B51BB1FE33B8}"/>
                  </a:ext>
                </a:extLst>
              </p:cNvPr>
              <p:cNvPicPr>
                <a:picLocks noChangeAspect="1"/>
              </p:cNvPicPr>
              <p:nvPr/>
            </p:nvPicPr>
            <p:blipFill rotWithShape="1">
              <a:blip r:embed="rId3"/>
              <a:srcRect b="3841"/>
              <a:stretch/>
            </p:blipFill>
            <p:spPr>
              <a:xfrm>
                <a:off x="799171" y="993084"/>
                <a:ext cx="8394017" cy="3173733"/>
              </a:xfrm>
              <a:prstGeom prst="rect">
                <a:avLst/>
              </a:prstGeom>
            </p:spPr>
          </p:pic>
          <p:sp>
            <p:nvSpPr>
              <p:cNvPr id="8" name="Rectangle 1">
                <a:extLst>
                  <a:ext uri="{FF2B5EF4-FFF2-40B4-BE49-F238E27FC236}">
                    <a16:creationId xmlns:a16="http://schemas.microsoft.com/office/drawing/2014/main" id="{E1AA7B3A-6C57-4956-93FA-FD54BCBEA933}"/>
                  </a:ext>
                </a:extLst>
              </p:cNvPr>
              <p:cNvSpPr>
                <a:spLocks noChangeArrowheads="1"/>
              </p:cNvSpPr>
              <p:nvPr/>
            </p:nvSpPr>
            <p:spPr bwMode="auto">
              <a:xfrm>
                <a:off x="1227192" y="912935"/>
                <a:ext cx="2743201" cy="276999"/>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200" b="0" i="0" u="none" strike="noStrike" cap="none" normalizeH="0" baseline="0" dirty="0">
                    <a:ln>
                      <a:noFill/>
                    </a:ln>
                    <a:solidFill>
                      <a:schemeClr val="accent1">
                        <a:lumMod val="50000"/>
                      </a:schemeClr>
                    </a:solidFill>
                    <a:effectLst/>
                  </a:rPr>
                  <a:t>Chi2 (macc_sim_4_16_4_rpFalse.fits )</a:t>
                </a:r>
              </a:p>
            </p:txBody>
          </p:sp>
        </p:grpSp>
        <p:sp>
          <p:nvSpPr>
            <p:cNvPr id="10" name="Rectangle 1">
              <a:extLst>
                <a:ext uri="{FF2B5EF4-FFF2-40B4-BE49-F238E27FC236}">
                  <a16:creationId xmlns:a16="http://schemas.microsoft.com/office/drawing/2014/main" id="{7DE06204-C472-480B-97F0-02F3B4E9B6A6}"/>
                </a:ext>
              </a:extLst>
            </p:cNvPr>
            <p:cNvSpPr>
              <a:spLocks noChangeArrowheads="1"/>
            </p:cNvSpPr>
            <p:nvPr/>
          </p:nvSpPr>
          <p:spPr bwMode="auto">
            <a:xfrm>
              <a:off x="4896564" y="433658"/>
              <a:ext cx="2924224" cy="276999"/>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200" b="0" i="0" u="none" strike="noStrike" cap="none" normalizeH="0" baseline="0" dirty="0">
                  <a:ln>
                    <a:noFill/>
                  </a:ln>
                  <a:solidFill>
                    <a:schemeClr val="accent1">
                      <a:lumMod val="50000"/>
                    </a:schemeClr>
                  </a:solidFill>
                  <a:effectLst/>
                </a:rPr>
                <a:t>Distribution of Chi2</a:t>
              </a:r>
            </a:p>
          </p:txBody>
        </p:sp>
      </p:grpSp>
      <p:sp>
        <p:nvSpPr>
          <p:cNvPr id="11" name="CasellaDiTesto 10">
            <a:extLst>
              <a:ext uri="{FF2B5EF4-FFF2-40B4-BE49-F238E27FC236}">
                <a16:creationId xmlns:a16="http://schemas.microsoft.com/office/drawing/2014/main" id="{BC24509C-C109-4EE8-A8FF-6A1C50986B3A}"/>
              </a:ext>
            </a:extLst>
          </p:cNvPr>
          <p:cNvSpPr txBox="1"/>
          <p:nvPr/>
        </p:nvSpPr>
        <p:spPr>
          <a:xfrm>
            <a:off x="181025" y="5345412"/>
            <a:ext cx="11771158" cy="707886"/>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accent1">
                    <a:lumMod val="50000"/>
                  </a:schemeClr>
                </a:solidFill>
              </a:rPr>
              <a:t>Tests on simulations proved the capability of the pipeline to detect pixels affected by cosmics with high precision (&gt;90%)</a:t>
            </a:r>
          </a:p>
        </p:txBody>
      </p:sp>
      <p:sp>
        <p:nvSpPr>
          <p:cNvPr id="27" name="CasellaDiTesto 26">
            <a:extLst>
              <a:ext uri="{FF2B5EF4-FFF2-40B4-BE49-F238E27FC236}">
                <a16:creationId xmlns:a16="http://schemas.microsoft.com/office/drawing/2014/main" id="{9A44E354-0260-4F51-87D5-8EADF9420CB1}"/>
              </a:ext>
            </a:extLst>
          </p:cNvPr>
          <p:cNvSpPr txBox="1"/>
          <p:nvPr/>
        </p:nvSpPr>
        <p:spPr>
          <a:xfrm>
            <a:off x="181024" y="292264"/>
            <a:ext cx="11771159" cy="400110"/>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accent1">
                    <a:lumMod val="50000"/>
                  </a:schemeClr>
                </a:solidFill>
              </a:rPr>
              <a:t>In the case of </a:t>
            </a:r>
            <a:r>
              <a:rPr kumimoji="0" lang="it-IT" altLang="it-IT" sz="2000" b="0" i="0" u="none" strike="noStrike" cap="none" normalizeH="0" baseline="0" dirty="0">
                <a:ln>
                  <a:noFill/>
                </a:ln>
                <a:solidFill>
                  <a:schemeClr val="accent1">
                    <a:lumMod val="50000"/>
                  </a:schemeClr>
                </a:solidFill>
                <a:effectLst/>
              </a:rPr>
              <a:t>macc_sim_4_16_4_rpFalse.fits the n° of </a:t>
            </a:r>
            <a:r>
              <a:rPr kumimoji="0" lang="en-GB" altLang="it-IT" sz="2000" b="0" i="0" u="none" strike="noStrike" cap="none" normalizeH="0" baseline="0" dirty="0">
                <a:ln>
                  <a:noFill/>
                </a:ln>
                <a:solidFill>
                  <a:schemeClr val="accent1">
                    <a:lumMod val="50000"/>
                  </a:schemeClr>
                </a:solidFill>
                <a:effectLst/>
              </a:rPr>
              <a:t>simulated</a:t>
            </a:r>
            <a:r>
              <a:rPr kumimoji="0" lang="it-IT" altLang="it-IT" sz="2000" b="0" i="0" u="none" strike="noStrike" cap="none" normalizeH="0" baseline="0" dirty="0">
                <a:ln>
                  <a:noFill/>
                </a:ln>
                <a:solidFill>
                  <a:schemeClr val="accent1">
                    <a:lumMod val="50000"/>
                  </a:schemeClr>
                </a:solidFill>
                <a:effectLst/>
              </a:rPr>
              <a:t> cosmics (chi2&gt;49) </a:t>
            </a:r>
            <a:r>
              <a:rPr kumimoji="0" lang="en-GB" altLang="it-IT" sz="2000" b="0" i="0" u="none" strike="noStrike" cap="none" normalizeH="0" baseline="0" dirty="0">
                <a:ln>
                  <a:noFill/>
                </a:ln>
                <a:solidFill>
                  <a:schemeClr val="accent1">
                    <a:lumMod val="50000"/>
                  </a:schemeClr>
                </a:solidFill>
                <a:effectLst/>
              </a:rPr>
              <a:t>is</a:t>
            </a:r>
            <a:r>
              <a:rPr kumimoji="0" lang="it-IT" altLang="it-IT" sz="2000" b="0" i="0" u="none" strike="noStrike" cap="none" normalizeH="0" baseline="0" dirty="0">
                <a:ln>
                  <a:noFill/>
                </a:ln>
                <a:solidFill>
                  <a:schemeClr val="accent1">
                    <a:lumMod val="50000"/>
                  </a:schemeClr>
                </a:solidFill>
                <a:effectLst/>
              </a:rPr>
              <a:t> 15 849</a:t>
            </a:r>
            <a:r>
              <a:rPr lang="en-US" sz="2000" dirty="0">
                <a:solidFill>
                  <a:schemeClr val="accent1">
                    <a:lumMod val="50000"/>
                  </a:schemeClr>
                </a:solidFill>
              </a:rPr>
              <a:t>	</a:t>
            </a:r>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535559B7-A7EC-4C9D-B855-2EA7304EC3DD}"/>
                  </a:ext>
                </a:extLst>
              </p:cNvPr>
              <p:cNvSpPr txBox="1"/>
              <p:nvPr/>
            </p:nvSpPr>
            <p:spPr>
              <a:xfrm>
                <a:off x="3554681" y="4603450"/>
                <a:ext cx="5082637" cy="573940"/>
              </a:xfrm>
              <a:prstGeom prst="rect">
                <a:avLst/>
              </a:prstGeom>
              <a:noFill/>
            </p:spPr>
            <p:txBody>
              <a:bodyPr wrap="square" rtlCol="0">
                <a:spAutoFit/>
              </a:bodyPr>
              <a:lstStyle/>
              <a:p>
                <a14:m>
                  <m:oMath xmlns:m="http://schemas.openxmlformats.org/officeDocument/2006/math">
                    <m:f>
                      <m:fPr>
                        <m:ctrlPr>
                          <a:rPr lang="it-IT" sz="2000" b="0" i="1" smtClean="0">
                            <a:solidFill>
                              <a:schemeClr val="accent1">
                                <a:lumMod val="50000"/>
                              </a:schemeClr>
                            </a:solidFill>
                            <a:latin typeface="Cambria Math" panose="02040503050406030204" pitchFamily="18" charset="0"/>
                          </a:rPr>
                        </m:ctrlPr>
                      </m:fPr>
                      <m:num>
                        <m:r>
                          <a:rPr lang="it-IT" sz="2000" b="0" i="1" smtClean="0">
                            <a:solidFill>
                              <a:schemeClr val="accent1">
                                <a:lumMod val="50000"/>
                              </a:schemeClr>
                            </a:solidFill>
                            <a:latin typeface="Cambria Math" panose="02040503050406030204" pitchFamily="18" charset="0"/>
                          </a:rPr>
                          <m:t>𝑇𝑟𝑢𝑒</m:t>
                        </m:r>
                        <m:r>
                          <a:rPr lang="it-IT" sz="2000" b="0" i="1" smtClean="0">
                            <a:solidFill>
                              <a:schemeClr val="accent1">
                                <a:lumMod val="50000"/>
                              </a:schemeClr>
                            </a:solidFill>
                            <a:latin typeface="Cambria Math" panose="02040503050406030204" pitchFamily="18" charset="0"/>
                          </a:rPr>
                          <m:t> </m:t>
                        </m:r>
                        <m:r>
                          <a:rPr lang="it-IT" sz="2000" b="0" i="1" smtClean="0">
                            <a:solidFill>
                              <a:schemeClr val="accent1">
                                <a:lumMod val="50000"/>
                              </a:schemeClr>
                            </a:solidFill>
                            <a:latin typeface="Cambria Math" panose="02040503050406030204" pitchFamily="18" charset="0"/>
                          </a:rPr>
                          <m:t>𝑃𝑜𝑠𝑖𝑡𝑖𝑣𝑒</m:t>
                        </m:r>
                      </m:num>
                      <m:den>
                        <m:r>
                          <a:rPr lang="it-IT" sz="2000" b="0" i="1" smtClean="0">
                            <a:solidFill>
                              <a:schemeClr val="accent1">
                                <a:lumMod val="50000"/>
                              </a:schemeClr>
                            </a:solidFill>
                            <a:latin typeface="Cambria Math" panose="02040503050406030204" pitchFamily="18" charset="0"/>
                          </a:rPr>
                          <m:t>𝑇</m:t>
                        </m:r>
                        <m:r>
                          <a:rPr lang="it-IT" sz="2000" i="1">
                            <a:solidFill>
                              <a:schemeClr val="accent1">
                                <a:lumMod val="50000"/>
                              </a:schemeClr>
                            </a:solidFill>
                            <a:latin typeface="Cambria Math" panose="02040503050406030204" pitchFamily="18" charset="0"/>
                          </a:rPr>
                          <m:t>𝑟𝑢𝑒</m:t>
                        </m:r>
                        <m:r>
                          <a:rPr lang="it-IT" sz="2000" b="0" i="1" smtClean="0">
                            <a:solidFill>
                              <a:schemeClr val="accent1">
                                <a:lumMod val="50000"/>
                              </a:schemeClr>
                            </a:solidFill>
                            <a:latin typeface="Cambria Math" panose="02040503050406030204" pitchFamily="18" charset="0"/>
                          </a:rPr>
                          <m:t> </m:t>
                        </m:r>
                        <m:r>
                          <a:rPr lang="it-IT" sz="2000" i="1">
                            <a:solidFill>
                              <a:schemeClr val="accent1">
                                <a:lumMod val="50000"/>
                              </a:schemeClr>
                            </a:solidFill>
                            <a:latin typeface="Cambria Math" panose="02040503050406030204" pitchFamily="18" charset="0"/>
                          </a:rPr>
                          <m:t>𝑝𝑜𝑠𝑖𝑡𝑖𝑣𝑒</m:t>
                        </m:r>
                        <m:r>
                          <a:rPr lang="it-IT" sz="2000" i="1">
                            <a:solidFill>
                              <a:schemeClr val="accent1">
                                <a:lumMod val="50000"/>
                              </a:schemeClr>
                            </a:solidFill>
                            <a:latin typeface="Cambria Math" panose="02040503050406030204" pitchFamily="18" charset="0"/>
                          </a:rPr>
                          <m:t> + </m:t>
                        </m:r>
                        <m:r>
                          <a:rPr lang="it-IT" sz="2000" b="0" i="1" smtClean="0">
                            <a:solidFill>
                              <a:schemeClr val="accent1">
                                <a:lumMod val="50000"/>
                              </a:schemeClr>
                            </a:solidFill>
                            <a:latin typeface="Cambria Math" panose="02040503050406030204" pitchFamily="18" charset="0"/>
                          </a:rPr>
                          <m:t>𝐹</m:t>
                        </m:r>
                        <m:r>
                          <a:rPr lang="it-IT" sz="2000" i="1">
                            <a:solidFill>
                              <a:schemeClr val="accent1">
                                <a:lumMod val="50000"/>
                              </a:schemeClr>
                            </a:solidFill>
                            <a:latin typeface="Cambria Math" panose="02040503050406030204" pitchFamily="18" charset="0"/>
                          </a:rPr>
                          <m:t>𝑎𝑙𝑠𝑒</m:t>
                        </m:r>
                        <m:r>
                          <a:rPr lang="it-IT" sz="2000" b="0" i="1" smtClean="0">
                            <a:solidFill>
                              <a:schemeClr val="accent1">
                                <a:lumMod val="50000"/>
                              </a:schemeClr>
                            </a:solidFill>
                            <a:latin typeface="Cambria Math" panose="02040503050406030204" pitchFamily="18" charset="0"/>
                          </a:rPr>
                          <m:t> </m:t>
                        </m:r>
                        <m:r>
                          <a:rPr lang="it-IT" sz="2000" i="1">
                            <a:solidFill>
                              <a:schemeClr val="accent1">
                                <a:lumMod val="50000"/>
                              </a:schemeClr>
                            </a:solidFill>
                            <a:latin typeface="Cambria Math" panose="02040503050406030204" pitchFamily="18" charset="0"/>
                          </a:rPr>
                          <m:t>𝑝𝑜𝑠𝑖𝑡𝑖𝑣𝑒</m:t>
                        </m:r>
                      </m:den>
                    </m:f>
                  </m:oMath>
                </a14:m>
                <a:r>
                  <a:rPr lang="it-IT" sz="2000" dirty="0">
                    <a:solidFill>
                      <a:schemeClr val="accent1">
                        <a:lumMod val="50000"/>
                      </a:schemeClr>
                    </a:solidFill>
                  </a:rPr>
                  <a:t> = </a:t>
                </a:r>
                <a14:m>
                  <m:oMath xmlns:m="http://schemas.openxmlformats.org/officeDocument/2006/math">
                    <m:f>
                      <m:fPr>
                        <m:ctrlPr>
                          <a:rPr lang="it-IT" sz="2000" i="1">
                            <a:solidFill>
                              <a:schemeClr val="accent1">
                                <a:lumMod val="50000"/>
                              </a:schemeClr>
                            </a:solidFill>
                            <a:latin typeface="Cambria Math" panose="02040503050406030204" pitchFamily="18" charset="0"/>
                          </a:rPr>
                        </m:ctrlPr>
                      </m:fPr>
                      <m:num>
                        <m:r>
                          <a:rPr lang="it-IT" sz="2000" b="0" i="1" smtClean="0">
                            <a:solidFill>
                              <a:schemeClr val="accent1">
                                <a:lumMod val="50000"/>
                              </a:schemeClr>
                            </a:solidFill>
                            <a:latin typeface="Cambria Math" panose="02040503050406030204" pitchFamily="18" charset="0"/>
                          </a:rPr>
                          <m:t>14 418</m:t>
                        </m:r>
                      </m:num>
                      <m:den>
                        <m:r>
                          <a:rPr lang="it-IT" sz="2000" b="0" i="1" smtClean="0">
                            <a:solidFill>
                              <a:schemeClr val="accent1">
                                <a:lumMod val="50000"/>
                              </a:schemeClr>
                            </a:solidFill>
                            <a:latin typeface="Cambria Math" panose="02040503050406030204" pitchFamily="18" charset="0"/>
                          </a:rPr>
                          <m:t>14 418</m:t>
                        </m:r>
                        <m:r>
                          <a:rPr lang="it-IT" sz="2000" i="1">
                            <a:solidFill>
                              <a:schemeClr val="accent1">
                                <a:lumMod val="50000"/>
                              </a:schemeClr>
                            </a:solidFill>
                            <a:latin typeface="Cambria Math" panose="02040503050406030204" pitchFamily="18" charset="0"/>
                          </a:rPr>
                          <m:t>+</m:t>
                        </m:r>
                        <m:r>
                          <a:rPr lang="it-IT" sz="2000" b="0" i="1" smtClean="0">
                            <a:solidFill>
                              <a:schemeClr val="accent1">
                                <a:lumMod val="50000"/>
                              </a:schemeClr>
                            </a:solidFill>
                            <a:latin typeface="Cambria Math" panose="02040503050406030204" pitchFamily="18" charset="0"/>
                          </a:rPr>
                          <m:t>1 431</m:t>
                        </m:r>
                      </m:den>
                    </m:f>
                  </m:oMath>
                </a14:m>
                <a:r>
                  <a:rPr lang="it-IT" sz="2000" dirty="0">
                    <a:solidFill>
                      <a:schemeClr val="accent1">
                        <a:lumMod val="50000"/>
                      </a:schemeClr>
                    </a:solidFill>
                  </a:rPr>
                  <a:t> = </a:t>
                </a:r>
                <a14:m>
                  <m:oMath xmlns:m="http://schemas.openxmlformats.org/officeDocument/2006/math">
                    <m:r>
                      <a:rPr lang="it-IT" sz="2000" b="0" i="1" smtClean="0">
                        <a:solidFill>
                          <a:schemeClr val="accent1">
                            <a:lumMod val="50000"/>
                          </a:schemeClr>
                        </a:solidFill>
                        <a:latin typeface="Cambria Math" panose="02040503050406030204" pitchFamily="18" charset="0"/>
                      </a:rPr>
                      <m:t>0.91</m:t>
                    </m:r>
                  </m:oMath>
                </a14:m>
                <a:endParaRPr lang="it-IT" sz="2000" dirty="0">
                  <a:solidFill>
                    <a:schemeClr val="accent1">
                      <a:lumMod val="50000"/>
                    </a:schemeClr>
                  </a:solidFill>
                </a:endParaRPr>
              </a:p>
            </p:txBody>
          </p:sp>
        </mc:Choice>
        <mc:Fallback xmlns="">
          <p:sp>
            <p:nvSpPr>
              <p:cNvPr id="13" name="CasellaDiTesto 12">
                <a:extLst>
                  <a:ext uri="{FF2B5EF4-FFF2-40B4-BE49-F238E27FC236}">
                    <a16:creationId xmlns:a16="http://schemas.microsoft.com/office/drawing/2014/main" id="{535559B7-A7EC-4C9D-B855-2EA7304EC3DD}"/>
                  </a:ext>
                </a:extLst>
              </p:cNvPr>
              <p:cNvSpPr txBox="1">
                <a:spLocks noRot="1" noChangeAspect="1" noMove="1" noResize="1" noEditPoints="1" noAdjustHandles="1" noChangeArrowheads="1" noChangeShapeType="1" noTextEdit="1"/>
              </p:cNvSpPr>
              <p:nvPr/>
            </p:nvSpPr>
            <p:spPr>
              <a:xfrm>
                <a:off x="3554681" y="4603450"/>
                <a:ext cx="5082637" cy="573940"/>
              </a:xfrm>
              <a:prstGeom prst="rect">
                <a:avLst/>
              </a:prstGeom>
              <a:blipFill>
                <a:blip r:embed="rId4"/>
                <a:stretch>
                  <a:fillRect b="-2128"/>
                </a:stretch>
              </a:blipFill>
            </p:spPr>
            <p:txBody>
              <a:bodyPr/>
              <a:lstStyle/>
              <a:p>
                <a:r>
                  <a:rPr lang="it-IT">
                    <a:noFill/>
                  </a:rPr>
                  <a:t> </a:t>
                </a:r>
              </a:p>
            </p:txBody>
          </p:sp>
        </mc:Fallback>
      </mc:AlternateContent>
      <p:sp>
        <p:nvSpPr>
          <p:cNvPr id="14" name="CasellaDiTesto 13">
            <a:extLst>
              <a:ext uri="{FF2B5EF4-FFF2-40B4-BE49-F238E27FC236}">
                <a16:creationId xmlns:a16="http://schemas.microsoft.com/office/drawing/2014/main" id="{1BBF3BF8-3DB0-48D3-84EB-FB9A6D40BBE7}"/>
              </a:ext>
            </a:extLst>
          </p:cNvPr>
          <p:cNvSpPr txBox="1"/>
          <p:nvPr/>
        </p:nvSpPr>
        <p:spPr>
          <a:xfrm>
            <a:off x="181024" y="4035318"/>
            <a:ext cx="11834980" cy="400110"/>
          </a:xfrm>
          <a:prstGeom prst="rect">
            <a:avLst/>
          </a:prstGeom>
          <a:noFill/>
        </p:spPr>
        <p:txBody>
          <a:bodyPr wrap="square">
            <a:spAutoFit/>
          </a:bodyPr>
          <a:lstStyle/>
          <a:p>
            <a:pPr marL="285750" indent="-285750">
              <a:buFont typeface="Arial" panose="020B0604020202020204" pitchFamily="34" charset="0"/>
              <a:buChar char="•"/>
            </a:pPr>
            <a:r>
              <a:rPr lang="en-GB" sz="2000" i="1" dirty="0" err="1">
                <a:solidFill>
                  <a:schemeClr val="accent1">
                    <a:lumMod val="50000"/>
                  </a:schemeClr>
                </a:solidFill>
              </a:rPr>
              <a:t>Astroscrappy</a:t>
            </a:r>
            <a:r>
              <a:rPr lang="en-GB" sz="2000" dirty="0">
                <a:solidFill>
                  <a:schemeClr val="accent1">
                    <a:lumMod val="50000"/>
                  </a:schemeClr>
                </a:solidFill>
              </a:rPr>
              <a:t> flagged 15</a:t>
            </a:r>
            <a:r>
              <a:rPr lang="it-IT" sz="2000" dirty="0">
                <a:solidFill>
                  <a:schemeClr val="accent1">
                    <a:lumMod val="50000"/>
                  </a:schemeClr>
                </a:solidFill>
              </a:rPr>
              <a:t> 562 </a:t>
            </a:r>
            <a:r>
              <a:rPr lang="it-IT" sz="2000" dirty="0" err="1">
                <a:solidFill>
                  <a:schemeClr val="accent1">
                    <a:lumMod val="50000"/>
                  </a:schemeClr>
                </a:solidFill>
              </a:rPr>
              <a:t>px</a:t>
            </a:r>
            <a:r>
              <a:rPr lang="en-US" sz="2000" dirty="0">
                <a:solidFill>
                  <a:schemeClr val="accent1">
                    <a:lumMod val="50000"/>
                  </a:schemeClr>
                </a:solidFill>
              </a:rPr>
              <a:t> as cosmics, the goodness of the analysis can be derived by:</a:t>
            </a:r>
            <a:endParaRPr lang="it-IT" sz="2000" dirty="0">
              <a:solidFill>
                <a:schemeClr val="accent1">
                  <a:lumMod val="50000"/>
                </a:schemeClr>
              </a:solidFill>
            </a:endParaRPr>
          </a:p>
        </p:txBody>
      </p:sp>
    </p:spTree>
    <p:extLst>
      <p:ext uri="{BB962C8B-B14F-4D97-AF65-F5344CB8AC3E}">
        <p14:creationId xmlns:p14="http://schemas.microsoft.com/office/powerpoint/2010/main" val="4249706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F9480544-85A0-46B5-8A86-24B76ABF652E}"/>
              </a:ext>
            </a:extLst>
          </p:cNvPr>
          <p:cNvSpPr txBox="1"/>
          <p:nvPr/>
        </p:nvSpPr>
        <p:spPr>
          <a:xfrm>
            <a:off x="184467" y="746818"/>
            <a:ext cx="11857506" cy="1323439"/>
          </a:xfrm>
          <a:prstGeom prst="rect">
            <a:avLst/>
          </a:prstGeom>
          <a:noFill/>
        </p:spPr>
        <p:txBody>
          <a:bodyPr wrap="square" rtlCol="0">
            <a:spAutoFit/>
          </a:bodyPr>
          <a:lstStyle/>
          <a:p>
            <a:pPr marL="342900" indent="-342900">
              <a:buFont typeface="Arial" panose="020B0604020202020204" pitchFamily="34" charset="0"/>
              <a:buChar char="•"/>
            </a:pPr>
            <a:r>
              <a:rPr lang="en-GB" sz="2000" i="1" dirty="0" err="1">
                <a:solidFill>
                  <a:schemeClr val="accent1">
                    <a:lumMod val="50000"/>
                  </a:schemeClr>
                </a:solidFill>
              </a:rPr>
              <a:t>Astroscrappy</a:t>
            </a:r>
            <a:r>
              <a:rPr lang="en-GB" sz="2000" dirty="0">
                <a:solidFill>
                  <a:schemeClr val="accent1">
                    <a:lumMod val="50000"/>
                  </a:schemeClr>
                </a:solidFill>
              </a:rPr>
              <a:t> provides the n° of </a:t>
            </a:r>
            <a:r>
              <a:rPr lang="en-GB" sz="2000" b="1" dirty="0">
                <a:solidFill>
                  <a:schemeClr val="accent1">
                    <a:lumMod val="50000"/>
                  </a:schemeClr>
                </a:solidFill>
              </a:rPr>
              <a:t>flagged pixels</a:t>
            </a:r>
            <a:r>
              <a:rPr lang="en-GB" sz="2000" dirty="0">
                <a:solidFill>
                  <a:schemeClr val="accent1">
                    <a:lumMod val="50000"/>
                  </a:schemeClr>
                </a:solidFill>
              </a:rPr>
              <a:t>. For each px </a:t>
            </a:r>
            <a:r>
              <a:rPr lang="en-GB" sz="2000" b="1" dirty="0">
                <a:solidFill>
                  <a:schemeClr val="accent1">
                    <a:lumMod val="50000"/>
                  </a:schemeClr>
                </a:solidFill>
              </a:rPr>
              <a:t>coordinates</a:t>
            </a:r>
            <a:r>
              <a:rPr lang="en-GB" sz="2000" dirty="0">
                <a:solidFill>
                  <a:schemeClr val="accent1">
                    <a:lumMod val="50000"/>
                  </a:schemeClr>
                </a:solidFill>
              </a:rPr>
              <a:t> (x, y) and </a:t>
            </a:r>
            <a:r>
              <a:rPr lang="en-GB" sz="2000" b="1" dirty="0">
                <a:solidFill>
                  <a:schemeClr val="accent1">
                    <a:lumMod val="50000"/>
                  </a:schemeClr>
                </a:solidFill>
              </a:rPr>
              <a:t>intensity</a:t>
            </a:r>
            <a:r>
              <a:rPr lang="en-GB" sz="2000" dirty="0">
                <a:solidFill>
                  <a:schemeClr val="accent1">
                    <a:lumMod val="50000"/>
                  </a:schemeClr>
                </a:solidFill>
              </a:rPr>
              <a:t> are derived</a:t>
            </a:r>
          </a:p>
          <a:p>
            <a:pPr marL="342900" indent="-342900">
              <a:buFont typeface="Arial" panose="020B0604020202020204" pitchFamily="34" charset="0"/>
              <a:buChar char="•"/>
            </a:pPr>
            <a:endParaRPr lang="en-GB" sz="2000" dirty="0">
              <a:solidFill>
                <a:schemeClr val="accent1">
                  <a:lumMod val="50000"/>
                </a:schemeClr>
              </a:solidFill>
            </a:endParaRPr>
          </a:p>
          <a:p>
            <a:pPr marL="342900" indent="-342900" algn="just">
              <a:buFont typeface="Arial" panose="020B0604020202020204" pitchFamily="34" charset="0"/>
              <a:buChar char="•"/>
            </a:pPr>
            <a:r>
              <a:rPr lang="en-GB" sz="2000" dirty="0">
                <a:solidFill>
                  <a:schemeClr val="accent1">
                    <a:lumMod val="50000"/>
                  </a:schemeClr>
                </a:solidFill>
              </a:rPr>
              <a:t>Neighbouring pixels flagged as cosmics are grouped into </a:t>
            </a:r>
            <a:r>
              <a:rPr lang="en-GB" sz="2000" b="1" dirty="0">
                <a:solidFill>
                  <a:schemeClr val="accent1">
                    <a:lumMod val="50000"/>
                  </a:schemeClr>
                </a:solidFill>
              </a:rPr>
              <a:t>clusters</a:t>
            </a:r>
            <a:r>
              <a:rPr lang="en-GB" sz="2000" dirty="0">
                <a:solidFill>
                  <a:schemeClr val="accent1">
                    <a:lumMod val="50000"/>
                  </a:schemeClr>
                </a:solidFill>
              </a:rPr>
              <a:t>. For each cluster centroid </a:t>
            </a:r>
            <a:r>
              <a:rPr lang="en-GB" sz="2000" b="1" dirty="0">
                <a:solidFill>
                  <a:schemeClr val="accent1">
                    <a:lumMod val="50000"/>
                  </a:schemeClr>
                </a:solidFill>
              </a:rPr>
              <a:t>position</a:t>
            </a:r>
            <a:r>
              <a:rPr lang="en-GB" sz="2000" dirty="0">
                <a:solidFill>
                  <a:schemeClr val="accent1">
                    <a:lumMod val="50000"/>
                  </a:schemeClr>
                </a:solidFill>
              </a:rPr>
              <a:t> (x, y), </a:t>
            </a:r>
            <a:r>
              <a:rPr lang="en-GB" sz="2000" b="1" dirty="0">
                <a:solidFill>
                  <a:schemeClr val="accent1">
                    <a:lumMod val="50000"/>
                  </a:schemeClr>
                </a:solidFill>
              </a:rPr>
              <a:t>shape</a:t>
            </a:r>
            <a:r>
              <a:rPr lang="en-GB" sz="2000" dirty="0">
                <a:solidFill>
                  <a:schemeClr val="accent1">
                    <a:lumMod val="50000"/>
                  </a:schemeClr>
                </a:solidFill>
              </a:rPr>
              <a:t>, </a:t>
            </a:r>
            <a:r>
              <a:rPr lang="en-GB" sz="2000" b="1" dirty="0">
                <a:solidFill>
                  <a:schemeClr val="accent1">
                    <a:lumMod val="50000"/>
                  </a:schemeClr>
                </a:solidFill>
              </a:rPr>
              <a:t>n° of px</a:t>
            </a:r>
            <a:r>
              <a:rPr lang="en-GB" sz="2000" dirty="0">
                <a:solidFill>
                  <a:schemeClr val="accent1">
                    <a:lumMod val="50000"/>
                  </a:schemeClr>
                </a:solidFill>
              </a:rPr>
              <a:t>, total </a:t>
            </a:r>
            <a:r>
              <a:rPr lang="en-GB" sz="2000" b="1" dirty="0">
                <a:solidFill>
                  <a:schemeClr val="accent1">
                    <a:lumMod val="50000"/>
                  </a:schemeClr>
                </a:solidFill>
              </a:rPr>
              <a:t>intensity</a:t>
            </a:r>
            <a:r>
              <a:rPr lang="en-GB" sz="2000" dirty="0">
                <a:solidFill>
                  <a:schemeClr val="accent1">
                    <a:lumMod val="50000"/>
                  </a:schemeClr>
                </a:solidFill>
              </a:rPr>
              <a:t> (sum) are derived</a:t>
            </a:r>
          </a:p>
        </p:txBody>
      </p:sp>
      <p:sp>
        <p:nvSpPr>
          <p:cNvPr id="10" name="Title 1">
            <a:extLst>
              <a:ext uri="{FF2B5EF4-FFF2-40B4-BE49-F238E27FC236}">
                <a16:creationId xmlns:a16="http://schemas.microsoft.com/office/drawing/2014/main" id="{B5BE22B1-5088-4FFA-B460-4A27D497A483}"/>
              </a:ext>
            </a:extLst>
          </p:cNvPr>
          <p:cNvSpPr>
            <a:spLocks noGrp="1"/>
          </p:cNvSpPr>
          <p:nvPr>
            <p:ph type="title"/>
          </p:nvPr>
        </p:nvSpPr>
        <p:spPr>
          <a:xfrm>
            <a:off x="838200" y="189866"/>
            <a:ext cx="10515600" cy="738460"/>
          </a:xfrm>
        </p:spPr>
        <p:txBody>
          <a:bodyPr>
            <a:normAutofit/>
          </a:bodyPr>
          <a:lstStyle/>
          <a:p>
            <a:pPr algn="ctr"/>
            <a:r>
              <a:rPr lang="en-GB" sz="3200" b="1" i="1" dirty="0"/>
              <a:t>Results</a:t>
            </a:r>
            <a:endParaRPr lang="en-US" sz="3200" i="1" dirty="0"/>
          </a:p>
        </p:txBody>
      </p:sp>
      <p:pic>
        <p:nvPicPr>
          <p:cNvPr id="16" name="Immagine 15" descr="Immagine che contiene testo, Diagramma, linea, diagramma&#10;&#10;Descrizione generata automaticamente">
            <a:extLst>
              <a:ext uri="{FF2B5EF4-FFF2-40B4-BE49-F238E27FC236}">
                <a16:creationId xmlns:a16="http://schemas.microsoft.com/office/drawing/2014/main" id="{7B41F2FE-2ED0-4DCF-A85D-D9CDC904A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9243" y="2422926"/>
            <a:ext cx="6000000" cy="3600000"/>
          </a:xfrm>
          <a:prstGeom prst="rect">
            <a:avLst/>
          </a:prstGeom>
        </p:spPr>
      </p:pic>
      <p:pic>
        <p:nvPicPr>
          <p:cNvPr id="14" name="Immagine 13" descr="Immagine che contiene testo, schermata, Diagramma, linea&#10;&#10;Descrizione generata automaticamente">
            <a:extLst>
              <a:ext uri="{FF2B5EF4-FFF2-40B4-BE49-F238E27FC236}">
                <a16:creationId xmlns:a16="http://schemas.microsoft.com/office/drawing/2014/main" id="{D16ECB39-240F-4A9A-8BB8-AAEC64547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467" y="2422926"/>
            <a:ext cx="6000000" cy="3600000"/>
          </a:xfrm>
          <a:prstGeom prst="rect">
            <a:avLst/>
          </a:prstGeom>
        </p:spPr>
      </p:pic>
    </p:spTree>
    <p:extLst>
      <p:ext uri="{BB962C8B-B14F-4D97-AF65-F5344CB8AC3E}">
        <p14:creationId xmlns:p14="http://schemas.microsoft.com/office/powerpoint/2010/main" val="3535133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5F39A2D-E249-4C51-8DB5-32FD33790ABE}"/>
              </a:ext>
            </a:extLst>
          </p:cNvPr>
          <p:cNvSpPr txBox="1"/>
          <p:nvPr/>
        </p:nvSpPr>
        <p:spPr>
          <a:xfrm>
            <a:off x="230535" y="789141"/>
            <a:ext cx="11836206" cy="1015663"/>
          </a:xfrm>
          <a:prstGeom prst="rect">
            <a:avLst/>
          </a:prstGeom>
          <a:noFill/>
        </p:spPr>
        <p:txBody>
          <a:bodyPr wrap="square" rtlCol="0">
            <a:spAutoFit/>
          </a:bodyPr>
          <a:lstStyle/>
          <a:p>
            <a:pPr marL="342900" indent="-342900" algn="just">
              <a:buFont typeface="Arial" panose="020B0604020202020204" pitchFamily="34" charset="0"/>
              <a:buChar char="•"/>
            </a:pPr>
            <a:r>
              <a:rPr lang="en-GB" sz="2000" dirty="0">
                <a:solidFill>
                  <a:schemeClr val="accent1">
                    <a:lumMod val="50000"/>
                  </a:schemeClr>
                </a:solidFill>
              </a:rPr>
              <a:t>Increasing in the n° of clusters with </a:t>
            </a:r>
            <a:r>
              <a:rPr lang="en-GB" sz="2000" b="1" dirty="0">
                <a:solidFill>
                  <a:schemeClr val="accent1">
                    <a:lumMod val="50000"/>
                  </a:schemeClr>
                </a:solidFill>
              </a:rPr>
              <a:t>&gt;1 px </a:t>
            </a:r>
            <a:r>
              <a:rPr lang="en-GB" sz="2000" dirty="0">
                <a:solidFill>
                  <a:schemeClr val="accent1">
                    <a:lumMod val="50000"/>
                  </a:schemeClr>
                </a:solidFill>
              </a:rPr>
              <a:t>(</a:t>
            </a:r>
            <a:r>
              <a:rPr lang="en-GB" sz="2000" dirty="0" err="1">
                <a:solidFill>
                  <a:schemeClr val="accent1">
                    <a:lumMod val="50000"/>
                  </a:schemeClr>
                </a:solidFill>
              </a:rPr>
              <a:t>pointlike</a:t>
            </a:r>
            <a:r>
              <a:rPr lang="en-GB" sz="2000" dirty="0">
                <a:solidFill>
                  <a:schemeClr val="accent1">
                    <a:lumMod val="50000"/>
                  </a:schemeClr>
                </a:solidFill>
              </a:rPr>
              <a:t> clusters are less numerous during the peak)</a:t>
            </a:r>
          </a:p>
          <a:p>
            <a:pPr marL="342900" indent="-342900" algn="just">
              <a:buFont typeface="Arial" panose="020B0604020202020204" pitchFamily="34" charset="0"/>
              <a:buChar char="•"/>
            </a:pPr>
            <a:endParaRPr lang="en-GB" sz="2000" dirty="0">
              <a:solidFill>
                <a:schemeClr val="accent1">
                  <a:lumMod val="50000"/>
                </a:schemeClr>
              </a:solidFill>
            </a:endParaRPr>
          </a:p>
          <a:p>
            <a:pPr marL="342900" indent="-342900" algn="just">
              <a:buFont typeface="Arial" panose="020B0604020202020204" pitchFamily="34" charset="0"/>
              <a:buChar char="•"/>
            </a:pPr>
            <a:r>
              <a:rPr lang="en-GB" sz="2000" dirty="0">
                <a:solidFill>
                  <a:schemeClr val="accent1">
                    <a:lumMod val="50000"/>
                  </a:schemeClr>
                </a:solidFill>
              </a:rPr>
              <a:t>High solar activity leads to </a:t>
            </a:r>
            <a:r>
              <a:rPr lang="en-GB" sz="2000" b="1" dirty="0">
                <a:solidFill>
                  <a:schemeClr val="accent1">
                    <a:lumMod val="50000"/>
                  </a:schemeClr>
                </a:solidFill>
              </a:rPr>
              <a:t>different topology in energy deposit</a:t>
            </a:r>
            <a:endParaRPr lang="en-GB" sz="2000" dirty="0">
              <a:solidFill>
                <a:schemeClr val="accent1">
                  <a:lumMod val="50000"/>
                </a:schemeClr>
              </a:solidFill>
            </a:endParaRPr>
          </a:p>
        </p:txBody>
      </p:sp>
      <p:pic>
        <p:nvPicPr>
          <p:cNvPr id="8" name="Immagine 7" descr="Immagine che contiene testo, Diagramma, schermata, linea&#10;&#10;Descrizione generata automaticamente">
            <a:extLst>
              <a:ext uri="{FF2B5EF4-FFF2-40B4-BE49-F238E27FC236}">
                <a16:creationId xmlns:a16="http://schemas.microsoft.com/office/drawing/2014/main" id="{F54850EC-F882-49F2-952B-573B8D135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1958" y="2196047"/>
            <a:ext cx="5999999" cy="3600000"/>
          </a:xfrm>
          <a:prstGeom prst="rect">
            <a:avLst/>
          </a:prstGeom>
        </p:spPr>
      </p:pic>
      <p:pic>
        <p:nvPicPr>
          <p:cNvPr id="10" name="Immagine 9" descr="Immagine che contiene testo, schermata, linea, Diagramma&#10;&#10;Descrizione generata automaticamente">
            <a:extLst>
              <a:ext uri="{FF2B5EF4-FFF2-40B4-BE49-F238E27FC236}">
                <a16:creationId xmlns:a16="http://schemas.microsoft.com/office/drawing/2014/main" id="{4BCFBCCD-2CAB-437A-A236-91C3D7ED3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43" y="2196047"/>
            <a:ext cx="5999999" cy="3600000"/>
          </a:xfrm>
          <a:prstGeom prst="rect">
            <a:avLst/>
          </a:prstGeom>
        </p:spPr>
      </p:pic>
    </p:spTree>
    <p:extLst>
      <p:ext uri="{BB962C8B-B14F-4D97-AF65-F5344CB8AC3E}">
        <p14:creationId xmlns:p14="http://schemas.microsoft.com/office/powerpoint/2010/main" val="3868021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1716</TotalTime>
  <Words>3832</Words>
  <Application>Microsoft Office PowerPoint</Application>
  <PresentationFormat>Widescreen</PresentationFormat>
  <Paragraphs>279</Paragraphs>
  <Slides>45</Slides>
  <Notes>19</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1</vt:i4>
      </vt:variant>
      <vt:variant>
        <vt:lpstr>Titoli diapositive</vt:lpstr>
      </vt:variant>
      <vt:variant>
        <vt:i4>45</vt:i4>
      </vt:variant>
    </vt:vector>
  </HeadingPairs>
  <TitlesOfParts>
    <vt:vector size="55" baseType="lpstr">
      <vt:lpstr>Aptos</vt:lpstr>
      <vt:lpstr>Aptos Display</vt:lpstr>
      <vt:lpstr>Arial</vt:lpstr>
      <vt:lpstr>Calibri</vt:lpstr>
      <vt:lpstr>Cambria Math</vt:lpstr>
      <vt:lpstr>Helvetica Neue</vt:lpstr>
      <vt:lpstr>Liberation Sans</vt:lpstr>
      <vt:lpstr>Wingdings</vt:lpstr>
      <vt:lpstr>Office Theme</vt:lpstr>
      <vt:lpstr>Acrobat Document</vt:lpstr>
      <vt:lpstr>NISP-IOT: NISP Data Trend Analysis</vt:lpstr>
      <vt:lpstr>Presentazione standard di PowerPoint</vt:lpstr>
      <vt:lpstr>HKTM and QLA daily monitoring</vt:lpstr>
      <vt:lpstr>Presentazione standard di PowerPoint</vt:lpstr>
      <vt:lpstr>Cosmic Detection On Slew Dark: Developed Pipeline</vt:lpstr>
      <vt:lpstr>Astroscrappy</vt:lpstr>
      <vt:lpstr>Presentazione standard di PowerPoint</vt:lpstr>
      <vt:lpstr>Results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Work In Progress…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Di Giorgio</dc:creator>
  <cp:lastModifiedBy>Evandro Balbi</cp:lastModifiedBy>
  <cp:revision>178</cp:revision>
  <dcterms:created xsi:type="dcterms:W3CDTF">2024-05-22T14:37:19Z</dcterms:created>
  <dcterms:modified xsi:type="dcterms:W3CDTF">2025-06-29T10:31:31Z</dcterms:modified>
</cp:coreProperties>
</file>