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30"/>
  </p:notesMasterIdLst>
  <p:sldIdLst>
    <p:sldId id="257" r:id="rId2"/>
    <p:sldId id="338" r:id="rId3"/>
    <p:sldId id="339" r:id="rId4"/>
    <p:sldId id="346" r:id="rId5"/>
    <p:sldId id="275" r:id="rId6"/>
    <p:sldId id="299" r:id="rId7"/>
    <p:sldId id="282" r:id="rId8"/>
    <p:sldId id="309" r:id="rId9"/>
    <p:sldId id="308" r:id="rId10"/>
    <p:sldId id="301" r:id="rId11"/>
    <p:sldId id="290" r:id="rId12"/>
    <p:sldId id="319" r:id="rId13"/>
    <p:sldId id="325" r:id="rId14"/>
    <p:sldId id="332" r:id="rId15"/>
    <p:sldId id="343" r:id="rId16"/>
    <p:sldId id="312" r:id="rId17"/>
    <p:sldId id="315" r:id="rId18"/>
    <p:sldId id="313" r:id="rId19"/>
    <p:sldId id="326" r:id="rId20"/>
    <p:sldId id="341" r:id="rId21"/>
    <p:sldId id="331" r:id="rId22"/>
    <p:sldId id="302" r:id="rId23"/>
    <p:sldId id="306" r:id="rId24"/>
    <p:sldId id="296" r:id="rId25"/>
    <p:sldId id="311" r:id="rId26"/>
    <p:sldId id="344" r:id="rId27"/>
    <p:sldId id="345" r:id="rId28"/>
    <p:sldId id="33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59"/>
    <p:restoredTop sz="75067"/>
  </p:normalViewPr>
  <p:slideViewPr>
    <p:cSldViewPr snapToGrid="0">
      <p:cViewPr varScale="1">
        <p:scale>
          <a:sx n="84" d="100"/>
          <a:sy n="84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2FC64-C091-1349-8E27-B860634540FE}" type="datetimeFigureOut">
              <a:rPr lang="en-US" smtClean="0"/>
              <a:t>9/17/25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A06C-7212-B64C-83C8-182AA99DF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0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2AA48-16D4-9241-8705-A04BBCF1410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391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message </a:t>
            </a:r>
            <a:r>
              <a:rPr lang="en-US" dirty="0" err="1"/>
              <a:t>esplorazione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</a:t>
            </a:r>
            <a:r>
              <a:rPr lang="en-US" dirty="0" err="1"/>
              <a:t>spazio</a:t>
            </a:r>
            <a:r>
              <a:rPr lang="en-US" dirty="0"/>
              <a:t> dei </a:t>
            </a:r>
            <a:r>
              <a:rPr lang="en-US" dirty="0" err="1"/>
              <a:t>parameteri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10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27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Dividere</a:t>
            </a:r>
            <a:r>
              <a:rPr lang="en-US" dirty="0"/>
              <a:t> in due slide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92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Ricordarsi</a:t>
            </a:r>
            <a:r>
              <a:rPr lang="en-US" dirty="0"/>
              <a:t> di dire </a:t>
            </a:r>
            <a:r>
              <a:rPr lang="en-US" dirty="0" err="1"/>
              <a:t>perché</a:t>
            </a:r>
            <a:r>
              <a:rPr lang="en-US" dirty="0"/>
              <a:t> qui non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possibile</a:t>
            </a:r>
            <a:r>
              <a:rPr lang="en-US" dirty="0"/>
              <a:t> la parameter estimation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02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difference with first-order accuracy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variabilità è grandissima…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C4074-589B-7745-ABCF-E038C240879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751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Minimo</a:t>
            </a:r>
            <a:r>
              <a:rPr lang="en-US" dirty="0"/>
              <a:t> </a:t>
            </a:r>
            <a:r>
              <a:rPr lang="en-US" dirty="0" err="1"/>
              <a:t>valore</a:t>
            </a:r>
            <a:r>
              <a:rPr lang="en-US" dirty="0"/>
              <a:t> per </a:t>
            </a:r>
            <a:r>
              <a:rPr lang="en-US" dirty="0" err="1"/>
              <a:t>avere</a:t>
            </a:r>
            <a:r>
              <a:rPr lang="en-US" dirty="0"/>
              <a:t> TD: beta Maggiore di 1.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beta,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forte la </a:t>
            </a:r>
            <a:r>
              <a:rPr lang="en-US" dirty="0" err="1"/>
              <a:t>disgregazione</a:t>
            </a:r>
            <a:r>
              <a:rPr lang="en-US" dirty="0"/>
              <a:t>. </a:t>
            </a:r>
            <a:r>
              <a:rPr lang="en-US" dirty="0" err="1"/>
              <a:t>Esiste</a:t>
            </a:r>
            <a:r>
              <a:rPr lang="en-US" dirty="0"/>
              <a:t> un </a:t>
            </a:r>
            <a:r>
              <a:rPr lang="en-US" dirty="0" err="1"/>
              <a:t>massimo</a:t>
            </a:r>
            <a:r>
              <a:rPr lang="en-US" dirty="0"/>
              <a:t>,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avviene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la stella </a:t>
            </a:r>
            <a:r>
              <a:rPr lang="en-US" dirty="0" err="1"/>
              <a:t>incorre</a:t>
            </a:r>
            <a:r>
              <a:rPr lang="en-US" dirty="0"/>
              <a:t> in direct plunge (</a:t>
            </a:r>
            <a:r>
              <a:rPr lang="en-US" dirty="0" err="1"/>
              <a:t>caduta</a:t>
            </a:r>
            <a:r>
              <a:rPr lang="en-US" dirty="0"/>
              <a:t> senza </a:t>
            </a:r>
            <a:r>
              <a:rPr lang="en-US" dirty="0" err="1"/>
              <a:t>disgregazione</a:t>
            </a:r>
            <a:r>
              <a:rPr lang="en-US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8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51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Possiamo</a:t>
            </a:r>
            <a:r>
              <a:rPr lang="en-US" dirty="0"/>
              <a:t> </a:t>
            </a:r>
            <a:r>
              <a:rPr lang="en-US" dirty="0" err="1"/>
              <a:t>simulare</a:t>
            </a:r>
            <a:r>
              <a:rPr lang="en-US" dirty="0"/>
              <a:t> </a:t>
            </a:r>
            <a:r>
              <a:rPr lang="en-US" dirty="0" err="1"/>
              <a:t>tde</a:t>
            </a:r>
            <a:r>
              <a:rPr lang="en-US" dirty="0"/>
              <a:t>! e non solo il </a:t>
            </a:r>
            <a:r>
              <a:rPr lang="en-US" dirty="0" err="1"/>
              <a:t>movimento</a:t>
            </a:r>
            <a:r>
              <a:rPr lang="en-US" dirty="0"/>
              <a:t> dei </a:t>
            </a:r>
            <a:r>
              <a:rPr lang="en-US" dirty="0" err="1"/>
              <a:t>pacchetti</a:t>
            </a:r>
            <a:r>
              <a:rPr lang="en-US" dirty="0"/>
              <a:t> </a:t>
            </a:r>
            <a:r>
              <a:rPr lang="en-US" dirty="0" err="1"/>
              <a:t>individuali</a:t>
            </a:r>
            <a:r>
              <a:rPr lang="en-US" dirty="0"/>
              <a:t>, come </a:t>
            </a:r>
            <a:r>
              <a:rPr lang="en-US" dirty="0" err="1"/>
              <a:t>faremo</a:t>
            </a:r>
            <a:r>
              <a:rPr lang="en-US" dirty="0"/>
              <a:t> in </a:t>
            </a:r>
            <a:r>
              <a:rPr lang="en-US" dirty="0" err="1"/>
              <a:t>seguito</a:t>
            </a:r>
            <a:r>
              <a:rPr lang="en-US" dirty="0"/>
              <a:t> per le </a:t>
            </a:r>
            <a:r>
              <a:rPr lang="en-US" dirty="0" err="1"/>
              <a:t>controparti</a:t>
            </a:r>
            <a:r>
              <a:rPr lang="en-US" dirty="0"/>
              <a:t> </a:t>
            </a:r>
            <a:r>
              <a:rPr lang="en-US" dirty="0" err="1"/>
              <a:t>gravitazionali</a:t>
            </a:r>
            <a:r>
              <a:rPr lang="en-US" dirty="0"/>
              <a:t>, ma </a:t>
            </a:r>
            <a:r>
              <a:rPr lang="en-US" dirty="0" err="1"/>
              <a:t>anche</a:t>
            </a:r>
            <a:r>
              <a:rPr lang="en-US" dirty="0"/>
              <a:t> Montecarlo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65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45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voce solo SNR. </a:t>
            </a:r>
          </a:p>
          <a:p>
            <a:r>
              <a:rPr lang="en-US" dirty="0"/>
              <a:t>Come primo attempt lo </a:t>
            </a:r>
            <a:r>
              <a:rPr lang="en-US" dirty="0" err="1"/>
              <a:t>facciamo</a:t>
            </a:r>
            <a:r>
              <a:rPr lang="en-US" dirty="0"/>
              <a:t> solo </a:t>
            </a:r>
            <a:r>
              <a:rPr lang="en-US" dirty="0" err="1"/>
              <a:t>analitico</a:t>
            </a:r>
            <a:r>
              <a:rPr lang="en-US" dirty="0"/>
              <a:t>, </a:t>
            </a:r>
            <a:r>
              <a:rPr lang="en-US" dirty="0" err="1"/>
              <a:t>anche</a:t>
            </a:r>
            <a:r>
              <a:rPr lang="en-US" dirty="0"/>
              <a:t> se ci </a:t>
            </a:r>
            <a:r>
              <a:rPr lang="en-US" dirty="0" err="1"/>
              <a:t>rendiamo</a:t>
            </a:r>
            <a:r>
              <a:rPr lang="en-US" dirty="0"/>
              <a:t> </a:t>
            </a:r>
            <a:r>
              <a:rPr lang="en-US" dirty="0" err="1"/>
              <a:t>conto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questa</a:t>
            </a:r>
            <a:r>
              <a:rPr lang="en-US" dirty="0"/>
              <a:t> </a:t>
            </a:r>
            <a:r>
              <a:rPr lang="en-US" dirty="0" err="1"/>
              <a:t>descrizione</a:t>
            </a:r>
            <a:r>
              <a:rPr lang="en-US" dirty="0"/>
              <a:t> ha poche </a:t>
            </a:r>
            <a:r>
              <a:rPr lang="en-US" dirty="0" err="1"/>
              <a:t>equazioni</a:t>
            </a:r>
            <a:r>
              <a:rPr lang="en-US" dirty="0"/>
              <a:t> e </a:t>
            </a:r>
            <a:r>
              <a:rPr lang="en-US" dirty="0" err="1"/>
              <a:t>molte</a:t>
            </a:r>
            <a:r>
              <a:rPr lang="en-US" dirty="0"/>
              <a:t> </a:t>
            </a:r>
            <a:r>
              <a:rPr lang="en-US" dirty="0" err="1"/>
              <a:t>variabili</a:t>
            </a:r>
            <a:r>
              <a:rPr lang="en-US" dirty="0"/>
              <a:t>, </a:t>
            </a:r>
            <a:r>
              <a:rPr lang="en-US" dirty="0" err="1"/>
              <a:t>dunque</a:t>
            </a:r>
            <a:r>
              <a:rPr lang="en-US" dirty="0"/>
              <a:t> il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degenere</a:t>
            </a:r>
            <a:r>
              <a:rPr lang="en-US" dirty="0"/>
              <a:t>. </a:t>
            </a:r>
            <a:r>
              <a:rPr lang="en-US" dirty="0" err="1"/>
              <a:t>Ciononostante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utile come primo </a:t>
            </a:r>
            <a:r>
              <a:rPr lang="en-US" dirty="0" err="1"/>
              <a:t>approccio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43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Complementarietà</a:t>
            </a:r>
            <a:r>
              <a:rPr lang="en-US" dirty="0"/>
              <a:t> LISA+LGWA (non competitor ma </a:t>
            </a:r>
            <a:r>
              <a:rPr lang="en-US" dirty="0" err="1"/>
              <a:t>alternativi</a:t>
            </a:r>
            <a:r>
              <a:rPr lang="en-US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66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Approssimazione</a:t>
            </a:r>
            <a:r>
              <a:rPr lang="en-US" dirty="0"/>
              <a:t> </a:t>
            </a:r>
            <a:r>
              <a:rPr lang="en-US" dirty="0" err="1"/>
              <a:t>guassiana</a:t>
            </a:r>
            <a:r>
              <a:rPr lang="en-US" dirty="0"/>
              <a:t> -&gt; fisher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A06C-7212-B64C-83C8-182AA99DF9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3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6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5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59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4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7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3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4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93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4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5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Lunar Gravitational Wave Antenna 2025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E90497-5601-AA4A-9829-4465EDEE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2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30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1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532AFE-970E-5740-8678-D0E68C6F5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304" y="2437326"/>
            <a:ext cx="10005391" cy="119078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Gravitational counterparts of Tidal Disruption Events by IMBHs with LGWA</a:t>
            </a:r>
            <a:endParaRPr lang="en-US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A264C6-7C4F-7C45-B8BA-C68EEF089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4261" y="4444470"/>
            <a:ext cx="3254585" cy="629039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it-IT" sz="2000" dirty="0"/>
              <a:t>Elisabeth – A. Keppler</a:t>
            </a:r>
          </a:p>
          <a:p>
            <a:pPr algn="l"/>
            <a:r>
              <a:rPr lang="it-IT" sz="2000" i="1" dirty="0"/>
              <a:t>SISSA (Trieste)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A4F6986C-2A67-486E-C04C-9D0594163E14}"/>
              </a:ext>
            </a:extLst>
          </p:cNvPr>
          <p:cNvSpPr txBox="1">
            <a:spLocks/>
          </p:cNvSpPr>
          <p:nvPr/>
        </p:nvSpPr>
        <p:spPr>
          <a:xfrm>
            <a:off x="681180" y="4263495"/>
            <a:ext cx="5196977" cy="9909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/>
              <a:t>International Workshop</a:t>
            </a:r>
            <a:br>
              <a:rPr lang="en-US" sz="2000" b="1" dirty="0"/>
            </a:br>
            <a:r>
              <a:rPr lang="en-US" sz="2000" b="1" dirty="0"/>
              <a:t>Lunar Gravitational Wave Antenna 2025</a:t>
            </a:r>
            <a:br>
              <a:rPr lang="en-US" sz="2000" dirty="0"/>
            </a:br>
            <a:br>
              <a:rPr lang="en-US" sz="2000" dirty="0"/>
            </a:br>
            <a:r>
              <a:rPr lang="en-US" sz="1700" i="1" dirty="0"/>
              <a:t>San Benedetto del </a:t>
            </a:r>
            <a:r>
              <a:rPr lang="en-US" sz="1700" i="1" dirty="0" err="1"/>
              <a:t>Tronto</a:t>
            </a:r>
            <a:r>
              <a:rPr lang="en-US" sz="1700" i="1" dirty="0"/>
              <a:t>, 15 - 19 September 2025</a:t>
            </a:r>
            <a:endParaRPr lang="en-US" sz="2000" i="1" dirty="0"/>
          </a:p>
        </p:txBody>
      </p:sp>
      <p:pic>
        <p:nvPicPr>
          <p:cNvPr id="13" name="Immagine 12" descr="Immagine che contiene testo, Carattere, cerchio, simbolo&#10;&#10;Descrizione generata automaticamente">
            <a:extLst>
              <a:ext uri="{FF2B5EF4-FFF2-40B4-BE49-F238E27FC236}">
                <a16:creationId xmlns:a16="http://schemas.microsoft.com/office/drawing/2014/main" id="{BF0B9B90-73DB-88FC-5CFF-462F94AA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414" y="5073509"/>
            <a:ext cx="1018432" cy="157742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D39764D-89A6-2876-93AC-FA8F3D6F55BD}"/>
              </a:ext>
            </a:extLst>
          </p:cNvPr>
          <p:cNvSpPr txBox="1"/>
          <p:nvPr/>
        </p:nvSpPr>
        <p:spPr>
          <a:xfrm>
            <a:off x="8670156" y="6497042"/>
            <a:ext cx="1571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ekeppler@sissa.it</a:t>
            </a:r>
            <a:endParaRPr lang="en-US" dirty="0"/>
          </a:p>
        </p:txBody>
      </p:sp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3BD6A22-4EB1-D144-E27E-DA3B8C72E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25" y="5440726"/>
            <a:ext cx="1157587" cy="12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0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D34A5-B43F-7E2C-22C7-BD250CDB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8F3E07F-508D-D847-69F9-DD1852758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approach of GW counterparts of TDEs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7">
                <a:extLst>
                  <a:ext uri="{FF2B5EF4-FFF2-40B4-BE49-F238E27FC236}">
                    <a16:creationId xmlns:a16="http://schemas.microsoft.com/office/drawing/2014/main" id="{DF67D2C3-7445-9A12-4167-5FC83D977E9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48200" y="1825624"/>
                <a:ext cx="5629656" cy="4530725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lnSpc>
                    <a:spcPct val="170000"/>
                  </a:lnSpc>
                  <a:buNone/>
                </a:pPr>
                <a:r>
                  <a:rPr lang="en-US" sz="1700" dirty="0"/>
                  <a:t>Given the large amount of disrupted matter, we conclude that GW emission is expected during tidal disruption. Three are the phases during which GWs can be emitted:</a:t>
                </a:r>
              </a:p>
              <a:p>
                <a:pPr marL="514350" indent="-514350">
                  <a:lnSpc>
                    <a:spcPct val="170000"/>
                  </a:lnSpc>
                  <a:buAutoNum type="arabicPeriod"/>
                </a:pPr>
                <a:r>
                  <a:rPr lang="en-US" sz="1700" dirty="0"/>
                  <a:t>GWs generated during the approach of the star to the BH: </a:t>
                </a:r>
                <a:br>
                  <a:rPr lang="en-US" sz="1700" dirty="0"/>
                </a:br>
                <a14:m>
                  <m:oMath xmlns:m="http://schemas.openxmlformats.org/officeDocument/2006/math"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−27</m:t>
                        </m:r>
                      </m:sup>
                    </m:sSup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endParaRPr lang="en-US" sz="1700" dirty="0"/>
              </a:p>
              <a:p>
                <a:pPr marL="514350" indent="-514350">
                  <a:lnSpc>
                    <a:spcPct val="170000"/>
                  </a:lnSpc>
                  <a:buAutoNum type="arabicPeriod"/>
                </a:pPr>
                <a:r>
                  <a:rPr lang="en-US" sz="1700" dirty="0"/>
                  <a:t>GW burst emitted when the star is disrupted at the pericenter</a:t>
                </a:r>
              </a:p>
              <a:p>
                <a:pPr marL="514350" indent="-514350">
                  <a:lnSpc>
                    <a:spcPct val="170000"/>
                  </a:lnSpc>
                  <a:buAutoNum type="arabicPeriod"/>
                </a:pPr>
                <a:r>
                  <a:rPr lang="en-US" sz="1700" dirty="0"/>
                  <a:t>Final GW emission during circularization of the stellar debris, which is not compact enough to generate a significant perturbation.</a:t>
                </a:r>
              </a:p>
            </p:txBody>
          </p:sp>
        </mc:Choice>
        <mc:Fallback xmlns="">
          <p:sp>
            <p:nvSpPr>
              <p:cNvPr id="8" name="Segnaposto contenuto 7">
                <a:extLst>
                  <a:ext uri="{FF2B5EF4-FFF2-40B4-BE49-F238E27FC236}">
                    <a16:creationId xmlns:a16="http://schemas.microsoft.com/office/drawing/2014/main" id="{DF67D2C3-7445-9A12-4167-5FC83D977E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48200" y="1825624"/>
                <a:ext cx="5629656" cy="4530725"/>
              </a:xfrm>
              <a:blipFill>
                <a:blip r:embed="rId2"/>
                <a:stretch>
                  <a:fillRect l="-676" r="-450" b="-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882CD151-2CF5-2E0E-AFF5-229E4BC65305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230256" y="1825624"/>
                <a:ext cx="5629656" cy="4530726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60000"/>
                  </a:lnSpc>
                  <a:buNone/>
                </a:pPr>
                <a:r>
                  <a:rPr lang="en-US" sz="1600" dirty="0"/>
                  <a:t>For the disruption burst,  assuming a supermassive BH (as for traditional TDE models), Kobayashi+14 obtain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𝐺𝑊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sSubSup>
                          <m:sSub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≈2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−22</m:t>
                        </m:r>
                      </m:sup>
                    </m:s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f>
                          <m:f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b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𝐵𝐻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𝑀𝑝𝑐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600" dirty="0"/>
                  <a:t> 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𝐺𝑊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f>
                              <m:fPr>
                                <m:ctrlP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num>
                      <m:den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sSub>
                                  <m:sSub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𝐵𝐻</m:t>
                                    </m:r>
                                  </m:sub>
                                </m:sSub>
                              </m:num>
                              <m:den>
                                <m:sSubSup>
                                  <m:sSubSup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f>
                          <m:f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f>
                          <m:f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</m:oMath>
                </a14:m>
                <a:r>
                  <a:rPr lang="en-US" sz="1600" dirty="0"/>
                  <a:t> 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:r>
                  <a:rPr lang="en-US" sz="1600" dirty="0"/>
                  <a:t>Which implies that the signal is strongest at the destruction phase, and in the frequency range of LGWA. The signal can be approximated as a single monochromatic outburst with a duration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𝐺𝑊</m:t>
                            </m:r>
                          </m:sub>
                        </m:sSub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882CD151-2CF5-2E0E-AFF5-229E4BC653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30256" y="1825624"/>
                <a:ext cx="5629656" cy="4530726"/>
              </a:xfrm>
              <a:blipFill>
                <a:blip r:embed="rId3"/>
                <a:stretch>
                  <a:fillRect l="-449" b="-1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507D8D-DBBC-B3B3-7D32-898EE3E1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9D0335-2B44-08FB-59C6-3B6F1303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994EE6-6254-66F4-540B-E740314C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1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E06CF1D-0550-640F-C3EE-A8A719E2E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Signal-to-Noise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10">
                <a:extLst>
                  <a:ext uri="{FF2B5EF4-FFF2-40B4-BE49-F238E27FC236}">
                    <a16:creationId xmlns:a16="http://schemas.microsoft.com/office/drawing/2014/main" id="{3EB32831-C1DE-68C2-5E3D-8B9A2570E99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41890" y="1529254"/>
                <a:ext cx="5877910" cy="4827095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1700" dirty="0"/>
                  <a:t>Using the equations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𝐺𝑊</m:t>
                        </m:r>
                      </m:sub>
                    </m:sSub>
                  </m:oMath>
                </a14:m>
                <a:r>
                  <a:rPr lang="en-US" sz="17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700" i="1">
                            <a:latin typeface="Cambria Math" panose="02040503050406030204" pitchFamily="18" charset="0"/>
                          </a:rPr>
                          <m:t>𝐺𝑊</m:t>
                        </m:r>
                      </m:sub>
                    </m:sSub>
                  </m:oMath>
                </a14:m>
                <a:r>
                  <a:rPr lang="en-US" sz="1700" dirty="0"/>
                  <a:t>: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𝐺𝑊</m:t>
                          </m:r>
                        </m:sub>
                      </m:sSub>
                      <m:r>
                        <a:rPr lang="it-IT" sz="1700" i="1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−22</m:t>
                          </m:r>
                        </m:sup>
                      </m:sSup>
                      <m:r>
                        <a:rPr lang="it-IT" sz="17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it-IT" sz="1700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f>
                            <m:f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bSup>
                      <m:r>
                        <a:rPr lang="it-IT" sz="1700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it-IT" sz="17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7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sz="1700" i="1">
                                          <a:latin typeface="Cambria Math" panose="02040503050406030204" pitchFamily="18" charset="0"/>
                                        </a:rPr>
                                        <m:t>𝐵𝐻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700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it-IT" sz="1700" i="1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it-IT" sz="17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  <m: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  <m:t>𝑀𝑝𝑐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700" dirty="0"/>
                        <m:t> </m:t>
                      </m:r>
                    </m:oMath>
                  </m:oMathPara>
                </a14:m>
                <a:endParaRPr lang="en-US" sz="1700" dirty="0"/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𝐺𝑊</m:t>
                          </m:r>
                        </m:sub>
                      </m:sSub>
                      <m:r>
                        <a:rPr lang="it-IT" sz="1700" i="1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it-IT" sz="1700" i="1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it-IT" sz="17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f>
                            <m:f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it-IT" sz="1700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f>
                            <m:f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it-IT" sz="1700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m:rPr>
                          <m:nor/>
                        </m:rPr>
                        <a:rPr lang="en-US" sz="1700" dirty="0"/>
                        <m:t> </m:t>
                      </m:r>
                    </m:oMath>
                  </m:oMathPara>
                </a14:m>
                <a:endParaRPr lang="en-US" sz="1700" dirty="0"/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1700" dirty="0"/>
                  <a:t>Where </a:t>
                </a:r>
                <a14:m>
                  <m:oMath xmlns:m="http://schemas.openxmlformats.org/officeDocument/2006/math"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700" dirty="0"/>
                  <a:t> is the comoving distance (assuming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700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𝐶𝐷𝑀</m:t>
                    </m:r>
                  </m:oMath>
                </a14:m>
                <a:r>
                  <a:rPr lang="en-US" sz="1700" dirty="0"/>
                  <a:t> cosmology), where we also assume </a:t>
                </a:r>
                <a14:m>
                  <m:oMath xmlns:m="http://schemas.openxmlformats.org/officeDocument/2006/math"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1700" dirty="0"/>
                  <a:t>, thus </a:t>
                </a:r>
                <a14:m>
                  <m:oMath xmlns:m="http://schemas.openxmlformats.org/officeDocument/2006/math"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𝑐𝑧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7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=67.8 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𝑀𝑝</m:t>
                    </m:r>
                    <m:sSup>
                      <m:sSup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700" dirty="0"/>
                  <a:t>. We also have to account for the frequency redshift, therefore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sub>
                          </m:sSub>
                        </m:num>
                        <m:den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11" name="Segnaposto contenuto 10">
                <a:extLst>
                  <a:ext uri="{FF2B5EF4-FFF2-40B4-BE49-F238E27FC236}">
                    <a16:creationId xmlns:a16="http://schemas.microsoft.com/office/drawing/2014/main" id="{3EB32831-C1DE-68C2-5E3D-8B9A2570E9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41890" y="1529254"/>
                <a:ext cx="5877910" cy="4827095"/>
              </a:xfrm>
              <a:blipFill>
                <a:blip r:embed="rId3"/>
                <a:stretch>
                  <a:fillRect l="-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11">
                <a:extLst>
                  <a:ext uri="{FF2B5EF4-FFF2-40B4-BE49-F238E27FC236}">
                    <a16:creationId xmlns:a16="http://schemas.microsoft.com/office/drawing/2014/main" id="{4A0CF37A-A357-56E4-1880-42C68404107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199" y="1529255"/>
                <a:ext cx="5762297" cy="4827094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1700" dirty="0"/>
                  <a:t>In order to reduce the dimensionality of the system, a broken power-law relation between the radius and the mass of the star is assumed in the form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700" b="0" i="1" smtClean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bSup>
                  </m:oMath>
                </a14:m>
                <a:r>
                  <a:rPr lang="en-US" sz="1700" dirty="0"/>
                  <a:t>: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7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7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sz="17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it-IT" sz="17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7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700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  <m:t>0.8</m:t>
                                  </m:r>
                                </m:sup>
                              </m:sSubSup>
                              <m:r>
                                <a:rPr lang="it-IT" sz="1700" b="0" i="1" dirty="0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it-IT" sz="1700" b="0" i="1" dirty="0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it-IT" sz="17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it-IT" sz="1700" b="0" i="1" dirty="0" smtClean="0">
                                  <a:latin typeface="Cambria Math" panose="02040503050406030204" pitchFamily="18" charset="0"/>
                                </a:rPr>
                                <m:t>≤1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  <m:t>0.57</m:t>
                                  </m:r>
                                </m:sup>
                              </m:sSubSup>
                              <m:r>
                                <a:rPr lang="it-IT" sz="1700" b="0" i="1" dirty="0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it-IT" sz="1700" b="0" i="1" dirty="0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it-IT" sz="17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1700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it-IT" sz="1700" b="0" i="1" dirty="0" smtClean="0">
                                  <a:latin typeface="Cambria Math" panose="02040503050406030204" pitchFamily="18" charset="0"/>
                                </a:rPr>
                                <m:t>≥1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700" dirty="0"/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1700" dirty="0"/>
                  <a:t>As we approximate the TDE GW signal to a monochromatic burst, the SNR can be calculated as the ratio between the 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𝐺𝑊</m:t>
                        </m:r>
                      </m:sub>
                    </m:sSub>
                  </m:oMath>
                </a14:m>
                <a:r>
                  <a:rPr lang="en-US" sz="1700" dirty="0"/>
                  <a:t> and the characteristic noise ASD of the detector at the observed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  <m:d>
                      <m:d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7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700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700" dirty="0"/>
                  <a:t>: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𝑜𝑏𝑠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sub>
                          </m:sSub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</m:sub>
                          </m:sSub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  <m:t>𝑜𝑏𝑠</m:t>
                                  </m:r>
                                </m:sub>
                              </m:sSub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12" name="Segnaposto contenuto 11">
                <a:extLst>
                  <a:ext uri="{FF2B5EF4-FFF2-40B4-BE49-F238E27FC236}">
                    <a16:creationId xmlns:a16="http://schemas.microsoft.com/office/drawing/2014/main" id="{4A0CF37A-A357-56E4-1880-42C6840410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199" y="1529255"/>
                <a:ext cx="5762297" cy="4827094"/>
              </a:xfrm>
              <a:blipFill>
                <a:blip r:embed="rId4"/>
                <a:stretch>
                  <a:fillRect l="-659" t="-2887" r="-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7E1C51-E86E-2843-AF60-EDB6CCB5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409166-0912-778E-2418-7E22F2F0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DC15D4-14D4-CBA7-EDC4-F9E8DC66F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1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B17AB-67DC-9473-1BE9-E012EA863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DACE5D8-6988-0D5C-BAB8-31980000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SNR estimate (</a:t>
            </a:r>
            <a:r>
              <a:rPr lang="en-US" i="1" dirty="0"/>
              <a:t>M</a:t>
            </a:r>
            <a:r>
              <a:rPr lang="en-US" i="1" baseline="-25000" dirty="0"/>
              <a:t>BH</a:t>
            </a:r>
            <a:r>
              <a:rPr lang="en-US" dirty="0"/>
              <a:t>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23C892-742E-2A13-42FD-2C456A136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825230-5BBD-EF1A-6B9C-DF6C51BB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1D5989-F9F4-9381-52BF-065078BF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12</a:t>
            </a:fld>
            <a:endParaRPr lang="en-US"/>
          </a:p>
        </p:txBody>
      </p:sp>
      <p:pic>
        <p:nvPicPr>
          <p:cNvPr id="11" name="Immagine 10" descr="Immagine che contiene testo, schermata, linea, Parallelo&#10;&#10;Descrizione generata automaticamente">
            <a:extLst>
              <a:ext uri="{FF2B5EF4-FFF2-40B4-BE49-F238E27FC236}">
                <a16:creationId xmlns:a16="http://schemas.microsoft.com/office/drawing/2014/main" id="{F9C16038-5640-715C-0C36-4B317C8AA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393" y="1473108"/>
            <a:ext cx="5102039" cy="3826529"/>
          </a:xfrm>
          <a:prstGeom prst="rect">
            <a:avLst/>
          </a:prstGeom>
        </p:spPr>
      </p:pic>
      <p:pic>
        <p:nvPicPr>
          <p:cNvPr id="17" name="Immagine 16" descr="Immagine che contiene testo, schermata, linea, Parallelo&#10;&#10;Descrizione generata automaticamente">
            <a:extLst>
              <a:ext uri="{FF2B5EF4-FFF2-40B4-BE49-F238E27FC236}">
                <a16:creationId xmlns:a16="http://schemas.microsoft.com/office/drawing/2014/main" id="{65D20F36-D2F3-ADF5-84DD-168E111C7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35" y="1473109"/>
            <a:ext cx="5102039" cy="3826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12896E3-ADEE-CE98-A550-A515F591530F}"/>
                  </a:ext>
                </a:extLst>
              </p:cNvPr>
              <p:cNvSpPr txBox="1"/>
              <p:nvPr/>
            </p:nvSpPr>
            <p:spPr>
              <a:xfrm>
                <a:off x="2107251" y="5474755"/>
                <a:ext cx="8367978" cy="72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/>
                  <a:t>Analytical estimate of the SNR of all the detectors considered, in order LGWA Si and LGWA Nb.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=1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400" dirty="0"/>
                  <a:t> is fixed, while different values of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400" dirty="0"/>
                  <a:t> are represented in color and line style. On the x-axis we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12896E3-ADEE-CE98-A550-A515F5915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251" y="5474755"/>
                <a:ext cx="8367978" cy="720647"/>
              </a:xfrm>
              <a:prstGeom prst="rect">
                <a:avLst/>
              </a:prstGeom>
              <a:blipFill>
                <a:blip r:embed="rId4"/>
                <a:stretch>
                  <a:fillRect l="-303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009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E73D0-1DD3-5D53-1A71-0BA2FCFA9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23609D2-421D-EC74-2C8B-7CC8E2D1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49" y="407772"/>
            <a:ext cx="4223197" cy="1325563"/>
          </a:xfrm>
        </p:spPr>
        <p:txBody>
          <a:bodyPr/>
          <a:lstStyle/>
          <a:p>
            <a:r>
              <a:rPr lang="en-US" dirty="0"/>
              <a:t>Visibility horizons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9802EE-AF4D-BEEA-97A6-17C8159F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CC6DFE-5D55-5200-4A01-DE5E383A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6A299C-44AE-A2E6-3AF5-1A8BA422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43C9BED-F6D2-1045-1BE7-296056B4CC69}"/>
                  </a:ext>
                </a:extLst>
              </p:cNvPr>
              <p:cNvSpPr txBox="1"/>
              <p:nvPr/>
            </p:nvSpPr>
            <p:spPr>
              <a:xfrm>
                <a:off x="660646" y="2519061"/>
                <a:ext cx="2920754" cy="2354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/>
                  <a:t>Comprehensive plot of the visibility horizons of LGWA Si and Nb, together with LISA for reference. Different colors represent different detectors, while different line styles represent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𝑙𝑖𝑚</m:t>
                        </m:r>
                      </m:sub>
                    </m:sSub>
                    <m:r>
                      <a:rPr lang="it-IT" sz="1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dirty="0"/>
                  <a:t> or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sz="1400" dirty="0"/>
                  <a:t>,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=1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43C9BED-F6D2-1045-1BE7-296056B4C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46" y="2519061"/>
                <a:ext cx="2920754" cy="2354171"/>
              </a:xfrm>
              <a:prstGeom prst="rect">
                <a:avLst/>
              </a:prstGeom>
              <a:blipFill>
                <a:blip r:embed="rId3"/>
                <a:stretch>
                  <a:fillRect l="-431" r="-862"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D1473672-CE61-5A2D-2FBD-E300EB5AE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446" y="687034"/>
            <a:ext cx="7311908" cy="548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35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4FAA6A-BA64-0686-EFE7-91AC3F3E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waveform simulations</a:t>
            </a:r>
          </a:p>
        </p:txBody>
      </p:sp>
      <p:pic>
        <p:nvPicPr>
          <p:cNvPr id="8" name="mBHvideoevolution.mov">
            <a:hlinkClick r:id="" action="ppaction://media"/>
            <a:extLst>
              <a:ext uri="{FF2B5EF4-FFF2-40B4-BE49-F238E27FC236}">
                <a16:creationId xmlns:a16="http://schemas.microsoft.com/office/drawing/2014/main" id="{2767C6FE-DA0F-E0B2-DC08-4CB60FE874C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1294" y="1357503"/>
            <a:ext cx="6260006" cy="469500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8444B6B5-5209-051D-DE66-0AC9C6ACF19A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43994" y="1849957"/>
                <a:ext cx="4890813" cy="3510401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600" dirty="0"/>
                  <a:t>PHANTOM is the smoothed particle hydrodynamics code used for the simulation of gravitational waveforms of TDEs, which provides a number of pre-cooked configurations that are ready to be used (among them, </a:t>
                </a:r>
                <a:r>
                  <a:rPr lang="en-US" sz="1600" dirty="0" err="1"/>
                  <a:t>grtde</a:t>
                </a:r>
                <a:r>
                  <a:rPr lang="en-US" sz="1600" dirty="0"/>
                  <a:t> for TDE simulations in GR). Given the large dimensionality of the system, only some of the intrinsic parameters of a tidal disruption have been chosen, in particular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</m:oMath>
                </a14:m>
                <a:r>
                  <a:rPr lang="en-US" sz="1600" dirty="0"/>
                  <a:t>, both for the SNR estimate and the parameter estimation.</a:t>
                </a:r>
              </a:p>
            </p:txBody>
          </p:sp>
        </mc:Choice>
        <mc:Fallback xmlns="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8444B6B5-5209-051D-DE66-0AC9C6ACF1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43994" y="1849957"/>
                <a:ext cx="4890813" cy="3510401"/>
              </a:xfrm>
              <a:blipFill>
                <a:blip r:embed="rId5"/>
                <a:stretch>
                  <a:fillRect l="-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6F6F15-0E0F-3BE4-4C43-CB3A08D5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DCE2DD-6274-6E4B-4AF1-BF5C541EB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82D17D-FD75-9CAC-A38C-1169960A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D5AFF-CB07-8E97-4C13-8CCDCA835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8ED015E-23A7-052D-F8AD-EF97878E6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and numerical strain comparison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443C13-051D-A05D-36BC-543EF229C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846829-25B2-1108-35C4-036D35E9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D949F8-6A92-6C4B-AD4C-AF237005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15</a:t>
            </a:fld>
            <a:endParaRPr lang="en-US"/>
          </a:p>
        </p:txBody>
      </p:sp>
      <p:pic>
        <p:nvPicPr>
          <p:cNvPr id="3" name="Immagine 2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5B903720-1EFB-FE3B-ABDC-BCB18EF5B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088" y="1690688"/>
            <a:ext cx="3869378" cy="2902033"/>
          </a:xfrm>
          <a:prstGeom prst="rect">
            <a:avLst/>
          </a:prstGeom>
        </p:spPr>
      </p:pic>
      <p:pic>
        <p:nvPicPr>
          <p:cNvPr id="11" name="Immagine 10" descr="Immagine che contiene linea, Diagramma, testo, diagramma&#10;&#10;Descrizione generata automaticamente">
            <a:extLst>
              <a:ext uri="{FF2B5EF4-FFF2-40B4-BE49-F238E27FC236}">
                <a16:creationId xmlns:a16="http://schemas.microsoft.com/office/drawing/2014/main" id="{4D192196-63D9-FC04-A75D-255C9AEE0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32" y="1690688"/>
            <a:ext cx="3869379" cy="2902034"/>
          </a:xfrm>
          <a:prstGeom prst="rect">
            <a:avLst/>
          </a:prstGeom>
        </p:spPr>
      </p:pic>
      <p:pic>
        <p:nvPicPr>
          <p:cNvPr id="13" name="Immagine 12" descr="Immagine che contiene linea, Diagramma, diagramma, pendio&#10;&#10;Descrizione generata automaticamente">
            <a:extLst>
              <a:ext uri="{FF2B5EF4-FFF2-40B4-BE49-F238E27FC236}">
                <a16:creationId xmlns:a16="http://schemas.microsoft.com/office/drawing/2014/main" id="{06406A0D-0292-D2C1-E125-BFC3F7E5B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311" y="1690688"/>
            <a:ext cx="3869377" cy="2902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6D588EB-EDC1-0E81-CFC8-2E61FFF5A456}"/>
                  </a:ext>
                </a:extLst>
              </p:cNvPr>
              <p:cNvSpPr txBox="1"/>
              <p:nvPr/>
            </p:nvSpPr>
            <p:spPr>
              <a:xfrm>
                <a:off x="2521891" y="5210718"/>
                <a:ext cx="7369084" cy="707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1400" dirty="0"/>
                  <a:t>Comparison of </a:t>
                </a:r>
                <a:r>
                  <a:rPr lang="en-US" sz="1400" dirty="0"/>
                  <a:t>numerical</a:t>
                </a:r>
                <a:r>
                  <a:rPr lang="it-IT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400" dirty="0"/>
                  <a:t> and analytical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𝐺𝑊</m:t>
                        </m:r>
                      </m:sub>
                    </m:sSub>
                  </m:oMath>
                </a14:m>
                <a:r>
                  <a:rPr lang="en-US" sz="1400" dirty="0"/>
                  <a:t> strains with respect to the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400" dirty="0"/>
                  <a:t>. The analytical strain is plotted in red, while the simulated strain in blue.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6D588EB-EDC1-0E81-CFC8-2E61FFF5A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891" y="5210718"/>
                <a:ext cx="7369084" cy="707566"/>
              </a:xfrm>
              <a:prstGeom prst="rect">
                <a:avLst/>
              </a:prstGeom>
              <a:blipFill>
                <a:blip r:embed="rId5"/>
                <a:stretch>
                  <a:fillRect l="-344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296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BCE35-0087-76DA-4EDE-5C1E36F16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C234FCB3-5F04-0D21-9082-AD17E4E42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Signal-to-Noise Ratio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CACBEE42-7120-2B21-CCDE-D93013F2779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707117" y="1930688"/>
                <a:ext cx="6122275" cy="4042670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800" dirty="0"/>
                  <a:t>Given a detector output, the objective is to extract a signal: a well-known solution to this problem is </a:t>
                </a:r>
                <a:r>
                  <a:rPr lang="en-US" sz="1800" i="1" dirty="0"/>
                  <a:t>matched filtering</a:t>
                </a:r>
                <a:r>
                  <a:rPr lang="en-US" sz="1800" dirty="0"/>
                  <a:t>. By knowing </a:t>
                </a:r>
                <a:r>
                  <a:rPr lang="en-US" sz="1800" i="1" dirty="0"/>
                  <a:t>a priori</a:t>
                </a:r>
                <a:r>
                  <a:rPr lang="en-US" sz="1800" dirty="0"/>
                  <a:t> the form of the signal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it-IT" sz="18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1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, the Signal-to-Noise Ratio is defined as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  <m:f>
                            <m:f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it-IT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it-IT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1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d>
                                        <m:dPr>
                                          <m:ctrlPr>
                                            <a:rPr lang="it-IT" sz="18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sz="1800" i="1" dirty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it-IT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d>
                            <m:dPr>
                              <m:ctrlP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̃"/>
                              <m:ctrlPr>
                                <a:rPr lang="it-IT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d>
                            <m:dPr>
                              <m:ctrlP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8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800" dirty="0"/>
                  <a:t>Where the Fourier transform is calculated with the Fast Fourier Transform (FFT) algorithm</a:t>
                </a:r>
                <a:r>
                  <a:rPr lang="it-IT" sz="1800" dirty="0"/>
                  <a:t>.</a:t>
                </a:r>
                <a:endParaRPr lang="en-US" sz="1800" dirty="0"/>
              </a:p>
            </p:txBody>
          </p:sp>
        </mc:Choice>
        <mc:Fallback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CACBEE42-7120-2B21-CCDE-D93013F277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707117" y="1930688"/>
                <a:ext cx="6122275" cy="4042670"/>
              </a:xfrm>
              <a:blipFill>
                <a:blip r:embed="rId2"/>
                <a:stretch>
                  <a:fillRect l="-828" r="-1035" b="-7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6DEEAE-E2E0-FC60-F0FD-3CF23848D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54874B-A991-58C5-5708-7FECB55B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3F17CC-5006-91D3-6606-2D5B75239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16</a:t>
            </a:fld>
            <a:endParaRPr lang="en-US"/>
          </a:p>
        </p:txBody>
      </p:sp>
      <p:pic>
        <p:nvPicPr>
          <p:cNvPr id="16" name="Segnaposto contenuto 15" descr="Immagine che contiene diagramma, linea, Diagramma, testo&#10;&#10;Descrizione generata automaticamente">
            <a:extLst>
              <a:ext uri="{FF2B5EF4-FFF2-40B4-BE49-F238E27FC236}">
                <a16:creationId xmlns:a16="http://schemas.microsoft.com/office/drawing/2014/main" id="{D54807D9-7E81-C805-599E-68C015120F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2889" y="2006052"/>
            <a:ext cx="4853152" cy="3639864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C0A913-D700-68AF-8065-000C1324A7ED}"/>
              </a:ext>
            </a:extLst>
          </p:cNvPr>
          <p:cNvSpPr txBox="1"/>
          <p:nvPr/>
        </p:nvSpPr>
        <p:spPr>
          <a:xfrm>
            <a:off x="2841102" y="5421836"/>
            <a:ext cx="2167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DF34EDE9-9015-EF55-AC8D-0038AD1796DB}"/>
                  </a:ext>
                </a:extLst>
              </p:cNvPr>
              <p:cNvSpPr txBox="1"/>
              <p:nvPr/>
            </p:nvSpPr>
            <p:spPr>
              <a:xfrm rot="16200000">
                <a:off x="515837" y="3629658"/>
                <a:ext cx="383632" cy="261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sz="105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it-IT" sz="105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(f)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DF34EDE9-9015-EF55-AC8D-0038AD179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15837" y="3629658"/>
                <a:ext cx="383632" cy="261097"/>
              </a:xfrm>
              <a:prstGeom prst="rect">
                <a:avLst/>
              </a:prstGeom>
              <a:blipFill>
                <a:blip r:embed="rId4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FA74A87-DF20-834A-4279-9EA30BDCB508}"/>
                  </a:ext>
                </a:extLst>
              </p:cNvPr>
              <p:cNvSpPr txBox="1"/>
              <p:nvPr/>
            </p:nvSpPr>
            <p:spPr>
              <a:xfrm>
                <a:off x="621345" y="5754806"/>
                <a:ext cx="4656239" cy="670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Example of FFT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2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it-IT" sz="120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200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12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 of the waveform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 corresponding to the following set of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200"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  <m:r>
                      <a:rPr lang="it-IT" sz="1200">
                        <a:latin typeface="Cambria Math" panose="02040503050406030204" pitchFamily="18" charset="0"/>
                      </a:rPr>
                      <m:t>=4.84 ×</m:t>
                    </m:r>
                    <m:sSup>
                      <m:sSup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20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20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it-IT" sz="120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12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20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200">
                        <a:latin typeface="Cambria Math" panose="02040503050406030204" pitchFamily="18" charset="0"/>
                      </a:rPr>
                      <m:t>=1 </m:t>
                    </m:r>
                    <m:sSub>
                      <m:sSub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20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it-IT" sz="120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200"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sz="1200">
                        <a:latin typeface="Cambria Math" panose="02040503050406030204" pitchFamily="18" charset="0"/>
                      </a:rPr>
                      <m:t>=15.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FA74A87-DF20-834A-4279-9EA30BDCB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5" y="5754806"/>
                <a:ext cx="4656239" cy="670568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3A31112-2B94-B8E8-4732-61B27E385327}"/>
              </a:ext>
            </a:extLst>
          </p:cNvPr>
          <p:cNvSpPr txBox="1"/>
          <p:nvPr/>
        </p:nvSpPr>
        <p:spPr>
          <a:xfrm>
            <a:off x="2324934" y="2144716"/>
            <a:ext cx="12490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FFT of the waveform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01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E194-558C-1730-CF19-E7A0A1746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02BFDB-8E76-9568-E136-64E31EED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SNR estimate – LGWA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6A935A-0D9F-F6B7-2B8F-2DE6FE9E8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C2932E-C712-3753-340F-D41896953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0D63ED-1E81-3C1D-6D88-766B53DC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17</a:t>
            </a:fld>
            <a:endParaRPr lang="en-US"/>
          </a:p>
        </p:txBody>
      </p:sp>
      <p:pic>
        <p:nvPicPr>
          <p:cNvPr id="11" name="Immagine 10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5554FC07-BF74-B95C-3FA1-9093DCCB7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52" y="1463832"/>
            <a:ext cx="5174812" cy="3881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700F4A7-0738-C308-9A39-721DA516BF4A}"/>
                  </a:ext>
                </a:extLst>
              </p:cNvPr>
              <p:cNvSpPr txBox="1"/>
              <p:nvPr/>
            </p:nvSpPr>
            <p:spPr>
              <a:xfrm>
                <a:off x="2758507" y="5481473"/>
                <a:ext cx="6674986" cy="738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/>
                  <a:t>Numerical estimate of the SNR for the detector LGWA Si and Nb.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</m:oMath>
                </a14:m>
                <a:r>
                  <a:rPr lang="en-US" sz="1400" dirty="0"/>
                  <a:t> is varied,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=1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(solar comp.) and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r>
                  <a:rPr lang="en-US" sz="1400" dirty="0"/>
                  <a:t> </a:t>
                </a:r>
                <a:r>
                  <a:rPr lang="it-IT" sz="1400" dirty="0"/>
                  <a:t>are </a:t>
                </a:r>
                <a:r>
                  <a:rPr lang="en-US" sz="1400" dirty="0"/>
                  <a:t>fixed. The distance is fixed at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𝑀𝑝𝑐</m:t>
                    </m:r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700F4A7-0738-C308-9A39-721DA516B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507" y="5481473"/>
                <a:ext cx="6674986" cy="738344"/>
              </a:xfrm>
              <a:prstGeom prst="rect">
                <a:avLst/>
              </a:prstGeom>
              <a:blipFill>
                <a:blip r:embed="rId3"/>
                <a:stretch>
                  <a:fillRect l="-380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Immagine che contiene linea, testo, Diagramma, diagramma&#10;&#10;Descrizione generata automaticamente">
            <a:extLst>
              <a:ext uri="{FF2B5EF4-FFF2-40B4-BE49-F238E27FC236}">
                <a16:creationId xmlns:a16="http://schemas.microsoft.com/office/drawing/2014/main" id="{ADDBC013-9BA0-78EC-5527-8C2E315C0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988" y="1463832"/>
            <a:ext cx="5174812" cy="388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95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8EB01-D951-AA66-AA4B-DDFC8D60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20FD62B5-B551-38F0-C95D-F26F4093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61E0C27-DC66-3C3A-9CAA-A9F19A3EA37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15310" y="1497724"/>
                <a:ext cx="5704490" cy="485862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1500" dirty="0"/>
                  <a:t>Now that we have detected our signal </a:t>
                </a:r>
                <a14:m>
                  <m:oMath xmlns:m="http://schemas.openxmlformats.org/officeDocument/2006/math"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500" dirty="0"/>
                  <a:t>, we can infer properties of the source through Bayesian analysis, and in particular the Fisher matrix formalism. We recall Bayes’ theorem 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/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1500" dirty="0"/>
                  <a:t>The likelihood </a:t>
                </a:r>
                <a14:m>
                  <m:oMath xmlns:m="http://schemas.openxmlformats.org/officeDocument/2006/math"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it-IT" sz="15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5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500" dirty="0"/>
                  <a:t> is defined as the probability of noise realization </a:t>
                </a:r>
                <a:br>
                  <a:rPr lang="en-US" sz="15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5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it-IT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5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it-IT" sz="15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5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5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sz="15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5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it-IT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5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it-IT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it-IT" sz="1500" b="0" dirty="0"/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1500" dirty="0"/>
                  <a:t>Where the data </a:t>
                </a:r>
                <a14:m>
                  <m:oMath xmlns:m="http://schemas.openxmlformats.org/officeDocument/2006/math"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15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sz="15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sz="15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it-IT" sz="1500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sz="15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15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5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1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5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500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sz="15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15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5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15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500" dirty="0"/>
                  <a:t> being the true signal, while the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50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1500" dirty="0"/>
                  <a:t> is assumed to be gaussian and stationary.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1500" dirty="0"/>
                  <a:t>In the Fisher matrix context, the likelihood function is assumed to be well approximated by a multidimensional gaussian, which allows for quick estimates of the covariance matrix.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61E0C27-DC66-3C3A-9CAA-A9F19A3EA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15310" y="1497724"/>
                <a:ext cx="5704490" cy="4858626"/>
              </a:xfrm>
              <a:blipFill>
                <a:blip r:embed="rId3"/>
                <a:stretch>
                  <a:fillRect l="-443" r="-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2B648150-40F0-A40B-BCAC-BE1020D147B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524711"/>
                <a:ext cx="5704490" cy="4253789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1500" dirty="0"/>
                  <a:t>From the multidimensional expression of the Cramer-Rao bound, the Fisher matrix is defined as: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  <m:e>
                          <m:f>
                            <m:f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500" dirty="0"/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1500" dirty="0"/>
                  <a:t>Where 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1500" dirty="0"/>
                  <a:t> is the signal model,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150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en-US" sz="1500" dirty="0"/>
                  <a:t> are the injected parameters. The inverse of the Fisher matrix represents the covariance matrix of the parameters: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5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5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50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it-IT" sz="150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150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500" dirty="0"/>
              </a:p>
              <a:p>
                <a:pPr marL="0" indent="0">
                  <a:lnSpc>
                    <a:spcPct val="160000"/>
                  </a:lnSpc>
                  <a:buNone/>
                </a:pPr>
                <a:r>
                  <a:rPr lang="en-US" sz="1500" dirty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5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15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50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1500" dirty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en-US" sz="1500" dirty="0"/>
                  <a:t>, the following parameters have been chosen: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𝐵𝐻</m:t>
                          </m:r>
                        </m:sub>
                      </m:sSub>
                      <m:r>
                        <a:rPr lang="it-IT" sz="1500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5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15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it-IT" sz="1500" dirty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it-IT" sz="15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it-IT" sz="1500" dirty="0">
                          <a:latin typeface="Cambria Math" panose="02040503050406030204" pitchFamily="18" charset="0"/>
                        </a:rPr>
                        <m:t>=2 </m:t>
                      </m:r>
                      <m:sSub>
                        <m:sSubPr>
                          <m:ctrlPr>
                            <a:rPr lang="it-IT" sz="15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500" dirty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it-IT" sz="1500" dirty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it-IT" sz="1500" dirty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it-IT" sz="1500" dirty="0">
                          <a:latin typeface="Cambria Math" panose="02040503050406030204" pitchFamily="18" charset="0"/>
                        </a:rPr>
                        <m:t>=20</m:t>
                      </m:r>
                    </m:oMath>
                  </m:oMathPara>
                </a14:m>
                <a:endParaRPr lang="en-US" sz="1500" dirty="0"/>
              </a:p>
              <a:p>
                <a:pPr marL="0" indent="0">
                  <a:lnSpc>
                    <a:spcPct val="140000"/>
                  </a:lnSpc>
                  <a:buNone/>
                </a:pPr>
                <a:endParaRPr lang="en-US" sz="1700" dirty="0"/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2B648150-40F0-A40B-BCAC-BE1020D147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524711"/>
                <a:ext cx="5704490" cy="4253789"/>
              </a:xfrm>
              <a:blipFill>
                <a:blip r:embed="rId4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995AFF-654B-1F55-84FC-9508874E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C5A73A-9010-8565-3139-21661F1D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D346D3-04F6-16AB-E9A8-EA0844BB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71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94DD9-11B7-73A5-D271-15BB648C9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6732AE4-F94C-5D02-D926-DD9FB816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estimation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E4113A-3F99-5791-4500-F34824B0F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9EFC90-9F98-F58B-7564-A1FCCA23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CA0C52-8697-A63E-C455-F9A97FFE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19</a:t>
            </a:fld>
            <a:endParaRPr lang="en-US"/>
          </a:p>
        </p:txBody>
      </p:sp>
      <p:pic>
        <p:nvPicPr>
          <p:cNvPr id="14" name="Immagine 13" descr="Immagine che contiene diagramma, schizzo, testo, disegno&#10;&#10;Descrizione generata automaticamente">
            <a:extLst>
              <a:ext uri="{FF2B5EF4-FFF2-40B4-BE49-F238E27FC236}">
                <a16:creationId xmlns:a16="http://schemas.microsoft.com/office/drawing/2014/main" id="{76B2A45E-01AF-C7D9-4DE0-1464C8D9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508" y="1317204"/>
            <a:ext cx="4684036" cy="468403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960FB38-7143-3585-5755-0916796DA251}"/>
              </a:ext>
            </a:extLst>
          </p:cNvPr>
          <p:cNvSpPr txBox="1"/>
          <p:nvPr/>
        </p:nvSpPr>
        <p:spPr>
          <a:xfrm>
            <a:off x="3311212" y="6001241"/>
            <a:ext cx="5569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CMR10"/>
              </a:rPr>
              <a:t>Corner plots resulting from the parameter estimation for LGWA Si and Nb. </a:t>
            </a:r>
            <a:endParaRPr lang="en-US" sz="1400" dirty="0"/>
          </a:p>
        </p:txBody>
      </p:sp>
      <p:pic>
        <p:nvPicPr>
          <p:cNvPr id="2" name="Immagine 1" descr="Immagine che contiene diagramma, disegno, schizzo, testo&#10;&#10;Descrizione generata automaticamente">
            <a:extLst>
              <a:ext uri="{FF2B5EF4-FFF2-40B4-BE49-F238E27FC236}">
                <a16:creationId xmlns:a16="http://schemas.microsoft.com/office/drawing/2014/main" id="{1F3FCBD3-E1B0-D59D-A01D-3477446C1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17204"/>
            <a:ext cx="4684037" cy="46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8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A13B6-F794-71C5-3CC1-3518C872F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35E9DA-B050-9555-BB0F-5FA51EC1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 classification</a:t>
            </a:r>
          </a:p>
        </p:txBody>
      </p:sp>
      <p:pic>
        <p:nvPicPr>
          <p:cNvPr id="9" name="Segnaposto contenuto 8" descr="Immagine che contiene Oggetto astronomico, cometa, spazio, astronomia&#10;&#10;Descrizione generata automaticamente">
            <a:extLst>
              <a:ext uri="{FF2B5EF4-FFF2-40B4-BE49-F238E27FC236}">
                <a16:creationId xmlns:a16="http://schemas.microsoft.com/office/drawing/2014/main" id="{A51A32AE-0BBA-591A-F966-07D49A6136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85282" y="2045154"/>
            <a:ext cx="3055529" cy="3055529"/>
          </a:xfrm>
        </p:spPr>
      </p:pic>
      <p:pic>
        <p:nvPicPr>
          <p:cNvPr id="11" name="Segnaposto contenuto 10" descr="Immagine che contiene candela, Oggetto astronomico, oscurità, Ambra&#10;&#10;Descrizione generata automaticamente">
            <a:extLst>
              <a:ext uri="{FF2B5EF4-FFF2-40B4-BE49-F238E27FC236}">
                <a16:creationId xmlns:a16="http://schemas.microsoft.com/office/drawing/2014/main" id="{12DEB5A0-5B8D-530D-0803-F736A61029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2058" t="-737" r="21862" b="737"/>
          <a:stretch/>
        </p:blipFill>
        <p:spPr>
          <a:xfrm>
            <a:off x="8660027" y="2045154"/>
            <a:ext cx="2944128" cy="3055529"/>
          </a:xfr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0795F0-9218-020F-E9BB-A060E268F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121BF7-273D-357A-215E-FDEAA84C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AE8E3C-55D9-AD24-60D1-9EC89955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2</a:t>
            </a:fld>
            <a:endParaRPr lang="en-US" dirty="0"/>
          </a:p>
        </p:txBody>
      </p:sp>
      <p:pic>
        <p:nvPicPr>
          <p:cNvPr id="13" name="Immagine 12" descr="Immagine che contiene testo, schermata, Carattere, Policromia&#10;&#10;Descrizione generata automaticamente">
            <a:extLst>
              <a:ext uri="{FF2B5EF4-FFF2-40B4-BE49-F238E27FC236}">
                <a16:creationId xmlns:a16="http://schemas.microsoft.com/office/drawing/2014/main" id="{1EB128EF-15CA-18D7-D6CC-6FF330B6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5" y="1690688"/>
            <a:ext cx="4812237" cy="4070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A48ECF7-44A4-A613-D47E-4E6421F72595}"/>
                  </a:ext>
                </a:extLst>
              </p:cNvPr>
              <p:cNvSpPr txBox="1"/>
              <p:nvPr/>
            </p:nvSpPr>
            <p:spPr>
              <a:xfrm>
                <a:off x="613359" y="5871835"/>
                <a:ext cx="3871124" cy="386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Stellar-mass black holes:</a:t>
                </a:r>
                <a:r>
                  <a:rPr lang="it-IT" b="0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4−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A48ECF7-44A4-A613-D47E-4E6421F72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59" y="5871835"/>
                <a:ext cx="3871124" cy="386965"/>
              </a:xfrm>
              <a:prstGeom prst="rect">
                <a:avLst/>
              </a:prstGeom>
              <a:blipFill>
                <a:blip r:embed="rId5"/>
                <a:stretch>
                  <a:fillRect l="-1307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9B7C7B9-7780-9EEB-492C-CB358FE06481}"/>
                  </a:ext>
                </a:extLst>
              </p:cNvPr>
              <p:cNvSpPr txBox="1"/>
              <p:nvPr/>
            </p:nvSpPr>
            <p:spPr>
              <a:xfrm>
                <a:off x="5412309" y="5594836"/>
                <a:ext cx="2801473" cy="663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Intermediate-mass </a:t>
                </a:r>
                <a:br>
                  <a:rPr lang="en-US" dirty="0"/>
                </a:br>
                <a:r>
                  <a:rPr lang="en-US" dirty="0"/>
                  <a:t>black holes: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9B7C7B9-7780-9EEB-492C-CB358FE06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309" y="5594836"/>
                <a:ext cx="2801473" cy="663964"/>
              </a:xfrm>
              <a:prstGeom prst="rect">
                <a:avLst/>
              </a:prstGeom>
              <a:blipFill>
                <a:blip r:embed="rId6"/>
                <a:stretch>
                  <a:fillRect l="-1357" t="-377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CAB6D08-8740-DE9C-1F99-1DFE27ECC27E}"/>
                  </a:ext>
                </a:extLst>
              </p:cNvPr>
              <p:cNvSpPr txBox="1"/>
              <p:nvPr/>
            </p:nvSpPr>
            <p:spPr>
              <a:xfrm>
                <a:off x="8685541" y="5565954"/>
                <a:ext cx="2893100" cy="688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Supermassive black holes: 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CAB6D08-8740-DE9C-1F99-1DFE27ECC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541" y="5565954"/>
                <a:ext cx="2893100" cy="688458"/>
              </a:xfrm>
              <a:prstGeom prst="rect">
                <a:avLst/>
              </a:prstGeom>
              <a:blipFill>
                <a:blip r:embed="rId7"/>
                <a:stretch>
                  <a:fillRect l="-1316" t="-3636"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1FD5274-79FE-7918-5E33-6125A86F6F1B}"/>
              </a:ext>
            </a:extLst>
          </p:cNvPr>
          <p:cNvSpPr txBox="1"/>
          <p:nvPr/>
        </p:nvSpPr>
        <p:spPr>
          <a:xfrm>
            <a:off x="1308538" y="5633184"/>
            <a:ext cx="3651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Abbott+16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996819-29E8-988A-7273-BA35CA263B9A}"/>
              </a:ext>
            </a:extLst>
          </p:cNvPr>
          <p:cNvSpPr txBox="1"/>
          <p:nvPr/>
        </p:nvSpPr>
        <p:spPr>
          <a:xfrm>
            <a:off x="5155324" y="5116927"/>
            <a:ext cx="3363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NASA, ESA and D. </a:t>
            </a:r>
            <a:r>
              <a:rPr lang="it-IT" sz="1200" dirty="0" err="1">
                <a:solidFill>
                  <a:schemeClr val="bg2">
                    <a:lumMod val="75000"/>
                  </a:schemeClr>
                </a:solidFill>
              </a:rPr>
              <a:t>Lin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 (</a:t>
            </a:r>
            <a:r>
              <a:rPr lang="it-IT" sz="1200" dirty="0" err="1">
                <a:solidFill>
                  <a:schemeClr val="bg2">
                    <a:lumMod val="75000"/>
                  </a:schemeClr>
                </a:solidFill>
              </a:rPr>
              <a:t>Univ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. of New Hampshire)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7F880CE-8046-BA7E-C6CC-2AE41BC6375B}"/>
              </a:ext>
            </a:extLst>
          </p:cNvPr>
          <p:cNvSpPr txBox="1"/>
          <p:nvPr/>
        </p:nvSpPr>
        <p:spPr>
          <a:xfrm>
            <a:off x="10211914" y="5162829"/>
            <a:ext cx="1392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EHT Collaboration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3023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5E889-D88E-C3D4-9133-0461E6DC8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7D73BBF-99E9-54EA-2DF0-828F88E95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3742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67FA82-453D-9048-C8DE-B6E0BF0E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8" y="2347784"/>
            <a:ext cx="9889797" cy="1164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Backup slides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B47708-856D-887C-D9FF-46F1E121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3742597"/>
            <a:ext cx="12191990" cy="3115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2960FD-A5EB-65C3-7254-DC6214F00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5558" y="4307684"/>
            <a:ext cx="9544153" cy="190684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F4E6BB-7164-CC5C-F3A3-EA6945760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1180" y="4101097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1ECC9DC-2082-C42B-3593-BC0AD3FC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1DEAF6-6574-5944-057F-536CC231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E72069-A06E-2ED4-E8A0-77B92311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88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9F940-37E2-2310-9DF5-C7D1448D4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1A2699EA-C29D-2319-A370-863839B24A4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311228" y="1724299"/>
                <a:ext cx="6590284" cy="398659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800" dirty="0"/>
                  <a:t>Neutrino counterparts have also been detected in the events </a:t>
                </a:r>
                <a:r>
                  <a:rPr lang="en-US" sz="1800" dirty="0">
                    <a:effectLst/>
                    <a:latin typeface="CMR10"/>
                  </a:rPr>
                  <a:t>AT2019dsg, AT2019fdr and AT2019aalc. These events are not jetted, and models associate this fe</a:t>
                </a:r>
                <a:r>
                  <a:rPr lang="en-US" sz="1800" dirty="0">
                    <a:latin typeface="CMR10"/>
                  </a:rPr>
                  <a:t>ature to the production of neutrinos. Neutrino production can occur (Zheng, 2023) when the relativistic jet is choked by an outer envelope, which is expanding with a velocity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800" dirty="0"/>
                  <a:t>. The jet is collimated by the cocoon pressure to a cylinder shape and is choked inside the envelope. Internal shocks occurred within the jet accelerate cosmic-ray protons, which produce neutrinos observed by us.</a:t>
                </a:r>
              </a:p>
            </p:txBody>
          </p:sp>
        </mc:Choice>
        <mc:Fallback xmlns="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1A2699EA-C29D-2319-A370-863839B24A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311228" y="1724299"/>
                <a:ext cx="6590284" cy="3986596"/>
              </a:xfrm>
              <a:blipFill>
                <a:blip r:embed="rId2"/>
                <a:stretch>
                  <a:fillRect l="-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86421B-072D-6898-A524-935AD274B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9D2EDE-DE5B-D062-570D-98CE7784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262F-A5BC-FD40-BBDA-5677E2BCE07A}" type="slidenum">
              <a:rPr lang="it-IT" smtClean="0"/>
              <a:t>21</a:t>
            </a:fld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7A82693-9194-F2C8-F819-85AF9CE5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Neutrino counterparts of </a:t>
            </a:r>
            <a:r>
              <a:rPr lang="it-IT" dirty="0" err="1"/>
              <a:t>TDEs</a:t>
            </a:r>
            <a:endParaRPr lang="it-IT" sz="4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E5B88C9-5954-D653-5ABA-56851B26FAA0}"/>
              </a:ext>
            </a:extLst>
          </p:cNvPr>
          <p:cNvSpPr txBox="1"/>
          <p:nvPr/>
        </p:nvSpPr>
        <p:spPr>
          <a:xfrm>
            <a:off x="1891862" y="5926877"/>
            <a:ext cx="3082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Zheng+23</a:t>
            </a:r>
          </a:p>
          <a:p>
            <a:pPr lvl="1" algn="r"/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  <a:p>
            <a:pPr lvl="1" algn="r"/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  <a:p>
            <a:pPr algn="r"/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642A6D1-7623-07C5-5722-96FD85FF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pic>
        <p:nvPicPr>
          <p:cNvPr id="10" name="Segnaposto contenuto 9" descr="Immagine che contiene testo, schermata, cerchio, diagramma&#10;&#10;Descrizione generata automaticamente">
            <a:extLst>
              <a:ext uri="{FF2B5EF4-FFF2-40B4-BE49-F238E27FC236}">
                <a16:creationId xmlns:a16="http://schemas.microsoft.com/office/drawing/2014/main" id="{553CC46E-A011-7038-67A2-177322AA2A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90488" y="1541928"/>
            <a:ext cx="4684049" cy="4351338"/>
          </a:xfrm>
        </p:spPr>
      </p:pic>
    </p:spTree>
    <p:extLst>
      <p:ext uri="{BB962C8B-B14F-4D97-AF65-F5344CB8AC3E}">
        <p14:creationId xmlns:p14="http://schemas.microsoft.com/office/powerpoint/2010/main" val="242051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05AF3-B837-92D4-C739-2BEF51F45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BC40021-AEF8-3940-0805-08AF28F3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TDE by an Intermediate-mass BH</a:t>
            </a:r>
          </a:p>
        </p:txBody>
      </p:sp>
      <p:pic>
        <p:nvPicPr>
          <p:cNvPr id="3" name="Segnaposto contenuto 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B777C373-46A3-5375-D69B-78B91B28A7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3422" y="2413680"/>
            <a:ext cx="5181600" cy="2878666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Segnaposto contenuto 8">
                <a:extLst>
                  <a:ext uri="{FF2B5EF4-FFF2-40B4-BE49-F238E27FC236}">
                    <a16:creationId xmlns:a16="http://schemas.microsoft.com/office/drawing/2014/main" id="{B95CA7F3-8AB1-F1D3-0793-770A0437229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978610" y="1599114"/>
                <a:ext cx="6066244" cy="4667250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30000"/>
                  </a:lnSpc>
                  <a:buNone/>
                </a:pPr>
                <a:r>
                  <a:rPr lang="en-US" sz="1800" dirty="0">
                    <a:effectLst/>
                    <a:latin typeface="CMR10"/>
                  </a:rPr>
                  <a:t>The </a:t>
                </a:r>
                <a:r>
                  <a:rPr lang="en-US" sz="1800" b="1" dirty="0">
                    <a:effectLst/>
                    <a:latin typeface="CMR10"/>
                  </a:rPr>
                  <a:t>X-ray source 3XMM J215022.4-55108</a:t>
                </a:r>
                <a:r>
                  <a:rPr lang="en-US" sz="1800" dirty="0">
                    <a:effectLst/>
                    <a:latin typeface="CMR10"/>
                  </a:rPr>
                  <a:t> was detected during 2006 and 2009 in two XMM-Newton observations and one Chandra observation (Lin+18, Lin+20)</a:t>
                </a:r>
                <a:r>
                  <a:rPr lang="en-US" sz="1800" dirty="0">
                    <a:latin typeface="CMR10"/>
                  </a:rPr>
                  <a:t>:</a:t>
                </a:r>
              </a:p>
              <a:p>
                <a:pPr>
                  <a:lnSpc>
                    <a:spcPct val="130000"/>
                  </a:lnSpc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effectLst/>
                    <a:latin typeface="CMR10"/>
                  </a:rPr>
                  <a:t>Very high emission temperature of around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800" dirty="0">
                  <a:effectLst/>
                  <a:latin typeface="CMR10"/>
                </a:endParaRPr>
              </a:p>
              <a:p>
                <a:pPr>
                  <a:lnSpc>
                    <a:spcPct val="130000"/>
                  </a:lnSpc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CMR10"/>
                  </a:rPr>
                  <a:t>Unlike AGNs, </a:t>
                </a:r>
                <a:r>
                  <a:rPr lang="en-US" sz="1800" dirty="0">
                    <a:effectLst/>
                    <a:latin typeface="CMR10"/>
                  </a:rPr>
                  <a:t>where the spectrum is dominated by a power-law with a slope independent by the BH mass, in TDEs emission temperatures and BH masses are related, resulting in an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800" b="0" dirty="0">
                  <a:effectLst/>
                  <a:latin typeface="CMR10"/>
                </a:endParaRPr>
              </a:p>
              <a:p>
                <a:pPr>
                  <a:lnSpc>
                    <a:spcPct val="130000"/>
                  </a:lnSpc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CMR10"/>
                  </a:rPr>
                  <a:t>Subsequent multi-wavelength follow-ups have corroborated the interpretation of this event as a TDE by an IMBH, with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−5/3</m:t>
                        </m:r>
                      </m:sup>
                    </m:sSup>
                  </m:oMath>
                </a14:m>
                <a:r>
                  <a:rPr lang="en-US" sz="1800" dirty="0">
                    <a:latin typeface="CMR10"/>
                  </a:rPr>
                  <a:t> power law decay</a:t>
                </a:r>
              </a:p>
            </p:txBody>
          </p:sp>
        </mc:Choice>
        <mc:Fallback>
          <p:sp>
            <p:nvSpPr>
              <p:cNvPr id="9" name="Segnaposto contenuto 8">
                <a:extLst>
                  <a:ext uri="{FF2B5EF4-FFF2-40B4-BE49-F238E27FC236}">
                    <a16:creationId xmlns:a16="http://schemas.microsoft.com/office/drawing/2014/main" id="{B95CA7F3-8AB1-F1D3-0793-770A043722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978610" y="1599114"/>
                <a:ext cx="6066244" cy="4667250"/>
              </a:xfrm>
              <a:blipFill>
                <a:blip r:embed="rId3"/>
                <a:stretch>
                  <a:fillRect l="-835" r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12115F-36F0-670C-188C-9F6F91FD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29DAE7-9BDF-F5CF-03E2-92484744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6DDBF8-C8BD-52B7-A071-9CD2192E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22</a:t>
            </a:fld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0ECC78-D8CC-F2A1-1359-372C313744D8}"/>
              </a:ext>
            </a:extLst>
          </p:cNvPr>
          <p:cNvSpPr txBox="1"/>
          <p:nvPr/>
        </p:nvSpPr>
        <p:spPr>
          <a:xfrm>
            <a:off x="3235409" y="5292346"/>
            <a:ext cx="2743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Lin+20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23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A4ECA4E1-91F9-AC42-8E6A-1B15A65191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84717" y="1517268"/>
            <a:ext cx="3515663" cy="4724172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03232DC5-2E0C-2E47-9F58-EBA4F8C7E85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738648" y="1517268"/>
                <a:ext cx="5817476" cy="4580453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dirty="0"/>
                  <a:t>Another very interesting observation has been the Binary Black Hole candidate from galaxy SDSS J120136.02+300305.5 (Liu+14):</a:t>
                </a:r>
              </a:p>
              <a:p>
                <a:pPr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After the initial flare, the typical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−5/3</m:t>
                        </m:r>
                      </m:sup>
                    </m:sSup>
                  </m:oMath>
                </a14:m>
                <a:r>
                  <a:rPr lang="en-US" sz="2000" baseline="30000" dirty="0"/>
                  <a:t> </a:t>
                </a:r>
                <a:r>
                  <a:rPr lang="en-US" sz="2000" dirty="0"/>
                  <a:t>decay is observed, but after about a month there is a sudden drop of the luminosity by an order of 50 in a week</a:t>
                </a:r>
              </a:p>
              <a:p>
                <a:pPr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After 115 days, X-ray signal reappears, which again follows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−5/3</m:t>
                        </m:r>
                      </m:sup>
                    </m:sSup>
                  </m:oMath>
                </a14:m>
                <a:r>
                  <a:rPr lang="en-US" sz="2000" baseline="30000" dirty="0"/>
                  <a:t>  </a:t>
                </a:r>
                <a:r>
                  <a:rPr lang="en-US" sz="2000" dirty="0"/>
                  <a:t>decay </a:t>
                </a:r>
              </a:p>
              <a:p>
                <a:pPr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Through the timing of the </a:t>
                </a:r>
                <a:r>
                  <a:rPr lang="en-US" sz="2000" dirty="0" err="1"/>
                  <a:t>lightcurve</a:t>
                </a:r>
                <a:r>
                  <a:rPr lang="en-US" sz="2000" dirty="0"/>
                  <a:t> interruptions, information regarding the black holes can be deduced, such as spin, q value, orbital period of the binary system</a:t>
                </a:r>
              </a:p>
            </p:txBody>
          </p:sp>
        </mc:Choice>
        <mc:Fallback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03232DC5-2E0C-2E47-9F58-EBA4F8C7E8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738648" y="1517268"/>
                <a:ext cx="5817476" cy="4580453"/>
              </a:xfrm>
              <a:blipFill>
                <a:blip r:embed="rId4"/>
                <a:stretch>
                  <a:fillRect l="-652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9884A68-62AE-124A-8798-D65571F6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52EA62-6E65-8C4C-9570-EB7E6D86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262F-A5BC-FD40-BBDA-5677E2BCE07A}" type="slidenum">
              <a:rPr lang="it-IT" smtClean="0"/>
              <a:t>23</a:t>
            </a:fld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99B6FE2-E088-1241-84B3-83973ABE5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 TDE by a </a:t>
            </a:r>
            <a:r>
              <a:rPr lang="it-IT" dirty="0" err="1"/>
              <a:t>Supermassive</a:t>
            </a:r>
            <a:r>
              <a:rPr lang="it-IT" dirty="0"/>
              <a:t> BH </a:t>
            </a:r>
            <a:r>
              <a:rPr lang="it-IT" dirty="0" err="1"/>
              <a:t>binary</a:t>
            </a:r>
            <a:endParaRPr lang="it-IT" sz="5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8DDC86-BD39-4C4A-AE47-69106CEC6360}"/>
              </a:ext>
            </a:extLst>
          </p:cNvPr>
          <p:cNvSpPr txBox="1"/>
          <p:nvPr/>
        </p:nvSpPr>
        <p:spPr>
          <a:xfrm>
            <a:off x="1421413" y="6241440"/>
            <a:ext cx="3378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Liu+14</a:t>
            </a:r>
          </a:p>
          <a:p>
            <a:pPr lvl="1"/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66F7581-97F0-01FB-E454-5F8BEA98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</p:spTree>
    <p:extLst>
      <p:ext uri="{BB962C8B-B14F-4D97-AF65-F5344CB8AC3E}">
        <p14:creationId xmlns:p14="http://schemas.microsoft.com/office/powerpoint/2010/main" val="777824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4D27F6F-B115-84FF-523C-5A598562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SNR estimate</a:t>
            </a:r>
          </a:p>
        </p:txBody>
      </p:sp>
      <p:pic>
        <p:nvPicPr>
          <p:cNvPr id="13" name="Segnaposto contenuto 1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13DD8396-25D5-684F-B99A-9636F80D06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8735" y="1459780"/>
            <a:ext cx="5102039" cy="3826528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9BB4D2-A052-1CF0-0D34-399ED84C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91AD35-4A4C-0BA5-B5C3-9F1419649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24E2E3-6A69-C4BA-8BF4-0177792D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16D519F-8871-206E-FFB6-53200379E011}"/>
                  </a:ext>
                </a:extLst>
              </p:cNvPr>
              <p:cNvSpPr txBox="1"/>
              <p:nvPr/>
            </p:nvSpPr>
            <p:spPr>
              <a:xfrm>
                <a:off x="2668601" y="5398220"/>
                <a:ext cx="7089762" cy="734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/>
                  <a:t>Analytical estimate of the SNR for LGWA Si and Nb.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400" dirty="0"/>
                  <a:t> is fixed, while different values of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400" dirty="0"/>
                  <a:t> are represented in color and line style. On the x-axis we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16D519F-8871-206E-FFB6-53200379E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601" y="5398220"/>
                <a:ext cx="7089762" cy="734112"/>
              </a:xfrm>
              <a:prstGeom prst="rect">
                <a:avLst/>
              </a:prstGeom>
              <a:blipFill>
                <a:blip r:embed="rId4"/>
                <a:stretch>
                  <a:fillRect l="-358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05815FF8-3D83-9F0D-D3A0-479A6BE0E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689" y="1459779"/>
            <a:ext cx="5102039" cy="382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3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BB776-7FF3-8D7D-DC1A-A99584981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B09308-28AC-032F-B25D-1E239660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Visibility horizon estimate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9">
                <a:extLst>
                  <a:ext uri="{FF2B5EF4-FFF2-40B4-BE49-F238E27FC236}">
                    <a16:creationId xmlns:a16="http://schemas.microsoft.com/office/drawing/2014/main" id="{9AF242C7-F59B-362E-E4AC-3D4E72BFAF1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440" y="1513490"/>
                <a:ext cx="5825360" cy="4663473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dirty="0"/>
                  <a:t>Now that we obtained the SNR, if we fix a certain threshold on the SNR value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𝑙𝑖𝑚</m:t>
                        </m:r>
                      </m:sub>
                    </m:sSub>
                  </m:oMath>
                </a14:m>
                <a:r>
                  <a:rPr lang="en-US" dirty="0"/>
                  <a:t> we can invert the previous equation for a distance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≪1)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2/3</m:t>
                              </m:r>
                            </m:sup>
                          </m:sSub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𝑆𝑁𝑅</m:t>
                          </m:r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2/3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dirty="0"/>
                  <a:t>In order to obtain visibility horizons, however, we need to maximize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, from the definition: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−1/3</m:t>
                          </m:r>
                        </m:sup>
                      </m:sSubSup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𝐵𝐻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−2/3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represents the critical radius for direct plunge in units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𝑆𝑐h</m:t>
                        </m:r>
                      </m:sub>
                    </m:sSub>
                  </m:oMath>
                </a14:m>
                <a:r>
                  <a:rPr lang="en-US" dirty="0"/>
                  <a:t>, where a factor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∼2</m:t>
                    </m:r>
                  </m:oMath>
                </a14:m>
                <a:r>
                  <a:rPr lang="en-US" dirty="0"/>
                  <a:t> reproduces the correct relativistic rates and is the value chosen.</a:t>
                </a:r>
              </a:p>
            </p:txBody>
          </p:sp>
        </mc:Choice>
        <mc:Fallback xmlns="">
          <p:sp>
            <p:nvSpPr>
              <p:cNvPr id="10" name="Segnaposto contenuto 9">
                <a:extLst>
                  <a:ext uri="{FF2B5EF4-FFF2-40B4-BE49-F238E27FC236}">
                    <a16:creationId xmlns:a16="http://schemas.microsoft.com/office/drawing/2014/main" id="{9AF242C7-F59B-362E-E4AC-3D4E72BFAF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440" y="1513490"/>
                <a:ext cx="5825360" cy="4663473"/>
              </a:xfrm>
              <a:blipFill>
                <a:blip r:embed="rId3"/>
                <a:stretch>
                  <a:fillRect l="-435" r="-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10">
                <a:extLst>
                  <a:ext uri="{FF2B5EF4-FFF2-40B4-BE49-F238E27FC236}">
                    <a16:creationId xmlns:a16="http://schemas.microsoft.com/office/drawing/2014/main" id="{345B66EE-3BB9-5968-D18D-284BD4FD49B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199" y="1513490"/>
                <a:ext cx="5825360" cy="4842860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dirty="0"/>
                  <a:t>From these two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, the final result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is:</a:t>
                </a:r>
              </a:p>
              <a:p>
                <a:pPr marL="0" indent="0" algn="ctr">
                  <a:lnSpc>
                    <a:spcPct val="14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0.01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𝐵𝐻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𝐻𝑧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𝑑𝑒𝑡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−21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dirty="0"/>
                  <a:t>Where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4⋅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𝐻𝑧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𝜅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−3/2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𝐵𝐻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10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dirty="0"/>
                  <a:t>Introducing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dirty="0"/>
                  <a:t> the optimal frequency of the detector, given the U-shape of the ASD, we have two outcomes in order to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>
                  <a:lnSpc>
                    <a:spcPct val="14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</m:oMath>
                </a14:m>
                <a:r>
                  <a:rPr lang="en-US" dirty="0"/>
                  <a:t> is a steep function of f,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𝐺𝑊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dirty="0"/>
                  <a:t>, then there exists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for which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𝐺𝑊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b="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b="0" dirty="0"/>
                  <a:t> is calculated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endParaRPr lang="en-US" b="0" dirty="0"/>
              </a:p>
              <a:p>
                <a:pPr>
                  <a:lnSpc>
                    <a:spcPct val="14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𝐺𝑊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is obtained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𝐺𝑊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Segnaposto contenuto 10">
                <a:extLst>
                  <a:ext uri="{FF2B5EF4-FFF2-40B4-BE49-F238E27FC236}">
                    <a16:creationId xmlns:a16="http://schemas.microsoft.com/office/drawing/2014/main" id="{345B66EE-3BB9-5968-D18D-284BD4FD49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199" y="1513490"/>
                <a:ext cx="5825360" cy="4842860"/>
              </a:xfrm>
              <a:blipFill>
                <a:blip r:embed="rId4"/>
                <a:stretch>
                  <a:fillRect l="-435" r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86BDA3-D4AA-AEB7-891B-55555D1A2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F6583F-698A-5C16-33AA-8134EC62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5D78D6-7203-6392-4981-4CB221CC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39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B38A8-BA6F-2DC4-8D3B-D6F07867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A14FE26-04F9-5DEF-E43F-4E02FC3B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SNR estimate – LGWA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04F639-EFEF-1EBC-9DDD-37731D85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B658E8-4AB8-BC69-B232-8931EF1B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FEC25E-E4F9-5450-542D-22182E62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59499E7-617D-FD02-4C61-B748C50860D0}"/>
                  </a:ext>
                </a:extLst>
              </p:cNvPr>
              <p:cNvSpPr txBox="1"/>
              <p:nvPr/>
            </p:nvSpPr>
            <p:spPr>
              <a:xfrm>
                <a:off x="2758507" y="5481473"/>
                <a:ext cx="6674986" cy="738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/>
                  <a:t>Numerical estimate of the SNR for the detector LGWA Si and Nb.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400" dirty="0"/>
                  <a:t> is varied,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and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r>
                  <a:rPr lang="en-US" sz="1400" dirty="0"/>
                  <a:t> </a:t>
                </a:r>
                <a:r>
                  <a:rPr lang="it-IT" sz="1400" dirty="0"/>
                  <a:t>are </a:t>
                </a:r>
                <a:r>
                  <a:rPr lang="en-US" sz="1400" dirty="0"/>
                  <a:t>fixed. The distance is fixed at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𝑀𝑝𝑐</m:t>
                    </m:r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59499E7-617D-FD02-4C61-B748C5086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507" y="5481473"/>
                <a:ext cx="6674986" cy="738344"/>
              </a:xfrm>
              <a:prstGeom prst="rect">
                <a:avLst/>
              </a:prstGeom>
              <a:blipFill>
                <a:blip r:embed="rId2"/>
                <a:stretch>
                  <a:fillRect l="-380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 descr="Immagine che contiene linea, testo, Diagramma, diagramma&#10;&#10;Descrizione generata automaticamente">
            <a:extLst>
              <a:ext uri="{FF2B5EF4-FFF2-40B4-BE49-F238E27FC236}">
                <a16:creationId xmlns:a16="http://schemas.microsoft.com/office/drawing/2014/main" id="{92336994-9AFA-DAA2-26F2-7866E58C7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51" y="1463832"/>
            <a:ext cx="5174811" cy="3881108"/>
          </a:xfrm>
          <a:prstGeom prst="rect">
            <a:avLst/>
          </a:prstGeom>
        </p:spPr>
      </p:pic>
      <p:pic>
        <p:nvPicPr>
          <p:cNvPr id="3" name="Immagine 2" descr="Immagine che contiene linea, testo, Diagramma, diagramma&#10;&#10;Descrizione generata automaticamente">
            <a:extLst>
              <a:ext uri="{FF2B5EF4-FFF2-40B4-BE49-F238E27FC236}">
                <a16:creationId xmlns:a16="http://schemas.microsoft.com/office/drawing/2014/main" id="{3D40C460-8377-AAD9-74CC-F06B8484E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988" y="1463832"/>
            <a:ext cx="5174810" cy="38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41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5DC3F-0E4A-15A7-BB49-30BF179C2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45F5D08-DA7E-60A7-639E-959A2478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SNR estimate – LGWA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194A15-CF19-BE13-EB15-14D620DE5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5A096D-9E46-AEFA-DB3C-D44ED1B2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598FC5-64BC-1834-9A5E-90770CC0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3C843C8-13B8-CF0A-B419-43BA6FABA410}"/>
                  </a:ext>
                </a:extLst>
              </p:cNvPr>
              <p:cNvSpPr txBox="1"/>
              <p:nvPr/>
            </p:nvSpPr>
            <p:spPr>
              <a:xfrm>
                <a:off x="2758507" y="5481473"/>
                <a:ext cx="6674986" cy="738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/>
                  <a:t>Numerical estimate of the SNR for the detector LGWA Si and Nb. Only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400" dirty="0"/>
                  <a:t> is varied,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=1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:r>
                  <a:rPr lang="it-IT" sz="1400" dirty="0"/>
                  <a:t>are </a:t>
                </a:r>
                <a:r>
                  <a:rPr lang="en-US" sz="1400" dirty="0"/>
                  <a:t>fixed. The distance is fixed at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𝑀𝑝𝑐</m:t>
                    </m:r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3C843C8-13B8-CF0A-B419-43BA6FABA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507" y="5481473"/>
                <a:ext cx="6674986" cy="738344"/>
              </a:xfrm>
              <a:prstGeom prst="rect">
                <a:avLst/>
              </a:prstGeom>
              <a:blipFill>
                <a:blip r:embed="rId2"/>
                <a:stretch>
                  <a:fillRect l="-380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ED77E241-9890-2E5E-F20B-41BB1282A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49" y="1463832"/>
            <a:ext cx="5174810" cy="3881108"/>
          </a:xfrm>
          <a:prstGeom prst="rect">
            <a:avLst/>
          </a:prstGeom>
        </p:spPr>
      </p:pic>
      <p:pic>
        <p:nvPicPr>
          <p:cNvPr id="9" name="Immagine 8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E5BF1536-71A7-45CC-54E2-DA9FDE15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986" y="1463832"/>
            <a:ext cx="5174810" cy="38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4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7F0EF1-D327-A0D7-1A8D-6F2E7A803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6F3C09F4-173C-72CA-54FA-679C00142DA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33249" y="1434661"/>
                <a:ext cx="10213427" cy="4742301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60000"/>
                  </a:lnSpc>
                  <a:buNone/>
                </a:pPr>
                <a:r>
                  <a:rPr lang="en-US" dirty="0"/>
                  <a:t>In order to obtain the derivatives of the strain, a finite difference approach has been adopted: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60000"/>
                  </a:lnSpc>
                  <a:buNone/>
                </a:pPr>
                <a:r>
                  <a:rPr lang="en-US" dirty="0"/>
                  <a:t>In our specific case, a value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is chosen, and the derivative is calculated as: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d>
                            <m:dPr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𝑖𝑛𝑗</m:t>
                                  </m:r>
                                </m:sub>
                              </m:sSub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​</m:t>
                                  </m:r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𝑖𝑛𝑗</m:t>
                                  </m:r>
                                </m:sub>
                              </m:sSub>
                            </m:sub>
                          </m:s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̃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d>
                            <m:d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𝑖𝑛𝑗</m:t>
                                  </m:r>
                                </m:sub>
                              </m:sSub>
                              <m:r>
                                <a:rPr lang="it-IT" i="1" dirty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​</m:t>
                                  </m:r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𝑖𝑛𝑗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it-IT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i="1" dirty="0">
                                  <a:latin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60000"/>
                  </a:lnSpc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has been set to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:r>
                  <a:rPr lang="en-US" dirty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en-US" dirty="0"/>
                  <a:t>, the following parameters have been chosen: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𝐵𝐻</m:t>
                          </m:r>
                        </m:sub>
                      </m:sSub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=2 </m:t>
                      </m:r>
                      <m:sSub>
                        <m:sSub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=20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6F3C09F4-173C-72CA-54FA-679C00142D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33249" y="1434661"/>
                <a:ext cx="10213427" cy="4742301"/>
              </a:xfrm>
              <a:blipFill>
                <a:blip r:embed="rId3"/>
                <a:stretch>
                  <a:fillRect l="-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444959-3E7F-9F66-41C6-FA9FCF917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3046D6E-D53C-BB5E-558D-6DCB4404F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CA1758-2362-0B84-2C9A-00B9C12EE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1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F42F8ED-386E-E040-9B0E-0D145D227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What are </a:t>
            </a:r>
            <a:r>
              <a:rPr lang="it-IT" sz="3200" b="1" dirty="0" err="1">
                <a:solidFill>
                  <a:schemeClr val="bg1"/>
                </a:solidFill>
              </a:rPr>
              <a:t>TDEs</a:t>
            </a:r>
            <a:r>
              <a:rPr lang="it-IT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29B83F8-EF04-644F-B7FF-2B9BA8AE8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900" y="4971170"/>
            <a:ext cx="4441371" cy="154393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TDEs (Tidal Disruption Events) are astrophysical transients that occur when a star orbits sufficiently close to a Black Hole (BH), resulting in the star being torn apart by the tidal forces of the BH.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E81C64-F117-E24B-AEF8-8D5FED5E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D9FFBD-D364-9541-820D-2D286050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262F-A5BC-FD40-BBDA-5677E2BCE07A}" type="slidenum">
              <a:rPr lang="it-IT" smtClean="0"/>
              <a:t>3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BF7F65-F2F6-9D44-81BB-046AA5169017}"/>
              </a:ext>
            </a:extLst>
          </p:cNvPr>
          <p:cNvSpPr txBox="1"/>
          <p:nvPr/>
        </p:nvSpPr>
        <p:spPr>
          <a:xfrm>
            <a:off x="4589305" y="6571476"/>
            <a:ext cx="3013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Credit: DESY  Science </a:t>
            </a:r>
            <a:r>
              <a:rPr lang="it-IT" sz="1200" dirty="0" err="1">
                <a:solidFill>
                  <a:schemeClr val="bg1"/>
                </a:solidFill>
              </a:rPr>
              <a:t>Communication</a:t>
            </a:r>
            <a:r>
              <a:rPr lang="it-IT" sz="1200" dirty="0">
                <a:solidFill>
                  <a:schemeClr val="bg1"/>
                </a:solidFill>
              </a:rPr>
              <a:t> Lab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900795E-41C5-4785-DDBD-54FA89B7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735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C685732-2FE9-8048-2B8F-3CF248ED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parameter and tidal radius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9">
                <a:extLst>
                  <a:ext uri="{FF2B5EF4-FFF2-40B4-BE49-F238E27FC236}">
                    <a16:creationId xmlns:a16="http://schemas.microsoft.com/office/drawing/2014/main" id="{4DF71AE6-CAEB-F3BB-39D5-317E0EA8594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864608" y="1764506"/>
                <a:ext cx="6998208" cy="4502182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1800" dirty="0"/>
                  <a:t>Let us start by defining a fundamental quantity for TDEs: the impact parameter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/>
                  <a:t>:</a:t>
                </a:r>
                <a:br>
                  <a:rPr lang="en-US" sz="1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sz="18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sz="18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1800" dirty="0"/>
                  <a:t>The tidal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/>
                  <a:t> is defined as the distance from the BH where the tidal forces equal stellar self-gravity, this means that for disruption to happen,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/>
                  <a:t>. The tidal acceleration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/>
                  <a:t> is the second term of the Taylor expansion of the BH field at the stellar surface: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  <m:sSub>
                                    <m:sSubPr>
                                      <m:ctrlPr>
                                        <a:rPr lang="it-IT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it-IT" sz="18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num>
                        <m:den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1800" dirty="0"/>
                  <a:t>Comparing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/>
                  <a:t> with the stellar gravitational acceleration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  <m:sup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1800" dirty="0"/>
                  <a:t> , we obtain the tidal radius</a:t>
                </a:r>
                <a:br>
                  <a:rPr lang="en-US" sz="1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sSup>
                        <m:sSup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8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sz="1800" b="0" i="1" smtClean="0">
                                          <a:latin typeface="Cambria Math" panose="02040503050406030204" pitchFamily="18" charset="0"/>
                                        </a:rPr>
                                        <m:t>𝐵𝐻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8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sz="18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Segnaposto contenuto 9">
                <a:extLst>
                  <a:ext uri="{FF2B5EF4-FFF2-40B4-BE49-F238E27FC236}">
                    <a16:creationId xmlns:a16="http://schemas.microsoft.com/office/drawing/2014/main" id="{4DF71AE6-CAEB-F3BB-39D5-317E0EA859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864608" y="1764506"/>
                <a:ext cx="6998208" cy="4502182"/>
              </a:xfrm>
              <a:blipFill>
                <a:blip r:embed="rId3"/>
                <a:stretch>
                  <a:fillRect l="-543" t="-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49BB1-C5E8-C8D7-1B09-5FC97258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A530AB-20A4-3C7E-9551-710145ED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7D5F93-40EA-2C94-3CA7-6C43ABC4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4</a:t>
            </a:fld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42FC65A-8613-BFEF-5F83-88737A4AA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5" y="1690688"/>
            <a:ext cx="2248077" cy="43513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C125B5A-8140-D885-5134-06B230F20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361" y="1702880"/>
            <a:ext cx="2248077" cy="435133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1E8F91-E152-3BC8-9C88-E9D9C0E4488E}"/>
              </a:ext>
            </a:extLst>
          </p:cNvPr>
          <p:cNvSpPr txBox="1"/>
          <p:nvPr/>
        </p:nvSpPr>
        <p:spPr>
          <a:xfrm>
            <a:off x="2153823" y="6004513"/>
            <a:ext cx="263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Ryu+23</a:t>
            </a:r>
            <a:endParaRPr lang="en-US" sz="1200" u="sng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457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C685732-2FE9-8048-2B8F-3CF248ED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characterize a TDE?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49BB1-C5E8-C8D7-1B09-5FC97258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A530AB-20A4-3C7E-9551-710145ED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7D5F93-40EA-2C94-3CA7-6C43ABC4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5</a:t>
            </a:fld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42FC65A-8613-BFEF-5F83-88737A4A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5" y="1690688"/>
            <a:ext cx="2248077" cy="43513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C125B5A-8140-D885-5134-06B230F20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361" y="1702880"/>
            <a:ext cx="2248077" cy="43513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9">
                <a:extLst>
                  <a:ext uri="{FF2B5EF4-FFF2-40B4-BE49-F238E27FC236}">
                    <a16:creationId xmlns:a16="http://schemas.microsoft.com/office/drawing/2014/main" id="{1F23715E-8D47-B898-7862-141CD8EE8A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3792" y="1571087"/>
                <a:ext cx="6998208" cy="4502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r>
                  <a:rPr lang="en-US" sz="1800" dirty="0"/>
                  <a:t>However, other parameters are also involved in the characterization of tidal disruption events:</a:t>
                </a:r>
              </a:p>
              <a:p>
                <a:pPr>
                  <a:lnSpc>
                    <a:spcPct val="120000"/>
                  </a:lnSpc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The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</m:oMath>
                </a14:m>
                <a:r>
                  <a:rPr lang="en-US" sz="1800" dirty="0"/>
                  <a:t> of the black hole, together with its spin </a:t>
                </a:r>
                <a14:m>
                  <m:oMath xmlns:m="http://schemas.openxmlformats.org/officeDocument/2006/math">
                    <m:r>
                      <a:rPr lang="it-IT" sz="1800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20000"/>
                  </a:lnSpc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The main properties of the disrupted star: the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800" dirty="0"/>
                  <a:t>, the radius</a:t>
                </a:r>
                <a:r>
                  <a:rPr lang="it-IT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800" dirty="0"/>
                  <a:t>, its position in the HR diagram and internal composition</a:t>
                </a:r>
              </a:p>
              <a:p>
                <a:pPr>
                  <a:lnSpc>
                    <a:spcPct val="120000"/>
                  </a:lnSpc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The type of orbit and impact type, i.e. </a:t>
                </a:r>
                <a14:m>
                  <m:oMath xmlns:m="http://schemas.openxmlformats.org/officeDocument/2006/math">
                    <m:r>
                      <a:rPr lang="it-IT" sz="180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sz="18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180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180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endParaRPr lang="en-US" sz="1800" dirty="0"/>
              </a:p>
              <a:p>
                <a:pPr>
                  <a:lnSpc>
                    <a:spcPct val="120000"/>
                  </a:lnSpc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The orbital angle and the viewing angle of the event</a:t>
                </a:r>
              </a:p>
            </p:txBody>
          </p:sp>
        </mc:Choice>
        <mc:Fallback>
          <p:sp>
            <p:nvSpPr>
              <p:cNvPr id="2" name="Segnaposto contenuto 9">
                <a:extLst>
                  <a:ext uri="{FF2B5EF4-FFF2-40B4-BE49-F238E27FC236}">
                    <a16:creationId xmlns:a16="http://schemas.microsoft.com/office/drawing/2014/main" id="{1F23715E-8D47-B898-7862-141CD8EE8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792" y="1571087"/>
                <a:ext cx="6998208" cy="4502182"/>
              </a:xfrm>
              <a:prstGeom prst="rect">
                <a:avLst/>
              </a:prstGeom>
              <a:blipFill>
                <a:blip r:embed="rId5"/>
                <a:stretch>
                  <a:fillRect l="-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14">
            <a:extLst>
              <a:ext uri="{FF2B5EF4-FFF2-40B4-BE49-F238E27FC236}">
                <a16:creationId xmlns:a16="http://schemas.microsoft.com/office/drawing/2014/main" id="{4C1AE5DC-E669-A0D1-F07B-28555FC1D38B}"/>
              </a:ext>
            </a:extLst>
          </p:cNvPr>
          <p:cNvSpPr txBox="1"/>
          <p:nvPr/>
        </p:nvSpPr>
        <p:spPr>
          <a:xfrm>
            <a:off x="2153823" y="6004513"/>
            <a:ext cx="263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Ryu+23</a:t>
            </a:r>
            <a:endParaRPr lang="en-US" sz="1200" u="sng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1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FC23E-D901-5D9F-79AE-0380B7FCD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2E148CD5-E6EB-D24E-85F2-DDCB2DBBC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Semi-analytical models</a:t>
            </a:r>
          </a:p>
        </p:txBody>
      </p:sp>
      <p:pic>
        <p:nvPicPr>
          <p:cNvPr id="14" name="Segnaposto contenuto 13" descr="Immagine che contiene schizzo, disegno, Line art, diagramma&#10;&#10;Descrizione generata automaticamente">
            <a:extLst>
              <a:ext uri="{FF2B5EF4-FFF2-40B4-BE49-F238E27FC236}">
                <a16:creationId xmlns:a16="http://schemas.microsoft.com/office/drawing/2014/main" id="{AF2B6B10-E30F-5494-59EC-65708EDFD3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3425" y="1526080"/>
            <a:ext cx="4992059" cy="4351338"/>
          </a:xfrm>
        </p:spPr>
      </p:pic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DC5D09DF-177B-5DA6-02DE-CDA5A5C7E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26080"/>
            <a:ext cx="558088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One of the first analytical models of TDEs is the affine star model, first presented by Carter-</a:t>
            </a:r>
            <a:r>
              <a:rPr lang="en-US" sz="1800" dirty="0" err="1"/>
              <a:t>Luminet</a:t>
            </a:r>
            <a:r>
              <a:rPr lang="en-US" sz="1800" dirty="0"/>
              <a:t> in 1983. In a parabolic approximation of the stellar orbit, the following phases are identified: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/>
              <a:t>Approximate equilibrium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/>
              <a:t>The free-fall regime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/>
              <a:t>The bounce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/>
              <a:t>The free rebound and ejection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E57D6F-2FA0-0171-82DD-CF9532F52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F2B510-46E1-DD70-0D82-6DF2AE2C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250A4E-37A0-1B42-36B8-B3735E257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6</a:t>
            </a:fld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602167A-1E6F-0F45-5C40-8AD17EB05168}"/>
              </a:ext>
            </a:extLst>
          </p:cNvPr>
          <p:cNvSpPr txBox="1"/>
          <p:nvPr/>
        </p:nvSpPr>
        <p:spPr>
          <a:xfrm>
            <a:off x="4038600" y="5841716"/>
            <a:ext cx="1655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chemeClr val="bg2">
                    <a:lumMod val="75000"/>
                  </a:schemeClr>
                </a:solidFill>
              </a:rPr>
              <a:t>Carter&amp;Luminet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, 1986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36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CFD8146-8355-1FF5-9052-3C84E1013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emission models of TDEs</a:t>
            </a:r>
          </a:p>
        </p:txBody>
      </p:sp>
      <p:pic>
        <p:nvPicPr>
          <p:cNvPr id="11" name="Segnaposto contenuto 10" descr="Immagine che contiene testo, schermata, creatività, design&#10;&#10;Descrizione generata automaticamente">
            <a:extLst>
              <a:ext uri="{FF2B5EF4-FFF2-40B4-BE49-F238E27FC236}">
                <a16:creationId xmlns:a16="http://schemas.microsoft.com/office/drawing/2014/main" id="{FE951663-BEE0-6CD0-1454-0F1BAF2859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51625" y="1472057"/>
            <a:ext cx="3484946" cy="2960133"/>
          </a:xfrm>
        </p:spPr>
      </p:pic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DD30F82-C80F-4CE8-12CA-C74AA55DD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2020" y="1472057"/>
            <a:ext cx="6483947" cy="486918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900" dirty="0"/>
              <a:t>The results of the simulation (</a:t>
            </a:r>
            <a:r>
              <a:rPr lang="en-US" sz="1800" dirty="0"/>
              <a:t>3D GRMHD code with radiative transfer setup)</a:t>
            </a:r>
            <a:r>
              <a:rPr lang="en-US" sz="1900" dirty="0"/>
              <a:t> (Dai+18) describe the different emission types that have been observed in TDEs (soft X rather than UV/optical):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Montecarlo simulations return the spectrum type with respect to the angle of emission, which track the propagation of photons in 3D</a:t>
            </a:r>
            <a:endParaRPr lang="en-US" sz="1700" dirty="0"/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700" dirty="0"/>
              <a:t>Depending on the angular position of the debris, we find two different reprocessing mechanisms of the radiation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700" dirty="0"/>
              <a:t>At great angles (with respect to the mid-plane), we observe a high ionization and low absorption of the radiation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700" dirty="0"/>
              <a:t>At low angles (close to the midplane), radiation is absorbed through photo-ionization and remitted as UV and optical radiation through electron recombination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Shift in the spectrum towards the X-ray bands at increasing angle (with respect to the mid-plane)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7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AEA1D9-9276-0DC8-3C9C-0FF57DE2C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D01217-408E-F709-1525-AA113860A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1A227A-08E3-0903-5705-CA0D475D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7</a:t>
            </a:fld>
            <a:endParaRPr lang="en-US"/>
          </a:p>
        </p:txBody>
      </p:sp>
      <p:pic>
        <p:nvPicPr>
          <p:cNvPr id="12" name="Immagine 11" descr="Immagine che contiene linea, Diagramma&#10;&#10;Descrizione generata automaticamente">
            <a:extLst>
              <a:ext uri="{FF2B5EF4-FFF2-40B4-BE49-F238E27FC236}">
                <a16:creationId xmlns:a16="http://schemas.microsoft.com/office/drawing/2014/main" id="{FA9CA887-D635-9D34-04BB-A6394FE74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45" y="4526132"/>
            <a:ext cx="4627106" cy="155612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855FB5B-3FE5-1BB9-7927-04549BA6A482}"/>
              </a:ext>
            </a:extLst>
          </p:cNvPr>
          <p:cNvSpPr txBox="1"/>
          <p:nvPr/>
        </p:nvSpPr>
        <p:spPr>
          <a:xfrm>
            <a:off x="2222938" y="6168897"/>
            <a:ext cx="3371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Dai+18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3DC7E6-F2A3-91DD-82B7-C153FE86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Space-based GW detectors</a:t>
            </a:r>
          </a:p>
        </p:txBody>
      </p:sp>
      <p:pic>
        <p:nvPicPr>
          <p:cNvPr id="9" name="Segnaposto contenuto 8" descr="Immagine che contiene schermata, testo, terreno&#10;&#10;Descrizione generata automaticamente">
            <a:extLst>
              <a:ext uri="{FF2B5EF4-FFF2-40B4-BE49-F238E27FC236}">
                <a16:creationId xmlns:a16="http://schemas.microsoft.com/office/drawing/2014/main" id="{A6B341F1-D511-93B8-8217-FA67314C97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0714" y="2143205"/>
            <a:ext cx="3943018" cy="2923065"/>
          </a:xfrm>
        </p:spPr>
      </p:pic>
      <p:pic>
        <p:nvPicPr>
          <p:cNvPr id="11" name="Segnaposto contenuto 10" descr="Immagine che contiene mappa, diagramma&#10;&#10;Descrizione generata automaticamente">
            <a:extLst>
              <a:ext uri="{FF2B5EF4-FFF2-40B4-BE49-F238E27FC236}">
                <a16:creationId xmlns:a16="http://schemas.microsoft.com/office/drawing/2014/main" id="{E6FC6968-16C0-D103-17F1-8D90E2F22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924445" y="2203519"/>
            <a:ext cx="3066391" cy="2767231"/>
          </a:xfr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C5EFC37-3663-2C5A-2400-0FD76B85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9AED29-651F-799E-039C-4C0E1068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65A2B7-5745-658A-3CDE-F1462A61A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8</a:t>
            </a:fld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3CC1A10-DECF-95FF-1D3C-63E321BF9992}"/>
              </a:ext>
            </a:extLst>
          </p:cNvPr>
          <p:cNvSpPr txBox="1"/>
          <p:nvPr/>
        </p:nvSpPr>
        <p:spPr>
          <a:xfrm>
            <a:off x="734962" y="5294389"/>
            <a:ext cx="293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LGWA crater representation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3D23F62-DFD4-A13C-1292-0BF1C1994619}"/>
              </a:ext>
            </a:extLst>
          </p:cNvPr>
          <p:cNvSpPr txBox="1"/>
          <p:nvPr/>
        </p:nvSpPr>
        <p:spPr>
          <a:xfrm>
            <a:off x="5265683" y="5297214"/>
            <a:ext cx="264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LISA orbit representation</a:t>
            </a:r>
          </a:p>
        </p:txBody>
      </p:sp>
      <p:pic>
        <p:nvPicPr>
          <p:cNvPr id="19" name="Immagine 18" descr="Immagine che contiene schermata, cerchio, Elementi grafici&#10;&#10;Descrizione generata automaticamente">
            <a:extLst>
              <a:ext uri="{FF2B5EF4-FFF2-40B4-BE49-F238E27FC236}">
                <a16:creationId xmlns:a16="http://schemas.microsoft.com/office/drawing/2014/main" id="{B8CB7A60-DECB-C4C3-5B2F-370870C25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088" y="2113862"/>
            <a:ext cx="4280001" cy="295240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E5AA9DB-2328-B7AD-330E-6BAD78C87E52}"/>
              </a:ext>
            </a:extLst>
          </p:cNvPr>
          <p:cNvSpPr txBox="1"/>
          <p:nvPr/>
        </p:nvSpPr>
        <p:spPr>
          <a:xfrm>
            <a:off x="9191297" y="5294389"/>
            <a:ext cx="252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DECIGO detector setup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1A15651-3781-C3A7-E2A6-B14977FE95A0}"/>
              </a:ext>
            </a:extLst>
          </p:cNvPr>
          <p:cNvSpPr txBox="1"/>
          <p:nvPr/>
        </p:nvSpPr>
        <p:spPr>
          <a:xfrm>
            <a:off x="3589672" y="5066270"/>
            <a:ext cx="5928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LGWA</a:t>
            </a:r>
          </a:p>
          <a:p>
            <a:endParaRPr lang="en-US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5ECAC88-8B29-8AD9-886C-123C146CB517}"/>
              </a:ext>
            </a:extLst>
          </p:cNvPr>
          <p:cNvSpPr txBox="1"/>
          <p:nvPr/>
        </p:nvSpPr>
        <p:spPr>
          <a:xfrm>
            <a:off x="8310634" y="5098635"/>
            <a:ext cx="447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ESA</a:t>
            </a:r>
          </a:p>
          <a:p>
            <a:endParaRPr lang="en-US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34E83E9-963B-88EB-3D01-BE354AFE0D56}"/>
              </a:ext>
            </a:extLst>
          </p:cNvPr>
          <p:cNvSpPr txBox="1"/>
          <p:nvPr/>
        </p:nvSpPr>
        <p:spPr>
          <a:xfrm>
            <a:off x="8996509" y="5066270"/>
            <a:ext cx="31071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Kawamura+06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49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5D20B-974B-B5FE-C986-C0900C3AF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9DAE617-839B-4BB7-6CBD-98668B8C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Space-based GW detectors: sensitivity</a:t>
            </a:r>
          </a:p>
        </p:txBody>
      </p:sp>
      <p:pic>
        <p:nvPicPr>
          <p:cNvPr id="3" name="Segnaposto contenuto 2" descr="Immagine che contiene Diagramma, linea, diagramma&#10;&#10;Descrizione generata automaticamente">
            <a:extLst>
              <a:ext uri="{FF2B5EF4-FFF2-40B4-BE49-F238E27FC236}">
                <a16:creationId xmlns:a16="http://schemas.microsoft.com/office/drawing/2014/main" id="{1ECBC48E-89D1-1845-013A-6ECEF96DBB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38852" y="1381344"/>
            <a:ext cx="6829096" cy="47469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9">
                <a:extLst>
                  <a:ext uri="{FF2B5EF4-FFF2-40B4-BE49-F238E27FC236}">
                    <a16:creationId xmlns:a16="http://schemas.microsoft.com/office/drawing/2014/main" id="{CA6AF7F9-3E97-16FA-7B74-2BD3A6CDC1E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24052" y="2411456"/>
                <a:ext cx="3514397" cy="299605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dirty="0"/>
                  <a:t>Future space-based detectors are notably most sensitive in the below-Hz region, with LISA probing the lowest frequency range below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𝑚𝐻𝑧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0" name="Segnaposto contenuto 9">
                <a:extLst>
                  <a:ext uri="{FF2B5EF4-FFF2-40B4-BE49-F238E27FC236}">
                    <a16:creationId xmlns:a16="http://schemas.microsoft.com/office/drawing/2014/main" id="{CA6AF7F9-3E97-16FA-7B74-2BD3A6CDC1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4052" y="2411456"/>
                <a:ext cx="3514397" cy="2996056"/>
              </a:xfrm>
              <a:blipFill>
                <a:blip r:embed="rId3"/>
                <a:stretch>
                  <a:fillRect l="-1439" r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81BBB5-1577-064B-3691-8CE20B06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18/09/25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AD4770-99E9-AD7F-9D63-9D1C257A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Lunar Gravitational Wave Antenna 2025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C984C8-EED3-FA9E-65AE-6D266119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90497-5601-AA4A-9829-4465EDEE8E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09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47310</TotalTime>
  <Words>2631</Words>
  <Application>Microsoft Macintosh PowerPoint</Application>
  <PresentationFormat>Widescreen</PresentationFormat>
  <Paragraphs>253</Paragraphs>
  <Slides>28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CMR10</vt:lpstr>
      <vt:lpstr>Aptos</vt:lpstr>
      <vt:lpstr>Aptos Display</vt:lpstr>
      <vt:lpstr>Arial</vt:lpstr>
      <vt:lpstr>Cambria Math</vt:lpstr>
      <vt:lpstr>Courier New</vt:lpstr>
      <vt:lpstr>Tema di Office</vt:lpstr>
      <vt:lpstr>Gravitational counterparts of Tidal Disruption Events by IMBHs with LGWA</vt:lpstr>
      <vt:lpstr>BH classification</vt:lpstr>
      <vt:lpstr>What are TDEs?</vt:lpstr>
      <vt:lpstr>Impact parameter and tidal radius</vt:lpstr>
      <vt:lpstr>How do we characterize a TDE?</vt:lpstr>
      <vt:lpstr>Semi-analytical models</vt:lpstr>
      <vt:lpstr>Electromagnetic emission models of TDEs</vt:lpstr>
      <vt:lpstr>Space-based GW detectors</vt:lpstr>
      <vt:lpstr>Space-based GW detectors: sensitivity</vt:lpstr>
      <vt:lpstr>Analytical approach of GW counterparts of TDEs</vt:lpstr>
      <vt:lpstr>Signal-to-Noise Ratio</vt:lpstr>
      <vt:lpstr>Analytical SNR estimate (MBH)</vt:lpstr>
      <vt:lpstr>Visibility horizons</vt:lpstr>
      <vt:lpstr>Numerical waveform simulations</vt:lpstr>
      <vt:lpstr>Analytical and numerical strain comparison</vt:lpstr>
      <vt:lpstr>Signal-to-Noise Ratio</vt:lpstr>
      <vt:lpstr>Numerical SNR estimate – LGWA</vt:lpstr>
      <vt:lpstr>Parameter estimation</vt:lpstr>
      <vt:lpstr>Parameter estimation</vt:lpstr>
      <vt:lpstr>Backup slides</vt:lpstr>
      <vt:lpstr>Neutrino counterparts of TDEs</vt:lpstr>
      <vt:lpstr>A TDE by an Intermediate-mass BH</vt:lpstr>
      <vt:lpstr>A TDE by a Supermassive BH binary</vt:lpstr>
      <vt:lpstr>Analytical SNR estimate</vt:lpstr>
      <vt:lpstr>Visibility horizon estimate</vt:lpstr>
      <vt:lpstr>Numerical SNR estimate – LGWA</vt:lpstr>
      <vt:lpstr>Numerical SNR estimate – LGWA</vt:lpstr>
      <vt:lpstr>Parameter estimation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Elisabeth Keppler</dc:creator>
  <cp:lastModifiedBy>Elisabeth Keppler</cp:lastModifiedBy>
  <cp:revision>15</cp:revision>
  <dcterms:created xsi:type="dcterms:W3CDTF">2024-09-19T15:31:21Z</dcterms:created>
  <dcterms:modified xsi:type="dcterms:W3CDTF">2025-09-23T08:47:47Z</dcterms:modified>
</cp:coreProperties>
</file>