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62" autoAdjust="0"/>
  </p:normalViewPr>
  <p:slideViewPr>
    <p:cSldViewPr snapToGrid="0">
      <p:cViewPr varScale="1">
        <p:scale>
          <a:sx n="74" d="100"/>
          <a:sy n="74" d="100"/>
        </p:scale>
        <p:origin x="1013" y="1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51A17-16D6-4547-8D6B-5297430912CB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F27F6-CAAC-42F6-AA4C-3436B0D7B5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58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Project initated by AeroSpace Center </a:t>
            </a:r>
          </a:p>
          <a:p>
            <a:pPr marL="171450" indent="-171450">
              <a:buFontTx/>
              <a:buChar char="-"/>
            </a:pPr>
            <a:r>
              <a:rPr lang="de-DE" dirty="0"/>
              <a:t>Re-analysis of Apollo17 data</a:t>
            </a:r>
          </a:p>
          <a:p>
            <a:pPr marL="171450" indent="-171450">
              <a:buFontTx/>
              <a:buChar char="-"/>
            </a:pPr>
            <a:r>
              <a:rPr lang="de-DE" dirty="0"/>
              <a:t>How best to use lunar noise for imaging?</a:t>
            </a:r>
          </a:p>
          <a:p>
            <a:pPr marL="171450" indent="-171450">
              <a:buFontTx/>
              <a:buChar char="-"/>
            </a:pPr>
            <a:r>
              <a:rPr lang="de-DE" dirty="0"/>
              <a:t>Strategies for near surface exploration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182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DA55E-6E3F-F354-9BFD-FC61355BE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2E826-D838-CE4D-B5F9-0B3AEA910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238A6-4276-A9BA-9E72-1D624D5A5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2005 noise interferometry for seismology emerged</a:t>
            </a:r>
          </a:p>
          <a:p>
            <a:pPr marL="171450" indent="-171450">
              <a:buFontTx/>
              <a:buChar char="-"/>
            </a:pPr>
            <a:r>
              <a:rPr lang="de-DE" dirty="0"/>
              <a:t>First applications in helio seismology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AE285-1329-5A6E-8E99-9DCB8411D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607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0A428-F903-CBD0-A6F7-A4ECD10CB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3275A3-B5E3-B9EF-A3A6-62042A567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1CF705-34BC-7043-974E-3264A495D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Topography not used</a:t>
            </a:r>
          </a:p>
          <a:p>
            <a:pPr marL="171450" indent="-171450">
              <a:buFontTx/>
              <a:buChar char="-"/>
            </a:pPr>
            <a:r>
              <a:rPr lang="de-DE" dirty="0"/>
              <a:t>Distances corrected, no correct</a:t>
            </a:r>
          </a:p>
          <a:p>
            <a:pPr marL="171450" indent="-171450">
              <a:buFontTx/>
              <a:buChar char="-"/>
            </a:pPr>
            <a:r>
              <a:rPr lang="de-DE" dirty="0"/>
              <a:t>Grey scale are models for one of the profiles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A5A7F-4CD4-26B0-CE1D-2373D190D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05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454F8-D934-0911-D379-033DB07E6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DA879-9CEB-AEFC-27B2-5A43518F84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447B33-3F3B-5657-A3BF-579C7617C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Thermal moonquakes dominat after lunchtime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AE6CF-02F4-A68C-18E4-63E47A8B0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052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C3FF0-7D02-89F0-419D-7D879276F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3F2D9-6AEB-CFA0-CBDE-CCB6BA5F3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53B50D-E813-C8F7-E75B-20B817698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2005 noise interferometry for seismology emerged</a:t>
            </a:r>
          </a:p>
          <a:p>
            <a:pPr marL="171450" indent="-171450">
              <a:buFontTx/>
              <a:buChar char="-"/>
            </a:pPr>
            <a:r>
              <a:rPr lang="de-DE" dirty="0"/>
              <a:t>First applications in helio seismology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300D1-07A3-2D18-5F18-9F6797ED9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788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69439-C06F-65B1-30CA-9041F24C9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E91C18-34C9-FBF2-26CE-E52DF0FE6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36EE7-9FDC-2098-3B39-ADD7EC166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2005 noise interferometry for seismology emerged</a:t>
            </a:r>
          </a:p>
          <a:p>
            <a:pPr marL="171450" indent="-171450">
              <a:buFontTx/>
              <a:buChar char="-"/>
            </a:pPr>
            <a:r>
              <a:rPr lang="de-DE" dirty="0"/>
              <a:t>First applications in helio seismology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B785-D499-70B9-0792-90F9B2FCE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635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5FAD2-DAE8-5356-1107-911BFE27D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29E751-720D-60CA-6236-F2EED243E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3224B8-C019-3A22-3987-273B84E5F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only 10 min noise ... More stacking improves S/N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EE5F5-F92C-436B-DEFC-6F6F8A4157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534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23EAC-CD54-64F8-2173-1408A0D3D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EAF43A-0B15-6181-39D3-4E8E0DC3A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A176C4-5B5B-42D0-3B32-16D54FF19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2005 noise interferometry for seismology emerged</a:t>
            </a:r>
          </a:p>
          <a:p>
            <a:pPr marL="171450" indent="-171450">
              <a:buFontTx/>
              <a:buChar char="-"/>
            </a:pPr>
            <a:r>
              <a:rPr lang="de-DE" dirty="0"/>
              <a:t>First applications in helio seismology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4559B-909C-0B01-E538-7A5C4EB158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891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64F46-96E2-B57F-8C07-9D79B715F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067FE-9644-6F55-6EF7-3C841D2FE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12CB0F-85A5-0D8A-6046-1E73368E9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2005 noise interferometry for seismology emerged</a:t>
            </a:r>
          </a:p>
          <a:p>
            <a:pPr marL="171450" indent="-171450">
              <a:buFontTx/>
              <a:buChar char="-"/>
            </a:pPr>
            <a:r>
              <a:rPr lang="de-DE" dirty="0"/>
              <a:t>First applications in helio seismology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231D4-41C2-5D14-4896-393D2A2F1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538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D95B-3245-02F3-3A88-716B71B2C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A03A85-6E50-CE89-4E82-260AC7687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1F9C8-A542-D9AF-A7BB-EBB16C072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2005 noise interferometry for seismology emerged</a:t>
            </a:r>
          </a:p>
          <a:p>
            <a:pPr marL="171450" indent="-171450">
              <a:buFontTx/>
              <a:buChar char="-"/>
            </a:pPr>
            <a:r>
              <a:rPr lang="de-DE" dirty="0"/>
              <a:t>First applications in helio seismology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52917-64D3-DD47-DA70-A0535AD7B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325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090B6-3241-B0D0-8CEF-6C4F57E9D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1FF9A9-B0B7-55EE-640B-593889132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697E28-FF82-77BE-6C59-720FBC89D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2005 noise interferometry for seismology emerged</a:t>
            </a:r>
          </a:p>
          <a:p>
            <a:pPr marL="171450" indent="-171450">
              <a:buFontTx/>
              <a:buChar char="-"/>
            </a:pPr>
            <a:r>
              <a:rPr lang="de-DE" dirty="0"/>
              <a:t>First applications in helio seismology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4FDAA-E9F4-34F1-E6A6-2609CFCFD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07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004BE-3A2F-7ED2-33E2-54AA6EC80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B94AF2-B88D-FA3B-2951-53D66C732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920672-7AEF-462B-D5BB-B34DD9054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YES the moon is grey</a:t>
            </a:r>
          </a:p>
          <a:p>
            <a:pPr marL="171450" indent="-171450">
              <a:buFontTx/>
              <a:buChar char="-"/>
            </a:pPr>
            <a:r>
              <a:rPr lang="de-DE" dirty="0"/>
              <a:t>Payload restrictions go</a:t>
            </a:r>
          </a:p>
          <a:p>
            <a:pPr marL="171450" indent="-171450">
              <a:buFontTx/>
              <a:buChar char="-"/>
            </a:pPr>
            <a:r>
              <a:rPr lang="de-DE" dirty="0"/>
              <a:t>Potential for multi-seismic station networks</a:t>
            </a:r>
          </a:p>
          <a:p>
            <a:pPr marL="171450" indent="-171450">
              <a:buFontTx/>
              <a:buChar char="-"/>
            </a:pPr>
            <a:r>
              <a:rPr lang="de-DE" dirty="0"/>
              <a:t>Strong need to find ice and cavities</a:t>
            </a:r>
          </a:p>
          <a:p>
            <a:pPr marL="171450" indent="-171450">
              <a:buFontTx/>
              <a:buChar char="-"/>
            </a:pPr>
            <a:r>
              <a:rPr lang="de-DE" dirty="0"/>
              <a:t>Revolution in seismic instrumentation (nodes, rotation sensing 6 DoF, distributed acoustic sensing)</a:t>
            </a:r>
          </a:p>
          <a:p>
            <a:pPr marL="171450" indent="-171450">
              <a:buFontTx/>
              <a:buChar char="-"/>
            </a:pPr>
            <a:r>
              <a:rPr lang="de-DE" dirty="0"/>
              <a:t>Explore strategies for autonomous robotic exploration</a:t>
            </a:r>
          </a:p>
          <a:p>
            <a:pPr marL="171450" indent="-171450">
              <a:buFontTx/>
              <a:buChar char="-"/>
            </a:pPr>
            <a:r>
              <a:rPr lang="de-DE" dirty="0"/>
              <a:t>Agents are: sources, receivers, computers,  navigators</a:t>
            </a:r>
          </a:p>
          <a:p>
            <a:pPr marL="171450" indent="-171450">
              <a:buFontTx/>
              <a:buChar char="-"/>
            </a:pPr>
            <a:r>
              <a:rPr lang="de-DE" dirty="0"/>
              <a:t>Experiment optimization (optimal moves w.r.t. Question posed)</a:t>
            </a:r>
          </a:p>
          <a:p>
            <a:pPr marL="171450" indent="-171450">
              <a:buFontTx/>
              <a:buChar char="-"/>
            </a:pPr>
            <a:r>
              <a:rPr lang="de-DE" dirty="0"/>
              <a:t>New approaches interrogation theory</a:t>
            </a:r>
          </a:p>
          <a:p>
            <a:pPr marL="171450" indent="-171450">
              <a:buFontTx/>
              <a:buChar char="-"/>
            </a:pPr>
            <a:r>
              <a:rPr lang="de-DE" dirty="0"/>
              <a:t>Passive and active experiments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0E05F-4693-4879-1AE2-18FBF5116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606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27216-6A2C-4FAA-3CEF-CD3F02813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287C0-4820-E05B-7F2B-332301E296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C73C22-EFAD-6820-6810-4482D3880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2005 noise interferometry for seismology emerged</a:t>
            </a:r>
          </a:p>
          <a:p>
            <a:pPr marL="171450" indent="-171450">
              <a:buFontTx/>
              <a:buChar char="-"/>
            </a:pPr>
            <a:r>
              <a:rPr lang="de-DE" dirty="0"/>
              <a:t>First applications in helio seismology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4E16B-B5E2-8DC6-0390-555F36A2A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068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41F2A-FE6E-8EB3-CFE3-7F8F5ADD0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DA3E5C-000F-58D0-1184-8B4C82E60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01D840-1A83-EC74-9E8A-FCFB5985D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Alle 5 m </a:t>
            </a:r>
          </a:p>
          <a:p>
            <a:pPr marL="171450" indent="-171450">
              <a:buFontTx/>
              <a:buChar char="-"/>
            </a:pPr>
            <a:r>
              <a:rPr lang="de-DE" dirty="0"/>
              <a:t>Cor alle 30 m</a:t>
            </a:r>
          </a:p>
          <a:p>
            <a:pPr marL="171450" indent="-171450">
              <a:buFontTx/>
              <a:buChar char="-"/>
            </a:pPr>
            <a:r>
              <a:rPr lang="de-DE" dirty="0"/>
              <a:t>30 m experiment across surface 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5B80B-2EF2-0838-DB00-C995B60C3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667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5C36C-A7B4-7C8F-45B5-14124D280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648F7-D2E4-5995-606D-433DA7E78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11CD7E-344B-CC36-F330-EE9917EBC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Effects transition to ice</a:t>
            </a:r>
          </a:p>
          <a:p>
            <a:pPr marL="171450" indent="-171450">
              <a:buFontTx/>
              <a:buChar char="-"/>
            </a:pPr>
            <a:r>
              <a:rPr lang="de-DE" dirty="0"/>
              <a:t>DAS dispersiuon curves uncertain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38ED2-94ED-9E97-1EE3-D2DAA00094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409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9235E-6ED0-2FD4-2EE4-478449EF3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6C0FDA-71EA-D7C6-266D-E40F455D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E656F-2D49-FDED-8EFE-AD6CF668D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2005 noise interferometry for seismology emerged</a:t>
            </a:r>
          </a:p>
          <a:p>
            <a:pPr marL="171450" indent="-171450">
              <a:buFontTx/>
              <a:buChar char="-"/>
            </a:pPr>
            <a:r>
              <a:rPr lang="de-DE" dirty="0"/>
              <a:t>First applications in helio seismology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CFB03-702C-D8F7-AF57-DEF315D98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9512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5EA74-4F86-A3D7-2C65-4C4B6BB08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12A349-CE59-11F7-2CA2-B5BB58055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0C3B5F-B97D-2FEB-5CB2-129F03237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2005 noise interferometry for seismology emerged</a:t>
            </a:r>
          </a:p>
          <a:p>
            <a:pPr marL="171450" indent="-171450">
              <a:buFontTx/>
              <a:buChar char="-"/>
            </a:pPr>
            <a:r>
              <a:rPr lang="de-DE" dirty="0"/>
              <a:t>First applications in helio seismology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6B63F-5770-E8DF-1214-6847416E3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2104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004BE-3A2F-7ED2-33E2-54AA6EC80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B94AF2-B88D-FA3B-2951-53D66C732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920672-7AEF-462B-D5BB-B34DD9054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0E05F-4693-4879-1AE2-18FBF5116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97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B0F80-6FD0-4987-06F6-1625455D9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796A49-929F-709C-4E03-72905E2A9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0CB349-EE27-FCF2-9DC2-A1C6F00B4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EB4B9-2A69-D584-F8C8-5A52537A8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76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1F943-DD99-75CF-7381-68209CEF3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67B9A-6E54-9965-397E-A85D122BB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150FA5-218A-E21E-CB37-E3735AEF9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7 bit resolution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170E8-06B3-327A-639C-F54ABA553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222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EA0F6-2991-8FB2-3FB6-FE290B80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995662-FC6D-147D-C135-7998BB2B8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89B5B7-22CC-343C-344A-A36A09578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2005 noise interferometry for seismology emerged</a:t>
            </a:r>
          </a:p>
          <a:p>
            <a:pPr marL="171450" indent="-171450">
              <a:buFontTx/>
              <a:buChar char="-"/>
            </a:pPr>
            <a:r>
              <a:rPr lang="de-DE" dirty="0"/>
              <a:t>First applications in helio seismology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790E0-6B17-9108-45E8-981C6C188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86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1F09F-BA51-083B-9119-78E0B8D2E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D9D165-45CF-1A7A-0C5D-43EBBDE8B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F2C506-2CD8-AC0F-6912-3768D9F408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Central blob</a:t>
            </a:r>
          </a:p>
          <a:p>
            <a:pPr marL="171450" indent="-171450">
              <a:buFontTx/>
              <a:buChar char="-"/>
            </a:pPr>
            <a:r>
              <a:rPr lang="de-DE" dirty="0"/>
              <a:t>Electromagnetic</a:t>
            </a:r>
          </a:p>
          <a:p>
            <a:pPr marL="171450" indent="-171450">
              <a:buFontTx/>
              <a:buChar char="-"/>
            </a:pPr>
            <a:r>
              <a:rPr lang="de-DE" dirty="0"/>
              <a:t>Below station</a:t>
            </a:r>
          </a:p>
          <a:p>
            <a:pPr marL="171450" indent="-171450">
              <a:buFontTx/>
              <a:buChar char="-"/>
            </a:pPr>
            <a:r>
              <a:rPr lang="de-DE" dirty="0"/>
              <a:t>extern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93E9D-F749-8791-C236-4B1E503FC4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3671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BC64C-27AD-24C0-CE99-8E259676B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357391-3494-B8F7-EFA7-6F9906BF0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C3335-5FBB-09A3-15EE-6D3556F0D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2005 noise interferometry for seismology emerged</a:t>
            </a:r>
          </a:p>
          <a:p>
            <a:pPr marL="171450" indent="-171450">
              <a:buFontTx/>
              <a:buChar char="-"/>
            </a:pPr>
            <a:r>
              <a:rPr lang="de-DE" dirty="0"/>
              <a:t>First applications in helio seismology</a:t>
            </a:r>
          </a:p>
          <a:p>
            <a:pPr marL="171450" indent="-171450">
              <a:buFontTx/>
              <a:buChar char="-"/>
            </a:pPr>
            <a:r>
              <a:rPr lang="de-D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FACE8-10AB-B4C5-078F-30CD323B0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383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DF7D4-B70F-D85A-3147-E02F131F6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FD3FB4-0DC1-F97E-2349-704E7F6D5A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6C4AA2-CADA-6493-54F3-EEC6A9C3A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Pws ...cohärente Phasen werden mehr hervorgehoben, inkohärente gecancelt</a:t>
            </a:r>
          </a:p>
          <a:p>
            <a:pPr marL="0" indent="0">
              <a:buFontTx/>
              <a:buNone/>
            </a:pPr>
            <a:r>
              <a:rPr lang="de-DE" dirty="0"/>
              <a:t>- Increased S/N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1369D-DFC4-6E67-3E04-F3F1A413C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F27F6-CAAC-42F6-AA4C-3436B0D7B5B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060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B43D4-32C3-0A83-225C-660E08BE0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66C22-FA21-90DF-7C41-DD6D9D2EA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2D93D-AAEC-3DF4-80B2-648563B9C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2A38-F999-4356-AF8D-108DD0098604}" type="datetime1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1ED0C-3A66-60DF-74F7-25AA4FF5F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98AC5-B34E-7B45-D956-6E2526C9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25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59078-414F-CA16-9529-F4D6430A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B9032B-6BCD-321A-21EF-B8C1D7929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1D77F-06AA-13FF-36E5-3F03EABA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7145F-4569-484B-9762-93FD04206AC6}" type="datetime1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B5CC6-85C2-E220-327B-AC996CC1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488D7-A97B-AC48-8614-EA1DBC1B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639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FE696B-531A-6813-EC11-17C4FB43C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C015AA-8B83-B92F-35B7-BD152E39D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A31E9-489B-208C-5D86-A7D7C1FF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AEE73-5411-4A50-970E-EDF0D74C7CC8}" type="datetime1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83913-84E3-6991-433E-FF6C27762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B3FAA-1A22-E548-78D2-A74CF7711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61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E454E-1775-70A4-E67E-0F5DE9E02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CD321-2855-6FF7-8E19-FDAFF7CE0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F91C7-0ACA-EA1A-E3D9-8F1A5086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94C-6854-4648-BCC1-2044B9BA8EF7}" type="datetime1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9284E-1331-7055-418E-714B973D9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01237-233D-A30F-0BB0-319E5FD5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149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21B2-C965-361F-8456-139D1CE5A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7CFE9-220D-2918-2C15-3F550F97D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28996-3C2C-DEC5-7FC1-14D2502D9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3301A-0B67-422E-B52B-6F9189256179}" type="datetime1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802A7-CD06-107A-AB8D-13703F24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D9091-2241-6668-9BA4-E68E628E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39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52BD5-FF0C-518B-F34B-857F3C913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DD9D3-0815-6C99-AC00-E5E6620BD1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456A3-AE9E-355A-DED3-6A3AD437B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D446A-FB21-75C1-40F2-F8A636E86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C87A-88B0-4F27-9412-6E7519CE0EF4}" type="datetime1">
              <a:rPr lang="de-DE" smtClean="0"/>
              <a:t>17.09.2025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FAB13-C464-F969-5578-E6D1AF9D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401AD-793E-3B27-1284-7F89C6CE7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53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9BBD4-78A6-73B2-571F-99BEB673A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8B84A-9BF5-9064-EF6F-50D4D58D1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1198F-BBD4-C311-6615-FB2F57B64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02C777-486B-63AB-2EFD-86B4443F5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4FEF60-2A7C-9F23-B1CB-82060B6D4D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034C3C-3B77-E3E4-6193-B80BB324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622C-B93F-42C0-B281-FFCD7346FDAB}" type="datetime1">
              <a:rPr lang="de-DE" smtClean="0"/>
              <a:t>17.09.2025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747A96-761F-F2B4-0321-C8DBD4264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BCCCFB-AE6C-94A9-A310-219ECC98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1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AD002-EAC0-4452-4145-E8BCC38D2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C63FA4-11A8-E88A-D4DF-C8620DD37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49CF-BB40-4BF3-A54F-52BA87CA95CC}" type="datetime1">
              <a:rPr lang="de-DE" smtClean="0"/>
              <a:t>17.09.2025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579CB-9DA3-DC39-4C7C-46A1DD83E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1ECB7-49CE-E876-2D36-E5E97FF58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1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D02A21-882F-8082-6A0A-16D12BB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B1AE9-311E-45D7-B544-76BC0EEAAA46}" type="datetime1">
              <a:rPr lang="de-DE" smtClean="0"/>
              <a:t>17.09.2025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13CA-031E-6816-3E3B-82902E441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715C0-47AF-0BBD-0C4A-59EECC14E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90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EE0A-BA41-E41C-B714-C85006C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4EE2B-7169-259D-FFBA-639ACF4A1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D8246-8C48-3A3F-7282-22A06B137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1AE118-1DAD-1863-AABB-68DE68A4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07BDD-A0C9-45F2-9666-367DD22E85D0}" type="datetime1">
              <a:rPr lang="de-DE" smtClean="0"/>
              <a:t>17.09.2025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16319-E92C-FA7B-3F6C-4159520C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C9F87-7763-EE6E-51D3-E100869B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55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5517-C454-8475-F30B-AC1054209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3B46A7-C03E-C3B1-FA44-2809B9387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AE013-4301-92F3-5574-2DE1B46A7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64778-44CE-E899-9948-BD5DC8E4A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A37F6-9A09-4453-841F-737A458B2D96}" type="datetime1">
              <a:rPr lang="de-DE" smtClean="0"/>
              <a:t>17.09.2025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C97E9-9666-E2C6-5D4A-1C1664F4D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A6F49-A8B0-A870-6A15-3AA711FB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565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45D659-7D2D-191D-ABD3-8EC08A979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87E60-98E8-E3EA-DD1D-129986719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08EB9-7D40-C78A-D3C6-B1BED14A3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1A0E3D-C256-4D2E-B35E-67FC158BB96D}" type="datetime1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F282B-C86A-225A-B571-0D377F108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89800-63F7-2453-DFBE-62FCD9AF1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338AE4-BD3F-481E-A7AF-CCEF0C3A2E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4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i.org/10.3847/PSJ/abb6f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CE48-C408-3E59-5235-00CD0C100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764" y="1413814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dirty="0"/>
              <a:t>Observing, characterizing, and inverting lunar ground motions for near-surface structure</a:t>
            </a:r>
            <a:br>
              <a:rPr lang="de-DE" sz="4400" dirty="0"/>
            </a:br>
            <a:br>
              <a:rPr lang="de-DE" sz="4400" dirty="0"/>
            </a:br>
            <a:endParaRPr lang="de-DE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196B4-3D1D-3F9B-69B1-1D75668C719A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FC9EF31B-B13E-376F-E440-65370C9AA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18FC6E-7399-E151-3FAD-4B09947C002A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Textfeld 2">
            <a:extLst>
              <a:ext uri="{FF2B5EF4-FFF2-40B4-BE49-F238E27FC236}">
                <a16:creationId xmlns:a16="http://schemas.microsoft.com/office/drawing/2014/main" id="{076BDDA3-16CD-4071-2206-EBE29CB65CFB}"/>
              </a:ext>
            </a:extLst>
          </p:cNvPr>
          <p:cNvSpPr txBox="1"/>
          <p:nvPr/>
        </p:nvSpPr>
        <p:spPr>
          <a:xfrm>
            <a:off x="2839874" y="2812287"/>
            <a:ext cx="8517253" cy="2332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de-DE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Heiner Igel</a:t>
            </a:r>
            <a:r>
              <a:rPr lang="de-DE" sz="1600" kern="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de-DE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e-DE" sz="16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Sabrina Keil</a:t>
            </a:r>
            <a:r>
              <a:rPr lang="de-DE" sz="1600" kern="1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1,4</a:t>
            </a:r>
            <a:r>
              <a:rPr lang="de-DE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e-DE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Felix Bernauer</a:t>
            </a:r>
            <a:r>
              <a:rPr lang="de-DE" sz="1600" kern="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de-DE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Fabian Lindner</a:t>
            </a:r>
            <a:r>
              <a:rPr lang="de-DE" sz="1600" kern="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de-DE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de-DE" sz="1600" kern="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Martin Schimmel</a:t>
            </a:r>
            <a:r>
              <a:rPr lang="de-DE" sz="1600" kern="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Dmitriy Shutin</a:t>
            </a:r>
            <a:r>
              <a:rPr lang="en-US" sz="16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Ban-Sok Shin</a:t>
            </a:r>
            <a:r>
              <a:rPr lang="en-US" sz="16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Kai Nierula</a:t>
            </a:r>
            <a:r>
              <a:rPr lang="en-US" sz="16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Philipp Reiss</a:t>
            </a:r>
            <a:r>
              <a:rPr lang="en-US" sz="16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Rok Sesko</a:t>
            </a:r>
            <a:r>
              <a:rPr lang="en-US" sz="16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de-DE" sz="1600" kern="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de-DE" sz="1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i="1" kern="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2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Ludwig-</a:t>
            </a:r>
            <a:r>
              <a:rPr lang="en-US" sz="12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Maximilians</a:t>
            </a: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-Universität München, Germany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kern="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German Aerospace Center (DLR), </a:t>
            </a:r>
            <a:r>
              <a:rPr lang="en-US" sz="12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Oberpfaffenhofen</a:t>
            </a: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Germany</a:t>
            </a:r>
            <a:endParaRPr lang="de-DE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kern="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Technische</a:t>
            </a: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Universität München, Germany</a:t>
            </a:r>
            <a:endParaRPr lang="de-DE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i="1" kern="1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12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Geosciences Barcelona - CSIC, Barcelona, Spain</a:t>
            </a:r>
            <a:endParaRPr lang="de-DE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blue and white logo&#10;&#10;AI-generated content may be incorrect.">
            <a:extLst>
              <a:ext uri="{FF2B5EF4-FFF2-40B4-BE49-F238E27FC236}">
                <a16:creationId xmlns:a16="http://schemas.microsoft.com/office/drawing/2014/main" id="{C5C925D8-A89A-3E56-F954-2F93D895A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90" y="5780449"/>
            <a:ext cx="1528488" cy="863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4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6B228670-A661-5D77-12EE-84CCE6051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66" y="5797915"/>
            <a:ext cx="1477163" cy="775926"/>
          </a:xfrm>
          <a:prstGeom prst="rect">
            <a:avLst/>
          </a:prstGeom>
        </p:spPr>
      </p:pic>
      <p:pic>
        <p:nvPicPr>
          <p:cNvPr id="17" name="Grafik 6" descr="Ein Bild, das Symbol, Schrift, Rechteck, Electric Blue (Farbe) enthält.&#10;&#10;Automatisch generierte Beschreibung">
            <a:extLst>
              <a:ext uri="{FF2B5EF4-FFF2-40B4-BE49-F238E27FC236}">
                <a16:creationId xmlns:a16="http://schemas.microsoft.com/office/drawing/2014/main" id="{AE35550D-3000-69D8-DA02-625AEC93D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86" y="5797915"/>
            <a:ext cx="1375114" cy="775926"/>
          </a:xfrm>
          <a:prstGeom prst="rect">
            <a:avLst/>
          </a:prstGeom>
        </p:spPr>
      </p:pic>
      <p:pic>
        <p:nvPicPr>
          <p:cNvPr id="18" name="Grafik 10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68029088-EE1D-295A-55B1-EBB82FE81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90" y="5605298"/>
            <a:ext cx="1654396" cy="11029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47A7CD-A9A9-1721-83EE-A4A3098DA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7761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2CDE1-1DE9-DE92-752B-A02978ADE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BCA3E2C-CA7B-57E3-51B5-AE2072A769D3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0D41ED99-E9D7-E14E-FCBA-B8540C6CD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D8BC78-0BC0-28AB-B052-49453747AC15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382CF72-E8AD-2A72-EB9C-2CE5843E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386" y="0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Surface wave inversion</a:t>
            </a:r>
          </a:p>
        </p:txBody>
      </p:sp>
      <p:sp>
        <p:nvSpPr>
          <p:cNvPr id="7" name="Textfeld 16">
            <a:extLst>
              <a:ext uri="{FF2B5EF4-FFF2-40B4-BE49-F238E27FC236}">
                <a16:creationId xmlns:a16="http://schemas.microsoft.com/office/drawing/2014/main" id="{CDE949C3-DE3C-1802-9CDA-BB7890CB123E}"/>
              </a:ext>
            </a:extLst>
          </p:cNvPr>
          <p:cNvSpPr txBox="1"/>
          <p:nvPr/>
        </p:nvSpPr>
        <p:spPr>
          <a:xfrm>
            <a:off x="3097271" y="1170333"/>
            <a:ext cx="626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Dispersion </a:t>
            </a:r>
            <a:r>
              <a:rPr lang="de-DE" b="1" dirty="0" err="1"/>
              <a:t>curve</a:t>
            </a:r>
            <a:r>
              <a:rPr lang="de-DE" b="1" dirty="0"/>
              <a:t> </a:t>
            </a:r>
            <a:r>
              <a:rPr lang="de-DE" b="1" dirty="0" err="1"/>
              <a:t>extraction</a:t>
            </a:r>
            <a:r>
              <a:rPr lang="de-DE" b="1" dirty="0"/>
              <a:t> </a:t>
            </a:r>
            <a:r>
              <a:rPr lang="de-DE" b="1" dirty="0" err="1"/>
              <a:t>using</a:t>
            </a:r>
            <a:r>
              <a:rPr lang="de-DE" b="1" dirty="0"/>
              <a:t> </a:t>
            </a:r>
            <a:r>
              <a:rPr lang="de-DE" b="1" dirty="0" err="1"/>
              <a:t>continuous</a:t>
            </a:r>
            <a:r>
              <a:rPr lang="de-DE" b="1" dirty="0"/>
              <a:t> </a:t>
            </a:r>
            <a:r>
              <a:rPr lang="de-DE" b="1" dirty="0" err="1"/>
              <a:t>wavelet</a:t>
            </a:r>
            <a:r>
              <a:rPr lang="de-DE" b="1" dirty="0"/>
              <a:t> </a:t>
            </a:r>
            <a:r>
              <a:rPr lang="de-DE" b="1" dirty="0" err="1"/>
              <a:t>transform</a:t>
            </a:r>
            <a:endParaRPr lang="de-DE" b="1" dirty="0"/>
          </a:p>
        </p:txBody>
      </p:sp>
      <p:pic>
        <p:nvPicPr>
          <p:cNvPr id="20" name="Grafik 12" descr="Ein Bild, das Text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EA94F76D-A5F4-D389-90B3-0DD55263C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46" y="1879671"/>
            <a:ext cx="5447331" cy="2562502"/>
          </a:xfrm>
          <a:prstGeom prst="rect">
            <a:avLst/>
          </a:prstGeom>
        </p:spPr>
      </p:pic>
      <p:sp>
        <p:nvSpPr>
          <p:cNvPr id="21" name="Textfeld 13">
            <a:extLst>
              <a:ext uri="{FF2B5EF4-FFF2-40B4-BE49-F238E27FC236}">
                <a16:creationId xmlns:a16="http://schemas.microsoft.com/office/drawing/2014/main" id="{F710B6DB-735A-A7E3-9776-566D7DCE72AB}"/>
              </a:ext>
            </a:extLst>
          </p:cNvPr>
          <p:cNvSpPr txBox="1"/>
          <p:nvPr/>
        </p:nvSpPr>
        <p:spPr>
          <a:xfrm>
            <a:off x="10086857" y="6056328"/>
            <a:ext cx="2281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Keil et al. </a:t>
            </a:r>
            <a:r>
              <a:rPr lang="de-D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(2024)</a:t>
            </a:r>
            <a:endParaRPr lang="de-DE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2" name="Gruppieren 6">
            <a:extLst>
              <a:ext uri="{FF2B5EF4-FFF2-40B4-BE49-F238E27FC236}">
                <a16:creationId xmlns:a16="http://schemas.microsoft.com/office/drawing/2014/main" id="{38858B7A-B085-93B4-4334-803840248FCF}"/>
              </a:ext>
            </a:extLst>
          </p:cNvPr>
          <p:cNvGrpSpPr/>
          <p:nvPr/>
        </p:nvGrpSpPr>
        <p:grpSpPr>
          <a:xfrm>
            <a:off x="6429217" y="2159758"/>
            <a:ext cx="5286921" cy="3748452"/>
            <a:chOff x="6631534" y="2305572"/>
            <a:chExt cx="3322637" cy="2788880"/>
          </a:xfrm>
        </p:grpSpPr>
        <p:pic>
          <p:nvPicPr>
            <p:cNvPr id="23" name="Grafik 10" descr="Ein Bild, das Text, Screenshot, Farbigkeit enthält.&#10;&#10;Automatisch generierte Beschreibung">
              <a:extLst>
                <a:ext uri="{FF2B5EF4-FFF2-40B4-BE49-F238E27FC236}">
                  <a16:creationId xmlns:a16="http://schemas.microsoft.com/office/drawing/2014/main" id="{D6519A2B-EE14-2F62-E962-42C6C0AF7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24675" y="2305572"/>
              <a:ext cx="3029496" cy="2788880"/>
            </a:xfrm>
            <a:prstGeom prst="rect">
              <a:avLst/>
            </a:prstGeom>
          </p:spPr>
        </p:pic>
        <p:pic>
          <p:nvPicPr>
            <p:cNvPr id="24" name="Grafik 4" descr="Ein Bild, das Text, Screenshot, Farbigkeit enthält.&#10;&#10;Automatisch generierte Beschreibung">
              <a:extLst>
                <a:ext uri="{FF2B5EF4-FFF2-40B4-BE49-F238E27FC236}">
                  <a16:creationId xmlns:a16="http://schemas.microsoft.com/office/drawing/2014/main" id="{64C451DC-EB39-3AA2-6E01-1E8D3D5CB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1534" y="2305572"/>
              <a:ext cx="369341" cy="278888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39747E-17D8-0121-6AAC-78DEE28A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883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67EA0-C21D-4CD3-F9D1-3A506F2FD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623AFC-E326-2BCA-2D49-F6CCF088F871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4131B0F5-684A-4747-D67B-E0C8D61B7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AC16AA-73F9-749B-E3AC-5A33BE0B9C5A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E864680-E3ED-B407-EF63-A24D9F7F6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386" y="0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Surface wave inversion</a:t>
            </a:r>
          </a:p>
        </p:txBody>
      </p:sp>
      <p:sp>
        <p:nvSpPr>
          <p:cNvPr id="21" name="Textfeld 13">
            <a:extLst>
              <a:ext uri="{FF2B5EF4-FFF2-40B4-BE49-F238E27FC236}">
                <a16:creationId xmlns:a16="http://schemas.microsoft.com/office/drawing/2014/main" id="{173FA116-F22B-6DA1-22AF-CAE951407ED8}"/>
              </a:ext>
            </a:extLst>
          </p:cNvPr>
          <p:cNvSpPr txBox="1"/>
          <p:nvPr/>
        </p:nvSpPr>
        <p:spPr>
          <a:xfrm>
            <a:off x="10043314" y="6165628"/>
            <a:ext cx="2281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Keil et al. </a:t>
            </a:r>
            <a:r>
              <a:rPr lang="de-D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(2024)</a:t>
            </a:r>
            <a:endParaRPr lang="de-DE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feld 6">
            <a:extLst>
              <a:ext uri="{FF2B5EF4-FFF2-40B4-BE49-F238E27FC236}">
                <a16:creationId xmlns:a16="http://schemas.microsoft.com/office/drawing/2014/main" id="{D3E46845-1A07-B906-01B9-49E026AE10BE}"/>
              </a:ext>
            </a:extLst>
          </p:cNvPr>
          <p:cNvSpPr txBox="1"/>
          <p:nvPr/>
        </p:nvSpPr>
        <p:spPr>
          <a:xfrm>
            <a:off x="4490369" y="1257518"/>
            <a:ext cx="466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Invert </a:t>
            </a:r>
            <a:r>
              <a:rPr lang="de-DE" b="1" dirty="0" err="1"/>
              <a:t>dispersion</a:t>
            </a:r>
            <a:r>
              <a:rPr lang="de-DE" b="1" dirty="0"/>
              <a:t> </a:t>
            </a:r>
            <a:r>
              <a:rPr lang="de-DE" b="1" dirty="0" err="1"/>
              <a:t>curves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1D </a:t>
            </a:r>
            <a:r>
              <a:rPr lang="de-DE" b="1" dirty="0" err="1"/>
              <a:t>velocity</a:t>
            </a:r>
            <a:r>
              <a:rPr lang="de-DE" b="1" dirty="0"/>
              <a:t> </a:t>
            </a:r>
            <a:r>
              <a:rPr lang="de-DE" b="1" dirty="0" err="1"/>
              <a:t>profiles</a:t>
            </a:r>
            <a:endParaRPr lang="de-DE" b="1" dirty="0"/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DA9C6C67-C9FF-8E2C-58EE-26F4DC05D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6076" y="1558805"/>
            <a:ext cx="9390062" cy="45682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F3275-5E01-D106-800E-7C6F3F38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11</a:t>
            </a:fld>
            <a:endParaRPr lang="de-DE"/>
          </a:p>
        </p:txBody>
      </p:sp>
      <p:pic>
        <p:nvPicPr>
          <p:cNvPr id="7" name="Grafik 4" descr="Ein Bild, das Reihe, Diagramm, Dreieck enthält.&#10;&#10;Automatisch generierte Beschreibung">
            <a:extLst>
              <a:ext uri="{FF2B5EF4-FFF2-40B4-BE49-F238E27FC236}">
                <a16:creationId xmlns:a16="http://schemas.microsoft.com/office/drawing/2014/main" id="{56DBA6FE-54B5-6BF2-8B83-B99CB105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69" y="2113727"/>
            <a:ext cx="1972516" cy="16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32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0271B-CBBF-4650-3977-FEB28D18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6599E23-4346-E8DC-BB45-338D9B7113ED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B2E3827A-8CF1-E6F9-359A-30F14BBFD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3E5A1E-1EDE-D1BB-8D73-3374EC5264D9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114827-FE28-B579-9BE8-6BF2A559E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386" y="0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How long to converge ... when?</a:t>
            </a:r>
          </a:p>
        </p:txBody>
      </p:sp>
      <p:sp>
        <p:nvSpPr>
          <p:cNvPr id="4" name="Textfeld 22">
            <a:extLst>
              <a:ext uri="{FF2B5EF4-FFF2-40B4-BE49-F238E27FC236}">
                <a16:creationId xmlns:a16="http://schemas.microsoft.com/office/drawing/2014/main" id="{9120F250-BCC6-BD7A-C9D6-B55E2E5EC11D}"/>
              </a:ext>
            </a:extLst>
          </p:cNvPr>
          <p:cNvSpPr txBox="1"/>
          <p:nvPr/>
        </p:nvSpPr>
        <p:spPr>
          <a:xfrm>
            <a:off x="3406450" y="5576113"/>
            <a:ext cx="704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... during day ... better wait for the lunar afternoon ... 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9E1E12DE-B655-7BB3-FAB5-6020ED7DFC82}"/>
              </a:ext>
            </a:extLst>
          </p:cNvPr>
          <p:cNvSpPr txBox="1"/>
          <p:nvPr/>
        </p:nvSpPr>
        <p:spPr>
          <a:xfrm>
            <a:off x="3692297" y="1435790"/>
            <a:ext cx="704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Day time					Night 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84CAA9-E57D-7A74-308E-EA0FF80A0E32}"/>
              </a:ext>
            </a:extLst>
          </p:cNvPr>
          <p:cNvSpPr/>
          <p:nvPr/>
        </p:nvSpPr>
        <p:spPr>
          <a:xfrm>
            <a:off x="1959429" y="1805122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6D483F-363F-0C32-EB3E-D860D0AB88F4}"/>
              </a:ext>
            </a:extLst>
          </p:cNvPr>
          <p:cNvSpPr/>
          <p:nvPr/>
        </p:nvSpPr>
        <p:spPr>
          <a:xfrm>
            <a:off x="6857303" y="1848097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50FED-A939-F8F4-405C-B4575FD75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572" y="2002765"/>
            <a:ext cx="9897566" cy="32547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EEAE2-FA52-9EC8-5644-FA12D873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949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1E7D1-A6A0-1B84-1F36-F223FE829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F8069B-B188-FD8A-976F-5233D1788B8C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9622E271-B4E3-9A2B-C96C-877DFF23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B0FDF4-02F6-6E9F-331A-3FB4E389B95C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1B6846-B5B5-9295-D240-E31602CB4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340" y="87589"/>
            <a:ext cx="9964539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/>
              <a:t>Can we reproduce this with seismic modeling?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197155-BC18-CB09-32FA-2077B54A54BB}"/>
              </a:ext>
            </a:extLst>
          </p:cNvPr>
          <p:cNvSpPr/>
          <p:nvPr/>
        </p:nvSpPr>
        <p:spPr>
          <a:xfrm>
            <a:off x="1959429" y="1805122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0">
            <a:extLst>
              <a:ext uri="{FF2B5EF4-FFF2-40B4-BE49-F238E27FC236}">
                <a16:creationId xmlns:a16="http://schemas.microsoft.com/office/drawing/2014/main" id="{FA587E79-6316-7618-038E-FC02C4DAC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2975" y="2125807"/>
            <a:ext cx="7647426" cy="3995349"/>
          </a:xfrm>
          <a:prstGeom prst="rect">
            <a:avLst/>
          </a:prstGeom>
        </p:spPr>
      </p:pic>
      <p:sp>
        <p:nvSpPr>
          <p:cNvPr id="7" name="Textfeld 14">
            <a:extLst>
              <a:ext uri="{FF2B5EF4-FFF2-40B4-BE49-F238E27FC236}">
                <a16:creationId xmlns:a16="http://schemas.microsoft.com/office/drawing/2014/main" id="{BADAF50E-B175-FEDF-0D85-9B2FBC40011B}"/>
              </a:ext>
            </a:extLst>
          </p:cNvPr>
          <p:cNvSpPr txBox="1"/>
          <p:nvPr/>
        </p:nvSpPr>
        <p:spPr>
          <a:xfrm>
            <a:off x="5124959" y="1548752"/>
            <a:ext cx="526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Scattering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: (von Karman </a:t>
            </a:r>
            <a:r>
              <a:rPr lang="de-DE" dirty="0" err="1"/>
              <a:t>random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)</a:t>
            </a:r>
          </a:p>
        </p:txBody>
      </p:sp>
      <p:sp>
        <p:nvSpPr>
          <p:cNvPr id="14" name="Textfeld 1">
            <a:extLst>
              <a:ext uri="{FF2B5EF4-FFF2-40B4-BE49-F238E27FC236}">
                <a16:creationId xmlns:a16="http://schemas.microsoft.com/office/drawing/2014/main" id="{08A3840E-926A-56F5-8D85-81667ACB3C49}"/>
              </a:ext>
            </a:extLst>
          </p:cNvPr>
          <p:cNvSpPr txBox="1"/>
          <p:nvPr/>
        </p:nvSpPr>
        <p:spPr>
          <a:xfrm>
            <a:off x="4724747" y="1533363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2D</a:t>
            </a:r>
          </a:p>
        </p:txBody>
      </p:sp>
      <p:sp>
        <p:nvSpPr>
          <p:cNvPr id="15" name="Textfeld 15">
            <a:extLst>
              <a:ext uri="{FF2B5EF4-FFF2-40B4-BE49-F238E27FC236}">
                <a16:creationId xmlns:a16="http://schemas.microsoft.com/office/drawing/2014/main" id="{DD2366DE-7746-27DD-3583-3C45A6D9E14B}"/>
              </a:ext>
            </a:extLst>
          </p:cNvPr>
          <p:cNvSpPr txBox="1"/>
          <p:nvPr/>
        </p:nvSpPr>
        <p:spPr>
          <a:xfrm>
            <a:off x="9434804" y="6462634"/>
            <a:ext cx="2281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Keil et al. </a:t>
            </a:r>
            <a:r>
              <a:rPr lang="de-D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(2024)</a:t>
            </a:r>
            <a:endParaRPr lang="de-DE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88E62B-5796-C566-D61E-CDB1B28E8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50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F4ED5-BCF3-83F6-2CD8-4B9367868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1C5ABF5-743E-48D5-7DD0-FFDB7018BFDA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95DB0D42-6882-929C-E737-E6235510C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B0EC96-A470-EE26-DF14-DE8371D62E39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5EC3084-C544-5E57-052C-6CE24B1AF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9" y="-86582"/>
            <a:ext cx="9964539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/>
              <a:t>Simulation vs. Observation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1FA2F4-C600-43EF-D126-828A9B54A897}"/>
              </a:ext>
            </a:extLst>
          </p:cNvPr>
          <p:cNvSpPr/>
          <p:nvPr/>
        </p:nvSpPr>
        <p:spPr>
          <a:xfrm>
            <a:off x="1959429" y="1805122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5">
            <a:extLst>
              <a:ext uri="{FF2B5EF4-FFF2-40B4-BE49-F238E27FC236}">
                <a16:creationId xmlns:a16="http://schemas.microsoft.com/office/drawing/2014/main" id="{CA761010-1970-3D51-3B26-9B66E6486BDE}"/>
              </a:ext>
            </a:extLst>
          </p:cNvPr>
          <p:cNvSpPr txBox="1"/>
          <p:nvPr/>
        </p:nvSpPr>
        <p:spPr>
          <a:xfrm>
            <a:off x="9434804" y="6462634"/>
            <a:ext cx="2281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Keil et al. </a:t>
            </a:r>
            <a:r>
              <a:rPr lang="de-D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(2024)</a:t>
            </a:r>
            <a:endParaRPr lang="de-DE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EDCA39C1-8CE5-8BBF-1764-C15175D32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29" y="87589"/>
            <a:ext cx="1373909" cy="982116"/>
          </a:xfrm>
          <a:prstGeom prst="rect">
            <a:avLst/>
          </a:prstGeom>
        </p:spPr>
      </p:pic>
      <p:sp>
        <p:nvSpPr>
          <p:cNvPr id="9" name="Textfeld 13">
            <a:extLst>
              <a:ext uri="{FF2B5EF4-FFF2-40B4-BE49-F238E27FC236}">
                <a16:creationId xmlns:a16="http://schemas.microsoft.com/office/drawing/2014/main" id="{52834E2C-45A6-E428-5ED6-B39BF13C2BC5}"/>
              </a:ext>
            </a:extLst>
          </p:cNvPr>
          <p:cNvSpPr txBox="1"/>
          <p:nvPr/>
        </p:nvSpPr>
        <p:spPr>
          <a:xfrm>
            <a:off x="1897431" y="2128147"/>
            <a:ext cx="1528488" cy="379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i="1" dirty="0"/>
              <a:t>Model parameters:</a:t>
            </a:r>
          </a:p>
          <a:p>
            <a:pPr>
              <a:lnSpc>
                <a:spcPct val="150000"/>
              </a:lnSpc>
            </a:pPr>
            <a:br>
              <a:rPr lang="de-DE" dirty="0"/>
            </a:br>
            <a:r>
              <a:rPr lang="de-DE" dirty="0"/>
              <a:t>Correlation length = 10m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Velocity </a:t>
            </a:r>
            <a:r>
              <a:rPr lang="de-DE" dirty="0" err="1"/>
              <a:t>fluctuation</a:t>
            </a:r>
            <a:r>
              <a:rPr lang="de-DE" dirty="0"/>
              <a:t>= 70%</a:t>
            </a:r>
          </a:p>
        </p:txBody>
      </p:sp>
      <p:pic>
        <p:nvPicPr>
          <p:cNvPr id="12" name="Grafik 10">
            <a:extLst>
              <a:ext uri="{FF2B5EF4-FFF2-40B4-BE49-F238E27FC236}">
                <a16:creationId xmlns:a16="http://schemas.microsoft.com/office/drawing/2014/main" id="{FC9FA05D-C444-6816-8DD3-F09A90E9C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7819" y="1069967"/>
            <a:ext cx="8096250" cy="5418701"/>
          </a:xfrm>
          <a:prstGeom prst="rect">
            <a:avLst/>
          </a:prstGeom>
        </p:spPr>
      </p:pic>
      <p:pic>
        <p:nvPicPr>
          <p:cNvPr id="16" name="Grafik 12">
            <a:extLst>
              <a:ext uri="{FF2B5EF4-FFF2-40B4-BE49-F238E27FC236}">
                <a16:creationId xmlns:a16="http://schemas.microsoft.com/office/drawing/2014/main" id="{AB81DDBB-8304-0C03-E4FE-25DDDE851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7949" y="1199560"/>
            <a:ext cx="4236067" cy="54299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DD9107-BD35-4525-8B26-87EE4A7D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1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347C5-BBC5-1F32-40FB-72EEB7000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F9528F0-595A-0661-88E7-080D25735033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DE2EB793-53AD-32D5-6000-E24A608B0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07E885-2673-66C6-56DF-F09F57124A61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CA6D8A3-1397-2535-5B29-D7737F8DF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9" y="-86582"/>
            <a:ext cx="9964539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/>
              <a:t>Simulation vs. Observation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3337B7-C6D6-04DD-409A-C5A06E80876B}"/>
              </a:ext>
            </a:extLst>
          </p:cNvPr>
          <p:cNvSpPr/>
          <p:nvPr/>
        </p:nvSpPr>
        <p:spPr>
          <a:xfrm>
            <a:off x="1959429" y="1805122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0">
            <a:extLst>
              <a:ext uri="{FF2B5EF4-FFF2-40B4-BE49-F238E27FC236}">
                <a16:creationId xmlns:a16="http://schemas.microsoft.com/office/drawing/2014/main" id="{3BEACCCA-7F72-4336-FC85-DED0009DF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585" y="1416135"/>
            <a:ext cx="10278225" cy="2888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F0AD69-E0BD-6B67-F8EC-6E3F3F304068}"/>
              </a:ext>
            </a:extLst>
          </p:cNvPr>
          <p:cNvSpPr txBox="1"/>
          <p:nvPr/>
        </p:nvSpPr>
        <p:spPr>
          <a:xfrm>
            <a:off x="5712129" y="4934984"/>
            <a:ext cx="2459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Numerical simulation</a:t>
            </a:r>
          </a:p>
          <a:p>
            <a:endParaRPr lang="de-DE" b="1" dirty="0">
              <a:solidFill>
                <a:srgbClr val="002060"/>
              </a:solidFill>
            </a:endParaRPr>
          </a:p>
          <a:p>
            <a:r>
              <a:rPr lang="de-DE" b="1" dirty="0">
                <a:solidFill>
                  <a:srgbClr val="FFC000"/>
                </a:solidFill>
              </a:rPr>
              <a:t>Real data (Apollo 17)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328640-F6D9-785B-48EA-DD19A3DB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308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77C6D-8EE2-7689-CE4D-1BB60F0E0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302892-E169-E0DF-3563-C0B207FC9401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C8391FF6-E72B-4520-07C9-16A6D49D8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A6C678-2E28-3646-E774-4EDF06C9E498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492A03F-7E92-AD3C-97D9-B7C53FE8C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9" y="-86582"/>
            <a:ext cx="9964539" cy="1325563"/>
          </a:xfrm>
        </p:spPr>
        <p:txBody>
          <a:bodyPr>
            <a:normAutofit/>
          </a:bodyPr>
          <a:lstStyle/>
          <a:p>
            <a:pPr algn="ctr"/>
            <a:r>
              <a:rPr lang="de-DE" sz="3200" dirty="0"/>
              <a:t>Synthetic lunar seismic interferometry (homogeneous)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522299-CFBB-28FB-C72A-BCB6BEA1E004}"/>
              </a:ext>
            </a:extLst>
          </p:cNvPr>
          <p:cNvSpPr/>
          <p:nvPr/>
        </p:nvSpPr>
        <p:spPr>
          <a:xfrm>
            <a:off x="1959429" y="1805122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5E7B7-55AC-46E1-30C0-41B41C52B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581" y="1071271"/>
            <a:ext cx="7028233" cy="52469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548923-5AB6-BF38-133D-F581CA72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396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9224C-DF03-0616-9358-058DE523F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9B52B7-142A-083B-E429-83CAC09D8544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AB57779D-26F5-5C3A-1391-0D91420DA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3C9DEF-D6C8-5DA4-A0B9-C16105569271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014DD3-4C9B-D469-AD0B-C136C8131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9" y="-76191"/>
            <a:ext cx="9964539" cy="1325563"/>
          </a:xfrm>
        </p:spPr>
        <p:txBody>
          <a:bodyPr>
            <a:normAutofit/>
          </a:bodyPr>
          <a:lstStyle/>
          <a:p>
            <a:pPr algn="ctr"/>
            <a:r>
              <a:rPr lang="de-DE" sz="3200" dirty="0"/>
              <a:t>Synthetic lunar seismic interferometry (scattering)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2BAF7A-BDC6-5AEC-37B6-D9E3DD43039F}"/>
              </a:ext>
            </a:extLst>
          </p:cNvPr>
          <p:cNvSpPr/>
          <p:nvPr/>
        </p:nvSpPr>
        <p:spPr>
          <a:xfrm>
            <a:off x="1959429" y="1805122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0F8B1-C88C-4E4F-DD22-05798035E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847" y="988551"/>
            <a:ext cx="7392727" cy="56078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F82FF2-9930-C69D-3503-3CAA36F9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793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AAB77-D84D-7E4B-9FBA-91AE1DD20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5DCEE3-7C92-A6D7-EEC2-1C335A8FD258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A5C27609-AF30-58A6-82D9-9F941F778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1BCAF4-A5A8-E601-0814-061C004D8C5B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9D9938-61E9-2F30-5C74-8A576771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9" y="-86582"/>
            <a:ext cx="9964539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/>
              <a:t>Conclusions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DDACB5-8A50-E97A-86DD-489D072787DF}"/>
              </a:ext>
            </a:extLst>
          </p:cNvPr>
          <p:cNvSpPr/>
          <p:nvPr/>
        </p:nvSpPr>
        <p:spPr>
          <a:xfrm>
            <a:off x="1959429" y="1805122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2F5E1EE-8551-A578-5E29-210A3FE6B3AC}"/>
              </a:ext>
            </a:extLst>
          </p:cNvPr>
          <p:cNvSpPr txBox="1"/>
          <p:nvPr/>
        </p:nvSpPr>
        <p:spPr>
          <a:xfrm>
            <a:off x="2548993" y="1399686"/>
            <a:ext cx="9167145" cy="4207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 dirty="0"/>
              <a:t>Seismic interferometry is possible with Moon data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 dirty="0"/>
              <a:t>In the best case only 1.5 hours of data needed</a:t>
            </a:r>
          </a:p>
          <a:p>
            <a:pPr>
              <a:lnSpc>
                <a:spcPct val="150000"/>
              </a:lnSpc>
            </a:pPr>
            <a:r>
              <a:rPr lang="de-DE" dirty="0">
                <a:sym typeface="Wingdings" panose="05000000000000000000" pitchFamily="2" charset="2"/>
              </a:rPr>
              <a:t>	depends on several factors: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	Time during lunar cycle</a:t>
            </a:r>
          </a:p>
          <a:p>
            <a:pPr>
              <a:lnSpc>
                <a:spcPct val="150000"/>
              </a:lnSpc>
            </a:pPr>
            <a:r>
              <a:rPr lang="de-DE" dirty="0">
                <a:sym typeface="Wingdings" panose="05000000000000000000" pitchFamily="2" charset="2"/>
              </a:rPr>
              <a:t>	Distribution of noise sources</a:t>
            </a:r>
          </a:p>
          <a:p>
            <a:pPr>
              <a:lnSpc>
                <a:spcPct val="150000"/>
              </a:lnSpc>
            </a:pPr>
            <a:r>
              <a:rPr lang="de-DE" dirty="0">
                <a:sym typeface="Wingdings" panose="05000000000000000000" pitchFamily="2" charset="2"/>
              </a:rPr>
              <a:t>	Station-pair distance (not larger than 60 m)</a:t>
            </a:r>
            <a:endParaRPr lang="de-DE" b="1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 dirty="0">
                <a:sym typeface="Wingdings" panose="05000000000000000000" pitchFamily="2" charset="2"/>
              </a:rPr>
              <a:t>Variations in the shallow velocity structure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 dirty="0">
                <a:sym typeface="Wingdings" panose="05000000000000000000" pitchFamily="2" charset="2"/>
              </a:rPr>
              <a:t>Simulations give comparable results to measured data</a:t>
            </a:r>
            <a:br>
              <a:rPr lang="de-DE" b="1" dirty="0">
                <a:sym typeface="Wingdings" panose="05000000000000000000" pitchFamily="2" charset="2"/>
              </a:rPr>
            </a:br>
            <a:r>
              <a:rPr lang="de-DE" b="1" dirty="0">
                <a:sym typeface="Wingdings" panose="05000000000000000000" pitchFamily="2" charset="2"/>
              </a:rPr>
              <a:t>	</a:t>
            </a:r>
            <a:r>
              <a:rPr lang="de-DE" dirty="0">
                <a:sym typeface="Wingdings" panose="05000000000000000000" pitchFamily="2" charset="2"/>
              </a:rPr>
              <a:t>scattering influences Green´s function retrieval</a:t>
            </a:r>
          </a:p>
          <a:p>
            <a:pPr>
              <a:lnSpc>
                <a:spcPct val="150000"/>
              </a:lnSpc>
            </a:pPr>
            <a:r>
              <a:rPr lang="de-DE" dirty="0">
                <a:sym typeface="Wingdings" panose="05000000000000000000" pitchFamily="2" charset="2"/>
              </a:rPr>
              <a:t>	First step to build digital twin for the shallow subsurface structure of the Moon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EE9F27-02FB-4C38-A431-6EEC329A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18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26E8B-069A-49A7-EEFF-DC3D5D27F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592233-45AF-BC85-989B-4754F27F0B70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2DD736DB-FAF6-2A30-FA81-41B5BCD9B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8964FB-AE6C-9782-C736-B98CC19822A8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C72BBD9-9F13-17F1-8BE4-BC85CE0C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9" y="-86582"/>
            <a:ext cx="9964539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/>
              <a:t>Outlook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891DCA-737C-EAB6-6C82-E252DDDF2F8D}"/>
              </a:ext>
            </a:extLst>
          </p:cNvPr>
          <p:cNvSpPr/>
          <p:nvPr/>
        </p:nvSpPr>
        <p:spPr>
          <a:xfrm>
            <a:off x="1959429" y="1805122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C46308-02AD-F1FA-C773-4D118FF2E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1726" y="3061014"/>
            <a:ext cx="5372343" cy="3007701"/>
          </a:xfrm>
          <a:prstGeom prst="rect">
            <a:avLst/>
          </a:prstGeom>
        </p:spPr>
      </p:pic>
      <p:pic>
        <p:nvPicPr>
          <p:cNvPr id="4" name="Grafik 6">
            <a:extLst>
              <a:ext uri="{FF2B5EF4-FFF2-40B4-BE49-F238E27FC236}">
                <a16:creationId xmlns:a16="http://schemas.microsoft.com/office/drawing/2014/main" id="{38CB6DB6-0C86-BC6E-612F-E2563DC67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855" y="1880200"/>
            <a:ext cx="3914775" cy="2803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5AD877-1AB5-68DB-507B-A3A919B9F8CF}"/>
              </a:ext>
            </a:extLst>
          </p:cNvPr>
          <p:cNvSpPr txBox="1"/>
          <p:nvPr/>
        </p:nvSpPr>
        <p:spPr>
          <a:xfrm>
            <a:off x="3149703" y="1404553"/>
            <a:ext cx="186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Ice bearing rocks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534AA-85E3-E669-68AA-242C446BFAB0}"/>
              </a:ext>
            </a:extLst>
          </p:cNvPr>
          <p:cNvSpPr txBox="1"/>
          <p:nvPr/>
        </p:nvSpPr>
        <p:spPr>
          <a:xfrm>
            <a:off x="7731322" y="2579010"/>
            <a:ext cx="3073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Searching for ice (simulation)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835B-0C4C-3F2B-305F-C11634CB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19</a:t>
            </a:fld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643464-CA71-E4AE-2FAF-9A9DBA988B78}"/>
              </a:ext>
            </a:extLst>
          </p:cNvPr>
          <p:cNvSpPr/>
          <p:nvPr/>
        </p:nvSpPr>
        <p:spPr>
          <a:xfrm>
            <a:off x="6581726" y="2948342"/>
            <a:ext cx="567219" cy="480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1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3DFE7-A73C-21CB-3980-4616991CB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8DD6A-4ACD-1A41-2811-CAF2B4441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976" y="1087214"/>
            <a:ext cx="10515600" cy="1382472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N</a:t>
            </a:r>
            <a:r>
              <a:rPr lang="en-US" dirty="0"/>
              <a:t>ear-Surface Seismic </a:t>
            </a:r>
            <a:r>
              <a:rPr lang="en-US" b="1" dirty="0"/>
              <a:t>E</a:t>
            </a:r>
            <a:r>
              <a:rPr lang="en-US" dirty="0"/>
              <a:t>xploration of </a:t>
            </a:r>
            <a:r>
              <a:rPr lang="en-US" b="1" dirty="0"/>
              <a:t>P</a:t>
            </a:r>
            <a:r>
              <a:rPr lang="en-US" dirty="0"/>
              <a:t>lanetary </a:t>
            </a:r>
            <a:r>
              <a:rPr lang="en-US" dirty="0" err="1"/>
              <a:t>B</a:t>
            </a:r>
            <a:r>
              <a:rPr lang="en-US" b="1" dirty="0" err="1"/>
              <a:t>O</a:t>
            </a:r>
            <a:r>
              <a:rPr lang="en-US" dirty="0" err="1"/>
              <a:t>dies</a:t>
            </a:r>
            <a:r>
              <a:rPr lang="en-US" dirty="0"/>
              <a:t> with Adaptive </a:t>
            </a:r>
            <a:r>
              <a:rPr lang="en-US" dirty="0" err="1"/>
              <a:t>Network</a:t>
            </a:r>
            <a:r>
              <a:rPr lang="en-US" b="1" dirty="0" err="1"/>
              <a:t>S</a:t>
            </a:r>
            <a:br>
              <a:rPr lang="en-US" dirty="0"/>
            </a:br>
            <a:br>
              <a:rPr lang="de-DE" sz="4400" dirty="0"/>
            </a:br>
            <a:br>
              <a:rPr lang="de-DE" sz="4400" dirty="0"/>
            </a:br>
            <a:endParaRPr lang="de-DE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4E1829-C4C2-4037-DA33-0DE8E6FBE014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F1295D53-BE59-F62A-BF05-C578959CC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C578D1-478C-0F28-6DEA-4067E6799A09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1" descr="Ein Bild, das Logo, Schrift, Grafiken, Symbol enthält.&#10;&#10;Automatisch generierte Beschreibung">
            <a:extLst>
              <a:ext uri="{FF2B5EF4-FFF2-40B4-BE49-F238E27FC236}">
                <a16:creationId xmlns:a16="http://schemas.microsoft.com/office/drawing/2014/main" id="{6D7D527B-A251-B30C-22CF-B40563EB7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649" y="6178787"/>
            <a:ext cx="2005605" cy="548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BD0900-5367-C781-FA1B-E588D955CB2C}"/>
              </a:ext>
            </a:extLst>
          </p:cNvPr>
          <p:cNvSpPr txBox="1"/>
          <p:nvPr/>
        </p:nvSpPr>
        <p:spPr>
          <a:xfrm>
            <a:off x="5098302" y="6384794"/>
            <a:ext cx="6371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https://www.nepos-project.com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7B1D1-8361-ED4E-A4B3-AC66CB56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2</a:t>
            </a:fld>
            <a:endParaRPr lang="de-DE"/>
          </a:p>
        </p:txBody>
      </p:sp>
      <p:pic>
        <p:nvPicPr>
          <p:cNvPr id="9" name="seismic_exploration_concept_DLR">
            <a:hlinkClick r:id="" action="ppaction://media"/>
            <a:extLst>
              <a:ext uri="{FF2B5EF4-FFF2-40B4-BE49-F238E27FC236}">
                <a16:creationId xmlns:a16="http://schemas.microsoft.com/office/drawing/2014/main" id="{67BAC84E-84BD-D1B5-1D0F-E328C6157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5988" y="1757668"/>
            <a:ext cx="7426036" cy="41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8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E6296-BC23-B857-3EE3-6F8A7EB72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3AEAAF7-7505-D88C-0B73-67F5E69D4CCC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57B7BC19-40D4-BE2E-4856-0DA8CC00D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A78C4C-795A-2809-36FA-BD76C473CC0A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629B8E-7349-B6B5-F058-2FE60C40C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9" y="-86582"/>
            <a:ext cx="9964539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/>
              <a:t>Outlook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CAD51F-4089-5D5F-0946-9E9839B1AB99}"/>
              </a:ext>
            </a:extLst>
          </p:cNvPr>
          <p:cNvSpPr/>
          <p:nvPr/>
        </p:nvSpPr>
        <p:spPr>
          <a:xfrm>
            <a:off x="1959429" y="1805122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D5AE41BA-E1EC-0E9A-39D9-21843DA6B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0179" y="2321554"/>
            <a:ext cx="1827909" cy="2459995"/>
          </a:xfrm>
          <a:prstGeom prst="rect">
            <a:avLst/>
          </a:prstGeom>
        </p:spPr>
      </p:pic>
      <p:pic>
        <p:nvPicPr>
          <p:cNvPr id="14" name="Picture 13" descr="A black box with a white cable&#10;&#10;AI-generated content may be incorrect.">
            <a:extLst>
              <a:ext uri="{FF2B5EF4-FFF2-40B4-BE49-F238E27FC236}">
                <a16:creationId xmlns:a16="http://schemas.microsoft.com/office/drawing/2014/main" id="{E372944B-8DB5-0FD6-DB76-EF8C5C464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67" y="2481942"/>
            <a:ext cx="3252831" cy="22996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668CA7-9E58-6D50-7D29-B62DBAA665B0}"/>
              </a:ext>
            </a:extLst>
          </p:cNvPr>
          <p:cNvSpPr txBox="1"/>
          <p:nvPr/>
        </p:nvSpPr>
        <p:spPr>
          <a:xfrm>
            <a:off x="3494314" y="1565473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 DoF sensing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A68997-A481-11D0-8C7E-97EBF3B53085}"/>
              </a:ext>
            </a:extLst>
          </p:cNvPr>
          <p:cNvSpPr txBox="1"/>
          <p:nvPr/>
        </p:nvSpPr>
        <p:spPr>
          <a:xfrm>
            <a:off x="7792767" y="1565473"/>
            <a:ext cx="303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Distributed Acoustic Sensing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E48AE-FA7D-4EF6-DC40-EF68806C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736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B232B-E191-EF90-6D03-16589C51C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A39B-B563-9F85-364A-6CAA5B2F9F4A}"/>
              </a:ext>
            </a:extLst>
          </p:cNvPr>
          <p:cNvSpPr txBox="1"/>
          <p:nvPr/>
        </p:nvSpPr>
        <p:spPr>
          <a:xfrm>
            <a:off x="1400703" y="6430112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60C35C8D-1A3E-DEBB-C066-C98494FB9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B9E5EF-EB71-DC81-162B-9EA84C03FC6D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8D2B889-F01B-F8AA-EB00-1822FE11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9" y="-86582"/>
            <a:ext cx="9964539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/>
              <a:t>Outlook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FAC5C6-598E-F146-A73B-7B12216A4222}"/>
              </a:ext>
            </a:extLst>
          </p:cNvPr>
          <p:cNvSpPr/>
          <p:nvPr/>
        </p:nvSpPr>
        <p:spPr>
          <a:xfrm>
            <a:off x="2570541" y="1598227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16">
            <a:extLst>
              <a:ext uri="{FF2B5EF4-FFF2-40B4-BE49-F238E27FC236}">
                <a16:creationId xmlns:a16="http://schemas.microsoft.com/office/drawing/2014/main" id="{246CDDDD-FED8-67E2-BF37-80BA0DBF3F90}"/>
              </a:ext>
            </a:extLst>
          </p:cNvPr>
          <p:cNvSpPr/>
          <p:nvPr/>
        </p:nvSpPr>
        <p:spPr>
          <a:xfrm>
            <a:off x="2339181" y="2144609"/>
            <a:ext cx="3048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7">
            <a:extLst>
              <a:ext uri="{FF2B5EF4-FFF2-40B4-BE49-F238E27FC236}">
                <a16:creationId xmlns:a16="http://schemas.microsoft.com/office/drawing/2014/main" id="{2CB6F7AA-266A-5ADB-4E1B-01001BCDA40F}"/>
              </a:ext>
            </a:extLst>
          </p:cNvPr>
          <p:cNvSpPr/>
          <p:nvPr/>
        </p:nvSpPr>
        <p:spPr>
          <a:xfrm>
            <a:off x="2310606" y="4260331"/>
            <a:ext cx="3048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8">
            <a:extLst>
              <a:ext uri="{FF2B5EF4-FFF2-40B4-BE49-F238E27FC236}">
                <a16:creationId xmlns:a16="http://schemas.microsoft.com/office/drawing/2014/main" id="{BA95DD0D-A23C-D1CB-872D-1205A9780480}"/>
              </a:ext>
            </a:extLst>
          </p:cNvPr>
          <p:cNvSpPr txBox="1"/>
          <p:nvPr/>
        </p:nvSpPr>
        <p:spPr>
          <a:xfrm rot="16200000">
            <a:off x="2208836" y="479175"/>
            <a:ext cx="14826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Scenario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grpSp>
        <p:nvGrpSpPr>
          <p:cNvPr id="18" name="Gruppieren 21">
            <a:extLst>
              <a:ext uri="{FF2B5EF4-FFF2-40B4-BE49-F238E27FC236}">
                <a16:creationId xmlns:a16="http://schemas.microsoft.com/office/drawing/2014/main" id="{6BF7BDDC-D9CE-E560-2DE1-D4B7C71ED3F6}"/>
              </a:ext>
            </a:extLst>
          </p:cNvPr>
          <p:cNvGrpSpPr/>
          <p:nvPr/>
        </p:nvGrpSpPr>
        <p:grpSpPr>
          <a:xfrm>
            <a:off x="2114095" y="833167"/>
            <a:ext cx="9618289" cy="1885263"/>
            <a:chOff x="2000250" y="1050137"/>
            <a:chExt cx="7854081" cy="1220810"/>
          </a:xfrm>
        </p:grpSpPr>
        <p:pic>
          <p:nvPicPr>
            <p:cNvPr id="22" name="Grafik 2">
              <a:extLst>
                <a:ext uri="{FF2B5EF4-FFF2-40B4-BE49-F238E27FC236}">
                  <a16:creationId xmlns:a16="http://schemas.microsoft.com/office/drawing/2014/main" id="{782CEED2-44F6-2F19-EE45-1EC7EB80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4"/>
            <a:stretch>
              <a:fillRect/>
            </a:stretch>
          </p:blipFill>
          <p:spPr>
            <a:xfrm>
              <a:off x="2231462" y="1050137"/>
              <a:ext cx="7622869" cy="1021387"/>
            </a:xfrm>
            <a:prstGeom prst="rect">
              <a:avLst/>
            </a:prstGeom>
          </p:spPr>
        </p:pic>
        <p:sp>
          <p:nvSpPr>
            <p:cNvPr id="20" name="Rechteck 20">
              <a:extLst>
                <a:ext uri="{FF2B5EF4-FFF2-40B4-BE49-F238E27FC236}">
                  <a16:creationId xmlns:a16="http://schemas.microsoft.com/office/drawing/2014/main" id="{0621B62E-2F9D-DE7A-361E-EEFD1CD00190}"/>
                </a:ext>
              </a:extLst>
            </p:cNvPr>
            <p:cNvSpPr/>
            <p:nvPr/>
          </p:nvSpPr>
          <p:spPr>
            <a:xfrm>
              <a:off x="2000250" y="1952931"/>
              <a:ext cx="304800" cy="318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3" name="Rechteck 24">
            <a:extLst>
              <a:ext uri="{FF2B5EF4-FFF2-40B4-BE49-F238E27FC236}">
                <a16:creationId xmlns:a16="http://schemas.microsoft.com/office/drawing/2014/main" id="{9BDC3EE6-F022-D10A-5397-90F72EFD2A4C}"/>
              </a:ext>
            </a:extLst>
          </p:cNvPr>
          <p:cNvSpPr/>
          <p:nvPr/>
        </p:nvSpPr>
        <p:spPr>
          <a:xfrm>
            <a:off x="2353603" y="5811864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6">
            <a:extLst>
              <a:ext uri="{FF2B5EF4-FFF2-40B4-BE49-F238E27FC236}">
                <a16:creationId xmlns:a16="http://schemas.microsoft.com/office/drawing/2014/main" id="{4834BD92-8DBB-EC18-C2D2-15DEDE98AC2C}"/>
              </a:ext>
            </a:extLst>
          </p:cNvPr>
          <p:cNvSpPr/>
          <p:nvPr/>
        </p:nvSpPr>
        <p:spPr>
          <a:xfrm>
            <a:off x="2094680" y="6373378"/>
            <a:ext cx="475861" cy="251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6">
            <a:extLst>
              <a:ext uri="{FF2B5EF4-FFF2-40B4-BE49-F238E27FC236}">
                <a16:creationId xmlns:a16="http://schemas.microsoft.com/office/drawing/2014/main" id="{E5CD3544-6077-D5C2-999D-0F50BC7B9690}"/>
              </a:ext>
            </a:extLst>
          </p:cNvPr>
          <p:cNvSpPr/>
          <p:nvPr/>
        </p:nvSpPr>
        <p:spPr>
          <a:xfrm>
            <a:off x="2571107" y="3199536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31">
            <a:extLst>
              <a:ext uri="{FF2B5EF4-FFF2-40B4-BE49-F238E27FC236}">
                <a16:creationId xmlns:a16="http://schemas.microsoft.com/office/drawing/2014/main" id="{4088642F-D489-F1CF-3432-2619890AA486}"/>
              </a:ext>
            </a:extLst>
          </p:cNvPr>
          <p:cNvSpPr/>
          <p:nvPr/>
        </p:nvSpPr>
        <p:spPr>
          <a:xfrm>
            <a:off x="2556101" y="3252924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27">
            <a:extLst>
              <a:ext uri="{FF2B5EF4-FFF2-40B4-BE49-F238E27FC236}">
                <a16:creationId xmlns:a16="http://schemas.microsoft.com/office/drawing/2014/main" id="{57EF9B06-CDAE-9593-CED1-89F9108D0FB8}"/>
              </a:ext>
            </a:extLst>
          </p:cNvPr>
          <p:cNvSpPr/>
          <p:nvPr/>
        </p:nvSpPr>
        <p:spPr>
          <a:xfrm>
            <a:off x="1759287" y="6292855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2A5ACAC-0525-6427-E4E9-B61D3F0F3A7E}"/>
              </a:ext>
            </a:extLst>
          </p:cNvPr>
          <p:cNvSpPr txBox="1"/>
          <p:nvPr/>
        </p:nvSpPr>
        <p:spPr>
          <a:xfrm>
            <a:off x="6236955" y="6473349"/>
            <a:ext cx="203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Distance</a:t>
            </a:r>
            <a:r>
              <a:rPr lang="de-DE" dirty="0"/>
              <a:t> [m]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2D13D83-5607-7C7A-C983-4759360E69F6}"/>
              </a:ext>
            </a:extLst>
          </p:cNvPr>
          <p:cNvGrpSpPr/>
          <p:nvPr/>
        </p:nvGrpSpPr>
        <p:grpSpPr>
          <a:xfrm>
            <a:off x="1744762" y="2426084"/>
            <a:ext cx="9856795" cy="2155928"/>
            <a:chOff x="1765685" y="2601535"/>
            <a:chExt cx="9856795" cy="2155928"/>
          </a:xfrm>
        </p:grpSpPr>
        <p:grpSp>
          <p:nvGrpSpPr>
            <p:cNvPr id="3" name="Gruppieren 10">
              <a:extLst>
                <a:ext uri="{FF2B5EF4-FFF2-40B4-BE49-F238E27FC236}">
                  <a16:creationId xmlns:a16="http://schemas.microsoft.com/office/drawing/2014/main" id="{7DD467F7-F324-3182-6A73-7E9E3CC153E4}"/>
                </a:ext>
              </a:extLst>
            </p:cNvPr>
            <p:cNvGrpSpPr/>
            <p:nvPr/>
          </p:nvGrpSpPr>
          <p:grpSpPr>
            <a:xfrm>
              <a:off x="2245077" y="2601535"/>
              <a:ext cx="9377403" cy="2155928"/>
              <a:chOff x="1674120" y="2642152"/>
              <a:chExt cx="9377403" cy="2155928"/>
            </a:xfrm>
          </p:grpSpPr>
          <p:pic>
            <p:nvPicPr>
              <p:cNvPr id="4" name="Grafik 1">
                <a:extLst>
                  <a:ext uri="{FF2B5EF4-FFF2-40B4-BE49-F238E27FC236}">
                    <a16:creationId xmlns:a16="http://schemas.microsoft.com/office/drawing/2014/main" id="{70F294E8-4C03-9E83-4C87-E25C84BD6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55"/>
              <a:stretch>
                <a:fillRect/>
              </a:stretch>
            </p:blipFill>
            <p:spPr>
              <a:xfrm>
                <a:off x="1674120" y="2669771"/>
                <a:ext cx="9377403" cy="2128309"/>
              </a:xfrm>
              <a:prstGeom prst="rect">
                <a:avLst/>
              </a:prstGeom>
            </p:spPr>
          </p:pic>
          <p:sp>
            <p:nvSpPr>
              <p:cNvPr id="7" name="Rechteck 30">
                <a:extLst>
                  <a:ext uri="{FF2B5EF4-FFF2-40B4-BE49-F238E27FC236}">
                    <a16:creationId xmlns:a16="http://schemas.microsoft.com/office/drawing/2014/main" id="{49C53374-630F-E313-0ADD-27B7705534AD}"/>
                  </a:ext>
                </a:extLst>
              </p:cNvPr>
              <p:cNvSpPr/>
              <p:nvPr/>
            </p:nvSpPr>
            <p:spPr>
              <a:xfrm>
                <a:off x="1678164" y="2642152"/>
                <a:ext cx="304800" cy="318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4" name="Textfeld 23">
              <a:extLst>
                <a:ext uri="{FF2B5EF4-FFF2-40B4-BE49-F238E27FC236}">
                  <a16:creationId xmlns:a16="http://schemas.microsoft.com/office/drawing/2014/main" id="{D419B224-E6D5-1C62-20E3-9469A10290FD}"/>
                </a:ext>
              </a:extLst>
            </p:cNvPr>
            <p:cNvSpPr txBox="1"/>
            <p:nvPr/>
          </p:nvSpPr>
          <p:spPr>
            <a:xfrm rot="16200000">
              <a:off x="1283293" y="3603215"/>
              <a:ext cx="1334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Correlations</a:t>
              </a:r>
              <a:endParaRPr lang="de-DE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8B4691-B502-EAA9-A7FC-FCCDD6E42C2C}"/>
              </a:ext>
            </a:extLst>
          </p:cNvPr>
          <p:cNvGrpSpPr/>
          <p:nvPr/>
        </p:nvGrpSpPr>
        <p:grpSpPr>
          <a:xfrm>
            <a:off x="1744763" y="4651193"/>
            <a:ext cx="9906054" cy="1869565"/>
            <a:chOff x="1733808" y="4755042"/>
            <a:chExt cx="9906054" cy="1869565"/>
          </a:xfrm>
        </p:grpSpPr>
        <p:grpSp>
          <p:nvGrpSpPr>
            <p:cNvPr id="28" name="Gruppieren 12">
              <a:extLst>
                <a:ext uri="{FF2B5EF4-FFF2-40B4-BE49-F238E27FC236}">
                  <a16:creationId xmlns:a16="http://schemas.microsoft.com/office/drawing/2014/main" id="{447BC3DC-3951-AD38-45CE-CD6E1E3AFB5D}"/>
                </a:ext>
              </a:extLst>
            </p:cNvPr>
            <p:cNvGrpSpPr/>
            <p:nvPr/>
          </p:nvGrpSpPr>
          <p:grpSpPr>
            <a:xfrm>
              <a:off x="2243534" y="4755042"/>
              <a:ext cx="9396328" cy="1869565"/>
              <a:chOff x="1655195" y="4795925"/>
              <a:chExt cx="9396328" cy="1869565"/>
            </a:xfrm>
          </p:grpSpPr>
          <p:pic>
            <p:nvPicPr>
              <p:cNvPr id="29" name="Grafik 8">
                <a:extLst>
                  <a:ext uri="{FF2B5EF4-FFF2-40B4-BE49-F238E27FC236}">
                    <a16:creationId xmlns:a16="http://schemas.microsoft.com/office/drawing/2014/main" id="{8A8AC698-CCF2-45B6-32E8-B2A473B70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16381" y="4860080"/>
                <a:ext cx="9335142" cy="1805410"/>
              </a:xfrm>
              <a:prstGeom prst="rect">
                <a:avLst/>
              </a:prstGeom>
            </p:spPr>
          </p:pic>
          <p:sp>
            <p:nvSpPr>
              <p:cNvPr id="30" name="Rechteck 22">
                <a:extLst>
                  <a:ext uri="{FF2B5EF4-FFF2-40B4-BE49-F238E27FC236}">
                    <a16:creationId xmlns:a16="http://schemas.microsoft.com/office/drawing/2014/main" id="{030B9EEC-5CD0-BFE2-BE76-53589CC10F9F}"/>
                  </a:ext>
                </a:extLst>
              </p:cNvPr>
              <p:cNvSpPr/>
              <p:nvPr/>
            </p:nvSpPr>
            <p:spPr>
              <a:xfrm>
                <a:off x="1655195" y="4795925"/>
                <a:ext cx="304800" cy="318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5" name="Textfeld 25">
              <a:extLst>
                <a:ext uri="{FF2B5EF4-FFF2-40B4-BE49-F238E27FC236}">
                  <a16:creationId xmlns:a16="http://schemas.microsoft.com/office/drawing/2014/main" id="{3288B41A-081C-E073-A5C2-DFA8BF1B5BC6}"/>
                </a:ext>
              </a:extLst>
            </p:cNvPr>
            <p:cNvSpPr txBox="1"/>
            <p:nvPr/>
          </p:nvSpPr>
          <p:spPr>
            <a:xfrm rot="16200000">
              <a:off x="1242491" y="5246359"/>
              <a:ext cx="1351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Inversion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F27772-978A-BCF4-3E8D-60A01119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80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93895-62F6-E151-468B-298FBFDCE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186FDF-4EEB-101A-345F-8ABB39667079}"/>
              </a:ext>
            </a:extLst>
          </p:cNvPr>
          <p:cNvSpPr txBox="1"/>
          <p:nvPr/>
        </p:nvSpPr>
        <p:spPr>
          <a:xfrm>
            <a:off x="1400703" y="6430112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710749F9-B011-6D0C-54A9-77A98474F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0E16EA-B56E-4F27-B109-291B685012CD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B9A275-87AE-0B6E-B0D9-A8909BD2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11423" y="-72032"/>
            <a:ext cx="9964539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/>
              <a:t>Outlook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FE96B9-28E2-298D-5701-026F5AEA7E3F}"/>
              </a:ext>
            </a:extLst>
          </p:cNvPr>
          <p:cNvSpPr/>
          <p:nvPr/>
        </p:nvSpPr>
        <p:spPr>
          <a:xfrm>
            <a:off x="2570541" y="1598227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16">
            <a:extLst>
              <a:ext uri="{FF2B5EF4-FFF2-40B4-BE49-F238E27FC236}">
                <a16:creationId xmlns:a16="http://schemas.microsoft.com/office/drawing/2014/main" id="{812F1584-C63C-37A2-09D9-08D71BA77804}"/>
              </a:ext>
            </a:extLst>
          </p:cNvPr>
          <p:cNvSpPr/>
          <p:nvPr/>
        </p:nvSpPr>
        <p:spPr>
          <a:xfrm>
            <a:off x="2339181" y="2144609"/>
            <a:ext cx="3048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7">
            <a:extLst>
              <a:ext uri="{FF2B5EF4-FFF2-40B4-BE49-F238E27FC236}">
                <a16:creationId xmlns:a16="http://schemas.microsoft.com/office/drawing/2014/main" id="{D8A3882A-A257-D8F3-48EB-6375CCE51632}"/>
              </a:ext>
            </a:extLst>
          </p:cNvPr>
          <p:cNvSpPr/>
          <p:nvPr/>
        </p:nvSpPr>
        <p:spPr>
          <a:xfrm>
            <a:off x="2310606" y="4260331"/>
            <a:ext cx="3048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4">
            <a:extLst>
              <a:ext uri="{FF2B5EF4-FFF2-40B4-BE49-F238E27FC236}">
                <a16:creationId xmlns:a16="http://schemas.microsoft.com/office/drawing/2014/main" id="{15F0E688-A218-DC84-94C3-22BB14D57C44}"/>
              </a:ext>
            </a:extLst>
          </p:cNvPr>
          <p:cNvSpPr/>
          <p:nvPr/>
        </p:nvSpPr>
        <p:spPr>
          <a:xfrm>
            <a:off x="2353603" y="5811864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6">
            <a:extLst>
              <a:ext uri="{FF2B5EF4-FFF2-40B4-BE49-F238E27FC236}">
                <a16:creationId xmlns:a16="http://schemas.microsoft.com/office/drawing/2014/main" id="{B3D6E7AF-CE63-C70B-A0D5-CCBDCEECB9FD}"/>
              </a:ext>
            </a:extLst>
          </p:cNvPr>
          <p:cNvSpPr/>
          <p:nvPr/>
        </p:nvSpPr>
        <p:spPr>
          <a:xfrm>
            <a:off x="2094680" y="6373378"/>
            <a:ext cx="475861" cy="251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6">
            <a:extLst>
              <a:ext uri="{FF2B5EF4-FFF2-40B4-BE49-F238E27FC236}">
                <a16:creationId xmlns:a16="http://schemas.microsoft.com/office/drawing/2014/main" id="{A7377DF1-AC44-29AA-ED8E-43DC8B3CD21B}"/>
              </a:ext>
            </a:extLst>
          </p:cNvPr>
          <p:cNvSpPr/>
          <p:nvPr/>
        </p:nvSpPr>
        <p:spPr>
          <a:xfrm>
            <a:off x="2571107" y="3199536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31">
            <a:extLst>
              <a:ext uri="{FF2B5EF4-FFF2-40B4-BE49-F238E27FC236}">
                <a16:creationId xmlns:a16="http://schemas.microsoft.com/office/drawing/2014/main" id="{08D52E43-388E-D7AA-FEBA-A661DA3A7EBE}"/>
              </a:ext>
            </a:extLst>
          </p:cNvPr>
          <p:cNvSpPr/>
          <p:nvPr/>
        </p:nvSpPr>
        <p:spPr>
          <a:xfrm>
            <a:off x="2556101" y="3252924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27">
            <a:extLst>
              <a:ext uri="{FF2B5EF4-FFF2-40B4-BE49-F238E27FC236}">
                <a16:creationId xmlns:a16="http://schemas.microsoft.com/office/drawing/2014/main" id="{302299B4-AC6B-AF8B-FDD4-A9396AD7133D}"/>
              </a:ext>
            </a:extLst>
          </p:cNvPr>
          <p:cNvSpPr/>
          <p:nvPr/>
        </p:nvSpPr>
        <p:spPr>
          <a:xfrm>
            <a:off x="1759287" y="6292855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354203-E217-93B6-870D-9FB9C73EC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775" y="406083"/>
            <a:ext cx="5597748" cy="59385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A5C27A-6AD6-0EC9-DE9D-DE35E1567CE5}"/>
              </a:ext>
            </a:extLst>
          </p:cNvPr>
          <p:cNvSpPr txBox="1"/>
          <p:nvPr/>
        </p:nvSpPr>
        <p:spPr>
          <a:xfrm flipH="1">
            <a:off x="5286299" y="687384"/>
            <a:ext cx="63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D9BD98-8336-13FE-98E1-7C1576C93874}"/>
              </a:ext>
            </a:extLst>
          </p:cNvPr>
          <p:cNvSpPr txBox="1"/>
          <p:nvPr/>
        </p:nvSpPr>
        <p:spPr>
          <a:xfrm flipH="1">
            <a:off x="5286300" y="1523246"/>
            <a:ext cx="63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H/V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C5E80F-4E6C-C1A4-F197-E5E27FB1BB5D}"/>
              </a:ext>
            </a:extLst>
          </p:cNvPr>
          <p:cNvSpPr txBox="1"/>
          <p:nvPr/>
        </p:nvSpPr>
        <p:spPr>
          <a:xfrm flipH="1">
            <a:off x="4201971" y="2494715"/>
            <a:ext cx="184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Interferometry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F88037-66DF-FB71-F111-DF4D61A80FC5}"/>
              </a:ext>
            </a:extLst>
          </p:cNvPr>
          <p:cNvSpPr txBox="1"/>
          <p:nvPr/>
        </p:nvSpPr>
        <p:spPr>
          <a:xfrm flipH="1">
            <a:off x="4050080" y="3460340"/>
            <a:ext cx="184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/>
              <a:t>DAS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F7E7F0-3C85-0966-D777-0CBB457CDD42}"/>
              </a:ext>
            </a:extLst>
          </p:cNvPr>
          <p:cNvSpPr txBox="1"/>
          <p:nvPr/>
        </p:nvSpPr>
        <p:spPr>
          <a:xfrm flipH="1">
            <a:off x="4050080" y="4450264"/>
            <a:ext cx="184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/>
              <a:t>6 DoF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0D55CD-3224-853E-C621-86D742F079EF}"/>
              </a:ext>
            </a:extLst>
          </p:cNvPr>
          <p:cNvSpPr txBox="1"/>
          <p:nvPr/>
        </p:nvSpPr>
        <p:spPr>
          <a:xfrm flipH="1">
            <a:off x="4082630" y="5383925"/>
            <a:ext cx="184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/>
              <a:t>6 DoF + H/V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4EE45C-F7DC-88B2-D446-D420B94C5C0B}"/>
              </a:ext>
            </a:extLst>
          </p:cNvPr>
          <p:cNvSpPr/>
          <p:nvPr/>
        </p:nvSpPr>
        <p:spPr>
          <a:xfrm>
            <a:off x="6052728" y="406083"/>
            <a:ext cx="366305" cy="6136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CE4A76-5BA3-BBE9-B963-5616725D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088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98D28-C444-AE48-85E7-EA0E95EB0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F5B5DF1-2940-53B2-3760-96DF69EF32A3}"/>
              </a:ext>
            </a:extLst>
          </p:cNvPr>
          <p:cNvSpPr txBox="1"/>
          <p:nvPr/>
        </p:nvSpPr>
        <p:spPr>
          <a:xfrm>
            <a:off x="1400703" y="6430112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EFBDDA3E-5903-BA24-1FDE-A2A5F4F89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26E1C7-22EF-75DA-9C48-CA99455888DD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D2C7863-8265-BA71-BF66-6A8FF26F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087" y="119121"/>
            <a:ext cx="9964539" cy="1325563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6 DoF Experiments LUNA Hall </a:t>
            </a:r>
            <a:br>
              <a:rPr lang="de-DE" sz="3600" dirty="0"/>
            </a:br>
            <a:r>
              <a:rPr lang="de-DE" sz="3600" dirty="0"/>
              <a:t>November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5B0318-0F3A-1233-FB12-9B6D7D7B01B3}"/>
              </a:ext>
            </a:extLst>
          </p:cNvPr>
          <p:cNvSpPr/>
          <p:nvPr/>
        </p:nvSpPr>
        <p:spPr>
          <a:xfrm>
            <a:off x="2570541" y="1598227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16">
            <a:extLst>
              <a:ext uri="{FF2B5EF4-FFF2-40B4-BE49-F238E27FC236}">
                <a16:creationId xmlns:a16="http://schemas.microsoft.com/office/drawing/2014/main" id="{41C7490E-22B5-0478-4A6C-C0B4D7D3AA56}"/>
              </a:ext>
            </a:extLst>
          </p:cNvPr>
          <p:cNvSpPr/>
          <p:nvPr/>
        </p:nvSpPr>
        <p:spPr>
          <a:xfrm>
            <a:off x="2339181" y="2144609"/>
            <a:ext cx="3048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7">
            <a:extLst>
              <a:ext uri="{FF2B5EF4-FFF2-40B4-BE49-F238E27FC236}">
                <a16:creationId xmlns:a16="http://schemas.microsoft.com/office/drawing/2014/main" id="{4AB4F231-AA55-CD8E-09F1-B28927A6A15A}"/>
              </a:ext>
            </a:extLst>
          </p:cNvPr>
          <p:cNvSpPr/>
          <p:nvPr/>
        </p:nvSpPr>
        <p:spPr>
          <a:xfrm>
            <a:off x="2310606" y="4260331"/>
            <a:ext cx="3048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4">
            <a:extLst>
              <a:ext uri="{FF2B5EF4-FFF2-40B4-BE49-F238E27FC236}">
                <a16:creationId xmlns:a16="http://schemas.microsoft.com/office/drawing/2014/main" id="{48AB29DE-0EAE-5FFA-CCD9-46EF148F4963}"/>
              </a:ext>
            </a:extLst>
          </p:cNvPr>
          <p:cNvSpPr/>
          <p:nvPr/>
        </p:nvSpPr>
        <p:spPr>
          <a:xfrm>
            <a:off x="2353603" y="5811864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6">
            <a:extLst>
              <a:ext uri="{FF2B5EF4-FFF2-40B4-BE49-F238E27FC236}">
                <a16:creationId xmlns:a16="http://schemas.microsoft.com/office/drawing/2014/main" id="{3250CCA3-13A8-E9E3-E28E-27EC74F4E933}"/>
              </a:ext>
            </a:extLst>
          </p:cNvPr>
          <p:cNvSpPr/>
          <p:nvPr/>
        </p:nvSpPr>
        <p:spPr>
          <a:xfrm>
            <a:off x="2094680" y="6373378"/>
            <a:ext cx="475861" cy="251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6">
            <a:extLst>
              <a:ext uri="{FF2B5EF4-FFF2-40B4-BE49-F238E27FC236}">
                <a16:creationId xmlns:a16="http://schemas.microsoft.com/office/drawing/2014/main" id="{DB841352-85E2-53D3-53C4-5A12AD3446E5}"/>
              </a:ext>
            </a:extLst>
          </p:cNvPr>
          <p:cNvSpPr/>
          <p:nvPr/>
        </p:nvSpPr>
        <p:spPr>
          <a:xfrm>
            <a:off x="2571107" y="3199536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31">
            <a:extLst>
              <a:ext uri="{FF2B5EF4-FFF2-40B4-BE49-F238E27FC236}">
                <a16:creationId xmlns:a16="http://schemas.microsoft.com/office/drawing/2014/main" id="{422233C0-E462-249B-C403-9D418112A710}"/>
              </a:ext>
            </a:extLst>
          </p:cNvPr>
          <p:cNvSpPr/>
          <p:nvPr/>
        </p:nvSpPr>
        <p:spPr>
          <a:xfrm>
            <a:off x="2556101" y="3252924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27">
            <a:extLst>
              <a:ext uri="{FF2B5EF4-FFF2-40B4-BE49-F238E27FC236}">
                <a16:creationId xmlns:a16="http://schemas.microsoft.com/office/drawing/2014/main" id="{71D235CD-E848-9B5B-F591-95DE789AB32A}"/>
              </a:ext>
            </a:extLst>
          </p:cNvPr>
          <p:cNvSpPr/>
          <p:nvPr/>
        </p:nvSpPr>
        <p:spPr>
          <a:xfrm>
            <a:off x="1759287" y="6292855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645E9B-2813-E426-0543-31CE6098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1257" y="6379356"/>
            <a:ext cx="2743200" cy="365125"/>
          </a:xfrm>
        </p:spPr>
        <p:txBody>
          <a:bodyPr/>
          <a:lstStyle/>
          <a:p>
            <a:r>
              <a:rPr lang="de-DE"/>
              <a:t>Credit: DLR/ESA</a:t>
            </a:r>
          </a:p>
        </p:txBody>
      </p:sp>
      <p:pic>
        <p:nvPicPr>
          <p:cNvPr id="7" name="Picture 6" descr="A space shuttle on the moon&#10;&#10;AI-generated content may be incorrect.">
            <a:extLst>
              <a:ext uri="{FF2B5EF4-FFF2-40B4-BE49-F238E27FC236}">
                <a16:creationId xmlns:a16="http://schemas.microsoft.com/office/drawing/2014/main" id="{BB5FF49D-68C2-68C2-40D0-16122F65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81" y="1444684"/>
            <a:ext cx="8662195" cy="4872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923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35CD1-F126-E54C-99B8-DD6ED1A9D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82D0EDF-174B-0330-8983-E98703682FD3}"/>
              </a:ext>
            </a:extLst>
          </p:cNvPr>
          <p:cNvSpPr txBox="1"/>
          <p:nvPr/>
        </p:nvSpPr>
        <p:spPr>
          <a:xfrm>
            <a:off x="1400703" y="6430112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4CB48A3F-A71C-535B-636C-587675BAD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CB2BA-2F08-3AC0-52AA-E64836A7CC14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DB52AD-2099-E8FB-4FD8-171E5C5A9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703" y="0"/>
            <a:ext cx="9964539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/>
              <a:t>Literature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3069AD-9E8E-8799-7E8F-71298F31654A}"/>
              </a:ext>
            </a:extLst>
          </p:cNvPr>
          <p:cNvSpPr/>
          <p:nvPr/>
        </p:nvSpPr>
        <p:spPr>
          <a:xfrm>
            <a:off x="2570541" y="1598227"/>
            <a:ext cx="379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16">
            <a:extLst>
              <a:ext uri="{FF2B5EF4-FFF2-40B4-BE49-F238E27FC236}">
                <a16:creationId xmlns:a16="http://schemas.microsoft.com/office/drawing/2014/main" id="{865185CB-6E95-7437-906B-3ED9DD284150}"/>
              </a:ext>
            </a:extLst>
          </p:cNvPr>
          <p:cNvSpPr/>
          <p:nvPr/>
        </p:nvSpPr>
        <p:spPr>
          <a:xfrm>
            <a:off x="2339181" y="2144609"/>
            <a:ext cx="3048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7">
            <a:extLst>
              <a:ext uri="{FF2B5EF4-FFF2-40B4-BE49-F238E27FC236}">
                <a16:creationId xmlns:a16="http://schemas.microsoft.com/office/drawing/2014/main" id="{54FD12F2-A2D4-005A-5B75-A9B1E923655B}"/>
              </a:ext>
            </a:extLst>
          </p:cNvPr>
          <p:cNvSpPr/>
          <p:nvPr/>
        </p:nvSpPr>
        <p:spPr>
          <a:xfrm>
            <a:off x="2310606" y="4260331"/>
            <a:ext cx="3048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4">
            <a:extLst>
              <a:ext uri="{FF2B5EF4-FFF2-40B4-BE49-F238E27FC236}">
                <a16:creationId xmlns:a16="http://schemas.microsoft.com/office/drawing/2014/main" id="{A1836791-B17A-80BB-5462-413A4EABD859}"/>
              </a:ext>
            </a:extLst>
          </p:cNvPr>
          <p:cNvSpPr/>
          <p:nvPr/>
        </p:nvSpPr>
        <p:spPr>
          <a:xfrm>
            <a:off x="2353603" y="5811864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6">
            <a:extLst>
              <a:ext uri="{FF2B5EF4-FFF2-40B4-BE49-F238E27FC236}">
                <a16:creationId xmlns:a16="http://schemas.microsoft.com/office/drawing/2014/main" id="{627CB6F4-6B19-392C-2747-A272ABF92645}"/>
              </a:ext>
            </a:extLst>
          </p:cNvPr>
          <p:cNvSpPr/>
          <p:nvPr/>
        </p:nvSpPr>
        <p:spPr>
          <a:xfrm>
            <a:off x="2094680" y="6373378"/>
            <a:ext cx="475861" cy="251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6">
            <a:extLst>
              <a:ext uri="{FF2B5EF4-FFF2-40B4-BE49-F238E27FC236}">
                <a16:creationId xmlns:a16="http://schemas.microsoft.com/office/drawing/2014/main" id="{65FB0086-0986-6CAF-8618-B85D51F20479}"/>
              </a:ext>
            </a:extLst>
          </p:cNvPr>
          <p:cNvSpPr/>
          <p:nvPr/>
        </p:nvSpPr>
        <p:spPr>
          <a:xfrm>
            <a:off x="2571107" y="3199536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31">
            <a:extLst>
              <a:ext uri="{FF2B5EF4-FFF2-40B4-BE49-F238E27FC236}">
                <a16:creationId xmlns:a16="http://schemas.microsoft.com/office/drawing/2014/main" id="{F794546B-388E-1398-B10E-660DC34DAC0E}"/>
              </a:ext>
            </a:extLst>
          </p:cNvPr>
          <p:cNvSpPr/>
          <p:nvPr/>
        </p:nvSpPr>
        <p:spPr>
          <a:xfrm>
            <a:off x="2556101" y="3252924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27">
            <a:extLst>
              <a:ext uri="{FF2B5EF4-FFF2-40B4-BE49-F238E27FC236}">
                <a16:creationId xmlns:a16="http://schemas.microsoft.com/office/drawing/2014/main" id="{C3721C7B-3870-5883-FD50-3C93F6C60048}"/>
              </a:ext>
            </a:extLst>
          </p:cNvPr>
          <p:cNvSpPr/>
          <p:nvPr/>
        </p:nvSpPr>
        <p:spPr>
          <a:xfrm>
            <a:off x="1759287" y="6292855"/>
            <a:ext cx="304800" cy="31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BAC04-2E9F-BCAD-222C-FA75309C83CA}"/>
              </a:ext>
            </a:extLst>
          </p:cNvPr>
          <p:cNvSpPr txBox="1"/>
          <p:nvPr/>
        </p:nvSpPr>
        <p:spPr>
          <a:xfrm>
            <a:off x="2094680" y="1420843"/>
            <a:ext cx="966161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222222"/>
                </a:solidFill>
                <a:latin typeface="Arial" panose="020B0604020202020204" pitchFamily="34" charset="0"/>
              </a:rPr>
              <a:t>NEPOS Project:</a:t>
            </a:r>
          </a:p>
          <a:p>
            <a:pPr marL="360000" indent="-457200"/>
            <a:r>
              <a:rPr lang="de-DE" sz="1200" dirty="0">
                <a:solidFill>
                  <a:srgbClr val="222222"/>
                </a:solidFill>
                <a:latin typeface="Arial" panose="020B0604020202020204" pitchFamily="34" charset="0"/>
              </a:rPr>
              <a:t>Keil, S., Igel, H., Schimmel, M., Lindner, F., &amp; Bernauer, F. (2024). Investigating subsurface properties of the shallow lunar crust using seismic interferometry on synthetic and recorded data. </a:t>
            </a:r>
            <a:r>
              <a:rPr lang="de-DE" sz="1200" i="1" dirty="0">
                <a:solidFill>
                  <a:srgbClr val="222222"/>
                </a:solidFill>
                <a:latin typeface="Arial" panose="020B0604020202020204" pitchFamily="34" charset="0"/>
              </a:rPr>
              <a:t>Earth and Space Science</a:t>
            </a:r>
            <a:r>
              <a:rPr lang="de-DE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de-DE" sz="1200" i="1" dirty="0">
                <a:solidFill>
                  <a:srgbClr val="222222"/>
                </a:solidFill>
                <a:latin typeface="Arial" panose="020B0604020202020204" pitchFamily="34" charset="0"/>
              </a:rPr>
              <a:t>11</a:t>
            </a:r>
            <a:r>
              <a:rPr lang="de-DE" sz="1200" dirty="0">
                <a:solidFill>
                  <a:srgbClr val="222222"/>
                </a:solidFill>
                <a:latin typeface="Arial" panose="020B0604020202020204" pitchFamily="34" charset="0"/>
              </a:rPr>
              <a:t>(10), e2024EA003742.</a:t>
            </a:r>
          </a:p>
          <a:p>
            <a:pPr marL="360000" indent="-457200"/>
            <a:r>
              <a:rPr lang="en-US" sz="1200" dirty="0">
                <a:latin typeface="arial" panose="020B0604020202020204" pitchFamily="34" charset="0"/>
              </a:rPr>
              <a:t>Keil, S., Schimmel, M., &amp; Igel, H. (2025). Evaluating Seismic Ambient Noise Techniques for Detecting Ice-Bearing Rocks on the Moon. </a:t>
            </a:r>
            <a:r>
              <a:rPr lang="de-DE" sz="1200" i="1" dirty="0">
                <a:solidFill>
                  <a:srgbClr val="222222"/>
                </a:solidFill>
                <a:latin typeface="Arial" panose="020B0604020202020204" pitchFamily="34" charset="0"/>
              </a:rPr>
              <a:t>Earth and Space Science, </a:t>
            </a:r>
            <a:r>
              <a:rPr lang="de-DE" sz="1200" dirty="0">
                <a:solidFill>
                  <a:srgbClr val="222222"/>
                </a:solidFill>
                <a:latin typeface="Arial" panose="020B0604020202020204" pitchFamily="34" charset="0"/>
              </a:rPr>
              <a:t>in print.</a:t>
            </a:r>
          </a:p>
          <a:p>
            <a:pPr marL="360000" indent="-457200"/>
            <a:r>
              <a:rPr lang="en-US" sz="1200" dirty="0">
                <a:latin typeface="arial" panose="020B0604020202020204" pitchFamily="34" charset="0"/>
              </a:rPr>
              <a:t>Keil, S., Schimmel, M., &amp; Igel, H. (2025). Seismic detecting of cavities on the Moon: Theoretical study.</a:t>
            </a:r>
            <a:r>
              <a:rPr lang="de-DE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I</a:t>
            </a:r>
            <a:r>
              <a:rPr lang="de-DE" sz="1200" dirty="0">
                <a:solidFill>
                  <a:srgbClr val="222222"/>
                </a:solidFill>
                <a:latin typeface="Arial" panose="020B0604020202020204" pitchFamily="34" charset="0"/>
              </a:rPr>
              <a:t>n preparation..</a:t>
            </a:r>
          </a:p>
          <a:p>
            <a:endParaRPr lang="de-DE" sz="1200" b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Others:</a:t>
            </a:r>
            <a:endParaRPr lang="de-DE" sz="1200" b="1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457200"/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Blanchette-Guertin, J. F. (2014). </a:t>
            </a:r>
            <a:r>
              <a:rPr lang="de-DE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Seismic energy propagation in highly scattering environments and constraints on lunar interior structure from the scattered signals of the Apollo passive seismic experiment</a:t>
            </a:r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(Doctoral dissertation, University of British Columbia).</a:t>
            </a:r>
          </a:p>
          <a:p>
            <a:pPr marL="360000" indent="-457200"/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Garcia, R. F., Khan, A., Drilleau, M., Margerin, L., Kawamura, T., Sun, D., ... &amp; Zhu, P. (2019). Lunar seismology: An update on interior structure models. </a:t>
            </a:r>
            <a:r>
              <a:rPr lang="de-DE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Space Science Reviews</a:t>
            </a:r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de-DE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215</a:t>
            </a:r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1-47.</a:t>
            </a:r>
          </a:p>
          <a:p>
            <a:pPr marL="360000" indent="-457200"/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Larose, E., Campillo, M., Khan, A., &amp; Nakamura, Y. (2005). Lunar subsurface investigated from correlation of seismic noise. </a:t>
            </a:r>
            <a:r>
              <a:rPr lang="de-DE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Geophysical Research Letters</a:t>
            </a:r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de-DE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32</a:t>
            </a:r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L16201.</a:t>
            </a:r>
            <a:endParaRPr lang="de-DE" sz="1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60000" indent="-457200"/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Nunn, C., Garcia, R. F., Nakamura, Y., Marusiak, A. G., Kawamura, T., Sun, D., ... &amp; Zhu, P. (2020). Lunar seismology: A data and instrumentation review. </a:t>
            </a:r>
            <a:r>
              <a:rPr lang="de-DE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Space Science Reviews</a:t>
            </a:r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de-DE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216</a:t>
            </a:r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(5), 89.</a:t>
            </a:r>
            <a:endParaRPr lang="de-DE" sz="1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60000" indent="-457200"/>
            <a:r>
              <a:rPr lang="en-US" sz="1200" dirty="0">
                <a:latin typeface="Arial" panose="020B0604020202020204" pitchFamily="34" charset="0"/>
              </a:rPr>
              <a:t>Prieto Lazaro, A. (2024). Analysis of candidate sites for seismic imaging of lunar subsurface ice (Master Thesis). Technical University of Munich.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indent="-457200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Schorghofer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N., &amp; Williams, J.-P. (2020). Mapping of ice storage processes on the Moon with time-dependent temperatures.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The Planetary Science Journal, 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(3), 54.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https://doi.org/10.3847/PSJ/abb6ff</a:t>
            </a:r>
            <a:endParaRPr lang="de-DE" sz="1200" dirty="0">
              <a:latin typeface="Arial" panose="020B0604020202020204" pitchFamily="34" charset="0"/>
            </a:endParaRPr>
          </a:p>
          <a:p>
            <a:pPr marL="360000" indent="-457200"/>
            <a:r>
              <a:rPr lang="de-DE" sz="1200" i="0" dirty="0">
                <a:effectLst/>
                <a:latin typeface="Arial" panose="020B0604020202020204" pitchFamily="34" charset="0"/>
              </a:rPr>
              <a:t>Sens-Schönfelder, C., &amp; Larose, E. (2010). Lunar noise correlation, imaging and monitoring. </a:t>
            </a:r>
            <a:r>
              <a:rPr lang="de-DE" sz="1200" i="1" dirty="0">
                <a:effectLst/>
                <a:latin typeface="Arial" panose="020B0604020202020204" pitchFamily="34" charset="0"/>
              </a:rPr>
              <a:t>Earthquake Science</a:t>
            </a:r>
            <a:r>
              <a:rPr lang="de-DE" sz="1200" i="0" dirty="0">
                <a:effectLst/>
                <a:latin typeface="Arial" panose="020B0604020202020204" pitchFamily="34" charset="0"/>
              </a:rPr>
              <a:t>, </a:t>
            </a:r>
            <a:r>
              <a:rPr lang="de-DE" sz="1200" i="1" dirty="0">
                <a:effectLst/>
                <a:latin typeface="Arial" panose="020B0604020202020204" pitchFamily="34" charset="0"/>
              </a:rPr>
              <a:t>23</a:t>
            </a:r>
            <a:r>
              <a:rPr lang="de-DE" sz="1200" i="0" dirty="0">
                <a:effectLst/>
                <a:latin typeface="Arial" panose="020B0604020202020204" pitchFamily="34" charset="0"/>
              </a:rPr>
              <a:t>, 519-530.</a:t>
            </a:r>
          </a:p>
          <a:p>
            <a:pPr marL="360000" indent="-457200"/>
            <a:r>
              <a:rPr lang="en-US" sz="1200" i="0" dirty="0">
                <a:effectLst/>
                <a:latin typeface="Arial" panose="020B0604020202020204" pitchFamily="34" charset="0"/>
              </a:rPr>
              <a:t>Sens-</a:t>
            </a:r>
            <a:r>
              <a:rPr lang="en-US" sz="1200" i="0" dirty="0" err="1">
                <a:effectLst/>
                <a:latin typeface="Arial" panose="020B0604020202020204" pitchFamily="34" charset="0"/>
              </a:rPr>
              <a:t>Schönfelder</a:t>
            </a:r>
            <a:r>
              <a:rPr lang="en-US" sz="1200" i="0" dirty="0">
                <a:effectLst/>
                <a:latin typeface="Arial" panose="020B0604020202020204" pitchFamily="34" charset="0"/>
              </a:rPr>
              <a:t>, C., &amp; Larose, E. (2008). Temporal changes in the lunar soil from correlation of diffuse vibrations. </a:t>
            </a:r>
            <a:r>
              <a:rPr lang="en-US" sz="1200" i="1" dirty="0">
                <a:effectLst/>
                <a:latin typeface="Arial" panose="020B0604020202020204" pitchFamily="34" charset="0"/>
              </a:rPr>
              <a:t>Physical Review E</a:t>
            </a:r>
            <a:r>
              <a:rPr lang="en-US" sz="1200" i="0" dirty="0">
                <a:effectLst/>
                <a:latin typeface="Arial" panose="020B0604020202020204" pitchFamily="34" charset="0"/>
              </a:rPr>
              <a:t>, </a:t>
            </a:r>
            <a:r>
              <a:rPr lang="en-US" sz="1200" i="1" dirty="0">
                <a:effectLst/>
                <a:latin typeface="Arial" panose="020B0604020202020204" pitchFamily="34" charset="0"/>
              </a:rPr>
              <a:t>78</a:t>
            </a:r>
            <a:r>
              <a:rPr lang="en-US" sz="1200" i="0" dirty="0">
                <a:effectLst/>
                <a:latin typeface="Arial" panose="020B0604020202020204" pitchFamily="34" charset="0"/>
              </a:rPr>
              <a:t>(4), 045601.</a:t>
            </a:r>
            <a:endParaRPr lang="en-US" sz="1200" dirty="0">
              <a:latin typeface="Arial" panose="020B0604020202020204" pitchFamily="34" charset="0"/>
            </a:endParaRPr>
          </a:p>
          <a:p>
            <a:pPr marL="360000" indent="-457200"/>
            <a:r>
              <a:rPr lang="de-DE" sz="1200" i="0" dirty="0">
                <a:effectLst/>
                <a:latin typeface="Arial" panose="020B0604020202020204" pitchFamily="34" charset="0"/>
              </a:rPr>
              <a:t>Tanimoto, T., Eitzel, M., &amp; Yano, T. (2008). The noise cross‐correlation approach for Apollo 17 LSPE data: Diurnal change in seismic parameters in shallow lunar crust. </a:t>
            </a:r>
            <a:r>
              <a:rPr lang="de-DE" sz="1200" i="1" dirty="0">
                <a:effectLst/>
                <a:latin typeface="Arial" panose="020B0604020202020204" pitchFamily="34" charset="0"/>
              </a:rPr>
              <a:t>Journal of Geophysical Research: Planets</a:t>
            </a:r>
            <a:r>
              <a:rPr lang="de-DE" sz="1200" i="0" dirty="0">
                <a:effectLst/>
                <a:latin typeface="Arial" panose="020B0604020202020204" pitchFamily="34" charset="0"/>
              </a:rPr>
              <a:t>, </a:t>
            </a:r>
            <a:r>
              <a:rPr lang="de-DE" sz="1200" i="1" dirty="0">
                <a:effectLst/>
                <a:latin typeface="Arial" panose="020B0604020202020204" pitchFamily="34" charset="0"/>
              </a:rPr>
              <a:t>113</a:t>
            </a:r>
            <a:r>
              <a:rPr lang="de-DE" sz="1200" i="0" dirty="0">
                <a:effectLst/>
                <a:latin typeface="Arial" panose="020B0604020202020204" pitchFamily="34" charset="0"/>
              </a:rPr>
              <a:t>(E8).</a:t>
            </a:r>
            <a:endParaRPr lang="en-US" sz="1200" dirty="0">
              <a:latin typeface="Arial" panose="020B0604020202020204" pitchFamily="34" charset="0"/>
            </a:endParaRPr>
          </a:p>
          <a:p>
            <a:pPr marL="360000" indent="-457200"/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Wapenaar, K., Draganov, D., Snieder, R., Campman, X., &amp; Verdel, A. (2010). Tutorial on seismic interferometry: Part 1—Basic principles and applications. </a:t>
            </a:r>
            <a:r>
              <a:rPr lang="de-DE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Geophysics</a:t>
            </a:r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de-DE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75</a:t>
            </a:r>
            <a:r>
              <a:rPr lang="de-DE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(5), 75A195-75A209.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2560A3-55C7-B0DD-C25E-9EE745AF1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0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3DFE7-A73C-21CB-3980-4616991CB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8DD6A-4ACD-1A41-2811-CAF2B4441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030" y="151170"/>
            <a:ext cx="10515600" cy="1325563"/>
          </a:xfrm>
        </p:spPr>
        <p:txBody>
          <a:bodyPr>
            <a:no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Research Questions</a:t>
            </a:r>
            <a:br>
              <a:rPr lang="en-US" dirty="0"/>
            </a:br>
            <a:br>
              <a:rPr lang="en-US" dirty="0"/>
            </a:br>
            <a:br>
              <a:rPr lang="de-DE" sz="4400" dirty="0"/>
            </a:br>
            <a:br>
              <a:rPr lang="de-DE" sz="4400" dirty="0"/>
            </a:br>
            <a:endParaRPr lang="de-DE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4E1829-C4C2-4037-DA33-0DE8E6FBE014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F1295D53-BE59-F62A-BF05-C578959CC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C578D1-478C-0F28-6DEA-4067E6799A09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371D9-C123-F5F5-A57B-8D8F5799E397}"/>
              </a:ext>
            </a:extLst>
          </p:cNvPr>
          <p:cNvSpPr txBox="1"/>
          <p:nvPr/>
        </p:nvSpPr>
        <p:spPr>
          <a:xfrm>
            <a:off x="2729129" y="1766366"/>
            <a:ext cx="52718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What can we learn about </a:t>
            </a:r>
            <a:r>
              <a:rPr lang="de-DE" b="1" dirty="0"/>
              <a:t>lunar noise </a:t>
            </a:r>
            <a:r>
              <a:rPr lang="de-DE" dirty="0"/>
              <a:t>from the Apollo17 data?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Under what conditions can we use lunar noise for </a:t>
            </a:r>
            <a:r>
              <a:rPr lang="de-DE" b="1" dirty="0"/>
              <a:t>seismic interferometry</a:t>
            </a:r>
            <a:r>
              <a:rPr lang="de-DE" dirty="0"/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What „</a:t>
            </a:r>
            <a:r>
              <a:rPr lang="de-DE" b="1" dirty="0"/>
              <a:t>time of day</a:t>
            </a:r>
            <a:r>
              <a:rPr lang="de-DE" dirty="0"/>
              <a:t>“ is optimal for imaging?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How long </a:t>
            </a:r>
            <a:r>
              <a:rPr lang="de-DE" dirty="0"/>
              <a:t>should we observe to get best information return? How </a:t>
            </a:r>
            <a:r>
              <a:rPr lang="de-DE" b="1" dirty="0"/>
              <a:t>far</a:t>
            </a:r>
            <a:r>
              <a:rPr lang="de-DE" dirty="0"/>
              <a:t> apart?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How does </a:t>
            </a:r>
            <a:r>
              <a:rPr lang="de-DE" b="1" dirty="0"/>
              <a:t>scattering</a:t>
            </a:r>
            <a:r>
              <a:rPr lang="de-DE" dirty="0"/>
              <a:t> affect imaging results?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Can we develop a realistic </a:t>
            </a:r>
            <a:r>
              <a:rPr lang="de-DE" b="1" dirty="0"/>
              <a:t>Digital Twin </a:t>
            </a:r>
            <a:r>
              <a:rPr lang="de-DE" dirty="0"/>
              <a:t>for lunar wavefields?  </a:t>
            </a:r>
          </a:p>
        </p:txBody>
      </p:sp>
      <p:pic>
        <p:nvPicPr>
          <p:cNvPr id="11" name="Picture 10" descr="A close-up of a space craft&#10;&#10;AI-generated content may be incorrect.">
            <a:extLst>
              <a:ext uri="{FF2B5EF4-FFF2-40B4-BE49-F238E27FC236}">
                <a16:creationId xmlns:a16="http://schemas.microsoft.com/office/drawing/2014/main" id="{EC49E746-F050-EB27-4042-137891155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536" y="2115651"/>
            <a:ext cx="3246417" cy="327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DD0B71-D3BA-9786-4B81-570DC484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852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AAA12-B5CA-8A51-B3DF-C27D00C73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DE5C9-1E91-C388-26D2-CBD341831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030" y="15117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DE" dirty="0"/>
              <a:t>Apollo 17  - seismic experiment</a:t>
            </a:r>
            <a:endParaRPr lang="de-DE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EEF10-FC14-79DC-F699-05E2D67D27AB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50E88FA3-652C-71E3-FD16-2A6BC8BB0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94B6CD-0F75-9882-DC75-3913492FADCC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4" descr="Ein Bild, das Reihe, Diagramm, Dreieck enthält.&#10;&#10;Automatisch generierte Beschreibung">
            <a:extLst>
              <a:ext uri="{FF2B5EF4-FFF2-40B4-BE49-F238E27FC236}">
                <a16:creationId xmlns:a16="http://schemas.microsoft.com/office/drawing/2014/main" id="{8FBAED39-7B55-BB9C-CC56-1D7D10BF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751" y="1755374"/>
            <a:ext cx="5075666" cy="4199112"/>
          </a:xfrm>
          <a:prstGeom prst="rect">
            <a:avLst/>
          </a:prstGeom>
        </p:spPr>
      </p:pic>
      <p:sp>
        <p:nvSpPr>
          <p:cNvPr id="6" name="Textfeld 10">
            <a:extLst>
              <a:ext uri="{FF2B5EF4-FFF2-40B4-BE49-F238E27FC236}">
                <a16:creationId xmlns:a16="http://schemas.microsoft.com/office/drawing/2014/main" id="{AC0D332C-ED54-AFF6-0081-8F8A8A4DE3D4}"/>
              </a:ext>
            </a:extLst>
          </p:cNvPr>
          <p:cNvSpPr txBox="1"/>
          <p:nvPr/>
        </p:nvSpPr>
        <p:spPr>
          <a:xfrm>
            <a:off x="2749419" y="4937259"/>
            <a:ext cx="6932648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/>
              <a:t>8 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continuous</a:t>
            </a:r>
            <a:r>
              <a:rPr lang="de-DE" dirty="0"/>
              <a:t> </a:t>
            </a:r>
            <a:r>
              <a:rPr lang="de-DE" dirty="0" err="1"/>
              <a:t>recordings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1976 – 1977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/>
              <a:t>4 </a:t>
            </a:r>
            <a:r>
              <a:rPr lang="de-DE" dirty="0" err="1"/>
              <a:t>geophones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usable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3-30Hz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vertical</a:t>
            </a:r>
            <a:r>
              <a:rPr lang="de-DE" dirty="0"/>
              <a:t> </a:t>
            </a:r>
            <a:r>
              <a:rPr lang="de-DE" dirty="0" err="1"/>
              <a:t>component</a:t>
            </a:r>
            <a:endParaRPr lang="de-DE" dirty="0"/>
          </a:p>
        </p:txBody>
      </p:sp>
      <p:pic>
        <p:nvPicPr>
          <p:cNvPr id="7" name="Picture 2" descr="apollo 17 landing site">
            <a:extLst>
              <a:ext uri="{FF2B5EF4-FFF2-40B4-BE49-F238E27FC236}">
                <a16:creationId xmlns:a16="http://schemas.microsoft.com/office/drawing/2014/main" id="{54B44C22-48E1-9A02-E8C2-F76EC405C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98" y="1581080"/>
            <a:ext cx="3027656" cy="286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5021B-4111-8F04-1A72-8F61B6504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699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B51E5-C4D3-F174-215E-39B96ECD5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D38B6-281D-118F-5A41-9EA338F57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515" y="207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DE" dirty="0"/>
              <a:t>Apollo 17  - noise analysis</a:t>
            </a:r>
            <a:endParaRPr lang="de-DE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B112B8-437C-D2E5-EF12-4C39E978E860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5D1A69C6-3E9C-3213-A3C2-9D5F8DF26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222816-D7C9-01D9-6C29-63D7A5D96792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feld 6">
            <a:extLst>
              <a:ext uri="{FF2B5EF4-FFF2-40B4-BE49-F238E27FC236}">
                <a16:creationId xmlns:a16="http://schemas.microsoft.com/office/drawing/2014/main" id="{F295813E-B2D0-8ECA-3815-0BFA9E7E3660}"/>
              </a:ext>
            </a:extLst>
          </p:cNvPr>
          <p:cNvSpPr txBox="1"/>
          <p:nvPr/>
        </p:nvSpPr>
        <p:spPr>
          <a:xfrm>
            <a:off x="2733779" y="4780508"/>
            <a:ext cx="39001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on lunar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Larose</a:t>
            </a:r>
            <a:r>
              <a:rPr lang="de-DE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Tanimoto</a:t>
            </a:r>
            <a:r>
              <a:rPr lang="de-DE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e-DE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(2008)</a:t>
            </a:r>
            <a:endParaRPr lang="de-DE" sz="16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Sens-Schönfelder &amp; </a:t>
            </a:r>
            <a:r>
              <a:rPr lang="de-DE" sz="1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Larose</a:t>
            </a:r>
            <a:r>
              <a:rPr lang="de-DE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Sens-Schönfelder &amp; </a:t>
            </a:r>
            <a:r>
              <a:rPr lang="de-DE" sz="1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Larose</a:t>
            </a:r>
            <a:r>
              <a:rPr lang="de-DE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(2010)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12">
            <a:extLst>
              <a:ext uri="{FF2B5EF4-FFF2-40B4-BE49-F238E27FC236}">
                <a16:creationId xmlns:a16="http://schemas.microsoft.com/office/drawing/2014/main" id="{DAE0BC60-40C9-0168-E350-5D0F391AF10F}"/>
              </a:ext>
            </a:extLst>
          </p:cNvPr>
          <p:cNvSpPr txBox="1"/>
          <p:nvPr/>
        </p:nvSpPr>
        <p:spPr>
          <a:xfrm>
            <a:off x="7287969" y="5476505"/>
            <a:ext cx="566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 Noise on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Moon = Thermal </a:t>
            </a:r>
            <a:r>
              <a:rPr lang="de-DE" dirty="0" err="1">
                <a:sym typeface="Wingdings" panose="05000000000000000000" pitchFamily="2" charset="2"/>
              </a:rPr>
              <a:t>Moonquakes</a:t>
            </a:r>
            <a:endParaRPr lang="de-DE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40265A4-701C-91F2-875F-DBE4CEB68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0092" y="1327634"/>
            <a:ext cx="8965632" cy="315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FAB0B9-6AE2-092A-F2E4-952E27964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9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E06AD-C3A6-AFF3-7DA0-A85667C1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BCF6-8EFE-FB86-0B6C-603E5387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343" y="368541"/>
            <a:ext cx="4877544" cy="1325563"/>
          </a:xfrm>
        </p:spPr>
        <p:txBody>
          <a:bodyPr>
            <a:noAutofit/>
          </a:bodyPr>
          <a:lstStyle/>
          <a:p>
            <a:pPr algn="ctr"/>
            <a:r>
              <a:rPr lang="de-DE" dirty="0"/>
              <a:t>What is noise interferometry?</a:t>
            </a:r>
            <a:endParaRPr lang="de-DE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6B46DB-D89D-9FE3-1B88-C730529E44F2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B16DE601-C281-3C7A-AB85-07F62A51A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F69D6D-D6BD-0798-14B3-6539BB42A4A9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Picture 2" descr="Figure 5.">
            <a:extLst>
              <a:ext uri="{FF2B5EF4-FFF2-40B4-BE49-F238E27FC236}">
                <a16:creationId xmlns:a16="http://schemas.microsoft.com/office/drawing/2014/main" id="{49A2AD44-0044-2DD8-D0A2-9ECA3C731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35" y="1694104"/>
            <a:ext cx="4347100" cy="44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11">
            <a:extLst>
              <a:ext uri="{FF2B5EF4-FFF2-40B4-BE49-F238E27FC236}">
                <a16:creationId xmlns:a16="http://schemas.microsoft.com/office/drawing/2014/main" id="{32DE6BA0-6E11-2723-6FD0-6F89BE1010A3}"/>
              </a:ext>
            </a:extLst>
          </p:cNvPr>
          <p:cNvSpPr txBox="1"/>
          <p:nvPr/>
        </p:nvSpPr>
        <p:spPr>
          <a:xfrm>
            <a:off x="2476535" y="6542529"/>
            <a:ext cx="6162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Wapenaar</a:t>
            </a:r>
            <a:r>
              <a:rPr lang="de-DE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et al. </a:t>
            </a:r>
            <a:r>
              <a:rPr lang="de-D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(2010)</a:t>
            </a:r>
            <a:endParaRPr lang="de-DE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Gleichschenkliges Dreieck 10">
            <a:extLst>
              <a:ext uri="{FF2B5EF4-FFF2-40B4-BE49-F238E27FC236}">
                <a16:creationId xmlns:a16="http://schemas.microsoft.com/office/drawing/2014/main" id="{FAAD3F93-4618-D153-75C8-DFD822272539}"/>
              </a:ext>
            </a:extLst>
          </p:cNvPr>
          <p:cNvSpPr/>
          <p:nvPr/>
        </p:nvSpPr>
        <p:spPr>
          <a:xfrm>
            <a:off x="2968140" y="992928"/>
            <a:ext cx="293141" cy="264749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Gleichschenkliges Dreieck 13">
            <a:extLst>
              <a:ext uri="{FF2B5EF4-FFF2-40B4-BE49-F238E27FC236}">
                <a16:creationId xmlns:a16="http://schemas.microsoft.com/office/drawing/2014/main" id="{41029940-CFF7-6293-442B-168B4FAA09D1}"/>
              </a:ext>
            </a:extLst>
          </p:cNvPr>
          <p:cNvSpPr/>
          <p:nvPr/>
        </p:nvSpPr>
        <p:spPr>
          <a:xfrm>
            <a:off x="6187590" y="992928"/>
            <a:ext cx="293141" cy="264749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7">
            <a:extLst>
              <a:ext uri="{FF2B5EF4-FFF2-40B4-BE49-F238E27FC236}">
                <a16:creationId xmlns:a16="http://schemas.microsoft.com/office/drawing/2014/main" id="{00421DDB-53F6-A134-B22B-AD50BB89279F}"/>
              </a:ext>
            </a:extLst>
          </p:cNvPr>
          <p:cNvCxnSpPr/>
          <p:nvPr/>
        </p:nvCxnSpPr>
        <p:spPr>
          <a:xfrm>
            <a:off x="3470828" y="1125302"/>
            <a:ext cx="2514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4">
            <a:extLst>
              <a:ext uri="{FF2B5EF4-FFF2-40B4-BE49-F238E27FC236}">
                <a16:creationId xmlns:a16="http://schemas.microsoft.com/office/drawing/2014/main" id="{64F97F11-018F-A461-3947-2A7A143E873F}"/>
              </a:ext>
            </a:extLst>
          </p:cNvPr>
          <p:cNvSpPr txBox="1"/>
          <p:nvPr/>
        </p:nvSpPr>
        <p:spPr>
          <a:xfrm>
            <a:off x="2936680" y="55100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</a:t>
            </a:r>
          </a:p>
        </p:txBody>
      </p:sp>
      <p:sp>
        <p:nvSpPr>
          <p:cNvPr id="15" name="Textfeld 15">
            <a:extLst>
              <a:ext uri="{FF2B5EF4-FFF2-40B4-BE49-F238E27FC236}">
                <a16:creationId xmlns:a16="http://schemas.microsoft.com/office/drawing/2014/main" id="{5771E171-0435-A58C-DB4B-5A6EEC2E03CF}"/>
              </a:ext>
            </a:extLst>
          </p:cNvPr>
          <p:cNvSpPr txBox="1"/>
          <p:nvPr/>
        </p:nvSpPr>
        <p:spPr>
          <a:xfrm>
            <a:off x="6180705" y="53774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31ED28-754F-4353-A960-AE7A005ED67C}"/>
              </a:ext>
            </a:extLst>
          </p:cNvPr>
          <p:cNvSpPr txBox="1"/>
          <p:nvPr/>
        </p:nvSpPr>
        <p:spPr>
          <a:xfrm>
            <a:off x="7520290" y="2051808"/>
            <a:ext cx="4347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Record </a:t>
            </a:r>
            <a:r>
              <a:rPr lang="de-DE" b="1" dirty="0"/>
              <a:t>ambient noise</a:t>
            </a:r>
            <a:r>
              <a:rPr lang="de-DE" dirty="0"/>
              <a:t> on two stations for some 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Cross-correlate</a:t>
            </a:r>
            <a:r>
              <a:rPr lang="de-DE" dirty="0"/>
              <a:t> multiple (overlapping) time windows, stack them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A „</a:t>
            </a:r>
            <a:r>
              <a:rPr lang="de-DE" b="1" dirty="0"/>
              <a:t>Green‘s function</a:t>
            </a:r>
            <a:r>
              <a:rPr lang="de-DE" dirty="0"/>
              <a:t>“ emerges after sufficient stacking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No active sources, </a:t>
            </a:r>
            <a:r>
              <a:rPr lang="de-DE" b="1" dirty="0"/>
              <a:t>passive imaging 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Coherent (</a:t>
            </a:r>
            <a:r>
              <a:rPr lang="de-DE" b="1" dirty="0"/>
              <a:t>surface</a:t>
            </a:r>
            <a:r>
              <a:rPr lang="de-DE" dirty="0"/>
              <a:t>) </a:t>
            </a:r>
            <a:r>
              <a:rPr lang="de-DE" b="1" dirty="0"/>
              <a:t>wave</a:t>
            </a:r>
            <a:r>
              <a:rPr lang="de-DE" dirty="0"/>
              <a:t> energy interfere constructively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What is the </a:t>
            </a:r>
            <a:r>
              <a:rPr lang="de-DE" b="1" dirty="0"/>
              <a:t>frequency range </a:t>
            </a:r>
            <a:r>
              <a:rPr lang="de-DE" dirty="0"/>
              <a:t>of noise?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515FE-6DD8-C1A6-B760-B0BFE110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878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B56C3-591B-7CCB-E29C-6176B94E5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1B6A-03DE-1FA9-FC91-E293D9ED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199" y="-79320"/>
            <a:ext cx="9471316" cy="1325563"/>
          </a:xfrm>
        </p:spPr>
        <p:txBody>
          <a:bodyPr>
            <a:noAutofit/>
          </a:bodyPr>
          <a:lstStyle/>
          <a:p>
            <a:pPr algn="ctr"/>
            <a:r>
              <a:rPr lang="de-DE" dirty="0"/>
              <a:t>Lunar seismic interferometry</a:t>
            </a:r>
            <a:endParaRPr lang="de-DE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A80B7-FF8A-8523-FCE2-8657AABE5C36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E67300AC-38C5-6855-758B-EA982D1C1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AD4299-B7A1-3779-C2B3-B4858167D169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7" name="Grafik 4" descr="Ein Bild, das Screenshot, Text, Reihe, Rechteck enthält.&#10;&#10;Automatisch generierte Beschreibung">
            <a:extLst>
              <a:ext uri="{FF2B5EF4-FFF2-40B4-BE49-F238E27FC236}">
                <a16:creationId xmlns:a16="http://schemas.microsoft.com/office/drawing/2014/main" id="{16BC88FA-676E-BB30-D404-D8E40A02C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22" y="1582535"/>
            <a:ext cx="8751599" cy="4811876"/>
          </a:xfrm>
          <a:prstGeom prst="rect">
            <a:avLst/>
          </a:prstGeom>
        </p:spPr>
      </p:pic>
      <p:sp>
        <p:nvSpPr>
          <p:cNvPr id="18" name="Textfeld 13">
            <a:extLst>
              <a:ext uri="{FF2B5EF4-FFF2-40B4-BE49-F238E27FC236}">
                <a16:creationId xmlns:a16="http://schemas.microsoft.com/office/drawing/2014/main" id="{49EAEDBF-7DAB-2255-A763-B1BBE9558F97}"/>
              </a:ext>
            </a:extLst>
          </p:cNvPr>
          <p:cNvSpPr txBox="1"/>
          <p:nvPr/>
        </p:nvSpPr>
        <p:spPr>
          <a:xfrm>
            <a:off x="4407762" y="1300104"/>
            <a:ext cx="378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Station pair G3 – G4</a:t>
            </a:r>
          </a:p>
        </p:txBody>
      </p:sp>
      <p:sp>
        <p:nvSpPr>
          <p:cNvPr id="19" name="Textfeld 1">
            <a:extLst>
              <a:ext uri="{FF2B5EF4-FFF2-40B4-BE49-F238E27FC236}">
                <a16:creationId xmlns:a16="http://schemas.microsoft.com/office/drawing/2014/main" id="{EC9998E0-ED57-B6F0-5258-2522E2316CA7}"/>
              </a:ext>
            </a:extLst>
          </p:cNvPr>
          <p:cNvSpPr txBox="1"/>
          <p:nvPr/>
        </p:nvSpPr>
        <p:spPr>
          <a:xfrm>
            <a:off x="2438398" y="6480536"/>
            <a:ext cx="2281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Keil et al. </a:t>
            </a:r>
            <a:r>
              <a:rPr lang="de-D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(2024)</a:t>
            </a:r>
            <a:endParaRPr lang="de-DE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D15F2C6-337E-58BE-9F5F-E483C50FC0FE}"/>
              </a:ext>
            </a:extLst>
          </p:cNvPr>
          <p:cNvGrpSpPr/>
          <p:nvPr/>
        </p:nvGrpSpPr>
        <p:grpSpPr>
          <a:xfrm>
            <a:off x="8470084" y="1246243"/>
            <a:ext cx="3172964" cy="2625001"/>
            <a:chOff x="8470084" y="1246243"/>
            <a:chExt cx="3172964" cy="2625001"/>
          </a:xfrm>
        </p:grpSpPr>
        <p:pic>
          <p:nvPicPr>
            <p:cNvPr id="20" name="Grafik 4" descr="Ein Bild, das Reihe, Diagramm, Dreieck enthält.&#10;&#10;Automatisch generierte Beschreibung">
              <a:extLst>
                <a:ext uri="{FF2B5EF4-FFF2-40B4-BE49-F238E27FC236}">
                  <a16:creationId xmlns:a16="http://schemas.microsoft.com/office/drawing/2014/main" id="{743C64DF-4B66-0AAF-4E2E-E977A5BC6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084" y="1246243"/>
              <a:ext cx="3172964" cy="2625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D4D600-C093-218D-8E1C-201C0FE5C7C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71" y="2275114"/>
              <a:ext cx="338835" cy="14586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602000-996B-5555-4AC3-2035F349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7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377CD-B898-1CD3-51B0-196F979EB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C540-89E9-8CF5-359B-BB2C72E7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199" y="-79320"/>
            <a:ext cx="9471316" cy="1325563"/>
          </a:xfrm>
        </p:spPr>
        <p:txBody>
          <a:bodyPr>
            <a:noAutofit/>
          </a:bodyPr>
          <a:lstStyle/>
          <a:p>
            <a:pPr algn="ctr"/>
            <a:r>
              <a:rPr lang="de-DE" dirty="0"/>
              <a:t>Lunar seismic interferometry</a:t>
            </a:r>
            <a:endParaRPr lang="de-DE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0F540-E13E-FE33-4357-11F7FB58B25D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BA331FE7-78EA-7ABA-A798-C2A6EC3BB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1E249D-F5B6-A727-9644-DD300FCFB965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feld 19">
            <a:extLst>
              <a:ext uri="{FF2B5EF4-FFF2-40B4-BE49-F238E27FC236}">
                <a16:creationId xmlns:a16="http://schemas.microsoft.com/office/drawing/2014/main" id="{B21861F4-C2CC-F943-9EDA-54EC60378764}"/>
              </a:ext>
            </a:extLst>
          </p:cNvPr>
          <p:cNvSpPr txBox="1"/>
          <p:nvPr/>
        </p:nvSpPr>
        <p:spPr>
          <a:xfrm>
            <a:off x="5749583" y="1395795"/>
            <a:ext cx="269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Reference </a:t>
            </a:r>
            <a:r>
              <a:rPr lang="de-DE" dirty="0" err="1"/>
              <a:t>stack</a:t>
            </a:r>
            <a:r>
              <a:rPr lang="de-DE" dirty="0"/>
              <a:t> G3-G4</a:t>
            </a:r>
          </a:p>
        </p:txBody>
      </p:sp>
      <p:pic>
        <p:nvPicPr>
          <p:cNvPr id="6" name="Grafik 6" descr="Ein Bild, das Text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1A82AA5D-2E72-2371-04B2-70A77450B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70" y="1659035"/>
            <a:ext cx="8270872" cy="3890736"/>
          </a:xfrm>
          <a:prstGeom prst="rect">
            <a:avLst/>
          </a:prstGeom>
        </p:spPr>
      </p:pic>
      <p:sp>
        <p:nvSpPr>
          <p:cNvPr id="7" name="Textfeld 10">
            <a:extLst>
              <a:ext uri="{FF2B5EF4-FFF2-40B4-BE49-F238E27FC236}">
                <a16:creationId xmlns:a16="http://schemas.microsoft.com/office/drawing/2014/main" id="{91411A7F-D4A6-9208-1F6E-4ECDC8510722}"/>
              </a:ext>
            </a:extLst>
          </p:cNvPr>
          <p:cNvSpPr txBox="1"/>
          <p:nvPr/>
        </p:nvSpPr>
        <p:spPr>
          <a:xfrm>
            <a:off x="3664360" y="5848197"/>
            <a:ext cx="703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Stable Rayleigh wave peak for all three reference stacks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Amplitude </a:t>
            </a:r>
            <a:r>
              <a:rPr lang="de-DE" dirty="0" err="1">
                <a:sym typeface="Wingdings" panose="05000000000000000000" pitchFamily="2" charset="2"/>
              </a:rPr>
              <a:t>difference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between</a:t>
            </a:r>
            <a:r>
              <a:rPr lang="de-DE" dirty="0">
                <a:sym typeface="Wingdings" panose="05000000000000000000" pitchFamily="2" charset="2"/>
              </a:rPr>
              <a:t> negative and positive lag time </a:t>
            </a:r>
            <a:r>
              <a:rPr lang="de-DE" dirty="0" err="1">
                <a:sym typeface="Wingdings" panose="05000000000000000000" pitchFamily="2" charset="2"/>
              </a:rPr>
              <a:t>peak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99852-2ADA-58AB-7676-87850E564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0040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CE1B3-A2D5-CF77-D1F5-14187DE57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BC21-75EA-EAFD-B8D5-F6BBE55BD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199" y="-79320"/>
            <a:ext cx="9471316" cy="1325563"/>
          </a:xfrm>
        </p:spPr>
        <p:txBody>
          <a:bodyPr>
            <a:noAutofit/>
          </a:bodyPr>
          <a:lstStyle/>
          <a:p>
            <a:pPr algn="ctr"/>
            <a:r>
              <a:rPr lang="de-DE" dirty="0"/>
              <a:t>Lunar seismic interferometry</a:t>
            </a:r>
            <a:endParaRPr lang="de-DE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36AE3-198A-B671-6AC3-5D4FE467535B}"/>
              </a:ext>
            </a:extLst>
          </p:cNvPr>
          <p:cNvSpPr txBox="1"/>
          <p:nvPr/>
        </p:nvSpPr>
        <p:spPr>
          <a:xfrm>
            <a:off x="1360548" y="6596390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mps.mpg.de</a:t>
            </a:r>
          </a:p>
        </p:txBody>
      </p:sp>
      <p:pic>
        <p:nvPicPr>
          <p:cNvPr id="5" name="Picture 4" descr="Close-up of a surface&#10;&#10;AI-generated content may be incorrect.">
            <a:extLst>
              <a:ext uri="{FF2B5EF4-FFF2-40B4-BE49-F238E27FC236}">
                <a16:creationId xmlns:a16="http://schemas.microsoft.com/office/drawing/2014/main" id="{5ABA2CD3-172D-F9FE-D549-5CC9E357B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-2589" r="37481" b="-1618"/>
          <a:stretch>
            <a:fillRect/>
          </a:stretch>
        </p:blipFill>
        <p:spPr>
          <a:xfrm>
            <a:off x="7014" y="-220685"/>
            <a:ext cx="1528487" cy="728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ADFF71-2940-AD82-3AD2-F0E31616786E}"/>
              </a:ext>
            </a:extLst>
          </p:cNvPr>
          <p:cNvSpPr txBox="1"/>
          <p:nvPr/>
        </p:nvSpPr>
        <p:spPr>
          <a:xfrm>
            <a:off x="176121" y="6542529"/>
            <a:ext cx="618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NASA(LRO)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01AF8BB-F56B-9A02-4138-01D3ADFCB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6684" y="1349172"/>
            <a:ext cx="3769313" cy="5030695"/>
          </a:xfrm>
          <a:prstGeom prst="rect">
            <a:avLst/>
          </a:prstGeom>
        </p:spPr>
      </p:pic>
      <p:pic>
        <p:nvPicPr>
          <p:cNvPr id="9" name="Grafik 12">
            <a:extLst>
              <a:ext uri="{FF2B5EF4-FFF2-40B4-BE49-F238E27FC236}">
                <a16:creationId xmlns:a16="http://schemas.microsoft.com/office/drawing/2014/main" id="{C39B138B-D50E-C1DB-B43A-DA3AF8777E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9"/>
          <a:stretch>
            <a:fillRect/>
          </a:stretch>
        </p:blipFill>
        <p:spPr>
          <a:xfrm>
            <a:off x="1778417" y="1419834"/>
            <a:ext cx="3863128" cy="5030694"/>
          </a:xfrm>
          <a:prstGeom prst="rect">
            <a:avLst/>
          </a:prstGeom>
        </p:spPr>
      </p:pic>
      <p:sp>
        <p:nvSpPr>
          <p:cNvPr id="11" name="Textfeld 14">
            <a:extLst>
              <a:ext uri="{FF2B5EF4-FFF2-40B4-BE49-F238E27FC236}">
                <a16:creationId xmlns:a16="http://schemas.microsoft.com/office/drawing/2014/main" id="{8FB28A6F-E7FD-50BA-EF1B-39E3ACCCBB70}"/>
              </a:ext>
            </a:extLst>
          </p:cNvPr>
          <p:cNvSpPr txBox="1"/>
          <p:nvPr/>
        </p:nvSpPr>
        <p:spPr>
          <a:xfrm>
            <a:off x="2060853" y="1116280"/>
            <a:ext cx="460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Correlation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all </a:t>
            </a:r>
            <a:r>
              <a:rPr lang="de-DE" b="1" dirty="0" err="1"/>
              <a:t>station</a:t>
            </a:r>
            <a:r>
              <a:rPr lang="de-DE" b="1" dirty="0"/>
              <a:t> </a:t>
            </a:r>
            <a:r>
              <a:rPr lang="de-DE" b="1" dirty="0" err="1"/>
              <a:t>pairs</a:t>
            </a:r>
            <a:endParaRPr lang="de-DE" b="1" dirty="0"/>
          </a:p>
        </p:txBody>
      </p:sp>
      <p:sp>
        <p:nvSpPr>
          <p:cNvPr id="12" name="Textfeld 15">
            <a:extLst>
              <a:ext uri="{FF2B5EF4-FFF2-40B4-BE49-F238E27FC236}">
                <a16:creationId xmlns:a16="http://schemas.microsoft.com/office/drawing/2014/main" id="{89F4C2EE-38C6-42D6-0C44-6CB7EC17564D}"/>
              </a:ext>
            </a:extLst>
          </p:cNvPr>
          <p:cNvSpPr txBox="1"/>
          <p:nvPr/>
        </p:nvSpPr>
        <p:spPr>
          <a:xfrm>
            <a:off x="2000006" y="6396802"/>
            <a:ext cx="2313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Tanimoto</a:t>
            </a:r>
            <a:r>
              <a:rPr lang="de-D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2008</a:t>
            </a:r>
          </a:p>
        </p:txBody>
      </p:sp>
      <p:sp>
        <p:nvSpPr>
          <p:cNvPr id="14" name="Textfeld 6">
            <a:extLst>
              <a:ext uri="{FF2B5EF4-FFF2-40B4-BE49-F238E27FC236}">
                <a16:creationId xmlns:a16="http://schemas.microsoft.com/office/drawing/2014/main" id="{7A8A34BE-D9D7-C513-C9C7-10F28D911DD6}"/>
              </a:ext>
            </a:extLst>
          </p:cNvPr>
          <p:cNvSpPr txBox="1"/>
          <p:nvPr/>
        </p:nvSpPr>
        <p:spPr>
          <a:xfrm>
            <a:off x="8299810" y="942287"/>
            <a:ext cx="359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ts</a:t>
            </a:r>
            <a:r>
              <a:rPr lang="de-DE" dirty="0"/>
              <a:t>-PWS after </a:t>
            </a:r>
            <a:r>
              <a:rPr lang="de-DE" dirty="0" err="1"/>
              <a:t>Ventosa</a:t>
            </a:r>
            <a:r>
              <a:rPr lang="de-DE" dirty="0"/>
              <a:t> et al. 2017 </a:t>
            </a:r>
          </a:p>
        </p:txBody>
      </p:sp>
      <p:pic>
        <p:nvPicPr>
          <p:cNvPr id="15" name="Grafik 16" descr="Ein Bild, das Reihe, Text, Diagramm, Schrift enthält.&#10;&#10;Automatisch generierte Beschreibung">
            <a:extLst>
              <a:ext uri="{FF2B5EF4-FFF2-40B4-BE49-F238E27FC236}">
                <a16:creationId xmlns:a16="http://schemas.microsoft.com/office/drawing/2014/main" id="{B011CB90-9C19-E62A-EE7B-D961D574C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55" y="2751768"/>
            <a:ext cx="2305919" cy="1900139"/>
          </a:xfrm>
          <a:prstGeom prst="rect">
            <a:avLst/>
          </a:prstGeom>
        </p:spPr>
      </p:pic>
      <p:sp>
        <p:nvSpPr>
          <p:cNvPr id="16" name="Textfeld 10">
            <a:extLst>
              <a:ext uri="{FF2B5EF4-FFF2-40B4-BE49-F238E27FC236}">
                <a16:creationId xmlns:a16="http://schemas.microsoft.com/office/drawing/2014/main" id="{5CCAB873-24CD-2763-78EE-3E96BE0B8F84}"/>
              </a:ext>
            </a:extLst>
          </p:cNvPr>
          <p:cNvSpPr txBox="1"/>
          <p:nvPr/>
        </p:nvSpPr>
        <p:spPr>
          <a:xfrm>
            <a:off x="8201948" y="6396802"/>
            <a:ext cx="2281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Keil et al. </a:t>
            </a:r>
            <a:r>
              <a:rPr lang="de-D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(2024)</a:t>
            </a:r>
            <a:endParaRPr lang="de-DE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A59047-817A-B910-0BEB-173CD65C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8AE4-BD3F-481E-A7AF-CCEF0C3A2E3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84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1764</Words>
  <Application>Microsoft Office PowerPoint</Application>
  <PresentationFormat>Widescreen</PresentationFormat>
  <Paragraphs>301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Aptos Display</vt:lpstr>
      <vt:lpstr>Arial</vt:lpstr>
      <vt:lpstr>Arial</vt:lpstr>
      <vt:lpstr>Calibri</vt:lpstr>
      <vt:lpstr>Wingdings</vt:lpstr>
      <vt:lpstr>Office Theme</vt:lpstr>
      <vt:lpstr>Observing, characterizing, and inverting lunar ground motions for near-surface structure  </vt:lpstr>
      <vt:lpstr>Near-Surface Seismic Exploration of Planetary BOdies with Adaptive NetworkS   </vt:lpstr>
      <vt:lpstr>   Research Questions    </vt:lpstr>
      <vt:lpstr>Apollo 17  - seismic experiment</vt:lpstr>
      <vt:lpstr>Apollo 17  - noise analysis</vt:lpstr>
      <vt:lpstr>What is noise interferometry?</vt:lpstr>
      <vt:lpstr>Lunar seismic interferometry</vt:lpstr>
      <vt:lpstr>Lunar seismic interferometry</vt:lpstr>
      <vt:lpstr>Lunar seismic interferometry</vt:lpstr>
      <vt:lpstr>Surface wave inversion</vt:lpstr>
      <vt:lpstr>Surface wave inversion</vt:lpstr>
      <vt:lpstr>How long to converge ... when?</vt:lpstr>
      <vt:lpstr>Can we reproduce this with seismic modeling?</vt:lpstr>
      <vt:lpstr>Simulation vs. Observation</vt:lpstr>
      <vt:lpstr>Simulation vs. Observation</vt:lpstr>
      <vt:lpstr>Synthetic lunar seismic interferometry (homogeneous)</vt:lpstr>
      <vt:lpstr>Synthetic lunar seismic interferometry (scattering)</vt:lpstr>
      <vt:lpstr>Conclusions</vt:lpstr>
      <vt:lpstr>Outlook</vt:lpstr>
      <vt:lpstr>Outlook</vt:lpstr>
      <vt:lpstr>Outlook</vt:lpstr>
      <vt:lpstr>Outlook</vt:lpstr>
      <vt:lpstr>6 DoF Experiments LUNA Hall  November 2025</vt:lpstr>
      <vt:lpstr>Literature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Igel, Heiner</dc:creator>
  <cp:lastModifiedBy>Igel, Heiner</cp:lastModifiedBy>
  <cp:revision>20</cp:revision>
  <dcterms:created xsi:type="dcterms:W3CDTF">2025-06-02T11:56:09Z</dcterms:created>
  <dcterms:modified xsi:type="dcterms:W3CDTF">2025-09-17T14:49:46Z</dcterms:modified>
</cp:coreProperties>
</file>